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4" r:id="rId4"/>
    <p:sldId id="485" r:id="rId5"/>
    <p:sldId id="260" r:id="rId6"/>
    <p:sldId id="607" r:id="rId7"/>
    <p:sldId id="608" r:id="rId8"/>
    <p:sldId id="483" r:id="rId9"/>
    <p:sldId id="267" r:id="rId10"/>
    <p:sldId id="484" r:id="rId11"/>
    <p:sldId id="609" r:id="rId12"/>
    <p:sldId id="610" r:id="rId13"/>
    <p:sldId id="380" r:id="rId14"/>
    <p:sldId id="486" r:id="rId15"/>
    <p:sldId id="567" r:id="rId16"/>
    <p:sldId id="379" r:id="rId17"/>
    <p:sldId id="382" r:id="rId18"/>
    <p:sldId id="487" r:id="rId19"/>
    <p:sldId id="488" r:id="rId20"/>
    <p:sldId id="489" r:id="rId21"/>
    <p:sldId id="389" r:id="rId22"/>
    <p:sldId id="381" r:id="rId23"/>
    <p:sldId id="490" r:id="rId24"/>
    <p:sldId id="568" r:id="rId25"/>
    <p:sldId id="491" r:id="rId26"/>
    <p:sldId id="492" r:id="rId27"/>
    <p:sldId id="493" r:id="rId28"/>
    <p:sldId id="494" r:id="rId29"/>
    <p:sldId id="569" r:id="rId30"/>
    <p:sldId id="496" r:id="rId31"/>
    <p:sldId id="375" r:id="rId32"/>
    <p:sldId id="495" r:id="rId33"/>
    <p:sldId id="497" r:id="rId34"/>
    <p:sldId id="570" r:id="rId35"/>
    <p:sldId id="500" r:id="rId36"/>
    <p:sldId id="501" r:id="rId37"/>
    <p:sldId id="503" r:id="rId38"/>
    <p:sldId id="502" r:id="rId39"/>
    <p:sldId id="571" r:id="rId40"/>
    <p:sldId id="572" r:id="rId41"/>
    <p:sldId id="573" r:id="rId42"/>
    <p:sldId id="504" r:id="rId43"/>
    <p:sldId id="506" r:id="rId44"/>
    <p:sldId id="507" r:id="rId45"/>
    <p:sldId id="574" r:id="rId46"/>
    <p:sldId id="511" r:id="rId47"/>
    <p:sldId id="505" r:id="rId48"/>
    <p:sldId id="509" r:id="rId49"/>
    <p:sldId id="390" r:id="rId50"/>
    <p:sldId id="512" r:id="rId51"/>
    <p:sldId id="575" r:id="rId52"/>
    <p:sldId id="576" r:id="rId53"/>
    <p:sldId id="577" r:id="rId54"/>
    <p:sldId id="510" r:id="rId55"/>
    <p:sldId id="578" r:id="rId56"/>
    <p:sldId id="579" r:id="rId57"/>
    <p:sldId id="580" r:id="rId58"/>
    <p:sldId id="581" r:id="rId59"/>
    <p:sldId id="611" r:id="rId60"/>
    <p:sldId id="377" r:id="rId61"/>
    <p:sldId id="508" r:id="rId62"/>
    <p:sldId id="582" r:id="rId63"/>
    <p:sldId id="583" r:id="rId64"/>
    <p:sldId id="513" r:id="rId65"/>
    <p:sldId id="514" r:id="rId66"/>
    <p:sldId id="515" r:id="rId67"/>
    <p:sldId id="584" r:id="rId68"/>
    <p:sldId id="585" r:id="rId69"/>
    <p:sldId id="586" r:id="rId70"/>
    <p:sldId id="587" r:id="rId71"/>
    <p:sldId id="588" r:id="rId72"/>
    <p:sldId id="589" r:id="rId73"/>
    <p:sldId id="516" r:id="rId74"/>
    <p:sldId id="590" r:id="rId75"/>
    <p:sldId id="517" r:id="rId76"/>
    <p:sldId id="518" r:id="rId77"/>
    <p:sldId id="519" r:id="rId78"/>
    <p:sldId id="591" r:id="rId79"/>
    <p:sldId id="592" r:id="rId80"/>
    <p:sldId id="593" r:id="rId81"/>
    <p:sldId id="525" r:id="rId82"/>
    <p:sldId id="594" r:id="rId83"/>
    <p:sldId id="595" r:id="rId84"/>
    <p:sldId id="520" r:id="rId85"/>
    <p:sldId id="521" r:id="rId86"/>
    <p:sldId id="596" r:id="rId87"/>
    <p:sldId id="597" r:id="rId88"/>
    <p:sldId id="527" r:id="rId89"/>
    <p:sldId id="528" r:id="rId90"/>
    <p:sldId id="529" r:id="rId91"/>
    <p:sldId id="530" r:id="rId92"/>
    <p:sldId id="531" r:id="rId93"/>
    <p:sldId id="598" r:id="rId94"/>
    <p:sldId id="534" r:id="rId95"/>
    <p:sldId id="599" r:id="rId96"/>
    <p:sldId id="478" r:id="rId97"/>
    <p:sldId id="532" r:id="rId98"/>
    <p:sldId id="535" r:id="rId99"/>
    <p:sldId id="600" r:id="rId100"/>
    <p:sldId id="533" r:id="rId101"/>
    <p:sldId id="603" r:id="rId102"/>
    <p:sldId id="602" r:id="rId103"/>
    <p:sldId id="601" r:id="rId104"/>
    <p:sldId id="536" r:id="rId105"/>
    <p:sldId id="542" r:id="rId106"/>
    <p:sldId id="543" r:id="rId107"/>
    <p:sldId id="545" r:id="rId108"/>
    <p:sldId id="604" r:id="rId109"/>
    <p:sldId id="605" r:id="rId110"/>
    <p:sldId id="606" r:id="rId111"/>
    <p:sldId id="296" r:id="rId112"/>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A86"/>
    <a:srgbClr val="7B3874"/>
    <a:srgbClr val="AC0C45"/>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78"/>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8/5/2022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8/5/2022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8/5/2022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8/5/2022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04 </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549107"/>
            <a:ext cx="5108772" cy="707886"/>
          </a:xfrm>
          <a:prstGeom prst="rect">
            <a:avLst/>
          </a:prstGeom>
          <a:noFill/>
        </p:spPr>
        <p:txBody>
          <a:bodyPr wrap="square" rtlCol="0">
            <a:spAutoFit/>
          </a:bodyPr>
          <a:lstStyle/>
          <a:p>
            <a:pPr algn="ctr"/>
            <a:r>
              <a:rPr lang="es-ES" sz="4000" b="1" dirty="0">
                <a:effectLst>
                  <a:outerShdw blurRad="38100" dist="38100" dir="2700000" algn="tl">
                    <a:srgbClr val="000000">
                      <a:alpha val="43137"/>
                    </a:srgbClr>
                  </a:outerShdw>
                </a:effectLst>
              </a:rPr>
              <a:t>DADLE GLORIA A DIOS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6741" y="522424"/>
            <a:ext cx="1052594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a:solidFill>
                  <a:srgbClr val="002060"/>
                </a:solidFill>
              </a:rPr>
              <a:t>En un sentido, estar </a:t>
            </a:r>
            <a:r>
              <a:rPr lang="es-ES" sz="4000" b="1" dirty="0" smtClean="0">
                <a:solidFill>
                  <a:srgbClr val="002060"/>
                </a:solidFill>
              </a:rPr>
              <a:t>destituido </a:t>
            </a:r>
            <a:r>
              <a:rPr lang="es-ES" sz="4000" b="1" dirty="0">
                <a:solidFill>
                  <a:srgbClr val="002060"/>
                </a:solidFill>
              </a:rPr>
              <a:t>de la gloria de Dios" significa perder el honor, la alabanza o aprobación que Dios imparte a los hombres. Como Pablo está tratando en este pasaje con la forma en que el hombre es visto delante de Dios, y se refiere en el versículo siguiente a la justificación, el único medio por el cual el hombre puede recuperar la aprobación de Dios, esta interpretación podría ser </a:t>
            </a:r>
            <a:r>
              <a:rPr lang="es-ES" sz="4000" b="1" dirty="0" smtClean="0">
                <a:solidFill>
                  <a:srgbClr val="002060"/>
                </a:solidFill>
              </a:rPr>
              <a:t>apropiada.</a:t>
            </a:r>
          </a:p>
        </p:txBody>
      </p:sp>
    </p:spTree>
    <p:extLst>
      <p:ext uri="{BB962C8B-B14F-4D97-AF65-F5344CB8AC3E}">
        <p14:creationId xmlns:p14="http://schemas.microsoft.com/office/powerpoint/2010/main" val="7497786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4956" y="217714"/>
            <a:ext cx="10989264"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smtClean="0">
                <a:solidFill>
                  <a:srgbClr val="002060"/>
                </a:solidFill>
              </a:rPr>
              <a:t>De </a:t>
            </a:r>
            <a:r>
              <a:rPr lang="es-ES" sz="4400" b="1" dirty="0">
                <a:solidFill>
                  <a:srgbClr val="002060"/>
                </a:solidFill>
              </a:rPr>
              <a:t>acuerdo con esta teoría, el matrimonio se convertía en una concesión a las concupiscencias de la carne, y por lo tanto era pecaminoso. Pablo aclara que el matrimonio es una institución de origen divino y que combatirlo sería atacar la sabiduría infinita y los bondadosos propósitos de Dios (1 Cor.7:1-4; </a:t>
            </a:r>
            <a:r>
              <a:rPr lang="es-ES" sz="4400" b="1" dirty="0" err="1">
                <a:solidFill>
                  <a:srgbClr val="002060"/>
                </a:solidFill>
              </a:rPr>
              <a:t>Heb</a:t>
            </a:r>
            <a:r>
              <a:rPr lang="es-ES" sz="4400" b="1" dirty="0">
                <a:solidFill>
                  <a:srgbClr val="002060"/>
                </a:solidFill>
              </a:rPr>
              <a:t>. 13:4</a:t>
            </a:r>
            <a:r>
              <a:rPr lang="es-ES" sz="4400" b="1" dirty="0" smtClean="0">
                <a:solidFill>
                  <a:srgbClr val="002060"/>
                </a:solidFill>
              </a:rPr>
              <a:t>).” </a:t>
            </a:r>
            <a:r>
              <a:rPr lang="es-ES" sz="4400" b="1" i="1" dirty="0">
                <a:solidFill>
                  <a:srgbClr val="7030A0"/>
                </a:solidFill>
              </a:rPr>
              <a:t>Comentario bíblico adventista. 1 Ti. 4: 3 </a:t>
            </a:r>
          </a:p>
        </p:txBody>
      </p:sp>
    </p:spTree>
    <p:extLst>
      <p:ext uri="{BB962C8B-B14F-4D97-AF65-F5344CB8AC3E}">
        <p14:creationId xmlns:p14="http://schemas.microsoft.com/office/powerpoint/2010/main" val="42629130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4956" y="217714"/>
            <a:ext cx="10989264"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smtClean="0">
                <a:solidFill>
                  <a:srgbClr val="002060"/>
                </a:solidFill>
              </a:rPr>
              <a:t>”Algunos </a:t>
            </a:r>
            <a:r>
              <a:rPr lang="es-ES" sz="4000" b="1" dirty="0">
                <a:solidFill>
                  <a:srgbClr val="002060"/>
                </a:solidFill>
              </a:rPr>
              <a:t>comentadores creen que Pablo está aboliendo en 1 Timoteo 4:1-5 la distinción que se hace en el AT entre comidas "limpias" e "inmundas" (Lev.11). Debe notarse, ante todo, que Pablo específicamente limita sus observaciones a aquellas cosas creadas por Dios </a:t>
            </a:r>
            <a:r>
              <a:rPr lang="es-ES" sz="4000" b="1" dirty="0">
                <a:solidFill>
                  <a:srgbClr val="FF0000"/>
                </a:solidFill>
              </a:rPr>
              <a:t>para ser usadas como "alimentos" </a:t>
            </a:r>
            <a:r>
              <a:rPr lang="es-ES" sz="4000" b="1" dirty="0">
                <a:solidFill>
                  <a:srgbClr val="002060"/>
                </a:solidFill>
              </a:rPr>
              <a:t>(vers. 3). Dios explicó en la creación qué debía usar el hombre como alimento. La </a:t>
            </a:r>
            <a:r>
              <a:rPr lang="es-ES" sz="4000" b="1" dirty="0" smtClean="0">
                <a:solidFill>
                  <a:srgbClr val="002060"/>
                </a:solidFill>
              </a:rPr>
              <a:t>lista </a:t>
            </a:r>
            <a:r>
              <a:rPr lang="es-ES" sz="4000" b="1" dirty="0">
                <a:solidFill>
                  <a:srgbClr val="002060"/>
                </a:solidFill>
              </a:rPr>
              <a:t>prescrita no incluía carne de ninguna clase ni aun todo tipo de vegetación (</a:t>
            </a:r>
            <a:r>
              <a:rPr lang="es-ES" sz="4000" b="1" dirty="0" err="1">
                <a:solidFill>
                  <a:srgbClr val="002060"/>
                </a:solidFill>
              </a:rPr>
              <a:t>Gén</a:t>
            </a:r>
            <a:r>
              <a:rPr lang="es-ES" sz="4000" b="1" dirty="0">
                <a:solidFill>
                  <a:srgbClr val="002060"/>
                </a:solidFill>
              </a:rPr>
              <a:t>. 1:29, 31). </a:t>
            </a:r>
            <a:endParaRPr lang="es-ES" sz="4000" b="1" dirty="0">
              <a:solidFill>
                <a:srgbClr val="7B3874"/>
              </a:solidFill>
            </a:endParaRPr>
          </a:p>
        </p:txBody>
      </p:sp>
    </p:spTree>
    <p:extLst>
      <p:ext uri="{BB962C8B-B14F-4D97-AF65-F5344CB8AC3E}">
        <p14:creationId xmlns:p14="http://schemas.microsoft.com/office/powerpoint/2010/main" val="25519251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4956" y="217714"/>
            <a:ext cx="1117727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smtClean="0">
                <a:solidFill>
                  <a:srgbClr val="002060"/>
                </a:solidFill>
              </a:rPr>
              <a:t>Todas </a:t>
            </a:r>
            <a:r>
              <a:rPr lang="es-ES" sz="4000" b="1" dirty="0">
                <a:solidFill>
                  <a:srgbClr val="002060"/>
                </a:solidFill>
              </a:rPr>
              <a:t>las cosas fueron creadas para un diferente propósito, y eran "buenas" para dicho fin, esto es, perfectamente adaptadas para cumplir el plan de Dios para ellas. Después del diluvio Dios permitió el consumo de carnes "limpias", pero prohibió en forma específica comer carnes "inmundas". En ninguna parte de la Biblia se dice que se haya quitado esta prohibición. </a:t>
            </a:r>
            <a:r>
              <a:rPr lang="es-ES" sz="4000" b="1" dirty="0">
                <a:solidFill>
                  <a:srgbClr val="FF0000"/>
                </a:solidFill>
              </a:rPr>
              <a:t>Todo lo que Dios ha creado debe servir para suplir la necesidad para la cual fue creado</a:t>
            </a:r>
            <a:r>
              <a:rPr lang="es-ES" sz="4000" b="1" dirty="0">
                <a:solidFill>
                  <a:srgbClr val="002060"/>
                </a:solidFill>
              </a:rPr>
              <a:t>.” </a:t>
            </a:r>
            <a:r>
              <a:rPr lang="es-ES" sz="2800" b="1" i="1" dirty="0">
                <a:solidFill>
                  <a:srgbClr val="7030A0"/>
                </a:solidFill>
              </a:rPr>
              <a:t>Comentario bíblico adventista, 1 Timoteo 4: 4</a:t>
            </a:r>
            <a:endParaRPr lang="es-ES" sz="4000" b="1" i="1" dirty="0">
              <a:solidFill>
                <a:srgbClr val="7030A0"/>
              </a:solidFill>
            </a:endParaRPr>
          </a:p>
        </p:txBody>
      </p:sp>
    </p:spTree>
    <p:extLst>
      <p:ext uri="{BB962C8B-B14F-4D97-AF65-F5344CB8AC3E}">
        <p14:creationId xmlns:p14="http://schemas.microsoft.com/office/powerpoint/2010/main" val="24650276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760860"/>
            <a:ext cx="11081982"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dijo Dios: He aquí que os he dado toda </a:t>
            </a:r>
            <a:r>
              <a:rPr lang="es-ES" sz="5400" b="1" dirty="0">
                <a:solidFill>
                  <a:srgbClr val="FFFF00"/>
                </a:solidFill>
              </a:rPr>
              <a:t>planta</a:t>
            </a:r>
            <a:r>
              <a:rPr lang="es-ES" sz="5400" b="1" dirty="0">
                <a:solidFill>
                  <a:schemeClr val="bg1"/>
                </a:solidFill>
              </a:rPr>
              <a:t> que da </a:t>
            </a:r>
            <a:r>
              <a:rPr lang="es-ES" sz="5400" b="1" dirty="0">
                <a:solidFill>
                  <a:srgbClr val="FFFF00"/>
                </a:solidFill>
              </a:rPr>
              <a:t>semilla</a:t>
            </a:r>
            <a:r>
              <a:rPr lang="es-ES" sz="5400" b="1" dirty="0">
                <a:solidFill>
                  <a:schemeClr val="bg1"/>
                </a:solidFill>
              </a:rPr>
              <a:t>, que está sobre toda la tierra, </a:t>
            </a:r>
            <a:r>
              <a:rPr lang="es-ES" sz="5400" b="1" dirty="0" smtClean="0">
                <a:solidFill>
                  <a:schemeClr val="bg1"/>
                </a:solidFill>
              </a:rPr>
              <a:t>y </a:t>
            </a:r>
            <a:r>
              <a:rPr lang="es-ES" sz="5400" b="1" dirty="0">
                <a:solidFill>
                  <a:schemeClr val="bg1"/>
                </a:solidFill>
              </a:rPr>
              <a:t>todo </a:t>
            </a:r>
            <a:r>
              <a:rPr lang="es-ES" sz="5400" b="1" dirty="0">
                <a:solidFill>
                  <a:srgbClr val="FFFF00"/>
                </a:solidFill>
              </a:rPr>
              <a:t>árbol</a:t>
            </a:r>
            <a:r>
              <a:rPr lang="es-ES" sz="5400" b="1" dirty="0">
                <a:solidFill>
                  <a:schemeClr val="bg1"/>
                </a:solidFill>
              </a:rPr>
              <a:t> en que hay </a:t>
            </a:r>
            <a:r>
              <a:rPr lang="es-ES" sz="5400" b="1" dirty="0">
                <a:solidFill>
                  <a:srgbClr val="FFFF00"/>
                </a:solidFill>
              </a:rPr>
              <a:t>fruto</a:t>
            </a:r>
            <a:r>
              <a:rPr lang="es-ES" sz="5400" b="1" dirty="0">
                <a:solidFill>
                  <a:schemeClr val="bg1"/>
                </a:solidFill>
              </a:rPr>
              <a:t> y que da semilla; os </a:t>
            </a:r>
            <a:r>
              <a:rPr lang="es-ES" sz="5400" b="1" dirty="0">
                <a:solidFill>
                  <a:srgbClr val="FFFF00"/>
                </a:solidFill>
              </a:rPr>
              <a:t>serán para comer</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1:29-30: </a:t>
            </a:r>
          </a:p>
        </p:txBody>
      </p:sp>
    </p:spTree>
    <p:extLst>
      <p:ext uri="{BB962C8B-B14F-4D97-AF65-F5344CB8AC3E}">
        <p14:creationId xmlns:p14="http://schemas.microsoft.com/office/powerpoint/2010/main" val="568486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Revelación final de la gloria de Dios</a:t>
            </a:r>
          </a:p>
        </p:txBody>
      </p:sp>
    </p:spTree>
    <p:extLst>
      <p:ext uri="{BB962C8B-B14F-4D97-AF65-F5344CB8AC3E}">
        <p14:creationId xmlns:p14="http://schemas.microsoft.com/office/powerpoint/2010/main" val="19164329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2034" y="3193666"/>
            <a:ext cx="11212270" cy="258532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Después de esto vi a otro ángel descender del cielo con gran poder; y la tierra fue </a:t>
            </a:r>
            <a:r>
              <a:rPr lang="es-ES" sz="5400" b="1" dirty="0">
                <a:solidFill>
                  <a:srgbClr val="FFFF00"/>
                </a:solidFill>
              </a:rPr>
              <a:t>alumbrada </a:t>
            </a:r>
            <a:r>
              <a:rPr lang="es-ES" sz="5400" b="1" dirty="0" smtClean="0">
                <a:solidFill>
                  <a:srgbClr val="FFFF00"/>
                </a:solidFill>
              </a:rPr>
              <a:t>con </a:t>
            </a:r>
            <a:r>
              <a:rPr lang="es-ES" sz="5400" b="1" dirty="0">
                <a:solidFill>
                  <a:srgbClr val="FFFF00"/>
                </a:solidFill>
              </a:rPr>
              <a:t>su gloria</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18:1: </a:t>
            </a:r>
            <a:r>
              <a:rPr lang="es-ES" sz="3600" b="1" dirty="0" smtClean="0">
                <a:latin typeface="Arial Black" panose="020B0A04020102020204" pitchFamily="34" charset="0"/>
              </a:rPr>
              <a:t>Inmediatamente </a:t>
            </a:r>
            <a:r>
              <a:rPr lang="es-ES" sz="3600" b="1" dirty="0">
                <a:latin typeface="Arial Black" panose="020B0A04020102020204" pitchFamily="34" charset="0"/>
              </a:rPr>
              <a:t>antes del cierre de la puerta de la gracia la tierra entera será alumbrada con </a:t>
            </a:r>
          </a:p>
          <a:p>
            <a:pPr algn="ctr"/>
            <a:r>
              <a:rPr lang="es-ES" sz="3600" b="1" dirty="0">
                <a:latin typeface="Arial Black" panose="020B0A04020102020204" pitchFamily="34" charset="0"/>
              </a:rPr>
              <a:t>la gloria de Dios</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7744324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2034" y="1547559"/>
            <a:ext cx="11212270" cy="5078313"/>
          </a:xfrm>
          <a:prstGeom prst="rect">
            <a:avLst/>
          </a:prstGeom>
          <a:noFill/>
        </p:spPr>
        <p:txBody>
          <a:bodyPr wrap="square" rtlCol="0">
            <a:spAutoFit/>
          </a:bodyPr>
          <a:lstStyle/>
          <a:p>
            <a:r>
              <a:rPr lang="es-ES" sz="3600" b="1" dirty="0" smtClean="0">
                <a:solidFill>
                  <a:schemeClr val="bg1"/>
                </a:solidFill>
              </a:rPr>
              <a:t>“¿</a:t>
            </a:r>
            <a:r>
              <a:rPr lang="es-ES" sz="3600" b="1" dirty="0">
                <a:solidFill>
                  <a:schemeClr val="bg1"/>
                </a:solidFill>
              </a:rPr>
              <a:t>No es más bien el ayuno que yo escogí, desatar las ligaduras de impiedad, soltar las cargas de </a:t>
            </a:r>
            <a:r>
              <a:rPr lang="es-ES" sz="3600" b="1" dirty="0" smtClean="0">
                <a:solidFill>
                  <a:schemeClr val="bg1"/>
                </a:solidFill>
              </a:rPr>
              <a:t>opresión</a:t>
            </a:r>
            <a:r>
              <a:rPr lang="es-ES" sz="3600" b="1" dirty="0">
                <a:solidFill>
                  <a:schemeClr val="bg1"/>
                </a:solidFill>
              </a:rPr>
              <a:t>, y dejar ir libres a los quebrantados, y que rompáis todo yugo? </a:t>
            </a:r>
            <a:r>
              <a:rPr lang="es-ES" sz="3600" b="1" dirty="0">
                <a:solidFill>
                  <a:srgbClr val="FF0000"/>
                </a:solidFill>
              </a:rPr>
              <a:t>7</a:t>
            </a:r>
            <a:r>
              <a:rPr lang="es-ES" sz="3600" b="1" dirty="0">
                <a:solidFill>
                  <a:schemeClr val="bg1"/>
                </a:solidFill>
              </a:rPr>
              <a:t> ¿No es que partas tu </a:t>
            </a:r>
            <a:r>
              <a:rPr lang="es-ES" sz="3600" b="1" dirty="0" smtClean="0">
                <a:solidFill>
                  <a:schemeClr val="bg1"/>
                </a:solidFill>
              </a:rPr>
              <a:t>pan </a:t>
            </a:r>
            <a:r>
              <a:rPr lang="es-ES" sz="3600" b="1" dirty="0">
                <a:solidFill>
                  <a:schemeClr val="bg1"/>
                </a:solidFill>
              </a:rPr>
              <a:t>con el hambriento, y a los pobres errantes albergues en casa; que cuando veas al desnudo, </a:t>
            </a:r>
            <a:r>
              <a:rPr lang="es-ES" sz="3600" b="1" dirty="0" smtClean="0">
                <a:solidFill>
                  <a:schemeClr val="bg1"/>
                </a:solidFill>
              </a:rPr>
              <a:t>lo </a:t>
            </a:r>
            <a:r>
              <a:rPr lang="es-ES" sz="3600" b="1" dirty="0">
                <a:solidFill>
                  <a:schemeClr val="bg1"/>
                </a:solidFill>
              </a:rPr>
              <a:t>cubras, y no te escondas de tu hermano? </a:t>
            </a:r>
            <a:r>
              <a:rPr lang="es-ES" sz="3600" b="1" dirty="0">
                <a:solidFill>
                  <a:srgbClr val="FF0000"/>
                </a:solidFill>
              </a:rPr>
              <a:t>8</a:t>
            </a:r>
            <a:r>
              <a:rPr lang="es-ES" sz="3600" b="1" dirty="0">
                <a:solidFill>
                  <a:schemeClr val="bg1"/>
                </a:solidFill>
              </a:rPr>
              <a:t> Entonces </a:t>
            </a:r>
            <a:r>
              <a:rPr lang="es-ES" sz="3600" b="1" dirty="0">
                <a:solidFill>
                  <a:srgbClr val="FFFF00"/>
                </a:solidFill>
              </a:rPr>
              <a:t>nacerá tu luz </a:t>
            </a:r>
            <a:r>
              <a:rPr lang="es-ES" sz="3600" b="1" dirty="0">
                <a:solidFill>
                  <a:schemeClr val="bg1"/>
                </a:solidFill>
              </a:rPr>
              <a:t>como el alba, y tu salvación </a:t>
            </a:r>
            <a:r>
              <a:rPr lang="es-ES" sz="3600" b="1" dirty="0" smtClean="0">
                <a:solidFill>
                  <a:schemeClr val="bg1"/>
                </a:solidFill>
              </a:rPr>
              <a:t>se </a:t>
            </a:r>
            <a:r>
              <a:rPr lang="es-ES" sz="3600" b="1" dirty="0">
                <a:solidFill>
                  <a:schemeClr val="bg1"/>
                </a:solidFill>
              </a:rPr>
              <a:t>dejará ver pronto; e irá tu justicia delante de ti, y </a:t>
            </a:r>
            <a:r>
              <a:rPr lang="es-ES" sz="3600" b="1" dirty="0">
                <a:solidFill>
                  <a:srgbClr val="FFFF00"/>
                </a:solidFill>
              </a:rPr>
              <a:t>la gloria de Jehová </a:t>
            </a:r>
            <a:r>
              <a:rPr lang="es-ES" sz="3600" b="1" dirty="0">
                <a:solidFill>
                  <a:schemeClr val="bg1"/>
                </a:solidFill>
              </a:rPr>
              <a:t>será tu retaguardia.”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Isaías </a:t>
            </a:r>
            <a:r>
              <a:rPr lang="es-ES" sz="3600" b="1" dirty="0" smtClean="0">
                <a:solidFill>
                  <a:srgbClr val="FF0000"/>
                </a:solidFill>
                <a:latin typeface="Arial Black" panose="020B0A04020102020204" pitchFamily="34" charset="0"/>
              </a:rPr>
              <a:t>58:6-8: </a:t>
            </a:r>
            <a:r>
              <a:rPr lang="es-ES" sz="3600" b="1" dirty="0" smtClean="0">
                <a:latin typeface="Arial Black" panose="020B0A04020102020204" pitchFamily="34" charset="0"/>
              </a:rPr>
              <a:t>La </a:t>
            </a:r>
            <a:r>
              <a:rPr lang="es-ES" sz="3600" b="1" dirty="0">
                <a:latin typeface="Arial Black" panose="020B0A04020102020204" pitchFamily="34" charset="0"/>
              </a:rPr>
              <a:t>gloria que se </a:t>
            </a:r>
            <a:r>
              <a:rPr lang="es-ES" sz="3600" b="1" dirty="0" smtClean="0">
                <a:latin typeface="Arial Black" panose="020B0A04020102020204" pitchFamily="34" charset="0"/>
              </a:rPr>
              <a:t>revelará </a:t>
            </a:r>
            <a:r>
              <a:rPr lang="es-ES" sz="3600" b="1" dirty="0">
                <a:latin typeface="Arial Black" panose="020B0A04020102020204" pitchFamily="34" charset="0"/>
              </a:rPr>
              <a:t>es el carácter de Dios</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16533583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4956" y="217714"/>
            <a:ext cx="11177276"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a:solidFill>
                  <a:srgbClr val="002060"/>
                </a:solidFill>
              </a:rPr>
              <a:t>“El mundo está envuelto por las tinieblas de la </a:t>
            </a:r>
            <a:r>
              <a:rPr lang="es-ES" sz="4000" b="1" dirty="0">
                <a:solidFill>
                  <a:srgbClr val="FF0000"/>
                </a:solidFill>
              </a:rPr>
              <a:t>falsa concepción de Dios</a:t>
            </a:r>
            <a:r>
              <a:rPr lang="es-ES" sz="4000" b="1" dirty="0">
                <a:solidFill>
                  <a:srgbClr val="002060"/>
                </a:solidFill>
              </a:rPr>
              <a:t>. Los hombres están </a:t>
            </a:r>
          </a:p>
          <a:p>
            <a:r>
              <a:rPr lang="es-ES" sz="4000" b="1" dirty="0">
                <a:solidFill>
                  <a:srgbClr val="002060"/>
                </a:solidFill>
              </a:rPr>
              <a:t>perdiendo el conocimiento </a:t>
            </a:r>
            <a:r>
              <a:rPr lang="es-ES" sz="4000" b="1" dirty="0">
                <a:solidFill>
                  <a:srgbClr val="FF0000"/>
                </a:solidFill>
              </a:rPr>
              <a:t>de su carácter</a:t>
            </a:r>
            <a:r>
              <a:rPr lang="es-ES" sz="4000" b="1" dirty="0">
                <a:solidFill>
                  <a:srgbClr val="002060"/>
                </a:solidFill>
              </a:rPr>
              <a:t>, el cual ha sido mal entendido y mal interpretado. </a:t>
            </a:r>
          </a:p>
          <a:p>
            <a:r>
              <a:rPr lang="es-ES" sz="4000" b="1" dirty="0">
                <a:solidFill>
                  <a:srgbClr val="002060"/>
                </a:solidFill>
              </a:rPr>
              <a:t>En este tiempo, ha de proclamarse un mensaje de Dios, un mensaje </a:t>
            </a:r>
            <a:r>
              <a:rPr lang="es-ES" sz="4000" b="1" dirty="0">
                <a:solidFill>
                  <a:srgbClr val="FF0000"/>
                </a:solidFill>
              </a:rPr>
              <a:t>que ilumine </a:t>
            </a:r>
            <a:r>
              <a:rPr lang="es-ES" sz="4000" b="1" dirty="0">
                <a:solidFill>
                  <a:srgbClr val="002060"/>
                </a:solidFill>
              </a:rPr>
              <a:t>con su </a:t>
            </a:r>
          </a:p>
          <a:p>
            <a:r>
              <a:rPr lang="es-ES" sz="4000" b="1" dirty="0">
                <a:solidFill>
                  <a:srgbClr val="002060"/>
                </a:solidFill>
              </a:rPr>
              <a:t>influencia y salve con su poder. </a:t>
            </a:r>
            <a:r>
              <a:rPr lang="es-ES" sz="4000" b="1" dirty="0">
                <a:solidFill>
                  <a:srgbClr val="FF0000"/>
                </a:solidFill>
              </a:rPr>
              <a:t>Su carácter </a:t>
            </a:r>
            <a:r>
              <a:rPr lang="es-ES" sz="4000" b="1" dirty="0">
                <a:solidFill>
                  <a:srgbClr val="002060"/>
                </a:solidFill>
              </a:rPr>
              <a:t>ha de ser dado a conocer. Sobre las tinieblas del </a:t>
            </a:r>
          </a:p>
          <a:p>
            <a:r>
              <a:rPr lang="es-ES" sz="4000" b="1" dirty="0">
                <a:solidFill>
                  <a:srgbClr val="002060"/>
                </a:solidFill>
              </a:rPr>
              <a:t>mundo ha de resplandecer </a:t>
            </a:r>
            <a:r>
              <a:rPr lang="es-ES" sz="4000" b="1" dirty="0">
                <a:solidFill>
                  <a:srgbClr val="FF0000"/>
                </a:solidFill>
              </a:rPr>
              <a:t>la luz de su gloria</a:t>
            </a:r>
            <a:r>
              <a:rPr lang="es-ES" sz="4000" b="1" dirty="0">
                <a:solidFill>
                  <a:srgbClr val="002060"/>
                </a:solidFill>
              </a:rPr>
              <a:t>, de su bondad, su misericordia y su verdad</a:t>
            </a:r>
            <a:r>
              <a:rPr lang="es-ES" sz="4000" b="1" dirty="0" smtClean="0">
                <a:solidFill>
                  <a:srgbClr val="002060"/>
                </a:solidFill>
              </a:rPr>
              <a:t>.</a:t>
            </a:r>
            <a:endParaRPr lang="es-ES" sz="4000" b="1" dirty="0">
              <a:solidFill>
                <a:srgbClr val="002060"/>
              </a:solidFill>
            </a:endParaRPr>
          </a:p>
        </p:txBody>
      </p:sp>
    </p:spTree>
    <p:extLst>
      <p:ext uri="{BB962C8B-B14F-4D97-AF65-F5344CB8AC3E}">
        <p14:creationId xmlns:p14="http://schemas.microsoft.com/office/powerpoint/2010/main" val="28394154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99013" y="693863"/>
            <a:ext cx="1117727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smtClean="0">
                <a:solidFill>
                  <a:srgbClr val="002060"/>
                </a:solidFill>
              </a:rPr>
              <a:t>Esta </a:t>
            </a:r>
            <a:r>
              <a:rPr lang="es-ES" sz="4000" b="1" dirty="0">
                <a:solidFill>
                  <a:srgbClr val="002060"/>
                </a:solidFill>
              </a:rPr>
              <a:t>es la obra bosquejada por el profeta Isaías en las palabras: "Levanta fuertemente tu voz, </a:t>
            </a:r>
          </a:p>
          <a:p>
            <a:r>
              <a:rPr lang="es-ES" sz="4000" b="1" dirty="0">
                <a:solidFill>
                  <a:srgbClr val="002060"/>
                </a:solidFill>
              </a:rPr>
              <a:t>anunciadora de Jerusalén; levántala, no temas; di a las ciudades de Judá: ¡Veis aquí el Dios </a:t>
            </a:r>
          </a:p>
          <a:p>
            <a:r>
              <a:rPr lang="es-ES" sz="4000" b="1" dirty="0">
                <a:solidFill>
                  <a:srgbClr val="002060"/>
                </a:solidFill>
              </a:rPr>
              <a:t>vuestro! He aquí que el Señor Jehová vendrá con fortaleza, y su brazo se enseñoreará: he aquí </a:t>
            </a:r>
            <a:r>
              <a:rPr lang="es-ES" sz="4000" b="1" dirty="0" smtClean="0">
                <a:solidFill>
                  <a:srgbClr val="002060"/>
                </a:solidFill>
              </a:rPr>
              <a:t>que </a:t>
            </a:r>
            <a:r>
              <a:rPr lang="es-ES" sz="4000" b="1" dirty="0">
                <a:solidFill>
                  <a:srgbClr val="002060"/>
                </a:solidFill>
              </a:rPr>
              <a:t>su salario viene con él, y su obra delante de su rostro</a:t>
            </a:r>
            <a:r>
              <a:rPr lang="es-ES" sz="4000" b="1" dirty="0" smtClean="0">
                <a:solidFill>
                  <a:srgbClr val="002060"/>
                </a:solidFill>
              </a:rPr>
              <a:t>".</a:t>
            </a:r>
            <a:r>
              <a:rPr lang="es-ES" sz="4000" b="1" dirty="0">
                <a:solidFill>
                  <a:srgbClr val="002060"/>
                </a:solidFill>
              </a:rPr>
              <a:t> Aquellos que esperan la venida del Esposo han de decir al pueblo: " ¡Veis aquí el Dios vuestro!" </a:t>
            </a:r>
          </a:p>
        </p:txBody>
      </p:sp>
    </p:spTree>
    <p:extLst>
      <p:ext uri="{BB962C8B-B14F-4D97-AF65-F5344CB8AC3E}">
        <p14:creationId xmlns:p14="http://schemas.microsoft.com/office/powerpoint/2010/main" val="19357592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2093" y="693863"/>
            <a:ext cx="1117727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smtClean="0">
                <a:solidFill>
                  <a:srgbClr val="002060"/>
                </a:solidFill>
              </a:rPr>
              <a:t>Los </a:t>
            </a:r>
            <a:r>
              <a:rPr lang="es-ES" sz="4000" b="1" dirty="0">
                <a:solidFill>
                  <a:srgbClr val="002060"/>
                </a:solidFill>
              </a:rPr>
              <a:t>últimos rayos de luz misericordioso, el último mensaje de clemencia que ha de darse al </a:t>
            </a:r>
          </a:p>
          <a:p>
            <a:r>
              <a:rPr lang="es-ES" sz="4000" b="1" dirty="0">
                <a:solidFill>
                  <a:srgbClr val="002060"/>
                </a:solidFill>
              </a:rPr>
              <a:t>mundo, es una </a:t>
            </a:r>
            <a:r>
              <a:rPr lang="es-ES" sz="4000" b="1" dirty="0">
                <a:solidFill>
                  <a:srgbClr val="FF0000"/>
                </a:solidFill>
              </a:rPr>
              <a:t>revelación de su carácter de amor</a:t>
            </a:r>
            <a:r>
              <a:rPr lang="es-ES" sz="4000" b="1" dirty="0">
                <a:solidFill>
                  <a:srgbClr val="002060"/>
                </a:solidFill>
              </a:rPr>
              <a:t>. Los hijos de Dios han de </a:t>
            </a:r>
            <a:r>
              <a:rPr lang="es-ES" sz="4000" b="1" dirty="0">
                <a:solidFill>
                  <a:srgbClr val="FF0000"/>
                </a:solidFill>
              </a:rPr>
              <a:t>manifestar su </a:t>
            </a:r>
          </a:p>
          <a:p>
            <a:r>
              <a:rPr lang="es-ES" sz="4000" b="1" dirty="0">
                <a:solidFill>
                  <a:srgbClr val="FF0000"/>
                </a:solidFill>
              </a:rPr>
              <a:t>gloria</a:t>
            </a:r>
            <a:r>
              <a:rPr lang="es-ES" sz="4000" b="1" dirty="0">
                <a:solidFill>
                  <a:srgbClr val="002060"/>
                </a:solidFill>
              </a:rPr>
              <a:t>. En su vida y carácter han de revelar lo que la gracia de Dios ha hecho por ellos.</a:t>
            </a:r>
          </a:p>
          <a:p>
            <a:r>
              <a:rPr lang="es-ES" sz="4000" b="1" dirty="0">
                <a:solidFill>
                  <a:srgbClr val="002060"/>
                </a:solidFill>
              </a:rPr>
              <a:t>La luz del Sol de Justicia ha de </a:t>
            </a:r>
            <a:r>
              <a:rPr lang="es-ES" sz="4000" b="1" dirty="0">
                <a:solidFill>
                  <a:srgbClr val="FF0000"/>
                </a:solidFill>
              </a:rPr>
              <a:t>brillar en buenas obras</a:t>
            </a:r>
            <a:r>
              <a:rPr lang="es-ES" sz="4000" b="1" dirty="0">
                <a:solidFill>
                  <a:srgbClr val="002060"/>
                </a:solidFill>
              </a:rPr>
              <a:t>, en palabras de verdad y hechos de </a:t>
            </a:r>
          </a:p>
          <a:p>
            <a:r>
              <a:rPr lang="es-ES" sz="4000" b="1" dirty="0">
                <a:solidFill>
                  <a:srgbClr val="002060"/>
                </a:solidFill>
              </a:rPr>
              <a:t>santidad. </a:t>
            </a:r>
            <a:r>
              <a:rPr lang="es-ES" sz="4000" b="1" dirty="0">
                <a:solidFill>
                  <a:srgbClr val="7030A0"/>
                </a:solidFill>
              </a:rPr>
              <a:t>Palabras de Vida del Gran Maestro, p. 342</a:t>
            </a:r>
          </a:p>
        </p:txBody>
      </p:sp>
    </p:spTree>
    <p:extLst>
      <p:ext uri="{BB962C8B-B14F-4D97-AF65-F5344CB8AC3E}">
        <p14:creationId xmlns:p14="http://schemas.microsoft.com/office/powerpoint/2010/main" val="2142520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6741" y="757100"/>
            <a:ext cx="1052594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smtClean="0">
                <a:solidFill>
                  <a:srgbClr val="002060"/>
                </a:solidFill>
              </a:rPr>
              <a:t>En </a:t>
            </a:r>
            <a:r>
              <a:rPr lang="es-ES" sz="5400" b="1" dirty="0">
                <a:solidFill>
                  <a:srgbClr val="002060"/>
                </a:solidFill>
              </a:rPr>
              <a:t>otro sentido, estar "destituidos de la gloria de Dios" significaría no haber alcanzado la perfección de Dios, haber perdido su imagen y estar destituidos de su semejanza</a:t>
            </a:r>
            <a:r>
              <a:rPr lang="es-ES" sz="5400" b="1" dirty="0" smtClean="0">
                <a:solidFill>
                  <a:srgbClr val="002060"/>
                </a:solidFill>
              </a:rPr>
              <a:t>.</a:t>
            </a:r>
          </a:p>
          <a:p>
            <a:r>
              <a:rPr lang="es-ES" sz="5400" b="1" dirty="0" smtClean="0">
                <a:solidFill>
                  <a:srgbClr val="7030A0"/>
                </a:solidFill>
              </a:rPr>
              <a:t>Comentario </a:t>
            </a:r>
            <a:r>
              <a:rPr lang="es-ES" sz="5400" b="1" dirty="0">
                <a:solidFill>
                  <a:srgbClr val="7030A0"/>
                </a:solidFill>
              </a:rPr>
              <a:t>bíblico adventista.</a:t>
            </a:r>
            <a:endParaRPr lang="es-ES" sz="5400" b="1" dirty="0" smtClean="0">
              <a:solidFill>
                <a:srgbClr val="7030A0"/>
              </a:solidFill>
            </a:endParaRPr>
          </a:p>
        </p:txBody>
      </p:sp>
    </p:spTree>
    <p:extLst>
      <p:ext uri="{BB962C8B-B14F-4D97-AF65-F5344CB8AC3E}">
        <p14:creationId xmlns:p14="http://schemas.microsoft.com/office/powerpoint/2010/main" val="14656204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78468" y="458660"/>
            <a:ext cx="5483049" cy="563231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ser transformado contemplando el hermoso carácter de Cristo?</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¿Qué es la gloria de Dios?</a:t>
            </a:r>
          </a:p>
        </p:txBody>
      </p:sp>
    </p:spTree>
    <p:extLst>
      <p:ext uri="{BB962C8B-B14F-4D97-AF65-F5344CB8AC3E}">
        <p14:creationId xmlns:p14="http://schemas.microsoft.com/office/powerpoint/2010/main" val="21740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9320" y="1195960"/>
            <a:ext cx="10740788"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a:solidFill>
                  <a:srgbClr val="FF0000"/>
                </a:solidFill>
              </a:rPr>
              <a:t>Literalmente</a:t>
            </a:r>
            <a:r>
              <a:rPr lang="es-ES" sz="6600" b="1" dirty="0">
                <a:solidFill>
                  <a:srgbClr val="002060"/>
                </a:solidFill>
              </a:rPr>
              <a:t>, Dios está rodeado de una gloria que es semejante a un </a:t>
            </a:r>
            <a:r>
              <a:rPr lang="es-ES" sz="6600" b="1" dirty="0">
                <a:solidFill>
                  <a:srgbClr val="FF0000"/>
                </a:solidFill>
              </a:rPr>
              <a:t>fuego consumidor</a:t>
            </a:r>
            <a:r>
              <a:rPr lang="es-ES" sz="6600" b="1" dirty="0">
                <a:solidFill>
                  <a:srgbClr val="002060"/>
                </a:solidFill>
              </a:rPr>
              <a:t>:</a:t>
            </a:r>
          </a:p>
        </p:txBody>
      </p:sp>
    </p:spTree>
    <p:extLst>
      <p:ext uri="{BB962C8B-B14F-4D97-AF65-F5344CB8AC3E}">
        <p14:creationId xmlns:p14="http://schemas.microsoft.com/office/powerpoint/2010/main" val="358337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32722" y="1002145"/>
            <a:ext cx="10929258"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Entonces Moisés subió al monte, y una nube cubrió el monte. </a:t>
            </a:r>
            <a:r>
              <a:rPr lang="es-ES" sz="4400" b="1" dirty="0">
                <a:solidFill>
                  <a:srgbClr val="FF0000"/>
                </a:solidFill>
              </a:rPr>
              <a:t>16</a:t>
            </a:r>
            <a:r>
              <a:rPr lang="es-ES" sz="4400" b="1" dirty="0">
                <a:solidFill>
                  <a:schemeClr val="bg1"/>
                </a:solidFill>
              </a:rPr>
              <a:t> Y la gloria de Jehová reposó </a:t>
            </a:r>
            <a:r>
              <a:rPr lang="es-ES" sz="4400" b="1" dirty="0" smtClean="0">
                <a:solidFill>
                  <a:schemeClr val="bg1"/>
                </a:solidFill>
              </a:rPr>
              <a:t>sobre </a:t>
            </a:r>
            <a:r>
              <a:rPr lang="es-ES" sz="4400" b="1" dirty="0">
                <a:solidFill>
                  <a:schemeClr val="bg1"/>
                </a:solidFill>
              </a:rPr>
              <a:t>el monte Sinaí, y la nube lo cubrió por seis días; y al séptimo día llamó a Moisés de en </a:t>
            </a:r>
            <a:r>
              <a:rPr lang="es-ES" sz="4400" b="1" dirty="0" smtClean="0">
                <a:solidFill>
                  <a:schemeClr val="bg1"/>
                </a:solidFill>
              </a:rPr>
              <a:t>medio </a:t>
            </a:r>
            <a:r>
              <a:rPr lang="es-ES" sz="4400" b="1" dirty="0">
                <a:solidFill>
                  <a:schemeClr val="bg1"/>
                </a:solidFill>
              </a:rPr>
              <a:t>de la nube. </a:t>
            </a:r>
            <a:r>
              <a:rPr lang="es-ES" sz="4400" b="1" dirty="0">
                <a:solidFill>
                  <a:srgbClr val="FF0000"/>
                </a:solidFill>
              </a:rPr>
              <a:t>17</a:t>
            </a:r>
            <a:r>
              <a:rPr lang="es-ES" sz="4400" b="1" dirty="0">
                <a:solidFill>
                  <a:schemeClr val="bg1"/>
                </a:solidFill>
              </a:rPr>
              <a:t> Y la </a:t>
            </a:r>
            <a:r>
              <a:rPr lang="es-ES" sz="4400" b="1" dirty="0">
                <a:solidFill>
                  <a:srgbClr val="FFFF00"/>
                </a:solidFill>
              </a:rPr>
              <a:t>apariencia de la gloria de Jehová </a:t>
            </a:r>
            <a:r>
              <a:rPr lang="es-ES" sz="4400" b="1" dirty="0">
                <a:solidFill>
                  <a:schemeClr val="bg1"/>
                </a:solidFill>
              </a:rPr>
              <a:t>era como </a:t>
            </a:r>
            <a:r>
              <a:rPr lang="es-ES" sz="4400" b="1" dirty="0">
                <a:solidFill>
                  <a:srgbClr val="FFFF00"/>
                </a:solidFill>
              </a:rPr>
              <a:t>un fuego abrasador </a:t>
            </a:r>
            <a:r>
              <a:rPr lang="es-ES" sz="4400" b="1" dirty="0">
                <a:solidFill>
                  <a:schemeClr val="bg1"/>
                </a:solidFill>
              </a:rPr>
              <a:t>en </a:t>
            </a:r>
            <a:r>
              <a:rPr lang="es-ES" sz="4400" b="1" dirty="0" smtClean="0">
                <a:solidFill>
                  <a:schemeClr val="bg1"/>
                </a:solidFill>
              </a:rPr>
              <a:t>la </a:t>
            </a:r>
            <a:r>
              <a:rPr lang="es-ES" sz="4400" b="1" dirty="0">
                <a:solidFill>
                  <a:schemeClr val="bg1"/>
                </a:solidFill>
              </a:rPr>
              <a:t>cumbre del monte, a los ojos de los hijos de Israel.”</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24:15-17:</a:t>
            </a:r>
          </a:p>
        </p:txBody>
      </p:sp>
    </p:spTree>
    <p:extLst>
      <p:ext uri="{BB962C8B-B14F-4D97-AF65-F5344CB8AC3E}">
        <p14:creationId xmlns:p14="http://schemas.microsoft.com/office/powerpoint/2010/main" val="412807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89" y="1639651"/>
            <a:ext cx="10982999" cy="313932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a:solidFill>
                  <a:srgbClr val="002060"/>
                </a:solidFill>
              </a:rPr>
              <a:t>¡Obviamente ésta no es la gloria que le debemos dar a Dios!</a:t>
            </a:r>
          </a:p>
        </p:txBody>
      </p:sp>
    </p:spTree>
    <p:extLst>
      <p:ext uri="{BB962C8B-B14F-4D97-AF65-F5344CB8AC3E}">
        <p14:creationId xmlns:p14="http://schemas.microsoft.com/office/powerpoint/2010/main" val="123963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La gloria de Dios es su </a:t>
            </a:r>
            <a:r>
              <a:rPr lang="es-ES" sz="7200" dirty="0" smtClean="0">
                <a:solidFill>
                  <a:schemeClr val="bg1"/>
                </a:solidFill>
                <a:latin typeface="Bauhaus 93" panose="04030905020B02020C02" pitchFamily="82" charset="0"/>
              </a:rPr>
              <a:t>carácter, su imagen</a:t>
            </a:r>
            <a:endParaRPr lang="es-ES" sz="72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35235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19074" y="2530694"/>
            <a:ext cx="10929258" cy="2123658"/>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El entonces dijo: Te ruego que </a:t>
            </a:r>
            <a:r>
              <a:rPr lang="es-ES" sz="6600" b="1" dirty="0">
                <a:solidFill>
                  <a:srgbClr val="FFFF00"/>
                </a:solidFill>
              </a:rPr>
              <a:t>me muestres </a:t>
            </a:r>
            <a:r>
              <a:rPr lang="es-ES" sz="6600" b="1" dirty="0">
                <a:solidFill>
                  <a:schemeClr val="bg1"/>
                </a:solidFill>
              </a:rPr>
              <a:t>tu gloria.”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33:18: </a:t>
            </a:r>
            <a:r>
              <a:rPr lang="es-ES" sz="3600" b="1" dirty="0">
                <a:latin typeface="Arial Black" panose="020B0A04020102020204" pitchFamily="34" charset="0"/>
              </a:rPr>
              <a:t>Moisés </a:t>
            </a:r>
            <a:r>
              <a:rPr lang="es-ES" sz="3600" b="1" u="sng" dirty="0">
                <a:latin typeface="Arial Black" panose="020B0A04020102020204" pitchFamily="34" charset="0"/>
              </a:rPr>
              <a:t>solicitó ver </a:t>
            </a:r>
            <a:r>
              <a:rPr lang="es-ES" sz="3600" b="1" dirty="0">
                <a:latin typeface="Arial Black" panose="020B0A04020102020204" pitchFamily="34" charset="0"/>
              </a:rPr>
              <a:t>la gloria de Dios:</a:t>
            </a:r>
          </a:p>
        </p:txBody>
      </p:sp>
    </p:spTree>
    <p:extLst>
      <p:ext uri="{BB962C8B-B14F-4D97-AF65-F5344CB8AC3E}">
        <p14:creationId xmlns:p14="http://schemas.microsoft.com/office/powerpoint/2010/main" val="206530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4128" y="1425225"/>
            <a:ext cx="11348081"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le respondió: Yo </a:t>
            </a:r>
            <a:r>
              <a:rPr lang="es-ES" sz="5400" b="1" dirty="0">
                <a:solidFill>
                  <a:srgbClr val="FFFF00"/>
                </a:solidFill>
              </a:rPr>
              <a:t>haré pasar </a:t>
            </a:r>
            <a:r>
              <a:rPr lang="es-ES" sz="5400" b="1" dirty="0">
                <a:solidFill>
                  <a:schemeClr val="bg1"/>
                </a:solidFill>
              </a:rPr>
              <a:t>todo </a:t>
            </a:r>
            <a:r>
              <a:rPr lang="es-ES" sz="5400" b="1" dirty="0">
                <a:solidFill>
                  <a:srgbClr val="FFFF00"/>
                </a:solidFill>
              </a:rPr>
              <a:t>mi bien</a:t>
            </a:r>
            <a:r>
              <a:rPr lang="es-ES" sz="5400" b="1" dirty="0">
                <a:solidFill>
                  <a:schemeClr val="bg1"/>
                </a:solidFill>
              </a:rPr>
              <a:t> delante de tu rostro, y proclamaré el </a:t>
            </a:r>
            <a:r>
              <a:rPr lang="es-ES" sz="5400" b="1" dirty="0">
                <a:solidFill>
                  <a:srgbClr val="FFFF00"/>
                </a:solidFill>
              </a:rPr>
              <a:t>nombre de </a:t>
            </a:r>
            <a:r>
              <a:rPr lang="es-ES" sz="5400" b="1" dirty="0" smtClean="0">
                <a:solidFill>
                  <a:srgbClr val="FFFF00"/>
                </a:solidFill>
              </a:rPr>
              <a:t>Jehová </a:t>
            </a:r>
            <a:r>
              <a:rPr lang="es-ES" sz="5400" b="1" dirty="0">
                <a:solidFill>
                  <a:schemeClr val="bg1"/>
                </a:solidFill>
              </a:rPr>
              <a:t>delante de ti; y tendré </a:t>
            </a:r>
            <a:r>
              <a:rPr lang="es-ES" sz="5400" b="1" dirty="0">
                <a:solidFill>
                  <a:srgbClr val="FFFF00"/>
                </a:solidFill>
              </a:rPr>
              <a:t>misericordia</a:t>
            </a:r>
            <a:r>
              <a:rPr lang="es-ES" sz="5400" b="1" dirty="0">
                <a:solidFill>
                  <a:schemeClr val="bg1"/>
                </a:solidFill>
              </a:rPr>
              <a:t> del que tendré misericordia, y seré clemente para </a:t>
            </a:r>
          </a:p>
          <a:p>
            <a:r>
              <a:rPr lang="es-ES" sz="5400" b="1" dirty="0">
                <a:solidFill>
                  <a:schemeClr val="bg1"/>
                </a:solidFill>
              </a:rPr>
              <a:t>con el que seré </a:t>
            </a:r>
            <a:r>
              <a:rPr lang="es-ES" sz="5400" b="1" dirty="0">
                <a:solidFill>
                  <a:srgbClr val="FFFF00"/>
                </a:solidFill>
              </a:rPr>
              <a:t>clemente</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33:19: </a:t>
            </a:r>
            <a:r>
              <a:rPr lang="es-ES" sz="3600" b="1" dirty="0">
                <a:latin typeface="Arial Black" panose="020B0A04020102020204" pitchFamily="34" charset="0"/>
              </a:rPr>
              <a:t>Dios le mostró a Moisés su </a:t>
            </a:r>
            <a:r>
              <a:rPr lang="es-ES" sz="3600" b="1" dirty="0" smtClean="0">
                <a:latin typeface="Arial Black" panose="020B0A04020102020204" pitchFamily="34" charset="0"/>
              </a:rPr>
              <a:t>carácter [nombre]:</a:t>
            </a:r>
            <a:endParaRPr lang="es-ES" sz="3600" b="1" dirty="0">
              <a:latin typeface="Arial Black" panose="020B0A04020102020204" pitchFamily="34" charset="0"/>
            </a:endParaRPr>
          </a:p>
        </p:txBody>
      </p:sp>
    </p:spTree>
    <p:extLst>
      <p:ext uri="{BB962C8B-B14F-4D97-AF65-F5344CB8AC3E}">
        <p14:creationId xmlns:p14="http://schemas.microsoft.com/office/powerpoint/2010/main" val="269092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7546" y="681282"/>
            <a:ext cx="11641541"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Y Jehová descendió en la nube, y estuvo allí con él, </a:t>
            </a:r>
            <a:r>
              <a:rPr lang="es-ES" sz="4000" b="1" dirty="0">
                <a:solidFill>
                  <a:srgbClr val="FFFF00"/>
                </a:solidFill>
              </a:rPr>
              <a:t>proclamando el nombre </a:t>
            </a:r>
            <a:r>
              <a:rPr lang="es-ES" sz="4000" b="1" dirty="0">
                <a:solidFill>
                  <a:schemeClr val="bg1"/>
                </a:solidFill>
              </a:rPr>
              <a:t>de Jehová. </a:t>
            </a:r>
            <a:r>
              <a:rPr lang="es-ES" sz="4000" b="1" dirty="0">
                <a:solidFill>
                  <a:srgbClr val="FF0000"/>
                </a:solidFill>
              </a:rPr>
              <a:t>6</a:t>
            </a:r>
            <a:r>
              <a:rPr lang="es-ES" sz="4000" b="1" dirty="0">
                <a:solidFill>
                  <a:schemeClr val="bg1"/>
                </a:solidFill>
              </a:rPr>
              <a:t> Y </a:t>
            </a:r>
            <a:r>
              <a:rPr lang="es-ES" sz="4000" b="1" dirty="0" smtClean="0">
                <a:solidFill>
                  <a:srgbClr val="FFFF00"/>
                </a:solidFill>
              </a:rPr>
              <a:t>pasando</a:t>
            </a:r>
            <a:r>
              <a:rPr lang="es-ES" sz="4000" b="1" dirty="0" smtClean="0">
                <a:solidFill>
                  <a:schemeClr val="bg1"/>
                </a:solidFill>
              </a:rPr>
              <a:t> </a:t>
            </a:r>
            <a:r>
              <a:rPr lang="es-ES" sz="4000" b="1" dirty="0">
                <a:solidFill>
                  <a:schemeClr val="bg1"/>
                </a:solidFill>
              </a:rPr>
              <a:t>Jehová por </a:t>
            </a:r>
            <a:r>
              <a:rPr lang="es-ES" sz="4000" b="1" dirty="0">
                <a:solidFill>
                  <a:srgbClr val="FFFF00"/>
                </a:solidFill>
              </a:rPr>
              <a:t>delante de él</a:t>
            </a:r>
            <a:r>
              <a:rPr lang="es-ES" sz="4000" b="1" dirty="0">
                <a:solidFill>
                  <a:schemeClr val="bg1"/>
                </a:solidFill>
              </a:rPr>
              <a:t>, proclamó: !!Jehová! !!Jehová! fuerte, </a:t>
            </a:r>
            <a:r>
              <a:rPr lang="es-ES" sz="4000" b="1" dirty="0">
                <a:solidFill>
                  <a:srgbClr val="FFFF00"/>
                </a:solidFill>
              </a:rPr>
              <a:t>misericordioso</a:t>
            </a:r>
            <a:r>
              <a:rPr lang="es-ES" sz="4000" b="1" dirty="0">
                <a:solidFill>
                  <a:schemeClr val="bg1"/>
                </a:solidFill>
              </a:rPr>
              <a:t> y </a:t>
            </a:r>
            <a:r>
              <a:rPr lang="es-ES" sz="4000" b="1" dirty="0" smtClean="0">
                <a:solidFill>
                  <a:srgbClr val="FFFF00"/>
                </a:solidFill>
              </a:rPr>
              <a:t>piadoso</a:t>
            </a:r>
            <a:r>
              <a:rPr lang="es-ES" sz="4000" b="1" dirty="0">
                <a:solidFill>
                  <a:schemeClr val="bg1"/>
                </a:solidFill>
              </a:rPr>
              <a:t>; </a:t>
            </a:r>
            <a:r>
              <a:rPr lang="es-ES" sz="4000" b="1" dirty="0">
                <a:solidFill>
                  <a:srgbClr val="FFFF00"/>
                </a:solidFill>
              </a:rPr>
              <a:t>tardo para la ira</a:t>
            </a:r>
            <a:r>
              <a:rPr lang="es-ES" sz="4000" b="1" dirty="0">
                <a:solidFill>
                  <a:schemeClr val="bg1"/>
                </a:solidFill>
              </a:rPr>
              <a:t>, y grande en </a:t>
            </a:r>
            <a:r>
              <a:rPr lang="es-ES" sz="4000" b="1" dirty="0">
                <a:solidFill>
                  <a:srgbClr val="FFFF00"/>
                </a:solidFill>
              </a:rPr>
              <a:t>misericordia</a:t>
            </a:r>
            <a:r>
              <a:rPr lang="es-ES" sz="4000" b="1" dirty="0">
                <a:solidFill>
                  <a:schemeClr val="bg1"/>
                </a:solidFill>
              </a:rPr>
              <a:t> y </a:t>
            </a:r>
            <a:r>
              <a:rPr lang="es-ES" sz="4000" b="1" dirty="0">
                <a:solidFill>
                  <a:srgbClr val="FFFF00"/>
                </a:solidFill>
              </a:rPr>
              <a:t>verdad</a:t>
            </a:r>
            <a:r>
              <a:rPr lang="es-ES" sz="4000" b="1" dirty="0">
                <a:solidFill>
                  <a:schemeClr val="bg1"/>
                </a:solidFill>
              </a:rPr>
              <a:t>; </a:t>
            </a:r>
            <a:r>
              <a:rPr lang="es-ES" sz="4000" b="1" dirty="0">
                <a:solidFill>
                  <a:srgbClr val="FF0000"/>
                </a:solidFill>
              </a:rPr>
              <a:t>7</a:t>
            </a:r>
            <a:r>
              <a:rPr lang="es-ES" sz="4000" b="1" dirty="0">
                <a:solidFill>
                  <a:schemeClr val="bg1"/>
                </a:solidFill>
              </a:rPr>
              <a:t> que guarda </a:t>
            </a:r>
            <a:r>
              <a:rPr lang="es-ES" sz="4000" b="1" dirty="0" smtClean="0">
                <a:solidFill>
                  <a:srgbClr val="FFFF00"/>
                </a:solidFill>
              </a:rPr>
              <a:t>misericordia</a:t>
            </a:r>
            <a:r>
              <a:rPr lang="es-ES" sz="4000" b="1" dirty="0" smtClean="0">
                <a:solidFill>
                  <a:schemeClr val="bg1"/>
                </a:solidFill>
              </a:rPr>
              <a:t> a </a:t>
            </a:r>
            <a:r>
              <a:rPr lang="es-ES" sz="4000" b="1" dirty="0">
                <a:solidFill>
                  <a:schemeClr val="bg1"/>
                </a:solidFill>
              </a:rPr>
              <a:t>millares, que </a:t>
            </a:r>
            <a:r>
              <a:rPr lang="es-ES" sz="4000" b="1" dirty="0">
                <a:solidFill>
                  <a:srgbClr val="FFFF00"/>
                </a:solidFill>
              </a:rPr>
              <a:t>perdona</a:t>
            </a:r>
            <a:r>
              <a:rPr lang="es-ES" sz="4000" b="1" dirty="0">
                <a:solidFill>
                  <a:schemeClr val="bg1"/>
                </a:solidFill>
              </a:rPr>
              <a:t> la iniquidad, la rebelión y el pecado, y que de ningún modo </a:t>
            </a:r>
            <a:r>
              <a:rPr lang="es-ES" sz="4000" b="1" dirty="0">
                <a:solidFill>
                  <a:srgbClr val="FFFF00"/>
                </a:solidFill>
              </a:rPr>
              <a:t>tendrá por </a:t>
            </a:r>
            <a:r>
              <a:rPr lang="es-ES" sz="4000" b="1" dirty="0" smtClean="0">
                <a:solidFill>
                  <a:srgbClr val="FFFF00"/>
                </a:solidFill>
              </a:rPr>
              <a:t>inocente </a:t>
            </a:r>
            <a:r>
              <a:rPr lang="es-ES" sz="4000" b="1" dirty="0">
                <a:solidFill>
                  <a:schemeClr val="bg1"/>
                </a:solidFill>
              </a:rPr>
              <a:t>al malvado; que visita la iniquidad de los padres sobre los hijos y sobre los hijos de los </a:t>
            </a:r>
            <a:r>
              <a:rPr lang="es-ES" sz="4000" b="1" dirty="0" smtClean="0">
                <a:solidFill>
                  <a:schemeClr val="bg1"/>
                </a:solidFill>
              </a:rPr>
              <a:t>hijos</a:t>
            </a:r>
            <a:r>
              <a:rPr lang="es-ES" sz="4000" b="1" dirty="0">
                <a:solidFill>
                  <a:schemeClr val="bg1"/>
                </a:solidFill>
              </a:rPr>
              <a:t>, hasta la tercera y cuarta </a:t>
            </a:r>
            <a:r>
              <a:rPr lang="es-ES" sz="4000" b="1" dirty="0" smtClean="0">
                <a:solidFill>
                  <a:schemeClr val="bg1"/>
                </a:solidFill>
              </a:rPr>
              <a:t>generación</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Éxodo 34:5-7: </a:t>
            </a:r>
            <a:r>
              <a:rPr lang="es-ES" sz="3200" b="1" dirty="0">
                <a:latin typeface="Arial Black" panose="020B0A04020102020204" pitchFamily="34" charset="0"/>
              </a:rPr>
              <a:t>Dios le mostró a Moisés su carácter:</a:t>
            </a:r>
          </a:p>
        </p:txBody>
      </p:sp>
    </p:spTree>
    <p:extLst>
      <p:ext uri="{BB962C8B-B14F-4D97-AF65-F5344CB8AC3E}">
        <p14:creationId xmlns:p14="http://schemas.microsoft.com/office/powerpoint/2010/main" val="260876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215991"/>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3800" dirty="0" smtClean="0">
                <a:solidFill>
                  <a:schemeClr val="bg1"/>
                </a:solidFill>
                <a:latin typeface="Bauhaus 93" panose="04030905020B02020C02" pitchFamily="82" charset="0"/>
              </a:rPr>
              <a:t>Introducción</a:t>
            </a:r>
            <a:endParaRPr lang="es-ES" sz="138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¿Cómo revela Dios su gloria?</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255156" y="1817545"/>
            <a:ext cx="10521133" cy="230832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FF0000"/>
                </a:solidFill>
              </a:rPr>
              <a:t>La</a:t>
            </a:r>
            <a:r>
              <a:rPr lang="es-ES" sz="7200" b="1" dirty="0">
                <a:solidFill>
                  <a:srgbClr val="002060"/>
                </a:solidFill>
              </a:rPr>
              <a:t> </a:t>
            </a:r>
            <a:r>
              <a:rPr lang="es-ES" sz="7200" b="1" dirty="0">
                <a:solidFill>
                  <a:srgbClr val="FF0000"/>
                </a:solidFill>
              </a:rPr>
              <a:t>naturaleza</a:t>
            </a:r>
            <a:r>
              <a:rPr lang="es-ES" sz="7200" b="1" dirty="0">
                <a:solidFill>
                  <a:srgbClr val="002060"/>
                </a:solidFill>
              </a:rPr>
              <a:t> </a:t>
            </a:r>
            <a:r>
              <a:rPr lang="es-ES" sz="7200" b="1" dirty="0">
                <a:solidFill>
                  <a:srgbClr val="FF0000"/>
                </a:solidFill>
              </a:rPr>
              <a:t>revela</a:t>
            </a:r>
            <a:r>
              <a:rPr lang="es-ES" sz="7200" b="1" dirty="0">
                <a:solidFill>
                  <a:srgbClr val="002060"/>
                </a:solidFill>
              </a:rPr>
              <a:t> la gloria del Dios </a:t>
            </a:r>
            <a:r>
              <a:rPr lang="es-ES" sz="7200" b="1" dirty="0">
                <a:solidFill>
                  <a:srgbClr val="FF0000"/>
                </a:solidFill>
              </a:rPr>
              <a:t>creador</a:t>
            </a:r>
          </a:p>
        </p:txBody>
      </p:sp>
    </p:spTree>
    <p:extLst>
      <p:ext uri="{BB962C8B-B14F-4D97-AF65-F5344CB8AC3E}">
        <p14:creationId xmlns:p14="http://schemas.microsoft.com/office/powerpoint/2010/main" val="9739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05218" y="1247806"/>
            <a:ext cx="10276764"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Los </a:t>
            </a:r>
            <a:r>
              <a:rPr lang="es-ES" sz="6600" b="1" dirty="0">
                <a:solidFill>
                  <a:srgbClr val="FFFF00"/>
                </a:solidFill>
              </a:rPr>
              <a:t>cielos</a:t>
            </a:r>
            <a:r>
              <a:rPr lang="es-ES" sz="6600" b="1" dirty="0">
                <a:solidFill>
                  <a:schemeClr val="bg1"/>
                </a:solidFill>
              </a:rPr>
              <a:t> cuentan la </a:t>
            </a:r>
            <a:r>
              <a:rPr lang="es-ES" sz="6600" b="1" dirty="0">
                <a:solidFill>
                  <a:srgbClr val="FFFF00"/>
                </a:solidFill>
              </a:rPr>
              <a:t>gloria</a:t>
            </a:r>
            <a:r>
              <a:rPr lang="es-ES" sz="6600" b="1" dirty="0">
                <a:solidFill>
                  <a:schemeClr val="bg1"/>
                </a:solidFill>
              </a:rPr>
              <a:t> de Dios y el firmamento anuncia la obra de sus manos.”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Salmo 19:1:</a:t>
            </a:r>
          </a:p>
        </p:txBody>
      </p:sp>
    </p:spTree>
    <p:extLst>
      <p:ext uri="{BB962C8B-B14F-4D97-AF65-F5344CB8AC3E}">
        <p14:creationId xmlns:p14="http://schemas.microsoft.com/office/powerpoint/2010/main" val="72507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255156" y="1817545"/>
            <a:ext cx="10521133" cy="341632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002060"/>
                </a:solidFill>
              </a:rPr>
              <a:t>El </a:t>
            </a:r>
            <a:r>
              <a:rPr lang="es-ES" sz="7200" b="1" dirty="0">
                <a:solidFill>
                  <a:srgbClr val="FF0000"/>
                </a:solidFill>
              </a:rPr>
              <a:t>plan de la salvación </a:t>
            </a:r>
            <a:r>
              <a:rPr lang="es-ES" sz="7200" b="1" dirty="0">
                <a:solidFill>
                  <a:srgbClr val="002060"/>
                </a:solidFill>
              </a:rPr>
              <a:t>revela la gloria del Dios </a:t>
            </a:r>
            <a:r>
              <a:rPr lang="es-ES" sz="7200" b="1" dirty="0">
                <a:solidFill>
                  <a:srgbClr val="FF0000"/>
                </a:solidFill>
              </a:rPr>
              <a:t>redentor</a:t>
            </a:r>
            <a:r>
              <a:rPr lang="es-ES" sz="7200" b="1" dirty="0">
                <a:solidFill>
                  <a:srgbClr val="002060"/>
                </a:solidFill>
              </a:rPr>
              <a:t>:</a:t>
            </a:r>
          </a:p>
        </p:txBody>
      </p:sp>
    </p:spTree>
    <p:extLst>
      <p:ext uri="{BB962C8B-B14F-4D97-AF65-F5344CB8AC3E}">
        <p14:creationId xmlns:p14="http://schemas.microsoft.com/office/powerpoint/2010/main" val="376946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2933" y="1111328"/>
            <a:ext cx="11606154"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Ayúdanos, oh Dios de nuestra </a:t>
            </a:r>
            <a:r>
              <a:rPr lang="es-ES" sz="6000" b="1" dirty="0">
                <a:solidFill>
                  <a:srgbClr val="FFFF00"/>
                </a:solidFill>
              </a:rPr>
              <a:t>salvación</a:t>
            </a:r>
            <a:r>
              <a:rPr lang="es-ES" sz="6000" b="1" dirty="0">
                <a:solidFill>
                  <a:schemeClr val="bg1"/>
                </a:solidFill>
              </a:rPr>
              <a:t>, por la </a:t>
            </a:r>
            <a:r>
              <a:rPr lang="es-ES" sz="6000" b="1" dirty="0">
                <a:solidFill>
                  <a:srgbClr val="FFFF00"/>
                </a:solidFill>
              </a:rPr>
              <a:t>gloria de tu nombre</a:t>
            </a:r>
            <a:r>
              <a:rPr lang="es-ES" sz="6000" b="1" dirty="0">
                <a:solidFill>
                  <a:schemeClr val="bg1"/>
                </a:solidFill>
              </a:rPr>
              <a:t>; y líbranos, y </a:t>
            </a:r>
            <a:r>
              <a:rPr lang="es-ES" sz="6000" b="1" dirty="0">
                <a:solidFill>
                  <a:srgbClr val="FFFF00"/>
                </a:solidFill>
              </a:rPr>
              <a:t>perdona</a:t>
            </a:r>
          </a:p>
          <a:p>
            <a:r>
              <a:rPr lang="es-ES" sz="6000" b="1" dirty="0">
                <a:solidFill>
                  <a:schemeClr val="bg1"/>
                </a:solidFill>
              </a:rPr>
              <a:t>nuestros pecados por amor de </a:t>
            </a:r>
            <a:r>
              <a:rPr lang="es-ES" sz="6000" b="1" dirty="0">
                <a:solidFill>
                  <a:srgbClr val="FFFF00"/>
                </a:solidFill>
              </a:rPr>
              <a:t>tu nombre</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Salmo 79:9: </a:t>
            </a:r>
          </a:p>
        </p:txBody>
      </p:sp>
    </p:spTree>
    <p:extLst>
      <p:ext uri="{BB962C8B-B14F-4D97-AF65-F5344CB8AC3E}">
        <p14:creationId xmlns:p14="http://schemas.microsoft.com/office/powerpoint/2010/main" val="367226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43583" y="1496548"/>
            <a:ext cx="11081982"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Ciertamente cercana está su </a:t>
            </a:r>
            <a:r>
              <a:rPr lang="es-ES" sz="7200" b="1" dirty="0">
                <a:solidFill>
                  <a:srgbClr val="FFFF00"/>
                </a:solidFill>
              </a:rPr>
              <a:t>salvación</a:t>
            </a:r>
            <a:r>
              <a:rPr lang="es-ES" sz="7200" b="1" dirty="0">
                <a:solidFill>
                  <a:schemeClr val="bg1"/>
                </a:solidFill>
              </a:rPr>
              <a:t> a los que le temen, para que </a:t>
            </a:r>
            <a:r>
              <a:rPr lang="es-ES" sz="7200" b="1" dirty="0">
                <a:solidFill>
                  <a:srgbClr val="FFFF00"/>
                </a:solidFill>
              </a:rPr>
              <a:t>habite la gloria</a:t>
            </a:r>
            <a:r>
              <a:rPr lang="es-ES" sz="7200" b="1" dirty="0">
                <a:solidFill>
                  <a:schemeClr val="bg1"/>
                </a:solidFill>
              </a:rPr>
              <a:t> en </a:t>
            </a:r>
            <a:r>
              <a:rPr lang="es-ES" sz="7200" b="1" dirty="0" smtClean="0">
                <a:solidFill>
                  <a:schemeClr val="bg1"/>
                </a:solidFill>
              </a:rPr>
              <a:t>nuestra </a:t>
            </a:r>
            <a:r>
              <a:rPr lang="es-ES" sz="7200" b="1" dirty="0">
                <a:solidFill>
                  <a:schemeClr val="bg1"/>
                </a:solidFill>
              </a:rPr>
              <a:t>tierra.”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Salmo 85:9: </a:t>
            </a:r>
            <a:r>
              <a:rPr lang="es-ES" sz="3600" b="1" dirty="0">
                <a:latin typeface="Arial Black" panose="020B0A04020102020204" pitchFamily="34" charset="0"/>
              </a:rPr>
              <a:t>La gloria de Dios es salvar a los perdidos:</a:t>
            </a:r>
          </a:p>
        </p:txBody>
      </p:sp>
    </p:spTree>
    <p:extLst>
      <p:ext uri="{BB962C8B-B14F-4D97-AF65-F5344CB8AC3E}">
        <p14:creationId xmlns:p14="http://schemas.microsoft.com/office/powerpoint/2010/main" val="280450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Brilla el rostro de Moisés: La gloria de Dios es contagiosa</a:t>
            </a:r>
          </a:p>
        </p:txBody>
      </p:sp>
    </p:spTree>
    <p:extLst>
      <p:ext uri="{BB962C8B-B14F-4D97-AF65-F5344CB8AC3E}">
        <p14:creationId xmlns:p14="http://schemas.microsoft.com/office/powerpoint/2010/main" val="966656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84590" y="1467051"/>
            <a:ext cx="11081982"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aconteció que descendiendo Moisés del monte Sinaí con las dos tablas del testimonio en su </a:t>
            </a:r>
            <a:r>
              <a:rPr lang="es-ES" sz="5400" b="1" dirty="0" smtClean="0">
                <a:solidFill>
                  <a:schemeClr val="bg1"/>
                </a:solidFill>
              </a:rPr>
              <a:t>mano</a:t>
            </a:r>
            <a:r>
              <a:rPr lang="es-ES" sz="5400" b="1" dirty="0">
                <a:solidFill>
                  <a:schemeClr val="bg1"/>
                </a:solidFill>
              </a:rPr>
              <a:t>, al descender del monte, no sabía Moisés que la piel de </a:t>
            </a:r>
            <a:r>
              <a:rPr lang="es-ES" sz="5400" b="1" dirty="0">
                <a:solidFill>
                  <a:srgbClr val="FFFF00"/>
                </a:solidFill>
              </a:rPr>
              <a:t>su rostro resplandecía, después </a:t>
            </a:r>
            <a:r>
              <a:rPr lang="es-ES" sz="5400" b="1" dirty="0" smtClean="0">
                <a:solidFill>
                  <a:srgbClr val="FFFF00"/>
                </a:solidFill>
              </a:rPr>
              <a:t>que </a:t>
            </a:r>
            <a:r>
              <a:rPr lang="es-ES" sz="5400" b="1" dirty="0">
                <a:solidFill>
                  <a:srgbClr val="FFFF00"/>
                </a:solidFill>
              </a:rPr>
              <a:t>hubo hablado con Dios</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34:29: </a:t>
            </a:r>
            <a:r>
              <a:rPr lang="es-ES" sz="3600" b="1" dirty="0">
                <a:latin typeface="Arial Black" panose="020B0A04020102020204" pitchFamily="34" charset="0"/>
              </a:rPr>
              <a:t>El rostro de Moisés brilló con la gloria de Dios: </a:t>
            </a:r>
          </a:p>
        </p:txBody>
      </p:sp>
    </p:spTree>
    <p:extLst>
      <p:ext uri="{BB962C8B-B14F-4D97-AF65-F5344CB8AC3E}">
        <p14:creationId xmlns:p14="http://schemas.microsoft.com/office/powerpoint/2010/main" val="4121115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35312" y="2101232"/>
            <a:ext cx="10066985" cy="286232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hablaba Jehová a Moisés </a:t>
            </a:r>
            <a:r>
              <a:rPr lang="es-ES" sz="6000" b="1" dirty="0">
                <a:solidFill>
                  <a:srgbClr val="FFFF00"/>
                </a:solidFill>
              </a:rPr>
              <a:t>cara a cara</a:t>
            </a:r>
            <a:r>
              <a:rPr lang="es-ES" sz="6000" b="1" dirty="0">
                <a:solidFill>
                  <a:schemeClr val="bg1"/>
                </a:solidFill>
              </a:rPr>
              <a:t>, como habla cualquiera a su </a:t>
            </a:r>
            <a:r>
              <a:rPr lang="es-ES" sz="6000" b="1" dirty="0">
                <a:solidFill>
                  <a:srgbClr val="FFFF00"/>
                </a:solidFill>
              </a:rPr>
              <a:t>compañero</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33:11: </a:t>
            </a:r>
            <a:r>
              <a:rPr lang="es-ES" sz="3600" b="1" dirty="0">
                <a:latin typeface="Arial Black" panose="020B0A04020102020204" pitchFamily="34" charset="0"/>
              </a:rPr>
              <a:t>El rostro de Moisés brilló porque había contemplado la gloria de Dios:</a:t>
            </a:r>
          </a:p>
        </p:txBody>
      </p:sp>
    </p:spTree>
    <p:extLst>
      <p:ext uri="{BB962C8B-B14F-4D97-AF65-F5344CB8AC3E}">
        <p14:creationId xmlns:p14="http://schemas.microsoft.com/office/powerpoint/2010/main" val="838379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1714947"/>
            <a:ext cx="10521133" cy="313932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a:solidFill>
                  <a:srgbClr val="FF0000"/>
                </a:solidFill>
              </a:rPr>
              <a:t>Jesús fue el que habló </a:t>
            </a:r>
            <a:r>
              <a:rPr lang="es-ES" sz="6600" b="1" dirty="0">
                <a:solidFill>
                  <a:srgbClr val="002060"/>
                </a:solidFill>
              </a:rPr>
              <a:t>con Moisés en la zarza ardiente y en el monte Sinaí.</a:t>
            </a:r>
            <a:endParaRPr lang="es-ES" sz="6600" b="1" dirty="0">
              <a:solidFill>
                <a:srgbClr val="FF0000"/>
              </a:solidFill>
            </a:endParaRPr>
          </a:p>
        </p:txBody>
      </p:sp>
    </p:spTree>
    <p:extLst>
      <p:ext uri="{BB962C8B-B14F-4D97-AF65-F5344CB8AC3E}">
        <p14:creationId xmlns:p14="http://schemas.microsoft.com/office/powerpoint/2010/main" val="376839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9558" y="742838"/>
            <a:ext cx="11157012"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Vi volar por en medio del cielo a otro ángel, que tenía el evangelio eterno para predicarlo a los </a:t>
            </a:r>
            <a:r>
              <a:rPr lang="es-ES" sz="4800" b="1" dirty="0" smtClean="0">
                <a:solidFill>
                  <a:schemeClr val="bg1"/>
                </a:solidFill>
              </a:rPr>
              <a:t>moradores </a:t>
            </a:r>
            <a:r>
              <a:rPr lang="es-ES" sz="4800" b="1" dirty="0">
                <a:solidFill>
                  <a:schemeClr val="bg1"/>
                </a:solidFill>
              </a:rPr>
              <a:t>de la tierra, a toda nación, tribu, lengua y pueblo, </a:t>
            </a:r>
            <a:r>
              <a:rPr lang="es-ES" sz="4800" b="1" dirty="0">
                <a:solidFill>
                  <a:srgbClr val="FF0000"/>
                </a:solidFill>
              </a:rPr>
              <a:t>7</a:t>
            </a:r>
            <a:r>
              <a:rPr lang="es-ES" sz="4800" b="1" dirty="0">
                <a:solidFill>
                  <a:schemeClr val="bg1"/>
                </a:solidFill>
              </a:rPr>
              <a:t> diciendo a gran voz: Temed a </a:t>
            </a:r>
            <a:r>
              <a:rPr lang="es-ES" sz="4800" b="1" dirty="0" smtClean="0">
                <a:solidFill>
                  <a:schemeClr val="bg1"/>
                </a:solidFill>
              </a:rPr>
              <a:t>Dios</a:t>
            </a:r>
            <a:r>
              <a:rPr lang="es-ES" sz="4800" b="1" dirty="0">
                <a:solidFill>
                  <a:schemeClr val="bg1"/>
                </a:solidFill>
              </a:rPr>
              <a:t>, y </a:t>
            </a:r>
            <a:r>
              <a:rPr lang="es-ES" sz="4800" b="1" dirty="0">
                <a:solidFill>
                  <a:srgbClr val="FFFF00"/>
                </a:solidFill>
              </a:rPr>
              <a:t>dadle gloria</a:t>
            </a:r>
            <a:r>
              <a:rPr lang="es-ES" sz="4800" b="1" dirty="0">
                <a:solidFill>
                  <a:schemeClr val="bg1"/>
                </a:solidFill>
              </a:rPr>
              <a:t>, porque la hora de su juicio ha llegado; y adorad a aquel que hizo el cielo </a:t>
            </a:r>
            <a:r>
              <a:rPr lang="es-ES" sz="4800" b="1" dirty="0" smtClean="0">
                <a:solidFill>
                  <a:schemeClr val="bg1"/>
                </a:solidFill>
              </a:rPr>
              <a:t>y </a:t>
            </a:r>
            <a:r>
              <a:rPr lang="es-ES" sz="4800" b="1" dirty="0">
                <a:solidFill>
                  <a:schemeClr val="bg1"/>
                </a:solidFill>
              </a:rPr>
              <a:t>la tierra, el mar y las fuentes de las aguas.”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14:6, 7: </a:t>
            </a:r>
          </a:p>
        </p:txBody>
      </p:sp>
    </p:spTree>
    <p:extLst>
      <p:ext uri="{BB962C8B-B14F-4D97-AF65-F5344CB8AC3E}">
        <p14:creationId xmlns:p14="http://schemas.microsoft.com/office/powerpoint/2010/main" val="372694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397532"/>
            <a:ext cx="4397238" cy="1077218"/>
          </a:xfrm>
          <a:prstGeom prst="rect">
            <a:avLst/>
          </a:prstGeom>
          <a:noFill/>
        </p:spPr>
        <p:txBody>
          <a:bodyPr wrap="square" rtlCol="0">
            <a:spAutoFit/>
          </a:bodyPr>
          <a:lstStyle/>
          <a:p>
            <a:pPr lvl="0">
              <a:defRPr/>
            </a:pPr>
            <a:r>
              <a:rPr lang="es-ES" sz="3200" dirty="0">
                <a:solidFill>
                  <a:schemeClr val="accent1">
                    <a:lumMod val="50000"/>
                  </a:schemeClr>
                </a:solidFill>
              </a:rPr>
              <a:t>Perder la aprobación de Dios o su semejanza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13677" y="328608"/>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Honor, alabanza, brillo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3848462"/>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El plan de salvación revela...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13677" y="5203412"/>
            <a:ext cx="4373223" cy="1077218"/>
          </a:xfrm>
          <a:prstGeom prst="rect">
            <a:avLst/>
          </a:prstGeom>
          <a:noFill/>
        </p:spPr>
        <p:txBody>
          <a:bodyPr wrap="square" rtlCol="0">
            <a:spAutoFit/>
          </a:bodyPr>
          <a:lstStyle/>
          <a:p>
            <a:pPr lvl="0">
              <a:defRPr/>
            </a:pPr>
            <a:r>
              <a:rPr lang="es-ES" sz="3200" dirty="0">
                <a:solidFill>
                  <a:schemeClr val="accent1">
                    <a:lumMod val="50000"/>
                  </a:schemeClr>
                </a:solidFill>
              </a:rPr>
              <a:t>El rostro de Moisés resplandeció porque...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958900"/>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La gloria de Dios 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33559" y="4221316"/>
            <a:ext cx="4721131"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Estar destituido de la gloria de Dios</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87654" y="297277"/>
            <a:ext cx="457200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Gloria de Dios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87654" y="1078308"/>
            <a:ext cx="461294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gloria del Dios redentor</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33559" y="2351782"/>
            <a:ext cx="446281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había hablado con Jesús en el Sinaí</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87654" y="5540417"/>
            <a:ext cx="3790194"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su carácter, su imagen</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933559" y="3571463"/>
            <a:ext cx="483565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latin typeface="Calibri" panose="020F0502020204030204"/>
              </a:rPr>
              <a:t>Características de Satanás</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931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634180" y="1639336"/>
            <a:ext cx="10486103"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Moisés: El hombre más manso</a:t>
            </a:r>
          </a:p>
        </p:txBody>
      </p:sp>
    </p:spTree>
    <p:extLst>
      <p:ext uri="{BB962C8B-B14F-4D97-AF65-F5344CB8AC3E}">
        <p14:creationId xmlns:p14="http://schemas.microsoft.com/office/powerpoint/2010/main" val="3869559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505286"/>
            <a:ext cx="11081982"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aquel varón Moisés era </a:t>
            </a:r>
            <a:r>
              <a:rPr lang="es-ES" sz="6600" b="1" dirty="0">
                <a:solidFill>
                  <a:srgbClr val="FFFF00"/>
                </a:solidFill>
              </a:rPr>
              <a:t>muy manso</a:t>
            </a:r>
            <a:r>
              <a:rPr lang="es-ES" sz="6600" b="1" dirty="0">
                <a:solidFill>
                  <a:schemeClr val="bg1"/>
                </a:solidFill>
              </a:rPr>
              <a:t>, más que todos los hombres que había sobre la tierra.”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Números 12:3:</a:t>
            </a:r>
          </a:p>
        </p:txBody>
      </p:sp>
    </p:spTree>
    <p:extLst>
      <p:ext uri="{BB962C8B-B14F-4D97-AF65-F5344CB8AC3E}">
        <p14:creationId xmlns:p14="http://schemas.microsoft.com/office/powerpoint/2010/main" val="1632977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9147" y="891756"/>
            <a:ext cx="10521133" cy="552458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smtClean="0">
                <a:solidFill>
                  <a:srgbClr val="002060"/>
                </a:solidFill>
              </a:rPr>
              <a:t>¿</a:t>
            </a:r>
            <a:r>
              <a:rPr lang="es-ES" sz="5400" b="1" dirty="0">
                <a:solidFill>
                  <a:srgbClr val="FF0000"/>
                </a:solidFill>
              </a:rPr>
              <a:t>Qué significa </a:t>
            </a:r>
            <a:r>
              <a:rPr lang="es-ES" sz="5400" b="1" dirty="0">
                <a:solidFill>
                  <a:srgbClr val="002060"/>
                </a:solidFill>
              </a:rPr>
              <a:t>la palabra ‘</a:t>
            </a:r>
            <a:r>
              <a:rPr lang="es-ES" sz="5400" b="1" dirty="0">
                <a:solidFill>
                  <a:srgbClr val="FF0000"/>
                </a:solidFill>
              </a:rPr>
              <a:t>manso</a:t>
            </a:r>
            <a:r>
              <a:rPr lang="es-ES" sz="5400" b="1" dirty="0">
                <a:solidFill>
                  <a:srgbClr val="002060"/>
                </a:solidFill>
              </a:rPr>
              <a:t>’? </a:t>
            </a:r>
          </a:p>
          <a:p>
            <a:pPr>
              <a:buClr>
                <a:srgbClr val="FFFF00"/>
              </a:buClr>
            </a:pPr>
            <a:endParaRPr lang="es-ES" sz="1100" b="1" dirty="0" smtClean="0">
              <a:solidFill>
                <a:srgbClr val="002060"/>
              </a:solidFill>
            </a:endParaRPr>
          </a:p>
          <a:p>
            <a:pPr marL="176213" indent="-176213">
              <a:buClr>
                <a:srgbClr val="FFFF00"/>
              </a:buClr>
              <a:buFont typeface="Arial" panose="020B0604020202020204" pitchFamily="34" charset="0"/>
              <a:buChar char="•"/>
            </a:pPr>
            <a:r>
              <a:rPr lang="es-ES" sz="4800" b="1" dirty="0" smtClean="0">
                <a:solidFill>
                  <a:srgbClr val="002060"/>
                </a:solidFill>
              </a:rPr>
              <a:t>No </a:t>
            </a:r>
            <a:r>
              <a:rPr lang="es-ES" sz="4800" b="1" dirty="0">
                <a:solidFill>
                  <a:srgbClr val="002060"/>
                </a:solidFill>
              </a:rPr>
              <a:t>se enoja fácilmente, paciente, </a:t>
            </a:r>
            <a:r>
              <a:rPr lang="es-ES" sz="4800" b="1" dirty="0" err="1">
                <a:solidFill>
                  <a:srgbClr val="002060"/>
                </a:solidFill>
              </a:rPr>
              <a:t>longánime</a:t>
            </a:r>
            <a:r>
              <a:rPr lang="es-ES" sz="4800" b="1" dirty="0">
                <a:solidFill>
                  <a:srgbClr val="002060"/>
                </a:solidFill>
              </a:rPr>
              <a:t>, gentil, dócil, sumiso, cortés, compasivo, </a:t>
            </a:r>
            <a:r>
              <a:rPr lang="es-ES" sz="4800" b="1" dirty="0" smtClean="0">
                <a:solidFill>
                  <a:srgbClr val="002060"/>
                </a:solidFill>
              </a:rPr>
              <a:t>humilde</a:t>
            </a:r>
            <a:r>
              <a:rPr lang="es-ES" sz="4800" b="1" dirty="0">
                <a:solidFill>
                  <a:srgbClr val="002060"/>
                </a:solidFill>
              </a:rPr>
              <a:t>, misericordioso, apacible, afable, tranquilo, no agresivo</a:t>
            </a:r>
            <a:r>
              <a:rPr lang="es-ES" sz="4800" b="1" dirty="0" smtClean="0">
                <a:solidFill>
                  <a:srgbClr val="002060"/>
                </a:solidFill>
              </a:rPr>
              <a:t>.</a:t>
            </a:r>
          </a:p>
          <a:p>
            <a:pPr marL="176213" indent="-176213">
              <a:buClr>
                <a:srgbClr val="FFFF00"/>
              </a:buClr>
              <a:buFont typeface="Arial" panose="020B0604020202020204" pitchFamily="34" charset="0"/>
              <a:buChar char="•"/>
            </a:pPr>
            <a:r>
              <a:rPr lang="es-ES" sz="4800" b="1" dirty="0" smtClean="0">
                <a:solidFill>
                  <a:srgbClr val="002060"/>
                </a:solidFill>
              </a:rPr>
              <a:t>La </a:t>
            </a:r>
            <a:r>
              <a:rPr lang="es-ES" sz="4800" b="1" dirty="0">
                <a:solidFill>
                  <a:srgbClr val="002060"/>
                </a:solidFill>
              </a:rPr>
              <a:t>gracia divina del </a:t>
            </a:r>
            <a:r>
              <a:rPr lang="es-ES" sz="4800" b="1" dirty="0" smtClean="0">
                <a:solidFill>
                  <a:srgbClr val="FF0000"/>
                </a:solidFill>
              </a:rPr>
              <a:t>control </a:t>
            </a:r>
            <a:r>
              <a:rPr lang="es-ES" sz="4800" b="1" dirty="0">
                <a:solidFill>
                  <a:srgbClr val="FF0000"/>
                </a:solidFill>
              </a:rPr>
              <a:t>propio </a:t>
            </a:r>
            <a:r>
              <a:rPr lang="es-ES" sz="4800" b="1" dirty="0">
                <a:solidFill>
                  <a:srgbClr val="002060"/>
                </a:solidFill>
              </a:rPr>
              <a:t>ante </a:t>
            </a:r>
            <a:r>
              <a:rPr lang="es-ES" sz="4800" b="1" dirty="0" smtClean="0">
                <a:solidFill>
                  <a:srgbClr val="FF0000"/>
                </a:solidFill>
              </a:rPr>
              <a:t>acusaciones </a:t>
            </a:r>
            <a:r>
              <a:rPr lang="es-ES" sz="4800" b="1" dirty="0">
                <a:solidFill>
                  <a:srgbClr val="FF0000"/>
                </a:solidFill>
              </a:rPr>
              <a:t>maliciosas</a:t>
            </a:r>
            <a:r>
              <a:rPr lang="es-ES" sz="4800" b="1" dirty="0" smtClean="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82141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Moisés no siempre fue manso</a:t>
            </a:r>
          </a:p>
        </p:txBody>
      </p:sp>
    </p:spTree>
    <p:extLst>
      <p:ext uri="{BB962C8B-B14F-4D97-AF65-F5344CB8AC3E}">
        <p14:creationId xmlns:p14="http://schemas.microsoft.com/office/powerpoint/2010/main" val="1188963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638315"/>
            <a:ext cx="10521133"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6600" b="1" dirty="0">
                <a:solidFill>
                  <a:srgbClr val="002060"/>
                </a:solidFill>
              </a:rPr>
              <a:t>Moisés no siempre fue manso. En sus primeros </a:t>
            </a:r>
            <a:r>
              <a:rPr lang="es-ES" sz="6600" b="1" dirty="0">
                <a:solidFill>
                  <a:srgbClr val="FF0000"/>
                </a:solidFill>
              </a:rPr>
              <a:t>cuarenta años </a:t>
            </a:r>
            <a:r>
              <a:rPr lang="es-ES" sz="6600" b="1" dirty="0">
                <a:solidFill>
                  <a:srgbClr val="002060"/>
                </a:solidFill>
              </a:rPr>
              <a:t>tenía un </a:t>
            </a:r>
            <a:r>
              <a:rPr lang="es-ES" sz="6600" b="1" dirty="0">
                <a:solidFill>
                  <a:srgbClr val="FF0000"/>
                </a:solidFill>
              </a:rPr>
              <a:t>carácter violento</a:t>
            </a:r>
            <a:r>
              <a:rPr lang="es-ES" sz="6600" b="1" dirty="0">
                <a:solidFill>
                  <a:srgbClr val="002060"/>
                </a:solidFill>
              </a:rPr>
              <a:t>:</a:t>
            </a:r>
          </a:p>
        </p:txBody>
      </p:sp>
    </p:spTree>
    <p:extLst>
      <p:ext uri="{BB962C8B-B14F-4D97-AF65-F5344CB8AC3E}">
        <p14:creationId xmlns:p14="http://schemas.microsoft.com/office/powerpoint/2010/main" val="690869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061073"/>
            <a:ext cx="11081982"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aquellos días sucedió que crecido ya Moisés, salió a sus hermanos, y los vio en sus duras </a:t>
            </a:r>
            <a:r>
              <a:rPr lang="es-ES" sz="4800" b="1" dirty="0" smtClean="0">
                <a:solidFill>
                  <a:schemeClr val="bg1"/>
                </a:solidFill>
              </a:rPr>
              <a:t>tareas</a:t>
            </a:r>
            <a:r>
              <a:rPr lang="es-ES" sz="4800" b="1" dirty="0">
                <a:solidFill>
                  <a:schemeClr val="bg1"/>
                </a:solidFill>
              </a:rPr>
              <a:t>, y observó a un egipcio que golpeaba a uno de los hebreos, sus hermanos. </a:t>
            </a:r>
            <a:r>
              <a:rPr lang="es-ES" sz="4800" b="1" dirty="0">
                <a:solidFill>
                  <a:srgbClr val="FF0000"/>
                </a:solidFill>
              </a:rPr>
              <a:t>12</a:t>
            </a:r>
            <a:r>
              <a:rPr lang="es-ES" sz="4800" b="1" dirty="0">
                <a:solidFill>
                  <a:schemeClr val="bg1"/>
                </a:solidFill>
              </a:rPr>
              <a:t> Entonces </a:t>
            </a:r>
            <a:r>
              <a:rPr lang="es-ES" sz="4800" b="1" dirty="0" smtClean="0">
                <a:solidFill>
                  <a:schemeClr val="bg1"/>
                </a:solidFill>
              </a:rPr>
              <a:t>miró </a:t>
            </a:r>
            <a:r>
              <a:rPr lang="es-ES" sz="4800" b="1" dirty="0">
                <a:solidFill>
                  <a:schemeClr val="bg1"/>
                </a:solidFill>
              </a:rPr>
              <a:t>a todas partes, y viendo que no parecía nadie, </a:t>
            </a:r>
            <a:r>
              <a:rPr lang="es-ES" sz="4800" b="1" dirty="0">
                <a:solidFill>
                  <a:srgbClr val="FFFF00"/>
                </a:solidFill>
              </a:rPr>
              <a:t>mató al egipcio </a:t>
            </a:r>
            <a:r>
              <a:rPr lang="es-ES" sz="4800" b="1" dirty="0">
                <a:solidFill>
                  <a:schemeClr val="bg1"/>
                </a:solidFill>
              </a:rPr>
              <a:t>y lo escondió en la arena.”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Éxodo 2:11, 12:</a:t>
            </a:r>
          </a:p>
        </p:txBody>
      </p:sp>
    </p:spTree>
    <p:extLst>
      <p:ext uri="{BB962C8B-B14F-4D97-AF65-F5344CB8AC3E}">
        <p14:creationId xmlns:p14="http://schemas.microsoft.com/office/powerpoint/2010/main" val="1946293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2955" y="402340"/>
            <a:ext cx="1126776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FF00"/>
              </a:buClr>
              <a:buFont typeface="Wingdings" panose="05000000000000000000" pitchFamily="2" charset="2"/>
              <a:buChar char="Ø"/>
            </a:pPr>
            <a:r>
              <a:rPr lang="es-ES" sz="5400" b="1" dirty="0" smtClean="0">
                <a:solidFill>
                  <a:srgbClr val="002060"/>
                </a:solidFill>
              </a:rPr>
              <a:t>Moisés </a:t>
            </a:r>
            <a:r>
              <a:rPr lang="es-ES" sz="5400" b="1" dirty="0">
                <a:solidFill>
                  <a:srgbClr val="002060"/>
                </a:solidFill>
              </a:rPr>
              <a:t>había asimilado las ideas y las actitudes de su </a:t>
            </a:r>
            <a:r>
              <a:rPr lang="es-ES" sz="5400" b="1" dirty="0">
                <a:solidFill>
                  <a:srgbClr val="FF0000"/>
                </a:solidFill>
              </a:rPr>
              <a:t>medio ambiente</a:t>
            </a:r>
            <a:r>
              <a:rPr lang="es-ES" sz="5400" b="1" dirty="0">
                <a:solidFill>
                  <a:srgbClr val="002060"/>
                </a:solidFill>
              </a:rPr>
              <a:t>. Según el </a:t>
            </a:r>
            <a:r>
              <a:rPr lang="es-ES" sz="5400" b="1" dirty="0" smtClean="0">
                <a:solidFill>
                  <a:srgbClr val="002060"/>
                </a:solidFill>
              </a:rPr>
              <a:t>espíritu </a:t>
            </a:r>
            <a:r>
              <a:rPr lang="es-ES" sz="5400" b="1" dirty="0">
                <a:solidFill>
                  <a:srgbClr val="002060"/>
                </a:solidFill>
              </a:rPr>
              <a:t>de profecía Moisés era el general del ejército egipcio.</a:t>
            </a:r>
          </a:p>
          <a:p>
            <a:pPr marL="685800" indent="-685800">
              <a:buClr>
                <a:srgbClr val="FFFF00"/>
              </a:buClr>
              <a:buFont typeface="Wingdings" panose="05000000000000000000" pitchFamily="2" charset="2"/>
              <a:buChar char="Ø"/>
            </a:pPr>
            <a:r>
              <a:rPr lang="es-ES" sz="5400" b="1" dirty="0" smtClean="0">
                <a:solidFill>
                  <a:srgbClr val="002060"/>
                </a:solidFill>
              </a:rPr>
              <a:t>La </a:t>
            </a:r>
            <a:r>
              <a:rPr lang="es-ES" sz="5400" b="1" dirty="0">
                <a:solidFill>
                  <a:srgbClr val="002060"/>
                </a:solidFill>
              </a:rPr>
              <a:t>vida de Moisés se divide en </a:t>
            </a:r>
            <a:r>
              <a:rPr lang="es-ES" sz="5400" b="1" dirty="0">
                <a:solidFill>
                  <a:srgbClr val="FF0000"/>
                </a:solidFill>
              </a:rPr>
              <a:t>tres</a:t>
            </a:r>
            <a:r>
              <a:rPr lang="es-ES" sz="5400" b="1" dirty="0">
                <a:solidFill>
                  <a:srgbClr val="FFFF00"/>
                </a:solidFill>
              </a:rPr>
              <a:t> </a:t>
            </a:r>
            <a:r>
              <a:rPr lang="es-ES" sz="5400" b="1" dirty="0">
                <a:solidFill>
                  <a:srgbClr val="FF0000"/>
                </a:solidFill>
              </a:rPr>
              <a:t>segmentos</a:t>
            </a:r>
            <a:r>
              <a:rPr lang="es-ES" sz="5400" b="1" dirty="0">
                <a:solidFill>
                  <a:srgbClr val="FFFF00"/>
                </a:solidFill>
              </a:rPr>
              <a:t> </a:t>
            </a:r>
            <a:r>
              <a:rPr lang="es-ES" sz="5400" b="1" dirty="0">
                <a:solidFill>
                  <a:srgbClr val="002060"/>
                </a:solidFill>
              </a:rPr>
              <a:t>de </a:t>
            </a:r>
            <a:r>
              <a:rPr lang="es-ES" sz="5400" b="1" dirty="0">
                <a:solidFill>
                  <a:srgbClr val="FF0000"/>
                </a:solidFill>
              </a:rPr>
              <a:t>cuarenta</a:t>
            </a:r>
            <a:r>
              <a:rPr lang="es-ES" sz="5400" b="1" dirty="0">
                <a:solidFill>
                  <a:srgbClr val="002060"/>
                </a:solidFill>
              </a:rPr>
              <a:t> años cada uno</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864937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9147" y="402340"/>
            <a:ext cx="105211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FF00"/>
              </a:buClr>
              <a:buFont typeface="Wingdings" panose="05000000000000000000" pitchFamily="2" charset="2"/>
              <a:buChar char="Ø"/>
            </a:pPr>
            <a:r>
              <a:rPr lang="es-ES" sz="5400" b="1" dirty="0" smtClean="0">
                <a:solidFill>
                  <a:srgbClr val="002060"/>
                </a:solidFill>
              </a:rPr>
              <a:t>Los </a:t>
            </a:r>
            <a:r>
              <a:rPr lang="es-ES" sz="5400" b="1" dirty="0">
                <a:solidFill>
                  <a:srgbClr val="FF0000"/>
                </a:solidFill>
              </a:rPr>
              <a:t>primeros cuarenta años </a:t>
            </a:r>
            <a:r>
              <a:rPr lang="es-ES" sz="5400" b="1" dirty="0">
                <a:solidFill>
                  <a:srgbClr val="002060"/>
                </a:solidFill>
              </a:rPr>
              <a:t>los pasó en Egipto a donde </a:t>
            </a:r>
            <a:r>
              <a:rPr lang="es-ES" sz="5400" b="1" dirty="0" smtClean="0">
                <a:solidFill>
                  <a:srgbClr val="002060"/>
                </a:solidFill>
              </a:rPr>
              <a:t>adoptó </a:t>
            </a:r>
            <a:r>
              <a:rPr lang="es-ES" sz="5400" b="1" dirty="0">
                <a:solidFill>
                  <a:srgbClr val="002060"/>
                </a:solidFill>
              </a:rPr>
              <a:t>muchas de sus </a:t>
            </a:r>
            <a:r>
              <a:rPr lang="es-ES" sz="5400" b="1" dirty="0" smtClean="0">
                <a:solidFill>
                  <a:srgbClr val="002060"/>
                </a:solidFill>
              </a:rPr>
              <a:t>costumbres</a:t>
            </a:r>
            <a:r>
              <a:rPr lang="es-ES" sz="5400" b="1" dirty="0">
                <a:solidFill>
                  <a:srgbClr val="002060"/>
                </a:solidFill>
              </a:rPr>
              <a:t>.</a:t>
            </a:r>
          </a:p>
          <a:p>
            <a:pPr marL="685800" indent="-685800">
              <a:buClr>
                <a:srgbClr val="FFFF00"/>
              </a:buClr>
              <a:buFont typeface="Wingdings" panose="05000000000000000000" pitchFamily="2" charset="2"/>
              <a:buChar char="Ø"/>
            </a:pPr>
            <a:r>
              <a:rPr lang="es-ES" sz="5400" b="1" dirty="0" smtClean="0">
                <a:solidFill>
                  <a:srgbClr val="002060"/>
                </a:solidFill>
              </a:rPr>
              <a:t>El </a:t>
            </a:r>
            <a:r>
              <a:rPr lang="es-ES" sz="5400" b="1" dirty="0">
                <a:solidFill>
                  <a:srgbClr val="FF0000"/>
                </a:solidFill>
              </a:rPr>
              <a:t>segundo segmento </a:t>
            </a:r>
            <a:r>
              <a:rPr lang="es-ES" sz="5400" b="1" dirty="0">
                <a:solidFill>
                  <a:srgbClr val="002060"/>
                </a:solidFill>
              </a:rPr>
              <a:t>de cuarenta </a:t>
            </a:r>
            <a:r>
              <a:rPr lang="es-ES" sz="5400" b="1" dirty="0" smtClean="0">
                <a:solidFill>
                  <a:srgbClr val="002060"/>
                </a:solidFill>
              </a:rPr>
              <a:t>años los </a:t>
            </a:r>
            <a:r>
              <a:rPr lang="es-ES" sz="5400" b="1" dirty="0">
                <a:solidFill>
                  <a:srgbClr val="002060"/>
                </a:solidFill>
              </a:rPr>
              <a:t>pasó Moisés pastoreando las ovejas de su </a:t>
            </a:r>
            <a:r>
              <a:rPr lang="es-ES" sz="5400" b="1" dirty="0" smtClean="0">
                <a:solidFill>
                  <a:srgbClr val="002060"/>
                </a:solidFill>
              </a:rPr>
              <a:t>suegro </a:t>
            </a:r>
            <a:r>
              <a:rPr lang="es-ES" sz="5400" b="1" dirty="0" err="1">
                <a:solidFill>
                  <a:srgbClr val="002060"/>
                </a:solidFill>
              </a:rPr>
              <a:t>Jetro</a:t>
            </a:r>
            <a:r>
              <a:rPr lang="es-ES" sz="5400" b="1" dirty="0">
                <a:solidFill>
                  <a:srgbClr val="002060"/>
                </a:solidFill>
              </a:rPr>
              <a:t> en </a:t>
            </a:r>
            <a:r>
              <a:rPr lang="es-ES" sz="5400" b="1" dirty="0" err="1">
                <a:solidFill>
                  <a:srgbClr val="FF0000"/>
                </a:solidFill>
              </a:rPr>
              <a:t>Madián</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783960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3331" y="830167"/>
            <a:ext cx="105211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FF00"/>
              </a:buClr>
              <a:buFont typeface="Wingdings" panose="05000000000000000000" pitchFamily="2" charset="2"/>
              <a:buChar char="Ø"/>
            </a:pPr>
            <a:r>
              <a:rPr lang="es-ES" sz="4800" b="1" dirty="0" smtClean="0">
                <a:solidFill>
                  <a:srgbClr val="002060"/>
                </a:solidFill>
              </a:rPr>
              <a:t>El </a:t>
            </a:r>
            <a:r>
              <a:rPr lang="es-ES" sz="4800" b="1" dirty="0">
                <a:solidFill>
                  <a:srgbClr val="FF0000"/>
                </a:solidFill>
              </a:rPr>
              <a:t>tercer segmento </a:t>
            </a:r>
            <a:r>
              <a:rPr lang="es-ES" sz="4800" b="1" dirty="0">
                <a:solidFill>
                  <a:srgbClr val="002060"/>
                </a:solidFill>
              </a:rPr>
              <a:t>de cuarenta años lo pasó Moisés pastoreando las </a:t>
            </a:r>
            <a:r>
              <a:rPr lang="es-ES" sz="4800" b="1" dirty="0">
                <a:solidFill>
                  <a:srgbClr val="FF0000"/>
                </a:solidFill>
              </a:rPr>
              <a:t>‘ovejas’ </a:t>
            </a:r>
            <a:r>
              <a:rPr lang="es-ES" sz="4800" b="1" dirty="0" smtClean="0">
                <a:solidFill>
                  <a:srgbClr val="FF0000"/>
                </a:solidFill>
              </a:rPr>
              <a:t>de Jehová </a:t>
            </a:r>
            <a:r>
              <a:rPr lang="es-ES" sz="4800" b="1" dirty="0">
                <a:solidFill>
                  <a:srgbClr val="002060"/>
                </a:solidFill>
              </a:rPr>
              <a:t>en el desierto. A pesar de ser las ‘ovejas’ rebeldes y </a:t>
            </a:r>
            <a:r>
              <a:rPr lang="es-ES" sz="4800" b="1" dirty="0" smtClean="0">
                <a:solidFill>
                  <a:srgbClr val="002060"/>
                </a:solidFill>
              </a:rPr>
              <a:t>quejosas, </a:t>
            </a:r>
            <a:r>
              <a:rPr lang="es-ES" sz="4800" b="1" dirty="0">
                <a:solidFill>
                  <a:srgbClr val="002060"/>
                </a:solidFill>
              </a:rPr>
              <a:t>Moisés </a:t>
            </a:r>
            <a:r>
              <a:rPr lang="es-ES" sz="4800" b="1" dirty="0" smtClean="0">
                <a:solidFill>
                  <a:srgbClr val="002060"/>
                </a:solidFill>
              </a:rPr>
              <a:t>nunca </a:t>
            </a:r>
            <a:r>
              <a:rPr lang="es-ES" sz="4800" b="1" dirty="0">
                <a:solidFill>
                  <a:srgbClr val="002060"/>
                </a:solidFill>
              </a:rPr>
              <a:t>perdió el control propio y aún estuvo dispuesto de dar su vida para salvar a su </a:t>
            </a:r>
            <a:r>
              <a:rPr lang="es-ES" sz="4800" b="1" dirty="0" smtClean="0">
                <a:solidFill>
                  <a:srgbClr val="002060"/>
                </a:solidFill>
              </a:rPr>
              <a:t>pueblo</a:t>
            </a:r>
            <a:r>
              <a:rPr lang="es-ES" sz="4800" b="1" dirty="0">
                <a:solidFill>
                  <a:srgbClr val="002060"/>
                </a:solidFill>
              </a:rPr>
              <a:t>. </a:t>
            </a:r>
          </a:p>
        </p:txBody>
      </p:sp>
    </p:spTree>
    <p:extLst>
      <p:ext uri="{BB962C8B-B14F-4D97-AF65-F5344CB8AC3E}">
        <p14:creationId xmlns:p14="http://schemas.microsoft.com/office/powerpoint/2010/main" val="256111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7044" y="830167"/>
            <a:ext cx="1130533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En la lección anterior estudiamos sobre lo que significa temer a Dios. En esta lección </a:t>
            </a:r>
            <a:r>
              <a:rPr lang="es-ES" sz="4800" b="1" dirty="0" smtClean="0">
                <a:solidFill>
                  <a:srgbClr val="002060"/>
                </a:solidFill>
              </a:rPr>
              <a:t>estudiaremos </a:t>
            </a:r>
            <a:r>
              <a:rPr lang="es-ES" sz="4800" b="1" dirty="0">
                <a:solidFill>
                  <a:srgbClr val="002060"/>
                </a:solidFill>
              </a:rPr>
              <a:t>el </a:t>
            </a:r>
            <a:r>
              <a:rPr lang="es-ES" sz="4800" b="1" dirty="0">
                <a:solidFill>
                  <a:srgbClr val="FF0000"/>
                </a:solidFill>
              </a:rPr>
              <a:t>segundo imperativo </a:t>
            </a:r>
            <a:r>
              <a:rPr lang="es-ES" sz="4800" b="1" dirty="0">
                <a:solidFill>
                  <a:srgbClr val="002060"/>
                </a:solidFill>
              </a:rPr>
              <a:t>o mandato que exige el evangelio eterno. La </a:t>
            </a:r>
            <a:r>
              <a:rPr lang="es-ES" sz="4800" b="1" dirty="0" smtClean="0">
                <a:solidFill>
                  <a:srgbClr val="002060"/>
                </a:solidFill>
              </a:rPr>
              <a:t>palabra ‘</a:t>
            </a:r>
            <a:r>
              <a:rPr lang="es-ES" sz="4800" b="1" dirty="0" smtClean="0">
                <a:solidFill>
                  <a:srgbClr val="FF0000"/>
                </a:solidFill>
              </a:rPr>
              <a:t>gloria</a:t>
            </a:r>
            <a:r>
              <a:rPr lang="es-ES" sz="4800" b="1" dirty="0">
                <a:solidFill>
                  <a:srgbClr val="002060"/>
                </a:solidFill>
              </a:rPr>
              <a:t>’ viene del griego </a:t>
            </a:r>
            <a:r>
              <a:rPr lang="es-ES" sz="4800" b="1" i="1" dirty="0" err="1">
                <a:solidFill>
                  <a:srgbClr val="002060"/>
                </a:solidFill>
              </a:rPr>
              <a:t>doxa</a:t>
            </a:r>
            <a:r>
              <a:rPr lang="es-ES" sz="4800" b="1" dirty="0">
                <a:solidFill>
                  <a:srgbClr val="002060"/>
                </a:solidFill>
              </a:rPr>
              <a:t> de donde viene nuestra palabra </a:t>
            </a:r>
            <a:r>
              <a:rPr lang="es-ES" sz="4800" b="1" dirty="0" smtClean="0">
                <a:solidFill>
                  <a:srgbClr val="FF0000"/>
                </a:solidFill>
              </a:rPr>
              <a:t>doxología [alabanza a Dios]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30335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9147" y="402340"/>
            <a:ext cx="105211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b="1" dirty="0" smtClean="0">
                <a:solidFill>
                  <a:srgbClr val="002060"/>
                </a:solidFill>
              </a:rPr>
              <a:t>Durante </a:t>
            </a:r>
            <a:r>
              <a:rPr lang="es-ES" sz="4400" b="1" dirty="0">
                <a:solidFill>
                  <a:srgbClr val="002060"/>
                </a:solidFill>
              </a:rPr>
              <a:t>este periodo Moisés </a:t>
            </a:r>
            <a:r>
              <a:rPr lang="es-ES" sz="4400" b="1" dirty="0">
                <a:solidFill>
                  <a:srgbClr val="FF0000"/>
                </a:solidFill>
              </a:rPr>
              <a:t>reflejó en su carácter</a:t>
            </a:r>
            <a:r>
              <a:rPr lang="es-ES" sz="4400" b="1" dirty="0">
                <a:solidFill>
                  <a:srgbClr val="002060"/>
                </a:solidFill>
              </a:rPr>
              <a:t> </a:t>
            </a:r>
            <a:r>
              <a:rPr lang="es-ES" sz="4400" b="1" dirty="0" smtClean="0">
                <a:solidFill>
                  <a:srgbClr val="002060"/>
                </a:solidFill>
              </a:rPr>
              <a:t>la </a:t>
            </a:r>
            <a:r>
              <a:rPr lang="es-ES" sz="4400" b="1" dirty="0">
                <a:solidFill>
                  <a:srgbClr val="FF0000"/>
                </a:solidFill>
              </a:rPr>
              <a:t>mansedumbre y </a:t>
            </a:r>
            <a:r>
              <a:rPr lang="es-ES" sz="4400" b="1" dirty="0" smtClean="0">
                <a:solidFill>
                  <a:srgbClr val="FF0000"/>
                </a:solidFill>
              </a:rPr>
              <a:t>la humildad </a:t>
            </a:r>
            <a:r>
              <a:rPr lang="es-ES" sz="4400" b="1" dirty="0">
                <a:solidFill>
                  <a:srgbClr val="FF0000"/>
                </a:solidFill>
              </a:rPr>
              <a:t>de </a:t>
            </a:r>
            <a:r>
              <a:rPr lang="es-ES" sz="4400" b="1" dirty="0" smtClean="0">
                <a:solidFill>
                  <a:srgbClr val="FF0000"/>
                </a:solidFill>
              </a:rPr>
              <a:t>Jesús</a:t>
            </a:r>
            <a:r>
              <a:rPr lang="es-ES" sz="4400" b="1" dirty="0" smtClean="0">
                <a:solidFill>
                  <a:srgbClr val="002060"/>
                </a:solidFill>
              </a:rPr>
              <a:t> </a:t>
            </a:r>
            <a:r>
              <a:rPr lang="es-ES" sz="4400" b="1" dirty="0">
                <a:solidFill>
                  <a:srgbClr val="002060"/>
                </a:solidFill>
              </a:rPr>
              <a:t>pues por cuarenta años había contemplado su gloria y desaprendido </a:t>
            </a:r>
            <a:r>
              <a:rPr lang="es-ES" sz="4400" b="1" dirty="0" smtClean="0">
                <a:solidFill>
                  <a:srgbClr val="002060"/>
                </a:solidFill>
              </a:rPr>
              <a:t>la vanagloria </a:t>
            </a:r>
            <a:r>
              <a:rPr lang="es-ES" sz="4400" b="1" dirty="0">
                <a:solidFill>
                  <a:srgbClr val="002060"/>
                </a:solidFill>
              </a:rPr>
              <a:t>de Egipto.</a:t>
            </a:r>
          </a:p>
          <a:p>
            <a:pPr marL="571500" indent="-571500">
              <a:buClr>
                <a:srgbClr val="FFFF00"/>
              </a:buClr>
              <a:buFont typeface="Wingdings" panose="05000000000000000000" pitchFamily="2" charset="2"/>
              <a:buChar char="Ø"/>
            </a:pPr>
            <a:r>
              <a:rPr lang="es-ES" sz="4400" b="1" dirty="0" smtClean="0">
                <a:solidFill>
                  <a:srgbClr val="002060"/>
                </a:solidFill>
              </a:rPr>
              <a:t>El </a:t>
            </a:r>
            <a:r>
              <a:rPr lang="es-ES" sz="4400" b="1" dirty="0">
                <a:solidFill>
                  <a:srgbClr val="FF0000"/>
                </a:solidFill>
              </a:rPr>
              <a:t>carácter de Jesús es contagioso</a:t>
            </a:r>
            <a:r>
              <a:rPr lang="es-ES" sz="4400" b="1" dirty="0">
                <a:solidFill>
                  <a:srgbClr val="002060"/>
                </a:solidFill>
              </a:rPr>
              <a:t>. Cuando Moisés descendió del monte Sinaí, su </a:t>
            </a:r>
            <a:r>
              <a:rPr lang="es-ES" sz="4400" b="1" dirty="0" smtClean="0">
                <a:solidFill>
                  <a:srgbClr val="FF0000"/>
                </a:solidFill>
              </a:rPr>
              <a:t>rostro </a:t>
            </a:r>
            <a:r>
              <a:rPr lang="es-ES" sz="4400" b="1" dirty="0">
                <a:solidFill>
                  <a:srgbClr val="FF0000"/>
                </a:solidFill>
              </a:rPr>
              <a:t>brillaba </a:t>
            </a:r>
            <a:r>
              <a:rPr lang="es-ES" sz="4400" b="1" dirty="0">
                <a:solidFill>
                  <a:srgbClr val="002060"/>
                </a:solidFill>
              </a:rPr>
              <a:t>con la </a:t>
            </a:r>
            <a:r>
              <a:rPr lang="es-ES" sz="4400" b="1" dirty="0">
                <a:solidFill>
                  <a:srgbClr val="FF0000"/>
                </a:solidFill>
              </a:rPr>
              <a:t>gloria de Jesús.</a:t>
            </a:r>
          </a:p>
        </p:txBody>
      </p:sp>
    </p:spTree>
    <p:extLst>
      <p:ext uri="{BB962C8B-B14F-4D97-AF65-F5344CB8AC3E}">
        <p14:creationId xmlns:p14="http://schemas.microsoft.com/office/powerpoint/2010/main" val="2791241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Jesús: Uno mayor que Moisés</a:t>
            </a:r>
          </a:p>
        </p:txBody>
      </p:sp>
    </p:spTree>
    <p:extLst>
      <p:ext uri="{BB962C8B-B14F-4D97-AF65-F5344CB8AC3E}">
        <p14:creationId xmlns:p14="http://schemas.microsoft.com/office/powerpoint/2010/main" val="2601618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621512"/>
            <a:ext cx="11081982"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Profeta les levantaré de en medio de sus hermanos, </a:t>
            </a:r>
            <a:r>
              <a:rPr lang="es-ES" sz="6000" b="1" dirty="0">
                <a:solidFill>
                  <a:srgbClr val="FFFF00"/>
                </a:solidFill>
              </a:rPr>
              <a:t>como tú</a:t>
            </a:r>
            <a:r>
              <a:rPr lang="es-ES" sz="6000" b="1" dirty="0">
                <a:solidFill>
                  <a:schemeClr val="bg1"/>
                </a:solidFill>
              </a:rPr>
              <a:t>; y pondré mis palabras en su boca, </a:t>
            </a:r>
          </a:p>
          <a:p>
            <a:r>
              <a:rPr lang="es-ES" sz="6000" b="1" dirty="0">
                <a:solidFill>
                  <a:schemeClr val="bg1"/>
                </a:solidFill>
              </a:rPr>
              <a:t>y él les hablará todo lo que yo le mandare.”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Deuteronomio </a:t>
            </a:r>
            <a:r>
              <a:rPr lang="es-ES" sz="3600" b="1" dirty="0" smtClean="0">
                <a:solidFill>
                  <a:srgbClr val="FF0000"/>
                </a:solidFill>
                <a:latin typeface="Arial Black" panose="020B0A04020102020204" pitchFamily="34" charset="0"/>
              </a:rPr>
              <a:t>18:18. </a:t>
            </a:r>
            <a:r>
              <a:rPr lang="es-ES" sz="3600" b="1" dirty="0" smtClean="0">
                <a:latin typeface="Arial Black" panose="020B0A04020102020204" pitchFamily="34" charset="0"/>
              </a:rPr>
              <a:t>Dios </a:t>
            </a:r>
            <a:r>
              <a:rPr lang="es-ES" sz="3600" b="1" dirty="0">
                <a:latin typeface="Arial Black" panose="020B0A04020102020204" pitchFamily="34" charset="0"/>
              </a:rPr>
              <a:t>le </a:t>
            </a:r>
            <a:r>
              <a:rPr lang="es-ES" sz="3600" b="1" dirty="0" smtClean="0">
                <a:latin typeface="Arial Black" panose="020B0A04020102020204" pitchFamily="34" charset="0"/>
              </a:rPr>
              <a:t>hizo una promesa a </a:t>
            </a:r>
            <a:r>
              <a:rPr lang="es-ES" sz="3600" b="1" dirty="0">
                <a:latin typeface="Arial Black" panose="020B0A04020102020204" pitchFamily="34" charset="0"/>
              </a:rPr>
              <a:t>Moisés: </a:t>
            </a:r>
          </a:p>
        </p:txBody>
      </p:sp>
    </p:spTree>
    <p:extLst>
      <p:ext uri="{BB962C8B-B14F-4D97-AF65-F5344CB8AC3E}">
        <p14:creationId xmlns:p14="http://schemas.microsoft.com/office/powerpoint/2010/main" val="1335336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5795" y="1235280"/>
            <a:ext cx="11984747" cy="5078313"/>
          </a:xfrm>
          <a:prstGeom prst="rect">
            <a:avLst/>
          </a:prstGeom>
          <a:noFill/>
        </p:spPr>
        <p:txBody>
          <a:bodyPr wrap="square" rtlCol="0">
            <a:spAutoFit/>
          </a:bodyPr>
          <a:lstStyle/>
          <a:p>
            <a:r>
              <a:rPr lang="es-ES" sz="5400" b="1" dirty="0" smtClean="0">
                <a:solidFill>
                  <a:schemeClr val="bg1"/>
                </a:solidFill>
              </a:rPr>
              <a:t>Porque </a:t>
            </a:r>
            <a:r>
              <a:rPr lang="es-ES" sz="5400" b="1" dirty="0">
                <a:solidFill>
                  <a:schemeClr val="bg1"/>
                </a:solidFill>
              </a:rPr>
              <a:t>Moisés dijo a los padres: El Señor vuestro Dios os levantará profeta de entre vuestros hermanos, como a mí; a él oiréis en todas las cosas que os hable; </a:t>
            </a:r>
            <a:r>
              <a:rPr lang="es-ES" sz="5400" b="1" dirty="0">
                <a:solidFill>
                  <a:srgbClr val="FF0000"/>
                </a:solidFill>
              </a:rPr>
              <a:t>23</a:t>
            </a:r>
            <a:r>
              <a:rPr lang="es-ES" sz="5400" b="1" dirty="0">
                <a:solidFill>
                  <a:schemeClr val="bg1"/>
                </a:solidFill>
              </a:rPr>
              <a:t> y toda alma que no oiga a aquel profeta, será desarraigada del pueblo.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13877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Hechos 3: 22-26: </a:t>
            </a:r>
            <a:r>
              <a:rPr lang="es-ES" sz="3200" b="1" dirty="0" smtClean="0">
                <a:latin typeface="Arial Black" panose="020B0A04020102020204" pitchFamily="34" charset="0"/>
              </a:rPr>
              <a:t>la </a:t>
            </a:r>
            <a:r>
              <a:rPr lang="es-ES" sz="3200" b="1" dirty="0">
                <a:latin typeface="Arial Black" panose="020B0A04020102020204" pitchFamily="34" charset="0"/>
              </a:rPr>
              <a:t>experiencia de Moisés prefigura la experiencia de Jesús</a:t>
            </a:r>
            <a:endParaRPr lang="es-ES" sz="2400" b="1" dirty="0">
              <a:latin typeface="Arial Black" panose="020B0A04020102020204" pitchFamily="34" charset="0"/>
            </a:endParaRPr>
          </a:p>
        </p:txBody>
      </p:sp>
    </p:spTree>
    <p:extLst>
      <p:ext uri="{BB962C8B-B14F-4D97-AF65-F5344CB8AC3E}">
        <p14:creationId xmlns:p14="http://schemas.microsoft.com/office/powerpoint/2010/main" val="40997088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4180" y="0"/>
            <a:ext cx="11208773" cy="6863417"/>
          </a:xfrm>
          <a:prstGeom prst="rect">
            <a:avLst/>
          </a:prstGeom>
          <a:noFill/>
        </p:spPr>
        <p:txBody>
          <a:bodyPr wrap="square" rtlCol="0">
            <a:spAutoFit/>
          </a:bodyPr>
          <a:lstStyle/>
          <a:p>
            <a:r>
              <a:rPr lang="es-ES" sz="4400" b="1" dirty="0" smtClean="0">
                <a:solidFill>
                  <a:srgbClr val="FF0000"/>
                </a:solidFill>
              </a:rPr>
              <a:t>24</a:t>
            </a:r>
            <a:r>
              <a:rPr lang="es-ES" sz="4400" b="1" dirty="0" smtClean="0">
                <a:solidFill>
                  <a:schemeClr val="bg1"/>
                </a:solidFill>
              </a:rPr>
              <a:t> </a:t>
            </a:r>
            <a:r>
              <a:rPr lang="es-ES" sz="4400" b="1" dirty="0">
                <a:solidFill>
                  <a:schemeClr val="bg1"/>
                </a:solidFill>
              </a:rPr>
              <a:t>Y todos los profetas desde Samuel en adelante, cuantos han hablado, también han </a:t>
            </a:r>
            <a:r>
              <a:rPr lang="es-ES" sz="4400" b="1" dirty="0">
                <a:solidFill>
                  <a:srgbClr val="FFFF00"/>
                </a:solidFill>
              </a:rPr>
              <a:t>anunciado estos días</a:t>
            </a:r>
            <a:r>
              <a:rPr lang="es-ES" sz="4400" b="1" dirty="0">
                <a:solidFill>
                  <a:schemeClr val="bg1"/>
                </a:solidFill>
              </a:rPr>
              <a:t>. </a:t>
            </a:r>
            <a:r>
              <a:rPr lang="es-ES" sz="4400" b="1" dirty="0">
                <a:solidFill>
                  <a:srgbClr val="FF0000"/>
                </a:solidFill>
              </a:rPr>
              <a:t>25</a:t>
            </a:r>
            <a:r>
              <a:rPr lang="es-ES" sz="4400" b="1" dirty="0">
                <a:solidFill>
                  <a:schemeClr val="bg1"/>
                </a:solidFill>
              </a:rPr>
              <a:t> Vosotros sois los hijos de los profetas, y del pacto que Dios hizo con nuestros padres, diciendo a Abraham: En tu simiente serán benditas todas las familias de la tierra. </a:t>
            </a:r>
            <a:r>
              <a:rPr lang="es-ES" sz="4400" b="1" dirty="0">
                <a:solidFill>
                  <a:srgbClr val="FF0000"/>
                </a:solidFill>
              </a:rPr>
              <a:t>26</a:t>
            </a:r>
            <a:r>
              <a:rPr lang="es-ES" sz="4400" b="1" dirty="0">
                <a:solidFill>
                  <a:schemeClr val="bg1"/>
                </a:solidFill>
              </a:rPr>
              <a:t> A vosotros primeramente, Dios, habiendo </a:t>
            </a:r>
            <a:r>
              <a:rPr lang="es-ES" sz="4400" b="1" dirty="0">
                <a:solidFill>
                  <a:srgbClr val="FFFF00"/>
                </a:solidFill>
              </a:rPr>
              <a:t>levantado a su Hijo</a:t>
            </a:r>
            <a:r>
              <a:rPr lang="es-ES" sz="4400" b="1" dirty="0">
                <a:solidFill>
                  <a:schemeClr val="bg1"/>
                </a:solidFill>
              </a:rPr>
              <a:t>, </a:t>
            </a:r>
            <a:r>
              <a:rPr lang="es-ES" sz="4400" b="1" dirty="0">
                <a:solidFill>
                  <a:srgbClr val="FFFF00"/>
                </a:solidFill>
              </a:rPr>
              <a:t>lo envió para que os bendijese</a:t>
            </a:r>
            <a:r>
              <a:rPr lang="es-ES" sz="4400" b="1" dirty="0">
                <a:solidFill>
                  <a:schemeClr val="bg1"/>
                </a:solidFill>
              </a:rPr>
              <a:t>, a fin de que cada uno se convierta de su maldad.</a:t>
            </a:r>
          </a:p>
        </p:txBody>
      </p:sp>
    </p:spTree>
    <p:extLst>
      <p:ext uri="{BB962C8B-B14F-4D97-AF65-F5344CB8AC3E}">
        <p14:creationId xmlns:p14="http://schemas.microsoft.com/office/powerpoint/2010/main" val="3168035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443211"/>
            <a:ext cx="11081982"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aquel Verbo fue hecho carne, y habitó entre nosotros (y </a:t>
            </a:r>
            <a:r>
              <a:rPr lang="es-ES" sz="6000" b="1" dirty="0">
                <a:solidFill>
                  <a:srgbClr val="FFFF00"/>
                </a:solidFill>
              </a:rPr>
              <a:t>vimos su gloria</a:t>
            </a:r>
            <a:r>
              <a:rPr lang="es-ES" sz="6000" b="1" dirty="0">
                <a:solidFill>
                  <a:schemeClr val="bg1"/>
                </a:solidFill>
              </a:rPr>
              <a:t>, gloria como del </a:t>
            </a:r>
          </a:p>
          <a:p>
            <a:r>
              <a:rPr lang="es-ES" sz="6000" b="1" dirty="0">
                <a:solidFill>
                  <a:schemeClr val="bg1"/>
                </a:solidFill>
              </a:rPr>
              <a:t>unigénito del Padre), </a:t>
            </a:r>
            <a:r>
              <a:rPr lang="es-ES" sz="6000" b="1" dirty="0">
                <a:solidFill>
                  <a:srgbClr val="FFFF00"/>
                </a:solidFill>
              </a:rPr>
              <a:t>lleno de gracia y de verdad</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1:14: </a:t>
            </a:r>
            <a:r>
              <a:rPr lang="es-ES" sz="3600" b="1" dirty="0">
                <a:latin typeface="Arial Black" panose="020B0A04020102020204" pitchFamily="34" charset="0"/>
              </a:rPr>
              <a:t>Vimos su </a:t>
            </a:r>
            <a:r>
              <a:rPr lang="es-ES" sz="3600" b="1" u="sng" dirty="0">
                <a:latin typeface="Arial Black" panose="020B0A04020102020204" pitchFamily="34" charset="0"/>
              </a:rPr>
              <a:t>gloria</a:t>
            </a:r>
            <a:r>
              <a:rPr lang="es-ES" sz="3600" b="1" dirty="0">
                <a:latin typeface="Arial Black" panose="020B0A04020102020204" pitchFamily="34" charset="0"/>
              </a:rPr>
              <a:t>, lleno de </a:t>
            </a:r>
            <a:r>
              <a:rPr lang="es-ES" sz="3600" b="1" u="sng" dirty="0">
                <a:latin typeface="Arial Black" panose="020B0A04020102020204" pitchFamily="34" charset="0"/>
              </a:rPr>
              <a:t>gracia</a:t>
            </a:r>
            <a:r>
              <a:rPr lang="es-ES" sz="3600" b="1" dirty="0">
                <a:latin typeface="Arial Black" panose="020B0A04020102020204" pitchFamily="34" charset="0"/>
              </a:rPr>
              <a:t> y de </a:t>
            </a:r>
            <a:r>
              <a:rPr lang="es-ES" sz="3600" b="1" u="sng" dirty="0">
                <a:latin typeface="Arial Black" panose="020B0A04020102020204" pitchFamily="34" charset="0"/>
              </a:rPr>
              <a:t>verdad</a:t>
            </a:r>
            <a:r>
              <a:rPr lang="es-ES" sz="3600" b="1" dirty="0">
                <a:latin typeface="Arial Black" panose="020B0A04020102020204" pitchFamily="34" charset="0"/>
              </a:rPr>
              <a:t> (son cualidades de su </a:t>
            </a:r>
            <a:r>
              <a:rPr lang="es-ES" sz="3600" b="1" u="sng" dirty="0">
                <a:latin typeface="Arial Black" panose="020B0A04020102020204" pitchFamily="34" charset="0"/>
              </a:rPr>
              <a:t>carácter</a:t>
            </a:r>
            <a:r>
              <a:rPr lang="es-ES" sz="3600" b="1" dirty="0">
                <a:latin typeface="Arial Black" panose="020B0A04020102020204" pitchFamily="34" charset="0"/>
              </a:rPr>
              <a:t>)</a:t>
            </a:r>
          </a:p>
        </p:txBody>
      </p:sp>
    </p:spTree>
    <p:extLst>
      <p:ext uri="{BB962C8B-B14F-4D97-AF65-F5344CB8AC3E}">
        <p14:creationId xmlns:p14="http://schemas.microsoft.com/office/powerpoint/2010/main" val="1106645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7905" y="830167"/>
            <a:ext cx="10863618"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8000" b="1" dirty="0">
                <a:solidFill>
                  <a:srgbClr val="002060"/>
                </a:solidFill>
              </a:rPr>
              <a:t>Jesús reveló la </a:t>
            </a:r>
            <a:r>
              <a:rPr lang="es-ES" sz="8000" b="1" dirty="0">
                <a:solidFill>
                  <a:srgbClr val="FF0000"/>
                </a:solidFill>
              </a:rPr>
              <a:t>gloria de su Padre</a:t>
            </a:r>
            <a:r>
              <a:rPr lang="es-ES" sz="8000" b="1" dirty="0">
                <a:solidFill>
                  <a:srgbClr val="002060"/>
                </a:solidFill>
              </a:rPr>
              <a:t> porque estaba </a:t>
            </a:r>
            <a:r>
              <a:rPr lang="es-ES" sz="8000" b="1" dirty="0">
                <a:solidFill>
                  <a:srgbClr val="FF0000"/>
                </a:solidFill>
              </a:rPr>
              <a:t>en su seno</a:t>
            </a:r>
            <a:r>
              <a:rPr lang="es-ES" sz="8000" b="1" dirty="0">
                <a:solidFill>
                  <a:srgbClr val="002060"/>
                </a:solidFill>
              </a:rPr>
              <a:t>:</a:t>
            </a:r>
            <a:endParaRPr lang="es-ES" sz="8000" b="1" dirty="0">
              <a:solidFill>
                <a:srgbClr val="FF0000"/>
              </a:solidFill>
            </a:endParaRPr>
          </a:p>
        </p:txBody>
      </p:sp>
    </p:spTree>
    <p:extLst>
      <p:ext uri="{BB962C8B-B14F-4D97-AF65-F5344CB8AC3E}">
        <p14:creationId xmlns:p14="http://schemas.microsoft.com/office/powerpoint/2010/main" val="3450203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9191" y="1459280"/>
            <a:ext cx="11081982" cy="5170646"/>
          </a:xfrm>
          <a:prstGeom prst="rect">
            <a:avLst/>
          </a:prstGeom>
          <a:noFill/>
        </p:spPr>
        <p:txBody>
          <a:bodyPr wrap="square" rtlCol="0">
            <a:spAutoFit/>
          </a:bodyPr>
          <a:lstStyle/>
          <a:p>
            <a:r>
              <a:rPr lang="es-ES" sz="6600" b="1" dirty="0">
                <a:solidFill>
                  <a:schemeClr val="bg1"/>
                </a:solidFill>
              </a:rPr>
              <a:t>“A Dios nadie le vio jamás; el unigénito Hijo, que </a:t>
            </a:r>
            <a:r>
              <a:rPr lang="es-ES" sz="6600" b="1" dirty="0">
                <a:solidFill>
                  <a:srgbClr val="FFFF00"/>
                </a:solidFill>
              </a:rPr>
              <a:t>está en el </a:t>
            </a:r>
            <a:r>
              <a:rPr lang="es-ES" sz="6600" b="1" u="sng" dirty="0" smtClean="0">
                <a:solidFill>
                  <a:srgbClr val="FFFF00"/>
                </a:solidFill>
              </a:rPr>
              <a:t>seno</a:t>
            </a:r>
            <a:r>
              <a:rPr lang="es-ES" sz="6600" b="1" dirty="0" smtClean="0">
                <a:solidFill>
                  <a:srgbClr val="FFFF00"/>
                </a:solidFill>
              </a:rPr>
              <a:t> </a:t>
            </a:r>
            <a:r>
              <a:rPr lang="es-ES" sz="6600" b="1" dirty="0">
                <a:solidFill>
                  <a:srgbClr val="FFFF00"/>
                </a:solidFill>
              </a:rPr>
              <a:t>del Padre</a:t>
            </a:r>
            <a:r>
              <a:rPr lang="es-ES" sz="6600" b="1" dirty="0" smtClean="0">
                <a:solidFill>
                  <a:srgbClr val="FFFF00"/>
                </a:solidFill>
              </a:rPr>
              <a:t> [está en </a:t>
            </a:r>
            <a:r>
              <a:rPr lang="es-ES" sz="6600" b="1" u="sng" dirty="0" smtClean="0">
                <a:solidFill>
                  <a:srgbClr val="FFFF00"/>
                </a:solidFill>
              </a:rPr>
              <a:t>estrecha relación </a:t>
            </a:r>
            <a:r>
              <a:rPr lang="es-ES" sz="6600" b="1" dirty="0" smtClean="0">
                <a:solidFill>
                  <a:srgbClr val="FFFF00"/>
                </a:solidFill>
              </a:rPr>
              <a:t>con el Padre]</a:t>
            </a:r>
            <a:r>
              <a:rPr lang="es-ES" sz="6600" b="1" dirty="0" smtClean="0">
                <a:solidFill>
                  <a:schemeClr val="bg1"/>
                </a:solidFill>
              </a:rPr>
              <a:t>, </a:t>
            </a:r>
            <a:r>
              <a:rPr lang="es-ES" sz="6600" b="1" dirty="0">
                <a:solidFill>
                  <a:schemeClr val="bg1"/>
                </a:solidFill>
              </a:rPr>
              <a:t>él le ha </a:t>
            </a:r>
            <a:r>
              <a:rPr lang="es-ES" sz="6600" b="1" dirty="0">
                <a:solidFill>
                  <a:srgbClr val="FFFF00"/>
                </a:solidFill>
              </a:rPr>
              <a:t>dado a </a:t>
            </a:r>
            <a:r>
              <a:rPr lang="es-ES" sz="6600" b="1" dirty="0" smtClean="0">
                <a:solidFill>
                  <a:srgbClr val="FFFF00"/>
                </a:solidFill>
              </a:rPr>
              <a:t>conocer</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1:18: </a:t>
            </a:r>
            <a:r>
              <a:rPr lang="es-ES" sz="3600" b="1" dirty="0">
                <a:latin typeface="Arial Black" panose="020B0A04020102020204" pitchFamily="34" charset="0"/>
              </a:rPr>
              <a:t>Solo uno que está en el seno del Padre lo puede revelar en toda su gloria</a:t>
            </a:r>
            <a:r>
              <a:rPr lang="es-ES" sz="36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1551942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9379" y="668090"/>
            <a:ext cx="10357360"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a:solidFill>
                  <a:srgbClr val="002060"/>
                </a:solidFill>
              </a:rPr>
              <a:t>Jesús </a:t>
            </a:r>
            <a:r>
              <a:rPr lang="es-ES" sz="6600" b="1" dirty="0">
                <a:solidFill>
                  <a:srgbClr val="FF0000"/>
                </a:solidFill>
              </a:rPr>
              <a:t>nunca</a:t>
            </a:r>
            <a:r>
              <a:rPr lang="es-ES" sz="6600" b="1" dirty="0">
                <a:solidFill>
                  <a:srgbClr val="002060"/>
                </a:solidFill>
              </a:rPr>
              <a:t> buscó su </a:t>
            </a:r>
            <a:r>
              <a:rPr lang="es-ES" sz="6600" b="1" dirty="0">
                <a:solidFill>
                  <a:srgbClr val="FF0000"/>
                </a:solidFill>
              </a:rPr>
              <a:t>propia gloria</a:t>
            </a:r>
            <a:r>
              <a:rPr lang="es-ES" sz="6600" b="1" dirty="0">
                <a:solidFill>
                  <a:srgbClr val="002060"/>
                </a:solidFill>
              </a:rPr>
              <a:t>; siempre obró para </a:t>
            </a:r>
            <a:r>
              <a:rPr lang="es-ES" sz="6600" b="1" dirty="0">
                <a:solidFill>
                  <a:srgbClr val="FF0000"/>
                </a:solidFill>
              </a:rPr>
              <a:t>reflejar y atraer </a:t>
            </a:r>
            <a:r>
              <a:rPr lang="es-ES" sz="6600" b="1" dirty="0">
                <a:solidFill>
                  <a:srgbClr val="002060"/>
                </a:solidFill>
              </a:rPr>
              <a:t>la atención a la </a:t>
            </a:r>
            <a:r>
              <a:rPr lang="es-ES" sz="6600" b="1" dirty="0" smtClean="0">
                <a:solidFill>
                  <a:srgbClr val="FF0000"/>
                </a:solidFill>
              </a:rPr>
              <a:t>gloria </a:t>
            </a:r>
            <a:r>
              <a:rPr lang="es-ES" sz="6600" b="1" dirty="0">
                <a:solidFill>
                  <a:srgbClr val="002060"/>
                </a:solidFill>
              </a:rPr>
              <a:t>de su </a:t>
            </a:r>
            <a:r>
              <a:rPr lang="es-ES" sz="6600" b="1" dirty="0">
                <a:solidFill>
                  <a:srgbClr val="FF0000"/>
                </a:solidFill>
              </a:rPr>
              <a:t>Padre</a:t>
            </a:r>
            <a:r>
              <a:rPr lang="es-ES" sz="6600" b="1" dirty="0">
                <a:solidFill>
                  <a:srgbClr val="002060"/>
                </a:solidFill>
              </a:rPr>
              <a:t>.</a:t>
            </a:r>
          </a:p>
        </p:txBody>
      </p:sp>
    </p:spTree>
    <p:extLst>
      <p:ext uri="{BB962C8B-B14F-4D97-AF65-F5344CB8AC3E}">
        <p14:creationId xmlns:p14="http://schemas.microsoft.com/office/powerpoint/2010/main" val="4024449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742838"/>
            <a:ext cx="11030306" cy="6186309"/>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El que habla por su propia cuenta, su </a:t>
            </a:r>
            <a:r>
              <a:rPr lang="es-ES" sz="6600" b="1" dirty="0">
                <a:solidFill>
                  <a:srgbClr val="FFFF00"/>
                </a:solidFill>
              </a:rPr>
              <a:t>propia gloria </a:t>
            </a:r>
            <a:r>
              <a:rPr lang="es-ES" sz="6600" b="1" dirty="0">
                <a:solidFill>
                  <a:schemeClr val="bg1"/>
                </a:solidFill>
              </a:rPr>
              <a:t>busca; pero el que busca la </a:t>
            </a:r>
            <a:r>
              <a:rPr lang="es-ES" sz="6600" b="1" dirty="0">
                <a:solidFill>
                  <a:srgbClr val="FFFF00"/>
                </a:solidFill>
              </a:rPr>
              <a:t>gloria del que </a:t>
            </a:r>
            <a:r>
              <a:rPr lang="es-ES" sz="6600" b="1" dirty="0" smtClean="0">
                <a:solidFill>
                  <a:srgbClr val="FFFF00"/>
                </a:solidFill>
              </a:rPr>
              <a:t>le </a:t>
            </a:r>
            <a:r>
              <a:rPr lang="es-ES" sz="6600" b="1" dirty="0">
                <a:solidFill>
                  <a:srgbClr val="FFFF00"/>
                </a:solidFill>
              </a:rPr>
              <a:t>envió</a:t>
            </a:r>
            <a:r>
              <a:rPr lang="es-ES" sz="6600" b="1" dirty="0">
                <a:solidFill>
                  <a:schemeClr val="bg1"/>
                </a:solidFill>
              </a:rPr>
              <a:t>, éste es </a:t>
            </a:r>
            <a:r>
              <a:rPr lang="es-ES" sz="6600" b="1" dirty="0" smtClean="0">
                <a:solidFill>
                  <a:schemeClr val="bg1"/>
                </a:solidFill>
              </a:rPr>
              <a:t>verdadero</a:t>
            </a:r>
            <a:r>
              <a:rPr lang="es-ES" sz="6600" b="1" dirty="0">
                <a:solidFill>
                  <a:schemeClr val="bg1"/>
                </a:solidFill>
              </a:rPr>
              <a:t>, y no hay en él injusticia.”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7:18:</a:t>
            </a:r>
          </a:p>
        </p:txBody>
      </p:sp>
    </p:spTree>
    <p:extLst>
      <p:ext uri="{BB962C8B-B14F-4D97-AF65-F5344CB8AC3E}">
        <p14:creationId xmlns:p14="http://schemas.microsoft.com/office/powerpoint/2010/main" val="177974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950" y="217714"/>
            <a:ext cx="1130533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FF0000"/>
                </a:solidFill>
              </a:rPr>
              <a:t>Gloria</a:t>
            </a:r>
            <a:r>
              <a:rPr lang="es-ES" sz="4800" b="1" dirty="0">
                <a:solidFill>
                  <a:srgbClr val="002060"/>
                </a:solidFill>
              </a:rPr>
              <a:t>. En la literatura bíblica, término que expresa 2 conceptos generales: </a:t>
            </a:r>
            <a:endParaRPr lang="es-ES" sz="4800" b="1" dirty="0" smtClean="0">
              <a:solidFill>
                <a:srgbClr val="002060"/>
              </a:solidFill>
            </a:endParaRPr>
          </a:p>
          <a:p>
            <a:pPr marL="914400" indent="-914400">
              <a:buFont typeface="+mj-lt"/>
              <a:buAutoNum type="alphaUcPeriod"/>
            </a:pPr>
            <a:r>
              <a:rPr lang="es-ES" sz="4800" b="1" dirty="0" smtClean="0">
                <a:solidFill>
                  <a:srgbClr val="002060"/>
                </a:solidFill>
              </a:rPr>
              <a:t>"</a:t>
            </a:r>
            <a:r>
              <a:rPr lang="es-ES" sz="4800" b="1" dirty="0">
                <a:solidFill>
                  <a:srgbClr val="002060"/>
                </a:solidFill>
              </a:rPr>
              <a:t>Honor", "alabanza", "estima"</a:t>
            </a:r>
            <a:r>
              <a:rPr lang="es-ES" sz="4800" b="1" dirty="0">
                <a:solidFill>
                  <a:srgbClr val="FF0000"/>
                </a:solidFill>
              </a:rPr>
              <a:t>:</a:t>
            </a:r>
            <a:r>
              <a:rPr lang="es-ES" sz="4800" b="1" dirty="0">
                <a:solidFill>
                  <a:srgbClr val="002060"/>
                </a:solidFill>
              </a:rPr>
              <a:t> las </a:t>
            </a:r>
            <a:r>
              <a:rPr lang="es-ES" sz="4800" b="1" dirty="0">
                <a:solidFill>
                  <a:srgbClr val="FF0000"/>
                </a:solidFill>
              </a:rPr>
              <a:t>cualidades</a:t>
            </a:r>
            <a:r>
              <a:rPr lang="es-ES" sz="4800" b="1" dirty="0">
                <a:solidFill>
                  <a:srgbClr val="002060"/>
                </a:solidFill>
              </a:rPr>
              <a:t> que producen honor o provocan admiración</a:t>
            </a:r>
            <a:r>
              <a:rPr lang="es-ES" sz="4800" b="1" dirty="0" smtClean="0">
                <a:solidFill>
                  <a:srgbClr val="002060"/>
                </a:solidFill>
              </a:rPr>
              <a:t>.</a:t>
            </a:r>
          </a:p>
          <a:p>
            <a:pPr marL="914400" indent="-914400">
              <a:buFont typeface="+mj-lt"/>
              <a:buAutoNum type="alphaUcPeriod"/>
            </a:pPr>
            <a:r>
              <a:rPr lang="es-ES" sz="4800" b="1" dirty="0" smtClean="0">
                <a:solidFill>
                  <a:srgbClr val="002060"/>
                </a:solidFill>
              </a:rPr>
              <a:t> "Brillo</a:t>
            </a:r>
            <a:r>
              <a:rPr lang="es-ES" sz="4800" b="1" dirty="0">
                <a:solidFill>
                  <a:srgbClr val="002060"/>
                </a:solidFill>
              </a:rPr>
              <a:t>" que emana de un ser u objeto radiante y que lo rodea; "esplendor".  </a:t>
            </a:r>
            <a:r>
              <a:rPr lang="es-ES" sz="4800" b="1" dirty="0">
                <a:solidFill>
                  <a:srgbClr val="7030A0"/>
                </a:solidFill>
              </a:rPr>
              <a:t>Diccionario bíblico adventista.</a:t>
            </a:r>
          </a:p>
        </p:txBody>
      </p:sp>
    </p:spTree>
    <p:extLst>
      <p:ext uri="{BB962C8B-B14F-4D97-AF65-F5344CB8AC3E}">
        <p14:creationId xmlns:p14="http://schemas.microsoft.com/office/powerpoint/2010/main" val="3189593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3016" y="1834218"/>
            <a:ext cx="11030306"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Despedida la multitud, subió al </a:t>
            </a:r>
            <a:r>
              <a:rPr lang="es-ES" sz="6600" b="1" dirty="0">
                <a:solidFill>
                  <a:srgbClr val="FFFF00"/>
                </a:solidFill>
              </a:rPr>
              <a:t>monte</a:t>
            </a:r>
            <a:r>
              <a:rPr lang="es-ES" sz="6600" b="1" dirty="0">
                <a:solidFill>
                  <a:schemeClr val="bg1"/>
                </a:solidFill>
              </a:rPr>
              <a:t> a </a:t>
            </a:r>
            <a:r>
              <a:rPr lang="es-ES" sz="6600" b="1" dirty="0">
                <a:solidFill>
                  <a:srgbClr val="FFFF00"/>
                </a:solidFill>
              </a:rPr>
              <a:t>orar</a:t>
            </a:r>
            <a:r>
              <a:rPr lang="es-ES" sz="6600" b="1" dirty="0">
                <a:solidFill>
                  <a:schemeClr val="bg1"/>
                </a:solidFill>
              </a:rPr>
              <a:t> aparte; y cuando llegó la noche, estaba allí solo.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14:23: </a:t>
            </a:r>
            <a:r>
              <a:rPr lang="es-ES" sz="3600" b="1" dirty="0">
                <a:latin typeface="Arial Black" panose="020B0A04020102020204" pitchFamily="34" charset="0"/>
              </a:rPr>
              <a:t>Jesús pasó tiempo con su Padre en un monte</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1410872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3016" y="1391767"/>
            <a:ext cx="11030306"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Levantándose </a:t>
            </a:r>
            <a:r>
              <a:rPr lang="es-ES" sz="6600" b="1" dirty="0">
                <a:solidFill>
                  <a:srgbClr val="FFFF00"/>
                </a:solidFill>
              </a:rPr>
              <a:t>muy de mañana</a:t>
            </a:r>
            <a:r>
              <a:rPr lang="es-ES" sz="6600" b="1" dirty="0">
                <a:solidFill>
                  <a:schemeClr val="bg1"/>
                </a:solidFill>
              </a:rPr>
              <a:t>, siendo aún muy oscuro, salió y se fue a un </a:t>
            </a:r>
            <a:r>
              <a:rPr lang="es-ES" sz="6600" b="1" dirty="0">
                <a:solidFill>
                  <a:srgbClr val="FFFF00"/>
                </a:solidFill>
              </a:rPr>
              <a:t>lugar desierto</a:t>
            </a:r>
            <a:r>
              <a:rPr lang="es-ES" sz="6600" b="1" dirty="0">
                <a:solidFill>
                  <a:schemeClr val="bg1"/>
                </a:solidFill>
              </a:rPr>
              <a:t>, y </a:t>
            </a:r>
            <a:r>
              <a:rPr lang="es-ES" sz="6600" b="1" dirty="0" smtClean="0">
                <a:solidFill>
                  <a:schemeClr val="bg1"/>
                </a:solidFill>
              </a:rPr>
              <a:t>allí </a:t>
            </a:r>
            <a:r>
              <a:rPr lang="es-ES" sz="6600" b="1" dirty="0">
                <a:solidFill>
                  <a:srgbClr val="FFFF00"/>
                </a:solidFill>
              </a:rPr>
              <a:t>oraba</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Marcos 1:35:</a:t>
            </a:r>
          </a:p>
        </p:txBody>
      </p:sp>
    </p:spTree>
    <p:extLst>
      <p:ext uri="{BB962C8B-B14F-4D97-AF65-F5344CB8AC3E}">
        <p14:creationId xmlns:p14="http://schemas.microsoft.com/office/powerpoint/2010/main" val="3218724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8268" y="1509754"/>
            <a:ext cx="11030306"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Porque Dios, que mandó que de las tinieblas resplandeciese la luz, es el que resplandeció en </a:t>
            </a:r>
            <a:r>
              <a:rPr lang="es-ES" sz="5400" b="1" dirty="0" smtClean="0">
                <a:solidFill>
                  <a:schemeClr val="bg1"/>
                </a:solidFill>
              </a:rPr>
              <a:t>nuestros </a:t>
            </a:r>
            <a:r>
              <a:rPr lang="es-ES" sz="5400" b="1" dirty="0">
                <a:solidFill>
                  <a:schemeClr val="bg1"/>
                </a:solidFill>
              </a:rPr>
              <a:t>corazones, para iluminación del conocimiento de la </a:t>
            </a:r>
            <a:r>
              <a:rPr lang="es-ES" sz="5400" b="1" dirty="0">
                <a:solidFill>
                  <a:srgbClr val="FFFF00"/>
                </a:solidFill>
              </a:rPr>
              <a:t>gloria de Dios </a:t>
            </a:r>
            <a:r>
              <a:rPr lang="es-ES" sz="5400" b="1" dirty="0">
                <a:solidFill>
                  <a:schemeClr val="bg1"/>
                </a:solidFill>
              </a:rPr>
              <a:t>en la </a:t>
            </a:r>
            <a:r>
              <a:rPr lang="es-ES" sz="5400" b="1" dirty="0">
                <a:solidFill>
                  <a:srgbClr val="FFFF00"/>
                </a:solidFill>
              </a:rPr>
              <a:t>faz de </a:t>
            </a:r>
            <a:r>
              <a:rPr lang="es-ES" sz="5400" b="1" dirty="0" smtClean="0">
                <a:solidFill>
                  <a:srgbClr val="FFFF00"/>
                </a:solidFill>
              </a:rPr>
              <a:t>Jesucristo</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192504" y="126004"/>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2 Corintios </a:t>
            </a:r>
            <a:r>
              <a:rPr lang="es-ES" sz="3600" b="1" dirty="0" smtClean="0">
                <a:solidFill>
                  <a:srgbClr val="FF0000"/>
                </a:solidFill>
                <a:latin typeface="Arial Black" panose="020B0A04020102020204" pitchFamily="34" charset="0"/>
              </a:rPr>
              <a:t>4:6: </a:t>
            </a:r>
            <a:r>
              <a:rPr lang="es-ES" sz="3600" b="1" dirty="0" smtClean="0">
                <a:latin typeface="Arial Black" panose="020B0A04020102020204" pitchFamily="34" charset="0"/>
              </a:rPr>
              <a:t>La </a:t>
            </a:r>
            <a:r>
              <a:rPr lang="es-ES" sz="3600" b="1" dirty="0">
                <a:latin typeface="Arial Black" panose="020B0A04020102020204" pitchFamily="34" charset="0"/>
              </a:rPr>
              <a:t>gloria del Padre se reflejaba en el rostro de Jesús</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2916763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331315"/>
            <a:ext cx="10989264"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a:solidFill>
                  <a:srgbClr val="002060"/>
                </a:solidFill>
              </a:rPr>
              <a:t> Hace algunos años cuando </a:t>
            </a:r>
            <a:r>
              <a:rPr lang="es-ES" sz="4400" b="1" dirty="0" smtClean="0">
                <a:solidFill>
                  <a:srgbClr val="002060"/>
                </a:solidFill>
              </a:rPr>
              <a:t>serví [Esteban Bohr] </a:t>
            </a:r>
            <a:r>
              <a:rPr lang="es-ES" sz="4400" b="1" dirty="0">
                <a:solidFill>
                  <a:srgbClr val="002060"/>
                </a:solidFill>
              </a:rPr>
              <a:t>como pastor en el estado de Wyoming, solíamos visitar como </a:t>
            </a:r>
            <a:r>
              <a:rPr lang="es-ES" sz="4400" b="1" dirty="0" smtClean="0">
                <a:solidFill>
                  <a:srgbClr val="002060"/>
                </a:solidFill>
              </a:rPr>
              <a:t>familia </a:t>
            </a:r>
            <a:r>
              <a:rPr lang="es-ES" sz="4400" b="1" dirty="0">
                <a:solidFill>
                  <a:srgbClr val="002060"/>
                </a:solidFill>
              </a:rPr>
              <a:t>el parque nacional Grand </a:t>
            </a:r>
            <a:r>
              <a:rPr lang="es-ES" sz="4400" b="1" dirty="0" err="1">
                <a:solidFill>
                  <a:srgbClr val="002060"/>
                </a:solidFill>
              </a:rPr>
              <a:t>Teton</a:t>
            </a:r>
            <a:r>
              <a:rPr lang="es-ES" sz="4400" b="1" dirty="0">
                <a:solidFill>
                  <a:srgbClr val="002060"/>
                </a:solidFill>
              </a:rPr>
              <a:t> que queda en el noroccidente del estado. Allí en el </a:t>
            </a:r>
          </a:p>
          <a:p>
            <a:pPr algn="ctr"/>
            <a:r>
              <a:rPr lang="es-ES" sz="4400" b="1" dirty="0">
                <a:solidFill>
                  <a:srgbClr val="002060"/>
                </a:solidFill>
              </a:rPr>
              <a:t>parque hay paisajes espectaculares. Uno de mis lugares favoritos es un cierto lago cuyas </a:t>
            </a:r>
          </a:p>
          <a:p>
            <a:pPr algn="ctr"/>
            <a:r>
              <a:rPr lang="es-ES" sz="4400" b="1" dirty="0">
                <a:solidFill>
                  <a:srgbClr val="002060"/>
                </a:solidFill>
              </a:rPr>
              <a:t>aguas en la serenidad de la mañana son tan claras como el cristal. </a:t>
            </a:r>
            <a:endParaRPr lang="es-ES" sz="4400" b="1" dirty="0">
              <a:solidFill>
                <a:srgbClr val="7B3874"/>
              </a:solidFill>
            </a:endParaRPr>
          </a:p>
        </p:txBody>
      </p:sp>
    </p:spTree>
    <p:extLst>
      <p:ext uri="{BB962C8B-B14F-4D97-AF65-F5344CB8AC3E}">
        <p14:creationId xmlns:p14="http://schemas.microsoft.com/office/powerpoint/2010/main" val="33788819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331315"/>
            <a:ext cx="10989264"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smtClean="0">
                <a:solidFill>
                  <a:srgbClr val="002060"/>
                </a:solidFill>
              </a:rPr>
              <a:t>El </a:t>
            </a:r>
            <a:r>
              <a:rPr lang="es-ES" sz="4400" b="1" dirty="0">
                <a:solidFill>
                  <a:srgbClr val="002060"/>
                </a:solidFill>
              </a:rPr>
              <a:t>majestuoso monte </a:t>
            </a:r>
            <a:r>
              <a:rPr lang="es-ES" sz="4400" b="1" dirty="0" smtClean="0">
                <a:solidFill>
                  <a:srgbClr val="002060"/>
                </a:solidFill>
              </a:rPr>
              <a:t>escarpado </a:t>
            </a:r>
            <a:r>
              <a:rPr lang="es-ES" sz="4400" b="1" dirty="0">
                <a:solidFill>
                  <a:srgbClr val="002060"/>
                </a:solidFill>
              </a:rPr>
              <a:t>que está en el trasfondo se refleja perfectamente en el lago. Tengo fotos del lugar </a:t>
            </a:r>
            <a:r>
              <a:rPr lang="es-ES" sz="4400" b="1" dirty="0" smtClean="0">
                <a:solidFill>
                  <a:srgbClr val="002060"/>
                </a:solidFill>
              </a:rPr>
              <a:t>en </a:t>
            </a:r>
            <a:r>
              <a:rPr lang="es-ES" sz="4400" b="1" dirty="0">
                <a:solidFill>
                  <a:srgbClr val="002060"/>
                </a:solidFill>
              </a:rPr>
              <a:t>mi álbum y el reflejo de la montaña en el lago es tan claro y diáfano como la montaña </a:t>
            </a:r>
            <a:r>
              <a:rPr lang="es-ES" sz="4400" b="1" dirty="0" smtClean="0">
                <a:solidFill>
                  <a:srgbClr val="002060"/>
                </a:solidFill>
              </a:rPr>
              <a:t>misma</a:t>
            </a:r>
            <a:r>
              <a:rPr lang="es-ES" sz="4400" b="1" dirty="0">
                <a:solidFill>
                  <a:srgbClr val="002060"/>
                </a:solidFill>
              </a:rPr>
              <a:t>. De hecho, el reflejo de la montaña en el lago es tan perfecto que en la foto es difícil decidir cuál es el original y cuál es el reflejo. </a:t>
            </a:r>
            <a:endParaRPr lang="es-ES" sz="4400" b="1" dirty="0">
              <a:solidFill>
                <a:srgbClr val="7B3874"/>
              </a:solidFill>
            </a:endParaRPr>
          </a:p>
        </p:txBody>
      </p:sp>
    </p:spTree>
    <p:extLst>
      <p:ext uri="{BB962C8B-B14F-4D97-AF65-F5344CB8AC3E}">
        <p14:creationId xmlns:p14="http://schemas.microsoft.com/office/powerpoint/2010/main" val="17789272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331315"/>
            <a:ext cx="10989264"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smtClean="0">
                <a:solidFill>
                  <a:srgbClr val="002060"/>
                </a:solidFill>
              </a:rPr>
              <a:t>Así </a:t>
            </a:r>
            <a:r>
              <a:rPr lang="es-ES" sz="6600" b="1" dirty="0">
                <a:solidFill>
                  <a:srgbClr val="002060"/>
                </a:solidFill>
              </a:rPr>
              <a:t>mismo, cuando los discípulos le pidieron a </a:t>
            </a:r>
            <a:r>
              <a:rPr lang="es-ES" sz="6600" b="1" dirty="0" smtClean="0">
                <a:solidFill>
                  <a:srgbClr val="002060"/>
                </a:solidFill>
              </a:rPr>
              <a:t>Jesús </a:t>
            </a:r>
            <a:r>
              <a:rPr lang="es-ES" sz="6600" b="1" dirty="0">
                <a:solidFill>
                  <a:srgbClr val="002060"/>
                </a:solidFill>
              </a:rPr>
              <a:t>que les mostrara el </a:t>
            </a:r>
            <a:r>
              <a:rPr lang="es-ES" sz="6600" b="1" dirty="0" smtClean="0">
                <a:solidFill>
                  <a:srgbClr val="002060"/>
                </a:solidFill>
              </a:rPr>
              <a:t>Padre, </a:t>
            </a:r>
            <a:r>
              <a:rPr lang="es-ES" sz="6600" b="1" dirty="0">
                <a:solidFill>
                  <a:srgbClr val="002060"/>
                </a:solidFill>
              </a:rPr>
              <a:t>Jesús les dijo: ‘</a:t>
            </a:r>
            <a:r>
              <a:rPr lang="es-ES" sz="6600" b="1" i="1" dirty="0">
                <a:solidFill>
                  <a:srgbClr val="FF0000"/>
                </a:solidFill>
              </a:rPr>
              <a:t>el que me ha visto a mí ha visto al Padre</a:t>
            </a:r>
            <a:r>
              <a:rPr lang="es-ES" sz="6600" b="1" dirty="0">
                <a:solidFill>
                  <a:srgbClr val="002060"/>
                </a:solidFill>
              </a:rPr>
              <a:t>.’</a:t>
            </a:r>
            <a:endParaRPr lang="es-ES" sz="6600" b="1" dirty="0">
              <a:solidFill>
                <a:srgbClr val="7B3874"/>
              </a:solidFill>
            </a:endParaRPr>
          </a:p>
        </p:txBody>
      </p:sp>
    </p:spTree>
    <p:extLst>
      <p:ext uri="{BB962C8B-B14F-4D97-AF65-F5344CB8AC3E}">
        <p14:creationId xmlns:p14="http://schemas.microsoft.com/office/powerpoint/2010/main" val="4167000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8268" y="671691"/>
            <a:ext cx="11030306"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Felipe le dijo: Señor, </a:t>
            </a:r>
            <a:r>
              <a:rPr lang="es-ES" sz="4400" b="1" dirty="0">
                <a:solidFill>
                  <a:srgbClr val="FFFF00"/>
                </a:solidFill>
              </a:rPr>
              <a:t>muéstranos el Padre</a:t>
            </a:r>
            <a:r>
              <a:rPr lang="es-ES" sz="4400" b="1" dirty="0">
                <a:solidFill>
                  <a:schemeClr val="bg1"/>
                </a:solidFill>
              </a:rPr>
              <a:t>, y nos basta. </a:t>
            </a:r>
            <a:r>
              <a:rPr lang="es-ES" sz="4400" b="1" dirty="0">
                <a:solidFill>
                  <a:srgbClr val="FF0000"/>
                </a:solidFill>
              </a:rPr>
              <a:t>9</a:t>
            </a:r>
            <a:r>
              <a:rPr lang="es-ES" sz="4400" b="1" dirty="0">
                <a:solidFill>
                  <a:schemeClr val="bg1"/>
                </a:solidFill>
              </a:rPr>
              <a:t> Jesús le dijo: ¿Tanto tiempo hace que </a:t>
            </a:r>
            <a:r>
              <a:rPr lang="es-ES" sz="4400" b="1" dirty="0" smtClean="0">
                <a:solidFill>
                  <a:schemeClr val="bg1"/>
                </a:solidFill>
              </a:rPr>
              <a:t>estoy </a:t>
            </a:r>
            <a:r>
              <a:rPr lang="es-ES" sz="4400" b="1" dirty="0">
                <a:solidFill>
                  <a:schemeClr val="bg1"/>
                </a:solidFill>
              </a:rPr>
              <a:t>con vosotros, y no me has conocido, Felipe? </a:t>
            </a:r>
            <a:r>
              <a:rPr lang="es-ES" sz="4400" b="1" dirty="0">
                <a:solidFill>
                  <a:srgbClr val="FFFF00"/>
                </a:solidFill>
              </a:rPr>
              <a:t>El que me ha visto a mí, ha visto al Padre</a:t>
            </a:r>
            <a:r>
              <a:rPr lang="es-ES" sz="4400" b="1" dirty="0">
                <a:solidFill>
                  <a:schemeClr val="bg1"/>
                </a:solidFill>
              </a:rPr>
              <a:t>; </a:t>
            </a:r>
            <a:r>
              <a:rPr lang="es-ES" sz="4400" b="1" dirty="0" smtClean="0">
                <a:solidFill>
                  <a:schemeClr val="bg1"/>
                </a:solidFill>
              </a:rPr>
              <a:t>¿</a:t>
            </a:r>
            <a:r>
              <a:rPr lang="es-ES" sz="4400" b="1" dirty="0">
                <a:solidFill>
                  <a:schemeClr val="bg1"/>
                </a:solidFill>
              </a:rPr>
              <a:t>cómo, pues, dices tú: ¿Muéstranos el Padre? </a:t>
            </a:r>
            <a:r>
              <a:rPr lang="es-ES" sz="4400" b="1" dirty="0">
                <a:solidFill>
                  <a:srgbClr val="FF0000"/>
                </a:solidFill>
              </a:rPr>
              <a:t>10</a:t>
            </a:r>
            <a:r>
              <a:rPr lang="es-ES" sz="4400" b="1" dirty="0">
                <a:solidFill>
                  <a:schemeClr val="bg1"/>
                </a:solidFill>
              </a:rPr>
              <a:t> ¿No crees que </a:t>
            </a:r>
            <a:r>
              <a:rPr lang="es-ES" sz="4400" b="1" dirty="0">
                <a:solidFill>
                  <a:srgbClr val="FFFF00"/>
                </a:solidFill>
              </a:rPr>
              <a:t>yo soy en el Padre, y el Padre </a:t>
            </a:r>
            <a:r>
              <a:rPr lang="es-ES" sz="4400" b="1" dirty="0" smtClean="0">
                <a:solidFill>
                  <a:srgbClr val="FFFF00"/>
                </a:solidFill>
              </a:rPr>
              <a:t>en </a:t>
            </a:r>
            <a:r>
              <a:rPr lang="es-ES" sz="4400" b="1" dirty="0">
                <a:solidFill>
                  <a:srgbClr val="FFFF00"/>
                </a:solidFill>
              </a:rPr>
              <a:t>mí</a:t>
            </a:r>
            <a:r>
              <a:rPr lang="es-ES" sz="4400" b="1" dirty="0">
                <a:solidFill>
                  <a:schemeClr val="bg1"/>
                </a:solidFill>
              </a:rPr>
              <a:t>? Las palabras que yo os hablo, no las hablo por mi propia cuenta, sino que el </a:t>
            </a:r>
            <a:r>
              <a:rPr lang="es-ES" sz="4400" b="1" dirty="0">
                <a:solidFill>
                  <a:srgbClr val="FFFF00"/>
                </a:solidFill>
              </a:rPr>
              <a:t>Padre que </a:t>
            </a:r>
            <a:r>
              <a:rPr lang="es-ES" sz="4400" b="1" dirty="0" smtClean="0">
                <a:solidFill>
                  <a:srgbClr val="FFFF00"/>
                </a:solidFill>
              </a:rPr>
              <a:t>mora </a:t>
            </a:r>
            <a:r>
              <a:rPr lang="es-ES" sz="4400" b="1" dirty="0">
                <a:solidFill>
                  <a:srgbClr val="FFFF00"/>
                </a:solidFill>
              </a:rPr>
              <a:t>en mí</a:t>
            </a:r>
            <a:r>
              <a:rPr lang="es-ES" sz="4400" b="1" dirty="0">
                <a:solidFill>
                  <a:schemeClr val="bg1"/>
                </a:solidFill>
              </a:rPr>
              <a:t>, él hace las obras.”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192504" y="126004"/>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14:8-10:</a:t>
            </a:r>
          </a:p>
        </p:txBody>
      </p:sp>
    </p:spTree>
    <p:extLst>
      <p:ext uri="{BB962C8B-B14F-4D97-AF65-F5344CB8AC3E}">
        <p14:creationId xmlns:p14="http://schemas.microsoft.com/office/powerpoint/2010/main" val="2917354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0105" y="1144086"/>
            <a:ext cx="10989264"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a:solidFill>
                  <a:srgbClr val="002060"/>
                </a:solidFill>
              </a:rPr>
              <a:t>Jesús, al </a:t>
            </a:r>
            <a:r>
              <a:rPr lang="es-ES" sz="6600" b="1" dirty="0">
                <a:solidFill>
                  <a:srgbClr val="FF0000"/>
                </a:solidFill>
              </a:rPr>
              <a:t>revelar</a:t>
            </a:r>
            <a:r>
              <a:rPr lang="es-ES" sz="6600" b="1" dirty="0">
                <a:solidFill>
                  <a:srgbClr val="002060"/>
                </a:solidFill>
              </a:rPr>
              <a:t> la gloria del Padre </a:t>
            </a:r>
            <a:r>
              <a:rPr lang="es-ES" sz="6600" b="1" dirty="0" smtClean="0">
                <a:solidFill>
                  <a:srgbClr val="002060"/>
                </a:solidFill>
              </a:rPr>
              <a:t>le </a:t>
            </a:r>
            <a:r>
              <a:rPr lang="es-ES" sz="6600" b="1" dirty="0" smtClean="0">
                <a:solidFill>
                  <a:srgbClr val="FF0000"/>
                </a:solidFill>
              </a:rPr>
              <a:t>dio gloria</a:t>
            </a:r>
            <a:r>
              <a:rPr lang="es-ES" sz="6600" b="1" dirty="0" smtClean="0">
                <a:solidFill>
                  <a:srgbClr val="002060"/>
                </a:solidFill>
              </a:rPr>
              <a:t>, </a:t>
            </a:r>
            <a:r>
              <a:rPr lang="es-ES" sz="6600" b="1" dirty="0" smtClean="0">
                <a:solidFill>
                  <a:srgbClr val="FF0000"/>
                </a:solidFill>
              </a:rPr>
              <a:t>lo glorificó</a:t>
            </a:r>
            <a:r>
              <a:rPr lang="es-ES" sz="6600" b="1" dirty="0" smtClean="0">
                <a:solidFill>
                  <a:srgbClr val="002060"/>
                </a:solidFill>
              </a:rPr>
              <a:t>. </a:t>
            </a:r>
            <a:r>
              <a:rPr lang="es-ES" sz="6600" b="1" dirty="0">
                <a:solidFill>
                  <a:srgbClr val="002060"/>
                </a:solidFill>
              </a:rPr>
              <a:t>La gloria que </a:t>
            </a:r>
            <a:r>
              <a:rPr lang="es-ES" sz="6600" b="1" dirty="0">
                <a:solidFill>
                  <a:srgbClr val="FF0000"/>
                </a:solidFill>
              </a:rPr>
              <a:t>vino</a:t>
            </a:r>
            <a:r>
              <a:rPr lang="es-ES" sz="6600" b="1" dirty="0">
                <a:solidFill>
                  <a:srgbClr val="002060"/>
                </a:solidFill>
              </a:rPr>
              <a:t> del Padre </a:t>
            </a:r>
            <a:r>
              <a:rPr lang="es-ES" sz="6600" b="1" dirty="0">
                <a:solidFill>
                  <a:srgbClr val="FF0000"/>
                </a:solidFill>
              </a:rPr>
              <a:t>regresó</a:t>
            </a:r>
            <a:r>
              <a:rPr lang="es-ES" sz="6600" b="1" dirty="0">
                <a:solidFill>
                  <a:srgbClr val="002060"/>
                </a:solidFill>
              </a:rPr>
              <a:t> </a:t>
            </a:r>
            <a:r>
              <a:rPr lang="es-ES" sz="6600" b="1" dirty="0" smtClean="0">
                <a:solidFill>
                  <a:srgbClr val="002060"/>
                </a:solidFill>
              </a:rPr>
              <a:t>al Padre</a:t>
            </a:r>
            <a:r>
              <a:rPr lang="es-ES" sz="6600" b="1" dirty="0">
                <a:solidFill>
                  <a:srgbClr val="002060"/>
                </a:solidFill>
              </a:rPr>
              <a:t>.</a:t>
            </a:r>
          </a:p>
        </p:txBody>
      </p:sp>
    </p:spTree>
    <p:extLst>
      <p:ext uri="{BB962C8B-B14F-4D97-AF65-F5344CB8AC3E}">
        <p14:creationId xmlns:p14="http://schemas.microsoft.com/office/powerpoint/2010/main" val="563070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1144086"/>
            <a:ext cx="10989264" cy="313932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smtClean="0">
                <a:solidFill>
                  <a:srgbClr val="002060"/>
                </a:solidFill>
              </a:rPr>
              <a:t>Nosotros debemos </a:t>
            </a:r>
            <a:r>
              <a:rPr lang="es-ES" sz="6600" b="1" dirty="0" smtClean="0">
                <a:solidFill>
                  <a:srgbClr val="FF0000"/>
                </a:solidFill>
              </a:rPr>
              <a:t>revelar</a:t>
            </a:r>
            <a:r>
              <a:rPr lang="es-ES" sz="6600" b="1" dirty="0" smtClean="0">
                <a:solidFill>
                  <a:srgbClr val="002060"/>
                </a:solidFill>
              </a:rPr>
              <a:t> la </a:t>
            </a:r>
            <a:r>
              <a:rPr lang="es-ES" sz="6600" b="1" dirty="0" smtClean="0">
                <a:solidFill>
                  <a:srgbClr val="FF0000"/>
                </a:solidFill>
              </a:rPr>
              <a:t>gloria de Cristo</a:t>
            </a:r>
            <a:r>
              <a:rPr lang="es-ES" sz="6600" b="1" dirty="0" smtClean="0">
                <a:solidFill>
                  <a:srgbClr val="002060"/>
                </a:solidFill>
              </a:rPr>
              <a:t>, su </a:t>
            </a:r>
            <a:r>
              <a:rPr lang="es-ES" sz="6600" b="1" dirty="0" smtClean="0">
                <a:solidFill>
                  <a:srgbClr val="FF0000"/>
                </a:solidFill>
              </a:rPr>
              <a:t>carácter</a:t>
            </a:r>
            <a:r>
              <a:rPr lang="es-ES" sz="6600" b="1" dirty="0" smtClean="0">
                <a:solidFill>
                  <a:srgbClr val="002060"/>
                </a:solidFill>
              </a:rPr>
              <a:t>,   vidas, para </a:t>
            </a:r>
            <a:r>
              <a:rPr lang="es-ES" sz="6600" b="1" dirty="0" smtClean="0">
                <a:solidFill>
                  <a:srgbClr val="FF0000"/>
                </a:solidFill>
              </a:rPr>
              <a:t>dar gloria a Dios</a:t>
            </a:r>
            <a:endParaRPr lang="es-ES" sz="6600" b="1" dirty="0">
              <a:solidFill>
                <a:srgbClr val="FF0000"/>
              </a:solidFill>
            </a:endParaRPr>
          </a:p>
        </p:txBody>
      </p:sp>
    </p:spTree>
    <p:extLst>
      <p:ext uri="{BB962C8B-B14F-4D97-AF65-F5344CB8AC3E}">
        <p14:creationId xmlns:p14="http://schemas.microsoft.com/office/powerpoint/2010/main" val="2581917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404744"/>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Moisés pastoreó las ovejas de </a:t>
            </a:r>
            <a:r>
              <a:rPr lang="es-ES" sz="3200" dirty="0" smtClean="0">
                <a:solidFill>
                  <a:schemeClr val="accent1">
                    <a:lumMod val="50000"/>
                  </a:schemeClr>
                </a:solidFill>
              </a:rPr>
              <a:t>Jehová por…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4" y="232687"/>
            <a:ext cx="4468232" cy="1077218"/>
          </a:xfrm>
          <a:prstGeom prst="rect">
            <a:avLst/>
          </a:prstGeom>
          <a:noFill/>
        </p:spPr>
        <p:txBody>
          <a:bodyPr wrap="square" rtlCol="0">
            <a:spAutoFit/>
          </a:bodyPr>
          <a:lstStyle/>
          <a:p>
            <a:pPr lvl="0">
              <a:defRPr/>
            </a:pPr>
            <a:r>
              <a:rPr lang="es-ES" sz="3200" dirty="0">
                <a:solidFill>
                  <a:schemeClr val="accent1">
                    <a:lumMod val="50000"/>
                  </a:schemeClr>
                </a:solidFill>
              </a:rPr>
              <a:t>Moisés siempre fue manso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2" y="3926539"/>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Porque estaba en el seno del </a:t>
            </a:r>
            <a:r>
              <a:rPr lang="es-ES" sz="3200" dirty="0" smtClean="0">
                <a:solidFill>
                  <a:schemeClr val="accent1">
                    <a:lumMod val="50000"/>
                  </a:schemeClr>
                </a:solidFill>
              </a:rPr>
              <a:t>Padre,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3" y="5341652"/>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Al revelar la gloria del Padre...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2680374"/>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Moisés reflejó en su </a:t>
            </a:r>
            <a:r>
              <a:rPr lang="es-ES" sz="3200" dirty="0" smtClean="0">
                <a:solidFill>
                  <a:schemeClr val="accent1">
                    <a:lumMod val="50000"/>
                  </a:schemeClr>
                </a:solidFill>
              </a:rPr>
              <a:t>carácter…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39140" y="4214209"/>
            <a:ext cx="449011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cuarenta </a:t>
            </a:r>
            <a:r>
              <a:rPr lang="es-ES" sz="3200" dirty="0">
                <a:solidFill>
                  <a:prstClr val="black"/>
                </a:solidFill>
              </a:rPr>
              <a:t>años</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23974" y="1452391"/>
            <a:ext cx="4276371"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reveló </a:t>
            </a:r>
            <a:r>
              <a:rPr lang="es-ES" sz="3200" dirty="0">
                <a:solidFill>
                  <a:prstClr val="black"/>
                </a:solidFill>
              </a:rPr>
              <a:t>la gloria de su Padre</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34580" y="2184937"/>
            <a:ext cx="432634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Jesús lo glorificó, le dio gloria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99714" y="5210376"/>
            <a:ext cx="4221780"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a:t>
            </a:r>
            <a:r>
              <a:rPr kumimoji="0" lang="es-DO" sz="3200" b="0" i="0" u="none" strike="noStrike" kern="1200" cap="none" spc="0" normalizeH="0" baseline="0" noProof="0" smtClean="0">
                <a:ln>
                  <a:noFill/>
                </a:ln>
                <a:solidFill>
                  <a:srgbClr val="C00000"/>
                </a:solidFill>
                <a:effectLst/>
                <a:uLnTx/>
                <a:uFillTx/>
                <a:latin typeface="Calibri" panose="020F0502020204030204"/>
                <a:ea typeface="+mn-ea"/>
                <a:cs typeface="+mn-cs"/>
              </a:rPr>
              <a:t>. </a:t>
            </a:r>
            <a:r>
              <a:rPr lang="es-ES" sz="3200" dirty="0">
                <a:solidFill>
                  <a:prstClr val="black"/>
                </a:solidFill>
              </a:rPr>
              <a:t>la mansedumbre y la humildad de Jesús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364670"/>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74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73169" y="504543"/>
            <a:ext cx="1157308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Font typeface="Wingdings" panose="05000000000000000000" pitchFamily="2" charset="2"/>
              <a:buChar char="§"/>
            </a:pPr>
            <a:r>
              <a:rPr lang="es-ES" sz="4400" b="1" dirty="0" smtClean="0">
                <a:solidFill>
                  <a:srgbClr val="002060"/>
                </a:solidFill>
              </a:rPr>
              <a:t>Debemos preguntarnos cómo es que podemos dar gloria a Dios, honrándolo y alabándolo.</a:t>
            </a:r>
          </a:p>
          <a:p>
            <a:pPr marL="571500" indent="-571500">
              <a:buFont typeface="Wingdings" panose="05000000000000000000" pitchFamily="2" charset="2"/>
              <a:buChar char="§"/>
            </a:pPr>
            <a:r>
              <a:rPr lang="es-ES" sz="4400" b="1" dirty="0" smtClean="0">
                <a:solidFill>
                  <a:srgbClr val="002060"/>
                </a:solidFill>
              </a:rPr>
              <a:t>Para eso, debemos analizar el carácter de Dios, su imagen, ya que fuimos creados a imagen de Dios.</a:t>
            </a:r>
          </a:p>
          <a:p>
            <a:pPr marL="571500" indent="-571500">
              <a:buFont typeface="Wingdings" panose="05000000000000000000" pitchFamily="2" charset="2"/>
              <a:buChar char="§"/>
            </a:pPr>
            <a:r>
              <a:rPr lang="es-ES" sz="4400" b="1" dirty="0" smtClean="0">
                <a:solidFill>
                  <a:srgbClr val="002060"/>
                </a:solidFill>
              </a:rPr>
              <a:t>Debemos mirar a Cristo para honrar a Dios, para darle gloria, para recuperar nuestra imagen porque perdimos la original.</a:t>
            </a:r>
          </a:p>
          <a:p>
            <a:pPr marL="571500" indent="-571500">
              <a:buFont typeface="Wingdings" panose="05000000000000000000" pitchFamily="2" charset="2"/>
              <a:buChar char="§"/>
            </a:pPr>
            <a:r>
              <a:rPr lang="es-ES" sz="4400" b="1" dirty="0" smtClean="0">
                <a:solidFill>
                  <a:srgbClr val="002060"/>
                </a:solidFill>
              </a:rPr>
              <a:t>Estos puntos son temas clave en esta lección</a:t>
            </a:r>
            <a:endParaRPr lang="es-ES" sz="4400" b="1" dirty="0">
              <a:solidFill>
                <a:srgbClr val="002060"/>
              </a:solidFill>
            </a:endParaRPr>
          </a:p>
        </p:txBody>
      </p:sp>
    </p:spTree>
    <p:extLst>
      <p:ext uri="{BB962C8B-B14F-4D97-AF65-F5344CB8AC3E}">
        <p14:creationId xmlns:p14="http://schemas.microsoft.com/office/powerpoint/2010/main" val="3254354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gloria de Dios</a:t>
            </a:r>
          </a:p>
        </p:txBody>
      </p:sp>
    </p:spTree>
    <p:extLst>
      <p:ext uri="{BB962C8B-B14F-4D97-AF65-F5344CB8AC3E}">
        <p14:creationId xmlns:p14="http://schemas.microsoft.com/office/powerpoint/2010/main" val="2908885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7095" y="226159"/>
            <a:ext cx="1098926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El pueblo judío de la época de Cristo enseñaba que Dios castigaba con la enfermedad a los </a:t>
            </a:r>
            <a:r>
              <a:rPr lang="es-ES" sz="6000" b="1" dirty="0" smtClean="0">
                <a:solidFill>
                  <a:srgbClr val="002060"/>
                </a:solidFill>
              </a:rPr>
              <a:t>pecadores</a:t>
            </a:r>
            <a:r>
              <a:rPr lang="es-ES" sz="6000" b="1" dirty="0">
                <a:solidFill>
                  <a:srgbClr val="002060"/>
                </a:solidFill>
              </a:rPr>
              <a:t>. Pero Jesús, al sanar a los enfermos reveló que Dios no quería que la gente </a:t>
            </a:r>
            <a:r>
              <a:rPr lang="es-ES" sz="6000" b="1" dirty="0" smtClean="0">
                <a:solidFill>
                  <a:srgbClr val="002060"/>
                </a:solidFill>
              </a:rPr>
              <a:t>estuviera </a:t>
            </a:r>
            <a:r>
              <a:rPr lang="es-ES" sz="6000" b="1" dirty="0">
                <a:solidFill>
                  <a:srgbClr val="002060"/>
                </a:solidFill>
              </a:rPr>
              <a:t>enferma sino sana.</a:t>
            </a:r>
          </a:p>
        </p:txBody>
      </p:sp>
    </p:spTree>
    <p:extLst>
      <p:ext uri="{BB962C8B-B14F-4D97-AF65-F5344CB8AC3E}">
        <p14:creationId xmlns:p14="http://schemas.microsoft.com/office/powerpoint/2010/main" val="6967300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324531"/>
            <a:ext cx="109892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“Lo que indujo a los judíos a rechazar la obra del Salvador era la más alta evidencia de su </a:t>
            </a:r>
            <a:r>
              <a:rPr lang="es-ES" sz="4800" b="1" dirty="0" smtClean="0">
                <a:solidFill>
                  <a:srgbClr val="002060"/>
                </a:solidFill>
              </a:rPr>
              <a:t>carácter </a:t>
            </a:r>
            <a:r>
              <a:rPr lang="es-ES" sz="4800" b="1" dirty="0">
                <a:solidFill>
                  <a:srgbClr val="002060"/>
                </a:solidFill>
              </a:rPr>
              <a:t>divino. El mayor significado de sus milagros se ve en el hecho de que eran para </a:t>
            </a:r>
            <a:r>
              <a:rPr lang="es-ES" sz="4800" b="1" dirty="0" smtClean="0">
                <a:solidFill>
                  <a:srgbClr val="FF0000"/>
                </a:solidFill>
              </a:rPr>
              <a:t>bendición </a:t>
            </a:r>
            <a:r>
              <a:rPr lang="es-ES" sz="4800" b="1" dirty="0">
                <a:solidFill>
                  <a:srgbClr val="FF0000"/>
                </a:solidFill>
              </a:rPr>
              <a:t>de la humanidad</a:t>
            </a:r>
            <a:r>
              <a:rPr lang="es-ES" sz="4800" b="1" dirty="0">
                <a:solidFill>
                  <a:srgbClr val="002060"/>
                </a:solidFill>
              </a:rPr>
              <a:t>. La más alta evidencia de que él provenía de Dios estriba en que </a:t>
            </a:r>
            <a:r>
              <a:rPr lang="es-ES" sz="4800" b="1" dirty="0" smtClean="0">
                <a:solidFill>
                  <a:srgbClr val="002060"/>
                </a:solidFill>
              </a:rPr>
              <a:t>su </a:t>
            </a:r>
            <a:r>
              <a:rPr lang="es-ES" sz="4800" b="1" dirty="0">
                <a:solidFill>
                  <a:srgbClr val="002060"/>
                </a:solidFill>
              </a:rPr>
              <a:t>vida </a:t>
            </a:r>
            <a:r>
              <a:rPr lang="es-ES" sz="4800" b="1" dirty="0">
                <a:solidFill>
                  <a:srgbClr val="FF0000"/>
                </a:solidFill>
              </a:rPr>
              <a:t>revelaba el carácter de Dios</a:t>
            </a:r>
            <a:r>
              <a:rPr lang="es-ES" sz="4800" b="1" dirty="0">
                <a:solidFill>
                  <a:srgbClr val="002060"/>
                </a:solidFill>
              </a:rPr>
              <a:t>.” </a:t>
            </a:r>
            <a:r>
              <a:rPr lang="es-ES" sz="4800" b="1" i="1" dirty="0">
                <a:solidFill>
                  <a:srgbClr val="7030A0"/>
                </a:solidFill>
              </a:rPr>
              <a:t>DTG, p. 373</a:t>
            </a:r>
          </a:p>
        </p:txBody>
      </p:sp>
    </p:spTree>
    <p:extLst>
      <p:ext uri="{BB962C8B-B14F-4D97-AF65-F5344CB8AC3E}">
        <p14:creationId xmlns:p14="http://schemas.microsoft.com/office/powerpoint/2010/main" val="20646078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7" y="2078712"/>
            <a:ext cx="11207287"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Este principio de señales hizo Jesús en Caná de Galilea, y manifestó </a:t>
            </a:r>
            <a:r>
              <a:rPr lang="es-ES" sz="6000" b="1" dirty="0">
                <a:solidFill>
                  <a:srgbClr val="FFFF00"/>
                </a:solidFill>
              </a:rPr>
              <a:t>su gloria</a:t>
            </a:r>
            <a:r>
              <a:rPr lang="es-ES" sz="6000" b="1" dirty="0">
                <a:solidFill>
                  <a:schemeClr val="bg1"/>
                </a:solidFill>
              </a:rPr>
              <a:t>; y sus discípulos </a:t>
            </a:r>
            <a:r>
              <a:rPr lang="es-ES" sz="6000" b="1" dirty="0" smtClean="0">
                <a:solidFill>
                  <a:schemeClr val="bg1"/>
                </a:solidFill>
              </a:rPr>
              <a:t>creyeron </a:t>
            </a:r>
            <a:r>
              <a:rPr lang="es-ES" sz="6000" b="1" dirty="0">
                <a:solidFill>
                  <a:schemeClr val="bg1"/>
                </a:solidFill>
              </a:rPr>
              <a:t>en él.”</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a:t>
            </a:r>
            <a:r>
              <a:rPr lang="es-ES" sz="3600" b="1" dirty="0" smtClean="0">
                <a:solidFill>
                  <a:srgbClr val="FF0000"/>
                </a:solidFill>
                <a:latin typeface="Arial Black" panose="020B0A04020102020204" pitchFamily="34" charset="0"/>
              </a:rPr>
              <a:t>2:11: </a:t>
            </a:r>
            <a:r>
              <a:rPr lang="es-ES" sz="3600" b="1" dirty="0" smtClean="0">
                <a:latin typeface="Arial Black" panose="020B0A04020102020204" pitchFamily="34" charset="0"/>
              </a:rPr>
              <a:t>Los </a:t>
            </a:r>
            <a:r>
              <a:rPr lang="es-ES" sz="3600" b="1" dirty="0">
                <a:latin typeface="Arial Black" panose="020B0A04020102020204" pitchFamily="34" charset="0"/>
              </a:rPr>
              <a:t>milagros de Jesús revelaron su gloria</a:t>
            </a:r>
            <a:r>
              <a:rPr lang="es-ES" sz="3600" b="1" dirty="0" smtClean="0">
                <a:latin typeface="Arial Black" panose="020B0A04020102020204" pitchFamily="34" charset="0"/>
              </a:rPr>
              <a:t>: </a:t>
            </a:r>
            <a:endParaRPr lang="es-ES" sz="3600" b="1" dirty="0">
              <a:latin typeface="Arial Black" panose="020B0A04020102020204" pitchFamily="34" charset="0"/>
            </a:endParaRPr>
          </a:p>
        </p:txBody>
      </p:sp>
    </p:spTree>
    <p:extLst>
      <p:ext uri="{BB962C8B-B14F-4D97-AF65-F5344CB8AC3E}">
        <p14:creationId xmlns:p14="http://schemas.microsoft.com/office/powerpoint/2010/main" val="2161156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296836"/>
            <a:ext cx="11081982"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Oyéndolo Jesús, dijo: Esta enfermedad no es para muerte, sino </a:t>
            </a:r>
            <a:r>
              <a:rPr lang="es-ES" sz="4400" b="1" dirty="0">
                <a:solidFill>
                  <a:srgbClr val="FFFF00"/>
                </a:solidFill>
              </a:rPr>
              <a:t>para la gloria de Dios</a:t>
            </a:r>
            <a:r>
              <a:rPr lang="es-ES" sz="4400" b="1" dirty="0">
                <a:solidFill>
                  <a:schemeClr val="bg1"/>
                </a:solidFill>
              </a:rPr>
              <a:t>, para </a:t>
            </a:r>
          </a:p>
          <a:p>
            <a:r>
              <a:rPr lang="es-ES" sz="4400" b="1" dirty="0">
                <a:solidFill>
                  <a:schemeClr val="bg1"/>
                </a:solidFill>
              </a:rPr>
              <a:t>que el Hijo de </a:t>
            </a:r>
            <a:r>
              <a:rPr lang="es-ES" sz="4400" b="1" dirty="0">
                <a:solidFill>
                  <a:srgbClr val="FFFF00"/>
                </a:solidFill>
              </a:rPr>
              <a:t>Dios sea glorificado por ella</a:t>
            </a:r>
            <a:r>
              <a:rPr lang="es-ES" sz="4400" b="1" dirty="0">
                <a:solidFill>
                  <a:schemeClr val="bg1"/>
                </a:solidFill>
              </a:rPr>
              <a:t>. . . </a:t>
            </a:r>
            <a:r>
              <a:rPr lang="es-ES" sz="4400" b="1" dirty="0" smtClean="0">
                <a:solidFill>
                  <a:srgbClr val="FF0000"/>
                </a:solidFill>
              </a:rPr>
              <a:t>39</a:t>
            </a:r>
            <a:r>
              <a:rPr lang="es-ES" sz="4400" b="1" dirty="0" smtClean="0">
                <a:solidFill>
                  <a:schemeClr val="bg1"/>
                </a:solidFill>
              </a:rPr>
              <a:t> Dijo </a:t>
            </a:r>
            <a:r>
              <a:rPr lang="es-ES" sz="4400" b="1" dirty="0">
                <a:solidFill>
                  <a:schemeClr val="bg1"/>
                </a:solidFill>
              </a:rPr>
              <a:t>Jesús: Quitad la piedra. Marta, la hermana </a:t>
            </a:r>
            <a:r>
              <a:rPr lang="es-ES" sz="4400" b="1" dirty="0" smtClean="0">
                <a:solidFill>
                  <a:schemeClr val="bg1"/>
                </a:solidFill>
              </a:rPr>
              <a:t>del </a:t>
            </a:r>
            <a:r>
              <a:rPr lang="es-ES" sz="4400" b="1" dirty="0">
                <a:solidFill>
                  <a:schemeClr val="bg1"/>
                </a:solidFill>
              </a:rPr>
              <a:t>que había muerto, le dijo: Señor, hiede ya, porque es de cuatro días. </a:t>
            </a:r>
            <a:r>
              <a:rPr lang="es-ES" sz="4400" b="1" dirty="0">
                <a:solidFill>
                  <a:srgbClr val="FF0000"/>
                </a:solidFill>
              </a:rPr>
              <a:t>40</a:t>
            </a:r>
            <a:r>
              <a:rPr lang="es-ES" sz="4400" b="1" dirty="0">
                <a:solidFill>
                  <a:schemeClr val="bg1"/>
                </a:solidFill>
              </a:rPr>
              <a:t> Jesús le dijo [</a:t>
            </a:r>
            <a:r>
              <a:rPr lang="es-ES" sz="4400" b="1" dirty="0">
                <a:solidFill>
                  <a:srgbClr val="FFFF00"/>
                </a:solidFill>
              </a:rPr>
              <a:t>a Marta</a:t>
            </a:r>
            <a:r>
              <a:rPr lang="es-ES" sz="4400" b="1" dirty="0">
                <a:solidFill>
                  <a:schemeClr val="bg1"/>
                </a:solidFill>
              </a:rPr>
              <a:t>]: </a:t>
            </a:r>
            <a:r>
              <a:rPr lang="es-ES" sz="4400" b="1" dirty="0" smtClean="0">
                <a:solidFill>
                  <a:schemeClr val="bg1"/>
                </a:solidFill>
              </a:rPr>
              <a:t>¿</a:t>
            </a:r>
            <a:r>
              <a:rPr lang="es-ES" sz="4400" b="1" dirty="0">
                <a:solidFill>
                  <a:schemeClr val="bg1"/>
                </a:solidFill>
              </a:rPr>
              <a:t>No te he dicho que si crees, </a:t>
            </a:r>
            <a:r>
              <a:rPr lang="es-ES" sz="4400" b="1" dirty="0">
                <a:solidFill>
                  <a:srgbClr val="FFFF00"/>
                </a:solidFill>
              </a:rPr>
              <a:t>verás la gloria de Dios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11:4, 39, </a:t>
            </a:r>
            <a:r>
              <a:rPr lang="es-ES" sz="3600" b="1" dirty="0" smtClean="0">
                <a:solidFill>
                  <a:srgbClr val="FF0000"/>
                </a:solidFill>
                <a:latin typeface="Arial Black" panose="020B0A04020102020204" pitchFamily="34" charset="0"/>
              </a:rPr>
              <a:t>40: </a:t>
            </a:r>
            <a:r>
              <a:rPr lang="es-ES" sz="3600" b="1" dirty="0" smtClean="0">
                <a:latin typeface="Arial Black" panose="020B0A04020102020204" pitchFamily="34" charset="0"/>
              </a:rPr>
              <a:t>Cuando </a:t>
            </a:r>
            <a:r>
              <a:rPr lang="es-ES" sz="3600" b="1" dirty="0">
                <a:latin typeface="Arial Black" panose="020B0A04020102020204" pitchFamily="34" charset="0"/>
              </a:rPr>
              <a:t>Jesús resucitó a Lázaro, reveló la gloria de Dios</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2118257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2579937"/>
            <a:ext cx="11625356" cy="3785652"/>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Cómo </a:t>
            </a:r>
            <a:r>
              <a:rPr lang="es-ES" sz="4800" b="1" dirty="0">
                <a:solidFill>
                  <a:srgbClr val="FFFF00"/>
                </a:solidFill>
              </a:rPr>
              <a:t>Dios ungió </a:t>
            </a:r>
            <a:r>
              <a:rPr lang="es-ES" sz="4800" b="1" dirty="0">
                <a:solidFill>
                  <a:schemeClr val="bg1"/>
                </a:solidFill>
              </a:rPr>
              <a:t>con el Espíritu Santo y con poder a Jesús de Nazaret, y cómo éste anduvo </a:t>
            </a:r>
            <a:r>
              <a:rPr lang="es-ES" sz="4800" b="1" dirty="0" smtClean="0">
                <a:solidFill>
                  <a:schemeClr val="bg1"/>
                </a:solidFill>
              </a:rPr>
              <a:t>haciendo </a:t>
            </a:r>
            <a:r>
              <a:rPr lang="es-ES" sz="4800" b="1" dirty="0">
                <a:solidFill>
                  <a:schemeClr val="bg1"/>
                </a:solidFill>
              </a:rPr>
              <a:t>bienes y </a:t>
            </a:r>
            <a:r>
              <a:rPr lang="es-ES" sz="4800" b="1" dirty="0">
                <a:solidFill>
                  <a:srgbClr val="FFFF00"/>
                </a:solidFill>
              </a:rPr>
              <a:t>sanando</a:t>
            </a:r>
            <a:r>
              <a:rPr lang="es-ES" sz="4800" b="1" dirty="0">
                <a:solidFill>
                  <a:schemeClr val="bg1"/>
                </a:solidFill>
              </a:rPr>
              <a:t> a todos los oprimidos por el diablo, porque </a:t>
            </a:r>
            <a:r>
              <a:rPr lang="es-ES" sz="4800" b="1" dirty="0">
                <a:solidFill>
                  <a:srgbClr val="FFFF00"/>
                </a:solidFill>
              </a:rPr>
              <a:t>Dios estaba con él</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Hechos </a:t>
            </a:r>
            <a:r>
              <a:rPr lang="es-ES" sz="3600" b="1" dirty="0" smtClean="0">
                <a:solidFill>
                  <a:srgbClr val="FF0000"/>
                </a:solidFill>
                <a:latin typeface="Arial Black" panose="020B0A04020102020204" pitchFamily="34" charset="0"/>
              </a:rPr>
              <a:t>10:38: </a:t>
            </a:r>
            <a:r>
              <a:rPr lang="es-ES" sz="3600" b="1" dirty="0" smtClean="0">
                <a:latin typeface="Arial Black" panose="020B0A04020102020204" pitchFamily="34" charset="0"/>
              </a:rPr>
              <a:t>Pero </a:t>
            </a:r>
            <a:r>
              <a:rPr lang="es-ES" sz="3600" b="1" dirty="0">
                <a:latin typeface="Arial Black" panose="020B0A04020102020204" pitchFamily="34" charset="0"/>
              </a:rPr>
              <a:t>los milagros de Jesús no debían atraer la atención del pueblo a Él. Jesús sanó a los </a:t>
            </a:r>
            <a:r>
              <a:rPr lang="es-ES" sz="3600" b="1" dirty="0" smtClean="0">
                <a:latin typeface="Arial Black" panose="020B0A04020102020204" pitchFamily="34" charset="0"/>
              </a:rPr>
              <a:t>enfermos </a:t>
            </a:r>
            <a:r>
              <a:rPr lang="es-ES" sz="3600" b="1" dirty="0">
                <a:latin typeface="Arial Black" panose="020B0A04020102020204" pitchFamily="34" charset="0"/>
              </a:rPr>
              <a:t>porque Dios estaba con Él</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4446865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3125627"/>
            <a:ext cx="11625356" cy="286232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puso las manos sobre ella; y ella se enderezó luego, y </a:t>
            </a:r>
            <a:r>
              <a:rPr lang="es-ES" sz="6000" b="1" dirty="0">
                <a:solidFill>
                  <a:srgbClr val="FFFF00"/>
                </a:solidFill>
              </a:rPr>
              <a:t>glorificaba a Dios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13:13: </a:t>
            </a:r>
            <a:r>
              <a:rPr lang="es-ES" sz="3600" b="1" dirty="0">
                <a:latin typeface="Arial Black" panose="020B0A04020102020204" pitchFamily="34" charset="0"/>
              </a:rPr>
              <a:t>Cuando Jesús revelaba la gloria de Dios sanando a los enfermos, la gente </a:t>
            </a:r>
          </a:p>
          <a:p>
            <a:pPr algn="ctr"/>
            <a:r>
              <a:rPr lang="es-ES" sz="3600" b="1" dirty="0">
                <a:latin typeface="Arial Black" panose="020B0A04020102020204" pitchFamily="34" charset="0"/>
              </a:rPr>
              <a:t>glorificaba a Dios como se ve en el caso de la mujer que no podía enderezarse por 18 años: </a:t>
            </a:r>
          </a:p>
        </p:txBody>
      </p:sp>
    </p:spTree>
    <p:extLst>
      <p:ext uri="{BB962C8B-B14F-4D97-AF65-F5344CB8AC3E}">
        <p14:creationId xmlns:p14="http://schemas.microsoft.com/office/powerpoint/2010/main" val="685388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2358711"/>
            <a:ext cx="11625356" cy="286232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uno de ellos, viendo que había sido sanado, volvió, </a:t>
            </a:r>
            <a:r>
              <a:rPr lang="es-ES" sz="6000" b="1" dirty="0">
                <a:solidFill>
                  <a:srgbClr val="FFFF00"/>
                </a:solidFill>
              </a:rPr>
              <a:t>glorificando a Dios </a:t>
            </a:r>
            <a:r>
              <a:rPr lang="es-ES" sz="6000" b="1" dirty="0">
                <a:solidFill>
                  <a:schemeClr val="bg1"/>
                </a:solidFill>
              </a:rPr>
              <a:t>a gran voz.”</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17:15: </a:t>
            </a:r>
            <a:r>
              <a:rPr lang="es-ES" sz="3600" b="1" dirty="0">
                <a:latin typeface="Arial Black" panose="020B0A04020102020204" pitchFamily="34" charset="0"/>
              </a:rPr>
              <a:t>Uno de los diez leprosos le agradeció a Jesús y glorificó a Dios:</a:t>
            </a:r>
          </a:p>
        </p:txBody>
      </p:sp>
    </p:spTree>
    <p:extLst>
      <p:ext uri="{BB962C8B-B14F-4D97-AF65-F5344CB8AC3E}">
        <p14:creationId xmlns:p14="http://schemas.microsoft.com/office/powerpoint/2010/main" val="27433324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1621292"/>
            <a:ext cx="11625356"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luego vio, y le seguía, </a:t>
            </a:r>
            <a:r>
              <a:rPr lang="es-ES" sz="6000" b="1" dirty="0">
                <a:solidFill>
                  <a:srgbClr val="FFFF00"/>
                </a:solidFill>
              </a:rPr>
              <a:t>glorificando a Dios</a:t>
            </a:r>
            <a:r>
              <a:rPr lang="es-ES" sz="6000" b="1" dirty="0">
                <a:solidFill>
                  <a:schemeClr val="bg1"/>
                </a:solidFill>
              </a:rPr>
              <a:t>; y todo el pueblo, cuando vio aquello, dio </a:t>
            </a:r>
            <a:r>
              <a:rPr lang="es-ES" sz="6000" b="1" dirty="0">
                <a:solidFill>
                  <a:srgbClr val="FFFF00"/>
                </a:solidFill>
              </a:rPr>
              <a:t>alabanza </a:t>
            </a:r>
            <a:r>
              <a:rPr lang="es-ES" sz="6000" b="1" dirty="0" smtClean="0">
                <a:solidFill>
                  <a:srgbClr val="FFFF00"/>
                </a:solidFill>
              </a:rPr>
              <a:t>a </a:t>
            </a:r>
            <a:r>
              <a:rPr lang="es-ES" sz="6000" b="1" dirty="0">
                <a:solidFill>
                  <a:srgbClr val="FFFF00"/>
                </a:solidFill>
              </a:rPr>
              <a:t>Dios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18:43: </a:t>
            </a:r>
            <a:r>
              <a:rPr lang="es-ES" sz="3600" b="1" dirty="0">
                <a:latin typeface="Arial Black" panose="020B0A04020102020204" pitchFamily="34" charset="0"/>
              </a:rPr>
              <a:t>Un ciego glorificó a Dios y el pueblo le tributó alabanza: </a:t>
            </a:r>
          </a:p>
        </p:txBody>
      </p:sp>
    </p:spTree>
    <p:extLst>
      <p:ext uri="{BB962C8B-B14F-4D97-AF65-F5344CB8AC3E}">
        <p14:creationId xmlns:p14="http://schemas.microsoft.com/office/powerpoint/2010/main" val="34301015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1621292"/>
            <a:ext cx="1162535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todos tuvieron miedo [</a:t>
            </a:r>
            <a:r>
              <a:rPr lang="es-ES" sz="6000" b="1" dirty="0">
                <a:solidFill>
                  <a:srgbClr val="FFFF00"/>
                </a:solidFill>
              </a:rPr>
              <a:t>temor</a:t>
            </a:r>
            <a:r>
              <a:rPr lang="es-ES" sz="6000" b="1" dirty="0">
                <a:solidFill>
                  <a:schemeClr val="bg1"/>
                </a:solidFill>
              </a:rPr>
              <a:t>], y </a:t>
            </a:r>
            <a:r>
              <a:rPr lang="es-ES" sz="6000" b="1" dirty="0">
                <a:solidFill>
                  <a:srgbClr val="FFFF00"/>
                </a:solidFill>
              </a:rPr>
              <a:t>glorificaban a Dios</a:t>
            </a:r>
            <a:r>
              <a:rPr lang="es-ES" sz="6000" b="1" dirty="0">
                <a:solidFill>
                  <a:schemeClr val="bg1"/>
                </a:solidFill>
              </a:rPr>
              <a:t>, diciendo: Un gran profeta se ha </a:t>
            </a:r>
            <a:r>
              <a:rPr lang="es-ES" sz="6000" b="1" dirty="0" smtClean="0">
                <a:solidFill>
                  <a:schemeClr val="bg1"/>
                </a:solidFill>
              </a:rPr>
              <a:t>levantado </a:t>
            </a:r>
            <a:r>
              <a:rPr lang="es-ES" sz="6000" b="1" dirty="0">
                <a:solidFill>
                  <a:schemeClr val="bg1"/>
                </a:solidFill>
              </a:rPr>
              <a:t>entre nosotros; y: Dios ha visitado a su pueblo.”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7:16: </a:t>
            </a:r>
            <a:r>
              <a:rPr lang="es-ES" sz="3600" b="1" dirty="0">
                <a:latin typeface="Arial Black" panose="020B0A04020102020204" pitchFamily="34" charset="0"/>
              </a:rPr>
              <a:t>Cuando Jesús resucitó al hijo de la viuda de </a:t>
            </a:r>
            <a:r>
              <a:rPr lang="es-ES" sz="3600" b="1" dirty="0" err="1">
                <a:latin typeface="Arial Black" panose="020B0A04020102020204" pitchFamily="34" charset="0"/>
              </a:rPr>
              <a:t>Naín</a:t>
            </a:r>
            <a:r>
              <a:rPr lang="es-ES" sz="3600" b="1" dirty="0">
                <a:latin typeface="Arial Black" panose="020B0A04020102020204" pitchFamily="34" charset="0"/>
              </a:rPr>
              <a:t>, el pueblo glorificó a Dios:</a:t>
            </a:r>
          </a:p>
        </p:txBody>
      </p:sp>
    </p:spTree>
    <p:extLst>
      <p:ext uri="{BB962C8B-B14F-4D97-AF65-F5344CB8AC3E}">
        <p14:creationId xmlns:p14="http://schemas.microsoft.com/office/powerpoint/2010/main" val="208141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6317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smtClean="0">
                <a:solidFill>
                  <a:schemeClr val="bg1"/>
                </a:solidFill>
                <a:latin typeface="Bauhaus 93" panose="04030905020B02020C02" pitchFamily="82" charset="0"/>
              </a:rPr>
              <a:t>Destituidos de la gloria de Dios</a:t>
            </a:r>
            <a:endParaRPr lang="es-ES" sz="115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445257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2093240"/>
            <a:ext cx="11625356" cy="4401205"/>
          </a:xfrm>
          <a:prstGeom prst="rect">
            <a:avLst/>
          </a:prstGeom>
          <a:noFill/>
        </p:spPr>
        <p:txBody>
          <a:bodyPr wrap="square" rtlCol="0">
            <a:spAutoFit/>
          </a:bodyPr>
          <a:lstStyle/>
          <a:p>
            <a:r>
              <a:rPr lang="es-ES" sz="4000" b="1" dirty="0" smtClean="0">
                <a:solidFill>
                  <a:schemeClr val="bg1"/>
                </a:solidFill>
              </a:rPr>
              <a:t>“</a:t>
            </a:r>
            <a:r>
              <a:rPr lang="es-ES" sz="4000" b="1" dirty="0" smtClean="0">
                <a:solidFill>
                  <a:srgbClr val="FF0000"/>
                </a:solidFill>
              </a:rPr>
              <a:t>4</a:t>
            </a:r>
            <a:r>
              <a:rPr lang="es-ES" sz="4000" b="1" dirty="0" smtClean="0">
                <a:solidFill>
                  <a:schemeClr val="bg1"/>
                </a:solidFill>
              </a:rPr>
              <a:t> Yo </a:t>
            </a:r>
            <a:r>
              <a:rPr lang="es-ES" sz="4000" b="1" dirty="0">
                <a:solidFill>
                  <a:srgbClr val="FFFF00"/>
                </a:solidFill>
              </a:rPr>
              <a:t>te he glorificado </a:t>
            </a:r>
            <a:r>
              <a:rPr lang="es-ES" sz="4000" b="1" dirty="0">
                <a:solidFill>
                  <a:schemeClr val="bg1"/>
                </a:solidFill>
              </a:rPr>
              <a:t>en la tierra; he acabado la obra que me diste que hiciese. </a:t>
            </a:r>
            <a:r>
              <a:rPr lang="es-ES" sz="4000" b="1" dirty="0">
                <a:solidFill>
                  <a:srgbClr val="FF0000"/>
                </a:solidFill>
              </a:rPr>
              <a:t>22</a:t>
            </a:r>
            <a:r>
              <a:rPr lang="es-ES" sz="4000" b="1" dirty="0">
                <a:solidFill>
                  <a:schemeClr val="bg1"/>
                </a:solidFill>
              </a:rPr>
              <a:t> La </a:t>
            </a:r>
            <a:r>
              <a:rPr lang="es-ES" sz="4000" b="1" dirty="0">
                <a:solidFill>
                  <a:srgbClr val="FFFF00"/>
                </a:solidFill>
              </a:rPr>
              <a:t>gloria que </a:t>
            </a:r>
            <a:r>
              <a:rPr lang="es-ES" sz="4000" b="1" dirty="0" smtClean="0">
                <a:solidFill>
                  <a:srgbClr val="FFFF00"/>
                </a:solidFill>
              </a:rPr>
              <a:t>me </a:t>
            </a:r>
            <a:r>
              <a:rPr lang="es-ES" sz="4000" b="1" dirty="0">
                <a:solidFill>
                  <a:srgbClr val="FFFF00"/>
                </a:solidFill>
              </a:rPr>
              <a:t>diste</a:t>
            </a:r>
            <a:r>
              <a:rPr lang="es-ES" sz="4000" b="1" dirty="0">
                <a:solidFill>
                  <a:schemeClr val="bg1"/>
                </a:solidFill>
              </a:rPr>
              <a:t>, yo </a:t>
            </a:r>
            <a:r>
              <a:rPr lang="es-ES" sz="4000" b="1" dirty="0">
                <a:solidFill>
                  <a:srgbClr val="FFFF00"/>
                </a:solidFill>
              </a:rPr>
              <a:t>les he dado</a:t>
            </a:r>
            <a:r>
              <a:rPr lang="es-ES" sz="4000" b="1" dirty="0">
                <a:solidFill>
                  <a:schemeClr val="bg1"/>
                </a:solidFill>
              </a:rPr>
              <a:t>, para que sean uno, así como nosotros somos uno. </a:t>
            </a:r>
            <a:r>
              <a:rPr lang="es-ES" sz="4000" b="1" dirty="0">
                <a:solidFill>
                  <a:srgbClr val="FF0000"/>
                </a:solidFill>
              </a:rPr>
              <a:t>23</a:t>
            </a:r>
            <a:r>
              <a:rPr lang="es-ES" sz="4000" b="1" dirty="0">
                <a:solidFill>
                  <a:schemeClr val="bg1"/>
                </a:solidFill>
              </a:rPr>
              <a:t> Yo en ellos, y tú </a:t>
            </a:r>
            <a:r>
              <a:rPr lang="es-ES" sz="4000" b="1" dirty="0" smtClean="0">
                <a:solidFill>
                  <a:schemeClr val="bg1"/>
                </a:solidFill>
              </a:rPr>
              <a:t>en </a:t>
            </a:r>
            <a:r>
              <a:rPr lang="es-ES" sz="4000" b="1" dirty="0">
                <a:solidFill>
                  <a:schemeClr val="bg1"/>
                </a:solidFill>
              </a:rPr>
              <a:t>mí, para que sean perfectos en unidad, para que el mundo conozca que tú me enviaste, y que </a:t>
            </a:r>
            <a:r>
              <a:rPr lang="es-ES" sz="4000" b="1" dirty="0" smtClean="0">
                <a:solidFill>
                  <a:schemeClr val="bg1"/>
                </a:solidFill>
              </a:rPr>
              <a:t>los </a:t>
            </a:r>
            <a:r>
              <a:rPr lang="es-ES" sz="4000" b="1" dirty="0">
                <a:solidFill>
                  <a:schemeClr val="bg1"/>
                </a:solidFill>
              </a:rPr>
              <a:t>has amado a ellos como también a mí me has amado.”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17:4, 22, </a:t>
            </a:r>
            <a:r>
              <a:rPr lang="es-ES" sz="3600" b="1" dirty="0" smtClean="0">
                <a:solidFill>
                  <a:srgbClr val="FF0000"/>
                </a:solidFill>
                <a:latin typeface="Arial Black" panose="020B0A04020102020204" pitchFamily="34" charset="0"/>
              </a:rPr>
              <a:t>23: </a:t>
            </a:r>
            <a:r>
              <a:rPr lang="es-ES" sz="3600" b="1" dirty="0" smtClean="0">
                <a:latin typeface="Arial Black" panose="020B0A04020102020204" pitchFamily="34" charset="0"/>
              </a:rPr>
              <a:t>En </a:t>
            </a:r>
            <a:r>
              <a:rPr lang="es-ES" sz="3600" b="1" dirty="0">
                <a:latin typeface="Arial Black" panose="020B0A04020102020204" pitchFamily="34" charset="0"/>
              </a:rPr>
              <a:t>su oración intercesora al final de su ministerio, Jesús le dijo a su Padre que había </a:t>
            </a:r>
            <a:r>
              <a:rPr lang="es-ES" sz="3600" b="1" dirty="0" smtClean="0">
                <a:latin typeface="Arial Black" panose="020B0A04020102020204" pitchFamily="34" charset="0"/>
              </a:rPr>
              <a:t>revelado </a:t>
            </a:r>
            <a:r>
              <a:rPr lang="es-ES" sz="3600" b="1" dirty="0">
                <a:latin typeface="Arial Black" panose="020B0A04020102020204" pitchFamily="34" charset="0"/>
              </a:rPr>
              <a:t>su gloria</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122777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1680294"/>
            <a:ext cx="11625356" cy="4616648"/>
          </a:xfrm>
          <a:prstGeom prst="rect">
            <a:avLst/>
          </a:prstGeom>
          <a:noFill/>
        </p:spPr>
        <p:txBody>
          <a:bodyPr wrap="square" rtlCol="0">
            <a:spAutoFit/>
          </a:bodyPr>
          <a:lstStyle/>
          <a:p>
            <a:r>
              <a:rPr lang="es-ES" sz="4800" b="1" dirty="0" smtClean="0">
                <a:solidFill>
                  <a:schemeClr val="bg1"/>
                </a:solidFill>
              </a:rPr>
              <a:t>“</a:t>
            </a:r>
            <a:r>
              <a:rPr lang="es-ES" sz="5400" b="1" dirty="0" smtClean="0">
                <a:solidFill>
                  <a:schemeClr val="bg1"/>
                </a:solidFill>
              </a:rPr>
              <a:t>Jesús</a:t>
            </a:r>
            <a:r>
              <a:rPr lang="es-ES" sz="4800" b="1" dirty="0" smtClean="0">
                <a:solidFill>
                  <a:schemeClr val="bg1"/>
                </a:solidFill>
              </a:rPr>
              <a:t> </a:t>
            </a:r>
            <a:r>
              <a:rPr lang="es-ES" sz="4800" b="1" dirty="0">
                <a:solidFill>
                  <a:schemeClr val="bg1"/>
                </a:solidFill>
              </a:rPr>
              <a:t>les respondió diciendo: Ha llegado la hora para que el </a:t>
            </a:r>
            <a:r>
              <a:rPr lang="es-ES" sz="4800" b="1" dirty="0">
                <a:solidFill>
                  <a:srgbClr val="FFFF00"/>
                </a:solidFill>
              </a:rPr>
              <a:t>Hijo del Hombre sea glorificado</a:t>
            </a:r>
            <a:r>
              <a:rPr lang="es-ES" sz="4800" b="1" dirty="0">
                <a:solidFill>
                  <a:schemeClr val="bg1"/>
                </a:solidFill>
              </a:rPr>
              <a:t>. </a:t>
            </a:r>
            <a:r>
              <a:rPr lang="es-ES" sz="4800" b="1" dirty="0" smtClean="0">
                <a:solidFill>
                  <a:srgbClr val="FF0000"/>
                </a:solidFill>
              </a:rPr>
              <a:t>24</a:t>
            </a:r>
            <a:r>
              <a:rPr lang="es-ES" sz="4800" b="1" dirty="0" smtClean="0">
                <a:solidFill>
                  <a:schemeClr val="bg1"/>
                </a:solidFill>
              </a:rPr>
              <a:t> De </a:t>
            </a:r>
            <a:r>
              <a:rPr lang="es-ES" sz="4800" b="1" dirty="0">
                <a:solidFill>
                  <a:schemeClr val="bg1"/>
                </a:solidFill>
              </a:rPr>
              <a:t>cierto, de cierto os digo, que si el grano de trigo no cae en la tierra y muere, queda solo; </a:t>
            </a:r>
            <a:r>
              <a:rPr lang="es-ES" sz="4800" b="1" dirty="0" smtClean="0">
                <a:solidFill>
                  <a:schemeClr val="bg1"/>
                </a:solidFill>
              </a:rPr>
              <a:t>pero </a:t>
            </a:r>
            <a:r>
              <a:rPr lang="es-ES" sz="4800" b="1" dirty="0">
                <a:solidFill>
                  <a:schemeClr val="bg1"/>
                </a:solidFill>
              </a:rPr>
              <a:t>si muere, lleva mucho fruto.”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12:23, 24: </a:t>
            </a:r>
            <a:r>
              <a:rPr lang="es-ES" sz="3600" b="1" dirty="0">
                <a:latin typeface="Arial Black" panose="020B0A04020102020204" pitchFamily="34" charset="0"/>
              </a:rPr>
              <a:t>La muerte de Jesús por los pecadores fue su mayor gloria:</a:t>
            </a:r>
          </a:p>
        </p:txBody>
      </p:sp>
    </p:spTree>
    <p:extLst>
      <p:ext uri="{BB962C8B-B14F-4D97-AF65-F5344CB8AC3E}">
        <p14:creationId xmlns:p14="http://schemas.microsoft.com/office/powerpoint/2010/main" val="3589908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0156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000" dirty="0">
                <a:solidFill>
                  <a:schemeClr val="bg1"/>
                </a:solidFill>
                <a:latin typeface="Bauhaus 93" panose="04030905020B02020C02" pitchFamily="82" charset="0"/>
              </a:rPr>
              <a:t>Debemos reflejar su gloria</a:t>
            </a:r>
          </a:p>
        </p:txBody>
      </p:sp>
    </p:spTree>
    <p:extLst>
      <p:ext uri="{BB962C8B-B14F-4D97-AF65-F5344CB8AC3E}">
        <p14:creationId xmlns:p14="http://schemas.microsoft.com/office/powerpoint/2010/main" val="29025682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1680294"/>
            <a:ext cx="11625356"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Otra vez Jesús les habló, diciendo: Yo soy </a:t>
            </a:r>
            <a:r>
              <a:rPr lang="es-ES" sz="6000" b="1" dirty="0">
                <a:solidFill>
                  <a:srgbClr val="FFFF00"/>
                </a:solidFill>
              </a:rPr>
              <a:t>la luz del mundo</a:t>
            </a:r>
            <a:r>
              <a:rPr lang="es-ES" sz="6000" b="1" dirty="0">
                <a:solidFill>
                  <a:schemeClr val="bg1"/>
                </a:solidFill>
              </a:rPr>
              <a:t>; el que me sigue, </a:t>
            </a:r>
            <a:r>
              <a:rPr lang="es-ES" sz="6000" b="1" dirty="0">
                <a:solidFill>
                  <a:srgbClr val="FFFF00"/>
                </a:solidFill>
              </a:rPr>
              <a:t>no andará en </a:t>
            </a:r>
            <a:r>
              <a:rPr lang="es-ES" sz="6000" b="1" dirty="0" smtClean="0">
                <a:solidFill>
                  <a:srgbClr val="FFFF00"/>
                </a:solidFill>
              </a:rPr>
              <a:t>tinieblas</a:t>
            </a:r>
            <a:r>
              <a:rPr lang="es-ES" sz="6000" b="1" dirty="0">
                <a:solidFill>
                  <a:schemeClr val="bg1"/>
                </a:solidFill>
              </a:rPr>
              <a:t>, sino que </a:t>
            </a:r>
            <a:r>
              <a:rPr lang="es-ES" sz="6000" b="1" dirty="0">
                <a:solidFill>
                  <a:srgbClr val="FFFF00"/>
                </a:solidFill>
              </a:rPr>
              <a:t>tendrá la luz </a:t>
            </a:r>
            <a:r>
              <a:rPr lang="es-ES" sz="6000" b="1" dirty="0">
                <a:solidFill>
                  <a:schemeClr val="bg1"/>
                </a:solidFill>
              </a:rPr>
              <a:t>de la vida.”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8:12:</a:t>
            </a:r>
          </a:p>
        </p:txBody>
      </p:sp>
    </p:spTree>
    <p:extLst>
      <p:ext uri="{BB962C8B-B14F-4D97-AF65-F5344CB8AC3E}">
        <p14:creationId xmlns:p14="http://schemas.microsoft.com/office/powerpoint/2010/main" val="1793268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393159"/>
            <a:ext cx="109892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 Si nosotros estamos en comunión con Jesús, reflejaremos su gloria. Jesús es </a:t>
            </a:r>
            <a:r>
              <a:rPr lang="es-ES" sz="4800" b="1" dirty="0">
                <a:solidFill>
                  <a:srgbClr val="FF0000"/>
                </a:solidFill>
              </a:rPr>
              <a:t>la luz del </a:t>
            </a:r>
            <a:r>
              <a:rPr lang="es-ES" sz="4800" b="1" dirty="0" smtClean="0">
                <a:solidFill>
                  <a:srgbClr val="FF0000"/>
                </a:solidFill>
              </a:rPr>
              <a:t>mundo </a:t>
            </a:r>
            <a:r>
              <a:rPr lang="es-ES" sz="4800" b="1" dirty="0">
                <a:solidFill>
                  <a:srgbClr val="002060"/>
                </a:solidFill>
              </a:rPr>
              <a:t>porque es el </a:t>
            </a:r>
            <a:r>
              <a:rPr lang="es-ES" sz="4800" b="1" dirty="0">
                <a:solidFill>
                  <a:srgbClr val="FF0000"/>
                </a:solidFill>
              </a:rPr>
              <a:t>sol</a:t>
            </a:r>
            <a:r>
              <a:rPr lang="es-ES" sz="4800" b="1" dirty="0">
                <a:solidFill>
                  <a:srgbClr val="002060"/>
                </a:solidFill>
              </a:rPr>
              <a:t> de justicia. Pero Jesús dijo que sus seguidores también son la luz del </a:t>
            </a:r>
            <a:r>
              <a:rPr lang="es-ES" sz="4800" b="1" dirty="0" smtClean="0">
                <a:solidFill>
                  <a:srgbClr val="002060"/>
                </a:solidFill>
              </a:rPr>
              <a:t>mundo </a:t>
            </a:r>
            <a:r>
              <a:rPr lang="es-ES" sz="4800" b="1" dirty="0">
                <a:solidFill>
                  <a:srgbClr val="002060"/>
                </a:solidFill>
              </a:rPr>
              <a:t>porque </a:t>
            </a:r>
            <a:r>
              <a:rPr lang="es-ES" sz="4800" b="1" dirty="0">
                <a:solidFill>
                  <a:srgbClr val="FF0000"/>
                </a:solidFill>
              </a:rPr>
              <a:t>reflejan la luz </a:t>
            </a:r>
            <a:r>
              <a:rPr lang="es-ES" sz="4800" b="1" dirty="0">
                <a:solidFill>
                  <a:srgbClr val="002060"/>
                </a:solidFill>
              </a:rPr>
              <a:t>de Jesús a otros. Jesús es como el sol y nosotros como la luna </a:t>
            </a:r>
          </a:p>
          <a:p>
            <a:pPr algn="ctr"/>
            <a:r>
              <a:rPr lang="es-ES" sz="4800" b="1" dirty="0">
                <a:solidFill>
                  <a:srgbClr val="002060"/>
                </a:solidFill>
              </a:rPr>
              <a:t>que refleja la luz del sol:</a:t>
            </a:r>
            <a:endParaRPr lang="es-ES" sz="4800" b="1" dirty="0">
              <a:solidFill>
                <a:srgbClr val="7B3874"/>
              </a:solidFill>
            </a:endParaRPr>
          </a:p>
        </p:txBody>
      </p:sp>
    </p:spTree>
    <p:extLst>
      <p:ext uri="{BB962C8B-B14F-4D97-AF65-F5344CB8AC3E}">
        <p14:creationId xmlns:p14="http://schemas.microsoft.com/office/powerpoint/2010/main" val="41859444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016828"/>
            <a:ext cx="11421909" cy="5509200"/>
          </a:xfrm>
          <a:prstGeom prst="rect">
            <a:avLst/>
          </a:prstGeom>
          <a:noFill/>
        </p:spPr>
        <p:txBody>
          <a:bodyPr wrap="square" rtlCol="0">
            <a:spAutoFit/>
          </a:bodyPr>
          <a:lstStyle/>
          <a:p>
            <a:r>
              <a:rPr lang="es-ES" sz="4400" b="1" dirty="0" smtClean="0">
                <a:solidFill>
                  <a:schemeClr val="bg1"/>
                </a:solidFill>
              </a:rPr>
              <a:t>“</a:t>
            </a:r>
            <a:r>
              <a:rPr lang="es-ES" sz="4400" b="1" dirty="0">
                <a:solidFill>
                  <a:srgbClr val="FFFF00"/>
                </a:solidFill>
              </a:rPr>
              <a:t>Vosotros sois la luz </a:t>
            </a:r>
            <a:r>
              <a:rPr lang="es-ES" sz="4400" b="1" dirty="0">
                <a:solidFill>
                  <a:schemeClr val="bg1"/>
                </a:solidFill>
              </a:rPr>
              <a:t>del mundo; una ciudad asentada sobre un monte no se puede esconder </a:t>
            </a:r>
            <a:r>
              <a:rPr lang="es-ES" sz="4400" b="1" dirty="0" smtClean="0">
                <a:solidFill>
                  <a:schemeClr val="bg1"/>
                </a:solidFill>
              </a:rPr>
              <a:t>Ni </a:t>
            </a:r>
            <a:r>
              <a:rPr lang="es-ES" sz="4400" b="1" dirty="0">
                <a:solidFill>
                  <a:schemeClr val="bg1"/>
                </a:solidFill>
              </a:rPr>
              <a:t>se enciende una luz y se pone debajo de un almud, sino sobre el candelero, y alumbra a </a:t>
            </a:r>
            <a:r>
              <a:rPr lang="es-ES" sz="4400" b="1" dirty="0" smtClean="0">
                <a:solidFill>
                  <a:schemeClr val="bg1"/>
                </a:solidFill>
              </a:rPr>
              <a:t>todos </a:t>
            </a:r>
            <a:r>
              <a:rPr lang="es-ES" sz="4400" b="1" dirty="0">
                <a:solidFill>
                  <a:schemeClr val="bg1"/>
                </a:solidFill>
              </a:rPr>
              <a:t>los que están en casa. Así </a:t>
            </a:r>
            <a:r>
              <a:rPr lang="es-ES" sz="4400" b="1" dirty="0">
                <a:solidFill>
                  <a:srgbClr val="FFFF00"/>
                </a:solidFill>
              </a:rPr>
              <a:t>alumbre vuestra luz </a:t>
            </a:r>
            <a:r>
              <a:rPr lang="es-ES" sz="4400" b="1" dirty="0">
                <a:solidFill>
                  <a:schemeClr val="bg1"/>
                </a:solidFill>
              </a:rPr>
              <a:t>delante de los hombres, para que vean </a:t>
            </a:r>
            <a:r>
              <a:rPr lang="es-ES" sz="4400" b="1" dirty="0" smtClean="0">
                <a:solidFill>
                  <a:schemeClr val="bg1"/>
                </a:solidFill>
              </a:rPr>
              <a:t>vuestras </a:t>
            </a:r>
            <a:r>
              <a:rPr lang="es-ES" sz="4400" b="1" dirty="0">
                <a:solidFill>
                  <a:srgbClr val="FFFF00"/>
                </a:solidFill>
              </a:rPr>
              <a:t>buenas obras</a:t>
            </a:r>
            <a:r>
              <a:rPr lang="es-ES" sz="4400" b="1" dirty="0">
                <a:solidFill>
                  <a:schemeClr val="bg1"/>
                </a:solidFill>
              </a:rPr>
              <a:t>, y </a:t>
            </a:r>
            <a:r>
              <a:rPr lang="es-ES" sz="4400" b="1" dirty="0">
                <a:solidFill>
                  <a:srgbClr val="FFFF00"/>
                </a:solidFill>
              </a:rPr>
              <a:t>glorifiquen a vuestro Padre</a:t>
            </a:r>
            <a:r>
              <a:rPr lang="es-ES" sz="4400" b="1" dirty="0">
                <a:solidFill>
                  <a:schemeClr val="bg1"/>
                </a:solidFill>
              </a:rPr>
              <a:t> que está en los cielos.”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5:14 -16:</a:t>
            </a:r>
          </a:p>
        </p:txBody>
      </p:sp>
    </p:spTree>
    <p:extLst>
      <p:ext uri="{BB962C8B-B14F-4D97-AF65-F5344CB8AC3E}">
        <p14:creationId xmlns:p14="http://schemas.microsoft.com/office/powerpoint/2010/main" val="1674615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792" y="1297047"/>
            <a:ext cx="11081982"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Amados, yo os ruego como a extranjeros y peregrinos, que os abstengáis de los </a:t>
            </a:r>
            <a:r>
              <a:rPr lang="es-ES" sz="4400" b="1" dirty="0">
                <a:solidFill>
                  <a:srgbClr val="FFFF00"/>
                </a:solidFill>
              </a:rPr>
              <a:t>deseos </a:t>
            </a:r>
            <a:r>
              <a:rPr lang="es-ES" sz="4400" b="1" dirty="0" smtClean="0">
                <a:solidFill>
                  <a:srgbClr val="FFFF00"/>
                </a:solidFill>
              </a:rPr>
              <a:t>carnales</a:t>
            </a:r>
            <a:r>
              <a:rPr lang="es-ES" sz="4400" b="1" dirty="0" smtClean="0">
                <a:solidFill>
                  <a:schemeClr val="bg1"/>
                </a:solidFill>
              </a:rPr>
              <a:t> </a:t>
            </a:r>
            <a:r>
              <a:rPr lang="es-ES" sz="4400" b="1" dirty="0">
                <a:solidFill>
                  <a:schemeClr val="bg1"/>
                </a:solidFill>
              </a:rPr>
              <a:t>que batallan contra el alma, </a:t>
            </a:r>
            <a:r>
              <a:rPr lang="es-ES" sz="4400" b="1" dirty="0" smtClean="0">
                <a:solidFill>
                  <a:srgbClr val="FF0000"/>
                </a:solidFill>
              </a:rPr>
              <a:t>12</a:t>
            </a:r>
            <a:r>
              <a:rPr lang="es-ES" sz="4400" b="1" dirty="0" smtClean="0">
                <a:solidFill>
                  <a:schemeClr val="bg1"/>
                </a:solidFill>
              </a:rPr>
              <a:t> manteniendo </a:t>
            </a:r>
            <a:r>
              <a:rPr lang="es-ES" sz="4400" b="1" dirty="0">
                <a:solidFill>
                  <a:schemeClr val="bg1"/>
                </a:solidFill>
              </a:rPr>
              <a:t>buena vuestra </a:t>
            </a:r>
            <a:r>
              <a:rPr lang="es-ES" sz="4400" b="1" dirty="0">
                <a:solidFill>
                  <a:srgbClr val="FFFF00"/>
                </a:solidFill>
              </a:rPr>
              <a:t>manera de vivir </a:t>
            </a:r>
            <a:r>
              <a:rPr lang="es-ES" sz="4400" b="1" dirty="0">
                <a:solidFill>
                  <a:schemeClr val="bg1"/>
                </a:solidFill>
              </a:rPr>
              <a:t>entre </a:t>
            </a:r>
            <a:r>
              <a:rPr lang="es-ES" sz="4400" b="1" dirty="0" smtClean="0">
                <a:solidFill>
                  <a:schemeClr val="bg1"/>
                </a:solidFill>
              </a:rPr>
              <a:t>los </a:t>
            </a:r>
            <a:r>
              <a:rPr lang="es-ES" sz="4400" b="1" dirty="0">
                <a:solidFill>
                  <a:schemeClr val="bg1"/>
                </a:solidFill>
              </a:rPr>
              <a:t>gentiles; para que en lo que murmuran de vosotros como de malhechores, </a:t>
            </a:r>
            <a:r>
              <a:rPr lang="es-ES" sz="4400" b="1" dirty="0">
                <a:solidFill>
                  <a:srgbClr val="FFFF00"/>
                </a:solidFill>
              </a:rPr>
              <a:t>glorifiquen a </a:t>
            </a:r>
            <a:r>
              <a:rPr lang="es-ES" sz="4400" b="1" dirty="0" smtClean="0">
                <a:solidFill>
                  <a:srgbClr val="FFFF00"/>
                </a:solidFill>
              </a:rPr>
              <a:t>Dios </a:t>
            </a:r>
            <a:r>
              <a:rPr lang="es-ES" sz="4400" b="1" dirty="0">
                <a:solidFill>
                  <a:schemeClr val="bg1"/>
                </a:solidFill>
              </a:rPr>
              <a:t>en el día de la visitación, al </a:t>
            </a:r>
            <a:r>
              <a:rPr lang="es-ES" sz="4400" b="1" dirty="0">
                <a:solidFill>
                  <a:srgbClr val="FFFF00"/>
                </a:solidFill>
              </a:rPr>
              <a:t>considerar vuestras buenas obras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478" y="96507"/>
            <a:ext cx="11762610"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1 Pedro 2:11, 12: </a:t>
            </a:r>
            <a:r>
              <a:rPr lang="es-ES" sz="3200" b="1" dirty="0">
                <a:latin typeface="Arial Black" panose="020B0A04020102020204" pitchFamily="34" charset="0"/>
              </a:rPr>
              <a:t>Las buenas obras que hacemos llevan a los gentiles a glorificar a Dios:</a:t>
            </a:r>
          </a:p>
        </p:txBody>
      </p:sp>
    </p:spTree>
    <p:extLst>
      <p:ext uri="{BB962C8B-B14F-4D97-AF65-F5344CB8AC3E}">
        <p14:creationId xmlns:p14="http://schemas.microsoft.com/office/powerpoint/2010/main" val="3149454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792" y="1297047"/>
            <a:ext cx="11081982"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En esto es </a:t>
            </a:r>
            <a:r>
              <a:rPr lang="es-ES" sz="6600" b="1" dirty="0">
                <a:solidFill>
                  <a:srgbClr val="FFFF00"/>
                </a:solidFill>
              </a:rPr>
              <a:t>glorificado mi Padre</a:t>
            </a:r>
            <a:r>
              <a:rPr lang="es-ES" sz="6600" b="1" dirty="0">
                <a:solidFill>
                  <a:schemeClr val="bg1"/>
                </a:solidFill>
              </a:rPr>
              <a:t>, en que llevéis </a:t>
            </a:r>
            <a:r>
              <a:rPr lang="es-ES" sz="6600" b="1" dirty="0">
                <a:solidFill>
                  <a:srgbClr val="FFFF00"/>
                </a:solidFill>
              </a:rPr>
              <a:t>mucho fruto</a:t>
            </a:r>
            <a:r>
              <a:rPr lang="es-ES" sz="6600" b="1" dirty="0">
                <a:solidFill>
                  <a:schemeClr val="bg1"/>
                </a:solidFill>
              </a:rPr>
              <a:t>, y seáis así mis discípulos.”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478" y="96507"/>
            <a:ext cx="11762610"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15:8: </a:t>
            </a:r>
            <a:r>
              <a:rPr lang="es-ES" sz="3200" b="1" dirty="0" smtClean="0">
                <a:latin typeface="Arial Black" panose="020B0A04020102020204" pitchFamily="34" charset="0"/>
              </a:rPr>
              <a:t>A </a:t>
            </a:r>
            <a:r>
              <a:rPr lang="es-ES" sz="3200" b="1" dirty="0">
                <a:latin typeface="Arial Black" panose="020B0A04020102020204" pitchFamily="34" charset="0"/>
              </a:rPr>
              <a:t>Dios se le glorifica cuando nuestras vidas llevan mucho fruto</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1770608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792" y="1695253"/>
            <a:ext cx="11081982"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Más el </a:t>
            </a:r>
            <a:r>
              <a:rPr lang="es-ES" sz="5400" b="1" dirty="0">
                <a:solidFill>
                  <a:srgbClr val="FFFF00"/>
                </a:solidFill>
              </a:rPr>
              <a:t>fruto del Espíritu </a:t>
            </a:r>
            <a:r>
              <a:rPr lang="es-ES" sz="5400" b="1" dirty="0">
                <a:solidFill>
                  <a:schemeClr val="bg1"/>
                </a:solidFill>
              </a:rPr>
              <a:t>es amor, gozo, paz, paciencia, benignidad, bondad, fe </a:t>
            </a:r>
            <a:r>
              <a:rPr lang="es-ES" sz="5400" b="1" dirty="0" smtClean="0">
                <a:solidFill>
                  <a:srgbClr val="FF0000"/>
                </a:solidFill>
              </a:rPr>
              <a:t>23</a:t>
            </a:r>
            <a:r>
              <a:rPr lang="es-ES" sz="5400" b="1" dirty="0" smtClean="0">
                <a:solidFill>
                  <a:schemeClr val="bg1"/>
                </a:solidFill>
              </a:rPr>
              <a:t> mansedumbre</a:t>
            </a:r>
            <a:r>
              <a:rPr lang="es-ES" sz="5400" b="1" dirty="0">
                <a:solidFill>
                  <a:schemeClr val="bg1"/>
                </a:solidFill>
              </a:rPr>
              <a:t>, templanza; contra tales cosas no hay ley.”</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478" y="96507"/>
            <a:ext cx="11762610"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Gálatas 5:22, 23: </a:t>
            </a:r>
            <a:r>
              <a:rPr lang="es-ES" sz="3200" b="1" dirty="0">
                <a:latin typeface="Arial Black" panose="020B0A04020102020204" pitchFamily="34" charset="0"/>
              </a:rPr>
              <a:t>El fruto representa las cualidades de un bello carácter:</a:t>
            </a:r>
          </a:p>
        </p:txBody>
      </p:sp>
    </p:spTree>
    <p:extLst>
      <p:ext uri="{BB962C8B-B14F-4D97-AF65-F5344CB8AC3E}">
        <p14:creationId xmlns:p14="http://schemas.microsoft.com/office/powerpoint/2010/main" val="4264007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792" y="1813240"/>
            <a:ext cx="11081982"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De cierto, de cierto te digo: Cuando eras más joven, te ceñías, e ibas a donde querías; más </a:t>
            </a:r>
          </a:p>
          <a:p>
            <a:r>
              <a:rPr lang="es-ES" sz="4400" b="1" dirty="0">
                <a:solidFill>
                  <a:schemeClr val="bg1"/>
                </a:solidFill>
              </a:rPr>
              <a:t>cuando ya seas viejo, extenderás tus manos, y te ceñirá otro, y te llevará a donde no quieras. </a:t>
            </a:r>
          </a:p>
          <a:p>
            <a:r>
              <a:rPr lang="es-ES" sz="4400" b="1" dirty="0">
                <a:solidFill>
                  <a:srgbClr val="FF0000"/>
                </a:solidFill>
              </a:rPr>
              <a:t>19</a:t>
            </a:r>
            <a:r>
              <a:rPr lang="es-ES" sz="4400" b="1" dirty="0">
                <a:solidFill>
                  <a:schemeClr val="bg1"/>
                </a:solidFill>
              </a:rPr>
              <a:t> Esto dijo, dando a entender con qué muerte </a:t>
            </a:r>
            <a:r>
              <a:rPr lang="es-ES" sz="4400" b="1" dirty="0">
                <a:solidFill>
                  <a:srgbClr val="FFFF00"/>
                </a:solidFill>
              </a:rPr>
              <a:t>había de glorificar a Dios</a:t>
            </a:r>
            <a:r>
              <a:rPr lang="es-ES" sz="4400" b="1" dirty="0">
                <a:solidFill>
                  <a:schemeClr val="bg1"/>
                </a:solidFill>
              </a:rPr>
              <a:t>. Y dicho esto, añadió:</a:t>
            </a:r>
          </a:p>
          <a:p>
            <a:r>
              <a:rPr lang="es-ES" sz="4400" b="1" dirty="0">
                <a:solidFill>
                  <a:schemeClr val="bg1"/>
                </a:solidFill>
              </a:rPr>
              <a:t>Sígueme.”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478" y="96507"/>
            <a:ext cx="11762610"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21: 18, </a:t>
            </a:r>
            <a:r>
              <a:rPr lang="es-ES" sz="3200" b="1" dirty="0" smtClean="0">
                <a:solidFill>
                  <a:srgbClr val="FF0000"/>
                </a:solidFill>
                <a:latin typeface="Arial Black" panose="020B0A04020102020204" pitchFamily="34" charset="0"/>
              </a:rPr>
              <a:t>19: </a:t>
            </a:r>
            <a:r>
              <a:rPr lang="es-ES" sz="3200" b="1" dirty="0" smtClean="0">
                <a:latin typeface="Arial Black" panose="020B0A04020102020204" pitchFamily="34" charset="0"/>
              </a:rPr>
              <a:t>El </a:t>
            </a:r>
            <a:r>
              <a:rPr lang="es-ES" sz="3200" b="1" dirty="0">
                <a:latin typeface="Arial Black" panose="020B0A04020102020204" pitchFamily="34" charset="0"/>
              </a:rPr>
              <a:t>apóstol Pedro glorificó a Dios con su muerte. Cada mártir que se mantuvo fiel, glorificó </a:t>
            </a:r>
            <a:r>
              <a:rPr lang="es-ES" sz="3200" b="1" dirty="0" smtClean="0">
                <a:latin typeface="Arial Black" panose="020B0A04020102020204" pitchFamily="34" charset="0"/>
              </a:rPr>
              <a:t>a </a:t>
            </a:r>
            <a:r>
              <a:rPr lang="es-ES" sz="3200" b="1" dirty="0">
                <a:latin typeface="Arial Black" panose="020B0A04020102020204" pitchFamily="34" charset="0"/>
              </a:rPr>
              <a:t>Dios</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128400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73665" y="1165918"/>
            <a:ext cx="10929258" cy="3785652"/>
          </a:xfrm>
          <a:prstGeom prst="rect">
            <a:avLst/>
          </a:prstGeom>
          <a:noFill/>
        </p:spPr>
        <p:txBody>
          <a:bodyPr wrap="square" rtlCol="0">
            <a:spAutoFit/>
          </a:bodyPr>
          <a:lstStyle/>
          <a:p>
            <a:r>
              <a:rPr lang="es-ES" sz="8000" b="1" dirty="0" smtClean="0">
                <a:solidFill>
                  <a:schemeClr val="bg1"/>
                </a:solidFill>
              </a:rPr>
              <a:t>“. </a:t>
            </a:r>
            <a:r>
              <a:rPr lang="es-ES" sz="8000" b="1" dirty="0">
                <a:solidFill>
                  <a:schemeClr val="bg1"/>
                </a:solidFill>
              </a:rPr>
              <a:t>. . todos han pecado y están </a:t>
            </a:r>
            <a:r>
              <a:rPr lang="es-ES" sz="8000" b="1" dirty="0">
                <a:solidFill>
                  <a:srgbClr val="FFFF00"/>
                </a:solidFill>
              </a:rPr>
              <a:t>destituidos de la gloria </a:t>
            </a:r>
            <a:r>
              <a:rPr lang="es-ES" sz="8000" b="1" dirty="0">
                <a:solidFill>
                  <a:schemeClr val="bg1"/>
                </a:solidFill>
              </a:rPr>
              <a:t>de Dios.”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Romanos 3:23:</a:t>
            </a:r>
          </a:p>
        </p:txBody>
      </p:sp>
    </p:spTree>
    <p:extLst>
      <p:ext uri="{BB962C8B-B14F-4D97-AF65-F5344CB8AC3E}">
        <p14:creationId xmlns:p14="http://schemas.microsoft.com/office/powerpoint/2010/main" val="12302330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20032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¿Cómo reflejamos su gloria?</a:t>
            </a:r>
          </a:p>
        </p:txBody>
      </p:sp>
    </p:spTree>
    <p:extLst>
      <p:ext uri="{BB962C8B-B14F-4D97-AF65-F5344CB8AC3E}">
        <p14:creationId xmlns:p14="http://schemas.microsoft.com/office/powerpoint/2010/main" val="20293188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8605" y="2940486"/>
            <a:ext cx="10989264" cy="1754326"/>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 Somos transformados al </a:t>
            </a:r>
            <a:r>
              <a:rPr lang="es-ES" sz="5400" b="1" dirty="0">
                <a:solidFill>
                  <a:srgbClr val="FF0000"/>
                </a:solidFill>
              </a:rPr>
              <a:t>contemplar el hermoso carácter</a:t>
            </a:r>
            <a:r>
              <a:rPr lang="es-ES" sz="5400" b="1" dirty="0">
                <a:solidFill>
                  <a:srgbClr val="002060"/>
                </a:solidFill>
              </a:rPr>
              <a:t> de Jesús</a:t>
            </a:r>
          </a:p>
        </p:txBody>
      </p:sp>
    </p:spTree>
    <p:extLst>
      <p:ext uri="{BB962C8B-B14F-4D97-AF65-F5344CB8AC3E}">
        <p14:creationId xmlns:p14="http://schemas.microsoft.com/office/powerpoint/2010/main" val="23825538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418512"/>
            <a:ext cx="10989264"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a:solidFill>
                  <a:srgbClr val="002060"/>
                </a:solidFill>
              </a:rPr>
              <a:t> Una vez tuve un alumno que pasó tres años en mis salones de clase. Siempre llegaba primero </a:t>
            </a:r>
            <a:r>
              <a:rPr lang="es-ES" sz="4400" b="1" dirty="0" smtClean="0">
                <a:solidFill>
                  <a:srgbClr val="002060"/>
                </a:solidFill>
              </a:rPr>
              <a:t>y </a:t>
            </a:r>
            <a:r>
              <a:rPr lang="es-ES" sz="4400" b="1" dirty="0">
                <a:solidFill>
                  <a:srgbClr val="002060"/>
                </a:solidFill>
              </a:rPr>
              <a:t>se sentaba en primera fila con cuaderno y lapicero en mano y Biblia abierta. Desde que </a:t>
            </a:r>
            <a:r>
              <a:rPr lang="es-ES" sz="4400" b="1" dirty="0" smtClean="0">
                <a:solidFill>
                  <a:srgbClr val="002060"/>
                </a:solidFill>
              </a:rPr>
              <a:t>comenzaba </a:t>
            </a:r>
            <a:r>
              <a:rPr lang="es-ES" sz="4400" b="1" dirty="0">
                <a:solidFill>
                  <a:srgbClr val="002060"/>
                </a:solidFill>
              </a:rPr>
              <a:t>hasta que terminaba la clase no me quitaba los ojos de encima. Unos años más </a:t>
            </a:r>
            <a:r>
              <a:rPr lang="es-ES" sz="4400" b="1" dirty="0" smtClean="0">
                <a:solidFill>
                  <a:srgbClr val="002060"/>
                </a:solidFill>
              </a:rPr>
              <a:t>tarde </a:t>
            </a:r>
            <a:r>
              <a:rPr lang="es-ES" sz="4400" b="1" dirty="0">
                <a:solidFill>
                  <a:srgbClr val="002060"/>
                </a:solidFill>
              </a:rPr>
              <a:t>mientras predicaba en cierto lugar, se me acercó una hermana y me preguntó si yo </a:t>
            </a:r>
            <a:r>
              <a:rPr lang="es-ES" sz="4400" b="1" dirty="0" smtClean="0">
                <a:solidFill>
                  <a:srgbClr val="002060"/>
                </a:solidFill>
              </a:rPr>
              <a:t>conocía </a:t>
            </a:r>
            <a:r>
              <a:rPr lang="es-ES" sz="4400" b="1" dirty="0">
                <a:solidFill>
                  <a:srgbClr val="002060"/>
                </a:solidFill>
              </a:rPr>
              <a:t>a este </a:t>
            </a:r>
            <a:r>
              <a:rPr lang="es-ES" sz="4400" b="1" dirty="0" smtClean="0">
                <a:solidFill>
                  <a:srgbClr val="002060"/>
                </a:solidFill>
              </a:rPr>
              <a:t>joven.</a:t>
            </a:r>
            <a:endParaRPr lang="es-ES" sz="4400" b="1" dirty="0">
              <a:solidFill>
                <a:srgbClr val="002060"/>
              </a:solidFill>
            </a:endParaRPr>
          </a:p>
        </p:txBody>
      </p:sp>
    </p:spTree>
    <p:extLst>
      <p:ext uri="{BB962C8B-B14F-4D97-AF65-F5344CB8AC3E}">
        <p14:creationId xmlns:p14="http://schemas.microsoft.com/office/powerpoint/2010/main" val="16297929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707057"/>
            <a:ext cx="10989264"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smtClean="0">
                <a:solidFill>
                  <a:srgbClr val="002060"/>
                </a:solidFill>
              </a:rPr>
              <a:t>Le </a:t>
            </a:r>
            <a:r>
              <a:rPr lang="es-ES" sz="4400" b="1" dirty="0">
                <a:solidFill>
                  <a:srgbClr val="002060"/>
                </a:solidFill>
              </a:rPr>
              <a:t>contesté que si lo conocía y me dijo: “usted predica igualito a él.” </a:t>
            </a:r>
            <a:r>
              <a:rPr lang="es-ES" sz="4400" b="1" dirty="0" smtClean="0">
                <a:solidFill>
                  <a:srgbClr val="002060"/>
                </a:solidFill>
              </a:rPr>
              <a:t>Sonreí </a:t>
            </a:r>
            <a:r>
              <a:rPr lang="es-ES" sz="4400" b="1" dirty="0">
                <a:solidFill>
                  <a:srgbClr val="002060"/>
                </a:solidFill>
              </a:rPr>
              <a:t>por dentro y le dije que el joven había sido mi alumno por tres años a lo cual replicó: </a:t>
            </a:r>
            <a:r>
              <a:rPr lang="es-ES" sz="4400" b="1" dirty="0" smtClean="0">
                <a:solidFill>
                  <a:srgbClr val="002060"/>
                </a:solidFill>
              </a:rPr>
              <a:t>“</a:t>
            </a:r>
            <a:r>
              <a:rPr lang="es-ES" sz="4400" b="1" dirty="0">
                <a:solidFill>
                  <a:srgbClr val="002060"/>
                </a:solidFill>
              </a:rPr>
              <a:t>Ahora entiendo por qué predica como usted.” El punto es que cuando pasamos tiempo con </a:t>
            </a:r>
            <a:r>
              <a:rPr lang="es-ES" sz="4400" b="1" dirty="0" smtClean="0">
                <a:solidFill>
                  <a:srgbClr val="002060"/>
                </a:solidFill>
              </a:rPr>
              <a:t>alguien </a:t>
            </a:r>
            <a:r>
              <a:rPr lang="es-ES" sz="4400" b="1" dirty="0">
                <a:solidFill>
                  <a:srgbClr val="002060"/>
                </a:solidFill>
              </a:rPr>
              <a:t>eventualmente llegamos a reflejar muchas de las características de esa persona.</a:t>
            </a:r>
          </a:p>
        </p:txBody>
      </p:sp>
    </p:spTree>
    <p:extLst>
      <p:ext uri="{BB962C8B-B14F-4D97-AF65-F5344CB8AC3E}">
        <p14:creationId xmlns:p14="http://schemas.microsoft.com/office/powerpoint/2010/main" val="13600911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9653" y="3512827"/>
            <a:ext cx="11069434" cy="3477875"/>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Por tanto, nosotros todos, </a:t>
            </a:r>
            <a:r>
              <a:rPr lang="es-ES" sz="4400" b="1" dirty="0">
                <a:solidFill>
                  <a:srgbClr val="FFFF00"/>
                </a:solidFill>
              </a:rPr>
              <a:t>mirando</a:t>
            </a:r>
            <a:r>
              <a:rPr lang="es-ES" sz="4400" b="1" dirty="0">
                <a:solidFill>
                  <a:schemeClr val="bg1"/>
                </a:solidFill>
              </a:rPr>
              <a:t> a cara descubierta como en un espejo la </a:t>
            </a:r>
            <a:r>
              <a:rPr lang="es-ES" sz="4400" b="1" dirty="0">
                <a:solidFill>
                  <a:srgbClr val="FFFF00"/>
                </a:solidFill>
              </a:rPr>
              <a:t>gloria del Señor</a:t>
            </a:r>
            <a:r>
              <a:rPr lang="es-ES" sz="4400" b="1" dirty="0">
                <a:solidFill>
                  <a:schemeClr val="bg1"/>
                </a:solidFill>
              </a:rPr>
              <a:t>, </a:t>
            </a:r>
            <a:r>
              <a:rPr lang="es-ES" sz="4400" b="1" dirty="0" smtClean="0">
                <a:solidFill>
                  <a:schemeClr val="bg1"/>
                </a:solidFill>
              </a:rPr>
              <a:t>somos </a:t>
            </a:r>
            <a:r>
              <a:rPr lang="es-ES" sz="4400" b="1" dirty="0">
                <a:solidFill>
                  <a:srgbClr val="FFFF00"/>
                </a:solidFill>
              </a:rPr>
              <a:t>transformados</a:t>
            </a:r>
            <a:r>
              <a:rPr lang="es-ES" sz="4400" b="1" dirty="0">
                <a:solidFill>
                  <a:schemeClr val="bg1"/>
                </a:solidFill>
              </a:rPr>
              <a:t> de </a:t>
            </a:r>
            <a:r>
              <a:rPr lang="es-ES" sz="4400" b="1" dirty="0">
                <a:solidFill>
                  <a:srgbClr val="FFFF00"/>
                </a:solidFill>
              </a:rPr>
              <a:t>gloria en gloria</a:t>
            </a:r>
            <a:r>
              <a:rPr lang="es-ES" sz="4400" b="1" dirty="0">
                <a:solidFill>
                  <a:schemeClr val="bg1"/>
                </a:solidFill>
              </a:rPr>
              <a:t> en la </a:t>
            </a:r>
            <a:r>
              <a:rPr lang="es-ES" sz="4400" b="1" dirty="0">
                <a:solidFill>
                  <a:srgbClr val="FFFF00"/>
                </a:solidFill>
              </a:rPr>
              <a:t>misma imagen</a:t>
            </a:r>
            <a:r>
              <a:rPr lang="es-ES" sz="4400" b="1" dirty="0">
                <a:solidFill>
                  <a:schemeClr val="bg1"/>
                </a:solidFill>
              </a:rPr>
              <a:t>, como por el Espíritu del </a:t>
            </a:r>
            <a:r>
              <a:rPr lang="es-ES" sz="4400" b="1" dirty="0" smtClean="0">
                <a:solidFill>
                  <a:schemeClr val="bg1"/>
                </a:solidFill>
              </a:rPr>
              <a:t>Señor</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34163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2 Corintios 3:18: </a:t>
            </a:r>
            <a:r>
              <a:rPr lang="es-ES" sz="3600" b="1" dirty="0">
                <a:latin typeface="Arial Black" panose="020B0A04020102020204" pitchFamily="34" charset="0"/>
              </a:rPr>
              <a:t>El contexto de este versículo tiene que ver con la experiencia de Moisés en </a:t>
            </a:r>
          </a:p>
          <a:p>
            <a:pPr algn="ctr"/>
            <a:r>
              <a:rPr lang="es-ES" sz="3600" b="1" dirty="0">
                <a:latin typeface="Arial Black" panose="020B0A04020102020204" pitchFamily="34" charset="0"/>
              </a:rPr>
              <a:t>el monte Sinaí. La palabra ‘cambiados’ es </a:t>
            </a:r>
            <a:r>
              <a:rPr lang="es-ES" sz="3600" b="1" i="1" dirty="0" err="1">
                <a:latin typeface="Arial Black" panose="020B0A04020102020204" pitchFamily="34" charset="0"/>
              </a:rPr>
              <a:t>metamorfoo</a:t>
            </a:r>
            <a:r>
              <a:rPr lang="es-ES" sz="3600" b="1" dirty="0">
                <a:latin typeface="Arial Black" panose="020B0A04020102020204" pitchFamily="34" charset="0"/>
              </a:rPr>
              <a:t> de donde viene nuestra palabra </a:t>
            </a:r>
          </a:p>
          <a:p>
            <a:pPr algn="ctr"/>
            <a:r>
              <a:rPr lang="es-ES" sz="3600" b="1" dirty="0">
                <a:latin typeface="Arial Black" panose="020B0A04020102020204" pitchFamily="34" charset="0"/>
              </a:rPr>
              <a:t>‘metamorfosis’. Una metamorfosis es un cambio radical al estilo de las mariposas.</a:t>
            </a:r>
          </a:p>
        </p:txBody>
      </p:sp>
    </p:spTree>
    <p:extLst>
      <p:ext uri="{BB962C8B-B14F-4D97-AF65-F5344CB8AC3E}">
        <p14:creationId xmlns:p14="http://schemas.microsoft.com/office/powerpoint/2010/main" val="4093383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63678" y="1654529"/>
            <a:ext cx="11069434" cy="4832092"/>
          </a:xfrm>
          <a:prstGeom prst="rect">
            <a:avLst/>
          </a:prstGeom>
          <a:noFill/>
        </p:spPr>
        <p:txBody>
          <a:bodyPr wrap="square" rtlCol="0">
            <a:spAutoFit/>
          </a:bodyPr>
          <a:lstStyle/>
          <a:p>
            <a:r>
              <a:rPr lang="es-ES" sz="4400" b="1" dirty="0">
                <a:solidFill>
                  <a:schemeClr val="bg1"/>
                </a:solidFill>
              </a:rPr>
              <a:t>“Al contemplar a Jesús, al hablar de Él, al contemplar la hermosura de Su carácter somos </a:t>
            </a:r>
          </a:p>
          <a:p>
            <a:r>
              <a:rPr lang="es-ES" sz="4400" b="1" dirty="0">
                <a:solidFill>
                  <a:srgbClr val="FFFF00"/>
                </a:solidFill>
              </a:rPr>
              <a:t>cambiados</a:t>
            </a:r>
            <a:r>
              <a:rPr lang="es-ES" sz="4400" b="1" dirty="0">
                <a:solidFill>
                  <a:schemeClr val="bg1"/>
                </a:solidFill>
              </a:rPr>
              <a:t>. Cambiados de </a:t>
            </a:r>
            <a:r>
              <a:rPr lang="es-ES" sz="4400" b="1" dirty="0">
                <a:solidFill>
                  <a:srgbClr val="FFFF00"/>
                </a:solidFill>
              </a:rPr>
              <a:t>gloria en gloria</a:t>
            </a:r>
            <a:r>
              <a:rPr lang="es-ES" sz="4400" b="1" dirty="0">
                <a:solidFill>
                  <a:schemeClr val="bg1"/>
                </a:solidFill>
              </a:rPr>
              <a:t>. ¿Y que es gloria? </a:t>
            </a:r>
            <a:r>
              <a:rPr lang="es-ES" sz="4400" b="1" dirty="0">
                <a:solidFill>
                  <a:srgbClr val="FFFF00"/>
                </a:solidFill>
              </a:rPr>
              <a:t>Carácter</a:t>
            </a:r>
            <a:r>
              <a:rPr lang="es-ES" sz="4400" b="1" dirty="0">
                <a:solidFill>
                  <a:schemeClr val="bg1"/>
                </a:solidFill>
              </a:rPr>
              <a:t>—somos cambiados de </a:t>
            </a:r>
          </a:p>
          <a:p>
            <a:r>
              <a:rPr lang="es-ES" sz="4400" b="1" dirty="0">
                <a:solidFill>
                  <a:schemeClr val="bg1"/>
                </a:solidFill>
              </a:rPr>
              <a:t>carácter en carácter. Así vemos que se realiza una obra de </a:t>
            </a:r>
            <a:r>
              <a:rPr lang="es-ES" sz="4400" b="1" dirty="0">
                <a:solidFill>
                  <a:srgbClr val="FFFF00"/>
                </a:solidFill>
              </a:rPr>
              <a:t>purificación</a:t>
            </a:r>
            <a:r>
              <a:rPr lang="es-ES" sz="4400" b="1" dirty="0">
                <a:solidFill>
                  <a:schemeClr val="bg1"/>
                </a:solidFill>
              </a:rPr>
              <a:t> al contemplar a Jesús</a:t>
            </a:r>
            <a:r>
              <a:rPr lang="es-ES" sz="4400" b="1" dirty="0" smtClean="0">
                <a:solidFill>
                  <a:schemeClr val="bg1"/>
                </a:solidFill>
              </a:rPr>
              <a:t>.” </a:t>
            </a:r>
            <a:r>
              <a:rPr lang="es-ES" sz="4400" b="1" i="1" dirty="0" smtClean="0">
                <a:solidFill>
                  <a:srgbClr val="CB6A86"/>
                </a:solidFill>
              </a:rPr>
              <a:t>Hijos </a:t>
            </a:r>
            <a:r>
              <a:rPr lang="es-ES" sz="4400" b="1" i="1" dirty="0">
                <a:solidFill>
                  <a:srgbClr val="CB6A86"/>
                </a:solidFill>
              </a:rPr>
              <a:t>e Hijas de Dios, p. 340</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Elena White en su libro Hijos e Hijas de Dios </a:t>
            </a:r>
            <a:r>
              <a:rPr lang="es-ES" sz="3600" b="1" dirty="0" smtClean="0">
                <a:solidFill>
                  <a:srgbClr val="FF0000"/>
                </a:solidFill>
                <a:latin typeface="Arial Black" panose="020B0A04020102020204" pitchFamily="34" charset="0"/>
              </a:rPr>
              <a:t>comentó </a:t>
            </a:r>
            <a:r>
              <a:rPr lang="es-ES" sz="3600" b="1" dirty="0">
                <a:solidFill>
                  <a:srgbClr val="FF0000"/>
                </a:solidFill>
                <a:latin typeface="Arial Black" panose="020B0A04020102020204" pitchFamily="34" charset="0"/>
              </a:rPr>
              <a:t>sobre este versículo</a:t>
            </a:r>
            <a:endParaRPr lang="es-ES" sz="3600" b="1" dirty="0">
              <a:latin typeface="Arial Black" panose="020B0A04020102020204" pitchFamily="34" charset="0"/>
            </a:endParaRPr>
          </a:p>
        </p:txBody>
      </p:sp>
    </p:spTree>
    <p:extLst>
      <p:ext uri="{BB962C8B-B14F-4D97-AF65-F5344CB8AC3E}">
        <p14:creationId xmlns:p14="http://schemas.microsoft.com/office/powerpoint/2010/main" val="2536169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082" y="645535"/>
            <a:ext cx="10989264"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a:solidFill>
                  <a:srgbClr val="002060"/>
                </a:solidFill>
              </a:rPr>
              <a:t>Cuando en la pantalla grande o chica, vemos y oímos violencia, sexo, lenguaje profano, </a:t>
            </a:r>
          </a:p>
          <a:p>
            <a:pPr algn="ctr"/>
            <a:r>
              <a:rPr lang="es-ES" sz="4400" b="1" dirty="0">
                <a:solidFill>
                  <a:srgbClr val="002060"/>
                </a:solidFill>
              </a:rPr>
              <a:t>deshonestidad, mentiras, e infidelidad, somos transformados a imagen de estas cosas. </a:t>
            </a:r>
          </a:p>
          <a:p>
            <a:pPr algn="ctr"/>
            <a:r>
              <a:rPr lang="es-ES" sz="4400" b="1" dirty="0">
                <a:solidFill>
                  <a:srgbClr val="002060"/>
                </a:solidFill>
              </a:rPr>
              <a:t>Físicamente estamos compuestos de lo que comemos por la boca. Espiritualmente estamos </a:t>
            </a:r>
            <a:r>
              <a:rPr lang="es-ES" sz="4400" b="1" dirty="0" smtClean="0">
                <a:solidFill>
                  <a:srgbClr val="002060"/>
                </a:solidFill>
              </a:rPr>
              <a:t>compuestos </a:t>
            </a:r>
            <a:r>
              <a:rPr lang="es-ES" sz="4400" b="1" dirty="0">
                <a:solidFill>
                  <a:srgbClr val="002060"/>
                </a:solidFill>
              </a:rPr>
              <a:t>de lo que ‘comemos’ por nuestros ojos y oídos. </a:t>
            </a:r>
          </a:p>
        </p:txBody>
      </p:sp>
    </p:spTree>
    <p:extLst>
      <p:ext uri="{BB962C8B-B14F-4D97-AF65-F5344CB8AC3E}">
        <p14:creationId xmlns:p14="http://schemas.microsoft.com/office/powerpoint/2010/main" val="2261315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93899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000" dirty="0">
                <a:solidFill>
                  <a:schemeClr val="bg1"/>
                </a:solidFill>
                <a:latin typeface="Bauhaus 93" panose="04030905020B02020C02" pitchFamily="82" charset="0"/>
              </a:rPr>
              <a:t>Glorificando a Dios en cuerpo y espíritu</a:t>
            </a:r>
          </a:p>
        </p:txBody>
      </p:sp>
    </p:spTree>
    <p:extLst>
      <p:ext uri="{BB962C8B-B14F-4D97-AF65-F5344CB8AC3E}">
        <p14:creationId xmlns:p14="http://schemas.microsoft.com/office/powerpoint/2010/main" val="261549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4800" y="327600"/>
            <a:ext cx="10989264"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Nuestra salud física afecta nuestra capacidad de </a:t>
            </a:r>
            <a:r>
              <a:rPr lang="es-ES" sz="5400" b="1" dirty="0">
                <a:solidFill>
                  <a:srgbClr val="FF0000"/>
                </a:solidFill>
              </a:rPr>
              <a:t>darle gloria a Dios</a:t>
            </a:r>
            <a:r>
              <a:rPr lang="es-ES" sz="5400" b="1" dirty="0">
                <a:solidFill>
                  <a:srgbClr val="002060"/>
                </a:solidFill>
              </a:rPr>
              <a:t>. Como reza el dicho: </a:t>
            </a:r>
          </a:p>
          <a:p>
            <a:pPr algn="ctr"/>
            <a:r>
              <a:rPr lang="es-ES" sz="5400" b="1" dirty="0">
                <a:solidFill>
                  <a:srgbClr val="002060"/>
                </a:solidFill>
              </a:rPr>
              <a:t>‘cuerpo sano, mente sana.’ El propósito de la reforma pro-salud es tener una mente clara </a:t>
            </a:r>
          </a:p>
          <a:p>
            <a:pPr algn="ctr"/>
            <a:r>
              <a:rPr lang="es-ES" sz="5400" b="1" dirty="0">
                <a:solidFill>
                  <a:srgbClr val="002060"/>
                </a:solidFill>
              </a:rPr>
              <a:t>para tener </a:t>
            </a:r>
            <a:r>
              <a:rPr lang="es-ES" sz="5400" b="1" dirty="0">
                <a:solidFill>
                  <a:srgbClr val="FF0000"/>
                </a:solidFill>
              </a:rPr>
              <a:t>comunión con Dios</a:t>
            </a:r>
            <a:r>
              <a:rPr lang="es-ES" sz="5400" b="1" dirty="0">
                <a:solidFill>
                  <a:srgbClr val="002060"/>
                </a:solidFill>
              </a:rPr>
              <a:t>.</a:t>
            </a:r>
            <a:endParaRPr lang="es-ES" sz="5400" b="1" dirty="0">
              <a:solidFill>
                <a:srgbClr val="7B3874"/>
              </a:solidFill>
            </a:endParaRPr>
          </a:p>
        </p:txBody>
      </p:sp>
    </p:spTree>
    <p:extLst>
      <p:ext uri="{BB962C8B-B14F-4D97-AF65-F5344CB8AC3E}">
        <p14:creationId xmlns:p14="http://schemas.microsoft.com/office/powerpoint/2010/main" val="1813012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288528"/>
            <a:ext cx="11081982"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O ignoráis que vuestro cuerpo es templo del Espíritu Santo, el cual está en vosotros, el cual </a:t>
            </a:r>
            <a:r>
              <a:rPr lang="es-ES" sz="4800" b="1" dirty="0" smtClean="0">
                <a:solidFill>
                  <a:schemeClr val="bg1"/>
                </a:solidFill>
              </a:rPr>
              <a:t>tenéis </a:t>
            </a:r>
            <a:r>
              <a:rPr lang="es-ES" sz="4800" b="1" dirty="0">
                <a:solidFill>
                  <a:schemeClr val="bg1"/>
                </a:solidFill>
              </a:rPr>
              <a:t>de Dios, y que no sois vuestros? 20 Porque habéis sido comprados por precio; </a:t>
            </a:r>
            <a:r>
              <a:rPr lang="es-ES" sz="4800" b="1" dirty="0">
                <a:solidFill>
                  <a:srgbClr val="FFFF00"/>
                </a:solidFill>
              </a:rPr>
              <a:t>glorificad</a:t>
            </a:r>
            <a:r>
              <a:rPr lang="es-ES" sz="4800" b="1" dirty="0">
                <a:solidFill>
                  <a:schemeClr val="bg1"/>
                </a:solidFill>
              </a:rPr>
              <a:t>, </a:t>
            </a:r>
            <a:r>
              <a:rPr lang="es-ES" sz="4800" b="1" dirty="0" smtClean="0">
                <a:solidFill>
                  <a:schemeClr val="bg1"/>
                </a:solidFill>
              </a:rPr>
              <a:t>pues</a:t>
            </a:r>
            <a:r>
              <a:rPr lang="es-ES" sz="4800" b="1" dirty="0">
                <a:solidFill>
                  <a:schemeClr val="bg1"/>
                </a:solidFill>
              </a:rPr>
              <a:t>, a Dios en vuestro cuerpo y en vuestro espíritu, los cuales son de Dios.”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Corintios 6:19, 20:</a:t>
            </a:r>
          </a:p>
        </p:txBody>
      </p:sp>
    </p:spTree>
    <p:extLst>
      <p:ext uri="{BB962C8B-B14F-4D97-AF65-F5344CB8AC3E}">
        <p14:creationId xmlns:p14="http://schemas.microsoft.com/office/powerpoint/2010/main" val="384509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59809" y="645501"/>
            <a:ext cx="987115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7200" b="1" dirty="0" smtClean="0">
                <a:solidFill>
                  <a:srgbClr val="002060"/>
                </a:solidFill>
              </a:rPr>
              <a:t>El pecado nos despoja de la imagen de Dios [su gloria] en que fuimos creados.</a:t>
            </a:r>
          </a:p>
          <a:p>
            <a:pPr algn="ctr"/>
            <a:r>
              <a:rPr lang="es-ES" sz="7200" b="1" dirty="0" smtClean="0">
                <a:solidFill>
                  <a:srgbClr val="002060"/>
                </a:solidFill>
              </a:rPr>
              <a:t> </a:t>
            </a:r>
            <a:r>
              <a:rPr lang="es-ES" sz="4000" b="1" dirty="0" smtClean="0">
                <a:solidFill>
                  <a:srgbClr val="002060"/>
                </a:solidFill>
              </a:rPr>
              <a:t>Biblia de estudio de Andrews</a:t>
            </a:r>
            <a:endParaRPr lang="es-ES" sz="7200" b="1" dirty="0" smtClean="0">
              <a:solidFill>
                <a:srgbClr val="002060"/>
              </a:solidFill>
            </a:endParaRPr>
          </a:p>
        </p:txBody>
      </p:sp>
    </p:spTree>
    <p:extLst>
      <p:ext uri="{BB962C8B-B14F-4D97-AF65-F5344CB8AC3E}">
        <p14:creationId xmlns:p14="http://schemas.microsoft.com/office/powerpoint/2010/main" val="41708893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9914" y="1966954"/>
            <a:ext cx="11081982" cy="258532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Si, pues, coméis o bebéis, o hacéis otra cosa, hacedlo todo para la </a:t>
            </a:r>
            <a:r>
              <a:rPr lang="es-ES" sz="5400" b="1" dirty="0">
                <a:solidFill>
                  <a:srgbClr val="FFFF00"/>
                </a:solidFill>
              </a:rPr>
              <a:t>gloria de Dios</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Corintios 10:31:</a:t>
            </a:r>
          </a:p>
        </p:txBody>
      </p:sp>
    </p:spTree>
    <p:extLst>
      <p:ext uri="{BB962C8B-B14F-4D97-AF65-F5344CB8AC3E}">
        <p14:creationId xmlns:p14="http://schemas.microsoft.com/office/powerpoint/2010/main" val="802095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742838"/>
            <a:ext cx="11081982"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Así que, hermanos, os ruego por las misericordias de Dios, que </a:t>
            </a:r>
            <a:r>
              <a:rPr lang="es-ES" sz="4400" b="1" dirty="0">
                <a:solidFill>
                  <a:srgbClr val="FFFF00"/>
                </a:solidFill>
              </a:rPr>
              <a:t>presentéis vuestros </a:t>
            </a:r>
            <a:r>
              <a:rPr lang="es-ES" sz="4400" b="1" dirty="0" smtClean="0">
                <a:solidFill>
                  <a:srgbClr val="FFFF00"/>
                </a:solidFill>
              </a:rPr>
              <a:t>cuerpos en </a:t>
            </a:r>
            <a:r>
              <a:rPr lang="es-ES" sz="4400" b="1" dirty="0">
                <a:solidFill>
                  <a:srgbClr val="FFFF00"/>
                </a:solidFill>
              </a:rPr>
              <a:t>sacrificio vivo</a:t>
            </a:r>
            <a:r>
              <a:rPr lang="es-ES" sz="4400" b="1" dirty="0">
                <a:solidFill>
                  <a:schemeClr val="bg1"/>
                </a:solidFill>
              </a:rPr>
              <a:t>, santo, agradable a Dios, que es vuestro culto racional. </a:t>
            </a:r>
            <a:r>
              <a:rPr lang="es-ES" sz="4400" b="1" dirty="0" smtClean="0">
                <a:solidFill>
                  <a:schemeClr val="bg1"/>
                </a:solidFill>
              </a:rPr>
              <a:t>2 No </a:t>
            </a:r>
            <a:r>
              <a:rPr lang="es-ES" sz="4400" b="1" dirty="0">
                <a:solidFill>
                  <a:schemeClr val="bg1"/>
                </a:solidFill>
              </a:rPr>
              <a:t>os conforméis a </a:t>
            </a:r>
            <a:r>
              <a:rPr lang="es-ES" sz="4400" b="1" dirty="0" smtClean="0">
                <a:solidFill>
                  <a:schemeClr val="bg1"/>
                </a:solidFill>
              </a:rPr>
              <a:t>este </a:t>
            </a:r>
            <a:r>
              <a:rPr lang="es-ES" sz="4400" b="1" dirty="0">
                <a:solidFill>
                  <a:schemeClr val="bg1"/>
                </a:solidFill>
              </a:rPr>
              <a:t>siglo, sino transformaos por medio de la </a:t>
            </a:r>
            <a:r>
              <a:rPr lang="es-ES" sz="4400" b="1" dirty="0">
                <a:solidFill>
                  <a:srgbClr val="FFFF00"/>
                </a:solidFill>
              </a:rPr>
              <a:t>renovación de vuestro </a:t>
            </a:r>
            <a:r>
              <a:rPr lang="es-ES" sz="4400" b="1" dirty="0" smtClean="0">
                <a:solidFill>
                  <a:srgbClr val="FFFF00"/>
                </a:solidFill>
              </a:rPr>
              <a:t>entendimiento</a:t>
            </a:r>
            <a:r>
              <a:rPr lang="es-ES" sz="4400" b="1" dirty="0">
                <a:solidFill>
                  <a:schemeClr val="bg1"/>
                </a:solidFill>
              </a:rPr>
              <a:t>, para que </a:t>
            </a:r>
            <a:r>
              <a:rPr lang="es-ES" sz="4400" b="1" dirty="0" smtClean="0">
                <a:solidFill>
                  <a:schemeClr val="bg1"/>
                </a:solidFill>
              </a:rPr>
              <a:t>comprobéis </a:t>
            </a:r>
            <a:r>
              <a:rPr lang="es-ES" sz="4400" b="1" dirty="0">
                <a:solidFill>
                  <a:schemeClr val="bg1"/>
                </a:solidFill>
              </a:rPr>
              <a:t>cuál sea la buena voluntad de Dios, agradable y perfecta.”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Romanos 12:1, 2:</a:t>
            </a:r>
          </a:p>
        </p:txBody>
      </p:sp>
    </p:spTree>
    <p:extLst>
      <p:ext uri="{BB962C8B-B14F-4D97-AF65-F5344CB8AC3E}">
        <p14:creationId xmlns:p14="http://schemas.microsoft.com/office/powerpoint/2010/main" val="1479601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4800" y="327600"/>
            <a:ext cx="10989264"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Nuestros hábitos físicos afectan el cerebro y lo que afecta el cerebro afecta nuestra capacidad </a:t>
            </a:r>
          </a:p>
          <a:p>
            <a:pPr algn="ctr"/>
            <a:r>
              <a:rPr lang="es-ES" sz="5400" b="1" dirty="0">
                <a:solidFill>
                  <a:srgbClr val="002060"/>
                </a:solidFill>
              </a:rPr>
              <a:t>de tener comunión con Dios. La mente es el único medio por medio del cual Dios puede </a:t>
            </a:r>
          </a:p>
          <a:p>
            <a:pPr algn="ctr"/>
            <a:r>
              <a:rPr lang="es-ES" sz="5400" b="1" dirty="0">
                <a:solidFill>
                  <a:srgbClr val="002060"/>
                </a:solidFill>
              </a:rPr>
              <a:t>comunicarse con nosotros:</a:t>
            </a:r>
            <a:endParaRPr lang="es-ES" sz="5400" b="1" dirty="0">
              <a:solidFill>
                <a:srgbClr val="7B3874"/>
              </a:solidFill>
            </a:endParaRPr>
          </a:p>
        </p:txBody>
      </p:sp>
    </p:spTree>
    <p:extLst>
      <p:ext uri="{BB962C8B-B14F-4D97-AF65-F5344CB8AC3E}">
        <p14:creationId xmlns:p14="http://schemas.microsoft.com/office/powerpoint/2010/main" val="2871050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1739125"/>
            <a:ext cx="11081982" cy="4524315"/>
          </a:xfrm>
          <a:prstGeom prst="rect">
            <a:avLst/>
          </a:prstGeom>
          <a:noFill/>
        </p:spPr>
        <p:txBody>
          <a:bodyPr wrap="square" rtlCol="0">
            <a:spAutoFit/>
          </a:bodyPr>
          <a:lstStyle/>
          <a:p>
            <a:r>
              <a:rPr lang="es-ES" sz="4800" b="1" dirty="0">
                <a:solidFill>
                  <a:schemeClr val="bg1"/>
                </a:solidFill>
              </a:rPr>
              <a:t>“El cuerpo es el </a:t>
            </a:r>
            <a:r>
              <a:rPr lang="es-ES" sz="4800" b="1" dirty="0">
                <a:solidFill>
                  <a:srgbClr val="FFFF00"/>
                </a:solidFill>
              </a:rPr>
              <a:t>único medio </a:t>
            </a:r>
            <a:r>
              <a:rPr lang="es-ES" sz="4800" b="1" dirty="0">
                <a:solidFill>
                  <a:schemeClr val="bg1"/>
                </a:solidFill>
              </a:rPr>
              <a:t>por el cual la mente y el alma se desarrollan para la edificación </a:t>
            </a:r>
            <a:r>
              <a:rPr lang="es-ES" sz="4800" b="1" dirty="0" smtClean="0">
                <a:solidFill>
                  <a:schemeClr val="bg1"/>
                </a:solidFill>
              </a:rPr>
              <a:t>del </a:t>
            </a:r>
            <a:r>
              <a:rPr lang="es-ES" sz="4800" b="1" dirty="0">
                <a:solidFill>
                  <a:srgbClr val="FFFF00"/>
                </a:solidFill>
              </a:rPr>
              <a:t>carácter</a:t>
            </a:r>
            <a:r>
              <a:rPr lang="es-ES" sz="4800" b="1" dirty="0">
                <a:solidFill>
                  <a:schemeClr val="bg1"/>
                </a:solidFill>
              </a:rPr>
              <a:t>. De ahí que el adversario de las almas encamine sus tentaciones al debilitamiento y a la degradación de las </a:t>
            </a:r>
            <a:r>
              <a:rPr lang="es-ES" sz="4800" b="1" dirty="0">
                <a:solidFill>
                  <a:srgbClr val="FFFF00"/>
                </a:solidFill>
              </a:rPr>
              <a:t>facultades físicas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Consejos sobre el Régimen Alimenticio, párrafo #100</a:t>
            </a:r>
          </a:p>
        </p:txBody>
      </p:sp>
    </p:spTree>
    <p:extLst>
      <p:ext uri="{BB962C8B-B14F-4D97-AF65-F5344CB8AC3E}">
        <p14:creationId xmlns:p14="http://schemas.microsoft.com/office/powerpoint/2010/main" val="22918475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4800" y="327600"/>
            <a:ext cx="109892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Los siguientes hábitos físicos impactan nuestra capacidad de discernir claramente la </a:t>
            </a:r>
            <a:r>
              <a:rPr lang="es-ES" sz="4800" b="1" dirty="0" smtClean="0">
                <a:solidFill>
                  <a:srgbClr val="002060"/>
                </a:solidFill>
              </a:rPr>
              <a:t>voluntad </a:t>
            </a:r>
            <a:r>
              <a:rPr lang="es-ES" sz="4800" b="1" dirty="0">
                <a:solidFill>
                  <a:srgbClr val="002060"/>
                </a:solidFill>
              </a:rPr>
              <a:t>de Dios:</a:t>
            </a:r>
          </a:p>
          <a:p>
            <a:pPr algn="ctr"/>
            <a:r>
              <a:rPr lang="es-ES" sz="4800" b="1" dirty="0" smtClean="0">
                <a:solidFill>
                  <a:srgbClr val="002060"/>
                </a:solidFill>
              </a:rPr>
              <a:t>Alcohol</a:t>
            </a:r>
            <a:endParaRPr lang="es-ES" sz="4800" b="1" dirty="0">
              <a:solidFill>
                <a:srgbClr val="002060"/>
              </a:solidFill>
            </a:endParaRPr>
          </a:p>
          <a:p>
            <a:pPr algn="ctr"/>
            <a:r>
              <a:rPr lang="es-ES" sz="4800" b="1" dirty="0" smtClean="0">
                <a:solidFill>
                  <a:srgbClr val="002060"/>
                </a:solidFill>
              </a:rPr>
              <a:t>Café</a:t>
            </a:r>
            <a:endParaRPr lang="es-ES" sz="4800" b="1" dirty="0">
              <a:solidFill>
                <a:srgbClr val="002060"/>
              </a:solidFill>
            </a:endParaRPr>
          </a:p>
          <a:p>
            <a:pPr algn="ctr"/>
            <a:r>
              <a:rPr lang="es-ES" sz="4800" b="1" dirty="0" smtClean="0">
                <a:solidFill>
                  <a:srgbClr val="002060"/>
                </a:solidFill>
              </a:rPr>
              <a:t>Tabaco</a:t>
            </a:r>
            <a:endParaRPr lang="es-ES" sz="4800" b="1" dirty="0">
              <a:solidFill>
                <a:srgbClr val="002060"/>
              </a:solidFill>
            </a:endParaRPr>
          </a:p>
          <a:p>
            <a:pPr algn="ctr"/>
            <a:r>
              <a:rPr lang="es-ES" sz="4800" b="1" dirty="0" smtClean="0">
                <a:solidFill>
                  <a:srgbClr val="002060"/>
                </a:solidFill>
              </a:rPr>
              <a:t>Drogas</a:t>
            </a:r>
            <a:endParaRPr lang="es-ES" sz="4800" b="1" dirty="0">
              <a:solidFill>
                <a:srgbClr val="002060"/>
              </a:solidFill>
            </a:endParaRPr>
          </a:p>
          <a:p>
            <a:pPr algn="ctr"/>
            <a:r>
              <a:rPr lang="es-ES" sz="4800" b="1" dirty="0" smtClean="0">
                <a:solidFill>
                  <a:srgbClr val="002060"/>
                </a:solidFill>
              </a:rPr>
              <a:t>Alimentos </a:t>
            </a:r>
            <a:r>
              <a:rPr lang="es-ES" sz="4800" b="1" dirty="0">
                <a:solidFill>
                  <a:srgbClr val="002060"/>
                </a:solidFill>
              </a:rPr>
              <a:t>inmundos</a:t>
            </a:r>
            <a:endParaRPr lang="es-ES" sz="4800" b="1" dirty="0">
              <a:solidFill>
                <a:srgbClr val="7B3874"/>
              </a:solidFill>
            </a:endParaRPr>
          </a:p>
        </p:txBody>
      </p:sp>
    </p:spTree>
    <p:extLst>
      <p:ext uri="{BB962C8B-B14F-4D97-AF65-F5344CB8AC3E}">
        <p14:creationId xmlns:p14="http://schemas.microsoft.com/office/powerpoint/2010/main" val="8958148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461298"/>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Jesús sanaba enfermos revelando...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3" y="232687"/>
            <a:ext cx="4932783" cy="1077218"/>
          </a:xfrm>
          <a:prstGeom prst="rect">
            <a:avLst/>
          </a:prstGeom>
          <a:noFill/>
        </p:spPr>
        <p:txBody>
          <a:bodyPr wrap="square" rtlCol="0">
            <a:spAutoFit/>
          </a:bodyPr>
          <a:lstStyle/>
          <a:p>
            <a:pPr lvl="0">
              <a:defRPr/>
            </a:pPr>
            <a:r>
              <a:rPr lang="es-ES" sz="3200" dirty="0">
                <a:solidFill>
                  <a:schemeClr val="accent1">
                    <a:lumMod val="50000"/>
                  </a:schemeClr>
                </a:solidFill>
              </a:rPr>
              <a:t>Enseñanza del pueblo judío </a:t>
            </a:r>
            <a:r>
              <a:rPr lang="es-ES" sz="3200" dirty="0" smtClean="0">
                <a:solidFill>
                  <a:schemeClr val="accent1">
                    <a:lumMod val="50000"/>
                  </a:schemeClr>
                </a:solidFill>
              </a:rPr>
              <a:t>en tiempos de Cristo.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2" y="4305834"/>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Somos transformados al contemplar el hermoso...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3" y="5512317"/>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Nuestra salud física afecta...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2929242"/>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Si estamos en comunión con </a:t>
            </a:r>
            <a:r>
              <a:rPr lang="es-ES" sz="3200" dirty="0" smtClean="0">
                <a:solidFill>
                  <a:schemeClr val="accent1">
                    <a:lumMod val="50000"/>
                  </a:schemeClr>
                </a:solidFill>
              </a:rPr>
              <a:t>Cristo…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07123" y="4664922"/>
            <a:ext cx="449011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gloria de Dios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40563" y="1146462"/>
            <a:ext cx="4914876"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Dios castiga con enfermedad a pecadores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carácter de </a:t>
            </a:r>
            <a:r>
              <a:rPr lang="es-ES" sz="3200" dirty="0" smtClean="0">
                <a:solidFill>
                  <a:prstClr val="black"/>
                </a:solidFill>
              </a:rPr>
              <a:t>Cristo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23974" y="2424538"/>
            <a:ext cx="432634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nuestra capacidad de darle </a:t>
            </a:r>
            <a:r>
              <a:rPr lang="es-ES" sz="3200" dirty="0" smtClean="0">
                <a:solidFill>
                  <a:prstClr val="black"/>
                </a:solidFill>
              </a:rPr>
              <a:t>gloria </a:t>
            </a:r>
            <a:r>
              <a:rPr lang="es-ES" sz="3200" dirty="0">
                <a:solidFill>
                  <a:prstClr val="black"/>
                </a:solidFill>
              </a:rPr>
              <a:t>a Dios</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39140" y="5512317"/>
            <a:ext cx="4221780"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noProof="0" dirty="0" smtClean="0">
                <a:solidFill>
                  <a:prstClr val="black"/>
                </a:solidFill>
              </a:rPr>
              <a:t>r</a:t>
            </a:r>
            <a:r>
              <a:rPr lang="es-ES" sz="3200" dirty="0" err="1" smtClean="0">
                <a:solidFill>
                  <a:prstClr val="black"/>
                </a:solidFill>
              </a:rPr>
              <a:t>eflejaremos</a:t>
            </a:r>
            <a:r>
              <a:rPr lang="es-ES" sz="3200" dirty="0" smtClean="0">
                <a:solidFill>
                  <a:prstClr val="black"/>
                </a:solidFill>
              </a:rPr>
              <a:t> </a:t>
            </a:r>
            <a:r>
              <a:rPr lang="es-ES" sz="3200" dirty="0">
                <a:solidFill>
                  <a:prstClr val="black"/>
                </a:solidFill>
              </a:rPr>
              <a:t>la gloria de Cristo, su carácter</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702615"/>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a:solidFill>
                  <a:prstClr val="black"/>
                </a:solidFill>
              </a:rPr>
              <a:t>s</a:t>
            </a:r>
            <a:r>
              <a:rPr lang="es-ES" sz="3000" noProof="0" dirty="0" smtClean="0">
                <a:solidFill>
                  <a:prstClr val="black"/>
                </a:solidFill>
              </a:rPr>
              <a:t>u orgullo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1510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Un pasaje bíblico mal interpretado</a:t>
            </a:r>
          </a:p>
        </p:txBody>
      </p:sp>
    </p:spTree>
    <p:extLst>
      <p:ext uri="{BB962C8B-B14F-4D97-AF65-F5344CB8AC3E}">
        <p14:creationId xmlns:p14="http://schemas.microsoft.com/office/powerpoint/2010/main" val="31121725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178" y="742838"/>
            <a:ext cx="11081982"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Pero el Espíritu dice claramente que en los postreros tiempos algunos apostatarán de la fe, </a:t>
            </a:r>
            <a:r>
              <a:rPr lang="es-ES" sz="5400" b="1" dirty="0" smtClean="0">
                <a:solidFill>
                  <a:schemeClr val="bg1"/>
                </a:solidFill>
              </a:rPr>
              <a:t>escuchando </a:t>
            </a:r>
            <a:r>
              <a:rPr lang="es-ES" sz="5400" b="1" dirty="0">
                <a:solidFill>
                  <a:schemeClr val="bg1"/>
                </a:solidFill>
              </a:rPr>
              <a:t>a espíritus engañadores y a doctrinas de demonios; 2 por la hipocresía de </a:t>
            </a:r>
            <a:r>
              <a:rPr lang="es-ES" sz="5400" b="1" dirty="0" smtClean="0">
                <a:solidFill>
                  <a:schemeClr val="bg1"/>
                </a:solidFill>
              </a:rPr>
              <a:t>mentirosos </a:t>
            </a:r>
            <a:r>
              <a:rPr lang="es-ES" sz="5400" b="1" dirty="0">
                <a:solidFill>
                  <a:schemeClr val="bg1"/>
                </a:solidFill>
              </a:rPr>
              <a:t>que, teniendo cauterizada la conciencia,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Timoteo 4:1-5: </a:t>
            </a:r>
          </a:p>
        </p:txBody>
      </p:sp>
    </p:spTree>
    <p:extLst>
      <p:ext uri="{BB962C8B-B14F-4D97-AF65-F5344CB8AC3E}">
        <p14:creationId xmlns:p14="http://schemas.microsoft.com/office/powerpoint/2010/main" val="41083811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7681" y="117693"/>
            <a:ext cx="11081982" cy="6740307"/>
          </a:xfrm>
          <a:prstGeom prst="rect">
            <a:avLst/>
          </a:prstGeom>
          <a:noFill/>
        </p:spPr>
        <p:txBody>
          <a:bodyPr wrap="square" rtlCol="0">
            <a:spAutoFit/>
          </a:bodyPr>
          <a:lstStyle/>
          <a:p>
            <a:r>
              <a:rPr lang="es-ES" sz="4800" b="1" dirty="0" smtClean="0">
                <a:solidFill>
                  <a:schemeClr val="bg1"/>
                </a:solidFill>
              </a:rPr>
              <a:t>3 </a:t>
            </a:r>
            <a:r>
              <a:rPr lang="es-ES" sz="4800" b="1" dirty="0">
                <a:solidFill>
                  <a:srgbClr val="FFFF00"/>
                </a:solidFill>
              </a:rPr>
              <a:t>prohibirán casarse</a:t>
            </a:r>
            <a:r>
              <a:rPr lang="es-ES" sz="4800" b="1" dirty="0">
                <a:solidFill>
                  <a:schemeClr val="bg1"/>
                </a:solidFill>
              </a:rPr>
              <a:t>, y mandarán </a:t>
            </a:r>
            <a:r>
              <a:rPr lang="es-ES" sz="4800" b="1" dirty="0" smtClean="0">
                <a:solidFill>
                  <a:schemeClr val="bg1"/>
                </a:solidFill>
              </a:rPr>
              <a:t>abstenerse </a:t>
            </a:r>
            <a:r>
              <a:rPr lang="es-ES" sz="4800" b="1" dirty="0">
                <a:solidFill>
                  <a:schemeClr val="bg1"/>
                </a:solidFill>
              </a:rPr>
              <a:t>de </a:t>
            </a:r>
            <a:r>
              <a:rPr lang="es-ES" sz="4800" b="1" dirty="0">
                <a:solidFill>
                  <a:srgbClr val="FFFF00"/>
                </a:solidFill>
              </a:rPr>
              <a:t>alimentos que Dios creó </a:t>
            </a:r>
            <a:r>
              <a:rPr lang="es-ES" sz="4800" b="1" dirty="0">
                <a:solidFill>
                  <a:schemeClr val="bg1"/>
                </a:solidFill>
              </a:rPr>
              <a:t>para que con acción de gracias </a:t>
            </a:r>
            <a:r>
              <a:rPr lang="es-ES" sz="4800" b="1" dirty="0">
                <a:solidFill>
                  <a:srgbClr val="FFFF00"/>
                </a:solidFill>
              </a:rPr>
              <a:t>participasen de ellos </a:t>
            </a:r>
            <a:r>
              <a:rPr lang="es-ES" sz="4800" b="1" dirty="0" smtClean="0">
                <a:solidFill>
                  <a:srgbClr val="FFFF00"/>
                </a:solidFill>
              </a:rPr>
              <a:t>los </a:t>
            </a:r>
            <a:r>
              <a:rPr lang="es-ES" sz="4800" b="1" dirty="0">
                <a:solidFill>
                  <a:srgbClr val="FFFF00"/>
                </a:solidFill>
              </a:rPr>
              <a:t>creyentes </a:t>
            </a:r>
            <a:r>
              <a:rPr lang="es-ES" sz="4800" b="1" dirty="0">
                <a:solidFill>
                  <a:schemeClr val="bg1"/>
                </a:solidFill>
              </a:rPr>
              <a:t>y los que han conocido la verdad. 4 Porque todo </a:t>
            </a:r>
            <a:r>
              <a:rPr lang="es-ES" sz="4800" b="1" dirty="0">
                <a:solidFill>
                  <a:srgbClr val="FFFF00"/>
                </a:solidFill>
              </a:rPr>
              <a:t>lo que Dios creó </a:t>
            </a:r>
            <a:r>
              <a:rPr lang="es-ES" sz="4800" b="1" dirty="0">
                <a:solidFill>
                  <a:schemeClr val="bg1"/>
                </a:solidFill>
              </a:rPr>
              <a:t>es bueno, y </a:t>
            </a:r>
            <a:r>
              <a:rPr lang="es-ES" sz="4800" b="1" dirty="0">
                <a:solidFill>
                  <a:srgbClr val="FFFF00"/>
                </a:solidFill>
              </a:rPr>
              <a:t>nada </a:t>
            </a:r>
            <a:r>
              <a:rPr lang="es-ES" sz="4800" b="1" dirty="0" smtClean="0">
                <a:solidFill>
                  <a:srgbClr val="FFFF00"/>
                </a:solidFill>
              </a:rPr>
              <a:t>es </a:t>
            </a:r>
            <a:r>
              <a:rPr lang="es-ES" sz="4800" b="1" dirty="0">
                <a:solidFill>
                  <a:srgbClr val="FFFF00"/>
                </a:solidFill>
              </a:rPr>
              <a:t>de desecharse</a:t>
            </a:r>
            <a:r>
              <a:rPr lang="es-ES" sz="4800" b="1" dirty="0">
                <a:solidFill>
                  <a:schemeClr val="bg1"/>
                </a:solidFill>
              </a:rPr>
              <a:t>, </a:t>
            </a:r>
            <a:r>
              <a:rPr lang="es-ES" sz="4800" b="1" u="sng" dirty="0">
                <a:solidFill>
                  <a:schemeClr val="bg1"/>
                </a:solidFill>
              </a:rPr>
              <a:t>si se toma con acción de gracias</a:t>
            </a:r>
            <a:r>
              <a:rPr lang="es-ES" sz="4800" b="1" dirty="0">
                <a:solidFill>
                  <a:schemeClr val="bg1"/>
                </a:solidFill>
              </a:rPr>
              <a:t>; 5 porque por la </a:t>
            </a:r>
            <a:r>
              <a:rPr lang="es-ES" sz="4800" b="1" dirty="0">
                <a:solidFill>
                  <a:srgbClr val="FFFF00"/>
                </a:solidFill>
              </a:rPr>
              <a:t>palabra</a:t>
            </a:r>
            <a:r>
              <a:rPr lang="es-ES" sz="4800" b="1" dirty="0">
                <a:solidFill>
                  <a:schemeClr val="bg1"/>
                </a:solidFill>
              </a:rPr>
              <a:t> de Dios y por la </a:t>
            </a:r>
            <a:r>
              <a:rPr lang="es-ES" sz="4800" b="1" dirty="0" smtClean="0">
                <a:solidFill>
                  <a:srgbClr val="FFFF00"/>
                </a:solidFill>
              </a:rPr>
              <a:t>oración</a:t>
            </a:r>
            <a:r>
              <a:rPr lang="es-ES" sz="4800" b="1" dirty="0" smtClean="0">
                <a:solidFill>
                  <a:schemeClr val="bg1"/>
                </a:solidFill>
              </a:rPr>
              <a:t> </a:t>
            </a:r>
            <a:r>
              <a:rPr lang="es-ES" sz="4800" b="1" dirty="0">
                <a:solidFill>
                  <a:schemeClr val="bg1"/>
                </a:solidFill>
              </a:rPr>
              <a:t>es santificado.”</a:t>
            </a:r>
          </a:p>
        </p:txBody>
      </p:sp>
    </p:spTree>
    <p:extLst>
      <p:ext uri="{BB962C8B-B14F-4D97-AF65-F5344CB8AC3E}">
        <p14:creationId xmlns:p14="http://schemas.microsoft.com/office/powerpoint/2010/main" val="42292461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4956" y="217714"/>
            <a:ext cx="109892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FF0000"/>
                </a:solidFill>
              </a:rPr>
              <a:t>“Prohibirán </a:t>
            </a:r>
            <a:r>
              <a:rPr lang="es-ES" sz="4800" b="1" dirty="0">
                <a:solidFill>
                  <a:srgbClr val="FF0000"/>
                </a:solidFill>
              </a:rPr>
              <a:t>casarse. </a:t>
            </a:r>
            <a:r>
              <a:rPr lang="es-ES" sz="4800" b="1" dirty="0">
                <a:solidFill>
                  <a:srgbClr val="002060"/>
                </a:solidFill>
              </a:rPr>
              <a:t>Pablo amonesta contra los conceptos fanáticos que los gnósticos introdujeron en el cristianismo y que luego fueron </a:t>
            </a:r>
            <a:r>
              <a:rPr lang="es-ES" sz="4800" b="1" dirty="0" smtClean="0">
                <a:solidFill>
                  <a:srgbClr val="002060"/>
                </a:solidFill>
              </a:rPr>
              <a:t>perpetuados </a:t>
            </a:r>
            <a:r>
              <a:rPr lang="es-ES" sz="4800" b="1" dirty="0">
                <a:solidFill>
                  <a:srgbClr val="002060"/>
                </a:solidFill>
              </a:rPr>
              <a:t>por el sistema monástico. Los gnósticos creían que toda la materia era mala y que había que reprimir y eliminar todas las pasiones del cuerpo material. </a:t>
            </a:r>
            <a:endParaRPr lang="es-ES" sz="4800" b="1" dirty="0">
              <a:solidFill>
                <a:srgbClr val="7B3874"/>
              </a:solidFill>
            </a:endParaRPr>
          </a:p>
        </p:txBody>
      </p:sp>
    </p:spTree>
    <p:extLst>
      <p:ext uri="{BB962C8B-B14F-4D97-AF65-F5344CB8AC3E}">
        <p14:creationId xmlns:p14="http://schemas.microsoft.com/office/powerpoint/2010/main" val="112874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3439</TotalTime>
  <Words>5203</Words>
  <Application>Microsoft Office PowerPoint</Application>
  <PresentationFormat>Panorámica</PresentationFormat>
  <Paragraphs>246</Paragraphs>
  <Slides>110</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110</vt:i4>
      </vt:variant>
    </vt:vector>
  </HeadingPairs>
  <TitlesOfParts>
    <vt:vector size="122"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136</cp:revision>
  <dcterms:created xsi:type="dcterms:W3CDTF">2022-04-02T22:48:54Z</dcterms:created>
  <dcterms:modified xsi:type="dcterms:W3CDTF">2022-05-09T03:18:13Z</dcterms:modified>
</cp:coreProperties>
</file>