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64" r:id="rId4"/>
    <p:sldId id="260" r:id="rId5"/>
    <p:sldId id="480" r:id="rId6"/>
    <p:sldId id="481" r:id="rId7"/>
    <p:sldId id="482" r:id="rId8"/>
    <p:sldId id="483" r:id="rId9"/>
    <p:sldId id="484" r:id="rId10"/>
    <p:sldId id="267" r:id="rId11"/>
    <p:sldId id="485" r:id="rId12"/>
    <p:sldId id="486" r:id="rId13"/>
    <p:sldId id="380" r:id="rId14"/>
    <p:sldId id="379" r:id="rId15"/>
    <p:sldId id="487" r:id="rId16"/>
    <p:sldId id="488" r:id="rId17"/>
    <p:sldId id="382" r:id="rId18"/>
    <p:sldId id="489" r:id="rId19"/>
    <p:sldId id="490" r:id="rId20"/>
    <p:sldId id="381" r:id="rId21"/>
    <p:sldId id="491" r:id="rId22"/>
    <p:sldId id="389" r:id="rId23"/>
    <p:sldId id="492" r:id="rId24"/>
    <p:sldId id="493" r:id="rId25"/>
    <p:sldId id="494" r:id="rId26"/>
    <p:sldId id="375" r:id="rId27"/>
    <p:sldId id="495" r:id="rId28"/>
    <p:sldId id="496" r:id="rId29"/>
    <p:sldId id="497" r:id="rId30"/>
    <p:sldId id="498" r:id="rId31"/>
    <p:sldId id="499" r:id="rId32"/>
    <p:sldId id="500" r:id="rId33"/>
    <p:sldId id="501" r:id="rId34"/>
    <p:sldId id="502" r:id="rId35"/>
    <p:sldId id="503" r:id="rId36"/>
    <p:sldId id="504" r:id="rId37"/>
    <p:sldId id="505" r:id="rId38"/>
    <p:sldId id="506" r:id="rId39"/>
    <p:sldId id="507" r:id="rId40"/>
    <p:sldId id="508" r:id="rId41"/>
    <p:sldId id="511" r:id="rId42"/>
    <p:sldId id="390" r:id="rId43"/>
    <p:sldId id="510" r:id="rId44"/>
    <p:sldId id="509" r:id="rId45"/>
    <p:sldId id="512" r:id="rId46"/>
    <p:sldId id="513" r:id="rId47"/>
    <p:sldId id="514" r:id="rId48"/>
    <p:sldId id="515" r:id="rId49"/>
    <p:sldId id="377" r:id="rId50"/>
    <p:sldId id="516" r:id="rId51"/>
    <p:sldId id="517" r:id="rId52"/>
    <p:sldId id="518" r:id="rId53"/>
    <p:sldId id="519" r:id="rId54"/>
    <p:sldId id="520" r:id="rId55"/>
    <p:sldId id="521" r:id="rId56"/>
    <p:sldId id="523" r:id="rId57"/>
    <p:sldId id="524" r:id="rId58"/>
    <p:sldId id="522" r:id="rId59"/>
    <p:sldId id="525" r:id="rId60"/>
    <p:sldId id="526" r:id="rId61"/>
    <p:sldId id="527" r:id="rId62"/>
    <p:sldId id="528" r:id="rId63"/>
    <p:sldId id="529" r:id="rId64"/>
    <p:sldId id="530" r:id="rId65"/>
    <p:sldId id="531" r:id="rId66"/>
    <p:sldId id="532" r:id="rId67"/>
    <p:sldId id="533" r:id="rId68"/>
    <p:sldId id="534" r:id="rId69"/>
    <p:sldId id="535" r:id="rId70"/>
    <p:sldId id="536" r:id="rId71"/>
    <p:sldId id="537" r:id="rId72"/>
    <p:sldId id="538" r:id="rId73"/>
    <p:sldId id="539" r:id="rId74"/>
    <p:sldId id="540" r:id="rId75"/>
    <p:sldId id="541" r:id="rId76"/>
    <p:sldId id="542" r:id="rId77"/>
    <p:sldId id="543" r:id="rId78"/>
    <p:sldId id="544" r:id="rId79"/>
    <p:sldId id="545" r:id="rId80"/>
    <p:sldId id="546" r:id="rId81"/>
    <p:sldId id="547" r:id="rId82"/>
    <p:sldId id="548" r:id="rId83"/>
    <p:sldId id="549" r:id="rId84"/>
    <p:sldId id="550" r:id="rId85"/>
    <p:sldId id="551" r:id="rId86"/>
    <p:sldId id="552" r:id="rId87"/>
    <p:sldId id="553" r:id="rId88"/>
    <p:sldId id="554" r:id="rId89"/>
    <p:sldId id="555" r:id="rId90"/>
    <p:sldId id="556" r:id="rId91"/>
    <p:sldId id="557" r:id="rId92"/>
    <p:sldId id="478" r:id="rId93"/>
    <p:sldId id="558" r:id="rId94"/>
    <p:sldId id="559" r:id="rId95"/>
    <p:sldId id="560" r:id="rId96"/>
    <p:sldId id="561" r:id="rId97"/>
    <p:sldId id="562" r:id="rId98"/>
    <p:sldId id="563" r:id="rId99"/>
    <p:sldId id="564" r:id="rId100"/>
    <p:sldId id="565" r:id="rId101"/>
    <p:sldId id="566" r:id="rId102"/>
    <p:sldId id="296" r:id="rId103"/>
  </p:sldIdLst>
  <p:sldSz cx="12192000" cy="6858000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3874"/>
    <a:srgbClr val="AC0C45"/>
    <a:srgbClr val="672F62"/>
    <a:srgbClr val="649C56"/>
    <a:srgbClr val="451F41"/>
    <a:srgbClr val="A0A9A7"/>
    <a:srgbClr val="CB6A86"/>
    <a:srgbClr val="578B66"/>
    <a:srgbClr val="D18A7F"/>
    <a:srgbClr val="377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07" Type="http://schemas.openxmlformats.org/officeDocument/2006/relationships/tableStyles" Target="tableStyles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497244-2D8D-4D4B-B073-FE37524A4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BB0F7B-691A-4B6F-9C1D-AA60DE6ED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7F0710-72A3-41D3-8BDC-80774BB0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30/4/2022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2AF1-7B8C-4847-B435-EF512A468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763952-F5EE-494F-8A3A-C40D46F47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5101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A176A8-30A5-4545-BC07-2208A5B3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44D28C-CEA0-4A2B-A7F8-6E5FD06B7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0DB765-8814-46A0-A724-9EBDC97A9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30/4/2022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8FA858-B0CA-4AC7-85AC-E8DB05592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23A4DF-88F4-41DB-A7FE-B5882391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3053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17A0CD-1900-4A22-8E47-7E703ED65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17F410-EEC1-4707-AF09-E32633A1F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6F55DB-1364-4CCA-A635-383112BD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30/4/2022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3B5CAE-6AA4-45C9-9F95-2A23AC1B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4EB583-E464-4D75-9A41-DD4439C94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0759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FF98F-F66E-47EE-A34A-B27117D81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40B748-14C3-47A7-8683-8851E015D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04779F-FC67-4738-B1CE-02A933100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30/4/2022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B10257-D2E1-47E4-B289-8BB517FF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A17BAB-653A-4A0C-AFF5-67E55074D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47836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72FD7A-235B-472E-A358-1CE3D2CF2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589D56-E551-4FCD-9B31-C5F64C412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7B7FA0-B7BB-4CD6-BD78-7355EA97C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30/4/2022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115C04-6AD6-43DC-B1BE-8DD50B50B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6E4662-B320-4382-875A-DB47AF1F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53689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7F81FF-D99E-43B1-A770-BCD81CBC4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9F158C-EBE3-4FE1-A323-1AF651976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FFE31C-9951-42E5-ABF0-79A768BC5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30/4/2022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165C3-9EA9-403F-BA12-A4C88A7C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07300A-FB8F-4E0B-BEB6-3FB9BFA9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79996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52440-BF41-428F-95E1-07C761A2F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53BF9B-97F9-4CCF-9062-11AFAEA75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147188-9B0D-4100-9E01-1AF00D4FC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BE4576-D88D-4723-95A6-131424494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30/4/2022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9887AA-30E2-4228-9E89-F2996EA07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27EDB1-4DEC-4D05-9EF9-2EBB63E5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05478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A431B-AC69-4AAA-973E-A57F5736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1E817F-A4CB-4991-854C-65DB724AC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D47D32-14E2-4848-8E76-BDB655C23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488F400-6B3C-4A82-B524-99823E079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A563AE0-FFF2-4A79-8CBD-6F824B5C62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259560-B0AE-49D1-A17F-FF371698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30/4/2022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4034A84-5F3A-4870-9531-4DC082DDC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9F0E196-51ED-4D55-8847-BEE38580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86065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9745E6-3B0A-44AE-B1CD-DF54DD64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8A50B9-161C-4F13-BC01-6E334355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30/4/2022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4CF8D5-8CB0-461F-9779-70A74D527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62561D-CC02-47B3-8709-762D14681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88882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0251AF-86B6-409F-8E71-FEBB8A634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30/4/2022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A3EAE96-A8DD-4142-B7FA-94D112E79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81E59F-C60A-4B7E-8AD5-D5F1D421F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71839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E5428-733C-42BC-9D02-25A6662A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99E3AA-AC6F-41B0-8D33-4D8FE23FE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52B7DF-4769-42E8-867B-E58066764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4F9CBC-5F3B-42C1-95F6-BA24A55BF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30/4/2022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77C2D4-1780-444E-8439-A87B1208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525ABB-6149-4F88-8B8B-3075A9501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1861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DD7794-5F3D-4458-AC35-25F1B97A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E75CE9-6375-4204-94F1-80315AD87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6928AE-036D-4016-9C71-5EBC578D2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30/4/2022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0FCFFB-EFFB-4B44-BE34-8CE4F29F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B46EB3-317F-41D8-9DD9-ED3728C4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73020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2917F4-7571-4135-BD8C-D5441787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B12D14A-A1C1-4C0F-9F75-A4344CB843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5274EA-D22B-4C7A-964A-EF6EE75BC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9F3E66-8210-4CFB-A5C8-B9BC912E0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30/4/2022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381686-A28F-454B-888E-5B7725D8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53F561-C394-454F-9798-FCCF1121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09831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88CED6-F359-4D0A-A50D-3858F643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76E7869-F2BE-43DD-B18B-44D9E0B0D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8E15F5-CA39-4F78-BEBA-254B13449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30/4/2022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692B50-ADAB-4CCE-B99B-A60657BE1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0A626A-F1FD-48E4-9E10-CDB7B7743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4711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3E061F-F2AF-4166-AE41-B65C9BCCF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65E2C5-DCB2-4598-99C5-3E63925B2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01BAE7-45FB-4E6A-B61C-822885E59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30/4/2022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83F476-62DC-4BD8-8DCB-780F8E72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916952-F220-4A9E-B6A7-2ACBEC98A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419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A4F94-851D-4796-80CB-0067EDBC3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5EFC10-6E00-4444-968A-6F4115B2C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5AD233-8392-4766-A282-A4464BDBC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30/4/2022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CA8568-1237-4F77-8E46-56AAE467C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0E88E0-DCDB-4CA8-881C-5F5AD677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5051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22C3F-6A36-40EC-977E-4A338341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9EEFB-E900-456C-8D96-7E6E2E7BEE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AA4F45-3F8B-44D1-B592-8D8DF16A6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58CD9-1EC8-463C-B3B3-4CF1595F2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30/4/2022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D78BF9-A5F3-4BD1-83B1-30725433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3A38F8-DEB1-4745-9082-6AA2CB4A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9936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415BF-7003-4CB2-866A-833B3571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DEE417-298C-4BA6-BBA3-A43C38184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5F3B28-5F46-47FD-9C33-700E81CF1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5A5EA34-672B-44D1-B5E0-CD2DA80B39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232AC8-A92C-4FED-8E89-4991C5291A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0E6EF34-F8C0-4EC7-B750-16464F15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30/4/2022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090EE15-2099-4FCD-8AA8-E305FAED5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BDAA85B-6B8A-4F5A-BC80-771529A88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7127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B1EB6-8CAE-49F7-B747-129378C19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2A87C22-CD7B-4954-AF32-6A7FCDEA5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30/4/2022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B478BF-1493-4646-84D8-467FFF173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404930-75BB-407A-9092-7804A21A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001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0D7793-A42A-4CFE-B2C0-DBAE45D72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30/4/2022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55E5907-4460-42B4-BF1A-2E4AF8ED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937FACD-1532-4868-9035-12A309EB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6666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6916B-3CF0-4E50-83D4-E1223E284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7A3FAD-4A04-42ED-96D0-B4A3F4D1E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6AEF79-BB98-4959-A5D9-91FA6DE93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0AE007-3B20-4391-BD69-45080314B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30/4/2022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456EAE-2EA6-4D48-997B-0F3D94508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F93908-8F38-4E46-90DA-A21A85D6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1392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08BDD8-3393-45E1-9AAD-D24E0BDBE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0F43380-D9F7-4659-AC12-E4BD3C6BC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BC95E0-AF33-4F2E-8899-809EB50C6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DC2CE9-FE48-4712-A6B8-C51FC950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30/4/2022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AB433D-6B0A-4E83-9198-B11039385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943853-9AC3-47BA-866A-801D54260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3539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0269E44-79F7-4CA3-BA8D-FFE9D1771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85FC1D-C3CC-4226-B003-E6DCF746F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7F631F-9C47-46D4-B960-091DF814F0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983E4-3EBA-4806-86AA-70CD5420321A}" type="datetimeFigureOut">
              <a:rPr lang="es-DO" smtClean="0"/>
              <a:t>30/4/2022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EAFE70-72B7-47CC-BB40-3A837AD23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30C557-72E8-4220-88F6-5815ACE60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8177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7A09A02-95BE-4D0D-AD1E-FDC4EC772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9AB327-E2DD-40DA-955A-3D419D182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7F31F4-7237-4B82-89FF-E94F83EE2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8A31E-41B7-46B2-B779-DD92D1E68E44}" type="datetimeFigureOut">
              <a:rPr lang="es-DO" smtClean="0"/>
              <a:t>30/4/2022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35BB4E-3466-4A00-BC43-785438761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798699-5BA3-4A0E-95CE-C2F8A80A6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5820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4C6F6D4-23A6-433A-B31F-5FD78665AAB4}"/>
              </a:ext>
            </a:extLst>
          </p:cNvPr>
          <p:cNvSpPr/>
          <p:nvPr/>
        </p:nvSpPr>
        <p:spPr>
          <a:xfrm>
            <a:off x="207657" y="713302"/>
            <a:ext cx="6639951" cy="43123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9951C0-09E0-4405-AA70-AFC4BB783825}"/>
              </a:ext>
            </a:extLst>
          </p:cNvPr>
          <p:cNvSpPr txBox="1"/>
          <p:nvPr/>
        </p:nvSpPr>
        <p:spPr>
          <a:xfrm>
            <a:off x="460375" y="981219"/>
            <a:ext cx="6171457" cy="2123658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rgbClr val="000000">
                <a:alpha val="77000"/>
              </a:srgbClr>
            </a:outerShdw>
            <a:softEdge rad="0"/>
          </a:effectLst>
          <a:scene3d>
            <a:camera prst="orthographicFront"/>
            <a:lightRig rig="threePt" dir="t"/>
          </a:scene3d>
          <a:sp3d>
            <a:bevelT w="152400" h="50800" prst="softRound"/>
            <a:bevelB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DO" sz="6600" dirty="0" smtClean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Los mensajes de los tres ángeles</a:t>
            </a:r>
            <a:endParaRPr lang="es-DO" sz="6600" dirty="0"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Triángulo rectángulo 7">
            <a:extLst>
              <a:ext uri="{FF2B5EF4-FFF2-40B4-BE49-F238E27FC236}">
                <a16:creationId xmlns:a16="http://schemas.microsoft.com/office/drawing/2014/main" id="{B8265892-07DB-4E47-A587-399873FA4AE7}"/>
              </a:ext>
            </a:extLst>
          </p:cNvPr>
          <p:cNvSpPr/>
          <p:nvPr/>
        </p:nvSpPr>
        <p:spPr>
          <a:xfrm rot="16200000">
            <a:off x="10297050" y="4954803"/>
            <a:ext cx="1763486" cy="204651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B816E79-6441-4118-A9E4-B9A8FF2C4B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220" y="5453263"/>
            <a:ext cx="1575582" cy="157558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C82071F-404D-498F-AD0A-AE232CC13A40}"/>
              </a:ext>
            </a:extLst>
          </p:cNvPr>
          <p:cNvSpPr txBox="1"/>
          <p:nvPr/>
        </p:nvSpPr>
        <p:spPr>
          <a:xfrm>
            <a:off x="307975" y="5640066"/>
            <a:ext cx="6419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800" i="1" dirty="0" smtClean="0">
                <a:solidFill>
                  <a:srgbClr val="002060"/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Basado en el estudio del pastor  Esteban Bohr, “Los mensajes de los tres ángeles”</a:t>
            </a:r>
            <a:endParaRPr lang="es-DO" sz="2800" i="1" dirty="0">
              <a:solidFill>
                <a:srgbClr val="002060"/>
              </a:solidFill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7B7E0BE-3AFF-4D20-A1A6-725F8603CD82}"/>
              </a:ext>
            </a:extLst>
          </p:cNvPr>
          <p:cNvSpPr/>
          <p:nvPr/>
        </p:nvSpPr>
        <p:spPr>
          <a:xfrm>
            <a:off x="207657" y="269072"/>
            <a:ext cx="1174598" cy="63706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4400" dirty="0" smtClean="0"/>
              <a:t>03 </a:t>
            </a:r>
            <a:endParaRPr lang="es-DO" sz="4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3E52157-2401-4934-958A-0DA8F6793B69}"/>
              </a:ext>
            </a:extLst>
          </p:cNvPr>
          <p:cNvSpPr txBox="1"/>
          <p:nvPr/>
        </p:nvSpPr>
        <p:spPr>
          <a:xfrm>
            <a:off x="7779657" y="5824733"/>
            <a:ext cx="2686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>
                <a:latin typeface="Baskerville Old Face" panose="02020602080505020303" pitchFamily="18" charset="0"/>
              </a:rPr>
              <a:t>c</a:t>
            </a:r>
            <a:r>
              <a:rPr lang="es-DO" sz="3200" b="1" dirty="0" smtClean="0">
                <a:latin typeface="Baskerville Old Face" panose="02020602080505020303" pitchFamily="18" charset="0"/>
              </a:rPr>
              <a:t>ristoweb.com</a:t>
            </a:r>
            <a:endParaRPr lang="es-DO" sz="3200" b="1" dirty="0">
              <a:latin typeface="Baskerville Old Face" panose="02020602080505020303" pitchFamily="18" charset="0"/>
            </a:endParaRPr>
          </a:p>
        </p:txBody>
      </p:sp>
      <p:sp>
        <p:nvSpPr>
          <p:cNvPr id="2" name="AutoShape 2" descr="Mensaje De Los Tres ángeles descarga gratuita de png - Santa Claus HOLLY  CHICAS de Ángel de Navidad Clip art - angel imagen png - imagen  transparente descarga gratui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404" y="374386"/>
            <a:ext cx="5312759" cy="48405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/>
          <p:cNvSpPr txBox="1"/>
          <p:nvPr/>
        </p:nvSpPr>
        <p:spPr>
          <a:xfrm>
            <a:off x="794956" y="3549107"/>
            <a:ext cx="5108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TEMOR DE JEHOVÁ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496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773665" y="1165918"/>
            <a:ext cx="109292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solidFill>
                  <a:schemeClr val="bg1"/>
                </a:solidFill>
              </a:rPr>
              <a:t>“</a:t>
            </a:r>
            <a:r>
              <a:rPr lang="es-ES" sz="6600" b="1" dirty="0">
                <a:solidFill>
                  <a:schemeClr val="bg1"/>
                </a:solidFill>
              </a:rPr>
              <a:t>Cada uno </a:t>
            </a:r>
            <a:r>
              <a:rPr lang="es-ES" sz="6600" b="1" dirty="0">
                <a:solidFill>
                  <a:srgbClr val="FFFF00"/>
                </a:solidFill>
              </a:rPr>
              <a:t>temerá</a:t>
            </a:r>
            <a:r>
              <a:rPr lang="es-ES" sz="6600" b="1" dirty="0">
                <a:solidFill>
                  <a:schemeClr val="bg1"/>
                </a:solidFill>
              </a:rPr>
              <a:t> a su madre y a su padre, y mis días de reposo guardaréis. Yo Jehová vuestro </a:t>
            </a:r>
            <a:r>
              <a:rPr lang="es-ES" sz="6600" b="1" dirty="0" smtClean="0">
                <a:solidFill>
                  <a:schemeClr val="bg1"/>
                </a:solidFill>
              </a:rPr>
              <a:t>Dios</a:t>
            </a:r>
            <a:r>
              <a:rPr lang="es-ES" sz="66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Levítico 19:3:</a:t>
            </a:r>
          </a:p>
        </p:txBody>
      </p:sp>
    </p:spTree>
    <p:extLst>
      <p:ext uri="{BB962C8B-B14F-4D97-AF65-F5344CB8AC3E}">
        <p14:creationId xmlns:p14="http://schemas.microsoft.com/office/powerpoint/2010/main" val="372694769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2034" y="742838"/>
            <a:ext cx="1121227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Y se airaron las naciones, y tu ira ha venido, y el tiempo de juzgar a los muertos, y de dar </a:t>
            </a:r>
            <a:r>
              <a:rPr lang="es-ES" sz="5400" b="1" dirty="0">
                <a:solidFill>
                  <a:srgbClr val="FFFF00"/>
                </a:solidFill>
              </a:rPr>
              <a:t>el </a:t>
            </a:r>
            <a:r>
              <a:rPr lang="es-ES" sz="5400" b="1" dirty="0" smtClean="0">
                <a:solidFill>
                  <a:srgbClr val="FFFF00"/>
                </a:solidFill>
              </a:rPr>
              <a:t>galardón </a:t>
            </a:r>
            <a:r>
              <a:rPr lang="es-ES" sz="5400" b="1" dirty="0">
                <a:solidFill>
                  <a:schemeClr val="bg1"/>
                </a:solidFill>
              </a:rPr>
              <a:t>a tus siervos los profetas, a los santos, y </a:t>
            </a:r>
            <a:r>
              <a:rPr lang="es-ES" sz="5400" b="1" dirty="0">
                <a:solidFill>
                  <a:srgbClr val="FFFF00"/>
                </a:solidFill>
              </a:rPr>
              <a:t>a los que temen tu nombre</a:t>
            </a:r>
            <a:r>
              <a:rPr lang="es-ES" sz="5400" b="1" dirty="0">
                <a:solidFill>
                  <a:schemeClr val="bg1"/>
                </a:solidFill>
              </a:rPr>
              <a:t>, a los pequeños </a:t>
            </a:r>
            <a:r>
              <a:rPr lang="es-ES" sz="5400" b="1" dirty="0" smtClean="0">
                <a:solidFill>
                  <a:schemeClr val="bg1"/>
                </a:solidFill>
              </a:rPr>
              <a:t>y a </a:t>
            </a:r>
            <a:r>
              <a:rPr lang="es-ES" sz="5400" b="1" dirty="0">
                <a:solidFill>
                  <a:schemeClr val="bg1"/>
                </a:solidFill>
              </a:rPr>
              <a:t>los grandes, y de destruir a los que destruyen la tierra.”</a:t>
            </a:r>
          </a:p>
          <a:p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Apocalipsis 11:18:</a:t>
            </a:r>
          </a:p>
        </p:txBody>
      </p:sp>
    </p:spTree>
    <p:extLst>
      <p:ext uri="{BB962C8B-B14F-4D97-AF65-F5344CB8AC3E}">
        <p14:creationId xmlns:p14="http://schemas.microsoft.com/office/powerpoint/2010/main" val="89603628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5CD52BB-62E2-4A50-B95C-E838C1DF1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708"/>
            <a:ext cx="6662056" cy="6854761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6F061D5-E0DF-496A-B807-17C0A1C200CE}"/>
              </a:ext>
            </a:extLst>
          </p:cNvPr>
          <p:cNvSpPr/>
          <p:nvPr/>
        </p:nvSpPr>
        <p:spPr>
          <a:xfrm>
            <a:off x="227428" y="5006624"/>
            <a:ext cx="6207202" cy="10256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330B5F-E29F-4715-AB9E-A79A8BD7627B}"/>
              </a:ext>
            </a:extLst>
          </p:cNvPr>
          <p:cNvSpPr txBox="1"/>
          <p:nvPr/>
        </p:nvSpPr>
        <p:spPr>
          <a:xfrm>
            <a:off x="179865" y="5134708"/>
            <a:ext cx="630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400" b="1" dirty="0">
                <a:solidFill>
                  <a:schemeClr val="bg1"/>
                </a:solidFill>
                <a:latin typeface="Bahnschrift" panose="020B0502040204020203" pitchFamily="34" charset="0"/>
              </a:rPr>
              <a:t>APLICACIÓN PERSONAL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4A5B7C5-2780-4378-9D3F-38AA7CE21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9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0"/>
            <a:ext cx="4693919" cy="685476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24AC44D-1EA4-45A9-830F-60F7EDB2EEE3}"/>
              </a:ext>
            </a:extLst>
          </p:cNvPr>
          <p:cNvSpPr/>
          <p:nvPr/>
        </p:nvSpPr>
        <p:spPr>
          <a:xfrm>
            <a:off x="6662057" y="-14065"/>
            <a:ext cx="5515873" cy="68547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D388BAA-4D52-4A51-8EFF-ADFF3D9FBF8B}"/>
              </a:ext>
            </a:extLst>
          </p:cNvPr>
          <p:cNvSpPr txBox="1"/>
          <p:nvPr/>
        </p:nvSpPr>
        <p:spPr>
          <a:xfrm>
            <a:off x="6678468" y="458660"/>
            <a:ext cx="548304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¿Escoges temer a Dios para que tengas gozo y guardes sus mandamientos?</a:t>
            </a:r>
            <a:endParaRPr lang="es-US" sz="6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93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203200" y="507002"/>
            <a:ext cx="11713029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2060"/>
                </a:solidFill>
              </a:rPr>
              <a:t>En una esfera menor, la Biblia nos dice que debemos </a:t>
            </a:r>
            <a:r>
              <a:rPr lang="es-ES" sz="5400" b="1" dirty="0">
                <a:solidFill>
                  <a:srgbClr val="FF0000"/>
                </a:solidFill>
              </a:rPr>
              <a:t>temer</a:t>
            </a:r>
            <a:r>
              <a:rPr lang="es-ES" sz="5400" b="1" dirty="0">
                <a:solidFill>
                  <a:srgbClr val="002060"/>
                </a:solidFill>
              </a:rPr>
              <a:t> a nuestros padres. Esto </a:t>
            </a:r>
            <a:r>
              <a:rPr lang="es-ES" sz="5400" b="1" dirty="0" smtClean="0">
                <a:solidFill>
                  <a:srgbClr val="002060"/>
                </a:solidFill>
              </a:rPr>
              <a:t>no significa </a:t>
            </a:r>
            <a:r>
              <a:rPr lang="es-ES" sz="5400" b="1" dirty="0">
                <a:solidFill>
                  <a:srgbClr val="002060"/>
                </a:solidFill>
              </a:rPr>
              <a:t>que debemos tenerles </a:t>
            </a:r>
            <a:r>
              <a:rPr lang="es-ES" sz="5400" b="1" dirty="0">
                <a:solidFill>
                  <a:srgbClr val="FF0000"/>
                </a:solidFill>
              </a:rPr>
              <a:t>miedo</a:t>
            </a:r>
            <a:r>
              <a:rPr lang="es-ES" sz="5400" b="1" dirty="0">
                <a:solidFill>
                  <a:srgbClr val="002060"/>
                </a:solidFill>
              </a:rPr>
              <a:t>, sino que le debemos un </a:t>
            </a:r>
            <a:r>
              <a:rPr lang="es-ES" sz="5400" b="1" dirty="0">
                <a:solidFill>
                  <a:srgbClr val="FF0000"/>
                </a:solidFill>
              </a:rPr>
              <a:t>profundo respeto </a:t>
            </a:r>
            <a:r>
              <a:rPr lang="es-ES" sz="5400" b="1" dirty="0">
                <a:solidFill>
                  <a:srgbClr val="002060"/>
                </a:solidFill>
              </a:rPr>
              <a:t>que </a:t>
            </a:r>
            <a:r>
              <a:rPr lang="es-ES" sz="5400" b="1" dirty="0" smtClean="0">
                <a:solidFill>
                  <a:srgbClr val="002060"/>
                </a:solidFill>
              </a:rPr>
              <a:t>se manifiesta </a:t>
            </a:r>
            <a:r>
              <a:rPr lang="es-ES" sz="5400" b="1" dirty="0">
                <a:solidFill>
                  <a:srgbClr val="002060"/>
                </a:solidFill>
              </a:rPr>
              <a:t>en la </a:t>
            </a:r>
            <a:r>
              <a:rPr lang="es-ES" sz="5400" b="1" dirty="0">
                <a:solidFill>
                  <a:srgbClr val="FF0000"/>
                </a:solidFill>
              </a:rPr>
              <a:t>obediencia</a:t>
            </a:r>
            <a:r>
              <a:rPr lang="es-ES" sz="5400" b="1" dirty="0">
                <a:solidFill>
                  <a:srgbClr val="002060"/>
                </a:solidFill>
              </a:rPr>
              <a:t>. Es decir, debemos tener a nuestros padres en la </a:t>
            </a:r>
            <a:r>
              <a:rPr lang="es-ES" sz="5400" b="1" dirty="0" smtClean="0">
                <a:solidFill>
                  <a:srgbClr val="002060"/>
                </a:solidFill>
              </a:rPr>
              <a:t>más </a:t>
            </a:r>
            <a:r>
              <a:rPr lang="es-ES" sz="5400" b="1" dirty="0" smtClean="0">
                <a:solidFill>
                  <a:srgbClr val="FF0000"/>
                </a:solidFill>
              </a:rPr>
              <a:t>alta estima</a:t>
            </a:r>
            <a:r>
              <a:rPr lang="es-ES" sz="5400" b="1" dirty="0" smtClean="0">
                <a:solidFill>
                  <a:srgbClr val="002060"/>
                </a:solidFill>
              </a:rPr>
              <a:t>.</a:t>
            </a:r>
            <a:endParaRPr lang="es-E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379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3046988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chemeClr val="bg1"/>
                </a:solidFill>
                <a:latin typeface="Bauhaus 93" panose="04030905020B02020C02" pitchFamily="82" charset="0"/>
              </a:rPr>
              <a:t>Características del temor de Jehová</a:t>
            </a:r>
            <a:endParaRPr lang="es-ES" sz="96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03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68214" y="697955"/>
            <a:ext cx="10982999" cy="517064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6600" b="1" dirty="0">
                <a:solidFill>
                  <a:srgbClr val="002060"/>
                </a:solidFill>
              </a:rPr>
              <a:t>Temer a Jehová es el </a:t>
            </a:r>
            <a:r>
              <a:rPr lang="es-ES" sz="6600" b="1" dirty="0">
                <a:solidFill>
                  <a:srgbClr val="FF0000"/>
                </a:solidFill>
              </a:rPr>
              <a:t>principio</a:t>
            </a:r>
            <a:r>
              <a:rPr lang="es-ES" sz="6600" b="1" dirty="0">
                <a:solidFill>
                  <a:srgbClr val="002060"/>
                </a:solidFill>
              </a:rPr>
              <a:t> de la sabiduría: ¡Si </a:t>
            </a:r>
            <a:r>
              <a:rPr lang="es-ES" sz="6600" b="1" dirty="0" smtClean="0">
                <a:solidFill>
                  <a:srgbClr val="002060"/>
                </a:solidFill>
              </a:rPr>
              <a:t>no tememos </a:t>
            </a:r>
            <a:r>
              <a:rPr lang="es-ES" sz="6600" b="1" dirty="0">
                <a:solidFill>
                  <a:srgbClr val="002060"/>
                </a:solidFill>
              </a:rPr>
              <a:t>a Jehová, entonces no </a:t>
            </a:r>
            <a:r>
              <a:rPr lang="es-ES" sz="6600" b="1" dirty="0" smtClean="0">
                <a:solidFill>
                  <a:srgbClr val="002060"/>
                </a:solidFill>
              </a:rPr>
              <a:t>tenemos </a:t>
            </a:r>
            <a:r>
              <a:rPr lang="es-ES" sz="6600" b="1" dirty="0">
                <a:solidFill>
                  <a:srgbClr val="002060"/>
                </a:solidFill>
              </a:rPr>
              <a:t>ni el comienzo de la sabiduría!</a:t>
            </a:r>
            <a:endParaRPr lang="es-ES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35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773665" y="1165918"/>
            <a:ext cx="109292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solidFill>
                  <a:schemeClr val="bg1"/>
                </a:solidFill>
              </a:rPr>
              <a:t>“</a:t>
            </a:r>
            <a:r>
              <a:rPr lang="es-ES" sz="6600" b="1" dirty="0">
                <a:solidFill>
                  <a:schemeClr val="bg1"/>
                </a:solidFill>
              </a:rPr>
              <a:t>El </a:t>
            </a:r>
            <a:r>
              <a:rPr lang="es-ES" sz="6600" b="1" dirty="0">
                <a:solidFill>
                  <a:srgbClr val="FFFF00"/>
                </a:solidFill>
              </a:rPr>
              <a:t>temor</a:t>
            </a:r>
            <a:r>
              <a:rPr lang="es-ES" sz="6600" b="1" dirty="0">
                <a:solidFill>
                  <a:schemeClr val="bg1"/>
                </a:solidFill>
              </a:rPr>
              <a:t> de Jehová es el </a:t>
            </a:r>
            <a:r>
              <a:rPr lang="es-ES" sz="6600" b="1" dirty="0">
                <a:solidFill>
                  <a:srgbClr val="FFFF00"/>
                </a:solidFill>
              </a:rPr>
              <a:t>principio</a:t>
            </a:r>
            <a:r>
              <a:rPr lang="es-ES" sz="6600" b="1" dirty="0">
                <a:solidFill>
                  <a:schemeClr val="bg1"/>
                </a:solidFill>
              </a:rPr>
              <a:t> de la sabiduría, y el </a:t>
            </a:r>
            <a:r>
              <a:rPr lang="es-ES" sz="6600" b="1" dirty="0">
                <a:solidFill>
                  <a:srgbClr val="FFFF00"/>
                </a:solidFill>
              </a:rPr>
              <a:t>conocimiento</a:t>
            </a:r>
            <a:r>
              <a:rPr lang="es-ES" sz="6600" b="1" dirty="0">
                <a:solidFill>
                  <a:schemeClr val="bg1"/>
                </a:solidFill>
              </a:rPr>
              <a:t> del Santísimo es la </a:t>
            </a:r>
            <a:r>
              <a:rPr lang="es-ES" sz="6600" b="1" dirty="0" smtClean="0">
                <a:solidFill>
                  <a:srgbClr val="FFFF00"/>
                </a:solidFill>
              </a:rPr>
              <a:t>inteligencia</a:t>
            </a:r>
            <a:r>
              <a:rPr lang="es-ES" sz="66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Proverbios 9:10:</a:t>
            </a:r>
          </a:p>
        </p:txBody>
      </p:sp>
    </p:spTree>
    <p:extLst>
      <p:ext uri="{BB962C8B-B14F-4D97-AF65-F5344CB8AC3E}">
        <p14:creationId xmlns:p14="http://schemas.microsoft.com/office/powerpoint/2010/main" val="2065302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54842" y="1165918"/>
            <a:ext cx="113480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>
                <a:solidFill>
                  <a:schemeClr val="bg1"/>
                </a:solidFill>
              </a:rPr>
              <a:t>Todo el que quiera ser sabio</a:t>
            </a:r>
          </a:p>
          <a:p>
            <a:r>
              <a:rPr lang="es-ES" sz="6600" b="1" dirty="0">
                <a:solidFill>
                  <a:schemeClr val="bg1"/>
                </a:solidFill>
              </a:rPr>
              <a:t>que </a:t>
            </a:r>
            <a:r>
              <a:rPr lang="es-ES" sz="6600" b="1" dirty="0">
                <a:solidFill>
                  <a:srgbClr val="FFFF00"/>
                </a:solidFill>
              </a:rPr>
              <a:t>comience</a:t>
            </a:r>
            <a:r>
              <a:rPr lang="es-ES" sz="6600" b="1" dirty="0">
                <a:solidFill>
                  <a:schemeClr val="bg1"/>
                </a:solidFill>
              </a:rPr>
              <a:t> por obedecer a </a:t>
            </a:r>
            <a:r>
              <a:rPr lang="es-ES" sz="6600" b="1" dirty="0" smtClean="0">
                <a:solidFill>
                  <a:schemeClr val="bg1"/>
                </a:solidFill>
              </a:rPr>
              <a:t>Dios; </a:t>
            </a:r>
            <a:r>
              <a:rPr lang="es-ES" sz="6600" b="1" dirty="0" smtClean="0">
                <a:solidFill>
                  <a:srgbClr val="FFFF00"/>
                </a:solidFill>
              </a:rPr>
              <a:t>conocer</a:t>
            </a:r>
            <a:r>
              <a:rPr lang="es-ES" sz="6600" b="1" dirty="0" smtClean="0">
                <a:solidFill>
                  <a:schemeClr val="bg1"/>
                </a:solidFill>
              </a:rPr>
              <a:t> </a:t>
            </a:r>
            <a:r>
              <a:rPr lang="es-ES" sz="6600" b="1" dirty="0">
                <a:solidFill>
                  <a:schemeClr val="bg1"/>
                </a:solidFill>
              </a:rPr>
              <a:t>al Dios santo</a:t>
            </a:r>
          </a:p>
          <a:p>
            <a:r>
              <a:rPr lang="es-ES" sz="6600" b="1" dirty="0">
                <a:solidFill>
                  <a:schemeClr val="bg1"/>
                </a:solidFill>
              </a:rPr>
              <a:t>es dar muestras de </a:t>
            </a:r>
            <a:r>
              <a:rPr lang="es-ES" sz="6600" b="1" dirty="0">
                <a:solidFill>
                  <a:srgbClr val="FFFF00"/>
                </a:solidFill>
              </a:rPr>
              <a:t>inteligencia</a:t>
            </a:r>
            <a:r>
              <a:rPr lang="es-ES" sz="6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Proverbios 9:10</a:t>
            </a:r>
            <a:r>
              <a:rPr lang="es-E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 </a:t>
            </a:r>
            <a:r>
              <a:rPr lang="es-ES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(TLA Traducción en Lenguaje Actual)</a:t>
            </a:r>
            <a:endParaRPr lang="es-E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925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308324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7200" dirty="0">
                <a:solidFill>
                  <a:schemeClr val="bg1"/>
                </a:solidFill>
                <a:latin typeface="Bauhaus 93" panose="04030905020B02020C02" pitchFamily="82" charset="0"/>
              </a:rPr>
              <a:t>El hombre tiene que escoger el temor de Jehová:</a:t>
            </a:r>
            <a:endParaRPr lang="es-ES" sz="72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53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18615" y="933906"/>
            <a:ext cx="111570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Te ruego, oh Jehová, esté ahora atento tu oído a la oración de tu siervo, y a la oración de tus </a:t>
            </a:r>
            <a:r>
              <a:rPr lang="es-ES" sz="4800" b="1" dirty="0" smtClean="0">
                <a:solidFill>
                  <a:schemeClr val="bg1"/>
                </a:solidFill>
              </a:rPr>
              <a:t>siervos</a:t>
            </a:r>
            <a:r>
              <a:rPr lang="es-ES" sz="4800" b="1" dirty="0">
                <a:solidFill>
                  <a:schemeClr val="bg1"/>
                </a:solidFill>
              </a:rPr>
              <a:t>, quienes </a:t>
            </a:r>
            <a:r>
              <a:rPr lang="es-ES" sz="4800" b="1" u="sng" dirty="0" smtClean="0">
                <a:solidFill>
                  <a:srgbClr val="FFFF00"/>
                </a:solidFill>
              </a:rPr>
              <a:t>desean</a:t>
            </a:r>
            <a:r>
              <a:rPr lang="es-ES" sz="4800" b="1" dirty="0" smtClean="0">
                <a:solidFill>
                  <a:srgbClr val="FFFF00"/>
                </a:solidFill>
              </a:rPr>
              <a:t> reverenciar </a:t>
            </a:r>
            <a:r>
              <a:rPr lang="es-ES" sz="4800" b="1" dirty="0">
                <a:solidFill>
                  <a:srgbClr val="FFFF00"/>
                </a:solidFill>
              </a:rPr>
              <a:t>[temer]</a:t>
            </a:r>
            <a:r>
              <a:rPr lang="es-ES" sz="4800" b="1" dirty="0">
                <a:solidFill>
                  <a:schemeClr val="bg1"/>
                </a:solidFill>
              </a:rPr>
              <a:t> tu nombre; concede ahora buen éxito a tu siervo, </a:t>
            </a:r>
            <a:r>
              <a:rPr lang="es-ES" sz="4800" b="1" dirty="0" smtClean="0">
                <a:solidFill>
                  <a:schemeClr val="bg1"/>
                </a:solidFill>
              </a:rPr>
              <a:t>y </a:t>
            </a:r>
            <a:r>
              <a:rPr lang="es-ES" sz="4800" b="1" dirty="0">
                <a:solidFill>
                  <a:schemeClr val="bg1"/>
                </a:solidFill>
              </a:rPr>
              <a:t>dale gracia delante de aquel varón. Porque yo servía de copero al rey.”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Nehemías 1:11:</a:t>
            </a:r>
          </a:p>
        </p:txBody>
      </p:sp>
    </p:spTree>
    <p:extLst>
      <p:ext uri="{BB962C8B-B14F-4D97-AF65-F5344CB8AC3E}">
        <p14:creationId xmlns:p14="http://schemas.microsoft.com/office/powerpoint/2010/main" val="2608769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62933" y="742838"/>
            <a:ext cx="1160615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Entonces me llamarán, y no </a:t>
            </a:r>
            <a:r>
              <a:rPr lang="es-ES" sz="5400" b="1" dirty="0" smtClean="0">
                <a:solidFill>
                  <a:schemeClr val="bg1"/>
                </a:solidFill>
              </a:rPr>
              <a:t>responderé</a:t>
            </a:r>
            <a:r>
              <a:rPr lang="es-ES" sz="5400" b="1" dirty="0">
                <a:solidFill>
                  <a:schemeClr val="bg1"/>
                </a:solidFill>
              </a:rPr>
              <a:t>; me buscarán de mañana, y no me hallarán. </a:t>
            </a:r>
            <a:r>
              <a:rPr lang="es-ES" sz="5400" b="1" dirty="0" smtClean="0">
                <a:solidFill>
                  <a:schemeClr val="bg1"/>
                </a:solidFill>
              </a:rPr>
              <a:t>Por cuanto aborrecieron </a:t>
            </a:r>
            <a:r>
              <a:rPr lang="es-ES" sz="5400" b="1" dirty="0">
                <a:solidFill>
                  <a:schemeClr val="bg1"/>
                </a:solidFill>
              </a:rPr>
              <a:t>la sabiduría, y no </a:t>
            </a:r>
            <a:r>
              <a:rPr lang="es-ES" sz="5400" b="1" dirty="0">
                <a:solidFill>
                  <a:srgbClr val="FFFF00"/>
                </a:solidFill>
              </a:rPr>
              <a:t>escogieron</a:t>
            </a:r>
            <a:r>
              <a:rPr lang="es-ES" sz="5400" b="1" dirty="0">
                <a:solidFill>
                  <a:schemeClr val="bg1"/>
                </a:solidFill>
              </a:rPr>
              <a:t> el temor de Jehová</a:t>
            </a:r>
            <a:r>
              <a:rPr lang="es-ES" sz="5400" b="1" dirty="0" smtClean="0">
                <a:solidFill>
                  <a:schemeClr val="bg1"/>
                </a:solidFill>
              </a:rPr>
              <a:t>, </a:t>
            </a:r>
            <a:r>
              <a:rPr lang="es-ES" sz="5400" b="1" dirty="0">
                <a:solidFill>
                  <a:schemeClr val="bg1"/>
                </a:solidFill>
              </a:rPr>
              <a:t>ni </a:t>
            </a:r>
            <a:r>
              <a:rPr lang="es-ES" sz="5400" b="1" dirty="0">
                <a:solidFill>
                  <a:srgbClr val="FFFF00"/>
                </a:solidFill>
              </a:rPr>
              <a:t>quisieron</a:t>
            </a:r>
            <a:r>
              <a:rPr lang="es-ES" sz="5400" b="1" dirty="0">
                <a:solidFill>
                  <a:schemeClr val="bg1"/>
                </a:solidFill>
              </a:rPr>
              <a:t> mi </a:t>
            </a:r>
            <a:r>
              <a:rPr lang="es-ES" sz="5400" b="1" dirty="0" smtClean="0">
                <a:solidFill>
                  <a:schemeClr val="bg1"/>
                </a:solidFill>
              </a:rPr>
              <a:t>consejo</a:t>
            </a:r>
            <a:r>
              <a:rPr lang="es-ES" sz="5400" b="1" dirty="0">
                <a:solidFill>
                  <a:schemeClr val="bg1"/>
                </a:solidFill>
              </a:rPr>
              <a:t>, y </a:t>
            </a:r>
            <a:r>
              <a:rPr lang="es-ES" sz="5400" b="1" dirty="0" smtClean="0">
                <a:solidFill>
                  <a:schemeClr val="bg1"/>
                </a:solidFill>
              </a:rPr>
              <a:t>menospreciaron </a:t>
            </a:r>
            <a:r>
              <a:rPr lang="es-ES" sz="5400" b="1" dirty="0">
                <a:solidFill>
                  <a:schemeClr val="bg1"/>
                </a:solidFill>
              </a:rPr>
              <a:t>toda reprensión mía.”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Proverbios 1:28-30:</a:t>
            </a:r>
          </a:p>
        </p:txBody>
      </p:sp>
    </p:spTree>
    <p:extLst>
      <p:ext uri="{BB962C8B-B14F-4D97-AF65-F5344CB8AC3E}">
        <p14:creationId xmlns:p14="http://schemas.microsoft.com/office/powerpoint/2010/main" val="725072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723331" y="638315"/>
            <a:ext cx="10521133" cy="50783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5400" b="1" dirty="0">
                <a:solidFill>
                  <a:srgbClr val="002060"/>
                </a:solidFill>
              </a:rPr>
              <a:t>Aun cuando el </a:t>
            </a:r>
            <a:r>
              <a:rPr lang="es-ES" sz="5400" b="1" dirty="0" smtClean="0">
                <a:solidFill>
                  <a:srgbClr val="002060"/>
                </a:solidFill>
              </a:rPr>
              <a:t>humano </a:t>
            </a:r>
            <a:r>
              <a:rPr lang="es-ES" sz="5400" b="1" dirty="0">
                <a:solidFill>
                  <a:srgbClr val="002060"/>
                </a:solidFill>
              </a:rPr>
              <a:t>tiene que </a:t>
            </a:r>
            <a:r>
              <a:rPr lang="es-ES" sz="5400" b="1" dirty="0">
                <a:solidFill>
                  <a:srgbClr val="FF0000"/>
                </a:solidFill>
              </a:rPr>
              <a:t>escoger</a:t>
            </a:r>
            <a:r>
              <a:rPr lang="es-ES" sz="5400" b="1" dirty="0">
                <a:solidFill>
                  <a:srgbClr val="002060"/>
                </a:solidFill>
              </a:rPr>
              <a:t> temer a Jehová, esto no es algo que </a:t>
            </a:r>
            <a:r>
              <a:rPr lang="es-ES" sz="5400" b="1" dirty="0" smtClean="0">
                <a:solidFill>
                  <a:srgbClr val="FF0000"/>
                </a:solidFill>
              </a:rPr>
              <a:t>brota naturalmente </a:t>
            </a:r>
            <a:r>
              <a:rPr lang="es-ES" sz="5400" b="1" dirty="0">
                <a:solidFill>
                  <a:srgbClr val="002060"/>
                </a:solidFill>
              </a:rPr>
              <a:t>del </a:t>
            </a:r>
            <a:r>
              <a:rPr lang="es-ES" sz="5400" b="1" dirty="0" smtClean="0">
                <a:solidFill>
                  <a:srgbClr val="002060"/>
                </a:solidFill>
              </a:rPr>
              <a:t>humano. </a:t>
            </a:r>
            <a:r>
              <a:rPr lang="es-ES" sz="5400" b="1" dirty="0">
                <a:solidFill>
                  <a:srgbClr val="002060"/>
                </a:solidFill>
              </a:rPr>
              <a:t>Dios mismo </a:t>
            </a:r>
            <a:r>
              <a:rPr lang="es-ES" sz="5400" b="1" dirty="0">
                <a:solidFill>
                  <a:srgbClr val="FF0000"/>
                </a:solidFill>
              </a:rPr>
              <a:t>implanta</a:t>
            </a:r>
            <a:r>
              <a:rPr lang="es-ES" sz="5400" b="1" dirty="0">
                <a:solidFill>
                  <a:srgbClr val="002060"/>
                </a:solidFill>
              </a:rPr>
              <a:t> en el </a:t>
            </a:r>
            <a:r>
              <a:rPr lang="es-ES" sz="5400" b="1" dirty="0">
                <a:solidFill>
                  <a:srgbClr val="FF0000"/>
                </a:solidFill>
              </a:rPr>
              <a:t>corazón del </a:t>
            </a:r>
            <a:r>
              <a:rPr lang="es-ES" sz="5400" b="1" dirty="0" smtClean="0">
                <a:solidFill>
                  <a:srgbClr val="FF0000"/>
                </a:solidFill>
              </a:rPr>
              <a:t>humano </a:t>
            </a:r>
            <a:r>
              <a:rPr lang="es-ES" sz="5400" b="1" dirty="0">
                <a:solidFill>
                  <a:srgbClr val="002060"/>
                </a:solidFill>
              </a:rPr>
              <a:t>su temor </a:t>
            </a:r>
          </a:p>
          <a:p>
            <a:pPr>
              <a:buClr>
                <a:srgbClr val="FFFF00"/>
              </a:buClr>
            </a:pPr>
            <a:r>
              <a:rPr lang="es-ES" sz="5400" b="1" dirty="0">
                <a:solidFill>
                  <a:srgbClr val="002060"/>
                </a:solidFill>
              </a:rPr>
              <a:t>cuando el </a:t>
            </a:r>
            <a:r>
              <a:rPr lang="es-ES" sz="5400" b="1" dirty="0" smtClean="0">
                <a:solidFill>
                  <a:srgbClr val="002060"/>
                </a:solidFill>
              </a:rPr>
              <a:t>humano </a:t>
            </a:r>
            <a:r>
              <a:rPr lang="es-ES" sz="5400" b="1" dirty="0">
                <a:solidFill>
                  <a:srgbClr val="002060"/>
                </a:solidFill>
              </a:rPr>
              <a:t>se lo pide:</a:t>
            </a:r>
            <a:endParaRPr lang="es-E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90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215991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38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Introducción</a:t>
            </a:r>
            <a:endParaRPr lang="es-ES" sz="138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06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62933" y="1111328"/>
            <a:ext cx="1160615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“</a:t>
            </a:r>
            <a:r>
              <a:rPr lang="es-ES" sz="6000" b="1" dirty="0">
                <a:solidFill>
                  <a:schemeClr val="bg1"/>
                </a:solidFill>
              </a:rPr>
              <a:t>Y haré con ellos pacto eterno, que no me volveré atrás de hacerles bien, y </a:t>
            </a:r>
            <a:r>
              <a:rPr lang="es-ES" sz="6000" b="1" dirty="0">
                <a:solidFill>
                  <a:srgbClr val="FFFF00"/>
                </a:solidFill>
              </a:rPr>
              <a:t>pondré mi temor </a:t>
            </a:r>
            <a:r>
              <a:rPr lang="es-ES" sz="6000" b="1" dirty="0" smtClean="0">
                <a:solidFill>
                  <a:srgbClr val="FFFF00"/>
                </a:solidFill>
              </a:rPr>
              <a:t>en </a:t>
            </a:r>
            <a:r>
              <a:rPr lang="es-ES" sz="6000" b="1" dirty="0">
                <a:solidFill>
                  <a:srgbClr val="FFFF00"/>
                </a:solidFill>
              </a:rPr>
              <a:t>el corazón de ellos</a:t>
            </a:r>
            <a:r>
              <a:rPr lang="es-ES" sz="6000" b="1" dirty="0">
                <a:solidFill>
                  <a:schemeClr val="bg1"/>
                </a:solidFill>
              </a:rPr>
              <a:t>, para que no se aparten de mí.”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Jeremías 32:40:</a:t>
            </a:r>
          </a:p>
        </p:txBody>
      </p:sp>
    </p:spTree>
    <p:extLst>
      <p:ext uri="{BB962C8B-B14F-4D97-AF65-F5344CB8AC3E}">
        <p14:creationId xmlns:p14="http://schemas.microsoft.com/office/powerpoint/2010/main" val="367226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El temor de Jehová vale más que grandes riquezas</a:t>
            </a:r>
            <a:endParaRPr lang="es-ES" sz="80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68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55093" y="906612"/>
            <a:ext cx="110819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 smtClean="0">
                <a:solidFill>
                  <a:schemeClr val="bg1"/>
                </a:solidFill>
              </a:rPr>
              <a:t>“</a:t>
            </a:r>
            <a:r>
              <a:rPr lang="es-ES" sz="7200" b="1" dirty="0">
                <a:solidFill>
                  <a:schemeClr val="bg1"/>
                </a:solidFill>
              </a:rPr>
              <a:t>Mejor es lo </a:t>
            </a:r>
            <a:r>
              <a:rPr lang="es-ES" sz="7200" b="1" dirty="0">
                <a:solidFill>
                  <a:srgbClr val="FFFF00"/>
                </a:solidFill>
              </a:rPr>
              <a:t>poco</a:t>
            </a:r>
            <a:r>
              <a:rPr lang="es-ES" sz="7200" b="1" dirty="0">
                <a:solidFill>
                  <a:schemeClr val="bg1"/>
                </a:solidFill>
              </a:rPr>
              <a:t> con el </a:t>
            </a:r>
            <a:r>
              <a:rPr lang="es-ES" sz="7200" b="1" dirty="0">
                <a:solidFill>
                  <a:srgbClr val="FFFF00"/>
                </a:solidFill>
              </a:rPr>
              <a:t>temor de </a:t>
            </a:r>
            <a:r>
              <a:rPr lang="es-ES" sz="7200" b="1" dirty="0" smtClean="0">
                <a:solidFill>
                  <a:srgbClr val="FFFF00"/>
                </a:solidFill>
              </a:rPr>
              <a:t>Jehová [que trae gozo]</a:t>
            </a:r>
            <a:r>
              <a:rPr lang="es-ES" sz="7200" b="1" dirty="0" smtClean="0">
                <a:solidFill>
                  <a:schemeClr val="bg1"/>
                </a:solidFill>
              </a:rPr>
              <a:t>, </a:t>
            </a:r>
            <a:r>
              <a:rPr lang="es-ES" sz="7200" b="1" dirty="0">
                <a:solidFill>
                  <a:schemeClr val="bg1"/>
                </a:solidFill>
              </a:rPr>
              <a:t>que el gran </a:t>
            </a:r>
            <a:r>
              <a:rPr lang="es-ES" sz="7200" b="1" dirty="0">
                <a:solidFill>
                  <a:srgbClr val="FFFF00"/>
                </a:solidFill>
              </a:rPr>
              <a:t>tesoro</a:t>
            </a:r>
            <a:r>
              <a:rPr lang="es-ES" sz="7200" b="1" dirty="0">
                <a:solidFill>
                  <a:schemeClr val="bg1"/>
                </a:solidFill>
              </a:rPr>
              <a:t> donde hay </a:t>
            </a:r>
            <a:r>
              <a:rPr lang="es-ES" sz="7200" b="1" dirty="0" smtClean="0">
                <a:solidFill>
                  <a:srgbClr val="FFFF00"/>
                </a:solidFill>
              </a:rPr>
              <a:t>turbación [que trae tristeza]</a:t>
            </a:r>
            <a:r>
              <a:rPr lang="es-ES" sz="7200" b="1" dirty="0" smtClean="0">
                <a:solidFill>
                  <a:schemeClr val="bg1"/>
                </a:solidFill>
              </a:rPr>
              <a:t>.”</a:t>
            </a:r>
            <a:endParaRPr lang="es-ES" sz="72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Proverbios 15:16:</a:t>
            </a:r>
          </a:p>
        </p:txBody>
      </p:sp>
    </p:spTree>
    <p:extLst>
      <p:ext uri="{BB962C8B-B14F-4D97-AF65-F5344CB8AC3E}">
        <p14:creationId xmlns:p14="http://schemas.microsoft.com/office/powerpoint/2010/main" val="2804505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El temor de Jehová es algo que podemos </a:t>
            </a:r>
            <a:r>
              <a:rPr lang="es-ES" sz="80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aprender</a:t>
            </a:r>
            <a:endParaRPr lang="es-ES" sz="80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5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55093" y="906612"/>
            <a:ext cx="110819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b="1" dirty="0" smtClean="0">
                <a:solidFill>
                  <a:schemeClr val="bg1"/>
                </a:solidFill>
              </a:rPr>
              <a:t>“</a:t>
            </a:r>
            <a:r>
              <a:rPr lang="es-ES" sz="8800" b="1" dirty="0">
                <a:solidFill>
                  <a:schemeClr val="bg1"/>
                </a:solidFill>
              </a:rPr>
              <a:t>Venid, hijos, oídme; el temor de Jehová </a:t>
            </a:r>
            <a:r>
              <a:rPr lang="es-ES" sz="8800" b="1" dirty="0">
                <a:solidFill>
                  <a:srgbClr val="FFFF00"/>
                </a:solidFill>
              </a:rPr>
              <a:t>os enseñaré.</a:t>
            </a:r>
            <a:r>
              <a:rPr lang="es-ES" sz="8800" b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Salmo 34:11:</a:t>
            </a:r>
          </a:p>
        </p:txBody>
      </p:sp>
    </p:spTree>
    <p:extLst>
      <p:ext uri="{BB962C8B-B14F-4D97-AF65-F5344CB8AC3E}">
        <p14:creationId xmlns:p14="http://schemas.microsoft.com/office/powerpoint/2010/main" val="412111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689662" y="1686184"/>
            <a:ext cx="4397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Debemos temer a nuestros padres, es </a:t>
            </a: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</a:rPr>
              <a:t>decir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713677" y="328608"/>
            <a:ext cx="4516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Temer a Dios no significa "tenerle miedo"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713677" y="3848462"/>
            <a:ext cx="4516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El temor a Dios brota naturalmente del humano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713677" y="5203412"/>
            <a:ext cx="4373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El temor de Jehová es algo </a:t>
            </a: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</a:rPr>
              <a:t>que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713677" y="2958900"/>
            <a:ext cx="466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El que quiera ser sabio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987654" y="3633752"/>
            <a:ext cx="4721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noProof="0" dirty="0" smtClean="0">
                <a:solidFill>
                  <a:prstClr val="black"/>
                </a:solidFill>
              </a:rPr>
              <a:t>d</a:t>
            </a:r>
            <a:r>
              <a:rPr lang="es-ES" sz="3200" dirty="0" err="1" smtClean="0">
                <a:solidFill>
                  <a:prstClr val="black"/>
                </a:solidFill>
              </a:rPr>
              <a:t>ebemos</a:t>
            </a:r>
            <a:r>
              <a:rPr lang="es-ES" sz="3200" dirty="0" smtClean="0">
                <a:solidFill>
                  <a:prstClr val="black"/>
                </a:solidFill>
              </a:rPr>
              <a:t> </a:t>
            </a:r>
            <a:r>
              <a:rPr lang="es-ES" sz="3200" dirty="0">
                <a:solidFill>
                  <a:prstClr val="black"/>
                </a:solidFill>
              </a:rPr>
              <a:t>a nuestros padres un profundo respeto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987654" y="297277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Verdadero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987654" y="1128965"/>
            <a:ext cx="461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Falso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987654" y="2043932"/>
            <a:ext cx="4462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podemos aprender</a:t>
            </a:r>
            <a:endParaRPr kumimoji="0" lang="es-D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987654" y="5540417"/>
            <a:ext cx="3790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 </a:t>
            </a:r>
            <a:r>
              <a:rPr lang="es-ES" sz="3200" noProof="0" dirty="0" smtClean="0">
                <a:solidFill>
                  <a:prstClr val="black"/>
                </a:solidFill>
              </a:rPr>
              <a:t>t</a:t>
            </a:r>
            <a:r>
              <a:rPr lang="es-ES" sz="3200" dirty="0" smtClean="0">
                <a:solidFill>
                  <a:prstClr val="black"/>
                </a:solidFill>
              </a:rPr>
              <a:t>eme </a:t>
            </a:r>
            <a:r>
              <a:rPr lang="es-ES" sz="3200" dirty="0">
                <a:solidFill>
                  <a:prstClr val="black"/>
                </a:solidFill>
              </a:rPr>
              <a:t>a Jehová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987654" y="2971286"/>
            <a:ext cx="41762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s-DO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000" dirty="0">
                <a:solidFill>
                  <a:prstClr val="black"/>
                </a:solidFill>
                <a:latin typeface="Calibri" panose="020F0502020204030204"/>
              </a:rPr>
              <a:t>n</a:t>
            </a:r>
            <a:r>
              <a:rPr kumimoji="0" lang="es-E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se puede aprender</a:t>
            </a: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/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Asocie</a:t>
            </a:r>
            <a:endParaRPr kumimoji="0" lang="es-ES" sz="4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" y="5705957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89312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308324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7200" dirty="0">
                <a:solidFill>
                  <a:schemeClr val="bg1"/>
                </a:solidFill>
                <a:latin typeface="Bauhaus 93" panose="04030905020B02020C02" pitchFamily="82" charset="0"/>
              </a:rPr>
              <a:t>El hecho que Dios es el creador nos motiva a temerle</a:t>
            </a:r>
          </a:p>
        </p:txBody>
      </p:sp>
    </p:spTree>
    <p:extLst>
      <p:ext uri="{BB962C8B-B14F-4D97-AF65-F5344CB8AC3E}">
        <p14:creationId xmlns:p14="http://schemas.microsoft.com/office/powerpoint/2010/main" val="386955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723331" y="638315"/>
            <a:ext cx="10521133" cy="517064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6600" b="1" dirty="0">
                <a:solidFill>
                  <a:srgbClr val="002060"/>
                </a:solidFill>
              </a:rPr>
              <a:t>Debemos ‘temer a Dios’ por lo que Él es. Es nuestro deber rendirle culto, respetarlo, </a:t>
            </a:r>
            <a:r>
              <a:rPr lang="es-ES" sz="6600" b="1" dirty="0" smtClean="0">
                <a:solidFill>
                  <a:srgbClr val="002060"/>
                </a:solidFill>
              </a:rPr>
              <a:t>reverenciarlo </a:t>
            </a:r>
            <a:r>
              <a:rPr lang="es-ES" sz="6600" b="1" dirty="0">
                <a:solidFill>
                  <a:srgbClr val="002060"/>
                </a:solidFill>
              </a:rPr>
              <a:t>y adorarlo porque es nuestro creador:</a:t>
            </a:r>
            <a:endParaRPr lang="es-E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39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47178" y="856357"/>
            <a:ext cx="1108198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Por la palabra de Jehová fueron </a:t>
            </a:r>
            <a:r>
              <a:rPr lang="es-ES" sz="4800" b="1" dirty="0">
                <a:solidFill>
                  <a:srgbClr val="FFFF00"/>
                </a:solidFill>
              </a:rPr>
              <a:t>hechos los cielos</a:t>
            </a:r>
            <a:r>
              <a:rPr lang="es-ES" sz="4800" b="1" dirty="0">
                <a:solidFill>
                  <a:schemeClr val="bg1"/>
                </a:solidFill>
              </a:rPr>
              <a:t>, y todo el ejército de ellos por el aliento de </a:t>
            </a:r>
            <a:r>
              <a:rPr lang="es-ES" sz="4800" b="1" dirty="0" smtClean="0">
                <a:solidFill>
                  <a:schemeClr val="bg1"/>
                </a:solidFill>
              </a:rPr>
              <a:t>su </a:t>
            </a:r>
            <a:r>
              <a:rPr lang="es-ES" sz="4800" b="1" dirty="0">
                <a:solidFill>
                  <a:schemeClr val="bg1"/>
                </a:solidFill>
              </a:rPr>
              <a:t>boca</a:t>
            </a:r>
            <a:r>
              <a:rPr lang="es-ES" sz="4800" b="1" dirty="0" smtClean="0">
                <a:solidFill>
                  <a:schemeClr val="bg1"/>
                </a:solidFill>
              </a:rPr>
              <a:t>. </a:t>
            </a:r>
            <a:r>
              <a:rPr lang="es-ES" sz="4800" b="1" dirty="0">
                <a:solidFill>
                  <a:schemeClr val="bg1"/>
                </a:solidFill>
              </a:rPr>
              <a:t>El junta como montón las aguas del mar; Él pone en depósitos los abismos. </a:t>
            </a:r>
            <a:r>
              <a:rPr lang="es-ES" sz="4800" b="1" dirty="0" smtClean="0">
                <a:solidFill>
                  <a:srgbClr val="FFFF00"/>
                </a:solidFill>
              </a:rPr>
              <a:t>Tema</a:t>
            </a:r>
            <a:r>
              <a:rPr lang="es-ES" sz="4800" b="1" dirty="0" smtClean="0">
                <a:solidFill>
                  <a:schemeClr val="bg1"/>
                </a:solidFill>
              </a:rPr>
              <a:t> </a:t>
            </a:r>
            <a:r>
              <a:rPr lang="es-ES" sz="4800" b="1" dirty="0">
                <a:solidFill>
                  <a:schemeClr val="bg1"/>
                </a:solidFill>
              </a:rPr>
              <a:t>a </a:t>
            </a:r>
            <a:r>
              <a:rPr lang="es-ES" sz="4800" b="1" dirty="0" smtClean="0">
                <a:solidFill>
                  <a:schemeClr val="bg1"/>
                </a:solidFill>
              </a:rPr>
              <a:t>Jehová </a:t>
            </a:r>
            <a:r>
              <a:rPr lang="es-ES" sz="4800" b="1" dirty="0">
                <a:solidFill>
                  <a:schemeClr val="bg1"/>
                </a:solidFill>
              </a:rPr>
              <a:t>toda la tierra; </a:t>
            </a:r>
            <a:r>
              <a:rPr lang="es-ES" sz="4800" b="1" dirty="0">
                <a:solidFill>
                  <a:srgbClr val="FFFF00"/>
                </a:solidFill>
              </a:rPr>
              <a:t>teman</a:t>
            </a:r>
            <a:r>
              <a:rPr lang="es-ES" sz="4800" b="1" dirty="0">
                <a:solidFill>
                  <a:schemeClr val="bg1"/>
                </a:solidFill>
              </a:rPr>
              <a:t> delante de él todos los habitantes del mundo. </a:t>
            </a:r>
            <a:r>
              <a:rPr lang="es-ES" sz="4800" b="1" dirty="0" smtClean="0">
                <a:solidFill>
                  <a:schemeClr val="bg1"/>
                </a:solidFill>
              </a:rPr>
              <a:t>Porque </a:t>
            </a:r>
            <a:r>
              <a:rPr lang="es-ES" sz="4800" b="1" dirty="0">
                <a:solidFill>
                  <a:schemeClr val="bg1"/>
                </a:solidFill>
              </a:rPr>
              <a:t>él dijo, y </a:t>
            </a:r>
            <a:r>
              <a:rPr lang="es-ES" sz="4800" b="1" dirty="0" smtClean="0">
                <a:solidFill>
                  <a:schemeClr val="bg1"/>
                </a:solidFill>
              </a:rPr>
              <a:t>fue </a:t>
            </a:r>
            <a:r>
              <a:rPr lang="es-ES" sz="4800" b="1" dirty="0">
                <a:solidFill>
                  <a:schemeClr val="bg1"/>
                </a:solidFill>
              </a:rPr>
              <a:t>hecho; Él mandó, y existió.”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Salmo 33:6-9:</a:t>
            </a:r>
          </a:p>
        </p:txBody>
      </p:sp>
    </p:spTree>
    <p:extLst>
      <p:ext uri="{BB962C8B-B14F-4D97-AF65-F5344CB8AC3E}">
        <p14:creationId xmlns:p14="http://schemas.microsoft.com/office/powerpoint/2010/main" val="1632977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47178" y="856357"/>
            <a:ext cx="110819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rgbClr val="FFFF00"/>
                </a:solidFill>
              </a:rPr>
              <a:t>No hay semejante </a:t>
            </a:r>
            <a:r>
              <a:rPr lang="es-ES" sz="4800" b="1" dirty="0">
                <a:solidFill>
                  <a:schemeClr val="bg1"/>
                </a:solidFill>
              </a:rPr>
              <a:t>a ti, oh Jehová; </a:t>
            </a:r>
            <a:r>
              <a:rPr lang="es-ES" sz="4800" b="1" dirty="0">
                <a:solidFill>
                  <a:srgbClr val="FFFF00"/>
                </a:solidFill>
              </a:rPr>
              <a:t>grande</a:t>
            </a:r>
            <a:r>
              <a:rPr lang="es-ES" sz="4800" b="1" dirty="0">
                <a:solidFill>
                  <a:schemeClr val="bg1"/>
                </a:solidFill>
              </a:rPr>
              <a:t> eres tú, y </a:t>
            </a:r>
            <a:r>
              <a:rPr lang="es-ES" sz="4800" b="1" dirty="0">
                <a:solidFill>
                  <a:srgbClr val="FFFF00"/>
                </a:solidFill>
              </a:rPr>
              <a:t>grande</a:t>
            </a:r>
            <a:r>
              <a:rPr lang="es-ES" sz="4800" b="1" dirty="0">
                <a:solidFill>
                  <a:schemeClr val="bg1"/>
                </a:solidFill>
              </a:rPr>
              <a:t> tu nombre en poderío. </a:t>
            </a:r>
            <a:r>
              <a:rPr lang="es-ES" sz="4800" b="1" dirty="0" smtClean="0">
                <a:solidFill>
                  <a:schemeClr val="bg1"/>
                </a:solidFill>
              </a:rPr>
              <a:t> </a:t>
            </a:r>
            <a:r>
              <a:rPr lang="es-ES" sz="4800" b="1" dirty="0">
                <a:solidFill>
                  <a:schemeClr val="bg1"/>
                </a:solidFill>
              </a:rPr>
              <a:t>¿Quién </a:t>
            </a:r>
            <a:r>
              <a:rPr lang="es-ES" sz="4800" b="1" dirty="0" smtClean="0">
                <a:solidFill>
                  <a:schemeClr val="bg1"/>
                </a:solidFill>
              </a:rPr>
              <a:t>no </a:t>
            </a:r>
            <a:r>
              <a:rPr lang="es-ES" sz="4800" b="1" dirty="0">
                <a:solidFill>
                  <a:srgbClr val="FFFF00"/>
                </a:solidFill>
              </a:rPr>
              <a:t>te temerá</a:t>
            </a:r>
            <a:r>
              <a:rPr lang="es-ES" sz="4800" b="1" dirty="0">
                <a:solidFill>
                  <a:schemeClr val="bg1"/>
                </a:solidFill>
              </a:rPr>
              <a:t>, oh Rey de las naciones? Porque a ti es </a:t>
            </a:r>
            <a:r>
              <a:rPr lang="es-ES" sz="4800" b="1" dirty="0">
                <a:solidFill>
                  <a:srgbClr val="FFFF00"/>
                </a:solidFill>
              </a:rPr>
              <a:t>debido el temor</a:t>
            </a:r>
            <a:r>
              <a:rPr lang="es-ES" sz="4800" b="1" dirty="0">
                <a:solidFill>
                  <a:schemeClr val="bg1"/>
                </a:solidFill>
              </a:rPr>
              <a:t>; porque entre todos los </a:t>
            </a:r>
            <a:r>
              <a:rPr lang="es-ES" sz="4800" b="1" dirty="0" smtClean="0">
                <a:solidFill>
                  <a:schemeClr val="bg1"/>
                </a:solidFill>
              </a:rPr>
              <a:t>sabios </a:t>
            </a:r>
            <a:r>
              <a:rPr lang="es-ES" sz="4800" b="1" dirty="0">
                <a:solidFill>
                  <a:schemeClr val="bg1"/>
                </a:solidFill>
              </a:rPr>
              <a:t>de las naciones y en todos sus reinos, </a:t>
            </a:r>
            <a:r>
              <a:rPr lang="es-ES" sz="4800" b="1" dirty="0">
                <a:solidFill>
                  <a:srgbClr val="FFFF00"/>
                </a:solidFill>
              </a:rPr>
              <a:t>no hay semejante a ti</a:t>
            </a:r>
            <a:r>
              <a:rPr lang="es-ES" sz="48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Jeremías 10:6-7:</a:t>
            </a:r>
          </a:p>
        </p:txBody>
      </p:sp>
    </p:spTree>
    <p:extLst>
      <p:ext uri="{BB962C8B-B14F-4D97-AF65-F5344CB8AC3E}">
        <p14:creationId xmlns:p14="http://schemas.microsoft.com/office/powerpoint/2010/main" val="652462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07044" y="507002"/>
            <a:ext cx="11305339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2060"/>
                </a:solidFill>
              </a:rPr>
              <a:t>En nuestro último estudio nos enfocamos en lo que significa el </a:t>
            </a:r>
            <a:r>
              <a:rPr lang="es-ES" sz="5400" b="1" dirty="0">
                <a:solidFill>
                  <a:srgbClr val="FF0000"/>
                </a:solidFill>
              </a:rPr>
              <a:t>evangelio eterno</a:t>
            </a:r>
            <a:r>
              <a:rPr lang="es-ES" sz="5400" b="1" dirty="0">
                <a:solidFill>
                  <a:srgbClr val="002060"/>
                </a:solidFill>
              </a:rPr>
              <a:t>. Vimos </a:t>
            </a:r>
            <a:r>
              <a:rPr lang="es-ES" sz="5400" b="1" dirty="0" smtClean="0">
                <a:solidFill>
                  <a:srgbClr val="002060"/>
                </a:solidFill>
              </a:rPr>
              <a:t>que el </a:t>
            </a:r>
            <a:r>
              <a:rPr lang="es-ES" sz="5400" b="1" dirty="0">
                <a:solidFill>
                  <a:srgbClr val="002060"/>
                </a:solidFill>
              </a:rPr>
              <a:t>plan de la salvación se elaboró en los siglos de la eternidad pasada y será el estudio de </a:t>
            </a:r>
            <a:r>
              <a:rPr lang="es-ES" sz="5400" b="1" dirty="0" smtClean="0">
                <a:solidFill>
                  <a:srgbClr val="002060"/>
                </a:solidFill>
              </a:rPr>
              <a:t>los redimidos </a:t>
            </a:r>
            <a:r>
              <a:rPr lang="es-ES" sz="5400" b="1" dirty="0">
                <a:solidFill>
                  <a:srgbClr val="002060"/>
                </a:solidFill>
              </a:rPr>
              <a:t>y su alabanza por la eternidad en el futuro. </a:t>
            </a:r>
            <a:endParaRPr lang="es-E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55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9594" y="1539587"/>
            <a:ext cx="1139714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“</a:t>
            </a:r>
            <a:r>
              <a:rPr lang="es-ES" sz="6000" b="1" dirty="0">
                <a:solidFill>
                  <a:schemeClr val="bg1"/>
                </a:solidFill>
              </a:rPr>
              <a:t>La verdadera reverencia hacia Dios es inspirada por </a:t>
            </a:r>
            <a:r>
              <a:rPr lang="es-ES" sz="6000" b="1" dirty="0" smtClean="0">
                <a:solidFill>
                  <a:schemeClr val="bg1"/>
                </a:solidFill>
              </a:rPr>
              <a:t>el sentimiento </a:t>
            </a:r>
            <a:r>
              <a:rPr lang="es-ES" sz="6000" b="1" dirty="0">
                <a:solidFill>
                  <a:schemeClr val="bg1"/>
                </a:solidFill>
              </a:rPr>
              <a:t>de su </a:t>
            </a:r>
            <a:r>
              <a:rPr lang="es-ES" sz="6000" b="1" dirty="0">
                <a:solidFill>
                  <a:srgbClr val="FFFF00"/>
                </a:solidFill>
              </a:rPr>
              <a:t>infinita </a:t>
            </a:r>
            <a:r>
              <a:rPr lang="es-ES" sz="6000" b="1" dirty="0" smtClean="0">
                <a:solidFill>
                  <a:srgbClr val="FFFF00"/>
                </a:solidFill>
              </a:rPr>
              <a:t>grandeza</a:t>
            </a:r>
            <a:r>
              <a:rPr lang="es-ES" sz="6000" b="1" dirty="0" smtClean="0">
                <a:solidFill>
                  <a:schemeClr val="bg1"/>
                </a:solidFill>
              </a:rPr>
              <a:t> y </a:t>
            </a:r>
            <a:r>
              <a:rPr lang="es-ES" sz="6000" b="1" dirty="0">
                <a:solidFill>
                  <a:schemeClr val="bg1"/>
                </a:solidFill>
              </a:rPr>
              <a:t>el reconocimiento de </a:t>
            </a:r>
            <a:r>
              <a:rPr lang="es-ES" sz="6000" b="1" dirty="0">
                <a:solidFill>
                  <a:srgbClr val="FFFF00"/>
                </a:solidFill>
              </a:rPr>
              <a:t>su presencia</a:t>
            </a:r>
            <a:r>
              <a:rPr lang="es-ES" sz="6000" b="1" dirty="0">
                <a:solidFill>
                  <a:schemeClr val="bg1"/>
                </a:solidFill>
              </a:rPr>
              <a:t>.” </a:t>
            </a:r>
            <a:r>
              <a:rPr lang="es-ES" sz="6000" b="1" dirty="0">
                <a:solidFill>
                  <a:srgbClr val="AC0C45"/>
                </a:solidFill>
              </a:rPr>
              <a:t>La Educación, p. 237</a:t>
            </a:r>
            <a:r>
              <a:rPr lang="es-ES" sz="6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Elena White describió en forma breve y profunda lo que significa temer a Dios: </a:t>
            </a:r>
          </a:p>
        </p:txBody>
      </p:sp>
    </p:spTree>
    <p:extLst>
      <p:ext uri="{BB962C8B-B14F-4D97-AF65-F5344CB8AC3E}">
        <p14:creationId xmlns:p14="http://schemas.microsoft.com/office/powerpoint/2010/main" val="405867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3139321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solidFill>
                  <a:schemeClr val="bg1"/>
                </a:solidFill>
                <a:latin typeface="Bauhaus 93" panose="04030905020B02020C02" pitchFamily="82" charset="0"/>
              </a:rPr>
              <a:t>Dios trasciende a su creación, pero al mismo tiempo entra en contacto con ella</a:t>
            </a:r>
          </a:p>
        </p:txBody>
      </p:sp>
    </p:spTree>
    <p:extLst>
      <p:ext uri="{BB962C8B-B14F-4D97-AF65-F5344CB8AC3E}">
        <p14:creationId xmlns:p14="http://schemas.microsoft.com/office/powerpoint/2010/main" val="118896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723331" y="638315"/>
            <a:ext cx="10521133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5400" b="1" dirty="0">
                <a:solidFill>
                  <a:srgbClr val="002060"/>
                </a:solidFill>
              </a:rPr>
              <a:t>Dios es </a:t>
            </a:r>
            <a:r>
              <a:rPr lang="es-ES" sz="5400" b="1" dirty="0">
                <a:solidFill>
                  <a:srgbClr val="FF0000"/>
                </a:solidFill>
              </a:rPr>
              <a:t>trascendente</a:t>
            </a:r>
            <a:r>
              <a:rPr lang="es-ES" sz="5400" b="1" dirty="0">
                <a:solidFill>
                  <a:srgbClr val="002060"/>
                </a:solidFill>
              </a:rPr>
              <a:t>. Es decir, está </a:t>
            </a:r>
            <a:r>
              <a:rPr lang="es-ES" sz="5400" b="1" dirty="0">
                <a:solidFill>
                  <a:srgbClr val="FF0000"/>
                </a:solidFill>
              </a:rPr>
              <a:t>más allá y por encima de su creación</a:t>
            </a:r>
            <a:r>
              <a:rPr lang="es-ES" sz="5400" b="1" dirty="0">
                <a:solidFill>
                  <a:srgbClr val="002060"/>
                </a:solidFill>
              </a:rPr>
              <a:t>. Dios es la </a:t>
            </a:r>
            <a:r>
              <a:rPr lang="es-ES" sz="5400" b="1" dirty="0">
                <a:solidFill>
                  <a:srgbClr val="FF0000"/>
                </a:solidFill>
              </a:rPr>
              <a:t>causa</a:t>
            </a:r>
            <a:r>
              <a:rPr lang="es-ES" sz="5400" b="1" dirty="0">
                <a:solidFill>
                  <a:srgbClr val="002060"/>
                </a:solidFill>
              </a:rPr>
              <a:t> y </a:t>
            </a:r>
            <a:r>
              <a:rPr lang="es-ES" sz="5400" b="1" dirty="0" smtClean="0">
                <a:solidFill>
                  <a:srgbClr val="002060"/>
                </a:solidFill>
              </a:rPr>
              <a:t>la </a:t>
            </a:r>
            <a:r>
              <a:rPr lang="es-ES" sz="5400" b="1" dirty="0">
                <a:solidFill>
                  <a:srgbClr val="002060"/>
                </a:solidFill>
              </a:rPr>
              <a:t>creación es el </a:t>
            </a:r>
            <a:r>
              <a:rPr lang="es-ES" sz="5400" b="1" dirty="0">
                <a:solidFill>
                  <a:srgbClr val="FF0000"/>
                </a:solidFill>
              </a:rPr>
              <a:t>efecto</a:t>
            </a:r>
            <a:r>
              <a:rPr lang="es-ES" sz="5400" b="1" dirty="0">
                <a:solidFill>
                  <a:srgbClr val="002060"/>
                </a:solidFill>
              </a:rPr>
              <a:t>. </a:t>
            </a:r>
            <a:r>
              <a:rPr lang="es-ES" sz="5400" b="1" u="sng" dirty="0" smtClean="0">
                <a:solidFill>
                  <a:srgbClr val="002060"/>
                </a:solidFill>
              </a:rPr>
              <a:t>No </a:t>
            </a:r>
            <a:r>
              <a:rPr lang="es-ES" sz="5400" b="1" u="sng" dirty="0">
                <a:solidFill>
                  <a:srgbClr val="002060"/>
                </a:solidFill>
              </a:rPr>
              <a:t>es uno de nosotros</a:t>
            </a:r>
            <a:r>
              <a:rPr lang="es-ES" sz="5400" b="1" dirty="0">
                <a:solidFill>
                  <a:srgbClr val="002060"/>
                </a:solidFill>
              </a:rPr>
              <a:t>. Es nuestro padre </a:t>
            </a:r>
            <a:r>
              <a:rPr lang="es-ES" sz="5400" b="1" dirty="0" smtClean="0">
                <a:solidFill>
                  <a:srgbClr val="002060"/>
                </a:solidFill>
              </a:rPr>
              <a:t>y </a:t>
            </a:r>
            <a:r>
              <a:rPr lang="es-ES" sz="5400" b="1" dirty="0">
                <a:solidFill>
                  <a:srgbClr val="002060"/>
                </a:solidFill>
              </a:rPr>
              <a:t>por eso exige nuestra reverencia y respeto. </a:t>
            </a:r>
            <a:endParaRPr lang="es-E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6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723331" y="638315"/>
            <a:ext cx="10521133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4800" b="1" dirty="0" smtClean="0">
                <a:solidFill>
                  <a:srgbClr val="002060"/>
                </a:solidFill>
              </a:rPr>
              <a:t>Mientras </a:t>
            </a:r>
            <a:r>
              <a:rPr lang="es-ES" sz="4800" b="1" dirty="0">
                <a:solidFill>
                  <a:srgbClr val="002060"/>
                </a:solidFill>
              </a:rPr>
              <a:t>que por un lado no debemos tener </a:t>
            </a:r>
            <a:r>
              <a:rPr lang="es-ES" sz="4800" b="1" dirty="0" smtClean="0">
                <a:solidFill>
                  <a:srgbClr val="002060"/>
                </a:solidFill>
              </a:rPr>
              <a:t>una </a:t>
            </a:r>
            <a:r>
              <a:rPr lang="es-ES" sz="4800" b="1" dirty="0" smtClean="0">
                <a:solidFill>
                  <a:srgbClr val="FF0000"/>
                </a:solidFill>
              </a:rPr>
              <a:t>familiaridad </a:t>
            </a:r>
            <a:r>
              <a:rPr lang="es-ES" sz="4800" b="1" dirty="0">
                <a:solidFill>
                  <a:srgbClr val="FF0000"/>
                </a:solidFill>
              </a:rPr>
              <a:t>indebida </a:t>
            </a:r>
            <a:r>
              <a:rPr lang="es-ES" sz="4800" b="1" dirty="0">
                <a:solidFill>
                  <a:srgbClr val="002060"/>
                </a:solidFill>
              </a:rPr>
              <a:t>con Dios, por el otro, Dios entra en comunicación con </a:t>
            </a:r>
            <a:r>
              <a:rPr lang="es-ES" sz="4800" b="1" dirty="0" smtClean="0">
                <a:solidFill>
                  <a:srgbClr val="002060"/>
                </a:solidFill>
              </a:rPr>
              <a:t>sus criaturas </a:t>
            </a:r>
            <a:r>
              <a:rPr lang="es-ES" sz="4800" b="1" dirty="0">
                <a:solidFill>
                  <a:srgbClr val="002060"/>
                </a:solidFill>
              </a:rPr>
              <a:t>pues es nuestro padre y nos ama. Por así decirlo, Dios está más allá de su creación, </a:t>
            </a:r>
            <a:r>
              <a:rPr lang="es-ES" sz="4800" b="1" dirty="0" smtClean="0">
                <a:solidFill>
                  <a:srgbClr val="002060"/>
                </a:solidFill>
              </a:rPr>
              <a:t>pero </a:t>
            </a:r>
            <a:r>
              <a:rPr lang="es-ES" sz="4800" b="1" dirty="0">
                <a:solidFill>
                  <a:srgbClr val="002060"/>
                </a:solidFill>
              </a:rPr>
              <a:t>entra en contacto con ella.</a:t>
            </a:r>
            <a:endParaRPr lang="es-E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47178" y="1061073"/>
            <a:ext cx="110819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Porque así dijo el </a:t>
            </a:r>
            <a:r>
              <a:rPr lang="es-ES" sz="4800" b="1" dirty="0">
                <a:solidFill>
                  <a:srgbClr val="FFFF00"/>
                </a:solidFill>
              </a:rPr>
              <a:t>Alto y Sublime</a:t>
            </a:r>
            <a:r>
              <a:rPr lang="es-ES" sz="4800" b="1" dirty="0">
                <a:solidFill>
                  <a:schemeClr val="bg1"/>
                </a:solidFill>
              </a:rPr>
              <a:t>, el que habita la eternidad, y </a:t>
            </a:r>
            <a:r>
              <a:rPr lang="es-ES" sz="4800" b="1" dirty="0">
                <a:solidFill>
                  <a:srgbClr val="FFFF00"/>
                </a:solidFill>
              </a:rPr>
              <a:t>cuyo nombre es </a:t>
            </a:r>
            <a:r>
              <a:rPr lang="es-ES" sz="4800" b="1" u="sng" dirty="0">
                <a:solidFill>
                  <a:srgbClr val="FFFF00"/>
                </a:solidFill>
              </a:rPr>
              <a:t>el Santo</a:t>
            </a:r>
            <a:r>
              <a:rPr lang="es-ES" sz="4800" b="1" dirty="0">
                <a:solidFill>
                  <a:schemeClr val="bg1"/>
                </a:solidFill>
              </a:rPr>
              <a:t>: Yo </a:t>
            </a:r>
            <a:r>
              <a:rPr lang="es-ES" sz="4800" b="1" dirty="0" smtClean="0">
                <a:solidFill>
                  <a:schemeClr val="bg1"/>
                </a:solidFill>
              </a:rPr>
              <a:t>habito </a:t>
            </a:r>
            <a:r>
              <a:rPr lang="es-ES" sz="4800" b="1" dirty="0">
                <a:solidFill>
                  <a:schemeClr val="bg1"/>
                </a:solidFill>
              </a:rPr>
              <a:t>en la </a:t>
            </a:r>
            <a:r>
              <a:rPr lang="es-ES" sz="4800" b="1" dirty="0">
                <a:solidFill>
                  <a:srgbClr val="FFFF00"/>
                </a:solidFill>
              </a:rPr>
              <a:t>altura y la santidad</a:t>
            </a:r>
            <a:r>
              <a:rPr lang="es-ES" sz="4800" b="1" dirty="0">
                <a:solidFill>
                  <a:schemeClr val="bg1"/>
                </a:solidFill>
              </a:rPr>
              <a:t>, y con el </a:t>
            </a:r>
            <a:r>
              <a:rPr lang="es-ES" sz="4800" b="1" dirty="0">
                <a:solidFill>
                  <a:srgbClr val="FFFF00"/>
                </a:solidFill>
              </a:rPr>
              <a:t>quebrantado y humilde </a:t>
            </a:r>
            <a:r>
              <a:rPr lang="es-ES" sz="4800" b="1" dirty="0">
                <a:solidFill>
                  <a:schemeClr val="bg1"/>
                </a:solidFill>
              </a:rPr>
              <a:t>de espíritu, para hacer </a:t>
            </a:r>
            <a:r>
              <a:rPr lang="es-ES" sz="4800" b="1" dirty="0" smtClean="0">
                <a:solidFill>
                  <a:schemeClr val="bg1"/>
                </a:solidFill>
              </a:rPr>
              <a:t>vivir </a:t>
            </a:r>
            <a:r>
              <a:rPr lang="es-ES" sz="4800" b="1" dirty="0">
                <a:solidFill>
                  <a:schemeClr val="bg1"/>
                </a:solidFill>
              </a:rPr>
              <a:t>el espíritu de los humildes, y para vivificar el corazón de los quebrantados.”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Isaías 57:15:</a:t>
            </a:r>
          </a:p>
        </p:txBody>
      </p:sp>
    </p:spTree>
    <p:extLst>
      <p:ext uri="{BB962C8B-B14F-4D97-AF65-F5344CB8AC3E}">
        <p14:creationId xmlns:p14="http://schemas.microsoft.com/office/powerpoint/2010/main" val="194629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123658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solidFill>
                  <a:schemeClr val="bg1"/>
                </a:solidFill>
                <a:latin typeface="Bauhaus 93" panose="04030905020B02020C02" pitchFamily="82" charset="0"/>
              </a:rPr>
              <a:t>Temer a Jehová significa tener una relación personal con Él</a:t>
            </a:r>
          </a:p>
        </p:txBody>
      </p:sp>
    </p:spTree>
    <p:extLst>
      <p:ext uri="{BB962C8B-B14F-4D97-AF65-F5344CB8AC3E}">
        <p14:creationId xmlns:p14="http://schemas.microsoft.com/office/powerpoint/2010/main" val="260161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27905" y="830167"/>
            <a:ext cx="10863618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s-ES" sz="4800" b="1" dirty="0">
                <a:solidFill>
                  <a:srgbClr val="002060"/>
                </a:solidFill>
              </a:rPr>
              <a:t>Entre otras cosas, ‘temer a Dios’ significa </a:t>
            </a:r>
            <a:r>
              <a:rPr lang="es-ES" sz="4800" b="1" dirty="0">
                <a:solidFill>
                  <a:srgbClr val="FF0000"/>
                </a:solidFill>
              </a:rPr>
              <a:t>apegarse</a:t>
            </a:r>
            <a:r>
              <a:rPr lang="es-ES" sz="4800" b="1" dirty="0">
                <a:solidFill>
                  <a:srgbClr val="002060"/>
                </a:solidFill>
              </a:rPr>
              <a:t> a </a:t>
            </a:r>
            <a:r>
              <a:rPr lang="es-ES" sz="4800" b="1" dirty="0" smtClean="0">
                <a:solidFill>
                  <a:srgbClr val="002060"/>
                </a:solidFill>
              </a:rPr>
              <a:t>Él [o </a:t>
            </a:r>
            <a:r>
              <a:rPr lang="es-ES" sz="4800" b="1" dirty="0" smtClean="0">
                <a:solidFill>
                  <a:srgbClr val="FF0000"/>
                </a:solidFill>
              </a:rPr>
              <a:t>mantenerse fiel</a:t>
            </a:r>
            <a:r>
              <a:rPr lang="es-ES" sz="4800" b="1" dirty="0" smtClean="0">
                <a:solidFill>
                  <a:srgbClr val="002060"/>
                </a:solidFill>
              </a:rPr>
              <a:t>]. </a:t>
            </a:r>
            <a:r>
              <a:rPr lang="es-ES" sz="4800" b="1" dirty="0">
                <a:solidFill>
                  <a:srgbClr val="002060"/>
                </a:solidFill>
              </a:rPr>
              <a:t>Note todos los sinónimos en el </a:t>
            </a:r>
            <a:r>
              <a:rPr lang="es-ES" sz="4800" b="1" dirty="0" smtClean="0">
                <a:solidFill>
                  <a:srgbClr val="002060"/>
                </a:solidFill>
              </a:rPr>
              <a:t>siguiente </a:t>
            </a:r>
            <a:r>
              <a:rPr lang="es-ES" sz="4800" b="1" dirty="0">
                <a:solidFill>
                  <a:srgbClr val="002060"/>
                </a:solidFill>
              </a:rPr>
              <a:t>versículo tomando en cuenta que la palabra ‘seguiréis’ se traduce en las </a:t>
            </a:r>
            <a:r>
              <a:rPr lang="es-ES" sz="4800" b="1" dirty="0" smtClean="0">
                <a:solidFill>
                  <a:srgbClr val="002060"/>
                </a:solidFill>
              </a:rPr>
              <a:t>versiones inglesas ‘</a:t>
            </a:r>
            <a:r>
              <a:rPr lang="es-ES" sz="4800" b="1" dirty="0" err="1" smtClean="0">
                <a:solidFill>
                  <a:srgbClr val="002060"/>
                </a:solidFill>
              </a:rPr>
              <a:t>hold</a:t>
            </a:r>
            <a:r>
              <a:rPr lang="es-ES" sz="4800" b="1" dirty="0" smtClean="0">
                <a:solidFill>
                  <a:srgbClr val="002060"/>
                </a:solidFill>
              </a:rPr>
              <a:t> </a:t>
            </a:r>
            <a:r>
              <a:rPr lang="es-ES" sz="4800" b="1" dirty="0" err="1" smtClean="0">
                <a:solidFill>
                  <a:srgbClr val="002060"/>
                </a:solidFill>
              </a:rPr>
              <a:t>fast</a:t>
            </a:r>
            <a:r>
              <a:rPr lang="es-ES" sz="4800" b="1" dirty="0" smtClean="0">
                <a:solidFill>
                  <a:srgbClr val="002060"/>
                </a:solidFill>
              </a:rPr>
              <a:t>’ o ‘</a:t>
            </a:r>
            <a:r>
              <a:rPr lang="es-ES" sz="4800" b="1" dirty="0" err="1" smtClean="0">
                <a:solidFill>
                  <a:srgbClr val="002060"/>
                </a:solidFill>
              </a:rPr>
              <a:t>cleave</a:t>
            </a:r>
            <a:r>
              <a:rPr lang="es-ES" sz="4800" b="1" dirty="0" smtClean="0">
                <a:solidFill>
                  <a:srgbClr val="002060"/>
                </a:solidFill>
              </a:rPr>
              <a:t>’ </a:t>
            </a:r>
            <a:r>
              <a:rPr lang="es-ES" sz="4800" b="1" dirty="0">
                <a:solidFill>
                  <a:srgbClr val="002060"/>
                </a:solidFill>
              </a:rPr>
              <a:t>(</a:t>
            </a:r>
            <a:r>
              <a:rPr lang="es-ES" sz="4800" b="1" dirty="0" smtClean="0">
                <a:solidFill>
                  <a:srgbClr val="002060"/>
                </a:solidFill>
              </a:rPr>
              <a:t>apegarse o agarrarse fuerte): </a:t>
            </a:r>
            <a:endParaRPr lang="es-E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20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47178" y="1061073"/>
            <a:ext cx="110819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“</a:t>
            </a:r>
            <a:r>
              <a:rPr lang="es-ES" sz="6000" b="1" dirty="0">
                <a:solidFill>
                  <a:schemeClr val="bg1"/>
                </a:solidFill>
              </a:rPr>
              <a:t>En pos de Jehová vuestro Dios </a:t>
            </a:r>
            <a:r>
              <a:rPr lang="es-ES" sz="6000" b="1" dirty="0">
                <a:solidFill>
                  <a:srgbClr val="FFFF00"/>
                </a:solidFill>
              </a:rPr>
              <a:t>andaréis</a:t>
            </a:r>
            <a:r>
              <a:rPr lang="es-ES" sz="6000" b="1" dirty="0">
                <a:solidFill>
                  <a:schemeClr val="bg1"/>
                </a:solidFill>
              </a:rPr>
              <a:t>; a él </a:t>
            </a:r>
            <a:r>
              <a:rPr lang="es-ES" sz="6000" b="1" dirty="0">
                <a:solidFill>
                  <a:srgbClr val="FFFF00"/>
                </a:solidFill>
              </a:rPr>
              <a:t>temeréis</a:t>
            </a:r>
            <a:r>
              <a:rPr lang="es-ES" sz="6000" b="1" dirty="0">
                <a:solidFill>
                  <a:schemeClr val="bg1"/>
                </a:solidFill>
              </a:rPr>
              <a:t>, guardaréis </a:t>
            </a:r>
            <a:r>
              <a:rPr lang="es-ES" sz="6000" b="1" dirty="0">
                <a:solidFill>
                  <a:srgbClr val="FFFF00"/>
                </a:solidFill>
              </a:rPr>
              <a:t>sus mandamientos </a:t>
            </a:r>
            <a:r>
              <a:rPr lang="es-ES" sz="6000" b="1" dirty="0">
                <a:solidFill>
                  <a:schemeClr val="bg1"/>
                </a:solidFill>
              </a:rPr>
              <a:t>y </a:t>
            </a:r>
            <a:r>
              <a:rPr lang="es-ES" sz="6000" b="1" dirty="0" smtClean="0">
                <a:solidFill>
                  <a:schemeClr val="bg1"/>
                </a:solidFill>
              </a:rPr>
              <a:t> </a:t>
            </a:r>
            <a:r>
              <a:rPr lang="es-ES" sz="6000" b="1" dirty="0" smtClean="0">
                <a:solidFill>
                  <a:srgbClr val="FFFF00"/>
                </a:solidFill>
              </a:rPr>
              <a:t>escucharéis</a:t>
            </a:r>
            <a:r>
              <a:rPr lang="es-ES" sz="6000" b="1" dirty="0" smtClean="0">
                <a:solidFill>
                  <a:schemeClr val="bg1"/>
                </a:solidFill>
              </a:rPr>
              <a:t> </a:t>
            </a:r>
            <a:r>
              <a:rPr lang="es-ES" sz="6000" b="1" dirty="0">
                <a:solidFill>
                  <a:schemeClr val="bg1"/>
                </a:solidFill>
              </a:rPr>
              <a:t>su voz, a él </a:t>
            </a:r>
            <a:r>
              <a:rPr lang="es-ES" sz="6000" b="1" dirty="0">
                <a:solidFill>
                  <a:srgbClr val="FFFF00"/>
                </a:solidFill>
              </a:rPr>
              <a:t>serviréis</a:t>
            </a:r>
            <a:r>
              <a:rPr lang="es-ES" sz="6000" b="1" dirty="0">
                <a:solidFill>
                  <a:schemeClr val="bg1"/>
                </a:solidFill>
              </a:rPr>
              <a:t>, y a él </a:t>
            </a:r>
            <a:r>
              <a:rPr lang="es-ES" sz="6000" b="1" dirty="0">
                <a:solidFill>
                  <a:srgbClr val="FFFF00"/>
                </a:solidFill>
              </a:rPr>
              <a:t>seguiréis </a:t>
            </a:r>
            <a:r>
              <a:rPr lang="es-ES" sz="6000" b="1" dirty="0" smtClean="0">
                <a:solidFill>
                  <a:srgbClr val="FFFF00"/>
                </a:solidFill>
              </a:rPr>
              <a:t>[os </a:t>
            </a:r>
            <a:r>
              <a:rPr lang="es-ES" sz="6000" b="1" dirty="0">
                <a:solidFill>
                  <a:srgbClr val="FFFF00"/>
                </a:solidFill>
              </a:rPr>
              <a:t>apegaréis</a:t>
            </a:r>
            <a:r>
              <a:rPr lang="es-ES" sz="6000" b="1" dirty="0">
                <a:solidFill>
                  <a:schemeClr val="bg1"/>
                </a:solidFill>
              </a:rPr>
              <a:t>].”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Deuteronomio 13:4:</a:t>
            </a:r>
          </a:p>
        </p:txBody>
      </p:sp>
    </p:spTree>
    <p:extLst>
      <p:ext uri="{BB962C8B-B14F-4D97-AF65-F5344CB8AC3E}">
        <p14:creationId xmlns:p14="http://schemas.microsoft.com/office/powerpoint/2010/main" val="133533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47178" y="1061073"/>
            <a:ext cx="110819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FFFF00"/>
                </a:solidFill>
              </a:rPr>
              <a:t>Sigan</a:t>
            </a:r>
            <a:r>
              <a:rPr lang="es-ES" sz="6000" b="1" dirty="0">
                <a:solidFill>
                  <a:schemeClr val="bg1"/>
                </a:solidFill>
              </a:rPr>
              <a:t> únicamente al Señor su Dios y </a:t>
            </a:r>
            <a:r>
              <a:rPr lang="es-ES" sz="6000" b="1" dirty="0">
                <a:solidFill>
                  <a:srgbClr val="FFFF00"/>
                </a:solidFill>
              </a:rPr>
              <a:t>respétenlo</a:t>
            </a:r>
            <a:r>
              <a:rPr lang="es-ES" sz="6000" b="1" dirty="0">
                <a:solidFill>
                  <a:schemeClr val="bg1"/>
                </a:solidFill>
              </a:rPr>
              <a:t>; cumplan </a:t>
            </a:r>
            <a:r>
              <a:rPr lang="es-ES" sz="6000" b="1" dirty="0">
                <a:solidFill>
                  <a:srgbClr val="FFFF00"/>
                </a:solidFill>
              </a:rPr>
              <a:t>sus mandamientos </a:t>
            </a:r>
            <a:r>
              <a:rPr lang="es-ES" sz="6000" b="1" dirty="0">
                <a:solidFill>
                  <a:schemeClr val="bg1"/>
                </a:solidFill>
              </a:rPr>
              <a:t>y </a:t>
            </a:r>
            <a:r>
              <a:rPr lang="es-ES" sz="6000" b="1" dirty="0">
                <a:solidFill>
                  <a:srgbClr val="FFFF00"/>
                </a:solidFill>
              </a:rPr>
              <a:t>obedézcanlo</a:t>
            </a:r>
            <a:r>
              <a:rPr lang="es-ES" sz="6000" b="1" dirty="0">
                <a:solidFill>
                  <a:schemeClr val="bg1"/>
                </a:solidFill>
              </a:rPr>
              <a:t>. </a:t>
            </a:r>
            <a:r>
              <a:rPr lang="es-ES" sz="6000" b="1" dirty="0">
                <a:solidFill>
                  <a:srgbClr val="FFFF00"/>
                </a:solidFill>
              </a:rPr>
              <a:t>Ríndanle culto </a:t>
            </a:r>
            <a:r>
              <a:rPr lang="es-ES" sz="6000" b="1" dirty="0">
                <a:solidFill>
                  <a:schemeClr val="bg1"/>
                </a:solidFill>
              </a:rPr>
              <a:t>y </a:t>
            </a:r>
            <a:r>
              <a:rPr lang="es-ES" sz="6000" b="1" dirty="0">
                <a:solidFill>
                  <a:srgbClr val="FFFF00"/>
                </a:solidFill>
              </a:rPr>
              <a:t>manténganse fieles</a:t>
            </a:r>
            <a:r>
              <a:rPr lang="es-ES" sz="6000" b="1" dirty="0">
                <a:solidFill>
                  <a:schemeClr val="bg1"/>
                </a:solidFill>
              </a:rPr>
              <a:t> a él.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Deuteronomio 13:4</a:t>
            </a:r>
            <a:r>
              <a:rPr lang="es-E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 </a:t>
            </a:r>
            <a:r>
              <a:rPr lang="es-E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BLPH</a:t>
            </a:r>
            <a:r>
              <a:rPr lang="es-E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La Palabra (Hispanoamérica)</a:t>
            </a:r>
          </a:p>
        </p:txBody>
      </p:sp>
    </p:spTree>
    <p:extLst>
      <p:ext uri="{BB962C8B-B14F-4D97-AF65-F5344CB8AC3E}">
        <p14:creationId xmlns:p14="http://schemas.microsoft.com/office/powerpoint/2010/main" val="40997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123658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solidFill>
                  <a:schemeClr val="bg1"/>
                </a:solidFill>
                <a:latin typeface="Bauhaus 93" panose="04030905020B02020C02" pitchFamily="82" charset="0"/>
              </a:rPr>
              <a:t>Los que temen a Jehová respetan y reverencian su </a:t>
            </a:r>
            <a:r>
              <a:rPr lang="es-ES" sz="66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nombre</a:t>
            </a:r>
            <a:endParaRPr lang="es-ES" sz="66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8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203200" y="891756"/>
            <a:ext cx="11713029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2060"/>
                </a:solidFill>
              </a:rPr>
              <a:t>El evangelio nos </a:t>
            </a:r>
            <a:r>
              <a:rPr lang="es-ES" sz="4800" b="1" dirty="0" smtClean="0">
                <a:solidFill>
                  <a:srgbClr val="002060"/>
                </a:solidFill>
              </a:rPr>
              <a:t>enseña </a:t>
            </a:r>
            <a:r>
              <a:rPr lang="es-ES" sz="4800" b="1" dirty="0">
                <a:solidFill>
                  <a:srgbClr val="002060"/>
                </a:solidFill>
              </a:rPr>
              <a:t>que </a:t>
            </a:r>
            <a:r>
              <a:rPr lang="es-ES" sz="4800" b="1" dirty="0">
                <a:solidFill>
                  <a:srgbClr val="FF0000"/>
                </a:solidFill>
              </a:rPr>
              <a:t>Jesús tejió </a:t>
            </a:r>
            <a:r>
              <a:rPr lang="es-ES" sz="4800" b="1" dirty="0">
                <a:solidFill>
                  <a:srgbClr val="002060"/>
                </a:solidFill>
              </a:rPr>
              <a:t>un manto de perfecta justicia por su vida sin pecado </a:t>
            </a:r>
            <a:r>
              <a:rPr lang="es-ES" sz="4800" b="1" dirty="0" smtClean="0">
                <a:solidFill>
                  <a:srgbClr val="002060"/>
                </a:solidFill>
              </a:rPr>
              <a:t>y </a:t>
            </a:r>
            <a:r>
              <a:rPr lang="es-ES" sz="4800" b="1" dirty="0">
                <a:solidFill>
                  <a:srgbClr val="002060"/>
                </a:solidFill>
              </a:rPr>
              <a:t>luego </a:t>
            </a:r>
            <a:r>
              <a:rPr lang="es-ES" sz="4800" b="1" dirty="0">
                <a:solidFill>
                  <a:srgbClr val="FF0000"/>
                </a:solidFill>
              </a:rPr>
              <a:t>pagó nuestra deuda </a:t>
            </a:r>
            <a:r>
              <a:rPr lang="es-ES" sz="4800" b="1" dirty="0">
                <a:solidFill>
                  <a:srgbClr val="002060"/>
                </a:solidFill>
              </a:rPr>
              <a:t>por medio de su muerte. Todos aquellos que </a:t>
            </a:r>
            <a:r>
              <a:rPr lang="es-ES" sz="4800" b="1" dirty="0">
                <a:solidFill>
                  <a:srgbClr val="FF0000"/>
                </a:solidFill>
              </a:rPr>
              <a:t>reclaman el </a:t>
            </a:r>
            <a:r>
              <a:rPr lang="es-ES" sz="4800" b="1" dirty="0" smtClean="0">
                <a:solidFill>
                  <a:srgbClr val="FF0000"/>
                </a:solidFill>
              </a:rPr>
              <a:t>manto </a:t>
            </a:r>
            <a:r>
              <a:rPr lang="es-ES" sz="4800" b="1" dirty="0">
                <a:solidFill>
                  <a:srgbClr val="002060"/>
                </a:solidFill>
              </a:rPr>
              <a:t>a través del arrepentimiento, la </a:t>
            </a:r>
            <a:r>
              <a:rPr lang="es-ES" sz="4800" b="1" dirty="0" smtClean="0">
                <a:solidFill>
                  <a:srgbClr val="002060"/>
                </a:solidFill>
              </a:rPr>
              <a:t>confesión</a:t>
            </a:r>
            <a:r>
              <a:rPr lang="es-ES" sz="4800" b="1" dirty="0">
                <a:solidFill>
                  <a:srgbClr val="002060"/>
                </a:solidFill>
              </a:rPr>
              <a:t>, la fe en Jesús y el bautismo, se salvarán en </a:t>
            </a:r>
            <a:r>
              <a:rPr lang="es-ES" sz="4800" b="1" dirty="0" smtClean="0">
                <a:solidFill>
                  <a:srgbClr val="002060"/>
                </a:solidFill>
              </a:rPr>
              <a:t>el </a:t>
            </a:r>
            <a:r>
              <a:rPr lang="es-ES" sz="4800" b="1" dirty="0">
                <a:solidFill>
                  <a:srgbClr val="002060"/>
                </a:solidFill>
              </a:rPr>
              <a:t>reino.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962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47178" y="1443211"/>
            <a:ext cx="110819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b="1" dirty="0" smtClean="0">
                <a:solidFill>
                  <a:schemeClr val="bg1"/>
                </a:solidFill>
              </a:rPr>
              <a:t>“…</a:t>
            </a:r>
            <a:r>
              <a:rPr lang="es-ES" sz="9600" b="1" dirty="0" smtClean="0">
                <a:solidFill>
                  <a:srgbClr val="FFFF00"/>
                </a:solidFill>
              </a:rPr>
              <a:t>santificado</a:t>
            </a:r>
            <a:r>
              <a:rPr lang="es-ES" sz="9600" b="1" dirty="0" smtClean="0">
                <a:solidFill>
                  <a:schemeClr val="bg1"/>
                </a:solidFill>
              </a:rPr>
              <a:t> </a:t>
            </a:r>
            <a:r>
              <a:rPr lang="es-ES" sz="9600" b="1" dirty="0">
                <a:solidFill>
                  <a:schemeClr val="bg1"/>
                </a:solidFill>
              </a:rPr>
              <a:t>sea tu </a:t>
            </a:r>
            <a:r>
              <a:rPr lang="es-ES" sz="9600" b="1" dirty="0">
                <a:solidFill>
                  <a:srgbClr val="FFFF00"/>
                </a:solidFill>
              </a:rPr>
              <a:t>nombre</a:t>
            </a:r>
            <a:r>
              <a:rPr lang="es-ES" sz="96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Mateo 6:9:</a:t>
            </a:r>
          </a:p>
        </p:txBody>
      </p:sp>
    </p:spTree>
    <p:extLst>
      <p:ext uri="{BB962C8B-B14F-4D97-AF65-F5344CB8AC3E}">
        <p14:creationId xmlns:p14="http://schemas.microsoft.com/office/powerpoint/2010/main" val="11066450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49379" y="668090"/>
            <a:ext cx="10357360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2060"/>
                </a:solidFill>
              </a:rPr>
              <a:t>“El </a:t>
            </a:r>
            <a:r>
              <a:rPr lang="es-ES" sz="4800" b="1" dirty="0">
                <a:solidFill>
                  <a:srgbClr val="FF0000"/>
                </a:solidFill>
              </a:rPr>
              <a:t>nombre</a:t>
            </a:r>
            <a:r>
              <a:rPr lang="es-ES" sz="4800" b="1" dirty="0">
                <a:solidFill>
                  <a:srgbClr val="002060"/>
                </a:solidFill>
              </a:rPr>
              <a:t> de Dios representa su </a:t>
            </a:r>
            <a:r>
              <a:rPr lang="es-ES" sz="4800" b="1" dirty="0" smtClean="0">
                <a:solidFill>
                  <a:srgbClr val="FF0000"/>
                </a:solidFill>
              </a:rPr>
              <a:t>carácter</a:t>
            </a:r>
            <a:r>
              <a:rPr lang="es-ES" sz="4800" b="1" dirty="0" smtClean="0">
                <a:solidFill>
                  <a:srgbClr val="002060"/>
                </a:solidFill>
              </a:rPr>
              <a:t> (</a:t>
            </a:r>
            <a:r>
              <a:rPr lang="es-ES" sz="4800" b="1" dirty="0" err="1" smtClean="0">
                <a:solidFill>
                  <a:srgbClr val="002060"/>
                </a:solidFill>
              </a:rPr>
              <a:t>Exo</a:t>
            </a:r>
            <a:r>
              <a:rPr lang="es-ES" sz="4800" b="1" dirty="0">
                <a:solidFill>
                  <a:srgbClr val="002060"/>
                </a:solidFill>
              </a:rPr>
              <a:t>. 34: 5-7). </a:t>
            </a:r>
            <a:r>
              <a:rPr lang="es-ES" sz="4800" b="1" dirty="0" smtClean="0">
                <a:solidFill>
                  <a:srgbClr val="002060"/>
                </a:solidFill>
              </a:rPr>
              <a:t> </a:t>
            </a:r>
            <a:r>
              <a:rPr lang="es-ES" sz="4800" b="1" dirty="0">
                <a:solidFill>
                  <a:srgbClr val="002060"/>
                </a:solidFill>
              </a:rPr>
              <a:t>El nombre de Dios es santo o "</a:t>
            </a:r>
            <a:r>
              <a:rPr lang="es-ES" sz="4800" b="1" dirty="0">
                <a:solidFill>
                  <a:srgbClr val="FF0000"/>
                </a:solidFill>
              </a:rPr>
              <a:t>santificado</a:t>
            </a:r>
            <a:r>
              <a:rPr lang="es-ES" sz="4800" b="1" dirty="0">
                <a:solidFill>
                  <a:srgbClr val="002060"/>
                </a:solidFill>
              </a:rPr>
              <a:t>" porque Dios </a:t>
            </a:r>
            <a:r>
              <a:rPr lang="es-ES" sz="4800" b="1" dirty="0" smtClean="0">
                <a:solidFill>
                  <a:srgbClr val="002060"/>
                </a:solidFill>
              </a:rPr>
              <a:t>mismo es </a:t>
            </a:r>
            <a:r>
              <a:rPr lang="es-ES" sz="4800" b="1" dirty="0">
                <a:solidFill>
                  <a:srgbClr val="002060"/>
                </a:solidFill>
              </a:rPr>
              <a:t>santo. Santificamos su nombre al reconocer la santidad de su carácter y </a:t>
            </a:r>
            <a:r>
              <a:rPr lang="es-ES" sz="4800" b="1" dirty="0" smtClean="0">
                <a:solidFill>
                  <a:srgbClr val="002060"/>
                </a:solidFill>
              </a:rPr>
              <a:t>al permitir </a:t>
            </a:r>
            <a:r>
              <a:rPr lang="es-ES" sz="4800" b="1" dirty="0">
                <a:solidFill>
                  <a:srgbClr val="002060"/>
                </a:solidFill>
              </a:rPr>
              <a:t>que él reproduzca su carácter en nosotros.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4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10105" y="707057"/>
            <a:ext cx="10989264" cy="55092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rgbClr val="002060"/>
                </a:solidFill>
              </a:rPr>
              <a:t> El </a:t>
            </a:r>
            <a:r>
              <a:rPr lang="es-ES" sz="4400" b="1" dirty="0">
                <a:solidFill>
                  <a:srgbClr val="FF0000"/>
                </a:solidFill>
              </a:rPr>
              <a:t>nombre de Dios </a:t>
            </a:r>
            <a:r>
              <a:rPr lang="es-ES" sz="4400" b="1" dirty="0">
                <a:solidFill>
                  <a:srgbClr val="002060"/>
                </a:solidFill>
              </a:rPr>
              <a:t>es honrado de dos modos: (</a:t>
            </a:r>
            <a:r>
              <a:rPr lang="es-ES" sz="4400" b="1" dirty="0" smtClean="0">
                <a:solidFill>
                  <a:srgbClr val="FF0000"/>
                </a:solidFill>
              </a:rPr>
              <a:t>1</a:t>
            </a:r>
            <a:r>
              <a:rPr lang="es-ES" sz="4400" b="1" dirty="0" smtClean="0">
                <a:solidFill>
                  <a:srgbClr val="002060"/>
                </a:solidFill>
              </a:rPr>
              <a:t>) mediante </a:t>
            </a:r>
            <a:r>
              <a:rPr lang="es-ES" sz="4400" b="1" dirty="0">
                <a:solidFill>
                  <a:srgbClr val="002060"/>
                </a:solidFill>
              </a:rPr>
              <a:t>actos divinos que inducen a los hombres a reconocer y a reverenciar </a:t>
            </a:r>
            <a:r>
              <a:rPr lang="es-ES" sz="4400" b="1" dirty="0" smtClean="0">
                <a:solidFill>
                  <a:srgbClr val="002060"/>
                </a:solidFill>
              </a:rPr>
              <a:t>a Jehová </a:t>
            </a:r>
            <a:r>
              <a:rPr lang="es-ES" sz="4400" b="1" dirty="0">
                <a:solidFill>
                  <a:srgbClr val="002060"/>
                </a:solidFill>
              </a:rPr>
              <a:t>como Dios </a:t>
            </a:r>
            <a:r>
              <a:rPr lang="es-ES" sz="4400" b="1" dirty="0" smtClean="0">
                <a:solidFill>
                  <a:srgbClr val="002060"/>
                </a:solidFill>
              </a:rPr>
              <a:t>(</a:t>
            </a:r>
            <a:r>
              <a:rPr lang="es-ES" sz="4400" b="1" dirty="0" err="1" smtClean="0">
                <a:solidFill>
                  <a:srgbClr val="002060"/>
                </a:solidFill>
              </a:rPr>
              <a:t>Exo</a:t>
            </a:r>
            <a:r>
              <a:rPr lang="es-ES" sz="4400" b="1" dirty="0">
                <a:solidFill>
                  <a:srgbClr val="002060"/>
                </a:solidFill>
              </a:rPr>
              <a:t>. 15: 14 -</a:t>
            </a:r>
            <a:r>
              <a:rPr lang="es-ES" sz="4400" b="1" dirty="0" smtClean="0">
                <a:solidFill>
                  <a:srgbClr val="002060"/>
                </a:solidFill>
              </a:rPr>
              <a:t>15), y (</a:t>
            </a:r>
            <a:r>
              <a:rPr lang="es-ES" sz="4400" b="1" dirty="0" smtClean="0">
                <a:solidFill>
                  <a:srgbClr val="FF0000"/>
                </a:solidFill>
              </a:rPr>
              <a:t>2</a:t>
            </a:r>
            <a:r>
              <a:rPr lang="es-ES" sz="4400" b="1" dirty="0">
                <a:solidFill>
                  <a:srgbClr val="002060"/>
                </a:solidFill>
              </a:rPr>
              <a:t>) mediante las acciones de los hombres que le honran como Dios y le rinden </a:t>
            </a:r>
            <a:r>
              <a:rPr lang="es-ES" sz="4400" b="1" dirty="0" smtClean="0">
                <a:solidFill>
                  <a:srgbClr val="002060"/>
                </a:solidFill>
              </a:rPr>
              <a:t>la adoración </a:t>
            </a:r>
            <a:r>
              <a:rPr lang="es-ES" sz="4400" b="1" dirty="0">
                <a:solidFill>
                  <a:srgbClr val="002060"/>
                </a:solidFill>
              </a:rPr>
              <a:t>y la obediencia que le corresponden </a:t>
            </a:r>
            <a:r>
              <a:rPr lang="es-ES" sz="4400" b="1" dirty="0" smtClean="0">
                <a:solidFill>
                  <a:srgbClr val="002060"/>
                </a:solidFill>
              </a:rPr>
              <a:t>(Isa</a:t>
            </a:r>
            <a:r>
              <a:rPr lang="es-ES" sz="4400" b="1" dirty="0">
                <a:solidFill>
                  <a:srgbClr val="002060"/>
                </a:solidFill>
              </a:rPr>
              <a:t>. </a:t>
            </a:r>
            <a:r>
              <a:rPr lang="es-ES" sz="4400" b="1" dirty="0" smtClean="0">
                <a:solidFill>
                  <a:srgbClr val="002060"/>
                </a:solidFill>
              </a:rPr>
              <a:t>58:13, </a:t>
            </a:r>
            <a:r>
              <a:rPr lang="es-ES" sz="4400" b="1" dirty="0" err="1" smtClean="0">
                <a:solidFill>
                  <a:srgbClr val="002060"/>
                </a:solidFill>
              </a:rPr>
              <a:t>Hech</a:t>
            </a:r>
            <a:r>
              <a:rPr lang="es-ES" sz="4400" b="1" dirty="0">
                <a:solidFill>
                  <a:srgbClr val="002060"/>
                </a:solidFill>
              </a:rPr>
              <a:t>. </a:t>
            </a:r>
            <a:r>
              <a:rPr lang="es-ES" sz="4400" b="1" dirty="0" smtClean="0">
                <a:solidFill>
                  <a:srgbClr val="002060"/>
                </a:solidFill>
              </a:rPr>
              <a:t>10:35, </a:t>
            </a:r>
            <a:r>
              <a:rPr lang="es-ES" sz="4400" b="1" dirty="0">
                <a:solidFill>
                  <a:srgbClr val="002060"/>
                </a:solidFill>
              </a:rPr>
              <a:t>etc</a:t>
            </a:r>
            <a:r>
              <a:rPr lang="es-ES" sz="4400" b="1" dirty="0" smtClean="0">
                <a:solidFill>
                  <a:srgbClr val="002060"/>
                </a:solidFill>
              </a:rPr>
              <a:t>.)” </a:t>
            </a:r>
            <a:r>
              <a:rPr lang="es-ES" sz="4400" b="1" dirty="0" smtClean="0">
                <a:solidFill>
                  <a:srgbClr val="7B3874"/>
                </a:solidFill>
              </a:rPr>
              <a:t>Comentario Bíblico Adventista, Mt. 6: 9.</a:t>
            </a:r>
            <a:endParaRPr lang="es-ES" sz="4400" b="1" dirty="0">
              <a:solidFill>
                <a:srgbClr val="7B38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88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47178" y="1061073"/>
            <a:ext cx="110819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solidFill>
                  <a:schemeClr val="bg1"/>
                </a:solidFill>
              </a:rPr>
              <a:t>“</a:t>
            </a:r>
            <a:r>
              <a:rPr lang="es-ES" sz="6600" b="1" dirty="0">
                <a:solidFill>
                  <a:schemeClr val="bg1"/>
                </a:solidFill>
              </a:rPr>
              <a:t>Redención ha enviado a su pueblo; para siempre </a:t>
            </a:r>
            <a:r>
              <a:rPr lang="es-ES" sz="6600" b="1" dirty="0" smtClean="0">
                <a:solidFill>
                  <a:schemeClr val="bg1"/>
                </a:solidFill>
              </a:rPr>
              <a:t>ha ordenado </a:t>
            </a:r>
            <a:r>
              <a:rPr lang="es-ES" sz="6600" b="1" dirty="0">
                <a:solidFill>
                  <a:schemeClr val="bg1"/>
                </a:solidFill>
              </a:rPr>
              <a:t>su pacto; </a:t>
            </a:r>
            <a:r>
              <a:rPr lang="es-ES" sz="6600" b="1" dirty="0">
                <a:solidFill>
                  <a:srgbClr val="FFFF00"/>
                </a:solidFill>
              </a:rPr>
              <a:t>Santo y temible</a:t>
            </a:r>
            <a:r>
              <a:rPr lang="es-ES" sz="6600" b="1" dirty="0">
                <a:solidFill>
                  <a:schemeClr val="bg1"/>
                </a:solidFill>
              </a:rPr>
              <a:t> es </a:t>
            </a:r>
            <a:r>
              <a:rPr lang="es-ES" sz="6600" b="1" dirty="0" smtClean="0">
                <a:solidFill>
                  <a:srgbClr val="FFFF00"/>
                </a:solidFill>
              </a:rPr>
              <a:t>su nombre</a:t>
            </a:r>
            <a:r>
              <a:rPr lang="es-ES" sz="6600" b="1" dirty="0" smtClean="0">
                <a:solidFill>
                  <a:schemeClr val="bg1"/>
                </a:solidFill>
              </a:rPr>
              <a:t>.”</a:t>
            </a:r>
            <a:endParaRPr lang="es-ES" sz="66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Salmo 111:9:</a:t>
            </a:r>
          </a:p>
        </p:txBody>
      </p:sp>
    </p:spTree>
    <p:extLst>
      <p:ext uri="{BB962C8B-B14F-4D97-AF65-F5344CB8AC3E}">
        <p14:creationId xmlns:p14="http://schemas.microsoft.com/office/powerpoint/2010/main" val="15519425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47178" y="1061073"/>
            <a:ext cx="1108198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solidFill>
                  <a:schemeClr val="bg1"/>
                </a:solidFill>
              </a:rPr>
              <a:t>“</a:t>
            </a:r>
            <a:r>
              <a:rPr lang="es-ES" sz="6600" b="1" dirty="0">
                <a:solidFill>
                  <a:schemeClr val="bg1"/>
                </a:solidFill>
              </a:rPr>
              <a:t>No tomarás el nombre de Jehová tu Dios en vano; porque no dará por inocente Jehová al que </a:t>
            </a:r>
            <a:r>
              <a:rPr lang="es-ES" sz="6600" b="1" dirty="0" smtClean="0">
                <a:solidFill>
                  <a:schemeClr val="bg1"/>
                </a:solidFill>
              </a:rPr>
              <a:t>tomare </a:t>
            </a:r>
            <a:r>
              <a:rPr lang="es-ES" sz="6600" b="1" dirty="0">
                <a:solidFill>
                  <a:schemeClr val="bg1"/>
                </a:solidFill>
              </a:rPr>
              <a:t>su </a:t>
            </a:r>
            <a:r>
              <a:rPr lang="es-ES" sz="6600" b="1" dirty="0">
                <a:solidFill>
                  <a:srgbClr val="FFFF00"/>
                </a:solidFill>
              </a:rPr>
              <a:t>nombre en vano</a:t>
            </a:r>
            <a:r>
              <a:rPr lang="es-ES" sz="66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Éxodo 20:7:</a:t>
            </a:r>
          </a:p>
        </p:txBody>
      </p:sp>
    </p:spTree>
    <p:extLst>
      <p:ext uri="{BB962C8B-B14F-4D97-AF65-F5344CB8AC3E}">
        <p14:creationId xmlns:p14="http://schemas.microsoft.com/office/powerpoint/2010/main" val="17797445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47178" y="1061073"/>
            <a:ext cx="1108198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“Este mandamiento no sólo prohíbe el jurar en falso y las blasfemias tan comunes, sino también </a:t>
            </a:r>
            <a:r>
              <a:rPr lang="es-ES" sz="4400" b="1" dirty="0" smtClean="0">
                <a:solidFill>
                  <a:schemeClr val="bg1"/>
                </a:solidFill>
              </a:rPr>
              <a:t>el </a:t>
            </a:r>
            <a:r>
              <a:rPr lang="es-ES" sz="4400" b="1" dirty="0">
                <a:solidFill>
                  <a:schemeClr val="bg1"/>
                </a:solidFill>
              </a:rPr>
              <a:t>uso del nombre de Dios de una manera </a:t>
            </a:r>
            <a:r>
              <a:rPr lang="es-ES" sz="4400" b="1" dirty="0">
                <a:solidFill>
                  <a:srgbClr val="FFFF00"/>
                </a:solidFill>
              </a:rPr>
              <a:t>frívola o descuidada [como decir, ‘Dios mío]</a:t>
            </a:r>
            <a:r>
              <a:rPr lang="es-ES" sz="4400" b="1" dirty="0">
                <a:solidFill>
                  <a:schemeClr val="bg1"/>
                </a:solidFill>
              </a:rPr>
              <a:t>, sin </a:t>
            </a:r>
            <a:r>
              <a:rPr lang="es-ES" sz="4400" b="1" dirty="0" smtClean="0">
                <a:solidFill>
                  <a:schemeClr val="bg1"/>
                </a:solidFill>
              </a:rPr>
              <a:t>considerar </a:t>
            </a:r>
            <a:r>
              <a:rPr lang="es-ES" sz="4400" b="1" dirty="0">
                <a:solidFill>
                  <a:schemeClr val="bg1"/>
                </a:solidFill>
              </a:rPr>
              <a:t>su </a:t>
            </a:r>
            <a:r>
              <a:rPr lang="es-ES" sz="4400" b="1" dirty="0">
                <a:solidFill>
                  <a:srgbClr val="FFFF00"/>
                </a:solidFill>
              </a:rPr>
              <a:t>tremendo significado</a:t>
            </a:r>
            <a:r>
              <a:rPr lang="es-ES" sz="4400" b="1" dirty="0">
                <a:solidFill>
                  <a:schemeClr val="bg1"/>
                </a:solidFill>
              </a:rPr>
              <a:t>. Deshonramos a Dios cuando mencionamos su nombre en la </a:t>
            </a:r>
            <a:r>
              <a:rPr lang="es-ES" sz="4400" b="1" dirty="0">
                <a:solidFill>
                  <a:srgbClr val="FFFF00"/>
                </a:solidFill>
              </a:rPr>
              <a:t>conversación ordinaria</a:t>
            </a:r>
            <a:r>
              <a:rPr lang="es-ES" sz="4400" b="1" dirty="0">
                <a:solidFill>
                  <a:schemeClr val="bg1"/>
                </a:solidFill>
              </a:rPr>
              <a:t>, cuando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Patriarcas y Profetas, PP</a:t>
            </a:r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, p. 314</a:t>
            </a:r>
          </a:p>
        </p:txBody>
      </p:sp>
    </p:spTree>
    <p:extLst>
      <p:ext uri="{BB962C8B-B14F-4D97-AF65-F5344CB8AC3E}">
        <p14:creationId xmlns:p14="http://schemas.microsoft.com/office/powerpoint/2010/main" val="21611569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47178" y="1061073"/>
            <a:ext cx="1108198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apelamos </a:t>
            </a:r>
            <a:r>
              <a:rPr lang="es-ES" sz="4400" b="1" dirty="0">
                <a:solidFill>
                  <a:schemeClr val="bg1"/>
                </a:solidFill>
              </a:rPr>
              <a:t>a él por </a:t>
            </a:r>
            <a:r>
              <a:rPr lang="es-ES" sz="4400" b="1" dirty="0">
                <a:solidFill>
                  <a:srgbClr val="FFFF00"/>
                </a:solidFill>
              </a:rPr>
              <a:t>asuntos triviales</a:t>
            </a:r>
            <a:r>
              <a:rPr lang="es-ES" sz="4400" b="1" dirty="0">
                <a:solidFill>
                  <a:schemeClr val="bg1"/>
                </a:solidFill>
              </a:rPr>
              <a:t>, cuando </a:t>
            </a:r>
            <a:r>
              <a:rPr lang="es-ES" sz="4400" b="1" dirty="0">
                <a:solidFill>
                  <a:srgbClr val="FFFF00"/>
                </a:solidFill>
              </a:rPr>
              <a:t>repetimos </a:t>
            </a:r>
            <a:r>
              <a:rPr lang="es-ES" sz="4400" b="1" dirty="0" smtClean="0">
                <a:solidFill>
                  <a:srgbClr val="FFFF00"/>
                </a:solidFill>
              </a:rPr>
              <a:t>su </a:t>
            </a:r>
            <a:r>
              <a:rPr lang="es-ES" sz="4400" b="1" dirty="0">
                <a:solidFill>
                  <a:srgbClr val="FFFF00"/>
                </a:solidFill>
              </a:rPr>
              <a:t>nombre </a:t>
            </a:r>
            <a:r>
              <a:rPr lang="es-ES" sz="4400" b="1" dirty="0">
                <a:solidFill>
                  <a:schemeClr val="bg1"/>
                </a:solidFill>
              </a:rPr>
              <a:t>con frecuencia y </a:t>
            </a:r>
            <a:r>
              <a:rPr lang="es-ES" sz="4400" b="1" dirty="0">
                <a:solidFill>
                  <a:srgbClr val="FFFF00"/>
                </a:solidFill>
              </a:rPr>
              <a:t>sin reflexión</a:t>
            </a:r>
            <a:r>
              <a:rPr lang="es-ES" sz="4400" b="1" dirty="0">
                <a:solidFill>
                  <a:schemeClr val="bg1"/>
                </a:solidFill>
              </a:rPr>
              <a:t>. "Santo y terrible es su nombre." (Sal. 111: 19.) Todos </a:t>
            </a:r>
            <a:r>
              <a:rPr lang="es-ES" sz="4400" b="1" dirty="0" smtClean="0">
                <a:solidFill>
                  <a:schemeClr val="bg1"/>
                </a:solidFill>
              </a:rPr>
              <a:t>debieran </a:t>
            </a:r>
            <a:r>
              <a:rPr lang="es-ES" sz="4400" b="1" dirty="0">
                <a:solidFill>
                  <a:schemeClr val="bg1"/>
                </a:solidFill>
              </a:rPr>
              <a:t>meditar en su majestad, su pureza, y su santidad, para que el corazón comprenda su </a:t>
            </a:r>
            <a:r>
              <a:rPr lang="es-ES" sz="4400" b="1" dirty="0" smtClean="0">
                <a:solidFill>
                  <a:schemeClr val="bg1"/>
                </a:solidFill>
              </a:rPr>
              <a:t> exaltado </a:t>
            </a:r>
            <a:r>
              <a:rPr lang="es-ES" sz="4400" b="1" dirty="0">
                <a:solidFill>
                  <a:schemeClr val="bg1"/>
                </a:solidFill>
              </a:rPr>
              <a:t>carácter; y su santo nombre se pronuncie con </a:t>
            </a:r>
            <a:r>
              <a:rPr lang="es-ES" sz="4400" b="1" dirty="0">
                <a:solidFill>
                  <a:srgbClr val="FFFF00"/>
                </a:solidFill>
              </a:rPr>
              <a:t>respeto y solemnidad</a:t>
            </a:r>
            <a:r>
              <a:rPr lang="es-ES" sz="4400" b="1" dirty="0" smtClean="0">
                <a:solidFill>
                  <a:schemeClr val="bg1"/>
                </a:solidFill>
              </a:rPr>
              <a:t>.”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Patriarcas y Profetas, PP</a:t>
            </a:r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, p. 314</a:t>
            </a:r>
          </a:p>
        </p:txBody>
      </p:sp>
    </p:spTree>
    <p:extLst>
      <p:ext uri="{BB962C8B-B14F-4D97-AF65-F5344CB8AC3E}">
        <p14:creationId xmlns:p14="http://schemas.microsoft.com/office/powerpoint/2010/main" val="21182579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207253" y="1429563"/>
            <a:ext cx="116253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“</a:t>
            </a:r>
            <a:r>
              <a:rPr lang="es-ES" sz="4000" b="1" dirty="0">
                <a:solidFill>
                  <a:schemeClr val="bg1"/>
                </a:solidFill>
              </a:rPr>
              <a:t>Si no cuidares de </a:t>
            </a:r>
            <a:r>
              <a:rPr lang="es-ES" sz="4000" b="1" dirty="0">
                <a:solidFill>
                  <a:srgbClr val="FFFF00"/>
                </a:solidFill>
              </a:rPr>
              <a:t>poner por obra </a:t>
            </a:r>
            <a:r>
              <a:rPr lang="es-ES" sz="4000" b="1" dirty="0">
                <a:solidFill>
                  <a:schemeClr val="bg1"/>
                </a:solidFill>
              </a:rPr>
              <a:t>todas las palabras de esta ley que están escritas en este libro, </a:t>
            </a:r>
            <a:r>
              <a:rPr lang="es-ES" sz="4000" b="1" dirty="0" smtClean="0">
                <a:solidFill>
                  <a:srgbClr val="FFFF00"/>
                </a:solidFill>
              </a:rPr>
              <a:t>temiendo</a:t>
            </a:r>
            <a:r>
              <a:rPr lang="es-ES" sz="4000" b="1" dirty="0" smtClean="0">
                <a:solidFill>
                  <a:schemeClr val="bg1"/>
                </a:solidFill>
              </a:rPr>
              <a:t> </a:t>
            </a:r>
            <a:r>
              <a:rPr lang="es-ES" sz="4000" b="1" dirty="0">
                <a:solidFill>
                  <a:schemeClr val="bg1"/>
                </a:solidFill>
              </a:rPr>
              <a:t>este </a:t>
            </a:r>
            <a:r>
              <a:rPr lang="es-ES" sz="4000" b="1" dirty="0">
                <a:solidFill>
                  <a:srgbClr val="FFFF00"/>
                </a:solidFill>
              </a:rPr>
              <a:t>nombre</a:t>
            </a:r>
            <a:r>
              <a:rPr lang="es-ES" sz="4000" b="1" dirty="0">
                <a:solidFill>
                  <a:schemeClr val="bg1"/>
                </a:solidFill>
              </a:rPr>
              <a:t> glorioso y temible: JEHOVÁ TU DIOS, </a:t>
            </a:r>
            <a:r>
              <a:rPr lang="es-ES" sz="4000" b="1" dirty="0">
                <a:solidFill>
                  <a:srgbClr val="FF0000"/>
                </a:solidFill>
              </a:rPr>
              <a:t>59</a:t>
            </a:r>
            <a:r>
              <a:rPr lang="es-ES" sz="4000" b="1" dirty="0">
                <a:solidFill>
                  <a:schemeClr val="bg1"/>
                </a:solidFill>
              </a:rPr>
              <a:t> entonces Jehová aumentará </a:t>
            </a:r>
            <a:r>
              <a:rPr lang="es-ES" sz="4000" b="1" dirty="0" smtClean="0">
                <a:solidFill>
                  <a:schemeClr val="bg1"/>
                </a:solidFill>
              </a:rPr>
              <a:t>maravillosamente </a:t>
            </a:r>
            <a:r>
              <a:rPr lang="es-ES" sz="4000" b="1" dirty="0">
                <a:solidFill>
                  <a:srgbClr val="FFFF00"/>
                </a:solidFill>
              </a:rPr>
              <a:t>tus plagas</a:t>
            </a:r>
            <a:r>
              <a:rPr lang="es-ES" sz="4000" b="1" dirty="0">
                <a:solidFill>
                  <a:schemeClr val="bg1"/>
                </a:solidFill>
              </a:rPr>
              <a:t> y las </a:t>
            </a:r>
            <a:r>
              <a:rPr lang="es-ES" sz="4000" b="1" dirty="0">
                <a:solidFill>
                  <a:srgbClr val="FFFF00"/>
                </a:solidFill>
              </a:rPr>
              <a:t>plagas</a:t>
            </a:r>
            <a:r>
              <a:rPr lang="es-ES" sz="4000" b="1" dirty="0">
                <a:solidFill>
                  <a:schemeClr val="bg1"/>
                </a:solidFill>
              </a:rPr>
              <a:t> de tu descendencia, </a:t>
            </a:r>
            <a:r>
              <a:rPr lang="es-ES" sz="4000" b="1" dirty="0">
                <a:solidFill>
                  <a:srgbClr val="FFFF00"/>
                </a:solidFill>
              </a:rPr>
              <a:t>plagas</a:t>
            </a:r>
            <a:r>
              <a:rPr lang="es-ES" sz="4000" b="1" dirty="0">
                <a:solidFill>
                  <a:schemeClr val="bg1"/>
                </a:solidFill>
              </a:rPr>
              <a:t> grandes y permanentes, </a:t>
            </a:r>
            <a:r>
              <a:rPr lang="es-ES" sz="4000" b="1" dirty="0" smtClean="0">
                <a:solidFill>
                  <a:schemeClr val="bg1"/>
                </a:solidFill>
              </a:rPr>
              <a:t>y </a:t>
            </a:r>
            <a:r>
              <a:rPr lang="es-ES" sz="4000" b="1" dirty="0">
                <a:solidFill>
                  <a:schemeClr val="bg1"/>
                </a:solidFill>
              </a:rPr>
              <a:t>enfermedades malignas y duraderas; </a:t>
            </a:r>
            <a:r>
              <a:rPr lang="es-ES" sz="4000" b="1" dirty="0">
                <a:solidFill>
                  <a:srgbClr val="FF0000"/>
                </a:solidFill>
              </a:rPr>
              <a:t>60</a:t>
            </a:r>
            <a:r>
              <a:rPr lang="es-ES" sz="4000" b="1" dirty="0">
                <a:solidFill>
                  <a:schemeClr val="bg1"/>
                </a:solidFill>
              </a:rPr>
              <a:t> y traerá sobre ti todos los </a:t>
            </a:r>
            <a:r>
              <a:rPr lang="es-ES" sz="4000" b="1" dirty="0">
                <a:solidFill>
                  <a:srgbClr val="FFFF00"/>
                </a:solidFill>
              </a:rPr>
              <a:t>males de Egipto</a:t>
            </a:r>
            <a:r>
              <a:rPr lang="es-ES" sz="4000" b="1" dirty="0">
                <a:solidFill>
                  <a:schemeClr val="bg1"/>
                </a:solidFill>
              </a:rPr>
              <a:t>, delante </a:t>
            </a:r>
            <a:r>
              <a:rPr lang="es-ES" sz="4000" b="1" dirty="0" smtClean="0">
                <a:solidFill>
                  <a:schemeClr val="bg1"/>
                </a:solidFill>
              </a:rPr>
              <a:t>de </a:t>
            </a:r>
            <a:r>
              <a:rPr lang="es-ES" sz="4000" b="1" dirty="0">
                <a:solidFill>
                  <a:schemeClr val="bg1"/>
                </a:solidFill>
              </a:rPr>
              <a:t>los cuales temiste, y no te dejarán.”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Deuteronomio 28:58-60: </a:t>
            </a:r>
            <a:r>
              <a:rPr lang="es-ES" sz="3600" b="1" dirty="0">
                <a:latin typeface="Arial Black" panose="020B0A04020102020204" pitchFamily="34" charset="0"/>
              </a:rPr>
              <a:t>Las plagas caerán sobre los que no temen el nombre de Dios:</a:t>
            </a:r>
          </a:p>
        </p:txBody>
      </p:sp>
    </p:spTree>
    <p:extLst>
      <p:ext uri="{BB962C8B-B14F-4D97-AF65-F5344CB8AC3E}">
        <p14:creationId xmlns:p14="http://schemas.microsoft.com/office/powerpoint/2010/main" val="44468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689662" y="1743476"/>
            <a:ext cx="47144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Dios es la causa y la creación 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737693" y="232687"/>
            <a:ext cx="4932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Nos motiva a temerle porque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689662" y="3926539"/>
            <a:ext cx="4516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El nombre de Dios representa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737693" y="5341652"/>
            <a:ext cx="47144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Santificamos el nombre de Dios al reconocer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689662" y="3003869"/>
            <a:ext cx="466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Apegarse a Dios 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7139140" y="4214209"/>
            <a:ext cx="4490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el efecto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7023974" y="1158701"/>
            <a:ext cx="427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B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Dios es el creador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7023974" y="162534"/>
            <a:ext cx="4573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A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su carácter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7034580" y="1970948"/>
            <a:ext cx="4326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la santidad de su carácter</a:t>
            </a:r>
            <a:endParaRPr kumimoji="0" lang="es-D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7139140" y="5512317"/>
            <a:ext cx="4221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 </a:t>
            </a:r>
            <a:r>
              <a:rPr lang="es-ES" sz="3200" dirty="0">
                <a:solidFill>
                  <a:prstClr val="black"/>
                </a:solidFill>
              </a:rPr>
              <a:t>temer a Dios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7078565" y="3364670"/>
            <a:ext cx="4342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s-DO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000" noProof="0" dirty="0" smtClean="0">
                <a:solidFill>
                  <a:prstClr val="black"/>
                </a:solidFill>
              </a:rPr>
              <a:t>su identificación</a:t>
            </a: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/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Asocie</a:t>
            </a:r>
            <a:endParaRPr kumimoji="0" lang="es-ES" sz="4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" y="5705957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37455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193899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chemeClr val="bg1"/>
                </a:solidFill>
                <a:latin typeface="Bauhaus 93" panose="04030905020B02020C02" pitchFamily="82" charset="0"/>
              </a:rPr>
              <a:t>Los que temen a Jehová le adoran con humildad y en santidad</a:t>
            </a:r>
          </a:p>
        </p:txBody>
      </p:sp>
    </p:spTree>
    <p:extLst>
      <p:ext uri="{BB962C8B-B14F-4D97-AF65-F5344CB8AC3E}">
        <p14:creationId xmlns:p14="http://schemas.microsoft.com/office/powerpoint/2010/main" val="29025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203200" y="891756"/>
            <a:ext cx="11713029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2060"/>
                </a:solidFill>
              </a:rPr>
              <a:t>Pero el evangelio no solo aporta </a:t>
            </a:r>
            <a:r>
              <a:rPr lang="es-ES" sz="4800" b="1" dirty="0">
                <a:solidFill>
                  <a:srgbClr val="FF0000"/>
                </a:solidFill>
              </a:rPr>
              <a:t>beneficios</a:t>
            </a:r>
            <a:r>
              <a:rPr lang="es-ES" sz="4800" b="1" dirty="0">
                <a:solidFill>
                  <a:srgbClr val="002060"/>
                </a:solidFill>
              </a:rPr>
              <a:t>, sino que también conlleva </a:t>
            </a:r>
            <a:r>
              <a:rPr lang="es-ES" sz="4800" b="1" dirty="0">
                <a:solidFill>
                  <a:srgbClr val="FF0000"/>
                </a:solidFill>
              </a:rPr>
              <a:t>responsabilidades</a:t>
            </a:r>
            <a:r>
              <a:rPr lang="es-ES" sz="4800" b="1" dirty="0">
                <a:solidFill>
                  <a:srgbClr val="002060"/>
                </a:solidFill>
              </a:rPr>
              <a:t>. </a:t>
            </a:r>
          </a:p>
          <a:p>
            <a:pPr algn="ctr"/>
            <a:r>
              <a:rPr lang="es-ES" sz="4800" b="1" dirty="0">
                <a:solidFill>
                  <a:srgbClr val="002060"/>
                </a:solidFill>
              </a:rPr>
              <a:t>En Apocalipsis 14:7 encontramos </a:t>
            </a:r>
            <a:r>
              <a:rPr lang="es-ES" sz="4800" b="1" dirty="0">
                <a:solidFill>
                  <a:srgbClr val="FF0000"/>
                </a:solidFill>
              </a:rPr>
              <a:t>tres imperativos</a:t>
            </a:r>
            <a:r>
              <a:rPr lang="es-ES" sz="4800" b="1" dirty="0">
                <a:solidFill>
                  <a:srgbClr val="002060"/>
                </a:solidFill>
              </a:rPr>
              <a:t> o mandatos de Dios a aquellos que han </a:t>
            </a:r>
            <a:r>
              <a:rPr lang="es-ES" sz="4800" b="1" dirty="0" smtClean="0">
                <a:solidFill>
                  <a:srgbClr val="002060"/>
                </a:solidFill>
              </a:rPr>
              <a:t>aceptado </a:t>
            </a:r>
            <a:r>
              <a:rPr lang="es-ES" sz="4800" b="1" dirty="0">
                <a:solidFill>
                  <a:srgbClr val="002060"/>
                </a:solidFill>
              </a:rPr>
              <a:t>las provisiones del evangelio. Los tres imperativos son, </a:t>
            </a:r>
            <a:r>
              <a:rPr lang="es-ES" sz="4800" b="1" dirty="0">
                <a:solidFill>
                  <a:srgbClr val="FF0000"/>
                </a:solidFill>
              </a:rPr>
              <a:t>‘temed a Dios’, ‘dadle </a:t>
            </a:r>
            <a:r>
              <a:rPr lang="es-ES" sz="4800" b="1" dirty="0" smtClean="0">
                <a:solidFill>
                  <a:srgbClr val="FF0000"/>
                </a:solidFill>
              </a:rPr>
              <a:t>gloria</a:t>
            </a:r>
            <a:r>
              <a:rPr lang="es-ES" sz="4800" b="1" dirty="0">
                <a:solidFill>
                  <a:srgbClr val="FF0000"/>
                </a:solidFill>
              </a:rPr>
              <a:t>’, y ‘adoradle’.</a:t>
            </a:r>
            <a:endParaRPr lang="es-E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307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65082" y="393159"/>
            <a:ext cx="10989264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rgbClr val="002060"/>
                </a:solidFill>
              </a:rPr>
              <a:t> La Biblia nos dice que debemos adorar a Dios en la </a:t>
            </a:r>
            <a:r>
              <a:rPr lang="es-ES" sz="4400" b="1" dirty="0">
                <a:solidFill>
                  <a:srgbClr val="FF0000"/>
                </a:solidFill>
              </a:rPr>
              <a:t>hermosura de la santidad</a:t>
            </a:r>
            <a:r>
              <a:rPr lang="es-ES" sz="4400" b="1" dirty="0">
                <a:solidFill>
                  <a:srgbClr val="002060"/>
                </a:solidFill>
              </a:rPr>
              <a:t>. Cuando </a:t>
            </a:r>
          </a:p>
          <a:p>
            <a:pPr algn="ctr"/>
            <a:r>
              <a:rPr lang="es-ES" sz="4400" b="1" dirty="0">
                <a:solidFill>
                  <a:srgbClr val="002060"/>
                </a:solidFill>
              </a:rPr>
              <a:t>venimos ante la presencia de Dios en el culto debemos venir </a:t>
            </a:r>
            <a:r>
              <a:rPr lang="es-ES" sz="4400" b="1" dirty="0">
                <a:solidFill>
                  <a:srgbClr val="FF0000"/>
                </a:solidFill>
              </a:rPr>
              <a:t>bien vestidos</a:t>
            </a:r>
            <a:r>
              <a:rPr lang="es-ES" sz="4400" b="1" dirty="0">
                <a:solidFill>
                  <a:srgbClr val="002060"/>
                </a:solidFill>
              </a:rPr>
              <a:t>, usar </a:t>
            </a:r>
            <a:r>
              <a:rPr lang="es-ES" sz="4400" b="1" dirty="0">
                <a:solidFill>
                  <a:srgbClr val="FF0000"/>
                </a:solidFill>
              </a:rPr>
              <a:t>música</a:t>
            </a:r>
          </a:p>
          <a:p>
            <a:pPr algn="ctr"/>
            <a:r>
              <a:rPr lang="es-ES" sz="4400" b="1" dirty="0">
                <a:solidFill>
                  <a:srgbClr val="002060"/>
                </a:solidFill>
              </a:rPr>
              <a:t>sagrada sin matices seculares, y responder con un </a:t>
            </a:r>
            <a:r>
              <a:rPr lang="es-ES" sz="4400" b="1" dirty="0" smtClean="0">
                <a:solidFill>
                  <a:srgbClr val="002060"/>
                </a:solidFill>
              </a:rPr>
              <a:t>amén </a:t>
            </a:r>
            <a:r>
              <a:rPr lang="es-ES" sz="4400" b="1" dirty="0">
                <a:solidFill>
                  <a:srgbClr val="002060"/>
                </a:solidFill>
              </a:rPr>
              <a:t>entusiasta, La conversación trivial, </a:t>
            </a:r>
          </a:p>
          <a:p>
            <a:pPr algn="ctr"/>
            <a:r>
              <a:rPr lang="es-ES" sz="4400" b="1" dirty="0">
                <a:solidFill>
                  <a:srgbClr val="002060"/>
                </a:solidFill>
              </a:rPr>
              <a:t>el masticar chicle, y los silbidos y aplausos, y el ruido y el alboroto están fuera de lugar en el </a:t>
            </a:r>
            <a:r>
              <a:rPr lang="es-ES" sz="4400" b="1" dirty="0" smtClean="0">
                <a:solidFill>
                  <a:srgbClr val="002060"/>
                </a:solidFill>
              </a:rPr>
              <a:t>culto.</a:t>
            </a:r>
            <a:endParaRPr lang="es-ES" sz="4400" b="1" dirty="0">
              <a:solidFill>
                <a:srgbClr val="7B38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47178" y="1061073"/>
            <a:ext cx="110819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rgbClr val="FFFF00"/>
                </a:solidFill>
              </a:rPr>
              <a:t>Dad</a:t>
            </a:r>
            <a:r>
              <a:rPr lang="es-ES" sz="4800" b="1" dirty="0">
                <a:solidFill>
                  <a:schemeClr val="bg1"/>
                </a:solidFill>
              </a:rPr>
              <a:t> a Jehová la honra debida a </a:t>
            </a:r>
            <a:r>
              <a:rPr lang="es-ES" sz="4800" b="1" dirty="0">
                <a:solidFill>
                  <a:srgbClr val="FFFF00"/>
                </a:solidFill>
              </a:rPr>
              <a:t>su nombre</a:t>
            </a:r>
            <a:r>
              <a:rPr lang="es-ES" sz="4800" b="1" dirty="0">
                <a:solidFill>
                  <a:schemeClr val="bg1"/>
                </a:solidFill>
              </a:rPr>
              <a:t>; traed ofrenda, y venid delante de él; </a:t>
            </a:r>
            <a:r>
              <a:rPr lang="es-ES" sz="4800" b="1" dirty="0" smtClean="0">
                <a:solidFill>
                  <a:srgbClr val="FFFF00"/>
                </a:solidFill>
              </a:rPr>
              <a:t>postraos</a:t>
            </a:r>
            <a:r>
              <a:rPr lang="es-ES" sz="4800" b="1" dirty="0" smtClean="0">
                <a:solidFill>
                  <a:schemeClr val="bg1"/>
                </a:solidFill>
              </a:rPr>
              <a:t> delante </a:t>
            </a:r>
            <a:r>
              <a:rPr lang="es-ES" sz="4800" b="1" dirty="0">
                <a:solidFill>
                  <a:schemeClr val="bg1"/>
                </a:solidFill>
              </a:rPr>
              <a:t>de Jehová en la hermosura de la santidad. </a:t>
            </a:r>
            <a:r>
              <a:rPr lang="es-ES" sz="4800" b="1" dirty="0" smtClean="0">
                <a:solidFill>
                  <a:srgbClr val="FF0000"/>
                </a:solidFill>
              </a:rPr>
              <a:t>30</a:t>
            </a:r>
            <a:r>
              <a:rPr lang="es-ES" sz="4800" b="1" dirty="0" smtClean="0">
                <a:solidFill>
                  <a:schemeClr val="bg1"/>
                </a:solidFill>
              </a:rPr>
              <a:t> </a:t>
            </a:r>
            <a:r>
              <a:rPr lang="es-ES" sz="4800" b="1" dirty="0" smtClean="0">
                <a:solidFill>
                  <a:srgbClr val="FFFF00"/>
                </a:solidFill>
              </a:rPr>
              <a:t>Temed</a:t>
            </a:r>
            <a:r>
              <a:rPr lang="es-ES" sz="4800" b="1" dirty="0" smtClean="0">
                <a:solidFill>
                  <a:schemeClr val="bg1"/>
                </a:solidFill>
              </a:rPr>
              <a:t> </a:t>
            </a:r>
            <a:r>
              <a:rPr lang="es-ES" sz="4800" b="1" dirty="0">
                <a:solidFill>
                  <a:schemeClr val="bg1"/>
                </a:solidFill>
              </a:rPr>
              <a:t>en su presencia, toda la tierra; el </a:t>
            </a:r>
            <a:r>
              <a:rPr lang="es-ES" sz="4800" b="1" dirty="0" smtClean="0">
                <a:solidFill>
                  <a:schemeClr val="bg1"/>
                </a:solidFill>
              </a:rPr>
              <a:t>mundo </a:t>
            </a:r>
            <a:r>
              <a:rPr lang="es-ES" sz="4800" b="1" dirty="0">
                <a:solidFill>
                  <a:schemeClr val="bg1"/>
                </a:solidFill>
              </a:rPr>
              <a:t>será aún establecido, para que no se conmueva.”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1 Crónicas 16:29, 30:</a:t>
            </a:r>
          </a:p>
        </p:txBody>
      </p:sp>
    </p:spTree>
    <p:extLst>
      <p:ext uri="{BB962C8B-B14F-4D97-AF65-F5344CB8AC3E}">
        <p14:creationId xmlns:p14="http://schemas.microsoft.com/office/powerpoint/2010/main" val="16746153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47178" y="1061073"/>
            <a:ext cx="110819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Cuando vieron todos los hijos de Israel descender el fuego y la gloria de Jehová sobre la casa, </a:t>
            </a:r>
            <a:r>
              <a:rPr lang="es-ES" sz="4800" b="1" dirty="0" smtClean="0">
                <a:solidFill>
                  <a:schemeClr val="bg1"/>
                </a:solidFill>
              </a:rPr>
              <a:t>se </a:t>
            </a:r>
            <a:r>
              <a:rPr lang="es-ES" sz="4800" b="1" dirty="0">
                <a:solidFill>
                  <a:schemeClr val="bg1"/>
                </a:solidFill>
              </a:rPr>
              <a:t>postraron sobre </a:t>
            </a:r>
            <a:r>
              <a:rPr lang="es-ES" sz="4800" b="1" dirty="0">
                <a:solidFill>
                  <a:srgbClr val="FFFF00"/>
                </a:solidFill>
              </a:rPr>
              <a:t>sus rostros en el pavimento [porque están compuestos de polvo]</a:t>
            </a:r>
            <a:r>
              <a:rPr lang="es-ES" sz="4800" b="1" dirty="0">
                <a:solidFill>
                  <a:schemeClr val="bg1"/>
                </a:solidFill>
              </a:rPr>
              <a:t> y </a:t>
            </a:r>
            <a:r>
              <a:rPr lang="es-ES" sz="4800" b="1" dirty="0" smtClean="0">
                <a:solidFill>
                  <a:srgbClr val="FFFF00"/>
                </a:solidFill>
              </a:rPr>
              <a:t>adoraron</a:t>
            </a:r>
            <a:r>
              <a:rPr lang="es-ES" sz="4800" b="1" dirty="0">
                <a:solidFill>
                  <a:schemeClr val="bg1"/>
                </a:solidFill>
              </a:rPr>
              <a:t>, y </a:t>
            </a:r>
            <a:r>
              <a:rPr lang="es-ES" sz="4800" b="1" dirty="0">
                <a:solidFill>
                  <a:srgbClr val="FFFF00"/>
                </a:solidFill>
              </a:rPr>
              <a:t>alabaron</a:t>
            </a:r>
            <a:r>
              <a:rPr lang="es-ES" sz="4800" b="1" dirty="0">
                <a:solidFill>
                  <a:schemeClr val="bg1"/>
                </a:solidFill>
              </a:rPr>
              <a:t> a Jehová, diciendo: Porque él es bueno, y su misericordia es para </a:t>
            </a:r>
            <a:r>
              <a:rPr lang="es-ES" sz="4800" b="1" dirty="0" smtClean="0">
                <a:solidFill>
                  <a:schemeClr val="bg1"/>
                </a:solidFill>
              </a:rPr>
              <a:t>siempre</a:t>
            </a:r>
            <a:r>
              <a:rPr lang="es-ES" sz="48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2 Crónicas 7:3:</a:t>
            </a:r>
          </a:p>
        </p:txBody>
      </p:sp>
    </p:spTree>
    <p:extLst>
      <p:ext uri="{BB962C8B-B14F-4D97-AF65-F5344CB8AC3E}">
        <p14:creationId xmlns:p14="http://schemas.microsoft.com/office/powerpoint/2010/main" val="31494546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69548" y="507002"/>
            <a:ext cx="10989264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2060"/>
                </a:solidFill>
              </a:rPr>
              <a:t> El temor de Jehová nos lleva a la </a:t>
            </a:r>
            <a:r>
              <a:rPr lang="es-ES" sz="5400" b="1" dirty="0">
                <a:solidFill>
                  <a:srgbClr val="FF0000"/>
                </a:solidFill>
              </a:rPr>
              <a:t>humildad</a:t>
            </a:r>
            <a:r>
              <a:rPr lang="es-ES" sz="5400" b="1" dirty="0">
                <a:solidFill>
                  <a:srgbClr val="002060"/>
                </a:solidFill>
              </a:rPr>
              <a:t>. La palabra ‘humildad’ viene del latín </a:t>
            </a:r>
            <a:r>
              <a:rPr lang="es-ES" sz="5400" b="1" dirty="0" smtClean="0">
                <a:solidFill>
                  <a:srgbClr val="002060"/>
                </a:solidFill>
              </a:rPr>
              <a:t>‘</a:t>
            </a:r>
            <a:r>
              <a:rPr lang="es-ES" sz="5400" b="1" dirty="0">
                <a:solidFill>
                  <a:srgbClr val="FF0000"/>
                </a:solidFill>
              </a:rPr>
              <a:t>humus</a:t>
            </a:r>
            <a:r>
              <a:rPr lang="es-ES" sz="5400" b="1" dirty="0">
                <a:solidFill>
                  <a:srgbClr val="002060"/>
                </a:solidFill>
              </a:rPr>
              <a:t>’ que significa ‘</a:t>
            </a:r>
            <a:r>
              <a:rPr lang="es-ES" sz="5400" b="1" dirty="0">
                <a:solidFill>
                  <a:srgbClr val="FF0000"/>
                </a:solidFill>
              </a:rPr>
              <a:t>tierra</a:t>
            </a:r>
            <a:r>
              <a:rPr lang="es-ES" sz="5400" b="1" dirty="0">
                <a:solidFill>
                  <a:srgbClr val="002060"/>
                </a:solidFill>
              </a:rPr>
              <a:t>’ o ‘</a:t>
            </a:r>
            <a:r>
              <a:rPr lang="es-ES" sz="5400" b="1" dirty="0">
                <a:solidFill>
                  <a:srgbClr val="FF0000"/>
                </a:solidFill>
              </a:rPr>
              <a:t>polvo</a:t>
            </a:r>
            <a:r>
              <a:rPr lang="es-ES" sz="5400" b="1" dirty="0">
                <a:solidFill>
                  <a:srgbClr val="002060"/>
                </a:solidFill>
              </a:rPr>
              <a:t>’. Somos polvo y ante la augusta presencia de </a:t>
            </a:r>
            <a:r>
              <a:rPr lang="es-ES" sz="5400" b="1" dirty="0" smtClean="0">
                <a:solidFill>
                  <a:srgbClr val="002060"/>
                </a:solidFill>
              </a:rPr>
              <a:t>Dios</a:t>
            </a:r>
            <a:r>
              <a:rPr lang="es-ES" sz="5400" b="1" dirty="0">
                <a:solidFill>
                  <a:srgbClr val="002060"/>
                </a:solidFill>
              </a:rPr>
              <a:t>, la grandeza del hombre queda abatida en el polvo </a:t>
            </a:r>
            <a:r>
              <a:rPr lang="es-ES" sz="5400" b="1" dirty="0" smtClean="0">
                <a:solidFill>
                  <a:srgbClr val="002060"/>
                </a:solidFill>
              </a:rPr>
              <a:t>(Salmo </a:t>
            </a:r>
            <a:r>
              <a:rPr lang="es-ES" sz="5400" b="1" dirty="0">
                <a:solidFill>
                  <a:srgbClr val="002060"/>
                </a:solidFill>
              </a:rPr>
              <a:t>103:14).</a:t>
            </a:r>
            <a:endParaRPr lang="es-ES" sz="5400" b="1" dirty="0">
              <a:solidFill>
                <a:srgbClr val="7B38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9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47178" y="1061073"/>
            <a:ext cx="1108198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solidFill>
                  <a:schemeClr val="bg1"/>
                </a:solidFill>
              </a:rPr>
              <a:t>“</a:t>
            </a:r>
            <a:r>
              <a:rPr lang="es-ES" sz="6600" b="1" dirty="0">
                <a:solidFill>
                  <a:schemeClr val="bg1"/>
                </a:solidFill>
              </a:rPr>
              <a:t>Pon, oh Jehová, </a:t>
            </a:r>
            <a:r>
              <a:rPr lang="es-ES" sz="6600" b="1" dirty="0">
                <a:solidFill>
                  <a:srgbClr val="FFFF00"/>
                </a:solidFill>
              </a:rPr>
              <a:t>temor en ellos</a:t>
            </a:r>
            <a:r>
              <a:rPr lang="es-ES" sz="6600" b="1" dirty="0">
                <a:solidFill>
                  <a:schemeClr val="bg1"/>
                </a:solidFill>
              </a:rPr>
              <a:t>; conozcan las naciones que no son </a:t>
            </a:r>
            <a:r>
              <a:rPr lang="es-ES" sz="6600" b="1" dirty="0">
                <a:solidFill>
                  <a:srgbClr val="FFFF00"/>
                </a:solidFill>
              </a:rPr>
              <a:t>sino hombres</a:t>
            </a:r>
            <a:r>
              <a:rPr lang="es-ES" sz="6600" b="1" dirty="0">
                <a:solidFill>
                  <a:schemeClr val="bg1"/>
                </a:solidFill>
              </a:rPr>
              <a:t>. </a:t>
            </a:r>
            <a:r>
              <a:rPr lang="es-ES" sz="6600" b="1" i="1" dirty="0" err="1" smtClean="0">
                <a:solidFill>
                  <a:schemeClr val="bg1"/>
                </a:solidFill>
              </a:rPr>
              <a:t>Selah</a:t>
            </a:r>
            <a:r>
              <a:rPr lang="es-ES" sz="6600" b="1" i="1" dirty="0" smtClean="0">
                <a:solidFill>
                  <a:schemeClr val="bg1"/>
                </a:solidFill>
              </a:rPr>
              <a:t> [pausar al leer y reflexionar]</a:t>
            </a:r>
            <a:r>
              <a:rPr lang="es-ES" sz="6600" b="1" dirty="0" smtClean="0">
                <a:solidFill>
                  <a:schemeClr val="bg1"/>
                </a:solidFill>
              </a:rPr>
              <a:t>.”</a:t>
            </a:r>
            <a:endParaRPr lang="es-ES" sz="66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Salmo 9:20:</a:t>
            </a:r>
          </a:p>
        </p:txBody>
      </p:sp>
    </p:spTree>
    <p:extLst>
      <p:ext uri="{BB962C8B-B14F-4D97-AF65-F5344CB8AC3E}">
        <p14:creationId xmlns:p14="http://schemas.microsoft.com/office/powerpoint/2010/main" val="40933839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47178" y="1061073"/>
            <a:ext cx="110819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¡Ay del que contiende con su Hacedor</a:t>
            </a:r>
            <a:r>
              <a:rPr lang="es-ES" sz="5400" b="1" dirty="0" smtClean="0">
                <a:solidFill>
                  <a:schemeClr val="bg1"/>
                </a:solidFill>
              </a:rPr>
              <a:t>! </a:t>
            </a:r>
            <a:r>
              <a:rPr lang="es-ES" sz="5400" b="1" dirty="0">
                <a:solidFill>
                  <a:schemeClr val="bg1"/>
                </a:solidFill>
              </a:rPr>
              <a:t>¡Ay del que no es más que un </a:t>
            </a:r>
            <a:r>
              <a:rPr lang="es-ES" sz="5400" b="1" dirty="0" smtClean="0">
                <a:solidFill>
                  <a:schemeClr val="bg1"/>
                </a:solidFill>
              </a:rPr>
              <a:t>tiesto </a:t>
            </a:r>
            <a:r>
              <a:rPr lang="es-ES" sz="5400" b="1" dirty="0">
                <a:solidFill>
                  <a:schemeClr val="bg1"/>
                </a:solidFill>
              </a:rPr>
              <a:t>entre los tiestos de la tierra</a:t>
            </a:r>
            <a:r>
              <a:rPr lang="es-ES" sz="5400" b="1" dirty="0" smtClean="0">
                <a:solidFill>
                  <a:schemeClr val="bg1"/>
                </a:solidFill>
              </a:rPr>
              <a:t>!¿</a:t>
            </a:r>
            <a:r>
              <a:rPr lang="es-ES" sz="5400" b="1" dirty="0">
                <a:solidFill>
                  <a:schemeClr val="bg1"/>
                </a:solidFill>
              </a:rPr>
              <a:t>Acaso el </a:t>
            </a:r>
            <a:r>
              <a:rPr lang="es-ES" sz="5400" b="1" dirty="0">
                <a:solidFill>
                  <a:srgbClr val="FFFF00"/>
                </a:solidFill>
              </a:rPr>
              <a:t>barro</a:t>
            </a:r>
            <a:r>
              <a:rPr lang="es-ES" sz="5400" b="1" dirty="0">
                <a:solidFill>
                  <a:schemeClr val="bg1"/>
                </a:solidFill>
              </a:rPr>
              <a:t> le </a:t>
            </a:r>
            <a:r>
              <a:rPr lang="es-ES" sz="5400" b="1" dirty="0" smtClean="0">
                <a:solidFill>
                  <a:schemeClr val="bg1"/>
                </a:solidFill>
              </a:rPr>
              <a:t>reclama </a:t>
            </a:r>
            <a:r>
              <a:rPr lang="es-ES" sz="5400" b="1" dirty="0">
                <a:solidFill>
                  <a:schemeClr val="bg1"/>
                </a:solidFill>
              </a:rPr>
              <a:t>al alfarero</a:t>
            </a:r>
            <a:r>
              <a:rPr lang="es-ES" sz="5400" b="1" dirty="0" smtClean="0">
                <a:solidFill>
                  <a:schemeClr val="bg1"/>
                </a:solidFill>
              </a:rPr>
              <a:t>: «¡</a:t>
            </a:r>
            <a:r>
              <a:rPr lang="es-ES" sz="5400" b="1" dirty="0">
                <a:solidFill>
                  <a:schemeClr val="bg1"/>
                </a:solidFill>
              </a:rPr>
              <a:t>Fíjate en lo que haces</a:t>
            </a:r>
            <a:r>
              <a:rPr lang="es-ES" sz="5400" b="1" dirty="0" smtClean="0">
                <a:solidFill>
                  <a:schemeClr val="bg1"/>
                </a:solidFill>
              </a:rPr>
              <a:t>! ¡</a:t>
            </a:r>
            <a:r>
              <a:rPr lang="es-ES" sz="5400" b="1" dirty="0">
                <a:solidFill>
                  <a:schemeClr val="bg1"/>
                </a:solidFill>
              </a:rPr>
              <a:t>Tu vasija no tiene agarraderas!»?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Isaías 45:9</a:t>
            </a:r>
            <a:r>
              <a:rPr lang="es-E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 (NVI)</a:t>
            </a:r>
            <a:endParaRPr lang="es-ES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8779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69548" y="507002"/>
            <a:ext cx="10989264" cy="50783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2060"/>
                </a:solidFill>
              </a:rPr>
              <a:t> Cuando el rey Nabucodonosor se llenó de </a:t>
            </a:r>
            <a:r>
              <a:rPr lang="es-ES" sz="5400" b="1" dirty="0" smtClean="0">
                <a:solidFill>
                  <a:srgbClr val="002060"/>
                </a:solidFill>
              </a:rPr>
              <a:t>orgullo, </a:t>
            </a:r>
            <a:r>
              <a:rPr lang="es-ES" sz="5400" b="1" dirty="0">
                <a:solidFill>
                  <a:srgbClr val="002060"/>
                </a:solidFill>
              </a:rPr>
              <a:t>Dios le quitó la perla de la razón </a:t>
            </a:r>
            <a:r>
              <a:rPr lang="es-ES" sz="5400" b="1" dirty="0" smtClean="0">
                <a:solidFill>
                  <a:srgbClr val="002060"/>
                </a:solidFill>
              </a:rPr>
              <a:t>e inmediatamente </a:t>
            </a:r>
            <a:r>
              <a:rPr lang="es-ES" sz="5400" b="1" dirty="0">
                <a:solidFill>
                  <a:srgbClr val="002060"/>
                </a:solidFill>
              </a:rPr>
              <a:t>se comportó como una bestia bruta (Daniel 4:28 –37). Bien recomendó el </a:t>
            </a:r>
          </a:p>
          <a:p>
            <a:pPr algn="ctr"/>
            <a:r>
              <a:rPr lang="es-ES" sz="5400" b="1" dirty="0">
                <a:solidFill>
                  <a:srgbClr val="002060"/>
                </a:solidFill>
              </a:rPr>
              <a:t>profeta Jeremías:</a:t>
            </a:r>
            <a:endParaRPr lang="es-ES" sz="5400" b="1" dirty="0">
              <a:solidFill>
                <a:srgbClr val="7B38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0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47178" y="742838"/>
            <a:ext cx="1108198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Así dijo Jehová: No se alabe el sabio en su </a:t>
            </a:r>
            <a:r>
              <a:rPr lang="es-ES" sz="4800" b="1" dirty="0">
                <a:solidFill>
                  <a:srgbClr val="FFFF00"/>
                </a:solidFill>
              </a:rPr>
              <a:t>sabiduría</a:t>
            </a:r>
            <a:r>
              <a:rPr lang="es-ES" sz="4800" b="1" dirty="0">
                <a:solidFill>
                  <a:schemeClr val="bg1"/>
                </a:solidFill>
              </a:rPr>
              <a:t>, ni en su valentía se alabe el </a:t>
            </a:r>
            <a:r>
              <a:rPr lang="es-ES" sz="4800" b="1" dirty="0">
                <a:solidFill>
                  <a:srgbClr val="FFFF00"/>
                </a:solidFill>
              </a:rPr>
              <a:t>valiente</a:t>
            </a:r>
            <a:r>
              <a:rPr lang="es-ES" sz="4800" b="1" dirty="0">
                <a:solidFill>
                  <a:schemeClr val="bg1"/>
                </a:solidFill>
              </a:rPr>
              <a:t>, ni </a:t>
            </a:r>
            <a:r>
              <a:rPr lang="es-ES" sz="4800" b="1" dirty="0" smtClean="0">
                <a:solidFill>
                  <a:schemeClr val="bg1"/>
                </a:solidFill>
              </a:rPr>
              <a:t>el </a:t>
            </a:r>
            <a:r>
              <a:rPr lang="es-ES" sz="4800" b="1" dirty="0">
                <a:solidFill>
                  <a:srgbClr val="FFFF00"/>
                </a:solidFill>
              </a:rPr>
              <a:t>rico</a:t>
            </a:r>
            <a:r>
              <a:rPr lang="es-ES" sz="4800" b="1" dirty="0">
                <a:solidFill>
                  <a:schemeClr val="bg1"/>
                </a:solidFill>
              </a:rPr>
              <a:t> se alabe en sus riquezas. </a:t>
            </a:r>
            <a:r>
              <a:rPr lang="es-ES" sz="4800" b="1" dirty="0" smtClean="0">
                <a:solidFill>
                  <a:srgbClr val="FF0000"/>
                </a:solidFill>
              </a:rPr>
              <a:t>24</a:t>
            </a:r>
            <a:r>
              <a:rPr lang="es-ES" sz="4800" b="1" dirty="0" smtClean="0">
                <a:solidFill>
                  <a:schemeClr val="bg1"/>
                </a:solidFill>
              </a:rPr>
              <a:t> Mas </a:t>
            </a:r>
            <a:r>
              <a:rPr lang="es-ES" sz="4800" b="1" dirty="0">
                <a:solidFill>
                  <a:schemeClr val="bg1"/>
                </a:solidFill>
              </a:rPr>
              <a:t>alábese en esto el que se hubiere de alabar: en </a:t>
            </a:r>
            <a:r>
              <a:rPr lang="es-ES" sz="4800" b="1" dirty="0" smtClean="0">
                <a:solidFill>
                  <a:srgbClr val="FFFF00"/>
                </a:solidFill>
              </a:rPr>
              <a:t>entenderme </a:t>
            </a:r>
            <a:r>
              <a:rPr lang="es-ES" sz="4800" b="1" dirty="0">
                <a:solidFill>
                  <a:srgbClr val="FFFF00"/>
                </a:solidFill>
              </a:rPr>
              <a:t>y conocerme</a:t>
            </a:r>
            <a:r>
              <a:rPr lang="es-ES" sz="4800" b="1" dirty="0">
                <a:solidFill>
                  <a:schemeClr val="bg1"/>
                </a:solidFill>
              </a:rPr>
              <a:t>, que yo soy Jehová, que hago misericordia, juicio y justicia en la </a:t>
            </a:r>
            <a:r>
              <a:rPr lang="es-ES" sz="4800" b="1" dirty="0" smtClean="0">
                <a:solidFill>
                  <a:schemeClr val="bg1"/>
                </a:solidFill>
              </a:rPr>
              <a:t>tierra</a:t>
            </a:r>
            <a:r>
              <a:rPr lang="es-ES" sz="4800" b="1" dirty="0">
                <a:solidFill>
                  <a:schemeClr val="bg1"/>
                </a:solidFill>
              </a:rPr>
              <a:t>; porque estas cosas quiero, dice Jehová.”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Jeremías 9:23, 24:</a:t>
            </a:r>
          </a:p>
        </p:txBody>
      </p:sp>
    </p:spTree>
    <p:extLst>
      <p:ext uri="{BB962C8B-B14F-4D97-AF65-F5344CB8AC3E}">
        <p14:creationId xmlns:p14="http://schemas.microsoft.com/office/powerpoint/2010/main" val="249815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308324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7200" dirty="0">
                <a:solidFill>
                  <a:schemeClr val="bg1"/>
                </a:solidFill>
                <a:latin typeface="Bauhaus 93" panose="04030905020B02020C02" pitchFamily="82" charset="0"/>
              </a:rPr>
              <a:t>Los que temen a Jehová confían en Él</a:t>
            </a:r>
          </a:p>
        </p:txBody>
      </p:sp>
    </p:spTree>
    <p:extLst>
      <p:ext uri="{BB962C8B-B14F-4D97-AF65-F5344CB8AC3E}">
        <p14:creationId xmlns:p14="http://schemas.microsoft.com/office/powerpoint/2010/main" val="202931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47178" y="742838"/>
            <a:ext cx="110819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 smtClean="0">
                <a:solidFill>
                  <a:schemeClr val="bg1"/>
                </a:solidFill>
              </a:rPr>
              <a:t>“</a:t>
            </a:r>
            <a:r>
              <a:rPr lang="es-ES" sz="7200" b="1" dirty="0">
                <a:solidFill>
                  <a:schemeClr val="bg1"/>
                </a:solidFill>
              </a:rPr>
              <a:t>Los que </a:t>
            </a:r>
            <a:r>
              <a:rPr lang="es-ES" sz="7200" b="1" dirty="0">
                <a:solidFill>
                  <a:srgbClr val="FFFF00"/>
                </a:solidFill>
              </a:rPr>
              <a:t>teméis</a:t>
            </a:r>
            <a:r>
              <a:rPr lang="es-ES" sz="7200" b="1" dirty="0">
                <a:solidFill>
                  <a:schemeClr val="bg1"/>
                </a:solidFill>
              </a:rPr>
              <a:t> a Jehová, </a:t>
            </a:r>
            <a:r>
              <a:rPr lang="es-ES" sz="7200" b="1" dirty="0">
                <a:solidFill>
                  <a:srgbClr val="FFFF00"/>
                </a:solidFill>
              </a:rPr>
              <a:t>confiad</a:t>
            </a:r>
            <a:r>
              <a:rPr lang="es-ES" sz="7200" b="1" dirty="0">
                <a:solidFill>
                  <a:schemeClr val="bg1"/>
                </a:solidFill>
              </a:rPr>
              <a:t> en Jehová; Él es vuestra ayuda y vuestro escudo.”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Salmo 115:11:</a:t>
            </a:r>
          </a:p>
        </p:txBody>
      </p:sp>
    </p:spTree>
    <p:extLst>
      <p:ext uri="{BB962C8B-B14F-4D97-AF65-F5344CB8AC3E}">
        <p14:creationId xmlns:p14="http://schemas.microsoft.com/office/powerpoint/2010/main" val="3907339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859809" y="457736"/>
            <a:ext cx="10522424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>
                <a:solidFill>
                  <a:srgbClr val="002060"/>
                </a:solidFill>
              </a:rPr>
              <a:t>En esta lección estudiaremos lo que significa el primer </a:t>
            </a:r>
            <a:r>
              <a:rPr lang="es-ES" sz="7200" b="1" dirty="0">
                <a:solidFill>
                  <a:srgbClr val="FF0000"/>
                </a:solidFill>
              </a:rPr>
              <a:t>imperativo</a:t>
            </a:r>
            <a:r>
              <a:rPr lang="es-ES" sz="7200" b="1" dirty="0" smtClean="0"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es-ES" sz="7200" b="1" dirty="0" smtClean="0">
                <a:solidFill>
                  <a:srgbClr val="002060"/>
                </a:solidFill>
              </a:rPr>
              <a:t> </a:t>
            </a:r>
            <a:r>
              <a:rPr lang="es-ES" sz="7200" b="1" dirty="0">
                <a:solidFill>
                  <a:srgbClr val="002060"/>
                </a:solidFill>
              </a:rPr>
              <a:t>‘</a:t>
            </a:r>
            <a:r>
              <a:rPr lang="es-ES" sz="7200" b="1" dirty="0">
                <a:solidFill>
                  <a:srgbClr val="FF0000"/>
                </a:solidFill>
              </a:rPr>
              <a:t>temed a Dios</a:t>
            </a:r>
            <a:r>
              <a:rPr lang="es-ES" sz="7200" b="1" dirty="0" smtClean="0">
                <a:solidFill>
                  <a:srgbClr val="002060"/>
                </a:solidFill>
              </a:rPr>
              <a:t>’. </a:t>
            </a:r>
            <a:endParaRPr lang="es-ES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5281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95465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chemeClr val="bg1"/>
                </a:solidFill>
                <a:latin typeface="Bauhaus 93" panose="04030905020B02020C02" pitchFamily="82" charset="0"/>
              </a:rPr>
              <a:t>Los que </a:t>
            </a:r>
            <a:r>
              <a:rPr lang="es-ES" sz="6600" dirty="0">
                <a:solidFill>
                  <a:schemeClr val="bg1"/>
                </a:solidFill>
                <a:latin typeface="Bauhaus 93" panose="04030905020B02020C02" pitchFamily="82" charset="0"/>
              </a:rPr>
              <a:t>temen</a:t>
            </a:r>
            <a:r>
              <a:rPr lang="es-ES" sz="6000" dirty="0">
                <a:solidFill>
                  <a:schemeClr val="bg1"/>
                </a:solidFill>
                <a:latin typeface="Bauhaus 93" panose="04030905020B02020C02" pitchFamily="82" charset="0"/>
              </a:rPr>
              <a:t> a Jehová se preocupan por los menos afortunados:</a:t>
            </a:r>
          </a:p>
        </p:txBody>
      </p:sp>
    </p:spTree>
    <p:extLst>
      <p:ext uri="{BB962C8B-B14F-4D97-AF65-F5344CB8AC3E}">
        <p14:creationId xmlns:p14="http://schemas.microsoft.com/office/powerpoint/2010/main" val="26154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69548" y="902787"/>
            <a:ext cx="10989264" cy="415498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rgbClr val="002060"/>
                </a:solidFill>
              </a:rPr>
              <a:t>El </a:t>
            </a:r>
            <a:r>
              <a:rPr lang="es-ES" sz="6600" b="1" dirty="0">
                <a:solidFill>
                  <a:srgbClr val="FF0000"/>
                </a:solidFill>
              </a:rPr>
              <a:t>temor</a:t>
            </a:r>
            <a:r>
              <a:rPr lang="es-ES" sz="6600" b="1" dirty="0">
                <a:solidFill>
                  <a:srgbClr val="002060"/>
                </a:solidFill>
              </a:rPr>
              <a:t> de Dios nos lleva a tratar con </a:t>
            </a:r>
            <a:r>
              <a:rPr lang="es-ES" sz="6600" b="1" dirty="0">
                <a:solidFill>
                  <a:srgbClr val="FF0000"/>
                </a:solidFill>
              </a:rPr>
              <a:t>respeto</a:t>
            </a:r>
            <a:r>
              <a:rPr lang="es-ES" sz="6600" b="1" dirty="0">
                <a:solidFill>
                  <a:srgbClr val="002060"/>
                </a:solidFill>
              </a:rPr>
              <a:t> y consideración a los que son </a:t>
            </a:r>
            <a:r>
              <a:rPr lang="es-ES" sz="6600" b="1" dirty="0" smtClean="0">
                <a:solidFill>
                  <a:srgbClr val="FF0000"/>
                </a:solidFill>
              </a:rPr>
              <a:t>menos afortunados</a:t>
            </a:r>
            <a:r>
              <a:rPr lang="es-ES" sz="6600" b="1" dirty="0">
                <a:solidFill>
                  <a:srgbClr val="002060"/>
                </a:solidFill>
              </a:rPr>
              <a:t>: </a:t>
            </a:r>
            <a:endParaRPr lang="es-ES" sz="6600" b="1" dirty="0">
              <a:solidFill>
                <a:srgbClr val="7B38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47178" y="742838"/>
            <a:ext cx="1108198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 smtClean="0">
                <a:solidFill>
                  <a:srgbClr val="FF0000"/>
                </a:solidFill>
              </a:rPr>
              <a:t>14</a:t>
            </a:r>
            <a:r>
              <a:rPr lang="es-ES" sz="5400" b="1" dirty="0" smtClean="0">
                <a:solidFill>
                  <a:schemeClr val="bg1"/>
                </a:solidFill>
              </a:rPr>
              <a:t> No </a:t>
            </a:r>
            <a:r>
              <a:rPr lang="es-ES" sz="5400" b="1" dirty="0">
                <a:solidFill>
                  <a:schemeClr val="bg1"/>
                </a:solidFill>
              </a:rPr>
              <a:t>maldecirás al </a:t>
            </a:r>
            <a:r>
              <a:rPr lang="es-ES" sz="5400" b="1" dirty="0">
                <a:solidFill>
                  <a:srgbClr val="FFFF00"/>
                </a:solidFill>
              </a:rPr>
              <a:t>sordo</a:t>
            </a:r>
            <a:r>
              <a:rPr lang="es-ES" sz="5400" b="1" dirty="0">
                <a:solidFill>
                  <a:schemeClr val="bg1"/>
                </a:solidFill>
              </a:rPr>
              <a:t>, y delante del </a:t>
            </a:r>
            <a:r>
              <a:rPr lang="es-ES" sz="5400" b="1" dirty="0">
                <a:solidFill>
                  <a:srgbClr val="FFFF00"/>
                </a:solidFill>
              </a:rPr>
              <a:t>ciego</a:t>
            </a:r>
            <a:r>
              <a:rPr lang="es-ES" sz="5400" b="1" dirty="0">
                <a:solidFill>
                  <a:schemeClr val="bg1"/>
                </a:solidFill>
              </a:rPr>
              <a:t> no pondrás tropiezo, sino que </a:t>
            </a:r>
            <a:r>
              <a:rPr lang="es-ES" sz="5400" b="1" dirty="0">
                <a:solidFill>
                  <a:srgbClr val="FFFF00"/>
                </a:solidFill>
              </a:rPr>
              <a:t>tendrás temor de </a:t>
            </a:r>
            <a:r>
              <a:rPr lang="es-ES" sz="5400" b="1" dirty="0" smtClean="0">
                <a:solidFill>
                  <a:srgbClr val="FFFF00"/>
                </a:solidFill>
              </a:rPr>
              <a:t>tu </a:t>
            </a:r>
            <a:r>
              <a:rPr lang="es-ES" sz="5400" b="1" dirty="0">
                <a:solidFill>
                  <a:srgbClr val="FFFF00"/>
                </a:solidFill>
              </a:rPr>
              <a:t>Dios</a:t>
            </a:r>
            <a:r>
              <a:rPr lang="es-ES" sz="5400" b="1" dirty="0">
                <a:solidFill>
                  <a:schemeClr val="bg1"/>
                </a:solidFill>
              </a:rPr>
              <a:t>. Yo Jehová</a:t>
            </a:r>
            <a:r>
              <a:rPr lang="es-ES" sz="54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sz="5400" b="1" dirty="0" smtClean="0">
                <a:solidFill>
                  <a:srgbClr val="FF0000"/>
                </a:solidFill>
              </a:rPr>
              <a:t>32 </a:t>
            </a:r>
            <a:r>
              <a:rPr lang="es-ES" sz="5400" b="1" dirty="0" smtClean="0">
                <a:solidFill>
                  <a:schemeClr val="bg1"/>
                </a:solidFill>
              </a:rPr>
              <a:t>Delante </a:t>
            </a:r>
            <a:r>
              <a:rPr lang="es-ES" sz="5400" b="1" dirty="0">
                <a:solidFill>
                  <a:schemeClr val="bg1"/>
                </a:solidFill>
              </a:rPr>
              <a:t>de las </a:t>
            </a:r>
            <a:r>
              <a:rPr lang="es-ES" sz="5400" b="1" dirty="0">
                <a:solidFill>
                  <a:srgbClr val="FFFF00"/>
                </a:solidFill>
              </a:rPr>
              <a:t>canas</a:t>
            </a:r>
            <a:r>
              <a:rPr lang="es-ES" sz="5400" b="1" dirty="0">
                <a:solidFill>
                  <a:schemeClr val="bg1"/>
                </a:solidFill>
              </a:rPr>
              <a:t> te levantarás, y honrarás el rostro del </a:t>
            </a:r>
            <a:r>
              <a:rPr lang="es-ES" sz="5400" b="1" dirty="0">
                <a:solidFill>
                  <a:srgbClr val="FFFF00"/>
                </a:solidFill>
              </a:rPr>
              <a:t>anciano</a:t>
            </a:r>
            <a:r>
              <a:rPr lang="es-ES" sz="5400" b="1" dirty="0">
                <a:solidFill>
                  <a:schemeClr val="bg1"/>
                </a:solidFill>
              </a:rPr>
              <a:t>, y de </a:t>
            </a:r>
          </a:p>
          <a:p>
            <a:r>
              <a:rPr lang="es-ES" sz="5400" b="1" dirty="0">
                <a:solidFill>
                  <a:schemeClr val="bg1"/>
                </a:solidFill>
              </a:rPr>
              <a:t>tu Dios </a:t>
            </a:r>
            <a:r>
              <a:rPr lang="es-ES" sz="5400" b="1" dirty="0">
                <a:solidFill>
                  <a:srgbClr val="FFFF00"/>
                </a:solidFill>
              </a:rPr>
              <a:t>tendrás temor</a:t>
            </a:r>
            <a:r>
              <a:rPr lang="es-ES" sz="5400" b="1" dirty="0">
                <a:solidFill>
                  <a:schemeClr val="bg1"/>
                </a:solidFill>
              </a:rPr>
              <a:t>. Yo Jehová.”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Levítico 19:14, 32:</a:t>
            </a:r>
          </a:p>
        </p:txBody>
      </p:sp>
    </p:spTree>
    <p:extLst>
      <p:ext uri="{BB962C8B-B14F-4D97-AF65-F5344CB8AC3E}">
        <p14:creationId xmlns:p14="http://schemas.microsoft.com/office/powerpoint/2010/main" val="38450942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47178" y="742838"/>
            <a:ext cx="1108198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 smtClean="0">
                <a:solidFill>
                  <a:srgbClr val="FF0000"/>
                </a:solidFill>
              </a:rPr>
              <a:t>17</a:t>
            </a:r>
            <a:r>
              <a:rPr lang="es-ES" sz="5400" b="1" dirty="0" smtClean="0">
                <a:solidFill>
                  <a:schemeClr val="bg1"/>
                </a:solidFill>
              </a:rPr>
              <a:t> Y </a:t>
            </a:r>
            <a:r>
              <a:rPr lang="es-ES" sz="5400" b="1" dirty="0">
                <a:solidFill>
                  <a:schemeClr val="bg1"/>
                </a:solidFill>
              </a:rPr>
              <a:t>no engañe ninguno a su prójimo, sino </a:t>
            </a:r>
            <a:r>
              <a:rPr lang="es-ES" sz="5400" b="1" dirty="0">
                <a:solidFill>
                  <a:srgbClr val="FFFF00"/>
                </a:solidFill>
              </a:rPr>
              <a:t>temed a vuestro Dios</a:t>
            </a:r>
            <a:r>
              <a:rPr lang="es-ES" sz="5400" b="1" dirty="0">
                <a:solidFill>
                  <a:schemeClr val="bg1"/>
                </a:solidFill>
              </a:rPr>
              <a:t>; porque yo soy Jehová </a:t>
            </a:r>
            <a:r>
              <a:rPr lang="es-ES" sz="5400" b="1" dirty="0" smtClean="0">
                <a:solidFill>
                  <a:schemeClr val="bg1"/>
                </a:solidFill>
              </a:rPr>
              <a:t>vuestro Dios</a:t>
            </a:r>
            <a:r>
              <a:rPr lang="es-ES" sz="5400" b="1" dirty="0">
                <a:solidFill>
                  <a:schemeClr val="bg1"/>
                </a:solidFill>
              </a:rPr>
              <a:t>. . . </a:t>
            </a:r>
            <a:endParaRPr lang="es-ES" sz="5400" b="1" dirty="0" smtClean="0">
              <a:solidFill>
                <a:schemeClr val="bg1"/>
              </a:solidFill>
            </a:endParaRPr>
          </a:p>
          <a:p>
            <a:endParaRPr lang="es-ES" sz="5400" b="1" dirty="0" smtClean="0">
              <a:solidFill>
                <a:schemeClr val="bg1"/>
              </a:solidFill>
            </a:endParaRPr>
          </a:p>
          <a:p>
            <a:r>
              <a:rPr lang="es-ES" sz="5400" b="1" dirty="0" smtClean="0">
                <a:solidFill>
                  <a:srgbClr val="FF0000"/>
                </a:solidFill>
              </a:rPr>
              <a:t>36</a:t>
            </a:r>
            <a:r>
              <a:rPr lang="es-ES" sz="5400" b="1" dirty="0" smtClean="0">
                <a:solidFill>
                  <a:schemeClr val="bg1"/>
                </a:solidFill>
              </a:rPr>
              <a:t> No </a:t>
            </a:r>
            <a:r>
              <a:rPr lang="es-ES" sz="5400" b="1" dirty="0">
                <a:solidFill>
                  <a:schemeClr val="bg1"/>
                </a:solidFill>
              </a:rPr>
              <a:t>tomarás de él </a:t>
            </a:r>
            <a:r>
              <a:rPr lang="es-ES" sz="5400" b="1" dirty="0">
                <a:solidFill>
                  <a:srgbClr val="FFFF00"/>
                </a:solidFill>
              </a:rPr>
              <a:t>usura ni ganancia</a:t>
            </a:r>
            <a:r>
              <a:rPr lang="es-ES" sz="5400" b="1" dirty="0">
                <a:solidFill>
                  <a:schemeClr val="bg1"/>
                </a:solidFill>
              </a:rPr>
              <a:t>, sino tendrás </a:t>
            </a:r>
            <a:r>
              <a:rPr lang="es-ES" sz="5400" b="1" dirty="0">
                <a:solidFill>
                  <a:srgbClr val="FFFF00"/>
                </a:solidFill>
              </a:rPr>
              <a:t>temor de tu Dios</a:t>
            </a:r>
            <a:r>
              <a:rPr lang="es-ES" sz="5400" b="1" dirty="0">
                <a:solidFill>
                  <a:schemeClr val="bg1"/>
                </a:solidFill>
              </a:rPr>
              <a:t>, y tu hermano </a:t>
            </a:r>
            <a:r>
              <a:rPr lang="es-ES" sz="5400" b="1" dirty="0" smtClean="0">
                <a:solidFill>
                  <a:schemeClr val="bg1"/>
                </a:solidFill>
              </a:rPr>
              <a:t>vivirá </a:t>
            </a:r>
            <a:r>
              <a:rPr lang="es-ES" sz="5400" b="1" dirty="0">
                <a:solidFill>
                  <a:schemeClr val="bg1"/>
                </a:solidFill>
              </a:rPr>
              <a:t>contigo.”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Levítico 25:17, 36:</a:t>
            </a:r>
          </a:p>
        </p:txBody>
      </p:sp>
    </p:spTree>
    <p:extLst>
      <p:ext uri="{BB962C8B-B14F-4D97-AF65-F5344CB8AC3E}">
        <p14:creationId xmlns:p14="http://schemas.microsoft.com/office/powerpoint/2010/main" val="8020956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47178" y="1548056"/>
            <a:ext cx="110819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solidFill>
                  <a:schemeClr val="bg1"/>
                </a:solidFill>
              </a:rPr>
              <a:t>“</a:t>
            </a:r>
            <a:r>
              <a:rPr lang="es-ES" sz="6600" b="1" dirty="0">
                <a:solidFill>
                  <a:srgbClr val="FFFF00"/>
                </a:solidFill>
              </a:rPr>
              <a:t>No te enseñorearás </a:t>
            </a:r>
            <a:r>
              <a:rPr lang="es-ES" sz="6600" b="1" dirty="0">
                <a:solidFill>
                  <a:schemeClr val="bg1"/>
                </a:solidFill>
              </a:rPr>
              <a:t>de él con </a:t>
            </a:r>
            <a:r>
              <a:rPr lang="es-ES" sz="6600" b="1" dirty="0">
                <a:solidFill>
                  <a:srgbClr val="FFFF00"/>
                </a:solidFill>
              </a:rPr>
              <a:t>dureza</a:t>
            </a:r>
            <a:r>
              <a:rPr lang="es-ES" sz="6600" b="1" dirty="0">
                <a:solidFill>
                  <a:schemeClr val="bg1"/>
                </a:solidFill>
              </a:rPr>
              <a:t>, sino </a:t>
            </a:r>
            <a:r>
              <a:rPr lang="es-ES" sz="6600" b="1" dirty="0">
                <a:solidFill>
                  <a:srgbClr val="FFFF00"/>
                </a:solidFill>
              </a:rPr>
              <a:t>tendrás temor de tu Dios</a:t>
            </a:r>
            <a:r>
              <a:rPr lang="es-ES" sz="66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Levítico 25:43: </a:t>
            </a:r>
          </a:p>
        </p:txBody>
      </p:sp>
    </p:spTree>
    <p:extLst>
      <p:ext uri="{BB962C8B-B14F-4D97-AF65-F5344CB8AC3E}">
        <p14:creationId xmlns:p14="http://schemas.microsoft.com/office/powerpoint/2010/main" val="14796013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341632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7200" dirty="0">
                <a:solidFill>
                  <a:schemeClr val="bg1"/>
                </a:solidFill>
                <a:latin typeface="Bauhaus 93" panose="04030905020B02020C02" pitchFamily="82" charset="0"/>
              </a:rPr>
              <a:t>Ejemplos de cómo el temor de Jehová afecta nuestro estilo de vida</a:t>
            </a:r>
          </a:p>
        </p:txBody>
      </p:sp>
    </p:spTree>
    <p:extLst>
      <p:ext uri="{BB962C8B-B14F-4D97-AF65-F5344CB8AC3E}">
        <p14:creationId xmlns:p14="http://schemas.microsoft.com/office/powerpoint/2010/main" val="311217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14956" y="217714"/>
            <a:ext cx="10989264" cy="655564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rgbClr val="002060"/>
                </a:solidFill>
              </a:rPr>
              <a:t>El </a:t>
            </a:r>
            <a:r>
              <a:rPr lang="es-ES" sz="6000" b="1" dirty="0">
                <a:solidFill>
                  <a:srgbClr val="FF0000"/>
                </a:solidFill>
              </a:rPr>
              <a:t>temor a Dios </a:t>
            </a:r>
            <a:r>
              <a:rPr lang="es-ES" sz="6000" b="1" dirty="0">
                <a:solidFill>
                  <a:srgbClr val="002060"/>
                </a:solidFill>
              </a:rPr>
              <a:t>no es tan solo una </a:t>
            </a:r>
            <a:r>
              <a:rPr lang="es-ES" sz="6000" b="1" dirty="0">
                <a:solidFill>
                  <a:srgbClr val="FF0000"/>
                </a:solidFill>
              </a:rPr>
              <a:t>actitud mental</a:t>
            </a:r>
            <a:r>
              <a:rPr lang="es-ES" sz="6000" b="1" dirty="0">
                <a:solidFill>
                  <a:srgbClr val="002060"/>
                </a:solidFill>
              </a:rPr>
              <a:t>. </a:t>
            </a:r>
            <a:r>
              <a:rPr lang="es-ES" sz="6000" b="1" dirty="0" smtClean="0">
                <a:solidFill>
                  <a:srgbClr val="002060"/>
                </a:solidFill>
              </a:rPr>
              <a:t>También </a:t>
            </a:r>
            <a:r>
              <a:rPr lang="es-ES" sz="6000" b="1" dirty="0">
                <a:solidFill>
                  <a:srgbClr val="002060"/>
                </a:solidFill>
              </a:rPr>
              <a:t>afecta la forma en que </a:t>
            </a:r>
            <a:r>
              <a:rPr lang="es-ES" sz="6000" b="1" dirty="0" smtClean="0">
                <a:solidFill>
                  <a:srgbClr val="FF0000"/>
                </a:solidFill>
              </a:rPr>
              <a:t>vivimos</a:t>
            </a:r>
            <a:r>
              <a:rPr lang="es-ES" sz="6000" b="1" dirty="0" smtClean="0">
                <a:solidFill>
                  <a:srgbClr val="002060"/>
                </a:solidFill>
              </a:rPr>
              <a:t> nuestra </a:t>
            </a:r>
            <a:r>
              <a:rPr lang="es-ES" sz="6000" b="1" dirty="0">
                <a:solidFill>
                  <a:srgbClr val="002060"/>
                </a:solidFill>
              </a:rPr>
              <a:t>vida diaria. Los que temen a Dios </a:t>
            </a:r>
            <a:r>
              <a:rPr lang="es-ES" sz="6000" b="1" dirty="0">
                <a:solidFill>
                  <a:srgbClr val="FF0000"/>
                </a:solidFill>
              </a:rPr>
              <a:t>obedecen sus mandamientos</a:t>
            </a:r>
            <a:r>
              <a:rPr lang="es-ES" sz="6000" b="1" dirty="0">
                <a:solidFill>
                  <a:srgbClr val="002060"/>
                </a:solidFill>
              </a:rPr>
              <a:t>, pero los que no le </a:t>
            </a:r>
            <a:r>
              <a:rPr lang="es-ES" sz="6000" b="1" dirty="0" smtClean="0">
                <a:solidFill>
                  <a:srgbClr val="002060"/>
                </a:solidFill>
              </a:rPr>
              <a:t>temen </a:t>
            </a:r>
            <a:r>
              <a:rPr lang="es-ES" sz="6000" b="1" dirty="0">
                <a:solidFill>
                  <a:srgbClr val="002060"/>
                </a:solidFill>
              </a:rPr>
              <a:t>son desobedientes.</a:t>
            </a:r>
            <a:endParaRPr lang="es-ES" sz="6000" b="1" dirty="0">
              <a:solidFill>
                <a:srgbClr val="7B38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4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47178" y="1739125"/>
            <a:ext cx="110819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Por la fe Noé, cuando fue advertido por Dios acerca de cosas que aún no se veían, </a:t>
            </a:r>
            <a:r>
              <a:rPr lang="es-ES" sz="4800" b="1" dirty="0">
                <a:solidFill>
                  <a:srgbClr val="FFFF00"/>
                </a:solidFill>
              </a:rPr>
              <a:t>con temor </a:t>
            </a:r>
            <a:r>
              <a:rPr lang="es-ES" sz="4800" b="1" dirty="0" smtClean="0">
                <a:solidFill>
                  <a:srgbClr val="FFFF00"/>
                </a:solidFill>
              </a:rPr>
              <a:t>[</a:t>
            </a:r>
            <a:r>
              <a:rPr lang="es-ES" sz="4800" b="1" dirty="0">
                <a:solidFill>
                  <a:srgbClr val="FFFF00"/>
                </a:solidFill>
              </a:rPr>
              <a:t>reverente] preparó </a:t>
            </a:r>
            <a:r>
              <a:rPr lang="es-ES" sz="4800" b="1" dirty="0">
                <a:solidFill>
                  <a:schemeClr val="bg1"/>
                </a:solidFill>
              </a:rPr>
              <a:t>el arca en que su casa se salvase; y por esa fe condenó al mundo, y fue </a:t>
            </a:r>
            <a:r>
              <a:rPr lang="es-ES" sz="4800" b="1" dirty="0" smtClean="0">
                <a:solidFill>
                  <a:schemeClr val="bg1"/>
                </a:solidFill>
              </a:rPr>
              <a:t>hecho </a:t>
            </a:r>
            <a:r>
              <a:rPr lang="es-ES" sz="4800" b="1" dirty="0">
                <a:solidFill>
                  <a:schemeClr val="bg1"/>
                </a:solidFill>
              </a:rPr>
              <a:t>heredero de la justicia que viene por la fe.”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1387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Hebreos 11:7: </a:t>
            </a:r>
            <a:r>
              <a:rPr lang="es-ES" sz="3200" b="1" dirty="0">
                <a:latin typeface="Arial Black" panose="020B0A04020102020204" pitchFamily="34" charset="0"/>
              </a:rPr>
              <a:t>Noé obedeció a Dios cuando construyó el arca aun cuando </a:t>
            </a:r>
            <a:r>
              <a:rPr lang="es-ES" sz="3200" b="1" dirty="0" smtClean="0">
                <a:latin typeface="Arial Black" panose="020B0A04020102020204" pitchFamily="34" charset="0"/>
              </a:rPr>
              <a:t>no había llovido</a:t>
            </a:r>
            <a:r>
              <a:rPr lang="es-ES" sz="3200" b="1" dirty="0">
                <a:latin typeface="Arial Black" panose="020B0A040201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918475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47178" y="2216797"/>
            <a:ext cx="110819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Y dijo: No extiendas tu mano sobre el muchacho, ni le hagas nada; porque ya </a:t>
            </a:r>
            <a:r>
              <a:rPr lang="es-ES" sz="4800" b="1" dirty="0">
                <a:solidFill>
                  <a:srgbClr val="FFFF00"/>
                </a:solidFill>
              </a:rPr>
              <a:t>conozco que </a:t>
            </a:r>
            <a:r>
              <a:rPr lang="es-ES" sz="4800" b="1" dirty="0" smtClean="0">
                <a:solidFill>
                  <a:srgbClr val="FFFF00"/>
                </a:solidFill>
              </a:rPr>
              <a:t>temes </a:t>
            </a:r>
            <a:r>
              <a:rPr lang="es-ES" sz="4800" b="1" dirty="0">
                <a:solidFill>
                  <a:srgbClr val="FFFF00"/>
                </a:solidFill>
              </a:rPr>
              <a:t>a Dios</a:t>
            </a:r>
            <a:r>
              <a:rPr lang="es-ES" sz="4800" b="1" dirty="0">
                <a:solidFill>
                  <a:schemeClr val="bg1"/>
                </a:solidFill>
              </a:rPr>
              <a:t>, por cuanto no me rehusaste tu hijo, tu único.”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Génesis 22:12: </a:t>
            </a:r>
            <a:r>
              <a:rPr lang="es-ES" sz="3600" b="1" dirty="0">
                <a:latin typeface="Arial Black" panose="020B0A04020102020204" pitchFamily="34" charset="0"/>
              </a:rPr>
              <a:t>Abraham demostró su temor a Jehová cuando estuvo dispuesto de ofrecer a Isaac en el altar:</a:t>
            </a:r>
          </a:p>
        </p:txBody>
      </p:sp>
    </p:spTree>
    <p:extLst>
      <p:ext uri="{BB962C8B-B14F-4D97-AF65-F5344CB8AC3E}">
        <p14:creationId xmlns:p14="http://schemas.microsoft.com/office/powerpoint/2010/main" val="41083811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47178" y="1760860"/>
            <a:ext cx="110819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Y Jehová dijo a Satanás: ¿No has considerado a mi siervo Job, que no hay otro como él en la </a:t>
            </a:r>
            <a:r>
              <a:rPr lang="es-ES" sz="4800" b="1" dirty="0" smtClean="0">
                <a:solidFill>
                  <a:schemeClr val="bg1"/>
                </a:solidFill>
              </a:rPr>
              <a:t>tierra</a:t>
            </a:r>
            <a:r>
              <a:rPr lang="es-ES" sz="4800" b="1" dirty="0">
                <a:solidFill>
                  <a:schemeClr val="bg1"/>
                </a:solidFill>
              </a:rPr>
              <a:t>, varón perfecto y recto, </a:t>
            </a:r>
            <a:r>
              <a:rPr lang="es-ES" sz="4800" b="1" dirty="0">
                <a:solidFill>
                  <a:srgbClr val="FFFF00"/>
                </a:solidFill>
              </a:rPr>
              <a:t>temeroso de Dios y apartado del mal</a:t>
            </a:r>
            <a:r>
              <a:rPr lang="es-ES" sz="4800" b="1" dirty="0">
                <a:solidFill>
                  <a:schemeClr val="bg1"/>
                </a:solidFill>
              </a:rPr>
              <a:t>? 9Respondiendo </a:t>
            </a:r>
            <a:r>
              <a:rPr lang="es-ES" sz="4800" b="1" dirty="0" smtClean="0">
                <a:solidFill>
                  <a:schemeClr val="bg1"/>
                </a:solidFill>
              </a:rPr>
              <a:t>Satanás a </a:t>
            </a:r>
            <a:r>
              <a:rPr lang="es-ES" sz="4800" b="1" dirty="0">
                <a:solidFill>
                  <a:schemeClr val="bg1"/>
                </a:solidFill>
              </a:rPr>
              <a:t>Jehová, dijo: ¿Acaso </a:t>
            </a:r>
            <a:r>
              <a:rPr lang="es-ES" sz="4800" b="1" dirty="0">
                <a:solidFill>
                  <a:srgbClr val="FFFF00"/>
                </a:solidFill>
              </a:rPr>
              <a:t>teme Job a Dios </a:t>
            </a:r>
            <a:r>
              <a:rPr lang="es-ES" sz="4800" b="1" dirty="0">
                <a:solidFill>
                  <a:schemeClr val="bg1"/>
                </a:solidFill>
              </a:rPr>
              <a:t>de balde?”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Job 1:8, 9: </a:t>
            </a:r>
            <a:r>
              <a:rPr lang="es-ES" sz="3600" b="1" dirty="0">
                <a:latin typeface="Arial Black" panose="020B0A04020102020204" pitchFamily="34" charset="0"/>
              </a:rPr>
              <a:t>Job era temeroso de Jehová y se apartaba del mal:</a:t>
            </a:r>
          </a:p>
        </p:txBody>
      </p:sp>
    </p:spTree>
    <p:extLst>
      <p:ext uri="{BB962C8B-B14F-4D97-AF65-F5344CB8AC3E}">
        <p14:creationId xmlns:p14="http://schemas.microsoft.com/office/powerpoint/2010/main" val="568486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3631763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1500" dirty="0">
                <a:solidFill>
                  <a:schemeClr val="bg1"/>
                </a:solidFill>
                <a:latin typeface="Bauhaus 93" panose="04030905020B02020C02" pitchFamily="82" charset="0"/>
              </a:rPr>
              <a:t>Temer a Dios no es tener miedo</a:t>
            </a:r>
            <a:endParaRPr lang="es-ES" sz="115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2576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47178" y="2552430"/>
            <a:ext cx="11081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Pero las parteras </a:t>
            </a:r>
            <a:r>
              <a:rPr lang="es-ES" sz="4800" b="1" dirty="0">
                <a:solidFill>
                  <a:srgbClr val="FFFF00"/>
                </a:solidFill>
              </a:rPr>
              <a:t>temieron a Dios</a:t>
            </a:r>
            <a:r>
              <a:rPr lang="es-ES" sz="4800" b="1" dirty="0">
                <a:solidFill>
                  <a:schemeClr val="bg1"/>
                </a:solidFill>
              </a:rPr>
              <a:t>, y no hicieron como les mandó el rey de Egipto, sino que </a:t>
            </a:r>
            <a:r>
              <a:rPr lang="es-ES" sz="4800" b="1" dirty="0" smtClean="0">
                <a:solidFill>
                  <a:schemeClr val="bg1"/>
                </a:solidFill>
              </a:rPr>
              <a:t>preservaron </a:t>
            </a:r>
            <a:r>
              <a:rPr lang="es-ES" sz="4800" b="1" dirty="0">
                <a:solidFill>
                  <a:schemeClr val="bg1"/>
                </a:solidFill>
              </a:rPr>
              <a:t>la vida a los niños.”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Éxodo 1:17: </a:t>
            </a:r>
            <a:r>
              <a:rPr lang="es-ES" sz="3600" b="1" dirty="0">
                <a:latin typeface="Arial Black" panose="020B0A04020102020204" pitchFamily="34" charset="0"/>
              </a:rPr>
              <a:t>Las parteras preservaron las vidas de los infantes hebreos aun a riesgo de sus propias vidas:</a:t>
            </a:r>
          </a:p>
        </p:txBody>
      </p:sp>
    </p:spTree>
    <p:extLst>
      <p:ext uri="{BB962C8B-B14F-4D97-AF65-F5344CB8AC3E}">
        <p14:creationId xmlns:p14="http://schemas.microsoft.com/office/powerpoint/2010/main" val="20857962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51644" y="1850833"/>
            <a:ext cx="1108198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“</a:t>
            </a:r>
            <a:r>
              <a:rPr lang="es-ES" sz="4400" b="1" dirty="0">
                <a:solidFill>
                  <a:srgbClr val="FF0000"/>
                </a:solidFill>
              </a:rPr>
              <a:t>2</a:t>
            </a:r>
            <a:r>
              <a:rPr lang="es-ES" sz="4400" b="1" dirty="0">
                <a:solidFill>
                  <a:schemeClr val="bg1"/>
                </a:solidFill>
              </a:rPr>
              <a:t> cuando Abrahán hablaba de Sara, su mujer, decía que era su hermana. Entonces </a:t>
            </a:r>
            <a:r>
              <a:rPr lang="es-ES" sz="4400" b="1" dirty="0" err="1">
                <a:solidFill>
                  <a:schemeClr val="bg1"/>
                </a:solidFill>
              </a:rPr>
              <a:t>Abimélec</a:t>
            </a:r>
            <a:r>
              <a:rPr lang="es-ES" sz="4400" b="1" dirty="0">
                <a:solidFill>
                  <a:schemeClr val="bg1"/>
                </a:solidFill>
              </a:rPr>
              <a:t>, rey de </a:t>
            </a:r>
            <a:r>
              <a:rPr lang="es-ES" sz="4400" b="1" dirty="0" err="1">
                <a:solidFill>
                  <a:schemeClr val="bg1"/>
                </a:solidFill>
              </a:rPr>
              <a:t>Guerar</a:t>
            </a:r>
            <a:r>
              <a:rPr lang="es-ES" sz="4400" b="1" dirty="0">
                <a:solidFill>
                  <a:schemeClr val="bg1"/>
                </a:solidFill>
              </a:rPr>
              <a:t>, mandó que le trajeran a Sara</a:t>
            </a:r>
            <a:r>
              <a:rPr lang="es-ES" sz="4400" b="1" dirty="0" smtClean="0">
                <a:solidFill>
                  <a:schemeClr val="bg1"/>
                </a:solidFill>
              </a:rPr>
              <a:t>.</a:t>
            </a:r>
          </a:p>
          <a:p>
            <a:endParaRPr lang="es-ES" sz="4400" b="1" dirty="0" smtClean="0">
              <a:solidFill>
                <a:schemeClr val="bg1"/>
              </a:solidFill>
            </a:endParaRPr>
          </a:p>
          <a:p>
            <a:r>
              <a:rPr lang="es-ES" sz="4400" b="1" dirty="0" smtClean="0">
                <a:solidFill>
                  <a:srgbClr val="FF0000"/>
                </a:solidFill>
              </a:rPr>
              <a:t>11</a:t>
            </a:r>
            <a:r>
              <a:rPr lang="es-ES" sz="4400" b="1" dirty="0" smtClean="0">
                <a:solidFill>
                  <a:schemeClr val="bg1"/>
                </a:solidFill>
              </a:rPr>
              <a:t> Y </a:t>
            </a:r>
            <a:r>
              <a:rPr lang="es-ES" sz="4400" b="1" dirty="0">
                <a:solidFill>
                  <a:schemeClr val="bg1"/>
                </a:solidFill>
              </a:rPr>
              <a:t>Abraham respondió: Porque dije para mí: Ciertamente no hay </a:t>
            </a:r>
            <a:r>
              <a:rPr lang="es-ES" sz="4400" b="1" dirty="0">
                <a:solidFill>
                  <a:srgbClr val="FFFF00"/>
                </a:solidFill>
              </a:rPr>
              <a:t>temor de Dios </a:t>
            </a:r>
            <a:r>
              <a:rPr lang="es-ES" sz="4400" b="1" dirty="0">
                <a:solidFill>
                  <a:schemeClr val="bg1"/>
                </a:solidFill>
              </a:rPr>
              <a:t>en este lugar, </a:t>
            </a:r>
            <a:r>
              <a:rPr lang="es-ES" sz="4400" b="1" dirty="0" smtClean="0">
                <a:solidFill>
                  <a:schemeClr val="bg1"/>
                </a:solidFill>
              </a:rPr>
              <a:t>y </a:t>
            </a:r>
            <a:r>
              <a:rPr lang="es-ES" sz="4400" b="1" dirty="0">
                <a:solidFill>
                  <a:srgbClr val="FFFF00"/>
                </a:solidFill>
              </a:rPr>
              <a:t>me matarán</a:t>
            </a:r>
            <a:r>
              <a:rPr lang="es-ES" sz="4400" b="1" dirty="0">
                <a:solidFill>
                  <a:schemeClr val="bg1"/>
                </a:solidFill>
              </a:rPr>
              <a:t> por causa de mi mujer.”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Génesis 20</a:t>
            </a:r>
            <a:r>
              <a:rPr lang="es-E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 2,11</a:t>
            </a:r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: </a:t>
            </a:r>
            <a:r>
              <a:rPr lang="es-ES" sz="3600" b="1" dirty="0">
                <a:latin typeface="Arial Black" panose="020B0A04020102020204" pitchFamily="34" charset="0"/>
              </a:rPr>
              <a:t>Abraham mintió </a:t>
            </a:r>
            <a:r>
              <a:rPr lang="es-ES" sz="3600" b="1" dirty="0" smtClean="0">
                <a:latin typeface="Arial Black" panose="020B0A04020102020204" pitchFamily="34" charset="0"/>
              </a:rPr>
              <a:t>sobre Sara </a:t>
            </a:r>
            <a:r>
              <a:rPr lang="es-ES" sz="3600" b="1" dirty="0">
                <a:latin typeface="Arial Black" panose="020B0A04020102020204" pitchFamily="34" charset="0"/>
              </a:rPr>
              <a:t>porque en </a:t>
            </a:r>
            <a:r>
              <a:rPr lang="es-ES" sz="3600" b="1" dirty="0" err="1" smtClean="0">
                <a:latin typeface="Arial Black" panose="020B0A04020102020204" pitchFamily="34" charset="0"/>
              </a:rPr>
              <a:t>Guerar</a:t>
            </a:r>
            <a:r>
              <a:rPr lang="es-ES" sz="3600" b="1" dirty="0" smtClean="0">
                <a:latin typeface="Arial Black" panose="020B0A04020102020204" pitchFamily="34" charset="0"/>
              </a:rPr>
              <a:t> </a:t>
            </a:r>
            <a:r>
              <a:rPr lang="es-ES" sz="3600" b="1" dirty="0">
                <a:latin typeface="Arial Black" panose="020B0A04020102020204" pitchFamily="34" charset="0"/>
              </a:rPr>
              <a:t>no había </a:t>
            </a:r>
            <a:r>
              <a:rPr lang="es-ES" sz="3600" b="1" dirty="0" smtClean="0">
                <a:latin typeface="Arial Black" panose="020B0A04020102020204" pitchFamily="34" charset="0"/>
              </a:rPr>
              <a:t>temor </a:t>
            </a:r>
            <a:r>
              <a:rPr lang="es-ES" sz="3600" b="1" dirty="0">
                <a:latin typeface="Arial Black" panose="020B0A04020102020204" pitchFamily="34" charset="0"/>
              </a:rPr>
              <a:t>de </a:t>
            </a:r>
            <a:r>
              <a:rPr lang="es-ES" sz="3600" b="1" dirty="0" smtClean="0">
                <a:latin typeface="Arial Black" panose="020B0A04020102020204" pitchFamily="34" charset="0"/>
              </a:rPr>
              <a:t>Dios</a:t>
            </a:r>
            <a:r>
              <a:rPr lang="es-ES" sz="3600" b="1" dirty="0">
                <a:latin typeface="Arial Black" panose="020B0A040201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469252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37996" y="1235280"/>
            <a:ext cx="113400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“</a:t>
            </a:r>
            <a:r>
              <a:rPr lang="es-ES" sz="4000" b="1" dirty="0">
                <a:solidFill>
                  <a:schemeClr val="bg1"/>
                </a:solidFill>
              </a:rPr>
              <a:t>Por cuanto no se ejecuta luego sentencia sobre la mala obra, el corazón de los hijos de los </a:t>
            </a:r>
            <a:r>
              <a:rPr lang="es-ES" sz="4000" b="1" dirty="0" smtClean="0">
                <a:solidFill>
                  <a:schemeClr val="bg1"/>
                </a:solidFill>
              </a:rPr>
              <a:t>hombres </a:t>
            </a:r>
            <a:r>
              <a:rPr lang="es-ES" sz="4000" b="1" dirty="0">
                <a:solidFill>
                  <a:schemeClr val="bg1"/>
                </a:solidFill>
              </a:rPr>
              <a:t>está en ellos dispuesto para </a:t>
            </a:r>
            <a:r>
              <a:rPr lang="es-ES" sz="4000" b="1" dirty="0">
                <a:solidFill>
                  <a:srgbClr val="FFFF00"/>
                </a:solidFill>
              </a:rPr>
              <a:t>hacer el mal</a:t>
            </a:r>
            <a:r>
              <a:rPr lang="es-ES" sz="4000" b="1" dirty="0">
                <a:solidFill>
                  <a:schemeClr val="bg1"/>
                </a:solidFill>
              </a:rPr>
              <a:t>. </a:t>
            </a:r>
            <a:r>
              <a:rPr lang="es-ES" sz="4000" b="1" dirty="0" smtClean="0">
                <a:solidFill>
                  <a:schemeClr val="bg1"/>
                </a:solidFill>
              </a:rPr>
              <a:t> </a:t>
            </a:r>
            <a:r>
              <a:rPr lang="es-ES" sz="4000" b="1" dirty="0">
                <a:solidFill>
                  <a:schemeClr val="bg1"/>
                </a:solidFill>
              </a:rPr>
              <a:t>Aunque el pecador </a:t>
            </a:r>
            <a:r>
              <a:rPr lang="es-ES" sz="4000" b="1" dirty="0">
                <a:solidFill>
                  <a:srgbClr val="FFFF00"/>
                </a:solidFill>
              </a:rPr>
              <a:t>haga mal cien veces</a:t>
            </a:r>
            <a:r>
              <a:rPr lang="es-ES" sz="4000" b="1" dirty="0">
                <a:solidFill>
                  <a:schemeClr val="bg1"/>
                </a:solidFill>
              </a:rPr>
              <a:t>, </a:t>
            </a:r>
            <a:r>
              <a:rPr lang="es-ES" sz="4000" b="1" dirty="0" smtClean="0">
                <a:solidFill>
                  <a:schemeClr val="bg1"/>
                </a:solidFill>
              </a:rPr>
              <a:t>y </a:t>
            </a:r>
            <a:r>
              <a:rPr lang="es-ES" sz="4000" b="1" dirty="0">
                <a:solidFill>
                  <a:schemeClr val="bg1"/>
                </a:solidFill>
              </a:rPr>
              <a:t>prolongue sus días, con todo yo también sé que les irá bien </a:t>
            </a:r>
            <a:r>
              <a:rPr lang="es-ES" sz="4000" b="1" dirty="0">
                <a:solidFill>
                  <a:srgbClr val="FFFF00"/>
                </a:solidFill>
              </a:rPr>
              <a:t>a los que a Dios temen</a:t>
            </a:r>
            <a:r>
              <a:rPr lang="es-ES" sz="4000" b="1" dirty="0">
                <a:solidFill>
                  <a:schemeClr val="bg1"/>
                </a:solidFill>
              </a:rPr>
              <a:t>, los que </a:t>
            </a:r>
            <a:r>
              <a:rPr lang="es-ES" sz="4000" b="1" dirty="0" smtClean="0">
                <a:solidFill>
                  <a:srgbClr val="FFFF00"/>
                </a:solidFill>
              </a:rPr>
              <a:t>temen </a:t>
            </a:r>
            <a:r>
              <a:rPr lang="es-ES" sz="4000" b="1" dirty="0">
                <a:solidFill>
                  <a:srgbClr val="FFFF00"/>
                </a:solidFill>
              </a:rPr>
              <a:t>ante su presencia</a:t>
            </a:r>
            <a:r>
              <a:rPr lang="es-ES" sz="4000" b="1" dirty="0">
                <a:solidFill>
                  <a:schemeClr val="bg1"/>
                </a:solidFill>
              </a:rPr>
              <a:t>; </a:t>
            </a:r>
            <a:r>
              <a:rPr lang="es-ES" sz="4000" b="1" dirty="0" smtClean="0">
                <a:solidFill>
                  <a:schemeClr val="bg1"/>
                </a:solidFill>
              </a:rPr>
              <a:t>y </a:t>
            </a:r>
            <a:r>
              <a:rPr lang="es-ES" sz="4000" b="1" dirty="0">
                <a:solidFill>
                  <a:schemeClr val="bg1"/>
                </a:solidFill>
              </a:rPr>
              <a:t>que no le irá bien al impío, ni le serán </a:t>
            </a:r>
            <a:r>
              <a:rPr lang="es-ES" sz="4000" b="1" dirty="0" smtClean="0">
                <a:solidFill>
                  <a:schemeClr val="bg1"/>
                </a:solidFill>
              </a:rPr>
              <a:t>prolongados </a:t>
            </a:r>
            <a:r>
              <a:rPr lang="es-ES" sz="4000" b="1" dirty="0">
                <a:solidFill>
                  <a:schemeClr val="bg1"/>
                </a:solidFill>
              </a:rPr>
              <a:t>los días, que </a:t>
            </a:r>
            <a:r>
              <a:rPr lang="es-ES" sz="4000" b="1" dirty="0" smtClean="0">
                <a:solidFill>
                  <a:schemeClr val="bg1"/>
                </a:solidFill>
              </a:rPr>
              <a:t>son </a:t>
            </a:r>
            <a:r>
              <a:rPr lang="es-ES" sz="4000" b="1" dirty="0">
                <a:solidFill>
                  <a:schemeClr val="bg1"/>
                </a:solidFill>
              </a:rPr>
              <a:t>como sombra; por cuanto </a:t>
            </a:r>
            <a:r>
              <a:rPr lang="es-ES" sz="4000" b="1" dirty="0">
                <a:solidFill>
                  <a:srgbClr val="FFFF00"/>
                </a:solidFill>
              </a:rPr>
              <a:t>no teme </a:t>
            </a:r>
            <a:r>
              <a:rPr lang="es-ES" sz="4000" b="1" dirty="0">
                <a:solidFill>
                  <a:schemeClr val="bg1"/>
                </a:solidFill>
              </a:rPr>
              <a:t>delante de la presencia de Dios.”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1387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Eclesiastés 8:11-13: </a:t>
            </a:r>
            <a:r>
              <a:rPr lang="es-ES" sz="3200" b="1" dirty="0">
                <a:latin typeface="Arial Black" panose="020B0A04020102020204" pitchFamily="34" charset="0"/>
              </a:rPr>
              <a:t>Los justos demuestran que temen a Jehová porque se apartan del mal:</a:t>
            </a:r>
          </a:p>
        </p:txBody>
      </p:sp>
    </p:spTree>
    <p:extLst>
      <p:ext uri="{BB962C8B-B14F-4D97-AF65-F5344CB8AC3E}">
        <p14:creationId xmlns:p14="http://schemas.microsoft.com/office/powerpoint/2010/main" val="10925995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45910" y="1508235"/>
            <a:ext cx="112122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“</a:t>
            </a:r>
            <a:r>
              <a:rPr lang="es-ES" sz="4400" b="1" dirty="0">
                <a:solidFill>
                  <a:schemeClr val="bg1"/>
                </a:solidFill>
              </a:rPr>
              <a:t>Como está escrito: </a:t>
            </a:r>
            <a:r>
              <a:rPr lang="es-ES" sz="4400" b="1" dirty="0">
                <a:solidFill>
                  <a:srgbClr val="FFFF00"/>
                </a:solidFill>
              </a:rPr>
              <a:t>No hay justo</a:t>
            </a:r>
            <a:r>
              <a:rPr lang="es-ES" sz="4400" b="1" dirty="0">
                <a:solidFill>
                  <a:schemeClr val="bg1"/>
                </a:solidFill>
              </a:rPr>
              <a:t>, ni aun uno; </a:t>
            </a:r>
            <a:r>
              <a:rPr lang="es-ES" sz="4400" b="1" dirty="0">
                <a:solidFill>
                  <a:srgbClr val="FF0000"/>
                </a:solidFill>
              </a:rPr>
              <a:t>11</a:t>
            </a:r>
            <a:r>
              <a:rPr lang="es-ES" sz="4400" b="1" dirty="0">
                <a:solidFill>
                  <a:schemeClr val="bg1"/>
                </a:solidFill>
              </a:rPr>
              <a:t> no hay quien entienda, no hay quien busque a </a:t>
            </a:r>
            <a:r>
              <a:rPr lang="es-ES" sz="4400" b="1" dirty="0" smtClean="0">
                <a:solidFill>
                  <a:schemeClr val="bg1"/>
                </a:solidFill>
              </a:rPr>
              <a:t>Dios</a:t>
            </a:r>
            <a:r>
              <a:rPr lang="es-ES" sz="4400" b="1" dirty="0">
                <a:solidFill>
                  <a:schemeClr val="bg1"/>
                </a:solidFill>
              </a:rPr>
              <a:t>. </a:t>
            </a:r>
            <a:r>
              <a:rPr lang="es-ES" sz="4400" b="1" dirty="0">
                <a:solidFill>
                  <a:srgbClr val="FF0000"/>
                </a:solidFill>
              </a:rPr>
              <a:t>12</a:t>
            </a:r>
            <a:r>
              <a:rPr lang="es-ES" sz="4400" b="1" dirty="0">
                <a:solidFill>
                  <a:schemeClr val="bg1"/>
                </a:solidFill>
              </a:rPr>
              <a:t> Todos se desviaron, a una se hicieron inútiles; no hay quien haga lo bueno, no hay ni </a:t>
            </a:r>
          </a:p>
          <a:p>
            <a:r>
              <a:rPr lang="es-ES" sz="4400" b="1" dirty="0">
                <a:solidFill>
                  <a:schemeClr val="bg1"/>
                </a:solidFill>
              </a:rPr>
              <a:t>siquiera uno. </a:t>
            </a:r>
            <a:r>
              <a:rPr lang="es-ES" sz="4400" b="1" dirty="0">
                <a:solidFill>
                  <a:srgbClr val="FF0000"/>
                </a:solidFill>
              </a:rPr>
              <a:t>13</a:t>
            </a:r>
            <a:r>
              <a:rPr lang="es-ES" sz="4400" b="1" dirty="0">
                <a:solidFill>
                  <a:schemeClr val="bg1"/>
                </a:solidFill>
              </a:rPr>
              <a:t> Sepulcro abierto es su garganta; con su lengua engañan. Veneno de áspides </a:t>
            </a:r>
            <a:r>
              <a:rPr lang="es-ES" sz="4400" b="1" dirty="0" smtClean="0">
                <a:solidFill>
                  <a:schemeClr val="bg1"/>
                </a:solidFill>
              </a:rPr>
              <a:t>[culebras] hay debajo </a:t>
            </a:r>
            <a:r>
              <a:rPr lang="es-ES" sz="4400" b="1" dirty="0">
                <a:solidFill>
                  <a:schemeClr val="bg1"/>
                </a:solidFill>
              </a:rPr>
              <a:t>de sus labios;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Romanos 3:10-18: </a:t>
            </a:r>
            <a:r>
              <a:rPr lang="es-ES" sz="3600" b="1" dirty="0">
                <a:latin typeface="Arial Black" panose="020B0A04020102020204" pitchFamily="34" charset="0"/>
              </a:rPr>
              <a:t>La impiedad del mundo se debe al hecho que no temen a Jehová:</a:t>
            </a:r>
          </a:p>
        </p:txBody>
      </p:sp>
    </p:spTree>
    <p:extLst>
      <p:ext uri="{BB962C8B-B14F-4D97-AF65-F5344CB8AC3E}">
        <p14:creationId xmlns:p14="http://schemas.microsoft.com/office/powerpoint/2010/main" val="251982104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59559" y="472535"/>
            <a:ext cx="1084997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rgbClr val="FF0000"/>
                </a:solidFill>
              </a:rPr>
              <a:t>14</a:t>
            </a:r>
            <a:r>
              <a:rPr lang="es-ES" sz="5400" b="1" dirty="0" smtClean="0">
                <a:solidFill>
                  <a:schemeClr val="bg1"/>
                </a:solidFill>
              </a:rPr>
              <a:t> </a:t>
            </a:r>
            <a:r>
              <a:rPr lang="es-ES" sz="5400" b="1" dirty="0">
                <a:solidFill>
                  <a:schemeClr val="bg1"/>
                </a:solidFill>
              </a:rPr>
              <a:t>su boca está llena de maldición y de amargura. </a:t>
            </a:r>
            <a:r>
              <a:rPr lang="es-ES" sz="5400" b="1" dirty="0">
                <a:solidFill>
                  <a:srgbClr val="FF0000"/>
                </a:solidFill>
              </a:rPr>
              <a:t>15</a:t>
            </a:r>
            <a:r>
              <a:rPr lang="es-ES" sz="5400" b="1" dirty="0">
                <a:solidFill>
                  <a:schemeClr val="bg1"/>
                </a:solidFill>
              </a:rPr>
              <a:t> Sus pies se apresuran </a:t>
            </a:r>
            <a:r>
              <a:rPr lang="es-ES" sz="5400" b="1" dirty="0" smtClean="0">
                <a:solidFill>
                  <a:schemeClr val="bg1"/>
                </a:solidFill>
              </a:rPr>
              <a:t>para </a:t>
            </a:r>
            <a:r>
              <a:rPr lang="es-ES" sz="5400" b="1" dirty="0">
                <a:solidFill>
                  <a:schemeClr val="bg1"/>
                </a:solidFill>
              </a:rPr>
              <a:t>derramar sangre; </a:t>
            </a:r>
            <a:r>
              <a:rPr lang="es-ES" sz="5400" b="1" dirty="0">
                <a:solidFill>
                  <a:srgbClr val="FF0000"/>
                </a:solidFill>
              </a:rPr>
              <a:t>16</a:t>
            </a:r>
            <a:r>
              <a:rPr lang="es-ES" sz="5400" b="1" dirty="0">
                <a:solidFill>
                  <a:schemeClr val="bg1"/>
                </a:solidFill>
              </a:rPr>
              <a:t> quebranto y desventura hay en sus caminos; </a:t>
            </a:r>
            <a:r>
              <a:rPr lang="es-ES" sz="5400" b="1" dirty="0">
                <a:solidFill>
                  <a:srgbClr val="FF0000"/>
                </a:solidFill>
              </a:rPr>
              <a:t>17</a:t>
            </a:r>
            <a:r>
              <a:rPr lang="es-ES" sz="5400" b="1" dirty="0">
                <a:solidFill>
                  <a:schemeClr val="bg1"/>
                </a:solidFill>
              </a:rPr>
              <a:t> y no conocieron </a:t>
            </a:r>
            <a:r>
              <a:rPr lang="es-ES" sz="5400" b="1" dirty="0" smtClean="0">
                <a:solidFill>
                  <a:schemeClr val="bg1"/>
                </a:solidFill>
              </a:rPr>
              <a:t>camino </a:t>
            </a:r>
            <a:r>
              <a:rPr lang="es-ES" sz="5400" b="1" dirty="0">
                <a:solidFill>
                  <a:schemeClr val="bg1"/>
                </a:solidFill>
              </a:rPr>
              <a:t>de paz. </a:t>
            </a:r>
            <a:r>
              <a:rPr lang="es-ES" sz="5400" b="1" dirty="0" smtClean="0">
                <a:solidFill>
                  <a:srgbClr val="FF0000"/>
                </a:solidFill>
              </a:rPr>
              <a:t>18</a:t>
            </a:r>
            <a:r>
              <a:rPr lang="es-ES" sz="5400" b="1" dirty="0" smtClean="0">
                <a:solidFill>
                  <a:schemeClr val="bg1"/>
                </a:solidFill>
              </a:rPr>
              <a:t> </a:t>
            </a:r>
            <a:r>
              <a:rPr lang="es-ES" sz="5400" b="1" dirty="0" smtClean="0">
                <a:solidFill>
                  <a:srgbClr val="FFFF00"/>
                </a:solidFill>
              </a:rPr>
              <a:t>No </a:t>
            </a:r>
            <a:r>
              <a:rPr lang="es-ES" sz="5400" b="1" dirty="0">
                <a:solidFill>
                  <a:srgbClr val="FFFF00"/>
                </a:solidFill>
              </a:rPr>
              <a:t>hay temor </a:t>
            </a:r>
            <a:r>
              <a:rPr lang="es-ES" sz="5400" b="1" dirty="0">
                <a:solidFill>
                  <a:schemeClr val="bg1"/>
                </a:solidFill>
              </a:rPr>
              <a:t>de Dios delante de sus ojos."</a:t>
            </a:r>
          </a:p>
        </p:txBody>
      </p:sp>
    </p:spTree>
    <p:extLst>
      <p:ext uri="{BB962C8B-B14F-4D97-AF65-F5344CB8AC3E}">
        <p14:creationId xmlns:p14="http://schemas.microsoft.com/office/powerpoint/2010/main" val="9817588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308324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7200" dirty="0">
                <a:solidFill>
                  <a:schemeClr val="bg1"/>
                </a:solidFill>
                <a:latin typeface="Bauhaus 93" panose="04030905020B02020C02" pitchFamily="82" charset="0"/>
              </a:rPr>
              <a:t>Los que temen a Jehová guardan sus mandamientos</a:t>
            </a:r>
          </a:p>
        </p:txBody>
      </p:sp>
    </p:spTree>
    <p:extLst>
      <p:ext uri="{BB962C8B-B14F-4D97-AF65-F5344CB8AC3E}">
        <p14:creationId xmlns:p14="http://schemas.microsoft.com/office/powerpoint/2010/main" val="19164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2034" y="671691"/>
            <a:ext cx="112122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“</a:t>
            </a:r>
            <a:r>
              <a:rPr lang="es-ES" sz="4400" b="1" dirty="0">
                <a:solidFill>
                  <a:schemeClr val="bg1"/>
                </a:solidFill>
              </a:rPr>
              <a:t>El día que estuviste delante de Jehová tu Dios en Horeb, cuando Jehová me dijo: Reúneme el </a:t>
            </a:r>
          </a:p>
          <a:p>
            <a:r>
              <a:rPr lang="es-ES" sz="4400" b="1" dirty="0">
                <a:solidFill>
                  <a:schemeClr val="bg1"/>
                </a:solidFill>
              </a:rPr>
              <a:t>pueblo, para que yo les haga </a:t>
            </a:r>
            <a:r>
              <a:rPr lang="es-ES" sz="4400" b="1" dirty="0">
                <a:solidFill>
                  <a:srgbClr val="FFFF00"/>
                </a:solidFill>
              </a:rPr>
              <a:t>oír mis palabras</a:t>
            </a:r>
            <a:r>
              <a:rPr lang="es-ES" sz="4400" b="1" dirty="0">
                <a:solidFill>
                  <a:schemeClr val="bg1"/>
                </a:solidFill>
              </a:rPr>
              <a:t>, las cuales aprenderán, para </a:t>
            </a:r>
            <a:r>
              <a:rPr lang="es-ES" sz="4400" b="1" dirty="0">
                <a:solidFill>
                  <a:srgbClr val="FFFF00"/>
                </a:solidFill>
              </a:rPr>
              <a:t>temerme todos </a:t>
            </a:r>
          </a:p>
          <a:p>
            <a:r>
              <a:rPr lang="es-ES" sz="4400" b="1" dirty="0">
                <a:solidFill>
                  <a:srgbClr val="FFFF00"/>
                </a:solidFill>
              </a:rPr>
              <a:t>los días</a:t>
            </a:r>
            <a:r>
              <a:rPr lang="es-ES" sz="4400" b="1" dirty="0">
                <a:solidFill>
                  <a:schemeClr val="bg1"/>
                </a:solidFill>
              </a:rPr>
              <a:t> que vivieren sobre la tierra, y las </a:t>
            </a:r>
            <a:r>
              <a:rPr lang="es-ES" sz="4400" b="1" dirty="0">
                <a:solidFill>
                  <a:srgbClr val="FFFF00"/>
                </a:solidFill>
              </a:rPr>
              <a:t>enseñarán a sus hijos</a:t>
            </a:r>
            <a:r>
              <a:rPr lang="es-ES" sz="4400" b="1" dirty="0">
                <a:solidFill>
                  <a:schemeClr val="bg1"/>
                </a:solidFill>
              </a:rPr>
              <a:t>; </a:t>
            </a:r>
            <a:r>
              <a:rPr lang="es-ES" sz="4400" b="1" dirty="0">
                <a:solidFill>
                  <a:srgbClr val="FF0000"/>
                </a:solidFill>
              </a:rPr>
              <a:t>11</a:t>
            </a:r>
            <a:r>
              <a:rPr lang="es-ES" sz="4400" b="1" dirty="0">
                <a:solidFill>
                  <a:schemeClr val="bg1"/>
                </a:solidFill>
              </a:rPr>
              <a:t> y os acercasteis y os pusisteis al pie del monte; y el monte ardía en fuego hasta en medio de los cielos con tinieblas, </a:t>
            </a:r>
            <a:r>
              <a:rPr lang="es-ES" sz="4400" b="1" dirty="0" smtClean="0">
                <a:solidFill>
                  <a:schemeClr val="bg1"/>
                </a:solidFill>
              </a:rPr>
              <a:t>nube </a:t>
            </a:r>
            <a:r>
              <a:rPr lang="es-ES" sz="4400" b="1" dirty="0">
                <a:solidFill>
                  <a:schemeClr val="bg1"/>
                </a:solidFill>
              </a:rPr>
              <a:t>y oscuridad;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Deuteronomio 4:10-13:</a:t>
            </a:r>
          </a:p>
        </p:txBody>
      </p:sp>
    </p:spTree>
    <p:extLst>
      <p:ext uri="{BB962C8B-B14F-4D97-AF65-F5344CB8AC3E}">
        <p14:creationId xmlns:p14="http://schemas.microsoft.com/office/powerpoint/2010/main" val="7744324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73206" y="245660"/>
            <a:ext cx="10781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rgbClr val="FF0000"/>
                </a:solidFill>
              </a:rPr>
              <a:t>12</a:t>
            </a:r>
            <a:r>
              <a:rPr lang="es-ES" sz="5400" b="1" dirty="0" smtClean="0">
                <a:solidFill>
                  <a:schemeClr val="bg1"/>
                </a:solidFill>
              </a:rPr>
              <a:t> </a:t>
            </a:r>
            <a:r>
              <a:rPr lang="es-ES" sz="5400" b="1" dirty="0">
                <a:solidFill>
                  <a:schemeClr val="bg1"/>
                </a:solidFill>
              </a:rPr>
              <a:t>y </a:t>
            </a:r>
            <a:r>
              <a:rPr lang="es-ES" sz="5400" b="1" dirty="0">
                <a:solidFill>
                  <a:srgbClr val="FFFF00"/>
                </a:solidFill>
              </a:rPr>
              <a:t>habló Jehová </a:t>
            </a:r>
            <a:r>
              <a:rPr lang="es-ES" sz="5400" b="1" dirty="0">
                <a:solidFill>
                  <a:schemeClr val="bg1"/>
                </a:solidFill>
              </a:rPr>
              <a:t>con vosotros de en medio del fuego; </a:t>
            </a:r>
            <a:r>
              <a:rPr lang="es-ES" sz="5400" b="1" dirty="0">
                <a:solidFill>
                  <a:srgbClr val="FFFF00"/>
                </a:solidFill>
              </a:rPr>
              <a:t>oísteis la voz </a:t>
            </a:r>
            <a:r>
              <a:rPr lang="es-ES" sz="5400" b="1" dirty="0">
                <a:solidFill>
                  <a:schemeClr val="bg1"/>
                </a:solidFill>
              </a:rPr>
              <a:t>de sus </a:t>
            </a:r>
            <a:r>
              <a:rPr lang="es-ES" sz="5400" b="1" dirty="0" smtClean="0">
                <a:solidFill>
                  <a:schemeClr val="bg1"/>
                </a:solidFill>
              </a:rPr>
              <a:t>palabras</a:t>
            </a:r>
            <a:r>
              <a:rPr lang="es-ES" sz="5400" b="1" dirty="0">
                <a:solidFill>
                  <a:schemeClr val="bg1"/>
                </a:solidFill>
              </a:rPr>
              <a:t>, más a excepción de oír la voz, ninguna figura visteis. </a:t>
            </a:r>
            <a:r>
              <a:rPr lang="es-ES" sz="5400" b="1" dirty="0">
                <a:solidFill>
                  <a:srgbClr val="FF0000"/>
                </a:solidFill>
              </a:rPr>
              <a:t>13</a:t>
            </a:r>
            <a:r>
              <a:rPr lang="es-ES" sz="5400" b="1" dirty="0">
                <a:solidFill>
                  <a:schemeClr val="bg1"/>
                </a:solidFill>
              </a:rPr>
              <a:t> Y él os anunció </a:t>
            </a:r>
            <a:r>
              <a:rPr lang="es-ES" sz="5400" b="1" dirty="0">
                <a:solidFill>
                  <a:srgbClr val="FFFF00"/>
                </a:solidFill>
              </a:rPr>
              <a:t>su pacto</a:t>
            </a:r>
            <a:r>
              <a:rPr lang="es-ES" sz="5400" b="1" dirty="0">
                <a:solidFill>
                  <a:schemeClr val="bg1"/>
                </a:solidFill>
              </a:rPr>
              <a:t>, el </a:t>
            </a:r>
            <a:r>
              <a:rPr lang="es-ES" sz="5400" b="1" dirty="0" smtClean="0">
                <a:solidFill>
                  <a:schemeClr val="bg1"/>
                </a:solidFill>
              </a:rPr>
              <a:t>cual </a:t>
            </a:r>
            <a:r>
              <a:rPr lang="es-ES" sz="5400" b="1" dirty="0">
                <a:solidFill>
                  <a:schemeClr val="bg1"/>
                </a:solidFill>
              </a:rPr>
              <a:t>os mandó </a:t>
            </a:r>
            <a:r>
              <a:rPr lang="es-ES" sz="5400" b="1" dirty="0">
                <a:solidFill>
                  <a:srgbClr val="FFFF00"/>
                </a:solidFill>
              </a:rPr>
              <a:t>poner por obra</a:t>
            </a:r>
            <a:r>
              <a:rPr lang="es-ES" sz="5400" b="1" dirty="0">
                <a:solidFill>
                  <a:schemeClr val="bg1"/>
                </a:solidFill>
              </a:rPr>
              <a:t>; los diez mandamientos, y los escribió en dos tablas de piedra.”</a:t>
            </a:r>
          </a:p>
        </p:txBody>
      </p:sp>
    </p:spTree>
    <p:extLst>
      <p:ext uri="{BB962C8B-B14F-4D97-AF65-F5344CB8AC3E}">
        <p14:creationId xmlns:p14="http://schemas.microsoft.com/office/powerpoint/2010/main" val="157184570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2034" y="1654329"/>
            <a:ext cx="112122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“¡</a:t>
            </a:r>
            <a:r>
              <a:rPr lang="es-ES" sz="5400" b="1" dirty="0">
                <a:solidFill>
                  <a:schemeClr val="bg1"/>
                </a:solidFill>
              </a:rPr>
              <a:t>Quién diera que tuviesen tal corazón, que </a:t>
            </a:r>
            <a:r>
              <a:rPr lang="es-ES" sz="5400" b="1" dirty="0">
                <a:solidFill>
                  <a:srgbClr val="FFFF00"/>
                </a:solidFill>
              </a:rPr>
              <a:t>me temiesen </a:t>
            </a:r>
            <a:r>
              <a:rPr lang="es-ES" sz="5400" b="1" dirty="0">
                <a:solidFill>
                  <a:schemeClr val="bg1"/>
                </a:solidFill>
              </a:rPr>
              <a:t>y </a:t>
            </a:r>
            <a:r>
              <a:rPr lang="es-ES" sz="5400" b="1" dirty="0" smtClean="0">
                <a:solidFill>
                  <a:srgbClr val="FFFF00"/>
                </a:solidFill>
              </a:rPr>
              <a:t>guardasen</a:t>
            </a:r>
            <a:r>
              <a:rPr lang="es-ES" sz="5400" b="1" dirty="0" smtClean="0">
                <a:solidFill>
                  <a:schemeClr val="bg1"/>
                </a:solidFill>
              </a:rPr>
              <a:t> </a:t>
            </a:r>
            <a:r>
              <a:rPr lang="es-ES" sz="5400" b="1" dirty="0">
                <a:solidFill>
                  <a:schemeClr val="bg1"/>
                </a:solidFill>
              </a:rPr>
              <a:t>todos los días </a:t>
            </a:r>
            <a:r>
              <a:rPr lang="es-ES" sz="5400" b="1" dirty="0">
                <a:solidFill>
                  <a:srgbClr val="FFFF00"/>
                </a:solidFill>
              </a:rPr>
              <a:t>todos mis </a:t>
            </a:r>
          </a:p>
          <a:p>
            <a:r>
              <a:rPr lang="es-ES" sz="5400" b="1" dirty="0">
                <a:solidFill>
                  <a:srgbClr val="FFFF00"/>
                </a:solidFill>
              </a:rPr>
              <a:t>mandamientos</a:t>
            </a:r>
            <a:r>
              <a:rPr lang="es-ES" sz="5400" b="1" dirty="0">
                <a:solidFill>
                  <a:schemeClr val="bg1"/>
                </a:solidFill>
              </a:rPr>
              <a:t>, para que a ellos y a sus hijos les fuese bien para siempre!”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Deuteronomio 5:29:</a:t>
            </a:r>
          </a:p>
        </p:txBody>
      </p:sp>
    </p:spTree>
    <p:extLst>
      <p:ext uri="{BB962C8B-B14F-4D97-AF65-F5344CB8AC3E}">
        <p14:creationId xmlns:p14="http://schemas.microsoft.com/office/powerpoint/2010/main" val="165335831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2034" y="1654329"/>
            <a:ext cx="112122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rgbClr val="FFFF00"/>
                </a:solidFill>
              </a:rPr>
              <a:t>Guardarás</a:t>
            </a:r>
            <a:r>
              <a:rPr lang="es-ES" sz="5400" b="1" dirty="0">
                <a:solidFill>
                  <a:schemeClr val="bg1"/>
                </a:solidFill>
              </a:rPr>
              <a:t>, pues, </a:t>
            </a:r>
            <a:r>
              <a:rPr lang="es-ES" sz="5400" b="1" dirty="0">
                <a:solidFill>
                  <a:srgbClr val="FFFF00"/>
                </a:solidFill>
              </a:rPr>
              <a:t>los mandamientos </a:t>
            </a:r>
            <a:r>
              <a:rPr lang="es-ES" sz="5400" b="1" dirty="0">
                <a:solidFill>
                  <a:schemeClr val="bg1"/>
                </a:solidFill>
              </a:rPr>
              <a:t>de Jehová tu Dios, andando en sus caminos, y </a:t>
            </a:r>
            <a:r>
              <a:rPr lang="es-ES" sz="5400" b="1" dirty="0" smtClean="0">
                <a:solidFill>
                  <a:srgbClr val="FFFF00"/>
                </a:solidFill>
              </a:rPr>
              <a:t>temiéndole</a:t>
            </a:r>
            <a:r>
              <a:rPr lang="es-ES" sz="54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Deuteronomio 8:6:</a:t>
            </a:r>
          </a:p>
        </p:txBody>
      </p:sp>
    </p:spTree>
    <p:extLst>
      <p:ext uri="{BB962C8B-B14F-4D97-AF65-F5344CB8AC3E}">
        <p14:creationId xmlns:p14="http://schemas.microsoft.com/office/powerpoint/2010/main" val="733588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203199" y="217714"/>
            <a:ext cx="11713029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2060"/>
                </a:solidFill>
              </a:rPr>
              <a:t>El libro de Apocalipsis no explica lo que significa ‘temer a Dios’ y por lo tanto debemos ir a </a:t>
            </a:r>
            <a:r>
              <a:rPr lang="es-ES" sz="4800" b="1" dirty="0" smtClean="0">
                <a:solidFill>
                  <a:srgbClr val="FF0000"/>
                </a:solidFill>
              </a:rPr>
              <a:t>otras </a:t>
            </a:r>
            <a:r>
              <a:rPr lang="es-ES" sz="4800" b="1" dirty="0">
                <a:solidFill>
                  <a:srgbClr val="FF0000"/>
                </a:solidFill>
              </a:rPr>
              <a:t>partes </a:t>
            </a:r>
            <a:r>
              <a:rPr lang="es-ES" sz="4800" b="1" dirty="0">
                <a:solidFill>
                  <a:srgbClr val="002060"/>
                </a:solidFill>
              </a:rPr>
              <a:t>de la Biblia para entender su significado. Encontraremos en la Biblia que ‘temer </a:t>
            </a:r>
            <a:r>
              <a:rPr lang="es-ES" sz="4800" b="1" dirty="0" smtClean="0">
                <a:solidFill>
                  <a:srgbClr val="002060"/>
                </a:solidFill>
              </a:rPr>
              <a:t>a </a:t>
            </a:r>
            <a:r>
              <a:rPr lang="es-ES" sz="4800" b="1" dirty="0">
                <a:solidFill>
                  <a:srgbClr val="002060"/>
                </a:solidFill>
              </a:rPr>
              <a:t>Dios’ no significa </a:t>
            </a:r>
            <a:r>
              <a:rPr lang="es-ES" sz="4800" b="1" dirty="0">
                <a:solidFill>
                  <a:srgbClr val="FF0000"/>
                </a:solidFill>
              </a:rPr>
              <a:t>tenerle miedo o pavor</a:t>
            </a:r>
            <a:r>
              <a:rPr lang="es-ES" sz="4800" b="1" dirty="0">
                <a:solidFill>
                  <a:srgbClr val="002060"/>
                </a:solidFill>
              </a:rPr>
              <a:t>. Esto se deja ver por el hecho que los fieles de </a:t>
            </a:r>
            <a:r>
              <a:rPr lang="es-ES" sz="4800" b="1" dirty="0" smtClean="0">
                <a:solidFill>
                  <a:srgbClr val="002060"/>
                </a:solidFill>
              </a:rPr>
              <a:t>Dios </a:t>
            </a:r>
            <a:r>
              <a:rPr lang="es-ES" sz="4800" b="1" dirty="0">
                <a:solidFill>
                  <a:srgbClr val="002060"/>
                </a:solidFill>
              </a:rPr>
              <a:t>le </a:t>
            </a:r>
            <a:r>
              <a:rPr lang="es-ES" sz="4800" b="1" dirty="0">
                <a:solidFill>
                  <a:srgbClr val="FF0000"/>
                </a:solidFill>
              </a:rPr>
              <a:t>temen</a:t>
            </a:r>
            <a:r>
              <a:rPr lang="es-ES" sz="4800" b="1" dirty="0">
                <a:solidFill>
                  <a:srgbClr val="002060"/>
                </a:solidFill>
              </a:rPr>
              <a:t> y </a:t>
            </a:r>
            <a:r>
              <a:rPr lang="es-ES" sz="4800" b="1" u="sng" dirty="0">
                <a:solidFill>
                  <a:srgbClr val="002060"/>
                </a:solidFill>
              </a:rPr>
              <a:t>al mismo tiempo</a:t>
            </a:r>
            <a:r>
              <a:rPr lang="es-ES" sz="4800" b="1" dirty="0">
                <a:solidFill>
                  <a:srgbClr val="002060"/>
                </a:solidFill>
              </a:rPr>
              <a:t> </a:t>
            </a:r>
            <a:r>
              <a:rPr lang="es-ES" sz="4800" b="1" dirty="0">
                <a:solidFill>
                  <a:srgbClr val="FF0000"/>
                </a:solidFill>
              </a:rPr>
              <a:t>sienten alegría</a:t>
            </a:r>
            <a:r>
              <a:rPr lang="es-ES" sz="4800" b="1" dirty="0">
                <a:solidFill>
                  <a:srgbClr val="002060"/>
                </a:solidFill>
              </a:rPr>
              <a:t>: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88934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2034" y="742838"/>
            <a:ext cx="1121227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Ahora, pues, Israel, ¿qué pide Jehová tu Dios de ti, sino que </a:t>
            </a:r>
            <a:r>
              <a:rPr lang="es-ES" sz="4800" b="1" dirty="0">
                <a:solidFill>
                  <a:srgbClr val="FFFF00"/>
                </a:solidFill>
              </a:rPr>
              <a:t>temas a Jehová tu Dios</a:t>
            </a:r>
            <a:r>
              <a:rPr lang="es-ES" sz="4800" b="1" dirty="0">
                <a:solidFill>
                  <a:schemeClr val="bg1"/>
                </a:solidFill>
              </a:rPr>
              <a:t>, que </a:t>
            </a:r>
            <a:r>
              <a:rPr lang="es-ES" sz="4800" b="1" dirty="0" smtClean="0">
                <a:solidFill>
                  <a:srgbClr val="FFFF00"/>
                </a:solidFill>
              </a:rPr>
              <a:t>andes</a:t>
            </a:r>
            <a:r>
              <a:rPr lang="es-ES" sz="4800" b="1" dirty="0" smtClean="0">
                <a:solidFill>
                  <a:schemeClr val="bg1"/>
                </a:solidFill>
              </a:rPr>
              <a:t> en </a:t>
            </a:r>
            <a:r>
              <a:rPr lang="es-ES" sz="4800" b="1" dirty="0">
                <a:solidFill>
                  <a:schemeClr val="bg1"/>
                </a:solidFill>
              </a:rPr>
              <a:t>todos sus caminos, y que lo </a:t>
            </a:r>
            <a:r>
              <a:rPr lang="es-ES" sz="4800" b="1" dirty="0">
                <a:solidFill>
                  <a:srgbClr val="FFFF00"/>
                </a:solidFill>
              </a:rPr>
              <a:t>ames</a:t>
            </a:r>
            <a:r>
              <a:rPr lang="es-ES" sz="4800" b="1" dirty="0">
                <a:solidFill>
                  <a:schemeClr val="bg1"/>
                </a:solidFill>
              </a:rPr>
              <a:t>, y </a:t>
            </a:r>
            <a:r>
              <a:rPr lang="es-ES" sz="4800" b="1" dirty="0">
                <a:solidFill>
                  <a:srgbClr val="FFFF00"/>
                </a:solidFill>
              </a:rPr>
              <a:t>sirvas</a:t>
            </a:r>
            <a:r>
              <a:rPr lang="es-ES" sz="4800" b="1" dirty="0">
                <a:solidFill>
                  <a:schemeClr val="bg1"/>
                </a:solidFill>
              </a:rPr>
              <a:t> a Jehová tu Dios con todo tu corazón y con toda </a:t>
            </a:r>
            <a:r>
              <a:rPr lang="es-ES" sz="4800" b="1" dirty="0" smtClean="0">
                <a:solidFill>
                  <a:schemeClr val="bg1"/>
                </a:solidFill>
              </a:rPr>
              <a:t>tu </a:t>
            </a:r>
            <a:r>
              <a:rPr lang="es-ES" sz="4800" b="1" dirty="0">
                <a:solidFill>
                  <a:schemeClr val="bg1"/>
                </a:solidFill>
              </a:rPr>
              <a:t>alma; 13 que </a:t>
            </a:r>
            <a:r>
              <a:rPr lang="es-ES" sz="4800" b="1" dirty="0">
                <a:solidFill>
                  <a:srgbClr val="FFFF00"/>
                </a:solidFill>
              </a:rPr>
              <a:t>guardes los mandamientos</a:t>
            </a:r>
            <a:r>
              <a:rPr lang="es-ES" sz="4800" b="1" dirty="0">
                <a:solidFill>
                  <a:schemeClr val="bg1"/>
                </a:solidFill>
              </a:rPr>
              <a:t> de Jehová y sus estatutos, que yo te prescribo hoy, </a:t>
            </a:r>
          </a:p>
          <a:p>
            <a:r>
              <a:rPr lang="es-ES" sz="4800" b="1" dirty="0">
                <a:solidFill>
                  <a:schemeClr val="bg1"/>
                </a:solidFill>
              </a:rPr>
              <a:t>para que tengas prosperidad?”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Deuteronomio 10:12-13:</a:t>
            </a:r>
          </a:p>
        </p:txBody>
      </p:sp>
    </p:spTree>
    <p:extLst>
      <p:ext uri="{BB962C8B-B14F-4D97-AF65-F5344CB8AC3E}">
        <p14:creationId xmlns:p14="http://schemas.microsoft.com/office/powerpoint/2010/main" val="309297762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2034" y="742838"/>
            <a:ext cx="1121227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Más la </a:t>
            </a:r>
            <a:r>
              <a:rPr lang="es-ES" sz="5400" b="1" dirty="0">
                <a:solidFill>
                  <a:srgbClr val="FFFF00"/>
                </a:solidFill>
              </a:rPr>
              <a:t>misericordia</a:t>
            </a:r>
            <a:r>
              <a:rPr lang="es-ES" sz="5400" b="1" dirty="0">
                <a:solidFill>
                  <a:schemeClr val="bg1"/>
                </a:solidFill>
              </a:rPr>
              <a:t> de Jehová es desde la eternidad y hasta la eternidad sobre los que </a:t>
            </a:r>
            <a:r>
              <a:rPr lang="es-ES" sz="5400" b="1" dirty="0">
                <a:solidFill>
                  <a:srgbClr val="FFFF00"/>
                </a:solidFill>
              </a:rPr>
              <a:t>le </a:t>
            </a:r>
            <a:r>
              <a:rPr lang="es-ES" sz="5400" b="1" dirty="0" smtClean="0">
                <a:solidFill>
                  <a:srgbClr val="FFFF00"/>
                </a:solidFill>
              </a:rPr>
              <a:t>temen</a:t>
            </a:r>
            <a:r>
              <a:rPr lang="es-ES" sz="5400" b="1" dirty="0">
                <a:solidFill>
                  <a:schemeClr val="bg1"/>
                </a:solidFill>
              </a:rPr>
              <a:t>, y su justicia sobre los hijos de los hijos; 18 sobre los que </a:t>
            </a:r>
            <a:r>
              <a:rPr lang="es-ES" sz="5400" b="1" dirty="0">
                <a:solidFill>
                  <a:srgbClr val="FFFF00"/>
                </a:solidFill>
              </a:rPr>
              <a:t>guardan su pacto</a:t>
            </a:r>
            <a:r>
              <a:rPr lang="es-ES" sz="5400" b="1" dirty="0">
                <a:solidFill>
                  <a:schemeClr val="bg1"/>
                </a:solidFill>
              </a:rPr>
              <a:t>, y los que se </a:t>
            </a:r>
            <a:r>
              <a:rPr lang="es-ES" sz="5400" b="1" dirty="0" smtClean="0">
                <a:solidFill>
                  <a:srgbClr val="FFFF00"/>
                </a:solidFill>
              </a:rPr>
              <a:t>acuerdan </a:t>
            </a:r>
            <a:r>
              <a:rPr lang="es-ES" sz="5400" b="1" dirty="0">
                <a:solidFill>
                  <a:srgbClr val="FFFF00"/>
                </a:solidFill>
              </a:rPr>
              <a:t>de sus mandamientos</a:t>
            </a:r>
            <a:r>
              <a:rPr lang="es-ES" sz="5400" b="1" dirty="0">
                <a:solidFill>
                  <a:schemeClr val="bg1"/>
                </a:solidFill>
              </a:rPr>
              <a:t> para ponerlos por obra.”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Salmo 103:17-18:</a:t>
            </a:r>
          </a:p>
        </p:txBody>
      </p:sp>
    </p:spTree>
    <p:extLst>
      <p:ext uri="{BB962C8B-B14F-4D97-AF65-F5344CB8AC3E}">
        <p14:creationId xmlns:p14="http://schemas.microsoft.com/office/powerpoint/2010/main" val="107878618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2034" y="988498"/>
            <a:ext cx="112122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 smtClean="0">
                <a:solidFill>
                  <a:srgbClr val="FF0000"/>
                </a:solidFill>
              </a:rPr>
              <a:t>14</a:t>
            </a:r>
            <a:r>
              <a:rPr lang="es-ES" sz="4800" b="1" dirty="0" smtClean="0">
                <a:solidFill>
                  <a:schemeClr val="bg1"/>
                </a:solidFill>
              </a:rPr>
              <a:t> Si </a:t>
            </a:r>
            <a:r>
              <a:rPr lang="es-ES" sz="4800" b="1" dirty="0">
                <a:solidFill>
                  <a:srgbClr val="FFFF00"/>
                </a:solidFill>
              </a:rPr>
              <a:t>temiereis</a:t>
            </a:r>
            <a:r>
              <a:rPr lang="es-ES" sz="4800" b="1" dirty="0">
                <a:solidFill>
                  <a:schemeClr val="bg1"/>
                </a:solidFill>
              </a:rPr>
              <a:t> a Jehová y le </a:t>
            </a:r>
            <a:r>
              <a:rPr lang="es-ES" sz="4800" b="1" dirty="0">
                <a:solidFill>
                  <a:srgbClr val="FFFF00"/>
                </a:solidFill>
              </a:rPr>
              <a:t>sirviereis</a:t>
            </a:r>
            <a:r>
              <a:rPr lang="es-ES" sz="4800" b="1" dirty="0">
                <a:solidFill>
                  <a:schemeClr val="bg1"/>
                </a:solidFill>
              </a:rPr>
              <a:t>, y </a:t>
            </a:r>
            <a:r>
              <a:rPr lang="es-ES" sz="4800" b="1" dirty="0">
                <a:solidFill>
                  <a:srgbClr val="FFFF00"/>
                </a:solidFill>
              </a:rPr>
              <a:t>oyereis</a:t>
            </a:r>
            <a:r>
              <a:rPr lang="es-ES" sz="4800" b="1" dirty="0">
                <a:solidFill>
                  <a:schemeClr val="bg1"/>
                </a:solidFill>
              </a:rPr>
              <a:t> su voz, y </a:t>
            </a:r>
            <a:r>
              <a:rPr lang="es-ES" sz="4800" b="1" dirty="0">
                <a:solidFill>
                  <a:srgbClr val="FFFF00"/>
                </a:solidFill>
              </a:rPr>
              <a:t>no fuereis rebeldes </a:t>
            </a:r>
            <a:r>
              <a:rPr lang="es-ES" sz="4800" b="1" dirty="0">
                <a:solidFill>
                  <a:schemeClr val="bg1"/>
                </a:solidFill>
              </a:rPr>
              <a:t>a la palabra de </a:t>
            </a:r>
            <a:r>
              <a:rPr lang="es-ES" sz="4800" b="1" dirty="0" smtClean="0">
                <a:solidFill>
                  <a:schemeClr val="bg1"/>
                </a:solidFill>
              </a:rPr>
              <a:t>Jehová</a:t>
            </a:r>
            <a:r>
              <a:rPr lang="es-ES" sz="4800" b="1" dirty="0">
                <a:solidFill>
                  <a:schemeClr val="bg1"/>
                </a:solidFill>
              </a:rPr>
              <a:t>, y si tanto vosotros como el rey que reina sobre vosotros servís a Jehová vuestro Dios, </a:t>
            </a:r>
            <a:r>
              <a:rPr lang="es-ES" sz="4800" b="1" dirty="0" smtClean="0">
                <a:solidFill>
                  <a:schemeClr val="bg1"/>
                </a:solidFill>
              </a:rPr>
              <a:t>haréis </a:t>
            </a:r>
            <a:r>
              <a:rPr lang="es-ES" sz="4800" b="1" dirty="0">
                <a:solidFill>
                  <a:schemeClr val="bg1"/>
                </a:solidFill>
              </a:rPr>
              <a:t>bien. </a:t>
            </a:r>
            <a:r>
              <a:rPr lang="es-ES" sz="4800" b="1" dirty="0" smtClean="0">
                <a:solidFill>
                  <a:srgbClr val="FF0000"/>
                </a:solidFill>
              </a:rPr>
              <a:t>15</a:t>
            </a:r>
            <a:r>
              <a:rPr lang="es-ES" sz="4800" b="1" dirty="0" smtClean="0">
                <a:solidFill>
                  <a:schemeClr val="bg1"/>
                </a:solidFill>
              </a:rPr>
              <a:t> Mas </a:t>
            </a:r>
            <a:r>
              <a:rPr lang="es-ES" sz="4800" b="1" dirty="0">
                <a:solidFill>
                  <a:schemeClr val="bg1"/>
                </a:solidFill>
              </a:rPr>
              <a:t>si </a:t>
            </a:r>
            <a:r>
              <a:rPr lang="es-ES" sz="4800" b="1" dirty="0">
                <a:solidFill>
                  <a:srgbClr val="FFFF00"/>
                </a:solidFill>
              </a:rPr>
              <a:t>no oyereis </a:t>
            </a:r>
            <a:r>
              <a:rPr lang="es-ES" sz="4800" b="1" dirty="0">
                <a:solidFill>
                  <a:schemeClr val="bg1"/>
                </a:solidFill>
              </a:rPr>
              <a:t>la voz de Jehová, y si fuereis </a:t>
            </a:r>
            <a:r>
              <a:rPr lang="es-ES" sz="4800" b="1" dirty="0">
                <a:solidFill>
                  <a:srgbClr val="FFFF00"/>
                </a:solidFill>
              </a:rPr>
              <a:t>rebeldes</a:t>
            </a:r>
            <a:r>
              <a:rPr lang="es-ES" sz="4800" b="1" dirty="0">
                <a:solidFill>
                  <a:schemeClr val="bg1"/>
                </a:solidFill>
              </a:rPr>
              <a:t> a las palabras de Jehová,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1 Samuel 12:14, 15, 24, 25:</a:t>
            </a:r>
          </a:p>
        </p:txBody>
      </p:sp>
    </p:spTree>
    <p:extLst>
      <p:ext uri="{BB962C8B-B14F-4D97-AF65-F5344CB8AC3E}">
        <p14:creationId xmlns:p14="http://schemas.microsoft.com/office/powerpoint/2010/main" val="200225670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95682" y="142337"/>
            <a:ext cx="1121227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la mano de Jehová estará contra vosotros como estuvo contra vuestros padres. </a:t>
            </a:r>
            <a:r>
              <a:rPr lang="es-ES" sz="4800" b="1" dirty="0">
                <a:solidFill>
                  <a:srgbClr val="FF0000"/>
                </a:solidFill>
              </a:rPr>
              <a:t>24 </a:t>
            </a:r>
            <a:r>
              <a:rPr lang="es-ES" sz="4800" b="1" dirty="0">
                <a:solidFill>
                  <a:schemeClr val="bg1"/>
                </a:solidFill>
              </a:rPr>
              <a:t>Solamente </a:t>
            </a:r>
            <a:r>
              <a:rPr lang="es-ES" sz="4800" b="1" dirty="0" smtClean="0">
                <a:solidFill>
                  <a:srgbClr val="FFFF00"/>
                </a:solidFill>
              </a:rPr>
              <a:t>temed </a:t>
            </a:r>
            <a:r>
              <a:rPr lang="es-ES" sz="4800" b="1" dirty="0">
                <a:solidFill>
                  <a:srgbClr val="FFFF00"/>
                </a:solidFill>
              </a:rPr>
              <a:t>a Jehová y servidle </a:t>
            </a:r>
            <a:r>
              <a:rPr lang="es-ES" sz="4800" b="1" dirty="0">
                <a:solidFill>
                  <a:schemeClr val="bg1"/>
                </a:solidFill>
              </a:rPr>
              <a:t>de verdad con todo vuestro corazón, pues considerad cuán grandes </a:t>
            </a:r>
            <a:r>
              <a:rPr lang="es-ES" sz="4800" b="1" dirty="0" smtClean="0">
                <a:solidFill>
                  <a:schemeClr val="bg1"/>
                </a:solidFill>
              </a:rPr>
              <a:t>cosas </a:t>
            </a:r>
            <a:r>
              <a:rPr lang="es-ES" sz="4800" b="1" dirty="0">
                <a:solidFill>
                  <a:schemeClr val="bg1"/>
                </a:solidFill>
              </a:rPr>
              <a:t>ha hecho por vosotros. </a:t>
            </a:r>
            <a:r>
              <a:rPr lang="es-ES" sz="4800" b="1" dirty="0" smtClean="0">
                <a:solidFill>
                  <a:srgbClr val="FF0000"/>
                </a:solidFill>
              </a:rPr>
              <a:t>25</a:t>
            </a:r>
            <a:r>
              <a:rPr lang="es-ES" sz="4800" b="1" dirty="0" smtClean="0">
                <a:solidFill>
                  <a:schemeClr val="bg1"/>
                </a:solidFill>
              </a:rPr>
              <a:t> Mas </a:t>
            </a:r>
            <a:r>
              <a:rPr lang="es-ES" sz="4800" b="1" dirty="0">
                <a:solidFill>
                  <a:schemeClr val="bg1"/>
                </a:solidFill>
              </a:rPr>
              <a:t>si perseverareis </a:t>
            </a:r>
            <a:r>
              <a:rPr lang="es-ES" sz="4800" b="1" dirty="0">
                <a:solidFill>
                  <a:srgbClr val="FFFF00"/>
                </a:solidFill>
              </a:rPr>
              <a:t>en hacer mal</a:t>
            </a:r>
            <a:r>
              <a:rPr lang="es-ES" sz="4800" b="1" dirty="0">
                <a:solidFill>
                  <a:schemeClr val="bg1"/>
                </a:solidFill>
              </a:rPr>
              <a:t>, vosotros y vuestro rey </a:t>
            </a:r>
          </a:p>
          <a:p>
            <a:r>
              <a:rPr lang="es-ES" sz="4800" b="1" dirty="0">
                <a:solidFill>
                  <a:schemeClr val="bg1"/>
                </a:solidFill>
              </a:rPr>
              <a:t>pereceréis.”</a:t>
            </a:r>
          </a:p>
        </p:txBody>
      </p:sp>
    </p:spTree>
    <p:extLst>
      <p:ext uri="{BB962C8B-B14F-4D97-AF65-F5344CB8AC3E}">
        <p14:creationId xmlns:p14="http://schemas.microsoft.com/office/powerpoint/2010/main" val="20133331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2034" y="988498"/>
            <a:ext cx="1121227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“El </a:t>
            </a:r>
            <a:r>
              <a:rPr lang="es-ES" sz="5400" b="1" dirty="0">
                <a:solidFill>
                  <a:schemeClr val="bg1"/>
                </a:solidFill>
              </a:rPr>
              <a:t>fin de todo el discurso oído es este: </a:t>
            </a:r>
            <a:r>
              <a:rPr lang="es-ES" sz="5400" b="1" dirty="0">
                <a:solidFill>
                  <a:srgbClr val="FFFF00"/>
                </a:solidFill>
              </a:rPr>
              <a:t>Teme a Dios</a:t>
            </a:r>
            <a:r>
              <a:rPr lang="es-ES" sz="5400" b="1" dirty="0">
                <a:solidFill>
                  <a:schemeClr val="bg1"/>
                </a:solidFill>
              </a:rPr>
              <a:t>, y </a:t>
            </a:r>
            <a:r>
              <a:rPr lang="es-ES" sz="5400" b="1" dirty="0">
                <a:solidFill>
                  <a:srgbClr val="FFFF00"/>
                </a:solidFill>
              </a:rPr>
              <a:t>guarda sus </a:t>
            </a:r>
            <a:r>
              <a:rPr lang="es-ES" sz="5400" b="1" dirty="0" smtClean="0">
                <a:solidFill>
                  <a:srgbClr val="FFFF00"/>
                </a:solidFill>
              </a:rPr>
              <a:t>mandamientos</a:t>
            </a:r>
            <a:r>
              <a:rPr lang="es-ES" sz="5400" b="1" dirty="0">
                <a:solidFill>
                  <a:schemeClr val="bg1"/>
                </a:solidFill>
              </a:rPr>
              <a:t>; porque esto </a:t>
            </a:r>
            <a:r>
              <a:rPr lang="es-ES" sz="5400" b="1" dirty="0" smtClean="0">
                <a:solidFill>
                  <a:schemeClr val="bg1"/>
                </a:solidFill>
              </a:rPr>
              <a:t>es </a:t>
            </a:r>
            <a:r>
              <a:rPr lang="es-ES" sz="5400" b="1" dirty="0">
                <a:solidFill>
                  <a:schemeClr val="bg1"/>
                </a:solidFill>
              </a:rPr>
              <a:t>el todo del hombre. </a:t>
            </a:r>
            <a:r>
              <a:rPr lang="es-ES" sz="5400" b="1" dirty="0" smtClean="0">
                <a:solidFill>
                  <a:srgbClr val="FF0000"/>
                </a:solidFill>
              </a:rPr>
              <a:t>14</a:t>
            </a:r>
            <a:r>
              <a:rPr lang="es-ES" sz="5400" b="1" dirty="0" smtClean="0">
                <a:solidFill>
                  <a:schemeClr val="bg1"/>
                </a:solidFill>
              </a:rPr>
              <a:t> </a:t>
            </a:r>
            <a:r>
              <a:rPr lang="es-ES" sz="5400" b="1" dirty="0" smtClean="0">
                <a:solidFill>
                  <a:srgbClr val="FFFF00"/>
                </a:solidFill>
              </a:rPr>
              <a:t>Porque</a:t>
            </a:r>
            <a:r>
              <a:rPr lang="es-ES" sz="5400" b="1" dirty="0" smtClean="0">
                <a:solidFill>
                  <a:schemeClr val="bg1"/>
                </a:solidFill>
              </a:rPr>
              <a:t> </a:t>
            </a:r>
            <a:r>
              <a:rPr lang="es-ES" sz="5400" b="1" dirty="0">
                <a:solidFill>
                  <a:schemeClr val="bg1"/>
                </a:solidFill>
              </a:rPr>
              <a:t>Dios traerá toda obra a </a:t>
            </a:r>
            <a:r>
              <a:rPr lang="es-ES" sz="5400" b="1" dirty="0">
                <a:solidFill>
                  <a:srgbClr val="FFFF00"/>
                </a:solidFill>
              </a:rPr>
              <a:t>juicio</a:t>
            </a:r>
            <a:r>
              <a:rPr lang="es-ES" sz="5400" b="1" dirty="0">
                <a:solidFill>
                  <a:schemeClr val="bg1"/>
                </a:solidFill>
              </a:rPr>
              <a:t>, juntamente con toda cosa </a:t>
            </a:r>
            <a:r>
              <a:rPr lang="es-ES" sz="5400" b="1" dirty="0" smtClean="0">
                <a:solidFill>
                  <a:schemeClr val="bg1"/>
                </a:solidFill>
              </a:rPr>
              <a:t>encubierta</a:t>
            </a:r>
            <a:r>
              <a:rPr lang="es-ES" sz="5400" b="1" dirty="0">
                <a:solidFill>
                  <a:schemeClr val="bg1"/>
                </a:solidFill>
              </a:rPr>
              <a:t>, sea buena o sea mala.”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Eclesiastés 12:13, 14: </a:t>
            </a:r>
          </a:p>
        </p:txBody>
      </p:sp>
    </p:spTree>
    <p:extLst>
      <p:ext uri="{BB962C8B-B14F-4D97-AF65-F5344CB8AC3E}">
        <p14:creationId xmlns:p14="http://schemas.microsoft.com/office/powerpoint/2010/main" val="269353846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2034" y="988498"/>
            <a:ext cx="112122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“</a:t>
            </a:r>
            <a:r>
              <a:rPr lang="es-ES" sz="6000" b="1" dirty="0">
                <a:solidFill>
                  <a:schemeClr val="bg1"/>
                </a:solidFill>
              </a:rPr>
              <a:t>Y dijo al hombre: He aquí que el </a:t>
            </a:r>
            <a:r>
              <a:rPr lang="es-ES" sz="6000" b="1" dirty="0">
                <a:solidFill>
                  <a:srgbClr val="FFFF00"/>
                </a:solidFill>
              </a:rPr>
              <a:t>temor del Señor </a:t>
            </a:r>
            <a:r>
              <a:rPr lang="es-ES" sz="6000" b="1" dirty="0">
                <a:solidFill>
                  <a:schemeClr val="bg1"/>
                </a:solidFill>
              </a:rPr>
              <a:t>es la sabiduría, y el </a:t>
            </a:r>
            <a:r>
              <a:rPr lang="es-ES" sz="6000" b="1" dirty="0">
                <a:solidFill>
                  <a:srgbClr val="FFFF00"/>
                </a:solidFill>
              </a:rPr>
              <a:t>apartarse del mal</a:t>
            </a:r>
            <a:r>
              <a:rPr lang="es-ES" sz="6000" b="1" dirty="0">
                <a:solidFill>
                  <a:schemeClr val="bg1"/>
                </a:solidFill>
              </a:rPr>
              <a:t>, la </a:t>
            </a:r>
          </a:p>
          <a:p>
            <a:r>
              <a:rPr lang="es-ES" sz="6000" b="1" dirty="0">
                <a:solidFill>
                  <a:schemeClr val="bg1"/>
                </a:solidFill>
              </a:rPr>
              <a:t>inteligencia.”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Job 28:28:</a:t>
            </a:r>
          </a:p>
        </p:txBody>
      </p:sp>
    </p:spTree>
    <p:extLst>
      <p:ext uri="{BB962C8B-B14F-4D97-AF65-F5344CB8AC3E}">
        <p14:creationId xmlns:p14="http://schemas.microsoft.com/office/powerpoint/2010/main" val="411246059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2034" y="988498"/>
            <a:ext cx="112122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“</a:t>
            </a:r>
            <a:r>
              <a:rPr lang="es-ES" sz="6000" b="1" dirty="0">
                <a:solidFill>
                  <a:schemeClr val="bg1"/>
                </a:solidFill>
              </a:rPr>
              <a:t>El </a:t>
            </a:r>
            <a:r>
              <a:rPr lang="es-ES" sz="6000" b="1" dirty="0">
                <a:solidFill>
                  <a:srgbClr val="FFFF00"/>
                </a:solidFill>
              </a:rPr>
              <a:t>temor de Jehová es aborrecer el mal</a:t>
            </a:r>
            <a:r>
              <a:rPr lang="es-ES" sz="6000" b="1" dirty="0">
                <a:solidFill>
                  <a:schemeClr val="bg1"/>
                </a:solidFill>
              </a:rPr>
              <a:t>; la soberbia y la arrogancia, el mal </a:t>
            </a:r>
            <a:r>
              <a:rPr lang="es-ES" sz="6000" b="1" dirty="0" smtClean="0">
                <a:solidFill>
                  <a:schemeClr val="bg1"/>
                </a:solidFill>
              </a:rPr>
              <a:t>camino, y </a:t>
            </a:r>
            <a:r>
              <a:rPr lang="es-ES" sz="6000" b="1" dirty="0">
                <a:solidFill>
                  <a:schemeClr val="bg1"/>
                </a:solidFill>
              </a:rPr>
              <a:t>la boca perversa, aborrezco.”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Proverbios 8:13: </a:t>
            </a:r>
          </a:p>
        </p:txBody>
      </p:sp>
    </p:spTree>
    <p:extLst>
      <p:ext uri="{BB962C8B-B14F-4D97-AF65-F5344CB8AC3E}">
        <p14:creationId xmlns:p14="http://schemas.microsoft.com/office/powerpoint/2010/main" val="30352093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2034" y="988498"/>
            <a:ext cx="112122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“</a:t>
            </a:r>
            <a:r>
              <a:rPr lang="es-ES" sz="6000" b="1" dirty="0">
                <a:solidFill>
                  <a:schemeClr val="bg1"/>
                </a:solidFill>
              </a:rPr>
              <a:t>Con misericordia y verdad se corrige el pecado, y con el </a:t>
            </a:r>
            <a:r>
              <a:rPr lang="es-ES" sz="6000" b="1" dirty="0">
                <a:solidFill>
                  <a:srgbClr val="FFFF00"/>
                </a:solidFill>
              </a:rPr>
              <a:t>temor de Jehová </a:t>
            </a:r>
            <a:r>
              <a:rPr lang="es-ES" sz="6000" b="1" dirty="0">
                <a:solidFill>
                  <a:schemeClr val="bg1"/>
                </a:solidFill>
              </a:rPr>
              <a:t>los hombres se </a:t>
            </a:r>
          </a:p>
          <a:p>
            <a:r>
              <a:rPr lang="es-ES" sz="6000" b="1" dirty="0">
                <a:solidFill>
                  <a:schemeClr val="bg1"/>
                </a:solidFill>
              </a:rPr>
              <a:t>apartan del mal.”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Proverbios 16:6:</a:t>
            </a:r>
          </a:p>
        </p:txBody>
      </p:sp>
    </p:spTree>
    <p:extLst>
      <p:ext uri="{BB962C8B-B14F-4D97-AF65-F5344CB8AC3E}">
        <p14:creationId xmlns:p14="http://schemas.microsoft.com/office/powerpoint/2010/main" val="237899733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2034" y="988498"/>
            <a:ext cx="112122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“</a:t>
            </a:r>
            <a:r>
              <a:rPr lang="es-ES" sz="6000" b="1" dirty="0">
                <a:solidFill>
                  <a:schemeClr val="bg1"/>
                </a:solidFill>
              </a:rPr>
              <a:t>No seas sabio en tu propia opinión; </a:t>
            </a:r>
            <a:r>
              <a:rPr lang="es-ES" sz="6000" b="1" dirty="0">
                <a:solidFill>
                  <a:srgbClr val="FFFF00"/>
                </a:solidFill>
              </a:rPr>
              <a:t>Teme a Jehová</a:t>
            </a:r>
            <a:r>
              <a:rPr lang="es-ES" sz="6000" b="1" dirty="0">
                <a:solidFill>
                  <a:schemeClr val="bg1"/>
                </a:solidFill>
              </a:rPr>
              <a:t>, y </a:t>
            </a:r>
            <a:r>
              <a:rPr lang="es-ES" sz="6000" b="1" dirty="0">
                <a:solidFill>
                  <a:srgbClr val="FFFF00"/>
                </a:solidFill>
              </a:rPr>
              <a:t>apártate del mal</a:t>
            </a:r>
            <a:r>
              <a:rPr lang="es-ES" sz="60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Proverbios 3:7:</a:t>
            </a:r>
          </a:p>
        </p:txBody>
      </p:sp>
    </p:spTree>
    <p:extLst>
      <p:ext uri="{BB962C8B-B14F-4D97-AF65-F5344CB8AC3E}">
        <p14:creationId xmlns:p14="http://schemas.microsoft.com/office/powerpoint/2010/main" val="4051336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2034" y="988498"/>
            <a:ext cx="112122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“</a:t>
            </a:r>
            <a:r>
              <a:rPr lang="es-ES" sz="6000" b="1" dirty="0">
                <a:solidFill>
                  <a:schemeClr val="bg1"/>
                </a:solidFill>
              </a:rPr>
              <a:t>El que </a:t>
            </a:r>
            <a:r>
              <a:rPr lang="es-ES" sz="6000" b="1" dirty="0">
                <a:solidFill>
                  <a:srgbClr val="FFFF00"/>
                </a:solidFill>
              </a:rPr>
              <a:t>camina</a:t>
            </a:r>
            <a:r>
              <a:rPr lang="es-ES" sz="6000" b="1" dirty="0">
                <a:solidFill>
                  <a:schemeClr val="bg1"/>
                </a:solidFill>
              </a:rPr>
              <a:t> en su rectitud </a:t>
            </a:r>
            <a:r>
              <a:rPr lang="es-ES" sz="6000" b="1" dirty="0">
                <a:solidFill>
                  <a:srgbClr val="FFFF00"/>
                </a:solidFill>
              </a:rPr>
              <a:t>teme a Jehová</a:t>
            </a:r>
            <a:r>
              <a:rPr lang="es-ES" sz="6000" b="1" dirty="0">
                <a:solidFill>
                  <a:schemeClr val="bg1"/>
                </a:solidFill>
              </a:rPr>
              <a:t>; mas el de caminos </a:t>
            </a:r>
            <a:r>
              <a:rPr lang="es-ES" sz="6000" b="1" dirty="0">
                <a:solidFill>
                  <a:srgbClr val="FFFF00"/>
                </a:solidFill>
              </a:rPr>
              <a:t>pervertidos</a:t>
            </a:r>
            <a:r>
              <a:rPr lang="es-ES" sz="6000" b="1" dirty="0">
                <a:solidFill>
                  <a:schemeClr val="bg1"/>
                </a:solidFill>
              </a:rPr>
              <a:t> lo menosprecia.”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Proverbios 14:2:</a:t>
            </a:r>
          </a:p>
        </p:txBody>
      </p:sp>
    </p:spTree>
    <p:extLst>
      <p:ext uri="{BB962C8B-B14F-4D97-AF65-F5344CB8AC3E}">
        <p14:creationId xmlns:p14="http://schemas.microsoft.com/office/powerpoint/2010/main" val="1493862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773665" y="1165918"/>
            <a:ext cx="109292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b="1" dirty="0" smtClean="0">
                <a:solidFill>
                  <a:schemeClr val="bg1"/>
                </a:solidFill>
              </a:rPr>
              <a:t>“</a:t>
            </a:r>
            <a:r>
              <a:rPr lang="es-ES" sz="9600" b="1" dirty="0">
                <a:solidFill>
                  <a:schemeClr val="bg1"/>
                </a:solidFill>
              </a:rPr>
              <a:t>Servid a Jehová con temor, y </a:t>
            </a:r>
            <a:r>
              <a:rPr lang="es-ES" sz="9600" b="1" dirty="0">
                <a:solidFill>
                  <a:srgbClr val="FFFF00"/>
                </a:solidFill>
              </a:rPr>
              <a:t>alegraos con temblor</a:t>
            </a:r>
            <a:r>
              <a:rPr lang="es-ES" sz="9600" b="1" dirty="0">
                <a:solidFill>
                  <a:schemeClr val="bg1"/>
                </a:solidFill>
              </a:rPr>
              <a:t>.”</a:t>
            </a:r>
            <a:endParaRPr lang="es-ES" sz="96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Salmo 2:11</a:t>
            </a:r>
            <a:r>
              <a:rPr lang="es-E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</a:t>
            </a:r>
            <a:endParaRPr lang="es-ES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23304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2034" y="988498"/>
            <a:ext cx="112122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Ahora, pues, </a:t>
            </a:r>
            <a:r>
              <a:rPr lang="es-ES" sz="5400" b="1" dirty="0">
                <a:solidFill>
                  <a:srgbClr val="FFFF00"/>
                </a:solidFill>
              </a:rPr>
              <a:t>temed a Jehová</a:t>
            </a:r>
            <a:r>
              <a:rPr lang="es-ES" sz="5400" b="1" dirty="0">
                <a:solidFill>
                  <a:schemeClr val="bg1"/>
                </a:solidFill>
              </a:rPr>
              <a:t>, y </a:t>
            </a:r>
            <a:r>
              <a:rPr lang="es-ES" sz="5400" b="1" dirty="0">
                <a:solidFill>
                  <a:srgbClr val="FFFF00"/>
                </a:solidFill>
              </a:rPr>
              <a:t>servidle</a:t>
            </a:r>
            <a:r>
              <a:rPr lang="es-ES" sz="5400" b="1" dirty="0">
                <a:solidFill>
                  <a:schemeClr val="bg1"/>
                </a:solidFill>
              </a:rPr>
              <a:t> con integridad y en verdad; y quitad de entre vosotros </a:t>
            </a:r>
            <a:r>
              <a:rPr lang="es-ES" sz="5400" b="1" dirty="0" smtClean="0">
                <a:solidFill>
                  <a:schemeClr val="bg1"/>
                </a:solidFill>
              </a:rPr>
              <a:t>los </a:t>
            </a:r>
            <a:r>
              <a:rPr lang="es-ES" sz="5400" b="1" dirty="0">
                <a:solidFill>
                  <a:schemeClr val="bg1"/>
                </a:solidFill>
              </a:rPr>
              <a:t>dioses a los cuales sirvieron vuestros padres al otro lado del río, y en Egipto; y </a:t>
            </a:r>
            <a:r>
              <a:rPr lang="es-ES" sz="5400" b="1" dirty="0">
                <a:solidFill>
                  <a:srgbClr val="FFFF00"/>
                </a:solidFill>
              </a:rPr>
              <a:t>servid a </a:t>
            </a:r>
            <a:r>
              <a:rPr lang="es-ES" sz="5400" b="1" dirty="0" smtClean="0">
                <a:solidFill>
                  <a:srgbClr val="FFFF00"/>
                </a:solidFill>
              </a:rPr>
              <a:t>Jehová</a:t>
            </a:r>
            <a:r>
              <a:rPr lang="es-ES" sz="54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Josué 24:14:</a:t>
            </a:r>
          </a:p>
        </p:txBody>
      </p:sp>
    </p:spTree>
    <p:extLst>
      <p:ext uri="{BB962C8B-B14F-4D97-AF65-F5344CB8AC3E}">
        <p14:creationId xmlns:p14="http://schemas.microsoft.com/office/powerpoint/2010/main" val="338301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689662" y="1461298"/>
            <a:ext cx="47144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Humildad significa, en latín,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737693" y="232687"/>
            <a:ext cx="4932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Los que temen a Dios le adoran con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689662" y="3904743"/>
            <a:ext cx="4516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</a:rPr>
              <a:t>Los que temen a Jehová se preocupan por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737693" y="5341652"/>
            <a:ext cx="47144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Obedecen los mandamientos aquellos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689662" y="2929242"/>
            <a:ext cx="466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Los que temen a Jehová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7139140" y="4214209"/>
            <a:ext cx="4490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humus o "polvo"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7040563" y="1146462"/>
            <a:ext cx="491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B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humildad y en santidad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7023974" y="162534"/>
            <a:ext cx="4573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A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noProof="0" dirty="0">
                <a:solidFill>
                  <a:prstClr val="black"/>
                </a:solidFill>
              </a:rPr>
              <a:t>l</a:t>
            </a:r>
            <a:r>
              <a:rPr lang="es-ES" sz="3200" dirty="0" smtClean="0">
                <a:solidFill>
                  <a:prstClr val="black"/>
                </a:solidFill>
              </a:rPr>
              <a:t>os menos afortunados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7040563" y="2201780"/>
            <a:ext cx="4326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que temen a Dios</a:t>
            </a:r>
            <a:endParaRPr kumimoji="0" lang="es-D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7139140" y="5512317"/>
            <a:ext cx="4221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 </a:t>
            </a:r>
            <a:r>
              <a:rPr lang="es-ES" sz="3200" dirty="0">
                <a:solidFill>
                  <a:prstClr val="black"/>
                </a:solidFill>
              </a:rPr>
              <a:t>confían en Él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7078565" y="3280007"/>
            <a:ext cx="4342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s-DO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000" noProof="0" dirty="0">
                <a:solidFill>
                  <a:prstClr val="black"/>
                </a:solidFill>
              </a:rPr>
              <a:t>d</a:t>
            </a:r>
            <a:r>
              <a:rPr lang="es-ES" sz="3000" dirty="0" err="1" smtClean="0">
                <a:solidFill>
                  <a:prstClr val="black"/>
                </a:solidFill>
              </a:rPr>
              <a:t>esconfían</a:t>
            </a:r>
            <a:r>
              <a:rPr lang="es-ES" sz="3000" dirty="0" smtClean="0">
                <a:solidFill>
                  <a:prstClr val="black"/>
                </a:solidFill>
              </a:rPr>
              <a:t> de Él</a:t>
            </a: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/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Asocie</a:t>
            </a:r>
            <a:endParaRPr kumimoji="0" lang="es-ES" sz="4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" y="5705957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415103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308324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7200" dirty="0">
                <a:solidFill>
                  <a:schemeClr val="bg1"/>
                </a:solidFill>
                <a:latin typeface="Bauhaus 93" panose="04030905020B02020C02" pitchFamily="82" charset="0"/>
              </a:rPr>
              <a:t>Debemos servir a Dios con temor y reverencia</a:t>
            </a:r>
          </a:p>
        </p:txBody>
      </p:sp>
    </p:spTree>
    <p:extLst>
      <p:ext uri="{BB962C8B-B14F-4D97-AF65-F5344CB8AC3E}">
        <p14:creationId xmlns:p14="http://schemas.microsoft.com/office/powerpoint/2010/main" val="251376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2034" y="988498"/>
            <a:ext cx="112122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Así que, recibiendo nosotros un reino inconmovible, tengamos gratitud, y mediante ella </a:t>
            </a:r>
            <a:r>
              <a:rPr lang="es-ES" sz="5400" b="1" dirty="0" smtClean="0">
                <a:solidFill>
                  <a:srgbClr val="FFFF00"/>
                </a:solidFill>
              </a:rPr>
              <a:t>sirvamos</a:t>
            </a:r>
            <a:r>
              <a:rPr lang="es-ES" sz="5400" b="1" dirty="0" smtClean="0">
                <a:solidFill>
                  <a:schemeClr val="bg1"/>
                </a:solidFill>
              </a:rPr>
              <a:t> </a:t>
            </a:r>
            <a:r>
              <a:rPr lang="es-ES" sz="5400" b="1" dirty="0">
                <a:solidFill>
                  <a:schemeClr val="bg1"/>
                </a:solidFill>
              </a:rPr>
              <a:t>a Dios agradándole con </a:t>
            </a:r>
            <a:r>
              <a:rPr lang="es-ES" sz="5400" b="1" dirty="0">
                <a:solidFill>
                  <a:srgbClr val="FFFF00"/>
                </a:solidFill>
              </a:rPr>
              <a:t>temor y reverencia</a:t>
            </a:r>
            <a:r>
              <a:rPr lang="es-ES" sz="5400" b="1" dirty="0">
                <a:solidFill>
                  <a:schemeClr val="bg1"/>
                </a:solidFill>
              </a:rPr>
              <a:t>; </a:t>
            </a:r>
            <a:r>
              <a:rPr lang="es-ES" sz="5400" b="1" dirty="0">
                <a:solidFill>
                  <a:srgbClr val="FF0000"/>
                </a:solidFill>
              </a:rPr>
              <a:t>29</a:t>
            </a:r>
            <a:r>
              <a:rPr lang="es-ES" sz="5400" b="1" dirty="0">
                <a:solidFill>
                  <a:schemeClr val="bg1"/>
                </a:solidFill>
              </a:rPr>
              <a:t> porque nuestro Dios es fuego </a:t>
            </a:r>
          </a:p>
          <a:p>
            <a:r>
              <a:rPr lang="es-ES" sz="5400" b="1" dirty="0">
                <a:solidFill>
                  <a:schemeClr val="bg1"/>
                </a:solidFill>
              </a:rPr>
              <a:t>consumidor.”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Hebreos 12:28-29: </a:t>
            </a:r>
          </a:p>
        </p:txBody>
      </p:sp>
    </p:spTree>
    <p:extLst>
      <p:ext uri="{BB962C8B-B14F-4D97-AF65-F5344CB8AC3E}">
        <p14:creationId xmlns:p14="http://schemas.microsoft.com/office/powerpoint/2010/main" val="159052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2034" y="988498"/>
            <a:ext cx="112122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Así que, amados, puesto que tenemos tales promesas, limpiémonos de toda contaminación de </a:t>
            </a:r>
          </a:p>
          <a:p>
            <a:r>
              <a:rPr lang="es-ES" sz="5400" b="1" dirty="0">
                <a:solidFill>
                  <a:schemeClr val="bg1"/>
                </a:solidFill>
              </a:rPr>
              <a:t>carne y de espíritu, </a:t>
            </a:r>
            <a:r>
              <a:rPr lang="es-ES" sz="5400" b="1" dirty="0">
                <a:solidFill>
                  <a:srgbClr val="FFFF00"/>
                </a:solidFill>
              </a:rPr>
              <a:t>perfeccionando la santidad en el temor de Dios</a:t>
            </a:r>
            <a:r>
              <a:rPr lang="es-ES" sz="54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2 Corintios 7:1:</a:t>
            </a:r>
          </a:p>
        </p:txBody>
      </p:sp>
    </p:spTree>
    <p:extLst>
      <p:ext uri="{BB962C8B-B14F-4D97-AF65-F5344CB8AC3E}">
        <p14:creationId xmlns:p14="http://schemas.microsoft.com/office/powerpoint/2010/main" val="312815921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308324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7200" dirty="0">
                <a:solidFill>
                  <a:schemeClr val="bg1"/>
                </a:solidFill>
                <a:latin typeface="Bauhaus 93" panose="04030905020B02020C02" pitchFamily="82" charset="0"/>
              </a:rPr>
              <a:t>Promesas divinas para los que temen a Jehová</a:t>
            </a:r>
          </a:p>
        </p:txBody>
      </p:sp>
    </p:spTree>
    <p:extLst>
      <p:ext uri="{BB962C8B-B14F-4D97-AF65-F5344CB8AC3E}">
        <p14:creationId xmlns:p14="http://schemas.microsoft.com/office/powerpoint/2010/main" val="59519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2034" y="988498"/>
            <a:ext cx="112122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“Entonces los que </a:t>
            </a:r>
            <a:r>
              <a:rPr lang="es-ES" sz="5400" b="1" dirty="0">
                <a:solidFill>
                  <a:srgbClr val="FFFF00"/>
                </a:solidFill>
              </a:rPr>
              <a:t>temían a Jehová </a:t>
            </a:r>
            <a:r>
              <a:rPr lang="es-ES" sz="5400" b="1" dirty="0">
                <a:solidFill>
                  <a:schemeClr val="bg1"/>
                </a:solidFill>
              </a:rPr>
              <a:t>hablaron cada uno a su compañero; y Jehová escuchó y oyó, </a:t>
            </a:r>
            <a:r>
              <a:rPr lang="es-ES" sz="5400" b="1" dirty="0" smtClean="0">
                <a:solidFill>
                  <a:schemeClr val="bg1"/>
                </a:solidFill>
              </a:rPr>
              <a:t>y </a:t>
            </a:r>
            <a:r>
              <a:rPr lang="es-ES" sz="5400" b="1" dirty="0">
                <a:solidFill>
                  <a:schemeClr val="bg1"/>
                </a:solidFill>
              </a:rPr>
              <a:t>fue escrito libro de memoria delante de él para </a:t>
            </a:r>
            <a:r>
              <a:rPr lang="es-ES" sz="5400" b="1" dirty="0">
                <a:solidFill>
                  <a:srgbClr val="FFFF00"/>
                </a:solidFill>
              </a:rPr>
              <a:t>los que temen a Jehová</a:t>
            </a:r>
            <a:r>
              <a:rPr lang="es-ES" sz="5400" b="1" dirty="0">
                <a:solidFill>
                  <a:schemeClr val="bg1"/>
                </a:solidFill>
              </a:rPr>
              <a:t>, y para los que </a:t>
            </a:r>
          </a:p>
          <a:p>
            <a:r>
              <a:rPr lang="es-ES" sz="5400" b="1" dirty="0">
                <a:solidFill>
                  <a:srgbClr val="FFFF00"/>
                </a:solidFill>
              </a:rPr>
              <a:t>piensan</a:t>
            </a:r>
            <a:r>
              <a:rPr lang="es-ES" sz="5400" b="1" dirty="0">
                <a:solidFill>
                  <a:schemeClr val="bg1"/>
                </a:solidFill>
              </a:rPr>
              <a:t> </a:t>
            </a:r>
            <a:r>
              <a:rPr lang="es-ES" sz="5400" b="1" dirty="0">
                <a:solidFill>
                  <a:srgbClr val="FFFF00"/>
                </a:solidFill>
              </a:rPr>
              <a:t>en su nombre</a:t>
            </a:r>
            <a:r>
              <a:rPr lang="es-ES" sz="54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Malaquías 3:16:</a:t>
            </a:r>
          </a:p>
        </p:txBody>
      </p:sp>
    </p:spTree>
    <p:extLst>
      <p:ext uri="{BB962C8B-B14F-4D97-AF65-F5344CB8AC3E}">
        <p14:creationId xmlns:p14="http://schemas.microsoft.com/office/powerpoint/2010/main" val="234270416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2034" y="988498"/>
            <a:ext cx="112122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“</a:t>
            </a:r>
            <a:r>
              <a:rPr lang="es-ES" sz="4400" b="1" dirty="0">
                <a:solidFill>
                  <a:schemeClr val="bg1"/>
                </a:solidFill>
              </a:rPr>
              <a:t>Porque como la altura de los cielos sobre la tierra, </a:t>
            </a:r>
            <a:r>
              <a:rPr lang="es-ES" sz="4400" b="1" dirty="0">
                <a:solidFill>
                  <a:srgbClr val="FFFF00"/>
                </a:solidFill>
              </a:rPr>
              <a:t>engrandeció su misericordia </a:t>
            </a:r>
            <a:r>
              <a:rPr lang="es-ES" sz="4400" b="1" dirty="0">
                <a:solidFill>
                  <a:schemeClr val="bg1"/>
                </a:solidFill>
              </a:rPr>
              <a:t>sobre los que </a:t>
            </a:r>
            <a:r>
              <a:rPr lang="es-ES" sz="4400" b="1" dirty="0" smtClean="0">
                <a:solidFill>
                  <a:srgbClr val="FFFF00"/>
                </a:solidFill>
              </a:rPr>
              <a:t>le </a:t>
            </a:r>
            <a:r>
              <a:rPr lang="es-ES" sz="4400" b="1" dirty="0">
                <a:solidFill>
                  <a:srgbClr val="FFFF00"/>
                </a:solidFill>
              </a:rPr>
              <a:t>temen</a:t>
            </a:r>
            <a:r>
              <a:rPr lang="es-ES" sz="4400" b="1" dirty="0">
                <a:solidFill>
                  <a:schemeClr val="bg1"/>
                </a:solidFill>
              </a:rPr>
              <a:t>. </a:t>
            </a:r>
            <a:r>
              <a:rPr lang="es-ES" sz="4400" b="1" dirty="0" smtClean="0">
                <a:solidFill>
                  <a:srgbClr val="FF0000"/>
                </a:solidFill>
              </a:rPr>
              <a:t>12</a:t>
            </a:r>
            <a:r>
              <a:rPr lang="es-ES" sz="4400" b="1" dirty="0" smtClean="0">
                <a:solidFill>
                  <a:schemeClr val="bg1"/>
                </a:solidFill>
              </a:rPr>
              <a:t> </a:t>
            </a:r>
            <a:r>
              <a:rPr lang="es-ES" sz="4400" b="1" dirty="0">
                <a:solidFill>
                  <a:schemeClr val="bg1"/>
                </a:solidFill>
              </a:rPr>
              <a:t>Cuanto está lejos el oriente del occidente, </a:t>
            </a:r>
            <a:r>
              <a:rPr lang="es-ES" sz="4400" b="1" dirty="0">
                <a:solidFill>
                  <a:srgbClr val="FFFF00"/>
                </a:solidFill>
              </a:rPr>
              <a:t>hizo alejar de nosotros nuestras </a:t>
            </a:r>
            <a:r>
              <a:rPr lang="es-ES" sz="4400" b="1" dirty="0" smtClean="0">
                <a:solidFill>
                  <a:srgbClr val="FFFF00"/>
                </a:solidFill>
              </a:rPr>
              <a:t>rebeliones</a:t>
            </a:r>
            <a:r>
              <a:rPr lang="es-ES" sz="4400" b="1" dirty="0">
                <a:solidFill>
                  <a:schemeClr val="bg1"/>
                </a:solidFill>
              </a:rPr>
              <a:t>. </a:t>
            </a:r>
            <a:r>
              <a:rPr lang="es-ES" sz="4400" b="1" dirty="0">
                <a:solidFill>
                  <a:srgbClr val="FF0000"/>
                </a:solidFill>
              </a:rPr>
              <a:t>13</a:t>
            </a:r>
            <a:r>
              <a:rPr lang="es-ES" sz="4400" b="1" dirty="0">
                <a:solidFill>
                  <a:schemeClr val="bg1"/>
                </a:solidFill>
              </a:rPr>
              <a:t> Como el padre se compadece de los hijos, </a:t>
            </a:r>
            <a:r>
              <a:rPr lang="es-ES" sz="4400" b="1" dirty="0">
                <a:solidFill>
                  <a:srgbClr val="FFFF00"/>
                </a:solidFill>
              </a:rPr>
              <a:t>se compadece </a:t>
            </a:r>
            <a:r>
              <a:rPr lang="es-ES" sz="4400" b="1" dirty="0">
                <a:solidFill>
                  <a:schemeClr val="bg1"/>
                </a:solidFill>
              </a:rPr>
              <a:t>Jehová </a:t>
            </a:r>
            <a:r>
              <a:rPr lang="es-ES" sz="4400" b="1" dirty="0">
                <a:solidFill>
                  <a:srgbClr val="FFFF00"/>
                </a:solidFill>
              </a:rPr>
              <a:t>de los que le </a:t>
            </a:r>
            <a:r>
              <a:rPr lang="es-ES" sz="4400" b="1" dirty="0" smtClean="0">
                <a:solidFill>
                  <a:srgbClr val="FFFF00"/>
                </a:solidFill>
              </a:rPr>
              <a:t>temen</a:t>
            </a:r>
            <a:r>
              <a:rPr lang="es-ES" sz="4400" b="1" dirty="0">
                <a:solidFill>
                  <a:schemeClr val="bg1"/>
                </a:solidFill>
              </a:rPr>
              <a:t>. </a:t>
            </a:r>
            <a:r>
              <a:rPr lang="es-ES" sz="4400" b="1" dirty="0" smtClean="0">
                <a:solidFill>
                  <a:srgbClr val="FF0000"/>
                </a:solidFill>
              </a:rPr>
              <a:t>14</a:t>
            </a:r>
            <a:r>
              <a:rPr lang="es-ES" sz="4400" b="1" dirty="0" smtClean="0">
                <a:solidFill>
                  <a:schemeClr val="bg1"/>
                </a:solidFill>
              </a:rPr>
              <a:t> </a:t>
            </a:r>
            <a:r>
              <a:rPr lang="es-ES" sz="4400" b="1" dirty="0">
                <a:solidFill>
                  <a:schemeClr val="bg1"/>
                </a:solidFill>
              </a:rPr>
              <a:t>Porque él conoce nuestra condición; se acuerda de que somos polvo.”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Salmo 103: 11-14:</a:t>
            </a:r>
          </a:p>
        </p:txBody>
      </p:sp>
    </p:spTree>
    <p:extLst>
      <p:ext uri="{BB962C8B-B14F-4D97-AF65-F5344CB8AC3E}">
        <p14:creationId xmlns:p14="http://schemas.microsoft.com/office/powerpoint/2010/main" val="364388854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2034" y="988498"/>
            <a:ext cx="112122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 smtClean="0">
                <a:solidFill>
                  <a:schemeClr val="bg1"/>
                </a:solidFill>
              </a:rPr>
              <a:t>“</a:t>
            </a:r>
            <a:r>
              <a:rPr lang="es-ES" sz="7200" b="1" dirty="0">
                <a:solidFill>
                  <a:schemeClr val="bg1"/>
                </a:solidFill>
              </a:rPr>
              <a:t>El </a:t>
            </a:r>
            <a:r>
              <a:rPr lang="es-ES" sz="7200" b="1" dirty="0">
                <a:solidFill>
                  <a:srgbClr val="FFFF00"/>
                </a:solidFill>
              </a:rPr>
              <a:t>temor de Jehová aumentará los días</a:t>
            </a:r>
            <a:r>
              <a:rPr lang="es-ES" sz="7200" b="1" dirty="0">
                <a:solidFill>
                  <a:schemeClr val="bg1"/>
                </a:solidFill>
              </a:rPr>
              <a:t>; más los años de los impíos serán acortados.”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Proverbios 10:27: </a:t>
            </a:r>
          </a:p>
        </p:txBody>
      </p:sp>
    </p:spTree>
    <p:extLst>
      <p:ext uri="{BB962C8B-B14F-4D97-AF65-F5344CB8AC3E}">
        <p14:creationId xmlns:p14="http://schemas.microsoft.com/office/powerpoint/2010/main" val="216879324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2034" y="988498"/>
            <a:ext cx="1121227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Y Cristo, en los días de su carne, ofreciendo ruegos y súplicas con gran clamor y lágrimas </a:t>
            </a:r>
            <a:r>
              <a:rPr lang="es-ES" sz="5400" b="1" dirty="0" smtClean="0">
                <a:solidFill>
                  <a:schemeClr val="bg1"/>
                </a:solidFill>
              </a:rPr>
              <a:t>al que </a:t>
            </a:r>
            <a:r>
              <a:rPr lang="es-ES" sz="5400" b="1" dirty="0">
                <a:solidFill>
                  <a:schemeClr val="bg1"/>
                </a:solidFill>
              </a:rPr>
              <a:t>le podía librar de la muerte, </a:t>
            </a:r>
            <a:r>
              <a:rPr lang="es-ES" sz="5400" b="1" dirty="0">
                <a:solidFill>
                  <a:srgbClr val="FFFF00"/>
                </a:solidFill>
              </a:rPr>
              <a:t>fue oído a causa de su temor reverente</a:t>
            </a:r>
            <a:r>
              <a:rPr lang="es-ES" sz="5400" b="1" dirty="0">
                <a:solidFill>
                  <a:schemeClr val="bg1"/>
                </a:solidFill>
              </a:rPr>
              <a:t>. </a:t>
            </a:r>
            <a:r>
              <a:rPr lang="es-ES" sz="5400" b="1" dirty="0" smtClean="0">
                <a:solidFill>
                  <a:srgbClr val="FF0000"/>
                </a:solidFill>
              </a:rPr>
              <a:t>8</a:t>
            </a:r>
            <a:r>
              <a:rPr lang="es-ES" sz="5400" b="1" dirty="0" smtClean="0">
                <a:solidFill>
                  <a:schemeClr val="bg1"/>
                </a:solidFill>
              </a:rPr>
              <a:t> </a:t>
            </a:r>
            <a:r>
              <a:rPr lang="es-ES" sz="5400" b="1" dirty="0">
                <a:solidFill>
                  <a:schemeClr val="bg1"/>
                </a:solidFill>
              </a:rPr>
              <a:t>Y aunque era Hijo, </a:t>
            </a:r>
          </a:p>
          <a:p>
            <a:r>
              <a:rPr lang="es-ES" sz="5400" b="1" dirty="0">
                <a:solidFill>
                  <a:schemeClr val="bg1"/>
                </a:solidFill>
              </a:rPr>
              <a:t>por lo que padeció </a:t>
            </a:r>
            <a:r>
              <a:rPr lang="es-ES" sz="5400" b="1" dirty="0">
                <a:solidFill>
                  <a:srgbClr val="FFFF00"/>
                </a:solidFill>
              </a:rPr>
              <a:t>aprendió la obediencia</a:t>
            </a:r>
            <a:r>
              <a:rPr lang="es-ES" sz="54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Hebreos 5:7, 8:</a:t>
            </a:r>
          </a:p>
        </p:txBody>
      </p:sp>
    </p:spTree>
    <p:extLst>
      <p:ext uri="{BB962C8B-B14F-4D97-AF65-F5344CB8AC3E}">
        <p14:creationId xmlns:p14="http://schemas.microsoft.com/office/powerpoint/2010/main" val="39904140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cion 01-Mensaje de los 3 angeles" id="{E36B23E9-E561-41C0-A577-9B93B8962885}" vid="{5F957260-1CFC-4283-8A3F-25F00EE8906C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mensaje tres angeles</Template>
  <TotalTime>1732</TotalTime>
  <Words>4244</Words>
  <Application>Microsoft Office PowerPoint</Application>
  <PresentationFormat>Panorámica</PresentationFormat>
  <Paragraphs>223</Paragraphs>
  <Slides>101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101</vt:i4>
      </vt:variant>
    </vt:vector>
  </HeadingPairs>
  <TitlesOfParts>
    <vt:vector size="112" baseType="lpstr">
      <vt:lpstr>Arial</vt:lpstr>
      <vt:lpstr>Arial Black</vt:lpstr>
      <vt:lpstr>Bahnschrift</vt:lpstr>
      <vt:lpstr>Baskerville Old Face</vt:lpstr>
      <vt:lpstr>Bauhaus 93</vt:lpstr>
      <vt:lpstr>Berlin Sans FB Demi</vt:lpstr>
      <vt:lpstr>Calibri</vt:lpstr>
      <vt:lpstr>Calibri Light</vt:lpstr>
      <vt:lpstr>Cascadia Code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Ulises Aguero Arroyo</dc:creator>
  <cp:lastModifiedBy>Ulises Aguero Arroyo</cp:lastModifiedBy>
  <cp:revision>98</cp:revision>
  <dcterms:created xsi:type="dcterms:W3CDTF">2022-04-02T22:48:54Z</dcterms:created>
  <dcterms:modified xsi:type="dcterms:W3CDTF">2022-05-01T03:06:55Z</dcterms:modified>
</cp:coreProperties>
</file>