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89"/>
  </p:notesMasterIdLst>
  <p:sldIdLst>
    <p:sldId id="258" r:id="rId3"/>
    <p:sldId id="264" r:id="rId4"/>
    <p:sldId id="1546" r:id="rId5"/>
    <p:sldId id="2202" r:id="rId6"/>
    <p:sldId id="2203" r:id="rId7"/>
    <p:sldId id="2204" r:id="rId8"/>
    <p:sldId id="2205" r:id="rId9"/>
    <p:sldId id="2206" r:id="rId10"/>
    <p:sldId id="2207" r:id="rId11"/>
    <p:sldId id="1836" r:id="rId12"/>
    <p:sldId id="2208" r:id="rId13"/>
    <p:sldId id="2209" r:id="rId14"/>
    <p:sldId id="2210" r:id="rId15"/>
    <p:sldId id="2211" r:id="rId16"/>
    <p:sldId id="2212" r:id="rId17"/>
    <p:sldId id="2213" r:id="rId18"/>
    <p:sldId id="2214" r:id="rId19"/>
    <p:sldId id="2108" r:id="rId20"/>
    <p:sldId id="2215" r:id="rId21"/>
    <p:sldId id="2216" r:id="rId22"/>
    <p:sldId id="2217" r:id="rId23"/>
    <p:sldId id="2109" r:id="rId24"/>
    <p:sldId id="2218" r:id="rId25"/>
    <p:sldId id="2219" r:id="rId26"/>
    <p:sldId id="2003" r:id="rId27"/>
    <p:sldId id="2110" r:id="rId28"/>
    <p:sldId id="2005" r:id="rId29"/>
    <p:sldId id="2220" r:id="rId30"/>
    <p:sldId id="2221" r:id="rId31"/>
    <p:sldId id="2222" r:id="rId32"/>
    <p:sldId id="2223" r:id="rId33"/>
    <p:sldId id="2224" r:id="rId34"/>
    <p:sldId id="1831" r:id="rId35"/>
    <p:sldId id="2225" r:id="rId36"/>
    <p:sldId id="2111" r:id="rId37"/>
    <p:sldId id="2114" r:id="rId38"/>
    <p:sldId id="2226" r:id="rId39"/>
    <p:sldId id="2227" r:id="rId40"/>
    <p:sldId id="2228" r:id="rId41"/>
    <p:sldId id="2112" r:id="rId42"/>
    <p:sldId id="2266" r:id="rId43"/>
    <p:sldId id="2229" r:id="rId44"/>
    <p:sldId id="2230" r:id="rId45"/>
    <p:sldId id="2231" r:id="rId46"/>
    <p:sldId id="2232" r:id="rId47"/>
    <p:sldId id="2115" r:id="rId48"/>
    <p:sldId id="2233" r:id="rId49"/>
    <p:sldId id="2234" r:id="rId50"/>
    <p:sldId id="2235" r:id="rId51"/>
    <p:sldId id="2236" r:id="rId52"/>
    <p:sldId id="2237" r:id="rId53"/>
    <p:sldId id="2238" r:id="rId54"/>
    <p:sldId id="2239" r:id="rId55"/>
    <p:sldId id="2106" r:id="rId56"/>
    <p:sldId id="2240" r:id="rId57"/>
    <p:sldId id="2118" r:id="rId58"/>
    <p:sldId id="2241" r:id="rId59"/>
    <p:sldId id="2242" r:id="rId60"/>
    <p:sldId id="2243" r:id="rId61"/>
    <p:sldId id="2244" r:id="rId62"/>
    <p:sldId id="2245" r:id="rId63"/>
    <p:sldId id="2246" r:id="rId64"/>
    <p:sldId id="2247" r:id="rId65"/>
    <p:sldId id="2117" r:id="rId66"/>
    <p:sldId id="2248" r:id="rId67"/>
    <p:sldId id="2249" r:id="rId68"/>
    <p:sldId id="2250" r:id="rId69"/>
    <p:sldId id="2251" r:id="rId70"/>
    <p:sldId id="2267" r:id="rId71"/>
    <p:sldId id="2252" r:id="rId72"/>
    <p:sldId id="2119" r:id="rId73"/>
    <p:sldId id="2254" r:id="rId74"/>
    <p:sldId id="2255" r:id="rId75"/>
    <p:sldId id="2256" r:id="rId76"/>
    <p:sldId id="2257" r:id="rId77"/>
    <p:sldId id="2258" r:id="rId78"/>
    <p:sldId id="2259" r:id="rId79"/>
    <p:sldId id="2260" r:id="rId80"/>
    <p:sldId id="2264" r:id="rId81"/>
    <p:sldId id="2265" r:id="rId82"/>
    <p:sldId id="2263" r:id="rId83"/>
    <p:sldId id="2125" r:id="rId84"/>
    <p:sldId id="2127" r:id="rId85"/>
    <p:sldId id="2261" r:id="rId86"/>
    <p:sldId id="2262" r:id="rId87"/>
    <p:sldId id="296" r:id="rId88"/>
  </p:sldIdLst>
  <p:sldSz cx="12192000" cy="6858000"/>
  <p:notesSz cx="6858000" cy="9144000"/>
  <p:defaultText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3874"/>
    <a:srgbClr val="CB6A86"/>
    <a:srgbClr val="672F62"/>
    <a:srgbClr val="AC0C45"/>
    <a:srgbClr val="649C56"/>
    <a:srgbClr val="451F41"/>
    <a:srgbClr val="A0A9A7"/>
    <a:srgbClr val="578B66"/>
    <a:srgbClr val="D18A7F"/>
    <a:srgbClr val="377E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4660"/>
  </p:normalViewPr>
  <p:slideViewPr>
    <p:cSldViewPr snapToGrid="0">
      <p:cViewPr varScale="1">
        <p:scale>
          <a:sx n="70" d="100"/>
          <a:sy n="70" d="100"/>
        </p:scale>
        <p:origin x="576" y="48"/>
      </p:cViewPr>
      <p:guideLst/>
    </p:cSldViewPr>
  </p:slideViewPr>
  <p:notesTextViewPr>
    <p:cViewPr>
      <p:scale>
        <a:sx n="3" d="2"/>
        <a:sy n="3" d="2"/>
      </p:scale>
      <p:origin x="0" y="0"/>
    </p:cViewPr>
  </p:notesTextViewPr>
  <p:sorterViewPr>
    <p:cViewPr>
      <p:scale>
        <a:sx n="100" d="100"/>
        <a:sy n="100" d="100"/>
      </p:scale>
      <p:origin x="0" y="-3738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notesMaster" Target="notesMasters/notesMaster1.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presProps" Target="presProp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93CC6F-2A0E-4F3E-ACD5-ACDEABDA14CF}" type="datetimeFigureOut">
              <a:rPr lang="en-US" smtClean="0"/>
              <a:t>3/25/2023</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D1EECC-04B9-4816-A831-54CDC0033459}" type="slidenum">
              <a:rPr lang="en-US" smtClean="0"/>
              <a:t>‹Nº›</a:t>
            </a:fld>
            <a:endParaRPr lang="en-US"/>
          </a:p>
        </p:txBody>
      </p:sp>
    </p:spTree>
    <p:extLst>
      <p:ext uri="{BB962C8B-B14F-4D97-AF65-F5344CB8AC3E}">
        <p14:creationId xmlns:p14="http://schemas.microsoft.com/office/powerpoint/2010/main" val="3231981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4</a:t>
            </a:fld>
            <a:endParaRPr lang="en-US"/>
          </a:p>
        </p:txBody>
      </p:sp>
    </p:spTree>
    <p:extLst>
      <p:ext uri="{BB962C8B-B14F-4D97-AF65-F5344CB8AC3E}">
        <p14:creationId xmlns:p14="http://schemas.microsoft.com/office/powerpoint/2010/main" val="2393116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35</a:t>
            </a:fld>
            <a:endParaRPr lang="en-US"/>
          </a:p>
        </p:txBody>
      </p:sp>
    </p:spTree>
    <p:extLst>
      <p:ext uri="{BB962C8B-B14F-4D97-AF65-F5344CB8AC3E}">
        <p14:creationId xmlns:p14="http://schemas.microsoft.com/office/powerpoint/2010/main" val="441625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40</a:t>
            </a:fld>
            <a:endParaRPr lang="en-US"/>
          </a:p>
        </p:txBody>
      </p:sp>
    </p:spTree>
    <p:extLst>
      <p:ext uri="{BB962C8B-B14F-4D97-AF65-F5344CB8AC3E}">
        <p14:creationId xmlns:p14="http://schemas.microsoft.com/office/powerpoint/2010/main" val="33875296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49</a:t>
            </a:fld>
            <a:endParaRPr lang="en-US"/>
          </a:p>
        </p:txBody>
      </p:sp>
    </p:spTree>
    <p:extLst>
      <p:ext uri="{BB962C8B-B14F-4D97-AF65-F5344CB8AC3E}">
        <p14:creationId xmlns:p14="http://schemas.microsoft.com/office/powerpoint/2010/main" val="7744211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56</a:t>
            </a:fld>
            <a:endParaRPr lang="en-US"/>
          </a:p>
        </p:txBody>
      </p:sp>
    </p:spTree>
    <p:extLst>
      <p:ext uri="{BB962C8B-B14F-4D97-AF65-F5344CB8AC3E}">
        <p14:creationId xmlns:p14="http://schemas.microsoft.com/office/powerpoint/2010/main" val="1646266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57</a:t>
            </a:fld>
            <a:endParaRPr lang="en-US"/>
          </a:p>
        </p:txBody>
      </p:sp>
    </p:spTree>
    <p:extLst>
      <p:ext uri="{BB962C8B-B14F-4D97-AF65-F5344CB8AC3E}">
        <p14:creationId xmlns:p14="http://schemas.microsoft.com/office/powerpoint/2010/main" val="525150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58</a:t>
            </a:fld>
            <a:endParaRPr lang="en-US"/>
          </a:p>
        </p:txBody>
      </p:sp>
    </p:spTree>
    <p:extLst>
      <p:ext uri="{BB962C8B-B14F-4D97-AF65-F5344CB8AC3E}">
        <p14:creationId xmlns:p14="http://schemas.microsoft.com/office/powerpoint/2010/main" val="28696526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59</a:t>
            </a:fld>
            <a:endParaRPr lang="en-US"/>
          </a:p>
        </p:txBody>
      </p:sp>
    </p:spTree>
    <p:extLst>
      <p:ext uri="{BB962C8B-B14F-4D97-AF65-F5344CB8AC3E}">
        <p14:creationId xmlns:p14="http://schemas.microsoft.com/office/powerpoint/2010/main" val="37707229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60</a:t>
            </a:fld>
            <a:endParaRPr lang="en-US"/>
          </a:p>
        </p:txBody>
      </p:sp>
    </p:spTree>
    <p:extLst>
      <p:ext uri="{BB962C8B-B14F-4D97-AF65-F5344CB8AC3E}">
        <p14:creationId xmlns:p14="http://schemas.microsoft.com/office/powerpoint/2010/main" val="24898395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61</a:t>
            </a:fld>
            <a:endParaRPr lang="en-US"/>
          </a:p>
        </p:txBody>
      </p:sp>
    </p:spTree>
    <p:extLst>
      <p:ext uri="{BB962C8B-B14F-4D97-AF65-F5344CB8AC3E}">
        <p14:creationId xmlns:p14="http://schemas.microsoft.com/office/powerpoint/2010/main" val="12258423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62</a:t>
            </a:fld>
            <a:endParaRPr lang="en-US"/>
          </a:p>
        </p:txBody>
      </p:sp>
    </p:spTree>
    <p:extLst>
      <p:ext uri="{BB962C8B-B14F-4D97-AF65-F5344CB8AC3E}">
        <p14:creationId xmlns:p14="http://schemas.microsoft.com/office/powerpoint/2010/main" val="1020430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6</a:t>
            </a:fld>
            <a:endParaRPr lang="en-US"/>
          </a:p>
        </p:txBody>
      </p:sp>
    </p:spTree>
    <p:extLst>
      <p:ext uri="{BB962C8B-B14F-4D97-AF65-F5344CB8AC3E}">
        <p14:creationId xmlns:p14="http://schemas.microsoft.com/office/powerpoint/2010/main" val="4337675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63</a:t>
            </a:fld>
            <a:endParaRPr lang="en-US"/>
          </a:p>
        </p:txBody>
      </p:sp>
    </p:spTree>
    <p:extLst>
      <p:ext uri="{BB962C8B-B14F-4D97-AF65-F5344CB8AC3E}">
        <p14:creationId xmlns:p14="http://schemas.microsoft.com/office/powerpoint/2010/main" val="28443836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67</a:t>
            </a:fld>
            <a:endParaRPr lang="en-US"/>
          </a:p>
        </p:txBody>
      </p:sp>
    </p:spTree>
    <p:extLst>
      <p:ext uri="{BB962C8B-B14F-4D97-AF65-F5344CB8AC3E}">
        <p14:creationId xmlns:p14="http://schemas.microsoft.com/office/powerpoint/2010/main" val="560366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68</a:t>
            </a:fld>
            <a:endParaRPr lang="en-US"/>
          </a:p>
        </p:txBody>
      </p:sp>
    </p:spTree>
    <p:extLst>
      <p:ext uri="{BB962C8B-B14F-4D97-AF65-F5344CB8AC3E}">
        <p14:creationId xmlns:p14="http://schemas.microsoft.com/office/powerpoint/2010/main" val="5468931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82</a:t>
            </a:fld>
            <a:endParaRPr lang="en-US"/>
          </a:p>
        </p:txBody>
      </p:sp>
    </p:spTree>
    <p:extLst>
      <p:ext uri="{BB962C8B-B14F-4D97-AF65-F5344CB8AC3E}">
        <p14:creationId xmlns:p14="http://schemas.microsoft.com/office/powerpoint/2010/main" val="1097422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7</a:t>
            </a:fld>
            <a:endParaRPr lang="en-US"/>
          </a:p>
        </p:txBody>
      </p:sp>
    </p:spTree>
    <p:extLst>
      <p:ext uri="{BB962C8B-B14F-4D97-AF65-F5344CB8AC3E}">
        <p14:creationId xmlns:p14="http://schemas.microsoft.com/office/powerpoint/2010/main" val="3508077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8</a:t>
            </a:fld>
            <a:endParaRPr lang="en-US"/>
          </a:p>
        </p:txBody>
      </p:sp>
    </p:spTree>
    <p:extLst>
      <p:ext uri="{BB962C8B-B14F-4D97-AF65-F5344CB8AC3E}">
        <p14:creationId xmlns:p14="http://schemas.microsoft.com/office/powerpoint/2010/main" val="1347882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12</a:t>
            </a:fld>
            <a:endParaRPr lang="en-US"/>
          </a:p>
        </p:txBody>
      </p:sp>
    </p:spTree>
    <p:extLst>
      <p:ext uri="{BB962C8B-B14F-4D97-AF65-F5344CB8AC3E}">
        <p14:creationId xmlns:p14="http://schemas.microsoft.com/office/powerpoint/2010/main" val="1415758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18</a:t>
            </a:fld>
            <a:endParaRPr lang="en-US"/>
          </a:p>
        </p:txBody>
      </p:sp>
    </p:spTree>
    <p:extLst>
      <p:ext uri="{BB962C8B-B14F-4D97-AF65-F5344CB8AC3E}">
        <p14:creationId xmlns:p14="http://schemas.microsoft.com/office/powerpoint/2010/main" val="892844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22</a:t>
            </a:fld>
            <a:endParaRPr lang="en-US"/>
          </a:p>
        </p:txBody>
      </p:sp>
    </p:spTree>
    <p:extLst>
      <p:ext uri="{BB962C8B-B14F-4D97-AF65-F5344CB8AC3E}">
        <p14:creationId xmlns:p14="http://schemas.microsoft.com/office/powerpoint/2010/main" val="1945496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26</a:t>
            </a:fld>
            <a:endParaRPr lang="en-US"/>
          </a:p>
        </p:txBody>
      </p:sp>
    </p:spTree>
    <p:extLst>
      <p:ext uri="{BB962C8B-B14F-4D97-AF65-F5344CB8AC3E}">
        <p14:creationId xmlns:p14="http://schemas.microsoft.com/office/powerpoint/2010/main" val="1310951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29</a:t>
            </a:fld>
            <a:endParaRPr lang="en-US"/>
          </a:p>
        </p:txBody>
      </p:sp>
    </p:spTree>
    <p:extLst>
      <p:ext uri="{BB962C8B-B14F-4D97-AF65-F5344CB8AC3E}">
        <p14:creationId xmlns:p14="http://schemas.microsoft.com/office/powerpoint/2010/main" val="1708292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497244-2D8D-4D4B-B073-FE37524A452A}"/>
              </a:ext>
            </a:extLst>
          </p:cNvPr>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DO"/>
          </a:p>
        </p:txBody>
      </p:sp>
      <p:sp>
        <p:nvSpPr>
          <p:cNvPr id="3" name="Subtítulo 2">
            <a:extLst>
              <a:ext uri="{FF2B5EF4-FFF2-40B4-BE49-F238E27FC236}">
                <a16:creationId xmlns:a16="http://schemas.microsoft.com/office/drawing/2014/main" id="{92BB0F7B-691A-4B6F-9C1D-AA60DE6ED9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DO"/>
          </a:p>
        </p:txBody>
      </p:sp>
      <p:sp>
        <p:nvSpPr>
          <p:cNvPr id="4" name="Marcador de fecha 3">
            <a:extLst>
              <a:ext uri="{FF2B5EF4-FFF2-40B4-BE49-F238E27FC236}">
                <a16:creationId xmlns:a16="http://schemas.microsoft.com/office/drawing/2014/main" id="{FA7F0710-72A3-41D3-8BDC-80774BB0CD1D}"/>
              </a:ext>
            </a:extLst>
          </p:cNvPr>
          <p:cNvSpPr>
            <a:spLocks noGrp="1"/>
          </p:cNvSpPr>
          <p:nvPr>
            <p:ph type="dt" sz="half" idx="10"/>
          </p:nvPr>
        </p:nvSpPr>
        <p:spPr/>
        <p:txBody>
          <a:bodyPr/>
          <a:lstStyle/>
          <a:p>
            <a:fld id="{7A9983E4-3EBA-4806-86AA-70CD5420321A}" type="datetimeFigureOut">
              <a:rPr lang="es-DO" smtClean="0"/>
              <a:t>25/3/2023</a:t>
            </a:fld>
            <a:endParaRPr lang="es-DO"/>
          </a:p>
        </p:txBody>
      </p:sp>
      <p:sp>
        <p:nvSpPr>
          <p:cNvPr id="5" name="Marcador de pie de página 4">
            <a:extLst>
              <a:ext uri="{FF2B5EF4-FFF2-40B4-BE49-F238E27FC236}">
                <a16:creationId xmlns:a16="http://schemas.microsoft.com/office/drawing/2014/main" id="{1AC52AF1-7B8C-4847-B435-EF512A4680FB}"/>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A2763952-F5EE-494F-8A3A-C40D46F472F2}"/>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1651015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A176A8-30A5-4545-BC07-2208A5B30A8F}"/>
              </a:ext>
            </a:extLst>
          </p:cNvPr>
          <p:cNvSpPr>
            <a:spLocks noGrp="1"/>
          </p:cNvSpPr>
          <p:nvPr>
            <p:ph type="title"/>
          </p:nvPr>
        </p:nvSpPr>
        <p:spPr/>
        <p:txBody>
          <a:bodyPr/>
          <a:lstStyle/>
          <a:p>
            <a:r>
              <a:rPr lang="es-ES" smtClean="0"/>
              <a:t>Haga clic para modificar el estilo de título del patrón</a:t>
            </a:r>
            <a:endParaRPr lang="es-DO"/>
          </a:p>
        </p:txBody>
      </p:sp>
      <p:sp>
        <p:nvSpPr>
          <p:cNvPr id="3" name="Marcador de texto vertical 2">
            <a:extLst>
              <a:ext uri="{FF2B5EF4-FFF2-40B4-BE49-F238E27FC236}">
                <a16:creationId xmlns:a16="http://schemas.microsoft.com/office/drawing/2014/main" id="{6144D28C-CEA0-4A2B-A7F8-6E5FD06B7CD3}"/>
              </a:ext>
            </a:extLst>
          </p:cNvPr>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Marcador de fecha 3">
            <a:extLst>
              <a:ext uri="{FF2B5EF4-FFF2-40B4-BE49-F238E27FC236}">
                <a16:creationId xmlns:a16="http://schemas.microsoft.com/office/drawing/2014/main" id="{000DB765-8814-46A0-A724-9EBDC97A9CEA}"/>
              </a:ext>
            </a:extLst>
          </p:cNvPr>
          <p:cNvSpPr>
            <a:spLocks noGrp="1"/>
          </p:cNvSpPr>
          <p:nvPr>
            <p:ph type="dt" sz="half" idx="10"/>
          </p:nvPr>
        </p:nvSpPr>
        <p:spPr/>
        <p:txBody>
          <a:bodyPr/>
          <a:lstStyle/>
          <a:p>
            <a:fld id="{7A9983E4-3EBA-4806-86AA-70CD5420321A}" type="datetimeFigureOut">
              <a:rPr lang="es-DO" smtClean="0"/>
              <a:t>25/3/2023</a:t>
            </a:fld>
            <a:endParaRPr lang="es-DO"/>
          </a:p>
        </p:txBody>
      </p:sp>
      <p:sp>
        <p:nvSpPr>
          <p:cNvPr id="5" name="Marcador de pie de página 4">
            <a:extLst>
              <a:ext uri="{FF2B5EF4-FFF2-40B4-BE49-F238E27FC236}">
                <a16:creationId xmlns:a16="http://schemas.microsoft.com/office/drawing/2014/main" id="{7B8FA858-B0CA-4AC7-85AC-E8DB05592A4F}"/>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9223A4DF-88F4-41DB-A7FE-B588239195CD}"/>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2430533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017A0CD-1900-4A22-8E47-7E703ED65474}"/>
              </a:ext>
            </a:extLst>
          </p:cNvPr>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DO"/>
          </a:p>
        </p:txBody>
      </p:sp>
      <p:sp>
        <p:nvSpPr>
          <p:cNvPr id="3" name="Marcador de texto vertical 2">
            <a:extLst>
              <a:ext uri="{FF2B5EF4-FFF2-40B4-BE49-F238E27FC236}">
                <a16:creationId xmlns:a16="http://schemas.microsoft.com/office/drawing/2014/main" id="{F217F410-EEC1-4707-AF09-E32633A1F27C}"/>
              </a:ext>
            </a:extLst>
          </p:cNvPr>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Marcador de fecha 3">
            <a:extLst>
              <a:ext uri="{FF2B5EF4-FFF2-40B4-BE49-F238E27FC236}">
                <a16:creationId xmlns:a16="http://schemas.microsoft.com/office/drawing/2014/main" id="{906F55DB-1364-4CCA-A635-383112BD6107}"/>
              </a:ext>
            </a:extLst>
          </p:cNvPr>
          <p:cNvSpPr>
            <a:spLocks noGrp="1"/>
          </p:cNvSpPr>
          <p:nvPr>
            <p:ph type="dt" sz="half" idx="10"/>
          </p:nvPr>
        </p:nvSpPr>
        <p:spPr/>
        <p:txBody>
          <a:bodyPr/>
          <a:lstStyle/>
          <a:p>
            <a:fld id="{7A9983E4-3EBA-4806-86AA-70CD5420321A}" type="datetimeFigureOut">
              <a:rPr lang="es-DO" smtClean="0"/>
              <a:t>25/3/2023</a:t>
            </a:fld>
            <a:endParaRPr lang="es-DO"/>
          </a:p>
        </p:txBody>
      </p:sp>
      <p:sp>
        <p:nvSpPr>
          <p:cNvPr id="5" name="Marcador de pie de página 4">
            <a:extLst>
              <a:ext uri="{FF2B5EF4-FFF2-40B4-BE49-F238E27FC236}">
                <a16:creationId xmlns:a16="http://schemas.microsoft.com/office/drawing/2014/main" id="{303B5CAE-6AA4-45C9-9F95-2A23AC1B9028}"/>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DF4EB583-E464-4D75-9A41-DD4439C94ABE}"/>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607593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7FF98F-F66E-47EE-A34A-B27117D81DA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DO"/>
          </a:p>
        </p:txBody>
      </p:sp>
      <p:sp>
        <p:nvSpPr>
          <p:cNvPr id="3" name="Subtítulo 2">
            <a:extLst>
              <a:ext uri="{FF2B5EF4-FFF2-40B4-BE49-F238E27FC236}">
                <a16:creationId xmlns:a16="http://schemas.microsoft.com/office/drawing/2014/main" id="{C840B748-14C3-47A7-8683-8851E015D0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DO"/>
          </a:p>
        </p:txBody>
      </p:sp>
      <p:sp>
        <p:nvSpPr>
          <p:cNvPr id="4" name="Marcador de fecha 3">
            <a:extLst>
              <a:ext uri="{FF2B5EF4-FFF2-40B4-BE49-F238E27FC236}">
                <a16:creationId xmlns:a16="http://schemas.microsoft.com/office/drawing/2014/main" id="{8F04779F-FC67-4738-B1CE-02A9331007F8}"/>
              </a:ext>
            </a:extLst>
          </p:cNvPr>
          <p:cNvSpPr>
            <a:spLocks noGrp="1"/>
          </p:cNvSpPr>
          <p:nvPr>
            <p:ph type="dt" sz="half" idx="10"/>
          </p:nvPr>
        </p:nvSpPr>
        <p:spPr/>
        <p:txBody>
          <a:bodyPr/>
          <a:lstStyle/>
          <a:p>
            <a:fld id="{A038A31E-41B7-46B2-B779-DD92D1E68E44}" type="datetimeFigureOut">
              <a:rPr lang="es-DO" smtClean="0"/>
              <a:t>25/3/2023</a:t>
            </a:fld>
            <a:endParaRPr lang="es-DO"/>
          </a:p>
        </p:txBody>
      </p:sp>
      <p:sp>
        <p:nvSpPr>
          <p:cNvPr id="5" name="Marcador de pie de página 4">
            <a:extLst>
              <a:ext uri="{FF2B5EF4-FFF2-40B4-BE49-F238E27FC236}">
                <a16:creationId xmlns:a16="http://schemas.microsoft.com/office/drawing/2014/main" id="{07B10257-D2E1-47E4-B289-8BB517FFFAF1}"/>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38A17BAB-653A-4A0C-AFF5-67E55074D48A}"/>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2247836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72FD7A-235B-472E-A358-1CE3D2CF26D5}"/>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41589D56-E551-4FCD-9B31-C5F64C412BD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1E7B7FA0-B7BB-4CD6-BD78-7355EA97C922}"/>
              </a:ext>
            </a:extLst>
          </p:cNvPr>
          <p:cNvSpPr>
            <a:spLocks noGrp="1"/>
          </p:cNvSpPr>
          <p:nvPr>
            <p:ph type="dt" sz="half" idx="10"/>
          </p:nvPr>
        </p:nvSpPr>
        <p:spPr/>
        <p:txBody>
          <a:bodyPr/>
          <a:lstStyle/>
          <a:p>
            <a:fld id="{A038A31E-41B7-46B2-B779-DD92D1E68E44}" type="datetimeFigureOut">
              <a:rPr lang="es-DO" smtClean="0"/>
              <a:t>25/3/2023</a:t>
            </a:fld>
            <a:endParaRPr lang="es-DO"/>
          </a:p>
        </p:txBody>
      </p:sp>
      <p:sp>
        <p:nvSpPr>
          <p:cNvPr id="5" name="Marcador de pie de página 4">
            <a:extLst>
              <a:ext uri="{FF2B5EF4-FFF2-40B4-BE49-F238E27FC236}">
                <a16:creationId xmlns:a16="http://schemas.microsoft.com/office/drawing/2014/main" id="{3E115C04-6AD6-43DC-B1BE-8DD50B50B6BB}"/>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1E6E4662-B320-4382-875A-DB47AF1FA8AB}"/>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553689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7F81FF-D99E-43B1-A770-BCD81CBC4A9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929F158C-EBE3-4FE1-A323-1AF6519763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2FFE31C-9951-42E5-ABF0-79A768BC5CC4}"/>
              </a:ext>
            </a:extLst>
          </p:cNvPr>
          <p:cNvSpPr>
            <a:spLocks noGrp="1"/>
          </p:cNvSpPr>
          <p:nvPr>
            <p:ph type="dt" sz="half" idx="10"/>
          </p:nvPr>
        </p:nvSpPr>
        <p:spPr/>
        <p:txBody>
          <a:bodyPr/>
          <a:lstStyle/>
          <a:p>
            <a:fld id="{A038A31E-41B7-46B2-B779-DD92D1E68E44}" type="datetimeFigureOut">
              <a:rPr lang="es-DO" smtClean="0"/>
              <a:t>25/3/2023</a:t>
            </a:fld>
            <a:endParaRPr lang="es-DO"/>
          </a:p>
        </p:txBody>
      </p:sp>
      <p:sp>
        <p:nvSpPr>
          <p:cNvPr id="5" name="Marcador de pie de página 4">
            <a:extLst>
              <a:ext uri="{FF2B5EF4-FFF2-40B4-BE49-F238E27FC236}">
                <a16:creationId xmlns:a16="http://schemas.microsoft.com/office/drawing/2014/main" id="{A29165C3-9EA9-403F-BA12-A4C88A7C6902}"/>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8407300A-FB8F-4E0B-BEB6-3FB9BFA9E7FF}"/>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1879996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652440-BF41-428F-95E1-07C761A2FFDD}"/>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0E53BF9B-97F9-4CCF-9062-11AFAEA75F8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contenido 3">
            <a:extLst>
              <a:ext uri="{FF2B5EF4-FFF2-40B4-BE49-F238E27FC236}">
                <a16:creationId xmlns:a16="http://schemas.microsoft.com/office/drawing/2014/main" id="{76147188-9B0D-4100-9E01-1AF00D4FC1C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5" name="Marcador de fecha 4">
            <a:extLst>
              <a:ext uri="{FF2B5EF4-FFF2-40B4-BE49-F238E27FC236}">
                <a16:creationId xmlns:a16="http://schemas.microsoft.com/office/drawing/2014/main" id="{28BE4576-D88D-4723-95A6-131424494B2B}"/>
              </a:ext>
            </a:extLst>
          </p:cNvPr>
          <p:cNvSpPr>
            <a:spLocks noGrp="1"/>
          </p:cNvSpPr>
          <p:nvPr>
            <p:ph type="dt" sz="half" idx="10"/>
          </p:nvPr>
        </p:nvSpPr>
        <p:spPr/>
        <p:txBody>
          <a:bodyPr/>
          <a:lstStyle/>
          <a:p>
            <a:fld id="{A038A31E-41B7-46B2-B779-DD92D1E68E44}" type="datetimeFigureOut">
              <a:rPr lang="es-DO" smtClean="0"/>
              <a:t>25/3/2023</a:t>
            </a:fld>
            <a:endParaRPr lang="es-DO"/>
          </a:p>
        </p:txBody>
      </p:sp>
      <p:sp>
        <p:nvSpPr>
          <p:cNvPr id="6" name="Marcador de pie de página 5">
            <a:extLst>
              <a:ext uri="{FF2B5EF4-FFF2-40B4-BE49-F238E27FC236}">
                <a16:creationId xmlns:a16="http://schemas.microsoft.com/office/drawing/2014/main" id="{AB9887AA-30E2-4228-9E89-F2996EA07F68}"/>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C427EDB1-4DEC-4D05-9EF9-2EBB63E5D4AE}"/>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2705478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1A431B-AC69-4AAA-973E-A57F57362E35}"/>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3F1E817F-A4CB-4991-854C-65DB724AC7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3D47D32-14E2-4848-8E76-BDB655C231D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5" name="Marcador de texto 4">
            <a:extLst>
              <a:ext uri="{FF2B5EF4-FFF2-40B4-BE49-F238E27FC236}">
                <a16:creationId xmlns:a16="http://schemas.microsoft.com/office/drawing/2014/main" id="{A488F400-6B3C-4A82-B524-99823E079A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A563AE0-FFF2-4A79-8CBD-6F824B5C622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7" name="Marcador de fecha 6">
            <a:extLst>
              <a:ext uri="{FF2B5EF4-FFF2-40B4-BE49-F238E27FC236}">
                <a16:creationId xmlns:a16="http://schemas.microsoft.com/office/drawing/2014/main" id="{7E259560-B0AE-49D1-A17F-FF3716985924}"/>
              </a:ext>
            </a:extLst>
          </p:cNvPr>
          <p:cNvSpPr>
            <a:spLocks noGrp="1"/>
          </p:cNvSpPr>
          <p:nvPr>
            <p:ph type="dt" sz="half" idx="10"/>
          </p:nvPr>
        </p:nvSpPr>
        <p:spPr/>
        <p:txBody>
          <a:bodyPr/>
          <a:lstStyle/>
          <a:p>
            <a:fld id="{A038A31E-41B7-46B2-B779-DD92D1E68E44}" type="datetimeFigureOut">
              <a:rPr lang="es-DO" smtClean="0"/>
              <a:t>25/3/2023</a:t>
            </a:fld>
            <a:endParaRPr lang="es-DO"/>
          </a:p>
        </p:txBody>
      </p:sp>
      <p:sp>
        <p:nvSpPr>
          <p:cNvPr id="8" name="Marcador de pie de página 7">
            <a:extLst>
              <a:ext uri="{FF2B5EF4-FFF2-40B4-BE49-F238E27FC236}">
                <a16:creationId xmlns:a16="http://schemas.microsoft.com/office/drawing/2014/main" id="{F4034A84-5F3A-4870-9531-4DC082DDC10F}"/>
              </a:ext>
            </a:extLst>
          </p:cNvPr>
          <p:cNvSpPr>
            <a:spLocks noGrp="1"/>
          </p:cNvSpPr>
          <p:nvPr>
            <p:ph type="ftr" sz="quarter" idx="11"/>
          </p:nvPr>
        </p:nvSpPr>
        <p:spPr/>
        <p:txBody>
          <a:bodyPr/>
          <a:lstStyle/>
          <a:p>
            <a:endParaRPr lang="es-DO"/>
          </a:p>
        </p:txBody>
      </p:sp>
      <p:sp>
        <p:nvSpPr>
          <p:cNvPr id="9" name="Marcador de número de diapositiva 8">
            <a:extLst>
              <a:ext uri="{FF2B5EF4-FFF2-40B4-BE49-F238E27FC236}">
                <a16:creationId xmlns:a16="http://schemas.microsoft.com/office/drawing/2014/main" id="{D9F0E196-51ED-4D55-8847-BEE385803888}"/>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35860657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9745E6-3B0A-44AE-B1CD-DF54DD647CD6}"/>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fecha 2">
            <a:extLst>
              <a:ext uri="{FF2B5EF4-FFF2-40B4-BE49-F238E27FC236}">
                <a16:creationId xmlns:a16="http://schemas.microsoft.com/office/drawing/2014/main" id="{5C8A50B9-161C-4F13-BC01-6E3343559864}"/>
              </a:ext>
            </a:extLst>
          </p:cNvPr>
          <p:cNvSpPr>
            <a:spLocks noGrp="1"/>
          </p:cNvSpPr>
          <p:nvPr>
            <p:ph type="dt" sz="half" idx="10"/>
          </p:nvPr>
        </p:nvSpPr>
        <p:spPr/>
        <p:txBody>
          <a:bodyPr/>
          <a:lstStyle/>
          <a:p>
            <a:fld id="{A038A31E-41B7-46B2-B779-DD92D1E68E44}" type="datetimeFigureOut">
              <a:rPr lang="es-DO" smtClean="0"/>
              <a:t>25/3/2023</a:t>
            </a:fld>
            <a:endParaRPr lang="es-DO"/>
          </a:p>
        </p:txBody>
      </p:sp>
      <p:sp>
        <p:nvSpPr>
          <p:cNvPr id="4" name="Marcador de pie de página 3">
            <a:extLst>
              <a:ext uri="{FF2B5EF4-FFF2-40B4-BE49-F238E27FC236}">
                <a16:creationId xmlns:a16="http://schemas.microsoft.com/office/drawing/2014/main" id="{B14CF8D5-8CB0-461F-9779-70A74D52702A}"/>
              </a:ext>
            </a:extLst>
          </p:cNvPr>
          <p:cNvSpPr>
            <a:spLocks noGrp="1"/>
          </p:cNvSpPr>
          <p:nvPr>
            <p:ph type="ftr" sz="quarter" idx="11"/>
          </p:nvPr>
        </p:nvSpPr>
        <p:spPr/>
        <p:txBody>
          <a:bodyPr/>
          <a:lstStyle/>
          <a:p>
            <a:endParaRPr lang="es-DO"/>
          </a:p>
        </p:txBody>
      </p:sp>
      <p:sp>
        <p:nvSpPr>
          <p:cNvPr id="5" name="Marcador de número de diapositiva 4">
            <a:extLst>
              <a:ext uri="{FF2B5EF4-FFF2-40B4-BE49-F238E27FC236}">
                <a16:creationId xmlns:a16="http://schemas.microsoft.com/office/drawing/2014/main" id="{A662561D-CC02-47B3-8709-762D14681146}"/>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9888825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E0251AF-86B6-409F-8E71-FEBB8A634087}"/>
              </a:ext>
            </a:extLst>
          </p:cNvPr>
          <p:cNvSpPr>
            <a:spLocks noGrp="1"/>
          </p:cNvSpPr>
          <p:nvPr>
            <p:ph type="dt" sz="half" idx="10"/>
          </p:nvPr>
        </p:nvSpPr>
        <p:spPr/>
        <p:txBody>
          <a:bodyPr/>
          <a:lstStyle/>
          <a:p>
            <a:fld id="{A038A31E-41B7-46B2-B779-DD92D1E68E44}" type="datetimeFigureOut">
              <a:rPr lang="es-DO" smtClean="0"/>
              <a:t>25/3/2023</a:t>
            </a:fld>
            <a:endParaRPr lang="es-DO"/>
          </a:p>
        </p:txBody>
      </p:sp>
      <p:sp>
        <p:nvSpPr>
          <p:cNvPr id="3" name="Marcador de pie de página 2">
            <a:extLst>
              <a:ext uri="{FF2B5EF4-FFF2-40B4-BE49-F238E27FC236}">
                <a16:creationId xmlns:a16="http://schemas.microsoft.com/office/drawing/2014/main" id="{AA3EAE96-A8DD-4142-B7FA-94D112E79A42}"/>
              </a:ext>
            </a:extLst>
          </p:cNvPr>
          <p:cNvSpPr>
            <a:spLocks noGrp="1"/>
          </p:cNvSpPr>
          <p:nvPr>
            <p:ph type="ftr" sz="quarter" idx="11"/>
          </p:nvPr>
        </p:nvSpPr>
        <p:spPr/>
        <p:txBody>
          <a:bodyPr/>
          <a:lstStyle/>
          <a:p>
            <a:endParaRPr lang="es-DO"/>
          </a:p>
        </p:txBody>
      </p:sp>
      <p:sp>
        <p:nvSpPr>
          <p:cNvPr id="4" name="Marcador de número de diapositiva 3">
            <a:extLst>
              <a:ext uri="{FF2B5EF4-FFF2-40B4-BE49-F238E27FC236}">
                <a16:creationId xmlns:a16="http://schemas.microsoft.com/office/drawing/2014/main" id="{3581E59F-C60A-4B7E-8AD5-D5F1D421F6CF}"/>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25718392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BE5428-733C-42BC-9D02-25A6662AB16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C599E3AA-AC6F-41B0-8D33-4D8FE23FE1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texto 3">
            <a:extLst>
              <a:ext uri="{FF2B5EF4-FFF2-40B4-BE49-F238E27FC236}">
                <a16:creationId xmlns:a16="http://schemas.microsoft.com/office/drawing/2014/main" id="{1D52B7DF-4769-42E8-867B-E58066764C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4F9CBC-5F3B-42C1-95F6-BA24A55BF9AC}"/>
              </a:ext>
            </a:extLst>
          </p:cNvPr>
          <p:cNvSpPr>
            <a:spLocks noGrp="1"/>
          </p:cNvSpPr>
          <p:nvPr>
            <p:ph type="dt" sz="half" idx="10"/>
          </p:nvPr>
        </p:nvSpPr>
        <p:spPr/>
        <p:txBody>
          <a:bodyPr/>
          <a:lstStyle/>
          <a:p>
            <a:fld id="{A038A31E-41B7-46B2-B779-DD92D1E68E44}" type="datetimeFigureOut">
              <a:rPr lang="es-DO" smtClean="0"/>
              <a:t>25/3/2023</a:t>
            </a:fld>
            <a:endParaRPr lang="es-DO"/>
          </a:p>
        </p:txBody>
      </p:sp>
      <p:sp>
        <p:nvSpPr>
          <p:cNvPr id="6" name="Marcador de pie de página 5">
            <a:extLst>
              <a:ext uri="{FF2B5EF4-FFF2-40B4-BE49-F238E27FC236}">
                <a16:creationId xmlns:a16="http://schemas.microsoft.com/office/drawing/2014/main" id="{BD77C2D4-1780-444E-8439-A87B1208BD85}"/>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46525ABB-6149-4F88-8B8B-3075A9501FEA}"/>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2218612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DD7794-5F3D-4458-AC35-25F1B97A9DA4}"/>
              </a:ext>
            </a:extLst>
          </p:cNvPr>
          <p:cNvSpPr>
            <a:spLocks noGrp="1"/>
          </p:cNvSpPr>
          <p:nvPr>
            <p:ph type="title"/>
          </p:nvPr>
        </p:nvSpPr>
        <p:spPr/>
        <p:txBody>
          <a:bodyPr/>
          <a:lstStyle/>
          <a:p>
            <a:r>
              <a:rPr lang="es-ES" smtClean="0"/>
              <a:t>Haga clic para modificar el estilo de título del patrón</a:t>
            </a:r>
            <a:endParaRPr lang="es-DO"/>
          </a:p>
        </p:txBody>
      </p:sp>
      <p:sp>
        <p:nvSpPr>
          <p:cNvPr id="3" name="Marcador de contenido 2">
            <a:extLst>
              <a:ext uri="{FF2B5EF4-FFF2-40B4-BE49-F238E27FC236}">
                <a16:creationId xmlns:a16="http://schemas.microsoft.com/office/drawing/2014/main" id="{9BE75CE9-6375-4204-94F1-80315AD87155}"/>
              </a:ext>
            </a:extLst>
          </p:cNvPr>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Marcador de fecha 3">
            <a:extLst>
              <a:ext uri="{FF2B5EF4-FFF2-40B4-BE49-F238E27FC236}">
                <a16:creationId xmlns:a16="http://schemas.microsoft.com/office/drawing/2014/main" id="{CF6928AE-036D-4016-9C71-5EBC578D2DF0}"/>
              </a:ext>
            </a:extLst>
          </p:cNvPr>
          <p:cNvSpPr>
            <a:spLocks noGrp="1"/>
          </p:cNvSpPr>
          <p:nvPr>
            <p:ph type="dt" sz="half" idx="10"/>
          </p:nvPr>
        </p:nvSpPr>
        <p:spPr/>
        <p:txBody>
          <a:bodyPr/>
          <a:lstStyle/>
          <a:p>
            <a:fld id="{7A9983E4-3EBA-4806-86AA-70CD5420321A}" type="datetimeFigureOut">
              <a:rPr lang="es-DO" smtClean="0"/>
              <a:t>25/3/2023</a:t>
            </a:fld>
            <a:endParaRPr lang="es-DO"/>
          </a:p>
        </p:txBody>
      </p:sp>
      <p:sp>
        <p:nvSpPr>
          <p:cNvPr id="5" name="Marcador de pie de página 4">
            <a:extLst>
              <a:ext uri="{FF2B5EF4-FFF2-40B4-BE49-F238E27FC236}">
                <a16:creationId xmlns:a16="http://schemas.microsoft.com/office/drawing/2014/main" id="{600FCFFB-EFFB-4B44-BE34-8CE4F29FF4FD}"/>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FFB46EB3-317F-41D8-9DD9-ED3728C4FA70}"/>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27730202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2917F4-7571-4135-BD8C-D5441787E2C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DO"/>
          </a:p>
        </p:txBody>
      </p:sp>
      <p:sp>
        <p:nvSpPr>
          <p:cNvPr id="3" name="Marcador de posición de imagen 2">
            <a:extLst>
              <a:ext uri="{FF2B5EF4-FFF2-40B4-BE49-F238E27FC236}">
                <a16:creationId xmlns:a16="http://schemas.microsoft.com/office/drawing/2014/main" id="{6B12D14A-A1C1-4C0F-9F75-A4344CB843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DO"/>
          </a:p>
        </p:txBody>
      </p:sp>
      <p:sp>
        <p:nvSpPr>
          <p:cNvPr id="4" name="Marcador de texto 3">
            <a:extLst>
              <a:ext uri="{FF2B5EF4-FFF2-40B4-BE49-F238E27FC236}">
                <a16:creationId xmlns:a16="http://schemas.microsoft.com/office/drawing/2014/main" id="{935274EA-D22B-4C7A-964A-EF6EE75BCF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E9F3E66-8210-4CFB-A5C8-B9BC912E0D9C}"/>
              </a:ext>
            </a:extLst>
          </p:cNvPr>
          <p:cNvSpPr>
            <a:spLocks noGrp="1"/>
          </p:cNvSpPr>
          <p:nvPr>
            <p:ph type="dt" sz="half" idx="10"/>
          </p:nvPr>
        </p:nvSpPr>
        <p:spPr/>
        <p:txBody>
          <a:bodyPr/>
          <a:lstStyle/>
          <a:p>
            <a:fld id="{A038A31E-41B7-46B2-B779-DD92D1E68E44}" type="datetimeFigureOut">
              <a:rPr lang="es-DO" smtClean="0"/>
              <a:t>25/3/2023</a:t>
            </a:fld>
            <a:endParaRPr lang="es-DO"/>
          </a:p>
        </p:txBody>
      </p:sp>
      <p:sp>
        <p:nvSpPr>
          <p:cNvPr id="6" name="Marcador de pie de página 5">
            <a:extLst>
              <a:ext uri="{FF2B5EF4-FFF2-40B4-BE49-F238E27FC236}">
                <a16:creationId xmlns:a16="http://schemas.microsoft.com/office/drawing/2014/main" id="{5E381686-A28F-454B-888E-5B7725D867EE}"/>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2253F561-C394-454F-9798-FCCF1121EABF}"/>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39098315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88CED6-F359-4D0A-A50D-3858F643ACFE}"/>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texto vertical 2">
            <a:extLst>
              <a:ext uri="{FF2B5EF4-FFF2-40B4-BE49-F238E27FC236}">
                <a16:creationId xmlns:a16="http://schemas.microsoft.com/office/drawing/2014/main" id="{976E7869-F2BE-43DD-B18B-44D9E0B0D68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398E15F5-CA39-4F78-BEBA-254B134490C4}"/>
              </a:ext>
            </a:extLst>
          </p:cNvPr>
          <p:cNvSpPr>
            <a:spLocks noGrp="1"/>
          </p:cNvSpPr>
          <p:nvPr>
            <p:ph type="dt" sz="half" idx="10"/>
          </p:nvPr>
        </p:nvSpPr>
        <p:spPr/>
        <p:txBody>
          <a:bodyPr/>
          <a:lstStyle/>
          <a:p>
            <a:fld id="{A038A31E-41B7-46B2-B779-DD92D1E68E44}" type="datetimeFigureOut">
              <a:rPr lang="es-DO" smtClean="0"/>
              <a:t>25/3/2023</a:t>
            </a:fld>
            <a:endParaRPr lang="es-DO"/>
          </a:p>
        </p:txBody>
      </p:sp>
      <p:sp>
        <p:nvSpPr>
          <p:cNvPr id="5" name="Marcador de pie de página 4">
            <a:extLst>
              <a:ext uri="{FF2B5EF4-FFF2-40B4-BE49-F238E27FC236}">
                <a16:creationId xmlns:a16="http://schemas.microsoft.com/office/drawing/2014/main" id="{6A692B50-ADAB-4CCE-B99B-A60657BE1B5C}"/>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830A626A-F1FD-48E4-9E10-CDB7B774334B}"/>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4147117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13E061F-F2AF-4166-AE41-B65C9BCCF04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DO"/>
          </a:p>
        </p:txBody>
      </p:sp>
      <p:sp>
        <p:nvSpPr>
          <p:cNvPr id="3" name="Marcador de texto vertical 2">
            <a:extLst>
              <a:ext uri="{FF2B5EF4-FFF2-40B4-BE49-F238E27FC236}">
                <a16:creationId xmlns:a16="http://schemas.microsoft.com/office/drawing/2014/main" id="{F665E2C5-DCB2-4598-99C5-3E63925B2C3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9601BAE7-45FB-4E6A-B61C-822885E59B30}"/>
              </a:ext>
            </a:extLst>
          </p:cNvPr>
          <p:cNvSpPr>
            <a:spLocks noGrp="1"/>
          </p:cNvSpPr>
          <p:nvPr>
            <p:ph type="dt" sz="half" idx="10"/>
          </p:nvPr>
        </p:nvSpPr>
        <p:spPr/>
        <p:txBody>
          <a:bodyPr/>
          <a:lstStyle/>
          <a:p>
            <a:fld id="{A038A31E-41B7-46B2-B779-DD92D1E68E44}" type="datetimeFigureOut">
              <a:rPr lang="es-DO" smtClean="0"/>
              <a:t>25/3/2023</a:t>
            </a:fld>
            <a:endParaRPr lang="es-DO"/>
          </a:p>
        </p:txBody>
      </p:sp>
      <p:sp>
        <p:nvSpPr>
          <p:cNvPr id="5" name="Marcador de pie de página 4">
            <a:extLst>
              <a:ext uri="{FF2B5EF4-FFF2-40B4-BE49-F238E27FC236}">
                <a16:creationId xmlns:a16="http://schemas.microsoft.com/office/drawing/2014/main" id="{F783F476-62DC-4BD8-8DCB-780F8E720676}"/>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2A916952-F220-4A9E-B6A7-2ACBEC98A463}"/>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304195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2A4F94-851D-4796-80CB-0067EDBC3652}"/>
              </a:ext>
            </a:extLst>
          </p:cNvPr>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DO"/>
          </a:p>
        </p:txBody>
      </p:sp>
      <p:sp>
        <p:nvSpPr>
          <p:cNvPr id="3" name="Marcador de texto 2">
            <a:extLst>
              <a:ext uri="{FF2B5EF4-FFF2-40B4-BE49-F238E27FC236}">
                <a16:creationId xmlns:a16="http://schemas.microsoft.com/office/drawing/2014/main" id="{635EFC10-6E00-4444-968A-6F4115B2CE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a:extLst>
              <a:ext uri="{FF2B5EF4-FFF2-40B4-BE49-F238E27FC236}">
                <a16:creationId xmlns:a16="http://schemas.microsoft.com/office/drawing/2014/main" id="{905AD233-8392-4766-A282-A4464BDBC1E5}"/>
              </a:ext>
            </a:extLst>
          </p:cNvPr>
          <p:cNvSpPr>
            <a:spLocks noGrp="1"/>
          </p:cNvSpPr>
          <p:nvPr>
            <p:ph type="dt" sz="half" idx="10"/>
          </p:nvPr>
        </p:nvSpPr>
        <p:spPr/>
        <p:txBody>
          <a:bodyPr/>
          <a:lstStyle/>
          <a:p>
            <a:fld id="{7A9983E4-3EBA-4806-86AA-70CD5420321A}" type="datetimeFigureOut">
              <a:rPr lang="es-DO" smtClean="0"/>
              <a:t>25/3/2023</a:t>
            </a:fld>
            <a:endParaRPr lang="es-DO"/>
          </a:p>
        </p:txBody>
      </p:sp>
      <p:sp>
        <p:nvSpPr>
          <p:cNvPr id="5" name="Marcador de pie de página 4">
            <a:extLst>
              <a:ext uri="{FF2B5EF4-FFF2-40B4-BE49-F238E27FC236}">
                <a16:creationId xmlns:a16="http://schemas.microsoft.com/office/drawing/2014/main" id="{27CA8568-1237-4F77-8E46-56AAE467C426}"/>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230E88E0-DCDB-4CA8-881C-5F5AD6776E4D}"/>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1450511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222C3F-6A36-40EC-977E-4A3383418261}"/>
              </a:ext>
            </a:extLst>
          </p:cNvPr>
          <p:cNvSpPr>
            <a:spLocks noGrp="1"/>
          </p:cNvSpPr>
          <p:nvPr>
            <p:ph type="title"/>
          </p:nvPr>
        </p:nvSpPr>
        <p:spPr/>
        <p:txBody>
          <a:bodyPr/>
          <a:lstStyle/>
          <a:p>
            <a:r>
              <a:rPr lang="es-ES" smtClean="0"/>
              <a:t>Haga clic para modificar el estilo de título del patrón</a:t>
            </a:r>
            <a:endParaRPr lang="es-DO"/>
          </a:p>
        </p:txBody>
      </p:sp>
      <p:sp>
        <p:nvSpPr>
          <p:cNvPr id="3" name="Marcador de contenido 2">
            <a:extLst>
              <a:ext uri="{FF2B5EF4-FFF2-40B4-BE49-F238E27FC236}">
                <a16:creationId xmlns:a16="http://schemas.microsoft.com/office/drawing/2014/main" id="{E3A9EEFB-E900-456C-8D96-7E6E2E7BEE67}"/>
              </a:ext>
            </a:extLst>
          </p:cNvPr>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Marcador de contenido 3">
            <a:extLst>
              <a:ext uri="{FF2B5EF4-FFF2-40B4-BE49-F238E27FC236}">
                <a16:creationId xmlns:a16="http://schemas.microsoft.com/office/drawing/2014/main" id="{8DAA4F45-3F8B-44D1-B592-8D8DF16A6582}"/>
              </a:ext>
            </a:extLst>
          </p:cNvPr>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5" name="Marcador de fecha 4">
            <a:extLst>
              <a:ext uri="{FF2B5EF4-FFF2-40B4-BE49-F238E27FC236}">
                <a16:creationId xmlns:a16="http://schemas.microsoft.com/office/drawing/2014/main" id="{01058CD9-1EC8-463C-B3B3-4CF1595F2D69}"/>
              </a:ext>
            </a:extLst>
          </p:cNvPr>
          <p:cNvSpPr>
            <a:spLocks noGrp="1"/>
          </p:cNvSpPr>
          <p:nvPr>
            <p:ph type="dt" sz="half" idx="10"/>
          </p:nvPr>
        </p:nvSpPr>
        <p:spPr/>
        <p:txBody>
          <a:bodyPr/>
          <a:lstStyle/>
          <a:p>
            <a:fld id="{7A9983E4-3EBA-4806-86AA-70CD5420321A}" type="datetimeFigureOut">
              <a:rPr lang="es-DO" smtClean="0"/>
              <a:t>25/3/2023</a:t>
            </a:fld>
            <a:endParaRPr lang="es-DO"/>
          </a:p>
        </p:txBody>
      </p:sp>
      <p:sp>
        <p:nvSpPr>
          <p:cNvPr id="6" name="Marcador de pie de página 5">
            <a:extLst>
              <a:ext uri="{FF2B5EF4-FFF2-40B4-BE49-F238E27FC236}">
                <a16:creationId xmlns:a16="http://schemas.microsoft.com/office/drawing/2014/main" id="{EAD78BF9-A5F3-4BD1-83B1-307254331782}"/>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F83A38F8-DEB1-4745-9082-6AA2CB4A9801}"/>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2699363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8415BF-7003-4CB2-866A-833B357158EB}"/>
              </a:ext>
            </a:extLst>
          </p:cNvPr>
          <p:cNvSpPr>
            <a:spLocks noGrp="1"/>
          </p:cNvSpPr>
          <p:nvPr>
            <p:ph type="title"/>
          </p:nvPr>
        </p:nvSpPr>
        <p:spPr>
          <a:xfrm>
            <a:off x="839788" y="365125"/>
            <a:ext cx="10515600" cy="1325563"/>
          </a:xfrm>
        </p:spPr>
        <p:txBody>
          <a:bodyPr/>
          <a:lstStyle/>
          <a:p>
            <a:r>
              <a:rPr lang="es-ES" smtClean="0"/>
              <a:t>Haga clic para modificar el estilo de título del patrón</a:t>
            </a:r>
            <a:endParaRPr lang="es-DO"/>
          </a:p>
        </p:txBody>
      </p:sp>
      <p:sp>
        <p:nvSpPr>
          <p:cNvPr id="3" name="Marcador de texto 2">
            <a:extLst>
              <a:ext uri="{FF2B5EF4-FFF2-40B4-BE49-F238E27FC236}">
                <a16:creationId xmlns:a16="http://schemas.microsoft.com/office/drawing/2014/main" id="{8CDEE417-298C-4BA6-BBA3-A43C381848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a:extLst>
              <a:ext uri="{FF2B5EF4-FFF2-40B4-BE49-F238E27FC236}">
                <a16:creationId xmlns:a16="http://schemas.microsoft.com/office/drawing/2014/main" id="{D35F3B28-5F46-47FD-9C33-700E81CF11AB}"/>
              </a:ext>
            </a:extLst>
          </p:cNvPr>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5" name="Marcador de texto 4">
            <a:extLst>
              <a:ext uri="{FF2B5EF4-FFF2-40B4-BE49-F238E27FC236}">
                <a16:creationId xmlns:a16="http://schemas.microsoft.com/office/drawing/2014/main" id="{55A5EA34-672B-44D1-B5E0-CD2DA80B39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a:extLst>
              <a:ext uri="{FF2B5EF4-FFF2-40B4-BE49-F238E27FC236}">
                <a16:creationId xmlns:a16="http://schemas.microsoft.com/office/drawing/2014/main" id="{1A232AC8-A92C-4FED-8E89-4991C5291A09}"/>
              </a:ext>
            </a:extLst>
          </p:cNvPr>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7" name="Marcador de fecha 6">
            <a:extLst>
              <a:ext uri="{FF2B5EF4-FFF2-40B4-BE49-F238E27FC236}">
                <a16:creationId xmlns:a16="http://schemas.microsoft.com/office/drawing/2014/main" id="{40E6EF34-F8C0-4EC7-B750-16464F15C51F}"/>
              </a:ext>
            </a:extLst>
          </p:cNvPr>
          <p:cNvSpPr>
            <a:spLocks noGrp="1"/>
          </p:cNvSpPr>
          <p:nvPr>
            <p:ph type="dt" sz="half" idx="10"/>
          </p:nvPr>
        </p:nvSpPr>
        <p:spPr/>
        <p:txBody>
          <a:bodyPr/>
          <a:lstStyle/>
          <a:p>
            <a:fld id="{7A9983E4-3EBA-4806-86AA-70CD5420321A}" type="datetimeFigureOut">
              <a:rPr lang="es-DO" smtClean="0"/>
              <a:t>25/3/2023</a:t>
            </a:fld>
            <a:endParaRPr lang="es-DO"/>
          </a:p>
        </p:txBody>
      </p:sp>
      <p:sp>
        <p:nvSpPr>
          <p:cNvPr id="8" name="Marcador de pie de página 7">
            <a:extLst>
              <a:ext uri="{FF2B5EF4-FFF2-40B4-BE49-F238E27FC236}">
                <a16:creationId xmlns:a16="http://schemas.microsoft.com/office/drawing/2014/main" id="{E090EE15-2099-4FCD-8AA8-E305FAED5435}"/>
              </a:ext>
            </a:extLst>
          </p:cNvPr>
          <p:cNvSpPr>
            <a:spLocks noGrp="1"/>
          </p:cNvSpPr>
          <p:nvPr>
            <p:ph type="ftr" sz="quarter" idx="11"/>
          </p:nvPr>
        </p:nvSpPr>
        <p:spPr/>
        <p:txBody>
          <a:bodyPr/>
          <a:lstStyle/>
          <a:p>
            <a:endParaRPr lang="es-DO"/>
          </a:p>
        </p:txBody>
      </p:sp>
      <p:sp>
        <p:nvSpPr>
          <p:cNvPr id="9" name="Marcador de número de diapositiva 8">
            <a:extLst>
              <a:ext uri="{FF2B5EF4-FFF2-40B4-BE49-F238E27FC236}">
                <a16:creationId xmlns:a16="http://schemas.microsoft.com/office/drawing/2014/main" id="{BBDAA85B-6B8A-4F5A-BC80-771529A88493}"/>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1571278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6B1EB6-8CAE-49F7-B747-129378C19083}"/>
              </a:ext>
            </a:extLst>
          </p:cNvPr>
          <p:cNvSpPr>
            <a:spLocks noGrp="1"/>
          </p:cNvSpPr>
          <p:nvPr>
            <p:ph type="title"/>
          </p:nvPr>
        </p:nvSpPr>
        <p:spPr/>
        <p:txBody>
          <a:bodyPr/>
          <a:lstStyle/>
          <a:p>
            <a:r>
              <a:rPr lang="es-ES" smtClean="0"/>
              <a:t>Haga clic para modificar el estilo de título del patrón</a:t>
            </a:r>
            <a:endParaRPr lang="es-DO"/>
          </a:p>
        </p:txBody>
      </p:sp>
      <p:sp>
        <p:nvSpPr>
          <p:cNvPr id="3" name="Marcador de fecha 2">
            <a:extLst>
              <a:ext uri="{FF2B5EF4-FFF2-40B4-BE49-F238E27FC236}">
                <a16:creationId xmlns:a16="http://schemas.microsoft.com/office/drawing/2014/main" id="{32A87C22-CD7B-4954-AF32-6A7FCDEA5875}"/>
              </a:ext>
            </a:extLst>
          </p:cNvPr>
          <p:cNvSpPr>
            <a:spLocks noGrp="1"/>
          </p:cNvSpPr>
          <p:nvPr>
            <p:ph type="dt" sz="half" idx="10"/>
          </p:nvPr>
        </p:nvSpPr>
        <p:spPr/>
        <p:txBody>
          <a:bodyPr/>
          <a:lstStyle/>
          <a:p>
            <a:fld id="{7A9983E4-3EBA-4806-86AA-70CD5420321A}" type="datetimeFigureOut">
              <a:rPr lang="es-DO" smtClean="0"/>
              <a:t>25/3/2023</a:t>
            </a:fld>
            <a:endParaRPr lang="es-DO"/>
          </a:p>
        </p:txBody>
      </p:sp>
      <p:sp>
        <p:nvSpPr>
          <p:cNvPr id="4" name="Marcador de pie de página 3">
            <a:extLst>
              <a:ext uri="{FF2B5EF4-FFF2-40B4-BE49-F238E27FC236}">
                <a16:creationId xmlns:a16="http://schemas.microsoft.com/office/drawing/2014/main" id="{5DB478BF-1493-4646-84D8-467FFF1730C0}"/>
              </a:ext>
            </a:extLst>
          </p:cNvPr>
          <p:cNvSpPr>
            <a:spLocks noGrp="1"/>
          </p:cNvSpPr>
          <p:nvPr>
            <p:ph type="ftr" sz="quarter" idx="11"/>
          </p:nvPr>
        </p:nvSpPr>
        <p:spPr/>
        <p:txBody>
          <a:bodyPr/>
          <a:lstStyle/>
          <a:p>
            <a:endParaRPr lang="es-DO"/>
          </a:p>
        </p:txBody>
      </p:sp>
      <p:sp>
        <p:nvSpPr>
          <p:cNvPr id="5" name="Marcador de número de diapositiva 4">
            <a:extLst>
              <a:ext uri="{FF2B5EF4-FFF2-40B4-BE49-F238E27FC236}">
                <a16:creationId xmlns:a16="http://schemas.microsoft.com/office/drawing/2014/main" id="{DF404930-75BB-407A-9092-7804A21AEACF}"/>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140012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30D7793-A42A-4CFE-B2C0-DBAE45D7224A}"/>
              </a:ext>
            </a:extLst>
          </p:cNvPr>
          <p:cNvSpPr>
            <a:spLocks noGrp="1"/>
          </p:cNvSpPr>
          <p:nvPr>
            <p:ph type="dt" sz="half" idx="10"/>
          </p:nvPr>
        </p:nvSpPr>
        <p:spPr/>
        <p:txBody>
          <a:bodyPr/>
          <a:lstStyle/>
          <a:p>
            <a:fld id="{7A9983E4-3EBA-4806-86AA-70CD5420321A}" type="datetimeFigureOut">
              <a:rPr lang="es-DO" smtClean="0"/>
              <a:t>25/3/2023</a:t>
            </a:fld>
            <a:endParaRPr lang="es-DO"/>
          </a:p>
        </p:txBody>
      </p:sp>
      <p:sp>
        <p:nvSpPr>
          <p:cNvPr id="3" name="Marcador de pie de página 2">
            <a:extLst>
              <a:ext uri="{FF2B5EF4-FFF2-40B4-BE49-F238E27FC236}">
                <a16:creationId xmlns:a16="http://schemas.microsoft.com/office/drawing/2014/main" id="{255E5907-4460-42B4-BF1A-2E4AF8ED1C9D}"/>
              </a:ext>
            </a:extLst>
          </p:cNvPr>
          <p:cNvSpPr>
            <a:spLocks noGrp="1"/>
          </p:cNvSpPr>
          <p:nvPr>
            <p:ph type="ftr" sz="quarter" idx="11"/>
          </p:nvPr>
        </p:nvSpPr>
        <p:spPr/>
        <p:txBody>
          <a:bodyPr/>
          <a:lstStyle/>
          <a:p>
            <a:endParaRPr lang="es-DO"/>
          </a:p>
        </p:txBody>
      </p:sp>
      <p:sp>
        <p:nvSpPr>
          <p:cNvPr id="4" name="Marcador de número de diapositiva 3">
            <a:extLst>
              <a:ext uri="{FF2B5EF4-FFF2-40B4-BE49-F238E27FC236}">
                <a16:creationId xmlns:a16="http://schemas.microsoft.com/office/drawing/2014/main" id="{D937FACD-1532-4868-9035-12A309EB3D5E}"/>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2366664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36916B-3CF0-4E50-83D4-E1223E284BAE}"/>
              </a:ext>
            </a:extLst>
          </p:cNvPr>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DO"/>
          </a:p>
        </p:txBody>
      </p:sp>
      <p:sp>
        <p:nvSpPr>
          <p:cNvPr id="3" name="Marcador de contenido 2">
            <a:extLst>
              <a:ext uri="{FF2B5EF4-FFF2-40B4-BE49-F238E27FC236}">
                <a16:creationId xmlns:a16="http://schemas.microsoft.com/office/drawing/2014/main" id="{867A3FAD-4A04-42ED-96D0-B4A3F4D1EF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Marcador de texto 3">
            <a:extLst>
              <a:ext uri="{FF2B5EF4-FFF2-40B4-BE49-F238E27FC236}">
                <a16:creationId xmlns:a16="http://schemas.microsoft.com/office/drawing/2014/main" id="{906AEF79-BB98-4959-A5D9-91FA6DE93E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a:extLst>
              <a:ext uri="{FF2B5EF4-FFF2-40B4-BE49-F238E27FC236}">
                <a16:creationId xmlns:a16="http://schemas.microsoft.com/office/drawing/2014/main" id="{3C0AE007-3B20-4391-BD69-45080314BE31}"/>
              </a:ext>
            </a:extLst>
          </p:cNvPr>
          <p:cNvSpPr>
            <a:spLocks noGrp="1"/>
          </p:cNvSpPr>
          <p:nvPr>
            <p:ph type="dt" sz="half" idx="10"/>
          </p:nvPr>
        </p:nvSpPr>
        <p:spPr/>
        <p:txBody>
          <a:bodyPr/>
          <a:lstStyle/>
          <a:p>
            <a:fld id="{7A9983E4-3EBA-4806-86AA-70CD5420321A}" type="datetimeFigureOut">
              <a:rPr lang="es-DO" smtClean="0"/>
              <a:t>25/3/2023</a:t>
            </a:fld>
            <a:endParaRPr lang="es-DO"/>
          </a:p>
        </p:txBody>
      </p:sp>
      <p:sp>
        <p:nvSpPr>
          <p:cNvPr id="6" name="Marcador de pie de página 5">
            <a:extLst>
              <a:ext uri="{FF2B5EF4-FFF2-40B4-BE49-F238E27FC236}">
                <a16:creationId xmlns:a16="http://schemas.microsoft.com/office/drawing/2014/main" id="{3C456EAE-2EA6-4D48-997B-0F3D94508370}"/>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43F93908-8F38-4E46-90DA-A21A85D65658}"/>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1913924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08BDD8-3393-45E1-9AAD-D24E0BDBEBFF}"/>
              </a:ext>
            </a:extLst>
          </p:cNvPr>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DO"/>
          </a:p>
        </p:txBody>
      </p:sp>
      <p:sp>
        <p:nvSpPr>
          <p:cNvPr id="3" name="Marcador de posición de imagen 2">
            <a:extLst>
              <a:ext uri="{FF2B5EF4-FFF2-40B4-BE49-F238E27FC236}">
                <a16:creationId xmlns:a16="http://schemas.microsoft.com/office/drawing/2014/main" id="{90F43380-D9F7-4659-AC12-E4BD3C6BCE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DO"/>
          </a:p>
        </p:txBody>
      </p:sp>
      <p:sp>
        <p:nvSpPr>
          <p:cNvPr id="4" name="Marcador de texto 3">
            <a:extLst>
              <a:ext uri="{FF2B5EF4-FFF2-40B4-BE49-F238E27FC236}">
                <a16:creationId xmlns:a16="http://schemas.microsoft.com/office/drawing/2014/main" id="{8FBC95E0-AF33-4F2E-8899-809EB50C68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a:extLst>
              <a:ext uri="{FF2B5EF4-FFF2-40B4-BE49-F238E27FC236}">
                <a16:creationId xmlns:a16="http://schemas.microsoft.com/office/drawing/2014/main" id="{A6DC2CE9-FE48-4712-A6B8-C51FC95044DF}"/>
              </a:ext>
            </a:extLst>
          </p:cNvPr>
          <p:cNvSpPr>
            <a:spLocks noGrp="1"/>
          </p:cNvSpPr>
          <p:nvPr>
            <p:ph type="dt" sz="half" idx="10"/>
          </p:nvPr>
        </p:nvSpPr>
        <p:spPr/>
        <p:txBody>
          <a:bodyPr/>
          <a:lstStyle/>
          <a:p>
            <a:fld id="{7A9983E4-3EBA-4806-86AA-70CD5420321A}" type="datetimeFigureOut">
              <a:rPr lang="es-DO" smtClean="0"/>
              <a:t>25/3/2023</a:t>
            </a:fld>
            <a:endParaRPr lang="es-DO"/>
          </a:p>
        </p:txBody>
      </p:sp>
      <p:sp>
        <p:nvSpPr>
          <p:cNvPr id="6" name="Marcador de pie de página 5">
            <a:extLst>
              <a:ext uri="{FF2B5EF4-FFF2-40B4-BE49-F238E27FC236}">
                <a16:creationId xmlns:a16="http://schemas.microsoft.com/office/drawing/2014/main" id="{DBAB433D-6B0A-4E83-9198-B11039385E61}"/>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57943853-9AC3-47BA-866A-801D54260FB1}"/>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3635393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0269E44-79F7-4CA3-BA8D-FFE9D17719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BC85FC1D-C3CC-4226-B003-E6DCF746F5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7B7F631F-9C47-46D4-B960-091DF814F0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9983E4-3EBA-4806-86AA-70CD5420321A}" type="datetimeFigureOut">
              <a:rPr lang="es-DO" smtClean="0"/>
              <a:t>25/3/2023</a:t>
            </a:fld>
            <a:endParaRPr lang="es-DO"/>
          </a:p>
        </p:txBody>
      </p:sp>
      <p:sp>
        <p:nvSpPr>
          <p:cNvPr id="5" name="Marcador de pie de página 4">
            <a:extLst>
              <a:ext uri="{FF2B5EF4-FFF2-40B4-BE49-F238E27FC236}">
                <a16:creationId xmlns:a16="http://schemas.microsoft.com/office/drawing/2014/main" id="{54EAFE70-72B7-47CC-BB40-3A837AD238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DO"/>
          </a:p>
        </p:txBody>
      </p:sp>
      <p:sp>
        <p:nvSpPr>
          <p:cNvPr id="6" name="Marcador de número de diapositiva 5">
            <a:extLst>
              <a:ext uri="{FF2B5EF4-FFF2-40B4-BE49-F238E27FC236}">
                <a16:creationId xmlns:a16="http://schemas.microsoft.com/office/drawing/2014/main" id="{B730C557-72E8-4220-88F6-5815ACE601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0887E9-223D-4434-9539-A033BFE944A5}" type="slidenum">
              <a:rPr lang="es-DO" smtClean="0"/>
              <a:t>‹Nº›</a:t>
            </a:fld>
            <a:endParaRPr lang="es-DO"/>
          </a:p>
        </p:txBody>
      </p:sp>
    </p:spTree>
    <p:extLst>
      <p:ext uri="{BB962C8B-B14F-4D97-AF65-F5344CB8AC3E}">
        <p14:creationId xmlns:p14="http://schemas.microsoft.com/office/powerpoint/2010/main" val="781776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7A09A02-95BE-4D0D-AD1E-FDC4EC7726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B49AB327-E2DD-40DA-955A-3D419D1820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EA7F31F4-7237-4B82-89FF-E94F83EE2E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38A31E-41B7-46B2-B779-DD92D1E68E44}" type="datetimeFigureOut">
              <a:rPr lang="es-DO" smtClean="0"/>
              <a:t>25/3/2023</a:t>
            </a:fld>
            <a:endParaRPr lang="es-DO"/>
          </a:p>
        </p:txBody>
      </p:sp>
      <p:sp>
        <p:nvSpPr>
          <p:cNvPr id="5" name="Marcador de pie de página 4">
            <a:extLst>
              <a:ext uri="{FF2B5EF4-FFF2-40B4-BE49-F238E27FC236}">
                <a16:creationId xmlns:a16="http://schemas.microsoft.com/office/drawing/2014/main" id="{B635BB4E-3466-4A00-BC43-7854387615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DO"/>
          </a:p>
        </p:txBody>
      </p:sp>
      <p:sp>
        <p:nvSpPr>
          <p:cNvPr id="6" name="Marcador de número de diapositiva 5">
            <a:extLst>
              <a:ext uri="{FF2B5EF4-FFF2-40B4-BE49-F238E27FC236}">
                <a16:creationId xmlns:a16="http://schemas.microsoft.com/office/drawing/2014/main" id="{F3798699-5BA3-4A0E-95CE-C2F8A80A67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5FEAD3-B223-4C81-81FE-7784B1F71A4A}" type="slidenum">
              <a:rPr lang="es-DO" smtClean="0"/>
              <a:t>‹Nº›</a:t>
            </a:fld>
            <a:endParaRPr lang="es-DO"/>
          </a:p>
        </p:txBody>
      </p:sp>
    </p:spTree>
    <p:extLst>
      <p:ext uri="{BB962C8B-B14F-4D97-AF65-F5344CB8AC3E}">
        <p14:creationId xmlns:p14="http://schemas.microsoft.com/office/powerpoint/2010/main" val="29582030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B4C6F6D4-23A6-433A-B31F-5FD78665AAB4}"/>
              </a:ext>
            </a:extLst>
          </p:cNvPr>
          <p:cNvSpPr/>
          <p:nvPr/>
        </p:nvSpPr>
        <p:spPr>
          <a:xfrm>
            <a:off x="207657" y="713302"/>
            <a:ext cx="6639951" cy="4312307"/>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5" name="CuadroTexto 4">
            <a:extLst>
              <a:ext uri="{FF2B5EF4-FFF2-40B4-BE49-F238E27FC236}">
                <a16:creationId xmlns:a16="http://schemas.microsoft.com/office/drawing/2014/main" id="{189951C0-09E0-4405-AA70-AFC4BB783825}"/>
              </a:ext>
            </a:extLst>
          </p:cNvPr>
          <p:cNvSpPr txBox="1"/>
          <p:nvPr/>
        </p:nvSpPr>
        <p:spPr>
          <a:xfrm>
            <a:off x="460375" y="981219"/>
            <a:ext cx="6171457" cy="2123658"/>
          </a:xfrm>
          <a:prstGeom prst="rect">
            <a:avLst/>
          </a:prstGeom>
          <a:noFill/>
          <a:effectLst>
            <a:glow>
              <a:schemeClr val="bg1">
                <a:alpha val="40000"/>
              </a:schemeClr>
            </a:glow>
            <a:outerShdw blurRad="50800" dist="50800" dir="5400000" algn="ctr" rotWithShape="0">
              <a:srgbClr val="000000">
                <a:alpha val="77000"/>
              </a:srgbClr>
            </a:outerShdw>
            <a:softEdge rad="0"/>
          </a:effectLst>
          <a:scene3d>
            <a:camera prst="orthographicFront"/>
            <a:lightRig rig="threePt" dir="t"/>
          </a:scene3d>
          <a:sp3d>
            <a:bevelT w="152400" h="50800" prst="softRound"/>
            <a:bevelB w="139700" prst="cross"/>
          </a:sp3d>
        </p:spPr>
        <p:txBody>
          <a:bodyPr wrap="square" rtlCol="0">
            <a:spAutoFit/>
          </a:bodyPr>
          <a:lstStyle/>
          <a:p>
            <a:pPr algn="ctr"/>
            <a:r>
              <a:rPr lang="es-DO" sz="6600" dirty="0" smtClean="0">
                <a:solidFill>
                  <a:schemeClr val="accent1">
                    <a:lumMod val="75000"/>
                  </a:schemeClr>
                </a:solidFill>
                <a:latin typeface="Berlin Sans FB Demi" panose="020E0802020502020306" pitchFamily="34" charset="0"/>
              </a:rPr>
              <a:t>Los mensajes de los tres ángeles</a:t>
            </a:r>
            <a:endParaRPr lang="es-DO" sz="6600" dirty="0">
              <a:solidFill>
                <a:schemeClr val="accent1">
                  <a:lumMod val="75000"/>
                </a:schemeClr>
              </a:solidFill>
              <a:latin typeface="Berlin Sans FB Demi" panose="020E0802020502020306" pitchFamily="34" charset="0"/>
            </a:endParaRPr>
          </a:p>
        </p:txBody>
      </p:sp>
      <p:sp>
        <p:nvSpPr>
          <p:cNvPr id="8" name="Triángulo rectángulo 7">
            <a:extLst>
              <a:ext uri="{FF2B5EF4-FFF2-40B4-BE49-F238E27FC236}">
                <a16:creationId xmlns:a16="http://schemas.microsoft.com/office/drawing/2014/main" id="{B8265892-07DB-4E47-A587-399873FA4AE7}"/>
              </a:ext>
            </a:extLst>
          </p:cNvPr>
          <p:cNvSpPr/>
          <p:nvPr/>
        </p:nvSpPr>
        <p:spPr>
          <a:xfrm rot="16200000">
            <a:off x="10297050" y="4954803"/>
            <a:ext cx="1763486" cy="2046514"/>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9" name="Imagen 8">
            <a:extLst>
              <a:ext uri="{FF2B5EF4-FFF2-40B4-BE49-F238E27FC236}">
                <a16:creationId xmlns:a16="http://schemas.microsoft.com/office/drawing/2014/main" id="{1B816E79-6441-4118-A9E4-B9A8FF2C4BB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25220" y="5453263"/>
            <a:ext cx="1575582" cy="1575582"/>
          </a:xfrm>
          <a:prstGeom prst="rect">
            <a:avLst/>
          </a:prstGeom>
          <a:effectLst>
            <a:outerShdw blurRad="50800" dist="50800" dir="5400000" algn="ctr" rotWithShape="0">
              <a:srgbClr val="000000"/>
            </a:outerShdw>
          </a:effectLst>
        </p:spPr>
      </p:pic>
      <p:sp>
        <p:nvSpPr>
          <p:cNvPr id="11" name="CuadroTexto 10">
            <a:extLst>
              <a:ext uri="{FF2B5EF4-FFF2-40B4-BE49-F238E27FC236}">
                <a16:creationId xmlns:a16="http://schemas.microsoft.com/office/drawing/2014/main" id="{5C82071F-404D-498F-AD0A-AE232CC13A40}"/>
              </a:ext>
            </a:extLst>
          </p:cNvPr>
          <p:cNvSpPr txBox="1"/>
          <p:nvPr/>
        </p:nvSpPr>
        <p:spPr>
          <a:xfrm>
            <a:off x="307975" y="5640066"/>
            <a:ext cx="6419157" cy="954107"/>
          </a:xfrm>
          <a:prstGeom prst="rect">
            <a:avLst/>
          </a:prstGeom>
          <a:noFill/>
        </p:spPr>
        <p:txBody>
          <a:bodyPr wrap="square" rtlCol="0">
            <a:spAutoFit/>
          </a:bodyPr>
          <a:lstStyle/>
          <a:p>
            <a:pPr algn="ctr"/>
            <a:r>
              <a:rPr lang="es-DO" sz="2800" i="1" dirty="0" smtClean="0">
                <a:solidFill>
                  <a:srgbClr val="002060"/>
                </a:solidFill>
                <a:ea typeface="Cascadia Code" panose="020B0609020000020004" pitchFamily="49" charset="0"/>
                <a:cs typeface="Cascadia Code" panose="020B0609020000020004" pitchFamily="49" charset="0"/>
              </a:rPr>
              <a:t>Basado en el estudio del pastor  Esteban Bohr, “Los mensajes de los tres ángeles”</a:t>
            </a:r>
            <a:endParaRPr lang="es-DO" sz="2800" i="1" dirty="0">
              <a:solidFill>
                <a:srgbClr val="002060"/>
              </a:solidFill>
              <a:ea typeface="Cascadia Code" panose="020B0609020000020004" pitchFamily="49" charset="0"/>
              <a:cs typeface="Cascadia Code" panose="020B0609020000020004" pitchFamily="49" charset="0"/>
            </a:endParaRPr>
          </a:p>
        </p:txBody>
      </p:sp>
      <p:sp>
        <p:nvSpPr>
          <p:cNvPr id="13" name="Elipse 12">
            <a:extLst>
              <a:ext uri="{FF2B5EF4-FFF2-40B4-BE49-F238E27FC236}">
                <a16:creationId xmlns:a16="http://schemas.microsoft.com/office/drawing/2014/main" id="{C7B7E0BE-3AFF-4D20-A1A6-725F8603CD82}"/>
              </a:ext>
            </a:extLst>
          </p:cNvPr>
          <p:cNvSpPr/>
          <p:nvPr/>
        </p:nvSpPr>
        <p:spPr>
          <a:xfrm>
            <a:off x="207657" y="269072"/>
            <a:ext cx="1174598" cy="637064"/>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DO" sz="4400" dirty="0" smtClean="0"/>
              <a:t>29</a:t>
            </a:r>
            <a:endParaRPr lang="es-DO" sz="4400" dirty="0"/>
          </a:p>
        </p:txBody>
      </p:sp>
      <p:sp>
        <p:nvSpPr>
          <p:cNvPr id="14" name="CuadroTexto 13">
            <a:extLst>
              <a:ext uri="{FF2B5EF4-FFF2-40B4-BE49-F238E27FC236}">
                <a16:creationId xmlns:a16="http://schemas.microsoft.com/office/drawing/2014/main" id="{E3E52157-2401-4934-958A-0DA8F6793B69}"/>
              </a:ext>
            </a:extLst>
          </p:cNvPr>
          <p:cNvSpPr txBox="1"/>
          <p:nvPr/>
        </p:nvSpPr>
        <p:spPr>
          <a:xfrm>
            <a:off x="7779657" y="5824733"/>
            <a:ext cx="2686633" cy="584775"/>
          </a:xfrm>
          <a:prstGeom prst="rect">
            <a:avLst/>
          </a:prstGeom>
          <a:noFill/>
        </p:spPr>
        <p:txBody>
          <a:bodyPr wrap="square" rtlCol="0">
            <a:spAutoFit/>
          </a:bodyPr>
          <a:lstStyle/>
          <a:p>
            <a:r>
              <a:rPr lang="es-DO" sz="3200" b="1" dirty="0">
                <a:latin typeface="Baskerville Old Face" panose="02020602080505020303" pitchFamily="18" charset="0"/>
              </a:rPr>
              <a:t>c</a:t>
            </a:r>
            <a:r>
              <a:rPr lang="es-DO" sz="3200" b="1" dirty="0" smtClean="0">
                <a:latin typeface="Baskerville Old Face" panose="02020602080505020303" pitchFamily="18" charset="0"/>
              </a:rPr>
              <a:t>ristoweb.com</a:t>
            </a:r>
            <a:endParaRPr lang="es-DO" sz="3200" b="1" dirty="0">
              <a:latin typeface="Baskerville Old Face" panose="02020602080505020303" pitchFamily="18" charset="0"/>
            </a:endParaRPr>
          </a:p>
        </p:txBody>
      </p:sp>
      <p:sp>
        <p:nvSpPr>
          <p:cNvPr id="2" name="AutoShape 2" descr="Mensaje De Los Tres ángeles descarga gratuita de png - Santa Claus HOLLY  CHICAS de Ángel de Navidad Clip art - angel imagen png - imagen  transparente descarga gratuit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 name="Imagen 14"/>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6746404" y="374386"/>
            <a:ext cx="5312759" cy="48405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CuadroTexto 2"/>
          <p:cNvSpPr txBox="1"/>
          <p:nvPr/>
        </p:nvSpPr>
        <p:spPr>
          <a:xfrm>
            <a:off x="307975" y="3347679"/>
            <a:ext cx="6323857" cy="707886"/>
          </a:xfrm>
          <a:prstGeom prst="rect">
            <a:avLst/>
          </a:prstGeom>
          <a:noFill/>
        </p:spPr>
        <p:txBody>
          <a:bodyPr wrap="square" rtlCol="0">
            <a:spAutoFit/>
          </a:bodyPr>
          <a:lstStyle/>
          <a:p>
            <a:pPr algn="ctr"/>
            <a:r>
              <a:rPr lang="es-ES" sz="4000" b="1" dirty="0" smtClean="0"/>
              <a:t>LA FE DE JESÚS</a:t>
            </a:r>
            <a:endParaRPr lang="en-US"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434960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95785" y="902523"/>
            <a:ext cx="11573302" cy="6001643"/>
          </a:xfrm>
          <a:prstGeom prst="rect">
            <a:avLst/>
          </a:prstGeom>
          <a:noFill/>
        </p:spPr>
        <p:txBody>
          <a:bodyPr wrap="square" rtlCol="0">
            <a:spAutoFit/>
          </a:bodyPr>
          <a:lstStyle/>
          <a:p>
            <a:r>
              <a:rPr lang="es-ES" sz="4800" b="1" dirty="0" smtClean="0">
                <a:solidFill>
                  <a:schemeClr val="bg1"/>
                </a:solidFill>
              </a:rPr>
              <a:t>“Él le dijo: ¿Por qué me llamas bueno? Ninguno hay bueno sino uno: Dios. Más si quieres entrar en la vida, </a:t>
            </a:r>
            <a:r>
              <a:rPr lang="es-ES" sz="4800" b="1" dirty="0" smtClean="0">
                <a:solidFill>
                  <a:srgbClr val="FFFF00"/>
                </a:solidFill>
              </a:rPr>
              <a:t>guarda los mandamientos</a:t>
            </a:r>
            <a:r>
              <a:rPr lang="es-ES" sz="4800" b="1" dirty="0" smtClean="0">
                <a:solidFill>
                  <a:schemeClr val="bg1"/>
                </a:solidFill>
              </a:rPr>
              <a:t>. 18 Le dijo: ¿Cuáles? Y Jesús dijo: No matarás. No adulterarás. No hurtarás. No dirás falso testimonio. 19 Honra a tu padre y a tu madre; y, Amarás a tu prójimo como a ti mismo. </a:t>
            </a:r>
            <a:endParaRPr lang="es-ES" sz="48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t>Mateo 19: 17-22: </a:t>
            </a:r>
            <a:r>
              <a:rPr lang="es-ES" dirty="0">
                <a:solidFill>
                  <a:schemeClr val="tx1"/>
                </a:solidFill>
              </a:rPr>
              <a:t>El caso del joven rico:</a:t>
            </a:r>
          </a:p>
        </p:txBody>
      </p:sp>
    </p:spTree>
    <p:extLst>
      <p:ext uri="{BB962C8B-B14F-4D97-AF65-F5344CB8AC3E}">
        <p14:creationId xmlns:p14="http://schemas.microsoft.com/office/powerpoint/2010/main" val="25157980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36729" y="643215"/>
            <a:ext cx="11573302" cy="5262979"/>
          </a:xfrm>
          <a:prstGeom prst="rect">
            <a:avLst/>
          </a:prstGeom>
          <a:noFill/>
        </p:spPr>
        <p:txBody>
          <a:bodyPr wrap="square" rtlCol="0">
            <a:spAutoFit/>
          </a:bodyPr>
          <a:lstStyle/>
          <a:p>
            <a:r>
              <a:rPr lang="es-ES" sz="4800" b="1" dirty="0" smtClean="0">
                <a:solidFill>
                  <a:schemeClr val="bg1"/>
                </a:solidFill>
              </a:rPr>
              <a:t>20 </a:t>
            </a:r>
            <a:r>
              <a:rPr lang="es-ES" sz="4800" b="1" dirty="0">
                <a:solidFill>
                  <a:schemeClr val="bg1"/>
                </a:solidFill>
              </a:rPr>
              <a:t>El joven le dijo: </a:t>
            </a:r>
            <a:r>
              <a:rPr lang="es-ES" sz="4800" b="1" dirty="0">
                <a:solidFill>
                  <a:srgbClr val="FFFF00"/>
                </a:solidFill>
              </a:rPr>
              <a:t>Todo esto lo he guardado desde mi juventud. </a:t>
            </a:r>
            <a:r>
              <a:rPr lang="es-ES" sz="4800" b="1" dirty="0">
                <a:solidFill>
                  <a:schemeClr val="bg1"/>
                </a:solidFill>
              </a:rPr>
              <a:t>¿Qué más me falta? 21 Jesús le dijo: </a:t>
            </a:r>
            <a:r>
              <a:rPr lang="es-ES" sz="4800" b="1" dirty="0">
                <a:solidFill>
                  <a:srgbClr val="FFFF00"/>
                </a:solidFill>
              </a:rPr>
              <a:t>Si quieres ser perfecto</a:t>
            </a:r>
            <a:r>
              <a:rPr lang="es-ES" sz="4800" b="1" dirty="0">
                <a:solidFill>
                  <a:schemeClr val="bg1"/>
                </a:solidFill>
              </a:rPr>
              <a:t>, anda, vende lo que tienes, y dalo a los pobres, y tendrás tesoro en el cielo; y ven y sígueme. 22 Oyendo el joven esta palabra, se fue triste, porque tenía muchas posesiones.”</a:t>
            </a:r>
          </a:p>
        </p:txBody>
      </p:sp>
    </p:spTree>
    <p:extLst>
      <p:ext uri="{BB962C8B-B14F-4D97-AF65-F5344CB8AC3E}">
        <p14:creationId xmlns:p14="http://schemas.microsoft.com/office/powerpoint/2010/main" val="40418401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748986" y="531370"/>
            <a:ext cx="10495478" cy="5909310"/>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5400" b="1" dirty="0">
                <a:solidFill>
                  <a:srgbClr val="002060"/>
                </a:solidFill>
              </a:rPr>
              <a:t>Es posible </a:t>
            </a:r>
            <a:r>
              <a:rPr lang="es-ES" sz="5400" b="1" dirty="0" smtClean="0">
                <a:solidFill>
                  <a:srgbClr val="002060"/>
                </a:solidFill>
              </a:rPr>
              <a:t>rendir </a:t>
            </a:r>
            <a:r>
              <a:rPr lang="es-ES" sz="5400" b="1" dirty="0">
                <a:solidFill>
                  <a:srgbClr val="002060"/>
                </a:solidFill>
              </a:rPr>
              <a:t>a los mandamientos una </a:t>
            </a:r>
            <a:r>
              <a:rPr lang="es-ES" sz="5400" b="1" dirty="0">
                <a:solidFill>
                  <a:srgbClr val="C00000"/>
                </a:solidFill>
              </a:rPr>
              <a:t>obediencia externa </a:t>
            </a:r>
            <a:r>
              <a:rPr lang="es-ES" sz="5400" b="1" dirty="0">
                <a:solidFill>
                  <a:srgbClr val="002060"/>
                </a:solidFill>
              </a:rPr>
              <a:t>y al mismo tiempo </a:t>
            </a:r>
            <a:r>
              <a:rPr lang="es-ES" sz="5400" b="1" dirty="0">
                <a:solidFill>
                  <a:srgbClr val="C00000"/>
                </a:solidFill>
              </a:rPr>
              <a:t>perder la vida eterna</a:t>
            </a:r>
            <a:r>
              <a:rPr lang="es-ES" sz="5400" b="1" dirty="0">
                <a:solidFill>
                  <a:srgbClr val="002060"/>
                </a:solidFill>
              </a:rPr>
              <a:t>. Este joven </a:t>
            </a:r>
            <a:r>
              <a:rPr lang="es-ES" sz="5400" b="1" u="sng" dirty="0">
                <a:solidFill>
                  <a:srgbClr val="002060"/>
                </a:solidFill>
              </a:rPr>
              <a:t>perdió la vida eterna aun cuando profesaba guardar todos los mandamientos desde su juventud</a:t>
            </a:r>
            <a:r>
              <a:rPr lang="es-ES" sz="5400" b="1" dirty="0">
                <a:solidFill>
                  <a:srgbClr val="002060"/>
                </a:solidFill>
              </a:rPr>
              <a:t>.</a:t>
            </a:r>
          </a:p>
        </p:txBody>
      </p:sp>
    </p:spTree>
    <p:extLst>
      <p:ext uri="{BB962C8B-B14F-4D97-AF65-F5344CB8AC3E}">
        <p14:creationId xmlns:p14="http://schemas.microsoft.com/office/powerpoint/2010/main" val="19871983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95785" y="984409"/>
            <a:ext cx="11573302" cy="5509200"/>
          </a:xfrm>
          <a:prstGeom prst="rect">
            <a:avLst/>
          </a:prstGeom>
          <a:noFill/>
        </p:spPr>
        <p:txBody>
          <a:bodyPr wrap="square" rtlCol="0">
            <a:spAutoFit/>
          </a:bodyPr>
          <a:lstStyle/>
          <a:p>
            <a:r>
              <a:rPr lang="es-ES" sz="4400" b="1" dirty="0" smtClean="0">
                <a:solidFill>
                  <a:schemeClr val="bg1"/>
                </a:solidFill>
              </a:rPr>
              <a:t>“</a:t>
            </a:r>
            <a:r>
              <a:rPr lang="es-ES" sz="4400" b="1" dirty="0">
                <a:solidFill>
                  <a:schemeClr val="bg1"/>
                </a:solidFill>
              </a:rPr>
              <a:t>A unos que </a:t>
            </a:r>
            <a:r>
              <a:rPr lang="es-ES" sz="4400" b="1" dirty="0">
                <a:solidFill>
                  <a:srgbClr val="FFFF00"/>
                </a:solidFill>
              </a:rPr>
              <a:t>confiaban en sí mismos como justos</a:t>
            </a:r>
            <a:r>
              <a:rPr lang="es-ES" sz="4400" b="1" dirty="0">
                <a:solidFill>
                  <a:schemeClr val="bg1"/>
                </a:solidFill>
              </a:rPr>
              <a:t>, y </a:t>
            </a:r>
            <a:r>
              <a:rPr lang="es-ES" sz="4400" b="1" dirty="0">
                <a:solidFill>
                  <a:srgbClr val="FFFF00"/>
                </a:solidFill>
              </a:rPr>
              <a:t>menospreciaban a los otros</a:t>
            </a:r>
            <a:r>
              <a:rPr lang="es-ES" sz="4400" b="1" dirty="0">
                <a:solidFill>
                  <a:schemeClr val="bg1"/>
                </a:solidFill>
              </a:rPr>
              <a:t>, dijo también esta parábola: 10 Dos hombres subieron al templo a orar: uno era fariseo, y el otro publicano. 11 El fariseo, puesto en pie, oraba </a:t>
            </a:r>
            <a:r>
              <a:rPr lang="es-ES" sz="4400" b="1" dirty="0">
                <a:solidFill>
                  <a:srgbClr val="FFFF00"/>
                </a:solidFill>
              </a:rPr>
              <a:t>consigo mismo </a:t>
            </a:r>
            <a:r>
              <a:rPr lang="es-ES" sz="4400" b="1" dirty="0">
                <a:solidFill>
                  <a:schemeClr val="bg1"/>
                </a:solidFill>
              </a:rPr>
              <a:t>de esta manera: Dios, te doy gracias porque no soy como los otros hombres, ladrones, injustos, adúlteros, ni aun como este publicano; </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t>Lucas 18:9-14: </a:t>
            </a:r>
            <a:r>
              <a:rPr lang="es-ES" dirty="0">
                <a:solidFill>
                  <a:schemeClr val="tx1"/>
                </a:solidFill>
              </a:rPr>
              <a:t>El fariseo y el publicano:</a:t>
            </a:r>
          </a:p>
        </p:txBody>
      </p:sp>
    </p:spTree>
    <p:extLst>
      <p:ext uri="{BB962C8B-B14F-4D97-AF65-F5344CB8AC3E}">
        <p14:creationId xmlns:p14="http://schemas.microsoft.com/office/powerpoint/2010/main" val="9552191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28814" y="117693"/>
            <a:ext cx="11573302" cy="6740307"/>
          </a:xfrm>
          <a:prstGeom prst="rect">
            <a:avLst/>
          </a:prstGeom>
          <a:noFill/>
        </p:spPr>
        <p:txBody>
          <a:bodyPr wrap="square" rtlCol="0">
            <a:spAutoFit/>
          </a:bodyPr>
          <a:lstStyle/>
          <a:p>
            <a:r>
              <a:rPr lang="es-ES" sz="4800" b="1" dirty="0" smtClean="0">
                <a:solidFill>
                  <a:schemeClr val="bg1"/>
                </a:solidFill>
              </a:rPr>
              <a:t>12 </a:t>
            </a:r>
            <a:r>
              <a:rPr lang="es-ES" sz="4800" b="1" dirty="0">
                <a:solidFill>
                  <a:schemeClr val="bg1"/>
                </a:solidFill>
              </a:rPr>
              <a:t>ayuno dos veces a la semana, doy diezmos de todo lo que gano. 13 Mas el publicano, </a:t>
            </a:r>
            <a:r>
              <a:rPr lang="es-ES" sz="4800" b="1" dirty="0">
                <a:solidFill>
                  <a:srgbClr val="FFFF00"/>
                </a:solidFill>
              </a:rPr>
              <a:t>estando lejos</a:t>
            </a:r>
            <a:r>
              <a:rPr lang="es-ES" sz="4800" b="1" dirty="0">
                <a:solidFill>
                  <a:schemeClr val="bg1"/>
                </a:solidFill>
              </a:rPr>
              <a:t>, no quería ni aun </a:t>
            </a:r>
            <a:r>
              <a:rPr lang="es-ES" sz="4800" b="1" dirty="0">
                <a:solidFill>
                  <a:srgbClr val="FFFF00"/>
                </a:solidFill>
              </a:rPr>
              <a:t>alzar los ojos al cielo</a:t>
            </a:r>
            <a:r>
              <a:rPr lang="es-ES" sz="4800" b="1" dirty="0">
                <a:solidFill>
                  <a:schemeClr val="bg1"/>
                </a:solidFill>
              </a:rPr>
              <a:t>, sino que se </a:t>
            </a:r>
            <a:r>
              <a:rPr lang="es-ES" sz="4800" b="1" dirty="0">
                <a:solidFill>
                  <a:srgbClr val="FFFF00"/>
                </a:solidFill>
              </a:rPr>
              <a:t>golpeaba el pecho</a:t>
            </a:r>
            <a:r>
              <a:rPr lang="es-ES" sz="4800" b="1" dirty="0">
                <a:solidFill>
                  <a:schemeClr val="bg1"/>
                </a:solidFill>
              </a:rPr>
              <a:t>, diciendo: Dios, sé propicio a mí, pecador. 14 Os digo que éste </a:t>
            </a:r>
            <a:r>
              <a:rPr lang="es-ES" sz="4800" b="1" dirty="0">
                <a:solidFill>
                  <a:srgbClr val="FFFF00"/>
                </a:solidFill>
              </a:rPr>
              <a:t>descendió a su casa justificado</a:t>
            </a:r>
            <a:r>
              <a:rPr lang="es-ES" sz="4800" b="1" dirty="0">
                <a:solidFill>
                  <a:schemeClr val="bg1"/>
                </a:solidFill>
              </a:rPr>
              <a:t> antes que el otro; porque cualquiera que se </a:t>
            </a:r>
            <a:r>
              <a:rPr lang="es-ES" sz="4800" b="1" dirty="0">
                <a:solidFill>
                  <a:srgbClr val="FFFF00"/>
                </a:solidFill>
              </a:rPr>
              <a:t>enaltece</a:t>
            </a:r>
            <a:r>
              <a:rPr lang="es-ES" sz="4800" b="1" dirty="0">
                <a:solidFill>
                  <a:schemeClr val="bg1"/>
                </a:solidFill>
              </a:rPr>
              <a:t>, será humillado; y el que se </a:t>
            </a:r>
            <a:r>
              <a:rPr lang="es-ES" sz="4800" b="1" dirty="0">
                <a:solidFill>
                  <a:srgbClr val="FFFF00"/>
                </a:solidFill>
              </a:rPr>
              <a:t>humilla</a:t>
            </a:r>
            <a:r>
              <a:rPr lang="es-ES" sz="4800" b="1" dirty="0">
                <a:solidFill>
                  <a:schemeClr val="bg1"/>
                </a:solidFill>
              </a:rPr>
              <a:t> será enaltecido.”</a:t>
            </a:r>
          </a:p>
        </p:txBody>
      </p:sp>
    </p:spTree>
    <p:extLst>
      <p:ext uri="{BB962C8B-B14F-4D97-AF65-F5344CB8AC3E}">
        <p14:creationId xmlns:p14="http://schemas.microsoft.com/office/powerpoint/2010/main" val="19751460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95785" y="2025908"/>
            <a:ext cx="11573302" cy="4832092"/>
          </a:xfrm>
          <a:prstGeom prst="rect">
            <a:avLst/>
          </a:prstGeom>
          <a:noFill/>
        </p:spPr>
        <p:txBody>
          <a:bodyPr wrap="square" rtlCol="0">
            <a:spAutoFit/>
          </a:bodyPr>
          <a:lstStyle/>
          <a:p>
            <a:r>
              <a:rPr lang="es-ES" sz="4400" b="1" dirty="0" smtClean="0">
                <a:solidFill>
                  <a:schemeClr val="bg1"/>
                </a:solidFill>
              </a:rPr>
              <a:t>“</a:t>
            </a:r>
            <a:r>
              <a:rPr lang="es-ES" sz="4400" b="1" dirty="0">
                <a:solidFill>
                  <a:schemeClr val="bg1"/>
                </a:solidFill>
              </a:rPr>
              <a:t>Más él, respondiendo, dijo al padre: He aquí, </a:t>
            </a:r>
            <a:r>
              <a:rPr lang="es-ES" sz="4400" b="1" dirty="0">
                <a:solidFill>
                  <a:srgbClr val="FFFF00"/>
                </a:solidFill>
              </a:rPr>
              <a:t>tantos años te sirvo</a:t>
            </a:r>
            <a:r>
              <a:rPr lang="es-ES" sz="4400" b="1" dirty="0">
                <a:solidFill>
                  <a:schemeClr val="bg1"/>
                </a:solidFill>
              </a:rPr>
              <a:t>, no habiéndote </a:t>
            </a:r>
            <a:r>
              <a:rPr lang="es-ES" sz="4400" b="1" dirty="0">
                <a:solidFill>
                  <a:srgbClr val="FFFF00"/>
                </a:solidFill>
              </a:rPr>
              <a:t>desobedecido jamás</a:t>
            </a:r>
            <a:r>
              <a:rPr lang="es-ES" sz="4400" b="1" dirty="0">
                <a:solidFill>
                  <a:schemeClr val="bg1"/>
                </a:solidFill>
              </a:rPr>
              <a:t>, y </a:t>
            </a:r>
            <a:r>
              <a:rPr lang="es-ES" sz="4400" b="1" dirty="0">
                <a:solidFill>
                  <a:srgbClr val="FFFF00"/>
                </a:solidFill>
              </a:rPr>
              <a:t>nunca me has dado </a:t>
            </a:r>
            <a:r>
              <a:rPr lang="es-ES" sz="4400" b="1" dirty="0">
                <a:solidFill>
                  <a:schemeClr val="bg1"/>
                </a:solidFill>
              </a:rPr>
              <a:t>ni un cabrito para gozarme con mis amigos. 30 Pero cuando vino </a:t>
            </a:r>
            <a:r>
              <a:rPr lang="es-ES" sz="4400" b="1" dirty="0">
                <a:solidFill>
                  <a:srgbClr val="FFFF00"/>
                </a:solidFill>
              </a:rPr>
              <a:t>este tu hijo</a:t>
            </a:r>
            <a:r>
              <a:rPr lang="es-ES" sz="4400" b="1" dirty="0">
                <a:solidFill>
                  <a:schemeClr val="bg1"/>
                </a:solidFill>
              </a:rPr>
              <a:t>, que ha consumido tus bienes con rameras, has hecho matar para él el becerro gordo.”</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754326"/>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t>Lucas 15:29-30: </a:t>
            </a:r>
            <a:r>
              <a:rPr lang="es-ES" dirty="0">
                <a:solidFill>
                  <a:schemeClr val="tx1"/>
                </a:solidFill>
              </a:rPr>
              <a:t>El </a:t>
            </a:r>
            <a:r>
              <a:rPr lang="es-ES" u="sng" dirty="0">
                <a:solidFill>
                  <a:schemeClr val="tx1"/>
                </a:solidFill>
              </a:rPr>
              <a:t>hijo mayor </a:t>
            </a:r>
            <a:r>
              <a:rPr lang="es-ES" dirty="0">
                <a:solidFill>
                  <a:schemeClr val="tx1"/>
                </a:solidFill>
              </a:rPr>
              <a:t>en la historia del hijo prodigo era hijo, pero </a:t>
            </a:r>
            <a:r>
              <a:rPr lang="es-ES" u="sng" dirty="0">
                <a:solidFill>
                  <a:schemeClr val="tx1"/>
                </a:solidFill>
              </a:rPr>
              <a:t>con mentalidad de siervo</a:t>
            </a:r>
            <a:r>
              <a:rPr lang="es-ES" dirty="0"/>
              <a:t>:</a:t>
            </a:r>
          </a:p>
        </p:txBody>
      </p:sp>
    </p:spTree>
    <p:extLst>
      <p:ext uri="{BB962C8B-B14F-4D97-AF65-F5344CB8AC3E}">
        <p14:creationId xmlns:p14="http://schemas.microsoft.com/office/powerpoint/2010/main" val="8776327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95785" y="742838"/>
            <a:ext cx="11573302" cy="6001643"/>
          </a:xfrm>
          <a:prstGeom prst="rect">
            <a:avLst/>
          </a:prstGeom>
          <a:noFill/>
        </p:spPr>
        <p:txBody>
          <a:bodyPr wrap="square" rtlCol="0">
            <a:spAutoFit/>
          </a:bodyPr>
          <a:lstStyle/>
          <a:p>
            <a:r>
              <a:rPr lang="es-ES" sz="4800" b="1" dirty="0" smtClean="0">
                <a:solidFill>
                  <a:schemeClr val="bg1"/>
                </a:solidFill>
              </a:rPr>
              <a:t>“</a:t>
            </a:r>
            <a:r>
              <a:rPr lang="es-ES" sz="4800" b="1" dirty="0">
                <a:solidFill>
                  <a:schemeClr val="bg1"/>
                </a:solidFill>
              </a:rPr>
              <a:t>Al venir también los primeros, </a:t>
            </a:r>
            <a:r>
              <a:rPr lang="es-ES" sz="4800" b="1" dirty="0">
                <a:solidFill>
                  <a:srgbClr val="FFFF00"/>
                </a:solidFill>
              </a:rPr>
              <a:t>pensaron que habían de recibir más</a:t>
            </a:r>
            <a:r>
              <a:rPr lang="es-ES" sz="4800" b="1" dirty="0">
                <a:solidFill>
                  <a:schemeClr val="bg1"/>
                </a:solidFill>
              </a:rPr>
              <a:t>; pero también ellos recibieron cada uno un denario. 11 Y al recibirlo, </a:t>
            </a:r>
            <a:r>
              <a:rPr lang="es-ES" sz="4800" b="1" dirty="0">
                <a:solidFill>
                  <a:srgbClr val="FFFF00"/>
                </a:solidFill>
              </a:rPr>
              <a:t>murmuraban</a:t>
            </a:r>
            <a:r>
              <a:rPr lang="es-ES" sz="4800" b="1" dirty="0">
                <a:solidFill>
                  <a:schemeClr val="bg1"/>
                </a:solidFill>
              </a:rPr>
              <a:t> contra el padre de familia, 12 diciendo: Estos postreros han trabajado </a:t>
            </a:r>
            <a:r>
              <a:rPr lang="es-ES" sz="4800" b="1" dirty="0">
                <a:solidFill>
                  <a:srgbClr val="FFFF00"/>
                </a:solidFill>
              </a:rPr>
              <a:t>una sola hora</a:t>
            </a:r>
            <a:r>
              <a:rPr lang="es-ES" sz="4800" b="1" dirty="0">
                <a:solidFill>
                  <a:schemeClr val="bg1"/>
                </a:solidFill>
              </a:rPr>
              <a:t>, y los has hecho </a:t>
            </a:r>
            <a:r>
              <a:rPr lang="es-ES" sz="4800" b="1" dirty="0">
                <a:solidFill>
                  <a:srgbClr val="FFFF00"/>
                </a:solidFill>
              </a:rPr>
              <a:t>iguales</a:t>
            </a:r>
            <a:r>
              <a:rPr lang="es-ES" sz="4800" b="1" dirty="0">
                <a:solidFill>
                  <a:schemeClr val="bg1"/>
                </a:solidFill>
              </a:rPr>
              <a:t> a nosotros, que hemos soportado la carga y el calor del día. </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t>Mateo 20:10-16: </a:t>
            </a:r>
            <a:r>
              <a:rPr lang="es-ES" dirty="0">
                <a:solidFill>
                  <a:schemeClr val="tx1"/>
                </a:solidFill>
              </a:rPr>
              <a:t>Los obreros de la viña:</a:t>
            </a:r>
          </a:p>
        </p:txBody>
      </p:sp>
    </p:spTree>
    <p:extLst>
      <p:ext uri="{BB962C8B-B14F-4D97-AF65-F5344CB8AC3E}">
        <p14:creationId xmlns:p14="http://schemas.microsoft.com/office/powerpoint/2010/main" val="23458874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64024" y="251519"/>
            <a:ext cx="11573302" cy="6186309"/>
          </a:xfrm>
          <a:prstGeom prst="rect">
            <a:avLst/>
          </a:prstGeom>
          <a:noFill/>
        </p:spPr>
        <p:txBody>
          <a:bodyPr wrap="square" rtlCol="0">
            <a:spAutoFit/>
          </a:bodyPr>
          <a:lstStyle/>
          <a:p>
            <a:r>
              <a:rPr lang="es-ES" sz="4400" b="1" dirty="0" smtClean="0">
                <a:solidFill>
                  <a:schemeClr val="bg1"/>
                </a:solidFill>
              </a:rPr>
              <a:t>13 </a:t>
            </a:r>
            <a:r>
              <a:rPr lang="es-ES" sz="4400" b="1" dirty="0">
                <a:solidFill>
                  <a:schemeClr val="bg1"/>
                </a:solidFill>
              </a:rPr>
              <a:t>Él, respondiendo, dijo a uno de ellos: Amigo, no te hago agravio; ¿no conviniste conmigo en un denario? 14 Toma lo que es tuyo, y vete; pero quiero dar a este postrero, como a ti. 15 ¿No me es lícito hacer lo que quiero con lo mío? ¿O tienes tú envidia, porque yo soy bueno? 16 Así, los primeros serán postreros, y los postreros, primeros; porque muchos son llamados, mas pocos escogidos.”</a:t>
            </a:r>
          </a:p>
        </p:txBody>
      </p:sp>
    </p:spTree>
    <p:extLst>
      <p:ext uri="{BB962C8B-B14F-4D97-AF65-F5344CB8AC3E}">
        <p14:creationId xmlns:p14="http://schemas.microsoft.com/office/powerpoint/2010/main" val="29393283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13677" y="324531"/>
            <a:ext cx="10495478" cy="5909310"/>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5400" b="1" dirty="0">
                <a:solidFill>
                  <a:srgbClr val="002060"/>
                </a:solidFill>
              </a:rPr>
              <a:t>Jesús dijo que los fariseos </a:t>
            </a:r>
            <a:r>
              <a:rPr lang="es-ES" sz="5400" b="1" dirty="0">
                <a:solidFill>
                  <a:srgbClr val="C00000"/>
                </a:solidFill>
              </a:rPr>
              <a:t>hacían sus obras con el fin de ser vistos de los hombres</a:t>
            </a:r>
            <a:r>
              <a:rPr lang="es-ES" sz="5400" b="1" dirty="0">
                <a:solidFill>
                  <a:srgbClr val="002060"/>
                </a:solidFill>
              </a:rPr>
              <a:t>. Pero Jesús también dijo </a:t>
            </a:r>
            <a:r>
              <a:rPr lang="es-ES" sz="5400" b="1" dirty="0" smtClean="0">
                <a:solidFill>
                  <a:srgbClr val="002060"/>
                </a:solidFill>
              </a:rPr>
              <a:t>que </a:t>
            </a:r>
            <a:r>
              <a:rPr lang="es-ES" sz="5400" b="1" dirty="0" smtClean="0">
                <a:solidFill>
                  <a:srgbClr val="C00000"/>
                </a:solidFill>
              </a:rPr>
              <a:t>los hombres deben ver nuestras buenas obras, </a:t>
            </a:r>
            <a:r>
              <a:rPr lang="es-ES" sz="5400" b="1" dirty="0">
                <a:solidFill>
                  <a:srgbClr val="C00000"/>
                </a:solidFill>
              </a:rPr>
              <a:t>pero con el fin de glorificar al Dios del </a:t>
            </a:r>
            <a:r>
              <a:rPr lang="es-ES" sz="5400" b="1" dirty="0" smtClean="0">
                <a:solidFill>
                  <a:srgbClr val="C00000"/>
                </a:solidFill>
              </a:rPr>
              <a:t>cielo </a:t>
            </a:r>
            <a:r>
              <a:rPr lang="es-ES" sz="5400" b="1" dirty="0">
                <a:solidFill>
                  <a:srgbClr val="002060"/>
                </a:solidFill>
              </a:rPr>
              <a:t>(Mateo 5:14-16).</a:t>
            </a:r>
          </a:p>
        </p:txBody>
      </p:sp>
    </p:spTree>
    <p:extLst>
      <p:ext uri="{BB962C8B-B14F-4D97-AF65-F5344CB8AC3E}">
        <p14:creationId xmlns:p14="http://schemas.microsoft.com/office/powerpoint/2010/main" val="34469557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95785" y="742838"/>
            <a:ext cx="11573302" cy="5509200"/>
          </a:xfrm>
          <a:prstGeom prst="rect">
            <a:avLst/>
          </a:prstGeom>
          <a:noFill/>
        </p:spPr>
        <p:txBody>
          <a:bodyPr wrap="square" rtlCol="0">
            <a:spAutoFit/>
          </a:bodyPr>
          <a:lstStyle/>
          <a:p>
            <a:r>
              <a:rPr lang="es-ES" sz="4400" b="1" dirty="0" smtClean="0">
                <a:solidFill>
                  <a:schemeClr val="bg1"/>
                </a:solidFill>
              </a:rPr>
              <a:t>“</a:t>
            </a:r>
            <a:r>
              <a:rPr lang="es-ES" sz="4400" b="1" dirty="0">
                <a:solidFill>
                  <a:schemeClr val="bg1"/>
                </a:solidFill>
              </a:rPr>
              <a:t>Guardaos de </a:t>
            </a:r>
            <a:r>
              <a:rPr lang="es-ES" sz="4400" b="1" dirty="0">
                <a:solidFill>
                  <a:srgbClr val="FFFF00"/>
                </a:solidFill>
              </a:rPr>
              <a:t>hacer vuestra justicia</a:t>
            </a:r>
            <a:r>
              <a:rPr lang="es-ES" sz="4400" b="1" dirty="0">
                <a:solidFill>
                  <a:schemeClr val="bg1"/>
                </a:solidFill>
              </a:rPr>
              <a:t> delante de los hombres, </a:t>
            </a:r>
            <a:r>
              <a:rPr lang="es-ES" sz="4400" b="1" dirty="0">
                <a:solidFill>
                  <a:srgbClr val="FFFF00"/>
                </a:solidFill>
              </a:rPr>
              <a:t>para ser vistos </a:t>
            </a:r>
            <a:r>
              <a:rPr lang="es-ES" sz="4400" b="1" dirty="0">
                <a:solidFill>
                  <a:schemeClr val="bg1"/>
                </a:solidFill>
              </a:rPr>
              <a:t>de ellos; de otra manera no tendréis recompensa de vuestro Padre que está en los cielos. 2 Cuando, pues, des limosna, no hagas tocar </a:t>
            </a:r>
            <a:r>
              <a:rPr lang="es-ES" sz="4400" b="1" dirty="0">
                <a:solidFill>
                  <a:srgbClr val="FFFF00"/>
                </a:solidFill>
              </a:rPr>
              <a:t>trompeta delante de ti</a:t>
            </a:r>
            <a:r>
              <a:rPr lang="es-ES" sz="4400" b="1" dirty="0">
                <a:solidFill>
                  <a:schemeClr val="bg1"/>
                </a:solidFill>
              </a:rPr>
              <a:t>, como hacen los hipócritas en las sinagogas y en las calles, para </a:t>
            </a:r>
            <a:r>
              <a:rPr lang="es-ES" sz="4400" b="1" dirty="0">
                <a:solidFill>
                  <a:srgbClr val="FFFF00"/>
                </a:solidFill>
              </a:rPr>
              <a:t>ser alabados por los hombres</a:t>
            </a:r>
            <a:r>
              <a:rPr lang="es-ES" sz="4400" b="1" dirty="0">
                <a:solidFill>
                  <a:schemeClr val="bg1"/>
                </a:solidFill>
              </a:rPr>
              <a:t>; de cierto os digo que ya tienen su recompensa. </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t>Mateo 6:1, </a:t>
            </a:r>
            <a:r>
              <a:rPr lang="es-ES" dirty="0" smtClean="0"/>
              <a:t>2:</a:t>
            </a:r>
            <a:endParaRPr lang="es-ES" dirty="0"/>
          </a:p>
        </p:txBody>
      </p:sp>
    </p:spTree>
    <p:extLst>
      <p:ext uri="{BB962C8B-B14F-4D97-AF65-F5344CB8AC3E}">
        <p14:creationId xmlns:p14="http://schemas.microsoft.com/office/powerpoint/2010/main" val="17984424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1323439"/>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smtClean="0">
                <a:solidFill>
                  <a:schemeClr val="bg1"/>
                </a:solidFill>
                <a:latin typeface="Bauhaus 93" panose="04030905020B02020C02" pitchFamily="82" charset="0"/>
              </a:rPr>
              <a:t>Introducción</a:t>
            </a:r>
            <a:endParaRPr lang="es-ES" sz="8000" dirty="0">
              <a:solidFill>
                <a:schemeClr val="bg1"/>
              </a:solidFill>
              <a:latin typeface="Bauhaus 93" panose="04030905020B02020C02" pitchFamily="82" charset="0"/>
            </a:endParaRPr>
          </a:p>
        </p:txBody>
      </p:sp>
    </p:spTree>
    <p:extLst>
      <p:ext uri="{BB962C8B-B14F-4D97-AF65-F5344CB8AC3E}">
        <p14:creationId xmlns:p14="http://schemas.microsoft.com/office/powerpoint/2010/main" val="2086068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91319" y="1097680"/>
            <a:ext cx="11477768" cy="5078313"/>
          </a:xfrm>
          <a:prstGeom prst="rect">
            <a:avLst/>
          </a:prstGeom>
          <a:noFill/>
        </p:spPr>
        <p:txBody>
          <a:bodyPr wrap="square" rtlCol="0">
            <a:spAutoFit/>
          </a:bodyPr>
          <a:lstStyle/>
          <a:p>
            <a:r>
              <a:rPr lang="es-ES" sz="5400" b="1" dirty="0" smtClean="0">
                <a:solidFill>
                  <a:schemeClr val="bg1"/>
                </a:solidFill>
              </a:rPr>
              <a:t>5 </a:t>
            </a:r>
            <a:r>
              <a:rPr lang="es-ES" sz="5400" b="1" dirty="0">
                <a:solidFill>
                  <a:schemeClr val="bg1"/>
                </a:solidFill>
              </a:rPr>
              <a:t>Y cuando ores, no seas como los hipócritas; porque ellos aman el orar en pie en las sinagogas y en las esquinas de las calles, </a:t>
            </a:r>
            <a:r>
              <a:rPr lang="es-ES" sz="5400" b="1" dirty="0">
                <a:solidFill>
                  <a:srgbClr val="FFFF00"/>
                </a:solidFill>
              </a:rPr>
              <a:t>para ser vistos de los hombres</a:t>
            </a:r>
            <a:r>
              <a:rPr lang="es-ES" sz="5400" b="1" dirty="0">
                <a:solidFill>
                  <a:schemeClr val="bg1"/>
                </a:solidFill>
              </a:rPr>
              <a:t>; de cierto os digo que ya tienen su recompensa.”</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t>Mateo </a:t>
            </a:r>
            <a:r>
              <a:rPr lang="es-ES" dirty="0" smtClean="0"/>
              <a:t>6:5</a:t>
            </a:r>
            <a:r>
              <a:rPr lang="es-ES" dirty="0"/>
              <a:t>:</a:t>
            </a:r>
          </a:p>
        </p:txBody>
      </p:sp>
    </p:spTree>
    <p:extLst>
      <p:ext uri="{BB962C8B-B14F-4D97-AF65-F5344CB8AC3E}">
        <p14:creationId xmlns:p14="http://schemas.microsoft.com/office/powerpoint/2010/main" val="38002220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19882" y="2448808"/>
            <a:ext cx="11136574" cy="3416320"/>
          </a:xfrm>
          <a:prstGeom prst="rect">
            <a:avLst/>
          </a:prstGeom>
          <a:noFill/>
        </p:spPr>
        <p:txBody>
          <a:bodyPr wrap="square" rtlCol="0">
            <a:spAutoFit/>
          </a:bodyPr>
          <a:lstStyle/>
          <a:p>
            <a:r>
              <a:rPr lang="es-ES" sz="5400" b="1" dirty="0" smtClean="0">
                <a:solidFill>
                  <a:schemeClr val="bg1"/>
                </a:solidFill>
              </a:rPr>
              <a:t>“</a:t>
            </a:r>
            <a:r>
              <a:rPr lang="es-ES" sz="5400" b="1" dirty="0">
                <a:solidFill>
                  <a:schemeClr val="bg1"/>
                </a:solidFill>
              </a:rPr>
              <a:t>Así alumbre </a:t>
            </a:r>
            <a:r>
              <a:rPr lang="es-ES" sz="5400" b="1" dirty="0">
                <a:solidFill>
                  <a:srgbClr val="FFFF00"/>
                </a:solidFill>
              </a:rPr>
              <a:t>vuestra luz </a:t>
            </a:r>
            <a:r>
              <a:rPr lang="es-ES" sz="5400" b="1" dirty="0">
                <a:solidFill>
                  <a:schemeClr val="bg1"/>
                </a:solidFill>
              </a:rPr>
              <a:t>delante de los hombres, para que </a:t>
            </a:r>
            <a:r>
              <a:rPr lang="es-ES" sz="5400" b="1" dirty="0">
                <a:solidFill>
                  <a:srgbClr val="FFFF00"/>
                </a:solidFill>
              </a:rPr>
              <a:t>vean vuestras buenas obras</a:t>
            </a:r>
            <a:r>
              <a:rPr lang="es-ES" sz="5400" b="1" dirty="0">
                <a:solidFill>
                  <a:schemeClr val="bg1"/>
                </a:solidFill>
              </a:rPr>
              <a:t>, y </a:t>
            </a:r>
            <a:r>
              <a:rPr lang="es-ES" sz="5400" b="1" dirty="0">
                <a:solidFill>
                  <a:srgbClr val="FFFF00"/>
                </a:solidFill>
              </a:rPr>
              <a:t>glorifiquen a vuestro Padre </a:t>
            </a:r>
            <a:r>
              <a:rPr lang="es-ES" sz="5400" b="1" dirty="0">
                <a:solidFill>
                  <a:schemeClr val="bg1"/>
                </a:solidFill>
              </a:rPr>
              <a:t>que está en los cielos.”</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754326"/>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t>Mateo 5:16: </a:t>
            </a:r>
            <a:r>
              <a:rPr lang="es-ES" dirty="0">
                <a:solidFill>
                  <a:schemeClr val="tx1"/>
                </a:solidFill>
              </a:rPr>
              <a:t>Los hombres </a:t>
            </a:r>
            <a:r>
              <a:rPr lang="es-ES" u="sng" dirty="0">
                <a:solidFill>
                  <a:schemeClr val="tx1"/>
                </a:solidFill>
              </a:rPr>
              <a:t>deben ver nuestras buenas obras</a:t>
            </a:r>
            <a:r>
              <a:rPr lang="es-ES" dirty="0">
                <a:solidFill>
                  <a:schemeClr val="tx1"/>
                </a:solidFill>
              </a:rPr>
              <a:t> con el fin de glorificar al Dios </a:t>
            </a:r>
            <a:r>
              <a:rPr lang="es-ES" u="sng" dirty="0">
                <a:solidFill>
                  <a:schemeClr val="tx1"/>
                </a:solidFill>
              </a:rPr>
              <a:t>quien las produjo</a:t>
            </a:r>
            <a:r>
              <a:rPr lang="es-ES" dirty="0"/>
              <a:t>:</a:t>
            </a:r>
          </a:p>
        </p:txBody>
      </p:sp>
    </p:spTree>
    <p:extLst>
      <p:ext uri="{BB962C8B-B14F-4D97-AF65-F5344CB8AC3E}">
        <p14:creationId xmlns:p14="http://schemas.microsoft.com/office/powerpoint/2010/main" val="8695580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748986" y="762932"/>
            <a:ext cx="10495478" cy="526297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002060"/>
                </a:solidFill>
              </a:rPr>
              <a:t>La relación entre </a:t>
            </a:r>
            <a:r>
              <a:rPr lang="es-ES" sz="4800" b="1" dirty="0">
                <a:solidFill>
                  <a:srgbClr val="C00000"/>
                </a:solidFill>
              </a:rPr>
              <a:t>el sol y la luna </a:t>
            </a:r>
            <a:r>
              <a:rPr lang="es-ES" sz="4800" b="1" dirty="0">
                <a:solidFill>
                  <a:srgbClr val="002060"/>
                </a:solidFill>
              </a:rPr>
              <a:t>nos da un buen ejemplo. La luna </a:t>
            </a:r>
            <a:r>
              <a:rPr lang="es-ES" sz="4800" b="1" dirty="0">
                <a:solidFill>
                  <a:srgbClr val="C00000"/>
                </a:solidFill>
              </a:rPr>
              <a:t>imparte luz</a:t>
            </a:r>
            <a:r>
              <a:rPr lang="es-ES" sz="4800" b="1" dirty="0">
                <a:solidFill>
                  <a:srgbClr val="002060"/>
                </a:solidFill>
              </a:rPr>
              <a:t>, pero </a:t>
            </a:r>
            <a:r>
              <a:rPr lang="es-ES" sz="4800" b="1" dirty="0">
                <a:solidFill>
                  <a:srgbClr val="C00000"/>
                </a:solidFill>
              </a:rPr>
              <a:t>la gloria de la luna le pertenece al sol</a:t>
            </a:r>
            <a:r>
              <a:rPr lang="es-ES" sz="4800" b="1" dirty="0">
                <a:solidFill>
                  <a:srgbClr val="002060"/>
                </a:solidFill>
              </a:rPr>
              <a:t>. Asimismo, cuando nosotros </a:t>
            </a:r>
            <a:r>
              <a:rPr lang="es-ES" sz="4800" b="1" dirty="0">
                <a:solidFill>
                  <a:srgbClr val="C00000"/>
                </a:solidFill>
              </a:rPr>
              <a:t>reflejamos la luz del Sol de Justicia </a:t>
            </a:r>
            <a:r>
              <a:rPr lang="es-ES" sz="4800" b="1" dirty="0">
                <a:solidFill>
                  <a:srgbClr val="002060"/>
                </a:solidFill>
              </a:rPr>
              <a:t>la </a:t>
            </a:r>
            <a:r>
              <a:rPr lang="es-ES" sz="4800" b="1" dirty="0">
                <a:solidFill>
                  <a:srgbClr val="C00000"/>
                </a:solidFill>
              </a:rPr>
              <a:t>gloria es para el Sol</a:t>
            </a:r>
            <a:r>
              <a:rPr lang="es-ES" sz="4800" b="1" dirty="0">
                <a:solidFill>
                  <a:srgbClr val="002060"/>
                </a:solidFill>
              </a:rPr>
              <a:t>, no para </a:t>
            </a:r>
            <a:r>
              <a:rPr lang="es-ES" sz="4800" b="1" dirty="0" smtClean="0">
                <a:solidFill>
                  <a:srgbClr val="002060"/>
                </a:solidFill>
              </a:rPr>
              <a:t>nosotros [pues la luz nos la dio el Sol].</a:t>
            </a:r>
            <a:endParaRPr lang="es-ES" sz="4800" b="1" dirty="0">
              <a:solidFill>
                <a:srgbClr val="002060"/>
              </a:solidFill>
            </a:endParaRPr>
          </a:p>
        </p:txBody>
      </p:sp>
    </p:spTree>
    <p:extLst>
      <p:ext uri="{BB962C8B-B14F-4D97-AF65-F5344CB8AC3E}">
        <p14:creationId xmlns:p14="http://schemas.microsoft.com/office/powerpoint/2010/main" val="34071826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69756" y="1296836"/>
            <a:ext cx="11136574" cy="5262979"/>
          </a:xfrm>
          <a:prstGeom prst="rect">
            <a:avLst/>
          </a:prstGeom>
          <a:noFill/>
        </p:spPr>
        <p:txBody>
          <a:bodyPr wrap="square" rtlCol="0">
            <a:spAutoFit/>
          </a:bodyPr>
          <a:lstStyle/>
          <a:p>
            <a:r>
              <a:rPr lang="es-ES" sz="4800" b="1" dirty="0" smtClean="0">
                <a:solidFill>
                  <a:schemeClr val="bg1"/>
                </a:solidFill>
              </a:rPr>
              <a:t>“!¡</a:t>
            </a:r>
            <a:r>
              <a:rPr lang="es-ES" sz="4800" b="1" dirty="0">
                <a:solidFill>
                  <a:schemeClr val="bg1"/>
                </a:solidFill>
              </a:rPr>
              <a:t>Ay de vosotros, escribas y fariseos, hipócritas! porque limpiáis </a:t>
            </a:r>
            <a:r>
              <a:rPr lang="es-ES" sz="4800" b="1" dirty="0">
                <a:solidFill>
                  <a:srgbClr val="FFFF00"/>
                </a:solidFill>
              </a:rPr>
              <a:t>lo de fuera </a:t>
            </a:r>
            <a:r>
              <a:rPr lang="es-ES" sz="4800" b="1" dirty="0">
                <a:solidFill>
                  <a:schemeClr val="bg1"/>
                </a:solidFill>
              </a:rPr>
              <a:t>del vaso y del plato, pero </a:t>
            </a:r>
            <a:r>
              <a:rPr lang="es-ES" sz="4800" b="1" dirty="0">
                <a:solidFill>
                  <a:srgbClr val="FFFF00"/>
                </a:solidFill>
              </a:rPr>
              <a:t>por dentro </a:t>
            </a:r>
            <a:r>
              <a:rPr lang="es-ES" sz="4800" b="1" dirty="0">
                <a:solidFill>
                  <a:schemeClr val="bg1"/>
                </a:solidFill>
              </a:rPr>
              <a:t>estáis llenos de robo y de injusticia 26 ¡Fariseo ciego! Limpia primero </a:t>
            </a:r>
            <a:r>
              <a:rPr lang="es-ES" sz="4800" b="1" dirty="0">
                <a:solidFill>
                  <a:srgbClr val="FFFF00"/>
                </a:solidFill>
              </a:rPr>
              <a:t>lo de dentro </a:t>
            </a:r>
            <a:r>
              <a:rPr lang="es-ES" sz="4800" b="1" dirty="0">
                <a:solidFill>
                  <a:schemeClr val="bg1"/>
                </a:solidFill>
              </a:rPr>
              <a:t>del vaso y del plato, para que también </a:t>
            </a:r>
            <a:r>
              <a:rPr lang="es-ES" sz="4800" b="1" dirty="0">
                <a:solidFill>
                  <a:srgbClr val="FFFF00"/>
                </a:solidFill>
              </a:rPr>
              <a:t>lo de fuera </a:t>
            </a:r>
            <a:r>
              <a:rPr lang="es-ES" sz="4800" b="1" dirty="0">
                <a:solidFill>
                  <a:schemeClr val="bg1"/>
                </a:solidFill>
              </a:rPr>
              <a:t>sea limpio. </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200329"/>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t>Mateo 23:25-28: </a:t>
            </a:r>
            <a:r>
              <a:rPr lang="es-ES" dirty="0">
                <a:solidFill>
                  <a:schemeClr val="tx1"/>
                </a:solidFill>
              </a:rPr>
              <a:t>Los fariseos tenían una religión externa carente de piedad interna:</a:t>
            </a:r>
          </a:p>
        </p:txBody>
      </p:sp>
    </p:spTree>
    <p:extLst>
      <p:ext uri="{BB962C8B-B14F-4D97-AF65-F5344CB8AC3E}">
        <p14:creationId xmlns:p14="http://schemas.microsoft.com/office/powerpoint/2010/main" val="22379224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65290" y="117693"/>
            <a:ext cx="11136574" cy="6740307"/>
          </a:xfrm>
          <a:prstGeom prst="rect">
            <a:avLst/>
          </a:prstGeom>
          <a:noFill/>
        </p:spPr>
        <p:txBody>
          <a:bodyPr wrap="square" rtlCol="0">
            <a:spAutoFit/>
          </a:bodyPr>
          <a:lstStyle/>
          <a:p>
            <a:r>
              <a:rPr lang="es-ES" sz="4800" b="1" dirty="0" smtClean="0">
                <a:solidFill>
                  <a:schemeClr val="bg1"/>
                </a:solidFill>
              </a:rPr>
              <a:t>27</a:t>
            </a:r>
            <a:r>
              <a:rPr lang="es-ES" sz="4800" b="1" dirty="0">
                <a:solidFill>
                  <a:schemeClr val="bg1"/>
                </a:solidFill>
              </a:rPr>
              <a:t>! ¡Ay de vosotros, escribas y fariseos, hipócritas! porque sois semejantes a sepulcros blanqueados, que </a:t>
            </a:r>
            <a:r>
              <a:rPr lang="es-ES" sz="4800" b="1" dirty="0">
                <a:solidFill>
                  <a:srgbClr val="FFFF00"/>
                </a:solidFill>
              </a:rPr>
              <a:t>por fuera</a:t>
            </a:r>
            <a:r>
              <a:rPr lang="es-ES" sz="4800" b="1" dirty="0">
                <a:solidFill>
                  <a:schemeClr val="bg1"/>
                </a:solidFill>
              </a:rPr>
              <a:t>, a la verdad, se muestran hermosos, más </a:t>
            </a:r>
            <a:r>
              <a:rPr lang="es-ES" sz="4800" b="1" dirty="0">
                <a:solidFill>
                  <a:srgbClr val="FFFF00"/>
                </a:solidFill>
              </a:rPr>
              <a:t>por dentro</a:t>
            </a:r>
            <a:r>
              <a:rPr lang="es-ES" sz="4800" b="1" dirty="0">
                <a:solidFill>
                  <a:schemeClr val="bg1"/>
                </a:solidFill>
              </a:rPr>
              <a:t> están llenos de huesos de muertos y de toda inmundicia. 28 Así también vosotros </a:t>
            </a:r>
            <a:r>
              <a:rPr lang="es-ES" sz="4800" b="1" dirty="0">
                <a:solidFill>
                  <a:srgbClr val="FFFF00"/>
                </a:solidFill>
              </a:rPr>
              <a:t>por fuera</a:t>
            </a:r>
            <a:r>
              <a:rPr lang="es-ES" sz="4800" b="1" dirty="0">
                <a:solidFill>
                  <a:schemeClr val="bg1"/>
                </a:solidFill>
              </a:rPr>
              <a:t>, a la verdad, os mostráis justos a los hombres, pero por dentro estáis llenos de hipocresía e iniquidad.”</a:t>
            </a:r>
          </a:p>
        </p:txBody>
      </p:sp>
    </p:spTree>
    <p:extLst>
      <p:ext uri="{BB962C8B-B14F-4D97-AF65-F5344CB8AC3E}">
        <p14:creationId xmlns:p14="http://schemas.microsoft.com/office/powerpoint/2010/main" val="38004795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2554545"/>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a:solidFill>
                  <a:schemeClr val="bg1"/>
                </a:solidFill>
                <a:latin typeface="Bauhaus 93" panose="04030905020B02020C02" pitchFamily="82" charset="0"/>
              </a:rPr>
              <a:t>La otra zanja: El libertinaje</a:t>
            </a:r>
          </a:p>
        </p:txBody>
      </p:sp>
    </p:spTree>
    <p:extLst>
      <p:ext uri="{BB962C8B-B14F-4D97-AF65-F5344CB8AC3E}">
        <p14:creationId xmlns:p14="http://schemas.microsoft.com/office/powerpoint/2010/main" val="14506675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82137" y="192541"/>
            <a:ext cx="11218459" cy="6555641"/>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6000" b="1" dirty="0">
                <a:solidFill>
                  <a:srgbClr val="002060"/>
                </a:solidFill>
              </a:rPr>
              <a:t>Gálatas </a:t>
            </a:r>
            <a:r>
              <a:rPr lang="es-ES" sz="6000" b="1" dirty="0">
                <a:solidFill>
                  <a:srgbClr val="C00000"/>
                </a:solidFill>
              </a:rPr>
              <a:t>2:16 y 5:4 </a:t>
            </a:r>
            <a:r>
              <a:rPr lang="es-ES" sz="6000" b="1" dirty="0">
                <a:solidFill>
                  <a:srgbClr val="002060"/>
                </a:solidFill>
              </a:rPr>
              <a:t>son textos favoritos de los que </a:t>
            </a:r>
            <a:r>
              <a:rPr lang="es-ES" sz="6000" b="1" dirty="0">
                <a:solidFill>
                  <a:srgbClr val="C00000"/>
                </a:solidFill>
              </a:rPr>
              <a:t>desprecian</a:t>
            </a:r>
            <a:r>
              <a:rPr lang="es-ES" sz="6000" b="1" dirty="0">
                <a:solidFill>
                  <a:srgbClr val="002060"/>
                </a:solidFill>
              </a:rPr>
              <a:t> la necesidad de hacer </a:t>
            </a:r>
            <a:r>
              <a:rPr lang="es-ES" sz="6000" b="1" dirty="0">
                <a:solidFill>
                  <a:srgbClr val="C00000"/>
                </a:solidFill>
              </a:rPr>
              <a:t>buenas obras</a:t>
            </a:r>
            <a:r>
              <a:rPr lang="es-ES" sz="6000" b="1" dirty="0">
                <a:solidFill>
                  <a:srgbClr val="002060"/>
                </a:solidFill>
              </a:rPr>
              <a:t>. ¿Está diciendo Pablo que las obras </a:t>
            </a:r>
            <a:r>
              <a:rPr lang="es-ES" sz="6000" b="1" dirty="0">
                <a:solidFill>
                  <a:srgbClr val="C00000"/>
                </a:solidFill>
              </a:rPr>
              <a:t>carecen</a:t>
            </a:r>
            <a:r>
              <a:rPr lang="es-ES" sz="6000" b="1" dirty="0">
                <a:solidFill>
                  <a:srgbClr val="002060"/>
                </a:solidFill>
              </a:rPr>
              <a:t> de valor en la salvación? Leamos estos textos en su contexto.</a:t>
            </a:r>
          </a:p>
        </p:txBody>
      </p:sp>
    </p:spTree>
    <p:extLst>
      <p:ext uri="{BB962C8B-B14F-4D97-AF65-F5344CB8AC3E}">
        <p14:creationId xmlns:p14="http://schemas.microsoft.com/office/powerpoint/2010/main" val="34211571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53837" y="961202"/>
            <a:ext cx="11237830" cy="5262979"/>
          </a:xfrm>
          <a:prstGeom prst="rect">
            <a:avLst/>
          </a:prstGeom>
          <a:noFill/>
        </p:spPr>
        <p:txBody>
          <a:bodyPr wrap="square" rtlCol="0">
            <a:spAutoFit/>
          </a:bodyPr>
          <a:lstStyle/>
          <a:p>
            <a:r>
              <a:rPr lang="es-ES" sz="4800" b="1" dirty="0" smtClean="0">
                <a:solidFill>
                  <a:schemeClr val="bg1"/>
                </a:solidFill>
              </a:rPr>
              <a:t>“</a:t>
            </a:r>
            <a:r>
              <a:rPr lang="es-ES" sz="4800" b="1" dirty="0">
                <a:solidFill>
                  <a:schemeClr val="bg1"/>
                </a:solidFill>
              </a:rPr>
              <a:t>Sabiendo que el hombre </a:t>
            </a:r>
            <a:r>
              <a:rPr lang="es-ES" sz="4800" b="1" dirty="0">
                <a:solidFill>
                  <a:srgbClr val="FFFF00"/>
                </a:solidFill>
              </a:rPr>
              <a:t>no es justificado </a:t>
            </a:r>
            <a:r>
              <a:rPr lang="es-ES" sz="4800" b="1" dirty="0">
                <a:solidFill>
                  <a:schemeClr val="bg1"/>
                </a:solidFill>
              </a:rPr>
              <a:t>por las </a:t>
            </a:r>
            <a:r>
              <a:rPr lang="es-ES" sz="4800" b="1" dirty="0">
                <a:solidFill>
                  <a:srgbClr val="FFFF00"/>
                </a:solidFill>
              </a:rPr>
              <a:t>obras de la ley</a:t>
            </a:r>
            <a:r>
              <a:rPr lang="es-ES" sz="4800" b="1" dirty="0">
                <a:solidFill>
                  <a:schemeClr val="bg1"/>
                </a:solidFill>
              </a:rPr>
              <a:t>, sino por la fe de Jesucristo, nosotros también hemos creído en Jesucristo, para ser </a:t>
            </a:r>
            <a:r>
              <a:rPr lang="es-ES" sz="4800" b="1" dirty="0">
                <a:solidFill>
                  <a:srgbClr val="FFFF00"/>
                </a:solidFill>
              </a:rPr>
              <a:t>justificados</a:t>
            </a:r>
            <a:r>
              <a:rPr lang="es-ES" sz="4800" b="1" dirty="0">
                <a:solidFill>
                  <a:schemeClr val="bg1"/>
                </a:solidFill>
              </a:rPr>
              <a:t> por la fe de Cristo y no por las </a:t>
            </a:r>
            <a:r>
              <a:rPr lang="es-ES" sz="4800" b="1" dirty="0">
                <a:solidFill>
                  <a:srgbClr val="FFFF00"/>
                </a:solidFill>
              </a:rPr>
              <a:t>obras de la ley</a:t>
            </a:r>
            <a:r>
              <a:rPr lang="es-ES" sz="4800" b="1" dirty="0">
                <a:solidFill>
                  <a:schemeClr val="bg1"/>
                </a:solidFill>
              </a:rPr>
              <a:t>, por cuanto por las obras de la ley nadie será </a:t>
            </a:r>
            <a:r>
              <a:rPr lang="es-ES" sz="4800" b="1" dirty="0">
                <a:solidFill>
                  <a:srgbClr val="FFFF00"/>
                </a:solidFill>
              </a:rPr>
              <a:t>justificado</a:t>
            </a:r>
            <a:r>
              <a:rPr lang="es-ES" sz="4800" b="1" dirty="0">
                <a:solidFill>
                  <a:schemeClr val="bg1"/>
                </a:solidFill>
              </a:rPr>
              <a:t>.”</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t>Gálatas 2:16:</a:t>
            </a:r>
          </a:p>
        </p:txBody>
      </p:sp>
    </p:spTree>
    <p:extLst>
      <p:ext uri="{BB962C8B-B14F-4D97-AF65-F5344CB8AC3E}">
        <p14:creationId xmlns:p14="http://schemas.microsoft.com/office/powerpoint/2010/main" val="24459926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53837" y="961202"/>
            <a:ext cx="11237830" cy="3416320"/>
          </a:xfrm>
          <a:prstGeom prst="rect">
            <a:avLst/>
          </a:prstGeom>
          <a:noFill/>
        </p:spPr>
        <p:txBody>
          <a:bodyPr wrap="square" rtlCol="0">
            <a:spAutoFit/>
          </a:bodyPr>
          <a:lstStyle/>
          <a:p>
            <a:r>
              <a:rPr lang="es-ES" sz="7200" b="1" dirty="0" smtClean="0">
                <a:solidFill>
                  <a:schemeClr val="bg1"/>
                </a:solidFill>
              </a:rPr>
              <a:t>“</a:t>
            </a:r>
            <a:r>
              <a:rPr lang="es-ES" sz="7200" b="1" dirty="0">
                <a:solidFill>
                  <a:schemeClr val="bg1"/>
                </a:solidFill>
              </a:rPr>
              <a:t>De Cristo os </a:t>
            </a:r>
            <a:r>
              <a:rPr lang="es-ES" sz="7200" b="1" dirty="0">
                <a:solidFill>
                  <a:srgbClr val="FFFF00"/>
                </a:solidFill>
              </a:rPr>
              <a:t>desligasteis</a:t>
            </a:r>
            <a:r>
              <a:rPr lang="es-ES" sz="7200" b="1" dirty="0">
                <a:solidFill>
                  <a:schemeClr val="bg1"/>
                </a:solidFill>
              </a:rPr>
              <a:t>, los que por </a:t>
            </a:r>
            <a:r>
              <a:rPr lang="es-ES" sz="7200" b="1" dirty="0">
                <a:solidFill>
                  <a:srgbClr val="FFFF00"/>
                </a:solidFill>
              </a:rPr>
              <a:t>la ley </a:t>
            </a:r>
            <a:r>
              <a:rPr lang="es-ES" sz="7200" b="1" dirty="0">
                <a:solidFill>
                  <a:schemeClr val="bg1"/>
                </a:solidFill>
              </a:rPr>
              <a:t>os </a:t>
            </a:r>
            <a:r>
              <a:rPr lang="es-ES" sz="7200" b="1" dirty="0">
                <a:solidFill>
                  <a:srgbClr val="FFFF00"/>
                </a:solidFill>
              </a:rPr>
              <a:t>justificáis</a:t>
            </a:r>
            <a:r>
              <a:rPr lang="es-ES" sz="7200" b="1" dirty="0">
                <a:solidFill>
                  <a:schemeClr val="bg1"/>
                </a:solidFill>
              </a:rPr>
              <a:t>; de la gracia habéis caído.”</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t>Gálatas 5:4:</a:t>
            </a:r>
          </a:p>
        </p:txBody>
      </p:sp>
    </p:spTree>
    <p:extLst>
      <p:ext uri="{BB962C8B-B14F-4D97-AF65-F5344CB8AC3E}">
        <p14:creationId xmlns:p14="http://schemas.microsoft.com/office/powerpoint/2010/main" val="7894608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41445" y="742489"/>
            <a:ext cx="10365294" cy="4708981"/>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6000" b="1" dirty="0">
                <a:solidFill>
                  <a:srgbClr val="002060"/>
                </a:solidFill>
              </a:rPr>
              <a:t>En el mismo capítulo el apóstol Pablo contrasta </a:t>
            </a:r>
            <a:r>
              <a:rPr lang="es-ES" sz="6000" b="1" dirty="0">
                <a:solidFill>
                  <a:srgbClr val="C00000"/>
                </a:solidFill>
              </a:rPr>
              <a:t>el fruto del Espíritu</a:t>
            </a:r>
            <a:r>
              <a:rPr lang="es-ES" sz="6000" b="1" dirty="0">
                <a:solidFill>
                  <a:srgbClr val="002060"/>
                </a:solidFill>
              </a:rPr>
              <a:t> con una larga lista de obras que causarán la </a:t>
            </a:r>
            <a:r>
              <a:rPr lang="es-ES" sz="6000" b="1" dirty="0" smtClean="0">
                <a:solidFill>
                  <a:srgbClr val="002060"/>
                </a:solidFill>
              </a:rPr>
              <a:t>pérdida </a:t>
            </a:r>
            <a:r>
              <a:rPr lang="es-ES" sz="6000" b="1" dirty="0">
                <a:solidFill>
                  <a:srgbClr val="002060"/>
                </a:solidFill>
              </a:rPr>
              <a:t>eterna de los que las practican:</a:t>
            </a:r>
          </a:p>
        </p:txBody>
      </p:sp>
    </p:spTree>
    <p:extLst>
      <p:ext uri="{BB962C8B-B14F-4D97-AF65-F5344CB8AC3E}">
        <p14:creationId xmlns:p14="http://schemas.microsoft.com/office/powerpoint/2010/main" val="25550674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82607" y="988498"/>
            <a:ext cx="11411123" cy="3785652"/>
          </a:xfrm>
          <a:prstGeom prst="rect">
            <a:avLst/>
          </a:prstGeom>
          <a:noFill/>
        </p:spPr>
        <p:txBody>
          <a:bodyPr wrap="square" rtlCol="0">
            <a:spAutoFit/>
          </a:bodyPr>
          <a:lstStyle/>
          <a:p>
            <a:r>
              <a:rPr lang="es-ES" sz="6000" b="1" dirty="0" smtClean="0">
                <a:solidFill>
                  <a:schemeClr val="bg1"/>
                </a:solidFill>
              </a:rPr>
              <a:t>“</a:t>
            </a:r>
            <a:r>
              <a:rPr lang="es-ES" sz="6000" b="1" dirty="0">
                <a:solidFill>
                  <a:schemeClr val="bg1"/>
                </a:solidFill>
              </a:rPr>
              <a:t>Aquí está la paciencia de los santos, los que guardan los mandamientos de Dios y </a:t>
            </a:r>
            <a:r>
              <a:rPr lang="es-ES" sz="6000" b="1" dirty="0">
                <a:solidFill>
                  <a:srgbClr val="FFFF00"/>
                </a:solidFill>
              </a:rPr>
              <a:t>la fe de Jesús</a:t>
            </a:r>
            <a:r>
              <a:rPr lang="es-ES" sz="6000" b="1" dirty="0">
                <a:solidFill>
                  <a:schemeClr val="bg1"/>
                </a:solidFill>
              </a:rPr>
              <a:t>.”</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n-US" dirty="0" err="1"/>
              <a:t>Apocalipsis</a:t>
            </a:r>
            <a:r>
              <a:rPr lang="en-US" dirty="0"/>
              <a:t> 14:12:</a:t>
            </a:r>
          </a:p>
        </p:txBody>
      </p:sp>
    </p:spTree>
    <p:extLst>
      <p:ext uri="{BB962C8B-B14F-4D97-AF65-F5344CB8AC3E}">
        <p14:creationId xmlns:p14="http://schemas.microsoft.com/office/powerpoint/2010/main" val="25068181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67484" y="988499"/>
            <a:ext cx="11237830" cy="5262979"/>
          </a:xfrm>
          <a:prstGeom prst="rect">
            <a:avLst/>
          </a:prstGeom>
          <a:noFill/>
        </p:spPr>
        <p:txBody>
          <a:bodyPr wrap="square" rtlCol="0">
            <a:spAutoFit/>
          </a:bodyPr>
          <a:lstStyle/>
          <a:p>
            <a:r>
              <a:rPr lang="es-ES" sz="4800" b="1" dirty="0" smtClean="0">
                <a:solidFill>
                  <a:schemeClr val="bg1"/>
                </a:solidFill>
              </a:rPr>
              <a:t>“</a:t>
            </a:r>
            <a:r>
              <a:rPr lang="es-ES" sz="4800" b="1" dirty="0">
                <a:solidFill>
                  <a:schemeClr val="bg1"/>
                </a:solidFill>
              </a:rPr>
              <a:t>Digo, pues: Andad en el Espíritu, y no satisfagáis los deseos de la carne. 17 Porque el deseo de la carne es contra el Espíritu, y el del Espíritu es contra la carne; y éstos se oponen entre sí, para que no hagáis lo que quisiereis. 18 Pero </a:t>
            </a:r>
            <a:r>
              <a:rPr lang="es-ES" sz="4800" b="1" dirty="0">
                <a:solidFill>
                  <a:srgbClr val="FFFF00"/>
                </a:solidFill>
              </a:rPr>
              <a:t>si sois guiados por el Espíritu, no estáis bajo la ley</a:t>
            </a:r>
            <a:r>
              <a:rPr lang="es-ES" sz="4800" b="1" dirty="0">
                <a:solidFill>
                  <a:schemeClr val="bg1"/>
                </a:solidFill>
              </a:rPr>
              <a:t>. </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t>Gálatas 5:16-26:</a:t>
            </a:r>
          </a:p>
        </p:txBody>
      </p:sp>
    </p:spTree>
    <p:extLst>
      <p:ext uri="{BB962C8B-B14F-4D97-AF65-F5344CB8AC3E}">
        <p14:creationId xmlns:p14="http://schemas.microsoft.com/office/powerpoint/2010/main" val="22816506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627798" y="319758"/>
            <a:ext cx="10986447" cy="6247864"/>
          </a:xfrm>
          <a:prstGeom prst="rect">
            <a:avLst/>
          </a:prstGeom>
          <a:noFill/>
        </p:spPr>
        <p:txBody>
          <a:bodyPr wrap="square" rtlCol="0">
            <a:spAutoFit/>
          </a:bodyPr>
          <a:lstStyle/>
          <a:p>
            <a:r>
              <a:rPr lang="es-ES" sz="4400" b="1" dirty="0" smtClean="0">
                <a:solidFill>
                  <a:schemeClr val="bg1"/>
                </a:solidFill>
              </a:rPr>
              <a:t>19 </a:t>
            </a:r>
            <a:r>
              <a:rPr lang="es-ES" sz="4400" b="1" dirty="0">
                <a:solidFill>
                  <a:schemeClr val="bg1"/>
                </a:solidFill>
              </a:rPr>
              <a:t>Y manifiestas son las obras de la carne, que son: adulterio, fornicación, inmundicia, lascivia, 20 idolatría, hechicerías, enemistades, pleitos, celos, iras, contiendas, disensiones, herejías, 21 envidias, homicidios, borracheras, orgías, y cosas semejantes a estas; acerca de las </a:t>
            </a:r>
            <a:r>
              <a:rPr lang="es-ES" sz="4800" b="1" dirty="0">
                <a:solidFill>
                  <a:schemeClr val="bg1"/>
                </a:solidFill>
              </a:rPr>
              <a:t>cuales</a:t>
            </a:r>
            <a:r>
              <a:rPr lang="es-ES" sz="4400" b="1" dirty="0">
                <a:solidFill>
                  <a:schemeClr val="bg1"/>
                </a:solidFill>
              </a:rPr>
              <a:t> os amonesto, como ya os lo he dicho antes, que </a:t>
            </a:r>
            <a:r>
              <a:rPr lang="es-ES" sz="4400" b="1" dirty="0">
                <a:solidFill>
                  <a:srgbClr val="FFFF00"/>
                </a:solidFill>
              </a:rPr>
              <a:t>los que practican tales cosas no heredarán el reino de Dios</a:t>
            </a:r>
            <a:r>
              <a:rPr lang="es-ES" sz="4400" b="1" dirty="0">
                <a:solidFill>
                  <a:schemeClr val="bg1"/>
                </a:solidFill>
              </a:rPr>
              <a:t>. </a:t>
            </a:r>
          </a:p>
        </p:txBody>
      </p:sp>
    </p:spTree>
    <p:extLst>
      <p:ext uri="{BB962C8B-B14F-4D97-AF65-F5344CB8AC3E}">
        <p14:creationId xmlns:p14="http://schemas.microsoft.com/office/powerpoint/2010/main" val="33039070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26541" y="811077"/>
            <a:ext cx="11237830" cy="5262979"/>
          </a:xfrm>
          <a:prstGeom prst="rect">
            <a:avLst/>
          </a:prstGeom>
          <a:noFill/>
        </p:spPr>
        <p:txBody>
          <a:bodyPr wrap="square" rtlCol="0">
            <a:spAutoFit/>
          </a:bodyPr>
          <a:lstStyle/>
          <a:p>
            <a:r>
              <a:rPr lang="es-ES" sz="4800" b="1" dirty="0" smtClean="0">
                <a:solidFill>
                  <a:schemeClr val="bg1"/>
                </a:solidFill>
              </a:rPr>
              <a:t>22 </a:t>
            </a:r>
            <a:r>
              <a:rPr lang="es-ES" sz="4800" b="1" dirty="0">
                <a:solidFill>
                  <a:srgbClr val="FFFF00"/>
                </a:solidFill>
              </a:rPr>
              <a:t>Mas [pero] </a:t>
            </a:r>
            <a:r>
              <a:rPr lang="es-ES" sz="4800" b="1" dirty="0">
                <a:solidFill>
                  <a:schemeClr val="bg1"/>
                </a:solidFill>
              </a:rPr>
              <a:t>el fruto del Espíritu es amor, gozo, paz, paciencia, benignidad, bondad, fe, 23 mansedumbre, templanza; </a:t>
            </a:r>
            <a:r>
              <a:rPr lang="es-ES" sz="4800" b="1" dirty="0">
                <a:solidFill>
                  <a:srgbClr val="FFFF00"/>
                </a:solidFill>
              </a:rPr>
              <a:t>contra tales cosas no hay ley</a:t>
            </a:r>
            <a:r>
              <a:rPr lang="es-ES" sz="4800" b="1" dirty="0">
                <a:solidFill>
                  <a:schemeClr val="bg1"/>
                </a:solidFill>
              </a:rPr>
              <a:t>. 24 Pero los que son de Cristo han </a:t>
            </a:r>
            <a:r>
              <a:rPr lang="es-ES" sz="4800" b="1" dirty="0">
                <a:solidFill>
                  <a:srgbClr val="FFFF00"/>
                </a:solidFill>
              </a:rPr>
              <a:t>crucificado la carne </a:t>
            </a:r>
            <a:r>
              <a:rPr lang="es-ES" sz="4800" b="1" dirty="0">
                <a:solidFill>
                  <a:schemeClr val="bg1"/>
                </a:solidFill>
              </a:rPr>
              <a:t>con sus pasiones y deseos. Si vivimos en el Espíritu, </a:t>
            </a:r>
            <a:r>
              <a:rPr lang="es-ES" sz="4800" b="1" dirty="0">
                <a:solidFill>
                  <a:srgbClr val="FFFF00"/>
                </a:solidFill>
              </a:rPr>
              <a:t>andemos</a:t>
            </a:r>
            <a:r>
              <a:rPr lang="es-ES" sz="4800" b="1" dirty="0">
                <a:solidFill>
                  <a:schemeClr val="bg1"/>
                </a:solidFill>
              </a:rPr>
              <a:t> también en el Espíritu.”</a:t>
            </a:r>
          </a:p>
        </p:txBody>
      </p:sp>
    </p:spTree>
    <p:extLst>
      <p:ext uri="{BB962C8B-B14F-4D97-AF65-F5344CB8AC3E}">
        <p14:creationId xmlns:p14="http://schemas.microsoft.com/office/powerpoint/2010/main" val="18817627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18"/>
          <p:cNvSpPr/>
          <p:nvPr/>
        </p:nvSpPr>
        <p:spPr>
          <a:xfrm>
            <a:off x="0" y="0"/>
            <a:ext cx="1652525" cy="6858000"/>
          </a:xfrm>
          <a:prstGeom prst="rect">
            <a:avLst/>
          </a:prstGeom>
          <a:solidFill>
            <a:schemeClr val="accent1">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uadroTexto 2">
            <a:extLst>
              <a:ext uri="{FF2B5EF4-FFF2-40B4-BE49-F238E27FC236}">
                <a16:creationId xmlns:a16="http://schemas.microsoft.com/office/drawing/2014/main" id="{B7F75417-8BC0-431B-9DD0-3952FEF3CE45}"/>
              </a:ext>
            </a:extLst>
          </p:cNvPr>
          <p:cNvSpPr txBox="1"/>
          <p:nvPr/>
        </p:nvSpPr>
        <p:spPr>
          <a:xfrm>
            <a:off x="1645394" y="1234263"/>
            <a:ext cx="4224464" cy="584775"/>
          </a:xfrm>
          <a:prstGeom prst="rect">
            <a:avLst/>
          </a:prstGeom>
          <a:noFill/>
        </p:spPr>
        <p:txBody>
          <a:bodyPr wrap="square" rtlCol="0">
            <a:spAutoFit/>
          </a:bodyPr>
          <a:lstStyle/>
          <a:p>
            <a:pPr lvl="0">
              <a:defRPr/>
            </a:pPr>
            <a:r>
              <a:rPr lang="es-ES" sz="3200" dirty="0">
                <a:solidFill>
                  <a:srgbClr val="4472C4">
                    <a:lumMod val="50000"/>
                  </a:srgbClr>
                </a:solidFill>
              </a:rPr>
              <a:t>la fe en Jesús</a:t>
            </a:r>
            <a:endParaRPr kumimoji="0" lang="es-ES" sz="32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
        <p:nvSpPr>
          <p:cNvPr id="13" name="CuadroTexto 12">
            <a:extLst>
              <a:ext uri="{FF2B5EF4-FFF2-40B4-BE49-F238E27FC236}">
                <a16:creationId xmlns:a16="http://schemas.microsoft.com/office/drawing/2014/main" id="{2B80B65F-4774-4B34-B211-5F7CCD9DB0D1}"/>
              </a:ext>
            </a:extLst>
          </p:cNvPr>
          <p:cNvSpPr txBox="1"/>
          <p:nvPr/>
        </p:nvSpPr>
        <p:spPr>
          <a:xfrm>
            <a:off x="1645393" y="318250"/>
            <a:ext cx="4796349" cy="584775"/>
          </a:xfrm>
          <a:prstGeom prst="rect">
            <a:avLst/>
          </a:prstGeom>
          <a:noFill/>
        </p:spPr>
        <p:txBody>
          <a:bodyPr wrap="square" rtlCol="0">
            <a:spAutoFit/>
          </a:bodyPr>
          <a:lstStyle/>
          <a:p>
            <a:pPr lvl="0">
              <a:defRPr/>
            </a:pPr>
            <a:r>
              <a:rPr lang="es-ES" sz="3200" dirty="0">
                <a:solidFill>
                  <a:srgbClr val="4472C4">
                    <a:lumMod val="50000"/>
                  </a:srgbClr>
                </a:solidFill>
              </a:rPr>
              <a:t>la fe de Jesús</a:t>
            </a:r>
            <a:endParaRPr kumimoji="0" lang="es-ES" sz="32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
        <p:nvSpPr>
          <p:cNvPr id="14" name="CuadroTexto 13">
            <a:extLst>
              <a:ext uri="{FF2B5EF4-FFF2-40B4-BE49-F238E27FC236}">
                <a16:creationId xmlns:a16="http://schemas.microsoft.com/office/drawing/2014/main" id="{3C95100F-E8B5-4CF3-9E17-D707427B80EE}"/>
              </a:ext>
            </a:extLst>
          </p:cNvPr>
          <p:cNvSpPr txBox="1"/>
          <p:nvPr/>
        </p:nvSpPr>
        <p:spPr>
          <a:xfrm>
            <a:off x="1645393" y="3872435"/>
            <a:ext cx="4210202" cy="1077218"/>
          </a:xfrm>
          <a:prstGeom prst="rect">
            <a:avLst/>
          </a:prstGeom>
          <a:noFill/>
        </p:spPr>
        <p:txBody>
          <a:bodyPr wrap="square" rtlCol="0">
            <a:spAutoFit/>
          </a:bodyPr>
          <a:lstStyle/>
          <a:p>
            <a:pPr lvl="0">
              <a:defRPr/>
            </a:pPr>
            <a:r>
              <a:rPr lang="es-ES" sz="3200" dirty="0">
                <a:solidFill>
                  <a:srgbClr val="4472C4">
                    <a:lumMod val="50000"/>
                  </a:srgbClr>
                </a:solidFill>
              </a:rPr>
              <a:t>el hombre no es justificado por...</a:t>
            </a:r>
            <a:endParaRPr kumimoji="0" lang="es-ES" sz="32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
        <p:nvSpPr>
          <p:cNvPr id="15" name="CuadroTexto 14">
            <a:extLst>
              <a:ext uri="{FF2B5EF4-FFF2-40B4-BE49-F238E27FC236}">
                <a16:creationId xmlns:a16="http://schemas.microsoft.com/office/drawing/2014/main" id="{484CE96C-CBE3-40DD-869A-7E653E50D465}"/>
              </a:ext>
            </a:extLst>
          </p:cNvPr>
          <p:cNvSpPr txBox="1"/>
          <p:nvPr/>
        </p:nvSpPr>
        <p:spPr>
          <a:xfrm>
            <a:off x="1659657" y="5413019"/>
            <a:ext cx="4033220" cy="1077218"/>
          </a:xfrm>
          <a:prstGeom prst="rect">
            <a:avLst/>
          </a:prstGeom>
          <a:noFill/>
        </p:spPr>
        <p:txBody>
          <a:bodyPr wrap="square" rtlCol="0">
            <a:spAutoFit/>
          </a:bodyPr>
          <a:lstStyle/>
          <a:p>
            <a:pPr lvl="0">
              <a:defRPr/>
            </a:pPr>
            <a:r>
              <a:rPr lang="es-ES" sz="3200" dirty="0">
                <a:solidFill>
                  <a:srgbClr val="4472C4">
                    <a:lumMod val="50000"/>
                  </a:srgbClr>
                </a:solidFill>
              </a:rPr>
              <a:t>si sois guiados por el Espíritu...</a:t>
            </a:r>
            <a:endParaRPr kumimoji="0" lang="es-ES" sz="3200" b="0" u="none" strike="noStrike" kern="1200" cap="none" spc="0" normalizeH="0" baseline="0" noProof="0" dirty="0">
              <a:ln>
                <a:noFill/>
              </a:ln>
              <a:solidFill>
                <a:srgbClr val="4472C4">
                  <a:lumMod val="50000"/>
                </a:srgbClr>
              </a:solidFill>
              <a:effectLst/>
              <a:uLnTx/>
              <a:uFillTx/>
              <a:latin typeface="Calibri" panose="020F0502020204030204"/>
            </a:endParaRPr>
          </a:p>
        </p:txBody>
      </p:sp>
      <p:sp>
        <p:nvSpPr>
          <p:cNvPr id="16" name="CuadroTexto 15">
            <a:extLst>
              <a:ext uri="{FF2B5EF4-FFF2-40B4-BE49-F238E27FC236}">
                <a16:creationId xmlns:a16="http://schemas.microsoft.com/office/drawing/2014/main" id="{BADEAE86-D7E0-4E67-860F-EC436B06AF60}"/>
              </a:ext>
            </a:extLst>
          </p:cNvPr>
          <p:cNvSpPr txBox="1"/>
          <p:nvPr/>
        </p:nvSpPr>
        <p:spPr>
          <a:xfrm>
            <a:off x="1645393" y="2331851"/>
            <a:ext cx="4496100" cy="1077218"/>
          </a:xfrm>
          <a:prstGeom prst="rect">
            <a:avLst/>
          </a:prstGeom>
          <a:noFill/>
        </p:spPr>
        <p:txBody>
          <a:bodyPr wrap="square" rtlCol="0">
            <a:spAutoFit/>
          </a:bodyPr>
          <a:lstStyle/>
          <a:p>
            <a:pPr lvl="0">
              <a:defRPr/>
            </a:pPr>
            <a:r>
              <a:rPr lang="es-ES" sz="3200" dirty="0">
                <a:solidFill>
                  <a:srgbClr val="4472C4">
                    <a:lumMod val="50000"/>
                  </a:srgbClr>
                </a:solidFill>
              </a:rPr>
              <a:t>limpia primero lo de adentro...</a:t>
            </a:r>
            <a:endParaRPr kumimoji="0" lang="es-ES" sz="32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
        <p:nvSpPr>
          <p:cNvPr id="8" name="CuadroTexto 7">
            <a:extLst>
              <a:ext uri="{FF2B5EF4-FFF2-40B4-BE49-F238E27FC236}">
                <a16:creationId xmlns:a16="http://schemas.microsoft.com/office/drawing/2014/main" id="{DB4BBA2C-AD84-4635-BFED-A54A24D56E2B}"/>
              </a:ext>
            </a:extLst>
          </p:cNvPr>
          <p:cNvSpPr txBox="1"/>
          <p:nvPr/>
        </p:nvSpPr>
        <p:spPr>
          <a:xfrm>
            <a:off x="6605897" y="3166215"/>
            <a:ext cx="5307870" cy="1077218"/>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D</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la necesidad de confiar en Jesús</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CuadroTexto 19">
            <a:extLst>
              <a:ext uri="{FF2B5EF4-FFF2-40B4-BE49-F238E27FC236}">
                <a16:creationId xmlns:a16="http://schemas.microsoft.com/office/drawing/2014/main" id="{8F3B8264-4C31-43B4-BA54-43EE83420FE7}"/>
              </a:ext>
            </a:extLst>
          </p:cNvPr>
          <p:cNvSpPr txBox="1"/>
          <p:nvPr/>
        </p:nvSpPr>
        <p:spPr>
          <a:xfrm>
            <a:off x="6554929" y="1197854"/>
            <a:ext cx="5409805" cy="584775"/>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B</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la misma fe que tenía Jesús</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CuadroTexto 20">
            <a:extLst>
              <a:ext uri="{FF2B5EF4-FFF2-40B4-BE49-F238E27FC236}">
                <a16:creationId xmlns:a16="http://schemas.microsoft.com/office/drawing/2014/main" id="{707CBC07-791E-485A-931D-932FDFAF0D6C}"/>
              </a:ext>
            </a:extLst>
          </p:cNvPr>
          <p:cNvSpPr txBox="1"/>
          <p:nvPr/>
        </p:nvSpPr>
        <p:spPr>
          <a:xfrm>
            <a:off x="6516338" y="266638"/>
            <a:ext cx="5534635" cy="584775"/>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A</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las obras de la ley</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CuadroTexto 21">
            <a:extLst>
              <a:ext uri="{FF2B5EF4-FFF2-40B4-BE49-F238E27FC236}">
                <a16:creationId xmlns:a16="http://schemas.microsoft.com/office/drawing/2014/main" id="{4D4C28EC-9574-47D6-8D4C-A2D48F991BF0}"/>
              </a:ext>
            </a:extLst>
          </p:cNvPr>
          <p:cNvSpPr txBox="1"/>
          <p:nvPr/>
        </p:nvSpPr>
        <p:spPr>
          <a:xfrm>
            <a:off x="6554929" y="2268783"/>
            <a:ext cx="5248199" cy="584775"/>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C</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no </a:t>
            </a:r>
            <a:r>
              <a:rPr lang="es-ES" sz="3200" dirty="0" smtClean="0">
                <a:solidFill>
                  <a:prstClr val="black"/>
                </a:solidFill>
              </a:rPr>
              <a:t>estáis </a:t>
            </a:r>
            <a:r>
              <a:rPr lang="es-ES" sz="3200" dirty="0">
                <a:solidFill>
                  <a:prstClr val="black"/>
                </a:solidFill>
              </a:rPr>
              <a:t>bajo la ley</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CuadroTexto 22">
            <a:extLst>
              <a:ext uri="{FF2B5EF4-FFF2-40B4-BE49-F238E27FC236}">
                <a16:creationId xmlns:a16="http://schemas.microsoft.com/office/drawing/2014/main" id="{570408FA-21B6-4E50-A2CA-A06FB9771535}"/>
              </a:ext>
            </a:extLst>
          </p:cNvPr>
          <p:cNvSpPr txBox="1"/>
          <p:nvPr/>
        </p:nvSpPr>
        <p:spPr>
          <a:xfrm>
            <a:off x="6585991" y="5487161"/>
            <a:ext cx="5115423" cy="1077218"/>
          </a:xfrm>
          <a:prstGeom prst="rect">
            <a:avLst/>
          </a:prstGeom>
          <a:noFill/>
        </p:spPr>
        <p:txBody>
          <a:bodyPr wrap="square" rtlCol="0">
            <a:spAutoFit/>
          </a:bodyPr>
          <a:lstStyle/>
          <a:p>
            <a:pPr lvl="0"/>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G. </a:t>
            </a:r>
            <a:r>
              <a:rPr lang="es-ES" sz="3200" dirty="0">
                <a:solidFill>
                  <a:prstClr val="black"/>
                </a:solidFill>
              </a:rPr>
              <a:t>para que lo de afuera sea limpio</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CuadroTexto 8">
            <a:extLst>
              <a:ext uri="{FF2B5EF4-FFF2-40B4-BE49-F238E27FC236}">
                <a16:creationId xmlns:a16="http://schemas.microsoft.com/office/drawing/2014/main" id="{D52AD20F-C77A-4B88-B6A1-2718AE27E03B}"/>
              </a:ext>
            </a:extLst>
          </p:cNvPr>
          <p:cNvSpPr txBox="1"/>
          <p:nvPr/>
        </p:nvSpPr>
        <p:spPr>
          <a:xfrm>
            <a:off x="6585991" y="4573599"/>
            <a:ext cx="5053300" cy="584775"/>
          </a:xfrm>
          <a:prstGeom prst="rect">
            <a:avLst/>
          </a:prstGeom>
          <a:noFill/>
        </p:spPr>
        <p:txBody>
          <a:bodyPr wrap="square" rtlCol="0">
            <a:spAutoFit/>
          </a:bodyPr>
          <a:lstStyle/>
          <a:p>
            <a:pPr lvl="0">
              <a:defRPr/>
            </a:pPr>
            <a:r>
              <a:rPr kumimoji="0" lang="es-DO" sz="3000" b="0" i="0" u="none" strike="noStrike" kern="1200" cap="none" spc="0" normalizeH="0" baseline="0" noProof="0" dirty="0">
                <a:ln>
                  <a:noFill/>
                </a:ln>
                <a:solidFill>
                  <a:srgbClr val="C00000"/>
                </a:solidFill>
                <a:effectLst/>
                <a:uLnTx/>
                <a:uFillTx/>
                <a:latin typeface="Calibri" panose="020F0502020204030204"/>
                <a:ea typeface="+mn-ea"/>
                <a:cs typeface="+mn-cs"/>
              </a:rPr>
              <a:t>E</a:t>
            </a:r>
            <a:r>
              <a:rPr kumimoji="0" lang="es-DO" sz="30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noProof="0" dirty="0">
                <a:solidFill>
                  <a:prstClr val="black"/>
                </a:solidFill>
                <a:latin typeface="Calibri" panose="020F0502020204030204"/>
              </a:rPr>
              <a:t>e</a:t>
            </a:r>
            <a:r>
              <a:rPr lang="es-ES" sz="3200" dirty="0" err="1" smtClean="0">
                <a:solidFill>
                  <a:prstClr val="black"/>
                </a:solidFill>
                <a:latin typeface="Calibri" panose="020F0502020204030204"/>
              </a:rPr>
              <a:t>stáis</a:t>
            </a:r>
            <a:r>
              <a:rPr lang="es-ES" sz="3200" dirty="0" smtClean="0">
                <a:solidFill>
                  <a:prstClr val="black"/>
                </a:solidFill>
                <a:latin typeface="Calibri" panose="020F0502020204030204"/>
              </a:rPr>
              <a:t> bajo la ley</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ángulo 5"/>
          <p:cNvSpPr/>
          <p:nvPr/>
        </p:nvSpPr>
        <p:spPr>
          <a:xfrm>
            <a:off x="0" y="5158374"/>
            <a:ext cx="1652525"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smtClean="0">
                <a:ln/>
                <a:solidFill>
                  <a:prstClr val="white"/>
                </a:solidFill>
                <a:effectLst/>
                <a:uLnTx/>
                <a:uFillTx/>
                <a:latin typeface="Calibri" panose="020F0502020204030204"/>
                <a:ea typeface="+mn-ea"/>
                <a:cs typeface="+mn-cs"/>
              </a:rPr>
              <a:t>Asocie</a:t>
            </a:r>
            <a:endParaRPr kumimoji="0" lang="es-ES" sz="4000" b="1" i="0" u="none" strike="noStrike" kern="1200" cap="none" spc="0" normalizeH="0" baseline="0" noProof="0" dirty="0">
              <a:ln/>
              <a:solidFill>
                <a:prstClr val="white"/>
              </a:solidFill>
              <a:effectLst/>
              <a:uLnTx/>
              <a:uFillTx/>
              <a:latin typeface="Calibri" panose="020F0502020204030204"/>
              <a:ea typeface="+mn-ea"/>
              <a:cs typeface="+mn-cs"/>
            </a:endParaRPr>
          </a:p>
        </p:txBody>
      </p:sp>
      <p:cxnSp>
        <p:nvCxnSpPr>
          <p:cNvPr id="11" name="Conector recto 10"/>
          <p:cNvCxnSpPr/>
          <p:nvPr/>
        </p:nvCxnSpPr>
        <p:spPr>
          <a:xfrm>
            <a:off x="1652525" y="30409"/>
            <a:ext cx="0" cy="6827591"/>
          </a:xfrm>
          <a:prstGeom prst="line">
            <a:avLst/>
          </a:prstGeom>
        </p:spPr>
        <p:style>
          <a:lnRef idx="2">
            <a:schemeClr val="dk1"/>
          </a:lnRef>
          <a:fillRef idx="0">
            <a:schemeClr val="dk1"/>
          </a:fillRef>
          <a:effectRef idx="1">
            <a:schemeClr val="dk1"/>
          </a:effectRef>
          <a:fontRef idx="minor">
            <a:schemeClr val="tx1"/>
          </a:fontRef>
        </p:style>
      </p:cxnSp>
      <p:pic>
        <p:nvPicPr>
          <p:cNvPr id="17" name="Imagen 16">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12551" y="5705957"/>
            <a:ext cx="1063651" cy="1063651"/>
          </a:xfrm>
          <a:prstGeom prst="rect">
            <a:avLst/>
          </a:prstGeom>
          <a:effectLst>
            <a:outerShdw blurRad="50800" dist="50800" dir="5400000" algn="ctr" rotWithShape="0">
              <a:srgbClr val="000000"/>
            </a:outerShdw>
          </a:effectLst>
        </p:spPr>
      </p:pic>
    </p:spTree>
    <p:extLst>
      <p:ext uri="{BB962C8B-B14F-4D97-AF65-F5344CB8AC3E}">
        <p14:creationId xmlns:p14="http://schemas.microsoft.com/office/powerpoint/2010/main" val="403924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mph" presetSubtype="0" fill="hold" grpId="0" nodeType="clickEffect">
                                  <p:stCondLst>
                                    <p:cond delay="0"/>
                                  </p:stCondLst>
                                  <p:childTnLst>
                                    <p:animClr clrSpc="hsl" dir="cw">
                                      <p:cBhvr override="childStyle">
                                        <p:cTn id="10" dur="500" fill="hold"/>
                                        <p:tgtEl>
                                          <p:spTgt spid="20"/>
                                        </p:tgtEl>
                                        <p:attrNameLst>
                                          <p:attrName>style.color</p:attrName>
                                        </p:attrNameLst>
                                      </p:cBhvr>
                                      <p:by>
                                        <p:hsl h="7200000" s="0" l="0"/>
                                      </p:by>
                                    </p:animClr>
                                    <p:animClr clrSpc="hsl" dir="cw">
                                      <p:cBhvr>
                                        <p:cTn id="11" dur="500" fill="hold"/>
                                        <p:tgtEl>
                                          <p:spTgt spid="20"/>
                                        </p:tgtEl>
                                        <p:attrNameLst>
                                          <p:attrName>fillcolor</p:attrName>
                                        </p:attrNameLst>
                                      </p:cBhvr>
                                      <p:by>
                                        <p:hsl h="7200000" s="0" l="0"/>
                                      </p:by>
                                    </p:animClr>
                                    <p:animClr clrSpc="hsl" dir="cw">
                                      <p:cBhvr>
                                        <p:cTn id="12" dur="500" fill="hold"/>
                                        <p:tgtEl>
                                          <p:spTgt spid="20"/>
                                        </p:tgtEl>
                                        <p:attrNameLst>
                                          <p:attrName>stroke.color</p:attrName>
                                        </p:attrNameLst>
                                      </p:cBhvr>
                                      <p:by>
                                        <p:hsl h="7200000" s="0" l="0"/>
                                      </p:by>
                                    </p:animClr>
                                    <p:set>
                                      <p:cBhvr>
                                        <p:cTn id="13" dur="500" fill="hold"/>
                                        <p:tgtEl>
                                          <p:spTgt spid="20"/>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1" presetClass="emph" presetSubtype="0" fill="hold" grpId="0" nodeType="clickEffect">
                                  <p:stCondLst>
                                    <p:cond delay="0"/>
                                  </p:stCondLst>
                                  <p:childTnLst>
                                    <p:animClr clrSpc="hsl" dir="cw">
                                      <p:cBhvr override="childStyle">
                                        <p:cTn id="21" dur="500" fill="hold"/>
                                        <p:tgtEl>
                                          <p:spTgt spid="8"/>
                                        </p:tgtEl>
                                        <p:attrNameLst>
                                          <p:attrName>style.color</p:attrName>
                                        </p:attrNameLst>
                                      </p:cBhvr>
                                      <p:by>
                                        <p:hsl h="7200000" s="0" l="0"/>
                                      </p:by>
                                    </p:animClr>
                                    <p:animClr clrSpc="hsl" dir="cw">
                                      <p:cBhvr>
                                        <p:cTn id="22" dur="500" fill="hold"/>
                                        <p:tgtEl>
                                          <p:spTgt spid="8"/>
                                        </p:tgtEl>
                                        <p:attrNameLst>
                                          <p:attrName>fillcolor</p:attrName>
                                        </p:attrNameLst>
                                      </p:cBhvr>
                                      <p:by>
                                        <p:hsl h="7200000" s="0" l="0"/>
                                      </p:by>
                                    </p:animClr>
                                    <p:animClr clrSpc="hsl" dir="cw">
                                      <p:cBhvr>
                                        <p:cTn id="23" dur="500" fill="hold"/>
                                        <p:tgtEl>
                                          <p:spTgt spid="8"/>
                                        </p:tgtEl>
                                        <p:attrNameLst>
                                          <p:attrName>stroke.color</p:attrName>
                                        </p:attrNameLst>
                                      </p:cBhvr>
                                      <p:by>
                                        <p:hsl h="7200000" s="0" l="0"/>
                                      </p:by>
                                    </p:animClr>
                                    <p:set>
                                      <p:cBhvr>
                                        <p:cTn id="24" dur="500" fill="hold"/>
                                        <p:tgtEl>
                                          <p:spTgt spid="8"/>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1" presetClass="emph" presetSubtype="0" fill="hold" grpId="0" nodeType="clickEffect">
                                  <p:stCondLst>
                                    <p:cond delay="0"/>
                                  </p:stCondLst>
                                  <p:childTnLst>
                                    <p:animClr clrSpc="hsl" dir="cw">
                                      <p:cBhvr override="childStyle">
                                        <p:cTn id="32" dur="500" fill="hold"/>
                                        <p:tgtEl>
                                          <p:spTgt spid="23"/>
                                        </p:tgtEl>
                                        <p:attrNameLst>
                                          <p:attrName>style.color</p:attrName>
                                        </p:attrNameLst>
                                      </p:cBhvr>
                                      <p:by>
                                        <p:hsl h="7200000" s="0" l="0"/>
                                      </p:by>
                                    </p:animClr>
                                    <p:animClr clrSpc="hsl" dir="cw">
                                      <p:cBhvr>
                                        <p:cTn id="33" dur="500" fill="hold"/>
                                        <p:tgtEl>
                                          <p:spTgt spid="23"/>
                                        </p:tgtEl>
                                        <p:attrNameLst>
                                          <p:attrName>fillcolor</p:attrName>
                                        </p:attrNameLst>
                                      </p:cBhvr>
                                      <p:by>
                                        <p:hsl h="7200000" s="0" l="0"/>
                                      </p:by>
                                    </p:animClr>
                                    <p:animClr clrSpc="hsl" dir="cw">
                                      <p:cBhvr>
                                        <p:cTn id="34" dur="500" fill="hold"/>
                                        <p:tgtEl>
                                          <p:spTgt spid="23"/>
                                        </p:tgtEl>
                                        <p:attrNameLst>
                                          <p:attrName>stroke.color</p:attrName>
                                        </p:attrNameLst>
                                      </p:cBhvr>
                                      <p:by>
                                        <p:hsl h="7200000" s="0" l="0"/>
                                      </p:by>
                                    </p:animClr>
                                    <p:set>
                                      <p:cBhvr>
                                        <p:cTn id="35" dur="500" fill="hold"/>
                                        <p:tgtEl>
                                          <p:spTgt spid="23"/>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1" presetClass="emph" presetSubtype="0" fill="hold" grpId="0" nodeType="clickEffect">
                                  <p:stCondLst>
                                    <p:cond delay="0"/>
                                  </p:stCondLst>
                                  <p:childTnLst>
                                    <p:animClr clrSpc="hsl" dir="cw">
                                      <p:cBhvr override="childStyle">
                                        <p:cTn id="43" dur="500" fill="hold"/>
                                        <p:tgtEl>
                                          <p:spTgt spid="21"/>
                                        </p:tgtEl>
                                        <p:attrNameLst>
                                          <p:attrName>style.color</p:attrName>
                                        </p:attrNameLst>
                                      </p:cBhvr>
                                      <p:by>
                                        <p:hsl h="7200000" s="0" l="0"/>
                                      </p:by>
                                    </p:animClr>
                                    <p:animClr clrSpc="hsl" dir="cw">
                                      <p:cBhvr>
                                        <p:cTn id="44" dur="500" fill="hold"/>
                                        <p:tgtEl>
                                          <p:spTgt spid="21"/>
                                        </p:tgtEl>
                                        <p:attrNameLst>
                                          <p:attrName>fillcolor</p:attrName>
                                        </p:attrNameLst>
                                      </p:cBhvr>
                                      <p:by>
                                        <p:hsl h="7200000" s="0" l="0"/>
                                      </p:by>
                                    </p:animClr>
                                    <p:animClr clrSpc="hsl" dir="cw">
                                      <p:cBhvr>
                                        <p:cTn id="45" dur="500" fill="hold"/>
                                        <p:tgtEl>
                                          <p:spTgt spid="21"/>
                                        </p:tgtEl>
                                        <p:attrNameLst>
                                          <p:attrName>stroke.color</p:attrName>
                                        </p:attrNameLst>
                                      </p:cBhvr>
                                      <p:by>
                                        <p:hsl h="7200000" s="0" l="0"/>
                                      </p:by>
                                    </p:animClr>
                                    <p:set>
                                      <p:cBhvr>
                                        <p:cTn id="46" dur="500" fill="hold"/>
                                        <p:tgtEl>
                                          <p:spTgt spid="21"/>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1" presetClass="emph" presetSubtype="0" fill="hold" grpId="0" nodeType="clickEffect">
                                  <p:stCondLst>
                                    <p:cond delay="0"/>
                                  </p:stCondLst>
                                  <p:childTnLst>
                                    <p:animClr clrSpc="hsl" dir="cw">
                                      <p:cBhvr override="childStyle">
                                        <p:cTn id="54" dur="500" fill="hold"/>
                                        <p:tgtEl>
                                          <p:spTgt spid="22"/>
                                        </p:tgtEl>
                                        <p:attrNameLst>
                                          <p:attrName>style.color</p:attrName>
                                        </p:attrNameLst>
                                      </p:cBhvr>
                                      <p:by>
                                        <p:hsl h="7200000" s="0" l="0"/>
                                      </p:by>
                                    </p:animClr>
                                    <p:animClr clrSpc="hsl" dir="cw">
                                      <p:cBhvr>
                                        <p:cTn id="55" dur="500" fill="hold"/>
                                        <p:tgtEl>
                                          <p:spTgt spid="22"/>
                                        </p:tgtEl>
                                        <p:attrNameLst>
                                          <p:attrName>fillcolor</p:attrName>
                                        </p:attrNameLst>
                                      </p:cBhvr>
                                      <p:by>
                                        <p:hsl h="7200000" s="0" l="0"/>
                                      </p:by>
                                    </p:animClr>
                                    <p:animClr clrSpc="hsl" dir="cw">
                                      <p:cBhvr>
                                        <p:cTn id="56" dur="500" fill="hold"/>
                                        <p:tgtEl>
                                          <p:spTgt spid="22"/>
                                        </p:tgtEl>
                                        <p:attrNameLst>
                                          <p:attrName>stroke.color</p:attrName>
                                        </p:attrNameLst>
                                      </p:cBhvr>
                                      <p:by>
                                        <p:hsl h="7200000" s="0" l="0"/>
                                      </p:by>
                                    </p:animClr>
                                    <p:set>
                                      <p:cBhvr>
                                        <p:cTn id="57" dur="500" fill="hold"/>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P spid="16" grpId="0"/>
      <p:bldP spid="8" grpId="0"/>
      <p:bldP spid="20" grpId="0"/>
      <p:bldP spid="21" grpId="0"/>
      <p:bldP spid="22" grpId="0"/>
      <p:bldP spid="2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1323439"/>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a:solidFill>
                  <a:schemeClr val="bg1"/>
                </a:solidFill>
                <a:latin typeface="Bauhaus 93" panose="04030905020B02020C02" pitchFamily="82" charset="0"/>
              </a:rPr>
              <a:t>Textos interpretados</a:t>
            </a:r>
          </a:p>
        </p:txBody>
      </p:sp>
    </p:spTree>
    <p:extLst>
      <p:ext uri="{BB962C8B-B14F-4D97-AF65-F5344CB8AC3E}">
        <p14:creationId xmlns:p14="http://schemas.microsoft.com/office/powerpoint/2010/main" val="21502866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18615" y="116601"/>
            <a:ext cx="11257674" cy="6555641"/>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6000" b="1" dirty="0">
                <a:solidFill>
                  <a:srgbClr val="002060"/>
                </a:solidFill>
              </a:rPr>
              <a:t>Hay algunos versículos en los escritos del apóstol Pablo que muchos cristianos </a:t>
            </a:r>
            <a:r>
              <a:rPr lang="es-ES" sz="6000" b="1" dirty="0">
                <a:solidFill>
                  <a:srgbClr val="C00000"/>
                </a:solidFill>
              </a:rPr>
              <a:t>interpretan mal</a:t>
            </a:r>
            <a:r>
              <a:rPr lang="es-ES" sz="6000" b="1" dirty="0">
                <a:solidFill>
                  <a:srgbClr val="002060"/>
                </a:solidFill>
              </a:rPr>
              <a:t>. El apóstol Pablo sabía que los iban a interpretar así y por eso añadió una </a:t>
            </a:r>
            <a:r>
              <a:rPr lang="es-ES" sz="6000" b="1" dirty="0">
                <a:solidFill>
                  <a:srgbClr val="C00000"/>
                </a:solidFill>
              </a:rPr>
              <a:t>explicación</a:t>
            </a:r>
            <a:r>
              <a:rPr lang="es-ES" sz="6000" b="1" dirty="0">
                <a:solidFill>
                  <a:srgbClr val="002060"/>
                </a:solidFill>
              </a:rPr>
              <a:t> que negaba la interpretación errada:</a:t>
            </a:r>
          </a:p>
        </p:txBody>
      </p:sp>
    </p:spTree>
    <p:extLst>
      <p:ext uri="{BB962C8B-B14F-4D97-AF65-F5344CB8AC3E}">
        <p14:creationId xmlns:p14="http://schemas.microsoft.com/office/powerpoint/2010/main" val="38132061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69254" y="742838"/>
            <a:ext cx="11237830" cy="5632311"/>
          </a:xfrm>
          <a:prstGeom prst="rect">
            <a:avLst/>
          </a:prstGeom>
          <a:noFill/>
        </p:spPr>
        <p:txBody>
          <a:bodyPr wrap="square" rtlCol="0">
            <a:spAutoFit/>
          </a:bodyPr>
          <a:lstStyle/>
          <a:p>
            <a:r>
              <a:rPr lang="es-ES" sz="6000" b="1" dirty="0" smtClean="0">
                <a:solidFill>
                  <a:schemeClr val="bg1"/>
                </a:solidFill>
              </a:rPr>
              <a:t>“</a:t>
            </a:r>
            <a:r>
              <a:rPr lang="es-ES" sz="6000" b="1" dirty="0">
                <a:solidFill>
                  <a:schemeClr val="bg1"/>
                </a:solidFill>
              </a:rPr>
              <a:t>Concluimos, pues, que el hombre es </a:t>
            </a:r>
            <a:r>
              <a:rPr lang="es-ES" sz="6000" b="1" dirty="0">
                <a:solidFill>
                  <a:srgbClr val="FFFF00"/>
                </a:solidFill>
              </a:rPr>
              <a:t>justificado por fe </a:t>
            </a:r>
            <a:r>
              <a:rPr lang="es-ES" sz="6000" b="1" dirty="0">
                <a:solidFill>
                  <a:schemeClr val="bg1"/>
                </a:solidFill>
              </a:rPr>
              <a:t>sin las </a:t>
            </a:r>
            <a:r>
              <a:rPr lang="es-ES" sz="6000" b="1" dirty="0">
                <a:solidFill>
                  <a:srgbClr val="FFFF00"/>
                </a:solidFill>
              </a:rPr>
              <a:t>obras de la ley</a:t>
            </a:r>
            <a:r>
              <a:rPr lang="es-ES" sz="6000" b="1" dirty="0">
                <a:solidFill>
                  <a:schemeClr val="bg1"/>
                </a:solidFill>
              </a:rPr>
              <a:t>. . . 31 ¿Luego por la fe </a:t>
            </a:r>
            <a:r>
              <a:rPr lang="es-ES" sz="6000" b="1" dirty="0">
                <a:solidFill>
                  <a:srgbClr val="FFFF00"/>
                </a:solidFill>
              </a:rPr>
              <a:t>invalidamos la ley</a:t>
            </a:r>
            <a:r>
              <a:rPr lang="es-ES" sz="6000" b="1" dirty="0">
                <a:solidFill>
                  <a:schemeClr val="bg1"/>
                </a:solidFill>
              </a:rPr>
              <a:t>? En </a:t>
            </a:r>
            <a:r>
              <a:rPr lang="es-ES" sz="6000" b="1" dirty="0">
                <a:solidFill>
                  <a:srgbClr val="FFFF00"/>
                </a:solidFill>
              </a:rPr>
              <a:t>ninguna manera</a:t>
            </a:r>
            <a:r>
              <a:rPr lang="es-ES" sz="6000" b="1" dirty="0">
                <a:solidFill>
                  <a:schemeClr val="bg1"/>
                </a:solidFill>
              </a:rPr>
              <a:t>, sino que confirmamos la ley.”</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t>Romanos 3:28, 31:</a:t>
            </a:r>
          </a:p>
        </p:txBody>
      </p:sp>
    </p:spTree>
    <p:extLst>
      <p:ext uri="{BB962C8B-B14F-4D97-AF65-F5344CB8AC3E}">
        <p14:creationId xmlns:p14="http://schemas.microsoft.com/office/powerpoint/2010/main" val="27589100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09433" y="988498"/>
            <a:ext cx="11559654" cy="5632311"/>
          </a:xfrm>
          <a:prstGeom prst="rect">
            <a:avLst/>
          </a:prstGeom>
          <a:noFill/>
        </p:spPr>
        <p:txBody>
          <a:bodyPr wrap="square" rtlCol="0">
            <a:spAutoFit/>
          </a:bodyPr>
          <a:lstStyle/>
          <a:p>
            <a:r>
              <a:rPr lang="es-ES" sz="4000" b="1" dirty="0" smtClean="0">
                <a:solidFill>
                  <a:schemeClr val="bg1"/>
                </a:solidFill>
              </a:rPr>
              <a:t>“</a:t>
            </a:r>
            <a:r>
              <a:rPr lang="es-ES" sz="4000" b="1" dirty="0">
                <a:solidFill>
                  <a:schemeClr val="bg1"/>
                </a:solidFill>
              </a:rPr>
              <a:t>Pero la ley se introdujo para que el pecado abundase; más cuando el pecado abundó, </a:t>
            </a:r>
            <a:r>
              <a:rPr lang="es-ES" sz="4000" b="1" dirty="0">
                <a:solidFill>
                  <a:srgbClr val="FFFF00"/>
                </a:solidFill>
              </a:rPr>
              <a:t>sobreabundó la gracia</a:t>
            </a:r>
            <a:r>
              <a:rPr lang="es-ES" sz="4000" b="1" dirty="0">
                <a:solidFill>
                  <a:schemeClr val="bg1"/>
                </a:solidFill>
              </a:rPr>
              <a:t>; 21 para que, así como el pecado reinó para muerte, así también la gracia reine por la justicia para vida eterna mediante Jesucristo, Señor nuestro. ¿Qué, pues, diremos? ¿</a:t>
            </a:r>
            <a:r>
              <a:rPr lang="es-ES" sz="4000" b="1" dirty="0">
                <a:solidFill>
                  <a:srgbClr val="FFFF00"/>
                </a:solidFill>
              </a:rPr>
              <a:t>Perseveraremos en el pecado </a:t>
            </a:r>
            <a:r>
              <a:rPr lang="es-ES" sz="4000" b="1" dirty="0">
                <a:solidFill>
                  <a:schemeClr val="bg1"/>
                </a:solidFill>
              </a:rPr>
              <a:t>para que la </a:t>
            </a:r>
            <a:r>
              <a:rPr lang="es-ES" sz="4000" b="1" dirty="0">
                <a:solidFill>
                  <a:srgbClr val="FFFF00"/>
                </a:solidFill>
              </a:rPr>
              <a:t>gracia abunde</a:t>
            </a:r>
            <a:r>
              <a:rPr lang="es-ES" sz="4000" b="1" dirty="0">
                <a:solidFill>
                  <a:schemeClr val="bg1"/>
                </a:solidFill>
              </a:rPr>
              <a:t>? 2 En </a:t>
            </a:r>
            <a:r>
              <a:rPr lang="es-ES" sz="4000" b="1" dirty="0">
                <a:solidFill>
                  <a:srgbClr val="FFFF00"/>
                </a:solidFill>
              </a:rPr>
              <a:t>ninguna manera</a:t>
            </a:r>
            <a:r>
              <a:rPr lang="es-ES" sz="4000" b="1" dirty="0">
                <a:solidFill>
                  <a:schemeClr val="bg1"/>
                </a:solidFill>
              </a:rPr>
              <a:t>. Porque los que hemos muerto al pecado, ¿cómo viviremos aún en él?”</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t>Romanos 5:20-6:2:</a:t>
            </a:r>
          </a:p>
        </p:txBody>
      </p:sp>
    </p:spTree>
    <p:extLst>
      <p:ext uri="{BB962C8B-B14F-4D97-AF65-F5344CB8AC3E}">
        <p14:creationId xmlns:p14="http://schemas.microsoft.com/office/powerpoint/2010/main" val="20492478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09433" y="742838"/>
            <a:ext cx="11559654" cy="6186309"/>
          </a:xfrm>
          <a:prstGeom prst="rect">
            <a:avLst/>
          </a:prstGeom>
          <a:noFill/>
        </p:spPr>
        <p:txBody>
          <a:bodyPr wrap="square" rtlCol="0">
            <a:spAutoFit/>
          </a:bodyPr>
          <a:lstStyle/>
          <a:p>
            <a:r>
              <a:rPr lang="es-ES" sz="4400" b="1" dirty="0" smtClean="0">
                <a:solidFill>
                  <a:schemeClr val="bg1"/>
                </a:solidFill>
              </a:rPr>
              <a:t>“</a:t>
            </a:r>
            <a:r>
              <a:rPr lang="es-ES" sz="4400" b="1" dirty="0">
                <a:solidFill>
                  <a:schemeClr val="bg1"/>
                </a:solidFill>
              </a:rPr>
              <a:t>Porque el pecado no se enseñoreará de vosotros; pues </a:t>
            </a:r>
            <a:r>
              <a:rPr lang="es-ES" sz="4400" b="1" dirty="0">
                <a:solidFill>
                  <a:srgbClr val="FFFF00"/>
                </a:solidFill>
              </a:rPr>
              <a:t>no estáis bajo la ley, sino bajo la gracia</a:t>
            </a:r>
            <a:r>
              <a:rPr lang="es-ES" sz="4400" b="1" dirty="0">
                <a:solidFill>
                  <a:schemeClr val="bg1"/>
                </a:solidFill>
              </a:rPr>
              <a:t>. 15 ¿Qué, pues? ¿Pecaremos, porque no estamos bajo la ley, sino bajo la gracia? En </a:t>
            </a:r>
            <a:r>
              <a:rPr lang="es-ES" sz="4400" b="1" dirty="0">
                <a:solidFill>
                  <a:srgbClr val="FFFF00"/>
                </a:solidFill>
              </a:rPr>
              <a:t>ninguna manera</a:t>
            </a:r>
            <a:r>
              <a:rPr lang="es-ES" sz="4400" b="1" dirty="0">
                <a:solidFill>
                  <a:schemeClr val="bg1"/>
                </a:solidFill>
              </a:rPr>
              <a:t>. 16 ¿No sabéis que si os sometéis a alguien como esclavos para obedecerle, sois esclavos de aquel a quien obedecéis, sea del pecado para muerte, o sea de la obediencia para justicia?”</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t>Romanos 6:14-16:</a:t>
            </a:r>
          </a:p>
        </p:txBody>
      </p:sp>
    </p:spTree>
    <p:extLst>
      <p:ext uri="{BB962C8B-B14F-4D97-AF65-F5344CB8AC3E}">
        <p14:creationId xmlns:p14="http://schemas.microsoft.com/office/powerpoint/2010/main" val="1972110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2554545"/>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a:solidFill>
                  <a:schemeClr val="bg1"/>
                </a:solidFill>
                <a:latin typeface="Bauhaus 93" panose="04030905020B02020C02" pitchFamily="82" charset="0"/>
              </a:rPr>
              <a:t>La importancia de las buenas obras</a:t>
            </a:r>
          </a:p>
        </p:txBody>
      </p:sp>
    </p:spTree>
    <p:extLst>
      <p:ext uri="{BB962C8B-B14F-4D97-AF65-F5344CB8AC3E}">
        <p14:creationId xmlns:p14="http://schemas.microsoft.com/office/powerpoint/2010/main" val="31873488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32871" y="301267"/>
            <a:ext cx="10495478" cy="618630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400" b="1" dirty="0">
                <a:solidFill>
                  <a:srgbClr val="002060"/>
                </a:solidFill>
              </a:rPr>
              <a:t>Las versiones bíblicas no concuerdan en cuanto a la forma correcta de traducir la expresión </a:t>
            </a:r>
            <a:r>
              <a:rPr lang="es-ES" sz="4400" b="1" dirty="0" smtClean="0">
                <a:solidFill>
                  <a:srgbClr val="002060"/>
                </a:solidFill>
              </a:rPr>
              <a:t>‘</a:t>
            </a:r>
            <a:r>
              <a:rPr lang="es-ES" sz="4400" b="1" i="1" dirty="0" err="1" smtClean="0">
                <a:solidFill>
                  <a:srgbClr val="FF0000"/>
                </a:solidFill>
              </a:rPr>
              <a:t>kai</a:t>
            </a:r>
            <a:r>
              <a:rPr lang="es-ES" sz="4400" b="1" i="1" dirty="0" smtClean="0">
                <a:solidFill>
                  <a:srgbClr val="FF0000"/>
                </a:solidFill>
              </a:rPr>
              <a:t> </a:t>
            </a:r>
            <a:r>
              <a:rPr lang="es-ES" sz="4400" b="1" i="1" dirty="0" err="1" smtClean="0">
                <a:solidFill>
                  <a:srgbClr val="FF0000"/>
                </a:solidFill>
              </a:rPr>
              <a:t>tén</a:t>
            </a:r>
            <a:r>
              <a:rPr lang="es-ES" sz="4400" b="1" i="1" dirty="0" smtClean="0">
                <a:solidFill>
                  <a:srgbClr val="FF0000"/>
                </a:solidFill>
              </a:rPr>
              <a:t> </a:t>
            </a:r>
            <a:r>
              <a:rPr lang="es-ES" sz="4400" b="1" i="1" dirty="0" err="1" smtClean="0">
                <a:solidFill>
                  <a:srgbClr val="FF0000"/>
                </a:solidFill>
              </a:rPr>
              <a:t>pistin</a:t>
            </a:r>
            <a:r>
              <a:rPr lang="es-ES" sz="4400" b="1" i="1" dirty="0" smtClean="0">
                <a:solidFill>
                  <a:srgbClr val="FF0000"/>
                </a:solidFill>
              </a:rPr>
              <a:t> </a:t>
            </a:r>
            <a:r>
              <a:rPr lang="es-ES" sz="4400" b="1" i="1" dirty="0" err="1" smtClean="0">
                <a:solidFill>
                  <a:srgbClr val="FF0000"/>
                </a:solidFill>
              </a:rPr>
              <a:t>lésou</a:t>
            </a:r>
            <a:r>
              <a:rPr lang="es-ES" sz="4400" b="1" dirty="0" smtClean="0">
                <a:solidFill>
                  <a:srgbClr val="002060"/>
                </a:solidFill>
              </a:rPr>
              <a:t>’ en griego. </a:t>
            </a:r>
            <a:r>
              <a:rPr lang="es-ES" sz="4400" b="1" dirty="0">
                <a:solidFill>
                  <a:srgbClr val="002060"/>
                </a:solidFill>
              </a:rPr>
              <a:t>Algunas traducen la frase ‘</a:t>
            </a:r>
            <a:r>
              <a:rPr lang="es-ES" sz="4400" b="1" dirty="0">
                <a:solidFill>
                  <a:srgbClr val="C00000"/>
                </a:solidFill>
              </a:rPr>
              <a:t>la fe de Jesús</a:t>
            </a:r>
            <a:r>
              <a:rPr lang="es-ES" sz="4400" b="1" dirty="0">
                <a:solidFill>
                  <a:srgbClr val="002060"/>
                </a:solidFill>
              </a:rPr>
              <a:t>’ (</a:t>
            </a:r>
            <a:r>
              <a:rPr lang="es-ES" sz="4400" b="1" u="sng" dirty="0">
                <a:solidFill>
                  <a:srgbClr val="002060"/>
                </a:solidFill>
              </a:rPr>
              <a:t>la misma fe que tenía Jesús</a:t>
            </a:r>
            <a:r>
              <a:rPr lang="es-ES" sz="4400" b="1" dirty="0">
                <a:solidFill>
                  <a:srgbClr val="002060"/>
                </a:solidFill>
              </a:rPr>
              <a:t>) y otras ‘</a:t>
            </a:r>
            <a:r>
              <a:rPr lang="es-ES" sz="4400" b="1" dirty="0">
                <a:solidFill>
                  <a:srgbClr val="C00000"/>
                </a:solidFill>
              </a:rPr>
              <a:t>la fe en Jesús</a:t>
            </a:r>
            <a:r>
              <a:rPr lang="es-ES" sz="4400" b="1" dirty="0">
                <a:solidFill>
                  <a:srgbClr val="002060"/>
                </a:solidFill>
              </a:rPr>
              <a:t>’ (</a:t>
            </a:r>
            <a:r>
              <a:rPr lang="es-ES" sz="4400" b="1" u="sng" dirty="0">
                <a:solidFill>
                  <a:srgbClr val="002060"/>
                </a:solidFill>
              </a:rPr>
              <a:t>la necesidad de confiar en Jesús</a:t>
            </a:r>
            <a:r>
              <a:rPr lang="es-ES" sz="4400" b="1" dirty="0">
                <a:solidFill>
                  <a:srgbClr val="002060"/>
                </a:solidFill>
              </a:rPr>
              <a:t>). Las reglas gramáticas del idioma </a:t>
            </a:r>
            <a:r>
              <a:rPr lang="es-ES" sz="4400" b="1" u="sng" dirty="0">
                <a:solidFill>
                  <a:srgbClr val="002060"/>
                </a:solidFill>
              </a:rPr>
              <a:t>griego admiten ambas posibilidades</a:t>
            </a:r>
            <a:r>
              <a:rPr lang="es-ES" sz="4400" b="1" dirty="0">
                <a:solidFill>
                  <a:srgbClr val="002060"/>
                </a:solidFill>
              </a:rPr>
              <a:t> así que debemos preguntarnos cuál es la traducción correcta.</a:t>
            </a:r>
          </a:p>
        </p:txBody>
      </p:sp>
    </p:spTree>
    <p:extLst>
      <p:ext uri="{BB962C8B-B14F-4D97-AF65-F5344CB8AC3E}">
        <p14:creationId xmlns:p14="http://schemas.microsoft.com/office/powerpoint/2010/main" val="429411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86854" y="416864"/>
            <a:ext cx="10657610" cy="5909310"/>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5400" b="1" dirty="0">
                <a:solidFill>
                  <a:srgbClr val="002060"/>
                </a:solidFill>
              </a:rPr>
              <a:t>Algunos cristianos creen que el apóstol Pablo tenía un concepto </a:t>
            </a:r>
            <a:r>
              <a:rPr lang="es-ES" sz="5400" b="1" dirty="0">
                <a:solidFill>
                  <a:srgbClr val="C00000"/>
                </a:solidFill>
              </a:rPr>
              <a:t>negativo</a:t>
            </a:r>
            <a:r>
              <a:rPr lang="es-ES" sz="5400" b="1" dirty="0">
                <a:solidFill>
                  <a:srgbClr val="002060"/>
                </a:solidFill>
              </a:rPr>
              <a:t> de las </a:t>
            </a:r>
            <a:r>
              <a:rPr lang="es-ES" sz="5400" b="1" dirty="0">
                <a:solidFill>
                  <a:srgbClr val="C00000"/>
                </a:solidFill>
              </a:rPr>
              <a:t>buenas obras</a:t>
            </a:r>
            <a:r>
              <a:rPr lang="es-ES" sz="5400" b="1" dirty="0">
                <a:solidFill>
                  <a:srgbClr val="002060"/>
                </a:solidFill>
              </a:rPr>
              <a:t>, pero no es así. La expresión ‘</a:t>
            </a:r>
            <a:r>
              <a:rPr lang="es-ES" sz="5400" b="1" dirty="0">
                <a:solidFill>
                  <a:srgbClr val="C00000"/>
                </a:solidFill>
              </a:rPr>
              <a:t>obras de la ley</a:t>
            </a:r>
            <a:r>
              <a:rPr lang="es-ES" sz="5400" b="1" dirty="0">
                <a:solidFill>
                  <a:srgbClr val="002060"/>
                </a:solidFill>
              </a:rPr>
              <a:t>’ en los escritos de Pablo no se refiere a obras buenas sino a </a:t>
            </a:r>
            <a:r>
              <a:rPr lang="es-ES" sz="5400" b="1" dirty="0">
                <a:solidFill>
                  <a:srgbClr val="C00000"/>
                </a:solidFill>
              </a:rPr>
              <a:t>obras malas</a:t>
            </a:r>
            <a:r>
              <a:rPr lang="es-ES" sz="5400" b="1" dirty="0">
                <a:solidFill>
                  <a:srgbClr val="002060"/>
                </a:solidFill>
              </a:rPr>
              <a:t> por definición.</a:t>
            </a:r>
          </a:p>
        </p:txBody>
      </p:sp>
    </p:spTree>
    <p:extLst>
      <p:ext uri="{BB962C8B-B14F-4D97-AF65-F5344CB8AC3E}">
        <p14:creationId xmlns:p14="http://schemas.microsoft.com/office/powerpoint/2010/main" val="642783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641445" y="742838"/>
            <a:ext cx="10549719" cy="6001643"/>
          </a:xfrm>
          <a:prstGeom prst="rect">
            <a:avLst/>
          </a:prstGeom>
          <a:noFill/>
        </p:spPr>
        <p:txBody>
          <a:bodyPr wrap="square" rtlCol="0">
            <a:spAutoFit/>
          </a:bodyPr>
          <a:lstStyle/>
          <a:p>
            <a:r>
              <a:rPr lang="es-ES" sz="4800" b="1" dirty="0" smtClean="0">
                <a:solidFill>
                  <a:schemeClr val="bg1"/>
                </a:solidFill>
              </a:rPr>
              <a:t>“</a:t>
            </a:r>
            <a:r>
              <a:rPr lang="es-ES" sz="4800" b="1" dirty="0">
                <a:solidFill>
                  <a:schemeClr val="bg1"/>
                </a:solidFill>
              </a:rPr>
              <a:t>Porque todos los que dependen de las </a:t>
            </a:r>
            <a:r>
              <a:rPr lang="es-ES" sz="4800" b="1" dirty="0">
                <a:solidFill>
                  <a:srgbClr val="FFFF00"/>
                </a:solidFill>
              </a:rPr>
              <a:t>obras de la ley </a:t>
            </a:r>
            <a:r>
              <a:rPr lang="es-ES" sz="4800" b="1" dirty="0">
                <a:solidFill>
                  <a:schemeClr val="bg1"/>
                </a:solidFill>
              </a:rPr>
              <a:t>están bajo maldición, pues escrito está: Maldito todo aquel que no permaneciere en todas las cosas escritas en el libro de la ley, para hacerlas. 11 Y que por la ley ninguno se justifica para con Dios, es evidente, porque: El justo por la fe vivirá; </a:t>
            </a:r>
            <a:r>
              <a:rPr lang="es-ES" sz="4800" b="1" dirty="0" smtClean="0">
                <a:solidFill>
                  <a:schemeClr val="bg1"/>
                </a:solidFill>
              </a:rPr>
              <a:t>.”</a:t>
            </a:r>
            <a:endParaRPr lang="es-ES" sz="48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smtClean="0"/>
              <a:t>Gal. 3: 10-11</a:t>
            </a:r>
            <a:endParaRPr lang="es-ES" dirty="0"/>
          </a:p>
        </p:txBody>
      </p:sp>
    </p:spTree>
    <p:extLst>
      <p:ext uri="{BB962C8B-B14F-4D97-AF65-F5344CB8AC3E}">
        <p14:creationId xmlns:p14="http://schemas.microsoft.com/office/powerpoint/2010/main" val="37238766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641445" y="742838"/>
            <a:ext cx="10549719" cy="5170646"/>
          </a:xfrm>
          <a:prstGeom prst="rect">
            <a:avLst/>
          </a:prstGeom>
          <a:noFill/>
        </p:spPr>
        <p:txBody>
          <a:bodyPr wrap="square" rtlCol="0">
            <a:spAutoFit/>
          </a:bodyPr>
          <a:lstStyle/>
          <a:p>
            <a:r>
              <a:rPr lang="es-ES" sz="6600" b="1" dirty="0" smtClean="0">
                <a:solidFill>
                  <a:schemeClr val="bg1"/>
                </a:solidFill>
              </a:rPr>
              <a:t>“</a:t>
            </a:r>
            <a:r>
              <a:rPr lang="es-ES" sz="6600" b="1" dirty="0">
                <a:solidFill>
                  <a:srgbClr val="FFFF00"/>
                </a:solidFill>
              </a:rPr>
              <a:t>Profesan conocer </a:t>
            </a:r>
            <a:r>
              <a:rPr lang="es-ES" sz="6600" b="1" dirty="0">
                <a:solidFill>
                  <a:schemeClr val="bg1"/>
                </a:solidFill>
              </a:rPr>
              <a:t>a Dios, pero con los </a:t>
            </a:r>
            <a:r>
              <a:rPr lang="es-ES" sz="6600" b="1" dirty="0">
                <a:solidFill>
                  <a:srgbClr val="FFFF00"/>
                </a:solidFill>
              </a:rPr>
              <a:t>hechos lo niegan</a:t>
            </a:r>
            <a:r>
              <a:rPr lang="es-ES" sz="6600" b="1" dirty="0">
                <a:solidFill>
                  <a:schemeClr val="bg1"/>
                </a:solidFill>
              </a:rPr>
              <a:t>, siendo abominables y rebeldes, reprobados en cuanto a </a:t>
            </a:r>
            <a:r>
              <a:rPr lang="es-ES" sz="6600" b="1" dirty="0">
                <a:solidFill>
                  <a:srgbClr val="FFFF00"/>
                </a:solidFill>
              </a:rPr>
              <a:t>toda buena obra</a:t>
            </a:r>
            <a:r>
              <a:rPr lang="es-ES" sz="6600" b="1" dirty="0">
                <a:solidFill>
                  <a:schemeClr val="bg1"/>
                </a:solidFill>
              </a:rPr>
              <a:t>.”</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t>Tito 1:16:</a:t>
            </a:r>
          </a:p>
        </p:txBody>
      </p:sp>
    </p:spTree>
    <p:extLst>
      <p:ext uri="{BB962C8B-B14F-4D97-AF65-F5344CB8AC3E}">
        <p14:creationId xmlns:p14="http://schemas.microsoft.com/office/powerpoint/2010/main" val="313582069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200329"/>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t>1 Juan 2:3, </a:t>
            </a:r>
            <a:r>
              <a:rPr lang="es-ES" dirty="0" smtClean="0"/>
              <a:t>4: </a:t>
            </a:r>
            <a:r>
              <a:rPr lang="es-ES" dirty="0" smtClean="0">
                <a:solidFill>
                  <a:schemeClr val="tx1"/>
                </a:solidFill>
              </a:rPr>
              <a:t>El </a:t>
            </a:r>
            <a:r>
              <a:rPr lang="es-ES" dirty="0">
                <a:solidFill>
                  <a:schemeClr val="tx1"/>
                </a:solidFill>
              </a:rPr>
              <a:t>discípulo amado y Jesús </a:t>
            </a:r>
            <a:r>
              <a:rPr lang="es-ES" sz="3200" dirty="0">
                <a:solidFill>
                  <a:schemeClr val="tx1"/>
                </a:solidFill>
              </a:rPr>
              <a:t>recalcaron</a:t>
            </a:r>
            <a:r>
              <a:rPr lang="es-ES" dirty="0">
                <a:solidFill>
                  <a:schemeClr val="tx1"/>
                </a:solidFill>
              </a:rPr>
              <a:t> la importancia de las buenas obras</a:t>
            </a:r>
            <a:r>
              <a:rPr lang="es-ES" dirty="0" smtClean="0">
                <a:solidFill>
                  <a:schemeClr val="tx1"/>
                </a:solidFill>
              </a:rPr>
              <a:t>:</a:t>
            </a:r>
            <a:endParaRPr lang="es-ES" dirty="0">
              <a:solidFill>
                <a:schemeClr val="tx1"/>
              </a:solidFill>
            </a:endParaRPr>
          </a:p>
        </p:txBody>
      </p:sp>
      <p:sp>
        <p:nvSpPr>
          <p:cNvPr id="3" name="Rectángulo 2"/>
          <p:cNvSpPr/>
          <p:nvPr/>
        </p:nvSpPr>
        <p:spPr>
          <a:xfrm>
            <a:off x="207252" y="1296836"/>
            <a:ext cx="11761835" cy="5509200"/>
          </a:xfrm>
          <a:prstGeom prst="rect">
            <a:avLst/>
          </a:prstGeom>
        </p:spPr>
        <p:txBody>
          <a:bodyPr wrap="square">
            <a:spAutoFit/>
          </a:bodyPr>
          <a:lstStyle/>
          <a:p>
            <a:r>
              <a:rPr lang="es-ES" sz="4400" dirty="0">
                <a:solidFill>
                  <a:schemeClr val="bg1"/>
                </a:solidFill>
              </a:rPr>
              <a:t>“</a:t>
            </a:r>
            <a:r>
              <a:rPr lang="es-ES" sz="4400" b="1" dirty="0">
                <a:solidFill>
                  <a:schemeClr val="bg1"/>
                </a:solidFill>
              </a:rPr>
              <a:t>Y en esto </a:t>
            </a:r>
            <a:r>
              <a:rPr lang="es-ES" sz="4400" b="1" dirty="0">
                <a:solidFill>
                  <a:srgbClr val="FFFF00"/>
                </a:solidFill>
              </a:rPr>
              <a:t>sabemos</a:t>
            </a:r>
            <a:r>
              <a:rPr lang="es-ES" sz="4400" b="1" dirty="0">
                <a:solidFill>
                  <a:schemeClr val="bg1"/>
                </a:solidFill>
              </a:rPr>
              <a:t> que nosotros le conocemos, si </a:t>
            </a:r>
            <a:r>
              <a:rPr lang="es-ES" sz="4400" b="1" dirty="0">
                <a:solidFill>
                  <a:srgbClr val="FFFF00"/>
                </a:solidFill>
              </a:rPr>
              <a:t>guardamos sus mandamientos</a:t>
            </a:r>
            <a:r>
              <a:rPr lang="es-ES" sz="4400" b="1" dirty="0">
                <a:solidFill>
                  <a:schemeClr val="bg1"/>
                </a:solidFill>
              </a:rPr>
              <a:t>. 4 El que dice: Yo le conozco, y no guarda sus mandamientos, el tal </a:t>
            </a:r>
            <a:r>
              <a:rPr lang="es-ES" sz="4400" b="1" dirty="0">
                <a:solidFill>
                  <a:srgbClr val="FFFF00"/>
                </a:solidFill>
              </a:rPr>
              <a:t>es mentiroso</a:t>
            </a:r>
            <a:r>
              <a:rPr lang="es-ES" sz="4400" b="1" dirty="0">
                <a:solidFill>
                  <a:schemeClr val="bg1"/>
                </a:solidFill>
              </a:rPr>
              <a:t>, y la verdad no está en él; 5 pero el que </a:t>
            </a:r>
            <a:r>
              <a:rPr lang="es-ES" sz="4400" b="1" dirty="0">
                <a:solidFill>
                  <a:srgbClr val="FFFF00"/>
                </a:solidFill>
              </a:rPr>
              <a:t>guarda su palabra</a:t>
            </a:r>
            <a:r>
              <a:rPr lang="es-ES" sz="4400" b="1" dirty="0">
                <a:solidFill>
                  <a:schemeClr val="bg1"/>
                </a:solidFill>
              </a:rPr>
              <a:t>, en éste </a:t>
            </a:r>
            <a:r>
              <a:rPr lang="es-ES" sz="4400" b="1" dirty="0">
                <a:solidFill>
                  <a:srgbClr val="FFFF00"/>
                </a:solidFill>
              </a:rPr>
              <a:t>verdaderamente</a:t>
            </a:r>
            <a:r>
              <a:rPr lang="es-ES" sz="4400" b="1" dirty="0">
                <a:solidFill>
                  <a:schemeClr val="bg1"/>
                </a:solidFill>
              </a:rPr>
              <a:t> el amor de Dios se ha perfeccionado; por </a:t>
            </a:r>
            <a:r>
              <a:rPr lang="es-ES" sz="4400" b="1" dirty="0">
                <a:solidFill>
                  <a:srgbClr val="FFFF00"/>
                </a:solidFill>
              </a:rPr>
              <a:t>esto sabemos </a:t>
            </a:r>
            <a:r>
              <a:rPr lang="es-ES" sz="4400" b="1" dirty="0">
                <a:solidFill>
                  <a:schemeClr val="bg1"/>
                </a:solidFill>
              </a:rPr>
              <a:t>que estamos en él. 6 El que dice que permanece en él, debe </a:t>
            </a:r>
            <a:r>
              <a:rPr lang="es-ES" sz="4400" b="1" dirty="0">
                <a:solidFill>
                  <a:srgbClr val="FFFF00"/>
                </a:solidFill>
              </a:rPr>
              <a:t>andar como él anduvo</a:t>
            </a:r>
            <a:r>
              <a:rPr lang="es-ES" sz="4400" b="1" dirty="0">
                <a:solidFill>
                  <a:schemeClr val="bg1"/>
                </a:solidFill>
              </a:rPr>
              <a:t>.”</a:t>
            </a:r>
            <a:endParaRPr lang="en-US" sz="4400" b="1" dirty="0">
              <a:solidFill>
                <a:schemeClr val="bg1"/>
              </a:solidFill>
            </a:endParaRPr>
          </a:p>
        </p:txBody>
      </p:sp>
    </p:spTree>
    <p:extLst>
      <p:ext uri="{BB962C8B-B14F-4D97-AF65-F5344CB8AC3E}">
        <p14:creationId xmlns:p14="http://schemas.microsoft.com/office/powerpoint/2010/main" val="8025580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t>Mateo 7:21-23:</a:t>
            </a:r>
          </a:p>
        </p:txBody>
      </p:sp>
      <p:sp>
        <p:nvSpPr>
          <p:cNvPr id="3" name="Rectángulo 2"/>
          <p:cNvSpPr/>
          <p:nvPr/>
        </p:nvSpPr>
        <p:spPr>
          <a:xfrm>
            <a:off x="207252" y="671691"/>
            <a:ext cx="11761835" cy="6186309"/>
          </a:xfrm>
          <a:prstGeom prst="rect">
            <a:avLst/>
          </a:prstGeom>
        </p:spPr>
        <p:txBody>
          <a:bodyPr wrap="square">
            <a:spAutoFit/>
          </a:bodyPr>
          <a:lstStyle/>
          <a:p>
            <a:r>
              <a:rPr lang="es-ES" sz="4400" b="1" dirty="0" smtClean="0">
                <a:solidFill>
                  <a:schemeClr val="bg1"/>
                </a:solidFill>
              </a:rPr>
              <a:t>“</a:t>
            </a:r>
            <a:r>
              <a:rPr lang="es-ES" sz="4400" b="1" dirty="0">
                <a:solidFill>
                  <a:schemeClr val="bg1"/>
                </a:solidFill>
              </a:rPr>
              <a:t>No todo el que me dice: Señor, Señor, entrará en el reino de los cielos, sino el que hace la voluntad de mi Padre que está en los cielos. 22 Muchos me dirán en aquel día: Señor, Señor, ¿no profetizamos en tu nombre, y en tu nombre echamos fuera demonios, y en tu nombre hicimos muchos milagros? 23 Y entonces les declararé: Nunca os conocí; apartaos de mí, </a:t>
            </a:r>
            <a:r>
              <a:rPr lang="es-ES" sz="4400" b="1" dirty="0">
                <a:solidFill>
                  <a:srgbClr val="FFFF00"/>
                </a:solidFill>
              </a:rPr>
              <a:t>hacedores de maldad [mejor: ‘transgresores de la ley’].”</a:t>
            </a:r>
            <a:endParaRPr lang="en-US" sz="4400" b="1" dirty="0">
              <a:solidFill>
                <a:srgbClr val="FFFF00"/>
              </a:solidFill>
            </a:endParaRPr>
          </a:p>
        </p:txBody>
      </p:sp>
    </p:spTree>
    <p:extLst>
      <p:ext uri="{BB962C8B-B14F-4D97-AF65-F5344CB8AC3E}">
        <p14:creationId xmlns:p14="http://schemas.microsoft.com/office/powerpoint/2010/main" val="24171588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2554545"/>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a:solidFill>
                  <a:schemeClr val="bg1"/>
                </a:solidFill>
                <a:latin typeface="Bauhaus 93" panose="04030905020B02020C02" pitchFamily="82" charset="0"/>
              </a:rPr>
              <a:t>El equilibrio perfecto entre la fe y la obras</a:t>
            </a:r>
          </a:p>
        </p:txBody>
      </p:sp>
    </p:spTree>
    <p:extLst>
      <p:ext uri="{BB962C8B-B14F-4D97-AF65-F5344CB8AC3E}">
        <p14:creationId xmlns:p14="http://schemas.microsoft.com/office/powerpoint/2010/main" val="38161012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69254" y="1124975"/>
            <a:ext cx="11237830" cy="5016758"/>
          </a:xfrm>
          <a:prstGeom prst="rect">
            <a:avLst/>
          </a:prstGeom>
          <a:noFill/>
        </p:spPr>
        <p:txBody>
          <a:bodyPr wrap="square" rtlCol="0">
            <a:spAutoFit/>
          </a:bodyPr>
          <a:lstStyle/>
          <a:p>
            <a:r>
              <a:rPr lang="es-ES" sz="8000" b="1" dirty="0" smtClean="0">
                <a:solidFill>
                  <a:schemeClr val="bg1"/>
                </a:solidFill>
              </a:rPr>
              <a:t>“</a:t>
            </a:r>
            <a:r>
              <a:rPr lang="es-ES" sz="8000" b="1" dirty="0">
                <a:solidFill>
                  <a:schemeClr val="bg1"/>
                </a:solidFill>
              </a:rPr>
              <a:t>En esto es glorificado mi Padre, en que llevéis </a:t>
            </a:r>
            <a:r>
              <a:rPr lang="es-ES" sz="8000" b="1" dirty="0">
                <a:solidFill>
                  <a:srgbClr val="FFFF00"/>
                </a:solidFill>
              </a:rPr>
              <a:t>mucho fruto</a:t>
            </a:r>
            <a:r>
              <a:rPr lang="es-ES" sz="8000" b="1" dirty="0">
                <a:solidFill>
                  <a:schemeClr val="bg1"/>
                </a:solidFill>
              </a:rPr>
              <a:t>, y seáis así mis discípulos.”</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t>Juan 15:8:</a:t>
            </a:r>
          </a:p>
        </p:txBody>
      </p:sp>
    </p:spTree>
    <p:extLst>
      <p:ext uri="{BB962C8B-B14F-4D97-AF65-F5344CB8AC3E}">
        <p14:creationId xmlns:p14="http://schemas.microsoft.com/office/powerpoint/2010/main" val="15989748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69254" y="961203"/>
            <a:ext cx="11237830" cy="5170646"/>
          </a:xfrm>
          <a:prstGeom prst="rect">
            <a:avLst/>
          </a:prstGeom>
          <a:noFill/>
        </p:spPr>
        <p:txBody>
          <a:bodyPr wrap="square" rtlCol="0">
            <a:spAutoFit/>
          </a:bodyPr>
          <a:lstStyle/>
          <a:p>
            <a:r>
              <a:rPr lang="es-ES" sz="6600" b="1" dirty="0" smtClean="0">
                <a:solidFill>
                  <a:schemeClr val="bg1"/>
                </a:solidFill>
              </a:rPr>
              <a:t>“</a:t>
            </a:r>
            <a:r>
              <a:rPr lang="es-ES" sz="6600" b="1" dirty="0">
                <a:solidFill>
                  <a:schemeClr val="bg1"/>
                </a:solidFill>
              </a:rPr>
              <a:t>Porque </a:t>
            </a:r>
            <a:r>
              <a:rPr lang="es-ES" sz="6600" b="1" dirty="0">
                <a:solidFill>
                  <a:srgbClr val="FFFF00"/>
                </a:solidFill>
              </a:rPr>
              <a:t>por gracia </a:t>
            </a:r>
            <a:r>
              <a:rPr lang="es-ES" sz="6600" b="1" dirty="0">
                <a:solidFill>
                  <a:schemeClr val="bg1"/>
                </a:solidFill>
              </a:rPr>
              <a:t>sois salvos </a:t>
            </a:r>
            <a:r>
              <a:rPr lang="es-ES" sz="6600" b="1" dirty="0">
                <a:solidFill>
                  <a:srgbClr val="FFFF00"/>
                </a:solidFill>
              </a:rPr>
              <a:t>por medio de la fe</a:t>
            </a:r>
            <a:r>
              <a:rPr lang="es-ES" sz="6600" b="1" dirty="0">
                <a:solidFill>
                  <a:schemeClr val="bg1"/>
                </a:solidFill>
              </a:rPr>
              <a:t>; y esto no de vosotros, pues es don de Dios; 9 </a:t>
            </a:r>
            <a:r>
              <a:rPr lang="es-ES" sz="6600" b="1" dirty="0">
                <a:solidFill>
                  <a:srgbClr val="FFFF00"/>
                </a:solidFill>
              </a:rPr>
              <a:t>no por obras</a:t>
            </a:r>
            <a:r>
              <a:rPr lang="es-ES" sz="6600" b="1" dirty="0">
                <a:solidFill>
                  <a:schemeClr val="bg1"/>
                </a:solidFill>
              </a:rPr>
              <a:t>, para que nadie se gloríe.”</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t>Efesios 2:8, 9:</a:t>
            </a:r>
          </a:p>
        </p:txBody>
      </p:sp>
    </p:spTree>
    <p:extLst>
      <p:ext uri="{BB962C8B-B14F-4D97-AF65-F5344CB8AC3E}">
        <p14:creationId xmlns:p14="http://schemas.microsoft.com/office/powerpoint/2010/main" val="413468517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69254" y="961203"/>
            <a:ext cx="11237830" cy="5170646"/>
          </a:xfrm>
          <a:prstGeom prst="rect">
            <a:avLst/>
          </a:prstGeom>
          <a:noFill/>
        </p:spPr>
        <p:txBody>
          <a:bodyPr wrap="square" rtlCol="0">
            <a:spAutoFit/>
          </a:bodyPr>
          <a:lstStyle/>
          <a:p>
            <a:r>
              <a:rPr lang="es-ES" sz="6600" b="1" dirty="0" smtClean="0">
                <a:solidFill>
                  <a:schemeClr val="bg1"/>
                </a:solidFill>
              </a:rPr>
              <a:t>“</a:t>
            </a:r>
            <a:r>
              <a:rPr lang="es-ES" sz="6600" b="1" dirty="0">
                <a:solidFill>
                  <a:schemeClr val="bg1"/>
                </a:solidFill>
              </a:rPr>
              <a:t>Porque somos hechura suya, </a:t>
            </a:r>
            <a:r>
              <a:rPr lang="es-ES" sz="6600" b="1" dirty="0">
                <a:solidFill>
                  <a:srgbClr val="FFFF00"/>
                </a:solidFill>
              </a:rPr>
              <a:t>creados</a:t>
            </a:r>
            <a:r>
              <a:rPr lang="es-ES" sz="6600" b="1" dirty="0">
                <a:solidFill>
                  <a:schemeClr val="bg1"/>
                </a:solidFill>
              </a:rPr>
              <a:t> en Cristo Jesús </a:t>
            </a:r>
            <a:r>
              <a:rPr lang="es-ES" sz="6600" b="1" dirty="0">
                <a:solidFill>
                  <a:srgbClr val="FFFF00"/>
                </a:solidFill>
              </a:rPr>
              <a:t>para buenas obras</a:t>
            </a:r>
            <a:r>
              <a:rPr lang="es-ES" sz="6600" b="1" dirty="0">
                <a:solidFill>
                  <a:schemeClr val="bg1"/>
                </a:solidFill>
              </a:rPr>
              <a:t>, las cuales </a:t>
            </a:r>
            <a:r>
              <a:rPr lang="es-ES" sz="6600" b="1" dirty="0">
                <a:solidFill>
                  <a:srgbClr val="FFFF00"/>
                </a:solidFill>
              </a:rPr>
              <a:t>Dios preparó</a:t>
            </a:r>
            <a:r>
              <a:rPr lang="es-ES" sz="6600" b="1" dirty="0">
                <a:solidFill>
                  <a:schemeClr val="bg1"/>
                </a:solidFill>
              </a:rPr>
              <a:t> de antemano para que </a:t>
            </a:r>
            <a:r>
              <a:rPr lang="es-ES" sz="6600" b="1" dirty="0">
                <a:solidFill>
                  <a:srgbClr val="FFFF00"/>
                </a:solidFill>
              </a:rPr>
              <a:t>anduviésemos</a:t>
            </a:r>
            <a:r>
              <a:rPr lang="es-ES" sz="6600" b="1" dirty="0">
                <a:solidFill>
                  <a:schemeClr val="bg1"/>
                </a:solidFill>
              </a:rPr>
              <a:t> en ellas.”</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t>Efesios 2:10:</a:t>
            </a:r>
          </a:p>
        </p:txBody>
      </p:sp>
    </p:spTree>
    <p:extLst>
      <p:ext uri="{BB962C8B-B14F-4D97-AF65-F5344CB8AC3E}">
        <p14:creationId xmlns:p14="http://schemas.microsoft.com/office/powerpoint/2010/main" val="427472512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53113" y="578266"/>
            <a:ext cx="11423176" cy="5632311"/>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6000" b="1" dirty="0">
                <a:solidFill>
                  <a:srgbClr val="002060"/>
                </a:solidFill>
              </a:rPr>
              <a:t>La mayoría de los cristianos </a:t>
            </a:r>
            <a:r>
              <a:rPr lang="es-ES" sz="6000" b="1" dirty="0">
                <a:solidFill>
                  <a:srgbClr val="C00000"/>
                </a:solidFill>
              </a:rPr>
              <a:t>prefieren la gracia </a:t>
            </a:r>
            <a:r>
              <a:rPr lang="es-ES" sz="6000" b="1" dirty="0">
                <a:solidFill>
                  <a:srgbClr val="002060"/>
                </a:solidFill>
              </a:rPr>
              <a:t>por</a:t>
            </a:r>
            <a:r>
              <a:rPr lang="es-ES" sz="6000" b="1" dirty="0">
                <a:solidFill>
                  <a:srgbClr val="C00000"/>
                </a:solidFill>
              </a:rPr>
              <a:t> </a:t>
            </a:r>
            <a:r>
              <a:rPr lang="es-ES" sz="6000" b="1" dirty="0">
                <a:solidFill>
                  <a:srgbClr val="002060"/>
                </a:solidFill>
              </a:rPr>
              <a:t>encima de la ley y la </a:t>
            </a:r>
            <a:r>
              <a:rPr lang="es-ES" sz="6000" b="1" dirty="0">
                <a:solidFill>
                  <a:srgbClr val="C00000"/>
                </a:solidFill>
              </a:rPr>
              <a:t>fe por sobre las obras</a:t>
            </a:r>
            <a:r>
              <a:rPr lang="es-ES" sz="6000" b="1" dirty="0">
                <a:solidFill>
                  <a:srgbClr val="002060"/>
                </a:solidFill>
              </a:rPr>
              <a:t>. Pero hay un pasaje en el libro de </a:t>
            </a:r>
            <a:r>
              <a:rPr lang="es-ES" sz="6000" b="1" dirty="0">
                <a:solidFill>
                  <a:srgbClr val="C00000"/>
                </a:solidFill>
              </a:rPr>
              <a:t>Santiago</a:t>
            </a:r>
            <a:r>
              <a:rPr lang="es-ES" sz="6000" b="1" dirty="0">
                <a:solidFill>
                  <a:srgbClr val="002060"/>
                </a:solidFill>
              </a:rPr>
              <a:t> que demuestra que la fe y las obras son de igual importancia.</a:t>
            </a:r>
          </a:p>
        </p:txBody>
      </p:sp>
    </p:spTree>
    <p:extLst>
      <p:ext uri="{BB962C8B-B14F-4D97-AF65-F5344CB8AC3E}">
        <p14:creationId xmlns:p14="http://schemas.microsoft.com/office/powerpoint/2010/main" val="32201666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1323439"/>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a:solidFill>
                  <a:schemeClr val="bg1"/>
                </a:solidFill>
                <a:latin typeface="Bauhaus 93" panose="04030905020B02020C02" pitchFamily="82" charset="0"/>
              </a:rPr>
              <a:t>Un equilibrio perfecto</a:t>
            </a:r>
          </a:p>
        </p:txBody>
      </p:sp>
    </p:spTree>
    <p:extLst>
      <p:ext uri="{BB962C8B-B14F-4D97-AF65-F5344CB8AC3E}">
        <p14:creationId xmlns:p14="http://schemas.microsoft.com/office/powerpoint/2010/main" val="1936357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69254" y="742838"/>
            <a:ext cx="11237830" cy="6186309"/>
          </a:xfrm>
          <a:prstGeom prst="rect">
            <a:avLst/>
          </a:prstGeom>
          <a:noFill/>
        </p:spPr>
        <p:txBody>
          <a:bodyPr wrap="square" rtlCol="0">
            <a:spAutoFit/>
          </a:bodyPr>
          <a:lstStyle/>
          <a:p>
            <a:r>
              <a:rPr lang="es-ES" sz="4400" b="1" dirty="0" smtClean="0">
                <a:solidFill>
                  <a:schemeClr val="bg1"/>
                </a:solidFill>
              </a:rPr>
              <a:t>“</a:t>
            </a:r>
            <a:r>
              <a:rPr lang="es-ES" sz="4400" b="1" dirty="0">
                <a:solidFill>
                  <a:schemeClr val="bg1"/>
                </a:solidFill>
              </a:rPr>
              <a:t>Hermanos míos, ¿de qué aprovechará si alguno </a:t>
            </a:r>
            <a:r>
              <a:rPr lang="es-ES" sz="4400" b="1" dirty="0">
                <a:solidFill>
                  <a:srgbClr val="FFFF00"/>
                </a:solidFill>
              </a:rPr>
              <a:t>dice</a:t>
            </a:r>
            <a:r>
              <a:rPr lang="es-ES" sz="4400" b="1" dirty="0">
                <a:solidFill>
                  <a:schemeClr val="bg1"/>
                </a:solidFill>
              </a:rPr>
              <a:t> que </a:t>
            </a:r>
            <a:r>
              <a:rPr lang="es-ES" sz="4400" b="1" dirty="0">
                <a:solidFill>
                  <a:srgbClr val="FFFF00"/>
                </a:solidFill>
              </a:rPr>
              <a:t>tiene fe</a:t>
            </a:r>
            <a:r>
              <a:rPr lang="es-ES" sz="4400" b="1" dirty="0">
                <a:solidFill>
                  <a:schemeClr val="bg1"/>
                </a:solidFill>
              </a:rPr>
              <a:t>, y no tiene </a:t>
            </a:r>
            <a:r>
              <a:rPr lang="es-ES" sz="4400" b="1" dirty="0">
                <a:solidFill>
                  <a:srgbClr val="FFFF00"/>
                </a:solidFill>
              </a:rPr>
              <a:t>obras</a:t>
            </a:r>
            <a:r>
              <a:rPr lang="es-ES" sz="4400" b="1" dirty="0">
                <a:solidFill>
                  <a:schemeClr val="bg1"/>
                </a:solidFill>
              </a:rPr>
              <a:t>? ¿Podrá la [</a:t>
            </a:r>
            <a:r>
              <a:rPr lang="es-ES" sz="4400" b="1" dirty="0">
                <a:solidFill>
                  <a:srgbClr val="FFFF00"/>
                </a:solidFill>
              </a:rPr>
              <a:t>tal</a:t>
            </a:r>
            <a:r>
              <a:rPr lang="es-ES" sz="4400" b="1" dirty="0">
                <a:solidFill>
                  <a:schemeClr val="bg1"/>
                </a:solidFill>
              </a:rPr>
              <a:t>] fe </a:t>
            </a:r>
            <a:r>
              <a:rPr lang="es-ES" sz="4400" b="1" dirty="0">
                <a:solidFill>
                  <a:srgbClr val="FFFF00"/>
                </a:solidFill>
              </a:rPr>
              <a:t>salvarle [las obras tienen que ver con la salvación</a:t>
            </a:r>
            <a:r>
              <a:rPr lang="es-ES" sz="4400" b="1" dirty="0">
                <a:solidFill>
                  <a:schemeClr val="bg1"/>
                </a:solidFill>
              </a:rPr>
              <a:t>]? 15 Y si un hermano o una hermana están desnudos, y tienen necesidad del mantenimiento de cada día, 16 y alguno de vosotros les dice: Id en paz, calentaos y saciaos, pero no les dais las cosas que son necesarias para el cuerpo, ¿de qué aprovecha? </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t>Santiago 2:14-24:</a:t>
            </a:r>
          </a:p>
        </p:txBody>
      </p:sp>
    </p:spTree>
    <p:extLst>
      <p:ext uri="{BB962C8B-B14F-4D97-AF65-F5344CB8AC3E}">
        <p14:creationId xmlns:p14="http://schemas.microsoft.com/office/powerpoint/2010/main" val="339950885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51141" y="0"/>
            <a:ext cx="11237830" cy="6740307"/>
          </a:xfrm>
          <a:prstGeom prst="rect">
            <a:avLst/>
          </a:prstGeom>
          <a:noFill/>
        </p:spPr>
        <p:txBody>
          <a:bodyPr wrap="square" rtlCol="0">
            <a:spAutoFit/>
          </a:bodyPr>
          <a:lstStyle/>
          <a:p>
            <a:r>
              <a:rPr lang="es-ES" sz="4800" b="1" dirty="0" smtClean="0">
                <a:solidFill>
                  <a:schemeClr val="bg1"/>
                </a:solidFill>
              </a:rPr>
              <a:t>17 </a:t>
            </a:r>
            <a:r>
              <a:rPr lang="es-ES" sz="4800" b="1" dirty="0">
                <a:solidFill>
                  <a:schemeClr val="bg1"/>
                </a:solidFill>
              </a:rPr>
              <a:t>Así también la fe </a:t>
            </a:r>
            <a:r>
              <a:rPr lang="es-ES" sz="4800" b="1" dirty="0">
                <a:solidFill>
                  <a:srgbClr val="FFFF00"/>
                </a:solidFill>
              </a:rPr>
              <a:t>[de por sí </a:t>
            </a:r>
            <a:r>
              <a:rPr lang="es-ES" sz="4800" b="1" dirty="0" smtClean="0">
                <a:solidFill>
                  <a:srgbClr val="FFFF00"/>
                </a:solidFill>
              </a:rPr>
              <a:t>sola], </a:t>
            </a:r>
            <a:r>
              <a:rPr lang="es-ES" sz="4800" b="1" dirty="0">
                <a:solidFill>
                  <a:schemeClr val="bg1"/>
                </a:solidFill>
              </a:rPr>
              <a:t>si no tiene obras, es muerta en sí misma. 18 Pero alguno dirá: Tú tienes fe, y yo tengo obras. Muéstrame tu fe </a:t>
            </a:r>
            <a:r>
              <a:rPr lang="es-ES" sz="4800" b="1" dirty="0">
                <a:solidFill>
                  <a:srgbClr val="FFFF00"/>
                </a:solidFill>
              </a:rPr>
              <a:t>sin tus obras</a:t>
            </a:r>
            <a:r>
              <a:rPr lang="es-ES" sz="4800" b="1" dirty="0">
                <a:solidFill>
                  <a:schemeClr val="bg1"/>
                </a:solidFill>
              </a:rPr>
              <a:t>, y yo te mostraré mi fe </a:t>
            </a:r>
            <a:r>
              <a:rPr lang="es-ES" sz="4800" b="1" dirty="0">
                <a:solidFill>
                  <a:srgbClr val="FFFF00"/>
                </a:solidFill>
              </a:rPr>
              <a:t>por mis obras [las obras demuestran si la fe es genuina]. </a:t>
            </a:r>
            <a:r>
              <a:rPr lang="es-ES" sz="4800" b="1" dirty="0">
                <a:solidFill>
                  <a:schemeClr val="bg1"/>
                </a:solidFill>
              </a:rPr>
              <a:t>19 Tú </a:t>
            </a:r>
            <a:r>
              <a:rPr lang="es-ES" sz="4800" b="1" dirty="0">
                <a:solidFill>
                  <a:srgbClr val="FFFF00"/>
                </a:solidFill>
              </a:rPr>
              <a:t>crees [la misma palabra que se traduce ‘fe’] </a:t>
            </a:r>
            <a:r>
              <a:rPr lang="es-ES" sz="4800" b="1" dirty="0">
                <a:solidFill>
                  <a:schemeClr val="bg1"/>
                </a:solidFill>
              </a:rPr>
              <a:t>que Dios es uno; bien haces. También los demonios creen, y tiemblan. </a:t>
            </a:r>
          </a:p>
        </p:txBody>
      </p:sp>
    </p:spTree>
    <p:extLst>
      <p:ext uri="{BB962C8B-B14F-4D97-AF65-F5344CB8AC3E}">
        <p14:creationId xmlns:p14="http://schemas.microsoft.com/office/powerpoint/2010/main" val="319236345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51141" y="0"/>
            <a:ext cx="11237830" cy="6863417"/>
          </a:xfrm>
          <a:prstGeom prst="rect">
            <a:avLst/>
          </a:prstGeom>
          <a:noFill/>
        </p:spPr>
        <p:txBody>
          <a:bodyPr wrap="square" rtlCol="0">
            <a:spAutoFit/>
          </a:bodyPr>
          <a:lstStyle/>
          <a:p>
            <a:r>
              <a:rPr lang="es-ES" sz="4400" b="1" dirty="0" smtClean="0">
                <a:solidFill>
                  <a:schemeClr val="bg1"/>
                </a:solidFill>
              </a:rPr>
              <a:t>20 </a:t>
            </a:r>
            <a:r>
              <a:rPr lang="es-ES" sz="4400" b="1" dirty="0">
                <a:solidFill>
                  <a:schemeClr val="bg1"/>
                </a:solidFill>
              </a:rPr>
              <a:t>¿Mas quieres saber, hombre vano, que </a:t>
            </a:r>
            <a:r>
              <a:rPr lang="es-ES" sz="4400" b="1" dirty="0">
                <a:solidFill>
                  <a:srgbClr val="FFFF00"/>
                </a:solidFill>
              </a:rPr>
              <a:t>la fe sin obras es muerta</a:t>
            </a:r>
            <a:r>
              <a:rPr lang="es-ES" sz="4400" b="1" dirty="0">
                <a:solidFill>
                  <a:schemeClr val="bg1"/>
                </a:solidFill>
              </a:rPr>
              <a:t>? 21 ¿No fue </a:t>
            </a:r>
            <a:r>
              <a:rPr lang="es-ES" sz="4400" b="1" dirty="0">
                <a:solidFill>
                  <a:srgbClr val="FFFF00"/>
                </a:solidFill>
              </a:rPr>
              <a:t>justificado por las obras</a:t>
            </a:r>
            <a:r>
              <a:rPr lang="es-ES" sz="4400" b="1" dirty="0">
                <a:solidFill>
                  <a:schemeClr val="bg1"/>
                </a:solidFill>
              </a:rPr>
              <a:t> Abraham nuestro padre </a:t>
            </a:r>
            <a:r>
              <a:rPr lang="es-ES" sz="4400" b="1" dirty="0">
                <a:solidFill>
                  <a:srgbClr val="FFFF00"/>
                </a:solidFill>
              </a:rPr>
              <a:t>[demostró su fe por sus acciones]</a:t>
            </a:r>
            <a:r>
              <a:rPr lang="es-ES" sz="4400" b="1" dirty="0">
                <a:solidFill>
                  <a:schemeClr val="bg1"/>
                </a:solidFill>
              </a:rPr>
              <a:t>, cuando ofreció a su hijo Isaac sobre el altar? 22 ¿No ves que </a:t>
            </a:r>
            <a:r>
              <a:rPr lang="es-ES" sz="4400" b="1" dirty="0">
                <a:solidFill>
                  <a:srgbClr val="FFFF00"/>
                </a:solidFill>
              </a:rPr>
              <a:t>la fe actuó juntamente</a:t>
            </a:r>
            <a:r>
              <a:rPr lang="es-ES" sz="4400" b="1" dirty="0">
                <a:solidFill>
                  <a:schemeClr val="bg1"/>
                </a:solidFill>
              </a:rPr>
              <a:t> con sus obras, y que </a:t>
            </a:r>
            <a:r>
              <a:rPr lang="es-ES" sz="4400" b="1" dirty="0">
                <a:solidFill>
                  <a:srgbClr val="FFFF00"/>
                </a:solidFill>
              </a:rPr>
              <a:t>la fe se perfeccionó [se completó] por las obras</a:t>
            </a:r>
            <a:r>
              <a:rPr lang="es-ES" sz="4400" b="1" dirty="0">
                <a:solidFill>
                  <a:schemeClr val="bg1"/>
                </a:solidFill>
              </a:rPr>
              <a:t>? 23 Y se cumplió la Escritura que dice: </a:t>
            </a:r>
            <a:r>
              <a:rPr lang="es-ES" sz="4400" b="1" dirty="0">
                <a:solidFill>
                  <a:srgbClr val="FFFF00"/>
                </a:solidFill>
              </a:rPr>
              <a:t>Abraham creyó [confió]</a:t>
            </a:r>
            <a:r>
              <a:rPr lang="es-ES" sz="4400" b="1" dirty="0">
                <a:solidFill>
                  <a:schemeClr val="bg1"/>
                </a:solidFill>
              </a:rPr>
              <a:t> a Dios, y le fue contado por justicia, y fue llamado amigo de Dios. </a:t>
            </a:r>
          </a:p>
        </p:txBody>
      </p:sp>
    </p:spTree>
    <p:extLst>
      <p:ext uri="{BB962C8B-B14F-4D97-AF65-F5344CB8AC3E}">
        <p14:creationId xmlns:p14="http://schemas.microsoft.com/office/powerpoint/2010/main" val="140106805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51141" y="805218"/>
            <a:ext cx="11237830" cy="5509200"/>
          </a:xfrm>
          <a:prstGeom prst="rect">
            <a:avLst/>
          </a:prstGeom>
          <a:noFill/>
        </p:spPr>
        <p:txBody>
          <a:bodyPr wrap="square" rtlCol="0">
            <a:spAutoFit/>
          </a:bodyPr>
          <a:lstStyle/>
          <a:p>
            <a:r>
              <a:rPr lang="es-ES" sz="4400" b="1" dirty="0" smtClean="0">
                <a:solidFill>
                  <a:schemeClr val="bg1"/>
                </a:solidFill>
              </a:rPr>
              <a:t>24 </a:t>
            </a:r>
            <a:r>
              <a:rPr lang="es-ES" sz="4400" b="1" dirty="0">
                <a:solidFill>
                  <a:schemeClr val="bg1"/>
                </a:solidFill>
              </a:rPr>
              <a:t>Vosotros veis, pues, que el hombre es </a:t>
            </a:r>
            <a:r>
              <a:rPr lang="es-ES" sz="4400" b="1" dirty="0">
                <a:solidFill>
                  <a:srgbClr val="FFFF00"/>
                </a:solidFill>
              </a:rPr>
              <a:t>justificado por las obras</a:t>
            </a:r>
            <a:r>
              <a:rPr lang="es-ES" sz="4400" b="1" dirty="0">
                <a:solidFill>
                  <a:schemeClr val="bg1"/>
                </a:solidFill>
              </a:rPr>
              <a:t>, y </a:t>
            </a:r>
            <a:r>
              <a:rPr lang="es-ES" sz="4400" b="1" dirty="0">
                <a:solidFill>
                  <a:srgbClr val="FFFF00"/>
                </a:solidFill>
              </a:rPr>
              <a:t>no solamente por la fe</a:t>
            </a:r>
            <a:r>
              <a:rPr lang="es-ES" sz="4400" b="1" dirty="0">
                <a:solidFill>
                  <a:schemeClr val="bg1"/>
                </a:solidFill>
              </a:rPr>
              <a:t>. 25 Asimismo también </a:t>
            </a:r>
            <a:r>
              <a:rPr lang="es-ES" sz="4400" b="1" dirty="0" err="1">
                <a:solidFill>
                  <a:schemeClr val="bg1"/>
                </a:solidFill>
              </a:rPr>
              <a:t>Rahab</a:t>
            </a:r>
            <a:r>
              <a:rPr lang="es-ES" sz="4400" b="1" dirty="0">
                <a:solidFill>
                  <a:schemeClr val="bg1"/>
                </a:solidFill>
              </a:rPr>
              <a:t> la ramera, ¿no fue </a:t>
            </a:r>
            <a:r>
              <a:rPr lang="es-ES" sz="4400" b="1" dirty="0">
                <a:solidFill>
                  <a:srgbClr val="FFFF00"/>
                </a:solidFill>
              </a:rPr>
              <a:t>justificada por obras</a:t>
            </a:r>
            <a:r>
              <a:rPr lang="es-ES" sz="4400" b="1" dirty="0">
                <a:solidFill>
                  <a:schemeClr val="bg1"/>
                </a:solidFill>
              </a:rPr>
              <a:t>, cuando </a:t>
            </a:r>
            <a:r>
              <a:rPr lang="es-ES" sz="4400" b="1" dirty="0">
                <a:solidFill>
                  <a:srgbClr val="FFFF00"/>
                </a:solidFill>
              </a:rPr>
              <a:t>recibió</a:t>
            </a:r>
            <a:r>
              <a:rPr lang="es-ES" sz="4400" b="1" dirty="0">
                <a:solidFill>
                  <a:schemeClr val="bg1"/>
                </a:solidFill>
              </a:rPr>
              <a:t> a los mensajeros y los envió por otro camino? 26 Porque como el </a:t>
            </a:r>
            <a:r>
              <a:rPr lang="es-ES" sz="4400" b="1" dirty="0">
                <a:solidFill>
                  <a:srgbClr val="FFFF00"/>
                </a:solidFill>
              </a:rPr>
              <a:t>cuerpo sin espíritu </a:t>
            </a:r>
            <a:r>
              <a:rPr lang="es-ES" sz="4400" b="1" dirty="0">
                <a:solidFill>
                  <a:schemeClr val="bg1"/>
                </a:solidFill>
              </a:rPr>
              <a:t>está muerto, así también </a:t>
            </a:r>
            <a:r>
              <a:rPr lang="es-ES" sz="4400" b="1" dirty="0">
                <a:solidFill>
                  <a:srgbClr val="FFFF00"/>
                </a:solidFill>
              </a:rPr>
              <a:t>la fe sin obras </a:t>
            </a:r>
            <a:r>
              <a:rPr lang="es-ES" sz="4400" b="1" dirty="0">
                <a:solidFill>
                  <a:schemeClr val="bg1"/>
                </a:solidFill>
              </a:rPr>
              <a:t>está muerta.”</a:t>
            </a:r>
          </a:p>
        </p:txBody>
      </p:sp>
    </p:spTree>
    <p:extLst>
      <p:ext uri="{BB962C8B-B14F-4D97-AF65-F5344CB8AC3E}">
        <p14:creationId xmlns:p14="http://schemas.microsoft.com/office/powerpoint/2010/main" val="286529823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18"/>
          <p:cNvSpPr/>
          <p:nvPr/>
        </p:nvSpPr>
        <p:spPr>
          <a:xfrm>
            <a:off x="0" y="0"/>
            <a:ext cx="1652525" cy="6858000"/>
          </a:xfrm>
          <a:prstGeom prst="rect">
            <a:avLst/>
          </a:prstGeom>
          <a:solidFill>
            <a:schemeClr val="accent1">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uadroTexto 2">
            <a:extLst>
              <a:ext uri="{FF2B5EF4-FFF2-40B4-BE49-F238E27FC236}">
                <a16:creationId xmlns:a16="http://schemas.microsoft.com/office/drawing/2014/main" id="{B7F75417-8BC0-431B-9DD0-3952FEF3CE45}"/>
              </a:ext>
            </a:extLst>
          </p:cNvPr>
          <p:cNvSpPr txBox="1"/>
          <p:nvPr/>
        </p:nvSpPr>
        <p:spPr>
          <a:xfrm>
            <a:off x="1631131" y="1275726"/>
            <a:ext cx="4224464" cy="1077218"/>
          </a:xfrm>
          <a:prstGeom prst="rect">
            <a:avLst/>
          </a:prstGeom>
          <a:noFill/>
        </p:spPr>
        <p:txBody>
          <a:bodyPr wrap="square" rtlCol="0">
            <a:spAutoFit/>
          </a:bodyPr>
          <a:lstStyle/>
          <a:p>
            <a:pPr lvl="0">
              <a:defRPr/>
            </a:pPr>
            <a:r>
              <a:rPr lang="es-ES" sz="3200" dirty="0">
                <a:solidFill>
                  <a:srgbClr val="4472C4">
                    <a:lumMod val="50000"/>
                  </a:srgbClr>
                </a:solidFill>
              </a:rPr>
              <a:t>Los que hemos muerto al pecado no...</a:t>
            </a:r>
            <a:endParaRPr kumimoji="0" lang="es-ES" sz="32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
        <p:nvSpPr>
          <p:cNvPr id="13" name="CuadroTexto 12">
            <a:extLst>
              <a:ext uri="{FF2B5EF4-FFF2-40B4-BE49-F238E27FC236}">
                <a16:creationId xmlns:a16="http://schemas.microsoft.com/office/drawing/2014/main" id="{2B80B65F-4774-4B34-B211-5F7CCD9DB0D1}"/>
              </a:ext>
            </a:extLst>
          </p:cNvPr>
          <p:cNvSpPr txBox="1"/>
          <p:nvPr/>
        </p:nvSpPr>
        <p:spPr>
          <a:xfrm>
            <a:off x="1645394" y="318250"/>
            <a:ext cx="4047484" cy="584775"/>
          </a:xfrm>
          <a:prstGeom prst="rect">
            <a:avLst/>
          </a:prstGeom>
          <a:noFill/>
        </p:spPr>
        <p:txBody>
          <a:bodyPr wrap="square" rtlCol="0">
            <a:spAutoFit/>
          </a:bodyPr>
          <a:lstStyle/>
          <a:p>
            <a:pPr lvl="0">
              <a:defRPr/>
            </a:pPr>
            <a:r>
              <a:rPr lang="es-ES" sz="3200" dirty="0">
                <a:solidFill>
                  <a:srgbClr val="4472C4">
                    <a:lumMod val="50000"/>
                  </a:srgbClr>
                </a:solidFill>
              </a:rPr>
              <a:t>Por la fe no...</a:t>
            </a:r>
            <a:endParaRPr lang="es-ES" sz="3200" dirty="0">
              <a:solidFill>
                <a:srgbClr val="4472C4">
                  <a:lumMod val="50000"/>
                </a:srgbClr>
              </a:solidFill>
            </a:endParaRPr>
          </a:p>
        </p:txBody>
      </p:sp>
      <p:sp>
        <p:nvSpPr>
          <p:cNvPr id="14" name="CuadroTexto 13">
            <a:extLst>
              <a:ext uri="{FF2B5EF4-FFF2-40B4-BE49-F238E27FC236}">
                <a16:creationId xmlns:a16="http://schemas.microsoft.com/office/drawing/2014/main" id="{3C95100F-E8B5-4CF3-9E17-D707427B80EE}"/>
              </a:ext>
            </a:extLst>
          </p:cNvPr>
          <p:cNvSpPr txBox="1"/>
          <p:nvPr/>
        </p:nvSpPr>
        <p:spPr>
          <a:xfrm>
            <a:off x="1645393" y="4065952"/>
            <a:ext cx="4210202" cy="1077218"/>
          </a:xfrm>
          <a:prstGeom prst="rect">
            <a:avLst/>
          </a:prstGeom>
          <a:noFill/>
        </p:spPr>
        <p:txBody>
          <a:bodyPr wrap="square" rtlCol="0">
            <a:spAutoFit/>
          </a:bodyPr>
          <a:lstStyle/>
          <a:p>
            <a:pPr lvl="0">
              <a:defRPr/>
            </a:pPr>
            <a:r>
              <a:rPr lang="es-ES" sz="3200" dirty="0">
                <a:solidFill>
                  <a:srgbClr val="4472C4">
                    <a:lumMod val="50000"/>
                  </a:srgbClr>
                </a:solidFill>
              </a:rPr>
              <a:t>creados en Cristo Jesús para</a:t>
            </a:r>
            <a:endParaRPr kumimoji="0" lang="es-ES" sz="32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
        <p:nvSpPr>
          <p:cNvPr id="15" name="CuadroTexto 14">
            <a:extLst>
              <a:ext uri="{FF2B5EF4-FFF2-40B4-BE49-F238E27FC236}">
                <a16:creationId xmlns:a16="http://schemas.microsoft.com/office/drawing/2014/main" id="{484CE96C-CBE3-40DD-869A-7E653E50D465}"/>
              </a:ext>
            </a:extLst>
          </p:cNvPr>
          <p:cNvSpPr txBox="1"/>
          <p:nvPr/>
        </p:nvSpPr>
        <p:spPr>
          <a:xfrm>
            <a:off x="1659657" y="5413019"/>
            <a:ext cx="4033220" cy="1077218"/>
          </a:xfrm>
          <a:prstGeom prst="rect">
            <a:avLst/>
          </a:prstGeom>
          <a:noFill/>
        </p:spPr>
        <p:txBody>
          <a:bodyPr wrap="square" rtlCol="0">
            <a:spAutoFit/>
          </a:bodyPr>
          <a:lstStyle/>
          <a:p>
            <a:pPr lvl="0">
              <a:defRPr/>
            </a:pPr>
            <a:r>
              <a:rPr lang="es-ES" sz="3200" dirty="0">
                <a:solidFill>
                  <a:srgbClr val="4472C4">
                    <a:lumMod val="50000"/>
                  </a:srgbClr>
                </a:solidFill>
              </a:rPr>
              <a:t>la fe y las obras son </a:t>
            </a:r>
            <a:r>
              <a:rPr lang="es-ES" sz="3200" dirty="0" smtClean="0">
                <a:solidFill>
                  <a:srgbClr val="4472C4">
                    <a:lumMod val="50000"/>
                  </a:srgbClr>
                </a:solidFill>
              </a:rPr>
              <a:t>de…</a:t>
            </a:r>
            <a:endParaRPr kumimoji="0" lang="es-ES" sz="3200" b="0" u="none" strike="noStrike" kern="1200" cap="none" spc="0" normalizeH="0" baseline="0" noProof="0" dirty="0">
              <a:ln>
                <a:noFill/>
              </a:ln>
              <a:solidFill>
                <a:srgbClr val="4472C4">
                  <a:lumMod val="50000"/>
                </a:srgbClr>
              </a:solidFill>
              <a:effectLst/>
              <a:uLnTx/>
              <a:uFillTx/>
              <a:latin typeface="Calibri" panose="020F0502020204030204"/>
            </a:endParaRPr>
          </a:p>
        </p:txBody>
      </p:sp>
      <p:sp>
        <p:nvSpPr>
          <p:cNvPr id="16" name="CuadroTexto 15">
            <a:extLst>
              <a:ext uri="{FF2B5EF4-FFF2-40B4-BE49-F238E27FC236}">
                <a16:creationId xmlns:a16="http://schemas.microsoft.com/office/drawing/2014/main" id="{BADEAE86-D7E0-4E67-860F-EC436B06AF60}"/>
              </a:ext>
            </a:extLst>
          </p:cNvPr>
          <p:cNvSpPr txBox="1"/>
          <p:nvPr/>
        </p:nvSpPr>
        <p:spPr>
          <a:xfrm>
            <a:off x="1645393" y="2764612"/>
            <a:ext cx="3759120" cy="1077218"/>
          </a:xfrm>
          <a:prstGeom prst="rect">
            <a:avLst/>
          </a:prstGeom>
          <a:noFill/>
        </p:spPr>
        <p:txBody>
          <a:bodyPr wrap="square" rtlCol="0">
            <a:spAutoFit/>
          </a:bodyPr>
          <a:lstStyle/>
          <a:p>
            <a:pPr lvl="0">
              <a:defRPr/>
            </a:pPr>
            <a:r>
              <a:rPr lang="es-ES" sz="3200" dirty="0">
                <a:solidFill>
                  <a:srgbClr val="4472C4">
                    <a:lumMod val="50000"/>
                  </a:srgbClr>
                </a:solidFill>
              </a:rPr>
              <a:t>Las "obras de la ley" de Pablo</a:t>
            </a:r>
            <a:endParaRPr kumimoji="0" lang="es-ES" sz="32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
        <p:nvSpPr>
          <p:cNvPr id="8" name="CuadroTexto 7">
            <a:extLst>
              <a:ext uri="{FF2B5EF4-FFF2-40B4-BE49-F238E27FC236}">
                <a16:creationId xmlns:a16="http://schemas.microsoft.com/office/drawing/2014/main" id="{DB4BBA2C-AD84-4635-BFED-A54A24D56E2B}"/>
              </a:ext>
            </a:extLst>
          </p:cNvPr>
          <p:cNvSpPr txBox="1"/>
          <p:nvPr/>
        </p:nvSpPr>
        <p:spPr>
          <a:xfrm>
            <a:off x="6516338" y="3255099"/>
            <a:ext cx="5307870" cy="1077218"/>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D</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debemos seguir viviendo en el pecado</a:t>
            </a:r>
            <a:endParaRPr lang="es-ES" sz="3200" dirty="0">
              <a:solidFill>
                <a:prstClr val="black"/>
              </a:solidFill>
            </a:endParaRPr>
          </a:p>
        </p:txBody>
      </p:sp>
      <p:sp>
        <p:nvSpPr>
          <p:cNvPr id="20" name="CuadroTexto 19">
            <a:extLst>
              <a:ext uri="{FF2B5EF4-FFF2-40B4-BE49-F238E27FC236}">
                <a16:creationId xmlns:a16="http://schemas.microsoft.com/office/drawing/2014/main" id="{8F3B8264-4C31-43B4-BA54-43EE83420FE7}"/>
              </a:ext>
            </a:extLst>
          </p:cNvPr>
          <p:cNvSpPr txBox="1"/>
          <p:nvPr/>
        </p:nvSpPr>
        <p:spPr>
          <a:xfrm>
            <a:off x="6554930" y="1239403"/>
            <a:ext cx="5409805" cy="584775"/>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B</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invalidamos la Ley</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CuadroTexto 20">
            <a:extLst>
              <a:ext uri="{FF2B5EF4-FFF2-40B4-BE49-F238E27FC236}">
                <a16:creationId xmlns:a16="http://schemas.microsoft.com/office/drawing/2014/main" id="{707CBC07-791E-485A-931D-932FDFAF0D6C}"/>
              </a:ext>
            </a:extLst>
          </p:cNvPr>
          <p:cNvSpPr txBox="1"/>
          <p:nvPr/>
        </p:nvSpPr>
        <p:spPr>
          <a:xfrm>
            <a:off x="6516338" y="266638"/>
            <a:ext cx="5534635" cy="584775"/>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A</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buenas obras</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CuadroTexto 21">
            <a:extLst>
              <a:ext uri="{FF2B5EF4-FFF2-40B4-BE49-F238E27FC236}">
                <a16:creationId xmlns:a16="http://schemas.microsoft.com/office/drawing/2014/main" id="{4D4C28EC-9574-47D6-8D4C-A2D48F991BF0}"/>
              </a:ext>
            </a:extLst>
          </p:cNvPr>
          <p:cNvSpPr txBox="1"/>
          <p:nvPr/>
        </p:nvSpPr>
        <p:spPr>
          <a:xfrm>
            <a:off x="6521282" y="2248228"/>
            <a:ext cx="5248199" cy="584775"/>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C</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igual importancia</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CuadroTexto 22">
            <a:extLst>
              <a:ext uri="{FF2B5EF4-FFF2-40B4-BE49-F238E27FC236}">
                <a16:creationId xmlns:a16="http://schemas.microsoft.com/office/drawing/2014/main" id="{570408FA-21B6-4E50-A2CA-A06FB9771535}"/>
              </a:ext>
            </a:extLst>
          </p:cNvPr>
          <p:cNvSpPr txBox="1"/>
          <p:nvPr/>
        </p:nvSpPr>
        <p:spPr>
          <a:xfrm>
            <a:off x="6587671" y="5827115"/>
            <a:ext cx="5115423" cy="584775"/>
          </a:xfrm>
          <a:prstGeom prst="rect">
            <a:avLst/>
          </a:prstGeom>
          <a:noFill/>
        </p:spPr>
        <p:txBody>
          <a:bodyPr wrap="square" rtlCol="0">
            <a:spAutoFit/>
          </a:bodyPr>
          <a:lstStyle/>
          <a:p>
            <a:pPr lvl="0"/>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G. </a:t>
            </a:r>
            <a:r>
              <a:rPr lang="pt-BR" sz="3200" dirty="0">
                <a:solidFill>
                  <a:prstClr val="black"/>
                </a:solidFill>
              </a:rPr>
              <a:t>se </a:t>
            </a:r>
            <a:r>
              <a:rPr lang="pt-BR" sz="3200" dirty="0" err="1">
                <a:solidFill>
                  <a:prstClr val="black"/>
                </a:solidFill>
              </a:rPr>
              <a:t>refieren</a:t>
            </a:r>
            <a:r>
              <a:rPr lang="pt-BR" sz="3200" dirty="0">
                <a:solidFill>
                  <a:prstClr val="black"/>
                </a:solidFill>
              </a:rPr>
              <a:t> a obras malas</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CuadroTexto 8">
            <a:extLst>
              <a:ext uri="{FF2B5EF4-FFF2-40B4-BE49-F238E27FC236}">
                <a16:creationId xmlns:a16="http://schemas.microsoft.com/office/drawing/2014/main" id="{D52AD20F-C77A-4B88-B6A1-2718AE27E03B}"/>
              </a:ext>
            </a:extLst>
          </p:cNvPr>
          <p:cNvSpPr txBox="1"/>
          <p:nvPr/>
        </p:nvSpPr>
        <p:spPr>
          <a:xfrm>
            <a:off x="6587671" y="4865986"/>
            <a:ext cx="50533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DO" sz="3000" b="0" i="0" u="none" strike="noStrike" kern="1200" cap="none" spc="0" normalizeH="0" baseline="0" noProof="0" dirty="0">
                <a:ln>
                  <a:noFill/>
                </a:ln>
                <a:solidFill>
                  <a:srgbClr val="C00000"/>
                </a:solidFill>
                <a:effectLst/>
                <a:uLnTx/>
                <a:uFillTx/>
                <a:latin typeface="Calibri" panose="020F0502020204030204"/>
                <a:ea typeface="+mn-ea"/>
                <a:cs typeface="+mn-cs"/>
              </a:rPr>
              <a:t>E</a:t>
            </a:r>
            <a:r>
              <a:rPr kumimoji="0" lang="es-DO" sz="30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noProof="0" dirty="0" smtClean="0">
                <a:solidFill>
                  <a:prstClr val="black"/>
                </a:solidFill>
                <a:latin typeface="Calibri" panose="020F0502020204030204"/>
              </a:rPr>
              <a:t>Importancia distinta</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ángulo 5"/>
          <p:cNvSpPr/>
          <p:nvPr/>
        </p:nvSpPr>
        <p:spPr>
          <a:xfrm>
            <a:off x="0" y="5158374"/>
            <a:ext cx="1652525"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smtClean="0">
                <a:ln/>
                <a:solidFill>
                  <a:prstClr val="white"/>
                </a:solidFill>
                <a:effectLst/>
                <a:uLnTx/>
                <a:uFillTx/>
                <a:latin typeface="Calibri" panose="020F0502020204030204"/>
                <a:ea typeface="+mn-ea"/>
                <a:cs typeface="+mn-cs"/>
              </a:rPr>
              <a:t>Asocie</a:t>
            </a:r>
            <a:endParaRPr kumimoji="0" lang="es-ES" sz="4000" b="1" i="0" u="none" strike="noStrike" kern="1200" cap="none" spc="0" normalizeH="0" baseline="0" noProof="0" dirty="0">
              <a:ln/>
              <a:solidFill>
                <a:prstClr val="white"/>
              </a:solidFill>
              <a:effectLst/>
              <a:uLnTx/>
              <a:uFillTx/>
              <a:latin typeface="Calibri" panose="020F0502020204030204"/>
              <a:ea typeface="+mn-ea"/>
              <a:cs typeface="+mn-cs"/>
            </a:endParaRPr>
          </a:p>
        </p:txBody>
      </p:sp>
      <p:cxnSp>
        <p:nvCxnSpPr>
          <p:cNvPr id="11" name="Conector recto 10"/>
          <p:cNvCxnSpPr/>
          <p:nvPr/>
        </p:nvCxnSpPr>
        <p:spPr>
          <a:xfrm>
            <a:off x="1652525" y="30409"/>
            <a:ext cx="0" cy="6827591"/>
          </a:xfrm>
          <a:prstGeom prst="line">
            <a:avLst/>
          </a:prstGeom>
        </p:spPr>
        <p:style>
          <a:lnRef idx="2">
            <a:schemeClr val="dk1"/>
          </a:lnRef>
          <a:fillRef idx="0">
            <a:schemeClr val="dk1"/>
          </a:fillRef>
          <a:effectRef idx="1">
            <a:schemeClr val="dk1"/>
          </a:effectRef>
          <a:fontRef idx="minor">
            <a:schemeClr val="tx1"/>
          </a:fontRef>
        </p:style>
      </p:cxnSp>
      <p:pic>
        <p:nvPicPr>
          <p:cNvPr id="17" name="Imagen 16">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12551" y="5705957"/>
            <a:ext cx="1063651" cy="1063651"/>
          </a:xfrm>
          <a:prstGeom prst="rect">
            <a:avLst/>
          </a:prstGeom>
          <a:effectLst>
            <a:outerShdw blurRad="50800" dist="50800" dir="5400000" algn="ctr" rotWithShape="0">
              <a:srgbClr val="000000"/>
            </a:outerShdw>
          </a:effectLst>
        </p:spPr>
      </p:pic>
    </p:spTree>
    <p:extLst>
      <p:ext uri="{BB962C8B-B14F-4D97-AF65-F5344CB8AC3E}">
        <p14:creationId xmlns:p14="http://schemas.microsoft.com/office/powerpoint/2010/main" val="1886952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mph" presetSubtype="0" fill="hold" grpId="0" nodeType="clickEffect">
                                  <p:stCondLst>
                                    <p:cond delay="0"/>
                                  </p:stCondLst>
                                  <p:childTnLst>
                                    <p:animClr clrSpc="hsl" dir="cw">
                                      <p:cBhvr override="childStyle">
                                        <p:cTn id="10" dur="500" fill="hold"/>
                                        <p:tgtEl>
                                          <p:spTgt spid="20"/>
                                        </p:tgtEl>
                                        <p:attrNameLst>
                                          <p:attrName>style.color</p:attrName>
                                        </p:attrNameLst>
                                      </p:cBhvr>
                                      <p:by>
                                        <p:hsl h="7200000" s="0" l="0"/>
                                      </p:by>
                                    </p:animClr>
                                    <p:animClr clrSpc="hsl" dir="cw">
                                      <p:cBhvr>
                                        <p:cTn id="11" dur="500" fill="hold"/>
                                        <p:tgtEl>
                                          <p:spTgt spid="20"/>
                                        </p:tgtEl>
                                        <p:attrNameLst>
                                          <p:attrName>fillcolor</p:attrName>
                                        </p:attrNameLst>
                                      </p:cBhvr>
                                      <p:by>
                                        <p:hsl h="7200000" s="0" l="0"/>
                                      </p:by>
                                    </p:animClr>
                                    <p:animClr clrSpc="hsl" dir="cw">
                                      <p:cBhvr>
                                        <p:cTn id="12" dur="500" fill="hold"/>
                                        <p:tgtEl>
                                          <p:spTgt spid="20"/>
                                        </p:tgtEl>
                                        <p:attrNameLst>
                                          <p:attrName>stroke.color</p:attrName>
                                        </p:attrNameLst>
                                      </p:cBhvr>
                                      <p:by>
                                        <p:hsl h="7200000" s="0" l="0"/>
                                      </p:by>
                                    </p:animClr>
                                    <p:set>
                                      <p:cBhvr>
                                        <p:cTn id="13" dur="500" fill="hold"/>
                                        <p:tgtEl>
                                          <p:spTgt spid="20"/>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1" presetClass="emph" presetSubtype="0" fill="hold" grpId="0" nodeType="clickEffect">
                                  <p:stCondLst>
                                    <p:cond delay="0"/>
                                  </p:stCondLst>
                                  <p:childTnLst>
                                    <p:animClr clrSpc="hsl" dir="cw">
                                      <p:cBhvr override="childStyle">
                                        <p:cTn id="21" dur="500" fill="hold"/>
                                        <p:tgtEl>
                                          <p:spTgt spid="8"/>
                                        </p:tgtEl>
                                        <p:attrNameLst>
                                          <p:attrName>style.color</p:attrName>
                                        </p:attrNameLst>
                                      </p:cBhvr>
                                      <p:by>
                                        <p:hsl h="7200000" s="0" l="0"/>
                                      </p:by>
                                    </p:animClr>
                                    <p:animClr clrSpc="hsl" dir="cw">
                                      <p:cBhvr>
                                        <p:cTn id="22" dur="500" fill="hold"/>
                                        <p:tgtEl>
                                          <p:spTgt spid="8"/>
                                        </p:tgtEl>
                                        <p:attrNameLst>
                                          <p:attrName>fillcolor</p:attrName>
                                        </p:attrNameLst>
                                      </p:cBhvr>
                                      <p:by>
                                        <p:hsl h="7200000" s="0" l="0"/>
                                      </p:by>
                                    </p:animClr>
                                    <p:animClr clrSpc="hsl" dir="cw">
                                      <p:cBhvr>
                                        <p:cTn id="23" dur="500" fill="hold"/>
                                        <p:tgtEl>
                                          <p:spTgt spid="8"/>
                                        </p:tgtEl>
                                        <p:attrNameLst>
                                          <p:attrName>stroke.color</p:attrName>
                                        </p:attrNameLst>
                                      </p:cBhvr>
                                      <p:by>
                                        <p:hsl h="7200000" s="0" l="0"/>
                                      </p:by>
                                    </p:animClr>
                                    <p:set>
                                      <p:cBhvr>
                                        <p:cTn id="24" dur="500" fill="hold"/>
                                        <p:tgtEl>
                                          <p:spTgt spid="8"/>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1" presetClass="emph" presetSubtype="0" fill="hold" grpId="0" nodeType="clickEffect">
                                  <p:stCondLst>
                                    <p:cond delay="0"/>
                                  </p:stCondLst>
                                  <p:childTnLst>
                                    <p:animClr clrSpc="hsl" dir="cw">
                                      <p:cBhvr override="childStyle">
                                        <p:cTn id="32" dur="500" fill="hold"/>
                                        <p:tgtEl>
                                          <p:spTgt spid="23"/>
                                        </p:tgtEl>
                                        <p:attrNameLst>
                                          <p:attrName>style.color</p:attrName>
                                        </p:attrNameLst>
                                      </p:cBhvr>
                                      <p:by>
                                        <p:hsl h="7200000" s="0" l="0"/>
                                      </p:by>
                                    </p:animClr>
                                    <p:animClr clrSpc="hsl" dir="cw">
                                      <p:cBhvr>
                                        <p:cTn id="33" dur="500" fill="hold"/>
                                        <p:tgtEl>
                                          <p:spTgt spid="23"/>
                                        </p:tgtEl>
                                        <p:attrNameLst>
                                          <p:attrName>fillcolor</p:attrName>
                                        </p:attrNameLst>
                                      </p:cBhvr>
                                      <p:by>
                                        <p:hsl h="7200000" s="0" l="0"/>
                                      </p:by>
                                    </p:animClr>
                                    <p:animClr clrSpc="hsl" dir="cw">
                                      <p:cBhvr>
                                        <p:cTn id="34" dur="500" fill="hold"/>
                                        <p:tgtEl>
                                          <p:spTgt spid="23"/>
                                        </p:tgtEl>
                                        <p:attrNameLst>
                                          <p:attrName>stroke.color</p:attrName>
                                        </p:attrNameLst>
                                      </p:cBhvr>
                                      <p:by>
                                        <p:hsl h="7200000" s="0" l="0"/>
                                      </p:by>
                                    </p:animClr>
                                    <p:set>
                                      <p:cBhvr>
                                        <p:cTn id="35" dur="500" fill="hold"/>
                                        <p:tgtEl>
                                          <p:spTgt spid="23"/>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1" presetClass="emph" presetSubtype="0" fill="hold" grpId="0" nodeType="clickEffect">
                                  <p:stCondLst>
                                    <p:cond delay="0"/>
                                  </p:stCondLst>
                                  <p:childTnLst>
                                    <p:animClr clrSpc="hsl" dir="cw">
                                      <p:cBhvr override="childStyle">
                                        <p:cTn id="43" dur="500" fill="hold"/>
                                        <p:tgtEl>
                                          <p:spTgt spid="21"/>
                                        </p:tgtEl>
                                        <p:attrNameLst>
                                          <p:attrName>style.color</p:attrName>
                                        </p:attrNameLst>
                                      </p:cBhvr>
                                      <p:by>
                                        <p:hsl h="7200000" s="0" l="0"/>
                                      </p:by>
                                    </p:animClr>
                                    <p:animClr clrSpc="hsl" dir="cw">
                                      <p:cBhvr>
                                        <p:cTn id="44" dur="500" fill="hold"/>
                                        <p:tgtEl>
                                          <p:spTgt spid="21"/>
                                        </p:tgtEl>
                                        <p:attrNameLst>
                                          <p:attrName>fillcolor</p:attrName>
                                        </p:attrNameLst>
                                      </p:cBhvr>
                                      <p:by>
                                        <p:hsl h="7200000" s="0" l="0"/>
                                      </p:by>
                                    </p:animClr>
                                    <p:animClr clrSpc="hsl" dir="cw">
                                      <p:cBhvr>
                                        <p:cTn id="45" dur="500" fill="hold"/>
                                        <p:tgtEl>
                                          <p:spTgt spid="21"/>
                                        </p:tgtEl>
                                        <p:attrNameLst>
                                          <p:attrName>stroke.color</p:attrName>
                                        </p:attrNameLst>
                                      </p:cBhvr>
                                      <p:by>
                                        <p:hsl h="7200000" s="0" l="0"/>
                                      </p:by>
                                    </p:animClr>
                                    <p:set>
                                      <p:cBhvr>
                                        <p:cTn id="46" dur="500" fill="hold"/>
                                        <p:tgtEl>
                                          <p:spTgt spid="21"/>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1" presetClass="emph" presetSubtype="0" fill="hold" grpId="0" nodeType="clickEffect">
                                  <p:stCondLst>
                                    <p:cond delay="0"/>
                                  </p:stCondLst>
                                  <p:childTnLst>
                                    <p:animClr clrSpc="hsl" dir="cw">
                                      <p:cBhvr override="childStyle">
                                        <p:cTn id="54" dur="500" fill="hold"/>
                                        <p:tgtEl>
                                          <p:spTgt spid="22"/>
                                        </p:tgtEl>
                                        <p:attrNameLst>
                                          <p:attrName>style.color</p:attrName>
                                        </p:attrNameLst>
                                      </p:cBhvr>
                                      <p:by>
                                        <p:hsl h="7200000" s="0" l="0"/>
                                      </p:by>
                                    </p:animClr>
                                    <p:animClr clrSpc="hsl" dir="cw">
                                      <p:cBhvr>
                                        <p:cTn id="55" dur="500" fill="hold"/>
                                        <p:tgtEl>
                                          <p:spTgt spid="22"/>
                                        </p:tgtEl>
                                        <p:attrNameLst>
                                          <p:attrName>fillcolor</p:attrName>
                                        </p:attrNameLst>
                                      </p:cBhvr>
                                      <p:by>
                                        <p:hsl h="7200000" s="0" l="0"/>
                                      </p:by>
                                    </p:animClr>
                                    <p:animClr clrSpc="hsl" dir="cw">
                                      <p:cBhvr>
                                        <p:cTn id="56" dur="500" fill="hold"/>
                                        <p:tgtEl>
                                          <p:spTgt spid="22"/>
                                        </p:tgtEl>
                                        <p:attrNameLst>
                                          <p:attrName>stroke.color</p:attrName>
                                        </p:attrNameLst>
                                      </p:cBhvr>
                                      <p:by>
                                        <p:hsl h="7200000" s="0" l="0"/>
                                      </p:by>
                                    </p:animClr>
                                    <p:set>
                                      <p:cBhvr>
                                        <p:cTn id="57" dur="500" fill="hold"/>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P spid="16" grpId="0"/>
      <p:bldP spid="8" grpId="0"/>
      <p:bldP spid="20" grpId="0"/>
      <p:bldP spid="21" grpId="0"/>
      <p:bldP spid="22" grpId="0"/>
      <p:bldP spid="2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1323439"/>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a:solidFill>
                  <a:schemeClr val="bg1"/>
                </a:solidFill>
                <a:latin typeface="Bauhaus 93" panose="04030905020B02020C02" pitchFamily="82" charset="0"/>
              </a:rPr>
              <a:t>Pablo y Santiago</a:t>
            </a:r>
            <a:endParaRPr lang="es-ES" sz="8000" dirty="0">
              <a:solidFill>
                <a:schemeClr val="bg1"/>
              </a:solidFill>
              <a:latin typeface="Bauhaus 93" panose="04030905020B02020C02" pitchFamily="82" charset="0"/>
            </a:endParaRPr>
          </a:p>
        </p:txBody>
      </p:sp>
    </p:spTree>
    <p:extLst>
      <p:ext uri="{BB962C8B-B14F-4D97-AF65-F5344CB8AC3E}">
        <p14:creationId xmlns:p14="http://schemas.microsoft.com/office/powerpoint/2010/main" val="133367223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900752" y="808875"/>
            <a:ext cx="10343712" cy="4524315"/>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7200" b="1" dirty="0">
                <a:solidFill>
                  <a:srgbClr val="002060"/>
                </a:solidFill>
              </a:rPr>
              <a:t>Pablo y Santiago estaban luchando contra </a:t>
            </a:r>
            <a:r>
              <a:rPr lang="es-ES" sz="7200" b="1" dirty="0">
                <a:solidFill>
                  <a:srgbClr val="C00000"/>
                </a:solidFill>
              </a:rPr>
              <a:t>dos enemigos mortales </a:t>
            </a:r>
            <a:r>
              <a:rPr lang="es-ES" sz="7200" b="1" dirty="0">
                <a:solidFill>
                  <a:srgbClr val="002060"/>
                </a:solidFill>
              </a:rPr>
              <a:t>del evangelio.</a:t>
            </a:r>
            <a:endParaRPr lang="es-ES" sz="7200" b="1" dirty="0">
              <a:solidFill>
                <a:srgbClr val="002060"/>
              </a:solidFill>
            </a:endParaRPr>
          </a:p>
        </p:txBody>
      </p:sp>
    </p:spTree>
    <p:extLst>
      <p:ext uri="{BB962C8B-B14F-4D97-AF65-F5344CB8AC3E}">
        <p14:creationId xmlns:p14="http://schemas.microsoft.com/office/powerpoint/2010/main" val="107614928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261255" y="150479"/>
            <a:ext cx="11713029" cy="6247864"/>
          </a:xfrm>
          <a:prstGeom prst="rect">
            <a:avLst/>
          </a:prstGeom>
          <a:noFill/>
          <a:effectLst>
            <a:outerShdw blurRad="50800" dist="50800" dir="5400000" algn="ctr" rotWithShape="0">
              <a:srgbClr val="000000">
                <a:alpha val="22000"/>
              </a:srgbClr>
            </a:outerShdw>
          </a:effectLst>
        </p:spPr>
        <p:txBody>
          <a:bodyPr wrap="square" rtlCol="0">
            <a:spAutoFit/>
          </a:bodyPr>
          <a:lstStyle/>
          <a:p>
            <a:pPr marL="273050" indent="-273050">
              <a:buClr>
                <a:srgbClr val="FF0000"/>
              </a:buClr>
              <a:buFont typeface="Arial" panose="020B0604020202020204" pitchFamily="34" charset="0"/>
              <a:buChar char="•"/>
            </a:pPr>
            <a:r>
              <a:rPr lang="es-ES" sz="4000" b="1" dirty="0" smtClean="0">
                <a:solidFill>
                  <a:srgbClr val="002060"/>
                </a:solidFill>
              </a:rPr>
              <a:t>Pablo </a:t>
            </a:r>
            <a:r>
              <a:rPr lang="es-ES" sz="4000" b="1" dirty="0" smtClean="0">
                <a:solidFill>
                  <a:srgbClr val="C00000"/>
                </a:solidFill>
              </a:rPr>
              <a:t>recrimina</a:t>
            </a:r>
            <a:r>
              <a:rPr lang="es-ES" sz="4000" b="1" dirty="0" smtClean="0">
                <a:solidFill>
                  <a:srgbClr val="002060"/>
                </a:solidFill>
              </a:rPr>
              <a:t> </a:t>
            </a:r>
            <a:r>
              <a:rPr lang="es-ES" sz="4000" b="1" dirty="0">
                <a:solidFill>
                  <a:srgbClr val="002060"/>
                </a:solidFill>
              </a:rPr>
              <a:t>a los que </a:t>
            </a:r>
            <a:r>
              <a:rPr lang="es-ES" sz="4000" b="1" dirty="0" smtClean="0">
                <a:solidFill>
                  <a:srgbClr val="002060"/>
                </a:solidFill>
              </a:rPr>
              <a:t>enseñan </a:t>
            </a:r>
            <a:r>
              <a:rPr lang="es-ES" sz="4000" b="1" dirty="0">
                <a:solidFill>
                  <a:srgbClr val="002060"/>
                </a:solidFill>
              </a:rPr>
              <a:t>que las buenas obras nos justifican y salvan ante Dios.</a:t>
            </a:r>
          </a:p>
          <a:p>
            <a:pPr marL="273050" indent="-273050">
              <a:buClr>
                <a:srgbClr val="FF0000"/>
              </a:buClr>
              <a:buFont typeface="Arial" panose="020B0604020202020204" pitchFamily="34" charset="0"/>
              <a:buChar char="•"/>
            </a:pPr>
            <a:r>
              <a:rPr lang="es-ES" sz="4000" b="1" dirty="0" smtClean="0">
                <a:solidFill>
                  <a:srgbClr val="002060"/>
                </a:solidFill>
              </a:rPr>
              <a:t>El </a:t>
            </a:r>
            <a:r>
              <a:rPr lang="es-ES" sz="4000" b="1" dirty="0">
                <a:solidFill>
                  <a:srgbClr val="002060"/>
                </a:solidFill>
              </a:rPr>
              <a:t>énfasis de </a:t>
            </a:r>
            <a:r>
              <a:rPr lang="es-ES" sz="4000" b="1" dirty="0">
                <a:solidFill>
                  <a:srgbClr val="C00000"/>
                </a:solidFill>
              </a:rPr>
              <a:t>Pablo</a:t>
            </a:r>
            <a:r>
              <a:rPr lang="es-ES" sz="4000" b="1" dirty="0">
                <a:solidFill>
                  <a:srgbClr val="002060"/>
                </a:solidFill>
              </a:rPr>
              <a:t> recae sobre </a:t>
            </a:r>
            <a:r>
              <a:rPr lang="es-ES" sz="4000" b="1" dirty="0">
                <a:solidFill>
                  <a:srgbClr val="C00000"/>
                </a:solidFill>
              </a:rPr>
              <a:t>cómo se salva </a:t>
            </a:r>
            <a:r>
              <a:rPr lang="es-ES" sz="4000" b="1" dirty="0">
                <a:solidFill>
                  <a:srgbClr val="002060"/>
                </a:solidFill>
              </a:rPr>
              <a:t>una persona mientras que el énfasis de </a:t>
            </a:r>
            <a:r>
              <a:rPr lang="es-ES" sz="4000" b="1" dirty="0">
                <a:solidFill>
                  <a:srgbClr val="C00000"/>
                </a:solidFill>
              </a:rPr>
              <a:t>Santiago</a:t>
            </a:r>
            <a:r>
              <a:rPr lang="es-ES" sz="4000" b="1" dirty="0">
                <a:solidFill>
                  <a:srgbClr val="002060"/>
                </a:solidFill>
              </a:rPr>
              <a:t> recae sobre </a:t>
            </a:r>
            <a:r>
              <a:rPr lang="es-ES" sz="4000" b="1" dirty="0">
                <a:solidFill>
                  <a:srgbClr val="C00000"/>
                </a:solidFill>
              </a:rPr>
              <a:t>cómo debe vivir </a:t>
            </a:r>
            <a:r>
              <a:rPr lang="es-ES" sz="4000" b="1" dirty="0">
                <a:solidFill>
                  <a:srgbClr val="002060"/>
                </a:solidFill>
              </a:rPr>
              <a:t>una persona </a:t>
            </a:r>
            <a:r>
              <a:rPr lang="es-ES" sz="4000" b="1" dirty="0">
                <a:solidFill>
                  <a:srgbClr val="C00000"/>
                </a:solidFill>
              </a:rPr>
              <a:t>que está en verdad salva</a:t>
            </a:r>
            <a:r>
              <a:rPr lang="es-ES" sz="4000" b="1" dirty="0">
                <a:solidFill>
                  <a:srgbClr val="002060"/>
                </a:solidFill>
              </a:rPr>
              <a:t>.</a:t>
            </a:r>
          </a:p>
          <a:p>
            <a:pPr marL="273050" indent="-273050">
              <a:buClr>
                <a:srgbClr val="FF0000"/>
              </a:buClr>
              <a:buFont typeface="Arial" panose="020B0604020202020204" pitchFamily="34" charset="0"/>
              <a:buChar char="•"/>
            </a:pPr>
            <a:r>
              <a:rPr lang="es-ES" sz="3600" b="1" dirty="0" smtClean="0">
                <a:solidFill>
                  <a:srgbClr val="C00000"/>
                </a:solidFill>
              </a:rPr>
              <a:t>Pablo</a:t>
            </a:r>
            <a:r>
              <a:rPr lang="es-ES" sz="4000" b="1" dirty="0" smtClean="0">
                <a:solidFill>
                  <a:srgbClr val="002060"/>
                </a:solidFill>
              </a:rPr>
              <a:t> </a:t>
            </a:r>
            <a:r>
              <a:rPr lang="es-ES" sz="4000" b="1" dirty="0">
                <a:solidFill>
                  <a:srgbClr val="002060"/>
                </a:solidFill>
              </a:rPr>
              <a:t>usa el ejemplo de </a:t>
            </a:r>
            <a:r>
              <a:rPr lang="es-ES" sz="3200" b="1" dirty="0" err="1">
                <a:solidFill>
                  <a:srgbClr val="C00000"/>
                </a:solidFill>
              </a:rPr>
              <a:t>Abrahám</a:t>
            </a:r>
            <a:r>
              <a:rPr lang="es-ES" sz="4000" b="1" dirty="0">
                <a:solidFill>
                  <a:srgbClr val="C00000"/>
                </a:solidFill>
              </a:rPr>
              <a:t> al comienzo </a:t>
            </a:r>
            <a:r>
              <a:rPr lang="es-ES" sz="4000" b="1" dirty="0">
                <a:solidFill>
                  <a:srgbClr val="002060"/>
                </a:solidFill>
              </a:rPr>
              <a:t>de su vida cuando Dios lo llamó a salir de </a:t>
            </a:r>
            <a:r>
              <a:rPr lang="es-ES" sz="4000" b="1" dirty="0" err="1">
                <a:solidFill>
                  <a:srgbClr val="002060"/>
                </a:solidFill>
              </a:rPr>
              <a:t>Ur</a:t>
            </a:r>
            <a:r>
              <a:rPr lang="es-ES" sz="4000" b="1" dirty="0">
                <a:solidFill>
                  <a:srgbClr val="002060"/>
                </a:solidFill>
              </a:rPr>
              <a:t>. </a:t>
            </a:r>
            <a:r>
              <a:rPr lang="es-ES" sz="3600" b="1" dirty="0">
                <a:solidFill>
                  <a:srgbClr val="C00000"/>
                </a:solidFill>
              </a:rPr>
              <a:t>Santiago</a:t>
            </a:r>
            <a:r>
              <a:rPr lang="es-ES" sz="4000" b="1" dirty="0">
                <a:solidFill>
                  <a:srgbClr val="002060"/>
                </a:solidFill>
              </a:rPr>
              <a:t> se refiere a </a:t>
            </a:r>
            <a:r>
              <a:rPr lang="es-ES" sz="3600" b="1" dirty="0" err="1" smtClean="0">
                <a:solidFill>
                  <a:srgbClr val="C00000"/>
                </a:solidFill>
              </a:rPr>
              <a:t>Abrahám</a:t>
            </a:r>
            <a:r>
              <a:rPr lang="es-ES" sz="4000" b="1" dirty="0" smtClean="0">
                <a:solidFill>
                  <a:srgbClr val="C00000"/>
                </a:solidFill>
              </a:rPr>
              <a:t> </a:t>
            </a:r>
            <a:r>
              <a:rPr lang="es-ES" sz="4000" b="1" dirty="0">
                <a:solidFill>
                  <a:srgbClr val="C00000"/>
                </a:solidFill>
              </a:rPr>
              <a:t>al final de su vida </a:t>
            </a:r>
            <a:r>
              <a:rPr lang="es-ES" sz="4000" b="1" dirty="0">
                <a:solidFill>
                  <a:srgbClr val="002060"/>
                </a:solidFill>
              </a:rPr>
              <a:t>cuando obedeció a Dios al estar dispuesto de sacrificar a su hijo.</a:t>
            </a:r>
            <a:endParaRPr lang="es-ES" sz="4000" b="1" dirty="0">
              <a:solidFill>
                <a:srgbClr val="002060"/>
              </a:solidFill>
            </a:endParaRPr>
          </a:p>
        </p:txBody>
      </p:sp>
    </p:spTree>
    <p:extLst>
      <p:ext uri="{BB962C8B-B14F-4D97-AF65-F5344CB8AC3E}">
        <p14:creationId xmlns:p14="http://schemas.microsoft.com/office/powerpoint/2010/main" val="187889544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203197" y="150479"/>
            <a:ext cx="11713029" cy="6247864"/>
          </a:xfrm>
          <a:prstGeom prst="rect">
            <a:avLst/>
          </a:prstGeom>
          <a:noFill/>
          <a:effectLst>
            <a:outerShdw blurRad="50800" dist="50800" dir="5400000" algn="ctr" rotWithShape="0">
              <a:srgbClr val="000000">
                <a:alpha val="22000"/>
              </a:srgbClr>
            </a:outerShdw>
          </a:effectLst>
        </p:spPr>
        <p:txBody>
          <a:bodyPr wrap="square" rtlCol="0">
            <a:spAutoFit/>
          </a:bodyPr>
          <a:lstStyle/>
          <a:p>
            <a:pPr marL="273050" indent="-273050">
              <a:buClr>
                <a:srgbClr val="FF0000"/>
              </a:buClr>
              <a:buFont typeface="Arial" panose="020B0604020202020204" pitchFamily="34" charset="0"/>
              <a:buChar char="•"/>
            </a:pPr>
            <a:r>
              <a:rPr lang="es-ES" sz="4000" b="1" dirty="0" smtClean="0">
                <a:solidFill>
                  <a:srgbClr val="C00000"/>
                </a:solidFill>
              </a:rPr>
              <a:t>Pablo</a:t>
            </a:r>
            <a:r>
              <a:rPr lang="es-ES" sz="4000" b="1" dirty="0" smtClean="0">
                <a:solidFill>
                  <a:srgbClr val="002060"/>
                </a:solidFill>
              </a:rPr>
              <a:t> </a:t>
            </a:r>
            <a:r>
              <a:rPr lang="es-ES" sz="4000" b="1" dirty="0">
                <a:solidFill>
                  <a:srgbClr val="002060"/>
                </a:solidFill>
              </a:rPr>
              <a:t>escribe a los que necesitan escuchar en cuanto a </a:t>
            </a:r>
            <a:r>
              <a:rPr lang="es-ES" sz="4000" b="1" dirty="0">
                <a:solidFill>
                  <a:srgbClr val="C00000"/>
                </a:solidFill>
              </a:rPr>
              <a:t>la gracia de Dios </a:t>
            </a:r>
            <a:r>
              <a:rPr lang="es-ES" sz="4000" b="1" dirty="0">
                <a:solidFill>
                  <a:srgbClr val="002060"/>
                </a:solidFill>
              </a:rPr>
              <a:t>y </a:t>
            </a:r>
            <a:r>
              <a:rPr lang="es-ES" sz="4000" b="1" dirty="0">
                <a:solidFill>
                  <a:srgbClr val="C00000"/>
                </a:solidFill>
              </a:rPr>
              <a:t>Santiago</a:t>
            </a:r>
            <a:r>
              <a:rPr lang="es-ES" sz="4000" b="1" dirty="0">
                <a:solidFill>
                  <a:srgbClr val="002060"/>
                </a:solidFill>
              </a:rPr>
              <a:t> le escribe a aquellos que necesitan escuchar en cuanto a </a:t>
            </a:r>
            <a:r>
              <a:rPr lang="es-ES" sz="4000" b="1" dirty="0">
                <a:solidFill>
                  <a:srgbClr val="C00000"/>
                </a:solidFill>
              </a:rPr>
              <a:t>la ley de Dios</a:t>
            </a:r>
            <a:r>
              <a:rPr lang="es-ES" sz="4000" b="1" dirty="0">
                <a:solidFill>
                  <a:srgbClr val="002060"/>
                </a:solidFill>
              </a:rPr>
              <a:t>.</a:t>
            </a:r>
          </a:p>
          <a:p>
            <a:pPr marL="273050" indent="-273050">
              <a:buClr>
                <a:srgbClr val="FF0000"/>
              </a:buClr>
              <a:buFont typeface="Arial" panose="020B0604020202020204" pitchFamily="34" charset="0"/>
              <a:buChar char="•"/>
            </a:pPr>
            <a:r>
              <a:rPr lang="es-ES" sz="4000" b="1" dirty="0" smtClean="0">
                <a:solidFill>
                  <a:srgbClr val="C00000"/>
                </a:solidFill>
              </a:rPr>
              <a:t>Pablo </a:t>
            </a:r>
            <a:r>
              <a:rPr lang="es-ES" sz="4000" b="1" dirty="0">
                <a:solidFill>
                  <a:srgbClr val="C00000"/>
                </a:solidFill>
              </a:rPr>
              <a:t>y Santiago </a:t>
            </a:r>
            <a:r>
              <a:rPr lang="es-ES" sz="4000" b="1" dirty="0">
                <a:solidFill>
                  <a:srgbClr val="002060"/>
                </a:solidFill>
              </a:rPr>
              <a:t>definen la </a:t>
            </a:r>
            <a:r>
              <a:rPr lang="es-ES" sz="4000" b="1" dirty="0">
                <a:solidFill>
                  <a:srgbClr val="C00000"/>
                </a:solidFill>
              </a:rPr>
              <a:t>palabra ‘obras’ </a:t>
            </a:r>
            <a:r>
              <a:rPr lang="es-ES" sz="4000" b="1" dirty="0">
                <a:solidFill>
                  <a:srgbClr val="002060"/>
                </a:solidFill>
              </a:rPr>
              <a:t>en forma distinta. Para </a:t>
            </a:r>
            <a:r>
              <a:rPr lang="es-ES" sz="4000" b="1" dirty="0">
                <a:solidFill>
                  <a:srgbClr val="C00000"/>
                </a:solidFill>
              </a:rPr>
              <a:t>Pablo</a:t>
            </a:r>
            <a:r>
              <a:rPr lang="es-ES" sz="4000" b="1" dirty="0">
                <a:solidFill>
                  <a:srgbClr val="002060"/>
                </a:solidFill>
              </a:rPr>
              <a:t> la palabra ‘obras de la ley’ es </a:t>
            </a:r>
            <a:r>
              <a:rPr lang="es-ES" sz="4000" b="1" dirty="0">
                <a:solidFill>
                  <a:srgbClr val="C00000"/>
                </a:solidFill>
              </a:rPr>
              <a:t>negativa</a:t>
            </a:r>
            <a:r>
              <a:rPr lang="es-ES" sz="4000" b="1" dirty="0">
                <a:solidFill>
                  <a:srgbClr val="002060"/>
                </a:solidFill>
              </a:rPr>
              <a:t> pues se hacen con el motivo de ganar la salvación. </a:t>
            </a:r>
            <a:r>
              <a:rPr lang="es-ES" sz="4000" b="1" dirty="0">
                <a:solidFill>
                  <a:srgbClr val="C00000"/>
                </a:solidFill>
              </a:rPr>
              <a:t>Santiago</a:t>
            </a:r>
            <a:r>
              <a:rPr lang="es-ES" sz="4000" b="1" dirty="0">
                <a:solidFill>
                  <a:srgbClr val="002060"/>
                </a:solidFill>
              </a:rPr>
              <a:t> usa la palabra ‘obras’ en sentido </a:t>
            </a:r>
            <a:r>
              <a:rPr lang="es-ES" sz="4000" b="1" dirty="0">
                <a:solidFill>
                  <a:srgbClr val="C00000"/>
                </a:solidFill>
              </a:rPr>
              <a:t>positivo</a:t>
            </a:r>
            <a:r>
              <a:rPr lang="es-ES" sz="4000" b="1" dirty="0">
                <a:solidFill>
                  <a:srgbClr val="002060"/>
                </a:solidFill>
              </a:rPr>
              <a:t> pues son el fruto de la salvación.</a:t>
            </a:r>
          </a:p>
          <a:p>
            <a:pPr marL="273050" indent="-273050">
              <a:buClr>
                <a:srgbClr val="FF0000"/>
              </a:buClr>
              <a:buFont typeface="Arial" panose="020B0604020202020204" pitchFamily="34" charset="0"/>
              <a:buChar char="•"/>
            </a:pPr>
            <a:r>
              <a:rPr lang="es-ES" sz="4000" b="1" dirty="0" smtClean="0">
                <a:solidFill>
                  <a:srgbClr val="C00000"/>
                </a:solidFill>
              </a:rPr>
              <a:t>Pablo</a:t>
            </a:r>
            <a:r>
              <a:rPr lang="es-ES" sz="4000" b="1" dirty="0" smtClean="0">
                <a:solidFill>
                  <a:srgbClr val="002060"/>
                </a:solidFill>
              </a:rPr>
              <a:t> </a:t>
            </a:r>
            <a:r>
              <a:rPr lang="es-ES" sz="4000" b="1" dirty="0">
                <a:solidFill>
                  <a:srgbClr val="002060"/>
                </a:solidFill>
              </a:rPr>
              <a:t>condena las obras </a:t>
            </a:r>
            <a:r>
              <a:rPr lang="es-ES" sz="4000" b="1" dirty="0">
                <a:solidFill>
                  <a:srgbClr val="C00000"/>
                </a:solidFill>
              </a:rPr>
              <a:t>que no vienen de la fe </a:t>
            </a:r>
            <a:r>
              <a:rPr lang="es-ES" sz="4000" b="1" dirty="0">
                <a:solidFill>
                  <a:srgbClr val="002060"/>
                </a:solidFill>
              </a:rPr>
              <a:t>y </a:t>
            </a:r>
            <a:r>
              <a:rPr lang="es-ES" sz="4000" b="1" dirty="0">
                <a:solidFill>
                  <a:srgbClr val="C00000"/>
                </a:solidFill>
              </a:rPr>
              <a:t>Santiago</a:t>
            </a:r>
            <a:r>
              <a:rPr lang="es-ES" sz="4000" b="1" dirty="0">
                <a:solidFill>
                  <a:srgbClr val="002060"/>
                </a:solidFill>
              </a:rPr>
              <a:t> condena la </a:t>
            </a:r>
            <a:r>
              <a:rPr lang="es-ES" sz="4000" b="1" dirty="0">
                <a:solidFill>
                  <a:srgbClr val="C00000"/>
                </a:solidFill>
              </a:rPr>
              <a:t>fe que no produce buenas obras</a:t>
            </a:r>
            <a:r>
              <a:rPr lang="es-ES" sz="4000" b="1" dirty="0">
                <a:solidFill>
                  <a:srgbClr val="002060"/>
                </a:solidFill>
              </a:rPr>
              <a:t>.</a:t>
            </a:r>
            <a:endParaRPr lang="es-ES" sz="4000" b="1" dirty="0">
              <a:solidFill>
                <a:srgbClr val="002060"/>
              </a:solidFill>
            </a:endParaRPr>
          </a:p>
        </p:txBody>
      </p:sp>
    </p:spTree>
    <p:extLst>
      <p:ext uri="{BB962C8B-B14F-4D97-AF65-F5344CB8AC3E}">
        <p14:creationId xmlns:p14="http://schemas.microsoft.com/office/powerpoint/2010/main" val="91608095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244432" y="270490"/>
            <a:ext cx="11354937" cy="6247864"/>
          </a:xfrm>
          <a:prstGeom prst="rect">
            <a:avLst/>
          </a:prstGeom>
          <a:noFill/>
          <a:effectLst>
            <a:outerShdw blurRad="50800" dist="50800" dir="5400000" algn="ctr" rotWithShape="0">
              <a:srgbClr val="000000">
                <a:alpha val="22000"/>
              </a:srgbClr>
            </a:outerShdw>
          </a:effectLst>
        </p:spPr>
        <p:txBody>
          <a:bodyPr wrap="square" rtlCol="0">
            <a:spAutoFit/>
          </a:bodyPr>
          <a:lstStyle/>
          <a:p>
            <a:pPr marL="273050" indent="-273050">
              <a:buClr>
                <a:srgbClr val="FF0000"/>
              </a:buClr>
              <a:buFont typeface="Arial" panose="020B0604020202020204" pitchFamily="34" charset="0"/>
              <a:buChar char="•"/>
            </a:pPr>
            <a:r>
              <a:rPr lang="es-ES" sz="4000" b="1" dirty="0">
                <a:solidFill>
                  <a:srgbClr val="002060"/>
                </a:solidFill>
              </a:rPr>
              <a:t>Pablo y Santiago estaban </a:t>
            </a:r>
            <a:r>
              <a:rPr lang="es-ES" sz="4000" b="1" dirty="0">
                <a:solidFill>
                  <a:srgbClr val="FF0000"/>
                </a:solidFill>
              </a:rPr>
              <a:t>de acuerdo </a:t>
            </a:r>
            <a:r>
              <a:rPr lang="es-ES" sz="4000" b="1" dirty="0">
                <a:solidFill>
                  <a:srgbClr val="002060"/>
                </a:solidFill>
              </a:rPr>
              <a:t>en su concepto de la justificación por la fe. Después que Pablo escribió que aquellos que procuran justificarse por sus obras han </a:t>
            </a:r>
            <a:r>
              <a:rPr lang="es-ES" sz="4000" b="1" dirty="0">
                <a:solidFill>
                  <a:srgbClr val="FF0000"/>
                </a:solidFill>
              </a:rPr>
              <a:t>caído de la gracia</a:t>
            </a:r>
            <a:r>
              <a:rPr lang="es-ES" sz="4000" b="1" dirty="0">
                <a:solidFill>
                  <a:srgbClr val="002060"/>
                </a:solidFill>
              </a:rPr>
              <a:t>, enseguida dice que la verdadera </a:t>
            </a:r>
            <a:r>
              <a:rPr lang="es-ES" sz="4000" b="1" dirty="0">
                <a:solidFill>
                  <a:srgbClr val="FF0000"/>
                </a:solidFill>
              </a:rPr>
              <a:t>fe obra por el </a:t>
            </a:r>
            <a:r>
              <a:rPr lang="es-ES" sz="4000" b="1" dirty="0" smtClean="0">
                <a:solidFill>
                  <a:srgbClr val="FF0000"/>
                </a:solidFill>
              </a:rPr>
              <a:t>amor</a:t>
            </a:r>
            <a:r>
              <a:rPr lang="es-ES" sz="4000" b="1" dirty="0" smtClean="0">
                <a:solidFill>
                  <a:srgbClr val="002060"/>
                </a:solidFill>
              </a:rPr>
              <a:t>.</a:t>
            </a:r>
          </a:p>
          <a:p>
            <a:pPr lvl="1">
              <a:buClr>
                <a:srgbClr val="FF0000"/>
              </a:buClr>
            </a:pPr>
            <a:r>
              <a:rPr lang="es-ES" sz="4000" b="1" u="sng" dirty="0" smtClean="0">
                <a:solidFill>
                  <a:srgbClr val="002060"/>
                </a:solidFill>
              </a:rPr>
              <a:t>Gálatas </a:t>
            </a:r>
            <a:r>
              <a:rPr lang="es-ES" sz="4000" b="1" u="sng" dirty="0">
                <a:solidFill>
                  <a:srgbClr val="002060"/>
                </a:solidFill>
              </a:rPr>
              <a:t>5:6:</a:t>
            </a:r>
          </a:p>
          <a:p>
            <a:pPr lvl="1">
              <a:buClr>
                <a:srgbClr val="FF0000"/>
              </a:buClr>
            </a:pPr>
            <a:r>
              <a:rPr lang="es-ES" sz="4000" b="1" dirty="0">
                <a:solidFill>
                  <a:srgbClr val="002060"/>
                </a:solidFill>
              </a:rPr>
              <a:t>“porque en Cristo Jesús ni la circuncisión vale algo, ni la </a:t>
            </a:r>
            <a:r>
              <a:rPr lang="es-ES" sz="4000" b="1" dirty="0" err="1">
                <a:solidFill>
                  <a:srgbClr val="002060"/>
                </a:solidFill>
              </a:rPr>
              <a:t>incircuncisión</a:t>
            </a:r>
            <a:r>
              <a:rPr lang="es-ES" sz="4000" b="1" dirty="0">
                <a:solidFill>
                  <a:srgbClr val="002060"/>
                </a:solidFill>
              </a:rPr>
              <a:t>, sino </a:t>
            </a:r>
            <a:r>
              <a:rPr lang="es-ES" sz="4000" b="1" dirty="0">
                <a:solidFill>
                  <a:srgbClr val="FF0000"/>
                </a:solidFill>
              </a:rPr>
              <a:t>la fe que obra por el amor.</a:t>
            </a:r>
            <a:r>
              <a:rPr lang="es-ES" sz="4000" b="1" dirty="0">
                <a:solidFill>
                  <a:srgbClr val="002060"/>
                </a:solidFill>
              </a:rPr>
              <a:t>”</a:t>
            </a:r>
            <a:endParaRPr lang="es-ES" sz="4000" b="1" dirty="0">
              <a:solidFill>
                <a:srgbClr val="002060"/>
              </a:solidFill>
            </a:endParaRPr>
          </a:p>
        </p:txBody>
      </p:sp>
    </p:spTree>
    <p:extLst>
      <p:ext uri="{BB962C8B-B14F-4D97-AF65-F5344CB8AC3E}">
        <p14:creationId xmlns:p14="http://schemas.microsoft.com/office/powerpoint/2010/main" val="38247554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32871" y="301267"/>
            <a:ext cx="10495478" cy="618630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6600" b="1" dirty="0">
                <a:solidFill>
                  <a:srgbClr val="002060"/>
                </a:solidFill>
              </a:rPr>
              <a:t>Si usted estuviera viajando por una carretera y perdiera el control del volante, ¿en cuál de las dos </a:t>
            </a:r>
            <a:r>
              <a:rPr lang="es-ES" sz="6600" b="1" dirty="0">
                <a:solidFill>
                  <a:srgbClr val="C00000"/>
                </a:solidFill>
              </a:rPr>
              <a:t>zanjas</a:t>
            </a:r>
            <a:r>
              <a:rPr lang="es-ES" sz="6600" b="1" dirty="0">
                <a:solidFill>
                  <a:srgbClr val="002060"/>
                </a:solidFill>
              </a:rPr>
              <a:t> preferiría caer, en la </a:t>
            </a:r>
            <a:r>
              <a:rPr lang="es-ES" sz="6600" b="1" dirty="0">
                <a:solidFill>
                  <a:srgbClr val="C00000"/>
                </a:solidFill>
              </a:rPr>
              <a:t>izquierda</a:t>
            </a:r>
            <a:r>
              <a:rPr lang="es-ES" sz="6600" b="1" dirty="0">
                <a:solidFill>
                  <a:srgbClr val="002060"/>
                </a:solidFill>
              </a:rPr>
              <a:t> o en la </a:t>
            </a:r>
            <a:r>
              <a:rPr lang="es-ES" sz="6600" b="1" dirty="0">
                <a:solidFill>
                  <a:srgbClr val="C00000"/>
                </a:solidFill>
              </a:rPr>
              <a:t>derecha</a:t>
            </a:r>
            <a:r>
              <a:rPr lang="es-ES" sz="6600" b="1" dirty="0">
                <a:solidFill>
                  <a:srgbClr val="002060"/>
                </a:solidFill>
              </a:rPr>
              <a:t>?</a:t>
            </a:r>
          </a:p>
        </p:txBody>
      </p:sp>
    </p:spTree>
    <p:extLst>
      <p:ext uri="{BB962C8B-B14F-4D97-AF65-F5344CB8AC3E}">
        <p14:creationId xmlns:p14="http://schemas.microsoft.com/office/powerpoint/2010/main" val="104318983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51595" y="301267"/>
            <a:ext cx="11354937" cy="6186309"/>
          </a:xfrm>
          <a:prstGeom prst="rect">
            <a:avLst/>
          </a:prstGeom>
          <a:noFill/>
          <a:effectLst>
            <a:outerShdw blurRad="50800" dist="50800" dir="5400000" algn="ctr" rotWithShape="0">
              <a:srgbClr val="000000">
                <a:alpha val="22000"/>
              </a:srgbClr>
            </a:outerShdw>
          </a:effectLst>
        </p:spPr>
        <p:txBody>
          <a:bodyPr wrap="square" rtlCol="0">
            <a:spAutoFit/>
          </a:bodyPr>
          <a:lstStyle/>
          <a:p>
            <a:pPr marL="273050" indent="-273050">
              <a:buClr>
                <a:srgbClr val="FF0000"/>
              </a:buClr>
              <a:buFont typeface="Arial" panose="020B0604020202020204" pitchFamily="34" charset="0"/>
              <a:buChar char="•"/>
            </a:pPr>
            <a:r>
              <a:rPr lang="es-ES" sz="4400" b="1" dirty="0" smtClean="0">
                <a:solidFill>
                  <a:srgbClr val="002060"/>
                </a:solidFill>
              </a:rPr>
              <a:t>¿</a:t>
            </a:r>
            <a:r>
              <a:rPr lang="es-ES" sz="4400" b="1" dirty="0">
                <a:solidFill>
                  <a:srgbClr val="002060"/>
                </a:solidFill>
              </a:rPr>
              <a:t>Qué es más importante, un cuerpo sin aliento o un aliento sin cuerpo? ¡En realidad se necesitan </a:t>
            </a:r>
            <a:r>
              <a:rPr lang="es-ES" sz="4400" b="1" dirty="0">
                <a:solidFill>
                  <a:srgbClr val="FF0000"/>
                </a:solidFill>
              </a:rPr>
              <a:t>los dos juntos </a:t>
            </a:r>
            <a:r>
              <a:rPr lang="es-ES" sz="4400" b="1" dirty="0">
                <a:solidFill>
                  <a:srgbClr val="002060"/>
                </a:solidFill>
              </a:rPr>
              <a:t>para que haya vida!</a:t>
            </a:r>
          </a:p>
          <a:p>
            <a:pPr marL="273050" indent="-273050">
              <a:buClr>
                <a:srgbClr val="FF0000"/>
              </a:buClr>
              <a:buFont typeface="Arial" panose="020B0604020202020204" pitchFamily="34" charset="0"/>
              <a:buChar char="•"/>
            </a:pPr>
            <a:r>
              <a:rPr lang="es-ES" sz="4400" b="1" dirty="0" smtClean="0">
                <a:solidFill>
                  <a:srgbClr val="002060"/>
                </a:solidFill>
              </a:rPr>
              <a:t>La </a:t>
            </a:r>
            <a:r>
              <a:rPr lang="es-ES" sz="4400" b="1" dirty="0">
                <a:solidFill>
                  <a:srgbClr val="002060"/>
                </a:solidFill>
              </a:rPr>
              <a:t>fe y las obras son como </a:t>
            </a:r>
            <a:r>
              <a:rPr lang="es-ES" sz="4400" b="1" dirty="0">
                <a:solidFill>
                  <a:srgbClr val="FF0000"/>
                </a:solidFill>
              </a:rPr>
              <a:t>dos caras de una misma moneda</a:t>
            </a:r>
            <a:r>
              <a:rPr lang="es-ES" sz="4400" b="1" dirty="0">
                <a:solidFill>
                  <a:srgbClr val="002060"/>
                </a:solidFill>
              </a:rPr>
              <a:t>. Es imposible tener una cara sin la otra.</a:t>
            </a:r>
          </a:p>
          <a:p>
            <a:pPr marL="273050" indent="-273050">
              <a:buClr>
                <a:srgbClr val="FF0000"/>
              </a:buClr>
              <a:buFont typeface="Arial" panose="020B0604020202020204" pitchFamily="34" charset="0"/>
              <a:buChar char="•"/>
            </a:pPr>
            <a:r>
              <a:rPr lang="es-ES" sz="4400" b="1" dirty="0" smtClean="0">
                <a:solidFill>
                  <a:srgbClr val="002060"/>
                </a:solidFill>
              </a:rPr>
              <a:t>La </a:t>
            </a:r>
            <a:r>
              <a:rPr lang="es-ES" sz="4400" b="1" dirty="0">
                <a:solidFill>
                  <a:srgbClr val="002060"/>
                </a:solidFill>
              </a:rPr>
              <a:t>fe y las obras son como los </a:t>
            </a:r>
            <a:r>
              <a:rPr lang="es-ES" sz="4400" b="1" dirty="0">
                <a:solidFill>
                  <a:srgbClr val="FF0000"/>
                </a:solidFill>
              </a:rPr>
              <a:t>dos remos </a:t>
            </a:r>
            <a:r>
              <a:rPr lang="es-ES" sz="4400" b="1" dirty="0">
                <a:solidFill>
                  <a:srgbClr val="002060"/>
                </a:solidFill>
              </a:rPr>
              <a:t>de un bote—se necesitan los dos para avanzar en la vida cristiana.</a:t>
            </a:r>
            <a:endParaRPr lang="es-ES" sz="4400" b="1" dirty="0">
              <a:solidFill>
                <a:srgbClr val="002060"/>
              </a:solidFill>
            </a:endParaRPr>
          </a:p>
        </p:txBody>
      </p:sp>
    </p:spTree>
    <p:extLst>
      <p:ext uri="{BB962C8B-B14F-4D97-AF65-F5344CB8AC3E}">
        <p14:creationId xmlns:p14="http://schemas.microsoft.com/office/powerpoint/2010/main" val="70415207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244432" y="324531"/>
            <a:ext cx="11354937"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marL="273050" indent="-273050">
              <a:buClr>
                <a:srgbClr val="FF0000"/>
              </a:buClr>
              <a:buFont typeface="Arial" panose="020B0604020202020204" pitchFamily="34" charset="0"/>
              <a:buChar char="•"/>
            </a:pPr>
            <a:r>
              <a:rPr lang="es-ES" sz="4800" b="1" dirty="0" smtClean="0">
                <a:solidFill>
                  <a:srgbClr val="002060"/>
                </a:solidFill>
              </a:rPr>
              <a:t>La </a:t>
            </a:r>
            <a:r>
              <a:rPr lang="es-ES" sz="4800" b="1" dirty="0">
                <a:solidFill>
                  <a:srgbClr val="002060"/>
                </a:solidFill>
              </a:rPr>
              <a:t>fe y las obras son como los </a:t>
            </a:r>
            <a:r>
              <a:rPr lang="es-ES" sz="4800" b="1" dirty="0">
                <a:solidFill>
                  <a:srgbClr val="FF0000"/>
                </a:solidFill>
              </a:rPr>
              <a:t>dos ejes </a:t>
            </a:r>
            <a:r>
              <a:rPr lang="es-ES" sz="4800" b="1" dirty="0">
                <a:solidFill>
                  <a:srgbClr val="002060"/>
                </a:solidFill>
              </a:rPr>
              <a:t>de un carro, uno eje propulsa y el otro sigue.</a:t>
            </a:r>
          </a:p>
          <a:p>
            <a:pPr marL="273050" indent="-273050">
              <a:buClr>
                <a:srgbClr val="FF0000"/>
              </a:buClr>
              <a:buFont typeface="Arial" panose="020B0604020202020204" pitchFamily="34" charset="0"/>
              <a:buChar char="•"/>
            </a:pPr>
            <a:r>
              <a:rPr lang="es-ES" sz="4800" b="1" dirty="0" smtClean="0">
                <a:solidFill>
                  <a:srgbClr val="002060"/>
                </a:solidFill>
              </a:rPr>
              <a:t>La </a:t>
            </a:r>
            <a:r>
              <a:rPr lang="es-ES" sz="4800" b="1" dirty="0">
                <a:solidFill>
                  <a:srgbClr val="002060"/>
                </a:solidFill>
              </a:rPr>
              <a:t>fe es la fuerza </a:t>
            </a:r>
            <a:r>
              <a:rPr lang="es-ES" sz="4800" b="1" dirty="0">
                <a:solidFill>
                  <a:srgbClr val="FF0000"/>
                </a:solidFill>
              </a:rPr>
              <a:t>invisible</a:t>
            </a:r>
            <a:r>
              <a:rPr lang="es-ES" sz="4800" b="1" dirty="0">
                <a:solidFill>
                  <a:srgbClr val="002060"/>
                </a:solidFill>
              </a:rPr>
              <a:t> que produce las buenas obras. Las obras son la manifestación </a:t>
            </a:r>
            <a:r>
              <a:rPr lang="es-ES" sz="4800" b="1" dirty="0">
                <a:solidFill>
                  <a:srgbClr val="FF0000"/>
                </a:solidFill>
              </a:rPr>
              <a:t>visible</a:t>
            </a:r>
            <a:r>
              <a:rPr lang="es-ES" sz="4800" b="1" dirty="0">
                <a:solidFill>
                  <a:srgbClr val="002060"/>
                </a:solidFill>
              </a:rPr>
              <a:t> de la fe.</a:t>
            </a:r>
          </a:p>
          <a:p>
            <a:pPr marL="273050" indent="-273050">
              <a:buClr>
                <a:srgbClr val="FF0000"/>
              </a:buClr>
              <a:buFont typeface="Arial" panose="020B0604020202020204" pitchFamily="34" charset="0"/>
              <a:buChar char="•"/>
            </a:pPr>
            <a:r>
              <a:rPr lang="es-ES" sz="4800" b="1" dirty="0" smtClean="0">
                <a:solidFill>
                  <a:srgbClr val="002060"/>
                </a:solidFill>
              </a:rPr>
              <a:t>El </a:t>
            </a:r>
            <a:r>
              <a:rPr lang="es-ES" sz="4800" b="1" dirty="0">
                <a:solidFill>
                  <a:srgbClr val="002060"/>
                </a:solidFill>
              </a:rPr>
              <a:t>hombre es </a:t>
            </a:r>
            <a:r>
              <a:rPr lang="es-ES" sz="4800" b="1" dirty="0">
                <a:solidFill>
                  <a:srgbClr val="FF0000"/>
                </a:solidFill>
              </a:rPr>
              <a:t>salvo por la gracia </a:t>
            </a:r>
            <a:r>
              <a:rPr lang="es-ES" sz="4800" b="1" dirty="0">
                <a:solidFill>
                  <a:srgbClr val="002060"/>
                </a:solidFill>
              </a:rPr>
              <a:t>a través de la fe, pero será </a:t>
            </a:r>
            <a:r>
              <a:rPr lang="es-ES" sz="4800" b="1" dirty="0" smtClean="0">
                <a:solidFill>
                  <a:srgbClr val="FF0000"/>
                </a:solidFill>
              </a:rPr>
              <a:t>juzgado </a:t>
            </a:r>
            <a:r>
              <a:rPr lang="es-ES" sz="4800" b="1" dirty="0">
                <a:solidFill>
                  <a:srgbClr val="FF0000"/>
                </a:solidFill>
              </a:rPr>
              <a:t>por </a:t>
            </a:r>
            <a:r>
              <a:rPr lang="es-ES" sz="4800" b="1" dirty="0" smtClean="0">
                <a:solidFill>
                  <a:srgbClr val="FF0000"/>
                </a:solidFill>
              </a:rPr>
              <a:t>obras </a:t>
            </a:r>
            <a:r>
              <a:rPr lang="es-ES" sz="4800" b="1" dirty="0">
                <a:solidFill>
                  <a:srgbClr val="002060"/>
                </a:solidFill>
              </a:rPr>
              <a:t>pues ellas revelan si la fe es genuina.</a:t>
            </a:r>
            <a:endParaRPr lang="es-ES" sz="4800" b="1" dirty="0">
              <a:solidFill>
                <a:srgbClr val="002060"/>
              </a:solidFill>
            </a:endParaRPr>
          </a:p>
        </p:txBody>
      </p:sp>
    </p:spTree>
    <p:extLst>
      <p:ext uri="{BB962C8B-B14F-4D97-AF65-F5344CB8AC3E}">
        <p14:creationId xmlns:p14="http://schemas.microsoft.com/office/powerpoint/2010/main" val="368978635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244432" y="117693"/>
            <a:ext cx="11354937" cy="6740307"/>
          </a:xfrm>
          <a:prstGeom prst="rect">
            <a:avLst/>
          </a:prstGeom>
          <a:noFill/>
          <a:effectLst>
            <a:outerShdw blurRad="50800" dist="50800" dir="5400000" algn="ctr" rotWithShape="0">
              <a:srgbClr val="000000">
                <a:alpha val="22000"/>
              </a:srgbClr>
            </a:outerShdw>
          </a:effectLst>
        </p:spPr>
        <p:txBody>
          <a:bodyPr wrap="square" rtlCol="0">
            <a:spAutoFit/>
          </a:bodyPr>
          <a:lstStyle/>
          <a:p>
            <a:pPr marL="273050" indent="-273050">
              <a:buClr>
                <a:srgbClr val="FF0000"/>
              </a:buClr>
              <a:buFont typeface="Arial" panose="020B0604020202020204" pitchFamily="34" charset="0"/>
              <a:buChar char="•"/>
            </a:pPr>
            <a:r>
              <a:rPr lang="es-ES" sz="4800" b="1" dirty="0">
                <a:solidFill>
                  <a:srgbClr val="002060"/>
                </a:solidFill>
              </a:rPr>
              <a:t>Pablo escribe sobre </a:t>
            </a:r>
            <a:r>
              <a:rPr lang="es-ES" sz="4800" b="1" dirty="0">
                <a:solidFill>
                  <a:srgbClr val="C00000"/>
                </a:solidFill>
              </a:rPr>
              <a:t>la raíz </a:t>
            </a:r>
            <a:r>
              <a:rPr lang="es-ES" sz="4800" b="1" dirty="0">
                <a:solidFill>
                  <a:srgbClr val="002060"/>
                </a:solidFill>
              </a:rPr>
              <a:t>de la salvación y Santiago escribe en cuanto </a:t>
            </a:r>
            <a:r>
              <a:rPr lang="es-ES" sz="4800" b="1" dirty="0">
                <a:solidFill>
                  <a:srgbClr val="C00000"/>
                </a:solidFill>
              </a:rPr>
              <a:t>al fruto</a:t>
            </a:r>
            <a:r>
              <a:rPr lang="es-ES" sz="4800" b="1" dirty="0">
                <a:solidFill>
                  <a:srgbClr val="002060"/>
                </a:solidFill>
              </a:rPr>
              <a:t>.</a:t>
            </a:r>
          </a:p>
          <a:p>
            <a:pPr marL="273050" indent="-273050">
              <a:buClr>
                <a:srgbClr val="FF0000"/>
              </a:buClr>
              <a:buFont typeface="Arial" panose="020B0604020202020204" pitchFamily="34" charset="0"/>
              <a:buChar char="•"/>
            </a:pPr>
            <a:r>
              <a:rPr lang="es-ES" sz="4800" b="1" dirty="0" smtClean="0">
                <a:solidFill>
                  <a:srgbClr val="002060"/>
                </a:solidFill>
              </a:rPr>
              <a:t>La </a:t>
            </a:r>
            <a:r>
              <a:rPr lang="es-ES" sz="4800" b="1" dirty="0">
                <a:solidFill>
                  <a:srgbClr val="002060"/>
                </a:solidFill>
              </a:rPr>
              <a:t>fe es la </a:t>
            </a:r>
            <a:r>
              <a:rPr lang="es-ES" sz="4800" b="1" dirty="0">
                <a:solidFill>
                  <a:srgbClr val="C00000"/>
                </a:solidFill>
              </a:rPr>
              <a:t>motivación interna </a:t>
            </a:r>
            <a:r>
              <a:rPr lang="es-ES" sz="4800" b="1" dirty="0">
                <a:solidFill>
                  <a:srgbClr val="002060"/>
                </a:solidFill>
              </a:rPr>
              <a:t>de las obras y las obras son la </a:t>
            </a:r>
            <a:r>
              <a:rPr lang="es-ES" sz="4800" b="1" dirty="0">
                <a:solidFill>
                  <a:srgbClr val="C00000"/>
                </a:solidFill>
              </a:rPr>
              <a:t>manifestación externa </a:t>
            </a:r>
            <a:r>
              <a:rPr lang="es-ES" sz="4800" b="1" dirty="0">
                <a:solidFill>
                  <a:srgbClr val="002060"/>
                </a:solidFill>
              </a:rPr>
              <a:t>de la fe.</a:t>
            </a:r>
          </a:p>
          <a:p>
            <a:pPr marL="273050" indent="-273050">
              <a:buClr>
                <a:srgbClr val="FF0000"/>
              </a:buClr>
              <a:buFont typeface="Arial" panose="020B0604020202020204" pitchFamily="34" charset="0"/>
              <a:buChar char="•"/>
            </a:pPr>
            <a:r>
              <a:rPr lang="es-ES" sz="4800" b="1" dirty="0" smtClean="0">
                <a:solidFill>
                  <a:srgbClr val="002060"/>
                </a:solidFill>
              </a:rPr>
              <a:t>Los </a:t>
            </a:r>
            <a:r>
              <a:rPr lang="es-ES" sz="4800" b="1" dirty="0">
                <a:solidFill>
                  <a:srgbClr val="002060"/>
                </a:solidFill>
              </a:rPr>
              <a:t>judíos observaban </a:t>
            </a:r>
            <a:r>
              <a:rPr lang="es-ES" sz="4800" b="1" dirty="0">
                <a:solidFill>
                  <a:srgbClr val="C00000"/>
                </a:solidFill>
              </a:rPr>
              <a:t>el sábado </a:t>
            </a:r>
            <a:r>
              <a:rPr lang="es-ES" sz="4800" b="1" dirty="0">
                <a:solidFill>
                  <a:srgbClr val="002060"/>
                </a:solidFill>
              </a:rPr>
              <a:t>para ganar méritos de salvación, pero el verdadero cristiano guardará el sábado por amor a Jesús.</a:t>
            </a:r>
            <a:endParaRPr lang="es-ES" sz="4800" b="1" dirty="0">
              <a:solidFill>
                <a:srgbClr val="002060"/>
              </a:solidFill>
            </a:endParaRPr>
          </a:p>
        </p:txBody>
      </p:sp>
    </p:spTree>
    <p:extLst>
      <p:ext uri="{BB962C8B-B14F-4D97-AF65-F5344CB8AC3E}">
        <p14:creationId xmlns:p14="http://schemas.microsoft.com/office/powerpoint/2010/main" val="311808740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76206" y="578266"/>
            <a:ext cx="11167012" cy="5632311"/>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6000" b="1" dirty="0">
                <a:solidFill>
                  <a:srgbClr val="C00000"/>
                </a:solidFill>
              </a:rPr>
              <a:t>Tito </a:t>
            </a:r>
            <a:r>
              <a:rPr lang="es-ES" sz="6000" b="1" dirty="0" smtClean="0">
                <a:solidFill>
                  <a:srgbClr val="C00000"/>
                </a:solidFill>
              </a:rPr>
              <a:t>2:11-14 </a:t>
            </a:r>
            <a:r>
              <a:rPr lang="es-ES" sz="6000" b="1" dirty="0" smtClean="0">
                <a:solidFill>
                  <a:srgbClr val="002060"/>
                </a:solidFill>
              </a:rPr>
              <a:t>presenta </a:t>
            </a:r>
            <a:r>
              <a:rPr lang="es-ES" sz="6000" b="1" dirty="0">
                <a:solidFill>
                  <a:srgbClr val="002060"/>
                </a:solidFill>
              </a:rPr>
              <a:t>el perfecto equilibrio entre la fe y las obras. Mientras que la gracia nos salva </a:t>
            </a:r>
            <a:r>
              <a:rPr lang="es-ES" sz="6000" b="1" dirty="0">
                <a:solidFill>
                  <a:srgbClr val="C00000"/>
                </a:solidFill>
              </a:rPr>
              <a:t>sin mérito alguno</a:t>
            </a:r>
            <a:r>
              <a:rPr lang="es-ES" sz="6000" b="1" dirty="0">
                <a:solidFill>
                  <a:srgbClr val="002060"/>
                </a:solidFill>
              </a:rPr>
              <a:t>, ella nos </a:t>
            </a:r>
            <a:r>
              <a:rPr lang="es-ES" sz="6000" b="1" dirty="0" smtClean="0">
                <a:solidFill>
                  <a:srgbClr val="002060"/>
                </a:solidFill>
              </a:rPr>
              <a:t>enseña </a:t>
            </a:r>
            <a:r>
              <a:rPr lang="es-ES" sz="6000" b="1" dirty="0">
                <a:solidFill>
                  <a:srgbClr val="002060"/>
                </a:solidFill>
              </a:rPr>
              <a:t>a </a:t>
            </a:r>
            <a:r>
              <a:rPr lang="es-ES" sz="6000" b="1" dirty="0">
                <a:solidFill>
                  <a:srgbClr val="C00000"/>
                </a:solidFill>
              </a:rPr>
              <a:t>renunciar</a:t>
            </a:r>
            <a:r>
              <a:rPr lang="es-ES" sz="6000" b="1" dirty="0">
                <a:solidFill>
                  <a:srgbClr val="002060"/>
                </a:solidFill>
              </a:rPr>
              <a:t> </a:t>
            </a:r>
            <a:r>
              <a:rPr lang="es-ES" sz="6000" b="1" dirty="0" smtClean="0">
                <a:solidFill>
                  <a:srgbClr val="002060"/>
                </a:solidFill>
              </a:rPr>
              <a:t>a la </a:t>
            </a:r>
            <a:r>
              <a:rPr lang="es-ES" sz="6000" b="1" dirty="0">
                <a:solidFill>
                  <a:srgbClr val="002060"/>
                </a:solidFill>
              </a:rPr>
              <a:t>impiedad y los deseos mundanos:</a:t>
            </a:r>
            <a:endParaRPr lang="es-ES" sz="6000" b="1" dirty="0">
              <a:solidFill>
                <a:srgbClr val="002060"/>
              </a:solidFill>
            </a:endParaRPr>
          </a:p>
        </p:txBody>
      </p:sp>
    </p:spTree>
    <p:extLst>
      <p:ext uri="{BB962C8B-B14F-4D97-AF65-F5344CB8AC3E}">
        <p14:creationId xmlns:p14="http://schemas.microsoft.com/office/powerpoint/2010/main" val="197368191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69254" y="610136"/>
            <a:ext cx="11237830" cy="6247864"/>
          </a:xfrm>
          <a:prstGeom prst="rect">
            <a:avLst/>
          </a:prstGeom>
          <a:noFill/>
        </p:spPr>
        <p:txBody>
          <a:bodyPr wrap="square" rtlCol="0">
            <a:spAutoFit/>
          </a:bodyPr>
          <a:lstStyle/>
          <a:p>
            <a:r>
              <a:rPr lang="es-ES" sz="4000" b="1" dirty="0">
                <a:solidFill>
                  <a:schemeClr val="bg1"/>
                </a:solidFill>
              </a:rPr>
              <a:t>“Porque la </a:t>
            </a:r>
            <a:r>
              <a:rPr lang="es-ES" sz="4000" b="1" dirty="0">
                <a:solidFill>
                  <a:srgbClr val="FFFF00"/>
                </a:solidFill>
              </a:rPr>
              <a:t>gracia de Dios </a:t>
            </a:r>
            <a:r>
              <a:rPr lang="es-ES" sz="4000" b="1" dirty="0">
                <a:solidFill>
                  <a:schemeClr val="bg1"/>
                </a:solidFill>
              </a:rPr>
              <a:t>se ha manifestado para </a:t>
            </a:r>
            <a:r>
              <a:rPr lang="es-ES" sz="4000" b="1" dirty="0">
                <a:solidFill>
                  <a:srgbClr val="FFFF00"/>
                </a:solidFill>
              </a:rPr>
              <a:t>salvación</a:t>
            </a:r>
            <a:r>
              <a:rPr lang="es-ES" sz="4000" b="1" dirty="0">
                <a:solidFill>
                  <a:schemeClr val="bg1"/>
                </a:solidFill>
              </a:rPr>
              <a:t> a todos los hombres, 12 </a:t>
            </a:r>
            <a:r>
              <a:rPr lang="es-ES" sz="4000" b="1" dirty="0">
                <a:solidFill>
                  <a:srgbClr val="FFFF00"/>
                </a:solidFill>
              </a:rPr>
              <a:t>enseñándonos</a:t>
            </a:r>
            <a:r>
              <a:rPr lang="es-ES" sz="4000" b="1" dirty="0">
                <a:solidFill>
                  <a:schemeClr val="bg1"/>
                </a:solidFill>
              </a:rPr>
              <a:t> que, renunciando a la </a:t>
            </a:r>
            <a:r>
              <a:rPr lang="es-ES" sz="4000" b="1" dirty="0">
                <a:solidFill>
                  <a:srgbClr val="FFFF00"/>
                </a:solidFill>
              </a:rPr>
              <a:t>impiedad</a:t>
            </a:r>
            <a:r>
              <a:rPr lang="es-ES" sz="4000" b="1" dirty="0">
                <a:solidFill>
                  <a:schemeClr val="bg1"/>
                </a:solidFill>
              </a:rPr>
              <a:t> y a los </a:t>
            </a:r>
            <a:r>
              <a:rPr lang="es-ES" sz="4000" b="1" dirty="0">
                <a:solidFill>
                  <a:srgbClr val="FFFF00"/>
                </a:solidFill>
              </a:rPr>
              <a:t>deseos mundanos, vivamos</a:t>
            </a:r>
            <a:r>
              <a:rPr lang="es-ES" sz="4000" b="1" dirty="0">
                <a:solidFill>
                  <a:schemeClr val="bg1"/>
                </a:solidFill>
              </a:rPr>
              <a:t> en este siglo </a:t>
            </a:r>
            <a:r>
              <a:rPr lang="es-ES" sz="4000" b="1" dirty="0">
                <a:solidFill>
                  <a:srgbClr val="FFFF00"/>
                </a:solidFill>
              </a:rPr>
              <a:t>sobria, justa y piadosamente</a:t>
            </a:r>
            <a:r>
              <a:rPr lang="es-ES" sz="4000" b="1" dirty="0">
                <a:solidFill>
                  <a:schemeClr val="bg1"/>
                </a:solidFill>
              </a:rPr>
              <a:t>, 13 aguardando la esperanza bienaventurada y la manifestación gloriosa de nuestro gran Dios y Salvador Jesucristo, 14 quien se dio a sí mismo por nosotros </a:t>
            </a:r>
            <a:r>
              <a:rPr lang="es-ES" sz="4000" b="1" dirty="0">
                <a:solidFill>
                  <a:srgbClr val="FFFF00"/>
                </a:solidFill>
              </a:rPr>
              <a:t>para redimirnos </a:t>
            </a:r>
            <a:r>
              <a:rPr lang="es-ES" sz="4000" b="1" dirty="0">
                <a:solidFill>
                  <a:schemeClr val="bg1"/>
                </a:solidFill>
              </a:rPr>
              <a:t>de toda iniquidad y </a:t>
            </a:r>
            <a:r>
              <a:rPr lang="es-ES" sz="4000" b="1" dirty="0">
                <a:solidFill>
                  <a:srgbClr val="FFFF00"/>
                </a:solidFill>
              </a:rPr>
              <a:t>purificar para sí </a:t>
            </a:r>
            <a:r>
              <a:rPr lang="es-ES" sz="4000" b="1" dirty="0">
                <a:solidFill>
                  <a:schemeClr val="bg1"/>
                </a:solidFill>
              </a:rPr>
              <a:t>un pueblo propio, </a:t>
            </a:r>
            <a:r>
              <a:rPr lang="es-ES" sz="4000" b="1" dirty="0">
                <a:solidFill>
                  <a:srgbClr val="FFFF00"/>
                </a:solidFill>
              </a:rPr>
              <a:t>celoso de buenas obras</a:t>
            </a:r>
            <a:r>
              <a:rPr lang="es-ES" sz="4000" b="1" dirty="0">
                <a:solidFill>
                  <a:schemeClr val="bg1"/>
                </a:solidFill>
              </a:rPr>
              <a:t>.”</a:t>
            </a:r>
            <a:endParaRPr lang="es-ES" sz="40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smtClean="0"/>
              <a:t>Tito 2: 11-14</a:t>
            </a:r>
            <a:endParaRPr lang="es-ES" dirty="0">
              <a:solidFill>
                <a:schemeClr val="tx1"/>
              </a:solidFill>
            </a:endParaRPr>
          </a:p>
        </p:txBody>
      </p:sp>
    </p:spTree>
    <p:extLst>
      <p:ext uri="{BB962C8B-B14F-4D97-AF65-F5344CB8AC3E}">
        <p14:creationId xmlns:p14="http://schemas.microsoft.com/office/powerpoint/2010/main" val="136204734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69254" y="1296836"/>
            <a:ext cx="11237830" cy="5262979"/>
          </a:xfrm>
          <a:prstGeom prst="rect">
            <a:avLst/>
          </a:prstGeom>
          <a:noFill/>
        </p:spPr>
        <p:txBody>
          <a:bodyPr wrap="square" rtlCol="0">
            <a:spAutoFit/>
          </a:bodyPr>
          <a:lstStyle/>
          <a:p>
            <a:r>
              <a:rPr lang="es-ES" sz="4800" b="1" dirty="0" smtClean="0">
                <a:solidFill>
                  <a:schemeClr val="bg1"/>
                </a:solidFill>
              </a:rPr>
              <a:t>“</a:t>
            </a:r>
            <a:r>
              <a:rPr lang="es-ES" sz="4800" b="1" dirty="0">
                <a:solidFill>
                  <a:schemeClr val="bg1"/>
                </a:solidFill>
              </a:rPr>
              <a:t>Pero cuando se manifestó la </a:t>
            </a:r>
            <a:r>
              <a:rPr lang="es-ES" sz="4800" b="1" dirty="0">
                <a:solidFill>
                  <a:srgbClr val="FFFF00"/>
                </a:solidFill>
              </a:rPr>
              <a:t>bondad de Dios</a:t>
            </a:r>
            <a:r>
              <a:rPr lang="es-ES" sz="4800" b="1" dirty="0">
                <a:solidFill>
                  <a:schemeClr val="bg1"/>
                </a:solidFill>
              </a:rPr>
              <a:t> nuestro Salvador, y su amor para con los hombres, 5 </a:t>
            </a:r>
            <a:r>
              <a:rPr lang="es-ES" sz="4800" b="1" dirty="0">
                <a:solidFill>
                  <a:srgbClr val="FFFF00"/>
                </a:solidFill>
              </a:rPr>
              <a:t>nos salvó, no por obras de justicia que nosotros hubiéramos hecho</a:t>
            </a:r>
            <a:r>
              <a:rPr lang="es-ES" sz="4800" b="1" dirty="0">
                <a:solidFill>
                  <a:schemeClr val="bg1"/>
                </a:solidFill>
              </a:rPr>
              <a:t>, sino </a:t>
            </a:r>
            <a:r>
              <a:rPr lang="es-ES" sz="4800" b="1" dirty="0">
                <a:solidFill>
                  <a:srgbClr val="FFFF00"/>
                </a:solidFill>
              </a:rPr>
              <a:t>por su misericordia</a:t>
            </a:r>
            <a:r>
              <a:rPr lang="es-ES" sz="4800" b="1" dirty="0">
                <a:solidFill>
                  <a:schemeClr val="bg1"/>
                </a:solidFill>
              </a:rPr>
              <a:t>, por el lavamiento de la </a:t>
            </a:r>
            <a:r>
              <a:rPr lang="es-ES" sz="4800" b="1" dirty="0">
                <a:solidFill>
                  <a:srgbClr val="FFFF00"/>
                </a:solidFill>
              </a:rPr>
              <a:t>regeneración</a:t>
            </a:r>
            <a:r>
              <a:rPr lang="es-ES" sz="4800" b="1" dirty="0">
                <a:solidFill>
                  <a:schemeClr val="bg1"/>
                </a:solidFill>
              </a:rPr>
              <a:t> y por la </a:t>
            </a:r>
            <a:r>
              <a:rPr lang="es-ES" sz="4800" b="1" dirty="0">
                <a:solidFill>
                  <a:srgbClr val="FFFF00"/>
                </a:solidFill>
              </a:rPr>
              <a:t>renovación</a:t>
            </a:r>
            <a:r>
              <a:rPr lang="es-ES" sz="4800" b="1" dirty="0">
                <a:solidFill>
                  <a:schemeClr val="bg1"/>
                </a:solidFill>
              </a:rPr>
              <a:t> en el Espíritu Santo, </a:t>
            </a:r>
            <a:endParaRPr lang="es-ES" sz="48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200329"/>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t>Tito 3:4-8: </a:t>
            </a:r>
            <a:r>
              <a:rPr lang="es-ES" dirty="0">
                <a:solidFill>
                  <a:schemeClr val="tx1"/>
                </a:solidFill>
              </a:rPr>
              <a:t>Este pasaje también presenta el perfecto equilibrio entre la fe y las obras:</a:t>
            </a:r>
          </a:p>
        </p:txBody>
      </p:sp>
    </p:spTree>
    <p:extLst>
      <p:ext uri="{BB962C8B-B14F-4D97-AF65-F5344CB8AC3E}">
        <p14:creationId xmlns:p14="http://schemas.microsoft.com/office/powerpoint/2010/main" val="374906069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10197" y="437027"/>
            <a:ext cx="11237830" cy="6186309"/>
          </a:xfrm>
          <a:prstGeom prst="rect">
            <a:avLst/>
          </a:prstGeom>
          <a:noFill/>
        </p:spPr>
        <p:txBody>
          <a:bodyPr wrap="square" rtlCol="0">
            <a:spAutoFit/>
          </a:bodyPr>
          <a:lstStyle/>
          <a:p>
            <a:r>
              <a:rPr lang="es-ES" sz="4400" b="1" dirty="0" smtClean="0">
                <a:solidFill>
                  <a:schemeClr val="bg1"/>
                </a:solidFill>
              </a:rPr>
              <a:t>6 </a:t>
            </a:r>
            <a:r>
              <a:rPr lang="es-ES" sz="4400" b="1" dirty="0">
                <a:solidFill>
                  <a:schemeClr val="bg1"/>
                </a:solidFill>
              </a:rPr>
              <a:t>el cual derramó en nosotros abundantemente por Jesucristo nuestro Salvador, 7 </a:t>
            </a:r>
            <a:r>
              <a:rPr lang="es-ES" sz="4400" b="1" dirty="0">
                <a:solidFill>
                  <a:srgbClr val="FFFF00"/>
                </a:solidFill>
              </a:rPr>
              <a:t>para que</a:t>
            </a:r>
            <a:r>
              <a:rPr lang="es-ES" sz="4400" b="1" dirty="0">
                <a:solidFill>
                  <a:schemeClr val="bg1"/>
                </a:solidFill>
              </a:rPr>
              <a:t>, justificados por su gracia, viniésemos a ser herederos conforme a la esperanza de la vida eterna. 8 Palabra fiel es esta, y en estas cosas quiero que insistas con firmeza, para que </a:t>
            </a:r>
            <a:r>
              <a:rPr lang="es-ES" sz="4400" b="1" dirty="0">
                <a:solidFill>
                  <a:srgbClr val="FFFF00"/>
                </a:solidFill>
              </a:rPr>
              <a:t>los que creen</a:t>
            </a:r>
            <a:r>
              <a:rPr lang="es-ES" sz="4400" b="1" dirty="0">
                <a:solidFill>
                  <a:schemeClr val="bg1"/>
                </a:solidFill>
              </a:rPr>
              <a:t> en Dios procuren </a:t>
            </a:r>
            <a:r>
              <a:rPr lang="es-ES" sz="4400" b="1" dirty="0">
                <a:solidFill>
                  <a:srgbClr val="FFFF00"/>
                </a:solidFill>
              </a:rPr>
              <a:t>ocuparse en buenas obras</a:t>
            </a:r>
            <a:r>
              <a:rPr lang="es-ES" sz="4400" b="1" dirty="0">
                <a:solidFill>
                  <a:schemeClr val="bg1"/>
                </a:solidFill>
              </a:rPr>
              <a:t>. Estas cosas son buenas y útiles a los hombres.”</a:t>
            </a:r>
            <a:endParaRPr lang="es-ES" sz="4400" b="1" dirty="0">
              <a:solidFill>
                <a:schemeClr val="bg1"/>
              </a:solidFill>
            </a:endParaRPr>
          </a:p>
        </p:txBody>
      </p:sp>
    </p:spTree>
    <p:extLst>
      <p:ext uri="{BB962C8B-B14F-4D97-AF65-F5344CB8AC3E}">
        <p14:creationId xmlns:p14="http://schemas.microsoft.com/office/powerpoint/2010/main" val="280224537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32357" y="1050399"/>
            <a:ext cx="11167012" cy="4524315"/>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7200" b="1" dirty="0">
                <a:solidFill>
                  <a:srgbClr val="002060"/>
                </a:solidFill>
              </a:rPr>
              <a:t>El hombre no es salvo por la </a:t>
            </a:r>
            <a:r>
              <a:rPr lang="es-ES" sz="7200" b="1" dirty="0">
                <a:solidFill>
                  <a:srgbClr val="C00000"/>
                </a:solidFill>
              </a:rPr>
              <a:t>fe sola </a:t>
            </a:r>
            <a:r>
              <a:rPr lang="es-ES" sz="7200" b="1" dirty="0">
                <a:solidFill>
                  <a:srgbClr val="002060"/>
                </a:solidFill>
              </a:rPr>
              <a:t>ni por las </a:t>
            </a:r>
            <a:r>
              <a:rPr lang="es-ES" sz="7200" b="1" dirty="0">
                <a:solidFill>
                  <a:srgbClr val="C00000"/>
                </a:solidFill>
              </a:rPr>
              <a:t>obras solas</a:t>
            </a:r>
            <a:r>
              <a:rPr lang="es-ES" sz="7200" b="1" dirty="0">
                <a:solidFill>
                  <a:srgbClr val="002060"/>
                </a:solidFill>
              </a:rPr>
              <a:t>, ni por la fe más las </a:t>
            </a:r>
            <a:r>
              <a:rPr lang="es-ES" sz="7200" b="1" dirty="0">
                <a:solidFill>
                  <a:srgbClr val="C00000"/>
                </a:solidFill>
              </a:rPr>
              <a:t>obras</a:t>
            </a:r>
            <a:r>
              <a:rPr lang="es-ES" sz="7200" b="1" dirty="0">
                <a:solidFill>
                  <a:srgbClr val="002060"/>
                </a:solidFill>
              </a:rPr>
              <a:t>, sino por </a:t>
            </a:r>
            <a:r>
              <a:rPr lang="es-ES" sz="7200" b="1" dirty="0">
                <a:solidFill>
                  <a:srgbClr val="C00000"/>
                </a:solidFill>
              </a:rPr>
              <a:t>una fe que obra</a:t>
            </a:r>
            <a:r>
              <a:rPr lang="es-ES" sz="7200" b="1" dirty="0">
                <a:solidFill>
                  <a:srgbClr val="002060"/>
                </a:solidFill>
              </a:rPr>
              <a:t>.</a:t>
            </a:r>
            <a:endParaRPr lang="es-ES" sz="7200" b="1" dirty="0">
              <a:solidFill>
                <a:srgbClr val="002060"/>
              </a:solidFill>
            </a:endParaRPr>
          </a:p>
        </p:txBody>
      </p:sp>
    </p:spTree>
    <p:extLst>
      <p:ext uri="{BB962C8B-B14F-4D97-AF65-F5344CB8AC3E}">
        <p14:creationId xmlns:p14="http://schemas.microsoft.com/office/powerpoint/2010/main" val="271262134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09277" y="24268"/>
            <a:ext cx="11167012" cy="6740307"/>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7200" b="1" dirty="0">
                <a:solidFill>
                  <a:srgbClr val="002060"/>
                </a:solidFill>
              </a:rPr>
              <a:t>El </a:t>
            </a:r>
            <a:r>
              <a:rPr lang="es-ES" sz="7200" b="1" dirty="0">
                <a:solidFill>
                  <a:srgbClr val="C00000"/>
                </a:solidFill>
              </a:rPr>
              <a:t>problema</a:t>
            </a:r>
            <a:r>
              <a:rPr lang="es-ES" sz="7200" b="1" dirty="0">
                <a:solidFill>
                  <a:srgbClr val="002060"/>
                </a:solidFill>
              </a:rPr>
              <a:t> con las siete iglesias no tenía que ver primordialmente con su fe sino con sus obras. Doce veces Jesús dijo: ‘</a:t>
            </a:r>
            <a:r>
              <a:rPr lang="es-ES" sz="7200" b="1" dirty="0">
                <a:solidFill>
                  <a:srgbClr val="C00000"/>
                </a:solidFill>
              </a:rPr>
              <a:t>yo conozco tus obras</a:t>
            </a:r>
            <a:r>
              <a:rPr lang="es-ES" sz="7200" b="1" dirty="0">
                <a:solidFill>
                  <a:srgbClr val="002060"/>
                </a:solidFill>
              </a:rPr>
              <a:t>’.</a:t>
            </a:r>
            <a:endParaRPr lang="es-ES" sz="7200" b="1" dirty="0">
              <a:solidFill>
                <a:srgbClr val="002060"/>
              </a:solidFill>
            </a:endParaRPr>
          </a:p>
        </p:txBody>
      </p:sp>
    </p:spTree>
    <p:extLst>
      <p:ext uri="{BB962C8B-B14F-4D97-AF65-F5344CB8AC3E}">
        <p14:creationId xmlns:p14="http://schemas.microsoft.com/office/powerpoint/2010/main" val="415780175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18"/>
          <p:cNvSpPr/>
          <p:nvPr/>
        </p:nvSpPr>
        <p:spPr>
          <a:xfrm>
            <a:off x="0" y="0"/>
            <a:ext cx="1652525" cy="6858000"/>
          </a:xfrm>
          <a:prstGeom prst="rect">
            <a:avLst/>
          </a:prstGeom>
          <a:solidFill>
            <a:schemeClr val="accent1">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uadroTexto 2">
            <a:extLst>
              <a:ext uri="{FF2B5EF4-FFF2-40B4-BE49-F238E27FC236}">
                <a16:creationId xmlns:a16="http://schemas.microsoft.com/office/drawing/2014/main" id="{B7F75417-8BC0-431B-9DD0-3952FEF3CE45}"/>
              </a:ext>
            </a:extLst>
          </p:cNvPr>
          <p:cNvSpPr txBox="1"/>
          <p:nvPr/>
        </p:nvSpPr>
        <p:spPr>
          <a:xfrm>
            <a:off x="1631131" y="1633626"/>
            <a:ext cx="4224464" cy="584775"/>
          </a:xfrm>
          <a:prstGeom prst="rect">
            <a:avLst/>
          </a:prstGeom>
          <a:noFill/>
        </p:spPr>
        <p:txBody>
          <a:bodyPr wrap="square" rtlCol="0">
            <a:spAutoFit/>
          </a:bodyPr>
          <a:lstStyle/>
          <a:p>
            <a:pPr lvl="0">
              <a:defRPr/>
            </a:pPr>
            <a:r>
              <a:rPr lang="es-ES" sz="3200" dirty="0">
                <a:solidFill>
                  <a:srgbClr val="4472C4">
                    <a:lumMod val="50000"/>
                  </a:srgbClr>
                </a:solidFill>
              </a:rPr>
              <a:t>Énfasis de Santiago</a:t>
            </a:r>
            <a:endParaRPr kumimoji="0" lang="es-ES" sz="32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
        <p:nvSpPr>
          <p:cNvPr id="13" name="CuadroTexto 12">
            <a:extLst>
              <a:ext uri="{FF2B5EF4-FFF2-40B4-BE49-F238E27FC236}">
                <a16:creationId xmlns:a16="http://schemas.microsoft.com/office/drawing/2014/main" id="{2B80B65F-4774-4B34-B211-5F7CCD9DB0D1}"/>
              </a:ext>
            </a:extLst>
          </p:cNvPr>
          <p:cNvSpPr txBox="1"/>
          <p:nvPr/>
        </p:nvSpPr>
        <p:spPr>
          <a:xfrm>
            <a:off x="1645394" y="318250"/>
            <a:ext cx="4047484" cy="584775"/>
          </a:xfrm>
          <a:prstGeom prst="rect">
            <a:avLst/>
          </a:prstGeom>
          <a:noFill/>
        </p:spPr>
        <p:txBody>
          <a:bodyPr wrap="square" rtlCol="0">
            <a:spAutoFit/>
          </a:bodyPr>
          <a:lstStyle/>
          <a:p>
            <a:pPr lvl="0">
              <a:defRPr/>
            </a:pPr>
            <a:r>
              <a:rPr lang="es-ES" sz="3200" dirty="0">
                <a:solidFill>
                  <a:srgbClr val="4472C4">
                    <a:lumMod val="50000"/>
                  </a:srgbClr>
                </a:solidFill>
              </a:rPr>
              <a:t>Énfasis de Pablo</a:t>
            </a:r>
            <a:endParaRPr lang="es-ES" sz="3200" dirty="0">
              <a:solidFill>
                <a:srgbClr val="4472C4">
                  <a:lumMod val="50000"/>
                </a:srgbClr>
              </a:solidFill>
            </a:endParaRPr>
          </a:p>
        </p:txBody>
      </p:sp>
      <p:sp>
        <p:nvSpPr>
          <p:cNvPr id="14" name="CuadroTexto 13">
            <a:extLst>
              <a:ext uri="{FF2B5EF4-FFF2-40B4-BE49-F238E27FC236}">
                <a16:creationId xmlns:a16="http://schemas.microsoft.com/office/drawing/2014/main" id="{3C95100F-E8B5-4CF3-9E17-D707427B80EE}"/>
              </a:ext>
            </a:extLst>
          </p:cNvPr>
          <p:cNvSpPr txBox="1"/>
          <p:nvPr/>
        </p:nvSpPr>
        <p:spPr>
          <a:xfrm>
            <a:off x="1645393" y="4065952"/>
            <a:ext cx="4210202" cy="584775"/>
          </a:xfrm>
          <a:prstGeom prst="rect">
            <a:avLst/>
          </a:prstGeom>
          <a:noFill/>
        </p:spPr>
        <p:txBody>
          <a:bodyPr wrap="square" rtlCol="0">
            <a:spAutoFit/>
          </a:bodyPr>
          <a:lstStyle/>
          <a:p>
            <a:pPr lvl="0">
              <a:defRPr/>
            </a:pPr>
            <a:r>
              <a:rPr lang="es-ES" sz="3200" dirty="0">
                <a:solidFill>
                  <a:srgbClr val="4472C4">
                    <a:lumMod val="50000"/>
                  </a:srgbClr>
                </a:solidFill>
              </a:rPr>
              <a:t>Santiago condena...</a:t>
            </a:r>
            <a:endParaRPr kumimoji="0" lang="es-ES" sz="32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
        <p:nvSpPr>
          <p:cNvPr id="15" name="CuadroTexto 14">
            <a:extLst>
              <a:ext uri="{FF2B5EF4-FFF2-40B4-BE49-F238E27FC236}">
                <a16:creationId xmlns:a16="http://schemas.microsoft.com/office/drawing/2014/main" id="{484CE96C-CBE3-40DD-869A-7E653E50D465}"/>
              </a:ext>
            </a:extLst>
          </p:cNvPr>
          <p:cNvSpPr txBox="1"/>
          <p:nvPr/>
        </p:nvSpPr>
        <p:spPr>
          <a:xfrm>
            <a:off x="1659657" y="5413019"/>
            <a:ext cx="4033220" cy="584775"/>
          </a:xfrm>
          <a:prstGeom prst="rect">
            <a:avLst/>
          </a:prstGeom>
          <a:noFill/>
        </p:spPr>
        <p:txBody>
          <a:bodyPr wrap="square" rtlCol="0">
            <a:spAutoFit/>
          </a:bodyPr>
          <a:lstStyle/>
          <a:p>
            <a:pPr lvl="0">
              <a:defRPr/>
            </a:pPr>
            <a:r>
              <a:rPr lang="es-ES" sz="3200" dirty="0">
                <a:solidFill>
                  <a:srgbClr val="4472C4">
                    <a:lumMod val="50000"/>
                  </a:srgbClr>
                </a:solidFill>
              </a:rPr>
              <a:t>la verdadera fe...</a:t>
            </a:r>
            <a:endParaRPr kumimoji="0" lang="es-ES" sz="3200" b="0" u="none" strike="noStrike" kern="1200" cap="none" spc="0" normalizeH="0" baseline="0" noProof="0" dirty="0">
              <a:ln>
                <a:noFill/>
              </a:ln>
              <a:solidFill>
                <a:srgbClr val="4472C4">
                  <a:lumMod val="50000"/>
                </a:srgbClr>
              </a:solidFill>
              <a:effectLst/>
              <a:uLnTx/>
              <a:uFillTx/>
              <a:latin typeface="Calibri" panose="020F0502020204030204"/>
            </a:endParaRPr>
          </a:p>
        </p:txBody>
      </p:sp>
      <p:sp>
        <p:nvSpPr>
          <p:cNvPr id="16" name="CuadroTexto 15">
            <a:extLst>
              <a:ext uri="{FF2B5EF4-FFF2-40B4-BE49-F238E27FC236}">
                <a16:creationId xmlns:a16="http://schemas.microsoft.com/office/drawing/2014/main" id="{BADEAE86-D7E0-4E67-860F-EC436B06AF60}"/>
              </a:ext>
            </a:extLst>
          </p:cNvPr>
          <p:cNvSpPr txBox="1"/>
          <p:nvPr/>
        </p:nvSpPr>
        <p:spPr>
          <a:xfrm>
            <a:off x="1645393" y="2764612"/>
            <a:ext cx="3759120" cy="584775"/>
          </a:xfrm>
          <a:prstGeom prst="rect">
            <a:avLst/>
          </a:prstGeom>
          <a:noFill/>
        </p:spPr>
        <p:txBody>
          <a:bodyPr wrap="square" rtlCol="0">
            <a:spAutoFit/>
          </a:bodyPr>
          <a:lstStyle/>
          <a:p>
            <a:pPr lvl="0">
              <a:defRPr/>
            </a:pPr>
            <a:r>
              <a:rPr lang="es-ES" sz="3200" dirty="0">
                <a:solidFill>
                  <a:srgbClr val="4472C4">
                    <a:lumMod val="50000"/>
                  </a:srgbClr>
                </a:solidFill>
              </a:rPr>
              <a:t>Pablo condena...</a:t>
            </a:r>
            <a:endParaRPr kumimoji="0" lang="es-ES" sz="32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
        <p:nvSpPr>
          <p:cNvPr id="8" name="CuadroTexto 7">
            <a:extLst>
              <a:ext uri="{FF2B5EF4-FFF2-40B4-BE49-F238E27FC236}">
                <a16:creationId xmlns:a16="http://schemas.microsoft.com/office/drawing/2014/main" id="{DB4BBA2C-AD84-4635-BFED-A54A24D56E2B}"/>
              </a:ext>
            </a:extLst>
          </p:cNvPr>
          <p:cNvSpPr txBox="1"/>
          <p:nvPr/>
        </p:nvSpPr>
        <p:spPr>
          <a:xfrm>
            <a:off x="6554930" y="3573509"/>
            <a:ext cx="5307870" cy="1077218"/>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D</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cómo debe vivir una persona justificada</a:t>
            </a:r>
            <a:endParaRPr lang="es-ES" sz="3200" dirty="0">
              <a:solidFill>
                <a:prstClr val="black"/>
              </a:solidFill>
            </a:endParaRPr>
          </a:p>
        </p:txBody>
      </p:sp>
      <p:sp>
        <p:nvSpPr>
          <p:cNvPr id="20" name="CuadroTexto 19">
            <a:extLst>
              <a:ext uri="{FF2B5EF4-FFF2-40B4-BE49-F238E27FC236}">
                <a16:creationId xmlns:a16="http://schemas.microsoft.com/office/drawing/2014/main" id="{8F3B8264-4C31-43B4-BA54-43EE83420FE7}"/>
              </a:ext>
            </a:extLst>
          </p:cNvPr>
          <p:cNvSpPr txBox="1"/>
          <p:nvPr/>
        </p:nvSpPr>
        <p:spPr>
          <a:xfrm>
            <a:off x="6554930" y="1502714"/>
            <a:ext cx="5409805" cy="1077218"/>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B</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cómo se justifica una persona</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CuadroTexto 20">
            <a:extLst>
              <a:ext uri="{FF2B5EF4-FFF2-40B4-BE49-F238E27FC236}">
                <a16:creationId xmlns:a16="http://schemas.microsoft.com/office/drawing/2014/main" id="{707CBC07-791E-485A-931D-932FDFAF0D6C}"/>
              </a:ext>
            </a:extLst>
          </p:cNvPr>
          <p:cNvSpPr txBox="1"/>
          <p:nvPr/>
        </p:nvSpPr>
        <p:spPr>
          <a:xfrm>
            <a:off x="6516338" y="266638"/>
            <a:ext cx="5534635" cy="1077218"/>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A</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la fe que no produce buenas obras</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CuadroTexto 21">
            <a:extLst>
              <a:ext uri="{FF2B5EF4-FFF2-40B4-BE49-F238E27FC236}">
                <a16:creationId xmlns:a16="http://schemas.microsoft.com/office/drawing/2014/main" id="{4D4C28EC-9574-47D6-8D4C-A2D48F991BF0}"/>
              </a:ext>
            </a:extLst>
          </p:cNvPr>
          <p:cNvSpPr txBox="1"/>
          <p:nvPr/>
        </p:nvSpPr>
        <p:spPr>
          <a:xfrm>
            <a:off x="6516338" y="2738790"/>
            <a:ext cx="5248199" cy="584775"/>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C</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obra por el amor</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CuadroTexto 22">
            <a:extLst>
              <a:ext uri="{FF2B5EF4-FFF2-40B4-BE49-F238E27FC236}">
                <a16:creationId xmlns:a16="http://schemas.microsoft.com/office/drawing/2014/main" id="{570408FA-21B6-4E50-A2CA-A06FB9771535}"/>
              </a:ext>
            </a:extLst>
          </p:cNvPr>
          <p:cNvSpPr txBox="1"/>
          <p:nvPr/>
        </p:nvSpPr>
        <p:spPr>
          <a:xfrm>
            <a:off x="6587671" y="5827115"/>
            <a:ext cx="5115423" cy="1077218"/>
          </a:xfrm>
          <a:prstGeom prst="rect">
            <a:avLst/>
          </a:prstGeom>
          <a:noFill/>
        </p:spPr>
        <p:txBody>
          <a:bodyPr wrap="square" rtlCol="0">
            <a:spAutoFit/>
          </a:bodyPr>
          <a:lstStyle/>
          <a:p>
            <a:pPr lvl="0"/>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G. </a:t>
            </a:r>
            <a:r>
              <a:rPr lang="es-ES" sz="3200" dirty="0">
                <a:solidFill>
                  <a:prstClr val="black"/>
                </a:solidFill>
              </a:rPr>
              <a:t>las obras que no vienen de la fe</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CuadroTexto 8">
            <a:extLst>
              <a:ext uri="{FF2B5EF4-FFF2-40B4-BE49-F238E27FC236}">
                <a16:creationId xmlns:a16="http://schemas.microsoft.com/office/drawing/2014/main" id="{D52AD20F-C77A-4B88-B6A1-2718AE27E03B}"/>
              </a:ext>
            </a:extLst>
          </p:cNvPr>
          <p:cNvSpPr txBox="1"/>
          <p:nvPr/>
        </p:nvSpPr>
        <p:spPr>
          <a:xfrm>
            <a:off x="6587671" y="4865986"/>
            <a:ext cx="50533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DO" sz="3000" b="0" i="0" u="none" strike="noStrike" kern="1200" cap="none" spc="0" normalizeH="0" baseline="0" noProof="0" dirty="0">
                <a:ln>
                  <a:noFill/>
                </a:ln>
                <a:solidFill>
                  <a:srgbClr val="C00000"/>
                </a:solidFill>
                <a:effectLst/>
                <a:uLnTx/>
                <a:uFillTx/>
                <a:latin typeface="Calibri" panose="020F0502020204030204"/>
                <a:ea typeface="+mn-ea"/>
                <a:cs typeface="+mn-cs"/>
              </a:rPr>
              <a:t>E</a:t>
            </a:r>
            <a:r>
              <a:rPr kumimoji="0" lang="es-DO" sz="30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latin typeface="Calibri" panose="020F0502020204030204"/>
              </a:rPr>
              <a:t>o</a:t>
            </a:r>
            <a:r>
              <a:rPr lang="es-ES" sz="3200" noProof="0" dirty="0" err="1" smtClean="0">
                <a:solidFill>
                  <a:prstClr val="black"/>
                </a:solidFill>
                <a:latin typeface="Calibri" panose="020F0502020204030204"/>
              </a:rPr>
              <a:t>bra</a:t>
            </a:r>
            <a:r>
              <a:rPr lang="es-ES" sz="3200" noProof="0" dirty="0" smtClean="0">
                <a:solidFill>
                  <a:prstClr val="black"/>
                </a:solidFill>
                <a:latin typeface="Calibri" panose="020F0502020204030204"/>
              </a:rPr>
              <a:t> por obligación</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ángulo 5"/>
          <p:cNvSpPr/>
          <p:nvPr/>
        </p:nvSpPr>
        <p:spPr>
          <a:xfrm>
            <a:off x="0" y="5158374"/>
            <a:ext cx="1652525"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smtClean="0">
                <a:ln/>
                <a:solidFill>
                  <a:prstClr val="white"/>
                </a:solidFill>
                <a:effectLst/>
                <a:uLnTx/>
                <a:uFillTx/>
                <a:latin typeface="Calibri" panose="020F0502020204030204"/>
                <a:ea typeface="+mn-ea"/>
                <a:cs typeface="+mn-cs"/>
              </a:rPr>
              <a:t>Asocie</a:t>
            </a:r>
            <a:endParaRPr kumimoji="0" lang="es-ES" sz="4000" b="1" i="0" u="none" strike="noStrike" kern="1200" cap="none" spc="0" normalizeH="0" baseline="0" noProof="0" dirty="0">
              <a:ln/>
              <a:solidFill>
                <a:prstClr val="white"/>
              </a:solidFill>
              <a:effectLst/>
              <a:uLnTx/>
              <a:uFillTx/>
              <a:latin typeface="Calibri" panose="020F0502020204030204"/>
              <a:ea typeface="+mn-ea"/>
              <a:cs typeface="+mn-cs"/>
            </a:endParaRPr>
          </a:p>
        </p:txBody>
      </p:sp>
      <p:cxnSp>
        <p:nvCxnSpPr>
          <p:cNvPr id="11" name="Conector recto 10"/>
          <p:cNvCxnSpPr/>
          <p:nvPr/>
        </p:nvCxnSpPr>
        <p:spPr>
          <a:xfrm>
            <a:off x="1652525" y="30409"/>
            <a:ext cx="0" cy="6827591"/>
          </a:xfrm>
          <a:prstGeom prst="line">
            <a:avLst/>
          </a:prstGeom>
        </p:spPr>
        <p:style>
          <a:lnRef idx="2">
            <a:schemeClr val="dk1"/>
          </a:lnRef>
          <a:fillRef idx="0">
            <a:schemeClr val="dk1"/>
          </a:fillRef>
          <a:effectRef idx="1">
            <a:schemeClr val="dk1"/>
          </a:effectRef>
          <a:fontRef idx="minor">
            <a:schemeClr val="tx1"/>
          </a:fontRef>
        </p:style>
      </p:cxnSp>
      <p:pic>
        <p:nvPicPr>
          <p:cNvPr id="17" name="Imagen 16">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12551" y="5705957"/>
            <a:ext cx="1063651" cy="1063651"/>
          </a:xfrm>
          <a:prstGeom prst="rect">
            <a:avLst/>
          </a:prstGeom>
          <a:effectLst>
            <a:outerShdw blurRad="50800" dist="50800" dir="5400000" algn="ctr" rotWithShape="0">
              <a:srgbClr val="000000"/>
            </a:outerShdw>
          </a:effectLst>
        </p:spPr>
      </p:pic>
    </p:spTree>
    <p:extLst>
      <p:ext uri="{BB962C8B-B14F-4D97-AF65-F5344CB8AC3E}">
        <p14:creationId xmlns:p14="http://schemas.microsoft.com/office/powerpoint/2010/main" val="1028906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mph" presetSubtype="0" fill="hold" grpId="0" nodeType="clickEffect">
                                  <p:stCondLst>
                                    <p:cond delay="0"/>
                                  </p:stCondLst>
                                  <p:childTnLst>
                                    <p:animClr clrSpc="hsl" dir="cw">
                                      <p:cBhvr override="childStyle">
                                        <p:cTn id="10" dur="500" fill="hold"/>
                                        <p:tgtEl>
                                          <p:spTgt spid="20"/>
                                        </p:tgtEl>
                                        <p:attrNameLst>
                                          <p:attrName>style.color</p:attrName>
                                        </p:attrNameLst>
                                      </p:cBhvr>
                                      <p:by>
                                        <p:hsl h="7200000" s="0" l="0"/>
                                      </p:by>
                                    </p:animClr>
                                    <p:animClr clrSpc="hsl" dir="cw">
                                      <p:cBhvr>
                                        <p:cTn id="11" dur="500" fill="hold"/>
                                        <p:tgtEl>
                                          <p:spTgt spid="20"/>
                                        </p:tgtEl>
                                        <p:attrNameLst>
                                          <p:attrName>fillcolor</p:attrName>
                                        </p:attrNameLst>
                                      </p:cBhvr>
                                      <p:by>
                                        <p:hsl h="7200000" s="0" l="0"/>
                                      </p:by>
                                    </p:animClr>
                                    <p:animClr clrSpc="hsl" dir="cw">
                                      <p:cBhvr>
                                        <p:cTn id="12" dur="500" fill="hold"/>
                                        <p:tgtEl>
                                          <p:spTgt spid="20"/>
                                        </p:tgtEl>
                                        <p:attrNameLst>
                                          <p:attrName>stroke.color</p:attrName>
                                        </p:attrNameLst>
                                      </p:cBhvr>
                                      <p:by>
                                        <p:hsl h="7200000" s="0" l="0"/>
                                      </p:by>
                                    </p:animClr>
                                    <p:set>
                                      <p:cBhvr>
                                        <p:cTn id="13" dur="500" fill="hold"/>
                                        <p:tgtEl>
                                          <p:spTgt spid="20"/>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1" presetClass="emph" presetSubtype="0" fill="hold" grpId="0" nodeType="clickEffect">
                                  <p:stCondLst>
                                    <p:cond delay="0"/>
                                  </p:stCondLst>
                                  <p:childTnLst>
                                    <p:animClr clrSpc="hsl" dir="cw">
                                      <p:cBhvr override="childStyle">
                                        <p:cTn id="21" dur="500" fill="hold"/>
                                        <p:tgtEl>
                                          <p:spTgt spid="8"/>
                                        </p:tgtEl>
                                        <p:attrNameLst>
                                          <p:attrName>style.color</p:attrName>
                                        </p:attrNameLst>
                                      </p:cBhvr>
                                      <p:by>
                                        <p:hsl h="7200000" s="0" l="0"/>
                                      </p:by>
                                    </p:animClr>
                                    <p:animClr clrSpc="hsl" dir="cw">
                                      <p:cBhvr>
                                        <p:cTn id="22" dur="500" fill="hold"/>
                                        <p:tgtEl>
                                          <p:spTgt spid="8"/>
                                        </p:tgtEl>
                                        <p:attrNameLst>
                                          <p:attrName>fillcolor</p:attrName>
                                        </p:attrNameLst>
                                      </p:cBhvr>
                                      <p:by>
                                        <p:hsl h="7200000" s="0" l="0"/>
                                      </p:by>
                                    </p:animClr>
                                    <p:animClr clrSpc="hsl" dir="cw">
                                      <p:cBhvr>
                                        <p:cTn id="23" dur="500" fill="hold"/>
                                        <p:tgtEl>
                                          <p:spTgt spid="8"/>
                                        </p:tgtEl>
                                        <p:attrNameLst>
                                          <p:attrName>stroke.color</p:attrName>
                                        </p:attrNameLst>
                                      </p:cBhvr>
                                      <p:by>
                                        <p:hsl h="7200000" s="0" l="0"/>
                                      </p:by>
                                    </p:animClr>
                                    <p:set>
                                      <p:cBhvr>
                                        <p:cTn id="24" dur="500" fill="hold"/>
                                        <p:tgtEl>
                                          <p:spTgt spid="8"/>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1" presetClass="emph" presetSubtype="0" fill="hold" grpId="0" nodeType="clickEffect">
                                  <p:stCondLst>
                                    <p:cond delay="0"/>
                                  </p:stCondLst>
                                  <p:childTnLst>
                                    <p:animClr clrSpc="hsl" dir="cw">
                                      <p:cBhvr override="childStyle">
                                        <p:cTn id="32" dur="500" fill="hold"/>
                                        <p:tgtEl>
                                          <p:spTgt spid="23"/>
                                        </p:tgtEl>
                                        <p:attrNameLst>
                                          <p:attrName>style.color</p:attrName>
                                        </p:attrNameLst>
                                      </p:cBhvr>
                                      <p:by>
                                        <p:hsl h="7200000" s="0" l="0"/>
                                      </p:by>
                                    </p:animClr>
                                    <p:animClr clrSpc="hsl" dir="cw">
                                      <p:cBhvr>
                                        <p:cTn id="33" dur="500" fill="hold"/>
                                        <p:tgtEl>
                                          <p:spTgt spid="23"/>
                                        </p:tgtEl>
                                        <p:attrNameLst>
                                          <p:attrName>fillcolor</p:attrName>
                                        </p:attrNameLst>
                                      </p:cBhvr>
                                      <p:by>
                                        <p:hsl h="7200000" s="0" l="0"/>
                                      </p:by>
                                    </p:animClr>
                                    <p:animClr clrSpc="hsl" dir="cw">
                                      <p:cBhvr>
                                        <p:cTn id="34" dur="500" fill="hold"/>
                                        <p:tgtEl>
                                          <p:spTgt spid="23"/>
                                        </p:tgtEl>
                                        <p:attrNameLst>
                                          <p:attrName>stroke.color</p:attrName>
                                        </p:attrNameLst>
                                      </p:cBhvr>
                                      <p:by>
                                        <p:hsl h="7200000" s="0" l="0"/>
                                      </p:by>
                                    </p:animClr>
                                    <p:set>
                                      <p:cBhvr>
                                        <p:cTn id="35" dur="500" fill="hold"/>
                                        <p:tgtEl>
                                          <p:spTgt spid="23"/>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1" presetClass="emph" presetSubtype="0" fill="hold" grpId="0" nodeType="clickEffect">
                                  <p:stCondLst>
                                    <p:cond delay="0"/>
                                  </p:stCondLst>
                                  <p:childTnLst>
                                    <p:animClr clrSpc="hsl" dir="cw">
                                      <p:cBhvr override="childStyle">
                                        <p:cTn id="43" dur="500" fill="hold"/>
                                        <p:tgtEl>
                                          <p:spTgt spid="21"/>
                                        </p:tgtEl>
                                        <p:attrNameLst>
                                          <p:attrName>style.color</p:attrName>
                                        </p:attrNameLst>
                                      </p:cBhvr>
                                      <p:by>
                                        <p:hsl h="7200000" s="0" l="0"/>
                                      </p:by>
                                    </p:animClr>
                                    <p:animClr clrSpc="hsl" dir="cw">
                                      <p:cBhvr>
                                        <p:cTn id="44" dur="500" fill="hold"/>
                                        <p:tgtEl>
                                          <p:spTgt spid="21"/>
                                        </p:tgtEl>
                                        <p:attrNameLst>
                                          <p:attrName>fillcolor</p:attrName>
                                        </p:attrNameLst>
                                      </p:cBhvr>
                                      <p:by>
                                        <p:hsl h="7200000" s="0" l="0"/>
                                      </p:by>
                                    </p:animClr>
                                    <p:animClr clrSpc="hsl" dir="cw">
                                      <p:cBhvr>
                                        <p:cTn id="45" dur="500" fill="hold"/>
                                        <p:tgtEl>
                                          <p:spTgt spid="21"/>
                                        </p:tgtEl>
                                        <p:attrNameLst>
                                          <p:attrName>stroke.color</p:attrName>
                                        </p:attrNameLst>
                                      </p:cBhvr>
                                      <p:by>
                                        <p:hsl h="7200000" s="0" l="0"/>
                                      </p:by>
                                    </p:animClr>
                                    <p:set>
                                      <p:cBhvr>
                                        <p:cTn id="46" dur="500" fill="hold"/>
                                        <p:tgtEl>
                                          <p:spTgt spid="21"/>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1" presetClass="emph" presetSubtype="0" fill="hold" grpId="0" nodeType="clickEffect">
                                  <p:stCondLst>
                                    <p:cond delay="0"/>
                                  </p:stCondLst>
                                  <p:childTnLst>
                                    <p:animClr clrSpc="hsl" dir="cw">
                                      <p:cBhvr override="childStyle">
                                        <p:cTn id="54" dur="500" fill="hold"/>
                                        <p:tgtEl>
                                          <p:spTgt spid="22"/>
                                        </p:tgtEl>
                                        <p:attrNameLst>
                                          <p:attrName>style.color</p:attrName>
                                        </p:attrNameLst>
                                      </p:cBhvr>
                                      <p:by>
                                        <p:hsl h="7200000" s="0" l="0"/>
                                      </p:by>
                                    </p:animClr>
                                    <p:animClr clrSpc="hsl" dir="cw">
                                      <p:cBhvr>
                                        <p:cTn id="55" dur="500" fill="hold"/>
                                        <p:tgtEl>
                                          <p:spTgt spid="22"/>
                                        </p:tgtEl>
                                        <p:attrNameLst>
                                          <p:attrName>fillcolor</p:attrName>
                                        </p:attrNameLst>
                                      </p:cBhvr>
                                      <p:by>
                                        <p:hsl h="7200000" s="0" l="0"/>
                                      </p:by>
                                    </p:animClr>
                                    <p:animClr clrSpc="hsl" dir="cw">
                                      <p:cBhvr>
                                        <p:cTn id="56" dur="500" fill="hold"/>
                                        <p:tgtEl>
                                          <p:spTgt spid="22"/>
                                        </p:tgtEl>
                                        <p:attrNameLst>
                                          <p:attrName>stroke.color</p:attrName>
                                        </p:attrNameLst>
                                      </p:cBhvr>
                                      <p:by>
                                        <p:hsl h="7200000" s="0" l="0"/>
                                      </p:by>
                                    </p:animClr>
                                    <p:set>
                                      <p:cBhvr>
                                        <p:cTn id="57" dur="500" fill="hold"/>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P spid="16" grpId="0"/>
      <p:bldP spid="8" grpId="0"/>
      <p:bldP spid="20" grpId="0"/>
      <p:bldP spid="21" grpId="0"/>
      <p:bldP spid="22"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32871" y="901769"/>
            <a:ext cx="10495478" cy="4154984"/>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6600" b="1" dirty="0">
                <a:solidFill>
                  <a:srgbClr val="002060"/>
                </a:solidFill>
              </a:rPr>
              <a:t>Apocalipsis 14:12 presenta un </a:t>
            </a:r>
            <a:r>
              <a:rPr lang="es-ES" sz="6600" b="1" dirty="0">
                <a:solidFill>
                  <a:srgbClr val="C00000"/>
                </a:solidFill>
              </a:rPr>
              <a:t>equilibrio</a:t>
            </a:r>
            <a:r>
              <a:rPr lang="es-ES" sz="6600" b="1" dirty="0">
                <a:solidFill>
                  <a:srgbClr val="002060"/>
                </a:solidFill>
              </a:rPr>
              <a:t> perfecto entre </a:t>
            </a:r>
            <a:r>
              <a:rPr lang="es-ES" sz="6600" b="1" u="sng" dirty="0">
                <a:solidFill>
                  <a:srgbClr val="002060"/>
                </a:solidFill>
              </a:rPr>
              <a:t>guardar los mandamientos de Dios </a:t>
            </a:r>
            <a:r>
              <a:rPr lang="es-ES" sz="6600" b="1" dirty="0">
                <a:solidFill>
                  <a:srgbClr val="002060"/>
                </a:solidFill>
              </a:rPr>
              <a:t>y </a:t>
            </a:r>
            <a:r>
              <a:rPr lang="es-ES" sz="6600" b="1" u="sng" dirty="0">
                <a:solidFill>
                  <a:srgbClr val="002060"/>
                </a:solidFill>
              </a:rPr>
              <a:t>la fe en Jesús</a:t>
            </a:r>
            <a:r>
              <a:rPr lang="es-ES" sz="6600" b="1" dirty="0">
                <a:solidFill>
                  <a:srgbClr val="002060"/>
                </a:solidFill>
              </a:rPr>
              <a:t>:</a:t>
            </a:r>
          </a:p>
        </p:txBody>
      </p:sp>
    </p:spTree>
    <p:extLst>
      <p:ext uri="{BB962C8B-B14F-4D97-AF65-F5344CB8AC3E}">
        <p14:creationId xmlns:p14="http://schemas.microsoft.com/office/powerpoint/2010/main" val="258025994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2554545"/>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a:solidFill>
                  <a:schemeClr val="bg1"/>
                </a:solidFill>
                <a:latin typeface="Bauhaus 93" panose="04030905020B02020C02" pitchFamily="82" charset="0"/>
              </a:rPr>
              <a:t>Elena White sobre la fe de Jesús</a:t>
            </a:r>
            <a:endParaRPr lang="es-ES" sz="8000" dirty="0">
              <a:solidFill>
                <a:schemeClr val="bg1"/>
              </a:solidFill>
              <a:latin typeface="Bauhaus 93" panose="04030905020B02020C02" pitchFamily="82" charset="0"/>
            </a:endParaRPr>
          </a:p>
        </p:txBody>
      </p:sp>
    </p:spTree>
    <p:extLst>
      <p:ext uri="{BB962C8B-B14F-4D97-AF65-F5344CB8AC3E}">
        <p14:creationId xmlns:p14="http://schemas.microsoft.com/office/powerpoint/2010/main" val="98973023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69254" y="742838"/>
            <a:ext cx="11237830" cy="6186309"/>
          </a:xfrm>
          <a:prstGeom prst="rect">
            <a:avLst/>
          </a:prstGeom>
          <a:noFill/>
        </p:spPr>
        <p:txBody>
          <a:bodyPr wrap="square" rtlCol="0">
            <a:spAutoFit/>
          </a:bodyPr>
          <a:lstStyle/>
          <a:p>
            <a:r>
              <a:rPr lang="es-ES" sz="4400" b="1" dirty="0">
                <a:solidFill>
                  <a:schemeClr val="bg1"/>
                </a:solidFill>
              </a:rPr>
              <a:t>“Es esencial tener </a:t>
            </a:r>
            <a:r>
              <a:rPr lang="es-ES" sz="4400" b="1" dirty="0">
                <a:solidFill>
                  <a:srgbClr val="FFFF00"/>
                </a:solidFill>
              </a:rPr>
              <a:t>fe en Jesús </a:t>
            </a:r>
            <a:r>
              <a:rPr lang="es-ES" sz="4400" b="1" dirty="0">
                <a:solidFill>
                  <a:schemeClr val="bg1"/>
                </a:solidFill>
              </a:rPr>
              <a:t>y creer que habéis sido salvados por él, pero hay peligro de tomar la posición que muchos toman al decir: "Estoy salvado". Muchos han dicho: "Ud. tiene que </a:t>
            </a:r>
            <a:r>
              <a:rPr lang="es-ES" sz="4400" b="1" dirty="0">
                <a:solidFill>
                  <a:srgbClr val="FFFF00"/>
                </a:solidFill>
              </a:rPr>
              <a:t>hacer buenas obras</a:t>
            </a:r>
            <a:r>
              <a:rPr lang="es-ES" sz="4400" b="1" dirty="0">
                <a:solidFill>
                  <a:schemeClr val="bg1"/>
                </a:solidFill>
              </a:rPr>
              <a:t>, y vivirá". Sin embargo, </a:t>
            </a:r>
            <a:r>
              <a:rPr lang="es-ES" sz="4400" b="1" dirty="0" smtClean="0">
                <a:solidFill>
                  <a:srgbClr val="FFFF00"/>
                </a:solidFill>
              </a:rPr>
              <a:t>separado </a:t>
            </a:r>
            <a:r>
              <a:rPr lang="es-ES" sz="4400" b="1" dirty="0">
                <a:solidFill>
                  <a:srgbClr val="FFFF00"/>
                </a:solidFill>
              </a:rPr>
              <a:t>de Cristo</a:t>
            </a:r>
            <a:r>
              <a:rPr lang="es-ES" sz="4400" b="1" dirty="0">
                <a:solidFill>
                  <a:schemeClr val="bg1"/>
                </a:solidFill>
              </a:rPr>
              <a:t>, nadie puede hacer buenas obras. Muchos dicen hoy: "Cree, solamente cree, y vivirás". La fe y las obras </a:t>
            </a:r>
            <a:r>
              <a:rPr lang="es-ES" sz="4400" b="1" dirty="0">
                <a:solidFill>
                  <a:srgbClr val="FFFF00"/>
                </a:solidFill>
              </a:rPr>
              <a:t>van juntas</a:t>
            </a:r>
            <a:r>
              <a:rPr lang="es-ES" sz="4400" b="1" dirty="0">
                <a:solidFill>
                  <a:schemeClr val="bg1"/>
                </a:solidFill>
              </a:rPr>
              <a:t>. El creer y el hacer se </a:t>
            </a:r>
            <a:r>
              <a:rPr lang="es-ES" sz="4400" b="1" dirty="0">
                <a:solidFill>
                  <a:srgbClr val="FFFF00"/>
                </a:solidFill>
              </a:rPr>
              <a:t>entremezclan</a:t>
            </a:r>
            <a:r>
              <a:rPr lang="es-ES" sz="4400" b="1" dirty="0" smtClean="0">
                <a:solidFill>
                  <a:schemeClr val="bg1"/>
                </a:solidFill>
              </a:rPr>
              <a:t>.”</a:t>
            </a:r>
            <a:endParaRPr lang="es-ES" sz="44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t>Mensajes Selectos, tomo 1, p. 438</a:t>
            </a:r>
          </a:p>
        </p:txBody>
      </p:sp>
    </p:spTree>
    <p:extLst>
      <p:ext uri="{BB962C8B-B14F-4D97-AF65-F5344CB8AC3E}">
        <p14:creationId xmlns:p14="http://schemas.microsoft.com/office/powerpoint/2010/main" val="381391635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69254" y="742838"/>
            <a:ext cx="11237830" cy="6186309"/>
          </a:xfrm>
          <a:prstGeom prst="rect">
            <a:avLst/>
          </a:prstGeom>
          <a:noFill/>
        </p:spPr>
        <p:txBody>
          <a:bodyPr wrap="square" rtlCol="0">
            <a:spAutoFit/>
          </a:bodyPr>
          <a:lstStyle/>
          <a:p>
            <a:r>
              <a:rPr lang="es-ES" sz="4400" b="1" dirty="0" smtClean="0">
                <a:solidFill>
                  <a:schemeClr val="bg1"/>
                </a:solidFill>
              </a:rPr>
              <a:t>“</a:t>
            </a:r>
            <a:r>
              <a:rPr lang="es-ES" sz="4400" b="1" dirty="0">
                <a:solidFill>
                  <a:schemeClr val="bg1"/>
                </a:solidFill>
              </a:rPr>
              <a:t>Se ha perdido de vista </a:t>
            </a:r>
            <a:r>
              <a:rPr lang="es-ES" sz="4400" b="1" dirty="0">
                <a:solidFill>
                  <a:srgbClr val="FFFF00"/>
                </a:solidFill>
              </a:rPr>
              <a:t>la fe de Jesús</a:t>
            </a:r>
            <a:r>
              <a:rPr lang="es-ES" sz="4400" b="1" dirty="0">
                <a:solidFill>
                  <a:schemeClr val="bg1"/>
                </a:solidFill>
              </a:rPr>
              <a:t>: ésta ha sido tratada de una manera descuidada. No ha ocupado la posición destacada en la cual </a:t>
            </a:r>
            <a:r>
              <a:rPr lang="es-ES" sz="4400" b="1" dirty="0">
                <a:solidFill>
                  <a:srgbClr val="FFFF00"/>
                </a:solidFill>
              </a:rPr>
              <a:t>le fue revelada a Juan</a:t>
            </a:r>
            <a:r>
              <a:rPr lang="es-ES" sz="4400" b="1" dirty="0">
                <a:solidFill>
                  <a:schemeClr val="bg1"/>
                </a:solidFill>
              </a:rPr>
              <a:t>. La </a:t>
            </a:r>
            <a:r>
              <a:rPr lang="es-ES" sz="4400" b="1" dirty="0">
                <a:solidFill>
                  <a:srgbClr val="FFFF00"/>
                </a:solidFill>
              </a:rPr>
              <a:t>fe en Cristo </a:t>
            </a:r>
            <a:r>
              <a:rPr lang="es-ES" sz="4400" b="1" dirty="0">
                <a:solidFill>
                  <a:schemeClr val="bg1"/>
                </a:solidFill>
              </a:rPr>
              <a:t>como la única esperanza del pecador, ha sido dejada fuera de consideración y excluida no sólo de los discursos sino también de la experiencia de muchísimos que dicen creer en el mensaje del tercer ángel.”</a:t>
            </a:r>
            <a:endParaRPr lang="es-ES" sz="44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solidFill>
                  <a:schemeClr val="tx1"/>
                </a:solidFill>
              </a:rPr>
              <a:t>La </a:t>
            </a:r>
            <a:r>
              <a:rPr lang="es-ES" u="sng" dirty="0">
                <a:solidFill>
                  <a:schemeClr val="tx1"/>
                </a:solidFill>
              </a:rPr>
              <a:t>levadura</a:t>
            </a:r>
            <a:r>
              <a:rPr lang="es-ES" dirty="0">
                <a:solidFill>
                  <a:schemeClr val="tx1"/>
                </a:solidFill>
              </a:rPr>
              <a:t> opera de adentro hacia afuera.</a:t>
            </a:r>
          </a:p>
        </p:txBody>
      </p:sp>
    </p:spTree>
    <p:extLst>
      <p:ext uri="{BB962C8B-B14F-4D97-AF65-F5344CB8AC3E}">
        <p14:creationId xmlns:p14="http://schemas.microsoft.com/office/powerpoint/2010/main" val="247167930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96549" y="483530"/>
            <a:ext cx="11237830" cy="6186309"/>
          </a:xfrm>
          <a:prstGeom prst="rect">
            <a:avLst/>
          </a:prstGeom>
          <a:noFill/>
        </p:spPr>
        <p:txBody>
          <a:bodyPr wrap="square" rtlCol="0">
            <a:spAutoFit/>
          </a:bodyPr>
          <a:lstStyle/>
          <a:p>
            <a:r>
              <a:rPr lang="es-ES" sz="4400" b="1" dirty="0">
                <a:solidFill>
                  <a:schemeClr val="bg1"/>
                </a:solidFill>
              </a:rPr>
              <a:t>“El mensaje del </a:t>
            </a:r>
            <a:r>
              <a:rPr lang="es-ES" sz="4400" b="1" dirty="0">
                <a:solidFill>
                  <a:srgbClr val="FFFF00"/>
                </a:solidFill>
              </a:rPr>
              <a:t>tercer ángel </a:t>
            </a:r>
            <a:r>
              <a:rPr lang="es-ES" sz="4400" b="1" dirty="0">
                <a:solidFill>
                  <a:schemeClr val="bg1"/>
                </a:solidFill>
              </a:rPr>
              <a:t>es la proclamación de </a:t>
            </a:r>
            <a:r>
              <a:rPr lang="es-ES" sz="4400" b="1" dirty="0">
                <a:solidFill>
                  <a:srgbClr val="FFFF00"/>
                </a:solidFill>
              </a:rPr>
              <a:t>los mandamientos de Dios y la fe de Cristo </a:t>
            </a:r>
            <a:r>
              <a:rPr lang="es-ES" sz="4400" b="1" dirty="0">
                <a:solidFill>
                  <a:schemeClr val="bg1"/>
                </a:solidFill>
              </a:rPr>
              <a:t>Jesús. Los </a:t>
            </a:r>
            <a:r>
              <a:rPr lang="es-ES" sz="4400" b="1" dirty="0">
                <a:solidFill>
                  <a:srgbClr val="FFFF00"/>
                </a:solidFill>
              </a:rPr>
              <a:t>mandamientos de Dios </a:t>
            </a:r>
            <a:r>
              <a:rPr lang="es-ES" sz="4400" b="1" dirty="0">
                <a:solidFill>
                  <a:schemeClr val="bg1"/>
                </a:solidFill>
              </a:rPr>
              <a:t>han sido proclamados, pero la </a:t>
            </a:r>
            <a:r>
              <a:rPr lang="es-ES" sz="4400" b="1" dirty="0">
                <a:solidFill>
                  <a:srgbClr val="FFFF00"/>
                </a:solidFill>
              </a:rPr>
              <a:t>justicia de Jesús</a:t>
            </a:r>
            <a:r>
              <a:rPr lang="es-ES" sz="4400" b="1" dirty="0">
                <a:solidFill>
                  <a:schemeClr val="bg1"/>
                </a:solidFill>
              </a:rPr>
              <a:t>, dándole </a:t>
            </a:r>
            <a:r>
              <a:rPr lang="es-ES" sz="4400" b="1" dirty="0">
                <a:solidFill>
                  <a:srgbClr val="FFFF00"/>
                </a:solidFill>
              </a:rPr>
              <a:t>igual importancia</a:t>
            </a:r>
            <a:r>
              <a:rPr lang="es-ES" sz="4400" b="1" dirty="0">
                <a:solidFill>
                  <a:schemeClr val="bg1"/>
                </a:solidFill>
              </a:rPr>
              <a:t>, no ha sido presentada por los adventistas del séptimo día, haciendo que la </a:t>
            </a:r>
            <a:r>
              <a:rPr lang="es-ES" sz="4400" b="1" dirty="0">
                <a:solidFill>
                  <a:srgbClr val="FFFF00"/>
                </a:solidFill>
              </a:rPr>
              <a:t>ley y el Evangelio </a:t>
            </a:r>
            <a:r>
              <a:rPr lang="es-ES" sz="4400" b="1" dirty="0">
                <a:solidFill>
                  <a:schemeClr val="bg1"/>
                </a:solidFill>
              </a:rPr>
              <a:t>vayan de la mano. No puedo hallar palabras para presentar este tema en toda su plenitud.”</a:t>
            </a:r>
            <a:endParaRPr lang="es-ES" sz="4400" b="1" dirty="0">
              <a:solidFill>
                <a:schemeClr val="bg1"/>
              </a:solidFill>
            </a:endParaRPr>
          </a:p>
        </p:txBody>
      </p:sp>
    </p:spTree>
    <p:extLst>
      <p:ext uri="{BB962C8B-B14F-4D97-AF65-F5344CB8AC3E}">
        <p14:creationId xmlns:p14="http://schemas.microsoft.com/office/powerpoint/2010/main" val="43293206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209788" y="610136"/>
            <a:ext cx="11666300" cy="6247864"/>
          </a:xfrm>
          <a:prstGeom prst="rect">
            <a:avLst/>
          </a:prstGeom>
          <a:noFill/>
        </p:spPr>
        <p:txBody>
          <a:bodyPr wrap="square" rtlCol="0">
            <a:spAutoFit/>
          </a:bodyPr>
          <a:lstStyle/>
          <a:p>
            <a:r>
              <a:rPr lang="es-ES" sz="4000" b="1" dirty="0">
                <a:solidFill>
                  <a:schemeClr val="bg1"/>
                </a:solidFill>
              </a:rPr>
              <a:t>"La fe de Jesús". </a:t>
            </a:r>
            <a:r>
              <a:rPr lang="es-ES" sz="4000" b="1" dirty="0">
                <a:solidFill>
                  <a:srgbClr val="FFFF00"/>
                </a:solidFill>
              </a:rPr>
              <a:t>Se habla </a:t>
            </a:r>
            <a:r>
              <a:rPr lang="es-ES" sz="4000" b="1" dirty="0">
                <a:solidFill>
                  <a:schemeClr val="bg1"/>
                </a:solidFill>
              </a:rPr>
              <a:t>de ella, pero no ha sido entendida. </a:t>
            </a:r>
            <a:r>
              <a:rPr lang="es-ES" sz="4000" b="1" dirty="0">
                <a:solidFill>
                  <a:srgbClr val="FFFF00"/>
                </a:solidFill>
              </a:rPr>
              <a:t>¿Qué cosa constituye </a:t>
            </a:r>
            <a:r>
              <a:rPr lang="es-ES" sz="4000" b="1" dirty="0">
                <a:solidFill>
                  <a:schemeClr val="bg1"/>
                </a:solidFill>
              </a:rPr>
              <a:t>la fe de Jesús, que pertenece al mensaje del tercer ángel? Jesús convertido en el ser que </a:t>
            </a:r>
            <a:r>
              <a:rPr lang="es-ES" sz="4000" b="1" dirty="0">
                <a:solidFill>
                  <a:srgbClr val="FFFF00"/>
                </a:solidFill>
              </a:rPr>
              <a:t>lleva nuestros pecados </a:t>
            </a:r>
            <a:r>
              <a:rPr lang="es-ES" sz="4000" b="1" dirty="0">
                <a:solidFill>
                  <a:schemeClr val="bg1"/>
                </a:solidFill>
              </a:rPr>
              <a:t>para llegar a ser el Salvador que </a:t>
            </a:r>
            <a:r>
              <a:rPr lang="es-ES" sz="4000" b="1" dirty="0">
                <a:solidFill>
                  <a:srgbClr val="FFFF00"/>
                </a:solidFill>
              </a:rPr>
              <a:t>perdona el pecado</a:t>
            </a:r>
            <a:r>
              <a:rPr lang="es-ES" sz="4000" b="1" dirty="0">
                <a:solidFill>
                  <a:schemeClr val="bg1"/>
                </a:solidFill>
              </a:rPr>
              <a:t>. Él fue tratado como nosotros merecemos ser tratados. Vino a nuestro mundo y </a:t>
            </a:r>
            <a:r>
              <a:rPr lang="es-ES" sz="4000" b="1" dirty="0">
                <a:solidFill>
                  <a:srgbClr val="FFFF00"/>
                </a:solidFill>
              </a:rPr>
              <a:t>llevó nuestros pecados </a:t>
            </a:r>
            <a:r>
              <a:rPr lang="es-ES" sz="4000" b="1" dirty="0">
                <a:solidFill>
                  <a:schemeClr val="bg1"/>
                </a:solidFill>
              </a:rPr>
              <a:t>para que nosotros pudiéramos llevar </a:t>
            </a:r>
            <a:r>
              <a:rPr lang="es-ES" sz="4000" b="1" dirty="0">
                <a:solidFill>
                  <a:srgbClr val="FFFF00"/>
                </a:solidFill>
              </a:rPr>
              <a:t>su justicia</a:t>
            </a:r>
            <a:r>
              <a:rPr lang="es-ES" sz="4000" b="1" dirty="0">
                <a:solidFill>
                  <a:schemeClr val="bg1"/>
                </a:solidFill>
              </a:rPr>
              <a:t>. Y la fe en la capacidad de Cristo para salvarnos en forma amplia, completa y total, </a:t>
            </a:r>
            <a:r>
              <a:rPr lang="es-ES" sz="4000" b="1" dirty="0">
                <a:solidFill>
                  <a:srgbClr val="FFFF00"/>
                </a:solidFill>
              </a:rPr>
              <a:t>es la fe de Jesús</a:t>
            </a:r>
            <a:r>
              <a:rPr lang="es-ES" sz="4000" b="1" dirty="0" smtClean="0">
                <a:solidFill>
                  <a:schemeClr val="bg1"/>
                </a:solidFill>
              </a:rPr>
              <a:t>.”</a:t>
            </a:r>
            <a:endParaRPr lang="es-ES" sz="40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t>Mensajes Selectos, tomo 1, pp. 195</a:t>
            </a:r>
          </a:p>
        </p:txBody>
      </p:sp>
    </p:spTree>
    <p:extLst>
      <p:ext uri="{BB962C8B-B14F-4D97-AF65-F5344CB8AC3E}">
        <p14:creationId xmlns:p14="http://schemas.microsoft.com/office/powerpoint/2010/main" val="268642443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05323" y="855796"/>
            <a:ext cx="11666300" cy="5509200"/>
          </a:xfrm>
          <a:prstGeom prst="rect">
            <a:avLst/>
          </a:prstGeom>
          <a:noFill/>
        </p:spPr>
        <p:txBody>
          <a:bodyPr wrap="square" rtlCol="0">
            <a:spAutoFit/>
          </a:bodyPr>
          <a:lstStyle/>
          <a:p>
            <a:r>
              <a:rPr lang="es-ES" sz="4400" b="1" dirty="0">
                <a:solidFill>
                  <a:schemeClr val="bg1"/>
                </a:solidFill>
              </a:rPr>
              <a:t>“Este mensaje [</a:t>
            </a:r>
            <a:r>
              <a:rPr lang="es-ES" sz="4400" b="1" dirty="0">
                <a:solidFill>
                  <a:srgbClr val="FFFF00"/>
                </a:solidFill>
              </a:rPr>
              <a:t>el de Jones y </a:t>
            </a:r>
            <a:r>
              <a:rPr lang="es-ES" sz="4400" b="1" dirty="0" err="1">
                <a:solidFill>
                  <a:srgbClr val="FFFF00"/>
                </a:solidFill>
              </a:rPr>
              <a:t>Waggoner</a:t>
            </a:r>
            <a:r>
              <a:rPr lang="es-ES" sz="4400" b="1" dirty="0">
                <a:solidFill>
                  <a:srgbClr val="FFFF00"/>
                </a:solidFill>
              </a:rPr>
              <a:t> en 1888</a:t>
            </a:r>
            <a:r>
              <a:rPr lang="es-ES" sz="4400" b="1" dirty="0">
                <a:solidFill>
                  <a:schemeClr val="bg1"/>
                </a:solidFill>
              </a:rPr>
              <a:t>] tenía que presentar en forma más destacada ante el mundo al sublime Salvador, el sacrificio por los pecados del mundo entero. Presentaba la justificación por la fe en el Garante, </a:t>
            </a:r>
            <a:r>
              <a:rPr lang="es-ES" sz="4400" b="1" dirty="0">
                <a:solidFill>
                  <a:srgbClr val="FFFF00"/>
                </a:solidFill>
              </a:rPr>
              <a:t>[Cristo] invitaba a la gente a recibir la justicia de Cristo, que se manifiesta en la obediencia a todos los mandamientos de Dios</a:t>
            </a:r>
            <a:r>
              <a:rPr lang="es-ES" sz="4400" b="1" dirty="0">
                <a:solidFill>
                  <a:schemeClr val="bg1"/>
                </a:solidFill>
              </a:rPr>
              <a:t>. . . </a:t>
            </a:r>
            <a:endParaRPr lang="es-ES" sz="44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t>El Evangelismo, p. 143</a:t>
            </a:r>
          </a:p>
        </p:txBody>
      </p:sp>
    </p:spTree>
    <p:extLst>
      <p:ext uri="{BB962C8B-B14F-4D97-AF65-F5344CB8AC3E}">
        <p14:creationId xmlns:p14="http://schemas.microsoft.com/office/powerpoint/2010/main" val="272302820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77671" y="302359"/>
            <a:ext cx="11357473" cy="6555641"/>
          </a:xfrm>
          <a:prstGeom prst="rect">
            <a:avLst/>
          </a:prstGeom>
          <a:noFill/>
        </p:spPr>
        <p:txBody>
          <a:bodyPr wrap="square" rtlCol="0">
            <a:spAutoFit/>
          </a:bodyPr>
          <a:lstStyle/>
          <a:p>
            <a:r>
              <a:rPr lang="es-ES" sz="6000" b="1" dirty="0" smtClean="0">
                <a:solidFill>
                  <a:schemeClr val="bg1"/>
                </a:solidFill>
              </a:rPr>
              <a:t>Este </a:t>
            </a:r>
            <a:r>
              <a:rPr lang="es-ES" sz="6000" b="1" dirty="0">
                <a:solidFill>
                  <a:schemeClr val="bg1"/>
                </a:solidFill>
              </a:rPr>
              <a:t>es el mensaje que Dios ordenó que fuera dado al mundo. Es el mensaje del tercer ángel, que ha de ser proclamado en alta voz, y acompañado por el derramamiento de su espíritu en gran medida</a:t>
            </a:r>
            <a:r>
              <a:rPr lang="es-ES" sz="6000" b="1" dirty="0" smtClean="0">
                <a:solidFill>
                  <a:schemeClr val="bg1"/>
                </a:solidFill>
              </a:rPr>
              <a:t>.”</a:t>
            </a:r>
            <a:endParaRPr lang="es-ES" sz="6000" b="1" dirty="0">
              <a:solidFill>
                <a:schemeClr val="bg1"/>
              </a:solidFill>
            </a:endParaRPr>
          </a:p>
        </p:txBody>
      </p:sp>
    </p:spTree>
    <p:extLst>
      <p:ext uri="{BB962C8B-B14F-4D97-AF65-F5344CB8AC3E}">
        <p14:creationId xmlns:p14="http://schemas.microsoft.com/office/powerpoint/2010/main" val="380800509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02787" y="742838"/>
            <a:ext cx="11666300" cy="6247864"/>
          </a:xfrm>
          <a:prstGeom prst="rect">
            <a:avLst/>
          </a:prstGeom>
          <a:noFill/>
        </p:spPr>
        <p:txBody>
          <a:bodyPr wrap="square" rtlCol="0">
            <a:spAutoFit/>
          </a:bodyPr>
          <a:lstStyle/>
          <a:p>
            <a:r>
              <a:rPr lang="es-ES" sz="4000" b="1" dirty="0" smtClean="0">
                <a:solidFill>
                  <a:schemeClr val="bg1"/>
                </a:solidFill>
              </a:rPr>
              <a:t>“</a:t>
            </a:r>
            <a:r>
              <a:rPr lang="es-ES" sz="4000" b="1" dirty="0">
                <a:solidFill>
                  <a:schemeClr val="bg1"/>
                </a:solidFill>
              </a:rPr>
              <a:t>He aquí que vienen días, dice Jehová, en los cuales haré nuevo pacto con la casa de Israel y con la casa de Judá. 32 No como el pacto que hice con sus padres el día que tomé su mano para sacarlos de la tierra de Egipto; porque ellos invalidaron mi pacto, aunque fui yo un marido para ellos, dice Jehová. 33 Pero este es el pacto que haré con la casa de Israel después de aquellos días, dice Jehová: Daré mi ley </a:t>
            </a:r>
            <a:r>
              <a:rPr lang="es-ES" sz="4000" b="1" dirty="0">
                <a:solidFill>
                  <a:srgbClr val="FFFF00"/>
                </a:solidFill>
              </a:rPr>
              <a:t>en su mente</a:t>
            </a:r>
            <a:r>
              <a:rPr lang="es-ES" sz="4000" b="1" dirty="0">
                <a:solidFill>
                  <a:schemeClr val="bg1"/>
                </a:solidFill>
              </a:rPr>
              <a:t>, y la escribiré </a:t>
            </a:r>
            <a:r>
              <a:rPr lang="es-ES" sz="4000" b="1" dirty="0">
                <a:solidFill>
                  <a:srgbClr val="FFFF00"/>
                </a:solidFill>
              </a:rPr>
              <a:t>en su corazón</a:t>
            </a:r>
            <a:r>
              <a:rPr lang="es-ES" sz="4000" b="1" dirty="0">
                <a:solidFill>
                  <a:schemeClr val="bg1"/>
                </a:solidFill>
              </a:rPr>
              <a:t>; y yo seré a ellos por Dios, y ellos me serán por pueblo.”</a:t>
            </a:r>
            <a:endParaRPr lang="es-ES" sz="40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t>Jeremías 31:31-34:</a:t>
            </a:r>
          </a:p>
        </p:txBody>
      </p:sp>
    </p:spTree>
    <p:extLst>
      <p:ext uri="{BB962C8B-B14F-4D97-AF65-F5344CB8AC3E}">
        <p14:creationId xmlns:p14="http://schemas.microsoft.com/office/powerpoint/2010/main" val="410527810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3785652"/>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smtClean="0">
                <a:solidFill>
                  <a:schemeClr val="bg1"/>
                </a:solidFill>
                <a:latin typeface="Bauhaus 93" panose="04030905020B02020C02" pitchFamily="82" charset="0"/>
              </a:rPr>
              <a:t>Juan Calvino y la relación entre obras de santificación y la fe</a:t>
            </a:r>
            <a:endParaRPr lang="es-ES" sz="8000" dirty="0">
              <a:solidFill>
                <a:schemeClr val="bg1"/>
              </a:solidFill>
              <a:latin typeface="Bauhaus 93" panose="04030905020B02020C02" pitchFamily="82" charset="0"/>
            </a:endParaRPr>
          </a:p>
        </p:txBody>
      </p:sp>
    </p:spTree>
    <p:extLst>
      <p:ext uri="{BB962C8B-B14F-4D97-AF65-F5344CB8AC3E}">
        <p14:creationId xmlns:p14="http://schemas.microsoft.com/office/powerpoint/2010/main" val="299173701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02787" y="1534409"/>
            <a:ext cx="11666300" cy="4832092"/>
          </a:xfrm>
          <a:prstGeom prst="rect">
            <a:avLst/>
          </a:prstGeom>
          <a:noFill/>
        </p:spPr>
        <p:txBody>
          <a:bodyPr wrap="square" rtlCol="0">
            <a:spAutoFit/>
          </a:bodyPr>
          <a:lstStyle/>
          <a:p>
            <a:r>
              <a:rPr lang="es-ES" sz="4400" b="1" dirty="0">
                <a:solidFill>
                  <a:schemeClr val="bg1"/>
                </a:solidFill>
              </a:rPr>
              <a:t>“…considerando </a:t>
            </a:r>
            <a:r>
              <a:rPr lang="es-ES" sz="4400" b="1" dirty="0">
                <a:solidFill>
                  <a:srgbClr val="FFFF00"/>
                </a:solidFill>
              </a:rPr>
              <a:t>la santidad de </a:t>
            </a:r>
            <a:r>
              <a:rPr lang="es-ES" sz="4400" b="1" dirty="0" smtClean="0">
                <a:solidFill>
                  <a:srgbClr val="FFFF00"/>
                </a:solidFill>
              </a:rPr>
              <a:t>vida [por obras] </a:t>
            </a:r>
            <a:r>
              <a:rPr lang="es-ES" sz="4400" b="1" dirty="0">
                <a:solidFill>
                  <a:schemeClr val="bg1"/>
                </a:solidFill>
              </a:rPr>
              <a:t>como el camino, no ciertamente el camino que da </a:t>
            </a:r>
            <a:r>
              <a:rPr lang="es-ES" sz="4400" b="1" u="sng" dirty="0">
                <a:solidFill>
                  <a:srgbClr val="FFFF00"/>
                </a:solidFill>
              </a:rPr>
              <a:t>acceso</a:t>
            </a:r>
            <a:r>
              <a:rPr lang="es-ES" sz="4400" b="1" dirty="0">
                <a:solidFill>
                  <a:schemeClr val="bg1"/>
                </a:solidFill>
              </a:rPr>
              <a:t> a la gloria del </a:t>
            </a:r>
            <a:r>
              <a:rPr lang="es-ES" sz="4400" b="1" dirty="0">
                <a:solidFill>
                  <a:srgbClr val="FFFF00"/>
                </a:solidFill>
              </a:rPr>
              <a:t>reino </a:t>
            </a:r>
            <a:r>
              <a:rPr lang="es-ES" sz="4400" b="1" dirty="0" smtClean="0">
                <a:solidFill>
                  <a:srgbClr val="FFFF00"/>
                </a:solidFill>
              </a:rPr>
              <a:t>celestial [por fe]</a:t>
            </a:r>
            <a:r>
              <a:rPr lang="es-ES" sz="4400" b="1" dirty="0" smtClean="0">
                <a:solidFill>
                  <a:schemeClr val="bg1"/>
                </a:solidFill>
              </a:rPr>
              <a:t>; </a:t>
            </a:r>
            <a:r>
              <a:rPr lang="es-ES" sz="4400" b="1" dirty="0">
                <a:solidFill>
                  <a:schemeClr val="bg1"/>
                </a:solidFill>
              </a:rPr>
              <a:t>sino un </a:t>
            </a:r>
            <a:r>
              <a:rPr lang="es-ES" sz="4400" b="1" dirty="0">
                <a:solidFill>
                  <a:srgbClr val="FFFF00"/>
                </a:solidFill>
              </a:rPr>
              <a:t>camino por el cual Dios conduce a sus elegidos a la </a:t>
            </a:r>
            <a:r>
              <a:rPr lang="es-ES" sz="4400" b="1" u="sng" dirty="0">
                <a:solidFill>
                  <a:srgbClr val="FFFF00"/>
                </a:solidFill>
              </a:rPr>
              <a:t>manifestación</a:t>
            </a:r>
            <a:r>
              <a:rPr lang="es-ES" sz="4400" b="1" dirty="0">
                <a:solidFill>
                  <a:srgbClr val="FFFF00"/>
                </a:solidFill>
              </a:rPr>
              <a:t> de ese </a:t>
            </a:r>
            <a:r>
              <a:rPr lang="es-ES" sz="4400" b="1" dirty="0" smtClean="0">
                <a:solidFill>
                  <a:srgbClr val="FFFF00"/>
                </a:solidFill>
              </a:rPr>
              <a:t>reino [celestial]</a:t>
            </a:r>
            <a:r>
              <a:rPr lang="es-ES" sz="4400" b="1" dirty="0" smtClean="0">
                <a:solidFill>
                  <a:schemeClr val="bg1"/>
                </a:solidFill>
              </a:rPr>
              <a:t>, </a:t>
            </a:r>
            <a:r>
              <a:rPr lang="es-ES" sz="4400" b="1" dirty="0">
                <a:solidFill>
                  <a:schemeClr val="bg1"/>
                </a:solidFill>
              </a:rPr>
              <a:t>ya que su beneplácito es glorificar a los que ha justificado (Ro. 8:30</a:t>
            </a:r>
            <a:r>
              <a:rPr lang="es-ES" sz="4400" b="1" dirty="0" smtClean="0">
                <a:solidFill>
                  <a:schemeClr val="bg1"/>
                </a:solidFill>
              </a:rPr>
              <a:t>)”</a:t>
            </a:r>
            <a:endParaRPr lang="es-ES" sz="44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200329"/>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n-US" dirty="0"/>
              <a:t>J. Calvin, </a:t>
            </a:r>
            <a:r>
              <a:rPr lang="en-US" dirty="0">
                <a:solidFill>
                  <a:schemeClr val="tx1"/>
                </a:solidFill>
              </a:rPr>
              <a:t>The Institutes of the Christian Religion (p. 130).</a:t>
            </a:r>
          </a:p>
        </p:txBody>
      </p:sp>
    </p:spTree>
    <p:extLst>
      <p:ext uri="{BB962C8B-B14F-4D97-AF65-F5344CB8AC3E}">
        <p14:creationId xmlns:p14="http://schemas.microsoft.com/office/powerpoint/2010/main" val="11755618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748986" y="531370"/>
            <a:ext cx="10495478" cy="5262979"/>
          </a:xfrm>
          <a:prstGeom prst="rect">
            <a:avLst/>
          </a:prstGeom>
          <a:noFill/>
          <a:effectLst>
            <a:outerShdw blurRad="50800" dist="50800" dir="5400000" algn="ctr" rotWithShape="0">
              <a:srgbClr val="000000">
                <a:alpha val="22000"/>
              </a:srgbClr>
            </a:outerShdw>
          </a:effectLst>
        </p:spPr>
        <p:txBody>
          <a:bodyPr wrap="square" rtlCol="0">
            <a:spAutoFit/>
          </a:bodyPr>
          <a:lstStyle/>
          <a:p>
            <a:pPr marL="685800" indent="-685800">
              <a:buClr>
                <a:srgbClr val="FF0000"/>
              </a:buClr>
              <a:buFont typeface="Wingdings" panose="05000000000000000000" pitchFamily="2" charset="2"/>
              <a:buChar char="Ø"/>
            </a:pPr>
            <a:r>
              <a:rPr lang="es-ES" sz="4800" b="1" dirty="0" smtClean="0">
                <a:solidFill>
                  <a:srgbClr val="002060"/>
                </a:solidFill>
              </a:rPr>
              <a:t>Se </a:t>
            </a:r>
            <a:r>
              <a:rPr lang="es-ES" sz="4800" b="1" dirty="0">
                <a:solidFill>
                  <a:srgbClr val="002060"/>
                </a:solidFill>
              </a:rPr>
              <a:t>recalca la importancia de </a:t>
            </a:r>
            <a:r>
              <a:rPr lang="es-ES" sz="4800" b="1" dirty="0">
                <a:solidFill>
                  <a:srgbClr val="C00000"/>
                </a:solidFill>
              </a:rPr>
              <a:t>guardar los mandamientos de Dios</a:t>
            </a:r>
          </a:p>
          <a:p>
            <a:pPr marL="685800" indent="-685800">
              <a:buClr>
                <a:srgbClr val="FF0000"/>
              </a:buClr>
              <a:buFont typeface="Wingdings" panose="05000000000000000000" pitchFamily="2" charset="2"/>
              <a:buChar char="Ø"/>
            </a:pPr>
            <a:r>
              <a:rPr lang="es-ES" sz="4800" b="1" dirty="0" smtClean="0">
                <a:solidFill>
                  <a:srgbClr val="002060"/>
                </a:solidFill>
              </a:rPr>
              <a:t>Se </a:t>
            </a:r>
            <a:r>
              <a:rPr lang="es-ES" sz="4800" b="1" dirty="0">
                <a:solidFill>
                  <a:srgbClr val="002060"/>
                </a:solidFill>
              </a:rPr>
              <a:t>enfatiza igualmente la necesidad de </a:t>
            </a:r>
            <a:r>
              <a:rPr lang="es-ES" sz="4800" b="1" dirty="0">
                <a:solidFill>
                  <a:srgbClr val="C00000"/>
                </a:solidFill>
              </a:rPr>
              <a:t>guardar la fe de Jesús</a:t>
            </a:r>
          </a:p>
          <a:p>
            <a:pPr marL="685800" indent="-685800">
              <a:buClr>
                <a:srgbClr val="FF0000"/>
              </a:buClr>
              <a:buFont typeface="Wingdings" panose="05000000000000000000" pitchFamily="2" charset="2"/>
              <a:buChar char="Ø"/>
            </a:pPr>
            <a:r>
              <a:rPr lang="es-ES" sz="4800" b="1" dirty="0" smtClean="0">
                <a:solidFill>
                  <a:srgbClr val="002060"/>
                </a:solidFill>
              </a:rPr>
              <a:t>Aquí </a:t>
            </a:r>
            <a:r>
              <a:rPr lang="es-ES" sz="4800" b="1" dirty="0">
                <a:solidFill>
                  <a:srgbClr val="002060"/>
                </a:solidFill>
              </a:rPr>
              <a:t>nos enfrentamos al proverbial conflicto entre </a:t>
            </a:r>
            <a:r>
              <a:rPr lang="es-ES" sz="4800" b="1" dirty="0">
                <a:solidFill>
                  <a:srgbClr val="C00000"/>
                </a:solidFill>
              </a:rPr>
              <a:t>la fe y las obras </a:t>
            </a:r>
            <a:r>
              <a:rPr lang="es-ES" sz="4800" b="1" dirty="0">
                <a:solidFill>
                  <a:srgbClr val="002060"/>
                </a:solidFill>
              </a:rPr>
              <a:t>y </a:t>
            </a:r>
            <a:r>
              <a:rPr lang="es-ES" sz="4800" b="1" dirty="0" smtClean="0">
                <a:solidFill>
                  <a:srgbClr val="C00000"/>
                </a:solidFill>
              </a:rPr>
              <a:t>la </a:t>
            </a:r>
            <a:r>
              <a:rPr lang="es-ES" sz="4800" b="1" dirty="0">
                <a:solidFill>
                  <a:srgbClr val="C00000"/>
                </a:solidFill>
              </a:rPr>
              <a:t>ley y la gracia </a:t>
            </a:r>
            <a:r>
              <a:rPr lang="es-ES" sz="4800" b="1" dirty="0">
                <a:solidFill>
                  <a:srgbClr val="002060"/>
                </a:solidFill>
              </a:rPr>
              <a:t>en el plan de la salvación</a:t>
            </a:r>
          </a:p>
        </p:txBody>
      </p:sp>
    </p:spTree>
    <p:extLst>
      <p:ext uri="{BB962C8B-B14F-4D97-AF65-F5344CB8AC3E}">
        <p14:creationId xmlns:p14="http://schemas.microsoft.com/office/powerpoint/2010/main" val="246513353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614148" y="313899"/>
            <a:ext cx="11177517" cy="6247864"/>
          </a:xfrm>
          <a:prstGeom prst="rect">
            <a:avLst/>
          </a:prstGeom>
          <a:noFill/>
        </p:spPr>
        <p:txBody>
          <a:bodyPr wrap="square" rtlCol="0">
            <a:spAutoFit/>
          </a:bodyPr>
          <a:lstStyle/>
          <a:p>
            <a:r>
              <a:rPr lang="es-ES" sz="4000" b="1" dirty="0">
                <a:solidFill>
                  <a:schemeClr val="bg1"/>
                </a:solidFill>
              </a:rPr>
              <a:t>“Puesto que </a:t>
            </a:r>
            <a:r>
              <a:rPr lang="es-ES" sz="4000" b="1" dirty="0">
                <a:solidFill>
                  <a:srgbClr val="FFFF00"/>
                </a:solidFill>
              </a:rPr>
              <a:t>la fe abraza a Cristo</a:t>
            </a:r>
            <a:r>
              <a:rPr lang="es-ES" sz="4000" b="1" dirty="0">
                <a:solidFill>
                  <a:schemeClr val="bg1"/>
                </a:solidFill>
              </a:rPr>
              <a:t> tal como es ofrecido por el Padre, y se ofrece </a:t>
            </a:r>
            <a:r>
              <a:rPr lang="es-ES" sz="4000" b="1" dirty="0">
                <a:solidFill>
                  <a:srgbClr val="FFFF00"/>
                </a:solidFill>
              </a:rPr>
              <a:t>no sólo para la justificación</a:t>
            </a:r>
            <a:r>
              <a:rPr lang="es-ES" sz="4000" b="1" dirty="0">
                <a:solidFill>
                  <a:schemeClr val="bg1"/>
                </a:solidFill>
              </a:rPr>
              <a:t>, para el </a:t>
            </a:r>
            <a:r>
              <a:rPr lang="es-ES" sz="4000" b="1" dirty="0">
                <a:solidFill>
                  <a:srgbClr val="FFFF00"/>
                </a:solidFill>
              </a:rPr>
              <a:t>perdón</a:t>
            </a:r>
            <a:r>
              <a:rPr lang="es-ES" sz="4000" b="1" dirty="0">
                <a:solidFill>
                  <a:schemeClr val="bg1"/>
                </a:solidFill>
              </a:rPr>
              <a:t> de los pecados y la </a:t>
            </a:r>
            <a:r>
              <a:rPr lang="es-ES" sz="4000" b="1" dirty="0">
                <a:solidFill>
                  <a:srgbClr val="FFFF00"/>
                </a:solidFill>
              </a:rPr>
              <a:t>paz</a:t>
            </a:r>
            <a:r>
              <a:rPr lang="es-ES" sz="4000" b="1" dirty="0">
                <a:solidFill>
                  <a:schemeClr val="bg1"/>
                </a:solidFill>
              </a:rPr>
              <a:t>, sino también para la </a:t>
            </a:r>
            <a:r>
              <a:rPr lang="es-ES" sz="4000" b="1" dirty="0" smtClean="0">
                <a:solidFill>
                  <a:srgbClr val="FFFF00"/>
                </a:solidFill>
              </a:rPr>
              <a:t>santificación [mediante obras]</a:t>
            </a:r>
            <a:r>
              <a:rPr lang="es-ES" sz="4000" b="1" dirty="0" smtClean="0">
                <a:solidFill>
                  <a:schemeClr val="bg1"/>
                </a:solidFill>
              </a:rPr>
              <a:t>, </a:t>
            </a:r>
            <a:r>
              <a:rPr lang="es-ES" sz="4000" b="1" dirty="0">
                <a:solidFill>
                  <a:schemeClr val="bg1"/>
                </a:solidFill>
              </a:rPr>
              <a:t>como </a:t>
            </a:r>
            <a:r>
              <a:rPr lang="es-ES" sz="4000" b="1" dirty="0">
                <a:solidFill>
                  <a:srgbClr val="FFFF00"/>
                </a:solidFill>
              </a:rPr>
              <a:t>fuente de aguas vivas</a:t>
            </a:r>
            <a:r>
              <a:rPr lang="es-ES" sz="4000" b="1" dirty="0">
                <a:solidFill>
                  <a:schemeClr val="bg1"/>
                </a:solidFill>
              </a:rPr>
              <a:t>, es cierto que nadie lo </a:t>
            </a:r>
            <a:r>
              <a:rPr lang="es-ES" sz="4000" b="1" u="sng" dirty="0">
                <a:solidFill>
                  <a:srgbClr val="FFFF00"/>
                </a:solidFill>
              </a:rPr>
              <a:t>conocerá</a:t>
            </a:r>
            <a:r>
              <a:rPr lang="es-ES" sz="4000" b="1" dirty="0">
                <a:solidFill>
                  <a:schemeClr val="bg1"/>
                </a:solidFill>
              </a:rPr>
              <a:t> jamás correctamente </a:t>
            </a:r>
            <a:r>
              <a:rPr lang="es-ES" sz="4000" b="1" dirty="0">
                <a:solidFill>
                  <a:srgbClr val="FFFF00"/>
                </a:solidFill>
              </a:rPr>
              <a:t>sin recibir</a:t>
            </a:r>
            <a:r>
              <a:rPr lang="es-ES" sz="4000" b="1" dirty="0">
                <a:solidFill>
                  <a:schemeClr val="bg1"/>
                </a:solidFill>
              </a:rPr>
              <a:t>, al mismo tiempo, </a:t>
            </a:r>
            <a:r>
              <a:rPr lang="es-ES" sz="4000" b="1" dirty="0">
                <a:solidFill>
                  <a:srgbClr val="FFFF00"/>
                </a:solidFill>
              </a:rPr>
              <a:t>la santificación del Espíritu</a:t>
            </a:r>
            <a:r>
              <a:rPr lang="es-ES" sz="4000" b="1" dirty="0">
                <a:solidFill>
                  <a:schemeClr val="bg1"/>
                </a:solidFill>
              </a:rPr>
              <a:t>; o, para expresar el asunto más claramente, </a:t>
            </a:r>
            <a:r>
              <a:rPr lang="es-ES" sz="4000" b="1" dirty="0">
                <a:solidFill>
                  <a:srgbClr val="FFFF00"/>
                </a:solidFill>
              </a:rPr>
              <a:t>la fe consiste en el </a:t>
            </a:r>
            <a:r>
              <a:rPr lang="es-ES" sz="4000" b="1" u="sng" dirty="0">
                <a:solidFill>
                  <a:srgbClr val="FFFF00"/>
                </a:solidFill>
              </a:rPr>
              <a:t>conocimiento</a:t>
            </a:r>
            <a:r>
              <a:rPr lang="es-ES" sz="4000" b="1" dirty="0">
                <a:solidFill>
                  <a:srgbClr val="FFFF00"/>
                </a:solidFill>
              </a:rPr>
              <a:t> de Cristo</a:t>
            </a:r>
            <a:r>
              <a:rPr lang="es-ES" sz="4000" b="1" dirty="0">
                <a:solidFill>
                  <a:schemeClr val="bg1"/>
                </a:solidFill>
              </a:rPr>
              <a:t>; </a:t>
            </a:r>
            <a:r>
              <a:rPr lang="es-ES" sz="4000" b="1" dirty="0">
                <a:solidFill>
                  <a:srgbClr val="FFFF00"/>
                </a:solidFill>
              </a:rPr>
              <a:t>Cristo </a:t>
            </a:r>
            <a:r>
              <a:rPr lang="es-ES" sz="4000" b="1" u="sng" dirty="0">
                <a:solidFill>
                  <a:srgbClr val="FFFF00"/>
                </a:solidFill>
              </a:rPr>
              <a:t>no puede ser conocido</a:t>
            </a:r>
            <a:r>
              <a:rPr lang="es-ES" sz="4000" b="1" dirty="0">
                <a:solidFill>
                  <a:srgbClr val="FFFF00"/>
                </a:solidFill>
              </a:rPr>
              <a:t> sin la santificación de </a:t>
            </a:r>
            <a:r>
              <a:rPr lang="es-ES" sz="4000" b="1" dirty="0" smtClean="0">
                <a:solidFill>
                  <a:srgbClr val="FFFF00"/>
                </a:solidFill>
              </a:rPr>
              <a:t>su </a:t>
            </a:r>
            <a:r>
              <a:rPr lang="es-ES" sz="4000" b="1" dirty="0">
                <a:solidFill>
                  <a:srgbClr val="FFFF00"/>
                </a:solidFill>
              </a:rPr>
              <a:t>Espíritu</a:t>
            </a:r>
            <a:r>
              <a:rPr lang="es-ES" sz="4000" b="1" dirty="0">
                <a:solidFill>
                  <a:schemeClr val="bg1"/>
                </a:solidFill>
              </a:rPr>
              <a:t>.” </a:t>
            </a:r>
            <a:endParaRPr lang="es-ES" sz="4000" b="1" dirty="0">
              <a:solidFill>
                <a:schemeClr val="bg1"/>
              </a:solidFill>
            </a:endParaRPr>
          </a:p>
        </p:txBody>
      </p:sp>
    </p:spTree>
    <p:extLst>
      <p:ext uri="{BB962C8B-B14F-4D97-AF65-F5344CB8AC3E}">
        <p14:creationId xmlns:p14="http://schemas.microsoft.com/office/powerpoint/2010/main" val="232619553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2554545"/>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a:solidFill>
                  <a:schemeClr val="bg1"/>
                </a:solidFill>
                <a:latin typeface="Bauhaus 93" panose="04030905020B02020C02" pitchFamily="82" charset="0"/>
              </a:rPr>
              <a:t>La Babilonia del tiempo del fin</a:t>
            </a:r>
            <a:endParaRPr lang="es-ES" sz="8000" dirty="0">
              <a:solidFill>
                <a:schemeClr val="bg1"/>
              </a:solidFill>
              <a:latin typeface="Bauhaus 93" panose="04030905020B02020C02" pitchFamily="82" charset="0"/>
            </a:endParaRPr>
          </a:p>
        </p:txBody>
      </p:sp>
    </p:spTree>
    <p:extLst>
      <p:ext uri="{BB962C8B-B14F-4D97-AF65-F5344CB8AC3E}">
        <p14:creationId xmlns:p14="http://schemas.microsoft.com/office/powerpoint/2010/main" val="183632965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85124" y="735342"/>
            <a:ext cx="10421615" cy="4154984"/>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6600" b="1" dirty="0">
                <a:solidFill>
                  <a:srgbClr val="002060"/>
                </a:solidFill>
              </a:rPr>
              <a:t>El papado en el tiempo del fin se caracterizará por </a:t>
            </a:r>
            <a:r>
              <a:rPr lang="es-ES" sz="6600" b="1" dirty="0">
                <a:solidFill>
                  <a:srgbClr val="C00000"/>
                </a:solidFill>
              </a:rPr>
              <a:t>dos extremos </a:t>
            </a:r>
            <a:r>
              <a:rPr lang="es-ES" sz="6600" b="1" dirty="0">
                <a:solidFill>
                  <a:srgbClr val="002060"/>
                </a:solidFill>
              </a:rPr>
              <a:t>que engañarán casi a todo el mundo:</a:t>
            </a:r>
            <a:endParaRPr lang="es-ES" sz="6600" b="1" dirty="0">
              <a:solidFill>
                <a:srgbClr val="002060"/>
              </a:solidFill>
            </a:endParaRPr>
          </a:p>
        </p:txBody>
      </p:sp>
    </p:spTree>
    <p:extLst>
      <p:ext uri="{BB962C8B-B14F-4D97-AF65-F5344CB8AC3E}">
        <p14:creationId xmlns:p14="http://schemas.microsoft.com/office/powerpoint/2010/main" val="3291042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65291" y="1015793"/>
            <a:ext cx="11245756" cy="5262979"/>
          </a:xfrm>
          <a:prstGeom prst="rect">
            <a:avLst/>
          </a:prstGeom>
          <a:noFill/>
        </p:spPr>
        <p:txBody>
          <a:bodyPr wrap="square" rtlCol="0">
            <a:spAutoFit/>
          </a:bodyPr>
          <a:lstStyle/>
          <a:p>
            <a:r>
              <a:rPr lang="es-ES" sz="4800" b="1" dirty="0">
                <a:solidFill>
                  <a:schemeClr val="bg1"/>
                </a:solidFill>
              </a:rPr>
              <a:t>“Un estudio de la Biblia hecho con oración mostraría a los protestantes el verdadero carácter del papado y se lo haría aborrecer y rehuir; pero muchos son tan sabios en su propia opinión que no sienten ninguna necesidad de buscar humildemente a Dios para ser conducidos a la verdad. </a:t>
            </a:r>
            <a:endParaRPr lang="es-ES" sz="4800" b="1" dirty="0">
              <a:solidFill>
                <a:srgbClr val="FFFF00"/>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t>El Conflicto de los Siglos, p. 629</a:t>
            </a:r>
          </a:p>
        </p:txBody>
      </p:sp>
    </p:spTree>
    <p:extLst>
      <p:ext uri="{BB962C8B-B14F-4D97-AF65-F5344CB8AC3E}">
        <p14:creationId xmlns:p14="http://schemas.microsoft.com/office/powerpoint/2010/main" val="189825500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736979" y="377001"/>
            <a:ext cx="10809027" cy="6001643"/>
          </a:xfrm>
          <a:prstGeom prst="rect">
            <a:avLst/>
          </a:prstGeom>
          <a:noFill/>
        </p:spPr>
        <p:txBody>
          <a:bodyPr wrap="square" rtlCol="0">
            <a:spAutoFit/>
          </a:bodyPr>
          <a:lstStyle/>
          <a:p>
            <a:r>
              <a:rPr lang="es-ES" sz="4800" b="1" dirty="0" smtClean="0">
                <a:solidFill>
                  <a:schemeClr val="bg1"/>
                </a:solidFill>
              </a:rPr>
              <a:t>Aunque </a:t>
            </a:r>
            <a:r>
              <a:rPr lang="es-ES" sz="4800" b="1" dirty="0">
                <a:solidFill>
                  <a:schemeClr val="bg1"/>
                </a:solidFill>
              </a:rPr>
              <a:t>se enorgullecen de su ilustración, desconocen tanto las Sagradas Escrituras como el poder de Dios. Necesitan algo para </a:t>
            </a:r>
            <a:r>
              <a:rPr lang="es-ES" sz="4800" b="1" dirty="0">
                <a:solidFill>
                  <a:srgbClr val="FFFF00"/>
                </a:solidFill>
              </a:rPr>
              <a:t>calmar sus conciencias [usando dos métodos], </a:t>
            </a:r>
            <a:r>
              <a:rPr lang="es-ES" sz="4800" b="1" dirty="0">
                <a:solidFill>
                  <a:schemeClr val="bg1"/>
                </a:solidFill>
              </a:rPr>
              <a:t>y buscan lo que es menos espiritual y humillante. Lo que desean es un </a:t>
            </a:r>
            <a:r>
              <a:rPr lang="es-ES" sz="4800" b="1" dirty="0">
                <a:solidFill>
                  <a:srgbClr val="FFFF00"/>
                </a:solidFill>
              </a:rPr>
              <a:t>modo de olvidar a Dios</a:t>
            </a:r>
            <a:r>
              <a:rPr lang="es-ES" sz="4800" b="1" dirty="0">
                <a:solidFill>
                  <a:schemeClr val="bg1"/>
                </a:solidFill>
              </a:rPr>
              <a:t>, pero que parezca </a:t>
            </a:r>
            <a:r>
              <a:rPr lang="es-ES" sz="4800" b="1" dirty="0">
                <a:solidFill>
                  <a:srgbClr val="FFFF00"/>
                </a:solidFill>
              </a:rPr>
              <a:t>recordarlo</a:t>
            </a:r>
            <a:r>
              <a:rPr lang="es-ES" sz="4800" b="1" dirty="0">
                <a:solidFill>
                  <a:schemeClr val="bg1"/>
                </a:solidFill>
              </a:rPr>
              <a:t>. </a:t>
            </a:r>
            <a:endParaRPr lang="es-ES" sz="4800" b="1" dirty="0">
              <a:solidFill>
                <a:srgbClr val="FFFF00"/>
              </a:solidFill>
            </a:endParaRPr>
          </a:p>
        </p:txBody>
      </p:sp>
    </p:spTree>
    <p:extLst>
      <p:ext uri="{BB962C8B-B14F-4D97-AF65-F5344CB8AC3E}">
        <p14:creationId xmlns:p14="http://schemas.microsoft.com/office/powerpoint/2010/main" val="385264312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627796" y="341194"/>
            <a:ext cx="10617959" cy="6186309"/>
          </a:xfrm>
          <a:prstGeom prst="rect">
            <a:avLst/>
          </a:prstGeom>
          <a:noFill/>
        </p:spPr>
        <p:txBody>
          <a:bodyPr wrap="square" rtlCol="0">
            <a:spAutoFit/>
          </a:bodyPr>
          <a:lstStyle/>
          <a:p>
            <a:r>
              <a:rPr lang="es-ES" sz="4400" b="1" dirty="0" smtClean="0">
                <a:solidFill>
                  <a:schemeClr val="bg1"/>
                </a:solidFill>
              </a:rPr>
              <a:t>El </a:t>
            </a:r>
            <a:r>
              <a:rPr lang="es-ES" sz="4400" b="1" dirty="0">
                <a:solidFill>
                  <a:schemeClr val="bg1"/>
                </a:solidFill>
              </a:rPr>
              <a:t>papado responde perfectamente a las necesidades de </a:t>
            </a:r>
            <a:r>
              <a:rPr lang="es-ES" sz="4400" b="1" dirty="0" smtClean="0">
                <a:solidFill>
                  <a:schemeClr val="bg1"/>
                </a:solidFill>
              </a:rPr>
              <a:t>todas esas </a:t>
            </a:r>
            <a:r>
              <a:rPr lang="es-ES" sz="4400" b="1" dirty="0">
                <a:solidFill>
                  <a:schemeClr val="bg1"/>
                </a:solidFill>
              </a:rPr>
              <a:t>personas. Es adecuado a </a:t>
            </a:r>
            <a:r>
              <a:rPr lang="es-ES" sz="4400" b="1" dirty="0">
                <a:solidFill>
                  <a:srgbClr val="FFFF00"/>
                </a:solidFill>
              </a:rPr>
              <a:t>dos clases </a:t>
            </a:r>
            <a:r>
              <a:rPr lang="es-ES" sz="4400" b="1" dirty="0">
                <a:solidFill>
                  <a:schemeClr val="bg1"/>
                </a:solidFill>
              </a:rPr>
              <a:t>de seres humanos que abarcan casi a todo el mundo: los que quisieran salvarse </a:t>
            </a:r>
            <a:r>
              <a:rPr lang="es-ES" sz="4400" b="1" dirty="0">
                <a:solidFill>
                  <a:srgbClr val="FFFF00"/>
                </a:solidFill>
              </a:rPr>
              <a:t>por sus méritos</a:t>
            </a:r>
            <a:r>
              <a:rPr lang="es-ES" sz="4400" b="1" dirty="0">
                <a:solidFill>
                  <a:schemeClr val="bg1"/>
                </a:solidFill>
              </a:rPr>
              <a:t>, [</a:t>
            </a:r>
            <a:r>
              <a:rPr lang="es-ES" sz="4400" b="1" dirty="0">
                <a:solidFill>
                  <a:srgbClr val="FFFF00"/>
                </a:solidFill>
              </a:rPr>
              <a:t>aquí se necesita el mensaje de Pablo</a:t>
            </a:r>
            <a:r>
              <a:rPr lang="es-ES" sz="4400" b="1" dirty="0">
                <a:solidFill>
                  <a:schemeClr val="bg1"/>
                </a:solidFill>
              </a:rPr>
              <a:t>] y los que quisieran salvarse </a:t>
            </a:r>
            <a:r>
              <a:rPr lang="es-ES" sz="4400" b="1" dirty="0">
                <a:solidFill>
                  <a:srgbClr val="FFFF00"/>
                </a:solidFill>
              </a:rPr>
              <a:t>en sus pecados </a:t>
            </a:r>
            <a:r>
              <a:rPr lang="es-ES" sz="4400" b="1" dirty="0">
                <a:solidFill>
                  <a:schemeClr val="bg1"/>
                </a:solidFill>
              </a:rPr>
              <a:t>[</a:t>
            </a:r>
            <a:r>
              <a:rPr lang="es-ES" sz="4400" b="1" dirty="0">
                <a:solidFill>
                  <a:srgbClr val="FFFF00"/>
                </a:solidFill>
              </a:rPr>
              <a:t>aquí se necesita el mensaje de Santiago</a:t>
            </a:r>
            <a:r>
              <a:rPr lang="es-ES" sz="4400" b="1" dirty="0">
                <a:solidFill>
                  <a:schemeClr val="bg1"/>
                </a:solidFill>
              </a:rPr>
              <a:t>]. Tal es el </a:t>
            </a:r>
            <a:r>
              <a:rPr lang="es-ES" sz="4400" b="1" dirty="0">
                <a:solidFill>
                  <a:srgbClr val="FFFF00"/>
                </a:solidFill>
              </a:rPr>
              <a:t>secreto de su poder</a:t>
            </a:r>
            <a:r>
              <a:rPr lang="es-ES" sz="4400" b="1" dirty="0" smtClean="0">
                <a:solidFill>
                  <a:schemeClr val="bg1"/>
                </a:solidFill>
              </a:rPr>
              <a:t>.”</a:t>
            </a:r>
            <a:endParaRPr lang="es-ES" sz="4400" b="1" dirty="0">
              <a:solidFill>
                <a:srgbClr val="FFFF00"/>
              </a:solidFill>
            </a:endParaRPr>
          </a:p>
        </p:txBody>
      </p:sp>
    </p:spTree>
    <p:extLst>
      <p:ext uri="{BB962C8B-B14F-4D97-AF65-F5344CB8AC3E}">
        <p14:creationId xmlns:p14="http://schemas.microsoft.com/office/powerpoint/2010/main" val="17150887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44A5B7C5-2780-4378-9D3F-38AA7CE21AD0}"/>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9000" contrast="5000"/>
                    </a14:imgEffect>
                  </a14:imgLayer>
                </a14:imgProps>
              </a:ext>
              <a:ext uri="{28A0092B-C50C-407E-A947-70E740481C1C}">
                <a14:useLocalDpi xmlns:a14="http://schemas.microsoft.com/office/drawing/2010/main" val="0"/>
              </a:ext>
            </a:extLst>
          </a:blip>
          <a:stretch>
            <a:fillRect/>
          </a:stretch>
        </p:blipFill>
        <p:spPr>
          <a:xfrm>
            <a:off x="7498080" y="0"/>
            <a:ext cx="4693919" cy="6854761"/>
          </a:xfrm>
          <a:prstGeom prst="rect">
            <a:avLst/>
          </a:prstGeom>
        </p:spPr>
      </p:pic>
      <p:sp>
        <p:nvSpPr>
          <p:cNvPr id="7" name="Rectángulo 6">
            <a:extLst>
              <a:ext uri="{FF2B5EF4-FFF2-40B4-BE49-F238E27FC236}">
                <a16:creationId xmlns:a16="http://schemas.microsoft.com/office/drawing/2014/main" id="{C24AC44D-1EA4-45A9-830F-60F7EDB2EEE3}"/>
              </a:ext>
            </a:extLst>
          </p:cNvPr>
          <p:cNvSpPr/>
          <p:nvPr/>
        </p:nvSpPr>
        <p:spPr>
          <a:xfrm>
            <a:off x="0" y="3239"/>
            <a:ext cx="5800299" cy="685476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8" name="CuadroTexto 7">
            <a:extLst>
              <a:ext uri="{FF2B5EF4-FFF2-40B4-BE49-F238E27FC236}">
                <a16:creationId xmlns:a16="http://schemas.microsoft.com/office/drawing/2014/main" id="{BD388BAA-4D52-4A51-8EFF-ADFF3D9FBF8B}"/>
              </a:ext>
            </a:extLst>
          </p:cNvPr>
          <p:cNvSpPr txBox="1"/>
          <p:nvPr/>
        </p:nvSpPr>
        <p:spPr>
          <a:xfrm>
            <a:off x="136478" y="472725"/>
            <a:ext cx="5295332" cy="6186309"/>
          </a:xfrm>
          <a:prstGeom prst="rect">
            <a:avLst/>
          </a:prstGeom>
          <a:noFill/>
        </p:spPr>
        <p:txBody>
          <a:bodyPr wrap="square" rtlCol="0">
            <a:spAutoFit/>
          </a:bodyPr>
          <a:lstStyle/>
          <a:p>
            <a:pPr algn="ctr"/>
            <a:r>
              <a:rPr lang="es-ES" sz="6600" b="1" dirty="0" smtClean="0">
                <a:solidFill>
                  <a:schemeClr val="accent5">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¿Quieres </a:t>
            </a:r>
            <a:r>
              <a:rPr lang="es-ES" sz="6600" b="1" dirty="0" smtClean="0">
                <a:solidFill>
                  <a:schemeClr val="accent5">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que el Espíritu Santo desarrolle en ti una fe que obra?</a:t>
            </a:r>
            <a:endParaRPr lang="es-US" sz="6600" b="1" dirty="0">
              <a:solidFill>
                <a:schemeClr val="accent5">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 name="Imagen 2"/>
          <p:cNvPicPr>
            <a:picLocks noChangeAspect="1"/>
          </p:cNvPicPr>
          <p:nvPr/>
        </p:nvPicPr>
        <p:blipFill>
          <a:blip r:embed="rId4"/>
          <a:stretch>
            <a:fillRect/>
          </a:stretch>
        </p:blipFill>
        <p:spPr>
          <a:xfrm>
            <a:off x="5800298" y="0"/>
            <a:ext cx="6391701" cy="6858000"/>
          </a:xfrm>
          <a:prstGeom prst="rect">
            <a:avLst/>
          </a:prstGeom>
        </p:spPr>
      </p:pic>
    </p:spTree>
    <p:extLst>
      <p:ext uri="{BB962C8B-B14F-4D97-AF65-F5344CB8AC3E}">
        <p14:creationId xmlns:p14="http://schemas.microsoft.com/office/powerpoint/2010/main" val="6669331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2554545"/>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a:solidFill>
                  <a:schemeClr val="bg1"/>
                </a:solidFill>
                <a:latin typeface="Bauhaus 93" panose="04030905020B02020C02" pitchFamily="82" charset="0"/>
              </a:rPr>
              <a:t>La zanja derecha</a:t>
            </a:r>
            <a:r>
              <a:rPr lang="es-ES" sz="8000" dirty="0" smtClean="0">
                <a:solidFill>
                  <a:schemeClr val="bg1"/>
                </a:solidFill>
                <a:latin typeface="Bauhaus 93" panose="04030905020B02020C02" pitchFamily="82" charset="0"/>
              </a:rPr>
              <a:t>:</a:t>
            </a:r>
          </a:p>
          <a:p>
            <a:pPr algn="ctr"/>
            <a:r>
              <a:rPr lang="es-ES" sz="8000" dirty="0" smtClean="0">
                <a:solidFill>
                  <a:schemeClr val="bg1"/>
                </a:solidFill>
                <a:latin typeface="Bauhaus 93" panose="04030905020B02020C02" pitchFamily="82" charset="0"/>
              </a:rPr>
              <a:t> </a:t>
            </a:r>
            <a:r>
              <a:rPr lang="es-ES" sz="8000" dirty="0">
                <a:solidFill>
                  <a:schemeClr val="bg1"/>
                </a:solidFill>
                <a:latin typeface="Bauhaus 93" panose="04030905020B02020C02" pitchFamily="82" charset="0"/>
              </a:rPr>
              <a:t>El legalismo</a:t>
            </a:r>
          </a:p>
        </p:txBody>
      </p:sp>
    </p:spTree>
    <p:extLst>
      <p:ext uri="{BB962C8B-B14F-4D97-AF65-F5344CB8AC3E}">
        <p14:creationId xmlns:p14="http://schemas.microsoft.com/office/powerpoint/2010/main" val="222368401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 01-Mensaje de los 3 angeles" id="{E36B23E9-E561-41C0-A577-9B93B8962885}" vid="{5F957260-1CFC-4283-8A3F-25F00EE8906C}"/>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Plantilla mensaje tres angeles</Template>
  <TotalTime>19117</TotalTime>
  <Words>4874</Words>
  <Application>Microsoft Office PowerPoint</Application>
  <PresentationFormat>Panorámica</PresentationFormat>
  <Paragraphs>193</Paragraphs>
  <Slides>86</Slides>
  <Notes>23</Notes>
  <HiddenSlides>0</HiddenSlides>
  <MMClips>0</MMClips>
  <ScaleCrop>false</ScaleCrop>
  <HeadingPairs>
    <vt:vector size="6" baseType="variant">
      <vt:variant>
        <vt:lpstr>Fuentes usadas</vt:lpstr>
      </vt:variant>
      <vt:variant>
        <vt:i4>9</vt:i4>
      </vt:variant>
      <vt:variant>
        <vt:lpstr>Tema</vt:lpstr>
      </vt:variant>
      <vt:variant>
        <vt:i4>2</vt:i4>
      </vt:variant>
      <vt:variant>
        <vt:lpstr>Títulos de diapositiva</vt:lpstr>
      </vt:variant>
      <vt:variant>
        <vt:i4>86</vt:i4>
      </vt:variant>
    </vt:vector>
  </HeadingPairs>
  <TitlesOfParts>
    <vt:vector size="97" baseType="lpstr">
      <vt:lpstr>Arial</vt:lpstr>
      <vt:lpstr>Arial Black</vt:lpstr>
      <vt:lpstr>Baskerville Old Face</vt:lpstr>
      <vt:lpstr>Bauhaus 93</vt:lpstr>
      <vt:lpstr>Berlin Sans FB Demi</vt:lpstr>
      <vt:lpstr>Calibri</vt:lpstr>
      <vt:lpstr>Calibri Light</vt:lpstr>
      <vt:lpstr>Cascadia Code</vt:lpstr>
      <vt:lpstr>Wingdings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Ulises Aguero Arroyo</dc:creator>
  <cp:lastModifiedBy>Ulises Aguero Arroyo</cp:lastModifiedBy>
  <cp:revision>1008</cp:revision>
  <dcterms:created xsi:type="dcterms:W3CDTF">2022-04-02T22:48:54Z</dcterms:created>
  <dcterms:modified xsi:type="dcterms:W3CDTF">2023-03-26T00:02:21Z</dcterms:modified>
</cp:coreProperties>
</file>