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7"/>
  </p:notesMasterIdLst>
  <p:sldIdLst>
    <p:sldId id="258" r:id="rId3"/>
    <p:sldId id="264" r:id="rId4"/>
    <p:sldId id="2204" r:id="rId5"/>
    <p:sldId id="2742" r:id="rId6"/>
    <p:sldId id="2743" r:id="rId7"/>
    <p:sldId id="2744" r:id="rId8"/>
    <p:sldId id="2745" r:id="rId9"/>
    <p:sldId id="2741" r:id="rId10"/>
    <p:sldId id="2747" r:id="rId11"/>
    <p:sldId id="2748" r:id="rId12"/>
    <p:sldId id="2746" r:id="rId13"/>
    <p:sldId id="2519" r:id="rId14"/>
    <p:sldId id="2750" r:id="rId15"/>
    <p:sldId id="2751" r:id="rId16"/>
    <p:sldId id="2752" r:id="rId17"/>
    <p:sldId id="2753" r:id="rId18"/>
    <p:sldId id="2627" r:id="rId19"/>
    <p:sldId id="2754" r:id="rId20"/>
    <p:sldId id="2755" r:id="rId21"/>
    <p:sldId id="2756" r:id="rId22"/>
    <p:sldId id="2757" r:id="rId23"/>
    <p:sldId id="2758" r:id="rId24"/>
    <p:sldId id="2759" r:id="rId25"/>
    <p:sldId id="1831" r:id="rId26"/>
    <p:sldId id="2749" r:id="rId27"/>
    <p:sldId id="2761" r:id="rId28"/>
    <p:sldId id="2762" r:id="rId29"/>
    <p:sldId id="2763" r:id="rId30"/>
    <p:sldId id="2764" r:id="rId31"/>
    <p:sldId id="2765" r:id="rId32"/>
    <p:sldId id="2766" r:id="rId33"/>
    <p:sldId id="2760" r:id="rId34"/>
    <p:sldId id="2628" r:id="rId35"/>
    <p:sldId id="2631" r:id="rId36"/>
    <p:sldId id="2783" r:id="rId37"/>
    <p:sldId id="2784" r:id="rId38"/>
    <p:sldId id="2782" r:id="rId39"/>
    <p:sldId id="2767" r:id="rId40"/>
    <p:sldId id="2770" r:id="rId41"/>
    <p:sldId id="2771" r:id="rId42"/>
    <p:sldId id="2772" r:id="rId43"/>
    <p:sldId id="2773" r:id="rId44"/>
    <p:sldId id="2774" r:id="rId45"/>
    <p:sldId id="2775" r:id="rId46"/>
    <p:sldId id="2768" r:id="rId47"/>
    <p:sldId id="2776" r:id="rId48"/>
    <p:sldId id="2632" r:id="rId49"/>
    <p:sldId id="2777" r:id="rId50"/>
    <p:sldId id="2778" r:id="rId51"/>
    <p:sldId id="2630" r:id="rId52"/>
    <p:sldId id="2779" r:id="rId53"/>
    <p:sldId id="2780" r:id="rId54"/>
    <p:sldId id="2781" r:id="rId55"/>
    <p:sldId id="2634" r:id="rId56"/>
    <p:sldId id="2106" r:id="rId57"/>
    <p:sldId id="2769" r:id="rId58"/>
    <p:sldId id="2786" r:id="rId59"/>
    <p:sldId id="2787" r:id="rId60"/>
    <p:sldId id="2788" r:id="rId61"/>
    <p:sldId id="2789" r:id="rId62"/>
    <p:sldId id="2635" r:id="rId63"/>
    <p:sldId id="2790" r:id="rId64"/>
    <p:sldId id="2791" r:id="rId65"/>
    <p:sldId id="2792" r:id="rId66"/>
    <p:sldId id="2793" r:id="rId67"/>
    <p:sldId id="2794" r:id="rId68"/>
    <p:sldId id="2795" r:id="rId69"/>
    <p:sldId id="2796" r:id="rId70"/>
    <p:sldId id="2636" r:id="rId71"/>
    <p:sldId id="2785" r:id="rId72"/>
    <p:sldId id="2798" r:id="rId73"/>
    <p:sldId id="2799" r:id="rId74"/>
    <p:sldId id="2800" r:id="rId75"/>
    <p:sldId id="2638" r:id="rId76"/>
    <p:sldId id="2801" r:id="rId77"/>
    <p:sldId id="2802" r:id="rId78"/>
    <p:sldId id="2803" r:id="rId79"/>
    <p:sldId id="2804" r:id="rId80"/>
    <p:sldId id="2805" r:id="rId81"/>
    <p:sldId id="2806" r:id="rId82"/>
    <p:sldId id="2807" r:id="rId83"/>
    <p:sldId id="2808" r:id="rId84"/>
    <p:sldId id="2267" r:id="rId85"/>
    <p:sldId id="296" r:id="rId8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874"/>
    <a:srgbClr val="AC0C45"/>
    <a:srgbClr val="CB6A86"/>
    <a:srgbClr val="672F62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774" y="78"/>
      </p:cViewPr>
      <p:guideLst/>
    </p:cSldViewPr>
  </p:slideViewPr>
  <p:outlineViewPr>
    <p:cViewPr>
      <p:scale>
        <a:sx n="33" d="100"/>
        <a:sy n="33" d="100"/>
      </p:scale>
      <p:origin x="0" y="-147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7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65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5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1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6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7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2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74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33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8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7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4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40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5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9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16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6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32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85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3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0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986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285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8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5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6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6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1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1EECC-04B9-4816-A831-54CDC00334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1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11/7/2023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34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307975" y="3104877"/>
            <a:ext cx="6323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LA COSECHA ESTÁ MADURA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25041" y="324531"/>
            <a:ext cx="11591186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4800" b="1" dirty="0">
                <a:solidFill>
                  <a:srgbClr val="002060"/>
                </a:solidFill>
              </a:rPr>
              <a:t>Elías fue un profeta literal, pero al final de la historia Elías será un movimiento global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historia de los tres jóvenes judíos literales se repetirá espiritual y globalmente al final de la historia.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historia de la liberación de Israel a orillas del mar Rojo se repetirá global y espiritualmente.</a:t>
            </a:r>
          </a:p>
        </p:txBody>
      </p:sp>
    </p:spTree>
    <p:extLst>
      <p:ext uri="{BB962C8B-B14F-4D97-AF65-F5344CB8AC3E}">
        <p14:creationId xmlns:p14="http://schemas.microsoft.com/office/powerpoint/2010/main" val="24082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Los creyentes están en Jerusalén espiritualmente</a:t>
            </a:r>
          </a:p>
        </p:txBody>
      </p:sp>
    </p:spTree>
    <p:extLst>
      <p:ext uri="{BB962C8B-B14F-4D97-AF65-F5344CB8AC3E}">
        <p14:creationId xmlns:p14="http://schemas.microsoft.com/office/powerpoint/2010/main" val="41689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311664"/>
            <a:ext cx="114488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sino que os </a:t>
            </a:r>
            <a:r>
              <a:rPr lang="es-ES" sz="4400" b="1" dirty="0">
                <a:solidFill>
                  <a:srgbClr val="FFFF00"/>
                </a:solidFill>
              </a:rPr>
              <a:t>habéis acercado </a:t>
            </a:r>
            <a:r>
              <a:rPr lang="es-ES" sz="4400" b="1" dirty="0">
                <a:solidFill>
                  <a:schemeClr val="bg1"/>
                </a:solidFill>
              </a:rPr>
              <a:t>al </a:t>
            </a:r>
            <a:r>
              <a:rPr lang="es-ES" sz="4400" b="1" dirty="0">
                <a:solidFill>
                  <a:srgbClr val="FFFF00"/>
                </a:solidFill>
              </a:rPr>
              <a:t>monte de Sion</a:t>
            </a:r>
            <a:r>
              <a:rPr lang="es-ES" sz="4400" b="1" dirty="0">
                <a:solidFill>
                  <a:schemeClr val="bg1"/>
                </a:solidFill>
              </a:rPr>
              <a:t>, a la </a:t>
            </a:r>
            <a:r>
              <a:rPr lang="es-ES" sz="4400" b="1" dirty="0">
                <a:solidFill>
                  <a:srgbClr val="FFFF00"/>
                </a:solidFill>
              </a:rPr>
              <a:t>ciudad del Dios vivo</a:t>
            </a:r>
            <a:r>
              <a:rPr lang="es-ES" sz="4400" b="1" dirty="0">
                <a:solidFill>
                  <a:schemeClr val="bg1"/>
                </a:solidFill>
              </a:rPr>
              <a:t>, </a:t>
            </a:r>
            <a:r>
              <a:rPr lang="es-ES" sz="4400" b="1" dirty="0">
                <a:solidFill>
                  <a:srgbClr val="FFFF00"/>
                </a:solidFill>
              </a:rPr>
              <a:t>Jerusalén la celestial</a:t>
            </a:r>
            <a:r>
              <a:rPr lang="es-ES" sz="4400" b="1" dirty="0">
                <a:solidFill>
                  <a:schemeClr val="bg1"/>
                </a:solidFill>
              </a:rPr>
              <a:t>, a la compañía de muchos millares de ángeles, 23 a la congregación de los primogénitos que están </a:t>
            </a:r>
            <a:r>
              <a:rPr lang="es-ES" sz="4400" b="1" dirty="0">
                <a:solidFill>
                  <a:srgbClr val="FFFF00"/>
                </a:solidFill>
              </a:rPr>
              <a:t>inscritos en los cielos</a:t>
            </a:r>
            <a:r>
              <a:rPr lang="es-ES" sz="4400" b="1" dirty="0">
                <a:solidFill>
                  <a:schemeClr val="bg1"/>
                </a:solidFill>
              </a:rPr>
              <a:t>, a Dios el Juez de todos, a los espíritus de los justos hechos perfectos, 24 a Jesús el Mediador del nuevo pacto, y a la sangre rociada que habla mejor que la de Abel</a:t>
            </a:r>
            <a:r>
              <a:rPr lang="es-ES" sz="4400" b="1" dirty="0" smtClean="0">
                <a:solidFill>
                  <a:schemeClr val="bg1"/>
                </a:solidFill>
              </a:rPr>
              <a:t>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Hebreos 12:22-24: </a:t>
            </a:r>
            <a:r>
              <a:rPr lang="es-ES" dirty="0">
                <a:solidFill>
                  <a:schemeClr val="tx1"/>
                </a:solidFill>
              </a:rPr>
              <a:t>Ya hemos venido al monte de Sion:</a:t>
            </a:r>
          </a:p>
        </p:txBody>
      </p:sp>
    </p:spTree>
    <p:extLst>
      <p:ext uri="{BB962C8B-B14F-4D97-AF65-F5344CB8AC3E}">
        <p14:creationId xmlns:p14="http://schemas.microsoft.com/office/powerpoint/2010/main" val="16172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311664"/>
            <a:ext cx="114488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chemeClr val="bg1"/>
                </a:solidFill>
              </a:rPr>
              <a:t>“</a:t>
            </a:r>
            <a:r>
              <a:rPr lang="es-ES" sz="8800" b="1" dirty="0">
                <a:solidFill>
                  <a:schemeClr val="bg1"/>
                </a:solidFill>
              </a:rPr>
              <a:t>Más la </a:t>
            </a:r>
            <a:r>
              <a:rPr lang="es-ES" sz="8800" b="1" dirty="0">
                <a:solidFill>
                  <a:srgbClr val="FFFF00"/>
                </a:solidFill>
              </a:rPr>
              <a:t>Jerusalén de arriba</a:t>
            </a:r>
            <a:r>
              <a:rPr lang="es-ES" sz="8800" b="1" dirty="0">
                <a:solidFill>
                  <a:schemeClr val="bg1"/>
                </a:solidFill>
              </a:rPr>
              <a:t>, la cual </a:t>
            </a:r>
            <a:r>
              <a:rPr lang="es-ES" sz="8800" b="1" dirty="0">
                <a:solidFill>
                  <a:srgbClr val="FFFF00"/>
                </a:solidFill>
              </a:rPr>
              <a:t>es madre </a:t>
            </a:r>
            <a:r>
              <a:rPr lang="es-ES" sz="8800" b="1" dirty="0">
                <a:solidFill>
                  <a:schemeClr val="bg1"/>
                </a:solidFill>
              </a:rPr>
              <a:t>de todos nosotros, es libre.”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Gálatas 4:26:</a:t>
            </a:r>
          </a:p>
        </p:txBody>
      </p:sp>
    </p:spTree>
    <p:extLst>
      <p:ext uri="{BB962C8B-B14F-4D97-AF65-F5344CB8AC3E}">
        <p14:creationId xmlns:p14="http://schemas.microsoft.com/office/powerpoint/2010/main" val="39754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090439"/>
            <a:ext cx="114488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Más </a:t>
            </a:r>
            <a:r>
              <a:rPr lang="es-ES" sz="4800" b="1" dirty="0">
                <a:solidFill>
                  <a:srgbClr val="FFFF00"/>
                </a:solidFill>
              </a:rPr>
              <a:t>nuestra ciudadanía está en los cielos</a:t>
            </a:r>
            <a:r>
              <a:rPr lang="es-ES" sz="4800" b="1" dirty="0">
                <a:solidFill>
                  <a:schemeClr val="bg1"/>
                </a:solidFill>
              </a:rPr>
              <a:t>, de donde también esperamos al Salvador, al Señor Jesucristo; 21 el cual transformará el cuerpo de la humillación nuestra, para que sea semejante al cuerpo de la gloria suya, por el poder con el cual puede también sujetar a sí mismo todas las cosas.”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Filipenses 3:20-21:</a:t>
            </a:r>
          </a:p>
        </p:txBody>
      </p:sp>
    </p:spTree>
    <p:extLst>
      <p:ext uri="{BB962C8B-B14F-4D97-AF65-F5344CB8AC3E}">
        <p14:creationId xmlns:p14="http://schemas.microsoft.com/office/powerpoint/2010/main" val="20034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25041" y="324531"/>
            <a:ext cx="11591186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Antes del milenio la Babilonia espiritual y mundial se congregará alrededor de la Jerusalén espiritual y mundial con el fin de destruir al pueblo de Dios que se encuentra dentro de la ciudad.</a:t>
            </a:r>
          </a:p>
        </p:txBody>
      </p:sp>
    </p:spTree>
    <p:extLst>
      <p:ext uri="{BB962C8B-B14F-4D97-AF65-F5344CB8AC3E}">
        <p14:creationId xmlns:p14="http://schemas.microsoft.com/office/powerpoint/2010/main" val="17275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30942" y="324531"/>
            <a:ext cx="10958052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Después de los mil años, Satanás, sus ángeles y los impíos se reunirán literalmente alrededor de la nueva Jerusalén literal con el fin de destruir a los fieles de Dios que están literalmente dentro de la ciudad. Los impíos vendrán literalmente de los cuatro ángulos de la tierra (Apocalipsis 20:8, 9).</a:t>
            </a:r>
          </a:p>
        </p:txBody>
      </p:sp>
    </p:spTree>
    <p:extLst>
      <p:ext uri="{BB962C8B-B14F-4D97-AF65-F5344CB8AC3E}">
        <p14:creationId xmlns:p14="http://schemas.microsoft.com/office/powerpoint/2010/main" val="19499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8602" y="1311664"/>
            <a:ext cx="111358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Miré, y he aquí una </a:t>
            </a:r>
            <a:r>
              <a:rPr lang="es-ES" sz="5400" b="1" dirty="0">
                <a:solidFill>
                  <a:srgbClr val="FFFF00"/>
                </a:solidFill>
              </a:rPr>
              <a:t>nube blanca</a:t>
            </a:r>
            <a:r>
              <a:rPr lang="es-ES" sz="5400" b="1" dirty="0">
                <a:solidFill>
                  <a:schemeClr val="bg1"/>
                </a:solidFill>
              </a:rPr>
              <a:t>; y sobre la nube uno sentado semejante al </a:t>
            </a:r>
            <a:r>
              <a:rPr lang="es-ES" sz="5400" b="1" dirty="0">
                <a:solidFill>
                  <a:srgbClr val="FFFF00"/>
                </a:solidFill>
              </a:rPr>
              <a:t>Hijo del Hombre [Juan 5:27; Levítico 16:2]</a:t>
            </a:r>
            <a:r>
              <a:rPr lang="es-ES" sz="5400" b="1" dirty="0">
                <a:solidFill>
                  <a:schemeClr val="bg1"/>
                </a:solidFill>
              </a:rPr>
              <a:t>, que tenía en la cabeza una </a:t>
            </a:r>
            <a:r>
              <a:rPr lang="es-ES" sz="5400" b="1" dirty="0">
                <a:solidFill>
                  <a:srgbClr val="FFFF00"/>
                </a:solidFill>
              </a:rPr>
              <a:t>corona [</a:t>
            </a:r>
            <a:r>
              <a:rPr lang="es-ES" sz="5400" b="1" i="1" dirty="0" err="1">
                <a:solidFill>
                  <a:srgbClr val="FFFF00"/>
                </a:solidFill>
              </a:rPr>
              <a:t>stéfanos</a:t>
            </a:r>
            <a:r>
              <a:rPr lang="es-ES" sz="5400" b="1" dirty="0">
                <a:solidFill>
                  <a:srgbClr val="FFFF00"/>
                </a:solidFill>
              </a:rPr>
              <a:t>] </a:t>
            </a:r>
            <a:r>
              <a:rPr lang="es-ES" sz="5400" b="1" dirty="0">
                <a:solidFill>
                  <a:schemeClr val="bg1"/>
                </a:solidFill>
              </a:rPr>
              <a:t>de oro, y en la mano una </a:t>
            </a:r>
            <a:r>
              <a:rPr lang="es-ES" sz="5400" b="1" dirty="0">
                <a:solidFill>
                  <a:srgbClr val="FFFF00"/>
                </a:solidFill>
              </a:rPr>
              <a:t>hoz aguda</a:t>
            </a:r>
            <a:r>
              <a:rPr lang="es-ES" sz="5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14:14-16: </a:t>
            </a:r>
            <a:r>
              <a:rPr lang="es-ES" dirty="0">
                <a:solidFill>
                  <a:schemeClr val="tx1"/>
                </a:solidFill>
              </a:rPr>
              <a:t>La conclusión del juicio investigador en el cielo:</a:t>
            </a:r>
          </a:p>
        </p:txBody>
      </p:sp>
    </p:spTree>
    <p:extLst>
      <p:ext uri="{BB962C8B-B14F-4D97-AF65-F5344CB8AC3E}">
        <p14:creationId xmlns:p14="http://schemas.microsoft.com/office/powerpoint/2010/main" val="7530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03854" y="279277"/>
            <a:ext cx="111358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15 </a:t>
            </a:r>
            <a:r>
              <a:rPr lang="es-ES" sz="4800" b="1" dirty="0">
                <a:solidFill>
                  <a:schemeClr val="bg1"/>
                </a:solidFill>
              </a:rPr>
              <a:t>Y del </a:t>
            </a:r>
            <a:r>
              <a:rPr lang="es-ES" sz="4800" b="1" dirty="0" smtClean="0">
                <a:solidFill>
                  <a:srgbClr val="FFFF00"/>
                </a:solidFill>
              </a:rPr>
              <a:t>templo [</a:t>
            </a:r>
            <a:r>
              <a:rPr lang="es-ES" sz="4800" b="1" i="1" dirty="0" err="1" smtClean="0">
                <a:solidFill>
                  <a:srgbClr val="FFFF00"/>
                </a:solidFill>
              </a:rPr>
              <a:t>naós</a:t>
            </a:r>
            <a:r>
              <a:rPr lang="es-ES" sz="4800" b="1" dirty="0" smtClean="0">
                <a:solidFill>
                  <a:srgbClr val="FFFF00"/>
                </a:solidFill>
              </a:rPr>
              <a:t>: el lugar santísimo] salió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otro ángel, </a:t>
            </a:r>
            <a:r>
              <a:rPr lang="es-ES" sz="4800" b="1" dirty="0" smtClean="0">
                <a:solidFill>
                  <a:srgbClr val="FFFF00"/>
                </a:solidFill>
              </a:rPr>
              <a:t>clamando </a:t>
            </a:r>
            <a:r>
              <a:rPr lang="es-ES" sz="4800" b="1" dirty="0">
                <a:solidFill>
                  <a:srgbClr val="FFFF00"/>
                </a:solidFill>
              </a:rPr>
              <a:t>a gran voz [el fuerte clamor de Apocalipsis 18:4] </a:t>
            </a:r>
            <a:r>
              <a:rPr lang="es-ES" sz="4800" b="1" dirty="0">
                <a:solidFill>
                  <a:schemeClr val="bg1"/>
                </a:solidFill>
              </a:rPr>
              <a:t>al que estaba sentado </a:t>
            </a:r>
            <a:r>
              <a:rPr lang="es-ES" sz="4800" b="1" dirty="0">
                <a:solidFill>
                  <a:srgbClr val="FFFF00"/>
                </a:solidFill>
              </a:rPr>
              <a:t>sobre la nube</a:t>
            </a:r>
            <a:r>
              <a:rPr lang="es-ES" sz="4800" b="1" dirty="0">
                <a:solidFill>
                  <a:schemeClr val="bg1"/>
                </a:solidFill>
              </a:rPr>
              <a:t>: Mete tu hoz, y siega; porque la hora de segar ha llegado, pues la </a:t>
            </a:r>
            <a:r>
              <a:rPr lang="es-ES" sz="4800" b="1" dirty="0">
                <a:solidFill>
                  <a:srgbClr val="FFFF00"/>
                </a:solidFill>
              </a:rPr>
              <a:t>mies de la tierra [los justos] </a:t>
            </a:r>
            <a:r>
              <a:rPr lang="es-ES" sz="4800" b="1" dirty="0" smtClean="0">
                <a:solidFill>
                  <a:srgbClr val="FFFF00"/>
                </a:solidFill>
              </a:rPr>
              <a:t>está madura</a:t>
            </a:r>
            <a:r>
              <a:rPr lang="es-ES" sz="4800" b="1" dirty="0">
                <a:solidFill>
                  <a:srgbClr val="FFFF00"/>
                </a:solidFill>
              </a:rPr>
              <a:t>. </a:t>
            </a:r>
            <a:r>
              <a:rPr lang="es-ES" sz="4800" b="1" dirty="0">
                <a:solidFill>
                  <a:schemeClr val="bg1"/>
                </a:solidFill>
              </a:rPr>
              <a:t>16 Y el que estaba </a:t>
            </a:r>
            <a:r>
              <a:rPr lang="es-ES" sz="4800" b="1" dirty="0">
                <a:solidFill>
                  <a:srgbClr val="FFFF00"/>
                </a:solidFill>
              </a:rPr>
              <a:t>sentado sobre la nube</a:t>
            </a:r>
            <a:r>
              <a:rPr lang="es-ES" sz="4800" b="1" dirty="0">
                <a:solidFill>
                  <a:schemeClr val="bg1"/>
                </a:solidFill>
              </a:rPr>
              <a:t> metió su hoz en la </a:t>
            </a:r>
            <a:r>
              <a:rPr lang="es-ES" sz="4800" b="1" dirty="0">
                <a:solidFill>
                  <a:srgbClr val="FFFF00"/>
                </a:solidFill>
              </a:rPr>
              <a:t>tierra</a:t>
            </a:r>
            <a:r>
              <a:rPr lang="es-ES" sz="4800" b="1" dirty="0">
                <a:solidFill>
                  <a:schemeClr val="bg1"/>
                </a:solidFill>
              </a:rPr>
              <a:t>, y la </a:t>
            </a:r>
            <a:r>
              <a:rPr lang="es-ES" sz="4800" b="1" dirty="0">
                <a:solidFill>
                  <a:srgbClr val="FFFF00"/>
                </a:solidFill>
              </a:rPr>
              <a:t>tierra</a:t>
            </a:r>
            <a:r>
              <a:rPr lang="es-ES" sz="4800" b="1" dirty="0">
                <a:solidFill>
                  <a:schemeClr val="bg1"/>
                </a:solidFill>
              </a:rPr>
              <a:t> fue </a:t>
            </a:r>
            <a:r>
              <a:rPr lang="es-ES" sz="4800" b="1" dirty="0">
                <a:solidFill>
                  <a:srgbClr val="FFFF00"/>
                </a:solidFill>
              </a:rPr>
              <a:t>segada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185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30942" y="324531"/>
            <a:ext cx="10958052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La </a:t>
            </a:r>
            <a:r>
              <a:rPr lang="es-ES" sz="4400" b="1" u="sng" dirty="0">
                <a:solidFill>
                  <a:srgbClr val="C00000"/>
                </a:solidFill>
              </a:rPr>
              <a:t>mies</a:t>
            </a:r>
            <a:r>
              <a:rPr lang="es-ES" sz="4400" b="1" dirty="0">
                <a:solidFill>
                  <a:srgbClr val="002060"/>
                </a:solidFill>
              </a:rPr>
              <a:t> representa a los que </a:t>
            </a:r>
            <a:r>
              <a:rPr lang="es-ES" sz="4400" b="1" dirty="0">
                <a:solidFill>
                  <a:srgbClr val="C00000"/>
                </a:solidFill>
              </a:rPr>
              <a:t>guardan los mandamientos de Dios y la fe de Jesús</a:t>
            </a:r>
            <a:r>
              <a:rPr lang="es-ES" sz="4400" b="1" dirty="0">
                <a:solidFill>
                  <a:srgbClr val="002060"/>
                </a:solidFill>
              </a:rPr>
              <a:t>. Los mensajes de los tres ángeles los reunieron espiritualmente en Jerusalén. Por el otro lado, los impíos también fueron congregados en Babilonia por tres ángeles malignos y están en el lagar fuera de la ciudad a donde están reunidos espiritualmente los fieles (Apocalipsis 16:13, 14).</a:t>
            </a:r>
          </a:p>
        </p:txBody>
      </p:sp>
    </p:spTree>
    <p:extLst>
      <p:ext uri="{BB962C8B-B14F-4D97-AF65-F5344CB8AC3E}">
        <p14:creationId xmlns:p14="http://schemas.microsoft.com/office/powerpoint/2010/main" val="24512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Una síntesis </a:t>
            </a:r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de</a:t>
            </a:r>
          </a:p>
          <a:p>
            <a:pPr algn="ctr"/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 </a:t>
            </a:r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Apocalipsis 14</a:t>
            </a: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26001" y="1841242"/>
            <a:ext cx="111358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Miraba yo en la visión de la noche, y he aquí con las </a:t>
            </a:r>
            <a:r>
              <a:rPr lang="es-ES" sz="4000" b="1" dirty="0">
                <a:solidFill>
                  <a:srgbClr val="FFFF00"/>
                </a:solidFill>
              </a:rPr>
              <a:t>nubes del cielo </a:t>
            </a:r>
            <a:r>
              <a:rPr lang="es-ES" sz="4000" b="1" dirty="0">
                <a:solidFill>
                  <a:schemeClr val="bg1"/>
                </a:solidFill>
              </a:rPr>
              <a:t>venía uno como un </a:t>
            </a:r>
            <a:r>
              <a:rPr lang="es-ES" sz="4000" b="1" dirty="0">
                <a:solidFill>
                  <a:srgbClr val="FFFF00"/>
                </a:solidFill>
              </a:rPr>
              <a:t>hijo de hombre</a:t>
            </a:r>
            <a:r>
              <a:rPr lang="es-ES" sz="4000" b="1" dirty="0">
                <a:solidFill>
                  <a:schemeClr val="bg1"/>
                </a:solidFill>
              </a:rPr>
              <a:t>, que </a:t>
            </a:r>
            <a:r>
              <a:rPr lang="es-ES" sz="4000" b="1" dirty="0">
                <a:solidFill>
                  <a:srgbClr val="FFFF00"/>
                </a:solidFill>
              </a:rPr>
              <a:t>vino hasta el Anciano de días</a:t>
            </a:r>
            <a:r>
              <a:rPr lang="es-ES" sz="4000" b="1" dirty="0">
                <a:solidFill>
                  <a:schemeClr val="bg1"/>
                </a:solidFill>
              </a:rPr>
              <a:t>, y </a:t>
            </a:r>
            <a:r>
              <a:rPr lang="es-ES" sz="4000" b="1" dirty="0">
                <a:solidFill>
                  <a:srgbClr val="FFFF00"/>
                </a:solidFill>
              </a:rPr>
              <a:t>le hicieron acercarse</a:t>
            </a:r>
            <a:r>
              <a:rPr lang="es-ES" sz="4000" b="1" dirty="0">
                <a:solidFill>
                  <a:schemeClr val="bg1"/>
                </a:solidFill>
              </a:rPr>
              <a:t> delante de él. 14 Y </a:t>
            </a:r>
            <a:r>
              <a:rPr lang="es-ES" sz="4000" b="1" dirty="0">
                <a:solidFill>
                  <a:srgbClr val="FFFF00"/>
                </a:solidFill>
              </a:rPr>
              <a:t>le fue dado </a:t>
            </a:r>
            <a:r>
              <a:rPr lang="es-ES" sz="4000" b="1" dirty="0">
                <a:solidFill>
                  <a:schemeClr val="bg1"/>
                </a:solidFill>
              </a:rPr>
              <a:t>dominio, gloria y reino, para que todos los pueblos, naciones y lenguas le sirvieran; su dominio es dominio eterno, que nunca pasará, y su reino uno que no será destruido.”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Daniel 7:13-14: </a:t>
            </a:r>
            <a:r>
              <a:rPr lang="es-ES" dirty="0">
                <a:solidFill>
                  <a:schemeClr val="tx1"/>
                </a:solidFill>
              </a:rPr>
              <a:t>Estos versículos describen el comienzo del juicio investigador de los justos muertos en 1844:</a:t>
            </a:r>
          </a:p>
        </p:txBody>
      </p:sp>
    </p:spTree>
    <p:extLst>
      <p:ext uri="{BB962C8B-B14F-4D97-AF65-F5344CB8AC3E}">
        <p14:creationId xmlns:p14="http://schemas.microsoft.com/office/powerpoint/2010/main" val="6174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30942" y="324531"/>
            <a:ext cx="10958052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C00000"/>
                </a:solidFill>
              </a:rPr>
              <a:t>Apocalipsis 14:17-19</a:t>
            </a:r>
            <a:r>
              <a:rPr lang="es-ES" sz="5400" b="1" dirty="0">
                <a:solidFill>
                  <a:srgbClr val="002060"/>
                </a:solidFill>
              </a:rPr>
              <a:t>: Dios cosecha a los impíos y los echa al lagar de la ira de Dios. El libro </a:t>
            </a:r>
            <a:r>
              <a:rPr lang="es-ES" sz="5400" b="1" dirty="0" smtClean="0">
                <a:solidFill>
                  <a:srgbClr val="002060"/>
                </a:solidFill>
              </a:rPr>
              <a:t>de </a:t>
            </a:r>
            <a:r>
              <a:rPr lang="es-ES" sz="5400" b="1" dirty="0">
                <a:solidFill>
                  <a:srgbClr val="002060"/>
                </a:solidFill>
              </a:rPr>
              <a:t>Apocalipsis claramente identifica a los que están en el lagar como aquellos que adoraron </a:t>
            </a:r>
            <a:r>
              <a:rPr lang="es-ES" sz="5400" b="1" dirty="0" smtClean="0">
                <a:solidFill>
                  <a:srgbClr val="002060"/>
                </a:solidFill>
              </a:rPr>
              <a:t>a </a:t>
            </a:r>
            <a:r>
              <a:rPr lang="es-ES" sz="5400" b="1" dirty="0">
                <a:solidFill>
                  <a:srgbClr val="002060"/>
                </a:solidFill>
              </a:rPr>
              <a:t>la bestia y su imagen y recibieron la marca de la bestia:</a:t>
            </a:r>
          </a:p>
        </p:txBody>
      </p:sp>
    </p:spTree>
    <p:extLst>
      <p:ext uri="{BB962C8B-B14F-4D97-AF65-F5344CB8AC3E}">
        <p14:creationId xmlns:p14="http://schemas.microsoft.com/office/powerpoint/2010/main" val="29190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29240" y="985835"/>
            <a:ext cx="111358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“Salió otro ángel </a:t>
            </a:r>
            <a:r>
              <a:rPr lang="es-ES" sz="4400" b="1" dirty="0">
                <a:solidFill>
                  <a:srgbClr val="FFFF00"/>
                </a:solidFill>
              </a:rPr>
              <a:t>del templo [</a:t>
            </a:r>
            <a:r>
              <a:rPr lang="es-ES" sz="4400" b="1" dirty="0" err="1">
                <a:solidFill>
                  <a:srgbClr val="FFFF00"/>
                </a:solidFill>
              </a:rPr>
              <a:t>naós</a:t>
            </a:r>
            <a:r>
              <a:rPr lang="es-ES" sz="4400" b="1" dirty="0">
                <a:solidFill>
                  <a:srgbClr val="FFFF00"/>
                </a:solidFill>
              </a:rPr>
              <a:t>: el lugar santísimo; </a:t>
            </a:r>
            <a:r>
              <a:rPr lang="es-ES" sz="4400" b="1" dirty="0" smtClean="0">
                <a:solidFill>
                  <a:srgbClr val="FFFF00"/>
                </a:solidFill>
              </a:rPr>
              <a:t>Ap. </a:t>
            </a:r>
            <a:r>
              <a:rPr lang="es-ES" sz="4400" b="1" dirty="0">
                <a:solidFill>
                  <a:srgbClr val="FFFF00"/>
                </a:solidFill>
              </a:rPr>
              <a:t>11:19; 15:5-8]</a:t>
            </a:r>
            <a:r>
              <a:rPr lang="es-ES" sz="4400" b="1" dirty="0">
                <a:solidFill>
                  <a:schemeClr val="bg1"/>
                </a:solidFill>
              </a:rPr>
              <a:t> que está 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en </a:t>
            </a:r>
            <a:r>
              <a:rPr lang="es-ES" sz="4400" b="1" dirty="0">
                <a:solidFill>
                  <a:srgbClr val="FFFF00"/>
                </a:solidFill>
              </a:rPr>
              <a:t>el cielo</a:t>
            </a:r>
            <a:r>
              <a:rPr lang="es-ES" sz="4400" b="1" dirty="0">
                <a:solidFill>
                  <a:schemeClr val="bg1"/>
                </a:solidFill>
              </a:rPr>
              <a:t>, teniendo también una hoz aguda. 18 Y salió </a:t>
            </a:r>
            <a:r>
              <a:rPr lang="es-ES" sz="4400" b="1" dirty="0">
                <a:solidFill>
                  <a:srgbClr val="FFFF00"/>
                </a:solidFill>
              </a:rPr>
              <a:t>del altar </a:t>
            </a:r>
            <a:r>
              <a:rPr lang="es-ES" sz="4400" b="1" dirty="0">
                <a:solidFill>
                  <a:schemeClr val="bg1"/>
                </a:solidFill>
              </a:rPr>
              <a:t>otro ángel, que tenía </a:t>
            </a:r>
            <a:r>
              <a:rPr lang="es-ES" sz="4400" b="1" dirty="0">
                <a:solidFill>
                  <a:srgbClr val="FFFF00"/>
                </a:solidFill>
              </a:rPr>
              <a:t>poder </a:t>
            </a:r>
          </a:p>
          <a:p>
            <a:r>
              <a:rPr lang="es-ES" sz="4400" b="1" dirty="0">
                <a:solidFill>
                  <a:srgbClr val="FFFF00"/>
                </a:solidFill>
              </a:rPr>
              <a:t>sobre el fuego, [porque los enemigos del pueblo de Dios serán castigados con fuego y </a:t>
            </a:r>
            <a:r>
              <a:rPr lang="es-ES" sz="4400" b="1" dirty="0" smtClean="0">
                <a:solidFill>
                  <a:srgbClr val="FFFF00"/>
                </a:solidFill>
              </a:rPr>
              <a:t>azufre</a:t>
            </a:r>
            <a:r>
              <a:rPr lang="es-ES" sz="4400" b="1" dirty="0">
                <a:solidFill>
                  <a:srgbClr val="FFFF00"/>
                </a:solidFill>
              </a:rPr>
              <a:t>. Este es el momento en que se lanza el incensario a la tierra, </a:t>
            </a:r>
            <a:r>
              <a:rPr lang="es-ES" sz="4400" b="1" dirty="0" smtClean="0">
                <a:solidFill>
                  <a:srgbClr val="FFFF00"/>
                </a:solidFill>
              </a:rPr>
              <a:t>Ap. </a:t>
            </a:r>
            <a:r>
              <a:rPr lang="es-ES" sz="4400" b="1" dirty="0">
                <a:solidFill>
                  <a:srgbClr val="FFFF00"/>
                </a:solidFill>
              </a:rPr>
              <a:t>8:5; </a:t>
            </a:r>
            <a:r>
              <a:rPr lang="es-ES" sz="4400" b="1" dirty="0" smtClean="0">
                <a:solidFill>
                  <a:srgbClr val="FFFF00"/>
                </a:solidFill>
              </a:rPr>
              <a:t>Ez. </a:t>
            </a:r>
            <a:r>
              <a:rPr lang="es-ES" sz="4400" b="1" dirty="0">
                <a:solidFill>
                  <a:srgbClr val="FFFF00"/>
                </a:solidFill>
              </a:rPr>
              <a:t>10, 11</a:t>
            </a:r>
            <a:r>
              <a:rPr lang="es-ES" sz="4400" b="1" dirty="0" smtClean="0">
                <a:solidFill>
                  <a:srgbClr val="FFFF00"/>
                </a:solidFill>
              </a:rPr>
              <a:t>]</a:t>
            </a:r>
            <a:endParaRPr lang="es-ES" sz="44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14:17-19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17730" y="263164"/>
            <a:ext cx="111358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y </a:t>
            </a:r>
            <a:r>
              <a:rPr lang="es-ES" sz="4400" b="1" dirty="0">
                <a:solidFill>
                  <a:schemeClr val="bg1"/>
                </a:solidFill>
              </a:rPr>
              <a:t>llamó a gran voz al que tenía la hoz aguda, diciendo: Mete tu hoz aguda, y </a:t>
            </a:r>
          </a:p>
          <a:p>
            <a:r>
              <a:rPr lang="es-ES" sz="4400" b="1" dirty="0">
                <a:solidFill>
                  <a:srgbClr val="FFFF00"/>
                </a:solidFill>
              </a:rPr>
              <a:t>vendimia los racimos de la tierra</a:t>
            </a:r>
            <a:r>
              <a:rPr lang="es-ES" sz="4400" b="1" dirty="0">
                <a:solidFill>
                  <a:schemeClr val="bg1"/>
                </a:solidFill>
              </a:rPr>
              <a:t>, porque sus uvas están maduras. 19 Y el ángel arrojó su hoz 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en la </a:t>
            </a:r>
            <a:r>
              <a:rPr lang="es-ES" sz="4400" b="1" dirty="0">
                <a:solidFill>
                  <a:srgbClr val="FFFF00"/>
                </a:solidFill>
              </a:rPr>
              <a:t>tierra</a:t>
            </a:r>
            <a:r>
              <a:rPr lang="es-ES" sz="4400" b="1" dirty="0">
                <a:solidFill>
                  <a:schemeClr val="bg1"/>
                </a:solidFill>
              </a:rPr>
              <a:t>, y vendimió </a:t>
            </a:r>
            <a:r>
              <a:rPr lang="es-ES" sz="4400" b="1" dirty="0">
                <a:solidFill>
                  <a:srgbClr val="FFFF00"/>
                </a:solidFill>
              </a:rPr>
              <a:t>la viña </a:t>
            </a:r>
            <a:r>
              <a:rPr lang="es-ES" sz="4400" b="1" dirty="0">
                <a:solidFill>
                  <a:schemeClr val="bg1"/>
                </a:solidFill>
              </a:rPr>
              <a:t>de la tierra, y echó las uvas en </a:t>
            </a:r>
            <a:r>
              <a:rPr lang="es-ES" sz="4400" b="1" dirty="0">
                <a:solidFill>
                  <a:srgbClr val="FFFF00"/>
                </a:solidFill>
              </a:rPr>
              <a:t>el gran lagar de la ira </a:t>
            </a:r>
            <a:r>
              <a:rPr lang="es-ES" sz="4400" b="1" dirty="0">
                <a:solidFill>
                  <a:schemeClr val="bg1"/>
                </a:solidFill>
              </a:rPr>
              <a:t>de Dios 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[</a:t>
            </a:r>
            <a:r>
              <a:rPr lang="es-ES" sz="4400" b="1" dirty="0">
                <a:solidFill>
                  <a:srgbClr val="FFFF00"/>
                </a:solidFill>
              </a:rPr>
              <a:t>según el mensaje del tercer ángel</a:t>
            </a:r>
            <a:r>
              <a:rPr lang="es-ES" sz="4400" b="1" dirty="0">
                <a:solidFill>
                  <a:schemeClr val="bg1"/>
                </a:solidFill>
              </a:rPr>
              <a:t>, son los que adoran a la bestia, su imagen y reciben su </a:t>
            </a:r>
          </a:p>
          <a:p>
            <a:r>
              <a:rPr lang="es-ES" sz="4400" b="1" dirty="0">
                <a:solidFill>
                  <a:schemeClr val="bg1"/>
                </a:solidFill>
              </a:rPr>
              <a:t>marca los que sufrirán la ira de Dios].”</a:t>
            </a:r>
          </a:p>
        </p:txBody>
      </p:sp>
    </p:spTree>
    <p:extLst>
      <p:ext uri="{BB962C8B-B14F-4D97-AF65-F5344CB8AC3E}">
        <p14:creationId xmlns:p14="http://schemas.microsoft.com/office/powerpoint/2010/main" val="38434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45394" y="1458605"/>
            <a:ext cx="4475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desobedecen los mandamientos y reciben la marca de la bestia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31132" y="158771"/>
            <a:ext cx="4504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guardan Su ley y tienen Su sello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73919" y="4507053"/>
            <a:ext cx="4210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Monte de </a:t>
            </a:r>
            <a:r>
              <a:rPr lang="es-ES" sz="3200" dirty="0" err="1">
                <a:solidFill>
                  <a:srgbClr val="4472C4">
                    <a:lumMod val="50000"/>
                  </a:srgbClr>
                </a:solidFill>
              </a:rPr>
              <a:t>Sión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7" y="5806888"/>
            <a:ext cx="403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La mies</a:t>
            </a:r>
            <a:endParaRPr kumimoji="0" lang="es-ES" sz="32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31132" y="3229050"/>
            <a:ext cx="4210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se llama así a los justos y así a los impíos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554929" y="3492934"/>
            <a:ext cx="5307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que adoran a la bestia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554929" y="1235989"/>
            <a:ext cx="540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que adoran a Dios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16338" y="266638"/>
            <a:ext cx="512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Jerusalén la celestial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453714" y="2146564"/>
            <a:ext cx="5248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guardan los mandamientos </a:t>
            </a:r>
            <a:r>
              <a:rPr lang="es-ES" sz="3200" dirty="0" smtClean="0">
                <a:solidFill>
                  <a:prstClr val="black"/>
                </a:solidFill>
              </a:rPr>
              <a:t>de Dios y </a:t>
            </a:r>
            <a:r>
              <a:rPr lang="es-ES" sz="3200" dirty="0">
                <a:solidFill>
                  <a:prstClr val="black"/>
                </a:solidFill>
              </a:rPr>
              <a:t>la fe de Jesús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585991" y="5806527"/>
            <a:ext cx="5115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mies y uvas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585991" y="4828244"/>
            <a:ext cx="505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  <a:latin typeface="Calibri" panose="020F0502020204030204"/>
              </a:rPr>
              <a:t>Uvas y mies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0392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perspectiva de Joel </a:t>
            </a:r>
            <a:r>
              <a:rPr lang="es-ES" sz="80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3</a:t>
            </a:r>
            <a:endParaRPr lang="es-ES" sz="8000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865661"/>
            <a:ext cx="115193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Proclamad esto entre las naciones, proclamad </a:t>
            </a:r>
            <a:r>
              <a:rPr lang="es-ES" sz="4800" b="1" dirty="0">
                <a:solidFill>
                  <a:srgbClr val="FFFF00"/>
                </a:solidFill>
              </a:rPr>
              <a:t>guerra</a:t>
            </a:r>
            <a:r>
              <a:rPr lang="es-ES" sz="4800" b="1" dirty="0">
                <a:solidFill>
                  <a:schemeClr val="bg1"/>
                </a:solidFill>
              </a:rPr>
              <a:t>, despertad </a:t>
            </a:r>
            <a:r>
              <a:rPr lang="es-ES" sz="4800" b="1" dirty="0">
                <a:solidFill>
                  <a:srgbClr val="FFFF00"/>
                </a:solidFill>
              </a:rPr>
              <a:t>a los valientes</a:t>
            </a:r>
            <a:r>
              <a:rPr lang="es-ES" sz="4800" b="1" dirty="0">
                <a:solidFill>
                  <a:schemeClr val="bg1"/>
                </a:solidFill>
              </a:rPr>
              <a:t>, acérquense, </a:t>
            </a:r>
            <a:r>
              <a:rPr lang="es-ES" sz="4800" b="1" dirty="0" smtClean="0">
                <a:solidFill>
                  <a:schemeClr val="bg1"/>
                </a:solidFill>
              </a:rPr>
              <a:t>vengan </a:t>
            </a:r>
            <a:r>
              <a:rPr lang="es-ES" sz="4800" b="1" dirty="0">
                <a:solidFill>
                  <a:schemeClr val="bg1"/>
                </a:solidFill>
              </a:rPr>
              <a:t>todos los </a:t>
            </a:r>
            <a:r>
              <a:rPr lang="es-ES" sz="4800" b="1" dirty="0">
                <a:solidFill>
                  <a:srgbClr val="FFFF00"/>
                </a:solidFill>
              </a:rPr>
              <a:t>hombres de guerra [los impíos tienen su ejército</a:t>
            </a:r>
            <a:r>
              <a:rPr lang="es-ES" sz="4800" b="1" dirty="0" smtClean="0">
                <a:solidFill>
                  <a:srgbClr val="FFFF00"/>
                </a:solidFill>
              </a:rPr>
              <a:t>]</a:t>
            </a:r>
            <a:r>
              <a:rPr lang="es-ES" sz="4800" b="1" dirty="0" smtClean="0">
                <a:solidFill>
                  <a:schemeClr val="bg1"/>
                </a:solidFill>
              </a:rPr>
              <a:t>.10 </a:t>
            </a:r>
            <a:r>
              <a:rPr lang="es-ES" sz="4800" b="1" dirty="0">
                <a:solidFill>
                  <a:schemeClr val="bg1"/>
                </a:solidFill>
              </a:rPr>
              <a:t>Forjad espadas de </a:t>
            </a:r>
            <a:r>
              <a:rPr lang="es-ES" sz="4800" b="1" dirty="0" smtClean="0">
                <a:solidFill>
                  <a:schemeClr val="bg1"/>
                </a:solidFill>
              </a:rPr>
              <a:t>vuestros </a:t>
            </a:r>
            <a:r>
              <a:rPr lang="es-ES" sz="4800" b="1" dirty="0">
                <a:solidFill>
                  <a:schemeClr val="bg1"/>
                </a:solidFill>
              </a:rPr>
              <a:t>azadones, lanzas de vuestras hoces; diga el débil: Fuerte soy. </a:t>
            </a:r>
            <a:endParaRPr lang="es-ES" sz="48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Joel 3:9-20: </a:t>
            </a:r>
            <a:r>
              <a:rPr lang="es-ES" dirty="0">
                <a:solidFill>
                  <a:schemeClr val="tx1"/>
                </a:solidFill>
              </a:rPr>
              <a:t>Este pasaje está </a:t>
            </a:r>
            <a:r>
              <a:rPr lang="es-ES" u="sng" dirty="0">
                <a:solidFill>
                  <a:schemeClr val="tx1"/>
                </a:solidFill>
              </a:rPr>
              <a:t>en el trasfondo </a:t>
            </a:r>
            <a:r>
              <a:rPr lang="es-ES" dirty="0">
                <a:solidFill>
                  <a:schemeClr val="tx1"/>
                </a:solidFill>
              </a:rPr>
              <a:t>de </a:t>
            </a:r>
            <a:r>
              <a:rPr lang="es-ES" dirty="0" smtClean="0">
                <a:solidFill>
                  <a:schemeClr val="tx1"/>
                </a:solidFill>
              </a:rPr>
              <a:t>Ap. </a:t>
            </a:r>
            <a:r>
              <a:rPr lang="es-ES" dirty="0">
                <a:solidFill>
                  <a:schemeClr val="tx1"/>
                </a:solidFill>
              </a:rPr>
              <a:t>14:14-20 así que hay que </a:t>
            </a:r>
          </a:p>
          <a:p>
            <a:r>
              <a:rPr lang="es-ES" dirty="0">
                <a:solidFill>
                  <a:schemeClr val="tx1"/>
                </a:solidFill>
              </a:rPr>
              <a:t>examinarlo cuidadosamente:</a:t>
            </a:r>
          </a:p>
        </p:txBody>
      </p:sp>
    </p:spTree>
    <p:extLst>
      <p:ext uri="{BB962C8B-B14F-4D97-AF65-F5344CB8AC3E}">
        <p14:creationId xmlns:p14="http://schemas.microsoft.com/office/powerpoint/2010/main" val="22185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4492" y="154848"/>
            <a:ext cx="111358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11 </a:t>
            </a:r>
            <a:r>
              <a:rPr lang="es-ES" sz="4800" b="1" dirty="0">
                <a:solidFill>
                  <a:srgbClr val="FFFF00"/>
                </a:solidFill>
              </a:rPr>
              <a:t>Juntaos y venid</a:t>
            </a:r>
            <a:r>
              <a:rPr lang="es-ES" sz="4800" b="1" dirty="0">
                <a:solidFill>
                  <a:schemeClr val="bg1"/>
                </a:solidFill>
              </a:rPr>
              <a:t>, </a:t>
            </a:r>
            <a:r>
              <a:rPr lang="es-ES" sz="4800" b="1" dirty="0" smtClean="0">
                <a:solidFill>
                  <a:schemeClr val="bg1"/>
                </a:solidFill>
              </a:rPr>
              <a:t>naciones </a:t>
            </a:r>
            <a:r>
              <a:rPr lang="es-ES" sz="4800" b="1" dirty="0">
                <a:solidFill>
                  <a:schemeClr val="bg1"/>
                </a:solidFill>
              </a:rPr>
              <a:t>todas de </a:t>
            </a:r>
            <a:r>
              <a:rPr lang="es-ES" sz="4800" b="1" dirty="0">
                <a:solidFill>
                  <a:srgbClr val="FFFF00"/>
                </a:solidFill>
              </a:rPr>
              <a:t>alrededor</a:t>
            </a:r>
            <a:r>
              <a:rPr lang="es-ES" sz="4800" b="1" dirty="0">
                <a:solidFill>
                  <a:schemeClr val="bg1"/>
                </a:solidFill>
              </a:rPr>
              <a:t>, y congregaos; </a:t>
            </a:r>
            <a:r>
              <a:rPr lang="es-ES" sz="4800" b="1" dirty="0">
                <a:solidFill>
                  <a:srgbClr val="FFFF00"/>
                </a:solidFill>
              </a:rPr>
              <a:t>haz venir </a:t>
            </a:r>
            <a:r>
              <a:rPr lang="es-ES" sz="4800" b="1" dirty="0">
                <a:solidFill>
                  <a:schemeClr val="bg1"/>
                </a:solidFill>
              </a:rPr>
              <a:t>allí, oh Jehová, </a:t>
            </a:r>
            <a:r>
              <a:rPr lang="es-ES" sz="4800" b="1" dirty="0">
                <a:solidFill>
                  <a:srgbClr val="FFFF00"/>
                </a:solidFill>
              </a:rPr>
              <a:t>a tus fuertes [Dios </a:t>
            </a:r>
            <a:r>
              <a:rPr lang="es-ES" sz="4800" b="1" dirty="0" smtClean="0">
                <a:solidFill>
                  <a:srgbClr val="FFFF00"/>
                </a:solidFill>
              </a:rPr>
              <a:t>tiene </a:t>
            </a:r>
            <a:r>
              <a:rPr lang="es-ES" sz="4800" b="1" dirty="0">
                <a:solidFill>
                  <a:srgbClr val="FFFF00"/>
                </a:solidFill>
              </a:rPr>
              <a:t>su ejército</a:t>
            </a:r>
            <a:r>
              <a:rPr lang="es-ES" sz="4800" b="1" dirty="0" smtClean="0">
                <a:solidFill>
                  <a:srgbClr val="FFFF00"/>
                </a:solidFill>
              </a:rPr>
              <a:t>]</a:t>
            </a:r>
            <a:r>
              <a:rPr lang="es-ES" sz="4800" b="1" dirty="0" smtClean="0">
                <a:solidFill>
                  <a:schemeClr val="bg1"/>
                </a:solidFill>
              </a:rPr>
              <a:t>. 12 Despiértense </a:t>
            </a:r>
            <a:r>
              <a:rPr lang="es-ES" sz="4800" b="1" dirty="0">
                <a:solidFill>
                  <a:srgbClr val="FFFF00"/>
                </a:solidFill>
              </a:rPr>
              <a:t>las naciones</a:t>
            </a:r>
            <a:r>
              <a:rPr lang="es-ES" sz="4800" b="1" dirty="0">
                <a:solidFill>
                  <a:schemeClr val="bg1"/>
                </a:solidFill>
              </a:rPr>
              <a:t>, y suban al </a:t>
            </a:r>
            <a:r>
              <a:rPr lang="es-ES" sz="4800" b="1" dirty="0">
                <a:solidFill>
                  <a:srgbClr val="FFFF00"/>
                </a:solidFill>
              </a:rPr>
              <a:t>valle de Josafat [se reúnen </a:t>
            </a:r>
            <a:r>
              <a:rPr lang="es-ES" sz="4800" b="1" dirty="0" smtClean="0">
                <a:solidFill>
                  <a:srgbClr val="FFFF00"/>
                </a:solidFill>
              </a:rPr>
              <a:t>alrededor </a:t>
            </a:r>
            <a:r>
              <a:rPr lang="es-ES" sz="4800" b="1" dirty="0">
                <a:solidFill>
                  <a:srgbClr val="FFFF00"/>
                </a:solidFill>
              </a:rPr>
              <a:t>de la Jerusalén literal]; </a:t>
            </a:r>
            <a:r>
              <a:rPr lang="es-ES" sz="4800" b="1" dirty="0">
                <a:solidFill>
                  <a:schemeClr val="bg1"/>
                </a:solidFill>
              </a:rPr>
              <a:t>porque allí me </a:t>
            </a:r>
            <a:r>
              <a:rPr lang="es-ES" sz="4800" b="1" dirty="0">
                <a:solidFill>
                  <a:srgbClr val="FFFF00"/>
                </a:solidFill>
              </a:rPr>
              <a:t>sentaré para juzgar [a separar la mies </a:t>
            </a:r>
            <a:r>
              <a:rPr lang="es-ES" sz="4800" b="1" dirty="0" smtClean="0">
                <a:solidFill>
                  <a:srgbClr val="FFFF00"/>
                </a:solidFill>
              </a:rPr>
              <a:t>de </a:t>
            </a:r>
            <a:r>
              <a:rPr lang="es-ES" sz="4800" b="1" dirty="0">
                <a:solidFill>
                  <a:srgbClr val="FFFF00"/>
                </a:solidFill>
              </a:rPr>
              <a:t>las uvas] </a:t>
            </a:r>
            <a:r>
              <a:rPr lang="es-ES" sz="4800" b="1" dirty="0">
                <a:solidFill>
                  <a:schemeClr val="bg1"/>
                </a:solidFill>
              </a:rPr>
              <a:t>a todas las naciones de alrededor. </a:t>
            </a:r>
            <a:endParaRPr lang="es-E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4492" y="154848"/>
            <a:ext cx="111358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13 </a:t>
            </a:r>
            <a:r>
              <a:rPr lang="es-ES" sz="4800" b="1" dirty="0">
                <a:solidFill>
                  <a:srgbClr val="FFFF00"/>
                </a:solidFill>
              </a:rPr>
              <a:t>Echad la hoz</a:t>
            </a:r>
            <a:r>
              <a:rPr lang="es-ES" sz="4800" b="1" dirty="0">
                <a:solidFill>
                  <a:schemeClr val="bg1"/>
                </a:solidFill>
              </a:rPr>
              <a:t>, porque la </a:t>
            </a:r>
            <a:r>
              <a:rPr lang="es-ES" sz="4800" b="1" dirty="0">
                <a:solidFill>
                  <a:srgbClr val="FFFF00"/>
                </a:solidFill>
              </a:rPr>
              <a:t>mies [el pueblo de </a:t>
            </a:r>
            <a:r>
              <a:rPr lang="es-ES" sz="4800" b="1" dirty="0" smtClean="0">
                <a:solidFill>
                  <a:srgbClr val="FFFF00"/>
                </a:solidFill>
              </a:rPr>
              <a:t>Dios</a:t>
            </a:r>
            <a:r>
              <a:rPr lang="es-ES" sz="4800" b="1" dirty="0">
                <a:solidFill>
                  <a:srgbClr val="FFFF00"/>
                </a:solidFill>
              </a:rPr>
              <a:t>]</a:t>
            </a:r>
            <a:r>
              <a:rPr lang="es-ES" sz="4800" b="1" dirty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rgbClr val="FFFF00"/>
                </a:solidFill>
              </a:rPr>
              <a:t>está ya madura</a:t>
            </a:r>
            <a:r>
              <a:rPr lang="es-ES" sz="4800" b="1" dirty="0">
                <a:solidFill>
                  <a:schemeClr val="bg1"/>
                </a:solidFill>
              </a:rPr>
              <a:t>. Venid, descended, porque </a:t>
            </a:r>
            <a:r>
              <a:rPr lang="es-ES" sz="4800" b="1" dirty="0">
                <a:solidFill>
                  <a:srgbClr val="FFFF00"/>
                </a:solidFill>
              </a:rPr>
              <a:t>el lagar [los impíos] está lleno</a:t>
            </a:r>
            <a:r>
              <a:rPr lang="es-ES" sz="4800" b="1" dirty="0">
                <a:solidFill>
                  <a:schemeClr val="bg1"/>
                </a:solidFill>
              </a:rPr>
              <a:t>, rebosan las </a:t>
            </a:r>
            <a:r>
              <a:rPr lang="es-ES" sz="4800" b="1" dirty="0" smtClean="0">
                <a:solidFill>
                  <a:schemeClr val="bg1"/>
                </a:solidFill>
              </a:rPr>
              <a:t>cubas</a:t>
            </a:r>
            <a:r>
              <a:rPr lang="es-ES" sz="4800" b="1" dirty="0">
                <a:solidFill>
                  <a:schemeClr val="bg1"/>
                </a:solidFill>
              </a:rPr>
              <a:t>; porque </a:t>
            </a:r>
            <a:r>
              <a:rPr lang="es-ES" sz="4800" b="1" dirty="0">
                <a:solidFill>
                  <a:srgbClr val="FFFF00"/>
                </a:solidFill>
              </a:rPr>
              <a:t>mucha es la maldad de </a:t>
            </a:r>
            <a:r>
              <a:rPr lang="es-ES" sz="4800" b="1" dirty="0" smtClean="0">
                <a:solidFill>
                  <a:srgbClr val="FFFF00"/>
                </a:solidFill>
              </a:rPr>
              <a:t>ellos</a:t>
            </a:r>
            <a:r>
              <a:rPr lang="es-ES" sz="4800" b="1" dirty="0" smtClean="0">
                <a:solidFill>
                  <a:schemeClr val="bg1"/>
                </a:solidFill>
              </a:rPr>
              <a:t>. 14 Muchos </a:t>
            </a:r>
            <a:r>
              <a:rPr lang="es-ES" sz="4800" b="1" dirty="0">
                <a:solidFill>
                  <a:schemeClr val="bg1"/>
                </a:solidFill>
              </a:rPr>
              <a:t>pueblos en el </a:t>
            </a:r>
            <a:r>
              <a:rPr lang="es-ES" sz="4800" b="1" dirty="0">
                <a:solidFill>
                  <a:srgbClr val="FFFF00"/>
                </a:solidFill>
              </a:rPr>
              <a:t>valle de la decisión</a:t>
            </a:r>
            <a:r>
              <a:rPr lang="es-ES" sz="4800" b="1" dirty="0">
                <a:solidFill>
                  <a:schemeClr val="bg1"/>
                </a:solidFill>
              </a:rPr>
              <a:t>; </a:t>
            </a:r>
            <a:r>
              <a:rPr lang="es-ES" sz="4800" b="1" dirty="0" smtClean="0">
                <a:solidFill>
                  <a:schemeClr val="bg1"/>
                </a:solidFill>
              </a:rPr>
              <a:t>porque </a:t>
            </a:r>
            <a:r>
              <a:rPr lang="es-ES" sz="4800" b="1" dirty="0">
                <a:solidFill>
                  <a:schemeClr val="bg1"/>
                </a:solidFill>
              </a:rPr>
              <a:t>cercano está el día de Jehová en el </a:t>
            </a:r>
            <a:r>
              <a:rPr lang="es-ES" sz="4800" b="1" dirty="0">
                <a:solidFill>
                  <a:srgbClr val="FFFF00"/>
                </a:solidFill>
              </a:rPr>
              <a:t>valle de la decisión [la decisión de Jehová en el </a:t>
            </a:r>
            <a:r>
              <a:rPr lang="es-ES" sz="4800" b="1" dirty="0" smtClean="0">
                <a:solidFill>
                  <a:srgbClr val="FFFF00"/>
                </a:solidFill>
              </a:rPr>
              <a:t>juicio]</a:t>
            </a:r>
            <a:r>
              <a:rPr lang="es-ES" sz="4800" b="1" dirty="0" smtClean="0">
                <a:solidFill>
                  <a:schemeClr val="bg1"/>
                </a:solidFill>
              </a:rPr>
              <a:t>. </a:t>
            </a:r>
            <a:endParaRPr lang="es-E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4492" y="154848"/>
            <a:ext cx="1113588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15 </a:t>
            </a:r>
            <a:r>
              <a:rPr lang="es-ES" sz="4800" b="1" dirty="0">
                <a:solidFill>
                  <a:srgbClr val="FFFF00"/>
                </a:solidFill>
              </a:rPr>
              <a:t>El sol y la luna se oscurecerán</a:t>
            </a:r>
            <a:r>
              <a:rPr lang="es-ES" sz="4800" b="1" dirty="0">
                <a:solidFill>
                  <a:schemeClr val="bg1"/>
                </a:solidFill>
              </a:rPr>
              <a:t>, y las </a:t>
            </a:r>
            <a:r>
              <a:rPr lang="es-ES" sz="4800" b="1" dirty="0">
                <a:solidFill>
                  <a:srgbClr val="FFFF00"/>
                </a:solidFill>
              </a:rPr>
              <a:t>estrellas retraerán </a:t>
            </a:r>
            <a:r>
              <a:rPr lang="es-ES" sz="4800" b="1" dirty="0">
                <a:solidFill>
                  <a:schemeClr val="bg1"/>
                </a:solidFill>
              </a:rPr>
              <a:t>su resplandor. 16 Y Jehová </a:t>
            </a:r>
            <a:r>
              <a:rPr lang="es-ES" sz="4800" b="1" dirty="0" smtClean="0">
                <a:solidFill>
                  <a:srgbClr val="FFFF00"/>
                </a:solidFill>
              </a:rPr>
              <a:t>rugirá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desde Sion </a:t>
            </a:r>
            <a:r>
              <a:rPr lang="es-ES" sz="4800" b="1" dirty="0">
                <a:solidFill>
                  <a:srgbClr val="FFFF00"/>
                </a:solidFill>
              </a:rPr>
              <a:t>[dice: ‘Hecho es’ en la séptima plaga]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>
                <a:solidFill>
                  <a:srgbClr val="FFFF00"/>
                </a:solidFill>
              </a:rPr>
              <a:t>dará su voz </a:t>
            </a:r>
            <a:r>
              <a:rPr lang="es-ES" sz="4800" b="1" dirty="0">
                <a:solidFill>
                  <a:schemeClr val="bg1"/>
                </a:solidFill>
              </a:rPr>
              <a:t>desde </a:t>
            </a:r>
            <a:r>
              <a:rPr lang="es-ES" sz="4800" b="1" dirty="0">
                <a:solidFill>
                  <a:srgbClr val="FFFF00"/>
                </a:solidFill>
              </a:rPr>
              <a:t>Jerusalén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 smtClean="0">
                <a:solidFill>
                  <a:srgbClr val="FFFF00"/>
                </a:solidFill>
              </a:rPr>
              <a:t>temblarán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los cielos y la tierra; pero </a:t>
            </a:r>
            <a:r>
              <a:rPr lang="es-ES" sz="4800" b="1" dirty="0">
                <a:solidFill>
                  <a:srgbClr val="FFFF00"/>
                </a:solidFill>
              </a:rPr>
              <a:t>Jehová será la esperanza [viene a librar a su </a:t>
            </a:r>
            <a:r>
              <a:rPr lang="es-ES" sz="4800" b="1" dirty="0" smtClean="0">
                <a:solidFill>
                  <a:srgbClr val="FFFF00"/>
                </a:solidFill>
              </a:rPr>
              <a:t>pueblo]</a:t>
            </a:r>
            <a:r>
              <a:rPr lang="es-ES" sz="4800" b="1" dirty="0" smtClean="0">
                <a:solidFill>
                  <a:schemeClr val="bg1"/>
                </a:solidFill>
              </a:rPr>
              <a:t> de </a:t>
            </a:r>
            <a:r>
              <a:rPr lang="es-ES" sz="4800" b="1" dirty="0">
                <a:solidFill>
                  <a:schemeClr val="bg1"/>
                </a:solidFill>
              </a:rPr>
              <a:t>su pueblo, y </a:t>
            </a:r>
            <a:r>
              <a:rPr lang="es-ES" sz="4800" b="1" dirty="0">
                <a:solidFill>
                  <a:srgbClr val="FFFF00"/>
                </a:solidFill>
              </a:rPr>
              <a:t>la fortaleza </a:t>
            </a:r>
            <a:r>
              <a:rPr lang="es-ES" sz="4800" b="1" dirty="0">
                <a:solidFill>
                  <a:schemeClr val="bg1"/>
                </a:solidFill>
              </a:rPr>
              <a:t>de los </a:t>
            </a:r>
            <a:r>
              <a:rPr lang="es-ES" sz="4800" b="1" dirty="0">
                <a:solidFill>
                  <a:srgbClr val="FFFF00"/>
                </a:solidFill>
              </a:rPr>
              <a:t>hijos de </a:t>
            </a:r>
            <a:r>
              <a:rPr lang="es-ES" sz="4800" b="1" dirty="0" smtClean="0">
                <a:solidFill>
                  <a:srgbClr val="FFFF00"/>
                </a:solidFill>
              </a:rPr>
              <a:t>Israel</a:t>
            </a:r>
            <a:r>
              <a:rPr lang="es-ES" sz="4800" b="1" dirty="0" smtClean="0">
                <a:solidFill>
                  <a:schemeClr val="bg1"/>
                </a:solidFill>
              </a:rPr>
              <a:t>. </a:t>
            </a:r>
            <a:endParaRPr lang="es-E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5" y="192541"/>
            <a:ext cx="10495478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>
                <a:solidFill>
                  <a:srgbClr val="002060"/>
                </a:solidFill>
              </a:rPr>
              <a:t>Los mensajes de los tres ángeles polarizarán al mundo en </a:t>
            </a:r>
            <a:r>
              <a:rPr lang="es-ES" sz="4800" b="1" dirty="0">
                <a:solidFill>
                  <a:srgbClr val="C00000"/>
                </a:solidFill>
              </a:rPr>
              <a:t>dos grupos </a:t>
            </a:r>
            <a:r>
              <a:rPr lang="es-ES" sz="4800" b="1" dirty="0">
                <a:solidFill>
                  <a:srgbClr val="002060"/>
                </a:solidFill>
              </a:rPr>
              <a:t>(Apocalipsis 14:6-12): </a:t>
            </a:r>
            <a:r>
              <a:rPr lang="es-ES" sz="4800" b="1" dirty="0">
                <a:solidFill>
                  <a:srgbClr val="C00000"/>
                </a:solidFill>
              </a:rPr>
              <a:t>(1) </a:t>
            </a:r>
            <a:r>
              <a:rPr lang="es-ES" sz="4800" b="1" dirty="0">
                <a:solidFill>
                  <a:srgbClr val="002060"/>
                </a:solidFill>
              </a:rPr>
              <a:t>los que </a:t>
            </a:r>
            <a:r>
              <a:rPr lang="es-ES" sz="4800" b="1" u="sng" dirty="0">
                <a:solidFill>
                  <a:srgbClr val="002060"/>
                </a:solidFill>
              </a:rPr>
              <a:t>adoran a Dios</a:t>
            </a:r>
            <a:r>
              <a:rPr lang="es-ES" sz="4800" b="1" dirty="0">
                <a:solidFill>
                  <a:srgbClr val="002060"/>
                </a:solidFill>
              </a:rPr>
              <a:t>, guardan su ley y tienen su sello, y </a:t>
            </a:r>
            <a:r>
              <a:rPr lang="es-ES" sz="4800" b="1" dirty="0">
                <a:solidFill>
                  <a:srgbClr val="C00000"/>
                </a:solidFill>
              </a:rPr>
              <a:t>(2)</a:t>
            </a:r>
            <a:r>
              <a:rPr lang="es-ES" sz="4800" b="1" dirty="0">
                <a:solidFill>
                  <a:srgbClr val="002060"/>
                </a:solidFill>
              </a:rPr>
              <a:t> aquellos que </a:t>
            </a:r>
            <a:r>
              <a:rPr lang="es-ES" sz="4800" b="1" u="sng" dirty="0">
                <a:solidFill>
                  <a:srgbClr val="002060"/>
                </a:solidFill>
              </a:rPr>
              <a:t>adoran a la bestia</a:t>
            </a:r>
            <a:r>
              <a:rPr lang="es-ES" sz="4800" b="1" dirty="0">
                <a:solidFill>
                  <a:srgbClr val="002060"/>
                </a:solidFill>
              </a:rPr>
              <a:t>, desobedecen los mandamientos y reciben la marca de la bestia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8426" y="154848"/>
            <a:ext cx="1100229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17 </a:t>
            </a:r>
            <a:r>
              <a:rPr lang="es-ES" sz="4800" b="1" dirty="0">
                <a:solidFill>
                  <a:schemeClr val="bg1"/>
                </a:solidFill>
              </a:rPr>
              <a:t>Y conoceréis que yo </a:t>
            </a:r>
            <a:r>
              <a:rPr lang="es-ES" sz="4800" b="1" dirty="0">
                <a:solidFill>
                  <a:srgbClr val="FFFF00"/>
                </a:solidFill>
              </a:rPr>
              <a:t>soy Jehová vuestro </a:t>
            </a:r>
            <a:r>
              <a:rPr lang="es-ES" sz="4800" b="1" dirty="0" smtClean="0">
                <a:solidFill>
                  <a:srgbClr val="FFFF00"/>
                </a:solidFill>
              </a:rPr>
              <a:t>Dios</a:t>
            </a:r>
            <a:r>
              <a:rPr lang="es-ES" sz="4800" b="1" dirty="0">
                <a:solidFill>
                  <a:schemeClr val="bg1"/>
                </a:solidFill>
              </a:rPr>
              <a:t>, que habito en </a:t>
            </a:r>
            <a:r>
              <a:rPr lang="es-ES" sz="4800" b="1" dirty="0">
                <a:solidFill>
                  <a:srgbClr val="FFFF00"/>
                </a:solidFill>
              </a:rPr>
              <a:t>Sion</a:t>
            </a:r>
            <a:r>
              <a:rPr lang="es-ES" sz="4800" b="1" dirty="0">
                <a:solidFill>
                  <a:schemeClr val="bg1"/>
                </a:solidFill>
              </a:rPr>
              <a:t>, mi santo monte; y </a:t>
            </a:r>
            <a:r>
              <a:rPr lang="es-ES" sz="4800" b="1" dirty="0">
                <a:solidFill>
                  <a:srgbClr val="FFFF00"/>
                </a:solidFill>
              </a:rPr>
              <a:t>Jerusalén será santa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>
                <a:solidFill>
                  <a:srgbClr val="FFFF00"/>
                </a:solidFill>
              </a:rPr>
              <a:t>extraños no </a:t>
            </a:r>
            <a:r>
              <a:rPr lang="es-ES" sz="4800" b="1" dirty="0" smtClean="0">
                <a:solidFill>
                  <a:srgbClr val="FFFF00"/>
                </a:solidFill>
              </a:rPr>
              <a:t>pasarán</a:t>
            </a:r>
            <a:r>
              <a:rPr lang="es-ES" sz="4800" b="1" dirty="0" smtClean="0">
                <a:solidFill>
                  <a:schemeClr val="bg1"/>
                </a:solidFill>
              </a:rPr>
              <a:t> más </a:t>
            </a:r>
            <a:r>
              <a:rPr lang="es-ES" sz="4800" b="1" dirty="0">
                <a:solidFill>
                  <a:schemeClr val="bg1"/>
                </a:solidFill>
              </a:rPr>
              <a:t>por ella. 18 Sucederá en aquel tiempo, que los montes </a:t>
            </a:r>
            <a:r>
              <a:rPr lang="es-ES" sz="4800" b="1" dirty="0">
                <a:solidFill>
                  <a:srgbClr val="FFFF00"/>
                </a:solidFill>
              </a:rPr>
              <a:t>destilarán mosto</a:t>
            </a:r>
            <a:r>
              <a:rPr lang="es-ES" sz="4800" b="1" dirty="0">
                <a:solidFill>
                  <a:schemeClr val="bg1"/>
                </a:solidFill>
              </a:rPr>
              <a:t>, y los </a:t>
            </a:r>
            <a:r>
              <a:rPr lang="es-ES" sz="4800" b="1" dirty="0" smtClean="0">
                <a:solidFill>
                  <a:schemeClr val="bg1"/>
                </a:solidFill>
              </a:rPr>
              <a:t>collados </a:t>
            </a:r>
            <a:r>
              <a:rPr lang="es-ES" sz="4800" b="1" dirty="0" smtClean="0">
                <a:solidFill>
                  <a:srgbClr val="FFFF00"/>
                </a:solidFill>
              </a:rPr>
              <a:t>fluirán </a:t>
            </a:r>
            <a:r>
              <a:rPr lang="es-ES" sz="4800" b="1" dirty="0">
                <a:solidFill>
                  <a:srgbClr val="FFFF00"/>
                </a:solidFill>
              </a:rPr>
              <a:t>leche</a:t>
            </a:r>
            <a:r>
              <a:rPr lang="es-ES" sz="4800" b="1" dirty="0">
                <a:solidFill>
                  <a:schemeClr val="bg1"/>
                </a:solidFill>
              </a:rPr>
              <a:t>, y por todos los arroyos de Judá </a:t>
            </a:r>
            <a:r>
              <a:rPr lang="es-ES" sz="4800" b="1" dirty="0">
                <a:solidFill>
                  <a:srgbClr val="FFFF00"/>
                </a:solidFill>
              </a:rPr>
              <a:t>correrán aguas</a:t>
            </a:r>
            <a:r>
              <a:rPr lang="es-ES" sz="4800" b="1" dirty="0">
                <a:solidFill>
                  <a:schemeClr val="bg1"/>
                </a:solidFill>
              </a:rPr>
              <a:t>; y saldrá una fuente de la casa </a:t>
            </a:r>
            <a:r>
              <a:rPr lang="es-ES" sz="4800" b="1" dirty="0" smtClean="0">
                <a:solidFill>
                  <a:schemeClr val="bg1"/>
                </a:solidFill>
              </a:rPr>
              <a:t>de </a:t>
            </a:r>
            <a:r>
              <a:rPr lang="es-ES" sz="4800" b="1" dirty="0">
                <a:solidFill>
                  <a:schemeClr val="bg1"/>
                </a:solidFill>
              </a:rPr>
              <a:t>Jehová, y </a:t>
            </a:r>
            <a:r>
              <a:rPr lang="es-ES" sz="4800" b="1" dirty="0">
                <a:solidFill>
                  <a:srgbClr val="FFFF00"/>
                </a:solidFill>
              </a:rPr>
              <a:t>regará</a:t>
            </a:r>
            <a:r>
              <a:rPr lang="es-ES" sz="4800" b="1" dirty="0">
                <a:solidFill>
                  <a:schemeClr val="bg1"/>
                </a:solidFill>
              </a:rPr>
              <a:t> el valle de </a:t>
            </a:r>
            <a:r>
              <a:rPr lang="es-ES" sz="4800" b="1" dirty="0" err="1">
                <a:solidFill>
                  <a:schemeClr val="bg1"/>
                </a:solidFill>
              </a:rPr>
              <a:t>Sitim</a:t>
            </a:r>
            <a:r>
              <a:rPr lang="es-ES" sz="4800" b="1" dirty="0">
                <a:solidFill>
                  <a:schemeClr val="bg1"/>
                </a:solidFill>
              </a:rPr>
              <a:t>. </a:t>
            </a:r>
            <a:endParaRPr lang="es-E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8426" y="154848"/>
            <a:ext cx="1100229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19 </a:t>
            </a:r>
            <a:r>
              <a:rPr lang="es-ES" sz="5400" b="1" dirty="0">
                <a:solidFill>
                  <a:schemeClr val="bg1"/>
                </a:solidFill>
              </a:rPr>
              <a:t>Egipto será destruido, y </a:t>
            </a:r>
            <a:r>
              <a:rPr lang="es-ES" sz="5400" b="1" dirty="0" err="1">
                <a:solidFill>
                  <a:schemeClr val="bg1"/>
                </a:solidFill>
              </a:rPr>
              <a:t>Edom</a:t>
            </a:r>
            <a:r>
              <a:rPr lang="es-ES" sz="5400" b="1" dirty="0">
                <a:solidFill>
                  <a:schemeClr val="bg1"/>
                </a:solidFill>
              </a:rPr>
              <a:t> será vuelto en desierto </a:t>
            </a:r>
            <a:r>
              <a:rPr lang="es-ES" sz="5400" b="1" dirty="0" smtClean="0">
                <a:solidFill>
                  <a:schemeClr val="bg1"/>
                </a:solidFill>
              </a:rPr>
              <a:t>asolado</a:t>
            </a:r>
            <a:r>
              <a:rPr lang="es-ES" sz="5400" b="1" dirty="0">
                <a:solidFill>
                  <a:schemeClr val="bg1"/>
                </a:solidFill>
              </a:rPr>
              <a:t>, </a:t>
            </a:r>
            <a:r>
              <a:rPr lang="es-ES" sz="5400" b="1" dirty="0">
                <a:solidFill>
                  <a:srgbClr val="FFFF00"/>
                </a:solidFill>
              </a:rPr>
              <a:t>por la injuria hecha a los hijos de Judá</a:t>
            </a:r>
            <a:r>
              <a:rPr lang="es-ES" sz="5400" b="1" dirty="0">
                <a:solidFill>
                  <a:schemeClr val="bg1"/>
                </a:solidFill>
              </a:rPr>
              <a:t>; porque </a:t>
            </a:r>
            <a:r>
              <a:rPr lang="es-ES" sz="5400" b="1" dirty="0">
                <a:solidFill>
                  <a:srgbClr val="FFFF00"/>
                </a:solidFill>
              </a:rPr>
              <a:t>derramaron en su tierra </a:t>
            </a:r>
            <a:r>
              <a:rPr lang="es-ES" sz="5400" b="1" dirty="0" smtClean="0">
                <a:solidFill>
                  <a:srgbClr val="FFFF00"/>
                </a:solidFill>
              </a:rPr>
              <a:t>sangre</a:t>
            </a:r>
            <a:r>
              <a:rPr lang="es-ES" sz="5400" b="1" dirty="0" smtClean="0">
                <a:solidFill>
                  <a:schemeClr val="bg1"/>
                </a:solidFill>
              </a:rPr>
              <a:t> inocente</a:t>
            </a:r>
            <a:r>
              <a:rPr lang="es-ES" sz="5400" b="1" dirty="0">
                <a:solidFill>
                  <a:schemeClr val="bg1"/>
                </a:solidFill>
              </a:rPr>
              <a:t>. 20 Pero Judá será </a:t>
            </a:r>
            <a:r>
              <a:rPr lang="es-ES" sz="5400" b="1" dirty="0">
                <a:solidFill>
                  <a:srgbClr val="FFFF00"/>
                </a:solidFill>
              </a:rPr>
              <a:t>habitada para siempre</a:t>
            </a:r>
            <a:r>
              <a:rPr lang="es-ES" sz="5400" b="1" dirty="0">
                <a:solidFill>
                  <a:schemeClr val="bg1"/>
                </a:solidFill>
              </a:rPr>
              <a:t>, y </a:t>
            </a:r>
            <a:r>
              <a:rPr lang="es-ES" sz="5400" b="1" dirty="0">
                <a:solidFill>
                  <a:srgbClr val="FFFF00"/>
                </a:solidFill>
              </a:rPr>
              <a:t>Jerusalén</a:t>
            </a:r>
            <a:r>
              <a:rPr lang="es-ES" sz="5400" b="1" dirty="0">
                <a:solidFill>
                  <a:schemeClr val="bg1"/>
                </a:solidFill>
              </a:rPr>
              <a:t> por generación y generación.”</a:t>
            </a:r>
            <a:endParaRPr lang="es-E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lagar fuera de la ciudad</a:t>
            </a:r>
          </a:p>
        </p:txBody>
      </p:sp>
    </p:spTree>
    <p:extLst>
      <p:ext uri="{BB962C8B-B14F-4D97-AF65-F5344CB8AC3E}">
        <p14:creationId xmlns:p14="http://schemas.microsoft.com/office/powerpoint/2010/main" val="67271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1228" y="2160628"/>
            <a:ext cx="11504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fue pisado </a:t>
            </a:r>
            <a:r>
              <a:rPr lang="es-ES" sz="5400" b="1" dirty="0">
                <a:solidFill>
                  <a:srgbClr val="FFFF00"/>
                </a:solidFill>
              </a:rPr>
              <a:t>el lagar fuera de la ciudad</a:t>
            </a:r>
            <a:r>
              <a:rPr lang="es-ES" sz="5400" b="1" dirty="0">
                <a:solidFill>
                  <a:schemeClr val="bg1"/>
                </a:solidFill>
              </a:rPr>
              <a:t>, y del lagar </a:t>
            </a:r>
            <a:r>
              <a:rPr lang="es-ES" sz="5400" b="1" dirty="0">
                <a:solidFill>
                  <a:srgbClr val="FFFF00"/>
                </a:solidFill>
              </a:rPr>
              <a:t>salió sangre </a:t>
            </a:r>
            <a:r>
              <a:rPr lang="es-ES" sz="5400" b="1" dirty="0">
                <a:solidFill>
                  <a:schemeClr val="bg1"/>
                </a:solidFill>
              </a:rPr>
              <a:t>hasta los frenos de los </a:t>
            </a:r>
            <a:r>
              <a:rPr lang="es-ES" sz="5400" b="1" dirty="0" smtClean="0">
                <a:solidFill>
                  <a:srgbClr val="FFFF00"/>
                </a:solidFill>
              </a:rPr>
              <a:t>caballos</a:t>
            </a:r>
            <a:r>
              <a:rPr lang="es-ES" sz="5400" b="1" dirty="0">
                <a:solidFill>
                  <a:schemeClr val="bg1"/>
                </a:solidFill>
              </a:rPr>
              <a:t>, por mil seiscientos estadios.”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14:20: </a:t>
            </a:r>
            <a:r>
              <a:rPr lang="es-ES" dirty="0">
                <a:solidFill>
                  <a:schemeClr val="tx1"/>
                </a:solidFill>
              </a:rPr>
              <a:t>Apocalipsis 14 dice que el lagar se encuentra fuera de la ciudad, pero </a:t>
            </a:r>
          </a:p>
          <a:p>
            <a:r>
              <a:rPr lang="es-ES" dirty="0">
                <a:solidFill>
                  <a:schemeClr val="tx1"/>
                </a:solidFill>
              </a:rPr>
              <a:t>del lagar no sale jugo de uva sino sangre:</a:t>
            </a:r>
          </a:p>
        </p:txBody>
      </p:sp>
    </p:spTree>
    <p:extLst>
      <p:ext uri="{BB962C8B-B14F-4D97-AF65-F5344CB8AC3E}">
        <p14:creationId xmlns:p14="http://schemas.microsoft.com/office/powerpoint/2010/main" val="27317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58912" y="0"/>
            <a:ext cx="11713029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El número </a:t>
            </a:r>
            <a:r>
              <a:rPr lang="es-ES" sz="5400" b="1" dirty="0">
                <a:solidFill>
                  <a:srgbClr val="C00000"/>
                </a:solidFill>
              </a:rPr>
              <a:t>4</a:t>
            </a:r>
            <a:r>
              <a:rPr lang="es-ES" sz="5400" b="1" dirty="0">
                <a:solidFill>
                  <a:srgbClr val="002060"/>
                </a:solidFill>
              </a:rPr>
              <a:t> en la Biblia representa </a:t>
            </a:r>
            <a:r>
              <a:rPr lang="es-ES" sz="5400" b="1" dirty="0" smtClean="0">
                <a:solidFill>
                  <a:srgbClr val="C00000"/>
                </a:solidFill>
              </a:rPr>
              <a:t>universalidad</a:t>
            </a:r>
            <a:r>
              <a:rPr lang="es-ES" sz="5400" b="1" dirty="0">
                <a:solidFill>
                  <a:srgbClr val="002060"/>
                </a:solidFill>
              </a:rPr>
              <a:t>. Hay </a:t>
            </a:r>
            <a:r>
              <a:rPr lang="es-ES" sz="5400" b="1" dirty="0">
                <a:solidFill>
                  <a:srgbClr val="C00000"/>
                </a:solidFill>
              </a:rPr>
              <a:t>cuatro ángulos </a:t>
            </a:r>
            <a:r>
              <a:rPr lang="es-ES" sz="5400" b="1" dirty="0">
                <a:solidFill>
                  <a:srgbClr val="002060"/>
                </a:solidFill>
              </a:rPr>
              <a:t>de la tierra </a:t>
            </a:r>
            <a:r>
              <a:rPr lang="es-ES" sz="5400" b="1" dirty="0" smtClean="0">
                <a:solidFill>
                  <a:srgbClr val="002060"/>
                </a:solidFill>
              </a:rPr>
              <a:t>que representan </a:t>
            </a:r>
            <a:r>
              <a:rPr lang="es-ES" sz="5400" b="1" dirty="0">
                <a:solidFill>
                  <a:srgbClr val="C00000"/>
                </a:solidFill>
              </a:rPr>
              <a:t>la totalidad del planeta </a:t>
            </a:r>
            <a:r>
              <a:rPr lang="es-ES" sz="5400" b="1" dirty="0">
                <a:solidFill>
                  <a:srgbClr val="002060"/>
                </a:solidFill>
              </a:rPr>
              <a:t>(Apocalipsis 7:1-3). La intensificación del número 4 (4 </a:t>
            </a:r>
            <a:r>
              <a:rPr lang="es-ES" sz="5400" b="1" dirty="0" smtClean="0">
                <a:solidFill>
                  <a:srgbClr val="002060"/>
                </a:solidFill>
              </a:rPr>
              <a:t>x 4 </a:t>
            </a:r>
            <a:r>
              <a:rPr lang="es-ES" sz="5400" b="1" dirty="0">
                <a:solidFill>
                  <a:srgbClr val="002060"/>
                </a:solidFill>
              </a:rPr>
              <a:t>x </a:t>
            </a:r>
            <a:r>
              <a:rPr lang="es-ES" sz="5400" b="1" dirty="0" smtClean="0">
                <a:solidFill>
                  <a:srgbClr val="002060"/>
                </a:solidFill>
              </a:rPr>
              <a:t>100=</a:t>
            </a:r>
            <a:r>
              <a:rPr lang="es-ES" sz="5400" b="1" dirty="0" smtClean="0">
                <a:solidFill>
                  <a:srgbClr val="C00000"/>
                </a:solidFill>
              </a:rPr>
              <a:t>1600</a:t>
            </a:r>
            <a:r>
              <a:rPr lang="es-ES" sz="5400" b="1" dirty="0" smtClean="0">
                <a:solidFill>
                  <a:srgbClr val="002060"/>
                </a:solidFill>
              </a:rPr>
              <a:t>) </a:t>
            </a:r>
            <a:r>
              <a:rPr lang="es-ES" sz="5400" b="1" dirty="0">
                <a:solidFill>
                  <a:srgbClr val="002060"/>
                </a:solidFill>
              </a:rPr>
              <a:t>representa el hecho que el lagar </a:t>
            </a:r>
            <a:r>
              <a:rPr lang="es-ES" sz="5400" b="1" dirty="0" smtClean="0">
                <a:solidFill>
                  <a:srgbClr val="002060"/>
                </a:solidFill>
              </a:rPr>
              <a:t>que está fuera </a:t>
            </a:r>
            <a:r>
              <a:rPr lang="es-ES" sz="5400" b="1" dirty="0">
                <a:solidFill>
                  <a:srgbClr val="002060"/>
                </a:solidFill>
              </a:rPr>
              <a:t>de la ciudad </a:t>
            </a:r>
            <a:r>
              <a:rPr lang="es-ES" sz="5400" b="1" dirty="0" smtClean="0">
                <a:solidFill>
                  <a:srgbClr val="002060"/>
                </a:solidFill>
              </a:rPr>
              <a:t>es de carácter mundial</a:t>
            </a:r>
            <a:r>
              <a:rPr lang="es-ES" sz="5400" b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58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4608" y="393600"/>
            <a:ext cx="11144761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 smtClean="0">
                <a:solidFill>
                  <a:srgbClr val="C00000"/>
                </a:solidFill>
              </a:rPr>
              <a:t>intensificación</a:t>
            </a:r>
            <a:r>
              <a:rPr lang="es-ES" sz="4800" b="1" dirty="0" smtClean="0">
                <a:solidFill>
                  <a:srgbClr val="002060"/>
                </a:solidFill>
              </a:rPr>
              <a:t> del </a:t>
            </a:r>
            <a:r>
              <a:rPr lang="es-ES" sz="4800" b="1" dirty="0">
                <a:solidFill>
                  <a:srgbClr val="002060"/>
                </a:solidFill>
              </a:rPr>
              <a:t>número 12 en el caso de los 144,000 (12 x 12 x 1000) representa a los fieles de </a:t>
            </a:r>
            <a:r>
              <a:rPr lang="es-ES" sz="4800" b="1" dirty="0" smtClean="0">
                <a:solidFill>
                  <a:srgbClr val="002060"/>
                </a:solidFill>
              </a:rPr>
              <a:t>Dios  </a:t>
            </a:r>
            <a:r>
              <a:rPr lang="es-ES" sz="4800" b="1" dirty="0" smtClean="0">
                <a:solidFill>
                  <a:srgbClr val="C00000"/>
                </a:solidFill>
              </a:rPr>
              <a:t>en todo </a:t>
            </a:r>
            <a:r>
              <a:rPr lang="es-ES" sz="4800" b="1" dirty="0">
                <a:solidFill>
                  <a:srgbClr val="C00000"/>
                </a:solidFill>
              </a:rPr>
              <a:t>el </a:t>
            </a:r>
            <a:r>
              <a:rPr lang="es-ES" sz="4800" b="1" dirty="0" smtClean="0">
                <a:solidFill>
                  <a:srgbClr val="C00000"/>
                </a:solidFill>
              </a:rPr>
              <a:t>mundo [en el tiempo del fin]</a:t>
            </a:r>
            <a:r>
              <a:rPr lang="es-ES" sz="4800" b="1" dirty="0" smtClean="0">
                <a:solidFill>
                  <a:srgbClr val="002060"/>
                </a:solidFill>
              </a:rPr>
              <a:t>. </a:t>
            </a:r>
            <a:r>
              <a:rPr lang="es-ES" sz="4800" b="1" dirty="0">
                <a:solidFill>
                  <a:srgbClr val="002060"/>
                </a:solidFill>
              </a:rPr>
              <a:t>Si el lugar a donde se echan las uvas es </a:t>
            </a:r>
            <a:r>
              <a:rPr lang="es-ES" sz="4800" b="1" dirty="0">
                <a:solidFill>
                  <a:srgbClr val="C00000"/>
                </a:solidFill>
              </a:rPr>
              <a:t>simbólico</a:t>
            </a:r>
            <a:r>
              <a:rPr lang="es-ES" sz="4800" b="1" dirty="0">
                <a:solidFill>
                  <a:srgbClr val="002060"/>
                </a:solidFill>
              </a:rPr>
              <a:t> y </a:t>
            </a:r>
            <a:r>
              <a:rPr lang="es-ES" sz="4800" b="1" dirty="0">
                <a:solidFill>
                  <a:srgbClr val="C00000"/>
                </a:solidFill>
              </a:rPr>
              <a:t>mundial</a:t>
            </a:r>
            <a:r>
              <a:rPr lang="es-ES" sz="4800" b="1" dirty="0">
                <a:solidFill>
                  <a:srgbClr val="002060"/>
                </a:solidFill>
              </a:rPr>
              <a:t> entonces </a:t>
            </a:r>
            <a:r>
              <a:rPr lang="es-ES" sz="4800" b="1" dirty="0" smtClean="0">
                <a:solidFill>
                  <a:srgbClr val="002060"/>
                </a:solidFill>
              </a:rPr>
              <a:t>la expresión </a:t>
            </a:r>
            <a:r>
              <a:rPr lang="es-ES" sz="4800" b="1" dirty="0">
                <a:solidFill>
                  <a:srgbClr val="002060"/>
                </a:solidFill>
              </a:rPr>
              <a:t>1,600 </a:t>
            </a:r>
            <a:r>
              <a:rPr lang="es-ES" sz="4800" b="1" dirty="0" smtClean="0">
                <a:solidFill>
                  <a:srgbClr val="002060"/>
                </a:solidFill>
              </a:rPr>
              <a:t>estadios [como 320 Km] </a:t>
            </a:r>
            <a:r>
              <a:rPr lang="es-ES" sz="4800" b="1" dirty="0">
                <a:solidFill>
                  <a:srgbClr val="002060"/>
                </a:solidFill>
              </a:rPr>
              <a:t>debe ser también una expresión simbólica y mundial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  <a:endParaRPr lang="es-E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87331" y="393600"/>
            <a:ext cx="11144761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002060"/>
                </a:solidFill>
              </a:rPr>
              <a:t>comentario bíblico de </a:t>
            </a:r>
            <a:r>
              <a:rPr lang="es-ES" sz="4800" b="1" dirty="0" err="1">
                <a:solidFill>
                  <a:srgbClr val="002060"/>
                </a:solidFill>
              </a:rPr>
              <a:t>Jemison</a:t>
            </a:r>
            <a:r>
              <a:rPr lang="es-ES" sz="4800" b="1" dirty="0">
                <a:solidFill>
                  <a:srgbClr val="002060"/>
                </a:solidFill>
              </a:rPr>
              <a:t>, </a:t>
            </a:r>
            <a:r>
              <a:rPr lang="es-ES" sz="4800" b="1" dirty="0" err="1">
                <a:solidFill>
                  <a:srgbClr val="002060"/>
                </a:solidFill>
              </a:rPr>
              <a:t>Fausset</a:t>
            </a:r>
            <a:r>
              <a:rPr lang="es-ES" sz="4800" b="1" dirty="0">
                <a:solidFill>
                  <a:srgbClr val="002060"/>
                </a:solidFill>
              </a:rPr>
              <a:t> and Brown comenta sobre </a:t>
            </a:r>
            <a:r>
              <a:rPr lang="es-ES" sz="4800" b="1" dirty="0">
                <a:solidFill>
                  <a:srgbClr val="C00000"/>
                </a:solidFill>
              </a:rPr>
              <a:t>Apocalipsis </a:t>
            </a:r>
            <a:r>
              <a:rPr lang="es-ES" sz="4800" b="1" dirty="0" smtClean="0">
                <a:solidFill>
                  <a:srgbClr val="C00000"/>
                </a:solidFill>
              </a:rPr>
              <a:t>14:20</a:t>
            </a:r>
            <a:r>
              <a:rPr lang="es-ES" sz="48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Clr>
                <a:srgbClr val="FF0000"/>
              </a:buClr>
            </a:pPr>
            <a:r>
              <a:rPr lang="es-ES" sz="4800" b="1" dirty="0" smtClean="0">
                <a:solidFill>
                  <a:srgbClr val="002060"/>
                </a:solidFill>
              </a:rPr>
              <a:t> “</a:t>
            </a:r>
            <a:r>
              <a:rPr lang="es-ES" sz="4800" b="1" i="1" dirty="0" smtClean="0">
                <a:solidFill>
                  <a:srgbClr val="002060"/>
                </a:solidFill>
              </a:rPr>
              <a:t>1,600 </a:t>
            </a:r>
            <a:r>
              <a:rPr lang="es-ES" sz="4800" b="1" i="1" dirty="0">
                <a:solidFill>
                  <a:srgbClr val="002060"/>
                </a:solidFill>
              </a:rPr>
              <a:t>es un numero cuadrado: 4 por 4 por 100. Representa los cuatro ángulos—Norte, </a:t>
            </a:r>
            <a:r>
              <a:rPr lang="es-ES" sz="4800" b="1" i="1" dirty="0" smtClean="0">
                <a:solidFill>
                  <a:srgbClr val="002060"/>
                </a:solidFill>
              </a:rPr>
              <a:t>sur, este </a:t>
            </a:r>
            <a:r>
              <a:rPr lang="es-ES" sz="4800" b="1" i="1" dirty="0">
                <a:solidFill>
                  <a:srgbClr val="002060"/>
                </a:solidFill>
              </a:rPr>
              <a:t>y oeste— de la tierra santa o del mundo (así se indica la universalidad de la </a:t>
            </a:r>
            <a:r>
              <a:rPr lang="es-ES" sz="4800" b="1" i="1" dirty="0" smtClean="0">
                <a:solidFill>
                  <a:srgbClr val="002060"/>
                </a:solidFill>
              </a:rPr>
              <a:t>destrucción global</a:t>
            </a:r>
            <a:r>
              <a:rPr lang="es-ES" sz="4800" b="1" i="1" dirty="0">
                <a:solidFill>
                  <a:srgbClr val="002060"/>
                </a:solidFill>
              </a:rPr>
              <a:t>) </a:t>
            </a:r>
            <a:r>
              <a:rPr lang="es-ES" sz="4800" b="1" i="1" dirty="0" smtClean="0">
                <a:solidFill>
                  <a:srgbClr val="002060"/>
                </a:solidFill>
              </a:rPr>
              <a:t>“</a:t>
            </a:r>
            <a:endParaRPr lang="es-ES" sz="4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87331" y="531754"/>
            <a:ext cx="11144761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¿Cuál es la ciudad que está rodeada por el lagar y </a:t>
            </a:r>
            <a:r>
              <a:rPr lang="es-ES" sz="6000" b="1" dirty="0" smtClean="0">
                <a:solidFill>
                  <a:srgbClr val="002060"/>
                </a:solidFill>
              </a:rPr>
              <a:t>quiénes </a:t>
            </a:r>
            <a:r>
              <a:rPr lang="es-ES" sz="6000" b="1" dirty="0">
                <a:solidFill>
                  <a:srgbClr val="002060"/>
                </a:solidFill>
              </a:rPr>
              <a:t>montan los caballos que pisotean </a:t>
            </a:r>
            <a:r>
              <a:rPr lang="es-ES" sz="6000" b="1" dirty="0" smtClean="0">
                <a:solidFill>
                  <a:srgbClr val="002060"/>
                </a:solidFill>
              </a:rPr>
              <a:t>el </a:t>
            </a:r>
            <a:r>
              <a:rPr lang="es-ES" sz="6000" b="1" dirty="0">
                <a:solidFill>
                  <a:srgbClr val="002060"/>
                </a:solidFill>
              </a:rPr>
              <a:t>lagar? Apocalipsis 14 no responde a estas preguntas, pero </a:t>
            </a:r>
            <a:r>
              <a:rPr lang="es-ES" sz="6000" b="1" dirty="0">
                <a:solidFill>
                  <a:srgbClr val="C00000"/>
                </a:solidFill>
              </a:rPr>
              <a:t>Apocalipsis 19 </a:t>
            </a:r>
            <a:r>
              <a:rPr lang="es-ES" sz="6000" b="1" dirty="0">
                <a:solidFill>
                  <a:srgbClr val="002060"/>
                </a:solidFill>
              </a:rPr>
              <a:t>si las responde.</a:t>
            </a:r>
          </a:p>
        </p:txBody>
      </p:sp>
    </p:spTree>
    <p:extLst>
      <p:ext uri="{BB962C8B-B14F-4D97-AF65-F5344CB8AC3E}">
        <p14:creationId xmlns:p14="http://schemas.microsoft.com/office/powerpoint/2010/main" val="31070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perspectiva de Apocalipsis 19</a:t>
            </a:r>
          </a:p>
        </p:txBody>
      </p:sp>
    </p:spTree>
    <p:extLst>
      <p:ext uri="{BB962C8B-B14F-4D97-AF65-F5344CB8AC3E}">
        <p14:creationId xmlns:p14="http://schemas.microsoft.com/office/powerpoint/2010/main" val="41326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87331" y="797225"/>
            <a:ext cx="11144761" cy="415498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>
                <a:solidFill>
                  <a:srgbClr val="002060"/>
                </a:solidFill>
              </a:rPr>
              <a:t>Apocalipsis 19 describe la misma triple alianza que vimos en el mensaje del tercer ángel y en </a:t>
            </a:r>
            <a:r>
              <a:rPr lang="es-ES" sz="6600" b="1" dirty="0" smtClean="0">
                <a:solidFill>
                  <a:srgbClr val="002060"/>
                </a:solidFill>
              </a:rPr>
              <a:t>Apocalipsis </a:t>
            </a:r>
            <a:r>
              <a:rPr lang="es-ES" sz="6600" b="1" dirty="0">
                <a:solidFill>
                  <a:srgbClr val="002060"/>
                </a:solidFill>
              </a:rPr>
              <a:t>16:13.</a:t>
            </a:r>
          </a:p>
        </p:txBody>
      </p:sp>
    </p:spTree>
    <p:extLst>
      <p:ext uri="{BB962C8B-B14F-4D97-AF65-F5344CB8AC3E}">
        <p14:creationId xmlns:p14="http://schemas.microsoft.com/office/powerpoint/2010/main" val="9995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5" y="192541"/>
            <a:ext cx="10495478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002060"/>
                </a:solidFill>
              </a:rPr>
              <a:t>mensajes de los tres ángeles van a toda nación, tribu, lengua y pueblo con el fin de convencerlos que se alíen con Dios. Pero los mensajes endurecerán y enfurecerán a los pecadores empedernidos. Así es que la aceptación o el rechazo de los mensajes es asunto de vida o muerte.</a:t>
            </a:r>
          </a:p>
        </p:txBody>
      </p:sp>
    </p:spTree>
    <p:extLst>
      <p:ext uri="{BB962C8B-B14F-4D97-AF65-F5344CB8AC3E}">
        <p14:creationId xmlns:p14="http://schemas.microsoft.com/office/powerpoint/2010/main" val="33455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1228" y="757666"/>
            <a:ext cx="115045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Entonces vi el cielo abierto; y he aquí un </a:t>
            </a:r>
            <a:r>
              <a:rPr lang="es-ES" sz="4800" b="1" dirty="0">
                <a:solidFill>
                  <a:srgbClr val="FFFF00"/>
                </a:solidFill>
              </a:rPr>
              <a:t>caballo blanco</a:t>
            </a:r>
            <a:r>
              <a:rPr lang="es-ES" sz="4800" b="1" dirty="0">
                <a:solidFill>
                  <a:schemeClr val="bg1"/>
                </a:solidFill>
              </a:rPr>
              <a:t>, y el que lo montaba se llamaba Fiel </a:t>
            </a:r>
            <a:r>
              <a:rPr lang="es-ES" sz="4800" b="1" dirty="0" smtClean="0">
                <a:solidFill>
                  <a:schemeClr val="bg1"/>
                </a:solidFill>
              </a:rPr>
              <a:t>y </a:t>
            </a:r>
            <a:r>
              <a:rPr lang="es-ES" sz="4800" b="1" dirty="0">
                <a:solidFill>
                  <a:schemeClr val="bg1"/>
                </a:solidFill>
              </a:rPr>
              <a:t>Verdadero, y con justicia </a:t>
            </a:r>
            <a:r>
              <a:rPr lang="es-ES" sz="4800" b="1" dirty="0">
                <a:solidFill>
                  <a:srgbClr val="FFFF00"/>
                </a:solidFill>
              </a:rPr>
              <a:t>juzga y pelea [la batalla de Armagedón</a:t>
            </a:r>
            <a:r>
              <a:rPr lang="es-ES" sz="4800" b="1" dirty="0" smtClean="0">
                <a:solidFill>
                  <a:srgbClr val="FFFF00"/>
                </a:solidFill>
              </a:rPr>
              <a:t>]</a:t>
            </a:r>
            <a:r>
              <a:rPr lang="es-ES" sz="4800" b="1" dirty="0" smtClean="0">
                <a:solidFill>
                  <a:schemeClr val="bg1"/>
                </a:solidFill>
              </a:rPr>
              <a:t>. 12 </a:t>
            </a:r>
            <a:r>
              <a:rPr lang="es-ES" sz="4800" b="1" dirty="0">
                <a:solidFill>
                  <a:schemeClr val="bg1"/>
                </a:solidFill>
              </a:rPr>
              <a:t>Sus ojos eran como </a:t>
            </a:r>
            <a:r>
              <a:rPr lang="es-ES" sz="4800" b="1" dirty="0" smtClean="0">
                <a:solidFill>
                  <a:schemeClr val="bg1"/>
                </a:solidFill>
              </a:rPr>
              <a:t>llama </a:t>
            </a:r>
            <a:r>
              <a:rPr lang="es-ES" sz="4800" b="1" dirty="0">
                <a:solidFill>
                  <a:schemeClr val="bg1"/>
                </a:solidFill>
              </a:rPr>
              <a:t>de fuego, y había en su cabeza </a:t>
            </a:r>
            <a:r>
              <a:rPr lang="es-ES" sz="4800" b="1" dirty="0">
                <a:solidFill>
                  <a:srgbClr val="FFFF00"/>
                </a:solidFill>
              </a:rPr>
              <a:t>muchas diademas [</a:t>
            </a:r>
            <a:r>
              <a:rPr lang="es-ES" sz="4800" b="1" i="1" dirty="0" err="1">
                <a:solidFill>
                  <a:srgbClr val="FFFF00"/>
                </a:solidFill>
              </a:rPr>
              <a:t>diadémata</a:t>
            </a:r>
            <a:r>
              <a:rPr lang="es-ES" sz="4800" b="1" dirty="0">
                <a:solidFill>
                  <a:srgbClr val="FFFF00"/>
                </a:solidFill>
              </a:rPr>
              <a:t>, la corona de un rey]</a:t>
            </a:r>
            <a:r>
              <a:rPr lang="es-ES" sz="4800" b="1" dirty="0">
                <a:solidFill>
                  <a:schemeClr val="bg1"/>
                </a:solidFill>
              </a:rPr>
              <a:t>; y </a:t>
            </a:r>
            <a:r>
              <a:rPr lang="es-ES" sz="4800" b="1" dirty="0" smtClean="0">
                <a:solidFill>
                  <a:schemeClr val="bg1"/>
                </a:solidFill>
              </a:rPr>
              <a:t>tenía </a:t>
            </a:r>
            <a:r>
              <a:rPr lang="es-ES" sz="4800" b="1" dirty="0">
                <a:solidFill>
                  <a:schemeClr val="bg1"/>
                </a:solidFill>
              </a:rPr>
              <a:t>un nombre escrito que ninguno conocía sino él mismo.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19:11-16, 19-21:</a:t>
            </a:r>
          </a:p>
        </p:txBody>
      </p:sp>
    </p:spTree>
    <p:extLst>
      <p:ext uri="{BB962C8B-B14F-4D97-AF65-F5344CB8AC3E}">
        <p14:creationId xmlns:p14="http://schemas.microsoft.com/office/powerpoint/2010/main" val="11989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1732" y="138234"/>
            <a:ext cx="115045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13 </a:t>
            </a:r>
            <a:r>
              <a:rPr lang="es-ES" sz="5400" b="1" dirty="0">
                <a:solidFill>
                  <a:schemeClr val="bg1"/>
                </a:solidFill>
              </a:rPr>
              <a:t>Estaba vestido de una ropa </a:t>
            </a:r>
            <a:r>
              <a:rPr lang="es-ES" sz="5400" b="1" dirty="0" smtClean="0">
                <a:solidFill>
                  <a:schemeClr val="bg1"/>
                </a:solidFill>
              </a:rPr>
              <a:t>teñida </a:t>
            </a:r>
            <a:r>
              <a:rPr lang="es-ES" sz="5400" b="1" dirty="0">
                <a:solidFill>
                  <a:schemeClr val="bg1"/>
                </a:solidFill>
              </a:rPr>
              <a:t>en </a:t>
            </a:r>
            <a:r>
              <a:rPr lang="es-ES" sz="5400" b="1" dirty="0">
                <a:solidFill>
                  <a:srgbClr val="FFFF00"/>
                </a:solidFill>
              </a:rPr>
              <a:t>sangre [</a:t>
            </a:r>
            <a:r>
              <a:rPr lang="es-ES" sz="5400" b="1" dirty="0" err="1" smtClean="0">
                <a:solidFill>
                  <a:srgbClr val="FFFF00"/>
                </a:solidFill>
              </a:rPr>
              <a:t>Is</a:t>
            </a:r>
            <a:r>
              <a:rPr lang="es-ES" sz="5400" b="1" dirty="0" smtClean="0">
                <a:solidFill>
                  <a:srgbClr val="FFFF00"/>
                </a:solidFill>
              </a:rPr>
              <a:t>. </a:t>
            </a:r>
            <a:r>
              <a:rPr lang="es-ES" sz="5400" b="1" dirty="0">
                <a:solidFill>
                  <a:srgbClr val="FFFF00"/>
                </a:solidFill>
              </a:rPr>
              <a:t>63:1-4, la sangre que sale del lagar]; </a:t>
            </a:r>
            <a:r>
              <a:rPr lang="es-ES" sz="5400" b="1" dirty="0">
                <a:solidFill>
                  <a:schemeClr val="bg1"/>
                </a:solidFill>
              </a:rPr>
              <a:t>y su nombre es: EL VERBO DE </a:t>
            </a:r>
            <a:r>
              <a:rPr lang="es-ES" sz="5400" b="1" dirty="0" smtClean="0">
                <a:solidFill>
                  <a:schemeClr val="bg1"/>
                </a:solidFill>
              </a:rPr>
              <a:t>DIOS</a:t>
            </a:r>
            <a:r>
              <a:rPr lang="es-ES" sz="5400" b="1" dirty="0">
                <a:solidFill>
                  <a:schemeClr val="bg1"/>
                </a:solidFill>
              </a:rPr>
              <a:t>. 14 Y los </a:t>
            </a:r>
            <a:r>
              <a:rPr lang="es-ES" sz="5400" b="1" dirty="0">
                <a:solidFill>
                  <a:srgbClr val="FFFF00"/>
                </a:solidFill>
              </a:rPr>
              <a:t>ejércitos celestiales</a:t>
            </a:r>
            <a:r>
              <a:rPr lang="es-ES" sz="5400" b="1" dirty="0">
                <a:solidFill>
                  <a:schemeClr val="bg1"/>
                </a:solidFill>
              </a:rPr>
              <a:t>, vestidos de lino finísimo, blanco y limpio, le seguían en </a:t>
            </a:r>
            <a:r>
              <a:rPr lang="es-ES" sz="5400" b="1" dirty="0" smtClean="0">
                <a:solidFill>
                  <a:srgbClr val="FFFF00"/>
                </a:solidFill>
              </a:rPr>
              <a:t>caballos </a:t>
            </a:r>
            <a:r>
              <a:rPr lang="es-ES" sz="5400" b="1" dirty="0">
                <a:solidFill>
                  <a:srgbClr val="FFFF00"/>
                </a:solidFill>
              </a:rPr>
              <a:t>blancos [ahora sabemos quiénes montaban los caballos en Apocalipsis 14:20</a:t>
            </a:r>
            <a:r>
              <a:rPr lang="es-ES" sz="5400" b="1" dirty="0" smtClean="0">
                <a:solidFill>
                  <a:srgbClr val="FFFF00"/>
                </a:solidFill>
              </a:rPr>
              <a:t>]. </a:t>
            </a:r>
            <a:endParaRPr lang="es-E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4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52235" y="0"/>
            <a:ext cx="115045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15 </a:t>
            </a:r>
            <a:r>
              <a:rPr lang="es-ES" sz="5400" b="1" dirty="0" smtClean="0">
                <a:solidFill>
                  <a:srgbClr val="FFFF00"/>
                </a:solidFill>
              </a:rPr>
              <a:t>De </a:t>
            </a:r>
            <a:r>
              <a:rPr lang="es-ES" sz="5400" b="1" dirty="0">
                <a:solidFill>
                  <a:srgbClr val="FFFF00"/>
                </a:solidFill>
              </a:rPr>
              <a:t>su boca</a:t>
            </a:r>
            <a:r>
              <a:rPr lang="es-ES" sz="5400" b="1" dirty="0">
                <a:solidFill>
                  <a:schemeClr val="bg1"/>
                </a:solidFill>
              </a:rPr>
              <a:t> sale una </a:t>
            </a:r>
            <a:r>
              <a:rPr lang="es-ES" sz="5400" b="1" dirty="0">
                <a:solidFill>
                  <a:srgbClr val="FFFF00"/>
                </a:solidFill>
              </a:rPr>
              <a:t>espada aguda</a:t>
            </a:r>
            <a:r>
              <a:rPr lang="es-ES" sz="5400" b="1" dirty="0">
                <a:solidFill>
                  <a:schemeClr val="bg1"/>
                </a:solidFill>
              </a:rPr>
              <a:t>, </a:t>
            </a:r>
            <a:r>
              <a:rPr lang="es-ES" sz="5400" b="1" dirty="0">
                <a:solidFill>
                  <a:srgbClr val="FFFF00"/>
                </a:solidFill>
              </a:rPr>
              <a:t>para herir con ella a las naciones</a:t>
            </a:r>
            <a:r>
              <a:rPr lang="es-ES" sz="5400" b="1" dirty="0">
                <a:solidFill>
                  <a:schemeClr val="bg1"/>
                </a:solidFill>
              </a:rPr>
              <a:t>, y él las regirá con </a:t>
            </a:r>
            <a:r>
              <a:rPr lang="es-ES" sz="5400" b="1" dirty="0" smtClean="0">
                <a:solidFill>
                  <a:srgbClr val="FFFF00"/>
                </a:solidFill>
              </a:rPr>
              <a:t>vara </a:t>
            </a:r>
            <a:r>
              <a:rPr lang="es-ES" sz="5400" b="1" dirty="0">
                <a:solidFill>
                  <a:srgbClr val="FFFF00"/>
                </a:solidFill>
              </a:rPr>
              <a:t>de hierro [una referencia al Salmo 2:7; la coronación de David]</a:t>
            </a:r>
            <a:r>
              <a:rPr lang="es-ES" sz="5400" b="1" dirty="0">
                <a:solidFill>
                  <a:schemeClr val="bg1"/>
                </a:solidFill>
              </a:rPr>
              <a:t>; y él </a:t>
            </a:r>
            <a:r>
              <a:rPr lang="es-ES" sz="5400" b="1" dirty="0">
                <a:solidFill>
                  <a:srgbClr val="FFFF00"/>
                </a:solidFill>
              </a:rPr>
              <a:t>pisa el lagar </a:t>
            </a:r>
            <a:r>
              <a:rPr lang="es-ES" sz="5400" b="1" dirty="0" smtClean="0">
                <a:solidFill>
                  <a:srgbClr val="FFFF00"/>
                </a:solidFill>
              </a:rPr>
              <a:t>del </a:t>
            </a:r>
            <a:r>
              <a:rPr lang="es-ES" sz="5400" b="1" dirty="0">
                <a:solidFill>
                  <a:srgbClr val="FFFF00"/>
                </a:solidFill>
              </a:rPr>
              <a:t>vino del furor y de la ira del Dios [lo mismo que en el mensaje del tercer ángel y </a:t>
            </a:r>
            <a:r>
              <a:rPr lang="es-ES" sz="5400" b="1" dirty="0" smtClean="0">
                <a:solidFill>
                  <a:srgbClr val="FFFF00"/>
                </a:solidFill>
              </a:rPr>
              <a:t>Apocalipsis </a:t>
            </a:r>
            <a:r>
              <a:rPr lang="es-ES" sz="5400" b="1" dirty="0">
                <a:solidFill>
                  <a:srgbClr val="FFFF00"/>
                </a:solidFill>
              </a:rPr>
              <a:t>14:20] </a:t>
            </a:r>
            <a:r>
              <a:rPr lang="es-ES" sz="5400" b="1" dirty="0" smtClean="0">
                <a:solidFill>
                  <a:schemeClr val="bg1"/>
                </a:solidFill>
              </a:rPr>
              <a:t>todopoderoso</a:t>
            </a:r>
            <a:r>
              <a:rPr lang="es-ES" sz="54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32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52235" y="462698"/>
            <a:ext cx="115045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16 </a:t>
            </a:r>
            <a:r>
              <a:rPr lang="es-ES" sz="4800" b="1" dirty="0">
                <a:solidFill>
                  <a:schemeClr val="bg1"/>
                </a:solidFill>
              </a:rPr>
              <a:t>Y en su vestidura y en su muslo tiene escrito este nombre: </a:t>
            </a:r>
            <a:r>
              <a:rPr lang="es-ES" sz="4800" b="1" dirty="0" smtClean="0">
                <a:solidFill>
                  <a:srgbClr val="FFFF00"/>
                </a:solidFill>
              </a:rPr>
              <a:t>REY </a:t>
            </a:r>
            <a:r>
              <a:rPr lang="es-ES" sz="4800" b="1" dirty="0">
                <a:solidFill>
                  <a:srgbClr val="FFFF00"/>
                </a:solidFill>
              </a:rPr>
              <a:t>DE REYES Y </a:t>
            </a:r>
            <a:r>
              <a:rPr lang="es-ES" sz="4800" b="1" dirty="0" smtClean="0">
                <a:solidFill>
                  <a:srgbClr val="FFFF00"/>
                </a:solidFill>
              </a:rPr>
              <a:t>SEÑOR </a:t>
            </a:r>
            <a:r>
              <a:rPr lang="es-ES" sz="4800" b="1" dirty="0">
                <a:solidFill>
                  <a:srgbClr val="FFFF00"/>
                </a:solidFill>
              </a:rPr>
              <a:t>DE </a:t>
            </a:r>
            <a:r>
              <a:rPr lang="es-ES" sz="4800" b="1" dirty="0" smtClean="0">
                <a:solidFill>
                  <a:srgbClr val="FFFF00"/>
                </a:solidFill>
              </a:rPr>
              <a:t>SEÑORES.</a:t>
            </a:r>
            <a:r>
              <a:rPr lang="es-ES" sz="4800" b="1" dirty="0" smtClean="0">
                <a:solidFill>
                  <a:schemeClr val="bg1"/>
                </a:solidFill>
              </a:rPr>
              <a:t> 19 </a:t>
            </a:r>
            <a:r>
              <a:rPr lang="es-ES" sz="4800" b="1" dirty="0">
                <a:solidFill>
                  <a:schemeClr val="bg1"/>
                </a:solidFill>
              </a:rPr>
              <a:t>Y vi a la </a:t>
            </a:r>
            <a:r>
              <a:rPr lang="es-ES" sz="4800" b="1" dirty="0">
                <a:solidFill>
                  <a:srgbClr val="FFFF00"/>
                </a:solidFill>
              </a:rPr>
              <a:t>bestia</a:t>
            </a:r>
            <a:r>
              <a:rPr lang="es-ES" sz="4800" b="1" dirty="0">
                <a:solidFill>
                  <a:schemeClr val="bg1"/>
                </a:solidFill>
              </a:rPr>
              <a:t>, a los </a:t>
            </a:r>
            <a:r>
              <a:rPr lang="es-ES" sz="4800" b="1" dirty="0">
                <a:solidFill>
                  <a:srgbClr val="FFFF00"/>
                </a:solidFill>
              </a:rPr>
              <a:t>reyes</a:t>
            </a:r>
            <a:r>
              <a:rPr lang="es-ES" sz="4800" b="1" dirty="0">
                <a:solidFill>
                  <a:schemeClr val="bg1"/>
                </a:solidFill>
              </a:rPr>
              <a:t> de la tierra y a </a:t>
            </a:r>
            <a:r>
              <a:rPr lang="es-ES" sz="4800" b="1" dirty="0">
                <a:solidFill>
                  <a:srgbClr val="FFFF00"/>
                </a:solidFill>
              </a:rPr>
              <a:t>sus </a:t>
            </a:r>
            <a:r>
              <a:rPr lang="es-ES" sz="4800" b="1" dirty="0" smtClean="0">
                <a:solidFill>
                  <a:srgbClr val="FFFF00"/>
                </a:solidFill>
              </a:rPr>
              <a:t>ejércitos</a:t>
            </a:r>
            <a:r>
              <a:rPr lang="es-ES" sz="4800" b="1" dirty="0">
                <a:solidFill>
                  <a:schemeClr val="bg1"/>
                </a:solidFill>
              </a:rPr>
              <a:t>, reunidos para </a:t>
            </a:r>
            <a:r>
              <a:rPr lang="es-ES" sz="4800" b="1" dirty="0">
                <a:solidFill>
                  <a:srgbClr val="FFFF00"/>
                </a:solidFill>
              </a:rPr>
              <a:t>guerrear</a:t>
            </a:r>
            <a:r>
              <a:rPr lang="es-ES" sz="4800" b="1" dirty="0">
                <a:solidFill>
                  <a:schemeClr val="bg1"/>
                </a:solidFill>
              </a:rPr>
              <a:t> contra el que montaba el caballo, y contra </a:t>
            </a:r>
            <a:r>
              <a:rPr lang="es-ES" sz="4800" b="1" dirty="0">
                <a:solidFill>
                  <a:srgbClr val="FFFF00"/>
                </a:solidFill>
              </a:rPr>
              <a:t>su </a:t>
            </a:r>
            <a:r>
              <a:rPr lang="es-ES" sz="4800" b="1" dirty="0" smtClean="0">
                <a:solidFill>
                  <a:srgbClr val="FFFF00"/>
                </a:solidFill>
              </a:rPr>
              <a:t>ejército</a:t>
            </a:r>
            <a:r>
              <a:rPr lang="es-ES" sz="4800" b="1" dirty="0" smtClean="0">
                <a:solidFill>
                  <a:schemeClr val="bg1"/>
                </a:solidFill>
              </a:rPr>
              <a:t>. 20 </a:t>
            </a:r>
            <a:r>
              <a:rPr lang="es-ES" sz="4800" b="1" dirty="0">
                <a:solidFill>
                  <a:schemeClr val="bg1"/>
                </a:solidFill>
              </a:rPr>
              <a:t>Y </a:t>
            </a:r>
            <a:r>
              <a:rPr lang="es-ES" sz="4800" b="1" dirty="0" smtClean="0">
                <a:solidFill>
                  <a:schemeClr val="bg1"/>
                </a:solidFill>
              </a:rPr>
              <a:t>la </a:t>
            </a:r>
            <a:r>
              <a:rPr lang="es-ES" sz="4800" b="1" dirty="0">
                <a:solidFill>
                  <a:srgbClr val="FFFF00"/>
                </a:solidFill>
              </a:rPr>
              <a:t>bestia</a:t>
            </a:r>
            <a:r>
              <a:rPr lang="es-ES" sz="4800" b="1" dirty="0">
                <a:solidFill>
                  <a:schemeClr val="bg1"/>
                </a:solidFill>
              </a:rPr>
              <a:t> fue apresada, y con ella el </a:t>
            </a:r>
            <a:r>
              <a:rPr lang="es-ES" sz="4800" b="1" dirty="0">
                <a:solidFill>
                  <a:srgbClr val="FFFF00"/>
                </a:solidFill>
              </a:rPr>
              <a:t>falso profeta </a:t>
            </a:r>
            <a:r>
              <a:rPr lang="es-ES" sz="4800" b="1" dirty="0">
                <a:solidFill>
                  <a:schemeClr val="bg1"/>
                </a:solidFill>
              </a:rPr>
              <a:t>que había hecho delante de ella las señales </a:t>
            </a:r>
            <a:r>
              <a:rPr lang="es-ES" sz="4800" b="1" dirty="0" smtClean="0">
                <a:solidFill>
                  <a:schemeClr val="bg1"/>
                </a:solidFill>
              </a:rPr>
              <a:t>con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96480" y="433202"/>
            <a:ext cx="111989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las </a:t>
            </a:r>
            <a:r>
              <a:rPr lang="es-ES" sz="4800" b="1" dirty="0">
                <a:solidFill>
                  <a:schemeClr val="bg1"/>
                </a:solidFill>
              </a:rPr>
              <a:t>cuales había engañado a los que recibieron la </a:t>
            </a:r>
            <a:r>
              <a:rPr lang="es-ES" sz="4800" b="1" dirty="0">
                <a:solidFill>
                  <a:srgbClr val="FFFF00"/>
                </a:solidFill>
              </a:rPr>
              <a:t>marca de la bestia</a:t>
            </a:r>
            <a:r>
              <a:rPr lang="es-ES" sz="4800" b="1" dirty="0">
                <a:solidFill>
                  <a:schemeClr val="bg1"/>
                </a:solidFill>
              </a:rPr>
              <a:t>, y habían </a:t>
            </a:r>
            <a:r>
              <a:rPr lang="es-ES" sz="4800" b="1" dirty="0">
                <a:solidFill>
                  <a:srgbClr val="FFFF00"/>
                </a:solidFill>
              </a:rPr>
              <a:t>adorado </a:t>
            </a:r>
            <a:r>
              <a:rPr lang="es-ES" sz="4800" b="1" dirty="0" smtClean="0">
                <a:solidFill>
                  <a:srgbClr val="FFFF00"/>
                </a:solidFill>
              </a:rPr>
              <a:t>su </a:t>
            </a:r>
            <a:r>
              <a:rPr lang="es-ES" sz="4800" b="1" dirty="0">
                <a:solidFill>
                  <a:srgbClr val="FFFF00"/>
                </a:solidFill>
              </a:rPr>
              <a:t>imagen</a:t>
            </a:r>
            <a:r>
              <a:rPr lang="es-ES" sz="4800" b="1" dirty="0">
                <a:solidFill>
                  <a:schemeClr val="bg1"/>
                </a:solidFill>
              </a:rPr>
              <a:t>. Estos dos fueron lanzados vivos dentro de un </a:t>
            </a:r>
            <a:r>
              <a:rPr lang="es-ES" sz="4800" b="1" dirty="0">
                <a:solidFill>
                  <a:srgbClr val="FFFF00"/>
                </a:solidFill>
              </a:rPr>
              <a:t>lago de fuego que arde con </a:t>
            </a:r>
            <a:r>
              <a:rPr lang="es-ES" sz="4800" b="1" dirty="0" smtClean="0">
                <a:solidFill>
                  <a:srgbClr val="FFFF00"/>
                </a:solidFill>
              </a:rPr>
              <a:t>azufre</a:t>
            </a:r>
            <a:r>
              <a:rPr lang="es-ES" sz="4800" b="1" dirty="0" smtClean="0">
                <a:solidFill>
                  <a:schemeClr val="bg1"/>
                </a:solidFill>
              </a:rPr>
              <a:t>. 21 </a:t>
            </a:r>
            <a:r>
              <a:rPr lang="es-ES" sz="4800" b="1" dirty="0">
                <a:solidFill>
                  <a:schemeClr val="bg1"/>
                </a:solidFill>
              </a:rPr>
              <a:t>Y los demás fueron muertos con la espada que salía de la boca del que montaba el caballo, y </a:t>
            </a:r>
            <a:r>
              <a:rPr lang="es-ES" sz="4800" b="1" dirty="0" smtClean="0">
                <a:solidFill>
                  <a:schemeClr val="bg1"/>
                </a:solidFill>
              </a:rPr>
              <a:t>todas </a:t>
            </a:r>
            <a:r>
              <a:rPr lang="es-ES" sz="4800" b="1" dirty="0">
                <a:solidFill>
                  <a:schemeClr val="bg1"/>
                </a:solidFill>
              </a:rPr>
              <a:t>las aves se saciaron de las carnes de ellos.”</a:t>
            </a:r>
          </a:p>
        </p:txBody>
      </p:sp>
    </p:spTree>
    <p:extLst>
      <p:ext uri="{BB962C8B-B14F-4D97-AF65-F5344CB8AC3E}">
        <p14:creationId xmlns:p14="http://schemas.microsoft.com/office/powerpoint/2010/main" val="25460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1228" y="757666"/>
            <a:ext cx="115045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“¿</a:t>
            </a:r>
            <a:r>
              <a:rPr lang="es-ES" sz="5400" b="1" dirty="0">
                <a:solidFill>
                  <a:schemeClr val="bg1"/>
                </a:solidFill>
              </a:rPr>
              <a:t>Quién es éste que viene de </a:t>
            </a:r>
            <a:r>
              <a:rPr lang="es-ES" sz="5400" b="1" dirty="0" err="1">
                <a:solidFill>
                  <a:schemeClr val="bg1"/>
                </a:solidFill>
              </a:rPr>
              <a:t>Edom</a:t>
            </a:r>
            <a:r>
              <a:rPr lang="es-ES" sz="5400" b="1" dirty="0">
                <a:solidFill>
                  <a:schemeClr val="bg1"/>
                </a:solidFill>
              </a:rPr>
              <a:t>, de </a:t>
            </a:r>
            <a:r>
              <a:rPr lang="es-ES" sz="5400" b="1" dirty="0" err="1">
                <a:solidFill>
                  <a:schemeClr val="bg1"/>
                </a:solidFill>
              </a:rPr>
              <a:t>Bosra</a:t>
            </a:r>
            <a:r>
              <a:rPr lang="es-ES" sz="5400" b="1" dirty="0">
                <a:solidFill>
                  <a:schemeClr val="bg1"/>
                </a:solidFill>
              </a:rPr>
              <a:t>, con vestidos rojos? ¿éste hermoso en su vestido, </a:t>
            </a:r>
            <a:r>
              <a:rPr lang="es-ES" sz="5400" b="1" dirty="0" smtClean="0">
                <a:solidFill>
                  <a:schemeClr val="bg1"/>
                </a:solidFill>
              </a:rPr>
              <a:t>que </a:t>
            </a:r>
            <a:r>
              <a:rPr lang="es-ES" sz="5400" b="1" dirty="0">
                <a:solidFill>
                  <a:schemeClr val="bg1"/>
                </a:solidFill>
              </a:rPr>
              <a:t>marcha en la grandeza de su poder? Yo, el que hablo en justicia, </a:t>
            </a:r>
            <a:r>
              <a:rPr lang="es-ES" sz="5400" b="1" dirty="0">
                <a:solidFill>
                  <a:srgbClr val="FFFF00"/>
                </a:solidFill>
              </a:rPr>
              <a:t>grande para salvar.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smtClean="0">
                <a:solidFill>
                  <a:schemeClr val="bg1"/>
                </a:solidFill>
              </a:rPr>
              <a:t>2 </a:t>
            </a:r>
            <a:r>
              <a:rPr lang="es-ES" sz="5400" b="1" dirty="0">
                <a:solidFill>
                  <a:schemeClr val="bg1"/>
                </a:solidFill>
              </a:rPr>
              <a:t>¿Por </a:t>
            </a:r>
            <a:r>
              <a:rPr lang="es-ES" sz="5400" b="1" dirty="0" smtClean="0">
                <a:solidFill>
                  <a:schemeClr val="bg1"/>
                </a:solidFill>
              </a:rPr>
              <a:t>qué </a:t>
            </a:r>
            <a:r>
              <a:rPr lang="es-ES" sz="5400" b="1" dirty="0">
                <a:solidFill>
                  <a:schemeClr val="bg1"/>
                </a:solidFill>
              </a:rPr>
              <a:t>es </a:t>
            </a:r>
            <a:r>
              <a:rPr lang="es-ES" sz="5400" b="1" dirty="0">
                <a:solidFill>
                  <a:srgbClr val="FFFF00"/>
                </a:solidFill>
              </a:rPr>
              <a:t>rojo tu vestido</a:t>
            </a:r>
            <a:r>
              <a:rPr lang="es-ES" sz="5400" b="1" dirty="0">
                <a:solidFill>
                  <a:schemeClr val="bg1"/>
                </a:solidFill>
              </a:rPr>
              <a:t>, y tus ropas como del que ha </a:t>
            </a:r>
            <a:r>
              <a:rPr lang="es-ES" sz="5400" b="1" dirty="0">
                <a:solidFill>
                  <a:srgbClr val="FFFF00"/>
                </a:solidFill>
              </a:rPr>
              <a:t>pisado en lagar</a:t>
            </a:r>
            <a:r>
              <a:rPr lang="es-ES" sz="5400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Isaías 63:1-4:</a:t>
            </a:r>
          </a:p>
        </p:txBody>
      </p:sp>
    </p:spTree>
    <p:extLst>
      <p:ext uri="{BB962C8B-B14F-4D97-AF65-F5344CB8AC3E}">
        <p14:creationId xmlns:p14="http://schemas.microsoft.com/office/powerpoint/2010/main" val="8957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96480" y="256220"/>
            <a:ext cx="115045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3 He </a:t>
            </a:r>
            <a:r>
              <a:rPr lang="es-ES" sz="5400" b="1" dirty="0">
                <a:solidFill>
                  <a:schemeClr val="bg1"/>
                </a:solidFill>
              </a:rPr>
              <a:t>pisado </a:t>
            </a:r>
            <a:r>
              <a:rPr lang="es-ES" sz="5400" b="1" dirty="0">
                <a:solidFill>
                  <a:srgbClr val="FFFF00"/>
                </a:solidFill>
              </a:rPr>
              <a:t>yo solo el </a:t>
            </a:r>
            <a:r>
              <a:rPr lang="es-ES" sz="5400" b="1" dirty="0" smtClean="0">
                <a:solidFill>
                  <a:srgbClr val="FFFF00"/>
                </a:solidFill>
              </a:rPr>
              <a:t>lagar</a:t>
            </a:r>
            <a:r>
              <a:rPr lang="es-ES" sz="5400" b="1" dirty="0">
                <a:solidFill>
                  <a:schemeClr val="bg1"/>
                </a:solidFill>
              </a:rPr>
              <a:t>, y de los pueblos nadie había conmigo; los </a:t>
            </a:r>
            <a:r>
              <a:rPr lang="es-ES" sz="5400" b="1" dirty="0">
                <a:solidFill>
                  <a:srgbClr val="FFFF00"/>
                </a:solidFill>
              </a:rPr>
              <a:t>pisé con mi ira</a:t>
            </a:r>
            <a:r>
              <a:rPr lang="es-ES" sz="5400" b="1" dirty="0">
                <a:solidFill>
                  <a:schemeClr val="bg1"/>
                </a:solidFill>
              </a:rPr>
              <a:t>, y los </a:t>
            </a:r>
            <a:r>
              <a:rPr lang="es-ES" sz="5400" b="1" dirty="0">
                <a:solidFill>
                  <a:srgbClr val="FFFF00"/>
                </a:solidFill>
              </a:rPr>
              <a:t>hollé con mi furor</a:t>
            </a:r>
            <a:r>
              <a:rPr lang="es-ES" sz="5400" b="1" dirty="0">
                <a:solidFill>
                  <a:schemeClr val="bg1"/>
                </a:solidFill>
              </a:rPr>
              <a:t>; y </a:t>
            </a:r>
            <a:r>
              <a:rPr lang="es-ES" sz="5400" b="1" dirty="0">
                <a:solidFill>
                  <a:srgbClr val="FFFF00"/>
                </a:solidFill>
              </a:rPr>
              <a:t>su </a:t>
            </a:r>
            <a:r>
              <a:rPr lang="es-ES" sz="5400" b="1" dirty="0" smtClean="0">
                <a:solidFill>
                  <a:srgbClr val="FFFF00"/>
                </a:solidFill>
              </a:rPr>
              <a:t>sangre </a:t>
            </a:r>
            <a:r>
              <a:rPr lang="es-ES" sz="5400" b="1" dirty="0">
                <a:solidFill>
                  <a:srgbClr val="FFFF00"/>
                </a:solidFill>
              </a:rPr>
              <a:t>salpicó mis vestidos</a:t>
            </a:r>
            <a:r>
              <a:rPr lang="es-ES" sz="5400" b="1" dirty="0">
                <a:solidFill>
                  <a:schemeClr val="bg1"/>
                </a:solidFill>
              </a:rPr>
              <a:t>, y manché todas mis ropas. 4 Porque el día de la </a:t>
            </a:r>
            <a:r>
              <a:rPr lang="es-ES" sz="5400" b="1" dirty="0">
                <a:solidFill>
                  <a:srgbClr val="FFFF00"/>
                </a:solidFill>
              </a:rPr>
              <a:t>venganza</a:t>
            </a:r>
            <a:r>
              <a:rPr lang="es-ES" sz="5400" b="1" dirty="0">
                <a:solidFill>
                  <a:schemeClr val="bg1"/>
                </a:solidFill>
              </a:rPr>
              <a:t> está </a:t>
            </a:r>
            <a:r>
              <a:rPr lang="es-ES" sz="5400" b="1" dirty="0" smtClean="0">
                <a:solidFill>
                  <a:schemeClr val="bg1"/>
                </a:solidFill>
              </a:rPr>
              <a:t>en </a:t>
            </a:r>
            <a:r>
              <a:rPr lang="es-ES" sz="5400" b="1" dirty="0">
                <a:solidFill>
                  <a:schemeClr val="bg1"/>
                </a:solidFill>
              </a:rPr>
              <a:t>mi corazón, y el año de mis </a:t>
            </a:r>
            <a:r>
              <a:rPr lang="es-ES" sz="5400" b="1" dirty="0">
                <a:solidFill>
                  <a:srgbClr val="FFFF00"/>
                </a:solidFill>
              </a:rPr>
              <a:t>redimidos</a:t>
            </a:r>
            <a:r>
              <a:rPr lang="es-ES" sz="5400" b="1" dirty="0">
                <a:solidFill>
                  <a:schemeClr val="bg1"/>
                </a:solidFill>
              </a:rPr>
              <a:t> ha llegado.”</a:t>
            </a:r>
          </a:p>
        </p:txBody>
      </p:sp>
    </p:spTree>
    <p:extLst>
      <p:ext uri="{BB962C8B-B14F-4D97-AF65-F5344CB8AC3E}">
        <p14:creationId xmlns:p14="http://schemas.microsoft.com/office/powerpoint/2010/main" val="8167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4" y="192541"/>
            <a:ext cx="11144761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Esta descripción no puede ser literal pues Jesús no pisó el lagar en </a:t>
            </a:r>
            <a:r>
              <a:rPr lang="es-ES" sz="6000" b="1" dirty="0" err="1">
                <a:solidFill>
                  <a:srgbClr val="C00000"/>
                </a:solidFill>
              </a:rPr>
              <a:t>Bozrah</a:t>
            </a:r>
            <a:r>
              <a:rPr lang="es-ES" sz="6000" b="1" dirty="0">
                <a:solidFill>
                  <a:srgbClr val="002060"/>
                </a:solidFill>
              </a:rPr>
              <a:t> o en </a:t>
            </a:r>
            <a:r>
              <a:rPr lang="es-ES" sz="6000" b="1" dirty="0" err="1">
                <a:solidFill>
                  <a:srgbClr val="C00000"/>
                </a:solidFill>
              </a:rPr>
              <a:t>Edom</a:t>
            </a:r>
            <a:r>
              <a:rPr lang="es-ES" sz="6000" b="1" dirty="0">
                <a:solidFill>
                  <a:srgbClr val="002060"/>
                </a:solidFill>
              </a:rPr>
              <a:t> sino </a:t>
            </a:r>
          </a:p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en Jerusalén. Además, Jesús pisará el lagar a nivel mundial y no local.</a:t>
            </a:r>
          </a:p>
        </p:txBody>
      </p:sp>
    </p:spTree>
    <p:extLst>
      <p:ext uri="{BB962C8B-B14F-4D97-AF65-F5344CB8AC3E}">
        <p14:creationId xmlns:p14="http://schemas.microsoft.com/office/powerpoint/2010/main" val="39267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4" y="192541"/>
            <a:ext cx="11144761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 err="1">
                <a:solidFill>
                  <a:srgbClr val="002060"/>
                </a:solidFill>
              </a:rPr>
              <a:t>Bozrah</a:t>
            </a:r>
            <a:r>
              <a:rPr lang="es-ES" sz="6000" b="1" dirty="0">
                <a:solidFill>
                  <a:srgbClr val="002060"/>
                </a:solidFill>
              </a:rPr>
              <a:t> era notorio por sus mantos </a:t>
            </a:r>
            <a:r>
              <a:rPr lang="es-ES" sz="6000" b="1" dirty="0" smtClean="0">
                <a:solidFill>
                  <a:srgbClr val="002060"/>
                </a:solidFill>
              </a:rPr>
              <a:t>teñidos </a:t>
            </a:r>
            <a:r>
              <a:rPr lang="es-ES" sz="6000" b="1" dirty="0">
                <a:solidFill>
                  <a:srgbClr val="002060"/>
                </a:solidFill>
              </a:rPr>
              <a:t>de rojo y por sus uvas y la palabra </a:t>
            </a:r>
            <a:r>
              <a:rPr lang="es-ES" sz="6000" b="1" dirty="0" err="1">
                <a:solidFill>
                  <a:srgbClr val="C00000"/>
                </a:solidFill>
              </a:rPr>
              <a:t>Edom</a:t>
            </a:r>
            <a:r>
              <a:rPr lang="es-ES" sz="6000" b="1" dirty="0">
                <a:solidFill>
                  <a:srgbClr val="002060"/>
                </a:solidFill>
              </a:rPr>
              <a:t> significa</a:t>
            </a:r>
          </a:p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‘</a:t>
            </a:r>
            <a:r>
              <a:rPr lang="es-ES" sz="6000" b="1" dirty="0">
                <a:solidFill>
                  <a:srgbClr val="C00000"/>
                </a:solidFill>
              </a:rPr>
              <a:t>rojo</a:t>
            </a:r>
            <a:r>
              <a:rPr lang="es-ES" sz="6000" b="1" dirty="0">
                <a:solidFill>
                  <a:srgbClr val="002060"/>
                </a:solidFill>
              </a:rPr>
              <a:t>’. Cuando Esaú nació estaba cubierto de vellos rojos y vendió su primogenitura por unas </a:t>
            </a:r>
          </a:p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lentejas rojas.</a:t>
            </a:r>
          </a:p>
        </p:txBody>
      </p:sp>
    </p:spTree>
    <p:extLst>
      <p:ext uri="{BB962C8B-B14F-4D97-AF65-F5344CB8AC3E}">
        <p14:creationId xmlns:p14="http://schemas.microsoft.com/office/powerpoint/2010/main" val="41412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4" y="192541"/>
            <a:ext cx="11144761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Los mensajes de los tres ángeles van a todo el mundo y reúnen en el campamento de Dios a </a:t>
            </a:r>
          </a:p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gente de toda nación, tribu, lengua y pueblo. Asimismo, los tres espíritus inmundos (ángeles </a:t>
            </a:r>
          </a:p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caídos) van a todo el mundo para reunir a los impíos en el campamento de Satanás. Si el </a:t>
            </a:r>
          </a:p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Israel de Dios está en todo el mundo entonces la ciudad y el lagar deben ser también </a:t>
            </a:r>
          </a:p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mundiales. Si el valle de Josafat es </a:t>
            </a:r>
            <a:r>
              <a:rPr lang="es-ES" sz="4000" b="1" dirty="0">
                <a:solidFill>
                  <a:srgbClr val="C00000"/>
                </a:solidFill>
              </a:rPr>
              <a:t>mundial</a:t>
            </a:r>
            <a:r>
              <a:rPr lang="es-ES" sz="4000" b="1" dirty="0">
                <a:solidFill>
                  <a:srgbClr val="002060"/>
                </a:solidFill>
              </a:rPr>
              <a:t> entonces el </a:t>
            </a:r>
            <a:r>
              <a:rPr lang="es-ES" sz="4000" b="1" dirty="0">
                <a:solidFill>
                  <a:srgbClr val="C00000"/>
                </a:solidFill>
              </a:rPr>
              <a:t>lagar y Jerusalén </a:t>
            </a:r>
            <a:r>
              <a:rPr lang="es-ES" sz="4000" b="1" dirty="0">
                <a:solidFill>
                  <a:srgbClr val="002060"/>
                </a:solidFill>
              </a:rPr>
              <a:t>deben ser </a:t>
            </a:r>
            <a:r>
              <a:rPr lang="es-ES" sz="4000" b="1" dirty="0">
                <a:solidFill>
                  <a:srgbClr val="C00000"/>
                </a:solidFill>
              </a:rPr>
              <a:t>mundiales</a:t>
            </a:r>
            <a:r>
              <a:rPr lang="es-ES" sz="4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2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5" y="192541"/>
            <a:ext cx="10908787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Cuando </a:t>
            </a:r>
            <a:r>
              <a:rPr lang="es-ES" sz="4400" b="1" dirty="0">
                <a:solidFill>
                  <a:srgbClr val="002060"/>
                </a:solidFill>
              </a:rPr>
              <a:t>los ángeles terminen de proclamar sus </a:t>
            </a:r>
            <a:r>
              <a:rPr lang="es-ES" sz="4400" b="1" dirty="0" smtClean="0">
                <a:solidFill>
                  <a:srgbClr val="002060"/>
                </a:solidFill>
              </a:rPr>
              <a:t>mensajes, </a:t>
            </a:r>
            <a:r>
              <a:rPr lang="es-ES" sz="4400" b="1" dirty="0">
                <a:solidFill>
                  <a:srgbClr val="002060"/>
                </a:solidFill>
              </a:rPr>
              <a:t>los justos tendrán el sello de Dios y los impíos la marca de la bestia.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A </a:t>
            </a:r>
            <a:r>
              <a:rPr lang="es-ES" sz="4400" b="1" dirty="0">
                <a:solidFill>
                  <a:srgbClr val="002060"/>
                </a:solidFill>
              </a:rPr>
              <a:t>los justos se les llama ‘mies’ y a los impíos ‘uvas’.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400" b="1" dirty="0" smtClean="0">
                <a:solidFill>
                  <a:srgbClr val="002060"/>
                </a:solidFill>
              </a:rPr>
              <a:t>Estos </a:t>
            </a:r>
            <a:r>
              <a:rPr lang="es-ES" sz="4400" b="1" dirty="0">
                <a:solidFill>
                  <a:srgbClr val="002060"/>
                </a:solidFill>
              </a:rPr>
              <a:t>mensajes irán acompañados del poder de la lluvia tardía porque en Israel la lluvia tardía maduraba la siembra para la cosecha.</a:t>
            </a:r>
          </a:p>
        </p:txBody>
      </p:sp>
    </p:spTree>
    <p:extLst>
      <p:ext uri="{BB962C8B-B14F-4D97-AF65-F5344CB8AC3E}">
        <p14:creationId xmlns:p14="http://schemas.microsoft.com/office/powerpoint/2010/main" val="30727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11228" y="1446769"/>
            <a:ext cx="112727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Tú, pues, profetizarás contra ellos todas estas palabras y les dirás: Jehová </a:t>
            </a:r>
            <a:r>
              <a:rPr lang="es-ES" sz="4800" b="1" dirty="0">
                <a:solidFill>
                  <a:srgbClr val="FFFF00"/>
                </a:solidFill>
              </a:rPr>
              <a:t>rugirá desde lo </a:t>
            </a:r>
            <a:r>
              <a:rPr lang="es-ES" sz="4800" b="1" dirty="0" smtClean="0">
                <a:solidFill>
                  <a:srgbClr val="FFFF00"/>
                </a:solidFill>
              </a:rPr>
              <a:t>alto</a:t>
            </a:r>
            <a:r>
              <a:rPr lang="es-ES" sz="4800" b="1" dirty="0">
                <a:solidFill>
                  <a:schemeClr val="bg1"/>
                </a:solidFill>
              </a:rPr>
              <a:t>, y desde su </a:t>
            </a:r>
            <a:r>
              <a:rPr lang="es-ES" sz="4800" b="1" dirty="0">
                <a:solidFill>
                  <a:srgbClr val="FFFF00"/>
                </a:solidFill>
              </a:rPr>
              <a:t>morada santa dará su voz</a:t>
            </a:r>
            <a:r>
              <a:rPr lang="es-ES" sz="4800" b="1" dirty="0">
                <a:solidFill>
                  <a:schemeClr val="bg1"/>
                </a:solidFill>
              </a:rPr>
              <a:t>; </a:t>
            </a:r>
            <a:r>
              <a:rPr lang="es-ES" sz="4800" b="1" dirty="0">
                <a:solidFill>
                  <a:srgbClr val="FFFF00"/>
                </a:solidFill>
              </a:rPr>
              <a:t>rugirá fuertemente </a:t>
            </a:r>
            <a:r>
              <a:rPr lang="es-ES" sz="4800" b="1" dirty="0">
                <a:solidFill>
                  <a:schemeClr val="bg1"/>
                </a:solidFill>
              </a:rPr>
              <a:t>contra su morada; </a:t>
            </a:r>
            <a:r>
              <a:rPr lang="es-ES" sz="4800" b="1" dirty="0">
                <a:solidFill>
                  <a:srgbClr val="FFFF00"/>
                </a:solidFill>
              </a:rPr>
              <a:t>canción </a:t>
            </a:r>
            <a:r>
              <a:rPr lang="es-ES" sz="4800" b="1" dirty="0" smtClean="0">
                <a:solidFill>
                  <a:srgbClr val="FFFF00"/>
                </a:solidFill>
              </a:rPr>
              <a:t>de </a:t>
            </a:r>
            <a:r>
              <a:rPr lang="es-ES" sz="4800" b="1" dirty="0">
                <a:solidFill>
                  <a:srgbClr val="FFFF00"/>
                </a:solidFill>
              </a:rPr>
              <a:t>lagareros </a:t>
            </a:r>
            <a:r>
              <a:rPr lang="es-ES" sz="4800" b="1" dirty="0">
                <a:solidFill>
                  <a:schemeClr val="bg1"/>
                </a:solidFill>
              </a:rPr>
              <a:t>cantará </a:t>
            </a:r>
            <a:r>
              <a:rPr lang="es-ES" sz="4800" b="1" dirty="0">
                <a:solidFill>
                  <a:srgbClr val="FFFF00"/>
                </a:solidFill>
              </a:rPr>
              <a:t>contra</a:t>
            </a:r>
            <a:r>
              <a:rPr lang="es-ES" sz="4800" b="1" dirty="0">
                <a:solidFill>
                  <a:schemeClr val="bg1"/>
                </a:solidFill>
              </a:rPr>
              <a:t> todos los moradores de la tierra.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382607" y="111335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Jeremías 25:30-38: </a:t>
            </a:r>
            <a:r>
              <a:rPr lang="es-ES" dirty="0">
                <a:solidFill>
                  <a:schemeClr val="tx1"/>
                </a:solidFill>
              </a:rPr>
              <a:t>Este pasaje le agrega algunos detalles al concepto del </a:t>
            </a:r>
            <a:r>
              <a:rPr lang="es-ES" u="sng" dirty="0">
                <a:solidFill>
                  <a:schemeClr val="tx1"/>
                </a:solidFill>
              </a:rPr>
              <a:t>lagar</a:t>
            </a:r>
            <a:r>
              <a:rPr lang="es-E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35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34247" y="281646"/>
            <a:ext cx="115045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31 </a:t>
            </a:r>
            <a:r>
              <a:rPr lang="es-ES" sz="4800" b="1" dirty="0">
                <a:solidFill>
                  <a:schemeClr val="bg1"/>
                </a:solidFill>
              </a:rPr>
              <a:t>Llegará el estruendo hasta el </a:t>
            </a:r>
            <a:r>
              <a:rPr lang="es-ES" sz="4800" b="1" dirty="0" smtClean="0">
                <a:solidFill>
                  <a:schemeClr val="bg1"/>
                </a:solidFill>
              </a:rPr>
              <a:t>fin </a:t>
            </a:r>
            <a:r>
              <a:rPr lang="es-ES" sz="4800" b="1" dirty="0">
                <a:solidFill>
                  <a:schemeClr val="bg1"/>
                </a:solidFill>
              </a:rPr>
              <a:t>de la tierra, porque Jehová tiene </a:t>
            </a:r>
            <a:r>
              <a:rPr lang="es-ES" sz="4800" b="1" dirty="0">
                <a:solidFill>
                  <a:srgbClr val="FFFF00"/>
                </a:solidFill>
              </a:rPr>
              <a:t>juicio contra las naciones</a:t>
            </a:r>
            <a:r>
              <a:rPr lang="es-ES" sz="4800" b="1" dirty="0">
                <a:solidFill>
                  <a:schemeClr val="bg1"/>
                </a:solidFill>
              </a:rPr>
              <a:t>; él es el </a:t>
            </a:r>
            <a:r>
              <a:rPr lang="es-ES" sz="4800" b="1" dirty="0">
                <a:solidFill>
                  <a:srgbClr val="FFFF00"/>
                </a:solidFill>
              </a:rPr>
              <a:t>Juez</a:t>
            </a:r>
            <a:r>
              <a:rPr lang="es-ES" sz="4800" b="1" dirty="0">
                <a:solidFill>
                  <a:schemeClr val="bg1"/>
                </a:solidFill>
              </a:rPr>
              <a:t> de toda carne; </a:t>
            </a:r>
            <a:r>
              <a:rPr lang="es-ES" sz="4800" b="1" dirty="0" smtClean="0">
                <a:solidFill>
                  <a:schemeClr val="bg1"/>
                </a:solidFill>
              </a:rPr>
              <a:t>entregará </a:t>
            </a:r>
            <a:r>
              <a:rPr lang="es-ES" sz="4800" b="1" dirty="0">
                <a:solidFill>
                  <a:schemeClr val="bg1"/>
                </a:solidFill>
              </a:rPr>
              <a:t>los </a:t>
            </a:r>
            <a:r>
              <a:rPr lang="es-ES" sz="4800" b="1" dirty="0">
                <a:solidFill>
                  <a:srgbClr val="FFFF00"/>
                </a:solidFill>
              </a:rPr>
              <a:t>impíos a espada</a:t>
            </a:r>
            <a:r>
              <a:rPr lang="es-ES" sz="4800" b="1" dirty="0">
                <a:solidFill>
                  <a:schemeClr val="bg1"/>
                </a:solidFill>
              </a:rPr>
              <a:t>, dice Jehová. 32Así ha dicho Jehová de los ejércitos: He aquí que </a:t>
            </a:r>
            <a:r>
              <a:rPr lang="es-ES" sz="4800" b="1" dirty="0" smtClean="0">
                <a:solidFill>
                  <a:schemeClr val="bg1"/>
                </a:solidFill>
              </a:rPr>
              <a:t>el </a:t>
            </a:r>
            <a:r>
              <a:rPr lang="es-ES" sz="4800" b="1" dirty="0">
                <a:solidFill>
                  <a:schemeClr val="bg1"/>
                </a:solidFill>
              </a:rPr>
              <a:t>mal irá de nación en nación, y grande tempestad se levantará de los fines de la tierra. </a:t>
            </a:r>
          </a:p>
        </p:txBody>
      </p:sp>
    </p:spTree>
    <p:extLst>
      <p:ext uri="{BB962C8B-B14F-4D97-AF65-F5344CB8AC3E}">
        <p14:creationId xmlns:p14="http://schemas.microsoft.com/office/powerpoint/2010/main" val="37922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34247" y="281646"/>
            <a:ext cx="115045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33 </a:t>
            </a:r>
            <a:r>
              <a:rPr lang="es-ES" sz="4400" b="1" dirty="0">
                <a:solidFill>
                  <a:schemeClr val="bg1"/>
                </a:solidFill>
              </a:rPr>
              <a:t>Y </a:t>
            </a:r>
            <a:r>
              <a:rPr lang="es-ES" sz="4400" b="1" dirty="0" smtClean="0">
                <a:solidFill>
                  <a:schemeClr val="bg1"/>
                </a:solidFill>
              </a:rPr>
              <a:t>yacerán </a:t>
            </a:r>
            <a:r>
              <a:rPr lang="es-ES" sz="4400" b="1" dirty="0">
                <a:solidFill>
                  <a:schemeClr val="bg1"/>
                </a:solidFill>
              </a:rPr>
              <a:t>los muertos de Jehová en aquel día </a:t>
            </a:r>
            <a:r>
              <a:rPr lang="es-ES" sz="4400" b="1" dirty="0">
                <a:solidFill>
                  <a:srgbClr val="FFFF00"/>
                </a:solidFill>
              </a:rPr>
              <a:t>desde un extremo de la tierra hasta el otro; no </a:t>
            </a:r>
            <a:r>
              <a:rPr lang="es-ES" sz="4400" b="1" dirty="0" smtClean="0">
                <a:solidFill>
                  <a:srgbClr val="FFFF00"/>
                </a:solidFill>
              </a:rPr>
              <a:t>se </a:t>
            </a:r>
            <a:r>
              <a:rPr lang="es-ES" sz="4400" b="1" dirty="0">
                <a:solidFill>
                  <a:srgbClr val="FFFF00"/>
                </a:solidFill>
              </a:rPr>
              <a:t>endecharán</a:t>
            </a:r>
            <a:r>
              <a:rPr lang="es-ES" sz="4400" b="1" dirty="0">
                <a:solidFill>
                  <a:schemeClr val="bg1"/>
                </a:solidFill>
              </a:rPr>
              <a:t> ni </a:t>
            </a:r>
            <a:r>
              <a:rPr lang="es-ES" sz="4400" b="1" dirty="0">
                <a:solidFill>
                  <a:srgbClr val="FFFF00"/>
                </a:solidFill>
              </a:rPr>
              <a:t>se recogerán </a:t>
            </a:r>
            <a:r>
              <a:rPr lang="es-ES" sz="4400" b="1" dirty="0">
                <a:solidFill>
                  <a:schemeClr val="bg1"/>
                </a:solidFill>
              </a:rPr>
              <a:t>ni </a:t>
            </a:r>
            <a:r>
              <a:rPr lang="es-ES" sz="4400" b="1" dirty="0">
                <a:solidFill>
                  <a:srgbClr val="FFFF00"/>
                </a:solidFill>
              </a:rPr>
              <a:t>serán enterrados</a:t>
            </a:r>
            <a:r>
              <a:rPr lang="es-ES" sz="4400" b="1" dirty="0">
                <a:solidFill>
                  <a:schemeClr val="bg1"/>
                </a:solidFill>
              </a:rPr>
              <a:t>; como estiércol quedarán sobre la faz </a:t>
            </a:r>
            <a:r>
              <a:rPr lang="es-ES" sz="4400" b="1" dirty="0" smtClean="0">
                <a:solidFill>
                  <a:schemeClr val="bg1"/>
                </a:solidFill>
              </a:rPr>
              <a:t>de </a:t>
            </a:r>
            <a:r>
              <a:rPr lang="es-ES" sz="4400" b="1" dirty="0">
                <a:solidFill>
                  <a:schemeClr val="bg1"/>
                </a:solidFill>
              </a:rPr>
              <a:t>la tierra. </a:t>
            </a:r>
            <a:r>
              <a:rPr lang="es-ES" sz="4400" b="1" dirty="0" smtClean="0">
                <a:solidFill>
                  <a:schemeClr val="bg1"/>
                </a:solidFill>
              </a:rPr>
              <a:t>34 Aullad</a:t>
            </a:r>
            <a:r>
              <a:rPr lang="es-ES" sz="4400" b="1" dirty="0">
                <a:solidFill>
                  <a:schemeClr val="bg1"/>
                </a:solidFill>
              </a:rPr>
              <a:t>, </a:t>
            </a:r>
            <a:r>
              <a:rPr lang="es-ES" sz="4400" b="1" dirty="0">
                <a:solidFill>
                  <a:srgbClr val="FFFF00"/>
                </a:solidFill>
              </a:rPr>
              <a:t>pastores</a:t>
            </a:r>
            <a:r>
              <a:rPr lang="es-ES" sz="4400" b="1" dirty="0">
                <a:solidFill>
                  <a:schemeClr val="bg1"/>
                </a:solidFill>
              </a:rPr>
              <a:t>, y clamad; revolcaos en el polvo, </a:t>
            </a:r>
            <a:r>
              <a:rPr lang="es-ES" sz="4400" b="1" dirty="0">
                <a:solidFill>
                  <a:srgbClr val="FFFF00"/>
                </a:solidFill>
              </a:rPr>
              <a:t>mayorales del rebaño</a:t>
            </a:r>
            <a:r>
              <a:rPr lang="es-ES" sz="4400" b="1" dirty="0">
                <a:solidFill>
                  <a:schemeClr val="bg1"/>
                </a:solidFill>
              </a:rPr>
              <a:t>; </a:t>
            </a:r>
            <a:r>
              <a:rPr lang="es-ES" sz="4400" b="1" dirty="0" smtClean="0">
                <a:solidFill>
                  <a:schemeClr val="bg1"/>
                </a:solidFill>
              </a:rPr>
              <a:t>porque </a:t>
            </a:r>
            <a:r>
              <a:rPr lang="es-ES" sz="4400" b="1" dirty="0">
                <a:solidFill>
                  <a:schemeClr val="bg1"/>
                </a:solidFill>
              </a:rPr>
              <a:t>cumplidos son vuestros días para que seáis degollados y esparcidos, y caeréis como vaso </a:t>
            </a:r>
            <a:r>
              <a:rPr lang="es-ES" sz="4400" b="1" dirty="0" smtClean="0">
                <a:solidFill>
                  <a:schemeClr val="bg1"/>
                </a:solidFill>
              </a:rPr>
              <a:t>precioso</a:t>
            </a:r>
            <a:r>
              <a:rPr lang="es-ES" sz="44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85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48930" y="281646"/>
            <a:ext cx="111055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35 </a:t>
            </a:r>
            <a:r>
              <a:rPr lang="es-ES" sz="4400" b="1" dirty="0">
                <a:solidFill>
                  <a:schemeClr val="bg1"/>
                </a:solidFill>
              </a:rPr>
              <a:t>Y se acabará la huida de los pastores, y el escape de los mayorales del rebaño. 36 ¡Voz </a:t>
            </a:r>
            <a:r>
              <a:rPr lang="es-ES" sz="4400" b="1" dirty="0" smtClean="0">
                <a:solidFill>
                  <a:schemeClr val="bg1"/>
                </a:solidFill>
              </a:rPr>
              <a:t>de </a:t>
            </a:r>
            <a:r>
              <a:rPr lang="es-ES" sz="4400" b="1" dirty="0">
                <a:solidFill>
                  <a:schemeClr val="bg1"/>
                </a:solidFill>
              </a:rPr>
              <a:t>la </a:t>
            </a:r>
            <a:r>
              <a:rPr lang="es-ES" sz="4400" b="1" dirty="0">
                <a:solidFill>
                  <a:srgbClr val="FFFF00"/>
                </a:solidFill>
              </a:rPr>
              <a:t>gritería de los pastores</a:t>
            </a:r>
            <a:r>
              <a:rPr lang="es-ES" sz="4400" b="1" dirty="0">
                <a:solidFill>
                  <a:schemeClr val="bg1"/>
                </a:solidFill>
              </a:rPr>
              <a:t>, y </a:t>
            </a:r>
            <a:r>
              <a:rPr lang="es-ES" sz="4400" b="1" dirty="0">
                <a:solidFill>
                  <a:srgbClr val="FFFF00"/>
                </a:solidFill>
              </a:rPr>
              <a:t>aullido de los mayorales</a:t>
            </a:r>
            <a:r>
              <a:rPr lang="es-ES" sz="4400" b="1" dirty="0">
                <a:solidFill>
                  <a:schemeClr val="bg1"/>
                </a:solidFill>
              </a:rPr>
              <a:t> del rebaño! porque Jehová asoló </a:t>
            </a:r>
            <a:r>
              <a:rPr lang="es-ES" sz="4400" b="1" dirty="0" smtClean="0">
                <a:solidFill>
                  <a:schemeClr val="bg1"/>
                </a:solidFill>
              </a:rPr>
              <a:t>sus </a:t>
            </a:r>
            <a:r>
              <a:rPr lang="es-ES" sz="4400" b="1" dirty="0">
                <a:solidFill>
                  <a:schemeClr val="bg1"/>
                </a:solidFill>
              </a:rPr>
              <a:t>pastos. 37 Y los pastos delicados serán destruidos por el </a:t>
            </a:r>
            <a:r>
              <a:rPr lang="es-ES" sz="4400" b="1" dirty="0">
                <a:solidFill>
                  <a:srgbClr val="FFFF00"/>
                </a:solidFill>
              </a:rPr>
              <a:t>ardor de la ira </a:t>
            </a:r>
            <a:r>
              <a:rPr lang="es-ES" sz="4400" b="1" dirty="0">
                <a:solidFill>
                  <a:schemeClr val="bg1"/>
                </a:solidFill>
              </a:rPr>
              <a:t>de Jehová. </a:t>
            </a:r>
            <a:r>
              <a:rPr lang="es-ES" sz="4400" b="1" dirty="0" smtClean="0">
                <a:solidFill>
                  <a:schemeClr val="bg1"/>
                </a:solidFill>
              </a:rPr>
              <a:t>38 Dejó cual </a:t>
            </a:r>
            <a:r>
              <a:rPr lang="es-ES" sz="4400" b="1" dirty="0">
                <a:solidFill>
                  <a:schemeClr val="bg1"/>
                </a:solidFill>
              </a:rPr>
              <a:t>leoncillo su guarida; pues asolada fue la tierra de ellos </a:t>
            </a:r>
            <a:r>
              <a:rPr lang="es-ES" sz="4400" b="1" dirty="0">
                <a:solidFill>
                  <a:srgbClr val="FFFF00"/>
                </a:solidFill>
              </a:rPr>
              <a:t>por la ira del opresor</a:t>
            </a:r>
            <a:r>
              <a:rPr lang="es-ES" sz="4400" b="1" dirty="0">
                <a:solidFill>
                  <a:schemeClr val="bg1"/>
                </a:solidFill>
              </a:rPr>
              <a:t>, y por el </a:t>
            </a:r>
            <a:r>
              <a:rPr lang="es-ES" sz="4400" b="1" dirty="0" smtClean="0">
                <a:solidFill>
                  <a:schemeClr val="bg1"/>
                </a:solidFill>
              </a:rPr>
              <a:t>furor </a:t>
            </a:r>
            <a:r>
              <a:rPr lang="es-ES" sz="4400" b="1" dirty="0">
                <a:solidFill>
                  <a:schemeClr val="bg1"/>
                </a:solidFill>
              </a:rPr>
              <a:t>de su saña.”</a:t>
            </a:r>
          </a:p>
        </p:txBody>
      </p:sp>
    </p:spTree>
    <p:extLst>
      <p:ext uri="{BB962C8B-B14F-4D97-AF65-F5344CB8AC3E}">
        <p14:creationId xmlns:p14="http://schemas.microsoft.com/office/powerpoint/2010/main" val="263163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2607" y="1998397"/>
            <a:ext cx="115045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El caballo avanzará hasta que su pecho se bañe en sangre y el carro hasta que su </a:t>
            </a:r>
            <a:r>
              <a:rPr lang="es-ES" sz="4000" b="1" dirty="0" smtClean="0">
                <a:solidFill>
                  <a:schemeClr val="bg1"/>
                </a:solidFill>
              </a:rPr>
              <a:t>parte superior </a:t>
            </a:r>
            <a:r>
              <a:rPr lang="es-ES" sz="4000" b="1" dirty="0">
                <a:solidFill>
                  <a:schemeClr val="bg1"/>
                </a:solidFill>
              </a:rPr>
              <a:t>sea sumergida. 4 En esos días los ángeles descenderán en un sitio escondido, </a:t>
            </a:r>
            <a:r>
              <a:rPr lang="es-ES" sz="4000" b="1" dirty="0" smtClean="0">
                <a:solidFill>
                  <a:schemeClr val="bg1"/>
                </a:solidFill>
              </a:rPr>
              <a:t>reunirán en </a:t>
            </a:r>
            <a:r>
              <a:rPr lang="es-ES" sz="4000" b="1" dirty="0">
                <a:solidFill>
                  <a:schemeClr val="bg1"/>
                </a:solidFill>
              </a:rPr>
              <a:t>solo lugar a todos los que han hecho llegar el pecado y en ese día del juicio el Más Alto </a:t>
            </a:r>
            <a:r>
              <a:rPr lang="es-ES" sz="4000" b="1" dirty="0" err="1" smtClean="0">
                <a:solidFill>
                  <a:schemeClr val="bg1"/>
                </a:solidFill>
              </a:rPr>
              <a:t>selevantará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para sentenciar el gran juicio en medio de los pecadores.”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03239" y="111335"/>
            <a:ext cx="12041203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latin typeface="+mn-lt"/>
              </a:rPr>
              <a:t>1 Enoc </a:t>
            </a:r>
            <a:r>
              <a:rPr lang="es-ES" dirty="0" smtClean="0">
                <a:latin typeface="+mn-lt"/>
              </a:rPr>
              <a:t>100:3-4 [no canónico]: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La idea de caballos que pisan el lagar y se llenan de la sangre de los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impíos es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un simbolismo común en la literatura apocalíptica del tiempo de Juan:</a:t>
            </a:r>
          </a:p>
        </p:txBody>
      </p:sp>
    </p:spTree>
    <p:extLst>
      <p:ext uri="{BB962C8B-B14F-4D97-AF65-F5344CB8AC3E}">
        <p14:creationId xmlns:p14="http://schemas.microsoft.com/office/powerpoint/2010/main" val="7366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2525" y="1643519"/>
            <a:ext cx="4508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el número 4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66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Jehová será la esperanza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31131" y="4573599"/>
            <a:ext cx="466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ejércitos celestiales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7" y="5653007"/>
            <a:ext cx="403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err="1">
                <a:solidFill>
                  <a:srgbClr val="4472C4">
                    <a:lumMod val="50000"/>
                  </a:srgbClr>
                </a:solidFill>
              </a:rPr>
              <a:t>Edom</a:t>
            </a:r>
            <a:endParaRPr kumimoji="0" lang="es-ES" sz="32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3" y="3131642"/>
            <a:ext cx="4468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1600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490520" y="3828670"/>
            <a:ext cx="528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universalidad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490520" y="2839254"/>
            <a:ext cx="530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Viene a librar a su pueblo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537729" y="190919"/>
            <a:ext cx="53488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siguen a Cristo en caballos blancos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533447" y="1833472"/>
            <a:ext cx="526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rojo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58903" y="5540220"/>
            <a:ext cx="5264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los cuatro ángulos del mundo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58903" y="4684445"/>
            <a:ext cx="553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noProof="0" dirty="0" smtClean="0">
                <a:solidFill>
                  <a:prstClr val="black"/>
                </a:solidFill>
              </a:rPr>
              <a:t>localismo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8695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La secuencia de eventos en Ezequiel 8-11</a:t>
            </a:r>
          </a:p>
        </p:txBody>
      </p:sp>
    </p:spTree>
    <p:extLst>
      <p:ext uri="{BB962C8B-B14F-4D97-AF65-F5344CB8AC3E}">
        <p14:creationId xmlns:p14="http://schemas.microsoft.com/office/powerpoint/2010/main" val="20618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64620" y="2419659"/>
            <a:ext cx="115045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“</a:t>
            </a:r>
            <a:r>
              <a:rPr lang="es-ES" sz="4400" b="1" dirty="0">
                <a:solidFill>
                  <a:schemeClr val="bg1"/>
                </a:solidFill>
              </a:rPr>
              <a:t>Y me llevó al atrio de adentro de la casa de Jehová; y he aquí junto a la entrada del templo </a:t>
            </a:r>
            <a:r>
              <a:rPr lang="es-ES" sz="4400" b="1" dirty="0" smtClean="0">
                <a:solidFill>
                  <a:schemeClr val="bg1"/>
                </a:solidFill>
              </a:rPr>
              <a:t>de Jehová</a:t>
            </a:r>
            <a:r>
              <a:rPr lang="es-ES" sz="4400" b="1" dirty="0">
                <a:solidFill>
                  <a:schemeClr val="bg1"/>
                </a:solidFill>
              </a:rPr>
              <a:t>, entre la entrada y el altar, como veinticinco varones, sus espaldas vueltas al templo </a:t>
            </a:r>
            <a:r>
              <a:rPr lang="es-ES" sz="4400" b="1" dirty="0" smtClean="0">
                <a:solidFill>
                  <a:schemeClr val="bg1"/>
                </a:solidFill>
              </a:rPr>
              <a:t>de Jehová </a:t>
            </a:r>
            <a:r>
              <a:rPr lang="es-ES" sz="4400" b="1" dirty="0">
                <a:solidFill>
                  <a:schemeClr val="bg1"/>
                </a:solidFill>
              </a:rPr>
              <a:t>y sus rostros </a:t>
            </a:r>
            <a:r>
              <a:rPr lang="es-ES" sz="4400" b="1" dirty="0">
                <a:solidFill>
                  <a:srgbClr val="FFFF00"/>
                </a:solidFill>
              </a:rPr>
              <a:t>hacia el oriente</a:t>
            </a:r>
            <a:r>
              <a:rPr lang="es-ES" sz="4400" b="1" dirty="0">
                <a:solidFill>
                  <a:schemeClr val="bg1"/>
                </a:solidFill>
              </a:rPr>
              <a:t>, y </a:t>
            </a:r>
            <a:r>
              <a:rPr lang="es-ES" sz="4400" b="1" dirty="0">
                <a:solidFill>
                  <a:srgbClr val="FFFF00"/>
                </a:solidFill>
              </a:rPr>
              <a:t>adoraban al sol</a:t>
            </a:r>
            <a:r>
              <a:rPr lang="es-ES" sz="4400" b="1" dirty="0">
                <a:solidFill>
                  <a:schemeClr val="bg1"/>
                </a:solidFill>
              </a:rPr>
              <a:t>, postrándose hacia el oriente.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03239" y="111335"/>
            <a:ext cx="12041203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latin typeface="+mn-lt"/>
              </a:rPr>
              <a:t>Ezequiel 8:16-18: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Este libro se refiere al profeso pueblo de Dios como una ramera (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cap. 16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y 23) por las abominaciones que se estaban cometiendo en la ciudad. Aun los líderes</a:t>
            </a:r>
          </a:p>
          <a:p>
            <a:r>
              <a:rPr lang="es-ES" dirty="0">
                <a:solidFill>
                  <a:schemeClr val="tx1"/>
                </a:solidFill>
                <a:latin typeface="+mn-lt"/>
              </a:rPr>
              <a:t>estaban adorando al dios sol:</a:t>
            </a:r>
          </a:p>
        </p:txBody>
      </p:sp>
    </p:spTree>
    <p:extLst>
      <p:ext uri="{BB962C8B-B14F-4D97-AF65-F5344CB8AC3E}">
        <p14:creationId xmlns:p14="http://schemas.microsoft.com/office/powerpoint/2010/main" val="14881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27704" y="295892"/>
            <a:ext cx="113710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17 </a:t>
            </a:r>
            <a:r>
              <a:rPr lang="es-ES" sz="4400" b="1" dirty="0">
                <a:solidFill>
                  <a:schemeClr val="bg1"/>
                </a:solidFill>
              </a:rPr>
              <a:t>Y </a:t>
            </a:r>
            <a:r>
              <a:rPr lang="es-ES" sz="4400" b="1" dirty="0" smtClean="0">
                <a:solidFill>
                  <a:schemeClr val="bg1"/>
                </a:solidFill>
              </a:rPr>
              <a:t>me dijo</a:t>
            </a:r>
            <a:r>
              <a:rPr lang="es-ES" sz="4400" b="1" dirty="0">
                <a:solidFill>
                  <a:schemeClr val="bg1"/>
                </a:solidFill>
              </a:rPr>
              <a:t>: ¿No has visto, hijo de hombre? ¿Es cosa liviana para la casa de Judá hacer </a:t>
            </a:r>
            <a:r>
              <a:rPr lang="es-ES" sz="4400" b="1" dirty="0" smtClean="0">
                <a:solidFill>
                  <a:schemeClr val="bg1"/>
                </a:solidFill>
              </a:rPr>
              <a:t>las </a:t>
            </a:r>
            <a:r>
              <a:rPr lang="es-ES" sz="4400" b="1" dirty="0" smtClean="0">
                <a:solidFill>
                  <a:srgbClr val="FFFF00"/>
                </a:solidFill>
              </a:rPr>
              <a:t>abominaciones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que hacen aquí? Después que han llenado de maldad la tierra, se volvieron </a:t>
            </a:r>
            <a:r>
              <a:rPr lang="es-ES" sz="4400" b="1" dirty="0" smtClean="0">
                <a:solidFill>
                  <a:schemeClr val="bg1"/>
                </a:solidFill>
              </a:rPr>
              <a:t>a mí </a:t>
            </a:r>
            <a:r>
              <a:rPr lang="es-ES" sz="4400" b="1" dirty="0">
                <a:solidFill>
                  <a:srgbClr val="FFFF00"/>
                </a:solidFill>
              </a:rPr>
              <a:t>para irritarme</a:t>
            </a:r>
            <a:r>
              <a:rPr lang="es-ES" sz="4400" b="1" dirty="0">
                <a:solidFill>
                  <a:schemeClr val="bg1"/>
                </a:solidFill>
              </a:rPr>
              <a:t>; he aquí que aplican el ramo a sus narices. 18 Pues también yo </a:t>
            </a:r>
            <a:r>
              <a:rPr lang="es-ES" sz="4400" b="1" dirty="0" smtClean="0">
                <a:solidFill>
                  <a:schemeClr val="bg1"/>
                </a:solidFill>
              </a:rPr>
              <a:t>procederé </a:t>
            </a:r>
            <a:r>
              <a:rPr lang="es-ES" sz="4400" b="1" dirty="0" smtClean="0">
                <a:solidFill>
                  <a:srgbClr val="FFFF00"/>
                </a:solidFill>
              </a:rPr>
              <a:t>con </a:t>
            </a:r>
            <a:r>
              <a:rPr lang="es-ES" sz="4400" b="1" dirty="0">
                <a:solidFill>
                  <a:srgbClr val="FFFF00"/>
                </a:solidFill>
              </a:rPr>
              <a:t>furor</a:t>
            </a:r>
            <a:r>
              <a:rPr lang="es-ES" sz="4400" b="1" dirty="0">
                <a:solidFill>
                  <a:schemeClr val="bg1"/>
                </a:solidFill>
              </a:rPr>
              <a:t>; no perdonará mi ojo, ni tendré </a:t>
            </a:r>
            <a:r>
              <a:rPr lang="es-ES" sz="4400" b="1" dirty="0" smtClean="0">
                <a:solidFill>
                  <a:schemeClr val="bg1"/>
                </a:solidFill>
              </a:rPr>
              <a:t>misericordia</a:t>
            </a:r>
            <a:r>
              <a:rPr lang="es-ES" sz="4400" b="1" dirty="0">
                <a:solidFill>
                  <a:schemeClr val="bg1"/>
                </a:solidFill>
              </a:rPr>
              <a:t>; y gritarán a mis oídos con gran voz, </a:t>
            </a:r>
            <a:r>
              <a:rPr lang="es-ES" sz="4400" b="1" dirty="0" smtClean="0">
                <a:solidFill>
                  <a:schemeClr val="bg1"/>
                </a:solidFill>
              </a:rPr>
              <a:t>y no </a:t>
            </a:r>
            <a:r>
              <a:rPr lang="es-ES" sz="4400" b="1" dirty="0">
                <a:solidFill>
                  <a:schemeClr val="bg1"/>
                </a:solidFill>
              </a:rPr>
              <a:t>los oiré.”</a:t>
            </a:r>
          </a:p>
        </p:txBody>
      </p:sp>
    </p:spTree>
    <p:extLst>
      <p:ext uri="{BB962C8B-B14F-4D97-AF65-F5344CB8AC3E}">
        <p14:creationId xmlns:p14="http://schemas.microsoft.com/office/powerpoint/2010/main" val="32069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1544" y="1865661"/>
            <a:ext cx="115045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 “</a:t>
            </a:r>
            <a:r>
              <a:rPr lang="es-ES" sz="5400" b="1" dirty="0">
                <a:solidFill>
                  <a:schemeClr val="bg1"/>
                </a:solidFill>
              </a:rPr>
              <a:t>y le dijo Jehová: Pasa por en medio de la ciudad, por en medio de Jerusalén, y ponles </a:t>
            </a:r>
            <a:r>
              <a:rPr lang="es-ES" sz="5400" b="1" dirty="0">
                <a:solidFill>
                  <a:srgbClr val="FFFF00"/>
                </a:solidFill>
              </a:rPr>
              <a:t>una </a:t>
            </a:r>
            <a:r>
              <a:rPr lang="es-ES" sz="5400" b="1" dirty="0" smtClean="0">
                <a:solidFill>
                  <a:srgbClr val="FFFF00"/>
                </a:solidFill>
              </a:rPr>
              <a:t>señal en </a:t>
            </a:r>
            <a:r>
              <a:rPr lang="es-ES" sz="5400" b="1" dirty="0">
                <a:solidFill>
                  <a:srgbClr val="FFFF00"/>
                </a:solidFill>
              </a:rPr>
              <a:t>la frente </a:t>
            </a:r>
            <a:r>
              <a:rPr lang="es-ES" sz="5400" b="1" dirty="0">
                <a:solidFill>
                  <a:schemeClr val="bg1"/>
                </a:solidFill>
              </a:rPr>
              <a:t>a los hombres que </a:t>
            </a:r>
            <a:r>
              <a:rPr lang="es-ES" sz="5400" b="1" dirty="0">
                <a:solidFill>
                  <a:srgbClr val="FFFF00"/>
                </a:solidFill>
              </a:rPr>
              <a:t>gimen y que claman </a:t>
            </a:r>
            <a:r>
              <a:rPr lang="es-ES" sz="5400" b="1" dirty="0">
                <a:solidFill>
                  <a:schemeClr val="bg1"/>
                </a:solidFill>
              </a:rPr>
              <a:t>a causa de todas las </a:t>
            </a:r>
            <a:r>
              <a:rPr lang="es-ES" sz="5400" b="1" dirty="0">
                <a:solidFill>
                  <a:srgbClr val="FFFF00"/>
                </a:solidFill>
              </a:rPr>
              <a:t>abominaciones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smtClean="0">
                <a:solidFill>
                  <a:schemeClr val="bg1"/>
                </a:solidFill>
              </a:rPr>
              <a:t>que se </a:t>
            </a:r>
            <a:r>
              <a:rPr lang="es-ES" sz="5400" b="1" dirty="0">
                <a:solidFill>
                  <a:schemeClr val="bg1"/>
                </a:solidFill>
              </a:rPr>
              <a:t>hacen </a:t>
            </a:r>
            <a:r>
              <a:rPr lang="es-ES" sz="5400" b="1" dirty="0">
                <a:solidFill>
                  <a:srgbClr val="FFFF00"/>
                </a:solidFill>
              </a:rPr>
              <a:t>en medio de ella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03239" y="111335"/>
            <a:ext cx="12041203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latin typeface="+mn-lt"/>
              </a:rPr>
              <a:t>Ezequiel 9:4: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Pero había un remanente fiel en la ciudad que no estaba practicando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las abominaciones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y por eso era necesario sellarlo antes que Dios derramara su ira sobre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la ciudad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786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94955" y="192541"/>
            <a:ext cx="10908787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000" b="1" dirty="0">
                <a:solidFill>
                  <a:srgbClr val="002060"/>
                </a:solidFill>
              </a:rPr>
              <a:t>Cuando el </a:t>
            </a:r>
            <a:r>
              <a:rPr lang="es-ES" sz="6000" b="1" u="sng" dirty="0">
                <a:solidFill>
                  <a:srgbClr val="002060"/>
                </a:solidFill>
              </a:rPr>
              <a:t>juicio</a:t>
            </a:r>
            <a:r>
              <a:rPr lang="es-ES" sz="6000" b="1" dirty="0">
                <a:solidFill>
                  <a:srgbClr val="002060"/>
                </a:solidFill>
              </a:rPr>
              <a:t> </a:t>
            </a:r>
            <a:r>
              <a:rPr lang="es-ES" sz="6000" b="1" u="sng" dirty="0" smtClean="0">
                <a:solidFill>
                  <a:srgbClr val="002060"/>
                </a:solidFill>
              </a:rPr>
              <a:t>concluya</a:t>
            </a:r>
            <a:r>
              <a:rPr lang="es-ES" sz="6000" b="1" dirty="0" smtClean="0">
                <a:solidFill>
                  <a:srgbClr val="002060"/>
                </a:solidFill>
              </a:rPr>
              <a:t>, </a:t>
            </a:r>
            <a:r>
              <a:rPr lang="es-ES" sz="6000" b="1" dirty="0">
                <a:solidFill>
                  <a:srgbClr val="002060"/>
                </a:solidFill>
              </a:rPr>
              <a:t>toda la humanidad estará en un grupo o el otro y se cerrará la puerta de la gracia y Satanás tendrá total control sobre los pecadores empedernidos.</a:t>
            </a:r>
          </a:p>
        </p:txBody>
      </p:sp>
    </p:spTree>
    <p:extLst>
      <p:ext uri="{BB962C8B-B14F-4D97-AF65-F5344CB8AC3E}">
        <p14:creationId xmlns:p14="http://schemas.microsoft.com/office/powerpoint/2010/main" val="33082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1544" y="1631581"/>
            <a:ext cx="115045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 </a:t>
            </a:r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Y a los otros dijo, oyéndolo yo: Pasad por la ciudad </a:t>
            </a:r>
            <a:r>
              <a:rPr lang="es-ES" sz="4000" b="1" dirty="0">
                <a:solidFill>
                  <a:srgbClr val="FFFF00"/>
                </a:solidFill>
              </a:rPr>
              <a:t>en pos de él</a:t>
            </a:r>
            <a:r>
              <a:rPr lang="es-ES" sz="4000" b="1" dirty="0">
                <a:solidFill>
                  <a:schemeClr val="bg1"/>
                </a:solidFill>
              </a:rPr>
              <a:t>, y matad; no perdone </a:t>
            </a:r>
            <a:r>
              <a:rPr lang="es-ES" sz="4000" b="1" dirty="0" smtClean="0">
                <a:solidFill>
                  <a:schemeClr val="bg1"/>
                </a:solidFill>
              </a:rPr>
              <a:t>vuestro ojo</a:t>
            </a:r>
            <a:r>
              <a:rPr lang="es-ES" sz="4000" b="1" dirty="0">
                <a:solidFill>
                  <a:schemeClr val="bg1"/>
                </a:solidFill>
              </a:rPr>
              <a:t>, </a:t>
            </a:r>
            <a:r>
              <a:rPr lang="es-ES" sz="4000" b="1" dirty="0">
                <a:solidFill>
                  <a:srgbClr val="FFFF00"/>
                </a:solidFill>
              </a:rPr>
              <a:t>ni tengáis </a:t>
            </a:r>
            <a:r>
              <a:rPr lang="es-ES" sz="4000" b="1" dirty="0" smtClean="0">
                <a:solidFill>
                  <a:srgbClr val="FFFF00"/>
                </a:solidFill>
              </a:rPr>
              <a:t>misericordia</a:t>
            </a:r>
            <a:r>
              <a:rPr lang="es-ES" sz="4000" b="1" dirty="0" smtClean="0">
                <a:solidFill>
                  <a:schemeClr val="bg1"/>
                </a:solidFill>
              </a:rPr>
              <a:t>. 6 Matad </a:t>
            </a:r>
            <a:r>
              <a:rPr lang="es-ES" sz="4000" b="1" dirty="0">
                <a:solidFill>
                  <a:schemeClr val="bg1"/>
                </a:solidFill>
              </a:rPr>
              <a:t>a viejos, jóvenes y vírgenes, niños y mujeres, hasta </a:t>
            </a:r>
            <a:r>
              <a:rPr lang="es-ES" sz="4000" b="1" dirty="0" smtClean="0">
                <a:solidFill>
                  <a:schemeClr val="bg1"/>
                </a:solidFill>
              </a:rPr>
              <a:t>que no </a:t>
            </a:r>
            <a:r>
              <a:rPr lang="es-ES" sz="4000" b="1" dirty="0">
                <a:solidFill>
                  <a:schemeClr val="bg1"/>
                </a:solidFill>
              </a:rPr>
              <a:t>quede ninguno; pero a todo aquel </a:t>
            </a:r>
            <a:r>
              <a:rPr lang="es-ES" sz="4000" b="1" dirty="0">
                <a:solidFill>
                  <a:srgbClr val="FFFF00"/>
                </a:solidFill>
              </a:rPr>
              <a:t>sobre el cual hubiere señal</a:t>
            </a:r>
            <a:r>
              <a:rPr lang="es-ES" sz="4000" b="1" dirty="0">
                <a:solidFill>
                  <a:schemeClr val="bg1"/>
                </a:solidFill>
              </a:rPr>
              <a:t>, no os acercaréis; </a:t>
            </a:r>
            <a:r>
              <a:rPr lang="es-ES" sz="4000" b="1" dirty="0" smtClean="0">
                <a:solidFill>
                  <a:schemeClr val="bg1"/>
                </a:solidFill>
              </a:rPr>
              <a:t>y comenzaréis </a:t>
            </a:r>
            <a:r>
              <a:rPr lang="es-ES" sz="4000" b="1" dirty="0">
                <a:solidFill>
                  <a:schemeClr val="bg1"/>
                </a:solidFill>
              </a:rPr>
              <a:t>por </a:t>
            </a:r>
            <a:r>
              <a:rPr lang="es-ES" sz="4000" b="1" dirty="0">
                <a:solidFill>
                  <a:srgbClr val="FFFF00"/>
                </a:solidFill>
              </a:rPr>
              <a:t>mi santuario</a:t>
            </a:r>
            <a:r>
              <a:rPr lang="es-ES" sz="4000" b="1" dirty="0">
                <a:solidFill>
                  <a:schemeClr val="bg1"/>
                </a:solidFill>
              </a:rPr>
              <a:t>. Comenzaron, pues, desde los </a:t>
            </a:r>
            <a:r>
              <a:rPr lang="es-ES" sz="4000" b="1" dirty="0">
                <a:solidFill>
                  <a:srgbClr val="FFFF00"/>
                </a:solidFill>
              </a:rPr>
              <a:t>varones ancianos </a:t>
            </a:r>
            <a:r>
              <a:rPr lang="es-ES" sz="4000" b="1" dirty="0">
                <a:solidFill>
                  <a:schemeClr val="bg1"/>
                </a:solidFill>
              </a:rPr>
              <a:t>que </a:t>
            </a:r>
            <a:r>
              <a:rPr lang="es-ES" sz="4000" b="1" dirty="0" smtClean="0">
                <a:solidFill>
                  <a:schemeClr val="bg1"/>
                </a:solidFill>
              </a:rPr>
              <a:t>estaban delante </a:t>
            </a:r>
            <a:r>
              <a:rPr lang="es-ES" sz="4000" b="1" dirty="0">
                <a:solidFill>
                  <a:schemeClr val="bg1"/>
                </a:solidFill>
              </a:rPr>
              <a:t>del templo.”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03239" y="111335"/>
            <a:ext cx="1204120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latin typeface="+mn-lt"/>
              </a:rPr>
              <a:t>Ezequiel 9:5, 6: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Después de sellar a sus fieles Dios prometió derramar su ira sobre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aquellos que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no tenían la señal:</a:t>
            </a:r>
          </a:p>
        </p:txBody>
      </p:sp>
    </p:spTree>
    <p:extLst>
      <p:ext uri="{BB962C8B-B14F-4D97-AF65-F5344CB8AC3E}">
        <p14:creationId xmlns:p14="http://schemas.microsoft.com/office/powerpoint/2010/main" val="36201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09716" y="192541"/>
            <a:ext cx="11606511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C00000"/>
                </a:solidFill>
              </a:rPr>
              <a:t>Ezequiel 10:2: </a:t>
            </a:r>
            <a:r>
              <a:rPr lang="es-ES" sz="4000" b="1" dirty="0">
                <a:solidFill>
                  <a:srgbClr val="002060"/>
                </a:solidFill>
              </a:rPr>
              <a:t>El varón vestido de lienzos entró al santuario para recibir los </a:t>
            </a:r>
            <a:r>
              <a:rPr lang="es-ES" sz="4000" b="1" dirty="0" smtClean="0">
                <a:solidFill>
                  <a:srgbClr val="002060"/>
                </a:solidFill>
              </a:rPr>
              <a:t>carbones encendidos </a:t>
            </a:r>
            <a:r>
              <a:rPr lang="es-ES" sz="4000" b="1" dirty="0">
                <a:solidFill>
                  <a:srgbClr val="002060"/>
                </a:solidFill>
              </a:rPr>
              <a:t>que iba a derramar sobre la ciudad apóstata. Estos carbones los tomó del </a:t>
            </a:r>
            <a:r>
              <a:rPr lang="es-ES" sz="4000" b="1" dirty="0" smtClean="0">
                <a:solidFill>
                  <a:srgbClr val="002060"/>
                </a:solidFill>
              </a:rPr>
              <a:t>altar de </a:t>
            </a:r>
            <a:r>
              <a:rPr lang="es-ES" sz="4000" b="1" dirty="0">
                <a:solidFill>
                  <a:srgbClr val="002060"/>
                </a:solidFill>
              </a:rPr>
              <a:t>incienso a donde entraban las oraciones de los que clamaban y gemían por </a:t>
            </a:r>
            <a:r>
              <a:rPr lang="es-ES" sz="4000" b="1" dirty="0" smtClean="0">
                <a:solidFill>
                  <a:srgbClr val="002060"/>
                </a:solidFill>
              </a:rPr>
              <a:t>las abominaciones </a:t>
            </a:r>
            <a:r>
              <a:rPr lang="es-ES" sz="4000" b="1" dirty="0">
                <a:solidFill>
                  <a:srgbClr val="002060"/>
                </a:solidFill>
              </a:rPr>
              <a:t>que se cometían en la ciudad (compare </a:t>
            </a:r>
            <a:r>
              <a:rPr lang="es-ES" sz="4000" b="1" dirty="0" smtClean="0">
                <a:solidFill>
                  <a:srgbClr val="002060"/>
                </a:solidFill>
              </a:rPr>
              <a:t>Ap. </a:t>
            </a:r>
            <a:r>
              <a:rPr lang="es-ES" sz="4000" b="1" dirty="0">
                <a:solidFill>
                  <a:srgbClr val="002060"/>
                </a:solidFill>
              </a:rPr>
              <a:t>8:5). Al lanzar </a:t>
            </a:r>
            <a:r>
              <a:rPr lang="es-ES" sz="4000" b="1" dirty="0" smtClean="0">
                <a:solidFill>
                  <a:srgbClr val="002060"/>
                </a:solidFill>
              </a:rPr>
              <a:t>los carbones </a:t>
            </a:r>
            <a:r>
              <a:rPr lang="es-ES" sz="4000" b="1" dirty="0">
                <a:solidFill>
                  <a:srgbClr val="002060"/>
                </a:solidFill>
              </a:rPr>
              <a:t>encendidos sobre la ciudad habría truenos, relámpagos, un terremoto y las </a:t>
            </a:r>
            <a:r>
              <a:rPr lang="es-ES" sz="4000" b="1" dirty="0" smtClean="0">
                <a:solidFill>
                  <a:srgbClr val="002060"/>
                </a:solidFill>
              </a:rPr>
              <a:t>voces de </a:t>
            </a:r>
            <a:r>
              <a:rPr lang="es-ES" sz="4000" b="1" dirty="0">
                <a:solidFill>
                  <a:srgbClr val="002060"/>
                </a:solidFill>
              </a:rPr>
              <a:t>la séptima plaga (</a:t>
            </a:r>
            <a:r>
              <a:rPr lang="es-ES" sz="4000" b="1" dirty="0" smtClean="0">
                <a:solidFill>
                  <a:srgbClr val="002060"/>
                </a:solidFill>
              </a:rPr>
              <a:t>Ap. </a:t>
            </a:r>
            <a:r>
              <a:rPr lang="es-ES" sz="4000" b="1" dirty="0">
                <a:solidFill>
                  <a:srgbClr val="002060"/>
                </a:solidFill>
              </a:rPr>
              <a:t>16:17-18).</a:t>
            </a:r>
          </a:p>
        </p:txBody>
      </p:sp>
    </p:spTree>
    <p:extLst>
      <p:ext uri="{BB962C8B-B14F-4D97-AF65-F5344CB8AC3E}">
        <p14:creationId xmlns:p14="http://schemas.microsoft.com/office/powerpoint/2010/main" val="27541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1544" y="948690"/>
            <a:ext cx="115045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 “Y habló al varón vestido de lino, y le dijo: Entra en medio de las ruedas debajo de </a:t>
            </a:r>
            <a:r>
              <a:rPr lang="es-ES" sz="5400" b="1" dirty="0" smtClean="0">
                <a:solidFill>
                  <a:schemeClr val="bg1"/>
                </a:solidFill>
              </a:rPr>
              <a:t>los querubines</a:t>
            </a:r>
            <a:r>
              <a:rPr lang="es-ES" sz="5400" b="1" dirty="0">
                <a:solidFill>
                  <a:schemeClr val="bg1"/>
                </a:solidFill>
              </a:rPr>
              <a:t>, y </a:t>
            </a:r>
            <a:r>
              <a:rPr lang="es-ES" sz="5400" b="1" dirty="0">
                <a:solidFill>
                  <a:srgbClr val="FFFF00"/>
                </a:solidFill>
              </a:rPr>
              <a:t>llena tus manos</a:t>
            </a:r>
            <a:r>
              <a:rPr lang="es-ES" sz="5400" b="1" dirty="0">
                <a:solidFill>
                  <a:schemeClr val="bg1"/>
                </a:solidFill>
              </a:rPr>
              <a:t> de </a:t>
            </a:r>
            <a:r>
              <a:rPr lang="es-ES" sz="5400" b="1" dirty="0">
                <a:solidFill>
                  <a:srgbClr val="FFFF00"/>
                </a:solidFill>
              </a:rPr>
              <a:t>carbones encendidos </a:t>
            </a:r>
            <a:r>
              <a:rPr lang="es-ES" sz="5400" b="1" dirty="0">
                <a:solidFill>
                  <a:schemeClr val="bg1"/>
                </a:solidFill>
              </a:rPr>
              <a:t>de entre los querubines, y </a:t>
            </a:r>
            <a:r>
              <a:rPr lang="es-ES" sz="5400" b="1" dirty="0">
                <a:solidFill>
                  <a:srgbClr val="FFFF00"/>
                </a:solidFill>
              </a:rPr>
              <a:t>espárcelos</a:t>
            </a:r>
          </a:p>
          <a:p>
            <a:r>
              <a:rPr lang="es-ES" sz="5400" b="1" dirty="0">
                <a:solidFill>
                  <a:srgbClr val="FFFF00"/>
                </a:solidFill>
              </a:rPr>
              <a:t>sobre la ciudad</a:t>
            </a:r>
            <a:r>
              <a:rPr lang="es-ES" sz="5400" b="1" dirty="0">
                <a:solidFill>
                  <a:schemeClr val="bg1"/>
                </a:solidFill>
              </a:rPr>
              <a:t>. Y entró a vista mía.”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03239" y="111335"/>
            <a:ext cx="1204120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latin typeface="+mn-lt"/>
              </a:rPr>
              <a:t>Ezequiel </a:t>
            </a:r>
            <a:r>
              <a:rPr lang="es-ES" dirty="0" smtClean="0">
                <a:latin typeface="+mn-lt"/>
              </a:rPr>
              <a:t>10: 2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:</a:t>
            </a:r>
            <a:endParaRPr lang="es-E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56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1544" y="1311664"/>
            <a:ext cx="115045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 </a:t>
            </a:r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chemeClr val="bg1"/>
                </a:solidFill>
              </a:rPr>
              <a:t>Y los querubines estaban a la mano derecha de la casa cuando este varón entró; y </a:t>
            </a:r>
            <a:r>
              <a:rPr lang="es-ES" sz="4800" b="1" dirty="0">
                <a:solidFill>
                  <a:srgbClr val="FFFF00"/>
                </a:solidFill>
              </a:rPr>
              <a:t>la </a:t>
            </a:r>
            <a:r>
              <a:rPr lang="es-ES" sz="4800" b="1" dirty="0" smtClean="0">
                <a:solidFill>
                  <a:srgbClr val="FFFF00"/>
                </a:solidFill>
              </a:rPr>
              <a:t>nube llenaba </a:t>
            </a:r>
            <a:r>
              <a:rPr lang="es-ES" sz="4800" b="1" dirty="0">
                <a:solidFill>
                  <a:srgbClr val="FFFF00"/>
                </a:solidFill>
              </a:rPr>
              <a:t>el atrio de </a:t>
            </a:r>
            <a:r>
              <a:rPr lang="es-ES" sz="4800" b="1" dirty="0" smtClean="0">
                <a:solidFill>
                  <a:srgbClr val="FFFF00"/>
                </a:solidFill>
              </a:rPr>
              <a:t>adentro</a:t>
            </a:r>
            <a:r>
              <a:rPr lang="es-ES" sz="4800" b="1" dirty="0" smtClean="0">
                <a:solidFill>
                  <a:schemeClr val="bg1"/>
                </a:solidFill>
              </a:rPr>
              <a:t>. 4 </a:t>
            </a:r>
            <a:r>
              <a:rPr lang="es-ES" sz="4800" b="1" dirty="0">
                <a:solidFill>
                  <a:schemeClr val="bg1"/>
                </a:solidFill>
              </a:rPr>
              <a:t>Entonces la </a:t>
            </a:r>
            <a:r>
              <a:rPr lang="es-ES" sz="4800" b="1" dirty="0">
                <a:solidFill>
                  <a:srgbClr val="FFFF00"/>
                </a:solidFill>
              </a:rPr>
              <a:t>gloria de Jehová </a:t>
            </a:r>
            <a:r>
              <a:rPr lang="es-ES" sz="4800" b="1" dirty="0">
                <a:solidFill>
                  <a:schemeClr val="bg1"/>
                </a:solidFill>
              </a:rPr>
              <a:t>se elevó de encima del </a:t>
            </a:r>
            <a:r>
              <a:rPr lang="es-ES" sz="4800" b="1" dirty="0" smtClean="0">
                <a:solidFill>
                  <a:schemeClr val="bg1"/>
                </a:solidFill>
              </a:rPr>
              <a:t>querubín al </a:t>
            </a:r>
            <a:r>
              <a:rPr lang="es-ES" sz="4800" b="1" dirty="0">
                <a:solidFill>
                  <a:schemeClr val="bg1"/>
                </a:solidFill>
              </a:rPr>
              <a:t>umbral de la puerta; y </a:t>
            </a:r>
            <a:r>
              <a:rPr lang="es-ES" sz="4800" b="1" dirty="0">
                <a:solidFill>
                  <a:srgbClr val="FFFF00"/>
                </a:solidFill>
              </a:rPr>
              <a:t>la casa</a:t>
            </a:r>
            <a:r>
              <a:rPr lang="es-ES" sz="4800" b="1" dirty="0">
                <a:solidFill>
                  <a:schemeClr val="bg1"/>
                </a:solidFill>
              </a:rPr>
              <a:t> fue llena de la nube, y el atrio </a:t>
            </a:r>
            <a:r>
              <a:rPr lang="es-ES" sz="4800" b="1" dirty="0">
                <a:solidFill>
                  <a:srgbClr val="FFFF00"/>
                </a:solidFill>
              </a:rPr>
              <a:t>se llenó del resplandor</a:t>
            </a:r>
            <a:r>
              <a:rPr lang="es-ES" sz="4800" b="1" dirty="0">
                <a:solidFill>
                  <a:schemeClr val="bg1"/>
                </a:solidFill>
              </a:rPr>
              <a:t> de </a:t>
            </a:r>
            <a:r>
              <a:rPr lang="es-ES" sz="4800" b="1" dirty="0" smtClean="0">
                <a:solidFill>
                  <a:schemeClr val="bg1"/>
                </a:solidFill>
              </a:rPr>
              <a:t>la gloria </a:t>
            </a:r>
            <a:r>
              <a:rPr lang="es-ES" sz="4800" b="1" dirty="0">
                <a:solidFill>
                  <a:schemeClr val="bg1"/>
                </a:solidFill>
              </a:rPr>
              <a:t>de Jehová.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03239" y="111335"/>
            <a:ext cx="1204120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latin typeface="+mn-lt"/>
              </a:rPr>
              <a:t>Ezequiel 10:3-5: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El templo se llenó de la gloria de Dios y la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voz del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Omnipotente se oyó:</a:t>
            </a:r>
          </a:p>
        </p:txBody>
      </p:sp>
    </p:spTree>
    <p:extLst>
      <p:ext uri="{BB962C8B-B14F-4D97-AF65-F5344CB8AC3E}">
        <p14:creationId xmlns:p14="http://schemas.microsoft.com/office/powerpoint/2010/main" val="6365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01041" y="683219"/>
            <a:ext cx="115045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</a:rPr>
              <a:t>5 </a:t>
            </a:r>
            <a:r>
              <a:rPr lang="es-ES" sz="6600" b="1" dirty="0">
                <a:solidFill>
                  <a:schemeClr val="bg1"/>
                </a:solidFill>
              </a:rPr>
              <a:t>Y el estruendo de las alas de los querubines se oía hasta el atrio de </a:t>
            </a:r>
            <a:r>
              <a:rPr lang="es-ES" sz="6600" b="1" dirty="0" smtClean="0">
                <a:solidFill>
                  <a:schemeClr val="bg1"/>
                </a:solidFill>
              </a:rPr>
              <a:t>afuera, como </a:t>
            </a:r>
            <a:r>
              <a:rPr lang="es-ES" sz="6600" b="1" dirty="0">
                <a:solidFill>
                  <a:srgbClr val="FFFF00"/>
                </a:solidFill>
              </a:rPr>
              <a:t>la voz del Dios Omnipotente </a:t>
            </a:r>
            <a:r>
              <a:rPr lang="es-ES" sz="6600" b="1" dirty="0">
                <a:solidFill>
                  <a:schemeClr val="bg1"/>
                </a:solidFill>
              </a:rPr>
              <a:t>cuando habla.”</a:t>
            </a:r>
          </a:p>
        </p:txBody>
      </p:sp>
    </p:spTree>
    <p:extLst>
      <p:ext uri="{BB962C8B-B14F-4D97-AF65-F5344CB8AC3E}">
        <p14:creationId xmlns:p14="http://schemas.microsoft.com/office/powerpoint/2010/main" val="23307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1544" y="2078580"/>
            <a:ext cx="115045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un querubín extendió su mano de en medio de los querubines </a:t>
            </a:r>
            <a:r>
              <a:rPr lang="es-ES" sz="5400" b="1" dirty="0">
                <a:solidFill>
                  <a:srgbClr val="FFFF00"/>
                </a:solidFill>
              </a:rPr>
              <a:t>al fuego </a:t>
            </a:r>
            <a:r>
              <a:rPr lang="es-ES" sz="5400" b="1" dirty="0">
                <a:solidFill>
                  <a:schemeClr val="bg1"/>
                </a:solidFill>
              </a:rPr>
              <a:t>que estaba entre </a:t>
            </a:r>
            <a:r>
              <a:rPr lang="es-ES" sz="5400" b="1" dirty="0" smtClean="0">
                <a:solidFill>
                  <a:schemeClr val="bg1"/>
                </a:solidFill>
              </a:rPr>
              <a:t>ellos, y </a:t>
            </a:r>
            <a:r>
              <a:rPr lang="es-ES" sz="5400" b="1" dirty="0">
                <a:solidFill>
                  <a:srgbClr val="FFFF00"/>
                </a:solidFill>
              </a:rPr>
              <a:t>tomó de él </a:t>
            </a:r>
            <a:r>
              <a:rPr lang="es-ES" sz="5400" b="1" dirty="0">
                <a:solidFill>
                  <a:schemeClr val="bg1"/>
                </a:solidFill>
              </a:rPr>
              <a:t>y lo puso en las manos del que estaba vestido de lino, el cual lo </a:t>
            </a:r>
            <a:r>
              <a:rPr lang="es-ES" sz="5400" b="1" dirty="0">
                <a:solidFill>
                  <a:srgbClr val="FFFF00"/>
                </a:solidFill>
              </a:rPr>
              <a:t>tomó y salió</a:t>
            </a:r>
            <a:r>
              <a:rPr lang="es-ES" sz="5400" b="1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03239" y="111335"/>
            <a:ext cx="12041203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latin typeface="+mn-lt"/>
              </a:rPr>
              <a:t>Ezequiel 10:7: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El varón vestido de lienzos sale con los carbones encendidos del altar y </a:t>
            </a:r>
            <a:r>
              <a:rPr lang="es-ES" dirty="0" smtClean="0">
                <a:solidFill>
                  <a:schemeClr val="tx1"/>
                </a:solidFill>
                <a:latin typeface="+mn-lt"/>
              </a:rPr>
              <a:t>los derrama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sobre la ciudad desamparada:</a:t>
            </a:r>
          </a:p>
        </p:txBody>
      </p:sp>
    </p:spTree>
    <p:extLst>
      <p:ext uri="{BB962C8B-B14F-4D97-AF65-F5344CB8AC3E}">
        <p14:creationId xmlns:p14="http://schemas.microsoft.com/office/powerpoint/2010/main" val="38949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1544" y="1680374"/>
            <a:ext cx="115045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“</a:t>
            </a:r>
            <a:r>
              <a:rPr lang="es-ES" sz="4000" b="1" dirty="0">
                <a:solidFill>
                  <a:schemeClr val="bg1"/>
                </a:solidFill>
              </a:rPr>
              <a:t>Entonces la gloria de Jehová </a:t>
            </a:r>
            <a:r>
              <a:rPr lang="es-ES" sz="4000" b="1" dirty="0">
                <a:solidFill>
                  <a:srgbClr val="FFFF00"/>
                </a:solidFill>
              </a:rPr>
              <a:t>se elevó de encima del umbral</a:t>
            </a:r>
            <a:r>
              <a:rPr lang="es-ES" sz="4000" b="1" dirty="0">
                <a:solidFill>
                  <a:schemeClr val="bg1"/>
                </a:solidFill>
              </a:rPr>
              <a:t> de la casa, y se puso sobre </a:t>
            </a:r>
            <a:r>
              <a:rPr lang="es-ES" sz="4000" b="1" dirty="0" smtClean="0">
                <a:solidFill>
                  <a:schemeClr val="bg1"/>
                </a:solidFill>
              </a:rPr>
              <a:t>los querubines</a:t>
            </a:r>
            <a:r>
              <a:rPr lang="es-ES" sz="4000" b="1" dirty="0">
                <a:solidFill>
                  <a:schemeClr val="bg1"/>
                </a:solidFill>
              </a:rPr>
              <a:t>. 19 Y </a:t>
            </a:r>
            <a:r>
              <a:rPr lang="es-ES" sz="4000" b="1" dirty="0">
                <a:solidFill>
                  <a:srgbClr val="FFFF00"/>
                </a:solidFill>
              </a:rPr>
              <a:t>alzando los </a:t>
            </a:r>
            <a:r>
              <a:rPr lang="es-ES" sz="4000" b="1" dirty="0" smtClean="0">
                <a:solidFill>
                  <a:srgbClr val="FFFF00"/>
                </a:solidFill>
              </a:rPr>
              <a:t>querubines </a:t>
            </a:r>
            <a:r>
              <a:rPr lang="es-ES" sz="4000" b="1" dirty="0">
                <a:solidFill>
                  <a:srgbClr val="FFFF00"/>
                </a:solidFill>
              </a:rPr>
              <a:t>sus alas</a:t>
            </a:r>
            <a:r>
              <a:rPr lang="es-ES" sz="4000" b="1" dirty="0">
                <a:solidFill>
                  <a:schemeClr val="bg1"/>
                </a:solidFill>
              </a:rPr>
              <a:t>, se </a:t>
            </a:r>
            <a:r>
              <a:rPr lang="es-ES" sz="4000" b="1" dirty="0">
                <a:solidFill>
                  <a:srgbClr val="FFFF00"/>
                </a:solidFill>
              </a:rPr>
              <a:t>levantaron de la tierra</a:t>
            </a:r>
            <a:r>
              <a:rPr lang="es-ES" sz="4000" b="1" dirty="0">
                <a:solidFill>
                  <a:schemeClr val="bg1"/>
                </a:solidFill>
              </a:rPr>
              <a:t> delante de </a:t>
            </a:r>
            <a:r>
              <a:rPr lang="es-ES" sz="4000" b="1" dirty="0" smtClean="0">
                <a:solidFill>
                  <a:schemeClr val="bg1"/>
                </a:solidFill>
              </a:rPr>
              <a:t>mis ojos</a:t>
            </a:r>
            <a:r>
              <a:rPr lang="es-ES" sz="4000" b="1" dirty="0">
                <a:solidFill>
                  <a:schemeClr val="bg1"/>
                </a:solidFill>
              </a:rPr>
              <a:t>; </a:t>
            </a:r>
            <a:r>
              <a:rPr lang="es-ES" sz="4000" b="1" dirty="0">
                <a:solidFill>
                  <a:srgbClr val="FFFF00"/>
                </a:solidFill>
              </a:rPr>
              <a:t>cuando ellos salieron</a:t>
            </a:r>
            <a:r>
              <a:rPr lang="es-ES" sz="4000" b="1" dirty="0">
                <a:solidFill>
                  <a:schemeClr val="bg1"/>
                </a:solidFill>
              </a:rPr>
              <a:t>, también las ruedas se alzaron al lado de ellos; y se pararon a </a:t>
            </a:r>
            <a:r>
              <a:rPr lang="es-ES" sz="4000" b="1" dirty="0" smtClean="0">
                <a:solidFill>
                  <a:schemeClr val="bg1"/>
                </a:solidFill>
              </a:rPr>
              <a:t>la </a:t>
            </a:r>
            <a:r>
              <a:rPr lang="es-ES" sz="4000" b="1" dirty="0" smtClean="0">
                <a:solidFill>
                  <a:srgbClr val="FFFF00"/>
                </a:solidFill>
              </a:rPr>
              <a:t>entrada </a:t>
            </a:r>
            <a:r>
              <a:rPr lang="es-ES" sz="4000" b="1" dirty="0">
                <a:solidFill>
                  <a:srgbClr val="FFFF00"/>
                </a:solidFill>
              </a:rPr>
              <a:t>de la puerta oriental </a:t>
            </a:r>
            <a:r>
              <a:rPr lang="es-ES" sz="4000" b="1" dirty="0">
                <a:solidFill>
                  <a:schemeClr val="bg1"/>
                </a:solidFill>
              </a:rPr>
              <a:t>de la casa de Jehová, y la gloria del Dios de Israel </a:t>
            </a:r>
            <a:r>
              <a:rPr lang="es-ES" sz="4000" b="1" dirty="0">
                <a:solidFill>
                  <a:srgbClr val="FFFF00"/>
                </a:solidFill>
              </a:rPr>
              <a:t>estaba </a:t>
            </a:r>
            <a:r>
              <a:rPr lang="es-ES" sz="4000" b="1" dirty="0" smtClean="0">
                <a:solidFill>
                  <a:srgbClr val="FFFF00"/>
                </a:solidFill>
              </a:rPr>
              <a:t>por encima </a:t>
            </a:r>
            <a:r>
              <a:rPr lang="es-ES" sz="4000" b="1" dirty="0">
                <a:solidFill>
                  <a:srgbClr val="FFFF00"/>
                </a:solidFill>
              </a:rPr>
              <a:t>sobre ellos.</a:t>
            </a:r>
            <a:r>
              <a:rPr lang="es-ES" sz="4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03239" y="111335"/>
            <a:ext cx="1204120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latin typeface="+mn-lt"/>
              </a:rPr>
              <a:t> Ezequiel 10: 18, 19: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Cuando la gloria de Dios abandona el templo, la ira sin mezcla de misericordia recae sobre la ciudad:</a:t>
            </a:r>
          </a:p>
        </p:txBody>
      </p:sp>
    </p:spTree>
    <p:extLst>
      <p:ext uri="{BB962C8B-B14F-4D97-AF65-F5344CB8AC3E}">
        <p14:creationId xmlns:p14="http://schemas.microsoft.com/office/powerpoint/2010/main" val="12091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1544" y="1680374"/>
            <a:ext cx="115045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</a:t>
            </a:r>
            <a:r>
              <a:rPr lang="es-ES" sz="4800" b="1" dirty="0">
                <a:solidFill>
                  <a:srgbClr val="FFFF00"/>
                </a:solidFill>
              </a:rPr>
              <a:t>Espada</a:t>
            </a:r>
            <a:r>
              <a:rPr lang="es-ES" sz="4800" b="1" dirty="0">
                <a:solidFill>
                  <a:schemeClr val="bg1"/>
                </a:solidFill>
              </a:rPr>
              <a:t> habéis temido, y </a:t>
            </a:r>
            <a:r>
              <a:rPr lang="es-ES" sz="4800" b="1" dirty="0">
                <a:solidFill>
                  <a:srgbClr val="FFFF00"/>
                </a:solidFill>
              </a:rPr>
              <a:t>espada traeré sobre vosotros</a:t>
            </a:r>
            <a:r>
              <a:rPr lang="es-ES" sz="4800" b="1" dirty="0">
                <a:solidFill>
                  <a:schemeClr val="bg1"/>
                </a:solidFill>
              </a:rPr>
              <a:t>, dice Jehová el Señor. 9 Y os sacaré </a:t>
            </a:r>
            <a:r>
              <a:rPr lang="es-ES" sz="4800" b="1" dirty="0" smtClean="0">
                <a:solidFill>
                  <a:schemeClr val="bg1"/>
                </a:solidFill>
              </a:rPr>
              <a:t>de en </a:t>
            </a:r>
            <a:r>
              <a:rPr lang="es-ES" sz="4800" b="1" dirty="0">
                <a:solidFill>
                  <a:schemeClr val="bg1"/>
                </a:solidFill>
              </a:rPr>
              <a:t>medio de ella, y os entregaré en </a:t>
            </a:r>
            <a:r>
              <a:rPr lang="es-ES" sz="4800" b="1" dirty="0">
                <a:solidFill>
                  <a:srgbClr val="FFFF00"/>
                </a:solidFill>
              </a:rPr>
              <a:t>manos de extraños</a:t>
            </a:r>
            <a:r>
              <a:rPr lang="es-ES" sz="4800" b="1" dirty="0">
                <a:solidFill>
                  <a:schemeClr val="bg1"/>
                </a:solidFill>
              </a:rPr>
              <a:t>, y </a:t>
            </a:r>
            <a:r>
              <a:rPr lang="es-ES" sz="4800" b="1" dirty="0">
                <a:solidFill>
                  <a:srgbClr val="FFFF00"/>
                </a:solidFill>
              </a:rPr>
              <a:t>haré juicios </a:t>
            </a:r>
            <a:r>
              <a:rPr lang="es-ES" sz="4800" b="1" dirty="0">
                <a:solidFill>
                  <a:schemeClr val="bg1"/>
                </a:solidFill>
              </a:rPr>
              <a:t>entre vosotros. </a:t>
            </a:r>
            <a:r>
              <a:rPr lang="es-ES" sz="4800" b="1" dirty="0" smtClean="0">
                <a:solidFill>
                  <a:schemeClr val="bg1"/>
                </a:solidFill>
              </a:rPr>
              <a:t>10 </a:t>
            </a:r>
            <a:r>
              <a:rPr lang="es-ES" sz="4800" b="1" dirty="0" smtClean="0">
                <a:solidFill>
                  <a:srgbClr val="FFFF00"/>
                </a:solidFill>
              </a:rPr>
              <a:t>A espada </a:t>
            </a:r>
            <a:r>
              <a:rPr lang="es-ES" sz="4800" b="1" dirty="0">
                <a:solidFill>
                  <a:srgbClr val="FFFF00"/>
                </a:solidFill>
              </a:rPr>
              <a:t>caeréis</a:t>
            </a:r>
            <a:r>
              <a:rPr lang="es-ES" sz="4800" b="1" dirty="0">
                <a:solidFill>
                  <a:schemeClr val="bg1"/>
                </a:solidFill>
              </a:rPr>
              <a:t>; en los límites de Israel os juzgaré, y sabréis que yo soy Jehová.”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03239" y="111335"/>
            <a:ext cx="1204120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latin typeface="+mn-lt"/>
              </a:rPr>
              <a:t>Ezequiel 11:8-10: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La espada literal recayó sobre el pueblo judío apóstata:</a:t>
            </a:r>
          </a:p>
        </p:txBody>
      </p:sp>
    </p:spTree>
    <p:extLst>
      <p:ext uri="{BB962C8B-B14F-4D97-AF65-F5344CB8AC3E}">
        <p14:creationId xmlns:p14="http://schemas.microsoft.com/office/powerpoint/2010/main" val="17357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71544" y="1680374"/>
            <a:ext cx="115045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“Después </a:t>
            </a:r>
            <a:r>
              <a:rPr lang="es-ES" sz="4800" b="1" dirty="0">
                <a:solidFill>
                  <a:schemeClr val="bg1"/>
                </a:solidFill>
              </a:rPr>
              <a:t>alzaron los querubines sus alas, y las ruedas en pos de ellos; y la gloria del Dios de Israel estaba sobre ellos. 23 Y la gloria de Jehová </a:t>
            </a:r>
            <a:r>
              <a:rPr lang="es-ES" sz="4800" b="1" dirty="0">
                <a:solidFill>
                  <a:srgbClr val="FFFF00"/>
                </a:solidFill>
              </a:rPr>
              <a:t>se elevó </a:t>
            </a:r>
            <a:r>
              <a:rPr lang="es-ES" sz="4800" b="1" dirty="0">
                <a:solidFill>
                  <a:schemeClr val="bg1"/>
                </a:solidFill>
              </a:rPr>
              <a:t>de en medio de la ciudad, y </a:t>
            </a:r>
            <a:r>
              <a:rPr lang="es-ES" sz="4800" b="1" dirty="0">
                <a:solidFill>
                  <a:srgbClr val="FFFF00"/>
                </a:solidFill>
              </a:rPr>
              <a:t>se puso sobre el monte </a:t>
            </a:r>
            <a:r>
              <a:rPr lang="es-ES" sz="4800" b="1" dirty="0">
                <a:solidFill>
                  <a:schemeClr val="bg1"/>
                </a:solidFill>
              </a:rPr>
              <a:t>que está al oriente de la ciudad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103239" y="111335"/>
            <a:ext cx="1204120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>
                <a:latin typeface="+mn-lt"/>
              </a:rPr>
              <a:t>Ezequiel 11:22, 23: </a:t>
            </a:r>
            <a:r>
              <a:rPr lang="es-ES" dirty="0">
                <a:solidFill>
                  <a:schemeClr val="tx1"/>
                </a:solidFill>
                <a:latin typeface="+mn-lt"/>
              </a:rPr>
              <a:t>La gloria de Dios desamparó el templo vía el monte de los Olivos:</a:t>
            </a:r>
          </a:p>
        </p:txBody>
      </p:sp>
    </p:spTree>
    <p:extLst>
      <p:ext uri="{BB962C8B-B14F-4D97-AF65-F5344CB8AC3E}">
        <p14:creationId xmlns:p14="http://schemas.microsoft.com/office/powerpoint/2010/main" val="2365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1528" y="150479"/>
            <a:ext cx="11144761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>
                <a:solidFill>
                  <a:srgbClr val="002060"/>
                </a:solidFill>
              </a:rPr>
              <a:t>Esta escena en su totalidad se repite en relación con la segunda destrucción de Jerusalén </a:t>
            </a:r>
            <a:r>
              <a:rPr lang="es-ES" sz="4400" b="1" dirty="0" smtClean="0">
                <a:solidFill>
                  <a:srgbClr val="002060"/>
                </a:solidFill>
              </a:rPr>
              <a:t>en el </a:t>
            </a:r>
            <a:r>
              <a:rPr lang="es-ES" sz="4400" b="1" dirty="0">
                <a:solidFill>
                  <a:srgbClr val="002060"/>
                </a:solidFill>
              </a:rPr>
              <a:t>año 70 DC. Jesús entró al templo por última vez y llamó al pueblo judío apóstata </a:t>
            </a:r>
            <a:r>
              <a:rPr lang="es-ES" sz="4400" b="1" dirty="0" smtClean="0">
                <a:solidFill>
                  <a:srgbClr val="002060"/>
                </a:solidFill>
              </a:rPr>
              <a:t>a arrepentirse</a:t>
            </a:r>
            <a:r>
              <a:rPr lang="es-ES" sz="4400" b="1" dirty="0">
                <a:solidFill>
                  <a:srgbClr val="002060"/>
                </a:solidFill>
              </a:rPr>
              <a:t>. Luego salió del templo y les dijo que la casa de ellos había quedado desierta </a:t>
            </a:r>
            <a:r>
              <a:rPr lang="es-ES" sz="4400" b="1" dirty="0" smtClean="0">
                <a:solidFill>
                  <a:srgbClr val="002060"/>
                </a:solidFill>
              </a:rPr>
              <a:t>y entonces </a:t>
            </a:r>
            <a:r>
              <a:rPr lang="es-ES" sz="4400" b="1" dirty="0">
                <a:solidFill>
                  <a:srgbClr val="002060"/>
                </a:solidFill>
              </a:rPr>
              <a:t>habló de la destrucción de Jerusalén mientras estaba sentado en el monte de </a:t>
            </a:r>
            <a:r>
              <a:rPr lang="es-ES" sz="4400" b="1" dirty="0" smtClean="0">
                <a:solidFill>
                  <a:srgbClr val="002060"/>
                </a:solidFill>
              </a:rPr>
              <a:t>los Olivos</a:t>
            </a:r>
            <a:r>
              <a:rPr lang="es-ES" sz="4400" b="1" dirty="0">
                <a:solidFill>
                  <a:srgbClr val="002060"/>
                </a:solidFill>
              </a:rPr>
              <a:t>, al oriente de Jerusalén. </a:t>
            </a:r>
          </a:p>
        </p:txBody>
      </p:sp>
    </p:spTree>
    <p:extLst>
      <p:ext uri="{BB962C8B-B14F-4D97-AF65-F5344CB8AC3E}">
        <p14:creationId xmlns:p14="http://schemas.microsoft.com/office/powerpoint/2010/main" val="379799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25041" y="324531"/>
            <a:ext cx="11300545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4800" b="1" dirty="0">
                <a:solidFill>
                  <a:srgbClr val="002060"/>
                </a:solidFill>
              </a:rPr>
              <a:t>Los judíos espirituales (cuya ciudadanía está registrada en la Jerusalén celestial) estarán reunidos espiritualmente en la </a:t>
            </a:r>
            <a:r>
              <a:rPr lang="es-ES" sz="4800" b="1" u="sng" dirty="0">
                <a:solidFill>
                  <a:srgbClr val="002060"/>
                </a:solidFill>
              </a:rPr>
              <a:t>Jerusalén espiritual</a:t>
            </a:r>
            <a:r>
              <a:rPr lang="es-ES" sz="4800" b="1" dirty="0">
                <a:solidFill>
                  <a:srgbClr val="002060"/>
                </a:solidFill>
              </a:rPr>
              <a:t>. (Apocalipsis 14:1-5) Por el otro lado, los babilonios espirituales estarán reunidos espiritualmente en la </a:t>
            </a:r>
            <a:r>
              <a:rPr lang="es-ES" sz="4800" b="1" u="sng" dirty="0" smtClean="0">
                <a:solidFill>
                  <a:srgbClr val="002060"/>
                </a:solidFill>
              </a:rPr>
              <a:t>Babilonia </a:t>
            </a:r>
            <a:r>
              <a:rPr lang="es-ES" sz="4800" b="1" u="sng" dirty="0">
                <a:solidFill>
                  <a:srgbClr val="002060"/>
                </a:solidFill>
              </a:rPr>
              <a:t>espiritual </a:t>
            </a:r>
            <a:r>
              <a:rPr lang="es-ES" sz="4800" b="1" dirty="0">
                <a:solidFill>
                  <a:srgbClr val="002060"/>
                </a:solidFill>
              </a:rPr>
              <a:t>y serán echados en el lagar espiritual.</a:t>
            </a:r>
          </a:p>
        </p:txBody>
      </p:sp>
    </p:spTree>
    <p:extLst>
      <p:ext uri="{BB962C8B-B14F-4D97-AF65-F5344CB8AC3E}">
        <p14:creationId xmlns:p14="http://schemas.microsoft.com/office/powerpoint/2010/main" val="25618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Hay otros paralelos en la Biblia:</a:t>
            </a:r>
          </a:p>
        </p:txBody>
      </p:sp>
    </p:spTree>
    <p:extLst>
      <p:ext uri="{BB962C8B-B14F-4D97-AF65-F5344CB8AC3E}">
        <p14:creationId xmlns:p14="http://schemas.microsoft.com/office/powerpoint/2010/main" val="10526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1528" y="886043"/>
            <a:ext cx="11144761" cy="50167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8000" b="1" dirty="0">
                <a:solidFill>
                  <a:srgbClr val="002060"/>
                </a:solidFill>
              </a:rPr>
              <a:t>Dios reunió a los justos en al arca antes de derramar su ira en el diluvio. </a:t>
            </a:r>
          </a:p>
        </p:txBody>
      </p:sp>
    </p:spTree>
    <p:extLst>
      <p:ext uri="{BB962C8B-B14F-4D97-AF65-F5344CB8AC3E}">
        <p14:creationId xmlns:p14="http://schemas.microsoft.com/office/powerpoint/2010/main" val="15652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71466" y="557956"/>
            <a:ext cx="11144761" cy="50167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8000" b="1" dirty="0">
                <a:solidFill>
                  <a:srgbClr val="002060"/>
                </a:solidFill>
              </a:rPr>
              <a:t>En Sodoma se cerró la puerta de la gracia antes que Dios derramara su ira sobre </a:t>
            </a:r>
            <a:r>
              <a:rPr lang="es-ES" sz="8000" b="1" dirty="0" smtClean="0">
                <a:solidFill>
                  <a:srgbClr val="002060"/>
                </a:solidFill>
              </a:rPr>
              <a:t>la ciudad</a:t>
            </a:r>
            <a:r>
              <a:rPr lang="es-ES" sz="80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2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1528" y="324531"/>
            <a:ext cx="11144761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Jesús advirtió que su venida sería como la de un ladrón a medianoche. La venida del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ladrón tiene </a:t>
            </a:r>
            <a:r>
              <a:rPr lang="es-ES" sz="4800" b="1" dirty="0">
                <a:solidFill>
                  <a:srgbClr val="C00000"/>
                </a:solidFill>
              </a:rPr>
              <a:t>dos etapas</a:t>
            </a:r>
            <a:r>
              <a:rPr lang="es-ES" sz="4800" b="1" dirty="0">
                <a:solidFill>
                  <a:srgbClr val="002060"/>
                </a:solidFill>
              </a:rPr>
              <a:t>. La </a:t>
            </a:r>
            <a:r>
              <a:rPr lang="es-ES" sz="4800" b="1" dirty="0">
                <a:solidFill>
                  <a:srgbClr val="C00000"/>
                </a:solidFill>
              </a:rPr>
              <a:t>primera</a:t>
            </a:r>
            <a:r>
              <a:rPr lang="es-ES" sz="4800" b="1" dirty="0">
                <a:solidFill>
                  <a:srgbClr val="002060"/>
                </a:solidFill>
              </a:rPr>
              <a:t> es cuando el ladrón llega y la gente no lo sabe</a:t>
            </a:r>
          </a:p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porque está durmiendo. La </a:t>
            </a:r>
            <a:r>
              <a:rPr lang="es-ES" sz="4800" b="1" dirty="0">
                <a:solidFill>
                  <a:srgbClr val="C00000"/>
                </a:solidFill>
              </a:rPr>
              <a:t>segunda</a:t>
            </a:r>
            <a:r>
              <a:rPr lang="es-ES" sz="4800" b="1" dirty="0">
                <a:solidFill>
                  <a:srgbClr val="002060"/>
                </a:solidFill>
              </a:rPr>
              <a:t> es cuando la gente se despierta y se da </a:t>
            </a:r>
            <a:r>
              <a:rPr lang="es-ES" sz="4800" b="1" dirty="0" smtClean="0">
                <a:solidFill>
                  <a:srgbClr val="002060"/>
                </a:solidFill>
              </a:rPr>
              <a:t>cuenta que </a:t>
            </a:r>
            <a:r>
              <a:rPr lang="es-ES" sz="4800" b="1" dirty="0">
                <a:solidFill>
                  <a:srgbClr val="002060"/>
                </a:solidFill>
              </a:rPr>
              <a:t>vino el ladrón, pero ya es demasiado tarde. </a:t>
            </a:r>
          </a:p>
        </p:txBody>
      </p:sp>
    </p:spTree>
    <p:extLst>
      <p:ext uri="{BB962C8B-B14F-4D97-AF65-F5344CB8AC3E}">
        <p14:creationId xmlns:p14="http://schemas.microsoft.com/office/powerpoint/2010/main" val="39561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52233" y="3645642"/>
            <a:ext cx="11361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me dijo: </a:t>
            </a:r>
            <a:r>
              <a:rPr lang="es-ES" sz="5400" b="1" dirty="0">
                <a:solidFill>
                  <a:srgbClr val="FFFF00"/>
                </a:solidFill>
              </a:rPr>
              <a:t>No selles </a:t>
            </a:r>
            <a:r>
              <a:rPr lang="es-ES" sz="5400" b="1" dirty="0">
                <a:solidFill>
                  <a:schemeClr val="bg1"/>
                </a:solidFill>
              </a:rPr>
              <a:t>las palabras de la profecía de este libro, porque </a:t>
            </a:r>
            <a:r>
              <a:rPr lang="es-ES" sz="5400" b="1" dirty="0">
                <a:solidFill>
                  <a:srgbClr val="FFFF00"/>
                </a:solidFill>
              </a:rPr>
              <a:t>el tiempo </a:t>
            </a:r>
            <a:r>
              <a:rPr lang="es-ES" sz="5400" b="1" dirty="0" smtClean="0">
                <a:solidFill>
                  <a:srgbClr val="FFFF00"/>
                </a:solidFill>
              </a:rPr>
              <a:t>está cerca</a:t>
            </a:r>
            <a:r>
              <a:rPr lang="es-ES" sz="5400" b="1" dirty="0" smtClean="0">
                <a:solidFill>
                  <a:schemeClr val="bg1"/>
                </a:solidFill>
              </a:rPr>
              <a:t>. 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80218" y="111335"/>
            <a:ext cx="11735601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Apocalipsis 22:10-13 </a:t>
            </a:r>
            <a:r>
              <a:rPr lang="es-ES" dirty="0">
                <a:solidFill>
                  <a:schemeClr val="tx1"/>
                </a:solidFill>
              </a:rPr>
              <a:t>presenta una secuencia de tres eventos. (1) Un mensaje </a:t>
            </a:r>
            <a:r>
              <a:rPr lang="es-ES" dirty="0" smtClean="0">
                <a:solidFill>
                  <a:schemeClr val="tx1"/>
                </a:solidFill>
              </a:rPr>
              <a:t>sale del </a:t>
            </a:r>
            <a:r>
              <a:rPr lang="es-ES" dirty="0">
                <a:solidFill>
                  <a:schemeClr val="tx1"/>
                </a:solidFill>
              </a:rPr>
              <a:t>libro de Apocalipsis, (2) se anuncia que todos </a:t>
            </a:r>
            <a:r>
              <a:rPr lang="es-ES" dirty="0" smtClean="0">
                <a:solidFill>
                  <a:schemeClr val="tx1"/>
                </a:solidFill>
              </a:rPr>
              <a:t>los casos </a:t>
            </a:r>
            <a:r>
              <a:rPr lang="es-ES" dirty="0">
                <a:solidFill>
                  <a:schemeClr val="tx1"/>
                </a:solidFill>
              </a:rPr>
              <a:t>están decididos para </a:t>
            </a:r>
            <a:r>
              <a:rPr lang="es-ES" dirty="0" smtClean="0">
                <a:solidFill>
                  <a:schemeClr val="tx1"/>
                </a:solidFill>
              </a:rPr>
              <a:t>vida o </a:t>
            </a:r>
            <a:r>
              <a:rPr lang="es-ES" dirty="0">
                <a:solidFill>
                  <a:schemeClr val="tx1"/>
                </a:solidFill>
              </a:rPr>
              <a:t>para muerte, (3) Cristo regresa en su segunda venida con el galardón:</a:t>
            </a:r>
          </a:p>
        </p:txBody>
      </p:sp>
    </p:spTree>
    <p:extLst>
      <p:ext uri="{BB962C8B-B14F-4D97-AF65-F5344CB8AC3E}">
        <p14:creationId xmlns:p14="http://schemas.microsoft.com/office/powerpoint/2010/main" val="38337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10470" y="117693"/>
            <a:ext cx="1150459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11 </a:t>
            </a:r>
            <a:r>
              <a:rPr lang="es-ES" sz="4800" b="1" dirty="0">
                <a:solidFill>
                  <a:schemeClr val="bg1"/>
                </a:solidFill>
              </a:rPr>
              <a:t>El que es injusto, sea injusto todavía; y el que es inmundo, sea inmundo </a:t>
            </a:r>
            <a:r>
              <a:rPr lang="es-ES" sz="4800" b="1" dirty="0" smtClean="0">
                <a:solidFill>
                  <a:schemeClr val="bg1"/>
                </a:solidFill>
              </a:rPr>
              <a:t>todavía; y </a:t>
            </a:r>
            <a:r>
              <a:rPr lang="es-ES" sz="4800" b="1" dirty="0">
                <a:solidFill>
                  <a:schemeClr val="bg1"/>
                </a:solidFill>
              </a:rPr>
              <a:t>el que es justo, practique la justicia todavía; y el que es </a:t>
            </a:r>
            <a:r>
              <a:rPr lang="es-ES" sz="4800" b="1" dirty="0" smtClean="0">
                <a:solidFill>
                  <a:schemeClr val="bg1"/>
                </a:solidFill>
              </a:rPr>
              <a:t>santo, santifíquese todavía</a:t>
            </a:r>
            <a:r>
              <a:rPr lang="es-ES" sz="4800" b="1" dirty="0">
                <a:solidFill>
                  <a:schemeClr val="bg1"/>
                </a:solidFill>
              </a:rPr>
              <a:t>. </a:t>
            </a:r>
            <a:r>
              <a:rPr lang="es-ES" sz="4800" b="1" dirty="0" smtClean="0">
                <a:solidFill>
                  <a:schemeClr val="bg1"/>
                </a:solidFill>
              </a:rPr>
              <a:t>12 He </a:t>
            </a:r>
            <a:r>
              <a:rPr lang="es-ES" sz="4800" b="1" dirty="0">
                <a:solidFill>
                  <a:schemeClr val="bg1"/>
                </a:solidFill>
              </a:rPr>
              <a:t>aquí </a:t>
            </a:r>
            <a:r>
              <a:rPr lang="es-ES" sz="4800" b="1" dirty="0">
                <a:solidFill>
                  <a:srgbClr val="FFFF00"/>
                </a:solidFill>
              </a:rPr>
              <a:t>yo vengo pronto</a:t>
            </a:r>
            <a:r>
              <a:rPr lang="es-ES" sz="4800" b="1" dirty="0">
                <a:solidFill>
                  <a:schemeClr val="bg1"/>
                </a:solidFill>
              </a:rPr>
              <a:t>, y mi galardón conmigo, para recompensar a </a:t>
            </a:r>
            <a:r>
              <a:rPr lang="es-ES" sz="4800" b="1" dirty="0" smtClean="0">
                <a:solidFill>
                  <a:schemeClr val="bg1"/>
                </a:solidFill>
              </a:rPr>
              <a:t>cada uno </a:t>
            </a:r>
            <a:r>
              <a:rPr lang="es-ES" sz="4800" b="1" dirty="0">
                <a:solidFill>
                  <a:schemeClr val="bg1"/>
                </a:solidFill>
              </a:rPr>
              <a:t>según sea su obra. 13 Yo soy el Alfa y la Omega, el principio y el fin, el primero y </a:t>
            </a:r>
            <a:r>
              <a:rPr lang="es-ES" sz="4800" b="1" dirty="0" smtClean="0">
                <a:solidFill>
                  <a:schemeClr val="bg1"/>
                </a:solidFill>
              </a:rPr>
              <a:t>el último</a:t>
            </a:r>
            <a:r>
              <a:rPr lang="es-ES" sz="4800" b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458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67405" y="757666"/>
            <a:ext cx="113612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Y esta será la plaga con que herirá Jehová a todos los pueblos que </a:t>
            </a:r>
            <a:r>
              <a:rPr lang="es-ES" sz="5400" b="1" dirty="0">
                <a:solidFill>
                  <a:srgbClr val="FFFF00"/>
                </a:solidFill>
              </a:rPr>
              <a:t>pelearon contra </a:t>
            </a:r>
            <a:r>
              <a:rPr lang="es-ES" sz="5400" b="1" dirty="0" smtClean="0">
                <a:solidFill>
                  <a:srgbClr val="FFFF00"/>
                </a:solidFill>
              </a:rPr>
              <a:t>Jerusalén</a:t>
            </a:r>
            <a:r>
              <a:rPr lang="es-ES" sz="5400" b="1" dirty="0" smtClean="0">
                <a:solidFill>
                  <a:schemeClr val="bg1"/>
                </a:solidFill>
              </a:rPr>
              <a:t>: la </a:t>
            </a:r>
            <a:r>
              <a:rPr lang="es-ES" sz="5400" b="1" dirty="0">
                <a:solidFill>
                  <a:schemeClr val="bg1"/>
                </a:solidFill>
              </a:rPr>
              <a:t>carne de ellos se corromperá estando ellos sobre sus pies, y se </a:t>
            </a:r>
            <a:r>
              <a:rPr lang="es-ES" sz="5400" b="1" dirty="0" smtClean="0">
                <a:solidFill>
                  <a:schemeClr val="bg1"/>
                </a:solidFill>
              </a:rPr>
              <a:t>consumirán </a:t>
            </a:r>
            <a:r>
              <a:rPr lang="es-ES" sz="5400" b="1" dirty="0">
                <a:solidFill>
                  <a:schemeClr val="bg1"/>
                </a:solidFill>
              </a:rPr>
              <a:t>en las cuencas </a:t>
            </a:r>
            <a:r>
              <a:rPr lang="es-ES" sz="5400" b="1" dirty="0" smtClean="0">
                <a:solidFill>
                  <a:schemeClr val="bg1"/>
                </a:solidFill>
              </a:rPr>
              <a:t>sus ojos</a:t>
            </a:r>
            <a:r>
              <a:rPr lang="es-ES" sz="5400" b="1" dirty="0">
                <a:solidFill>
                  <a:schemeClr val="bg1"/>
                </a:solidFill>
              </a:rPr>
              <a:t>, y </a:t>
            </a:r>
            <a:r>
              <a:rPr lang="es-ES" sz="5400" b="1" dirty="0">
                <a:solidFill>
                  <a:srgbClr val="FFFF00"/>
                </a:solidFill>
              </a:rPr>
              <a:t>la lengua se les deshará en su </a:t>
            </a:r>
            <a:r>
              <a:rPr lang="es-ES" sz="5400" b="1" dirty="0" smtClean="0">
                <a:solidFill>
                  <a:srgbClr val="FFFF00"/>
                </a:solidFill>
              </a:rPr>
              <a:t>boca</a:t>
            </a:r>
            <a:r>
              <a:rPr lang="es-ES" sz="5400" b="1" dirty="0" smtClean="0">
                <a:solidFill>
                  <a:schemeClr val="bg1"/>
                </a:solidFill>
              </a:rPr>
              <a:t>. 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80218" y="111335"/>
            <a:ext cx="1173560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3600" b="1">
                <a:solidFill>
                  <a:srgbClr val="FF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Zacarías 14:12, 13:</a:t>
            </a:r>
          </a:p>
        </p:txBody>
      </p:sp>
    </p:spTree>
    <p:extLst>
      <p:ext uri="{BB962C8B-B14F-4D97-AF65-F5344CB8AC3E}">
        <p14:creationId xmlns:p14="http://schemas.microsoft.com/office/powerpoint/2010/main" val="21836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67405" y="757666"/>
            <a:ext cx="113612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13 </a:t>
            </a:r>
            <a:r>
              <a:rPr lang="es-ES" sz="6000" b="1" dirty="0">
                <a:solidFill>
                  <a:schemeClr val="bg1"/>
                </a:solidFill>
              </a:rPr>
              <a:t>Y acontecerá en aquel día que habrá entre </a:t>
            </a:r>
            <a:r>
              <a:rPr lang="es-ES" sz="6000" b="1" dirty="0" smtClean="0">
                <a:solidFill>
                  <a:schemeClr val="bg1"/>
                </a:solidFill>
              </a:rPr>
              <a:t>ellos </a:t>
            </a:r>
            <a:r>
              <a:rPr lang="es-ES" sz="6000" b="1" dirty="0" smtClean="0">
                <a:solidFill>
                  <a:srgbClr val="FFFF00"/>
                </a:solidFill>
              </a:rPr>
              <a:t>gran </a:t>
            </a:r>
            <a:r>
              <a:rPr lang="es-ES" sz="6000" b="1" dirty="0">
                <a:solidFill>
                  <a:srgbClr val="FFFF00"/>
                </a:solidFill>
              </a:rPr>
              <a:t>pánico </a:t>
            </a:r>
            <a:r>
              <a:rPr lang="es-ES" sz="6000" b="1" dirty="0">
                <a:solidFill>
                  <a:schemeClr val="bg1"/>
                </a:solidFill>
              </a:rPr>
              <a:t>enviado por Jehová; y trabará cada uno de la mano de su </a:t>
            </a:r>
            <a:r>
              <a:rPr lang="es-ES" sz="6000" b="1" dirty="0" smtClean="0">
                <a:solidFill>
                  <a:schemeClr val="bg1"/>
                </a:solidFill>
              </a:rPr>
              <a:t>compañero</a:t>
            </a:r>
            <a:r>
              <a:rPr lang="es-ES" sz="6000" b="1" dirty="0">
                <a:solidFill>
                  <a:schemeClr val="bg1"/>
                </a:solidFill>
              </a:rPr>
              <a:t>, y </a:t>
            </a:r>
            <a:r>
              <a:rPr lang="es-ES" sz="6000" b="1" dirty="0" smtClean="0">
                <a:solidFill>
                  <a:srgbClr val="FFFF00"/>
                </a:solidFill>
              </a:rPr>
              <a:t>levantará su </a:t>
            </a:r>
            <a:r>
              <a:rPr lang="es-ES" sz="6000" b="1" dirty="0">
                <a:solidFill>
                  <a:srgbClr val="FFFF00"/>
                </a:solidFill>
              </a:rPr>
              <a:t>mano contra la mano de su compañero.</a:t>
            </a:r>
            <a:r>
              <a:rPr lang="es-ES" sz="6000" b="1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69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1528" y="324531"/>
            <a:ext cx="11144761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Esta plaga se derrama contra los que pelearon contra Jerusalén. Cuando Dios derramó </a:t>
            </a:r>
            <a:r>
              <a:rPr lang="es-ES" sz="6000" b="1" dirty="0" smtClean="0">
                <a:solidFill>
                  <a:srgbClr val="002060"/>
                </a:solidFill>
              </a:rPr>
              <a:t>las plagas </a:t>
            </a:r>
            <a:r>
              <a:rPr lang="es-ES" sz="6000" b="1" dirty="0">
                <a:solidFill>
                  <a:srgbClr val="002060"/>
                </a:solidFill>
              </a:rPr>
              <a:t>en Egipto su pueblo estaba seguro en la tierra de </a:t>
            </a:r>
            <a:r>
              <a:rPr lang="es-ES" sz="6000" b="1" dirty="0" err="1">
                <a:solidFill>
                  <a:srgbClr val="002060"/>
                </a:solidFill>
              </a:rPr>
              <a:t>Gosén</a:t>
            </a:r>
            <a:r>
              <a:rPr lang="es-ES" sz="6000" b="1" dirty="0">
                <a:solidFill>
                  <a:srgbClr val="002060"/>
                </a:solidFill>
              </a:rPr>
              <a:t>—ninguna plaga los afligió. </a:t>
            </a:r>
          </a:p>
        </p:txBody>
      </p:sp>
    </p:spTree>
    <p:extLst>
      <p:ext uri="{BB962C8B-B14F-4D97-AF65-F5344CB8AC3E}">
        <p14:creationId xmlns:p14="http://schemas.microsoft.com/office/powerpoint/2010/main" val="13115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1528" y="324531"/>
            <a:ext cx="11144761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Cuando los Israelitas estaban a orillas del mar Rojo y pensaban que los egipcios los iban </a:t>
            </a:r>
            <a:r>
              <a:rPr lang="es-ES" sz="5400" b="1" dirty="0" smtClean="0">
                <a:solidFill>
                  <a:srgbClr val="002060"/>
                </a:solidFill>
              </a:rPr>
              <a:t>a destruir</a:t>
            </a:r>
            <a:r>
              <a:rPr lang="es-ES" sz="5400" b="1" dirty="0">
                <a:solidFill>
                  <a:srgbClr val="002060"/>
                </a:solidFill>
              </a:rPr>
              <a:t>, Dios colocó una nube protectora sobre ellos y cruzaron el mar en tierra seca. </a:t>
            </a:r>
            <a:r>
              <a:rPr lang="es-ES" sz="5400" b="1" dirty="0" smtClean="0">
                <a:solidFill>
                  <a:srgbClr val="002060"/>
                </a:solidFill>
              </a:rPr>
              <a:t>Luego Dios </a:t>
            </a:r>
            <a:r>
              <a:rPr lang="es-ES" sz="5400" b="1" dirty="0">
                <a:solidFill>
                  <a:srgbClr val="002060"/>
                </a:solidFill>
              </a:rPr>
              <a:t>cerró las aguas y ahogó a todos los egipcios. </a:t>
            </a:r>
          </a:p>
        </p:txBody>
      </p:sp>
    </p:spTree>
    <p:extLst>
      <p:ext uri="{BB962C8B-B14F-4D97-AF65-F5344CB8AC3E}">
        <p14:creationId xmlns:p14="http://schemas.microsoft.com/office/powerpoint/2010/main" val="36250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principio de lo literal y lo espiritual</a:t>
            </a:r>
          </a:p>
        </p:txBody>
      </p:sp>
    </p:spTree>
    <p:extLst>
      <p:ext uri="{BB962C8B-B14F-4D97-AF65-F5344CB8AC3E}">
        <p14:creationId xmlns:p14="http://schemas.microsoft.com/office/powerpoint/2010/main" val="12010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1528" y="324531"/>
            <a:ext cx="11144761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 smtClean="0">
                <a:solidFill>
                  <a:srgbClr val="002060"/>
                </a:solidFill>
              </a:rPr>
              <a:t>Los </a:t>
            </a:r>
            <a:r>
              <a:rPr lang="es-ES" sz="5400" b="1" dirty="0">
                <a:solidFill>
                  <a:srgbClr val="002060"/>
                </a:solidFill>
              </a:rPr>
              <a:t>Israelitas estaban seguros bajo </a:t>
            </a:r>
            <a:r>
              <a:rPr lang="es-ES" sz="5400" b="1" dirty="0" smtClean="0">
                <a:solidFill>
                  <a:srgbClr val="002060"/>
                </a:solidFill>
              </a:rPr>
              <a:t>el cuidado </a:t>
            </a:r>
            <a:r>
              <a:rPr lang="es-ES" sz="5400" b="1" dirty="0">
                <a:solidFill>
                  <a:srgbClr val="002060"/>
                </a:solidFill>
              </a:rPr>
              <a:t>de Dios y se regocijaron alabando a Dios con el cántico de Moisés. Esta </a:t>
            </a:r>
            <a:r>
              <a:rPr lang="es-ES" sz="5400" b="1" dirty="0" smtClean="0">
                <a:solidFill>
                  <a:srgbClr val="002060"/>
                </a:solidFill>
              </a:rPr>
              <a:t>experiencia a </a:t>
            </a:r>
            <a:r>
              <a:rPr lang="es-ES" sz="5400" b="1" dirty="0">
                <a:solidFill>
                  <a:srgbClr val="002060"/>
                </a:solidFill>
              </a:rPr>
              <a:t>orillas del mar Rojo demuestra que el que lucha contra </a:t>
            </a:r>
            <a:r>
              <a:rPr lang="es-ES" sz="5400" b="1" u="sng" dirty="0">
                <a:solidFill>
                  <a:srgbClr val="002060"/>
                </a:solidFill>
              </a:rPr>
              <a:t>el pueblo de Dios </a:t>
            </a:r>
            <a:r>
              <a:rPr lang="es-ES" sz="5400" b="1" dirty="0">
                <a:solidFill>
                  <a:srgbClr val="002060"/>
                </a:solidFill>
              </a:rPr>
              <a:t>en realidad </a:t>
            </a:r>
            <a:r>
              <a:rPr lang="es-ES" sz="5400" b="1" dirty="0" smtClean="0">
                <a:solidFill>
                  <a:srgbClr val="002060"/>
                </a:solidFill>
              </a:rPr>
              <a:t>lucha contra </a:t>
            </a:r>
            <a:r>
              <a:rPr lang="es-ES" sz="5400" b="1" u="sng" dirty="0" smtClean="0">
                <a:solidFill>
                  <a:srgbClr val="002060"/>
                </a:solidFill>
              </a:rPr>
              <a:t>el </a:t>
            </a:r>
            <a:r>
              <a:rPr lang="es-ES" sz="5400" b="1" u="sng" dirty="0">
                <a:solidFill>
                  <a:srgbClr val="002060"/>
                </a:solidFill>
              </a:rPr>
              <a:t>Dios del pueblo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5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1528" y="82724"/>
            <a:ext cx="11144761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Dios derramará las plagas sobre los impíos durante el tiempo de angustia porque </a:t>
            </a:r>
            <a:r>
              <a:rPr lang="es-ES" sz="6000" b="1" dirty="0" smtClean="0">
                <a:solidFill>
                  <a:srgbClr val="002060"/>
                </a:solidFill>
              </a:rPr>
              <a:t>quieren destruir </a:t>
            </a:r>
            <a:r>
              <a:rPr lang="es-ES" sz="6000" b="1" dirty="0">
                <a:solidFill>
                  <a:srgbClr val="002060"/>
                </a:solidFill>
              </a:rPr>
              <a:t>al pueblo de Dios. La lucha no es por el petróleo del medio oriente, ni asunto de </a:t>
            </a:r>
            <a:r>
              <a:rPr lang="es-ES" sz="6000" b="1" dirty="0" smtClean="0">
                <a:solidFill>
                  <a:srgbClr val="002060"/>
                </a:solidFill>
              </a:rPr>
              <a:t>raza, nacionalidad</a:t>
            </a:r>
            <a:r>
              <a:rPr lang="es-ES" sz="6000" b="1" dirty="0">
                <a:solidFill>
                  <a:srgbClr val="002060"/>
                </a:solidFill>
              </a:rPr>
              <a:t>, o preferencia política. </a:t>
            </a:r>
          </a:p>
        </p:txBody>
      </p:sp>
    </p:spTree>
    <p:extLst>
      <p:ext uri="{BB962C8B-B14F-4D97-AF65-F5344CB8AC3E}">
        <p14:creationId xmlns:p14="http://schemas.microsoft.com/office/powerpoint/2010/main" val="16342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31528" y="324531"/>
            <a:ext cx="11144761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 smtClean="0">
                <a:solidFill>
                  <a:srgbClr val="002060"/>
                </a:solidFill>
              </a:rPr>
              <a:t>La </a:t>
            </a:r>
            <a:r>
              <a:rPr lang="es-ES" sz="6000" b="1" dirty="0">
                <a:solidFill>
                  <a:srgbClr val="002060"/>
                </a:solidFill>
              </a:rPr>
              <a:t>batalla será puramente religiosa. Los impíos </a:t>
            </a:r>
            <a:r>
              <a:rPr lang="es-ES" sz="6000" b="1" dirty="0" smtClean="0">
                <a:solidFill>
                  <a:srgbClr val="002060"/>
                </a:solidFill>
              </a:rPr>
              <a:t>querrán aniquilar </a:t>
            </a:r>
            <a:r>
              <a:rPr lang="es-ES" sz="6000" b="1" dirty="0">
                <a:solidFill>
                  <a:srgbClr val="002060"/>
                </a:solidFill>
              </a:rPr>
              <a:t>a los que tienen la paciencia de los santos, los que guardan los mandamientos de</a:t>
            </a:r>
          </a:p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Dios y la fe de Jesús.</a:t>
            </a:r>
          </a:p>
        </p:txBody>
      </p:sp>
    </p:spTree>
    <p:extLst>
      <p:ext uri="{BB962C8B-B14F-4D97-AF65-F5344CB8AC3E}">
        <p14:creationId xmlns:p14="http://schemas.microsoft.com/office/powerpoint/2010/main" val="3447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659656" y="1794281"/>
            <a:ext cx="490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haré juicios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645393" y="318250"/>
            <a:ext cx="4180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>
                <a:solidFill>
                  <a:srgbClr val="4472C4">
                    <a:lumMod val="50000"/>
                  </a:srgbClr>
                </a:solidFill>
              </a:rPr>
              <a:t>sus rostros hacia el oriente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645393" y="4156430"/>
            <a:ext cx="457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err="1">
                <a:solidFill>
                  <a:srgbClr val="4472C4">
                    <a:lumMod val="50000"/>
                  </a:srgbClr>
                </a:solidFill>
              </a:rPr>
              <a:t>Gosén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659656" y="5299793"/>
            <a:ext cx="4033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lucha contra el pueblo de Dios</a:t>
            </a:r>
            <a:endParaRPr lang="es-ES" sz="32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645393" y="2764612"/>
            <a:ext cx="471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4472C4">
                    <a:lumMod val="50000"/>
                  </a:srgbClr>
                </a:solidFill>
              </a:rPr>
              <a:t>no selles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46710" y="3640512"/>
            <a:ext cx="510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a espada caeréis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46709" y="1387310"/>
            <a:ext cx="501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adoraban al dios sol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946710" y="266638"/>
            <a:ext cx="510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ninguna plaga los afligió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915987" y="2312460"/>
            <a:ext cx="4817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C. </a:t>
            </a:r>
            <a:r>
              <a:rPr lang="es-ES" sz="3200" dirty="0"/>
              <a:t>lucha contra el Dios del pueblo</a:t>
            </a:r>
            <a:endParaRPr lang="es-ES" sz="3200" dirty="0">
              <a:latin typeface="Calibri" panose="020F050202020403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946709" y="5929912"/>
            <a:ext cx="475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 </a:t>
            </a:r>
            <a:r>
              <a:rPr lang="es-ES" sz="3200" dirty="0">
                <a:solidFill>
                  <a:prstClr val="black"/>
                </a:solidFill>
              </a:rPr>
              <a:t>el tiempo está cerca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946708" y="4435099"/>
            <a:ext cx="5018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</a:t>
            </a:r>
            <a:r>
              <a:rPr lang="es-ES" sz="3200" noProof="0" dirty="0">
                <a:solidFill>
                  <a:prstClr val="black"/>
                </a:solidFill>
              </a:rPr>
              <a:t>m</a:t>
            </a:r>
            <a:r>
              <a:rPr lang="es-ES" sz="3200" dirty="0" err="1" smtClean="0">
                <a:solidFill>
                  <a:prstClr val="black"/>
                </a:solidFill>
              </a:rPr>
              <a:t>uchas</a:t>
            </a:r>
            <a:r>
              <a:rPr lang="es-ES" sz="3200" dirty="0" smtClean="0">
                <a:solidFill>
                  <a:prstClr val="black"/>
                </a:solidFill>
              </a:rPr>
              <a:t> plagas los afligieron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0289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0" y="3239"/>
            <a:ext cx="5800299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252483" y="260483"/>
            <a:ext cx="52953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ser de los que tienen 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paciencia de los santos, los que guardan los mandamientos </a:t>
            </a:r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Dios 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la fe de Jesús?</a:t>
            </a:r>
            <a:endParaRPr lang="es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298" y="0"/>
            <a:ext cx="63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2000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25041" y="324531"/>
            <a:ext cx="11300545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Al final de la historia el </a:t>
            </a:r>
            <a:r>
              <a:rPr lang="es-ES" sz="4800" b="1" u="sng" dirty="0">
                <a:solidFill>
                  <a:srgbClr val="002060"/>
                </a:solidFill>
              </a:rPr>
              <a:t>Israel</a:t>
            </a:r>
            <a:r>
              <a:rPr lang="es-ES" sz="4800" b="1" dirty="0">
                <a:solidFill>
                  <a:srgbClr val="002060"/>
                </a:solidFill>
              </a:rPr>
              <a:t> </a:t>
            </a:r>
            <a:r>
              <a:rPr lang="es-ES" sz="4800" b="1" u="sng" dirty="0">
                <a:solidFill>
                  <a:srgbClr val="002060"/>
                </a:solidFill>
              </a:rPr>
              <a:t>espiritual</a:t>
            </a:r>
            <a:r>
              <a:rPr lang="es-ES" sz="4800" b="1" dirty="0">
                <a:solidFill>
                  <a:srgbClr val="002060"/>
                </a:solidFill>
              </a:rPr>
              <a:t> estará reunido en la </a:t>
            </a:r>
            <a:r>
              <a:rPr lang="es-ES" sz="4800" b="1" u="sng" dirty="0">
                <a:solidFill>
                  <a:srgbClr val="002060"/>
                </a:solidFill>
              </a:rPr>
              <a:t>Jerusalén espiritual</a:t>
            </a:r>
            <a:r>
              <a:rPr lang="es-ES" sz="4800" b="1" dirty="0">
                <a:solidFill>
                  <a:srgbClr val="002060"/>
                </a:solidFill>
              </a:rPr>
              <a:t>. Aun cuando están en la tierra, su ciudadanía está en el cielo. Por el otro lado, a los impíos se los </a:t>
            </a:r>
            <a:r>
              <a:rPr lang="es-ES" sz="4800" b="1" dirty="0" smtClean="0">
                <a:solidFill>
                  <a:srgbClr val="002060"/>
                </a:solidFill>
              </a:rPr>
              <a:t>describe como </a:t>
            </a:r>
            <a:r>
              <a:rPr lang="es-ES" sz="4800" b="1" dirty="0">
                <a:solidFill>
                  <a:srgbClr val="002060"/>
                </a:solidFill>
              </a:rPr>
              <a:t>los habitantes de la tierra pues sus intereses están enfocados aquí. Hay varias historias que ilustran este principio:</a:t>
            </a:r>
          </a:p>
        </p:txBody>
      </p:sp>
    </p:spTree>
    <p:extLst>
      <p:ext uri="{BB962C8B-B14F-4D97-AF65-F5344CB8AC3E}">
        <p14:creationId xmlns:p14="http://schemas.microsoft.com/office/powerpoint/2010/main" val="4252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23290</TotalTime>
  <Words>4830</Words>
  <Application>Microsoft Office PowerPoint</Application>
  <PresentationFormat>Panorámica</PresentationFormat>
  <Paragraphs>202</Paragraphs>
  <Slides>84</Slides>
  <Notes>32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84</vt:i4>
      </vt:variant>
    </vt:vector>
  </HeadingPairs>
  <TitlesOfParts>
    <vt:vector size="95" baseType="lpstr">
      <vt:lpstr>Arial</vt:lpstr>
      <vt:lpstr>Arial Black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1220</cp:revision>
  <dcterms:created xsi:type="dcterms:W3CDTF">2022-04-02T22:48:54Z</dcterms:created>
  <dcterms:modified xsi:type="dcterms:W3CDTF">2023-07-12T04:13:15Z</dcterms:modified>
</cp:coreProperties>
</file>