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312" r:id="rId4"/>
    <p:sldId id="371" r:id="rId5"/>
    <p:sldId id="324" r:id="rId6"/>
    <p:sldId id="441" r:id="rId7"/>
    <p:sldId id="442" r:id="rId8"/>
    <p:sldId id="404" r:id="rId9"/>
    <p:sldId id="381" r:id="rId10"/>
    <p:sldId id="443" r:id="rId11"/>
    <p:sldId id="445" r:id="rId12"/>
    <p:sldId id="444" r:id="rId13"/>
    <p:sldId id="446" r:id="rId14"/>
    <p:sldId id="447" r:id="rId15"/>
    <p:sldId id="454" r:id="rId16"/>
    <p:sldId id="448" r:id="rId17"/>
    <p:sldId id="449" r:id="rId18"/>
    <p:sldId id="450" r:id="rId19"/>
    <p:sldId id="451" r:id="rId20"/>
    <p:sldId id="452" r:id="rId21"/>
    <p:sldId id="453" r:id="rId22"/>
    <p:sldId id="366" r:id="rId23"/>
    <p:sldId id="403" r:id="rId24"/>
    <p:sldId id="439" r:id="rId25"/>
    <p:sldId id="262" r:id="rId26"/>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C95B"/>
    <a:srgbClr val="F5CC7B"/>
    <a:srgbClr val="EB8825"/>
    <a:srgbClr val="000E2A"/>
    <a:srgbClr val="000F2E"/>
    <a:srgbClr val="001746"/>
    <a:srgbClr val="19278B"/>
    <a:srgbClr val="121C64"/>
    <a:srgbClr val="4B23AF"/>
    <a:srgbClr val="719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60"/>
  </p:normalViewPr>
  <p:slideViewPr>
    <p:cSldViewPr snapToGrid="0">
      <p:cViewPr varScale="1">
        <p:scale>
          <a:sx n="69" d="100"/>
          <a:sy n="69"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5D268-0FD2-4631-811C-0CB80D220B89}" type="datetimeFigureOut">
              <a:rPr lang="es-DO" smtClean="0"/>
              <a:t>11/2/2024</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FF45E-8DEE-49FB-98A0-EA8A0FF874F0}" type="slidenum">
              <a:rPr lang="es-DO" smtClean="0"/>
              <a:t>‹Nº›</a:t>
            </a:fld>
            <a:endParaRPr lang="es-DO"/>
          </a:p>
        </p:txBody>
      </p:sp>
    </p:spTree>
    <p:extLst>
      <p:ext uri="{BB962C8B-B14F-4D97-AF65-F5344CB8AC3E}">
        <p14:creationId xmlns:p14="http://schemas.microsoft.com/office/powerpoint/2010/main" val="148477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6A0FF45E-8DEE-49FB-98A0-EA8A0FF874F0}" type="slidenum">
              <a:rPr lang="es-DO" smtClean="0"/>
              <a:t>2</a:t>
            </a:fld>
            <a:endParaRPr lang="es-DO"/>
          </a:p>
        </p:txBody>
      </p:sp>
    </p:spTree>
    <p:extLst>
      <p:ext uri="{BB962C8B-B14F-4D97-AF65-F5344CB8AC3E}">
        <p14:creationId xmlns:p14="http://schemas.microsoft.com/office/powerpoint/2010/main" val="235661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dirty="0"/>
              <a:t>La primera tiene que ver con el ministerio terrenal de cristo</a:t>
            </a:r>
            <a:endParaRPr lang="es-419" dirty="0"/>
          </a:p>
        </p:txBody>
      </p:sp>
      <p:sp>
        <p:nvSpPr>
          <p:cNvPr id="4" name="Marcador de número de diapositiva 3"/>
          <p:cNvSpPr>
            <a:spLocks noGrp="1"/>
          </p:cNvSpPr>
          <p:nvPr>
            <p:ph type="sldNum" sz="quarter" idx="5"/>
          </p:nvPr>
        </p:nvSpPr>
        <p:spPr/>
        <p:txBody>
          <a:bodyPr/>
          <a:lstStyle/>
          <a:p>
            <a:fld id="{6A0FF45E-8DEE-49FB-98A0-EA8A0FF874F0}" type="slidenum">
              <a:rPr lang="es-DO" smtClean="0"/>
              <a:t>5</a:t>
            </a:fld>
            <a:endParaRPr lang="es-DO"/>
          </a:p>
        </p:txBody>
      </p:sp>
    </p:spTree>
    <p:extLst>
      <p:ext uri="{BB962C8B-B14F-4D97-AF65-F5344CB8AC3E}">
        <p14:creationId xmlns:p14="http://schemas.microsoft.com/office/powerpoint/2010/main" val="413485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Notamos que la «purificación» del Santuario ocurría «a causa de las impurezas» y «rebeliones […] de los hijos de Israel» </a:t>
            </a:r>
          </a:p>
          <a:p>
            <a:r>
              <a:rPr lang="es-ES" dirty="0"/>
              <a:t>Todo el sistema del Santuario y, en especial el Día Expiación, eran una ilustración parabólica </a:t>
            </a:r>
          </a:p>
          <a:p>
            <a:r>
              <a:rPr lang="es-ES" dirty="0"/>
              <a:t>una sombra o reflejo de una realidad trascendente (8:1-6). Dado que el sistema de sacrificio libraba a los adoradores de hacer frente a las consecuencias de sus pecados</a:t>
            </a:r>
            <a:endParaRPr lang="es-419" dirty="0"/>
          </a:p>
        </p:txBody>
      </p:sp>
      <p:sp>
        <p:nvSpPr>
          <p:cNvPr id="4" name="Marcador de número de diapositiva 3"/>
          <p:cNvSpPr>
            <a:spLocks noGrp="1"/>
          </p:cNvSpPr>
          <p:nvPr>
            <p:ph type="sldNum" sz="quarter" idx="5"/>
          </p:nvPr>
        </p:nvSpPr>
        <p:spPr/>
        <p:txBody>
          <a:bodyPr/>
          <a:lstStyle/>
          <a:p>
            <a:fld id="{6A0FF45E-8DEE-49FB-98A0-EA8A0FF874F0}" type="slidenum">
              <a:rPr lang="es-DO" smtClean="0"/>
              <a:t>17</a:t>
            </a:fld>
            <a:endParaRPr lang="es-DO"/>
          </a:p>
        </p:txBody>
      </p:sp>
    </p:spTree>
    <p:extLst>
      <p:ext uri="{BB962C8B-B14F-4D97-AF65-F5344CB8AC3E}">
        <p14:creationId xmlns:p14="http://schemas.microsoft.com/office/powerpoint/2010/main" val="119790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que el ministerio de Cristo terminará cuando el pueblo de Dios haya dejado de pecar. </a:t>
            </a:r>
          </a:p>
          <a:p>
            <a:r>
              <a:rPr lang="es-ES" dirty="0"/>
              <a:t>Simplemente, afirma que cuando finalice el juicio, habrán sido «quitados del Santuario»</a:t>
            </a:r>
            <a:endParaRPr lang="es-419" dirty="0"/>
          </a:p>
        </p:txBody>
      </p:sp>
      <p:sp>
        <p:nvSpPr>
          <p:cNvPr id="4" name="Marcador de número de diapositiva 3"/>
          <p:cNvSpPr>
            <a:spLocks noGrp="1"/>
          </p:cNvSpPr>
          <p:nvPr>
            <p:ph type="sldNum" sz="quarter" idx="5"/>
          </p:nvPr>
        </p:nvSpPr>
        <p:spPr/>
        <p:txBody>
          <a:bodyPr/>
          <a:lstStyle/>
          <a:p>
            <a:fld id="{6A0FF45E-8DEE-49FB-98A0-EA8A0FF874F0}" type="slidenum">
              <a:rPr lang="es-DO" smtClean="0"/>
              <a:t>20</a:t>
            </a:fld>
            <a:endParaRPr lang="es-DO"/>
          </a:p>
        </p:txBody>
      </p:sp>
    </p:spTree>
    <p:extLst>
      <p:ext uri="{BB962C8B-B14F-4D97-AF65-F5344CB8AC3E}">
        <p14:creationId xmlns:p14="http://schemas.microsoft.com/office/powerpoint/2010/main" val="47366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AD395-A025-9C21-B395-6C15AE641AE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1CBEC3-DD25-AB25-7065-C1DECF75FB3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9B8C1B7-04A7-E92F-7B8B-C99BBF7656D0}"/>
              </a:ext>
            </a:extLst>
          </p:cNvPr>
          <p:cNvSpPr>
            <a:spLocks noGrp="1"/>
          </p:cNvSpPr>
          <p:nvPr>
            <p:ph type="body" idx="1"/>
          </p:nvPr>
        </p:nvSpPr>
        <p:spPr/>
        <p:txBody>
          <a:bodyPr/>
          <a:lstStyle/>
          <a:p>
            <a:r>
              <a:rPr lang="es-ES" dirty="0"/>
              <a:t>que el ministerio de Cristo terminará cuando el pueblo de Dios haya dejado de pecar. </a:t>
            </a:r>
          </a:p>
          <a:p>
            <a:r>
              <a:rPr lang="es-ES" dirty="0"/>
              <a:t>Simplemente, afirma que cuando finalice el juicio, habrán sido «quitados del Santuario»</a:t>
            </a:r>
            <a:endParaRPr lang="es-419" dirty="0"/>
          </a:p>
        </p:txBody>
      </p:sp>
      <p:sp>
        <p:nvSpPr>
          <p:cNvPr id="4" name="Marcador de número de diapositiva 3">
            <a:extLst>
              <a:ext uri="{FF2B5EF4-FFF2-40B4-BE49-F238E27FC236}">
                <a16:creationId xmlns:a16="http://schemas.microsoft.com/office/drawing/2014/main" id="{0A300E77-36E5-E14C-8A1F-3C20C36EE60A}"/>
              </a:ext>
            </a:extLst>
          </p:cNvPr>
          <p:cNvSpPr>
            <a:spLocks noGrp="1"/>
          </p:cNvSpPr>
          <p:nvPr>
            <p:ph type="sldNum" sz="quarter" idx="5"/>
          </p:nvPr>
        </p:nvSpPr>
        <p:spPr/>
        <p:txBody>
          <a:bodyPr/>
          <a:lstStyle/>
          <a:p>
            <a:fld id="{6A0FF45E-8DEE-49FB-98A0-EA8A0FF874F0}" type="slidenum">
              <a:rPr lang="es-DO" smtClean="0"/>
              <a:t>21</a:t>
            </a:fld>
            <a:endParaRPr lang="es-DO"/>
          </a:p>
        </p:txBody>
      </p:sp>
    </p:spTree>
    <p:extLst>
      <p:ext uri="{BB962C8B-B14F-4D97-AF65-F5344CB8AC3E}">
        <p14:creationId xmlns:p14="http://schemas.microsoft.com/office/powerpoint/2010/main" val="7550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B64DB-F995-9300-1D42-E44F8B7DA2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8EEF1722-41BA-C6C0-D2DD-32719BF12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07C8CCFC-F5D7-EA98-EBBF-1A3169371249}"/>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5" name="Marcador de pie de página 4">
            <a:extLst>
              <a:ext uri="{FF2B5EF4-FFF2-40B4-BE49-F238E27FC236}">
                <a16:creationId xmlns:a16="http://schemas.microsoft.com/office/drawing/2014/main" id="{473D65ED-85C5-D7AB-05DB-64214D4E115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4937796-E63F-952B-393C-00C38791BCDC}"/>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885284165"/>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CA37E6-073A-4303-C3E9-33E270DB1F6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265E51EC-FC26-140C-73C8-7ABF82B447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076015D-CD22-3685-AD5F-4A01195192FB}"/>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5" name="Marcador de pie de página 4">
            <a:extLst>
              <a:ext uri="{FF2B5EF4-FFF2-40B4-BE49-F238E27FC236}">
                <a16:creationId xmlns:a16="http://schemas.microsoft.com/office/drawing/2014/main" id="{5620C387-46E3-9A04-557A-52AF2E9B213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545E32F-B42B-FD7E-C077-44A380374AE3}"/>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243202512"/>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E9B06E-BBE5-3906-D7C2-25EF1D3CFB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F54D7C3-FE26-0A04-4247-73F7264E947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C92FBFF-F707-B345-FF45-D391FB2A033B}"/>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5" name="Marcador de pie de página 4">
            <a:extLst>
              <a:ext uri="{FF2B5EF4-FFF2-40B4-BE49-F238E27FC236}">
                <a16:creationId xmlns:a16="http://schemas.microsoft.com/office/drawing/2014/main" id="{B6CDF893-0E23-EFEE-CC79-8B25169D75D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DC301A6-9CF0-5528-3F60-2EA2F186DC54}"/>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3460395300"/>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86B2B-A3B1-91A5-0D6A-8194BD26361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647D168-9187-0A87-EB31-B0671F0CA6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DA9B267-F0EA-9809-A0F6-E43BAD8D1B0F}"/>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5" name="Marcador de pie de página 4">
            <a:extLst>
              <a:ext uri="{FF2B5EF4-FFF2-40B4-BE49-F238E27FC236}">
                <a16:creationId xmlns:a16="http://schemas.microsoft.com/office/drawing/2014/main" id="{EF318AA8-F73F-EDE1-E104-6358048A105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930630D-6FF0-B1B1-AF54-1B398292B9F3}"/>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1638337093"/>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313E8-4065-9B64-FC65-9B27661608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2543AEA-F7A2-B5A3-913C-6506AF4F2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B43D05E-2804-F184-6880-7D4382F02634}"/>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5" name="Marcador de pie de página 4">
            <a:extLst>
              <a:ext uri="{FF2B5EF4-FFF2-40B4-BE49-F238E27FC236}">
                <a16:creationId xmlns:a16="http://schemas.microsoft.com/office/drawing/2014/main" id="{44A34E78-98AD-F713-44B7-4E724863403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2797A14-24D6-8969-5A4C-3FAACB212068}"/>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362307447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34D2C-1CE9-9998-B218-82372303F57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C18CA7F-68C6-3C67-7105-B0118E5E53B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3146C46A-75F1-7889-26A8-9F9014F3E95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3FE7623E-AF15-2B14-6170-D1EC3CE85B1D}"/>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6" name="Marcador de pie de página 5">
            <a:extLst>
              <a:ext uri="{FF2B5EF4-FFF2-40B4-BE49-F238E27FC236}">
                <a16:creationId xmlns:a16="http://schemas.microsoft.com/office/drawing/2014/main" id="{CC94DC58-A694-AF43-64DF-52DB60092F4B}"/>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C572F7B-DEAF-746A-3418-001AD8FED371}"/>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1635097943"/>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46BF7-3EFD-F20B-FB68-E6CAA0A327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0F7A9C4F-6EC9-8A70-82DD-9FAADF32D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654494-D396-2E38-6771-1C21808600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F87B9B3-8408-ACFA-B21F-36025F172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D72166C-5308-9926-17E0-221126B48D0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2FC4A154-F87E-CF26-8C49-BD10628D0372}"/>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8" name="Marcador de pie de página 7">
            <a:extLst>
              <a:ext uri="{FF2B5EF4-FFF2-40B4-BE49-F238E27FC236}">
                <a16:creationId xmlns:a16="http://schemas.microsoft.com/office/drawing/2014/main" id="{F0A57817-8648-1EE9-2A01-E5F566F71F49}"/>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600487F-9B50-74A0-CFE3-F80084857AAD}"/>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1733663462"/>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00604-F777-3767-3A7C-44F07873AA7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01CE7D40-1661-ABF1-2151-74494A0BAE13}"/>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4" name="Marcador de pie de página 3">
            <a:extLst>
              <a:ext uri="{FF2B5EF4-FFF2-40B4-BE49-F238E27FC236}">
                <a16:creationId xmlns:a16="http://schemas.microsoft.com/office/drawing/2014/main" id="{58CB9C3A-E19D-2503-F6C3-603EA49B3B0E}"/>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8483133B-A1F1-5570-665F-28BD5BB87EF6}"/>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188373983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5BB581-871A-87D3-1493-A708539BBF7E}"/>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3" name="Marcador de pie de página 2">
            <a:extLst>
              <a:ext uri="{FF2B5EF4-FFF2-40B4-BE49-F238E27FC236}">
                <a16:creationId xmlns:a16="http://schemas.microsoft.com/office/drawing/2014/main" id="{35E79D47-9580-F1C4-4530-E273C585F359}"/>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6A5CF8A4-0D3F-6934-FBFF-CAE3F06BB0A1}"/>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836078099"/>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2BD99-7CCD-75C9-4F6B-5AA99DC2B4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B3BA3D2-9587-4DE3-3D36-87A83F4E9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660FCDDD-9898-81C8-3C22-65D345822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B5BB2A-A80C-6C7C-BE45-1DAF45D0850B}"/>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6" name="Marcador de pie de página 5">
            <a:extLst>
              <a:ext uri="{FF2B5EF4-FFF2-40B4-BE49-F238E27FC236}">
                <a16:creationId xmlns:a16="http://schemas.microsoft.com/office/drawing/2014/main" id="{04801182-D741-2678-764D-6CB2461DB8B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B5B5226A-BE17-C2B5-B951-1063EB4CDB52}"/>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3440094895"/>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F835D-2435-D4FB-C1E0-8DFBE0EAFB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7828690B-2CFD-D723-6BE7-0E3969D76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0166F23B-2BDD-0C81-1167-39DED81A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F96FDD-87DE-63FF-FE8B-6B6A4D2A66A3}"/>
              </a:ext>
            </a:extLst>
          </p:cNvPr>
          <p:cNvSpPr>
            <a:spLocks noGrp="1"/>
          </p:cNvSpPr>
          <p:nvPr>
            <p:ph type="dt" sz="half" idx="10"/>
          </p:nvPr>
        </p:nvSpPr>
        <p:spPr/>
        <p:txBody>
          <a:bodyPr/>
          <a:lstStyle/>
          <a:p>
            <a:fld id="{374C648D-F527-4B47-B518-4DE233CA1F8D}" type="datetimeFigureOut">
              <a:rPr lang="es-DO" smtClean="0"/>
              <a:t>11/2/2024</a:t>
            </a:fld>
            <a:endParaRPr lang="es-DO"/>
          </a:p>
        </p:txBody>
      </p:sp>
      <p:sp>
        <p:nvSpPr>
          <p:cNvPr id="6" name="Marcador de pie de página 5">
            <a:extLst>
              <a:ext uri="{FF2B5EF4-FFF2-40B4-BE49-F238E27FC236}">
                <a16:creationId xmlns:a16="http://schemas.microsoft.com/office/drawing/2014/main" id="{EAF2B202-42FD-5629-5A25-72407BC0827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5040475-5C8A-6DF9-ACE2-7A7C76F30AAF}"/>
              </a:ext>
            </a:extLst>
          </p:cNvPr>
          <p:cNvSpPr>
            <a:spLocks noGrp="1"/>
          </p:cNvSpPr>
          <p:nvPr>
            <p:ph type="sldNum" sz="quarter" idx="12"/>
          </p:nvPr>
        </p:nvSpPr>
        <p:spPr/>
        <p:txBody>
          <a:bodyPr/>
          <a:lstStyle/>
          <a:p>
            <a:fld id="{DCF17388-65FA-47A1-B58A-5588233490C4}" type="slidenum">
              <a:rPr lang="es-DO" smtClean="0"/>
              <a:t>‹Nº›</a:t>
            </a:fld>
            <a:endParaRPr lang="es-DO"/>
          </a:p>
        </p:txBody>
      </p:sp>
    </p:spTree>
    <p:extLst>
      <p:ext uri="{BB962C8B-B14F-4D97-AF65-F5344CB8AC3E}">
        <p14:creationId xmlns:p14="http://schemas.microsoft.com/office/powerpoint/2010/main" val="23706082"/>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14DDB5-5187-0B1C-1615-D1A9C1B77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80188BDF-7AB3-1FA9-CF32-E08372576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FC80D688-9ECA-6A30-F321-A4359F967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C648D-F527-4B47-B518-4DE233CA1F8D}" type="datetimeFigureOut">
              <a:rPr lang="es-DO" smtClean="0"/>
              <a:t>11/2/2024</a:t>
            </a:fld>
            <a:endParaRPr lang="es-DO"/>
          </a:p>
        </p:txBody>
      </p:sp>
      <p:sp>
        <p:nvSpPr>
          <p:cNvPr id="5" name="Marcador de pie de página 4">
            <a:extLst>
              <a:ext uri="{FF2B5EF4-FFF2-40B4-BE49-F238E27FC236}">
                <a16:creationId xmlns:a16="http://schemas.microsoft.com/office/drawing/2014/main" id="{8743AE14-3C03-E2D7-9A06-DD2A4AC29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ACBA696E-AA85-F078-A6B5-8F13B3AB7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17388-65FA-47A1-B58A-5588233490C4}" type="slidenum">
              <a:rPr lang="es-DO" smtClean="0"/>
              <a:t>‹Nº›</a:t>
            </a:fld>
            <a:endParaRPr lang="es-DO"/>
          </a:p>
        </p:txBody>
      </p:sp>
    </p:spTree>
    <p:extLst>
      <p:ext uri="{BB962C8B-B14F-4D97-AF65-F5344CB8AC3E}">
        <p14:creationId xmlns:p14="http://schemas.microsoft.com/office/powerpoint/2010/main" val="41806293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364CF5E2-93B6-5513-1C93-6B4959FF406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279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9D73F-8365-97E6-EA99-65C8F2E4009E}"/>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C25FC75A-EC8B-1C8F-89F1-07DCBEFC004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A940A6-AB33-B5DE-DD02-34E026443239}"/>
              </a:ext>
            </a:extLst>
          </p:cNvPr>
          <p:cNvSpPr txBox="1"/>
          <p:nvPr/>
        </p:nvSpPr>
        <p:spPr>
          <a:xfrm>
            <a:off x="-623454" y="77059"/>
            <a:ext cx="5597236" cy="369332"/>
          </a:xfrm>
          <a:prstGeom prst="rect">
            <a:avLst/>
          </a:prstGeom>
          <a:noFill/>
        </p:spPr>
        <p:txBody>
          <a:bodyPr wrap="square" rtlCol="0">
            <a:spAutoFit/>
          </a:bodyPr>
          <a:lstStyle/>
          <a:p>
            <a:pPr algn="ctr"/>
            <a:r>
              <a:rPr lang="es-MX" b="1" dirty="0">
                <a:latin typeface="Bahnschrift SemiCondensed" panose="020B0502040204020203" pitchFamily="34" charset="0"/>
              </a:rPr>
              <a:t>La manifestación suprema según Andreasen </a:t>
            </a:r>
            <a:endParaRPr lang="es-DO"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A3E51755-75C4-87E8-0036-E4328DC1B4FA}"/>
              </a:ext>
            </a:extLst>
          </p:cNvPr>
          <p:cNvSpPr txBox="1"/>
          <p:nvPr/>
        </p:nvSpPr>
        <p:spPr>
          <a:xfrm>
            <a:off x="807493" y="965915"/>
            <a:ext cx="10531067" cy="4708981"/>
          </a:xfrm>
          <a:prstGeom prst="rect">
            <a:avLst/>
          </a:prstGeom>
          <a:noFill/>
        </p:spPr>
        <p:txBody>
          <a:bodyPr wrap="square" rtlCol="0">
            <a:spAutoFit/>
          </a:bodyPr>
          <a:lstStyle/>
          <a:p>
            <a:pPr algn="just"/>
            <a:r>
              <a:rPr lang="es-ES" sz="6000" b="1" dirty="0">
                <a:effectLst/>
                <a:latin typeface="Calibri" panose="020F0502020204030204" pitchFamily="34" charset="0"/>
                <a:ea typeface="Calibri" panose="020F0502020204030204" pitchFamily="34" charset="0"/>
                <a:cs typeface="Times New Roman" panose="02020603050405020304" pitchFamily="18" charset="0"/>
              </a:rPr>
              <a:t>¿confiará el Señor semejante VINDICACIÓN a un grupo de personas que Él mismo tiene que vindicar de las acusaciones de Satanás al finalizar el juicio?</a:t>
            </a:r>
            <a:endParaRPr lang="es-DO" sz="4800" b="1" dirty="0">
              <a:latin typeface="Bahnschrift SemiBold" panose="020B0502040204020203" pitchFamily="34" charset="0"/>
            </a:endParaRPr>
          </a:p>
        </p:txBody>
      </p:sp>
    </p:spTree>
    <p:extLst>
      <p:ext uri="{BB962C8B-B14F-4D97-AF65-F5344CB8AC3E}">
        <p14:creationId xmlns:p14="http://schemas.microsoft.com/office/powerpoint/2010/main" val="1160454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0000A-4EDB-EC1D-837B-BD455B781F3E}"/>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180850FC-D462-E409-766D-7187125753B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E4EF5B6-1972-BB24-E267-806A0506DDB6}"/>
              </a:ext>
            </a:extLst>
          </p:cNvPr>
          <p:cNvSpPr txBox="1"/>
          <p:nvPr/>
        </p:nvSpPr>
        <p:spPr>
          <a:xfrm>
            <a:off x="-623454" y="77059"/>
            <a:ext cx="5597236" cy="369332"/>
          </a:xfrm>
          <a:prstGeom prst="rect">
            <a:avLst/>
          </a:prstGeom>
          <a:noFill/>
        </p:spPr>
        <p:txBody>
          <a:bodyPr wrap="square" rtlCol="0">
            <a:spAutoFit/>
          </a:bodyPr>
          <a:lstStyle/>
          <a:p>
            <a:pPr algn="ctr"/>
            <a:r>
              <a:rPr lang="es-MX" b="1" dirty="0">
                <a:latin typeface="Bahnschrift SemiCondensed" panose="020B0502040204020203" pitchFamily="34" charset="0"/>
              </a:rPr>
              <a:t>La manifestación suprema según Andreasen </a:t>
            </a:r>
            <a:endParaRPr lang="es-DO" b="1" dirty="0">
              <a:latin typeface="Bahnschrift SemiCondensed" panose="020B0502040204020203" pitchFamily="34" charset="0"/>
            </a:endParaRPr>
          </a:p>
        </p:txBody>
      </p:sp>
      <p:sp>
        <p:nvSpPr>
          <p:cNvPr id="2" name="CuadroTexto 1">
            <a:extLst>
              <a:ext uri="{FF2B5EF4-FFF2-40B4-BE49-F238E27FC236}">
                <a16:creationId xmlns:a16="http://schemas.microsoft.com/office/drawing/2014/main" id="{1C5E00F0-695E-2116-3751-E109F4EA4BF3}"/>
              </a:ext>
            </a:extLst>
          </p:cNvPr>
          <p:cNvSpPr txBox="1"/>
          <p:nvPr/>
        </p:nvSpPr>
        <p:spPr>
          <a:xfrm>
            <a:off x="1410394" y="1292649"/>
            <a:ext cx="9687098" cy="3785652"/>
          </a:xfrm>
          <a:prstGeom prst="rect">
            <a:avLst/>
          </a:prstGeom>
          <a:noFill/>
        </p:spPr>
        <p:txBody>
          <a:bodyPr wrap="square" rtlCol="0">
            <a:spAutoFit/>
          </a:bodyPr>
          <a:lstStyle/>
          <a:p>
            <a:pPr algn="just"/>
            <a:r>
              <a:rPr lang="es-ES" sz="6000" b="1" dirty="0">
                <a:latin typeface="Calibri" panose="020F0502020204030204" pitchFamily="34" charset="0"/>
                <a:ea typeface="Calibri" panose="020F0502020204030204" pitchFamily="34" charset="0"/>
                <a:cs typeface="Times New Roman" panose="02020603050405020304" pitchFamily="18" charset="0"/>
              </a:rPr>
              <a:t>S</a:t>
            </a:r>
            <a:r>
              <a:rPr lang="es-ES" sz="6000" b="1" dirty="0">
                <a:effectLst/>
                <a:latin typeface="Calibri" panose="020F0502020204030204" pitchFamily="34" charset="0"/>
                <a:ea typeface="Calibri" panose="020F0502020204030204" pitchFamily="34" charset="0"/>
                <a:cs typeface="Times New Roman" panose="02020603050405020304" pitchFamily="18" charset="0"/>
              </a:rPr>
              <a:t>ino se hubiesen </a:t>
            </a:r>
            <a:r>
              <a:rPr lang="es-ES" sz="6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arrepentido</a:t>
            </a:r>
            <a:r>
              <a:rPr lang="es-ES" sz="6000" b="1" dirty="0">
                <a:effectLst/>
                <a:latin typeface="Calibri" panose="020F0502020204030204" pitchFamily="34" charset="0"/>
                <a:ea typeface="Calibri" panose="020F0502020204030204" pitchFamily="34" charset="0"/>
                <a:cs typeface="Times New Roman" panose="02020603050405020304" pitchFamily="18" charset="0"/>
              </a:rPr>
              <a:t>, ejerciendo </a:t>
            </a:r>
            <a:r>
              <a:rPr lang="es-ES" sz="6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fe</a:t>
            </a:r>
            <a:r>
              <a:rPr lang="es-ES" sz="6000" b="1" dirty="0">
                <a:effectLst/>
                <a:latin typeface="Calibri" panose="020F0502020204030204" pitchFamily="34" charset="0"/>
                <a:ea typeface="Calibri" panose="020F0502020204030204" pitchFamily="34" charset="0"/>
                <a:cs typeface="Times New Roman" panose="02020603050405020304" pitchFamily="18" charset="0"/>
              </a:rPr>
              <a:t> en el </a:t>
            </a:r>
            <a:r>
              <a:rPr lang="es-ES" sz="6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sacrificio expiatorio</a:t>
            </a:r>
            <a:r>
              <a:rPr lang="es-ES" sz="6000" b="1" dirty="0">
                <a:effectLst/>
                <a:latin typeface="Calibri" panose="020F0502020204030204" pitchFamily="34" charset="0"/>
                <a:ea typeface="Calibri" panose="020F0502020204030204" pitchFamily="34" charset="0"/>
                <a:cs typeface="Times New Roman" panose="02020603050405020304" pitchFamily="18" charset="0"/>
              </a:rPr>
              <a:t>, habrían perdido la </a:t>
            </a:r>
            <a:r>
              <a:rPr lang="es-ES" sz="6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salvación</a:t>
            </a:r>
            <a:r>
              <a:rPr lang="es-ES" sz="6000" b="1" dirty="0">
                <a:effectLst/>
                <a:latin typeface="Calibri" panose="020F0502020204030204" pitchFamily="34" charset="0"/>
                <a:ea typeface="Calibri" panose="020F0502020204030204" pitchFamily="34" charset="0"/>
                <a:cs typeface="Times New Roman" panose="02020603050405020304" pitchFamily="18" charset="0"/>
              </a:rPr>
              <a:t>.</a:t>
            </a:r>
            <a:endParaRPr lang="es-DO" sz="4800" b="1" dirty="0">
              <a:latin typeface="Bahnschrift SemiBold" panose="020B0502040204020203" pitchFamily="34" charset="0"/>
            </a:endParaRPr>
          </a:p>
        </p:txBody>
      </p:sp>
    </p:spTree>
    <p:extLst>
      <p:ext uri="{BB962C8B-B14F-4D97-AF65-F5344CB8AC3E}">
        <p14:creationId xmlns:p14="http://schemas.microsoft.com/office/powerpoint/2010/main" val="2012952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35064-BF68-650B-309B-3C3431543968}"/>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B97215B3-B715-BF25-9F9B-FCE50F91F7B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D31E195-58F0-29D5-19C5-44DD6B406E1F}"/>
              </a:ext>
            </a:extLst>
          </p:cNvPr>
          <p:cNvSpPr txBox="1"/>
          <p:nvPr/>
        </p:nvSpPr>
        <p:spPr>
          <a:xfrm>
            <a:off x="-623454" y="77059"/>
            <a:ext cx="5597236" cy="461665"/>
          </a:xfrm>
          <a:prstGeom prst="rect">
            <a:avLst/>
          </a:prstGeom>
          <a:noFill/>
        </p:spPr>
        <p:txBody>
          <a:bodyPr wrap="square" rtlCol="0">
            <a:spAutoFit/>
          </a:bodyPr>
          <a:lstStyle/>
          <a:p>
            <a:pPr algn="ctr"/>
            <a:r>
              <a:rPr lang="es-MX" sz="2400" b="1" dirty="0">
                <a:latin typeface="Bahnschrift SemiCondensed" panose="020B0502040204020203" pitchFamily="34" charset="0"/>
              </a:rPr>
              <a:t>Purificación del Santuario celestial</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0653597E-61A2-2A67-E6C8-C640DB949C60}"/>
              </a:ext>
            </a:extLst>
          </p:cNvPr>
          <p:cNvSpPr txBox="1"/>
          <p:nvPr/>
        </p:nvSpPr>
        <p:spPr>
          <a:xfrm>
            <a:off x="807493" y="965915"/>
            <a:ext cx="10531067" cy="5632311"/>
          </a:xfrm>
          <a:prstGeom prst="rect">
            <a:avLst/>
          </a:prstGeom>
          <a:noFill/>
        </p:spPr>
        <p:txBody>
          <a:bodyPr wrap="square" rtlCol="0">
            <a:spAutoFit/>
          </a:bodyPr>
          <a:lstStyle/>
          <a:p>
            <a:pPr algn="just"/>
            <a:r>
              <a:rPr lang="es-ES" sz="4000" b="1" dirty="0">
                <a:effectLst/>
                <a:latin typeface="Calibri" panose="020F0502020204030204" pitchFamily="34" charset="0"/>
                <a:ea typeface="Calibri" panose="020F0502020204030204" pitchFamily="34" charset="0"/>
                <a:cs typeface="Times New Roman" panose="02020603050405020304" pitchFamily="18" charset="0"/>
              </a:rPr>
              <a:t>La mención anterior de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Crosier</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hace referencia al artículo que él publicó en la revista Day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Star</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del 7 de febrero de 1846, titulado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Law</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of</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Moses» —La ley de Moisés—. Uno de los puntos a destacar del artículo, sostenía que «la etapa [del ministerio de Cristo] desarrollada en el Lugar Santísimo incluye la purificación del Santuario celestial y de los creyentes de manera individual».</a:t>
            </a:r>
            <a:endParaRPr lang="es-DO" sz="3200" b="1" dirty="0">
              <a:latin typeface="Bahnschrift SemiBold" panose="020B0502040204020203" pitchFamily="34" charset="0"/>
            </a:endParaRPr>
          </a:p>
        </p:txBody>
      </p:sp>
    </p:spTree>
    <p:extLst>
      <p:ext uri="{BB962C8B-B14F-4D97-AF65-F5344CB8AC3E}">
        <p14:creationId xmlns:p14="http://schemas.microsoft.com/office/powerpoint/2010/main" val="3158541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F5423-DC63-F799-3678-A4797CBABDBF}"/>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06A2E061-C794-B305-2D40-E867ED15F3D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FFCF23C-3B92-82D9-2DB5-A3ED2827F855}"/>
              </a:ext>
            </a:extLst>
          </p:cNvPr>
          <p:cNvSpPr txBox="1"/>
          <p:nvPr/>
        </p:nvSpPr>
        <p:spPr>
          <a:xfrm>
            <a:off x="-623454" y="77059"/>
            <a:ext cx="5597236" cy="461665"/>
          </a:xfrm>
          <a:prstGeom prst="rect">
            <a:avLst/>
          </a:prstGeom>
          <a:noFill/>
        </p:spPr>
        <p:txBody>
          <a:bodyPr wrap="square" rtlCol="0">
            <a:spAutoFit/>
          </a:bodyPr>
          <a:lstStyle/>
          <a:p>
            <a:pPr algn="ctr"/>
            <a:r>
              <a:rPr lang="es-MX" sz="2400" b="1" dirty="0">
                <a:latin typeface="Bahnschrift SemiCondensed" panose="020B0502040204020203" pitchFamily="34" charset="0"/>
              </a:rPr>
              <a:t>Purificación del Santuario celestial</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1A23F31D-8F58-5B71-77A6-B9D321A87139}"/>
              </a:ext>
            </a:extLst>
          </p:cNvPr>
          <p:cNvSpPr txBox="1"/>
          <p:nvPr/>
        </p:nvSpPr>
        <p:spPr>
          <a:xfrm>
            <a:off x="807493" y="965915"/>
            <a:ext cx="10531067" cy="5632311"/>
          </a:xfrm>
          <a:prstGeom prst="rect">
            <a:avLst/>
          </a:prstGeom>
          <a:noFill/>
        </p:spPr>
        <p:txBody>
          <a:bodyPr wrap="square" rtlCol="0">
            <a:spAutoFit/>
          </a:bodyPr>
          <a:lstStyle/>
          <a:p>
            <a:pPr algn="just"/>
            <a:r>
              <a:rPr lang="es-ES" sz="4000" b="1" dirty="0">
                <a:effectLst/>
                <a:latin typeface="Calibri" panose="020F0502020204030204" pitchFamily="34" charset="0"/>
                <a:ea typeface="Calibri" panose="020F0502020204030204" pitchFamily="34" charset="0"/>
                <a:cs typeface="Times New Roman" panose="02020603050405020304" pitchFamily="18" charset="0"/>
              </a:rPr>
              <a:t>La mención anterior de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Crosier</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hace referencia al artículo que él publicó en la revista Day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Star</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del 7 de febrero de 1846, titulado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Law</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a:t>
            </a:r>
            <a:r>
              <a:rPr lang="es-ES" sz="4000" b="1" dirty="0" err="1">
                <a:effectLst/>
                <a:latin typeface="Calibri" panose="020F0502020204030204" pitchFamily="34" charset="0"/>
                <a:ea typeface="Calibri" panose="020F0502020204030204" pitchFamily="34" charset="0"/>
                <a:cs typeface="Times New Roman" panose="02020603050405020304" pitchFamily="18" charset="0"/>
              </a:rPr>
              <a:t>of</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Moses» —La ley de Moisés—. Uno de los puntos a destacar del artículo, sostenía que «la etapa [del ministerio de Cristo] desarrollada en el Lugar Santísimo incluye la purificación del Santuario celestial y de los creyentes de manera individual».</a:t>
            </a:r>
            <a:endParaRPr lang="es-DO" sz="3200" b="1" dirty="0">
              <a:latin typeface="Bahnschrift SemiBold" panose="020B0502040204020203" pitchFamily="34" charset="0"/>
            </a:endParaRPr>
          </a:p>
        </p:txBody>
      </p:sp>
    </p:spTree>
    <p:extLst>
      <p:ext uri="{BB962C8B-B14F-4D97-AF65-F5344CB8AC3E}">
        <p14:creationId xmlns:p14="http://schemas.microsoft.com/office/powerpoint/2010/main" val="2453242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94F5F-EDF3-91F7-E5A1-24A4267DEBF2}"/>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73CB6E85-E290-F04C-D0CB-843FDDFCDAE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7516A9C-8CDF-D898-F9E8-CC394783845A}"/>
              </a:ext>
            </a:extLst>
          </p:cNvPr>
          <p:cNvSpPr txBox="1"/>
          <p:nvPr/>
        </p:nvSpPr>
        <p:spPr>
          <a:xfrm>
            <a:off x="-623454" y="77059"/>
            <a:ext cx="5597236" cy="461665"/>
          </a:xfrm>
          <a:prstGeom prst="rect">
            <a:avLst/>
          </a:prstGeom>
          <a:noFill/>
        </p:spPr>
        <p:txBody>
          <a:bodyPr wrap="square" rtlCol="0">
            <a:spAutoFit/>
          </a:bodyPr>
          <a:lstStyle/>
          <a:p>
            <a:pPr algn="ctr"/>
            <a:r>
              <a:rPr lang="de-DE" sz="2400" b="1">
                <a:latin typeface="Bahnschrift SemiCondensed" panose="020B0502040204020203" pitchFamily="34" charset="0"/>
              </a:rPr>
              <a:t>(1888 Materials, p. 127).15</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38AD3BE6-67C6-BC0F-B6A9-0CA3E22FF984}"/>
              </a:ext>
            </a:extLst>
          </p:cNvPr>
          <p:cNvSpPr txBox="1"/>
          <p:nvPr/>
        </p:nvSpPr>
        <p:spPr>
          <a:xfrm>
            <a:off x="807493" y="965915"/>
            <a:ext cx="10531067" cy="4154984"/>
          </a:xfrm>
          <a:prstGeom prst="rect">
            <a:avLst/>
          </a:prstGeom>
          <a:noFill/>
        </p:spPr>
        <p:txBody>
          <a:bodyPr wrap="square" rtlCol="0">
            <a:spAutoFit/>
          </a:bodyPr>
          <a:lstStyle/>
          <a:p>
            <a:pPr algn="just"/>
            <a:r>
              <a:rPr lang="es-ES" sz="6600" b="1" dirty="0">
                <a:effectLst/>
                <a:latin typeface="Calibri" panose="020F0502020204030204" pitchFamily="34" charset="0"/>
                <a:ea typeface="Calibri" panose="020F0502020204030204" pitchFamily="34" charset="0"/>
                <a:cs typeface="Times New Roman" panose="02020603050405020304" pitchFamily="18" charset="0"/>
              </a:rPr>
              <a:t>«Ahora Cristo se encuentra en el santuario celestial. </a:t>
            </a:r>
          </a:p>
          <a:p>
            <a:pPr algn="just"/>
            <a:endParaRPr lang="es-ES" sz="6600" b="1" dirty="0">
              <a:latin typeface="Calibri" panose="020F0502020204030204" pitchFamily="34" charset="0"/>
              <a:ea typeface="Calibri" panose="020F0502020204030204" pitchFamily="34" charset="0"/>
              <a:cs typeface="Times New Roman" panose="02020603050405020304" pitchFamily="18" charset="0"/>
            </a:endParaRPr>
          </a:p>
          <a:p>
            <a:pPr algn="just"/>
            <a:r>
              <a:rPr lang="es-ES" sz="6600" b="1" dirty="0">
                <a:effectLst/>
                <a:latin typeface="Calibri" panose="020F0502020204030204" pitchFamily="34" charset="0"/>
                <a:ea typeface="Calibri" panose="020F0502020204030204" pitchFamily="34" charset="0"/>
                <a:cs typeface="Times New Roman" panose="02020603050405020304" pitchFamily="18" charset="0"/>
              </a:rPr>
              <a:t>¿</a:t>
            </a:r>
            <a:r>
              <a:rPr lang="es-ES" sz="66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Qué está haciendo allí</a:t>
            </a:r>
            <a:r>
              <a:rPr lang="es-ES" sz="6600" b="1" dirty="0">
                <a:effectLst/>
                <a:latin typeface="Calibri" panose="020F0502020204030204" pitchFamily="34" charset="0"/>
                <a:ea typeface="Calibri" panose="020F0502020204030204" pitchFamily="34" charset="0"/>
                <a:cs typeface="Times New Roman" panose="02020603050405020304" pitchFamily="18" charset="0"/>
              </a:rPr>
              <a:t>? </a:t>
            </a:r>
            <a:endParaRPr lang="es-DO" sz="5400" b="1" dirty="0">
              <a:latin typeface="Bahnschrift SemiBold" panose="020B0502040204020203" pitchFamily="34" charset="0"/>
            </a:endParaRPr>
          </a:p>
        </p:txBody>
      </p:sp>
    </p:spTree>
    <p:extLst>
      <p:ext uri="{BB962C8B-B14F-4D97-AF65-F5344CB8AC3E}">
        <p14:creationId xmlns:p14="http://schemas.microsoft.com/office/powerpoint/2010/main" val="2002693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560C9-C766-72D2-704C-F3A85FC347AA}"/>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7C1DB2D4-FE91-5634-E635-934B3F225B4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E428319-4617-94B7-01E7-EE5A270AB002}"/>
              </a:ext>
            </a:extLst>
          </p:cNvPr>
          <p:cNvSpPr txBox="1"/>
          <p:nvPr/>
        </p:nvSpPr>
        <p:spPr>
          <a:xfrm>
            <a:off x="-623454" y="77059"/>
            <a:ext cx="5597236" cy="461665"/>
          </a:xfrm>
          <a:prstGeom prst="rect">
            <a:avLst/>
          </a:prstGeom>
          <a:noFill/>
        </p:spPr>
        <p:txBody>
          <a:bodyPr wrap="square" rtlCol="0">
            <a:spAutoFit/>
          </a:bodyPr>
          <a:lstStyle/>
          <a:p>
            <a:pPr algn="ctr"/>
            <a:r>
              <a:rPr lang="de-DE" sz="2400" b="1">
                <a:latin typeface="Bahnschrift SemiCondensed" panose="020B0502040204020203" pitchFamily="34" charset="0"/>
              </a:rPr>
              <a:t>(1888 Materials, p. 127).15</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5F1B5DB-5353-4A5F-0FA7-F00A84F15B62}"/>
              </a:ext>
            </a:extLst>
          </p:cNvPr>
          <p:cNvSpPr txBox="1"/>
          <p:nvPr/>
        </p:nvSpPr>
        <p:spPr>
          <a:xfrm>
            <a:off x="807493" y="965915"/>
            <a:ext cx="10531067" cy="4832092"/>
          </a:xfrm>
          <a:prstGeom prst="rect">
            <a:avLst/>
          </a:prstGeom>
          <a:noFill/>
        </p:spPr>
        <p:txBody>
          <a:bodyPr wrap="square" rtlCol="0">
            <a:spAutoFit/>
          </a:bodyPr>
          <a:lstStyle/>
          <a:p>
            <a:pPr algn="just"/>
            <a:r>
              <a:rPr lang="es-ES" sz="4400" b="1" dirty="0">
                <a:effectLst/>
                <a:latin typeface="Calibri" panose="020F0502020204030204" pitchFamily="34" charset="0"/>
                <a:ea typeface="Calibri" panose="020F0502020204030204" pitchFamily="34" charset="0"/>
                <a:cs typeface="Times New Roman" panose="02020603050405020304" pitchFamily="18" charset="0"/>
              </a:rPr>
              <a:t>Lleva a cabo la expiación por nosotros, purificando el Santuario de los pecados de su pueblo. Por ello hemos de entrar con él, </a:t>
            </a:r>
            <a:r>
              <a:rPr lang="es-ES" sz="4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por la fe</a:t>
            </a:r>
            <a:r>
              <a:rPr lang="es-ES" sz="4400" b="1" dirty="0">
                <a:effectLst/>
                <a:latin typeface="Calibri" panose="020F0502020204030204" pitchFamily="34" charset="0"/>
                <a:ea typeface="Calibri" panose="020F0502020204030204" pitchFamily="34" charset="0"/>
                <a:cs typeface="Times New Roman" panose="02020603050405020304" pitchFamily="18" charset="0"/>
              </a:rPr>
              <a:t>, a ese Santuario. Hemos de comenzar la obra en el santuario de nuestras propias almas. Es preciso que seamos limpiados de toda contaminación» </a:t>
            </a:r>
            <a:endParaRPr lang="es-DO" sz="3600" b="1" dirty="0">
              <a:latin typeface="Bahnschrift SemiBold" panose="020B0502040204020203" pitchFamily="34" charset="0"/>
            </a:endParaRPr>
          </a:p>
        </p:txBody>
      </p:sp>
    </p:spTree>
    <p:extLst>
      <p:ext uri="{BB962C8B-B14F-4D97-AF65-F5344CB8AC3E}">
        <p14:creationId xmlns:p14="http://schemas.microsoft.com/office/powerpoint/2010/main" val="29205221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383C2-FDCF-0088-15AF-5938EA2F642B}"/>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F01C594F-869A-17D9-8074-1219368E6FF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FBFB13E-882D-B5EF-78C7-2A4D9014539E}"/>
              </a:ext>
            </a:extLst>
          </p:cNvPr>
          <p:cNvSpPr txBox="1"/>
          <p:nvPr/>
        </p:nvSpPr>
        <p:spPr>
          <a:xfrm>
            <a:off x="-623454" y="77059"/>
            <a:ext cx="5597236" cy="461665"/>
          </a:xfrm>
          <a:prstGeom prst="rect">
            <a:avLst/>
          </a:prstGeom>
          <a:noFill/>
        </p:spPr>
        <p:txBody>
          <a:bodyPr wrap="square" rtlCol="0">
            <a:spAutoFit/>
          </a:bodyPr>
          <a:lstStyle/>
          <a:p>
            <a:pPr algn="ctr"/>
            <a:r>
              <a:rPr lang="de-DE" sz="2400" b="1">
                <a:latin typeface="Bahnschrift SemiCondensed" panose="020B0502040204020203" pitchFamily="34" charset="0"/>
              </a:rPr>
              <a:t>[se cita Mal 3:4; Ef 5:27]».</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1F72B02D-74E8-7723-CFDA-B4219B909407}"/>
              </a:ext>
            </a:extLst>
          </p:cNvPr>
          <p:cNvSpPr txBox="1"/>
          <p:nvPr/>
        </p:nvSpPr>
        <p:spPr>
          <a:xfrm>
            <a:off x="471055" y="697135"/>
            <a:ext cx="11388436" cy="5632311"/>
          </a:xfrm>
          <a:prstGeom prst="rect">
            <a:avLst/>
          </a:prstGeom>
          <a:noFill/>
        </p:spPr>
        <p:txBody>
          <a:bodyPr wrap="square" rtlCol="0">
            <a:spAutoFit/>
          </a:bodyPr>
          <a:lstStyle/>
          <a:p>
            <a:pPr algn="just"/>
            <a:r>
              <a:rPr lang="es-ES" sz="4000" b="1" dirty="0">
                <a:effectLst/>
                <a:latin typeface="Calibri" panose="020F0502020204030204" pitchFamily="34" charset="0"/>
                <a:ea typeface="Calibri" panose="020F0502020204030204" pitchFamily="34" charset="0"/>
                <a:cs typeface="Times New Roman" panose="02020603050405020304" pitchFamily="18" charset="0"/>
              </a:rPr>
              <a:t>«Mientras se prosigue el juicio investigador en el cielo, </a:t>
            </a:r>
            <a:r>
              <a:rPr lang="es-ES" sz="4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mientras que los pecados de los creyentes arrepentidos son quitados del santuario</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debe llevarse a cabo una obra especial de </a:t>
            </a:r>
            <a:r>
              <a:rPr lang="es-ES" sz="4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purificación</a:t>
            </a:r>
            <a:r>
              <a:rPr lang="es-ES" sz="4000" b="1" dirty="0">
                <a:effectLst/>
                <a:latin typeface="Calibri" panose="020F0502020204030204" pitchFamily="34" charset="0"/>
                <a:ea typeface="Calibri" panose="020F0502020204030204" pitchFamily="34" charset="0"/>
                <a:cs typeface="Times New Roman" panose="02020603050405020304" pitchFamily="18" charset="0"/>
              </a:rPr>
              <a:t>, de liberación del pecado, entre el pueblo de Dios en la tierra. Esta obra está presentada con mayor claridad en los mensajes del capítulo 14 del Apocalipsis. Cuando esta obra haya quedado consumada, los discípulos de Cristo estarán listos para su venida». </a:t>
            </a:r>
            <a:endParaRPr lang="es-DO" sz="3200" b="1" dirty="0">
              <a:latin typeface="Bahnschrift SemiBold" panose="020B0502040204020203" pitchFamily="34" charset="0"/>
            </a:endParaRPr>
          </a:p>
        </p:txBody>
      </p:sp>
    </p:spTree>
    <p:extLst>
      <p:ext uri="{BB962C8B-B14F-4D97-AF65-F5344CB8AC3E}">
        <p14:creationId xmlns:p14="http://schemas.microsoft.com/office/powerpoint/2010/main" val="400977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A91CB-4920-DCDC-4EA2-DC9FA87087EF}"/>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B99A6321-134F-6B2D-A540-134B60E4BBC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E568BF8-22DE-81B5-B823-3032C527ED1F}"/>
              </a:ext>
            </a:extLst>
          </p:cNvPr>
          <p:cNvSpPr txBox="1"/>
          <p:nvPr/>
        </p:nvSpPr>
        <p:spPr>
          <a:xfrm>
            <a:off x="-623454" y="77059"/>
            <a:ext cx="5597236" cy="461665"/>
          </a:xfrm>
          <a:prstGeom prst="rect">
            <a:avLst/>
          </a:prstGeom>
          <a:noFill/>
        </p:spPr>
        <p:txBody>
          <a:bodyPr wrap="square" rtlCol="0">
            <a:spAutoFit/>
          </a:bodyPr>
          <a:lstStyle/>
          <a:p>
            <a:pPr algn="ctr"/>
            <a:r>
              <a:rPr lang="de-DE" sz="2400" b="1">
                <a:latin typeface="Bahnschrift SemiCondensed" panose="020B0502040204020203" pitchFamily="34" charset="0"/>
              </a:rPr>
              <a:t>[se cita Mal 3:4; Ef 5:27]».</a:t>
            </a:r>
            <a:endParaRPr lang="es-DO" sz="2400" b="1" dirty="0">
              <a:latin typeface="Bahnschrift SemiCondensed" panose="020B0502040204020203" pitchFamily="34" charset="0"/>
            </a:endParaRPr>
          </a:p>
        </p:txBody>
      </p:sp>
      <p:graphicFrame>
        <p:nvGraphicFramePr>
          <p:cNvPr id="2" name="Tabla 1">
            <a:extLst>
              <a:ext uri="{FF2B5EF4-FFF2-40B4-BE49-F238E27FC236}">
                <a16:creationId xmlns:a16="http://schemas.microsoft.com/office/drawing/2014/main" id="{6C8E6E73-8FCA-2E68-DDE7-FD075A5664BB}"/>
              </a:ext>
            </a:extLst>
          </p:cNvPr>
          <p:cNvGraphicFramePr>
            <a:graphicFrameLocks noGrp="1"/>
          </p:cNvGraphicFramePr>
          <p:nvPr>
            <p:extLst>
              <p:ext uri="{D42A27DB-BD31-4B8C-83A1-F6EECF244321}">
                <p14:modId xmlns:p14="http://schemas.microsoft.com/office/powerpoint/2010/main" val="2976307244"/>
              </p:ext>
            </p:extLst>
          </p:nvPr>
        </p:nvGraphicFramePr>
        <p:xfrm>
          <a:off x="773084" y="781396"/>
          <a:ext cx="10731731" cy="3915295"/>
        </p:xfrm>
        <a:graphic>
          <a:graphicData uri="http://schemas.openxmlformats.org/drawingml/2006/table">
            <a:tbl>
              <a:tblPr firstRow="1" firstCol="1" bandRow="1">
                <a:tableStyleId>{5C22544A-7EE6-4342-B048-85BDC9FD1C3A}</a:tableStyleId>
              </a:tblPr>
              <a:tblGrid>
                <a:gridCol w="3576823">
                  <a:extLst>
                    <a:ext uri="{9D8B030D-6E8A-4147-A177-3AD203B41FA5}">
                      <a16:colId xmlns:a16="http://schemas.microsoft.com/office/drawing/2014/main" val="3168160861"/>
                    </a:ext>
                  </a:extLst>
                </a:gridCol>
                <a:gridCol w="3576823">
                  <a:extLst>
                    <a:ext uri="{9D8B030D-6E8A-4147-A177-3AD203B41FA5}">
                      <a16:colId xmlns:a16="http://schemas.microsoft.com/office/drawing/2014/main" val="276276822"/>
                    </a:ext>
                  </a:extLst>
                </a:gridCol>
                <a:gridCol w="3578085">
                  <a:extLst>
                    <a:ext uri="{9D8B030D-6E8A-4147-A177-3AD203B41FA5}">
                      <a16:colId xmlns:a16="http://schemas.microsoft.com/office/drawing/2014/main" val="421320077"/>
                    </a:ext>
                  </a:extLst>
                </a:gridCol>
              </a:tblGrid>
              <a:tr h="541424">
                <a:tc>
                  <a:txBody>
                    <a:bodyPr/>
                    <a:lstStyle/>
                    <a:p>
                      <a:pPr algn="ctr">
                        <a:lnSpc>
                          <a:spcPct val="107000"/>
                        </a:lnSpc>
                        <a:spcAft>
                          <a:spcPts val="800"/>
                        </a:spcAft>
                      </a:pPr>
                      <a:r>
                        <a:rPr lang="es-DO" sz="2800">
                          <a:effectLst/>
                        </a:rPr>
                        <a:t>Levítico 16:30</a:t>
                      </a:r>
                      <a:endParaRPr lang="es-419"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DO" sz="2800">
                          <a:effectLst/>
                        </a:rPr>
                        <a:t>Levítico 23:28</a:t>
                      </a:r>
                      <a:endParaRPr lang="es-419"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DO" sz="2800">
                          <a:effectLst/>
                        </a:rPr>
                        <a:t>Daniel 8:14</a:t>
                      </a:r>
                      <a:endParaRPr lang="es-419"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084625"/>
                  </a:ext>
                </a:extLst>
              </a:tr>
              <a:tr h="3373871">
                <a:tc>
                  <a:txBody>
                    <a:bodyPr/>
                    <a:lstStyle/>
                    <a:p>
                      <a:pPr algn="ctr">
                        <a:lnSpc>
                          <a:spcPct val="107000"/>
                        </a:lnSpc>
                        <a:spcAft>
                          <a:spcPts val="800"/>
                        </a:spcAft>
                      </a:pPr>
                      <a:r>
                        <a:rPr lang="es-DO" sz="2800">
                          <a:effectLst/>
                        </a:rPr>
                        <a:t>«Porque en este día se hará expiación por ustedes para purificarlos, y quedarán purificados de todos sus pecados delante del SEÑOR».</a:t>
                      </a:r>
                      <a:r>
                        <a:rPr lang="es-DO" sz="2800" baseline="30000">
                          <a:effectLst/>
                        </a:rPr>
                        <a:t>19</a:t>
                      </a:r>
                      <a:endParaRPr lang="es-419"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DO" sz="2800" dirty="0">
                          <a:effectLst/>
                        </a:rPr>
                        <a:t>«Ningún trabajo harán en ese mismo día, porque es el día de la Expiación, para hacer expiación por ustedes delante del SEÑOR su Dios».</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DO" sz="2800" dirty="0">
                          <a:effectLst/>
                        </a:rPr>
                        <a:t>«Y él dijo: “Hasta dos mil trescientas tardes y mañanas; luego el santuario será purificado”» (RVR 1995).</a:t>
                      </a:r>
                      <a:endParaRPr lang="es-419"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3075699"/>
                  </a:ext>
                </a:extLst>
              </a:tr>
            </a:tbl>
          </a:graphicData>
        </a:graphic>
      </p:graphicFrame>
      <p:sp>
        <p:nvSpPr>
          <p:cNvPr id="6" name="CuadroTexto 5">
            <a:extLst>
              <a:ext uri="{FF2B5EF4-FFF2-40B4-BE49-F238E27FC236}">
                <a16:creationId xmlns:a16="http://schemas.microsoft.com/office/drawing/2014/main" id="{827B82D4-F228-9F50-DE20-FA218F465ACF}"/>
              </a:ext>
            </a:extLst>
          </p:cNvPr>
          <p:cNvSpPr txBox="1"/>
          <p:nvPr/>
        </p:nvSpPr>
        <p:spPr>
          <a:xfrm>
            <a:off x="739833" y="4887884"/>
            <a:ext cx="10764982" cy="1754326"/>
          </a:xfrm>
          <a:prstGeom prst="rect">
            <a:avLst/>
          </a:prstGeom>
          <a:noFill/>
        </p:spPr>
        <p:txBody>
          <a:bodyPr wrap="square" rtlCol="0">
            <a:spAutoFit/>
          </a:bodyPr>
          <a:lstStyle/>
          <a:p>
            <a:r>
              <a:rPr lang="es-ES" sz="3600" dirty="0"/>
              <a:t>No obstante, la vindicación ocurre no a causa del carácter o la victoria de los adoradores, sino a causa de la obra divina de purificación. </a:t>
            </a:r>
            <a:endParaRPr lang="es-419" sz="3600" dirty="0"/>
          </a:p>
        </p:txBody>
      </p:sp>
    </p:spTree>
    <p:extLst>
      <p:ext uri="{BB962C8B-B14F-4D97-AF65-F5344CB8AC3E}">
        <p14:creationId xmlns:p14="http://schemas.microsoft.com/office/powerpoint/2010/main" val="1348826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F243-938B-C3DD-87AF-E3EFB1CBC09C}"/>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2A5D398D-623C-D4B1-224C-7D3077B145C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7E7BD44-676D-A6F0-6135-CED285D0931B}"/>
              </a:ext>
            </a:extLst>
          </p:cNvPr>
          <p:cNvSpPr txBox="1"/>
          <p:nvPr/>
        </p:nvSpPr>
        <p:spPr>
          <a:xfrm>
            <a:off x="-623454" y="77059"/>
            <a:ext cx="5597236" cy="461665"/>
          </a:xfrm>
          <a:prstGeom prst="rect">
            <a:avLst/>
          </a:prstGeom>
          <a:noFill/>
        </p:spPr>
        <p:txBody>
          <a:bodyPr wrap="square" rtlCol="0">
            <a:spAutoFit/>
          </a:bodyPr>
          <a:lstStyle/>
          <a:p>
            <a:pPr algn="ctr"/>
            <a:r>
              <a:rPr lang="de-DE" sz="2400" b="1">
                <a:latin typeface="Bahnschrift SemiCondensed" panose="020B0502040204020203" pitchFamily="34" charset="0"/>
              </a:rPr>
              <a:t>[se cita Mal 3:4; Ef 5:27]».</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7CDDAE80-C778-4AD3-B8FF-EE3291E0C30D}"/>
              </a:ext>
            </a:extLst>
          </p:cNvPr>
          <p:cNvSpPr txBox="1"/>
          <p:nvPr/>
        </p:nvSpPr>
        <p:spPr>
          <a:xfrm>
            <a:off x="598517" y="662099"/>
            <a:ext cx="11064240" cy="5632311"/>
          </a:xfrm>
          <a:prstGeom prst="rect">
            <a:avLst/>
          </a:prstGeom>
          <a:noFill/>
        </p:spPr>
        <p:txBody>
          <a:bodyPr wrap="square" rtlCol="0">
            <a:spAutoFit/>
          </a:bodyPr>
          <a:lstStyle/>
          <a:p>
            <a:pPr algn="just"/>
            <a:r>
              <a:rPr lang="es-ES" sz="3600" b="1" dirty="0">
                <a:effectLst/>
                <a:latin typeface="Calibri" panose="020F0502020204030204" pitchFamily="34" charset="0"/>
                <a:ea typeface="Calibri" panose="020F0502020204030204" pitchFamily="34" charset="0"/>
                <a:cs typeface="Times New Roman" panose="02020603050405020304" pitchFamily="18" charset="0"/>
              </a:rPr>
              <a:t>Con todo, el énfasis no está en la conducta del adorador, sino en la obra sacerdotal y sus efectos positivos a favor del mismo. El pueblo quedaba «reconciliado» con Dios no sobre la base de su victoria sobre el pecado cometido; de hecho, la falta cometida ya lo inhabilitaba para estar en la presencia de un Dios santo. Pero, gracias a su arrepentimiento, la confesión de su pecado y la fe en la víctima sacrificada —que representaba al verdadero cordero de Dios—, el adorador quedaba «reconciliado» y «limpio» (Jn 1:29, 31).</a:t>
            </a:r>
            <a:endParaRPr lang="es-DO" sz="2800" b="1" dirty="0">
              <a:latin typeface="Bahnschrift SemiBold" panose="020B0502040204020203" pitchFamily="34" charset="0"/>
            </a:endParaRPr>
          </a:p>
        </p:txBody>
      </p:sp>
    </p:spTree>
    <p:extLst>
      <p:ext uri="{BB962C8B-B14F-4D97-AF65-F5344CB8AC3E}">
        <p14:creationId xmlns:p14="http://schemas.microsoft.com/office/powerpoint/2010/main" val="2139637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21C2E-2C9C-C6C0-B611-67EC4925C824}"/>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30172374-F163-0FAC-8B24-EEF11BB51BF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9B9F719-9021-6EB8-D013-E7644D920747}"/>
              </a:ext>
            </a:extLst>
          </p:cNvPr>
          <p:cNvSpPr txBox="1"/>
          <p:nvPr/>
        </p:nvSpPr>
        <p:spPr>
          <a:xfrm>
            <a:off x="-623454" y="77059"/>
            <a:ext cx="5597236" cy="461665"/>
          </a:xfrm>
          <a:prstGeom prst="rect">
            <a:avLst/>
          </a:prstGeom>
          <a:noFill/>
        </p:spPr>
        <p:txBody>
          <a:bodyPr wrap="square" rtlCol="0">
            <a:spAutoFit/>
          </a:bodyPr>
          <a:lstStyle/>
          <a:p>
            <a:pPr algn="ctr"/>
            <a:r>
              <a:rPr lang="de-DE" sz="2400" b="1" dirty="0">
                <a:latin typeface="Bahnschrift SemiCondensed" panose="020B0502040204020203" pitchFamily="34" charset="0"/>
              </a:rPr>
              <a:t>Ministerio de Cristo</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666D8B71-F308-8EEE-4AF0-4AB5D37A709D}"/>
              </a:ext>
            </a:extLst>
          </p:cNvPr>
          <p:cNvSpPr txBox="1"/>
          <p:nvPr/>
        </p:nvSpPr>
        <p:spPr>
          <a:xfrm>
            <a:off x="676155" y="1240069"/>
            <a:ext cx="11064240" cy="3416320"/>
          </a:xfrm>
          <a:prstGeom prst="rect">
            <a:avLst/>
          </a:prstGeom>
          <a:noFill/>
        </p:spPr>
        <p:txBody>
          <a:bodyPr wrap="square" rtlCol="0">
            <a:spAutoFit/>
          </a:bodyPr>
          <a:lstStyle/>
          <a:p>
            <a:pPr algn="just"/>
            <a:r>
              <a:rPr lang="es-ES" sz="5400" b="1" dirty="0">
                <a:effectLst/>
                <a:latin typeface="Calibri" panose="020F0502020204030204" pitchFamily="34" charset="0"/>
                <a:ea typeface="Calibri" panose="020F0502020204030204" pitchFamily="34" charset="0"/>
                <a:cs typeface="Times New Roman" panose="02020603050405020304" pitchFamily="18" charset="0"/>
              </a:rPr>
              <a:t>¿La terminación del ministerio de Cristo depende de la perfección de carácter de su pueblo, de que haya alcanzado la victoria sobre el pecado? </a:t>
            </a:r>
            <a:endParaRPr lang="es-DO" sz="4400" b="1" dirty="0">
              <a:latin typeface="Bahnschrift SemiBold" panose="020B0502040204020203" pitchFamily="34" charset="0"/>
            </a:endParaRPr>
          </a:p>
        </p:txBody>
      </p:sp>
    </p:spTree>
    <p:extLst>
      <p:ext uri="{BB962C8B-B14F-4D97-AF65-F5344CB8AC3E}">
        <p14:creationId xmlns:p14="http://schemas.microsoft.com/office/powerpoint/2010/main" val="3128800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2D1922AA-2FBD-383B-47B4-E6599D77C77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AB3F1B7B-A486-9CEF-D435-E1F73C1A21CA}"/>
              </a:ext>
            </a:extLst>
          </p:cNvPr>
          <p:cNvSpPr txBox="1"/>
          <p:nvPr/>
        </p:nvSpPr>
        <p:spPr>
          <a:xfrm>
            <a:off x="791163" y="1288474"/>
            <a:ext cx="9655164" cy="2862322"/>
          </a:xfrm>
          <a:prstGeom prst="rect">
            <a:avLst/>
          </a:prstGeom>
          <a:noFill/>
        </p:spPr>
        <p:txBody>
          <a:bodyPr wrap="square" rtlCol="0">
            <a:spAutoFit/>
          </a:bodyPr>
          <a:lstStyle/>
          <a:p>
            <a:r>
              <a:rPr lang="es-ES" sz="6000" b="1" dirty="0">
                <a:solidFill>
                  <a:schemeClr val="accent2"/>
                </a:solidFill>
                <a:latin typeface="Avenir Next LT Pro" panose="020B0504020202020204" pitchFamily="34" charset="0"/>
              </a:rPr>
              <a:t>El ministerio de Cristo y la experiencia espiritual de los santos</a:t>
            </a:r>
            <a:endParaRPr lang="es-MX" sz="4800" b="1" dirty="0">
              <a:effectLst>
                <a:outerShdw blurRad="38100" dist="38100" dir="2700000" algn="tl">
                  <a:srgbClr val="000000">
                    <a:alpha val="43137"/>
                  </a:srgbClr>
                </a:outerShdw>
              </a:effectLst>
              <a:latin typeface="Avenir Next LT Pro" panose="020B0504020202020204" pitchFamily="34" charset="0"/>
            </a:endParaRPr>
          </a:p>
        </p:txBody>
      </p:sp>
      <p:sp>
        <p:nvSpPr>
          <p:cNvPr id="5" name="CuadroTexto 4">
            <a:extLst>
              <a:ext uri="{FF2B5EF4-FFF2-40B4-BE49-F238E27FC236}">
                <a16:creationId xmlns:a16="http://schemas.microsoft.com/office/drawing/2014/main" id="{7A034904-C73B-3DAB-1CA7-B80F9ED59BC3}"/>
              </a:ext>
            </a:extLst>
          </p:cNvPr>
          <p:cNvSpPr txBox="1"/>
          <p:nvPr/>
        </p:nvSpPr>
        <p:spPr>
          <a:xfrm>
            <a:off x="8925059" y="5682108"/>
            <a:ext cx="2369713" cy="523220"/>
          </a:xfrm>
          <a:prstGeom prst="rect">
            <a:avLst/>
          </a:prstGeom>
          <a:noFill/>
        </p:spPr>
        <p:txBody>
          <a:bodyPr wrap="square" rtlCol="0">
            <a:spAutoFit/>
          </a:bodyPr>
          <a:lstStyle/>
          <a:p>
            <a:pPr algn="ctr"/>
            <a:r>
              <a:rPr lang="es-DO" sz="2800" dirty="0">
                <a:solidFill>
                  <a:schemeClr val="accent4">
                    <a:lumMod val="75000"/>
                  </a:schemeClr>
                </a:solidFill>
                <a:latin typeface="Bahnschrift SemiBold Condensed" panose="020B0502040204020203" pitchFamily="34" charset="0"/>
              </a:rPr>
              <a:t>CAPÍTULO #17</a:t>
            </a:r>
          </a:p>
        </p:txBody>
      </p:sp>
    </p:spTree>
    <p:extLst>
      <p:ext uri="{BB962C8B-B14F-4D97-AF65-F5344CB8AC3E}">
        <p14:creationId xmlns:p14="http://schemas.microsoft.com/office/powerpoint/2010/main" val="262005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3C191-B311-FAE3-1668-1F8E81C1693A}"/>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D4468484-0D5B-CE63-80A3-D7B9778F02B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F1A129C-21A6-A25A-9BA2-215C400590C0}"/>
              </a:ext>
            </a:extLst>
          </p:cNvPr>
          <p:cNvSpPr txBox="1"/>
          <p:nvPr/>
        </p:nvSpPr>
        <p:spPr>
          <a:xfrm>
            <a:off x="-623454" y="77059"/>
            <a:ext cx="5597236" cy="461665"/>
          </a:xfrm>
          <a:prstGeom prst="rect">
            <a:avLst/>
          </a:prstGeom>
          <a:noFill/>
        </p:spPr>
        <p:txBody>
          <a:bodyPr wrap="square" rtlCol="0">
            <a:spAutoFit/>
          </a:bodyPr>
          <a:lstStyle/>
          <a:p>
            <a:pPr algn="ctr"/>
            <a:r>
              <a:rPr lang="de-DE" sz="2400" b="1" dirty="0">
                <a:latin typeface="Bahnschrift SemiCondensed" panose="020B0502040204020203" pitchFamily="34" charset="0"/>
              </a:rPr>
              <a:t>Ministerio de Cristo</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802DD8F-E095-B1FB-AC6A-4FC281B06325}"/>
              </a:ext>
            </a:extLst>
          </p:cNvPr>
          <p:cNvSpPr txBox="1"/>
          <p:nvPr/>
        </p:nvSpPr>
        <p:spPr>
          <a:xfrm>
            <a:off x="693407" y="679353"/>
            <a:ext cx="11064240" cy="5478423"/>
          </a:xfrm>
          <a:prstGeom prst="rect">
            <a:avLst/>
          </a:prstGeom>
          <a:noFill/>
        </p:spPr>
        <p:txBody>
          <a:bodyPr wrap="square" rtlCol="0">
            <a:spAutoFit/>
          </a:bodyPr>
          <a:lstStyle/>
          <a:p>
            <a:pPr algn="just"/>
            <a:r>
              <a:rPr lang="es-ES" sz="3500" b="1" dirty="0">
                <a:effectLst/>
                <a:latin typeface="Calibri" panose="020F0502020204030204" pitchFamily="34" charset="0"/>
                <a:ea typeface="Calibri" panose="020F0502020204030204" pitchFamily="34" charset="0"/>
                <a:cs typeface="Times New Roman" panose="02020603050405020304" pitchFamily="18" charset="0"/>
              </a:rPr>
              <a:t>Para sostener dicho aserto, se cita la siguiente declaración de la Sra. White: </a:t>
            </a:r>
          </a:p>
          <a:p>
            <a:pPr algn="just"/>
            <a:r>
              <a:rPr lang="es-ES" sz="3500" b="1" dirty="0">
                <a:latin typeface="Bahnschrift SemiBold" panose="020B0502040204020203" pitchFamily="34" charset="0"/>
              </a:rPr>
              <a:t>«Los que vivan en la tierra cuando cese la intercesión de Cristo en el santuario celestial deberán estar en pie en la </a:t>
            </a:r>
            <a:r>
              <a:rPr lang="es-ES" sz="3500" b="1" dirty="0">
                <a:solidFill>
                  <a:schemeClr val="accent6"/>
                </a:solidFill>
                <a:latin typeface="Bahnschrift SemiBold" panose="020B0502040204020203" pitchFamily="34" charset="0"/>
              </a:rPr>
              <a:t>presencia del Dios santo sin mediador</a:t>
            </a:r>
            <a:r>
              <a:rPr lang="es-ES" sz="3500" b="1" dirty="0">
                <a:latin typeface="Bahnschrift SemiBold" panose="020B0502040204020203" pitchFamily="34" charset="0"/>
              </a:rPr>
              <a:t>. Sus vestiduras deberán estar sin mácula; sus caracteres, purificados de todo pecado por la sangre de la aspersión. Por la gracia de Dios y sus propios y diligentes esfuerzos deberán ser vencedores en la lucha con el mal. </a:t>
            </a:r>
            <a:endParaRPr lang="es-DO" sz="3500" b="1" dirty="0">
              <a:latin typeface="Bahnschrift SemiBold" panose="020B0502040204020203" pitchFamily="34" charset="0"/>
            </a:endParaRPr>
          </a:p>
        </p:txBody>
      </p:sp>
    </p:spTree>
    <p:extLst>
      <p:ext uri="{BB962C8B-B14F-4D97-AF65-F5344CB8AC3E}">
        <p14:creationId xmlns:p14="http://schemas.microsoft.com/office/powerpoint/2010/main" val="2925025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D1F0-4A2A-2D1A-5AF5-B8FBF0BE2D09}"/>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47AAD714-838C-A566-2E9D-B8FC85DF927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0CC7E6C-E229-F899-D0E6-0CA4DBE6C736}"/>
              </a:ext>
            </a:extLst>
          </p:cNvPr>
          <p:cNvSpPr txBox="1"/>
          <p:nvPr/>
        </p:nvSpPr>
        <p:spPr>
          <a:xfrm>
            <a:off x="-623454" y="77059"/>
            <a:ext cx="5597236" cy="461665"/>
          </a:xfrm>
          <a:prstGeom prst="rect">
            <a:avLst/>
          </a:prstGeom>
          <a:noFill/>
        </p:spPr>
        <p:txBody>
          <a:bodyPr wrap="square" rtlCol="0">
            <a:spAutoFit/>
          </a:bodyPr>
          <a:lstStyle/>
          <a:p>
            <a:pPr algn="ctr"/>
            <a:r>
              <a:rPr lang="de-DE" sz="2400" b="1" dirty="0">
                <a:latin typeface="Bahnschrift SemiCondensed" panose="020B0502040204020203" pitchFamily="34" charset="0"/>
              </a:rPr>
              <a:t>Ministerio de Cristo</a:t>
            </a:r>
            <a:endParaRPr lang="es-DO" sz="2400"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3EE302AF-C629-EF5B-7017-31175B0AF9C1}"/>
              </a:ext>
            </a:extLst>
          </p:cNvPr>
          <p:cNvSpPr txBox="1"/>
          <p:nvPr/>
        </p:nvSpPr>
        <p:spPr>
          <a:xfrm>
            <a:off x="693407" y="679353"/>
            <a:ext cx="11064240" cy="5509200"/>
          </a:xfrm>
          <a:prstGeom prst="rect">
            <a:avLst/>
          </a:prstGeom>
          <a:noFill/>
        </p:spPr>
        <p:txBody>
          <a:bodyPr wrap="square" rtlCol="0">
            <a:spAutoFit/>
          </a:bodyPr>
          <a:lstStyle/>
          <a:p>
            <a:pPr algn="just"/>
            <a:r>
              <a:rPr lang="es-ES" sz="4400" b="1" dirty="0">
                <a:latin typeface="Calibri" panose="020F0502020204030204" pitchFamily="34" charset="0"/>
                <a:ea typeface="Calibri" panose="020F0502020204030204" pitchFamily="34" charset="0"/>
                <a:cs typeface="Times New Roman" panose="02020603050405020304" pitchFamily="18" charset="0"/>
              </a:rPr>
              <a:t>C</a:t>
            </a:r>
            <a:r>
              <a:rPr lang="es-ES" sz="4400" b="1" dirty="0">
                <a:effectLst/>
                <a:latin typeface="Calibri" panose="020F0502020204030204" pitchFamily="34" charset="0"/>
                <a:ea typeface="Calibri" panose="020F0502020204030204" pitchFamily="34" charset="0"/>
                <a:cs typeface="Times New Roman" panose="02020603050405020304" pitchFamily="18" charset="0"/>
              </a:rPr>
              <a:t>uando Jesús haya terminado su obra de juicio/purificación, el pueblo de Dios quedará sellado y ya no cometerá más pecados que propicien un nuevo registro. El juicio no terminará porque los justos dejarán de pecar, sino que la obra de juicio/intercesión prepara a los santos para el sellamiento y el tiempo de angustia. </a:t>
            </a:r>
            <a:endParaRPr lang="es-DO" sz="4800" b="1" dirty="0">
              <a:latin typeface="Bahnschrift SemiBold" panose="020B0502040204020203" pitchFamily="34" charset="0"/>
            </a:endParaRPr>
          </a:p>
        </p:txBody>
      </p:sp>
    </p:spTree>
    <p:extLst>
      <p:ext uri="{BB962C8B-B14F-4D97-AF65-F5344CB8AC3E}">
        <p14:creationId xmlns:p14="http://schemas.microsoft.com/office/powerpoint/2010/main" val="2172709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1"/>
          <p:cNvSpPr/>
          <p:nvPr/>
        </p:nvSpPr>
        <p:spPr>
          <a:xfrm>
            <a:off x="259307" y="191069"/>
            <a:ext cx="11682484" cy="7284174"/>
          </a:xfrm>
          <a:prstGeom prst="rect">
            <a:avLst/>
          </a:prstGeom>
        </p:spPr>
        <p:txBody>
          <a:bodyPr wrap="square">
            <a:spAutoFit/>
          </a:bodyPr>
          <a:lstStyle/>
          <a:p>
            <a:pPr algn="just"/>
            <a:r>
              <a:rPr lang="es-DO" sz="2600" b="1" dirty="0">
                <a:solidFill>
                  <a:srgbClr val="FFC000"/>
                </a:solidFill>
              </a:rPr>
              <a:t>Responde verdadero o falso según consideres. </a:t>
            </a:r>
            <a:endParaRPr lang="es-MX" sz="2600" b="1" dirty="0"/>
          </a:p>
          <a:p>
            <a:pPr algn="just"/>
            <a:r>
              <a:rPr lang="es-MX" sz="2300" dirty="0">
                <a:latin typeface="Bahnschrift SemiBold SemiConden" panose="020B0502040204020203" pitchFamily="34" charset="0"/>
              </a:rPr>
              <a:t>1. </a:t>
            </a:r>
            <a:r>
              <a:rPr lang="es-ES" sz="2400" b="1" dirty="0">
                <a:latin typeface="Calibri" panose="020F0502020204030204" pitchFamily="34" charset="0"/>
                <a:ea typeface="Calibri" panose="020F0502020204030204" pitchFamily="34" charset="0"/>
                <a:cs typeface="Calibri" panose="020F0502020204030204" pitchFamily="34" charset="0"/>
              </a:rPr>
              <a:t>la vindicación ocurre no a causa del carácter o la victoria de Dios</a:t>
            </a:r>
          </a:p>
          <a:p>
            <a:pPr algn="just"/>
            <a:r>
              <a:rPr lang="es-MX" sz="2300" b="1" dirty="0">
                <a:solidFill>
                  <a:srgbClr val="FF0000"/>
                </a:solidFill>
              </a:rPr>
              <a:t>Falso</a:t>
            </a:r>
            <a:r>
              <a:rPr lang="es-MX" sz="2300" b="1" dirty="0">
                <a:solidFill>
                  <a:srgbClr val="00B050"/>
                </a:solidFill>
              </a:rPr>
              <a:t>  </a:t>
            </a:r>
            <a:endParaRPr lang="es-MX" sz="2300" dirty="0">
              <a:latin typeface="Bahnschrift SemiBold SemiConden" panose="020B0502040204020203" pitchFamily="34" charset="0"/>
            </a:endParaRPr>
          </a:p>
          <a:p>
            <a:pPr lvl="0" algn="just"/>
            <a:r>
              <a:rPr lang="es-MX" sz="2300" dirty="0">
                <a:latin typeface="Bahnschrift SemiBold SemiConden" panose="020B0502040204020203" pitchFamily="34" charset="0"/>
              </a:rPr>
              <a:t>2. </a:t>
            </a:r>
            <a:r>
              <a:rPr lang="es-MX" sz="2400" b="1" dirty="0"/>
              <a:t>Las tres fases tiene que ver con el ministerio celestial de Cristo y el carácter de su pueblo</a:t>
            </a:r>
          </a:p>
          <a:p>
            <a:pPr lvl="0" algn="just"/>
            <a:r>
              <a:rPr lang="es-MX" sz="2300" b="1" dirty="0">
                <a:solidFill>
                  <a:srgbClr val="C00000"/>
                </a:solidFill>
              </a:rPr>
              <a:t>Falso</a:t>
            </a:r>
            <a:endParaRPr lang="es-MX" sz="2300" b="1" dirty="0">
              <a:solidFill>
                <a:srgbClr val="00B050"/>
              </a:solidFill>
            </a:endParaRPr>
          </a:p>
          <a:p>
            <a:pPr algn="just"/>
            <a:r>
              <a:rPr lang="es-MX" sz="2300" dirty="0">
                <a:latin typeface="Bahnschrift SemiBold SemiConden" panose="020B0502040204020203" pitchFamily="34" charset="0"/>
              </a:rPr>
              <a:t>3</a:t>
            </a:r>
            <a:r>
              <a:rPr lang="es-MX" sz="2300" b="1" dirty="0"/>
              <a:t>. </a:t>
            </a:r>
            <a:r>
              <a:rPr lang="es-ES" sz="2300" b="1" dirty="0"/>
              <a:t>Cuando Jesús haya terminado su obra de juicio/purificación, el pueblo de Dios quedará sellado por un periodo de tiempo x.</a:t>
            </a:r>
          </a:p>
          <a:p>
            <a:pPr algn="just"/>
            <a:r>
              <a:rPr lang="es-MX" sz="2300" b="1" dirty="0">
                <a:solidFill>
                  <a:srgbClr val="FF0000"/>
                </a:solidFill>
              </a:rPr>
              <a:t>Falso</a:t>
            </a:r>
            <a:endParaRPr lang="es-DO" sz="2300" b="1" dirty="0">
              <a:solidFill>
                <a:srgbClr val="FF0000"/>
              </a:solidFill>
            </a:endParaRPr>
          </a:p>
          <a:p>
            <a:pPr lvl="0" algn="just"/>
            <a:r>
              <a:rPr lang="es-ES" sz="2300" dirty="0">
                <a:latin typeface="Bahnschrift SemiBold SemiConden" panose="020B0502040204020203" pitchFamily="34" charset="0"/>
              </a:rPr>
              <a:t>3. ¿La terminación del ministerio de Cristo depende de la perfección de carácter </a:t>
            </a:r>
          </a:p>
          <a:p>
            <a:pPr lvl="0" algn="just"/>
            <a:r>
              <a:rPr lang="es-ES" sz="2300" dirty="0">
                <a:latin typeface="Bahnschrift SemiBold SemiConden" panose="020B0502040204020203" pitchFamily="34" charset="0"/>
              </a:rPr>
              <a:t>de su pueblo, de que haya alcanzado la victoria sobre el pecado? </a:t>
            </a:r>
          </a:p>
          <a:p>
            <a:pPr lvl="0" algn="just"/>
            <a:r>
              <a:rPr lang="es-MX" sz="2300" dirty="0">
                <a:solidFill>
                  <a:srgbClr val="C00000"/>
                </a:solidFill>
                <a:latin typeface="Bahnschrift SemiBold SemiConden" panose="020B0502040204020203" pitchFamily="34" charset="0"/>
              </a:rPr>
              <a:t>Falso</a:t>
            </a:r>
          </a:p>
          <a:p>
            <a:pPr lvl="0" algn="just"/>
            <a:r>
              <a:rPr lang="es-ES" sz="2300" dirty="0">
                <a:latin typeface="Bahnschrift SemiBold SemiConden" panose="020B0502040204020203" pitchFamily="34" charset="0"/>
              </a:rPr>
              <a:t>En la última generación, Dios no otorga la demostración final de que los seres humanos por su gracia, pueden observar su Ley y vivir sin pecar</a:t>
            </a:r>
          </a:p>
          <a:p>
            <a:pPr lvl="0" algn="just"/>
            <a:r>
              <a:rPr lang="es-ES" sz="2300" dirty="0">
                <a:solidFill>
                  <a:srgbClr val="C00000"/>
                </a:solidFill>
                <a:latin typeface="Bahnschrift SemiBold SemiConden" panose="020B0502040204020203" pitchFamily="34" charset="0"/>
              </a:rPr>
              <a:t>Falso</a:t>
            </a:r>
            <a:r>
              <a:rPr lang="es-ES" sz="2300" dirty="0">
                <a:latin typeface="Bahnschrift SemiBold SemiConden" panose="020B0502040204020203" pitchFamily="34" charset="0"/>
              </a:rPr>
              <a:t> </a:t>
            </a:r>
            <a:endParaRPr lang="es-MX" sz="2300" dirty="0">
              <a:latin typeface="Bahnschrift SemiBold SemiConden" panose="020B0502040204020203" pitchFamily="34" charset="0"/>
            </a:endParaRPr>
          </a:p>
          <a:p>
            <a:pPr algn="just"/>
            <a:r>
              <a:rPr lang="es-ES" sz="2600" dirty="0">
                <a:solidFill>
                  <a:schemeClr val="tx2"/>
                </a:solidFill>
                <a:latin typeface="Bahnschrift SemiBold SemiConden" panose="020B0502040204020203" pitchFamily="34" charset="0"/>
              </a:rPr>
              <a:t>2. En la última generación quedará plenamente revelado el poder de Dios para la santificación</a:t>
            </a:r>
          </a:p>
          <a:p>
            <a:pPr algn="just"/>
            <a:r>
              <a:rPr lang="es-ES" sz="2600" dirty="0">
                <a:solidFill>
                  <a:srgbClr val="00B050"/>
                </a:solidFill>
                <a:latin typeface="Bahnschrift SemiBold SemiConden" panose="020B0502040204020203" pitchFamily="34" charset="0"/>
              </a:rPr>
              <a:t>        Verdadero</a:t>
            </a:r>
          </a:p>
          <a:p>
            <a:pPr algn="just">
              <a:lnSpc>
                <a:spcPct val="150000"/>
              </a:lnSpc>
            </a:pPr>
            <a:endParaRPr lang="es-MX" sz="2600" dirty="0">
              <a:solidFill>
                <a:srgbClr val="00B050"/>
              </a:solidFill>
              <a:latin typeface="Bahnschrift SemiBold SemiConden" panose="020B0502040204020203" pitchFamily="34" charset="0"/>
            </a:endParaRPr>
          </a:p>
          <a:p>
            <a:pPr algn="just">
              <a:lnSpc>
                <a:spcPct val="150000"/>
              </a:lnSpc>
            </a:pPr>
            <a:endParaRPr lang="es-DO" dirty="0">
              <a:solidFill>
                <a:srgbClr val="FFC000"/>
              </a:solidFill>
              <a:latin typeface="Bahnschrift SemiBold SemiConden" panose="020B0502040204020203" pitchFamily="34" charset="0"/>
            </a:endParaRPr>
          </a:p>
        </p:txBody>
      </p:sp>
    </p:spTree>
    <p:extLst>
      <p:ext uri="{BB962C8B-B14F-4D97-AF65-F5344CB8AC3E}">
        <p14:creationId xmlns:p14="http://schemas.microsoft.com/office/powerpoint/2010/main" val="17754399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36220" y="2421228"/>
            <a:ext cx="10120670" cy="1292662"/>
          </a:xfrm>
          <a:prstGeom prst="rect">
            <a:avLst/>
          </a:prstGeom>
          <a:noFill/>
        </p:spPr>
        <p:txBody>
          <a:bodyPr wrap="square" rtlCol="0">
            <a:spAutoFit/>
          </a:bodyPr>
          <a:lstStyle/>
          <a:p>
            <a:pPr algn="ctr"/>
            <a:r>
              <a:rPr lang="es-MX" sz="7800" b="1" dirty="0">
                <a:solidFill>
                  <a:srgbClr val="00B050"/>
                </a:solidFill>
                <a:effectLst>
                  <a:outerShdw blurRad="38100" dist="38100" dir="2700000" algn="tl">
                    <a:srgbClr val="000000">
                      <a:alpha val="43137"/>
                    </a:srgbClr>
                  </a:outerShdw>
                </a:effectLst>
                <a:latin typeface="Bahnschrift SemiCondensed" panose="020B0502040204020203" pitchFamily="34" charset="0"/>
              </a:rPr>
              <a:t>CONCLUSIONES</a:t>
            </a:r>
            <a:endParaRPr lang="es-DO" sz="7800" b="1" dirty="0">
              <a:solidFill>
                <a:srgbClr val="00B050"/>
              </a:solidFill>
              <a:effectLst>
                <a:outerShdw blurRad="38100" dist="38100" dir="2700000" algn="tl">
                  <a:srgbClr val="000000">
                    <a:alpha val="43137"/>
                  </a:srgbClr>
                </a:outerShdw>
              </a:effectLst>
              <a:latin typeface="Bahnschrift SemiCondensed" panose="020B0502040204020203" pitchFamily="34" charset="0"/>
            </a:endParaRPr>
          </a:p>
        </p:txBody>
      </p:sp>
    </p:spTree>
    <p:extLst>
      <p:ext uri="{BB962C8B-B14F-4D97-AF65-F5344CB8AC3E}">
        <p14:creationId xmlns:p14="http://schemas.microsoft.com/office/powerpoint/2010/main" val="395080278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738396" y="764106"/>
            <a:ext cx="10933144" cy="5632311"/>
          </a:xfrm>
          <a:prstGeom prst="rect">
            <a:avLst/>
          </a:prstGeom>
          <a:noFill/>
        </p:spPr>
        <p:txBody>
          <a:bodyPr wrap="square" rtlCol="0">
            <a:spAutoFit/>
          </a:bodyPr>
          <a:lstStyle/>
          <a:p>
            <a:pPr algn="just"/>
            <a:r>
              <a:rPr lang="es-ES" sz="3600" b="1" dirty="0">
                <a:effectLst/>
                <a:latin typeface="Calibri" panose="020F0502020204030204" pitchFamily="34" charset="0"/>
                <a:ea typeface="Calibri" panose="020F0502020204030204" pitchFamily="34" charset="0"/>
                <a:cs typeface="Times New Roman" panose="02020603050405020304" pitchFamily="18" charset="0"/>
              </a:rPr>
              <a:t>Como pudimos apreciar, Andreasen propuso una teoría de la doctrina de la expiación en tres fases. La tercera fase es la que propicia el desarrollo de la TUG y su particular enfoque sobre el papel de los santos como el medio a través del cual Dios hará «su más portentoso ejemplo [de obediencia] para la última generación» y «la manifestación suprema» de su demostración de victoria sobre el pecado. La manifestación de «ese poder es la vindicación de Dios. Eliminará cualquier acusación que Satanás haya presentado en contra de él».</a:t>
            </a:r>
            <a:endParaRPr lang="es-DO" sz="3600" b="1" dirty="0">
              <a:solidFill>
                <a:srgbClr val="EB8825"/>
              </a:solidFill>
              <a:latin typeface="Bahnschrift SemiCondensed" panose="020B0502040204020203" pitchFamily="34" charset="0"/>
            </a:endParaRPr>
          </a:p>
        </p:txBody>
      </p:sp>
      <p:sp>
        <p:nvSpPr>
          <p:cNvPr id="4" name="TextBox 3">
            <a:extLst>
              <a:ext uri="{FF2B5EF4-FFF2-40B4-BE49-F238E27FC236}">
                <a16:creationId xmlns:a16="http://schemas.microsoft.com/office/drawing/2014/main" id="{CE4C8EDE-9677-41CA-0F27-636D69FAD4B5}"/>
              </a:ext>
            </a:extLst>
          </p:cNvPr>
          <p:cNvSpPr txBox="1"/>
          <p:nvPr/>
        </p:nvSpPr>
        <p:spPr>
          <a:xfrm>
            <a:off x="277090" y="0"/>
            <a:ext cx="3685310" cy="523220"/>
          </a:xfrm>
          <a:prstGeom prst="rect">
            <a:avLst/>
          </a:prstGeom>
          <a:noFill/>
        </p:spPr>
        <p:txBody>
          <a:bodyPr wrap="square">
            <a:spAutoFit/>
          </a:bodyPr>
          <a:lstStyle/>
          <a:p>
            <a:pPr algn="ctr"/>
            <a:r>
              <a:rPr lang="es-MX" sz="2800" b="1" dirty="0"/>
              <a:t>CONCLUSIONES</a:t>
            </a:r>
            <a:endParaRPr lang="es-DO" sz="2800" b="1" dirty="0"/>
          </a:p>
        </p:txBody>
      </p:sp>
    </p:spTree>
    <p:extLst>
      <p:ext uri="{BB962C8B-B14F-4D97-AF65-F5344CB8AC3E}">
        <p14:creationId xmlns:p14="http://schemas.microsoft.com/office/powerpoint/2010/main" val="4995063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E04BD369-A28C-D8C0-6206-A7B4754C2A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7DA6392-58FA-2875-347E-661B3E5181A2}"/>
              </a:ext>
            </a:extLst>
          </p:cNvPr>
          <p:cNvSpPr txBox="1"/>
          <p:nvPr/>
        </p:nvSpPr>
        <p:spPr>
          <a:xfrm>
            <a:off x="6665573" y="2323544"/>
            <a:ext cx="4999041" cy="2616101"/>
          </a:xfrm>
          <a:prstGeom prst="rect">
            <a:avLst/>
          </a:prstGeom>
          <a:noFill/>
        </p:spPr>
        <p:txBody>
          <a:bodyPr wrap="square" rtlCol="0">
            <a:spAutoFit/>
          </a:bodyPr>
          <a:lstStyle/>
          <a:p>
            <a:pPr algn="just"/>
            <a:r>
              <a:rPr lang="es-ES" sz="3200" dirty="0">
                <a:solidFill>
                  <a:srgbClr val="FFC000"/>
                </a:solidFill>
                <a:latin typeface="Bahnschrift SemiBold SemiConden" panose="020B0502040204020203" pitchFamily="34" charset="0"/>
              </a:rPr>
              <a:t>Cuando Jesús haya terminado su obra salvífica en el </a:t>
            </a:r>
            <a:r>
              <a:rPr lang="es-ES" sz="3200" dirty="0" err="1">
                <a:solidFill>
                  <a:srgbClr val="FFC000"/>
                </a:solidFill>
                <a:latin typeface="Bahnschrift SemiBold SemiConden" panose="020B0502040204020203" pitchFamily="34" charset="0"/>
              </a:rPr>
              <a:t>santuario,quedará</a:t>
            </a:r>
            <a:r>
              <a:rPr lang="es-ES" sz="3200" dirty="0">
                <a:solidFill>
                  <a:srgbClr val="FFC000"/>
                </a:solidFill>
                <a:latin typeface="Bahnschrift SemiBold SemiConden" panose="020B0502040204020203" pitchFamily="34" charset="0"/>
              </a:rPr>
              <a:t> sin mancha de pecado</a:t>
            </a:r>
            <a:r>
              <a:rPr lang="es-DO" sz="3200" dirty="0">
                <a:solidFill>
                  <a:srgbClr val="FFC000"/>
                </a:solidFill>
                <a:latin typeface="Bahnschrift SemiBold SemiConden" panose="020B0502040204020203" pitchFamily="34" charset="0"/>
              </a:rPr>
              <a:t>?</a:t>
            </a:r>
          </a:p>
          <a:p>
            <a:pPr algn="ctr"/>
            <a:endParaRPr lang="es-DO" sz="3600" b="1" dirty="0">
              <a:latin typeface="Century Gothic" panose="020B0502020202020204" pitchFamily="34" charset="0"/>
            </a:endParaRPr>
          </a:p>
        </p:txBody>
      </p:sp>
    </p:spTree>
    <p:extLst>
      <p:ext uri="{BB962C8B-B14F-4D97-AF65-F5344CB8AC3E}">
        <p14:creationId xmlns:p14="http://schemas.microsoft.com/office/powerpoint/2010/main" val="18715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474"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530101" y="49359"/>
            <a:ext cx="3367889" cy="523220"/>
          </a:xfrm>
          <a:prstGeom prst="rect">
            <a:avLst/>
          </a:prstGeom>
          <a:noFill/>
        </p:spPr>
        <p:txBody>
          <a:bodyPr wrap="square" rtlCol="0">
            <a:spAutoFit/>
          </a:bodyPr>
          <a:lstStyle/>
          <a:p>
            <a:pPr algn="ctr"/>
            <a:r>
              <a:rPr lang="es-MX" sz="2800" b="1" dirty="0"/>
              <a:t>INTRODUCCIÓN</a:t>
            </a:r>
            <a:endParaRPr lang="es-DO" sz="2800" b="1" dirty="0"/>
          </a:p>
        </p:txBody>
      </p:sp>
      <p:sp>
        <p:nvSpPr>
          <p:cNvPr id="5" name="CuadroTexto 4">
            <a:extLst>
              <a:ext uri="{FF2B5EF4-FFF2-40B4-BE49-F238E27FC236}">
                <a16:creationId xmlns:a16="http://schemas.microsoft.com/office/drawing/2014/main" id="{C08B84B9-E2B0-1148-DC50-5801C944DA9C}"/>
              </a:ext>
            </a:extLst>
          </p:cNvPr>
          <p:cNvSpPr txBox="1"/>
          <p:nvPr/>
        </p:nvSpPr>
        <p:spPr>
          <a:xfrm>
            <a:off x="689317" y="986645"/>
            <a:ext cx="10944790" cy="5478423"/>
          </a:xfrm>
          <a:prstGeom prst="rect">
            <a:avLst/>
          </a:prstGeom>
          <a:noFill/>
        </p:spPr>
        <p:txBody>
          <a:bodyPr wrap="square" rtlCol="0">
            <a:spAutoFit/>
          </a:bodyPr>
          <a:lstStyle/>
          <a:p>
            <a:pPr algn="just"/>
            <a:r>
              <a:rPr lang="es-ES" sz="3500" b="1" dirty="0">
                <a:effectLst/>
                <a:ea typeface="Calibri" panose="020F0502020204030204" pitchFamily="34" charset="0"/>
                <a:cs typeface="Times New Roman" panose="02020603050405020304" pitchFamily="18" charset="0"/>
              </a:rPr>
              <a:t> El ministerio de Cristo en el Santuario celestial, es una de las doctrinas fundamentales de la iglesia adventista.</a:t>
            </a:r>
          </a:p>
          <a:p>
            <a:pPr algn="just"/>
            <a:endParaRPr lang="es-ES" sz="3500" b="1" dirty="0">
              <a:effectLst/>
              <a:ea typeface="Calibri" panose="020F0502020204030204" pitchFamily="34" charset="0"/>
              <a:cs typeface="Times New Roman" panose="02020603050405020304" pitchFamily="18" charset="0"/>
            </a:endParaRPr>
          </a:p>
          <a:p>
            <a:pPr algn="just"/>
            <a:r>
              <a:rPr lang="es-ES" sz="3500" b="1" dirty="0">
                <a:effectLst/>
                <a:ea typeface="Calibri" panose="020F0502020204030204" pitchFamily="34" charset="0"/>
                <a:cs typeface="Times New Roman" panose="02020603050405020304" pitchFamily="18" charset="0"/>
              </a:rPr>
              <a:t>¿Cuáles son sus implicaciones sobre la experiencia del pueblo de Dios, en especial, durante la terminación del cierre del tiempo de gracia? ¿Tiene implicaciones éticas y morales sobre el carácter de los justos? Aparte de la aplicación de los beneficios de su sacrificio expiatorio, ¿la purificación del Santuario tiene repercusiones éticas en el carácter de la última generación? </a:t>
            </a:r>
            <a:endParaRPr lang="es-ES" sz="4000" dirty="0">
              <a:latin typeface="Bahnschrift SemiCondensed" panose="020B0502040204020203" pitchFamily="34" charset="0"/>
            </a:endParaRPr>
          </a:p>
        </p:txBody>
      </p:sp>
    </p:spTree>
    <p:extLst>
      <p:ext uri="{BB962C8B-B14F-4D97-AF65-F5344CB8AC3E}">
        <p14:creationId xmlns:p14="http://schemas.microsoft.com/office/powerpoint/2010/main" val="22904829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3991"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1131162" y="1351508"/>
            <a:ext cx="10157657" cy="4154984"/>
          </a:xfrm>
          <a:prstGeom prst="rect">
            <a:avLst/>
          </a:prstGeom>
          <a:noFill/>
        </p:spPr>
        <p:txBody>
          <a:bodyPr wrap="square" rtlCol="0">
            <a:spAutoFit/>
          </a:bodyPr>
          <a:lstStyle/>
          <a:p>
            <a:pPr algn="just"/>
            <a:r>
              <a:rPr lang="es-ES" sz="4400" b="1" dirty="0">
                <a:effectLst/>
                <a:ea typeface="Calibri" panose="020F0502020204030204" pitchFamily="34" charset="0"/>
                <a:cs typeface="Times New Roman" panose="02020603050405020304" pitchFamily="18" charset="0"/>
              </a:rPr>
              <a:t>«De acuerdo con su teología, que se remonta a O. R. L. </a:t>
            </a:r>
            <a:r>
              <a:rPr lang="es-ES" sz="4400" b="1" dirty="0" err="1">
                <a:effectLst/>
                <a:ea typeface="Calibri" panose="020F0502020204030204" pitchFamily="34" charset="0"/>
                <a:cs typeface="Times New Roman" panose="02020603050405020304" pitchFamily="18" charset="0"/>
              </a:rPr>
              <a:t>Crosier</a:t>
            </a:r>
            <a:r>
              <a:rPr lang="es-ES" sz="4400" b="1" dirty="0">
                <a:effectLst/>
                <a:ea typeface="Calibri" panose="020F0502020204030204" pitchFamily="34" charset="0"/>
                <a:cs typeface="Times New Roman" panose="02020603050405020304" pitchFamily="18" charset="0"/>
              </a:rPr>
              <a:t> y José Bates en la década de 1840, el pueblo de Dios en la tierra debe purificar el templo del alma, mientras que Cristo está purificando el Santuario celestial».</a:t>
            </a:r>
            <a:endParaRPr lang="es-DO" sz="4400" b="1" dirty="0">
              <a:solidFill>
                <a:srgbClr val="F5CC7B"/>
              </a:solidFill>
            </a:endParaRPr>
          </a:p>
        </p:txBody>
      </p:sp>
      <p:sp>
        <p:nvSpPr>
          <p:cNvPr id="4" name="TextBox 3">
            <a:extLst>
              <a:ext uri="{FF2B5EF4-FFF2-40B4-BE49-F238E27FC236}">
                <a16:creationId xmlns:a16="http://schemas.microsoft.com/office/drawing/2014/main" id="{206E972E-4C2B-1160-236F-4E62CF614406}"/>
              </a:ext>
            </a:extLst>
          </p:cNvPr>
          <p:cNvSpPr txBox="1"/>
          <p:nvPr/>
        </p:nvSpPr>
        <p:spPr>
          <a:xfrm>
            <a:off x="113990" y="89807"/>
            <a:ext cx="4599325" cy="461665"/>
          </a:xfrm>
          <a:prstGeom prst="rect">
            <a:avLst/>
          </a:prstGeom>
          <a:noFill/>
        </p:spPr>
        <p:txBody>
          <a:bodyPr wrap="square">
            <a:spAutoFit/>
          </a:bodyPr>
          <a:lstStyle/>
          <a:p>
            <a:pPr algn="ctr"/>
            <a:r>
              <a:rPr lang="es-ES" sz="2400" b="1" dirty="0"/>
              <a:t>Una obra paralela de purificación </a:t>
            </a:r>
            <a:endParaRPr lang="en-US" sz="2400" b="1" dirty="0"/>
          </a:p>
        </p:txBody>
      </p:sp>
    </p:spTree>
    <p:extLst>
      <p:ext uri="{BB962C8B-B14F-4D97-AF65-F5344CB8AC3E}">
        <p14:creationId xmlns:p14="http://schemas.microsoft.com/office/powerpoint/2010/main" val="17905333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4B23AF"/>
            </a:solidFill>
          </a:ln>
        </p:spPr>
      </p:pic>
      <p:sp>
        <p:nvSpPr>
          <p:cNvPr id="5" name="CuadroTexto 4">
            <a:extLst>
              <a:ext uri="{FF2B5EF4-FFF2-40B4-BE49-F238E27FC236}">
                <a16:creationId xmlns:a16="http://schemas.microsoft.com/office/drawing/2014/main" id="{C08B84B9-E2B0-1148-DC50-5801C944DA9C}"/>
              </a:ext>
            </a:extLst>
          </p:cNvPr>
          <p:cNvSpPr txBox="1"/>
          <p:nvPr/>
        </p:nvSpPr>
        <p:spPr>
          <a:xfrm>
            <a:off x="362502" y="2689616"/>
            <a:ext cx="6173462" cy="1938992"/>
          </a:xfrm>
          <a:prstGeom prst="rect">
            <a:avLst/>
          </a:prstGeom>
          <a:noFill/>
        </p:spPr>
        <p:txBody>
          <a:bodyPr wrap="square" rtlCol="0">
            <a:spAutoFit/>
          </a:bodyPr>
          <a:lstStyle/>
          <a:p>
            <a:pPr marL="1143000" indent="-1143000">
              <a:buAutoNum type="arabicParenR"/>
            </a:pPr>
            <a:r>
              <a:rPr lang="es-ES" sz="6000" b="1" dirty="0">
                <a:effectLst>
                  <a:outerShdw blurRad="38100" dist="38100" dir="2700000" algn="tl">
                    <a:srgbClr val="000000">
                      <a:alpha val="43137"/>
                    </a:srgbClr>
                  </a:outerShdw>
                </a:effectLst>
                <a:latin typeface="Bahnschrift SemiCondensed" panose="020B0502040204020203" pitchFamily="34" charset="0"/>
              </a:rPr>
              <a:t>La vida perfecta </a:t>
            </a:r>
          </a:p>
          <a:p>
            <a:r>
              <a:rPr lang="es-ES" sz="6000" b="1" dirty="0">
                <a:effectLst>
                  <a:outerShdw blurRad="38100" dist="38100" dir="2700000" algn="tl">
                    <a:srgbClr val="000000">
                      <a:alpha val="43137"/>
                    </a:srgbClr>
                  </a:outerShdw>
                </a:effectLst>
                <a:latin typeface="Bahnschrift SemiCondensed" panose="020B0502040204020203" pitchFamily="34" charset="0"/>
              </a:rPr>
              <a:t>      de Cristo; </a:t>
            </a:r>
            <a:endParaRPr lang="es-DO" sz="6000" b="1" dirty="0">
              <a:solidFill>
                <a:srgbClr val="00B050"/>
              </a:solidFill>
              <a:effectLst>
                <a:outerShdw blurRad="38100" dist="38100" dir="2700000" algn="tl">
                  <a:srgbClr val="000000">
                    <a:alpha val="43137"/>
                  </a:srgbClr>
                </a:outerShdw>
              </a:effectLst>
              <a:latin typeface="Bahnschrift SemiCondensed" panose="020B0502040204020203" pitchFamily="34" charset="0"/>
            </a:endParaRPr>
          </a:p>
        </p:txBody>
      </p:sp>
      <p:sp>
        <p:nvSpPr>
          <p:cNvPr id="4" name="Rectángulo 3">
            <a:extLst>
              <a:ext uri="{FF2B5EF4-FFF2-40B4-BE49-F238E27FC236}">
                <a16:creationId xmlns:a16="http://schemas.microsoft.com/office/drawing/2014/main" id="{811BFD47-9E1C-1819-F48D-27804DC268ED}"/>
              </a:ext>
            </a:extLst>
          </p:cNvPr>
          <p:cNvSpPr/>
          <p:nvPr/>
        </p:nvSpPr>
        <p:spPr>
          <a:xfrm>
            <a:off x="0" y="81643"/>
            <a:ext cx="4669971" cy="82459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E265CCE4-C5F3-DE65-1AC7-8010FFAFDBC9}"/>
              </a:ext>
            </a:extLst>
          </p:cNvPr>
          <p:cNvSpPr txBox="1"/>
          <p:nvPr/>
        </p:nvSpPr>
        <p:spPr>
          <a:xfrm>
            <a:off x="302080" y="67978"/>
            <a:ext cx="4177426" cy="830997"/>
          </a:xfrm>
          <a:prstGeom prst="rect">
            <a:avLst/>
          </a:prstGeom>
          <a:noFill/>
        </p:spPr>
        <p:txBody>
          <a:bodyPr wrap="none" rtlCol="0">
            <a:spAutoFit/>
          </a:bodyPr>
          <a:lstStyle/>
          <a:p>
            <a:r>
              <a:rPr lang="es-419" sz="2400" dirty="0">
                <a:solidFill>
                  <a:schemeClr val="bg1"/>
                </a:solidFill>
              </a:rPr>
              <a:t>Según Andreasen la expiación </a:t>
            </a:r>
          </a:p>
          <a:p>
            <a:r>
              <a:rPr lang="es-419" sz="2400" dirty="0">
                <a:solidFill>
                  <a:schemeClr val="bg1"/>
                </a:solidFill>
              </a:rPr>
              <a:t>se divide en una obra tres fases.</a:t>
            </a:r>
          </a:p>
        </p:txBody>
      </p:sp>
      <p:pic>
        <p:nvPicPr>
          <p:cNvPr id="7" name="Imagen 6" descr="Un par de personas sentadas en una roca&#10;&#10;Descripción generada automáticamente con confianza baja">
            <a:extLst>
              <a:ext uri="{FF2B5EF4-FFF2-40B4-BE49-F238E27FC236}">
                <a16:creationId xmlns:a16="http://schemas.microsoft.com/office/drawing/2014/main" id="{B375C62D-6546-B7F3-AF67-ED080084C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764" y="1957833"/>
            <a:ext cx="4907643" cy="3631981"/>
          </a:xfrm>
          <a:prstGeom prst="rect">
            <a:avLst/>
          </a:prstGeom>
          <a:ln w="228600" cap="sq" cmpd="thickThin">
            <a:solidFill>
              <a:schemeClr val="accent3">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252408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07B49-7600-E8BF-DC87-B2BC76FCD72C}"/>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540E07E0-BC2A-8887-9595-AB4BB2D911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4B23AF"/>
            </a:solidFill>
          </a:ln>
        </p:spPr>
      </p:pic>
      <p:sp>
        <p:nvSpPr>
          <p:cNvPr id="5" name="CuadroTexto 4">
            <a:extLst>
              <a:ext uri="{FF2B5EF4-FFF2-40B4-BE49-F238E27FC236}">
                <a16:creationId xmlns:a16="http://schemas.microsoft.com/office/drawing/2014/main" id="{5A963D18-BA6C-728F-C42E-E63EF9A10CE9}"/>
              </a:ext>
            </a:extLst>
          </p:cNvPr>
          <p:cNvSpPr txBox="1"/>
          <p:nvPr/>
        </p:nvSpPr>
        <p:spPr>
          <a:xfrm>
            <a:off x="444145" y="1726230"/>
            <a:ext cx="6173462" cy="3785652"/>
          </a:xfrm>
          <a:prstGeom prst="rect">
            <a:avLst/>
          </a:prstGeom>
          <a:noFill/>
        </p:spPr>
        <p:txBody>
          <a:bodyPr wrap="square" rtlCol="0">
            <a:spAutoFit/>
          </a:bodyPr>
          <a:lstStyle/>
          <a:p>
            <a:r>
              <a:rPr lang="es-ES" sz="6000" b="1" dirty="0">
                <a:effectLst>
                  <a:outerShdw blurRad="38100" dist="38100" dir="2700000" algn="tl">
                    <a:srgbClr val="000000">
                      <a:alpha val="43137"/>
                    </a:srgbClr>
                  </a:outerShdw>
                </a:effectLst>
                <a:latin typeface="Bahnschrift SemiCondensed" panose="020B0502040204020203" pitchFamily="34" charset="0"/>
              </a:rPr>
              <a:t>2) la cruz, donde Jesús cargó el pecado de la humanidad;  </a:t>
            </a:r>
            <a:endParaRPr lang="es-DO" sz="6000" b="1" dirty="0">
              <a:solidFill>
                <a:srgbClr val="00B050"/>
              </a:solidFill>
              <a:effectLst>
                <a:outerShdw blurRad="38100" dist="38100" dir="2700000" algn="tl">
                  <a:srgbClr val="000000">
                    <a:alpha val="43137"/>
                  </a:srgbClr>
                </a:outerShdw>
              </a:effectLst>
              <a:latin typeface="Bahnschrift SemiCondensed" panose="020B0502040204020203" pitchFamily="34" charset="0"/>
            </a:endParaRPr>
          </a:p>
        </p:txBody>
      </p:sp>
      <p:sp>
        <p:nvSpPr>
          <p:cNvPr id="4" name="Rectángulo 3">
            <a:extLst>
              <a:ext uri="{FF2B5EF4-FFF2-40B4-BE49-F238E27FC236}">
                <a16:creationId xmlns:a16="http://schemas.microsoft.com/office/drawing/2014/main" id="{525CBC44-8AEB-00AD-0FA2-FCF081B56F66}"/>
              </a:ext>
            </a:extLst>
          </p:cNvPr>
          <p:cNvSpPr/>
          <p:nvPr/>
        </p:nvSpPr>
        <p:spPr>
          <a:xfrm>
            <a:off x="0" y="81643"/>
            <a:ext cx="4669971" cy="82459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CF03B9AC-74DA-8C7C-6A3B-0C3B5ADB5505}"/>
              </a:ext>
            </a:extLst>
          </p:cNvPr>
          <p:cNvSpPr txBox="1"/>
          <p:nvPr/>
        </p:nvSpPr>
        <p:spPr>
          <a:xfrm>
            <a:off x="302080" y="67978"/>
            <a:ext cx="4177426" cy="830997"/>
          </a:xfrm>
          <a:prstGeom prst="rect">
            <a:avLst/>
          </a:prstGeom>
          <a:noFill/>
        </p:spPr>
        <p:txBody>
          <a:bodyPr wrap="none" rtlCol="0">
            <a:spAutoFit/>
          </a:bodyPr>
          <a:lstStyle/>
          <a:p>
            <a:r>
              <a:rPr lang="es-419" sz="2400" dirty="0">
                <a:solidFill>
                  <a:schemeClr val="bg1"/>
                </a:solidFill>
              </a:rPr>
              <a:t>Según Andreasen la expiación </a:t>
            </a:r>
          </a:p>
          <a:p>
            <a:r>
              <a:rPr lang="es-419" sz="2400" dirty="0">
                <a:solidFill>
                  <a:schemeClr val="bg1"/>
                </a:solidFill>
              </a:rPr>
              <a:t>se divide en una obra tres fases.</a:t>
            </a:r>
          </a:p>
        </p:txBody>
      </p:sp>
      <p:pic>
        <p:nvPicPr>
          <p:cNvPr id="8" name="Imagen 7" descr="Un atardecer en una montaña&#10;&#10;Descripción generada automáticamente con confianza media">
            <a:extLst>
              <a:ext uri="{FF2B5EF4-FFF2-40B4-BE49-F238E27FC236}">
                <a16:creationId xmlns:a16="http://schemas.microsoft.com/office/drawing/2014/main" id="{0B78E9A4-8207-AE8F-E05C-0ADF4E876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54" y="2266540"/>
            <a:ext cx="5601937" cy="3081066"/>
          </a:xfrm>
          <a:prstGeom prst="rect">
            <a:avLst/>
          </a:prstGeom>
          <a:ln w="228600" cap="sq" cmpd="thickThin">
            <a:solidFill>
              <a:schemeClr val="accent6">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633235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7908C-C009-DDA9-A06C-B5EB01A917C8}"/>
            </a:ext>
          </a:extLst>
        </p:cNvPr>
        <p:cNvGrpSpPr/>
        <p:nvPr/>
      </p:nvGrpSpPr>
      <p:grpSpPr>
        <a:xfrm>
          <a:off x="0" y="0"/>
          <a:ext cx="0" cy="0"/>
          <a:chOff x="0" y="0"/>
          <a:chExt cx="0" cy="0"/>
        </a:xfrm>
      </p:grpSpPr>
      <p:pic>
        <p:nvPicPr>
          <p:cNvPr id="3" name="Imagen 2" descr="3">
            <a:extLst>
              <a:ext uri="{FF2B5EF4-FFF2-40B4-BE49-F238E27FC236}">
                <a16:creationId xmlns:a16="http://schemas.microsoft.com/office/drawing/2014/main" id="{A9DDFB4F-F9AD-0B98-1593-236B000B9C9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rgbClr val="4B23AF"/>
            </a:solidFill>
          </a:ln>
        </p:spPr>
      </p:pic>
      <p:sp>
        <p:nvSpPr>
          <p:cNvPr id="5" name="CuadroTexto 4">
            <a:extLst>
              <a:ext uri="{FF2B5EF4-FFF2-40B4-BE49-F238E27FC236}">
                <a16:creationId xmlns:a16="http://schemas.microsoft.com/office/drawing/2014/main" id="{25689A3A-80F0-7106-60B7-B8CB64225978}"/>
              </a:ext>
            </a:extLst>
          </p:cNvPr>
          <p:cNvSpPr txBox="1"/>
          <p:nvPr/>
        </p:nvSpPr>
        <p:spPr>
          <a:xfrm>
            <a:off x="566610" y="1726230"/>
            <a:ext cx="4890236" cy="2862322"/>
          </a:xfrm>
          <a:prstGeom prst="rect">
            <a:avLst/>
          </a:prstGeom>
          <a:noFill/>
        </p:spPr>
        <p:txBody>
          <a:bodyPr wrap="square" rtlCol="0">
            <a:spAutoFit/>
          </a:bodyPr>
          <a:lstStyle/>
          <a:p>
            <a:r>
              <a:rPr lang="es-ES" sz="6000" b="1" dirty="0">
                <a:effectLst>
                  <a:outerShdw blurRad="38100" dist="38100" dir="2700000" algn="tl">
                    <a:srgbClr val="000000">
                      <a:alpha val="43137"/>
                    </a:srgbClr>
                  </a:outerShdw>
                </a:effectLst>
                <a:latin typeface="Bahnschrift SemiCondensed" panose="020B0502040204020203" pitchFamily="34" charset="0"/>
              </a:rPr>
              <a:t>3) Y la última generación </a:t>
            </a:r>
          </a:p>
          <a:p>
            <a:r>
              <a:rPr lang="es-ES" sz="6000" b="1" dirty="0">
                <a:effectLst>
                  <a:outerShdw blurRad="38100" dist="38100" dir="2700000" algn="tl">
                    <a:srgbClr val="000000">
                      <a:alpha val="43137"/>
                    </a:srgbClr>
                  </a:outerShdw>
                </a:effectLst>
                <a:latin typeface="Bahnschrift SemiCondensed" panose="020B0502040204020203" pitchFamily="34" charset="0"/>
              </a:rPr>
              <a:t>de creyentes.</a:t>
            </a:r>
            <a:endParaRPr lang="es-DO" sz="6000" b="1" dirty="0">
              <a:solidFill>
                <a:srgbClr val="00B050"/>
              </a:solidFill>
              <a:effectLst>
                <a:outerShdw blurRad="38100" dist="38100" dir="2700000" algn="tl">
                  <a:srgbClr val="000000">
                    <a:alpha val="43137"/>
                  </a:srgbClr>
                </a:outerShdw>
              </a:effectLst>
              <a:latin typeface="Bahnschrift SemiCondensed" panose="020B0502040204020203" pitchFamily="34" charset="0"/>
            </a:endParaRPr>
          </a:p>
        </p:txBody>
      </p:sp>
      <p:sp>
        <p:nvSpPr>
          <p:cNvPr id="4" name="Rectángulo 3">
            <a:extLst>
              <a:ext uri="{FF2B5EF4-FFF2-40B4-BE49-F238E27FC236}">
                <a16:creationId xmlns:a16="http://schemas.microsoft.com/office/drawing/2014/main" id="{A4385E54-7CFF-20FB-5B4E-4434AFB3329C}"/>
              </a:ext>
            </a:extLst>
          </p:cNvPr>
          <p:cNvSpPr/>
          <p:nvPr/>
        </p:nvSpPr>
        <p:spPr>
          <a:xfrm>
            <a:off x="0" y="81643"/>
            <a:ext cx="4669971" cy="82459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43E4DF00-487C-C42B-93D6-A4190FC4B580}"/>
              </a:ext>
            </a:extLst>
          </p:cNvPr>
          <p:cNvSpPr txBox="1"/>
          <p:nvPr/>
        </p:nvSpPr>
        <p:spPr>
          <a:xfrm>
            <a:off x="302080" y="67978"/>
            <a:ext cx="4177426" cy="830997"/>
          </a:xfrm>
          <a:prstGeom prst="rect">
            <a:avLst/>
          </a:prstGeom>
          <a:noFill/>
        </p:spPr>
        <p:txBody>
          <a:bodyPr wrap="none" rtlCol="0">
            <a:spAutoFit/>
          </a:bodyPr>
          <a:lstStyle/>
          <a:p>
            <a:r>
              <a:rPr lang="es-419" sz="2400" dirty="0">
                <a:solidFill>
                  <a:schemeClr val="bg1"/>
                </a:solidFill>
              </a:rPr>
              <a:t>Según Andreasen la expiación </a:t>
            </a:r>
          </a:p>
          <a:p>
            <a:r>
              <a:rPr lang="es-419" sz="2400" dirty="0">
                <a:solidFill>
                  <a:schemeClr val="bg1"/>
                </a:solidFill>
              </a:rPr>
              <a:t>se divide en una obra tres fases.</a:t>
            </a:r>
          </a:p>
        </p:txBody>
      </p:sp>
      <p:pic>
        <p:nvPicPr>
          <p:cNvPr id="8" name="Imagen 7" descr="Un atardecer en una montaña&#10;&#10;Descripción generada automáticamente con confianza media">
            <a:extLst>
              <a:ext uri="{FF2B5EF4-FFF2-40B4-BE49-F238E27FC236}">
                <a16:creationId xmlns:a16="http://schemas.microsoft.com/office/drawing/2014/main" id="{1CA092E0-A269-7CC9-F5E2-9FE17CC77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54" y="2266540"/>
            <a:ext cx="5601937" cy="3081066"/>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7" name="Imagen 6" descr="Un grupo de hombres con traje y corbata&#10;&#10;Descripción generada automáticamente">
            <a:extLst>
              <a:ext uri="{FF2B5EF4-FFF2-40B4-BE49-F238E27FC236}">
                <a16:creationId xmlns:a16="http://schemas.microsoft.com/office/drawing/2014/main" id="{B56F5DEA-E3FE-CAB0-01E5-6E04DA2E4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454" y="2266539"/>
            <a:ext cx="5601937" cy="3081065"/>
          </a:xfrm>
          <a:prstGeom prst="rect">
            <a:avLst/>
          </a:prstGeom>
        </p:spPr>
      </p:pic>
    </p:spTree>
    <p:extLst>
      <p:ext uri="{BB962C8B-B14F-4D97-AF65-F5344CB8AC3E}">
        <p14:creationId xmlns:p14="http://schemas.microsoft.com/office/powerpoint/2010/main" val="2550843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C08B84B9-E2B0-1148-DC50-5801C944DA9C}"/>
              </a:ext>
            </a:extLst>
          </p:cNvPr>
          <p:cNvSpPr txBox="1"/>
          <p:nvPr/>
        </p:nvSpPr>
        <p:spPr>
          <a:xfrm>
            <a:off x="807493" y="595745"/>
            <a:ext cx="10704149" cy="6288901"/>
          </a:xfrm>
          <a:prstGeom prst="rect">
            <a:avLst/>
          </a:prstGeom>
          <a:noFill/>
        </p:spPr>
        <p:txBody>
          <a:bodyPr wrap="square" rtlCol="0">
            <a:spAutoFit/>
          </a:bodyPr>
          <a:lstStyle/>
          <a:p>
            <a:pPr marL="0" marR="0" algn="just">
              <a:spcBef>
                <a:spcPts val="0"/>
              </a:spcBef>
              <a:spcAft>
                <a:spcPts val="800"/>
              </a:spcAft>
              <a:tabLst>
                <a:tab pos="2245995" algn="l"/>
              </a:tabLst>
            </a:pPr>
            <a:r>
              <a:rPr lang="es-ES" sz="3600" b="1" dirty="0">
                <a:latin typeface="Calibri" panose="020F0502020204030204" pitchFamily="34" charset="0"/>
                <a:ea typeface="Calibri" panose="020F0502020204030204" pitchFamily="34" charset="0"/>
                <a:cs typeface="Times New Roman" panose="02020603050405020304" pitchFamily="18" charset="0"/>
              </a:rPr>
              <a:t>Representa para nosotros que el hombre puede hacer lo que él hizo, con la misma ayuda que Él tuvo.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742950" algn="just">
              <a:buAutoNum type="arabicParenR"/>
            </a:pPr>
            <a:r>
              <a:rPr lang="es-ES" sz="3600" b="1" dirty="0">
                <a:solidFill>
                  <a:schemeClr val="accent6"/>
                </a:solidFill>
              </a:rPr>
              <a:t>su ministerio celestial </a:t>
            </a:r>
          </a:p>
          <a:p>
            <a:pPr marL="742950" indent="-742950" algn="just">
              <a:buAutoNum type="arabicParenR"/>
            </a:pPr>
            <a:r>
              <a:rPr lang="es-ES" sz="3600" b="1" dirty="0">
                <a:solidFill>
                  <a:schemeClr val="accent6"/>
                </a:solidFill>
              </a:rPr>
              <a:t>presentación final de sus santos</a:t>
            </a:r>
            <a:r>
              <a:rPr lang="es-ES" sz="3600" b="1" dirty="0"/>
              <a:t> </a:t>
            </a:r>
          </a:p>
          <a:p>
            <a:pPr marL="742950" indent="-742950" algn="just">
              <a:buAutoNum type="arabicParenR"/>
            </a:pPr>
            <a:r>
              <a:rPr lang="es-ES" sz="3600" b="1" dirty="0">
                <a:solidFill>
                  <a:schemeClr val="accent6"/>
                </a:solidFill>
              </a:rPr>
              <a:t>su última lucha con Satanás</a:t>
            </a:r>
          </a:p>
          <a:p>
            <a:pPr marL="742950" indent="-742950" algn="just">
              <a:buAutoNum type="arabicParenR"/>
            </a:pPr>
            <a:r>
              <a:rPr lang="es-ES" sz="3600" b="1" dirty="0">
                <a:solidFill>
                  <a:schemeClr val="accent6"/>
                </a:solidFill>
              </a:rPr>
              <a:t>su gloriosa victoria</a:t>
            </a:r>
            <a:r>
              <a:rPr lang="es-ES" sz="3600" b="1" dirty="0"/>
              <a:t>… </a:t>
            </a:r>
          </a:p>
          <a:p>
            <a:pPr algn="just"/>
            <a:r>
              <a:rPr lang="es-ES" sz="3600" b="1" dirty="0"/>
              <a:t>La tercera fase está ahora llevándose a cabo en el Santuario de lo alto y en la iglesia de aquí abajo”, mientras Cristo está eliminando y destruyendo el pecado de sus santos en la tierra»</a:t>
            </a:r>
            <a:endParaRPr lang="es-DO" sz="3600" b="1" dirty="0"/>
          </a:p>
          <a:p>
            <a:pPr algn="just"/>
            <a:endParaRPr lang="es-DO" sz="3600" b="1" dirty="0">
              <a:solidFill>
                <a:srgbClr val="F5CC7B"/>
              </a:solidFill>
              <a:latin typeface="Bahnschrift SemiBold" panose="020B0502040204020203" pitchFamily="34" charset="0"/>
            </a:endParaRPr>
          </a:p>
        </p:txBody>
      </p:sp>
      <p:sp>
        <p:nvSpPr>
          <p:cNvPr id="2" name="CuadroTexto 1">
            <a:extLst>
              <a:ext uri="{FF2B5EF4-FFF2-40B4-BE49-F238E27FC236}">
                <a16:creationId xmlns:a16="http://schemas.microsoft.com/office/drawing/2014/main" id="{556B5EED-98FE-E481-FFD8-A901897CB7F3}"/>
              </a:ext>
            </a:extLst>
          </p:cNvPr>
          <p:cNvSpPr txBox="1"/>
          <p:nvPr/>
        </p:nvSpPr>
        <p:spPr>
          <a:xfrm>
            <a:off x="-89807" y="82429"/>
            <a:ext cx="4833258" cy="430887"/>
          </a:xfrm>
          <a:prstGeom prst="rect">
            <a:avLst/>
          </a:prstGeom>
          <a:noFill/>
        </p:spPr>
        <p:txBody>
          <a:bodyPr wrap="square" rtlCol="0">
            <a:spAutoFit/>
          </a:bodyPr>
          <a:lstStyle/>
          <a:p>
            <a:r>
              <a:rPr lang="es-ES" sz="2200" dirty="0"/>
              <a:t>La presencia de Jesús a la diestra de Dios</a:t>
            </a:r>
            <a:endParaRPr lang="es-419" sz="2200" dirty="0"/>
          </a:p>
        </p:txBody>
      </p:sp>
    </p:spTree>
    <p:extLst>
      <p:ext uri="{BB962C8B-B14F-4D97-AF65-F5344CB8AC3E}">
        <p14:creationId xmlns:p14="http://schemas.microsoft.com/office/powerpoint/2010/main" val="163288466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26AE5B0-38B8-D2D2-F81F-DD8C92274A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4135796-1766-D8EE-051A-21064EBE411E}"/>
              </a:ext>
            </a:extLst>
          </p:cNvPr>
          <p:cNvSpPr txBox="1"/>
          <p:nvPr/>
        </p:nvSpPr>
        <p:spPr>
          <a:xfrm>
            <a:off x="-623454" y="77059"/>
            <a:ext cx="5597236" cy="369332"/>
          </a:xfrm>
          <a:prstGeom prst="rect">
            <a:avLst/>
          </a:prstGeom>
          <a:noFill/>
        </p:spPr>
        <p:txBody>
          <a:bodyPr wrap="square" rtlCol="0">
            <a:spAutoFit/>
          </a:bodyPr>
          <a:lstStyle/>
          <a:p>
            <a:pPr algn="ctr"/>
            <a:r>
              <a:rPr lang="es-MX" b="1" dirty="0">
                <a:latin typeface="Bahnschrift SemiCondensed" panose="020B0502040204020203" pitchFamily="34" charset="0"/>
              </a:rPr>
              <a:t>La manifestación suprema según Andreasen </a:t>
            </a:r>
            <a:endParaRPr lang="es-DO" b="1" dirty="0">
              <a:latin typeface="Bahnschrift SemiCondensed" panose="020B0502040204020203" pitchFamily="34" charset="0"/>
            </a:endParaRPr>
          </a:p>
        </p:txBody>
      </p:sp>
      <p:sp>
        <p:nvSpPr>
          <p:cNvPr id="5" name="CuadroTexto 4">
            <a:extLst>
              <a:ext uri="{FF2B5EF4-FFF2-40B4-BE49-F238E27FC236}">
                <a16:creationId xmlns:a16="http://schemas.microsoft.com/office/drawing/2014/main" id="{C08B84B9-E2B0-1148-DC50-5801C944DA9C}"/>
              </a:ext>
            </a:extLst>
          </p:cNvPr>
          <p:cNvSpPr txBox="1"/>
          <p:nvPr/>
        </p:nvSpPr>
        <p:spPr>
          <a:xfrm>
            <a:off x="807493" y="965915"/>
            <a:ext cx="10531067" cy="5509200"/>
          </a:xfrm>
          <a:prstGeom prst="rect">
            <a:avLst/>
          </a:prstGeom>
          <a:noFill/>
        </p:spPr>
        <p:txBody>
          <a:bodyPr wrap="square" rtlCol="0">
            <a:spAutoFit/>
          </a:bodyPr>
          <a:lstStyle/>
          <a:p>
            <a:pPr algn="just"/>
            <a:r>
              <a:rPr lang="es-ES" sz="4000" b="1" dirty="0">
                <a:effectLst/>
                <a:latin typeface="Calibri" panose="020F0502020204030204" pitchFamily="34" charset="0"/>
                <a:ea typeface="Calibri" panose="020F0502020204030204" pitchFamily="34" charset="0"/>
                <a:cs typeface="Times New Roman" panose="02020603050405020304" pitchFamily="18" charset="0"/>
              </a:rPr>
              <a:t>; «En la última generación, Dios otorga la demostración final de que los seres humanos, por su gracia, </a:t>
            </a:r>
            <a:r>
              <a:rPr lang="es-ES" sz="4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pueden observar su Ley y vivir sin peca</a:t>
            </a:r>
            <a:r>
              <a:rPr lang="es-ES" sz="4000" b="1" dirty="0">
                <a:effectLst/>
                <a:latin typeface="Calibri" panose="020F0502020204030204" pitchFamily="34" charset="0"/>
                <a:ea typeface="Calibri" panose="020F0502020204030204" pitchFamily="34" charset="0"/>
                <a:cs typeface="Times New Roman" panose="02020603050405020304" pitchFamily="18" charset="0"/>
              </a:rPr>
              <a:t>r».</a:t>
            </a:r>
          </a:p>
          <a:p>
            <a:pPr algn="just"/>
            <a:r>
              <a:rPr lang="es-DO" sz="3200" b="1" dirty="0">
                <a:latin typeface="Bahnschrift SemiBold" panose="020B0502040204020203" pitchFamily="34" charset="0"/>
              </a:rPr>
              <a:t>«En la última generación </a:t>
            </a:r>
            <a:r>
              <a:rPr lang="es-ES" sz="3200" b="1" dirty="0">
                <a:latin typeface="Bahnschrift SemiBold" panose="020B0502040204020203" pitchFamily="34" charset="0"/>
              </a:rPr>
              <a:t>quedará plenamente revelado el poder de Dios para la santificación. La demostración de ese poder es la vindicación de Dios. Eliminará cualquier acusación que Satanás haya presentado en contra de él. En la última generación, Dios queda vindicado y Satanás derrotado».</a:t>
            </a:r>
            <a:endParaRPr lang="es-DO" sz="3200" b="1" dirty="0">
              <a:latin typeface="Bahnschrift SemiBold" panose="020B0502040204020203" pitchFamily="34" charset="0"/>
            </a:endParaRPr>
          </a:p>
        </p:txBody>
      </p:sp>
    </p:spTree>
    <p:extLst>
      <p:ext uri="{BB962C8B-B14F-4D97-AF65-F5344CB8AC3E}">
        <p14:creationId xmlns:p14="http://schemas.microsoft.com/office/powerpoint/2010/main" val="738209150"/>
      </p:ext>
    </p:extLst>
  </p:cSld>
  <p:clrMapOvr>
    <a:masterClrMapping/>
  </p:clrMapOvr>
  <p:transition spd="slow">
    <p:cove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10784</TotalTime>
  <Words>1635</Words>
  <Application>Microsoft Office PowerPoint</Application>
  <PresentationFormat>Panorámica</PresentationFormat>
  <Paragraphs>93</Paragraphs>
  <Slides>25</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Arial</vt:lpstr>
      <vt:lpstr>Avenir Next LT Pro</vt:lpstr>
      <vt:lpstr>Bahnschrift SemiBold</vt:lpstr>
      <vt:lpstr>Bahnschrift SemiBold Condensed</vt:lpstr>
      <vt:lpstr>Bahnschrift SemiBold SemiConden</vt:lpstr>
      <vt:lpstr>Bahnschrift SemiCondensed</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Office365</dc:creator>
  <cp:lastModifiedBy>Office365</cp:lastModifiedBy>
  <cp:revision>192</cp:revision>
  <dcterms:created xsi:type="dcterms:W3CDTF">2023-08-29T14:36:31Z</dcterms:created>
  <dcterms:modified xsi:type="dcterms:W3CDTF">2024-02-12T00:08:14Z</dcterms:modified>
</cp:coreProperties>
</file>