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4"/>
  </p:notesMasterIdLst>
  <p:sldIdLst>
    <p:sldId id="258" r:id="rId3"/>
    <p:sldId id="264" r:id="rId4"/>
    <p:sldId id="1546" r:id="rId5"/>
    <p:sldId id="2396" r:id="rId6"/>
    <p:sldId id="2203" r:id="rId7"/>
    <p:sldId id="2204" r:id="rId8"/>
    <p:sldId id="2274" r:id="rId9"/>
    <p:sldId id="2398" r:id="rId10"/>
    <p:sldId id="2399" r:id="rId11"/>
    <p:sldId id="2400" r:id="rId12"/>
    <p:sldId id="2401" r:id="rId13"/>
    <p:sldId id="2402" r:id="rId14"/>
    <p:sldId id="2403" r:id="rId15"/>
    <p:sldId id="2404" r:id="rId16"/>
    <p:sldId id="2273" r:id="rId17"/>
    <p:sldId id="2406" r:id="rId18"/>
    <p:sldId id="2407" r:id="rId19"/>
    <p:sldId id="2405" r:id="rId20"/>
    <p:sldId id="2276" r:id="rId21"/>
    <p:sldId id="2409" r:id="rId22"/>
    <p:sldId id="2410" r:id="rId23"/>
    <p:sldId id="2411" r:id="rId24"/>
    <p:sldId id="2412" r:id="rId25"/>
    <p:sldId id="1831" r:id="rId26"/>
    <p:sldId id="2397" r:id="rId27"/>
    <p:sldId id="2413" r:id="rId28"/>
    <p:sldId id="2414" r:id="rId29"/>
    <p:sldId id="2205" r:id="rId30"/>
    <p:sldId id="2415" r:id="rId31"/>
    <p:sldId id="2416" r:id="rId32"/>
    <p:sldId id="2417" r:id="rId33"/>
    <p:sldId id="2408" r:id="rId34"/>
    <p:sldId id="2419" r:id="rId35"/>
    <p:sldId id="2420" r:id="rId36"/>
    <p:sldId id="2421" r:id="rId37"/>
    <p:sldId id="2422" r:id="rId38"/>
    <p:sldId id="2423" r:id="rId39"/>
    <p:sldId id="2424" r:id="rId40"/>
    <p:sldId id="2425" r:id="rId41"/>
    <p:sldId id="2426" r:id="rId42"/>
    <p:sldId id="2279" r:id="rId43"/>
    <p:sldId id="2418" r:id="rId44"/>
    <p:sldId id="2507" r:id="rId45"/>
    <p:sldId id="2506" r:id="rId46"/>
    <p:sldId id="2508" r:id="rId47"/>
    <p:sldId id="2509" r:id="rId48"/>
    <p:sldId id="2510" r:id="rId49"/>
    <p:sldId id="2511" r:id="rId50"/>
    <p:sldId id="2512" r:id="rId51"/>
    <p:sldId id="2505" r:id="rId52"/>
    <p:sldId id="2428" r:id="rId53"/>
    <p:sldId id="2429" r:id="rId54"/>
    <p:sldId id="2427" r:id="rId55"/>
    <p:sldId id="2431" r:id="rId56"/>
    <p:sldId id="2432" r:id="rId57"/>
    <p:sldId id="2433" r:id="rId58"/>
    <p:sldId id="2434" r:id="rId59"/>
    <p:sldId id="2435" r:id="rId60"/>
    <p:sldId id="2436" r:id="rId61"/>
    <p:sldId id="2437" r:id="rId62"/>
    <p:sldId id="2438" r:id="rId63"/>
    <p:sldId id="2430" r:id="rId64"/>
    <p:sldId id="2440" r:id="rId65"/>
    <p:sldId id="2441" r:id="rId66"/>
    <p:sldId id="2442" r:id="rId67"/>
    <p:sldId id="2443" r:id="rId68"/>
    <p:sldId id="2444" r:id="rId69"/>
    <p:sldId id="2445" r:id="rId70"/>
    <p:sldId id="2106" r:id="rId71"/>
    <p:sldId id="2439" r:id="rId72"/>
    <p:sldId id="2447" r:id="rId73"/>
    <p:sldId id="2448" r:id="rId74"/>
    <p:sldId id="2449" r:id="rId75"/>
    <p:sldId id="2450" r:id="rId76"/>
    <p:sldId id="2451" r:id="rId77"/>
    <p:sldId id="2452" r:id="rId78"/>
    <p:sldId id="2453" r:id="rId79"/>
    <p:sldId id="2454" r:id="rId80"/>
    <p:sldId id="2455" r:id="rId81"/>
    <p:sldId id="2446" r:id="rId82"/>
    <p:sldId id="2457" r:id="rId83"/>
    <p:sldId id="2458" r:id="rId84"/>
    <p:sldId id="2459" r:id="rId85"/>
    <p:sldId id="2460" r:id="rId86"/>
    <p:sldId id="2456" r:id="rId87"/>
    <p:sldId id="2462" r:id="rId88"/>
    <p:sldId id="2463" r:id="rId89"/>
    <p:sldId id="2464" r:id="rId90"/>
    <p:sldId id="2465" r:id="rId91"/>
    <p:sldId id="2466" r:id="rId92"/>
    <p:sldId id="2467" r:id="rId93"/>
    <p:sldId id="2468" r:id="rId94"/>
    <p:sldId id="2469" r:id="rId95"/>
    <p:sldId id="2267" r:id="rId96"/>
    <p:sldId id="2461" r:id="rId97"/>
    <p:sldId id="2471" r:id="rId98"/>
    <p:sldId id="2472" r:id="rId99"/>
    <p:sldId id="2470" r:id="rId100"/>
    <p:sldId id="2475" r:id="rId101"/>
    <p:sldId id="2474" r:id="rId102"/>
    <p:sldId id="2476" r:id="rId103"/>
    <p:sldId id="2473" r:id="rId104"/>
    <p:sldId id="2478" r:id="rId105"/>
    <p:sldId id="2477" r:id="rId106"/>
    <p:sldId id="2481" r:id="rId107"/>
    <p:sldId id="2480" r:id="rId108"/>
    <p:sldId id="2482" r:id="rId109"/>
    <p:sldId id="2483" r:id="rId110"/>
    <p:sldId id="2484" r:id="rId111"/>
    <p:sldId id="2485" r:id="rId112"/>
    <p:sldId id="2486" r:id="rId113"/>
    <p:sldId id="2487" r:id="rId114"/>
    <p:sldId id="2488" r:id="rId115"/>
    <p:sldId id="2489" r:id="rId116"/>
    <p:sldId id="2490" r:id="rId117"/>
    <p:sldId id="2491" r:id="rId118"/>
    <p:sldId id="2492" r:id="rId119"/>
    <p:sldId id="2493" r:id="rId120"/>
    <p:sldId id="2494" r:id="rId121"/>
    <p:sldId id="2495" r:id="rId122"/>
    <p:sldId id="2496" r:id="rId123"/>
    <p:sldId id="2479" r:id="rId124"/>
    <p:sldId id="2498" r:id="rId125"/>
    <p:sldId id="2499" r:id="rId126"/>
    <p:sldId id="2500" r:id="rId127"/>
    <p:sldId id="2395" r:id="rId128"/>
    <p:sldId id="2497" r:id="rId129"/>
    <p:sldId id="2502" r:id="rId130"/>
    <p:sldId id="2503" r:id="rId131"/>
    <p:sldId id="2504" r:id="rId132"/>
    <p:sldId id="296" r:id="rId133"/>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874"/>
    <a:srgbClr val="AC0C45"/>
    <a:srgbClr val="CB6A86"/>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660"/>
  </p:normalViewPr>
  <p:slideViewPr>
    <p:cSldViewPr snapToGrid="0">
      <p:cViewPr varScale="1">
        <p:scale>
          <a:sx n="65" d="100"/>
          <a:sy n="65" d="100"/>
        </p:scale>
        <p:origin x="774" y="78"/>
      </p:cViewPr>
      <p:guideLst/>
    </p:cSldViewPr>
  </p:slideViewPr>
  <p:notesTextViewPr>
    <p:cViewPr>
      <p:scale>
        <a:sx n="3" d="2"/>
        <a:sy n="3" d="2"/>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5/6/2023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43376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41</a:t>
            </a:fld>
            <a:endParaRPr lang="en-US"/>
          </a:p>
        </p:txBody>
      </p:sp>
    </p:spTree>
    <p:extLst>
      <p:ext uri="{BB962C8B-B14F-4D97-AF65-F5344CB8AC3E}">
        <p14:creationId xmlns:p14="http://schemas.microsoft.com/office/powerpoint/2010/main" val="326771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44</a:t>
            </a:fld>
            <a:endParaRPr lang="en-US"/>
          </a:p>
        </p:txBody>
      </p:sp>
    </p:spTree>
    <p:extLst>
      <p:ext uri="{BB962C8B-B14F-4D97-AF65-F5344CB8AC3E}">
        <p14:creationId xmlns:p14="http://schemas.microsoft.com/office/powerpoint/2010/main" val="175669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45</a:t>
            </a:fld>
            <a:endParaRPr lang="en-US"/>
          </a:p>
        </p:txBody>
      </p:sp>
    </p:spTree>
    <p:extLst>
      <p:ext uri="{BB962C8B-B14F-4D97-AF65-F5344CB8AC3E}">
        <p14:creationId xmlns:p14="http://schemas.microsoft.com/office/powerpoint/2010/main" val="83401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46</a:t>
            </a:fld>
            <a:endParaRPr lang="en-US"/>
          </a:p>
        </p:txBody>
      </p:sp>
    </p:spTree>
    <p:extLst>
      <p:ext uri="{BB962C8B-B14F-4D97-AF65-F5344CB8AC3E}">
        <p14:creationId xmlns:p14="http://schemas.microsoft.com/office/powerpoint/2010/main" val="259865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47</a:t>
            </a:fld>
            <a:endParaRPr lang="en-US"/>
          </a:p>
        </p:txBody>
      </p:sp>
    </p:spTree>
    <p:extLst>
      <p:ext uri="{BB962C8B-B14F-4D97-AF65-F5344CB8AC3E}">
        <p14:creationId xmlns:p14="http://schemas.microsoft.com/office/powerpoint/2010/main" val="88361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48</a:t>
            </a:fld>
            <a:endParaRPr lang="en-US"/>
          </a:p>
        </p:txBody>
      </p:sp>
    </p:spTree>
    <p:extLst>
      <p:ext uri="{BB962C8B-B14F-4D97-AF65-F5344CB8AC3E}">
        <p14:creationId xmlns:p14="http://schemas.microsoft.com/office/powerpoint/2010/main" val="33657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49</a:t>
            </a:fld>
            <a:endParaRPr lang="en-US"/>
          </a:p>
        </p:txBody>
      </p:sp>
    </p:spTree>
    <p:extLst>
      <p:ext uri="{BB962C8B-B14F-4D97-AF65-F5344CB8AC3E}">
        <p14:creationId xmlns:p14="http://schemas.microsoft.com/office/powerpoint/2010/main" val="42184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54</a:t>
            </a:fld>
            <a:endParaRPr lang="en-US"/>
          </a:p>
        </p:txBody>
      </p:sp>
    </p:spTree>
    <p:extLst>
      <p:ext uri="{BB962C8B-B14F-4D97-AF65-F5344CB8AC3E}">
        <p14:creationId xmlns:p14="http://schemas.microsoft.com/office/powerpoint/2010/main" val="242867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57</a:t>
            </a:fld>
            <a:endParaRPr lang="en-US"/>
          </a:p>
        </p:txBody>
      </p:sp>
    </p:spTree>
    <p:extLst>
      <p:ext uri="{BB962C8B-B14F-4D97-AF65-F5344CB8AC3E}">
        <p14:creationId xmlns:p14="http://schemas.microsoft.com/office/powerpoint/2010/main" val="322141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60</a:t>
            </a:fld>
            <a:endParaRPr lang="en-US"/>
          </a:p>
        </p:txBody>
      </p:sp>
    </p:spTree>
    <p:extLst>
      <p:ext uri="{BB962C8B-B14F-4D97-AF65-F5344CB8AC3E}">
        <p14:creationId xmlns:p14="http://schemas.microsoft.com/office/powerpoint/2010/main" val="73084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a:t>
            </a:fld>
            <a:endParaRPr lang="en-US"/>
          </a:p>
        </p:txBody>
      </p:sp>
    </p:spTree>
    <p:extLst>
      <p:ext uri="{BB962C8B-B14F-4D97-AF65-F5344CB8AC3E}">
        <p14:creationId xmlns:p14="http://schemas.microsoft.com/office/powerpoint/2010/main" val="846995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71</a:t>
            </a:fld>
            <a:endParaRPr lang="en-US"/>
          </a:p>
        </p:txBody>
      </p:sp>
    </p:spTree>
    <p:extLst>
      <p:ext uri="{BB962C8B-B14F-4D97-AF65-F5344CB8AC3E}">
        <p14:creationId xmlns:p14="http://schemas.microsoft.com/office/powerpoint/2010/main" val="336892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75</a:t>
            </a:fld>
            <a:endParaRPr lang="en-US"/>
          </a:p>
        </p:txBody>
      </p:sp>
    </p:spTree>
    <p:extLst>
      <p:ext uri="{BB962C8B-B14F-4D97-AF65-F5344CB8AC3E}">
        <p14:creationId xmlns:p14="http://schemas.microsoft.com/office/powerpoint/2010/main" val="317253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79</a:t>
            </a:fld>
            <a:endParaRPr lang="en-US"/>
          </a:p>
        </p:txBody>
      </p:sp>
    </p:spTree>
    <p:extLst>
      <p:ext uri="{BB962C8B-B14F-4D97-AF65-F5344CB8AC3E}">
        <p14:creationId xmlns:p14="http://schemas.microsoft.com/office/powerpoint/2010/main" val="375202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81</a:t>
            </a:fld>
            <a:endParaRPr lang="en-US"/>
          </a:p>
        </p:txBody>
      </p:sp>
    </p:spTree>
    <p:extLst>
      <p:ext uri="{BB962C8B-B14F-4D97-AF65-F5344CB8AC3E}">
        <p14:creationId xmlns:p14="http://schemas.microsoft.com/office/powerpoint/2010/main" val="3290513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86</a:t>
            </a:fld>
            <a:endParaRPr lang="en-US"/>
          </a:p>
        </p:txBody>
      </p:sp>
    </p:spTree>
    <p:extLst>
      <p:ext uri="{BB962C8B-B14F-4D97-AF65-F5344CB8AC3E}">
        <p14:creationId xmlns:p14="http://schemas.microsoft.com/office/powerpoint/2010/main" val="319632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87</a:t>
            </a:fld>
            <a:endParaRPr lang="en-US"/>
          </a:p>
        </p:txBody>
      </p:sp>
    </p:spTree>
    <p:extLst>
      <p:ext uri="{BB962C8B-B14F-4D97-AF65-F5344CB8AC3E}">
        <p14:creationId xmlns:p14="http://schemas.microsoft.com/office/powerpoint/2010/main" val="2473609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88</a:t>
            </a:fld>
            <a:endParaRPr lang="en-US"/>
          </a:p>
        </p:txBody>
      </p:sp>
    </p:spTree>
    <p:extLst>
      <p:ext uri="{BB962C8B-B14F-4D97-AF65-F5344CB8AC3E}">
        <p14:creationId xmlns:p14="http://schemas.microsoft.com/office/powerpoint/2010/main" val="2896433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89</a:t>
            </a:fld>
            <a:endParaRPr lang="en-US"/>
          </a:p>
        </p:txBody>
      </p:sp>
    </p:spTree>
    <p:extLst>
      <p:ext uri="{BB962C8B-B14F-4D97-AF65-F5344CB8AC3E}">
        <p14:creationId xmlns:p14="http://schemas.microsoft.com/office/powerpoint/2010/main" val="3639191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96</a:t>
            </a:fld>
            <a:endParaRPr lang="en-US"/>
          </a:p>
        </p:txBody>
      </p:sp>
    </p:spTree>
    <p:extLst>
      <p:ext uri="{BB962C8B-B14F-4D97-AF65-F5344CB8AC3E}">
        <p14:creationId xmlns:p14="http://schemas.microsoft.com/office/powerpoint/2010/main" val="227002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99</a:t>
            </a:fld>
            <a:endParaRPr lang="en-US"/>
          </a:p>
        </p:txBody>
      </p:sp>
    </p:spTree>
    <p:extLst>
      <p:ext uri="{BB962C8B-B14F-4D97-AF65-F5344CB8AC3E}">
        <p14:creationId xmlns:p14="http://schemas.microsoft.com/office/powerpoint/2010/main" val="352988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a:t>
            </a:fld>
            <a:endParaRPr lang="en-US"/>
          </a:p>
        </p:txBody>
      </p:sp>
    </p:spTree>
    <p:extLst>
      <p:ext uri="{BB962C8B-B14F-4D97-AF65-F5344CB8AC3E}">
        <p14:creationId xmlns:p14="http://schemas.microsoft.com/office/powerpoint/2010/main" val="268106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101</a:t>
            </a:fld>
            <a:endParaRPr lang="en-US"/>
          </a:p>
        </p:txBody>
      </p:sp>
    </p:spTree>
    <p:extLst>
      <p:ext uri="{BB962C8B-B14F-4D97-AF65-F5344CB8AC3E}">
        <p14:creationId xmlns:p14="http://schemas.microsoft.com/office/powerpoint/2010/main" val="1122644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105</a:t>
            </a:fld>
            <a:endParaRPr lang="en-US"/>
          </a:p>
        </p:txBody>
      </p:sp>
    </p:spTree>
    <p:extLst>
      <p:ext uri="{BB962C8B-B14F-4D97-AF65-F5344CB8AC3E}">
        <p14:creationId xmlns:p14="http://schemas.microsoft.com/office/powerpoint/2010/main" val="2958058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115</a:t>
            </a:fld>
            <a:endParaRPr lang="en-US"/>
          </a:p>
        </p:txBody>
      </p:sp>
    </p:spTree>
    <p:extLst>
      <p:ext uri="{BB962C8B-B14F-4D97-AF65-F5344CB8AC3E}">
        <p14:creationId xmlns:p14="http://schemas.microsoft.com/office/powerpoint/2010/main" val="1694478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119</a:t>
            </a:fld>
            <a:endParaRPr lang="en-US"/>
          </a:p>
        </p:txBody>
      </p:sp>
    </p:spTree>
    <p:extLst>
      <p:ext uri="{BB962C8B-B14F-4D97-AF65-F5344CB8AC3E}">
        <p14:creationId xmlns:p14="http://schemas.microsoft.com/office/powerpoint/2010/main" val="2243203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123</a:t>
            </a:fld>
            <a:endParaRPr lang="en-US"/>
          </a:p>
        </p:txBody>
      </p:sp>
    </p:spTree>
    <p:extLst>
      <p:ext uri="{BB962C8B-B14F-4D97-AF65-F5344CB8AC3E}">
        <p14:creationId xmlns:p14="http://schemas.microsoft.com/office/powerpoint/2010/main" val="3097480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128</a:t>
            </a:fld>
            <a:endParaRPr lang="en-US"/>
          </a:p>
        </p:txBody>
      </p:sp>
    </p:spTree>
    <p:extLst>
      <p:ext uri="{BB962C8B-B14F-4D97-AF65-F5344CB8AC3E}">
        <p14:creationId xmlns:p14="http://schemas.microsoft.com/office/powerpoint/2010/main" val="2612688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129</a:t>
            </a:fld>
            <a:endParaRPr lang="en-US"/>
          </a:p>
        </p:txBody>
      </p:sp>
    </p:spTree>
    <p:extLst>
      <p:ext uri="{BB962C8B-B14F-4D97-AF65-F5344CB8AC3E}">
        <p14:creationId xmlns:p14="http://schemas.microsoft.com/office/powerpoint/2010/main" val="2055955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130</a:t>
            </a:fld>
            <a:endParaRPr lang="en-US"/>
          </a:p>
        </p:txBody>
      </p:sp>
    </p:spTree>
    <p:extLst>
      <p:ext uri="{BB962C8B-B14F-4D97-AF65-F5344CB8AC3E}">
        <p14:creationId xmlns:p14="http://schemas.microsoft.com/office/powerpoint/2010/main" val="112770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19</a:t>
            </a:fld>
            <a:endParaRPr lang="en-US"/>
          </a:p>
        </p:txBody>
      </p:sp>
    </p:spTree>
    <p:extLst>
      <p:ext uri="{BB962C8B-B14F-4D97-AF65-F5344CB8AC3E}">
        <p14:creationId xmlns:p14="http://schemas.microsoft.com/office/powerpoint/2010/main" val="11862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21</a:t>
            </a:fld>
            <a:endParaRPr lang="en-US"/>
          </a:p>
        </p:txBody>
      </p:sp>
    </p:spTree>
    <p:extLst>
      <p:ext uri="{BB962C8B-B14F-4D97-AF65-F5344CB8AC3E}">
        <p14:creationId xmlns:p14="http://schemas.microsoft.com/office/powerpoint/2010/main" val="324576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22</a:t>
            </a:fld>
            <a:endParaRPr lang="en-US"/>
          </a:p>
        </p:txBody>
      </p:sp>
    </p:spTree>
    <p:extLst>
      <p:ext uri="{BB962C8B-B14F-4D97-AF65-F5344CB8AC3E}">
        <p14:creationId xmlns:p14="http://schemas.microsoft.com/office/powerpoint/2010/main" val="364172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28</a:t>
            </a:fld>
            <a:endParaRPr lang="en-US"/>
          </a:p>
        </p:txBody>
      </p:sp>
    </p:spTree>
    <p:extLst>
      <p:ext uri="{BB962C8B-B14F-4D97-AF65-F5344CB8AC3E}">
        <p14:creationId xmlns:p14="http://schemas.microsoft.com/office/powerpoint/2010/main" val="350807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30</a:t>
            </a:fld>
            <a:endParaRPr lang="en-US"/>
          </a:p>
        </p:txBody>
      </p:sp>
    </p:spTree>
    <p:extLst>
      <p:ext uri="{BB962C8B-B14F-4D97-AF65-F5344CB8AC3E}">
        <p14:creationId xmlns:p14="http://schemas.microsoft.com/office/powerpoint/2010/main" val="85310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34</a:t>
            </a:fld>
            <a:endParaRPr lang="en-US"/>
          </a:p>
        </p:txBody>
      </p:sp>
    </p:spTree>
    <p:extLst>
      <p:ext uri="{BB962C8B-B14F-4D97-AF65-F5344CB8AC3E}">
        <p14:creationId xmlns:p14="http://schemas.microsoft.com/office/powerpoint/2010/main" val="392414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6/5/2023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6/5/2023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6/5/2023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6/5/2023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31</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347679"/>
            <a:ext cx="6323857" cy="923330"/>
          </a:xfrm>
          <a:prstGeom prst="rect">
            <a:avLst/>
          </a:prstGeom>
          <a:noFill/>
        </p:spPr>
        <p:txBody>
          <a:bodyPr wrap="square" rtlCol="0">
            <a:spAutoFit/>
          </a:bodyPr>
          <a:lstStyle/>
          <a:p>
            <a:pPr algn="ctr"/>
            <a:r>
              <a:rPr lang="es-ES" sz="5400" b="1" dirty="0"/>
              <a:t>EL ISRAEL DE DIOS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034" y="24268"/>
            <a:ext cx="1128335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FF0000"/>
                </a:solidFill>
              </a:rPr>
              <a:t>Juan 11:47-50</a:t>
            </a:r>
            <a:r>
              <a:rPr lang="es-ES" sz="5400" b="1" dirty="0">
                <a:solidFill>
                  <a:srgbClr val="002060"/>
                </a:solidFill>
              </a:rPr>
              <a:t>: Saulo persiguió a la iglesia por la </a:t>
            </a:r>
            <a:r>
              <a:rPr lang="es-ES" sz="5400" b="1" dirty="0">
                <a:solidFill>
                  <a:srgbClr val="FF0000"/>
                </a:solidFill>
              </a:rPr>
              <a:t>misma razón </a:t>
            </a:r>
            <a:r>
              <a:rPr lang="es-ES" sz="5400" b="1" dirty="0">
                <a:solidFill>
                  <a:srgbClr val="002060"/>
                </a:solidFill>
              </a:rPr>
              <a:t>que sus antecesores habían perseguido a Cristo. Temía que el cristianismo </a:t>
            </a:r>
            <a:r>
              <a:rPr lang="es-ES" sz="5400" b="1" dirty="0">
                <a:solidFill>
                  <a:srgbClr val="FF0000"/>
                </a:solidFill>
              </a:rPr>
              <a:t>creciera tanto </a:t>
            </a:r>
            <a:r>
              <a:rPr lang="es-ES" sz="5400" b="1" dirty="0">
                <a:solidFill>
                  <a:srgbClr val="002060"/>
                </a:solidFill>
              </a:rPr>
              <a:t>que los romanos vendrían para destruir su lugar santo y su nación. Ya Caifás había expresado la misma opinión:</a:t>
            </a:r>
          </a:p>
        </p:txBody>
      </p:sp>
    </p:spTree>
    <p:extLst>
      <p:ext uri="{BB962C8B-B14F-4D97-AF65-F5344CB8AC3E}">
        <p14:creationId xmlns:p14="http://schemas.microsoft.com/office/powerpoint/2010/main" val="28905640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966914"/>
            <a:ext cx="11136573"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Así que ya no sois extranjeros ni advenedizos, sino </a:t>
            </a:r>
            <a:r>
              <a:rPr lang="es-ES" sz="4000" b="1" dirty="0">
                <a:solidFill>
                  <a:srgbClr val="FFFF00"/>
                </a:solidFill>
              </a:rPr>
              <a:t>conciudadanos</a:t>
            </a:r>
            <a:r>
              <a:rPr lang="es-ES" sz="4000" b="1" dirty="0">
                <a:solidFill>
                  <a:schemeClr val="bg1"/>
                </a:solidFill>
              </a:rPr>
              <a:t> de los santos, y miembros de la familia de Dios, 20 edificados sobre el fundamento de los </a:t>
            </a:r>
            <a:r>
              <a:rPr lang="es-ES" sz="4000" b="1" dirty="0">
                <a:solidFill>
                  <a:srgbClr val="FFFF00"/>
                </a:solidFill>
              </a:rPr>
              <a:t>apóstoles y profetas</a:t>
            </a:r>
            <a:r>
              <a:rPr lang="es-ES" sz="4000" b="1" dirty="0">
                <a:solidFill>
                  <a:schemeClr val="bg1"/>
                </a:solidFill>
              </a:rPr>
              <a:t>, siendo la </a:t>
            </a:r>
            <a:r>
              <a:rPr lang="es-ES" sz="4000" b="1" dirty="0">
                <a:solidFill>
                  <a:srgbClr val="FFFF00"/>
                </a:solidFill>
              </a:rPr>
              <a:t>principal piedra </a:t>
            </a:r>
            <a:r>
              <a:rPr lang="es-ES" sz="4000" b="1" dirty="0">
                <a:solidFill>
                  <a:schemeClr val="bg1"/>
                </a:solidFill>
              </a:rPr>
              <a:t>del ángulo Jesucristo mismo, 21 en quien todo el edificio, bien coordinado, va creciendo para ser </a:t>
            </a:r>
            <a:r>
              <a:rPr lang="es-ES" sz="4000" b="1" dirty="0">
                <a:solidFill>
                  <a:srgbClr val="FFFF00"/>
                </a:solidFill>
              </a:rPr>
              <a:t>un templo santo </a:t>
            </a:r>
            <a:r>
              <a:rPr lang="es-ES" sz="4000" b="1" dirty="0">
                <a:solidFill>
                  <a:schemeClr val="bg1"/>
                </a:solidFill>
              </a:rPr>
              <a:t>en el Señor; 22 en quien </a:t>
            </a:r>
            <a:r>
              <a:rPr lang="es-ES" sz="4000" b="1" dirty="0">
                <a:solidFill>
                  <a:srgbClr val="FFFF00"/>
                </a:solidFill>
              </a:rPr>
              <a:t>vosotros también </a:t>
            </a:r>
            <a:r>
              <a:rPr lang="es-ES" sz="4000" b="1" dirty="0">
                <a:solidFill>
                  <a:schemeClr val="bg1"/>
                </a:solidFill>
              </a:rPr>
              <a:t>sois juntamente edificados para morada de Dios </a:t>
            </a:r>
            <a:r>
              <a:rPr lang="es-ES" sz="4000" b="1" dirty="0">
                <a:solidFill>
                  <a:srgbClr val="FFFF00"/>
                </a:solidFill>
              </a:rPr>
              <a:t>en el Espíritu</a:t>
            </a:r>
            <a:r>
              <a:rPr lang="es-ES" sz="4000" b="1" dirty="0">
                <a:solidFill>
                  <a:schemeClr val="bg1"/>
                </a:solidFill>
              </a:rPr>
              <a:t>.”</a:t>
            </a:r>
            <a:endParaRPr lang="es-ES" sz="40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Efesios 2:19-22:</a:t>
            </a:r>
          </a:p>
        </p:txBody>
      </p:sp>
    </p:spTree>
    <p:extLst>
      <p:ext uri="{BB962C8B-B14F-4D97-AF65-F5344CB8AC3E}">
        <p14:creationId xmlns:p14="http://schemas.microsoft.com/office/powerpoint/2010/main" val="8097357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522424"/>
            <a:ext cx="1112292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Este concepto tiene implicaciones importantes. Si el templo en el cual </a:t>
            </a:r>
            <a:r>
              <a:rPr lang="es-ES" sz="6000" b="1" dirty="0">
                <a:solidFill>
                  <a:srgbClr val="C00000"/>
                </a:solidFill>
              </a:rPr>
              <a:t>se sienta el anticristo</a:t>
            </a:r>
            <a:r>
              <a:rPr lang="es-ES" sz="6000" b="1" dirty="0">
                <a:solidFill>
                  <a:srgbClr val="002060"/>
                </a:solidFill>
              </a:rPr>
              <a:t> no es el templo literal de Jerusalén sino la iglesia, entonces debemos buscar al anticristo en la iglesia.</a:t>
            </a:r>
          </a:p>
        </p:txBody>
      </p:sp>
    </p:spTree>
    <p:extLst>
      <p:ext uri="{BB962C8B-B14F-4D97-AF65-F5344CB8AC3E}">
        <p14:creationId xmlns:p14="http://schemas.microsoft.com/office/powerpoint/2010/main" val="26534611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himno</a:t>
            </a:r>
          </a:p>
        </p:txBody>
      </p:sp>
    </p:spTree>
    <p:extLst>
      <p:ext uri="{BB962C8B-B14F-4D97-AF65-F5344CB8AC3E}">
        <p14:creationId xmlns:p14="http://schemas.microsoft.com/office/powerpoint/2010/main" val="23061021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134" y="1706140"/>
            <a:ext cx="11136573" cy="5016758"/>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Y cantan el </a:t>
            </a:r>
            <a:r>
              <a:rPr lang="es-ES" sz="4000" b="1" dirty="0">
                <a:solidFill>
                  <a:srgbClr val="FFFF00"/>
                </a:solidFill>
              </a:rPr>
              <a:t>cántico de Moisés </a:t>
            </a:r>
            <a:r>
              <a:rPr lang="es-ES" sz="4000" b="1" dirty="0">
                <a:solidFill>
                  <a:schemeClr val="bg1"/>
                </a:solidFill>
              </a:rPr>
              <a:t>siervo de Dios, y el </a:t>
            </a:r>
            <a:r>
              <a:rPr lang="es-ES" sz="4000" b="1" dirty="0">
                <a:solidFill>
                  <a:srgbClr val="FFFF00"/>
                </a:solidFill>
              </a:rPr>
              <a:t>cántico del Cordero</a:t>
            </a:r>
            <a:r>
              <a:rPr lang="es-ES" sz="4000" b="1" dirty="0">
                <a:solidFill>
                  <a:schemeClr val="bg1"/>
                </a:solidFill>
              </a:rPr>
              <a:t>, diciendo: Grandes y </a:t>
            </a:r>
          </a:p>
          <a:p>
            <a:r>
              <a:rPr lang="es-ES" sz="4000" b="1" dirty="0">
                <a:solidFill>
                  <a:schemeClr val="bg1"/>
                </a:solidFill>
              </a:rPr>
              <a:t>maravillosas son tus obras, Señor Dios Todopoderoso; justos y verdaderos son tus caminos, Rey </a:t>
            </a:r>
            <a:r>
              <a:rPr lang="es-ES" sz="4000" b="1" dirty="0" smtClean="0">
                <a:solidFill>
                  <a:schemeClr val="bg1"/>
                </a:solidFill>
              </a:rPr>
              <a:t>de </a:t>
            </a:r>
            <a:r>
              <a:rPr lang="es-ES" sz="4000" b="1" dirty="0">
                <a:solidFill>
                  <a:schemeClr val="bg1"/>
                </a:solidFill>
              </a:rPr>
              <a:t>los santos. 4 ¿Quién no te temerá, oh Señor, y glorificará tu nombre? pues sólo tú eres santo; </a:t>
            </a:r>
            <a:r>
              <a:rPr lang="es-ES" sz="4000" b="1" dirty="0" smtClean="0">
                <a:solidFill>
                  <a:schemeClr val="bg1"/>
                </a:solidFill>
              </a:rPr>
              <a:t>por </a:t>
            </a:r>
            <a:r>
              <a:rPr lang="es-ES" sz="4000" b="1" dirty="0">
                <a:solidFill>
                  <a:schemeClr val="bg1"/>
                </a:solidFill>
              </a:rPr>
              <a:t>lo cual todas las naciones vendrán y te adorarán, porque tus juicios se han manifestado.”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a:t>
            </a:r>
            <a:r>
              <a:rPr lang="es-ES" sz="3200" dirty="0" smtClean="0"/>
              <a:t>15:3-4: </a:t>
            </a:r>
            <a:r>
              <a:rPr lang="es-ES" sz="3200" dirty="0" smtClean="0">
                <a:solidFill>
                  <a:schemeClr val="tx1"/>
                </a:solidFill>
              </a:rPr>
              <a:t>Los </a:t>
            </a:r>
            <a:r>
              <a:rPr lang="es-ES" sz="3200" dirty="0">
                <a:solidFill>
                  <a:schemeClr val="tx1"/>
                </a:solidFill>
              </a:rPr>
              <a:t>redimidos vienen de </a:t>
            </a:r>
            <a:r>
              <a:rPr lang="es-ES" sz="3200" u="sng" dirty="0">
                <a:solidFill>
                  <a:schemeClr val="tx1"/>
                </a:solidFill>
              </a:rPr>
              <a:t>toda</a:t>
            </a:r>
            <a:r>
              <a:rPr lang="es-ES" sz="3200" dirty="0">
                <a:solidFill>
                  <a:schemeClr val="tx1"/>
                </a:solidFill>
              </a:rPr>
              <a:t> nación, tribu, lengua y pueblo y cantan </a:t>
            </a:r>
            <a:r>
              <a:rPr lang="es-ES" sz="3200" u="sng" dirty="0">
                <a:solidFill>
                  <a:schemeClr val="tx1"/>
                </a:solidFill>
              </a:rPr>
              <a:t>un mismo </a:t>
            </a:r>
            <a:r>
              <a:rPr lang="es-ES" sz="3200" u="sng" dirty="0" smtClean="0">
                <a:solidFill>
                  <a:schemeClr val="tx1"/>
                </a:solidFill>
              </a:rPr>
              <a:t>himno</a:t>
            </a:r>
            <a:r>
              <a:rPr lang="es-ES" sz="3200" dirty="0" smtClean="0">
                <a:solidFill>
                  <a:schemeClr val="tx1"/>
                </a:solidFill>
              </a:rPr>
              <a:t>—el </a:t>
            </a:r>
            <a:r>
              <a:rPr lang="es-ES" sz="3200" dirty="0">
                <a:solidFill>
                  <a:schemeClr val="tx1"/>
                </a:solidFill>
              </a:rPr>
              <a:t>cántico de Moisés y del Cordero: </a:t>
            </a:r>
          </a:p>
        </p:txBody>
      </p:sp>
    </p:spTree>
    <p:extLst>
      <p:ext uri="{BB962C8B-B14F-4D97-AF65-F5344CB8AC3E}">
        <p14:creationId xmlns:p14="http://schemas.microsoft.com/office/powerpoint/2010/main" val="864930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padre</a:t>
            </a:r>
          </a:p>
        </p:txBody>
      </p:sp>
    </p:spTree>
    <p:extLst>
      <p:ext uri="{BB962C8B-B14F-4D97-AF65-F5344CB8AC3E}">
        <p14:creationId xmlns:p14="http://schemas.microsoft.com/office/powerpoint/2010/main" val="37224238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522424"/>
            <a:ext cx="1112292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Los redimidos tienen </a:t>
            </a:r>
            <a:r>
              <a:rPr lang="es-ES" sz="5400" b="1" dirty="0">
                <a:solidFill>
                  <a:srgbClr val="C00000"/>
                </a:solidFill>
              </a:rPr>
              <a:t>un mismo Padre</a:t>
            </a:r>
            <a:r>
              <a:rPr lang="es-ES" sz="5400" b="1" dirty="0">
                <a:solidFill>
                  <a:srgbClr val="002060"/>
                </a:solidFill>
              </a:rPr>
              <a:t>, el Padre de Cristo Jesús. Aquellos que reciben a Jesús </a:t>
            </a:r>
            <a:r>
              <a:rPr lang="es-ES" sz="5400" b="1" dirty="0" smtClean="0">
                <a:solidFill>
                  <a:srgbClr val="002060"/>
                </a:solidFill>
              </a:rPr>
              <a:t>como </a:t>
            </a:r>
            <a:r>
              <a:rPr lang="es-ES" sz="5400" b="1" dirty="0">
                <a:solidFill>
                  <a:srgbClr val="002060"/>
                </a:solidFill>
              </a:rPr>
              <a:t>salvador y Señor llegan a ser hermanos y hermanas de Jesús y por consecuencia son </a:t>
            </a:r>
            <a:r>
              <a:rPr lang="es-ES" sz="5400" b="1" dirty="0" smtClean="0">
                <a:solidFill>
                  <a:srgbClr val="002060"/>
                </a:solidFill>
              </a:rPr>
              <a:t>también </a:t>
            </a:r>
            <a:r>
              <a:rPr lang="es-ES" sz="5400" b="1" dirty="0">
                <a:solidFill>
                  <a:srgbClr val="002060"/>
                </a:solidFill>
              </a:rPr>
              <a:t>hijos e hijas de </a:t>
            </a:r>
            <a:r>
              <a:rPr lang="es-ES" sz="5400" b="1" dirty="0" smtClean="0">
                <a:solidFill>
                  <a:srgbClr val="002060"/>
                </a:solidFill>
              </a:rPr>
              <a:t>Dios.</a:t>
            </a:r>
            <a:endParaRPr lang="es-ES" sz="5400" b="1" dirty="0">
              <a:solidFill>
                <a:srgbClr val="002060"/>
              </a:solidFill>
            </a:endParaRPr>
          </a:p>
        </p:txBody>
      </p:sp>
    </p:spTree>
    <p:extLst>
      <p:ext uri="{BB962C8B-B14F-4D97-AF65-F5344CB8AC3E}">
        <p14:creationId xmlns:p14="http://schemas.microsoft.com/office/powerpoint/2010/main" val="17403385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160230"/>
            <a:ext cx="11136573" cy="5170646"/>
          </a:xfrm>
          <a:prstGeom prst="rect">
            <a:avLst/>
          </a:prstGeom>
          <a:noFill/>
        </p:spPr>
        <p:txBody>
          <a:bodyPr wrap="square" rtlCol="0">
            <a:spAutoFit/>
          </a:bodyPr>
          <a:lstStyle/>
          <a:p>
            <a:r>
              <a:rPr lang="es-ES" sz="6600" b="1" dirty="0" smtClean="0">
                <a:solidFill>
                  <a:schemeClr val="bg1"/>
                </a:solidFill>
              </a:rPr>
              <a:t>“Porque </a:t>
            </a:r>
            <a:r>
              <a:rPr lang="es-ES" sz="6600" b="1" dirty="0">
                <a:solidFill>
                  <a:schemeClr val="bg1"/>
                </a:solidFill>
              </a:rPr>
              <a:t>el que santifica y los que son santificados, </a:t>
            </a:r>
            <a:r>
              <a:rPr lang="es-ES" sz="6600" b="1" dirty="0">
                <a:solidFill>
                  <a:srgbClr val="FFFF00"/>
                </a:solidFill>
              </a:rPr>
              <a:t>de uno son todos</a:t>
            </a:r>
            <a:r>
              <a:rPr lang="es-ES" sz="6600" b="1" dirty="0">
                <a:solidFill>
                  <a:schemeClr val="bg1"/>
                </a:solidFill>
              </a:rPr>
              <a:t>; por lo cual no se avergüenza de llamarlos </a:t>
            </a:r>
            <a:r>
              <a:rPr lang="es-ES" sz="6600" b="1" dirty="0">
                <a:solidFill>
                  <a:srgbClr val="FFFF00"/>
                </a:solidFill>
              </a:rPr>
              <a:t>hermanos</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err="1" smtClean="0"/>
              <a:t>Heb</a:t>
            </a:r>
            <a:r>
              <a:rPr lang="es-ES" sz="3200" dirty="0" smtClean="0"/>
              <a:t>. 2: 11</a:t>
            </a:r>
            <a:endParaRPr lang="es-ES" sz="3200" dirty="0">
              <a:solidFill>
                <a:schemeClr val="tx1"/>
              </a:solidFill>
            </a:endParaRPr>
          </a:p>
        </p:txBody>
      </p:sp>
    </p:spTree>
    <p:extLst>
      <p:ext uri="{BB962C8B-B14F-4D97-AF65-F5344CB8AC3E}">
        <p14:creationId xmlns:p14="http://schemas.microsoft.com/office/powerpoint/2010/main" val="36721476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706141"/>
            <a:ext cx="11136573" cy="2123658"/>
          </a:xfrm>
          <a:prstGeom prst="rect">
            <a:avLst/>
          </a:prstGeom>
          <a:noFill/>
        </p:spPr>
        <p:txBody>
          <a:bodyPr wrap="square" rtlCol="0">
            <a:spAutoFit/>
          </a:bodyPr>
          <a:lstStyle/>
          <a:p>
            <a:r>
              <a:rPr lang="es-ES" sz="6600" b="1" dirty="0" smtClean="0">
                <a:solidFill>
                  <a:schemeClr val="bg1"/>
                </a:solidFill>
              </a:rPr>
              <a:t>“. </a:t>
            </a:r>
            <a:r>
              <a:rPr lang="es-ES" sz="6600" b="1" dirty="0">
                <a:solidFill>
                  <a:schemeClr val="bg1"/>
                </a:solidFill>
              </a:rPr>
              <a:t>. . pues </a:t>
            </a:r>
            <a:r>
              <a:rPr lang="es-ES" sz="6600" b="1" dirty="0">
                <a:solidFill>
                  <a:srgbClr val="FFFF00"/>
                </a:solidFill>
              </a:rPr>
              <a:t>todos sois hijos de Dios </a:t>
            </a:r>
            <a:r>
              <a:rPr lang="es-ES" sz="6600" b="1" dirty="0">
                <a:solidFill>
                  <a:schemeClr val="bg1"/>
                </a:solidFill>
              </a:rPr>
              <a:t>por la </a:t>
            </a:r>
            <a:r>
              <a:rPr lang="es-ES" sz="6600" b="1" dirty="0">
                <a:solidFill>
                  <a:srgbClr val="FFFF00"/>
                </a:solidFill>
              </a:rPr>
              <a:t>fe</a:t>
            </a:r>
            <a:r>
              <a:rPr lang="es-ES" sz="6600" b="1" dirty="0">
                <a:solidFill>
                  <a:schemeClr val="bg1"/>
                </a:solidFill>
              </a:rPr>
              <a:t> en Cristo Jesús.”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Gálatas 3:26:</a:t>
            </a:r>
          </a:p>
        </p:txBody>
      </p:sp>
    </p:spTree>
    <p:extLst>
      <p:ext uri="{BB962C8B-B14F-4D97-AF65-F5344CB8AC3E}">
        <p14:creationId xmlns:p14="http://schemas.microsoft.com/office/powerpoint/2010/main" val="10414529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2170165"/>
            <a:ext cx="11136573"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Más a todos los que </a:t>
            </a:r>
            <a:r>
              <a:rPr lang="es-ES" sz="4800" b="1" dirty="0">
                <a:solidFill>
                  <a:srgbClr val="FFFF00"/>
                </a:solidFill>
              </a:rPr>
              <a:t>le recibieron</a:t>
            </a:r>
            <a:r>
              <a:rPr lang="es-ES" sz="4800" b="1" dirty="0">
                <a:solidFill>
                  <a:schemeClr val="bg1"/>
                </a:solidFill>
              </a:rPr>
              <a:t>, a los que </a:t>
            </a:r>
            <a:r>
              <a:rPr lang="es-ES" sz="4800" b="1" dirty="0">
                <a:solidFill>
                  <a:srgbClr val="FFFF00"/>
                </a:solidFill>
              </a:rPr>
              <a:t>creen en su nombre</a:t>
            </a:r>
            <a:r>
              <a:rPr lang="es-ES" sz="4800" b="1" dirty="0">
                <a:solidFill>
                  <a:schemeClr val="bg1"/>
                </a:solidFill>
              </a:rPr>
              <a:t>, les dio potestad de ser hechos </a:t>
            </a:r>
            <a:r>
              <a:rPr lang="es-ES" sz="4800" b="1" dirty="0" smtClean="0">
                <a:solidFill>
                  <a:srgbClr val="FFFF00"/>
                </a:solidFill>
              </a:rPr>
              <a:t>hijos </a:t>
            </a:r>
            <a:r>
              <a:rPr lang="es-ES" sz="4800" b="1" dirty="0">
                <a:solidFill>
                  <a:srgbClr val="FFFF00"/>
                </a:solidFill>
              </a:rPr>
              <a:t>de Dios</a:t>
            </a:r>
            <a:r>
              <a:rPr lang="es-ES" sz="4800" b="1" dirty="0">
                <a:solidFill>
                  <a:schemeClr val="bg1"/>
                </a:solidFill>
              </a:rPr>
              <a:t>; 13 los cuales no son engendrados de sangre, ni de voluntad de carne, ni de </a:t>
            </a:r>
            <a:r>
              <a:rPr lang="es-ES" sz="4800" b="1" dirty="0" smtClean="0">
                <a:solidFill>
                  <a:schemeClr val="bg1"/>
                </a:solidFill>
              </a:rPr>
              <a:t>voluntad </a:t>
            </a:r>
            <a:r>
              <a:rPr lang="es-ES" sz="4800" b="1" dirty="0">
                <a:solidFill>
                  <a:schemeClr val="bg1"/>
                </a:solidFill>
              </a:rPr>
              <a:t>de varón, sino de Dios.”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1:12-13: </a:t>
            </a:r>
            <a:r>
              <a:rPr lang="es-ES" dirty="0">
                <a:solidFill>
                  <a:schemeClr val="tx1"/>
                </a:solidFill>
              </a:rPr>
              <a:t>Cuando llegamos a ser </a:t>
            </a:r>
            <a:r>
              <a:rPr lang="es-ES" dirty="0" smtClean="0">
                <a:solidFill>
                  <a:schemeClr val="tx1"/>
                </a:solidFill>
              </a:rPr>
              <a:t>hermanos </a:t>
            </a:r>
            <a:r>
              <a:rPr lang="es-ES" dirty="0">
                <a:solidFill>
                  <a:schemeClr val="tx1"/>
                </a:solidFill>
              </a:rPr>
              <a:t>y hermanas de Jesús </a:t>
            </a:r>
            <a:r>
              <a:rPr lang="es-ES" dirty="0" smtClean="0">
                <a:solidFill>
                  <a:schemeClr val="tx1"/>
                </a:solidFill>
              </a:rPr>
              <a:t>somos también </a:t>
            </a:r>
            <a:r>
              <a:rPr lang="es-ES" dirty="0">
                <a:solidFill>
                  <a:schemeClr val="tx1"/>
                </a:solidFill>
              </a:rPr>
              <a:t>hijos e </a:t>
            </a:r>
            <a:r>
              <a:rPr lang="es-ES" dirty="0" smtClean="0">
                <a:solidFill>
                  <a:schemeClr val="tx1"/>
                </a:solidFill>
              </a:rPr>
              <a:t>hijas </a:t>
            </a:r>
            <a:r>
              <a:rPr lang="es-ES" dirty="0">
                <a:solidFill>
                  <a:schemeClr val="tx1"/>
                </a:solidFill>
              </a:rPr>
              <a:t>de Dios:</a:t>
            </a:r>
          </a:p>
        </p:txBody>
      </p:sp>
    </p:spTree>
    <p:extLst>
      <p:ext uri="{BB962C8B-B14F-4D97-AF65-F5344CB8AC3E}">
        <p14:creationId xmlns:p14="http://schemas.microsoft.com/office/powerpoint/2010/main" val="25235211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242117"/>
            <a:ext cx="11136573"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Jesús le dijo: Yo soy el camino, y la verdad, y la vida; </a:t>
            </a:r>
            <a:r>
              <a:rPr lang="es-ES" sz="7200" b="1" dirty="0">
                <a:solidFill>
                  <a:srgbClr val="FFFF00"/>
                </a:solidFill>
              </a:rPr>
              <a:t>nadie viene al Padre</a:t>
            </a:r>
            <a:r>
              <a:rPr lang="es-ES" sz="7200" b="1" dirty="0">
                <a:solidFill>
                  <a:schemeClr val="bg1"/>
                </a:solidFill>
              </a:rPr>
              <a:t>, sino </a:t>
            </a:r>
            <a:r>
              <a:rPr lang="es-ES" sz="7200" b="1" dirty="0">
                <a:solidFill>
                  <a:srgbClr val="FFFF00"/>
                </a:solidFill>
              </a:rPr>
              <a:t>por mí</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14:6: </a:t>
            </a:r>
          </a:p>
        </p:txBody>
      </p:sp>
    </p:spTree>
    <p:extLst>
      <p:ext uri="{BB962C8B-B14F-4D97-AF65-F5344CB8AC3E}">
        <p14:creationId xmlns:p14="http://schemas.microsoft.com/office/powerpoint/2010/main" val="161048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3372" y="757666"/>
            <a:ext cx="11206408" cy="5909310"/>
          </a:xfrm>
          <a:prstGeom prst="rect">
            <a:avLst/>
          </a:prstGeom>
          <a:noFill/>
        </p:spPr>
        <p:txBody>
          <a:bodyPr wrap="square" rtlCol="0">
            <a:spAutoFit/>
          </a:bodyPr>
          <a:lstStyle/>
          <a:p>
            <a:r>
              <a:rPr lang="es-ES" sz="5400" b="1" dirty="0">
                <a:solidFill>
                  <a:schemeClr val="bg1"/>
                </a:solidFill>
              </a:rPr>
              <a:t>“</a:t>
            </a:r>
            <a:r>
              <a:rPr lang="es-ES" sz="4800" b="1" dirty="0">
                <a:solidFill>
                  <a:schemeClr val="bg1"/>
                </a:solidFill>
              </a:rPr>
              <a:t>Entonces</a:t>
            </a:r>
            <a:r>
              <a:rPr lang="es-ES" sz="5400" b="1" dirty="0">
                <a:solidFill>
                  <a:schemeClr val="bg1"/>
                </a:solidFill>
              </a:rPr>
              <a:t> los principales sacerdotes y los fariseos reunieron el concilio, y dijeron: ¿Qué haremos? Porque este hombre </a:t>
            </a:r>
            <a:r>
              <a:rPr lang="es-ES" sz="5400" b="1" dirty="0">
                <a:solidFill>
                  <a:srgbClr val="FFFF00"/>
                </a:solidFill>
              </a:rPr>
              <a:t>hace muchas señales</a:t>
            </a:r>
            <a:r>
              <a:rPr lang="es-ES" sz="5400" b="1" dirty="0">
                <a:solidFill>
                  <a:schemeClr val="bg1"/>
                </a:solidFill>
              </a:rPr>
              <a:t>. 48 Si le dejamos así, </a:t>
            </a:r>
            <a:r>
              <a:rPr lang="es-ES" sz="5400" b="1" dirty="0">
                <a:solidFill>
                  <a:srgbClr val="FFFF00"/>
                </a:solidFill>
              </a:rPr>
              <a:t>todos creerán en él</a:t>
            </a:r>
            <a:r>
              <a:rPr lang="es-ES" sz="5400" b="1" dirty="0">
                <a:solidFill>
                  <a:schemeClr val="bg1"/>
                </a:solidFill>
              </a:rPr>
              <a:t>; y vendrán los romanos, y </a:t>
            </a:r>
            <a:r>
              <a:rPr lang="es-ES" sz="5400" b="1" dirty="0">
                <a:solidFill>
                  <a:srgbClr val="FFFF00"/>
                </a:solidFill>
              </a:rPr>
              <a:t>destruirán nuestro lugar santo y nuestra nación</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Juan 11: 47-50</a:t>
            </a:r>
            <a:endParaRPr lang="es-ES" dirty="0"/>
          </a:p>
        </p:txBody>
      </p:sp>
    </p:spTree>
    <p:extLst>
      <p:ext uri="{BB962C8B-B14F-4D97-AF65-F5344CB8AC3E}">
        <p14:creationId xmlns:p14="http://schemas.microsoft.com/office/powerpoint/2010/main" val="29776268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3139156"/>
            <a:ext cx="11136573" cy="3785652"/>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conoceréis la verdad, y la verdad os hará libres. 33 Le respondieron: </a:t>
            </a:r>
            <a:r>
              <a:rPr lang="es-ES" sz="4800" b="1" dirty="0">
                <a:solidFill>
                  <a:srgbClr val="FFFF00"/>
                </a:solidFill>
              </a:rPr>
              <a:t>Linaje de Abraham </a:t>
            </a:r>
            <a:r>
              <a:rPr lang="es-ES" sz="4800" b="1" dirty="0" smtClean="0">
                <a:solidFill>
                  <a:srgbClr val="FFFF00"/>
                </a:solidFill>
              </a:rPr>
              <a:t>somos</a:t>
            </a:r>
            <a:r>
              <a:rPr lang="es-ES" sz="4800" b="1" dirty="0">
                <a:solidFill>
                  <a:schemeClr val="bg1"/>
                </a:solidFill>
              </a:rPr>
              <a:t>, y jamás hemos sido esclavos de nadie. Cómo dices tú: ¿Seréis libres?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8:32-44: </a:t>
            </a:r>
            <a:r>
              <a:rPr lang="es-ES" dirty="0">
                <a:solidFill>
                  <a:schemeClr val="tx1"/>
                </a:solidFill>
              </a:rPr>
              <a:t>Según Jesús, hay descendientes de Abraham que no son descendientes de Abraham. Solo los que se han unido a Cristo son en verdad simiente de Abraham y esto incluye judíos y Gentiles:</a:t>
            </a:r>
          </a:p>
        </p:txBody>
      </p:sp>
    </p:spTree>
    <p:extLst>
      <p:ext uri="{BB962C8B-B14F-4D97-AF65-F5344CB8AC3E}">
        <p14:creationId xmlns:p14="http://schemas.microsoft.com/office/powerpoint/2010/main" val="34641300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1078" y="123001"/>
            <a:ext cx="11136573" cy="6186309"/>
          </a:xfrm>
          <a:prstGeom prst="rect">
            <a:avLst/>
          </a:prstGeom>
          <a:noFill/>
        </p:spPr>
        <p:txBody>
          <a:bodyPr wrap="square" rtlCol="0">
            <a:spAutoFit/>
          </a:bodyPr>
          <a:lstStyle/>
          <a:p>
            <a:r>
              <a:rPr lang="es-ES" sz="4400" b="1" dirty="0" smtClean="0">
                <a:solidFill>
                  <a:schemeClr val="bg1"/>
                </a:solidFill>
              </a:rPr>
              <a:t>34 </a:t>
            </a:r>
            <a:r>
              <a:rPr lang="es-ES" sz="4400" b="1" dirty="0">
                <a:solidFill>
                  <a:schemeClr val="bg1"/>
                </a:solidFill>
              </a:rPr>
              <a:t>Jesús les </a:t>
            </a:r>
            <a:r>
              <a:rPr lang="es-ES" sz="4400" b="1" dirty="0" smtClean="0">
                <a:solidFill>
                  <a:schemeClr val="bg1"/>
                </a:solidFill>
              </a:rPr>
              <a:t>respondió</a:t>
            </a:r>
            <a:r>
              <a:rPr lang="es-ES" sz="4400" b="1" dirty="0">
                <a:solidFill>
                  <a:schemeClr val="bg1"/>
                </a:solidFill>
              </a:rPr>
              <a:t>: De cierto, de cierto os digo, que todo aquel que hace pecado, esclavo es del </a:t>
            </a:r>
            <a:r>
              <a:rPr lang="es-ES" sz="4400" b="1" dirty="0" smtClean="0">
                <a:solidFill>
                  <a:schemeClr val="bg1"/>
                </a:solidFill>
              </a:rPr>
              <a:t>pecado. 35 </a:t>
            </a:r>
            <a:r>
              <a:rPr lang="es-ES" sz="4400" b="1" dirty="0">
                <a:solidFill>
                  <a:schemeClr val="bg1"/>
                </a:solidFill>
              </a:rPr>
              <a:t>Y el esclavo no queda en la casa para siempre; el hijo sí queda para siempre. </a:t>
            </a:r>
            <a:r>
              <a:rPr lang="es-ES" sz="4400" b="1" dirty="0" smtClean="0">
                <a:solidFill>
                  <a:schemeClr val="bg1"/>
                </a:solidFill>
              </a:rPr>
              <a:t>36 Así </a:t>
            </a:r>
            <a:r>
              <a:rPr lang="es-ES" sz="4400" b="1" dirty="0">
                <a:solidFill>
                  <a:schemeClr val="bg1"/>
                </a:solidFill>
              </a:rPr>
              <a:t>que, </a:t>
            </a:r>
            <a:r>
              <a:rPr lang="es-ES" sz="4400" b="1" dirty="0">
                <a:solidFill>
                  <a:srgbClr val="FFFF00"/>
                </a:solidFill>
              </a:rPr>
              <a:t>si el </a:t>
            </a:r>
            <a:r>
              <a:rPr lang="es-ES" sz="4400" b="1" dirty="0" smtClean="0">
                <a:solidFill>
                  <a:srgbClr val="FFFF00"/>
                </a:solidFill>
              </a:rPr>
              <a:t>Hijo </a:t>
            </a:r>
            <a:r>
              <a:rPr lang="es-ES" sz="4400" b="1" dirty="0">
                <a:solidFill>
                  <a:srgbClr val="FFFF00"/>
                </a:solidFill>
              </a:rPr>
              <a:t>os</a:t>
            </a:r>
            <a:r>
              <a:rPr lang="es-ES" sz="4400" b="1" dirty="0">
                <a:solidFill>
                  <a:schemeClr val="bg1"/>
                </a:solidFill>
              </a:rPr>
              <a:t> </a:t>
            </a:r>
            <a:r>
              <a:rPr lang="es-ES" sz="4400" b="1" dirty="0">
                <a:solidFill>
                  <a:srgbClr val="FFFF00"/>
                </a:solidFill>
              </a:rPr>
              <a:t>libertare</a:t>
            </a:r>
            <a:r>
              <a:rPr lang="es-ES" sz="4400" b="1" dirty="0">
                <a:solidFill>
                  <a:schemeClr val="bg1"/>
                </a:solidFill>
              </a:rPr>
              <a:t>, seréis verdaderamente libres. 37 </a:t>
            </a:r>
            <a:r>
              <a:rPr lang="es-ES" sz="4400" b="1" dirty="0">
                <a:solidFill>
                  <a:srgbClr val="FFFF00"/>
                </a:solidFill>
              </a:rPr>
              <a:t>Sé que sois descendientes de Abraham</a:t>
            </a:r>
            <a:r>
              <a:rPr lang="es-ES" sz="4400" b="1" dirty="0">
                <a:solidFill>
                  <a:schemeClr val="bg1"/>
                </a:solidFill>
              </a:rPr>
              <a:t>; </a:t>
            </a:r>
            <a:r>
              <a:rPr lang="es-ES" sz="4400" b="1" dirty="0" smtClean="0">
                <a:solidFill>
                  <a:schemeClr val="bg1"/>
                </a:solidFill>
              </a:rPr>
              <a:t>pero </a:t>
            </a:r>
            <a:r>
              <a:rPr lang="es-ES" sz="4400" b="1" dirty="0">
                <a:solidFill>
                  <a:schemeClr val="bg1"/>
                </a:solidFill>
              </a:rPr>
              <a:t>procuráis matarme, porque mi palabra no halla cabida en vosotros. </a:t>
            </a:r>
          </a:p>
        </p:txBody>
      </p:sp>
    </p:spTree>
    <p:extLst>
      <p:ext uri="{BB962C8B-B14F-4D97-AF65-F5344CB8AC3E}">
        <p14:creationId xmlns:p14="http://schemas.microsoft.com/office/powerpoint/2010/main" val="38014645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1078" y="123001"/>
            <a:ext cx="11136573" cy="6186309"/>
          </a:xfrm>
          <a:prstGeom prst="rect">
            <a:avLst/>
          </a:prstGeom>
          <a:noFill/>
        </p:spPr>
        <p:txBody>
          <a:bodyPr wrap="square" rtlCol="0">
            <a:spAutoFit/>
          </a:bodyPr>
          <a:lstStyle/>
          <a:p>
            <a:r>
              <a:rPr lang="es-ES" sz="4400" b="1" dirty="0" smtClean="0">
                <a:solidFill>
                  <a:schemeClr val="bg1"/>
                </a:solidFill>
              </a:rPr>
              <a:t>38 </a:t>
            </a:r>
            <a:r>
              <a:rPr lang="es-ES" sz="4400" b="1" dirty="0">
                <a:solidFill>
                  <a:schemeClr val="bg1"/>
                </a:solidFill>
              </a:rPr>
              <a:t>Yo hablo lo que he </a:t>
            </a:r>
            <a:r>
              <a:rPr lang="es-ES" sz="4400" b="1" dirty="0" smtClean="0">
                <a:solidFill>
                  <a:schemeClr val="bg1"/>
                </a:solidFill>
              </a:rPr>
              <a:t>visto </a:t>
            </a:r>
            <a:r>
              <a:rPr lang="es-ES" sz="4400" b="1" dirty="0">
                <a:solidFill>
                  <a:schemeClr val="bg1"/>
                </a:solidFill>
              </a:rPr>
              <a:t>cerca del Padre; y vosotros hacéis lo que habéis oído cerca de </a:t>
            </a:r>
            <a:r>
              <a:rPr lang="es-ES" sz="4400" b="1" dirty="0">
                <a:solidFill>
                  <a:srgbClr val="FFFF00"/>
                </a:solidFill>
              </a:rPr>
              <a:t>vuestro </a:t>
            </a:r>
            <a:r>
              <a:rPr lang="es-ES" sz="4400" b="1" dirty="0" smtClean="0">
                <a:solidFill>
                  <a:srgbClr val="FFFF00"/>
                </a:solidFill>
              </a:rPr>
              <a:t>padre</a:t>
            </a:r>
            <a:r>
              <a:rPr lang="es-ES" sz="4400" b="1" dirty="0" smtClean="0">
                <a:solidFill>
                  <a:schemeClr val="bg1"/>
                </a:solidFill>
              </a:rPr>
              <a:t>. 39 Respondieron </a:t>
            </a:r>
            <a:r>
              <a:rPr lang="es-ES" sz="4400" b="1" dirty="0">
                <a:solidFill>
                  <a:schemeClr val="bg1"/>
                </a:solidFill>
              </a:rPr>
              <a:t>y le dijeron: </a:t>
            </a:r>
            <a:r>
              <a:rPr lang="es-ES" sz="4400" b="1" dirty="0">
                <a:solidFill>
                  <a:srgbClr val="FFFF00"/>
                </a:solidFill>
              </a:rPr>
              <a:t>Nuestro padre es Abraham</a:t>
            </a:r>
            <a:r>
              <a:rPr lang="es-ES" sz="4400" b="1" dirty="0">
                <a:solidFill>
                  <a:schemeClr val="bg1"/>
                </a:solidFill>
              </a:rPr>
              <a:t>. Jesús les dijo: </a:t>
            </a:r>
            <a:r>
              <a:rPr lang="es-ES" sz="4400" b="1" dirty="0">
                <a:solidFill>
                  <a:srgbClr val="FFFF00"/>
                </a:solidFill>
              </a:rPr>
              <a:t>Si</a:t>
            </a:r>
            <a:r>
              <a:rPr lang="es-ES" sz="4400" b="1" dirty="0">
                <a:solidFill>
                  <a:schemeClr val="bg1"/>
                </a:solidFill>
              </a:rPr>
              <a:t> [</a:t>
            </a:r>
            <a:r>
              <a:rPr lang="es-ES" sz="4400" b="1" dirty="0">
                <a:solidFill>
                  <a:srgbClr val="FFFF00"/>
                </a:solidFill>
              </a:rPr>
              <a:t>que significa que </a:t>
            </a:r>
            <a:r>
              <a:rPr lang="es-ES" sz="4400" b="1" dirty="0" smtClean="0">
                <a:solidFill>
                  <a:srgbClr val="FFFF00"/>
                </a:solidFill>
              </a:rPr>
              <a:t>no </a:t>
            </a:r>
            <a:r>
              <a:rPr lang="es-ES" sz="4400" b="1" dirty="0">
                <a:solidFill>
                  <a:srgbClr val="FFFF00"/>
                </a:solidFill>
              </a:rPr>
              <a:t>eran</a:t>
            </a:r>
            <a:r>
              <a:rPr lang="es-ES" sz="4400" b="1" dirty="0">
                <a:solidFill>
                  <a:schemeClr val="bg1"/>
                </a:solidFill>
              </a:rPr>
              <a:t>] fueseis hijos de Abraham, las obras de Abraham haríais. 40 Pero ahora procuráis </a:t>
            </a:r>
            <a:r>
              <a:rPr lang="es-ES" sz="4400" b="1" dirty="0" smtClean="0">
                <a:solidFill>
                  <a:schemeClr val="bg1"/>
                </a:solidFill>
              </a:rPr>
              <a:t>matarme </a:t>
            </a:r>
            <a:r>
              <a:rPr lang="es-ES" sz="4400" b="1" dirty="0">
                <a:solidFill>
                  <a:schemeClr val="bg1"/>
                </a:solidFill>
              </a:rPr>
              <a:t>a mí, hombre que os he hablado la verdad, la cual he oído de Dios; no hizo esto </a:t>
            </a:r>
            <a:r>
              <a:rPr lang="es-ES" sz="4400" b="1" dirty="0" smtClean="0">
                <a:solidFill>
                  <a:schemeClr val="bg1"/>
                </a:solidFill>
              </a:rPr>
              <a:t>Abraham</a:t>
            </a:r>
            <a:r>
              <a:rPr lang="es-ES" sz="4400" b="1" dirty="0">
                <a:solidFill>
                  <a:schemeClr val="bg1"/>
                </a:solidFill>
              </a:rPr>
              <a:t>. </a:t>
            </a:r>
          </a:p>
        </p:txBody>
      </p:sp>
    </p:spTree>
    <p:extLst>
      <p:ext uri="{BB962C8B-B14F-4D97-AF65-F5344CB8AC3E}">
        <p14:creationId xmlns:p14="http://schemas.microsoft.com/office/powerpoint/2010/main" val="23567146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1078" y="462214"/>
            <a:ext cx="11136573" cy="6001643"/>
          </a:xfrm>
          <a:prstGeom prst="rect">
            <a:avLst/>
          </a:prstGeom>
          <a:noFill/>
        </p:spPr>
        <p:txBody>
          <a:bodyPr wrap="square" rtlCol="0">
            <a:spAutoFit/>
          </a:bodyPr>
          <a:lstStyle/>
          <a:p>
            <a:r>
              <a:rPr lang="es-ES" sz="4800" b="1" dirty="0" smtClean="0">
                <a:solidFill>
                  <a:schemeClr val="bg1"/>
                </a:solidFill>
              </a:rPr>
              <a:t>41 </a:t>
            </a:r>
            <a:r>
              <a:rPr lang="es-ES" sz="4800" b="1" dirty="0">
                <a:solidFill>
                  <a:schemeClr val="bg1"/>
                </a:solidFill>
              </a:rPr>
              <a:t>Vosotros hacéis las obras de vuestro padre. Entonces le dijeron: Nosotros no somos </a:t>
            </a:r>
            <a:r>
              <a:rPr lang="es-ES" sz="4800" b="1" dirty="0" smtClean="0">
                <a:solidFill>
                  <a:schemeClr val="bg1"/>
                </a:solidFill>
              </a:rPr>
              <a:t>nacidos </a:t>
            </a:r>
            <a:r>
              <a:rPr lang="es-ES" sz="4800" b="1" dirty="0">
                <a:solidFill>
                  <a:schemeClr val="bg1"/>
                </a:solidFill>
              </a:rPr>
              <a:t>de fornicación; un padre tenemos, que es Dios. 42 Jesús entonces les dijo: </a:t>
            </a:r>
            <a:r>
              <a:rPr lang="es-ES" sz="4800" b="1" dirty="0">
                <a:solidFill>
                  <a:srgbClr val="FFFF00"/>
                </a:solidFill>
              </a:rPr>
              <a:t>Si</a:t>
            </a:r>
            <a:r>
              <a:rPr lang="es-ES" sz="4800" b="1" dirty="0">
                <a:solidFill>
                  <a:schemeClr val="bg1"/>
                </a:solidFill>
              </a:rPr>
              <a:t> vuestro padre </a:t>
            </a:r>
            <a:r>
              <a:rPr lang="es-ES" sz="4800" b="1" dirty="0" smtClean="0">
                <a:solidFill>
                  <a:schemeClr val="bg1"/>
                </a:solidFill>
              </a:rPr>
              <a:t>fuese </a:t>
            </a:r>
            <a:r>
              <a:rPr lang="es-ES" sz="4800" b="1" dirty="0">
                <a:solidFill>
                  <a:schemeClr val="bg1"/>
                </a:solidFill>
              </a:rPr>
              <a:t>Dios, ciertamente me amaríais; porque yo de Dios he salido, y he venido; pues no he venido </a:t>
            </a:r>
            <a:r>
              <a:rPr lang="es-ES" sz="4800" b="1" dirty="0" smtClean="0">
                <a:solidFill>
                  <a:schemeClr val="bg1"/>
                </a:solidFill>
              </a:rPr>
              <a:t>de </a:t>
            </a:r>
            <a:r>
              <a:rPr lang="es-ES" sz="4800" b="1" dirty="0">
                <a:solidFill>
                  <a:schemeClr val="bg1"/>
                </a:solidFill>
              </a:rPr>
              <a:t>mí mismo, sino que él me envió. </a:t>
            </a:r>
          </a:p>
        </p:txBody>
      </p:sp>
    </p:spTree>
    <p:extLst>
      <p:ext uri="{BB962C8B-B14F-4D97-AF65-F5344CB8AC3E}">
        <p14:creationId xmlns:p14="http://schemas.microsoft.com/office/powerpoint/2010/main" val="17892428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330" y="432717"/>
            <a:ext cx="11136573" cy="6186309"/>
          </a:xfrm>
          <a:prstGeom prst="rect">
            <a:avLst/>
          </a:prstGeom>
          <a:noFill/>
        </p:spPr>
        <p:txBody>
          <a:bodyPr wrap="square" rtlCol="0">
            <a:spAutoFit/>
          </a:bodyPr>
          <a:lstStyle/>
          <a:p>
            <a:r>
              <a:rPr lang="es-ES" sz="4400" b="1" dirty="0" smtClean="0">
                <a:solidFill>
                  <a:schemeClr val="bg1"/>
                </a:solidFill>
              </a:rPr>
              <a:t>43 </a:t>
            </a:r>
            <a:r>
              <a:rPr lang="es-ES" sz="4400" b="1" dirty="0">
                <a:solidFill>
                  <a:schemeClr val="bg1"/>
                </a:solidFill>
              </a:rPr>
              <a:t>¿Por qué no entendéis mi lenguaje? Porque no podéis </a:t>
            </a:r>
            <a:r>
              <a:rPr lang="es-ES" sz="4400" b="1" dirty="0" smtClean="0">
                <a:solidFill>
                  <a:schemeClr val="bg1"/>
                </a:solidFill>
              </a:rPr>
              <a:t>escuchar </a:t>
            </a:r>
            <a:r>
              <a:rPr lang="es-ES" sz="4400" b="1" dirty="0">
                <a:solidFill>
                  <a:schemeClr val="bg1"/>
                </a:solidFill>
              </a:rPr>
              <a:t>mi palabra. 44 Vosotros sois de </a:t>
            </a:r>
            <a:r>
              <a:rPr lang="es-ES" sz="4400" b="1" dirty="0">
                <a:solidFill>
                  <a:srgbClr val="FFFF00"/>
                </a:solidFill>
              </a:rPr>
              <a:t>vuestro padre el diablo</a:t>
            </a:r>
            <a:r>
              <a:rPr lang="es-ES" sz="4400" b="1" dirty="0">
                <a:solidFill>
                  <a:schemeClr val="bg1"/>
                </a:solidFill>
              </a:rPr>
              <a:t>, y los deseos de vuestro padre </a:t>
            </a:r>
            <a:r>
              <a:rPr lang="es-ES" sz="4400" b="1" dirty="0" smtClean="0">
                <a:solidFill>
                  <a:schemeClr val="bg1"/>
                </a:solidFill>
              </a:rPr>
              <a:t>queréis </a:t>
            </a:r>
            <a:r>
              <a:rPr lang="es-ES" sz="4400" b="1" dirty="0">
                <a:solidFill>
                  <a:schemeClr val="bg1"/>
                </a:solidFill>
              </a:rPr>
              <a:t>hacer. Él ha sido homicida desde el principio, y no ha permanecido en la verdad, porque </a:t>
            </a:r>
            <a:r>
              <a:rPr lang="es-ES" sz="4400" b="1" dirty="0" smtClean="0">
                <a:solidFill>
                  <a:schemeClr val="bg1"/>
                </a:solidFill>
              </a:rPr>
              <a:t>no </a:t>
            </a:r>
            <a:r>
              <a:rPr lang="es-ES" sz="4400" b="1" dirty="0">
                <a:solidFill>
                  <a:schemeClr val="bg1"/>
                </a:solidFill>
              </a:rPr>
              <a:t>hay verdad en él. Cuando habla mentira, de suyo habla; porque es mentiroso, y padre de </a:t>
            </a:r>
            <a:r>
              <a:rPr lang="es-ES" sz="4400" b="1" dirty="0" smtClean="0">
                <a:solidFill>
                  <a:schemeClr val="bg1"/>
                </a:solidFill>
              </a:rPr>
              <a:t>mentira.”</a:t>
            </a:r>
            <a:endParaRPr lang="es-ES" sz="4400" b="1" dirty="0">
              <a:solidFill>
                <a:schemeClr val="bg1"/>
              </a:solidFill>
            </a:endParaRPr>
          </a:p>
        </p:txBody>
      </p:sp>
    </p:spTree>
    <p:extLst>
      <p:ext uri="{BB962C8B-B14F-4D97-AF65-F5344CB8AC3E}">
        <p14:creationId xmlns:p14="http://schemas.microsoft.com/office/powerpoint/2010/main" val="39234485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522424"/>
            <a:ext cx="1112292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Gálatas 4:21-31</a:t>
            </a:r>
            <a:r>
              <a:rPr lang="es-ES" sz="4800" b="1" dirty="0">
                <a:solidFill>
                  <a:srgbClr val="002060"/>
                </a:solidFill>
              </a:rPr>
              <a:t>: Según el apóstol Pablo los judíos de su día que rechazaban a Jesús eran </a:t>
            </a:r>
            <a:r>
              <a:rPr lang="es-ES" sz="4800" b="1" dirty="0" smtClean="0">
                <a:solidFill>
                  <a:srgbClr val="002060"/>
                </a:solidFill>
              </a:rPr>
              <a:t>descendientes </a:t>
            </a:r>
            <a:r>
              <a:rPr lang="es-ES" sz="4800" b="1" dirty="0">
                <a:solidFill>
                  <a:srgbClr val="002060"/>
                </a:solidFill>
              </a:rPr>
              <a:t>de </a:t>
            </a:r>
            <a:r>
              <a:rPr lang="es-ES" sz="4800" b="1" dirty="0">
                <a:solidFill>
                  <a:srgbClr val="C00000"/>
                </a:solidFill>
              </a:rPr>
              <a:t>Agar e Ismael </a:t>
            </a:r>
            <a:r>
              <a:rPr lang="es-ES" sz="4800" b="1" dirty="0">
                <a:solidFill>
                  <a:srgbClr val="002060"/>
                </a:solidFill>
              </a:rPr>
              <a:t>mientras que los Gentiles que lo recibían eran </a:t>
            </a:r>
            <a:r>
              <a:rPr lang="es-ES" sz="4800" b="1" dirty="0" smtClean="0">
                <a:solidFill>
                  <a:srgbClr val="002060"/>
                </a:solidFill>
              </a:rPr>
              <a:t>descendientes </a:t>
            </a:r>
            <a:r>
              <a:rPr lang="es-ES" sz="4800" b="1" dirty="0">
                <a:solidFill>
                  <a:srgbClr val="002060"/>
                </a:solidFill>
              </a:rPr>
              <a:t>de </a:t>
            </a:r>
            <a:r>
              <a:rPr lang="es-ES" sz="4800" b="1" dirty="0">
                <a:solidFill>
                  <a:srgbClr val="C00000"/>
                </a:solidFill>
              </a:rPr>
              <a:t>Sara e Isaac</a:t>
            </a:r>
            <a:r>
              <a:rPr lang="es-ES" sz="4800" b="1" dirty="0">
                <a:solidFill>
                  <a:srgbClr val="002060"/>
                </a:solidFill>
              </a:rPr>
              <a:t>. Los judíos que rechazaron a Jesús eran esclavos y los Gentiles </a:t>
            </a:r>
            <a:r>
              <a:rPr lang="es-ES" sz="4800" b="1" dirty="0" smtClean="0">
                <a:solidFill>
                  <a:srgbClr val="002060"/>
                </a:solidFill>
              </a:rPr>
              <a:t>que </a:t>
            </a:r>
            <a:r>
              <a:rPr lang="es-ES" sz="4800" b="1" dirty="0">
                <a:solidFill>
                  <a:srgbClr val="002060"/>
                </a:solidFill>
              </a:rPr>
              <a:t>lo aceptaron eran libres. </a:t>
            </a:r>
          </a:p>
        </p:txBody>
      </p:sp>
    </p:spTree>
    <p:extLst>
      <p:ext uri="{BB962C8B-B14F-4D97-AF65-F5344CB8AC3E}">
        <p14:creationId xmlns:p14="http://schemas.microsoft.com/office/powerpoint/2010/main" val="4012154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4567" y="327717"/>
            <a:ext cx="11136573" cy="6186309"/>
          </a:xfrm>
          <a:prstGeom prst="rect">
            <a:avLst/>
          </a:prstGeom>
          <a:noFill/>
        </p:spPr>
        <p:txBody>
          <a:bodyPr wrap="square" rtlCol="0">
            <a:spAutoFit/>
          </a:bodyPr>
          <a:lstStyle/>
          <a:p>
            <a:r>
              <a:rPr lang="es-ES" sz="4400" b="1" dirty="0" smtClean="0">
                <a:solidFill>
                  <a:schemeClr val="bg1"/>
                </a:solidFill>
              </a:rPr>
              <a:t>“Decidme</a:t>
            </a:r>
            <a:r>
              <a:rPr lang="es-ES" sz="4400" b="1" dirty="0">
                <a:solidFill>
                  <a:schemeClr val="bg1"/>
                </a:solidFill>
              </a:rPr>
              <a:t>, los que queréis estar bajo la ley: ¿no habéis oído la ley? 22 Porque está escrito que Abraham tuvo dos hijos; uno de la esclava, el otro de la libre. 23 Pero el de la esclava nació según la carne; mas el de la libre, por la promesa. 24 Lo cual es una alegoría, pues estas mujeres son los </a:t>
            </a:r>
            <a:r>
              <a:rPr lang="es-ES" sz="4400" b="1" dirty="0">
                <a:solidFill>
                  <a:srgbClr val="FFFF00"/>
                </a:solidFill>
              </a:rPr>
              <a:t>dos pactos</a:t>
            </a:r>
            <a:r>
              <a:rPr lang="es-ES" sz="4400" b="1" dirty="0">
                <a:solidFill>
                  <a:schemeClr val="bg1"/>
                </a:solidFill>
              </a:rPr>
              <a:t>; el uno proviene del monte Sinaí, el cual da hijos para </a:t>
            </a:r>
            <a:r>
              <a:rPr lang="es-ES" sz="4400" b="1" dirty="0">
                <a:solidFill>
                  <a:srgbClr val="FFFF00"/>
                </a:solidFill>
              </a:rPr>
              <a:t>esclavitud</a:t>
            </a:r>
            <a:r>
              <a:rPr lang="es-ES" sz="4400" b="1" dirty="0">
                <a:solidFill>
                  <a:schemeClr val="bg1"/>
                </a:solidFill>
              </a:rPr>
              <a:t>; este es </a:t>
            </a:r>
            <a:r>
              <a:rPr lang="es-ES" sz="4400" b="1" dirty="0">
                <a:solidFill>
                  <a:srgbClr val="FFFF00"/>
                </a:solidFill>
              </a:rPr>
              <a:t>Agar</a:t>
            </a:r>
            <a:r>
              <a:rPr lang="es-ES" sz="4400" b="1" dirty="0">
                <a:solidFill>
                  <a:schemeClr val="bg1"/>
                </a:solidFill>
              </a:rPr>
              <a:t>. </a:t>
            </a:r>
          </a:p>
        </p:txBody>
      </p:sp>
    </p:spTree>
    <p:extLst>
      <p:ext uri="{BB962C8B-B14F-4D97-AF65-F5344CB8AC3E}">
        <p14:creationId xmlns:p14="http://schemas.microsoft.com/office/powerpoint/2010/main" val="35723160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50736"/>
            <a:ext cx="11136573" cy="6863417"/>
          </a:xfrm>
          <a:prstGeom prst="rect">
            <a:avLst/>
          </a:prstGeom>
          <a:noFill/>
        </p:spPr>
        <p:txBody>
          <a:bodyPr wrap="square" rtlCol="0">
            <a:spAutoFit/>
          </a:bodyPr>
          <a:lstStyle/>
          <a:p>
            <a:r>
              <a:rPr lang="es-ES" sz="4400" b="1" dirty="0" smtClean="0">
                <a:solidFill>
                  <a:schemeClr val="bg1"/>
                </a:solidFill>
              </a:rPr>
              <a:t>25 </a:t>
            </a:r>
            <a:r>
              <a:rPr lang="es-ES" sz="4400" b="1" dirty="0">
                <a:solidFill>
                  <a:schemeClr val="bg1"/>
                </a:solidFill>
              </a:rPr>
              <a:t>Porque Agar es el monte Sinaí en Arabia, y corresponde a la Jerusalén actual, pues esta, junto con sus hijos, está en esclavitud. 26 Mas la Jerusalén de arriba, la cual es madre de todos nosotros, es libre. 27 Porque está </a:t>
            </a:r>
            <a:r>
              <a:rPr lang="es-ES" sz="4400" b="1" dirty="0" smtClean="0">
                <a:solidFill>
                  <a:schemeClr val="bg1"/>
                </a:solidFill>
              </a:rPr>
              <a:t>escrito: Regocíjate</a:t>
            </a:r>
            <a:r>
              <a:rPr lang="es-ES" sz="4400" b="1" dirty="0">
                <a:solidFill>
                  <a:schemeClr val="bg1"/>
                </a:solidFill>
              </a:rPr>
              <a:t>, oh estéril, tú que no das a </a:t>
            </a:r>
            <a:r>
              <a:rPr lang="es-ES" sz="4400" b="1" dirty="0" smtClean="0">
                <a:solidFill>
                  <a:schemeClr val="bg1"/>
                </a:solidFill>
              </a:rPr>
              <a:t>luz; Prorrumpe </a:t>
            </a:r>
            <a:r>
              <a:rPr lang="es-ES" sz="4400" b="1" dirty="0">
                <a:solidFill>
                  <a:schemeClr val="bg1"/>
                </a:solidFill>
              </a:rPr>
              <a:t>en júbilo y clama, tú que no tienes dolores de </a:t>
            </a:r>
            <a:r>
              <a:rPr lang="es-ES" sz="4400" b="1" dirty="0" smtClean="0">
                <a:solidFill>
                  <a:schemeClr val="bg1"/>
                </a:solidFill>
              </a:rPr>
              <a:t>parto; Porque </a:t>
            </a:r>
            <a:r>
              <a:rPr lang="es-ES" sz="4400" b="1" dirty="0">
                <a:solidFill>
                  <a:schemeClr val="bg1"/>
                </a:solidFill>
              </a:rPr>
              <a:t>más son los hijos de la desolada, que de la que tiene </a:t>
            </a:r>
            <a:r>
              <a:rPr lang="es-ES" sz="4400" b="1" dirty="0" smtClean="0">
                <a:solidFill>
                  <a:schemeClr val="bg1"/>
                </a:solidFill>
              </a:rPr>
              <a:t>marido. </a:t>
            </a:r>
            <a:endParaRPr lang="es-ES" sz="4400" b="1" dirty="0">
              <a:solidFill>
                <a:schemeClr val="bg1"/>
              </a:solidFill>
            </a:endParaRPr>
          </a:p>
        </p:txBody>
      </p:sp>
    </p:spTree>
    <p:extLst>
      <p:ext uri="{BB962C8B-B14F-4D97-AF65-F5344CB8AC3E}">
        <p14:creationId xmlns:p14="http://schemas.microsoft.com/office/powerpoint/2010/main" val="11844853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401458"/>
            <a:ext cx="11136573" cy="6186309"/>
          </a:xfrm>
          <a:prstGeom prst="rect">
            <a:avLst/>
          </a:prstGeom>
          <a:noFill/>
        </p:spPr>
        <p:txBody>
          <a:bodyPr wrap="square" rtlCol="0">
            <a:spAutoFit/>
          </a:bodyPr>
          <a:lstStyle/>
          <a:p>
            <a:r>
              <a:rPr lang="es-ES" sz="4400" b="1" dirty="0" smtClean="0">
                <a:solidFill>
                  <a:schemeClr val="bg1"/>
                </a:solidFill>
              </a:rPr>
              <a:t>28 </a:t>
            </a:r>
            <a:r>
              <a:rPr lang="es-ES" sz="4400" b="1" dirty="0">
                <a:solidFill>
                  <a:schemeClr val="bg1"/>
                </a:solidFill>
              </a:rPr>
              <a:t>Así que, hermanos, nosotros, como </a:t>
            </a:r>
            <a:r>
              <a:rPr lang="es-ES" sz="4400" b="1" dirty="0">
                <a:solidFill>
                  <a:srgbClr val="FFFF00"/>
                </a:solidFill>
              </a:rPr>
              <a:t>Isaac</a:t>
            </a:r>
            <a:r>
              <a:rPr lang="es-ES" sz="4400" b="1" dirty="0">
                <a:solidFill>
                  <a:schemeClr val="bg1"/>
                </a:solidFill>
              </a:rPr>
              <a:t>, somos </a:t>
            </a:r>
            <a:r>
              <a:rPr lang="es-ES" sz="4400" b="1" dirty="0">
                <a:solidFill>
                  <a:srgbClr val="FFFF00"/>
                </a:solidFill>
              </a:rPr>
              <a:t>hijos de la promesa</a:t>
            </a:r>
            <a:r>
              <a:rPr lang="es-ES" sz="4400" b="1" dirty="0">
                <a:solidFill>
                  <a:schemeClr val="bg1"/>
                </a:solidFill>
              </a:rPr>
              <a:t>. 29 Pero como entonces el que había nacido según la carne perseguía al que había nacido según el Espíritu, así también ahora. 30 Mas ¿qué dice la Escritura? Echa fuera a la esclava y a su hijo, porque no heredará el hijo de la esclava con el hijo de la libre. 31 De manera, hermanos, que no somos hijos de la </a:t>
            </a:r>
            <a:r>
              <a:rPr lang="es-ES" sz="4400" b="1" dirty="0">
                <a:solidFill>
                  <a:srgbClr val="FFFF00"/>
                </a:solidFill>
              </a:rPr>
              <a:t>esclava</a:t>
            </a:r>
            <a:r>
              <a:rPr lang="es-ES" sz="4400" b="1" dirty="0">
                <a:solidFill>
                  <a:schemeClr val="bg1"/>
                </a:solidFill>
              </a:rPr>
              <a:t>, sino de la </a:t>
            </a:r>
            <a:r>
              <a:rPr lang="es-ES" sz="4400" b="1" dirty="0">
                <a:solidFill>
                  <a:srgbClr val="FFFF00"/>
                </a:solidFill>
              </a:rPr>
              <a:t>libre</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40524118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393600"/>
            <a:ext cx="1112292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2 Corintios 3:13-16: </a:t>
            </a:r>
            <a:r>
              <a:rPr lang="es-ES" sz="4800" b="1" dirty="0">
                <a:solidFill>
                  <a:srgbClr val="002060"/>
                </a:solidFill>
              </a:rPr>
              <a:t>Moisés cubrió su rostro con un velo porque el pueblo no quería ver la </a:t>
            </a:r>
            <a:r>
              <a:rPr lang="es-ES" sz="4800" b="1" dirty="0" smtClean="0">
                <a:solidFill>
                  <a:srgbClr val="002060"/>
                </a:solidFill>
              </a:rPr>
              <a:t>gloria </a:t>
            </a:r>
            <a:r>
              <a:rPr lang="es-ES" sz="4800" b="1" dirty="0">
                <a:solidFill>
                  <a:srgbClr val="002060"/>
                </a:solidFill>
              </a:rPr>
              <a:t>de Jesús en su rostro. Asimismo, en los días de Pablo cuando se leían los </a:t>
            </a:r>
            <a:r>
              <a:rPr lang="es-ES" sz="4800" b="1" dirty="0">
                <a:solidFill>
                  <a:srgbClr val="C00000"/>
                </a:solidFill>
              </a:rPr>
              <a:t>escritos de </a:t>
            </a:r>
            <a:r>
              <a:rPr lang="es-ES" sz="4800" b="1" dirty="0" smtClean="0">
                <a:solidFill>
                  <a:srgbClr val="C00000"/>
                </a:solidFill>
              </a:rPr>
              <a:t>Moisés</a:t>
            </a:r>
            <a:r>
              <a:rPr lang="es-ES" sz="4800" b="1" dirty="0">
                <a:solidFill>
                  <a:srgbClr val="002060"/>
                </a:solidFill>
              </a:rPr>
              <a:t>, los judíos tenían un velo sobre su corazón pues </a:t>
            </a:r>
            <a:r>
              <a:rPr lang="es-ES" sz="4800" b="1" dirty="0">
                <a:solidFill>
                  <a:srgbClr val="C00000"/>
                </a:solidFill>
              </a:rPr>
              <a:t>no querían ver la gloria de </a:t>
            </a:r>
            <a:r>
              <a:rPr lang="es-ES" sz="4800" b="1" dirty="0" smtClean="0">
                <a:solidFill>
                  <a:srgbClr val="C00000"/>
                </a:solidFill>
              </a:rPr>
              <a:t>Jesús</a:t>
            </a:r>
            <a:r>
              <a:rPr lang="es-ES" sz="4800" b="1" dirty="0" smtClean="0">
                <a:solidFill>
                  <a:srgbClr val="002060"/>
                </a:solidFill>
              </a:rPr>
              <a:t> en </a:t>
            </a:r>
            <a:r>
              <a:rPr lang="es-ES" sz="4800" b="1" dirty="0">
                <a:solidFill>
                  <a:srgbClr val="002060"/>
                </a:solidFill>
              </a:rPr>
              <a:t>los escritos de Moisés:</a:t>
            </a:r>
          </a:p>
        </p:txBody>
      </p:sp>
    </p:spTree>
    <p:extLst>
      <p:ext uri="{BB962C8B-B14F-4D97-AF65-F5344CB8AC3E}">
        <p14:creationId xmlns:p14="http://schemas.microsoft.com/office/powerpoint/2010/main" val="3362012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3372" y="757666"/>
            <a:ext cx="11206408" cy="5632311"/>
          </a:xfrm>
          <a:prstGeom prst="rect">
            <a:avLst/>
          </a:prstGeom>
          <a:noFill/>
        </p:spPr>
        <p:txBody>
          <a:bodyPr wrap="square" rtlCol="0">
            <a:spAutoFit/>
          </a:bodyPr>
          <a:lstStyle/>
          <a:p>
            <a:r>
              <a:rPr lang="es-ES" sz="6000" b="1" dirty="0" smtClean="0">
                <a:solidFill>
                  <a:schemeClr val="bg1"/>
                </a:solidFill>
              </a:rPr>
              <a:t>49 </a:t>
            </a:r>
            <a:r>
              <a:rPr lang="es-ES" sz="6000" b="1" dirty="0">
                <a:solidFill>
                  <a:schemeClr val="bg1"/>
                </a:solidFill>
              </a:rPr>
              <a:t>Entonces Caifás, uno de ellos, sumo sacerdote aquel año, les dijo: Vosotros no sabéis nada; 50 ni pensáis que nos conviene que </a:t>
            </a:r>
            <a:r>
              <a:rPr lang="es-ES" sz="6000" b="1" dirty="0">
                <a:solidFill>
                  <a:srgbClr val="FFFF00"/>
                </a:solidFill>
              </a:rPr>
              <a:t>un hombre muera </a:t>
            </a:r>
            <a:r>
              <a:rPr lang="es-ES" sz="6000" b="1" dirty="0">
                <a:solidFill>
                  <a:schemeClr val="bg1"/>
                </a:solidFill>
              </a:rPr>
              <a:t>por el pueblo, y no que toda </a:t>
            </a:r>
            <a:r>
              <a:rPr lang="es-ES" sz="6000" b="1" dirty="0">
                <a:solidFill>
                  <a:srgbClr val="FFFF00"/>
                </a:solidFill>
              </a:rPr>
              <a:t>la nación perezca</a:t>
            </a:r>
            <a:r>
              <a:rPr lang="es-ES" sz="6000" b="1" dirty="0">
                <a:solidFill>
                  <a:schemeClr val="bg1"/>
                </a:solidFill>
              </a:rPr>
              <a:t>.”</a:t>
            </a:r>
          </a:p>
        </p:txBody>
      </p:sp>
    </p:spTree>
    <p:extLst>
      <p:ext uri="{BB962C8B-B14F-4D97-AF65-F5344CB8AC3E}">
        <p14:creationId xmlns:p14="http://schemas.microsoft.com/office/powerpoint/2010/main" val="760415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65483"/>
            <a:ext cx="11136573" cy="6001643"/>
          </a:xfrm>
          <a:prstGeom prst="rect">
            <a:avLst/>
          </a:prstGeom>
          <a:noFill/>
        </p:spPr>
        <p:txBody>
          <a:bodyPr wrap="square" rtlCol="0">
            <a:spAutoFit/>
          </a:bodyPr>
          <a:lstStyle/>
          <a:p>
            <a:r>
              <a:rPr lang="es-ES" sz="4800" b="1" dirty="0">
                <a:solidFill>
                  <a:schemeClr val="bg1"/>
                </a:solidFill>
              </a:rPr>
              <a:t>“y no como Moisés, que ponía un velo sobre su rostro, para que los hijos de Israel no fijaran la </a:t>
            </a:r>
            <a:r>
              <a:rPr lang="es-ES" sz="4800" b="1" dirty="0" smtClean="0">
                <a:solidFill>
                  <a:schemeClr val="bg1"/>
                </a:solidFill>
              </a:rPr>
              <a:t>vista </a:t>
            </a:r>
            <a:r>
              <a:rPr lang="es-ES" sz="4800" b="1" dirty="0">
                <a:solidFill>
                  <a:srgbClr val="FFFF00"/>
                </a:solidFill>
              </a:rPr>
              <a:t>en el fin de aquello </a:t>
            </a:r>
            <a:r>
              <a:rPr lang="es-ES" sz="4800" b="1" dirty="0">
                <a:solidFill>
                  <a:schemeClr val="bg1"/>
                </a:solidFill>
              </a:rPr>
              <a:t>que había de ser abolido. 14 Pero el entendimiento de ellos se embotó; </a:t>
            </a:r>
            <a:r>
              <a:rPr lang="es-ES" sz="4800" b="1" dirty="0" smtClean="0">
                <a:solidFill>
                  <a:schemeClr val="bg1"/>
                </a:solidFill>
              </a:rPr>
              <a:t>porque </a:t>
            </a:r>
            <a:r>
              <a:rPr lang="es-ES" sz="4800" b="1" dirty="0">
                <a:solidFill>
                  <a:schemeClr val="bg1"/>
                </a:solidFill>
              </a:rPr>
              <a:t>hasta el día de hoy, cuando leen el antiguo pacto, les queda el mismo velo no descubierto, </a:t>
            </a:r>
            <a:r>
              <a:rPr lang="es-ES" sz="4800" b="1" dirty="0" smtClean="0">
                <a:solidFill>
                  <a:schemeClr val="bg1"/>
                </a:solidFill>
              </a:rPr>
              <a:t>el cual </a:t>
            </a:r>
            <a:r>
              <a:rPr lang="es-ES" sz="4800" b="1" dirty="0" smtClean="0">
                <a:solidFill>
                  <a:srgbClr val="FFFF00"/>
                </a:solidFill>
              </a:rPr>
              <a:t>por Cristo es quitado</a:t>
            </a:r>
            <a:r>
              <a:rPr lang="es-ES" sz="4800" b="1" dirty="0" smtClean="0">
                <a:solidFill>
                  <a:schemeClr val="bg1"/>
                </a:solidFill>
              </a:rPr>
              <a:t>. </a:t>
            </a:r>
            <a:endParaRPr lang="es-ES" sz="4800" b="1" dirty="0">
              <a:solidFill>
                <a:schemeClr val="bg1"/>
              </a:solidFill>
            </a:endParaRPr>
          </a:p>
        </p:txBody>
      </p:sp>
    </p:spTree>
    <p:extLst>
      <p:ext uri="{BB962C8B-B14F-4D97-AF65-F5344CB8AC3E}">
        <p14:creationId xmlns:p14="http://schemas.microsoft.com/office/powerpoint/2010/main" val="7581497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401457"/>
            <a:ext cx="11136573" cy="5632311"/>
          </a:xfrm>
          <a:prstGeom prst="rect">
            <a:avLst/>
          </a:prstGeom>
          <a:noFill/>
        </p:spPr>
        <p:txBody>
          <a:bodyPr wrap="square" rtlCol="0">
            <a:spAutoFit/>
          </a:bodyPr>
          <a:lstStyle/>
          <a:p>
            <a:r>
              <a:rPr lang="es-ES" sz="6000" b="1" dirty="0" smtClean="0">
                <a:solidFill>
                  <a:schemeClr val="bg1"/>
                </a:solidFill>
              </a:rPr>
              <a:t>15 </a:t>
            </a:r>
            <a:r>
              <a:rPr lang="es-ES" sz="6000" b="1" dirty="0">
                <a:solidFill>
                  <a:schemeClr val="bg1"/>
                </a:solidFill>
              </a:rPr>
              <a:t>Y aun hasta el día de hoy, cuando se lee a Moisés, el velo </a:t>
            </a:r>
            <a:r>
              <a:rPr lang="es-ES" sz="6000" b="1" dirty="0" smtClean="0">
                <a:solidFill>
                  <a:schemeClr val="bg1"/>
                </a:solidFill>
              </a:rPr>
              <a:t>está puesto </a:t>
            </a:r>
            <a:r>
              <a:rPr lang="es-ES" sz="6000" b="1" dirty="0">
                <a:solidFill>
                  <a:schemeClr val="bg1"/>
                </a:solidFill>
              </a:rPr>
              <a:t>sobre el corazón de ellos. 16 Pero cuando se conviertan al Señor, el velo se quitará.”</a:t>
            </a:r>
          </a:p>
        </p:txBody>
      </p:sp>
    </p:spTree>
    <p:extLst>
      <p:ext uri="{BB962C8B-B14F-4D97-AF65-F5344CB8AC3E}">
        <p14:creationId xmlns:p14="http://schemas.microsoft.com/office/powerpoint/2010/main" val="35660884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sumo-sacerdote con un </a:t>
            </a:r>
            <a:r>
              <a:rPr lang="es-ES" sz="8000" dirty="0" smtClean="0">
                <a:solidFill>
                  <a:schemeClr val="bg1"/>
                </a:solidFill>
                <a:latin typeface="Bauhaus 93" panose="04030905020B02020C02" pitchFamily="82" charset="0"/>
              </a:rPr>
              <a:t>pectoral</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54444396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639822"/>
            <a:ext cx="11122926"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Aarón, el sumo-sacerdote de Israel, tenía </a:t>
            </a:r>
            <a:r>
              <a:rPr lang="es-ES" sz="4400" b="1" dirty="0">
                <a:solidFill>
                  <a:srgbClr val="C00000"/>
                </a:solidFill>
              </a:rPr>
              <a:t>un pectoral</a:t>
            </a:r>
            <a:r>
              <a:rPr lang="es-ES" sz="4400" b="1" dirty="0">
                <a:solidFill>
                  <a:srgbClr val="002060"/>
                </a:solidFill>
              </a:rPr>
              <a:t> que tenía doce piedras, símbolo de las </a:t>
            </a:r>
            <a:r>
              <a:rPr lang="es-ES" sz="4400" b="1" dirty="0" smtClean="0">
                <a:solidFill>
                  <a:srgbClr val="C00000"/>
                </a:solidFill>
              </a:rPr>
              <a:t>doce </a:t>
            </a:r>
            <a:r>
              <a:rPr lang="es-ES" sz="4400" b="1" dirty="0">
                <a:solidFill>
                  <a:srgbClr val="C00000"/>
                </a:solidFill>
              </a:rPr>
              <a:t>tribus </a:t>
            </a:r>
            <a:r>
              <a:rPr lang="es-ES" sz="4400" b="1" dirty="0">
                <a:solidFill>
                  <a:srgbClr val="002060"/>
                </a:solidFill>
              </a:rPr>
              <a:t>de Israel (Éxodo 28:21). Aarón era un tipo del sumo-sacerdocio de Jesús </a:t>
            </a:r>
            <a:r>
              <a:rPr lang="es-ES" sz="4400" b="1" dirty="0" smtClean="0">
                <a:solidFill>
                  <a:srgbClr val="002060"/>
                </a:solidFill>
              </a:rPr>
              <a:t>(</a:t>
            </a:r>
            <a:r>
              <a:rPr lang="es-ES" sz="4400" b="1" dirty="0">
                <a:solidFill>
                  <a:srgbClr val="002060"/>
                </a:solidFill>
              </a:rPr>
              <a:t>Hebreos 8:1, 2) y Jesús tiene un pectoral con doce piedras que representan </a:t>
            </a:r>
            <a:r>
              <a:rPr lang="es-ES" sz="4400" b="1" dirty="0">
                <a:solidFill>
                  <a:srgbClr val="C00000"/>
                </a:solidFill>
              </a:rPr>
              <a:t>los doce </a:t>
            </a:r>
            <a:r>
              <a:rPr lang="es-ES" sz="4400" b="1" dirty="0" smtClean="0">
                <a:solidFill>
                  <a:srgbClr val="C00000"/>
                </a:solidFill>
              </a:rPr>
              <a:t>apóstoles</a:t>
            </a:r>
            <a:r>
              <a:rPr lang="es-ES" sz="4400" b="1" dirty="0">
                <a:solidFill>
                  <a:srgbClr val="002060"/>
                </a:solidFill>
              </a:rPr>
              <a:t>. Así vemos una </a:t>
            </a:r>
            <a:r>
              <a:rPr lang="es-ES" sz="4400" b="1" dirty="0">
                <a:solidFill>
                  <a:srgbClr val="C00000"/>
                </a:solidFill>
              </a:rPr>
              <a:t>continuidad</a:t>
            </a:r>
            <a:r>
              <a:rPr lang="es-ES" sz="4400" b="1" dirty="0">
                <a:solidFill>
                  <a:srgbClr val="002060"/>
                </a:solidFill>
              </a:rPr>
              <a:t> entre el Israel antiguo y la iglesia del Nuevo </a:t>
            </a:r>
            <a:r>
              <a:rPr lang="es-ES" sz="4400" b="1" dirty="0" smtClean="0">
                <a:solidFill>
                  <a:srgbClr val="002060"/>
                </a:solidFill>
              </a:rPr>
              <a:t>Testamento</a:t>
            </a:r>
            <a:r>
              <a:rPr lang="es-ES" sz="4400" b="1" dirty="0">
                <a:solidFill>
                  <a:srgbClr val="002060"/>
                </a:solidFill>
              </a:rPr>
              <a:t>.</a:t>
            </a:r>
          </a:p>
        </p:txBody>
      </p:sp>
    </p:spTree>
    <p:extLst>
      <p:ext uri="{BB962C8B-B14F-4D97-AF65-F5344CB8AC3E}">
        <p14:creationId xmlns:p14="http://schemas.microsoft.com/office/powerpoint/2010/main" val="24037163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782811"/>
            <a:ext cx="11136573" cy="6001643"/>
          </a:xfrm>
          <a:prstGeom prst="rect">
            <a:avLst/>
          </a:prstGeom>
          <a:noFill/>
        </p:spPr>
        <p:txBody>
          <a:bodyPr wrap="square" rtlCol="0">
            <a:spAutoFit/>
          </a:bodyPr>
          <a:lstStyle/>
          <a:p>
            <a:r>
              <a:rPr lang="es-ES" sz="4800" b="1" dirty="0">
                <a:solidFill>
                  <a:schemeClr val="bg1"/>
                </a:solidFill>
              </a:rPr>
              <a:t>“15 Harás asimismo </a:t>
            </a:r>
            <a:r>
              <a:rPr lang="es-ES" sz="4800" b="1" dirty="0">
                <a:solidFill>
                  <a:srgbClr val="FFFF00"/>
                </a:solidFill>
              </a:rPr>
              <a:t>el pectoral del juicio </a:t>
            </a:r>
            <a:r>
              <a:rPr lang="es-ES" sz="4800" b="1" dirty="0">
                <a:solidFill>
                  <a:schemeClr val="bg1"/>
                </a:solidFill>
              </a:rPr>
              <a:t>de obra primorosa, lo harás conforme a la obra del efod, de oro, azul, púrpura, carmesí y lino torcido... 21 Y las piedras serán según los nombres de los hijos de Israel, </a:t>
            </a:r>
            <a:r>
              <a:rPr lang="es-ES" sz="4800" b="1" dirty="0">
                <a:solidFill>
                  <a:srgbClr val="FFFF00"/>
                </a:solidFill>
              </a:rPr>
              <a:t>doce según sus nombres</a:t>
            </a:r>
            <a:r>
              <a:rPr lang="es-ES" sz="4800" b="1" dirty="0">
                <a:solidFill>
                  <a:schemeClr val="bg1"/>
                </a:solidFill>
              </a:rPr>
              <a:t>; como grabaduras de sello cada una con su nombre, serán </a:t>
            </a:r>
            <a:r>
              <a:rPr lang="es-ES" sz="4800" b="1" dirty="0">
                <a:solidFill>
                  <a:srgbClr val="FFFF00"/>
                </a:solidFill>
              </a:rPr>
              <a:t>según las doce tribus</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Ex. 28: 15, 21</a:t>
            </a:r>
            <a:endParaRPr lang="es-ES" dirty="0">
              <a:solidFill>
                <a:schemeClr val="tx1"/>
              </a:solidFill>
            </a:endParaRPr>
          </a:p>
        </p:txBody>
      </p:sp>
    </p:spTree>
    <p:extLst>
      <p:ext uri="{BB962C8B-B14F-4D97-AF65-F5344CB8AC3E}">
        <p14:creationId xmlns:p14="http://schemas.microsoft.com/office/powerpoint/2010/main" val="16002492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210514"/>
            <a:ext cx="11136573" cy="5262979"/>
          </a:xfrm>
          <a:prstGeom prst="rect">
            <a:avLst/>
          </a:prstGeom>
          <a:noFill/>
        </p:spPr>
        <p:txBody>
          <a:bodyPr wrap="square" rtlCol="0">
            <a:spAutoFit/>
          </a:bodyPr>
          <a:lstStyle/>
          <a:p>
            <a:r>
              <a:rPr lang="es-ES" sz="4800" b="1" dirty="0">
                <a:solidFill>
                  <a:schemeClr val="bg1"/>
                </a:solidFill>
              </a:rPr>
              <a:t>“Ahora bien, el punto principal de lo que venimos diciendo es que tenemos tal </a:t>
            </a:r>
            <a:r>
              <a:rPr lang="es-ES" sz="4800" b="1" dirty="0">
                <a:solidFill>
                  <a:srgbClr val="FFFF00"/>
                </a:solidFill>
              </a:rPr>
              <a:t>sumo sacerdote</a:t>
            </a:r>
            <a:r>
              <a:rPr lang="es-ES" sz="4800" b="1" dirty="0">
                <a:solidFill>
                  <a:schemeClr val="bg1"/>
                </a:solidFill>
              </a:rPr>
              <a:t>, el cual se sentó a la diestra del trono de la Majestad en los cielos, 2 ministro del santuario, y de aquel </a:t>
            </a:r>
            <a:r>
              <a:rPr lang="es-ES" sz="4800" b="1" dirty="0">
                <a:solidFill>
                  <a:srgbClr val="FFFF00"/>
                </a:solidFill>
              </a:rPr>
              <a:t>verdadero</a:t>
            </a:r>
            <a:r>
              <a:rPr lang="es-ES" sz="4800" b="1" dirty="0">
                <a:solidFill>
                  <a:schemeClr val="bg1"/>
                </a:solidFill>
              </a:rPr>
              <a:t> tabernáculo que levantó el Señor, y no el hombre</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smtClean="0"/>
              <a:t>Heb</a:t>
            </a:r>
            <a:r>
              <a:rPr lang="es-ES" dirty="0" smtClean="0"/>
              <a:t>. 8: 1-2</a:t>
            </a:r>
            <a:endParaRPr lang="es-ES" dirty="0">
              <a:solidFill>
                <a:schemeClr val="tx1"/>
              </a:solidFill>
            </a:endParaRPr>
          </a:p>
        </p:txBody>
      </p:sp>
    </p:spTree>
    <p:extLst>
      <p:ext uri="{BB962C8B-B14F-4D97-AF65-F5344CB8AC3E}">
        <p14:creationId xmlns:p14="http://schemas.microsoft.com/office/powerpoint/2010/main" val="41176314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469794"/>
            <a:ext cx="4224464" cy="1077218"/>
          </a:xfrm>
          <a:prstGeom prst="rect">
            <a:avLst/>
          </a:prstGeom>
          <a:noFill/>
        </p:spPr>
        <p:txBody>
          <a:bodyPr wrap="square" rtlCol="0">
            <a:spAutoFit/>
          </a:bodyPr>
          <a:lstStyle/>
          <a:p>
            <a:pPr lvl="0">
              <a:defRPr/>
            </a:pPr>
            <a:r>
              <a:rPr lang="es-ES" sz="3200" dirty="0">
                <a:solidFill>
                  <a:srgbClr val="4472C4">
                    <a:lumMod val="50000"/>
                  </a:srgbClr>
                </a:solidFill>
              </a:rPr>
              <a:t>Profetas del AT y apóstoles del NT</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191669"/>
            <a:ext cx="4047484" cy="1077218"/>
          </a:xfrm>
          <a:prstGeom prst="rect">
            <a:avLst/>
          </a:prstGeom>
          <a:noFill/>
        </p:spPr>
        <p:txBody>
          <a:bodyPr wrap="square" rtlCol="0">
            <a:spAutoFit/>
          </a:bodyPr>
          <a:lstStyle/>
          <a:p>
            <a:pPr lvl="0">
              <a:defRPr/>
            </a:pPr>
            <a:r>
              <a:rPr lang="es-ES" sz="3200" dirty="0">
                <a:solidFill>
                  <a:srgbClr val="4472C4">
                    <a:lumMod val="50000"/>
                  </a:srgbClr>
                </a:solidFill>
              </a:rPr>
              <a:t>Una sola mesa de banquete</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00028"/>
            <a:ext cx="4210202" cy="1077218"/>
          </a:xfrm>
          <a:prstGeom prst="rect">
            <a:avLst/>
          </a:prstGeom>
          <a:noFill/>
        </p:spPr>
        <p:txBody>
          <a:bodyPr wrap="square" rtlCol="0">
            <a:spAutoFit/>
          </a:bodyPr>
          <a:lstStyle/>
          <a:p>
            <a:pPr lvl="0">
              <a:defRPr/>
            </a:pPr>
            <a:r>
              <a:rPr lang="es-ES" sz="3200" dirty="0">
                <a:solidFill>
                  <a:srgbClr val="4472C4">
                    <a:lumMod val="50000"/>
                  </a:srgbClr>
                </a:solidFill>
              </a:rPr>
              <a:t>El Padre de los redimidos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Pectoral de Aarón y pectoral de Jesús</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582216" y="2734911"/>
            <a:ext cx="3759120" cy="1077218"/>
          </a:xfrm>
          <a:prstGeom prst="rect">
            <a:avLst/>
          </a:prstGeom>
          <a:noFill/>
        </p:spPr>
        <p:txBody>
          <a:bodyPr wrap="square" rtlCol="0">
            <a:spAutoFit/>
          </a:bodyPr>
          <a:lstStyle/>
          <a:p>
            <a:pPr lvl="0">
              <a:defRPr/>
            </a:pPr>
            <a:r>
              <a:rPr lang="es-ES" sz="3200" dirty="0">
                <a:solidFill>
                  <a:srgbClr val="4472C4">
                    <a:lumMod val="50000"/>
                  </a:srgbClr>
                </a:solidFill>
              </a:rPr>
              <a:t>El himno de los redimidos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78461" y="3444204"/>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Miembros del templo espiritual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502714"/>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con todos los redimidos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mismo Padre de Cristo Jesús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54929" y="2246347"/>
            <a:ext cx="5248199"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Doce tribus y doce apóstoles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16338" y="5512317"/>
            <a:ext cx="5115423"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El cántico de Moisés y del Cordero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78461" y="4650726"/>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latin typeface="Calibri" panose="020F0502020204030204"/>
              </a:rPr>
              <a:t>c</a:t>
            </a:r>
            <a:r>
              <a:rPr lang="es-ES" sz="3200" dirty="0" err="1" smtClean="0">
                <a:solidFill>
                  <a:prstClr val="black"/>
                </a:solidFill>
                <a:latin typeface="Calibri" panose="020F0502020204030204"/>
              </a:rPr>
              <a:t>on</a:t>
            </a:r>
            <a:r>
              <a:rPr lang="es-ES" sz="3200" dirty="0" smtClean="0">
                <a:solidFill>
                  <a:prstClr val="black"/>
                </a:solidFill>
                <a:latin typeface="Calibri" panose="020F0502020204030204"/>
              </a:rPr>
              <a:t> los gentiles redimidos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4642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Conclusiones</a:t>
            </a:r>
          </a:p>
        </p:txBody>
      </p:sp>
    </p:spTree>
    <p:extLst>
      <p:ext uri="{BB962C8B-B14F-4D97-AF65-F5344CB8AC3E}">
        <p14:creationId xmlns:p14="http://schemas.microsoft.com/office/powerpoint/2010/main" val="345264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6443" y="693863"/>
            <a:ext cx="1112292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Los predicadores protestantes de hoy en cierto sentido se parecen a Saulo antes de su </a:t>
            </a:r>
            <a:r>
              <a:rPr lang="es-ES" sz="6000" b="1" dirty="0" smtClean="0">
                <a:solidFill>
                  <a:srgbClr val="002060"/>
                </a:solidFill>
              </a:rPr>
              <a:t>conversión </a:t>
            </a:r>
            <a:r>
              <a:rPr lang="es-ES" sz="6000" b="1" dirty="0">
                <a:solidFill>
                  <a:srgbClr val="002060"/>
                </a:solidFill>
              </a:rPr>
              <a:t>pues saltan del Antiguo Testamento al tiempo del fin </a:t>
            </a:r>
            <a:r>
              <a:rPr lang="es-ES" sz="6000" b="1" dirty="0">
                <a:solidFill>
                  <a:srgbClr val="C00000"/>
                </a:solidFill>
              </a:rPr>
              <a:t>pasando por alto a Jesús</a:t>
            </a:r>
            <a:r>
              <a:rPr lang="es-ES" sz="6000" b="1" dirty="0">
                <a:solidFill>
                  <a:srgbClr val="002060"/>
                </a:solidFill>
              </a:rPr>
              <a:t>. </a:t>
            </a:r>
          </a:p>
        </p:txBody>
      </p:sp>
    </p:spTree>
    <p:extLst>
      <p:ext uri="{BB962C8B-B14F-4D97-AF65-F5344CB8AC3E}">
        <p14:creationId xmlns:p14="http://schemas.microsoft.com/office/powerpoint/2010/main" val="21900317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24268"/>
            <a:ext cx="1112292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Afirman </a:t>
            </a:r>
            <a:r>
              <a:rPr lang="es-ES" sz="5400" b="1" dirty="0">
                <a:solidFill>
                  <a:srgbClr val="002060"/>
                </a:solidFill>
              </a:rPr>
              <a:t>que Dios escogió al Israel literal </a:t>
            </a:r>
            <a:r>
              <a:rPr lang="es-ES" sz="5400" b="1" dirty="0">
                <a:solidFill>
                  <a:srgbClr val="C00000"/>
                </a:solidFill>
              </a:rPr>
              <a:t>incondicional e </a:t>
            </a:r>
            <a:r>
              <a:rPr lang="es-ES" sz="5400" b="1" dirty="0" smtClean="0">
                <a:solidFill>
                  <a:srgbClr val="C00000"/>
                </a:solidFill>
              </a:rPr>
              <a:t>irrevocablemente </a:t>
            </a:r>
            <a:r>
              <a:rPr lang="es-ES" sz="5400" b="1" dirty="0">
                <a:solidFill>
                  <a:srgbClr val="002060"/>
                </a:solidFill>
              </a:rPr>
              <a:t>y que todas las promesas que Dios le hizo al Israel literal deben cumplirse con el </a:t>
            </a:r>
            <a:r>
              <a:rPr lang="es-ES" sz="5400" b="1" dirty="0">
                <a:solidFill>
                  <a:srgbClr val="C00000"/>
                </a:solidFill>
              </a:rPr>
              <a:t>Israel literal</a:t>
            </a:r>
            <a:r>
              <a:rPr lang="es-ES" sz="5400" b="1" dirty="0">
                <a:solidFill>
                  <a:srgbClr val="002060"/>
                </a:solidFill>
              </a:rPr>
              <a:t>, en la </a:t>
            </a:r>
            <a:r>
              <a:rPr lang="es-ES" sz="5400" b="1" dirty="0" smtClean="0">
                <a:solidFill>
                  <a:srgbClr val="C00000"/>
                </a:solidFill>
              </a:rPr>
              <a:t>Jerusalén </a:t>
            </a:r>
            <a:r>
              <a:rPr lang="es-ES" sz="5400" b="1" dirty="0">
                <a:solidFill>
                  <a:srgbClr val="C00000"/>
                </a:solidFill>
              </a:rPr>
              <a:t>literal</a:t>
            </a:r>
            <a:r>
              <a:rPr lang="es-ES" sz="5400" b="1" dirty="0">
                <a:solidFill>
                  <a:srgbClr val="002060"/>
                </a:solidFill>
              </a:rPr>
              <a:t>, con el </a:t>
            </a:r>
            <a:r>
              <a:rPr lang="es-ES" sz="5400" b="1" dirty="0">
                <a:solidFill>
                  <a:srgbClr val="C00000"/>
                </a:solidFill>
              </a:rPr>
              <a:t>templo literal</a:t>
            </a:r>
            <a:r>
              <a:rPr lang="es-ES" sz="5400" b="1" dirty="0">
                <a:solidFill>
                  <a:srgbClr val="002060"/>
                </a:solidFill>
              </a:rPr>
              <a:t>, por </a:t>
            </a:r>
            <a:r>
              <a:rPr lang="es-ES" sz="5400" b="1" dirty="0">
                <a:solidFill>
                  <a:srgbClr val="C00000"/>
                </a:solidFill>
              </a:rPr>
              <a:t>tres años y medio literales</a:t>
            </a:r>
            <a:r>
              <a:rPr lang="es-ES" sz="5400" b="1" dirty="0">
                <a:solidFill>
                  <a:srgbClr val="002060"/>
                </a:solidFill>
              </a:rPr>
              <a:t>. </a:t>
            </a:r>
          </a:p>
        </p:txBody>
      </p:sp>
    </p:spTree>
    <p:extLst>
      <p:ext uri="{BB962C8B-B14F-4D97-AF65-F5344CB8AC3E}">
        <p14:creationId xmlns:p14="http://schemas.microsoft.com/office/powerpoint/2010/main" val="2215923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835839"/>
            <a:ext cx="11354468"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Yo ciertamente había creído mi deber hacer muchas cosas </a:t>
            </a:r>
            <a:r>
              <a:rPr lang="es-ES" sz="4400" b="1" dirty="0">
                <a:solidFill>
                  <a:srgbClr val="FFFF00"/>
                </a:solidFill>
              </a:rPr>
              <a:t>contra el nombre de Jesús </a:t>
            </a:r>
            <a:r>
              <a:rPr lang="es-ES" sz="4400" b="1" dirty="0">
                <a:solidFill>
                  <a:schemeClr val="bg1"/>
                </a:solidFill>
              </a:rPr>
              <a:t>de Nazaret; 10 lo cual también hice en Jerusalén. Yo </a:t>
            </a:r>
            <a:r>
              <a:rPr lang="es-ES" sz="4400" b="1" dirty="0">
                <a:solidFill>
                  <a:srgbClr val="FFFF00"/>
                </a:solidFill>
              </a:rPr>
              <a:t>encerré en cárceles </a:t>
            </a:r>
            <a:r>
              <a:rPr lang="es-ES" sz="4400" b="1" dirty="0">
                <a:solidFill>
                  <a:schemeClr val="bg1"/>
                </a:solidFill>
              </a:rPr>
              <a:t>a muchos de los santos, habiendo recibido poderes de los principales sacerdotes; y cuando </a:t>
            </a:r>
            <a:r>
              <a:rPr lang="es-ES" sz="4400" b="1" dirty="0">
                <a:solidFill>
                  <a:srgbClr val="FFFF00"/>
                </a:solidFill>
              </a:rPr>
              <a:t>los mataron</a:t>
            </a:r>
            <a:r>
              <a:rPr lang="es-ES" sz="4400" b="1" dirty="0">
                <a:solidFill>
                  <a:schemeClr val="bg1"/>
                </a:solidFill>
              </a:rPr>
              <a:t>, yo </a:t>
            </a:r>
            <a:r>
              <a:rPr lang="es-ES" sz="4400" b="1" dirty="0">
                <a:solidFill>
                  <a:srgbClr val="FFFF00"/>
                </a:solidFill>
              </a:rPr>
              <a:t>di mi voto</a:t>
            </a:r>
            <a:r>
              <a:rPr lang="es-ES" sz="4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26:9-11: </a:t>
            </a:r>
            <a:r>
              <a:rPr lang="es-ES" sz="3200" dirty="0">
                <a:solidFill>
                  <a:schemeClr val="tx1"/>
                </a:solidFill>
              </a:rPr>
              <a:t>Así como sus tutores, Saulo se convirtió en inquisidor y perseguidor de la iglesia. En sus propias palabras:</a:t>
            </a:r>
          </a:p>
        </p:txBody>
      </p:sp>
    </p:spTree>
    <p:extLst>
      <p:ext uri="{BB962C8B-B14F-4D97-AF65-F5344CB8AC3E}">
        <p14:creationId xmlns:p14="http://schemas.microsoft.com/office/powerpoint/2010/main" val="343345539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6443" y="302359"/>
            <a:ext cx="11122926"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Enseñan </a:t>
            </a:r>
            <a:r>
              <a:rPr lang="es-ES" sz="6000" b="1" dirty="0">
                <a:solidFill>
                  <a:srgbClr val="002060"/>
                </a:solidFill>
              </a:rPr>
              <a:t>que </a:t>
            </a:r>
            <a:r>
              <a:rPr lang="es-ES" sz="6000" b="1" dirty="0" smtClean="0">
                <a:solidFill>
                  <a:srgbClr val="002060"/>
                </a:solidFill>
              </a:rPr>
              <a:t>vendrán </a:t>
            </a:r>
            <a:r>
              <a:rPr lang="es-ES" sz="6000" b="1" dirty="0">
                <a:solidFill>
                  <a:srgbClr val="C00000"/>
                </a:solidFill>
              </a:rPr>
              <a:t>enemigos literales</a:t>
            </a:r>
            <a:r>
              <a:rPr lang="es-ES" sz="6000" b="1" dirty="0">
                <a:solidFill>
                  <a:srgbClr val="002060"/>
                </a:solidFill>
              </a:rPr>
              <a:t> del </a:t>
            </a:r>
            <a:r>
              <a:rPr lang="es-ES" sz="6000" b="1" dirty="0">
                <a:solidFill>
                  <a:srgbClr val="C00000"/>
                </a:solidFill>
              </a:rPr>
              <a:t>norte y el oriente literal </a:t>
            </a:r>
            <a:r>
              <a:rPr lang="es-ES" sz="6000" b="1" dirty="0">
                <a:solidFill>
                  <a:srgbClr val="002060"/>
                </a:solidFill>
              </a:rPr>
              <a:t>con </a:t>
            </a:r>
            <a:r>
              <a:rPr lang="es-ES" sz="6000" b="1" dirty="0">
                <a:solidFill>
                  <a:srgbClr val="C00000"/>
                </a:solidFill>
              </a:rPr>
              <a:t>armas literales </a:t>
            </a:r>
            <a:r>
              <a:rPr lang="es-ES" sz="6000" b="1" dirty="0">
                <a:solidFill>
                  <a:srgbClr val="002060"/>
                </a:solidFill>
              </a:rPr>
              <a:t>para librar </a:t>
            </a:r>
            <a:r>
              <a:rPr lang="es-ES" sz="6000" b="1" dirty="0" smtClean="0">
                <a:solidFill>
                  <a:srgbClr val="002060"/>
                </a:solidFill>
              </a:rPr>
              <a:t>una </a:t>
            </a:r>
            <a:r>
              <a:rPr lang="es-ES" sz="6000" b="1" dirty="0">
                <a:solidFill>
                  <a:srgbClr val="C00000"/>
                </a:solidFill>
              </a:rPr>
              <a:t>guerra literal </a:t>
            </a:r>
            <a:r>
              <a:rPr lang="es-ES" sz="6000" b="1" dirty="0">
                <a:solidFill>
                  <a:srgbClr val="002060"/>
                </a:solidFill>
              </a:rPr>
              <a:t>contra la </a:t>
            </a:r>
            <a:r>
              <a:rPr lang="es-ES" sz="6000" b="1" dirty="0">
                <a:solidFill>
                  <a:srgbClr val="C00000"/>
                </a:solidFill>
              </a:rPr>
              <a:t>Jerusalén literal</a:t>
            </a:r>
            <a:r>
              <a:rPr lang="es-ES" sz="6000" b="1" dirty="0">
                <a:solidFill>
                  <a:srgbClr val="002060"/>
                </a:solidFill>
              </a:rPr>
              <a:t>. </a:t>
            </a:r>
            <a:r>
              <a:rPr lang="es-ES" sz="6000" b="1" u="sng" dirty="0">
                <a:solidFill>
                  <a:srgbClr val="002060"/>
                </a:solidFill>
              </a:rPr>
              <a:t>En toda esta interpretación está ausente </a:t>
            </a:r>
            <a:r>
              <a:rPr lang="es-ES" sz="6000" b="1" u="sng" dirty="0" smtClean="0">
                <a:solidFill>
                  <a:srgbClr val="002060"/>
                </a:solidFill>
              </a:rPr>
              <a:t>Cristo</a:t>
            </a:r>
            <a:r>
              <a:rPr lang="es-ES" sz="6000" b="1" u="sng" dirty="0">
                <a:solidFill>
                  <a:srgbClr val="002060"/>
                </a:solidFill>
              </a:rPr>
              <a:t>.</a:t>
            </a:r>
          </a:p>
          <a:p>
            <a:pPr>
              <a:buClr>
                <a:srgbClr val="FF0000"/>
              </a:buClr>
            </a:pPr>
            <a:endParaRPr lang="es-ES" sz="6000" b="1" dirty="0">
              <a:solidFill>
                <a:srgbClr val="002060"/>
              </a:solidFill>
            </a:endParaRPr>
          </a:p>
        </p:txBody>
      </p:sp>
    </p:spTree>
    <p:extLst>
      <p:ext uri="{BB962C8B-B14F-4D97-AF65-F5344CB8AC3E}">
        <p14:creationId xmlns:p14="http://schemas.microsoft.com/office/powerpoint/2010/main" val="26053101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0" y="3239"/>
            <a:ext cx="5800299"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252483" y="783740"/>
            <a:ext cx="5295332" cy="5909310"/>
          </a:xfrm>
          <a:prstGeom prst="rect">
            <a:avLst/>
          </a:prstGeom>
          <a:noFill/>
        </p:spPr>
        <p:txBody>
          <a:bodyPr wrap="square" rtlCol="0">
            <a:spAutoFit/>
          </a:bodyPr>
          <a:lstStyle/>
          <a:p>
            <a:pPr algn="ctr"/>
            <a:r>
              <a:rPr lang="es-ES" sz="5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¿Tienes la firme convicción de que Jesucristo es el elemento común que da unidad al Viejo y el Nuevo Testamento?</a:t>
            </a:r>
            <a:endParaRPr lang="es-US" sz="5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a:stretch>
            <a:fillRect/>
          </a:stretch>
        </p:blipFill>
        <p:spPr>
          <a:xfrm>
            <a:off x="5800298" y="0"/>
            <a:ext cx="6391701" cy="6858000"/>
          </a:xfrm>
          <a:prstGeom prst="rect">
            <a:avLst/>
          </a:prstGeom>
        </p:spPr>
      </p:pic>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5437" y="675779"/>
            <a:ext cx="11354468" cy="5632311"/>
          </a:xfrm>
          <a:prstGeom prst="rect">
            <a:avLst/>
          </a:prstGeom>
          <a:noFill/>
        </p:spPr>
        <p:txBody>
          <a:bodyPr wrap="square" rtlCol="0">
            <a:spAutoFit/>
          </a:bodyPr>
          <a:lstStyle/>
          <a:p>
            <a:r>
              <a:rPr lang="es-ES" sz="6000" b="1" dirty="0" smtClean="0">
                <a:solidFill>
                  <a:schemeClr val="bg1"/>
                </a:solidFill>
              </a:rPr>
              <a:t>11 </a:t>
            </a:r>
            <a:r>
              <a:rPr lang="es-ES" sz="6000" b="1" dirty="0">
                <a:solidFill>
                  <a:schemeClr val="bg1"/>
                </a:solidFill>
              </a:rPr>
              <a:t>Y muchas veces, castigándolos en todas las sinagogas, los forcé a </a:t>
            </a:r>
            <a:r>
              <a:rPr lang="es-ES" sz="6000" b="1" dirty="0">
                <a:solidFill>
                  <a:srgbClr val="FFFF00"/>
                </a:solidFill>
              </a:rPr>
              <a:t>blasfemar</a:t>
            </a:r>
            <a:r>
              <a:rPr lang="es-ES" sz="6000" b="1" dirty="0">
                <a:solidFill>
                  <a:schemeClr val="bg1"/>
                </a:solidFill>
              </a:rPr>
              <a:t>; y enfurecido sobremanera contra ellos, </a:t>
            </a:r>
            <a:r>
              <a:rPr lang="es-ES" sz="6000" b="1" dirty="0">
                <a:solidFill>
                  <a:srgbClr val="FFFF00"/>
                </a:solidFill>
              </a:rPr>
              <a:t>los perseguí</a:t>
            </a:r>
            <a:r>
              <a:rPr lang="es-ES" sz="6000" b="1" dirty="0">
                <a:solidFill>
                  <a:schemeClr val="bg1"/>
                </a:solidFill>
              </a:rPr>
              <a:t> hasta en las ciudades extranjeras.”</a:t>
            </a:r>
          </a:p>
        </p:txBody>
      </p:sp>
    </p:spTree>
    <p:extLst>
      <p:ext uri="{BB962C8B-B14F-4D97-AF65-F5344CB8AC3E}">
        <p14:creationId xmlns:p14="http://schemas.microsoft.com/office/powerpoint/2010/main" val="43695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muerte de Esteban</a:t>
            </a:r>
          </a:p>
        </p:txBody>
      </p:sp>
    </p:spTree>
    <p:extLst>
      <p:ext uri="{BB962C8B-B14F-4D97-AF65-F5344CB8AC3E}">
        <p14:creationId xmlns:p14="http://schemas.microsoft.com/office/powerpoint/2010/main" val="2374094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835839"/>
            <a:ext cx="11354468"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Entonces ellos, dando grandes voces, se taparon los oídos, y arremetieron a una contra él. 58 Y echándole fuera de la ciudad, le apedrearon; y los testigos pusieron sus ropas a los pies de </a:t>
            </a:r>
            <a:r>
              <a:rPr lang="es-ES" sz="4800" b="1" dirty="0">
                <a:solidFill>
                  <a:srgbClr val="FFFF00"/>
                </a:solidFill>
              </a:rPr>
              <a:t>un joven que se llamaba Saulo</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7:57, 58: </a:t>
            </a:r>
            <a:r>
              <a:rPr lang="es-ES" sz="3200" dirty="0">
                <a:solidFill>
                  <a:schemeClr val="tx1"/>
                </a:solidFill>
              </a:rPr>
              <a:t>Saulo </a:t>
            </a:r>
            <a:r>
              <a:rPr lang="es-ES" sz="3200" u="sng" dirty="0">
                <a:solidFill>
                  <a:schemeClr val="tx1"/>
                </a:solidFill>
              </a:rPr>
              <a:t>apoyó el apedreamiento </a:t>
            </a:r>
            <a:r>
              <a:rPr lang="es-ES" sz="3200" dirty="0">
                <a:solidFill>
                  <a:schemeClr val="tx1"/>
                </a:solidFill>
              </a:rPr>
              <a:t>de Esteban, pero lo que no sabía en el momento era que ese evento iba a </a:t>
            </a:r>
            <a:r>
              <a:rPr lang="es-ES" sz="3200" u="sng" dirty="0">
                <a:solidFill>
                  <a:schemeClr val="tx1"/>
                </a:solidFill>
              </a:rPr>
              <a:t>transformar su vida</a:t>
            </a:r>
            <a:r>
              <a:rPr lang="es-ES" sz="3200" dirty="0">
                <a:solidFill>
                  <a:schemeClr val="tx1"/>
                </a:solidFill>
              </a:rPr>
              <a:t>:</a:t>
            </a:r>
          </a:p>
        </p:txBody>
      </p:sp>
    </p:spTree>
    <p:extLst>
      <p:ext uri="{BB962C8B-B14F-4D97-AF65-F5344CB8AC3E}">
        <p14:creationId xmlns:p14="http://schemas.microsoft.com/office/powerpoint/2010/main" val="1195711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1835839"/>
            <a:ext cx="11354468"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cuando se derramaba la sangre de Esteban tu testigo, yo mismo también estaba presente, y </a:t>
            </a:r>
            <a:r>
              <a:rPr lang="es-ES" sz="5400" b="1" dirty="0">
                <a:solidFill>
                  <a:srgbClr val="FFFF00"/>
                </a:solidFill>
              </a:rPr>
              <a:t>consentía en su muerte</a:t>
            </a:r>
            <a:r>
              <a:rPr lang="es-ES" sz="5400" b="1" dirty="0">
                <a:solidFill>
                  <a:schemeClr val="bg1"/>
                </a:solidFill>
              </a:rPr>
              <a:t>, y </a:t>
            </a:r>
            <a:r>
              <a:rPr lang="es-ES" sz="5400" b="1" dirty="0">
                <a:solidFill>
                  <a:srgbClr val="FFFF00"/>
                </a:solidFill>
              </a:rPr>
              <a:t>guardaba las ropas</a:t>
            </a:r>
            <a:r>
              <a:rPr lang="es-ES" sz="5400" b="1" dirty="0">
                <a:solidFill>
                  <a:schemeClr val="bg1"/>
                </a:solidFill>
              </a:rPr>
              <a:t> de los que le mataban.”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22:20: </a:t>
            </a:r>
            <a:r>
              <a:rPr lang="es-ES" sz="3200" dirty="0">
                <a:solidFill>
                  <a:schemeClr val="tx1"/>
                </a:solidFill>
              </a:rPr>
              <a:t>Aún más, Saulo no solo estaba presente en el martirio de Esteban, sino que fue uno de los </a:t>
            </a:r>
            <a:r>
              <a:rPr lang="es-ES" sz="3200" u="sng" dirty="0">
                <a:solidFill>
                  <a:schemeClr val="tx1"/>
                </a:solidFill>
              </a:rPr>
              <a:t>cabecillas</a:t>
            </a:r>
            <a:r>
              <a:rPr lang="es-ES" sz="3200" dirty="0">
                <a:solidFill>
                  <a:schemeClr val="tx1"/>
                </a:solidFill>
              </a:rPr>
              <a:t>:</a:t>
            </a:r>
          </a:p>
        </p:txBody>
      </p:sp>
    </p:spTree>
    <p:extLst>
      <p:ext uri="{BB962C8B-B14F-4D97-AF65-F5344CB8AC3E}">
        <p14:creationId xmlns:p14="http://schemas.microsoft.com/office/powerpoint/2010/main" val="201978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expedición de Saulo a Damasco</a:t>
            </a:r>
          </a:p>
        </p:txBody>
      </p:sp>
    </p:spTree>
    <p:extLst>
      <p:ext uri="{BB962C8B-B14F-4D97-AF65-F5344CB8AC3E}">
        <p14:creationId xmlns:p14="http://schemas.microsoft.com/office/powerpoint/2010/main" val="1306010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466" y="0"/>
            <a:ext cx="11436823"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C00000"/>
                </a:solidFill>
              </a:rPr>
              <a:t>Hechos 9:1, 2</a:t>
            </a:r>
            <a:r>
              <a:rPr lang="es-ES" sz="4400" b="1" dirty="0">
                <a:solidFill>
                  <a:srgbClr val="002060"/>
                </a:solidFill>
              </a:rPr>
              <a:t>: A fin de acallar su consciencia después del apedreamiento de Esteban, Saulo emprendió </a:t>
            </a:r>
            <a:r>
              <a:rPr lang="es-ES" sz="4400" b="1" dirty="0">
                <a:solidFill>
                  <a:srgbClr val="C00000"/>
                </a:solidFill>
              </a:rPr>
              <a:t>una expedición a Damasco </a:t>
            </a:r>
            <a:r>
              <a:rPr lang="es-ES" sz="4400" b="1" dirty="0">
                <a:solidFill>
                  <a:srgbClr val="002060"/>
                </a:solidFill>
              </a:rPr>
              <a:t>con el fin de aprisionar a los seguidores de Jesús con el fin de salvar a la nación judía de la ruina. Aunque el viaje fue largo, Saulo esperaba que pagara dividendos. Sin lugar a dudas, Saulo </a:t>
            </a:r>
            <a:r>
              <a:rPr lang="es-ES" sz="4400" b="1" dirty="0">
                <a:solidFill>
                  <a:srgbClr val="C00000"/>
                </a:solidFill>
              </a:rPr>
              <a:t>viajó al norte de Israel, cruzó el Líbano y entró a Siria </a:t>
            </a:r>
            <a:r>
              <a:rPr lang="es-ES" sz="4400" b="1" dirty="0">
                <a:solidFill>
                  <a:srgbClr val="002060"/>
                </a:solidFill>
              </a:rPr>
              <a:t>desde el occidente. Así se describe la cruzada de Saulo:</a:t>
            </a:r>
          </a:p>
        </p:txBody>
      </p:sp>
    </p:spTree>
    <p:extLst>
      <p:ext uri="{BB962C8B-B14F-4D97-AF65-F5344CB8AC3E}">
        <p14:creationId xmlns:p14="http://schemas.microsoft.com/office/powerpoint/2010/main" val="3168421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Multitudes aceptaron la fe cristiana</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948690"/>
            <a:ext cx="11354468" cy="5909310"/>
          </a:xfrm>
          <a:prstGeom prst="rect">
            <a:avLst/>
          </a:prstGeom>
          <a:noFill/>
        </p:spPr>
        <p:txBody>
          <a:bodyPr wrap="square" rtlCol="0">
            <a:spAutoFit/>
          </a:bodyPr>
          <a:lstStyle/>
          <a:p>
            <a:r>
              <a:rPr lang="es-ES" sz="5400" b="1" dirty="0">
                <a:solidFill>
                  <a:schemeClr val="bg1"/>
                </a:solidFill>
              </a:rPr>
              <a:t>“Saulo, respirando aún </a:t>
            </a:r>
            <a:r>
              <a:rPr lang="es-ES" sz="5400" b="1" dirty="0">
                <a:solidFill>
                  <a:srgbClr val="FFFF00"/>
                </a:solidFill>
              </a:rPr>
              <a:t>amenazas y muerte</a:t>
            </a:r>
            <a:r>
              <a:rPr lang="es-ES" sz="5400" b="1" dirty="0">
                <a:solidFill>
                  <a:schemeClr val="bg1"/>
                </a:solidFill>
              </a:rPr>
              <a:t> contra los </a:t>
            </a:r>
            <a:r>
              <a:rPr lang="es-ES" sz="5400" b="1" dirty="0">
                <a:solidFill>
                  <a:srgbClr val="FFFF00"/>
                </a:solidFill>
              </a:rPr>
              <a:t>discípulos</a:t>
            </a:r>
            <a:r>
              <a:rPr lang="es-ES" sz="5400" b="1" dirty="0">
                <a:solidFill>
                  <a:schemeClr val="bg1"/>
                </a:solidFill>
              </a:rPr>
              <a:t> del Señor, vino al sumo sacerdote, 2 y le pidió cartas para las sinagogas de Damasco, a fin de que, si hallase algunos hombres o mujeres de este </a:t>
            </a:r>
            <a:r>
              <a:rPr lang="es-ES" sz="5400" b="1" dirty="0">
                <a:solidFill>
                  <a:srgbClr val="FFFF00"/>
                </a:solidFill>
              </a:rPr>
              <a:t>Camino</a:t>
            </a:r>
            <a:r>
              <a:rPr lang="es-ES" sz="5400" b="1" dirty="0">
                <a:solidFill>
                  <a:schemeClr val="bg1"/>
                </a:solidFill>
              </a:rPr>
              <a:t>, los </a:t>
            </a:r>
            <a:r>
              <a:rPr lang="es-ES" sz="5400" b="1" dirty="0">
                <a:solidFill>
                  <a:srgbClr val="FFFF00"/>
                </a:solidFill>
              </a:rPr>
              <a:t>trajese presos </a:t>
            </a:r>
            <a:r>
              <a:rPr lang="es-ES" sz="5400" b="1" dirty="0">
                <a:solidFill>
                  <a:schemeClr val="bg1"/>
                </a:solidFill>
              </a:rPr>
              <a:t>a Jerusalén.”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a:t>
            </a:r>
            <a:r>
              <a:rPr lang="es-ES" sz="3200" dirty="0" smtClean="0"/>
              <a:t>9: 1-2:</a:t>
            </a:r>
            <a:endParaRPr lang="es-ES" sz="3200" dirty="0">
              <a:solidFill>
                <a:schemeClr val="tx1"/>
              </a:solidFill>
            </a:endParaRPr>
          </a:p>
        </p:txBody>
      </p:sp>
    </p:spTree>
    <p:extLst>
      <p:ext uri="{BB962C8B-B14F-4D97-AF65-F5344CB8AC3E}">
        <p14:creationId xmlns:p14="http://schemas.microsoft.com/office/powerpoint/2010/main" val="552530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466" y="0"/>
            <a:ext cx="11436823"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C00000"/>
                </a:solidFill>
              </a:rPr>
              <a:t>Hechos </a:t>
            </a:r>
            <a:r>
              <a:rPr lang="es-ES" sz="6000" b="1" dirty="0">
                <a:solidFill>
                  <a:srgbClr val="C00000"/>
                </a:solidFill>
              </a:rPr>
              <a:t>9:3-6: </a:t>
            </a:r>
            <a:r>
              <a:rPr lang="es-ES" sz="6000" b="1" dirty="0">
                <a:solidFill>
                  <a:srgbClr val="002060"/>
                </a:solidFill>
              </a:rPr>
              <a:t>Al acercarse a Damasco desde el suroccidente, Saulo tuvo una experiencia que cambió radicalmente y para siempre el rumbo de su vida y su teología. ¡Tuvo un encuentro personal con Jesús!</a:t>
            </a:r>
          </a:p>
        </p:txBody>
      </p:sp>
    </p:spTree>
    <p:extLst>
      <p:ext uri="{BB962C8B-B14F-4D97-AF65-F5344CB8AC3E}">
        <p14:creationId xmlns:p14="http://schemas.microsoft.com/office/powerpoint/2010/main" val="330814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9466" y="324531"/>
            <a:ext cx="1143682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Saulo </a:t>
            </a:r>
            <a:r>
              <a:rPr lang="es-ES" sz="4800" b="1" dirty="0">
                <a:solidFill>
                  <a:srgbClr val="002060"/>
                </a:solidFill>
              </a:rPr>
              <a:t>descubrió que al perseguir al </a:t>
            </a:r>
            <a:r>
              <a:rPr lang="es-ES" sz="4800" b="1" dirty="0">
                <a:solidFill>
                  <a:srgbClr val="C00000"/>
                </a:solidFill>
              </a:rPr>
              <a:t>cuerpo de Cristo</a:t>
            </a:r>
            <a:r>
              <a:rPr lang="es-ES" sz="4800" b="1" dirty="0">
                <a:solidFill>
                  <a:srgbClr val="002060"/>
                </a:solidFill>
              </a:rPr>
              <a:t> estaba persiguiendo a </a:t>
            </a:r>
            <a:r>
              <a:rPr lang="es-ES" sz="4800" b="1" dirty="0">
                <a:solidFill>
                  <a:srgbClr val="C00000"/>
                </a:solidFill>
              </a:rPr>
              <a:t>Cristo</a:t>
            </a:r>
            <a:r>
              <a:rPr lang="es-ES" sz="4800" b="1" dirty="0">
                <a:solidFill>
                  <a:srgbClr val="002060"/>
                </a:solidFill>
              </a:rPr>
              <a:t> pues Cristo es la cabeza y su iglesia es el cuerpo. La </a:t>
            </a:r>
            <a:r>
              <a:rPr lang="es-ES" sz="4800" b="1" dirty="0">
                <a:solidFill>
                  <a:srgbClr val="C00000"/>
                </a:solidFill>
              </a:rPr>
              <a:t>conciencia de Saulo </a:t>
            </a:r>
            <a:r>
              <a:rPr lang="es-ES" sz="4800" b="1" dirty="0">
                <a:solidFill>
                  <a:srgbClr val="002060"/>
                </a:solidFill>
              </a:rPr>
              <a:t>lo había atormentado desde el apedreamiento de Estaban y sabía en las profundidades de su ser que Esteban estaba en lo correcto y que él estaba equivocado.</a:t>
            </a:r>
          </a:p>
        </p:txBody>
      </p:sp>
    </p:spTree>
    <p:extLst>
      <p:ext uri="{BB962C8B-B14F-4D97-AF65-F5344CB8AC3E}">
        <p14:creationId xmlns:p14="http://schemas.microsoft.com/office/powerpoint/2010/main" val="3944392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696110"/>
            <a:ext cx="11354468" cy="6247864"/>
          </a:xfrm>
          <a:prstGeom prst="rect">
            <a:avLst/>
          </a:prstGeom>
          <a:noFill/>
        </p:spPr>
        <p:txBody>
          <a:bodyPr wrap="square" rtlCol="0">
            <a:spAutoFit/>
          </a:bodyPr>
          <a:lstStyle/>
          <a:p>
            <a:r>
              <a:rPr lang="es-ES" sz="4000" b="1" dirty="0">
                <a:solidFill>
                  <a:schemeClr val="bg1"/>
                </a:solidFill>
              </a:rPr>
              <a:t>“Más yendo por el camino, aconteció que, al llegar cerca de Damasco, repentinamente le rodeó un resplandor de luz del cielo; 4 y cayendo en tierra, oyó una voz que le decía: Saulo, Saulo, ¿por qué </a:t>
            </a:r>
            <a:r>
              <a:rPr lang="es-ES" sz="4000" b="1" dirty="0">
                <a:solidFill>
                  <a:srgbClr val="FFFF00"/>
                </a:solidFill>
              </a:rPr>
              <a:t>me persigues</a:t>
            </a:r>
            <a:r>
              <a:rPr lang="es-ES" sz="4000" b="1" dirty="0">
                <a:solidFill>
                  <a:schemeClr val="bg1"/>
                </a:solidFill>
              </a:rPr>
              <a:t>? 5 Él dijo: ¿Quién eres, Señor? Y le dijo: </a:t>
            </a:r>
            <a:r>
              <a:rPr lang="es-ES" sz="4000" b="1" dirty="0">
                <a:solidFill>
                  <a:srgbClr val="FFFF00"/>
                </a:solidFill>
              </a:rPr>
              <a:t>Yo soy Jesús, a quien tú persigues</a:t>
            </a:r>
            <a:r>
              <a:rPr lang="es-ES" sz="4000" b="1" dirty="0">
                <a:solidFill>
                  <a:schemeClr val="bg1"/>
                </a:solidFill>
              </a:rPr>
              <a:t>; dura cosa te es dar </a:t>
            </a:r>
            <a:r>
              <a:rPr lang="es-ES" sz="4000" b="1" dirty="0">
                <a:solidFill>
                  <a:srgbClr val="FFFF00"/>
                </a:solidFill>
              </a:rPr>
              <a:t>coces contra el aguijón</a:t>
            </a:r>
            <a:r>
              <a:rPr lang="es-ES" sz="4000" b="1" dirty="0">
                <a:solidFill>
                  <a:schemeClr val="bg1"/>
                </a:solidFill>
              </a:rPr>
              <a:t>. 6 El, temblando y temeroso, dijo: Señor, ¿qué quieres que yo haga? Y el Señor le dijo: Levántate y entra en la ciudad, y se te dirá lo que debes hacer.”</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a:t>
            </a:r>
            <a:r>
              <a:rPr lang="es-ES" sz="3200" dirty="0" smtClean="0"/>
              <a:t>9: 3-6:</a:t>
            </a:r>
            <a:endParaRPr lang="es-ES" sz="3200" dirty="0">
              <a:solidFill>
                <a:schemeClr val="tx1"/>
              </a:solidFill>
            </a:endParaRPr>
          </a:p>
        </p:txBody>
      </p:sp>
    </p:spTree>
    <p:extLst>
      <p:ext uri="{BB962C8B-B14F-4D97-AF65-F5344CB8AC3E}">
        <p14:creationId xmlns:p14="http://schemas.microsoft.com/office/powerpoint/2010/main" val="19414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329876"/>
            <a:ext cx="4224464" cy="1077218"/>
          </a:xfrm>
          <a:prstGeom prst="rect">
            <a:avLst/>
          </a:prstGeom>
          <a:noFill/>
        </p:spPr>
        <p:txBody>
          <a:bodyPr wrap="square" rtlCol="0">
            <a:spAutoFit/>
          </a:bodyPr>
          <a:lstStyle/>
          <a:p>
            <a:pPr lvl="0">
              <a:defRPr/>
            </a:pPr>
            <a:r>
              <a:rPr lang="es-ES" sz="3200" dirty="0">
                <a:solidFill>
                  <a:srgbClr val="4472C4">
                    <a:lumMod val="50000"/>
                  </a:srgbClr>
                </a:solidFill>
              </a:rPr>
              <a:t>Objetivo general de Saulo de Tarso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31132" y="158771"/>
            <a:ext cx="4504198" cy="1077218"/>
          </a:xfrm>
          <a:prstGeom prst="rect">
            <a:avLst/>
          </a:prstGeom>
          <a:noFill/>
        </p:spPr>
        <p:txBody>
          <a:bodyPr wrap="square" rtlCol="0">
            <a:spAutoFit/>
          </a:bodyPr>
          <a:lstStyle/>
          <a:p>
            <a:pPr lvl="0">
              <a:defRPr/>
            </a:pPr>
            <a:r>
              <a:rPr lang="es-ES" sz="3200" dirty="0">
                <a:solidFill>
                  <a:srgbClr val="4472C4">
                    <a:lumMod val="50000"/>
                  </a:srgbClr>
                </a:solidFill>
              </a:rPr>
              <a:t>Muchos de los sacerdotes...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571166" y="4118656"/>
            <a:ext cx="4210202" cy="584775"/>
          </a:xfrm>
          <a:prstGeom prst="rect">
            <a:avLst/>
          </a:prstGeom>
          <a:noFill/>
        </p:spPr>
        <p:txBody>
          <a:bodyPr wrap="square" rtlCol="0">
            <a:spAutoFit/>
          </a:bodyPr>
          <a:lstStyle/>
          <a:p>
            <a:pPr lvl="0">
              <a:defRPr/>
            </a:pPr>
            <a:r>
              <a:rPr lang="es-ES" sz="3200" dirty="0">
                <a:solidFill>
                  <a:srgbClr val="4472C4">
                    <a:lumMod val="50000"/>
                  </a:srgbClr>
                </a:solidFill>
              </a:rPr>
              <a:t>Saulo apoyó el...</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Objetivo del viaje de Saulo a Damasco</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31131" y="2586496"/>
            <a:ext cx="4210202" cy="1077218"/>
          </a:xfrm>
          <a:prstGeom prst="rect">
            <a:avLst/>
          </a:prstGeom>
          <a:noFill/>
        </p:spPr>
        <p:txBody>
          <a:bodyPr wrap="square" rtlCol="0">
            <a:spAutoFit/>
          </a:bodyPr>
          <a:lstStyle/>
          <a:p>
            <a:pPr lvl="0">
              <a:defRPr/>
            </a:pPr>
            <a:r>
              <a:rPr lang="es-ES" sz="3200" dirty="0">
                <a:solidFill>
                  <a:srgbClr val="4472C4">
                    <a:lumMod val="50000"/>
                  </a:srgbClr>
                </a:solidFill>
              </a:rPr>
              <a:t>Razón de Saulo para eliminar cristianos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54929" y="3492934"/>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Destruir el movimiento cristiano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29" y="1235989"/>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obedecían la fe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12295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apedreamiento de </a:t>
            </a:r>
            <a:r>
              <a:rPr lang="es-ES" sz="3200" dirty="0" smtClean="0">
                <a:solidFill>
                  <a:prstClr val="black"/>
                </a:solidFill>
              </a:rPr>
              <a:t>Esteban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19602" y="2157624"/>
            <a:ext cx="5248199"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Llevar cristianos presos a Jerusalén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5991" y="5806527"/>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Preservar el judaísmo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5991" y="4828244"/>
            <a:ext cx="5053300" cy="584775"/>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latin typeface="Calibri" panose="020F0502020204030204"/>
              </a:rPr>
              <a:t>Obtener riqueza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Unión con Cristo</a:t>
            </a:r>
          </a:p>
        </p:txBody>
      </p:sp>
    </p:spTree>
    <p:extLst>
      <p:ext uri="{BB962C8B-B14F-4D97-AF65-F5344CB8AC3E}">
        <p14:creationId xmlns:p14="http://schemas.microsoft.com/office/powerpoint/2010/main" val="2266519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1672021"/>
            <a:ext cx="11354468"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El Señor le dijo [</a:t>
            </a:r>
            <a:r>
              <a:rPr lang="es-ES" sz="4800" b="1" dirty="0">
                <a:solidFill>
                  <a:srgbClr val="FFFF00"/>
                </a:solidFill>
              </a:rPr>
              <a:t>a Ananías</a:t>
            </a:r>
            <a:r>
              <a:rPr lang="es-ES" sz="4800" b="1" dirty="0">
                <a:solidFill>
                  <a:schemeClr val="bg1"/>
                </a:solidFill>
              </a:rPr>
              <a:t>]: Ve [</a:t>
            </a:r>
            <a:r>
              <a:rPr lang="es-ES" sz="4800" b="1" dirty="0">
                <a:solidFill>
                  <a:srgbClr val="FFFF00"/>
                </a:solidFill>
              </a:rPr>
              <a:t>a la casa de Judas</a:t>
            </a:r>
            <a:r>
              <a:rPr lang="es-ES" sz="4800" b="1" dirty="0">
                <a:solidFill>
                  <a:schemeClr val="bg1"/>
                </a:solidFill>
              </a:rPr>
              <a:t>], porque </a:t>
            </a:r>
            <a:r>
              <a:rPr lang="es-ES" sz="4800" b="1" dirty="0">
                <a:solidFill>
                  <a:srgbClr val="FFFF00"/>
                </a:solidFill>
              </a:rPr>
              <a:t>instrumento escogido </a:t>
            </a:r>
            <a:r>
              <a:rPr lang="es-ES" sz="4800" b="1" dirty="0">
                <a:solidFill>
                  <a:schemeClr val="bg1"/>
                </a:solidFill>
              </a:rPr>
              <a:t>me es éste, para </a:t>
            </a:r>
            <a:r>
              <a:rPr lang="es-ES" sz="4800" b="1" dirty="0">
                <a:solidFill>
                  <a:srgbClr val="FFFF00"/>
                </a:solidFill>
              </a:rPr>
              <a:t>llevar mi nombre</a:t>
            </a:r>
            <a:r>
              <a:rPr lang="es-ES" sz="4800" b="1" dirty="0">
                <a:solidFill>
                  <a:schemeClr val="bg1"/>
                </a:solidFill>
              </a:rPr>
              <a:t> en presencia de los gentiles, y de reyes, y de </a:t>
            </a:r>
            <a:r>
              <a:rPr lang="es-ES" sz="4800" b="1" dirty="0">
                <a:solidFill>
                  <a:srgbClr val="FFFF00"/>
                </a:solidFill>
              </a:rPr>
              <a:t>los hijos de Israel</a:t>
            </a:r>
            <a:r>
              <a:rPr lang="es-ES" sz="4800" b="1" dirty="0">
                <a:solidFill>
                  <a:schemeClr val="bg1"/>
                </a:solidFill>
              </a:rPr>
              <a:t>; 16 porque yo le mostraré cuánto le es necesario padecer </a:t>
            </a:r>
            <a:r>
              <a:rPr lang="es-ES" sz="4800" b="1" dirty="0">
                <a:solidFill>
                  <a:srgbClr val="FFFF00"/>
                </a:solidFill>
              </a:rPr>
              <a:t>por mi nombre</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9:15-18: </a:t>
            </a:r>
            <a:r>
              <a:rPr lang="es-ES" sz="3200" dirty="0">
                <a:solidFill>
                  <a:schemeClr val="tx1"/>
                </a:solidFill>
              </a:rPr>
              <a:t>Saulo fue bautizado </a:t>
            </a:r>
            <a:r>
              <a:rPr lang="es-ES" sz="3200" dirty="0" smtClean="0">
                <a:solidFill>
                  <a:schemeClr val="tx1"/>
                </a:solidFill>
              </a:rPr>
              <a:t>y </a:t>
            </a:r>
            <a:r>
              <a:rPr lang="es-ES" sz="3200" dirty="0">
                <a:solidFill>
                  <a:schemeClr val="tx1"/>
                </a:solidFill>
              </a:rPr>
              <a:t>recibió el Espíritu Santo:</a:t>
            </a:r>
          </a:p>
        </p:txBody>
      </p:sp>
    </p:spTree>
    <p:extLst>
      <p:ext uri="{BB962C8B-B14F-4D97-AF65-F5344CB8AC3E}">
        <p14:creationId xmlns:p14="http://schemas.microsoft.com/office/powerpoint/2010/main" val="9714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3550" y="219563"/>
            <a:ext cx="11354468" cy="6740307"/>
          </a:xfrm>
          <a:prstGeom prst="rect">
            <a:avLst/>
          </a:prstGeom>
          <a:noFill/>
        </p:spPr>
        <p:txBody>
          <a:bodyPr wrap="square" rtlCol="0">
            <a:spAutoFit/>
          </a:bodyPr>
          <a:lstStyle/>
          <a:p>
            <a:r>
              <a:rPr lang="es-ES" sz="4800" b="1" dirty="0" smtClean="0">
                <a:solidFill>
                  <a:schemeClr val="bg1"/>
                </a:solidFill>
              </a:rPr>
              <a:t>17 </a:t>
            </a:r>
            <a:r>
              <a:rPr lang="es-ES" sz="4800" b="1" dirty="0">
                <a:solidFill>
                  <a:schemeClr val="bg1"/>
                </a:solidFill>
              </a:rPr>
              <a:t>Fue entonces Ananías y entró en la casa, y poniendo sobre él las manos, dijo: Hermano Saulo, el Señor Jesús, que se te apareció en el camino por donde venías, me ha enviado para que </a:t>
            </a:r>
            <a:r>
              <a:rPr lang="es-ES" sz="4800" b="1" dirty="0">
                <a:solidFill>
                  <a:srgbClr val="FFFF00"/>
                </a:solidFill>
              </a:rPr>
              <a:t>recibas la vista </a:t>
            </a:r>
            <a:r>
              <a:rPr lang="es-ES" sz="4800" b="1" dirty="0">
                <a:solidFill>
                  <a:schemeClr val="bg1"/>
                </a:solidFill>
              </a:rPr>
              <a:t>y seas </a:t>
            </a:r>
            <a:r>
              <a:rPr lang="es-ES" sz="4800" b="1" dirty="0">
                <a:solidFill>
                  <a:srgbClr val="FFFF00"/>
                </a:solidFill>
              </a:rPr>
              <a:t>lleno del Espíritu Santo</a:t>
            </a:r>
            <a:r>
              <a:rPr lang="es-ES" sz="4800" b="1" dirty="0">
                <a:solidFill>
                  <a:schemeClr val="bg1"/>
                </a:solidFill>
              </a:rPr>
              <a:t>. 18 Y al momento le cayeron de los </a:t>
            </a:r>
            <a:r>
              <a:rPr lang="es-ES" sz="4800" b="1" dirty="0">
                <a:solidFill>
                  <a:srgbClr val="FFFF00"/>
                </a:solidFill>
              </a:rPr>
              <a:t>ojos como escamas</a:t>
            </a:r>
            <a:r>
              <a:rPr lang="es-ES" sz="4800" b="1" dirty="0">
                <a:solidFill>
                  <a:schemeClr val="bg1"/>
                </a:solidFill>
              </a:rPr>
              <a:t>, y recibió al instante </a:t>
            </a:r>
            <a:r>
              <a:rPr lang="es-ES" sz="4800" b="1" dirty="0">
                <a:solidFill>
                  <a:srgbClr val="FFFF00"/>
                </a:solidFill>
              </a:rPr>
              <a:t>la vista</a:t>
            </a:r>
            <a:r>
              <a:rPr lang="es-ES" sz="4800" b="1" dirty="0">
                <a:solidFill>
                  <a:schemeClr val="bg1"/>
                </a:solidFill>
              </a:rPr>
              <a:t>; y levantándose, </a:t>
            </a:r>
            <a:r>
              <a:rPr lang="es-ES" sz="4800" b="1" dirty="0">
                <a:solidFill>
                  <a:srgbClr val="FFFF00"/>
                </a:solidFill>
              </a:rPr>
              <a:t>fue bautizado</a:t>
            </a:r>
            <a:r>
              <a:rPr lang="es-ES" sz="4800" b="1" dirty="0">
                <a:solidFill>
                  <a:schemeClr val="bg1"/>
                </a:solidFill>
              </a:rPr>
              <a:t>.”</a:t>
            </a:r>
          </a:p>
        </p:txBody>
      </p:sp>
    </p:spTree>
    <p:extLst>
      <p:ext uri="{BB962C8B-B14F-4D97-AF65-F5344CB8AC3E}">
        <p14:creationId xmlns:p14="http://schemas.microsoft.com/office/powerpoint/2010/main" val="2329592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270489"/>
            <a:ext cx="1142144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“Ninguna </a:t>
            </a:r>
            <a:r>
              <a:rPr lang="es-ES" sz="4400" b="1" dirty="0">
                <a:solidFill>
                  <a:srgbClr val="002060"/>
                </a:solidFill>
              </a:rPr>
              <a:t>visión ni revelación del Señor, ninguna </a:t>
            </a:r>
            <a:r>
              <a:rPr lang="es-ES" sz="4400" b="1" dirty="0" smtClean="0">
                <a:solidFill>
                  <a:srgbClr val="002060"/>
                </a:solidFill>
              </a:rPr>
              <a:t>convicción personal </a:t>
            </a:r>
            <a:r>
              <a:rPr lang="es-ES" sz="4400" b="1" dirty="0">
                <a:solidFill>
                  <a:srgbClr val="002060"/>
                </a:solidFill>
              </a:rPr>
              <a:t>por intensa que fuera, podía eximir a Saulo de ser </a:t>
            </a:r>
            <a:r>
              <a:rPr lang="es-ES" sz="4400" b="1" dirty="0" smtClean="0">
                <a:solidFill>
                  <a:srgbClr val="002060"/>
                </a:solidFill>
              </a:rPr>
              <a:t>bautizado. Probablemente </a:t>
            </a:r>
            <a:r>
              <a:rPr lang="es-ES" sz="4400" b="1" dirty="0">
                <a:solidFill>
                  <a:srgbClr val="002060"/>
                </a:solidFill>
              </a:rPr>
              <a:t>el bautismo se celebró en el río Abana o en el </a:t>
            </a:r>
            <a:r>
              <a:rPr lang="es-ES" sz="4400" b="1" dirty="0" err="1">
                <a:solidFill>
                  <a:srgbClr val="002060"/>
                </a:solidFill>
              </a:rPr>
              <a:t>Farfar</a:t>
            </a:r>
            <a:r>
              <a:rPr lang="es-ES" sz="4400" b="1" dirty="0">
                <a:solidFill>
                  <a:srgbClr val="002060"/>
                </a:solidFill>
              </a:rPr>
              <a:t>, </a:t>
            </a:r>
            <a:r>
              <a:rPr lang="es-ES" sz="4400" b="1" dirty="0" smtClean="0">
                <a:solidFill>
                  <a:srgbClr val="002060"/>
                </a:solidFill>
              </a:rPr>
              <a:t>que aparecen </a:t>
            </a:r>
            <a:r>
              <a:rPr lang="es-ES" sz="4400" b="1" dirty="0">
                <a:solidFill>
                  <a:srgbClr val="002060"/>
                </a:solidFill>
              </a:rPr>
              <a:t>en el relato de Naamán (2 Rey. 5: 8-14). Elena de White da a </a:t>
            </a:r>
            <a:r>
              <a:rPr lang="es-ES" sz="4400" b="1" dirty="0" smtClean="0">
                <a:solidFill>
                  <a:srgbClr val="002060"/>
                </a:solidFill>
              </a:rPr>
              <a:t>entender que </a:t>
            </a:r>
            <a:r>
              <a:rPr lang="es-ES" sz="4400" b="1" dirty="0">
                <a:solidFill>
                  <a:srgbClr val="002060"/>
                </a:solidFill>
              </a:rPr>
              <a:t>Ananías, como representante de Cristo, administró el bautismo (</a:t>
            </a:r>
            <a:r>
              <a:rPr lang="es-ES" sz="4400" b="1" dirty="0" err="1">
                <a:solidFill>
                  <a:srgbClr val="002060"/>
                </a:solidFill>
              </a:rPr>
              <a:t>HAp</a:t>
            </a:r>
            <a:r>
              <a:rPr lang="es-ES" sz="4400" b="1" dirty="0">
                <a:solidFill>
                  <a:srgbClr val="002060"/>
                </a:solidFill>
              </a:rPr>
              <a:t> 99-100</a:t>
            </a:r>
            <a:r>
              <a:rPr lang="es-ES" sz="4400" b="1" dirty="0" smtClean="0">
                <a:solidFill>
                  <a:srgbClr val="002060"/>
                </a:solidFill>
              </a:rPr>
              <a:t>).“ </a:t>
            </a:r>
            <a:r>
              <a:rPr lang="es-ES" sz="4400" b="1" dirty="0" smtClean="0">
                <a:solidFill>
                  <a:srgbClr val="AC0C45"/>
                </a:solidFill>
              </a:rPr>
              <a:t>Comentario bíblico adventista</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2580259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1399065"/>
            <a:ext cx="11354468" cy="5016758"/>
          </a:xfrm>
          <a:prstGeom prst="rect">
            <a:avLst/>
          </a:prstGeom>
          <a:noFill/>
        </p:spPr>
        <p:txBody>
          <a:bodyPr wrap="square" rtlCol="0">
            <a:spAutoFit/>
          </a:bodyPr>
          <a:lstStyle/>
          <a:p>
            <a:r>
              <a:rPr lang="es-ES" sz="8000" b="1" dirty="0" smtClean="0">
                <a:solidFill>
                  <a:schemeClr val="bg1"/>
                </a:solidFill>
              </a:rPr>
              <a:t>“porque </a:t>
            </a:r>
            <a:r>
              <a:rPr lang="es-ES" sz="8000" b="1" dirty="0">
                <a:solidFill>
                  <a:schemeClr val="bg1"/>
                </a:solidFill>
              </a:rPr>
              <a:t>todos los que habéis sido bautizados en Cristo, de Cristo </a:t>
            </a:r>
            <a:r>
              <a:rPr lang="es-ES" sz="8000" b="1" dirty="0">
                <a:solidFill>
                  <a:srgbClr val="FFFF00"/>
                </a:solidFill>
              </a:rPr>
              <a:t>estáis revestidos</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Gálatas </a:t>
            </a:r>
            <a:r>
              <a:rPr lang="es-ES" sz="3200" dirty="0" smtClean="0"/>
              <a:t>3:27: </a:t>
            </a:r>
            <a:r>
              <a:rPr lang="es-ES" sz="3200" dirty="0">
                <a:solidFill>
                  <a:schemeClr val="tx1"/>
                </a:solidFill>
              </a:rPr>
              <a:t>En su bautismo Saulo se unió a Cristo:</a:t>
            </a:r>
          </a:p>
        </p:txBody>
      </p:sp>
    </p:spTree>
    <p:extLst>
      <p:ext uri="{BB962C8B-B14F-4D97-AF65-F5344CB8AC3E}">
        <p14:creationId xmlns:p14="http://schemas.microsoft.com/office/powerpoint/2010/main" val="162088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33319" y="1865661"/>
            <a:ext cx="11411123"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crecía la palabra del Señor, y el </a:t>
            </a:r>
            <a:r>
              <a:rPr lang="es-ES" sz="6000" b="1" dirty="0">
                <a:solidFill>
                  <a:srgbClr val="FFFF00"/>
                </a:solidFill>
              </a:rPr>
              <a:t>número</a:t>
            </a:r>
            <a:r>
              <a:rPr lang="es-ES" sz="6000" b="1" dirty="0">
                <a:solidFill>
                  <a:schemeClr val="bg1"/>
                </a:solidFill>
              </a:rPr>
              <a:t> de los discípulos se </a:t>
            </a:r>
            <a:r>
              <a:rPr lang="es-ES" sz="6000" b="1" dirty="0">
                <a:solidFill>
                  <a:srgbClr val="FFFF00"/>
                </a:solidFill>
              </a:rPr>
              <a:t>multiplicaba grandemente </a:t>
            </a:r>
            <a:r>
              <a:rPr lang="es-ES" sz="6000" b="1" dirty="0">
                <a:solidFill>
                  <a:schemeClr val="bg1"/>
                </a:solidFill>
              </a:rPr>
              <a:t>en Jerusalén; también </a:t>
            </a:r>
            <a:r>
              <a:rPr lang="es-ES" sz="6000" b="1" dirty="0">
                <a:solidFill>
                  <a:srgbClr val="FFFF00"/>
                </a:solidFill>
              </a:rPr>
              <a:t>muchos de los sacerdotes </a:t>
            </a:r>
            <a:r>
              <a:rPr lang="es-ES" sz="6000" b="1" dirty="0">
                <a:solidFill>
                  <a:schemeClr val="bg1"/>
                </a:solidFill>
              </a:rPr>
              <a:t>obedecían a la fe.”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Hechos 6:7: </a:t>
            </a:r>
            <a:r>
              <a:rPr lang="es-ES" dirty="0">
                <a:solidFill>
                  <a:schemeClr val="tx1"/>
                </a:solidFill>
              </a:rPr>
              <a:t>A partir del día del Pentecostés, </a:t>
            </a:r>
            <a:r>
              <a:rPr lang="es-ES" u="sng" dirty="0" smtClean="0">
                <a:solidFill>
                  <a:schemeClr val="tx1"/>
                </a:solidFill>
              </a:rPr>
              <a:t>multitudes de laicos y sacerdotes </a:t>
            </a:r>
            <a:r>
              <a:rPr lang="es-ES" dirty="0">
                <a:solidFill>
                  <a:schemeClr val="tx1"/>
                </a:solidFill>
              </a:rPr>
              <a:t>se unieron a la iglesia cristiana:</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270489"/>
            <a:ext cx="1142144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Mientras que Saulo </a:t>
            </a:r>
            <a:r>
              <a:rPr lang="es-ES" sz="4800" b="1" dirty="0">
                <a:solidFill>
                  <a:srgbClr val="C00000"/>
                </a:solidFill>
              </a:rPr>
              <a:t>se consideraba </a:t>
            </a:r>
            <a:r>
              <a:rPr lang="es-ES" sz="4800" b="1" dirty="0">
                <a:solidFill>
                  <a:srgbClr val="002060"/>
                </a:solidFill>
              </a:rPr>
              <a:t>hijo de Abraham por excelencia antes de aceptar a Cristo, se dio cuenta que espiritualmente </a:t>
            </a:r>
            <a:r>
              <a:rPr lang="es-ES" sz="4800" b="1" dirty="0">
                <a:solidFill>
                  <a:srgbClr val="C00000"/>
                </a:solidFill>
              </a:rPr>
              <a:t>no lo era</a:t>
            </a:r>
            <a:r>
              <a:rPr lang="es-ES" sz="4800" b="1" dirty="0">
                <a:solidFill>
                  <a:srgbClr val="002060"/>
                </a:solidFill>
              </a:rPr>
              <a:t>. No fue sino hasta que se unió con Cristo en su bautismo que llegó a ser simiente de Abrahán y el heredero de todas las promesas que Dios le hizo </a:t>
            </a:r>
            <a:r>
              <a:rPr lang="es-ES" sz="4800" b="1" dirty="0" smtClean="0">
                <a:solidFill>
                  <a:srgbClr val="002060"/>
                </a:solidFill>
              </a:rPr>
              <a:t>a </a:t>
            </a:r>
            <a:r>
              <a:rPr lang="es-ES" sz="4800" b="1" dirty="0">
                <a:solidFill>
                  <a:srgbClr val="002060"/>
                </a:solidFill>
              </a:rPr>
              <a:t>Abraham:</a:t>
            </a:r>
          </a:p>
        </p:txBody>
      </p:sp>
    </p:spTree>
    <p:extLst>
      <p:ext uri="{BB962C8B-B14F-4D97-AF65-F5344CB8AC3E}">
        <p14:creationId xmlns:p14="http://schemas.microsoft.com/office/powerpoint/2010/main" val="827847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1399065"/>
            <a:ext cx="11354468"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si vosotros sois de Cristo, </a:t>
            </a:r>
            <a:r>
              <a:rPr lang="es-ES" sz="6600" b="1" dirty="0">
                <a:solidFill>
                  <a:srgbClr val="FFFF00"/>
                </a:solidFill>
              </a:rPr>
              <a:t>ciertamente linaje de Abraham sois</a:t>
            </a:r>
            <a:r>
              <a:rPr lang="es-ES" sz="6600" b="1" dirty="0">
                <a:solidFill>
                  <a:schemeClr val="bg1"/>
                </a:solidFill>
              </a:rPr>
              <a:t>, y herederos según la promesa.”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Gálatas </a:t>
            </a:r>
            <a:r>
              <a:rPr lang="es-ES" sz="3200" dirty="0" smtClean="0"/>
              <a:t>3: 29</a:t>
            </a:r>
            <a:r>
              <a:rPr lang="es-ES" sz="3200" dirty="0"/>
              <a:t>: </a:t>
            </a:r>
            <a:endParaRPr lang="es-ES" sz="3200" dirty="0">
              <a:solidFill>
                <a:schemeClr val="tx1"/>
              </a:solidFill>
            </a:endParaRPr>
          </a:p>
        </p:txBody>
      </p:sp>
    </p:spTree>
    <p:extLst>
      <p:ext uri="{BB962C8B-B14F-4D97-AF65-F5344CB8AC3E}">
        <p14:creationId xmlns:p14="http://schemas.microsoft.com/office/powerpoint/2010/main" val="1725745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Cambio de enfoque</a:t>
            </a:r>
          </a:p>
        </p:txBody>
      </p:sp>
    </p:spTree>
    <p:extLst>
      <p:ext uri="{BB962C8B-B14F-4D97-AF65-F5344CB8AC3E}">
        <p14:creationId xmlns:p14="http://schemas.microsoft.com/office/powerpoint/2010/main" val="2845246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6290" y="1631077"/>
            <a:ext cx="11354468"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Pero Saulo mucho más se esforzaba, y confundía a los judíos que moraban en Damasco, demostrando que </a:t>
            </a:r>
            <a:r>
              <a:rPr lang="es-ES" sz="6000" b="1" dirty="0">
                <a:solidFill>
                  <a:srgbClr val="FFFF00"/>
                </a:solidFill>
              </a:rPr>
              <a:t>Jesús era el Cristo [es decir, el Mesías].”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Hechos 9:22: </a:t>
            </a:r>
            <a:r>
              <a:rPr lang="es-ES" sz="3200" u="sng" dirty="0">
                <a:solidFill>
                  <a:schemeClr val="tx1"/>
                </a:solidFill>
              </a:rPr>
              <a:t>Todo el enfoque </a:t>
            </a:r>
            <a:r>
              <a:rPr lang="es-ES" sz="3200" dirty="0">
                <a:solidFill>
                  <a:schemeClr val="tx1"/>
                </a:solidFill>
              </a:rPr>
              <a:t>de la teología de Saulo cambió del Israel literal a Cristo:</a:t>
            </a:r>
          </a:p>
        </p:txBody>
      </p:sp>
    </p:spTree>
    <p:extLst>
      <p:ext uri="{BB962C8B-B14F-4D97-AF65-F5344CB8AC3E}">
        <p14:creationId xmlns:p14="http://schemas.microsoft.com/office/powerpoint/2010/main" val="282882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4842" y="82724"/>
            <a:ext cx="11421447"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El encuentro de Saulo con Cristo en el camino a Damasco lo impactó profundamente. Esto lo sabemos pues en el libro de Hechos, Pablo contó su historia dos </a:t>
            </a:r>
            <a:r>
              <a:rPr lang="es-ES" sz="6000" b="1" dirty="0">
                <a:solidFill>
                  <a:srgbClr val="C00000"/>
                </a:solidFill>
              </a:rPr>
              <a:t>veces</a:t>
            </a:r>
            <a:r>
              <a:rPr lang="es-ES" sz="6000" b="1" dirty="0">
                <a:solidFill>
                  <a:srgbClr val="002060"/>
                </a:solidFill>
              </a:rPr>
              <a:t> (Hechos 22, 26) y Lucas la contó </a:t>
            </a:r>
            <a:r>
              <a:rPr lang="es-ES" sz="6000" b="1" dirty="0">
                <a:solidFill>
                  <a:srgbClr val="C00000"/>
                </a:solidFill>
              </a:rPr>
              <a:t>una</a:t>
            </a:r>
            <a:r>
              <a:rPr lang="es-ES" sz="6000" b="1" dirty="0">
                <a:solidFill>
                  <a:srgbClr val="002060"/>
                </a:solidFill>
              </a:rPr>
              <a:t>: (Hechos 9).</a:t>
            </a:r>
          </a:p>
        </p:txBody>
      </p:sp>
    </p:spTree>
    <p:extLst>
      <p:ext uri="{BB962C8B-B14F-4D97-AF65-F5344CB8AC3E}">
        <p14:creationId xmlns:p14="http://schemas.microsoft.com/office/powerpoint/2010/main" val="3820493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2" y="1188553"/>
            <a:ext cx="11354468"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Porque nosotros somos la circuncisión, los que en espíritu servimos a Dios y nos gloriamos en Cristo Jesús, no teniendo confianza en la carne. 4 Aunque yo tengo también de qué confiar en la carne. Si alguno piensa que tiene de qué confiar en la carne, yo más: 5 </a:t>
            </a:r>
            <a:r>
              <a:rPr lang="es-ES" sz="4400" b="1" dirty="0">
                <a:solidFill>
                  <a:srgbClr val="FFFF00"/>
                </a:solidFill>
              </a:rPr>
              <a:t>circuncidado</a:t>
            </a:r>
            <a:r>
              <a:rPr lang="es-ES" sz="4400" b="1" dirty="0">
                <a:solidFill>
                  <a:schemeClr val="bg1"/>
                </a:solidFill>
              </a:rPr>
              <a:t> al octavo día, del </a:t>
            </a:r>
            <a:r>
              <a:rPr lang="es-ES" sz="4400" b="1" dirty="0">
                <a:solidFill>
                  <a:srgbClr val="FFFF00"/>
                </a:solidFill>
              </a:rPr>
              <a:t>linaje de Israel</a:t>
            </a:r>
            <a:r>
              <a:rPr lang="es-ES" sz="4400" b="1" dirty="0">
                <a:solidFill>
                  <a:schemeClr val="bg1"/>
                </a:solidFill>
              </a:rPr>
              <a:t>, de la </a:t>
            </a:r>
            <a:r>
              <a:rPr lang="es-ES" sz="4400" b="1" dirty="0">
                <a:solidFill>
                  <a:srgbClr val="FFFF00"/>
                </a:solidFill>
              </a:rPr>
              <a:t>tribu de Benjamín</a:t>
            </a:r>
            <a:r>
              <a:rPr lang="es-ES" sz="4400" b="1" dirty="0">
                <a:solidFill>
                  <a:schemeClr val="bg1"/>
                </a:solidFill>
              </a:rPr>
              <a:t>, </a:t>
            </a:r>
            <a:r>
              <a:rPr lang="es-ES" sz="4400" b="1" dirty="0">
                <a:solidFill>
                  <a:srgbClr val="FFFF00"/>
                </a:solidFill>
              </a:rPr>
              <a:t>hebreo de hebreos</a:t>
            </a:r>
            <a:r>
              <a:rPr lang="es-ES" sz="4400" b="1" dirty="0">
                <a:solidFill>
                  <a:schemeClr val="bg1"/>
                </a:solidFill>
              </a:rPr>
              <a:t>; en cuanto a la ley, </a:t>
            </a:r>
            <a:r>
              <a:rPr lang="es-ES" sz="4400" b="1" dirty="0" smtClean="0">
                <a:solidFill>
                  <a:srgbClr val="FFFF00"/>
                </a:solidFill>
              </a:rPr>
              <a:t>fariseo</a:t>
            </a:r>
            <a:r>
              <a:rPr lang="es-ES" sz="4400" b="1" dirty="0" smtClean="0">
                <a:solidFill>
                  <a:schemeClr val="bg1"/>
                </a:solidFill>
              </a:rPr>
              <a:t>; </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Filipenses 3:3-11: </a:t>
            </a:r>
            <a:r>
              <a:rPr lang="es-ES" sz="3200" dirty="0">
                <a:solidFill>
                  <a:schemeClr val="tx1"/>
                </a:solidFill>
              </a:rPr>
              <a:t>Más adelante el apóstol le escribió a los Filipenses en cuanto a su conversión:</a:t>
            </a:r>
          </a:p>
        </p:txBody>
      </p:sp>
    </p:spTree>
    <p:extLst>
      <p:ext uri="{BB962C8B-B14F-4D97-AF65-F5344CB8AC3E}">
        <p14:creationId xmlns:p14="http://schemas.microsoft.com/office/powerpoint/2010/main" val="1087773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4019" y="313898"/>
            <a:ext cx="11354468" cy="6186309"/>
          </a:xfrm>
          <a:prstGeom prst="rect">
            <a:avLst/>
          </a:prstGeom>
          <a:noFill/>
        </p:spPr>
        <p:txBody>
          <a:bodyPr wrap="square" rtlCol="0">
            <a:spAutoFit/>
          </a:bodyPr>
          <a:lstStyle/>
          <a:p>
            <a:r>
              <a:rPr lang="es-ES" sz="4400" b="1" dirty="0" smtClean="0">
                <a:solidFill>
                  <a:schemeClr val="bg1"/>
                </a:solidFill>
              </a:rPr>
              <a:t>6 </a:t>
            </a:r>
            <a:r>
              <a:rPr lang="es-ES" sz="4400" b="1" dirty="0">
                <a:solidFill>
                  <a:schemeClr val="bg1"/>
                </a:solidFill>
              </a:rPr>
              <a:t>en cuanto a celo, </a:t>
            </a:r>
            <a:r>
              <a:rPr lang="es-ES" sz="4400" b="1" dirty="0">
                <a:solidFill>
                  <a:srgbClr val="FFFF00"/>
                </a:solidFill>
              </a:rPr>
              <a:t>perseguidor</a:t>
            </a:r>
            <a:r>
              <a:rPr lang="es-ES" sz="4400" b="1" dirty="0">
                <a:solidFill>
                  <a:schemeClr val="bg1"/>
                </a:solidFill>
              </a:rPr>
              <a:t> de la iglesia; en cuanto a la justicia que es en la ley, </a:t>
            </a:r>
            <a:r>
              <a:rPr lang="es-ES" sz="4400" b="1" dirty="0">
                <a:solidFill>
                  <a:srgbClr val="FFFF00"/>
                </a:solidFill>
              </a:rPr>
              <a:t>irreprensible</a:t>
            </a:r>
            <a:r>
              <a:rPr lang="es-ES" sz="4400" b="1" dirty="0">
                <a:solidFill>
                  <a:schemeClr val="bg1"/>
                </a:solidFill>
              </a:rPr>
              <a:t>. 7 Pero cuantas cosas eran para mí ganancia, las he estimado como pérdida por </a:t>
            </a:r>
            <a:r>
              <a:rPr lang="es-ES" sz="4400" b="1" dirty="0">
                <a:solidFill>
                  <a:srgbClr val="FFFF00"/>
                </a:solidFill>
              </a:rPr>
              <a:t>amor de Cristo</a:t>
            </a:r>
            <a:r>
              <a:rPr lang="es-ES" sz="4400" b="1" dirty="0">
                <a:solidFill>
                  <a:schemeClr val="bg1"/>
                </a:solidFill>
              </a:rPr>
              <a:t>. 8 Y ciertamente, aun estimo todas las cosas como pérdida por la excelencia del </a:t>
            </a:r>
            <a:r>
              <a:rPr lang="es-ES" sz="4400" b="1" dirty="0">
                <a:solidFill>
                  <a:srgbClr val="FFFF00"/>
                </a:solidFill>
              </a:rPr>
              <a:t>conocimiento de Cristo Jesús</a:t>
            </a:r>
            <a:r>
              <a:rPr lang="es-ES" sz="4400" b="1" dirty="0">
                <a:solidFill>
                  <a:schemeClr val="bg1"/>
                </a:solidFill>
              </a:rPr>
              <a:t>, mi Señor, por amor del cual lo he perdido todo, y lo tengo por basura, </a:t>
            </a:r>
            <a:r>
              <a:rPr lang="es-ES" sz="4400" b="1" dirty="0">
                <a:solidFill>
                  <a:srgbClr val="FFFF00"/>
                </a:solidFill>
              </a:rPr>
              <a:t>para ganar a Cristo</a:t>
            </a:r>
            <a:r>
              <a:rPr lang="es-ES" sz="4400" b="1" dirty="0">
                <a:solidFill>
                  <a:schemeClr val="bg1"/>
                </a:solidFill>
              </a:rPr>
              <a:t>, </a:t>
            </a:r>
            <a:endParaRPr lang="es-ES" sz="4400" b="1" dirty="0">
              <a:solidFill>
                <a:srgbClr val="FFFF00"/>
              </a:solidFill>
            </a:endParaRPr>
          </a:p>
        </p:txBody>
      </p:sp>
    </p:spTree>
    <p:extLst>
      <p:ext uri="{BB962C8B-B14F-4D97-AF65-F5344CB8AC3E}">
        <p14:creationId xmlns:p14="http://schemas.microsoft.com/office/powerpoint/2010/main" val="3450231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2258" y="117693"/>
            <a:ext cx="11354468" cy="6740307"/>
          </a:xfrm>
          <a:prstGeom prst="rect">
            <a:avLst/>
          </a:prstGeom>
          <a:noFill/>
        </p:spPr>
        <p:txBody>
          <a:bodyPr wrap="square" rtlCol="0">
            <a:spAutoFit/>
          </a:bodyPr>
          <a:lstStyle/>
          <a:p>
            <a:r>
              <a:rPr lang="es-ES" sz="4800" b="1" dirty="0" smtClean="0">
                <a:solidFill>
                  <a:schemeClr val="bg1"/>
                </a:solidFill>
              </a:rPr>
              <a:t>9 </a:t>
            </a:r>
            <a:r>
              <a:rPr lang="es-ES" sz="4800" b="1" dirty="0">
                <a:solidFill>
                  <a:schemeClr val="bg1"/>
                </a:solidFill>
              </a:rPr>
              <a:t>y ser hallado en él, no teniendo mi propia justicia, que es por la ley, sino la que es por la fe de Cristo, la justicia que es de Dios por la fe; 10 </a:t>
            </a:r>
            <a:r>
              <a:rPr lang="es-ES" sz="4800" b="1" dirty="0">
                <a:solidFill>
                  <a:srgbClr val="FFFF00"/>
                </a:solidFill>
              </a:rPr>
              <a:t>a fin de conocerle</a:t>
            </a:r>
            <a:r>
              <a:rPr lang="es-ES" sz="4800" b="1" dirty="0">
                <a:solidFill>
                  <a:schemeClr val="bg1"/>
                </a:solidFill>
              </a:rPr>
              <a:t>, y el poder de su resurrección, y la participación de sus padecimientos, llegando a ser semejante a él en su muerte, 11 si en alguna manera llegase a la resurrección de entre los muertos.”</a:t>
            </a:r>
            <a:endParaRPr lang="es-ES" sz="4800" b="1" dirty="0">
              <a:solidFill>
                <a:srgbClr val="FFFF00"/>
              </a:solidFill>
            </a:endParaRPr>
          </a:p>
        </p:txBody>
      </p:sp>
    </p:spTree>
    <p:extLst>
      <p:ext uri="{BB962C8B-B14F-4D97-AF65-F5344CB8AC3E}">
        <p14:creationId xmlns:p14="http://schemas.microsoft.com/office/powerpoint/2010/main" val="3169032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2103047"/>
            <a:ext cx="11354468"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Son </a:t>
            </a:r>
            <a:r>
              <a:rPr lang="es-ES" sz="4400" b="1" dirty="0">
                <a:solidFill>
                  <a:srgbClr val="FFFF00"/>
                </a:solidFill>
              </a:rPr>
              <a:t>hebreos</a:t>
            </a:r>
            <a:r>
              <a:rPr lang="es-ES" sz="4400" b="1" dirty="0">
                <a:solidFill>
                  <a:schemeClr val="bg1"/>
                </a:solidFill>
              </a:rPr>
              <a:t>? Yo también. ¿Son </a:t>
            </a:r>
            <a:r>
              <a:rPr lang="es-ES" sz="4400" b="1" dirty="0">
                <a:solidFill>
                  <a:srgbClr val="FFFF00"/>
                </a:solidFill>
              </a:rPr>
              <a:t>israelitas</a:t>
            </a:r>
            <a:r>
              <a:rPr lang="es-ES" sz="4400" b="1" dirty="0">
                <a:solidFill>
                  <a:schemeClr val="bg1"/>
                </a:solidFill>
              </a:rPr>
              <a:t>? Yo también. ¿Son descendientes de </a:t>
            </a:r>
            <a:r>
              <a:rPr lang="es-ES" sz="4400" b="1" dirty="0">
                <a:solidFill>
                  <a:srgbClr val="FFFF00"/>
                </a:solidFill>
              </a:rPr>
              <a:t>Abraham</a:t>
            </a:r>
            <a:r>
              <a:rPr lang="es-ES" sz="4400" b="1" dirty="0">
                <a:solidFill>
                  <a:schemeClr val="bg1"/>
                </a:solidFill>
              </a:rPr>
              <a:t>? También yo. 23 ¿Son </a:t>
            </a:r>
            <a:r>
              <a:rPr lang="es-ES" sz="4400" b="1" dirty="0">
                <a:solidFill>
                  <a:srgbClr val="FFFF00"/>
                </a:solidFill>
              </a:rPr>
              <a:t>ministros</a:t>
            </a:r>
            <a:r>
              <a:rPr lang="es-ES" sz="4400" b="1" dirty="0">
                <a:solidFill>
                  <a:schemeClr val="bg1"/>
                </a:solidFill>
              </a:rPr>
              <a:t> de Cristo? (Como si estuviera loco hablo.) </a:t>
            </a:r>
            <a:r>
              <a:rPr lang="es-ES" sz="4400" b="1" dirty="0">
                <a:solidFill>
                  <a:srgbClr val="FFFF00"/>
                </a:solidFill>
              </a:rPr>
              <a:t>Yo más</a:t>
            </a:r>
            <a:r>
              <a:rPr lang="es-ES" sz="4400" b="1" dirty="0">
                <a:solidFill>
                  <a:schemeClr val="bg1"/>
                </a:solidFill>
              </a:rPr>
              <a:t>; en </a:t>
            </a:r>
            <a:r>
              <a:rPr lang="es-ES" sz="4400" b="1" dirty="0">
                <a:solidFill>
                  <a:srgbClr val="FFFF00"/>
                </a:solidFill>
              </a:rPr>
              <a:t>trabajos</a:t>
            </a:r>
            <a:r>
              <a:rPr lang="es-ES" sz="4400" b="1" dirty="0">
                <a:solidFill>
                  <a:schemeClr val="bg1"/>
                </a:solidFill>
              </a:rPr>
              <a:t> más abundante; en </a:t>
            </a:r>
            <a:r>
              <a:rPr lang="es-ES" sz="4400" b="1" dirty="0">
                <a:solidFill>
                  <a:srgbClr val="FFFF00"/>
                </a:solidFill>
              </a:rPr>
              <a:t>azotes</a:t>
            </a:r>
            <a:r>
              <a:rPr lang="es-ES" sz="4400" b="1" dirty="0">
                <a:solidFill>
                  <a:schemeClr val="bg1"/>
                </a:solidFill>
              </a:rPr>
              <a:t> sin número; en </a:t>
            </a:r>
            <a:r>
              <a:rPr lang="es-ES" sz="4400" b="1" dirty="0">
                <a:solidFill>
                  <a:srgbClr val="FFFF00"/>
                </a:solidFill>
              </a:rPr>
              <a:t>cárceles</a:t>
            </a:r>
            <a:r>
              <a:rPr lang="es-ES" sz="4400" b="1" dirty="0">
                <a:solidFill>
                  <a:schemeClr val="bg1"/>
                </a:solidFill>
              </a:rPr>
              <a:t> más; en </a:t>
            </a:r>
            <a:r>
              <a:rPr lang="es-ES" sz="4400" b="1" dirty="0">
                <a:solidFill>
                  <a:srgbClr val="FFFF00"/>
                </a:solidFill>
              </a:rPr>
              <a:t>peligros</a:t>
            </a:r>
            <a:r>
              <a:rPr lang="es-ES" sz="4400" b="1" dirty="0">
                <a:solidFill>
                  <a:schemeClr val="bg1"/>
                </a:solidFill>
              </a:rPr>
              <a:t> de </a:t>
            </a:r>
            <a:r>
              <a:rPr lang="es-ES" sz="4400" b="1" dirty="0">
                <a:solidFill>
                  <a:srgbClr val="FFFF00"/>
                </a:solidFill>
              </a:rPr>
              <a:t>muerte</a:t>
            </a:r>
            <a:r>
              <a:rPr lang="es-ES" sz="4400" b="1" dirty="0">
                <a:solidFill>
                  <a:schemeClr val="bg1"/>
                </a:solidFill>
              </a:rPr>
              <a:t> muchas veces. </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2 Corintios 11:22-28: </a:t>
            </a:r>
            <a:r>
              <a:rPr lang="es-ES" sz="3200" dirty="0">
                <a:solidFill>
                  <a:schemeClr val="tx1"/>
                </a:solidFill>
              </a:rPr>
              <a:t>Este </a:t>
            </a:r>
            <a:r>
              <a:rPr lang="es-ES" sz="3200" u="sng" dirty="0">
                <a:solidFill>
                  <a:schemeClr val="tx1"/>
                </a:solidFill>
              </a:rPr>
              <a:t>cambio radical </a:t>
            </a:r>
            <a:r>
              <a:rPr lang="es-ES" sz="3200" dirty="0">
                <a:solidFill>
                  <a:schemeClr val="tx1"/>
                </a:solidFill>
              </a:rPr>
              <a:t>de enfoque del Israel literal a Cristo llevó al apóstol a tener la disposición de </a:t>
            </a:r>
            <a:r>
              <a:rPr lang="es-ES" sz="3200" u="sng" dirty="0">
                <a:solidFill>
                  <a:schemeClr val="tx1"/>
                </a:solidFill>
              </a:rPr>
              <a:t>sufrir</a:t>
            </a:r>
            <a:r>
              <a:rPr lang="es-ES" sz="3200" dirty="0">
                <a:solidFill>
                  <a:schemeClr val="tx1"/>
                </a:solidFill>
              </a:rPr>
              <a:t> y aún de </a:t>
            </a:r>
            <a:r>
              <a:rPr lang="es-ES" sz="3200" u="sng" dirty="0">
                <a:solidFill>
                  <a:schemeClr val="tx1"/>
                </a:solidFill>
              </a:rPr>
              <a:t>morir</a:t>
            </a:r>
            <a:r>
              <a:rPr lang="es-ES" sz="3200" dirty="0">
                <a:solidFill>
                  <a:schemeClr val="tx1"/>
                </a:solidFill>
              </a:rPr>
              <a:t> por su Maestro:</a:t>
            </a:r>
          </a:p>
        </p:txBody>
      </p:sp>
    </p:spTree>
    <p:extLst>
      <p:ext uri="{BB962C8B-B14F-4D97-AF65-F5344CB8AC3E}">
        <p14:creationId xmlns:p14="http://schemas.microsoft.com/office/powerpoint/2010/main" val="3122601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8609" y="0"/>
            <a:ext cx="11354468" cy="6863417"/>
          </a:xfrm>
          <a:prstGeom prst="rect">
            <a:avLst/>
          </a:prstGeom>
          <a:noFill/>
        </p:spPr>
        <p:txBody>
          <a:bodyPr wrap="square" rtlCol="0">
            <a:spAutoFit/>
          </a:bodyPr>
          <a:lstStyle/>
          <a:p>
            <a:r>
              <a:rPr lang="es-ES" sz="4400" b="1" dirty="0" smtClean="0">
                <a:solidFill>
                  <a:schemeClr val="bg1"/>
                </a:solidFill>
              </a:rPr>
              <a:t>24 </a:t>
            </a:r>
            <a:r>
              <a:rPr lang="es-ES" sz="4400" b="1" dirty="0">
                <a:solidFill>
                  <a:schemeClr val="bg1"/>
                </a:solidFill>
              </a:rPr>
              <a:t>De los judíos </a:t>
            </a:r>
            <a:r>
              <a:rPr lang="es-ES" sz="4400" b="1" dirty="0">
                <a:solidFill>
                  <a:srgbClr val="FFFF00"/>
                </a:solidFill>
              </a:rPr>
              <a:t>cinco veces </a:t>
            </a:r>
            <a:r>
              <a:rPr lang="es-ES" sz="4400" b="1" dirty="0">
                <a:solidFill>
                  <a:schemeClr val="bg1"/>
                </a:solidFill>
              </a:rPr>
              <a:t>he recibido cuarenta azotes menos uno. 25 </a:t>
            </a:r>
            <a:r>
              <a:rPr lang="es-ES" sz="4400" b="1" dirty="0">
                <a:solidFill>
                  <a:srgbClr val="FFFF00"/>
                </a:solidFill>
              </a:rPr>
              <a:t>Tres veces </a:t>
            </a:r>
            <a:r>
              <a:rPr lang="es-ES" sz="4400" b="1" dirty="0">
                <a:solidFill>
                  <a:schemeClr val="bg1"/>
                </a:solidFill>
              </a:rPr>
              <a:t>he sido azotado con varas; </a:t>
            </a:r>
            <a:r>
              <a:rPr lang="es-ES" sz="4400" b="1" dirty="0">
                <a:solidFill>
                  <a:srgbClr val="FFFF00"/>
                </a:solidFill>
              </a:rPr>
              <a:t>una vez </a:t>
            </a:r>
            <a:r>
              <a:rPr lang="es-ES" sz="4400" b="1" dirty="0">
                <a:solidFill>
                  <a:schemeClr val="bg1"/>
                </a:solidFill>
              </a:rPr>
              <a:t>apedreado; </a:t>
            </a:r>
            <a:r>
              <a:rPr lang="es-ES" sz="4400" b="1" dirty="0">
                <a:solidFill>
                  <a:srgbClr val="FFFF00"/>
                </a:solidFill>
              </a:rPr>
              <a:t>tres veces</a:t>
            </a:r>
            <a:r>
              <a:rPr lang="es-ES" sz="4400" b="1" dirty="0">
                <a:solidFill>
                  <a:schemeClr val="bg1"/>
                </a:solidFill>
              </a:rPr>
              <a:t> he padecido naufragio; </a:t>
            </a:r>
            <a:r>
              <a:rPr lang="es-ES" sz="4400" b="1" dirty="0">
                <a:solidFill>
                  <a:srgbClr val="FFFF00"/>
                </a:solidFill>
              </a:rPr>
              <a:t>una noche y un día </a:t>
            </a:r>
            <a:r>
              <a:rPr lang="es-ES" sz="4400" b="1" dirty="0">
                <a:solidFill>
                  <a:schemeClr val="bg1"/>
                </a:solidFill>
              </a:rPr>
              <a:t>he estado como náufrago en alta mar; 26 en caminos muchas veces; en peligros de ríos, peligros de ladrones, peligros de los de mi nación, peligros de los gentiles, peligros en la ciudad, peligros en el desierto, peligros en el mar, peligros entre falsos hermanos; </a:t>
            </a:r>
            <a:endParaRPr lang="es-ES" sz="4400" b="1" dirty="0">
              <a:solidFill>
                <a:srgbClr val="FFFF00"/>
              </a:solidFill>
            </a:endParaRPr>
          </a:p>
        </p:txBody>
      </p:sp>
    </p:spTree>
    <p:extLst>
      <p:ext uri="{BB962C8B-B14F-4D97-AF65-F5344CB8AC3E}">
        <p14:creationId xmlns:p14="http://schemas.microsoft.com/office/powerpoint/2010/main" val="40935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7962" y="1974844"/>
            <a:ext cx="11411123"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a:t>
            </a:r>
            <a:r>
              <a:rPr lang="es-ES" sz="7200" b="1" dirty="0">
                <a:solidFill>
                  <a:srgbClr val="FFFF00"/>
                </a:solidFill>
              </a:rPr>
              <a:t>Esteban</a:t>
            </a:r>
            <a:r>
              <a:rPr lang="es-ES" sz="7200" b="1" dirty="0">
                <a:solidFill>
                  <a:schemeClr val="bg1"/>
                </a:solidFill>
              </a:rPr>
              <a:t>, lleno de gracia y de poder, hacía grandes </a:t>
            </a:r>
            <a:r>
              <a:rPr lang="es-ES" sz="7200" b="1" dirty="0">
                <a:solidFill>
                  <a:srgbClr val="FFFF00"/>
                </a:solidFill>
              </a:rPr>
              <a:t>prodigios y señales </a:t>
            </a:r>
            <a:r>
              <a:rPr lang="es-ES" sz="7200" b="1" dirty="0">
                <a:solidFill>
                  <a:schemeClr val="bg1"/>
                </a:solidFill>
              </a:rPr>
              <a:t>entre el pueblo.”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Hechos 6:8: </a:t>
            </a:r>
            <a:r>
              <a:rPr lang="es-ES" u="sng" dirty="0">
                <a:solidFill>
                  <a:schemeClr val="tx1"/>
                </a:solidFill>
              </a:rPr>
              <a:t>Esteban</a:t>
            </a:r>
            <a:r>
              <a:rPr lang="es-ES" dirty="0">
                <a:solidFill>
                  <a:schemeClr val="tx1"/>
                </a:solidFill>
              </a:rPr>
              <a:t> fue uno de los instrumentos que usó Dios para producir este crecimiento explosivo de la iglesia:</a:t>
            </a:r>
          </a:p>
        </p:txBody>
      </p:sp>
    </p:spTree>
    <p:extLst>
      <p:ext uri="{BB962C8B-B14F-4D97-AF65-F5344CB8AC3E}">
        <p14:creationId xmlns:p14="http://schemas.microsoft.com/office/powerpoint/2010/main" val="275920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847" y="302359"/>
            <a:ext cx="11354468" cy="6555641"/>
          </a:xfrm>
          <a:prstGeom prst="rect">
            <a:avLst/>
          </a:prstGeom>
          <a:noFill/>
        </p:spPr>
        <p:txBody>
          <a:bodyPr wrap="square" rtlCol="0">
            <a:spAutoFit/>
          </a:bodyPr>
          <a:lstStyle/>
          <a:p>
            <a:r>
              <a:rPr lang="es-ES" sz="6000" b="1" dirty="0" smtClean="0">
                <a:solidFill>
                  <a:schemeClr val="bg1"/>
                </a:solidFill>
              </a:rPr>
              <a:t>27 </a:t>
            </a:r>
            <a:r>
              <a:rPr lang="es-ES" sz="6000" b="1" dirty="0">
                <a:solidFill>
                  <a:schemeClr val="bg1"/>
                </a:solidFill>
              </a:rPr>
              <a:t>en trabajo y fatiga, </a:t>
            </a:r>
            <a:r>
              <a:rPr lang="es-ES" sz="6000" b="1" dirty="0" smtClean="0">
                <a:solidFill>
                  <a:schemeClr val="bg1"/>
                </a:solidFill>
              </a:rPr>
              <a:t>en muchos </a:t>
            </a:r>
            <a:r>
              <a:rPr lang="es-ES" sz="6000" b="1" dirty="0">
                <a:solidFill>
                  <a:schemeClr val="bg1"/>
                </a:solidFill>
              </a:rPr>
              <a:t>desvelos, en hambre y sed, en muchos ayunos, en frío y en desnudez; 28 y además de otras cosas, lo que sobre mí se agolpa cada día, la </a:t>
            </a:r>
            <a:r>
              <a:rPr lang="es-ES" sz="6000" b="1" dirty="0">
                <a:solidFill>
                  <a:srgbClr val="FFFF00"/>
                </a:solidFill>
              </a:rPr>
              <a:t>preocupación por todas las iglesias</a:t>
            </a:r>
            <a:r>
              <a:rPr lang="es-ES" sz="6000" b="1" dirty="0">
                <a:solidFill>
                  <a:schemeClr val="bg1"/>
                </a:solidFill>
              </a:rPr>
              <a:t>.”</a:t>
            </a:r>
            <a:endParaRPr lang="es-ES" sz="6000" b="1" dirty="0">
              <a:solidFill>
                <a:srgbClr val="FFFF00"/>
              </a:solidFill>
            </a:endParaRPr>
          </a:p>
        </p:txBody>
      </p:sp>
    </p:spTree>
    <p:extLst>
      <p:ext uri="{BB962C8B-B14F-4D97-AF65-F5344CB8AC3E}">
        <p14:creationId xmlns:p14="http://schemas.microsoft.com/office/powerpoint/2010/main" val="1506439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30253" y="-37287"/>
            <a:ext cx="11644032"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Saulo descubrió una verdad revolucionaria y es que Dios tiene tan solo </a:t>
            </a:r>
            <a:r>
              <a:rPr lang="es-ES" sz="4400" b="1" dirty="0">
                <a:solidFill>
                  <a:srgbClr val="C00000"/>
                </a:solidFill>
              </a:rPr>
              <a:t>un pueblo </a:t>
            </a:r>
            <a:r>
              <a:rPr lang="es-ES" sz="4400" b="1" dirty="0" smtClean="0">
                <a:solidFill>
                  <a:srgbClr val="C00000"/>
                </a:solidFill>
              </a:rPr>
              <a:t>verdadero</a:t>
            </a:r>
            <a:r>
              <a:rPr lang="es-ES" sz="4400" b="1" dirty="0" smtClean="0">
                <a:solidFill>
                  <a:srgbClr val="002060"/>
                </a:solidFill>
              </a:rPr>
              <a:t>—aquellos </a:t>
            </a:r>
            <a:r>
              <a:rPr lang="es-ES" sz="4400" b="1" dirty="0">
                <a:solidFill>
                  <a:srgbClr val="002060"/>
                </a:solidFill>
              </a:rPr>
              <a:t>que han recibido a Cristo como salvador y Señor. Se dio cuenta que Dios no tiene </a:t>
            </a:r>
            <a:r>
              <a:rPr lang="es-ES" sz="4400" b="1" dirty="0">
                <a:solidFill>
                  <a:srgbClr val="C00000"/>
                </a:solidFill>
              </a:rPr>
              <a:t>dos pueblos </a:t>
            </a:r>
            <a:r>
              <a:rPr lang="es-ES" sz="4400" b="1" dirty="0">
                <a:solidFill>
                  <a:srgbClr val="002060"/>
                </a:solidFill>
              </a:rPr>
              <a:t>distintos—los judíos y los gentiles. Dios tiene solo un Israel verdadero, y éste no se define por su </a:t>
            </a:r>
            <a:r>
              <a:rPr lang="es-ES" sz="4400" b="1" dirty="0">
                <a:solidFill>
                  <a:srgbClr val="C00000"/>
                </a:solidFill>
              </a:rPr>
              <a:t>etnicidad</a:t>
            </a:r>
            <a:r>
              <a:rPr lang="es-ES" sz="4400" b="1" dirty="0">
                <a:solidFill>
                  <a:srgbClr val="002060"/>
                </a:solidFill>
              </a:rPr>
              <a:t>, su nacionalidad o su estatus social sino por su relación con Cristo Jesús. Notemos en las escrituras la unidad de un solo pueblo en </a:t>
            </a:r>
            <a:r>
              <a:rPr lang="es-ES" sz="4400" b="1" dirty="0" smtClean="0">
                <a:solidFill>
                  <a:srgbClr val="002060"/>
                </a:solidFill>
              </a:rPr>
              <a:t>Cristo:</a:t>
            </a:r>
            <a:endParaRPr lang="es-ES" sz="4400" b="1" dirty="0">
              <a:solidFill>
                <a:srgbClr val="002060"/>
              </a:solidFill>
            </a:endParaRPr>
          </a:p>
        </p:txBody>
      </p:sp>
    </p:spTree>
    <p:extLst>
      <p:ext uri="{BB962C8B-B14F-4D97-AF65-F5344CB8AC3E}">
        <p14:creationId xmlns:p14="http://schemas.microsoft.com/office/powerpoint/2010/main" val="1121498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Nota: ¿Saulo o Pablo?</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040926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2574995"/>
            <a:ext cx="11354468" cy="3416320"/>
          </a:xfrm>
          <a:prstGeom prst="rect">
            <a:avLst/>
          </a:prstGeom>
          <a:noFill/>
        </p:spPr>
        <p:txBody>
          <a:bodyPr wrap="square" rtlCol="0">
            <a:spAutoFit/>
          </a:bodyPr>
          <a:lstStyle/>
          <a:p>
            <a:r>
              <a:rPr lang="es-ES" sz="7200" b="1" dirty="0">
                <a:solidFill>
                  <a:schemeClr val="bg1"/>
                </a:solidFill>
              </a:rPr>
              <a:t>Entonces </a:t>
            </a:r>
            <a:r>
              <a:rPr lang="es-ES" sz="7200" b="1" dirty="0">
                <a:solidFill>
                  <a:srgbClr val="FFFF00"/>
                </a:solidFill>
              </a:rPr>
              <a:t>Saulo</a:t>
            </a:r>
            <a:r>
              <a:rPr lang="es-ES" sz="7200" b="1" dirty="0">
                <a:solidFill>
                  <a:schemeClr val="bg1"/>
                </a:solidFill>
              </a:rPr>
              <a:t>, que también es </a:t>
            </a:r>
            <a:r>
              <a:rPr lang="es-ES" sz="7200" b="1" dirty="0">
                <a:solidFill>
                  <a:srgbClr val="FFFF00"/>
                </a:solidFill>
              </a:rPr>
              <a:t>Pablo</a:t>
            </a:r>
            <a:r>
              <a:rPr lang="es-ES" sz="7200" b="1" dirty="0">
                <a:solidFill>
                  <a:schemeClr val="bg1"/>
                </a:solidFill>
              </a:rPr>
              <a:t>, lleno del Espíritu Santo, fijando en él los ojos,</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110799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6600" dirty="0" smtClean="0"/>
              <a:t>Hechos 7: 9</a:t>
            </a:r>
            <a:endParaRPr lang="es-ES" sz="6600" dirty="0">
              <a:solidFill>
                <a:schemeClr val="tx1"/>
              </a:solidFill>
            </a:endParaRPr>
          </a:p>
        </p:txBody>
      </p:sp>
    </p:spTree>
    <p:extLst>
      <p:ext uri="{BB962C8B-B14F-4D97-AF65-F5344CB8AC3E}">
        <p14:creationId xmlns:p14="http://schemas.microsoft.com/office/powerpoint/2010/main" val="802674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0439" y="301267"/>
            <a:ext cx="1106129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“Se </a:t>
            </a:r>
            <a:r>
              <a:rPr lang="es-ES" sz="4400" b="1" dirty="0">
                <a:solidFill>
                  <a:srgbClr val="002060"/>
                </a:solidFill>
              </a:rPr>
              <a:t>ha debatido mucho en cuanto al cambio de nombre que ocurre a la mitad </a:t>
            </a:r>
            <a:r>
              <a:rPr lang="es-ES" sz="4400" b="1" dirty="0" smtClean="0">
                <a:solidFill>
                  <a:srgbClr val="002060"/>
                </a:solidFill>
              </a:rPr>
              <a:t>del libro </a:t>
            </a:r>
            <a:r>
              <a:rPr lang="es-ES" sz="4400" b="1" dirty="0">
                <a:solidFill>
                  <a:srgbClr val="002060"/>
                </a:solidFill>
              </a:rPr>
              <a:t>de Hechos. Se habla de "Saulo, que también es Pablo" </a:t>
            </a:r>
            <a:r>
              <a:rPr lang="es-ES" sz="4400" b="1" dirty="0" smtClean="0">
                <a:solidFill>
                  <a:srgbClr val="002060"/>
                </a:solidFill>
              </a:rPr>
              <a:t>(</a:t>
            </a:r>
            <a:r>
              <a:rPr lang="es-ES" sz="4400" b="1" dirty="0" err="1" smtClean="0">
                <a:solidFill>
                  <a:srgbClr val="002060"/>
                </a:solidFill>
              </a:rPr>
              <a:t>Hch</a:t>
            </a:r>
            <a:r>
              <a:rPr lang="es-ES" sz="4400" b="1" dirty="0" smtClean="0">
                <a:solidFill>
                  <a:srgbClr val="002060"/>
                </a:solidFill>
              </a:rPr>
              <a:t>. </a:t>
            </a:r>
            <a:r>
              <a:rPr lang="es-ES" sz="4400" b="1" dirty="0">
                <a:solidFill>
                  <a:srgbClr val="002060"/>
                </a:solidFill>
              </a:rPr>
              <a:t>13: 9). ¿</a:t>
            </a:r>
            <a:r>
              <a:rPr lang="es-ES" sz="4400" b="1" dirty="0" smtClean="0">
                <a:solidFill>
                  <a:srgbClr val="002060"/>
                </a:solidFill>
              </a:rPr>
              <a:t>Por qué </a:t>
            </a:r>
            <a:r>
              <a:rPr lang="es-ES" sz="4400" b="1" dirty="0">
                <a:solidFill>
                  <a:srgbClr val="002060"/>
                </a:solidFill>
              </a:rPr>
              <a:t>habría de presentarse aquí un segundo nombre cuando se ha empleado </a:t>
            </a:r>
            <a:r>
              <a:rPr lang="es-ES" sz="4400" b="1" dirty="0" smtClean="0">
                <a:solidFill>
                  <a:srgbClr val="002060"/>
                </a:solidFill>
              </a:rPr>
              <a:t>el nombre </a:t>
            </a:r>
            <a:r>
              <a:rPr lang="es-ES" sz="4400" b="1" dirty="0">
                <a:solidFill>
                  <a:srgbClr val="002060"/>
                </a:solidFill>
              </a:rPr>
              <a:t>"Saulo" 18 veces </a:t>
            </a:r>
            <a:r>
              <a:rPr lang="es-ES" sz="4400" b="1" dirty="0" smtClean="0">
                <a:solidFill>
                  <a:srgbClr val="002060"/>
                </a:solidFill>
              </a:rPr>
              <a:t>(</a:t>
            </a:r>
            <a:r>
              <a:rPr lang="es-ES" sz="4400" b="1" dirty="0" err="1" smtClean="0">
                <a:solidFill>
                  <a:srgbClr val="002060"/>
                </a:solidFill>
              </a:rPr>
              <a:t>Hch</a:t>
            </a:r>
            <a:r>
              <a:rPr lang="es-ES" sz="4400" b="1" dirty="0" smtClean="0">
                <a:solidFill>
                  <a:srgbClr val="002060"/>
                </a:solidFill>
              </a:rPr>
              <a:t>. </a:t>
            </a:r>
            <a:r>
              <a:rPr lang="es-ES" sz="4400" b="1" dirty="0">
                <a:solidFill>
                  <a:srgbClr val="002060"/>
                </a:solidFill>
              </a:rPr>
              <a:t>7: 58 a 13: 9)? Desde los días de Jerónimo </a:t>
            </a:r>
            <a:r>
              <a:rPr lang="es-ES" sz="4400" b="1" dirty="0" smtClean="0">
                <a:solidFill>
                  <a:srgbClr val="002060"/>
                </a:solidFill>
              </a:rPr>
              <a:t>el nuevo </a:t>
            </a:r>
            <a:r>
              <a:rPr lang="es-ES" sz="4400" b="1" dirty="0">
                <a:solidFill>
                  <a:srgbClr val="002060"/>
                </a:solidFill>
              </a:rPr>
              <a:t>nombre se ha relacionado con el de Sergio Paulo, procónsul de Chipre. </a:t>
            </a:r>
            <a:endParaRPr lang="es-ES" sz="4400" b="1" dirty="0">
              <a:solidFill>
                <a:srgbClr val="002060"/>
              </a:solidFill>
            </a:endParaRPr>
          </a:p>
        </p:txBody>
      </p:sp>
    </p:spTree>
    <p:extLst>
      <p:ext uri="{BB962C8B-B14F-4D97-AF65-F5344CB8AC3E}">
        <p14:creationId xmlns:p14="http://schemas.microsoft.com/office/powerpoint/2010/main" val="2491964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5158" y="324531"/>
            <a:ext cx="10914211"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Se ha sugerido </a:t>
            </a:r>
            <a:r>
              <a:rPr lang="es-ES" sz="4800" b="1" dirty="0">
                <a:solidFill>
                  <a:srgbClr val="002060"/>
                </a:solidFill>
              </a:rPr>
              <a:t>que Saulo tomó el nombre de Pablo en esa ocasión en honor a </a:t>
            </a:r>
            <a:r>
              <a:rPr lang="es-ES" sz="4800" b="1" dirty="0" smtClean="0">
                <a:solidFill>
                  <a:srgbClr val="002060"/>
                </a:solidFill>
              </a:rPr>
              <a:t>la conversión </a:t>
            </a:r>
            <a:r>
              <a:rPr lang="es-ES" sz="4800" b="1" dirty="0">
                <a:solidFill>
                  <a:srgbClr val="002060"/>
                </a:solidFill>
              </a:rPr>
              <a:t>del procónsul al cristianismo. Tal explicación parece poco </a:t>
            </a:r>
            <a:r>
              <a:rPr lang="es-ES" sz="4800" b="1" dirty="0" smtClean="0">
                <a:solidFill>
                  <a:srgbClr val="002060"/>
                </a:solidFill>
              </a:rPr>
              <a:t>probable, porque </a:t>
            </a:r>
            <a:r>
              <a:rPr lang="es-ES" sz="4800" b="1" dirty="0">
                <a:solidFill>
                  <a:srgbClr val="002060"/>
                </a:solidFill>
              </a:rPr>
              <a:t>hay razones de peso para suponer que Saulo tuvo desde su infancia más de</a:t>
            </a:r>
          </a:p>
          <a:p>
            <a:pPr>
              <a:buClr>
                <a:srgbClr val="FF0000"/>
              </a:buClr>
            </a:pPr>
            <a:r>
              <a:rPr lang="es-ES" sz="4800" b="1" dirty="0">
                <a:solidFill>
                  <a:srgbClr val="002060"/>
                </a:solidFill>
              </a:rPr>
              <a:t>un </a:t>
            </a:r>
            <a:r>
              <a:rPr lang="es-ES" sz="4800" b="1" dirty="0" smtClean="0">
                <a:solidFill>
                  <a:srgbClr val="002060"/>
                </a:solidFill>
              </a:rPr>
              <a:t>nombre…</a:t>
            </a:r>
            <a:endParaRPr lang="es-ES" sz="4800" b="1" i="1" dirty="0">
              <a:solidFill>
                <a:srgbClr val="7B3874"/>
              </a:solidFill>
            </a:endParaRPr>
          </a:p>
        </p:txBody>
      </p:sp>
    </p:spTree>
    <p:extLst>
      <p:ext uri="{BB962C8B-B14F-4D97-AF65-F5344CB8AC3E}">
        <p14:creationId xmlns:p14="http://schemas.microsoft.com/office/powerpoint/2010/main" val="149866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5158" y="324531"/>
            <a:ext cx="1091421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Lucas </a:t>
            </a:r>
            <a:r>
              <a:rPr lang="es-ES" sz="4400" b="1" dirty="0" smtClean="0">
                <a:solidFill>
                  <a:srgbClr val="002060"/>
                </a:solidFill>
              </a:rPr>
              <a:t>muestra que </a:t>
            </a:r>
            <a:r>
              <a:rPr lang="es-ES" sz="4400" b="1" dirty="0">
                <a:solidFill>
                  <a:srgbClr val="002060"/>
                </a:solidFill>
              </a:rPr>
              <a:t>sabía que el apóstol tenía </a:t>
            </a:r>
            <a:r>
              <a:rPr lang="es-ES" sz="4400" b="1" dirty="0">
                <a:solidFill>
                  <a:srgbClr val="C00000"/>
                </a:solidFill>
              </a:rPr>
              <a:t>dos nombres</a:t>
            </a:r>
            <a:r>
              <a:rPr lang="es-ES" sz="4400" b="1" dirty="0">
                <a:solidFill>
                  <a:srgbClr val="002060"/>
                </a:solidFill>
              </a:rPr>
              <a:t>: Saulo y Pablo. Antes de </a:t>
            </a:r>
            <a:r>
              <a:rPr lang="es-ES" sz="4400" b="1" dirty="0" err="1">
                <a:solidFill>
                  <a:srgbClr val="002060"/>
                </a:solidFill>
              </a:rPr>
              <a:t>Hech</a:t>
            </a:r>
            <a:r>
              <a:rPr lang="es-ES" sz="4400" b="1" dirty="0">
                <a:solidFill>
                  <a:srgbClr val="002060"/>
                </a:solidFill>
              </a:rPr>
              <a:t>. 13: </a:t>
            </a:r>
            <a:r>
              <a:rPr lang="es-ES" sz="4400" b="1" dirty="0" smtClean="0">
                <a:solidFill>
                  <a:srgbClr val="002060"/>
                </a:solidFill>
              </a:rPr>
              <a:t>9 lo </a:t>
            </a:r>
            <a:r>
              <a:rPr lang="es-ES" sz="4400" b="1" dirty="0">
                <a:solidFill>
                  <a:srgbClr val="002060"/>
                </a:solidFill>
              </a:rPr>
              <a:t>describe dentro de un ambiente mayormente hebreo, y por lo tanto ha usado </a:t>
            </a:r>
            <a:r>
              <a:rPr lang="es-ES" sz="4400" b="1" dirty="0" smtClean="0">
                <a:solidFill>
                  <a:srgbClr val="002060"/>
                </a:solidFill>
              </a:rPr>
              <a:t>su nombre </a:t>
            </a:r>
            <a:r>
              <a:rPr lang="es-ES" sz="4400" b="1" dirty="0">
                <a:solidFill>
                  <a:srgbClr val="C00000"/>
                </a:solidFill>
              </a:rPr>
              <a:t>hebreo</a:t>
            </a:r>
            <a:r>
              <a:rPr lang="es-ES" sz="4400" b="1" dirty="0">
                <a:solidFill>
                  <a:srgbClr val="002060"/>
                </a:solidFill>
              </a:rPr>
              <a:t>, </a:t>
            </a:r>
            <a:r>
              <a:rPr lang="es-ES" sz="4400" b="1" dirty="0">
                <a:solidFill>
                  <a:srgbClr val="C00000"/>
                </a:solidFill>
              </a:rPr>
              <a:t>Saulo</a:t>
            </a:r>
            <a:r>
              <a:rPr lang="es-ES" sz="4400" b="1" dirty="0">
                <a:solidFill>
                  <a:srgbClr val="002060"/>
                </a:solidFill>
              </a:rPr>
              <a:t>. Posteriormente (cap. 13: 9), Lucas lo ve frente a </a:t>
            </a:r>
            <a:r>
              <a:rPr lang="es-ES" sz="4400" b="1" dirty="0" smtClean="0">
                <a:solidFill>
                  <a:srgbClr val="002060"/>
                </a:solidFill>
              </a:rPr>
              <a:t>frente con </a:t>
            </a:r>
            <a:r>
              <a:rPr lang="es-ES" sz="4400" b="1" dirty="0">
                <a:solidFill>
                  <a:srgbClr val="002060"/>
                </a:solidFill>
              </a:rPr>
              <a:t>un funcionario </a:t>
            </a:r>
            <a:r>
              <a:rPr lang="es-ES" sz="4400" b="1" dirty="0">
                <a:solidFill>
                  <a:srgbClr val="C00000"/>
                </a:solidFill>
              </a:rPr>
              <a:t>romano</a:t>
            </a:r>
            <a:r>
              <a:rPr lang="es-ES" sz="4400" b="1" dirty="0">
                <a:solidFill>
                  <a:srgbClr val="002060"/>
                </a:solidFill>
              </a:rPr>
              <a:t>, quien naturalmente le habría preguntado su </a:t>
            </a:r>
            <a:r>
              <a:rPr lang="es-ES" sz="4400" b="1" dirty="0" smtClean="0">
                <a:solidFill>
                  <a:srgbClr val="002060"/>
                </a:solidFill>
              </a:rPr>
              <a:t>nombre, su </a:t>
            </a:r>
            <a:r>
              <a:rPr lang="es-ES" sz="4400" b="1" dirty="0">
                <a:solidFill>
                  <a:srgbClr val="002060"/>
                </a:solidFill>
              </a:rPr>
              <a:t>procedencia, etc. </a:t>
            </a:r>
            <a:endParaRPr lang="es-ES" sz="4400" b="1" i="1" dirty="0">
              <a:solidFill>
                <a:srgbClr val="7B3874"/>
              </a:solidFill>
            </a:endParaRPr>
          </a:p>
        </p:txBody>
      </p:sp>
    </p:spTree>
    <p:extLst>
      <p:ext uri="{BB962C8B-B14F-4D97-AF65-F5344CB8AC3E}">
        <p14:creationId xmlns:p14="http://schemas.microsoft.com/office/powerpoint/2010/main" val="3905716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5158" y="324531"/>
            <a:ext cx="10914211"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Un </a:t>
            </a:r>
            <a:r>
              <a:rPr lang="es-ES" sz="4400" b="1" dirty="0">
                <a:solidFill>
                  <a:srgbClr val="002060"/>
                </a:solidFill>
              </a:rPr>
              <a:t>ciudadano romano no habría respondido: "Soy </a:t>
            </a:r>
            <a:r>
              <a:rPr lang="es-ES" sz="4400" b="1" dirty="0" smtClean="0">
                <a:solidFill>
                  <a:srgbClr val="002060"/>
                </a:solidFill>
              </a:rPr>
              <a:t>Saulo, fariseo </a:t>
            </a:r>
            <a:r>
              <a:rPr lang="es-ES" sz="4400" b="1" dirty="0">
                <a:solidFill>
                  <a:srgbClr val="002060"/>
                </a:solidFill>
              </a:rPr>
              <a:t>de Jerusalén", sino "Soy Pablo, ciudadano romano de Tarso". Por </a:t>
            </a:r>
            <a:r>
              <a:rPr lang="es-ES" sz="4400" b="1" dirty="0" smtClean="0">
                <a:solidFill>
                  <a:srgbClr val="002060"/>
                </a:solidFill>
              </a:rPr>
              <a:t>lo tanto</a:t>
            </a:r>
            <a:r>
              <a:rPr lang="es-ES" sz="4400" b="1" dirty="0">
                <a:solidFill>
                  <a:srgbClr val="002060"/>
                </a:solidFill>
              </a:rPr>
              <a:t>, el uso del segundo nombre del protagonista del relato de Lucas </a:t>
            </a:r>
            <a:r>
              <a:rPr lang="es-ES" sz="4400" b="1" dirty="0" smtClean="0">
                <a:solidFill>
                  <a:srgbClr val="002060"/>
                </a:solidFill>
              </a:rPr>
              <a:t>es sumamente </a:t>
            </a:r>
            <a:r>
              <a:rPr lang="es-ES" sz="4400" b="1" dirty="0">
                <a:solidFill>
                  <a:srgbClr val="002060"/>
                </a:solidFill>
              </a:rPr>
              <a:t>apropiado dentro de las circunstancias, y casi no necesita </a:t>
            </a:r>
            <a:r>
              <a:rPr lang="es-ES" sz="4400" b="1" dirty="0" smtClean="0">
                <a:solidFill>
                  <a:srgbClr val="002060"/>
                </a:solidFill>
              </a:rPr>
              <a:t>ninguna otra </a:t>
            </a:r>
            <a:r>
              <a:rPr lang="es-ES" sz="4400" b="1" dirty="0">
                <a:solidFill>
                  <a:srgbClr val="002060"/>
                </a:solidFill>
              </a:rPr>
              <a:t>explicación. </a:t>
            </a:r>
            <a:endParaRPr lang="es-ES" sz="4400" b="1" i="1" dirty="0">
              <a:solidFill>
                <a:srgbClr val="7B3874"/>
              </a:solidFill>
            </a:endParaRPr>
          </a:p>
        </p:txBody>
      </p:sp>
    </p:spTree>
    <p:extLst>
      <p:ext uri="{BB962C8B-B14F-4D97-AF65-F5344CB8AC3E}">
        <p14:creationId xmlns:p14="http://schemas.microsoft.com/office/powerpoint/2010/main" val="4004003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5158" y="324531"/>
            <a:ext cx="10914211"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De </a:t>
            </a:r>
            <a:r>
              <a:rPr lang="es-ES" sz="4400" b="1" dirty="0">
                <a:solidFill>
                  <a:srgbClr val="002060"/>
                </a:solidFill>
              </a:rPr>
              <a:t>aquí en adelante, Lucas emplea el nombre gentil, </a:t>
            </a:r>
            <a:r>
              <a:rPr lang="es-ES" sz="4400" b="1" dirty="0" smtClean="0">
                <a:solidFill>
                  <a:srgbClr val="002060"/>
                </a:solidFill>
              </a:rPr>
              <a:t>excepto en </a:t>
            </a:r>
            <a:r>
              <a:rPr lang="es-ES" sz="4400" b="1" dirty="0">
                <a:solidFill>
                  <a:srgbClr val="002060"/>
                </a:solidFill>
              </a:rPr>
              <a:t>tres referencias al Saulo de tiempos pasados (cap. 22: 7, 13; 26: 14), </a:t>
            </a:r>
            <a:r>
              <a:rPr lang="es-ES" sz="4400" b="1" dirty="0" smtClean="0">
                <a:solidFill>
                  <a:srgbClr val="002060"/>
                </a:solidFill>
              </a:rPr>
              <a:t>lo que </a:t>
            </a:r>
            <a:r>
              <a:rPr lang="es-ES" sz="4400" b="1" dirty="0">
                <a:solidFill>
                  <a:srgbClr val="002060"/>
                </a:solidFill>
              </a:rPr>
              <a:t>muestra con cuánta precisión Lucas registró los discursos de Pablo. Esto </a:t>
            </a:r>
            <a:r>
              <a:rPr lang="es-ES" sz="4400" b="1" dirty="0" smtClean="0">
                <a:solidFill>
                  <a:srgbClr val="002060"/>
                </a:solidFill>
              </a:rPr>
              <a:t>es muy </a:t>
            </a:r>
            <a:r>
              <a:rPr lang="es-ES" sz="4400" b="1" dirty="0">
                <a:solidFill>
                  <a:srgbClr val="002060"/>
                </a:solidFill>
              </a:rPr>
              <a:t>apropiado, porque el ministerio del apóstol en la segunda mitad del </a:t>
            </a:r>
            <a:r>
              <a:rPr lang="es-ES" sz="4400" b="1" dirty="0" smtClean="0">
                <a:solidFill>
                  <a:srgbClr val="002060"/>
                </a:solidFill>
              </a:rPr>
              <a:t>libro de </a:t>
            </a:r>
            <a:r>
              <a:rPr lang="es-ES" sz="4400" b="1" dirty="0">
                <a:solidFill>
                  <a:srgbClr val="002060"/>
                </a:solidFill>
              </a:rPr>
              <a:t>Hechos fue casi enteramente en medio de los gentiles. </a:t>
            </a:r>
            <a:endParaRPr lang="es-ES" sz="4400" b="1" i="1" dirty="0">
              <a:solidFill>
                <a:srgbClr val="7B3874"/>
              </a:solidFill>
            </a:endParaRPr>
          </a:p>
        </p:txBody>
      </p:sp>
    </p:spTree>
    <p:extLst>
      <p:ext uri="{BB962C8B-B14F-4D97-AF65-F5344CB8AC3E}">
        <p14:creationId xmlns:p14="http://schemas.microsoft.com/office/powerpoint/2010/main" val="3395586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5158" y="324531"/>
            <a:ext cx="10914211"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De </a:t>
            </a:r>
            <a:r>
              <a:rPr lang="es-ES" sz="4800" b="1" dirty="0">
                <a:solidFill>
                  <a:srgbClr val="002060"/>
                </a:solidFill>
              </a:rPr>
              <a:t>esa manera </a:t>
            </a:r>
            <a:r>
              <a:rPr lang="es-ES" sz="4800" b="1" dirty="0" smtClean="0">
                <a:solidFill>
                  <a:srgbClr val="002060"/>
                </a:solidFill>
              </a:rPr>
              <a:t>el nombre </a:t>
            </a:r>
            <a:r>
              <a:rPr lang="es-ES" sz="4800" b="1" dirty="0">
                <a:solidFill>
                  <a:srgbClr val="002060"/>
                </a:solidFill>
              </a:rPr>
              <a:t>de </a:t>
            </a:r>
            <a:r>
              <a:rPr lang="es-ES" sz="4800" b="1" dirty="0">
                <a:solidFill>
                  <a:srgbClr val="C00000"/>
                </a:solidFill>
              </a:rPr>
              <a:t>Pablo</a:t>
            </a:r>
            <a:r>
              <a:rPr lang="es-ES" sz="4800" b="1" dirty="0">
                <a:solidFill>
                  <a:srgbClr val="002060"/>
                </a:solidFill>
              </a:rPr>
              <a:t> está entretejido con su </a:t>
            </a:r>
            <a:r>
              <a:rPr lang="es-ES" sz="4800" b="1" dirty="0">
                <a:solidFill>
                  <a:srgbClr val="C00000"/>
                </a:solidFill>
              </a:rPr>
              <a:t>misión para los gentiles</a:t>
            </a:r>
            <a:r>
              <a:rPr lang="es-ES" sz="4800" b="1" dirty="0">
                <a:solidFill>
                  <a:srgbClr val="002060"/>
                </a:solidFill>
              </a:rPr>
              <a:t>. Esto </a:t>
            </a:r>
            <a:r>
              <a:rPr lang="es-ES" sz="4800" b="1" dirty="0" smtClean="0">
                <a:solidFill>
                  <a:srgbClr val="002060"/>
                </a:solidFill>
              </a:rPr>
              <a:t>está corroborado </a:t>
            </a:r>
            <a:r>
              <a:rPr lang="es-ES" sz="4800" b="1" dirty="0">
                <a:solidFill>
                  <a:srgbClr val="002060"/>
                </a:solidFill>
              </a:rPr>
              <a:t>por el uso casi invariable del nombre de Pablo en sus </a:t>
            </a:r>
            <a:r>
              <a:rPr lang="es-ES" sz="4800" b="1" dirty="0" smtClean="0">
                <a:solidFill>
                  <a:srgbClr val="002060"/>
                </a:solidFill>
              </a:rPr>
              <a:t>epístolas (</a:t>
            </a:r>
            <a:r>
              <a:rPr lang="es-ES" sz="4800" b="1" dirty="0" err="1" smtClean="0">
                <a:solidFill>
                  <a:srgbClr val="002060"/>
                </a:solidFill>
              </a:rPr>
              <a:t>Rom</a:t>
            </a:r>
            <a:r>
              <a:rPr lang="es-ES" sz="4800" b="1" dirty="0">
                <a:solidFill>
                  <a:srgbClr val="002060"/>
                </a:solidFill>
              </a:rPr>
              <a:t>. 1: 1; 1Cor. l: 12; 2 </a:t>
            </a:r>
            <a:r>
              <a:rPr lang="es-ES" sz="4800" b="1" dirty="0" err="1">
                <a:solidFill>
                  <a:srgbClr val="002060"/>
                </a:solidFill>
              </a:rPr>
              <a:t>Cor</a:t>
            </a:r>
            <a:r>
              <a:rPr lang="es-ES" sz="4800" b="1" dirty="0">
                <a:solidFill>
                  <a:srgbClr val="002060"/>
                </a:solidFill>
              </a:rPr>
              <a:t>. 10: 1; </a:t>
            </a:r>
            <a:r>
              <a:rPr lang="es-ES" sz="4800" b="1" dirty="0" err="1">
                <a:solidFill>
                  <a:srgbClr val="002060"/>
                </a:solidFill>
              </a:rPr>
              <a:t>Gál</a:t>
            </a:r>
            <a:r>
              <a:rPr lang="es-ES" sz="4800" b="1" dirty="0">
                <a:solidFill>
                  <a:srgbClr val="002060"/>
                </a:solidFill>
              </a:rPr>
              <a:t>. 5: 2; Col. 4: 18; etc.).”  </a:t>
            </a:r>
            <a:r>
              <a:rPr lang="es-ES" sz="4800" b="1" i="1" dirty="0" smtClean="0">
                <a:solidFill>
                  <a:srgbClr val="7B3874"/>
                </a:solidFill>
              </a:rPr>
              <a:t>Comentario bíblico adventista, </a:t>
            </a:r>
            <a:r>
              <a:rPr lang="es-ES" sz="4800" b="1" i="1" dirty="0" err="1" smtClean="0">
                <a:solidFill>
                  <a:srgbClr val="7B3874"/>
                </a:solidFill>
              </a:rPr>
              <a:t>Hch</a:t>
            </a:r>
            <a:r>
              <a:rPr lang="es-ES" sz="4800" b="1" i="1" dirty="0" smtClean="0">
                <a:solidFill>
                  <a:srgbClr val="7B3874"/>
                </a:solidFill>
              </a:rPr>
              <a:t>. 7, Nota 2.</a:t>
            </a:r>
            <a:endParaRPr lang="es-ES" sz="4800" b="1" i="1" dirty="0">
              <a:solidFill>
                <a:srgbClr val="7B3874"/>
              </a:solidFill>
            </a:endParaRPr>
          </a:p>
        </p:txBody>
      </p:sp>
    </p:spTree>
    <p:extLst>
      <p:ext uri="{BB962C8B-B14F-4D97-AF65-F5344CB8AC3E}">
        <p14:creationId xmlns:p14="http://schemas.microsoft.com/office/powerpoint/2010/main" val="117916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prospecto prometedor</a:t>
            </a:r>
          </a:p>
        </p:txBody>
      </p:sp>
    </p:spTree>
    <p:extLst>
      <p:ext uri="{BB962C8B-B14F-4D97-AF65-F5344CB8AC3E}">
        <p14:creationId xmlns:p14="http://schemas.microsoft.com/office/powerpoint/2010/main" val="19363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rebaño y un solo pastor</a:t>
            </a:r>
          </a:p>
        </p:txBody>
      </p:sp>
    </p:spTree>
    <p:extLst>
      <p:ext uri="{BB962C8B-B14F-4D97-AF65-F5344CB8AC3E}">
        <p14:creationId xmlns:p14="http://schemas.microsoft.com/office/powerpoint/2010/main" val="2013730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024874"/>
            <a:ext cx="11354468"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También tengo </a:t>
            </a:r>
            <a:r>
              <a:rPr lang="es-ES" sz="6600" b="1" dirty="0">
                <a:solidFill>
                  <a:srgbClr val="FFFF00"/>
                </a:solidFill>
              </a:rPr>
              <a:t>otras ovejas </a:t>
            </a:r>
            <a:r>
              <a:rPr lang="es-ES" sz="6600" b="1" dirty="0">
                <a:solidFill>
                  <a:schemeClr val="bg1"/>
                </a:solidFill>
              </a:rPr>
              <a:t>que </a:t>
            </a:r>
            <a:r>
              <a:rPr lang="es-ES" sz="6600" b="1" dirty="0">
                <a:solidFill>
                  <a:srgbClr val="FFFF00"/>
                </a:solidFill>
              </a:rPr>
              <a:t>no son de este redil [los Gentiles]; </a:t>
            </a:r>
            <a:r>
              <a:rPr lang="es-ES" sz="6600" b="1" dirty="0">
                <a:solidFill>
                  <a:schemeClr val="bg1"/>
                </a:solidFill>
              </a:rPr>
              <a:t>aquéllas también debo traer, y oirán mi voz; y habrá </a:t>
            </a:r>
            <a:r>
              <a:rPr lang="es-ES" sz="6600" b="1" dirty="0">
                <a:solidFill>
                  <a:srgbClr val="FFFF00"/>
                </a:solidFill>
              </a:rPr>
              <a:t>un rebaño</a:t>
            </a:r>
            <a:r>
              <a:rPr lang="es-ES" sz="6600" b="1" dirty="0">
                <a:solidFill>
                  <a:schemeClr val="bg1"/>
                </a:solidFill>
              </a:rPr>
              <a:t>, y </a:t>
            </a:r>
            <a:r>
              <a:rPr lang="es-ES" sz="6600" b="1" dirty="0">
                <a:solidFill>
                  <a:srgbClr val="FFFF00"/>
                </a:solidFill>
              </a:rPr>
              <a:t>un pastor.</a:t>
            </a:r>
            <a:r>
              <a:rPr lang="es-ES" sz="6600" b="1" dirty="0">
                <a:solidFill>
                  <a:schemeClr val="bg1"/>
                </a:solidFill>
              </a:rPr>
              <a:t>”</a:t>
            </a:r>
            <a:endParaRPr lang="es-ES" sz="66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Juan 10:16: </a:t>
            </a:r>
            <a:r>
              <a:rPr lang="es-ES" sz="3200" dirty="0">
                <a:solidFill>
                  <a:schemeClr val="tx1"/>
                </a:solidFill>
              </a:rPr>
              <a:t>Jesús tiene tan solo un rebaño, no dos:</a:t>
            </a:r>
          </a:p>
        </p:txBody>
      </p:sp>
    </p:spTree>
    <p:extLst>
      <p:ext uri="{BB962C8B-B14F-4D97-AF65-F5344CB8AC3E}">
        <p14:creationId xmlns:p14="http://schemas.microsoft.com/office/powerpoint/2010/main" val="2187231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765566"/>
            <a:ext cx="1135446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Esto no lo dijo por sí mismo, sino que como era el sumo sacerdote aquel año, profetizó que Jesús había de morir por la nación; 52 </a:t>
            </a:r>
            <a:r>
              <a:rPr lang="es-ES" sz="5400" b="1" dirty="0">
                <a:solidFill>
                  <a:srgbClr val="FFFF00"/>
                </a:solidFill>
              </a:rPr>
              <a:t>y no solamente por la nación</a:t>
            </a:r>
            <a:r>
              <a:rPr lang="es-ES" sz="5400" b="1" dirty="0">
                <a:solidFill>
                  <a:schemeClr val="bg1"/>
                </a:solidFill>
              </a:rPr>
              <a:t>, sino también para </a:t>
            </a:r>
            <a:r>
              <a:rPr lang="es-ES" sz="5400" b="1" dirty="0">
                <a:solidFill>
                  <a:srgbClr val="FFFF00"/>
                </a:solidFill>
              </a:rPr>
              <a:t>congregar en uno</a:t>
            </a:r>
            <a:r>
              <a:rPr lang="es-ES" sz="5400" b="1" dirty="0">
                <a:solidFill>
                  <a:schemeClr val="bg1"/>
                </a:solidFill>
              </a:rPr>
              <a:t> a los </a:t>
            </a:r>
            <a:r>
              <a:rPr lang="es-ES" sz="5400" b="1" dirty="0">
                <a:solidFill>
                  <a:srgbClr val="FFFF00"/>
                </a:solidFill>
              </a:rPr>
              <a:t>hijos de Dios </a:t>
            </a:r>
            <a:r>
              <a:rPr lang="es-ES" sz="5400" b="1" dirty="0">
                <a:solidFill>
                  <a:schemeClr val="bg1"/>
                </a:solidFill>
              </a:rPr>
              <a:t>que estaban </a:t>
            </a:r>
            <a:r>
              <a:rPr lang="es-ES" sz="5400" b="1" dirty="0">
                <a:solidFill>
                  <a:srgbClr val="FFFF00"/>
                </a:solidFill>
              </a:rPr>
              <a:t>dispersos</a:t>
            </a:r>
            <a:r>
              <a:rPr lang="es-ES" sz="5400" b="1" dirty="0">
                <a:solidFill>
                  <a:schemeClr val="bg1"/>
                </a:solidFill>
              </a:rPr>
              <a:t>.”</a:t>
            </a:r>
            <a:endParaRPr lang="es-ES" sz="5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Juan 11:51, 52:</a:t>
            </a:r>
          </a:p>
        </p:txBody>
      </p:sp>
    </p:spTree>
    <p:extLst>
      <p:ext uri="{BB962C8B-B14F-4D97-AF65-F5344CB8AC3E}">
        <p14:creationId xmlns:p14="http://schemas.microsoft.com/office/powerpoint/2010/main" val="2021912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Israel compuesto de creyentes en Jesús</a:t>
            </a:r>
          </a:p>
        </p:txBody>
      </p:sp>
    </p:spTree>
    <p:extLst>
      <p:ext uri="{BB962C8B-B14F-4D97-AF65-F5344CB8AC3E}">
        <p14:creationId xmlns:p14="http://schemas.microsoft.com/office/powerpoint/2010/main" val="3796924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00501" y="1504910"/>
            <a:ext cx="10795380"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Dios tiene tan </a:t>
            </a:r>
            <a:r>
              <a:rPr lang="es-ES" sz="6000" b="1" dirty="0">
                <a:solidFill>
                  <a:srgbClr val="C00000"/>
                </a:solidFill>
              </a:rPr>
              <a:t>solo un verdadero Israel </a:t>
            </a:r>
            <a:r>
              <a:rPr lang="es-ES" sz="6000" b="1" dirty="0">
                <a:solidFill>
                  <a:srgbClr val="002060"/>
                </a:solidFill>
              </a:rPr>
              <a:t>y éste se define por su relación con Cristo y no por pertenecer al Israel literal:</a:t>
            </a:r>
          </a:p>
        </p:txBody>
      </p:sp>
    </p:spTree>
    <p:extLst>
      <p:ext uri="{BB962C8B-B14F-4D97-AF65-F5344CB8AC3E}">
        <p14:creationId xmlns:p14="http://schemas.microsoft.com/office/powerpoint/2010/main" val="2621553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215942"/>
            <a:ext cx="11354468"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Pues no es judío el que lo es </a:t>
            </a:r>
            <a:r>
              <a:rPr lang="es-ES" sz="4800" b="1" dirty="0">
                <a:solidFill>
                  <a:srgbClr val="FFFF00"/>
                </a:solidFill>
              </a:rPr>
              <a:t>exteriormente</a:t>
            </a:r>
            <a:r>
              <a:rPr lang="es-ES" sz="4800" b="1" dirty="0">
                <a:solidFill>
                  <a:schemeClr val="bg1"/>
                </a:solidFill>
              </a:rPr>
              <a:t>, ni es la circuncisión la que se hace </a:t>
            </a:r>
            <a:r>
              <a:rPr lang="es-ES" sz="4800" b="1" dirty="0">
                <a:solidFill>
                  <a:srgbClr val="FFFF00"/>
                </a:solidFill>
              </a:rPr>
              <a:t>exteriormente</a:t>
            </a:r>
            <a:r>
              <a:rPr lang="es-ES" sz="4800" b="1" dirty="0">
                <a:solidFill>
                  <a:schemeClr val="bg1"/>
                </a:solidFill>
              </a:rPr>
              <a:t> en la carne; 29 sino que es judío el que lo es en lo </a:t>
            </a:r>
            <a:r>
              <a:rPr lang="es-ES" sz="4800" b="1" dirty="0">
                <a:solidFill>
                  <a:srgbClr val="FFFF00"/>
                </a:solidFill>
              </a:rPr>
              <a:t>interior</a:t>
            </a:r>
            <a:r>
              <a:rPr lang="es-ES" sz="4800" b="1" dirty="0">
                <a:solidFill>
                  <a:schemeClr val="bg1"/>
                </a:solidFill>
              </a:rPr>
              <a:t>, y la circuncisión es la del </a:t>
            </a:r>
            <a:r>
              <a:rPr lang="es-ES" sz="4800" b="1" dirty="0">
                <a:solidFill>
                  <a:srgbClr val="FFFF00"/>
                </a:solidFill>
              </a:rPr>
              <a:t>corazón</a:t>
            </a:r>
            <a:r>
              <a:rPr lang="es-ES" sz="4800" b="1" dirty="0">
                <a:solidFill>
                  <a:schemeClr val="bg1"/>
                </a:solidFill>
              </a:rPr>
              <a:t>, en </a:t>
            </a:r>
            <a:r>
              <a:rPr lang="es-ES" sz="4800" b="1" dirty="0">
                <a:solidFill>
                  <a:srgbClr val="FFFF00"/>
                </a:solidFill>
              </a:rPr>
              <a:t>espíritu</a:t>
            </a:r>
            <a:r>
              <a:rPr lang="es-ES" sz="4800" b="1" dirty="0">
                <a:solidFill>
                  <a:schemeClr val="bg1"/>
                </a:solidFill>
              </a:rPr>
              <a:t>, no en </a:t>
            </a:r>
            <a:r>
              <a:rPr lang="es-ES" sz="4800" b="1" dirty="0">
                <a:solidFill>
                  <a:srgbClr val="FFFF00"/>
                </a:solidFill>
              </a:rPr>
              <a:t>letra</a:t>
            </a:r>
            <a:r>
              <a:rPr lang="es-ES" sz="4800" b="1" dirty="0">
                <a:solidFill>
                  <a:schemeClr val="bg1"/>
                </a:solidFill>
              </a:rPr>
              <a:t>; la alabanza del cual no viene de los </a:t>
            </a:r>
            <a:r>
              <a:rPr lang="es-ES" sz="4800" b="1" dirty="0">
                <a:solidFill>
                  <a:srgbClr val="FFFF00"/>
                </a:solidFill>
              </a:rPr>
              <a:t>hombres</a:t>
            </a:r>
            <a:r>
              <a:rPr lang="es-ES" sz="4800" b="1" dirty="0">
                <a:solidFill>
                  <a:schemeClr val="bg1"/>
                </a:solidFill>
              </a:rPr>
              <a:t>, sino de </a:t>
            </a:r>
            <a:r>
              <a:rPr lang="es-ES" sz="4800" b="1" dirty="0">
                <a:solidFill>
                  <a:srgbClr val="FFFF00"/>
                </a:solidFill>
              </a:rPr>
              <a:t>Dios</a:t>
            </a:r>
            <a:r>
              <a:rPr lang="es-ES" sz="4800" b="1" dirty="0">
                <a:solidFill>
                  <a:schemeClr val="bg1"/>
                </a:solidFill>
              </a:rPr>
              <a:t>.”</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Romanos 2:28, 29: </a:t>
            </a:r>
            <a:r>
              <a:rPr lang="es-ES" sz="3200" dirty="0">
                <a:solidFill>
                  <a:schemeClr val="tx1"/>
                </a:solidFill>
              </a:rPr>
              <a:t>Dios tiene tan solo un verdadero Israel:</a:t>
            </a:r>
          </a:p>
        </p:txBody>
      </p:sp>
    </p:spTree>
    <p:extLst>
      <p:ext uri="{BB962C8B-B14F-4D97-AF65-F5344CB8AC3E}">
        <p14:creationId xmlns:p14="http://schemas.microsoft.com/office/powerpoint/2010/main" val="1358831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625719"/>
            <a:ext cx="11354468"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No que la palabra de Dios haya fallado; porque </a:t>
            </a:r>
            <a:r>
              <a:rPr lang="es-ES" sz="4400" b="1" dirty="0">
                <a:solidFill>
                  <a:srgbClr val="FFFF00"/>
                </a:solidFill>
              </a:rPr>
              <a:t>no todos </a:t>
            </a:r>
            <a:r>
              <a:rPr lang="es-ES" sz="4400" b="1" dirty="0">
                <a:solidFill>
                  <a:schemeClr val="bg1"/>
                </a:solidFill>
              </a:rPr>
              <a:t>los que descienden de Israel </a:t>
            </a:r>
            <a:r>
              <a:rPr lang="es-ES" sz="4400" b="1" dirty="0">
                <a:solidFill>
                  <a:srgbClr val="FFFF00"/>
                </a:solidFill>
              </a:rPr>
              <a:t>son israelitas</a:t>
            </a:r>
            <a:r>
              <a:rPr lang="es-ES" sz="4400" b="1" dirty="0">
                <a:solidFill>
                  <a:schemeClr val="bg1"/>
                </a:solidFill>
              </a:rPr>
              <a:t>, 7 ni por ser </a:t>
            </a:r>
            <a:r>
              <a:rPr lang="es-ES" sz="4400" b="1" dirty="0">
                <a:solidFill>
                  <a:srgbClr val="FFFF00"/>
                </a:solidFill>
              </a:rPr>
              <a:t>descendientes de Abraham</a:t>
            </a:r>
            <a:r>
              <a:rPr lang="es-ES" sz="4400" b="1" dirty="0">
                <a:solidFill>
                  <a:schemeClr val="bg1"/>
                </a:solidFill>
              </a:rPr>
              <a:t>, son </a:t>
            </a:r>
            <a:r>
              <a:rPr lang="es-ES" sz="4400" b="1" dirty="0">
                <a:solidFill>
                  <a:srgbClr val="FFFF00"/>
                </a:solidFill>
              </a:rPr>
              <a:t>todos hijos</a:t>
            </a:r>
            <a:r>
              <a:rPr lang="es-ES" sz="4400" b="1" dirty="0">
                <a:solidFill>
                  <a:schemeClr val="bg1"/>
                </a:solidFill>
              </a:rPr>
              <a:t>; sino: En Isaac te será llamada descendencia. 8 Esto es: No los que son </a:t>
            </a:r>
            <a:r>
              <a:rPr lang="es-ES" sz="4400" b="1" dirty="0">
                <a:solidFill>
                  <a:srgbClr val="FFFF00"/>
                </a:solidFill>
              </a:rPr>
              <a:t>hijos según la carne </a:t>
            </a:r>
            <a:r>
              <a:rPr lang="es-ES" sz="4400" b="1" dirty="0">
                <a:solidFill>
                  <a:schemeClr val="bg1"/>
                </a:solidFill>
              </a:rPr>
              <a:t>son los hijos de Dios, sino que los que son </a:t>
            </a:r>
            <a:r>
              <a:rPr lang="es-ES" sz="4400" b="1" dirty="0">
                <a:solidFill>
                  <a:srgbClr val="FFFF00"/>
                </a:solidFill>
              </a:rPr>
              <a:t>hijos según la promesa [judíos espirituales] </a:t>
            </a:r>
            <a:r>
              <a:rPr lang="es-ES" sz="4400" b="1" dirty="0">
                <a:solidFill>
                  <a:schemeClr val="bg1"/>
                </a:solidFill>
              </a:rPr>
              <a:t>son contados como descendientes.”</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Romanos 9:6-8:</a:t>
            </a:r>
          </a:p>
        </p:txBody>
      </p:sp>
    </p:spTree>
    <p:extLst>
      <p:ext uri="{BB962C8B-B14F-4D97-AF65-F5344CB8AC3E}">
        <p14:creationId xmlns:p14="http://schemas.microsoft.com/office/powerpoint/2010/main" val="1280448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24268"/>
            <a:ext cx="1112292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Israel de Dios no se define </a:t>
            </a:r>
            <a:r>
              <a:rPr lang="es-ES" sz="4800" b="1" dirty="0">
                <a:solidFill>
                  <a:srgbClr val="C00000"/>
                </a:solidFill>
              </a:rPr>
              <a:t>geográficamente, </a:t>
            </a:r>
            <a:r>
              <a:rPr lang="es-ES" sz="4800" b="1" dirty="0" smtClean="0">
                <a:solidFill>
                  <a:srgbClr val="C00000"/>
                </a:solidFill>
              </a:rPr>
              <a:t>étnicamente, genéticamente </a:t>
            </a:r>
            <a:r>
              <a:rPr lang="es-ES" sz="4800" b="1" dirty="0">
                <a:solidFill>
                  <a:srgbClr val="C00000"/>
                </a:solidFill>
              </a:rPr>
              <a:t>o nacionalmente sino </a:t>
            </a:r>
            <a:r>
              <a:rPr lang="es-ES" sz="4800" b="1" u="sng" dirty="0">
                <a:solidFill>
                  <a:srgbClr val="C00000"/>
                </a:solidFill>
              </a:rPr>
              <a:t>relacionalmente</a:t>
            </a:r>
            <a:r>
              <a:rPr lang="es-ES" sz="4800" b="1" dirty="0">
                <a:solidFill>
                  <a:srgbClr val="002060"/>
                </a:solidFill>
              </a:rPr>
              <a:t>. Jesús es el único israelita fiel y cuando lo recibimos como Salvador, nosotros llegamos a ser también israelitas en verdad. Es decir, ¡cuando un judío recibe a Cristo como salvador, llega a ser judío en verdad!</a:t>
            </a:r>
          </a:p>
        </p:txBody>
      </p:sp>
    </p:spTree>
    <p:extLst>
      <p:ext uri="{BB962C8B-B14F-4D97-AF65-F5344CB8AC3E}">
        <p14:creationId xmlns:p14="http://schemas.microsoft.com/office/powerpoint/2010/main" val="2617252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625719"/>
            <a:ext cx="1135446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Ahora bien, a Abraham fueron hechas las promesas, y a su simiente. No dice: Y a las simientes, como si hablase de muchos, sino como de uno: Y a tu simiente, la cual es Cristo. . . 26 pues todos sois hijos de Dios por la fe en Cristo Jesús</a:t>
            </a:r>
            <a:r>
              <a:rPr lang="es-ES" sz="5400" b="1" dirty="0" smtClean="0">
                <a:solidFill>
                  <a:schemeClr val="bg1"/>
                </a:solidFill>
              </a:rPr>
              <a:t>;.”</a:t>
            </a:r>
            <a:endParaRPr lang="es-ES" sz="5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Gálatas 3:16, 26-29:</a:t>
            </a:r>
          </a:p>
        </p:txBody>
      </p:sp>
    </p:spTree>
    <p:extLst>
      <p:ext uri="{BB962C8B-B14F-4D97-AF65-F5344CB8AC3E}">
        <p14:creationId xmlns:p14="http://schemas.microsoft.com/office/powerpoint/2010/main" val="4285586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849" y="543832"/>
            <a:ext cx="11354468" cy="6001643"/>
          </a:xfrm>
          <a:prstGeom prst="rect">
            <a:avLst/>
          </a:prstGeom>
          <a:noFill/>
        </p:spPr>
        <p:txBody>
          <a:bodyPr wrap="square" rtlCol="0">
            <a:spAutoFit/>
          </a:bodyPr>
          <a:lstStyle/>
          <a:p>
            <a:r>
              <a:rPr lang="es-ES" sz="4800" b="1" dirty="0" smtClean="0">
                <a:solidFill>
                  <a:schemeClr val="bg1"/>
                </a:solidFill>
              </a:rPr>
              <a:t>27 </a:t>
            </a:r>
            <a:r>
              <a:rPr lang="es-ES" sz="4800" b="1" dirty="0">
                <a:solidFill>
                  <a:schemeClr val="bg1"/>
                </a:solidFill>
              </a:rPr>
              <a:t>porque todos los que habéis sido </a:t>
            </a:r>
            <a:r>
              <a:rPr lang="es-ES" sz="4800" b="1" dirty="0">
                <a:solidFill>
                  <a:srgbClr val="FFFF00"/>
                </a:solidFill>
              </a:rPr>
              <a:t>bautizados en Cristo</a:t>
            </a:r>
            <a:r>
              <a:rPr lang="es-ES" sz="4800" b="1" dirty="0">
                <a:solidFill>
                  <a:schemeClr val="bg1"/>
                </a:solidFill>
              </a:rPr>
              <a:t>, de Cristo estáis </a:t>
            </a:r>
            <a:r>
              <a:rPr lang="es-ES" sz="4800" b="1" dirty="0">
                <a:solidFill>
                  <a:srgbClr val="FFFF00"/>
                </a:solidFill>
              </a:rPr>
              <a:t>revestidos</a:t>
            </a:r>
            <a:r>
              <a:rPr lang="es-ES" sz="4800" b="1" dirty="0">
                <a:solidFill>
                  <a:schemeClr val="bg1"/>
                </a:solidFill>
              </a:rPr>
              <a:t>. 28 Ya no hay </a:t>
            </a:r>
            <a:r>
              <a:rPr lang="es-ES" sz="4800" b="1" dirty="0">
                <a:solidFill>
                  <a:srgbClr val="FFFF00"/>
                </a:solidFill>
              </a:rPr>
              <a:t>judío ni griego</a:t>
            </a:r>
            <a:r>
              <a:rPr lang="es-ES" sz="4800" b="1" dirty="0">
                <a:solidFill>
                  <a:schemeClr val="bg1"/>
                </a:solidFill>
              </a:rPr>
              <a:t>; no hay esclavo ni libre; no hay varón ni mujer; porque todos vosotros </a:t>
            </a:r>
            <a:r>
              <a:rPr lang="es-ES" sz="4800" b="1" dirty="0">
                <a:solidFill>
                  <a:srgbClr val="FFFF00"/>
                </a:solidFill>
              </a:rPr>
              <a:t>sois uno en Cristo </a:t>
            </a:r>
            <a:r>
              <a:rPr lang="es-ES" sz="4800" b="1" dirty="0">
                <a:solidFill>
                  <a:schemeClr val="bg1"/>
                </a:solidFill>
              </a:rPr>
              <a:t>Jesús. 29 Y si vosotros sois de Cristo, ciertamente </a:t>
            </a:r>
            <a:r>
              <a:rPr lang="es-ES" sz="4800" b="1" dirty="0">
                <a:solidFill>
                  <a:srgbClr val="FFFF00"/>
                </a:solidFill>
              </a:rPr>
              <a:t>linaje de Abraham sois</a:t>
            </a:r>
            <a:r>
              <a:rPr lang="es-ES" sz="4800" b="1" dirty="0">
                <a:solidFill>
                  <a:schemeClr val="bg1"/>
                </a:solidFill>
              </a:rPr>
              <a:t>, y herederos según la promesa.”</a:t>
            </a:r>
            <a:endParaRPr lang="es-ES" sz="4800" b="1" dirty="0">
              <a:solidFill>
                <a:srgbClr val="FFFF00"/>
              </a:solidFill>
            </a:endParaRPr>
          </a:p>
        </p:txBody>
      </p:sp>
    </p:spTree>
    <p:extLst>
      <p:ext uri="{BB962C8B-B14F-4D97-AF65-F5344CB8AC3E}">
        <p14:creationId xmlns:p14="http://schemas.microsoft.com/office/powerpoint/2010/main" val="166073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656109"/>
            <a:ext cx="10495478"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Saulo de Tarso no era un peso </a:t>
            </a:r>
            <a:r>
              <a:rPr lang="es-ES" sz="4800" b="1" dirty="0">
                <a:solidFill>
                  <a:srgbClr val="FF0000"/>
                </a:solidFill>
              </a:rPr>
              <a:t>pluma</a:t>
            </a:r>
            <a:r>
              <a:rPr lang="es-ES" sz="4800" b="1" dirty="0">
                <a:solidFill>
                  <a:srgbClr val="002060"/>
                </a:solidFill>
              </a:rPr>
              <a:t> sino un </a:t>
            </a:r>
            <a:r>
              <a:rPr lang="es-ES" sz="4800" b="1" dirty="0">
                <a:solidFill>
                  <a:srgbClr val="FF0000"/>
                </a:solidFill>
              </a:rPr>
              <a:t>gigante intelectual </a:t>
            </a:r>
            <a:r>
              <a:rPr lang="es-ES" sz="4800" b="1" dirty="0">
                <a:solidFill>
                  <a:srgbClr val="002060"/>
                </a:solidFill>
              </a:rPr>
              <a:t>con un </a:t>
            </a:r>
            <a:r>
              <a:rPr lang="es-ES" sz="4800" b="1" dirty="0">
                <a:solidFill>
                  <a:srgbClr val="FF0000"/>
                </a:solidFill>
              </a:rPr>
              <a:t>futuro brillante en el judaísmo</a:t>
            </a:r>
            <a:r>
              <a:rPr lang="es-ES" sz="4800" b="1" dirty="0">
                <a:solidFill>
                  <a:srgbClr val="002060"/>
                </a:solidFill>
              </a:rPr>
              <a:t>. Era </a:t>
            </a:r>
            <a:r>
              <a:rPr lang="es-ES" sz="4800" b="1" dirty="0">
                <a:solidFill>
                  <a:srgbClr val="FF0000"/>
                </a:solidFill>
              </a:rPr>
              <a:t>joven, energético y persistente </a:t>
            </a:r>
            <a:r>
              <a:rPr lang="es-ES" sz="4800" b="1" dirty="0">
                <a:solidFill>
                  <a:srgbClr val="002060"/>
                </a:solidFill>
              </a:rPr>
              <a:t>y tenía </a:t>
            </a:r>
            <a:r>
              <a:rPr lang="es-ES" sz="4800" b="1" dirty="0">
                <a:solidFill>
                  <a:srgbClr val="FF0000"/>
                </a:solidFill>
              </a:rPr>
              <a:t>un solo objetivo </a:t>
            </a:r>
            <a:r>
              <a:rPr lang="es-ES" sz="4800" b="1" dirty="0">
                <a:solidFill>
                  <a:srgbClr val="002060"/>
                </a:solidFill>
              </a:rPr>
              <a:t>en mente: Destruir el creciente movimiento cristiano que amenazaba la existencia misma del judaísmo.</a:t>
            </a:r>
          </a:p>
        </p:txBody>
      </p:sp>
    </p:spTree>
    <p:extLst>
      <p:ext uri="{BB962C8B-B14F-4D97-AF65-F5344CB8AC3E}">
        <p14:creationId xmlns:p14="http://schemas.microsoft.com/office/powerpoint/2010/main" val="1043189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6443" y="24268"/>
            <a:ext cx="11122926"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C00000"/>
                </a:solidFill>
              </a:rPr>
              <a:t>Juan 1:47-49</a:t>
            </a:r>
            <a:r>
              <a:rPr lang="es-ES" sz="5400" b="1" dirty="0">
                <a:solidFill>
                  <a:srgbClr val="002060"/>
                </a:solidFill>
              </a:rPr>
              <a:t>: Antes que Dios le cambiara el nombre a Jacob, era un </a:t>
            </a:r>
            <a:r>
              <a:rPr lang="es-ES" sz="5400" b="1" dirty="0">
                <a:solidFill>
                  <a:srgbClr val="C00000"/>
                </a:solidFill>
              </a:rPr>
              <a:t>suplantador</a:t>
            </a:r>
            <a:r>
              <a:rPr lang="es-ES" sz="5400" b="1" dirty="0">
                <a:solidFill>
                  <a:srgbClr val="002060"/>
                </a:solidFill>
              </a:rPr>
              <a:t>. Pero después de su lucha con el Ángel de Jehová, su nombre cambió a Israel porque su </a:t>
            </a:r>
            <a:r>
              <a:rPr lang="es-ES" sz="5400" b="1" dirty="0">
                <a:solidFill>
                  <a:srgbClr val="C00000"/>
                </a:solidFill>
              </a:rPr>
              <a:t>carácter había cambiado</a:t>
            </a:r>
            <a:r>
              <a:rPr lang="es-ES" sz="5400" b="1" dirty="0">
                <a:solidFill>
                  <a:srgbClr val="002060"/>
                </a:solidFill>
              </a:rPr>
              <a:t>. Igualmente, la conversión de una persona a Cristo lo hace un miembro de Israel:</a:t>
            </a:r>
          </a:p>
        </p:txBody>
      </p:sp>
    </p:spTree>
    <p:extLst>
      <p:ext uri="{BB962C8B-B14F-4D97-AF65-F5344CB8AC3E}">
        <p14:creationId xmlns:p14="http://schemas.microsoft.com/office/powerpoint/2010/main" val="2290602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3075" y="0"/>
            <a:ext cx="11490477" cy="6863417"/>
          </a:xfrm>
          <a:prstGeom prst="rect">
            <a:avLst/>
          </a:prstGeom>
          <a:noFill/>
        </p:spPr>
        <p:txBody>
          <a:bodyPr wrap="square" rtlCol="0">
            <a:spAutoFit/>
          </a:bodyPr>
          <a:lstStyle/>
          <a:p>
            <a:r>
              <a:rPr lang="es-ES" sz="4400" b="1" dirty="0">
                <a:solidFill>
                  <a:schemeClr val="bg1"/>
                </a:solidFill>
              </a:rPr>
              <a:t>“Cuando Jesús vio a </a:t>
            </a:r>
            <a:r>
              <a:rPr lang="es-ES" sz="4400" b="1" dirty="0" err="1">
                <a:solidFill>
                  <a:schemeClr val="bg1"/>
                </a:solidFill>
              </a:rPr>
              <a:t>Natanael</a:t>
            </a:r>
            <a:r>
              <a:rPr lang="es-ES" sz="4400" b="1" dirty="0">
                <a:solidFill>
                  <a:schemeClr val="bg1"/>
                </a:solidFill>
              </a:rPr>
              <a:t> que se le acercaba, dijo de él: He aquí un </a:t>
            </a:r>
            <a:r>
              <a:rPr lang="es-ES" sz="4400" b="1" dirty="0">
                <a:solidFill>
                  <a:srgbClr val="FFFF00"/>
                </a:solidFill>
              </a:rPr>
              <a:t>verdadero israelita [</a:t>
            </a:r>
            <a:r>
              <a:rPr lang="es-ES" sz="4400" b="1" dirty="0" err="1">
                <a:solidFill>
                  <a:srgbClr val="FFFF00"/>
                </a:solidFill>
              </a:rPr>
              <a:t>alethinos</a:t>
            </a:r>
            <a:r>
              <a:rPr lang="es-ES" sz="4400" b="1" dirty="0">
                <a:solidFill>
                  <a:srgbClr val="FFFF00"/>
                </a:solidFill>
              </a:rPr>
              <a:t>: genuino], </a:t>
            </a:r>
            <a:r>
              <a:rPr lang="es-ES" sz="4400" b="1" dirty="0">
                <a:solidFill>
                  <a:schemeClr val="bg1"/>
                </a:solidFill>
              </a:rPr>
              <a:t>en quien no hay </a:t>
            </a:r>
            <a:r>
              <a:rPr lang="es-ES" sz="4400" b="1" dirty="0">
                <a:solidFill>
                  <a:srgbClr val="FFFF00"/>
                </a:solidFill>
              </a:rPr>
              <a:t>engaño [</a:t>
            </a:r>
            <a:r>
              <a:rPr lang="es-ES" sz="4400" b="1" dirty="0" err="1">
                <a:solidFill>
                  <a:srgbClr val="FFFF00"/>
                </a:solidFill>
              </a:rPr>
              <a:t>pseudos</a:t>
            </a:r>
            <a:r>
              <a:rPr lang="es-ES" sz="4400" b="1" dirty="0">
                <a:solidFill>
                  <a:srgbClr val="FFFF00"/>
                </a:solidFill>
              </a:rPr>
              <a:t>: ‘falsedad; lo mismo que se dice que </a:t>
            </a:r>
            <a:r>
              <a:rPr lang="es-ES" sz="4400" b="1" u="sng" dirty="0">
                <a:solidFill>
                  <a:srgbClr val="FFFF00"/>
                </a:solidFill>
              </a:rPr>
              <a:t>no</a:t>
            </a:r>
            <a:r>
              <a:rPr lang="es-ES" sz="4400" b="1" dirty="0">
                <a:solidFill>
                  <a:srgbClr val="FFFF00"/>
                </a:solidFill>
              </a:rPr>
              <a:t> son los 144,000 en Apocalipsis 14:5]</a:t>
            </a:r>
            <a:r>
              <a:rPr lang="es-ES" sz="4400" b="1" dirty="0">
                <a:solidFill>
                  <a:schemeClr val="bg1"/>
                </a:solidFill>
              </a:rPr>
              <a:t>. 48 Le dijo </a:t>
            </a:r>
            <a:r>
              <a:rPr lang="es-ES" sz="4400" b="1" dirty="0" err="1">
                <a:solidFill>
                  <a:schemeClr val="bg1"/>
                </a:solidFill>
              </a:rPr>
              <a:t>Natanael</a:t>
            </a:r>
            <a:r>
              <a:rPr lang="es-ES" sz="4400" b="1" dirty="0">
                <a:solidFill>
                  <a:schemeClr val="bg1"/>
                </a:solidFill>
              </a:rPr>
              <a:t>: ¿De dónde me conoces? Respondió Jesús y le dijo: Antes que Felipe te llamara, cuando estabas debajo de la higuera, te vi. 49 Respondió </a:t>
            </a:r>
            <a:r>
              <a:rPr lang="es-ES" sz="4400" b="1" dirty="0" err="1">
                <a:solidFill>
                  <a:schemeClr val="bg1"/>
                </a:solidFill>
              </a:rPr>
              <a:t>Natanael</a:t>
            </a:r>
            <a:r>
              <a:rPr lang="es-ES" sz="4400" b="1" dirty="0">
                <a:solidFill>
                  <a:schemeClr val="bg1"/>
                </a:solidFill>
              </a:rPr>
              <a:t> y le dijo: Rabí, tú eres el </a:t>
            </a:r>
            <a:r>
              <a:rPr lang="es-ES" sz="4400" b="1" dirty="0">
                <a:solidFill>
                  <a:srgbClr val="FFFF00"/>
                </a:solidFill>
              </a:rPr>
              <a:t>Hijo de Dios</a:t>
            </a:r>
            <a:r>
              <a:rPr lang="es-ES" sz="4400" b="1" dirty="0">
                <a:solidFill>
                  <a:schemeClr val="bg1"/>
                </a:solidFill>
              </a:rPr>
              <a:t>; tú eres el </a:t>
            </a:r>
            <a:r>
              <a:rPr lang="es-ES" sz="4400" b="1" dirty="0">
                <a:solidFill>
                  <a:srgbClr val="FFFF00"/>
                </a:solidFill>
              </a:rPr>
              <a:t>Rey de Israel</a:t>
            </a:r>
            <a:r>
              <a:rPr lang="es-ES" sz="4400" b="1" dirty="0">
                <a:solidFill>
                  <a:schemeClr val="bg1"/>
                </a:solidFill>
              </a:rPr>
              <a:t>.”</a:t>
            </a:r>
            <a:endParaRPr lang="es-ES" sz="4400" b="1" dirty="0">
              <a:solidFill>
                <a:srgbClr val="FFFF00"/>
              </a:solidFill>
            </a:endParaRPr>
          </a:p>
        </p:txBody>
      </p:sp>
    </p:spTree>
    <p:extLst>
      <p:ext uri="{BB962C8B-B14F-4D97-AF65-F5344CB8AC3E}">
        <p14:creationId xmlns:p14="http://schemas.microsoft.com/office/powerpoint/2010/main" val="2569316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cuerpo</a:t>
            </a:r>
          </a:p>
        </p:txBody>
      </p:sp>
    </p:spTree>
    <p:extLst>
      <p:ext uri="{BB962C8B-B14F-4D97-AF65-F5344CB8AC3E}">
        <p14:creationId xmlns:p14="http://schemas.microsoft.com/office/powerpoint/2010/main" val="4280045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908609"/>
            <a:ext cx="11354468"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Pero ahora en Cristo Jesús, vosotros que en otro tiempo </a:t>
            </a:r>
            <a:r>
              <a:rPr lang="es-ES" sz="4800" b="1" dirty="0">
                <a:solidFill>
                  <a:srgbClr val="FFFF00"/>
                </a:solidFill>
              </a:rPr>
              <a:t>estabais lejos</a:t>
            </a:r>
            <a:r>
              <a:rPr lang="es-ES" sz="4800" b="1" dirty="0">
                <a:solidFill>
                  <a:schemeClr val="bg1"/>
                </a:solidFill>
              </a:rPr>
              <a:t>, habéis sido hechos </a:t>
            </a:r>
            <a:r>
              <a:rPr lang="es-ES" sz="4800" b="1" dirty="0">
                <a:solidFill>
                  <a:srgbClr val="FFFF00"/>
                </a:solidFill>
              </a:rPr>
              <a:t>cercanos</a:t>
            </a:r>
            <a:r>
              <a:rPr lang="es-ES" sz="4800" b="1" dirty="0">
                <a:solidFill>
                  <a:schemeClr val="bg1"/>
                </a:solidFill>
              </a:rPr>
              <a:t> por la </a:t>
            </a:r>
            <a:r>
              <a:rPr lang="es-ES" sz="4800" b="1" dirty="0">
                <a:solidFill>
                  <a:srgbClr val="FFFF00"/>
                </a:solidFill>
              </a:rPr>
              <a:t>sangre de Cristo</a:t>
            </a:r>
            <a:r>
              <a:rPr lang="es-ES" sz="4800" b="1" dirty="0">
                <a:solidFill>
                  <a:schemeClr val="bg1"/>
                </a:solidFill>
              </a:rPr>
              <a:t>. 14 Porque él es nuestra paz, que de </a:t>
            </a:r>
            <a:r>
              <a:rPr lang="es-ES" sz="4800" b="1" dirty="0">
                <a:solidFill>
                  <a:srgbClr val="FFFF00"/>
                </a:solidFill>
              </a:rPr>
              <a:t>ambos pueblos hizo uno</a:t>
            </a:r>
            <a:r>
              <a:rPr lang="es-ES" sz="4800" b="1" dirty="0">
                <a:solidFill>
                  <a:schemeClr val="bg1"/>
                </a:solidFill>
              </a:rPr>
              <a:t>, derribando la </a:t>
            </a:r>
            <a:r>
              <a:rPr lang="es-ES" sz="4800" b="1" dirty="0">
                <a:solidFill>
                  <a:srgbClr val="FFFF00"/>
                </a:solidFill>
              </a:rPr>
              <a:t>pared intermedia de separación</a:t>
            </a:r>
            <a:r>
              <a:rPr lang="es-ES" sz="4800" b="1" dirty="0">
                <a:solidFill>
                  <a:schemeClr val="bg1"/>
                </a:solidFill>
              </a:rPr>
              <a:t>, </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Efesios 2:13-18: </a:t>
            </a:r>
            <a:r>
              <a:rPr lang="es-ES" sz="3200" dirty="0" smtClean="0">
                <a:solidFill>
                  <a:schemeClr val="tx1"/>
                </a:solidFill>
              </a:rPr>
              <a:t>Cristo</a:t>
            </a:r>
            <a:r>
              <a:rPr lang="es-ES" sz="3200" dirty="0">
                <a:solidFill>
                  <a:schemeClr val="tx1"/>
                </a:solidFill>
              </a:rPr>
              <a:t>, la cabeza, tiene tan solo </a:t>
            </a:r>
            <a:r>
              <a:rPr lang="es-ES" sz="3200" u="sng" dirty="0">
                <a:solidFill>
                  <a:schemeClr val="tx1"/>
                </a:solidFill>
              </a:rPr>
              <a:t>un cuerpo</a:t>
            </a:r>
            <a:r>
              <a:rPr lang="es-ES" sz="3200" dirty="0">
                <a:solidFill>
                  <a:schemeClr val="tx1"/>
                </a:solidFill>
              </a:rPr>
              <a:t>—la iglesia—que se compone de </a:t>
            </a:r>
            <a:r>
              <a:rPr lang="es-ES" sz="3200" u="sng" dirty="0">
                <a:solidFill>
                  <a:schemeClr val="tx1"/>
                </a:solidFill>
              </a:rPr>
              <a:t>judíos y gentiles</a:t>
            </a:r>
            <a:r>
              <a:rPr lang="es-ES" sz="3200" dirty="0" smtClean="0">
                <a:solidFill>
                  <a:schemeClr val="tx1"/>
                </a:solidFill>
              </a:rPr>
              <a:t>:</a:t>
            </a:r>
            <a:endParaRPr lang="es-ES" sz="3200" dirty="0">
              <a:solidFill>
                <a:schemeClr val="tx1"/>
              </a:solidFill>
            </a:endParaRPr>
          </a:p>
        </p:txBody>
      </p:sp>
    </p:spTree>
    <p:extLst>
      <p:ext uri="{BB962C8B-B14F-4D97-AF65-F5344CB8AC3E}">
        <p14:creationId xmlns:p14="http://schemas.microsoft.com/office/powerpoint/2010/main" val="21338795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3081" y="639367"/>
            <a:ext cx="11259403" cy="5262979"/>
          </a:xfrm>
          <a:prstGeom prst="rect">
            <a:avLst/>
          </a:prstGeom>
          <a:noFill/>
        </p:spPr>
        <p:txBody>
          <a:bodyPr wrap="square" rtlCol="0">
            <a:spAutoFit/>
          </a:bodyPr>
          <a:lstStyle/>
          <a:p>
            <a:r>
              <a:rPr lang="es-ES" sz="4800" b="1" dirty="0" smtClean="0">
                <a:solidFill>
                  <a:schemeClr val="bg1"/>
                </a:solidFill>
              </a:rPr>
              <a:t>15 </a:t>
            </a:r>
            <a:r>
              <a:rPr lang="es-ES" sz="4800" b="1" dirty="0">
                <a:solidFill>
                  <a:schemeClr val="bg1"/>
                </a:solidFill>
              </a:rPr>
              <a:t>aboliendo en su carne las enemistades, la ley de los mandamientos expresados en ordenanzas, para crear en sí mismo de los dos </a:t>
            </a:r>
            <a:r>
              <a:rPr lang="es-ES" sz="4800" b="1" dirty="0">
                <a:solidFill>
                  <a:srgbClr val="FFFF00"/>
                </a:solidFill>
              </a:rPr>
              <a:t>un solo y nuevo hombre</a:t>
            </a:r>
            <a:r>
              <a:rPr lang="es-ES" sz="4800" b="1" dirty="0">
                <a:solidFill>
                  <a:schemeClr val="bg1"/>
                </a:solidFill>
              </a:rPr>
              <a:t>, haciendo la paz, 16 y mediante la cruz reconciliar con Dios a ambos en </a:t>
            </a:r>
            <a:r>
              <a:rPr lang="es-ES" sz="4800" b="1" dirty="0">
                <a:solidFill>
                  <a:srgbClr val="FFFF00"/>
                </a:solidFill>
              </a:rPr>
              <a:t>un solo cuerpo</a:t>
            </a:r>
            <a:r>
              <a:rPr lang="es-ES" sz="4800" b="1" dirty="0">
                <a:solidFill>
                  <a:schemeClr val="bg1"/>
                </a:solidFill>
              </a:rPr>
              <a:t>, matando en ella las enemistades. </a:t>
            </a:r>
            <a:endParaRPr lang="es-ES" sz="4800" b="1" dirty="0">
              <a:solidFill>
                <a:srgbClr val="FFFF00"/>
              </a:solidFill>
            </a:endParaRPr>
          </a:p>
        </p:txBody>
      </p:sp>
    </p:spTree>
    <p:extLst>
      <p:ext uri="{BB962C8B-B14F-4D97-AF65-F5344CB8AC3E}">
        <p14:creationId xmlns:p14="http://schemas.microsoft.com/office/powerpoint/2010/main" val="3098573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962" y="339117"/>
            <a:ext cx="11354468" cy="5078313"/>
          </a:xfrm>
          <a:prstGeom prst="rect">
            <a:avLst/>
          </a:prstGeom>
          <a:noFill/>
        </p:spPr>
        <p:txBody>
          <a:bodyPr wrap="square" rtlCol="0">
            <a:spAutoFit/>
          </a:bodyPr>
          <a:lstStyle/>
          <a:p>
            <a:r>
              <a:rPr lang="es-ES" sz="5400" b="1" dirty="0" smtClean="0">
                <a:solidFill>
                  <a:schemeClr val="bg1"/>
                </a:solidFill>
              </a:rPr>
              <a:t>17 </a:t>
            </a:r>
            <a:r>
              <a:rPr lang="es-ES" sz="5400" b="1" dirty="0">
                <a:solidFill>
                  <a:schemeClr val="bg1"/>
                </a:solidFill>
              </a:rPr>
              <a:t>Y vino y anunció las buenas nuevas de paz a vosotros que estabais lejos, y a los que estaban cerca; 18 porque por medio de él </a:t>
            </a:r>
            <a:r>
              <a:rPr lang="es-ES" sz="5400" b="1" dirty="0">
                <a:solidFill>
                  <a:srgbClr val="FFFF00"/>
                </a:solidFill>
              </a:rPr>
              <a:t>los unos y los otros </a:t>
            </a:r>
            <a:r>
              <a:rPr lang="es-ES" sz="5400" b="1" dirty="0">
                <a:solidFill>
                  <a:schemeClr val="bg1"/>
                </a:solidFill>
              </a:rPr>
              <a:t>tenemos entrada por </a:t>
            </a:r>
            <a:r>
              <a:rPr lang="es-ES" sz="5400" b="1" dirty="0">
                <a:solidFill>
                  <a:srgbClr val="FFFF00"/>
                </a:solidFill>
              </a:rPr>
              <a:t>un mismo Espíritu</a:t>
            </a:r>
            <a:r>
              <a:rPr lang="es-ES" sz="5400" b="1" dirty="0">
                <a:solidFill>
                  <a:schemeClr val="bg1"/>
                </a:solidFill>
              </a:rPr>
              <a:t> al Padre.”</a:t>
            </a:r>
            <a:endParaRPr lang="es-ES" sz="5400" b="1" dirty="0">
              <a:solidFill>
                <a:srgbClr val="FFFF00"/>
              </a:solidFill>
            </a:endParaRPr>
          </a:p>
        </p:txBody>
      </p:sp>
    </p:spTree>
    <p:extLst>
      <p:ext uri="{BB962C8B-B14F-4D97-AF65-F5344CB8AC3E}">
        <p14:creationId xmlns:p14="http://schemas.microsoft.com/office/powerpoint/2010/main" val="31984838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540119"/>
            <a:ext cx="11354468"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Porque por </a:t>
            </a:r>
            <a:r>
              <a:rPr lang="es-ES" sz="6000" b="1" dirty="0">
                <a:solidFill>
                  <a:srgbClr val="FFFF00"/>
                </a:solidFill>
              </a:rPr>
              <a:t>un solo Espíritu </a:t>
            </a:r>
            <a:r>
              <a:rPr lang="es-ES" sz="6000" b="1" dirty="0">
                <a:solidFill>
                  <a:schemeClr val="bg1"/>
                </a:solidFill>
              </a:rPr>
              <a:t>fuimos todos bautizados en </a:t>
            </a:r>
            <a:r>
              <a:rPr lang="es-ES" sz="6000" b="1" dirty="0">
                <a:solidFill>
                  <a:srgbClr val="FFFF00"/>
                </a:solidFill>
              </a:rPr>
              <a:t>un cuerpo</a:t>
            </a:r>
            <a:r>
              <a:rPr lang="es-ES" sz="6000" b="1" dirty="0">
                <a:solidFill>
                  <a:schemeClr val="bg1"/>
                </a:solidFill>
              </a:rPr>
              <a:t>, sean judíos o griegos, sean esclavos o libres; y a todos se nos dio a beber de </a:t>
            </a:r>
            <a:r>
              <a:rPr lang="es-ES" sz="6000" b="1" dirty="0">
                <a:solidFill>
                  <a:srgbClr val="FFFF00"/>
                </a:solidFill>
              </a:rPr>
              <a:t>un mismo Espíritu</a:t>
            </a:r>
            <a:r>
              <a:rPr lang="es-ES" sz="6000" b="1" dirty="0">
                <a:solidFill>
                  <a:schemeClr val="bg1"/>
                </a:solidFill>
              </a:rPr>
              <a:t>.”</a:t>
            </a:r>
            <a:endParaRPr lang="es-ES" sz="60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1 Corintios 12:13: </a:t>
            </a:r>
            <a:r>
              <a:rPr lang="es-ES" sz="3200" dirty="0">
                <a:solidFill>
                  <a:schemeClr val="tx1"/>
                </a:solidFill>
              </a:rPr>
              <a:t>Cuando los creyentes se bautizan se unen en un solo cuerpo: </a:t>
            </a:r>
          </a:p>
        </p:txBody>
      </p:sp>
    </p:spTree>
    <p:extLst>
      <p:ext uri="{BB962C8B-B14F-4D97-AF65-F5344CB8AC3E}">
        <p14:creationId xmlns:p14="http://schemas.microsoft.com/office/powerpoint/2010/main" val="25444893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540119"/>
            <a:ext cx="11354468"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que los </a:t>
            </a:r>
            <a:r>
              <a:rPr lang="es-ES" sz="6000" b="1" dirty="0">
                <a:solidFill>
                  <a:srgbClr val="FFFF00"/>
                </a:solidFill>
              </a:rPr>
              <a:t>Gentiles</a:t>
            </a:r>
            <a:r>
              <a:rPr lang="es-ES" sz="6000" b="1" dirty="0">
                <a:solidFill>
                  <a:schemeClr val="bg1"/>
                </a:solidFill>
              </a:rPr>
              <a:t> son </a:t>
            </a:r>
            <a:r>
              <a:rPr lang="es-ES" sz="6000" b="1" dirty="0">
                <a:solidFill>
                  <a:srgbClr val="FFFF00"/>
                </a:solidFill>
              </a:rPr>
              <a:t>coherederos</a:t>
            </a:r>
            <a:r>
              <a:rPr lang="es-ES" sz="6000" b="1" dirty="0">
                <a:solidFill>
                  <a:schemeClr val="bg1"/>
                </a:solidFill>
              </a:rPr>
              <a:t> y miembros del </a:t>
            </a:r>
            <a:r>
              <a:rPr lang="es-ES" sz="6000" b="1" dirty="0">
                <a:solidFill>
                  <a:srgbClr val="FFFF00"/>
                </a:solidFill>
              </a:rPr>
              <a:t>mismo cuerpo</a:t>
            </a:r>
            <a:r>
              <a:rPr lang="es-ES" sz="6000" b="1" dirty="0">
                <a:solidFill>
                  <a:schemeClr val="bg1"/>
                </a:solidFill>
              </a:rPr>
              <a:t>, y </a:t>
            </a:r>
            <a:r>
              <a:rPr lang="es-ES" sz="6000" b="1" dirty="0">
                <a:solidFill>
                  <a:srgbClr val="FFFF00"/>
                </a:solidFill>
              </a:rPr>
              <a:t>copartícipes</a:t>
            </a:r>
            <a:r>
              <a:rPr lang="es-ES" sz="6000" b="1" dirty="0">
                <a:solidFill>
                  <a:schemeClr val="bg1"/>
                </a:solidFill>
              </a:rPr>
              <a:t> de la promesa </a:t>
            </a:r>
            <a:r>
              <a:rPr lang="es-ES" sz="6000" b="1" dirty="0">
                <a:solidFill>
                  <a:srgbClr val="FFFF00"/>
                </a:solidFill>
              </a:rPr>
              <a:t>en Cristo Jesús</a:t>
            </a:r>
            <a:r>
              <a:rPr lang="es-ES" sz="6000" b="1" dirty="0">
                <a:solidFill>
                  <a:schemeClr val="bg1"/>
                </a:solidFill>
              </a:rPr>
              <a:t> por medio del evangelio.”</a:t>
            </a:r>
            <a:endParaRPr lang="es-ES" sz="60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Efesios 3:6: </a:t>
            </a:r>
            <a:r>
              <a:rPr lang="es-ES" sz="3200" dirty="0">
                <a:solidFill>
                  <a:schemeClr val="tx1"/>
                </a:solidFill>
              </a:rPr>
              <a:t>Los Gentiles son coherederos en un mismo cuerpo con los judíos:</a:t>
            </a:r>
          </a:p>
        </p:txBody>
      </p:sp>
    </p:spTree>
    <p:extLst>
      <p:ext uri="{BB962C8B-B14F-4D97-AF65-F5344CB8AC3E}">
        <p14:creationId xmlns:p14="http://schemas.microsoft.com/office/powerpoint/2010/main" val="27647287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021504"/>
            <a:ext cx="11354468"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él es la cabeza del </a:t>
            </a:r>
            <a:r>
              <a:rPr lang="es-ES" sz="4800" b="1" dirty="0">
                <a:solidFill>
                  <a:srgbClr val="FFFF00"/>
                </a:solidFill>
              </a:rPr>
              <a:t>cuerpo que es la iglesia</a:t>
            </a:r>
            <a:r>
              <a:rPr lang="es-ES" sz="4800" b="1" dirty="0">
                <a:solidFill>
                  <a:schemeClr val="bg1"/>
                </a:solidFill>
              </a:rPr>
              <a:t>, él que es el principio, el primogénito de entre los muertos, para que en todo tenga la preeminencia. . . 24 Ahora me gozo en lo que padezco por vosotros, y cumplo en mi carne lo que falta de las aflicciones de Cristo por </a:t>
            </a:r>
            <a:r>
              <a:rPr lang="es-ES" sz="4800" b="1" dirty="0">
                <a:solidFill>
                  <a:srgbClr val="FFFF00"/>
                </a:solidFill>
              </a:rPr>
              <a:t>su cuerpo, que es la iglesia</a:t>
            </a:r>
            <a:r>
              <a:rPr lang="es-ES" sz="4800" b="1" dirty="0">
                <a:solidFill>
                  <a:schemeClr val="bg1"/>
                </a:solidFill>
              </a:rPr>
              <a:t>.”</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Colosenses 1:18, 24:</a:t>
            </a:r>
          </a:p>
        </p:txBody>
      </p:sp>
    </p:spTree>
    <p:extLst>
      <p:ext uri="{BB962C8B-B14F-4D97-AF65-F5344CB8AC3E}">
        <p14:creationId xmlns:p14="http://schemas.microsoft.com/office/powerpoint/2010/main" val="4193232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275726"/>
            <a:ext cx="4885204" cy="1077218"/>
          </a:xfrm>
          <a:prstGeom prst="rect">
            <a:avLst/>
          </a:prstGeom>
          <a:noFill/>
        </p:spPr>
        <p:txBody>
          <a:bodyPr wrap="square" rtlCol="0">
            <a:spAutoFit/>
          </a:bodyPr>
          <a:lstStyle/>
          <a:p>
            <a:pPr lvl="0">
              <a:defRPr/>
            </a:pPr>
            <a:r>
              <a:rPr lang="es-ES" sz="3200" dirty="0">
                <a:solidFill>
                  <a:srgbClr val="4472C4">
                    <a:lumMod val="50000"/>
                  </a:srgbClr>
                </a:solidFill>
              </a:rPr>
              <a:t>Saulo: Lo he perdido todo para...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5404336" cy="584775"/>
          </a:xfrm>
          <a:prstGeom prst="rect">
            <a:avLst/>
          </a:prstGeom>
          <a:noFill/>
        </p:spPr>
        <p:txBody>
          <a:bodyPr wrap="square" rtlCol="0">
            <a:spAutoFit/>
          </a:bodyPr>
          <a:lstStyle/>
          <a:p>
            <a:pPr lvl="0">
              <a:defRPr/>
            </a:pPr>
            <a:r>
              <a:rPr lang="es-ES" sz="3200" dirty="0" smtClean="0">
                <a:solidFill>
                  <a:srgbClr val="4472C4">
                    <a:lumMod val="50000"/>
                  </a:srgbClr>
                </a:solidFill>
              </a:rPr>
              <a:t>Espiritualmente</a:t>
            </a:r>
            <a:r>
              <a:rPr lang="es-ES" sz="3200" dirty="0">
                <a:solidFill>
                  <a:srgbClr val="4472C4">
                    <a:lumMod val="50000"/>
                  </a:srgbClr>
                </a:solidFill>
              </a:rPr>
              <a:t>, Saulo no era...</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65952"/>
            <a:ext cx="4210202" cy="1077218"/>
          </a:xfrm>
          <a:prstGeom prst="rect">
            <a:avLst/>
          </a:prstGeom>
          <a:noFill/>
        </p:spPr>
        <p:txBody>
          <a:bodyPr wrap="square" rtlCol="0">
            <a:spAutoFit/>
          </a:bodyPr>
          <a:lstStyle/>
          <a:p>
            <a:pPr lvl="0">
              <a:defRPr/>
            </a:pPr>
            <a:r>
              <a:rPr lang="es-ES" sz="3200" dirty="0">
                <a:solidFill>
                  <a:srgbClr val="4472C4">
                    <a:lumMod val="50000"/>
                  </a:srgbClr>
                </a:solidFill>
              </a:rPr>
              <a:t>Habrá </a:t>
            </a:r>
            <a:r>
              <a:rPr lang="es-ES" sz="3200" dirty="0" smtClean="0">
                <a:solidFill>
                  <a:srgbClr val="4472C4">
                    <a:lumMod val="50000"/>
                  </a:srgbClr>
                </a:solidFill>
              </a:rPr>
              <a:t>un solo </a:t>
            </a:r>
            <a:r>
              <a:rPr lang="es-ES" sz="3200" dirty="0">
                <a:solidFill>
                  <a:srgbClr val="4472C4">
                    <a:lumMod val="50000"/>
                  </a:srgbClr>
                </a:solidFill>
              </a:rPr>
              <a:t>rebaño y </a:t>
            </a:r>
            <a:r>
              <a:rPr lang="es-ES" sz="3200" dirty="0" smtClean="0">
                <a:solidFill>
                  <a:srgbClr val="4472C4">
                    <a:lumMod val="50000"/>
                  </a:srgbClr>
                </a:solidFill>
              </a:rPr>
              <a:t>un solo...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El Israel de Dios se define...</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631237"/>
            <a:ext cx="4468804" cy="1077218"/>
          </a:xfrm>
          <a:prstGeom prst="rect">
            <a:avLst/>
          </a:prstGeom>
          <a:noFill/>
        </p:spPr>
        <p:txBody>
          <a:bodyPr wrap="square" rtlCol="0">
            <a:spAutoFit/>
          </a:bodyPr>
          <a:lstStyle/>
          <a:p>
            <a:pPr lvl="0">
              <a:defRPr/>
            </a:pPr>
            <a:r>
              <a:rPr lang="es-ES" sz="3200" dirty="0">
                <a:solidFill>
                  <a:srgbClr val="4472C4">
                    <a:lumMod val="50000"/>
                  </a:srgbClr>
                </a:solidFill>
              </a:rPr>
              <a:t>Apóstol de los gentiles conocido como...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64498" y="3606509"/>
            <a:ext cx="464713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ganar a Cristo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226915" y="1012538"/>
            <a:ext cx="459729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del linaje de Abraham antes de aceptar a Cristo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164498" y="190919"/>
            <a:ext cx="472212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Pastor</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191861" y="2417450"/>
            <a:ext cx="459240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relacionalmente con 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210271" y="5905462"/>
            <a:ext cx="4526016"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pt-BR" sz="3200" dirty="0">
                <a:solidFill>
                  <a:prstClr val="black"/>
                </a:solidFill>
              </a:rPr>
              <a:t>Pablo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164498" y="4604561"/>
            <a:ext cx="4312123" cy="584775"/>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geográficamente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869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933" y="531370"/>
            <a:ext cx="1128335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Saulo </a:t>
            </a:r>
            <a:r>
              <a:rPr lang="es-ES" sz="4800" b="1" dirty="0">
                <a:solidFill>
                  <a:srgbClr val="002060"/>
                </a:solidFill>
              </a:rPr>
              <a:t>creía que Dios había escogido </a:t>
            </a:r>
            <a:r>
              <a:rPr lang="es-ES" sz="4800" b="1" dirty="0">
                <a:solidFill>
                  <a:srgbClr val="FF0000"/>
                </a:solidFill>
              </a:rPr>
              <a:t>incondicional e irrevocablemente </a:t>
            </a:r>
            <a:r>
              <a:rPr lang="es-ES" sz="4800" b="1" dirty="0">
                <a:solidFill>
                  <a:srgbClr val="002060"/>
                </a:solidFill>
              </a:rPr>
              <a:t>a la nación judía y ¡hay del que pensara lo contrario! Para Saulo, la preservación del judaísmo era la </a:t>
            </a:r>
            <a:r>
              <a:rPr lang="es-ES" sz="4800" b="1" dirty="0">
                <a:solidFill>
                  <a:srgbClr val="FF0000"/>
                </a:solidFill>
              </a:rPr>
              <a:t>prioridad número uno</a:t>
            </a:r>
            <a:r>
              <a:rPr lang="es-ES" sz="4800" b="1" dirty="0">
                <a:solidFill>
                  <a:srgbClr val="002060"/>
                </a:solidFill>
              </a:rPr>
              <a:t>. Su </a:t>
            </a:r>
            <a:r>
              <a:rPr lang="es-ES" sz="4800" b="1" dirty="0">
                <a:solidFill>
                  <a:srgbClr val="FF0000"/>
                </a:solidFill>
              </a:rPr>
              <a:t>orgullo nacionalista </a:t>
            </a:r>
            <a:r>
              <a:rPr lang="es-ES" sz="4800" b="1" dirty="0">
                <a:solidFill>
                  <a:srgbClr val="002060"/>
                </a:solidFill>
              </a:rPr>
              <a:t>se refleja en las siguientes palabras:</a:t>
            </a:r>
          </a:p>
        </p:txBody>
      </p:sp>
    </p:spTree>
    <p:extLst>
      <p:ext uri="{BB962C8B-B14F-4D97-AF65-F5344CB8AC3E}">
        <p14:creationId xmlns:p14="http://schemas.microsoft.com/office/powerpoint/2010/main" val="20489345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Una sola ciudad</a:t>
            </a:r>
          </a:p>
        </p:txBody>
      </p:sp>
    </p:spTree>
    <p:extLst>
      <p:ext uri="{BB962C8B-B14F-4D97-AF65-F5344CB8AC3E}">
        <p14:creationId xmlns:p14="http://schemas.microsoft.com/office/powerpoint/2010/main" val="33048234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498430"/>
            <a:ext cx="1112292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smtClean="0">
                <a:solidFill>
                  <a:srgbClr val="002060"/>
                </a:solidFill>
              </a:rPr>
              <a:t>Dios </a:t>
            </a:r>
            <a:r>
              <a:rPr lang="es-ES" sz="6600" b="1" dirty="0">
                <a:solidFill>
                  <a:srgbClr val="002060"/>
                </a:solidFill>
              </a:rPr>
              <a:t>tiene </a:t>
            </a:r>
            <a:r>
              <a:rPr lang="es-ES" sz="6600" b="1" dirty="0">
                <a:solidFill>
                  <a:srgbClr val="C00000"/>
                </a:solidFill>
              </a:rPr>
              <a:t>una sola ciudad </a:t>
            </a:r>
            <a:r>
              <a:rPr lang="es-ES" sz="6600" b="1" dirty="0">
                <a:solidFill>
                  <a:srgbClr val="002060"/>
                </a:solidFill>
              </a:rPr>
              <a:t>escogida que se compone de </a:t>
            </a:r>
            <a:r>
              <a:rPr lang="es-ES" sz="6600" b="1" dirty="0">
                <a:solidFill>
                  <a:srgbClr val="C00000"/>
                </a:solidFill>
              </a:rPr>
              <a:t>los santos de </a:t>
            </a:r>
            <a:r>
              <a:rPr lang="es-ES" sz="6600" b="1" dirty="0" smtClean="0">
                <a:solidFill>
                  <a:srgbClr val="C00000"/>
                </a:solidFill>
              </a:rPr>
              <a:t>todos los tiempos </a:t>
            </a:r>
            <a:r>
              <a:rPr lang="es-ES" sz="6600" b="1" dirty="0" smtClean="0">
                <a:solidFill>
                  <a:srgbClr val="002060"/>
                </a:solidFill>
              </a:rPr>
              <a:t>[Antiguo y Nuevo Testamento]. </a:t>
            </a:r>
            <a:r>
              <a:rPr lang="es-ES" sz="6600" b="1" dirty="0">
                <a:solidFill>
                  <a:srgbClr val="002060"/>
                </a:solidFill>
              </a:rPr>
              <a:t>¡Es la ciudad del cordero y el cordero es su luz!</a:t>
            </a:r>
          </a:p>
        </p:txBody>
      </p:sp>
    </p:spTree>
    <p:extLst>
      <p:ext uri="{BB962C8B-B14F-4D97-AF65-F5344CB8AC3E}">
        <p14:creationId xmlns:p14="http://schemas.microsoft.com/office/powerpoint/2010/main" val="1122694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1021504"/>
            <a:ext cx="11354468"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yo Juan vi la santa ciudad, la nueva Jerusalén, descender del cielo, de Dios, dispuesta como una </a:t>
            </a:r>
            <a:r>
              <a:rPr lang="es-ES" sz="6600" b="1" dirty="0">
                <a:solidFill>
                  <a:srgbClr val="FFFF00"/>
                </a:solidFill>
              </a:rPr>
              <a:t>esposa ataviada para su marido</a:t>
            </a:r>
            <a:r>
              <a:rPr lang="es-ES" sz="6600" b="1" dirty="0">
                <a:solidFill>
                  <a:schemeClr val="bg1"/>
                </a:solidFill>
              </a:rPr>
              <a:t>.”</a:t>
            </a:r>
            <a:endParaRPr lang="es-ES" sz="66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21:2: </a:t>
            </a:r>
          </a:p>
        </p:txBody>
      </p:sp>
    </p:spTree>
    <p:extLst>
      <p:ext uri="{BB962C8B-B14F-4D97-AF65-F5344CB8AC3E}">
        <p14:creationId xmlns:p14="http://schemas.microsoft.com/office/powerpoint/2010/main" val="5608740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775844"/>
            <a:ext cx="11354468" cy="6186309"/>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Tenía un muro grande y alto con doce puertas; y en las puertas, doce ángeles, y nombres inscritos, que son los de las </a:t>
            </a:r>
            <a:r>
              <a:rPr lang="es-ES" sz="6600" b="1" dirty="0">
                <a:solidFill>
                  <a:srgbClr val="FFFF00"/>
                </a:solidFill>
              </a:rPr>
              <a:t>doce tribus de los hijos de </a:t>
            </a:r>
            <a:r>
              <a:rPr lang="es-ES" sz="6600" b="1" dirty="0" smtClean="0">
                <a:solidFill>
                  <a:srgbClr val="FFFF00"/>
                </a:solidFill>
              </a:rPr>
              <a:t>Israel [en el tiempo del AT]</a:t>
            </a:r>
            <a:r>
              <a:rPr lang="es-ES" sz="6600" b="1" dirty="0" smtClean="0">
                <a:solidFill>
                  <a:schemeClr val="bg1"/>
                </a:solidFill>
              </a:rPr>
              <a:t>.”</a:t>
            </a:r>
            <a:endParaRPr lang="es-ES" sz="66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21:12:</a:t>
            </a:r>
          </a:p>
        </p:txBody>
      </p:sp>
    </p:spTree>
    <p:extLst>
      <p:ext uri="{BB962C8B-B14F-4D97-AF65-F5344CB8AC3E}">
        <p14:creationId xmlns:p14="http://schemas.microsoft.com/office/powerpoint/2010/main" val="30797317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775844"/>
            <a:ext cx="11354468" cy="5632311"/>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el muro de la ciudad tenía doce cimientos, y sobre ellos los </a:t>
            </a:r>
            <a:r>
              <a:rPr lang="es-ES" sz="7200" b="1" dirty="0">
                <a:solidFill>
                  <a:srgbClr val="FFFF00"/>
                </a:solidFill>
              </a:rPr>
              <a:t>doce nombres de los doce apóstoles </a:t>
            </a:r>
            <a:r>
              <a:rPr lang="es-ES" sz="7200" b="1" dirty="0">
                <a:solidFill>
                  <a:schemeClr val="bg1"/>
                </a:solidFill>
              </a:rPr>
              <a:t>del </a:t>
            </a:r>
            <a:r>
              <a:rPr lang="es-ES" sz="7200" b="1" dirty="0" smtClean="0">
                <a:solidFill>
                  <a:schemeClr val="bg1"/>
                </a:solidFill>
              </a:rPr>
              <a:t>Cordero [</a:t>
            </a:r>
            <a:r>
              <a:rPr lang="es-ES" sz="7200" b="1" dirty="0" smtClean="0">
                <a:solidFill>
                  <a:srgbClr val="FFFF00"/>
                </a:solidFill>
              </a:rPr>
              <a:t>en el tiempo del NT</a:t>
            </a:r>
            <a:r>
              <a:rPr lang="es-ES" sz="7200" b="1" dirty="0" smtClean="0">
                <a:solidFill>
                  <a:schemeClr val="bg1"/>
                </a:solidFill>
              </a:rPr>
              <a:t>].”</a:t>
            </a:r>
            <a:endParaRPr lang="es-ES" sz="72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21:14:</a:t>
            </a:r>
          </a:p>
        </p:txBody>
      </p:sp>
    </p:spTree>
    <p:extLst>
      <p:ext uri="{BB962C8B-B14F-4D97-AF65-F5344CB8AC3E}">
        <p14:creationId xmlns:p14="http://schemas.microsoft.com/office/powerpoint/2010/main" val="30638072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498430"/>
            <a:ext cx="1112292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C00000"/>
                </a:solidFill>
              </a:rPr>
              <a:t>Hebreos 11:9, 10, 13-16: </a:t>
            </a:r>
            <a:r>
              <a:rPr lang="es-ES" sz="4800" b="1" dirty="0">
                <a:solidFill>
                  <a:srgbClr val="002060"/>
                </a:solidFill>
              </a:rPr>
              <a:t>Aun los héroes del </a:t>
            </a:r>
            <a:r>
              <a:rPr lang="es-ES" sz="4800" b="1" dirty="0">
                <a:solidFill>
                  <a:srgbClr val="C00000"/>
                </a:solidFill>
              </a:rPr>
              <a:t>Antiguo Testamento </a:t>
            </a:r>
            <a:r>
              <a:rPr lang="es-ES" sz="4800" b="1" dirty="0">
                <a:solidFill>
                  <a:srgbClr val="002060"/>
                </a:solidFill>
              </a:rPr>
              <a:t>consideraban que la </a:t>
            </a:r>
            <a:r>
              <a:rPr lang="es-ES" sz="4800" b="1" dirty="0">
                <a:solidFill>
                  <a:srgbClr val="C00000"/>
                </a:solidFill>
              </a:rPr>
              <a:t>nueva Jerusalén </a:t>
            </a:r>
            <a:r>
              <a:rPr lang="es-ES" sz="4800" b="1" dirty="0">
                <a:solidFill>
                  <a:srgbClr val="002060"/>
                </a:solidFill>
              </a:rPr>
              <a:t>era su ciudad prometida. Sabían que la Jerusalén terrenal era tan solo una miniatura de la nueva Jerusalén, así como el santuario terrenal era una sombra del celestial:</a:t>
            </a:r>
          </a:p>
        </p:txBody>
      </p:sp>
    </p:spTree>
    <p:extLst>
      <p:ext uri="{BB962C8B-B14F-4D97-AF65-F5344CB8AC3E}">
        <p14:creationId xmlns:p14="http://schemas.microsoft.com/office/powerpoint/2010/main" val="35915339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0496" y="461946"/>
            <a:ext cx="11354468" cy="5909310"/>
          </a:xfrm>
          <a:prstGeom prst="rect">
            <a:avLst/>
          </a:prstGeom>
          <a:noFill/>
        </p:spPr>
        <p:txBody>
          <a:bodyPr wrap="square" rtlCol="0">
            <a:spAutoFit/>
          </a:bodyPr>
          <a:lstStyle/>
          <a:p>
            <a:r>
              <a:rPr lang="es-ES" sz="5400" b="1" dirty="0">
                <a:solidFill>
                  <a:schemeClr val="bg1"/>
                </a:solidFill>
              </a:rPr>
              <a:t>“Por la fe habitó como extranjero en la tierra prometida como en tierra ajena, morando en tiendas con Isaac y Jacob, coherederos de la misma promesa 10 porque esperaba la </a:t>
            </a:r>
            <a:r>
              <a:rPr lang="es-ES" sz="5400" b="1" dirty="0">
                <a:solidFill>
                  <a:srgbClr val="FFFF00"/>
                </a:solidFill>
              </a:rPr>
              <a:t>ciudad que tiene fundamentos</a:t>
            </a:r>
            <a:r>
              <a:rPr lang="es-ES" sz="5400" b="1" dirty="0">
                <a:solidFill>
                  <a:schemeClr val="bg1"/>
                </a:solidFill>
              </a:rPr>
              <a:t>, cuyo arquitecto y </a:t>
            </a:r>
            <a:r>
              <a:rPr lang="es-ES" sz="5400" b="1" dirty="0">
                <a:solidFill>
                  <a:srgbClr val="FFFF00"/>
                </a:solidFill>
              </a:rPr>
              <a:t>constructor es Dios</a:t>
            </a:r>
            <a:r>
              <a:rPr lang="es-ES" sz="5400" b="1" dirty="0">
                <a:solidFill>
                  <a:schemeClr val="bg1"/>
                </a:solidFill>
              </a:rPr>
              <a:t>. . . </a:t>
            </a:r>
            <a:endParaRPr lang="es-ES" sz="5400" b="1" dirty="0">
              <a:solidFill>
                <a:srgbClr val="FFFF00"/>
              </a:solidFill>
            </a:endParaRPr>
          </a:p>
        </p:txBody>
      </p:sp>
    </p:spTree>
    <p:extLst>
      <p:ext uri="{BB962C8B-B14F-4D97-AF65-F5344CB8AC3E}">
        <p14:creationId xmlns:p14="http://schemas.microsoft.com/office/powerpoint/2010/main" val="12817536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848" y="117693"/>
            <a:ext cx="11354468" cy="6740307"/>
          </a:xfrm>
          <a:prstGeom prst="rect">
            <a:avLst/>
          </a:prstGeom>
          <a:noFill/>
        </p:spPr>
        <p:txBody>
          <a:bodyPr wrap="square" rtlCol="0">
            <a:spAutoFit/>
          </a:bodyPr>
          <a:lstStyle/>
          <a:p>
            <a:r>
              <a:rPr lang="es-ES" sz="5400" b="1" dirty="0" smtClean="0">
                <a:solidFill>
                  <a:schemeClr val="bg1"/>
                </a:solidFill>
              </a:rPr>
              <a:t>13 </a:t>
            </a:r>
            <a:r>
              <a:rPr lang="es-ES" sz="5400" b="1" dirty="0">
                <a:solidFill>
                  <a:schemeClr val="bg1"/>
                </a:solidFill>
              </a:rPr>
              <a:t>Conforme a la fe murieron todos éstos sin haber recibido lo prometido, sino mirándolo de lejos, y creyéndolo, y saludándolo, y confesando que eran </a:t>
            </a:r>
            <a:r>
              <a:rPr lang="es-ES" sz="5400" b="1" dirty="0">
                <a:solidFill>
                  <a:srgbClr val="FFFF00"/>
                </a:solidFill>
              </a:rPr>
              <a:t>extranjeros y peregrinos sobre la tierra</a:t>
            </a:r>
            <a:r>
              <a:rPr lang="es-ES" sz="5400" b="1" dirty="0">
                <a:solidFill>
                  <a:schemeClr val="bg1"/>
                </a:solidFill>
              </a:rPr>
              <a:t>. 14 Porque los que esto dicen, claramente dan a entender que </a:t>
            </a:r>
            <a:r>
              <a:rPr lang="es-ES" sz="5400" b="1" dirty="0">
                <a:solidFill>
                  <a:srgbClr val="FFFF00"/>
                </a:solidFill>
              </a:rPr>
              <a:t>buscan una patria</a:t>
            </a:r>
            <a:r>
              <a:rPr lang="es-ES" sz="5400" b="1" dirty="0">
                <a:solidFill>
                  <a:schemeClr val="bg1"/>
                </a:solidFill>
              </a:rPr>
              <a:t>; </a:t>
            </a:r>
            <a:endParaRPr lang="es-ES" sz="5400" b="1" dirty="0">
              <a:solidFill>
                <a:srgbClr val="FFFF00"/>
              </a:solidFill>
            </a:endParaRPr>
          </a:p>
        </p:txBody>
      </p:sp>
    </p:spTree>
    <p:extLst>
      <p:ext uri="{BB962C8B-B14F-4D97-AF65-F5344CB8AC3E}">
        <p14:creationId xmlns:p14="http://schemas.microsoft.com/office/powerpoint/2010/main" val="1131953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0496" y="461946"/>
            <a:ext cx="11067397" cy="5909310"/>
          </a:xfrm>
          <a:prstGeom prst="rect">
            <a:avLst/>
          </a:prstGeom>
          <a:noFill/>
        </p:spPr>
        <p:txBody>
          <a:bodyPr wrap="square" rtlCol="0">
            <a:spAutoFit/>
          </a:bodyPr>
          <a:lstStyle/>
          <a:p>
            <a:r>
              <a:rPr lang="es-ES" sz="5400" b="1" dirty="0" smtClean="0">
                <a:solidFill>
                  <a:schemeClr val="bg1"/>
                </a:solidFill>
              </a:rPr>
              <a:t>15 </a:t>
            </a:r>
            <a:r>
              <a:rPr lang="es-ES" sz="5400" b="1" dirty="0">
                <a:solidFill>
                  <a:schemeClr val="bg1"/>
                </a:solidFill>
              </a:rPr>
              <a:t>pues si hubiesen estado pensando en aquella de donde salieron, ciertamente tenían tiempo de volver. 16 Pero anhelaban </a:t>
            </a:r>
            <a:r>
              <a:rPr lang="es-ES" sz="5400" b="1" dirty="0">
                <a:solidFill>
                  <a:srgbClr val="FFFF00"/>
                </a:solidFill>
              </a:rPr>
              <a:t>una mejor, esto es, celestial</a:t>
            </a:r>
            <a:r>
              <a:rPr lang="es-ES" sz="5400" b="1" dirty="0">
                <a:solidFill>
                  <a:schemeClr val="bg1"/>
                </a:solidFill>
              </a:rPr>
              <a:t>; por lo cual Dios no se avergüenza de llamarse Dios de ellos; porque les ha </a:t>
            </a:r>
            <a:r>
              <a:rPr lang="es-ES" sz="5400" b="1" dirty="0">
                <a:solidFill>
                  <a:srgbClr val="FFFF00"/>
                </a:solidFill>
              </a:rPr>
              <a:t>preparado una ciudad</a:t>
            </a:r>
            <a:r>
              <a:rPr lang="es-ES" sz="5400" b="1" dirty="0">
                <a:solidFill>
                  <a:schemeClr val="bg1"/>
                </a:solidFill>
              </a:rPr>
              <a:t>.”</a:t>
            </a:r>
            <a:endParaRPr lang="es-ES" sz="5400" b="1" dirty="0">
              <a:solidFill>
                <a:srgbClr val="FFFF00"/>
              </a:solidFill>
            </a:endParaRPr>
          </a:p>
        </p:txBody>
      </p:sp>
    </p:spTree>
    <p:extLst>
      <p:ext uri="{BB962C8B-B14F-4D97-AF65-F5344CB8AC3E}">
        <p14:creationId xmlns:p14="http://schemas.microsoft.com/office/powerpoint/2010/main" val="11022206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498430"/>
            <a:ext cx="11122926"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C00000"/>
                </a:solidFill>
              </a:rPr>
              <a:t>Conclusión</a:t>
            </a:r>
            <a:r>
              <a:rPr lang="es-ES" sz="4800" b="1" dirty="0">
                <a:solidFill>
                  <a:srgbClr val="C00000"/>
                </a:solidFill>
              </a:rPr>
              <a:t>: </a:t>
            </a:r>
            <a:r>
              <a:rPr lang="es-ES" sz="4800" b="1" dirty="0">
                <a:solidFill>
                  <a:srgbClr val="002060"/>
                </a:solidFill>
              </a:rPr>
              <a:t>La ciudad se compone de los redimidos de todas las edades porque en las puertas están los </a:t>
            </a:r>
            <a:r>
              <a:rPr lang="es-ES" sz="4800" b="1" dirty="0">
                <a:solidFill>
                  <a:srgbClr val="C00000"/>
                </a:solidFill>
              </a:rPr>
              <a:t>nombres de los doce patriarcas</a:t>
            </a:r>
            <a:r>
              <a:rPr lang="es-ES" sz="4800" b="1" dirty="0">
                <a:solidFill>
                  <a:srgbClr val="002060"/>
                </a:solidFill>
              </a:rPr>
              <a:t> y en los fundamentos se hallan los </a:t>
            </a:r>
            <a:r>
              <a:rPr lang="es-ES" sz="4800" b="1" dirty="0">
                <a:solidFill>
                  <a:srgbClr val="C00000"/>
                </a:solidFill>
              </a:rPr>
              <a:t>nombres de los doce apóstoles </a:t>
            </a:r>
            <a:r>
              <a:rPr lang="es-ES" sz="4800" b="1" dirty="0">
                <a:solidFill>
                  <a:srgbClr val="002060"/>
                </a:solidFill>
              </a:rPr>
              <a:t>del Cordero. Dios no tiene dos planes distintos para dos pueblos distintos; tiene </a:t>
            </a:r>
            <a:r>
              <a:rPr lang="es-ES" sz="4800" b="1" dirty="0">
                <a:solidFill>
                  <a:srgbClr val="C00000"/>
                </a:solidFill>
              </a:rPr>
              <a:t>un solo plan para todo su pueblo</a:t>
            </a:r>
            <a:r>
              <a:rPr lang="es-ES" sz="4800" b="1" dirty="0">
                <a:solidFill>
                  <a:srgbClr val="002060"/>
                </a:solidFill>
              </a:rPr>
              <a:t>.</a:t>
            </a:r>
          </a:p>
        </p:txBody>
      </p:sp>
    </p:spTree>
    <p:extLst>
      <p:ext uri="{BB962C8B-B14F-4D97-AF65-F5344CB8AC3E}">
        <p14:creationId xmlns:p14="http://schemas.microsoft.com/office/powerpoint/2010/main" val="321922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7963" y="1044269"/>
            <a:ext cx="11206408"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Yo de cierto </a:t>
            </a:r>
            <a:r>
              <a:rPr lang="es-ES" sz="5400" b="1" dirty="0">
                <a:solidFill>
                  <a:srgbClr val="FFFF00"/>
                </a:solidFill>
              </a:rPr>
              <a:t>soy judío</a:t>
            </a:r>
            <a:r>
              <a:rPr lang="es-ES" sz="5400" b="1" dirty="0">
                <a:solidFill>
                  <a:schemeClr val="bg1"/>
                </a:solidFill>
              </a:rPr>
              <a:t>, nacido en Tarso de </a:t>
            </a:r>
            <a:r>
              <a:rPr lang="es-ES" sz="5400" b="1" dirty="0" err="1">
                <a:solidFill>
                  <a:schemeClr val="bg1"/>
                </a:solidFill>
              </a:rPr>
              <a:t>Cilicia</a:t>
            </a:r>
            <a:r>
              <a:rPr lang="es-ES" sz="5400" b="1" dirty="0">
                <a:solidFill>
                  <a:schemeClr val="bg1"/>
                </a:solidFill>
              </a:rPr>
              <a:t>, pero criado en esta ciudad, instruido a los </a:t>
            </a:r>
            <a:r>
              <a:rPr lang="es-ES" sz="5400" b="1" dirty="0">
                <a:solidFill>
                  <a:srgbClr val="FFFF00"/>
                </a:solidFill>
              </a:rPr>
              <a:t>pies de Gamaliel, estrictamente </a:t>
            </a:r>
            <a:r>
              <a:rPr lang="es-ES" sz="5400" b="1" dirty="0">
                <a:solidFill>
                  <a:schemeClr val="bg1"/>
                </a:solidFill>
              </a:rPr>
              <a:t>conforme a la ley de nuestros padres, </a:t>
            </a:r>
            <a:r>
              <a:rPr lang="es-ES" sz="5400" b="1" dirty="0">
                <a:solidFill>
                  <a:srgbClr val="FFFF00"/>
                </a:solidFill>
              </a:rPr>
              <a:t>celoso</a:t>
            </a:r>
            <a:r>
              <a:rPr lang="es-ES" sz="5400" b="1" dirty="0">
                <a:solidFill>
                  <a:schemeClr val="bg1"/>
                </a:solidFill>
              </a:rPr>
              <a:t> de Dios, como hoy lo sois todos vosotros.”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Hechos 22:3:</a:t>
            </a:r>
          </a:p>
        </p:txBody>
      </p:sp>
    </p:spTree>
    <p:extLst>
      <p:ext uri="{BB962C8B-B14F-4D97-AF65-F5344CB8AC3E}">
        <p14:creationId xmlns:p14="http://schemas.microsoft.com/office/powerpoint/2010/main" val="2644436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Una sola mujer</a:t>
            </a:r>
          </a:p>
        </p:txBody>
      </p:sp>
    </p:spTree>
    <p:extLst>
      <p:ext uri="{BB962C8B-B14F-4D97-AF65-F5344CB8AC3E}">
        <p14:creationId xmlns:p14="http://schemas.microsoft.com/office/powerpoint/2010/main" val="26243006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498430"/>
            <a:ext cx="1112292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El </a:t>
            </a:r>
            <a:r>
              <a:rPr lang="es-ES" sz="6000" b="1" dirty="0">
                <a:solidFill>
                  <a:srgbClr val="002060"/>
                </a:solidFill>
              </a:rPr>
              <a:t>libro de Apocalipsis se refiere tan solo a </a:t>
            </a:r>
            <a:r>
              <a:rPr lang="es-ES" sz="6000" b="1" dirty="0">
                <a:solidFill>
                  <a:srgbClr val="C00000"/>
                </a:solidFill>
              </a:rPr>
              <a:t>una mujer </a:t>
            </a:r>
            <a:r>
              <a:rPr lang="es-ES" sz="6000" b="1" dirty="0">
                <a:solidFill>
                  <a:srgbClr val="002060"/>
                </a:solidFill>
              </a:rPr>
              <a:t>para ilustrar las </a:t>
            </a:r>
            <a:r>
              <a:rPr lang="es-ES" sz="6000" b="1" dirty="0">
                <a:solidFill>
                  <a:srgbClr val="C00000"/>
                </a:solidFill>
              </a:rPr>
              <a:t>dos etapas </a:t>
            </a:r>
            <a:r>
              <a:rPr lang="es-ES" sz="6000" b="1" dirty="0">
                <a:solidFill>
                  <a:srgbClr val="002060"/>
                </a:solidFill>
              </a:rPr>
              <a:t>de la iglesia en el Antiguo Testamento y en el Nuevo. Por eso la mujer tenía </a:t>
            </a:r>
            <a:r>
              <a:rPr lang="es-ES" sz="6000" b="1" dirty="0">
                <a:solidFill>
                  <a:srgbClr val="C00000"/>
                </a:solidFill>
              </a:rPr>
              <a:t>doce estrellas </a:t>
            </a:r>
            <a:r>
              <a:rPr lang="es-ES" sz="6000" b="1" dirty="0">
                <a:solidFill>
                  <a:srgbClr val="002060"/>
                </a:solidFill>
              </a:rPr>
              <a:t>sobre su cabeza:</a:t>
            </a:r>
          </a:p>
        </p:txBody>
      </p:sp>
    </p:spTree>
    <p:extLst>
      <p:ext uri="{BB962C8B-B14F-4D97-AF65-F5344CB8AC3E}">
        <p14:creationId xmlns:p14="http://schemas.microsoft.com/office/powerpoint/2010/main" val="20776183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775844"/>
            <a:ext cx="1135446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Apareció en el cielo una gran señal: una mujer vestida del sol, con la luna debajo de sus pies, y sobre su cabeza una corona de doce estrellas. 2 Y estando </a:t>
            </a:r>
            <a:r>
              <a:rPr lang="es-ES" sz="5400" b="1" dirty="0">
                <a:solidFill>
                  <a:srgbClr val="FFFF00"/>
                </a:solidFill>
              </a:rPr>
              <a:t>encinta</a:t>
            </a:r>
            <a:r>
              <a:rPr lang="es-ES" sz="5400" b="1" dirty="0">
                <a:solidFill>
                  <a:schemeClr val="bg1"/>
                </a:solidFill>
              </a:rPr>
              <a:t>, clamaba con dolores de parto, en la angustia del alumbramiento. . . </a:t>
            </a:r>
            <a:endParaRPr lang="es-ES" sz="5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Apocalipsis 12:1, 2, 5, 6:</a:t>
            </a:r>
          </a:p>
        </p:txBody>
      </p:sp>
    </p:spTree>
    <p:extLst>
      <p:ext uri="{BB962C8B-B14F-4D97-AF65-F5344CB8AC3E}">
        <p14:creationId xmlns:p14="http://schemas.microsoft.com/office/powerpoint/2010/main" val="2694498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1314" y="117693"/>
            <a:ext cx="11354468" cy="6740307"/>
          </a:xfrm>
          <a:prstGeom prst="rect">
            <a:avLst/>
          </a:prstGeom>
          <a:noFill/>
        </p:spPr>
        <p:txBody>
          <a:bodyPr wrap="square" rtlCol="0">
            <a:spAutoFit/>
          </a:bodyPr>
          <a:lstStyle/>
          <a:p>
            <a:r>
              <a:rPr lang="es-ES" sz="5400" b="1" dirty="0" smtClean="0">
                <a:solidFill>
                  <a:schemeClr val="bg1"/>
                </a:solidFill>
              </a:rPr>
              <a:t>5 </a:t>
            </a:r>
            <a:r>
              <a:rPr lang="es-ES" sz="5400" b="1" dirty="0">
                <a:solidFill>
                  <a:schemeClr val="bg1"/>
                </a:solidFill>
              </a:rPr>
              <a:t>Y ella dio a luz </a:t>
            </a:r>
            <a:r>
              <a:rPr lang="es-ES" sz="5400" b="1" dirty="0">
                <a:solidFill>
                  <a:srgbClr val="FFFF00"/>
                </a:solidFill>
              </a:rPr>
              <a:t>un hijo varón</a:t>
            </a:r>
            <a:r>
              <a:rPr lang="es-ES" sz="5400" b="1" dirty="0">
                <a:solidFill>
                  <a:schemeClr val="bg1"/>
                </a:solidFill>
              </a:rPr>
              <a:t>, que regirá con vara de hierro a todas las naciones; y su hijo fue </a:t>
            </a:r>
            <a:r>
              <a:rPr lang="es-ES" sz="5400" b="1" dirty="0">
                <a:solidFill>
                  <a:srgbClr val="FFFF00"/>
                </a:solidFill>
              </a:rPr>
              <a:t>arrebatado para Dios y para su trono</a:t>
            </a:r>
            <a:r>
              <a:rPr lang="es-ES" sz="5400" b="1" dirty="0">
                <a:solidFill>
                  <a:schemeClr val="bg1"/>
                </a:solidFill>
              </a:rPr>
              <a:t>. 6 Y la mujer </a:t>
            </a:r>
            <a:r>
              <a:rPr lang="es-ES" sz="5400" b="1" dirty="0">
                <a:solidFill>
                  <a:srgbClr val="FFFF00"/>
                </a:solidFill>
              </a:rPr>
              <a:t>huyó al desierto</a:t>
            </a:r>
            <a:r>
              <a:rPr lang="es-ES" sz="5400" b="1" dirty="0">
                <a:solidFill>
                  <a:schemeClr val="bg1"/>
                </a:solidFill>
              </a:rPr>
              <a:t>, donde tiene lugar preparado por Dios, para que allí la sustenten por </a:t>
            </a:r>
            <a:r>
              <a:rPr lang="es-ES" sz="5400" b="1" dirty="0">
                <a:solidFill>
                  <a:srgbClr val="FFFF00"/>
                </a:solidFill>
              </a:rPr>
              <a:t>mil doscientos sesenta días</a:t>
            </a:r>
            <a:r>
              <a:rPr lang="es-ES" sz="5400" b="1" dirty="0">
                <a:solidFill>
                  <a:schemeClr val="bg1"/>
                </a:solidFill>
              </a:rPr>
              <a:t>.”</a:t>
            </a:r>
            <a:endParaRPr lang="es-ES" sz="5400" b="1" dirty="0">
              <a:solidFill>
                <a:srgbClr val="FFFF00"/>
              </a:solidFill>
            </a:endParaRPr>
          </a:p>
        </p:txBody>
      </p:sp>
    </p:spTree>
    <p:extLst>
      <p:ext uri="{BB962C8B-B14F-4D97-AF65-F5344CB8AC3E}">
        <p14:creationId xmlns:p14="http://schemas.microsoft.com/office/powerpoint/2010/main" val="18607999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371" y="2236154"/>
            <a:ext cx="11354468"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Así como en el Antiguo Testamento los doce patriarcas eran los </a:t>
            </a:r>
            <a:r>
              <a:rPr lang="es-ES" sz="5400" b="1" dirty="0">
                <a:solidFill>
                  <a:srgbClr val="FFFF00"/>
                </a:solidFill>
              </a:rPr>
              <a:t>representantes de Israel</a:t>
            </a:r>
            <a:r>
              <a:rPr lang="es-ES" sz="5400" b="1" dirty="0">
                <a:solidFill>
                  <a:schemeClr val="bg1"/>
                </a:solidFill>
              </a:rPr>
              <a:t>, así los doce apóstoles son los </a:t>
            </a:r>
            <a:r>
              <a:rPr lang="es-ES" sz="5400" b="1" dirty="0">
                <a:solidFill>
                  <a:srgbClr val="FFFF00"/>
                </a:solidFill>
              </a:rPr>
              <a:t>representantes de la iglesia evangélica</a:t>
            </a:r>
            <a:r>
              <a:rPr lang="es-ES" sz="5400" b="1" dirty="0" smtClean="0">
                <a:solidFill>
                  <a:schemeClr val="bg1"/>
                </a:solidFill>
              </a:rPr>
              <a:t>.”</a:t>
            </a:r>
            <a:endParaRPr lang="es-ES" sz="5400" b="1" i="1" u="sng"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Hechos de los Apóstoles, p. </a:t>
            </a:r>
            <a:r>
              <a:rPr lang="es-ES" sz="3200" dirty="0" smtClean="0">
                <a:solidFill>
                  <a:srgbClr val="C00000"/>
                </a:solidFill>
              </a:rPr>
              <a:t>16 </a:t>
            </a:r>
            <a:r>
              <a:rPr lang="es-ES" sz="3200" dirty="0" smtClean="0">
                <a:solidFill>
                  <a:schemeClr val="tx1"/>
                </a:solidFill>
              </a:rPr>
              <a:t>El número </a:t>
            </a:r>
            <a:r>
              <a:rPr lang="es-ES" sz="3200" u="sng" dirty="0" smtClean="0">
                <a:solidFill>
                  <a:srgbClr val="C00000"/>
                </a:solidFill>
              </a:rPr>
              <a:t>12</a:t>
            </a:r>
            <a:r>
              <a:rPr lang="es-ES" sz="3200" dirty="0" smtClean="0">
                <a:solidFill>
                  <a:schemeClr val="tx1"/>
                </a:solidFill>
              </a:rPr>
              <a:t> es de vital importancia pues </a:t>
            </a:r>
            <a:r>
              <a:rPr lang="es-ES" sz="3200" u="sng" dirty="0" smtClean="0">
                <a:solidFill>
                  <a:schemeClr val="tx1"/>
                </a:solidFill>
              </a:rPr>
              <a:t>simboliza</a:t>
            </a:r>
            <a:r>
              <a:rPr lang="es-ES" sz="3200" dirty="0" smtClean="0">
                <a:solidFill>
                  <a:schemeClr val="tx1"/>
                </a:solidFill>
              </a:rPr>
              <a:t> al pueblo de Dios en todas las épocas. La historia de Hechos 1 ilustra la importancia del número 12.</a:t>
            </a:r>
            <a:endParaRPr lang="es-ES" sz="3200" dirty="0">
              <a:solidFill>
                <a:schemeClr val="tx1"/>
              </a:solidFill>
            </a:endParaRPr>
          </a:p>
        </p:txBody>
      </p:sp>
    </p:spTree>
    <p:extLst>
      <p:ext uri="{BB962C8B-B14F-4D97-AF65-F5344CB8AC3E}">
        <p14:creationId xmlns:p14="http://schemas.microsoft.com/office/powerpoint/2010/main" val="16965300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árbol</a:t>
            </a:r>
          </a:p>
        </p:txBody>
      </p:sp>
    </p:spTree>
    <p:extLst>
      <p:ext uri="{BB962C8B-B14F-4D97-AF65-F5344CB8AC3E}">
        <p14:creationId xmlns:p14="http://schemas.microsoft.com/office/powerpoint/2010/main" val="25510059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280066"/>
            <a:ext cx="1112292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reino de Cristo se compara con un </a:t>
            </a:r>
            <a:r>
              <a:rPr lang="es-ES" sz="4800" b="1" dirty="0">
                <a:solidFill>
                  <a:srgbClr val="C00000"/>
                </a:solidFill>
              </a:rPr>
              <a:t>árbol de olivo</a:t>
            </a:r>
            <a:r>
              <a:rPr lang="es-ES" sz="4800" b="1" dirty="0">
                <a:solidFill>
                  <a:srgbClr val="002060"/>
                </a:solidFill>
              </a:rPr>
              <a:t> que da buen fruto. En Romanos 11 el olivo tiene </a:t>
            </a:r>
            <a:r>
              <a:rPr lang="es-ES" sz="4800" b="1" dirty="0">
                <a:solidFill>
                  <a:srgbClr val="C00000"/>
                </a:solidFill>
              </a:rPr>
              <a:t>diferentes tipos de ramas</a:t>
            </a:r>
            <a:r>
              <a:rPr lang="es-ES" sz="4800" b="1" dirty="0">
                <a:solidFill>
                  <a:srgbClr val="002060"/>
                </a:solidFill>
              </a:rPr>
              <a:t>, pero todas pertenecen </a:t>
            </a:r>
            <a:r>
              <a:rPr lang="es-ES" sz="4800" b="1" dirty="0">
                <a:solidFill>
                  <a:srgbClr val="C00000"/>
                </a:solidFill>
              </a:rPr>
              <a:t>al mismo árbol</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Tiene </a:t>
            </a:r>
            <a:r>
              <a:rPr lang="es-ES" sz="4800" b="1" u="sng" dirty="0">
                <a:solidFill>
                  <a:srgbClr val="002060"/>
                </a:solidFill>
              </a:rPr>
              <a:t>ramas naturales </a:t>
            </a:r>
            <a:r>
              <a:rPr lang="es-ES" sz="4800" b="1" dirty="0">
                <a:solidFill>
                  <a:srgbClr val="002060"/>
                </a:solidFill>
              </a:rPr>
              <a:t>que son </a:t>
            </a:r>
            <a:r>
              <a:rPr lang="es-ES" sz="4800" b="1" u="sng" dirty="0">
                <a:solidFill>
                  <a:srgbClr val="002060"/>
                </a:solidFill>
              </a:rPr>
              <a:t>retenidas</a:t>
            </a:r>
            <a:r>
              <a:rPr lang="es-ES" sz="4800" b="1" dirty="0">
                <a:solidFill>
                  <a:srgbClr val="002060"/>
                </a:solidFill>
              </a:rPr>
              <a:t> en el árbol (los judíos literales que creyeron en Jesús</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14923074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280066"/>
            <a:ext cx="1112292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Tiene </a:t>
            </a:r>
            <a:r>
              <a:rPr lang="es-ES" sz="4800" b="1" u="sng" dirty="0">
                <a:solidFill>
                  <a:srgbClr val="002060"/>
                </a:solidFill>
              </a:rPr>
              <a:t>ramas naturales </a:t>
            </a:r>
            <a:r>
              <a:rPr lang="es-ES" sz="4800" b="1" dirty="0">
                <a:solidFill>
                  <a:srgbClr val="002060"/>
                </a:solidFill>
              </a:rPr>
              <a:t>que fueron </a:t>
            </a:r>
            <a:r>
              <a:rPr lang="es-ES" sz="4800" b="1" u="sng" dirty="0">
                <a:solidFill>
                  <a:srgbClr val="002060"/>
                </a:solidFill>
              </a:rPr>
              <a:t>cortadas del árbol </a:t>
            </a:r>
            <a:r>
              <a:rPr lang="es-ES" sz="4800" b="1" dirty="0">
                <a:solidFill>
                  <a:srgbClr val="002060"/>
                </a:solidFill>
              </a:rPr>
              <a:t>(los judíos literales que rechazaron a Jesús).</a:t>
            </a:r>
          </a:p>
          <a:p>
            <a:pPr marL="685800" indent="-685800">
              <a:buClr>
                <a:srgbClr val="FF0000"/>
              </a:buClr>
              <a:buFont typeface="Wingdings" panose="05000000000000000000" pitchFamily="2" charset="2"/>
              <a:buChar char="Ø"/>
            </a:pPr>
            <a:r>
              <a:rPr lang="es-ES" sz="4800" b="1" dirty="0" smtClean="0">
                <a:solidFill>
                  <a:srgbClr val="002060"/>
                </a:solidFill>
              </a:rPr>
              <a:t>Tiene </a:t>
            </a:r>
            <a:r>
              <a:rPr lang="es-ES" sz="4800" b="1" u="sng" dirty="0">
                <a:solidFill>
                  <a:srgbClr val="002060"/>
                </a:solidFill>
              </a:rPr>
              <a:t>ramas naturales </a:t>
            </a:r>
            <a:r>
              <a:rPr lang="es-ES" sz="4800" b="1" dirty="0">
                <a:solidFill>
                  <a:srgbClr val="002060"/>
                </a:solidFill>
              </a:rPr>
              <a:t>que son </a:t>
            </a:r>
            <a:r>
              <a:rPr lang="es-ES" sz="4800" b="1" u="sng" dirty="0" err="1">
                <a:solidFill>
                  <a:srgbClr val="002060"/>
                </a:solidFill>
              </a:rPr>
              <a:t>reinjertadas</a:t>
            </a:r>
            <a:r>
              <a:rPr lang="es-ES" sz="4800" b="1" dirty="0">
                <a:solidFill>
                  <a:srgbClr val="002060"/>
                </a:solidFill>
              </a:rPr>
              <a:t> al árbol (judíos literales que en un principio rechazaron a Jesús y luego lo recibieron</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6279700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280066"/>
            <a:ext cx="1112292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Tiene </a:t>
            </a:r>
            <a:r>
              <a:rPr lang="es-ES" sz="4800" b="1" dirty="0">
                <a:solidFill>
                  <a:srgbClr val="002060"/>
                </a:solidFill>
              </a:rPr>
              <a:t>ramas de </a:t>
            </a:r>
            <a:r>
              <a:rPr lang="es-ES" sz="4800" b="1" u="sng" dirty="0">
                <a:solidFill>
                  <a:srgbClr val="002060"/>
                </a:solidFill>
              </a:rPr>
              <a:t>olivo silvestre </a:t>
            </a:r>
            <a:r>
              <a:rPr lang="es-ES" sz="4800" b="1" dirty="0">
                <a:solidFill>
                  <a:srgbClr val="002060"/>
                </a:solidFill>
              </a:rPr>
              <a:t>que son </a:t>
            </a:r>
            <a:r>
              <a:rPr lang="es-ES" sz="4800" b="1" u="sng" dirty="0">
                <a:solidFill>
                  <a:srgbClr val="002060"/>
                </a:solidFill>
              </a:rPr>
              <a:t>injertadas</a:t>
            </a:r>
            <a:r>
              <a:rPr lang="es-ES" sz="4800" b="1" dirty="0">
                <a:solidFill>
                  <a:srgbClr val="002060"/>
                </a:solidFill>
              </a:rPr>
              <a:t> en el árbol (gentiles que creyeron en Jesús).</a:t>
            </a:r>
          </a:p>
          <a:p>
            <a:pPr marL="685800" indent="-685800">
              <a:buClr>
                <a:srgbClr val="FF0000"/>
              </a:buClr>
              <a:buFont typeface="Wingdings" panose="05000000000000000000" pitchFamily="2" charset="2"/>
              <a:buChar char="Ø"/>
            </a:pPr>
            <a:r>
              <a:rPr lang="es-ES" sz="4800" b="1" dirty="0" smtClean="0">
                <a:solidFill>
                  <a:srgbClr val="002060"/>
                </a:solidFill>
              </a:rPr>
              <a:t>Tiene </a:t>
            </a:r>
            <a:r>
              <a:rPr lang="es-ES" sz="4800" b="1" dirty="0">
                <a:solidFill>
                  <a:srgbClr val="002060"/>
                </a:solidFill>
              </a:rPr>
              <a:t>ramas de olivo silvestre que potencialmente pueden ser cortadas del árbol (gentiles que abandonan su relación con Cristo</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41134623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280066"/>
            <a:ext cx="1112292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u="sng" dirty="0" smtClean="0">
                <a:solidFill>
                  <a:srgbClr val="002060"/>
                </a:solidFill>
              </a:rPr>
              <a:t>La </a:t>
            </a:r>
            <a:r>
              <a:rPr lang="es-ES" sz="4800" b="1" u="sng" dirty="0">
                <a:solidFill>
                  <a:srgbClr val="002060"/>
                </a:solidFill>
              </a:rPr>
              <a:t>clave </a:t>
            </a:r>
            <a:r>
              <a:rPr lang="es-ES" sz="4800" b="1" dirty="0">
                <a:solidFill>
                  <a:srgbClr val="002060"/>
                </a:solidFill>
              </a:rPr>
              <a:t>se halla en los versículos </a:t>
            </a:r>
            <a:r>
              <a:rPr lang="es-ES" sz="4800" b="1" dirty="0">
                <a:solidFill>
                  <a:srgbClr val="C00000"/>
                </a:solidFill>
              </a:rPr>
              <a:t>20 y 23 </a:t>
            </a:r>
            <a:r>
              <a:rPr lang="es-ES" sz="4800" b="1" dirty="0">
                <a:solidFill>
                  <a:srgbClr val="002060"/>
                </a:solidFill>
              </a:rPr>
              <a:t>a donde dice que para ser parte del árbol hay que </a:t>
            </a:r>
            <a:r>
              <a:rPr lang="es-ES" sz="4800" b="1" u="sng" dirty="0">
                <a:solidFill>
                  <a:srgbClr val="002060"/>
                </a:solidFill>
              </a:rPr>
              <a:t>creer en Jesús. Ser cortado </a:t>
            </a:r>
            <a:r>
              <a:rPr lang="es-ES" sz="4800" b="1" dirty="0">
                <a:solidFill>
                  <a:srgbClr val="002060"/>
                </a:solidFill>
              </a:rPr>
              <a:t>del árbol significa </a:t>
            </a:r>
            <a:r>
              <a:rPr lang="es-ES" sz="4800" b="1" u="sng" dirty="0">
                <a:solidFill>
                  <a:srgbClr val="002060"/>
                </a:solidFill>
              </a:rPr>
              <a:t>rechazar a Jesús</a:t>
            </a:r>
            <a:r>
              <a:rPr lang="es-ES" sz="4800" b="1" dirty="0">
                <a:solidFill>
                  <a:srgbClr val="002060"/>
                </a:solidFill>
              </a:rPr>
              <a:t>. La raíz y </a:t>
            </a:r>
            <a:r>
              <a:rPr lang="es-ES" sz="4800" b="1" u="sng" dirty="0" smtClean="0">
                <a:solidFill>
                  <a:srgbClr val="002060"/>
                </a:solidFill>
              </a:rPr>
              <a:t>el tronco </a:t>
            </a:r>
            <a:r>
              <a:rPr lang="es-ES" sz="4800" b="1" dirty="0" smtClean="0">
                <a:solidFill>
                  <a:srgbClr val="002060"/>
                </a:solidFill>
              </a:rPr>
              <a:t>representan </a:t>
            </a:r>
            <a:r>
              <a:rPr lang="es-ES" sz="4800" b="1" dirty="0">
                <a:solidFill>
                  <a:srgbClr val="002060"/>
                </a:solidFill>
              </a:rPr>
              <a:t>a Jesús. Si estamos </a:t>
            </a:r>
            <a:r>
              <a:rPr lang="es-ES" sz="4800" b="1" dirty="0" smtClean="0">
                <a:solidFill>
                  <a:srgbClr val="002060"/>
                </a:solidFill>
              </a:rPr>
              <a:t>vinculados </a:t>
            </a:r>
            <a:r>
              <a:rPr lang="es-ES" sz="4800" b="1" dirty="0">
                <a:solidFill>
                  <a:srgbClr val="002060"/>
                </a:solidFill>
              </a:rPr>
              <a:t>con el tronco y la raíz produciremos fruto.</a:t>
            </a:r>
          </a:p>
        </p:txBody>
      </p:sp>
    </p:spTree>
    <p:extLst>
      <p:ext uri="{BB962C8B-B14F-4D97-AF65-F5344CB8AC3E}">
        <p14:creationId xmlns:p14="http://schemas.microsoft.com/office/powerpoint/2010/main" val="474274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7963" y="1044269"/>
            <a:ext cx="11206408"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Yo de cierto </a:t>
            </a:r>
            <a:r>
              <a:rPr lang="es-ES" sz="5400" b="1" dirty="0">
                <a:solidFill>
                  <a:srgbClr val="FFFF00"/>
                </a:solidFill>
              </a:rPr>
              <a:t>soy judío</a:t>
            </a:r>
            <a:r>
              <a:rPr lang="es-ES" sz="5400" b="1" dirty="0">
                <a:solidFill>
                  <a:schemeClr val="bg1"/>
                </a:solidFill>
              </a:rPr>
              <a:t>, nacido en Tarso de </a:t>
            </a:r>
            <a:r>
              <a:rPr lang="es-ES" sz="5400" b="1" dirty="0" err="1">
                <a:solidFill>
                  <a:schemeClr val="bg1"/>
                </a:solidFill>
              </a:rPr>
              <a:t>Cilicia</a:t>
            </a:r>
            <a:r>
              <a:rPr lang="es-ES" sz="5400" b="1" dirty="0">
                <a:solidFill>
                  <a:schemeClr val="bg1"/>
                </a:solidFill>
              </a:rPr>
              <a:t>, pero criado en esta ciudad, instruido a los </a:t>
            </a:r>
            <a:r>
              <a:rPr lang="es-ES" sz="5400" b="1" dirty="0">
                <a:solidFill>
                  <a:srgbClr val="FFFF00"/>
                </a:solidFill>
              </a:rPr>
              <a:t>pies de Gamaliel, estrictamente </a:t>
            </a:r>
            <a:r>
              <a:rPr lang="es-ES" sz="5400" b="1" dirty="0">
                <a:solidFill>
                  <a:schemeClr val="bg1"/>
                </a:solidFill>
              </a:rPr>
              <a:t>conforme a la ley de nuestros padres, </a:t>
            </a:r>
            <a:r>
              <a:rPr lang="es-ES" sz="5400" b="1" dirty="0">
                <a:solidFill>
                  <a:srgbClr val="FFFF00"/>
                </a:solidFill>
              </a:rPr>
              <a:t>celoso</a:t>
            </a:r>
            <a:r>
              <a:rPr lang="es-ES" sz="5400" b="1" dirty="0">
                <a:solidFill>
                  <a:schemeClr val="bg1"/>
                </a:solidFill>
              </a:rPr>
              <a:t> de Dios, como hoy lo sois todos vosotros.”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382607" y="111335"/>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Hechos 22:3:</a:t>
            </a:r>
          </a:p>
        </p:txBody>
      </p:sp>
    </p:spTree>
    <p:extLst>
      <p:ext uri="{BB962C8B-B14F-4D97-AF65-F5344CB8AC3E}">
        <p14:creationId xmlns:p14="http://schemas.microsoft.com/office/powerpoint/2010/main" val="3422628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8" y="830435"/>
            <a:ext cx="11136573"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Pues si algunas de las ramas fueron desgajadas, y tú, siendo olivo silvestre, has sido injertado en lugar de ellas, y has sido hecho participante de la raíz y de la rica savia del olivo, 18 no te jactes contra las ramas; y si te jactas, sabe que no sustentas tú a la raíz, sino la raíz a ti. 19 Pues las ramas, dirás, fueron desgajadas para que yo fuese injertado. </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8" y="40944"/>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Romanos 11:17-26:</a:t>
            </a:r>
          </a:p>
        </p:txBody>
      </p:sp>
    </p:spTree>
    <p:extLst>
      <p:ext uri="{BB962C8B-B14F-4D97-AF65-F5344CB8AC3E}">
        <p14:creationId xmlns:p14="http://schemas.microsoft.com/office/powerpoint/2010/main" val="30535128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962" y="311820"/>
            <a:ext cx="11354468" cy="6186309"/>
          </a:xfrm>
          <a:prstGeom prst="rect">
            <a:avLst/>
          </a:prstGeom>
          <a:noFill/>
        </p:spPr>
        <p:txBody>
          <a:bodyPr wrap="square" rtlCol="0">
            <a:spAutoFit/>
          </a:bodyPr>
          <a:lstStyle/>
          <a:p>
            <a:r>
              <a:rPr lang="es-ES" sz="4400" b="1" dirty="0" smtClean="0">
                <a:solidFill>
                  <a:schemeClr val="bg1"/>
                </a:solidFill>
              </a:rPr>
              <a:t>20 </a:t>
            </a:r>
            <a:r>
              <a:rPr lang="es-ES" sz="4400" b="1" dirty="0">
                <a:solidFill>
                  <a:schemeClr val="bg1"/>
                </a:solidFill>
              </a:rPr>
              <a:t>Bien; </a:t>
            </a:r>
            <a:r>
              <a:rPr lang="es-ES" sz="4400" b="1" dirty="0">
                <a:solidFill>
                  <a:srgbClr val="FFFF00"/>
                </a:solidFill>
              </a:rPr>
              <a:t>por su incredulidad fueron desgajadas</a:t>
            </a:r>
            <a:r>
              <a:rPr lang="es-ES" sz="4400" b="1" dirty="0">
                <a:solidFill>
                  <a:schemeClr val="bg1"/>
                </a:solidFill>
              </a:rPr>
              <a:t>, pero tú </a:t>
            </a:r>
            <a:r>
              <a:rPr lang="es-ES" sz="4400" b="1" dirty="0">
                <a:solidFill>
                  <a:srgbClr val="FFFF00"/>
                </a:solidFill>
              </a:rPr>
              <a:t>por la fe estás en pie</a:t>
            </a:r>
            <a:r>
              <a:rPr lang="es-ES" sz="4400" b="1" dirty="0">
                <a:solidFill>
                  <a:schemeClr val="bg1"/>
                </a:solidFill>
              </a:rPr>
              <a:t>. No te ensoberbezcas, sino teme. 21 Porque si Dios no perdonó a las ramas naturales, a ti tampoco te perdonará. 22 Mira, pues, la bondad y la severidad de Dios; la severidad ciertamente para con los que cayeron, pero la bondad para contigo, si permaneces en esa bondad; pues de otra manera tú también serás cortado. </a:t>
            </a:r>
            <a:endParaRPr lang="es-ES" sz="4400" b="1" dirty="0">
              <a:solidFill>
                <a:srgbClr val="FFFF00"/>
              </a:solidFill>
            </a:endParaRPr>
          </a:p>
        </p:txBody>
      </p:sp>
    </p:spTree>
    <p:extLst>
      <p:ext uri="{BB962C8B-B14F-4D97-AF65-F5344CB8AC3E}">
        <p14:creationId xmlns:p14="http://schemas.microsoft.com/office/powerpoint/2010/main" val="20467205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962" y="117693"/>
            <a:ext cx="11354468" cy="6740307"/>
          </a:xfrm>
          <a:prstGeom prst="rect">
            <a:avLst/>
          </a:prstGeom>
          <a:noFill/>
        </p:spPr>
        <p:txBody>
          <a:bodyPr wrap="square" rtlCol="0">
            <a:spAutoFit/>
          </a:bodyPr>
          <a:lstStyle/>
          <a:p>
            <a:r>
              <a:rPr lang="es-ES" sz="4800" b="1" dirty="0" smtClean="0">
                <a:solidFill>
                  <a:schemeClr val="bg1"/>
                </a:solidFill>
              </a:rPr>
              <a:t>23 </a:t>
            </a:r>
            <a:r>
              <a:rPr lang="es-ES" sz="4800" b="1" dirty="0">
                <a:solidFill>
                  <a:schemeClr val="bg1"/>
                </a:solidFill>
              </a:rPr>
              <a:t>Y aun ellos, </a:t>
            </a:r>
            <a:r>
              <a:rPr lang="es-ES" sz="4800" b="1" dirty="0">
                <a:solidFill>
                  <a:srgbClr val="FFFF00"/>
                </a:solidFill>
              </a:rPr>
              <a:t>si no permanecieren en incredulidad, serán injertados</a:t>
            </a:r>
            <a:r>
              <a:rPr lang="es-ES" sz="4800" b="1" dirty="0">
                <a:solidFill>
                  <a:schemeClr val="bg1"/>
                </a:solidFill>
              </a:rPr>
              <a:t>, pues poderoso es Dios para volverlos a injertar. 24 Porque si tú fuiste cortado del que por naturaleza es olivo silvestre, y contra naturaleza fuiste injertado en el buen olivo, ¿cuánto más éstos, que son las ramas naturales, serán injertados en su propio olivo? </a:t>
            </a:r>
            <a:endParaRPr lang="es-ES" sz="4800" b="1" dirty="0">
              <a:solidFill>
                <a:srgbClr val="FFFF00"/>
              </a:solidFill>
            </a:endParaRPr>
          </a:p>
        </p:txBody>
      </p:sp>
    </p:spTree>
    <p:extLst>
      <p:ext uri="{BB962C8B-B14F-4D97-AF65-F5344CB8AC3E}">
        <p14:creationId xmlns:p14="http://schemas.microsoft.com/office/powerpoint/2010/main" val="20640166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8610" y="117693"/>
            <a:ext cx="11354468" cy="6740307"/>
          </a:xfrm>
          <a:prstGeom prst="rect">
            <a:avLst/>
          </a:prstGeom>
          <a:noFill/>
        </p:spPr>
        <p:txBody>
          <a:bodyPr wrap="square" rtlCol="0">
            <a:spAutoFit/>
          </a:bodyPr>
          <a:lstStyle/>
          <a:p>
            <a:r>
              <a:rPr lang="es-ES" sz="4800" b="1" dirty="0" smtClean="0">
                <a:solidFill>
                  <a:schemeClr val="bg1"/>
                </a:solidFill>
              </a:rPr>
              <a:t>25 </a:t>
            </a:r>
            <a:r>
              <a:rPr lang="es-ES" sz="4800" b="1" dirty="0">
                <a:solidFill>
                  <a:schemeClr val="bg1"/>
                </a:solidFill>
              </a:rPr>
              <a:t>Porque no quiero, hermanos, que ignoréis este misterio, para que no seáis arrogantes en cuanto a vosotros mismos: que ha acontecido a Israel endurecimiento en parte, hasta que haya entrado la </a:t>
            </a:r>
            <a:r>
              <a:rPr lang="es-ES" sz="4800" b="1" dirty="0">
                <a:solidFill>
                  <a:srgbClr val="FFFF00"/>
                </a:solidFill>
              </a:rPr>
              <a:t>plenitud de los gentiles</a:t>
            </a:r>
            <a:r>
              <a:rPr lang="es-ES" sz="4800" b="1" dirty="0">
                <a:solidFill>
                  <a:schemeClr val="bg1"/>
                </a:solidFill>
              </a:rPr>
              <a:t>; 26 y luego </a:t>
            </a:r>
            <a:r>
              <a:rPr lang="es-ES" sz="4800" b="1" dirty="0">
                <a:solidFill>
                  <a:srgbClr val="FFFF00"/>
                </a:solidFill>
              </a:rPr>
              <a:t>todo Israel será salvo</a:t>
            </a:r>
            <a:r>
              <a:rPr lang="es-ES" sz="4800" b="1" dirty="0">
                <a:solidFill>
                  <a:schemeClr val="bg1"/>
                </a:solidFill>
              </a:rPr>
              <a:t>, como está escrito: Vendrá de Sion el Libertador, que apartará de Jacob la impiedad</a:t>
            </a:r>
            <a:r>
              <a:rPr lang="es-ES" sz="4800" b="1" dirty="0" smtClean="0">
                <a:solidFill>
                  <a:schemeClr val="bg1"/>
                </a:solidFill>
              </a:rPr>
              <a:t>.”</a:t>
            </a:r>
            <a:endParaRPr lang="es-ES" sz="4800" b="1" dirty="0">
              <a:solidFill>
                <a:srgbClr val="FFFF00"/>
              </a:solidFill>
            </a:endParaRPr>
          </a:p>
        </p:txBody>
      </p:sp>
    </p:spTree>
    <p:extLst>
      <p:ext uri="{BB962C8B-B14F-4D97-AF65-F5344CB8AC3E}">
        <p14:creationId xmlns:p14="http://schemas.microsoft.com/office/powerpoint/2010/main" val="23239433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9656" y="1619151"/>
            <a:ext cx="4332941" cy="584775"/>
          </a:xfrm>
          <a:prstGeom prst="rect">
            <a:avLst/>
          </a:prstGeom>
          <a:noFill/>
        </p:spPr>
        <p:txBody>
          <a:bodyPr wrap="square" rtlCol="0">
            <a:spAutoFit/>
          </a:bodyPr>
          <a:lstStyle/>
          <a:p>
            <a:pPr lvl="0">
              <a:defRPr/>
            </a:pPr>
            <a:r>
              <a:rPr lang="es-ES" sz="3200" dirty="0">
                <a:solidFill>
                  <a:srgbClr val="4472C4">
                    <a:lumMod val="50000"/>
                  </a:srgbClr>
                </a:solidFill>
              </a:rPr>
              <a:t>El número 12</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047484" cy="1077218"/>
          </a:xfrm>
          <a:prstGeom prst="rect">
            <a:avLst/>
          </a:prstGeom>
          <a:noFill/>
        </p:spPr>
        <p:txBody>
          <a:bodyPr wrap="square" rtlCol="0">
            <a:spAutoFit/>
          </a:bodyPr>
          <a:lstStyle/>
          <a:p>
            <a:pPr lvl="0">
              <a:defRPr/>
            </a:pPr>
            <a:r>
              <a:rPr lang="es-ES" sz="3200" dirty="0" smtClean="0">
                <a:solidFill>
                  <a:srgbClr val="4472C4">
                    <a:lumMod val="50000"/>
                  </a:srgbClr>
                </a:solidFill>
              </a:rPr>
              <a:t>La </a:t>
            </a:r>
            <a:r>
              <a:rPr lang="es-ES" sz="3200" dirty="0">
                <a:solidFill>
                  <a:srgbClr val="4472C4">
                    <a:lumMod val="50000"/>
                  </a:srgbClr>
                </a:solidFill>
              </a:rPr>
              <a:t>ciudad de </a:t>
            </a:r>
            <a:r>
              <a:rPr lang="es-ES" sz="3200" dirty="0" smtClean="0">
                <a:solidFill>
                  <a:srgbClr val="4472C4">
                    <a:lumMod val="50000"/>
                  </a:srgbClr>
                </a:solidFill>
              </a:rPr>
              <a:t>Dios son los…</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65952"/>
            <a:ext cx="4577986" cy="1077218"/>
          </a:xfrm>
          <a:prstGeom prst="rect">
            <a:avLst/>
          </a:prstGeom>
          <a:noFill/>
        </p:spPr>
        <p:txBody>
          <a:bodyPr wrap="square" rtlCol="0">
            <a:spAutoFit/>
          </a:bodyPr>
          <a:lstStyle/>
          <a:p>
            <a:pPr lvl="0">
              <a:defRPr/>
            </a:pPr>
            <a:r>
              <a:rPr lang="es-ES" sz="3200" dirty="0">
                <a:solidFill>
                  <a:srgbClr val="4472C4">
                    <a:lumMod val="50000"/>
                  </a:srgbClr>
                </a:solidFill>
              </a:rPr>
              <a:t>Gentiles que creyeron en Jesús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Gentiles que abandonan a Cristo</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4714464" cy="584775"/>
          </a:xfrm>
          <a:prstGeom prst="rect">
            <a:avLst/>
          </a:prstGeom>
          <a:noFill/>
        </p:spPr>
        <p:txBody>
          <a:bodyPr wrap="square" rtlCol="0">
            <a:spAutoFit/>
          </a:bodyPr>
          <a:lstStyle/>
          <a:p>
            <a:pPr lvl="0">
              <a:defRPr/>
            </a:pPr>
            <a:r>
              <a:rPr lang="es-ES" sz="3200" dirty="0">
                <a:solidFill>
                  <a:srgbClr val="4472C4">
                    <a:lumMod val="50000"/>
                  </a:srgbClr>
                </a:solidFill>
              </a:rPr>
              <a:t>El reino de Cristo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6709" y="3349387"/>
            <a:ext cx="510426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pueblo de Dios en todas las épocas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6709" y="1298771"/>
            <a:ext cx="501802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santos </a:t>
            </a:r>
            <a:r>
              <a:rPr lang="es-ES" sz="3200" dirty="0">
                <a:solidFill>
                  <a:prstClr val="black"/>
                </a:solidFill>
              </a:rPr>
              <a:t>de todos los tiempos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946710" y="266638"/>
            <a:ext cx="510426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Ramas injertadas en el olivo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46709" y="2564556"/>
            <a:ext cx="481782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Ramas cortadas del olivo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46709" y="5692390"/>
            <a:ext cx="4756385"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Árbol de olivo que da buen fruto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6709" y="4598374"/>
            <a:ext cx="4694261" cy="1077218"/>
          </a:xfrm>
          <a:prstGeom prst="rect">
            <a:avLst/>
          </a:prstGeom>
          <a:noFill/>
        </p:spPr>
        <p:txBody>
          <a:bodyPr wrap="square" rtlCol="0">
            <a:spAutoFit/>
          </a:bodyPr>
          <a:lstStyle/>
          <a:p>
            <a:pPr lvl="0">
              <a:defRPr/>
            </a:pP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E. </a:t>
            </a:r>
            <a:r>
              <a:rPr lang="es-ES" sz="3200" dirty="0" smtClean="0">
                <a:solidFill>
                  <a:prstClr val="black"/>
                </a:solidFill>
              </a:rPr>
              <a:t>El </a:t>
            </a:r>
            <a:r>
              <a:rPr lang="es-ES" sz="3200" dirty="0">
                <a:solidFill>
                  <a:prstClr val="black"/>
                </a:solidFill>
              </a:rPr>
              <a:t>pueblo de Dios en </a:t>
            </a:r>
            <a:r>
              <a:rPr lang="es-ES" sz="3200" dirty="0" smtClean="0">
                <a:solidFill>
                  <a:prstClr val="black"/>
                </a:solidFill>
              </a:rPr>
              <a:t>el NT</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0289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Una sola mesa de banquete</a:t>
            </a:r>
          </a:p>
        </p:txBody>
      </p:sp>
    </p:spTree>
    <p:extLst>
      <p:ext uri="{BB962C8B-B14F-4D97-AF65-F5344CB8AC3E}">
        <p14:creationId xmlns:p14="http://schemas.microsoft.com/office/powerpoint/2010/main" val="10929360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3363" y="927155"/>
            <a:ext cx="11122926"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Habrá </a:t>
            </a:r>
            <a:r>
              <a:rPr lang="es-ES" sz="7200" b="1" dirty="0">
                <a:solidFill>
                  <a:srgbClr val="C00000"/>
                </a:solidFill>
              </a:rPr>
              <a:t>una sola mesa de banquete </a:t>
            </a:r>
            <a:r>
              <a:rPr lang="es-ES" sz="7200" b="1" dirty="0">
                <a:solidFill>
                  <a:srgbClr val="002060"/>
                </a:solidFill>
              </a:rPr>
              <a:t>en el reino a donde se sentarán todos los redimidos, judíos y Gentiles.</a:t>
            </a:r>
          </a:p>
        </p:txBody>
      </p:sp>
    </p:spTree>
    <p:extLst>
      <p:ext uri="{BB962C8B-B14F-4D97-AF65-F5344CB8AC3E}">
        <p14:creationId xmlns:p14="http://schemas.microsoft.com/office/powerpoint/2010/main" val="18410088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316" y="1881313"/>
            <a:ext cx="11136573"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os digo que vendrán muchos del </a:t>
            </a:r>
            <a:r>
              <a:rPr lang="es-ES" sz="4400" b="1" dirty="0">
                <a:solidFill>
                  <a:srgbClr val="FFFF00"/>
                </a:solidFill>
              </a:rPr>
              <a:t>oriente y del occidente [Gentiles]</a:t>
            </a:r>
            <a:r>
              <a:rPr lang="es-ES" sz="4400" b="1" dirty="0">
                <a:solidFill>
                  <a:schemeClr val="bg1"/>
                </a:solidFill>
              </a:rPr>
              <a:t>, y se sentarán </a:t>
            </a:r>
            <a:r>
              <a:rPr lang="es-ES" sz="4400" b="1" dirty="0">
                <a:solidFill>
                  <a:srgbClr val="FFFF00"/>
                </a:solidFill>
              </a:rPr>
              <a:t>[Jesús dice: ‘en mi mesa’ en Lucas 22:30]</a:t>
            </a:r>
            <a:r>
              <a:rPr lang="es-ES" sz="4400" b="1" dirty="0">
                <a:solidFill>
                  <a:schemeClr val="bg1"/>
                </a:solidFill>
              </a:rPr>
              <a:t> con Abrahán e Isaac y Jacob en el reino de los cielos; 12 Más los </a:t>
            </a:r>
            <a:r>
              <a:rPr lang="es-ES" sz="4400" b="1" dirty="0">
                <a:solidFill>
                  <a:srgbClr val="FFFF00"/>
                </a:solidFill>
              </a:rPr>
              <a:t>hijos del reino [el Israel literal que rechaza a Jesús] </a:t>
            </a:r>
            <a:r>
              <a:rPr lang="es-ES" sz="4400" b="1" dirty="0">
                <a:solidFill>
                  <a:schemeClr val="bg1"/>
                </a:solidFill>
              </a:rPr>
              <a:t>serán echados a las tinieblas de afuera; allí será el lloro y el crujir de dientes.”</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6686" y="136480"/>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Mateo 8:11-12: </a:t>
            </a:r>
            <a:r>
              <a:rPr lang="es-ES" sz="3200" dirty="0">
                <a:solidFill>
                  <a:schemeClr val="tx1"/>
                </a:solidFill>
              </a:rPr>
              <a:t>Inmediatamente antes de estos versículos se encuentra la historia del </a:t>
            </a:r>
            <a:r>
              <a:rPr lang="es-ES" sz="3200" u="sng" dirty="0">
                <a:solidFill>
                  <a:schemeClr val="tx1"/>
                </a:solidFill>
              </a:rPr>
              <a:t>siervo del centurión romano </a:t>
            </a:r>
            <a:r>
              <a:rPr lang="es-ES" sz="3200" dirty="0">
                <a:solidFill>
                  <a:schemeClr val="tx1"/>
                </a:solidFill>
              </a:rPr>
              <a:t>que fue sanado por Jesús:</a:t>
            </a:r>
          </a:p>
        </p:txBody>
      </p:sp>
    </p:spTree>
    <p:extLst>
      <p:ext uri="{BB962C8B-B14F-4D97-AF65-F5344CB8AC3E}">
        <p14:creationId xmlns:p14="http://schemas.microsoft.com/office/powerpoint/2010/main" val="24224660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solo templo espiritual</a:t>
            </a:r>
          </a:p>
        </p:txBody>
      </p:sp>
    </p:spTree>
    <p:extLst>
      <p:ext uri="{BB962C8B-B14F-4D97-AF65-F5344CB8AC3E}">
        <p14:creationId xmlns:p14="http://schemas.microsoft.com/office/powerpoint/2010/main" val="32870642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249" y="716036"/>
            <a:ext cx="1112292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Dios tiene tan solo </a:t>
            </a:r>
            <a:r>
              <a:rPr lang="es-ES" sz="5400" b="1" dirty="0">
                <a:solidFill>
                  <a:srgbClr val="C00000"/>
                </a:solidFill>
              </a:rPr>
              <a:t>un templo espiritual</a:t>
            </a:r>
            <a:r>
              <a:rPr lang="es-ES" sz="5400" b="1" dirty="0">
                <a:solidFill>
                  <a:srgbClr val="002060"/>
                </a:solidFill>
              </a:rPr>
              <a:t> que se compone de los </a:t>
            </a:r>
            <a:r>
              <a:rPr lang="es-ES" sz="5400" b="1" dirty="0">
                <a:solidFill>
                  <a:srgbClr val="C00000"/>
                </a:solidFill>
              </a:rPr>
              <a:t>profetas</a:t>
            </a:r>
            <a:r>
              <a:rPr lang="es-ES" sz="5400" b="1" dirty="0">
                <a:solidFill>
                  <a:srgbClr val="002060"/>
                </a:solidFill>
              </a:rPr>
              <a:t> del Antiguo Testamento y los </a:t>
            </a:r>
            <a:r>
              <a:rPr lang="es-ES" sz="5400" b="1" dirty="0">
                <a:solidFill>
                  <a:srgbClr val="C00000"/>
                </a:solidFill>
              </a:rPr>
              <a:t>apóstoles</a:t>
            </a:r>
            <a:r>
              <a:rPr lang="es-ES" sz="5400" b="1" dirty="0">
                <a:solidFill>
                  <a:srgbClr val="002060"/>
                </a:solidFill>
              </a:rPr>
              <a:t> del Nuevo. Las piedras del templo son Gentiles y judíos y Cristo es la piedra angular:</a:t>
            </a:r>
          </a:p>
        </p:txBody>
      </p:sp>
    </p:spTree>
    <p:extLst>
      <p:ext uri="{BB962C8B-B14F-4D97-AF65-F5344CB8AC3E}">
        <p14:creationId xmlns:p14="http://schemas.microsoft.com/office/powerpoint/2010/main" val="2124135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20644</TotalTime>
  <Words>6808</Words>
  <Application>Microsoft Office PowerPoint</Application>
  <PresentationFormat>Panorámica</PresentationFormat>
  <Paragraphs>263</Paragraphs>
  <Slides>131</Slides>
  <Notes>37</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131</vt:i4>
      </vt:variant>
    </vt:vector>
  </HeadingPairs>
  <TitlesOfParts>
    <vt:vector size="142" baseType="lpstr">
      <vt:lpstr>Arial</vt:lpstr>
      <vt:lpstr>Arial Black</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1093</cp:revision>
  <dcterms:created xsi:type="dcterms:W3CDTF">2022-04-02T22:48:54Z</dcterms:created>
  <dcterms:modified xsi:type="dcterms:W3CDTF">2023-05-06T22:46:06Z</dcterms:modified>
</cp:coreProperties>
</file>