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64" r:id="rId4"/>
    <p:sldId id="485" r:id="rId5"/>
    <p:sldId id="260" r:id="rId6"/>
    <p:sldId id="483" r:id="rId7"/>
    <p:sldId id="484" r:id="rId8"/>
    <p:sldId id="612" r:id="rId9"/>
    <p:sldId id="613" r:id="rId10"/>
    <p:sldId id="380" r:id="rId11"/>
    <p:sldId id="486" r:id="rId12"/>
    <p:sldId id="389" r:id="rId13"/>
    <p:sldId id="381" r:id="rId14"/>
    <p:sldId id="490" r:id="rId15"/>
    <p:sldId id="614" r:id="rId16"/>
    <p:sldId id="568" r:id="rId17"/>
    <p:sldId id="615" r:id="rId18"/>
    <p:sldId id="375" r:id="rId19"/>
    <p:sldId id="493" r:id="rId20"/>
    <p:sldId id="494" r:id="rId21"/>
    <p:sldId id="496" r:id="rId22"/>
    <p:sldId id="569" r:id="rId23"/>
    <p:sldId id="616" r:id="rId24"/>
    <p:sldId id="617" r:id="rId25"/>
    <p:sldId id="495" r:id="rId26"/>
    <p:sldId id="570" r:id="rId27"/>
    <p:sldId id="500" r:id="rId28"/>
    <p:sldId id="501" r:id="rId29"/>
    <p:sldId id="618" r:id="rId30"/>
    <p:sldId id="497" r:id="rId31"/>
    <p:sldId id="503" r:id="rId32"/>
    <p:sldId id="619" r:id="rId33"/>
    <p:sldId id="620" r:id="rId34"/>
    <p:sldId id="621" r:id="rId35"/>
    <p:sldId id="622" r:id="rId36"/>
    <p:sldId id="623" r:id="rId37"/>
    <p:sldId id="624" r:id="rId38"/>
    <p:sldId id="502" r:id="rId39"/>
    <p:sldId id="625" r:id="rId40"/>
    <p:sldId id="626" r:id="rId41"/>
    <p:sldId id="627" r:id="rId42"/>
    <p:sldId id="571" r:id="rId43"/>
    <p:sldId id="504" r:id="rId44"/>
    <p:sldId id="628" r:id="rId45"/>
    <p:sldId id="506" r:id="rId46"/>
    <p:sldId id="507" r:id="rId47"/>
    <p:sldId id="629" r:id="rId48"/>
    <p:sldId id="511" r:id="rId49"/>
    <p:sldId id="630" r:id="rId50"/>
    <p:sldId id="508" r:id="rId51"/>
    <p:sldId id="513" r:id="rId52"/>
    <p:sldId id="631" r:id="rId53"/>
    <p:sldId id="582" r:id="rId54"/>
    <p:sldId id="583" r:id="rId55"/>
    <p:sldId id="514" r:id="rId56"/>
    <p:sldId id="632" r:id="rId57"/>
    <p:sldId id="633" r:id="rId58"/>
    <p:sldId id="515" r:id="rId59"/>
    <p:sldId id="584" r:id="rId60"/>
    <p:sldId id="634" r:id="rId61"/>
    <p:sldId id="635" r:id="rId62"/>
    <p:sldId id="377" r:id="rId63"/>
    <p:sldId id="516" r:id="rId64"/>
    <p:sldId id="590" r:id="rId65"/>
    <p:sldId id="517" r:id="rId66"/>
    <p:sldId id="518" r:id="rId67"/>
    <p:sldId id="636" r:id="rId68"/>
    <p:sldId id="637" r:id="rId69"/>
    <p:sldId id="525" r:id="rId70"/>
    <p:sldId id="594" r:id="rId71"/>
    <p:sldId id="595" r:id="rId72"/>
    <p:sldId id="521" r:id="rId73"/>
    <p:sldId id="638" r:id="rId74"/>
    <p:sldId id="596" r:id="rId75"/>
    <p:sldId id="639" r:id="rId76"/>
    <p:sldId id="640" r:id="rId77"/>
    <p:sldId id="641" r:id="rId78"/>
    <p:sldId id="642" r:id="rId79"/>
    <p:sldId id="527" r:id="rId80"/>
    <p:sldId id="528" r:id="rId81"/>
    <p:sldId id="643" r:id="rId82"/>
    <p:sldId id="529" r:id="rId83"/>
    <p:sldId id="598" r:id="rId84"/>
    <p:sldId id="532" r:id="rId85"/>
    <p:sldId id="644" r:id="rId86"/>
    <p:sldId id="535" r:id="rId87"/>
    <p:sldId id="603" r:id="rId88"/>
    <p:sldId id="602" r:id="rId89"/>
    <p:sldId id="645" r:id="rId90"/>
    <p:sldId id="646" r:id="rId91"/>
    <p:sldId id="601" r:id="rId92"/>
    <p:sldId id="542" r:id="rId93"/>
    <p:sldId id="536" r:id="rId94"/>
    <p:sldId id="647" r:id="rId95"/>
    <p:sldId id="604" r:id="rId96"/>
    <p:sldId id="478" r:id="rId97"/>
    <p:sldId id="648" r:id="rId98"/>
    <p:sldId id="649" r:id="rId99"/>
    <p:sldId id="650" r:id="rId100"/>
    <p:sldId id="651" r:id="rId101"/>
    <p:sldId id="652" r:id="rId102"/>
    <p:sldId id="606" r:id="rId103"/>
    <p:sldId id="653" r:id="rId104"/>
    <p:sldId id="654" r:id="rId105"/>
    <p:sldId id="655" r:id="rId106"/>
    <p:sldId id="656" r:id="rId107"/>
    <p:sldId id="657" r:id="rId108"/>
    <p:sldId id="658" r:id="rId109"/>
    <p:sldId id="659" r:id="rId110"/>
    <p:sldId id="660" r:id="rId111"/>
    <p:sldId id="661" r:id="rId112"/>
    <p:sldId id="662" r:id="rId113"/>
    <p:sldId id="663" r:id="rId114"/>
    <p:sldId id="664" r:id="rId115"/>
    <p:sldId id="665" r:id="rId116"/>
    <p:sldId id="666" r:id="rId117"/>
    <p:sldId id="296" r:id="rId118"/>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6A86"/>
    <a:srgbClr val="7B3874"/>
    <a:srgbClr val="AC0C45"/>
    <a:srgbClr val="672F62"/>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858" y="66"/>
      </p:cViewPr>
      <p:guideLst/>
    </p:cSldViewPr>
  </p:slideViewPr>
  <p:notesTextViewPr>
    <p:cViewPr>
      <p:scale>
        <a:sx n="3" d="2"/>
        <a:sy n="3" d="2"/>
      </p:scale>
      <p:origin x="0" y="0"/>
    </p:cViewPr>
  </p:notesTextViewPr>
  <p:sorterViewPr>
    <p:cViewPr>
      <p:scale>
        <a:sx n="100" d="100"/>
        <a:sy n="100" d="100"/>
      </p:scale>
      <p:origin x="0" y="-52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presProps" Target="presProps.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21/5/2022</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21/5/2022</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21/5/2022</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21/5/2022</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21/5/2022</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21/5/2022</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21/5/2022</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21/5/2022</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21/5/2022</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21/5/2022</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21/5/2022</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21/5/2022</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21/5/2022</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21/5/2022</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21/5/2022</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21/5/2022</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21/5/2022</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21/5/2022</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21/5/2022</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21/5/2022</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21/5/2022</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21/5/2022</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21/5/2022</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21/5/2022</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05 </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794956" y="3347679"/>
            <a:ext cx="5108772" cy="1323439"/>
          </a:xfrm>
          <a:prstGeom prst="rect">
            <a:avLst/>
          </a:prstGeom>
          <a:noFill/>
        </p:spPr>
        <p:txBody>
          <a:bodyPr wrap="square" rtlCol="0">
            <a:spAutoFit/>
          </a:bodyPr>
          <a:lstStyle/>
          <a:p>
            <a:pPr algn="ctr"/>
            <a:r>
              <a:rPr lang="es-ES" sz="4000" b="1" dirty="0">
                <a:effectLst>
                  <a:outerShdw blurRad="38100" dist="38100" dir="2700000" algn="tl">
                    <a:srgbClr val="000000">
                      <a:alpha val="43137"/>
                    </a:srgbClr>
                  </a:outerShdw>
                </a:effectLst>
              </a:rPr>
              <a:t>LA HORA DEL JUICIO DIVINO</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89320" y="507002"/>
            <a:ext cx="10740788"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5400" b="1" dirty="0">
                <a:solidFill>
                  <a:srgbClr val="002060"/>
                </a:solidFill>
              </a:rPr>
              <a:t>Los juicios terrenales de los </a:t>
            </a:r>
            <a:r>
              <a:rPr lang="es-ES" sz="5400" b="1" dirty="0">
                <a:solidFill>
                  <a:srgbClr val="FF0000"/>
                </a:solidFill>
              </a:rPr>
              <a:t>países democráticos</a:t>
            </a:r>
            <a:r>
              <a:rPr lang="es-ES" sz="5400" b="1" dirty="0">
                <a:solidFill>
                  <a:srgbClr val="002060"/>
                </a:solidFill>
              </a:rPr>
              <a:t> transpiran en tres pasos. El juicio celestial consta de los mismos tres pasos:</a:t>
            </a:r>
          </a:p>
          <a:p>
            <a:pPr marL="2743200" lvl="4" indent="-914400">
              <a:buClr>
                <a:srgbClr val="FF0000"/>
              </a:buClr>
              <a:buFont typeface="+mj-lt"/>
              <a:buAutoNum type="arabicPeriod"/>
            </a:pPr>
            <a:r>
              <a:rPr lang="es-ES" sz="5400" b="1" dirty="0" smtClean="0">
                <a:solidFill>
                  <a:srgbClr val="002060"/>
                </a:solidFill>
              </a:rPr>
              <a:t>Investigación</a:t>
            </a:r>
            <a:endParaRPr lang="es-ES" sz="5400" b="1" dirty="0">
              <a:solidFill>
                <a:srgbClr val="002060"/>
              </a:solidFill>
            </a:endParaRPr>
          </a:p>
          <a:p>
            <a:pPr marL="2743200" lvl="4" indent="-914400">
              <a:buClr>
                <a:srgbClr val="FF0000"/>
              </a:buClr>
              <a:buFont typeface="+mj-lt"/>
              <a:buAutoNum type="arabicPeriod"/>
            </a:pPr>
            <a:r>
              <a:rPr lang="es-ES" sz="5400" b="1" dirty="0" smtClean="0">
                <a:solidFill>
                  <a:srgbClr val="002060"/>
                </a:solidFill>
              </a:rPr>
              <a:t>Sentencia</a:t>
            </a:r>
            <a:endParaRPr lang="es-ES" sz="5400" b="1" dirty="0">
              <a:solidFill>
                <a:srgbClr val="002060"/>
              </a:solidFill>
            </a:endParaRPr>
          </a:p>
          <a:p>
            <a:pPr marL="2743200" lvl="4" indent="-914400">
              <a:buClr>
                <a:srgbClr val="FF0000"/>
              </a:buClr>
              <a:buFont typeface="+mj-lt"/>
              <a:buAutoNum type="arabicPeriod"/>
            </a:pPr>
            <a:r>
              <a:rPr lang="es-ES" sz="5400" b="1" dirty="0" smtClean="0">
                <a:solidFill>
                  <a:srgbClr val="002060"/>
                </a:solidFill>
              </a:rPr>
              <a:t>Ejecución </a:t>
            </a:r>
            <a:r>
              <a:rPr lang="es-ES" sz="5400" b="1" dirty="0">
                <a:solidFill>
                  <a:srgbClr val="002060"/>
                </a:solidFill>
              </a:rPr>
              <a:t>de la sentencia</a:t>
            </a:r>
          </a:p>
        </p:txBody>
      </p:sp>
    </p:spTree>
    <p:extLst>
      <p:ext uri="{BB962C8B-B14F-4D97-AF65-F5344CB8AC3E}">
        <p14:creationId xmlns:p14="http://schemas.microsoft.com/office/powerpoint/2010/main" val="35833796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79913" y="2367027"/>
            <a:ext cx="11081982" cy="3785652"/>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Me mostró al sumo sacerdote Josué, el cual estaba delante del ángel de Jehová, y </a:t>
            </a:r>
            <a:r>
              <a:rPr lang="es-ES" sz="6000" b="1" dirty="0">
                <a:solidFill>
                  <a:srgbClr val="FFFF00"/>
                </a:solidFill>
              </a:rPr>
              <a:t>Satanás</a:t>
            </a:r>
            <a:r>
              <a:rPr lang="es-ES" sz="6000" b="1" dirty="0">
                <a:solidFill>
                  <a:schemeClr val="bg1"/>
                </a:solidFill>
              </a:rPr>
              <a:t> estaba a su mano derecha para </a:t>
            </a:r>
            <a:r>
              <a:rPr lang="es-ES" sz="6000" b="1" dirty="0">
                <a:solidFill>
                  <a:srgbClr val="FFFF00"/>
                </a:solidFill>
              </a:rPr>
              <a:t>acusarle</a:t>
            </a:r>
            <a:r>
              <a:rPr lang="es-ES" sz="6000" b="1" dirty="0">
                <a:solidFill>
                  <a:schemeClr val="bg1"/>
                </a:solidFill>
              </a:rPr>
              <a:t>.”</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latin typeface="Arial Black" panose="020B0A04020102020204" pitchFamily="34" charset="0"/>
              </a:rPr>
              <a:t>Punto #4: Satanás se para a nuestro lado en el juicio como el fiscal o abogado acusador:</a:t>
            </a:r>
          </a:p>
          <a:p>
            <a:pPr algn="ctr"/>
            <a:r>
              <a:rPr lang="es-ES" sz="3600" b="1" dirty="0">
                <a:solidFill>
                  <a:srgbClr val="FF0000"/>
                </a:solidFill>
                <a:latin typeface="Arial Black" panose="020B0A04020102020204" pitchFamily="34" charset="0"/>
              </a:rPr>
              <a:t>Zacarías 3:1:</a:t>
            </a:r>
          </a:p>
        </p:txBody>
      </p:sp>
    </p:spTree>
    <p:extLst>
      <p:ext uri="{BB962C8B-B14F-4D97-AF65-F5344CB8AC3E}">
        <p14:creationId xmlns:p14="http://schemas.microsoft.com/office/powerpoint/2010/main" val="40005230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2093" y="693863"/>
            <a:ext cx="11494136" cy="470898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Si Jesús nos juzgara estrictamente por nuestros registros, todos estaríamos condenados. ¿Cómo podemos entonces tener </a:t>
            </a:r>
            <a:r>
              <a:rPr lang="es-ES" sz="6000" b="1" dirty="0">
                <a:solidFill>
                  <a:srgbClr val="FF0000"/>
                </a:solidFill>
              </a:rPr>
              <a:t>confianza</a:t>
            </a:r>
            <a:r>
              <a:rPr lang="es-ES" sz="6000" b="1" dirty="0">
                <a:solidFill>
                  <a:srgbClr val="002060"/>
                </a:solidFill>
              </a:rPr>
              <a:t> en el </a:t>
            </a:r>
            <a:r>
              <a:rPr lang="es-ES" sz="6000" b="1" dirty="0">
                <a:solidFill>
                  <a:srgbClr val="FF0000"/>
                </a:solidFill>
              </a:rPr>
              <a:t>juicio</a:t>
            </a:r>
            <a:r>
              <a:rPr lang="es-ES" sz="6000" b="1" dirty="0">
                <a:solidFill>
                  <a:srgbClr val="002060"/>
                </a:solidFill>
              </a:rPr>
              <a:t>?</a:t>
            </a:r>
            <a:endParaRPr lang="es-ES" sz="6000" b="1" dirty="0">
              <a:solidFill>
                <a:srgbClr val="7030A0"/>
              </a:solidFill>
            </a:endParaRPr>
          </a:p>
        </p:txBody>
      </p:sp>
    </p:spTree>
    <p:extLst>
      <p:ext uri="{BB962C8B-B14F-4D97-AF65-F5344CB8AC3E}">
        <p14:creationId xmlns:p14="http://schemas.microsoft.com/office/powerpoint/2010/main" val="21425205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8950" y="1841242"/>
            <a:ext cx="11378437" cy="5016758"/>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Sabiendo que fuisteis </a:t>
            </a:r>
            <a:r>
              <a:rPr lang="es-ES" sz="4000" b="1" dirty="0">
                <a:solidFill>
                  <a:srgbClr val="FFFF00"/>
                </a:solidFill>
              </a:rPr>
              <a:t>rescatados</a:t>
            </a:r>
            <a:r>
              <a:rPr lang="es-ES" sz="4000" b="1" dirty="0">
                <a:solidFill>
                  <a:schemeClr val="bg1"/>
                </a:solidFill>
              </a:rPr>
              <a:t> de vuestra vana manera de vivir, la cual recibisteis de vuestros padres, no con cosas corruptibles, como oro o plata, </a:t>
            </a:r>
            <a:r>
              <a:rPr lang="es-ES" sz="4000" b="1" dirty="0">
                <a:solidFill>
                  <a:srgbClr val="FF0000"/>
                </a:solidFill>
              </a:rPr>
              <a:t>19</a:t>
            </a:r>
            <a:r>
              <a:rPr lang="es-ES" sz="4000" b="1" dirty="0">
                <a:solidFill>
                  <a:schemeClr val="bg1"/>
                </a:solidFill>
              </a:rPr>
              <a:t> sino con la </a:t>
            </a:r>
            <a:r>
              <a:rPr lang="es-ES" sz="4000" b="1" dirty="0">
                <a:solidFill>
                  <a:srgbClr val="FFFF00"/>
                </a:solidFill>
              </a:rPr>
              <a:t>sangre preciosa </a:t>
            </a:r>
            <a:r>
              <a:rPr lang="es-ES" sz="4000" b="1" dirty="0">
                <a:solidFill>
                  <a:schemeClr val="bg1"/>
                </a:solidFill>
              </a:rPr>
              <a:t>de Cristo, como de un cordero </a:t>
            </a:r>
            <a:r>
              <a:rPr lang="es-ES" sz="4000" b="1" dirty="0">
                <a:solidFill>
                  <a:srgbClr val="FFFF00"/>
                </a:solidFill>
              </a:rPr>
              <a:t>sin mancha y sin contaminación</a:t>
            </a:r>
            <a:r>
              <a:rPr lang="es-ES" sz="4000" b="1" dirty="0">
                <a:solidFill>
                  <a:schemeClr val="bg1"/>
                </a:solidFill>
              </a:rPr>
              <a:t>, </a:t>
            </a:r>
            <a:r>
              <a:rPr lang="es-ES" sz="4000" b="1" dirty="0">
                <a:solidFill>
                  <a:srgbClr val="FF0000"/>
                </a:solidFill>
              </a:rPr>
              <a:t>20</a:t>
            </a:r>
            <a:r>
              <a:rPr lang="es-ES" sz="4000" b="1" dirty="0">
                <a:solidFill>
                  <a:schemeClr val="bg1"/>
                </a:solidFill>
              </a:rPr>
              <a:t> ya destinado desde antes de la fundación del mundo, pero manifestado en los postreros tiempos por amor de vosotros.”</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latin typeface="Arial Black" panose="020B0A04020102020204" pitchFamily="34" charset="0"/>
              </a:rPr>
              <a:t>Punto #5: Jesús vivió una vida perfecta en nuestro lugar y sufrió nuestro castigo:</a:t>
            </a:r>
          </a:p>
          <a:p>
            <a:pPr algn="ctr"/>
            <a:r>
              <a:rPr lang="es-ES" sz="3600" b="1" dirty="0">
                <a:solidFill>
                  <a:srgbClr val="FF0000"/>
                </a:solidFill>
                <a:latin typeface="Arial Black" panose="020B0A04020102020204" pitchFamily="34" charset="0"/>
              </a:rPr>
              <a:t>1 Pedro 1:18-20:</a:t>
            </a:r>
          </a:p>
        </p:txBody>
      </p:sp>
    </p:spTree>
    <p:extLst>
      <p:ext uri="{BB962C8B-B14F-4D97-AF65-F5344CB8AC3E}">
        <p14:creationId xmlns:p14="http://schemas.microsoft.com/office/powerpoint/2010/main" val="14913652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3A531DE-78D9-4BAA-B169-FFC31E148D17}"/>
              </a:ext>
            </a:extLst>
          </p:cNvPr>
          <p:cNvSpPr txBox="1"/>
          <p:nvPr/>
        </p:nvSpPr>
        <p:spPr>
          <a:xfrm>
            <a:off x="207252" y="627449"/>
            <a:ext cx="11761835" cy="563231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latin typeface="Arial Black" panose="020B0A04020102020204" pitchFamily="34" charset="0"/>
              </a:rPr>
              <a:t>Punto #6: Tenemos </a:t>
            </a:r>
            <a:r>
              <a:rPr lang="es-ES" sz="3600" b="1" dirty="0">
                <a:solidFill>
                  <a:srgbClr val="FF0000"/>
                </a:solidFill>
                <a:latin typeface="Arial Black" panose="020B0A04020102020204" pitchFamily="34" charset="0"/>
              </a:rPr>
              <a:t>un abogado </a:t>
            </a:r>
            <a:r>
              <a:rPr lang="es-ES" sz="3600" b="1" dirty="0">
                <a:latin typeface="Arial Black" panose="020B0A04020102020204" pitchFamily="34" charset="0"/>
              </a:rPr>
              <a:t>que está dispuesto a representarnos ante el Padre. Si </a:t>
            </a:r>
            <a:r>
              <a:rPr lang="es-ES" sz="3600" b="1" dirty="0">
                <a:solidFill>
                  <a:srgbClr val="FF0000"/>
                </a:solidFill>
                <a:latin typeface="Arial Black" panose="020B0A04020102020204" pitchFamily="34" charset="0"/>
              </a:rPr>
              <a:t>contratamos a Jesús </a:t>
            </a:r>
            <a:r>
              <a:rPr lang="es-ES" sz="3600" b="1" dirty="0">
                <a:latin typeface="Arial Black" panose="020B0A04020102020204" pitchFamily="34" charset="0"/>
              </a:rPr>
              <a:t>como nuestro abogado, Él nos </a:t>
            </a:r>
            <a:r>
              <a:rPr lang="es-ES" sz="3600" b="1" dirty="0">
                <a:solidFill>
                  <a:srgbClr val="FF0000"/>
                </a:solidFill>
                <a:latin typeface="Arial Black" panose="020B0A04020102020204" pitchFamily="34" charset="0"/>
              </a:rPr>
              <a:t>imputa</a:t>
            </a:r>
            <a:r>
              <a:rPr lang="es-ES" sz="3600" b="1" dirty="0">
                <a:latin typeface="Arial Black" panose="020B0A04020102020204" pitchFamily="34" charset="0"/>
              </a:rPr>
              <a:t> (nos acredita) su vida perfecta y su muerte por el pecado. Si nos </a:t>
            </a:r>
            <a:r>
              <a:rPr lang="es-ES" sz="3600" b="1" dirty="0">
                <a:solidFill>
                  <a:srgbClr val="FF0000"/>
                </a:solidFill>
                <a:latin typeface="Arial Black" panose="020B0A04020102020204" pitchFamily="34" charset="0"/>
              </a:rPr>
              <a:t>arrepentimos</a:t>
            </a:r>
            <a:r>
              <a:rPr lang="es-ES" sz="3600" b="1" dirty="0">
                <a:latin typeface="Arial Black" panose="020B0A04020102020204" pitchFamily="34" charset="0"/>
              </a:rPr>
              <a:t> de nuestros pecados, los </a:t>
            </a:r>
            <a:r>
              <a:rPr lang="es-ES" sz="3600" b="1" dirty="0">
                <a:solidFill>
                  <a:srgbClr val="FF0000"/>
                </a:solidFill>
                <a:latin typeface="Arial Black" panose="020B0A04020102020204" pitchFamily="34" charset="0"/>
              </a:rPr>
              <a:t>confesamos</a:t>
            </a:r>
            <a:r>
              <a:rPr lang="es-ES" sz="3600" b="1" dirty="0">
                <a:latin typeface="Arial Black" panose="020B0A04020102020204" pitchFamily="34" charset="0"/>
              </a:rPr>
              <a:t> y los introducimos </a:t>
            </a:r>
            <a:r>
              <a:rPr lang="es-ES" sz="3600" b="1" dirty="0">
                <a:solidFill>
                  <a:srgbClr val="FF0000"/>
                </a:solidFill>
                <a:latin typeface="Arial Black" panose="020B0A04020102020204" pitchFamily="34" charset="0"/>
              </a:rPr>
              <a:t>al santuario </a:t>
            </a:r>
            <a:r>
              <a:rPr lang="es-ES" sz="3600" b="1" dirty="0">
                <a:latin typeface="Arial Black" panose="020B0A04020102020204" pitchFamily="34" charset="0"/>
              </a:rPr>
              <a:t>por medio de la sangre de Cristo, </a:t>
            </a:r>
            <a:r>
              <a:rPr lang="es-ES" sz="3600" b="1" dirty="0">
                <a:solidFill>
                  <a:srgbClr val="FF0000"/>
                </a:solidFill>
                <a:latin typeface="Arial Black" panose="020B0A04020102020204" pitchFamily="34" charset="0"/>
              </a:rPr>
              <a:t>el Padre acepta</a:t>
            </a:r>
            <a:r>
              <a:rPr lang="es-ES" sz="3600" b="1" dirty="0">
                <a:latin typeface="Arial Black" panose="020B0A04020102020204" pitchFamily="34" charset="0"/>
              </a:rPr>
              <a:t> la vida y la muerte de Cristo en nuestro lugar. Somos </a:t>
            </a:r>
            <a:r>
              <a:rPr lang="es-ES" sz="3600" b="1" dirty="0">
                <a:solidFill>
                  <a:srgbClr val="FF0000"/>
                </a:solidFill>
                <a:latin typeface="Arial Black" panose="020B0A04020102020204" pitchFamily="34" charset="0"/>
              </a:rPr>
              <a:t>aceptos en el Amado</a:t>
            </a:r>
            <a:r>
              <a:rPr lang="es-ES" sz="3600" b="1" dirty="0">
                <a:latin typeface="Arial Black" panose="020B0A04020102020204" pitchFamily="34" charset="0"/>
              </a:rPr>
              <a:t>.</a:t>
            </a:r>
            <a:endParaRPr lang="es-ES"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0140137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90650" y="1265287"/>
            <a:ext cx="11378437"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Hijitos míos, estas cosas os escribo para que no pequéis; y si alguno hubiere pecado, </a:t>
            </a:r>
            <a:r>
              <a:rPr lang="es-ES" sz="6000" b="1" dirty="0">
                <a:solidFill>
                  <a:srgbClr val="FFFF00"/>
                </a:solidFill>
              </a:rPr>
              <a:t>abogado tenemos</a:t>
            </a:r>
            <a:r>
              <a:rPr lang="es-ES" sz="6000" b="1" dirty="0">
                <a:solidFill>
                  <a:schemeClr val="bg1"/>
                </a:solidFill>
              </a:rPr>
              <a:t> para con el Padre, a Jesucristo el justo.”</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1 Juan 2:1:</a:t>
            </a:r>
          </a:p>
        </p:txBody>
      </p:sp>
    </p:spTree>
    <p:extLst>
      <p:ext uri="{BB962C8B-B14F-4D97-AF65-F5344CB8AC3E}">
        <p14:creationId xmlns:p14="http://schemas.microsoft.com/office/powerpoint/2010/main" val="12423107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90650" y="1265287"/>
            <a:ext cx="11378437" cy="3785652"/>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Si </a:t>
            </a:r>
            <a:r>
              <a:rPr lang="es-ES" sz="6000" b="1" dirty="0">
                <a:solidFill>
                  <a:srgbClr val="FFFF00"/>
                </a:solidFill>
              </a:rPr>
              <a:t>confesamos</a:t>
            </a:r>
            <a:r>
              <a:rPr lang="es-ES" sz="6000" b="1" dirty="0">
                <a:solidFill>
                  <a:schemeClr val="bg1"/>
                </a:solidFill>
              </a:rPr>
              <a:t> nuestros pecados, él es fiel y justo para </a:t>
            </a:r>
            <a:r>
              <a:rPr lang="es-ES" sz="6000" b="1" dirty="0">
                <a:solidFill>
                  <a:srgbClr val="FFFF00"/>
                </a:solidFill>
              </a:rPr>
              <a:t>perdonar</a:t>
            </a:r>
            <a:r>
              <a:rPr lang="es-ES" sz="6000" b="1" dirty="0">
                <a:solidFill>
                  <a:schemeClr val="bg1"/>
                </a:solidFill>
              </a:rPr>
              <a:t> nuestros pecados, y </a:t>
            </a:r>
            <a:r>
              <a:rPr lang="es-ES" sz="6000" b="1" dirty="0">
                <a:solidFill>
                  <a:srgbClr val="FFFF00"/>
                </a:solidFill>
              </a:rPr>
              <a:t>limpiarnos</a:t>
            </a:r>
            <a:r>
              <a:rPr lang="es-ES" sz="6000" b="1" dirty="0">
                <a:solidFill>
                  <a:schemeClr val="bg1"/>
                </a:solidFill>
              </a:rPr>
              <a:t> de toda maldad.”</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1 Juan 1:9:</a:t>
            </a:r>
          </a:p>
        </p:txBody>
      </p:sp>
    </p:spTree>
    <p:extLst>
      <p:ext uri="{BB962C8B-B14F-4D97-AF65-F5344CB8AC3E}">
        <p14:creationId xmlns:p14="http://schemas.microsoft.com/office/powerpoint/2010/main" val="22523465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90650" y="2404831"/>
            <a:ext cx="11378437"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Así </a:t>
            </a:r>
            <a:r>
              <a:rPr lang="es-ES" sz="4800" b="1" dirty="0">
                <a:solidFill>
                  <a:srgbClr val="FFFF00"/>
                </a:solidFill>
              </a:rPr>
              <a:t>purificará el santuario</a:t>
            </a:r>
            <a:r>
              <a:rPr lang="es-ES" sz="4800" b="1" dirty="0">
                <a:solidFill>
                  <a:schemeClr val="bg1"/>
                </a:solidFill>
              </a:rPr>
              <a:t>, a causa de las impurezas de los hijos de Israel, de sus rebeliones y de todos sus pecados; de la misma manera hará también al tabernáculo de reunión, el cual reside entre ellos en medio de sus impurezas.”</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308324"/>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smtClean="0">
                <a:latin typeface="Arial Black" panose="020B0A04020102020204" pitchFamily="34" charset="0"/>
              </a:rPr>
              <a:t>En </a:t>
            </a:r>
            <a:r>
              <a:rPr lang="es-ES" sz="3600" b="1" dirty="0">
                <a:latin typeface="Arial Black" panose="020B0A04020102020204" pitchFamily="34" charset="0"/>
              </a:rPr>
              <a:t>el juicio celestial los pecados de los penitentes que entraron por la sangre de Cristo al santuario serán borrados de los registros</a:t>
            </a:r>
            <a:r>
              <a:rPr lang="es-ES" sz="3600" b="1" dirty="0" smtClean="0">
                <a:latin typeface="Arial Black" panose="020B0A04020102020204" pitchFamily="34" charset="0"/>
              </a:rPr>
              <a:t>:</a:t>
            </a:r>
            <a:r>
              <a:rPr lang="es-ES" sz="3600" b="1" dirty="0">
                <a:solidFill>
                  <a:srgbClr val="FF0000"/>
                </a:solidFill>
                <a:latin typeface="Arial Black" panose="020B0A04020102020204" pitchFamily="34" charset="0"/>
              </a:rPr>
              <a:t> Levítico 16:16: </a:t>
            </a:r>
            <a:endParaRPr lang="es-ES" sz="3600" b="1" dirty="0">
              <a:latin typeface="Arial Black" panose="020B0A04020102020204" pitchFamily="34" charset="0"/>
            </a:endParaRPr>
          </a:p>
        </p:txBody>
      </p:sp>
    </p:spTree>
    <p:extLst>
      <p:ext uri="{BB962C8B-B14F-4D97-AF65-F5344CB8AC3E}">
        <p14:creationId xmlns:p14="http://schemas.microsoft.com/office/powerpoint/2010/main" val="3279602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90650" y="2404831"/>
            <a:ext cx="11378437" cy="3785652"/>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Por lo cual os decimos esto en palabra del Señor: que nosotros que vivimos, que habremos quedado hasta la venida del Señor, </a:t>
            </a:r>
            <a:r>
              <a:rPr lang="es-ES" sz="4800" b="1" dirty="0">
                <a:solidFill>
                  <a:srgbClr val="FFFF00"/>
                </a:solidFill>
              </a:rPr>
              <a:t>no precederemos a los que durmieron</a:t>
            </a:r>
            <a:r>
              <a:rPr lang="es-ES" sz="4800" b="1" dirty="0">
                <a:solidFill>
                  <a:schemeClr val="bg1"/>
                </a:solidFill>
              </a:rPr>
              <a:t>. </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308324"/>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latin typeface="Arial Black" panose="020B0A04020102020204" pitchFamily="34" charset="0"/>
              </a:rPr>
              <a:t>El juicio </a:t>
            </a:r>
            <a:r>
              <a:rPr lang="es-ES" sz="3600" b="1" dirty="0" smtClean="0">
                <a:latin typeface="Arial Black" panose="020B0A04020102020204" pitchFamily="34" charset="0"/>
              </a:rPr>
              <a:t>demostrará </a:t>
            </a:r>
            <a:r>
              <a:rPr lang="es-ES" sz="3600" b="1" dirty="0">
                <a:latin typeface="Arial Black" panose="020B0A04020102020204" pitchFamily="34" charset="0"/>
              </a:rPr>
              <a:t>quiénes están en Cristo y los que están en Cristo resucitarán en la segunda venida para recibir su recompensa:</a:t>
            </a:r>
          </a:p>
          <a:p>
            <a:pPr algn="ctr"/>
            <a:r>
              <a:rPr lang="es-ES" sz="3600" b="1" dirty="0">
                <a:solidFill>
                  <a:srgbClr val="FF0000"/>
                </a:solidFill>
                <a:latin typeface="Arial Black" panose="020B0A04020102020204" pitchFamily="34" charset="0"/>
              </a:rPr>
              <a:t>1 Tesalonicenses 4:15-17:</a:t>
            </a:r>
          </a:p>
        </p:txBody>
      </p:sp>
    </p:spTree>
    <p:extLst>
      <p:ext uri="{BB962C8B-B14F-4D97-AF65-F5344CB8AC3E}">
        <p14:creationId xmlns:p14="http://schemas.microsoft.com/office/powerpoint/2010/main" val="39495426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1153" y="117693"/>
            <a:ext cx="11378437" cy="6740307"/>
          </a:xfrm>
          <a:prstGeom prst="rect">
            <a:avLst/>
          </a:prstGeom>
          <a:noFill/>
        </p:spPr>
        <p:txBody>
          <a:bodyPr wrap="square" rtlCol="0">
            <a:spAutoFit/>
          </a:bodyPr>
          <a:lstStyle/>
          <a:p>
            <a:r>
              <a:rPr lang="es-ES" sz="4800" b="1" dirty="0" smtClean="0">
                <a:solidFill>
                  <a:srgbClr val="FF0000"/>
                </a:solidFill>
              </a:rPr>
              <a:t>16</a:t>
            </a:r>
            <a:r>
              <a:rPr lang="es-ES" sz="4800" b="1" dirty="0" smtClean="0">
                <a:solidFill>
                  <a:schemeClr val="bg1"/>
                </a:solidFill>
              </a:rPr>
              <a:t> </a:t>
            </a:r>
            <a:r>
              <a:rPr lang="es-ES" sz="4800" b="1" dirty="0">
                <a:solidFill>
                  <a:schemeClr val="bg1"/>
                </a:solidFill>
              </a:rPr>
              <a:t>Porque el Señor mismo con voz de mando, con voz de arcángel, y con trompeta de Dios, descenderá del cielo; y </a:t>
            </a:r>
            <a:r>
              <a:rPr lang="es-ES" sz="4800" b="1" dirty="0">
                <a:solidFill>
                  <a:srgbClr val="FFFF00"/>
                </a:solidFill>
              </a:rPr>
              <a:t>los muertos en Cristo resucitarán primero</a:t>
            </a:r>
            <a:r>
              <a:rPr lang="es-ES" sz="4800" b="1" dirty="0">
                <a:solidFill>
                  <a:schemeClr val="bg1"/>
                </a:solidFill>
              </a:rPr>
              <a:t>. </a:t>
            </a:r>
            <a:r>
              <a:rPr lang="es-ES" sz="4800" b="1" dirty="0">
                <a:solidFill>
                  <a:srgbClr val="FF0000"/>
                </a:solidFill>
              </a:rPr>
              <a:t>17</a:t>
            </a:r>
            <a:r>
              <a:rPr lang="es-ES" sz="4800" b="1" dirty="0">
                <a:solidFill>
                  <a:schemeClr val="bg1"/>
                </a:solidFill>
              </a:rPr>
              <a:t> Luego nosotros </a:t>
            </a:r>
            <a:r>
              <a:rPr lang="es-ES" sz="4800" b="1" dirty="0">
                <a:solidFill>
                  <a:srgbClr val="FFFF00"/>
                </a:solidFill>
              </a:rPr>
              <a:t>los que vivimos</a:t>
            </a:r>
            <a:r>
              <a:rPr lang="es-ES" sz="4800" b="1" dirty="0">
                <a:solidFill>
                  <a:schemeClr val="bg1"/>
                </a:solidFill>
              </a:rPr>
              <a:t>, los que hayamos quedado, seremos arrebatados </a:t>
            </a:r>
            <a:r>
              <a:rPr lang="es-ES" sz="4800" b="1" dirty="0">
                <a:solidFill>
                  <a:srgbClr val="FFFF00"/>
                </a:solidFill>
              </a:rPr>
              <a:t>juntamente</a:t>
            </a:r>
            <a:r>
              <a:rPr lang="es-ES" sz="4800" b="1" dirty="0">
                <a:solidFill>
                  <a:schemeClr val="bg1"/>
                </a:solidFill>
              </a:rPr>
              <a:t> con ellos en las nubes para recibir al Señor en el aire, y así estaremos siempre con el Señor.”</a:t>
            </a:r>
            <a:endParaRPr lang="es-ES" sz="4800" b="1" dirty="0">
              <a:solidFill>
                <a:schemeClr val="bg1"/>
              </a:solidFill>
            </a:endParaRPr>
          </a:p>
        </p:txBody>
      </p:sp>
    </p:spTree>
    <p:extLst>
      <p:ext uri="{BB962C8B-B14F-4D97-AF65-F5344CB8AC3E}">
        <p14:creationId xmlns:p14="http://schemas.microsoft.com/office/powerpoint/2010/main" val="27186296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308324"/>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7200" dirty="0">
                <a:solidFill>
                  <a:schemeClr val="bg1"/>
                </a:solidFill>
                <a:latin typeface="Bauhaus 93" panose="04030905020B02020C02" pitchFamily="82" charset="0"/>
              </a:rPr>
              <a:t>Ilustración de una computadora</a:t>
            </a:r>
            <a:endParaRPr lang="es-ES" sz="72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140816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origen del hombre</a:t>
            </a:r>
          </a:p>
        </p:txBody>
      </p:sp>
    </p:spTree>
    <p:extLst>
      <p:ext uri="{BB962C8B-B14F-4D97-AF65-F5344CB8AC3E}">
        <p14:creationId xmlns:p14="http://schemas.microsoft.com/office/powerpoint/2010/main" val="41996839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2093" y="693863"/>
            <a:ext cx="11494136" cy="507831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El avance de la tecnología electrónica nos ayuda a entender un poco mejor la forma en que Dios guarda nuestro registro biográfico durante el transcurso de nuestra vida y como nos lo devuelve en la resurrección.</a:t>
            </a:r>
            <a:endParaRPr lang="es-ES" sz="5400" b="1" dirty="0">
              <a:solidFill>
                <a:srgbClr val="7030A0"/>
              </a:solidFill>
            </a:endParaRPr>
          </a:p>
        </p:txBody>
      </p:sp>
    </p:spTree>
    <p:extLst>
      <p:ext uri="{BB962C8B-B14F-4D97-AF65-F5344CB8AC3E}">
        <p14:creationId xmlns:p14="http://schemas.microsoft.com/office/powerpoint/2010/main" val="370018054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0151" y="368502"/>
            <a:ext cx="11494136"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smtClean="0">
                <a:solidFill>
                  <a:srgbClr val="002060"/>
                </a:solidFill>
              </a:rPr>
              <a:t>La base de la computadora </a:t>
            </a:r>
            <a:r>
              <a:rPr lang="es-ES" sz="4400" b="1" dirty="0">
                <a:solidFill>
                  <a:srgbClr val="002060"/>
                </a:solidFill>
              </a:rPr>
              <a:t>= </a:t>
            </a:r>
            <a:r>
              <a:rPr lang="es-ES" sz="4400" b="1" dirty="0">
                <a:solidFill>
                  <a:srgbClr val="FF0000"/>
                </a:solidFill>
              </a:rPr>
              <a:t>El cuerpo</a:t>
            </a:r>
          </a:p>
          <a:p>
            <a:endParaRPr lang="es-ES" sz="4400" b="1" dirty="0" smtClean="0">
              <a:solidFill>
                <a:srgbClr val="002060"/>
              </a:solidFill>
            </a:endParaRPr>
          </a:p>
          <a:p>
            <a:r>
              <a:rPr lang="es-ES" sz="4400" b="1" dirty="0" smtClean="0">
                <a:solidFill>
                  <a:srgbClr val="002060"/>
                </a:solidFill>
              </a:rPr>
              <a:t>El </a:t>
            </a:r>
            <a:r>
              <a:rPr lang="es-ES" sz="4400" b="1" dirty="0">
                <a:solidFill>
                  <a:srgbClr val="002060"/>
                </a:solidFill>
              </a:rPr>
              <a:t>procesador de la computadora = </a:t>
            </a:r>
            <a:r>
              <a:rPr lang="es-ES" sz="4400" b="1" dirty="0">
                <a:solidFill>
                  <a:srgbClr val="FF0000"/>
                </a:solidFill>
              </a:rPr>
              <a:t>El cerebro</a:t>
            </a:r>
          </a:p>
          <a:p>
            <a:endParaRPr lang="es-ES" sz="4400" b="1" dirty="0" smtClean="0">
              <a:solidFill>
                <a:srgbClr val="002060"/>
              </a:solidFill>
            </a:endParaRPr>
          </a:p>
          <a:p>
            <a:r>
              <a:rPr lang="es-ES" sz="4400" b="1" dirty="0" smtClean="0">
                <a:solidFill>
                  <a:srgbClr val="002060"/>
                </a:solidFill>
              </a:rPr>
              <a:t>La </a:t>
            </a:r>
            <a:r>
              <a:rPr lang="es-ES" sz="4400" b="1" dirty="0">
                <a:solidFill>
                  <a:srgbClr val="002060"/>
                </a:solidFill>
              </a:rPr>
              <a:t>fuente </a:t>
            </a:r>
            <a:r>
              <a:rPr lang="es-ES" sz="4400" b="1" dirty="0" smtClean="0">
                <a:solidFill>
                  <a:srgbClr val="002060"/>
                </a:solidFill>
              </a:rPr>
              <a:t>de energía </a:t>
            </a:r>
            <a:r>
              <a:rPr lang="es-ES" sz="4400" b="1" dirty="0">
                <a:solidFill>
                  <a:srgbClr val="002060"/>
                </a:solidFill>
              </a:rPr>
              <a:t>= El </a:t>
            </a:r>
            <a:r>
              <a:rPr lang="es-ES" sz="4400" b="1" dirty="0">
                <a:solidFill>
                  <a:srgbClr val="FF0000"/>
                </a:solidFill>
              </a:rPr>
              <a:t>aliento de vida</a:t>
            </a:r>
          </a:p>
          <a:p>
            <a:endParaRPr lang="es-ES" sz="4400" b="1" dirty="0" smtClean="0">
              <a:solidFill>
                <a:srgbClr val="002060"/>
              </a:solidFill>
            </a:endParaRPr>
          </a:p>
          <a:p>
            <a:r>
              <a:rPr lang="es-ES" sz="4400" b="1" dirty="0" smtClean="0">
                <a:solidFill>
                  <a:srgbClr val="002060"/>
                </a:solidFill>
              </a:rPr>
              <a:t>Por los datos </a:t>
            </a:r>
            <a:r>
              <a:rPr lang="es-ES" sz="4400" b="1" dirty="0">
                <a:solidFill>
                  <a:srgbClr val="002060"/>
                </a:solidFill>
              </a:rPr>
              <a:t>que usted le </a:t>
            </a:r>
            <a:r>
              <a:rPr lang="es-ES" sz="4400" b="1" dirty="0" smtClean="0">
                <a:solidFill>
                  <a:srgbClr val="002060"/>
                </a:solidFill>
              </a:rPr>
              <a:t>alimenta, </a:t>
            </a:r>
            <a:r>
              <a:rPr lang="es-ES" sz="4400" b="1" dirty="0">
                <a:solidFill>
                  <a:srgbClr val="002060"/>
                </a:solidFill>
              </a:rPr>
              <a:t>la computadora llega a </a:t>
            </a:r>
            <a:r>
              <a:rPr lang="es-ES" sz="4400" b="1" dirty="0" smtClean="0">
                <a:solidFill>
                  <a:srgbClr val="002060"/>
                </a:solidFill>
              </a:rPr>
              <a:t>desarrollar </a:t>
            </a:r>
            <a:r>
              <a:rPr lang="es-ES" sz="4400" b="1" dirty="0">
                <a:solidFill>
                  <a:srgbClr val="002060"/>
                </a:solidFill>
              </a:rPr>
              <a:t>su </a:t>
            </a:r>
            <a:r>
              <a:rPr lang="es-ES" sz="4400" b="1" dirty="0">
                <a:solidFill>
                  <a:srgbClr val="FF0000"/>
                </a:solidFill>
              </a:rPr>
              <a:t>propia</a:t>
            </a:r>
            <a:r>
              <a:rPr lang="es-ES" sz="4400" b="1" dirty="0">
                <a:solidFill>
                  <a:srgbClr val="002060"/>
                </a:solidFill>
              </a:rPr>
              <a:t> ‘</a:t>
            </a:r>
            <a:r>
              <a:rPr lang="es-ES" sz="4400" b="1" dirty="0">
                <a:solidFill>
                  <a:srgbClr val="FF0000"/>
                </a:solidFill>
              </a:rPr>
              <a:t>identidad</a:t>
            </a:r>
            <a:r>
              <a:rPr lang="es-ES" sz="4400" b="1" dirty="0" smtClean="0">
                <a:solidFill>
                  <a:srgbClr val="002060"/>
                </a:solidFill>
              </a:rPr>
              <a:t>’.</a:t>
            </a:r>
            <a:endParaRPr lang="es-ES" sz="4400" b="1" dirty="0">
              <a:solidFill>
                <a:srgbClr val="002060"/>
              </a:solidFill>
            </a:endParaRPr>
          </a:p>
        </p:txBody>
      </p:sp>
    </p:spTree>
    <p:extLst>
      <p:ext uri="{BB962C8B-B14F-4D97-AF65-F5344CB8AC3E}">
        <p14:creationId xmlns:p14="http://schemas.microsoft.com/office/powerpoint/2010/main" val="84126515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0151" y="531370"/>
            <a:ext cx="11494136" cy="526297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Existe la posibilidad que la casa se incendie y se </a:t>
            </a:r>
            <a:r>
              <a:rPr lang="es-ES" sz="4800" b="1" dirty="0">
                <a:solidFill>
                  <a:srgbClr val="FF0000"/>
                </a:solidFill>
              </a:rPr>
              <a:t>desintegre</a:t>
            </a:r>
            <a:r>
              <a:rPr lang="es-ES" sz="4800" b="1" dirty="0">
                <a:solidFill>
                  <a:srgbClr val="002060"/>
                </a:solidFill>
              </a:rPr>
              <a:t> la </a:t>
            </a:r>
            <a:r>
              <a:rPr lang="es-ES" sz="4800" b="1" dirty="0" smtClean="0">
                <a:solidFill>
                  <a:srgbClr val="002060"/>
                </a:solidFill>
              </a:rPr>
              <a:t>computadora.</a:t>
            </a:r>
            <a:endParaRPr lang="es-ES" sz="4800" b="1" dirty="0">
              <a:solidFill>
                <a:srgbClr val="002060"/>
              </a:solidFill>
            </a:endParaRPr>
          </a:p>
          <a:p>
            <a:endParaRPr lang="es-ES" sz="4800" b="1" dirty="0" smtClean="0">
              <a:solidFill>
                <a:srgbClr val="002060"/>
              </a:solidFill>
            </a:endParaRPr>
          </a:p>
          <a:p>
            <a:r>
              <a:rPr lang="es-ES" sz="4800" b="1" dirty="0" smtClean="0">
                <a:solidFill>
                  <a:srgbClr val="002060"/>
                </a:solidFill>
              </a:rPr>
              <a:t>Por </a:t>
            </a:r>
            <a:r>
              <a:rPr lang="es-ES" sz="4800" b="1" dirty="0">
                <a:solidFill>
                  <a:srgbClr val="002060"/>
                </a:solidFill>
              </a:rPr>
              <a:t>eso siempre es recomendable guardar un </a:t>
            </a:r>
            <a:r>
              <a:rPr lang="es-ES" sz="4800" b="1" dirty="0">
                <a:solidFill>
                  <a:srgbClr val="FF0000"/>
                </a:solidFill>
              </a:rPr>
              <a:t>respaldo</a:t>
            </a:r>
            <a:r>
              <a:rPr lang="es-ES" sz="4800" b="1" dirty="0">
                <a:solidFill>
                  <a:srgbClr val="002060"/>
                </a:solidFill>
              </a:rPr>
              <a:t> </a:t>
            </a:r>
            <a:r>
              <a:rPr lang="es-ES" sz="4800" b="1" dirty="0" smtClean="0">
                <a:solidFill>
                  <a:srgbClr val="002060"/>
                </a:solidFill>
              </a:rPr>
              <a:t>de la </a:t>
            </a:r>
            <a:r>
              <a:rPr lang="es-ES" sz="4800" b="1" dirty="0">
                <a:solidFill>
                  <a:srgbClr val="002060"/>
                </a:solidFill>
              </a:rPr>
              <a:t>información que está en la </a:t>
            </a:r>
            <a:r>
              <a:rPr lang="es-ES" sz="4800" b="1" dirty="0" smtClean="0">
                <a:solidFill>
                  <a:srgbClr val="002060"/>
                </a:solidFill>
              </a:rPr>
              <a:t>computadora, ya sea en </a:t>
            </a:r>
            <a:r>
              <a:rPr lang="es-ES" sz="4800" b="1" dirty="0">
                <a:solidFill>
                  <a:srgbClr val="002060"/>
                </a:solidFill>
              </a:rPr>
              <a:t>un disco duro </a:t>
            </a:r>
            <a:r>
              <a:rPr lang="es-ES" sz="4800" b="1" dirty="0" smtClean="0">
                <a:solidFill>
                  <a:srgbClr val="002060"/>
                </a:solidFill>
              </a:rPr>
              <a:t>u otro dispositivo externo o bien en la nube.</a:t>
            </a:r>
            <a:endParaRPr lang="es-ES" sz="4800" b="1" dirty="0">
              <a:solidFill>
                <a:srgbClr val="7030A0"/>
              </a:solidFill>
            </a:endParaRPr>
          </a:p>
        </p:txBody>
      </p:sp>
    </p:spTree>
    <p:extLst>
      <p:ext uri="{BB962C8B-B14F-4D97-AF65-F5344CB8AC3E}">
        <p14:creationId xmlns:p14="http://schemas.microsoft.com/office/powerpoint/2010/main" val="234258518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0151" y="413383"/>
            <a:ext cx="1149413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Si la casa se incendia y la computadora se </a:t>
            </a:r>
            <a:r>
              <a:rPr lang="es-ES" sz="4800" b="1" dirty="0" smtClean="0">
                <a:solidFill>
                  <a:srgbClr val="002060"/>
                </a:solidFill>
              </a:rPr>
              <a:t>desintegra (muere):</a:t>
            </a:r>
            <a:endParaRPr lang="es-ES" sz="4800" b="1" dirty="0">
              <a:solidFill>
                <a:srgbClr val="002060"/>
              </a:solidFill>
            </a:endParaRPr>
          </a:p>
          <a:p>
            <a:pPr marL="685800" indent="-685800">
              <a:buClr>
                <a:srgbClr val="FF0000"/>
              </a:buClr>
              <a:buFont typeface="Wingdings" panose="05000000000000000000" pitchFamily="2" charset="2"/>
              <a:buChar char="Ø"/>
            </a:pPr>
            <a:r>
              <a:rPr lang="es-ES" sz="4800" b="1" dirty="0" smtClean="0">
                <a:solidFill>
                  <a:srgbClr val="002060"/>
                </a:solidFill>
              </a:rPr>
              <a:t>En </a:t>
            </a:r>
            <a:r>
              <a:rPr lang="es-ES" sz="4800" b="1" dirty="0">
                <a:solidFill>
                  <a:srgbClr val="002060"/>
                </a:solidFill>
              </a:rPr>
              <a:t>la resurrección Dios les dará a sus hijos un </a:t>
            </a:r>
            <a:r>
              <a:rPr lang="es-ES" sz="4800" b="1" dirty="0">
                <a:solidFill>
                  <a:srgbClr val="FF0000"/>
                </a:solidFill>
              </a:rPr>
              <a:t>cuerpo inmortal e incorruptible </a:t>
            </a:r>
            <a:r>
              <a:rPr lang="es-ES" sz="4800" b="1" dirty="0">
                <a:solidFill>
                  <a:srgbClr val="002060"/>
                </a:solidFill>
              </a:rPr>
              <a:t>(una nueva </a:t>
            </a:r>
            <a:r>
              <a:rPr lang="es-ES" sz="4800" b="1" dirty="0" smtClean="0">
                <a:solidFill>
                  <a:srgbClr val="002060"/>
                </a:solidFill>
              </a:rPr>
              <a:t>base para la computadora</a:t>
            </a:r>
            <a:r>
              <a:rPr lang="es-ES" sz="4800" b="1" dirty="0">
                <a:solidFill>
                  <a:srgbClr val="002060"/>
                </a:solidFill>
              </a:rPr>
              <a:t>).</a:t>
            </a:r>
          </a:p>
          <a:p>
            <a:pPr marL="685800" indent="-685800">
              <a:buClr>
                <a:srgbClr val="FF0000"/>
              </a:buClr>
              <a:buFont typeface="Wingdings" panose="05000000000000000000" pitchFamily="2" charset="2"/>
              <a:buChar char="Ø"/>
            </a:pPr>
            <a:r>
              <a:rPr lang="es-ES" sz="4800" b="1" dirty="0" smtClean="0">
                <a:solidFill>
                  <a:srgbClr val="002060"/>
                </a:solidFill>
              </a:rPr>
              <a:t>Dios </a:t>
            </a:r>
            <a:r>
              <a:rPr lang="es-ES" sz="4800" b="1" dirty="0">
                <a:solidFill>
                  <a:srgbClr val="002060"/>
                </a:solidFill>
              </a:rPr>
              <a:t>le dará a ese cuerpo un </a:t>
            </a:r>
            <a:r>
              <a:rPr lang="es-ES" sz="4800" b="1" dirty="0">
                <a:solidFill>
                  <a:srgbClr val="FF0000"/>
                </a:solidFill>
              </a:rPr>
              <a:t>nuevo cerebro </a:t>
            </a:r>
            <a:r>
              <a:rPr lang="es-ES" sz="4800" b="1" dirty="0">
                <a:solidFill>
                  <a:srgbClr val="002060"/>
                </a:solidFill>
              </a:rPr>
              <a:t>mucho </a:t>
            </a:r>
            <a:r>
              <a:rPr lang="es-ES" sz="4800" b="1" dirty="0">
                <a:solidFill>
                  <a:srgbClr val="FF0000"/>
                </a:solidFill>
              </a:rPr>
              <a:t>más poderoso </a:t>
            </a:r>
            <a:r>
              <a:rPr lang="es-ES" sz="4800" b="1" dirty="0">
                <a:solidFill>
                  <a:srgbClr val="002060"/>
                </a:solidFill>
              </a:rPr>
              <a:t>que el anterior (el procesador</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336553632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0151" y="324531"/>
            <a:ext cx="1149413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Dios enchufará </a:t>
            </a:r>
            <a:r>
              <a:rPr lang="es-ES" sz="4800" b="1" dirty="0">
                <a:solidFill>
                  <a:srgbClr val="002060"/>
                </a:solidFill>
              </a:rPr>
              <a:t>ese cuerpo dándole el </a:t>
            </a:r>
            <a:r>
              <a:rPr lang="es-ES" sz="4800" b="1" dirty="0">
                <a:solidFill>
                  <a:srgbClr val="FF0000"/>
                </a:solidFill>
              </a:rPr>
              <a:t>aliento de vida </a:t>
            </a:r>
            <a:r>
              <a:rPr lang="es-ES" sz="4800" b="1" dirty="0">
                <a:solidFill>
                  <a:srgbClr val="002060"/>
                </a:solidFill>
              </a:rPr>
              <a:t>(la fuente energética).</a:t>
            </a:r>
          </a:p>
          <a:p>
            <a:pPr marL="685800" indent="-685800">
              <a:buClr>
                <a:srgbClr val="FF0000"/>
              </a:buClr>
              <a:buFont typeface="Wingdings" panose="05000000000000000000" pitchFamily="2" charset="2"/>
              <a:buChar char="Ø"/>
            </a:pPr>
            <a:r>
              <a:rPr lang="es-ES" sz="4800" b="1" dirty="0" smtClean="0">
                <a:solidFill>
                  <a:srgbClr val="002060"/>
                </a:solidFill>
              </a:rPr>
              <a:t>Dios </a:t>
            </a:r>
            <a:r>
              <a:rPr lang="es-ES" sz="4800" b="1" dirty="0">
                <a:solidFill>
                  <a:srgbClr val="002060"/>
                </a:solidFill>
              </a:rPr>
              <a:t>le devolverá la ‘</a:t>
            </a:r>
            <a:r>
              <a:rPr lang="es-ES" sz="4800" b="1" dirty="0">
                <a:solidFill>
                  <a:srgbClr val="FF0000"/>
                </a:solidFill>
              </a:rPr>
              <a:t>identidad</a:t>
            </a:r>
            <a:r>
              <a:rPr lang="es-ES" sz="4800" b="1" dirty="0">
                <a:solidFill>
                  <a:srgbClr val="002060"/>
                </a:solidFill>
              </a:rPr>
              <a:t>’ de la primera </a:t>
            </a:r>
            <a:r>
              <a:rPr lang="es-ES" sz="4800" b="1" dirty="0" smtClean="0">
                <a:solidFill>
                  <a:srgbClr val="002060"/>
                </a:solidFill>
              </a:rPr>
              <a:t>computadora: restaurará los datos, la biografía.</a:t>
            </a:r>
            <a:endParaRPr lang="es-ES" sz="4800" b="1" dirty="0">
              <a:solidFill>
                <a:srgbClr val="002060"/>
              </a:solidFill>
            </a:endParaRPr>
          </a:p>
          <a:p>
            <a:pPr marL="685800" indent="-685800">
              <a:buClr>
                <a:srgbClr val="FF0000"/>
              </a:buClr>
              <a:buFont typeface="Wingdings" panose="05000000000000000000" pitchFamily="2" charset="2"/>
              <a:buChar char="Ø"/>
            </a:pPr>
            <a:r>
              <a:rPr lang="es-ES" sz="4800" b="1" dirty="0" smtClean="0">
                <a:solidFill>
                  <a:srgbClr val="002060"/>
                </a:solidFill>
              </a:rPr>
              <a:t>Pero </a:t>
            </a:r>
            <a:r>
              <a:rPr lang="es-ES" sz="4800" b="1" dirty="0">
                <a:solidFill>
                  <a:srgbClr val="002060"/>
                </a:solidFill>
              </a:rPr>
              <a:t>antes, en el </a:t>
            </a:r>
            <a:r>
              <a:rPr lang="es-ES" sz="4800" b="1" dirty="0">
                <a:solidFill>
                  <a:srgbClr val="FF0000"/>
                </a:solidFill>
              </a:rPr>
              <a:t>juicio</a:t>
            </a:r>
            <a:r>
              <a:rPr lang="es-ES" sz="4800" b="1" dirty="0">
                <a:solidFill>
                  <a:srgbClr val="002060"/>
                </a:solidFill>
              </a:rPr>
              <a:t>, Dios </a:t>
            </a:r>
            <a:r>
              <a:rPr lang="es-ES" sz="4800" b="1" dirty="0">
                <a:solidFill>
                  <a:srgbClr val="FF0000"/>
                </a:solidFill>
              </a:rPr>
              <a:t>borrará</a:t>
            </a:r>
            <a:r>
              <a:rPr lang="es-ES" sz="4800" b="1" dirty="0">
                <a:solidFill>
                  <a:srgbClr val="002060"/>
                </a:solidFill>
              </a:rPr>
              <a:t> de la biografía todo lo malo que estaba en el disco duro.</a:t>
            </a:r>
            <a:endParaRPr lang="es-ES" sz="4800" b="1" dirty="0">
              <a:solidFill>
                <a:srgbClr val="7030A0"/>
              </a:solidFill>
            </a:endParaRPr>
          </a:p>
        </p:txBody>
      </p:sp>
    </p:spTree>
    <p:extLst>
      <p:ext uri="{BB962C8B-B14F-4D97-AF65-F5344CB8AC3E}">
        <p14:creationId xmlns:p14="http://schemas.microsoft.com/office/powerpoint/2010/main" val="224088678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0151" y="324531"/>
            <a:ext cx="11494136"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Dios </a:t>
            </a:r>
            <a:r>
              <a:rPr lang="es-ES" sz="4400" b="1" dirty="0">
                <a:solidFill>
                  <a:srgbClr val="FF0000"/>
                </a:solidFill>
              </a:rPr>
              <a:t>borrará</a:t>
            </a:r>
            <a:r>
              <a:rPr lang="es-ES" sz="4400" b="1" dirty="0">
                <a:solidFill>
                  <a:srgbClr val="002060"/>
                </a:solidFill>
              </a:rPr>
              <a:t> del disco duro todo </a:t>
            </a:r>
            <a:r>
              <a:rPr lang="es-ES" sz="4400" b="1" dirty="0">
                <a:solidFill>
                  <a:srgbClr val="FF0000"/>
                </a:solidFill>
              </a:rPr>
              <a:t>pecado</a:t>
            </a:r>
            <a:r>
              <a:rPr lang="es-ES" sz="4400" b="1" dirty="0">
                <a:solidFill>
                  <a:srgbClr val="002060"/>
                </a:solidFill>
              </a:rPr>
              <a:t> del cual nos hemos </a:t>
            </a:r>
            <a:r>
              <a:rPr lang="es-ES" sz="4400" b="1" dirty="0">
                <a:solidFill>
                  <a:srgbClr val="FF0000"/>
                </a:solidFill>
              </a:rPr>
              <a:t>arrepentido</a:t>
            </a:r>
            <a:r>
              <a:rPr lang="es-ES" sz="4400" b="1" dirty="0">
                <a:solidFill>
                  <a:srgbClr val="002060"/>
                </a:solidFill>
              </a:rPr>
              <a:t>, </a:t>
            </a:r>
            <a:r>
              <a:rPr lang="es-ES" sz="4400" b="1" dirty="0">
                <a:solidFill>
                  <a:srgbClr val="FF0000"/>
                </a:solidFill>
              </a:rPr>
              <a:t>confesado</a:t>
            </a:r>
            <a:r>
              <a:rPr lang="es-ES" sz="4400" b="1" dirty="0">
                <a:solidFill>
                  <a:srgbClr val="002060"/>
                </a:solidFill>
              </a:rPr>
              <a:t> y por </a:t>
            </a:r>
            <a:r>
              <a:rPr lang="es-ES" sz="4400" b="1" dirty="0">
                <a:solidFill>
                  <a:srgbClr val="FF0000"/>
                </a:solidFill>
              </a:rPr>
              <a:t>su gracia, vencido</a:t>
            </a:r>
            <a:r>
              <a:rPr lang="es-ES" sz="4400" b="1" dirty="0">
                <a:solidFill>
                  <a:srgbClr val="002060"/>
                </a:solidFill>
              </a:rPr>
              <a:t>. No se nos devolverán todas las cosas malas que estaban en nuestro registro. Por esto es que el </a:t>
            </a:r>
            <a:r>
              <a:rPr lang="es-ES" sz="4400" b="1" dirty="0">
                <a:solidFill>
                  <a:srgbClr val="FF0000"/>
                </a:solidFill>
              </a:rPr>
              <a:t>arrepentimiento</a:t>
            </a:r>
            <a:r>
              <a:rPr lang="es-ES" sz="4400" b="1" dirty="0">
                <a:solidFill>
                  <a:srgbClr val="002060"/>
                </a:solidFill>
              </a:rPr>
              <a:t> (tristeza por el pecado y abandono del mismo) es un asunto de vida o muerte. </a:t>
            </a:r>
            <a:r>
              <a:rPr lang="es-ES" sz="4400" b="1" dirty="0">
                <a:solidFill>
                  <a:srgbClr val="FF0000"/>
                </a:solidFill>
              </a:rPr>
              <a:t>Nuestra mayor seguridad es tener nuestros pecados cubiertos por la sangre en el santuario</a:t>
            </a:r>
            <a:r>
              <a:rPr lang="es-ES" sz="4400" b="1" dirty="0">
                <a:solidFill>
                  <a:srgbClr val="002060"/>
                </a:solidFill>
              </a:rPr>
              <a:t>.</a:t>
            </a:r>
            <a:endParaRPr lang="es-ES" sz="4400" b="1" dirty="0">
              <a:solidFill>
                <a:srgbClr val="7030A0"/>
              </a:solidFill>
            </a:endParaRPr>
          </a:p>
        </p:txBody>
      </p:sp>
    </p:spTree>
    <p:extLst>
      <p:ext uri="{BB962C8B-B14F-4D97-AF65-F5344CB8AC3E}">
        <p14:creationId xmlns:p14="http://schemas.microsoft.com/office/powerpoint/2010/main" val="329221796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5CD52BB-62E2-4A50-B95C-E838C1DF13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 y="-1708"/>
            <a:ext cx="6662056" cy="6854761"/>
          </a:xfrm>
        </p:spPr>
      </p:pic>
      <p:sp>
        <p:nvSpPr>
          <p:cNvPr id="6" name="Rectángulo 5">
            <a:extLst>
              <a:ext uri="{FF2B5EF4-FFF2-40B4-BE49-F238E27FC236}">
                <a16:creationId xmlns:a16="http://schemas.microsoft.com/office/drawing/2014/main" id="{66F061D5-E0DF-496A-B807-17C0A1C200CE}"/>
              </a:ext>
            </a:extLst>
          </p:cNvPr>
          <p:cNvSpPr/>
          <p:nvPr/>
        </p:nvSpPr>
        <p:spPr>
          <a:xfrm>
            <a:off x="227428" y="5006624"/>
            <a:ext cx="6207202" cy="102561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CuadroTexto 8">
            <a:extLst>
              <a:ext uri="{FF2B5EF4-FFF2-40B4-BE49-F238E27FC236}">
                <a16:creationId xmlns:a16="http://schemas.microsoft.com/office/drawing/2014/main" id="{5A330B5F-E29F-4715-AB9E-A79A8BD7627B}"/>
              </a:ext>
            </a:extLst>
          </p:cNvPr>
          <p:cNvSpPr txBox="1"/>
          <p:nvPr/>
        </p:nvSpPr>
        <p:spPr>
          <a:xfrm>
            <a:off x="179865" y="5134708"/>
            <a:ext cx="6302328" cy="769441"/>
          </a:xfrm>
          <a:prstGeom prst="rect">
            <a:avLst/>
          </a:prstGeom>
          <a:noFill/>
        </p:spPr>
        <p:txBody>
          <a:bodyPr wrap="square" rtlCol="0">
            <a:spAutoFit/>
          </a:bodyPr>
          <a:lstStyle/>
          <a:p>
            <a:r>
              <a:rPr lang="es-US" sz="4400" b="1" dirty="0">
                <a:solidFill>
                  <a:schemeClr val="bg1"/>
                </a:solidFill>
                <a:latin typeface="Bahnschrift" panose="020B0502040204020203" pitchFamily="34" charset="0"/>
              </a:rPr>
              <a:t>APLICACIÓN PERSONAL</a:t>
            </a:r>
          </a:p>
        </p:txBody>
      </p:sp>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6662057" y="-14065"/>
            <a:ext cx="5515873"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6678468" y="458660"/>
            <a:ext cx="5483049" cy="5632311"/>
          </a:xfrm>
          <a:prstGeom prst="rect">
            <a:avLst/>
          </a:prstGeom>
          <a:noFill/>
        </p:spPr>
        <p:txBody>
          <a:bodyPr wrap="square" rtlCol="0">
            <a:spAutoFit/>
          </a:bodyPr>
          <a:lstStyle/>
          <a:p>
            <a:pPr algn="ctr"/>
            <a:r>
              <a:rPr lang="es-ES" sz="60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¿Quieres </a:t>
            </a:r>
            <a:r>
              <a:rPr lang="es-ES" sz="60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que tus pecados sean cubiertos por la sangre de Cristo en el juicio?</a:t>
            </a:r>
            <a:endParaRPr lang="es-US" sz="60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078236" y="522424"/>
            <a:ext cx="1052113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FF00"/>
              </a:buClr>
            </a:pPr>
            <a:r>
              <a:rPr lang="es-ES" sz="7200" b="1" dirty="0">
                <a:solidFill>
                  <a:srgbClr val="002060"/>
                </a:solidFill>
              </a:rPr>
              <a:t>A fin de entender el concepto del juicio en Apocalipsis 14:7 necesitamos regresar al libro de Génesis.</a:t>
            </a:r>
            <a:endParaRPr lang="es-ES" sz="7200" b="1" dirty="0">
              <a:solidFill>
                <a:srgbClr val="FF0000"/>
              </a:solidFill>
            </a:endParaRPr>
          </a:p>
        </p:txBody>
      </p:sp>
    </p:spTree>
    <p:extLst>
      <p:ext uri="{BB962C8B-B14F-4D97-AF65-F5344CB8AC3E}">
        <p14:creationId xmlns:p14="http://schemas.microsoft.com/office/powerpoint/2010/main" val="97390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1053026" y="1469032"/>
            <a:ext cx="10276764" cy="5170646"/>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Entonces Jehová Dios </a:t>
            </a:r>
            <a:r>
              <a:rPr lang="es-ES" sz="6600" b="1" dirty="0">
                <a:solidFill>
                  <a:srgbClr val="FFFF00"/>
                </a:solidFill>
              </a:rPr>
              <a:t>formó</a:t>
            </a:r>
            <a:r>
              <a:rPr lang="es-ES" sz="6600" b="1" dirty="0">
                <a:solidFill>
                  <a:schemeClr val="bg1"/>
                </a:solidFill>
              </a:rPr>
              <a:t> al hombre del </a:t>
            </a:r>
            <a:r>
              <a:rPr lang="es-ES" sz="6600" b="1" dirty="0">
                <a:solidFill>
                  <a:srgbClr val="FFFF00"/>
                </a:solidFill>
              </a:rPr>
              <a:t>polvo</a:t>
            </a:r>
            <a:r>
              <a:rPr lang="es-ES" sz="6600" b="1" dirty="0">
                <a:solidFill>
                  <a:schemeClr val="bg1"/>
                </a:solidFill>
              </a:rPr>
              <a:t> de la tierra, y sopló en su nariz </a:t>
            </a:r>
            <a:r>
              <a:rPr lang="es-ES" sz="6600" b="1" dirty="0">
                <a:solidFill>
                  <a:srgbClr val="FFFF00"/>
                </a:solidFill>
              </a:rPr>
              <a:t>aliento de vida</a:t>
            </a:r>
            <a:r>
              <a:rPr lang="es-ES" sz="6600" b="1" dirty="0">
                <a:solidFill>
                  <a:schemeClr val="bg1"/>
                </a:solidFill>
              </a:rPr>
              <a:t>, y fue el hombre un </a:t>
            </a:r>
            <a:r>
              <a:rPr lang="es-ES" sz="6600" b="1" dirty="0">
                <a:solidFill>
                  <a:srgbClr val="FFFF00"/>
                </a:solidFill>
              </a:rPr>
              <a:t>ser viviente</a:t>
            </a:r>
            <a:r>
              <a:rPr lang="es-ES" sz="66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Génesis 2:7: </a:t>
            </a:r>
            <a:r>
              <a:rPr lang="es-ES" sz="3600" b="1" dirty="0">
                <a:latin typeface="Arial Black" panose="020B0A04020102020204" pitchFamily="34" charset="0"/>
              </a:rPr>
              <a:t>Dios formó al hombre del polvo de la tierra:</a:t>
            </a:r>
          </a:p>
        </p:txBody>
      </p:sp>
    </p:spTree>
    <p:extLst>
      <p:ext uri="{BB962C8B-B14F-4D97-AF65-F5344CB8AC3E}">
        <p14:creationId xmlns:p14="http://schemas.microsoft.com/office/powerpoint/2010/main" val="725072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5690" y="1469032"/>
            <a:ext cx="10972800" cy="5170646"/>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Ahora pues, Jehová, tú eres nuestro padre; nosotros </a:t>
            </a:r>
            <a:r>
              <a:rPr lang="es-ES" sz="6600" b="1" dirty="0">
                <a:solidFill>
                  <a:srgbClr val="FFFF00"/>
                </a:solidFill>
              </a:rPr>
              <a:t>barro</a:t>
            </a:r>
            <a:r>
              <a:rPr lang="es-ES" sz="6600" b="1" dirty="0">
                <a:solidFill>
                  <a:schemeClr val="bg1"/>
                </a:solidFill>
              </a:rPr>
              <a:t>, y tú el que nos </a:t>
            </a:r>
            <a:r>
              <a:rPr lang="es-ES" sz="6600" b="1" dirty="0">
                <a:solidFill>
                  <a:srgbClr val="FFFF00"/>
                </a:solidFill>
              </a:rPr>
              <a:t>formaste</a:t>
            </a:r>
            <a:r>
              <a:rPr lang="es-ES" sz="6600" b="1" dirty="0">
                <a:solidFill>
                  <a:schemeClr val="bg1"/>
                </a:solidFill>
              </a:rPr>
              <a:t>; así que obra de </a:t>
            </a:r>
            <a:r>
              <a:rPr lang="es-ES" sz="6600" b="1" dirty="0">
                <a:solidFill>
                  <a:srgbClr val="FFFF00"/>
                </a:solidFill>
              </a:rPr>
              <a:t>tus manos </a:t>
            </a:r>
            <a:r>
              <a:rPr lang="es-ES" sz="6600" b="1" dirty="0">
                <a:solidFill>
                  <a:schemeClr val="bg1"/>
                </a:solidFill>
              </a:rPr>
              <a:t>somos todos nosotros.”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Isaías 64:8: </a:t>
            </a:r>
            <a:r>
              <a:rPr lang="es-ES" sz="3600" b="1" dirty="0">
                <a:latin typeface="Arial Black" panose="020B0A04020102020204" pitchFamily="34" charset="0"/>
              </a:rPr>
              <a:t>El polvo que Dios usó fue barro de alfarero:</a:t>
            </a:r>
          </a:p>
        </p:txBody>
      </p:sp>
    </p:spTree>
    <p:extLst>
      <p:ext uri="{BB962C8B-B14F-4D97-AF65-F5344CB8AC3E}">
        <p14:creationId xmlns:p14="http://schemas.microsoft.com/office/powerpoint/2010/main" val="785302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25500" y="681920"/>
            <a:ext cx="11068427"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La </a:t>
            </a:r>
            <a:r>
              <a:rPr lang="es-ES" sz="4800" b="1" dirty="0">
                <a:solidFill>
                  <a:srgbClr val="FF0000"/>
                </a:solidFill>
              </a:rPr>
              <a:t>facultad física </a:t>
            </a:r>
            <a:r>
              <a:rPr lang="es-ES" sz="4800" b="1" dirty="0">
                <a:solidFill>
                  <a:srgbClr val="002060"/>
                </a:solidFill>
              </a:rPr>
              <a:t>es el </a:t>
            </a:r>
            <a:r>
              <a:rPr lang="es-ES" sz="4800" b="1" dirty="0">
                <a:solidFill>
                  <a:srgbClr val="FF0000"/>
                </a:solidFill>
              </a:rPr>
              <a:t>cuerpo material</a:t>
            </a:r>
            <a:r>
              <a:rPr lang="es-ES" sz="4800" b="1" dirty="0">
                <a:solidFill>
                  <a:srgbClr val="002060"/>
                </a:solidFill>
              </a:rPr>
              <a:t>, con todos sus </a:t>
            </a:r>
            <a:r>
              <a:rPr lang="es-ES" sz="4800" b="1" dirty="0">
                <a:solidFill>
                  <a:srgbClr val="FF0000"/>
                </a:solidFill>
              </a:rPr>
              <a:t>órganos y </a:t>
            </a:r>
            <a:r>
              <a:rPr lang="es-ES" sz="4800" b="1" dirty="0" smtClean="0">
                <a:solidFill>
                  <a:srgbClr val="FF0000"/>
                </a:solidFill>
              </a:rPr>
              <a:t>sistemas.</a:t>
            </a:r>
            <a:endParaRPr lang="es-ES" sz="4800" b="1" dirty="0">
              <a:solidFill>
                <a:srgbClr val="FF0000"/>
              </a:solidFill>
            </a:endParaRPr>
          </a:p>
          <a:p>
            <a:pPr marL="685800" indent="-685800">
              <a:buClr>
                <a:srgbClr val="FF0000"/>
              </a:buClr>
              <a:buFont typeface="Wingdings" panose="05000000000000000000" pitchFamily="2" charset="2"/>
              <a:buChar char="Ø"/>
            </a:pPr>
            <a:r>
              <a:rPr lang="es-ES" sz="4800" b="1" dirty="0" smtClean="0">
                <a:solidFill>
                  <a:srgbClr val="002060"/>
                </a:solidFill>
              </a:rPr>
              <a:t>El </a:t>
            </a:r>
            <a:r>
              <a:rPr lang="es-ES" sz="4800" b="1" dirty="0">
                <a:solidFill>
                  <a:srgbClr val="FF0000"/>
                </a:solidFill>
              </a:rPr>
              <a:t>aliento de vida </a:t>
            </a:r>
            <a:r>
              <a:rPr lang="es-ES" sz="4800" b="1" dirty="0">
                <a:solidFill>
                  <a:srgbClr val="002060"/>
                </a:solidFill>
              </a:rPr>
              <a:t>es la fuente energética que hace que los </a:t>
            </a:r>
            <a:r>
              <a:rPr lang="es-ES" sz="4800" b="1" dirty="0">
                <a:solidFill>
                  <a:srgbClr val="FF0000"/>
                </a:solidFill>
              </a:rPr>
              <a:t>sistemas </a:t>
            </a:r>
            <a:r>
              <a:rPr lang="es-ES" sz="4800" b="1" dirty="0" smtClean="0">
                <a:solidFill>
                  <a:srgbClr val="FF0000"/>
                </a:solidFill>
              </a:rPr>
              <a:t>funcionen</a:t>
            </a:r>
            <a:r>
              <a:rPr lang="es-ES" sz="4800" b="1" dirty="0" smtClean="0">
                <a:solidFill>
                  <a:srgbClr val="002060"/>
                </a:solidFill>
              </a:rPr>
              <a:t>.</a:t>
            </a:r>
            <a:endParaRPr lang="es-ES" sz="4800" b="1" dirty="0">
              <a:solidFill>
                <a:srgbClr val="002060"/>
              </a:solidFill>
            </a:endParaRPr>
          </a:p>
          <a:p>
            <a:pPr marL="685800" indent="-685800">
              <a:buClr>
                <a:srgbClr val="FF0000"/>
              </a:buClr>
              <a:buFont typeface="Wingdings" panose="05000000000000000000" pitchFamily="2" charset="2"/>
              <a:buChar char="Ø"/>
            </a:pPr>
            <a:r>
              <a:rPr lang="es-ES" sz="4800" b="1" dirty="0" smtClean="0">
                <a:solidFill>
                  <a:srgbClr val="002060"/>
                </a:solidFill>
              </a:rPr>
              <a:t>El </a:t>
            </a:r>
            <a:r>
              <a:rPr lang="es-ES" sz="4800" b="1" dirty="0">
                <a:solidFill>
                  <a:srgbClr val="FF0000"/>
                </a:solidFill>
              </a:rPr>
              <a:t>cerebro</a:t>
            </a:r>
            <a:r>
              <a:rPr lang="es-ES" sz="4800" b="1" dirty="0">
                <a:solidFill>
                  <a:srgbClr val="002060"/>
                </a:solidFill>
              </a:rPr>
              <a:t> es el </a:t>
            </a:r>
            <a:r>
              <a:rPr lang="es-ES" sz="4800" b="1" dirty="0">
                <a:solidFill>
                  <a:srgbClr val="FF0000"/>
                </a:solidFill>
              </a:rPr>
              <a:t>procesador</a:t>
            </a:r>
            <a:r>
              <a:rPr lang="es-ES" sz="4800" b="1" dirty="0">
                <a:solidFill>
                  <a:srgbClr val="002060"/>
                </a:solidFill>
              </a:rPr>
              <a:t> que </a:t>
            </a:r>
            <a:r>
              <a:rPr lang="es-ES" sz="4800" b="1" dirty="0">
                <a:solidFill>
                  <a:srgbClr val="FF0000"/>
                </a:solidFill>
              </a:rPr>
              <a:t>graba</a:t>
            </a:r>
            <a:r>
              <a:rPr lang="es-ES" sz="4800" b="1" dirty="0">
                <a:solidFill>
                  <a:srgbClr val="002060"/>
                </a:solidFill>
              </a:rPr>
              <a:t>, </a:t>
            </a:r>
            <a:r>
              <a:rPr lang="es-ES" sz="4800" b="1" dirty="0">
                <a:solidFill>
                  <a:srgbClr val="FF0000"/>
                </a:solidFill>
              </a:rPr>
              <a:t>registra</a:t>
            </a:r>
            <a:r>
              <a:rPr lang="es-ES" sz="4800" b="1" dirty="0">
                <a:solidFill>
                  <a:srgbClr val="002060"/>
                </a:solidFill>
              </a:rPr>
              <a:t> y </a:t>
            </a:r>
            <a:r>
              <a:rPr lang="es-ES" sz="4800" b="1" dirty="0">
                <a:solidFill>
                  <a:srgbClr val="FF0000"/>
                </a:solidFill>
              </a:rPr>
              <a:t>clasifica</a:t>
            </a:r>
            <a:r>
              <a:rPr lang="es-ES" sz="4800" b="1" dirty="0">
                <a:solidFill>
                  <a:srgbClr val="002060"/>
                </a:solidFill>
              </a:rPr>
              <a:t> toda la información que entra por los </a:t>
            </a:r>
            <a:r>
              <a:rPr lang="es-ES" sz="4800" b="1" dirty="0">
                <a:solidFill>
                  <a:srgbClr val="FF0000"/>
                </a:solidFill>
              </a:rPr>
              <a:t>cinco </a:t>
            </a:r>
            <a:r>
              <a:rPr lang="es-ES" sz="4800" b="1" dirty="0" smtClean="0">
                <a:solidFill>
                  <a:srgbClr val="FF0000"/>
                </a:solidFill>
              </a:rPr>
              <a:t>sentidos</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3769469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870156" y="342707"/>
            <a:ext cx="1072921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Cuando </a:t>
            </a:r>
            <a:r>
              <a:rPr lang="es-ES" sz="4800" b="1" dirty="0">
                <a:solidFill>
                  <a:srgbClr val="002060"/>
                </a:solidFill>
              </a:rPr>
              <a:t>Adán tomó su primer aliento, comenzó a formar su </a:t>
            </a:r>
            <a:r>
              <a:rPr lang="es-ES" sz="4800" b="1" dirty="0">
                <a:solidFill>
                  <a:srgbClr val="FF0000"/>
                </a:solidFill>
              </a:rPr>
              <a:t>identidad personal</a:t>
            </a:r>
            <a:r>
              <a:rPr lang="es-ES" sz="4800" b="1" dirty="0">
                <a:solidFill>
                  <a:srgbClr val="002060"/>
                </a:solidFill>
              </a:rPr>
              <a:t> o a escribir su biografía y esa </a:t>
            </a:r>
            <a:r>
              <a:rPr lang="es-ES" sz="4800" b="1" dirty="0">
                <a:solidFill>
                  <a:srgbClr val="FF0000"/>
                </a:solidFill>
              </a:rPr>
              <a:t>biografía</a:t>
            </a:r>
            <a:r>
              <a:rPr lang="es-ES" sz="4800" b="1" dirty="0">
                <a:solidFill>
                  <a:srgbClr val="002060"/>
                </a:solidFill>
              </a:rPr>
              <a:t> dependía de lo que entraba por sus cinco </a:t>
            </a:r>
            <a:r>
              <a:rPr lang="es-ES" sz="4800" b="1" dirty="0" smtClean="0">
                <a:solidFill>
                  <a:srgbClr val="002060"/>
                </a:solidFill>
              </a:rPr>
              <a:t>sentidos.</a:t>
            </a:r>
            <a:endParaRPr lang="es-ES" sz="4800" b="1" dirty="0">
              <a:solidFill>
                <a:srgbClr val="002060"/>
              </a:solidFill>
            </a:endParaRPr>
          </a:p>
          <a:p>
            <a:pPr marL="685800" indent="-685800">
              <a:buClr>
                <a:srgbClr val="FF0000"/>
              </a:buClr>
              <a:buFont typeface="Wingdings" panose="05000000000000000000" pitchFamily="2" charset="2"/>
              <a:buChar char="Ø"/>
            </a:pPr>
            <a:r>
              <a:rPr lang="es-ES" sz="4800" b="1" dirty="0" smtClean="0">
                <a:solidFill>
                  <a:srgbClr val="002060"/>
                </a:solidFill>
              </a:rPr>
              <a:t>Adán </a:t>
            </a:r>
            <a:r>
              <a:rPr lang="es-ES" sz="4800" b="1" dirty="0">
                <a:solidFill>
                  <a:srgbClr val="002060"/>
                </a:solidFill>
              </a:rPr>
              <a:t>escribió una biografía de </a:t>
            </a:r>
            <a:r>
              <a:rPr lang="es-ES" sz="4800" b="1" dirty="0">
                <a:solidFill>
                  <a:srgbClr val="FF0000"/>
                </a:solidFill>
              </a:rPr>
              <a:t>930</a:t>
            </a:r>
            <a:r>
              <a:rPr lang="es-ES" sz="4800" b="1" dirty="0">
                <a:solidFill>
                  <a:srgbClr val="002060"/>
                </a:solidFill>
              </a:rPr>
              <a:t> años y toda esa biografía estaba grabada en su </a:t>
            </a:r>
            <a:r>
              <a:rPr lang="es-ES" sz="4800" b="1" dirty="0" smtClean="0">
                <a:solidFill>
                  <a:srgbClr val="002060"/>
                </a:solidFill>
              </a:rPr>
              <a:t>cerebro.</a:t>
            </a:r>
            <a:endParaRPr lang="es-ES" sz="4800" b="1" dirty="0">
              <a:solidFill>
                <a:srgbClr val="002060"/>
              </a:solidFill>
            </a:endParaRPr>
          </a:p>
        </p:txBody>
      </p:sp>
    </p:spTree>
    <p:extLst>
      <p:ext uri="{BB962C8B-B14F-4D97-AF65-F5344CB8AC3E}">
        <p14:creationId xmlns:p14="http://schemas.microsoft.com/office/powerpoint/2010/main" val="3492574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89662" y="1812018"/>
            <a:ext cx="4397238" cy="1077218"/>
          </a:xfrm>
          <a:prstGeom prst="rect">
            <a:avLst/>
          </a:prstGeom>
          <a:noFill/>
        </p:spPr>
        <p:txBody>
          <a:bodyPr wrap="square" rtlCol="0">
            <a:spAutoFit/>
          </a:bodyPr>
          <a:lstStyle/>
          <a:p>
            <a:pPr lvl="0">
              <a:defRPr/>
            </a:pPr>
            <a:r>
              <a:rPr lang="es-ES" sz="3200" dirty="0">
                <a:solidFill>
                  <a:schemeClr val="accent1">
                    <a:lumMod val="50000"/>
                  </a:schemeClr>
                </a:solidFill>
              </a:rPr>
              <a:t>Etapas del Juicio según Apocalipsis.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13677" y="328608"/>
            <a:ext cx="3890710" cy="1077218"/>
          </a:xfrm>
          <a:prstGeom prst="rect">
            <a:avLst/>
          </a:prstGeom>
          <a:noFill/>
        </p:spPr>
        <p:txBody>
          <a:bodyPr wrap="square" rtlCol="0">
            <a:spAutoFit/>
          </a:bodyPr>
          <a:lstStyle/>
          <a:p>
            <a:pPr lvl="0">
              <a:defRPr/>
            </a:pPr>
            <a:r>
              <a:rPr lang="es-ES" sz="3200" dirty="0">
                <a:solidFill>
                  <a:schemeClr val="accent1">
                    <a:lumMod val="50000"/>
                  </a:schemeClr>
                </a:solidFill>
              </a:rPr>
              <a:t>El Juicio es un proceso que...</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13677" y="4315455"/>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El cerebro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13677" y="5203412"/>
            <a:ext cx="4373223" cy="584775"/>
          </a:xfrm>
          <a:prstGeom prst="rect">
            <a:avLst/>
          </a:prstGeom>
          <a:noFill/>
        </p:spPr>
        <p:txBody>
          <a:bodyPr wrap="square" rtlCol="0">
            <a:spAutoFit/>
          </a:bodyPr>
          <a:lstStyle/>
          <a:p>
            <a:pPr lvl="0">
              <a:defRPr/>
            </a:pPr>
            <a:r>
              <a:rPr lang="es-ES" sz="3200" dirty="0">
                <a:solidFill>
                  <a:schemeClr val="accent1">
                    <a:lumMod val="50000"/>
                  </a:schemeClr>
                </a:solidFill>
              </a:rPr>
              <a:t>La fuente energética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89662" y="3286702"/>
            <a:ext cx="4666388" cy="584775"/>
          </a:xfrm>
          <a:prstGeom prst="rect">
            <a:avLst/>
          </a:prstGeom>
          <a:noFill/>
        </p:spPr>
        <p:txBody>
          <a:bodyPr wrap="square" rtlCol="0">
            <a:spAutoFit/>
          </a:bodyPr>
          <a:lstStyle/>
          <a:p>
            <a:pPr lvl="0">
              <a:defRPr/>
            </a:pPr>
            <a:r>
              <a:rPr lang="es-ES" sz="3200" dirty="0" smtClean="0">
                <a:solidFill>
                  <a:schemeClr val="accent1">
                    <a:lumMod val="50000"/>
                  </a:schemeClr>
                </a:solidFill>
              </a:rPr>
              <a:t>Pasos </a:t>
            </a:r>
            <a:r>
              <a:rPr lang="es-ES" sz="3200" dirty="0">
                <a:solidFill>
                  <a:schemeClr val="accent1">
                    <a:lumMod val="50000"/>
                  </a:schemeClr>
                </a:solidFill>
              </a:rPr>
              <a:t>del juicio celestial</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961735" y="3823013"/>
            <a:ext cx="4732415" cy="1569660"/>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Antes de la segunda venida, durante y después del milenio</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858496" y="1033042"/>
            <a:ext cx="4835654" cy="1077218"/>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inició en 1844 y terminará luego del milenio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858496" y="351970"/>
            <a:ext cx="4612943"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Graba nuestra biografía</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858496" y="2256086"/>
            <a:ext cx="4462818"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aliento de vida</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961735" y="5576427"/>
            <a:ext cx="3790194"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Investigación, sentencia y ejecución</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910115" y="3101026"/>
            <a:ext cx="483565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smtClean="0">
                <a:solidFill>
                  <a:prstClr val="black"/>
                </a:solidFill>
                <a:latin typeface="Calibri" panose="020F0502020204030204"/>
              </a:rPr>
              <a:t>El cuerpo material</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89312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¿Qué pasó con Adán cuando murió?</a:t>
            </a:r>
          </a:p>
        </p:txBody>
      </p:sp>
    </p:spTree>
    <p:extLst>
      <p:ext uri="{BB962C8B-B14F-4D97-AF65-F5344CB8AC3E}">
        <p14:creationId xmlns:p14="http://schemas.microsoft.com/office/powerpoint/2010/main" val="966656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84590" y="1467051"/>
            <a:ext cx="11081982" cy="3139321"/>
          </a:xfrm>
          <a:prstGeom prst="rect">
            <a:avLst/>
          </a:prstGeom>
          <a:noFill/>
        </p:spPr>
        <p:txBody>
          <a:bodyPr wrap="square" rtlCol="0">
            <a:spAutoFit/>
          </a:bodyPr>
          <a:lstStyle/>
          <a:p>
            <a:r>
              <a:rPr lang="es-ES" sz="6600" b="1" dirty="0" smtClean="0">
                <a:solidFill>
                  <a:schemeClr val="bg1"/>
                </a:solidFill>
              </a:rPr>
              <a:t>“. </a:t>
            </a:r>
            <a:r>
              <a:rPr lang="es-ES" sz="6600" b="1" dirty="0">
                <a:solidFill>
                  <a:schemeClr val="bg1"/>
                </a:solidFill>
              </a:rPr>
              <a:t>. . y el polvo </a:t>
            </a:r>
            <a:r>
              <a:rPr lang="es-ES" sz="6600" b="1" dirty="0">
                <a:solidFill>
                  <a:srgbClr val="FFFF00"/>
                </a:solidFill>
              </a:rPr>
              <a:t>vuelva</a:t>
            </a:r>
            <a:r>
              <a:rPr lang="es-ES" sz="6600" b="1" dirty="0">
                <a:solidFill>
                  <a:schemeClr val="bg1"/>
                </a:solidFill>
              </a:rPr>
              <a:t> a la tierra, como </a:t>
            </a:r>
            <a:r>
              <a:rPr lang="es-ES" sz="6600" b="1" dirty="0">
                <a:solidFill>
                  <a:srgbClr val="FFFF00"/>
                </a:solidFill>
              </a:rPr>
              <a:t>era</a:t>
            </a:r>
            <a:r>
              <a:rPr lang="es-ES" sz="6600" b="1" dirty="0">
                <a:solidFill>
                  <a:schemeClr val="bg1"/>
                </a:solidFill>
              </a:rPr>
              <a:t>, y el espíritu </a:t>
            </a:r>
            <a:r>
              <a:rPr lang="es-ES" sz="6600" b="1" dirty="0">
                <a:solidFill>
                  <a:srgbClr val="FFFF00"/>
                </a:solidFill>
              </a:rPr>
              <a:t>vuelva</a:t>
            </a:r>
            <a:r>
              <a:rPr lang="es-ES" sz="6600" b="1" dirty="0">
                <a:solidFill>
                  <a:schemeClr val="bg1"/>
                </a:solidFill>
              </a:rPr>
              <a:t> a Dios que lo dio.”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Eclesiastés 12:7:</a:t>
            </a:r>
          </a:p>
        </p:txBody>
      </p:sp>
    </p:spTree>
    <p:extLst>
      <p:ext uri="{BB962C8B-B14F-4D97-AF65-F5344CB8AC3E}">
        <p14:creationId xmlns:p14="http://schemas.microsoft.com/office/powerpoint/2010/main" val="4121115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215991"/>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13800" dirty="0" smtClean="0">
                <a:solidFill>
                  <a:schemeClr val="bg1"/>
                </a:solidFill>
                <a:latin typeface="Bauhaus 93" panose="04030905020B02020C02" pitchFamily="82" charset="0"/>
              </a:rPr>
              <a:t>Introducción</a:t>
            </a:r>
            <a:endParaRPr lang="es-ES" sz="138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0860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7860" y="830167"/>
            <a:ext cx="10957392"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smtClean="0">
                <a:solidFill>
                  <a:srgbClr val="002060"/>
                </a:solidFill>
              </a:rPr>
              <a:t>El </a:t>
            </a:r>
            <a:r>
              <a:rPr lang="es-ES" sz="4800" b="1" dirty="0">
                <a:solidFill>
                  <a:srgbClr val="FF0000"/>
                </a:solidFill>
              </a:rPr>
              <a:t>aliento de vida salió </a:t>
            </a:r>
            <a:r>
              <a:rPr lang="es-ES" sz="4800" b="1" dirty="0">
                <a:solidFill>
                  <a:srgbClr val="002060"/>
                </a:solidFill>
              </a:rPr>
              <a:t>del cuerpo de Adán</a:t>
            </a:r>
          </a:p>
          <a:p>
            <a:pPr marL="685800" indent="-685800">
              <a:buClr>
                <a:srgbClr val="FF0000"/>
              </a:buClr>
              <a:buFont typeface="Wingdings" panose="05000000000000000000" pitchFamily="2" charset="2"/>
              <a:buChar char="Ø"/>
            </a:pPr>
            <a:r>
              <a:rPr lang="es-ES" sz="4800" b="1" dirty="0" smtClean="0">
                <a:solidFill>
                  <a:srgbClr val="002060"/>
                </a:solidFill>
              </a:rPr>
              <a:t>Los </a:t>
            </a:r>
            <a:r>
              <a:rPr lang="es-ES" sz="4800" b="1" dirty="0">
                <a:solidFill>
                  <a:srgbClr val="FF0000"/>
                </a:solidFill>
              </a:rPr>
              <a:t>órganos</a:t>
            </a:r>
            <a:r>
              <a:rPr lang="es-ES" sz="4800" b="1" dirty="0">
                <a:solidFill>
                  <a:srgbClr val="002060"/>
                </a:solidFill>
              </a:rPr>
              <a:t> y sistemas del cuerpo </a:t>
            </a:r>
            <a:r>
              <a:rPr lang="es-ES" sz="4800" b="1" dirty="0">
                <a:solidFill>
                  <a:srgbClr val="FF0000"/>
                </a:solidFill>
              </a:rPr>
              <a:t>dejaron de funcionar </a:t>
            </a:r>
            <a:r>
              <a:rPr lang="es-ES" sz="4800" b="1" dirty="0">
                <a:solidFill>
                  <a:srgbClr val="002060"/>
                </a:solidFill>
              </a:rPr>
              <a:t>y el cuerpo material se desintegró y </a:t>
            </a:r>
            <a:r>
              <a:rPr lang="es-ES" sz="4800" b="1" dirty="0">
                <a:solidFill>
                  <a:srgbClr val="FF0000"/>
                </a:solidFill>
              </a:rPr>
              <a:t>volvió al </a:t>
            </a:r>
            <a:r>
              <a:rPr lang="es-ES" sz="4800" b="1" dirty="0" smtClean="0">
                <a:solidFill>
                  <a:srgbClr val="FF0000"/>
                </a:solidFill>
              </a:rPr>
              <a:t>polvo</a:t>
            </a:r>
            <a:r>
              <a:rPr lang="es-ES" sz="4800" b="1" dirty="0" smtClean="0">
                <a:solidFill>
                  <a:srgbClr val="002060"/>
                </a:solidFill>
              </a:rPr>
              <a:t>.</a:t>
            </a:r>
            <a:endParaRPr lang="es-ES" sz="4800" b="1" dirty="0">
              <a:solidFill>
                <a:srgbClr val="002060"/>
              </a:solidFill>
            </a:endParaRPr>
          </a:p>
          <a:p>
            <a:pPr marL="685800" indent="-685800">
              <a:buClr>
                <a:srgbClr val="FF0000"/>
              </a:buClr>
              <a:buFont typeface="Wingdings" panose="05000000000000000000" pitchFamily="2" charset="2"/>
              <a:buChar char="Ø"/>
            </a:pPr>
            <a:r>
              <a:rPr lang="es-ES" sz="4800" b="1" dirty="0" smtClean="0">
                <a:solidFill>
                  <a:srgbClr val="002060"/>
                </a:solidFill>
              </a:rPr>
              <a:t>El </a:t>
            </a:r>
            <a:r>
              <a:rPr lang="es-ES" sz="4800" b="1" dirty="0">
                <a:solidFill>
                  <a:srgbClr val="FF0000"/>
                </a:solidFill>
              </a:rPr>
              <a:t>cerebro dejó de procesar </a:t>
            </a:r>
            <a:r>
              <a:rPr lang="es-ES" sz="4800" b="1" dirty="0">
                <a:solidFill>
                  <a:srgbClr val="002060"/>
                </a:solidFill>
              </a:rPr>
              <a:t>grabar la información que entraba por los </a:t>
            </a:r>
            <a:r>
              <a:rPr lang="es-ES" sz="4800" b="1" dirty="0">
                <a:solidFill>
                  <a:srgbClr val="FF0000"/>
                </a:solidFill>
              </a:rPr>
              <a:t>cinco </a:t>
            </a:r>
            <a:r>
              <a:rPr lang="es-ES" sz="4800" b="1" dirty="0" smtClean="0">
                <a:solidFill>
                  <a:srgbClr val="FF0000"/>
                </a:solidFill>
              </a:rPr>
              <a:t>sentidos</a:t>
            </a:r>
            <a:r>
              <a:rPr lang="es-ES" sz="4800" b="1" dirty="0" smtClean="0">
                <a:solidFill>
                  <a:srgbClr val="002060"/>
                </a:solidFill>
              </a:rPr>
              <a:t>.</a:t>
            </a:r>
            <a:endParaRPr lang="es-ES" sz="4800" b="1" dirty="0">
              <a:solidFill>
                <a:srgbClr val="FF0000"/>
              </a:solidFill>
            </a:endParaRPr>
          </a:p>
        </p:txBody>
      </p:sp>
    </p:spTree>
    <p:extLst>
      <p:ext uri="{BB962C8B-B14F-4D97-AF65-F5344CB8AC3E}">
        <p14:creationId xmlns:p14="http://schemas.microsoft.com/office/powerpoint/2010/main" val="3768395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935312" y="2101232"/>
            <a:ext cx="10066985"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No confiéis en los príncipes, ni en hijo de hombre, porque no hay en él salvación. </a:t>
            </a:r>
            <a:r>
              <a:rPr lang="es-ES" sz="5400" b="1" dirty="0" smtClean="0">
                <a:solidFill>
                  <a:schemeClr val="bg1"/>
                </a:solidFill>
              </a:rPr>
              <a:t>Pues </a:t>
            </a:r>
            <a:r>
              <a:rPr lang="es-ES" sz="5400" b="1" dirty="0">
                <a:solidFill>
                  <a:schemeClr val="bg1"/>
                </a:solidFill>
              </a:rPr>
              <a:t>sale su aliento, y vuelve a la tierra; en ese mismo día </a:t>
            </a:r>
            <a:r>
              <a:rPr lang="es-ES" sz="5400" b="1" dirty="0">
                <a:solidFill>
                  <a:srgbClr val="FFFF00"/>
                </a:solidFill>
              </a:rPr>
              <a:t>perecen sus pensamientos</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Salmo </a:t>
            </a:r>
            <a:r>
              <a:rPr lang="es-ES" sz="3600" b="1" dirty="0" smtClean="0">
                <a:solidFill>
                  <a:srgbClr val="FF0000"/>
                </a:solidFill>
                <a:latin typeface="Arial Black" panose="020B0A04020102020204" pitchFamily="34" charset="0"/>
              </a:rPr>
              <a:t>146:3-4: </a:t>
            </a:r>
            <a:r>
              <a:rPr lang="es-ES" sz="3600" b="1" dirty="0" smtClean="0">
                <a:latin typeface="Arial Black" panose="020B0A04020102020204" pitchFamily="34" charset="0"/>
              </a:rPr>
              <a:t>Siendo </a:t>
            </a:r>
            <a:r>
              <a:rPr lang="es-ES" sz="3600" b="1" dirty="0">
                <a:latin typeface="Arial Black" panose="020B0A04020102020204" pitchFamily="34" charset="0"/>
              </a:rPr>
              <a:t>que el cerebro dejó de funcionar, los pensamientos y la memoria perecieron:</a:t>
            </a:r>
          </a:p>
        </p:txBody>
      </p:sp>
    </p:spTree>
    <p:extLst>
      <p:ext uri="{BB962C8B-B14F-4D97-AF65-F5344CB8AC3E}">
        <p14:creationId xmlns:p14="http://schemas.microsoft.com/office/powerpoint/2010/main" val="838379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920564" y="1644032"/>
            <a:ext cx="10066985"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Porque los que viven saben que han de morir; pero los muertos </a:t>
            </a:r>
            <a:r>
              <a:rPr lang="es-ES" sz="5400" b="1" dirty="0">
                <a:solidFill>
                  <a:srgbClr val="FFFF00"/>
                </a:solidFill>
              </a:rPr>
              <a:t>nada saben</a:t>
            </a:r>
            <a:r>
              <a:rPr lang="es-ES" sz="5400" b="1" dirty="0">
                <a:solidFill>
                  <a:schemeClr val="bg1"/>
                </a:solidFill>
              </a:rPr>
              <a:t>, ni tienen más paga; porque su </a:t>
            </a:r>
            <a:r>
              <a:rPr lang="es-ES" sz="5400" b="1" dirty="0">
                <a:solidFill>
                  <a:srgbClr val="FFFF00"/>
                </a:solidFill>
              </a:rPr>
              <a:t>memoria</a:t>
            </a:r>
            <a:r>
              <a:rPr lang="es-ES" sz="5400" b="1" dirty="0">
                <a:solidFill>
                  <a:schemeClr val="bg1"/>
                </a:solidFill>
              </a:rPr>
              <a:t> es puesta en olvido.”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Eclesiastés 9:5:</a:t>
            </a:r>
          </a:p>
        </p:txBody>
      </p:sp>
    </p:spTree>
    <p:extLst>
      <p:ext uri="{BB962C8B-B14F-4D97-AF65-F5344CB8AC3E}">
        <p14:creationId xmlns:p14="http://schemas.microsoft.com/office/powerpoint/2010/main" val="679768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920564" y="2219219"/>
            <a:ext cx="10066985"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Todo lo que te viniere a la mano para hacer, hazlo según tus fuerzas; porque en el </a:t>
            </a:r>
            <a:r>
              <a:rPr lang="es-ES" sz="5400" b="1" dirty="0" err="1">
                <a:solidFill>
                  <a:schemeClr val="bg1"/>
                </a:solidFill>
              </a:rPr>
              <a:t>Seol</a:t>
            </a:r>
            <a:r>
              <a:rPr lang="es-ES" sz="5400" b="1" dirty="0">
                <a:solidFill>
                  <a:schemeClr val="bg1"/>
                </a:solidFill>
              </a:rPr>
              <a:t>, adonde vas, </a:t>
            </a:r>
            <a:r>
              <a:rPr lang="es-ES" sz="5400" b="1" dirty="0">
                <a:solidFill>
                  <a:srgbClr val="FFFF00"/>
                </a:solidFill>
              </a:rPr>
              <a:t>no hay obra, ni trabajo, ni ciencia, ni sabiduría</a:t>
            </a:r>
            <a:r>
              <a:rPr lang="es-ES" sz="5400" b="1" dirty="0" smtClean="0">
                <a:solidFill>
                  <a:schemeClr val="bg1"/>
                </a:solidFill>
              </a:rPr>
              <a:t>.”</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Eclesiastés 9:10: </a:t>
            </a:r>
            <a:r>
              <a:rPr lang="es-ES" sz="3600" b="1" dirty="0">
                <a:latin typeface="Arial Black" panose="020B0A04020102020204" pitchFamily="34" charset="0"/>
              </a:rPr>
              <a:t>Cuando Adán respiró por última vez, el proceso de escribir su biografía llegó a su fin. </a:t>
            </a:r>
          </a:p>
        </p:txBody>
      </p:sp>
    </p:spTree>
    <p:extLst>
      <p:ext uri="{BB962C8B-B14F-4D97-AF65-F5344CB8AC3E}">
        <p14:creationId xmlns:p14="http://schemas.microsoft.com/office/powerpoint/2010/main" val="1067187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634180" y="1639336"/>
            <a:ext cx="10486103" cy="2308324"/>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7200" dirty="0">
                <a:solidFill>
                  <a:schemeClr val="bg1"/>
                </a:solidFill>
                <a:latin typeface="Bauhaus 93" panose="04030905020B02020C02" pitchFamily="82" charset="0"/>
              </a:rPr>
              <a:t>¿Qué pasó con la biografía de Adán?</a:t>
            </a:r>
          </a:p>
        </p:txBody>
      </p:sp>
    </p:spTree>
    <p:extLst>
      <p:ext uri="{BB962C8B-B14F-4D97-AF65-F5344CB8AC3E}">
        <p14:creationId xmlns:p14="http://schemas.microsoft.com/office/powerpoint/2010/main" val="3869559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63171" y="460835"/>
            <a:ext cx="10793085"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¿Pero qué pasó con los </a:t>
            </a:r>
            <a:r>
              <a:rPr lang="es-ES" sz="4800" b="1" dirty="0">
                <a:solidFill>
                  <a:srgbClr val="FF0000"/>
                </a:solidFill>
              </a:rPr>
              <a:t>930</a:t>
            </a:r>
            <a:r>
              <a:rPr lang="es-ES" sz="4800" b="1" dirty="0">
                <a:solidFill>
                  <a:srgbClr val="002060"/>
                </a:solidFill>
              </a:rPr>
              <a:t> años de identidad personal que Adán ‘escribió’ durante su vida? En otras palabras, ¿qué pasó con su biografía? Su </a:t>
            </a:r>
            <a:r>
              <a:rPr lang="es-ES" sz="4800" b="1" dirty="0">
                <a:solidFill>
                  <a:srgbClr val="FF0000"/>
                </a:solidFill>
              </a:rPr>
              <a:t>identidad personal </a:t>
            </a:r>
            <a:r>
              <a:rPr lang="es-ES" sz="4800" b="1" dirty="0">
                <a:solidFill>
                  <a:srgbClr val="002060"/>
                </a:solidFill>
              </a:rPr>
              <a:t>o biografía estaba en su </a:t>
            </a:r>
            <a:r>
              <a:rPr lang="es-ES" sz="4800" b="1" dirty="0">
                <a:solidFill>
                  <a:srgbClr val="FF0000"/>
                </a:solidFill>
              </a:rPr>
              <a:t>cerebro</a:t>
            </a:r>
            <a:r>
              <a:rPr lang="es-ES" sz="4800" b="1" dirty="0">
                <a:solidFill>
                  <a:srgbClr val="002060"/>
                </a:solidFill>
              </a:rPr>
              <a:t> y por lo tanto cuando el </a:t>
            </a:r>
            <a:r>
              <a:rPr lang="es-ES" sz="4800" b="1" dirty="0">
                <a:solidFill>
                  <a:srgbClr val="FF0000"/>
                </a:solidFill>
              </a:rPr>
              <a:t>cerebro murió </a:t>
            </a:r>
            <a:r>
              <a:rPr lang="es-ES" sz="4800" b="1" dirty="0">
                <a:solidFill>
                  <a:srgbClr val="002060"/>
                </a:solidFill>
              </a:rPr>
              <a:t>y se desintegró, su biografía también tiene que haberse desintegrado, </a:t>
            </a:r>
            <a:r>
              <a:rPr lang="es-ES" sz="4800" b="1" dirty="0" smtClean="0">
                <a:solidFill>
                  <a:srgbClr val="002060"/>
                </a:solidFill>
              </a:rPr>
              <a:t>¿es así?</a:t>
            </a:r>
            <a:endParaRPr lang="es-ES" sz="4400" b="1" dirty="0">
              <a:solidFill>
                <a:srgbClr val="FF0000"/>
              </a:solidFill>
            </a:endParaRPr>
          </a:p>
        </p:txBody>
      </p:sp>
    </p:spTree>
    <p:extLst>
      <p:ext uri="{BB962C8B-B14F-4D97-AF65-F5344CB8AC3E}">
        <p14:creationId xmlns:p14="http://schemas.microsoft.com/office/powerpoint/2010/main" val="82141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12365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El contenido de los libros (plural)</a:t>
            </a:r>
          </a:p>
        </p:txBody>
      </p:sp>
    </p:spTree>
    <p:extLst>
      <p:ext uri="{BB962C8B-B14F-4D97-AF65-F5344CB8AC3E}">
        <p14:creationId xmlns:p14="http://schemas.microsoft.com/office/powerpoint/2010/main" val="1188963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23331" y="370697"/>
            <a:ext cx="1052113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FF00"/>
              </a:buClr>
            </a:pPr>
            <a:r>
              <a:rPr lang="es-ES" sz="4800" b="1" dirty="0">
                <a:solidFill>
                  <a:srgbClr val="002060"/>
                </a:solidFill>
              </a:rPr>
              <a:t>Aunque es cierto que el registro biográfico que estaba en el cerebro de Adán se desintegró Dios ha preservado en los registros celestiales una copia exacta de esa biografía. Dios ha guardado un registro de cada </a:t>
            </a:r>
            <a:r>
              <a:rPr lang="es-ES" sz="4800" b="1" dirty="0">
                <a:solidFill>
                  <a:srgbClr val="FF0000"/>
                </a:solidFill>
              </a:rPr>
              <a:t>acción</a:t>
            </a:r>
            <a:r>
              <a:rPr lang="es-ES" sz="4800" b="1" dirty="0">
                <a:solidFill>
                  <a:srgbClr val="002060"/>
                </a:solidFill>
              </a:rPr>
              <a:t>, cada </a:t>
            </a:r>
            <a:r>
              <a:rPr lang="es-ES" sz="4800" b="1" dirty="0">
                <a:solidFill>
                  <a:srgbClr val="FF0000"/>
                </a:solidFill>
              </a:rPr>
              <a:t>palabra</a:t>
            </a:r>
            <a:r>
              <a:rPr lang="es-ES" sz="4800" b="1" dirty="0">
                <a:solidFill>
                  <a:srgbClr val="002060"/>
                </a:solidFill>
              </a:rPr>
              <a:t>, cada </a:t>
            </a:r>
            <a:r>
              <a:rPr lang="es-ES" sz="4800" b="1" dirty="0">
                <a:solidFill>
                  <a:srgbClr val="FF0000"/>
                </a:solidFill>
              </a:rPr>
              <a:t>pensamiento</a:t>
            </a:r>
            <a:r>
              <a:rPr lang="es-ES" sz="4800" b="1" dirty="0">
                <a:solidFill>
                  <a:srgbClr val="002060"/>
                </a:solidFill>
              </a:rPr>
              <a:t>, cada </a:t>
            </a:r>
            <a:r>
              <a:rPr lang="es-ES" sz="4800" b="1" dirty="0">
                <a:solidFill>
                  <a:srgbClr val="FF0000"/>
                </a:solidFill>
              </a:rPr>
              <a:t>emoción</a:t>
            </a:r>
            <a:r>
              <a:rPr lang="es-ES" sz="4800" b="1" dirty="0">
                <a:solidFill>
                  <a:srgbClr val="002060"/>
                </a:solidFill>
              </a:rPr>
              <a:t>, cada </a:t>
            </a:r>
            <a:r>
              <a:rPr lang="es-ES" sz="4800" b="1" dirty="0">
                <a:solidFill>
                  <a:srgbClr val="FF0000"/>
                </a:solidFill>
              </a:rPr>
              <a:t>secreto</a:t>
            </a:r>
            <a:r>
              <a:rPr lang="es-ES" sz="4800" b="1" dirty="0">
                <a:solidFill>
                  <a:srgbClr val="002060"/>
                </a:solidFill>
              </a:rPr>
              <a:t> y cada </a:t>
            </a:r>
            <a:r>
              <a:rPr lang="es-ES" sz="4800" b="1" dirty="0">
                <a:solidFill>
                  <a:srgbClr val="FF0000"/>
                </a:solidFill>
              </a:rPr>
              <a:t>motivo</a:t>
            </a:r>
            <a:r>
              <a:rPr lang="es-ES" sz="4800" b="1" dirty="0">
                <a:solidFill>
                  <a:srgbClr val="002060"/>
                </a:solidFill>
              </a:rPr>
              <a:t>. </a:t>
            </a:r>
          </a:p>
        </p:txBody>
      </p:sp>
    </p:spTree>
    <p:extLst>
      <p:ext uri="{BB962C8B-B14F-4D97-AF65-F5344CB8AC3E}">
        <p14:creationId xmlns:p14="http://schemas.microsoft.com/office/powerpoint/2010/main" val="690869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23331" y="460835"/>
            <a:ext cx="1052113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FF00"/>
              </a:buClr>
            </a:pPr>
            <a:r>
              <a:rPr lang="es-ES" sz="4800" b="1" dirty="0" smtClean="0">
                <a:solidFill>
                  <a:srgbClr val="002060"/>
                </a:solidFill>
              </a:rPr>
              <a:t>Es </a:t>
            </a:r>
            <a:r>
              <a:rPr lang="es-ES" sz="4800" b="1" dirty="0">
                <a:solidFill>
                  <a:srgbClr val="002060"/>
                </a:solidFill>
              </a:rPr>
              <a:t>decir, Dios tiene en los registros celestiales un </a:t>
            </a:r>
            <a:r>
              <a:rPr lang="es-ES" sz="4800" b="1" dirty="0">
                <a:solidFill>
                  <a:srgbClr val="FF0000"/>
                </a:solidFill>
              </a:rPr>
              <a:t>record completo </a:t>
            </a:r>
            <a:r>
              <a:rPr lang="es-ES" sz="4800" b="1" dirty="0">
                <a:solidFill>
                  <a:srgbClr val="002060"/>
                </a:solidFill>
              </a:rPr>
              <a:t>de nuestras vidas por </a:t>
            </a:r>
            <a:r>
              <a:rPr lang="es-ES" sz="4800" b="1" dirty="0">
                <a:solidFill>
                  <a:srgbClr val="FF0000"/>
                </a:solidFill>
              </a:rPr>
              <a:t>dentro y por fuera</a:t>
            </a:r>
            <a:r>
              <a:rPr lang="es-ES" sz="4800" b="1" dirty="0">
                <a:solidFill>
                  <a:srgbClr val="002060"/>
                </a:solidFill>
              </a:rPr>
              <a:t>. Tiene </a:t>
            </a:r>
            <a:r>
              <a:rPr lang="es-ES" sz="4800" b="1" dirty="0">
                <a:solidFill>
                  <a:srgbClr val="FF0000"/>
                </a:solidFill>
              </a:rPr>
              <a:t>un duplicado </a:t>
            </a:r>
            <a:r>
              <a:rPr lang="es-ES" sz="4800" b="1" dirty="0">
                <a:solidFill>
                  <a:srgbClr val="002060"/>
                </a:solidFill>
              </a:rPr>
              <a:t>de nosotros en </a:t>
            </a:r>
            <a:r>
              <a:rPr lang="es-ES" sz="4800" b="1" dirty="0">
                <a:solidFill>
                  <a:srgbClr val="FF0000"/>
                </a:solidFill>
              </a:rPr>
              <a:t>forma escrita </a:t>
            </a:r>
            <a:r>
              <a:rPr lang="es-ES" sz="4800" b="1" dirty="0">
                <a:solidFill>
                  <a:srgbClr val="002060"/>
                </a:solidFill>
              </a:rPr>
              <a:t>en el cielo. La biblia se refiere a este registro con la palabra ‘libros’. Notemos lo que Dios tiene escrito en los libros.</a:t>
            </a:r>
          </a:p>
        </p:txBody>
      </p:sp>
    </p:spTree>
    <p:extLst>
      <p:ext uri="{BB962C8B-B14F-4D97-AF65-F5344CB8AC3E}">
        <p14:creationId xmlns:p14="http://schemas.microsoft.com/office/powerpoint/2010/main" val="600452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505286"/>
            <a:ext cx="11081982"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Porque es necesario que todos nosotros comparezcamos ante el tribunal de Cristo, para que cada uno reciba </a:t>
            </a:r>
            <a:r>
              <a:rPr lang="es-ES" sz="5400" b="1" dirty="0">
                <a:solidFill>
                  <a:srgbClr val="FFFF00"/>
                </a:solidFill>
              </a:rPr>
              <a:t>según lo que haya hecho </a:t>
            </a:r>
            <a:r>
              <a:rPr lang="es-ES" sz="5400" b="1" dirty="0">
                <a:solidFill>
                  <a:schemeClr val="bg1"/>
                </a:solidFill>
              </a:rPr>
              <a:t>mientras estaba en el cuerpo, sea bueno o sea malo”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2 Corintios 5:10: </a:t>
            </a:r>
            <a:r>
              <a:rPr lang="es-ES" sz="3600" b="1" dirty="0">
                <a:latin typeface="Arial Black" panose="020B0A04020102020204" pitchFamily="34" charset="0"/>
              </a:rPr>
              <a:t>Nuestras obras están registradas </a:t>
            </a:r>
            <a:r>
              <a:rPr lang="es-ES" sz="3600" b="1" dirty="0" smtClean="0">
                <a:latin typeface="Arial Black" panose="020B0A04020102020204" pitchFamily="34" charset="0"/>
              </a:rPr>
              <a:t>en los libros:</a:t>
            </a:r>
            <a:endParaRPr lang="es-ES" sz="3600" b="1" dirty="0">
              <a:latin typeface="Arial Black" panose="020B0A04020102020204" pitchFamily="34" charset="0"/>
            </a:endParaRPr>
          </a:p>
        </p:txBody>
      </p:sp>
    </p:spTree>
    <p:extLst>
      <p:ext uri="{BB962C8B-B14F-4D97-AF65-F5344CB8AC3E}">
        <p14:creationId xmlns:p14="http://schemas.microsoft.com/office/powerpoint/2010/main" val="1632977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9558" y="742838"/>
            <a:ext cx="11157012"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Vi volar por en medio del cielo a otro ángel, que tenía el evangelio eterno para predicarlo a los </a:t>
            </a:r>
            <a:r>
              <a:rPr lang="es-ES" sz="4800" b="1" dirty="0" smtClean="0">
                <a:solidFill>
                  <a:schemeClr val="bg1"/>
                </a:solidFill>
              </a:rPr>
              <a:t>moradores </a:t>
            </a:r>
            <a:r>
              <a:rPr lang="es-ES" sz="4800" b="1" dirty="0">
                <a:solidFill>
                  <a:schemeClr val="bg1"/>
                </a:solidFill>
              </a:rPr>
              <a:t>de la tierra, a toda nación, tribu, lengua y pueblo, </a:t>
            </a:r>
            <a:r>
              <a:rPr lang="es-ES" sz="4800" b="1" dirty="0">
                <a:solidFill>
                  <a:srgbClr val="FF0000"/>
                </a:solidFill>
              </a:rPr>
              <a:t>7</a:t>
            </a:r>
            <a:r>
              <a:rPr lang="es-ES" sz="4800" b="1" dirty="0">
                <a:solidFill>
                  <a:schemeClr val="bg1"/>
                </a:solidFill>
              </a:rPr>
              <a:t> diciendo a gran voz: </a:t>
            </a:r>
            <a:r>
              <a:rPr lang="es-ES" sz="4800" b="1" u="sng" dirty="0">
                <a:solidFill>
                  <a:schemeClr val="bg1"/>
                </a:solidFill>
              </a:rPr>
              <a:t>Temed a </a:t>
            </a:r>
            <a:r>
              <a:rPr lang="es-ES" sz="4800" b="1" u="sng" dirty="0" smtClean="0">
                <a:solidFill>
                  <a:schemeClr val="bg1"/>
                </a:solidFill>
              </a:rPr>
              <a:t>Dios</a:t>
            </a:r>
            <a:r>
              <a:rPr lang="es-ES" sz="4800" b="1" u="sng" dirty="0">
                <a:solidFill>
                  <a:schemeClr val="bg1"/>
                </a:solidFill>
              </a:rPr>
              <a:t>, y dadle gloria</a:t>
            </a:r>
            <a:r>
              <a:rPr lang="es-ES" sz="4800" b="1" dirty="0">
                <a:solidFill>
                  <a:schemeClr val="bg1"/>
                </a:solidFill>
              </a:rPr>
              <a:t>, porque </a:t>
            </a:r>
            <a:r>
              <a:rPr lang="es-ES" sz="4800" b="1" dirty="0">
                <a:solidFill>
                  <a:srgbClr val="FFFF00"/>
                </a:solidFill>
              </a:rPr>
              <a:t>la hora de su juicio ha llegado</a:t>
            </a:r>
            <a:r>
              <a:rPr lang="es-ES" sz="4800" b="1" dirty="0">
                <a:solidFill>
                  <a:schemeClr val="bg1"/>
                </a:solidFill>
              </a:rPr>
              <a:t>; y adorad a aquel que hizo el cielo </a:t>
            </a:r>
            <a:r>
              <a:rPr lang="es-ES" sz="4800" b="1" dirty="0" smtClean="0">
                <a:solidFill>
                  <a:schemeClr val="bg1"/>
                </a:solidFill>
              </a:rPr>
              <a:t>y </a:t>
            </a:r>
            <a:r>
              <a:rPr lang="es-ES" sz="4800" b="1" dirty="0">
                <a:solidFill>
                  <a:schemeClr val="bg1"/>
                </a:solidFill>
              </a:rPr>
              <a:t>la tierra, el mar y las fuentes de las aguas.”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14:6, 7: </a:t>
            </a:r>
          </a:p>
        </p:txBody>
      </p:sp>
    </p:spTree>
    <p:extLst>
      <p:ext uri="{BB962C8B-B14F-4D97-AF65-F5344CB8AC3E}">
        <p14:creationId xmlns:p14="http://schemas.microsoft.com/office/powerpoint/2010/main" val="3726947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945976"/>
            <a:ext cx="11081982" cy="3785652"/>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Más yo os digo que de toda </a:t>
            </a:r>
            <a:r>
              <a:rPr lang="es-ES" sz="4800" b="1" dirty="0">
                <a:solidFill>
                  <a:srgbClr val="FFFF00"/>
                </a:solidFill>
              </a:rPr>
              <a:t>palabra</a:t>
            </a:r>
            <a:r>
              <a:rPr lang="es-ES" sz="4800" b="1" dirty="0">
                <a:solidFill>
                  <a:schemeClr val="bg1"/>
                </a:solidFill>
              </a:rPr>
              <a:t> </a:t>
            </a:r>
            <a:r>
              <a:rPr lang="es-ES" sz="4800" b="1" dirty="0">
                <a:solidFill>
                  <a:srgbClr val="FFFF00"/>
                </a:solidFill>
              </a:rPr>
              <a:t>ociosa</a:t>
            </a:r>
            <a:r>
              <a:rPr lang="es-ES" sz="4800" b="1" dirty="0">
                <a:solidFill>
                  <a:schemeClr val="bg1"/>
                </a:solidFill>
              </a:rPr>
              <a:t> que hablen los hombres, de ella </a:t>
            </a:r>
            <a:r>
              <a:rPr lang="es-ES" sz="4800" b="1" dirty="0">
                <a:solidFill>
                  <a:srgbClr val="FFFF00"/>
                </a:solidFill>
              </a:rPr>
              <a:t>darán cuenta en el día del juicio</a:t>
            </a:r>
            <a:r>
              <a:rPr lang="es-ES" sz="4800" b="1" dirty="0">
                <a:solidFill>
                  <a:schemeClr val="bg1"/>
                </a:solidFill>
              </a:rPr>
              <a:t>. 37 Porque por tus </a:t>
            </a:r>
            <a:r>
              <a:rPr lang="es-ES" sz="4800" b="1" dirty="0">
                <a:solidFill>
                  <a:srgbClr val="FFFF00"/>
                </a:solidFill>
              </a:rPr>
              <a:t>palabras</a:t>
            </a:r>
            <a:r>
              <a:rPr lang="es-ES" sz="4800" b="1" dirty="0">
                <a:solidFill>
                  <a:schemeClr val="bg1"/>
                </a:solidFill>
              </a:rPr>
              <a:t> serás justificado, y por tus </a:t>
            </a:r>
            <a:r>
              <a:rPr lang="es-ES" sz="4800" b="1" dirty="0">
                <a:solidFill>
                  <a:srgbClr val="FFFF00"/>
                </a:solidFill>
              </a:rPr>
              <a:t>palabras</a:t>
            </a:r>
            <a:r>
              <a:rPr lang="es-ES" sz="4800" b="1" dirty="0">
                <a:solidFill>
                  <a:schemeClr val="bg1"/>
                </a:solidFill>
              </a:rPr>
              <a:t> serás condenado.”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Mateo 12:36-37: </a:t>
            </a:r>
            <a:r>
              <a:rPr lang="es-ES" sz="3600" b="1" dirty="0">
                <a:latin typeface="Arial Black" panose="020B0A04020102020204" pitchFamily="34" charset="0"/>
              </a:rPr>
              <a:t>Nuestras palabras están registradas </a:t>
            </a:r>
            <a:r>
              <a:rPr lang="es-ES" sz="3600" b="1" dirty="0" smtClean="0">
                <a:latin typeface="Arial Black" panose="020B0A04020102020204" pitchFamily="34" charset="0"/>
              </a:rPr>
              <a:t>en los libros:</a:t>
            </a:r>
            <a:endParaRPr lang="es-ES" sz="3600" b="1" dirty="0">
              <a:latin typeface="Arial Black" panose="020B0A04020102020204" pitchFamily="34" charset="0"/>
            </a:endParaRPr>
          </a:p>
        </p:txBody>
      </p:sp>
    </p:spTree>
    <p:extLst>
      <p:ext uri="{BB962C8B-B14F-4D97-AF65-F5344CB8AC3E}">
        <p14:creationId xmlns:p14="http://schemas.microsoft.com/office/powerpoint/2010/main" val="1946293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695254"/>
            <a:ext cx="11081982"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El fin de todo el discurso oído es este: Teme a Dios, y guarda sus mandamientos; porque esto es el todo del hombre. 14 Porque Dios traerá </a:t>
            </a:r>
            <a:r>
              <a:rPr lang="es-ES" sz="4800" b="1" dirty="0">
                <a:solidFill>
                  <a:srgbClr val="FFFF00"/>
                </a:solidFill>
              </a:rPr>
              <a:t>toda obra a juicio</a:t>
            </a:r>
            <a:r>
              <a:rPr lang="es-ES" sz="4800" b="1" dirty="0">
                <a:solidFill>
                  <a:schemeClr val="bg1"/>
                </a:solidFill>
              </a:rPr>
              <a:t>, juntamente con toda cosa </a:t>
            </a:r>
            <a:r>
              <a:rPr lang="es-ES" sz="4800" b="1" dirty="0">
                <a:solidFill>
                  <a:srgbClr val="FFFF00"/>
                </a:solidFill>
              </a:rPr>
              <a:t>encubierta</a:t>
            </a:r>
            <a:r>
              <a:rPr lang="es-ES" sz="4800" b="1" dirty="0">
                <a:solidFill>
                  <a:schemeClr val="bg1"/>
                </a:solidFill>
              </a:rPr>
              <a:t>, sea </a:t>
            </a:r>
            <a:r>
              <a:rPr lang="es-ES" sz="4800" b="1" dirty="0">
                <a:solidFill>
                  <a:srgbClr val="FFFF00"/>
                </a:solidFill>
              </a:rPr>
              <a:t>buena</a:t>
            </a:r>
            <a:r>
              <a:rPr lang="es-ES" sz="4800" b="1" dirty="0">
                <a:solidFill>
                  <a:schemeClr val="bg1"/>
                </a:solidFill>
              </a:rPr>
              <a:t> o sea </a:t>
            </a:r>
            <a:r>
              <a:rPr lang="es-ES" sz="4800" b="1" dirty="0">
                <a:solidFill>
                  <a:srgbClr val="FFFF00"/>
                </a:solidFill>
              </a:rPr>
              <a:t>mala</a:t>
            </a:r>
            <a:r>
              <a:rPr lang="es-ES" sz="48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Eclesiastés 12:13-14: </a:t>
            </a:r>
            <a:r>
              <a:rPr lang="es-ES" sz="3600" b="1" dirty="0">
                <a:latin typeface="Arial Black" panose="020B0A04020102020204" pitchFamily="34" charset="0"/>
              </a:rPr>
              <a:t>Aun nuestros secretos están registrados en los libros:</a:t>
            </a:r>
          </a:p>
        </p:txBody>
      </p:sp>
    </p:spTree>
    <p:extLst>
      <p:ext uri="{BB962C8B-B14F-4D97-AF65-F5344CB8AC3E}">
        <p14:creationId xmlns:p14="http://schemas.microsoft.com/office/powerpoint/2010/main" val="2717593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2122957"/>
            <a:ext cx="11081982" cy="4524315"/>
          </a:xfrm>
          <a:prstGeom prst="rect">
            <a:avLst/>
          </a:prstGeom>
          <a:noFill/>
        </p:spPr>
        <p:txBody>
          <a:bodyPr wrap="square" rtlCol="0">
            <a:spAutoFit/>
          </a:bodyPr>
          <a:lstStyle/>
          <a:p>
            <a:r>
              <a:rPr lang="es-ES" sz="4800" b="1" dirty="0">
                <a:solidFill>
                  <a:schemeClr val="bg1"/>
                </a:solidFill>
              </a:rPr>
              <a:t>“Estuve mirando hasta que fueron puestos tronos, y se sentó un Anciano de días, cuyo vestido era blanco como la nieve, y el pelo de su cabeza como lana limpia; su trono llama de fuego, y las ruedas del mismo, fuego ardiente.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Daniel 7:9-10: </a:t>
            </a:r>
            <a:r>
              <a:rPr lang="es-ES" sz="3600" b="1" dirty="0">
                <a:latin typeface="Arial Black" panose="020B0A04020102020204" pitchFamily="34" charset="0"/>
              </a:rPr>
              <a:t>Los libros contienen todas las acciones nefastas de los que pertenecieron al sistema del cuerno pequeño:</a:t>
            </a:r>
          </a:p>
        </p:txBody>
      </p:sp>
    </p:spTree>
    <p:extLst>
      <p:ext uri="{BB962C8B-B14F-4D97-AF65-F5344CB8AC3E}">
        <p14:creationId xmlns:p14="http://schemas.microsoft.com/office/powerpoint/2010/main" val="14910815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32430" y="1076633"/>
            <a:ext cx="11081982" cy="3785652"/>
          </a:xfrm>
          <a:prstGeom prst="rect">
            <a:avLst/>
          </a:prstGeom>
          <a:noFill/>
        </p:spPr>
        <p:txBody>
          <a:bodyPr wrap="square" rtlCol="0">
            <a:spAutoFit/>
          </a:bodyPr>
          <a:lstStyle/>
          <a:p>
            <a:r>
              <a:rPr lang="es-ES" sz="4800" b="1" dirty="0" smtClean="0">
                <a:solidFill>
                  <a:schemeClr val="bg1"/>
                </a:solidFill>
              </a:rPr>
              <a:t>10 </a:t>
            </a:r>
            <a:r>
              <a:rPr lang="es-ES" sz="4800" b="1" dirty="0">
                <a:solidFill>
                  <a:schemeClr val="bg1"/>
                </a:solidFill>
              </a:rPr>
              <a:t>Un río de fuego procedía y salía de delante de él; millares de millares le servían, y millones de millones asistían delante de él; </a:t>
            </a:r>
            <a:r>
              <a:rPr lang="es-ES" sz="4800" b="1" dirty="0">
                <a:solidFill>
                  <a:srgbClr val="FFFF00"/>
                </a:solidFill>
              </a:rPr>
              <a:t>el Juez se sentó, y los libros fueron abiertos</a:t>
            </a:r>
            <a:r>
              <a:rPr lang="es-ES" sz="4800" b="1" dirty="0">
                <a:solidFill>
                  <a:schemeClr val="bg1"/>
                </a:solidFill>
              </a:rPr>
              <a:t>.”</a:t>
            </a:r>
          </a:p>
        </p:txBody>
      </p:sp>
    </p:spTree>
    <p:extLst>
      <p:ext uri="{BB962C8B-B14F-4D97-AF65-F5344CB8AC3E}">
        <p14:creationId xmlns:p14="http://schemas.microsoft.com/office/powerpoint/2010/main" val="846328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2034467"/>
            <a:ext cx="11081982"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 vi a los muertos, grandes y pequeños, de pie ante Dios; y </a:t>
            </a:r>
            <a:r>
              <a:rPr lang="es-ES" sz="4800" b="1" dirty="0">
                <a:solidFill>
                  <a:srgbClr val="FFFF00"/>
                </a:solidFill>
              </a:rPr>
              <a:t>los libros </a:t>
            </a:r>
            <a:r>
              <a:rPr lang="es-ES" sz="4800" b="1" dirty="0">
                <a:solidFill>
                  <a:schemeClr val="bg1"/>
                </a:solidFill>
              </a:rPr>
              <a:t>fueron abiertos, y </a:t>
            </a:r>
            <a:r>
              <a:rPr lang="es-ES" sz="4800" b="1" dirty="0">
                <a:solidFill>
                  <a:srgbClr val="FFFF00"/>
                </a:solidFill>
              </a:rPr>
              <a:t>otro libro </a:t>
            </a:r>
            <a:r>
              <a:rPr lang="es-ES" sz="4800" b="1" dirty="0">
                <a:solidFill>
                  <a:schemeClr val="bg1"/>
                </a:solidFill>
              </a:rPr>
              <a:t>fue abierto, el cual es el libro de la vida; y fueron juzgados los muertos por las cosas que estaban </a:t>
            </a:r>
            <a:r>
              <a:rPr lang="es-ES" sz="4800" b="1" dirty="0">
                <a:solidFill>
                  <a:srgbClr val="FFFF00"/>
                </a:solidFill>
              </a:rPr>
              <a:t>escritas en los libros</a:t>
            </a:r>
            <a:r>
              <a:rPr lang="es-ES" sz="4800" b="1" dirty="0">
                <a:solidFill>
                  <a:schemeClr val="bg1"/>
                </a:solidFill>
              </a:rPr>
              <a:t>, según sus </a:t>
            </a:r>
            <a:r>
              <a:rPr lang="es-ES" sz="4800" b="1" dirty="0">
                <a:solidFill>
                  <a:srgbClr val="FFFF00"/>
                </a:solidFill>
              </a:rPr>
              <a:t>obras</a:t>
            </a:r>
            <a:r>
              <a:rPr lang="es-ES" sz="48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20:12-13: </a:t>
            </a:r>
            <a:r>
              <a:rPr lang="es-ES" sz="3600" b="1" dirty="0">
                <a:latin typeface="Arial Black" panose="020B0A04020102020204" pitchFamily="34" charset="0"/>
              </a:rPr>
              <a:t>Los libros contienen las obras de cada persona que estará fuera de la santa ciudad después del milenio:</a:t>
            </a:r>
          </a:p>
        </p:txBody>
      </p:sp>
    </p:spTree>
    <p:extLst>
      <p:ext uri="{BB962C8B-B14F-4D97-AF65-F5344CB8AC3E}">
        <p14:creationId xmlns:p14="http://schemas.microsoft.com/office/powerpoint/2010/main" val="2794615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50417" y="1149563"/>
            <a:ext cx="11081982" cy="4247317"/>
          </a:xfrm>
          <a:prstGeom prst="rect">
            <a:avLst/>
          </a:prstGeom>
          <a:noFill/>
        </p:spPr>
        <p:txBody>
          <a:bodyPr wrap="square" rtlCol="0">
            <a:spAutoFit/>
          </a:bodyPr>
          <a:lstStyle/>
          <a:p>
            <a:r>
              <a:rPr lang="es-ES" sz="5400" b="1" dirty="0" smtClean="0">
                <a:solidFill>
                  <a:srgbClr val="FF0000"/>
                </a:solidFill>
              </a:rPr>
              <a:t>13</a:t>
            </a:r>
            <a:r>
              <a:rPr lang="es-ES" sz="5400" b="1" dirty="0" smtClean="0">
                <a:solidFill>
                  <a:schemeClr val="bg1"/>
                </a:solidFill>
              </a:rPr>
              <a:t> </a:t>
            </a:r>
            <a:r>
              <a:rPr lang="es-ES" sz="5400" b="1" dirty="0">
                <a:solidFill>
                  <a:schemeClr val="bg1"/>
                </a:solidFill>
              </a:rPr>
              <a:t>Y el mar entregó los muertos que había en él; y la muerte y el Hades entregaron los muertos que había en ellos; y fueron juzgados cada uno </a:t>
            </a:r>
            <a:r>
              <a:rPr lang="es-ES" sz="5400" b="1" dirty="0">
                <a:solidFill>
                  <a:srgbClr val="FFFF00"/>
                </a:solidFill>
              </a:rPr>
              <a:t>según sus obras</a:t>
            </a:r>
            <a:r>
              <a:rPr lang="es-ES" sz="5400" b="1" dirty="0">
                <a:solidFill>
                  <a:schemeClr val="bg1"/>
                </a:solidFill>
              </a:rPr>
              <a:t>.”</a:t>
            </a:r>
          </a:p>
        </p:txBody>
      </p:sp>
    </p:spTree>
    <p:extLst>
      <p:ext uri="{BB962C8B-B14F-4D97-AF65-F5344CB8AC3E}">
        <p14:creationId xmlns:p14="http://schemas.microsoft.com/office/powerpoint/2010/main" val="2764740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783533"/>
            <a:ext cx="11081982" cy="4462760"/>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Así como el artista sobre un vidrio pulido retrata fielmente un rostro humano, así también Dios </a:t>
            </a:r>
            <a:r>
              <a:rPr lang="es-ES" sz="4800" b="1" dirty="0">
                <a:solidFill>
                  <a:srgbClr val="FFFF00"/>
                </a:solidFill>
              </a:rPr>
              <a:t>diariamente</a:t>
            </a:r>
            <a:r>
              <a:rPr lang="es-ES" sz="4800" b="1" dirty="0">
                <a:solidFill>
                  <a:schemeClr val="bg1"/>
                </a:solidFill>
              </a:rPr>
              <a:t> coloca sobre los </a:t>
            </a:r>
            <a:r>
              <a:rPr lang="es-ES" sz="4800" b="1" dirty="0">
                <a:solidFill>
                  <a:srgbClr val="FFFF00"/>
                </a:solidFill>
              </a:rPr>
              <a:t>libros del cielo </a:t>
            </a:r>
            <a:r>
              <a:rPr lang="es-ES" sz="4800" b="1" dirty="0">
                <a:solidFill>
                  <a:schemeClr val="bg1"/>
                </a:solidFill>
              </a:rPr>
              <a:t>una </a:t>
            </a:r>
            <a:r>
              <a:rPr lang="es-ES" sz="4800" b="1" dirty="0">
                <a:solidFill>
                  <a:srgbClr val="FFFF00"/>
                </a:solidFill>
              </a:rPr>
              <a:t>representación exacta </a:t>
            </a:r>
            <a:r>
              <a:rPr lang="es-ES" sz="4800" b="1" dirty="0">
                <a:solidFill>
                  <a:schemeClr val="bg1"/>
                </a:solidFill>
              </a:rPr>
              <a:t>del carácter de cada individuo.” </a:t>
            </a:r>
            <a:r>
              <a:rPr lang="es-ES" sz="4400" b="1" i="1" dirty="0">
                <a:solidFill>
                  <a:srgbClr val="CB6A86"/>
                </a:solidFill>
              </a:rPr>
              <a:t>Comentario Bíblico Adventista, tomo 4, p. 1193</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latin typeface="Arial Black" panose="020B0A04020102020204" pitchFamily="34" charset="0"/>
              </a:rPr>
              <a:t>Elena White comprendió esto cuando escribió:</a:t>
            </a:r>
          </a:p>
        </p:txBody>
      </p:sp>
    </p:spTree>
    <p:extLst>
      <p:ext uri="{BB962C8B-B14F-4D97-AF65-F5344CB8AC3E}">
        <p14:creationId xmlns:p14="http://schemas.microsoft.com/office/powerpoint/2010/main" val="1293770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5830" y="716036"/>
            <a:ext cx="11267768"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dirty="0">
                <a:solidFill>
                  <a:srgbClr val="002060"/>
                </a:solidFill>
              </a:rPr>
              <a:t>Los escritores bíblicos describieron los </a:t>
            </a:r>
            <a:r>
              <a:rPr lang="es-ES" sz="5400" b="1" dirty="0">
                <a:solidFill>
                  <a:srgbClr val="FF0000"/>
                </a:solidFill>
              </a:rPr>
              <a:t>registros biográficos </a:t>
            </a:r>
            <a:r>
              <a:rPr lang="es-ES" sz="5400" b="1" dirty="0">
                <a:solidFill>
                  <a:srgbClr val="002060"/>
                </a:solidFill>
              </a:rPr>
              <a:t>con la palabra ‘</a:t>
            </a:r>
            <a:r>
              <a:rPr lang="es-ES" sz="5400" b="1" dirty="0">
                <a:solidFill>
                  <a:srgbClr val="FF0000"/>
                </a:solidFill>
              </a:rPr>
              <a:t>libros</a:t>
            </a:r>
            <a:r>
              <a:rPr lang="es-ES" sz="5400" b="1" dirty="0">
                <a:solidFill>
                  <a:srgbClr val="002060"/>
                </a:solidFill>
              </a:rPr>
              <a:t>’. Elena White empleó la idea de una </a:t>
            </a:r>
            <a:r>
              <a:rPr lang="es-ES" sz="5400" b="1" dirty="0">
                <a:solidFill>
                  <a:srgbClr val="FF0000"/>
                </a:solidFill>
              </a:rPr>
              <a:t>cámara fotográfica </a:t>
            </a:r>
            <a:r>
              <a:rPr lang="es-ES" sz="5400" b="1" dirty="0">
                <a:solidFill>
                  <a:srgbClr val="002060"/>
                </a:solidFill>
              </a:rPr>
              <a:t>para describir los mismos registros. Note el siguiente ejemplo:</a:t>
            </a:r>
          </a:p>
        </p:txBody>
      </p:sp>
    </p:spTree>
    <p:extLst>
      <p:ext uri="{BB962C8B-B14F-4D97-AF65-F5344CB8AC3E}">
        <p14:creationId xmlns:p14="http://schemas.microsoft.com/office/powerpoint/2010/main" val="8649375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06172" y="249701"/>
            <a:ext cx="11081982" cy="6740307"/>
          </a:xfrm>
          <a:prstGeom prst="rect">
            <a:avLst/>
          </a:prstGeom>
          <a:noFill/>
        </p:spPr>
        <p:txBody>
          <a:bodyPr wrap="square" rtlCol="0">
            <a:spAutoFit/>
          </a:bodyPr>
          <a:lstStyle/>
          <a:p>
            <a:r>
              <a:rPr lang="es-ES" sz="4800" b="1" dirty="0">
                <a:solidFill>
                  <a:schemeClr val="bg1"/>
                </a:solidFill>
              </a:rPr>
              <a:t>“Recuerde que su carácter está siendo </a:t>
            </a:r>
            <a:r>
              <a:rPr lang="es-ES" sz="4800" b="1" dirty="0">
                <a:solidFill>
                  <a:srgbClr val="FFFF00"/>
                </a:solidFill>
              </a:rPr>
              <a:t>fotografiado</a:t>
            </a:r>
            <a:r>
              <a:rPr lang="es-ES" sz="4800" b="1" dirty="0">
                <a:solidFill>
                  <a:schemeClr val="bg1"/>
                </a:solidFill>
              </a:rPr>
              <a:t> por el gran Artista en los </a:t>
            </a:r>
            <a:r>
              <a:rPr lang="es-ES" sz="4800" b="1" dirty="0">
                <a:solidFill>
                  <a:srgbClr val="FFFF00"/>
                </a:solidFill>
              </a:rPr>
              <a:t>libros del cielo </a:t>
            </a:r>
            <a:r>
              <a:rPr lang="es-ES" sz="4800" b="1" dirty="0">
                <a:solidFill>
                  <a:schemeClr val="bg1"/>
                </a:solidFill>
              </a:rPr>
              <a:t>tan </a:t>
            </a:r>
            <a:r>
              <a:rPr lang="es-ES" sz="4800" b="1" dirty="0">
                <a:solidFill>
                  <a:srgbClr val="FFFF00"/>
                </a:solidFill>
              </a:rPr>
              <a:t>minuciosamente</a:t>
            </a:r>
            <a:r>
              <a:rPr lang="es-ES" sz="4800" b="1" dirty="0">
                <a:solidFill>
                  <a:schemeClr val="bg1"/>
                </a:solidFill>
              </a:rPr>
              <a:t> como el rostro es reproducido en la placa del artista. ¿Qué dicen los libros del cielo en su caso? ¿Está usted conformando su carácter al modelo, Jesucristo?” </a:t>
            </a:r>
            <a:r>
              <a:rPr lang="es-ES" sz="4800" b="1" i="1" dirty="0">
                <a:solidFill>
                  <a:srgbClr val="CB6A86"/>
                </a:solidFill>
              </a:rPr>
              <a:t>Testimonios acerca de Conducta Sexual, Adulterio y Divorcio, pp. 68, 69</a:t>
            </a:r>
            <a:endParaRPr lang="es-ES" sz="4400" b="1" i="1" dirty="0">
              <a:solidFill>
                <a:srgbClr val="CB6A86"/>
              </a:solidFill>
            </a:endParaRPr>
          </a:p>
        </p:txBody>
      </p:sp>
    </p:spTree>
    <p:extLst>
      <p:ext uri="{BB962C8B-B14F-4D97-AF65-F5344CB8AC3E}">
        <p14:creationId xmlns:p14="http://schemas.microsoft.com/office/powerpoint/2010/main" val="26629578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06172" y="249701"/>
            <a:ext cx="11081982" cy="6001643"/>
          </a:xfrm>
          <a:prstGeom prst="rect">
            <a:avLst/>
          </a:prstGeom>
          <a:noFill/>
        </p:spPr>
        <p:txBody>
          <a:bodyPr wrap="square" rtlCol="0">
            <a:spAutoFit/>
          </a:bodyPr>
          <a:lstStyle/>
          <a:p>
            <a:r>
              <a:rPr lang="es-ES" sz="4800" b="1" dirty="0">
                <a:solidFill>
                  <a:schemeClr val="bg1"/>
                </a:solidFill>
              </a:rPr>
              <a:t>“La obra de cada uno pasa bajo la mirada de Dios, y es registrada e imputada ya como señal de fidelidad ya de infidelidad. Frente a cada nombre, en los libros del cielo, aparecen, con terrible exactitud, cada mala palabra, cada acto egoísta, cada deber descuidado, y cada pecado secreto, con todas las tretas arteras. </a:t>
            </a:r>
            <a:endParaRPr lang="es-ES" sz="4400" b="1" i="1" dirty="0">
              <a:solidFill>
                <a:srgbClr val="CB6A86"/>
              </a:solidFill>
            </a:endParaRPr>
          </a:p>
        </p:txBody>
      </p:sp>
    </p:spTree>
    <p:extLst>
      <p:ext uri="{BB962C8B-B14F-4D97-AF65-F5344CB8AC3E}">
        <p14:creationId xmlns:p14="http://schemas.microsoft.com/office/powerpoint/2010/main" val="804146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07044" y="1098594"/>
            <a:ext cx="11305339" cy="4524315"/>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800" b="1" dirty="0">
                <a:solidFill>
                  <a:srgbClr val="002060"/>
                </a:solidFill>
              </a:rPr>
              <a:t>En las últimas dos lecciones hemos estudiado lo que significa temer a Dios y darle gloria. En esta lección veremos que la razón por la cual debemos obedecer estos dos imperativos es porque estamos en </a:t>
            </a:r>
            <a:r>
              <a:rPr lang="es-ES" sz="4800" b="1" dirty="0">
                <a:solidFill>
                  <a:srgbClr val="FF0000"/>
                </a:solidFill>
              </a:rPr>
              <a:t>la hora del juicio</a:t>
            </a:r>
            <a:r>
              <a:rPr lang="es-ES" sz="4800" b="1" dirty="0">
                <a:solidFill>
                  <a:srgbClr val="002060"/>
                </a:solidFill>
              </a:rPr>
              <a:t>.</a:t>
            </a:r>
          </a:p>
        </p:txBody>
      </p:sp>
    </p:spTree>
    <p:extLst>
      <p:ext uri="{BB962C8B-B14F-4D97-AF65-F5344CB8AC3E}">
        <p14:creationId xmlns:p14="http://schemas.microsoft.com/office/powerpoint/2010/main" val="3303355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662655"/>
            <a:ext cx="11081982" cy="5262979"/>
          </a:xfrm>
          <a:prstGeom prst="rect">
            <a:avLst/>
          </a:prstGeom>
          <a:noFill/>
        </p:spPr>
        <p:txBody>
          <a:bodyPr wrap="square" rtlCol="0">
            <a:spAutoFit/>
          </a:bodyPr>
          <a:lstStyle/>
          <a:p>
            <a:r>
              <a:rPr lang="es-ES" sz="4800" b="1" dirty="0" smtClean="0">
                <a:solidFill>
                  <a:schemeClr val="bg1"/>
                </a:solidFill>
              </a:rPr>
              <a:t>Las </a:t>
            </a:r>
            <a:r>
              <a:rPr lang="es-ES" sz="4800" b="1" dirty="0">
                <a:solidFill>
                  <a:schemeClr val="bg1"/>
                </a:solidFill>
              </a:rPr>
              <a:t>admoniciones o reconvenciones divinas despreciadas, los momentos perdidos, las oportunidades desperdiciadas, la influencia ejercida para bien o para mal, con sus </a:t>
            </a:r>
            <a:r>
              <a:rPr lang="es-ES" sz="4800" b="1" dirty="0" err="1">
                <a:solidFill>
                  <a:schemeClr val="bg1"/>
                </a:solidFill>
              </a:rPr>
              <a:t>abarcantes</a:t>
            </a:r>
            <a:r>
              <a:rPr lang="es-ES" sz="4800" b="1" dirty="0">
                <a:solidFill>
                  <a:schemeClr val="bg1"/>
                </a:solidFill>
              </a:rPr>
              <a:t> resultados, todo fue registrado por el ángel anotador. </a:t>
            </a:r>
            <a:r>
              <a:rPr lang="es-ES" sz="4800" b="1" dirty="0">
                <a:solidFill>
                  <a:srgbClr val="CB6A86"/>
                </a:solidFill>
              </a:rPr>
              <a:t>CS, pp. 535, 536</a:t>
            </a:r>
            <a:endParaRPr lang="es-ES" sz="4400" b="1" i="1" dirty="0">
              <a:solidFill>
                <a:srgbClr val="CB6A86"/>
              </a:solidFill>
            </a:endParaRPr>
          </a:p>
        </p:txBody>
      </p:sp>
    </p:spTree>
    <p:extLst>
      <p:ext uri="{BB962C8B-B14F-4D97-AF65-F5344CB8AC3E}">
        <p14:creationId xmlns:p14="http://schemas.microsoft.com/office/powerpoint/2010/main" val="3005219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99147" y="1051753"/>
            <a:ext cx="10521133" cy="470898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000" b="1" dirty="0">
                <a:solidFill>
                  <a:srgbClr val="002060"/>
                </a:solidFill>
              </a:rPr>
              <a:t>Creo que, si Dios comisionara a un </a:t>
            </a:r>
            <a:r>
              <a:rPr lang="es-ES" sz="6000" b="1" dirty="0">
                <a:solidFill>
                  <a:srgbClr val="FF0000"/>
                </a:solidFill>
              </a:rPr>
              <a:t>profeta hoy</a:t>
            </a:r>
            <a:r>
              <a:rPr lang="es-ES" sz="6000" b="1" dirty="0">
                <a:solidFill>
                  <a:srgbClr val="002060"/>
                </a:solidFill>
              </a:rPr>
              <a:t>, escribiría en términos de </a:t>
            </a:r>
            <a:r>
              <a:rPr lang="es-ES" sz="6000" b="1" dirty="0">
                <a:solidFill>
                  <a:srgbClr val="FF0000"/>
                </a:solidFill>
              </a:rPr>
              <a:t>equipo electrónico </a:t>
            </a:r>
            <a:r>
              <a:rPr lang="es-ES" sz="6000" b="1" dirty="0">
                <a:solidFill>
                  <a:srgbClr val="002060"/>
                </a:solidFill>
              </a:rPr>
              <a:t>tales como discos duros, dispositivos, cámaras 4D, etc.</a:t>
            </a:r>
          </a:p>
        </p:txBody>
      </p:sp>
    </p:spTree>
    <p:extLst>
      <p:ext uri="{BB962C8B-B14F-4D97-AF65-F5344CB8AC3E}">
        <p14:creationId xmlns:p14="http://schemas.microsoft.com/office/powerpoint/2010/main" val="27839607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Contenido del libro (singular)</a:t>
            </a:r>
          </a:p>
        </p:txBody>
      </p:sp>
    </p:spTree>
    <p:extLst>
      <p:ext uri="{BB962C8B-B14F-4D97-AF65-F5344CB8AC3E}">
        <p14:creationId xmlns:p14="http://schemas.microsoft.com/office/powerpoint/2010/main" val="2601618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99147" y="522424"/>
            <a:ext cx="1052113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000" b="1" dirty="0">
                <a:solidFill>
                  <a:srgbClr val="002060"/>
                </a:solidFill>
              </a:rPr>
              <a:t>Mientras que los libros contienen el registro biográfico de cada ser humano, </a:t>
            </a:r>
            <a:r>
              <a:rPr lang="es-ES" sz="6000" b="1" dirty="0">
                <a:solidFill>
                  <a:srgbClr val="FF0000"/>
                </a:solidFill>
              </a:rPr>
              <a:t>el libro </a:t>
            </a:r>
            <a:r>
              <a:rPr lang="es-ES" sz="6000" b="1" dirty="0">
                <a:solidFill>
                  <a:srgbClr val="002060"/>
                </a:solidFill>
              </a:rPr>
              <a:t>contiene los </a:t>
            </a:r>
            <a:r>
              <a:rPr lang="es-ES" sz="6000" b="1" dirty="0">
                <a:solidFill>
                  <a:srgbClr val="FF0000"/>
                </a:solidFill>
              </a:rPr>
              <a:t>nombres</a:t>
            </a:r>
            <a:r>
              <a:rPr lang="es-ES" sz="6000" b="1" dirty="0">
                <a:solidFill>
                  <a:srgbClr val="002060"/>
                </a:solidFill>
              </a:rPr>
              <a:t> de todos los que alguna vez profesaron el nombre de Cristo:</a:t>
            </a:r>
          </a:p>
        </p:txBody>
      </p:sp>
    </p:spTree>
    <p:extLst>
      <p:ext uri="{BB962C8B-B14F-4D97-AF65-F5344CB8AC3E}">
        <p14:creationId xmlns:p14="http://schemas.microsoft.com/office/powerpoint/2010/main" val="38460959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9694" y="742838"/>
            <a:ext cx="11081982"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Asimismo te ruego también a ti, compañero fiel, que ayudes a éstas que combatieron juntamente conmigo en el evangelio, con Clemente también y los demás colaboradores míos, cuyos </a:t>
            </a:r>
            <a:r>
              <a:rPr lang="es-ES" sz="5400" b="1" dirty="0">
                <a:solidFill>
                  <a:srgbClr val="FFFF00"/>
                </a:solidFill>
              </a:rPr>
              <a:t>nombres están en el libro de la vida</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Filipenses 4:3:</a:t>
            </a:r>
          </a:p>
        </p:txBody>
      </p:sp>
    </p:spTree>
    <p:extLst>
      <p:ext uri="{BB962C8B-B14F-4D97-AF65-F5344CB8AC3E}">
        <p14:creationId xmlns:p14="http://schemas.microsoft.com/office/powerpoint/2010/main" val="13353369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22672" y="1235280"/>
            <a:ext cx="10515600"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El que venciere será vestido de vestiduras blancas; y no borraré su nombre del </a:t>
            </a:r>
            <a:r>
              <a:rPr lang="es-ES" sz="5400" b="1" dirty="0">
                <a:solidFill>
                  <a:srgbClr val="FFFF00"/>
                </a:solidFill>
              </a:rPr>
              <a:t>libro de la vida</a:t>
            </a:r>
            <a:r>
              <a:rPr lang="es-ES" sz="5400" b="1" dirty="0">
                <a:solidFill>
                  <a:schemeClr val="bg1"/>
                </a:solidFill>
              </a:rPr>
              <a:t>, y confesaré su nombre delante de mi Padre, y delante de sus ángeles.”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3:5:</a:t>
            </a:r>
          </a:p>
        </p:txBody>
      </p:sp>
    </p:spTree>
    <p:extLst>
      <p:ext uri="{BB962C8B-B14F-4D97-AF65-F5344CB8AC3E}">
        <p14:creationId xmlns:p14="http://schemas.microsoft.com/office/powerpoint/2010/main" val="40997088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22672" y="1235280"/>
            <a:ext cx="10515600"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la adoraron todos </a:t>
            </a:r>
            <a:r>
              <a:rPr lang="es-ES" sz="5400" b="1" dirty="0" smtClean="0">
                <a:solidFill>
                  <a:schemeClr val="bg1"/>
                </a:solidFill>
              </a:rPr>
              <a:t>los moradores </a:t>
            </a:r>
            <a:r>
              <a:rPr lang="es-ES" sz="5400" b="1" dirty="0">
                <a:solidFill>
                  <a:schemeClr val="bg1"/>
                </a:solidFill>
              </a:rPr>
              <a:t>de la tierra cuyos </a:t>
            </a:r>
            <a:r>
              <a:rPr lang="es-ES" sz="5400" b="1" dirty="0">
                <a:solidFill>
                  <a:srgbClr val="FFFF00"/>
                </a:solidFill>
              </a:rPr>
              <a:t>nombres no estaban escritos en el libro de la vida </a:t>
            </a:r>
            <a:r>
              <a:rPr lang="es-ES" sz="5400" b="1" dirty="0">
                <a:solidFill>
                  <a:schemeClr val="bg1"/>
                </a:solidFill>
              </a:rPr>
              <a:t>del Cordero que fue inmolado desde el principio del mundo.”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37513"/>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13:8</a:t>
            </a:r>
            <a:r>
              <a:rPr lang="es-ES" sz="3600" b="1" dirty="0" smtClean="0">
                <a:solidFill>
                  <a:srgbClr val="FF0000"/>
                </a:solidFill>
                <a:latin typeface="Arial Black" panose="020B0A04020102020204" pitchFamily="34" charset="0"/>
              </a:rPr>
              <a:t>:</a:t>
            </a:r>
            <a:endParaRPr lang="es-ES"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4942738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133495"/>
            <a:ext cx="11081982"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Entonces volvió Moisés a Jehová, y dijo: Te ruego, pues este pueblo ha cometido un gran pecado, porque se hicieron dioses de oro, que perdones ahora su pecado, y si no, </a:t>
            </a:r>
            <a:r>
              <a:rPr lang="es-ES" sz="5400" b="1" dirty="0">
                <a:solidFill>
                  <a:srgbClr val="FFFF00"/>
                </a:solidFill>
              </a:rPr>
              <a:t>ráeme ahora de tu libro </a:t>
            </a:r>
            <a:r>
              <a:rPr lang="es-ES" sz="5400" b="1" dirty="0">
                <a:solidFill>
                  <a:schemeClr val="bg1"/>
                </a:solidFill>
              </a:rPr>
              <a:t>que has escrito.”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Éxodo 32:31-33:</a:t>
            </a:r>
          </a:p>
        </p:txBody>
      </p:sp>
    </p:spTree>
    <p:extLst>
      <p:ext uri="{BB962C8B-B14F-4D97-AF65-F5344CB8AC3E}">
        <p14:creationId xmlns:p14="http://schemas.microsoft.com/office/powerpoint/2010/main" val="11066450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133495"/>
            <a:ext cx="11081982"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En aquel tiempo se levantará Miguel, el gran príncipe que está de parte de los hijos de tu pueblo; y será tiempo de angustia, cual nunca fue desde que hubo gente hasta entonces; pero en aquel tiempo será libertado tu pueblo, </a:t>
            </a:r>
            <a:r>
              <a:rPr lang="es-ES" sz="4800" b="1" dirty="0">
                <a:solidFill>
                  <a:srgbClr val="FFFF00"/>
                </a:solidFill>
              </a:rPr>
              <a:t>todos los que se hallen escritos en el libro</a:t>
            </a:r>
            <a:r>
              <a:rPr lang="es-ES" sz="48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Daniel 12:1:</a:t>
            </a:r>
          </a:p>
        </p:txBody>
      </p:sp>
    </p:spTree>
    <p:extLst>
      <p:ext uri="{BB962C8B-B14F-4D97-AF65-F5344CB8AC3E}">
        <p14:creationId xmlns:p14="http://schemas.microsoft.com/office/powerpoint/2010/main" val="5689996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12365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Detalles importantes en cuanto al juicio celestial</a:t>
            </a:r>
          </a:p>
        </p:txBody>
      </p:sp>
    </p:spTree>
    <p:extLst>
      <p:ext uri="{BB962C8B-B14F-4D97-AF65-F5344CB8AC3E}">
        <p14:creationId xmlns:p14="http://schemas.microsoft.com/office/powerpoint/2010/main" val="2908885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631763"/>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11500" dirty="0">
                <a:solidFill>
                  <a:schemeClr val="bg1"/>
                </a:solidFill>
                <a:latin typeface="Bauhaus 93" panose="04030905020B02020C02" pitchFamily="82" charset="0"/>
              </a:rPr>
              <a:t>Las tres etapas del juicio</a:t>
            </a:r>
          </a:p>
        </p:txBody>
      </p:sp>
    </p:spTree>
    <p:extLst>
      <p:ext uri="{BB962C8B-B14F-4D97-AF65-F5344CB8AC3E}">
        <p14:creationId xmlns:p14="http://schemas.microsoft.com/office/powerpoint/2010/main" val="2445257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7" y="2078712"/>
            <a:ext cx="11207287"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Porque es necesario que </a:t>
            </a:r>
            <a:r>
              <a:rPr lang="es-ES" sz="4800" b="1" dirty="0">
                <a:solidFill>
                  <a:srgbClr val="FFFF00"/>
                </a:solidFill>
              </a:rPr>
              <a:t>todos nosotros [aun el gran apóstol Pablo]</a:t>
            </a:r>
            <a:r>
              <a:rPr lang="es-ES" sz="4800" b="1" dirty="0">
                <a:solidFill>
                  <a:schemeClr val="bg1"/>
                </a:solidFill>
              </a:rPr>
              <a:t> comparezcamos ante el tribunal de Cristo, para que cada uno reciba según lo que haya hecho mientras estaba en el cuerpo, sea bueno o sea malo”.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2 Corintios </a:t>
            </a:r>
            <a:r>
              <a:rPr lang="es-ES" sz="3600" b="1" dirty="0" smtClean="0">
                <a:solidFill>
                  <a:srgbClr val="FF0000"/>
                </a:solidFill>
                <a:latin typeface="Arial Black" panose="020B0A04020102020204" pitchFamily="34" charset="0"/>
              </a:rPr>
              <a:t>5:10: </a:t>
            </a:r>
            <a:r>
              <a:rPr lang="es-ES" sz="3600" b="1" dirty="0" smtClean="0">
                <a:latin typeface="Arial Black" panose="020B0A04020102020204" pitchFamily="34" charset="0"/>
              </a:rPr>
              <a:t>Todo </a:t>
            </a:r>
            <a:r>
              <a:rPr lang="es-ES" sz="3600" b="1" dirty="0">
                <a:latin typeface="Arial Black" panose="020B0A04020102020204" pitchFamily="34" charset="0"/>
              </a:rPr>
              <a:t>el que hay profesado el nombre de Cristo debe comparecer ante el tribunal</a:t>
            </a:r>
            <a:r>
              <a:rPr lang="es-ES" sz="3600" b="1" dirty="0" smtClean="0">
                <a:latin typeface="Arial Black" panose="020B0A04020102020204" pitchFamily="34" charset="0"/>
              </a:rPr>
              <a:t>:</a:t>
            </a:r>
            <a:endParaRPr lang="es-ES" sz="3600" b="1" dirty="0">
              <a:latin typeface="Arial Black" panose="020B0A04020102020204" pitchFamily="34" charset="0"/>
            </a:endParaRPr>
          </a:p>
        </p:txBody>
      </p:sp>
    </p:spTree>
    <p:extLst>
      <p:ext uri="{BB962C8B-B14F-4D97-AF65-F5344CB8AC3E}">
        <p14:creationId xmlns:p14="http://schemas.microsoft.com/office/powerpoint/2010/main" val="21611569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7200" y="1819030"/>
            <a:ext cx="11310184" cy="5016758"/>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Estuve mirando hasta que fueron puestos tronos, y se sentó un </a:t>
            </a:r>
            <a:r>
              <a:rPr lang="es-ES" sz="4000" b="1" dirty="0">
                <a:solidFill>
                  <a:srgbClr val="FFFF00"/>
                </a:solidFill>
              </a:rPr>
              <a:t>Anciano de días</a:t>
            </a:r>
            <a:r>
              <a:rPr lang="es-ES" sz="4000" b="1" dirty="0">
                <a:solidFill>
                  <a:schemeClr val="bg1"/>
                </a:solidFill>
              </a:rPr>
              <a:t>, cuyo vestido era blanco como la nieve, y el pelo de su cabeza como lana limpia; su trono llama de fuego, y las ruedas del mismo, fuego ardiente. 10 Un río de fuego procedía y salía de delante de él; </a:t>
            </a:r>
            <a:r>
              <a:rPr lang="es-ES" sz="4000" b="1" dirty="0">
                <a:solidFill>
                  <a:srgbClr val="FFFF00"/>
                </a:solidFill>
              </a:rPr>
              <a:t>millares de millares le servían</a:t>
            </a:r>
            <a:r>
              <a:rPr lang="es-ES" sz="4000" b="1" dirty="0">
                <a:solidFill>
                  <a:schemeClr val="bg1"/>
                </a:solidFill>
              </a:rPr>
              <a:t>, y millones de millones asistían delante de él; el </a:t>
            </a:r>
            <a:r>
              <a:rPr lang="es-ES" sz="4000" b="1" dirty="0">
                <a:solidFill>
                  <a:srgbClr val="FFFF00"/>
                </a:solidFill>
              </a:rPr>
              <a:t>Juez se sentó</a:t>
            </a:r>
            <a:r>
              <a:rPr lang="es-ES" sz="4000" b="1" dirty="0">
                <a:solidFill>
                  <a:schemeClr val="bg1"/>
                </a:solidFill>
              </a:rPr>
              <a:t>, y los </a:t>
            </a:r>
            <a:r>
              <a:rPr lang="es-ES" sz="4000" b="1" dirty="0">
                <a:solidFill>
                  <a:srgbClr val="FFFF00"/>
                </a:solidFill>
              </a:rPr>
              <a:t>libros fueron abiertos</a:t>
            </a:r>
            <a:r>
              <a:rPr lang="es-ES" sz="4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Daniel </a:t>
            </a:r>
            <a:r>
              <a:rPr lang="es-ES" sz="3600" b="1" dirty="0" smtClean="0">
                <a:solidFill>
                  <a:srgbClr val="FF0000"/>
                </a:solidFill>
                <a:latin typeface="Arial Black" panose="020B0A04020102020204" pitchFamily="34" charset="0"/>
              </a:rPr>
              <a:t>7:9-10. </a:t>
            </a:r>
            <a:r>
              <a:rPr lang="es-ES" sz="3600" b="1" dirty="0" smtClean="0">
                <a:latin typeface="Arial Black" panose="020B0A04020102020204" pitchFamily="34" charset="0"/>
              </a:rPr>
              <a:t>El </a:t>
            </a:r>
            <a:r>
              <a:rPr lang="es-ES" sz="3600" b="1" dirty="0">
                <a:latin typeface="Arial Black" panose="020B0A04020102020204" pitchFamily="34" charset="0"/>
              </a:rPr>
              <a:t>juicio transpira en el </a:t>
            </a:r>
            <a:r>
              <a:rPr lang="es-ES" sz="3600" b="1" dirty="0" smtClean="0">
                <a:latin typeface="Arial Black" panose="020B0A04020102020204" pitchFamily="34" charset="0"/>
              </a:rPr>
              <a:t>cielo.</a:t>
            </a:r>
            <a:endParaRPr lang="es-ES" sz="3600" b="1" dirty="0">
              <a:latin typeface="Arial Black" panose="020B0A04020102020204" pitchFamily="34" charset="0"/>
            </a:endParaRPr>
          </a:p>
          <a:p>
            <a:pPr algn="ctr"/>
            <a:r>
              <a:rPr lang="es-ES" sz="3600" b="1" dirty="0" smtClean="0">
                <a:latin typeface="Arial Black" panose="020B0A04020102020204" pitchFamily="34" charset="0"/>
              </a:rPr>
              <a:t>Dios </a:t>
            </a:r>
            <a:r>
              <a:rPr lang="es-ES" sz="3600" b="1" dirty="0">
                <a:latin typeface="Arial Black" panose="020B0A04020102020204" pitchFamily="34" charset="0"/>
              </a:rPr>
              <a:t>el Padre habita en el cielo y está rodeado de los ángeles celestiales:</a:t>
            </a:r>
          </a:p>
        </p:txBody>
      </p:sp>
    </p:spTree>
    <p:extLst>
      <p:ext uri="{BB962C8B-B14F-4D97-AF65-F5344CB8AC3E}">
        <p14:creationId xmlns:p14="http://schemas.microsoft.com/office/powerpoint/2010/main" val="28981897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5082" y="1107166"/>
            <a:ext cx="10989264" cy="4708981"/>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6000" b="1" dirty="0">
                <a:solidFill>
                  <a:srgbClr val="002060"/>
                </a:solidFill>
              </a:rPr>
              <a:t>El juicio </a:t>
            </a:r>
            <a:r>
              <a:rPr lang="es-ES" sz="6000" b="1" dirty="0" smtClean="0">
                <a:solidFill>
                  <a:srgbClr val="002060"/>
                </a:solidFill>
              </a:rPr>
              <a:t>de Ap. 14: 7 ocurre </a:t>
            </a:r>
            <a:r>
              <a:rPr lang="es-ES" sz="6000" b="1" dirty="0">
                <a:solidFill>
                  <a:srgbClr val="FF0000"/>
                </a:solidFill>
              </a:rPr>
              <a:t>antes</a:t>
            </a:r>
            <a:r>
              <a:rPr lang="es-ES" sz="6000" b="1" dirty="0">
                <a:solidFill>
                  <a:srgbClr val="002060"/>
                </a:solidFill>
              </a:rPr>
              <a:t> de la segunda venida pues transpira mientras que se está predicando el evangelio de la salvación:</a:t>
            </a:r>
          </a:p>
        </p:txBody>
      </p:sp>
    </p:spTree>
    <p:extLst>
      <p:ext uri="{BB962C8B-B14F-4D97-AF65-F5344CB8AC3E}">
        <p14:creationId xmlns:p14="http://schemas.microsoft.com/office/powerpoint/2010/main" val="6967300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02849" y="1255722"/>
            <a:ext cx="10989264" cy="4247317"/>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5400" b="1" dirty="0">
                <a:solidFill>
                  <a:srgbClr val="002060"/>
                </a:solidFill>
              </a:rPr>
              <a:t>La ubicación del juicio en la cadena profética (Daniel 7:9, 10, 13, 14) demuestra que el juicio es </a:t>
            </a:r>
            <a:r>
              <a:rPr lang="es-ES" sz="5400" b="1" dirty="0">
                <a:solidFill>
                  <a:srgbClr val="FF0000"/>
                </a:solidFill>
              </a:rPr>
              <a:t>posterior</a:t>
            </a:r>
            <a:r>
              <a:rPr lang="es-ES" sz="5400" b="1" dirty="0">
                <a:solidFill>
                  <a:srgbClr val="002060"/>
                </a:solidFill>
              </a:rPr>
              <a:t> al año </a:t>
            </a:r>
            <a:r>
              <a:rPr lang="es-ES" sz="5400" b="1" dirty="0">
                <a:solidFill>
                  <a:srgbClr val="FF0000"/>
                </a:solidFill>
              </a:rPr>
              <a:t>1798</a:t>
            </a:r>
            <a:r>
              <a:rPr lang="es-ES" sz="5400" b="1" dirty="0">
                <a:solidFill>
                  <a:srgbClr val="002060"/>
                </a:solidFill>
              </a:rPr>
              <a:t> y </a:t>
            </a:r>
            <a:r>
              <a:rPr lang="es-ES" sz="5400" b="1" dirty="0">
                <a:solidFill>
                  <a:srgbClr val="FF0000"/>
                </a:solidFill>
              </a:rPr>
              <a:t>anterior</a:t>
            </a:r>
            <a:r>
              <a:rPr lang="es-ES" sz="5400" b="1" dirty="0">
                <a:solidFill>
                  <a:srgbClr val="002060"/>
                </a:solidFill>
              </a:rPr>
              <a:t> a la </a:t>
            </a:r>
            <a:r>
              <a:rPr lang="es-ES" sz="5400" b="1" dirty="0">
                <a:solidFill>
                  <a:srgbClr val="FF0000"/>
                </a:solidFill>
              </a:rPr>
              <a:t>segunda venida </a:t>
            </a:r>
            <a:r>
              <a:rPr lang="es-ES" sz="5400" b="1" dirty="0">
                <a:solidFill>
                  <a:srgbClr val="002060"/>
                </a:solidFill>
              </a:rPr>
              <a:t>de Cristo.</a:t>
            </a:r>
            <a:endParaRPr lang="es-ES" sz="5400" b="1" i="1" dirty="0">
              <a:solidFill>
                <a:srgbClr val="7030A0"/>
              </a:solidFill>
            </a:endParaRPr>
          </a:p>
        </p:txBody>
      </p:sp>
    </p:spTree>
    <p:extLst>
      <p:ext uri="{BB962C8B-B14F-4D97-AF65-F5344CB8AC3E}">
        <p14:creationId xmlns:p14="http://schemas.microsoft.com/office/powerpoint/2010/main" val="20646078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016617"/>
            <a:ext cx="11081982"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Vi volar por en medio del cielo a otro ángel, que tenía el evangelio eterno para predicarlo a los moradores de la tierra, a toda nación, tribu, lengua y pueblo, 7 diciendo a gran voz: Temed a Dios, y dadle gloria, </a:t>
            </a:r>
            <a:r>
              <a:rPr lang="es-ES" sz="4400" b="1" dirty="0">
                <a:solidFill>
                  <a:srgbClr val="FFFF00"/>
                </a:solidFill>
              </a:rPr>
              <a:t>porque la hora de su juicio ha llegado</a:t>
            </a:r>
            <a:r>
              <a:rPr lang="es-ES" sz="4400" b="1" dirty="0">
                <a:solidFill>
                  <a:schemeClr val="bg1"/>
                </a:solidFill>
              </a:rPr>
              <a:t>; y adorad a aquel que hizo el cielo y la tierra, el mar y las fuentes de las aguas.”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14:6-7:</a:t>
            </a:r>
          </a:p>
        </p:txBody>
      </p:sp>
    </p:spTree>
    <p:extLst>
      <p:ext uri="{BB962C8B-B14F-4D97-AF65-F5344CB8AC3E}">
        <p14:creationId xmlns:p14="http://schemas.microsoft.com/office/powerpoint/2010/main" val="2118257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5082" y="460835"/>
            <a:ext cx="1098926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800" b="1" dirty="0">
                <a:solidFill>
                  <a:srgbClr val="002060"/>
                </a:solidFill>
              </a:rPr>
              <a:t>La iglesia católica y las protestantes son incapaces de comprender un juicio en el cielo antes de la segunda venida pues para ellos el juicio transpira en el momento de la muerte o en la segunda venida, como dice el </a:t>
            </a:r>
            <a:r>
              <a:rPr lang="es-ES" sz="4800" b="1" i="1" dirty="0" smtClean="0">
                <a:solidFill>
                  <a:srgbClr val="002060"/>
                </a:solidFill>
              </a:rPr>
              <a:t>Credo</a:t>
            </a:r>
            <a:r>
              <a:rPr lang="es-ES" sz="4800" b="1" dirty="0" smtClean="0">
                <a:solidFill>
                  <a:srgbClr val="002060"/>
                </a:solidFill>
              </a:rPr>
              <a:t> católico, </a:t>
            </a:r>
            <a:r>
              <a:rPr lang="es-ES" sz="4800" b="1" dirty="0">
                <a:solidFill>
                  <a:srgbClr val="002060"/>
                </a:solidFill>
              </a:rPr>
              <a:t>‘vendrá a juzgar a los vivos y a los </a:t>
            </a:r>
            <a:r>
              <a:rPr lang="es-ES" sz="4800" b="1" dirty="0" smtClean="0">
                <a:solidFill>
                  <a:srgbClr val="002060"/>
                </a:solidFill>
              </a:rPr>
              <a:t>muertos’ [aunque esto podría referirse al “juicio ejecutorio”]</a:t>
            </a:r>
            <a:endParaRPr lang="es-ES" sz="4800" b="1" i="1" dirty="0">
              <a:solidFill>
                <a:srgbClr val="7030A0"/>
              </a:solidFill>
            </a:endParaRPr>
          </a:p>
        </p:txBody>
      </p:sp>
    </p:spTree>
    <p:extLst>
      <p:ext uri="{BB962C8B-B14F-4D97-AF65-F5344CB8AC3E}">
        <p14:creationId xmlns:p14="http://schemas.microsoft.com/office/powerpoint/2010/main" val="16388051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47094" y="1568831"/>
            <a:ext cx="10989264" cy="3785652"/>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800" b="1" dirty="0">
                <a:solidFill>
                  <a:srgbClr val="002060"/>
                </a:solidFill>
              </a:rPr>
              <a:t>Cristo traerá la </a:t>
            </a:r>
            <a:r>
              <a:rPr lang="es-ES" sz="4800" b="1" dirty="0">
                <a:solidFill>
                  <a:srgbClr val="FF0000"/>
                </a:solidFill>
              </a:rPr>
              <a:t>recompensa</a:t>
            </a:r>
            <a:r>
              <a:rPr lang="es-ES" sz="4800" b="1" dirty="0">
                <a:solidFill>
                  <a:srgbClr val="002060"/>
                </a:solidFill>
              </a:rPr>
              <a:t> en la segunda venida. Es obvio que Jesús no puede traer la recompensa en la segunda venida al menos que haya decidido </a:t>
            </a:r>
            <a:r>
              <a:rPr lang="es-ES" sz="4800" b="1" dirty="0">
                <a:solidFill>
                  <a:srgbClr val="FF0000"/>
                </a:solidFill>
              </a:rPr>
              <a:t>de antemano </a:t>
            </a:r>
            <a:r>
              <a:rPr lang="es-ES" sz="4800" b="1" dirty="0">
                <a:solidFill>
                  <a:srgbClr val="002060"/>
                </a:solidFill>
              </a:rPr>
              <a:t>en un juicio cual será la recompensa:</a:t>
            </a:r>
            <a:endParaRPr lang="es-ES" sz="4800" b="1" i="1" dirty="0">
              <a:solidFill>
                <a:srgbClr val="7030A0"/>
              </a:solidFill>
            </a:endParaRPr>
          </a:p>
        </p:txBody>
      </p:sp>
    </p:spTree>
    <p:extLst>
      <p:ext uri="{BB962C8B-B14F-4D97-AF65-F5344CB8AC3E}">
        <p14:creationId xmlns:p14="http://schemas.microsoft.com/office/powerpoint/2010/main" val="25304991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1051595" y="1355821"/>
            <a:ext cx="10073148"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Porque el Hijo del Hombre vendrá en la gloria de su Padre con sus ángeles, y entonces </a:t>
            </a:r>
            <a:r>
              <a:rPr lang="es-ES" sz="6000" b="1" dirty="0">
                <a:solidFill>
                  <a:srgbClr val="FFFF00"/>
                </a:solidFill>
              </a:rPr>
              <a:t>pagará a cada uno </a:t>
            </a:r>
            <a:r>
              <a:rPr lang="es-ES" sz="6000" b="1" dirty="0">
                <a:solidFill>
                  <a:schemeClr val="bg1"/>
                </a:solidFill>
              </a:rPr>
              <a:t>conforme a sus obras.”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Mateo 16:27:</a:t>
            </a:r>
          </a:p>
        </p:txBody>
      </p:sp>
    </p:spTree>
    <p:extLst>
      <p:ext uri="{BB962C8B-B14F-4D97-AF65-F5344CB8AC3E}">
        <p14:creationId xmlns:p14="http://schemas.microsoft.com/office/powerpoint/2010/main" val="4446865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3731" y="1326324"/>
            <a:ext cx="11263250" cy="3785652"/>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He aquí yo vengo pronto, y </a:t>
            </a:r>
            <a:r>
              <a:rPr lang="es-ES" sz="6000" b="1" dirty="0">
                <a:solidFill>
                  <a:srgbClr val="FFFF00"/>
                </a:solidFill>
              </a:rPr>
              <a:t>mi galardón</a:t>
            </a:r>
            <a:r>
              <a:rPr lang="es-ES" sz="6000" b="1" dirty="0">
                <a:solidFill>
                  <a:schemeClr val="bg1"/>
                </a:solidFill>
              </a:rPr>
              <a:t> conmigo, para </a:t>
            </a:r>
            <a:r>
              <a:rPr lang="es-ES" sz="6000" b="1" dirty="0">
                <a:solidFill>
                  <a:srgbClr val="FFFF00"/>
                </a:solidFill>
              </a:rPr>
              <a:t>recompensar a cada uno </a:t>
            </a:r>
            <a:r>
              <a:rPr lang="es-ES" sz="6000" b="1" dirty="0">
                <a:solidFill>
                  <a:schemeClr val="bg1"/>
                </a:solidFill>
              </a:rPr>
              <a:t>según sea su obra.”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22:12:</a:t>
            </a:r>
          </a:p>
        </p:txBody>
      </p:sp>
    </p:spTree>
    <p:extLst>
      <p:ext uri="{BB962C8B-B14F-4D97-AF65-F5344CB8AC3E}">
        <p14:creationId xmlns:p14="http://schemas.microsoft.com/office/powerpoint/2010/main" val="6853886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6544" y="742838"/>
            <a:ext cx="11263250"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Por lo cual os decimos esto en palabra del Señor: que nosotros que vivimos, que habremos quedado hasta la venida del Señor, no precederemos a los que durmieron. 16 Porque el Señor mismo con voz de mando, con voz de arcángel, y con trompeta de Dios, descenderá del cielo; y los muertos en Cristo resucitarán primero.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1 Tesalonicenses 4:15-17:</a:t>
            </a:r>
          </a:p>
        </p:txBody>
      </p:sp>
    </p:spTree>
    <p:extLst>
      <p:ext uri="{BB962C8B-B14F-4D97-AF65-F5344CB8AC3E}">
        <p14:creationId xmlns:p14="http://schemas.microsoft.com/office/powerpoint/2010/main" val="2193331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016717" y="704495"/>
            <a:ext cx="9871159"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800" b="1" dirty="0">
                <a:solidFill>
                  <a:srgbClr val="002060"/>
                </a:solidFill>
              </a:rPr>
              <a:t>La mayoría de las personas conciben del juicio como </a:t>
            </a:r>
            <a:r>
              <a:rPr lang="es-ES" sz="4800" b="1" dirty="0">
                <a:solidFill>
                  <a:srgbClr val="FF0000"/>
                </a:solidFill>
              </a:rPr>
              <a:t>un evento </a:t>
            </a:r>
            <a:r>
              <a:rPr lang="es-ES" sz="4800" b="1" dirty="0">
                <a:solidFill>
                  <a:srgbClr val="002060"/>
                </a:solidFill>
              </a:rPr>
              <a:t>que ocurre al final de la historia más bien que como </a:t>
            </a:r>
            <a:r>
              <a:rPr lang="es-ES" sz="4800" b="1" dirty="0">
                <a:solidFill>
                  <a:srgbClr val="FF0000"/>
                </a:solidFill>
              </a:rPr>
              <a:t>un proceso </a:t>
            </a:r>
            <a:r>
              <a:rPr lang="es-ES" sz="4800" b="1" dirty="0">
                <a:solidFill>
                  <a:srgbClr val="002060"/>
                </a:solidFill>
              </a:rPr>
              <a:t>que comenzó en </a:t>
            </a:r>
            <a:r>
              <a:rPr lang="es-ES" sz="4800" b="1" dirty="0">
                <a:solidFill>
                  <a:srgbClr val="FF0000"/>
                </a:solidFill>
              </a:rPr>
              <a:t>1844</a:t>
            </a:r>
            <a:r>
              <a:rPr lang="es-ES" sz="4800" b="1" dirty="0">
                <a:solidFill>
                  <a:srgbClr val="002060"/>
                </a:solidFill>
              </a:rPr>
              <a:t> y culminará después del milenio. El juicio en Apocalipsis ocurre en tres etapas:</a:t>
            </a:r>
            <a:endParaRPr lang="es-ES" sz="4800" b="1" dirty="0" smtClean="0">
              <a:solidFill>
                <a:srgbClr val="002060"/>
              </a:solidFill>
            </a:endParaRPr>
          </a:p>
        </p:txBody>
      </p:sp>
    </p:spTree>
    <p:extLst>
      <p:ext uri="{BB962C8B-B14F-4D97-AF65-F5344CB8AC3E}">
        <p14:creationId xmlns:p14="http://schemas.microsoft.com/office/powerpoint/2010/main" val="4170889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7978" y="559408"/>
            <a:ext cx="11263250" cy="5262979"/>
          </a:xfrm>
          <a:prstGeom prst="rect">
            <a:avLst/>
          </a:prstGeom>
          <a:noFill/>
        </p:spPr>
        <p:txBody>
          <a:bodyPr wrap="square" rtlCol="0">
            <a:spAutoFit/>
          </a:bodyPr>
          <a:lstStyle/>
          <a:p>
            <a:r>
              <a:rPr lang="es-ES" sz="4800" b="1" dirty="0" smtClean="0">
                <a:solidFill>
                  <a:schemeClr val="bg1"/>
                </a:solidFill>
              </a:rPr>
              <a:t>17 </a:t>
            </a:r>
            <a:r>
              <a:rPr lang="es-ES" sz="4800" b="1" dirty="0">
                <a:solidFill>
                  <a:schemeClr val="bg1"/>
                </a:solidFill>
              </a:rPr>
              <a:t>Luego nosotros los que vivimos, los que hayamos quedado, </a:t>
            </a:r>
            <a:r>
              <a:rPr lang="es-ES" sz="4800" b="1" dirty="0">
                <a:solidFill>
                  <a:srgbClr val="FFFF00"/>
                </a:solidFill>
              </a:rPr>
              <a:t>seremos arrebatados juntamente con ellos en las nubes para recibir al Señor en el aire, [los muertos y los vivos reciben su recompensa al mismo tiempo cuando Jesús venga] </a:t>
            </a:r>
            <a:r>
              <a:rPr lang="es-ES" sz="4800" b="1" dirty="0">
                <a:solidFill>
                  <a:schemeClr val="bg1"/>
                </a:solidFill>
              </a:rPr>
              <a:t>y así estaremos siempre con el Señor.”</a:t>
            </a:r>
          </a:p>
        </p:txBody>
      </p:sp>
    </p:spTree>
    <p:extLst>
      <p:ext uri="{BB962C8B-B14F-4D97-AF65-F5344CB8AC3E}">
        <p14:creationId xmlns:p14="http://schemas.microsoft.com/office/powerpoint/2010/main" val="32429989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89662" y="1878735"/>
            <a:ext cx="4714419" cy="584775"/>
          </a:xfrm>
          <a:prstGeom prst="rect">
            <a:avLst/>
          </a:prstGeom>
          <a:noFill/>
        </p:spPr>
        <p:txBody>
          <a:bodyPr wrap="square" rtlCol="0">
            <a:spAutoFit/>
          </a:bodyPr>
          <a:lstStyle/>
          <a:p>
            <a:pPr lvl="0">
              <a:defRPr/>
            </a:pPr>
            <a:r>
              <a:rPr lang="es-ES" sz="3200" dirty="0">
                <a:solidFill>
                  <a:schemeClr val="accent1">
                    <a:lumMod val="50000"/>
                  </a:schemeClr>
                </a:solidFill>
              </a:rPr>
              <a:t>Cuando Adán murió</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37694" y="474006"/>
            <a:ext cx="4468232" cy="1077218"/>
          </a:xfrm>
          <a:prstGeom prst="rect">
            <a:avLst/>
          </a:prstGeom>
          <a:noFill/>
        </p:spPr>
        <p:txBody>
          <a:bodyPr wrap="square" rtlCol="0">
            <a:spAutoFit/>
          </a:bodyPr>
          <a:lstStyle/>
          <a:p>
            <a:pPr lvl="0">
              <a:defRPr/>
            </a:pPr>
            <a:r>
              <a:rPr lang="es-ES" sz="3200" dirty="0">
                <a:solidFill>
                  <a:schemeClr val="accent1">
                    <a:lumMod val="50000"/>
                  </a:schemeClr>
                </a:solidFill>
              </a:rPr>
              <a:t>El aliento de vida salió de su cuerpo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89662" y="4370626"/>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"Libro" en la Biblia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37694" y="5635015"/>
            <a:ext cx="4714419" cy="584775"/>
          </a:xfrm>
          <a:prstGeom prst="rect">
            <a:avLst/>
          </a:prstGeom>
          <a:noFill/>
        </p:spPr>
        <p:txBody>
          <a:bodyPr wrap="square" rtlCol="0">
            <a:spAutoFit/>
          </a:bodyPr>
          <a:lstStyle/>
          <a:p>
            <a:pPr lvl="0">
              <a:defRPr/>
            </a:pPr>
            <a:r>
              <a:rPr lang="es-ES" sz="3200" dirty="0">
                <a:solidFill>
                  <a:schemeClr val="accent1">
                    <a:lumMod val="50000"/>
                  </a:schemeClr>
                </a:solidFill>
              </a:rPr>
              <a:t>Juicio de Ap. 14: 7</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89662" y="3130828"/>
            <a:ext cx="4666388" cy="584775"/>
          </a:xfrm>
          <a:prstGeom prst="rect">
            <a:avLst/>
          </a:prstGeom>
          <a:noFill/>
        </p:spPr>
        <p:txBody>
          <a:bodyPr wrap="square" rtlCol="0">
            <a:spAutoFit/>
          </a:bodyPr>
          <a:lstStyle/>
          <a:p>
            <a:pPr lvl="0">
              <a:defRPr/>
            </a:pPr>
            <a:r>
              <a:rPr lang="es-ES" sz="3200" dirty="0">
                <a:solidFill>
                  <a:schemeClr val="accent1">
                    <a:lumMod val="50000"/>
                  </a:schemeClr>
                </a:solidFill>
              </a:rPr>
              <a:t>"Libros"  en la Biblia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199714" y="4329205"/>
            <a:ext cx="4490113"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E.</a:t>
            </a:r>
            <a:r>
              <a:rPr kumimoji="0" lang="es-DO" sz="3200" b="0" i="0" u="none" strike="noStrike" kern="1200" cap="none" spc="0" normalizeH="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Dios guardó una copia de su biografía</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7059564" y="1173735"/>
            <a:ext cx="4276371" cy="584775"/>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Cuando Adán murió</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7023974" y="162534"/>
            <a:ext cx="4573262"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Nombres de cristianos</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7095154" y="1999648"/>
            <a:ext cx="432634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Antes de la segunda venida</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199714" y="5816961"/>
            <a:ext cx="4221780"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Registros biográficos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7078565" y="3364670"/>
            <a:ext cx="4342929" cy="553998"/>
          </a:xfrm>
          <a:prstGeom prst="rect">
            <a:avLst/>
          </a:prstGeom>
          <a:noFill/>
        </p:spPr>
        <p:txBody>
          <a:bodyPr wrap="square" rtlCol="0">
            <a:spAutoFit/>
          </a:bodyPr>
          <a:lstStyle/>
          <a:p>
            <a:pPr lvl="0"/>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noProof="0" dirty="0" smtClean="0">
                <a:solidFill>
                  <a:prstClr val="black"/>
                </a:solidFill>
              </a:rPr>
              <a:t>Nombres de impíos</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3745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015663"/>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000" dirty="0" smtClean="0">
                <a:solidFill>
                  <a:schemeClr val="bg1"/>
                </a:solidFill>
                <a:latin typeface="Bauhaus 93" panose="04030905020B02020C02" pitchFamily="82" charset="0"/>
              </a:rPr>
              <a:t>Adán, </a:t>
            </a:r>
            <a:r>
              <a:rPr lang="es-ES" sz="6000" dirty="0">
                <a:solidFill>
                  <a:schemeClr val="bg1"/>
                </a:solidFill>
                <a:latin typeface="Bauhaus 93" panose="04030905020B02020C02" pitchFamily="82" charset="0"/>
              </a:rPr>
              <a:t>el primero en comparecer</a:t>
            </a:r>
          </a:p>
        </p:txBody>
      </p:sp>
    </p:spTree>
    <p:extLst>
      <p:ext uri="{BB962C8B-B14F-4D97-AF65-F5344CB8AC3E}">
        <p14:creationId xmlns:p14="http://schemas.microsoft.com/office/powerpoint/2010/main" val="29025682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3731" y="1414823"/>
            <a:ext cx="11625356"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A medida que los </a:t>
            </a:r>
            <a:r>
              <a:rPr lang="es-ES" sz="4400" b="1" dirty="0">
                <a:solidFill>
                  <a:srgbClr val="FFFF00"/>
                </a:solidFill>
              </a:rPr>
              <a:t>libros de registro </a:t>
            </a:r>
            <a:r>
              <a:rPr lang="es-ES" sz="4400" b="1" dirty="0">
                <a:solidFill>
                  <a:schemeClr val="bg1"/>
                </a:solidFill>
              </a:rPr>
              <a:t>se van abriendo en el juicio, las vidas de todos los que </a:t>
            </a:r>
            <a:r>
              <a:rPr lang="es-ES" sz="4400" b="1" dirty="0">
                <a:solidFill>
                  <a:srgbClr val="FFFF00"/>
                </a:solidFill>
              </a:rPr>
              <a:t>hayan creído en Jesús </a:t>
            </a:r>
            <a:r>
              <a:rPr lang="es-ES" sz="4400" b="1" dirty="0">
                <a:solidFill>
                  <a:schemeClr val="bg1"/>
                </a:solidFill>
              </a:rPr>
              <a:t>pasan ante Dios para ser examinadas por él. Empezando con los que </a:t>
            </a:r>
            <a:r>
              <a:rPr lang="es-ES" sz="4400" b="1" dirty="0">
                <a:solidFill>
                  <a:srgbClr val="FFFF00"/>
                </a:solidFill>
              </a:rPr>
              <a:t>vivieron </a:t>
            </a:r>
            <a:r>
              <a:rPr lang="es-ES" sz="4400" b="1" dirty="0" smtClean="0">
                <a:solidFill>
                  <a:srgbClr val="FFFF00"/>
                </a:solidFill>
              </a:rPr>
              <a:t>primero </a:t>
            </a:r>
            <a:r>
              <a:rPr lang="es-ES" sz="4400" b="1" dirty="0">
                <a:solidFill>
                  <a:schemeClr val="bg1"/>
                </a:solidFill>
              </a:rPr>
              <a:t>en la tierra, nuestro Abogado presenta los casos de </a:t>
            </a:r>
            <a:r>
              <a:rPr lang="es-ES" sz="4400" b="1" dirty="0">
                <a:solidFill>
                  <a:srgbClr val="FFFF00"/>
                </a:solidFill>
              </a:rPr>
              <a:t>cada generación sucesiva</a:t>
            </a:r>
            <a:r>
              <a:rPr lang="es-ES" sz="4400" b="1" dirty="0">
                <a:solidFill>
                  <a:schemeClr val="bg1"/>
                </a:solidFill>
              </a:rPr>
              <a:t>, y </a:t>
            </a:r>
            <a:r>
              <a:rPr lang="es-ES" sz="4400" b="1" dirty="0">
                <a:solidFill>
                  <a:srgbClr val="FFFF00"/>
                </a:solidFill>
              </a:rPr>
              <a:t>termina con los vivos</a:t>
            </a:r>
            <a:r>
              <a:rPr lang="es-ES" sz="4400" b="1" dirty="0">
                <a:solidFill>
                  <a:schemeClr val="bg1"/>
                </a:solidFill>
              </a:rPr>
              <a:t>.” </a:t>
            </a:r>
            <a:r>
              <a:rPr lang="es-ES" sz="4400" b="1" i="1" dirty="0">
                <a:solidFill>
                  <a:srgbClr val="CB6A86"/>
                </a:solidFill>
              </a:rPr>
              <a:t>El Conflicto de los Siglos, p. 537</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Adán fue el primero en comparecer ante el tribunal en 1844:</a:t>
            </a:r>
          </a:p>
        </p:txBody>
      </p:sp>
    </p:spTree>
    <p:extLst>
      <p:ext uri="{BB962C8B-B14F-4D97-AF65-F5344CB8AC3E}">
        <p14:creationId xmlns:p14="http://schemas.microsoft.com/office/powerpoint/2010/main" val="17932682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5082" y="2049762"/>
            <a:ext cx="10989264" cy="1569660"/>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800" b="1" dirty="0">
                <a:solidFill>
                  <a:srgbClr val="002060"/>
                </a:solidFill>
              </a:rPr>
              <a:t> ¿A dónde estaba Adán cuando comenzó el juicio </a:t>
            </a:r>
            <a:r>
              <a:rPr lang="es-ES" sz="4800" b="1" dirty="0" smtClean="0">
                <a:solidFill>
                  <a:srgbClr val="002060"/>
                </a:solidFill>
              </a:rPr>
              <a:t>[investigador] en </a:t>
            </a:r>
            <a:r>
              <a:rPr lang="es-ES" sz="4800" b="1" dirty="0">
                <a:solidFill>
                  <a:srgbClr val="002060"/>
                </a:solidFill>
              </a:rPr>
              <a:t>1844?</a:t>
            </a:r>
            <a:endParaRPr lang="es-ES" sz="4800" b="1" dirty="0">
              <a:solidFill>
                <a:srgbClr val="7B3874"/>
              </a:solidFill>
            </a:endParaRPr>
          </a:p>
        </p:txBody>
      </p:sp>
    </p:spTree>
    <p:extLst>
      <p:ext uri="{BB962C8B-B14F-4D97-AF65-F5344CB8AC3E}">
        <p14:creationId xmlns:p14="http://schemas.microsoft.com/office/powerpoint/2010/main" val="41859444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695253"/>
            <a:ext cx="11421909" cy="4154984"/>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No os maravilléis de esto; porque vendrá hora cuando todos los que están </a:t>
            </a:r>
            <a:r>
              <a:rPr lang="es-ES" sz="4400" b="1" dirty="0">
                <a:solidFill>
                  <a:srgbClr val="FFFF00"/>
                </a:solidFill>
              </a:rPr>
              <a:t>en los sepulcros </a:t>
            </a:r>
            <a:r>
              <a:rPr lang="es-ES" sz="4400" b="1" dirty="0">
                <a:solidFill>
                  <a:schemeClr val="bg1"/>
                </a:solidFill>
              </a:rPr>
              <a:t>oirán su voz; </a:t>
            </a:r>
            <a:r>
              <a:rPr lang="es-ES" sz="4400" b="1" dirty="0">
                <a:solidFill>
                  <a:srgbClr val="FF0000"/>
                </a:solidFill>
              </a:rPr>
              <a:t>29</a:t>
            </a:r>
            <a:r>
              <a:rPr lang="es-ES" sz="4400" b="1" dirty="0">
                <a:solidFill>
                  <a:schemeClr val="bg1"/>
                </a:solidFill>
              </a:rPr>
              <a:t> y los que hicieron lo bueno, </a:t>
            </a:r>
            <a:r>
              <a:rPr lang="es-ES" sz="4400" b="1" dirty="0">
                <a:solidFill>
                  <a:srgbClr val="FFFF00"/>
                </a:solidFill>
              </a:rPr>
              <a:t>saldrán</a:t>
            </a:r>
            <a:r>
              <a:rPr lang="es-ES" sz="4400" b="1" dirty="0">
                <a:solidFill>
                  <a:schemeClr val="bg1"/>
                </a:solidFill>
              </a:rPr>
              <a:t> a </a:t>
            </a:r>
            <a:r>
              <a:rPr lang="es-ES" sz="4400" b="1" dirty="0">
                <a:solidFill>
                  <a:srgbClr val="FFFF00"/>
                </a:solidFill>
              </a:rPr>
              <a:t>resurrección</a:t>
            </a:r>
            <a:r>
              <a:rPr lang="es-ES" sz="4400" b="1" dirty="0">
                <a:solidFill>
                  <a:schemeClr val="bg1"/>
                </a:solidFill>
              </a:rPr>
              <a:t> de vida; más los que hicieron lo malo, a </a:t>
            </a:r>
            <a:r>
              <a:rPr lang="es-ES" sz="4400" b="1" dirty="0">
                <a:solidFill>
                  <a:srgbClr val="FFFF00"/>
                </a:solidFill>
              </a:rPr>
              <a:t>resurrección</a:t>
            </a:r>
            <a:r>
              <a:rPr lang="es-ES" sz="4400" b="1" dirty="0">
                <a:solidFill>
                  <a:schemeClr val="bg1"/>
                </a:solidFill>
              </a:rPr>
              <a:t> de condenación.”</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Juan 5:28-29: </a:t>
            </a:r>
            <a:r>
              <a:rPr lang="es-ES" sz="3600" b="1" dirty="0">
                <a:latin typeface="Arial Black" panose="020B0A04020102020204" pitchFamily="34" charset="0"/>
              </a:rPr>
              <a:t>Adán estaba personalmente en el sepulcro:</a:t>
            </a:r>
          </a:p>
        </p:txBody>
      </p:sp>
    </p:spTree>
    <p:extLst>
      <p:ext uri="{BB962C8B-B14F-4D97-AF65-F5344CB8AC3E}">
        <p14:creationId xmlns:p14="http://schemas.microsoft.com/office/powerpoint/2010/main" val="16746153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47096" y="507002"/>
            <a:ext cx="10989264"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5400" b="1" dirty="0">
                <a:solidFill>
                  <a:srgbClr val="002060"/>
                </a:solidFill>
              </a:rPr>
              <a:t> ¿</a:t>
            </a:r>
            <a:r>
              <a:rPr lang="es-ES" sz="5400" b="1" dirty="0">
                <a:solidFill>
                  <a:srgbClr val="FF0000"/>
                </a:solidFill>
              </a:rPr>
              <a:t>Cómo puede </a:t>
            </a:r>
            <a:r>
              <a:rPr lang="es-ES" sz="5400" b="1" dirty="0">
                <a:solidFill>
                  <a:srgbClr val="002060"/>
                </a:solidFill>
              </a:rPr>
              <a:t>haber comparecido Adán ante el tribunal de Cristo en el </a:t>
            </a:r>
            <a:r>
              <a:rPr lang="es-ES" sz="5400" b="1" dirty="0">
                <a:solidFill>
                  <a:srgbClr val="FF0000"/>
                </a:solidFill>
              </a:rPr>
              <a:t>cielo en 1844 </a:t>
            </a:r>
            <a:r>
              <a:rPr lang="es-ES" sz="5400" b="1" dirty="0">
                <a:solidFill>
                  <a:srgbClr val="002060"/>
                </a:solidFill>
              </a:rPr>
              <a:t>si estaba </a:t>
            </a:r>
            <a:r>
              <a:rPr lang="es-ES" sz="5400" b="1" dirty="0">
                <a:solidFill>
                  <a:srgbClr val="FF0000"/>
                </a:solidFill>
              </a:rPr>
              <a:t>muerto y desintegrado</a:t>
            </a:r>
            <a:r>
              <a:rPr lang="es-ES" sz="5400" b="1" dirty="0">
                <a:solidFill>
                  <a:srgbClr val="002060"/>
                </a:solidFill>
              </a:rPr>
              <a:t>? La respuesta es sencilla: </a:t>
            </a:r>
            <a:r>
              <a:rPr lang="es-ES" sz="5400" b="1" i="1" dirty="0">
                <a:solidFill>
                  <a:srgbClr val="002060"/>
                </a:solidFill>
              </a:rPr>
              <a:t>Se examinó el contenido de la biografía de Adán que estaba en los libros</a:t>
            </a:r>
            <a:r>
              <a:rPr lang="es-ES" sz="5400" b="1" dirty="0">
                <a:solidFill>
                  <a:srgbClr val="002060"/>
                </a:solidFill>
              </a:rPr>
              <a:t>:</a:t>
            </a:r>
            <a:endParaRPr lang="es-ES" sz="5400" b="1" dirty="0">
              <a:solidFill>
                <a:srgbClr val="7B3874"/>
              </a:solidFill>
            </a:endParaRPr>
          </a:p>
        </p:txBody>
      </p:sp>
    </p:spTree>
    <p:extLst>
      <p:ext uri="{BB962C8B-B14F-4D97-AF65-F5344CB8AC3E}">
        <p14:creationId xmlns:p14="http://schemas.microsoft.com/office/powerpoint/2010/main" val="8189094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5082" y="460835"/>
            <a:ext cx="1098926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800" b="1" dirty="0">
                <a:solidFill>
                  <a:srgbClr val="002060"/>
                </a:solidFill>
              </a:rPr>
              <a:t> “Los justos ya muertos no serán resucitados sino hasta después del juicio en el cual habrán sido juzgados dignos de la ‘resurrección de vida.’ </a:t>
            </a:r>
            <a:r>
              <a:rPr lang="es-ES" sz="4800" b="1" dirty="0">
                <a:solidFill>
                  <a:srgbClr val="FF0000"/>
                </a:solidFill>
              </a:rPr>
              <a:t>No estarán presentes en persona </a:t>
            </a:r>
            <a:r>
              <a:rPr lang="es-ES" sz="4800" b="1" dirty="0">
                <a:solidFill>
                  <a:srgbClr val="002060"/>
                </a:solidFill>
              </a:rPr>
              <a:t>ante el tribunal cuando sus registros sean examinados y sus causas falladas.” </a:t>
            </a:r>
            <a:r>
              <a:rPr lang="es-ES" sz="4800" b="1" dirty="0">
                <a:solidFill>
                  <a:srgbClr val="CB6A86"/>
                </a:solidFill>
              </a:rPr>
              <a:t>El Conflicto de los Siglos, p. 536</a:t>
            </a:r>
          </a:p>
        </p:txBody>
      </p:sp>
    </p:spTree>
    <p:extLst>
      <p:ext uri="{BB962C8B-B14F-4D97-AF65-F5344CB8AC3E}">
        <p14:creationId xmlns:p14="http://schemas.microsoft.com/office/powerpoint/2010/main" val="6046895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20032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7200" dirty="0">
                <a:solidFill>
                  <a:schemeClr val="bg1"/>
                </a:solidFill>
                <a:latin typeface="Bauhaus 93" panose="04030905020B02020C02" pitchFamily="82" charset="0"/>
              </a:rPr>
              <a:t>El espíritu que regresa a Dios</a:t>
            </a:r>
          </a:p>
        </p:txBody>
      </p:sp>
    </p:spTree>
    <p:extLst>
      <p:ext uri="{BB962C8B-B14F-4D97-AF65-F5344CB8AC3E}">
        <p14:creationId xmlns:p14="http://schemas.microsoft.com/office/powerpoint/2010/main" val="20293188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48222" y="406773"/>
            <a:ext cx="1135114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5400" b="1" dirty="0">
                <a:solidFill>
                  <a:srgbClr val="002060"/>
                </a:solidFill>
              </a:rPr>
              <a:t> El </a:t>
            </a:r>
            <a:r>
              <a:rPr lang="es-ES" sz="5400" b="1" dirty="0">
                <a:solidFill>
                  <a:srgbClr val="FF0000"/>
                </a:solidFill>
              </a:rPr>
              <a:t>espíritu</a:t>
            </a:r>
            <a:r>
              <a:rPr lang="es-ES" sz="5400" b="1" dirty="0">
                <a:solidFill>
                  <a:srgbClr val="002060"/>
                </a:solidFill>
              </a:rPr>
              <a:t> de una persona que ha muerto es </a:t>
            </a:r>
            <a:r>
              <a:rPr lang="es-ES" sz="5400" b="1" dirty="0">
                <a:solidFill>
                  <a:srgbClr val="FF0000"/>
                </a:solidFill>
              </a:rPr>
              <a:t>más que el aliento </a:t>
            </a:r>
            <a:r>
              <a:rPr lang="es-ES" sz="5400" b="1" dirty="0">
                <a:solidFill>
                  <a:srgbClr val="002060"/>
                </a:solidFill>
              </a:rPr>
              <a:t>de vida. Es </a:t>
            </a:r>
            <a:r>
              <a:rPr lang="es-ES" sz="5400" b="1" dirty="0">
                <a:solidFill>
                  <a:srgbClr val="FF0000"/>
                </a:solidFill>
              </a:rPr>
              <a:t>el aliento de vida junto con el registro biográfico </a:t>
            </a:r>
            <a:r>
              <a:rPr lang="es-ES" sz="5400" b="1" dirty="0">
                <a:solidFill>
                  <a:srgbClr val="002060"/>
                </a:solidFill>
              </a:rPr>
              <a:t>que la persona desarrolló mientras vivía. Por así decirlo, en el transcurso de la vida, el espíritu se individualiza o ‘</a:t>
            </a:r>
            <a:r>
              <a:rPr lang="es-ES" sz="5400" b="1" dirty="0">
                <a:solidFill>
                  <a:srgbClr val="FF0000"/>
                </a:solidFill>
              </a:rPr>
              <a:t>personaliza</a:t>
            </a:r>
            <a:r>
              <a:rPr lang="es-ES" sz="5400" b="1" dirty="0">
                <a:solidFill>
                  <a:srgbClr val="002060"/>
                </a:solidFill>
              </a:rPr>
              <a:t>’.</a:t>
            </a:r>
          </a:p>
        </p:txBody>
      </p:sp>
    </p:spTree>
    <p:extLst>
      <p:ext uri="{BB962C8B-B14F-4D97-AF65-F5344CB8AC3E}">
        <p14:creationId xmlns:p14="http://schemas.microsoft.com/office/powerpoint/2010/main" val="2382553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0439" y="522424"/>
            <a:ext cx="11135032"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6000" b="1" dirty="0" smtClean="0">
                <a:solidFill>
                  <a:srgbClr val="FF0000"/>
                </a:solidFill>
              </a:rPr>
              <a:t>Antes</a:t>
            </a:r>
            <a:r>
              <a:rPr lang="es-ES" sz="6000" b="1" dirty="0" smtClean="0">
                <a:solidFill>
                  <a:srgbClr val="002060"/>
                </a:solidFill>
              </a:rPr>
              <a:t> </a:t>
            </a:r>
            <a:r>
              <a:rPr lang="es-ES" sz="6000" b="1" dirty="0">
                <a:solidFill>
                  <a:srgbClr val="002060"/>
                </a:solidFill>
              </a:rPr>
              <a:t>de la segunda venida de Jesús (Apocalipsis 14:6, 7)</a:t>
            </a:r>
          </a:p>
          <a:p>
            <a:pPr marL="685800" indent="-685800">
              <a:buClr>
                <a:srgbClr val="FF0000"/>
              </a:buClr>
              <a:buFont typeface="Wingdings" panose="05000000000000000000" pitchFamily="2" charset="2"/>
              <a:buChar char="Ø"/>
            </a:pPr>
            <a:r>
              <a:rPr lang="es-ES" sz="6000" b="1" dirty="0" smtClean="0">
                <a:solidFill>
                  <a:srgbClr val="FF0000"/>
                </a:solidFill>
              </a:rPr>
              <a:t>Durante</a:t>
            </a:r>
            <a:r>
              <a:rPr lang="es-ES" sz="6000" b="1" dirty="0" smtClean="0">
                <a:solidFill>
                  <a:srgbClr val="002060"/>
                </a:solidFill>
              </a:rPr>
              <a:t> </a:t>
            </a:r>
            <a:r>
              <a:rPr lang="es-ES" sz="6000" b="1" dirty="0">
                <a:solidFill>
                  <a:srgbClr val="002060"/>
                </a:solidFill>
              </a:rPr>
              <a:t>los mil años (Apocalipsis 20:4-6)</a:t>
            </a:r>
          </a:p>
          <a:p>
            <a:pPr marL="685800" indent="-685800">
              <a:buClr>
                <a:srgbClr val="FF0000"/>
              </a:buClr>
              <a:buFont typeface="Wingdings" panose="05000000000000000000" pitchFamily="2" charset="2"/>
              <a:buChar char="Ø"/>
            </a:pPr>
            <a:r>
              <a:rPr lang="es-ES" sz="6000" b="1" dirty="0" smtClean="0">
                <a:solidFill>
                  <a:srgbClr val="FF0000"/>
                </a:solidFill>
              </a:rPr>
              <a:t>Después</a:t>
            </a:r>
            <a:r>
              <a:rPr lang="es-ES" sz="6000" b="1" dirty="0" smtClean="0">
                <a:solidFill>
                  <a:srgbClr val="002060"/>
                </a:solidFill>
              </a:rPr>
              <a:t> </a:t>
            </a:r>
            <a:r>
              <a:rPr lang="es-ES" sz="6000" b="1" dirty="0">
                <a:solidFill>
                  <a:srgbClr val="002060"/>
                </a:solidFill>
              </a:rPr>
              <a:t>de los mil años (Apocalipsis 20:13-15)</a:t>
            </a:r>
            <a:endParaRPr lang="es-ES" sz="6000" b="1" dirty="0" smtClean="0">
              <a:solidFill>
                <a:srgbClr val="002060"/>
              </a:solidFill>
            </a:endParaRPr>
          </a:p>
        </p:txBody>
      </p:sp>
    </p:spTree>
    <p:extLst>
      <p:ext uri="{BB962C8B-B14F-4D97-AF65-F5344CB8AC3E}">
        <p14:creationId xmlns:p14="http://schemas.microsoft.com/office/powerpoint/2010/main" val="15400424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5082" y="993699"/>
            <a:ext cx="10989264" cy="4154984"/>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400" b="1" dirty="0">
                <a:solidFill>
                  <a:srgbClr val="002060"/>
                </a:solidFill>
              </a:rPr>
              <a:t>Cuando Cristo resucitó a la hija de Jairo le devolvió la respiración junto con su registro biográfico. Por eso la niña reconoció a sus padres y se acordó de todo lo que había hecho antes de su muerte. Es digno de notar que Dios le devolvió </a:t>
            </a:r>
            <a:r>
              <a:rPr lang="es-ES" sz="4400" b="1" dirty="0">
                <a:solidFill>
                  <a:srgbClr val="FF0000"/>
                </a:solidFill>
              </a:rPr>
              <a:t>su</a:t>
            </a:r>
            <a:r>
              <a:rPr lang="es-ES" sz="4400" b="1" dirty="0">
                <a:solidFill>
                  <a:srgbClr val="002060"/>
                </a:solidFill>
              </a:rPr>
              <a:t> </a:t>
            </a:r>
            <a:r>
              <a:rPr lang="es-ES" sz="4400" b="1" dirty="0" smtClean="0">
                <a:solidFill>
                  <a:srgbClr val="002060"/>
                </a:solidFill>
              </a:rPr>
              <a:t>espíritu:</a:t>
            </a:r>
            <a:endParaRPr lang="es-ES" sz="4400" b="1" dirty="0">
              <a:solidFill>
                <a:srgbClr val="002060"/>
              </a:solidFill>
            </a:endParaRPr>
          </a:p>
        </p:txBody>
      </p:sp>
    </p:spTree>
    <p:extLst>
      <p:ext uri="{BB962C8B-B14F-4D97-AF65-F5344CB8AC3E}">
        <p14:creationId xmlns:p14="http://schemas.microsoft.com/office/powerpoint/2010/main" val="16297929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71439" y="1108840"/>
            <a:ext cx="11069434" cy="5509200"/>
          </a:xfrm>
          <a:prstGeom prst="rect">
            <a:avLst/>
          </a:prstGeom>
          <a:noFill/>
        </p:spPr>
        <p:txBody>
          <a:bodyPr wrap="square" rtlCol="0">
            <a:spAutoFit/>
          </a:bodyPr>
          <a:lstStyle/>
          <a:p>
            <a:r>
              <a:rPr lang="es-ES" sz="4400" b="1" dirty="0">
                <a:solidFill>
                  <a:schemeClr val="bg1"/>
                </a:solidFill>
              </a:rPr>
              <a:t>“Y lloraban todos y hacían lamentación por ella. Pero él dijo: No lloréis; </a:t>
            </a:r>
            <a:r>
              <a:rPr lang="es-ES" sz="4400" b="1" dirty="0">
                <a:solidFill>
                  <a:srgbClr val="FFFF00"/>
                </a:solidFill>
              </a:rPr>
              <a:t>no está muerta</a:t>
            </a:r>
            <a:r>
              <a:rPr lang="es-ES" sz="4400" b="1" dirty="0">
                <a:solidFill>
                  <a:schemeClr val="bg1"/>
                </a:solidFill>
              </a:rPr>
              <a:t>, sino que </a:t>
            </a:r>
            <a:r>
              <a:rPr lang="es-ES" sz="4400" b="1" dirty="0">
                <a:solidFill>
                  <a:srgbClr val="FFFF00"/>
                </a:solidFill>
              </a:rPr>
              <a:t>duerme</a:t>
            </a:r>
            <a:r>
              <a:rPr lang="es-ES" sz="4400" b="1" dirty="0">
                <a:solidFill>
                  <a:schemeClr val="bg1"/>
                </a:solidFill>
              </a:rPr>
              <a:t>. 53 Y se burlaban de él, sabiendo que </a:t>
            </a:r>
            <a:r>
              <a:rPr lang="es-ES" sz="4400" b="1" dirty="0">
                <a:solidFill>
                  <a:srgbClr val="FFFF00"/>
                </a:solidFill>
              </a:rPr>
              <a:t>estaba muerta</a:t>
            </a:r>
            <a:r>
              <a:rPr lang="es-ES" sz="4400" b="1" dirty="0">
                <a:solidFill>
                  <a:schemeClr val="bg1"/>
                </a:solidFill>
              </a:rPr>
              <a:t>. 54 Mas él, tomándola de la mano, clamó diciendo: Muchacha, levántate. 55 Entonces </a:t>
            </a:r>
            <a:r>
              <a:rPr lang="es-ES" sz="4400" b="1" dirty="0">
                <a:solidFill>
                  <a:srgbClr val="FFFF00"/>
                </a:solidFill>
              </a:rPr>
              <a:t>su espíritu volvió</a:t>
            </a:r>
            <a:r>
              <a:rPr lang="es-ES" sz="4400" b="1" dirty="0">
                <a:solidFill>
                  <a:schemeClr val="bg1"/>
                </a:solidFill>
              </a:rPr>
              <a:t>, e inmediatamente se levantó; y él mandó que se le </a:t>
            </a:r>
            <a:r>
              <a:rPr lang="es-ES" sz="4400" b="1" dirty="0">
                <a:solidFill>
                  <a:srgbClr val="FFFF00"/>
                </a:solidFill>
              </a:rPr>
              <a:t>diese de comer</a:t>
            </a:r>
            <a:r>
              <a:rPr lang="es-ES" sz="4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Lucas 8:52-56:</a:t>
            </a:r>
            <a:endParaRPr lang="es-ES" sz="3600" b="1" dirty="0">
              <a:latin typeface="Arial Black" panose="020B0A04020102020204" pitchFamily="34" charset="0"/>
            </a:endParaRPr>
          </a:p>
        </p:txBody>
      </p:sp>
    </p:spTree>
    <p:extLst>
      <p:ext uri="{BB962C8B-B14F-4D97-AF65-F5344CB8AC3E}">
        <p14:creationId xmlns:p14="http://schemas.microsoft.com/office/powerpoint/2010/main" val="40933839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1949" y="1225689"/>
            <a:ext cx="11341510" cy="5632311"/>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Entonces ellos, dando grandes voces, se taparon los oídos, y arremetieron a una contra él. 58 Y echándole fuera de la ciudad, le apedrearon; y los testigos pusieron sus ropas a los pies de un joven que se llamaba Saulo. 59 Y apedreaban a Esteban, mientras él invocaba y decía: Señor Jesús, </a:t>
            </a:r>
            <a:r>
              <a:rPr lang="es-ES" sz="4000" b="1" dirty="0">
                <a:solidFill>
                  <a:srgbClr val="FFFF00"/>
                </a:solidFill>
              </a:rPr>
              <a:t>recibe mi espíritu</a:t>
            </a:r>
            <a:r>
              <a:rPr lang="es-ES" sz="4000" b="1" dirty="0">
                <a:solidFill>
                  <a:schemeClr val="bg1"/>
                </a:solidFill>
              </a:rPr>
              <a:t>. 60 Y puesto de rodillas, clamó a gran voz: Señor, no les tomes en cuenta este pecado. Y habiendo dicho esto, </a:t>
            </a:r>
            <a:r>
              <a:rPr lang="es-ES" sz="4000" b="1" dirty="0">
                <a:solidFill>
                  <a:srgbClr val="FFFF00"/>
                </a:solidFill>
              </a:rPr>
              <a:t>durmió</a:t>
            </a:r>
            <a:r>
              <a:rPr lang="es-ES" sz="4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Hechos 7:57-60: </a:t>
            </a:r>
            <a:r>
              <a:rPr lang="es-ES" sz="3600" b="1" dirty="0">
                <a:latin typeface="Arial Black" panose="020B0A04020102020204" pitchFamily="34" charset="0"/>
              </a:rPr>
              <a:t>Cuando la turba martirizo a Esteban, él dijo: ‘recibe mi espíritu’. </a:t>
            </a:r>
          </a:p>
        </p:txBody>
      </p:sp>
    </p:spTree>
    <p:extLst>
      <p:ext uri="{BB962C8B-B14F-4D97-AF65-F5344CB8AC3E}">
        <p14:creationId xmlns:p14="http://schemas.microsoft.com/office/powerpoint/2010/main" val="29025914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3452" y="1934749"/>
            <a:ext cx="11069434" cy="341632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Entonces Jesús, clamando a gran voz, dijo: Padre, en tus manos encomiendo </a:t>
            </a:r>
            <a:r>
              <a:rPr lang="es-ES" sz="5400" b="1" dirty="0">
                <a:solidFill>
                  <a:srgbClr val="FFFF00"/>
                </a:solidFill>
              </a:rPr>
              <a:t>mi espíritu</a:t>
            </a:r>
            <a:r>
              <a:rPr lang="es-ES" sz="5400" b="1" dirty="0">
                <a:solidFill>
                  <a:schemeClr val="bg1"/>
                </a:solidFill>
              </a:rPr>
              <a:t>. Y habiendo dicho esto, </a:t>
            </a:r>
            <a:r>
              <a:rPr lang="es-ES" sz="5400" b="1" dirty="0">
                <a:solidFill>
                  <a:srgbClr val="FFFF00"/>
                </a:solidFill>
              </a:rPr>
              <a:t>expiró</a:t>
            </a:r>
            <a:r>
              <a:rPr lang="es-ES" sz="5400" b="1" dirty="0">
                <a:solidFill>
                  <a:schemeClr val="bg1"/>
                </a:solidFill>
              </a:rPr>
              <a:t>.”</a:t>
            </a:r>
            <a:endParaRPr lang="es-ES" sz="5400" b="1" i="1" dirty="0">
              <a:solidFill>
                <a:srgbClr val="CB6A86"/>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Lucas 23:46: </a:t>
            </a:r>
            <a:r>
              <a:rPr lang="es-ES" sz="3600" b="1" dirty="0">
                <a:latin typeface="Arial Black" panose="020B0A04020102020204" pitchFamily="34" charset="0"/>
              </a:rPr>
              <a:t>Cuando Jesús murió dijo: ‘Padre, en tus manos encomiendo mi espíritu’. </a:t>
            </a:r>
          </a:p>
        </p:txBody>
      </p:sp>
    </p:spTree>
    <p:extLst>
      <p:ext uri="{BB962C8B-B14F-4D97-AF65-F5344CB8AC3E}">
        <p14:creationId xmlns:p14="http://schemas.microsoft.com/office/powerpoint/2010/main" val="2536169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3452" y="1296836"/>
            <a:ext cx="11069434"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Nuestra </a:t>
            </a:r>
            <a:r>
              <a:rPr lang="es-ES" sz="4400" b="1" dirty="0">
                <a:solidFill>
                  <a:srgbClr val="FFFF00"/>
                </a:solidFill>
              </a:rPr>
              <a:t>identidad personal </a:t>
            </a:r>
            <a:r>
              <a:rPr lang="es-ES" sz="4400" b="1" dirty="0">
                <a:solidFill>
                  <a:schemeClr val="bg1"/>
                </a:solidFill>
              </a:rPr>
              <a:t>será </a:t>
            </a:r>
            <a:r>
              <a:rPr lang="es-ES" sz="4400" b="1" dirty="0">
                <a:solidFill>
                  <a:srgbClr val="FFFF00"/>
                </a:solidFill>
              </a:rPr>
              <a:t>preservada</a:t>
            </a:r>
            <a:r>
              <a:rPr lang="es-ES" sz="4400" b="1" dirty="0">
                <a:solidFill>
                  <a:schemeClr val="bg1"/>
                </a:solidFill>
              </a:rPr>
              <a:t> en la resurrección, aunque no sean las </a:t>
            </a:r>
            <a:r>
              <a:rPr lang="es-ES" sz="4400" b="1" dirty="0">
                <a:solidFill>
                  <a:srgbClr val="FFFF00"/>
                </a:solidFill>
              </a:rPr>
              <a:t>mismas partículas</a:t>
            </a:r>
            <a:r>
              <a:rPr lang="es-ES" sz="4400" b="1" dirty="0">
                <a:solidFill>
                  <a:schemeClr val="bg1"/>
                </a:solidFill>
              </a:rPr>
              <a:t> de materia ni la misma sustancia material que fue a la tumba. Las maravillosas obras de Dios son un misterio para el hombre. </a:t>
            </a:r>
            <a:r>
              <a:rPr lang="es-ES" sz="4400" b="1" dirty="0">
                <a:solidFill>
                  <a:srgbClr val="FFFF00"/>
                </a:solidFill>
              </a:rPr>
              <a:t>El espíritu, el carácter del hombre, vuelve a Dios y allí es preservado</a:t>
            </a:r>
            <a:r>
              <a:rPr lang="es-ES" sz="4400" b="1" dirty="0">
                <a:solidFill>
                  <a:schemeClr val="bg1"/>
                </a:solidFill>
              </a:rPr>
              <a:t>. En la resurrección cada hombre tendrá </a:t>
            </a:r>
            <a:r>
              <a:rPr lang="es-ES" sz="4400" b="1" dirty="0">
                <a:solidFill>
                  <a:srgbClr val="FFFF00"/>
                </a:solidFill>
              </a:rPr>
              <a:t>su propio carácter</a:t>
            </a:r>
            <a:r>
              <a:rPr lang="es-ES" sz="4400" b="1" dirty="0">
                <a:solidFill>
                  <a:schemeClr val="bg1"/>
                </a:solidFill>
              </a:rPr>
              <a:t>. </a:t>
            </a:r>
            <a:endParaRPr lang="es-ES" sz="4400" b="1" i="1" dirty="0">
              <a:solidFill>
                <a:srgbClr val="CB6A86"/>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En una cita extraordinaria, Elena White explicó la dimensión más amplia del espíritu:</a:t>
            </a:r>
          </a:p>
        </p:txBody>
      </p:sp>
    </p:spTree>
    <p:extLst>
      <p:ext uri="{BB962C8B-B14F-4D97-AF65-F5344CB8AC3E}">
        <p14:creationId xmlns:p14="http://schemas.microsoft.com/office/powerpoint/2010/main" val="2454002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0212" y="175959"/>
            <a:ext cx="10979787" cy="6001643"/>
          </a:xfrm>
          <a:prstGeom prst="rect">
            <a:avLst/>
          </a:prstGeom>
          <a:noFill/>
        </p:spPr>
        <p:txBody>
          <a:bodyPr wrap="square" rtlCol="0">
            <a:spAutoFit/>
          </a:bodyPr>
          <a:lstStyle/>
          <a:p>
            <a:r>
              <a:rPr lang="es-ES" sz="4800" b="1" dirty="0" smtClean="0">
                <a:solidFill>
                  <a:schemeClr val="bg1"/>
                </a:solidFill>
              </a:rPr>
              <a:t>A </a:t>
            </a:r>
            <a:r>
              <a:rPr lang="es-ES" sz="4800" b="1" dirty="0">
                <a:solidFill>
                  <a:schemeClr val="bg1"/>
                </a:solidFill>
              </a:rPr>
              <a:t>su debido tiempo Dios </a:t>
            </a:r>
            <a:r>
              <a:rPr lang="es-ES" sz="4800" b="1" dirty="0" smtClean="0">
                <a:solidFill>
                  <a:schemeClr val="bg1"/>
                </a:solidFill>
              </a:rPr>
              <a:t>llamará </a:t>
            </a:r>
            <a:r>
              <a:rPr lang="es-ES" sz="4800" b="1" dirty="0">
                <a:solidFill>
                  <a:schemeClr val="bg1"/>
                </a:solidFill>
              </a:rPr>
              <a:t>a los muertos dándoles de nuevo el </a:t>
            </a:r>
            <a:r>
              <a:rPr lang="es-ES" sz="4800" b="1" dirty="0">
                <a:solidFill>
                  <a:srgbClr val="FFFF00"/>
                </a:solidFill>
              </a:rPr>
              <a:t>aliento de vida </a:t>
            </a:r>
            <a:r>
              <a:rPr lang="es-ES" sz="4800" b="1" dirty="0">
                <a:solidFill>
                  <a:schemeClr val="bg1"/>
                </a:solidFill>
              </a:rPr>
              <a:t>y ordenando a los huesos secos que vivan. Saldrá la misma forma, pero estará libre de la enfermedad y de todo defecto. Vive otra vez con los </a:t>
            </a:r>
            <a:r>
              <a:rPr lang="es-ES" sz="4800" b="1" dirty="0">
                <a:solidFill>
                  <a:srgbClr val="FFFF00"/>
                </a:solidFill>
              </a:rPr>
              <a:t>mismos rasgos individuales</a:t>
            </a:r>
            <a:r>
              <a:rPr lang="es-ES" sz="4800" b="1" dirty="0">
                <a:solidFill>
                  <a:schemeClr val="bg1"/>
                </a:solidFill>
              </a:rPr>
              <a:t> de modo que el amigo reconocerá al amigo. </a:t>
            </a:r>
            <a:endParaRPr lang="es-ES" sz="4800" b="1" i="1" dirty="0">
              <a:solidFill>
                <a:srgbClr val="CB6A86"/>
              </a:solidFill>
            </a:endParaRPr>
          </a:p>
        </p:txBody>
      </p:sp>
    </p:spTree>
    <p:extLst>
      <p:ext uri="{BB962C8B-B14F-4D97-AF65-F5344CB8AC3E}">
        <p14:creationId xmlns:p14="http://schemas.microsoft.com/office/powerpoint/2010/main" val="40563112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0212" y="500423"/>
            <a:ext cx="11274755" cy="6001643"/>
          </a:xfrm>
          <a:prstGeom prst="rect">
            <a:avLst/>
          </a:prstGeom>
          <a:noFill/>
        </p:spPr>
        <p:txBody>
          <a:bodyPr wrap="square" rtlCol="0">
            <a:spAutoFit/>
          </a:bodyPr>
          <a:lstStyle/>
          <a:p>
            <a:r>
              <a:rPr lang="es-ES" sz="4800" b="1" dirty="0" smtClean="0">
                <a:solidFill>
                  <a:schemeClr val="bg1"/>
                </a:solidFill>
              </a:rPr>
              <a:t>No </a:t>
            </a:r>
            <a:r>
              <a:rPr lang="es-ES" sz="4800" b="1" dirty="0">
                <a:solidFill>
                  <a:schemeClr val="bg1"/>
                </a:solidFill>
              </a:rPr>
              <a:t>existe ninguna ley de Dios en la naturaleza que le obligue a devolverle al hombre las </a:t>
            </a:r>
            <a:r>
              <a:rPr lang="es-ES" sz="4800" b="1" dirty="0">
                <a:solidFill>
                  <a:srgbClr val="FFFF00"/>
                </a:solidFill>
              </a:rPr>
              <a:t>idénticas partículas </a:t>
            </a:r>
            <a:r>
              <a:rPr lang="es-ES" sz="4800" b="1" dirty="0">
                <a:solidFill>
                  <a:schemeClr val="bg1"/>
                </a:solidFill>
              </a:rPr>
              <a:t>de materia que componían el cuerpo antes de la muerte. Dios les dará a los justos que murieron un cuerpo que le será de agrado a Él.” </a:t>
            </a:r>
            <a:r>
              <a:rPr lang="es-ES" sz="4800" b="1" dirty="0">
                <a:solidFill>
                  <a:srgbClr val="CB6A86"/>
                </a:solidFill>
              </a:rPr>
              <a:t>Comentario Bíblico Adventista, tomo 6, pp. 1092, 1093</a:t>
            </a:r>
            <a:endParaRPr lang="es-ES" sz="4800" b="1" i="1" dirty="0">
              <a:solidFill>
                <a:srgbClr val="CB6A86"/>
              </a:solidFill>
            </a:endParaRPr>
          </a:p>
        </p:txBody>
      </p:sp>
    </p:spTree>
    <p:extLst>
      <p:ext uri="{BB962C8B-B14F-4D97-AF65-F5344CB8AC3E}">
        <p14:creationId xmlns:p14="http://schemas.microsoft.com/office/powerpoint/2010/main" val="26949104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8207" y="1296836"/>
            <a:ext cx="11459496" cy="5632311"/>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Pablo ilustra este hecho con la semilla sembrada en el campo. La semilla plantada </a:t>
            </a:r>
            <a:r>
              <a:rPr lang="es-ES" sz="4000" b="1" dirty="0">
                <a:solidFill>
                  <a:srgbClr val="FFFF00"/>
                </a:solidFill>
              </a:rPr>
              <a:t>muere</a:t>
            </a:r>
            <a:r>
              <a:rPr lang="es-ES" sz="4000" b="1" dirty="0">
                <a:solidFill>
                  <a:schemeClr val="bg1"/>
                </a:solidFill>
              </a:rPr>
              <a:t>, pero allí surge una nueva semilla. La sustancia natural del grano que muere </a:t>
            </a:r>
            <a:r>
              <a:rPr lang="es-ES" sz="4000" b="1" dirty="0">
                <a:solidFill>
                  <a:srgbClr val="FFFF00"/>
                </a:solidFill>
              </a:rPr>
              <a:t>nunca más vuelve a surgir como antes</a:t>
            </a:r>
            <a:r>
              <a:rPr lang="es-ES" sz="4000" b="1" dirty="0">
                <a:solidFill>
                  <a:schemeClr val="bg1"/>
                </a:solidFill>
              </a:rPr>
              <a:t>, pero Dios le da el cuerpo que él quiere. El cuerpo humano se compondrá entonces de un </a:t>
            </a:r>
            <a:r>
              <a:rPr lang="es-ES" sz="4000" b="1" dirty="0">
                <a:solidFill>
                  <a:srgbClr val="FFFF00"/>
                </a:solidFill>
              </a:rPr>
              <a:t>material mucho más fino</a:t>
            </a:r>
            <a:r>
              <a:rPr lang="es-ES" sz="4000" b="1" dirty="0">
                <a:solidFill>
                  <a:schemeClr val="bg1"/>
                </a:solidFill>
              </a:rPr>
              <a:t>, por cuanto es una nueva creación, un nuevo nacimiento. Se siembra un cuerpo natural, resucita un cuerpo espiritual.” </a:t>
            </a:r>
            <a:r>
              <a:rPr lang="es-ES" sz="4000" b="1" i="1" dirty="0" err="1">
                <a:solidFill>
                  <a:srgbClr val="CB6A86"/>
                </a:solidFill>
              </a:rPr>
              <a:t>Maranata</a:t>
            </a:r>
            <a:r>
              <a:rPr lang="es-ES" sz="4000" b="1" i="1" dirty="0">
                <a:solidFill>
                  <a:srgbClr val="CB6A86"/>
                </a:solidFill>
              </a:rPr>
              <a:t>, p. 299</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El apóstol Pablo explicó qué clase de cuerpo tendrán los redimidos:</a:t>
            </a:r>
          </a:p>
        </p:txBody>
      </p:sp>
    </p:spTree>
    <p:extLst>
      <p:ext uri="{BB962C8B-B14F-4D97-AF65-F5344CB8AC3E}">
        <p14:creationId xmlns:p14="http://schemas.microsoft.com/office/powerpoint/2010/main" val="26704106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938992"/>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000" dirty="0">
                <a:solidFill>
                  <a:schemeClr val="bg1"/>
                </a:solidFill>
                <a:latin typeface="Bauhaus 93" panose="04030905020B02020C02" pitchFamily="82" charset="0"/>
              </a:rPr>
              <a:t>Un ejemplo práctico de cómo funciona</a:t>
            </a:r>
          </a:p>
        </p:txBody>
      </p:sp>
    </p:spTree>
    <p:extLst>
      <p:ext uri="{BB962C8B-B14F-4D97-AF65-F5344CB8AC3E}">
        <p14:creationId xmlns:p14="http://schemas.microsoft.com/office/powerpoint/2010/main" val="2615496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327600"/>
            <a:ext cx="11595510"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800" b="1" dirty="0">
                <a:solidFill>
                  <a:srgbClr val="002060"/>
                </a:solidFill>
              </a:rPr>
              <a:t>Pensemos por unos momentos de una </a:t>
            </a:r>
            <a:r>
              <a:rPr lang="es-ES" sz="4800" b="1" dirty="0">
                <a:solidFill>
                  <a:srgbClr val="FF0000"/>
                </a:solidFill>
              </a:rPr>
              <a:t>cámara de video</a:t>
            </a:r>
            <a:r>
              <a:rPr lang="es-ES" sz="4800" b="1" dirty="0">
                <a:solidFill>
                  <a:srgbClr val="002060"/>
                </a:solidFill>
              </a:rPr>
              <a:t>. Usted puede grabar algunas </a:t>
            </a:r>
            <a:r>
              <a:rPr lang="es-ES" sz="4800" b="1" dirty="0">
                <a:solidFill>
                  <a:srgbClr val="FF0000"/>
                </a:solidFill>
              </a:rPr>
              <a:t>escenas familiares </a:t>
            </a:r>
            <a:r>
              <a:rPr lang="es-ES" sz="4800" b="1" dirty="0">
                <a:solidFill>
                  <a:srgbClr val="002060"/>
                </a:solidFill>
              </a:rPr>
              <a:t>hoy y luego </a:t>
            </a:r>
            <a:r>
              <a:rPr lang="es-ES" sz="4800" b="1" dirty="0">
                <a:solidFill>
                  <a:srgbClr val="FF0000"/>
                </a:solidFill>
              </a:rPr>
              <a:t>apagar la cámara</a:t>
            </a:r>
            <a:r>
              <a:rPr lang="es-ES" sz="4800" b="1" dirty="0">
                <a:solidFill>
                  <a:srgbClr val="002060"/>
                </a:solidFill>
              </a:rPr>
              <a:t>. Después de </a:t>
            </a:r>
            <a:r>
              <a:rPr lang="es-ES" sz="4800" b="1" dirty="0">
                <a:solidFill>
                  <a:srgbClr val="FF0000"/>
                </a:solidFill>
              </a:rPr>
              <a:t>un mes vuelve </a:t>
            </a:r>
            <a:r>
              <a:rPr lang="es-ES" sz="4800" b="1" dirty="0">
                <a:solidFill>
                  <a:srgbClr val="002060"/>
                </a:solidFill>
              </a:rPr>
              <a:t>a prender la cámara y comienza </a:t>
            </a:r>
            <a:r>
              <a:rPr lang="es-ES" sz="4800" b="1" dirty="0">
                <a:solidFill>
                  <a:srgbClr val="FF0000"/>
                </a:solidFill>
              </a:rPr>
              <a:t>a grabar </a:t>
            </a:r>
            <a:r>
              <a:rPr lang="es-ES" sz="4800" b="1" dirty="0">
                <a:solidFill>
                  <a:srgbClr val="002060"/>
                </a:solidFill>
              </a:rPr>
              <a:t>a </a:t>
            </a:r>
            <a:r>
              <a:rPr lang="es-ES" sz="4800" b="1" dirty="0">
                <a:solidFill>
                  <a:srgbClr val="FF0000"/>
                </a:solidFill>
              </a:rPr>
              <a:t>donde cesó </a:t>
            </a:r>
            <a:r>
              <a:rPr lang="es-ES" sz="4800" b="1" dirty="0">
                <a:solidFill>
                  <a:srgbClr val="002060"/>
                </a:solidFill>
              </a:rPr>
              <a:t>un mes antes. En el video </a:t>
            </a:r>
            <a:r>
              <a:rPr lang="es-ES" sz="4800" b="1" dirty="0">
                <a:solidFill>
                  <a:srgbClr val="FF0000"/>
                </a:solidFill>
              </a:rPr>
              <a:t>no hay ningún intervalo </a:t>
            </a:r>
            <a:r>
              <a:rPr lang="es-ES" sz="4800" b="1" dirty="0">
                <a:solidFill>
                  <a:srgbClr val="002060"/>
                </a:solidFill>
              </a:rPr>
              <a:t>de tiempo entre lo que usted grabó primero y lo que grabó después.</a:t>
            </a:r>
            <a:endParaRPr lang="es-ES" sz="4800" b="1" dirty="0">
              <a:solidFill>
                <a:srgbClr val="7B3874"/>
              </a:solidFill>
            </a:endParaRPr>
          </a:p>
        </p:txBody>
      </p:sp>
    </p:spTree>
    <p:extLst>
      <p:ext uri="{BB962C8B-B14F-4D97-AF65-F5344CB8AC3E}">
        <p14:creationId xmlns:p14="http://schemas.microsoft.com/office/powerpoint/2010/main" val="181301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016717" y="704495"/>
            <a:ext cx="9871159" cy="4708981"/>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6000" b="1" dirty="0">
                <a:solidFill>
                  <a:srgbClr val="002060"/>
                </a:solidFill>
              </a:rPr>
              <a:t>En esta lección estudiaremos </a:t>
            </a:r>
            <a:r>
              <a:rPr lang="es-ES" sz="6000" b="1" dirty="0">
                <a:solidFill>
                  <a:srgbClr val="FF0000"/>
                </a:solidFill>
              </a:rPr>
              <a:t>tan solo </a:t>
            </a:r>
            <a:r>
              <a:rPr lang="es-ES" sz="6000" b="1" dirty="0">
                <a:solidFill>
                  <a:srgbClr val="002060"/>
                </a:solidFill>
              </a:rPr>
              <a:t>la </a:t>
            </a:r>
            <a:r>
              <a:rPr lang="es-ES" sz="6000" b="1" dirty="0" smtClean="0">
                <a:solidFill>
                  <a:srgbClr val="002060"/>
                </a:solidFill>
              </a:rPr>
              <a:t>etapa </a:t>
            </a:r>
            <a:r>
              <a:rPr lang="es-ES" sz="6000" b="1" dirty="0">
                <a:solidFill>
                  <a:srgbClr val="002060"/>
                </a:solidFill>
              </a:rPr>
              <a:t>que ocurre </a:t>
            </a:r>
            <a:r>
              <a:rPr lang="es-ES" sz="6000" b="1" u="sng" dirty="0" smtClean="0">
                <a:solidFill>
                  <a:srgbClr val="FF0000"/>
                </a:solidFill>
              </a:rPr>
              <a:t>antes de la segunda venida </a:t>
            </a:r>
            <a:r>
              <a:rPr lang="es-ES" sz="6000" b="1" dirty="0" smtClean="0">
                <a:solidFill>
                  <a:srgbClr val="002060"/>
                </a:solidFill>
              </a:rPr>
              <a:t>pues </a:t>
            </a:r>
            <a:r>
              <a:rPr lang="es-ES" sz="6000" b="1" dirty="0">
                <a:solidFill>
                  <a:srgbClr val="002060"/>
                </a:solidFill>
              </a:rPr>
              <a:t>a esta etapa se refiere el </a:t>
            </a:r>
            <a:r>
              <a:rPr lang="es-ES" sz="6000" b="1" dirty="0">
                <a:solidFill>
                  <a:srgbClr val="FF0000"/>
                </a:solidFill>
              </a:rPr>
              <a:t>juicio</a:t>
            </a:r>
            <a:r>
              <a:rPr lang="es-ES" sz="6000" b="1" dirty="0">
                <a:solidFill>
                  <a:srgbClr val="002060"/>
                </a:solidFill>
              </a:rPr>
              <a:t> de Apocalipsis 14:7.</a:t>
            </a:r>
            <a:endParaRPr lang="es-ES" sz="6000" b="1" dirty="0" smtClean="0">
              <a:solidFill>
                <a:srgbClr val="002060"/>
              </a:solidFill>
            </a:endParaRPr>
          </a:p>
        </p:txBody>
      </p:sp>
    </p:spTree>
    <p:extLst>
      <p:ext uri="{BB962C8B-B14F-4D97-AF65-F5344CB8AC3E}">
        <p14:creationId xmlns:p14="http://schemas.microsoft.com/office/powerpoint/2010/main" val="6941884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843794"/>
            <a:ext cx="1171302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000" b="1" dirty="0">
                <a:solidFill>
                  <a:srgbClr val="002060"/>
                </a:solidFill>
              </a:rPr>
              <a:t>Por así decirlo, toda </a:t>
            </a:r>
            <a:r>
              <a:rPr lang="es-ES" sz="4000" b="1" dirty="0">
                <a:solidFill>
                  <a:srgbClr val="FF0000"/>
                </a:solidFill>
              </a:rPr>
              <a:t>nuestra vida es una grabación </a:t>
            </a:r>
            <a:r>
              <a:rPr lang="es-ES" sz="4000" b="1" dirty="0">
                <a:solidFill>
                  <a:srgbClr val="002060"/>
                </a:solidFill>
              </a:rPr>
              <a:t>en video. Mientras estamos vivos Dios graba nuestro registro biográfico. Cuando morimos la </a:t>
            </a:r>
            <a:r>
              <a:rPr lang="es-ES" sz="4000" b="1" dirty="0">
                <a:solidFill>
                  <a:srgbClr val="FF0000"/>
                </a:solidFill>
              </a:rPr>
              <a:t>cámara de video se apaga</a:t>
            </a:r>
            <a:r>
              <a:rPr lang="es-ES" sz="4000" b="1" dirty="0">
                <a:solidFill>
                  <a:srgbClr val="002060"/>
                </a:solidFill>
              </a:rPr>
              <a:t> y en la resurrección se prende de nuevo y se </a:t>
            </a:r>
            <a:r>
              <a:rPr lang="es-ES" sz="4000" b="1" dirty="0">
                <a:solidFill>
                  <a:srgbClr val="FF0000"/>
                </a:solidFill>
              </a:rPr>
              <a:t>reanuda la grabación </a:t>
            </a:r>
            <a:r>
              <a:rPr lang="es-ES" sz="4000" b="1" dirty="0">
                <a:solidFill>
                  <a:srgbClr val="002060"/>
                </a:solidFill>
              </a:rPr>
              <a:t>precisamente </a:t>
            </a:r>
            <a:r>
              <a:rPr lang="es-ES" sz="4000" b="1" dirty="0">
                <a:solidFill>
                  <a:srgbClr val="FF0000"/>
                </a:solidFill>
              </a:rPr>
              <a:t>a donde cesó</a:t>
            </a:r>
            <a:r>
              <a:rPr lang="es-ES" sz="4000" b="1" dirty="0">
                <a:solidFill>
                  <a:srgbClr val="002060"/>
                </a:solidFill>
              </a:rPr>
              <a:t> cuando morimos. Para el que murió no hay un intervalo de tiempo entre la muerte y la resurrección. En la muerte se suspende la biografía y en la resurrección se reanuda.</a:t>
            </a:r>
            <a:endParaRPr lang="es-ES" sz="4000" b="1" dirty="0">
              <a:solidFill>
                <a:srgbClr val="7B3874"/>
              </a:solidFill>
            </a:endParaRPr>
          </a:p>
        </p:txBody>
      </p:sp>
    </p:spTree>
    <p:extLst>
      <p:ext uri="{BB962C8B-B14F-4D97-AF65-F5344CB8AC3E}">
        <p14:creationId xmlns:p14="http://schemas.microsoft.com/office/powerpoint/2010/main" val="15502362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450760"/>
            <a:ext cx="11081982"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Yo sé que </a:t>
            </a:r>
            <a:r>
              <a:rPr lang="es-ES" sz="4800" b="1" dirty="0">
                <a:solidFill>
                  <a:srgbClr val="FFFF00"/>
                </a:solidFill>
              </a:rPr>
              <a:t>mi</a:t>
            </a:r>
            <a:r>
              <a:rPr lang="es-ES" sz="4800" b="1" dirty="0">
                <a:solidFill>
                  <a:schemeClr val="bg1"/>
                </a:solidFill>
              </a:rPr>
              <a:t> Redentor vive, y al fin se levantará sobre el polvo; 26 Y después de deshecha esta </a:t>
            </a:r>
            <a:r>
              <a:rPr lang="es-ES" sz="4800" b="1" dirty="0">
                <a:solidFill>
                  <a:srgbClr val="FFFF00"/>
                </a:solidFill>
              </a:rPr>
              <a:t>mi</a:t>
            </a:r>
            <a:r>
              <a:rPr lang="es-ES" sz="4800" b="1" dirty="0">
                <a:solidFill>
                  <a:schemeClr val="bg1"/>
                </a:solidFill>
              </a:rPr>
              <a:t> piel, en </a:t>
            </a:r>
            <a:r>
              <a:rPr lang="es-ES" sz="4800" b="1" dirty="0">
                <a:solidFill>
                  <a:srgbClr val="FFFF00"/>
                </a:solidFill>
              </a:rPr>
              <a:t>mi</a:t>
            </a:r>
            <a:r>
              <a:rPr lang="es-ES" sz="4800" b="1" dirty="0">
                <a:solidFill>
                  <a:schemeClr val="bg1"/>
                </a:solidFill>
              </a:rPr>
              <a:t> carne he de ver a Dios; 27 Al cual veré </a:t>
            </a:r>
            <a:r>
              <a:rPr lang="es-ES" sz="4800" b="1" dirty="0">
                <a:solidFill>
                  <a:srgbClr val="FFFF00"/>
                </a:solidFill>
              </a:rPr>
              <a:t>por mí mismo</a:t>
            </a:r>
            <a:r>
              <a:rPr lang="es-ES" sz="4800" b="1" dirty="0">
                <a:solidFill>
                  <a:schemeClr val="bg1"/>
                </a:solidFill>
              </a:rPr>
              <a:t>, y </a:t>
            </a:r>
            <a:r>
              <a:rPr lang="es-ES" sz="4800" b="1" dirty="0">
                <a:solidFill>
                  <a:srgbClr val="FFFF00"/>
                </a:solidFill>
              </a:rPr>
              <a:t>mis ojos </a:t>
            </a:r>
            <a:r>
              <a:rPr lang="es-ES" sz="4800" b="1" dirty="0">
                <a:solidFill>
                  <a:schemeClr val="bg1"/>
                </a:solidFill>
              </a:rPr>
              <a:t>lo verán, y </a:t>
            </a:r>
            <a:r>
              <a:rPr lang="es-ES" sz="4800" b="1" dirty="0">
                <a:solidFill>
                  <a:srgbClr val="FFFF00"/>
                </a:solidFill>
              </a:rPr>
              <a:t>no otro</a:t>
            </a:r>
            <a:r>
              <a:rPr lang="es-ES" sz="4800" b="1" dirty="0">
                <a:solidFill>
                  <a:schemeClr val="bg1"/>
                </a:solidFill>
              </a:rPr>
              <a:t>, aunque mi corazón desfallece dentro de mí.”</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Job 19:25-27:</a:t>
            </a:r>
          </a:p>
        </p:txBody>
      </p:sp>
    </p:spTree>
    <p:extLst>
      <p:ext uri="{BB962C8B-B14F-4D97-AF65-F5344CB8AC3E}">
        <p14:creationId xmlns:p14="http://schemas.microsoft.com/office/powerpoint/2010/main" val="38450942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5303" y="816974"/>
            <a:ext cx="10989264"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400" b="1" dirty="0">
                <a:solidFill>
                  <a:srgbClr val="002060"/>
                </a:solidFill>
              </a:rPr>
              <a:t>Job explicó que después de desintegrarse su cuerpo al </a:t>
            </a:r>
            <a:r>
              <a:rPr lang="es-ES" sz="4400" b="1" dirty="0" smtClean="0">
                <a:solidFill>
                  <a:srgbClr val="002060"/>
                </a:solidFill>
              </a:rPr>
              <a:t>polvo, </a:t>
            </a:r>
            <a:r>
              <a:rPr lang="es-ES" sz="4400" b="1" dirty="0">
                <a:solidFill>
                  <a:srgbClr val="002060"/>
                </a:solidFill>
              </a:rPr>
              <a:t>al fin en su carne vería a Dios. Para cumplirse esto, Job tendría que resucitar. Note que Job subraya cuatro veces con el pronombre personal posesivo que será el mismo el que vera a Dios. ¡Es decir, Dios le devolverá a Job no solo la capacidad de respirar sino también su identidad personal!</a:t>
            </a:r>
            <a:endParaRPr lang="es-ES" sz="4400" b="1" dirty="0">
              <a:solidFill>
                <a:srgbClr val="7B3874"/>
              </a:solidFill>
            </a:endParaRPr>
          </a:p>
        </p:txBody>
      </p:sp>
    </p:spTree>
    <p:extLst>
      <p:ext uri="{BB962C8B-B14F-4D97-AF65-F5344CB8AC3E}">
        <p14:creationId xmlns:p14="http://schemas.microsoft.com/office/powerpoint/2010/main" val="2871050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308324"/>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7200" dirty="0">
                <a:solidFill>
                  <a:schemeClr val="bg1"/>
                </a:solidFill>
                <a:latin typeface="Bauhaus 93" panose="04030905020B02020C02" pitchFamily="82" charset="0"/>
              </a:rPr>
              <a:t>Los impíos fuera de la santa </a:t>
            </a:r>
            <a:r>
              <a:rPr lang="es-ES" sz="7200" dirty="0" smtClean="0">
                <a:solidFill>
                  <a:schemeClr val="bg1"/>
                </a:solidFill>
                <a:latin typeface="Bauhaus 93" panose="04030905020B02020C02" pitchFamily="82" charset="0"/>
              </a:rPr>
              <a:t>ciudad</a:t>
            </a:r>
            <a:endParaRPr lang="es-ES" sz="72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31121725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5303" y="816974"/>
            <a:ext cx="10989264"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6600" b="1" dirty="0">
                <a:solidFill>
                  <a:srgbClr val="002060"/>
                </a:solidFill>
              </a:rPr>
              <a:t>Cuando los impíos resuciten después del milenio no solo recibirán el aliento sino también el registro con que murieron:</a:t>
            </a:r>
            <a:endParaRPr lang="es-ES" sz="6600" b="1" dirty="0">
              <a:solidFill>
                <a:srgbClr val="7B3874"/>
              </a:solidFill>
            </a:endParaRPr>
          </a:p>
        </p:txBody>
      </p:sp>
    </p:spTree>
    <p:extLst>
      <p:ext uri="{BB962C8B-B14F-4D97-AF65-F5344CB8AC3E}">
        <p14:creationId xmlns:p14="http://schemas.microsoft.com/office/powerpoint/2010/main" val="1459899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36144" y="742838"/>
            <a:ext cx="11104049" cy="5632311"/>
          </a:xfrm>
          <a:prstGeom prst="rect">
            <a:avLst/>
          </a:prstGeom>
          <a:noFill/>
        </p:spPr>
        <p:txBody>
          <a:bodyPr wrap="square" rtlCol="0">
            <a:spAutoFit/>
          </a:bodyPr>
          <a:lstStyle/>
          <a:p>
            <a:r>
              <a:rPr lang="es-ES" sz="4000" b="1" dirty="0">
                <a:solidFill>
                  <a:schemeClr val="bg1"/>
                </a:solidFill>
              </a:rPr>
              <a:t>“Allí hay reyes y generales que conquistaron naciones, hombres valientes que nunca perdieron una batalla, guerreros soberbios y ambiciosos cuya venida hacía temblar reinos. La muerte </a:t>
            </a:r>
            <a:r>
              <a:rPr lang="es-ES" sz="4000" b="1" dirty="0">
                <a:solidFill>
                  <a:srgbClr val="FFFF00"/>
                </a:solidFill>
              </a:rPr>
              <a:t>no los </a:t>
            </a:r>
            <a:r>
              <a:rPr lang="es-ES" sz="4000" b="1" dirty="0" smtClean="0">
                <a:solidFill>
                  <a:srgbClr val="FFFF00"/>
                </a:solidFill>
              </a:rPr>
              <a:t>cambió</a:t>
            </a:r>
            <a:r>
              <a:rPr lang="es-ES" sz="4000" b="1" dirty="0" smtClean="0">
                <a:solidFill>
                  <a:schemeClr val="bg1"/>
                </a:solidFill>
              </a:rPr>
              <a:t>. </a:t>
            </a:r>
            <a:r>
              <a:rPr lang="es-ES" sz="4000" b="1" dirty="0">
                <a:solidFill>
                  <a:schemeClr val="bg1"/>
                </a:solidFill>
              </a:rPr>
              <a:t>Al salir de la tumba, </a:t>
            </a:r>
            <a:r>
              <a:rPr lang="es-ES" sz="4000" b="1" dirty="0">
                <a:solidFill>
                  <a:srgbClr val="FFFF00"/>
                </a:solidFill>
              </a:rPr>
              <a:t>reasumen el curso de sus pensamientos </a:t>
            </a:r>
            <a:r>
              <a:rPr lang="es-ES" sz="4000" b="1" dirty="0" smtClean="0">
                <a:solidFill>
                  <a:srgbClr val="FFFF00"/>
                </a:solidFill>
              </a:rPr>
              <a:t>en </a:t>
            </a:r>
            <a:r>
              <a:rPr lang="es-ES" sz="4000" b="1" dirty="0">
                <a:solidFill>
                  <a:srgbClr val="FFFF00"/>
                </a:solidFill>
              </a:rPr>
              <a:t>el punto mismo en que lo </a:t>
            </a:r>
            <a:r>
              <a:rPr lang="es-ES" sz="4000" b="1" dirty="0" smtClean="0">
                <a:solidFill>
                  <a:srgbClr val="FFFF00"/>
                </a:solidFill>
              </a:rPr>
              <a:t>dejaron [cuando murieron]. </a:t>
            </a:r>
            <a:r>
              <a:rPr lang="es-ES" sz="4000" b="1" dirty="0">
                <a:solidFill>
                  <a:schemeClr val="bg1"/>
                </a:solidFill>
              </a:rPr>
              <a:t>Se levantan animados por el mismo deseo de conquista que los dominaba cuando cayeron</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El Conflicto de los Siglos, p. 722</a:t>
            </a:r>
          </a:p>
        </p:txBody>
      </p:sp>
    </p:spTree>
    <p:extLst>
      <p:ext uri="{BB962C8B-B14F-4D97-AF65-F5344CB8AC3E}">
        <p14:creationId xmlns:p14="http://schemas.microsoft.com/office/powerpoint/2010/main" val="41083811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97867" y="491160"/>
            <a:ext cx="11523694"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a:t>
            </a:r>
            <a:r>
              <a:rPr lang="es-ES" sz="6000" b="1" dirty="0">
                <a:solidFill>
                  <a:srgbClr val="FF0000"/>
                </a:solidFill>
              </a:rPr>
              <a:t>Por qué </a:t>
            </a:r>
            <a:r>
              <a:rPr lang="es-ES" sz="6000" b="1" dirty="0">
                <a:solidFill>
                  <a:srgbClr val="002060"/>
                </a:solidFill>
              </a:rPr>
              <a:t>resucitan los impíos </a:t>
            </a:r>
            <a:r>
              <a:rPr lang="es-ES" sz="6000" b="1" dirty="0" smtClean="0">
                <a:solidFill>
                  <a:srgbClr val="FF0000"/>
                </a:solidFill>
              </a:rPr>
              <a:t>a partir de donde quedaron cuando </a:t>
            </a:r>
            <a:r>
              <a:rPr lang="es-ES" sz="6000" b="1" dirty="0">
                <a:solidFill>
                  <a:srgbClr val="FF0000"/>
                </a:solidFill>
              </a:rPr>
              <a:t>murieron</a:t>
            </a:r>
            <a:r>
              <a:rPr lang="es-ES" sz="6000" b="1" dirty="0">
                <a:solidFill>
                  <a:srgbClr val="002060"/>
                </a:solidFill>
              </a:rPr>
              <a:t>? Sencillamente porque cuando Dios les </a:t>
            </a:r>
            <a:r>
              <a:rPr lang="es-ES" sz="6000" b="1" dirty="0">
                <a:solidFill>
                  <a:srgbClr val="FF0000"/>
                </a:solidFill>
              </a:rPr>
              <a:t>devuelve el aliento </a:t>
            </a:r>
            <a:r>
              <a:rPr lang="es-ES" sz="6000" b="1" dirty="0">
                <a:solidFill>
                  <a:srgbClr val="002060"/>
                </a:solidFill>
              </a:rPr>
              <a:t>les </a:t>
            </a:r>
            <a:r>
              <a:rPr lang="es-ES" sz="6000" b="1" dirty="0">
                <a:solidFill>
                  <a:srgbClr val="FF0000"/>
                </a:solidFill>
              </a:rPr>
              <a:t>devuelve también el registro </a:t>
            </a:r>
            <a:r>
              <a:rPr lang="es-ES" sz="6000" b="1" dirty="0">
                <a:solidFill>
                  <a:srgbClr val="002060"/>
                </a:solidFill>
              </a:rPr>
              <a:t>biográfico de lo que fueron en vida.</a:t>
            </a:r>
            <a:endParaRPr lang="es-ES" sz="6000" b="1" i="1" dirty="0">
              <a:solidFill>
                <a:srgbClr val="7030A0"/>
              </a:solidFill>
            </a:endParaRPr>
          </a:p>
        </p:txBody>
      </p:sp>
    </p:spTree>
    <p:extLst>
      <p:ext uri="{BB962C8B-B14F-4D97-AF65-F5344CB8AC3E}">
        <p14:creationId xmlns:p14="http://schemas.microsoft.com/office/powerpoint/2010/main" val="42629130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489587" y="1073121"/>
            <a:ext cx="9379974" cy="4154984"/>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002060"/>
                </a:solidFill>
              </a:rPr>
              <a:t>La corta película del </a:t>
            </a:r>
            <a:r>
              <a:rPr lang="es-ES" sz="6600" b="1" dirty="0">
                <a:solidFill>
                  <a:srgbClr val="FF0000"/>
                </a:solidFill>
              </a:rPr>
              <a:t>asesinato</a:t>
            </a:r>
            <a:r>
              <a:rPr lang="es-ES" sz="6600" b="1" dirty="0">
                <a:solidFill>
                  <a:srgbClr val="002060"/>
                </a:solidFill>
              </a:rPr>
              <a:t> de John F. Kennedy nos dará una buena ilustración</a:t>
            </a:r>
            <a:r>
              <a:rPr lang="es-ES" sz="6600" b="1" dirty="0" smtClean="0">
                <a:solidFill>
                  <a:srgbClr val="002060"/>
                </a:solidFill>
              </a:rPr>
              <a:t>.</a:t>
            </a:r>
          </a:p>
        </p:txBody>
      </p:sp>
    </p:spTree>
    <p:extLst>
      <p:ext uri="{BB962C8B-B14F-4D97-AF65-F5344CB8AC3E}">
        <p14:creationId xmlns:p14="http://schemas.microsoft.com/office/powerpoint/2010/main" val="25519251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48930" y="217714"/>
            <a:ext cx="11046542"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smtClean="0">
                <a:solidFill>
                  <a:srgbClr val="002060"/>
                </a:solidFill>
              </a:rPr>
              <a:t>“Se </a:t>
            </a:r>
            <a:r>
              <a:rPr lang="es-ES" sz="4400" b="1" dirty="0">
                <a:solidFill>
                  <a:srgbClr val="002060"/>
                </a:solidFill>
              </a:rPr>
              <a:t>ha dicho que son los 26 segundos de película más importantes de la historia: los 486 fotogramas de una película casera de 8 milímetros </a:t>
            </a:r>
            <a:r>
              <a:rPr lang="es-ES" sz="4400" b="1" dirty="0" smtClean="0">
                <a:solidFill>
                  <a:srgbClr val="002060"/>
                </a:solidFill>
              </a:rPr>
              <a:t>filmada </a:t>
            </a:r>
            <a:r>
              <a:rPr lang="es-ES" sz="4400" b="1" dirty="0">
                <a:solidFill>
                  <a:srgbClr val="002060"/>
                </a:solidFill>
              </a:rPr>
              <a:t>bajo el sol del mediodía de Dallas el 22 de noviembre de 1963 por un modista llamado Abraham </a:t>
            </a:r>
            <a:r>
              <a:rPr lang="es-ES" sz="4400" b="1" dirty="0" err="1">
                <a:solidFill>
                  <a:srgbClr val="FF0000"/>
                </a:solidFill>
              </a:rPr>
              <a:t>Zapruder</a:t>
            </a:r>
            <a:r>
              <a:rPr lang="es-ES" sz="4400" b="1" dirty="0">
                <a:solidFill>
                  <a:srgbClr val="002060"/>
                </a:solidFill>
              </a:rPr>
              <a:t>. Veintiséis segundos que incluyeron una visión histórica, horrible y demasiado clara de un asesinato presidencial</a:t>
            </a:r>
            <a:r>
              <a:rPr lang="es-ES" sz="4400" b="1" dirty="0" smtClean="0">
                <a:solidFill>
                  <a:srgbClr val="002060"/>
                </a:solidFill>
              </a:rPr>
              <a:t>.” </a:t>
            </a:r>
            <a:r>
              <a:rPr lang="es-ES" sz="4400" b="1" dirty="0" err="1" smtClean="0">
                <a:solidFill>
                  <a:srgbClr val="CB6A86"/>
                </a:solidFill>
              </a:rPr>
              <a:t>Smithsonian</a:t>
            </a:r>
            <a:r>
              <a:rPr lang="es-ES" sz="4400" b="1" dirty="0" smtClean="0">
                <a:solidFill>
                  <a:srgbClr val="CB6A86"/>
                </a:solidFill>
              </a:rPr>
              <a:t> Magazine</a:t>
            </a:r>
            <a:endParaRPr lang="es-ES" sz="4400" b="1" dirty="0">
              <a:solidFill>
                <a:srgbClr val="CB6A86"/>
              </a:solidFill>
            </a:endParaRPr>
          </a:p>
        </p:txBody>
      </p:sp>
    </p:spTree>
    <p:extLst>
      <p:ext uri="{BB962C8B-B14F-4D97-AF65-F5344CB8AC3E}">
        <p14:creationId xmlns:p14="http://schemas.microsoft.com/office/powerpoint/2010/main" val="14689153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5082" y="922500"/>
            <a:ext cx="10989264" cy="507831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smtClean="0">
                <a:solidFill>
                  <a:srgbClr val="002060"/>
                </a:solidFill>
              </a:rPr>
              <a:t> </a:t>
            </a:r>
            <a:r>
              <a:rPr lang="es-ES" sz="5400" b="1" dirty="0">
                <a:solidFill>
                  <a:srgbClr val="002060"/>
                </a:solidFill>
              </a:rPr>
              <a:t>Cuando usted ve la película del señor </a:t>
            </a:r>
            <a:r>
              <a:rPr lang="es-ES" sz="5400" b="1" dirty="0" err="1">
                <a:solidFill>
                  <a:srgbClr val="002060"/>
                </a:solidFill>
              </a:rPr>
              <a:t>Zapruder</a:t>
            </a:r>
            <a:r>
              <a:rPr lang="es-ES" sz="5400" b="1" dirty="0">
                <a:solidFill>
                  <a:srgbClr val="002060"/>
                </a:solidFill>
              </a:rPr>
              <a:t>, ¿Está Kennedy vivo o muerto? La respuesta es que en la película está vivo, pero usted está viendo la película muchos </a:t>
            </a:r>
            <a:r>
              <a:rPr lang="es-ES" sz="5400" b="1" dirty="0" smtClean="0">
                <a:solidFill>
                  <a:srgbClr val="002060"/>
                </a:solidFill>
              </a:rPr>
              <a:t>años </a:t>
            </a:r>
            <a:r>
              <a:rPr lang="es-ES" sz="5400" b="1" dirty="0">
                <a:solidFill>
                  <a:srgbClr val="FF0000"/>
                </a:solidFill>
              </a:rPr>
              <a:t>después</a:t>
            </a:r>
            <a:r>
              <a:rPr lang="es-ES" sz="5400" b="1" dirty="0">
                <a:solidFill>
                  <a:srgbClr val="002060"/>
                </a:solidFill>
              </a:rPr>
              <a:t> de su muerte.</a:t>
            </a:r>
            <a:endParaRPr lang="es-ES" sz="5400" b="1" dirty="0">
              <a:solidFill>
                <a:srgbClr val="7B3874"/>
              </a:solidFill>
            </a:endParaRPr>
          </a:p>
        </p:txBody>
      </p:sp>
    </p:spTree>
    <p:extLst>
      <p:ext uri="{BB962C8B-B14F-4D97-AF65-F5344CB8AC3E}">
        <p14:creationId xmlns:p14="http://schemas.microsoft.com/office/powerpoint/2010/main" val="1244732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Los tres pasos del juicio</a:t>
            </a:r>
          </a:p>
        </p:txBody>
      </p:sp>
    </p:spTree>
    <p:extLst>
      <p:ext uri="{BB962C8B-B14F-4D97-AF65-F5344CB8AC3E}">
        <p14:creationId xmlns:p14="http://schemas.microsoft.com/office/powerpoint/2010/main" val="2174038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24465" y="217714"/>
            <a:ext cx="1159176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a:solidFill>
                  <a:srgbClr val="002060"/>
                </a:solidFill>
              </a:rPr>
              <a:t>Volvamos al caso de Adán. Por así decirlo, Dios filmó la película de la vida de Adán </a:t>
            </a:r>
            <a:r>
              <a:rPr lang="es-ES" sz="4400" b="1" dirty="0">
                <a:solidFill>
                  <a:srgbClr val="FF0000"/>
                </a:solidFill>
              </a:rPr>
              <a:t>mientras Adán estaba vivo</a:t>
            </a:r>
            <a:r>
              <a:rPr lang="es-ES" sz="4400" b="1" dirty="0">
                <a:solidFill>
                  <a:srgbClr val="002060"/>
                </a:solidFill>
              </a:rPr>
              <a:t> pero el jurado celestial ve la película milenios después de su muerte. Cuando Dios </a:t>
            </a:r>
            <a:r>
              <a:rPr lang="es-ES" sz="4400" b="1" dirty="0">
                <a:solidFill>
                  <a:srgbClr val="FF0000"/>
                </a:solidFill>
              </a:rPr>
              <a:t>sacó la película del archivo </a:t>
            </a:r>
            <a:r>
              <a:rPr lang="es-ES" sz="4400" b="1" dirty="0">
                <a:solidFill>
                  <a:srgbClr val="002060"/>
                </a:solidFill>
              </a:rPr>
              <a:t>para juzgar a Adán en 1844, en un sentido muy real, Adán </a:t>
            </a:r>
            <a:r>
              <a:rPr lang="es-ES" sz="4400" b="1" dirty="0">
                <a:solidFill>
                  <a:srgbClr val="FF0000"/>
                </a:solidFill>
              </a:rPr>
              <a:t>compareció</a:t>
            </a:r>
            <a:r>
              <a:rPr lang="es-ES" sz="4400" b="1" dirty="0">
                <a:solidFill>
                  <a:srgbClr val="002060"/>
                </a:solidFill>
              </a:rPr>
              <a:t> </a:t>
            </a:r>
            <a:r>
              <a:rPr lang="es-ES" sz="4400" b="1" dirty="0" smtClean="0">
                <a:solidFill>
                  <a:srgbClr val="FF0000"/>
                </a:solidFill>
              </a:rPr>
              <a:t>vivo</a:t>
            </a:r>
            <a:r>
              <a:rPr lang="es-ES" sz="4400" b="1" dirty="0" smtClean="0">
                <a:solidFill>
                  <a:srgbClr val="002060"/>
                </a:solidFill>
              </a:rPr>
              <a:t> ante </a:t>
            </a:r>
            <a:r>
              <a:rPr lang="es-ES" sz="4400" b="1" dirty="0">
                <a:solidFill>
                  <a:srgbClr val="002060"/>
                </a:solidFill>
              </a:rPr>
              <a:t>el tribunal </a:t>
            </a:r>
            <a:r>
              <a:rPr lang="es-ES" sz="4400" b="1" dirty="0" smtClean="0">
                <a:solidFill>
                  <a:srgbClr val="002060"/>
                </a:solidFill>
              </a:rPr>
              <a:t>supremo. </a:t>
            </a:r>
            <a:r>
              <a:rPr lang="es-ES" sz="4400" b="1" dirty="0">
                <a:solidFill>
                  <a:srgbClr val="002060"/>
                </a:solidFill>
              </a:rPr>
              <a:t>Los registros se examinaron </a:t>
            </a:r>
            <a:r>
              <a:rPr lang="es-ES" sz="4400" b="1" dirty="0">
                <a:solidFill>
                  <a:srgbClr val="FF0000"/>
                </a:solidFill>
              </a:rPr>
              <a:t>después que murió</a:t>
            </a:r>
            <a:r>
              <a:rPr lang="es-ES" sz="4400" b="1" dirty="0">
                <a:solidFill>
                  <a:srgbClr val="002060"/>
                </a:solidFill>
              </a:rPr>
              <a:t>, pero los registros se hicieron mientras estaba vivo.</a:t>
            </a:r>
            <a:endParaRPr lang="es-ES" sz="4400" b="1" i="1" dirty="0">
              <a:solidFill>
                <a:srgbClr val="7030A0"/>
              </a:solidFill>
            </a:endParaRPr>
          </a:p>
        </p:txBody>
      </p:sp>
    </p:spTree>
    <p:extLst>
      <p:ext uri="{BB962C8B-B14F-4D97-AF65-F5344CB8AC3E}">
        <p14:creationId xmlns:p14="http://schemas.microsoft.com/office/powerpoint/2010/main" val="24650276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308324"/>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7200" dirty="0">
                <a:solidFill>
                  <a:schemeClr val="bg1"/>
                </a:solidFill>
                <a:latin typeface="Bauhaus 93" panose="04030905020B02020C02" pitchFamily="82" charset="0"/>
              </a:rPr>
              <a:t>¿Cómo fue el proceso que comenzó en </a:t>
            </a:r>
            <a:r>
              <a:rPr lang="es-ES" sz="7200" dirty="0" smtClean="0">
                <a:solidFill>
                  <a:schemeClr val="bg1"/>
                </a:solidFill>
                <a:latin typeface="Bauhaus 93" panose="04030905020B02020C02" pitchFamily="82" charset="0"/>
              </a:rPr>
              <a:t>1844?</a:t>
            </a:r>
            <a:endParaRPr lang="es-ES" sz="72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9164329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742838"/>
            <a:ext cx="11081982"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Y vi un gran trono blanco y al que estaba sentado en él, de delante del cual huyeron la tierra y el cielo, y ningún lugar se encontró para ellos. </a:t>
            </a:r>
            <a:r>
              <a:rPr lang="es-ES" sz="4400" b="1" dirty="0">
                <a:solidFill>
                  <a:srgbClr val="FF0000"/>
                </a:solidFill>
              </a:rPr>
              <a:t>12</a:t>
            </a:r>
            <a:r>
              <a:rPr lang="es-ES" sz="4400" b="1" dirty="0">
                <a:solidFill>
                  <a:schemeClr val="bg1"/>
                </a:solidFill>
              </a:rPr>
              <a:t> Y vi a los muertos, grandes y pequeños, de pie ante Dios; y los </a:t>
            </a:r>
            <a:r>
              <a:rPr lang="es-ES" sz="4400" b="1" dirty="0">
                <a:solidFill>
                  <a:srgbClr val="FFFF00"/>
                </a:solidFill>
              </a:rPr>
              <a:t>libros</a:t>
            </a:r>
            <a:r>
              <a:rPr lang="es-ES" sz="4400" b="1" dirty="0">
                <a:solidFill>
                  <a:schemeClr val="bg1"/>
                </a:solidFill>
              </a:rPr>
              <a:t> fueron abiertos, y </a:t>
            </a:r>
            <a:r>
              <a:rPr lang="es-ES" sz="4400" b="1" dirty="0">
                <a:solidFill>
                  <a:srgbClr val="FFFF00"/>
                </a:solidFill>
              </a:rPr>
              <a:t>otro libro </a:t>
            </a:r>
            <a:r>
              <a:rPr lang="es-ES" sz="4400" b="1" dirty="0">
                <a:solidFill>
                  <a:schemeClr val="bg1"/>
                </a:solidFill>
              </a:rPr>
              <a:t>fue abierto, el cual es el </a:t>
            </a:r>
            <a:r>
              <a:rPr lang="es-ES" sz="4400" b="1" dirty="0">
                <a:solidFill>
                  <a:srgbClr val="FFFF00"/>
                </a:solidFill>
              </a:rPr>
              <a:t>libro de la vida</a:t>
            </a:r>
            <a:r>
              <a:rPr lang="es-ES" sz="4400" b="1" dirty="0">
                <a:solidFill>
                  <a:schemeClr val="bg1"/>
                </a:solidFill>
              </a:rPr>
              <a:t>; y fueron juzgados los muertos por las </a:t>
            </a:r>
            <a:r>
              <a:rPr lang="es-ES" sz="4400" b="1" dirty="0">
                <a:solidFill>
                  <a:srgbClr val="FFFF00"/>
                </a:solidFill>
              </a:rPr>
              <a:t>cosas que estaban </a:t>
            </a:r>
            <a:r>
              <a:rPr lang="es-ES" sz="4400" b="1" dirty="0">
                <a:solidFill>
                  <a:schemeClr val="bg1"/>
                </a:solidFill>
              </a:rPr>
              <a:t>escritas en los libros, según </a:t>
            </a:r>
            <a:r>
              <a:rPr lang="es-ES" sz="4400" b="1" dirty="0">
                <a:solidFill>
                  <a:srgbClr val="FFFF00"/>
                </a:solidFill>
              </a:rPr>
              <a:t>sus obras</a:t>
            </a:r>
            <a:r>
              <a:rPr lang="es-ES" sz="4400" b="1" dirty="0">
                <a:solidFill>
                  <a:schemeClr val="bg1"/>
                </a:solidFill>
              </a:rPr>
              <a:t>. </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20:11-15:</a:t>
            </a:r>
          </a:p>
        </p:txBody>
      </p:sp>
    </p:spTree>
    <p:extLst>
      <p:ext uri="{BB962C8B-B14F-4D97-AF65-F5344CB8AC3E}">
        <p14:creationId xmlns:p14="http://schemas.microsoft.com/office/powerpoint/2010/main" val="5684864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111548"/>
            <a:ext cx="11081982" cy="5509200"/>
          </a:xfrm>
          <a:prstGeom prst="rect">
            <a:avLst/>
          </a:prstGeom>
          <a:noFill/>
        </p:spPr>
        <p:txBody>
          <a:bodyPr wrap="square" rtlCol="0">
            <a:spAutoFit/>
          </a:bodyPr>
          <a:lstStyle/>
          <a:p>
            <a:r>
              <a:rPr lang="es-ES" sz="4400" b="1" dirty="0" smtClean="0">
                <a:solidFill>
                  <a:srgbClr val="FF0000"/>
                </a:solidFill>
              </a:rPr>
              <a:t>13</a:t>
            </a:r>
            <a:r>
              <a:rPr lang="es-ES" sz="4400" b="1" dirty="0" smtClean="0">
                <a:solidFill>
                  <a:schemeClr val="bg1"/>
                </a:solidFill>
              </a:rPr>
              <a:t> </a:t>
            </a:r>
            <a:r>
              <a:rPr lang="es-ES" sz="4400" b="1" dirty="0">
                <a:solidFill>
                  <a:schemeClr val="bg1"/>
                </a:solidFill>
              </a:rPr>
              <a:t>Y el mar entregó los muertos que había en él; y la muerte y el Hades entregaron los muertos que había en ellos; y </a:t>
            </a:r>
            <a:r>
              <a:rPr lang="es-ES" sz="4400" b="1" dirty="0">
                <a:solidFill>
                  <a:srgbClr val="FFFF00"/>
                </a:solidFill>
              </a:rPr>
              <a:t>fueron juzgados </a:t>
            </a:r>
            <a:r>
              <a:rPr lang="es-ES" sz="4400" b="1" dirty="0">
                <a:solidFill>
                  <a:schemeClr val="bg1"/>
                </a:solidFill>
              </a:rPr>
              <a:t>cada uno según </a:t>
            </a:r>
            <a:r>
              <a:rPr lang="es-ES" sz="4400" b="1" dirty="0">
                <a:solidFill>
                  <a:srgbClr val="FFFF00"/>
                </a:solidFill>
              </a:rPr>
              <a:t>sus obras</a:t>
            </a:r>
            <a:r>
              <a:rPr lang="es-ES" sz="4400" b="1" dirty="0">
                <a:solidFill>
                  <a:schemeClr val="bg1"/>
                </a:solidFill>
              </a:rPr>
              <a:t>. </a:t>
            </a:r>
            <a:r>
              <a:rPr lang="es-ES" sz="4400" b="1" dirty="0">
                <a:solidFill>
                  <a:srgbClr val="FF0000"/>
                </a:solidFill>
              </a:rPr>
              <a:t>14</a:t>
            </a:r>
            <a:r>
              <a:rPr lang="es-ES" sz="4400" b="1" dirty="0">
                <a:solidFill>
                  <a:schemeClr val="bg1"/>
                </a:solidFill>
              </a:rPr>
              <a:t> Y la muerte y el Hades fueron lanzados al lago de fuego. Esta es la muerte segunda. </a:t>
            </a:r>
            <a:r>
              <a:rPr lang="es-ES" sz="4400" b="1" dirty="0">
                <a:solidFill>
                  <a:srgbClr val="FF0000"/>
                </a:solidFill>
              </a:rPr>
              <a:t>15</a:t>
            </a:r>
            <a:r>
              <a:rPr lang="es-ES" sz="4400" b="1" dirty="0">
                <a:solidFill>
                  <a:schemeClr val="bg1"/>
                </a:solidFill>
              </a:rPr>
              <a:t> Y el que </a:t>
            </a:r>
            <a:r>
              <a:rPr lang="es-ES" sz="4400" b="1" dirty="0">
                <a:solidFill>
                  <a:srgbClr val="FFFF00"/>
                </a:solidFill>
              </a:rPr>
              <a:t>no se halló inscrito</a:t>
            </a:r>
            <a:r>
              <a:rPr lang="es-ES" sz="4400" b="1" dirty="0">
                <a:solidFill>
                  <a:schemeClr val="bg1"/>
                </a:solidFill>
              </a:rPr>
              <a:t> en el </a:t>
            </a:r>
            <a:r>
              <a:rPr lang="es-ES" sz="4400" b="1" dirty="0">
                <a:solidFill>
                  <a:srgbClr val="FFFF00"/>
                </a:solidFill>
              </a:rPr>
              <a:t>libro de la vida </a:t>
            </a:r>
            <a:r>
              <a:rPr lang="es-ES" sz="4400" b="1" dirty="0">
                <a:solidFill>
                  <a:schemeClr val="bg1"/>
                </a:solidFill>
              </a:rPr>
              <a:t>fue lanzado al lago de fuego.”</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20:11-15:</a:t>
            </a:r>
          </a:p>
        </p:txBody>
      </p:sp>
    </p:spTree>
    <p:extLst>
      <p:ext uri="{BB962C8B-B14F-4D97-AF65-F5344CB8AC3E}">
        <p14:creationId xmlns:p14="http://schemas.microsoft.com/office/powerpoint/2010/main" val="20687603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4956" y="217714"/>
            <a:ext cx="11177276"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002060"/>
                </a:solidFill>
              </a:rPr>
              <a:t>Aun cuando este pasaje en su contexto describe </a:t>
            </a:r>
            <a:r>
              <a:rPr lang="es-ES" sz="6600" b="1" dirty="0">
                <a:solidFill>
                  <a:srgbClr val="FF0000"/>
                </a:solidFill>
              </a:rPr>
              <a:t>el juicio de los impíos después del milenio</a:t>
            </a:r>
            <a:r>
              <a:rPr lang="es-ES" sz="6600" b="1" dirty="0">
                <a:solidFill>
                  <a:srgbClr val="002060"/>
                </a:solidFill>
              </a:rPr>
              <a:t>, en principio ilustra la forma en que Dios </a:t>
            </a:r>
            <a:r>
              <a:rPr lang="es-ES" sz="6600" b="1" dirty="0">
                <a:solidFill>
                  <a:srgbClr val="FF0000"/>
                </a:solidFill>
              </a:rPr>
              <a:t>juzgó a los justos antes de la segunda venida</a:t>
            </a:r>
            <a:r>
              <a:rPr lang="es-ES" sz="6600" b="1" dirty="0">
                <a:solidFill>
                  <a:srgbClr val="002060"/>
                </a:solidFill>
              </a:rPr>
              <a:t>.</a:t>
            </a:r>
            <a:endParaRPr lang="es-ES" sz="6600" b="1" dirty="0">
              <a:solidFill>
                <a:srgbClr val="002060"/>
              </a:solidFill>
            </a:endParaRPr>
          </a:p>
        </p:txBody>
      </p:sp>
    </p:spTree>
    <p:extLst>
      <p:ext uri="{BB962C8B-B14F-4D97-AF65-F5344CB8AC3E}">
        <p14:creationId xmlns:p14="http://schemas.microsoft.com/office/powerpoint/2010/main" val="283941548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89662" y="1854713"/>
            <a:ext cx="4714419" cy="584775"/>
          </a:xfrm>
          <a:prstGeom prst="rect">
            <a:avLst/>
          </a:prstGeom>
          <a:noFill/>
        </p:spPr>
        <p:txBody>
          <a:bodyPr wrap="square" rtlCol="0">
            <a:spAutoFit/>
          </a:bodyPr>
          <a:lstStyle/>
          <a:p>
            <a:pPr lvl="0">
              <a:defRPr/>
            </a:pPr>
            <a:r>
              <a:rPr lang="es-ES" sz="3200" dirty="0">
                <a:solidFill>
                  <a:schemeClr val="accent1">
                    <a:lumMod val="50000"/>
                  </a:schemeClr>
                </a:solidFill>
              </a:rPr>
              <a:t>Espíritu</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37693" y="232687"/>
            <a:ext cx="4932783" cy="1077218"/>
          </a:xfrm>
          <a:prstGeom prst="rect">
            <a:avLst/>
          </a:prstGeom>
          <a:noFill/>
        </p:spPr>
        <p:txBody>
          <a:bodyPr wrap="square" rtlCol="0">
            <a:spAutoFit/>
          </a:bodyPr>
          <a:lstStyle/>
          <a:p>
            <a:pPr lvl="0">
              <a:defRPr/>
            </a:pPr>
            <a:r>
              <a:rPr lang="es-ES" sz="3200" dirty="0">
                <a:solidFill>
                  <a:schemeClr val="accent1">
                    <a:lumMod val="50000"/>
                  </a:schemeClr>
                </a:solidFill>
              </a:rPr>
              <a:t>Adán, por su biografía, fue el primero en comparecer</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89661" y="4173005"/>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Cuando resuciten los impíos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37693" y="5680851"/>
            <a:ext cx="4714419" cy="1077218"/>
          </a:xfrm>
          <a:prstGeom prst="rect">
            <a:avLst/>
          </a:prstGeom>
          <a:noFill/>
        </p:spPr>
        <p:txBody>
          <a:bodyPr wrap="square" rtlCol="0">
            <a:spAutoFit/>
          </a:bodyPr>
          <a:lstStyle/>
          <a:p>
            <a:pPr lvl="0">
              <a:defRPr/>
            </a:pPr>
            <a:r>
              <a:rPr lang="es-ES" sz="3200" dirty="0">
                <a:solidFill>
                  <a:schemeClr val="accent1">
                    <a:lumMod val="50000"/>
                  </a:schemeClr>
                </a:solidFill>
              </a:rPr>
              <a:t>El juicio de los impíos luego del milenio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15389" y="2841144"/>
            <a:ext cx="4666388" cy="1077218"/>
          </a:xfrm>
          <a:prstGeom prst="rect">
            <a:avLst/>
          </a:prstGeom>
          <a:noFill/>
        </p:spPr>
        <p:txBody>
          <a:bodyPr wrap="square" rtlCol="0">
            <a:spAutoFit/>
          </a:bodyPr>
          <a:lstStyle/>
          <a:p>
            <a:pPr lvl="0">
              <a:defRPr/>
            </a:pPr>
            <a:r>
              <a:rPr lang="es-ES" sz="3200" dirty="0">
                <a:solidFill>
                  <a:schemeClr val="accent1">
                    <a:lumMod val="50000"/>
                  </a:schemeClr>
                </a:solidFill>
              </a:rPr>
              <a:t>Cuando resucitemos los cristianos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078565" y="4460931"/>
            <a:ext cx="4490113"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Aliento de vida más registro biográfico</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7023973" y="1309905"/>
            <a:ext cx="4914876" cy="1077218"/>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En el juicio investigador que inició en 1844</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7023974" y="162534"/>
            <a:ext cx="4573262"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Será con su misma identidad</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7023973" y="2497470"/>
            <a:ext cx="4931465"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Semejante al de los justos antes de la segunda vendida</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139139" y="5680851"/>
            <a:ext cx="4221780"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Será con nuestra misma identidad</a:t>
            </a:r>
          </a:p>
        </p:txBody>
      </p:sp>
      <p:sp>
        <p:nvSpPr>
          <p:cNvPr id="9" name="CuadroTexto 8">
            <a:extLst>
              <a:ext uri="{FF2B5EF4-FFF2-40B4-BE49-F238E27FC236}">
                <a16:creationId xmlns:a16="http://schemas.microsoft.com/office/drawing/2014/main" id="{D52AD20F-C77A-4B88-B6A1-2718AE27E03B}"/>
              </a:ext>
            </a:extLst>
          </p:cNvPr>
          <p:cNvSpPr txBox="1"/>
          <p:nvPr/>
        </p:nvSpPr>
        <p:spPr>
          <a:xfrm>
            <a:off x="7078565" y="3661705"/>
            <a:ext cx="4342929" cy="553998"/>
          </a:xfrm>
          <a:prstGeom prst="rect">
            <a:avLst/>
          </a:prstGeom>
          <a:noFill/>
        </p:spPr>
        <p:txBody>
          <a:bodyPr wrap="square" rtlCol="0">
            <a:spAutoFit/>
          </a:bodyPr>
          <a:lstStyle/>
          <a:p>
            <a:pPr lvl="0"/>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smtClean="0">
                <a:solidFill>
                  <a:prstClr val="black"/>
                </a:solidFill>
              </a:rPr>
              <a:t>Nueva identidad</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415103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308324"/>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7200" dirty="0">
                <a:solidFill>
                  <a:schemeClr val="bg1"/>
                </a:solidFill>
                <a:latin typeface="Bauhaus 93" panose="04030905020B02020C02" pitchFamily="82" charset="0"/>
              </a:rPr>
              <a:t>¿Cómo podemos escapar a la condenación?</a:t>
            </a:r>
            <a:endParaRPr lang="es-ES" sz="72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8777799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2173431"/>
            <a:ext cx="11081982" cy="3139321"/>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Así </a:t>
            </a:r>
            <a:r>
              <a:rPr lang="es-ES" sz="6600" b="1" dirty="0">
                <a:solidFill>
                  <a:srgbClr val="FFFF00"/>
                </a:solidFill>
              </a:rPr>
              <a:t>hablad</a:t>
            </a:r>
            <a:r>
              <a:rPr lang="es-ES" sz="6600" b="1" dirty="0">
                <a:solidFill>
                  <a:schemeClr val="bg1"/>
                </a:solidFill>
              </a:rPr>
              <a:t>, y así </a:t>
            </a:r>
            <a:r>
              <a:rPr lang="es-ES" sz="6600" b="1" dirty="0">
                <a:solidFill>
                  <a:srgbClr val="FFFF00"/>
                </a:solidFill>
              </a:rPr>
              <a:t>haced</a:t>
            </a:r>
            <a:r>
              <a:rPr lang="es-ES" sz="6600" b="1" dirty="0">
                <a:solidFill>
                  <a:schemeClr val="bg1"/>
                </a:solidFill>
              </a:rPr>
              <a:t>, como los que habéis de ser </a:t>
            </a:r>
            <a:r>
              <a:rPr lang="es-ES" sz="6600" b="1" dirty="0">
                <a:solidFill>
                  <a:srgbClr val="FFFF00"/>
                </a:solidFill>
              </a:rPr>
              <a:t>juzgados</a:t>
            </a:r>
            <a:r>
              <a:rPr lang="es-ES" sz="6600" b="1" dirty="0">
                <a:solidFill>
                  <a:schemeClr val="bg1"/>
                </a:solidFill>
              </a:rPr>
              <a:t> por la ley de la libertad.”</a:t>
            </a:r>
            <a:endParaRPr lang="es-ES" sz="66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latin typeface="Arial Black" panose="020B0A04020102020204" pitchFamily="34" charset="0"/>
              </a:rPr>
              <a:t>Punto #1: La norma del juicio es la ley de </a:t>
            </a:r>
            <a:r>
              <a:rPr lang="es-ES" sz="3600" b="1" dirty="0" smtClean="0">
                <a:latin typeface="Arial Black" panose="020B0A04020102020204" pitchFamily="34" charset="0"/>
              </a:rPr>
              <a:t>Dios: </a:t>
            </a:r>
            <a:r>
              <a:rPr lang="es-ES" sz="3600" b="1" dirty="0" smtClean="0">
                <a:solidFill>
                  <a:srgbClr val="FF0000"/>
                </a:solidFill>
                <a:latin typeface="Arial Black" panose="020B0A04020102020204" pitchFamily="34" charset="0"/>
              </a:rPr>
              <a:t>Santiago 2:12:</a:t>
            </a:r>
            <a:endParaRPr lang="es-ES"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2200527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850833"/>
            <a:ext cx="11081982" cy="4832092"/>
          </a:xfrm>
          <a:prstGeom prst="rect">
            <a:avLst/>
          </a:prstGeom>
          <a:noFill/>
        </p:spPr>
        <p:txBody>
          <a:bodyPr wrap="square" rtlCol="0">
            <a:spAutoFit/>
          </a:bodyPr>
          <a:lstStyle/>
          <a:p>
            <a:r>
              <a:rPr lang="es-ES" sz="4400" b="1" dirty="0" smtClean="0">
                <a:solidFill>
                  <a:srgbClr val="FF0000"/>
                </a:solidFill>
              </a:rPr>
              <a:t>10</a:t>
            </a:r>
            <a:r>
              <a:rPr lang="es-ES" sz="4400" b="1" dirty="0" smtClean="0">
                <a:solidFill>
                  <a:schemeClr val="bg1"/>
                </a:solidFill>
              </a:rPr>
              <a:t> “Como </a:t>
            </a:r>
            <a:r>
              <a:rPr lang="es-ES" sz="4400" b="1" dirty="0">
                <a:solidFill>
                  <a:schemeClr val="bg1"/>
                </a:solidFill>
              </a:rPr>
              <a:t>está escrito: </a:t>
            </a:r>
            <a:r>
              <a:rPr lang="es-ES" sz="4400" b="1" dirty="0">
                <a:solidFill>
                  <a:srgbClr val="FFFF00"/>
                </a:solidFill>
              </a:rPr>
              <a:t>No hay justo, ni aun uno</a:t>
            </a:r>
            <a:r>
              <a:rPr lang="es-ES" sz="4400" b="1" dirty="0">
                <a:solidFill>
                  <a:schemeClr val="bg1"/>
                </a:solidFill>
              </a:rPr>
              <a:t>. . . </a:t>
            </a:r>
            <a:r>
              <a:rPr lang="es-ES" sz="4400" b="1" dirty="0">
                <a:solidFill>
                  <a:srgbClr val="FF0000"/>
                </a:solidFill>
              </a:rPr>
              <a:t>19</a:t>
            </a:r>
            <a:r>
              <a:rPr lang="es-ES" sz="4400" b="1" dirty="0">
                <a:solidFill>
                  <a:schemeClr val="bg1"/>
                </a:solidFill>
              </a:rPr>
              <a:t> Pero sabemos que todo lo que la ley dice, lo dice a los que están bajo </a:t>
            </a:r>
            <a:r>
              <a:rPr lang="es-ES" sz="4400" b="1" dirty="0">
                <a:solidFill>
                  <a:srgbClr val="FFFF00"/>
                </a:solidFill>
              </a:rPr>
              <a:t>la ley</a:t>
            </a:r>
            <a:r>
              <a:rPr lang="es-ES" sz="4400" b="1" dirty="0">
                <a:solidFill>
                  <a:schemeClr val="bg1"/>
                </a:solidFill>
              </a:rPr>
              <a:t>, para que toda boca se cierre y todo el mundo quede bajo el juicio de Dios. . . </a:t>
            </a:r>
            <a:r>
              <a:rPr lang="es-ES" sz="4400" b="1" dirty="0">
                <a:solidFill>
                  <a:srgbClr val="FF0000"/>
                </a:solidFill>
              </a:rPr>
              <a:t>23</a:t>
            </a:r>
            <a:r>
              <a:rPr lang="es-ES" sz="4400" b="1" dirty="0">
                <a:solidFill>
                  <a:schemeClr val="bg1"/>
                </a:solidFill>
              </a:rPr>
              <a:t> por cuanto </a:t>
            </a:r>
            <a:r>
              <a:rPr lang="es-ES" sz="4400" b="1" dirty="0">
                <a:solidFill>
                  <a:srgbClr val="FFFF00"/>
                </a:solidFill>
              </a:rPr>
              <a:t>todos pecaron</a:t>
            </a:r>
            <a:r>
              <a:rPr lang="es-ES" sz="4400" b="1" dirty="0">
                <a:solidFill>
                  <a:schemeClr val="bg1"/>
                </a:solidFill>
              </a:rPr>
              <a:t>, y están </a:t>
            </a:r>
            <a:r>
              <a:rPr lang="es-ES" sz="4400" b="1" dirty="0">
                <a:solidFill>
                  <a:srgbClr val="FFFF00"/>
                </a:solidFill>
              </a:rPr>
              <a:t>destituidos</a:t>
            </a:r>
            <a:r>
              <a:rPr lang="es-ES" sz="4400" b="1" dirty="0">
                <a:solidFill>
                  <a:schemeClr val="bg1"/>
                </a:solidFill>
              </a:rPr>
              <a:t> de la gloria de Dios.”</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latin typeface="Arial Black" panose="020B0A04020102020204" pitchFamily="34" charset="0"/>
              </a:rPr>
              <a:t>Punto #2: Todos son culpables pues todos han transgredido la ley de </a:t>
            </a:r>
            <a:r>
              <a:rPr lang="es-ES" sz="3600" b="1" dirty="0" smtClean="0">
                <a:latin typeface="Arial Black" panose="020B0A04020102020204" pitchFamily="34" charset="0"/>
              </a:rPr>
              <a:t>Dios:</a:t>
            </a:r>
          </a:p>
          <a:p>
            <a:pPr algn="ctr"/>
            <a:r>
              <a:rPr lang="es-ES" sz="3600" b="1" dirty="0" smtClean="0">
                <a:latin typeface="Arial Black" panose="020B0A04020102020204" pitchFamily="34" charset="0"/>
              </a:rPr>
              <a:t> </a:t>
            </a:r>
            <a:r>
              <a:rPr lang="es-ES" sz="3600" b="1" dirty="0" smtClean="0">
                <a:solidFill>
                  <a:srgbClr val="FF0000"/>
                </a:solidFill>
                <a:latin typeface="Arial Black" panose="020B0A04020102020204" pitchFamily="34" charset="0"/>
              </a:rPr>
              <a:t>Romanos </a:t>
            </a:r>
            <a:r>
              <a:rPr lang="es-ES" sz="3600" b="1" dirty="0">
                <a:solidFill>
                  <a:srgbClr val="FF0000"/>
                </a:solidFill>
                <a:latin typeface="Arial Black" panose="020B0A04020102020204" pitchFamily="34" charset="0"/>
              </a:rPr>
              <a:t>3:10, 19, 23:</a:t>
            </a:r>
          </a:p>
        </p:txBody>
      </p:sp>
    </p:spTree>
    <p:extLst>
      <p:ext uri="{BB962C8B-B14F-4D97-AF65-F5344CB8AC3E}">
        <p14:creationId xmlns:p14="http://schemas.microsoft.com/office/powerpoint/2010/main" val="2480761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2986458"/>
            <a:ext cx="11081982" cy="2308324"/>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porque la paga del pecado es la </a:t>
            </a:r>
            <a:r>
              <a:rPr lang="es-ES" sz="7200" b="1" dirty="0">
                <a:solidFill>
                  <a:srgbClr val="FFFF00"/>
                </a:solidFill>
              </a:rPr>
              <a:t>muerte</a:t>
            </a:r>
            <a:r>
              <a:rPr lang="es-ES" sz="7200" b="1" dirty="0">
                <a:solidFill>
                  <a:schemeClr val="bg1"/>
                </a:solidFill>
              </a:rPr>
              <a:t>. . .”</a:t>
            </a:r>
            <a:endParaRPr lang="es-ES" sz="72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latin typeface="Arial Black" panose="020B0A04020102020204" pitchFamily="34" charset="0"/>
              </a:rPr>
              <a:t>Punto #3: El castigo que merecen los culpables es la muerte:</a:t>
            </a:r>
          </a:p>
          <a:p>
            <a:pPr algn="ctr"/>
            <a:r>
              <a:rPr lang="es-ES" sz="3600" b="1" dirty="0">
                <a:solidFill>
                  <a:srgbClr val="FF0000"/>
                </a:solidFill>
                <a:latin typeface="Arial Black" panose="020B0A04020102020204" pitchFamily="34" charset="0"/>
              </a:rPr>
              <a:t>Romanos 6:23:</a:t>
            </a:r>
          </a:p>
        </p:txBody>
      </p:sp>
    </p:spTree>
    <p:extLst>
      <p:ext uri="{BB962C8B-B14F-4D97-AF65-F5344CB8AC3E}">
        <p14:creationId xmlns:p14="http://schemas.microsoft.com/office/powerpoint/2010/main" val="668785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3863</TotalTime>
  <Words>5455</Words>
  <Application>Microsoft Office PowerPoint</Application>
  <PresentationFormat>Panorámica</PresentationFormat>
  <Paragraphs>226</Paragraphs>
  <Slides>116</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116</vt:i4>
      </vt:variant>
    </vt:vector>
  </HeadingPairs>
  <TitlesOfParts>
    <vt:vector size="128" baseType="lpstr">
      <vt:lpstr>Arial</vt:lpstr>
      <vt:lpstr>Arial Black</vt:lpstr>
      <vt:lpstr>Bahnschrift</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172</cp:revision>
  <dcterms:created xsi:type="dcterms:W3CDTF">2022-04-02T22:48:54Z</dcterms:created>
  <dcterms:modified xsi:type="dcterms:W3CDTF">2022-05-21T23:49:57Z</dcterms:modified>
</cp:coreProperties>
</file>