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67" r:id="rId3"/>
    <p:sldId id="898" r:id="rId4"/>
    <p:sldId id="760" r:id="rId5"/>
    <p:sldId id="942" r:id="rId6"/>
    <p:sldId id="943" r:id="rId7"/>
    <p:sldId id="944" r:id="rId8"/>
    <p:sldId id="945" r:id="rId9"/>
    <p:sldId id="946" r:id="rId10"/>
    <p:sldId id="947" r:id="rId11"/>
    <p:sldId id="948" r:id="rId12"/>
    <p:sldId id="949" r:id="rId13"/>
    <p:sldId id="821" r:id="rId14"/>
    <p:sldId id="903" r:id="rId15"/>
    <p:sldId id="950" r:id="rId16"/>
    <p:sldId id="759" r:id="rId17"/>
    <p:sldId id="906" r:id="rId18"/>
    <p:sldId id="951" r:id="rId19"/>
    <p:sldId id="761" r:id="rId20"/>
    <p:sldId id="762" r:id="rId21"/>
    <p:sldId id="953" r:id="rId22"/>
    <p:sldId id="954" r:id="rId23"/>
    <p:sldId id="955" r:id="rId24"/>
    <p:sldId id="956" r:id="rId25"/>
    <p:sldId id="957" r:id="rId26"/>
    <p:sldId id="958" r:id="rId27"/>
    <p:sldId id="907" r:id="rId28"/>
    <p:sldId id="961" r:id="rId29"/>
    <p:sldId id="962" r:id="rId30"/>
    <p:sldId id="963" r:id="rId31"/>
    <p:sldId id="965" r:id="rId32"/>
    <p:sldId id="966" r:id="rId33"/>
    <p:sldId id="964" r:id="rId34"/>
    <p:sldId id="941" r:id="rId35"/>
    <p:sldId id="967" r:id="rId36"/>
    <p:sldId id="968" r:id="rId37"/>
    <p:sldId id="969" r:id="rId38"/>
    <p:sldId id="970" r:id="rId39"/>
    <p:sldId id="971" r:id="rId40"/>
    <p:sldId id="256" r:id="rId41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F74"/>
    <a:srgbClr val="967200"/>
    <a:srgbClr val="086064"/>
    <a:srgbClr val="BC8F00"/>
    <a:srgbClr val="0E4856"/>
    <a:srgbClr val="0E5456"/>
    <a:srgbClr val="1D343D"/>
    <a:srgbClr val="1C0000"/>
    <a:srgbClr val="152543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FF98F-F66E-47EE-A34A-B27117D81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0B748-14C3-47A7-8683-8851E015D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04779F-FC67-4738-B1CE-02A93310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10257-D2E1-47E4-B289-8BB517FF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A17BAB-653A-4A0C-AFF5-67E55074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723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8CED6-F359-4D0A-A50D-3858F643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6E7869-F2BE-43DD-B18B-44D9E0B0D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E15F5-CA39-4F78-BEBA-254B13449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692B50-ADAB-4CCE-B99B-A60657BE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A626A-F1FD-48E4-9E10-CDB7B774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9503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3E061F-F2AF-4166-AE41-B65C9BCCF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65E2C5-DCB2-4598-99C5-3E63925B2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1BAE7-45FB-4E6A-B61C-822885E5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83F476-62DC-4BD8-8DCB-780F8E72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916952-F220-4A9E-B6A7-2ACBEC98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1964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2FD7A-235B-472E-A358-1CE3D2CF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89D56-E551-4FCD-9B31-C5F64C412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7B7FA0-B7BB-4CD6-BD78-7355EA97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115C04-6AD6-43DC-B1BE-8DD50B50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6E4662-B320-4382-875A-DB47AF1F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3989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F81FF-D99E-43B1-A770-BCD81CBC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9F158C-EBE3-4FE1-A323-1AF65197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FFE31C-9951-42E5-ABF0-79A768BC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165C3-9EA9-403F-BA12-A4C88A7C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7300A-FB8F-4E0B-BEB6-3FB9BFA9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8441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52440-BF41-428F-95E1-07C761A2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53BF9B-97F9-4CCF-9062-11AFAEA75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147188-9B0D-4100-9E01-1AF00D4FC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BE4576-D88D-4723-95A6-13142449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9887AA-30E2-4228-9E89-F2996EA0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27EDB1-4DEC-4D05-9EF9-2EBB63E5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825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A431B-AC69-4AAA-973E-A57F5736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1E817F-A4CB-4991-854C-65DB724A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D47D32-14E2-4848-8E76-BDB655C23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88F400-6B3C-4A82-B524-99823E079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563AE0-FFF2-4A79-8CBD-6F824B5C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259560-B0AE-49D1-A17F-FF371698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34A84-5F3A-4870-9531-4DC082DD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0E196-51ED-4D55-8847-BEE3858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3267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745E6-3B0A-44AE-B1CD-DF54DD64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8A50B9-161C-4F13-BC01-6E334355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4CF8D5-8CB0-461F-9779-70A74D52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62561D-CC02-47B3-8709-762D1468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0335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251AF-86B6-409F-8E71-FEBB8A63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EAE96-A8DD-4142-B7FA-94D112E7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81E59F-C60A-4B7E-8AD5-D5F1D421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6206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E5428-733C-42BC-9D02-25A6662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9E3AA-AC6F-41B0-8D33-4D8FE23FE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52B7DF-4769-42E8-867B-E58066764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4F9CBC-5F3B-42C1-95F6-BA24A55B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77C2D4-1780-444E-8439-A87B1208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525ABB-6149-4F88-8B8B-3075A950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4817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917F4-7571-4135-BD8C-D5441787E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12D14A-A1C1-4C0F-9F75-A4344CB84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5274EA-D22B-4C7A-964A-EF6EE75BC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9F3E66-8210-4CFB-A5C8-B9BC912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381686-A28F-454B-888E-5B7725D8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53F561-C394-454F-9798-FCCF1121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8715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A09A02-95BE-4D0D-AD1E-FDC4EC77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AB327-E2DD-40DA-955A-3D419D182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F31F4-7237-4B82-89FF-E94F83EE2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A31E-41B7-46B2-B779-DD92D1E68E44}" type="datetimeFigureOut">
              <a:rPr lang="es-DO" smtClean="0"/>
              <a:t>5/3/2022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5BB4E-3466-4A00-BC43-785438761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98699-5BA3-4A0E-95CE-C2F8A80A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112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2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FC720941-F56B-403F-9E45-1FD1B43009F9}"/>
              </a:ext>
            </a:extLst>
          </p:cNvPr>
          <p:cNvSpPr/>
          <p:nvPr/>
        </p:nvSpPr>
        <p:spPr>
          <a:xfrm rot="10800000">
            <a:off x="7663542" y="-1"/>
            <a:ext cx="4528457" cy="5565308"/>
          </a:xfrm>
          <a:prstGeom prst="rt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18A714F-76F5-4468-8CEC-2C1E68B228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771" y="871813"/>
            <a:ext cx="1080880" cy="97151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386016" y="-386018"/>
            <a:ext cx="2174364" cy="2946402"/>
          </a:xfrm>
          <a:prstGeom prst="rtTriangle">
            <a:avLst/>
          </a:prstGeom>
          <a:solidFill>
            <a:srgbClr val="1F3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7573"/>
            <a:ext cx="6505575" cy="4630427"/>
          </a:xfrm>
          <a:prstGeom prst="rect">
            <a:avLst/>
          </a:prstGeom>
        </p:spPr>
      </p:pic>
      <p:sp>
        <p:nvSpPr>
          <p:cNvPr id="2" name="Triángulo rectángulo 1">
            <a:extLst>
              <a:ext uri="{FF2B5EF4-FFF2-40B4-BE49-F238E27FC236}">
                <a16:creationId xmlns:a16="http://schemas.microsoft.com/office/drawing/2014/main" id="{E94B1040-F3F3-4D1B-A2C1-7F20F2E4E2E0}"/>
              </a:ext>
            </a:extLst>
          </p:cNvPr>
          <p:cNvSpPr/>
          <p:nvPr/>
        </p:nvSpPr>
        <p:spPr>
          <a:xfrm rot="16200000">
            <a:off x="4815011" y="-518988"/>
            <a:ext cx="6335486" cy="8418489"/>
          </a:xfrm>
          <a:prstGeom prst="rtTriangle">
            <a:avLst/>
          </a:prstGeom>
          <a:solidFill>
            <a:srgbClr val="152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DE288B-3E73-4F70-9A01-CFF384DA006E}"/>
              </a:ext>
            </a:extLst>
          </p:cNvPr>
          <p:cNvSpPr txBox="1"/>
          <p:nvPr/>
        </p:nvSpPr>
        <p:spPr>
          <a:xfrm>
            <a:off x="6145826" y="2602487"/>
            <a:ext cx="5936343" cy="255454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6000"/>
              </a:srgb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/>
          </a:scene3d>
          <a:sp3d>
            <a:bevelT w="819150" prst="cross"/>
            <a:bevelB w="469900"/>
          </a:sp3d>
        </p:spPr>
        <p:txBody>
          <a:bodyPr wrap="square" rtlCol="0">
            <a:spAutoFit/>
          </a:bodyPr>
          <a:lstStyle/>
          <a:p>
            <a:pPr algn="ctr"/>
            <a:r>
              <a:rPr lang="es-US" sz="8000" b="1" dirty="0">
                <a:solidFill>
                  <a:schemeClr val="bg1"/>
                </a:solidFill>
                <a:latin typeface="Papyrus" panose="03070502060502030205" pitchFamily="66" charset="0"/>
              </a:rPr>
              <a:t> </a:t>
            </a:r>
            <a:r>
              <a:rPr lang="es-US" sz="8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Estudio de Mateo 24</a:t>
            </a:r>
            <a:endParaRPr lang="es-DO" sz="8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C7F5F526-D025-46B3-AC78-7AD9819CC4F5}"/>
              </a:ext>
            </a:extLst>
          </p:cNvPr>
          <p:cNvSpPr/>
          <p:nvPr/>
        </p:nvSpPr>
        <p:spPr>
          <a:xfrm>
            <a:off x="8666925" y="270998"/>
            <a:ext cx="2302572" cy="413358"/>
          </a:xfrm>
          <a:prstGeom prst="roundRect">
            <a:avLst/>
          </a:prstGeom>
          <a:solidFill>
            <a:schemeClr val="accent2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Cristoweb.com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4FDAE54-7A16-42FE-A395-26A14A316526}"/>
              </a:ext>
            </a:extLst>
          </p:cNvPr>
          <p:cNvSpPr txBox="1"/>
          <p:nvPr/>
        </p:nvSpPr>
        <p:spPr>
          <a:xfrm>
            <a:off x="444314" y="224671"/>
            <a:ext cx="1006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54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15</a:t>
            </a:r>
            <a:endParaRPr lang="es-DO" sz="5400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31657" y="5418290"/>
            <a:ext cx="7360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          Basado </a:t>
            </a:r>
            <a:r>
              <a:rPr lang="es-ES" sz="2800" dirty="0">
                <a:solidFill>
                  <a:schemeClr val="bg1"/>
                </a:solidFill>
                <a:latin typeface="Papyrus" panose="03070502060502030205" pitchFamily="66" charset="0"/>
              </a:rPr>
              <a:t>en "Mateo 24 y las Señales del Fin" de Esteban </a:t>
            </a:r>
            <a:r>
              <a:rPr lang="es-ES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Bohr</a:t>
            </a:r>
            <a:endParaRPr lang="en-US" sz="2800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4FDAE54-7A16-42FE-A395-26A14A316526}"/>
              </a:ext>
            </a:extLst>
          </p:cNvPr>
          <p:cNvSpPr txBox="1"/>
          <p:nvPr/>
        </p:nvSpPr>
        <p:spPr>
          <a:xfrm>
            <a:off x="2078346" y="270998"/>
            <a:ext cx="60095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Bahnschrift Light" panose="020B0502040204020203" pitchFamily="34" charset="0"/>
              </a:rPr>
              <a:t>Los Tiempos de Los Gentiles</a:t>
            </a:r>
            <a:endParaRPr lang="es-DO" sz="48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96537" y="305068"/>
            <a:ext cx="10133246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11: 1-4</a:t>
            </a:r>
          </a:p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Entonces me fue dada una caña semejante a una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vara de medir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se me dijo: Levántate, y mide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templo de D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ios, y el altar, y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los que adoran en él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Pero el patio que está fuera del templo déjalo aparte, y no lo midas, porque ha sido entregado a 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gentiles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ellos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hollarán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ciudad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santa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cuarenta y dos m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eses.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daré a mis dos testigos que profeticen por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mil doscientos sesenta días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vestidos de cilicio.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4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Estos testigos son los dos olivos, y los dos candeleros que están en pie delante del Dios de la tierra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36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683657" y="1097670"/>
            <a:ext cx="9030703" cy="415498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En Ap. 11: 1-4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hallamos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las mismas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cuatro expresiones claves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vimos en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Lucas 21:24B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ciudad santa”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“hollarán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”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gentiles”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42 meses”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(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el tiempo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)</a:t>
            </a:r>
            <a:endParaRPr lang="es-ES" sz="32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32765" y="305068"/>
            <a:ext cx="10481479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Juan se le ordena medir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templo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los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adoran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este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santuario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hueste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). Cuando el libro de Apocalipsis fue escrito,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templo judío literal había sido destruido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por los romanos y 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judíos literales habían sido dispersos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todas las naciones. Esto significa que el templo que se menciona aquí tiene que ser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celestial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(a donde Jesús fue según el libro de Hebreos) y los que adoran en el templo tienen que ser los que adoran allí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espiritualmente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mientras están físicamente en la tierra.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templo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es la </a:t>
            </a:r>
            <a:r>
              <a:rPr lang="es-ES" sz="4000" u="sng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iglesia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: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espiritualmente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la </a:t>
            </a:r>
            <a:r>
              <a:rPr lang="es-ES" sz="4000" u="sng" dirty="0">
                <a:solidFill>
                  <a:schemeClr val="bg1"/>
                </a:solidFill>
                <a:latin typeface="Bahnschrift Condensed" panose="020B0502040204020203" pitchFamily="34" charset="0"/>
              </a:rPr>
              <a:t>tierra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literalmente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el </a:t>
            </a:r>
            <a:r>
              <a:rPr lang="es-ES" sz="4000" u="sng" dirty="0">
                <a:solidFill>
                  <a:schemeClr val="bg1"/>
                </a:solidFill>
                <a:latin typeface="Bahnschrift Condensed" panose="020B0502040204020203" pitchFamily="34" charset="0"/>
              </a:rPr>
              <a:t>cielo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28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0" y="0"/>
            <a:ext cx="1652525" cy="6858000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2322D2-0383-4B6C-88B5-80854FB1A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80" y="5840986"/>
            <a:ext cx="1066763" cy="96008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7F75417-8BC0-431B-9DD0-3952FEF3CE45}"/>
              </a:ext>
            </a:extLst>
          </p:cNvPr>
          <p:cNvSpPr txBox="1"/>
          <p:nvPr/>
        </p:nvSpPr>
        <p:spPr>
          <a:xfrm>
            <a:off x="1741359" y="1577991"/>
            <a:ext cx="464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 smtClean="0">
                <a:solidFill>
                  <a:srgbClr val="DF6613"/>
                </a:solidFill>
              </a:rPr>
              <a:t>Hollada </a:t>
            </a:r>
            <a:r>
              <a:rPr lang="es-ES" sz="3200" dirty="0">
                <a:solidFill>
                  <a:srgbClr val="DF6613"/>
                </a:solidFill>
              </a:rPr>
              <a:t>por los gentiles</a:t>
            </a:r>
            <a:endParaRPr lang="es-ES" sz="3200" dirty="0">
              <a:solidFill>
                <a:srgbClr val="DF6613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B80B65F-4774-4B34-B211-5F7CCD9DB0D1}"/>
              </a:ext>
            </a:extLst>
          </p:cNvPr>
          <p:cNvSpPr txBox="1"/>
          <p:nvPr/>
        </p:nvSpPr>
        <p:spPr>
          <a:xfrm>
            <a:off x="1741359" y="263657"/>
            <a:ext cx="4331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Caerán a filo de espada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95100F-E8B5-4CF3-9E17-D707427B80EE}"/>
              </a:ext>
            </a:extLst>
          </p:cNvPr>
          <p:cNvSpPr txBox="1"/>
          <p:nvPr/>
        </p:nvSpPr>
        <p:spPr>
          <a:xfrm>
            <a:off x="1730536" y="4471381"/>
            <a:ext cx="336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 smtClean="0">
                <a:solidFill>
                  <a:srgbClr val="DF6613"/>
                </a:solidFill>
              </a:rPr>
              <a:t>Babilonia </a:t>
            </a:r>
            <a:r>
              <a:rPr lang="es-ES" sz="3200" dirty="0">
                <a:solidFill>
                  <a:srgbClr val="DF6613"/>
                </a:solidFill>
              </a:rPr>
              <a:t>literal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84CE96C-CBE3-40DD-869A-7E653E50D465}"/>
              </a:ext>
            </a:extLst>
          </p:cNvPr>
          <p:cNvSpPr txBox="1"/>
          <p:nvPr/>
        </p:nvSpPr>
        <p:spPr>
          <a:xfrm>
            <a:off x="1730536" y="5736254"/>
            <a:ext cx="482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A </a:t>
            </a:r>
            <a:r>
              <a:rPr lang="es-ES" sz="3200" dirty="0" smtClean="0">
                <a:solidFill>
                  <a:srgbClr val="DF6613"/>
                </a:solidFill>
              </a:rPr>
              <a:t>Juan </a:t>
            </a:r>
            <a:r>
              <a:rPr lang="es-ES" sz="3200" dirty="0">
                <a:solidFill>
                  <a:srgbClr val="DF6613"/>
                </a:solidFill>
              </a:rPr>
              <a:t>se le ordena </a:t>
            </a:r>
            <a:r>
              <a:rPr lang="es-ES" sz="3200" dirty="0" smtClean="0">
                <a:solidFill>
                  <a:srgbClr val="DF6613"/>
                </a:solidFill>
              </a:rPr>
              <a:t>medir…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ADEAE86-D7E0-4E67-860F-EC436B06AF60}"/>
              </a:ext>
            </a:extLst>
          </p:cNvPr>
          <p:cNvSpPr txBox="1"/>
          <p:nvPr/>
        </p:nvSpPr>
        <p:spPr>
          <a:xfrm>
            <a:off x="1741359" y="3024686"/>
            <a:ext cx="464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Babilonia espiritual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4BBA2C-AD84-4635-BFED-A54A24D56E2B}"/>
              </a:ext>
            </a:extLst>
          </p:cNvPr>
          <p:cNvSpPr txBox="1"/>
          <p:nvPr/>
        </p:nvSpPr>
        <p:spPr>
          <a:xfrm>
            <a:off x="7594976" y="4469721"/>
            <a:ext cx="4345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E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Tribulación Jerusalén espiritual</a:t>
            </a:r>
            <a:endParaRPr lang="es-ES" sz="3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F3B8264-4C31-43B4-BA54-43EE83420FE7}"/>
              </a:ext>
            </a:extLst>
          </p:cNvPr>
          <p:cNvSpPr txBox="1"/>
          <p:nvPr/>
        </p:nvSpPr>
        <p:spPr>
          <a:xfrm>
            <a:off x="7440442" y="1260309"/>
            <a:ext cx="4451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B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Tribulación Jerusalén literal</a:t>
            </a:r>
            <a:endParaRPr lang="es-ES" sz="32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07CBC07-791E-485A-931D-932FDFAF0D6C}"/>
              </a:ext>
            </a:extLst>
          </p:cNvPr>
          <p:cNvSpPr txBox="1"/>
          <p:nvPr/>
        </p:nvSpPr>
        <p:spPr>
          <a:xfrm>
            <a:off x="7488208" y="429312"/>
            <a:ext cx="418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A. </a:t>
            </a:r>
            <a:r>
              <a:rPr lang="es-ES" sz="3200" dirty="0"/>
              <a:t>Tipo</a:t>
            </a:r>
            <a:endParaRPr lang="es-ES" sz="3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4C28EC-9574-47D6-8D4C-A2D48F991BF0}"/>
              </a:ext>
            </a:extLst>
          </p:cNvPr>
          <p:cNvSpPr txBox="1"/>
          <p:nvPr/>
        </p:nvSpPr>
        <p:spPr>
          <a:xfrm>
            <a:off x="7499442" y="2732298"/>
            <a:ext cx="3910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C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El templo celestial</a:t>
            </a:r>
            <a:endParaRPr lang="es-DO" sz="3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0408FA-21B6-4E50-A2CA-A06FB9771535}"/>
              </a:ext>
            </a:extLst>
          </p:cNvPr>
          <p:cNvSpPr txBox="1"/>
          <p:nvPr/>
        </p:nvSpPr>
        <p:spPr>
          <a:xfrm>
            <a:off x="7547210" y="5840986"/>
            <a:ext cx="4345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F. </a:t>
            </a:r>
            <a:r>
              <a:rPr lang="es-ES" sz="3200" dirty="0" err="1"/>
              <a:t>Antitipo</a:t>
            </a:r>
            <a:endParaRPr lang="es-ES" sz="3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2AD20F-C77A-4B88-B6A1-2718AE27E03B}"/>
              </a:ext>
            </a:extLst>
          </p:cNvPr>
          <p:cNvSpPr txBox="1"/>
          <p:nvPr/>
        </p:nvSpPr>
        <p:spPr>
          <a:xfrm>
            <a:off x="7594976" y="3563295"/>
            <a:ext cx="38145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000" dirty="0">
                <a:solidFill>
                  <a:srgbClr val="C00000"/>
                </a:solidFill>
              </a:rPr>
              <a:t>D</a:t>
            </a:r>
            <a:r>
              <a:rPr lang="es-DO" sz="3000" dirty="0" smtClean="0">
                <a:solidFill>
                  <a:srgbClr val="C00000"/>
                </a:solidFill>
              </a:rPr>
              <a:t>. </a:t>
            </a:r>
            <a:r>
              <a:rPr lang="es-ES" sz="3000" dirty="0" smtClean="0"/>
              <a:t>El templo terrenal</a:t>
            </a:r>
            <a:endParaRPr lang="es-ES" sz="3000" dirty="0"/>
          </a:p>
        </p:txBody>
      </p:sp>
      <p:sp>
        <p:nvSpPr>
          <p:cNvPr id="6" name="Rectángulo 5"/>
          <p:cNvSpPr/>
          <p:nvPr/>
        </p:nvSpPr>
        <p:spPr>
          <a:xfrm>
            <a:off x="0" y="5158374"/>
            <a:ext cx="16525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4000" b="1" cap="none" spc="0" dirty="0" smtClean="0">
                <a:ln/>
                <a:solidFill>
                  <a:schemeClr val="accent4"/>
                </a:solidFill>
                <a:effectLst/>
              </a:rPr>
              <a:t>Asocie</a:t>
            </a:r>
            <a:endParaRPr lang="es-E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1652525" y="30409"/>
            <a:ext cx="0" cy="6827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3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8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378255" y="471011"/>
            <a:ext cx="8469191" cy="45243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Apocalipsis 11, los 42 Meses y los 1260 Días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69409" y="920621"/>
            <a:ext cx="9253181" cy="50167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pisotear de la ciudad por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42 meses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define en </a:t>
            </a:r>
            <a:r>
              <a:rPr lang="es-ES" sz="4000" u="sng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el mismo contexto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como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1260 días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Es decir, los 42 meses y los 1260 días de Apocalipsis 11:2, 3 son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intercambiables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Para entender esta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profecía de tiempo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es pertinente regresar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Antiguo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Testamento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donde se halla la fuente de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esta.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Más específicamente, debemos volver a la historia del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cuerno pequeño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Daniel 7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28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228130" y="1085139"/>
            <a:ext cx="8469191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El tiempo en Daniel 7: 25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01003" y="783772"/>
            <a:ext cx="9617989" cy="50783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54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5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7: 25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“Y hablará [el cuerno pequeño]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palabras contra el Altísimo, y a los santos del Altísimo quebrantará, y pensará en cambiar los tiempos y la ley; y serán entregados en su mano hasta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tiempo, y tiempos, y medio tiempo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5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73357" y="612844"/>
            <a:ext cx="9849568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7: 25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describe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un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cuerno pequeño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persigue a los santos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por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un tiempo, tiempos y la mitad de un tiempo. Repasemos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secuencia de poderes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Daniel 7: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León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Babilonia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Oso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Medo Persia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Leopardo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Grecia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Dragón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Imperio romano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10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cuernos: 10 divisiones del imperio romano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Cuerno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pequeño: Roma Papal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2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17877" y="1293414"/>
            <a:ext cx="8469191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El Cuerno Pequeño en Daniel 8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378255" y="471011"/>
            <a:ext cx="8469191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Introducción</a:t>
            </a:r>
            <a:endParaRPr lang="es-ES" sz="9600" dirty="0" smtClean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627797" y="920621"/>
            <a:ext cx="10638323" cy="50167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   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Daniel 8 amplia la obra nefasta de este cuerno pequeño afirmando que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pisotea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el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santuario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y el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ejército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(8:13), lenguaje muy similar al de Apocalipsis 11:2, 3</a:t>
            </a:r>
            <a:endParaRPr lang="es-ES" sz="4000" dirty="0" smtClean="0">
              <a:solidFill>
                <a:srgbClr val="FFC000"/>
              </a:solidFill>
              <a:latin typeface="Bahnschrift Condensed" panose="020B0502040204020203" pitchFamily="34" charset="0"/>
            </a:endParaRPr>
          </a:p>
          <a:p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8:13</a:t>
            </a:r>
          </a:p>
          <a:p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“Entonces oí a un santo que hablaba; y otro de los santos preguntó a aquel que hablaba: ¿Hasta cuándo durará la visión del continuo sacrificio, y la prevaricación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asoladora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entregando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santuario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ejército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para ser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pisoteados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?”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6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17877" y="1293414"/>
            <a:ext cx="8469191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Apocalipsis 13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9935" y="305068"/>
            <a:ext cx="10638323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Los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42 meses se mencionan también en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Apocalipsis 13:5-7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a donde la bestia blasfema a los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santos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, el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tabernáculo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y a los que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moran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en el cielo:</a:t>
            </a:r>
          </a:p>
          <a:p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También se le dio boca que hablaba grandes cosas y blasfemias; y se le dio autoridad para actuar cuarenta y dos meses.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abrió su boca en blasfemias contra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Dios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para blasfemar de su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nombre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de su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tabernáculo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de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los que moran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el cielo.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7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se le permitió hacer guerra contra los santos, y vencerlos. También se le dio autoridad sobre toda tribu, pueblo, lengua y nación.”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37397" y="960161"/>
            <a:ext cx="9717206" cy="45243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Esto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vincula los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42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meses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 Ap. 11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 los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42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meses del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Ap.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13.</a:t>
            </a:r>
          </a:p>
          <a:p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Pero el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cuerno pequeño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Daniel 7 también hay que conectarlo con Apocalipsis 12 pues se menciona el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mismo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período de tiempo en ambos. (</a:t>
            </a:r>
            <a:r>
              <a:rPr lang="es-ES" sz="48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Daniel 7:25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8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Apocalipsis 12:14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)</a:t>
            </a:r>
            <a:endParaRPr lang="es-ES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17877" y="1293414"/>
            <a:ext cx="8469191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Daniel 7 y Apocalipsis 12:13, 14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9935" y="305068"/>
            <a:ext cx="10638323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12: 13-14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“Y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cuando vio el dragón que había sido arrojado a la tierra, persiguió a la mujer que había dado a luz al hijo varón.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14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se le dieron a la mujer las dos alas de la gran águila, para que volase de delante de la serpiente al desierto, a su lugar, donde es sustentada por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un tiempo, y tiempos, y la mitad de un tiempo.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”</a:t>
            </a:r>
          </a:p>
          <a:p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Pero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el periodo de los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tres tiempos y medio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de Apocalipsis 12:14 también hay que vincularlos con los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1260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días de Apocalipsis 12:6:</a:t>
            </a:r>
            <a:endParaRPr lang="es-ES" sz="4000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8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23583" y="905569"/>
            <a:ext cx="10638323" cy="470898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12: 6</a:t>
            </a:r>
            <a:endParaRPr lang="es-ES" sz="6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es-ES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“Y la mujer huyó al desierto, donde tiene lugar preparado por Dios, para que allí la sustenten por </a:t>
            </a:r>
            <a:r>
              <a:rPr lang="es-ES" sz="6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mil doscientos sesenta días</a:t>
            </a:r>
            <a:r>
              <a:rPr lang="es-ES" sz="6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6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43970" y="1567544"/>
            <a:ext cx="10304059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tres tiempos y medio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los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1260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días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42 meses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refieren al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mismo periodo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durante el cual el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papado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pisoteó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santuario y la verdadera iglesia desde el año 538 hasta 1798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89631" y="797510"/>
            <a:ext cx="10304059" cy="42473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5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Daniel 9:26-27: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Narra cómo la ciudad de Jerusalén literal fue pisoteada y asolada por la roma literal. El ángel Gabriel usa las mismas palabras que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aparecen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Mateo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24:15: 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‘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 y ‘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asolaciones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42682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75984" y="442668"/>
            <a:ext cx="10304059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9:26-27: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“Y después de las sesenta y dos semanas se quitará la vida al Mesías, más no por sí; y el pueblo de un príncipe que ha de venir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destruirá la ciudad y el santuario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su fin será con inundación, y hasta el fin de la guerra durarán las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devastaciones [asolaciones]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27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por otra semana confirmará el pacto con muchos; a la mitad de la semana hará cesar el sacrificio y la ofrenda. Después con la muchedumbre de las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vendrá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desolador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hasta que venga la consumación, y lo que está determinado se derrame sobre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desolador [la asolada]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707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983908" y="1028343"/>
            <a:ext cx="9012505" cy="480131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Como ya hemos visto, Mateo menciona una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gran tribulación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recayó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recaerá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finalmente sobre el pueblo de Dios. </a:t>
            </a:r>
            <a:endParaRPr lang="es-ES" sz="48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Pero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el evangelio según </a:t>
            </a:r>
            <a:r>
              <a:rPr lang="es-ES" sz="5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Lucas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señal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tribulación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parece estar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ausente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¿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Por qué?</a:t>
            </a:r>
            <a:endParaRPr lang="es-ES" sz="32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62334" y="889843"/>
            <a:ext cx="10304059" cy="50783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Pero Daniel 9:26, 27 no solo se refiere a la futura desolación del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Israel literal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sino una desolación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subsecuente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hasta el fin. Esto se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denota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por el uso de la palabra ‘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desolaciones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 en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plural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incluye ambas desolaciones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54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1110286"/>
            <a:ext cx="10304059" cy="440120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9: 27A</a:t>
            </a:r>
          </a:p>
          <a:p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por otra semana confirmará el pacto con muchos; a la mitad de la semana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hará cesar el sacrificio y la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ofrenda [en Jerusalén literal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]. </a:t>
            </a:r>
          </a:p>
          <a:p>
            <a:pPr>
              <a:buClr>
                <a:srgbClr val="FF0000"/>
              </a:buClr>
            </a:pPr>
            <a:r>
              <a:rPr lang="es-ES" sz="4000" dirty="0" err="1">
                <a:solidFill>
                  <a:srgbClr val="FF0000"/>
                </a:solidFill>
                <a:latin typeface="Bahnschrift Condensed" panose="020B0502040204020203" pitchFamily="34" charset="0"/>
              </a:rPr>
              <a:t>Lc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. 21: 24A: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caerán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filo de espada, y serán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llevados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[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los de Jerusalén literal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cautivos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todas las naciones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2545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16926" y="347044"/>
            <a:ext cx="10304059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. 9: 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27B</a:t>
            </a:r>
          </a:p>
          <a:p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Después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 la muchedumbre de las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vendrá el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desolador [a Jerusalén espiritual]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hasta que venga la consumación, y lo que está determinado se derrame sobre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desolador [la asolada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]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s-ES" sz="4000" dirty="0" err="1">
                <a:solidFill>
                  <a:srgbClr val="FF0000"/>
                </a:solidFill>
                <a:latin typeface="Bahnschrift Condensed" panose="020B0502040204020203" pitchFamily="34" charset="0"/>
              </a:rPr>
              <a:t>Lc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. 21: 24B: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[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la espiritual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será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hollada [pisoteada]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por 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gentiles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u="sng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hasta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tiempos de los gentiles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cumplan [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 completen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].”</a:t>
            </a:r>
            <a:endParaRPr lang="es-ES" sz="36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62334" y="889843"/>
            <a:ext cx="10304059" cy="42473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5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Daniel 9:27A </a:t>
            </a:r>
            <a:r>
              <a:rPr lang="es-ES" sz="5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y Lucas 21:24A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describen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primera asolación de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 literal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el año 70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DC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mientras que </a:t>
            </a:r>
            <a:r>
              <a:rPr lang="es-ES" sz="5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Daniel 9:27B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describe la desolación de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 espiritual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se vincula con </a:t>
            </a:r>
            <a:r>
              <a:rPr lang="es-ES" sz="5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Lucas 21:24B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54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0" y="0"/>
            <a:ext cx="1652525" cy="6858000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2322D2-0383-4B6C-88B5-80854FB1A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80" y="5840986"/>
            <a:ext cx="1066763" cy="96008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7F75417-8BC0-431B-9DD0-3952FEF3CE45}"/>
              </a:ext>
            </a:extLst>
          </p:cNvPr>
          <p:cNvSpPr txBox="1"/>
          <p:nvPr/>
        </p:nvSpPr>
        <p:spPr>
          <a:xfrm>
            <a:off x="1730535" y="1200823"/>
            <a:ext cx="299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Cuerno pequeño</a:t>
            </a:r>
            <a:endParaRPr lang="es-ES" sz="3200" dirty="0">
              <a:solidFill>
                <a:srgbClr val="DF6613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B80B65F-4774-4B34-B211-5F7CCD9DB0D1}"/>
              </a:ext>
            </a:extLst>
          </p:cNvPr>
          <p:cNvSpPr txBox="1"/>
          <p:nvPr/>
        </p:nvSpPr>
        <p:spPr>
          <a:xfrm>
            <a:off x="1741360" y="135947"/>
            <a:ext cx="3758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42 meses y 1260 días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95100F-E8B5-4CF3-9E17-D707427B80EE}"/>
              </a:ext>
            </a:extLst>
          </p:cNvPr>
          <p:cNvSpPr txBox="1"/>
          <p:nvPr/>
        </p:nvSpPr>
        <p:spPr>
          <a:xfrm>
            <a:off x="1686767" y="4139707"/>
            <a:ext cx="4260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 err="1">
                <a:solidFill>
                  <a:srgbClr val="DF6613"/>
                </a:solidFill>
              </a:rPr>
              <a:t>Dn</a:t>
            </a:r>
            <a:r>
              <a:rPr lang="es-ES" sz="3200" dirty="0">
                <a:solidFill>
                  <a:srgbClr val="DF6613"/>
                </a:solidFill>
              </a:rPr>
              <a:t>. 9: 27A y </a:t>
            </a:r>
            <a:r>
              <a:rPr lang="es-ES" sz="3200" dirty="0" err="1">
                <a:solidFill>
                  <a:srgbClr val="DF6613"/>
                </a:solidFill>
              </a:rPr>
              <a:t>Lc</a:t>
            </a:r>
            <a:r>
              <a:rPr lang="es-ES" sz="3200" dirty="0">
                <a:solidFill>
                  <a:srgbClr val="DF6613"/>
                </a:solidFill>
              </a:rPr>
              <a:t>. 21: 24A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84CE96C-CBE3-40DD-869A-7E653E50D465}"/>
              </a:ext>
            </a:extLst>
          </p:cNvPr>
          <p:cNvSpPr txBox="1"/>
          <p:nvPr/>
        </p:nvSpPr>
        <p:spPr>
          <a:xfrm>
            <a:off x="1741359" y="5512317"/>
            <a:ext cx="4151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 err="1">
                <a:solidFill>
                  <a:srgbClr val="DF6613"/>
                </a:solidFill>
              </a:rPr>
              <a:t>Dn</a:t>
            </a:r>
            <a:r>
              <a:rPr lang="es-ES" sz="3200" dirty="0">
                <a:solidFill>
                  <a:srgbClr val="DF6613"/>
                </a:solidFill>
              </a:rPr>
              <a:t>. 9: 27B y </a:t>
            </a:r>
            <a:r>
              <a:rPr lang="es-ES" sz="3200" dirty="0" err="1">
                <a:solidFill>
                  <a:srgbClr val="DF6613"/>
                </a:solidFill>
              </a:rPr>
              <a:t>Lc</a:t>
            </a:r>
            <a:r>
              <a:rPr lang="es-ES" sz="3200" dirty="0">
                <a:solidFill>
                  <a:srgbClr val="DF6613"/>
                </a:solidFill>
              </a:rPr>
              <a:t>. 21: 24B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ADEAE86-D7E0-4E67-860F-EC436B06AF60}"/>
              </a:ext>
            </a:extLst>
          </p:cNvPr>
          <p:cNvSpPr txBox="1"/>
          <p:nvPr/>
        </p:nvSpPr>
        <p:spPr>
          <a:xfrm>
            <a:off x="1730535" y="2844225"/>
            <a:ext cx="3758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 smtClean="0">
                <a:solidFill>
                  <a:srgbClr val="DF6613"/>
                </a:solidFill>
              </a:rPr>
              <a:t>Tres </a:t>
            </a:r>
            <a:r>
              <a:rPr lang="es-ES" sz="3200" dirty="0">
                <a:solidFill>
                  <a:srgbClr val="DF6613"/>
                </a:solidFill>
              </a:rPr>
              <a:t>tiempos y medio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4BBA2C-AD84-4635-BFED-A54A24D56E2B}"/>
              </a:ext>
            </a:extLst>
          </p:cNvPr>
          <p:cNvSpPr txBox="1"/>
          <p:nvPr/>
        </p:nvSpPr>
        <p:spPr>
          <a:xfrm>
            <a:off x="6625989" y="4435099"/>
            <a:ext cx="4827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E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Pisotea el santuario y el ejército</a:t>
            </a:r>
            <a:endParaRPr lang="es-ES" sz="3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F3B8264-4C31-43B4-BA54-43EE83420FE7}"/>
              </a:ext>
            </a:extLst>
          </p:cNvPr>
          <p:cNvSpPr txBox="1"/>
          <p:nvPr/>
        </p:nvSpPr>
        <p:spPr>
          <a:xfrm>
            <a:off x="6536767" y="1139618"/>
            <a:ext cx="4367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B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Ocurren en el mismo contexto</a:t>
            </a:r>
            <a:endParaRPr lang="es-ES" sz="32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07CBC07-791E-485A-931D-932FDFAF0D6C}"/>
              </a:ext>
            </a:extLst>
          </p:cNvPr>
          <p:cNvSpPr txBox="1"/>
          <p:nvPr/>
        </p:nvSpPr>
        <p:spPr>
          <a:xfrm>
            <a:off x="6536767" y="344606"/>
            <a:ext cx="535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A. </a:t>
            </a:r>
            <a:r>
              <a:rPr lang="es-ES" sz="3200" dirty="0"/>
              <a:t>Asolación Jerusalén literal</a:t>
            </a:r>
            <a:endParaRPr lang="es-ES" sz="3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4C28EC-9574-47D6-8D4C-A2D48F991BF0}"/>
              </a:ext>
            </a:extLst>
          </p:cNvPr>
          <p:cNvSpPr txBox="1"/>
          <p:nvPr/>
        </p:nvSpPr>
        <p:spPr>
          <a:xfrm>
            <a:off x="6536767" y="2263870"/>
            <a:ext cx="4691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C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Asolación Jerusalén espiritual</a:t>
            </a:r>
            <a:endParaRPr lang="es-DO" sz="3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0408FA-21B6-4E50-A2CA-A06FB9771535}"/>
              </a:ext>
            </a:extLst>
          </p:cNvPr>
          <p:cNvSpPr txBox="1"/>
          <p:nvPr/>
        </p:nvSpPr>
        <p:spPr>
          <a:xfrm>
            <a:off x="6625989" y="5574319"/>
            <a:ext cx="5266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F. </a:t>
            </a:r>
            <a:r>
              <a:rPr lang="es-ES" sz="3200" dirty="0"/>
              <a:t>Se cumplieron luego de la ascensión de Cristo</a:t>
            </a:r>
            <a:endParaRPr lang="es-ES" sz="3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2AD20F-C77A-4B88-B6A1-2718AE27E03B}"/>
              </a:ext>
            </a:extLst>
          </p:cNvPr>
          <p:cNvSpPr txBox="1"/>
          <p:nvPr/>
        </p:nvSpPr>
        <p:spPr>
          <a:xfrm>
            <a:off x="6536767" y="3585709"/>
            <a:ext cx="4988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000" dirty="0">
                <a:solidFill>
                  <a:srgbClr val="C00000"/>
                </a:solidFill>
              </a:rPr>
              <a:t>D</a:t>
            </a:r>
            <a:r>
              <a:rPr lang="es-DO" sz="3000" dirty="0" smtClean="0">
                <a:solidFill>
                  <a:srgbClr val="C00000"/>
                </a:solidFill>
              </a:rPr>
              <a:t>. </a:t>
            </a:r>
            <a:r>
              <a:rPr lang="es-ES" sz="3000" dirty="0" smtClean="0"/>
              <a:t>Antes de la ascensión</a:t>
            </a:r>
            <a:endParaRPr lang="es-ES" sz="3000" dirty="0"/>
          </a:p>
        </p:txBody>
      </p:sp>
      <p:sp>
        <p:nvSpPr>
          <p:cNvPr id="6" name="Rectángulo 5"/>
          <p:cNvSpPr/>
          <p:nvPr/>
        </p:nvSpPr>
        <p:spPr>
          <a:xfrm>
            <a:off x="0" y="5158374"/>
            <a:ext cx="16525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4000" b="1" cap="none" spc="0" dirty="0" smtClean="0">
                <a:ln/>
                <a:solidFill>
                  <a:schemeClr val="accent4"/>
                </a:solidFill>
                <a:effectLst/>
              </a:rPr>
              <a:t>Asocie</a:t>
            </a:r>
            <a:endParaRPr lang="es-E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1652525" y="30409"/>
            <a:ext cx="0" cy="6827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57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8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62334" y="889843"/>
            <a:ext cx="10304059" cy="50783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Mateo y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Marcos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refieren al periodo del sitio y la destrucción de Jerusalén como ‘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la gran tribulación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’. La palabra ‘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tribulación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 no aparece en el relato paralelo de Lucas 21. En lugar de la palabra ‘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tribulación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 aparece el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pisotear de Jerusalén por los gentiles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54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62334" y="889843"/>
            <a:ext cx="10304059" cy="42473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Esto armoniza perfectamente con la idea que Jesús </a:t>
            </a:r>
            <a:r>
              <a:rPr lang="es-ES" sz="5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entremezcló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descripción de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tribulación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 literal </a:t>
            </a:r>
            <a:r>
              <a:rPr lang="es-ES" sz="5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(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durante los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1260 </a:t>
            </a:r>
            <a:r>
              <a:rPr lang="es-ES" sz="5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años)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con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de la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 espiritual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(la iglesia fiel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).</a:t>
            </a:r>
            <a:endParaRPr lang="es-ES" sz="54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35038" y="1151381"/>
            <a:ext cx="10304059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Además,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herida mortal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papado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sanará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entonces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continuarán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persecuciones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desempeñaba durante la primera etapa de su existencia. Esto lo deja muy en claro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Apocalipsis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17,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donde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usan las palabras claves de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Mateo 24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‘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 y ‘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asolada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’.</a:t>
            </a:r>
            <a:endParaRPr lang="es-ES" sz="48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339755" y="468993"/>
            <a:ext cx="10304059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17: 4-6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“Y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mujer estaba vestida de púrpura y escarlata, y adornada de oro, de piedras preciosas y de perlas, y tenía en la mano un cáliz de oro lleno de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de la inmundicia de su fornicación;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5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en su frente un nombre escrito, un misterio: BABILONIA LA GRANDE, LA MADRE DE LAS RAMERAS Y DE LAS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TIERRA.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Vi a la mujer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ebria de la sangre de los santos, y de la sangre de los mártires de Jesús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cuando la vi, quedé asombrado con gran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asombro.”</a:t>
            </a:r>
            <a:endParaRPr lang="es-ES" sz="40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35038" y="1151381"/>
            <a:ext cx="10304059" cy="50167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17: 15-17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“Me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dijo también: Las aguas que has visto donde la ramera se sienta, son pueblos, muchedumbres, naciones y lenguas.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16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los diez cuernos que viste en la bestia, éstos aborrecerán a la ramera,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la dejarán desolada y desnuda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devorarán sus carnes, y la quemarán con fuego;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17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porque Dios ha puesto en sus corazones el ejecutar lo que él quiso: ponerse de acuerdo, y dar su reino a la bestia, hasta que se cumplan las palabras de Dios.”</a:t>
            </a:r>
            <a:endParaRPr lang="es-ES" sz="40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26239" y="2351316"/>
            <a:ext cx="9541845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8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Lucas </a:t>
            </a:r>
            <a:r>
              <a:rPr lang="es-ES" sz="48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21:24A </a:t>
            </a:r>
            <a:endParaRPr lang="es-ES" sz="4800" dirty="0" smtClean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00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“Y caerán a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filo de espada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y serán llevados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cautivos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a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todas las naciones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 . .”</a:t>
            </a:r>
            <a:endParaRPr lang="es-ES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26240" y="783772"/>
            <a:ext cx="9739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La tribulación para la ciudad de </a:t>
            </a:r>
            <a:r>
              <a:rPr lang="es-ES" sz="44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Jerusalén </a:t>
            </a:r>
            <a:r>
              <a:rPr lang="es-ES" sz="4400" u="sng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literal</a:t>
            </a:r>
            <a:endParaRPr lang="es-ES" sz="4400" u="sng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D897E6C-04C1-4D5E-8719-4DAF7FBC78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87938" y="2133600"/>
            <a:ext cx="5111750" cy="6477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s-UY" altLang="es-DO" sz="4800" dirty="0" err="1"/>
              <a:t>Presentation</a:t>
            </a:r>
            <a:r>
              <a:rPr lang="es-UY" altLang="es-DO" sz="4800" dirty="0"/>
              <a:t> </a:t>
            </a:r>
            <a:r>
              <a:rPr lang="es-UY" altLang="es-DO" sz="4800" dirty="0" err="1"/>
              <a:t>Title</a:t>
            </a:r>
            <a:endParaRPr lang="es-ES" altLang="es-DO" sz="4800" dirty="0"/>
          </a:p>
        </p:txBody>
      </p:sp>
      <p:sp>
        <p:nvSpPr>
          <p:cNvPr id="2213" name="Rectangle 165">
            <a:extLst>
              <a:ext uri="{FF2B5EF4-FFF2-40B4-BE49-F238E27FC236}">
                <a16:creationId xmlns:a16="http://schemas.microsoft.com/office/drawing/2014/main" id="{35631819-A051-4B9B-A63D-120EE76AD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781300"/>
            <a:ext cx="32400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es-DO" sz="2400" dirty="0" err="1">
                <a:solidFill>
                  <a:schemeClr val="tx1"/>
                </a:solidFill>
              </a:rPr>
              <a:t>Your</a:t>
            </a:r>
            <a:r>
              <a:rPr lang="es-UY" altLang="es-DO" sz="2400" dirty="0">
                <a:solidFill>
                  <a:schemeClr val="tx1"/>
                </a:solidFill>
              </a:rPr>
              <a:t> </a:t>
            </a:r>
            <a:r>
              <a:rPr lang="es-UY" altLang="es-DO" sz="2400" dirty="0" err="1">
                <a:solidFill>
                  <a:schemeClr val="tx1"/>
                </a:solidFill>
              </a:rPr>
              <a:t>company</a:t>
            </a:r>
            <a:r>
              <a:rPr lang="es-UY" altLang="es-DO" sz="2400" dirty="0">
                <a:solidFill>
                  <a:schemeClr val="tx1"/>
                </a:solidFill>
              </a:rPr>
              <a:t> </a:t>
            </a:r>
            <a:r>
              <a:rPr lang="es-UY" altLang="es-DO" sz="2400" dirty="0" err="1">
                <a:solidFill>
                  <a:schemeClr val="tx1"/>
                </a:solidFill>
              </a:rPr>
              <a:t>name</a:t>
            </a:r>
            <a:endParaRPr lang="es-ES" altLang="es-DO" sz="2400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24779B4-07A8-4735-94BC-478F07D5F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000" contras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1DC34A4-AFA8-4699-9980-35B74824EF12}"/>
              </a:ext>
            </a:extLst>
          </p:cNvPr>
          <p:cNvSpPr/>
          <p:nvPr/>
        </p:nvSpPr>
        <p:spPr>
          <a:xfrm>
            <a:off x="0" y="6676571"/>
            <a:ext cx="885371" cy="181429"/>
          </a:xfrm>
          <a:prstGeom prst="rect">
            <a:avLst/>
          </a:prstGeom>
          <a:solidFill>
            <a:srgbClr val="1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8C3DC89-D543-4002-B4A2-F6FDF60A6608}"/>
              </a:ext>
            </a:extLst>
          </p:cNvPr>
          <p:cNvSpPr txBox="1"/>
          <p:nvPr/>
        </p:nvSpPr>
        <p:spPr>
          <a:xfrm>
            <a:off x="130628" y="4818743"/>
            <a:ext cx="7068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>
                <a:solidFill>
                  <a:schemeClr val="bg1"/>
                </a:solidFill>
                <a:latin typeface="Agency FB" panose="020B0503020202020204" pitchFamily="34" charset="0"/>
              </a:rPr>
              <a:t>APLICACIÓN PERSONAL</a:t>
            </a:r>
            <a:endParaRPr lang="es-DO" sz="6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6A745B-F620-4205-A98A-448DFCEB0558}"/>
              </a:ext>
            </a:extLst>
          </p:cNvPr>
          <p:cNvSpPr txBox="1"/>
          <p:nvPr/>
        </p:nvSpPr>
        <p:spPr>
          <a:xfrm>
            <a:off x="3261706" y="184878"/>
            <a:ext cx="7683689" cy="470898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DO" sz="6000" dirty="0" smtClean="0">
                <a:solidFill>
                  <a:srgbClr val="152543"/>
                </a:solidFill>
                <a:latin typeface="Bahnschrift Light Condensed" panose="020B0502040204020203" pitchFamily="34" charset="0"/>
              </a:rPr>
              <a:t>¿Te esforzarás por ser parte de la iglesia fiel a Jesucristo hasta que se cumpla el tiempo de su segunda venida?</a:t>
            </a:r>
            <a:endParaRPr lang="es-DO" sz="6000" dirty="0">
              <a:solidFill>
                <a:srgbClr val="152543"/>
              </a:solidFill>
              <a:latin typeface="Bahnschrift Light 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7875" y="1175658"/>
            <a:ext cx="10176248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Lucas 19:41-44: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“Y cuando llegó cerca de la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ciudad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al verla, lloró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sobre ella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42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diciendo: ¡¡Oh, si también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tú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conocieses, a lo menos en este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tu día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lo que es para tu paz! más ahora está encubierto de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tus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ojos. 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43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Porque vendrán días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sobre ti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cuando tus enemigos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te rodearán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con vallado, y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te sitiarán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y por todas partes te estrecharán, 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44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y te derribarán a tierra, y a tus hijos dentro de ti, y no dejarán en ti piedra sobre piedra, por cuanto no conociste el tiempo de tu visitación.”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86909" y="0"/>
            <a:ext cx="8418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Jesús </a:t>
            </a:r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trató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a la ciudad de </a:t>
            </a:r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Jerusalén como si fuera una </a:t>
            </a:r>
            <a:r>
              <a:rPr lang="es-ES" sz="4000" u="sng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persona</a:t>
            </a:r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.</a:t>
            </a:r>
            <a:endParaRPr lang="es-ES" sz="4000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98944" y="1762511"/>
            <a:ext cx="10176248" cy="440120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Mateo 23:37-39: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¡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Jerusalén, Jerusalén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matas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los profetas,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apedreas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los que te son enviados! ¡Cuántas veces quise juntar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tus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hijos, como la gallina junta sus polluelos debajo de las alas,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quisiste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!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38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He aquí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vuestra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casa os es dejada desierta.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39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Porque os digo que desde ahora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me veréis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hasta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digáis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Bendito el que viene en el nombre del Señor.”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86910" y="122052"/>
            <a:ext cx="8418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Jesús </a:t>
            </a:r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trató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a la ciudad de </a:t>
            </a:r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Jerusalén como si fuera una </a:t>
            </a:r>
            <a:r>
              <a:rPr lang="es-ES" sz="4000" u="sng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persona</a:t>
            </a:r>
            <a:r>
              <a:rPr lang="es-ES" sz="40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.</a:t>
            </a:r>
            <a:endParaRPr lang="es-ES" sz="4000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55593" y="1445491"/>
            <a:ext cx="10133246" cy="48320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Cuando pasamos a la era Cristiana hay una transición automática de la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Babilonia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literal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la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espiritual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de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 literal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la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espiritual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de las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tierras literales de Israel y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Babilonia [los </a:t>
            </a:r>
            <a:r>
              <a:rPr lang="es-ES" sz="4400" u="sng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tipos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 o figuras del AT] 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sus </a:t>
            </a:r>
            <a:r>
              <a:rPr lang="es-ES" sz="4400" u="sng" dirty="0" err="1">
                <a:solidFill>
                  <a:srgbClr val="FFFF00"/>
                </a:solidFill>
                <a:latin typeface="Bahnschrift Condensed" panose="020B0502040204020203" pitchFamily="34" charset="0"/>
              </a:rPr>
              <a:t>antitipos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[figuras del NT que corresponden a los tipos del AT] espirituales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  <a:p>
            <a:pPr>
              <a:buClr>
                <a:srgbClr val="FF0000"/>
              </a:buClr>
            </a:pPr>
            <a:r>
              <a:rPr lang="es-ES" sz="4000" i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Louis </a:t>
            </a:r>
            <a:r>
              <a:rPr lang="es-ES" sz="4000" i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Were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i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The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 King of </a:t>
            </a:r>
            <a:r>
              <a:rPr lang="es-ES" sz="4000" i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the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 North at </a:t>
            </a:r>
            <a:r>
              <a:rPr lang="es-ES" sz="4000" i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Jerusalem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, p. 75</a:t>
            </a:r>
            <a:endParaRPr lang="es-ES" sz="40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86910" y="122052"/>
            <a:ext cx="8418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Un principio de </a:t>
            </a:r>
            <a:r>
              <a:rPr lang="es-ES" sz="40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interpretación </a:t>
            </a:r>
            <a:r>
              <a:rPr lang="es-ES" sz="4000" u="sng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profética </a:t>
            </a:r>
            <a:r>
              <a:rPr lang="es-ES" sz="40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muy importante:</a:t>
            </a:r>
          </a:p>
        </p:txBody>
      </p:sp>
    </p:spTree>
    <p:extLst>
      <p:ext uri="{BB962C8B-B14F-4D97-AF65-F5344CB8AC3E}">
        <p14:creationId xmlns:p14="http://schemas.microsoft.com/office/powerpoint/2010/main" val="15072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19116" y="251510"/>
            <a:ext cx="10536071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Lc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21: 24A:</a:t>
            </a:r>
          </a:p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caerán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filo de espada, y serán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llevados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[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los de Jerusalén literal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] 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cautivos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todas las naciones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0000"/>
              </a:buClr>
            </a:pPr>
            <a:r>
              <a:rPr lang="es-ES" sz="40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Lc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21: 24B:</a:t>
            </a:r>
          </a:p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Jerusalén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[la espiritual] será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hollada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por 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gentiles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u="sng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hasta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los </a:t>
            </a:r>
            <a:r>
              <a:rPr lang="es-ES" sz="4000" u="sng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tiempos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 de los gentiles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cumplan [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 completen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].”</a:t>
            </a:r>
            <a:endParaRPr lang="es-ES" sz="36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50935" y="4385752"/>
            <a:ext cx="69431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Sería una 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repetición </a:t>
            </a:r>
            <a:r>
              <a:rPr lang="es-ES" sz="44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redundante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e </a:t>
            </a:r>
            <a:r>
              <a:rPr lang="es-ES" sz="4400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innecesaria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 si </a:t>
            </a: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ambas, 24A y 24B, se refirieran a Jerusalén literal. :</a:t>
            </a:r>
            <a:endParaRPr lang="es-ES" sz="4400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791972" y="456226"/>
            <a:ext cx="8608055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Hay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cuatro términos claves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Lucas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21:24B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que se repiten en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11: 1-4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: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Jerusalén”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hollada”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gentiles”</a:t>
            </a:r>
          </a:p>
          <a:p>
            <a:pPr marL="742950" indent="-742950">
              <a:buClr>
                <a:srgbClr val="FFFF00"/>
              </a:buClr>
              <a:buFont typeface="+mj-lt"/>
              <a:buAutoNum type="arabicPeriod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tiempos”: los cuales tienen 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punto de terminación exacto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denotado por la palabra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hasta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3200" i="1" dirty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7728</TotalTime>
  <Words>2299</Words>
  <Application>Microsoft Office PowerPoint</Application>
  <PresentationFormat>Panorámica</PresentationFormat>
  <Paragraphs>109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50" baseType="lpstr">
      <vt:lpstr>Agency FB</vt:lpstr>
      <vt:lpstr>Arial</vt:lpstr>
      <vt:lpstr>Bahnschrift Condensed</vt:lpstr>
      <vt:lpstr>Bahnschrift Light</vt:lpstr>
      <vt:lpstr>Bahnschrift Light Condensed</vt:lpstr>
      <vt:lpstr>Calibri</vt:lpstr>
      <vt:lpstr>Calibri Light</vt:lpstr>
      <vt:lpstr>Papyrus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Jacquilove.music</dc:creator>
  <cp:lastModifiedBy>Ulises Aguero Arroyo</cp:lastModifiedBy>
  <cp:revision>515</cp:revision>
  <dcterms:created xsi:type="dcterms:W3CDTF">2021-09-22T20:44:24Z</dcterms:created>
  <dcterms:modified xsi:type="dcterms:W3CDTF">2022-03-06T01:56:00Z</dcterms:modified>
</cp:coreProperties>
</file>