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1"/>
  </p:notesMasterIdLst>
  <p:sldIdLst>
    <p:sldId id="258" r:id="rId3"/>
    <p:sldId id="264" r:id="rId4"/>
    <p:sldId id="260" r:id="rId5"/>
    <p:sldId id="1541" r:id="rId6"/>
    <p:sldId id="1546" r:id="rId7"/>
    <p:sldId id="1676" r:id="rId8"/>
    <p:sldId id="1768" r:id="rId9"/>
    <p:sldId id="1769" r:id="rId10"/>
    <p:sldId id="1770" r:id="rId11"/>
    <p:sldId id="1677" r:id="rId12"/>
    <p:sldId id="1678" r:id="rId13"/>
    <p:sldId id="1679" r:id="rId14"/>
    <p:sldId id="1235" r:id="rId15"/>
    <p:sldId id="1771" r:id="rId16"/>
    <p:sldId id="1680" r:id="rId17"/>
    <p:sldId id="1772" r:id="rId18"/>
    <p:sldId id="1773" r:id="rId19"/>
    <p:sldId id="1774" r:id="rId20"/>
    <p:sldId id="1775" r:id="rId21"/>
    <p:sldId id="1776" r:id="rId22"/>
    <p:sldId id="1548" r:id="rId23"/>
    <p:sldId id="1777" r:id="rId24"/>
    <p:sldId id="1778" r:id="rId25"/>
    <p:sldId id="1766" r:id="rId26"/>
    <p:sldId id="1767" r:id="rId27"/>
    <p:sldId id="1192" r:id="rId28"/>
    <p:sldId id="1779" r:id="rId29"/>
    <p:sldId id="1780" r:id="rId30"/>
    <p:sldId id="1681" r:id="rId31"/>
    <p:sldId id="1781" r:id="rId32"/>
    <p:sldId id="1782" r:id="rId33"/>
    <p:sldId id="1831" r:id="rId34"/>
    <p:sldId id="483" r:id="rId35"/>
    <p:sldId id="1783" r:id="rId36"/>
    <p:sldId id="1549" r:id="rId37"/>
    <p:sldId id="1784" r:id="rId38"/>
    <p:sldId id="1785" r:id="rId39"/>
    <p:sldId id="1682" r:id="rId40"/>
    <p:sldId id="1683" r:id="rId41"/>
    <p:sldId id="1786" r:id="rId42"/>
    <p:sldId id="1787" r:id="rId43"/>
    <p:sldId id="1684" r:id="rId44"/>
    <p:sldId id="1788" r:id="rId45"/>
    <p:sldId id="1789" r:id="rId46"/>
    <p:sldId id="1790" r:id="rId47"/>
    <p:sldId id="1550" r:id="rId48"/>
    <p:sldId id="1478" r:id="rId49"/>
    <p:sldId id="1791" r:id="rId50"/>
    <p:sldId id="1792" r:id="rId51"/>
    <p:sldId id="1685" r:id="rId52"/>
    <p:sldId id="1554" r:id="rId53"/>
    <p:sldId id="1793" r:id="rId54"/>
    <p:sldId id="1794" r:id="rId55"/>
    <p:sldId id="1795" r:id="rId56"/>
    <p:sldId id="1796" r:id="rId57"/>
    <p:sldId id="1797" r:id="rId58"/>
    <p:sldId id="1694" r:id="rId59"/>
    <p:sldId id="1798" r:id="rId60"/>
    <p:sldId id="1799" r:id="rId61"/>
    <p:sldId id="1693" r:id="rId62"/>
    <p:sldId id="1800" r:id="rId63"/>
    <p:sldId id="1832" r:id="rId64"/>
    <p:sldId id="1801" r:id="rId65"/>
    <p:sldId id="1696" r:id="rId66"/>
    <p:sldId id="1802" r:id="rId67"/>
    <p:sldId id="1803" r:id="rId68"/>
    <p:sldId id="1804" r:id="rId69"/>
    <p:sldId id="1695" r:id="rId70"/>
    <p:sldId id="1805" r:id="rId71"/>
    <p:sldId id="1806" r:id="rId72"/>
    <p:sldId id="1807" r:id="rId73"/>
    <p:sldId id="1808" r:id="rId74"/>
    <p:sldId id="1809" r:id="rId75"/>
    <p:sldId id="1810" r:id="rId76"/>
    <p:sldId id="1811" r:id="rId77"/>
    <p:sldId id="1812" r:id="rId78"/>
    <p:sldId id="1813" r:id="rId79"/>
    <p:sldId id="1814" r:id="rId80"/>
    <p:sldId id="1815" r:id="rId81"/>
    <p:sldId id="1816" r:id="rId82"/>
    <p:sldId id="1817" r:id="rId83"/>
    <p:sldId id="1818" r:id="rId84"/>
    <p:sldId id="1819" r:id="rId85"/>
    <p:sldId id="1698" r:id="rId86"/>
    <p:sldId id="1763" r:id="rId87"/>
    <p:sldId id="1820" r:id="rId88"/>
    <p:sldId id="1697" r:id="rId89"/>
    <p:sldId id="1821" r:id="rId90"/>
    <p:sldId id="1822" r:id="rId91"/>
    <p:sldId id="1823" r:id="rId92"/>
    <p:sldId id="1824" r:id="rId93"/>
    <p:sldId id="1825" r:id="rId94"/>
    <p:sldId id="1826" r:id="rId95"/>
    <p:sldId id="1827" r:id="rId96"/>
    <p:sldId id="1828" r:id="rId97"/>
    <p:sldId id="1829" r:id="rId98"/>
    <p:sldId id="1830" r:id="rId99"/>
    <p:sldId id="296" r:id="rId100"/>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C45"/>
    <a:srgbClr val="CB6A86"/>
    <a:srgbClr val="672F62"/>
    <a:srgbClr val="7B3874"/>
    <a:srgbClr val="649C56"/>
    <a:srgbClr val="451F41"/>
    <a:srgbClr val="A0A9A7"/>
    <a:srgbClr val="578B66"/>
    <a:srgbClr val="D18A7F"/>
    <a:srgbClr val="377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660"/>
  </p:normalViewPr>
  <p:slideViewPr>
    <p:cSldViewPr snapToGrid="0">
      <p:cViewPr varScale="1">
        <p:scale>
          <a:sx n="65" d="100"/>
          <a:sy n="65" d="100"/>
        </p:scale>
        <p:origin x="750" y="7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CC6F-2A0E-4F3E-ACD5-ACDEABDA14CF}" type="datetimeFigureOut">
              <a:rPr lang="en-US" smtClean="0"/>
              <a:t>1/3/2023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1EECC-04B9-4816-A831-54CDC0033459}" type="slidenum">
              <a:rPr lang="en-US" smtClean="0"/>
              <a:t>‹Nº›</a:t>
            </a:fld>
            <a:endParaRPr lang="en-US"/>
          </a:p>
        </p:txBody>
      </p:sp>
    </p:spTree>
    <p:extLst>
      <p:ext uri="{BB962C8B-B14F-4D97-AF65-F5344CB8AC3E}">
        <p14:creationId xmlns:p14="http://schemas.microsoft.com/office/powerpoint/2010/main" val="323198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3</a:t>
            </a:fld>
            <a:endParaRPr lang="en-US"/>
          </a:p>
        </p:txBody>
      </p:sp>
    </p:spTree>
    <p:extLst>
      <p:ext uri="{BB962C8B-B14F-4D97-AF65-F5344CB8AC3E}">
        <p14:creationId xmlns:p14="http://schemas.microsoft.com/office/powerpoint/2010/main" val="326217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4</a:t>
            </a:fld>
            <a:endParaRPr lang="en-US"/>
          </a:p>
        </p:txBody>
      </p:sp>
    </p:spTree>
    <p:extLst>
      <p:ext uri="{BB962C8B-B14F-4D97-AF65-F5344CB8AC3E}">
        <p14:creationId xmlns:p14="http://schemas.microsoft.com/office/powerpoint/2010/main" val="1235308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6</a:t>
            </a:fld>
            <a:endParaRPr lang="en-US"/>
          </a:p>
        </p:txBody>
      </p:sp>
    </p:spTree>
    <p:extLst>
      <p:ext uri="{BB962C8B-B14F-4D97-AF65-F5344CB8AC3E}">
        <p14:creationId xmlns:p14="http://schemas.microsoft.com/office/powerpoint/2010/main" val="273552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a:t>
            </a:fld>
            <a:endParaRPr lang="en-US"/>
          </a:p>
        </p:txBody>
      </p:sp>
    </p:spTree>
    <p:extLst>
      <p:ext uri="{BB962C8B-B14F-4D97-AF65-F5344CB8AC3E}">
        <p14:creationId xmlns:p14="http://schemas.microsoft.com/office/powerpoint/2010/main" val="15359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11</a:t>
            </a:fld>
            <a:endParaRPr lang="en-US"/>
          </a:p>
        </p:txBody>
      </p:sp>
    </p:spTree>
    <p:extLst>
      <p:ext uri="{BB962C8B-B14F-4D97-AF65-F5344CB8AC3E}">
        <p14:creationId xmlns:p14="http://schemas.microsoft.com/office/powerpoint/2010/main" val="4042254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12</a:t>
            </a:fld>
            <a:endParaRPr lang="en-US"/>
          </a:p>
        </p:txBody>
      </p:sp>
    </p:spTree>
    <p:extLst>
      <p:ext uri="{BB962C8B-B14F-4D97-AF65-F5344CB8AC3E}">
        <p14:creationId xmlns:p14="http://schemas.microsoft.com/office/powerpoint/2010/main" val="2405469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15</a:t>
            </a:fld>
            <a:endParaRPr lang="en-US"/>
          </a:p>
        </p:txBody>
      </p:sp>
    </p:spTree>
    <p:extLst>
      <p:ext uri="{BB962C8B-B14F-4D97-AF65-F5344CB8AC3E}">
        <p14:creationId xmlns:p14="http://schemas.microsoft.com/office/powerpoint/2010/main" val="4176320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7244-2D8D-4D4B-B073-FE37524A452A}"/>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DO"/>
          </a:p>
        </p:txBody>
      </p:sp>
      <p:sp>
        <p:nvSpPr>
          <p:cNvPr id="3" name="Subtítulo 2">
            <a:extLst>
              <a:ext uri="{FF2B5EF4-FFF2-40B4-BE49-F238E27FC236}">
                <a16:creationId xmlns:a16="http://schemas.microsoft.com/office/drawing/2014/main" id="{92BB0F7B-691A-4B6F-9C1D-AA60DE6ED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DO"/>
          </a:p>
        </p:txBody>
      </p:sp>
      <p:sp>
        <p:nvSpPr>
          <p:cNvPr id="4" name="Marcador de fecha 3">
            <a:extLst>
              <a:ext uri="{FF2B5EF4-FFF2-40B4-BE49-F238E27FC236}">
                <a16:creationId xmlns:a16="http://schemas.microsoft.com/office/drawing/2014/main" id="{FA7F0710-72A3-41D3-8BDC-80774BB0CD1D}"/>
              </a:ext>
            </a:extLst>
          </p:cNvPr>
          <p:cNvSpPr>
            <a:spLocks noGrp="1"/>
          </p:cNvSpPr>
          <p:nvPr>
            <p:ph type="dt" sz="half" idx="10"/>
          </p:nvPr>
        </p:nvSpPr>
        <p:spPr/>
        <p:txBody>
          <a:bodyPr/>
          <a:lstStyle/>
          <a:p>
            <a:fld id="{7A9983E4-3EBA-4806-86AA-70CD5420321A}" type="datetimeFigureOut">
              <a:rPr lang="es-DO" smtClean="0"/>
              <a:t>3/1/2023</a:t>
            </a:fld>
            <a:endParaRPr lang="es-DO"/>
          </a:p>
        </p:txBody>
      </p:sp>
      <p:sp>
        <p:nvSpPr>
          <p:cNvPr id="5" name="Marcador de pie de página 4">
            <a:extLst>
              <a:ext uri="{FF2B5EF4-FFF2-40B4-BE49-F238E27FC236}">
                <a16:creationId xmlns:a16="http://schemas.microsoft.com/office/drawing/2014/main" id="{1AC52AF1-7B8C-4847-B435-EF512A4680F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2763952-F5EE-494F-8A3A-C40D46F472F2}"/>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65101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76A8-30A5-4545-BC07-2208A5B30A8F}"/>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6144D28C-CEA0-4A2B-A7F8-6E5FD06B7CD3}"/>
              </a:ext>
            </a:extLst>
          </p:cNvPr>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000DB765-8814-46A0-A724-9EBDC97A9CEA}"/>
              </a:ext>
            </a:extLst>
          </p:cNvPr>
          <p:cNvSpPr>
            <a:spLocks noGrp="1"/>
          </p:cNvSpPr>
          <p:nvPr>
            <p:ph type="dt" sz="half" idx="10"/>
          </p:nvPr>
        </p:nvSpPr>
        <p:spPr/>
        <p:txBody>
          <a:bodyPr/>
          <a:lstStyle/>
          <a:p>
            <a:fld id="{7A9983E4-3EBA-4806-86AA-70CD5420321A}" type="datetimeFigureOut">
              <a:rPr lang="es-DO" smtClean="0"/>
              <a:t>3/1/2023</a:t>
            </a:fld>
            <a:endParaRPr lang="es-DO"/>
          </a:p>
        </p:txBody>
      </p:sp>
      <p:sp>
        <p:nvSpPr>
          <p:cNvPr id="5" name="Marcador de pie de página 4">
            <a:extLst>
              <a:ext uri="{FF2B5EF4-FFF2-40B4-BE49-F238E27FC236}">
                <a16:creationId xmlns:a16="http://schemas.microsoft.com/office/drawing/2014/main" id="{7B8FA858-B0CA-4AC7-85AC-E8DB05592A4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223A4DF-88F4-41DB-A7FE-B588239195C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4305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17A0CD-1900-4A22-8E47-7E703ED65474}"/>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F217F410-EEC1-4707-AF09-E32633A1F27C}"/>
              </a:ext>
            </a:extLst>
          </p:cNvPr>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906F55DB-1364-4CCA-A635-383112BD6107}"/>
              </a:ext>
            </a:extLst>
          </p:cNvPr>
          <p:cNvSpPr>
            <a:spLocks noGrp="1"/>
          </p:cNvSpPr>
          <p:nvPr>
            <p:ph type="dt" sz="half" idx="10"/>
          </p:nvPr>
        </p:nvSpPr>
        <p:spPr/>
        <p:txBody>
          <a:bodyPr/>
          <a:lstStyle/>
          <a:p>
            <a:fld id="{7A9983E4-3EBA-4806-86AA-70CD5420321A}" type="datetimeFigureOut">
              <a:rPr lang="es-DO" smtClean="0"/>
              <a:t>3/1/2023</a:t>
            </a:fld>
            <a:endParaRPr lang="es-DO"/>
          </a:p>
        </p:txBody>
      </p:sp>
      <p:sp>
        <p:nvSpPr>
          <p:cNvPr id="5" name="Marcador de pie de página 4">
            <a:extLst>
              <a:ext uri="{FF2B5EF4-FFF2-40B4-BE49-F238E27FC236}">
                <a16:creationId xmlns:a16="http://schemas.microsoft.com/office/drawing/2014/main" id="{303B5CAE-6AA4-45C9-9F95-2A23AC1B902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F4EB583-E464-4D75-9A41-DD4439C94AB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60759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FF98F-F66E-47EE-A34A-B27117D81D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840B748-14C3-47A7-8683-8851E015D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F04779F-FC67-4738-B1CE-02A9331007F8}"/>
              </a:ext>
            </a:extLst>
          </p:cNvPr>
          <p:cNvSpPr>
            <a:spLocks noGrp="1"/>
          </p:cNvSpPr>
          <p:nvPr>
            <p:ph type="dt" sz="half" idx="10"/>
          </p:nvPr>
        </p:nvSpPr>
        <p:spPr/>
        <p:txBody>
          <a:bodyPr/>
          <a:lstStyle/>
          <a:p>
            <a:fld id="{A038A31E-41B7-46B2-B779-DD92D1E68E44}" type="datetimeFigureOut">
              <a:rPr lang="es-DO" smtClean="0"/>
              <a:t>3/1/2023</a:t>
            </a:fld>
            <a:endParaRPr lang="es-DO"/>
          </a:p>
        </p:txBody>
      </p:sp>
      <p:sp>
        <p:nvSpPr>
          <p:cNvPr id="5" name="Marcador de pie de página 4">
            <a:extLst>
              <a:ext uri="{FF2B5EF4-FFF2-40B4-BE49-F238E27FC236}">
                <a16:creationId xmlns:a16="http://schemas.microsoft.com/office/drawing/2014/main" id="{07B10257-D2E1-47E4-B289-8BB517FFFAF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8A17BAB-653A-4A0C-AFF5-67E55074D48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4783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FD7A-235B-472E-A358-1CE3D2CF26D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1589D56-E551-4FCD-9B31-C5F64C412B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E7B7FA0-B7BB-4CD6-BD78-7355EA97C922}"/>
              </a:ext>
            </a:extLst>
          </p:cNvPr>
          <p:cNvSpPr>
            <a:spLocks noGrp="1"/>
          </p:cNvSpPr>
          <p:nvPr>
            <p:ph type="dt" sz="half" idx="10"/>
          </p:nvPr>
        </p:nvSpPr>
        <p:spPr/>
        <p:txBody>
          <a:bodyPr/>
          <a:lstStyle/>
          <a:p>
            <a:fld id="{A038A31E-41B7-46B2-B779-DD92D1E68E44}" type="datetimeFigureOut">
              <a:rPr lang="es-DO" smtClean="0"/>
              <a:t>3/1/2023</a:t>
            </a:fld>
            <a:endParaRPr lang="es-DO"/>
          </a:p>
        </p:txBody>
      </p:sp>
      <p:sp>
        <p:nvSpPr>
          <p:cNvPr id="5" name="Marcador de pie de página 4">
            <a:extLst>
              <a:ext uri="{FF2B5EF4-FFF2-40B4-BE49-F238E27FC236}">
                <a16:creationId xmlns:a16="http://schemas.microsoft.com/office/drawing/2014/main" id="{3E115C04-6AD6-43DC-B1BE-8DD50B50B6B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E6E4662-B320-4382-875A-DB47AF1FA8A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55368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F81FF-D99E-43B1-A770-BCD81CBC4A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29F158C-EBE3-4FE1-A323-1AF651976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FFE31C-9951-42E5-ABF0-79A768BC5CC4}"/>
              </a:ext>
            </a:extLst>
          </p:cNvPr>
          <p:cNvSpPr>
            <a:spLocks noGrp="1"/>
          </p:cNvSpPr>
          <p:nvPr>
            <p:ph type="dt" sz="half" idx="10"/>
          </p:nvPr>
        </p:nvSpPr>
        <p:spPr/>
        <p:txBody>
          <a:bodyPr/>
          <a:lstStyle/>
          <a:p>
            <a:fld id="{A038A31E-41B7-46B2-B779-DD92D1E68E44}" type="datetimeFigureOut">
              <a:rPr lang="es-DO" smtClean="0"/>
              <a:t>3/1/2023</a:t>
            </a:fld>
            <a:endParaRPr lang="es-DO"/>
          </a:p>
        </p:txBody>
      </p:sp>
      <p:sp>
        <p:nvSpPr>
          <p:cNvPr id="5" name="Marcador de pie de página 4">
            <a:extLst>
              <a:ext uri="{FF2B5EF4-FFF2-40B4-BE49-F238E27FC236}">
                <a16:creationId xmlns:a16="http://schemas.microsoft.com/office/drawing/2014/main" id="{A29165C3-9EA9-403F-BA12-A4C88A7C690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407300A-FB8F-4E0B-BEB6-3FB9BFA9E7F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8799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52440-BF41-428F-95E1-07C761A2FFD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E53BF9B-97F9-4CCF-9062-11AFAEA75F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76147188-9B0D-4100-9E01-1AF00D4FC1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8BE4576-D88D-4723-95A6-131424494B2B}"/>
              </a:ext>
            </a:extLst>
          </p:cNvPr>
          <p:cNvSpPr>
            <a:spLocks noGrp="1"/>
          </p:cNvSpPr>
          <p:nvPr>
            <p:ph type="dt" sz="half" idx="10"/>
          </p:nvPr>
        </p:nvSpPr>
        <p:spPr/>
        <p:txBody>
          <a:bodyPr/>
          <a:lstStyle/>
          <a:p>
            <a:fld id="{A038A31E-41B7-46B2-B779-DD92D1E68E44}" type="datetimeFigureOut">
              <a:rPr lang="es-DO" smtClean="0"/>
              <a:t>3/1/2023</a:t>
            </a:fld>
            <a:endParaRPr lang="es-DO"/>
          </a:p>
        </p:txBody>
      </p:sp>
      <p:sp>
        <p:nvSpPr>
          <p:cNvPr id="6" name="Marcador de pie de página 5">
            <a:extLst>
              <a:ext uri="{FF2B5EF4-FFF2-40B4-BE49-F238E27FC236}">
                <a16:creationId xmlns:a16="http://schemas.microsoft.com/office/drawing/2014/main" id="{AB9887AA-30E2-4228-9E89-F2996EA07F68}"/>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427EDB1-4DEC-4D05-9EF9-2EBB63E5D4AE}"/>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70547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A431B-AC69-4AAA-973E-A57F57362E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F1E817F-A4CB-4991-854C-65DB724AC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D47D32-14E2-4848-8E76-BDB655C231D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A488F400-6B3C-4A82-B524-99823E079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563AE0-FFF2-4A79-8CBD-6F824B5C62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E259560-B0AE-49D1-A17F-FF3716985924}"/>
              </a:ext>
            </a:extLst>
          </p:cNvPr>
          <p:cNvSpPr>
            <a:spLocks noGrp="1"/>
          </p:cNvSpPr>
          <p:nvPr>
            <p:ph type="dt" sz="half" idx="10"/>
          </p:nvPr>
        </p:nvSpPr>
        <p:spPr/>
        <p:txBody>
          <a:bodyPr/>
          <a:lstStyle/>
          <a:p>
            <a:fld id="{A038A31E-41B7-46B2-B779-DD92D1E68E44}" type="datetimeFigureOut">
              <a:rPr lang="es-DO" smtClean="0"/>
              <a:t>3/1/2023</a:t>
            </a:fld>
            <a:endParaRPr lang="es-DO"/>
          </a:p>
        </p:txBody>
      </p:sp>
      <p:sp>
        <p:nvSpPr>
          <p:cNvPr id="8" name="Marcador de pie de página 7">
            <a:extLst>
              <a:ext uri="{FF2B5EF4-FFF2-40B4-BE49-F238E27FC236}">
                <a16:creationId xmlns:a16="http://schemas.microsoft.com/office/drawing/2014/main" id="{F4034A84-5F3A-4870-9531-4DC082DDC10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D9F0E196-51ED-4D55-8847-BEE385803888}"/>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58606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745E6-3B0A-44AE-B1CD-DF54DD647CD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5C8A50B9-161C-4F13-BC01-6E3343559864}"/>
              </a:ext>
            </a:extLst>
          </p:cNvPr>
          <p:cNvSpPr>
            <a:spLocks noGrp="1"/>
          </p:cNvSpPr>
          <p:nvPr>
            <p:ph type="dt" sz="half" idx="10"/>
          </p:nvPr>
        </p:nvSpPr>
        <p:spPr/>
        <p:txBody>
          <a:bodyPr/>
          <a:lstStyle/>
          <a:p>
            <a:fld id="{A038A31E-41B7-46B2-B779-DD92D1E68E44}" type="datetimeFigureOut">
              <a:rPr lang="es-DO" smtClean="0"/>
              <a:t>3/1/2023</a:t>
            </a:fld>
            <a:endParaRPr lang="es-DO"/>
          </a:p>
        </p:txBody>
      </p:sp>
      <p:sp>
        <p:nvSpPr>
          <p:cNvPr id="4" name="Marcador de pie de página 3">
            <a:extLst>
              <a:ext uri="{FF2B5EF4-FFF2-40B4-BE49-F238E27FC236}">
                <a16:creationId xmlns:a16="http://schemas.microsoft.com/office/drawing/2014/main" id="{B14CF8D5-8CB0-461F-9779-70A74D52702A}"/>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662561D-CC02-47B3-8709-762D14681146}"/>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98888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0251AF-86B6-409F-8E71-FEBB8A634087}"/>
              </a:ext>
            </a:extLst>
          </p:cNvPr>
          <p:cNvSpPr>
            <a:spLocks noGrp="1"/>
          </p:cNvSpPr>
          <p:nvPr>
            <p:ph type="dt" sz="half" idx="10"/>
          </p:nvPr>
        </p:nvSpPr>
        <p:spPr/>
        <p:txBody>
          <a:bodyPr/>
          <a:lstStyle/>
          <a:p>
            <a:fld id="{A038A31E-41B7-46B2-B779-DD92D1E68E44}" type="datetimeFigureOut">
              <a:rPr lang="es-DO" smtClean="0"/>
              <a:t>3/1/2023</a:t>
            </a:fld>
            <a:endParaRPr lang="es-DO"/>
          </a:p>
        </p:txBody>
      </p:sp>
      <p:sp>
        <p:nvSpPr>
          <p:cNvPr id="3" name="Marcador de pie de página 2">
            <a:extLst>
              <a:ext uri="{FF2B5EF4-FFF2-40B4-BE49-F238E27FC236}">
                <a16:creationId xmlns:a16="http://schemas.microsoft.com/office/drawing/2014/main" id="{AA3EAE96-A8DD-4142-B7FA-94D112E79A42}"/>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581E59F-C60A-4B7E-8AD5-D5F1D421F6C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57183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5428-733C-42BC-9D02-25A6662AB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99E3AA-AC6F-41B0-8D33-4D8FE23FE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D52B7DF-4769-42E8-867B-E5806676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4F9CBC-5F3B-42C1-95F6-BA24A55BF9AC}"/>
              </a:ext>
            </a:extLst>
          </p:cNvPr>
          <p:cNvSpPr>
            <a:spLocks noGrp="1"/>
          </p:cNvSpPr>
          <p:nvPr>
            <p:ph type="dt" sz="half" idx="10"/>
          </p:nvPr>
        </p:nvSpPr>
        <p:spPr/>
        <p:txBody>
          <a:bodyPr/>
          <a:lstStyle/>
          <a:p>
            <a:fld id="{A038A31E-41B7-46B2-B779-DD92D1E68E44}" type="datetimeFigureOut">
              <a:rPr lang="es-DO" smtClean="0"/>
              <a:t>3/1/2023</a:t>
            </a:fld>
            <a:endParaRPr lang="es-DO"/>
          </a:p>
        </p:txBody>
      </p:sp>
      <p:sp>
        <p:nvSpPr>
          <p:cNvPr id="6" name="Marcador de pie de página 5">
            <a:extLst>
              <a:ext uri="{FF2B5EF4-FFF2-40B4-BE49-F238E27FC236}">
                <a16:creationId xmlns:a16="http://schemas.microsoft.com/office/drawing/2014/main" id="{BD77C2D4-1780-444E-8439-A87B1208BD8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6525ABB-6149-4F88-8B8B-3075A9501FE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186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D7794-5F3D-4458-AC35-25F1B97A9DA4}"/>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9BE75CE9-6375-4204-94F1-80315AD87155}"/>
              </a:ext>
            </a:extLst>
          </p:cNvPr>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CF6928AE-036D-4016-9C71-5EBC578D2DF0}"/>
              </a:ext>
            </a:extLst>
          </p:cNvPr>
          <p:cNvSpPr>
            <a:spLocks noGrp="1"/>
          </p:cNvSpPr>
          <p:nvPr>
            <p:ph type="dt" sz="half" idx="10"/>
          </p:nvPr>
        </p:nvSpPr>
        <p:spPr/>
        <p:txBody>
          <a:bodyPr/>
          <a:lstStyle/>
          <a:p>
            <a:fld id="{7A9983E4-3EBA-4806-86AA-70CD5420321A}" type="datetimeFigureOut">
              <a:rPr lang="es-DO" smtClean="0"/>
              <a:t>3/1/2023</a:t>
            </a:fld>
            <a:endParaRPr lang="es-DO"/>
          </a:p>
        </p:txBody>
      </p:sp>
      <p:sp>
        <p:nvSpPr>
          <p:cNvPr id="5" name="Marcador de pie de página 4">
            <a:extLst>
              <a:ext uri="{FF2B5EF4-FFF2-40B4-BE49-F238E27FC236}">
                <a16:creationId xmlns:a16="http://schemas.microsoft.com/office/drawing/2014/main" id="{600FCFFB-EFFB-4B44-BE34-8CE4F29FF4F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FB46EB3-317F-41D8-9DD9-ED3728C4FA70}"/>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77302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17F4-7571-4135-BD8C-D5441787E2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B12D14A-A1C1-4C0F-9F75-A4344CB84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935274EA-D22B-4C7A-964A-EF6EE75B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9F3E66-8210-4CFB-A5C8-B9BC912E0D9C}"/>
              </a:ext>
            </a:extLst>
          </p:cNvPr>
          <p:cNvSpPr>
            <a:spLocks noGrp="1"/>
          </p:cNvSpPr>
          <p:nvPr>
            <p:ph type="dt" sz="half" idx="10"/>
          </p:nvPr>
        </p:nvSpPr>
        <p:spPr/>
        <p:txBody>
          <a:bodyPr/>
          <a:lstStyle/>
          <a:p>
            <a:fld id="{A038A31E-41B7-46B2-B779-DD92D1E68E44}" type="datetimeFigureOut">
              <a:rPr lang="es-DO" smtClean="0"/>
              <a:t>3/1/2023</a:t>
            </a:fld>
            <a:endParaRPr lang="es-DO"/>
          </a:p>
        </p:txBody>
      </p:sp>
      <p:sp>
        <p:nvSpPr>
          <p:cNvPr id="6" name="Marcador de pie de página 5">
            <a:extLst>
              <a:ext uri="{FF2B5EF4-FFF2-40B4-BE49-F238E27FC236}">
                <a16:creationId xmlns:a16="http://schemas.microsoft.com/office/drawing/2014/main" id="{5E381686-A28F-454B-888E-5B7725D867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253F561-C394-454F-9798-FCCF1121EAB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9098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CED6-F359-4D0A-A50D-3858F643AC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76E7869-F2BE-43DD-B18B-44D9E0B0D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8E15F5-CA39-4F78-BEBA-254B134490C4}"/>
              </a:ext>
            </a:extLst>
          </p:cNvPr>
          <p:cNvSpPr>
            <a:spLocks noGrp="1"/>
          </p:cNvSpPr>
          <p:nvPr>
            <p:ph type="dt" sz="half" idx="10"/>
          </p:nvPr>
        </p:nvSpPr>
        <p:spPr/>
        <p:txBody>
          <a:bodyPr/>
          <a:lstStyle/>
          <a:p>
            <a:fld id="{A038A31E-41B7-46B2-B779-DD92D1E68E44}" type="datetimeFigureOut">
              <a:rPr lang="es-DO" smtClean="0"/>
              <a:t>3/1/2023</a:t>
            </a:fld>
            <a:endParaRPr lang="es-DO"/>
          </a:p>
        </p:txBody>
      </p:sp>
      <p:sp>
        <p:nvSpPr>
          <p:cNvPr id="5" name="Marcador de pie de página 4">
            <a:extLst>
              <a:ext uri="{FF2B5EF4-FFF2-40B4-BE49-F238E27FC236}">
                <a16:creationId xmlns:a16="http://schemas.microsoft.com/office/drawing/2014/main" id="{6A692B50-ADAB-4CCE-B99B-A60657BE1B5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30A626A-F1FD-48E4-9E10-CDB7B774334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41471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3E061F-F2AF-4166-AE41-B65C9BCCF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F665E2C5-DCB2-4598-99C5-3E63925B2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601BAE7-45FB-4E6A-B61C-822885E59B30}"/>
              </a:ext>
            </a:extLst>
          </p:cNvPr>
          <p:cNvSpPr>
            <a:spLocks noGrp="1"/>
          </p:cNvSpPr>
          <p:nvPr>
            <p:ph type="dt" sz="half" idx="10"/>
          </p:nvPr>
        </p:nvSpPr>
        <p:spPr/>
        <p:txBody>
          <a:bodyPr/>
          <a:lstStyle/>
          <a:p>
            <a:fld id="{A038A31E-41B7-46B2-B779-DD92D1E68E44}" type="datetimeFigureOut">
              <a:rPr lang="es-DO" smtClean="0"/>
              <a:t>3/1/2023</a:t>
            </a:fld>
            <a:endParaRPr lang="es-DO"/>
          </a:p>
        </p:txBody>
      </p:sp>
      <p:sp>
        <p:nvSpPr>
          <p:cNvPr id="5" name="Marcador de pie de página 4">
            <a:extLst>
              <a:ext uri="{FF2B5EF4-FFF2-40B4-BE49-F238E27FC236}">
                <a16:creationId xmlns:a16="http://schemas.microsoft.com/office/drawing/2014/main" id="{F783F476-62DC-4BD8-8DCB-780F8E72067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A916952-F220-4A9E-B6A7-2ACBEC98A463}"/>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041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A4F94-851D-4796-80CB-0067EDBC3652}"/>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635EFC10-6E00-4444-968A-6F4115B2C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905AD233-8392-4766-A282-A4464BDBC1E5}"/>
              </a:ext>
            </a:extLst>
          </p:cNvPr>
          <p:cNvSpPr>
            <a:spLocks noGrp="1"/>
          </p:cNvSpPr>
          <p:nvPr>
            <p:ph type="dt" sz="half" idx="10"/>
          </p:nvPr>
        </p:nvSpPr>
        <p:spPr/>
        <p:txBody>
          <a:bodyPr/>
          <a:lstStyle/>
          <a:p>
            <a:fld id="{7A9983E4-3EBA-4806-86AA-70CD5420321A}" type="datetimeFigureOut">
              <a:rPr lang="es-DO" smtClean="0"/>
              <a:t>3/1/2023</a:t>
            </a:fld>
            <a:endParaRPr lang="es-DO"/>
          </a:p>
        </p:txBody>
      </p:sp>
      <p:sp>
        <p:nvSpPr>
          <p:cNvPr id="5" name="Marcador de pie de página 4">
            <a:extLst>
              <a:ext uri="{FF2B5EF4-FFF2-40B4-BE49-F238E27FC236}">
                <a16:creationId xmlns:a16="http://schemas.microsoft.com/office/drawing/2014/main" id="{27CA8568-1237-4F77-8E46-56AAE467C42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30E88E0-DCDB-4CA8-881C-5F5AD6776E4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505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22C3F-6A36-40EC-977E-4A3383418261}"/>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E3A9EEFB-E900-456C-8D96-7E6E2E7BEE67}"/>
              </a:ext>
            </a:extLst>
          </p:cNvPr>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contenido 3">
            <a:extLst>
              <a:ext uri="{FF2B5EF4-FFF2-40B4-BE49-F238E27FC236}">
                <a16:creationId xmlns:a16="http://schemas.microsoft.com/office/drawing/2014/main" id="{8DAA4F45-3F8B-44D1-B592-8D8DF16A6582}"/>
              </a:ext>
            </a:extLst>
          </p:cNvPr>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fecha 4">
            <a:extLst>
              <a:ext uri="{FF2B5EF4-FFF2-40B4-BE49-F238E27FC236}">
                <a16:creationId xmlns:a16="http://schemas.microsoft.com/office/drawing/2014/main" id="{01058CD9-1EC8-463C-B3B3-4CF1595F2D69}"/>
              </a:ext>
            </a:extLst>
          </p:cNvPr>
          <p:cNvSpPr>
            <a:spLocks noGrp="1"/>
          </p:cNvSpPr>
          <p:nvPr>
            <p:ph type="dt" sz="half" idx="10"/>
          </p:nvPr>
        </p:nvSpPr>
        <p:spPr/>
        <p:txBody>
          <a:bodyPr/>
          <a:lstStyle/>
          <a:p>
            <a:fld id="{7A9983E4-3EBA-4806-86AA-70CD5420321A}" type="datetimeFigureOut">
              <a:rPr lang="es-DO" smtClean="0"/>
              <a:t>3/1/2023</a:t>
            </a:fld>
            <a:endParaRPr lang="es-DO"/>
          </a:p>
        </p:txBody>
      </p:sp>
      <p:sp>
        <p:nvSpPr>
          <p:cNvPr id="6" name="Marcador de pie de página 5">
            <a:extLst>
              <a:ext uri="{FF2B5EF4-FFF2-40B4-BE49-F238E27FC236}">
                <a16:creationId xmlns:a16="http://schemas.microsoft.com/office/drawing/2014/main" id="{EAD78BF9-A5F3-4BD1-83B1-30725433178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83A38F8-DEB1-4745-9082-6AA2CB4A980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69936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15BF-7003-4CB2-866A-833B357158EB}"/>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8CDEE417-298C-4BA6-BBA3-A43C38184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a:extLst>
              <a:ext uri="{FF2B5EF4-FFF2-40B4-BE49-F238E27FC236}">
                <a16:creationId xmlns:a16="http://schemas.microsoft.com/office/drawing/2014/main" id="{D35F3B28-5F46-47FD-9C33-700E81CF11AB}"/>
              </a:ext>
            </a:extLst>
          </p:cNvPr>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texto 4">
            <a:extLst>
              <a:ext uri="{FF2B5EF4-FFF2-40B4-BE49-F238E27FC236}">
                <a16:creationId xmlns:a16="http://schemas.microsoft.com/office/drawing/2014/main" id="{55A5EA34-672B-44D1-B5E0-CD2DA80B3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a:extLst>
              <a:ext uri="{FF2B5EF4-FFF2-40B4-BE49-F238E27FC236}">
                <a16:creationId xmlns:a16="http://schemas.microsoft.com/office/drawing/2014/main" id="{1A232AC8-A92C-4FED-8E89-4991C5291A09}"/>
              </a:ext>
            </a:extLst>
          </p:cNvPr>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Marcador de fecha 6">
            <a:extLst>
              <a:ext uri="{FF2B5EF4-FFF2-40B4-BE49-F238E27FC236}">
                <a16:creationId xmlns:a16="http://schemas.microsoft.com/office/drawing/2014/main" id="{40E6EF34-F8C0-4EC7-B750-16464F15C51F}"/>
              </a:ext>
            </a:extLst>
          </p:cNvPr>
          <p:cNvSpPr>
            <a:spLocks noGrp="1"/>
          </p:cNvSpPr>
          <p:nvPr>
            <p:ph type="dt" sz="half" idx="10"/>
          </p:nvPr>
        </p:nvSpPr>
        <p:spPr/>
        <p:txBody>
          <a:bodyPr/>
          <a:lstStyle/>
          <a:p>
            <a:fld id="{7A9983E4-3EBA-4806-86AA-70CD5420321A}" type="datetimeFigureOut">
              <a:rPr lang="es-DO" smtClean="0"/>
              <a:t>3/1/2023</a:t>
            </a:fld>
            <a:endParaRPr lang="es-DO"/>
          </a:p>
        </p:txBody>
      </p:sp>
      <p:sp>
        <p:nvSpPr>
          <p:cNvPr id="8" name="Marcador de pie de página 7">
            <a:extLst>
              <a:ext uri="{FF2B5EF4-FFF2-40B4-BE49-F238E27FC236}">
                <a16:creationId xmlns:a16="http://schemas.microsoft.com/office/drawing/2014/main" id="{E090EE15-2099-4FCD-8AA8-E305FAED5435}"/>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BDAA85B-6B8A-4F5A-BC80-771529A88493}"/>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5712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B1EB6-8CAE-49F7-B747-129378C19083}"/>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fecha 2">
            <a:extLst>
              <a:ext uri="{FF2B5EF4-FFF2-40B4-BE49-F238E27FC236}">
                <a16:creationId xmlns:a16="http://schemas.microsoft.com/office/drawing/2014/main" id="{32A87C22-CD7B-4954-AF32-6A7FCDEA5875}"/>
              </a:ext>
            </a:extLst>
          </p:cNvPr>
          <p:cNvSpPr>
            <a:spLocks noGrp="1"/>
          </p:cNvSpPr>
          <p:nvPr>
            <p:ph type="dt" sz="half" idx="10"/>
          </p:nvPr>
        </p:nvSpPr>
        <p:spPr/>
        <p:txBody>
          <a:bodyPr/>
          <a:lstStyle/>
          <a:p>
            <a:fld id="{7A9983E4-3EBA-4806-86AA-70CD5420321A}" type="datetimeFigureOut">
              <a:rPr lang="es-DO" smtClean="0"/>
              <a:t>3/1/2023</a:t>
            </a:fld>
            <a:endParaRPr lang="es-DO"/>
          </a:p>
        </p:txBody>
      </p:sp>
      <p:sp>
        <p:nvSpPr>
          <p:cNvPr id="4" name="Marcador de pie de página 3">
            <a:extLst>
              <a:ext uri="{FF2B5EF4-FFF2-40B4-BE49-F238E27FC236}">
                <a16:creationId xmlns:a16="http://schemas.microsoft.com/office/drawing/2014/main" id="{5DB478BF-1493-4646-84D8-467FFF1730C0}"/>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DF404930-75BB-407A-9092-7804A21AEACF}"/>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00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0D7793-A42A-4CFE-B2C0-DBAE45D7224A}"/>
              </a:ext>
            </a:extLst>
          </p:cNvPr>
          <p:cNvSpPr>
            <a:spLocks noGrp="1"/>
          </p:cNvSpPr>
          <p:nvPr>
            <p:ph type="dt" sz="half" idx="10"/>
          </p:nvPr>
        </p:nvSpPr>
        <p:spPr/>
        <p:txBody>
          <a:bodyPr/>
          <a:lstStyle/>
          <a:p>
            <a:fld id="{7A9983E4-3EBA-4806-86AA-70CD5420321A}" type="datetimeFigureOut">
              <a:rPr lang="es-DO" smtClean="0"/>
              <a:t>3/1/2023</a:t>
            </a:fld>
            <a:endParaRPr lang="es-DO"/>
          </a:p>
        </p:txBody>
      </p:sp>
      <p:sp>
        <p:nvSpPr>
          <p:cNvPr id="3" name="Marcador de pie de página 2">
            <a:extLst>
              <a:ext uri="{FF2B5EF4-FFF2-40B4-BE49-F238E27FC236}">
                <a16:creationId xmlns:a16="http://schemas.microsoft.com/office/drawing/2014/main" id="{255E5907-4460-42B4-BF1A-2E4AF8ED1C9D}"/>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D937FACD-1532-4868-9035-12A309EB3D5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36666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6916B-3CF0-4E50-83D4-E1223E284BAE}"/>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867A3FAD-4A04-42ED-96D0-B4A3F4D1E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texto 3">
            <a:extLst>
              <a:ext uri="{FF2B5EF4-FFF2-40B4-BE49-F238E27FC236}">
                <a16:creationId xmlns:a16="http://schemas.microsoft.com/office/drawing/2014/main" id="{906AEF79-BB98-4959-A5D9-91FA6DE93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3C0AE007-3B20-4391-BD69-45080314BE31}"/>
              </a:ext>
            </a:extLst>
          </p:cNvPr>
          <p:cNvSpPr>
            <a:spLocks noGrp="1"/>
          </p:cNvSpPr>
          <p:nvPr>
            <p:ph type="dt" sz="half" idx="10"/>
          </p:nvPr>
        </p:nvSpPr>
        <p:spPr/>
        <p:txBody>
          <a:bodyPr/>
          <a:lstStyle/>
          <a:p>
            <a:fld id="{7A9983E4-3EBA-4806-86AA-70CD5420321A}" type="datetimeFigureOut">
              <a:rPr lang="es-DO" smtClean="0"/>
              <a:t>3/1/2023</a:t>
            </a:fld>
            <a:endParaRPr lang="es-DO"/>
          </a:p>
        </p:txBody>
      </p:sp>
      <p:sp>
        <p:nvSpPr>
          <p:cNvPr id="6" name="Marcador de pie de página 5">
            <a:extLst>
              <a:ext uri="{FF2B5EF4-FFF2-40B4-BE49-F238E27FC236}">
                <a16:creationId xmlns:a16="http://schemas.microsoft.com/office/drawing/2014/main" id="{3C456EAE-2EA6-4D48-997B-0F3D9450837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3F93908-8F38-4E46-90DA-A21A85D65658}"/>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91392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8BDD8-3393-45E1-9AAD-D24E0BDBEBFF}"/>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90F43380-D9F7-4659-AC12-E4BD3C6B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DO"/>
          </a:p>
        </p:txBody>
      </p:sp>
      <p:sp>
        <p:nvSpPr>
          <p:cNvPr id="4" name="Marcador de texto 3">
            <a:extLst>
              <a:ext uri="{FF2B5EF4-FFF2-40B4-BE49-F238E27FC236}">
                <a16:creationId xmlns:a16="http://schemas.microsoft.com/office/drawing/2014/main" id="{8FBC95E0-AF33-4F2E-8899-809EB50C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A6DC2CE9-FE48-4712-A6B8-C51FC95044DF}"/>
              </a:ext>
            </a:extLst>
          </p:cNvPr>
          <p:cNvSpPr>
            <a:spLocks noGrp="1"/>
          </p:cNvSpPr>
          <p:nvPr>
            <p:ph type="dt" sz="half" idx="10"/>
          </p:nvPr>
        </p:nvSpPr>
        <p:spPr/>
        <p:txBody>
          <a:bodyPr/>
          <a:lstStyle/>
          <a:p>
            <a:fld id="{7A9983E4-3EBA-4806-86AA-70CD5420321A}" type="datetimeFigureOut">
              <a:rPr lang="es-DO" smtClean="0"/>
              <a:t>3/1/2023</a:t>
            </a:fld>
            <a:endParaRPr lang="es-DO"/>
          </a:p>
        </p:txBody>
      </p:sp>
      <p:sp>
        <p:nvSpPr>
          <p:cNvPr id="6" name="Marcador de pie de página 5">
            <a:extLst>
              <a:ext uri="{FF2B5EF4-FFF2-40B4-BE49-F238E27FC236}">
                <a16:creationId xmlns:a16="http://schemas.microsoft.com/office/drawing/2014/main" id="{DBAB433D-6B0A-4E83-9198-B11039385E6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7943853-9AC3-47BA-866A-801D54260FB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36353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269E44-79F7-4CA3-BA8D-FFE9D177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C85FC1D-C3CC-4226-B003-E6DCF746F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B7F631F-9C47-46D4-B960-091DF814F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983E4-3EBA-4806-86AA-70CD5420321A}" type="datetimeFigureOut">
              <a:rPr lang="es-DO" smtClean="0"/>
              <a:t>3/1/2023</a:t>
            </a:fld>
            <a:endParaRPr lang="es-DO"/>
          </a:p>
        </p:txBody>
      </p:sp>
      <p:sp>
        <p:nvSpPr>
          <p:cNvPr id="5" name="Marcador de pie de página 4">
            <a:extLst>
              <a:ext uri="{FF2B5EF4-FFF2-40B4-BE49-F238E27FC236}">
                <a16:creationId xmlns:a16="http://schemas.microsoft.com/office/drawing/2014/main" id="{54EAFE70-72B7-47CC-BB40-3A837AD2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B730C557-72E8-4220-88F6-5815ACE60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87E9-223D-4434-9539-A033BFE944A5}" type="slidenum">
              <a:rPr lang="es-DO" smtClean="0"/>
              <a:t>‹Nº›</a:t>
            </a:fld>
            <a:endParaRPr lang="es-DO"/>
          </a:p>
        </p:txBody>
      </p:sp>
    </p:spTree>
    <p:extLst>
      <p:ext uri="{BB962C8B-B14F-4D97-AF65-F5344CB8AC3E}">
        <p14:creationId xmlns:p14="http://schemas.microsoft.com/office/powerpoint/2010/main" val="78177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A09A02-95BE-4D0D-AD1E-FDC4EC772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49AB327-E2DD-40DA-955A-3D419D182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A7F31F4-7237-4B82-89FF-E94F83EE2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A31E-41B7-46B2-B779-DD92D1E68E44}" type="datetimeFigureOut">
              <a:rPr lang="es-DO" smtClean="0"/>
              <a:t>3/1/2023</a:t>
            </a:fld>
            <a:endParaRPr lang="es-DO"/>
          </a:p>
        </p:txBody>
      </p:sp>
      <p:sp>
        <p:nvSpPr>
          <p:cNvPr id="5" name="Marcador de pie de página 4">
            <a:extLst>
              <a:ext uri="{FF2B5EF4-FFF2-40B4-BE49-F238E27FC236}">
                <a16:creationId xmlns:a16="http://schemas.microsoft.com/office/drawing/2014/main" id="{B635BB4E-3466-4A00-BC43-78543876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F3798699-5BA3-4A0E-95CE-C2F8A80A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EAD3-B223-4C81-81FE-7784B1F71A4A}" type="slidenum">
              <a:rPr lang="es-DO" smtClean="0"/>
              <a:t>‹Nº›</a:t>
            </a:fld>
            <a:endParaRPr lang="es-DO"/>
          </a:p>
        </p:txBody>
      </p:sp>
    </p:spTree>
    <p:extLst>
      <p:ext uri="{BB962C8B-B14F-4D97-AF65-F5344CB8AC3E}">
        <p14:creationId xmlns:p14="http://schemas.microsoft.com/office/powerpoint/2010/main" val="295820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C6F6D4-23A6-433A-B31F-5FD78665AAB4}"/>
              </a:ext>
            </a:extLst>
          </p:cNvPr>
          <p:cNvSpPr/>
          <p:nvPr/>
        </p:nvSpPr>
        <p:spPr>
          <a:xfrm>
            <a:off x="207657" y="713302"/>
            <a:ext cx="6639951" cy="4312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5" name="CuadroTexto 4">
            <a:extLst>
              <a:ext uri="{FF2B5EF4-FFF2-40B4-BE49-F238E27FC236}">
                <a16:creationId xmlns:a16="http://schemas.microsoft.com/office/drawing/2014/main" id="{189951C0-09E0-4405-AA70-AFC4BB783825}"/>
              </a:ext>
            </a:extLst>
          </p:cNvPr>
          <p:cNvSpPr txBox="1"/>
          <p:nvPr/>
        </p:nvSpPr>
        <p:spPr>
          <a:xfrm>
            <a:off x="460375" y="981219"/>
            <a:ext cx="6171457" cy="2123658"/>
          </a:xfrm>
          <a:prstGeom prst="rect">
            <a:avLst/>
          </a:prstGeom>
          <a:noFill/>
          <a:effectLst>
            <a:glow>
              <a:schemeClr val="bg1">
                <a:alpha val="40000"/>
              </a:schemeClr>
            </a:glow>
            <a:outerShdw blurRad="50800" dist="50800" dir="5400000" algn="ctr" rotWithShape="0">
              <a:srgbClr val="000000">
                <a:alpha val="77000"/>
              </a:srgbClr>
            </a:outerShdw>
            <a:softEdge rad="0"/>
          </a:effectLst>
          <a:scene3d>
            <a:camera prst="orthographicFront"/>
            <a:lightRig rig="threePt" dir="t"/>
          </a:scene3d>
          <a:sp3d>
            <a:bevelT w="152400" h="50800" prst="softRound"/>
            <a:bevelB w="139700" prst="cross"/>
          </a:sp3d>
        </p:spPr>
        <p:txBody>
          <a:bodyPr wrap="square" rtlCol="0">
            <a:spAutoFit/>
          </a:bodyPr>
          <a:lstStyle/>
          <a:p>
            <a:pPr algn="ctr"/>
            <a:r>
              <a:rPr lang="es-DO" sz="6600" dirty="0" smtClean="0">
                <a:solidFill>
                  <a:schemeClr val="accent1">
                    <a:lumMod val="75000"/>
                  </a:schemeClr>
                </a:solidFill>
                <a:latin typeface="Berlin Sans FB Demi" panose="020E0802020502020306" pitchFamily="34" charset="0"/>
              </a:rPr>
              <a:t>Los mensajes de los tres ángeles</a:t>
            </a:r>
            <a:endParaRPr lang="es-DO" sz="6600" dirty="0">
              <a:solidFill>
                <a:schemeClr val="accent1">
                  <a:lumMod val="75000"/>
                </a:schemeClr>
              </a:solidFill>
              <a:latin typeface="Berlin Sans FB Demi" panose="020E0802020502020306" pitchFamily="34" charset="0"/>
            </a:endParaRPr>
          </a:p>
        </p:txBody>
      </p:sp>
      <p:sp>
        <p:nvSpPr>
          <p:cNvPr id="8" name="Triángulo rectángulo 7">
            <a:extLst>
              <a:ext uri="{FF2B5EF4-FFF2-40B4-BE49-F238E27FC236}">
                <a16:creationId xmlns:a16="http://schemas.microsoft.com/office/drawing/2014/main" id="{B8265892-07DB-4E47-A587-399873FA4AE7}"/>
              </a:ext>
            </a:extLst>
          </p:cNvPr>
          <p:cNvSpPr/>
          <p:nvPr/>
        </p:nvSpPr>
        <p:spPr>
          <a:xfrm rot="16200000">
            <a:off x="10297050" y="4954803"/>
            <a:ext cx="1763486" cy="204651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9" name="Imagen 8">
            <a:extLst>
              <a:ext uri="{FF2B5EF4-FFF2-40B4-BE49-F238E27FC236}">
                <a16:creationId xmlns:a16="http://schemas.microsoft.com/office/drawing/2014/main" id="{1B816E79-6441-4118-A9E4-B9A8FF2C4B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5220" y="5453263"/>
            <a:ext cx="1575582" cy="1575582"/>
          </a:xfrm>
          <a:prstGeom prst="rect">
            <a:avLst/>
          </a:prstGeom>
          <a:effectLst>
            <a:outerShdw blurRad="50800" dist="50800" dir="5400000" algn="ctr" rotWithShape="0">
              <a:srgbClr val="000000"/>
            </a:outerShdw>
          </a:effectLst>
        </p:spPr>
      </p:pic>
      <p:sp>
        <p:nvSpPr>
          <p:cNvPr id="11" name="CuadroTexto 10">
            <a:extLst>
              <a:ext uri="{FF2B5EF4-FFF2-40B4-BE49-F238E27FC236}">
                <a16:creationId xmlns:a16="http://schemas.microsoft.com/office/drawing/2014/main" id="{5C82071F-404D-498F-AD0A-AE232CC13A40}"/>
              </a:ext>
            </a:extLst>
          </p:cNvPr>
          <p:cNvSpPr txBox="1"/>
          <p:nvPr/>
        </p:nvSpPr>
        <p:spPr>
          <a:xfrm>
            <a:off x="307975" y="5640066"/>
            <a:ext cx="6419157" cy="954107"/>
          </a:xfrm>
          <a:prstGeom prst="rect">
            <a:avLst/>
          </a:prstGeom>
          <a:noFill/>
        </p:spPr>
        <p:txBody>
          <a:bodyPr wrap="square" rtlCol="0">
            <a:spAutoFit/>
          </a:bodyPr>
          <a:lstStyle/>
          <a:p>
            <a:pPr algn="ctr"/>
            <a:r>
              <a:rPr lang="es-DO" sz="2800" i="1" dirty="0" smtClean="0">
                <a:solidFill>
                  <a:srgbClr val="002060"/>
                </a:solidFill>
                <a:ea typeface="Cascadia Code" panose="020B0609020000020004" pitchFamily="49" charset="0"/>
                <a:cs typeface="Cascadia Code" panose="020B0609020000020004" pitchFamily="49" charset="0"/>
              </a:rPr>
              <a:t>Basado en el estudio del pastor  Esteban Bohr, “Los mensajes de los tres ángeles”</a:t>
            </a:r>
            <a:endParaRPr lang="es-DO" sz="2800" i="1" dirty="0">
              <a:solidFill>
                <a:srgbClr val="002060"/>
              </a:solidFill>
              <a:ea typeface="Cascadia Code" panose="020B0609020000020004" pitchFamily="49" charset="0"/>
              <a:cs typeface="Cascadia Code" panose="020B0609020000020004" pitchFamily="49" charset="0"/>
            </a:endParaRPr>
          </a:p>
        </p:txBody>
      </p:sp>
      <p:sp>
        <p:nvSpPr>
          <p:cNvPr id="13" name="Elipse 12">
            <a:extLst>
              <a:ext uri="{FF2B5EF4-FFF2-40B4-BE49-F238E27FC236}">
                <a16:creationId xmlns:a16="http://schemas.microsoft.com/office/drawing/2014/main" id="{C7B7E0BE-3AFF-4D20-A1A6-725F8603CD82}"/>
              </a:ext>
            </a:extLst>
          </p:cNvPr>
          <p:cNvSpPr/>
          <p:nvPr/>
        </p:nvSpPr>
        <p:spPr>
          <a:xfrm>
            <a:off x="207657" y="269072"/>
            <a:ext cx="1174598" cy="6370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dirty="0" smtClean="0"/>
              <a:t>22</a:t>
            </a:r>
            <a:endParaRPr lang="es-DO" sz="4400" dirty="0"/>
          </a:p>
        </p:txBody>
      </p:sp>
      <p:sp>
        <p:nvSpPr>
          <p:cNvPr id="14" name="CuadroTexto 13">
            <a:extLst>
              <a:ext uri="{FF2B5EF4-FFF2-40B4-BE49-F238E27FC236}">
                <a16:creationId xmlns:a16="http://schemas.microsoft.com/office/drawing/2014/main" id="{E3E52157-2401-4934-958A-0DA8F6793B69}"/>
              </a:ext>
            </a:extLst>
          </p:cNvPr>
          <p:cNvSpPr txBox="1"/>
          <p:nvPr/>
        </p:nvSpPr>
        <p:spPr>
          <a:xfrm>
            <a:off x="7779657" y="5824733"/>
            <a:ext cx="2686633" cy="584775"/>
          </a:xfrm>
          <a:prstGeom prst="rect">
            <a:avLst/>
          </a:prstGeom>
          <a:noFill/>
        </p:spPr>
        <p:txBody>
          <a:bodyPr wrap="square" rtlCol="0">
            <a:spAutoFit/>
          </a:bodyPr>
          <a:lstStyle/>
          <a:p>
            <a:r>
              <a:rPr lang="es-DO" sz="3200" b="1" dirty="0">
                <a:latin typeface="Baskerville Old Face" panose="02020602080505020303" pitchFamily="18" charset="0"/>
              </a:rPr>
              <a:t>c</a:t>
            </a:r>
            <a:r>
              <a:rPr lang="es-DO" sz="3200" b="1" dirty="0" smtClean="0">
                <a:latin typeface="Baskerville Old Face" panose="02020602080505020303" pitchFamily="18" charset="0"/>
              </a:rPr>
              <a:t>ristoweb.com</a:t>
            </a:r>
            <a:endParaRPr lang="es-DO" sz="3200" b="1" dirty="0">
              <a:latin typeface="Baskerville Old Face" panose="02020602080505020303" pitchFamily="18" charset="0"/>
            </a:endParaRPr>
          </a:p>
        </p:txBody>
      </p:sp>
      <p:sp>
        <p:nvSpPr>
          <p:cNvPr id="2" name="AutoShape 2" descr="Mensaje De Los Tres ángeles descarga gratuita de png - Santa Claus HOLLY  CHICAS de Ángel de Navidad Clip art - angel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46404" y="374386"/>
            <a:ext cx="5312759" cy="4840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794955" y="3347679"/>
            <a:ext cx="5487857" cy="707886"/>
          </a:xfrm>
          <a:prstGeom prst="rect">
            <a:avLst/>
          </a:prstGeom>
          <a:noFill/>
        </p:spPr>
        <p:txBody>
          <a:bodyPr wrap="square" rtlCol="0">
            <a:spAutoFit/>
          </a:bodyPr>
          <a:lstStyle/>
          <a:p>
            <a:pPr algn="ctr"/>
            <a:r>
              <a:rPr lang="es-ES" sz="4000" b="1" dirty="0" smtClean="0"/>
              <a:t>EL SELLO DEL DIOS VIVO</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496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24466" y="-5417"/>
            <a:ext cx="11437076" cy="686341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Para los adventistas del séptimo </a:t>
            </a:r>
            <a:r>
              <a:rPr lang="es-ES" sz="4400" b="1" dirty="0" smtClean="0">
                <a:solidFill>
                  <a:srgbClr val="002060"/>
                </a:solidFill>
              </a:rPr>
              <a:t>día, </a:t>
            </a:r>
            <a:r>
              <a:rPr lang="es-ES" sz="4400" b="1" dirty="0">
                <a:solidFill>
                  <a:srgbClr val="002060"/>
                </a:solidFill>
              </a:rPr>
              <a:t>el sábado </a:t>
            </a:r>
            <a:r>
              <a:rPr lang="es-ES" sz="4400" b="1" dirty="0">
                <a:solidFill>
                  <a:srgbClr val="FF0000"/>
                </a:solidFill>
              </a:rPr>
              <a:t>no es meramente uno </a:t>
            </a:r>
            <a:r>
              <a:rPr lang="es-ES" sz="4400" b="1" dirty="0">
                <a:solidFill>
                  <a:srgbClr val="002060"/>
                </a:solidFill>
              </a:rPr>
              <a:t>de los diez mandamientos sino </a:t>
            </a:r>
            <a:r>
              <a:rPr lang="es-ES" sz="4400" b="1" dirty="0">
                <a:solidFill>
                  <a:srgbClr val="FF0000"/>
                </a:solidFill>
              </a:rPr>
              <a:t>el sello de Dios </a:t>
            </a:r>
            <a:r>
              <a:rPr lang="es-ES" sz="4400" b="1" dirty="0">
                <a:solidFill>
                  <a:srgbClr val="002060"/>
                </a:solidFill>
              </a:rPr>
              <a:t>en el corazón de los mandamientos. Creemos que este mandamiento será el punto de contención en la </a:t>
            </a:r>
            <a:r>
              <a:rPr lang="es-ES" sz="4400" b="1" dirty="0">
                <a:solidFill>
                  <a:srgbClr val="FF0000"/>
                </a:solidFill>
              </a:rPr>
              <a:t>gran prueba final </a:t>
            </a:r>
            <a:r>
              <a:rPr lang="es-ES" sz="4400" b="1" dirty="0">
                <a:solidFill>
                  <a:srgbClr val="002060"/>
                </a:solidFill>
              </a:rPr>
              <a:t>que </a:t>
            </a:r>
            <a:r>
              <a:rPr lang="es-ES" sz="4400" b="1" dirty="0">
                <a:solidFill>
                  <a:srgbClr val="FF0000"/>
                </a:solidFill>
              </a:rPr>
              <a:t>dividirá</a:t>
            </a:r>
            <a:r>
              <a:rPr lang="es-ES" sz="4400" b="1" dirty="0">
                <a:solidFill>
                  <a:srgbClr val="002060"/>
                </a:solidFill>
              </a:rPr>
              <a:t> a la humanidad en </a:t>
            </a:r>
            <a:r>
              <a:rPr lang="es-ES" sz="4400" b="1" dirty="0">
                <a:solidFill>
                  <a:srgbClr val="FF0000"/>
                </a:solidFill>
              </a:rPr>
              <a:t>dos grupos</a:t>
            </a:r>
            <a:r>
              <a:rPr lang="es-ES" sz="4400" b="1" dirty="0">
                <a:solidFill>
                  <a:srgbClr val="002060"/>
                </a:solidFill>
              </a:rPr>
              <a:t>. Por el otro lado la observancia del </a:t>
            </a:r>
            <a:r>
              <a:rPr lang="es-ES" sz="4400" b="1" dirty="0">
                <a:solidFill>
                  <a:srgbClr val="FF0000"/>
                </a:solidFill>
              </a:rPr>
              <a:t>domingo</a:t>
            </a:r>
            <a:r>
              <a:rPr lang="es-ES" sz="4400" b="1" dirty="0">
                <a:solidFill>
                  <a:srgbClr val="002060"/>
                </a:solidFill>
              </a:rPr>
              <a:t> será la </a:t>
            </a:r>
            <a:r>
              <a:rPr lang="es-ES" sz="4400" b="1" dirty="0">
                <a:solidFill>
                  <a:srgbClr val="FF0000"/>
                </a:solidFill>
              </a:rPr>
              <a:t>marca de la bestia </a:t>
            </a:r>
            <a:r>
              <a:rPr lang="es-ES" sz="4400" b="1" dirty="0">
                <a:solidFill>
                  <a:srgbClr val="002060"/>
                </a:solidFill>
              </a:rPr>
              <a:t>y los que la reciban </a:t>
            </a:r>
            <a:r>
              <a:rPr lang="es-ES" sz="4400" b="1" dirty="0" smtClean="0">
                <a:solidFill>
                  <a:srgbClr val="FF0000"/>
                </a:solidFill>
              </a:rPr>
              <a:t>pronunciarán </a:t>
            </a:r>
            <a:r>
              <a:rPr lang="es-ES" sz="4400" b="1" dirty="0">
                <a:solidFill>
                  <a:srgbClr val="FF0000"/>
                </a:solidFill>
              </a:rPr>
              <a:t>un decreto de muerte </a:t>
            </a:r>
            <a:r>
              <a:rPr lang="es-ES" sz="4400" b="1" dirty="0">
                <a:solidFill>
                  <a:srgbClr val="002060"/>
                </a:solidFill>
              </a:rPr>
              <a:t>contra el pueblo de Dios.</a:t>
            </a:r>
          </a:p>
        </p:txBody>
      </p:sp>
    </p:spTree>
    <p:extLst>
      <p:ext uri="{BB962C8B-B14F-4D97-AF65-F5344CB8AC3E}">
        <p14:creationId xmlns:p14="http://schemas.microsoft.com/office/powerpoint/2010/main" val="300113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806" y="416864"/>
            <a:ext cx="11151483"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Los adventistas creemos que el sábado no es meramente un día para asistir a la iglesia sino un día en que hay que suspender todas las actividades seculares desde la puesta del sol el viernes hasta la puesta del sol el sábado.</a:t>
            </a:r>
          </a:p>
        </p:txBody>
      </p:sp>
    </p:spTree>
    <p:extLst>
      <p:ext uri="{BB962C8B-B14F-4D97-AF65-F5344CB8AC3E}">
        <p14:creationId xmlns:p14="http://schemas.microsoft.com/office/powerpoint/2010/main" val="1574381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806" y="393600"/>
            <a:ext cx="1115148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Creemos que Jesús entró al </a:t>
            </a:r>
            <a:r>
              <a:rPr lang="es-ES" sz="4800" b="1" dirty="0">
                <a:solidFill>
                  <a:srgbClr val="FF0000"/>
                </a:solidFill>
              </a:rPr>
              <a:t>lugar santísimo en 1844</a:t>
            </a:r>
            <a:r>
              <a:rPr lang="es-ES" sz="4800" b="1" dirty="0">
                <a:solidFill>
                  <a:srgbClr val="002060"/>
                </a:solidFill>
              </a:rPr>
              <a:t> y todos los que entren por la fe allí con Él guardarán el sábado pues el sábado está en la ley y la ley está en el lugar santísimo. La importancia del sábado en la ley </a:t>
            </a:r>
            <a:r>
              <a:rPr lang="es-ES" sz="4800" b="1" dirty="0">
                <a:solidFill>
                  <a:srgbClr val="FF0000"/>
                </a:solidFill>
              </a:rPr>
              <a:t>se acentúa</a:t>
            </a:r>
            <a:r>
              <a:rPr lang="es-ES" sz="4800" b="1" dirty="0">
                <a:solidFill>
                  <a:srgbClr val="002060"/>
                </a:solidFill>
              </a:rPr>
              <a:t> en el lugar santísimo por la presencia del </a:t>
            </a:r>
            <a:r>
              <a:rPr lang="es-ES" sz="4800" b="1" dirty="0">
                <a:solidFill>
                  <a:srgbClr val="FF0000"/>
                </a:solidFill>
              </a:rPr>
              <a:t>pote de maná </a:t>
            </a:r>
            <a:r>
              <a:rPr lang="es-ES" sz="4800" b="1" dirty="0">
                <a:solidFill>
                  <a:srgbClr val="002060"/>
                </a:solidFill>
              </a:rPr>
              <a:t>dentro del arca (Hebreos 9:1-3; Éxodo 16).</a:t>
            </a:r>
          </a:p>
        </p:txBody>
      </p:sp>
    </p:spTree>
    <p:extLst>
      <p:ext uri="{BB962C8B-B14F-4D97-AF65-F5344CB8AC3E}">
        <p14:creationId xmlns:p14="http://schemas.microsoft.com/office/powerpoint/2010/main" val="2497382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2" y="1563543"/>
            <a:ext cx="5965259" cy="1077218"/>
          </a:xfrm>
          <a:prstGeom prst="rect">
            <a:avLst/>
          </a:prstGeom>
          <a:noFill/>
        </p:spPr>
        <p:txBody>
          <a:bodyPr wrap="square" rtlCol="0">
            <a:spAutoFit/>
          </a:bodyPr>
          <a:lstStyle/>
          <a:p>
            <a:pPr lvl="0">
              <a:defRPr/>
            </a:pPr>
            <a:r>
              <a:rPr lang="es-ES" sz="3200" b="1" dirty="0">
                <a:solidFill>
                  <a:srgbClr val="0070C0"/>
                </a:solidFill>
              </a:rPr>
              <a:t>Los adventistas vinculan el sábado con el mensaje del tercer ángel</a:t>
            </a:r>
            <a:endParaRPr lang="es-ES" sz="3200" b="1" dirty="0">
              <a:solidFill>
                <a:srgbClr val="0070C0"/>
              </a:solidFill>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3" y="318250"/>
            <a:ext cx="6127007" cy="1077218"/>
          </a:xfrm>
          <a:prstGeom prst="rect">
            <a:avLst/>
          </a:prstGeom>
          <a:noFill/>
        </p:spPr>
        <p:txBody>
          <a:bodyPr wrap="square" rtlCol="0">
            <a:spAutoFit/>
          </a:bodyPr>
          <a:lstStyle/>
          <a:p>
            <a:pPr lvl="0">
              <a:defRPr/>
            </a:pPr>
            <a:r>
              <a:rPr lang="es-ES" sz="3200" i="1" dirty="0">
                <a:solidFill>
                  <a:schemeClr val="accent1">
                    <a:lumMod val="50000"/>
                  </a:schemeClr>
                </a:solidFill>
              </a:rPr>
              <a:t>Los adventistas son los únicos que guardan el sábado</a:t>
            </a:r>
            <a:endParaRPr lang="es-ES" sz="3200" dirty="0">
              <a:solidFill>
                <a:schemeClr val="accent1">
                  <a:lumMod val="50000"/>
                </a:scheme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9656" y="4045943"/>
            <a:ext cx="6377729" cy="1077218"/>
          </a:xfrm>
          <a:prstGeom prst="rect">
            <a:avLst/>
          </a:prstGeom>
          <a:noFill/>
        </p:spPr>
        <p:txBody>
          <a:bodyPr wrap="square" rtlCol="0">
            <a:spAutoFit/>
          </a:bodyPr>
          <a:lstStyle/>
          <a:p>
            <a:pPr lvl="0">
              <a:defRPr/>
            </a:pPr>
            <a:r>
              <a:rPr lang="es-ES" sz="3200" b="1" dirty="0">
                <a:solidFill>
                  <a:srgbClr val="0070C0"/>
                </a:solidFill>
              </a:rPr>
              <a:t>Los adventistas creen que el sábado es el sello de Dios</a:t>
            </a:r>
            <a:endParaRPr kumimoji="0" lang="es-ES" sz="3200" b="1" i="0" u="none" strike="noStrike" kern="1200" cap="none" spc="0" normalizeH="0" baseline="0" noProof="0" dirty="0">
              <a:ln>
                <a:noFill/>
              </a:ln>
              <a:solidFill>
                <a:srgbClr val="0070C0"/>
              </a:solidFill>
              <a:effectLst/>
              <a:uLnTx/>
              <a:uFillTx/>
              <a:latin typeface="Calibri" panose="020F0502020204030204"/>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45393" y="5492883"/>
            <a:ext cx="5965259" cy="1077218"/>
          </a:xfrm>
          <a:prstGeom prst="rect">
            <a:avLst/>
          </a:prstGeom>
          <a:noFill/>
        </p:spPr>
        <p:txBody>
          <a:bodyPr wrap="square" rtlCol="0">
            <a:spAutoFit/>
          </a:bodyPr>
          <a:lstStyle/>
          <a:p>
            <a:pPr>
              <a:defRPr/>
            </a:pPr>
            <a:r>
              <a:rPr lang="es-ES" sz="3200" dirty="0">
                <a:solidFill>
                  <a:schemeClr val="accent1">
                    <a:lumMod val="50000"/>
                  </a:schemeClr>
                </a:solidFill>
              </a:rPr>
              <a:t>La observancia del domingo es también el sello de Dios</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4" y="2808836"/>
            <a:ext cx="5507574" cy="1077218"/>
          </a:xfrm>
          <a:prstGeom prst="rect">
            <a:avLst/>
          </a:prstGeom>
          <a:noFill/>
        </p:spPr>
        <p:txBody>
          <a:bodyPr wrap="square" rtlCol="0">
            <a:spAutoFit/>
          </a:bodyPr>
          <a:lstStyle/>
          <a:p>
            <a:pPr lvl="0">
              <a:defRPr/>
            </a:pPr>
            <a:r>
              <a:rPr lang="es-ES" sz="3200" dirty="0">
                <a:solidFill>
                  <a:schemeClr val="accent1">
                    <a:lumMod val="50000"/>
                  </a:schemeClr>
                </a:solidFill>
              </a:rPr>
              <a:t>Según EGW, el sábado separará a los fieles de los infieles</a:t>
            </a:r>
            <a:endParaRPr lang="es-ES" sz="3200" dirty="0">
              <a:solidFill>
                <a:schemeClr val="accent1">
                  <a:lumMod val="50000"/>
                </a:schemeClr>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9811132" y="174309"/>
            <a:ext cx="2076015"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8208374" y="225167"/>
            <a:ext cx="1602757"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F o V</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74654"/>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
        <p:nvSpPr>
          <p:cNvPr id="18" name="CuadroTexto 17">
            <a:extLst>
              <a:ext uri="{FF2B5EF4-FFF2-40B4-BE49-F238E27FC236}">
                <a16:creationId xmlns:a16="http://schemas.microsoft.com/office/drawing/2014/main" id="{707CBC07-791E-485A-931D-932FDFAF0D6C}"/>
              </a:ext>
            </a:extLst>
          </p:cNvPr>
          <p:cNvSpPr txBox="1"/>
          <p:nvPr/>
        </p:nvSpPr>
        <p:spPr>
          <a:xfrm>
            <a:off x="8208372" y="1602648"/>
            <a:ext cx="1602757"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24" name="CuadroTexto 23">
            <a:extLst>
              <a:ext uri="{FF2B5EF4-FFF2-40B4-BE49-F238E27FC236}">
                <a16:creationId xmlns:a16="http://schemas.microsoft.com/office/drawing/2014/main" id="{707CBC07-791E-485A-931D-932FDFAF0D6C}"/>
              </a:ext>
            </a:extLst>
          </p:cNvPr>
          <p:cNvSpPr txBox="1"/>
          <p:nvPr/>
        </p:nvSpPr>
        <p:spPr>
          <a:xfrm>
            <a:off x="9855371" y="2939907"/>
            <a:ext cx="1928590" cy="584775"/>
          </a:xfrm>
          <a:prstGeom prst="rect">
            <a:avLst/>
          </a:prstGeom>
          <a:noFill/>
        </p:spPr>
        <p:txBody>
          <a:bodyPr wrap="square" rtlCol="0">
            <a:spAutoFit/>
          </a:bodyPr>
          <a:lstStyle/>
          <a:p>
            <a:pPr lvl="0"/>
            <a:r>
              <a:rPr lang="es-DO" sz="3200" dirty="0" smtClean="0">
                <a:latin typeface="Calibri" panose="020F0502020204030204"/>
              </a:rPr>
              <a:t>Verdadero</a:t>
            </a:r>
            <a:endParaRPr lang="es-ES" sz="3200" dirty="0"/>
          </a:p>
        </p:txBody>
      </p:sp>
      <p:sp>
        <p:nvSpPr>
          <p:cNvPr id="25" name="CuadroTexto 24">
            <a:extLst>
              <a:ext uri="{FF2B5EF4-FFF2-40B4-BE49-F238E27FC236}">
                <a16:creationId xmlns:a16="http://schemas.microsoft.com/office/drawing/2014/main" id="{707CBC07-791E-485A-931D-932FDFAF0D6C}"/>
              </a:ext>
            </a:extLst>
          </p:cNvPr>
          <p:cNvSpPr txBox="1"/>
          <p:nvPr/>
        </p:nvSpPr>
        <p:spPr>
          <a:xfrm>
            <a:off x="9930422" y="4402477"/>
            <a:ext cx="1956719" cy="584775"/>
          </a:xfrm>
          <a:prstGeom prst="rect">
            <a:avLst/>
          </a:prstGeom>
          <a:noFill/>
        </p:spPr>
        <p:txBody>
          <a:bodyPr wrap="square" rtlCol="0">
            <a:spAutoFit/>
          </a:bodyPr>
          <a:lstStyle/>
          <a:p>
            <a:pPr lvl="0"/>
            <a:r>
              <a:rPr lang="es-DO" sz="3200" dirty="0" smtClean="0">
                <a:latin typeface="Calibri" panose="020F0502020204030204"/>
              </a:rPr>
              <a:t>Verdadero</a:t>
            </a:r>
            <a:endParaRPr lang="es-ES" sz="3200" dirty="0"/>
          </a:p>
        </p:txBody>
      </p:sp>
      <p:sp>
        <p:nvSpPr>
          <p:cNvPr id="26" name="CuadroTexto 25">
            <a:extLst>
              <a:ext uri="{FF2B5EF4-FFF2-40B4-BE49-F238E27FC236}">
                <a16:creationId xmlns:a16="http://schemas.microsoft.com/office/drawing/2014/main" id="{707CBC07-791E-485A-931D-932FDFAF0D6C}"/>
              </a:ext>
            </a:extLst>
          </p:cNvPr>
          <p:cNvSpPr txBox="1"/>
          <p:nvPr/>
        </p:nvSpPr>
        <p:spPr>
          <a:xfrm>
            <a:off x="8208372" y="5745954"/>
            <a:ext cx="1602757"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27" name="CuadroTexto 26">
            <a:extLst>
              <a:ext uri="{FF2B5EF4-FFF2-40B4-BE49-F238E27FC236}">
                <a16:creationId xmlns:a16="http://schemas.microsoft.com/office/drawing/2014/main" id="{8F3B8264-4C31-43B4-BA54-43EE83420FE7}"/>
              </a:ext>
            </a:extLst>
          </p:cNvPr>
          <p:cNvSpPr txBox="1"/>
          <p:nvPr/>
        </p:nvSpPr>
        <p:spPr>
          <a:xfrm>
            <a:off x="9811126" y="1677203"/>
            <a:ext cx="2076015"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
        <p:nvSpPr>
          <p:cNvPr id="28" name="CuadroTexto 27">
            <a:extLst>
              <a:ext uri="{FF2B5EF4-FFF2-40B4-BE49-F238E27FC236}">
                <a16:creationId xmlns:a16="http://schemas.microsoft.com/office/drawing/2014/main" id="{8F3B8264-4C31-43B4-BA54-43EE83420FE7}"/>
              </a:ext>
            </a:extLst>
          </p:cNvPr>
          <p:cNvSpPr txBox="1"/>
          <p:nvPr/>
        </p:nvSpPr>
        <p:spPr>
          <a:xfrm>
            <a:off x="8200260" y="2887709"/>
            <a:ext cx="1120722" cy="584775"/>
          </a:xfrm>
          <a:prstGeom prst="rect">
            <a:avLst/>
          </a:prstGeom>
          <a:noFill/>
        </p:spPr>
        <p:txBody>
          <a:bodyPr wrap="square" rtlCol="0">
            <a:spAutoFit/>
          </a:bodyPr>
          <a:lstStyle/>
          <a:p>
            <a:r>
              <a:rPr lang="es-DO" sz="3200" dirty="0" smtClean="0">
                <a:latin typeface="Calibri" panose="020F0502020204030204"/>
              </a:rPr>
              <a:t>Falso</a:t>
            </a:r>
            <a:endParaRPr lang="es-ES" sz="3200" dirty="0"/>
          </a:p>
        </p:txBody>
      </p:sp>
      <p:sp>
        <p:nvSpPr>
          <p:cNvPr id="29" name="CuadroTexto 28">
            <a:extLst>
              <a:ext uri="{FF2B5EF4-FFF2-40B4-BE49-F238E27FC236}">
                <a16:creationId xmlns:a16="http://schemas.microsoft.com/office/drawing/2014/main" id="{8F3B8264-4C31-43B4-BA54-43EE83420FE7}"/>
              </a:ext>
            </a:extLst>
          </p:cNvPr>
          <p:cNvSpPr txBox="1"/>
          <p:nvPr/>
        </p:nvSpPr>
        <p:spPr>
          <a:xfrm>
            <a:off x="8200261" y="4401846"/>
            <a:ext cx="1120722" cy="584775"/>
          </a:xfrm>
          <a:prstGeom prst="rect">
            <a:avLst/>
          </a:prstGeom>
          <a:noFill/>
        </p:spPr>
        <p:txBody>
          <a:bodyPr wrap="square" rtlCol="0">
            <a:spAutoFit/>
          </a:bodyPr>
          <a:lstStyle/>
          <a:p>
            <a:r>
              <a:rPr lang="es-DO" sz="3200" dirty="0" smtClean="0">
                <a:latin typeface="Calibri" panose="020F0502020204030204"/>
              </a:rPr>
              <a:t>Falso</a:t>
            </a:r>
            <a:endParaRPr lang="es-ES" sz="3200" dirty="0"/>
          </a:p>
        </p:txBody>
      </p:sp>
      <p:sp>
        <p:nvSpPr>
          <p:cNvPr id="30" name="CuadroTexto 29">
            <a:extLst>
              <a:ext uri="{FF2B5EF4-FFF2-40B4-BE49-F238E27FC236}">
                <a16:creationId xmlns:a16="http://schemas.microsoft.com/office/drawing/2014/main" id="{8F3B8264-4C31-43B4-BA54-43EE83420FE7}"/>
              </a:ext>
            </a:extLst>
          </p:cNvPr>
          <p:cNvSpPr txBox="1"/>
          <p:nvPr/>
        </p:nvSpPr>
        <p:spPr>
          <a:xfrm>
            <a:off x="9811126" y="5739105"/>
            <a:ext cx="2076015"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Tree>
    <p:extLst>
      <p:ext uri="{BB962C8B-B14F-4D97-AF65-F5344CB8AC3E}">
        <p14:creationId xmlns:p14="http://schemas.microsoft.com/office/powerpoint/2010/main" val="186105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21"/>
                                        </p:tgtEl>
                                        <p:attrNameLst>
                                          <p:attrName>fillcolor</p:attrName>
                                        </p:attrNameLst>
                                      </p:cBhvr>
                                      <p:to>
                                        <a:srgbClr val="00B050"/>
                                      </p:to>
                                    </p:animClr>
                                    <p:set>
                                      <p:cBhvr>
                                        <p:cTn id="11" dur="2000" fill="hold"/>
                                        <p:tgtEl>
                                          <p:spTgt spid="21"/>
                                        </p:tgtEl>
                                        <p:attrNameLst>
                                          <p:attrName>fill.type</p:attrName>
                                        </p:attrNameLst>
                                      </p:cBhvr>
                                      <p:to>
                                        <p:strVal val="solid"/>
                                      </p:to>
                                    </p:set>
                                    <p:set>
                                      <p:cBhvr>
                                        <p:cTn id="12" dur="2000" fill="hold"/>
                                        <p:tgtEl>
                                          <p:spTgt spid="21"/>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7"/>
                                        </p:tgtEl>
                                        <p:attrNameLst>
                                          <p:attrName>fillcolor</p:attrName>
                                        </p:attrNameLst>
                                      </p:cBhvr>
                                      <p:to>
                                        <a:srgbClr val="00B050"/>
                                      </p:to>
                                    </p:animClr>
                                    <p:set>
                                      <p:cBhvr>
                                        <p:cTn id="21" dur="2000" fill="hold"/>
                                        <p:tgtEl>
                                          <p:spTgt spid="27"/>
                                        </p:tgtEl>
                                        <p:attrNameLst>
                                          <p:attrName>fill.type</p:attrName>
                                        </p:attrNameLst>
                                      </p:cBhvr>
                                      <p:to>
                                        <p:strVal val="solid"/>
                                      </p:to>
                                    </p:set>
                                    <p:set>
                                      <p:cBhvr>
                                        <p:cTn id="22" dur="2000" fill="hold"/>
                                        <p:tgtEl>
                                          <p:spTgt spid="27"/>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grpId="0" nodeType="clickEffect">
                                  <p:stCondLst>
                                    <p:cond delay="0"/>
                                  </p:stCondLst>
                                  <p:childTnLst>
                                    <p:animClr clrSpc="rgb" dir="cw">
                                      <p:cBhvr>
                                        <p:cTn id="30" dur="2000" fill="hold"/>
                                        <p:tgtEl>
                                          <p:spTgt spid="24"/>
                                        </p:tgtEl>
                                        <p:attrNameLst>
                                          <p:attrName>fillcolor</p:attrName>
                                        </p:attrNameLst>
                                      </p:cBhvr>
                                      <p:to>
                                        <a:srgbClr val="00B050"/>
                                      </p:to>
                                    </p:animClr>
                                    <p:set>
                                      <p:cBhvr>
                                        <p:cTn id="31" dur="2000" fill="hold"/>
                                        <p:tgtEl>
                                          <p:spTgt spid="24"/>
                                        </p:tgtEl>
                                        <p:attrNameLst>
                                          <p:attrName>fill.type</p:attrName>
                                        </p:attrNameLst>
                                      </p:cBhvr>
                                      <p:to>
                                        <p:strVal val="solid"/>
                                      </p:to>
                                    </p:set>
                                    <p:set>
                                      <p:cBhvr>
                                        <p:cTn id="32" dur="2000" fill="hold"/>
                                        <p:tgtEl>
                                          <p:spTgt spid="24"/>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25"/>
                                        </p:tgtEl>
                                        <p:attrNameLst>
                                          <p:attrName>fillcolor</p:attrName>
                                        </p:attrNameLst>
                                      </p:cBhvr>
                                      <p:to>
                                        <a:srgbClr val="00B050"/>
                                      </p:to>
                                    </p:animClr>
                                    <p:set>
                                      <p:cBhvr>
                                        <p:cTn id="41" dur="2000" fill="hold"/>
                                        <p:tgtEl>
                                          <p:spTgt spid="25"/>
                                        </p:tgtEl>
                                        <p:attrNameLst>
                                          <p:attrName>fill.type</p:attrName>
                                        </p:attrNameLst>
                                      </p:cBhvr>
                                      <p:to>
                                        <p:strVal val="solid"/>
                                      </p:to>
                                    </p:set>
                                    <p:set>
                                      <p:cBhvr>
                                        <p:cTn id="42" dur="2000" fill="hold"/>
                                        <p:tgtEl>
                                          <p:spTgt spid="25"/>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2000" fill="hold"/>
                                        <p:tgtEl>
                                          <p:spTgt spid="26"/>
                                        </p:tgtEl>
                                        <p:attrNameLst>
                                          <p:attrName>fillcolor</p:attrName>
                                        </p:attrNameLst>
                                      </p:cBhvr>
                                      <p:to>
                                        <a:srgbClr val="00B050"/>
                                      </p:to>
                                    </p:animClr>
                                    <p:set>
                                      <p:cBhvr>
                                        <p:cTn id="51" dur="2000" fill="hold"/>
                                        <p:tgtEl>
                                          <p:spTgt spid="26"/>
                                        </p:tgtEl>
                                        <p:attrNameLst>
                                          <p:attrName>fill.type</p:attrName>
                                        </p:attrNameLst>
                                      </p:cBhvr>
                                      <p:to>
                                        <p:strVal val="solid"/>
                                      </p:to>
                                    </p:set>
                                    <p:set>
                                      <p:cBhvr>
                                        <p:cTn id="52" dur="20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785652"/>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conflicto final tendrá una relación directa con la Ley de Dios</a:t>
            </a:r>
          </a:p>
        </p:txBody>
      </p:sp>
    </p:spTree>
    <p:extLst>
      <p:ext uri="{BB962C8B-B14F-4D97-AF65-F5344CB8AC3E}">
        <p14:creationId xmlns:p14="http://schemas.microsoft.com/office/powerpoint/2010/main" val="1657591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806" y="514808"/>
            <a:ext cx="11151483" cy="341632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7200" b="1" dirty="0">
                <a:solidFill>
                  <a:srgbClr val="002060"/>
                </a:solidFill>
              </a:rPr>
              <a:t>En </a:t>
            </a:r>
            <a:r>
              <a:rPr lang="es-ES" sz="7200" b="1" dirty="0">
                <a:solidFill>
                  <a:srgbClr val="FF0000"/>
                </a:solidFill>
              </a:rPr>
              <a:t>términos generales </a:t>
            </a:r>
            <a:r>
              <a:rPr lang="es-ES" sz="7200" b="1" dirty="0">
                <a:solidFill>
                  <a:srgbClr val="002060"/>
                </a:solidFill>
              </a:rPr>
              <a:t>el conflicto final tendrá que ver con la ley de </a:t>
            </a:r>
            <a:r>
              <a:rPr lang="es-ES" sz="7200" b="1" dirty="0" smtClean="0">
                <a:solidFill>
                  <a:srgbClr val="002060"/>
                </a:solidFill>
              </a:rPr>
              <a:t>Dios:</a:t>
            </a:r>
            <a:endParaRPr lang="es-ES" sz="7200" b="1" dirty="0">
              <a:solidFill>
                <a:srgbClr val="002060"/>
              </a:solidFill>
            </a:endParaRPr>
          </a:p>
        </p:txBody>
      </p:sp>
    </p:spTree>
    <p:extLst>
      <p:ext uri="{BB962C8B-B14F-4D97-AF65-F5344CB8AC3E}">
        <p14:creationId xmlns:p14="http://schemas.microsoft.com/office/powerpoint/2010/main" val="2339422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1450760"/>
            <a:ext cx="11415251"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Entonces el dragón se llenó de ira contra la mujer; y se fue a hacer guerra contra el resto de la descendencia de ella, los que </a:t>
            </a:r>
            <a:r>
              <a:rPr lang="es-ES" sz="5400" b="1" dirty="0">
                <a:solidFill>
                  <a:srgbClr val="FFFF00"/>
                </a:solidFill>
              </a:rPr>
              <a:t>guardan los mandamientos de Dios </a:t>
            </a:r>
            <a:r>
              <a:rPr lang="es-ES" sz="5400" b="1" dirty="0">
                <a:solidFill>
                  <a:schemeClr val="bg1"/>
                </a:solidFill>
              </a:rPr>
              <a:t>y tienen el testimonio de Jesucristo.”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Apocalipsis 12:17: </a:t>
            </a:r>
            <a:r>
              <a:rPr lang="es-ES" dirty="0">
                <a:solidFill>
                  <a:schemeClr val="tx1"/>
                </a:solidFill>
              </a:rPr>
              <a:t>Satanás odia a los que guardan los mandamientos de Dios</a:t>
            </a:r>
          </a:p>
        </p:txBody>
      </p:sp>
    </p:spTree>
    <p:extLst>
      <p:ext uri="{BB962C8B-B14F-4D97-AF65-F5344CB8AC3E}">
        <p14:creationId xmlns:p14="http://schemas.microsoft.com/office/powerpoint/2010/main" val="3030593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2011199"/>
            <a:ext cx="11415251" cy="4247317"/>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Después miré, y he aquí el Cordero estaba en pie sobre el monte de Sion, y con él ciento cuarenta y cuatro mil, que tenían el nombre de él y el de su Padre escrito en la frente</a:t>
            </a:r>
            <a:r>
              <a:rPr lang="es-ES" sz="5400" b="1" dirty="0" smtClean="0">
                <a:solidFill>
                  <a:schemeClr val="bg1"/>
                </a:solidFill>
              </a:rPr>
              <a:t>.”</a:t>
            </a:r>
            <a:endParaRPr lang="es-ES" sz="5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Apocalipsis 14:1: </a:t>
            </a:r>
            <a:r>
              <a:rPr lang="es-ES" dirty="0">
                <a:solidFill>
                  <a:schemeClr val="tx1"/>
                </a:solidFill>
              </a:rPr>
              <a:t>El pueblo de </a:t>
            </a:r>
            <a:r>
              <a:rPr lang="es-ES" dirty="0" smtClean="0">
                <a:solidFill>
                  <a:schemeClr val="tx1"/>
                </a:solidFill>
              </a:rPr>
              <a:t>Dios, </a:t>
            </a:r>
            <a:r>
              <a:rPr lang="es-ES" dirty="0">
                <a:solidFill>
                  <a:schemeClr val="tx1"/>
                </a:solidFill>
              </a:rPr>
              <a:t>al final de la </a:t>
            </a:r>
            <a:r>
              <a:rPr lang="es-ES" dirty="0" smtClean="0">
                <a:solidFill>
                  <a:schemeClr val="tx1"/>
                </a:solidFill>
              </a:rPr>
              <a:t>historia, </a:t>
            </a:r>
            <a:r>
              <a:rPr lang="es-ES" dirty="0">
                <a:solidFill>
                  <a:schemeClr val="tx1"/>
                </a:solidFill>
              </a:rPr>
              <a:t>tendrá el sello de Dios en sus frentes.</a:t>
            </a:r>
          </a:p>
        </p:txBody>
      </p:sp>
    </p:spTree>
    <p:extLst>
      <p:ext uri="{BB962C8B-B14F-4D97-AF65-F5344CB8AC3E}">
        <p14:creationId xmlns:p14="http://schemas.microsoft.com/office/powerpoint/2010/main" val="4153890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2011199"/>
            <a:ext cx="11415251" cy="4524315"/>
          </a:xfrm>
          <a:prstGeom prst="rect">
            <a:avLst/>
          </a:prstGeom>
          <a:noFill/>
        </p:spPr>
        <p:txBody>
          <a:bodyPr wrap="square" rtlCol="0">
            <a:spAutoFit/>
          </a:bodyPr>
          <a:lstStyle/>
          <a:p>
            <a:r>
              <a:rPr lang="es-ES" sz="4800" b="1" dirty="0">
                <a:solidFill>
                  <a:schemeClr val="bg1"/>
                </a:solidFill>
              </a:rPr>
              <a:t>“Por lo cual, este es el pacto que haré con la casa de Israel después de aquellos días, dice el Señor: Pondré mis leyes en la mente de ellos, y sobre su corazón las escribiré; Y seré a ellos por Dios, Y ellos me serán a mí por pueblo</a:t>
            </a:r>
            <a:r>
              <a:rPr lang="es-ES" sz="4800" b="1" dirty="0" smtClean="0">
                <a:solidFill>
                  <a:schemeClr val="bg1"/>
                </a:solidFill>
              </a:rPr>
              <a:t>.” </a:t>
            </a:r>
            <a:r>
              <a:rPr lang="es-ES" sz="4800" b="1" dirty="0" err="1" smtClean="0">
                <a:solidFill>
                  <a:srgbClr val="AC0C45"/>
                </a:solidFill>
              </a:rPr>
              <a:t>Heb</a:t>
            </a:r>
            <a:r>
              <a:rPr lang="es-ES" sz="4800" b="1" dirty="0" smtClean="0">
                <a:solidFill>
                  <a:srgbClr val="AC0C45"/>
                </a:solidFill>
              </a:rPr>
              <a:t>. 8: 10</a:t>
            </a:r>
            <a:endParaRPr lang="es-ES" sz="48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Jeremías 31:33; Hebreos 8:10: </a:t>
            </a:r>
            <a:r>
              <a:rPr lang="es-ES" dirty="0">
                <a:solidFill>
                  <a:schemeClr val="tx1"/>
                </a:solidFill>
              </a:rPr>
              <a:t>Dios escribe su ley en la frente porque la ley es un reflejo de su carácter.</a:t>
            </a:r>
          </a:p>
        </p:txBody>
      </p:sp>
    </p:spTree>
    <p:extLst>
      <p:ext uri="{BB962C8B-B14F-4D97-AF65-F5344CB8AC3E}">
        <p14:creationId xmlns:p14="http://schemas.microsoft.com/office/powerpoint/2010/main" val="4105049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1076632" y="2011199"/>
            <a:ext cx="10382865" cy="3785652"/>
          </a:xfrm>
          <a:prstGeom prst="rect">
            <a:avLst/>
          </a:prstGeom>
          <a:noFill/>
        </p:spPr>
        <p:txBody>
          <a:bodyPr wrap="square" rtlCol="0">
            <a:spAutoFit/>
          </a:bodyPr>
          <a:lstStyle/>
          <a:p>
            <a:r>
              <a:rPr lang="es-ES" sz="8000" b="1" dirty="0" smtClean="0">
                <a:solidFill>
                  <a:schemeClr val="bg1"/>
                </a:solidFill>
              </a:rPr>
              <a:t>“Ata [guarda bien] </a:t>
            </a:r>
            <a:r>
              <a:rPr lang="es-ES" sz="8000" b="1" dirty="0">
                <a:solidFill>
                  <a:schemeClr val="bg1"/>
                </a:solidFill>
              </a:rPr>
              <a:t>el testimonio, </a:t>
            </a:r>
            <a:r>
              <a:rPr lang="es-ES" sz="8000" b="1" dirty="0">
                <a:solidFill>
                  <a:srgbClr val="FFFF00"/>
                </a:solidFill>
              </a:rPr>
              <a:t>sella la ley </a:t>
            </a:r>
            <a:r>
              <a:rPr lang="es-ES" sz="8000" b="1" dirty="0">
                <a:solidFill>
                  <a:schemeClr val="bg1"/>
                </a:solidFill>
              </a:rPr>
              <a:t>entre mis discípulos.”</a:t>
            </a:r>
            <a:endParaRPr lang="es-ES" sz="80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t>Isaías 8:16: </a:t>
            </a:r>
            <a:r>
              <a:rPr lang="es-ES" dirty="0">
                <a:solidFill>
                  <a:schemeClr val="tx1"/>
                </a:solidFill>
              </a:rPr>
              <a:t>La ley es la que </a:t>
            </a:r>
            <a:r>
              <a:rPr lang="es-ES" u="sng" dirty="0">
                <a:solidFill>
                  <a:schemeClr val="tx1"/>
                </a:solidFill>
              </a:rPr>
              <a:t>se sella </a:t>
            </a:r>
            <a:r>
              <a:rPr lang="es-ES" dirty="0">
                <a:solidFill>
                  <a:schemeClr val="tx1"/>
                </a:solidFill>
              </a:rPr>
              <a:t>entre los discípulos del Señor.</a:t>
            </a:r>
          </a:p>
        </p:txBody>
      </p:sp>
    </p:spTree>
    <p:extLst>
      <p:ext uri="{BB962C8B-B14F-4D97-AF65-F5344CB8AC3E}">
        <p14:creationId xmlns:p14="http://schemas.microsoft.com/office/powerpoint/2010/main" val="2114946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smtClean="0">
                <a:solidFill>
                  <a:schemeClr val="bg1"/>
                </a:solidFill>
                <a:latin typeface="Bauhaus 93" panose="04030905020B02020C02" pitchFamily="82" charset="0"/>
              </a:rPr>
              <a:t>Introducción</a:t>
            </a:r>
            <a:endParaRPr lang="es-ES" sz="80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08606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24465" y="2365088"/>
            <a:ext cx="11644622" cy="4247317"/>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Pero el fundamento de Dios está firme, teniendo </a:t>
            </a:r>
            <a:r>
              <a:rPr lang="es-ES" sz="5400" b="1" dirty="0">
                <a:solidFill>
                  <a:srgbClr val="FFFF00"/>
                </a:solidFill>
              </a:rPr>
              <a:t>este sello</a:t>
            </a:r>
            <a:r>
              <a:rPr lang="es-ES" sz="5400" b="1" dirty="0">
                <a:solidFill>
                  <a:schemeClr val="bg1"/>
                </a:solidFill>
              </a:rPr>
              <a:t>: Conoce el Señor a los que son suyos; y: </a:t>
            </a:r>
            <a:r>
              <a:rPr lang="es-ES" sz="5400" b="1" dirty="0">
                <a:solidFill>
                  <a:srgbClr val="FFFF00"/>
                </a:solidFill>
              </a:rPr>
              <a:t>Apártese de iniquidad</a:t>
            </a:r>
            <a:r>
              <a:rPr lang="es-ES" sz="5400" b="1" dirty="0">
                <a:solidFill>
                  <a:schemeClr val="bg1"/>
                </a:solidFill>
              </a:rPr>
              <a:t> [</a:t>
            </a:r>
            <a:r>
              <a:rPr lang="es-ES" sz="5400" b="1" i="1" dirty="0" err="1">
                <a:solidFill>
                  <a:schemeClr val="bg1"/>
                </a:solidFill>
              </a:rPr>
              <a:t>adikia</a:t>
            </a:r>
            <a:r>
              <a:rPr lang="es-ES" sz="5400" b="1" dirty="0">
                <a:solidFill>
                  <a:schemeClr val="bg1"/>
                </a:solidFill>
              </a:rPr>
              <a:t>] todo aquel que invoca el nombre de Cristo.”</a:t>
            </a:r>
            <a:endParaRPr lang="es-ES" sz="54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062103"/>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2 Timoteo 2:19: </a:t>
            </a:r>
            <a:r>
              <a:rPr lang="es-ES" sz="3200" dirty="0">
                <a:solidFill>
                  <a:schemeClr val="tx1"/>
                </a:solidFill>
              </a:rPr>
              <a:t>Los que tienen el sello de Dios </a:t>
            </a:r>
            <a:r>
              <a:rPr lang="es-ES" sz="3200" u="sng" dirty="0">
                <a:solidFill>
                  <a:schemeClr val="tx1"/>
                </a:solidFill>
              </a:rPr>
              <a:t>se apartan de la iniquidad </a:t>
            </a:r>
            <a:r>
              <a:rPr lang="es-ES" sz="3200" dirty="0">
                <a:solidFill>
                  <a:schemeClr val="tx1"/>
                </a:solidFill>
              </a:rPr>
              <a:t>o el pecado que es la transgresión de la ley. La ley es la que define la diferencia entre el bien y el mal (Eclesiastés 12:13).</a:t>
            </a:r>
          </a:p>
        </p:txBody>
      </p:sp>
    </p:spTree>
    <p:extLst>
      <p:ext uri="{BB962C8B-B14F-4D97-AF65-F5344CB8AC3E}">
        <p14:creationId xmlns:p14="http://schemas.microsoft.com/office/powerpoint/2010/main" val="516073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83924" y="24268"/>
            <a:ext cx="10751575" cy="6740307"/>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Las palabras </a:t>
            </a:r>
            <a:r>
              <a:rPr lang="es-ES" sz="5400" b="1" i="1" dirty="0" err="1">
                <a:solidFill>
                  <a:srgbClr val="C00000"/>
                </a:solidFill>
              </a:rPr>
              <a:t>adikía</a:t>
            </a:r>
            <a:r>
              <a:rPr lang="es-ES" sz="5400" b="1" dirty="0">
                <a:solidFill>
                  <a:srgbClr val="002060"/>
                </a:solidFill>
              </a:rPr>
              <a:t> y </a:t>
            </a:r>
            <a:r>
              <a:rPr lang="es-ES" sz="5400" b="1" i="1" dirty="0">
                <a:solidFill>
                  <a:srgbClr val="C00000"/>
                </a:solidFill>
              </a:rPr>
              <a:t>anomías</a:t>
            </a:r>
            <a:r>
              <a:rPr lang="es-ES" sz="5400" b="1" dirty="0">
                <a:solidFill>
                  <a:srgbClr val="002060"/>
                </a:solidFill>
              </a:rPr>
              <a:t> se usan intercambiablemente y la palabra </a:t>
            </a:r>
            <a:r>
              <a:rPr lang="es-ES" sz="5400" b="1" i="1" dirty="0">
                <a:solidFill>
                  <a:srgbClr val="C00000"/>
                </a:solidFill>
              </a:rPr>
              <a:t>anomías</a:t>
            </a:r>
            <a:r>
              <a:rPr lang="es-ES" sz="5400" b="1" dirty="0">
                <a:solidFill>
                  <a:srgbClr val="002060"/>
                </a:solidFill>
              </a:rPr>
              <a:t> es la misma que se traduce ‘</a:t>
            </a:r>
            <a:r>
              <a:rPr lang="es-ES" sz="5400" b="1" dirty="0">
                <a:solidFill>
                  <a:srgbClr val="C00000"/>
                </a:solidFill>
              </a:rPr>
              <a:t>transgresión de la ley</a:t>
            </a:r>
            <a:r>
              <a:rPr lang="es-ES" sz="5400" b="1" dirty="0">
                <a:solidFill>
                  <a:srgbClr val="002060"/>
                </a:solidFill>
              </a:rPr>
              <a:t>’ en </a:t>
            </a:r>
            <a:r>
              <a:rPr lang="es-ES" sz="5400" b="1" dirty="0">
                <a:solidFill>
                  <a:srgbClr val="C00000"/>
                </a:solidFill>
              </a:rPr>
              <a:t>1 Juan 3:4</a:t>
            </a:r>
            <a:r>
              <a:rPr lang="es-ES" sz="5400" b="1" dirty="0">
                <a:solidFill>
                  <a:srgbClr val="002060"/>
                </a:solidFill>
              </a:rPr>
              <a:t>. De modo que </a:t>
            </a:r>
            <a:r>
              <a:rPr lang="es-ES" sz="5400" b="1" dirty="0">
                <a:solidFill>
                  <a:srgbClr val="C00000"/>
                </a:solidFill>
              </a:rPr>
              <a:t>iniquidad</a:t>
            </a:r>
            <a:r>
              <a:rPr lang="es-ES" sz="5400" b="1" dirty="0">
                <a:solidFill>
                  <a:srgbClr val="002060"/>
                </a:solidFill>
              </a:rPr>
              <a:t> es la </a:t>
            </a:r>
            <a:r>
              <a:rPr lang="es-ES" sz="5400" b="1" dirty="0">
                <a:solidFill>
                  <a:srgbClr val="C00000"/>
                </a:solidFill>
              </a:rPr>
              <a:t>transgresión de la ley </a:t>
            </a:r>
            <a:r>
              <a:rPr lang="es-ES" sz="5400" b="1" dirty="0">
                <a:solidFill>
                  <a:srgbClr val="002060"/>
                </a:solidFill>
              </a:rPr>
              <a:t>y </a:t>
            </a:r>
            <a:r>
              <a:rPr lang="es-ES" sz="5400" b="1" dirty="0">
                <a:solidFill>
                  <a:srgbClr val="C00000"/>
                </a:solidFill>
              </a:rPr>
              <a:t>los que tienen el sello</a:t>
            </a:r>
            <a:r>
              <a:rPr lang="es-ES" sz="5400" b="1" dirty="0">
                <a:solidFill>
                  <a:srgbClr val="002060"/>
                </a:solidFill>
              </a:rPr>
              <a:t> de Dios </a:t>
            </a:r>
            <a:r>
              <a:rPr lang="es-ES" sz="5400" b="1" dirty="0">
                <a:solidFill>
                  <a:srgbClr val="C00000"/>
                </a:solidFill>
              </a:rPr>
              <a:t>se apartan </a:t>
            </a:r>
            <a:r>
              <a:rPr lang="es-ES" sz="5400" b="1" dirty="0">
                <a:solidFill>
                  <a:srgbClr val="002060"/>
                </a:solidFill>
              </a:rPr>
              <a:t>de la transgresión:</a:t>
            </a:r>
            <a:endParaRPr lang="es-ES" sz="5400" b="1" i="1" dirty="0">
              <a:solidFill>
                <a:srgbClr val="AC0C45"/>
              </a:solidFill>
            </a:endParaRPr>
          </a:p>
        </p:txBody>
      </p:sp>
    </p:spTree>
    <p:extLst>
      <p:ext uri="{BB962C8B-B14F-4D97-AF65-F5344CB8AC3E}">
        <p14:creationId xmlns:p14="http://schemas.microsoft.com/office/powerpoint/2010/main" val="1485030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7378" y="1332701"/>
            <a:ext cx="11103848" cy="4524315"/>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Y entonces les declararé: Nunca os conocí; apartaos de mí, </a:t>
            </a:r>
            <a:r>
              <a:rPr lang="es-ES" sz="7200" b="1" dirty="0">
                <a:solidFill>
                  <a:srgbClr val="FFFF00"/>
                </a:solidFill>
              </a:rPr>
              <a:t>hacedores de maldad </a:t>
            </a:r>
            <a:r>
              <a:rPr lang="es-ES" sz="7200" b="1" dirty="0">
                <a:solidFill>
                  <a:schemeClr val="bg1"/>
                </a:solidFill>
              </a:rPr>
              <a:t>[</a:t>
            </a:r>
            <a:r>
              <a:rPr lang="es-ES" sz="7200" b="1" i="1" dirty="0">
                <a:solidFill>
                  <a:srgbClr val="FFFF00"/>
                </a:solidFill>
              </a:rPr>
              <a:t>anomías</a:t>
            </a:r>
            <a:r>
              <a:rPr lang="es-ES" sz="7200" b="1" dirty="0">
                <a:solidFill>
                  <a:schemeClr val="bg1"/>
                </a:solidFill>
              </a:rPr>
              <a:t>].”</a:t>
            </a:r>
            <a:endParaRPr lang="es-ES" sz="72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Mateo 7:23:</a:t>
            </a:r>
          </a:p>
        </p:txBody>
      </p:sp>
    </p:spTree>
    <p:extLst>
      <p:ext uri="{BB962C8B-B14F-4D97-AF65-F5344CB8AC3E}">
        <p14:creationId xmlns:p14="http://schemas.microsoft.com/office/powerpoint/2010/main" val="664517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68981" y="930721"/>
            <a:ext cx="11103848" cy="5632311"/>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Pero os dirá: Os digo que no sé de dónde sois; apartaos de mí todos vosotros, </a:t>
            </a:r>
            <a:r>
              <a:rPr lang="es-ES" sz="7200" b="1" dirty="0">
                <a:solidFill>
                  <a:srgbClr val="FFFF00"/>
                </a:solidFill>
              </a:rPr>
              <a:t>hacedores de maldad </a:t>
            </a:r>
            <a:r>
              <a:rPr lang="es-ES" sz="7200" b="1" dirty="0">
                <a:solidFill>
                  <a:schemeClr val="bg1"/>
                </a:solidFill>
              </a:rPr>
              <a:t>[</a:t>
            </a:r>
            <a:r>
              <a:rPr lang="es-ES" sz="7200" b="1" i="1" dirty="0" err="1">
                <a:solidFill>
                  <a:srgbClr val="FFFF00"/>
                </a:solidFill>
              </a:rPr>
              <a:t>adikía</a:t>
            </a:r>
            <a:r>
              <a:rPr lang="es-ES" sz="7200" b="1" dirty="0">
                <a:solidFill>
                  <a:schemeClr val="bg1"/>
                </a:solidFill>
              </a:rPr>
              <a:t>].”</a:t>
            </a:r>
            <a:endParaRPr lang="es-ES" sz="7200" b="1" dirty="0">
              <a:solidFill>
                <a:srgbClr val="AC0C45"/>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t>Lucas 13:27:</a:t>
            </a:r>
          </a:p>
        </p:txBody>
      </p:sp>
    </p:spTree>
    <p:extLst>
      <p:ext uri="{BB962C8B-B14F-4D97-AF65-F5344CB8AC3E}">
        <p14:creationId xmlns:p14="http://schemas.microsoft.com/office/powerpoint/2010/main" val="2576932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1775225"/>
            <a:ext cx="11415251" cy="4832092"/>
          </a:xfrm>
          <a:prstGeom prst="rect">
            <a:avLst/>
          </a:prstGeom>
          <a:noFill/>
        </p:spPr>
        <p:txBody>
          <a:bodyPr wrap="square" rtlCol="0">
            <a:spAutoFit/>
          </a:bodyPr>
          <a:lstStyle/>
          <a:p>
            <a:r>
              <a:rPr lang="es-ES" sz="4400" b="1" dirty="0">
                <a:solidFill>
                  <a:schemeClr val="bg1"/>
                </a:solidFill>
              </a:rPr>
              <a:t>Y un tercer ángel los siguió, diciendo a gran voz: Si alguno adora a la bestia y a su </a:t>
            </a:r>
            <a:r>
              <a:rPr lang="es-ES" sz="4000" b="1" dirty="0">
                <a:solidFill>
                  <a:schemeClr val="bg1"/>
                </a:solidFill>
              </a:rPr>
              <a:t>imagen</a:t>
            </a:r>
            <a:r>
              <a:rPr lang="es-ES" sz="4400" b="1" dirty="0">
                <a:solidFill>
                  <a:schemeClr val="bg1"/>
                </a:solidFill>
              </a:rPr>
              <a:t>, y recibe </a:t>
            </a:r>
            <a:r>
              <a:rPr lang="es-ES" sz="4400" b="1" dirty="0">
                <a:solidFill>
                  <a:srgbClr val="FFFF00"/>
                </a:solidFill>
              </a:rPr>
              <a:t>la marca en su frente o en su </a:t>
            </a:r>
            <a:r>
              <a:rPr lang="es-ES" sz="4400" b="1" dirty="0" smtClean="0">
                <a:solidFill>
                  <a:srgbClr val="FFFF00"/>
                </a:solidFill>
              </a:rPr>
              <a:t>mano</a:t>
            </a:r>
            <a:r>
              <a:rPr lang="es-ES" sz="4400" b="1" dirty="0" smtClean="0">
                <a:solidFill>
                  <a:schemeClr val="bg1"/>
                </a:solidFill>
              </a:rPr>
              <a:t>, </a:t>
            </a:r>
            <a:r>
              <a:rPr lang="es-ES" sz="4400" b="1" dirty="0" smtClean="0">
                <a:solidFill>
                  <a:srgbClr val="FF0000"/>
                </a:solidFill>
              </a:rPr>
              <a:t>10</a:t>
            </a:r>
            <a:r>
              <a:rPr lang="es-ES" sz="4400" b="1" dirty="0" smtClean="0">
                <a:solidFill>
                  <a:schemeClr val="bg1"/>
                </a:solidFill>
              </a:rPr>
              <a:t> </a:t>
            </a:r>
            <a:r>
              <a:rPr lang="es-ES" sz="4400" b="1" dirty="0">
                <a:solidFill>
                  <a:schemeClr val="bg1"/>
                </a:solidFill>
              </a:rPr>
              <a:t>él también beberá del vino del furor de Dios, que ha sido vertido puro en el cáliz de su ira; y será atormentado con fuego y azufre delante de los santos ángeles y en presencia del </a:t>
            </a:r>
            <a:r>
              <a:rPr lang="es-ES" sz="4400" b="1" dirty="0" smtClean="0">
                <a:solidFill>
                  <a:schemeClr val="bg1"/>
                </a:solidFill>
              </a:rPr>
              <a:t>Cordero; </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56966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sz="3200" dirty="0" smtClean="0"/>
              <a:t>Ap. 14: 9-12 </a:t>
            </a:r>
            <a:r>
              <a:rPr lang="es-ES" sz="3200" b="0" dirty="0">
                <a:solidFill>
                  <a:schemeClr val="tx1"/>
                </a:solidFill>
              </a:rPr>
              <a:t>Los que guardan los mandamientos de Dios </a:t>
            </a:r>
            <a:r>
              <a:rPr lang="es-ES" sz="3200" b="0" dirty="0" smtClean="0">
                <a:solidFill>
                  <a:schemeClr val="tx1"/>
                </a:solidFill>
              </a:rPr>
              <a:t>están </a:t>
            </a:r>
            <a:r>
              <a:rPr lang="es-ES" sz="3200" b="0" dirty="0">
                <a:solidFill>
                  <a:schemeClr val="tx1"/>
                </a:solidFill>
              </a:rPr>
              <a:t>en contraste con los que adoran a la bestia y su imagen y reciben su marca: </a:t>
            </a:r>
            <a:endParaRPr lang="en-US" sz="3200" dirty="0">
              <a:solidFill>
                <a:schemeClr val="tx1"/>
              </a:solidFill>
            </a:endParaRPr>
          </a:p>
        </p:txBody>
      </p:sp>
    </p:spTree>
    <p:extLst>
      <p:ext uri="{BB962C8B-B14F-4D97-AF65-F5344CB8AC3E}">
        <p14:creationId xmlns:p14="http://schemas.microsoft.com/office/powerpoint/2010/main" val="1562625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35974" y="152902"/>
            <a:ext cx="11695471" cy="6740307"/>
          </a:xfrm>
          <a:prstGeom prst="rect">
            <a:avLst/>
          </a:prstGeom>
          <a:noFill/>
        </p:spPr>
        <p:txBody>
          <a:bodyPr wrap="square" rtlCol="0">
            <a:spAutoFit/>
          </a:bodyPr>
          <a:lstStyle/>
          <a:p>
            <a:r>
              <a:rPr lang="es-ES" sz="5400" b="1" dirty="0" smtClean="0">
                <a:solidFill>
                  <a:srgbClr val="FF0000"/>
                </a:solidFill>
              </a:rPr>
              <a:t>11</a:t>
            </a:r>
            <a:r>
              <a:rPr lang="es-ES" sz="5400" b="1" dirty="0" smtClean="0">
                <a:solidFill>
                  <a:schemeClr val="bg1"/>
                </a:solidFill>
              </a:rPr>
              <a:t> </a:t>
            </a:r>
            <a:r>
              <a:rPr lang="es-ES" sz="5400" b="1" dirty="0">
                <a:solidFill>
                  <a:schemeClr val="bg1"/>
                </a:solidFill>
              </a:rPr>
              <a:t>y el humo de su tormento sube por los siglos de los siglos. Y no tienen reposo de día ni de noche los que adoran a la bestia y a su imagen, ni nadie que reciba la marca de su </a:t>
            </a:r>
            <a:r>
              <a:rPr lang="es-ES" sz="5400" b="1" dirty="0" smtClean="0">
                <a:solidFill>
                  <a:schemeClr val="bg1"/>
                </a:solidFill>
              </a:rPr>
              <a:t>nombre. </a:t>
            </a:r>
            <a:r>
              <a:rPr lang="es-ES" sz="5400" b="1" dirty="0" smtClean="0">
                <a:solidFill>
                  <a:srgbClr val="FF0000"/>
                </a:solidFill>
              </a:rPr>
              <a:t>12</a:t>
            </a:r>
            <a:r>
              <a:rPr lang="es-ES" sz="5400" b="1" dirty="0" smtClean="0">
                <a:solidFill>
                  <a:schemeClr val="bg1"/>
                </a:solidFill>
              </a:rPr>
              <a:t> </a:t>
            </a:r>
            <a:r>
              <a:rPr lang="es-ES" sz="5400" b="1" dirty="0">
                <a:solidFill>
                  <a:schemeClr val="bg1"/>
                </a:solidFill>
              </a:rPr>
              <a:t>Aquí está la paciencia de los santos, </a:t>
            </a:r>
            <a:r>
              <a:rPr lang="es-ES" sz="5400" b="1" dirty="0">
                <a:solidFill>
                  <a:srgbClr val="FFFF00"/>
                </a:solidFill>
              </a:rPr>
              <a:t>los que guardan los mandamientos de Dios </a:t>
            </a:r>
            <a:r>
              <a:rPr lang="es-ES" sz="5400" b="1" dirty="0">
                <a:solidFill>
                  <a:schemeClr val="bg1"/>
                </a:solidFill>
              </a:rPr>
              <a:t>y la fe de Jesús.</a:t>
            </a:r>
          </a:p>
        </p:txBody>
      </p:sp>
    </p:spTree>
    <p:extLst>
      <p:ext uri="{BB962C8B-B14F-4D97-AF65-F5344CB8AC3E}">
        <p14:creationId xmlns:p14="http://schemas.microsoft.com/office/powerpoint/2010/main" val="27727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785652"/>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conflicto final tiene que ver con la primera tabla de la Ley</a:t>
            </a:r>
          </a:p>
        </p:txBody>
      </p:sp>
    </p:spTree>
    <p:extLst>
      <p:ext uri="{BB962C8B-B14F-4D97-AF65-F5344CB8AC3E}">
        <p14:creationId xmlns:p14="http://schemas.microsoft.com/office/powerpoint/2010/main" val="565447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2838" y="2129189"/>
            <a:ext cx="11312013" cy="3785652"/>
          </a:xfrm>
          <a:prstGeom prst="rect">
            <a:avLst/>
          </a:prstGeom>
          <a:noFill/>
        </p:spPr>
        <p:txBody>
          <a:bodyPr wrap="square" rtlCol="0">
            <a:spAutoFit/>
          </a:bodyPr>
          <a:lstStyle/>
          <a:p>
            <a:r>
              <a:rPr lang="es-ES" sz="4800" b="1" dirty="0" smtClean="0">
                <a:solidFill>
                  <a:schemeClr val="bg1"/>
                </a:solidFill>
              </a:rPr>
              <a:t>“Oye, Israel: Jehová nuestro Dios, Jehová uno es. </a:t>
            </a:r>
            <a:r>
              <a:rPr lang="es-ES" sz="4800" b="1" dirty="0" smtClean="0">
                <a:solidFill>
                  <a:srgbClr val="FF0000"/>
                </a:solidFill>
              </a:rPr>
              <a:t>5</a:t>
            </a:r>
            <a:r>
              <a:rPr lang="es-ES" sz="4800" b="1" dirty="0" smtClean="0">
                <a:solidFill>
                  <a:schemeClr val="bg1"/>
                </a:solidFill>
              </a:rPr>
              <a:t> Y </a:t>
            </a:r>
            <a:r>
              <a:rPr lang="es-ES" sz="4800" b="1" dirty="0" smtClean="0">
                <a:solidFill>
                  <a:srgbClr val="FFFF00"/>
                </a:solidFill>
              </a:rPr>
              <a:t>amarás a Jehová tu Dios </a:t>
            </a:r>
            <a:r>
              <a:rPr lang="es-ES" sz="4800" b="1" dirty="0" smtClean="0">
                <a:solidFill>
                  <a:schemeClr val="bg1"/>
                </a:solidFill>
              </a:rPr>
              <a:t>de todo tu corazón, y de toda tu alma, y con todas tus fuerzas. </a:t>
            </a:r>
            <a:r>
              <a:rPr lang="es-ES" sz="4800" b="1" dirty="0" smtClean="0">
                <a:solidFill>
                  <a:srgbClr val="FF0000"/>
                </a:solidFill>
              </a:rPr>
              <a:t>6</a:t>
            </a:r>
            <a:r>
              <a:rPr lang="es-ES" sz="4800" b="1" dirty="0" smtClean="0">
                <a:solidFill>
                  <a:schemeClr val="bg1"/>
                </a:solidFill>
              </a:rPr>
              <a:t> Y estas palabras que yo te mando hoy, estarán sobre </a:t>
            </a:r>
            <a:r>
              <a:rPr lang="es-ES" sz="4800" b="1" dirty="0" smtClean="0">
                <a:solidFill>
                  <a:srgbClr val="FFFF00"/>
                </a:solidFill>
              </a:rPr>
              <a:t>tu corazón</a:t>
            </a:r>
            <a:r>
              <a:rPr lang="es-ES" sz="4800" b="1" dirty="0" smtClean="0">
                <a:solidFill>
                  <a:schemeClr val="bg1"/>
                </a:solidFill>
              </a:rPr>
              <a:t>; </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83187" cy="156966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err="1" smtClean="0"/>
              <a:t>Dt</a:t>
            </a:r>
            <a:r>
              <a:rPr lang="es-ES" sz="3200" dirty="0" smtClean="0"/>
              <a:t>. </a:t>
            </a:r>
            <a:r>
              <a:rPr lang="es-ES" sz="3200" dirty="0"/>
              <a:t>6:4: </a:t>
            </a:r>
            <a:r>
              <a:rPr lang="es-ES" sz="3200" dirty="0">
                <a:solidFill>
                  <a:schemeClr val="tx1"/>
                </a:solidFill>
              </a:rPr>
              <a:t>Este texto resume los primeros cuatro mandamientos. Luego en </a:t>
            </a:r>
            <a:r>
              <a:rPr lang="es-ES" sz="3200" dirty="0" err="1" smtClean="0"/>
              <a:t>Dt</a:t>
            </a:r>
            <a:r>
              <a:rPr lang="es-ES" sz="3200" dirty="0" smtClean="0"/>
              <a:t>. 6: 5-9 </a:t>
            </a:r>
            <a:r>
              <a:rPr lang="es-ES" sz="3200" dirty="0">
                <a:solidFill>
                  <a:schemeClr val="tx1"/>
                </a:solidFill>
              </a:rPr>
              <a:t>Dios manda a Israel a escribirlos en la frente y en la mano:</a:t>
            </a:r>
          </a:p>
        </p:txBody>
      </p:sp>
    </p:spTree>
    <p:extLst>
      <p:ext uri="{BB962C8B-B14F-4D97-AF65-F5344CB8AC3E}">
        <p14:creationId xmlns:p14="http://schemas.microsoft.com/office/powerpoint/2010/main" val="3334633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81666" y="595354"/>
            <a:ext cx="10913806" cy="5262979"/>
          </a:xfrm>
          <a:prstGeom prst="rect">
            <a:avLst/>
          </a:prstGeom>
          <a:noFill/>
        </p:spPr>
        <p:txBody>
          <a:bodyPr wrap="square" rtlCol="0">
            <a:spAutoFit/>
          </a:bodyPr>
          <a:lstStyle/>
          <a:p>
            <a:r>
              <a:rPr lang="es-ES" sz="4800" b="1" dirty="0" smtClean="0">
                <a:solidFill>
                  <a:srgbClr val="FF0000"/>
                </a:solidFill>
              </a:rPr>
              <a:t>7</a:t>
            </a:r>
            <a:r>
              <a:rPr lang="es-ES" sz="4800" b="1" dirty="0" smtClean="0">
                <a:solidFill>
                  <a:schemeClr val="bg1"/>
                </a:solidFill>
              </a:rPr>
              <a:t> y las repetirás a tus hijos, y hablarás de ellas estando en tu casa, y andando por el camino, y al acostarte, y cuando te levantes. </a:t>
            </a:r>
            <a:r>
              <a:rPr lang="es-ES" sz="4800" b="1" dirty="0" smtClean="0">
                <a:solidFill>
                  <a:srgbClr val="FF0000"/>
                </a:solidFill>
              </a:rPr>
              <a:t>8</a:t>
            </a:r>
            <a:r>
              <a:rPr lang="es-ES" sz="4800" b="1" dirty="0" smtClean="0">
                <a:solidFill>
                  <a:schemeClr val="bg1"/>
                </a:solidFill>
              </a:rPr>
              <a:t> Y las atarás como una </a:t>
            </a:r>
            <a:r>
              <a:rPr lang="es-ES" sz="4800" b="1" dirty="0" smtClean="0">
                <a:solidFill>
                  <a:srgbClr val="FFFF00"/>
                </a:solidFill>
              </a:rPr>
              <a:t>señal en tu mano</a:t>
            </a:r>
            <a:r>
              <a:rPr lang="es-ES" sz="4800" b="1" dirty="0" smtClean="0">
                <a:solidFill>
                  <a:schemeClr val="bg1"/>
                </a:solidFill>
              </a:rPr>
              <a:t>, y estarán como </a:t>
            </a:r>
            <a:r>
              <a:rPr lang="es-ES" sz="4800" b="1" dirty="0" smtClean="0">
                <a:solidFill>
                  <a:srgbClr val="FFFF00"/>
                </a:solidFill>
              </a:rPr>
              <a:t>frontales entre tus ojos</a:t>
            </a:r>
            <a:r>
              <a:rPr lang="es-ES" sz="4800" b="1" dirty="0" smtClean="0">
                <a:solidFill>
                  <a:schemeClr val="bg1"/>
                </a:solidFill>
              </a:rPr>
              <a:t>; </a:t>
            </a:r>
            <a:r>
              <a:rPr lang="es-ES" sz="4800" b="1" dirty="0" smtClean="0">
                <a:solidFill>
                  <a:srgbClr val="FF0000"/>
                </a:solidFill>
              </a:rPr>
              <a:t>9</a:t>
            </a:r>
            <a:r>
              <a:rPr lang="es-ES" sz="4800" b="1" dirty="0" smtClean="0">
                <a:solidFill>
                  <a:schemeClr val="bg1"/>
                </a:solidFill>
              </a:rPr>
              <a:t> y las escribirás en los postes de tu casa, y en tus puertas.”</a:t>
            </a:r>
            <a:endParaRPr lang="es-ES" sz="4800" b="1" dirty="0">
              <a:solidFill>
                <a:schemeClr val="bg1"/>
              </a:solidFill>
            </a:endParaRPr>
          </a:p>
        </p:txBody>
      </p:sp>
    </p:spTree>
    <p:extLst>
      <p:ext uri="{BB962C8B-B14F-4D97-AF65-F5344CB8AC3E}">
        <p14:creationId xmlns:p14="http://schemas.microsoft.com/office/powerpoint/2010/main" val="1231573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2889" y="324531"/>
            <a:ext cx="10751575"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El punto central en el </a:t>
            </a:r>
            <a:r>
              <a:rPr lang="es-ES" sz="4800" b="1" dirty="0">
                <a:solidFill>
                  <a:srgbClr val="FF0000"/>
                </a:solidFill>
              </a:rPr>
              <a:t>conflicto final </a:t>
            </a:r>
            <a:r>
              <a:rPr lang="es-ES" sz="4800" b="1" dirty="0">
                <a:solidFill>
                  <a:srgbClr val="002060"/>
                </a:solidFill>
              </a:rPr>
              <a:t>será la </a:t>
            </a:r>
            <a:r>
              <a:rPr lang="es-ES" sz="4800" b="1" dirty="0">
                <a:solidFill>
                  <a:srgbClr val="FF0000"/>
                </a:solidFill>
              </a:rPr>
              <a:t>adoración</a:t>
            </a:r>
            <a:r>
              <a:rPr lang="es-ES" sz="4800" b="1" dirty="0">
                <a:solidFill>
                  <a:srgbClr val="002060"/>
                </a:solidFill>
              </a:rPr>
              <a:t> (Daniel 3 [</a:t>
            </a:r>
            <a:r>
              <a:rPr lang="es-ES" sz="4800" b="1" dirty="0">
                <a:solidFill>
                  <a:srgbClr val="FF0000"/>
                </a:solidFill>
              </a:rPr>
              <a:t>11 veces</a:t>
            </a:r>
            <a:r>
              <a:rPr lang="es-ES" sz="4800" b="1" dirty="0">
                <a:solidFill>
                  <a:srgbClr val="002060"/>
                </a:solidFill>
              </a:rPr>
              <a:t>]; Apocalipsis 13:8, 12, 15; 14:11; 14:7) y los </a:t>
            </a:r>
            <a:r>
              <a:rPr lang="es-ES" sz="4800" b="1" dirty="0">
                <a:solidFill>
                  <a:srgbClr val="FF0000"/>
                </a:solidFill>
              </a:rPr>
              <a:t>primeros cuatro </a:t>
            </a:r>
            <a:r>
              <a:rPr lang="es-ES" sz="4800" b="1" dirty="0">
                <a:solidFill>
                  <a:srgbClr val="002060"/>
                </a:solidFill>
              </a:rPr>
              <a:t>mandamientos tienen que ver con la </a:t>
            </a:r>
            <a:r>
              <a:rPr lang="es-ES" sz="4800" b="1" dirty="0">
                <a:solidFill>
                  <a:srgbClr val="FF0000"/>
                </a:solidFill>
              </a:rPr>
              <a:t>adoración</a:t>
            </a:r>
            <a:r>
              <a:rPr lang="es-ES" sz="4800" b="1" dirty="0">
                <a:solidFill>
                  <a:srgbClr val="002060"/>
                </a:solidFill>
              </a:rPr>
              <a:t>. Los </a:t>
            </a:r>
            <a:r>
              <a:rPr lang="es-ES" sz="4800" b="1" dirty="0">
                <a:solidFill>
                  <a:srgbClr val="FF0000"/>
                </a:solidFill>
              </a:rPr>
              <a:t>últimos seis </a:t>
            </a:r>
            <a:r>
              <a:rPr lang="es-ES" sz="4800" b="1" dirty="0">
                <a:solidFill>
                  <a:srgbClr val="002060"/>
                </a:solidFill>
              </a:rPr>
              <a:t>mandamientos </a:t>
            </a:r>
            <a:r>
              <a:rPr lang="es-ES" sz="4800" b="1" dirty="0">
                <a:solidFill>
                  <a:srgbClr val="FF0000"/>
                </a:solidFill>
              </a:rPr>
              <a:t>no tienen que ver con la adoración </a:t>
            </a:r>
            <a:r>
              <a:rPr lang="es-ES" sz="4800" b="1" dirty="0">
                <a:solidFill>
                  <a:srgbClr val="002060"/>
                </a:solidFill>
              </a:rPr>
              <a:t>pues describen </a:t>
            </a:r>
            <a:r>
              <a:rPr lang="es-ES" sz="4800" b="1" dirty="0">
                <a:solidFill>
                  <a:srgbClr val="FF0000"/>
                </a:solidFill>
              </a:rPr>
              <a:t>relaciones horizontales</a:t>
            </a:r>
            <a:r>
              <a:rPr lang="es-ES" sz="4800" b="1" dirty="0">
                <a:solidFill>
                  <a:srgbClr val="002060"/>
                </a:solidFill>
              </a:rPr>
              <a:t> entre seres humanos.</a:t>
            </a:r>
            <a:endParaRPr lang="es-ES" sz="4800" b="1" i="1" dirty="0">
              <a:solidFill>
                <a:srgbClr val="AC0C45"/>
              </a:solidFill>
            </a:endParaRPr>
          </a:p>
        </p:txBody>
      </p:sp>
    </p:spTree>
    <p:extLst>
      <p:ext uri="{BB962C8B-B14F-4D97-AF65-F5344CB8AC3E}">
        <p14:creationId xmlns:p14="http://schemas.microsoft.com/office/powerpoint/2010/main" val="2523030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0124" y="439767"/>
            <a:ext cx="10495478"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Los adventistas del séptimo día </a:t>
            </a:r>
            <a:r>
              <a:rPr lang="es-ES" sz="5400" b="1" dirty="0">
                <a:solidFill>
                  <a:srgbClr val="FF0000"/>
                </a:solidFill>
              </a:rPr>
              <a:t>no somos los únicos </a:t>
            </a:r>
            <a:r>
              <a:rPr lang="es-ES" sz="5400" b="1" dirty="0">
                <a:solidFill>
                  <a:srgbClr val="002060"/>
                </a:solidFill>
              </a:rPr>
              <a:t>que observamos el sábado como día de reposo. Hay judíos ortodoxos, judíos mesiánicos, Bautistas del Séptimo Día, y varios grupos pentecostales que guardan el día.</a:t>
            </a:r>
          </a:p>
        </p:txBody>
      </p:sp>
    </p:spTree>
    <p:extLst>
      <p:ext uri="{BB962C8B-B14F-4D97-AF65-F5344CB8AC3E}">
        <p14:creationId xmlns:p14="http://schemas.microsoft.com/office/powerpoint/2010/main" val="3303355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96726" y="324531"/>
            <a:ext cx="11423338" cy="563231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a:solidFill>
                  <a:srgbClr val="002060"/>
                </a:solidFill>
              </a:rPr>
              <a:t>El </a:t>
            </a:r>
            <a:r>
              <a:rPr lang="es-ES" sz="6000" b="1" dirty="0">
                <a:solidFill>
                  <a:srgbClr val="FF0000"/>
                </a:solidFill>
              </a:rPr>
              <a:t>capítulo 13 </a:t>
            </a:r>
            <a:r>
              <a:rPr lang="es-ES" sz="6000" b="1" dirty="0">
                <a:solidFill>
                  <a:srgbClr val="002060"/>
                </a:solidFill>
              </a:rPr>
              <a:t>(13:8, 12, 15) de Apocalipsis describe la </a:t>
            </a:r>
            <a:r>
              <a:rPr lang="es-ES" sz="6000" b="1" dirty="0">
                <a:solidFill>
                  <a:srgbClr val="FF0000"/>
                </a:solidFill>
              </a:rPr>
              <a:t>falsa adoración </a:t>
            </a:r>
            <a:r>
              <a:rPr lang="es-ES" sz="6000" b="1" dirty="0">
                <a:solidFill>
                  <a:srgbClr val="002060"/>
                </a:solidFill>
              </a:rPr>
              <a:t>a la bestia y a su imagen y la recepción de la marca. En contraste, el capítulo </a:t>
            </a:r>
            <a:r>
              <a:rPr lang="es-ES" sz="6000" b="1" dirty="0">
                <a:solidFill>
                  <a:srgbClr val="FF0000"/>
                </a:solidFill>
              </a:rPr>
              <a:t>14:6, 7 </a:t>
            </a:r>
            <a:r>
              <a:rPr lang="es-ES" sz="6000" b="1" dirty="0">
                <a:solidFill>
                  <a:srgbClr val="002060"/>
                </a:solidFill>
              </a:rPr>
              <a:t>insta a su pueblo a </a:t>
            </a:r>
            <a:r>
              <a:rPr lang="es-ES" sz="6000" b="1" dirty="0">
                <a:solidFill>
                  <a:srgbClr val="FF0000"/>
                </a:solidFill>
              </a:rPr>
              <a:t>adorar al Creador</a:t>
            </a:r>
            <a:r>
              <a:rPr lang="es-ES" sz="6000" b="1" dirty="0">
                <a:solidFill>
                  <a:srgbClr val="002060"/>
                </a:solidFill>
              </a:rPr>
              <a:t>.</a:t>
            </a:r>
            <a:endParaRPr lang="es-ES" sz="6000" b="1" i="1" dirty="0">
              <a:solidFill>
                <a:srgbClr val="AC0C45"/>
              </a:solidFill>
            </a:endParaRPr>
          </a:p>
        </p:txBody>
      </p:sp>
    </p:spTree>
    <p:extLst>
      <p:ext uri="{BB962C8B-B14F-4D97-AF65-F5344CB8AC3E}">
        <p14:creationId xmlns:p14="http://schemas.microsoft.com/office/powerpoint/2010/main" val="3722871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52951" y="790818"/>
            <a:ext cx="11195036"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400" b="1" dirty="0" smtClean="0">
                <a:solidFill>
                  <a:srgbClr val="002060"/>
                </a:solidFill>
              </a:rPr>
              <a:t>El mundo </a:t>
            </a:r>
            <a:r>
              <a:rPr lang="es-ES" sz="4400" b="1" dirty="0" smtClean="0">
                <a:solidFill>
                  <a:srgbClr val="FF0000"/>
                </a:solidFill>
              </a:rPr>
              <a:t>adora a la bestia </a:t>
            </a:r>
            <a:r>
              <a:rPr lang="es-ES" sz="4400" b="1" dirty="0" smtClean="0">
                <a:solidFill>
                  <a:srgbClr val="002060"/>
                </a:solidFill>
              </a:rPr>
              <a:t>como si fuera Dios [</a:t>
            </a:r>
            <a:r>
              <a:rPr lang="es-ES" sz="4400" b="1" dirty="0" smtClean="0">
                <a:solidFill>
                  <a:srgbClr val="FF0000"/>
                </a:solidFill>
              </a:rPr>
              <a:t>primer mandamiento</a:t>
            </a:r>
            <a:r>
              <a:rPr lang="es-ES" sz="4400" b="1" dirty="0" smtClean="0">
                <a:solidFill>
                  <a:srgbClr val="002060"/>
                </a:solidFill>
              </a:rPr>
              <a:t>] (Ap. 13:4).</a:t>
            </a:r>
          </a:p>
          <a:p>
            <a:pPr marL="685800" indent="-685800">
              <a:buClr>
                <a:srgbClr val="FF0000"/>
              </a:buClr>
              <a:buFont typeface="Wingdings" panose="05000000000000000000" pitchFamily="2" charset="2"/>
              <a:buChar char="Ø"/>
            </a:pPr>
            <a:r>
              <a:rPr lang="es-ES" sz="4400" b="1" dirty="0" smtClean="0">
                <a:solidFill>
                  <a:srgbClr val="002060"/>
                </a:solidFill>
              </a:rPr>
              <a:t>Toda la tierra </a:t>
            </a:r>
            <a:r>
              <a:rPr lang="es-ES" sz="4400" b="1" dirty="0" smtClean="0">
                <a:solidFill>
                  <a:srgbClr val="FF0000"/>
                </a:solidFill>
              </a:rPr>
              <a:t>adora a la imagen </a:t>
            </a:r>
            <a:r>
              <a:rPr lang="es-ES" sz="4400" b="1" dirty="0" smtClean="0">
                <a:solidFill>
                  <a:srgbClr val="002060"/>
                </a:solidFill>
              </a:rPr>
              <a:t>de la bestia [</a:t>
            </a:r>
            <a:r>
              <a:rPr lang="es-ES" sz="4400" b="1" dirty="0" smtClean="0">
                <a:solidFill>
                  <a:srgbClr val="FF0000"/>
                </a:solidFill>
              </a:rPr>
              <a:t>segundo mandamiento</a:t>
            </a:r>
            <a:r>
              <a:rPr lang="es-ES" sz="4400" b="1" dirty="0" smtClean="0">
                <a:solidFill>
                  <a:srgbClr val="002060"/>
                </a:solidFill>
              </a:rPr>
              <a:t>] (Ap. 13:14).</a:t>
            </a:r>
          </a:p>
          <a:p>
            <a:pPr marL="685800" indent="-685800">
              <a:buClr>
                <a:srgbClr val="FF0000"/>
              </a:buClr>
              <a:buFont typeface="Wingdings" panose="05000000000000000000" pitchFamily="2" charset="2"/>
              <a:buChar char="Ø"/>
            </a:pPr>
            <a:r>
              <a:rPr lang="es-ES" sz="4400" b="1" dirty="0" smtClean="0">
                <a:solidFill>
                  <a:srgbClr val="002060"/>
                </a:solidFill>
              </a:rPr>
              <a:t>La bestia </a:t>
            </a:r>
            <a:r>
              <a:rPr lang="es-ES" sz="4400" b="1" dirty="0" smtClean="0">
                <a:solidFill>
                  <a:srgbClr val="FF0000"/>
                </a:solidFill>
              </a:rPr>
              <a:t>blasfema el nombre de Dios </a:t>
            </a:r>
            <a:r>
              <a:rPr lang="es-ES" sz="4400" b="1" dirty="0" smtClean="0">
                <a:solidFill>
                  <a:srgbClr val="002060"/>
                </a:solidFill>
              </a:rPr>
              <a:t>[</a:t>
            </a:r>
            <a:r>
              <a:rPr lang="es-ES" sz="4400" b="1" dirty="0" smtClean="0">
                <a:solidFill>
                  <a:srgbClr val="FF0000"/>
                </a:solidFill>
              </a:rPr>
              <a:t>tercer mandamiento</a:t>
            </a:r>
            <a:r>
              <a:rPr lang="es-ES" sz="4400" b="1" dirty="0" smtClean="0">
                <a:solidFill>
                  <a:srgbClr val="002060"/>
                </a:solidFill>
              </a:rPr>
              <a:t>] (Ap. 13:6).</a:t>
            </a:r>
          </a:p>
          <a:p>
            <a:pPr marL="685800" indent="-685800">
              <a:buClr>
                <a:srgbClr val="FF0000"/>
              </a:buClr>
              <a:buFont typeface="Wingdings" panose="05000000000000000000" pitchFamily="2" charset="2"/>
              <a:buChar char="Ø"/>
            </a:pPr>
            <a:r>
              <a:rPr lang="es-ES" sz="4400" b="1" dirty="0" smtClean="0">
                <a:solidFill>
                  <a:srgbClr val="002060"/>
                </a:solidFill>
              </a:rPr>
              <a:t>La bestia </a:t>
            </a:r>
            <a:r>
              <a:rPr lang="es-ES" sz="4400" b="1" dirty="0" smtClean="0">
                <a:solidFill>
                  <a:srgbClr val="FF0000"/>
                </a:solidFill>
              </a:rPr>
              <a:t>ataca al creador </a:t>
            </a:r>
            <a:r>
              <a:rPr lang="es-ES" sz="4400" b="1" dirty="0" smtClean="0">
                <a:solidFill>
                  <a:srgbClr val="002060"/>
                </a:solidFill>
              </a:rPr>
              <a:t>(Ap. 14:7 con 14:9).</a:t>
            </a:r>
            <a:endParaRPr lang="es-ES" sz="4400" b="1" i="1" dirty="0">
              <a:solidFill>
                <a:srgbClr val="AC0C45"/>
              </a:solidFill>
            </a:endParaRPr>
          </a:p>
        </p:txBody>
      </p:sp>
    </p:spTree>
    <p:extLst>
      <p:ext uri="{BB962C8B-B14F-4D97-AF65-F5344CB8AC3E}">
        <p14:creationId xmlns:p14="http://schemas.microsoft.com/office/powerpoint/2010/main" val="2338258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4" y="1590103"/>
            <a:ext cx="4224464" cy="1077218"/>
          </a:xfrm>
          <a:prstGeom prst="rect">
            <a:avLst/>
          </a:prstGeom>
          <a:noFill/>
        </p:spPr>
        <p:txBody>
          <a:bodyPr wrap="square" rtlCol="0">
            <a:spAutoFit/>
          </a:bodyPr>
          <a:lstStyle/>
          <a:p>
            <a:pPr lvl="0">
              <a:defRPr/>
            </a:pPr>
            <a:r>
              <a:rPr lang="es-ES" sz="3200" dirty="0">
                <a:solidFill>
                  <a:srgbClr val="4472C4">
                    <a:lumMod val="50000"/>
                  </a:srgbClr>
                </a:solidFill>
              </a:rPr>
              <a:t>La ley de Dios es un reflejo del...</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4" y="318250"/>
            <a:ext cx="4224464" cy="1077218"/>
          </a:xfrm>
          <a:prstGeom prst="rect">
            <a:avLst/>
          </a:prstGeom>
          <a:noFill/>
        </p:spPr>
        <p:txBody>
          <a:bodyPr wrap="square" rtlCol="0">
            <a:spAutoFit/>
          </a:bodyPr>
          <a:lstStyle/>
          <a:p>
            <a:pPr lvl="0">
              <a:defRPr/>
            </a:pPr>
            <a:r>
              <a:rPr lang="es-ES" sz="3200" dirty="0">
                <a:solidFill>
                  <a:srgbClr val="4472C4">
                    <a:lumMod val="50000"/>
                  </a:srgbClr>
                </a:solidFill>
              </a:rPr>
              <a:t>El sello de Dios, al final de los tiempos, estará...</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9656" y="4077052"/>
            <a:ext cx="4210202" cy="1077218"/>
          </a:xfrm>
          <a:prstGeom prst="rect">
            <a:avLst/>
          </a:prstGeom>
          <a:noFill/>
        </p:spPr>
        <p:txBody>
          <a:bodyPr wrap="square" rtlCol="0">
            <a:spAutoFit/>
          </a:bodyPr>
          <a:lstStyle/>
          <a:p>
            <a:pPr lvl="0">
              <a:defRPr/>
            </a:pPr>
            <a:r>
              <a:rPr lang="es-ES" sz="3200" dirty="0">
                <a:solidFill>
                  <a:srgbClr val="4472C4">
                    <a:lumMod val="50000"/>
                  </a:srgbClr>
                </a:solidFill>
              </a:rPr>
              <a:t>Los que tienen el sello de </a:t>
            </a:r>
            <a:r>
              <a:rPr lang="es-ES" sz="3200" dirty="0" smtClean="0">
                <a:solidFill>
                  <a:srgbClr val="4472C4">
                    <a:lumMod val="50000"/>
                  </a:srgbClr>
                </a:solidFill>
              </a:rPr>
              <a:t>Dios…</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7" y="5413019"/>
            <a:ext cx="4033220" cy="1077218"/>
          </a:xfrm>
          <a:prstGeom prst="rect">
            <a:avLst/>
          </a:prstGeom>
          <a:noFill/>
        </p:spPr>
        <p:txBody>
          <a:bodyPr wrap="square" rtlCol="0">
            <a:spAutoFit/>
          </a:bodyPr>
          <a:lstStyle/>
          <a:p>
            <a:pPr lvl="0">
              <a:defRPr/>
            </a:pPr>
            <a:r>
              <a:rPr lang="es-ES" sz="3200" dirty="0">
                <a:solidFill>
                  <a:srgbClr val="4472C4">
                    <a:lumMod val="50000"/>
                  </a:srgbClr>
                </a:solidFill>
              </a:rPr>
              <a:t>El punto central en el conflicto final será...</a:t>
            </a:r>
            <a:endParaRPr kumimoji="0" lang="es-ES" sz="3200" b="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4" y="3032060"/>
            <a:ext cx="4047483" cy="584775"/>
          </a:xfrm>
          <a:prstGeom prst="rect">
            <a:avLst/>
          </a:prstGeom>
          <a:noFill/>
        </p:spPr>
        <p:txBody>
          <a:bodyPr wrap="square" rtlCol="0">
            <a:spAutoFit/>
          </a:bodyPr>
          <a:lstStyle/>
          <a:p>
            <a:pPr lvl="0">
              <a:defRPr/>
            </a:pPr>
            <a:r>
              <a:rPr lang="es-ES" sz="3200" dirty="0">
                <a:solidFill>
                  <a:srgbClr val="4472C4">
                    <a:lumMod val="50000"/>
                  </a:srgbClr>
                </a:solidFill>
              </a:rPr>
              <a:t>Iniquidad es...</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361420" y="3474464"/>
            <a:ext cx="5525727"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carácter de Dios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255302" y="1244564"/>
            <a:ext cx="5631845"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en las frentes del pueblo de Dios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243385" y="266638"/>
            <a:ext cx="5761799"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se apartan de la transgresión</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318753" y="2528063"/>
            <a:ext cx="5463607"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adoración</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420203" y="5366853"/>
            <a:ext cx="5325381"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es-ES" sz="3200" dirty="0">
                <a:solidFill>
                  <a:prstClr val="black"/>
                </a:solidFill>
              </a:rPr>
              <a:t>la transgresión de la ley</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420203" y="4420452"/>
            <a:ext cx="526070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latin typeface="Calibri" panose="020F0502020204030204"/>
              </a:rPr>
              <a:t>l</a:t>
            </a:r>
            <a:r>
              <a:rPr kumimoji="0" lang="es-E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 codicia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403924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24588"/>
            <a:ext cx="12192000" cy="4154984"/>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800" b="1" i="1" dirty="0">
                <a:solidFill>
                  <a:schemeClr val="bg1"/>
                </a:solidFill>
                <a:latin typeface="Bauhaus 93" panose="04030905020B02020C02" pitchFamily="82" charset="0"/>
              </a:rPr>
              <a:t>El conflicto final tiene que ver con el cuarto mandamiento</a:t>
            </a:r>
            <a:endParaRPr lang="es-ES" sz="8800" dirty="0" smtClean="0">
              <a:solidFill>
                <a:schemeClr val="bg1"/>
              </a:solidFill>
              <a:latin typeface="Bauhaus 93" panose="04030905020B02020C02" pitchFamily="82" charset="0"/>
            </a:endParaRPr>
          </a:p>
        </p:txBody>
      </p:sp>
    </p:spTree>
    <p:extLst>
      <p:ext uri="{BB962C8B-B14F-4D97-AF65-F5344CB8AC3E}">
        <p14:creationId xmlns:p14="http://schemas.microsoft.com/office/powerpoint/2010/main" val="2445257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04684" y="324531"/>
            <a:ext cx="10639780" cy="4524315"/>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9600" b="1" dirty="0">
                <a:solidFill>
                  <a:srgbClr val="FF0000"/>
                </a:solidFill>
              </a:rPr>
              <a:t>Punto #1</a:t>
            </a:r>
            <a:r>
              <a:rPr lang="es-ES" sz="9600" b="1" dirty="0">
                <a:solidFill>
                  <a:srgbClr val="002060"/>
                </a:solidFill>
              </a:rPr>
              <a:t>: Adoramos a Dios porque </a:t>
            </a:r>
            <a:r>
              <a:rPr lang="es-ES" sz="9600" b="1" dirty="0">
                <a:solidFill>
                  <a:srgbClr val="FF0000"/>
                </a:solidFill>
              </a:rPr>
              <a:t>es el Creador</a:t>
            </a:r>
            <a:r>
              <a:rPr lang="es-ES" sz="9600" b="1" dirty="0">
                <a:solidFill>
                  <a:srgbClr val="002060"/>
                </a:solidFill>
              </a:rPr>
              <a:t>:</a:t>
            </a:r>
            <a:endParaRPr lang="es-ES" sz="9600" b="1" i="1" dirty="0">
              <a:solidFill>
                <a:srgbClr val="AC0C45"/>
              </a:solidFill>
            </a:endParaRPr>
          </a:p>
        </p:txBody>
      </p:sp>
    </p:spTree>
    <p:extLst>
      <p:ext uri="{BB962C8B-B14F-4D97-AF65-F5344CB8AC3E}">
        <p14:creationId xmlns:p14="http://schemas.microsoft.com/office/powerpoint/2010/main" val="1050104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1126295"/>
            <a:ext cx="11415251"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Venid, aclamemos alegremente a Jehová; Cantemos con júbilo a la roca de nuestra salvación. </a:t>
            </a:r>
            <a:r>
              <a:rPr lang="es-ES" sz="4800" b="1" dirty="0">
                <a:solidFill>
                  <a:srgbClr val="FF0000"/>
                </a:solidFill>
              </a:rPr>
              <a:t>2</a:t>
            </a:r>
            <a:r>
              <a:rPr lang="es-ES" sz="4800" b="1" dirty="0">
                <a:solidFill>
                  <a:schemeClr val="bg1"/>
                </a:solidFill>
              </a:rPr>
              <a:t> Lleguemos ante su presencia con alabanza; aclamémosle con cánticos. </a:t>
            </a:r>
            <a:r>
              <a:rPr lang="es-ES" sz="4800" b="1" dirty="0">
                <a:solidFill>
                  <a:srgbClr val="FF0000"/>
                </a:solidFill>
              </a:rPr>
              <a:t>3</a:t>
            </a:r>
            <a:r>
              <a:rPr lang="es-ES" sz="4800" b="1" dirty="0">
                <a:solidFill>
                  <a:schemeClr val="bg1"/>
                </a:solidFill>
              </a:rPr>
              <a:t> Porque Jehová es Dios grande, y Rey grande sobre todos los dioses.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smtClean="0">
                <a:solidFill>
                  <a:srgbClr val="C00000"/>
                </a:solidFill>
              </a:rPr>
              <a:t>Salmos </a:t>
            </a:r>
            <a:r>
              <a:rPr lang="es-ES" dirty="0">
                <a:solidFill>
                  <a:srgbClr val="C00000"/>
                </a:solidFill>
              </a:rPr>
              <a:t>95:1-6:</a:t>
            </a:r>
          </a:p>
        </p:txBody>
      </p:sp>
    </p:spTree>
    <p:extLst>
      <p:ext uri="{BB962C8B-B14F-4D97-AF65-F5344CB8AC3E}">
        <p14:creationId xmlns:p14="http://schemas.microsoft.com/office/powerpoint/2010/main" val="4151615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040" y="816579"/>
            <a:ext cx="11415251" cy="5262979"/>
          </a:xfrm>
          <a:prstGeom prst="rect">
            <a:avLst/>
          </a:prstGeom>
          <a:noFill/>
        </p:spPr>
        <p:txBody>
          <a:bodyPr wrap="square" rtlCol="0">
            <a:spAutoFit/>
          </a:bodyPr>
          <a:lstStyle/>
          <a:p>
            <a:r>
              <a:rPr lang="es-ES" sz="4800" b="1" dirty="0" smtClean="0">
                <a:solidFill>
                  <a:srgbClr val="FF0000"/>
                </a:solidFill>
              </a:rPr>
              <a:t>4</a:t>
            </a:r>
            <a:r>
              <a:rPr lang="es-ES" sz="4800" b="1" dirty="0" smtClean="0">
                <a:solidFill>
                  <a:schemeClr val="bg1"/>
                </a:solidFill>
              </a:rPr>
              <a:t> </a:t>
            </a:r>
            <a:r>
              <a:rPr lang="es-ES" sz="4800" b="1" dirty="0">
                <a:solidFill>
                  <a:schemeClr val="bg1"/>
                </a:solidFill>
              </a:rPr>
              <a:t>Porque en su mano están las profundidades de la tierra, y las alturas de los montes son suyas. </a:t>
            </a:r>
            <a:r>
              <a:rPr lang="es-ES" sz="4800" b="1" dirty="0">
                <a:solidFill>
                  <a:srgbClr val="FF0000"/>
                </a:solidFill>
              </a:rPr>
              <a:t>5</a:t>
            </a:r>
            <a:r>
              <a:rPr lang="es-ES" sz="4800" b="1" dirty="0">
                <a:solidFill>
                  <a:schemeClr val="bg1"/>
                </a:solidFill>
              </a:rPr>
              <a:t> Suyo también el mar, pues él lo hizo; y sus manos formaron la tierra seca. </a:t>
            </a:r>
            <a:r>
              <a:rPr lang="es-ES" sz="4800" b="1" dirty="0">
                <a:solidFill>
                  <a:srgbClr val="FF0000"/>
                </a:solidFill>
              </a:rPr>
              <a:t>6</a:t>
            </a:r>
            <a:r>
              <a:rPr lang="es-ES" sz="4800" b="1" dirty="0">
                <a:solidFill>
                  <a:schemeClr val="bg1"/>
                </a:solidFill>
              </a:rPr>
              <a:t> Venid, </a:t>
            </a:r>
            <a:r>
              <a:rPr lang="es-ES" sz="4800" b="1" dirty="0">
                <a:solidFill>
                  <a:srgbClr val="FFFF00"/>
                </a:solidFill>
              </a:rPr>
              <a:t>adoremos</a:t>
            </a:r>
            <a:r>
              <a:rPr lang="es-ES" sz="4800" b="1" dirty="0">
                <a:solidFill>
                  <a:schemeClr val="bg1"/>
                </a:solidFill>
              </a:rPr>
              <a:t> y </a:t>
            </a:r>
            <a:r>
              <a:rPr lang="es-ES" sz="4800" b="1" dirty="0">
                <a:solidFill>
                  <a:srgbClr val="FFFF00"/>
                </a:solidFill>
              </a:rPr>
              <a:t>postrémonos</a:t>
            </a:r>
            <a:r>
              <a:rPr lang="es-ES" sz="4800" b="1" dirty="0">
                <a:solidFill>
                  <a:schemeClr val="bg1"/>
                </a:solidFill>
              </a:rPr>
              <a:t>; </a:t>
            </a:r>
            <a:r>
              <a:rPr lang="es-ES" sz="4800" b="1" dirty="0">
                <a:solidFill>
                  <a:srgbClr val="FFFF00"/>
                </a:solidFill>
              </a:rPr>
              <a:t>arrodillémonos</a:t>
            </a:r>
            <a:r>
              <a:rPr lang="es-ES" sz="4800" b="1" dirty="0">
                <a:solidFill>
                  <a:schemeClr val="bg1"/>
                </a:solidFill>
              </a:rPr>
              <a:t> delante de Jehová nuestro </a:t>
            </a:r>
            <a:r>
              <a:rPr lang="es-ES" sz="4800" b="1" dirty="0">
                <a:solidFill>
                  <a:srgbClr val="FFFF00"/>
                </a:solidFill>
              </a:rPr>
              <a:t>Hacedor</a:t>
            </a:r>
            <a:r>
              <a:rPr lang="es-ES" sz="4800" b="1" dirty="0">
                <a:solidFill>
                  <a:schemeClr val="bg1"/>
                </a:solidFill>
              </a:rPr>
              <a:t>.”</a:t>
            </a:r>
          </a:p>
        </p:txBody>
      </p:sp>
    </p:spTree>
    <p:extLst>
      <p:ext uri="{BB962C8B-B14F-4D97-AF65-F5344CB8AC3E}">
        <p14:creationId xmlns:p14="http://schemas.microsoft.com/office/powerpoint/2010/main" val="12588047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742838"/>
            <a:ext cx="11415251"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Tú solo eres Jehová; </a:t>
            </a:r>
            <a:r>
              <a:rPr lang="es-ES" sz="5400" b="1" dirty="0">
                <a:solidFill>
                  <a:srgbClr val="FFFF00"/>
                </a:solidFill>
              </a:rPr>
              <a:t>tú hiciste </a:t>
            </a:r>
            <a:r>
              <a:rPr lang="es-ES" sz="5400" b="1" dirty="0">
                <a:solidFill>
                  <a:schemeClr val="bg1"/>
                </a:solidFill>
              </a:rPr>
              <a:t>los cielos, y los cielos de los cielos, con todo su ejército, la tierra y todo lo que está en ella, los mares y todo lo que hay en ellos; y tú vivificas todas estas cosas, y los ejércitos de los cielos </a:t>
            </a:r>
            <a:r>
              <a:rPr lang="es-ES" sz="5400" b="1" dirty="0">
                <a:solidFill>
                  <a:srgbClr val="FFFF00"/>
                </a:solidFill>
              </a:rPr>
              <a:t>te adoran</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Nehemías 10:6:</a:t>
            </a:r>
          </a:p>
        </p:txBody>
      </p:sp>
    </p:spTree>
    <p:extLst>
      <p:ext uri="{BB962C8B-B14F-4D97-AF65-F5344CB8AC3E}">
        <p14:creationId xmlns:p14="http://schemas.microsoft.com/office/powerpoint/2010/main" val="31264642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2070193"/>
            <a:ext cx="11415251" cy="4401205"/>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Vi volar por en medio del cielo a otro ángel, que tenía el evangelio eterno para predicarlo a los moradores de la tierra, a toda nación, tribu, lengua y pueblo, 7 diciendo a gran voz: Temed a Dios, y dadle gloria, porque la hora de su juicio ha llegado; y </a:t>
            </a:r>
            <a:r>
              <a:rPr lang="es-ES" sz="4000" b="1" dirty="0">
                <a:solidFill>
                  <a:srgbClr val="FFFF00"/>
                </a:solidFill>
              </a:rPr>
              <a:t>adorad a aquel que hizo </a:t>
            </a:r>
            <a:r>
              <a:rPr lang="es-ES" sz="4000" b="1" dirty="0">
                <a:solidFill>
                  <a:schemeClr val="bg1"/>
                </a:solidFill>
              </a:rPr>
              <a:t>el cielo y la tierra, el mar y las fuentes de las aguas.”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Apocalipsis 14:6, 7 </a:t>
            </a:r>
            <a:r>
              <a:rPr lang="es-ES" dirty="0">
                <a:solidFill>
                  <a:schemeClr val="tx1"/>
                </a:solidFill>
              </a:rPr>
              <a:t>nos llama a adorar al creador y trae a la mente el cuarto mandamiento en </a:t>
            </a:r>
            <a:r>
              <a:rPr lang="es-ES" dirty="0">
                <a:solidFill>
                  <a:srgbClr val="C00000"/>
                </a:solidFill>
              </a:rPr>
              <a:t>Éxodo 20:8-11.</a:t>
            </a:r>
          </a:p>
        </p:txBody>
      </p:sp>
    </p:spTree>
    <p:extLst>
      <p:ext uri="{BB962C8B-B14F-4D97-AF65-F5344CB8AC3E}">
        <p14:creationId xmlns:p14="http://schemas.microsoft.com/office/powerpoint/2010/main" val="5075383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2409406"/>
            <a:ext cx="11415251" cy="4154984"/>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Porque como los </a:t>
            </a:r>
            <a:r>
              <a:rPr lang="es-ES" sz="4400" b="1" dirty="0">
                <a:solidFill>
                  <a:srgbClr val="FFFF00"/>
                </a:solidFill>
              </a:rPr>
              <a:t>cielos nuevos y la nueva tierra que yo hago</a:t>
            </a:r>
            <a:r>
              <a:rPr lang="es-ES" sz="4400" b="1" dirty="0">
                <a:solidFill>
                  <a:schemeClr val="bg1"/>
                </a:solidFill>
              </a:rPr>
              <a:t> permanecerán delante de mí, dice Jehová, así permanecerá vuestra descendencia y vuestro nombre. </a:t>
            </a:r>
            <a:r>
              <a:rPr lang="es-ES" sz="4400" b="1" dirty="0">
                <a:solidFill>
                  <a:srgbClr val="FF0000"/>
                </a:solidFill>
              </a:rPr>
              <a:t>23</a:t>
            </a:r>
            <a:r>
              <a:rPr lang="es-ES" sz="4400" b="1" dirty="0">
                <a:solidFill>
                  <a:schemeClr val="bg1"/>
                </a:solidFill>
              </a:rPr>
              <a:t> Y de mes en mes, y de día de reposo en día de reposo, vendrán todos </a:t>
            </a:r>
            <a:r>
              <a:rPr lang="es-ES" sz="4400" b="1" dirty="0">
                <a:solidFill>
                  <a:srgbClr val="FFFF00"/>
                </a:solidFill>
              </a:rPr>
              <a:t>a adorar</a:t>
            </a:r>
            <a:r>
              <a:rPr lang="es-ES" sz="4400" b="1" dirty="0">
                <a:solidFill>
                  <a:schemeClr val="bg1"/>
                </a:solidFill>
              </a:rPr>
              <a:t> delante de mí, dijo Jehová.”</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062103"/>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sz="3200" dirty="0">
                <a:solidFill>
                  <a:srgbClr val="C00000"/>
                </a:solidFill>
              </a:rPr>
              <a:t>Isaías 66:22, 23: </a:t>
            </a:r>
            <a:r>
              <a:rPr lang="es-ES" sz="3200" dirty="0">
                <a:solidFill>
                  <a:schemeClr val="tx1"/>
                </a:solidFill>
              </a:rPr>
              <a:t>Nos explica que en el futuro toda carne vendrá para adorar en el sábado en conmemoración del creador de cielos nuevos y tierra nueva</a:t>
            </a:r>
            <a:r>
              <a:rPr lang="es-ES" sz="3200" dirty="0">
                <a:solidFill>
                  <a:srgbClr val="C00000"/>
                </a:solidFill>
              </a:rPr>
              <a:t>:</a:t>
            </a:r>
          </a:p>
        </p:txBody>
      </p:sp>
    </p:spTree>
    <p:extLst>
      <p:ext uri="{BB962C8B-B14F-4D97-AF65-F5344CB8AC3E}">
        <p14:creationId xmlns:p14="http://schemas.microsoft.com/office/powerpoint/2010/main" val="3194938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83970" y="762932"/>
            <a:ext cx="11151483"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Pero nuestro </a:t>
            </a:r>
            <a:r>
              <a:rPr lang="es-ES" sz="4800" b="1" dirty="0">
                <a:solidFill>
                  <a:srgbClr val="FF0000"/>
                </a:solidFill>
              </a:rPr>
              <a:t>concepto</a:t>
            </a:r>
            <a:r>
              <a:rPr lang="es-ES" sz="4800" b="1" dirty="0">
                <a:solidFill>
                  <a:srgbClr val="002060"/>
                </a:solidFill>
              </a:rPr>
              <a:t> </a:t>
            </a:r>
            <a:r>
              <a:rPr lang="es-ES" sz="4800" b="1" dirty="0">
                <a:solidFill>
                  <a:srgbClr val="FF0000"/>
                </a:solidFill>
              </a:rPr>
              <a:t>del sábado </a:t>
            </a:r>
            <a:r>
              <a:rPr lang="es-ES" sz="4800" b="1" dirty="0">
                <a:solidFill>
                  <a:srgbClr val="002060"/>
                </a:solidFill>
              </a:rPr>
              <a:t>como adventistas del séptimo día es totalmente </a:t>
            </a:r>
            <a:r>
              <a:rPr lang="es-ES" sz="4800" b="1" dirty="0">
                <a:solidFill>
                  <a:srgbClr val="FF0000"/>
                </a:solidFill>
              </a:rPr>
              <a:t>distinto</a:t>
            </a:r>
            <a:r>
              <a:rPr lang="es-ES" sz="4800" b="1" dirty="0">
                <a:solidFill>
                  <a:srgbClr val="002060"/>
                </a:solidFill>
              </a:rPr>
              <a:t> que el de cualquier otra iglesia. La hermana White escribió en cuanto a un evangelista adventista en Wisconsin que predicaba sobre el sábado, pero sin </a:t>
            </a:r>
            <a:r>
              <a:rPr lang="es-ES" sz="4800" b="1" dirty="0" smtClean="0">
                <a:solidFill>
                  <a:srgbClr val="002060"/>
                </a:solidFill>
              </a:rPr>
              <a:t>el </a:t>
            </a:r>
            <a:r>
              <a:rPr lang="es-ES" sz="4800" b="1" dirty="0">
                <a:solidFill>
                  <a:srgbClr val="002060"/>
                </a:solidFill>
              </a:rPr>
              <a:t>carácter distintivo de los adventistas:</a:t>
            </a:r>
          </a:p>
        </p:txBody>
      </p:sp>
    </p:spTree>
    <p:extLst>
      <p:ext uri="{BB962C8B-B14F-4D97-AF65-F5344CB8AC3E}">
        <p14:creationId xmlns:p14="http://schemas.microsoft.com/office/powerpoint/2010/main" val="1621177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8060" y="635475"/>
            <a:ext cx="10943303" cy="5016758"/>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8000" b="1" dirty="0">
                <a:solidFill>
                  <a:srgbClr val="FF0000"/>
                </a:solidFill>
              </a:rPr>
              <a:t>Punto </a:t>
            </a:r>
            <a:r>
              <a:rPr lang="es-ES" sz="8000" b="1" dirty="0" smtClean="0">
                <a:solidFill>
                  <a:srgbClr val="FF0000"/>
                </a:solidFill>
              </a:rPr>
              <a:t>#2</a:t>
            </a:r>
            <a:r>
              <a:rPr lang="es-ES" sz="8000" b="1" dirty="0">
                <a:solidFill>
                  <a:srgbClr val="002060"/>
                </a:solidFill>
              </a:rPr>
              <a:t>: Adoramos a Dios porque es el </a:t>
            </a:r>
            <a:r>
              <a:rPr lang="es-ES" sz="8000" b="1" dirty="0" smtClean="0">
                <a:solidFill>
                  <a:srgbClr val="002060"/>
                </a:solidFill>
              </a:rPr>
              <a:t>creador y porque la </a:t>
            </a:r>
            <a:r>
              <a:rPr lang="es-ES" sz="8000" b="1" dirty="0">
                <a:solidFill>
                  <a:srgbClr val="FF0000"/>
                </a:solidFill>
              </a:rPr>
              <a:t>señal</a:t>
            </a:r>
            <a:r>
              <a:rPr lang="es-ES" sz="8000" b="1" dirty="0">
                <a:solidFill>
                  <a:srgbClr val="002060"/>
                </a:solidFill>
              </a:rPr>
              <a:t> del </a:t>
            </a:r>
            <a:r>
              <a:rPr lang="es-ES" sz="8000" b="1" dirty="0" smtClean="0">
                <a:solidFill>
                  <a:srgbClr val="002060"/>
                </a:solidFill>
              </a:rPr>
              <a:t>Creador </a:t>
            </a:r>
            <a:r>
              <a:rPr lang="es-ES" sz="8000" b="1" dirty="0">
                <a:solidFill>
                  <a:srgbClr val="002060"/>
                </a:solidFill>
              </a:rPr>
              <a:t>es el </a:t>
            </a:r>
            <a:r>
              <a:rPr lang="es-ES" sz="8000" b="1" dirty="0">
                <a:solidFill>
                  <a:srgbClr val="FF0000"/>
                </a:solidFill>
              </a:rPr>
              <a:t>Sábado</a:t>
            </a:r>
            <a:r>
              <a:rPr lang="es-ES" sz="8000" b="1" dirty="0">
                <a:solidFill>
                  <a:srgbClr val="002060"/>
                </a:solidFill>
              </a:rPr>
              <a:t>:</a:t>
            </a:r>
            <a:endParaRPr lang="es-ES" sz="8000" b="1" i="1" dirty="0">
              <a:solidFill>
                <a:srgbClr val="AC0C45"/>
              </a:solidFill>
            </a:endParaRPr>
          </a:p>
        </p:txBody>
      </p:sp>
    </p:spTree>
    <p:extLst>
      <p:ext uri="{BB962C8B-B14F-4D97-AF65-F5344CB8AC3E}">
        <p14:creationId xmlns:p14="http://schemas.microsoft.com/office/powerpoint/2010/main" val="6716752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04684" y="324531"/>
            <a:ext cx="10639780"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a:solidFill>
                  <a:srgbClr val="FF0000"/>
                </a:solidFill>
              </a:rPr>
              <a:t>La firma de Dios está sobre la obra de la creación</a:t>
            </a:r>
            <a:r>
              <a:rPr lang="es-ES" sz="6600" b="1" dirty="0">
                <a:solidFill>
                  <a:srgbClr val="002060"/>
                </a:solidFill>
              </a:rPr>
              <a:t>. Identifica al creador. </a:t>
            </a:r>
            <a:r>
              <a:rPr lang="es-ES" sz="6600" b="1" dirty="0" smtClean="0">
                <a:solidFill>
                  <a:srgbClr val="002060"/>
                </a:solidFill>
              </a:rPr>
              <a:t>Habla </a:t>
            </a:r>
            <a:r>
              <a:rPr lang="es-ES" sz="6600" b="1" dirty="0">
                <a:solidFill>
                  <a:srgbClr val="002060"/>
                </a:solidFill>
              </a:rPr>
              <a:t>de un </a:t>
            </a:r>
            <a:r>
              <a:rPr lang="es-ES" sz="6600" b="1" dirty="0">
                <a:solidFill>
                  <a:srgbClr val="FF0000"/>
                </a:solidFill>
              </a:rPr>
              <a:t>artista</a:t>
            </a:r>
            <a:r>
              <a:rPr lang="es-ES" sz="6600" b="1" dirty="0">
                <a:solidFill>
                  <a:srgbClr val="002060"/>
                </a:solidFill>
              </a:rPr>
              <a:t> y </a:t>
            </a:r>
            <a:r>
              <a:rPr lang="es-ES" sz="6600" b="1" dirty="0" smtClean="0">
                <a:solidFill>
                  <a:srgbClr val="002060"/>
                </a:solidFill>
              </a:rPr>
              <a:t>cómo firma </a:t>
            </a:r>
            <a:r>
              <a:rPr lang="es-ES" sz="6600" b="1" dirty="0">
                <a:solidFill>
                  <a:srgbClr val="002060"/>
                </a:solidFill>
              </a:rPr>
              <a:t>el </a:t>
            </a:r>
            <a:r>
              <a:rPr lang="es-ES" sz="6600" b="1" dirty="0">
                <a:solidFill>
                  <a:srgbClr val="FF0000"/>
                </a:solidFill>
              </a:rPr>
              <a:t>lienzo</a:t>
            </a:r>
            <a:r>
              <a:rPr lang="es-ES" sz="6600" b="1" dirty="0">
                <a:solidFill>
                  <a:srgbClr val="002060"/>
                </a:solidFill>
              </a:rPr>
              <a:t> al final de su obra. La firma identifica al </a:t>
            </a:r>
            <a:r>
              <a:rPr lang="es-ES" sz="6600" b="1" dirty="0">
                <a:solidFill>
                  <a:srgbClr val="FF0000"/>
                </a:solidFill>
              </a:rPr>
              <a:t>artista</a:t>
            </a:r>
            <a:r>
              <a:rPr lang="es-ES" sz="6600" b="1" dirty="0">
                <a:solidFill>
                  <a:srgbClr val="002060"/>
                </a:solidFill>
              </a:rPr>
              <a:t>.</a:t>
            </a:r>
            <a:endParaRPr lang="es-ES" sz="6600" b="1" i="1" dirty="0">
              <a:solidFill>
                <a:srgbClr val="002060"/>
              </a:solidFill>
            </a:endParaRPr>
          </a:p>
        </p:txBody>
      </p:sp>
    </p:spTree>
    <p:extLst>
      <p:ext uri="{BB962C8B-B14F-4D97-AF65-F5344CB8AC3E}">
        <p14:creationId xmlns:p14="http://schemas.microsoft.com/office/powerpoint/2010/main" val="27193304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2011199"/>
            <a:ext cx="11415251" cy="4708981"/>
          </a:xfrm>
          <a:prstGeom prst="rect">
            <a:avLst/>
          </a:prstGeom>
          <a:noFill/>
        </p:spPr>
        <p:txBody>
          <a:bodyPr wrap="square" rtlCol="0">
            <a:spAutoFit/>
          </a:bodyPr>
          <a:lstStyle/>
          <a:p>
            <a:r>
              <a:rPr lang="es-ES" sz="6000" b="1" dirty="0" smtClean="0">
                <a:solidFill>
                  <a:schemeClr val="bg1"/>
                </a:solidFill>
              </a:rPr>
              <a:t>“</a:t>
            </a:r>
            <a:r>
              <a:rPr lang="es-ES" sz="6000" b="1" dirty="0">
                <a:solidFill>
                  <a:srgbClr val="FFFF00"/>
                </a:solidFill>
              </a:rPr>
              <a:t>Señal</a:t>
            </a:r>
            <a:r>
              <a:rPr lang="es-ES" sz="6000" b="1" dirty="0">
                <a:solidFill>
                  <a:schemeClr val="bg1"/>
                </a:solidFill>
              </a:rPr>
              <a:t> es para siempre entre mí y los hijos de Israel; </a:t>
            </a:r>
            <a:r>
              <a:rPr lang="es-ES" sz="6000" b="1" dirty="0">
                <a:solidFill>
                  <a:srgbClr val="FFFF00"/>
                </a:solidFill>
              </a:rPr>
              <a:t>porque</a:t>
            </a:r>
            <a:r>
              <a:rPr lang="es-ES" sz="6000" b="1" dirty="0">
                <a:solidFill>
                  <a:schemeClr val="bg1"/>
                </a:solidFill>
              </a:rPr>
              <a:t> en seis días hizo Jehová los cielos y la tierra, y </a:t>
            </a:r>
            <a:r>
              <a:rPr lang="es-ES" sz="6000" b="1" dirty="0">
                <a:solidFill>
                  <a:srgbClr val="FFFF00"/>
                </a:solidFill>
              </a:rPr>
              <a:t>en el séptimo día </a:t>
            </a:r>
            <a:r>
              <a:rPr lang="es-ES" sz="6000" b="1" dirty="0">
                <a:solidFill>
                  <a:schemeClr val="bg1"/>
                </a:solidFill>
              </a:rPr>
              <a:t>cesó y reposó.”</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Éxodo 31:17 </a:t>
            </a:r>
            <a:r>
              <a:rPr lang="es-ES" dirty="0" smtClean="0">
                <a:solidFill>
                  <a:schemeClr val="tx1"/>
                </a:solidFill>
              </a:rPr>
              <a:t>El sábado se </a:t>
            </a:r>
            <a:r>
              <a:rPr lang="es-ES" dirty="0">
                <a:solidFill>
                  <a:schemeClr val="tx1"/>
                </a:solidFill>
              </a:rPr>
              <a:t>describe como la señal entre Dios y su pueblo porque Él es el Creador.</a:t>
            </a:r>
          </a:p>
        </p:txBody>
      </p:sp>
    </p:spTree>
    <p:extLst>
      <p:ext uri="{BB962C8B-B14F-4D97-AF65-F5344CB8AC3E}">
        <p14:creationId xmlns:p14="http://schemas.microsoft.com/office/powerpoint/2010/main" val="3133877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978812"/>
            <a:ext cx="11415251" cy="5262979"/>
          </a:xfrm>
          <a:prstGeom prst="rect">
            <a:avLst/>
          </a:prstGeom>
          <a:noFill/>
        </p:spPr>
        <p:txBody>
          <a:bodyPr wrap="square" rtlCol="0">
            <a:spAutoFit/>
          </a:bodyPr>
          <a:lstStyle/>
          <a:p>
            <a:r>
              <a:rPr lang="es-ES" sz="4800" b="1" dirty="0" smtClean="0">
                <a:solidFill>
                  <a:schemeClr val="bg1"/>
                </a:solidFill>
              </a:rPr>
              <a:t>“</a:t>
            </a:r>
            <a:r>
              <a:rPr lang="es-ES" sz="4800" b="1" dirty="0" smtClean="0">
                <a:solidFill>
                  <a:srgbClr val="FF0000"/>
                </a:solidFill>
              </a:rPr>
              <a:t>12</a:t>
            </a:r>
            <a:r>
              <a:rPr lang="es-ES" sz="4800" b="1" dirty="0" smtClean="0">
                <a:solidFill>
                  <a:schemeClr val="bg1"/>
                </a:solidFill>
              </a:rPr>
              <a:t> Y </a:t>
            </a:r>
            <a:r>
              <a:rPr lang="es-ES" sz="4800" b="1" dirty="0">
                <a:solidFill>
                  <a:schemeClr val="bg1"/>
                </a:solidFill>
              </a:rPr>
              <a:t>les di también mis días de reposo, para que fuesen por </a:t>
            </a:r>
            <a:r>
              <a:rPr lang="es-ES" sz="4800" b="1" dirty="0">
                <a:solidFill>
                  <a:srgbClr val="FFFF00"/>
                </a:solidFill>
              </a:rPr>
              <a:t>señal</a:t>
            </a:r>
            <a:r>
              <a:rPr lang="es-ES" sz="4800" b="1" dirty="0">
                <a:solidFill>
                  <a:schemeClr val="bg1"/>
                </a:solidFill>
              </a:rPr>
              <a:t> entre mí y ellos, para que supiesen que yo soy Jehová que los santifico</a:t>
            </a:r>
            <a:r>
              <a:rPr lang="es-ES" sz="4800" b="1" dirty="0" smtClean="0">
                <a:solidFill>
                  <a:schemeClr val="bg1"/>
                </a:solidFill>
              </a:rPr>
              <a:t>.</a:t>
            </a:r>
          </a:p>
          <a:p>
            <a:r>
              <a:rPr lang="es-ES" sz="4800" b="1" dirty="0">
                <a:solidFill>
                  <a:srgbClr val="FF0000"/>
                </a:solidFill>
              </a:rPr>
              <a:t>20</a:t>
            </a:r>
            <a:r>
              <a:rPr lang="es-ES" sz="4800" b="1" dirty="0">
                <a:solidFill>
                  <a:schemeClr val="bg1"/>
                </a:solidFill>
              </a:rPr>
              <a:t> y santificad mis sábados, y sean por </a:t>
            </a:r>
            <a:r>
              <a:rPr lang="es-ES" sz="4800" b="1" dirty="0">
                <a:solidFill>
                  <a:srgbClr val="FFFF00"/>
                </a:solidFill>
              </a:rPr>
              <a:t>señal</a:t>
            </a:r>
            <a:r>
              <a:rPr lang="es-ES" sz="4800" b="1" dirty="0">
                <a:solidFill>
                  <a:schemeClr val="bg1"/>
                </a:solidFill>
              </a:rPr>
              <a:t> entre mí y vosotros, para que sepáis que yo soy Jehová, vuestro Dios.”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Ezequiel </a:t>
            </a:r>
            <a:r>
              <a:rPr lang="es-ES" dirty="0" smtClean="0">
                <a:solidFill>
                  <a:srgbClr val="C00000"/>
                </a:solidFill>
              </a:rPr>
              <a:t>20:12, 20:</a:t>
            </a:r>
            <a:endParaRPr lang="es-ES" dirty="0">
              <a:solidFill>
                <a:srgbClr val="C00000"/>
              </a:solidFill>
            </a:endParaRPr>
          </a:p>
        </p:txBody>
      </p:sp>
    </p:spTree>
    <p:extLst>
      <p:ext uri="{BB962C8B-B14F-4D97-AF65-F5344CB8AC3E}">
        <p14:creationId xmlns:p14="http://schemas.microsoft.com/office/powerpoint/2010/main" val="35467744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978812"/>
            <a:ext cx="11415251"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 recibió la circuncisión como </a:t>
            </a:r>
            <a:r>
              <a:rPr lang="es-ES" sz="5400" b="1" dirty="0">
                <a:solidFill>
                  <a:srgbClr val="FFFF00"/>
                </a:solidFill>
              </a:rPr>
              <a:t>señal</a:t>
            </a:r>
            <a:r>
              <a:rPr lang="es-ES" sz="5400" b="1" dirty="0">
                <a:solidFill>
                  <a:schemeClr val="bg1"/>
                </a:solidFill>
              </a:rPr>
              <a:t>, como </a:t>
            </a:r>
            <a:r>
              <a:rPr lang="es-ES" sz="5400" b="1" dirty="0">
                <a:solidFill>
                  <a:srgbClr val="FFFF00"/>
                </a:solidFill>
              </a:rPr>
              <a:t>sello</a:t>
            </a:r>
            <a:r>
              <a:rPr lang="es-ES" sz="5400" b="1" dirty="0">
                <a:solidFill>
                  <a:schemeClr val="bg1"/>
                </a:solidFill>
              </a:rPr>
              <a:t> de la justicia de la fe que tuvo estando aún incircunciso; para que fuese padre de todos los creyentes no circuncidados, a fin de que también a ellos la fe les sea contada por justicia.”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s-ES" dirty="0">
                <a:solidFill>
                  <a:srgbClr val="C00000"/>
                </a:solidFill>
              </a:rPr>
              <a:t>Romanos 4:11: Señal = sello</a:t>
            </a:r>
          </a:p>
        </p:txBody>
      </p:sp>
    </p:spTree>
    <p:extLst>
      <p:ext uri="{BB962C8B-B14F-4D97-AF65-F5344CB8AC3E}">
        <p14:creationId xmlns:p14="http://schemas.microsoft.com/office/powerpoint/2010/main" val="7407620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24588"/>
            <a:ext cx="12192000" cy="1446550"/>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800" b="1" i="1" dirty="0">
                <a:solidFill>
                  <a:schemeClr val="bg1"/>
                </a:solidFill>
                <a:latin typeface="Bauhaus 93" panose="04030905020B02020C02" pitchFamily="82" charset="0"/>
              </a:rPr>
              <a:t>Una señal contraria</a:t>
            </a:r>
            <a:endParaRPr lang="es-ES" sz="8800" dirty="0" smtClean="0">
              <a:solidFill>
                <a:schemeClr val="bg1"/>
              </a:solidFill>
              <a:latin typeface="Bauhaus 93" panose="04030905020B02020C02" pitchFamily="82" charset="0"/>
            </a:endParaRPr>
          </a:p>
        </p:txBody>
      </p:sp>
    </p:spTree>
    <p:extLst>
      <p:ext uri="{BB962C8B-B14F-4D97-AF65-F5344CB8AC3E}">
        <p14:creationId xmlns:p14="http://schemas.microsoft.com/office/powerpoint/2010/main" val="28127478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40247" y="192541"/>
            <a:ext cx="11038930" cy="563231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7200" b="1" dirty="0">
                <a:solidFill>
                  <a:srgbClr val="002060"/>
                </a:solidFill>
              </a:rPr>
              <a:t>Los que clamaban y gemían recibieron la señal de Dios en sus frentes. Los que no tenían la señal adoraban al sol y fueron destruidos:</a:t>
            </a:r>
          </a:p>
        </p:txBody>
      </p:sp>
    </p:spTree>
    <p:extLst>
      <p:ext uri="{BB962C8B-B14F-4D97-AF65-F5344CB8AC3E}">
        <p14:creationId xmlns:p14="http://schemas.microsoft.com/office/powerpoint/2010/main" val="10659505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68971" y="1081425"/>
            <a:ext cx="11038396"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Y me llevó al atrio de adentro de la casa de Jehová; y he aquí junto a la entrada del templo de Jehová, entre la entrada y el altar, como veinticinco varones, sus espaldas vueltas al templo de Jehová y sus rostros hacia el oriente, y </a:t>
            </a:r>
            <a:r>
              <a:rPr lang="es-ES" sz="4800" b="1" dirty="0">
                <a:solidFill>
                  <a:srgbClr val="FFFF00"/>
                </a:solidFill>
              </a:rPr>
              <a:t>adoraban al sol, postrándose</a:t>
            </a:r>
            <a:r>
              <a:rPr lang="es-ES" sz="4800" b="1" dirty="0">
                <a:solidFill>
                  <a:schemeClr val="bg1"/>
                </a:solidFill>
              </a:rPr>
              <a:t> hacia el oriente.”</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Ezequiel 8:16:</a:t>
            </a:r>
          </a:p>
        </p:txBody>
      </p:sp>
    </p:spTree>
    <p:extLst>
      <p:ext uri="{BB962C8B-B14F-4D97-AF65-F5344CB8AC3E}">
        <p14:creationId xmlns:p14="http://schemas.microsoft.com/office/powerpoint/2010/main" val="30894657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1991" y="1296836"/>
            <a:ext cx="11038396" cy="5078313"/>
          </a:xfrm>
          <a:prstGeom prst="rect">
            <a:avLst/>
          </a:prstGeom>
          <a:noFill/>
        </p:spPr>
        <p:txBody>
          <a:bodyPr wrap="square" rtlCol="0">
            <a:spAutoFit/>
          </a:bodyPr>
          <a:lstStyle/>
          <a:p>
            <a:r>
              <a:rPr lang="es-ES" sz="5400" b="1" dirty="0" smtClean="0">
                <a:solidFill>
                  <a:schemeClr val="bg1"/>
                </a:solidFill>
              </a:rPr>
              <a:t>“</a:t>
            </a:r>
            <a:r>
              <a:rPr lang="es-ES" sz="5400" b="1" dirty="0" smtClean="0">
                <a:solidFill>
                  <a:srgbClr val="FF0000"/>
                </a:solidFill>
              </a:rPr>
              <a:t>24</a:t>
            </a:r>
            <a:r>
              <a:rPr lang="es-ES" sz="5400" b="1" dirty="0" smtClean="0">
                <a:solidFill>
                  <a:schemeClr val="bg1"/>
                </a:solidFill>
              </a:rPr>
              <a:t> No </a:t>
            </a:r>
            <a:r>
              <a:rPr lang="es-ES" sz="5400" b="1" dirty="0">
                <a:solidFill>
                  <a:schemeClr val="bg1"/>
                </a:solidFill>
              </a:rPr>
              <a:t>obstante, si vosotros </a:t>
            </a:r>
            <a:r>
              <a:rPr lang="es-ES" sz="5400" b="1" dirty="0">
                <a:solidFill>
                  <a:srgbClr val="FFFF00"/>
                </a:solidFill>
              </a:rPr>
              <a:t>me obedeciereis</a:t>
            </a:r>
            <a:r>
              <a:rPr lang="es-ES" sz="5400" b="1" dirty="0">
                <a:solidFill>
                  <a:schemeClr val="bg1"/>
                </a:solidFill>
              </a:rPr>
              <a:t>, dice Jehová, no metiendo carga por las puertas de esta ciudad en el </a:t>
            </a:r>
            <a:r>
              <a:rPr lang="es-ES" sz="5400" b="1" dirty="0">
                <a:solidFill>
                  <a:srgbClr val="FFFF00"/>
                </a:solidFill>
              </a:rPr>
              <a:t>día de reposo</a:t>
            </a:r>
            <a:r>
              <a:rPr lang="es-ES" sz="5400" b="1" dirty="0">
                <a:solidFill>
                  <a:schemeClr val="bg1"/>
                </a:solidFill>
              </a:rPr>
              <a:t>, sino que santificareis el </a:t>
            </a:r>
            <a:r>
              <a:rPr lang="es-ES" sz="5400" b="1" dirty="0">
                <a:solidFill>
                  <a:srgbClr val="FFFF00"/>
                </a:solidFill>
              </a:rPr>
              <a:t>día de reposo</a:t>
            </a:r>
            <a:r>
              <a:rPr lang="es-ES" sz="5400" b="1" dirty="0">
                <a:solidFill>
                  <a:schemeClr val="bg1"/>
                </a:solidFill>
              </a:rPr>
              <a:t>, no haciendo en él ningún trabajo,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Jeremías 17:24, 25, 27 </a:t>
            </a:r>
            <a:r>
              <a:rPr lang="es-ES" sz="3200" b="1" dirty="0" smtClean="0">
                <a:latin typeface="Arial Black" panose="020B0A04020102020204" pitchFamily="34" charset="0"/>
              </a:rPr>
              <a:t>indica que </a:t>
            </a:r>
            <a:r>
              <a:rPr lang="es-ES" sz="3200" b="1" dirty="0">
                <a:latin typeface="Arial Black" panose="020B0A04020102020204" pitchFamily="34" charset="0"/>
              </a:rPr>
              <a:t>Jerusalén fue destruida por la </a:t>
            </a:r>
            <a:r>
              <a:rPr lang="es-ES" sz="3200" b="1" dirty="0" smtClean="0">
                <a:latin typeface="Arial Black" panose="020B0A04020102020204" pitchFamily="34" charset="0"/>
              </a:rPr>
              <a:t>desacralización </a:t>
            </a:r>
            <a:r>
              <a:rPr lang="es-ES" sz="3200" b="1" dirty="0">
                <a:latin typeface="Arial Black" panose="020B0A04020102020204" pitchFamily="34" charset="0"/>
              </a:rPr>
              <a:t>del sábado</a:t>
            </a:r>
            <a:r>
              <a:rPr lang="es-ES" sz="3200" b="1" dirty="0">
                <a:solidFill>
                  <a:srgbClr val="FF0000"/>
                </a:solidFill>
                <a:latin typeface="Arial Black" panose="020B0A04020102020204" pitchFamily="34" charset="0"/>
              </a:rPr>
              <a:t>.</a:t>
            </a:r>
          </a:p>
        </p:txBody>
      </p:sp>
    </p:spTree>
    <p:extLst>
      <p:ext uri="{BB962C8B-B14F-4D97-AF65-F5344CB8AC3E}">
        <p14:creationId xmlns:p14="http://schemas.microsoft.com/office/powerpoint/2010/main" val="14234256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95229" y="234951"/>
            <a:ext cx="11038396" cy="6247864"/>
          </a:xfrm>
          <a:prstGeom prst="rect">
            <a:avLst/>
          </a:prstGeom>
          <a:noFill/>
        </p:spPr>
        <p:txBody>
          <a:bodyPr wrap="square" rtlCol="0">
            <a:spAutoFit/>
          </a:bodyPr>
          <a:lstStyle/>
          <a:p>
            <a:r>
              <a:rPr lang="es-ES" sz="4000" b="1" dirty="0" smtClean="0">
                <a:solidFill>
                  <a:srgbClr val="FF0000"/>
                </a:solidFill>
              </a:rPr>
              <a:t>25</a:t>
            </a:r>
            <a:r>
              <a:rPr lang="es-ES" sz="4000" b="1" dirty="0" smtClean="0">
                <a:solidFill>
                  <a:schemeClr val="bg1"/>
                </a:solidFill>
              </a:rPr>
              <a:t> </a:t>
            </a:r>
            <a:r>
              <a:rPr lang="es-ES" sz="4000" b="1" dirty="0">
                <a:solidFill>
                  <a:schemeClr val="bg1"/>
                </a:solidFill>
              </a:rPr>
              <a:t>entrarán por las puertas de esta ciudad, en carros y en caballos, los reyes y los príncipes que se sientan sobre el trono de David, ellos y sus príncipes, los varones de Judá y los moradores de Jerusalén; y esta ciudad será habitada para siempre. </a:t>
            </a:r>
            <a:r>
              <a:rPr lang="es-ES" sz="4000" b="1" dirty="0">
                <a:solidFill>
                  <a:srgbClr val="FF0000"/>
                </a:solidFill>
              </a:rPr>
              <a:t>27</a:t>
            </a:r>
            <a:r>
              <a:rPr lang="es-ES" sz="4000" b="1" dirty="0">
                <a:solidFill>
                  <a:schemeClr val="bg1"/>
                </a:solidFill>
              </a:rPr>
              <a:t> Pero </a:t>
            </a:r>
            <a:r>
              <a:rPr lang="es-ES" sz="4000" b="1" dirty="0">
                <a:solidFill>
                  <a:srgbClr val="FFFF00"/>
                </a:solidFill>
              </a:rPr>
              <a:t>si no me oyereis </a:t>
            </a:r>
            <a:r>
              <a:rPr lang="es-ES" sz="4000" b="1" dirty="0">
                <a:solidFill>
                  <a:schemeClr val="bg1"/>
                </a:solidFill>
              </a:rPr>
              <a:t>para </a:t>
            </a:r>
            <a:r>
              <a:rPr lang="es-ES" sz="4000" b="1" dirty="0">
                <a:solidFill>
                  <a:srgbClr val="FFFF00"/>
                </a:solidFill>
              </a:rPr>
              <a:t>santificar el día de reposo</a:t>
            </a:r>
            <a:r>
              <a:rPr lang="es-ES" sz="4000" b="1" dirty="0">
                <a:solidFill>
                  <a:schemeClr val="bg1"/>
                </a:solidFill>
              </a:rPr>
              <a:t>, y para no traer carga ni meterla por las puertas de Jerusalén en día de reposo, yo haré descender fuego en sus puertas, y </a:t>
            </a:r>
            <a:r>
              <a:rPr lang="es-ES" sz="4000" b="1" dirty="0">
                <a:solidFill>
                  <a:srgbClr val="FFFF00"/>
                </a:solidFill>
              </a:rPr>
              <a:t>consumirá</a:t>
            </a:r>
            <a:r>
              <a:rPr lang="es-ES" sz="4000" b="1" dirty="0">
                <a:solidFill>
                  <a:schemeClr val="bg1"/>
                </a:solidFill>
              </a:rPr>
              <a:t> los palacios de Jerusalén, y </a:t>
            </a:r>
            <a:r>
              <a:rPr lang="es-ES" sz="4000" b="1" dirty="0">
                <a:solidFill>
                  <a:srgbClr val="FFFF00"/>
                </a:solidFill>
              </a:rPr>
              <a:t>no se apagará</a:t>
            </a:r>
            <a:r>
              <a:rPr lang="es-ES" sz="4000" b="1" dirty="0">
                <a:solidFill>
                  <a:schemeClr val="bg1"/>
                </a:solidFill>
              </a:rPr>
              <a:t>.”</a:t>
            </a:r>
          </a:p>
        </p:txBody>
      </p:sp>
    </p:spTree>
    <p:extLst>
      <p:ext uri="{BB962C8B-B14F-4D97-AF65-F5344CB8AC3E}">
        <p14:creationId xmlns:p14="http://schemas.microsoft.com/office/powerpoint/2010/main" val="3297100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1225689"/>
            <a:ext cx="11415251" cy="5632311"/>
          </a:xfrm>
          <a:prstGeom prst="rect">
            <a:avLst/>
          </a:prstGeom>
          <a:noFill/>
        </p:spPr>
        <p:txBody>
          <a:bodyPr wrap="square" rtlCol="0">
            <a:spAutoFit/>
          </a:bodyPr>
          <a:lstStyle/>
          <a:p>
            <a:r>
              <a:rPr lang="es-ES" sz="4000" b="1" dirty="0">
                <a:solidFill>
                  <a:schemeClr val="bg1"/>
                </a:solidFill>
              </a:rPr>
              <a:t>“En lo que al sábado se refiere, </a:t>
            </a:r>
            <a:r>
              <a:rPr lang="es-ES" sz="4000" b="1" dirty="0" smtClean="0">
                <a:solidFill>
                  <a:schemeClr val="bg1"/>
                </a:solidFill>
              </a:rPr>
              <a:t>él </a:t>
            </a:r>
            <a:r>
              <a:rPr lang="es-ES" sz="4000" b="1" dirty="0">
                <a:solidFill>
                  <a:schemeClr val="bg1"/>
                </a:solidFill>
              </a:rPr>
              <a:t>sostiene </a:t>
            </a:r>
            <a:r>
              <a:rPr lang="es-ES" sz="4000" b="1" dirty="0">
                <a:solidFill>
                  <a:srgbClr val="FFFF00"/>
                </a:solidFill>
              </a:rPr>
              <a:t>la misma creencia</a:t>
            </a:r>
            <a:r>
              <a:rPr lang="es-ES" sz="4000" b="1" dirty="0">
                <a:solidFill>
                  <a:schemeClr val="bg1"/>
                </a:solidFill>
              </a:rPr>
              <a:t> que los bautistas del séptimo día [</a:t>
            </a:r>
            <a:r>
              <a:rPr lang="es-ES" sz="4000" b="1" dirty="0">
                <a:solidFill>
                  <a:srgbClr val="FFFF00"/>
                </a:solidFill>
              </a:rPr>
              <a:t>los argumentos tradicionales</a:t>
            </a:r>
            <a:r>
              <a:rPr lang="es-ES" sz="4000" b="1" dirty="0">
                <a:solidFill>
                  <a:schemeClr val="bg1"/>
                </a:solidFill>
              </a:rPr>
              <a:t>]. El sábado </a:t>
            </a:r>
            <a:r>
              <a:rPr lang="es-ES" sz="4000" b="1" dirty="0">
                <a:solidFill>
                  <a:srgbClr val="FFFF00"/>
                </a:solidFill>
              </a:rPr>
              <a:t>pierde su poder </a:t>
            </a:r>
            <a:r>
              <a:rPr lang="es-ES" sz="4000" b="1" dirty="0">
                <a:solidFill>
                  <a:schemeClr val="bg1"/>
                </a:solidFill>
              </a:rPr>
              <a:t>cuando lo </a:t>
            </a:r>
            <a:r>
              <a:rPr lang="es-ES" sz="4000" b="1" dirty="0">
                <a:solidFill>
                  <a:srgbClr val="FFFF00"/>
                </a:solidFill>
              </a:rPr>
              <a:t>separamos de los mensajes</a:t>
            </a:r>
            <a:r>
              <a:rPr lang="es-ES" sz="4000" b="1" dirty="0">
                <a:solidFill>
                  <a:schemeClr val="bg1"/>
                </a:solidFill>
              </a:rPr>
              <a:t>; pero cuando lo vinculamos con </a:t>
            </a:r>
            <a:r>
              <a:rPr lang="es-ES" sz="4000" b="1" dirty="0">
                <a:solidFill>
                  <a:srgbClr val="FFFF00"/>
                </a:solidFill>
              </a:rPr>
              <a:t>el </a:t>
            </a:r>
            <a:r>
              <a:rPr lang="es-ES" sz="4000" b="1" dirty="0" smtClean="0">
                <a:solidFill>
                  <a:srgbClr val="FFFF00"/>
                </a:solidFill>
              </a:rPr>
              <a:t>mensaje del tercer ángel</a:t>
            </a:r>
            <a:r>
              <a:rPr lang="es-ES" sz="4000" b="1" dirty="0">
                <a:solidFill>
                  <a:schemeClr val="bg1"/>
                </a:solidFill>
              </a:rPr>
              <a:t>, un poder lo acompaña que trae convicción a los incrédulos e infieles y </a:t>
            </a:r>
            <a:r>
              <a:rPr lang="es-ES" sz="4000" b="1" dirty="0">
                <a:solidFill>
                  <a:srgbClr val="FFFF00"/>
                </a:solidFill>
              </a:rPr>
              <a:t>los impulsa a salir </a:t>
            </a:r>
            <a:r>
              <a:rPr lang="es-ES" sz="4000" b="1" dirty="0">
                <a:solidFill>
                  <a:schemeClr val="bg1"/>
                </a:solidFill>
              </a:rPr>
              <a:t>con fortaleza para mantenerse </a:t>
            </a:r>
            <a:r>
              <a:rPr lang="es-ES" sz="4000" b="1" dirty="0">
                <a:solidFill>
                  <a:srgbClr val="FFFF00"/>
                </a:solidFill>
              </a:rPr>
              <a:t>firmes</a:t>
            </a:r>
            <a:r>
              <a:rPr lang="es-ES" sz="4000" b="1" dirty="0">
                <a:solidFill>
                  <a:schemeClr val="bg1"/>
                </a:solidFill>
              </a:rPr>
              <a:t> y para vivir, crecer y florecer en el Señor</a:t>
            </a:r>
            <a:r>
              <a:rPr lang="es-ES" sz="4000" b="1" dirty="0" smtClean="0">
                <a:solidFill>
                  <a:schemeClr val="bg1"/>
                </a:solidFill>
              </a:rPr>
              <a:t>.”</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a:t>Testimonies for the Church, </a:t>
            </a:r>
            <a:r>
              <a:rPr lang="en-US" dirty="0" err="1"/>
              <a:t>tomo</a:t>
            </a:r>
            <a:r>
              <a:rPr lang="en-US" dirty="0"/>
              <a:t> 1, p. 337</a:t>
            </a:r>
          </a:p>
        </p:txBody>
      </p:sp>
    </p:spTree>
    <p:extLst>
      <p:ext uri="{BB962C8B-B14F-4D97-AF65-F5344CB8AC3E}">
        <p14:creationId xmlns:p14="http://schemas.microsoft.com/office/powerpoint/2010/main" val="2506818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0439" y="393600"/>
            <a:ext cx="11038930"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El panorama de </a:t>
            </a:r>
            <a:r>
              <a:rPr lang="es-ES" sz="4800" b="1" dirty="0">
                <a:solidFill>
                  <a:srgbClr val="FF0000"/>
                </a:solidFill>
              </a:rPr>
              <a:t>Apocalipsis 7:1-4 </a:t>
            </a:r>
            <a:r>
              <a:rPr lang="es-ES" sz="4800" b="1" dirty="0">
                <a:solidFill>
                  <a:srgbClr val="002060"/>
                </a:solidFill>
              </a:rPr>
              <a:t>viene del libro de Ezequiel. Por un lado, están los que tienen la señal de Dios en su frente y por el otro los que tienen la marca de la bestia en la frente o en la mano. Los que tienen el sello de Dios serán protegidos en el conflicto final y se pararán victoriosos en el monte Sion.</a:t>
            </a:r>
          </a:p>
        </p:txBody>
      </p:sp>
    </p:spTree>
    <p:extLst>
      <p:ext uri="{BB962C8B-B14F-4D97-AF65-F5344CB8AC3E}">
        <p14:creationId xmlns:p14="http://schemas.microsoft.com/office/powerpoint/2010/main" val="3356604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0094" y="1127575"/>
            <a:ext cx="11488993"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Y hacía que, a todos, pequeños y grandes, ricos y pobres, libres y esclavos, se les pusiese una </a:t>
            </a:r>
            <a:r>
              <a:rPr lang="es-ES" sz="4800" b="1" dirty="0">
                <a:solidFill>
                  <a:srgbClr val="FFFF00"/>
                </a:solidFill>
              </a:rPr>
              <a:t>marca</a:t>
            </a:r>
            <a:r>
              <a:rPr lang="es-ES" sz="4800" b="1" dirty="0">
                <a:solidFill>
                  <a:schemeClr val="bg1"/>
                </a:solidFill>
              </a:rPr>
              <a:t> en la mano derecha, o en la frente; 17 y que ninguno pudiese comprar ni vender, sino el que tuviese </a:t>
            </a:r>
            <a:r>
              <a:rPr lang="es-ES" sz="4800" b="1" dirty="0">
                <a:solidFill>
                  <a:srgbClr val="FFFF00"/>
                </a:solidFill>
              </a:rPr>
              <a:t>la marca </a:t>
            </a:r>
            <a:r>
              <a:rPr lang="es-ES" sz="4800" b="1" dirty="0">
                <a:solidFill>
                  <a:schemeClr val="bg1"/>
                </a:solidFill>
              </a:rPr>
              <a:t>o el </a:t>
            </a:r>
            <a:r>
              <a:rPr lang="es-ES" sz="4800" b="1" dirty="0">
                <a:solidFill>
                  <a:srgbClr val="FFFF00"/>
                </a:solidFill>
              </a:rPr>
              <a:t>nombre</a:t>
            </a:r>
            <a:r>
              <a:rPr lang="es-ES" sz="4800" b="1" dirty="0">
                <a:solidFill>
                  <a:schemeClr val="bg1"/>
                </a:solidFill>
              </a:rPr>
              <a:t> de la bestia, o el número de su nombre.”</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err="1">
                <a:solidFill>
                  <a:srgbClr val="FF0000"/>
                </a:solidFill>
                <a:latin typeface="Arial Black" panose="020B0A04020102020204" pitchFamily="34" charset="0"/>
              </a:rPr>
              <a:t>Apocalipsis</a:t>
            </a:r>
            <a:r>
              <a:rPr lang="en-US" sz="3200" b="1" dirty="0">
                <a:solidFill>
                  <a:srgbClr val="FF0000"/>
                </a:solidFill>
                <a:latin typeface="Arial Black" panose="020B0A04020102020204" pitchFamily="34" charset="0"/>
              </a:rPr>
              <a:t> 13:16, 17:</a:t>
            </a:r>
          </a:p>
        </p:txBody>
      </p:sp>
    </p:spTree>
    <p:extLst>
      <p:ext uri="{BB962C8B-B14F-4D97-AF65-F5344CB8AC3E}">
        <p14:creationId xmlns:p14="http://schemas.microsoft.com/office/powerpoint/2010/main" val="23541403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0094" y="906350"/>
            <a:ext cx="11488993"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Después miré, y he aquí el Cordero estaba en pie sobre el monte de Sion, y con él ciento cuarenta y cuatro mil, que tenían el </a:t>
            </a:r>
            <a:r>
              <a:rPr lang="es-ES" sz="6000" b="1" dirty="0">
                <a:solidFill>
                  <a:srgbClr val="FFFF00"/>
                </a:solidFill>
              </a:rPr>
              <a:t>nombre de él </a:t>
            </a:r>
            <a:r>
              <a:rPr lang="es-ES" sz="6000" b="1" dirty="0">
                <a:solidFill>
                  <a:schemeClr val="bg1"/>
                </a:solidFill>
              </a:rPr>
              <a:t>y el de su Padre </a:t>
            </a:r>
            <a:r>
              <a:rPr lang="es-ES" sz="6000" b="1" dirty="0">
                <a:solidFill>
                  <a:srgbClr val="FFFF00"/>
                </a:solidFill>
              </a:rPr>
              <a:t>escrito en la frente</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err="1">
                <a:solidFill>
                  <a:srgbClr val="FF0000"/>
                </a:solidFill>
                <a:latin typeface="Arial Black" panose="020B0A04020102020204" pitchFamily="34" charset="0"/>
              </a:rPr>
              <a:t>Apocalipsis</a:t>
            </a:r>
            <a:r>
              <a:rPr lang="en-US" sz="3200" b="1" dirty="0">
                <a:solidFill>
                  <a:srgbClr val="FF0000"/>
                </a:solidFill>
                <a:latin typeface="Arial Black" panose="020B0A04020102020204" pitchFamily="34" charset="0"/>
              </a:rPr>
              <a:t> 14:1:</a:t>
            </a:r>
          </a:p>
        </p:txBody>
      </p:sp>
    </p:spTree>
    <p:extLst>
      <p:ext uri="{BB962C8B-B14F-4D97-AF65-F5344CB8AC3E}">
        <p14:creationId xmlns:p14="http://schemas.microsoft.com/office/powerpoint/2010/main" val="4605037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24588"/>
            <a:ext cx="12192000" cy="2800767"/>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800" b="1" i="1" dirty="0">
                <a:solidFill>
                  <a:schemeClr val="bg1"/>
                </a:solidFill>
                <a:latin typeface="Bauhaus 93" panose="04030905020B02020C02" pitchFamily="82" charset="0"/>
              </a:rPr>
              <a:t>La arqueología y el sello de Dios</a:t>
            </a:r>
            <a:endParaRPr lang="es-ES" sz="8800" dirty="0" smtClean="0">
              <a:solidFill>
                <a:schemeClr val="bg1"/>
              </a:solidFill>
              <a:latin typeface="Bauhaus 93" panose="04030905020B02020C02" pitchFamily="82" charset="0"/>
            </a:endParaRPr>
          </a:p>
        </p:txBody>
      </p:sp>
    </p:spTree>
    <p:extLst>
      <p:ext uri="{BB962C8B-B14F-4D97-AF65-F5344CB8AC3E}">
        <p14:creationId xmlns:p14="http://schemas.microsoft.com/office/powerpoint/2010/main" val="13514042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6349" y="270490"/>
            <a:ext cx="11253020" cy="6247864"/>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000" b="1" dirty="0">
                <a:solidFill>
                  <a:srgbClr val="002060"/>
                </a:solidFill>
              </a:rPr>
              <a:t>Los sellos en las tabletas de </a:t>
            </a:r>
            <a:r>
              <a:rPr lang="es-ES" sz="4000" b="1" dirty="0" err="1">
                <a:solidFill>
                  <a:srgbClr val="FF0000"/>
                </a:solidFill>
              </a:rPr>
              <a:t>Ugarit</a:t>
            </a:r>
            <a:r>
              <a:rPr lang="es-ES" sz="4000" b="1" dirty="0">
                <a:solidFill>
                  <a:srgbClr val="002060"/>
                </a:solidFill>
              </a:rPr>
              <a:t> son similares a los diez mandamientos:</a:t>
            </a:r>
          </a:p>
          <a:p>
            <a:pPr marL="571500" indent="-571500">
              <a:buClr>
                <a:srgbClr val="FF0000"/>
              </a:buClr>
              <a:buFont typeface="Wingdings" panose="05000000000000000000" pitchFamily="2" charset="2"/>
              <a:buChar char="Ø"/>
            </a:pPr>
            <a:r>
              <a:rPr lang="es-ES" sz="4000" b="1" dirty="0" smtClean="0">
                <a:solidFill>
                  <a:srgbClr val="002060"/>
                </a:solidFill>
              </a:rPr>
              <a:t>Los </a:t>
            </a:r>
            <a:r>
              <a:rPr lang="es-ES" sz="4000" b="1" dirty="0">
                <a:solidFill>
                  <a:srgbClr val="002060"/>
                </a:solidFill>
              </a:rPr>
              <a:t>diez mandamientos son un </a:t>
            </a:r>
            <a:r>
              <a:rPr lang="es-ES" sz="4000" b="1" dirty="0">
                <a:solidFill>
                  <a:srgbClr val="FF0000"/>
                </a:solidFill>
              </a:rPr>
              <a:t>pacto</a:t>
            </a:r>
            <a:r>
              <a:rPr lang="es-ES" sz="4000" b="1" dirty="0">
                <a:solidFill>
                  <a:srgbClr val="002060"/>
                </a:solidFill>
              </a:rPr>
              <a:t>: </a:t>
            </a:r>
            <a:r>
              <a:rPr lang="es-ES" sz="4000" b="1" dirty="0" err="1" smtClean="0">
                <a:solidFill>
                  <a:srgbClr val="002060"/>
                </a:solidFill>
              </a:rPr>
              <a:t>Dt</a:t>
            </a:r>
            <a:r>
              <a:rPr lang="es-ES" sz="4000" b="1" dirty="0" smtClean="0">
                <a:solidFill>
                  <a:srgbClr val="002060"/>
                </a:solidFill>
              </a:rPr>
              <a:t>. </a:t>
            </a:r>
            <a:r>
              <a:rPr lang="es-ES" sz="4000" b="1" dirty="0">
                <a:solidFill>
                  <a:srgbClr val="002060"/>
                </a:solidFill>
              </a:rPr>
              <a:t>4:13</a:t>
            </a:r>
          </a:p>
          <a:p>
            <a:pPr marL="571500" indent="-571500">
              <a:buClr>
                <a:srgbClr val="FF0000"/>
              </a:buClr>
              <a:buFont typeface="Wingdings" panose="05000000000000000000" pitchFamily="2" charset="2"/>
              <a:buChar char="Ø"/>
            </a:pPr>
            <a:r>
              <a:rPr lang="es-ES" sz="4000" b="1" dirty="0" smtClean="0">
                <a:solidFill>
                  <a:srgbClr val="002060"/>
                </a:solidFill>
              </a:rPr>
              <a:t>Los </a:t>
            </a:r>
            <a:r>
              <a:rPr lang="es-ES" sz="4000" b="1" dirty="0">
                <a:solidFill>
                  <a:srgbClr val="002060"/>
                </a:solidFill>
              </a:rPr>
              <a:t>diez mandamientos estaban escritos en </a:t>
            </a:r>
            <a:r>
              <a:rPr lang="es-ES" sz="4000" b="1" dirty="0">
                <a:solidFill>
                  <a:srgbClr val="FF0000"/>
                </a:solidFill>
              </a:rPr>
              <a:t>tablas</a:t>
            </a:r>
            <a:r>
              <a:rPr lang="es-ES" sz="4000" b="1" dirty="0">
                <a:solidFill>
                  <a:srgbClr val="002060"/>
                </a:solidFill>
              </a:rPr>
              <a:t>: </a:t>
            </a:r>
            <a:r>
              <a:rPr lang="es-ES" sz="4000" b="1" dirty="0" err="1" smtClean="0">
                <a:solidFill>
                  <a:srgbClr val="002060"/>
                </a:solidFill>
              </a:rPr>
              <a:t>Dt</a:t>
            </a:r>
            <a:r>
              <a:rPr lang="es-ES" sz="4000" b="1" dirty="0" smtClean="0">
                <a:solidFill>
                  <a:srgbClr val="002060"/>
                </a:solidFill>
              </a:rPr>
              <a:t>. </a:t>
            </a:r>
            <a:r>
              <a:rPr lang="es-ES" sz="4000" b="1" dirty="0">
                <a:solidFill>
                  <a:srgbClr val="002060"/>
                </a:solidFill>
              </a:rPr>
              <a:t>4:13</a:t>
            </a:r>
          </a:p>
          <a:p>
            <a:pPr marL="571500" indent="-571500">
              <a:buClr>
                <a:srgbClr val="FF0000"/>
              </a:buClr>
              <a:buFont typeface="Wingdings" panose="05000000000000000000" pitchFamily="2" charset="2"/>
              <a:buChar char="Ø"/>
            </a:pPr>
            <a:r>
              <a:rPr lang="es-ES" sz="4000" b="1" dirty="0" smtClean="0">
                <a:solidFill>
                  <a:srgbClr val="002060"/>
                </a:solidFill>
              </a:rPr>
              <a:t>Las </a:t>
            </a:r>
            <a:r>
              <a:rPr lang="es-ES" sz="4000" b="1" dirty="0">
                <a:solidFill>
                  <a:srgbClr val="002060"/>
                </a:solidFill>
              </a:rPr>
              <a:t>tablas estaban escritas por </a:t>
            </a:r>
            <a:r>
              <a:rPr lang="es-ES" sz="4000" b="1" dirty="0">
                <a:solidFill>
                  <a:srgbClr val="FF0000"/>
                </a:solidFill>
              </a:rPr>
              <a:t>ambos lados</a:t>
            </a:r>
            <a:r>
              <a:rPr lang="es-ES" sz="4000" b="1" dirty="0">
                <a:solidFill>
                  <a:srgbClr val="002060"/>
                </a:solidFill>
              </a:rPr>
              <a:t>: </a:t>
            </a:r>
            <a:r>
              <a:rPr lang="es-ES" sz="4000" b="1" dirty="0" err="1" smtClean="0">
                <a:solidFill>
                  <a:srgbClr val="002060"/>
                </a:solidFill>
              </a:rPr>
              <a:t>Éx</a:t>
            </a:r>
            <a:r>
              <a:rPr lang="es-ES" sz="4000" b="1" dirty="0" smtClean="0">
                <a:solidFill>
                  <a:srgbClr val="002060"/>
                </a:solidFill>
              </a:rPr>
              <a:t>. </a:t>
            </a:r>
            <a:r>
              <a:rPr lang="es-ES" sz="4000" b="1" dirty="0">
                <a:solidFill>
                  <a:srgbClr val="002060"/>
                </a:solidFill>
              </a:rPr>
              <a:t>32:15, 16</a:t>
            </a:r>
          </a:p>
          <a:p>
            <a:pPr marL="571500" indent="-571500">
              <a:buClr>
                <a:srgbClr val="FF0000"/>
              </a:buClr>
              <a:buFont typeface="Wingdings" panose="05000000000000000000" pitchFamily="2" charset="2"/>
              <a:buChar char="Ø"/>
            </a:pPr>
            <a:r>
              <a:rPr lang="es-ES" sz="4000" b="1" dirty="0" smtClean="0">
                <a:solidFill>
                  <a:srgbClr val="002060"/>
                </a:solidFill>
              </a:rPr>
              <a:t>El </a:t>
            </a:r>
            <a:r>
              <a:rPr lang="es-ES" sz="4000" b="1" dirty="0">
                <a:solidFill>
                  <a:srgbClr val="002060"/>
                </a:solidFill>
              </a:rPr>
              <a:t>sello estaba en el </a:t>
            </a:r>
            <a:r>
              <a:rPr lang="es-ES" sz="4000" b="1" dirty="0">
                <a:solidFill>
                  <a:srgbClr val="FF0000"/>
                </a:solidFill>
              </a:rPr>
              <a:t>centro</a:t>
            </a:r>
            <a:r>
              <a:rPr lang="es-ES" sz="4000" b="1" dirty="0">
                <a:solidFill>
                  <a:srgbClr val="002060"/>
                </a:solidFill>
              </a:rPr>
              <a:t> de la tabla: Sábado</a:t>
            </a:r>
          </a:p>
          <a:p>
            <a:pPr marL="571500" indent="-571500">
              <a:buClr>
                <a:srgbClr val="FF0000"/>
              </a:buClr>
              <a:buFont typeface="Wingdings" panose="05000000000000000000" pitchFamily="2" charset="2"/>
              <a:buChar char="Ø"/>
            </a:pPr>
            <a:r>
              <a:rPr lang="es-ES" sz="4000" b="1" dirty="0" smtClean="0">
                <a:solidFill>
                  <a:srgbClr val="002060"/>
                </a:solidFill>
              </a:rPr>
              <a:t>El </a:t>
            </a:r>
            <a:r>
              <a:rPr lang="es-ES" sz="4000" b="1" dirty="0">
                <a:solidFill>
                  <a:srgbClr val="002060"/>
                </a:solidFill>
              </a:rPr>
              <a:t>sello tenía </a:t>
            </a:r>
            <a:r>
              <a:rPr lang="es-ES" sz="4000" b="1" dirty="0">
                <a:solidFill>
                  <a:srgbClr val="FF0000"/>
                </a:solidFill>
              </a:rPr>
              <a:t>tres elementos</a:t>
            </a:r>
            <a:r>
              <a:rPr lang="es-ES" sz="4000" b="1" dirty="0">
                <a:solidFill>
                  <a:srgbClr val="002060"/>
                </a:solidFill>
              </a:rPr>
              <a:t>: El nombre, el oficio y el territorio</a:t>
            </a:r>
          </a:p>
        </p:txBody>
      </p:sp>
    </p:spTree>
    <p:extLst>
      <p:ext uri="{BB962C8B-B14F-4D97-AF65-F5344CB8AC3E}">
        <p14:creationId xmlns:p14="http://schemas.microsoft.com/office/powerpoint/2010/main" val="3265240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0094" y="980092"/>
            <a:ext cx="11488993" cy="5262979"/>
          </a:xfrm>
          <a:prstGeom prst="rect">
            <a:avLst/>
          </a:prstGeom>
          <a:noFill/>
        </p:spPr>
        <p:txBody>
          <a:bodyPr wrap="square" rtlCol="0">
            <a:spAutoFit/>
          </a:bodyPr>
          <a:lstStyle/>
          <a:p>
            <a:r>
              <a:rPr lang="es-ES" sz="4800" b="1" dirty="0">
                <a:solidFill>
                  <a:schemeClr val="bg1"/>
                </a:solidFill>
              </a:rPr>
              <a:t>“El cuarto mandamiento es, entre todos los diez, el único que contiene tanto el </a:t>
            </a:r>
            <a:r>
              <a:rPr lang="es-ES" sz="4800" b="1" dirty="0">
                <a:solidFill>
                  <a:srgbClr val="FFFF00"/>
                </a:solidFill>
              </a:rPr>
              <a:t>nombre</a:t>
            </a:r>
            <a:r>
              <a:rPr lang="es-ES" sz="4800" b="1" dirty="0">
                <a:solidFill>
                  <a:schemeClr val="bg1"/>
                </a:solidFill>
              </a:rPr>
              <a:t> como el </a:t>
            </a:r>
            <a:r>
              <a:rPr lang="es-ES" sz="4800" b="1" dirty="0">
                <a:solidFill>
                  <a:srgbClr val="FFFF00"/>
                </a:solidFill>
              </a:rPr>
              <a:t>título</a:t>
            </a:r>
            <a:r>
              <a:rPr lang="es-ES" sz="4800" b="1" dirty="0">
                <a:solidFill>
                  <a:schemeClr val="bg1"/>
                </a:solidFill>
              </a:rPr>
              <a:t> del Legislador. Es el único que establece la autoridad de </a:t>
            </a:r>
            <a:r>
              <a:rPr lang="es-ES" sz="4800" b="1" dirty="0">
                <a:solidFill>
                  <a:srgbClr val="FFFF00"/>
                </a:solidFill>
              </a:rPr>
              <a:t>quien dio la ley</a:t>
            </a:r>
            <a:r>
              <a:rPr lang="es-ES" sz="4800" b="1" dirty="0">
                <a:solidFill>
                  <a:schemeClr val="bg1"/>
                </a:solidFill>
              </a:rPr>
              <a:t>. Así, contiene </a:t>
            </a:r>
            <a:r>
              <a:rPr lang="es-ES" sz="4800" b="1" dirty="0">
                <a:solidFill>
                  <a:srgbClr val="FFFF00"/>
                </a:solidFill>
              </a:rPr>
              <a:t>el sello de Dios</a:t>
            </a:r>
            <a:r>
              <a:rPr lang="es-ES" sz="4800" b="1" dirty="0">
                <a:solidFill>
                  <a:schemeClr val="bg1"/>
                </a:solidFill>
              </a:rPr>
              <a:t>, puesto en su ley como prueba de su autenticidad y vigencia</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a:solidFill>
                  <a:srgbClr val="FF0000"/>
                </a:solidFill>
                <a:latin typeface="Arial Black" panose="020B0A04020102020204" pitchFamily="34" charset="0"/>
              </a:rPr>
              <a:t>PP, p. 307</a:t>
            </a:r>
          </a:p>
        </p:txBody>
      </p:sp>
    </p:spTree>
    <p:extLst>
      <p:ext uri="{BB962C8B-B14F-4D97-AF65-F5344CB8AC3E}">
        <p14:creationId xmlns:p14="http://schemas.microsoft.com/office/powerpoint/2010/main" val="2778924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24588"/>
            <a:ext cx="12192000" cy="2800767"/>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800" b="1" i="1" dirty="0">
                <a:solidFill>
                  <a:schemeClr val="bg1"/>
                </a:solidFill>
                <a:latin typeface="Bauhaus 93" panose="04030905020B02020C02" pitchFamily="82" charset="0"/>
              </a:rPr>
              <a:t>La profecía y el sello de </a:t>
            </a:r>
            <a:r>
              <a:rPr lang="es-ES" sz="8800" b="1" i="1" dirty="0" smtClean="0">
                <a:solidFill>
                  <a:schemeClr val="bg1"/>
                </a:solidFill>
                <a:latin typeface="Bauhaus 93" panose="04030905020B02020C02" pitchFamily="82" charset="0"/>
              </a:rPr>
              <a:t>Dios</a:t>
            </a:r>
          </a:p>
        </p:txBody>
      </p:sp>
    </p:spTree>
    <p:extLst>
      <p:ext uri="{BB962C8B-B14F-4D97-AF65-F5344CB8AC3E}">
        <p14:creationId xmlns:p14="http://schemas.microsoft.com/office/powerpoint/2010/main" val="12914544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7854" y="1549531"/>
            <a:ext cx="11200629"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 hablará palabras contra el Altísimo, y a los santos del Altísimo quebrantará, y </a:t>
            </a:r>
            <a:r>
              <a:rPr lang="es-ES" sz="5400" b="1" dirty="0">
                <a:solidFill>
                  <a:srgbClr val="FFFF00"/>
                </a:solidFill>
              </a:rPr>
              <a:t>pensará en cambiar </a:t>
            </a:r>
            <a:r>
              <a:rPr lang="es-ES" sz="5400" b="1" dirty="0">
                <a:solidFill>
                  <a:schemeClr val="bg1"/>
                </a:solidFill>
              </a:rPr>
              <a:t>los tiempos y la ley; y serán entregados en su mano hasta tiempo, y tiempos, y medio tiempo.”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Daniel 7:25: </a:t>
            </a:r>
            <a:r>
              <a:rPr lang="es-ES" sz="3200" b="1" dirty="0">
                <a:latin typeface="Arial Black" panose="020B0A04020102020204" pitchFamily="34" charset="0"/>
              </a:rPr>
              <a:t>El papado pensó que podía cambiar los tiempos y la ley de Dios:</a:t>
            </a:r>
          </a:p>
        </p:txBody>
      </p:sp>
    </p:spTree>
    <p:extLst>
      <p:ext uri="{BB962C8B-B14F-4D97-AF65-F5344CB8AC3E}">
        <p14:creationId xmlns:p14="http://schemas.microsoft.com/office/powerpoint/2010/main" val="40054915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4615" y="797364"/>
            <a:ext cx="11200629"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Y se le dieron a la mujer las dos alas de la gran águila, para que volase de delante de la serpiente al desierto, a su lugar, donde es sustentada por un </a:t>
            </a:r>
            <a:r>
              <a:rPr lang="es-ES" sz="4800" b="1" dirty="0">
                <a:solidFill>
                  <a:srgbClr val="FFFF00"/>
                </a:solidFill>
              </a:rPr>
              <a:t>tiempo, y tiempos, y la mitad de un tiempo</a:t>
            </a:r>
            <a:r>
              <a:rPr lang="es-ES" sz="4800" b="1" dirty="0">
                <a:solidFill>
                  <a:schemeClr val="bg1"/>
                </a:solidFill>
              </a:rPr>
              <a:t>. 15 Y la serpiente arrojó de su boca, tras la mujer, agua como un río, para que fuese arrastrada por el río.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Apocalipsis 12:16, 17:</a:t>
            </a:r>
          </a:p>
        </p:txBody>
      </p:sp>
    </p:spTree>
    <p:extLst>
      <p:ext uri="{BB962C8B-B14F-4D97-AF65-F5344CB8AC3E}">
        <p14:creationId xmlns:p14="http://schemas.microsoft.com/office/powerpoint/2010/main" val="7841015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6847" y="443402"/>
            <a:ext cx="11200629" cy="6001643"/>
          </a:xfrm>
          <a:prstGeom prst="rect">
            <a:avLst/>
          </a:prstGeom>
          <a:noFill/>
        </p:spPr>
        <p:txBody>
          <a:bodyPr wrap="square" rtlCol="0">
            <a:spAutoFit/>
          </a:bodyPr>
          <a:lstStyle/>
          <a:p>
            <a:r>
              <a:rPr lang="es-ES" sz="4800" b="1" dirty="0" smtClean="0">
                <a:solidFill>
                  <a:schemeClr val="bg1"/>
                </a:solidFill>
              </a:rPr>
              <a:t>Pero </a:t>
            </a:r>
            <a:r>
              <a:rPr lang="es-ES" sz="4800" b="1" dirty="0">
                <a:solidFill>
                  <a:schemeClr val="bg1"/>
                </a:solidFill>
              </a:rPr>
              <a:t>la </a:t>
            </a:r>
            <a:r>
              <a:rPr lang="es-ES" sz="4800" b="1" dirty="0">
                <a:solidFill>
                  <a:srgbClr val="FFFF00"/>
                </a:solidFill>
              </a:rPr>
              <a:t>tierra ayudó </a:t>
            </a:r>
            <a:r>
              <a:rPr lang="es-ES" sz="4800" b="1" dirty="0">
                <a:solidFill>
                  <a:schemeClr val="bg1"/>
                </a:solidFill>
              </a:rPr>
              <a:t>a la mujer, pues la tierra abrió su boca y tragó el río que el dragón había echado de su boca. 17 Entonces el </a:t>
            </a:r>
            <a:r>
              <a:rPr lang="es-ES" sz="4800" b="1" dirty="0">
                <a:solidFill>
                  <a:srgbClr val="FFFF00"/>
                </a:solidFill>
              </a:rPr>
              <a:t>dragón se llenó de ira </a:t>
            </a:r>
            <a:r>
              <a:rPr lang="es-ES" sz="4800" b="1" dirty="0">
                <a:solidFill>
                  <a:schemeClr val="bg1"/>
                </a:solidFill>
              </a:rPr>
              <a:t>contra la mujer; y se fue a hacer guerra contra el resto de la descendencia de ella, los que </a:t>
            </a:r>
            <a:r>
              <a:rPr lang="es-ES" sz="4800" b="1" dirty="0">
                <a:solidFill>
                  <a:srgbClr val="FFFF00"/>
                </a:solidFill>
              </a:rPr>
              <a:t>guardan los mandamientos </a:t>
            </a:r>
            <a:r>
              <a:rPr lang="es-ES" sz="4800" b="1" dirty="0">
                <a:solidFill>
                  <a:schemeClr val="bg1"/>
                </a:solidFill>
              </a:rPr>
              <a:t>de Dios y tienen el testimonio de Jesucristo.”</a:t>
            </a:r>
          </a:p>
        </p:txBody>
      </p:sp>
    </p:spTree>
    <p:extLst>
      <p:ext uri="{BB962C8B-B14F-4D97-AF65-F5344CB8AC3E}">
        <p14:creationId xmlns:p14="http://schemas.microsoft.com/office/powerpoint/2010/main" val="1070374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198" y="150479"/>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4806" y="416864"/>
            <a:ext cx="11151483"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Elena White también escribió que el sábado será el punto que separará a los fieles de los infieles en el conflicto final y explicó que cuando el sábado se proclamara más </a:t>
            </a:r>
            <a:r>
              <a:rPr lang="es-ES" sz="5400" b="1" dirty="0" smtClean="0">
                <a:solidFill>
                  <a:srgbClr val="002060"/>
                </a:solidFill>
              </a:rPr>
              <a:t>plenamente, </a:t>
            </a:r>
            <a:r>
              <a:rPr lang="es-ES" sz="5400" b="1" dirty="0">
                <a:solidFill>
                  <a:srgbClr val="002060"/>
                </a:solidFill>
              </a:rPr>
              <a:t>las iglesias nominales se levantarían contra los fieles de Dios:</a:t>
            </a:r>
          </a:p>
        </p:txBody>
      </p:sp>
    </p:spTree>
    <p:extLst>
      <p:ext uri="{BB962C8B-B14F-4D97-AF65-F5344CB8AC3E}">
        <p14:creationId xmlns:p14="http://schemas.microsoft.com/office/powerpoint/2010/main" val="447224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56065" y="370697"/>
            <a:ext cx="10943304"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C00000"/>
              </a:buClr>
              <a:buFont typeface="Wingdings" panose="05000000000000000000" pitchFamily="2" charset="2"/>
              <a:buChar char="v"/>
            </a:pPr>
            <a:r>
              <a:rPr lang="es-ES" sz="4800" b="1" dirty="0">
                <a:solidFill>
                  <a:srgbClr val="002060"/>
                </a:solidFill>
              </a:rPr>
              <a:t>El dragón persigue a la mujer por tres tiempos y medio.</a:t>
            </a:r>
          </a:p>
          <a:p>
            <a:pPr marL="685800" indent="-685800">
              <a:buClr>
                <a:srgbClr val="C00000"/>
              </a:buClr>
              <a:buFont typeface="Wingdings" panose="05000000000000000000" pitchFamily="2" charset="2"/>
              <a:buChar char="v"/>
            </a:pPr>
            <a:r>
              <a:rPr lang="es-ES" sz="4800" b="1" dirty="0" smtClean="0">
                <a:solidFill>
                  <a:srgbClr val="002060"/>
                </a:solidFill>
              </a:rPr>
              <a:t>La </a:t>
            </a:r>
            <a:r>
              <a:rPr lang="es-ES" sz="4800" b="1" dirty="0">
                <a:solidFill>
                  <a:srgbClr val="002060"/>
                </a:solidFill>
              </a:rPr>
              <a:t>tierra ayuda a la mujer (el territorio de los Estados Unidos).</a:t>
            </a:r>
          </a:p>
          <a:p>
            <a:pPr marL="685800" indent="-685800">
              <a:buClr>
                <a:srgbClr val="C00000"/>
              </a:buClr>
              <a:buFont typeface="Wingdings" panose="05000000000000000000" pitchFamily="2" charset="2"/>
              <a:buChar char="v"/>
            </a:pPr>
            <a:r>
              <a:rPr lang="es-ES" sz="4800" b="1" dirty="0" smtClean="0">
                <a:solidFill>
                  <a:srgbClr val="002060"/>
                </a:solidFill>
              </a:rPr>
              <a:t>El </a:t>
            </a:r>
            <a:r>
              <a:rPr lang="es-ES" sz="4800" b="1" dirty="0">
                <a:solidFill>
                  <a:srgbClr val="002060"/>
                </a:solidFill>
              </a:rPr>
              <a:t>dragón odia al remanente porque guarda los mandamientos de Dios.</a:t>
            </a:r>
          </a:p>
          <a:p>
            <a:pPr marL="685800" indent="-685800">
              <a:buClr>
                <a:srgbClr val="C00000"/>
              </a:buClr>
              <a:buFont typeface="Wingdings" panose="05000000000000000000" pitchFamily="2" charset="2"/>
              <a:buChar char="v"/>
            </a:pPr>
            <a:r>
              <a:rPr lang="es-ES" sz="4800" b="1" dirty="0" smtClean="0">
                <a:solidFill>
                  <a:srgbClr val="002060"/>
                </a:solidFill>
              </a:rPr>
              <a:t>El </a:t>
            </a:r>
            <a:r>
              <a:rPr lang="es-ES" sz="4800" b="1" dirty="0">
                <a:solidFill>
                  <a:srgbClr val="002060"/>
                </a:solidFill>
              </a:rPr>
              <a:t>remanente se contrapone al cambio que se hizo en la ley</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42484594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56065" y="370697"/>
            <a:ext cx="11098400"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C00000"/>
              </a:buClr>
              <a:buFont typeface="Wingdings" panose="05000000000000000000" pitchFamily="2" charset="2"/>
              <a:buChar char="v"/>
            </a:pPr>
            <a:r>
              <a:rPr lang="es-ES" sz="4400" b="1" dirty="0" smtClean="0">
                <a:solidFill>
                  <a:srgbClr val="002060"/>
                </a:solidFill>
              </a:rPr>
              <a:t>Ap. </a:t>
            </a:r>
            <a:r>
              <a:rPr lang="es-ES" sz="4400" b="1" dirty="0">
                <a:solidFill>
                  <a:srgbClr val="002060"/>
                </a:solidFill>
              </a:rPr>
              <a:t>13:11 [Note la </a:t>
            </a:r>
            <a:r>
              <a:rPr lang="es-ES" sz="4400" b="1" dirty="0">
                <a:solidFill>
                  <a:srgbClr val="FF0000"/>
                </a:solidFill>
              </a:rPr>
              <a:t>conexión</a:t>
            </a:r>
            <a:r>
              <a:rPr lang="es-ES" sz="4400" b="1" dirty="0">
                <a:solidFill>
                  <a:srgbClr val="002060"/>
                </a:solidFill>
              </a:rPr>
              <a:t> con </a:t>
            </a:r>
            <a:r>
              <a:rPr lang="es-ES" sz="4400" b="1" dirty="0" smtClean="0">
                <a:solidFill>
                  <a:srgbClr val="002060"/>
                </a:solidFill>
              </a:rPr>
              <a:t>Ap. </a:t>
            </a:r>
            <a:r>
              <a:rPr lang="es-ES" sz="4400" b="1" dirty="0">
                <a:solidFill>
                  <a:srgbClr val="002060"/>
                </a:solidFill>
              </a:rPr>
              <a:t>12:16, 17]:</a:t>
            </a:r>
          </a:p>
          <a:p>
            <a:r>
              <a:rPr lang="es-ES" sz="4400" b="1" i="1" dirty="0">
                <a:solidFill>
                  <a:srgbClr val="002060"/>
                </a:solidFill>
              </a:rPr>
              <a:t>“Después vi otra bestia que subía de la tierra; y tenía dos cuernos semejantes a los de un cordero, pero hablaba como dragón.”</a:t>
            </a:r>
          </a:p>
          <a:p>
            <a:pPr lvl="1"/>
            <a:r>
              <a:rPr lang="es-ES" sz="4400" b="1" dirty="0">
                <a:solidFill>
                  <a:srgbClr val="002060"/>
                </a:solidFill>
              </a:rPr>
              <a:t>La bestia se levanta de la tierra y habla como dragón y obligará a </a:t>
            </a:r>
            <a:r>
              <a:rPr lang="es-ES" sz="4400" b="1" dirty="0" smtClean="0">
                <a:solidFill>
                  <a:srgbClr val="002060"/>
                </a:solidFill>
              </a:rPr>
              <a:t>todos, </a:t>
            </a:r>
            <a:r>
              <a:rPr lang="es-ES" sz="4400" b="1" dirty="0">
                <a:solidFill>
                  <a:srgbClr val="002060"/>
                </a:solidFill>
              </a:rPr>
              <a:t>bajo amenaza de </a:t>
            </a:r>
            <a:r>
              <a:rPr lang="es-ES" sz="4400" b="1" dirty="0" smtClean="0">
                <a:solidFill>
                  <a:srgbClr val="002060"/>
                </a:solidFill>
              </a:rPr>
              <a:t>muerte, </a:t>
            </a:r>
            <a:r>
              <a:rPr lang="es-ES" sz="4400" b="1" dirty="0">
                <a:solidFill>
                  <a:srgbClr val="002060"/>
                </a:solidFill>
              </a:rPr>
              <a:t>a recibir el cambio que la bestia hizo en la ley (</a:t>
            </a:r>
            <a:r>
              <a:rPr lang="es-ES" sz="4400" b="1" dirty="0">
                <a:solidFill>
                  <a:srgbClr val="FF0000"/>
                </a:solidFill>
              </a:rPr>
              <a:t>la marca de la bestia</a:t>
            </a:r>
            <a:r>
              <a:rPr lang="es-ES" sz="4400" b="1" dirty="0">
                <a:solidFill>
                  <a:srgbClr val="002060"/>
                </a:solidFill>
              </a:rPr>
              <a:t>).</a:t>
            </a:r>
            <a:endParaRPr lang="es-ES" sz="4400" b="1" dirty="0" smtClean="0">
              <a:solidFill>
                <a:srgbClr val="002060"/>
              </a:solidFill>
            </a:endParaRPr>
          </a:p>
        </p:txBody>
      </p:sp>
    </p:spTree>
    <p:extLst>
      <p:ext uri="{BB962C8B-B14F-4D97-AF65-F5344CB8AC3E}">
        <p14:creationId xmlns:p14="http://schemas.microsoft.com/office/powerpoint/2010/main" val="6912375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45393" y="1590103"/>
            <a:ext cx="4432927" cy="1077218"/>
          </a:xfrm>
          <a:prstGeom prst="rect">
            <a:avLst/>
          </a:prstGeom>
          <a:noFill/>
        </p:spPr>
        <p:txBody>
          <a:bodyPr wrap="square" rtlCol="0">
            <a:spAutoFit/>
          </a:bodyPr>
          <a:lstStyle/>
          <a:p>
            <a:pPr lvl="0">
              <a:defRPr/>
            </a:pPr>
            <a:r>
              <a:rPr lang="es-ES" sz="3200" dirty="0">
                <a:solidFill>
                  <a:srgbClr val="4472C4">
                    <a:lumMod val="50000"/>
                  </a:srgbClr>
                </a:solidFill>
              </a:rPr>
              <a:t>Adoramos a Dios porque la señal de creador...</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4" y="318250"/>
            <a:ext cx="4224464" cy="1077218"/>
          </a:xfrm>
          <a:prstGeom prst="rect">
            <a:avLst/>
          </a:prstGeom>
          <a:noFill/>
        </p:spPr>
        <p:txBody>
          <a:bodyPr wrap="square" rtlCol="0">
            <a:spAutoFit/>
          </a:bodyPr>
          <a:lstStyle/>
          <a:p>
            <a:pPr lvl="0">
              <a:defRPr/>
            </a:pPr>
            <a:r>
              <a:rPr lang="es-ES" sz="3200" dirty="0">
                <a:solidFill>
                  <a:srgbClr val="4472C4">
                    <a:lumMod val="50000"/>
                  </a:srgbClr>
                </a:solidFill>
              </a:rPr>
              <a:t>Adoramos a Dios porque Él es...</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9656" y="4077052"/>
            <a:ext cx="4210202" cy="1077218"/>
          </a:xfrm>
          <a:prstGeom prst="rect">
            <a:avLst/>
          </a:prstGeom>
          <a:noFill/>
        </p:spPr>
        <p:txBody>
          <a:bodyPr wrap="square" rtlCol="0">
            <a:spAutoFit/>
          </a:bodyPr>
          <a:lstStyle/>
          <a:p>
            <a:pPr lvl="0">
              <a:defRPr/>
            </a:pPr>
            <a:r>
              <a:rPr lang="es-ES" sz="3200" dirty="0">
                <a:solidFill>
                  <a:srgbClr val="4472C4">
                    <a:lumMod val="50000"/>
                  </a:srgbClr>
                </a:solidFill>
              </a:rPr>
              <a:t>La marca de la bestia se pone en...</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9656" y="5413019"/>
            <a:ext cx="4595645" cy="1077218"/>
          </a:xfrm>
          <a:prstGeom prst="rect">
            <a:avLst/>
          </a:prstGeom>
          <a:noFill/>
        </p:spPr>
        <p:txBody>
          <a:bodyPr wrap="square" rtlCol="0">
            <a:spAutoFit/>
          </a:bodyPr>
          <a:lstStyle/>
          <a:p>
            <a:pPr lvl="0">
              <a:defRPr/>
            </a:pPr>
            <a:r>
              <a:rPr lang="es-ES" sz="3200" dirty="0">
                <a:solidFill>
                  <a:srgbClr val="4472C4">
                    <a:lumMod val="50000"/>
                  </a:srgbClr>
                </a:solidFill>
              </a:rPr>
              <a:t>El cambio que la bestia hace a la ley se refiere a</a:t>
            </a:r>
            <a:r>
              <a:rPr lang="es-ES" sz="3200" dirty="0" smtClean="0">
                <a:solidFill>
                  <a:srgbClr val="4472C4">
                    <a:lumMod val="50000"/>
                  </a:srgbClr>
                </a:solidFill>
              </a:rPr>
              <a:t>...</a:t>
            </a:r>
            <a:endParaRPr kumimoji="0" lang="es-ES" sz="3200" b="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4" y="2798234"/>
            <a:ext cx="4047483" cy="1077218"/>
          </a:xfrm>
          <a:prstGeom prst="rect">
            <a:avLst/>
          </a:prstGeom>
          <a:noFill/>
        </p:spPr>
        <p:txBody>
          <a:bodyPr wrap="square" rtlCol="0">
            <a:spAutoFit/>
          </a:bodyPr>
          <a:lstStyle/>
          <a:p>
            <a:pPr lvl="0">
              <a:defRPr/>
            </a:pPr>
            <a:r>
              <a:rPr lang="es-ES" sz="3200" dirty="0">
                <a:solidFill>
                  <a:srgbClr val="4472C4">
                    <a:lumMod val="50000"/>
                  </a:srgbClr>
                </a:solidFill>
              </a:rPr>
              <a:t>Jerusalén fue destruida porque...</a:t>
            </a:r>
            <a:endParaRPr kumimoji="0" lang="es-ES" sz="32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361420" y="3474464"/>
            <a:ext cx="5525727"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es el sábado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255302" y="1244564"/>
            <a:ext cx="5631845"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Creador</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243385" y="266638"/>
            <a:ext cx="5761799"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mano derecha o en la frente</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318753" y="2528063"/>
            <a:ext cx="5463607"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marca de la bestia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420203" y="5512317"/>
            <a:ext cx="5325381"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G. </a:t>
            </a:r>
            <a:r>
              <a:rPr lang="es-ES" sz="3200" dirty="0">
                <a:solidFill>
                  <a:prstClr val="black"/>
                </a:solidFill>
              </a:rPr>
              <a:t>desacralizó el sábado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420203" y="4420452"/>
            <a:ext cx="526070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latin typeface="Calibri" panose="020F0502020204030204"/>
              </a:rPr>
              <a:t>Todopoderoso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prstClr val="white"/>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prstClr val="white"/>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335987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24588"/>
            <a:ext cx="12192000" cy="2800767"/>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800" b="1" i="1" dirty="0">
                <a:solidFill>
                  <a:schemeClr val="bg1"/>
                </a:solidFill>
                <a:latin typeface="Bauhaus 93" panose="04030905020B02020C02" pitchFamily="82" charset="0"/>
              </a:rPr>
              <a:t>La iglesia católica y el domingo</a:t>
            </a:r>
            <a:endParaRPr lang="es-ES" sz="8800" dirty="0" smtClean="0">
              <a:solidFill>
                <a:schemeClr val="bg1"/>
              </a:solidFill>
              <a:latin typeface="Bauhaus 93" panose="04030905020B02020C02" pitchFamily="82" charset="0"/>
            </a:endParaRPr>
          </a:p>
        </p:txBody>
      </p:sp>
    </p:spTree>
    <p:extLst>
      <p:ext uri="{BB962C8B-B14F-4D97-AF65-F5344CB8AC3E}">
        <p14:creationId xmlns:p14="http://schemas.microsoft.com/office/powerpoint/2010/main" val="10716223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8062" y="328735"/>
            <a:ext cx="10943304"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Cierto día un hombre abrió el libro de Peter </a:t>
            </a:r>
            <a:r>
              <a:rPr lang="es-ES" sz="4800" b="1" dirty="0" err="1">
                <a:solidFill>
                  <a:srgbClr val="002060"/>
                </a:solidFill>
              </a:rPr>
              <a:t>Geiermann</a:t>
            </a:r>
            <a:r>
              <a:rPr lang="es-ES" sz="4800" b="1" dirty="0">
                <a:solidFill>
                  <a:srgbClr val="002060"/>
                </a:solidFill>
              </a:rPr>
              <a:t>, </a:t>
            </a:r>
            <a:r>
              <a:rPr lang="es-ES" sz="4800" b="1" dirty="0">
                <a:solidFill>
                  <a:srgbClr val="FF0000"/>
                </a:solidFill>
              </a:rPr>
              <a:t>“Catecismo de un converso sobre la doctrina </a:t>
            </a:r>
            <a:r>
              <a:rPr lang="es-ES" sz="4800" b="1" dirty="0" smtClean="0">
                <a:solidFill>
                  <a:srgbClr val="FF0000"/>
                </a:solidFill>
              </a:rPr>
              <a:t>católica”, </a:t>
            </a:r>
            <a:r>
              <a:rPr lang="es-ES" sz="4800" b="1" dirty="0">
                <a:solidFill>
                  <a:srgbClr val="002060"/>
                </a:solidFill>
              </a:rPr>
              <a:t>y leyó lo siguiente en la página 50:</a:t>
            </a:r>
          </a:p>
          <a:p>
            <a:r>
              <a:rPr lang="es-ES" sz="4800" b="1" dirty="0">
                <a:solidFill>
                  <a:srgbClr val="FF0000"/>
                </a:solidFill>
              </a:rPr>
              <a:t>Pregunta</a:t>
            </a:r>
            <a:r>
              <a:rPr lang="es-ES" sz="4800" b="1" dirty="0">
                <a:solidFill>
                  <a:srgbClr val="002060"/>
                </a:solidFill>
              </a:rPr>
              <a:t>: ¿Cuál es el Día sábado?</a:t>
            </a:r>
          </a:p>
          <a:p>
            <a:r>
              <a:rPr lang="es-ES" sz="4800" b="1" dirty="0">
                <a:solidFill>
                  <a:srgbClr val="FF0000"/>
                </a:solidFill>
              </a:rPr>
              <a:t>Respuesta</a:t>
            </a:r>
            <a:r>
              <a:rPr lang="es-ES" sz="4800" b="1" dirty="0">
                <a:solidFill>
                  <a:srgbClr val="002060"/>
                </a:solidFill>
              </a:rPr>
              <a:t>: El sábado es el día de reposo.</a:t>
            </a:r>
          </a:p>
          <a:p>
            <a:r>
              <a:rPr lang="es-ES" sz="4800" b="1" dirty="0">
                <a:solidFill>
                  <a:srgbClr val="FF0000"/>
                </a:solidFill>
              </a:rPr>
              <a:t>Pregunta</a:t>
            </a:r>
            <a:r>
              <a:rPr lang="es-ES" sz="4800" b="1" dirty="0">
                <a:solidFill>
                  <a:srgbClr val="002060"/>
                </a:solidFill>
              </a:rPr>
              <a:t>: ¿Por qué guardamos el domingo en vez de guardar el sábado</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35809452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8062" y="328735"/>
            <a:ext cx="10943304" cy="470898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smtClean="0">
                <a:solidFill>
                  <a:srgbClr val="FF0000"/>
                </a:solidFill>
              </a:rPr>
              <a:t>Respuesta</a:t>
            </a:r>
            <a:r>
              <a:rPr lang="es-ES" sz="6000" b="1" dirty="0">
                <a:solidFill>
                  <a:srgbClr val="002060"/>
                </a:solidFill>
              </a:rPr>
              <a:t>: Observamos el domingo en vez del sábado porque la iglesia católica transfirió la solemnidad del sábado al domingo.”</a:t>
            </a:r>
            <a:endParaRPr lang="es-ES" sz="6000" b="1" dirty="0" smtClean="0">
              <a:solidFill>
                <a:srgbClr val="002060"/>
              </a:solidFill>
            </a:endParaRPr>
          </a:p>
        </p:txBody>
      </p:sp>
    </p:spTree>
    <p:extLst>
      <p:ext uri="{BB962C8B-B14F-4D97-AF65-F5344CB8AC3E}">
        <p14:creationId xmlns:p14="http://schemas.microsoft.com/office/powerpoint/2010/main" val="35852215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8062" y="328735"/>
            <a:ext cx="10943304"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El hombre estaba </a:t>
            </a:r>
            <a:r>
              <a:rPr lang="es-ES" sz="4800" b="1" dirty="0">
                <a:solidFill>
                  <a:srgbClr val="FF0000"/>
                </a:solidFill>
              </a:rPr>
              <a:t>confundido</a:t>
            </a:r>
            <a:r>
              <a:rPr lang="es-ES" sz="4800" b="1" dirty="0">
                <a:solidFill>
                  <a:srgbClr val="002060"/>
                </a:solidFill>
              </a:rPr>
              <a:t> y se imaginó que debía haber </a:t>
            </a:r>
            <a:r>
              <a:rPr lang="es-ES" sz="4800" b="1" dirty="0">
                <a:solidFill>
                  <a:srgbClr val="FF0000"/>
                </a:solidFill>
              </a:rPr>
              <a:t>algún error </a:t>
            </a:r>
            <a:r>
              <a:rPr lang="es-ES" sz="4800" b="1" dirty="0">
                <a:solidFill>
                  <a:srgbClr val="002060"/>
                </a:solidFill>
              </a:rPr>
              <a:t>y por lo tanto le escribió una carta al famoso Cardenal </a:t>
            </a:r>
            <a:r>
              <a:rPr lang="es-ES" sz="4800" b="1" dirty="0">
                <a:solidFill>
                  <a:srgbClr val="FF0000"/>
                </a:solidFill>
              </a:rPr>
              <a:t>Jaime </a:t>
            </a:r>
            <a:r>
              <a:rPr lang="es-ES" sz="4800" b="1" dirty="0" err="1">
                <a:solidFill>
                  <a:srgbClr val="FF0000"/>
                </a:solidFill>
              </a:rPr>
              <a:t>Gibbons</a:t>
            </a:r>
            <a:r>
              <a:rPr lang="es-ES" sz="4800" b="1" dirty="0">
                <a:solidFill>
                  <a:srgbClr val="FF0000"/>
                </a:solidFill>
              </a:rPr>
              <a:t> </a:t>
            </a:r>
            <a:r>
              <a:rPr lang="es-ES" sz="4800" b="1" dirty="0">
                <a:solidFill>
                  <a:srgbClr val="002060"/>
                </a:solidFill>
              </a:rPr>
              <a:t>de Baltimore y le preguntó si la </a:t>
            </a:r>
            <a:r>
              <a:rPr lang="es-ES" sz="4800" b="1" dirty="0" smtClean="0">
                <a:solidFill>
                  <a:srgbClr val="002060"/>
                </a:solidFill>
              </a:rPr>
              <a:t>iglesia católica </a:t>
            </a:r>
            <a:r>
              <a:rPr lang="es-ES" sz="4800" b="1" dirty="0">
                <a:solidFill>
                  <a:srgbClr val="002060"/>
                </a:solidFill>
              </a:rPr>
              <a:t>en verdad </a:t>
            </a:r>
            <a:r>
              <a:rPr lang="es-ES" sz="4800" b="1" dirty="0">
                <a:solidFill>
                  <a:srgbClr val="FF0000"/>
                </a:solidFill>
              </a:rPr>
              <a:t>había cambiado </a:t>
            </a:r>
            <a:r>
              <a:rPr lang="es-ES" sz="4800" b="1" dirty="0">
                <a:solidFill>
                  <a:srgbClr val="002060"/>
                </a:solidFill>
              </a:rPr>
              <a:t>el día de reposo del sábado al domingo. El cardenal, por medio de su secretario respondió:</a:t>
            </a:r>
            <a:endParaRPr lang="es-ES" sz="4800" b="1" dirty="0" smtClean="0">
              <a:solidFill>
                <a:srgbClr val="002060"/>
              </a:solidFill>
            </a:endParaRPr>
          </a:p>
        </p:txBody>
      </p:sp>
    </p:spTree>
    <p:extLst>
      <p:ext uri="{BB962C8B-B14F-4D97-AF65-F5344CB8AC3E}">
        <p14:creationId xmlns:p14="http://schemas.microsoft.com/office/powerpoint/2010/main" val="26875408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88062" y="328735"/>
            <a:ext cx="10943304"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El hombre estaba </a:t>
            </a:r>
            <a:r>
              <a:rPr lang="es-ES" sz="4800" b="1" dirty="0">
                <a:solidFill>
                  <a:srgbClr val="FF0000"/>
                </a:solidFill>
              </a:rPr>
              <a:t>confundido</a:t>
            </a:r>
            <a:r>
              <a:rPr lang="es-ES" sz="4800" b="1" dirty="0">
                <a:solidFill>
                  <a:srgbClr val="002060"/>
                </a:solidFill>
              </a:rPr>
              <a:t> y se imaginó que debía haber </a:t>
            </a:r>
            <a:r>
              <a:rPr lang="es-ES" sz="4800" b="1" dirty="0">
                <a:solidFill>
                  <a:srgbClr val="FF0000"/>
                </a:solidFill>
              </a:rPr>
              <a:t>algún error </a:t>
            </a:r>
            <a:r>
              <a:rPr lang="es-ES" sz="4800" b="1" dirty="0">
                <a:solidFill>
                  <a:srgbClr val="002060"/>
                </a:solidFill>
              </a:rPr>
              <a:t>y por lo tanto le escribió una carta al famoso Cardenal </a:t>
            </a:r>
            <a:r>
              <a:rPr lang="es-ES" sz="4800" b="1" dirty="0">
                <a:solidFill>
                  <a:srgbClr val="FF0000"/>
                </a:solidFill>
              </a:rPr>
              <a:t>Jaime </a:t>
            </a:r>
            <a:r>
              <a:rPr lang="es-ES" sz="4800" b="1" dirty="0" err="1">
                <a:solidFill>
                  <a:srgbClr val="FF0000"/>
                </a:solidFill>
              </a:rPr>
              <a:t>Gibbons</a:t>
            </a:r>
            <a:r>
              <a:rPr lang="es-ES" sz="4800" b="1" dirty="0">
                <a:solidFill>
                  <a:srgbClr val="FF0000"/>
                </a:solidFill>
              </a:rPr>
              <a:t> </a:t>
            </a:r>
            <a:r>
              <a:rPr lang="es-ES" sz="4800" b="1" dirty="0">
                <a:solidFill>
                  <a:srgbClr val="002060"/>
                </a:solidFill>
              </a:rPr>
              <a:t>de Baltimore y le preguntó si la </a:t>
            </a:r>
            <a:r>
              <a:rPr lang="es-ES" sz="4800" b="1" dirty="0" smtClean="0">
                <a:solidFill>
                  <a:srgbClr val="002060"/>
                </a:solidFill>
              </a:rPr>
              <a:t>iglesia católica </a:t>
            </a:r>
            <a:r>
              <a:rPr lang="es-ES" sz="4800" b="1" dirty="0">
                <a:solidFill>
                  <a:srgbClr val="002060"/>
                </a:solidFill>
              </a:rPr>
              <a:t>en verdad </a:t>
            </a:r>
            <a:r>
              <a:rPr lang="es-ES" sz="4800" b="1" dirty="0">
                <a:solidFill>
                  <a:srgbClr val="FF0000"/>
                </a:solidFill>
              </a:rPr>
              <a:t>había cambiado </a:t>
            </a:r>
            <a:r>
              <a:rPr lang="es-ES" sz="4800" b="1" dirty="0">
                <a:solidFill>
                  <a:srgbClr val="002060"/>
                </a:solidFill>
              </a:rPr>
              <a:t>el día de reposo del sábado al domingo. El cardenal, por medio de su secretario respondió:</a:t>
            </a:r>
            <a:endParaRPr lang="es-ES" sz="4800" b="1" dirty="0" smtClean="0">
              <a:solidFill>
                <a:srgbClr val="002060"/>
              </a:solidFill>
            </a:endParaRPr>
          </a:p>
        </p:txBody>
      </p:sp>
    </p:spTree>
    <p:extLst>
      <p:ext uri="{BB962C8B-B14F-4D97-AF65-F5344CB8AC3E}">
        <p14:creationId xmlns:p14="http://schemas.microsoft.com/office/powerpoint/2010/main" val="20514599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7854" y="1359707"/>
            <a:ext cx="11200629" cy="4708981"/>
          </a:xfrm>
          <a:prstGeom prst="rect">
            <a:avLst/>
          </a:prstGeom>
          <a:noFill/>
        </p:spPr>
        <p:txBody>
          <a:bodyPr wrap="square" rtlCol="0">
            <a:spAutoFit/>
          </a:bodyPr>
          <a:lstStyle/>
          <a:p>
            <a:r>
              <a:rPr lang="es-ES" sz="6000" b="1" dirty="0">
                <a:solidFill>
                  <a:schemeClr val="bg1"/>
                </a:solidFill>
              </a:rPr>
              <a:t>‘Claro que la Iglesia católica reclama que el cambio fue suyo. Y éste acto constituye una marca de su poder eclesiástico y de su autoridad en asuntos religiosos</a:t>
            </a:r>
            <a:r>
              <a:rPr lang="es-ES" sz="6000" b="1" dirty="0" smtClean="0">
                <a:solidFill>
                  <a:schemeClr val="bg1"/>
                </a:solidFill>
              </a:rPr>
              <a:t>.”</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Carta de la oficina del Cardenal Jaime </a:t>
            </a:r>
            <a:r>
              <a:rPr lang="es-ES" sz="3200" b="1" dirty="0" err="1">
                <a:solidFill>
                  <a:srgbClr val="FF0000"/>
                </a:solidFill>
                <a:latin typeface="Arial Black" panose="020B0A04020102020204" pitchFamily="34" charset="0"/>
              </a:rPr>
              <a:t>Gibbons</a:t>
            </a:r>
            <a:r>
              <a:rPr lang="es-ES" sz="3200" b="1" dirty="0">
                <a:solidFill>
                  <a:srgbClr val="FF0000"/>
                </a:solidFill>
                <a:latin typeface="Arial Black" panose="020B0A04020102020204" pitchFamily="34" charset="0"/>
              </a:rPr>
              <a:t>, por medio de su Canciller H.F. Thomas, </a:t>
            </a:r>
            <a:r>
              <a:rPr lang="es-ES" sz="3200" b="1" dirty="0" smtClean="0">
                <a:solidFill>
                  <a:srgbClr val="FF0000"/>
                </a:solidFill>
                <a:latin typeface="Arial Black" panose="020B0A04020102020204" pitchFamily="34" charset="0"/>
              </a:rPr>
              <a:t>nov. </a:t>
            </a:r>
            <a:r>
              <a:rPr lang="es-ES" sz="3200" b="1" dirty="0">
                <a:solidFill>
                  <a:srgbClr val="FF0000"/>
                </a:solidFill>
                <a:latin typeface="Arial Black" panose="020B0A04020102020204" pitchFamily="34" charset="0"/>
              </a:rPr>
              <a:t>11, 1895.</a:t>
            </a:r>
          </a:p>
        </p:txBody>
      </p:sp>
    </p:spTree>
    <p:extLst>
      <p:ext uri="{BB962C8B-B14F-4D97-AF65-F5344CB8AC3E}">
        <p14:creationId xmlns:p14="http://schemas.microsoft.com/office/powerpoint/2010/main" val="18720785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7854" y="858262"/>
            <a:ext cx="11200629" cy="6186309"/>
          </a:xfrm>
          <a:prstGeom prst="rect">
            <a:avLst/>
          </a:prstGeom>
          <a:noFill/>
        </p:spPr>
        <p:txBody>
          <a:bodyPr wrap="square" rtlCol="0">
            <a:spAutoFit/>
          </a:bodyPr>
          <a:lstStyle/>
          <a:p>
            <a:r>
              <a:rPr lang="es-ES" sz="6600" b="1" dirty="0">
                <a:solidFill>
                  <a:schemeClr val="bg1"/>
                </a:solidFill>
              </a:rPr>
              <a:t>“El domingo es nuestra marca de autoridad. . . la iglesia está por encima de la Biblia y este cambio de la observancia del sábado es una prueba de tal hecho</a:t>
            </a:r>
            <a:r>
              <a:rPr lang="es-ES" sz="6600" b="1" dirty="0" smtClean="0">
                <a:solidFill>
                  <a:schemeClr val="bg1"/>
                </a:solidFill>
              </a:rPr>
              <a:t>.”</a:t>
            </a:r>
            <a:endParaRPr lang="es-ES" sz="66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a:solidFill>
                  <a:srgbClr val="FF0000"/>
                </a:solidFill>
                <a:latin typeface="Arial Black" panose="020B0A04020102020204" pitchFamily="34" charset="0"/>
              </a:rPr>
              <a:t>The Catholic Record, </a:t>
            </a:r>
            <a:r>
              <a:rPr lang="en-US" sz="3200" b="1" dirty="0" err="1">
                <a:solidFill>
                  <a:srgbClr val="FF0000"/>
                </a:solidFill>
                <a:latin typeface="Arial Black" panose="020B0A04020102020204" pitchFamily="34" charset="0"/>
              </a:rPr>
              <a:t>septiembre</a:t>
            </a:r>
            <a:r>
              <a:rPr lang="en-US" sz="3200" b="1" dirty="0">
                <a:solidFill>
                  <a:srgbClr val="FF0000"/>
                </a:solidFill>
                <a:latin typeface="Arial Black" panose="020B0A04020102020204" pitchFamily="34" charset="0"/>
              </a:rPr>
              <a:t> 1, 1923</a:t>
            </a:r>
          </a:p>
        </p:txBody>
      </p:sp>
    </p:spTree>
    <p:extLst>
      <p:ext uri="{BB962C8B-B14F-4D97-AF65-F5344CB8AC3E}">
        <p14:creationId xmlns:p14="http://schemas.microsoft.com/office/powerpoint/2010/main" val="909986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0543" y="742838"/>
            <a:ext cx="11415251" cy="6247864"/>
          </a:xfrm>
          <a:prstGeom prst="rect">
            <a:avLst/>
          </a:prstGeom>
          <a:noFill/>
        </p:spPr>
        <p:txBody>
          <a:bodyPr wrap="square" rtlCol="0">
            <a:spAutoFit/>
          </a:bodyPr>
          <a:lstStyle/>
          <a:p>
            <a:r>
              <a:rPr lang="es-ES" sz="4000" b="1" dirty="0">
                <a:solidFill>
                  <a:schemeClr val="bg1"/>
                </a:solidFill>
              </a:rPr>
              <a:t>“Vi que el santo sábado es, y será, el muro separador entre el verdadero Israel de Dios y los incrédulos, así como la institución más adecuada para unir los corazones de los queridos y esperanzados santos de Dios.</a:t>
            </a:r>
          </a:p>
          <a:p>
            <a:r>
              <a:rPr lang="es-ES" sz="4000" b="1" dirty="0">
                <a:solidFill>
                  <a:schemeClr val="bg1"/>
                </a:solidFill>
              </a:rPr>
              <a:t>Vi que Dios tenía hijos que no reconocen ni guardan el sábado. No han rechazado la luz referente a él. Y al empezar el tiempo de angustia [previo], fuimos henchidos del Espíritu Santo, cuando salimos a proclamar más plenamente el sábado.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defPPr>
              <a:defRPr lang="es-DO"/>
            </a:defPPr>
            <a:lvl1pPr algn="ctr">
              <a:defRPr sz="3600" b="1">
                <a:solidFill>
                  <a:srgbClr val="FF0000"/>
                </a:solidFill>
                <a:latin typeface="Arial Black" panose="020B0A04020102020204" pitchFamily="34" charset="0"/>
              </a:defRPr>
            </a:lvl1pPr>
          </a:lstStyle>
          <a:p>
            <a:r>
              <a:rPr lang="en-US" dirty="0" err="1" smtClean="0"/>
              <a:t>Primeros</a:t>
            </a:r>
            <a:r>
              <a:rPr lang="en-US" dirty="0" smtClean="0"/>
              <a:t> </a:t>
            </a:r>
            <a:r>
              <a:rPr lang="en-US" dirty="0" err="1" smtClean="0"/>
              <a:t>Escritos</a:t>
            </a:r>
            <a:r>
              <a:rPr lang="en-US" dirty="0" smtClean="0"/>
              <a:t>, PE</a:t>
            </a:r>
            <a:r>
              <a:rPr lang="en-US" dirty="0"/>
              <a:t>, pp. 33, 34</a:t>
            </a:r>
          </a:p>
        </p:txBody>
      </p:sp>
    </p:spTree>
    <p:extLst>
      <p:ext uri="{BB962C8B-B14F-4D97-AF65-F5344CB8AC3E}">
        <p14:creationId xmlns:p14="http://schemas.microsoft.com/office/powerpoint/2010/main" val="14390992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4615" y="2158610"/>
            <a:ext cx="11200629" cy="4524315"/>
          </a:xfrm>
          <a:prstGeom prst="rect">
            <a:avLst/>
          </a:prstGeom>
          <a:noFill/>
        </p:spPr>
        <p:txBody>
          <a:bodyPr wrap="square" rtlCol="0">
            <a:spAutoFit/>
          </a:bodyPr>
          <a:lstStyle/>
          <a:p>
            <a:r>
              <a:rPr lang="es-ES" sz="4800" b="1" dirty="0">
                <a:solidFill>
                  <a:schemeClr val="bg1"/>
                </a:solidFill>
              </a:rPr>
              <a:t>“Por largo tiempo todas las naciones cristianas dependían de la iglesia católica y como hemos visto, los varios estados imponían por ley sus ordenanzas las cuales exigían la adoración y la suspensión del trabajo el domingo.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062103"/>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John </a:t>
            </a:r>
            <a:r>
              <a:rPr lang="es-ES" sz="3200" b="1" dirty="0" err="1">
                <a:solidFill>
                  <a:srgbClr val="FF0000"/>
                </a:solidFill>
                <a:latin typeface="Arial Black" panose="020B0A04020102020204" pitchFamily="34" charset="0"/>
              </a:rPr>
              <a:t>Gilmary</a:t>
            </a:r>
            <a:r>
              <a:rPr lang="es-ES" sz="3200" b="1" dirty="0">
                <a:solidFill>
                  <a:srgbClr val="FF0000"/>
                </a:solidFill>
                <a:latin typeface="Arial Black" panose="020B0A04020102020204" pitchFamily="34" charset="0"/>
              </a:rPr>
              <a:t> </a:t>
            </a:r>
            <a:r>
              <a:rPr lang="es-ES" sz="3200" b="1" u="sng" dirty="0" err="1">
                <a:solidFill>
                  <a:srgbClr val="FF0000"/>
                </a:solidFill>
                <a:latin typeface="Arial Black" panose="020B0A04020102020204" pitchFamily="34" charset="0"/>
              </a:rPr>
              <a:t>Shea</a:t>
            </a:r>
            <a:r>
              <a:rPr lang="es-ES" sz="3200" b="1" dirty="0">
                <a:solidFill>
                  <a:srgbClr val="FF0000"/>
                </a:solidFill>
                <a:latin typeface="Arial Black" panose="020B0A04020102020204" pitchFamily="34" charset="0"/>
              </a:rPr>
              <a:t>, in </a:t>
            </a:r>
            <a:r>
              <a:rPr lang="es-ES" sz="3200" b="1" dirty="0" err="1">
                <a:solidFill>
                  <a:srgbClr val="FF0000"/>
                </a:solidFill>
                <a:latin typeface="Arial Black" panose="020B0A04020102020204" pitchFamily="34" charset="0"/>
              </a:rPr>
              <a:t>The</a:t>
            </a:r>
            <a:r>
              <a:rPr lang="es-ES" sz="3200" b="1" dirty="0">
                <a:solidFill>
                  <a:srgbClr val="FF0000"/>
                </a:solidFill>
                <a:latin typeface="Arial Black" panose="020B0A04020102020204" pitchFamily="34" charset="0"/>
              </a:rPr>
              <a:t> American </a:t>
            </a:r>
            <a:r>
              <a:rPr lang="es-ES" sz="3200" b="1" dirty="0" err="1">
                <a:solidFill>
                  <a:srgbClr val="FF0000"/>
                </a:solidFill>
                <a:latin typeface="Arial Black" panose="020B0A04020102020204" pitchFamily="34" charset="0"/>
              </a:rPr>
              <a:t>Catholic</a:t>
            </a:r>
            <a:r>
              <a:rPr lang="es-ES" sz="3200" b="1" dirty="0">
                <a:solidFill>
                  <a:srgbClr val="FF0000"/>
                </a:solidFill>
                <a:latin typeface="Arial Black" panose="020B0A04020102020204" pitchFamily="34" charset="0"/>
              </a:rPr>
              <a:t> </a:t>
            </a:r>
            <a:r>
              <a:rPr lang="es-ES" sz="3200" b="1" dirty="0" err="1">
                <a:solidFill>
                  <a:srgbClr val="FF0000"/>
                </a:solidFill>
                <a:latin typeface="Arial Black" panose="020B0A04020102020204" pitchFamily="34" charset="0"/>
              </a:rPr>
              <a:t>Quarterly</a:t>
            </a:r>
            <a:r>
              <a:rPr lang="es-ES" sz="3200" b="1" dirty="0">
                <a:solidFill>
                  <a:srgbClr val="FF0000"/>
                </a:solidFill>
                <a:latin typeface="Arial Black" panose="020B0A04020102020204" pitchFamily="34" charset="0"/>
              </a:rPr>
              <a:t> </a:t>
            </a:r>
            <a:r>
              <a:rPr lang="es-ES" sz="3200" b="1" dirty="0" err="1">
                <a:solidFill>
                  <a:srgbClr val="FF0000"/>
                </a:solidFill>
                <a:latin typeface="Arial Black" panose="020B0A04020102020204" pitchFamily="34" charset="0"/>
              </a:rPr>
              <a:t>Review</a:t>
            </a:r>
            <a:r>
              <a:rPr lang="es-ES" sz="3200" b="1" dirty="0">
                <a:solidFill>
                  <a:srgbClr val="FF0000"/>
                </a:solidFill>
                <a:latin typeface="Arial Black" panose="020B0A04020102020204" pitchFamily="34" charset="0"/>
              </a:rPr>
              <a:t>, enero, 1883, p. 139 </a:t>
            </a:r>
            <a:r>
              <a:rPr lang="es-ES" sz="3200" b="1" dirty="0">
                <a:latin typeface="Arial Black" panose="020B0A04020102020204" pitchFamily="34" charset="0"/>
              </a:rPr>
              <a:t>[</a:t>
            </a:r>
            <a:r>
              <a:rPr lang="es-ES" sz="3200" b="1" dirty="0" err="1">
                <a:latin typeface="Arial Black" panose="020B0A04020102020204" pitchFamily="34" charset="0"/>
              </a:rPr>
              <a:t>Shea</a:t>
            </a:r>
            <a:r>
              <a:rPr lang="es-ES" sz="3200" b="1" dirty="0">
                <a:latin typeface="Arial Black" panose="020B0A04020102020204" pitchFamily="34" charset="0"/>
              </a:rPr>
              <a:t> (1824-1892) era un historiador muy importante de la iglesia católica en su época].</a:t>
            </a:r>
          </a:p>
        </p:txBody>
      </p:sp>
    </p:spTree>
    <p:extLst>
      <p:ext uri="{BB962C8B-B14F-4D97-AF65-F5344CB8AC3E}">
        <p14:creationId xmlns:p14="http://schemas.microsoft.com/office/powerpoint/2010/main" val="29468758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8357" y="270816"/>
            <a:ext cx="11200629" cy="6186309"/>
          </a:xfrm>
          <a:prstGeom prst="rect">
            <a:avLst/>
          </a:prstGeom>
          <a:noFill/>
        </p:spPr>
        <p:txBody>
          <a:bodyPr wrap="square" rtlCol="0">
            <a:spAutoFit/>
          </a:bodyPr>
          <a:lstStyle/>
          <a:p>
            <a:r>
              <a:rPr lang="es-ES" sz="4400" b="1" dirty="0" smtClean="0">
                <a:solidFill>
                  <a:schemeClr val="bg1"/>
                </a:solidFill>
              </a:rPr>
              <a:t>El </a:t>
            </a:r>
            <a:r>
              <a:rPr lang="es-ES" sz="4400" b="1" dirty="0">
                <a:solidFill>
                  <a:schemeClr val="bg1"/>
                </a:solidFill>
              </a:rPr>
              <a:t>protestantismo, al desechar la autoridad de la iglesia no puede dar una buena razón que sustente su teoría dominical y por lo tanto debería por lógica guardar el sábado como día de reposo. Al redactar leyes que mandan a santificar el domingo el estado está reconociendo inconscientemente la autoridad de la iglesia católica y está implementando más o menos fielmente su prescripción</a:t>
            </a:r>
            <a:r>
              <a:rPr lang="es-ES" sz="4400" b="1" dirty="0" smtClean="0">
                <a:solidFill>
                  <a:schemeClr val="bg1"/>
                </a:solidFill>
              </a:rPr>
              <a:t>.</a:t>
            </a:r>
            <a:endParaRPr lang="es-ES" sz="4400" b="1" dirty="0">
              <a:solidFill>
                <a:schemeClr val="bg1"/>
              </a:solidFill>
            </a:endParaRPr>
          </a:p>
        </p:txBody>
      </p:sp>
    </p:spTree>
    <p:extLst>
      <p:ext uri="{BB962C8B-B14F-4D97-AF65-F5344CB8AC3E}">
        <p14:creationId xmlns:p14="http://schemas.microsoft.com/office/powerpoint/2010/main" val="7238929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8357" y="506791"/>
            <a:ext cx="11200629" cy="5170646"/>
          </a:xfrm>
          <a:prstGeom prst="rect">
            <a:avLst/>
          </a:prstGeom>
          <a:noFill/>
        </p:spPr>
        <p:txBody>
          <a:bodyPr wrap="square" rtlCol="0">
            <a:spAutoFit/>
          </a:bodyPr>
          <a:lstStyle/>
          <a:p>
            <a:r>
              <a:rPr lang="es-ES" sz="6600" b="1" dirty="0" smtClean="0">
                <a:solidFill>
                  <a:schemeClr val="bg1"/>
                </a:solidFill>
              </a:rPr>
              <a:t>La </a:t>
            </a:r>
            <a:r>
              <a:rPr lang="es-ES" sz="6600" b="1" dirty="0">
                <a:solidFill>
                  <a:schemeClr val="bg1"/>
                </a:solidFill>
              </a:rPr>
              <a:t>santificación del domingo como día de adoración pública al Dios Omnipotente es una creación puramente de la iglesia católica</a:t>
            </a:r>
            <a:r>
              <a:rPr lang="es-ES" sz="6600" b="1" dirty="0" smtClean="0">
                <a:solidFill>
                  <a:schemeClr val="bg1"/>
                </a:solidFill>
              </a:rPr>
              <a:t>.”</a:t>
            </a:r>
            <a:endParaRPr lang="es-ES" sz="6600" b="1" dirty="0">
              <a:solidFill>
                <a:schemeClr val="bg1"/>
              </a:solidFill>
            </a:endParaRPr>
          </a:p>
        </p:txBody>
      </p:sp>
    </p:spTree>
    <p:extLst>
      <p:ext uri="{BB962C8B-B14F-4D97-AF65-F5344CB8AC3E}">
        <p14:creationId xmlns:p14="http://schemas.microsoft.com/office/powerpoint/2010/main" val="15264451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25622" y="2651052"/>
            <a:ext cx="11200629" cy="3785652"/>
          </a:xfrm>
          <a:prstGeom prst="rect">
            <a:avLst/>
          </a:prstGeom>
          <a:noFill/>
        </p:spPr>
        <p:txBody>
          <a:bodyPr wrap="square" rtlCol="0">
            <a:spAutoFit/>
          </a:bodyPr>
          <a:lstStyle/>
          <a:p>
            <a:r>
              <a:rPr lang="es-ES" sz="4800" b="1" dirty="0">
                <a:solidFill>
                  <a:schemeClr val="bg1"/>
                </a:solidFill>
              </a:rPr>
              <a:t>"</a:t>
            </a:r>
            <a:r>
              <a:rPr lang="es-ES" sz="4800" b="1" dirty="0">
                <a:solidFill>
                  <a:srgbClr val="FFFF00"/>
                </a:solidFill>
              </a:rPr>
              <a:t>Pregunta</a:t>
            </a:r>
            <a:r>
              <a:rPr lang="es-ES" sz="4800" b="1" dirty="0">
                <a:solidFill>
                  <a:schemeClr val="bg1"/>
                </a:solidFill>
              </a:rPr>
              <a:t>: ¿Qué autoridad Bíblica hay para cambiar el sábado del séptimo día de la semana al primero? ¿Quién le dio autoridad al papa para cambiar un mandato de </a:t>
            </a:r>
            <a:r>
              <a:rPr lang="es-ES" sz="4800" b="1" dirty="0" smtClean="0">
                <a:solidFill>
                  <a:schemeClr val="bg1"/>
                </a:solidFill>
              </a:rPr>
              <a:t>Dios</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55454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Monseñor Louis </a:t>
            </a:r>
            <a:r>
              <a:rPr lang="es-ES" sz="3200" b="1" u="sng" dirty="0">
                <a:solidFill>
                  <a:srgbClr val="FF0000"/>
                </a:solidFill>
                <a:latin typeface="Arial Black" panose="020B0A04020102020204" pitchFamily="34" charset="0"/>
              </a:rPr>
              <a:t>Segur</a:t>
            </a:r>
            <a:r>
              <a:rPr lang="es-ES" sz="3200" b="1" dirty="0">
                <a:solidFill>
                  <a:srgbClr val="FF0000"/>
                </a:solidFill>
                <a:latin typeface="Arial Black" panose="020B0A04020102020204" pitchFamily="34" charset="0"/>
              </a:rPr>
              <a:t>, </a:t>
            </a:r>
            <a:r>
              <a:rPr lang="es-ES" sz="3200" b="1" dirty="0" err="1">
                <a:solidFill>
                  <a:srgbClr val="FF0000"/>
                </a:solidFill>
                <a:latin typeface="Arial Black" panose="020B0A04020102020204" pitchFamily="34" charset="0"/>
              </a:rPr>
              <a:t>Plain</a:t>
            </a:r>
            <a:r>
              <a:rPr lang="es-ES" sz="3200" b="1" dirty="0">
                <a:solidFill>
                  <a:srgbClr val="FF0000"/>
                </a:solidFill>
                <a:latin typeface="Arial Black" panose="020B0A04020102020204" pitchFamily="34" charset="0"/>
              </a:rPr>
              <a:t> </a:t>
            </a:r>
            <a:r>
              <a:rPr lang="es-ES" sz="3200" b="1" dirty="0" err="1">
                <a:solidFill>
                  <a:srgbClr val="FF0000"/>
                </a:solidFill>
                <a:latin typeface="Arial Black" panose="020B0A04020102020204" pitchFamily="34" charset="0"/>
              </a:rPr>
              <a:t>Talk</a:t>
            </a:r>
            <a:r>
              <a:rPr lang="es-ES" sz="3200" b="1" dirty="0">
                <a:solidFill>
                  <a:srgbClr val="FF0000"/>
                </a:solidFill>
                <a:latin typeface="Arial Black" panose="020B0A04020102020204" pitchFamily="34" charset="0"/>
              </a:rPr>
              <a:t> </a:t>
            </a:r>
            <a:r>
              <a:rPr lang="es-ES" sz="3200" b="1" dirty="0" err="1">
                <a:solidFill>
                  <a:srgbClr val="FF0000"/>
                </a:solidFill>
                <a:latin typeface="Arial Black" panose="020B0A04020102020204" pitchFamily="34" charset="0"/>
              </a:rPr>
              <a:t>About</a:t>
            </a:r>
            <a:r>
              <a:rPr lang="es-ES" sz="3200" b="1" dirty="0">
                <a:solidFill>
                  <a:srgbClr val="FF0000"/>
                </a:solidFill>
                <a:latin typeface="Arial Black" panose="020B0A04020102020204" pitchFamily="34" charset="0"/>
              </a:rPr>
              <a:t> </a:t>
            </a:r>
            <a:r>
              <a:rPr lang="es-ES" sz="3200" b="1" dirty="0" err="1">
                <a:solidFill>
                  <a:srgbClr val="FF0000"/>
                </a:solidFill>
                <a:latin typeface="Arial Black" panose="020B0A04020102020204" pitchFamily="34" charset="0"/>
              </a:rPr>
              <a:t>the</a:t>
            </a:r>
            <a:r>
              <a:rPr lang="es-ES" sz="3200" b="1" dirty="0">
                <a:solidFill>
                  <a:srgbClr val="FF0000"/>
                </a:solidFill>
                <a:latin typeface="Arial Black" panose="020B0A04020102020204" pitchFamily="34" charset="0"/>
              </a:rPr>
              <a:t> </a:t>
            </a:r>
            <a:r>
              <a:rPr lang="es-ES" sz="3200" b="1" dirty="0" err="1">
                <a:solidFill>
                  <a:srgbClr val="FF0000"/>
                </a:solidFill>
                <a:latin typeface="Arial Black" panose="020B0A04020102020204" pitchFamily="34" charset="0"/>
              </a:rPr>
              <a:t>Protestantism</a:t>
            </a:r>
            <a:r>
              <a:rPr lang="es-ES" sz="3200" b="1" dirty="0">
                <a:solidFill>
                  <a:srgbClr val="FF0000"/>
                </a:solidFill>
                <a:latin typeface="Arial Black" panose="020B0A04020102020204" pitchFamily="34" charset="0"/>
              </a:rPr>
              <a:t> of </a:t>
            </a:r>
            <a:r>
              <a:rPr lang="es-ES" sz="3200" b="1" dirty="0" err="1">
                <a:solidFill>
                  <a:srgbClr val="FF0000"/>
                </a:solidFill>
                <a:latin typeface="Arial Black" panose="020B0A04020102020204" pitchFamily="34" charset="0"/>
              </a:rPr>
              <a:t>Today</a:t>
            </a:r>
            <a:r>
              <a:rPr lang="es-ES" sz="3200" b="1" dirty="0">
                <a:solidFill>
                  <a:srgbClr val="FF0000"/>
                </a:solidFill>
                <a:latin typeface="Arial Black" panose="020B0A04020102020204" pitchFamily="34" charset="0"/>
              </a:rPr>
              <a:t>, 1868, p. 213 </a:t>
            </a:r>
            <a:r>
              <a:rPr lang="es-ES" sz="3200" b="1" dirty="0">
                <a:latin typeface="Arial Black" panose="020B0A04020102020204" pitchFamily="34" charset="0"/>
              </a:rPr>
              <a:t>[L.G. Segur (1820-1881) fue un prelado y apologeta francés. Mas tarde fue un oficial diplomático y judicial en Roma</a:t>
            </a:r>
            <a:r>
              <a:rPr lang="es-ES" sz="3200" b="1" dirty="0" smtClean="0">
                <a:latin typeface="Arial Black" panose="020B0A04020102020204" pitchFamily="34" charset="0"/>
              </a:rPr>
              <a:t>.]</a:t>
            </a:r>
            <a:endParaRPr lang="es-ES" sz="3200" b="1" dirty="0">
              <a:latin typeface="Arial Black" panose="020B0A04020102020204" pitchFamily="34" charset="0"/>
            </a:endParaRPr>
          </a:p>
        </p:txBody>
      </p:sp>
    </p:spTree>
    <p:extLst>
      <p:ext uri="{BB962C8B-B14F-4D97-AF65-F5344CB8AC3E}">
        <p14:creationId xmlns:p14="http://schemas.microsoft.com/office/powerpoint/2010/main" val="16729352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76345" y="276562"/>
            <a:ext cx="11200629" cy="6001643"/>
          </a:xfrm>
          <a:prstGeom prst="rect">
            <a:avLst/>
          </a:prstGeom>
          <a:noFill/>
        </p:spPr>
        <p:txBody>
          <a:bodyPr wrap="square" rtlCol="0">
            <a:spAutoFit/>
          </a:bodyPr>
          <a:lstStyle/>
          <a:p>
            <a:r>
              <a:rPr lang="es-ES" sz="4800" b="1" dirty="0" smtClean="0">
                <a:solidFill>
                  <a:srgbClr val="FFFF00"/>
                </a:solidFill>
              </a:rPr>
              <a:t>Respuesta</a:t>
            </a:r>
            <a:r>
              <a:rPr lang="es-ES" sz="4800" b="1" dirty="0" smtClean="0">
                <a:solidFill>
                  <a:schemeClr val="bg1"/>
                </a:solidFill>
              </a:rPr>
              <a:t>: Fue la iglesia católica, por la autoridad que le confirió Jesucristo, que </a:t>
            </a:r>
            <a:r>
              <a:rPr lang="es-ES" sz="4800" b="1" dirty="0" smtClean="0">
                <a:solidFill>
                  <a:srgbClr val="FFFF00"/>
                </a:solidFill>
              </a:rPr>
              <a:t>transfirió</a:t>
            </a:r>
            <a:r>
              <a:rPr lang="es-ES" sz="4800" b="1" dirty="0" smtClean="0">
                <a:solidFill>
                  <a:schemeClr val="bg1"/>
                </a:solidFill>
              </a:rPr>
              <a:t> este reposo [</a:t>
            </a:r>
            <a:r>
              <a:rPr lang="es-ES" sz="4800" b="1" dirty="0" smtClean="0">
                <a:solidFill>
                  <a:srgbClr val="FFFF00"/>
                </a:solidFill>
              </a:rPr>
              <a:t>del sábado Bíblico</a:t>
            </a:r>
            <a:r>
              <a:rPr lang="es-ES" sz="4800" b="1" dirty="0" smtClean="0">
                <a:solidFill>
                  <a:schemeClr val="bg1"/>
                </a:solidFill>
              </a:rPr>
              <a:t>] al domingo. Así es que la observancia del domingo por los protestantes es un homenaje que le rinden, sin querer admitirlo a la autoridad de la iglesia [</a:t>
            </a:r>
            <a:r>
              <a:rPr lang="es-ES" sz="4800" b="1" dirty="0" smtClean="0">
                <a:solidFill>
                  <a:srgbClr val="FFFF00"/>
                </a:solidFill>
              </a:rPr>
              <a:t>católica</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40561053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54736" y="3801426"/>
            <a:ext cx="11200629" cy="3046988"/>
          </a:xfrm>
          <a:prstGeom prst="rect">
            <a:avLst/>
          </a:prstGeom>
          <a:noFill/>
        </p:spPr>
        <p:txBody>
          <a:bodyPr wrap="square" rtlCol="0">
            <a:spAutoFit/>
          </a:bodyPr>
          <a:lstStyle/>
          <a:p>
            <a:r>
              <a:rPr lang="es-ES" sz="4800" b="1" dirty="0">
                <a:solidFill>
                  <a:schemeClr val="bg1"/>
                </a:solidFill>
              </a:rPr>
              <a:t>"Compruébeme solo con la Biblia que estoy obligado a santificar el domingo. No existe tal ley en la Biblia. Es tan solo la ley de la santa Iglesia Católica.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353943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latin typeface="Arial Black" panose="020B0A04020102020204" pitchFamily="34" charset="0"/>
              </a:rPr>
              <a:t>Sacerdote </a:t>
            </a:r>
            <a:r>
              <a:rPr lang="es-ES" sz="3200" b="1" dirty="0">
                <a:solidFill>
                  <a:srgbClr val="FF0000"/>
                </a:solidFill>
                <a:latin typeface="Arial Black" panose="020B0A04020102020204" pitchFamily="34" charset="0"/>
              </a:rPr>
              <a:t>Thomas </a:t>
            </a:r>
            <a:r>
              <a:rPr lang="es-ES" sz="3200" b="1" dirty="0" err="1">
                <a:solidFill>
                  <a:srgbClr val="FF0000"/>
                </a:solidFill>
                <a:latin typeface="Arial Black" panose="020B0A04020102020204" pitchFamily="34" charset="0"/>
              </a:rPr>
              <a:t>Enright</a:t>
            </a:r>
            <a:r>
              <a:rPr lang="es-ES" sz="3200" b="1" dirty="0">
                <a:latin typeface="Arial Black" panose="020B0A04020102020204" pitchFamily="34" charset="0"/>
              </a:rPr>
              <a:t>, CSSR, Presidente de </a:t>
            </a:r>
            <a:r>
              <a:rPr lang="es-ES" sz="3200" b="1" dirty="0" err="1">
                <a:latin typeface="Arial Black" panose="020B0A04020102020204" pitchFamily="34" charset="0"/>
              </a:rPr>
              <a:t>Redemptorist</a:t>
            </a:r>
            <a:r>
              <a:rPr lang="es-ES" sz="3200" b="1" dirty="0">
                <a:latin typeface="Arial Black" panose="020B0A04020102020204" pitchFamily="34" charset="0"/>
              </a:rPr>
              <a:t> </a:t>
            </a:r>
            <a:r>
              <a:rPr lang="es-ES" sz="3200" b="1" dirty="0" err="1">
                <a:latin typeface="Arial Black" panose="020B0A04020102020204" pitchFamily="34" charset="0"/>
              </a:rPr>
              <a:t>College</a:t>
            </a:r>
            <a:r>
              <a:rPr lang="es-ES" sz="3200" b="1" dirty="0">
                <a:latin typeface="Arial Black" panose="020B0A04020102020204" pitchFamily="34" charset="0"/>
              </a:rPr>
              <a:t>, Kansas City, Missouri en un discurso que </a:t>
            </a:r>
            <a:r>
              <a:rPr lang="es-ES" sz="3200" b="1" dirty="0" smtClean="0">
                <a:latin typeface="Arial Black" panose="020B0A04020102020204" pitchFamily="34" charset="0"/>
              </a:rPr>
              <a:t>presentó </a:t>
            </a:r>
            <a:r>
              <a:rPr lang="es-ES" sz="3200" b="1" dirty="0">
                <a:latin typeface="Arial Black" panose="020B0A04020102020204" pitchFamily="34" charset="0"/>
              </a:rPr>
              <a:t>en Hartford, Kansas, </a:t>
            </a:r>
            <a:r>
              <a:rPr lang="es-ES" sz="3200" b="1" dirty="0">
                <a:solidFill>
                  <a:srgbClr val="FF0000"/>
                </a:solidFill>
                <a:latin typeface="Arial Black" panose="020B0A04020102020204" pitchFamily="34" charset="0"/>
              </a:rPr>
              <a:t>febrero 18, 1884,</a:t>
            </a:r>
            <a:r>
              <a:rPr lang="es-ES" sz="3200" b="1" dirty="0">
                <a:latin typeface="Arial Black" panose="020B0A04020102020204" pitchFamily="34" charset="0"/>
              </a:rPr>
              <a:t> e impreso en el </a:t>
            </a:r>
            <a:r>
              <a:rPr lang="es-ES" sz="3200" b="1" dirty="0">
                <a:solidFill>
                  <a:srgbClr val="FF0000"/>
                </a:solidFill>
                <a:latin typeface="Arial Black" panose="020B0A04020102020204" pitchFamily="34" charset="0"/>
              </a:rPr>
              <a:t>Hartford Kansas </a:t>
            </a:r>
            <a:r>
              <a:rPr lang="es-ES" sz="3200" b="1" dirty="0" err="1">
                <a:solidFill>
                  <a:srgbClr val="FF0000"/>
                </a:solidFill>
                <a:latin typeface="Arial Black" panose="020B0A04020102020204" pitchFamily="34" charset="0"/>
              </a:rPr>
              <a:t>Weekly</a:t>
            </a:r>
            <a:r>
              <a:rPr lang="es-ES" sz="3200" b="1" dirty="0">
                <a:solidFill>
                  <a:srgbClr val="FF0000"/>
                </a:solidFill>
                <a:latin typeface="Arial Black" panose="020B0A04020102020204" pitchFamily="34" charset="0"/>
              </a:rPr>
              <a:t> </a:t>
            </a:r>
            <a:r>
              <a:rPr lang="es-ES" sz="3200" b="1" dirty="0" err="1">
                <a:solidFill>
                  <a:srgbClr val="FF0000"/>
                </a:solidFill>
                <a:latin typeface="Arial Black" panose="020B0A04020102020204" pitchFamily="34" charset="0"/>
              </a:rPr>
              <a:t>Call</a:t>
            </a:r>
            <a:r>
              <a:rPr lang="es-ES" sz="3200" b="1" dirty="0">
                <a:latin typeface="Arial Black" panose="020B0A04020102020204" pitchFamily="34" charset="0"/>
              </a:rPr>
              <a:t>, febrero 22, 1884, y el </a:t>
            </a:r>
            <a:r>
              <a:rPr lang="es-ES" sz="3200" b="1" dirty="0">
                <a:solidFill>
                  <a:srgbClr val="FF0000"/>
                </a:solidFill>
                <a:latin typeface="Arial Black" panose="020B0A04020102020204" pitchFamily="34" charset="0"/>
              </a:rPr>
              <a:t>American </a:t>
            </a:r>
            <a:r>
              <a:rPr lang="es-ES" sz="3200" b="1" dirty="0" err="1">
                <a:solidFill>
                  <a:srgbClr val="FF0000"/>
                </a:solidFill>
                <a:latin typeface="Arial Black" panose="020B0A04020102020204" pitchFamily="34" charset="0"/>
              </a:rPr>
              <a:t>Sentinel</a:t>
            </a:r>
            <a:r>
              <a:rPr lang="es-ES" sz="3200" b="1" dirty="0">
                <a:latin typeface="Arial Black" panose="020B0A04020102020204" pitchFamily="34" charset="0"/>
              </a:rPr>
              <a:t>, una revista Católico Romana que se publicó en junio de 1893, página 173.</a:t>
            </a:r>
          </a:p>
        </p:txBody>
      </p:sp>
    </p:spTree>
    <p:extLst>
      <p:ext uri="{BB962C8B-B14F-4D97-AF65-F5344CB8AC3E}">
        <p14:creationId xmlns:p14="http://schemas.microsoft.com/office/powerpoint/2010/main" val="186322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69484" y="117693"/>
            <a:ext cx="11635703" cy="6740307"/>
          </a:xfrm>
          <a:prstGeom prst="rect">
            <a:avLst/>
          </a:prstGeom>
          <a:noFill/>
        </p:spPr>
        <p:txBody>
          <a:bodyPr wrap="square" rtlCol="0">
            <a:spAutoFit/>
          </a:bodyPr>
          <a:lstStyle/>
          <a:p>
            <a:r>
              <a:rPr lang="es-ES" sz="5400" b="1" dirty="0" smtClean="0">
                <a:solidFill>
                  <a:schemeClr val="bg1"/>
                </a:solidFill>
              </a:rPr>
              <a:t>La </a:t>
            </a:r>
            <a:r>
              <a:rPr lang="es-ES" sz="5400" b="1" dirty="0">
                <a:solidFill>
                  <a:schemeClr val="bg1"/>
                </a:solidFill>
              </a:rPr>
              <a:t>Biblia dice: ‘Acuérdate del sábado para santificarlo.’ La iglesia católica dice: ‘No. Por mi poder divino he abolido el sábado y te ordeno que observes el primer día de la semana. Y he aquí, todo el mundo civilizado </a:t>
            </a:r>
            <a:r>
              <a:rPr lang="es-ES" sz="5400" b="1" dirty="0">
                <a:solidFill>
                  <a:srgbClr val="FFFF00"/>
                </a:solidFill>
              </a:rPr>
              <a:t>se inclina en obediencia reverente</a:t>
            </a:r>
            <a:r>
              <a:rPr lang="es-ES" sz="5400" b="1" dirty="0">
                <a:solidFill>
                  <a:schemeClr val="bg1"/>
                </a:solidFill>
              </a:rPr>
              <a:t> al mandato de la iglesia católica</a:t>
            </a:r>
            <a:r>
              <a:rPr lang="es-ES" sz="5400" b="1" dirty="0" smtClean="0">
                <a:solidFill>
                  <a:schemeClr val="bg1"/>
                </a:solidFill>
              </a:rPr>
              <a:t>.”</a:t>
            </a:r>
            <a:endParaRPr lang="es-ES" sz="5400" b="1" dirty="0">
              <a:solidFill>
                <a:schemeClr val="bg1"/>
              </a:solidFill>
            </a:endParaRPr>
          </a:p>
        </p:txBody>
      </p:sp>
    </p:spTree>
    <p:extLst>
      <p:ext uri="{BB962C8B-B14F-4D97-AF65-F5344CB8AC3E}">
        <p14:creationId xmlns:p14="http://schemas.microsoft.com/office/powerpoint/2010/main" val="5426217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54736" y="1666167"/>
            <a:ext cx="11200629" cy="4524315"/>
          </a:xfrm>
          <a:prstGeom prst="rect">
            <a:avLst/>
          </a:prstGeom>
          <a:noFill/>
        </p:spPr>
        <p:txBody>
          <a:bodyPr wrap="square" rtlCol="0">
            <a:spAutoFit/>
          </a:bodyPr>
          <a:lstStyle/>
          <a:p>
            <a:r>
              <a:rPr lang="es-ES" sz="4800" b="1" dirty="0">
                <a:solidFill>
                  <a:schemeClr val="bg1"/>
                </a:solidFill>
              </a:rPr>
              <a:t>“Una palabra en cuanto al domingo. Dios dijo: ‘Acuérdate de santificar el sábado!’ El reposo era el sábado, no el domingo. ¿Por qué, entonces, santificamos el domingo en vez del sábado? </a:t>
            </a:r>
            <a:r>
              <a:rPr lang="es-ES" sz="4800" b="1" dirty="0" smtClean="0">
                <a:solidFill>
                  <a:schemeClr val="bg1"/>
                </a:solidFill>
              </a:rPr>
              <a:t>La iglesia </a:t>
            </a:r>
            <a:r>
              <a:rPr lang="es-ES" sz="4800" b="1" dirty="0">
                <a:solidFill>
                  <a:schemeClr val="bg1"/>
                </a:solidFill>
              </a:rPr>
              <a:t>alteró la observancia del sábado al domingo. . .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56966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a:solidFill>
                  <a:srgbClr val="FF0000"/>
                </a:solidFill>
                <a:latin typeface="Arial Black" panose="020B0A04020102020204" pitchFamily="34" charset="0"/>
              </a:rPr>
              <a:t>Henry T. </a:t>
            </a:r>
            <a:r>
              <a:rPr lang="en-US" sz="3200" b="1" dirty="0" err="1">
                <a:solidFill>
                  <a:srgbClr val="FF0000"/>
                </a:solidFill>
                <a:latin typeface="Arial Black" panose="020B0A04020102020204" pitchFamily="34" charset="0"/>
              </a:rPr>
              <a:t>Cafferata</a:t>
            </a:r>
            <a:r>
              <a:rPr lang="en-US" sz="3200" b="1" dirty="0">
                <a:solidFill>
                  <a:srgbClr val="FF0000"/>
                </a:solidFill>
                <a:latin typeface="Arial Black" panose="020B0A04020102020204" pitchFamily="34" charset="0"/>
              </a:rPr>
              <a:t>, </a:t>
            </a:r>
            <a:r>
              <a:rPr lang="en-US" sz="3200" b="1" dirty="0">
                <a:latin typeface="Arial Black" panose="020B0A04020102020204" pitchFamily="34" charset="0"/>
              </a:rPr>
              <a:t>The Catechism Simply Explained</a:t>
            </a:r>
            <a:r>
              <a:rPr lang="en-US" sz="3200" b="1" dirty="0">
                <a:solidFill>
                  <a:srgbClr val="FF0000"/>
                </a:solidFill>
                <a:latin typeface="Arial Black" panose="020B0A04020102020204" pitchFamily="34" charset="0"/>
              </a:rPr>
              <a:t> (London: Burns Oates &amp; </a:t>
            </a:r>
            <a:r>
              <a:rPr lang="en-US" sz="3200" b="1" dirty="0" err="1">
                <a:solidFill>
                  <a:srgbClr val="FF0000"/>
                </a:solidFill>
                <a:latin typeface="Arial Black" panose="020B0A04020102020204" pitchFamily="34" charset="0"/>
              </a:rPr>
              <a:t>Washbourne</a:t>
            </a:r>
            <a:r>
              <a:rPr lang="en-US" sz="3200" b="1" dirty="0">
                <a:solidFill>
                  <a:srgbClr val="FF0000"/>
                </a:solidFill>
                <a:latin typeface="Arial Black" panose="020B0A04020102020204" pitchFamily="34" charset="0"/>
              </a:rPr>
              <a:t> Ltd., 1938), p. 89.</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0285787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39213" y="412955"/>
            <a:ext cx="11334139" cy="6186309"/>
          </a:xfrm>
          <a:prstGeom prst="rect">
            <a:avLst/>
          </a:prstGeom>
          <a:noFill/>
        </p:spPr>
        <p:txBody>
          <a:bodyPr wrap="square" rtlCol="0">
            <a:spAutoFit/>
          </a:bodyPr>
          <a:lstStyle/>
          <a:p>
            <a:r>
              <a:rPr lang="es-ES" sz="4400" b="1" dirty="0" smtClean="0">
                <a:solidFill>
                  <a:schemeClr val="bg1"/>
                </a:solidFill>
              </a:rPr>
              <a:t>Los </a:t>
            </a:r>
            <a:r>
              <a:rPr lang="es-ES" sz="4400" b="1" dirty="0">
                <a:solidFill>
                  <a:schemeClr val="bg1"/>
                </a:solidFill>
              </a:rPr>
              <a:t>protestantes que profesan regirse por la Biblia y la Biblia sola, y que afirman no creer nada que no esté en la Biblia, deben estar un poco perplejos al observar el domingo cuando Dios dijo distintamente: ‘Guarda el día sábado.’ El domingo no se encuentra en ninguna parte de la Biblia y así es que sin saberlo [</a:t>
            </a:r>
            <a:r>
              <a:rPr lang="es-ES" sz="4400" b="1" dirty="0">
                <a:solidFill>
                  <a:srgbClr val="FFFF00"/>
                </a:solidFill>
              </a:rPr>
              <a:t>los protestantes</a:t>
            </a:r>
            <a:r>
              <a:rPr lang="es-ES" sz="4400" b="1" dirty="0">
                <a:solidFill>
                  <a:schemeClr val="bg1"/>
                </a:solidFill>
              </a:rPr>
              <a:t>] están obedeciendo la autoridad de la Iglesia Católica</a:t>
            </a:r>
            <a:r>
              <a:rPr lang="es-ES" sz="4400" b="1" dirty="0" smtClean="0">
                <a:solidFill>
                  <a:schemeClr val="bg1"/>
                </a:solidFill>
              </a:rPr>
              <a:t>.”</a:t>
            </a:r>
            <a:endParaRPr lang="es-ES" sz="4400" b="1" dirty="0">
              <a:solidFill>
                <a:schemeClr val="bg1"/>
              </a:solidFill>
            </a:endParaRPr>
          </a:p>
        </p:txBody>
      </p:sp>
    </p:spTree>
    <p:extLst>
      <p:ext uri="{BB962C8B-B14F-4D97-AF65-F5344CB8AC3E}">
        <p14:creationId xmlns:p14="http://schemas.microsoft.com/office/powerpoint/2010/main" val="33855382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39988" y="902508"/>
            <a:ext cx="11200629" cy="5509200"/>
          </a:xfrm>
          <a:prstGeom prst="rect">
            <a:avLst/>
          </a:prstGeom>
          <a:noFill/>
        </p:spPr>
        <p:txBody>
          <a:bodyPr wrap="square" rtlCol="0">
            <a:spAutoFit/>
          </a:bodyPr>
          <a:lstStyle/>
          <a:p>
            <a:r>
              <a:rPr lang="es-ES" sz="4400" b="1" dirty="0">
                <a:solidFill>
                  <a:schemeClr val="bg1"/>
                </a:solidFill>
              </a:rPr>
              <a:t>“Pero no paró aquí la obra del jefe engañador. Había resuelto reunir al mundo cristiano bajo su bandera y ejercer su poder por medio de su vicario, el orgulloso pontífice, que aseveraba ser el representante de Cristo. Realizó su propósito valiéndose de paganos </a:t>
            </a:r>
            <a:r>
              <a:rPr lang="es-ES" sz="4400" b="1" dirty="0" err="1">
                <a:solidFill>
                  <a:schemeClr val="bg1"/>
                </a:solidFill>
              </a:rPr>
              <a:t>semiconvertidos</a:t>
            </a:r>
            <a:r>
              <a:rPr lang="es-ES" sz="4400" b="1" dirty="0">
                <a:solidFill>
                  <a:schemeClr val="bg1"/>
                </a:solidFill>
              </a:rPr>
              <a:t>, de prelados ambiciosos y de eclesiásticos amigos del mundo.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Ellen G. White, El Conflicto de los Siglos, p. 57</a:t>
            </a:r>
          </a:p>
        </p:txBody>
      </p:sp>
    </p:spTree>
    <p:extLst>
      <p:ext uri="{BB962C8B-B14F-4D97-AF65-F5344CB8AC3E}">
        <p14:creationId xmlns:p14="http://schemas.microsoft.com/office/powerpoint/2010/main" val="1321306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3278" y="374129"/>
            <a:ext cx="11415251" cy="6247864"/>
          </a:xfrm>
          <a:prstGeom prst="rect">
            <a:avLst/>
          </a:prstGeom>
          <a:noFill/>
        </p:spPr>
        <p:txBody>
          <a:bodyPr wrap="square" rtlCol="0">
            <a:spAutoFit/>
          </a:bodyPr>
          <a:lstStyle/>
          <a:p>
            <a:r>
              <a:rPr lang="es-ES" sz="4000" b="1" dirty="0" smtClean="0">
                <a:solidFill>
                  <a:schemeClr val="bg1"/>
                </a:solidFill>
              </a:rPr>
              <a:t>Esto </a:t>
            </a:r>
            <a:r>
              <a:rPr lang="es-ES" sz="4000" b="1" dirty="0">
                <a:solidFill>
                  <a:schemeClr val="bg1"/>
                </a:solidFill>
              </a:rPr>
              <a:t>enfureció a las </a:t>
            </a:r>
            <a:r>
              <a:rPr lang="es-ES" sz="4000" b="1" dirty="0" smtClean="0">
                <a:solidFill>
                  <a:schemeClr val="bg1"/>
                </a:solidFill>
              </a:rPr>
              <a:t>iglesias nominales</a:t>
            </a:r>
            <a:r>
              <a:rPr lang="es-ES" sz="4000" b="1" dirty="0">
                <a:solidFill>
                  <a:schemeClr val="bg1"/>
                </a:solidFill>
              </a:rPr>
              <a:t>, pues no podían refutar la verdad sabática, y entonces los escogidos de Dios, comprendiendo claramente que poseíamos la verdad, salieron y sufrieron la persecución con nosotros. Vi guerra, hambre, pestilencia y grandísima confusión en la tierra. Los impíos pensaron que nosotros habíamos acarreado el castigo sobre ellos, y se reunieron en consejo para raernos de la tierra, creyendo que así cesarían los males</a:t>
            </a:r>
            <a:r>
              <a:rPr lang="es-ES" sz="4000" b="1" dirty="0" smtClean="0">
                <a:solidFill>
                  <a:schemeClr val="bg1"/>
                </a:solidFill>
              </a:rPr>
              <a:t>.”</a:t>
            </a:r>
            <a:endParaRPr lang="es-ES" sz="4000" b="1" dirty="0">
              <a:solidFill>
                <a:schemeClr val="bg1"/>
              </a:solidFill>
            </a:endParaRPr>
          </a:p>
        </p:txBody>
      </p:sp>
    </p:spTree>
    <p:extLst>
      <p:ext uri="{BB962C8B-B14F-4D97-AF65-F5344CB8AC3E}">
        <p14:creationId xmlns:p14="http://schemas.microsoft.com/office/powerpoint/2010/main" val="12589685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2723" y="339213"/>
            <a:ext cx="11200629" cy="6247864"/>
          </a:xfrm>
          <a:prstGeom prst="rect">
            <a:avLst/>
          </a:prstGeom>
          <a:noFill/>
        </p:spPr>
        <p:txBody>
          <a:bodyPr wrap="square" rtlCol="0">
            <a:spAutoFit/>
          </a:bodyPr>
          <a:lstStyle/>
          <a:p>
            <a:r>
              <a:rPr lang="es-ES" sz="4000" b="1" dirty="0" err="1" smtClean="0">
                <a:solidFill>
                  <a:schemeClr val="bg1"/>
                </a:solidFill>
              </a:rPr>
              <a:t>Convocábanse</a:t>
            </a:r>
            <a:r>
              <a:rPr lang="es-ES" sz="4000" b="1" dirty="0" smtClean="0">
                <a:solidFill>
                  <a:schemeClr val="bg1"/>
                </a:solidFill>
              </a:rPr>
              <a:t> </a:t>
            </a:r>
            <a:r>
              <a:rPr lang="es-ES" sz="4000" b="1" dirty="0">
                <a:solidFill>
                  <a:schemeClr val="bg1"/>
                </a:solidFill>
              </a:rPr>
              <a:t>de vez en cuando grandes concilios, en que se reunían los dignatarios de la iglesia de todas partes del mundo. Casi en cada concilio el día de reposo que Dios había instituido era deprimido un poco más en tanto que el domingo era exaltado en igual proporción. Así fue como la fiesta pagana llegó a ser honrada como institución divina, mientras que el sábado de la Biblia era declarado reliquia del judaísmo y se pronunciaba una maldición sobre sus observadores</a:t>
            </a:r>
            <a:r>
              <a:rPr lang="es-ES" sz="4000" b="1" dirty="0" smtClean="0">
                <a:solidFill>
                  <a:schemeClr val="bg1"/>
                </a:solidFill>
              </a:rPr>
              <a:t>.”</a:t>
            </a:r>
            <a:endParaRPr lang="es-ES" sz="4000" b="1" dirty="0">
              <a:solidFill>
                <a:schemeClr val="bg1"/>
              </a:solidFill>
            </a:endParaRPr>
          </a:p>
        </p:txBody>
      </p:sp>
    </p:spTree>
    <p:extLst>
      <p:ext uri="{BB962C8B-B14F-4D97-AF65-F5344CB8AC3E}">
        <p14:creationId xmlns:p14="http://schemas.microsoft.com/office/powerpoint/2010/main" val="29300977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39988" y="902508"/>
            <a:ext cx="11200629" cy="4832092"/>
          </a:xfrm>
          <a:prstGeom prst="rect">
            <a:avLst/>
          </a:prstGeom>
          <a:noFill/>
        </p:spPr>
        <p:txBody>
          <a:bodyPr wrap="square" rtlCol="0">
            <a:spAutoFit/>
          </a:bodyPr>
          <a:lstStyle/>
          <a:p>
            <a:r>
              <a:rPr lang="es-ES" sz="4400" b="1" dirty="0">
                <a:solidFill>
                  <a:schemeClr val="bg1"/>
                </a:solidFill>
              </a:rPr>
              <a:t>“El Señor manda por el mismo profeta: ‘Ata el rollo del testimonio, y sella la ley entre mis discípulos.’ (Isaías 8:16). El sello de la ley de Dios se encuentra en el cuarto mandamiento. Este es el único de los diez mandamientos que contiene tanto el nombre como el título del Legislador.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El Conflicto de los Siglos, p. 504</a:t>
            </a:r>
          </a:p>
        </p:txBody>
      </p:sp>
    </p:spTree>
    <p:extLst>
      <p:ext uri="{BB962C8B-B14F-4D97-AF65-F5344CB8AC3E}">
        <p14:creationId xmlns:p14="http://schemas.microsoft.com/office/powerpoint/2010/main" val="20519282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6969" y="309716"/>
            <a:ext cx="11200629" cy="5909310"/>
          </a:xfrm>
          <a:prstGeom prst="rect">
            <a:avLst/>
          </a:prstGeom>
          <a:noFill/>
        </p:spPr>
        <p:txBody>
          <a:bodyPr wrap="square" rtlCol="0">
            <a:spAutoFit/>
          </a:bodyPr>
          <a:lstStyle/>
          <a:p>
            <a:r>
              <a:rPr lang="es-ES" sz="5400" b="1" dirty="0" smtClean="0">
                <a:solidFill>
                  <a:schemeClr val="bg1"/>
                </a:solidFill>
              </a:rPr>
              <a:t>Declara </a:t>
            </a:r>
            <a:r>
              <a:rPr lang="es-ES" sz="5400" b="1" dirty="0">
                <a:solidFill>
                  <a:schemeClr val="bg1"/>
                </a:solidFill>
              </a:rPr>
              <a:t>que es el Creador del cielo y de la tierra, y revela así el derecho que tiene para ser reverenciado y adorado sobre todos los demás. Aparte de este precepto, no hay nada en el Decálogo que muestre que autoridad fue la que promulgó la ley. </a:t>
            </a:r>
          </a:p>
        </p:txBody>
      </p:sp>
    </p:spTree>
    <p:extLst>
      <p:ext uri="{BB962C8B-B14F-4D97-AF65-F5344CB8AC3E}">
        <p14:creationId xmlns:p14="http://schemas.microsoft.com/office/powerpoint/2010/main" val="2684915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6969" y="0"/>
            <a:ext cx="11200629" cy="6740307"/>
          </a:xfrm>
          <a:prstGeom prst="rect">
            <a:avLst/>
          </a:prstGeom>
          <a:noFill/>
        </p:spPr>
        <p:txBody>
          <a:bodyPr wrap="square" rtlCol="0">
            <a:spAutoFit/>
          </a:bodyPr>
          <a:lstStyle/>
          <a:p>
            <a:r>
              <a:rPr lang="es-ES" sz="5400" b="1" dirty="0" smtClean="0">
                <a:solidFill>
                  <a:schemeClr val="bg1"/>
                </a:solidFill>
              </a:rPr>
              <a:t>Cuando </a:t>
            </a:r>
            <a:r>
              <a:rPr lang="es-ES" sz="5400" b="1" dirty="0">
                <a:solidFill>
                  <a:schemeClr val="bg1"/>
                </a:solidFill>
              </a:rPr>
              <a:t>el día de reposo fue cambiado por el poder del papa, se le quitó el sello a la ley. Los discípulos de Jesús están llamados a restablecerlo elevando el sábado del cuarto mandamiento a su lugar legítimo como institución conmemorativa del Creador y señal de su autoridad</a:t>
            </a:r>
            <a:r>
              <a:rPr lang="es-ES" sz="5400" b="1" dirty="0" smtClean="0">
                <a:solidFill>
                  <a:schemeClr val="bg1"/>
                </a:solidFill>
              </a:rPr>
              <a:t>.”</a:t>
            </a:r>
            <a:endParaRPr lang="es-ES" sz="5400" b="1" dirty="0">
              <a:solidFill>
                <a:schemeClr val="bg1"/>
              </a:solidFill>
            </a:endParaRPr>
          </a:p>
        </p:txBody>
      </p:sp>
    </p:spTree>
    <p:extLst>
      <p:ext uri="{BB962C8B-B14F-4D97-AF65-F5344CB8AC3E}">
        <p14:creationId xmlns:p14="http://schemas.microsoft.com/office/powerpoint/2010/main" val="33446877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44168" y="29948"/>
            <a:ext cx="11713029" cy="6863417"/>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a:solidFill>
                  <a:srgbClr val="002060"/>
                </a:solidFill>
              </a:rPr>
              <a:t>La imagen de </a:t>
            </a:r>
            <a:r>
              <a:rPr lang="es-ES" sz="4400" b="1" dirty="0" err="1" smtClean="0">
                <a:solidFill>
                  <a:srgbClr val="FF0000"/>
                </a:solidFill>
              </a:rPr>
              <a:t>Dn</a:t>
            </a:r>
            <a:r>
              <a:rPr lang="es-ES" sz="4400" b="1" dirty="0" smtClean="0">
                <a:solidFill>
                  <a:srgbClr val="FF0000"/>
                </a:solidFill>
              </a:rPr>
              <a:t>. </a:t>
            </a:r>
            <a:r>
              <a:rPr lang="es-ES" sz="4400" b="1" dirty="0">
                <a:solidFill>
                  <a:srgbClr val="FF0000"/>
                </a:solidFill>
              </a:rPr>
              <a:t>3 (</a:t>
            </a:r>
            <a:r>
              <a:rPr lang="es-ES" sz="4400" b="1" dirty="0">
                <a:solidFill>
                  <a:srgbClr val="002060"/>
                </a:solidFill>
              </a:rPr>
              <a:t>que forma el trasfondo de </a:t>
            </a:r>
            <a:r>
              <a:rPr lang="es-ES" sz="4400" b="1" dirty="0" smtClean="0">
                <a:solidFill>
                  <a:srgbClr val="FF0000"/>
                </a:solidFill>
              </a:rPr>
              <a:t>Ap. </a:t>
            </a:r>
            <a:r>
              <a:rPr lang="es-ES" sz="4400" b="1" dirty="0">
                <a:solidFill>
                  <a:srgbClr val="FF0000"/>
                </a:solidFill>
              </a:rPr>
              <a:t>13:11-18</a:t>
            </a:r>
            <a:r>
              <a:rPr lang="es-ES" sz="4400" b="1" dirty="0">
                <a:solidFill>
                  <a:srgbClr val="002060"/>
                </a:solidFill>
              </a:rPr>
              <a:t>) y sus dimensiones tienen relación directa con la </a:t>
            </a:r>
            <a:r>
              <a:rPr lang="es-ES" sz="4400" b="1" dirty="0">
                <a:solidFill>
                  <a:srgbClr val="FF0000"/>
                </a:solidFill>
              </a:rPr>
              <a:t>adoración al sol</a:t>
            </a:r>
            <a:r>
              <a:rPr lang="es-ES" sz="4400" b="1" dirty="0">
                <a:solidFill>
                  <a:srgbClr val="002060"/>
                </a:solidFill>
              </a:rPr>
              <a:t>. Oculto detrás de las medidas se halla el </a:t>
            </a:r>
            <a:r>
              <a:rPr lang="es-ES" sz="4400" b="1" dirty="0">
                <a:solidFill>
                  <a:srgbClr val="FF0000"/>
                </a:solidFill>
              </a:rPr>
              <a:t>número 666 </a:t>
            </a:r>
            <a:r>
              <a:rPr lang="es-ES" sz="4400" b="1" dirty="0">
                <a:solidFill>
                  <a:srgbClr val="002060"/>
                </a:solidFill>
              </a:rPr>
              <a:t>que es el número del </a:t>
            </a:r>
            <a:r>
              <a:rPr lang="es-ES" sz="4400" b="1" dirty="0">
                <a:solidFill>
                  <a:srgbClr val="FF0000"/>
                </a:solidFill>
              </a:rPr>
              <a:t>dios sol. </a:t>
            </a:r>
            <a:r>
              <a:rPr lang="es-ES" sz="4400" b="1" dirty="0">
                <a:solidFill>
                  <a:srgbClr val="002060"/>
                </a:solidFill>
              </a:rPr>
              <a:t>¿Es lo mismo adorar el sol que adorar en el día del sol? Sí pues la </a:t>
            </a:r>
            <a:r>
              <a:rPr lang="es-ES" sz="4400" b="1" dirty="0" smtClean="0">
                <a:solidFill>
                  <a:srgbClr val="FF0000"/>
                </a:solidFill>
              </a:rPr>
              <a:t>observancia </a:t>
            </a:r>
            <a:r>
              <a:rPr lang="es-ES" sz="4400" b="1" dirty="0">
                <a:solidFill>
                  <a:srgbClr val="FF0000"/>
                </a:solidFill>
              </a:rPr>
              <a:t>del domingo </a:t>
            </a:r>
            <a:r>
              <a:rPr lang="es-ES" sz="4400" b="1" dirty="0">
                <a:solidFill>
                  <a:srgbClr val="002060"/>
                </a:solidFill>
              </a:rPr>
              <a:t>en la iglesia se estableció en los días de </a:t>
            </a:r>
            <a:r>
              <a:rPr lang="es-ES" sz="4400" b="1" dirty="0">
                <a:solidFill>
                  <a:srgbClr val="FF0000"/>
                </a:solidFill>
              </a:rPr>
              <a:t>Constantino</a:t>
            </a:r>
            <a:r>
              <a:rPr lang="es-ES" sz="4400" b="1" dirty="0">
                <a:solidFill>
                  <a:srgbClr val="002060"/>
                </a:solidFill>
              </a:rPr>
              <a:t> quien quiso que los paganos se sintieran cómodos en la iglesia.</a:t>
            </a:r>
            <a:endParaRPr lang="es-ES" sz="4400" b="1" dirty="0" smtClean="0">
              <a:solidFill>
                <a:srgbClr val="002060"/>
              </a:solidFill>
            </a:endParaRPr>
          </a:p>
        </p:txBody>
      </p:sp>
    </p:spTree>
    <p:extLst>
      <p:ext uri="{BB962C8B-B14F-4D97-AF65-F5344CB8AC3E}">
        <p14:creationId xmlns:p14="http://schemas.microsoft.com/office/powerpoint/2010/main" val="20242592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28230" y="1455786"/>
            <a:ext cx="6749100" cy="1077218"/>
          </a:xfrm>
          <a:prstGeom prst="rect">
            <a:avLst/>
          </a:prstGeom>
          <a:noFill/>
        </p:spPr>
        <p:txBody>
          <a:bodyPr wrap="square" rtlCol="0">
            <a:spAutoFit/>
          </a:bodyPr>
          <a:lstStyle/>
          <a:p>
            <a:pPr lvl="0">
              <a:defRPr/>
            </a:pPr>
            <a:r>
              <a:rPr lang="es-ES" sz="3200" b="1" dirty="0">
                <a:solidFill>
                  <a:srgbClr val="0070C0"/>
                </a:solidFill>
              </a:rPr>
              <a:t>Según los católicos, el cambio a domingo es una marca de su autoridad</a:t>
            </a:r>
            <a:endParaRPr lang="es-ES" sz="3200" b="1" dirty="0">
              <a:solidFill>
                <a:srgbClr val="0070C0"/>
              </a:solidFill>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45393" y="56257"/>
            <a:ext cx="6780527" cy="1077218"/>
          </a:xfrm>
          <a:prstGeom prst="rect">
            <a:avLst/>
          </a:prstGeom>
          <a:noFill/>
        </p:spPr>
        <p:txBody>
          <a:bodyPr wrap="square" rtlCol="0">
            <a:spAutoFit/>
          </a:bodyPr>
          <a:lstStyle/>
          <a:p>
            <a:pPr lvl="0">
              <a:defRPr/>
            </a:pPr>
            <a:r>
              <a:rPr lang="es-ES" sz="3200" dirty="0">
                <a:solidFill>
                  <a:schemeClr val="accent1">
                    <a:lumMod val="50000"/>
                  </a:schemeClr>
                </a:solidFill>
              </a:rPr>
              <a:t>La iglesia católica transfirió la solemnidad del sábado al domingo</a:t>
            </a:r>
            <a:endParaRPr lang="es-ES" sz="3200" dirty="0">
              <a:solidFill>
                <a:schemeClr val="accent1">
                  <a:lumMod val="50000"/>
                </a:schemeClr>
              </a:solidFill>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28230" y="4200071"/>
            <a:ext cx="6377729" cy="1077218"/>
          </a:xfrm>
          <a:prstGeom prst="rect">
            <a:avLst/>
          </a:prstGeom>
          <a:noFill/>
        </p:spPr>
        <p:txBody>
          <a:bodyPr wrap="square" rtlCol="0">
            <a:spAutoFit/>
          </a:bodyPr>
          <a:lstStyle/>
          <a:p>
            <a:pPr lvl="0">
              <a:defRPr/>
            </a:pPr>
            <a:r>
              <a:rPr lang="es-ES" sz="3200" b="1" dirty="0">
                <a:solidFill>
                  <a:srgbClr val="0070C0"/>
                </a:solidFill>
              </a:rPr>
              <a:t>Según la iglesia católica, el cambio a domingo lo autorizó Jesucristo</a:t>
            </a:r>
            <a:endParaRPr kumimoji="0" lang="es-ES" sz="3200" b="1" i="0" u="none" strike="noStrike" kern="1200" cap="none" spc="0" normalizeH="0" baseline="0" noProof="0" dirty="0">
              <a:ln>
                <a:noFill/>
              </a:ln>
              <a:solidFill>
                <a:srgbClr val="0070C0"/>
              </a:solidFill>
              <a:effectLst/>
              <a:uLnTx/>
              <a:uFillTx/>
              <a:latin typeface="Calibri" panose="020F0502020204030204"/>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28230" y="5491985"/>
            <a:ext cx="6749100" cy="1077218"/>
          </a:xfrm>
          <a:prstGeom prst="rect">
            <a:avLst/>
          </a:prstGeom>
          <a:noFill/>
        </p:spPr>
        <p:txBody>
          <a:bodyPr wrap="square" rtlCol="0">
            <a:spAutoFit/>
          </a:bodyPr>
          <a:lstStyle/>
          <a:p>
            <a:pPr>
              <a:defRPr/>
            </a:pPr>
            <a:r>
              <a:rPr lang="es-ES" sz="3200" dirty="0">
                <a:solidFill>
                  <a:schemeClr val="accent1">
                    <a:lumMod val="50000"/>
                  </a:schemeClr>
                </a:solidFill>
              </a:rPr>
              <a:t>Los que guardan el domingo reconocen la autoridad de la iglesia católica.</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45393" y="2890391"/>
            <a:ext cx="6970740" cy="1077218"/>
          </a:xfrm>
          <a:prstGeom prst="rect">
            <a:avLst/>
          </a:prstGeom>
          <a:noFill/>
        </p:spPr>
        <p:txBody>
          <a:bodyPr wrap="square" rtlCol="0">
            <a:spAutoFit/>
          </a:bodyPr>
          <a:lstStyle/>
          <a:p>
            <a:pPr lvl="0">
              <a:defRPr/>
            </a:pPr>
            <a:r>
              <a:rPr lang="es-ES" sz="3200" dirty="0">
                <a:solidFill>
                  <a:schemeClr val="accent1">
                    <a:lumMod val="50000"/>
                  </a:schemeClr>
                </a:solidFill>
              </a:rPr>
              <a:t>La santificación del domingo es una creación puramente de la iglesia católica</a:t>
            </a:r>
            <a:endParaRPr lang="es-ES" sz="3200" dirty="0">
              <a:solidFill>
                <a:schemeClr val="accent1">
                  <a:lumMod val="50000"/>
                </a:schemeClr>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8580181" y="295162"/>
            <a:ext cx="1113966" cy="584775"/>
          </a:xfrm>
          <a:prstGeom prst="rect">
            <a:avLst/>
          </a:prstGeom>
          <a:noFill/>
        </p:spPr>
        <p:txBody>
          <a:bodyPr wrap="square" rtlCol="0">
            <a:spAutoFit/>
          </a:bodyPr>
          <a:lstStyle/>
          <a:p>
            <a:r>
              <a:rPr lang="es-DO" sz="3200" dirty="0" smtClean="0">
                <a:latin typeface="Calibri" panose="020F0502020204030204"/>
              </a:rPr>
              <a:t>Falso</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9726188" y="302478"/>
            <a:ext cx="2192760" cy="584775"/>
          </a:xfrm>
          <a:prstGeom prst="rect">
            <a:avLst/>
          </a:prstGeom>
          <a:noFill/>
        </p:spPr>
        <p:txBody>
          <a:bodyPr wrap="square" rtlCol="0">
            <a:spAutoFit/>
          </a:bodyPr>
          <a:lstStyle/>
          <a:p>
            <a:pPr lvl="0"/>
            <a:r>
              <a:rPr lang="es-DO" sz="3200" dirty="0" smtClean="0">
                <a:latin typeface="Calibri" panose="020F0502020204030204"/>
              </a:rPr>
              <a:t>Verdadero</a:t>
            </a:r>
            <a:endParaRPr lang="es-ES" sz="3200" dirty="0"/>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F o V</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45157"/>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
        <p:nvSpPr>
          <p:cNvPr id="18" name="CuadroTexto 17">
            <a:extLst>
              <a:ext uri="{FF2B5EF4-FFF2-40B4-BE49-F238E27FC236}">
                <a16:creationId xmlns:a16="http://schemas.microsoft.com/office/drawing/2014/main" id="{707CBC07-791E-485A-931D-932FDFAF0D6C}"/>
              </a:ext>
            </a:extLst>
          </p:cNvPr>
          <p:cNvSpPr txBox="1"/>
          <p:nvPr/>
        </p:nvSpPr>
        <p:spPr>
          <a:xfrm>
            <a:off x="8616133" y="1719546"/>
            <a:ext cx="1110055" cy="584775"/>
          </a:xfrm>
          <a:prstGeom prst="rect">
            <a:avLst/>
          </a:prstGeom>
          <a:noFill/>
        </p:spPr>
        <p:txBody>
          <a:bodyPr wrap="square" rtlCol="0">
            <a:spAutoFit/>
          </a:bodyPr>
          <a:lstStyle/>
          <a:p>
            <a:pPr lvl="0"/>
            <a:r>
              <a:rPr lang="es-DO" sz="3200" dirty="0" smtClean="0">
                <a:latin typeface="Calibri" panose="020F0502020204030204"/>
              </a:rPr>
              <a:t>Falso</a:t>
            </a:r>
            <a:endParaRPr lang="es-ES" sz="3200" dirty="0"/>
          </a:p>
        </p:txBody>
      </p:sp>
      <p:sp>
        <p:nvSpPr>
          <p:cNvPr id="24" name="CuadroTexto 23">
            <a:extLst>
              <a:ext uri="{FF2B5EF4-FFF2-40B4-BE49-F238E27FC236}">
                <a16:creationId xmlns:a16="http://schemas.microsoft.com/office/drawing/2014/main" id="{707CBC07-791E-485A-931D-932FDFAF0D6C}"/>
              </a:ext>
            </a:extLst>
          </p:cNvPr>
          <p:cNvSpPr txBox="1"/>
          <p:nvPr/>
        </p:nvSpPr>
        <p:spPr>
          <a:xfrm>
            <a:off x="9814656" y="3136612"/>
            <a:ext cx="1998744" cy="584775"/>
          </a:xfrm>
          <a:prstGeom prst="rect">
            <a:avLst/>
          </a:prstGeom>
          <a:noFill/>
        </p:spPr>
        <p:txBody>
          <a:bodyPr wrap="square" rtlCol="0">
            <a:spAutoFit/>
          </a:bodyPr>
          <a:lstStyle/>
          <a:p>
            <a:pPr lvl="0"/>
            <a:r>
              <a:rPr lang="es-DO" sz="3200" dirty="0" smtClean="0">
                <a:latin typeface="Calibri" panose="020F0502020204030204"/>
              </a:rPr>
              <a:t>Verdadero</a:t>
            </a:r>
            <a:endParaRPr lang="es-ES" sz="3200" dirty="0"/>
          </a:p>
        </p:txBody>
      </p:sp>
      <p:sp>
        <p:nvSpPr>
          <p:cNvPr id="25" name="CuadroTexto 24">
            <a:extLst>
              <a:ext uri="{FF2B5EF4-FFF2-40B4-BE49-F238E27FC236}">
                <a16:creationId xmlns:a16="http://schemas.microsoft.com/office/drawing/2014/main" id="{707CBC07-791E-485A-931D-932FDFAF0D6C}"/>
              </a:ext>
            </a:extLst>
          </p:cNvPr>
          <p:cNvSpPr txBox="1"/>
          <p:nvPr/>
        </p:nvSpPr>
        <p:spPr>
          <a:xfrm>
            <a:off x="9874769" y="4490537"/>
            <a:ext cx="1938631" cy="584775"/>
          </a:xfrm>
          <a:prstGeom prst="rect">
            <a:avLst/>
          </a:prstGeom>
          <a:noFill/>
        </p:spPr>
        <p:txBody>
          <a:bodyPr wrap="square" rtlCol="0">
            <a:spAutoFit/>
          </a:bodyPr>
          <a:lstStyle/>
          <a:p>
            <a:pPr lvl="0"/>
            <a:r>
              <a:rPr lang="es-DO" sz="3200" dirty="0" smtClean="0">
                <a:latin typeface="Calibri" panose="020F0502020204030204"/>
              </a:rPr>
              <a:t>Verdadero</a:t>
            </a:r>
            <a:endParaRPr lang="es-ES" sz="3200" dirty="0"/>
          </a:p>
        </p:txBody>
      </p:sp>
      <p:sp>
        <p:nvSpPr>
          <p:cNvPr id="26" name="CuadroTexto 25">
            <a:extLst>
              <a:ext uri="{FF2B5EF4-FFF2-40B4-BE49-F238E27FC236}">
                <a16:creationId xmlns:a16="http://schemas.microsoft.com/office/drawing/2014/main" id="{707CBC07-791E-485A-931D-932FDFAF0D6C}"/>
              </a:ext>
            </a:extLst>
          </p:cNvPr>
          <p:cNvSpPr txBox="1"/>
          <p:nvPr/>
        </p:nvSpPr>
        <p:spPr>
          <a:xfrm>
            <a:off x="9899620" y="5804704"/>
            <a:ext cx="2019328" cy="584775"/>
          </a:xfrm>
          <a:prstGeom prst="rect">
            <a:avLst/>
          </a:prstGeom>
          <a:noFill/>
        </p:spPr>
        <p:txBody>
          <a:bodyPr wrap="square" rtlCol="0">
            <a:spAutoFit/>
          </a:bodyPr>
          <a:lstStyle/>
          <a:p>
            <a:pPr lvl="0"/>
            <a:r>
              <a:rPr lang="es-DO" sz="3200" dirty="0" smtClean="0">
                <a:latin typeface="Calibri" panose="020F0502020204030204"/>
              </a:rPr>
              <a:t>Verdadero</a:t>
            </a:r>
            <a:endParaRPr lang="es-ES" sz="3200" dirty="0"/>
          </a:p>
        </p:txBody>
      </p:sp>
      <p:sp>
        <p:nvSpPr>
          <p:cNvPr id="27" name="CuadroTexto 26">
            <a:extLst>
              <a:ext uri="{FF2B5EF4-FFF2-40B4-BE49-F238E27FC236}">
                <a16:creationId xmlns:a16="http://schemas.microsoft.com/office/drawing/2014/main" id="{8F3B8264-4C31-43B4-BA54-43EE83420FE7}"/>
              </a:ext>
            </a:extLst>
          </p:cNvPr>
          <p:cNvSpPr txBox="1"/>
          <p:nvPr/>
        </p:nvSpPr>
        <p:spPr>
          <a:xfrm>
            <a:off x="9731825" y="1759590"/>
            <a:ext cx="2032202" cy="584775"/>
          </a:xfrm>
          <a:prstGeom prst="rect">
            <a:avLst/>
          </a:prstGeom>
          <a:noFill/>
        </p:spPr>
        <p:txBody>
          <a:bodyPr wrap="square" rtlCol="0">
            <a:spAutoFit/>
          </a:bodyPr>
          <a:lstStyle/>
          <a:p>
            <a:r>
              <a:rPr lang="es-DO" sz="3200" dirty="0" smtClean="0">
                <a:latin typeface="Calibri" panose="020F0502020204030204"/>
              </a:rPr>
              <a:t>Verdadero</a:t>
            </a:r>
            <a:endParaRPr lang="es-ES" sz="3200" dirty="0"/>
          </a:p>
        </p:txBody>
      </p:sp>
      <p:sp>
        <p:nvSpPr>
          <p:cNvPr id="28" name="CuadroTexto 27">
            <a:extLst>
              <a:ext uri="{FF2B5EF4-FFF2-40B4-BE49-F238E27FC236}">
                <a16:creationId xmlns:a16="http://schemas.microsoft.com/office/drawing/2014/main" id="{8F3B8264-4C31-43B4-BA54-43EE83420FE7}"/>
              </a:ext>
            </a:extLst>
          </p:cNvPr>
          <p:cNvSpPr txBox="1"/>
          <p:nvPr/>
        </p:nvSpPr>
        <p:spPr>
          <a:xfrm>
            <a:off x="8623265" y="3143930"/>
            <a:ext cx="1168321" cy="584775"/>
          </a:xfrm>
          <a:prstGeom prst="rect">
            <a:avLst/>
          </a:prstGeom>
          <a:noFill/>
        </p:spPr>
        <p:txBody>
          <a:bodyPr wrap="square" rtlCol="0">
            <a:spAutoFit/>
          </a:bodyPr>
          <a:lstStyle/>
          <a:p>
            <a:r>
              <a:rPr lang="es-DO" sz="3200" dirty="0" smtClean="0">
                <a:latin typeface="Calibri" panose="020F0502020204030204"/>
              </a:rPr>
              <a:t>Falso</a:t>
            </a:r>
            <a:endParaRPr lang="es-ES" sz="3200" dirty="0"/>
          </a:p>
        </p:txBody>
      </p:sp>
      <p:sp>
        <p:nvSpPr>
          <p:cNvPr id="29" name="CuadroTexto 28">
            <a:extLst>
              <a:ext uri="{FF2B5EF4-FFF2-40B4-BE49-F238E27FC236}">
                <a16:creationId xmlns:a16="http://schemas.microsoft.com/office/drawing/2014/main" id="{8F3B8264-4C31-43B4-BA54-43EE83420FE7}"/>
              </a:ext>
            </a:extLst>
          </p:cNvPr>
          <p:cNvSpPr txBox="1"/>
          <p:nvPr/>
        </p:nvSpPr>
        <p:spPr>
          <a:xfrm>
            <a:off x="8671439" y="4503012"/>
            <a:ext cx="1087931" cy="584775"/>
          </a:xfrm>
          <a:prstGeom prst="rect">
            <a:avLst/>
          </a:prstGeom>
          <a:noFill/>
        </p:spPr>
        <p:txBody>
          <a:bodyPr wrap="square" rtlCol="0">
            <a:spAutoFit/>
          </a:bodyPr>
          <a:lstStyle/>
          <a:p>
            <a:r>
              <a:rPr lang="es-DO" sz="3200" dirty="0" smtClean="0">
                <a:latin typeface="Calibri" panose="020F0502020204030204"/>
              </a:rPr>
              <a:t>Falso</a:t>
            </a:r>
            <a:endParaRPr lang="es-ES" sz="3200" dirty="0"/>
          </a:p>
        </p:txBody>
      </p:sp>
      <p:sp>
        <p:nvSpPr>
          <p:cNvPr id="30" name="CuadroTexto 29">
            <a:extLst>
              <a:ext uri="{FF2B5EF4-FFF2-40B4-BE49-F238E27FC236}">
                <a16:creationId xmlns:a16="http://schemas.microsoft.com/office/drawing/2014/main" id="{8F3B8264-4C31-43B4-BA54-43EE83420FE7}"/>
              </a:ext>
            </a:extLst>
          </p:cNvPr>
          <p:cNvSpPr txBox="1"/>
          <p:nvPr/>
        </p:nvSpPr>
        <p:spPr>
          <a:xfrm>
            <a:off x="8671439" y="5804704"/>
            <a:ext cx="1073184" cy="584775"/>
          </a:xfrm>
          <a:prstGeom prst="rect">
            <a:avLst/>
          </a:prstGeom>
          <a:noFill/>
        </p:spPr>
        <p:txBody>
          <a:bodyPr wrap="square" rtlCol="0">
            <a:spAutoFit/>
          </a:bodyPr>
          <a:lstStyle/>
          <a:p>
            <a:r>
              <a:rPr lang="es-DO" sz="3200" dirty="0" smtClean="0">
                <a:latin typeface="Calibri" panose="020F0502020204030204"/>
              </a:rPr>
              <a:t>Falso</a:t>
            </a:r>
            <a:endParaRPr lang="es-ES" sz="3200" dirty="0"/>
          </a:p>
        </p:txBody>
      </p:sp>
    </p:spTree>
    <p:extLst>
      <p:ext uri="{BB962C8B-B14F-4D97-AF65-F5344CB8AC3E}">
        <p14:creationId xmlns:p14="http://schemas.microsoft.com/office/powerpoint/2010/main" val="52943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21"/>
                                        </p:tgtEl>
                                        <p:attrNameLst>
                                          <p:attrName>fillcolor</p:attrName>
                                        </p:attrNameLst>
                                      </p:cBhvr>
                                      <p:to>
                                        <a:srgbClr val="00B050"/>
                                      </p:to>
                                    </p:animClr>
                                    <p:set>
                                      <p:cBhvr>
                                        <p:cTn id="11" dur="2000" fill="hold"/>
                                        <p:tgtEl>
                                          <p:spTgt spid="21"/>
                                        </p:tgtEl>
                                        <p:attrNameLst>
                                          <p:attrName>fill.type</p:attrName>
                                        </p:attrNameLst>
                                      </p:cBhvr>
                                      <p:to>
                                        <p:strVal val="solid"/>
                                      </p:to>
                                    </p:set>
                                    <p:set>
                                      <p:cBhvr>
                                        <p:cTn id="12" dur="2000" fill="hold"/>
                                        <p:tgtEl>
                                          <p:spTgt spid="21"/>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7"/>
                                        </p:tgtEl>
                                        <p:attrNameLst>
                                          <p:attrName>fillcolor</p:attrName>
                                        </p:attrNameLst>
                                      </p:cBhvr>
                                      <p:to>
                                        <a:srgbClr val="00B050"/>
                                      </p:to>
                                    </p:animClr>
                                    <p:set>
                                      <p:cBhvr>
                                        <p:cTn id="21" dur="2000" fill="hold"/>
                                        <p:tgtEl>
                                          <p:spTgt spid="27"/>
                                        </p:tgtEl>
                                        <p:attrNameLst>
                                          <p:attrName>fill.type</p:attrName>
                                        </p:attrNameLst>
                                      </p:cBhvr>
                                      <p:to>
                                        <p:strVal val="solid"/>
                                      </p:to>
                                    </p:set>
                                    <p:set>
                                      <p:cBhvr>
                                        <p:cTn id="22" dur="2000" fill="hold"/>
                                        <p:tgtEl>
                                          <p:spTgt spid="27"/>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grpId="0" nodeType="clickEffect">
                                  <p:stCondLst>
                                    <p:cond delay="0"/>
                                  </p:stCondLst>
                                  <p:childTnLst>
                                    <p:animClr clrSpc="rgb" dir="cw">
                                      <p:cBhvr>
                                        <p:cTn id="30" dur="2000" fill="hold"/>
                                        <p:tgtEl>
                                          <p:spTgt spid="24"/>
                                        </p:tgtEl>
                                        <p:attrNameLst>
                                          <p:attrName>fillcolor</p:attrName>
                                        </p:attrNameLst>
                                      </p:cBhvr>
                                      <p:to>
                                        <a:srgbClr val="00B050"/>
                                      </p:to>
                                    </p:animClr>
                                    <p:set>
                                      <p:cBhvr>
                                        <p:cTn id="31" dur="2000" fill="hold"/>
                                        <p:tgtEl>
                                          <p:spTgt spid="24"/>
                                        </p:tgtEl>
                                        <p:attrNameLst>
                                          <p:attrName>fill.type</p:attrName>
                                        </p:attrNameLst>
                                      </p:cBhvr>
                                      <p:to>
                                        <p:strVal val="solid"/>
                                      </p:to>
                                    </p:set>
                                    <p:set>
                                      <p:cBhvr>
                                        <p:cTn id="32" dur="2000" fill="hold"/>
                                        <p:tgtEl>
                                          <p:spTgt spid="24"/>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25"/>
                                        </p:tgtEl>
                                        <p:attrNameLst>
                                          <p:attrName>fillcolor</p:attrName>
                                        </p:attrNameLst>
                                      </p:cBhvr>
                                      <p:to>
                                        <a:srgbClr val="00B050"/>
                                      </p:to>
                                    </p:animClr>
                                    <p:set>
                                      <p:cBhvr>
                                        <p:cTn id="41" dur="2000" fill="hold"/>
                                        <p:tgtEl>
                                          <p:spTgt spid="25"/>
                                        </p:tgtEl>
                                        <p:attrNameLst>
                                          <p:attrName>fill.type</p:attrName>
                                        </p:attrNameLst>
                                      </p:cBhvr>
                                      <p:to>
                                        <p:strVal val="solid"/>
                                      </p:to>
                                    </p:set>
                                    <p:set>
                                      <p:cBhvr>
                                        <p:cTn id="42" dur="2000" fill="hold"/>
                                        <p:tgtEl>
                                          <p:spTgt spid="25"/>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2000" fill="hold"/>
                                        <p:tgtEl>
                                          <p:spTgt spid="26"/>
                                        </p:tgtEl>
                                        <p:attrNameLst>
                                          <p:attrName>fillcolor</p:attrName>
                                        </p:attrNameLst>
                                      </p:cBhvr>
                                      <p:to>
                                        <a:srgbClr val="00B050"/>
                                      </p:to>
                                    </p:animClr>
                                    <p:set>
                                      <p:cBhvr>
                                        <p:cTn id="51" dur="2000" fill="hold"/>
                                        <p:tgtEl>
                                          <p:spTgt spid="26"/>
                                        </p:tgtEl>
                                        <p:attrNameLst>
                                          <p:attrName>fill.type</p:attrName>
                                        </p:attrNameLst>
                                      </p:cBhvr>
                                      <p:to>
                                        <p:strVal val="solid"/>
                                      </p:to>
                                    </p:set>
                                    <p:set>
                                      <p:cBhvr>
                                        <p:cTn id="52" dur="20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24"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123143"/>
            <a:ext cx="12192000" cy="3139321"/>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b="1" i="1" dirty="0">
                <a:solidFill>
                  <a:srgbClr val="FFFF00"/>
                </a:solidFill>
                <a:latin typeface="Bauhaus 93" panose="04030905020B02020C02" pitchFamily="82" charset="0"/>
              </a:rPr>
              <a:t>Dos Señales: </a:t>
            </a:r>
            <a:r>
              <a:rPr lang="es-ES" sz="6600" b="1" i="1" dirty="0">
                <a:solidFill>
                  <a:schemeClr val="bg1"/>
                </a:solidFill>
                <a:latin typeface="Bauhaus 93" panose="04030905020B02020C02" pitchFamily="82" charset="0"/>
              </a:rPr>
              <a:t>Salvado o Perdido</a:t>
            </a:r>
          </a:p>
          <a:p>
            <a:pPr algn="ctr"/>
            <a:r>
              <a:rPr lang="es-ES" sz="6600" b="1" i="1" dirty="0">
                <a:solidFill>
                  <a:srgbClr val="FFFF00"/>
                </a:solidFill>
                <a:latin typeface="Bauhaus 93" panose="04030905020B02020C02" pitchFamily="82" charset="0"/>
              </a:rPr>
              <a:t>Dos Grupos y Dos Marcas </a:t>
            </a:r>
            <a:r>
              <a:rPr lang="es-ES" sz="6600" b="1" i="1" dirty="0">
                <a:solidFill>
                  <a:schemeClr val="bg1"/>
                </a:solidFill>
                <a:latin typeface="Bauhaus 93" panose="04030905020B02020C02" pitchFamily="82" charset="0"/>
              </a:rPr>
              <a:t>(Apocalipsis 13:16, 17; 14:1)</a:t>
            </a:r>
            <a:endParaRPr lang="es-ES" sz="6600" dirty="0" smtClean="0">
              <a:solidFill>
                <a:schemeClr val="bg1"/>
              </a:solidFill>
              <a:latin typeface="Bauhaus 93" panose="04030905020B02020C02" pitchFamily="82" charset="0"/>
            </a:endParaRPr>
          </a:p>
        </p:txBody>
      </p:sp>
    </p:spTree>
    <p:extLst>
      <p:ext uri="{BB962C8B-B14F-4D97-AF65-F5344CB8AC3E}">
        <p14:creationId xmlns:p14="http://schemas.microsoft.com/office/powerpoint/2010/main" val="275544500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7854" y="1153231"/>
            <a:ext cx="11200629" cy="5262979"/>
          </a:xfrm>
          <a:prstGeom prst="rect">
            <a:avLst/>
          </a:prstGeom>
          <a:noFill/>
        </p:spPr>
        <p:txBody>
          <a:bodyPr wrap="square" rtlCol="0">
            <a:spAutoFit/>
          </a:bodyPr>
          <a:lstStyle/>
          <a:p>
            <a:r>
              <a:rPr lang="es-ES" sz="4800" b="1" dirty="0">
                <a:solidFill>
                  <a:schemeClr val="bg1"/>
                </a:solidFill>
              </a:rPr>
              <a:t>Y hacía que a todos, pequeños y grandes, ricos y pobres, libres y esclavos, se les pusiese una </a:t>
            </a:r>
            <a:r>
              <a:rPr lang="es-ES" sz="4800" b="1" dirty="0">
                <a:solidFill>
                  <a:srgbClr val="FFFF00"/>
                </a:solidFill>
              </a:rPr>
              <a:t>marca</a:t>
            </a:r>
            <a:r>
              <a:rPr lang="es-ES" sz="4800" b="1" dirty="0">
                <a:solidFill>
                  <a:schemeClr val="bg1"/>
                </a:solidFill>
              </a:rPr>
              <a:t> en la mano derecha, o en la frente; </a:t>
            </a:r>
            <a:r>
              <a:rPr lang="es-ES" sz="4800" b="1" dirty="0">
                <a:solidFill>
                  <a:srgbClr val="FF0000"/>
                </a:solidFill>
              </a:rPr>
              <a:t>17</a:t>
            </a:r>
            <a:r>
              <a:rPr lang="es-ES" sz="4800" b="1" dirty="0">
                <a:solidFill>
                  <a:schemeClr val="bg1"/>
                </a:solidFill>
              </a:rPr>
              <a:t> y que ninguno pudiese comprar ni vender, sino el que tuviese la </a:t>
            </a:r>
            <a:r>
              <a:rPr lang="es-ES" sz="4800" b="1" dirty="0">
                <a:solidFill>
                  <a:srgbClr val="FFFF00"/>
                </a:solidFill>
              </a:rPr>
              <a:t>marca</a:t>
            </a:r>
            <a:r>
              <a:rPr lang="es-ES" sz="4800" b="1" dirty="0">
                <a:solidFill>
                  <a:schemeClr val="bg1"/>
                </a:solidFill>
              </a:rPr>
              <a:t> o el </a:t>
            </a:r>
            <a:r>
              <a:rPr lang="es-ES" sz="4800" b="1" dirty="0">
                <a:solidFill>
                  <a:srgbClr val="FFFF00"/>
                </a:solidFill>
              </a:rPr>
              <a:t>nombre</a:t>
            </a:r>
            <a:r>
              <a:rPr lang="es-ES" sz="4800" b="1" dirty="0">
                <a:solidFill>
                  <a:schemeClr val="bg1"/>
                </a:solidFill>
              </a:rPr>
              <a:t> de la bestia, o el </a:t>
            </a:r>
            <a:r>
              <a:rPr lang="es-ES" sz="4800" b="1" dirty="0">
                <a:solidFill>
                  <a:srgbClr val="FFFF00"/>
                </a:solidFill>
              </a:rPr>
              <a:t>número</a:t>
            </a:r>
            <a:r>
              <a:rPr lang="es-ES" sz="4800" b="1" dirty="0">
                <a:solidFill>
                  <a:schemeClr val="bg1"/>
                </a:solidFill>
              </a:rPr>
              <a:t> de su nombre.</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smtClean="0">
                <a:solidFill>
                  <a:srgbClr val="FF0000"/>
                </a:solidFill>
                <a:latin typeface="Arial Black" panose="020B0A04020102020204" pitchFamily="34" charset="0"/>
              </a:rPr>
              <a:t>Ap. 13: 16-17</a:t>
            </a:r>
            <a:endParaRPr lang="en-U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66218233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7854" y="1153231"/>
            <a:ext cx="11200629" cy="4247317"/>
          </a:xfrm>
          <a:prstGeom prst="rect">
            <a:avLst/>
          </a:prstGeom>
          <a:noFill/>
        </p:spPr>
        <p:txBody>
          <a:bodyPr wrap="square" rtlCol="0">
            <a:spAutoFit/>
          </a:bodyPr>
          <a:lstStyle/>
          <a:p>
            <a:r>
              <a:rPr lang="es-ES" sz="5400" b="1" dirty="0">
                <a:solidFill>
                  <a:schemeClr val="bg1"/>
                </a:solidFill>
              </a:rPr>
              <a:t>Después miré, y he aquí el Cordero estaba en pie sobre el monte de Sion, y con él ciento cuarenta y cuatro mil, que tenían el </a:t>
            </a:r>
            <a:r>
              <a:rPr lang="es-ES" sz="5400" b="1" dirty="0">
                <a:solidFill>
                  <a:srgbClr val="FFFF00"/>
                </a:solidFill>
              </a:rPr>
              <a:t>nombre</a:t>
            </a:r>
            <a:r>
              <a:rPr lang="es-ES" sz="5400" b="1" dirty="0">
                <a:solidFill>
                  <a:schemeClr val="bg1"/>
                </a:solidFill>
              </a:rPr>
              <a:t> de él y el de su Padre escrito </a:t>
            </a:r>
            <a:r>
              <a:rPr lang="es-ES" sz="5400" b="1" dirty="0">
                <a:solidFill>
                  <a:srgbClr val="FFFF00"/>
                </a:solidFill>
              </a:rPr>
              <a:t>en la frente</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smtClean="0">
                <a:solidFill>
                  <a:srgbClr val="FF0000"/>
                </a:solidFill>
                <a:latin typeface="Arial Black" panose="020B0A04020102020204" pitchFamily="34" charset="0"/>
              </a:rPr>
              <a:t>Ap. 14: 1</a:t>
            </a:r>
            <a:endParaRPr lang="en-U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3079362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11082" y="117693"/>
            <a:ext cx="10972800" cy="6740307"/>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Al </a:t>
            </a:r>
            <a:r>
              <a:rPr lang="es-ES" sz="4800" b="1" dirty="0">
                <a:solidFill>
                  <a:srgbClr val="C00000"/>
                </a:solidFill>
              </a:rPr>
              <a:t>principio</a:t>
            </a:r>
            <a:r>
              <a:rPr lang="es-ES" sz="4800" b="1" dirty="0">
                <a:solidFill>
                  <a:srgbClr val="002060"/>
                </a:solidFill>
              </a:rPr>
              <a:t> Dios usó un </a:t>
            </a:r>
            <a:r>
              <a:rPr lang="es-ES" sz="4800" b="1" dirty="0">
                <a:solidFill>
                  <a:srgbClr val="C00000"/>
                </a:solidFill>
              </a:rPr>
              <a:t>árbol</a:t>
            </a:r>
            <a:r>
              <a:rPr lang="es-ES" sz="4800" b="1" dirty="0">
                <a:solidFill>
                  <a:srgbClr val="002060"/>
                </a:solidFill>
              </a:rPr>
              <a:t> para probar la </a:t>
            </a:r>
            <a:r>
              <a:rPr lang="es-ES" sz="4800" b="1" dirty="0">
                <a:solidFill>
                  <a:srgbClr val="C00000"/>
                </a:solidFill>
              </a:rPr>
              <a:t>obediencia y lealtad </a:t>
            </a:r>
            <a:r>
              <a:rPr lang="es-ES" sz="4800" b="1" dirty="0">
                <a:solidFill>
                  <a:srgbClr val="002060"/>
                </a:solidFill>
              </a:rPr>
              <a:t>de Adán y Eva. La pregunta clave era: ¿A quién le brindaran lealtad ustedes? Si </a:t>
            </a:r>
            <a:r>
              <a:rPr lang="es-ES" sz="4800" b="1" dirty="0">
                <a:solidFill>
                  <a:srgbClr val="C00000"/>
                </a:solidFill>
              </a:rPr>
              <a:t>respetaban el árbol </a:t>
            </a:r>
            <a:r>
              <a:rPr lang="es-ES" sz="4800" b="1" dirty="0">
                <a:solidFill>
                  <a:srgbClr val="002060"/>
                </a:solidFill>
              </a:rPr>
              <a:t>de Dios </a:t>
            </a:r>
            <a:r>
              <a:rPr lang="es-ES" sz="4800" b="1" dirty="0" smtClean="0">
                <a:solidFill>
                  <a:srgbClr val="002060"/>
                </a:solidFill>
              </a:rPr>
              <a:t>se mostrarían </a:t>
            </a:r>
            <a:r>
              <a:rPr lang="es-ES" sz="4800" b="1" dirty="0">
                <a:solidFill>
                  <a:srgbClr val="002060"/>
                </a:solidFill>
              </a:rPr>
              <a:t>leales a Él. Si </a:t>
            </a:r>
            <a:r>
              <a:rPr lang="es-ES" sz="4800" b="1" dirty="0">
                <a:solidFill>
                  <a:srgbClr val="C00000"/>
                </a:solidFill>
              </a:rPr>
              <a:t>irrespetaban el árbol </a:t>
            </a:r>
            <a:r>
              <a:rPr lang="es-ES" sz="4800" b="1" dirty="0">
                <a:solidFill>
                  <a:srgbClr val="002060"/>
                </a:solidFill>
              </a:rPr>
              <a:t>de Dios se mostrarían leales a Satanás. El árbol era una </a:t>
            </a:r>
            <a:r>
              <a:rPr lang="es-ES" sz="4800" b="1" dirty="0">
                <a:solidFill>
                  <a:srgbClr val="C00000"/>
                </a:solidFill>
              </a:rPr>
              <a:t>prueba de lealtad</a:t>
            </a:r>
            <a:r>
              <a:rPr lang="es-ES" sz="4800" b="1" dirty="0">
                <a:solidFill>
                  <a:srgbClr val="002060"/>
                </a:solidFill>
              </a:rPr>
              <a:t>. El punto clave era: ¿</a:t>
            </a:r>
            <a:r>
              <a:rPr lang="es-ES" sz="4800" b="1" dirty="0">
                <a:solidFill>
                  <a:srgbClr val="C00000"/>
                </a:solidFill>
              </a:rPr>
              <a:t>A cuál autoridad aceptarás</a:t>
            </a:r>
            <a:r>
              <a:rPr lang="es-ES" sz="4800" b="1" dirty="0">
                <a:solidFill>
                  <a:srgbClr val="002060"/>
                </a:solidFill>
              </a:rPr>
              <a:t>?</a:t>
            </a:r>
            <a:endParaRPr lang="es-ES" sz="4800" b="1" dirty="0" smtClean="0">
              <a:solidFill>
                <a:srgbClr val="002060"/>
              </a:solidFill>
            </a:endParaRPr>
          </a:p>
        </p:txBody>
      </p:sp>
    </p:spTree>
    <p:extLst>
      <p:ext uri="{BB962C8B-B14F-4D97-AF65-F5344CB8AC3E}">
        <p14:creationId xmlns:p14="http://schemas.microsoft.com/office/powerpoint/2010/main" val="3120526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785652"/>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¿En qué sentido es peculiar el concepto adventista del sábado?</a:t>
            </a:r>
          </a:p>
        </p:txBody>
      </p:sp>
    </p:spTree>
    <p:extLst>
      <p:ext uri="{BB962C8B-B14F-4D97-AF65-F5344CB8AC3E}">
        <p14:creationId xmlns:p14="http://schemas.microsoft.com/office/powerpoint/2010/main" val="8802670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7854" y="681282"/>
            <a:ext cx="11200629" cy="5262979"/>
          </a:xfrm>
          <a:prstGeom prst="rect">
            <a:avLst/>
          </a:prstGeom>
          <a:noFill/>
        </p:spPr>
        <p:txBody>
          <a:bodyPr wrap="square" rtlCol="0">
            <a:spAutoFit/>
          </a:bodyPr>
          <a:lstStyle/>
          <a:p>
            <a:r>
              <a:rPr lang="es-ES" sz="4800" b="1" dirty="0">
                <a:solidFill>
                  <a:schemeClr val="bg1"/>
                </a:solidFill>
              </a:rPr>
              <a:t>“El sábado será la gran piedra de toque de la </a:t>
            </a:r>
            <a:r>
              <a:rPr lang="es-ES" sz="4800" b="1" dirty="0">
                <a:solidFill>
                  <a:srgbClr val="FFFF00"/>
                </a:solidFill>
              </a:rPr>
              <a:t>lealtad</a:t>
            </a:r>
            <a:r>
              <a:rPr lang="es-ES" sz="4800" b="1" dirty="0">
                <a:solidFill>
                  <a:schemeClr val="bg1"/>
                </a:solidFill>
              </a:rPr>
              <a:t>; pues es el punto especialmente controvertido. Cuando esta piedra de toque les sea aplicada finalmente a los hombres, entonces se trazará la línea de demarcación entre los que sirven a Dios y los que no le sirven.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El Conflicto de los Siglos, p. 663</a:t>
            </a:r>
          </a:p>
        </p:txBody>
      </p:sp>
    </p:spTree>
    <p:extLst>
      <p:ext uri="{BB962C8B-B14F-4D97-AF65-F5344CB8AC3E}">
        <p14:creationId xmlns:p14="http://schemas.microsoft.com/office/powerpoint/2010/main" val="25415340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3609" y="191729"/>
            <a:ext cx="11200629" cy="6740307"/>
          </a:xfrm>
          <a:prstGeom prst="rect">
            <a:avLst/>
          </a:prstGeom>
          <a:noFill/>
        </p:spPr>
        <p:txBody>
          <a:bodyPr wrap="square" rtlCol="0">
            <a:spAutoFit/>
          </a:bodyPr>
          <a:lstStyle/>
          <a:p>
            <a:r>
              <a:rPr lang="es-ES" sz="4800" b="1" dirty="0">
                <a:solidFill>
                  <a:schemeClr val="bg1"/>
                </a:solidFill>
              </a:rPr>
              <a:t>Mientras la </a:t>
            </a:r>
            <a:r>
              <a:rPr lang="es-ES" sz="4800" b="1" dirty="0" smtClean="0">
                <a:solidFill>
                  <a:schemeClr val="bg1"/>
                </a:solidFill>
              </a:rPr>
              <a:t>observancia del </a:t>
            </a:r>
            <a:r>
              <a:rPr lang="es-ES" sz="4800" b="1" dirty="0">
                <a:solidFill>
                  <a:schemeClr val="bg1"/>
                </a:solidFill>
              </a:rPr>
              <a:t>falso día de reposo (domingo), en </a:t>
            </a:r>
            <a:r>
              <a:rPr lang="es-ES" sz="4800" b="1" dirty="0">
                <a:solidFill>
                  <a:srgbClr val="FFFF00"/>
                </a:solidFill>
              </a:rPr>
              <a:t>obediencia</a:t>
            </a:r>
            <a:r>
              <a:rPr lang="es-ES" sz="4800" b="1" dirty="0">
                <a:solidFill>
                  <a:schemeClr val="bg1"/>
                </a:solidFill>
              </a:rPr>
              <a:t> a la ley del estado y en oposición al cuarto mandamiento, será una declaración de </a:t>
            </a:r>
            <a:r>
              <a:rPr lang="es-ES" sz="4800" b="1" dirty="0">
                <a:solidFill>
                  <a:srgbClr val="FFFF00"/>
                </a:solidFill>
              </a:rPr>
              <a:t>obediencia</a:t>
            </a:r>
            <a:r>
              <a:rPr lang="es-ES" sz="4800" b="1" dirty="0">
                <a:solidFill>
                  <a:schemeClr val="bg1"/>
                </a:solidFill>
              </a:rPr>
              <a:t> a un poder que está en oposición a Dios, la observancia del verdadero día de reposo (sábado) en obediencia a la ley de Dios, será señal evidente de </a:t>
            </a:r>
            <a:r>
              <a:rPr lang="es-ES" sz="4800" b="1" dirty="0">
                <a:solidFill>
                  <a:srgbClr val="FFFF00"/>
                </a:solidFill>
              </a:rPr>
              <a:t>lealtad</a:t>
            </a:r>
            <a:r>
              <a:rPr lang="es-ES" sz="4800" b="1" dirty="0">
                <a:solidFill>
                  <a:schemeClr val="bg1"/>
                </a:solidFill>
              </a:rPr>
              <a:t> al Creador. </a:t>
            </a:r>
          </a:p>
        </p:txBody>
      </p:sp>
    </p:spTree>
    <p:extLst>
      <p:ext uri="{BB962C8B-B14F-4D97-AF65-F5344CB8AC3E}">
        <p14:creationId xmlns:p14="http://schemas.microsoft.com/office/powerpoint/2010/main" val="20175268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3609" y="457200"/>
            <a:ext cx="11200629" cy="4524315"/>
          </a:xfrm>
          <a:prstGeom prst="rect">
            <a:avLst/>
          </a:prstGeom>
          <a:noFill/>
        </p:spPr>
        <p:txBody>
          <a:bodyPr wrap="square" rtlCol="0">
            <a:spAutoFit/>
          </a:bodyPr>
          <a:lstStyle/>
          <a:p>
            <a:r>
              <a:rPr lang="es-ES" sz="4800" b="1" dirty="0" smtClean="0">
                <a:solidFill>
                  <a:schemeClr val="bg1"/>
                </a:solidFill>
              </a:rPr>
              <a:t>Mientras </a:t>
            </a:r>
            <a:r>
              <a:rPr lang="es-ES" sz="4800" b="1" dirty="0">
                <a:solidFill>
                  <a:schemeClr val="bg1"/>
                </a:solidFill>
              </a:rPr>
              <a:t>que una clase de personas, al aceptar el signo de sumisión a los poderes del mundo, recibe la </a:t>
            </a:r>
            <a:r>
              <a:rPr lang="es-ES" sz="4800" b="1" dirty="0">
                <a:solidFill>
                  <a:srgbClr val="FFFF00"/>
                </a:solidFill>
              </a:rPr>
              <a:t>marca</a:t>
            </a:r>
            <a:r>
              <a:rPr lang="es-ES" sz="4800" b="1" dirty="0">
                <a:solidFill>
                  <a:schemeClr val="bg1"/>
                </a:solidFill>
              </a:rPr>
              <a:t> de la bestia, la otra, por haber escogido el signo de obediencia a la autoridad divina, recibirá el </a:t>
            </a:r>
            <a:r>
              <a:rPr lang="es-ES" sz="4800" b="1" dirty="0">
                <a:solidFill>
                  <a:srgbClr val="FFFF00"/>
                </a:solidFill>
              </a:rPr>
              <a:t>sello</a:t>
            </a:r>
            <a:r>
              <a:rPr lang="es-ES" sz="4800" b="1" dirty="0">
                <a:solidFill>
                  <a:schemeClr val="bg1"/>
                </a:solidFill>
              </a:rPr>
              <a:t> de Dios</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244980968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5831" y="416864"/>
            <a:ext cx="10972800" cy="590931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Si somos </a:t>
            </a:r>
            <a:r>
              <a:rPr lang="es-ES" sz="5400" b="1" dirty="0">
                <a:solidFill>
                  <a:srgbClr val="C00000"/>
                </a:solidFill>
              </a:rPr>
              <a:t>descuidados</a:t>
            </a:r>
            <a:r>
              <a:rPr lang="es-ES" sz="5400" b="1" dirty="0">
                <a:solidFill>
                  <a:srgbClr val="002060"/>
                </a:solidFill>
              </a:rPr>
              <a:t> en nuestra </a:t>
            </a:r>
            <a:r>
              <a:rPr lang="es-ES" sz="5400" b="1" dirty="0">
                <a:solidFill>
                  <a:srgbClr val="C00000"/>
                </a:solidFill>
              </a:rPr>
              <a:t>observancia</a:t>
            </a:r>
            <a:r>
              <a:rPr lang="es-ES" sz="5400" b="1" dirty="0">
                <a:solidFill>
                  <a:srgbClr val="002060"/>
                </a:solidFill>
              </a:rPr>
              <a:t> del </a:t>
            </a:r>
            <a:r>
              <a:rPr lang="es-ES" sz="5400" b="1" dirty="0">
                <a:solidFill>
                  <a:srgbClr val="C00000"/>
                </a:solidFill>
              </a:rPr>
              <a:t>sábado</a:t>
            </a:r>
            <a:r>
              <a:rPr lang="es-ES" sz="5400" b="1" dirty="0">
                <a:solidFill>
                  <a:srgbClr val="002060"/>
                </a:solidFill>
              </a:rPr>
              <a:t>, ¿qué nos hace pensar que lo </a:t>
            </a:r>
            <a:r>
              <a:rPr lang="es-ES" sz="5400" b="1" dirty="0" smtClean="0">
                <a:solidFill>
                  <a:srgbClr val="002060"/>
                </a:solidFill>
              </a:rPr>
              <a:t>guardaremos, </a:t>
            </a:r>
            <a:r>
              <a:rPr lang="es-ES" sz="5400" b="1" dirty="0">
                <a:solidFill>
                  <a:srgbClr val="002060"/>
                </a:solidFill>
              </a:rPr>
              <a:t>a riesgo de no poder comprar ni vender, </a:t>
            </a:r>
            <a:r>
              <a:rPr lang="es-ES" sz="5400" b="1" dirty="0" smtClean="0">
                <a:solidFill>
                  <a:srgbClr val="002060"/>
                </a:solidFill>
              </a:rPr>
              <a:t>o ser encarcelados, o bien la </a:t>
            </a:r>
            <a:r>
              <a:rPr lang="es-ES" sz="5400" b="1" dirty="0">
                <a:solidFill>
                  <a:srgbClr val="002060"/>
                </a:solidFill>
              </a:rPr>
              <a:t>confiscación de nuestros bienes o aun la muerte?</a:t>
            </a:r>
            <a:endParaRPr lang="es-ES" sz="5400" b="1" dirty="0" smtClean="0">
              <a:solidFill>
                <a:srgbClr val="002060"/>
              </a:solidFill>
            </a:endParaRPr>
          </a:p>
        </p:txBody>
      </p:sp>
    </p:spTree>
    <p:extLst>
      <p:ext uri="{BB962C8B-B14F-4D97-AF65-F5344CB8AC3E}">
        <p14:creationId xmlns:p14="http://schemas.microsoft.com/office/powerpoint/2010/main" val="17724791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47553" y="681282"/>
            <a:ext cx="11481231" cy="6001643"/>
          </a:xfrm>
          <a:prstGeom prst="rect">
            <a:avLst/>
          </a:prstGeom>
          <a:noFill/>
        </p:spPr>
        <p:txBody>
          <a:bodyPr wrap="square" rtlCol="0">
            <a:spAutoFit/>
          </a:bodyPr>
          <a:lstStyle/>
          <a:p>
            <a:r>
              <a:rPr lang="es-ES" sz="4800" b="1" dirty="0">
                <a:solidFill>
                  <a:schemeClr val="bg1"/>
                </a:solidFill>
              </a:rPr>
              <a:t>“No todos los que profesan guardar el sábado serán sellados. Hay muchos, aun entre los que enseñan la verdad a otros, que no recibirán el sello de Dios en sus frentes. Tuvieron la luz de la verdad, estaban conscientes de la voluntad de su Maestro, comprendieron cada punto de nuestra fe, pero no hicieron las obras correspondientes.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Joyas de los Testimonios, tomo 2, p. 68</a:t>
            </a:r>
          </a:p>
        </p:txBody>
      </p:sp>
    </p:spTree>
    <p:extLst>
      <p:ext uri="{BB962C8B-B14F-4D97-AF65-F5344CB8AC3E}">
        <p14:creationId xmlns:p14="http://schemas.microsoft.com/office/powerpoint/2010/main" val="328269159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04684" y="386314"/>
            <a:ext cx="11209352" cy="6001643"/>
          </a:xfrm>
          <a:prstGeom prst="rect">
            <a:avLst/>
          </a:prstGeom>
          <a:noFill/>
        </p:spPr>
        <p:txBody>
          <a:bodyPr wrap="square" rtlCol="0">
            <a:spAutoFit/>
          </a:bodyPr>
          <a:lstStyle/>
          <a:p>
            <a:r>
              <a:rPr lang="es-ES" sz="4800" b="1" dirty="0" smtClean="0">
                <a:solidFill>
                  <a:schemeClr val="bg1"/>
                </a:solidFill>
              </a:rPr>
              <a:t>Los </a:t>
            </a:r>
            <a:r>
              <a:rPr lang="es-ES" sz="4800" b="1" dirty="0">
                <a:solidFill>
                  <a:schemeClr val="bg1"/>
                </a:solidFill>
              </a:rPr>
              <a:t>que conocieron tan bien la profecía y los tesoros de la sabiduría divina debieran haber actuado de acuerdo con su fe. Debieran haber mandado a sus familias tras sí, para que, por medio de un hogar bien ordenado, pudiesen presentar al mundo la influencia de la verdad sobre el corazón humano</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362922682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73314" y="1204153"/>
            <a:ext cx="10972800" cy="4247317"/>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Aquellos que tengan la marca de la bestia serán </a:t>
            </a:r>
            <a:r>
              <a:rPr lang="es-ES" sz="5400" b="1" dirty="0">
                <a:solidFill>
                  <a:srgbClr val="C00000"/>
                </a:solidFill>
              </a:rPr>
              <a:t>protegidos por la bestia</a:t>
            </a:r>
            <a:r>
              <a:rPr lang="es-ES" sz="5400" b="1" dirty="0">
                <a:solidFill>
                  <a:srgbClr val="002060"/>
                </a:solidFill>
              </a:rPr>
              <a:t>. Aquellos que tengan el sello de Dios serán </a:t>
            </a:r>
            <a:r>
              <a:rPr lang="es-ES" sz="5400" b="1" dirty="0">
                <a:solidFill>
                  <a:srgbClr val="C00000"/>
                </a:solidFill>
              </a:rPr>
              <a:t>protegidos por Dios</a:t>
            </a:r>
            <a:r>
              <a:rPr lang="es-ES" sz="5400" b="1" dirty="0">
                <a:solidFill>
                  <a:srgbClr val="002060"/>
                </a:solidFill>
              </a:rPr>
              <a:t>. ¿Por quién prefiere usted ser protegido?</a:t>
            </a:r>
            <a:endParaRPr lang="es-ES" sz="5400" b="1" dirty="0" smtClean="0">
              <a:solidFill>
                <a:srgbClr val="002060"/>
              </a:solidFill>
            </a:endParaRPr>
          </a:p>
        </p:txBody>
      </p:sp>
    </p:spTree>
    <p:extLst>
      <p:ext uri="{BB962C8B-B14F-4D97-AF65-F5344CB8AC3E}">
        <p14:creationId xmlns:p14="http://schemas.microsoft.com/office/powerpoint/2010/main" val="93581875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73314" y="645535"/>
            <a:ext cx="10972800" cy="550920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a:solidFill>
                  <a:srgbClr val="002060"/>
                </a:solidFill>
              </a:rPr>
              <a:t>Hay </a:t>
            </a:r>
            <a:r>
              <a:rPr lang="es-ES" sz="4400" b="1" dirty="0">
                <a:solidFill>
                  <a:srgbClr val="C00000"/>
                </a:solidFill>
              </a:rPr>
              <a:t>dos formas posibles </a:t>
            </a:r>
            <a:r>
              <a:rPr lang="es-ES" sz="4400" b="1" dirty="0">
                <a:solidFill>
                  <a:srgbClr val="002060"/>
                </a:solidFill>
              </a:rPr>
              <a:t>de servir a la </a:t>
            </a:r>
            <a:r>
              <a:rPr lang="es-ES" sz="4400" b="1" dirty="0">
                <a:solidFill>
                  <a:srgbClr val="C00000"/>
                </a:solidFill>
              </a:rPr>
              <a:t>bestia</a:t>
            </a:r>
            <a:r>
              <a:rPr lang="es-ES" sz="4400" b="1" dirty="0">
                <a:solidFill>
                  <a:srgbClr val="002060"/>
                </a:solidFill>
              </a:rPr>
              <a:t>, pero hay </a:t>
            </a:r>
            <a:r>
              <a:rPr lang="es-ES" sz="4400" b="1" dirty="0">
                <a:solidFill>
                  <a:srgbClr val="C00000"/>
                </a:solidFill>
              </a:rPr>
              <a:t>una sola </a:t>
            </a:r>
            <a:r>
              <a:rPr lang="es-ES" sz="4400" b="1" dirty="0">
                <a:solidFill>
                  <a:srgbClr val="002060"/>
                </a:solidFill>
              </a:rPr>
              <a:t>manera de servir a Dios. La bestia está dispuesta de aceptar un servicio de la mente </a:t>
            </a:r>
            <a:r>
              <a:rPr lang="es-ES" sz="4400" b="1" dirty="0">
                <a:solidFill>
                  <a:srgbClr val="C00000"/>
                </a:solidFill>
              </a:rPr>
              <a:t>o</a:t>
            </a:r>
            <a:r>
              <a:rPr lang="es-ES" sz="4400" b="1" dirty="0">
                <a:solidFill>
                  <a:srgbClr val="002060"/>
                </a:solidFill>
              </a:rPr>
              <a:t> de la mano, pero Dios acepta tan solo el servicio de la mente </a:t>
            </a:r>
            <a:r>
              <a:rPr lang="es-ES" sz="4400" b="1" dirty="0">
                <a:solidFill>
                  <a:srgbClr val="C00000"/>
                </a:solidFill>
              </a:rPr>
              <a:t>y</a:t>
            </a:r>
            <a:r>
              <a:rPr lang="es-ES" sz="4400" b="1" dirty="0">
                <a:solidFill>
                  <a:srgbClr val="002060"/>
                </a:solidFill>
              </a:rPr>
              <a:t> de la mano (</a:t>
            </a:r>
            <a:r>
              <a:rPr lang="es-ES" sz="4400" b="1" dirty="0">
                <a:solidFill>
                  <a:srgbClr val="C00000"/>
                </a:solidFill>
              </a:rPr>
              <a:t>ambos</a:t>
            </a:r>
            <a:r>
              <a:rPr lang="es-ES" sz="4400" b="1" dirty="0">
                <a:solidFill>
                  <a:srgbClr val="002060"/>
                </a:solidFill>
              </a:rPr>
              <a:t>). Hubo una </a:t>
            </a:r>
            <a:r>
              <a:rPr lang="es-ES" sz="4400" b="1" dirty="0">
                <a:solidFill>
                  <a:srgbClr val="C00000"/>
                </a:solidFill>
              </a:rPr>
              <a:t>diferencia</a:t>
            </a:r>
            <a:r>
              <a:rPr lang="es-ES" sz="4400" b="1" dirty="0">
                <a:solidFill>
                  <a:srgbClr val="002060"/>
                </a:solidFill>
              </a:rPr>
              <a:t> entre el pecado de </a:t>
            </a:r>
            <a:r>
              <a:rPr lang="es-ES" sz="4400" b="1" dirty="0">
                <a:solidFill>
                  <a:srgbClr val="C00000"/>
                </a:solidFill>
              </a:rPr>
              <a:t>Adán</a:t>
            </a:r>
            <a:r>
              <a:rPr lang="es-ES" sz="4400" b="1" dirty="0">
                <a:solidFill>
                  <a:srgbClr val="002060"/>
                </a:solidFill>
              </a:rPr>
              <a:t> y el pecado de </a:t>
            </a:r>
            <a:r>
              <a:rPr lang="es-ES" sz="4400" b="1" dirty="0">
                <a:solidFill>
                  <a:srgbClr val="C00000"/>
                </a:solidFill>
              </a:rPr>
              <a:t>Eva</a:t>
            </a:r>
            <a:r>
              <a:rPr lang="es-ES" sz="4400" b="1" dirty="0">
                <a:solidFill>
                  <a:srgbClr val="002060"/>
                </a:solidFill>
              </a:rPr>
              <a:t>. Eva </a:t>
            </a:r>
            <a:r>
              <a:rPr lang="es-ES" sz="4400" b="1" dirty="0" smtClean="0">
                <a:solidFill>
                  <a:srgbClr val="002060"/>
                </a:solidFill>
              </a:rPr>
              <a:t>pecó </a:t>
            </a:r>
            <a:r>
              <a:rPr lang="es-ES" sz="4400" b="1" dirty="0">
                <a:solidFill>
                  <a:srgbClr val="002060"/>
                </a:solidFill>
              </a:rPr>
              <a:t>engañada y Adán a sabiendas.</a:t>
            </a:r>
            <a:endParaRPr lang="es-ES" sz="4400" b="1" dirty="0" smtClean="0">
              <a:solidFill>
                <a:srgbClr val="002060"/>
              </a:solidFill>
            </a:endParaRPr>
          </a:p>
        </p:txBody>
      </p:sp>
    </p:spTree>
    <p:extLst>
      <p:ext uri="{BB962C8B-B14F-4D97-AF65-F5344CB8AC3E}">
        <p14:creationId xmlns:p14="http://schemas.microsoft.com/office/powerpoint/2010/main" val="3150890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5CD52BB-62E2-4A50-B95C-E838C1DF13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 y="-1708"/>
            <a:ext cx="6662056" cy="6854761"/>
          </a:xfrm>
        </p:spPr>
      </p:pic>
      <p:sp>
        <p:nvSpPr>
          <p:cNvPr id="6" name="Rectángulo 5">
            <a:extLst>
              <a:ext uri="{FF2B5EF4-FFF2-40B4-BE49-F238E27FC236}">
                <a16:creationId xmlns:a16="http://schemas.microsoft.com/office/drawing/2014/main" id="{66F061D5-E0DF-496A-B807-17C0A1C200CE}"/>
              </a:ext>
            </a:extLst>
          </p:cNvPr>
          <p:cNvSpPr/>
          <p:nvPr/>
        </p:nvSpPr>
        <p:spPr>
          <a:xfrm>
            <a:off x="227428" y="5006624"/>
            <a:ext cx="6207202" cy="102561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9" name="CuadroTexto 8">
            <a:extLst>
              <a:ext uri="{FF2B5EF4-FFF2-40B4-BE49-F238E27FC236}">
                <a16:creationId xmlns:a16="http://schemas.microsoft.com/office/drawing/2014/main" id="{5A330B5F-E29F-4715-AB9E-A79A8BD7627B}"/>
              </a:ext>
            </a:extLst>
          </p:cNvPr>
          <p:cNvSpPr txBox="1"/>
          <p:nvPr/>
        </p:nvSpPr>
        <p:spPr>
          <a:xfrm>
            <a:off x="179865" y="5134708"/>
            <a:ext cx="6302328" cy="769441"/>
          </a:xfrm>
          <a:prstGeom prst="rect">
            <a:avLst/>
          </a:prstGeom>
          <a:noFill/>
        </p:spPr>
        <p:txBody>
          <a:bodyPr wrap="square" rtlCol="0">
            <a:spAutoFit/>
          </a:bodyPr>
          <a:lstStyle/>
          <a:p>
            <a:r>
              <a:rPr lang="es-US" sz="4400" b="1" dirty="0">
                <a:solidFill>
                  <a:schemeClr val="bg1"/>
                </a:solidFill>
                <a:latin typeface="Bahnschrift" panose="020B0502040204020203" pitchFamily="34" charset="0"/>
              </a:rPr>
              <a:t>APLICACIÓN PERSONAL</a:t>
            </a:r>
          </a:p>
        </p:txBody>
      </p:sp>
      <p:pic>
        <p:nvPicPr>
          <p:cNvPr id="10" name="Imagen 9">
            <a:extLst>
              <a:ext uri="{FF2B5EF4-FFF2-40B4-BE49-F238E27FC236}">
                <a16:creationId xmlns:a16="http://schemas.microsoft.com/office/drawing/2014/main" id="{44A5B7C5-2780-4378-9D3F-38AA7CE21AD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9000" contrast="5000"/>
                    </a14:imgEffect>
                  </a14:imgLayer>
                </a14:imgProps>
              </a:ext>
              <a:ext uri="{28A0092B-C50C-407E-A947-70E740481C1C}">
                <a14:useLocalDpi xmlns:a14="http://schemas.microsoft.com/office/drawing/2010/main" val="0"/>
              </a:ext>
            </a:extLst>
          </a:blip>
          <a:stretch>
            <a:fillRect/>
          </a:stretch>
        </p:blipFill>
        <p:spPr>
          <a:xfrm>
            <a:off x="7498080" y="0"/>
            <a:ext cx="4693919" cy="6854761"/>
          </a:xfrm>
          <a:prstGeom prst="rect">
            <a:avLst/>
          </a:prstGeom>
        </p:spPr>
      </p:pic>
      <p:sp>
        <p:nvSpPr>
          <p:cNvPr id="7" name="Rectángulo 6">
            <a:extLst>
              <a:ext uri="{FF2B5EF4-FFF2-40B4-BE49-F238E27FC236}">
                <a16:creationId xmlns:a16="http://schemas.microsoft.com/office/drawing/2014/main" id="{C24AC44D-1EA4-45A9-830F-60F7EDB2EEE3}"/>
              </a:ext>
            </a:extLst>
          </p:cNvPr>
          <p:cNvSpPr/>
          <p:nvPr/>
        </p:nvSpPr>
        <p:spPr>
          <a:xfrm>
            <a:off x="6662057" y="-14065"/>
            <a:ext cx="5515873" cy="68547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CuadroTexto 7">
            <a:extLst>
              <a:ext uri="{FF2B5EF4-FFF2-40B4-BE49-F238E27FC236}">
                <a16:creationId xmlns:a16="http://schemas.microsoft.com/office/drawing/2014/main" id="{BD388BAA-4D52-4A51-8EFF-ADFF3D9FBF8B}"/>
              </a:ext>
            </a:extLst>
          </p:cNvPr>
          <p:cNvSpPr txBox="1"/>
          <p:nvPr/>
        </p:nvSpPr>
        <p:spPr>
          <a:xfrm>
            <a:off x="6889484" y="320160"/>
            <a:ext cx="5163266" cy="6186309"/>
          </a:xfrm>
          <a:prstGeom prst="rect">
            <a:avLst/>
          </a:prstGeom>
          <a:noFill/>
        </p:spPr>
        <p:txBody>
          <a:bodyPr wrap="square" rtlCol="0">
            <a:spAutoFit/>
          </a:bodyPr>
          <a:lstStyle/>
          <a:p>
            <a:pPr algn="ctr"/>
            <a:r>
              <a:rPr lang="es-ES" sz="66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¿Quieres guardar el sábado como lo indica la Biblia, sello del Dios Vivo?</a:t>
            </a:r>
            <a:endParaRPr lang="es-US" sz="66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933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01-Mensaje de los 3 angeles" id="{E36B23E9-E561-41C0-A577-9B93B8962885}" vid="{5F957260-1CFC-4283-8A3F-25F00EE8906C}"/>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mensaje tres angeles</Template>
  <TotalTime>15179</TotalTime>
  <Words>5446</Words>
  <Application>Microsoft Office PowerPoint</Application>
  <PresentationFormat>Panorámica</PresentationFormat>
  <Paragraphs>218</Paragraphs>
  <Slides>98</Slides>
  <Notes>7</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98</vt:i4>
      </vt:variant>
    </vt:vector>
  </HeadingPairs>
  <TitlesOfParts>
    <vt:vector size="110" baseType="lpstr">
      <vt:lpstr>Arial</vt:lpstr>
      <vt:lpstr>Arial Black</vt:lpstr>
      <vt:lpstr>Bahnschrift</vt:lpstr>
      <vt:lpstr>Baskerville Old Face</vt:lpstr>
      <vt:lpstr>Bauhaus 93</vt:lpstr>
      <vt:lpstr>Berlin Sans FB Demi</vt:lpstr>
      <vt:lpstr>Calibri</vt:lpstr>
      <vt:lpstr>Calibri Light</vt:lpstr>
      <vt:lpstr>Cascadia Code</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 Arroyo</dc:creator>
  <cp:lastModifiedBy>Ulises Aguero Arroyo</cp:lastModifiedBy>
  <cp:revision>794</cp:revision>
  <dcterms:created xsi:type="dcterms:W3CDTF">2022-04-02T22:48:54Z</dcterms:created>
  <dcterms:modified xsi:type="dcterms:W3CDTF">2023-01-04T04:19:06Z</dcterms:modified>
</cp:coreProperties>
</file>