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9"/>
  </p:notesMasterIdLst>
  <p:sldIdLst>
    <p:sldId id="258" r:id="rId3"/>
    <p:sldId id="264" r:id="rId4"/>
    <p:sldId id="1546" r:id="rId5"/>
    <p:sldId id="2202" r:id="rId6"/>
    <p:sldId id="2268" r:id="rId7"/>
    <p:sldId id="2269" r:id="rId8"/>
    <p:sldId id="2270" r:id="rId9"/>
    <p:sldId id="2271" r:id="rId10"/>
    <p:sldId id="2272" r:id="rId11"/>
    <p:sldId id="2203" r:id="rId12"/>
    <p:sldId id="2204" r:id="rId13"/>
    <p:sldId id="2274" r:id="rId14"/>
    <p:sldId id="1831" r:id="rId15"/>
    <p:sldId id="2273" r:id="rId16"/>
    <p:sldId id="2276" r:id="rId17"/>
    <p:sldId id="2275" r:id="rId18"/>
    <p:sldId id="2205" r:id="rId19"/>
    <p:sldId id="2277" r:id="rId20"/>
    <p:sldId id="2279" r:id="rId21"/>
    <p:sldId id="2280" r:id="rId22"/>
    <p:sldId id="2281" r:id="rId23"/>
    <p:sldId id="1836" r:id="rId24"/>
    <p:sldId id="2282" r:id="rId25"/>
    <p:sldId id="2283" r:id="rId26"/>
    <p:sldId id="2284" r:id="rId27"/>
    <p:sldId id="2285" r:id="rId28"/>
    <p:sldId id="2286" r:id="rId29"/>
    <p:sldId id="2287" r:id="rId30"/>
    <p:sldId id="2288" r:id="rId31"/>
    <p:sldId id="2289" r:id="rId32"/>
    <p:sldId id="2106" r:id="rId33"/>
    <p:sldId id="2278" r:id="rId34"/>
    <p:sldId id="2291" r:id="rId35"/>
    <p:sldId id="2292" r:id="rId36"/>
    <p:sldId id="2293" r:id="rId37"/>
    <p:sldId id="2294" r:id="rId38"/>
    <p:sldId id="2295" r:id="rId39"/>
    <p:sldId id="2296" r:id="rId40"/>
    <p:sldId id="2297" r:id="rId41"/>
    <p:sldId id="2290" r:id="rId42"/>
    <p:sldId id="2299" r:id="rId43"/>
    <p:sldId id="2300" r:id="rId44"/>
    <p:sldId id="2301" r:id="rId45"/>
    <p:sldId id="2302" r:id="rId46"/>
    <p:sldId id="2206" r:id="rId47"/>
    <p:sldId id="2303" r:id="rId48"/>
    <p:sldId id="2304" r:id="rId49"/>
    <p:sldId id="2305" r:id="rId50"/>
    <p:sldId id="2210" r:id="rId51"/>
    <p:sldId id="2306" r:id="rId52"/>
    <p:sldId id="2307" r:id="rId53"/>
    <p:sldId id="2308" r:id="rId54"/>
    <p:sldId id="2309" r:id="rId55"/>
    <p:sldId id="2209" r:id="rId56"/>
    <p:sldId id="2310" r:id="rId57"/>
    <p:sldId id="2311" r:id="rId58"/>
    <p:sldId id="2312" r:id="rId59"/>
    <p:sldId id="2313" r:id="rId60"/>
    <p:sldId id="2314" r:id="rId61"/>
    <p:sldId id="2315" r:id="rId62"/>
    <p:sldId id="2317" r:id="rId63"/>
    <p:sldId id="2318" r:id="rId64"/>
    <p:sldId id="2316" r:id="rId65"/>
    <p:sldId id="2319" r:id="rId66"/>
    <p:sldId id="2320" r:id="rId67"/>
    <p:sldId id="2321" r:id="rId68"/>
    <p:sldId id="2322" r:id="rId69"/>
    <p:sldId id="2323" r:id="rId70"/>
    <p:sldId id="2324" r:id="rId71"/>
    <p:sldId id="2325" r:id="rId72"/>
    <p:sldId id="2326" r:id="rId73"/>
    <p:sldId id="2207" r:id="rId74"/>
    <p:sldId id="2327" r:id="rId75"/>
    <p:sldId id="2330" r:id="rId76"/>
    <p:sldId id="2331" r:id="rId77"/>
    <p:sldId id="2328" r:id="rId78"/>
    <p:sldId id="2329" r:id="rId79"/>
    <p:sldId id="2332" r:id="rId80"/>
    <p:sldId id="2333" r:id="rId81"/>
    <p:sldId id="2334" r:id="rId82"/>
    <p:sldId id="2335" r:id="rId83"/>
    <p:sldId id="2336" r:id="rId84"/>
    <p:sldId id="2337" r:id="rId85"/>
    <p:sldId id="2338" r:id="rId86"/>
    <p:sldId id="2339" r:id="rId87"/>
    <p:sldId id="2340" r:id="rId88"/>
    <p:sldId id="2341" r:id="rId89"/>
    <p:sldId id="2342" r:id="rId90"/>
    <p:sldId id="2343" r:id="rId91"/>
    <p:sldId id="2344" r:id="rId92"/>
    <p:sldId id="2345" r:id="rId93"/>
    <p:sldId id="2346" r:id="rId94"/>
    <p:sldId id="2347" r:id="rId95"/>
    <p:sldId id="2348" r:id="rId96"/>
    <p:sldId id="2349" r:id="rId97"/>
    <p:sldId id="2350" r:id="rId98"/>
    <p:sldId id="2267" r:id="rId99"/>
    <p:sldId id="2298" r:id="rId100"/>
    <p:sldId id="2352" r:id="rId101"/>
    <p:sldId id="2353" r:id="rId102"/>
    <p:sldId id="2354" r:id="rId103"/>
    <p:sldId id="2355" r:id="rId104"/>
    <p:sldId id="2356" r:id="rId105"/>
    <p:sldId id="2357" r:id="rId106"/>
    <p:sldId id="2358" r:id="rId107"/>
    <p:sldId id="2359" r:id="rId108"/>
    <p:sldId id="2360" r:id="rId109"/>
    <p:sldId id="2361" r:id="rId110"/>
    <p:sldId id="2362" r:id="rId111"/>
    <p:sldId id="2363" r:id="rId112"/>
    <p:sldId id="2364" r:id="rId113"/>
    <p:sldId id="2365" r:id="rId114"/>
    <p:sldId id="2366" r:id="rId115"/>
    <p:sldId id="2367" r:id="rId116"/>
    <p:sldId id="2395" r:id="rId117"/>
    <p:sldId id="2351" r:id="rId118"/>
    <p:sldId id="2108" r:id="rId119"/>
    <p:sldId id="2369" r:id="rId120"/>
    <p:sldId id="2370" r:id="rId121"/>
    <p:sldId id="2371" r:id="rId122"/>
    <p:sldId id="2372" r:id="rId123"/>
    <p:sldId id="2373" r:id="rId124"/>
    <p:sldId id="2374" r:id="rId125"/>
    <p:sldId id="2375" r:id="rId126"/>
    <p:sldId id="2376" r:id="rId127"/>
    <p:sldId id="2377" r:id="rId128"/>
    <p:sldId id="2378" r:id="rId129"/>
    <p:sldId id="2368" r:id="rId130"/>
    <p:sldId id="2380" r:id="rId131"/>
    <p:sldId id="2212" r:id="rId132"/>
    <p:sldId id="2381" r:id="rId133"/>
    <p:sldId id="2382" r:id="rId134"/>
    <p:sldId id="2379" r:id="rId135"/>
    <p:sldId id="2384" r:id="rId136"/>
    <p:sldId id="2383" r:id="rId137"/>
    <p:sldId id="2213" r:id="rId138"/>
    <p:sldId id="2386" r:id="rId139"/>
    <p:sldId id="2387" r:id="rId140"/>
    <p:sldId id="2388" r:id="rId141"/>
    <p:sldId id="2389" r:id="rId142"/>
    <p:sldId id="2390" r:id="rId143"/>
    <p:sldId id="2391" r:id="rId144"/>
    <p:sldId id="2392" r:id="rId145"/>
    <p:sldId id="2393" r:id="rId146"/>
    <p:sldId id="2394" r:id="rId147"/>
    <p:sldId id="296" r:id="rId148"/>
  </p:sldIdLst>
  <p:sldSz cx="12192000" cy="6858000"/>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3874"/>
    <a:srgbClr val="CB6A86"/>
    <a:srgbClr val="672F62"/>
    <a:srgbClr val="AC0C45"/>
    <a:srgbClr val="649C56"/>
    <a:srgbClr val="451F41"/>
    <a:srgbClr val="A0A9A7"/>
    <a:srgbClr val="578B66"/>
    <a:srgbClr val="D18A7F"/>
    <a:srgbClr val="377E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70" d="100"/>
          <a:sy n="70" d="100"/>
        </p:scale>
        <p:origin x="576" y="54"/>
      </p:cViewPr>
      <p:guideLst/>
    </p:cSldViewPr>
  </p:slideViewPr>
  <p:notesTextViewPr>
    <p:cViewPr>
      <p:scale>
        <a:sx n="3" d="2"/>
        <a:sy n="3" d="2"/>
      </p:scale>
      <p:origin x="0" y="0"/>
    </p:cViewPr>
  </p:notesTextViewPr>
  <p:sorterViewPr>
    <p:cViewPr>
      <p:scale>
        <a:sx n="100" d="100"/>
        <a:sy n="100" d="100"/>
      </p:scale>
      <p:origin x="0" y="-3738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notesMaster" Target="notesMasters/notesMaster1.xml"/><Relationship Id="rId5" Type="http://schemas.openxmlformats.org/officeDocument/2006/relationships/slide" Target="slides/slide3.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presProps" Target="presProp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viewProps" Target="view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tableStyles" Target="tableStyle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3CC6F-2A0E-4F3E-ACD5-ACDEABDA14CF}" type="datetimeFigureOut">
              <a:rPr lang="en-US" smtClean="0"/>
              <a:t>4/7/2023</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D1EECC-04B9-4816-A831-54CDC0033459}" type="slidenum">
              <a:rPr lang="en-US" smtClean="0"/>
              <a:t>‹Nº›</a:t>
            </a:fld>
            <a:endParaRPr lang="en-US"/>
          </a:p>
        </p:txBody>
      </p:sp>
    </p:spTree>
    <p:extLst>
      <p:ext uri="{BB962C8B-B14F-4D97-AF65-F5344CB8AC3E}">
        <p14:creationId xmlns:p14="http://schemas.microsoft.com/office/powerpoint/2010/main" val="3231981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a:t>
            </a:fld>
            <a:endParaRPr lang="en-US"/>
          </a:p>
        </p:txBody>
      </p:sp>
    </p:spTree>
    <p:extLst>
      <p:ext uri="{BB962C8B-B14F-4D97-AF65-F5344CB8AC3E}">
        <p14:creationId xmlns:p14="http://schemas.microsoft.com/office/powerpoint/2010/main" val="2393116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25</a:t>
            </a:fld>
            <a:endParaRPr lang="en-US"/>
          </a:p>
        </p:txBody>
      </p:sp>
    </p:spTree>
    <p:extLst>
      <p:ext uri="{BB962C8B-B14F-4D97-AF65-F5344CB8AC3E}">
        <p14:creationId xmlns:p14="http://schemas.microsoft.com/office/powerpoint/2010/main" val="1221756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28</a:t>
            </a:fld>
            <a:endParaRPr lang="en-US"/>
          </a:p>
        </p:txBody>
      </p:sp>
    </p:spTree>
    <p:extLst>
      <p:ext uri="{BB962C8B-B14F-4D97-AF65-F5344CB8AC3E}">
        <p14:creationId xmlns:p14="http://schemas.microsoft.com/office/powerpoint/2010/main" val="3264984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29</a:t>
            </a:fld>
            <a:endParaRPr lang="en-US"/>
          </a:p>
        </p:txBody>
      </p:sp>
    </p:spTree>
    <p:extLst>
      <p:ext uri="{BB962C8B-B14F-4D97-AF65-F5344CB8AC3E}">
        <p14:creationId xmlns:p14="http://schemas.microsoft.com/office/powerpoint/2010/main" val="2148147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30</a:t>
            </a:fld>
            <a:endParaRPr lang="en-US"/>
          </a:p>
        </p:txBody>
      </p:sp>
    </p:spTree>
    <p:extLst>
      <p:ext uri="{BB962C8B-B14F-4D97-AF65-F5344CB8AC3E}">
        <p14:creationId xmlns:p14="http://schemas.microsoft.com/office/powerpoint/2010/main" val="3087158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33</a:t>
            </a:fld>
            <a:endParaRPr lang="en-US"/>
          </a:p>
        </p:txBody>
      </p:sp>
    </p:spTree>
    <p:extLst>
      <p:ext uri="{BB962C8B-B14F-4D97-AF65-F5344CB8AC3E}">
        <p14:creationId xmlns:p14="http://schemas.microsoft.com/office/powerpoint/2010/main" val="2338986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35</a:t>
            </a:fld>
            <a:endParaRPr lang="en-US"/>
          </a:p>
        </p:txBody>
      </p:sp>
    </p:spTree>
    <p:extLst>
      <p:ext uri="{BB962C8B-B14F-4D97-AF65-F5344CB8AC3E}">
        <p14:creationId xmlns:p14="http://schemas.microsoft.com/office/powerpoint/2010/main" val="1302470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37</a:t>
            </a:fld>
            <a:endParaRPr lang="en-US"/>
          </a:p>
        </p:txBody>
      </p:sp>
    </p:spTree>
    <p:extLst>
      <p:ext uri="{BB962C8B-B14F-4D97-AF65-F5344CB8AC3E}">
        <p14:creationId xmlns:p14="http://schemas.microsoft.com/office/powerpoint/2010/main" val="3653390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38</a:t>
            </a:fld>
            <a:endParaRPr lang="en-US"/>
          </a:p>
        </p:txBody>
      </p:sp>
    </p:spTree>
    <p:extLst>
      <p:ext uri="{BB962C8B-B14F-4D97-AF65-F5344CB8AC3E}">
        <p14:creationId xmlns:p14="http://schemas.microsoft.com/office/powerpoint/2010/main" val="1392934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39</a:t>
            </a:fld>
            <a:endParaRPr lang="en-US"/>
          </a:p>
        </p:txBody>
      </p:sp>
    </p:spTree>
    <p:extLst>
      <p:ext uri="{BB962C8B-B14F-4D97-AF65-F5344CB8AC3E}">
        <p14:creationId xmlns:p14="http://schemas.microsoft.com/office/powerpoint/2010/main" val="2841013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45</a:t>
            </a:fld>
            <a:endParaRPr lang="en-US"/>
          </a:p>
        </p:txBody>
      </p:sp>
    </p:spTree>
    <p:extLst>
      <p:ext uri="{BB962C8B-B14F-4D97-AF65-F5344CB8AC3E}">
        <p14:creationId xmlns:p14="http://schemas.microsoft.com/office/powerpoint/2010/main" val="1347882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5</a:t>
            </a:fld>
            <a:endParaRPr lang="en-US"/>
          </a:p>
        </p:txBody>
      </p:sp>
    </p:spTree>
    <p:extLst>
      <p:ext uri="{BB962C8B-B14F-4D97-AF65-F5344CB8AC3E}">
        <p14:creationId xmlns:p14="http://schemas.microsoft.com/office/powerpoint/2010/main" val="3093779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46</a:t>
            </a:fld>
            <a:endParaRPr lang="en-US"/>
          </a:p>
        </p:txBody>
      </p:sp>
    </p:spTree>
    <p:extLst>
      <p:ext uri="{BB962C8B-B14F-4D97-AF65-F5344CB8AC3E}">
        <p14:creationId xmlns:p14="http://schemas.microsoft.com/office/powerpoint/2010/main" val="1056235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47</a:t>
            </a:fld>
            <a:endParaRPr lang="en-US"/>
          </a:p>
        </p:txBody>
      </p:sp>
    </p:spTree>
    <p:extLst>
      <p:ext uri="{BB962C8B-B14F-4D97-AF65-F5344CB8AC3E}">
        <p14:creationId xmlns:p14="http://schemas.microsoft.com/office/powerpoint/2010/main" val="2893141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48</a:t>
            </a:fld>
            <a:endParaRPr lang="en-US"/>
          </a:p>
        </p:txBody>
      </p:sp>
    </p:spTree>
    <p:extLst>
      <p:ext uri="{BB962C8B-B14F-4D97-AF65-F5344CB8AC3E}">
        <p14:creationId xmlns:p14="http://schemas.microsoft.com/office/powerpoint/2010/main" val="1210558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54</a:t>
            </a:fld>
            <a:endParaRPr lang="en-US"/>
          </a:p>
        </p:txBody>
      </p:sp>
    </p:spTree>
    <p:extLst>
      <p:ext uri="{BB962C8B-B14F-4D97-AF65-F5344CB8AC3E}">
        <p14:creationId xmlns:p14="http://schemas.microsoft.com/office/powerpoint/2010/main" val="1415758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63</a:t>
            </a:fld>
            <a:endParaRPr lang="en-US"/>
          </a:p>
        </p:txBody>
      </p:sp>
    </p:spTree>
    <p:extLst>
      <p:ext uri="{BB962C8B-B14F-4D97-AF65-F5344CB8AC3E}">
        <p14:creationId xmlns:p14="http://schemas.microsoft.com/office/powerpoint/2010/main" val="2518027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69</a:t>
            </a:fld>
            <a:endParaRPr lang="en-US"/>
          </a:p>
        </p:txBody>
      </p:sp>
    </p:spTree>
    <p:extLst>
      <p:ext uri="{BB962C8B-B14F-4D97-AF65-F5344CB8AC3E}">
        <p14:creationId xmlns:p14="http://schemas.microsoft.com/office/powerpoint/2010/main" val="4193304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71</a:t>
            </a:fld>
            <a:endParaRPr lang="en-US"/>
          </a:p>
        </p:txBody>
      </p:sp>
    </p:spTree>
    <p:extLst>
      <p:ext uri="{BB962C8B-B14F-4D97-AF65-F5344CB8AC3E}">
        <p14:creationId xmlns:p14="http://schemas.microsoft.com/office/powerpoint/2010/main" val="6671212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76</a:t>
            </a:fld>
            <a:endParaRPr lang="en-US"/>
          </a:p>
        </p:txBody>
      </p:sp>
    </p:spTree>
    <p:extLst>
      <p:ext uri="{BB962C8B-B14F-4D97-AF65-F5344CB8AC3E}">
        <p14:creationId xmlns:p14="http://schemas.microsoft.com/office/powerpoint/2010/main" val="8655033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79</a:t>
            </a:fld>
            <a:endParaRPr lang="en-US"/>
          </a:p>
        </p:txBody>
      </p:sp>
    </p:spTree>
    <p:extLst>
      <p:ext uri="{BB962C8B-B14F-4D97-AF65-F5344CB8AC3E}">
        <p14:creationId xmlns:p14="http://schemas.microsoft.com/office/powerpoint/2010/main" val="37960157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82</a:t>
            </a:fld>
            <a:endParaRPr lang="en-US"/>
          </a:p>
        </p:txBody>
      </p:sp>
    </p:spTree>
    <p:extLst>
      <p:ext uri="{BB962C8B-B14F-4D97-AF65-F5344CB8AC3E}">
        <p14:creationId xmlns:p14="http://schemas.microsoft.com/office/powerpoint/2010/main" val="1525346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11</a:t>
            </a:fld>
            <a:endParaRPr lang="en-US"/>
          </a:p>
        </p:txBody>
      </p:sp>
    </p:spTree>
    <p:extLst>
      <p:ext uri="{BB962C8B-B14F-4D97-AF65-F5344CB8AC3E}">
        <p14:creationId xmlns:p14="http://schemas.microsoft.com/office/powerpoint/2010/main" val="4337675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83</a:t>
            </a:fld>
            <a:endParaRPr lang="en-US"/>
          </a:p>
        </p:txBody>
      </p:sp>
    </p:spTree>
    <p:extLst>
      <p:ext uri="{BB962C8B-B14F-4D97-AF65-F5344CB8AC3E}">
        <p14:creationId xmlns:p14="http://schemas.microsoft.com/office/powerpoint/2010/main" val="6214794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85</a:t>
            </a:fld>
            <a:endParaRPr lang="en-US"/>
          </a:p>
        </p:txBody>
      </p:sp>
    </p:spTree>
    <p:extLst>
      <p:ext uri="{BB962C8B-B14F-4D97-AF65-F5344CB8AC3E}">
        <p14:creationId xmlns:p14="http://schemas.microsoft.com/office/powerpoint/2010/main" val="34231554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88</a:t>
            </a:fld>
            <a:endParaRPr lang="en-US"/>
          </a:p>
        </p:txBody>
      </p:sp>
    </p:spTree>
    <p:extLst>
      <p:ext uri="{BB962C8B-B14F-4D97-AF65-F5344CB8AC3E}">
        <p14:creationId xmlns:p14="http://schemas.microsoft.com/office/powerpoint/2010/main" val="23680175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89</a:t>
            </a:fld>
            <a:endParaRPr lang="en-US"/>
          </a:p>
        </p:txBody>
      </p:sp>
    </p:spTree>
    <p:extLst>
      <p:ext uri="{BB962C8B-B14F-4D97-AF65-F5344CB8AC3E}">
        <p14:creationId xmlns:p14="http://schemas.microsoft.com/office/powerpoint/2010/main" val="4897304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91</a:t>
            </a:fld>
            <a:endParaRPr lang="en-US"/>
          </a:p>
        </p:txBody>
      </p:sp>
    </p:spTree>
    <p:extLst>
      <p:ext uri="{BB962C8B-B14F-4D97-AF65-F5344CB8AC3E}">
        <p14:creationId xmlns:p14="http://schemas.microsoft.com/office/powerpoint/2010/main" val="20361951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92</a:t>
            </a:fld>
            <a:endParaRPr lang="en-US"/>
          </a:p>
        </p:txBody>
      </p:sp>
    </p:spTree>
    <p:extLst>
      <p:ext uri="{BB962C8B-B14F-4D97-AF65-F5344CB8AC3E}">
        <p14:creationId xmlns:p14="http://schemas.microsoft.com/office/powerpoint/2010/main" val="42003080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94</a:t>
            </a:fld>
            <a:endParaRPr lang="en-US"/>
          </a:p>
        </p:txBody>
      </p:sp>
    </p:spTree>
    <p:extLst>
      <p:ext uri="{BB962C8B-B14F-4D97-AF65-F5344CB8AC3E}">
        <p14:creationId xmlns:p14="http://schemas.microsoft.com/office/powerpoint/2010/main" val="26293214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95</a:t>
            </a:fld>
            <a:endParaRPr lang="en-US"/>
          </a:p>
        </p:txBody>
      </p:sp>
    </p:spTree>
    <p:extLst>
      <p:ext uri="{BB962C8B-B14F-4D97-AF65-F5344CB8AC3E}">
        <p14:creationId xmlns:p14="http://schemas.microsoft.com/office/powerpoint/2010/main" val="42827184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99</a:t>
            </a:fld>
            <a:endParaRPr lang="en-US"/>
          </a:p>
        </p:txBody>
      </p:sp>
    </p:spTree>
    <p:extLst>
      <p:ext uri="{BB962C8B-B14F-4D97-AF65-F5344CB8AC3E}">
        <p14:creationId xmlns:p14="http://schemas.microsoft.com/office/powerpoint/2010/main" val="454966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102</a:t>
            </a:fld>
            <a:endParaRPr lang="en-US"/>
          </a:p>
        </p:txBody>
      </p:sp>
    </p:spTree>
    <p:extLst>
      <p:ext uri="{BB962C8B-B14F-4D97-AF65-F5344CB8AC3E}">
        <p14:creationId xmlns:p14="http://schemas.microsoft.com/office/powerpoint/2010/main" val="3777418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12</a:t>
            </a:fld>
            <a:endParaRPr lang="en-US"/>
          </a:p>
        </p:txBody>
      </p:sp>
    </p:spTree>
    <p:extLst>
      <p:ext uri="{BB962C8B-B14F-4D97-AF65-F5344CB8AC3E}">
        <p14:creationId xmlns:p14="http://schemas.microsoft.com/office/powerpoint/2010/main" val="8469955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104</a:t>
            </a:fld>
            <a:endParaRPr lang="en-US"/>
          </a:p>
        </p:txBody>
      </p:sp>
    </p:spTree>
    <p:extLst>
      <p:ext uri="{BB962C8B-B14F-4D97-AF65-F5344CB8AC3E}">
        <p14:creationId xmlns:p14="http://schemas.microsoft.com/office/powerpoint/2010/main" val="16509535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106</a:t>
            </a:fld>
            <a:endParaRPr lang="en-US"/>
          </a:p>
        </p:txBody>
      </p:sp>
    </p:spTree>
    <p:extLst>
      <p:ext uri="{BB962C8B-B14F-4D97-AF65-F5344CB8AC3E}">
        <p14:creationId xmlns:p14="http://schemas.microsoft.com/office/powerpoint/2010/main" val="15087901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110</a:t>
            </a:fld>
            <a:endParaRPr lang="en-US"/>
          </a:p>
        </p:txBody>
      </p:sp>
    </p:spTree>
    <p:extLst>
      <p:ext uri="{BB962C8B-B14F-4D97-AF65-F5344CB8AC3E}">
        <p14:creationId xmlns:p14="http://schemas.microsoft.com/office/powerpoint/2010/main" val="38912321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113</a:t>
            </a:fld>
            <a:endParaRPr lang="en-US"/>
          </a:p>
        </p:txBody>
      </p:sp>
    </p:spTree>
    <p:extLst>
      <p:ext uri="{BB962C8B-B14F-4D97-AF65-F5344CB8AC3E}">
        <p14:creationId xmlns:p14="http://schemas.microsoft.com/office/powerpoint/2010/main" val="32035112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117</a:t>
            </a:fld>
            <a:endParaRPr lang="en-US"/>
          </a:p>
        </p:txBody>
      </p:sp>
    </p:spTree>
    <p:extLst>
      <p:ext uri="{BB962C8B-B14F-4D97-AF65-F5344CB8AC3E}">
        <p14:creationId xmlns:p14="http://schemas.microsoft.com/office/powerpoint/2010/main" val="8928447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118</a:t>
            </a:fld>
            <a:endParaRPr lang="en-US"/>
          </a:p>
        </p:txBody>
      </p:sp>
    </p:spTree>
    <p:extLst>
      <p:ext uri="{BB962C8B-B14F-4D97-AF65-F5344CB8AC3E}">
        <p14:creationId xmlns:p14="http://schemas.microsoft.com/office/powerpoint/2010/main" val="33873220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120</a:t>
            </a:fld>
            <a:endParaRPr lang="en-US"/>
          </a:p>
        </p:txBody>
      </p:sp>
    </p:spTree>
    <p:extLst>
      <p:ext uri="{BB962C8B-B14F-4D97-AF65-F5344CB8AC3E}">
        <p14:creationId xmlns:p14="http://schemas.microsoft.com/office/powerpoint/2010/main" val="36262698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121</a:t>
            </a:fld>
            <a:endParaRPr lang="en-US"/>
          </a:p>
        </p:txBody>
      </p:sp>
    </p:spTree>
    <p:extLst>
      <p:ext uri="{BB962C8B-B14F-4D97-AF65-F5344CB8AC3E}">
        <p14:creationId xmlns:p14="http://schemas.microsoft.com/office/powerpoint/2010/main" val="5913044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124</a:t>
            </a:fld>
            <a:endParaRPr lang="en-US"/>
          </a:p>
        </p:txBody>
      </p:sp>
    </p:spTree>
    <p:extLst>
      <p:ext uri="{BB962C8B-B14F-4D97-AF65-F5344CB8AC3E}">
        <p14:creationId xmlns:p14="http://schemas.microsoft.com/office/powerpoint/2010/main" val="1136699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129</a:t>
            </a:fld>
            <a:endParaRPr lang="en-US"/>
          </a:p>
        </p:txBody>
      </p:sp>
    </p:spTree>
    <p:extLst>
      <p:ext uri="{BB962C8B-B14F-4D97-AF65-F5344CB8AC3E}">
        <p14:creationId xmlns:p14="http://schemas.microsoft.com/office/powerpoint/2010/main" val="1042193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15</a:t>
            </a:fld>
            <a:endParaRPr lang="en-US"/>
          </a:p>
        </p:txBody>
      </p:sp>
    </p:spTree>
    <p:extLst>
      <p:ext uri="{BB962C8B-B14F-4D97-AF65-F5344CB8AC3E}">
        <p14:creationId xmlns:p14="http://schemas.microsoft.com/office/powerpoint/2010/main" val="1186259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134</a:t>
            </a:fld>
            <a:endParaRPr lang="en-US"/>
          </a:p>
        </p:txBody>
      </p:sp>
    </p:spTree>
    <p:extLst>
      <p:ext uri="{BB962C8B-B14F-4D97-AF65-F5344CB8AC3E}">
        <p14:creationId xmlns:p14="http://schemas.microsoft.com/office/powerpoint/2010/main" val="2481936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142</a:t>
            </a:fld>
            <a:endParaRPr lang="en-US"/>
          </a:p>
        </p:txBody>
      </p:sp>
    </p:spTree>
    <p:extLst>
      <p:ext uri="{BB962C8B-B14F-4D97-AF65-F5344CB8AC3E}">
        <p14:creationId xmlns:p14="http://schemas.microsoft.com/office/powerpoint/2010/main" val="41990383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145</a:t>
            </a:fld>
            <a:endParaRPr lang="en-US"/>
          </a:p>
        </p:txBody>
      </p:sp>
    </p:spTree>
    <p:extLst>
      <p:ext uri="{BB962C8B-B14F-4D97-AF65-F5344CB8AC3E}">
        <p14:creationId xmlns:p14="http://schemas.microsoft.com/office/powerpoint/2010/main" val="2021735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17</a:t>
            </a:fld>
            <a:endParaRPr lang="en-US"/>
          </a:p>
        </p:txBody>
      </p:sp>
    </p:spTree>
    <p:extLst>
      <p:ext uri="{BB962C8B-B14F-4D97-AF65-F5344CB8AC3E}">
        <p14:creationId xmlns:p14="http://schemas.microsoft.com/office/powerpoint/2010/main" val="3508077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19</a:t>
            </a:fld>
            <a:endParaRPr lang="en-US"/>
          </a:p>
        </p:txBody>
      </p:sp>
    </p:spTree>
    <p:extLst>
      <p:ext uri="{BB962C8B-B14F-4D97-AF65-F5344CB8AC3E}">
        <p14:creationId xmlns:p14="http://schemas.microsoft.com/office/powerpoint/2010/main" val="3267718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21</a:t>
            </a:fld>
            <a:endParaRPr lang="en-US"/>
          </a:p>
        </p:txBody>
      </p:sp>
    </p:spTree>
    <p:extLst>
      <p:ext uri="{BB962C8B-B14F-4D97-AF65-F5344CB8AC3E}">
        <p14:creationId xmlns:p14="http://schemas.microsoft.com/office/powerpoint/2010/main" val="2655938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24</a:t>
            </a:fld>
            <a:endParaRPr lang="en-US"/>
          </a:p>
        </p:txBody>
      </p:sp>
    </p:spTree>
    <p:extLst>
      <p:ext uri="{BB962C8B-B14F-4D97-AF65-F5344CB8AC3E}">
        <p14:creationId xmlns:p14="http://schemas.microsoft.com/office/powerpoint/2010/main" val="99697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97244-2D8D-4D4B-B073-FE37524A452A}"/>
              </a:ext>
            </a:extLst>
          </p:cNvPr>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DO"/>
          </a:p>
        </p:txBody>
      </p:sp>
      <p:sp>
        <p:nvSpPr>
          <p:cNvPr id="3" name="Subtítulo 2">
            <a:extLst>
              <a:ext uri="{FF2B5EF4-FFF2-40B4-BE49-F238E27FC236}">
                <a16:creationId xmlns:a16="http://schemas.microsoft.com/office/drawing/2014/main" id="{92BB0F7B-691A-4B6F-9C1D-AA60DE6ED9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DO"/>
          </a:p>
        </p:txBody>
      </p:sp>
      <p:sp>
        <p:nvSpPr>
          <p:cNvPr id="4" name="Marcador de fecha 3">
            <a:extLst>
              <a:ext uri="{FF2B5EF4-FFF2-40B4-BE49-F238E27FC236}">
                <a16:creationId xmlns:a16="http://schemas.microsoft.com/office/drawing/2014/main" id="{FA7F0710-72A3-41D3-8BDC-80774BB0CD1D}"/>
              </a:ext>
            </a:extLst>
          </p:cNvPr>
          <p:cNvSpPr>
            <a:spLocks noGrp="1"/>
          </p:cNvSpPr>
          <p:nvPr>
            <p:ph type="dt" sz="half" idx="10"/>
          </p:nvPr>
        </p:nvSpPr>
        <p:spPr/>
        <p:txBody>
          <a:bodyPr/>
          <a:lstStyle/>
          <a:p>
            <a:fld id="{7A9983E4-3EBA-4806-86AA-70CD5420321A}" type="datetimeFigureOut">
              <a:rPr lang="es-DO" smtClean="0"/>
              <a:t>7/4/2023</a:t>
            </a:fld>
            <a:endParaRPr lang="es-DO"/>
          </a:p>
        </p:txBody>
      </p:sp>
      <p:sp>
        <p:nvSpPr>
          <p:cNvPr id="5" name="Marcador de pie de página 4">
            <a:extLst>
              <a:ext uri="{FF2B5EF4-FFF2-40B4-BE49-F238E27FC236}">
                <a16:creationId xmlns:a16="http://schemas.microsoft.com/office/drawing/2014/main" id="{1AC52AF1-7B8C-4847-B435-EF512A4680F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A2763952-F5EE-494F-8A3A-C40D46F472F2}"/>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651015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A176A8-30A5-4545-BC07-2208A5B30A8F}"/>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texto vertical 2">
            <a:extLst>
              <a:ext uri="{FF2B5EF4-FFF2-40B4-BE49-F238E27FC236}">
                <a16:creationId xmlns:a16="http://schemas.microsoft.com/office/drawing/2014/main" id="{6144D28C-CEA0-4A2B-A7F8-6E5FD06B7CD3}"/>
              </a:ext>
            </a:extLst>
          </p:cNvPr>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000DB765-8814-46A0-A724-9EBDC97A9CEA}"/>
              </a:ext>
            </a:extLst>
          </p:cNvPr>
          <p:cNvSpPr>
            <a:spLocks noGrp="1"/>
          </p:cNvSpPr>
          <p:nvPr>
            <p:ph type="dt" sz="half" idx="10"/>
          </p:nvPr>
        </p:nvSpPr>
        <p:spPr/>
        <p:txBody>
          <a:bodyPr/>
          <a:lstStyle/>
          <a:p>
            <a:fld id="{7A9983E4-3EBA-4806-86AA-70CD5420321A}" type="datetimeFigureOut">
              <a:rPr lang="es-DO" smtClean="0"/>
              <a:t>7/4/2023</a:t>
            </a:fld>
            <a:endParaRPr lang="es-DO"/>
          </a:p>
        </p:txBody>
      </p:sp>
      <p:sp>
        <p:nvSpPr>
          <p:cNvPr id="5" name="Marcador de pie de página 4">
            <a:extLst>
              <a:ext uri="{FF2B5EF4-FFF2-40B4-BE49-F238E27FC236}">
                <a16:creationId xmlns:a16="http://schemas.microsoft.com/office/drawing/2014/main" id="{7B8FA858-B0CA-4AC7-85AC-E8DB05592A4F}"/>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9223A4DF-88F4-41DB-A7FE-B588239195CD}"/>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43053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017A0CD-1900-4A22-8E47-7E703ED65474}"/>
              </a:ext>
            </a:extLst>
          </p:cNvPr>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DO"/>
          </a:p>
        </p:txBody>
      </p:sp>
      <p:sp>
        <p:nvSpPr>
          <p:cNvPr id="3" name="Marcador de texto vertical 2">
            <a:extLst>
              <a:ext uri="{FF2B5EF4-FFF2-40B4-BE49-F238E27FC236}">
                <a16:creationId xmlns:a16="http://schemas.microsoft.com/office/drawing/2014/main" id="{F217F410-EEC1-4707-AF09-E32633A1F27C}"/>
              </a:ext>
            </a:extLst>
          </p:cNvPr>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906F55DB-1364-4CCA-A635-383112BD6107}"/>
              </a:ext>
            </a:extLst>
          </p:cNvPr>
          <p:cNvSpPr>
            <a:spLocks noGrp="1"/>
          </p:cNvSpPr>
          <p:nvPr>
            <p:ph type="dt" sz="half" idx="10"/>
          </p:nvPr>
        </p:nvSpPr>
        <p:spPr/>
        <p:txBody>
          <a:bodyPr/>
          <a:lstStyle/>
          <a:p>
            <a:fld id="{7A9983E4-3EBA-4806-86AA-70CD5420321A}" type="datetimeFigureOut">
              <a:rPr lang="es-DO" smtClean="0"/>
              <a:t>7/4/2023</a:t>
            </a:fld>
            <a:endParaRPr lang="es-DO"/>
          </a:p>
        </p:txBody>
      </p:sp>
      <p:sp>
        <p:nvSpPr>
          <p:cNvPr id="5" name="Marcador de pie de página 4">
            <a:extLst>
              <a:ext uri="{FF2B5EF4-FFF2-40B4-BE49-F238E27FC236}">
                <a16:creationId xmlns:a16="http://schemas.microsoft.com/office/drawing/2014/main" id="{303B5CAE-6AA4-45C9-9F95-2A23AC1B9028}"/>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DF4EB583-E464-4D75-9A41-DD4439C94ABE}"/>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607593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7FF98F-F66E-47EE-A34A-B27117D81D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C840B748-14C3-47A7-8683-8851E015D0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8F04779F-FC67-4738-B1CE-02A9331007F8}"/>
              </a:ext>
            </a:extLst>
          </p:cNvPr>
          <p:cNvSpPr>
            <a:spLocks noGrp="1"/>
          </p:cNvSpPr>
          <p:nvPr>
            <p:ph type="dt" sz="half" idx="10"/>
          </p:nvPr>
        </p:nvSpPr>
        <p:spPr/>
        <p:txBody>
          <a:bodyPr/>
          <a:lstStyle/>
          <a:p>
            <a:fld id="{A038A31E-41B7-46B2-B779-DD92D1E68E44}" type="datetimeFigureOut">
              <a:rPr lang="es-DO" smtClean="0"/>
              <a:t>7/4/2023</a:t>
            </a:fld>
            <a:endParaRPr lang="es-DO"/>
          </a:p>
        </p:txBody>
      </p:sp>
      <p:sp>
        <p:nvSpPr>
          <p:cNvPr id="5" name="Marcador de pie de página 4">
            <a:extLst>
              <a:ext uri="{FF2B5EF4-FFF2-40B4-BE49-F238E27FC236}">
                <a16:creationId xmlns:a16="http://schemas.microsoft.com/office/drawing/2014/main" id="{07B10257-D2E1-47E4-B289-8BB517FFFAF1}"/>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38A17BAB-653A-4A0C-AFF5-67E55074D48A}"/>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247836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72FD7A-235B-472E-A358-1CE3D2CF26D5}"/>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41589D56-E551-4FCD-9B31-C5F64C412BD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1E7B7FA0-B7BB-4CD6-BD78-7355EA97C922}"/>
              </a:ext>
            </a:extLst>
          </p:cNvPr>
          <p:cNvSpPr>
            <a:spLocks noGrp="1"/>
          </p:cNvSpPr>
          <p:nvPr>
            <p:ph type="dt" sz="half" idx="10"/>
          </p:nvPr>
        </p:nvSpPr>
        <p:spPr/>
        <p:txBody>
          <a:bodyPr/>
          <a:lstStyle/>
          <a:p>
            <a:fld id="{A038A31E-41B7-46B2-B779-DD92D1E68E44}" type="datetimeFigureOut">
              <a:rPr lang="es-DO" smtClean="0"/>
              <a:t>7/4/2023</a:t>
            </a:fld>
            <a:endParaRPr lang="es-DO"/>
          </a:p>
        </p:txBody>
      </p:sp>
      <p:sp>
        <p:nvSpPr>
          <p:cNvPr id="5" name="Marcador de pie de página 4">
            <a:extLst>
              <a:ext uri="{FF2B5EF4-FFF2-40B4-BE49-F238E27FC236}">
                <a16:creationId xmlns:a16="http://schemas.microsoft.com/office/drawing/2014/main" id="{3E115C04-6AD6-43DC-B1BE-8DD50B50B6B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1E6E4662-B320-4382-875A-DB47AF1FA8AB}"/>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553689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7F81FF-D99E-43B1-A770-BCD81CBC4A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929F158C-EBE3-4FE1-A323-1AF6519763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2FFE31C-9951-42E5-ABF0-79A768BC5CC4}"/>
              </a:ext>
            </a:extLst>
          </p:cNvPr>
          <p:cNvSpPr>
            <a:spLocks noGrp="1"/>
          </p:cNvSpPr>
          <p:nvPr>
            <p:ph type="dt" sz="half" idx="10"/>
          </p:nvPr>
        </p:nvSpPr>
        <p:spPr/>
        <p:txBody>
          <a:bodyPr/>
          <a:lstStyle/>
          <a:p>
            <a:fld id="{A038A31E-41B7-46B2-B779-DD92D1E68E44}" type="datetimeFigureOut">
              <a:rPr lang="es-DO" smtClean="0"/>
              <a:t>7/4/2023</a:t>
            </a:fld>
            <a:endParaRPr lang="es-DO"/>
          </a:p>
        </p:txBody>
      </p:sp>
      <p:sp>
        <p:nvSpPr>
          <p:cNvPr id="5" name="Marcador de pie de página 4">
            <a:extLst>
              <a:ext uri="{FF2B5EF4-FFF2-40B4-BE49-F238E27FC236}">
                <a16:creationId xmlns:a16="http://schemas.microsoft.com/office/drawing/2014/main" id="{A29165C3-9EA9-403F-BA12-A4C88A7C6902}"/>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407300A-FB8F-4E0B-BEB6-3FB9BFA9E7F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1879996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652440-BF41-428F-95E1-07C761A2FFDD}"/>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0E53BF9B-97F9-4CCF-9062-11AFAEA75F8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76147188-9B0D-4100-9E01-1AF00D4FC1C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28BE4576-D88D-4723-95A6-131424494B2B}"/>
              </a:ext>
            </a:extLst>
          </p:cNvPr>
          <p:cNvSpPr>
            <a:spLocks noGrp="1"/>
          </p:cNvSpPr>
          <p:nvPr>
            <p:ph type="dt" sz="half" idx="10"/>
          </p:nvPr>
        </p:nvSpPr>
        <p:spPr/>
        <p:txBody>
          <a:bodyPr/>
          <a:lstStyle/>
          <a:p>
            <a:fld id="{A038A31E-41B7-46B2-B779-DD92D1E68E44}" type="datetimeFigureOut">
              <a:rPr lang="es-DO" smtClean="0"/>
              <a:t>7/4/2023</a:t>
            </a:fld>
            <a:endParaRPr lang="es-DO"/>
          </a:p>
        </p:txBody>
      </p:sp>
      <p:sp>
        <p:nvSpPr>
          <p:cNvPr id="6" name="Marcador de pie de página 5">
            <a:extLst>
              <a:ext uri="{FF2B5EF4-FFF2-40B4-BE49-F238E27FC236}">
                <a16:creationId xmlns:a16="http://schemas.microsoft.com/office/drawing/2014/main" id="{AB9887AA-30E2-4228-9E89-F2996EA07F68}"/>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C427EDB1-4DEC-4D05-9EF9-2EBB63E5D4AE}"/>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705478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1A431B-AC69-4AAA-973E-A57F57362E3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3F1E817F-A4CB-4991-854C-65DB724AC7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D47D32-14E2-4848-8E76-BDB655C231D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A488F400-6B3C-4A82-B524-99823E079A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A563AE0-FFF2-4A79-8CBD-6F824B5C622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7E259560-B0AE-49D1-A17F-FF3716985924}"/>
              </a:ext>
            </a:extLst>
          </p:cNvPr>
          <p:cNvSpPr>
            <a:spLocks noGrp="1"/>
          </p:cNvSpPr>
          <p:nvPr>
            <p:ph type="dt" sz="half" idx="10"/>
          </p:nvPr>
        </p:nvSpPr>
        <p:spPr/>
        <p:txBody>
          <a:bodyPr/>
          <a:lstStyle/>
          <a:p>
            <a:fld id="{A038A31E-41B7-46B2-B779-DD92D1E68E44}" type="datetimeFigureOut">
              <a:rPr lang="es-DO" smtClean="0"/>
              <a:t>7/4/2023</a:t>
            </a:fld>
            <a:endParaRPr lang="es-DO"/>
          </a:p>
        </p:txBody>
      </p:sp>
      <p:sp>
        <p:nvSpPr>
          <p:cNvPr id="8" name="Marcador de pie de página 7">
            <a:extLst>
              <a:ext uri="{FF2B5EF4-FFF2-40B4-BE49-F238E27FC236}">
                <a16:creationId xmlns:a16="http://schemas.microsoft.com/office/drawing/2014/main" id="{F4034A84-5F3A-4870-9531-4DC082DDC10F}"/>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D9F0E196-51ED-4D55-8847-BEE385803888}"/>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586065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9745E6-3B0A-44AE-B1CD-DF54DD647CD6}"/>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5C8A50B9-161C-4F13-BC01-6E3343559864}"/>
              </a:ext>
            </a:extLst>
          </p:cNvPr>
          <p:cNvSpPr>
            <a:spLocks noGrp="1"/>
          </p:cNvSpPr>
          <p:nvPr>
            <p:ph type="dt" sz="half" idx="10"/>
          </p:nvPr>
        </p:nvSpPr>
        <p:spPr/>
        <p:txBody>
          <a:bodyPr/>
          <a:lstStyle/>
          <a:p>
            <a:fld id="{A038A31E-41B7-46B2-B779-DD92D1E68E44}" type="datetimeFigureOut">
              <a:rPr lang="es-DO" smtClean="0"/>
              <a:t>7/4/2023</a:t>
            </a:fld>
            <a:endParaRPr lang="es-DO"/>
          </a:p>
        </p:txBody>
      </p:sp>
      <p:sp>
        <p:nvSpPr>
          <p:cNvPr id="4" name="Marcador de pie de página 3">
            <a:extLst>
              <a:ext uri="{FF2B5EF4-FFF2-40B4-BE49-F238E27FC236}">
                <a16:creationId xmlns:a16="http://schemas.microsoft.com/office/drawing/2014/main" id="{B14CF8D5-8CB0-461F-9779-70A74D52702A}"/>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A662561D-CC02-47B3-8709-762D14681146}"/>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988882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E0251AF-86B6-409F-8E71-FEBB8A634087}"/>
              </a:ext>
            </a:extLst>
          </p:cNvPr>
          <p:cNvSpPr>
            <a:spLocks noGrp="1"/>
          </p:cNvSpPr>
          <p:nvPr>
            <p:ph type="dt" sz="half" idx="10"/>
          </p:nvPr>
        </p:nvSpPr>
        <p:spPr/>
        <p:txBody>
          <a:bodyPr/>
          <a:lstStyle/>
          <a:p>
            <a:fld id="{A038A31E-41B7-46B2-B779-DD92D1E68E44}" type="datetimeFigureOut">
              <a:rPr lang="es-DO" smtClean="0"/>
              <a:t>7/4/2023</a:t>
            </a:fld>
            <a:endParaRPr lang="es-DO"/>
          </a:p>
        </p:txBody>
      </p:sp>
      <p:sp>
        <p:nvSpPr>
          <p:cNvPr id="3" name="Marcador de pie de página 2">
            <a:extLst>
              <a:ext uri="{FF2B5EF4-FFF2-40B4-BE49-F238E27FC236}">
                <a16:creationId xmlns:a16="http://schemas.microsoft.com/office/drawing/2014/main" id="{AA3EAE96-A8DD-4142-B7FA-94D112E79A42}"/>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3581E59F-C60A-4B7E-8AD5-D5F1D421F6C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571839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E5428-733C-42BC-9D02-25A6662AB1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C599E3AA-AC6F-41B0-8D33-4D8FE23FE1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1D52B7DF-4769-42E8-867B-E58066764C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4F9CBC-5F3B-42C1-95F6-BA24A55BF9AC}"/>
              </a:ext>
            </a:extLst>
          </p:cNvPr>
          <p:cNvSpPr>
            <a:spLocks noGrp="1"/>
          </p:cNvSpPr>
          <p:nvPr>
            <p:ph type="dt" sz="half" idx="10"/>
          </p:nvPr>
        </p:nvSpPr>
        <p:spPr/>
        <p:txBody>
          <a:bodyPr/>
          <a:lstStyle/>
          <a:p>
            <a:fld id="{A038A31E-41B7-46B2-B779-DD92D1E68E44}" type="datetimeFigureOut">
              <a:rPr lang="es-DO" smtClean="0"/>
              <a:t>7/4/2023</a:t>
            </a:fld>
            <a:endParaRPr lang="es-DO"/>
          </a:p>
        </p:txBody>
      </p:sp>
      <p:sp>
        <p:nvSpPr>
          <p:cNvPr id="6" name="Marcador de pie de página 5">
            <a:extLst>
              <a:ext uri="{FF2B5EF4-FFF2-40B4-BE49-F238E27FC236}">
                <a16:creationId xmlns:a16="http://schemas.microsoft.com/office/drawing/2014/main" id="{BD77C2D4-1780-444E-8439-A87B1208BD85}"/>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6525ABB-6149-4F88-8B8B-3075A9501FEA}"/>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21861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DD7794-5F3D-4458-AC35-25F1B97A9DA4}"/>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9BE75CE9-6375-4204-94F1-80315AD87155}"/>
              </a:ext>
            </a:extLst>
          </p:cNvPr>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CF6928AE-036D-4016-9C71-5EBC578D2DF0}"/>
              </a:ext>
            </a:extLst>
          </p:cNvPr>
          <p:cNvSpPr>
            <a:spLocks noGrp="1"/>
          </p:cNvSpPr>
          <p:nvPr>
            <p:ph type="dt" sz="half" idx="10"/>
          </p:nvPr>
        </p:nvSpPr>
        <p:spPr/>
        <p:txBody>
          <a:bodyPr/>
          <a:lstStyle/>
          <a:p>
            <a:fld id="{7A9983E4-3EBA-4806-86AA-70CD5420321A}" type="datetimeFigureOut">
              <a:rPr lang="es-DO" smtClean="0"/>
              <a:t>7/4/2023</a:t>
            </a:fld>
            <a:endParaRPr lang="es-DO"/>
          </a:p>
        </p:txBody>
      </p:sp>
      <p:sp>
        <p:nvSpPr>
          <p:cNvPr id="5" name="Marcador de pie de página 4">
            <a:extLst>
              <a:ext uri="{FF2B5EF4-FFF2-40B4-BE49-F238E27FC236}">
                <a16:creationId xmlns:a16="http://schemas.microsoft.com/office/drawing/2014/main" id="{600FCFFB-EFFB-4B44-BE34-8CE4F29FF4FD}"/>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FFB46EB3-317F-41D8-9DD9-ED3728C4FA70}"/>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773020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2917F4-7571-4135-BD8C-D5441787E2C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6B12D14A-A1C1-4C0F-9F75-A4344CB843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935274EA-D22B-4C7A-964A-EF6EE75BC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E9F3E66-8210-4CFB-A5C8-B9BC912E0D9C}"/>
              </a:ext>
            </a:extLst>
          </p:cNvPr>
          <p:cNvSpPr>
            <a:spLocks noGrp="1"/>
          </p:cNvSpPr>
          <p:nvPr>
            <p:ph type="dt" sz="half" idx="10"/>
          </p:nvPr>
        </p:nvSpPr>
        <p:spPr/>
        <p:txBody>
          <a:bodyPr/>
          <a:lstStyle/>
          <a:p>
            <a:fld id="{A038A31E-41B7-46B2-B779-DD92D1E68E44}" type="datetimeFigureOut">
              <a:rPr lang="es-DO" smtClean="0"/>
              <a:t>7/4/2023</a:t>
            </a:fld>
            <a:endParaRPr lang="es-DO"/>
          </a:p>
        </p:txBody>
      </p:sp>
      <p:sp>
        <p:nvSpPr>
          <p:cNvPr id="6" name="Marcador de pie de página 5">
            <a:extLst>
              <a:ext uri="{FF2B5EF4-FFF2-40B4-BE49-F238E27FC236}">
                <a16:creationId xmlns:a16="http://schemas.microsoft.com/office/drawing/2014/main" id="{5E381686-A28F-454B-888E-5B7725D867EE}"/>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2253F561-C394-454F-9798-FCCF1121EAB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909831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88CED6-F359-4D0A-A50D-3858F643ACFE}"/>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976E7869-F2BE-43DD-B18B-44D9E0B0D68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398E15F5-CA39-4F78-BEBA-254B134490C4}"/>
              </a:ext>
            </a:extLst>
          </p:cNvPr>
          <p:cNvSpPr>
            <a:spLocks noGrp="1"/>
          </p:cNvSpPr>
          <p:nvPr>
            <p:ph type="dt" sz="half" idx="10"/>
          </p:nvPr>
        </p:nvSpPr>
        <p:spPr/>
        <p:txBody>
          <a:bodyPr/>
          <a:lstStyle/>
          <a:p>
            <a:fld id="{A038A31E-41B7-46B2-B779-DD92D1E68E44}" type="datetimeFigureOut">
              <a:rPr lang="es-DO" smtClean="0"/>
              <a:t>7/4/2023</a:t>
            </a:fld>
            <a:endParaRPr lang="es-DO"/>
          </a:p>
        </p:txBody>
      </p:sp>
      <p:sp>
        <p:nvSpPr>
          <p:cNvPr id="5" name="Marcador de pie de página 4">
            <a:extLst>
              <a:ext uri="{FF2B5EF4-FFF2-40B4-BE49-F238E27FC236}">
                <a16:creationId xmlns:a16="http://schemas.microsoft.com/office/drawing/2014/main" id="{6A692B50-ADAB-4CCE-B99B-A60657BE1B5C}"/>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30A626A-F1FD-48E4-9E10-CDB7B774334B}"/>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414711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3E061F-F2AF-4166-AE41-B65C9BCCF04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F665E2C5-DCB2-4598-99C5-3E63925B2C3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9601BAE7-45FB-4E6A-B61C-822885E59B30}"/>
              </a:ext>
            </a:extLst>
          </p:cNvPr>
          <p:cNvSpPr>
            <a:spLocks noGrp="1"/>
          </p:cNvSpPr>
          <p:nvPr>
            <p:ph type="dt" sz="half" idx="10"/>
          </p:nvPr>
        </p:nvSpPr>
        <p:spPr/>
        <p:txBody>
          <a:bodyPr/>
          <a:lstStyle/>
          <a:p>
            <a:fld id="{A038A31E-41B7-46B2-B779-DD92D1E68E44}" type="datetimeFigureOut">
              <a:rPr lang="es-DO" smtClean="0"/>
              <a:t>7/4/2023</a:t>
            </a:fld>
            <a:endParaRPr lang="es-DO"/>
          </a:p>
        </p:txBody>
      </p:sp>
      <p:sp>
        <p:nvSpPr>
          <p:cNvPr id="5" name="Marcador de pie de página 4">
            <a:extLst>
              <a:ext uri="{FF2B5EF4-FFF2-40B4-BE49-F238E27FC236}">
                <a16:creationId xmlns:a16="http://schemas.microsoft.com/office/drawing/2014/main" id="{F783F476-62DC-4BD8-8DCB-780F8E72067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A916952-F220-4A9E-B6A7-2ACBEC98A463}"/>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0419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2A4F94-851D-4796-80CB-0067EDBC3652}"/>
              </a:ext>
            </a:extLst>
          </p:cNvPr>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DO"/>
          </a:p>
        </p:txBody>
      </p:sp>
      <p:sp>
        <p:nvSpPr>
          <p:cNvPr id="3" name="Marcador de texto 2">
            <a:extLst>
              <a:ext uri="{FF2B5EF4-FFF2-40B4-BE49-F238E27FC236}">
                <a16:creationId xmlns:a16="http://schemas.microsoft.com/office/drawing/2014/main" id="{635EFC10-6E00-4444-968A-6F4115B2CE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a:extLst>
              <a:ext uri="{FF2B5EF4-FFF2-40B4-BE49-F238E27FC236}">
                <a16:creationId xmlns:a16="http://schemas.microsoft.com/office/drawing/2014/main" id="{905AD233-8392-4766-A282-A4464BDBC1E5}"/>
              </a:ext>
            </a:extLst>
          </p:cNvPr>
          <p:cNvSpPr>
            <a:spLocks noGrp="1"/>
          </p:cNvSpPr>
          <p:nvPr>
            <p:ph type="dt" sz="half" idx="10"/>
          </p:nvPr>
        </p:nvSpPr>
        <p:spPr/>
        <p:txBody>
          <a:bodyPr/>
          <a:lstStyle/>
          <a:p>
            <a:fld id="{7A9983E4-3EBA-4806-86AA-70CD5420321A}" type="datetimeFigureOut">
              <a:rPr lang="es-DO" smtClean="0"/>
              <a:t>7/4/2023</a:t>
            </a:fld>
            <a:endParaRPr lang="es-DO"/>
          </a:p>
        </p:txBody>
      </p:sp>
      <p:sp>
        <p:nvSpPr>
          <p:cNvPr id="5" name="Marcador de pie de página 4">
            <a:extLst>
              <a:ext uri="{FF2B5EF4-FFF2-40B4-BE49-F238E27FC236}">
                <a16:creationId xmlns:a16="http://schemas.microsoft.com/office/drawing/2014/main" id="{27CA8568-1237-4F77-8E46-56AAE467C42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30E88E0-DCDB-4CA8-881C-5F5AD6776E4D}"/>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450511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222C3F-6A36-40EC-977E-4A3383418261}"/>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E3A9EEFB-E900-456C-8D96-7E6E2E7BEE67}"/>
              </a:ext>
            </a:extLst>
          </p:cNvPr>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contenido 3">
            <a:extLst>
              <a:ext uri="{FF2B5EF4-FFF2-40B4-BE49-F238E27FC236}">
                <a16:creationId xmlns:a16="http://schemas.microsoft.com/office/drawing/2014/main" id="{8DAA4F45-3F8B-44D1-B592-8D8DF16A6582}"/>
              </a:ext>
            </a:extLst>
          </p:cNvPr>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Marcador de fecha 4">
            <a:extLst>
              <a:ext uri="{FF2B5EF4-FFF2-40B4-BE49-F238E27FC236}">
                <a16:creationId xmlns:a16="http://schemas.microsoft.com/office/drawing/2014/main" id="{01058CD9-1EC8-463C-B3B3-4CF1595F2D69}"/>
              </a:ext>
            </a:extLst>
          </p:cNvPr>
          <p:cNvSpPr>
            <a:spLocks noGrp="1"/>
          </p:cNvSpPr>
          <p:nvPr>
            <p:ph type="dt" sz="half" idx="10"/>
          </p:nvPr>
        </p:nvSpPr>
        <p:spPr/>
        <p:txBody>
          <a:bodyPr/>
          <a:lstStyle/>
          <a:p>
            <a:fld id="{7A9983E4-3EBA-4806-86AA-70CD5420321A}" type="datetimeFigureOut">
              <a:rPr lang="es-DO" smtClean="0"/>
              <a:t>7/4/2023</a:t>
            </a:fld>
            <a:endParaRPr lang="es-DO"/>
          </a:p>
        </p:txBody>
      </p:sp>
      <p:sp>
        <p:nvSpPr>
          <p:cNvPr id="6" name="Marcador de pie de página 5">
            <a:extLst>
              <a:ext uri="{FF2B5EF4-FFF2-40B4-BE49-F238E27FC236}">
                <a16:creationId xmlns:a16="http://schemas.microsoft.com/office/drawing/2014/main" id="{EAD78BF9-A5F3-4BD1-83B1-307254331782}"/>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F83A38F8-DEB1-4745-9082-6AA2CB4A9801}"/>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699363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8415BF-7003-4CB2-866A-833B357158EB}"/>
              </a:ext>
            </a:extLst>
          </p:cNvPr>
          <p:cNvSpPr>
            <a:spLocks noGrp="1"/>
          </p:cNvSpPr>
          <p:nvPr>
            <p:ph type="title"/>
          </p:nvPr>
        </p:nvSpPr>
        <p:spPr>
          <a:xfrm>
            <a:off x="839788" y="365125"/>
            <a:ext cx="10515600" cy="1325563"/>
          </a:xfrm>
        </p:spPr>
        <p:txBody>
          <a:bodyPr/>
          <a:lstStyle/>
          <a:p>
            <a:r>
              <a:rPr lang="es-ES" smtClean="0"/>
              <a:t>Haga clic para modificar el estilo de título del patrón</a:t>
            </a:r>
            <a:endParaRPr lang="es-DO"/>
          </a:p>
        </p:txBody>
      </p:sp>
      <p:sp>
        <p:nvSpPr>
          <p:cNvPr id="3" name="Marcador de texto 2">
            <a:extLst>
              <a:ext uri="{FF2B5EF4-FFF2-40B4-BE49-F238E27FC236}">
                <a16:creationId xmlns:a16="http://schemas.microsoft.com/office/drawing/2014/main" id="{8CDEE417-298C-4BA6-BBA3-A43C381848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a:extLst>
              <a:ext uri="{FF2B5EF4-FFF2-40B4-BE49-F238E27FC236}">
                <a16:creationId xmlns:a16="http://schemas.microsoft.com/office/drawing/2014/main" id="{D35F3B28-5F46-47FD-9C33-700E81CF11AB}"/>
              </a:ext>
            </a:extLst>
          </p:cNvPr>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Marcador de texto 4">
            <a:extLst>
              <a:ext uri="{FF2B5EF4-FFF2-40B4-BE49-F238E27FC236}">
                <a16:creationId xmlns:a16="http://schemas.microsoft.com/office/drawing/2014/main" id="{55A5EA34-672B-44D1-B5E0-CD2DA80B39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a:extLst>
              <a:ext uri="{FF2B5EF4-FFF2-40B4-BE49-F238E27FC236}">
                <a16:creationId xmlns:a16="http://schemas.microsoft.com/office/drawing/2014/main" id="{1A232AC8-A92C-4FED-8E89-4991C5291A09}"/>
              </a:ext>
            </a:extLst>
          </p:cNvPr>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Marcador de fecha 6">
            <a:extLst>
              <a:ext uri="{FF2B5EF4-FFF2-40B4-BE49-F238E27FC236}">
                <a16:creationId xmlns:a16="http://schemas.microsoft.com/office/drawing/2014/main" id="{40E6EF34-F8C0-4EC7-B750-16464F15C51F}"/>
              </a:ext>
            </a:extLst>
          </p:cNvPr>
          <p:cNvSpPr>
            <a:spLocks noGrp="1"/>
          </p:cNvSpPr>
          <p:nvPr>
            <p:ph type="dt" sz="half" idx="10"/>
          </p:nvPr>
        </p:nvSpPr>
        <p:spPr/>
        <p:txBody>
          <a:bodyPr/>
          <a:lstStyle/>
          <a:p>
            <a:fld id="{7A9983E4-3EBA-4806-86AA-70CD5420321A}" type="datetimeFigureOut">
              <a:rPr lang="es-DO" smtClean="0"/>
              <a:t>7/4/2023</a:t>
            </a:fld>
            <a:endParaRPr lang="es-DO"/>
          </a:p>
        </p:txBody>
      </p:sp>
      <p:sp>
        <p:nvSpPr>
          <p:cNvPr id="8" name="Marcador de pie de página 7">
            <a:extLst>
              <a:ext uri="{FF2B5EF4-FFF2-40B4-BE49-F238E27FC236}">
                <a16:creationId xmlns:a16="http://schemas.microsoft.com/office/drawing/2014/main" id="{E090EE15-2099-4FCD-8AA8-E305FAED5435}"/>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BBDAA85B-6B8A-4F5A-BC80-771529A88493}"/>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57127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6B1EB6-8CAE-49F7-B747-129378C19083}"/>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fecha 2">
            <a:extLst>
              <a:ext uri="{FF2B5EF4-FFF2-40B4-BE49-F238E27FC236}">
                <a16:creationId xmlns:a16="http://schemas.microsoft.com/office/drawing/2014/main" id="{32A87C22-CD7B-4954-AF32-6A7FCDEA5875}"/>
              </a:ext>
            </a:extLst>
          </p:cNvPr>
          <p:cNvSpPr>
            <a:spLocks noGrp="1"/>
          </p:cNvSpPr>
          <p:nvPr>
            <p:ph type="dt" sz="half" idx="10"/>
          </p:nvPr>
        </p:nvSpPr>
        <p:spPr/>
        <p:txBody>
          <a:bodyPr/>
          <a:lstStyle/>
          <a:p>
            <a:fld id="{7A9983E4-3EBA-4806-86AA-70CD5420321A}" type="datetimeFigureOut">
              <a:rPr lang="es-DO" smtClean="0"/>
              <a:t>7/4/2023</a:t>
            </a:fld>
            <a:endParaRPr lang="es-DO"/>
          </a:p>
        </p:txBody>
      </p:sp>
      <p:sp>
        <p:nvSpPr>
          <p:cNvPr id="4" name="Marcador de pie de página 3">
            <a:extLst>
              <a:ext uri="{FF2B5EF4-FFF2-40B4-BE49-F238E27FC236}">
                <a16:creationId xmlns:a16="http://schemas.microsoft.com/office/drawing/2014/main" id="{5DB478BF-1493-4646-84D8-467FFF1730C0}"/>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DF404930-75BB-407A-9092-7804A21AEACF}"/>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4001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30D7793-A42A-4CFE-B2C0-DBAE45D7224A}"/>
              </a:ext>
            </a:extLst>
          </p:cNvPr>
          <p:cNvSpPr>
            <a:spLocks noGrp="1"/>
          </p:cNvSpPr>
          <p:nvPr>
            <p:ph type="dt" sz="half" idx="10"/>
          </p:nvPr>
        </p:nvSpPr>
        <p:spPr/>
        <p:txBody>
          <a:bodyPr/>
          <a:lstStyle/>
          <a:p>
            <a:fld id="{7A9983E4-3EBA-4806-86AA-70CD5420321A}" type="datetimeFigureOut">
              <a:rPr lang="es-DO" smtClean="0"/>
              <a:t>7/4/2023</a:t>
            </a:fld>
            <a:endParaRPr lang="es-DO"/>
          </a:p>
        </p:txBody>
      </p:sp>
      <p:sp>
        <p:nvSpPr>
          <p:cNvPr id="3" name="Marcador de pie de página 2">
            <a:extLst>
              <a:ext uri="{FF2B5EF4-FFF2-40B4-BE49-F238E27FC236}">
                <a16:creationId xmlns:a16="http://schemas.microsoft.com/office/drawing/2014/main" id="{255E5907-4460-42B4-BF1A-2E4AF8ED1C9D}"/>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D937FACD-1532-4868-9035-12A309EB3D5E}"/>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366664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36916B-3CF0-4E50-83D4-E1223E284BAE}"/>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867A3FAD-4A04-42ED-96D0-B4A3F4D1EF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texto 3">
            <a:extLst>
              <a:ext uri="{FF2B5EF4-FFF2-40B4-BE49-F238E27FC236}">
                <a16:creationId xmlns:a16="http://schemas.microsoft.com/office/drawing/2014/main" id="{906AEF79-BB98-4959-A5D9-91FA6DE93E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a:extLst>
              <a:ext uri="{FF2B5EF4-FFF2-40B4-BE49-F238E27FC236}">
                <a16:creationId xmlns:a16="http://schemas.microsoft.com/office/drawing/2014/main" id="{3C0AE007-3B20-4391-BD69-45080314BE31}"/>
              </a:ext>
            </a:extLst>
          </p:cNvPr>
          <p:cNvSpPr>
            <a:spLocks noGrp="1"/>
          </p:cNvSpPr>
          <p:nvPr>
            <p:ph type="dt" sz="half" idx="10"/>
          </p:nvPr>
        </p:nvSpPr>
        <p:spPr/>
        <p:txBody>
          <a:bodyPr/>
          <a:lstStyle/>
          <a:p>
            <a:fld id="{7A9983E4-3EBA-4806-86AA-70CD5420321A}" type="datetimeFigureOut">
              <a:rPr lang="es-DO" smtClean="0"/>
              <a:t>7/4/2023</a:t>
            </a:fld>
            <a:endParaRPr lang="es-DO"/>
          </a:p>
        </p:txBody>
      </p:sp>
      <p:sp>
        <p:nvSpPr>
          <p:cNvPr id="6" name="Marcador de pie de página 5">
            <a:extLst>
              <a:ext uri="{FF2B5EF4-FFF2-40B4-BE49-F238E27FC236}">
                <a16:creationId xmlns:a16="http://schemas.microsoft.com/office/drawing/2014/main" id="{3C456EAE-2EA6-4D48-997B-0F3D94508370}"/>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3F93908-8F38-4E46-90DA-A21A85D65658}"/>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91392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08BDD8-3393-45E1-9AAD-D24E0BDBEBFF}"/>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90F43380-D9F7-4659-AC12-E4BD3C6BCE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DO"/>
          </a:p>
        </p:txBody>
      </p:sp>
      <p:sp>
        <p:nvSpPr>
          <p:cNvPr id="4" name="Marcador de texto 3">
            <a:extLst>
              <a:ext uri="{FF2B5EF4-FFF2-40B4-BE49-F238E27FC236}">
                <a16:creationId xmlns:a16="http://schemas.microsoft.com/office/drawing/2014/main" id="{8FBC95E0-AF33-4F2E-8899-809EB50C6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a:extLst>
              <a:ext uri="{FF2B5EF4-FFF2-40B4-BE49-F238E27FC236}">
                <a16:creationId xmlns:a16="http://schemas.microsoft.com/office/drawing/2014/main" id="{A6DC2CE9-FE48-4712-A6B8-C51FC95044DF}"/>
              </a:ext>
            </a:extLst>
          </p:cNvPr>
          <p:cNvSpPr>
            <a:spLocks noGrp="1"/>
          </p:cNvSpPr>
          <p:nvPr>
            <p:ph type="dt" sz="half" idx="10"/>
          </p:nvPr>
        </p:nvSpPr>
        <p:spPr/>
        <p:txBody>
          <a:bodyPr/>
          <a:lstStyle/>
          <a:p>
            <a:fld id="{7A9983E4-3EBA-4806-86AA-70CD5420321A}" type="datetimeFigureOut">
              <a:rPr lang="es-DO" smtClean="0"/>
              <a:t>7/4/2023</a:t>
            </a:fld>
            <a:endParaRPr lang="es-DO"/>
          </a:p>
        </p:txBody>
      </p:sp>
      <p:sp>
        <p:nvSpPr>
          <p:cNvPr id="6" name="Marcador de pie de página 5">
            <a:extLst>
              <a:ext uri="{FF2B5EF4-FFF2-40B4-BE49-F238E27FC236}">
                <a16:creationId xmlns:a16="http://schemas.microsoft.com/office/drawing/2014/main" id="{DBAB433D-6B0A-4E83-9198-B11039385E61}"/>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57943853-9AC3-47BA-866A-801D54260FB1}"/>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3635393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0269E44-79F7-4CA3-BA8D-FFE9D17719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BC85FC1D-C3CC-4226-B003-E6DCF746F5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7B7F631F-9C47-46D4-B960-091DF814F0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983E4-3EBA-4806-86AA-70CD5420321A}" type="datetimeFigureOut">
              <a:rPr lang="es-DO" smtClean="0"/>
              <a:t>7/4/2023</a:t>
            </a:fld>
            <a:endParaRPr lang="es-DO"/>
          </a:p>
        </p:txBody>
      </p:sp>
      <p:sp>
        <p:nvSpPr>
          <p:cNvPr id="5" name="Marcador de pie de página 4">
            <a:extLst>
              <a:ext uri="{FF2B5EF4-FFF2-40B4-BE49-F238E27FC236}">
                <a16:creationId xmlns:a16="http://schemas.microsoft.com/office/drawing/2014/main" id="{54EAFE70-72B7-47CC-BB40-3A837AD238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B730C557-72E8-4220-88F6-5815ACE60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887E9-223D-4434-9539-A033BFE944A5}" type="slidenum">
              <a:rPr lang="es-DO" smtClean="0"/>
              <a:t>‹Nº›</a:t>
            </a:fld>
            <a:endParaRPr lang="es-DO"/>
          </a:p>
        </p:txBody>
      </p:sp>
    </p:spTree>
    <p:extLst>
      <p:ext uri="{BB962C8B-B14F-4D97-AF65-F5344CB8AC3E}">
        <p14:creationId xmlns:p14="http://schemas.microsoft.com/office/powerpoint/2010/main" val="78177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7A09A02-95BE-4D0D-AD1E-FDC4EC7726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B49AB327-E2DD-40DA-955A-3D419D182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EA7F31F4-7237-4B82-89FF-E94F83EE2E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8A31E-41B7-46B2-B779-DD92D1E68E44}" type="datetimeFigureOut">
              <a:rPr lang="es-DO" smtClean="0"/>
              <a:t>7/4/2023</a:t>
            </a:fld>
            <a:endParaRPr lang="es-DO"/>
          </a:p>
        </p:txBody>
      </p:sp>
      <p:sp>
        <p:nvSpPr>
          <p:cNvPr id="5" name="Marcador de pie de página 4">
            <a:extLst>
              <a:ext uri="{FF2B5EF4-FFF2-40B4-BE49-F238E27FC236}">
                <a16:creationId xmlns:a16="http://schemas.microsoft.com/office/drawing/2014/main" id="{B635BB4E-3466-4A00-BC43-7854387615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F3798699-5BA3-4A0E-95CE-C2F8A80A67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FEAD3-B223-4C81-81FE-7784B1F71A4A}" type="slidenum">
              <a:rPr lang="es-DO" smtClean="0"/>
              <a:t>‹Nº›</a:t>
            </a:fld>
            <a:endParaRPr lang="es-DO"/>
          </a:p>
        </p:txBody>
      </p:sp>
    </p:spTree>
    <p:extLst>
      <p:ext uri="{BB962C8B-B14F-4D97-AF65-F5344CB8AC3E}">
        <p14:creationId xmlns:p14="http://schemas.microsoft.com/office/powerpoint/2010/main" val="2958203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4C6F6D4-23A6-433A-B31F-5FD78665AAB4}"/>
              </a:ext>
            </a:extLst>
          </p:cNvPr>
          <p:cNvSpPr/>
          <p:nvPr/>
        </p:nvSpPr>
        <p:spPr>
          <a:xfrm>
            <a:off x="207657" y="713302"/>
            <a:ext cx="6639951" cy="43123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5" name="CuadroTexto 4">
            <a:extLst>
              <a:ext uri="{FF2B5EF4-FFF2-40B4-BE49-F238E27FC236}">
                <a16:creationId xmlns:a16="http://schemas.microsoft.com/office/drawing/2014/main" id="{189951C0-09E0-4405-AA70-AFC4BB783825}"/>
              </a:ext>
            </a:extLst>
          </p:cNvPr>
          <p:cNvSpPr txBox="1"/>
          <p:nvPr/>
        </p:nvSpPr>
        <p:spPr>
          <a:xfrm>
            <a:off x="460375" y="981219"/>
            <a:ext cx="6171457" cy="2123658"/>
          </a:xfrm>
          <a:prstGeom prst="rect">
            <a:avLst/>
          </a:prstGeom>
          <a:noFill/>
          <a:effectLst>
            <a:glow>
              <a:schemeClr val="bg1">
                <a:alpha val="40000"/>
              </a:schemeClr>
            </a:glow>
            <a:outerShdw blurRad="50800" dist="50800" dir="5400000" algn="ctr" rotWithShape="0">
              <a:srgbClr val="000000">
                <a:alpha val="77000"/>
              </a:srgbClr>
            </a:outerShdw>
            <a:softEdge rad="0"/>
          </a:effectLst>
          <a:scene3d>
            <a:camera prst="orthographicFront"/>
            <a:lightRig rig="threePt" dir="t"/>
          </a:scene3d>
          <a:sp3d>
            <a:bevelT w="152400" h="50800" prst="softRound"/>
            <a:bevelB w="139700" prst="cross"/>
          </a:sp3d>
        </p:spPr>
        <p:txBody>
          <a:bodyPr wrap="square" rtlCol="0">
            <a:spAutoFit/>
          </a:bodyPr>
          <a:lstStyle/>
          <a:p>
            <a:pPr algn="ctr"/>
            <a:r>
              <a:rPr lang="es-DO" sz="6600" dirty="0" smtClean="0">
                <a:solidFill>
                  <a:schemeClr val="accent1">
                    <a:lumMod val="75000"/>
                  </a:schemeClr>
                </a:solidFill>
                <a:latin typeface="Berlin Sans FB Demi" panose="020E0802020502020306" pitchFamily="34" charset="0"/>
              </a:rPr>
              <a:t>Los mensajes de los tres ángeles</a:t>
            </a:r>
            <a:endParaRPr lang="es-DO" sz="6600" dirty="0">
              <a:solidFill>
                <a:schemeClr val="accent1">
                  <a:lumMod val="75000"/>
                </a:schemeClr>
              </a:solidFill>
              <a:latin typeface="Berlin Sans FB Demi" panose="020E0802020502020306" pitchFamily="34" charset="0"/>
            </a:endParaRPr>
          </a:p>
        </p:txBody>
      </p:sp>
      <p:sp>
        <p:nvSpPr>
          <p:cNvPr id="8" name="Triángulo rectángulo 7">
            <a:extLst>
              <a:ext uri="{FF2B5EF4-FFF2-40B4-BE49-F238E27FC236}">
                <a16:creationId xmlns:a16="http://schemas.microsoft.com/office/drawing/2014/main" id="{B8265892-07DB-4E47-A587-399873FA4AE7}"/>
              </a:ext>
            </a:extLst>
          </p:cNvPr>
          <p:cNvSpPr/>
          <p:nvPr/>
        </p:nvSpPr>
        <p:spPr>
          <a:xfrm rot="16200000">
            <a:off x="10297050" y="4954803"/>
            <a:ext cx="1763486" cy="204651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9" name="Imagen 8">
            <a:extLst>
              <a:ext uri="{FF2B5EF4-FFF2-40B4-BE49-F238E27FC236}">
                <a16:creationId xmlns:a16="http://schemas.microsoft.com/office/drawing/2014/main" id="{1B816E79-6441-4118-A9E4-B9A8FF2C4BB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25220" y="5453263"/>
            <a:ext cx="1575582" cy="1575582"/>
          </a:xfrm>
          <a:prstGeom prst="rect">
            <a:avLst/>
          </a:prstGeom>
          <a:effectLst>
            <a:outerShdw blurRad="50800" dist="50800" dir="5400000" algn="ctr" rotWithShape="0">
              <a:srgbClr val="000000"/>
            </a:outerShdw>
          </a:effectLst>
        </p:spPr>
      </p:pic>
      <p:sp>
        <p:nvSpPr>
          <p:cNvPr id="11" name="CuadroTexto 10">
            <a:extLst>
              <a:ext uri="{FF2B5EF4-FFF2-40B4-BE49-F238E27FC236}">
                <a16:creationId xmlns:a16="http://schemas.microsoft.com/office/drawing/2014/main" id="{5C82071F-404D-498F-AD0A-AE232CC13A40}"/>
              </a:ext>
            </a:extLst>
          </p:cNvPr>
          <p:cNvSpPr txBox="1"/>
          <p:nvPr/>
        </p:nvSpPr>
        <p:spPr>
          <a:xfrm>
            <a:off x="307975" y="5640066"/>
            <a:ext cx="6419157" cy="954107"/>
          </a:xfrm>
          <a:prstGeom prst="rect">
            <a:avLst/>
          </a:prstGeom>
          <a:noFill/>
        </p:spPr>
        <p:txBody>
          <a:bodyPr wrap="square" rtlCol="0">
            <a:spAutoFit/>
          </a:bodyPr>
          <a:lstStyle/>
          <a:p>
            <a:pPr algn="ctr"/>
            <a:r>
              <a:rPr lang="es-DO" sz="2800" i="1" dirty="0" smtClean="0">
                <a:solidFill>
                  <a:srgbClr val="002060"/>
                </a:solidFill>
                <a:ea typeface="Cascadia Code" panose="020B0609020000020004" pitchFamily="49" charset="0"/>
                <a:cs typeface="Cascadia Code" panose="020B0609020000020004" pitchFamily="49" charset="0"/>
              </a:rPr>
              <a:t>Basado en el estudio del pastor  Esteban Bohr, “Los mensajes de los tres ángeles”</a:t>
            </a:r>
            <a:endParaRPr lang="es-DO" sz="2800" i="1" dirty="0">
              <a:solidFill>
                <a:srgbClr val="002060"/>
              </a:solidFill>
              <a:ea typeface="Cascadia Code" panose="020B0609020000020004" pitchFamily="49" charset="0"/>
              <a:cs typeface="Cascadia Code" panose="020B0609020000020004" pitchFamily="49" charset="0"/>
            </a:endParaRPr>
          </a:p>
        </p:txBody>
      </p:sp>
      <p:sp>
        <p:nvSpPr>
          <p:cNvPr id="13" name="Elipse 12">
            <a:extLst>
              <a:ext uri="{FF2B5EF4-FFF2-40B4-BE49-F238E27FC236}">
                <a16:creationId xmlns:a16="http://schemas.microsoft.com/office/drawing/2014/main" id="{C7B7E0BE-3AFF-4D20-A1A6-725F8603CD82}"/>
              </a:ext>
            </a:extLst>
          </p:cNvPr>
          <p:cNvSpPr/>
          <p:nvPr/>
        </p:nvSpPr>
        <p:spPr>
          <a:xfrm>
            <a:off x="207657" y="269072"/>
            <a:ext cx="1174598" cy="63706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4400" dirty="0" smtClean="0"/>
              <a:t>30</a:t>
            </a:r>
            <a:endParaRPr lang="es-DO" sz="4400" dirty="0"/>
          </a:p>
        </p:txBody>
      </p:sp>
      <p:sp>
        <p:nvSpPr>
          <p:cNvPr id="14" name="CuadroTexto 13">
            <a:extLst>
              <a:ext uri="{FF2B5EF4-FFF2-40B4-BE49-F238E27FC236}">
                <a16:creationId xmlns:a16="http://schemas.microsoft.com/office/drawing/2014/main" id="{E3E52157-2401-4934-958A-0DA8F6793B69}"/>
              </a:ext>
            </a:extLst>
          </p:cNvPr>
          <p:cNvSpPr txBox="1"/>
          <p:nvPr/>
        </p:nvSpPr>
        <p:spPr>
          <a:xfrm>
            <a:off x="7779657" y="5824733"/>
            <a:ext cx="2686633" cy="584775"/>
          </a:xfrm>
          <a:prstGeom prst="rect">
            <a:avLst/>
          </a:prstGeom>
          <a:noFill/>
        </p:spPr>
        <p:txBody>
          <a:bodyPr wrap="square" rtlCol="0">
            <a:spAutoFit/>
          </a:bodyPr>
          <a:lstStyle/>
          <a:p>
            <a:r>
              <a:rPr lang="es-DO" sz="3200" b="1" dirty="0">
                <a:latin typeface="Baskerville Old Face" panose="02020602080505020303" pitchFamily="18" charset="0"/>
              </a:rPr>
              <a:t>c</a:t>
            </a:r>
            <a:r>
              <a:rPr lang="es-DO" sz="3200" b="1" dirty="0" smtClean="0">
                <a:latin typeface="Baskerville Old Face" panose="02020602080505020303" pitchFamily="18" charset="0"/>
              </a:rPr>
              <a:t>ristoweb.com</a:t>
            </a:r>
            <a:endParaRPr lang="es-DO" sz="3200" b="1" dirty="0">
              <a:latin typeface="Baskerville Old Face" panose="02020602080505020303" pitchFamily="18" charset="0"/>
            </a:endParaRPr>
          </a:p>
        </p:txBody>
      </p:sp>
      <p:sp>
        <p:nvSpPr>
          <p:cNvPr id="2" name="AutoShape 2" descr="Mensaje De Los Tres ángeles descarga gratuita de png - Santa Claus HOLLY  CHICAS de Ángel de Navidad Clip art - angel imagen png - imagen  transparente descarga gratui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Imagen 14"/>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746404" y="374386"/>
            <a:ext cx="5312759" cy="48405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uadroTexto 2"/>
          <p:cNvSpPr txBox="1"/>
          <p:nvPr/>
        </p:nvSpPr>
        <p:spPr>
          <a:xfrm>
            <a:off x="307975" y="3347679"/>
            <a:ext cx="6323857" cy="1323439"/>
          </a:xfrm>
          <a:prstGeom prst="rect">
            <a:avLst/>
          </a:prstGeom>
          <a:noFill/>
        </p:spPr>
        <p:txBody>
          <a:bodyPr wrap="square" rtlCol="0">
            <a:spAutoFit/>
          </a:bodyPr>
          <a:lstStyle/>
          <a:p>
            <a:pPr algn="ctr"/>
            <a:r>
              <a:rPr lang="es-ES" sz="4000" b="1" dirty="0"/>
              <a:t>LAS PROFECÍAS DE DISPERSIÓN Y REUNIÓN</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3496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Babilonia y Jerusalén</a:t>
            </a:r>
          </a:p>
        </p:txBody>
      </p:sp>
    </p:spTree>
    <p:extLst>
      <p:ext uri="{BB962C8B-B14F-4D97-AF65-F5344CB8AC3E}">
        <p14:creationId xmlns:p14="http://schemas.microsoft.com/office/powerpoint/2010/main" val="19363571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6396" y="1070384"/>
            <a:ext cx="11203545"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Cuando llegó el día de Pentecostés, estaban todos </a:t>
            </a:r>
            <a:r>
              <a:rPr lang="es-ES" sz="4800" b="1" dirty="0">
                <a:solidFill>
                  <a:srgbClr val="FFFF00"/>
                </a:solidFill>
              </a:rPr>
              <a:t>unánimes juntos</a:t>
            </a:r>
            <a:r>
              <a:rPr lang="es-ES" sz="4800" b="1" dirty="0">
                <a:solidFill>
                  <a:schemeClr val="bg1"/>
                </a:solidFill>
              </a:rPr>
              <a:t>. . . Y estaban atónitos y maravillados, diciendo: Mirad, ¿no son galileos todos estos que hablan? 8 ¿Cómo, pues, les oímos nosotros hablar cada uno en nuestra lengua en la que hemos nacido?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solidFill>
                  <a:srgbClr val="C00000"/>
                </a:solidFill>
              </a:rPr>
              <a:t>Hechos 2:1, 7-11:</a:t>
            </a:r>
          </a:p>
        </p:txBody>
      </p:sp>
    </p:spTree>
    <p:extLst>
      <p:ext uri="{BB962C8B-B14F-4D97-AF65-F5344CB8AC3E}">
        <p14:creationId xmlns:p14="http://schemas.microsoft.com/office/powerpoint/2010/main" val="105499740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72748" y="117693"/>
            <a:ext cx="11203545" cy="6740307"/>
          </a:xfrm>
          <a:prstGeom prst="rect">
            <a:avLst/>
          </a:prstGeom>
          <a:noFill/>
        </p:spPr>
        <p:txBody>
          <a:bodyPr wrap="square" rtlCol="0">
            <a:spAutoFit/>
          </a:bodyPr>
          <a:lstStyle/>
          <a:p>
            <a:r>
              <a:rPr lang="es-ES" sz="4800" b="1" dirty="0" smtClean="0">
                <a:solidFill>
                  <a:schemeClr val="bg1"/>
                </a:solidFill>
              </a:rPr>
              <a:t>9 </a:t>
            </a:r>
            <a:r>
              <a:rPr lang="es-ES" sz="4800" b="1" dirty="0">
                <a:solidFill>
                  <a:schemeClr val="bg1"/>
                </a:solidFill>
              </a:rPr>
              <a:t>Partos, medos, elamitas, y los que habitamos en Mesopotamia, en Judea, en Capadocia, en el Ponto y en Asia, 10 en Frigia y </a:t>
            </a:r>
            <a:r>
              <a:rPr lang="es-ES" sz="4800" b="1" dirty="0" err="1">
                <a:solidFill>
                  <a:schemeClr val="bg1"/>
                </a:solidFill>
              </a:rPr>
              <a:t>Panfilia</a:t>
            </a:r>
            <a:r>
              <a:rPr lang="es-ES" sz="4800" b="1" dirty="0">
                <a:solidFill>
                  <a:schemeClr val="bg1"/>
                </a:solidFill>
              </a:rPr>
              <a:t>, en Egipto y en las regiones de África más allá de Cirene, y romanos aquí residentes, tanto judíos como prosélitos, 11 cretenses y árabes, les oímos </a:t>
            </a:r>
            <a:r>
              <a:rPr lang="es-ES" sz="4800" b="1" dirty="0">
                <a:solidFill>
                  <a:srgbClr val="FFFF00"/>
                </a:solidFill>
              </a:rPr>
              <a:t>hablar en nuestras lenguas </a:t>
            </a:r>
            <a:r>
              <a:rPr lang="es-ES" sz="4800" b="1" dirty="0">
                <a:solidFill>
                  <a:schemeClr val="bg1"/>
                </a:solidFill>
              </a:rPr>
              <a:t>las maravillas de Dios.”</a:t>
            </a:r>
          </a:p>
        </p:txBody>
      </p:sp>
    </p:spTree>
    <p:extLst>
      <p:ext uri="{BB962C8B-B14F-4D97-AF65-F5344CB8AC3E}">
        <p14:creationId xmlns:p14="http://schemas.microsoft.com/office/powerpoint/2010/main" val="316430716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86095" y="399743"/>
            <a:ext cx="10947233"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C00000"/>
                </a:solidFill>
              </a:rPr>
              <a:t>Salmo 133</a:t>
            </a:r>
            <a:r>
              <a:rPr lang="es-ES" sz="4800" b="1" dirty="0">
                <a:solidFill>
                  <a:srgbClr val="002060"/>
                </a:solidFill>
              </a:rPr>
              <a:t>: El evento terrenal en el Pentecostés fue una indicación de que Jesús había comenzado su ministerio intercesor en el santuario celestial. La ropa de Aarón, su ungimiento y el ungimiento del santuario fueron tipos terrenales de eventos celestiales:</a:t>
            </a:r>
          </a:p>
        </p:txBody>
      </p:sp>
    </p:spTree>
    <p:extLst>
      <p:ext uri="{BB962C8B-B14F-4D97-AF65-F5344CB8AC3E}">
        <p14:creationId xmlns:p14="http://schemas.microsoft.com/office/powerpoint/2010/main" val="181341879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6396" y="947554"/>
            <a:ext cx="11203545" cy="5509200"/>
          </a:xfrm>
          <a:prstGeom prst="rect">
            <a:avLst/>
          </a:prstGeom>
          <a:noFill/>
        </p:spPr>
        <p:txBody>
          <a:bodyPr wrap="square" rtlCol="0">
            <a:spAutoFit/>
          </a:bodyPr>
          <a:lstStyle/>
          <a:p>
            <a:r>
              <a:rPr lang="es-ES" sz="4400" b="1" dirty="0">
                <a:solidFill>
                  <a:schemeClr val="bg1"/>
                </a:solidFill>
              </a:rPr>
              <a:t>¡Mirad cuán bueno y cuán delicioso es </a:t>
            </a:r>
            <a:r>
              <a:rPr lang="es-ES" sz="4400" b="1" dirty="0">
                <a:solidFill>
                  <a:srgbClr val="FFFF00"/>
                </a:solidFill>
              </a:rPr>
              <a:t>habitar los hermanos juntos en armonía</a:t>
            </a:r>
            <a:r>
              <a:rPr lang="es-ES" sz="4400" b="1" dirty="0">
                <a:solidFill>
                  <a:schemeClr val="bg1"/>
                </a:solidFill>
              </a:rPr>
              <a:t>! 2 Es como el buen óleo sobre la cabeza, el cual desciende sobre la barba, la barba de Aarón, y baja hasta el borde de sus vestiduras; 3 como el rocío de Hermón, que desciende sobre los montes de Sion; porque allí envía Jehová bendición, y vida eterna.</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smtClean="0">
                <a:solidFill>
                  <a:srgbClr val="C00000"/>
                </a:solidFill>
              </a:rPr>
              <a:t>Salmos 133</a:t>
            </a:r>
            <a:endParaRPr lang="es-ES" dirty="0">
              <a:solidFill>
                <a:srgbClr val="C00000"/>
              </a:solidFill>
            </a:endParaRPr>
          </a:p>
        </p:txBody>
      </p:sp>
    </p:spTree>
    <p:extLst>
      <p:ext uri="{BB962C8B-B14F-4D97-AF65-F5344CB8AC3E}">
        <p14:creationId xmlns:p14="http://schemas.microsoft.com/office/powerpoint/2010/main" val="40648498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86095" y="399743"/>
            <a:ext cx="10947233"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smtClean="0">
                <a:solidFill>
                  <a:srgbClr val="C00000"/>
                </a:solidFill>
              </a:rPr>
              <a:t>Isaías </a:t>
            </a:r>
            <a:r>
              <a:rPr lang="es-ES" sz="4800" b="1" dirty="0">
                <a:solidFill>
                  <a:srgbClr val="C00000"/>
                </a:solidFill>
              </a:rPr>
              <a:t>49:6</a:t>
            </a:r>
            <a:r>
              <a:rPr lang="es-ES" sz="4800" b="1" dirty="0">
                <a:solidFill>
                  <a:srgbClr val="002060"/>
                </a:solidFill>
              </a:rPr>
              <a:t>: Era el plan de Dios </a:t>
            </a:r>
            <a:r>
              <a:rPr lang="es-ES" sz="4800" b="1" dirty="0">
                <a:solidFill>
                  <a:srgbClr val="C00000"/>
                </a:solidFill>
              </a:rPr>
              <a:t>alcanzar al mundo </a:t>
            </a:r>
            <a:r>
              <a:rPr lang="es-ES" sz="4800" b="1" dirty="0">
                <a:solidFill>
                  <a:srgbClr val="002060"/>
                </a:solidFill>
              </a:rPr>
              <a:t>con el evangelio por medio de su pueblo escogido. Según el testimonio de </a:t>
            </a:r>
            <a:r>
              <a:rPr lang="es-ES" sz="4800" b="1" dirty="0">
                <a:solidFill>
                  <a:srgbClr val="C00000"/>
                </a:solidFill>
              </a:rPr>
              <a:t>Hechos 2 </a:t>
            </a:r>
            <a:r>
              <a:rPr lang="es-ES" sz="4800" b="1" dirty="0">
                <a:solidFill>
                  <a:srgbClr val="002060"/>
                </a:solidFill>
              </a:rPr>
              <a:t>había </a:t>
            </a:r>
            <a:r>
              <a:rPr lang="es-ES" sz="4800" b="1" dirty="0">
                <a:solidFill>
                  <a:srgbClr val="C00000"/>
                </a:solidFill>
              </a:rPr>
              <a:t>13 naciones </a:t>
            </a:r>
            <a:r>
              <a:rPr lang="es-ES" sz="4800" b="1" dirty="0">
                <a:solidFill>
                  <a:srgbClr val="002060"/>
                </a:solidFill>
              </a:rPr>
              <a:t>representadas en el aposento alto. Los representantes de estas naciones debían regresar a sus países para compartir las buenas nuevas de lo que habían visto en Jerusalén:</a:t>
            </a:r>
          </a:p>
        </p:txBody>
      </p:sp>
    </p:spTree>
    <p:extLst>
      <p:ext uri="{BB962C8B-B14F-4D97-AF65-F5344CB8AC3E}">
        <p14:creationId xmlns:p14="http://schemas.microsoft.com/office/powerpoint/2010/main" val="258493687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6396" y="947554"/>
            <a:ext cx="11203545" cy="5078313"/>
          </a:xfrm>
          <a:prstGeom prst="rect">
            <a:avLst/>
          </a:prstGeom>
          <a:noFill/>
        </p:spPr>
        <p:txBody>
          <a:bodyPr wrap="square" rtlCol="0">
            <a:spAutoFit/>
          </a:bodyPr>
          <a:lstStyle/>
          <a:p>
            <a:r>
              <a:rPr lang="es-ES" sz="5400" b="1" dirty="0">
                <a:solidFill>
                  <a:schemeClr val="bg1"/>
                </a:solidFill>
              </a:rPr>
              <a:t>“</a:t>
            </a:r>
            <a:r>
              <a:rPr lang="es-ES" sz="5400" b="1" dirty="0">
                <a:solidFill>
                  <a:srgbClr val="FFFF00"/>
                </a:solidFill>
              </a:rPr>
              <a:t>Poco es</a:t>
            </a:r>
            <a:r>
              <a:rPr lang="es-ES" sz="5400" b="1" dirty="0">
                <a:solidFill>
                  <a:schemeClr val="bg1"/>
                </a:solidFill>
              </a:rPr>
              <a:t> para mí que tú seas mi siervo para levantar las tribus de </a:t>
            </a:r>
            <a:r>
              <a:rPr lang="es-ES" sz="5400" b="1" dirty="0">
                <a:solidFill>
                  <a:srgbClr val="FFFF00"/>
                </a:solidFill>
              </a:rPr>
              <a:t>Jacob</a:t>
            </a:r>
            <a:r>
              <a:rPr lang="es-ES" sz="5400" b="1" dirty="0">
                <a:solidFill>
                  <a:schemeClr val="bg1"/>
                </a:solidFill>
              </a:rPr>
              <a:t>, y para que restaures el remanente de </a:t>
            </a:r>
            <a:r>
              <a:rPr lang="es-ES" sz="5400" b="1" dirty="0">
                <a:solidFill>
                  <a:srgbClr val="FFFF00"/>
                </a:solidFill>
              </a:rPr>
              <a:t>Israel</a:t>
            </a:r>
            <a:r>
              <a:rPr lang="es-ES" sz="5400" b="1" dirty="0">
                <a:solidFill>
                  <a:schemeClr val="bg1"/>
                </a:solidFill>
              </a:rPr>
              <a:t>; también te di por luz de las </a:t>
            </a:r>
            <a:r>
              <a:rPr lang="es-ES" sz="5400" b="1" dirty="0">
                <a:solidFill>
                  <a:srgbClr val="FFFF00"/>
                </a:solidFill>
              </a:rPr>
              <a:t>naciones</a:t>
            </a:r>
            <a:r>
              <a:rPr lang="es-ES" sz="5400" b="1" dirty="0">
                <a:solidFill>
                  <a:schemeClr val="bg1"/>
                </a:solidFill>
              </a:rPr>
              <a:t>, para que seas mi salvación hasta lo </a:t>
            </a:r>
            <a:r>
              <a:rPr lang="es-ES" sz="5400" b="1" dirty="0">
                <a:solidFill>
                  <a:srgbClr val="FFFF00"/>
                </a:solidFill>
              </a:rPr>
              <a:t>postrero de la tierra</a:t>
            </a:r>
            <a:r>
              <a:rPr lang="es-ES" sz="54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err="1" smtClean="0">
                <a:solidFill>
                  <a:srgbClr val="C00000"/>
                </a:solidFill>
              </a:rPr>
              <a:t>Is</a:t>
            </a:r>
            <a:r>
              <a:rPr lang="es-ES" dirty="0" smtClean="0">
                <a:solidFill>
                  <a:srgbClr val="C00000"/>
                </a:solidFill>
              </a:rPr>
              <a:t>. 49: 6</a:t>
            </a:r>
            <a:endParaRPr lang="es-ES" dirty="0">
              <a:solidFill>
                <a:srgbClr val="C00000"/>
              </a:solidFill>
            </a:endParaRPr>
          </a:p>
        </p:txBody>
      </p:sp>
    </p:spTree>
    <p:extLst>
      <p:ext uri="{BB962C8B-B14F-4D97-AF65-F5344CB8AC3E}">
        <p14:creationId xmlns:p14="http://schemas.microsoft.com/office/powerpoint/2010/main" val="259272417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00251" y="150479"/>
            <a:ext cx="11615976" cy="6247864"/>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000" b="1" dirty="0">
                <a:solidFill>
                  <a:srgbClr val="C00000"/>
                </a:solidFill>
              </a:rPr>
              <a:t>Hechos 13:46, 47</a:t>
            </a:r>
            <a:r>
              <a:rPr lang="es-ES" sz="4000" b="1" dirty="0">
                <a:solidFill>
                  <a:srgbClr val="002060"/>
                </a:solidFill>
              </a:rPr>
              <a:t>: El apóstol Pablo cita </a:t>
            </a:r>
            <a:r>
              <a:rPr lang="es-ES" sz="4000" b="1" dirty="0">
                <a:solidFill>
                  <a:srgbClr val="C00000"/>
                </a:solidFill>
              </a:rPr>
              <a:t>Isaías 49:6</a:t>
            </a:r>
            <a:r>
              <a:rPr lang="es-ES" sz="4000" b="1" dirty="0">
                <a:solidFill>
                  <a:srgbClr val="002060"/>
                </a:solidFill>
              </a:rPr>
              <a:t> y lo aplica a la predicación del evangelio a los gentiles. La iglesia (el Israel espiritual) ahora debe cumplir el cometido que Dios le había dado al Israel literal. Israel no fue rechazado; fue la teocracia nacional judía que </a:t>
            </a:r>
            <a:r>
              <a:rPr lang="es-ES" sz="4000" b="1" dirty="0" smtClean="0">
                <a:solidFill>
                  <a:srgbClr val="002060"/>
                </a:solidFill>
              </a:rPr>
              <a:t>fue rechazada</a:t>
            </a:r>
            <a:r>
              <a:rPr lang="es-ES" sz="4000" b="1" dirty="0">
                <a:solidFill>
                  <a:srgbClr val="002060"/>
                </a:solidFill>
              </a:rPr>
              <a:t>. En el Antiguo Testamento el plan de Dios era que las naciones vinieran a Israel para ver la luz y recibir la bendición (Isaías 60:3). Desde el día del Pentecostés el plan es que la iglesia vaya al mundo para reunirlos a Jesús y a la tierra santa espiritual:</a:t>
            </a:r>
          </a:p>
        </p:txBody>
      </p:sp>
    </p:spTree>
    <p:extLst>
      <p:ext uri="{BB962C8B-B14F-4D97-AF65-F5344CB8AC3E}">
        <p14:creationId xmlns:p14="http://schemas.microsoft.com/office/powerpoint/2010/main" val="34582014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07252" y="742838"/>
            <a:ext cx="11761835" cy="6186309"/>
          </a:xfrm>
          <a:prstGeom prst="rect">
            <a:avLst/>
          </a:prstGeom>
          <a:noFill/>
        </p:spPr>
        <p:txBody>
          <a:bodyPr wrap="square" rtlCol="0">
            <a:spAutoFit/>
          </a:bodyPr>
          <a:lstStyle/>
          <a:p>
            <a:r>
              <a:rPr lang="es-ES" sz="4400" b="1" dirty="0">
                <a:solidFill>
                  <a:schemeClr val="bg1"/>
                </a:solidFill>
              </a:rPr>
              <a:t>“Entonces Pablo y Bernabé, hablando con denuedo, dijeron: A vosotros a la verdad era necesario que se os hablase primero la palabra de Dios; Más puesto que la desecháis, y no os juzgáis dignos de la vida eterna, he aquí, nos volvemos a los </a:t>
            </a:r>
            <a:r>
              <a:rPr lang="es-ES" sz="4400" b="1" dirty="0">
                <a:solidFill>
                  <a:srgbClr val="FFFF00"/>
                </a:solidFill>
              </a:rPr>
              <a:t>gentiles</a:t>
            </a:r>
            <a:r>
              <a:rPr lang="es-ES" sz="4400" b="1" dirty="0">
                <a:solidFill>
                  <a:schemeClr val="bg1"/>
                </a:solidFill>
              </a:rPr>
              <a:t>. 47 Porque </a:t>
            </a:r>
            <a:r>
              <a:rPr lang="es-ES" sz="4400" b="1" dirty="0">
                <a:solidFill>
                  <a:srgbClr val="FFFF00"/>
                </a:solidFill>
              </a:rPr>
              <a:t>así nos ha mandado el Señor</a:t>
            </a:r>
            <a:r>
              <a:rPr lang="es-ES" sz="4400" b="1" dirty="0">
                <a:solidFill>
                  <a:schemeClr val="bg1"/>
                </a:solidFill>
              </a:rPr>
              <a:t>, diciendo: Te he puesto para luz de los gentiles, a fin de que seas para </a:t>
            </a:r>
            <a:r>
              <a:rPr lang="es-ES" sz="4400" b="1" dirty="0">
                <a:solidFill>
                  <a:srgbClr val="FFFF00"/>
                </a:solidFill>
              </a:rPr>
              <a:t>salvación</a:t>
            </a:r>
            <a:r>
              <a:rPr lang="es-ES" sz="4400" b="1" dirty="0">
                <a:solidFill>
                  <a:schemeClr val="bg1"/>
                </a:solidFill>
              </a:rPr>
              <a:t> hasta </a:t>
            </a:r>
            <a:r>
              <a:rPr lang="es-ES" sz="4400" b="1" dirty="0">
                <a:solidFill>
                  <a:srgbClr val="FFFF00"/>
                </a:solidFill>
              </a:rPr>
              <a:t>lo último de la tierra</a:t>
            </a:r>
            <a:r>
              <a:rPr lang="es-ES" sz="44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err="1" smtClean="0">
                <a:solidFill>
                  <a:srgbClr val="C00000"/>
                </a:solidFill>
              </a:rPr>
              <a:t>Hech</a:t>
            </a:r>
            <a:r>
              <a:rPr lang="es-ES" dirty="0" smtClean="0">
                <a:solidFill>
                  <a:srgbClr val="C00000"/>
                </a:solidFill>
              </a:rPr>
              <a:t>. 13: 46-47</a:t>
            </a:r>
            <a:endParaRPr lang="es-ES" dirty="0">
              <a:solidFill>
                <a:srgbClr val="C00000"/>
              </a:solidFill>
            </a:endParaRPr>
          </a:p>
        </p:txBody>
      </p:sp>
    </p:spTree>
    <p:extLst>
      <p:ext uri="{BB962C8B-B14F-4D97-AF65-F5344CB8AC3E}">
        <p14:creationId xmlns:p14="http://schemas.microsoft.com/office/powerpoint/2010/main" val="35587776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82314" y="1487905"/>
            <a:ext cx="11611709"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Y yo mismo </a:t>
            </a:r>
            <a:r>
              <a:rPr lang="es-ES" sz="4800" b="1" dirty="0">
                <a:solidFill>
                  <a:srgbClr val="FFFF00"/>
                </a:solidFill>
              </a:rPr>
              <a:t>recogeré</a:t>
            </a:r>
            <a:r>
              <a:rPr lang="es-ES" sz="4800" b="1" dirty="0">
                <a:solidFill>
                  <a:schemeClr val="bg1"/>
                </a:solidFill>
              </a:rPr>
              <a:t> el </a:t>
            </a:r>
            <a:r>
              <a:rPr lang="es-ES" sz="4800" b="1" dirty="0">
                <a:solidFill>
                  <a:srgbClr val="FFFF00"/>
                </a:solidFill>
              </a:rPr>
              <a:t>remanente</a:t>
            </a:r>
            <a:r>
              <a:rPr lang="es-ES" sz="4800" b="1" dirty="0">
                <a:solidFill>
                  <a:schemeClr val="bg1"/>
                </a:solidFill>
              </a:rPr>
              <a:t> de </a:t>
            </a:r>
            <a:r>
              <a:rPr lang="es-ES" sz="4800" b="1" dirty="0">
                <a:solidFill>
                  <a:srgbClr val="FFFF00"/>
                </a:solidFill>
              </a:rPr>
              <a:t>mis ovejas </a:t>
            </a:r>
            <a:r>
              <a:rPr lang="es-ES" sz="4800" b="1" dirty="0">
                <a:solidFill>
                  <a:schemeClr val="bg1"/>
                </a:solidFill>
              </a:rPr>
              <a:t>de todas las tierras adonde las eché, y las haré volver a sus moradas; y crecerán y se multiplicarán. 4 Y pondré sobre ellas pastores que las apacienten; y no temerán más, ni se amedrentarán, ni serán menoscabadas, dice Jehová.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solidFill>
                  <a:srgbClr val="C00000"/>
                </a:solidFill>
              </a:rPr>
              <a:t>Jeremías 23:3-6: </a:t>
            </a:r>
            <a:r>
              <a:rPr lang="es-ES" dirty="0">
                <a:solidFill>
                  <a:schemeClr val="tx1"/>
                </a:solidFill>
              </a:rPr>
              <a:t>La reunión o recogimiento de Israel fue anunciada por Jeremías:</a:t>
            </a:r>
          </a:p>
        </p:txBody>
      </p:sp>
    </p:spTree>
    <p:extLst>
      <p:ext uri="{BB962C8B-B14F-4D97-AF65-F5344CB8AC3E}">
        <p14:creationId xmlns:p14="http://schemas.microsoft.com/office/powerpoint/2010/main" val="226690497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18615" y="846459"/>
            <a:ext cx="11300346" cy="5262979"/>
          </a:xfrm>
          <a:prstGeom prst="rect">
            <a:avLst/>
          </a:prstGeom>
          <a:noFill/>
        </p:spPr>
        <p:txBody>
          <a:bodyPr wrap="square" rtlCol="0">
            <a:spAutoFit/>
          </a:bodyPr>
          <a:lstStyle/>
          <a:p>
            <a:r>
              <a:rPr lang="es-ES" sz="4800" b="1" dirty="0" smtClean="0">
                <a:solidFill>
                  <a:schemeClr val="bg1"/>
                </a:solidFill>
              </a:rPr>
              <a:t>5 </a:t>
            </a:r>
            <a:r>
              <a:rPr lang="es-ES" sz="4800" b="1" dirty="0">
                <a:solidFill>
                  <a:schemeClr val="bg1"/>
                </a:solidFill>
              </a:rPr>
              <a:t>He aquí que vienen días, dice Jehová, en que levantaré a </a:t>
            </a:r>
            <a:r>
              <a:rPr lang="es-ES" sz="4800" b="1" dirty="0">
                <a:solidFill>
                  <a:srgbClr val="FFFF00"/>
                </a:solidFill>
              </a:rPr>
              <a:t>David renuevo justo</a:t>
            </a:r>
            <a:r>
              <a:rPr lang="es-ES" sz="4800" b="1" dirty="0">
                <a:solidFill>
                  <a:schemeClr val="bg1"/>
                </a:solidFill>
              </a:rPr>
              <a:t>, y reinará </a:t>
            </a:r>
            <a:r>
              <a:rPr lang="es-ES" sz="4800" b="1" dirty="0">
                <a:solidFill>
                  <a:srgbClr val="FFFF00"/>
                </a:solidFill>
              </a:rPr>
              <a:t>como Rey</a:t>
            </a:r>
            <a:r>
              <a:rPr lang="es-ES" sz="4800" b="1" dirty="0">
                <a:solidFill>
                  <a:schemeClr val="bg1"/>
                </a:solidFill>
              </a:rPr>
              <a:t>, el cual será dichoso, y hará juicio y justicia en la tierra. 6 En </a:t>
            </a:r>
            <a:r>
              <a:rPr lang="es-ES" sz="4800" b="1" dirty="0">
                <a:solidFill>
                  <a:srgbClr val="FFFF00"/>
                </a:solidFill>
              </a:rPr>
              <a:t>sus días</a:t>
            </a:r>
            <a:r>
              <a:rPr lang="es-ES" sz="4800" b="1" dirty="0">
                <a:solidFill>
                  <a:schemeClr val="bg1"/>
                </a:solidFill>
              </a:rPr>
              <a:t> será salvo Judá, e Israel habitará confiado; y este será </a:t>
            </a:r>
            <a:r>
              <a:rPr lang="es-ES" sz="4800" b="1" dirty="0">
                <a:solidFill>
                  <a:srgbClr val="FFFF00"/>
                </a:solidFill>
              </a:rPr>
              <a:t>su</a:t>
            </a:r>
            <a:r>
              <a:rPr lang="es-ES" sz="4800" b="1" dirty="0">
                <a:solidFill>
                  <a:schemeClr val="bg1"/>
                </a:solidFill>
              </a:rPr>
              <a:t> nombre con el cual </a:t>
            </a:r>
            <a:r>
              <a:rPr lang="es-ES" sz="4800" b="1" dirty="0">
                <a:solidFill>
                  <a:srgbClr val="FFFF00"/>
                </a:solidFill>
              </a:rPr>
              <a:t>le</a:t>
            </a:r>
            <a:r>
              <a:rPr lang="es-ES" sz="4800" b="1" dirty="0">
                <a:solidFill>
                  <a:schemeClr val="bg1"/>
                </a:solidFill>
              </a:rPr>
              <a:t> llamarán: Jehová, justicia nuestra.”</a:t>
            </a:r>
          </a:p>
        </p:txBody>
      </p:sp>
    </p:spTree>
    <p:extLst>
      <p:ext uri="{BB962C8B-B14F-4D97-AF65-F5344CB8AC3E}">
        <p14:creationId xmlns:p14="http://schemas.microsoft.com/office/powerpoint/2010/main" val="250277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32871" y="301267"/>
            <a:ext cx="10495478"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Al final de la historia Babilonia será un </a:t>
            </a:r>
            <a:r>
              <a:rPr lang="es-ES" sz="4800" b="1" dirty="0">
                <a:solidFill>
                  <a:srgbClr val="C00000"/>
                </a:solidFill>
              </a:rPr>
              <a:t>sistema</a:t>
            </a:r>
            <a:r>
              <a:rPr lang="es-ES" sz="4800" b="1" dirty="0">
                <a:solidFill>
                  <a:srgbClr val="002060"/>
                </a:solidFill>
              </a:rPr>
              <a:t> global que se </a:t>
            </a:r>
            <a:r>
              <a:rPr lang="es-ES" sz="4800" b="1" dirty="0">
                <a:solidFill>
                  <a:srgbClr val="C00000"/>
                </a:solidFill>
              </a:rPr>
              <a:t>opondrá</a:t>
            </a:r>
            <a:r>
              <a:rPr lang="es-ES" sz="4800" b="1" dirty="0">
                <a:solidFill>
                  <a:srgbClr val="002060"/>
                </a:solidFill>
              </a:rPr>
              <a:t> al pueblo de Dios. La </a:t>
            </a:r>
            <a:r>
              <a:rPr lang="es-ES" sz="4800" b="1" dirty="0">
                <a:solidFill>
                  <a:srgbClr val="C00000"/>
                </a:solidFill>
              </a:rPr>
              <a:t>mujer</a:t>
            </a:r>
            <a:r>
              <a:rPr lang="es-ES" sz="4800" b="1" dirty="0">
                <a:solidFill>
                  <a:srgbClr val="002060"/>
                </a:solidFill>
              </a:rPr>
              <a:t> es simbólica, su vino es simbólico, su fornicación es simbólica y el </a:t>
            </a:r>
            <a:r>
              <a:rPr lang="es-ES" sz="4800" b="1" dirty="0" smtClean="0">
                <a:solidFill>
                  <a:srgbClr val="002060"/>
                </a:solidFill>
              </a:rPr>
              <a:t>río </a:t>
            </a:r>
            <a:r>
              <a:rPr lang="es-ES" sz="4800" b="1" dirty="0">
                <a:solidFill>
                  <a:srgbClr val="002060"/>
                </a:solidFill>
              </a:rPr>
              <a:t>sobre el cual se sienta es simbólico. Ella tendrá un </a:t>
            </a:r>
            <a:r>
              <a:rPr lang="es-ES" sz="4800" b="1" dirty="0">
                <a:solidFill>
                  <a:srgbClr val="C00000"/>
                </a:solidFill>
              </a:rPr>
              <a:t>dominio global </a:t>
            </a:r>
            <a:r>
              <a:rPr lang="es-ES" sz="4800" b="1" dirty="0">
                <a:solidFill>
                  <a:srgbClr val="002060"/>
                </a:solidFill>
              </a:rPr>
              <a:t>pues se sienta sobre naciones, tribus, lenguas y pueblos.</a:t>
            </a:r>
          </a:p>
        </p:txBody>
      </p:sp>
    </p:spTree>
    <p:extLst>
      <p:ext uri="{BB962C8B-B14F-4D97-AF65-F5344CB8AC3E}">
        <p14:creationId xmlns:p14="http://schemas.microsoft.com/office/powerpoint/2010/main" val="104318983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00251" y="150479"/>
            <a:ext cx="11615976" cy="6247864"/>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000" b="1" dirty="0" smtClean="0">
                <a:solidFill>
                  <a:srgbClr val="C00000"/>
                </a:solidFill>
              </a:rPr>
              <a:t>Santiago </a:t>
            </a:r>
            <a:r>
              <a:rPr lang="es-ES" sz="4000" b="1" dirty="0">
                <a:solidFill>
                  <a:srgbClr val="C00000"/>
                </a:solidFill>
              </a:rPr>
              <a:t>1:1 </a:t>
            </a:r>
            <a:r>
              <a:rPr lang="es-ES" sz="4000" b="1" dirty="0">
                <a:solidFill>
                  <a:srgbClr val="002060"/>
                </a:solidFill>
              </a:rPr>
              <a:t>(también 1 Pedro 1:1, 2): Cuando Santiago escribió su libro, las doce tribus literales </a:t>
            </a:r>
            <a:r>
              <a:rPr lang="es-ES" sz="4000" b="1" dirty="0">
                <a:solidFill>
                  <a:srgbClr val="C00000"/>
                </a:solidFill>
              </a:rPr>
              <a:t>ya no existían</a:t>
            </a:r>
            <a:r>
              <a:rPr lang="es-ES" sz="4000" b="1" dirty="0">
                <a:solidFill>
                  <a:srgbClr val="002060"/>
                </a:solidFill>
              </a:rPr>
              <a:t> así que debe haberse referido a las </a:t>
            </a:r>
            <a:r>
              <a:rPr lang="es-ES" sz="4000" b="1" dirty="0">
                <a:solidFill>
                  <a:srgbClr val="C00000"/>
                </a:solidFill>
              </a:rPr>
              <a:t>tribus espirituales</a:t>
            </a:r>
            <a:r>
              <a:rPr lang="es-ES" sz="4000" b="1" dirty="0">
                <a:solidFill>
                  <a:srgbClr val="002060"/>
                </a:solidFill>
              </a:rPr>
              <a:t> (estudie cuidadosamente el contexto). </a:t>
            </a:r>
            <a:r>
              <a:rPr lang="es-ES" sz="4000" b="1" dirty="0">
                <a:solidFill>
                  <a:srgbClr val="C00000"/>
                </a:solidFill>
              </a:rPr>
              <a:t>Santiago 1:1 </a:t>
            </a:r>
            <a:r>
              <a:rPr lang="es-ES" sz="4000" b="1" dirty="0">
                <a:solidFill>
                  <a:srgbClr val="002060"/>
                </a:solidFill>
              </a:rPr>
              <a:t>nos debe ayudar a interpretar </a:t>
            </a:r>
            <a:r>
              <a:rPr lang="es-ES" sz="4000" b="1" dirty="0">
                <a:solidFill>
                  <a:srgbClr val="C00000"/>
                </a:solidFill>
              </a:rPr>
              <a:t>Apocalipsis 7:1-8</a:t>
            </a:r>
            <a:r>
              <a:rPr lang="es-ES" sz="4000" b="1" dirty="0">
                <a:solidFill>
                  <a:srgbClr val="002060"/>
                </a:solidFill>
              </a:rPr>
              <a:t>. Los 144,000 </a:t>
            </a:r>
            <a:r>
              <a:rPr lang="es-ES" sz="4000" b="1" dirty="0">
                <a:solidFill>
                  <a:srgbClr val="C00000"/>
                </a:solidFill>
              </a:rPr>
              <a:t>siguen al cordero </a:t>
            </a:r>
            <a:r>
              <a:rPr lang="es-ES" sz="4000" b="1" dirty="0">
                <a:solidFill>
                  <a:srgbClr val="002060"/>
                </a:solidFill>
              </a:rPr>
              <a:t>por dondequiera que vaya así que los 144,000 no son judíos literales sino cristianos. El apóstol Pablo ya había escrito que los que son de Cristo son hijos de Abraham y herederos de las promesas (</a:t>
            </a:r>
            <a:r>
              <a:rPr lang="es-ES" sz="4000" b="1" dirty="0">
                <a:solidFill>
                  <a:srgbClr val="C00000"/>
                </a:solidFill>
              </a:rPr>
              <a:t>Gálatas 3:29</a:t>
            </a:r>
            <a:r>
              <a:rPr lang="es-ES" sz="4000" b="1" dirty="0">
                <a:solidFill>
                  <a:srgbClr val="002060"/>
                </a:solidFill>
              </a:rPr>
              <a:t>).</a:t>
            </a:r>
          </a:p>
        </p:txBody>
      </p:sp>
    </p:spTree>
    <p:extLst>
      <p:ext uri="{BB962C8B-B14F-4D97-AF65-F5344CB8AC3E}">
        <p14:creationId xmlns:p14="http://schemas.microsoft.com/office/powerpoint/2010/main" val="76499040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73206" y="1487905"/>
            <a:ext cx="11320817" cy="4154984"/>
          </a:xfrm>
          <a:prstGeom prst="rect">
            <a:avLst/>
          </a:prstGeom>
          <a:noFill/>
        </p:spPr>
        <p:txBody>
          <a:bodyPr wrap="square" rtlCol="0">
            <a:spAutoFit/>
          </a:bodyPr>
          <a:lstStyle/>
          <a:p>
            <a:r>
              <a:rPr lang="es-ES" sz="6600" b="1" dirty="0">
                <a:solidFill>
                  <a:schemeClr val="bg1"/>
                </a:solidFill>
              </a:rPr>
              <a:t>“Santiago, siervo de Dios y del Señor Jesucristo, a las </a:t>
            </a:r>
            <a:r>
              <a:rPr lang="es-ES" sz="6600" b="1" dirty="0">
                <a:solidFill>
                  <a:srgbClr val="FFFF00"/>
                </a:solidFill>
              </a:rPr>
              <a:t>doce tribus </a:t>
            </a:r>
            <a:r>
              <a:rPr lang="es-ES" sz="6600" b="1" dirty="0">
                <a:solidFill>
                  <a:schemeClr val="bg1"/>
                </a:solidFill>
              </a:rPr>
              <a:t>que están en la </a:t>
            </a:r>
            <a:r>
              <a:rPr lang="es-ES" sz="6600" b="1" dirty="0">
                <a:solidFill>
                  <a:srgbClr val="FFFF00"/>
                </a:solidFill>
              </a:rPr>
              <a:t>dispersión</a:t>
            </a:r>
            <a:r>
              <a:rPr lang="es-ES" sz="6600" b="1" dirty="0">
                <a:solidFill>
                  <a:schemeClr val="bg1"/>
                </a:solidFill>
              </a:rPr>
              <a:t>: Salud.”</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smtClean="0">
                <a:solidFill>
                  <a:srgbClr val="C00000"/>
                </a:solidFill>
              </a:rPr>
              <a:t>St. 1: 1</a:t>
            </a:r>
            <a:r>
              <a:rPr lang="es-ES" dirty="0" smtClean="0">
                <a:solidFill>
                  <a:schemeClr val="tx1"/>
                </a:solidFill>
              </a:rPr>
              <a:t>:</a:t>
            </a:r>
            <a:endParaRPr lang="es-ES" dirty="0">
              <a:solidFill>
                <a:schemeClr val="tx1"/>
              </a:solidFill>
            </a:endParaRPr>
          </a:p>
        </p:txBody>
      </p:sp>
    </p:spTree>
    <p:extLst>
      <p:ext uri="{BB962C8B-B14F-4D97-AF65-F5344CB8AC3E}">
        <p14:creationId xmlns:p14="http://schemas.microsoft.com/office/powerpoint/2010/main" val="33325953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27760" y="2404831"/>
            <a:ext cx="11320817" cy="4154984"/>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De cierto, de cierto os digo, que, si el grano de trigo no cae en la tierra y muere, </a:t>
            </a:r>
            <a:r>
              <a:rPr lang="es-ES" sz="4400" b="1" dirty="0">
                <a:solidFill>
                  <a:srgbClr val="FFFF00"/>
                </a:solidFill>
              </a:rPr>
              <a:t>queda solo</a:t>
            </a:r>
            <a:r>
              <a:rPr lang="es-ES" sz="4400" b="1" dirty="0">
                <a:solidFill>
                  <a:schemeClr val="bg1"/>
                </a:solidFill>
              </a:rPr>
              <a:t>; pero si muere, lleva mucho fruto.” “Y yo, si fuere levantado de la tierra, a todos </a:t>
            </a:r>
            <a:r>
              <a:rPr lang="es-ES" sz="4400" b="1" dirty="0">
                <a:solidFill>
                  <a:srgbClr val="FFFF00"/>
                </a:solidFill>
              </a:rPr>
              <a:t>atraeré a mí mismo</a:t>
            </a:r>
            <a:r>
              <a:rPr lang="es-ES" sz="4400" b="1" dirty="0">
                <a:solidFill>
                  <a:schemeClr val="bg1"/>
                </a:solidFill>
              </a:rPr>
              <a:t>. 33 Y decía esto dando a entender de qué muerte iba a morir.”</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2308324"/>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solidFill>
                  <a:srgbClr val="C00000"/>
                </a:solidFill>
              </a:rPr>
              <a:t>Juan 12:24, 32, 33: </a:t>
            </a:r>
            <a:r>
              <a:rPr lang="es-ES" dirty="0">
                <a:solidFill>
                  <a:schemeClr val="tx1"/>
                </a:solidFill>
              </a:rPr>
              <a:t>La muerte de la </a:t>
            </a:r>
            <a:r>
              <a:rPr lang="es-ES" u="sng" dirty="0">
                <a:solidFill>
                  <a:schemeClr val="tx1"/>
                </a:solidFill>
              </a:rPr>
              <a:t>semilla singular</a:t>
            </a:r>
            <a:r>
              <a:rPr lang="es-ES" dirty="0">
                <a:solidFill>
                  <a:schemeClr val="tx1"/>
                </a:solidFill>
              </a:rPr>
              <a:t> dará como resultado muchas semillas. ¡Pero las semillas vienen todas de la semilla original!</a:t>
            </a:r>
          </a:p>
        </p:txBody>
      </p:sp>
    </p:spTree>
    <p:extLst>
      <p:ext uri="{BB962C8B-B14F-4D97-AF65-F5344CB8AC3E}">
        <p14:creationId xmlns:p14="http://schemas.microsoft.com/office/powerpoint/2010/main" val="22312327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00251" y="150479"/>
            <a:ext cx="11615976" cy="6247864"/>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000" b="1" dirty="0">
                <a:solidFill>
                  <a:srgbClr val="002060"/>
                </a:solidFill>
              </a:rPr>
              <a:t>¡Un Israelita no es </a:t>
            </a:r>
            <a:r>
              <a:rPr lang="es-ES" sz="4000" b="1" dirty="0">
                <a:solidFill>
                  <a:srgbClr val="C00000"/>
                </a:solidFill>
              </a:rPr>
              <a:t>genuino</a:t>
            </a:r>
            <a:r>
              <a:rPr lang="es-ES" sz="4000" b="1" dirty="0">
                <a:solidFill>
                  <a:srgbClr val="002060"/>
                </a:solidFill>
              </a:rPr>
              <a:t> porque está recogido en la tierra santa sino porque </a:t>
            </a:r>
            <a:r>
              <a:rPr lang="es-ES" sz="4000" b="1" dirty="0">
                <a:solidFill>
                  <a:srgbClr val="C00000"/>
                </a:solidFill>
              </a:rPr>
              <a:t>se ha unido con un santo Señor</a:t>
            </a:r>
            <a:r>
              <a:rPr lang="es-ES" sz="4000" b="1" dirty="0">
                <a:solidFill>
                  <a:srgbClr val="002060"/>
                </a:solidFill>
              </a:rPr>
              <a:t>! Si una persona está recogida en la ‘tierra santa’ pero ha rechazado al Señor, esa persona está </a:t>
            </a:r>
            <a:r>
              <a:rPr lang="es-ES" sz="4000" b="1" dirty="0">
                <a:solidFill>
                  <a:srgbClr val="C00000"/>
                </a:solidFill>
              </a:rPr>
              <a:t>dispersa</a:t>
            </a:r>
            <a:r>
              <a:rPr lang="es-ES" sz="4000" b="1" dirty="0">
                <a:solidFill>
                  <a:srgbClr val="002060"/>
                </a:solidFill>
              </a:rPr>
              <a:t>. La tierra era </a:t>
            </a:r>
            <a:r>
              <a:rPr lang="es-ES" sz="4000" b="1" dirty="0">
                <a:solidFill>
                  <a:srgbClr val="C00000"/>
                </a:solidFill>
              </a:rPr>
              <a:t>santa</a:t>
            </a:r>
            <a:r>
              <a:rPr lang="es-ES" sz="4000" b="1" dirty="0">
                <a:solidFill>
                  <a:srgbClr val="002060"/>
                </a:solidFill>
              </a:rPr>
              <a:t> porque un </a:t>
            </a:r>
            <a:r>
              <a:rPr lang="es-ES" sz="4000" b="1" dirty="0">
                <a:solidFill>
                  <a:srgbClr val="C00000"/>
                </a:solidFill>
              </a:rPr>
              <a:t>Dios santo </a:t>
            </a:r>
            <a:r>
              <a:rPr lang="es-ES" sz="4000" b="1" dirty="0">
                <a:solidFill>
                  <a:srgbClr val="002060"/>
                </a:solidFill>
              </a:rPr>
              <a:t>habitaba allí. Dios no estaba allí porque la tierra era santa. </a:t>
            </a:r>
            <a:r>
              <a:rPr lang="es-ES" sz="4000" b="1" u="sng" dirty="0">
                <a:solidFill>
                  <a:srgbClr val="002060"/>
                </a:solidFill>
              </a:rPr>
              <a:t>Elena White </a:t>
            </a:r>
            <a:r>
              <a:rPr lang="es-ES" sz="4000" b="1" dirty="0">
                <a:solidFill>
                  <a:srgbClr val="002060"/>
                </a:solidFill>
              </a:rPr>
              <a:t>explicó que la promesa de bendición para todas las naciones debió haberse cumplido después del cautiverio babilónico, pero se cumplirá finalmente con el Israel espiritual:</a:t>
            </a:r>
          </a:p>
        </p:txBody>
      </p:sp>
    </p:spTree>
    <p:extLst>
      <p:ext uri="{BB962C8B-B14F-4D97-AF65-F5344CB8AC3E}">
        <p14:creationId xmlns:p14="http://schemas.microsoft.com/office/powerpoint/2010/main" val="347781822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27760" y="1012760"/>
            <a:ext cx="11320817" cy="5509200"/>
          </a:xfrm>
          <a:prstGeom prst="rect">
            <a:avLst/>
          </a:prstGeom>
          <a:noFill/>
        </p:spPr>
        <p:txBody>
          <a:bodyPr wrap="square" rtlCol="0">
            <a:spAutoFit/>
          </a:bodyPr>
          <a:lstStyle/>
          <a:p>
            <a:r>
              <a:rPr lang="es-ES" sz="4400" b="1" dirty="0">
                <a:solidFill>
                  <a:schemeClr val="bg1"/>
                </a:solidFill>
              </a:rPr>
              <a:t>“Esta promesa de bendición </a:t>
            </a:r>
            <a:r>
              <a:rPr lang="es-ES" sz="4400" b="1" dirty="0">
                <a:solidFill>
                  <a:srgbClr val="FFFF00"/>
                </a:solidFill>
              </a:rPr>
              <a:t>[de Génesis 12:2] debiera haberse cumplido </a:t>
            </a:r>
            <a:r>
              <a:rPr lang="es-ES" sz="4400" b="1" dirty="0">
                <a:solidFill>
                  <a:schemeClr val="bg1"/>
                </a:solidFill>
              </a:rPr>
              <a:t>en gran medida durante los siglos que siguieron al regreso de los israelitas de las tierras de su cautiverio. Dios quería que </a:t>
            </a:r>
            <a:r>
              <a:rPr lang="es-ES" sz="4400" b="1" dirty="0">
                <a:solidFill>
                  <a:srgbClr val="FFFF00"/>
                </a:solidFill>
              </a:rPr>
              <a:t>toda la tierra fuese preparada </a:t>
            </a:r>
            <a:r>
              <a:rPr lang="es-ES" sz="4400" b="1" dirty="0">
                <a:solidFill>
                  <a:schemeClr val="bg1"/>
                </a:solidFill>
              </a:rPr>
              <a:t>para el primer advenimiento de Cristo, así como hoy se está preparando el terreno </a:t>
            </a:r>
            <a:r>
              <a:rPr lang="es-ES" sz="4400" b="1" dirty="0">
                <a:solidFill>
                  <a:srgbClr val="FFFF00"/>
                </a:solidFill>
              </a:rPr>
              <a:t>para su segunda venida</a:t>
            </a:r>
            <a:r>
              <a:rPr lang="es-ES" sz="4400" b="1" dirty="0" smtClean="0">
                <a:solidFill>
                  <a:schemeClr val="bg1"/>
                </a:solidFill>
              </a:rPr>
              <a:t>.”</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solidFill>
                  <a:srgbClr val="C00000"/>
                </a:solidFill>
              </a:rPr>
              <a:t>Profetas y Reyes, p. 519</a:t>
            </a:r>
            <a:endParaRPr lang="es-ES" dirty="0">
              <a:solidFill>
                <a:schemeClr val="tx1"/>
              </a:solidFill>
            </a:endParaRPr>
          </a:p>
        </p:txBody>
      </p:sp>
    </p:spTree>
    <p:extLst>
      <p:ext uri="{BB962C8B-B14F-4D97-AF65-F5344CB8AC3E}">
        <p14:creationId xmlns:p14="http://schemas.microsoft.com/office/powerpoint/2010/main" val="80018455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31131" y="1469794"/>
            <a:ext cx="4224464" cy="1077218"/>
          </a:xfrm>
          <a:prstGeom prst="rect">
            <a:avLst/>
          </a:prstGeom>
          <a:noFill/>
        </p:spPr>
        <p:txBody>
          <a:bodyPr wrap="square" rtlCol="0">
            <a:spAutoFit/>
          </a:bodyPr>
          <a:lstStyle/>
          <a:p>
            <a:pPr lvl="0">
              <a:defRPr/>
            </a:pPr>
            <a:r>
              <a:rPr lang="es-ES" sz="3200" dirty="0">
                <a:solidFill>
                  <a:srgbClr val="4472C4">
                    <a:lumMod val="50000"/>
                  </a:srgbClr>
                </a:solidFill>
              </a:rPr>
              <a:t>Pentecostés señala el inicio del...</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45393" y="191669"/>
            <a:ext cx="4047484" cy="1077218"/>
          </a:xfrm>
          <a:prstGeom prst="rect">
            <a:avLst/>
          </a:prstGeom>
          <a:noFill/>
        </p:spPr>
        <p:txBody>
          <a:bodyPr wrap="square" rtlCol="0">
            <a:spAutoFit/>
          </a:bodyPr>
          <a:lstStyle/>
          <a:p>
            <a:pPr lvl="0">
              <a:defRPr/>
            </a:pPr>
            <a:r>
              <a:rPr lang="es-ES" sz="3200" dirty="0">
                <a:solidFill>
                  <a:srgbClr val="4472C4">
                    <a:lumMod val="50000"/>
                  </a:srgbClr>
                </a:solidFill>
              </a:rPr>
              <a:t>El recogimiento con Cristo inició en...</a:t>
            </a:r>
            <a:endParaRPr lang="es-ES" sz="3200" dirty="0">
              <a:solidFill>
                <a:srgbClr val="4472C4">
                  <a:lumMod val="50000"/>
                </a:srgbClr>
              </a:solidFill>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45393" y="4358339"/>
            <a:ext cx="4210202" cy="584775"/>
          </a:xfrm>
          <a:prstGeom prst="rect">
            <a:avLst/>
          </a:prstGeom>
          <a:noFill/>
        </p:spPr>
        <p:txBody>
          <a:bodyPr wrap="square" rtlCol="0">
            <a:spAutoFit/>
          </a:bodyPr>
          <a:lstStyle/>
          <a:p>
            <a:pPr lvl="0">
              <a:defRPr/>
            </a:pPr>
            <a:r>
              <a:rPr lang="es-ES" sz="3200" dirty="0">
                <a:solidFill>
                  <a:srgbClr val="4472C4">
                    <a:lumMod val="50000"/>
                  </a:srgbClr>
                </a:solidFill>
              </a:rPr>
              <a:t>Los 144 mil no son...</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59657" y="5413019"/>
            <a:ext cx="4033220" cy="1077218"/>
          </a:xfrm>
          <a:prstGeom prst="rect">
            <a:avLst/>
          </a:prstGeom>
          <a:noFill/>
        </p:spPr>
        <p:txBody>
          <a:bodyPr wrap="square" rtlCol="0">
            <a:spAutoFit/>
          </a:bodyPr>
          <a:lstStyle/>
          <a:p>
            <a:pPr lvl="0">
              <a:defRPr/>
            </a:pPr>
            <a:r>
              <a:rPr lang="es-ES" sz="3200" dirty="0">
                <a:solidFill>
                  <a:srgbClr val="4472C4">
                    <a:lumMod val="50000"/>
                  </a:srgbClr>
                </a:solidFill>
              </a:rPr>
              <a:t>El israelita genuino es el que...</a:t>
            </a:r>
            <a:endParaRPr kumimoji="0" lang="es-ES" sz="3200" b="0" u="none" strike="noStrike" kern="1200" cap="none" spc="0" normalizeH="0" baseline="0" noProof="0" dirty="0">
              <a:ln>
                <a:noFill/>
              </a:ln>
              <a:solidFill>
                <a:srgbClr val="4472C4">
                  <a:lumMod val="50000"/>
                </a:srgbClr>
              </a:solidFill>
              <a:effectLst/>
              <a:uLnTx/>
              <a:uFillTx/>
              <a:latin typeface="Calibri" panose="020F0502020204030204"/>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582216" y="2734911"/>
            <a:ext cx="3759120" cy="1077218"/>
          </a:xfrm>
          <a:prstGeom prst="rect">
            <a:avLst/>
          </a:prstGeom>
          <a:noFill/>
        </p:spPr>
        <p:txBody>
          <a:bodyPr wrap="square" rtlCol="0">
            <a:spAutoFit/>
          </a:bodyPr>
          <a:lstStyle/>
          <a:p>
            <a:pPr lvl="0">
              <a:defRPr/>
            </a:pPr>
            <a:r>
              <a:rPr lang="es-ES" sz="3200" dirty="0">
                <a:solidFill>
                  <a:srgbClr val="4472C4">
                    <a:lumMod val="50000"/>
                  </a:srgbClr>
                </a:solidFill>
              </a:rPr>
              <a:t>Las doce tribus en Santiago 1.1 son</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554930" y="3341385"/>
            <a:ext cx="5307870"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Ministerio Intercesor de </a:t>
            </a:r>
            <a:r>
              <a:rPr lang="es-ES" sz="3200" dirty="0" smtClean="0">
                <a:solidFill>
                  <a:prstClr val="black"/>
                </a:solidFill>
              </a:rPr>
              <a:t>Jesús en el Santuario Celestial</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554930" y="1502714"/>
            <a:ext cx="5409805"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el día de Pentecostés</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516338" y="266638"/>
            <a:ext cx="5534635"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judíos literales sino cristianos</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521282" y="2425317"/>
            <a:ext cx="5248199"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se ha unido con Cristo</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587671" y="5827115"/>
            <a:ext cx="5115423" cy="584775"/>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G. </a:t>
            </a:r>
            <a:r>
              <a:rPr lang="es-ES" sz="3200" dirty="0">
                <a:solidFill>
                  <a:prstClr val="black"/>
                </a:solidFill>
              </a:rPr>
              <a:t>tribus espirituales</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587671" y="4865986"/>
            <a:ext cx="50533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E</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noProof="0" dirty="0">
                <a:solidFill>
                  <a:prstClr val="black"/>
                </a:solidFill>
                <a:latin typeface="Calibri" panose="020F0502020204030204"/>
              </a:rPr>
              <a:t>t</a:t>
            </a:r>
            <a:r>
              <a:rPr lang="es-ES" sz="3200" dirty="0" err="1" smtClean="0">
                <a:solidFill>
                  <a:prstClr val="black"/>
                </a:solidFill>
                <a:latin typeface="Calibri" panose="020F0502020204030204"/>
              </a:rPr>
              <a:t>ribus</a:t>
            </a:r>
            <a:r>
              <a:rPr lang="es-ES" sz="3200" dirty="0" smtClean="0">
                <a:solidFill>
                  <a:prstClr val="black"/>
                </a:solidFill>
                <a:latin typeface="Calibri" panose="020F0502020204030204"/>
              </a:rPr>
              <a:t> concretas</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prstClr val="white"/>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prstClr val="white"/>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346427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1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La primera dispersión </a:t>
            </a:r>
            <a:r>
              <a:rPr lang="es-ES" sz="8000">
                <a:solidFill>
                  <a:schemeClr val="bg1"/>
                </a:solidFill>
                <a:latin typeface="Bauhaus 93" panose="04030905020B02020C02" pitchFamily="82" charset="0"/>
              </a:rPr>
              <a:t>y </a:t>
            </a:r>
            <a:r>
              <a:rPr lang="es-ES" sz="8000" smtClean="0">
                <a:solidFill>
                  <a:schemeClr val="bg1"/>
                </a:solidFill>
                <a:latin typeface="Bauhaus 93" panose="04030905020B02020C02" pitchFamily="82" charset="0"/>
              </a:rPr>
              <a:t>el recogimiento </a:t>
            </a:r>
            <a:r>
              <a:rPr lang="es-ES" sz="8000" dirty="0">
                <a:solidFill>
                  <a:schemeClr val="bg1"/>
                </a:solidFill>
                <a:latin typeface="Bauhaus 93" panose="04030905020B02020C02" pitchFamily="82" charset="0"/>
              </a:rPr>
              <a:t>de la iglesia</a:t>
            </a:r>
          </a:p>
        </p:txBody>
      </p:sp>
    </p:spTree>
    <p:extLst>
      <p:ext uri="{BB962C8B-B14F-4D97-AF65-F5344CB8AC3E}">
        <p14:creationId xmlns:p14="http://schemas.microsoft.com/office/powerpoint/2010/main" val="28493374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3739" y="150479"/>
            <a:ext cx="11302550"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Israel tuvo </a:t>
            </a:r>
            <a:r>
              <a:rPr lang="es-ES" sz="4400" b="1" dirty="0">
                <a:solidFill>
                  <a:srgbClr val="FF0000"/>
                </a:solidFill>
              </a:rPr>
              <a:t>dos dispersiones </a:t>
            </a:r>
            <a:r>
              <a:rPr lang="es-ES" sz="4400" b="1" dirty="0">
                <a:solidFill>
                  <a:srgbClr val="002060"/>
                </a:solidFill>
              </a:rPr>
              <a:t>y </a:t>
            </a:r>
            <a:r>
              <a:rPr lang="es-ES" sz="4400" b="1" dirty="0">
                <a:solidFill>
                  <a:srgbClr val="FF0000"/>
                </a:solidFill>
              </a:rPr>
              <a:t>recogimientos</a:t>
            </a:r>
            <a:r>
              <a:rPr lang="es-ES" sz="4400" b="1" dirty="0">
                <a:solidFill>
                  <a:srgbClr val="002060"/>
                </a:solidFill>
              </a:rPr>
              <a:t> durante el periodo del Antiguo Testamento (en Egipto por 400 años y Babilonia por 70). Así mismo, el Israel espiritual tiene </a:t>
            </a:r>
            <a:r>
              <a:rPr lang="es-ES" sz="4400" b="1" dirty="0">
                <a:solidFill>
                  <a:srgbClr val="FF0000"/>
                </a:solidFill>
              </a:rPr>
              <a:t>dos dispersiones</a:t>
            </a:r>
            <a:r>
              <a:rPr lang="es-ES" sz="4400" b="1" dirty="0">
                <a:solidFill>
                  <a:srgbClr val="002060"/>
                </a:solidFill>
              </a:rPr>
              <a:t> durante la dispensación cristiana, </a:t>
            </a:r>
            <a:r>
              <a:rPr lang="es-ES" sz="4400" b="1" dirty="0">
                <a:solidFill>
                  <a:srgbClr val="FF0000"/>
                </a:solidFill>
              </a:rPr>
              <a:t>una pasada y una </a:t>
            </a:r>
            <a:r>
              <a:rPr lang="es-ES" sz="4400" b="1" dirty="0" smtClean="0">
                <a:solidFill>
                  <a:srgbClr val="FF0000"/>
                </a:solidFill>
              </a:rPr>
              <a:t>futura: </a:t>
            </a:r>
            <a:r>
              <a:rPr lang="es-ES" sz="4400" b="1" dirty="0" smtClean="0">
                <a:solidFill>
                  <a:srgbClr val="002060"/>
                </a:solidFill>
              </a:rPr>
              <a:t>durante </a:t>
            </a:r>
            <a:r>
              <a:rPr lang="es-ES" sz="4400" b="1" dirty="0">
                <a:solidFill>
                  <a:srgbClr val="002060"/>
                </a:solidFill>
              </a:rPr>
              <a:t>los 1260 años y cuando se le sane la herida mortal a la </a:t>
            </a:r>
            <a:r>
              <a:rPr lang="es-ES" sz="4400" b="1" dirty="0" smtClean="0">
                <a:solidFill>
                  <a:srgbClr val="002060"/>
                </a:solidFill>
              </a:rPr>
              <a:t>bestia. </a:t>
            </a:r>
            <a:r>
              <a:rPr lang="es-ES" sz="4400" b="1" dirty="0">
                <a:solidFill>
                  <a:srgbClr val="002060"/>
                </a:solidFill>
              </a:rPr>
              <a:t>El plan de Dios se ha movido del Israel como nación al Israel espiritual.</a:t>
            </a:r>
          </a:p>
        </p:txBody>
      </p:sp>
    </p:spTree>
    <p:extLst>
      <p:ext uri="{BB962C8B-B14F-4D97-AF65-F5344CB8AC3E}">
        <p14:creationId xmlns:p14="http://schemas.microsoft.com/office/powerpoint/2010/main" val="344695575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3739" y="150479"/>
            <a:ext cx="11302550"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Dios quería que su iglesia después del Pentecostés llevara el evangelio a todo el mundo para preparar a un pueblo para la segunda venida pero su iglesia cayó en apostasía. Por eso la iglesia se </a:t>
            </a:r>
            <a:r>
              <a:rPr lang="es-ES" sz="4400" b="1" dirty="0">
                <a:solidFill>
                  <a:srgbClr val="FF0000"/>
                </a:solidFill>
              </a:rPr>
              <a:t>dispersó por 1260 años</a:t>
            </a:r>
            <a:r>
              <a:rPr lang="es-ES" sz="4400" b="1" dirty="0">
                <a:solidFill>
                  <a:srgbClr val="002060"/>
                </a:solidFill>
              </a:rPr>
              <a:t>, cautiva a la </a:t>
            </a:r>
            <a:r>
              <a:rPr lang="es-ES" sz="4400" b="1" dirty="0">
                <a:solidFill>
                  <a:srgbClr val="FF0000"/>
                </a:solidFill>
              </a:rPr>
              <a:t>Babilonia espiritual—el papado</a:t>
            </a:r>
            <a:r>
              <a:rPr lang="es-ES" sz="4400" b="1" dirty="0">
                <a:solidFill>
                  <a:srgbClr val="002060"/>
                </a:solidFill>
              </a:rPr>
              <a:t>. Es digno de notar que Martín Lutero se refirió a este periodo como el ‘</a:t>
            </a:r>
            <a:r>
              <a:rPr lang="es-ES" sz="4400" b="1" dirty="0">
                <a:solidFill>
                  <a:srgbClr val="FF0000"/>
                </a:solidFill>
              </a:rPr>
              <a:t>cautiverio babilonio de la iglesia</a:t>
            </a:r>
            <a:r>
              <a:rPr lang="es-ES" sz="4400" b="1" dirty="0">
                <a:solidFill>
                  <a:srgbClr val="002060"/>
                </a:solidFill>
              </a:rPr>
              <a:t>’.</a:t>
            </a:r>
          </a:p>
        </p:txBody>
      </p:sp>
    </p:spTree>
    <p:extLst>
      <p:ext uri="{BB962C8B-B14F-4D97-AF65-F5344CB8AC3E}">
        <p14:creationId xmlns:p14="http://schemas.microsoft.com/office/powerpoint/2010/main" val="53448717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27546" y="1666167"/>
            <a:ext cx="11641541" cy="4832092"/>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Las tinieblas del error y de la superstición amenazaban con borrar todo conocimiento de la verdadera religión. La iglesia de Dios en la tierra se hallaba </a:t>
            </a:r>
            <a:r>
              <a:rPr lang="es-ES" sz="4400" b="1" dirty="0">
                <a:solidFill>
                  <a:srgbClr val="FFFF00"/>
                </a:solidFill>
              </a:rPr>
              <a:t>tan ciertamente en cautiverio durante ese largo plazo </a:t>
            </a:r>
            <a:r>
              <a:rPr lang="es-ES" sz="4400" b="1" dirty="0">
                <a:solidFill>
                  <a:schemeClr val="bg1"/>
                </a:solidFill>
              </a:rPr>
              <a:t>[los 1260 años] de implacable persecución, como estuvieron los hijos de Israel cautivos en Babilonia durante el destierro</a:t>
            </a:r>
            <a:r>
              <a:rPr lang="es-ES" sz="4400" b="1" dirty="0" smtClean="0">
                <a:solidFill>
                  <a:schemeClr val="bg1"/>
                </a:solidFill>
              </a:rPr>
              <a:t>.”</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569660"/>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solidFill>
                  <a:schemeClr val="tx1"/>
                </a:solidFill>
              </a:rPr>
              <a:t>Elena White escribió en cuanto a la dispersión del pueblo de Dios durante las edades oscuras de los 1260 años: </a:t>
            </a:r>
            <a:r>
              <a:rPr lang="es-ES" sz="3200" dirty="0">
                <a:solidFill>
                  <a:srgbClr val="C00000"/>
                </a:solidFill>
              </a:rPr>
              <a:t>Profetas y Reyes, p. </a:t>
            </a:r>
            <a:r>
              <a:rPr lang="es-ES" sz="3200" dirty="0" smtClean="0">
                <a:solidFill>
                  <a:srgbClr val="C00000"/>
                </a:solidFill>
              </a:rPr>
              <a:t>527 </a:t>
            </a:r>
            <a:endParaRPr lang="es-ES" sz="3200" dirty="0">
              <a:solidFill>
                <a:srgbClr val="C00000"/>
              </a:solidFill>
            </a:endParaRPr>
          </a:p>
        </p:txBody>
      </p:sp>
    </p:spTree>
    <p:extLst>
      <p:ext uri="{BB962C8B-B14F-4D97-AF65-F5344CB8AC3E}">
        <p14:creationId xmlns:p14="http://schemas.microsoft.com/office/powerpoint/2010/main" val="748013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18034" y="324531"/>
            <a:ext cx="11283356"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smtClean="0">
                <a:solidFill>
                  <a:srgbClr val="C00000"/>
                </a:solidFill>
              </a:rPr>
              <a:t>Babilonia,</a:t>
            </a:r>
            <a:r>
              <a:rPr lang="es-ES" sz="4800" b="1" dirty="0" smtClean="0">
                <a:solidFill>
                  <a:srgbClr val="002060"/>
                </a:solidFill>
              </a:rPr>
              <a:t> </a:t>
            </a:r>
            <a:r>
              <a:rPr lang="es-ES" sz="4800" b="1" dirty="0">
                <a:solidFill>
                  <a:srgbClr val="002060"/>
                </a:solidFill>
              </a:rPr>
              <a:t>en la </a:t>
            </a:r>
            <a:r>
              <a:rPr lang="es-ES" sz="4800" b="1" dirty="0" smtClean="0">
                <a:solidFill>
                  <a:srgbClr val="002060"/>
                </a:solidFill>
              </a:rPr>
              <a:t>antigüedad, </a:t>
            </a:r>
            <a:r>
              <a:rPr lang="es-ES" sz="4800" b="1" dirty="0">
                <a:solidFill>
                  <a:srgbClr val="002060"/>
                </a:solidFill>
              </a:rPr>
              <a:t>era </a:t>
            </a:r>
            <a:r>
              <a:rPr lang="es-ES" sz="4800" b="1" dirty="0">
                <a:solidFill>
                  <a:srgbClr val="C00000"/>
                </a:solidFill>
              </a:rPr>
              <a:t>enemiga</a:t>
            </a:r>
            <a:r>
              <a:rPr lang="es-ES" sz="4800" b="1" dirty="0">
                <a:solidFill>
                  <a:srgbClr val="002060"/>
                </a:solidFill>
              </a:rPr>
              <a:t> mortal de Israel. Si Babilonia al final de la historia es un </a:t>
            </a:r>
            <a:r>
              <a:rPr lang="es-ES" sz="4800" b="1" dirty="0">
                <a:solidFill>
                  <a:srgbClr val="C00000"/>
                </a:solidFill>
              </a:rPr>
              <a:t>sistema global y simbólico </a:t>
            </a:r>
            <a:r>
              <a:rPr lang="es-ES" sz="4800" b="1" dirty="0">
                <a:solidFill>
                  <a:srgbClr val="002060"/>
                </a:solidFill>
              </a:rPr>
              <a:t>entonces </a:t>
            </a:r>
            <a:r>
              <a:rPr lang="es-ES" sz="4800" b="1" dirty="0">
                <a:solidFill>
                  <a:srgbClr val="C00000"/>
                </a:solidFill>
              </a:rPr>
              <a:t>Israel</a:t>
            </a:r>
            <a:r>
              <a:rPr lang="es-ES" sz="4800" b="1" dirty="0">
                <a:solidFill>
                  <a:srgbClr val="002060"/>
                </a:solidFill>
              </a:rPr>
              <a:t> también debe serlo. Los dos batallones en el conflicto final se describen en Apocalipsis 12:17. Es </a:t>
            </a:r>
            <a:r>
              <a:rPr lang="es-ES" sz="4800" b="1" dirty="0">
                <a:solidFill>
                  <a:srgbClr val="C00000"/>
                </a:solidFill>
              </a:rPr>
              <a:t>Babilonia espiritual </a:t>
            </a:r>
            <a:r>
              <a:rPr lang="es-ES" sz="4800" b="1" dirty="0">
                <a:solidFill>
                  <a:srgbClr val="002060"/>
                </a:solidFill>
              </a:rPr>
              <a:t>y global contra </a:t>
            </a:r>
            <a:r>
              <a:rPr lang="es-ES" sz="4800" b="1" dirty="0">
                <a:solidFill>
                  <a:srgbClr val="C00000"/>
                </a:solidFill>
              </a:rPr>
              <a:t>Israel espiritual </a:t>
            </a:r>
            <a:r>
              <a:rPr lang="es-ES" sz="4800" b="1" dirty="0">
                <a:solidFill>
                  <a:srgbClr val="002060"/>
                </a:solidFill>
              </a:rPr>
              <a:t>y global. Estudiemos, pues, la historia de Israel.</a:t>
            </a:r>
          </a:p>
        </p:txBody>
      </p:sp>
    </p:spTree>
    <p:extLst>
      <p:ext uri="{BB962C8B-B14F-4D97-AF65-F5344CB8AC3E}">
        <p14:creationId xmlns:p14="http://schemas.microsoft.com/office/powerpoint/2010/main" val="204893456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3739" y="393600"/>
            <a:ext cx="11302550"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Después de ese tiempo de cruel cautiverio (538-1798) Dios </a:t>
            </a:r>
            <a:r>
              <a:rPr lang="es-ES" sz="4800" b="1" dirty="0">
                <a:solidFill>
                  <a:srgbClr val="C00000"/>
                </a:solidFill>
              </a:rPr>
              <a:t>recogió y sacó de la Babilonia espiritual a un remanente </a:t>
            </a:r>
            <a:r>
              <a:rPr lang="es-ES" sz="4800" b="1" dirty="0">
                <a:solidFill>
                  <a:srgbClr val="002060"/>
                </a:solidFill>
              </a:rPr>
              <a:t>para que proclamaran los </a:t>
            </a:r>
            <a:r>
              <a:rPr lang="es-ES" sz="4800" b="1" dirty="0">
                <a:solidFill>
                  <a:srgbClr val="C00000"/>
                </a:solidFill>
              </a:rPr>
              <a:t>mensajes de los tres ángeles</a:t>
            </a:r>
            <a:r>
              <a:rPr lang="es-ES" sz="4800" b="1" dirty="0">
                <a:solidFill>
                  <a:srgbClr val="002060"/>
                </a:solidFill>
              </a:rPr>
              <a:t>. Este remanente, que quedó del movimiento millerita después del gran chasco de 1844, llegó a formar el núcleo de la iglesia adventista. </a:t>
            </a:r>
          </a:p>
        </p:txBody>
      </p:sp>
    </p:spTree>
    <p:extLst>
      <p:ext uri="{BB962C8B-B14F-4D97-AF65-F5344CB8AC3E}">
        <p14:creationId xmlns:p14="http://schemas.microsoft.com/office/powerpoint/2010/main" val="155283731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3739" y="439767"/>
            <a:ext cx="11302550"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smtClean="0">
                <a:solidFill>
                  <a:srgbClr val="002060"/>
                </a:solidFill>
              </a:rPr>
              <a:t>A </a:t>
            </a:r>
            <a:r>
              <a:rPr lang="es-ES" sz="5400" b="1" dirty="0">
                <a:solidFill>
                  <a:srgbClr val="002060"/>
                </a:solidFill>
              </a:rPr>
              <a:t>este pueblo le encomendó Dios la tarea de proclamar </a:t>
            </a:r>
            <a:r>
              <a:rPr lang="es-ES" sz="5400" b="1" dirty="0">
                <a:solidFill>
                  <a:srgbClr val="C00000"/>
                </a:solidFill>
              </a:rPr>
              <a:t>la verdad presente </a:t>
            </a:r>
            <a:r>
              <a:rPr lang="es-ES" sz="5400" b="1" dirty="0">
                <a:solidFill>
                  <a:srgbClr val="002060"/>
                </a:solidFill>
              </a:rPr>
              <a:t>al mundo a fin de preparar a un pueblo para la segunda venida. Después de describir el fracaso de Israel en cumplir el plan de Dios después del cautiverio babilónico, Elena White continuó:</a:t>
            </a:r>
          </a:p>
        </p:txBody>
      </p:sp>
    </p:spTree>
    <p:extLst>
      <p:ext uri="{BB962C8B-B14F-4D97-AF65-F5344CB8AC3E}">
        <p14:creationId xmlns:p14="http://schemas.microsoft.com/office/powerpoint/2010/main" val="129770109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6728" y="1131658"/>
            <a:ext cx="11641541" cy="5262979"/>
          </a:xfrm>
          <a:prstGeom prst="rect">
            <a:avLst/>
          </a:prstGeom>
          <a:noFill/>
        </p:spPr>
        <p:txBody>
          <a:bodyPr wrap="square" rtlCol="0">
            <a:spAutoFit/>
          </a:bodyPr>
          <a:lstStyle/>
          <a:p>
            <a:r>
              <a:rPr lang="es-ES" sz="4800" b="1" dirty="0">
                <a:solidFill>
                  <a:schemeClr val="bg1"/>
                </a:solidFill>
              </a:rPr>
              <a:t>“Lo que Dios quiso hacer en favor del mundo por Israel, la nación escogida, lo realizará finalmente </a:t>
            </a:r>
            <a:r>
              <a:rPr lang="es-ES" sz="4800" b="1" dirty="0">
                <a:solidFill>
                  <a:srgbClr val="FFFF00"/>
                </a:solidFill>
              </a:rPr>
              <a:t>mediante su iglesia </a:t>
            </a:r>
            <a:r>
              <a:rPr lang="es-ES" sz="4800" b="1" dirty="0">
                <a:solidFill>
                  <a:schemeClr val="bg1"/>
                </a:solidFill>
              </a:rPr>
              <a:t>que está en la tierra hoy. Ya dio “su viña ... a renta a otros labradores,” a saber a su pueblo guardador del pacto, que le dará fielmente “el fruto a sus tiempos</a:t>
            </a:r>
            <a:r>
              <a:rPr lang="es-ES" sz="4800" b="1" dirty="0" smtClean="0">
                <a:solidFill>
                  <a:schemeClr val="bg1"/>
                </a:solidFill>
              </a:rPr>
              <a:t>.”</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solidFill>
                  <a:srgbClr val="C00000"/>
                </a:solidFill>
              </a:rPr>
              <a:t>Profetas y Reyes, pp. 526, 527</a:t>
            </a:r>
          </a:p>
        </p:txBody>
      </p:sp>
    </p:spTree>
    <p:extLst>
      <p:ext uri="{BB962C8B-B14F-4D97-AF65-F5344CB8AC3E}">
        <p14:creationId xmlns:p14="http://schemas.microsoft.com/office/powerpoint/2010/main" val="334596276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6728" y="1077067"/>
            <a:ext cx="11641541" cy="5262979"/>
          </a:xfrm>
          <a:prstGeom prst="rect">
            <a:avLst/>
          </a:prstGeom>
          <a:noFill/>
        </p:spPr>
        <p:txBody>
          <a:bodyPr wrap="square" rtlCol="0">
            <a:spAutoFit/>
          </a:bodyPr>
          <a:lstStyle/>
          <a:p>
            <a:r>
              <a:rPr lang="es-ES" sz="4800" b="1" dirty="0" smtClean="0">
                <a:solidFill>
                  <a:schemeClr val="bg1"/>
                </a:solidFill>
              </a:rPr>
              <a:t>Nunca </a:t>
            </a:r>
            <a:r>
              <a:rPr lang="es-ES" sz="4800" b="1" dirty="0">
                <a:solidFill>
                  <a:schemeClr val="bg1"/>
                </a:solidFill>
              </a:rPr>
              <a:t>ha carecido el Señor en esta tierra de representantes fieles, que consideraron como suyos los intereses de él. Estos testigos de Dios se cuentan entre </a:t>
            </a:r>
            <a:r>
              <a:rPr lang="es-ES" sz="4800" b="1" dirty="0">
                <a:solidFill>
                  <a:srgbClr val="FFFF00"/>
                </a:solidFill>
              </a:rPr>
              <a:t>el Israel espiritual</a:t>
            </a:r>
            <a:r>
              <a:rPr lang="es-ES" sz="4800" b="1" dirty="0">
                <a:solidFill>
                  <a:schemeClr val="bg1"/>
                </a:solidFill>
              </a:rPr>
              <a:t>, y se cumplirán en su favor </a:t>
            </a:r>
            <a:r>
              <a:rPr lang="es-ES" sz="4800" b="1" dirty="0">
                <a:solidFill>
                  <a:srgbClr val="FFFF00"/>
                </a:solidFill>
              </a:rPr>
              <a:t>todas las promesas </a:t>
            </a:r>
            <a:r>
              <a:rPr lang="es-ES" sz="4800" b="1" dirty="0">
                <a:solidFill>
                  <a:schemeClr val="bg1"/>
                </a:solidFill>
              </a:rPr>
              <a:t>del pacto que hizo Jehová con su pueblo en la antigüedad</a:t>
            </a:r>
            <a:r>
              <a:rPr lang="es-ES" sz="4800" b="1" dirty="0" smtClean="0">
                <a:solidFill>
                  <a:schemeClr val="bg1"/>
                </a:solidFill>
              </a:rPr>
              <a:t>.”</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solidFill>
                  <a:srgbClr val="C00000"/>
                </a:solidFill>
              </a:rPr>
              <a:t>Profetas y Reyes, pp. 526, 527</a:t>
            </a:r>
          </a:p>
        </p:txBody>
      </p:sp>
    </p:spTree>
    <p:extLst>
      <p:ext uri="{BB962C8B-B14F-4D97-AF65-F5344CB8AC3E}">
        <p14:creationId xmlns:p14="http://schemas.microsoft.com/office/powerpoint/2010/main" val="68119646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3739" y="439767"/>
            <a:ext cx="11302550" cy="4524315"/>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7200" b="1" dirty="0">
                <a:solidFill>
                  <a:srgbClr val="002060"/>
                </a:solidFill>
              </a:rPr>
              <a:t>Más específicamente la hermana White se refiere a la misión de la iglesia adventista:</a:t>
            </a:r>
          </a:p>
        </p:txBody>
      </p:sp>
    </p:spTree>
    <p:extLst>
      <p:ext uri="{BB962C8B-B14F-4D97-AF65-F5344CB8AC3E}">
        <p14:creationId xmlns:p14="http://schemas.microsoft.com/office/powerpoint/2010/main" val="159876764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27546" y="681282"/>
            <a:ext cx="11641541" cy="6247864"/>
          </a:xfrm>
          <a:prstGeom prst="rect">
            <a:avLst/>
          </a:prstGeom>
          <a:noFill/>
        </p:spPr>
        <p:txBody>
          <a:bodyPr wrap="square" rtlCol="0">
            <a:spAutoFit/>
          </a:bodyPr>
          <a:lstStyle/>
          <a:p>
            <a:r>
              <a:rPr lang="es-ES" sz="4000" b="1" dirty="0">
                <a:solidFill>
                  <a:schemeClr val="bg1"/>
                </a:solidFill>
              </a:rPr>
              <a:t>“Pero, gracias a Dios, su iglesia </a:t>
            </a:r>
            <a:r>
              <a:rPr lang="es-ES" sz="4000" b="1" dirty="0">
                <a:solidFill>
                  <a:srgbClr val="FFFF00"/>
                </a:solidFill>
              </a:rPr>
              <a:t>no está ya en servidumbre</a:t>
            </a:r>
            <a:r>
              <a:rPr lang="es-ES" sz="4000" b="1" dirty="0">
                <a:solidFill>
                  <a:schemeClr val="bg1"/>
                </a:solidFill>
              </a:rPr>
              <a:t>. Al </a:t>
            </a:r>
            <a:r>
              <a:rPr lang="es-ES" sz="4000" b="1" dirty="0">
                <a:solidFill>
                  <a:srgbClr val="FFFF00"/>
                </a:solidFill>
              </a:rPr>
              <a:t>Israel espiritual </a:t>
            </a:r>
            <a:r>
              <a:rPr lang="es-ES" sz="4000" b="1" dirty="0">
                <a:solidFill>
                  <a:schemeClr val="bg1"/>
                </a:solidFill>
              </a:rPr>
              <a:t>han sido </a:t>
            </a:r>
            <a:r>
              <a:rPr lang="es-ES" sz="4000" b="1" dirty="0" smtClean="0">
                <a:solidFill>
                  <a:schemeClr val="bg1"/>
                </a:solidFill>
              </a:rPr>
              <a:t>devueltos los </a:t>
            </a:r>
            <a:r>
              <a:rPr lang="es-ES" sz="4000" b="1" dirty="0">
                <a:solidFill>
                  <a:schemeClr val="bg1"/>
                </a:solidFill>
              </a:rPr>
              <a:t>privilegios que fueron concedidos al pueblo de Dios cuando se le libertó de Babilonia. En todas partes de la tierra, hombres y mujeres están respondiendo al mensaje enviado por el Cielo, acerca del cual Juan el revelador profetizó que sería proclamado antes del segundo advenimiento de Cristo: “Temed a Dios, y dadle honra; porque la hora de su juicio es venida.” </a:t>
            </a:r>
            <a:r>
              <a:rPr lang="es-ES" sz="4000" b="1" dirty="0" smtClean="0">
                <a:solidFill>
                  <a:schemeClr val="bg1"/>
                </a:solidFill>
              </a:rPr>
              <a:t>(Apocalipsis 14:7)</a:t>
            </a:r>
            <a:endParaRPr lang="es-ES" sz="4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solidFill>
                  <a:srgbClr val="C00000"/>
                </a:solidFill>
              </a:rPr>
              <a:t>Profetas y Reyes, pp. 526, 527</a:t>
            </a:r>
          </a:p>
        </p:txBody>
      </p:sp>
    </p:spTree>
    <p:extLst>
      <p:ext uri="{BB962C8B-B14F-4D97-AF65-F5344CB8AC3E}">
        <p14:creationId xmlns:p14="http://schemas.microsoft.com/office/powerpoint/2010/main" val="63739608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86602" y="671691"/>
            <a:ext cx="11641541" cy="6186309"/>
          </a:xfrm>
          <a:prstGeom prst="rect">
            <a:avLst/>
          </a:prstGeom>
          <a:noFill/>
        </p:spPr>
        <p:txBody>
          <a:bodyPr wrap="square" rtlCol="0">
            <a:spAutoFit/>
          </a:bodyPr>
          <a:lstStyle/>
          <a:p>
            <a:r>
              <a:rPr lang="es-ES" sz="4400" b="1" dirty="0" smtClean="0">
                <a:solidFill>
                  <a:schemeClr val="bg1"/>
                </a:solidFill>
              </a:rPr>
              <a:t>Las </a:t>
            </a:r>
            <a:r>
              <a:rPr lang="es-ES" sz="4400" b="1" dirty="0">
                <a:solidFill>
                  <a:schemeClr val="bg1"/>
                </a:solidFill>
              </a:rPr>
              <a:t>huestes del mal no tienen ya poder para </a:t>
            </a:r>
            <a:r>
              <a:rPr lang="es-ES" sz="4400" b="1" dirty="0">
                <a:solidFill>
                  <a:srgbClr val="FFFF00"/>
                </a:solidFill>
              </a:rPr>
              <a:t>mantener cautiva a la iglesia</a:t>
            </a:r>
            <a:r>
              <a:rPr lang="es-ES" sz="4400" b="1" dirty="0">
                <a:solidFill>
                  <a:schemeClr val="bg1"/>
                </a:solidFill>
              </a:rPr>
              <a:t>, porque “ha caído, ha caído Babilonia, aquella grande ciudad,” que “ha dado a beber a todas las naciones del vino del furor de su fornicación;” y al </a:t>
            </a:r>
            <a:r>
              <a:rPr lang="es-ES" sz="4400" b="1" dirty="0">
                <a:solidFill>
                  <a:srgbClr val="FFFF00"/>
                </a:solidFill>
              </a:rPr>
              <a:t>Israel espiritual </a:t>
            </a:r>
            <a:r>
              <a:rPr lang="es-ES" sz="4400" b="1" dirty="0">
                <a:solidFill>
                  <a:schemeClr val="bg1"/>
                </a:solidFill>
              </a:rPr>
              <a:t>se da este mensaje: “Salid de ella, pueblo mío, porque no seáis participantes de sus pecados, y que no recibáis de sus plagas.” </a:t>
            </a:r>
            <a:r>
              <a:rPr lang="es-ES" sz="4400" b="1" dirty="0" smtClean="0">
                <a:solidFill>
                  <a:schemeClr val="bg1"/>
                </a:solidFill>
              </a:rPr>
              <a:t>(Apocalipsis </a:t>
            </a:r>
            <a:r>
              <a:rPr lang="es-ES" sz="4400" b="1" dirty="0">
                <a:solidFill>
                  <a:schemeClr val="bg1"/>
                </a:solidFill>
              </a:rPr>
              <a:t>14:8; 18:4. </a:t>
            </a:r>
            <a:r>
              <a:rPr lang="es-ES" sz="4400" b="1" dirty="0" smtClean="0">
                <a:solidFill>
                  <a:schemeClr val="bg1"/>
                </a:solidFill>
              </a:rPr>
              <a:t>)</a:t>
            </a:r>
            <a:endParaRPr lang="es-ES" sz="4400" b="1" dirty="0">
              <a:solidFill>
                <a:schemeClr val="bg1"/>
              </a:solidFill>
            </a:endParaRPr>
          </a:p>
        </p:txBody>
      </p:sp>
    </p:spTree>
    <p:extLst>
      <p:ext uri="{BB962C8B-B14F-4D97-AF65-F5344CB8AC3E}">
        <p14:creationId xmlns:p14="http://schemas.microsoft.com/office/powerpoint/2010/main" val="75114915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23079" y="117693"/>
            <a:ext cx="11641541" cy="6740307"/>
          </a:xfrm>
          <a:prstGeom prst="rect">
            <a:avLst/>
          </a:prstGeom>
          <a:noFill/>
        </p:spPr>
        <p:txBody>
          <a:bodyPr wrap="square" rtlCol="0">
            <a:spAutoFit/>
          </a:bodyPr>
          <a:lstStyle/>
          <a:p>
            <a:r>
              <a:rPr lang="es-ES" sz="4800" b="1" dirty="0" smtClean="0">
                <a:solidFill>
                  <a:schemeClr val="bg1"/>
                </a:solidFill>
              </a:rPr>
              <a:t>Así </a:t>
            </a:r>
            <a:r>
              <a:rPr lang="es-ES" sz="4800" b="1" dirty="0">
                <a:solidFill>
                  <a:schemeClr val="bg1"/>
                </a:solidFill>
              </a:rPr>
              <a:t>como los cautivos desterrados escucharon el mensaje: “Huid de en medio de Babilonia” (Jeremías 51:6), y fueron </a:t>
            </a:r>
            <a:r>
              <a:rPr lang="es-ES" sz="4800" b="1" dirty="0">
                <a:solidFill>
                  <a:srgbClr val="FFFF00"/>
                </a:solidFill>
              </a:rPr>
              <a:t>devueltos a la tierra prometida</a:t>
            </a:r>
            <a:r>
              <a:rPr lang="es-ES" sz="4800" b="1" dirty="0">
                <a:solidFill>
                  <a:schemeClr val="bg1"/>
                </a:solidFill>
              </a:rPr>
              <a:t>, los que hoy temen a Dios prestan atención a la orden de retirarse de la Babilonia espiritual, y pronto se destacarán como trofeos de la gracia divina </a:t>
            </a:r>
            <a:r>
              <a:rPr lang="es-ES" sz="4800" b="1" dirty="0">
                <a:solidFill>
                  <a:srgbClr val="FFFF00"/>
                </a:solidFill>
              </a:rPr>
              <a:t>en la tierra hecha nueva</a:t>
            </a:r>
            <a:r>
              <a:rPr lang="es-ES" sz="4800" b="1" dirty="0">
                <a:solidFill>
                  <a:schemeClr val="bg1"/>
                </a:solidFill>
              </a:rPr>
              <a:t>, la Canaán celestial</a:t>
            </a:r>
            <a:r>
              <a:rPr lang="es-ES" sz="4800" b="1" dirty="0" smtClean="0">
                <a:solidFill>
                  <a:schemeClr val="bg1"/>
                </a:solidFill>
              </a:rPr>
              <a:t>.”</a:t>
            </a:r>
            <a:endParaRPr lang="es-ES" sz="4800" b="1" dirty="0">
              <a:solidFill>
                <a:schemeClr val="bg1"/>
              </a:solidFill>
            </a:endParaRPr>
          </a:p>
        </p:txBody>
      </p:sp>
    </p:spTree>
    <p:extLst>
      <p:ext uri="{BB962C8B-B14F-4D97-AF65-F5344CB8AC3E}">
        <p14:creationId xmlns:p14="http://schemas.microsoft.com/office/powerpoint/2010/main" val="125871823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La segunda dispersión</a:t>
            </a:r>
          </a:p>
        </p:txBody>
      </p:sp>
    </p:spTree>
    <p:extLst>
      <p:ext uri="{BB962C8B-B14F-4D97-AF65-F5344CB8AC3E}">
        <p14:creationId xmlns:p14="http://schemas.microsoft.com/office/powerpoint/2010/main" val="72536858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3739" y="324531"/>
            <a:ext cx="11302550"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Pero antes que Jesús venga habrá una </a:t>
            </a:r>
            <a:r>
              <a:rPr lang="es-ES" sz="4800" b="1" dirty="0">
                <a:solidFill>
                  <a:srgbClr val="C00000"/>
                </a:solidFill>
              </a:rPr>
              <a:t>segunda dispersión </a:t>
            </a:r>
            <a:r>
              <a:rPr lang="es-ES" sz="4800" b="1" dirty="0">
                <a:solidFill>
                  <a:srgbClr val="002060"/>
                </a:solidFill>
              </a:rPr>
              <a:t>del pueblo de Dios pues la bestia que perseguía a ese pueblo durante los 1260 años resucitará y volverá a esclavizar al pueblo de Dios en la Babilonia espiritual. Note como Elena White vinculó la dispersión de los 1260 años con la dispersión final del pueblo de Dios:</a:t>
            </a:r>
          </a:p>
        </p:txBody>
      </p:sp>
    </p:spTree>
    <p:extLst>
      <p:ext uri="{BB962C8B-B14F-4D97-AF65-F5344CB8AC3E}">
        <p14:creationId xmlns:p14="http://schemas.microsoft.com/office/powerpoint/2010/main" val="1497739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31131" y="1487092"/>
            <a:ext cx="4224464" cy="584775"/>
          </a:xfrm>
          <a:prstGeom prst="rect">
            <a:avLst/>
          </a:prstGeom>
          <a:noFill/>
        </p:spPr>
        <p:txBody>
          <a:bodyPr wrap="square" rtlCol="0">
            <a:spAutoFit/>
          </a:bodyPr>
          <a:lstStyle/>
          <a:p>
            <a:pPr lvl="0">
              <a:defRPr/>
            </a:pPr>
            <a:r>
              <a:rPr lang="es-ES" sz="3200" dirty="0">
                <a:solidFill>
                  <a:srgbClr val="4472C4">
                    <a:lumMod val="50000"/>
                  </a:srgbClr>
                </a:solidFill>
              </a:rPr>
              <a:t>La simiente original es...</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59656" y="93727"/>
            <a:ext cx="4796349" cy="1077218"/>
          </a:xfrm>
          <a:prstGeom prst="rect">
            <a:avLst/>
          </a:prstGeom>
          <a:noFill/>
        </p:spPr>
        <p:txBody>
          <a:bodyPr wrap="square" rtlCol="0">
            <a:spAutoFit/>
          </a:bodyPr>
          <a:lstStyle/>
          <a:p>
            <a:pPr lvl="0">
              <a:defRPr/>
            </a:pPr>
            <a:r>
              <a:rPr lang="es-ES" sz="3200" dirty="0">
                <a:solidFill>
                  <a:srgbClr val="4472C4">
                    <a:lumMod val="50000"/>
                  </a:srgbClr>
                </a:solidFill>
              </a:rPr>
              <a:t>Satanás enemistado contra...</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45393" y="3872435"/>
            <a:ext cx="4210202" cy="1077218"/>
          </a:xfrm>
          <a:prstGeom prst="rect">
            <a:avLst/>
          </a:prstGeom>
          <a:noFill/>
        </p:spPr>
        <p:txBody>
          <a:bodyPr wrap="square" rtlCol="0">
            <a:spAutoFit/>
          </a:bodyPr>
          <a:lstStyle/>
          <a:p>
            <a:pPr lvl="0">
              <a:defRPr/>
            </a:pPr>
            <a:r>
              <a:rPr lang="es-ES" sz="3200" dirty="0">
                <a:solidFill>
                  <a:srgbClr val="4472C4">
                    <a:lumMod val="50000"/>
                  </a:srgbClr>
                </a:solidFill>
              </a:rPr>
              <a:t>Babilonia al final de la historia</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59657" y="5413019"/>
            <a:ext cx="4033220" cy="1077218"/>
          </a:xfrm>
          <a:prstGeom prst="rect">
            <a:avLst/>
          </a:prstGeom>
          <a:noFill/>
        </p:spPr>
        <p:txBody>
          <a:bodyPr wrap="square" rtlCol="0">
            <a:spAutoFit/>
          </a:bodyPr>
          <a:lstStyle/>
          <a:p>
            <a:pPr lvl="0">
              <a:defRPr/>
            </a:pPr>
            <a:r>
              <a:rPr lang="es-ES" sz="3200" dirty="0">
                <a:solidFill>
                  <a:srgbClr val="4472C4">
                    <a:lumMod val="50000"/>
                  </a:srgbClr>
                </a:solidFill>
              </a:rPr>
              <a:t>Babilonia espiritual y global contra..</a:t>
            </a:r>
            <a:endParaRPr kumimoji="0" lang="es-ES" sz="3200" b="0" u="none" strike="noStrike" kern="1200" cap="none" spc="0" normalizeH="0" baseline="0" noProof="0" dirty="0">
              <a:ln>
                <a:noFill/>
              </a:ln>
              <a:solidFill>
                <a:srgbClr val="4472C4">
                  <a:lumMod val="50000"/>
                </a:srgbClr>
              </a:solidFill>
              <a:effectLst/>
              <a:uLnTx/>
              <a:uFillTx/>
              <a:latin typeface="Calibri" panose="020F0502020204030204"/>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45393" y="2331851"/>
            <a:ext cx="4210202" cy="1077218"/>
          </a:xfrm>
          <a:prstGeom prst="rect">
            <a:avLst/>
          </a:prstGeom>
          <a:noFill/>
        </p:spPr>
        <p:txBody>
          <a:bodyPr wrap="square" rtlCol="0">
            <a:spAutoFit/>
          </a:bodyPr>
          <a:lstStyle/>
          <a:p>
            <a:pPr lvl="0">
              <a:defRPr/>
            </a:pPr>
            <a:r>
              <a:rPr lang="es-ES" sz="3200" dirty="0">
                <a:solidFill>
                  <a:srgbClr val="4472C4">
                    <a:lumMod val="50000"/>
                  </a:srgbClr>
                </a:solidFill>
              </a:rPr>
              <a:t>La simiente de la simiente</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554929" y="3712771"/>
            <a:ext cx="5307870"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Cristo</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554929" y="1547118"/>
            <a:ext cx="5409805"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la mujer y contra la simiente</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516338" y="266638"/>
            <a:ext cx="5122953"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Sistema opuesto al pueblo de Dios</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554929" y="2638855"/>
            <a:ext cx="5248199"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Israel espiritual y global</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585991" y="5806527"/>
            <a:ext cx="5115423" cy="584775"/>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G. </a:t>
            </a:r>
            <a:r>
              <a:rPr lang="es-ES" sz="3200" dirty="0">
                <a:solidFill>
                  <a:prstClr val="black"/>
                </a:solidFill>
              </a:rPr>
              <a:t>Los que son de Cristo</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585991" y="4828244"/>
            <a:ext cx="5053300" cy="584775"/>
          </a:xfrm>
          <a:prstGeom prst="rect">
            <a:avLst/>
          </a:prstGeom>
          <a:noFill/>
        </p:spPr>
        <p:txBody>
          <a:bodyPr wrap="square" rtlCol="0">
            <a:spAutoFit/>
          </a:bodyPr>
          <a:lstStyle/>
          <a:p>
            <a:pPr lvl="0">
              <a:defRPr/>
            </a:pPr>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E</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noProof="0" dirty="0" smtClean="0">
                <a:solidFill>
                  <a:prstClr val="black"/>
                </a:solidFill>
                <a:latin typeface="Calibri" panose="020F0502020204030204"/>
              </a:rPr>
              <a:t>La mujer</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prstClr val="white"/>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prstClr val="white"/>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403924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1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01518" y="742838"/>
            <a:ext cx="11573302" cy="5509200"/>
          </a:xfrm>
          <a:prstGeom prst="rect">
            <a:avLst/>
          </a:prstGeom>
          <a:noFill/>
        </p:spPr>
        <p:txBody>
          <a:bodyPr wrap="square" rtlCol="0">
            <a:spAutoFit/>
          </a:bodyPr>
          <a:lstStyle/>
          <a:p>
            <a:r>
              <a:rPr lang="es-ES" sz="4400" b="1" dirty="0">
                <a:solidFill>
                  <a:schemeClr val="bg1"/>
                </a:solidFill>
              </a:rPr>
              <a:t>“Cuando el decreto promulgado por los diversos príncipes y dignatarios de la cristiandad contra los que observan los mandamientos, suspenda la protección y las garantías del gobierno y los abandone a los que tratan de aniquilarlos, el pueblo de Dios huirá de las ciudades y de los pueblos y se unirá en grupos para vivir en los lugares más desiertos y solitarios.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El Conflicto de los Siglos, p. 610</a:t>
            </a:r>
          </a:p>
        </p:txBody>
      </p:sp>
    </p:spTree>
    <p:extLst>
      <p:ext uri="{BB962C8B-B14F-4D97-AF65-F5344CB8AC3E}">
        <p14:creationId xmlns:p14="http://schemas.microsoft.com/office/powerpoint/2010/main" val="87763270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69757" y="224223"/>
            <a:ext cx="11573302" cy="6186309"/>
          </a:xfrm>
          <a:prstGeom prst="rect">
            <a:avLst/>
          </a:prstGeom>
          <a:noFill/>
        </p:spPr>
        <p:txBody>
          <a:bodyPr wrap="square" rtlCol="0">
            <a:spAutoFit/>
          </a:bodyPr>
          <a:lstStyle/>
          <a:p>
            <a:r>
              <a:rPr lang="es-ES" sz="4400" b="1" dirty="0" smtClean="0">
                <a:solidFill>
                  <a:schemeClr val="bg1"/>
                </a:solidFill>
              </a:rPr>
              <a:t>Muchos </a:t>
            </a:r>
            <a:r>
              <a:rPr lang="es-ES" sz="4400" b="1" dirty="0">
                <a:solidFill>
                  <a:schemeClr val="bg1"/>
                </a:solidFill>
              </a:rPr>
              <a:t>encontrarán refugio en puntos de difícil acceso en las montañas. </a:t>
            </a:r>
            <a:r>
              <a:rPr lang="es-ES" sz="4400" b="1" dirty="0">
                <a:solidFill>
                  <a:srgbClr val="FFFF00"/>
                </a:solidFill>
              </a:rPr>
              <a:t>Como los cristianos de los valles del Piamonte</a:t>
            </a:r>
            <a:r>
              <a:rPr lang="es-ES" sz="4400" b="1" dirty="0">
                <a:solidFill>
                  <a:schemeClr val="bg1"/>
                </a:solidFill>
              </a:rPr>
              <a:t>, convertirán los lugares elevados de la tierra en santuarios suyos y darán gracias a Dios por las “fortalezas de rocas”. Isaías 33:16. Pero muchos seres humanos de todas las naciones y de todas clases, grandes y pequeños ricos y pobres, negros y blancos, serán arrojados en la </a:t>
            </a:r>
            <a:r>
              <a:rPr lang="es-ES" sz="4400" b="1" dirty="0">
                <a:solidFill>
                  <a:srgbClr val="FFFF00"/>
                </a:solidFill>
              </a:rPr>
              <a:t>más injusta y cruel servidumbre</a:t>
            </a:r>
            <a:r>
              <a:rPr lang="es-ES" sz="4400" b="1" dirty="0">
                <a:solidFill>
                  <a:schemeClr val="bg1"/>
                </a:solidFill>
              </a:rPr>
              <a:t>. </a:t>
            </a:r>
          </a:p>
        </p:txBody>
      </p:sp>
    </p:spTree>
    <p:extLst>
      <p:ext uri="{BB962C8B-B14F-4D97-AF65-F5344CB8AC3E}">
        <p14:creationId xmlns:p14="http://schemas.microsoft.com/office/powerpoint/2010/main" val="250003305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69757" y="224223"/>
            <a:ext cx="11573302" cy="6001643"/>
          </a:xfrm>
          <a:prstGeom prst="rect">
            <a:avLst/>
          </a:prstGeom>
          <a:noFill/>
        </p:spPr>
        <p:txBody>
          <a:bodyPr wrap="square" rtlCol="0">
            <a:spAutoFit/>
          </a:bodyPr>
          <a:lstStyle/>
          <a:p>
            <a:r>
              <a:rPr lang="es-ES" sz="4800" b="1" dirty="0" smtClean="0">
                <a:solidFill>
                  <a:schemeClr val="bg1"/>
                </a:solidFill>
              </a:rPr>
              <a:t>Los </a:t>
            </a:r>
            <a:r>
              <a:rPr lang="es-ES" sz="4800" b="1" dirty="0">
                <a:solidFill>
                  <a:schemeClr val="bg1"/>
                </a:solidFill>
              </a:rPr>
              <a:t>amados de Dios pasarán días penosos, encadenados, encerrados en cárceles, sentenciados a muerte, algunos abandonados adrede para morir de hambre y sed en sombríos y repugnantes calabozos. Ningún oído humano escuchará sus lamentos; ninguna mano humana se aprontará a socorrerlos</a:t>
            </a:r>
            <a:r>
              <a:rPr lang="es-ES" sz="4800" b="1" dirty="0" smtClean="0">
                <a:solidFill>
                  <a:schemeClr val="bg1"/>
                </a:solidFill>
              </a:rPr>
              <a:t>.”</a:t>
            </a:r>
            <a:endParaRPr lang="es-ES" sz="4800" b="1" dirty="0">
              <a:solidFill>
                <a:schemeClr val="bg1"/>
              </a:solidFill>
            </a:endParaRPr>
          </a:p>
        </p:txBody>
      </p:sp>
    </p:spTree>
    <p:extLst>
      <p:ext uri="{BB962C8B-B14F-4D97-AF65-F5344CB8AC3E}">
        <p14:creationId xmlns:p14="http://schemas.microsoft.com/office/powerpoint/2010/main" val="60928380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La segunda dispersión y recogimiento de la iglesia</a:t>
            </a:r>
          </a:p>
        </p:txBody>
      </p:sp>
    </p:spTree>
    <p:extLst>
      <p:ext uri="{BB962C8B-B14F-4D97-AF65-F5344CB8AC3E}">
        <p14:creationId xmlns:p14="http://schemas.microsoft.com/office/powerpoint/2010/main" val="366367358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3739" y="762932"/>
            <a:ext cx="11302550"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Pero aquellos que serán dispersados por la persecución final de la Babilonia espiritual serán reunidos finalmente a la tierra santa celestial y a la tierra nueva. Siendo que se unieron espiritualmente con Jesús, serán reunidos literalmente a la tierra de Canaán celestial y tomarán la tierra por heredad.</a:t>
            </a:r>
          </a:p>
        </p:txBody>
      </p:sp>
    </p:spTree>
    <p:extLst>
      <p:ext uri="{BB962C8B-B14F-4D97-AF65-F5344CB8AC3E}">
        <p14:creationId xmlns:p14="http://schemas.microsoft.com/office/powerpoint/2010/main" val="363570607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El último recogimiento</a:t>
            </a:r>
          </a:p>
        </p:txBody>
      </p:sp>
    </p:spTree>
    <p:extLst>
      <p:ext uri="{BB962C8B-B14F-4D97-AF65-F5344CB8AC3E}">
        <p14:creationId xmlns:p14="http://schemas.microsoft.com/office/powerpoint/2010/main" val="179084966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5785" y="2025908"/>
            <a:ext cx="11573302" cy="4832092"/>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No se turbe vuestro corazón; creéis en Dios, creed también en mí. 2 En la casa de mi Padre muchas moradas hay; si así no fuera, yo os lo hubiera dicho; voy, pues, a preparar lugar para vosotros. 3 Y si me fuere y os preparare lugar, vendré otra vez, y os tomaré a mí mismo, para que donde yo estoy, vosotros también estéis.”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Juan 14:1-3: </a:t>
            </a:r>
            <a:r>
              <a:rPr lang="es-ES" dirty="0">
                <a:solidFill>
                  <a:schemeClr val="tx1"/>
                </a:solidFill>
              </a:rPr>
              <a:t>Jesús </a:t>
            </a:r>
            <a:r>
              <a:rPr lang="es-ES" u="sng" dirty="0">
                <a:solidFill>
                  <a:schemeClr val="tx1"/>
                </a:solidFill>
              </a:rPr>
              <a:t>prometió</a:t>
            </a:r>
            <a:r>
              <a:rPr lang="es-ES" dirty="0">
                <a:solidFill>
                  <a:schemeClr val="tx1"/>
                </a:solidFill>
              </a:rPr>
              <a:t> </a:t>
            </a:r>
            <a:r>
              <a:rPr lang="es-ES" u="sng" dirty="0">
                <a:solidFill>
                  <a:schemeClr val="tx1"/>
                </a:solidFill>
              </a:rPr>
              <a:t>reunir</a:t>
            </a:r>
            <a:r>
              <a:rPr lang="es-ES" dirty="0">
                <a:solidFill>
                  <a:schemeClr val="tx1"/>
                </a:solidFill>
              </a:rPr>
              <a:t> a sus fieles a sí mismo y </a:t>
            </a:r>
            <a:r>
              <a:rPr lang="es-ES" u="sng" dirty="0">
                <a:solidFill>
                  <a:schemeClr val="tx1"/>
                </a:solidFill>
              </a:rPr>
              <a:t>llevarlos</a:t>
            </a:r>
            <a:r>
              <a:rPr lang="es-ES" dirty="0">
                <a:solidFill>
                  <a:schemeClr val="tx1"/>
                </a:solidFill>
              </a:rPr>
              <a:t> a la </a:t>
            </a:r>
            <a:r>
              <a:rPr lang="es-ES" u="sng" dirty="0">
                <a:solidFill>
                  <a:schemeClr val="tx1"/>
                </a:solidFill>
              </a:rPr>
              <a:t>casa de su Padre</a:t>
            </a:r>
            <a:r>
              <a:rPr lang="es-ES" dirty="0">
                <a:solidFill>
                  <a:schemeClr val="tx1"/>
                </a:solidFill>
              </a:rPr>
              <a:t>:</a:t>
            </a:r>
          </a:p>
        </p:txBody>
      </p:sp>
    </p:spTree>
    <p:extLst>
      <p:ext uri="{BB962C8B-B14F-4D97-AF65-F5344CB8AC3E}">
        <p14:creationId xmlns:p14="http://schemas.microsoft.com/office/powerpoint/2010/main" val="234588748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5785" y="1152451"/>
            <a:ext cx="11573302" cy="5909310"/>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Por un breve momento te abandoné, pero </a:t>
            </a:r>
            <a:r>
              <a:rPr lang="es-ES" sz="5400" b="1" dirty="0">
                <a:solidFill>
                  <a:srgbClr val="FFFF00"/>
                </a:solidFill>
              </a:rPr>
              <a:t>te recogeré </a:t>
            </a:r>
            <a:r>
              <a:rPr lang="es-ES" sz="5400" b="1" dirty="0">
                <a:solidFill>
                  <a:schemeClr val="bg1"/>
                </a:solidFill>
              </a:rPr>
              <a:t>con grandes misericordias. 8 Con un poco de ira escondí mi rostro de ti por un momento; pero con misericordia eterna tendré compasión de ti, dijo Jehová tu Redentor.”</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Isaías 54:7, 8; 56:6-8: </a:t>
            </a:r>
            <a:r>
              <a:rPr lang="es-ES" dirty="0">
                <a:solidFill>
                  <a:schemeClr val="tx1"/>
                </a:solidFill>
              </a:rPr>
              <a:t>Jesús </a:t>
            </a:r>
            <a:r>
              <a:rPr lang="es-ES" u="sng" dirty="0">
                <a:solidFill>
                  <a:schemeClr val="tx1"/>
                </a:solidFill>
              </a:rPr>
              <a:t>recogerá a su pueblo</a:t>
            </a:r>
            <a:r>
              <a:rPr lang="es-ES" dirty="0">
                <a:solidFill>
                  <a:schemeClr val="tx1"/>
                </a:solidFill>
              </a:rPr>
              <a:t> después del tiempo de angustia:</a:t>
            </a:r>
          </a:p>
        </p:txBody>
      </p:sp>
    </p:spTree>
    <p:extLst>
      <p:ext uri="{BB962C8B-B14F-4D97-AF65-F5344CB8AC3E}">
        <p14:creationId xmlns:p14="http://schemas.microsoft.com/office/powerpoint/2010/main" val="139847738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01518" y="742838"/>
            <a:ext cx="11573302" cy="6001643"/>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Por lo cual os decimos esto en palabra del Señor: que nosotros que vivimos, que habremos quedado hasta la venida del Señor, no precederemos a los que durmieron. 16 Porque el Señor mismo con voz de mando, con voz de arcángel, y con trompeta de Dios, descenderá del cielo; y los muertos en Cristo resucitarán primero.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1 Tesalonicenses 4:15-17:</a:t>
            </a:r>
          </a:p>
        </p:txBody>
      </p:sp>
    </p:spTree>
    <p:extLst>
      <p:ext uri="{BB962C8B-B14F-4D97-AF65-F5344CB8AC3E}">
        <p14:creationId xmlns:p14="http://schemas.microsoft.com/office/powerpoint/2010/main" val="211527260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01518" y="742838"/>
            <a:ext cx="11573302" cy="4247317"/>
          </a:xfrm>
          <a:prstGeom prst="rect">
            <a:avLst/>
          </a:prstGeom>
          <a:noFill/>
        </p:spPr>
        <p:txBody>
          <a:bodyPr wrap="square" rtlCol="0">
            <a:spAutoFit/>
          </a:bodyPr>
          <a:lstStyle/>
          <a:p>
            <a:r>
              <a:rPr lang="es-ES" sz="5400" b="1" dirty="0" smtClean="0">
                <a:solidFill>
                  <a:schemeClr val="bg1"/>
                </a:solidFill>
              </a:rPr>
              <a:t>17 </a:t>
            </a:r>
            <a:r>
              <a:rPr lang="es-ES" sz="5400" b="1" dirty="0">
                <a:solidFill>
                  <a:schemeClr val="bg1"/>
                </a:solidFill>
              </a:rPr>
              <a:t>Luego nosotros los que vivimos, los que hayamos quedado, </a:t>
            </a:r>
            <a:r>
              <a:rPr lang="es-ES" sz="5400" b="1" dirty="0">
                <a:solidFill>
                  <a:srgbClr val="FFFF00"/>
                </a:solidFill>
              </a:rPr>
              <a:t>seremos arrebatados juntamente </a:t>
            </a:r>
            <a:r>
              <a:rPr lang="es-ES" sz="5400" b="1" dirty="0">
                <a:solidFill>
                  <a:schemeClr val="bg1"/>
                </a:solidFill>
              </a:rPr>
              <a:t>con ellos en las nubes para recibir al Señor en el aire, y así estaremos siempre con el Señor.”</a:t>
            </a:r>
          </a:p>
        </p:txBody>
      </p:sp>
    </p:spTree>
    <p:extLst>
      <p:ext uri="{BB962C8B-B14F-4D97-AF65-F5344CB8AC3E}">
        <p14:creationId xmlns:p14="http://schemas.microsoft.com/office/powerpoint/2010/main" val="3334578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Abraham emigra a Canaán</a:t>
            </a:r>
          </a:p>
        </p:txBody>
      </p:sp>
    </p:spTree>
    <p:extLst>
      <p:ext uri="{BB962C8B-B14F-4D97-AF65-F5344CB8AC3E}">
        <p14:creationId xmlns:p14="http://schemas.microsoft.com/office/powerpoint/2010/main" val="237409418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5785" y="1739124"/>
            <a:ext cx="11573302" cy="3139321"/>
          </a:xfrm>
          <a:prstGeom prst="rect">
            <a:avLst/>
          </a:prstGeom>
          <a:noFill/>
        </p:spPr>
        <p:txBody>
          <a:bodyPr wrap="square" rtlCol="0">
            <a:spAutoFit/>
          </a:bodyPr>
          <a:lstStyle/>
          <a:p>
            <a:r>
              <a:rPr lang="es-ES" sz="6600" b="1" dirty="0" smtClean="0">
                <a:solidFill>
                  <a:schemeClr val="bg1"/>
                </a:solidFill>
              </a:rPr>
              <a:t>“</a:t>
            </a:r>
            <a:r>
              <a:rPr lang="es-ES" sz="6600" b="1" dirty="0">
                <a:solidFill>
                  <a:schemeClr val="bg1"/>
                </a:solidFill>
              </a:rPr>
              <a:t>Pero con respecto a la venida de nuestro Señor Jesucristo, y </a:t>
            </a:r>
            <a:r>
              <a:rPr lang="es-ES" sz="6600" b="1" dirty="0">
                <a:solidFill>
                  <a:srgbClr val="FFFF00"/>
                </a:solidFill>
              </a:rPr>
              <a:t>nuestra reunión con él. </a:t>
            </a:r>
            <a:r>
              <a:rPr lang="es-ES" sz="6600" b="1" dirty="0">
                <a:solidFill>
                  <a:schemeClr val="bg1"/>
                </a:solidFill>
              </a:rPr>
              <a:t>.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2 Tesalonicenses 2:1: </a:t>
            </a:r>
            <a:r>
              <a:rPr lang="es-ES" dirty="0">
                <a:solidFill>
                  <a:schemeClr val="tx1"/>
                </a:solidFill>
              </a:rPr>
              <a:t>Jesús </a:t>
            </a:r>
            <a:r>
              <a:rPr lang="es-ES" u="sng" dirty="0">
                <a:solidFill>
                  <a:schemeClr val="tx1"/>
                </a:solidFill>
              </a:rPr>
              <a:t>reunirá a su pueblo </a:t>
            </a:r>
            <a:r>
              <a:rPr lang="es-ES" dirty="0">
                <a:solidFill>
                  <a:schemeClr val="tx1"/>
                </a:solidFill>
              </a:rPr>
              <a:t>a sí mismo cuando venga: </a:t>
            </a:r>
          </a:p>
        </p:txBody>
      </p:sp>
    </p:spTree>
    <p:extLst>
      <p:ext uri="{BB962C8B-B14F-4D97-AF65-F5344CB8AC3E}">
        <p14:creationId xmlns:p14="http://schemas.microsoft.com/office/powerpoint/2010/main" val="373395338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5785" y="1534407"/>
            <a:ext cx="11573302" cy="5078313"/>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Dejad crecer juntamente lo uno y lo otro hasta la siega; y al tiempo de la siega yo diré a los segadores: </a:t>
            </a:r>
            <a:r>
              <a:rPr lang="es-ES" sz="5400" b="1" dirty="0">
                <a:solidFill>
                  <a:srgbClr val="FFFF00"/>
                </a:solidFill>
              </a:rPr>
              <a:t>Recoged</a:t>
            </a:r>
            <a:r>
              <a:rPr lang="es-ES" sz="5400" b="1" dirty="0">
                <a:solidFill>
                  <a:schemeClr val="bg1"/>
                </a:solidFill>
              </a:rPr>
              <a:t> primero la cizaña, y atadla en manojos para quemarla; pero </a:t>
            </a:r>
            <a:r>
              <a:rPr lang="es-ES" sz="5400" b="1" dirty="0">
                <a:solidFill>
                  <a:srgbClr val="FFFF00"/>
                </a:solidFill>
              </a:rPr>
              <a:t>recoged</a:t>
            </a:r>
            <a:r>
              <a:rPr lang="es-ES" sz="5400" b="1" dirty="0">
                <a:solidFill>
                  <a:schemeClr val="bg1"/>
                </a:solidFill>
              </a:rPr>
              <a:t> el trigo en mi granero.”</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Mateo 13:30: </a:t>
            </a:r>
            <a:r>
              <a:rPr lang="es-ES" dirty="0">
                <a:solidFill>
                  <a:schemeClr val="tx1"/>
                </a:solidFill>
              </a:rPr>
              <a:t>Jesús </a:t>
            </a:r>
            <a:r>
              <a:rPr lang="es-ES" u="sng" dirty="0">
                <a:solidFill>
                  <a:schemeClr val="tx1"/>
                </a:solidFill>
              </a:rPr>
              <a:t>reunirá</a:t>
            </a:r>
            <a:r>
              <a:rPr lang="es-ES" dirty="0">
                <a:solidFill>
                  <a:schemeClr val="tx1"/>
                </a:solidFill>
              </a:rPr>
              <a:t> a su pueblo a su granero: </a:t>
            </a:r>
          </a:p>
        </p:txBody>
      </p:sp>
    </p:spTree>
    <p:extLst>
      <p:ext uri="{BB962C8B-B14F-4D97-AF65-F5344CB8AC3E}">
        <p14:creationId xmlns:p14="http://schemas.microsoft.com/office/powerpoint/2010/main" val="348353804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3739" y="393600"/>
            <a:ext cx="11302550"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C00000"/>
                </a:solidFill>
              </a:rPr>
              <a:t>Mateo 24:29-31</a:t>
            </a:r>
            <a:r>
              <a:rPr lang="es-ES" sz="4800" b="1" dirty="0">
                <a:solidFill>
                  <a:srgbClr val="002060"/>
                </a:solidFill>
              </a:rPr>
              <a:t>: El recogimiento final del pueblo de Dios será literal de los cuatro ángulos de la tierra. Después de recogerlos, Jesús los reunirá en nueva </a:t>
            </a:r>
            <a:r>
              <a:rPr lang="es-ES" sz="4800" b="1" dirty="0">
                <a:solidFill>
                  <a:srgbClr val="C00000"/>
                </a:solidFill>
              </a:rPr>
              <a:t>Jerusalén literal </a:t>
            </a:r>
            <a:r>
              <a:rPr lang="es-ES" sz="4800" b="1" dirty="0">
                <a:solidFill>
                  <a:srgbClr val="002060"/>
                </a:solidFill>
              </a:rPr>
              <a:t>en un </a:t>
            </a:r>
            <a:r>
              <a:rPr lang="es-ES" sz="4800" b="1" dirty="0">
                <a:solidFill>
                  <a:srgbClr val="C00000"/>
                </a:solidFill>
              </a:rPr>
              <a:t>cielo literal</a:t>
            </a:r>
            <a:r>
              <a:rPr lang="es-ES" sz="4800" b="1" dirty="0">
                <a:solidFill>
                  <a:srgbClr val="002060"/>
                </a:solidFill>
              </a:rPr>
              <a:t>. El remanente primero se unió a Jesús en la tierra santa espiritual y luego se une literalmente con Jesús en la tierra santa literal.</a:t>
            </a:r>
          </a:p>
        </p:txBody>
      </p:sp>
    </p:spTree>
    <p:extLst>
      <p:ext uri="{BB962C8B-B14F-4D97-AF65-F5344CB8AC3E}">
        <p14:creationId xmlns:p14="http://schemas.microsoft.com/office/powerpoint/2010/main" val="296515223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92587" y="947555"/>
            <a:ext cx="11573302" cy="5632311"/>
          </a:xfrm>
          <a:prstGeom prst="rect">
            <a:avLst/>
          </a:prstGeom>
          <a:noFill/>
        </p:spPr>
        <p:txBody>
          <a:bodyPr wrap="square" rtlCol="0">
            <a:spAutoFit/>
          </a:bodyPr>
          <a:lstStyle/>
          <a:p>
            <a:r>
              <a:rPr lang="es-ES" sz="6000" b="1" dirty="0">
                <a:solidFill>
                  <a:schemeClr val="bg1"/>
                </a:solidFill>
              </a:rPr>
              <a:t>“E inmediatamente después de la tribulación de aquellos días, el sol se oscurecerá, y la luna no dará su resplandor, y las estrellas caerán del cielo, y las potencias de los cielos serán conmovidas.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smtClean="0"/>
              <a:t>Mateo 24: 29-31</a:t>
            </a:r>
            <a:endParaRPr lang="es-ES" dirty="0">
              <a:solidFill>
                <a:schemeClr val="tx1"/>
              </a:solidFill>
            </a:endParaRPr>
          </a:p>
        </p:txBody>
      </p:sp>
    </p:spTree>
    <p:extLst>
      <p:ext uri="{BB962C8B-B14F-4D97-AF65-F5344CB8AC3E}">
        <p14:creationId xmlns:p14="http://schemas.microsoft.com/office/powerpoint/2010/main" val="156069937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42461" y="117693"/>
            <a:ext cx="11573302" cy="6740307"/>
          </a:xfrm>
          <a:prstGeom prst="rect">
            <a:avLst/>
          </a:prstGeom>
          <a:noFill/>
        </p:spPr>
        <p:txBody>
          <a:bodyPr wrap="square" rtlCol="0">
            <a:spAutoFit/>
          </a:bodyPr>
          <a:lstStyle/>
          <a:p>
            <a:r>
              <a:rPr lang="es-ES" sz="4800" b="1" dirty="0" smtClean="0">
                <a:solidFill>
                  <a:schemeClr val="bg1"/>
                </a:solidFill>
              </a:rPr>
              <a:t>30 </a:t>
            </a:r>
            <a:r>
              <a:rPr lang="es-ES" sz="4800" b="1" dirty="0">
                <a:solidFill>
                  <a:schemeClr val="bg1"/>
                </a:solidFill>
              </a:rPr>
              <a:t>Entonces aparecerá la señal del Hijo del Hombre en el cielo; y entonces lamentarán todas las tribus de la tierra, y verán al Hijo del Hombre viniendo sobre las nubes del cielo, con poder y gran gloria. 31 Y enviará sus ángeles con gran voz de trompeta, y </a:t>
            </a:r>
            <a:r>
              <a:rPr lang="es-ES" sz="4800" b="1" dirty="0">
                <a:solidFill>
                  <a:srgbClr val="FFFF00"/>
                </a:solidFill>
              </a:rPr>
              <a:t>juntarán a sus escogidos</a:t>
            </a:r>
            <a:r>
              <a:rPr lang="es-ES" sz="4800" b="1" dirty="0">
                <a:solidFill>
                  <a:schemeClr val="bg1"/>
                </a:solidFill>
              </a:rPr>
              <a:t>, de los cuatro vientos, desde un extremo del cielo hasta el otro.”</a:t>
            </a:r>
          </a:p>
        </p:txBody>
      </p:sp>
    </p:spTree>
    <p:extLst>
      <p:ext uri="{BB962C8B-B14F-4D97-AF65-F5344CB8AC3E}">
        <p14:creationId xmlns:p14="http://schemas.microsoft.com/office/powerpoint/2010/main" val="368106961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3739" y="393600"/>
            <a:ext cx="11302550"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smtClean="0">
                <a:solidFill>
                  <a:srgbClr val="002060"/>
                </a:solidFill>
              </a:rPr>
              <a:t>Después </a:t>
            </a:r>
            <a:r>
              <a:rPr lang="es-ES" sz="4800" b="1" dirty="0">
                <a:solidFill>
                  <a:srgbClr val="002060"/>
                </a:solidFill>
              </a:rPr>
              <a:t>del milenio la ciudad literal de Jerusalén descenderá literalmente del cielo. El </a:t>
            </a:r>
            <a:r>
              <a:rPr lang="es-ES" sz="4800" b="1" dirty="0">
                <a:solidFill>
                  <a:srgbClr val="C00000"/>
                </a:solidFill>
              </a:rPr>
              <a:t>pueblo de Dios </a:t>
            </a:r>
            <a:r>
              <a:rPr lang="es-ES" sz="4800" b="1" dirty="0">
                <a:solidFill>
                  <a:srgbClr val="002060"/>
                </a:solidFill>
              </a:rPr>
              <a:t>estará </a:t>
            </a:r>
            <a:r>
              <a:rPr lang="es-ES" sz="4800" b="1" dirty="0">
                <a:solidFill>
                  <a:srgbClr val="C00000"/>
                </a:solidFill>
              </a:rPr>
              <a:t>reunido</a:t>
            </a:r>
            <a:r>
              <a:rPr lang="es-ES" sz="4800" b="1" dirty="0">
                <a:solidFill>
                  <a:srgbClr val="002060"/>
                </a:solidFill>
              </a:rPr>
              <a:t> </a:t>
            </a:r>
            <a:r>
              <a:rPr lang="es-ES" sz="4800" b="1" dirty="0">
                <a:solidFill>
                  <a:srgbClr val="C00000"/>
                </a:solidFill>
              </a:rPr>
              <a:t>en la ciudad </a:t>
            </a:r>
            <a:r>
              <a:rPr lang="es-ES" sz="4800" b="1" dirty="0">
                <a:solidFill>
                  <a:srgbClr val="002060"/>
                </a:solidFill>
              </a:rPr>
              <a:t>con </a:t>
            </a:r>
            <a:r>
              <a:rPr lang="es-ES" sz="4800" b="1" dirty="0">
                <a:solidFill>
                  <a:srgbClr val="C00000"/>
                </a:solidFill>
              </a:rPr>
              <a:t>Jesús</a:t>
            </a:r>
            <a:r>
              <a:rPr lang="es-ES" sz="4800" b="1" dirty="0">
                <a:solidFill>
                  <a:srgbClr val="002060"/>
                </a:solidFill>
              </a:rPr>
              <a:t> y los </a:t>
            </a:r>
            <a:r>
              <a:rPr lang="es-ES" sz="4800" b="1" dirty="0">
                <a:solidFill>
                  <a:srgbClr val="C00000"/>
                </a:solidFill>
              </a:rPr>
              <a:t>impíos</a:t>
            </a:r>
            <a:r>
              <a:rPr lang="es-ES" sz="4800" b="1" dirty="0">
                <a:solidFill>
                  <a:srgbClr val="002060"/>
                </a:solidFill>
              </a:rPr>
              <a:t> estarán literalmente reunidos </a:t>
            </a:r>
            <a:r>
              <a:rPr lang="es-ES" sz="4800" b="1" dirty="0">
                <a:solidFill>
                  <a:srgbClr val="C00000"/>
                </a:solidFill>
              </a:rPr>
              <a:t>fuera de la ciudad</a:t>
            </a:r>
            <a:r>
              <a:rPr lang="es-ES" sz="4800" b="1" dirty="0">
                <a:solidFill>
                  <a:srgbClr val="002060"/>
                </a:solidFill>
              </a:rPr>
              <a:t>. </a:t>
            </a:r>
            <a:r>
              <a:rPr lang="es-ES" sz="4800" b="1" u="sng" dirty="0">
                <a:solidFill>
                  <a:srgbClr val="002060"/>
                </a:solidFill>
              </a:rPr>
              <a:t>El pueblo de Dios se unió espiritualmente con Jesús y los impíos se unieron espiritualmente con Satanás.</a:t>
            </a:r>
          </a:p>
        </p:txBody>
      </p:sp>
    </p:spTree>
    <p:extLst>
      <p:ext uri="{BB962C8B-B14F-4D97-AF65-F5344CB8AC3E}">
        <p14:creationId xmlns:p14="http://schemas.microsoft.com/office/powerpoint/2010/main" val="2324281349"/>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4A5B7C5-2780-4378-9D3F-38AA7CE21AD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9000" contrast="5000"/>
                    </a14:imgEffect>
                  </a14:imgLayer>
                </a14:imgProps>
              </a:ext>
              <a:ext uri="{28A0092B-C50C-407E-A947-70E740481C1C}">
                <a14:useLocalDpi xmlns:a14="http://schemas.microsoft.com/office/drawing/2010/main" val="0"/>
              </a:ext>
            </a:extLst>
          </a:blip>
          <a:stretch>
            <a:fillRect/>
          </a:stretch>
        </p:blipFill>
        <p:spPr>
          <a:xfrm>
            <a:off x="7498080" y="0"/>
            <a:ext cx="4693919" cy="6854761"/>
          </a:xfrm>
          <a:prstGeom prst="rect">
            <a:avLst/>
          </a:prstGeom>
        </p:spPr>
      </p:pic>
      <p:sp>
        <p:nvSpPr>
          <p:cNvPr id="7" name="Rectángulo 6">
            <a:extLst>
              <a:ext uri="{FF2B5EF4-FFF2-40B4-BE49-F238E27FC236}">
                <a16:creationId xmlns:a16="http://schemas.microsoft.com/office/drawing/2014/main" id="{C24AC44D-1EA4-45A9-830F-60F7EDB2EEE3}"/>
              </a:ext>
            </a:extLst>
          </p:cNvPr>
          <p:cNvSpPr/>
          <p:nvPr/>
        </p:nvSpPr>
        <p:spPr>
          <a:xfrm>
            <a:off x="0" y="3239"/>
            <a:ext cx="5800299" cy="685476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8" name="CuadroTexto 7">
            <a:extLst>
              <a:ext uri="{FF2B5EF4-FFF2-40B4-BE49-F238E27FC236}">
                <a16:creationId xmlns:a16="http://schemas.microsoft.com/office/drawing/2014/main" id="{BD388BAA-4D52-4A51-8EFF-ADFF3D9FBF8B}"/>
              </a:ext>
            </a:extLst>
          </p:cNvPr>
          <p:cNvSpPr txBox="1"/>
          <p:nvPr/>
        </p:nvSpPr>
        <p:spPr>
          <a:xfrm>
            <a:off x="252483" y="149559"/>
            <a:ext cx="5295332" cy="6555641"/>
          </a:xfrm>
          <a:prstGeom prst="rect">
            <a:avLst/>
          </a:prstGeom>
          <a:noFill/>
        </p:spPr>
        <p:txBody>
          <a:bodyPr wrap="square" rtlCol="0">
            <a:spAutoFit/>
          </a:bodyPr>
          <a:lstStyle/>
          <a:p>
            <a:pPr algn="ctr"/>
            <a:r>
              <a:rPr lang="es-ES" sz="6000" b="1" dirty="0" smtClean="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¿Después del milenio, quieres estar reunido con Jesús dentro de la Nueva Jerusalén?</a:t>
            </a:r>
            <a:endParaRPr lang="es-US" sz="60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Imagen 2"/>
          <p:cNvPicPr>
            <a:picLocks noChangeAspect="1"/>
          </p:cNvPicPr>
          <p:nvPr/>
        </p:nvPicPr>
        <p:blipFill>
          <a:blip r:embed="rId4"/>
          <a:stretch>
            <a:fillRect/>
          </a:stretch>
        </p:blipFill>
        <p:spPr>
          <a:xfrm>
            <a:off x="5800298" y="0"/>
            <a:ext cx="6391701" cy="6858000"/>
          </a:xfrm>
          <a:prstGeom prst="rect">
            <a:avLst/>
          </a:prstGeom>
        </p:spPr>
      </p:pic>
    </p:spTree>
    <p:extLst>
      <p:ext uri="{BB962C8B-B14F-4D97-AF65-F5344CB8AC3E}">
        <p14:creationId xmlns:p14="http://schemas.microsoft.com/office/powerpoint/2010/main" val="666933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32871" y="301267"/>
            <a:ext cx="10495478"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Abrahán </a:t>
            </a:r>
            <a:r>
              <a:rPr lang="es-ES" sz="4800" b="1" dirty="0">
                <a:solidFill>
                  <a:srgbClr val="C00000"/>
                </a:solidFill>
              </a:rPr>
              <a:t>emigró</a:t>
            </a:r>
            <a:r>
              <a:rPr lang="es-ES" sz="4800" b="1" dirty="0">
                <a:solidFill>
                  <a:srgbClr val="002060"/>
                </a:solidFill>
              </a:rPr>
              <a:t> de </a:t>
            </a:r>
            <a:r>
              <a:rPr lang="es-ES" sz="4800" b="1" dirty="0" err="1">
                <a:solidFill>
                  <a:srgbClr val="002060"/>
                </a:solidFill>
              </a:rPr>
              <a:t>Ur</a:t>
            </a:r>
            <a:r>
              <a:rPr lang="es-ES" sz="4800" b="1" dirty="0">
                <a:solidFill>
                  <a:srgbClr val="002060"/>
                </a:solidFill>
              </a:rPr>
              <a:t> de los Caldeos a la tierra de Canaán a donde </a:t>
            </a:r>
            <a:r>
              <a:rPr lang="es-ES" sz="4800" b="1" dirty="0">
                <a:solidFill>
                  <a:srgbClr val="C00000"/>
                </a:solidFill>
              </a:rPr>
              <a:t>Jacob</a:t>
            </a:r>
            <a:r>
              <a:rPr lang="es-ES" sz="4800" b="1" dirty="0">
                <a:solidFill>
                  <a:srgbClr val="002060"/>
                </a:solidFill>
              </a:rPr>
              <a:t> su nieto tuvo </a:t>
            </a:r>
            <a:r>
              <a:rPr lang="es-ES" sz="4800" b="1" dirty="0">
                <a:solidFill>
                  <a:srgbClr val="C00000"/>
                </a:solidFill>
              </a:rPr>
              <a:t>doce hijos </a:t>
            </a:r>
            <a:r>
              <a:rPr lang="es-ES" sz="4800" b="1" dirty="0">
                <a:solidFill>
                  <a:srgbClr val="002060"/>
                </a:solidFill>
              </a:rPr>
              <a:t>que fundaron la nación de Israel. Dios le prometió a Abrahán que en su </a:t>
            </a:r>
            <a:r>
              <a:rPr lang="es-ES" sz="4800" b="1" dirty="0">
                <a:solidFill>
                  <a:srgbClr val="C00000"/>
                </a:solidFill>
              </a:rPr>
              <a:t>SIMIENTE</a:t>
            </a:r>
            <a:r>
              <a:rPr lang="es-ES" sz="4800" b="1" dirty="0">
                <a:solidFill>
                  <a:srgbClr val="002060"/>
                </a:solidFill>
              </a:rPr>
              <a:t> todas las naciones de la tierra serían benditas. La bendición </a:t>
            </a:r>
            <a:r>
              <a:rPr lang="es-ES" sz="4800" b="1" dirty="0">
                <a:solidFill>
                  <a:srgbClr val="C00000"/>
                </a:solidFill>
              </a:rPr>
              <a:t>no era tan solo </a:t>
            </a:r>
            <a:r>
              <a:rPr lang="es-ES" sz="4800" b="1" dirty="0">
                <a:solidFill>
                  <a:srgbClr val="002060"/>
                </a:solidFill>
              </a:rPr>
              <a:t>para los judíos sino para todas las naciones.</a:t>
            </a:r>
          </a:p>
        </p:txBody>
      </p:sp>
    </p:spTree>
    <p:extLst>
      <p:ext uri="{BB962C8B-B14F-4D97-AF65-F5344CB8AC3E}">
        <p14:creationId xmlns:p14="http://schemas.microsoft.com/office/powerpoint/2010/main" val="3168421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Israel disperso en Egipto</a:t>
            </a:r>
          </a:p>
        </p:txBody>
      </p:sp>
    </p:spTree>
    <p:extLst>
      <p:ext uri="{BB962C8B-B14F-4D97-AF65-F5344CB8AC3E}">
        <p14:creationId xmlns:p14="http://schemas.microsoft.com/office/powerpoint/2010/main" val="1237992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88848" y="270490"/>
            <a:ext cx="10495478" cy="6247864"/>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000" b="1" dirty="0">
                <a:solidFill>
                  <a:srgbClr val="002060"/>
                </a:solidFill>
              </a:rPr>
              <a:t>La historia de José indica que Jacob y sus hijos fueron </a:t>
            </a:r>
            <a:r>
              <a:rPr lang="es-ES" sz="4000" b="1" dirty="0">
                <a:solidFill>
                  <a:srgbClr val="C00000"/>
                </a:solidFill>
              </a:rPr>
              <a:t>dispersados</a:t>
            </a:r>
            <a:r>
              <a:rPr lang="es-ES" sz="4000" b="1" dirty="0">
                <a:solidFill>
                  <a:srgbClr val="002060"/>
                </a:solidFill>
              </a:rPr>
              <a:t> de la tierra de Canaán a Egipto (Génesis 15:13-15). En Egipto los doce hijos de Jacob se multiplicaron y llegaron a formar una </a:t>
            </a:r>
            <a:r>
              <a:rPr lang="es-ES" sz="4000" b="1" dirty="0">
                <a:solidFill>
                  <a:srgbClr val="C00000"/>
                </a:solidFill>
              </a:rPr>
              <a:t>gran nación</a:t>
            </a:r>
            <a:r>
              <a:rPr lang="es-ES" sz="4000" b="1" dirty="0">
                <a:solidFill>
                  <a:srgbClr val="002060"/>
                </a:solidFill>
              </a:rPr>
              <a:t>. Luego los hijos de Israel se </a:t>
            </a:r>
            <a:r>
              <a:rPr lang="es-ES" sz="4000" b="1" dirty="0">
                <a:solidFill>
                  <a:srgbClr val="C00000"/>
                </a:solidFill>
              </a:rPr>
              <a:t>dispersaron de la tierra prometida </a:t>
            </a:r>
            <a:r>
              <a:rPr lang="es-ES" sz="4000" b="1" dirty="0">
                <a:solidFill>
                  <a:srgbClr val="002060"/>
                </a:solidFill>
              </a:rPr>
              <a:t>por </a:t>
            </a:r>
            <a:r>
              <a:rPr lang="es-ES" sz="4000" b="1" dirty="0">
                <a:solidFill>
                  <a:srgbClr val="C00000"/>
                </a:solidFill>
              </a:rPr>
              <a:t>400 años </a:t>
            </a:r>
            <a:r>
              <a:rPr lang="es-ES" sz="4000" b="1" dirty="0">
                <a:solidFill>
                  <a:srgbClr val="002060"/>
                </a:solidFill>
              </a:rPr>
              <a:t>a donde llegaron a ser esclavos. El viaje de Jacob con sus hijos de la tierra prometida a Egipto fue la </a:t>
            </a:r>
            <a:r>
              <a:rPr lang="es-ES" sz="4000" b="1" dirty="0">
                <a:solidFill>
                  <a:srgbClr val="C00000"/>
                </a:solidFill>
              </a:rPr>
              <a:t>primera dispersión </a:t>
            </a:r>
            <a:r>
              <a:rPr lang="es-ES" sz="4000" b="1" dirty="0">
                <a:solidFill>
                  <a:srgbClr val="002060"/>
                </a:solidFill>
              </a:rPr>
              <a:t>de Israel de la tierra prometida.</a:t>
            </a:r>
          </a:p>
        </p:txBody>
      </p:sp>
    </p:spTree>
    <p:extLst>
      <p:ext uri="{BB962C8B-B14F-4D97-AF65-F5344CB8AC3E}">
        <p14:creationId xmlns:p14="http://schemas.microsoft.com/office/powerpoint/2010/main" val="2580259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La primera reunión</a:t>
            </a:r>
          </a:p>
        </p:txBody>
      </p:sp>
    </p:spTree>
    <p:extLst>
      <p:ext uri="{BB962C8B-B14F-4D97-AF65-F5344CB8AC3E}">
        <p14:creationId xmlns:p14="http://schemas.microsoft.com/office/powerpoint/2010/main" val="102721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72195" y="150479"/>
            <a:ext cx="11575033" cy="6247864"/>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000" b="1" dirty="0">
                <a:solidFill>
                  <a:srgbClr val="002060"/>
                </a:solidFill>
              </a:rPr>
              <a:t>Al terminar los 400 años, Dios libró a Israel de Egipto y los reunió </a:t>
            </a:r>
            <a:r>
              <a:rPr lang="es-ES" sz="4000" b="1" dirty="0">
                <a:solidFill>
                  <a:srgbClr val="C00000"/>
                </a:solidFill>
              </a:rPr>
              <a:t>primero a sí mismo</a:t>
            </a:r>
            <a:r>
              <a:rPr lang="es-ES" sz="4000" b="1" dirty="0">
                <a:solidFill>
                  <a:srgbClr val="002060"/>
                </a:solidFill>
              </a:rPr>
              <a:t> (Éxodo 19:4) y </a:t>
            </a:r>
            <a:r>
              <a:rPr lang="es-ES" sz="4000" b="1" dirty="0">
                <a:solidFill>
                  <a:srgbClr val="C00000"/>
                </a:solidFill>
              </a:rPr>
              <a:t>luego</a:t>
            </a:r>
            <a:r>
              <a:rPr lang="es-ES" sz="4000" b="1" dirty="0">
                <a:solidFill>
                  <a:srgbClr val="002060"/>
                </a:solidFill>
              </a:rPr>
              <a:t> a la tierra santa de Canaán, lugar a donde </a:t>
            </a:r>
            <a:r>
              <a:rPr lang="es-ES" sz="4000" b="1" dirty="0">
                <a:solidFill>
                  <a:srgbClr val="C00000"/>
                </a:solidFill>
              </a:rPr>
              <a:t>Dios escogió establecer su morada</a:t>
            </a:r>
            <a:r>
              <a:rPr lang="es-ES" sz="4000" b="1" dirty="0">
                <a:solidFill>
                  <a:srgbClr val="002060"/>
                </a:solidFill>
              </a:rPr>
              <a:t> con su pueblo (Éxodo 25:8; Levítico 25:38). En el </a:t>
            </a:r>
            <a:r>
              <a:rPr lang="es-ES" sz="4000" b="1" dirty="0" smtClean="0">
                <a:solidFill>
                  <a:srgbClr val="002060"/>
                </a:solidFill>
              </a:rPr>
              <a:t>Sinaí, </a:t>
            </a:r>
            <a:r>
              <a:rPr lang="es-ES" sz="4000" b="1" dirty="0">
                <a:solidFill>
                  <a:srgbClr val="002060"/>
                </a:solidFill>
              </a:rPr>
              <a:t>Israel contrajo un pacto matrimonial con el Señor prometiendo obedecer todo lo que Él había mandado (Éxodo 19:8). Cuando Israel fue fiel a su pacto con el Señor, </a:t>
            </a:r>
            <a:r>
              <a:rPr lang="es-ES" sz="4000" b="1" dirty="0">
                <a:solidFill>
                  <a:srgbClr val="C00000"/>
                </a:solidFill>
              </a:rPr>
              <a:t>permanecieron reunidos </a:t>
            </a:r>
            <a:r>
              <a:rPr lang="es-ES" sz="4000" b="1" dirty="0">
                <a:solidFill>
                  <a:srgbClr val="002060"/>
                </a:solidFill>
              </a:rPr>
              <a:t>en la tierra. Pero cuando quebrantaron el pacto, </a:t>
            </a:r>
            <a:r>
              <a:rPr lang="es-ES" sz="4000" b="1" dirty="0">
                <a:solidFill>
                  <a:srgbClr val="C00000"/>
                </a:solidFill>
              </a:rPr>
              <a:t>fueron dispersados </a:t>
            </a:r>
            <a:r>
              <a:rPr lang="es-ES" sz="4000" b="1" dirty="0">
                <a:solidFill>
                  <a:srgbClr val="002060"/>
                </a:solidFill>
              </a:rPr>
              <a:t>de la tierra.</a:t>
            </a:r>
          </a:p>
        </p:txBody>
      </p:sp>
    </p:spTree>
    <p:extLst>
      <p:ext uri="{BB962C8B-B14F-4D97-AF65-F5344CB8AC3E}">
        <p14:creationId xmlns:p14="http://schemas.microsoft.com/office/powerpoint/2010/main" val="1121498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smtClean="0">
                <a:solidFill>
                  <a:schemeClr val="bg1"/>
                </a:solidFill>
                <a:latin typeface="Bauhaus 93" panose="04030905020B02020C02" pitchFamily="82" charset="0"/>
              </a:rPr>
              <a:t>Introducción</a:t>
            </a:r>
            <a:endParaRPr lang="es-ES" sz="8000"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208606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Promesas de recogimiento y dispersión</a:t>
            </a:r>
          </a:p>
        </p:txBody>
      </p:sp>
    </p:spTree>
    <p:extLst>
      <p:ext uri="{BB962C8B-B14F-4D97-AF65-F5344CB8AC3E}">
        <p14:creationId xmlns:p14="http://schemas.microsoft.com/office/powerpoint/2010/main" val="33533412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72195" y="150479"/>
            <a:ext cx="11575033"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En </a:t>
            </a:r>
            <a:r>
              <a:rPr lang="es-ES" sz="4800" b="1" dirty="0">
                <a:solidFill>
                  <a:srgbClr val="C00000"/>
                </a:solidFill>
              </a:rPr>
              <a:t>Deuteronomio 28 </a:t>
            </a:r>
            <a:r>
              <a:rPr lang="es-ES" sz="4800" b="1" dirty="0">
                <a:solidFill>
                  <a:srgbClr val="002060"/>
                </a:solidFill>
              </a:rPr>
              <a:t>encontramos lo que se conoce como las </a:t>
            </a:r>
            <a:r>
              <a:rPr lang="es-ES" sz="4800" b="1" dirty="0">
                <a:solidFill>
                  <a:srgbClr val="C00000"/>
                </a:solidFill>
              </a:rPr>
              <a:t>bendiciones y las maldiciones </a:t>
            </a:r>
            <a:r>
              <a:rPr lang="es-ES" sz="4800" b="1" dirty="0">
                <a:solidFill>
                  <a:srgbClr val="002060"/>
                </a:solidFill>
              </a:rPr>
              <a:t>del pacto. Dios le prometió a Israel que, si le eran fieles, recibirían bendición y permanecerían </a:t>
            </a:r>
            <a:r>
              <a:rPr lang="es-ES" sz="4800" b="1" dirty="0">
                <a:solidFill>
                  <a:srgbClr val="C00000"/>
                </a:solidFill>
              </a:rPr>
              <a:t>reunidos</a:t>
            </a:r>
            <a:r>
              <a:rPr lang="es-ES" sz="4800" b="1" dirty="0">
                <a:solidFill>
                  <a:srgbClr val="002060"/>
                </a:solidFill>
              </a:rPr>
              <a:t> en la tierra. Pero en </a:t>
            </a:r>
            <a:r>
              <a:rPr lang="es-ES" sz="4800" b="1" dirty="0">
                <a:solidFill>
                  <a:srgbClr val="C00000"/>
                </a:solidFill>
              </a:rPr>
              <a:t>Deuteronomio 28:15, 63-64 </a:t>
            </a:r>
            <a:r>
              <a:rPr lang="es-ES" sz="4800" b="1" dirty="0">
                <a:solidFill>
                  <a:srgbClr val="002060"/>
                </a:solidFill>
              </a:rPr>
              <a:t>Dios prometió </a:t>
            </a:r>
            <a:r>
              <a:rPr lang="es-ES" sz="4800" b="1" dirty="0">
                <a:solidFill>
                  <a:srgbClr val="C00000"/>
                </a:solidFill>
              </a:rPr>
              <a:t>dispersarlos</a:t>
            </a:r>
            <a:r>
              <a:rPr lang="es-ES" sz="4800" b="1" dirty="0">
                <a:solidFill>
                  <a:srgbClr val="002060"/>
                </a:solidFill>
              </a:rPr>
              <a:t> de la tierra si le eran infieles:</a:t>
            </a:r>
          </a:p>
        </p:txBody>
      </p:sp>
    </p:spTree>
    <p:extLst>
      <p:ext uri="{BB962C8B-B14F-4D97-AF65-F5344CB8AC3E}">
        <p14:creationId xmlns:p14="http://schemas.microsoft.com/office/powerpoint/2010/main" val="13621720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04967" y="902523"/>
            <a:ext cx="10931857" cy="5078313"/>
          </a:xfrm>
          <a:prstGeom prst="rect">
            <a:avLst/>
          </a:prstGeom>
          <a:noFill/>
        </p:spPr>
        <p:txBody>
          <a:bodyPr wrap="square" rtlCol="0">
            <a:spAutoFit/>
          </a:bodyPr>
          <a:lstStyle/>
          <a:p>
            <a:r>
              <a:rPr lang="es-ES" sz="5400" b="1" dirty="0">
                <a:solidFill>
                  <a:schemeClr val="bg1"/>
                </a:solidFill>
              </a:rPr>
              <a:t>“Pero acontecerá, </a:t>
            </a:r>
            <a:r>
              <a:rPr lang="es-ES" sz="5400" b="1" dirty="0">
                <a:solidFill>
                  <a:srgbClr val="FFFF00"/>
                </a:solidFill>
              </a:rPr>
              <a:t>si</a:t>
            </a:r>
            <a:r>
              <a:rPr lang="es-ES" sz="5400" b="1" dirty="0">
                <a:solidFill>
                  <a:schemeClr val="bg1"/>
                </a:solidFill>
              </a:rPr>
              <a:t> </a:t>
            </a:r>
            <a:r>
              <a:rPr lang="es-ES" sz="5400" b="1" dirty="0">
                <a:solidFill>
                  <a:srgbClr val="FFFF00"/>
                </a:solidFill>
              </a:rPr>
              <a:t>no oyeres la voz </a:t>
            </a:r>
            <a:r>
              <a:rPr lang="es-ES" sz="5400" b="1" dirty="0">
                <a:solidFill>
                  <a:schemeClr val="bg1"/>
                </a:solidFill>
              </a:rPr>
              <a:t>de Jehová tu Dios, para procurar cumplir todos sus mandamientos y sus estatutos que yo te intimo hoy, que vendrán sobre ti todas estas maldiciones, y te alcanzarán. . </a:t>
            </a:r>
            <a:r>
              <a:rPr lang="es-ES" sz="5400" b="1" dirty="0" smtClean="0">
                <a:solidFill>
                  <a:schemeClr val="bg1"/>
                </a:solidFill>
              </a:rPr>
              <a:t>.</a:t>
            </a:r>
            <a:endParaRPr lang="es-ES" sz="5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solidFill>
                  <a:srgbClr val="C00000"/>
                </a:solidFill>
              </a:rPr>
              <a:t>Deuteronomio 28:15, 63-64</a:t>
            </a:r>
            <a:endParaRPr lang="es-ES" dirty="0">
              <a:solidFill>
                <a:schemeClr val="tx1"/>
              </a:solidFill>
            </a:endParaRPr>
          </a:p>
        </p:txBody>
      </p:sp>
    </p:spTree>
    <p:extLst>
      <p:ext uri="{BB962C8B-B14F-4D97-AF65-F5344CB8AC3E}">
        <p14:creationId xmlns:p14="http://schemas.microsoft.com/office/powerpoint/2010/main" val="25157980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5785" y="356613"/>
            <a:ext cx="11204812" cy="6186309"/>
          </a:xfrm>
          <a:prstGeom prst="rect">
            <a:avLst/>
          </a:prstGeom>
          <a:noFill/>
        </p:spPr>
        <p:txBody>
          <a:bodyPr wrap="square" rtlCol="0">
            <a:spAutoFit/>
          </a:bodyPr>
          <a:lstStyle/>
          <a:p>
            <a:r>
              <a:rPr lang="es-ES" sz="4400" b="1" dirty="0" smtClean="0">
                <a:solidFill>
                  <a:schemeClr val="bg1"/>
                </a:solidFill>
              </a:rPr>
              <a:t>63 Así </a:t>
            </a:r>
            <a:r>
              <a:rPr lang="es-ES" sz="4400" b="1" dirty="0">
                <a:solidFill>
                  <a:schemeClr val="bg1"/>
                </a:solidFill>
              </a:rPr>
              <a:t>como Jehová se gozaba en haceros bien y en multiplicaros, así se gozará Jehová en arruinaros y en destruiros; y seréis </a:t>
            </a:r>
            <a:r>
              <a:rPr lang="es-ES" sz="4400" b="1" dirty="0">
                <a:solidFill>
                  <a:srgbClr val="FFFF00"/>
                </a:solidFill>
              </a:rPr>
              <a:t>arrancados de sobre la tierra</a:t>
            </a:r>
            <a:r>
              <a:rPr lang="es-ES" sz="4400" b="1" dirty="0">
                <a:solidFill>
                  <a:schemeClr val="bg1"/>
                </a:solidFill>
              </a:rPr>
              <a:t> a la cual entráis para tomar posesión de ella. 64 Y </a:t>
            </a:r>
            <a:r>
              <a:rPr lang="es-ES" sz="4400" b="1" dirty="0">
                <a:solidFill>
                  <a:srgbClr val="FFFF00"/>
                </a:solidFill>
              </a:rPr>
              <a:t>Jehová te esparcirá </a:t>
            </a:r>
            <a:r>
              <a:rPr lang="es-ES" sz="4400" b="1" dirty="0">
                <a:solidFill>
                  <a:schemeClr val="bg1"/>
                </a:solidFill>
              </a:rPr>
              <a:t>por todos los pueblos, desde un extremo de la tierra hasta el otro extremo; y allí servirás a dioses ajenos que no conociste tú ni tus padres, al leño y a la piedra.”</a:t>
            </a:r>
          </a:p>
        </p:txBody>
      </p:sp>
    </p:spTree>
    <p:extLst>
      <p:ext uri="{BB962C8B-B14F-4D97-AF65-F5344CB8AC3E}">
        <p14:creationId xmlns:p14="http://schemas.microsoft.com/office/powerpoint/2010/main" val="6124051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2139" y="301267"/>
            <a:ext cx="11068334"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La bendición del pacto significa </a:t>
            </a:r>
            <a:r>
              <a:rPr lang="es-ES" sz="4400" b="1" dirty="0">
                <a:solidFill>
                  <a:srgbClr val="C00000"/>
                </a:solidFill>
              </a:rPr>
              <a:t>estar reunido </a:t>
            </a:r>
            <a:r>
              <a:rPr lang="es-ES" sz="4400" b="1" dirty="0">
                <a:solidFill>
                  <a:srgbClr val="002060"/>
                </a:solidFill>
              </a:rPr>
              <a:t>en la tierra por estar </a:t>
            </a:r>
            <a:r>
              <a:rPr lang="es-ES" sz="4400" b="1" dirty="0">
                <a:solidFill>
                  <a:srgbClr val="C00000"/>
                </a:solidFill>
              </a:rPr>
              <a:t>unido con el Señor </a:t>
            </a:r>
            <a:r>
              <a:rPr lang="es-ES" sz="4400" b="1" dirty="0">
                <a:solidFill>
                  <a:srgbClr val="002060"/>
                </a:solidFill>
              </a:rPr>
              <a:t>y la maldición significa estar </a:t>
            </a:r>
            <a:r>
              <a:rPr lang="es-ES" sz="4400" b="1" dirty="0">
                <a:solidFill>
                  <a:srgbClr val="C00000"/>
                </a:solidFill>
              </a:rPr>
              <a:t>disperso de la tierra </a:t>
            </a:r>
            <a:r>
              <a:rPr lang="es-ES" sz="4400" b="1" dirty="0">
                <a:solidFill>
                  <a:srgbClr val="002060"/>
                </a:solidFill>
              </a:rPr>
              <a:t>por estar </a:t>
            </a:r>
            <a:r>
              <a:rPr lang="es-ES" sz="4400" b="1" dirty="0">
                <a:solidFill>
                  <a:srgbClr val="C00000"/>
                </a:solidFill>
              </a:rPr>
              <a:t>‘disperso’ del Señor </a:t>
            </a:r>
            <a:r>
              <a:rPr lang="es-ES" sz="4400" b="1" dirty="0">
                <a:solidFill>
                  <a:srgbClr val="002060"/>
                </a:solidFill>
              </a:rPr>
              <a:t>(vea Daniel 9:1ss). Si el pueblo de Israel le era infiel a Dios en la tierra de Canaán, Dios lo dispersaría de nuevo para luego reunirlos a la tierra por </a:t>
            </a:r>
            <a:r>
              <a:rPr lang="es-ES" sz="4400" b="1" dirty="0">
                <a:solidFill>
                  <a:srgbClr val="C00000"/>
                </a:solidFill>
              </a:rPr>
              <a:t>segunda vez </a:t>
            </a:r>
            <a:r>
              <a:rPr lang="es-ES" sz="4400" b="1" dirty="0">
                <a:solidFill>
                  <a:srgbClr val="002060"/>
                </a:solidFill>
              </a:rPr>
              <a:t>(la primera fue cuando salieron de Egipto).</a:t>
            </a:r>
          </a:p>
        </p:txBody>
      </p:sp>
    </p:spTree>
    <p:extLst>
      <p:ext uri="{BB962C8B-B14F-4D97-AF65-F5344CB8AC3E}">
        <p14:creationId xmlns:p14="http://schemas.microsoft.com/office/powerpoint/2010/main" val="10613161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3082" y="116601"/>
            <a:ext cx="11068334" cy="655564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C00000"/>
                </a:solidFill>
              </a:rPr>
              <a:t>Deuteronomio 30:1-6: </a:t>
            </a:r>
            <a:r>
              <a:rPr lang="es-ES" sz="6000" b="1" dirty="0">
                <a:solidFill>
                  <a:srgbClr val="002060"/>
                </a:solidFill>
              </a:rPr>
              <a:t>En este pasaje Dios le prometió a Israel que, </a:t>
            </a:r>
            <a:r>
              <a:rPr lang="es-ES" sz="6000" b="1" dirty="0">
                <a:solidFill>
                  <a:srgbClr val="C00000"/>
                </a:solidFill>
              </a:rPr>
              <a:t>si los dispersaba </a:t>
            </a:r>
            <a:r>
              <a:rPr lang="es-ES" sz="6000" b="1" dirty="0">
                <a:solidFill>
                  <a:srgbClr val="002060"/>
                </a:solidFill>
              </a:rPr>
              <a:t>de la tierra por su infidelidad al pacto, </a:t>
            </a:r>
            <a:r>
              <a:rPr lang="es-ES" sz="6000" b="1" dirty="0">
                <a:solidFill>
                  <a:srgbClr val="C00000"/>
                </a:solidFill>
              </a:rPr>
              <a:t>los reuniría una vez más</a:t>
            </a:r>
            <a:r>
              <a:rPr lang="es-ES" sz="6000" b="1" dirty="0">
                <a:solidFill>
                  <a:srgbClr val="002060"/>
                </a:solidFill>
              </a:rPr>
              <a:t> a la tierra si se </a:t>
            </a:r>
            <a:r>
              <a:rPr lang="es-ES" sz="6000" b="1" dirty="0">
                <a:solidFill>
                  <a:srgbClr val="C00000"/>
                </a:solidFill>
              </a:rPr>
              <a:t>arrepentían</a:t>
            </a:r>
            <a:r>
              <a:rPr lang="es-ES" sz="6000" b="1" dirty="0">
                <a:solidFill>
                  <a:srgbClr val="002060"/>
                </a:solidFill>
              </a:rPr>
              <a:t> y </a:t>
            </a:r>
            <a:r>
              <a:rPr lang="es-ES" sz="6000" b="1" dirty="0">
                <a:solidFill>
                  <a:srgbClr val="C00000"/>
                </a:solidFill>
              </a:rPr>
              <a:t>retornaban</a:t>
            </a:r>
            <a:r>
              <a:rPr lang="es-ES" sz="6000" b="1" dirty="0">
                <a:solidFill>
                  <a:srgbClr val="002060"/>
                </a:solidFill>
              </a:rPr>
              <a:t> a Él con todo su corazón:</a:t>
            </a:r>
          </a:p>
        </p:txBody>
      </p:sp>
    </p:spTree>
    <p:extLst>
      <p:ext uri="{BB962C8B-B14F-4D97-AF65-F5344CB8AC3E}">
        <p14:creationId xmlns:p14="http://schemas.microsoft.com/office/powerpoint/2010/main" val="28593487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16434" y="902523"/>
            <a:ext cx="11543470" cy="5632311"/>
          </a:xfrm>
          <a:prstGeom prst="rect">
            <a:avLst/>
          </a:prstGeom>
          <a:noFill/>
        </p:spPr>
        <p:txBody>
          <a:bodyPr wrap="square" rtlCol="0">
            <a:spAutoFit/>
          </a:bodyPr>
          <a:lstStyle/>
          <a:p>
            <a:r>
              <a:rPr lang="es-ES" sz="4000" b="1" dirty="0">
                <a:solidFill>
                  <a:schemeClr val="bg1"/>
                </a:solidFill>
              </a:rPr>
              <a:t>“Sucederá que cuando hubieren venido sobre ti todas estas cosas, la </a:t>
            </a:r>
            <a:r>
              <a:rPr lang="es-ES" sz="4000" b="1" dirty="0">
                <a:solidFill>
                  <a:srgbClr val="FFFF00"/>
                </a:solidFill>
              </a:rPr>
              <a:t>bendición y la maldición </a:t>
            </a:r>
            <a:r>
              <a:rPr lang="es-ES" sz="4000" b="1" dirty="0">
                <a:solidFill>
                  <a:schemeClr val="bg1"/>
                </a:solidFill>
              </a:rPr>
              <a:t>que he puesto delante de ti, y te arrepintieres en medio de todas las naciones adonde te hubiere arrojado Jehová tu Dios, 2 y </a:t>
            </a:r>
            <a:r>
              <a:rPr lang="es-ES" sz="4000" b="1" dirty="0">
                <a:solidFill>
                  <a:srgbClr val="FFFF00"/>
                </a:solidFill>
              </a:rPr>
              <a:t>te convirtieres a Jehová tu Dios</a:t>
            </a:r>
            <a:r>
              <a:rPr lang="es-ES" sz="4000" b="1" dirty="0">
                <a:solidFill>
                  <a:schemeClr val="bg1"/>
                </a:solidFill>
              </a:rPr>
              <a:t>, y obedecieres a su voz conforme a todo lo que yo te mando hoy, tú y tus hijos, con todo tu corazón y con toda tu alma, 3 </a:t>
            </a:r>
            <a:r>
              <a:rPr lang="es-ES" sz="4000" b="1" dirty="0">
                <a:solidFill>
                  <a:srgbClr val="FFFF00"/>
                </a:solidFill>
              </a:rPr>
              <a:t>entonces</a:t>
            </a:r>
            <a:r>
              <a:rPr lang="es-ES" sz="4000" b="1" dirty="0">
                <a:solidFill>
                  <a:schemeClr val="bg1"/>
                </a:solidFill>
              </a:rPr>
              <a:t> Jehová </a:t>
            </a:r>
            <a:r>
              <a:rPr lang="es-ES" sz="4000" b="1" dirty="0">
                <a:solidFill>
                  <a:srgbClr val="FFFF00"/>
                </a:solidFill>
              </a:rPr>
              <a:t>hará volver </a:t>
            </a:r>
            <a:r>
              <a:rPr lang="es-ES" sz="4000" b="1" dirty="0">
                <a:solidFill>
                  <a:schemeClr val="bg1"/>
                </a:solidFill>
              </a:rPr>
              <a:t>a tus cautivos, y tendrá misericordia de ti, y </a:t>
            </a:r>
            <a:r>
              <a:rPr lang="es-ES" sz="4000" b="1" dirty="0">
                <a:solidFill>
                  <a:srgbClr val="FFFF00"/>
                </a:solidFill>
              </a:rPr>
              <a:t>volverá a recogerte </a:t>
            </a:r>
            <a:r>
              <a:rPr lang="es-ES" sz="4000" b="1" dirty="0">
                <a:solidFill>
                  <a:schemeClr val="bg1"/>
                </a:solidFill>
              </a:rPr>
              <a:t>de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solidFill>
                  <a:srgbClr val="C00000"/>
                </a:solidFill>
              </a:rPr>
              <a:t>Deuteronomio </a:t>
            </a:r>
            <a:r>
              <a:rPr lang="es-ES" dirty="0" smtClean="0">
                <a:solidFill>
                  <a:srgbClr val="C00000"/>
                </a:solidFill>
              </a:rPr>
              <a:t>30: 1-6</a:t>
            </a:r>
            <a:endParaRPr lang="es-ES" dirty="0">
              <a:solidFill>
                <a:schemeClr val="tx1"/>
              </a:solidFill>
            </a:endParaRPr>
          </a:p>
        </p:txBody>
      </p:sp>
    </p:spTree>
    <p:extLst>
      <p:ext uri="{BB962C8B-B14F-4D97-AF65-F5344CB8AC3E}">
        <p14:creationId xmlns:p14="http://schemas.microsoft.com/office/powerpoint/2010/main" val="13443574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5910" y="0"/>
            <a:ext cx="11232108" cy="6863417"/>
          </a:xfrm>
          <a:prstGeom prst="rect">
            <a:avLst/>
          </a:prstGeom>
          <a:noFill/>
        </p:spPr>
        <p:txBody>
          <a:bodyPr wrap="square" rtlCol="0">
            <a:spAutoFit/>
          </a:bodyPr>
          <a:lstStyle/>
          <a:p>
            <a:r>
              <a:rPr lang="es-ES" sz="4000" b="1" dirty="0" smtClean="0">
                <a:solidFill>
                  <a:schemeClr val="bg1"/>
                </a:solidFill>
              </a:rPr>
              <a:t>entre </a:t>
            </a:r>
            <a:r>
              <a:rPr lang="es-ES" sz="4000" b="1" dirty="0">
                <a:solidFill>
                  <a:schemeClr val="bg1"/>
                </a:solidFill>
              </a:rPr>
              <a:t>todos los pueblos adonde te hubiere </a:t>
            </a:r>
            <a:r>
              <a:rPr lang="es-ES" sz="4000" b="1" dirty="0">
                <a:solidFill>
                  <a:srgbClr val="FFFF00"/>
                </a:solidFill>
              </a:rPr>
              <a:t>esparcido</a:t>
            </a:r>
            <a:r>
              <a:rPr lang="es-ES" sz="4000" b="1" dirty="0">
                <a:solidFill>
                  <a:schemeClr val="bg1"/>
                </a:solidFill>
              </a:rPr>
              <a:t> Jehová tu Dios. 4 Aun cuando tus desterrados estuvieren en las partes más lejanas que hay debajo del cielo, de allí </a:t>
            </a:r>
            <a:r>
              <a:rPr lang="es-ES" sz="4000" b="1" dirty="0">
                <a:solidFill>
                  <a:srgbClr val="FFFF00"/>
                </a:solidFill>
              </a:rPr>
              <a:t>te recogerá </a:t>
            </a:r>
            <a:r>
              <a:rPr lang="es-ES" sz="4000" b="1" dirty="0">
                <a:solidFill>
                  <a:schemeClr val="bg1"/>
                </a:solidFill>
              </a:rPr>
              <a:t>Jehová tu Dios, y de allá </a:t>
            </a:r>
            <a:r>
              <a:rPr lang="es-ES" sz="4000" b="1" dirty="0">
                <a:solidFill>
                  <a:srgbClr val="FFFF00"/>
                </a:solidFill>
              </a:rPr>
              <a:t>te tomará</a:t>
            </a:r>
            <a:r>
              <a:rPr lang="es-ES" sz="4000" b="1" dirty="0">
                <a:solidFill>
                  <a:schemeClr val="bg1"/>
                </a:solidFill>
              </a:rPr>
              <a:t>; 5 y </a:t>
            </a:r>
            <a:r>
              <a:rPr lang="es-ES" sz="4000" b="1" dirty="0">
                <a:solidFill>
                  <a:srgbClr val="FFFF00"/>
                </a:solidFill>
              </a:rPr>
              <a:t>te hará volver </a:t>
            </a:r>
            <a:r>
              <a:rPr lang="es-ES" sz="4000" b="1" dirty="0">
                <a:solidFill>
                  <a:schemeClr val="bg1"/>
                </a:solidFill>
              </a:rPr>
              <a:t>Jehová tu Dios a la tierra que heredaron tus padres, y será tuya; y te hará bien, y te multiplicará más que a tus padres. 6 </a:t>
            </a:r>
            <a:r>
              <a:rPr lang="es-ES" sz="4000" b="1" dirty="0">
                <a:solidFill>
                  <a:srgbClr val="FFFF00"/>
                </a:solidFill>
              </a:rPr>
              <a:t>Y circuncidará </a:t>
            </a:r>
            <a:r>
              <a:rPr lang="es-ES" sz="4000" b="1" dirty="0">
                <a:solidFill>
                  <a:schemeClr val="bg1"/>
                </a:solidFill>
              </a:rPr>
              <a:t>Jehová </a:t>
            </a:r>
            <a:r>
              <a:rPr lang="es-ES" sz="4000" b="1" dirty="0" smtClean="0">
                <a:solidFill>
                  <a:schemeClr val="bg1"/>
                </a:solidFill>
              </a:rPr>
              <a:t>tu Dios </a:t>
            </a:r>
            <a:r>
              <a:rPr lang="es-ES" sz="4000" b="1" dirty="0">
                <a:solidFill>
                  <a:srgbClr val="FFFF00"/>
                </a:solidFill>
              </a:rPr>
              <a:t>tu corazón</a:t>
            </a:r>
            <a:r>
              <a:rPr lang="es-ES" sz="4000" b="1" dirty="0">
                <a:solidFill>
                  <a:schemeClr val="bg1"/>
                </a:solidFill>
              </a:rPr>
              <a:t>, y el corazón de tu descendencia, para que </a:t>
            </a:r>
            <a:r>
              <a:rPr lang="es-ES" sz="4000" b="1" dirty="0">
                <a:solidFill>
                  <a:srgbClr val="FFFF00"/>
                </a:solidFill>
              </a:rPr>
              <a:t>ames a Jehová tu Dios </a:t>
            </a:r>
            <a:r>
              <a:rPr lang="es-ES" sz="4000" b="1" dirty="0">
                <a:solidFill>
                  <a:schemeClr val="bg1"/>
                </a:solidFill>
              </a:rPr>
              <a:t>con todo tu corazón y con toda tu alma, a fin de que vivas.”</a:t>
            </a:r>
          </a:p>
        </p:txBody>
      </p:sp>
    </p:spTree>
    <p:extLst>
      <p:ext uri="{BB962C8B-B14F-4D97-AF65-F5344CB8AC3E}">
        <p14:creationId xmlns:p14="http://schemas.microsoft.com/office/powerpoint/2010/main" val="838613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2139" y="301267"/>
            <a:ext cx="11068334"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Una reunión o retorno a la tierra mientras Israel estaba en </a:t>
            </a:r>
            <a:r>
              <a:rPr lang="es-ES" sz="5400" b="1" dirty="0">
                <a:solidFill>
                  <a:srgbClr val="C00000"/>
                </a:solidFill>
              </a:rPr>
              <a:t>desobediencia no era posible</a:t>
            </a:r>
            <a:r>
              <a:rPr lang="es-ES" sz="5400" b="1" dirty="0">
                <a:solidFill>
                  <a:srgbClr val="002060"/>
                </a:solidFill>
              </a:rPr>
              <a:t>. Primero tenían que reunirse con el </a:t>
            </a:r>
            <a:r>
              <a:rPr lang="es-ES" sz="5400" b="1" dirty="0">
                <a:solidFill>
                  <a:srgbClr val="C00000"/>
                </a:solidFill>
              </a:rPr>
              <a:t>Señor de la tierra </a:t>
            </a:r>
            <a:r>
              <a:rPr lang="es-ES" sz="5400" b="1" dirty="0">
                <a:solidFill>
                  <a:srgbClr val="002060"/>
                </a:solidFill>
              </a:rPr>
              <a:t>a través del arrepentimiento y luego el Señor los reuniría a su tierra.</a:t>
            </a:r>
          </a:p>
        </p:txBody>
      </p:sp>
    </p:spTree>
    <p:extLst>
      <p:ext uri="{BB962C8B-B14F-4D97-AF65-F5344CB8AC3E}">
        <p14:creationId xmlns:p14="http://schemas.microsoft.com/office/powerpoint/2010/main" val="40771218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2139" y="301267"/>
            <a:ext cx="11068334"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El factor importante en la reunión o la dispersión de Israel </a:t>
            </a:r>
            <a:r>
              <a:rPr lang="es-ES" sz="4800" b="1" dirty="0">
                <a:solidFill>
                  <a:srgbClr val="C00000"/>
                </a:solidFill>
              </a:rPr>
              <a:t>no era la tierra </a:t>
            </a:r>
            <a:r>
              <a:rPr lang="es-ES" sz="4800" b="1" dirty="0">
                <a:solidFill>
                  <a:srgbClr val="002060"/>
                </a:solidFill>
              </a:rPr>
              <a:t>sino el Señor de la tierra. Dios había escogido la tierra de Israel como el </a:t>
            </a:r>
            <a:r>
              <a:rPr lang="es-ES" sz="4800" b="1" dirty="0">
                <a:solidFill>
                  <a:srgbClr val="C00000"/>
                </a:solidFill>
              </a:rPr>
              <a:t>lugar de su morada </a:t>
            </a:r>
            <a:r>
              <a:rPr lang="es-ES" sz="4800" b="1" dirty="0">
                <a:solidFill>
                  <a:srgbClr val="002060"/>
                </a:solidFill>
              </a:rPr>
              <a:t>y por esta razón la tierra era santa. El Señor no estaba en la tierra porque la tierra era santa sino más bien la tierra era santa porque el Señor estaba allí. </a:t>
            </a:r>
          </a:p>
        </p:txBody>
      </p:sp>
    </p:spTree>
    <p:extLst>
      <p:ext uri="{BB962C8B-B14F-4D97-AF65-F5344CB8AC3E}">
        <p14:creationId xmlns:p14="http://schemas.microsoft.com/office/powerpoint/2010/main" val="1937068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2607" y="988498"/>
            <a:ext cx="11411123" cy="5170646"/>
          </a:xfrm>
          <a:prstGeom prst="rect">
            <a:avLst/>
          </a:prstGeom>
          <a:noFill/>
        </p:spPr>
        <p:txBody>
          <a:bodyPr wrap="square" rtlCol="0">
            <a:spAutoFit/>
          </a:bodyPr>
          <a:lstStyle/>
          <a:p>
            <a:r>
              <a:rPr lang="es-ES" sz="6600" b="1" dirty="0" smtClean="0">
                <a:solidFill>
                  <a:schemeClr val="bg1"/>
                </a:solidFill>
              </a:rPr>
              <a:t>“</a:t>
            </a:r>
            <a:r>
              <a:rPr lang="es-ES" sz="6600" b="1" dirty="0">
                <a:solidFill>
                  <a:schemeClr val="bg1"/>
                </a:solidFill>
              </a:rPr>
              <a:t>Y pondré </a:t>
            </a:r>
            <a:r>
              <a:rPr lang="es-ES" sz="6600" b="1" dirty="0">
                <a:solidFill>
                  <a:srgbClr val="FFFF00"/>
                </a:solidFill>
              </a:rPr>
              <a:t>[1] enemistad </a:t>
            </a:r>
            <a:r>
              <a:rPr lang="es-ES" sz="6600" b="1" dirty="0">
                <a:solidFill>
                  <a:schemeClr val="bg1"/>
                </a:solidFill>
              </a:rPr>
              <a:t>entre </a:t>
            </a:r>
            <a:r>
              <a:rPr lang="es-ES" sz="6600" b="1" dirty="0">
                <a:solidFill>
                  <a:srgbClr val="FFFF00"/>
                </a:solidFill>
              </a:rPr>
              <a:t>[2] ti</a:t>
            </a:r>
            <a:r>
              <a:rPr lang="es-ES" sz="6600" b="1" dirty="0">
                <a:solidFill>
                  <a:schemeClr val="bg1"/>
                </a:solidFill>
              </a:rPr>
              <a:t> y la </a:t>
            </a:r>
            <a:r>
              <a:rPr lang="es-ES" sz="6600" b="1" dirty="0">
                <a:solidFill>
                  <a:srgbClr val="FFFF00"/>
                </a:solidFill>
              </a:rPr>
              <a:t>[3] mujer</a:t>
            </a:r>
            <a:r>
              <a:rPr lang="es-ES" sz="6600" b="1" dirty="0">
                <a:solidFill>
                  <a:schemeClr val="bg1"/>
                </a:solidFill>
              </a:rPr>
              <a:t>, y entre tu </a:t>
            </a:r>
            <a:r>
              <a:rPr lang="es-ES" sz="6600" b="1" dirty="0">
                <a:solidFill>
                  <a:srgbClr val="FFFF00"/>
                </a:solidFill>
              </a:rPr>
              <a:t>[4] simiente</a:t>
            </a:r>
            <a:r>
              <a:rPr lang="es-ES" sz="6600" b="1" dirty="0">
                <a:solidFill>
                  <a:schemeClr val="bg1"/>
                </a:solidFill>
              </a:rPr>
              <a:t> y la </a:t>
            </a:r>
            <a:r>
              <a:rPr lang="es-ES" sz="6600" b="1" dirty="0">
                <a:solidFill>
                  <a:srgbClr val="FFFF00"/>
                </a:solidFill>
              </a:rPr>
              <a:t>simiente</a:t>
            </a:r>
            <a:r>
              <a:rPr lang="es-ES" sz="6600" b="1" dirty="0">
                <a:solidFill>
                  <a:schemeClr val="bg1"/>
                </a:solidFill>
              </a:rPr>
              <a:t> suya; ésta te herirá en la cabeza, y tú le herirás en el calcañar.”</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dirty="0" err="1"/>
              <a:t>Génesis</a:t>
            </a:r>
            <a:r>
              <a:rPr lang="en-US" dirty="0"/>
              <a:t> 3:15:</a:t>
            </a:r>
          </a:p>
        </p:txBody>
      </p:sp>
    </p:spTree>
    <p:extLst>
      <p:ext uri="{BB962C8B-B14F-4D97-AF65-F5344CB8AC3E}">
        <p14:creationId xmlns:p14="http://schemas.microsoft.com/office/powerpoint/2010/main" val="25068181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2139" y="301267"/>
            <a:ext cx="11068334"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smtClean="0">
                <a:solidFill>
                  <a:srgbClr val="002060"/>
                </a:solidFill>
              </a:rPr>
              <a:t>La </a:t>
            </a:r>
            <a:r>
              <a:rPr lang="es-ES" sz="4800" b="1" dirty="0">
                <a:solidFill>
                  <a:srgbClr val="002060"/>
                </a:solidFill>
              </a:rPr>
              <a:t>tal llamada ‘tierra santa’ no tenía ninguna santidad en sí misma—era santa porque el Señor había escogido morar allí. </a:t>
            </a:r>
            <a:r>
              <a:rPr lang="es-ES" sz="4800" b="1" dirty="0">
                <a:solidFill>
                  <a:srgbClr val="C00000"/>
                </a:solidFill>
              </a:rPr>
              <a:t>Dios dispersó a Israel de la tierra porque Israel se ‘dispersó’ del Señor</a:t>
            </a:r>
            <a:r>
              <a:rPr lang="es-ES" sz="4800" b="1" dirty="0">
                <a:solidFill>
                  <a:srgbClr val="002060"/>
                </a:solidFill>
              </a:rPr>
              <a:t>. Cuando Israel era recogida o </a:t>
            </a:r>
            <a:r>
              <a:rPr lang="es-ES" sz="4800" b="1" dirty="0">
                <a:solidFill>
                  <a:srgbClr val="C00000"/>
                </a:solidFill>
              </a:rPr>
              <a:t>reunida</a:t>
            </a:r>
            <a:r>
              <a:rPr lang="es-ES" sz="4800" b="1" dirty="0">
                <a:solidFill>
                  <a:srgbClr val="002060"/>
                </a:solidFill>
              </a:rPr>
              <a:t> a la tierra es porque primero se había ‘reunido’ o ‘unido’ con su Señor.</a:t>
            </a:r>
          </a:p>
        </p:txBody>
      </p:sp>
    </p:spTree>
    <p:extLst>
      <p:ext uri="{BB962C8B-B14F-4D97-AF65-F5344CB8AC3E}">
        <p14:creationId xmlns:p14="http://schemas.microsoft.com/office/powerpoint/2010/main" val="40732200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31131" y="1275726"/>
            <a:ext cx="4885204" cy="1077218"/>
          </a:xfrm>
          <a:prstGeom prst="rect">
            <a:avLst/>
          </a:prstGeom>
          <a:noFill/>
        </p:spPr>
        <p:txBody>
          <a:bodyPr wrap="square" rtlCol="0">
            <a:spAutoFit/>
          </a:bodyPr>
          <a:lstStyle/>
          <a:p>
            <a:pPr lvl="0">
              <a:defRPr/>
            </a:pPr>
            <a:r>
              <a:rPr lang="es-ES" sz="3200" dirty="0">
                <a:solidFill>
                  <a:srgbClr val="4472C4">
                    <a:lumMod val="50000"/>
                  </a:srgbClr>
                </a:solidFill>
              </a:rPr>
              <a:t>Primera dispersión de Israel de la tierra prometida</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45393" y="318250"/>
            <a:ext cx="4870943" cy="584775"/>
          </a:xfrm>
          <a:prstGeom prst="rect">
            <a:avLst/>
          </a:prstGeom>
          <a:noFill/>
        </p:spPr>
        <p:txBody>
          <a:bodyPr wrap="square" rtlCol="0">
            <a:spAutoFit/>
          </a:bodyPr>
          <a:lstStyle/>
          <a:p>
            <a:pPr lvl="0">
              <a:defRPr/>
            </a:pPr>
            <a:r>
              <a:rPr lang="es-ES" sz="3200" dirty="0">
                <a:solidFill>
                  <a:srgbClr val="4472C4">
                    <a:lumMod val="50000"/>
                  </a:srgbClr>
                </a:solidFill>
              </a:rPr>
              <a:t>En la simiente de Abrahán...</a:t>
            </a:r>
            <a:endParaRPr lang="es-ES" sz="3200" dirty="0">
              <a:solidFill>
                <a:srgbClr val="4472C4">
                  <a:lumMod val="50000"/>
                </a:srgbClr>
              </a:solidFill>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45393" y="4065952"/>
            <a:ext cx="4210202" cy="584775"/>
          </a:xfrm>
          <a:prstGeom prst="rect">
            <a:avLst/>
          </a:prstGeom>
          <a:noFill/>
        </p:spPr>
        <p:txBody>
          <a:bodyPr wrap="square" rtlCol="0">
            <a:spAutoFit/>
          </a:bodyPr>
          <a:lstStyle/>
          <a:p>
            <a:pPr lvl="0">
              <a:defRPr/>
            </a:pPr>
            <a:r>
              <a:rPr lang="es-ES" sz="3200" dirty="0">
                <a:solidFill>
                  <a:srgbClr val="4472C4">
                    <a:lumMod val="50000"/>
                  </a:srgbClr>
                </a:solidFill>
              </a:rPr>
              <a:t>Bendición del pacto</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59657" y="5413019"/>
            <a:ext cx="4033220" cy="1077218"/>
          </a:xfrm>
          <a:prstGeom prst="rect">
            <a:avLst/>
          </a:prstGeom>
          <a:noFill/>
        </p:spPr>
        <p:txBody>
          <a:bodyPr wrap="square" rtlCol="0">
            <a:spAutoFit/>
          </a:bodyPr>
          <a:lstStyle/>
          <a:p>
            <a:pPr lvl="0">
              <a:defRPr/>
            </a:pPr>
            <a:r>
              <a:rPr lang="es-ES" sz="3200" dirty="0">
                <a:solidFill>
                  <a:srgbClr val="4472C4">
                    <a:lumMod val="50000"/>
                  </a:srgbClr>
                </a:solidFill>
              </a:rPr>
              <a:t>Tierra "Santa" porque...</a:t>
            </a:r>
            <a:endParaRPr kumimoji="0" lang="es-ES" sz="3200" b="0" u="none" strike="noStrike" kern="1200" cap="none" spc="0" normalizeH="0" baseline="0" noProof="0" dirty="0">
              <a:ln>
                <a:noFill/>
              </a:ln>
              <a:solidFill>
                <a:srgbClr val="4472C4">
                  <a:lumMod val="50000"/>
                </a:srgbClr>
              </a:solidFill>
              <a:effectLst/>
              <a:uLnTx/>
              <a:uFillTx/>
              <a:latin typeface="Calibri" panose="020F0502020204030204"/>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45393" y="2631237"/>
            <a:ext cx="4468804" cy="1077218"/>
          </a:xfrm>
          <a:prstGeom prst="rect">
            <a:avLst/>
          </a:prstGeom>
          <a:noFill/>
        </p:spPr>
        <p:txBody>
          <a:bodyPr wrap="square" rtlCol="0">
            <a:spAutoFit/>
          </a:bodyPr>
          <a:lstStyle/>
          <a:p>
            <a:pPr lvl="0">
              <a:defRPr/>
            </a:pPr>
            <a:r>
              <a:rPr lang="es-ES" sz="3200" dirty="0">
                <a:solidFill>
                  <a:srgbClr val="4472C4">
                    <a:lumMod val="50000"/>
                  </a:srgbClr>
                </a:solidFill>
              </a:rPr>
              <a:t>Infidelidad a Dios produce dispersión pero..</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7177078" y="3114066"/>
            <a:ext cx="4647130"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Viaje de Jacob y sus hijos a Egipto</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7226915" y="1012538"/>
            <a:ext cx="4597293"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todas las naciones serán benditas</a:t>
            </a:r>
            <a:endParaRPr lang="es-ES" sz="3200" dirty="0">
              <a:solidFill>
                <a:prstClr val="black"/>
              </a:solidFill>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7164498" y="190919"/>
            <a:ext cx="4722125"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Estar unido con el Señor</a:t>
            </a:r>
            <a:endParaRPr lang="es-ES" sz="3200" dirty="0">
              <a:solidFill>
                <a:prstClr val="black"/>
              </a:solidFill>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7177078" y="2063302"/>
            <a:ext cx="4592403"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el Señor decidió morar en esta</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7210271" y="5429863"/>
            <a:ext cx="4526016" cy="1077218"/>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G. </a:t>
            </a:r>
            <a:r>
              <a:rPr lang="pt-BR" sz="3200" dirty="0" err="1">
                <a:solidFill>
                  <a:prstClr val="black"/>
                </a:solidFill>
              </a:rPr>
              <a:t>fidelidad</a:t>
            </a:r>
            <a:r>
              <a:rPr lang="pt-BR" sz="3200" dirty="0">
                <a:solidFill>
                  <a:prstClr val="black"/>
                </a:solidFill>
              </a:rPr>
              <a:t> </a:t>
            </a:r>
            <a:r>
              <a:rPr lang="pt-BR" sz="3200" dirty="0" err="1">
                <a:solidFill>
                  <a:prstClr val="black"/>
                </a:solidFill>
              </a:rPr>
              <a:t>produce</a:t>
            </a:r>
            <a:r>
              <a:rPr lang="pt-BR" sz="3200" dirty="0">
                <a:solidFill>
                  <a:prstClr val="black"/>
                </a:solidFill>
              </a:rPr>
              <a:t> </a:t>
            </a:r>
            <a:r>
              <a:rPr lang="pt-BR" sz="3200" dirty="0" err="1">
                <a:solidFill>
                  <a:prstClr val="black"/>
                </a:solidFill>
              </a:rPr>
              <a:t>reunión</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7210271" y="4241509"/>
            <a:ext cx="4312123" cy="1077218"/>
          </a:xfrm>
          <a:prstGeom prst="rect">
            <a:avLst/>
          </a:prstGeom>
          <a:noFill/>
        </p:spPr>
        <p:txBody>
          <a:bodyPr wrap="square" rtlCol="0">
            <a:spAutoFit/>
          </a:bodyPr>
          <a:lstStyle/>
          <a:p>
            <a:pPr lvl="0">
              <a:defRPr/>
            </a:pPr>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E</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smtClean="0">
                <a:solidFill>
                  <a:prstClr val="black"/>
                </a:solidFill>
              </a:rPr>
              <a:t>La tierra misma es importante</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prstClr val="white"/>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prstClr val="white"/>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188695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La segunda dispersión de la tierra</a:t>
            </a:r>
          </a:p>
        </p:txBody>
      </p:sp>
    </p:spTree>
    <p:extLst>
      <p:ext uri="{BB962C8B-B14F-4D97-AF65-F5344CB8AC3E}">
        <p14:creationId xmlns:p14="http://schemas.microsoft.com/office/powerpoint/2010/main" val="41849945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2139" y="301267"/>
            <a:ext cx="10586552"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C00000"/>
                </a:solidFill>
              </a:rPr>
              <a:t>Ezequiel 20 </a:t>
            </a:r>
            <a:r>
              <a:rPr lang="es-ES" sz="4800" b="1" dirty="0">
                <a:solidFill>
                  <a:srgbClr val="002060"/>
                </a:solidFill>
              </a:rPr>
              <a:t>describe gráficamente la constante apostasía de Israel contra el Señor mientras estaba en la tierra de Canaán. Por causa de esta apostasía, Dios prometió </a:t>
            </a:r>
            <a:r>
              <a:rPr lang="es-ES" sz="4800" b="1" dirty="0">
                <a:solidFill>
                  <a:srgbClr val="C00000"/>
                </a:solidFill>
              </a:rPr>
              <a:t>dispersarlos de la tierra </a:t>
            </a:r>
            <a:r>
              <a:rPr lang="es-ES" sz="4800" b="1" dirty="0">
                <a:solidFill>
                  <a:srgbClr val="002060"/>
                </a:solidFill>
              </a:rPr>
              <a:t>de Canaán a todas las naciones, pero dejaría un </a:t>
            </a:r>
            <a:r>
              <a:rPr lang="es-ES" sz="4800" b="1" dirty="0">
                <a:solidFill>
                  <a:srgbClr val="C00000"/>
                </a:solidFill>
              </a:rPr>
              <a:t>remanente</a:t>
            </a:r>
            <a:r>
              <a:rPr lang="es-ES" sz="4800" b="1" dirty="0">
                <a:solidFill>
                  <a:srgbClr val="002060"/>
                </a:solidFill>
              </a:rPr>
              <a:t> que en futuro </a:t>
            </a:r>
            <a:r>
              <a:rPr lang="es-ES" sz="4800" b="1" dirty="0">
                <a:solidFill>
                  <a:srgbClr val="C00000"/>
                </a:solidFill>
              </a:rPr>
              <a:t>retornaría a la tierra</a:t>
            </a:r>
            <a:r>
              <a:rPr lang="es-ES" sz="4800" b="1" dirty="0">
                <a:solidFill>
                  <a:srgbClr val="002060"/>
                </a:solidFill>
              </a:rPr>
              <a:t>:</a:t>
            </a:r>
          </a:p>
        </p:txBody>
      </p:sp>
    </p:spTree>
    <p:extLst>
      <p:ext uri="{BB962C8B-B14F-4D97-AF65-F5344CB8AC3E}">
        <p14:creationId xmlns:p14="http://schemas.microsoft.com/office/powerpoint/2010/main" val="10306172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16434" y="902523"/>
            <a:ext cx="11543470" cy="5078313"/>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Y los muertos caerán en medio de vosotros; y sabréis que yo soy Jehová. 8 Más </a:t>
            </a:r>
            <a:r>
              <a:rPr lang="es-ES" sz="5400" b="1" dirty="0">
                <a:solidFill>
                  <a:srgbClr val="FFFF00"/>
                </a:solidFill>
              </a:rPr>
              <a:t>dejaré un resto</a:t>
            </a:r>
            <a:r>
              <a:rPr lang="es-ES" sz="5400" b="1" dirty="0">
                <a:solidFill>
                  <a:schemeClr val="bg1"/>
                </a:solidFill>
              </a:rPr>
              <a:t>, de modo que tengáis entre las naciones algunos que escapen de la espada, cuando </a:t>
            </a:r>
            <a:r>
              <a:rPr lang="es-ES" sz="5400" b="1" dirty="0">
                <a:solidFill>
                  <a:srgbClr val="FFFF00"/>
                </a:solidFill>
              </a:rPr>
              <a:t>seáis esparcidos</a:t>
            </a:r>
            <a:r>
              <a:rPr lang="es-ES" sz="5400" b="1" dirty="0">
                <a:solidFill>
                  <a:schemeClr val="bg1"/>
                </a:solidFill>
              </a:rPr>
              <a:t> por las tierras.”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solidFill>
                  <a:srgbClr val="C00000"/>
                </a:solidFill>
              </a:rPr>
              <a:t>Ezequiel 6:7, 8:</a:t>
            </a:r>
          </a:p>
        </p:txBody>
      </p:sp>
    </p:spTree>
    <p:extLst>
      <p:ext uri="{BB962C8B-B14F-4D97-AF65-F5344CB8AC3E}">
        <p14:creationId xmlns:p14="http://schemas.microsoft.com/office/powerpoint/2010/main" val="12358155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2139" y="301267"/>
            <a:ext cx="11068334"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Dios </a:t>
            </a:r>
            <a:r>
              <a:rPr lang="es-ES" sz="4800" b="1" dirty="0">
                <a:solidFill>
                  <a:srgbClr val="C00000"/>
                </a:solidFill>
              </a:rPr>
              <a:t>abandonó la tierra </a:t>
            </a:r>
            <a:r>
              <a:rPr lang="es-ES" sz="4800" b="1" dirty="0">
                <a:solidFill>
                  <a:srgbClr val="002060"/>
                </a:solidFill>
              </a:rPr>
              <a:t>porque Israel lo había abandonado a Él. Cuando </a:t>
            </a:r>
            <a:r>
              <a:rPr lang="es-ES" sz="4800" b="1" dirty="0">
                <a:solidFill>
                  <a:srgbClr val="C00000"/>
                </a:solidFill>
              </a:rPr>
              <a:t>Israel regresó </a:t>
            </a:r>
            <a:r>
              <a:rPr lang="es-ES" sz="4800" b="1" dirty="0">
                <a:solidFill>
                  <a:srgbClr val="002060"/>
                </a:solidFill>
              </a:rPr>
              <a:t>al Señor, Dios los retornó o reunió a la tierra. Antes de la destrucción de Jerusalén por Nabucodonosor Dios prometió preservar a un remanente fiel (</a:t>
            </a:r>
            <a:r>
              <a:rPr lang="es-ES" sz="4800" b="1" dirty="0">
                <a:solidFill>
                  <a:srgbClr val="C00000"/>
                </a:solidFill>
              </a:rPr>
              <a:t>Ezequiel 9:1-6</a:t>
            </a:r>
            <a:r>
              <a:rPr lang="es-ES" sz="4800" b="1" dirty="0">
                <a:solidFill>
                  <a:srgbClr val="002060"/>
                </a:solidFill>
              </a:rPr>
              <a:t>). Antes de la destrucción Dios </a:t>
            </a:r>
            <a:r>
              <a:rPr lang="es-ES" sz="4800" b="1" dirty="0" smtClean="0">
                <a:solidFill>
                  <a:srgbClr val="C00000"/>
                </a:solidFill>
              </a:rPr>
              <a:t>abandonó </a:t>
            </a:r>
            <a:r>
              <a:rPr lang="es-ES" sz="4800" b="1" dirty="0">
                <a:solidFill>
                  <a:srgbClr val="C00000"/>
                </a:solidFill>
              </a:rPr>
              <a:t>la tierra</a:t>
            </a:r>
            <a:r>
              <a:rPr lang="es-ES" sz="4800" b="1" dirty="0">
                <a:solidFill>
                  <a:srgbClr val="002060"/>
                </a:solidFill>
              </a:rPr>
              <a:t>.</a:t>
            </a:r>
          </a:p>
        </p:txBody>
      </p:sp>
    </p:spTree>
    <p:extLst>
      <p:ext uri="{BB962C8B-B14F-4D97-AF65-F5344CB8AC3E}">
        <p14:creationId xmlns:p14="http://schemas.microsoft.com/office/powerpoint/2010/main" val="10324939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16434" y="902523"/>
            <a:ext cx="11543470" cy="5909310"/>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Después alzaron los querubines sus alas, y las ruedas en pos de ellos; y la gloria del Dios de Israel estaba sobre ellos. 23 Y la gloria de Jehová </a:t>
            </a:r>
            <a:r>
              <a:rPr lang="es-ES" sz="5400" b="1" dirty="0">
                <a:solidFill>
                  <a:srgbClr val="FFFF00"/>
                </a:solidFill>
              </a:rPr>
              <a:t>se elevó de en medio de la ciudad</a:t>
            </a:r>
            <a:r>
              <a:rPr lang="es-ES" sz="5400" b="1" dirty="0">
                <a:solidFill>
                  <a:schemeClr val="bg1"/>
                </a:solidFill>
              </a:rPr>
              <a:t>, y se puso sobre el monte que está al oriente de la ciudad.”</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solidFill>
                  <a:srgbClr val="C00000"/>
                </a:solidFill>
              </a:rPr>
              <a:t>Ezequiel 11:22-23:</a:t>
            </a:r>
          </a:p>
        </p:txBody>
      </p:sp>
    </p:spTree>
    <p:extLst>
      <p:ext uri="{BB962C8B-B14F-4D97-AF65-F5344CB8AC3E}">
        <p14:creationId xmlns:p14="http://schemas.microsoft.com/office/powerpoint/2010/main" val="21519851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2139" y="301267"/>
            <a:ext cx="11068334"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Cuando Dios abandonó la tierra porque Israel lo había abandonado a Él, Israel fue </a:t>
            </a:r>
            <a:r>
              <a:rPr lang="es-ES" sz="4800" b="1" dirty="0">
                <a:solidFill>
                  <a:srgbClr val="C00000"/>
                </a:solidFill>
              </a:rPr>
              <a:t>esparcido en cuatro etapas</a:t>
            </a:r>
            <a:r>
              <a:rPr lang="es-ES" sz="4800" b="1" dirty="0">
                <a:solidFill>
                  <a:srgbClr val="002060"/>
                </a:solidFill>
              </a:rPr>
              <a:t>:</a:t>
            </a:r>
          </a:p>
          <a:p>
            <a:pPr marL="685800" indent="-685800">
              <a:buClr>
                <a:srgbClr val="FF0000"/>
              </a:buClr>
              <a:buFont typeface="Wingdings" panose="05000000000000000000" pitchFamily="2" charset="2"/>
              <a:buChar char="Ø"/>
            </a:pPr>
            <a:r>
              <a:rPr lang="es-ES" sz="4800" b="1" dirty="0" smtClean="0">
                <a:solidFill>
                  <a:srgbClr val="002060"/>
                </a:solidFill>
              </a:rPr>
              <a:t>En </a:t>
            </a:r>
            <a:r>
              <a:rPr lang="es-ES" sz="4800" b="1" dirty="0">
                <a:solidFill>
                  <a:srgbClr val="002060"/>
                </a:solidFill>
              </a:rPr>
              <a:t>el </a:t>
            </a:r>
            <a:r>
              <a:rPr lang="es-ES" sz="4800" b="1" dirty="0">
                <a:solidFill>
                  <a:srgbClr val="C00000"/>
                </a:solidFill>
              </a:rPr>
              <a:t>722</a:t>
            </a:r>
            <a:r>
              <a:rPr lang="es-ES" sz="4800" b="1" dirty="0">
                <a:solidFill>
                  <a:srgbClr val="002060"/>
                </a:solidFill>
              </a:rPr>
              <a:t> AC las diez tribus del norte fueron al cautiverio </a:t>
            </a:r>
            <a:r>
              <a:rPr lang="es-ES" sz="4800" b="1" dirty="0">
                <a:solidFill>
                  <a:srgbClr val="C00000"/>
                </a:solidFill>
              </a:rPr>
              <a:t>Asirio</a:t>
            </a:r>
            <a:r>
              <a:rPr lang="es-ES" sz="4800" b="1" dirty="0">
                <a:solidFill>
                  <a:srgbClr val="002060"/>
                </a:solidFill>
              </a:rPr>
              <a:t>.</a:t>
            </a:r>
          </a:p>
          <a:p>
            <a:pPr marL="685800" indent="-685800">
              <a:buClr>
                <a:srgbClr val="FF0000"/>
              </a:buClr>
              <a:buFont typeface="Wingdings" panose="05000000000000000000" pitchFamily="2" charset="2"/>
              <a:buChar char="Ø"/>
            </a:pPr>
            <a:r>
              <a:rPr lang="es-ES" sz="4800" b="1" dirty="0" smtClean="0">
                <a:solidFill>
                  <a:srgbClr val="002060"/>
                </a:solidFill>
              </a:rPr>
              <a:t>En </a:t>
            </a:r>
            <a:r>
              <a:rPr lang="es-ES" sz="4800" b="1" dirty="0">
                <a:solidFill>
                  <a:srgbClr val="002060"/>
                </a:solidFill>
              </a:rPr>
              <a:t>el año </a:t>
            </a:r>
            <a:r>
              <a:rPr lang="es-ES" sz="4800" b="1" dirty="0">
                <a:solidFill>
                  <a:srgbClr val="C00000"/>
                </a:solidFill>
              </a:rPr>
              <a:t>605</a:t>
            </a:r>
            <a:r>
              <a:rPr lang="es-ES" sz="4800" b="1" dirty="0">
                <a:solidFill>
                  <a:srgbClr val="002060"/>
                </a:solidFill>
              </a:rPr>
              <a:t> AC Daniel, sus compañeros y la familia real fueron cautivos a </a:t>
            </a:r>
            <a:r>
              <a:rPr lang="es-ES" sz="4800" b="1" dirty="0" smtClean="0">
                <a:solidFill>
                  <a:srgbClr val="C00000"/>
                </a:solidFill>
              </a:rPr>
              <a:t>Babilonia</a:t>
            </a:r>
            <a:endParaRPr lang="es-ES" sz="4800" b="1" dirty="0">
              <a:solidFill>
                <a:srgbClr val="C00000"/>
              </a:solidFill>
            </a:endParaRPr>
          </a:p>
        </p:txBody>
      </p:sp>
    </p:spTree>
    <p:extLst>
      <p:ext uri="{BB962C8B-B14F-4D97-AF65-F5344CB8AC3E}">
        <p14:creationId xmlns:p14="http://schemas.microsoft.com/office/powerpoint/2010/main" val="20585759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49150" y="150479"/>
            <a:ext cx="11150219"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4800" b="1" dirty="0" smtClean="0">
                <a:solidFill>
                  <a:srgbClr val="002060"/>
                </a:solidFill>
              </a:rPr>
              <a:t>En </a:t>
            </a:r>
            <a:r>
              <a:rPr lang="es-ES" sz="4800" b="1" dirty="0">
                <a:solidFill>
                  <a:srgbClr val="002060"/>
                </a:solidFill>
              </a:rPr>
              <a:t>el año </a:t>
            </a:r>
            <a:r>
              <a:rPr lang="es-ES" sz="4800" b="1" dirty="0">
                <a:solidFill>
                  <a:srgbClr val="C00000"/>
                </a:solidFill>
              </a:rPr>
              <a:t>597</a:t>
            </a:r>
            <a:r>
              <a:rPr lang="es-ES" sz="4800" b="1" dirty="0">
                <a:solidFill>
                  <a:srgbClr val="002060"/>
                </a:solidFill>
              </a:rPr>
              <a:t> AC Ezequiel junto con otros fueron llevados cautivos a </a:t>
            </a:r>
            <a:r>
              <a:rPr lang="es-ES" sz="4800" b="1" dirty="0">
                <a:solidFill>
                  <a:srgbClr val="C00000"/>
                </a:solidFill>
              </a:rPr>
              <a:t>Babilonia</a:t>
            </a:r>
          </a:p>
          <a:p>
            <a:pPr marL="685800" indent="-685800">
              <a:buClr>
                <a:srgbClr val="FF0000"/>
              </a:buClr>
              <a:buFont typeface="Wingdings" panose="05000000000000000000" pitchFamily="2" charset="2"/>
              <a:buChar char="Ø"/>
            </a:pPr>
            <a:r>
              <a:rPr lang="es-ES" sz="4800" b="1" dirty="0" smtClean="0">
                <a:solidFill>
                  <a:srgbClr val="002060"/>
                </a:solidFill>
              </a:rPr>
              <a:t>En </a:t>
            </a:r>
            <a:r>
              <a:rPr lang="es-ES" sz="4800" b="1" dirty="0">
                <a:solidFill>
                  <a:srgbClr val="002060"/>
                </a:solidFill>
              </a:rPr>
              <a:t>el año </a:t>
            </a:r>
            <a:r>
              <a:rPr lang="es-ES" sz="4800" b="1" dirty="0">
                <a:solidFill>
                  <a:srgbClr val="C00000"/>
                </a:solidFill>
              </a:rPr>
              <a:t>586</a:t>
            </a:r>
            <a:r>
              <a:rPr lang="es-ES" sz="4800" b="1" dirty="0">
                <a:solidFill>
                  <a:srgbClr val="002060"/>
                </a:solidFill>
              </a:rPr>
              <a:t> AC Nabucodonosor destruyó la ciudad de Jerusalén y </a:t>
            </a:r>
            <a:r>
              <a:rPr lang="es-ES" sz="4800" b="1" dirty="0">
                <a:solidFill>
                  <a:srgbClr val="C00000"/>
                </a:solidFill>
              </a:rPr>
              <a:t>dispersó</a:t>
            </a:r>
            <a:r>
              <a:rPr lang="es-ES" sz="4800" b="1" dirty="0">
                <a:solidFill>
                  <a:srgbClr val="002060"/>
                </a:solidFill>
              </a:rPr>
              <a:t> o esparció al resto de la población a los cuatro vientos de la tierra.</a:t>
            </a:r>
          </a:p>
        </p:txBody>
      </p:sp>
    </p:spTree>
    <p:extLst>
      <p:ext uri="{BB962C8B-B14F-4D97-AF65-F5344CB8AC3E}">
        <p14:creationId xmlns:p14="http://schemas.microsoft.com/office/powerpoint/2010/main" val="15694673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2139" y="301267"/>
            <a:ext cx="11068334"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7200" b="1" dirty="0">
                <a:solidFill>
                  <a:srgbClr val="002060"/>
                </a:solidFill>
              </a:rPr>
              <a:t>Pero Dios </a:t>
            </a:r>
            <a:r>
              <a:rPr lang="es-ES" sz="7200" b="1" dirty="0">
                <a:solidFill>
                  <a:srgbClr val="C00000"/>
                </a:solidFill>
              </a:rPr>
              <a:t>preservó</a:t>
            </a:r>
            <a:r>
              <a:rPr lang="es-ES" sz="7200" b="1" dirty="0">
                <a:solidFill>
                  <a:srgbClr val="002060"/>
                </a:solidFill>
              </a:rPr>
              <a:t> a un </a:t>
            </a:r>
            <a:r>
              <a:rPr lang="es-ES" sz="7200" b="1" dirty="0">
                <a:solidFill>
                  <a:srgbClr val="C00000"/>
                </a:solidFill>
              </a:rPr>
              <a:t>remanente</a:t>
            </a:r>
            <a:r>
              <a:rPr lang="es-ES" sz="7200" b="1" dirty="0">
                <a:solidFill>
                  <a:srgbClr val="002060"/>
                </a:solidFill>
              </a:rPr>
              <a:t> en el cautiverio que retornaría al Señor y el Señor los </a:t>
            </a:r>
            <a:r>
              <a:rPr lang="es-ES" sz="7200" b="1" dirty="0">
                <a:solidFill>
                  <a:srgbClr val="C00000"/>
                </a:solidFill>
              </a:rPr>
              <a:t>reuniría</a:t>
            </a:r>
            <a:r>
              <a:rPr lang="es-ES" sz="7200" b="1" dirty="0">
                <a:solidFill>
                  <a:srgbClr val="002060"/>
                </a:solidFill>
              </a:rPr>
              <a:t> y </a:t>
            </a:r>
            <a:r>
              <a:rPr lang="es-ES" sz="7200" b="1" dirty="0">
                <a:solidFill>
                  <a:srgbClr val="C00000"/>
                </a:solidFill>
              </a:rPr>
              <a:t>retornaría</a:t>
            </a:r>
            <a:r>
              <a:rPr lang="es-ES" sz="7200" b="1" dirty="0">
                <a:solidFill>
                  <a:srgbClr val="002060"/>
                </a:solidFill>
              </a:rPr>
              <a:t> a la tierra.</a:t>
            </a:r>
            <a:endParaRPr lang="es-ES" sz="7200" b="1" dirty="0">
              <a:solidFill>
                <a:srgbClr val="C00000"/>
              </a:solidFill>
            </a:endParaRPr>
          </a:p>
        </p:txBody>
      </p:sp>
    </p:spTree>
    <p:extLst>
      <p:ext uri="{BB962C8B-B14F-4D97-AF65-F5344CB8AC3E}">
        <p14:creationId xmlns:p14="http://schemas.microsoft.com/office/powerpoint/2010/main" val="980642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748986" y="150479"/>
            <a:ext cx="10495478"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600" b="1" dirty="0">
                <a:solidFill>
                  <a:srgbClr val="002060"/>
                </a:solidFill>
              </a:rPr>
              <a:t>Este versículo tiene cuatro elementos claves:</a:t>
            </a:r>
          </a:p>
          <a:p>
            <a:pPr marL="742950" indent="-742950">
              <a:buClr>
                <a:srgbClr val="FF0000"/>
              </a:buClr>
              <a:buFont typeface="+mj-lt"/>
              <a:buAutoNum type="arabicPeriod"/>
            </a:pPr>
            <a:r>
              <a:rPr lang="es-ES" sz="6600" b="1" dirty="0" smtClean="0">
                <a:solidFill>
                  <a:srgbClr val="002060"/>
                </a:solidFill>
              </a:rPr>
              <a:t>Enemistad</a:t>
            </a:r>
            <a:endParaRPr lang="es-ES" sz="6600" b="1" dirty="0">
              <a:solidFill>
                <a:srgbClr val="002060"/>
              </a:solidFill>
            </a:endParaRPr>
          </a:p>
          <a:p>
            <a:pPr marL="742950" indent="-742950">
              <a:buClr>
                <a:srgbClr val="FF0000"/>
              </a:buClr>
              <a:buFont typeface="+mj-lt"/>
              <a:buAutoNum type="arabicPeriod"/>
            </a:pPr>
            <a:r>
              <a:rPr lang="es-ES" sz="6600" b="1" dirty="0" smtClean="0">
                <a:solidFill>
                  <a:srgbClr val="002060"/>
                </a:solidFill>
              </a:rPr>
              <a:t>La </a:t>
            </a:r>
            <a:r>
              <a:rPr lang="es-ES" sz="6600" b="1" dirty="0">
                <a:solidFill>
                  <a:srgbClr val="002060"/>
                </a:solidFill>
              </a:rPr>
              <a:t>serpiente</a:t>
            </a:r>
          </a:p>
          <a:p>
            <a:pPr marL="742950" indent="-742950">
              <a:buClr>
                <a:srgbClr val="FF0000"/>
              </a:buClr>
              <a:buFont typeface="+mj-lt"/>
              <a:buAutoNum type="arabicPeriod"/>
            </a:pPr>
            <a:r>
              <a:rPr lang="es-ES" sz="6600" b="1" dirty="0" smtClean="0">
                <a:solidFill>
                  <a:srgbClr val="002060"/>
                </a:solidFill>
              </a:rPr>
              <a:t>La </a:t>
            </a:r>
            <a:r>
              <a:rPr lang="es-ES" sz="6600" b="1" dirty="0">
                <a:solidFill>
                  <a:srgbClr val="002060"/>
                </a:solidFill>
              </a:rPr>
              <a:t>mujer</a:t>
            </a:r>
          </a:p>
          <a:p>
            <a:pPr marL="742950" indent="-742950">
              <a:buClr>
                <a:srgbClr val="FF0000"/>
              </a:buClr>
              <a:buFont typeface="+mj-lt"/>
              <a:buAutoNum type="arabicPeriod"/>
            </a:pPr>
            <a:r>
              <a:rPr lang="es-ES" sz="6600" b="1" dirty="0" smtClean="0">
                <a:solidFill>
                  <a:srgbClr val="002060"/>
                </a:solidFill>
              </a:rPr>
              <a:t>Las simientes</a:t>
            </a:r>
            <a:endParaRPr lang="es-ES" sz="6600" b="1" dirty="0">
              <a:solidFill>
                <a:srgbClr val="002060"/>
              </a:solidFill>
            </a:endParaRPr>
          </a:p>
        </p:txBody>
      </p:sp>
    </p:spTree>
    <p:extLst>
      <p:ext uri="{BB962C8B-B14F-4D97-AF65-F5344CB8AC3E}">
        <p14:creationId xmlns:p14="http://schemas.microsoft.com/office/powerpoint/2010/main" val="429411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El segundo recogimiento</a:t>
            </a:r>
          </a:p>
        </p:txBody>
      </p:sp>
    </p:spTree>
    <p:extLst>
      <p:ext uri="{BB962C8B-B14F-4D97-AF65-F5344CB8AC3E}">
        <p14:creationId xmlns:p14="http://schemas.microsoft.com/office/powerpoint/2010/main" val="20579997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16434" y="2164732"/>
            <a:ext cx="11543470" cy="4401205"/>
          </a:xfrm>
          <a:prstGeom prst="rect">
            <a:avLst/>
          </a:prstGeom>
          <a:noFill/>
        </p:spPr>
        <p:txBody>
          <a:bodyPr wrap="square" rtlCol="0">
            <a:spAutoFit/>
          </a:bodyPr>
          <a:lstStyle/>
          <a:p>
            <a:r>
              <a:rPr lang="es-ES" sz="4000" b="1" dirty="0" smtClean="0">
                <a:solidFill>
                  <a:schemeClr val="bg1"/>
                </a:solidFill>
              </a:rPr>
              <a:t>“</a:t>
            </a:r>
            <a:r>
              <a:rPr lang="es-ES" sz="4000" b="1" dirty="0">
                <a:solidFill>
                  <a:schemeClr val="bg1"/>
                </a:solidFill>
              </a:rPr>
              <a:t>Asimismo acontecerá en aquel tiempo, que Jehová alzará </a:t>
            </a:r>
            <a:r>
              <a:rPr lang="es-ES" sz="4000" b="1" dirty="0">
                <a:solidFill>
                  <a:srgbClr val="FFFF00"/>
                </a:solidFill>
              </a:rPr>
              <a:t>otra vez </a:t>
            </a:r>
            <a:r>
              <a:rPr lang="es-ES" sz="4000" b="1" dirty="0">
                <a:solidFill>
                  <a:schemeClr val="bg1"/>
                </a:solidFill>
              </a:rPr>
              <a:t>su mano para recobrar el </a:t>
            </a:r>
            <a:r>
              <a:rPr lang="es-ES" sz="4000" b="1" dirty="0">
                <a:solidFill>
                  <a:srgbClr val="FFFF00"/>
                </a:solidFill>
              </a:rPr>
              <a:t>remanente</a:t>
            </a:r>
            <a:r>
              <a:rPr lang="es-ES" sz="4000" b="1" dirty="0">
                <a:solidFill>
                  <a:schemeClr val="bg1"/>
                </a:solidFill>
              </a:rPr>
              <a:t> de su pueblo que aún quede en Asiria, Egipto, </a:t>
            </a:r>
            <a:r>
              <a:rPr lang="es-ES" sz="4000" b="1" dirty="0" err="1">
                <a:solidFill>
                  <a:schemeClr val="bg1"/>
                </a:solidFill>
              </a:rPr>
              <a:t>Patros</a:t>
            </a:r>
            <a:r>
              <a:rPr lang="es-ES" sz="4000" b="1" dirty="0">
                <a:solidFill>
                  <a:schemeClr val="bg1"/>
                </a:solidFill>
              </a:rPr>
              <a:t>, Etiopía, </a:t>
            </a:r>
            <a:r>
              <a:rPr lang="es-ES" sz="4000" b="1" dirty="0" err="1">
                <a:solidFill>
                  <a:schemeClr val="bg1"/>
                </a:solidFill>
              </a:rPr>
              <a:t>Elam</a:t>
            </a:r>
            <a:r>
              <a:rPr lang="es-ES" sz="4000" b="1" dirty="0">
                <a:solidFill>
                  <a:schemeClr val="bg1"/>
                </a:solidFill>
              </a:rPr>
              <a:t>, </a:t>
            </a:r>
            <a:r>
              <a:rPr lang="es-ES" sz="4000" b="1" dirty="0" err="1">
                <a:solidFill>
                  <a:schemeClr val="bg1"/>
                </a:solidFill>
              </a:rPr>
              <a:t>Sinar</a:t>
            </a:r>
            <a:r>
              <a:rPr lang="es-ES" sz="4000" b="1" dirty="0">
                <a:solidFill>
                  <a:schemeClr val="bg1"/>
                </a:solidFill>
              </a:rPr>
              <a:t> y </a:t>
            </a:r>
            <a:r>
              <a:rPr lang="es-ES" sz="4000" b="1" dirty="0" err="1">
                <a:solidFill>
                  <a:schemeClr val="bg1"/>
                </a:solidFill>
              </a:rPr>
              <a:t>Hamat</a:t>
            </a:r>
            <a:r>
              <a:rPr lang="es-ES" sz="4000" b="1" dirty="0">
                <a:solidFill>
                  <a:schemeClr val="bg1"/>
                </a:solidFill>
              </a:rPr>
              <a:t>, y en las costas del mar. 12 Y levantará pendón a las naciones, y </a:t>
            </a:r>
            <a:r>
              <a:rPr lang="es-ES" sz="4000" b="1" dirty="0">
                <a:solidFill>
                  <a:srgbClr val="FFFF00"/>
                </a:solidFill>
              </a:rPr>
              <a:t>juntará los desterrados </a:t>
            </a:r>
            <a:r>
              <a:rPr lang="es-ES" sz="4000" b="1" dirty="0">
                <a:solidFill>
                  <a:schemeClr val="bg1"/>
                </a:solidFill>
              </a:rPr>
              <a:t>de Israel, y reunirá los </a:t>
            </a:r>
            <a:r>
              <a:rPr lang="es-ES" sz="4000" b="1" dirty="0">
                <a:solidFill>
                  <a:srgbClr val="FFFF00"/>
                </a:solidFill>
              </a:rPr>
              <a:t>esparcidos</a:t>
            </a:r>
            <a:r>
              <a:rPr lang="es-ES" sz="4000" b="1" dirty="0">
                <a:solidFill>
                  <a:schemeClr val="bg1"/>
                </a:solidFill>
              </a:rPr>
              <a:t> de Judá de los </a:t>
            </a:r>
            <a:r>
              <a:rPr lang="es-ES" sz="4000" b="1" dirty="0">
                <a:solidFill>
                  <a:srgbClr val="FFFF00"/>
                </a:solidFill>
              </a:rPr>
              <a:t>cuatro confines de la tierra</a:t>
            </a:r>
            <a:r>
              <a:rPr lang="es-ES" sz="40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solidFill>
                  <a:srgbClr val="C00000"/>
                </a:solidFill>
              </a:rPr>
              <a:t>Isaías 11:11, 12: </a:t>
            </a:r>
            <a:r>
              <a:rPr lang="es-ES" dirty="0">
                <a:solidFill>
                  <a:schemeClr val="tx1"/>
                </a:solidFill>
              </a:rPr>
              <a:t>Dios prometió por medio de Isaías que Israel sería reunido a la tierra por segunda vez después de estar dispersos:</a:t>
            </a:r>
          </a:p>
        </p:txBody>
      </p:sp>
    </p:spTree>
    <p:extLst>
      <p:ext uri="{BB962C8B-B14F-4D97-AF65-F5344CB8AC3E}">
        <p14:creationId xmlns:p14="http://schemas.microsoft.com/office/powerpoint/2010/main" val="42884363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16434" y="2656051"/>
            <a:ext cx="11543470" cy="3785652"/>
          </a:xfrm>
          <a:prstGeom prst="rect">
            <a:avLst/>
          </a:prstGeom>
          <a:noFill/>
        </p:spPr>
        <p:txBody>
          <a:bodyPr wrap="square" rtlCol="0">
            <a:spAutoFit/>
          </a:bodyPr>
          <a:lstStyle/>
          <a:p>
            <a:r>
              <a:rPr lang="es-ES" sz="4000" b="1" dirty="0" smtClean="0">
                <a:solidFill>
                  <a:schemeClr val="bg1"/>
                </a:solidFill>
              </a:rPr>
              <a:t>“</a:t>
            </a:r>
            <a:r>
              <a:rPr lang="es-ES" sz="4000" b="1" dirty="0">
                <a:solidFill>
                  <a:schemeClr val="bg1"/>
                </a:solidFill>
              </a:rPr>
              <a:t>Por tanto, he aquí que vienen días, dice Jehová, en que no dirán más: Vive Jehová que hizo subir a los hijos de Israel de la tierra de </a:t>
            </a:r>
            <a:r>
              <a:rPr lang="es-ES" sz="4000" b="1" dirty="0">
                <a:solidFill>
                  <a:srgbClr val="FFFF00"/>
                </a:solidFill>
              </a:rPr>
              <a:t>Egipto</a:t>
            </a:r>
            <a:r>
              <a:rPr lang="es-ES" sz="4000" b="1" dirty="0">
                <a:solidFill>
                  <a:schemeClr val="bg1"/>
                </a:solidFill>
              </a:rPr>
              <a:t>, 8 sino: Vive Jehová que hizo subir y trajo la descendencia de la casa de Israel de </a:t>
            </a:r>
            <a:r>
              <a:rPr lang="es-ES" sz="4000" b="1" dirty="0">
                <a:solidFill>
                  <a:srgbClr val="FFFF00"/>
                </a:solidFill>
              </a:rPr>
              <a:t>tierra del norte</a:t>
            </a:r>
            <a:r>
              <a:rPr lang="es-ES" sz="4000" b="1" dirty="0">
                <a:solidFill>
                  <a:schemeClr val="bg1"/>
                </a:solidFill>
              </a:rPr>
              <a:t>, y de todas las tierras adonde yo </a:t>
            </a:r>
            <a:r>
              <a:rPr lang="es-ES" sz="4000" b="1" dirty="0">
                <a:solidFill>
                  <a:srgbClr val="FFFF00"/>
                </a:solidFill>
              </a:rPr>
              <a:t>los había echado</a:t>
            </a:r>
            <a:r>
              <a:rPr lang="es-ES" sz="4000" b="1" dirty="0">
                <a:solidFill>
                  <a:schemeClr val="bg1"/>
                </a:solidFill>
              </a:rPr>
              <a:t>; y </a:t>
            </a:r>
            <a:r>
              <a:rPr lang="es-ES" sz="4000" b="1" dirty="0">
                <a:solidFill>
                  <a:srgbClr val="FFFF00"/>
                </a:solidFill>
              </a:rPr>
              <a:t>habitarán en su tierra</a:t>
            </a:r>
            <a:r>
              <a:rPr lang="es-ES" sz="40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2308324"/>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solidFill>
                  <a:srgbClr val="C00000"/>
                </a:solidFill>
              </a:rPr>
              <a:t>Jeremías 23:7, 8: </a:t>
            </a:r>
            <a:r>
              <a:rPr lang="es-ES" dirty="0">
                <a:solidFill>
                  <a:schemeClr val="tx1"/>
                </a:solidFill>
              </a:rPr>
              <a:t>El profeta Jeremías también enseñó que Israel sería reunido o juntado a la tierra prometida dos veces: La primera vez de </a:t>
            </a:r>
            <a:r>
              <a:rPr lang="es-ES" u="sng" dirty="0">
                <a:solidFill>
                  <a:schemeClr val="tx1"/>
                </a:solidFill>
              </a:rPr>
              <a:t>Egipto</a:t>
            </a:r>
            <a:r>
              <a:rPr lang="es-ES" dirty="0">
                <a:solidFill>
                  <a:schemeClr val="tx1"/>
                </a:solidFill>
              </a:rPr>
              <a:t> y la segunda de </a:t>
            </a:r>
            <a:r>
              <a:rPr lang="es-ES" u="sng" dirty="0">
                <a:solidFill>
                  <a:schemeClr val="tx1"/>
                </a:solidFill>
              </a:rPr>
              <a:t>Babilonia</a:t>
            </a:r>
            <a:r>
              <a:rPr lang="es-ES" dirty="0">
                <a:solidFill>
                  <a:schemeClr val="tx1"/>
                </a:solidFill>
              </a:rPr>
              <a:t>:</a:t>
            </a:r>
          </a:p>
        </p:txBody>
      </p:sp>
    </p:spTree>
    <p:extLst>
      <p:ext uri="{BB962C8B-B14F-4D97-AF65-F5344CB8AC3E}">
        <p14:creationId xmlns:p14="http://schemas.microsoft.com/office/powerpoint/2010/main" val="38088029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46266" y="1460609"/>
            <a:ext cx="11543470" cy="5016758"/>
          </a:xfrm>
          <a:prstGeom prst="rect">
            <a:avLst/>
          </a:prstGeom>
          <a:noFill/>
        </p:spPr>
        <p:txBody>
          <a:bodyPr wrap="square" rtlCol="0">
            <a:spAutoFit/>
          </a:bodyPr>
          <a:lstStyle/>
          <a:p>
            <a:r>
              <a:rPr lang="es-ES" sz="4000" b="1" dirty="0" smtClean="0">
                <a:solidFill>
                  <a:schemeClr val="bg1"/>
                </a:solidFill>
              </a:rPr>
              <a:t>“</a:t>
            </a:r>
            <a:r>
              <a:rPr lang="es-ES" sz="4000" b="1" dirty="0">
                <a:solidFill>
                  <a:schemeClr val="bg1"/>
                </a:solidFill>
              </a:rPr>
              <a:t>En el primer año de Ciro rey de Persia, </a:t>
            </a:r>
            <a:r>
              <a:rPr lang="es-ES" sz="4000" b="1" dirty="0">
                <a:solidFill>
                  <a:srgbClr val="FFFF00"/>
                </a:solidFill>
              </a:rPr>
              <a:t>para que se cumpliese </a:t>
            </a:r>
            <a:r>
              <a:rPr lang="es-ES" sz="4000" b="1" dirty="0">
                <a:solidFill>
                  <a:schemeClr val="bg1"/>
                </a:solidFill>
              </a:rPr>
              <a:t>la palabra de Jehová por boca de </a:t>
            </a:r>
            <a:r>
              <a:rPr lang="es-ES" sz="4000" b="1" dirty="0">
                <a:solidFill>
                  <a:srgbClr val="FFFF00"/>
                </a:solidFill>
              </a:rPr>
              <a:t>Jeremías</a:t>
            </a:r>
            <a:r>
              <a:rPr lang="es-ES" sz="4000" b="1" dirty="0">
                <a:solidFill>
                  <a:schemeClr val="bg1"/>
                </a:solidFill>
              </a:rPr>
              <a:t>, despertó Jehová el espíritu de Ciro rey de Persia, el cual hizo pregonar de palabra y también por escrito por todo su reino, diciendo: 2 Así ha dicho Ciro rey de Persia: Jehová el Dios de los cielos </a:t>
            </a:r>
            <a:r>
              <a:rPr lang="es-ES" sz="4000" b="1" dirty="0">
                <a:solidFill>
                  <a:srgbClr val="FFFF00"/>
                </a:solidFill>
              </a:rPr>
              <a:t>me ha dado todos los reinos </a:t>
            </a:r>
            <a:r>
              <a:rPr lang="es-ES" sz="4000" b="1" dirty="0">
                <a:solidFill>
                  <a:schemeClr val="bg1"/>
                </a:solidFill>
              </a:rPr>
              <a:t>de la tierra, y me ha mandado que le edifique casa en Jerusalén, que está en Judá.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solidFill>
                  <a:srgbClr val="C00000"/>
                </a:solidFill>
              </a:rPr>
              <a:t>Esdras 1:1-4: </a:t>
            </a:r>
            <a:r>
              <a:rPr lang="es-ES" dirty="0" smtClean="0">
                <a:solidFill>
                  <a:schemeClr val="tx1"/>
                </a:solidFill>
              </a:rPr>
              <a:t>describe </a:t>
            </a:r>
            <a:r>
              <a:rPr lang="es-ES" dirty="0">
                <a:solidFill>
                  <a:schemeClr val="tx1"/>
                </a:solidFill>
              </a:rPr>
              <a:t>como Israel fue reunido a la tierra por segunda vez:</a:t>
            </a:r>
          </a:p>
        </p:txBody>
      </p:sp>
    </p:spTree>
    <p:extLst>
      <p:ext uri="{BB962C8B-B14F-4D97-AF65-F5344CB8AC3E}">
        <p14:creationId xmlns:p14="http://schemas.microsoft.com/office/powerpoint/2010/main" val="37416305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25616" y="532562"/>
            <a:ext cx="11543470" cy="6186309"/>
          </a:xfrm>
          <a:prstGeom prst="rect">
            <a:avLst/>
          </a:prstGeom>
          <a:noFill/>
        </p:spPr>
        <p:txBody>
          <a:bodyPr wrap="square" rtlCol="0">
            <a:spAutoFit/>
          </a:bodyPr>
          <a:lstStyle/>
          <a:p>
            <a:r>
              <a:rPr lang="es-ES" sz="4400" b="1" dirty="0" smtClean="0">
                <a:solidFill>
                  <a:schemeClr val="bg1"/>
                </a:solidFill>
              </a:rPr>
              <a:t>3 </a:t>
            </a:r>
            <a:r>
              <a:rPr lang="es-ES" sz="4400" b="1" dirty="0">
                <a:solidFill>
                  <a:schemeClr val="bg1"/>
                </a:solidFill>
              </a:rPr>
              <a:t>Quien haya entre vosotros de su pueblo, sea Dios con él, y </a:t>
            </a:r>
            <a:r>
              <a:rPr lang="es-ES" sz="4400" b="1" dirty="0">
                <a:solidFill>
                  <a:srgbClr val="FFFF00"/>
                </a:solidFill>
              </a:rPr>
              <a:t>suba a Jerusalén </a:t>
            </a:r>
            <a:r>
              <a:rPr lang="es-ES" sz="4400" b="1" dirty="0">
                <a:solidFill>
                  <a:schemeClr val="bg1"/>
                </a:solidFill>
              </a:rPr>
              <a:t>que está en Judá, y edifique la casa a Jehová Dios de Israel (él es el Dios), la cual está en Jerusalén. 4 Y a todo el que haya quedado, en cualquier lugar donde more, ayúdenle los hombres de su lugar con plata, oro, bienes y ganados, además de ofrendas voluntarias para la casa de Dios, la cual está en Jerusalén.”</a:t>
            </a:r>
          </a:p>
        </p:txBody>
      </p:sp>
    </p:spTree>
    <p:extLst>
      <p:ext uri="{BB962C8B-B14F-4D97-AF65-F5344CB8AC3E}">
        <p14:creationId xmlns:p14="http://schemas.microsoft.com/office/powerpoint/2010/main" val="23706682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198" y="24268"/>
            <a:ext cx="11602116"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Después del cautiverio en Babilonia el </a:t>
            </a:r>
            <a:r>
              <a:rPr lang="es-ES" sz="4800" b="1" dirty="0">
                <a:solidFill>
                  <a:srgbClr val="C00000"/>
                </a:solidFill>
              </a:rPr>
              <a:t>recogimiento</a:t>
            </a:r>
            <a:r>
              <a:rPr lang="es-ES" sz="4800" b="1" dirty="0">
                <a:solidFill>
                  <a:srgbClr val="002060"/>
                </a:solidFill>
              </a:rPr>
              <a:t> de Israel a la tierra fue dirigido por </a:t>
            </a:r>
            <a:r>
              <a:rPr lang="es-ES" sz="4800" b="1" dirty="0">
                <a:solidFill>
                  <a:srgbClr val="C00000"/>
                </a:solidFill>
              </a:rPr>
              <a:t>Esdras, Nehemías, </a:t>
            </a:r>
            <a:r>
              <a:rPr lang="es-ES" sz="4800" b="1" dirty="0" err="1">
                <a:solidFill>
                  <a:srgbClr val="C00000"/>
                </a:solidFill>
              </a:rPr>
              <a:t>Zorobabel</a:t>
            </a:r>
            <a:r>
              <a:rPr lang="es-ES" sz="4800" b="1" dirty="0">
                <a:solidFill>
                  <a:srgbClr val="C00000"/>
                </a:solidFill>
              </a:rPr>
              <a:t>, y Josué</a:t>
            </a:r>
            <a:r>
              <a:rPr lang="es-ES" sz="4800" b="1" dirty="0">
                <a:solidFill>
                  <a:srgbClr val="002060"/>
                </a:solidFill>
              </a:rPr>
              <a:t>, el sumo-sacerdote. La nueva oportunidad para permanecer unidos a su Señor iba a durar </a:t>
            </a:r>
            <a:r>
              <a:rPr lang="es-ES" sz="4800" b="1" dirty="0">
                <a:solidFill>
                  <a:srgbClr val="C00000"/>
                </a:solidFill>
              </a:rPr>
              <a:t>setenta semanas </a:t>
            </a:r>
            <a:r>
              <a:rPr lang="es-ES" sz="4800" b="1" dirty="0">
                <a:solidFill>
                  <a:srgbClr val="002060"/>
                </a:solidFill>
              </a:rPr>
              <a:t>(490 años) y durante la </a:t>
            </a:r>
            <a:r>
              <a:rPr lang="es-ES" sz="4800" b="1" dirty="0">
                <a:solidFill>
                  <a:srgbClr val="C00000"/>
                </a:solidFill>
              </a:rPr>
              <a:t>última</a:t>
            </a:r>
            <a:r>
              <a:rPr lang="es-ES" sz="4800" b="1" dirty="0">
                <a:solidFill>
                  <a:srgbClr val="002060"/>
                </a:solidFill>
              </a:rPr>
              <a:t> de estas semanas un </a:t>
            </a:r>
            <a:r>
              <a:rPr lang="es-ES" sz="4800" b="1" dirty="0">
                <a:solidFill>
                  <a:srgbClr val="C00000"/>
                </a:solidFill>
              </a:rPr>
              <a:t>nuevo David </a:t>
            </a:r>
            <a:r>
              <a:rPr lang="es-ES" sz="4800" b="1" dirty="0">
                <a:solidFill>
                  <a:srgbClr val="002060"/>
                </a:solidFill>
              </a:rPr>
              <a:t>vendría a la tierra para </a:t>
            </a:r>
            <a:r>
              <a:rPr lang="es-ES" sz="4800" b="1" dirty="0">
                <a:solidFill>
                  <a:srgbClr val="C00000"/>
                </a:solidFill>
              </a:rPr>
              <a:t>reunir</a:t>
            </a:r>
            <a:r>
              <a:rPr lang="es-ES" sz="4800" b="1" dirty="0">
                <a:solidFill>
                  <a:srgbClr val="002060"/>
                </a:solidFill>
              </a:rPr>
              <a:t> </a:t>
            </a:r>
            <a:r>
              <a:rPr lang="es-ES" sz="4800" b="1" dirty="0">
                <a:solidFill>
                  <a:srgbClr val="C00000"/>
                </a:solidFill>
              </a:rPr>
              <a:t>a sus ovejas a sí mismo.</a:t>
            </a:r>
          </a:p>
        </p:txBody>
      </p:sp>
    </p:spTree>
    <p:extLst>
      <p:ext uri="{BB962C8B-B14F-4D97-AF65-F5344CB8AC3E}">
        <p14:creationId xmlns:p14="http://schemas.microsoft.com/office/powerpoint/2010/main" val="24651335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72169" y="531370"/>
            <a:ext cx="11602116"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Los </a:t>
            </a:r>
            <a:r>
              <a:rPr lang="es-ES" sz="4800" b="1" dirty="0" err="1" smtClean="0">
                <a:solidFill>
                  <a:srgbClr val="C00000"/>
                </a:solidFill>
              </a:rPr>
              <a:t>dispensacionalistas</a:t>
            </a:r>
            <a:r>
              <a:rPr lang="es-ES" sz="4800" b="1" dirty="0" smtClean="0">
                <a:solidFill>
                  <a:srgbClr val="C00000"/>
                </a:solidFill>
              </a:rPr>
              <a:t> [interpretan la Biblia literalmente]</a:t>
            </a:r>
            <a:r>
              <a:rPr lang="es-ES" sz="4800" b="1" dirty="0" smtClean="0">
                <a:solidFill>
                  <a:srgbClr val="002060"/>
                </a:solidFill>
              </a:rPr>
              <a:t> </a:t>
            </a:r>
            <a:r>
              <a:rPr lang="es-ES" sz="4800" b="1" dirty="0">
                <a:solidFill>
                  <a:srgbClr val="002060"/>
                </a:solidFill>
              </a:rPr>
              <a:t>han enseñado que la promesa de un segundo recogimiento a la tierra se cumplió en </a:t>
            </a:r>
            <a:r>
              <a:rPr lang="es-ES" sz="4800" b="1" dirty="0">
                <a:solidFill>
                  <a:srgbClr val="C00000"/>
                </a:solidFill>
              </a:rPr>
              <a:t>1948</a:t>
            </a:r>
            <a:r>
              <a:rPr lang="es-ES" sz="4800" b="1" dirty="0">
                <a:solidFill>
                  <a:srgbClr val="002060"/>
                </a:solidFill>
              </a:rPr>
              <a:t> cuando los judíos fueron reunidos por Dios nuevamente a su tierra, pero </a:t>
            </a:r>
            <a:r>
              <a:rPr lang="es-ES" sz="4800" b="1" dirty="0">
                <a:solidFill>
                  <a:srgbClr val="C00000"/>
                </a:solidFill>
              </a:rPr>
              <a:t>en incredulidad</a:t>
            </a:r>
            <a:r>
              <a:rPr lang="es-ES" sz="4800" b="1" dirty="0">
                <a:solidFill>
                  <a:srgbClr val="002060"/>
                </a:solidFill>
              </a:rPr>
              <a:t>. Así pasan por alto totalmente el recogimiento de Israel a la tierra después del cautiverio babilónico.</a:t>
            </a:r>
            <a:endParaRPr lang="es-ES" sz="4800" b="1" dirty="0">
              <a:solidFill>
                <a:srgbClr val="C00000"/>
              </a:solidFill>
            </a:endParaRPr>
          </a:p>
        </p:txBody>
      </p:sp>
    </p:spTree>
    <p:extLst>
      <p:ext uri="{BB962C8B-B14F-4D97-AF65-F5344CB8AC3E}">
        <p14:creationId xmlns:p14="http://schemas.microsoft.com/office/powerpoint/2010/main" val="9220691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72169" y="117693"/>
            <a:ext cx="11602116"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En contraste con este concepto </a:t>
            </a:r>
            <a:r>
              <a:rPr lang="es-ES" sz="4800" b="1" dirty="0" err="1">
                <a:solidFill>
                  <a:srgbClr val="002060"/>
                </a:solidFill>
              </a:rPr>
              <a:t>dispensacionalista</a:t>
            </a:r>
            <a:r>
              <a:rPr lang="es-ES" sz="4800" b="1" dirty="0">
                <a:solidFill>
                  <a:srgbClr val="002060"/>
                </a:solidFill>
              </a:rPr>
              <a:t>, los libros de Esdras y Nehemías describen como Israel fue </a:t>
            </a:r>
            <a:r>
              <a:rPr lang="es-ES" sz="4800" b="1" dirty="0">
                <a:solidFill>
                  <a:srgbClr val="C00000"/>
                </a:solidFill>
              </a:rPr>
              <a:t>recogido a la tierra después del cautiverio</a:t>
            </a:r>
            <a:r>
              <a:rPr lang="es-ES" sz="4800" b="1" dirty="0">
                <a:solidFill>
                  <a:srgbClr val="002060"/>
                </a:solidFill>
              </a:rPr>
              <a:t>. La razón por la cual fueron recogidos nuevamente a la tierra es porque en el cautiverio </a:t>
            </a:r>
            <a:r>
              <a:rPr lang="es-ES" sz="4800" b="1" dirty="0">
                <a:solidFill>
                  <a:srgbClr val="C00000"/>
                </a:solidFill>
              </a:rPr>
              <a:t>se arrepintieron </a:t>
            </a:r>
            <a:r>
              <a:rPr lang="es-ES" sz="4800" b="1" dirty="0">
                <a:solidFill>
                  <a:srgbClr val="002060"/>
                </a:solidFill>
              </a:rPr>
              <a:t>y </a:t>
            </a:r>
            <a:r>
              <a:rPr lang="es-ES" sz="4800" b="1" dirty="0">
                <a:solidFill>
                  <a:srgbClr val="C00000"/>
                </a:solidFill>
              </a:rPr>
              <a:t>se unieron a su Señor</a:t>
            </a:r>
            <a:r>
              <a:rPr lang="es-ES" sz="4800" b="1" dirty="0">
                <a:solidFill>
                  <a:srgbClr val="002060"/>
                </a:solidFill>
              </a:rPr>
              <a:t> (compare la oración de Daniel 9 y la renovación del pacto en Nehemías 8).</a:t>
            </a:r>
            <a:endParaRPr lang="es-ES" sz="4800" b="1" dirty="0">
              <a:solidFill>
                <a:srgbClr val="C00000"/>
              </a:solidFill>
            </a:endParaRPr>
          </a:p>
        </p:txBody>
      </p:sp>
    </p:spTree>
    <p:extLst>
      <p:ext uri="{BB962C8B-B14F-4D97-AF65-F5344CB8AC3E}">
        <p14:creationId xmlns:p14="http://schemas.microsoft.com/office/powerpoint/2010/main" val="30600741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72169" y="301267"/>
            <a:ext cx="11602116"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Pero es bueno recordar que este segundo recogimiento (el primero fue cuando salieron de Egipto) </a:t>
            </a:r>
            <a:r>
              <a:rPr lang="es-ES" sz="4400" b="1" dirty="0">
                <a:solidFill>
                  <a:srgbClr val="C00000"/>
                </a:solidFill>
              </a:rPr>
              <a:t>prefigura</a:t>
            </a:r>
            <a:r>
              <a:rPr lang="es-ES" sz="4400" b="1" dirty="0">
                <a:solidFill>
                  <a:srgbClr val="002060"/>
                </a:solidFill>
              </a:rPr>
              <a:t> el tiempo cuando el Israel espiritual y global será librado de su servidumbre a la Babilonia espiritual durante las últimas tres plagas apocalípticas. Entonces el pueblo de Dios será librado de las garras de Babilonia, estará unido a su Señor y será recogido o llevado a la </a:t>
            </a:r>
            <a:r>
              <a:rPr lang="es-ES" sz="4400" b="1" dirty="0">
                <a:solidFill>
                  <a:srgbClr val="C00000"/>
                </a:solidFill>
              </a:rPr>
              <a:t>Canaán celestial</a:t>
            </a:r>
            <a:r>
              <a:rPr lang="es-ES" sz="4400" b="1" dirty="0">
                <a:solidFill>
                  <a:srgbClr val="002060"/>
                </a:solidFill>
              </a:rPr>
              <a:t>.</a:t>
            </a:r>
            <a:endParaRPr lang="es-ES" sz="4400" b="1" dirty="0">
              <a:solidFill>
                <a:srgbClr val="C00000"/>
              </a:solidFill>
            </a:endParaRPr>
          </a:p>
        </p:txBody>
      </p:sp>
    </p:spTree>
    <p:extLst>
      <p:ext uri="{BB962C8B-B14F-4D97-AF65-F5344CB8AC3E}">
        <p14:creationId xmlns:p14="http://schemas.microsoft.com/office/powerpoint/2010/main" val="16610356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5785" y="3163545"/>
            <a:ext cx="11573302" cy="2862322"/>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Y yo os tomaré de las naciones, y os </a:t>
            </a:r>
            <a:r>
              <a:rPr lang="es-ES" sz="6000" b="1" dirty="0">
                <a:solidFill>
                  <a:srgbClr val="FFFF00"/>
                </a:solidFill>
              </a:rPr>
              <a:t>recogeré [reuniré]</a:t>
            </a:r>
            <a:r>
              <a:rPr lang="es-ES" sz="6000" b="1" dirty="0">
                <a:solidFill>
                  <a:schemeClr val="bg1"/>
                </a:solidFill>
              </a:rPr>
              <a:t> de todas las tierras, y os </a:t>
            </a:r>
            <a:r>
              <a:rPr lang="es-ES" sz="6000" b="1" dirty="0">
                <a:solidFill>
                  <a:srgbClr val="FFFF00"/>
                </a:solidFill>
              </a:rPr>
              <a:t>traeré</a:t>
            </a:r>
            <a:r>
              <a:rPr lang="es-ES" sz="6000" b="1" dirty="0">
                <a:solidFill>
                  <a:schemeClr val="bg1"/>
                </a:solidFill>
              </a:rPr>
              <a:t> a </a:t>
            </a:r>
            <a:r>
              <a:rPr lang="es-ES" sz="6000" b="1" dirty="0">
                <a:solidFill>
                  <a:srgbClr val="FFFF00"/>
                </a:solidFill>
              </a:rPr>
              <a:t>vuestro país</a:t>
            </a:r>
            <a:r>
              <a:rPr lang="es-ES" sz="60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2862322"/>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Ezequiel 36:24: </a:t>
            </a:r>
            <a:r>
              <a:rPr lang="es-ES" dirty="0">
                <a:solidFill>
                  <a:schemeClr val="tx1"/>
                </a:solidFill>
              </a:rPr>
              <a:t>Ezequiel fue profeta de Dios en Babilonia durante la segunda dispersión de Israel a Babilonia en el año 597 AC. Por medio del profeta Dios dio la promesa que recogería o reuniría de nuevo a su pueblo:</a:t>
            </a:r>
          </a:p>
        </p:txBody>
      </p:sp>
    </p:spTree>
    <p:extLst>
      <p:ext uri="{BB962C8B-B14F-4D97-AF65-F5344CB8AC3E}">
        <p14:creationId xmlns:p14="http://schemas.microsoft.com/office/powerpoint/2010/main" val="955219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8249" y="324531"/>
            <a:ext cx="11122926"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Se notará que la enemistad en este versículo corre en dos direcciones, una contra la mujer y la otra contra la simiente de la mujer. Satanás procuró eliminar a la simiente de la mujer cuando nació (Apocalipsis 12:3, 4) y luego se lanzó en contra del </a:t>
            </a:r>
            <a:r>
              <a:rPr lang="es-ES" sz="4800" b="1" dirty="0">
                <a:solidFill>
                  <a:srgbClr val="C00000"/>
                </a:solidFill>
              </a:rPr>
              <a:t>remanente de la simiente</a:t>
            </a:r>
            <a:r>
              <a:rPr lang="es-ES" sz="4800" b="1" dirty="0">
                <a:solidFill>
                  <a:srgbClr val="002060"/>
                </a:solidFill>
              </a:rPr>
              <a:t>, es decir, contra el remanente de Cristo.</a:t>
            </a:r>
          </a:p>
        </p:txBody>
      </p:sp>
    </p:spTree>
    <p:extLst>
      <p:ext uri="{BB962C8B-B14F-4D97-AF65-F5344CB8AC3E}">
        <p14:creationId xmlns:p14="http://schemas.microsoft.com/office/powerpoint/2010/main" val="34604013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13899" y="2404831"/>
            <a:ext cx="11764370" cy="4401205"/>
          </a:xfrm>
          <a:prstGeom prst="rect">
            <a:avLst/>
          </a:prstGeom>
          <a:noFill/>
        </p:spPr>
        <p:txBody>
          <a:bodyPr wrap="square" rtlCol="0">
            <a:spAutoFit/>
          </a:bodyPr>
          <a:lstStyle/>
          <a:p>
            <a:r>
              <a:rPr lang="es-ES" sz="4000" b="1" dirty="0" smtClean="0">
                <a:solidFill>
                  <a:schemeClr val="bg1"/>
                </a:solidFill>
              </a:rPr>
              <a:t>“</a:t>
            </a:r>
            <a:r>
              <a:rPr lang="es-ES" sz="4000" b="1" dirty="0">
                <a:solidFill>
                  <a:schemeClr val="bg1"/>
                </a:solidFill>
              </a:rPr>
              <a:t>y les dirás: Así ha dicho Jehová el Señor: He aquí, yo tomo a los hijos de Israel de entre las naciones a las cuales fueron, y los </a:t>
            </a:r>
            <a:r>
              <a:rPr lang="es-ES" sz="4000" b="1" dirty="0">
                <a:solidFill>
                  <a:srgbClr val="FFFF00"/>
                </a:solidFill>
              </a:rPr>
              <a:t>recogeré [reuniré] </a:t>
            </a:r>
            <a:r>
              <a:rPr lang="es-ES" sz="4000" b="1" dirty="0">
                <a:solidFill>
                  <a:schemeClr val="bg1"/>
                </a:solidFill>
              </a:rPr>
              <a:t>de todas partes, y los traeré a su </a:t>
            </a:r>
            <a:r>
              <a:rPr lang="es-ES" sz="4000" b="1" dirty="0">
                <a:solidFill>
                  <a:srgbClr val="FFFF00"/>
                </a:solidFill>
              </a:rPr>
              <a:t>tierra</a:t>
            </a:r>
            <a:r>
              <a:rPr lang="es-ES" sz="4000" b="1" dirty="0">
                <a:solidFill>
                  <a:schemeClr val="bg1"/>
                </a:solidFill>
              </a:rPr>
              <a:t>; 22 y los haré </a:t>
            </a:r>
            <a:r>
              <a:rPr lang="es-ES" sz="4000" b="1" dirty="0">
                <a:solidFill>
                  <a:srgbClr val="FFFF00"/>
                </a:solidFill>
              </a:rPr>
              <a:t>una nación </a:t>
            </a:r>
            <a:r>
              <a:rPr lang="es-ES" sz="4000" b="1" dirty="0">
                <a:solidFill>
                  <a:schemeClr val="bg1"/>
                </a:solidFill>
              </a:rPr>
              <a:t>en la tierra, en los montes de Israel, y </a:t>
            </a:r>
            <a:r>
              <a:rPr lang="es-ES" sz="4000" b="1" dirty="0">
                <a:solidFill>
                  <a:srgbClr val="FFFF00"/>
                </a:solidFill>
              </a:rPr>
              <a:t>un rey </a:t>
            </a:r>
            <a:r>
              <a:rPr lang="es-ES" sz="4000" b="1" dirty="0">
                <a:solidFill>
                  <a:schemeClr val="bg1"/>
                </a:solidFill>
              </a:rPr>
              <a:t>será a todos ellos por rey; y nunca más serán dos naciones, ni nunca más serán divididos en dos reinos.”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2308324"/>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Ezequiel 37:21-22: </a:t>
            </a:r>
            <a:r>
              <a:rPr lang="es-ES" dirty="0">
                <a:solidFill>
                  <a:schemeClr val="tx1"/>
                </a:solidFill>
              </a:rPr>
              <a:t>Dios prometió recoger y reunir a su pueblo a su propia tierra. Cuando esto ocurriera Israel y Judá se unirían y serían un solo pueblo:</a:t>
            </a:r>
          </a:p>
        </p:txBody>
      </p:sp>
    </p:spTree>
    <p:extLst>
      <p:ext uri="{BB962C8B-B14F-4D97-AF65-F5344CB8AC3E}">
        <p14:creationId xmlns:p14="http://schemas.microsoft.com/office/powerpoint/2010/main" val="20805469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27630" y="2958829"/>
            <a:ext cx="11764370" cy="3477875"/>
          </a:xfrm>
          <a:prstGeom prst="rect">
            <a:avLst/>
          </a:prstGeom>
          <a:noFill/>
        </p:spPr>
        <p:txBody>
          <a:bodyPr wrap="square" rtlCol="0">
            <a:spAutoFit/>
          </a:bodyPr>
          <a:lstStyle/>
          <a:p>
            <a:r>
              <a:rPr lang="es-ES" sz="4400" b="1" dirty="0" smtClean="0">
                <a:solidFill>
                  <a:schemeClr val="bg1"/>
                </a:solidFill>
              </a:rPr>
              <a:t>“</a:t>
            </a:r>
            <a:r>
              <a:rPr lang="es-ES" sz="4400" b="1" dirty="0">
                <a:solidFill>
                  <a:srgbClr val="FFFF00"/>
                </a:solidFill>
              </a:rPr>
              <a:t>Mi siervo David [no podía ser David literal porque estaba muerto] </a:t>
            </a:r>
            <a:r>
              <a:rPr lang="es-ES" sz="4400" b="1" dirty="0">
                <a:solidFill>
                  <a:schemeClr val="bg1"/>
                </a:solidFill>
              </a:rPr>
              <a:t>será rey sobre ellos, y todos ellos tendrán </a:t>
            </a:r>
            <a:r>
              <a:rPr lang="es-ES" sz="4400" b="1" dirty="0">
                <a:solidFill>
                  <a:srgbClr val="FFFF00"/>
                </a:solidFill>
              </a:rPr>
              <a:t>un solo pastor</a:t>
            </a:r>
            <a:r>
              <a:rPr lang="es-ES" sz="4400" b="1" dirty="0">
                <a:solidFill>
                  <a:schemeClr val="bg1"/>
                </a:solidFill>
              </a:rPr>
              <a:t>; y </a:t>
            </a:r>
            <a:r>
              <a:rPr lang="es-ES" sz="4400" b="1" dirty="0">
                <a:solidFill>
                  <a:srgbClr val="FFFF00"/>
                </a:solidFill>
              </a:rPr>
              <a:t>andarán en mis preceptos</a:t>
            </a:r>
            <a:r>
              <a:rPr lang="es-ES" sz="4400" b="1" dirty="0">
                <a:solidFill>
                  <a:schemeClr val="bg1"/>
                </a:solidFill>
              </a:rPr>
              <a:t>, y mis estatutos guardarán, y los pondrán por obra.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2862322"/>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Ezequiel 37:24-28: </a:t>
            </a:r>
            <a:r>
              <a:rPr lang="es-ES" dirty="0">
                <a:solidFill>
                  <a:schemeClr val="tx1"/>
                </a:solidFill>
              </a:rPr>
              <a:t>(a la luz de 2 Samuel 7:16) Una vez reunidos de nuevo a la tierra, el pueblo de Dios tendría </a:t>
            </a:r>
            <a:r>
              <a:rPr lang="es-ES" u="sng" dirty="0">
                <a:solidFill>
                  <a:schemeClr val="tx1"/>
                </a:solidFill>
              </a:rPr>
              <a:t>un solo rey</a:t>
            </a:r>
            <a:r>
              <a:rPr lang="es-ES" dirty="0">
                <a:solidFill>
                  <a:schemeClr val="tx1"/>
                </a:solidFill>
              </a:rPr>
              <a:t>, un </a:t>
            </a:r>
            <a:r>
              <a:rPr lang="es-ES" u="sng" dirty="0">
                <a:solidFill>
                  <a:schemeClr val="tx1"/>
                </a:solidFill>
              </a:rPr>
              <a:t>David mesiánico</a:t>
            </a:r>
            <a:r>
              <a:rPr lang="es-ES" dirty="0">
                <a:solidFill>
                  <a:schemeClr val="tx1"/>
                </a:solidFill>
              </a:rPr>
              <a:t>, y como resultado habitarían para siempre en la tierra: </a:t>
            </a:r>
          </a:p>
        </p:txBody>
      </p:sp>
    </p:spTree>
    <p:extLst>
      <p:ext uri="{BB962C8B-B14F-4D97-AF65-F5344CB8AC3E}">
        <p14:creationId xmlns:p14="http://schemas.microsoft.com/office/powerpoint/2010/main" val="9723854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32096" y="133742"/>
            <a:ext cx="11764370" cy="6740307"/>
          </a:xfrm>
          <a:prstGeom prst="rect">
            <a:avLst/>
          </a:prstGeom>
          <a:noFill/>
        </p:spPr>
        <p:txBody>
          <a:bodyPr wrap="square" rtlCol="0">
            <a:spAutoFit/>
          </a:bodyPr>
          <a:lstStyle/>
          <a:p>
            <a:r>
              <a:rPr lang="es-ES" sz="4800" b="1" dirty="0" smtClean="0">
                <a:solidFill>
                  <a:schemeClr val="bg1"/>
                </a:solidFill>
              </a:rPr>
              <a:t>25 </a:t>
            </a:r>
            <a:r>
              <a:rPr lang="es-ES" sz="4800" b="1" dirty="0">
                <a:solidFill>
                  <a:srgbClr val="FFFF00"/>
                </a:solidFill>
              </a:rPr>
              <a:t>[entonces]Habitarán en la tierra </a:t>
            </a:r>
            <a:r>
              <a:rPr lang="es-ES" sz="4800" b="1" dirty="0">
                <a:solidFill>
                  <a:schemeClr val="bg1"/>
                </a:solidFill>
              </a:rPr>
              <a:t>que di a mi siervo Jacob, en la cual habitaron vuestros padres; en ella habitarán ellos, sus hijos y los hijos de sus hijos para siempre; y </a:t>
            </a:r>
            <a:r>
              <a:rPr lang="es-ES" sz="4800" b="1" dirty="0">
                <a:solidFill>
                  <a:srgbClr val="FFFF00"/>
                </a:solidFill>
              </a:rPr>
              <a:t>mi siervo David</a:t>
            </a:r>
            <a:r>
              <a:rPr lang="es-ES" sz="4800" b="1" dirty="0">
                <a:solidFill>
                  <a:schemeClr val="bg1"/>
                </a:solidFill>
              </a:rPr>
              <a:t> será príncipe de ellos </a:t>
            </a:r>
            <a:r>
              <a:rPr lang="es-ES" sz="4800" b="1" dirty="0">
                <a:solidFill>
                  <a:srgbClr val="FFFF00"/>
                </a:solidFill>
              </a:rPr>
              <a:t>para siempre</a:t>
            </a:r>
            <a:r>
              <a:rPr lang="es-ES" sz="4800" b="1" dirty="0">
                <a:solidFill>
                  <a:schemeClr val="bg1"/>
                </a:solidFill>
              </a:rPr>
              <a:t>. 26 Y haré con ellos </a:t>
            </a:r>
            <a:r>
              <a:rPr lang="es-ES" sz="4800" b="1" dirty="0">
                <a:solidFill>
                  <a:srgbClr val="FFFF00"/>
                </a:solidFill>
              </a:rPr>
              <a:t>pacto de paz, pacto perpetuo </a:t>
            </a:r>
            <a:r>
              <a:rPr lang="es-ES" sz="4800" b="1" dirty="0">
                <a:solidFill>
                  <a:schemeClr val="bg1"/>
                </a:solidFill>
              </a:rPr>
              <a:t>será con ellos; y los estableceré y los multiplicaré, y pondré </a:t>
            </a:r>
            <a:r>
              <a:rPr lang="es-ES" sz="4800" b="1" dirty="0">
                <a:solidFill>
                  <a:srgbClr val="FFFF00"/>
                </a:solidFill>
              </a:rPr>
              <a:t>mi santuario </a:t>
            </a:r>
            <a:r>
              <a:rPr lang="es-ES" sz="4800" b="1" dirty="0">
                <a:solidFill>
                  <a:schemeClr val="bg1"/>
                </a:solidFill>
              </a:rPr>
              <a:t>entre ellos para siempre. </a:t>
            </a:r>
          </a:p>
        </p:txBody>
      </p:sp>
    </p:spTree>
    <p:extLst>
      <p:ext uri="{BB962C8B-B14F-4D97-AF65-F5344CB8AC3E}">
        <p14:creationId xmlns:p14="http://schemas.microsoft.com/office/powerpoint/2010/main" val="16484944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27630" y="0"/>
            <a:ext cx="11764370" cy="6863417"/>
          </a:xfrm>
          <a:prstGeom prst="rect">
            <a:avLst/>
          </a:prstGeom>
          <a:noFill/>
        </p:spPr>
        <p:txBody>
          <a:bodyPr wrap="square" rtlCol="0">
            <a:spAutoFit/>
          </a:bodyPr>
          <a:lstStyle/>
          <a:p>
            <a:r>
              <a:rPr lang="es-ES" sz="4400" b="1" dirty="0" smtClean="0">
                <a:solidFill>
                  <a:schemeClr val="bg1"/>
                </a:solidFill>
              </a:rPr>
              <a:t>27 </a:t>
            </a:r>
            <a:r>
              <a:rPr lang="es-ES" sz="4400" b="1" dirty="0">
                <a:solidFill>
                  <a:schemeClr val="bg1"/>
                </a:solidFill>
              </a:rPr>
              <a:t>Estará en medio de ellos </a:t>
            </a:r>
            <a:r>
              <a:rPr lang="es-ES" sz="4400" b="1" dirty="0">
                <a:solidFill>
                  <a:srgbClr val="FFFF00"/>
                </a:solidFill>
              </a:rPr>
              <a:t>mi tabernáculo, y seré a ellos por Dios, y ellos me serán por pueblo [esto se cumple finalmente en Apocalipsis 21:1-7 a donde </a:t>
            </a:r>
            <a:r>
              <a:rPr lang="es-ES" sz="4400" b="1" dirty="0" smtClean="0">
                <a:solidFill>
                  <a:srgbClr val="FFFF00"/>
                </a:solidFill>
              </a:rPr>
              <a:t>la misma </a:t>
            </a:r>
            <a:r>
              <a:rPr lang="es-ES" sz="4400" b="1" dirty="0">
                <a:solidFill>
                  <a:srgbClr val="FFFF00"/>
                </a:solidFill>
              </a:rPr>
              <a:t>terminología se usa para describir al pueblo de Dios que ha sido reunido al Señor a la segunda venida. En Apocalipsis Israel se compone de judíos y Gentiles que se han unido al Señor]</a:t>
            </a:r>
            <a:r>
              <a:rPr lang="es-ES" sz="4400" b="1" dirty="0">
                <a:solidFill>
                  <a:schemeClr val="bg1"/>
                </a:solidFill>
              </a:rPr>
              <a:t> 28 Y sabrán las naciones que yo Jehová santifico a Israel, estando </a:t>
            </a:r>
            <a:r>
              <a:rPr lang="es-ES" sz="4400" b="1" dirty="0">
                <a:solidFill>
                  <a:srgbClr val="FFFF00"/>
                </a:solidFill>
              </a:rPr>
              <a:t>mi santuario </a:t>
            </a:r>
            <a:r>
              <a:rPr lang="es-ES" sz="4400" b="1" dirty="0">
                <a:solidFill>
                  <a:schemeClr val="bg1"/>
                </a:solidFill>
              </a:rPr>
              <a:t>en medio de ellos </a:t>
            </a:r>
            <a:r>
              <a:rPr lang="es-ES" sz="4400" b="1" dirty="0">
                <a:solidFill>
                  <a:srgbClr val="FFFF00"/>
                </a:solidFill>
              </a:rPr>
              <a:t>para siempre</a:t>
            </a:r>
            <a:r>
              <a:rPr lang="es-ES" sz="4400" b="1" dirty="0">
                <a:solidFill>
                  <a:schemeClr val="bg1"/>
                </a:solidFill>
              </a:rPr>
              <a:t>.”</a:t>
            </a:r>
          </a:p>
        </p:txBody>
      </p:sp>
    </p:spTree>
    <p:extLst>
      <p:ext uri="{BB962C8B-B14F-4D97-AF65-F5344CB8AC3E}">
        <p14:creationId xmlns:p14="http://schemas.microsoft.com/office/powerpoint/2010/main" val="42315325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20828" y="301267"/>
            <a:ext cx="11477767"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El remanente sería entonces fiel al pacto que contrajo con su Rey mesiánico. La fórmula del pacto se usa nuevamente en el </a:t>
            </a:r>
            <a:r>
              <a:rPr lang="es-ES" sz="4400" b="1" dirty="0">
                <a:solidFill>
                  <a:srgbClr val="C00000"/>
                </a:solidFill>
              </a:rPr>
              <a:t>versículo 27</a:t>
            </a:r>
            <a:r>
              <a:rPr lang="es-ES" sz="4400" b="1" dirty="0">
                <a:solidFill>
                  <a:srgbClr val="002060"/>
                </a:solidFill>
              </a:rPr>
              <a:t>: “Yo seré a ellos por Dios y ellos serán mi pueblo.” Dios prometió que cuando regresaran a la tierra Él haría un </a:t>
            </a:r>
            <a:r>
              <a:rPr lang="es-ES" sz="4400" b="1" dirty="0">
                <a:solidFill>
                  <a:srgbClr val="C00000"/>
                </a:solidFill>
              </a:rPr>
              <a:t>nuevo pacto </a:t>
            </a:r>
            <a:r>
              <a:rPr lang="es-ES" sz="4400" b="1" dirty="0">
                <a:solidFill>
                  <a:srgbClr val="002060"/>
                </a:solidFill>
              </a:rPr>
              <a:t>con ellos (Jeremías 31:10, 31-33). La expresión ‘aquellos días’ se refiere al tiempo cuando Israel fue recogido a su tierra después del cautiverio babilónico.</a:t>
            </a:r>
          </a:p>
        </p:txBody>
      </p:sp>
    </p:spTree>
    <p:extLst>
      <p:ext uri="{BB962C8B-B14F-4D97-AF65-F5344CB8AC3E}">
        <p14:creationId xmlns:p14="http://schemas.microsoft.com/office/powerpoint/2010/main" val="19871983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27630" y="1070384"/>
            <a:ext cx="11764370" cy="5509200"/>
          </a:xfrm>
          <a:prstGeom prst="rect">
            <a:avLst/>
          </a:prstGeom>
          <a:noFill/>
        </p:spPr>
        <p:txBody>
          <a:bodyPr wrap="square" rtlCol="0">
            <a:spAutoFit/>
          </a:bodyPr>
          <a:lstStyle/>
          <a:p>
            <a:r>
              <a:rPr lang="es-ES" sz="4400" b="1" dirty="0" smtClean="0">
                <a:solidFill>
                  <a:schemeClr val="bg1"/>
                </a:solidFill>
              </a:rPr>
              <a:t>“Por tanto, di: Así ha dicho Jehová el Señor: Aunque les he </a:t>
            </a:r>
            <a:r>
              <a:rPr lang="es-ES" sz="4400" b="1" dirty="0" smtClean="0">
                <a:solidFill>
                  <a:srgbClr val="FFFF00"/>
                </a:solidFill>
              </a:rPr>
              <a:t>arrojado</a:t>
            </a:r>
            <a:r>
              <a:rPr lang="es-ES" sz="4400" b="1" dirty="0" smtClean="0">
                <a:solidFill>
                  <a:schemeClr val="bg1"/>
                </a:solidFill>
              </a:rPr>
              <a:t> lejos entre las naciones, y les he </a:t>
            </a:r>
            <a:r>
              <a:rPr lang="es-ES" sz="4400" b="1" dirty="0" smtClean="0">
                <a:solidFill>
                  <a:srgbClr val="FFFF00"/>
                </a:solidFill>
              </a:rPr>
              <a:t>esparcido</a:t>
            </a:r>
            <a:r>
              <a:rPr lang="es-ES" sz="4400" b="1" dirty="0" smtClean="0">
                <a:solidFill>
                  <a:schemeClr val="bg1"/>
                </a:solidFill>
              </a:rPr>
              <a:t> por las tierras, con todo eso les seré por un pequeño santuario en las tierras adonde lleguen. 17 Di, por tanto: Así ha dicho Jehová el Señor: Yo os </a:t>
            </a:r>
            <a:r>
              <a:rPr lang="es-ES" sz="4400" b="1" dirty="0" smtClean="0">
                <a:solidFill>
                  <a:srgbClr val="FFFF00"/>
                </a:solidFill>
              </a:rPr>
              <a:t>recogeré</a:t>
            </a:r>
            <a:r>
              <a:rPr lang="es-ES" sz="4400" b="1" dirty="0" smtClean="0">
                <a:solidFill>
                  <a:schemeClr val="bg1"/>
                </a:solidFill>
              </a:rPr>
              <a:t> de los pueblos, y os </a:t>
            </a:r>
            <a:r>
              <a:rPr lang="es-ES" sz="4400" b="1" dirty="0" smtClean="0">
                <a:solidFill>
                  <a:srgbClr val="FFFF00"/>
                </a:solidFill>
              </a:rPr>
              <a:t>congregaré</a:t>
            </a:r>
            <a:r>
              <a:rPr lang="es-ES" sz="4400" b="1" dirty="0" smtClean="0">
                <a:solidFill>
                  <a:schemeClr val="bg1"/>
                </a:solidFill>
              </a:rPr>
              <a:t> de las tierras en las cuales estáis </a:t>
            </a:r>
            <a:r>
              <a:rPr lang="es-ES" sz="4400" b="1" dirty="0" smtClean="0">
                <a:solidFill>
                  <a:srgbClr val="FFFF00"/>
                </a:solidFill>
              </a:rPr>
              <a:t>esparcidos</a:t>
            </a:r>
            <a:r>
              <a:rPr lang="es-ES" sz="4400" b="1" dirty="0" smtClean="0">
                <a:solidFill>
                  <a:schemeClr val="bg1"/>
                </a:solidFill>
              </a:rPr>
              <a:t>, y </a:t>
            </a:r>
            <a:r>
              <a:rPr lang="es-ES" sz="4400" b="1" dirty="0" smtClean="0">
                <a:solidFill>
                  <a:srgbClr val="FFFF00"/>
                </a:solidFill>
              </a:rPr>
              <a:t>os daré la tierra de Israel</a:t>
            </a:r>
            <a:r>
              <a:rPr lang="es-ES" sz="4400" b="1" dirty="0" smtClean="0">
                <a:solidFill>
                  <a:schemeClr val="bg1"/>
                </a:solidFill>
              </a:rPr>
              <a:t>. </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Ezequiel 11:16-20:</a:t>
            </a:r>
          </a:p>
        </p:txBody>
      </p:sp>
    </p:spTree>
    <p:extLst>
      <p:ext uri="{BB962C8B-B14F-4D97-AF65-F5344CB8AC3E}">
        <p14:creationId xmlns:p14="http://schemas.microsoft.com/office/powerpoint/2010/main" val="28407685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27630" y="742838"/>
            <a:ext cx="11764370" cy="5509200"/>
          </a:xfrm>
          <a:prstGeom prst="rect">
            <a:avLst/>
          </a:prstGeom>
          <a:noFill/>
        </p:spPr>
        <p:txBody>
          <a:bodyPr wrap="square" rtlCol="0">
            <a:spAutoFit/>
          </a:bodyPr>
          <a:lstStyle/>
          <a:p>
            <a:r>
              <a:rPr lang="es-ES" sz="4400" b="1" dirty="0" smtClean="0">
                <a:solidFill>
                  <a:schemeClr val="bg1"/>
                </a:solidFill>
              </a:rPr>
              <a:t>18 Y volverán allá, y </a:t>
            </a:r>
            <a:r>
              <a:rPr lang="es-ES" sz="4400" b="1" dirty="0" smtClean="0">
                <a:solidFill>
                  <a:srgbClr val="FFFF00"/>
                </a:solidFill>
              </a:rPr>
              <a:t>quitarán de ella </a:t>
            </a:r>
            <a:r>
              <a:rPr lang="es-ES" sz="4400" b="1" dirty="0" smtClean="0">
                <a:solidFill>
                  <a:schemeClr val="bg1"/>
                </a:solidFill>
              </a:rPr>
              <a:t>todas sus idolatrías y todas sus abominaciones. 19 Y les daré un corazón, y un espíritu </a:t>
            </a:r>
            <a:r>
              <a:rPr lang="es-ES" sz="4400" b="1" dirty="0" smtClean="0">
                <a:solidFill>
                  <a:srgbClr val="FFFF00"/>
                </a:solidFill>
              </a:rPr>
              <a:t>nuevo</a:t>
            </a:r>
            <a:r>
              <a:rPr lang="es-ES" sz="4400" b="1" dirty="0" smtClean="0">
                <a:solidFill>
                  <a:schemeClr val="bg1"/>
                </a:solidFill>
              </a:rPr>
              <a:t> pondré dentro de ellos; y quitaré el </a:t>
            </a:r>
            <a:r>
              <a:rPr lang="es-ES" sz="4400" b="1" dirty="0" smtClean="0">
                <a:solidFill>
                  <a:srgbClr val="FFFF00"/>
                </a:solidFill>
              </a:rPr>
              <a:t>corazón de piedra </a:t>
            </a:r>
            <a:r>
              <a:rPr lang="es-ES" sz="4400" b="1" dirty="0" smtClean="0">
                <a:solidFill>
                  <a:schemeClr val="bg1"/>
                </a:solidFill>
              </a:rPr>
              <a:t>de en medio de su carne, y les daré un </a:t>
            </a:r>
            <a:r>
              <a:rPr lang="es-ES" sz="4400" b="1" dirty="0" smtClean="0">
                <a:solidFill>
                  <a:srgbClr val="FFFF00"/>
                </a:solidFill>
              </a:rPr>
              <a:t>corazón de carne</a:t>
            </a:r>
            <a:r>
              <a:rPr lang="es-ES" sz="4400" b="1" dirty="0" smtClean="0">
                <a:solidFill>
                  <a:schemeClr val="bg1"/>
                </a:solidFill>
              </a:rPr>
              <a:t>, 20 </a:t>
            </a:r>
            <a:r>
              <a:rPr lang="es-ES" sz="4400" b="1" dirty="0" smtClean="0">
                <a:solidFill>
                  <a:srgbClr val="FFFF00"/>
                </a:solidFill>
              </a:rPr>
              <a:t>para que anden </a:t>
            </a:r>
            <a:r>
              <a:rPr lang="es-ES" sz="4400" b="1" dirty="0" smtClean="0">
                <a:solidFill>
                  <a:schemeClr val="bg1"/>
                </a:solidFill>
              </a:rPr>
              <a:t>en mis ordenanzas, y guarden mis decretos y los cumplan, y </a:t>
            </a:r>
            <a:r>
              <a:rPr lang="es-ES" sz="4400" b="1" dirty="0" smtClean="0">
                <a:solidFill>
                  <a:srgbClr val="FFFF00"/>
                </a:solidFill>
              </a:rPr>
              <a:t>me sean por pueblo, y yo sea a ellos por Dios</a:t>
            </a:r>
            <a:r>
              <a:rPr lang="es-ES" sz="4400" b="1" dirty="0" smtClean="0">
                <a:solidFill>
                  <a:schemeClr val="bg1"/>
                </a:solidFill>
              </a:rPr>
              <a:t>.”</a:t>
            </a:r>
            <a:endParaRPr lang="es-ES" sz="4400" b="1" dirty="0">
              <a:solidFill>
                <a:schemeClr val="bg1"/>
              </a:solidFill>
            </a:endParaRPr>
          </a:p>
        </p:txBody>
      </p:sp>
    </p:spTree>
    <p:extLst>
      <p:ext uri="{BB962C8B-B14F-4D97-AF65-F5344CB8AC3E}">
        <p14:creationId xmlns:p14="http://schemas.microsoft.com/office/powerpoint/2010/main" val="26250484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27630" y="742838"/>
            <a:ext cx="11764370" cy="6186309"/>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y os sacaré de entre los pueblos, y os </a:t>
            </a:r>
            <a:r>
              <a:rPr lang="es-ES" sz="4400" b="1" dirty="0">
                <a:solidFill>
                  <a:srgbClr val="FFFF00"/>
                </a:solidFill>
              </a:rPr>
              <a:t>reuniré</a:t>
            </a:r>
            <a:r>
              <a:rPr lang="es-ES" sz="4400" b="1" dirty="0">
                <a:solidFill>
                  <a:schemeClr val="bg1"/>
                </a:solidFill>
              </a:rPr>
              <a:t> de las tierras en que estáis </a:t>
            </a:r>
            <a:r>
              <a:rPr lang="es-ES" sz="4400" b="1" dirty="0">
                <a:solidFill>
                  <a:srgbClr val="FFFF00"/>
                </a:solidFill>
              </a:rPr>
              <a:t>esparcidos</a:t>
            </a:r>
            <a:r>
              <a:rPr lang="es-ES" sz="4400" b="1" dirty="0">
                <a:solidFill>
                  <a:schemeClr val="bg1"/>
                </a:solidFill>
              </a:rPr>
              <a:t>, con mano fuerte y brazo extendido, y enojo derramado; Vivo yo, dice Jehová el Señor, que con mano fuerte y brazo extendido, y enojo derramado, he de reinar sobre vosotros; 34 y os sacaré de entre los pueblos, y os </a:t>
            </a:r>
            <a:r>
              <a:rPr lang="es-ES" sz="4400" b="1" dirty="0">
                <a:solidFill>
                  <a:srgbClr val="FFFF00"/>
                </a:solidFill>
              </a:rPr>
              <a:t>reuniré</a:t>
            </a:r>
            <a:r>
              <a:rPr lang="es-ES" sz="4400" b="1" dirty="0">
                <a:solidFill>
                  <a:schemeClr val="bg1"/>
                </a:solidFill>
              </a:rPr>
              <a:t> de las tierras en que estáis </a:t>
            </a:r>
            <a:r>
              <a:rPr lang="es-ES" sz="4400" b="1" dirty="0">
                <a:solidFill>
                  <a:srgbClr val="FFFF00"/>
                </a:solidFill>
              </a:rPr>
              <a:t>esparcidos</a:t>
            </a:r>
            <a:r>
              <a:rPr lang="es-ES" sz="4400" b="1" dirty="0">
                <a:solidFill>
                  <a:schemeClr val="bg1"/>
                </a:solidFill>
              </a:rPr>
              <a:t>, con mano fuerte y brazo extendido, y enojo derramado. . .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Ezequiel 20:34, 41, 42:</a:t>
            </a:r>
          </a:p>
        </p:txBody>
      </p:sp>
    </p:spTree>
    <p:extLst>
      <p:ext uri="{BB962C8B-B14F-4D97-AF65-F5344CB8AC3E}">
        <p14:creationId xmlns:p14="http://schemas.microsoft.com/office/powerpoint/2010/main" val="25657533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27630" y="117693"/>
            <a:ext cx="11764370" cy="6740307"/>
          </a:xfrm>
          <a:prstGeom prst="rect">
            <a:avLst/>
          </a:prstGeom>
          <a:noFill/>
        </p:spPr>
        <p:txBody>
          <a:bodyPr wrap="square" rtlCol="0">
            <a:spAutoFit/>
          </a:bodyPr>
          <a:lstStyle/>
          <a:p>
            <a:r>
              <a:rPr lang="es-ES" sz="4800" b="1" dirty="0" smtClean="0">
                <a:solidFill>
                  <a:schemeClr val="bg1"/>
                </a:solidFill>
              </a:rPr>
              <a:t>41 </a:t>
            </a:r>
            <a:r>
              <a:rPr lang="es-ES" sz="4800" b="1" dirty="0">
                <a:solidFill>
                  <a:schemeClr val="bg1"/>
                </a:solidFill>
              </a:rPr>
              <a:t>Como incienso agradable os aceptaré, cuando os haya </a:t>
            </a:r>
            <a:r>
              <a:rPr lang="es-ES" sz="4800" b="1" dirty="0">
                <a:solidFill>
                  <a:srgbClr val="FFFF00"/>
                </a:solidFill>
              </a:rPr>
              <a:t>sacado</a:t>
            </a:r>
            <a:r>
              <a:rPr lang="es-ES" sz="4800" b="1" dirty="0">
                <a:solidFill>
                  <a:schemeClr val="bg1"/>
                </a:solidFill>
              </a:rPr>
              <a:t> de entre los pueblos, y os haya </a:t>
            </a:r>
            <a:r>
              <a:rPr lang="es-ES" sz="4800" b="1" dirty="0">
                <a:solidFill>
                  <a:srgbClr val="FFFF00"/>
                </a:solidFill>
              </a:rPr>
              <a:t>congregado</a:t>
            </a:r>
            <a:r>
              <a:rPr lang="es-ES" sz="4800" b="1" dirty="0">
                <a:solidFill>
                  <a:schemeClr val="bg1"/>
                </a:solidFill>
              </a:rPr>
              <a:t> de entre las tierras en que estáis </a:t>
            </a:r>
            <a:r>
              <a:rPr lang="es-ES" sz="4800" b="1" dirty="0">
                <a:solidFill>
                  <a:srgbClr val="FFFF00"/>
                </a:solidFill>
              </a:rPr>
              <a:t>esparcidos</a:t>
            </a:r>
            <a:r>
              <a:rPr lang="es-ES" sz="4800" b="1" dirty="0">
                <a:solidFill>
                  <a:schemeClr val="bg1"/>
                </a:solidFill>
              </a:rPr>
              <a:t>; y seré santificado en vosotros </a:t>
            </a:r>
            <a:r>
              <a:rPr lang="es-ES" sz="4800" b="1" dirty="0">
                <a:solidFill>
                  <a:srgbClr val="FFFF00"/>
                </a:solidFill>
              </a:rPr>
              <a:t>a los ojos de las naciones</a:t>
            </a:r>
            <a:r>
              <a:rPr lang="es-ES" sz="4800" b="1" dirty="0">
                <a:solidFill>
                  <a:schemeClr val="bg1"/>
                </a:solidFill>
              </a:rPr>
              <a:t>. 42 Y sabréis que yo soy Jehová, cuando os haya </a:t>
            </a:r>
            <a:r>
              <a:rPr lang="es-ES" sz="4800" b="1" dirty="0">
                <a:solidFill>
                  <a:srgbClr val="FFFF00"/>
                </a:solidFill>
              </a:rPr>
              <a:t>traído a la tierra </a:t>
            </a:r>
            <a:r>
              <a:rPr lang="es-ES" sz="4800" b="1" dirty="0">
                <a:solidFill>
                  <a:schemeClr val="bg1"/>
                </a:solidFill>
              </a:rPr>
              <a:t>de Israel, la tierra por la cual alcé mi mano jurando que la daría a vuestros padres.”</a:t>
            </a:r>
          </a:p>
        </p:txBody>
      </p:sp>
    </p:spTree>
    <p:extLst>
      <p:ext uri="{BB962C8B-B14F-4D97-AF65-F5344CB8AC3E}">
        <p14:creationId xmlns:p14="http://schemas.microsoft.com/office/powerpoint/2010/main" val="24494424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9327" y="1466169"/>
            <a:ext cx="11377683" cy="5078313"/>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Así ha dicho Jehová el Señor: Cuando </a:t>
            </a:r>
            <a:r>
              <a:rPr lang="es-ES" sz="5400" b="1" dirty="0">
                <a:solidFill>
                  <a:srgbClr val="FFFF00"/>
                </a:solidFill>
              </a:rPr>
              <a:t>recoja</a:t>
            </a:r>
            <a:r>
              <a:rPr lang="es-ES" sz="5400" b="1" dirty="0">
                <a:solidFill>
                  <a:schemeClr val="bg1"/>
                </a:solidFill>
              </a:rPr>
              <a:t> a la casa de Israel de los pueblos entre los cuales está </a:t>
            </a:r>
            <a:r>
              <a:rPr lang="es-ES" sz="5400" b="1" dirty="0">
                <a:solidFill>
                  <a:srgbClr val="FFFF00"/>
                </a:solidFill>
              </a:rPr>
              <a:t>esparcida</a:t>
            </a:r>
            <a:r>
              <a:rPr lang="es-ES" sz="5400" b="1" dirty="0">
                <a:solidFill>
                  <a:schemeClr val="bg1"/>
                </a:solidFill>
              </a:rPr>
              <a:t>, entonces me santificaré en ellos ante </a:t>
            </a:r>
            <a:r>
              <a:rPr lang="es-ES" sz="5400" b="1" dirty="0">
                <a:solidFill>
                  <a:srgbClr val="FFFF00"/>
                </a:solidFill>
              </a:rPr>
              <a:t>los ojos de las naciones</a:t>
            </a:r>
            <a:r>
              <a:rPr lang="es-ES" sz="5400" b="1" dirty="0">
                <a:solidFill>
                  <a:schemeClr val="bg1"/>
                </a:solidFill>
              </a:rPr>
              <a:t>, y </a:t>
            </a:r>
            <a:r>
              <a:rPr lang="es-ES" sz="5400" b="1" dirty="0">
                <a:solidFill>
                  <a:srgbClr val="FFFF00"/>
                </a:solidFill>
              </a:rPr>
              <a:t>habitarán en su tierra</a:t>
            </a:r>
            <a:r>
              <a:rPr lang="es-ES" sz="5400" b="1" dirty="0">
                <a:solidFill>
                  <a:schemeClr val="bg1"/>
                </a:solidFill>
              </a:rPr>
              <a:t>, la cual di a mi siervo Jacob.”</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Ezequiel 28:25 </a:t>
            </a:r>
            <a:r>
              <a:rPr lang="es-ES" dirty="0">
                <a:solidFill>
                  <a:schemeClr val="tx1"/>
                </a:solidFill>
              </a:rPr>
              <a:t>describe el </a:t>
            </a:r>
            <a:r>
              <a:rPr lang="es-ES" u="sng" dirty="0">
                <a:solidFill>
                  <a:schemeClr val="tx1"/>
                </a:solidFill>
              </a:rPr>
              <a:t>recogimiento</a:t>
            </a:r>
            <a:r>
              <a:rPr lang="es-ES" dirty="0">
                <a:solidFill>
                  <a:schemeClr val="tx1"/>
                </a:solidFill>
              </a:rPr>
              <a:t> de Israel una vez más a su tierra</a:t>
            </a:r>
            <a:r>
              <a:rPr lang="es-ES" dirty="0"/>
              <a:t>:</a:t>
            </a:r>
          </a:p>
        </p:txBody>
      </p:sp>
    </p:spTree>
    <p:extLst>
      <p:ext uri="{BB962C8B-B14F-4D97-AF65-F5344CB8AC3E}">
        <p14:creationId xmlns:p14="http://schemas.microsoft.com/office/powerpoint/2010/main" val="3225992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2607" y="988498"/>
            <a:ext cx="11411123" cy="563231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Entonces el </a:t>
            </a:r>
            <a:r>
              <a:rPr lang="es-ES" sz="6000" b="1" dirty="0">
                <a:solidFill>
                  <a:srgbClr val="FFFF00"/>
                </a:solidFill>
              </a:rPr>
              <a:t>dragón</a:t>
            </a:r>
            <a:r>
              <a:rPr lang="es-ES" sz="6000" b="1" dirty="0">
                <a:solidFill>
                  <a:schemeClr val="bg1"/>
                </a:solidFill>
              </a:rPr>
              <a:t> se llenó de ira contra la </a:t>
            </a:r>
            <a:r>
              <a:rPr lang="es-ES" sz="6000" b="1" dirty="0">
                <a:solidFill>
                  <a:srgbClr val="FFFF00"/>
                </a:solidFill>
              </a:rPr>
              <a:t>mujer</a:t>
            </a:r>
            <a:r>
              <a:rPr lang="es-ES" sz="6000" b="1" dirty="0">
                <a:solidFill>
                  <a:schemeClr val="bg1"/>
                </a:solidFill>
              </a:rPr>
              <a:t>; y se fue a hacer </a:t>
            </a:r>
            <a:r>
              <a:rPr lang="es-ES" sz="6000" b="1" dirty="0">
                <a:solidFill>
                  <a:srgbClr val="FFFF00"/>
                </a:solidFill>
              </a:rPr>
              <a:t>guerra</a:t>
            </a:r>
            <a:r>
              <a:rPr lang="es-ES" sz="6000" b="1" dirty="0">
                <a:solidFill>
                  <a:schemeClr val="bg1"/>
                </a:solidFill>
              </a:rPr>
              <a:t> contra el </a:t>
            </a:r>
            <a:r>
              <a:rPr lang="es-ES" sz="6000" b="1" dirty="0">
                <a:solidFill>
                  <a:srgbClr val="FFFF00"/>
                </a:solidFill>
              </a:rPr>
              <a:t>remanente de la simiente </a:t>
            </a:r>
            <a:r>
              <a:rPr lang="es-ES" sz="6000" b="1" dirty="0">
                <a:solidFill>
                  <a:schemeClr val="bg1"/>
                </a:solidFill>
              </a:rPr>
              <a:t>de ella, los que guardan los mandamientos de Dios y tienen el testimonio de Jesucristo.”</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dirty="0" err="1"/>
              <a:t>Apocalipsis</a:t>
            </a:r>
            <a:r>
              <a:rPr lang="en-US" dirty="0"/>
              <a:t> 12:17:</a:t>
            </a:r>
          </a:p>
        </p:txBody>
      </p:sp>
    </p:spTree>
    <p:extLst>
      <p:ext uri="{BB962C8B-B14F-4D97-AF65-F5344CB8AC3E}">
        <p14:creationId xmlns:p14="http://schemas.microsoft.com/office/powerpoint/2010/main" val="36354192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9327" y="2712608"/>
            <a:ext cx="11377683" cy="4154984"/>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Por tanto, así les dice Jehová el Señor: He aquí yo, yo juzgaré entre la oveja engordada y la oveja flaca, 21 por cuanto empujasteis con el costado y con el hombro, y acorneasteis con vuestros cuernos a todas las débiles, hasta que las echasteis y las </a:t>
            </a:r>
            <a:r>
              <a:rPr lang="es-ES" sz="4400" b="1" dirty="0">
                <a:solidFill>
                  <a:srgbClr val="FFFF00"/>
                </a:solidFill>
              </a:rPr>
              <a:t>dispersasteis</a:t>
            </a:r>
            <a:r>
              <a:rPr lang="es-ES" sz="4400" b="1" dirty="0">
                <a:solidFill>
                  <a:schemeClr val="bg1"/>
                </a:solidFill>
              </a:rPr>
              <a:t>.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261610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Ezequiel </a:t>
            </a:r>
            <a:r>
              <a:rPr lang="es-ES" dirty="0" smtClean="0"/>
              <a:t>34:20-22</a:t>
            </a:r>
            <a:r>
              <a:rPr lang="es-ES" sz="3200" dirty="0" smtClean="0">
                <a:solidFill>
                  <a:schemeClr val="tx1"/>
                </a:solidFill>
              </a:rPr>
              <a:t>. </a:t>
            </a:r>
            <a:r>
              <a:rPr lang="es-ES" sz="3200" dirty="0">
                <a:solidFill>
                  <a:schemeClr val="tx1"/>
                </a:solidFill>
              </a:rPr>
              <a:t>Los pastores de Israel debían haber </a:t>
            </a:r>
            <a:r>
              <a:rPr lang="es-ES" sz="3200" u="sng" dirty="0">
                <a:solidFill>
                  <a:schemeClr val="tx1"/>
                </a:solidFill>
              </a:rPr>
              <a:t>reunido al pueblo </a:t>
            </a:r>
            <a:r>
              <a:rPr lang="es-ES" sz="3200" dirty="0">
                <a:solidFill>
                  <a:schemeClr val="tx1"/>
                </a:solidFill>
              </a:rPr>
              <a:t>a su Señor para </a:t>
            </a:r>
            <a:r>
              <a:rPr lang="es-ES" sz="3200" dirty="0" smtClean="0">
                <a:solidFill>
                  <a:schemeClr val="tx1"/>
                </a:solidFill>
              </a:rPr>
              <a:t>que estuvieran </a:t>
            </a:r>
            <a:r>
              <a:rPr lang="es-ES" sz="3200" dirty="0">
                <a:solidFill>
                  <a:schemeClr val="tx1"/>
                </a:solidFill>
              </a:rPr>
              <a:t>listos cuando viniera el gran ‘</a:t>
            </a:r>
            <a:r>
              <a:rPr lang="es-ES" sz="3200" u="sng" dirty="0" err="1">
                <a:solidFill>
                  <a:schemeClr val="tx1"/>
                </a:solidFill>
              </a:rPr>
              <a:t>reunidor</a:t>
            </a:r>
            <a:r>
              <a:rPr lang="es-ES" sz="3200" dirty="0">
                <a:solidFill>
                  <a:schemeClr val="tx1"/>
                </a:solidFill>
              </a:rPr>
              <a:t>’. Pero en lugar de reunir al pueblo, los líderes espirituales </a:t>
            </a:r>
            <a:r>
              <a:rPr lang="es-ES" sz="3200" dirty="0" smtClean="0">
                <a:solidFill>
                  <a:schemeClr val="tx1"/>
                </a:solidFill>
              </a:rPr>
              <a:t> los </a:t>
            </a:r>
            <a:r>
              <a:rPr lang="es-ES" sz="3200" u="sng" dirty="0" smtClean="0">
                <a:solidFill>
                  <a:schemeClr val="tx1"/>
                </a:solidFill>
              </a:rPr>
              <a:t>dispersaron</a:t>
            </a:r>
            <a:r>
              <a:rPr lang="es-ES" sz="3200" dirty="0">
                <a:solidFill>
                  <a:schemeClr val="tx1"/>
                </a:solidFill>
              </a:rPr>
              <a:t>:</a:t>
            </a:r>
          </a:p>
        </p:txBody>
      </p:sp>
    </p:spTree>
    <p:extLst>
      <p:ext uri="{BB962C8B-B14F-4D97-AF65-F5344CB8AC3E}">
        <p14:creationId xmlns:p14="http://schemas.microsoft.com/office/powerpoint/2010/main" val="41352311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9327" y="1689026"/>
            <a:ext cx="11377683" cy="2585323"/>
          </a:xfrm>
          <a:prstGeom prst="rect">
            <a:avLst/>
          </a:prstGeom>
          <a:noFill/>
        </p:spPr>
        <p:txBody>
          <a:bodyPr wrap="square" rtlCol="0">
            <a:spAutoFit/>
          </a:bodyPr>
          <a:lstStyle/>
          <a:p>
            <a:r>
              <a:rPr lang="es-ES" sz="5400" b="1" dirty="0" smtClean="0">
                <a:solidFill>
                  <a:schemeClr val="bg1"/>
                </a:solidFill>
              </a:rPr>
              <a:t>22 </a:t>
            </a:r>
            <a:r>
              <a:rPr lang="es-ES" sz="5400" b="1" dirty="0">
                <a:solidFill>
                  <a:schemeClr val="bg1"/>
                </a:solidFill>
              </a:rPr>
              <a:t>Yo </a:t>
            </a:r>
            <a:r>
              <a:rPr lang="es-ES" sz="5400" b="1" dirty="0">
                <a:solidFill>
                  <a:srgbClr val="FFFF00"/>
                </a:solidFill>
              </a:rPr>
              <a:t>salvaré a mis ovejas</a:t>
            </a:r>
            <a:r>
              <a:rPr lang="es-ES" sz="5400" b="1" dirty="0">
                <a:solidFill>
                  <a:schemeClr val="bg1"/>
                </a:solidFill>
              </a:rPr>
              <a:t>, y nunca más serán para rapiña; y juzgaré entre oveja y oveja.”</a:t>
            </a:r>
          </a:p>
        </p:txBody>
      </p:sp>
    </p:spTree>
    <p:extLst>
      <p:ext uri="{BB962C8B-B14F-4D97-AF65-F5344CB8AC3E}">
        <p14:creationId xmlns:p14="http://schemas.microsoft.com/office/powerpoint/2010/main" val="29486490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9327" y="2153050"/>
            <a:ext cx="11377683" cy="4524315"/>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Y levantaré sobre ellas a un </a:t>
            </a:r>
            <a:r>
              <a:rPr lang="es-ES" sz="4800" b="1" dirty="0">
                <a:solidFill>
                  <a:srgbClr val="FFFF00"/>
                </a:solidFill>
              </a:rPr>
              <a:t>pastor</a:t>
            </a:r>
            <a:r>
              <a:rPr lang="es-ES" sz="4800" b="1" dirty="0">
                <a:solidFill>
                  <a:schemeClr val="bg1"/>
                </a:solidFill>
              </a:rPr>
              <a:t>, y él las apacentará; a mi siervo </a:t>
            </a:r>
            <a:r>
              <a:rPr lang="es-ES" sz="4800" b="1" dirty="0">
                <a:solidFill>
                  <a:srgbClr val="FFFF00"/>
                </a:solidFill>
              </a:rPr>
              <a:t>David</a:t>
            </a:r>
            <a:r>
              <a:rPr lang="es-ES" sz="4800" b="1" dirty="0">
                <a:solidFill>
                  <a:schemeClr val="bg1"/>
                </a:solidFill>
              </a:rPr>
              <a:t>, él las apacentará, y él les será por pastor. 24 Yo Jehová les seré por Dios, y mi </a:t>
            </a:r>
            <a:r>
              <a:rPr lang="es-ES" sz="4800" b="1" dirty="0">
                <a:solidFill>
                  <a:srgbClr val="FFFF00"/>
                </a:solidFill>
              </a:rPr>
              <a:t>siervo David </a:t>
            </a:r>
            <a:r>
              <a:rPr lang="es-ES" sz="4800" b="1" dirty="0">
                <a:solidFill>
                  <a:schemeClr val="bg1"/>
                </a:solidFill>
              </a:rPr>
              <a:t>príncipe en medio de ellos. Yo Jehová he hablado.”</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Ezequiel 34:23, 24: </a:t>
            </a:r>
            <a:r>
              <a:rPr lang="es-ES" dirty="0">
                <a:solidFill>
                  <a:schemeClr val="tx1"/>
                </a:solidFill>
              </a:rPr>
              <a:t>El </a:t>
            </a:r>
            <a:r>
              <a:rPr lang="es-ES" u="sng" dirty="0">
                <a:solidFill>
                  <a:schemeClr val="tx1"/>
                </a:solidFill>
              </a:rPr>
              <a:t>Mesías</a:t>
            </a:r>
            <a:r>
              <a:rPr lang="es-ES" dirty="0">
                <a:solidFill>
                  <a:schemeClr val="tx1"/>
                </a:solidFill>
              </a:rPr>
              <a:t> reuniría a su pueblo y reinaría sobre ellos como un </a:t>
            </a:r>
            <a:r>
              <a:rPr lang="es-ES" u="sng" dirty="0">
                <a:solidFill>
                  <a:schemeClr val="tx1"/>
                </a:solidFill>
              </a:rPr>
              <a:t>nuevo David</a:t>
            </a:r>
            <a:r>
              <a:rPr lang="es-ES" dirty="0">
                <a:solidFill>
                  <a:schemeClr val="tx1"/>
                </a:solidFill>
              </a:rPr>
              <a:t>:</a:t>
            </a:r>
          </a:p>
        </p:txBody>
      </p:sp>
    </p:spTree>
    <p:extLst>
      <p:ext uri="{BB962C8B-B14F-4D97-AF65-F5344CB8AC3E}">
        <p14:creationId xmlns:p14="http://schemas.microsoft.com/office/powerpoint/2010/main" val="40463549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20828" y="301267"/>
            <a:ext cx="11477767"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smtClean="0">
                <a:solidFill>
                  <a:srgbClr val="FF0000"/>
                </a:solidFill>
              </a:rPr>
              <a:t>Ezequiel 34 </a:t>
            </a:r>
            <a:r>
              <a:rPr lang="es-ES" sz="5400" b="1" dirty="0" smtClean="0">
                <a:solidFill>
                  <a:srgbClr val="002060"/>
                </a:solidFill>
              </a:rPr>
              <a:t>debe </a:t>
            </a:r>
            <a:r>
              <a:rPr lang="es-ES" sz="5400" b="1" dirty="0">
                <a:solidFill>
                  <a:srgbClr val="002060"/>
                </a:solidFill>
              </a:rPr>
              <a:t>estudiarse a la luz de su </a:t>
            </a:r>
            <a:r>
              <a:rPr lang="es-ES" sz="5400" b="1" dirty="0">
                <a:solidFill>
                  <a:srgbClr val="FF0000"/>
                </a:solidFill>
              </a:rPr>
              <a:t>cumplimiento</a:t>
            </a:r>
            <a:r>
              <a:rPr lang="es-ES" sz="5400" b="1" dirty="0">
                <a:solidFill>
                  <a:srgbClr val="002060"/>
                </a:solidFill>
              </a:rPr>
              <a:t> cristológico en </a:t>
            </a:r>
            <a:r>
              <a:rPr lang="es-ES" sz="5400" b="1" dirty="0">
                <a:solidFill>
                  <a:srgbClr val="FF0000"/>
                </a:solidFill>
              </a:rPr>
              <a:t>Mateo </a:t>
            </a:r>
            <a:r>
              <a:rPr lang="es-ES" sz="5400" b="1" dirty="0" smtClean="0">
                <a:solidFill>
                  <a:srgbClr val="FF0000"/>
                </a:solidFill>
              </a:rPr>
              <a:t>9:36</a:t>
            </a:r>
            <a:r>
              <a:rPr lang="es-ES" sz="5400" b="1" dirty="0" smtClean="0">
                <a:solidFill>
                  <a:srgbClr val="002060"/>
                </a:solidFill>
              </a:rPr>
              <a:t>:</a:t>
            </a:r>
          </a:p>
          <a:p>
            <a:pPr>
              <a:buClr>
                <a:srgbClr val="FF0000"/>
              </a:buClr>
            </a:pPr>
            <a:r>
              <a:rPr lang="es-ES" sz="5400" b="1" dirty="0" smtClean="0">
                <a:solidFill>
                  <a:srgbClr val="002060"/>
                </a:solidFill>
              </a:rPr>
              <a:t>“</a:t>
            </a:r>
            <a:r>
              <a:rPr lang="es-ES" sz="5400" b="1" i="1" dirty="0" smtClean="0">
                <a:solidFill>
                  <a:srgbClr val="002060"/>
                </a:solidFill>
              </a:rPr>
              <a:t>Y </a:t>
            </a:r>
            <a:r>
              <a:rPr lang="es-ES" sz="5400" b="1" i="1" dirty="0">
                <a:solidFill>
                  <a:srgbClr val="002060"/>
                </a:solidFill>
              </a:rPr>
              <a:t>al ver las multitudes, tuvo </a:t>
            </a:r>
            <a:r>
              <a:rPr lang="es-ES" sz="5400" b="1" i="1" dirty="0">
                <a:solidFill>
                  <a:srgbClr val="FF0000"/>
                </a:solidFill>
              </a:rPr>
              <a:t>compasión</a:t>
            </a:r>
            <a:r>
              <a:rPr lang="es-ES" sz="5400" b="1" i="1" dirty="0">
                <a:solidFill>
                  <a:srgbClr val="002060"/>
                </a:solidFill>
              </a:rPr>
              <a:t> de ellas; porque estaban desamparadas y </a:t>
            </a:r>
            <a:r>
              <a:rPr lang="es-ES" sz="5400" b="1" i="1" dirty="0">
                <a:solidFill>
                  <a:srgbClr val="FF0000"/>
                </a:solidFill>
              </a:rPr>
              <a:t>dispersas</a:t>
            </a:r>
            <a:r>
              <a:rPr lang="es-ES" sz="5400" b="1" i="1" dirty="0">
                <a:solidFill>
                  <a:srgbClr val="002060"/>
                </a:solidFill>
              </a:rPr>
              <a:t> </a:t>
            </a:r>
            <a:r>
              <a:rPr lang="es-ES" sz="5400" b="1" i="1" dirty="0">
                <a:solidFill>
                  <a:srgbClr val="FF0000"/>
                </a:solidFill>
              </a:rPr>
              <a:t>como ovejas </a:t>
            </a:r>
            <a:r>
              <a:rPr lang="es-ES" sz="5400" b="1" i="1" dirty="0">
                <a:solidFill>
                  <a:srgbClr val="002060"/>
                </a:solidFill>
              </a:rPr>
              <a:t>que no tienen pastor</a:t>
            </a:r>
            <a:r>
              <a:rPr lang="es-ES" sz="5400" b="1" dirty="0" smtClean="0">
                <a:solidFill>
                  <a:srgbClr val="002060"/>
                </a:solidFill>
              </a:rPr>
              <a:t>.”</a:t>
            </a:r>
            <a:endParaRPr lang="es-ES" sz="5400" b="1" dirty="0">
              <a:solidFill>
                <a:srgbClr val="002060"/>
              </a:solidFill>
            </a:endParaRPr>
          </a:p>
        </p:txBody>
      </p:sp>
    </p:spTree>
    <p:extLst>
      <p:ext uri="{BB962C8B-B14F-4D97-AF65-F5344CB8AC3E}">
        <p14:creationId xmlns:p14="http://schemas.microsoft.com/office/powerpoint/2010/main" val="9985966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9327" y="1443367"/>
            <a:ext cx="11377683"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Así ha dicho Jehová de los ejércitos: He aquí, yo salvo a mi pueblo de la tierra del </a:t>
            </a:r>
            <a:r>
              <a:rPr lang="es-ES" sz="4800" b="1" dirty="0">
                <a:solidFill>
                  <a:srgbClr val="FFFF00"/>
                </a:solidFill>
              </a:rPr>
              <a:t>oriente</a:t>
            </a:r>
            <a:r>
              <a:rPr lang="es-ES" sz="4800" b="1" dirty="0">
                <a:solidFill>
                  <a:schemeClr val="bg1"/>
                </a:solidFill>
              </a:rPr>
              <a:t>, y de la tierra donde se </a:t>
            </a:r>
            <a:r>
              <a:rPr lang="es-ES" sz="4800" b="1" dirty="0">
                <a:solidFill>
                  <a:srgbClr val="FFFF00"/>
                </a:solidFill>
              </a:rPr>
              <a:t>pone el sol</a:t>
            </a:r>
            <a:r>
              <a:rPr lang="es-ES" sz="4800" b="1" dirty="0">
                <a:solidFill>
                  <a:schemeClr val="bg1"/>
                </a:solidFill>
              </a:rPr>
              <a:t>; 8 y los </a:t>
            </a:r>
            <a:r>
              <a:rPr lang="es-ES" sz="4800" b="1" dirty="0">
                <a:solidFill>
                  <a:srgbClr val="FFFF00"/>
                </a:solidFill>
              </a:rPr>
              <a:t>traeré [de nuevo], </a:t>
            </a:r>
            <a:r>
              <a:rPr lang="es-ES" sz="4800" b="1" dirty="0">
                <a:solidFill>
                  <a:schemeClr val="bg1"/>
                </a:solidFill>
              </a:rPr>
              <a:t>y habitarán en medio de Jerusalén; </a:t>
            </a:r>
            <a:r>
              <a:rPr lang="es-ES" sz="4800" b="1" dirty="0">
                <a:solidFill>
                  <a:srgbClr val="FFFF00"/>
                </a:solidFill>
              </a:rPr>
              <a:t>y me serán por pueblo, y yo seré a ellos por Dios </a:t>
            </a:r>
            <a:r>
              <a:rPr lang="es-ES" sz="4800" b="1" dirty="0">
                <a:solidFill>
                  <a:schemeClr val="bg1"/>
                </a:solidFill>
              </a:rPr>
              <a:t>en verdad y en justicia.”</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Zacarías 8:7, 8: </a:t>
            </a:r>
            <a:r>
              <a:rPr lang="es-ES" dirty="0">
                <a:solidFill>
                  <a:schemeClr val="tx1"/>
                </a:solidFill>
              </a:rPr>
              <a:t>Dios prometió reunir a su pueblo:</a:t>
            </a:r>
          </a:p>
        </p:txBody>
      </p:sp>
    </p:spTree>
    <p:extLst>
      <p:ext uri="{BB962C8B-B14F-4D97-AF65-F5344CB8AC3E}">
        <p14:creationId xmlns:p14="http://schemas.microsoft.com/office/powerpoint/2010/main" val="120433770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9327" y="1850833"/>
            <a:ext cx="11377683" cy="5078313"/>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Y seré hallado por vosotros, dice Jehová, y </a:t>
            </a:r>
            <a:r>
              <a:rPr lang="es-ES" sz="5400" b="1" dirty="0">
                <a:solidFill>
                  <a:srgbClr val="FFFF00"/>
                </a:solidFill>
              </a:rPr>
              <a:t>haré volver </a:t>
            </a:r>
            <a:r>
              <a:rPr lang="es-ES" sz="5400" b="1" dirty="0">
                <a:solidFill>
                  <a:schemeClr val="bg1"/>
                </a:solidFill>
              </a:rPr>
              <a:t>de su cautividad, y os </a:t>
            </a:r>
            <a:r>
              <a:rPr lang="es-ES" sz="5400" b="1" dirty="0">
                <a:solidFill>
                  <a:srgbClr val="FFFF00"/>
                </a:solidFill>
              </a:rPr>
              <a:t>reuniré</a:t>
            </a:r>
            <a:r>
              <a:rPr lang="es-ES" sz="5400" b="1" dirty="0">
                <a:solidFill>
                  <a:schemeClr val="bg1"/>
                </a:solidFill>
              </a:rPr>
              <a:t> de todas las naciones y de todos los lugares adonde os arrojé, dice Jehová; y os haré </a:t>
            </a:r>
            <a:r>
              <a:rPr lang="es-ES" sz="5400" b="1" dirty="0">
                <a:solidFill>
                  <a:srgbClr val="FFFF00"/>
                </a:solidFill>
              </a:rPr>
              <a:t>volver al lugar </a:t>
            </a:r>
            <a:r>
              <a:rPr lang="es-ES" sz="5400" b="1" dirty="0">
                <a:solidFill>
                  <a:schemeClr val="bg1"/>
                </a:solidFill>
              </a:rPr>
              <a:t>de donde </a:t>
            </a:r>
            <a:r>
              <a:rPr lang="es-ES" sz="5400" b="1" dirty="0">
                <a:solidFill>
                  <a:srgbClr val="FFFF00"/>
                </a:solidFill>
              </a:rPr>
              <a:t>os hice llevar</a:t>
            </a:r>
            <a:r>
              <a:rPr lang="es-ES" sz="54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Jeremías 29:14: </a:t>
            </a:r>
            <a:r>
              <a:rPr lang="es-ES" dirty="0">
                <a:solidFill>
                  <a:schemeClr val="tx1"/>
                </a:solidFill>
              </a:rPr>
              <a:t>Dios prometió </a:t>
            </a:r>
            <a:r>
              <a:rPr lang="es-ES" u="sng" dirty="0">
                <a:solidFill>
                  <a:schemeClr val="tx1"/>
                </a:solidFill>
              </a:rPr>
              <a:t>recoger y reunir</a:t>
            </a:r>
            <a:r>
              <a:rPr lang="es-ES" dirty="0">
                <a:solidFill>
                  <a:schemeClr val="tx1"/>
                </a:solidFill>
              </a:rPr>
              <a:t> a su pueblo de donde habían sido </a:t>
            </a:r>
            <a:r>
              <a:rPr lang="es-ES" u="sng" dirty="0">
                <a:solidFill>
                  <a:schemeClr val="tx1"/>
                </a:solidFill>
              </a:rPr>
              <a:t>dispersados</a:t>
            </a:r>
            <a:r>
              <a:rPr lang="es-ES" dirty="0">
                <a:solidFill>
                  <a:schemeClr val="tx1"/>
                </a:solidFill>
              </a:rPr>
              <a:t>:</a:t>
            </a:r>
          </a:p>
        </p:txBody>
      </p:sp>
    </p:spTree>
    <p:extLst>
      <p:ext uri="{BB962C8B-B14F-4D97-AF65-F5344CB8AC3E}">
        <p14:creationId xmlns:p14="http://schemas.microsoft.com/office/powerpoint/2010/main" val="20557260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9327" y="1296836"/>
            <a:ext cx="11377683" cy="5509200"/>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He aquí que yo los </a:t>
            </a:r>
            <a:r>
              <a:rPr lang="es-ES" sz="4400" b="1" dirty="0">
                <a:solidFill>
                  <a:srgbClr val="FFFF00"/>
                </a:solidFill>
              </a:rPr>
              <a:t>reuniré</a:t>
            </a:r>
            <a:r>
              <a:rPr lang="es-ES" sz="4400" b="1" dirty="0">
                <a:solidFill>
                  <a:schemeClr val="bg1"/>
                </a:solidFill>
              </a:rPr>
              <a:t> de todas las tierras a las cuales los eché con mi furor, y con mi enojo e indignación grande; y los </a:t>
            </a:r>
            <a:r>
              <a:rPr lang="es-ES" sz="4400" b="1" dirty="0">
                <a:solidFill>
                  <a:srgbClr val="FFFF00"/>
                </a:solidFill>
              </a:rPr>
              <a:t>haré volver </a:t>
            </a:r>
            <a:r>
              <a:rPr lang="es-ES" sz="4400" b="1" dirty="0">
                <a:solidFill>
                  <a:schemeClr val="bg1"/>
                </a:solidFill>
              </a:rPr>
              <a:t>a este lugar, y los haré habitar seguramente; 38 y </a:t>
            </a:r>
            <a:r>
              <a:rPr lang="es-ES" sz="4400" b="1" dirty="0">
                <a:solidFill>
                  <a:srgbClr val="FFFF00"/>
                </a:solidFill>
              </a:rPr>
              <a:t>me serán por pueblo, y yo seré a ellos por Dios</a:t>
            </a:r>
            <a:r>
              <a:rPr lang="es-ES" sz="4400" b="1" dirty="0">
                <a:solidFill>
                  <a:schemeClr val="bg1"/>
                </a:solidFill>
              </a:rPr>
              <a:t>. 39 Y les daré </a:t>
            </a:r>
            <a:r>
              <a:rPr lang="es-ES" sz="4400" b="1" dirty="0">
                <a:solidFill>
                  <a:srgbClr val="FFFF00"/>
                </a:solidFill>
              </a:rPr>
              <a:t>un corazón</a:t>
            </a:r>
            <a:r>
              <a:rPr lang="es-ES" sz="4400" b="1" dirty="0">
                <a:solidFill>
                  <a:schemeClr val="bg1"/>
                </a:solidFill>
              </a:rPr>
              <a:t>, y un camino, para que me teman perpetuamente, para que tengan bien ellos, y sus hijos después de ellos.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Jeremías 32:37-41: </a:t>
            </a:r>
            <a:r>
              <a:rPr lang="es-ES" dirty="0">
                <a:solidFill>
                  <a:schemeClr val="tx1"/>
                </a:solidFill>
              </a:rPr>
              <a:t>Promesas de recogimiento y reunión:</a:t>
            </a:r>
          </a:p>
        </p:txBody>
      </p:sp>
    </p:spTree>
    <p:extLst>
      <p:ext uri="{BB962C8B-B14F-4D97-AF65-F5344CB8AC3E}">
        <p14:creationId xmlns:p14="http://schemas.microsoft.com/office/powerpoint/2010/main" val="34895700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7566" y="117693"/>
            <a:ext cx="11377683" cy="6740307"/>
          </a:xfrm>
          <a:prstGeom prst="rect">
            <a:avLst/>
          </a:prstGeom>
          <a:noFill/>
        </p:spPr>
        <p:txBody>
          <a:bodyPr wrap="square" rtlCol="0">
            <a:spAutoFit/>
          </a:bodyPr>
          <a:lstStyle/>
          <a:p>
            <a:r>
              <a:rPr lang="es-ES" sz="5400" b="1" dirty="0" smtClean="0">
                <a:solidFill>
                  <a:schemeClr val="bg1"/>
                </a:solidFill>
              </a:rPr>
              <a:t>40 </a:t>
            </a:r>
            <a:r>
              <a:rPr lang="es-ES" sz="5400" b="1" dirty="0">
                <a:solidFill>
                  <a:schemeClr val="bg1"/>
                </a:solidFill>
              </a:rPr>
              <a:t>Y haré con ellos </a:t>
            </a:r>
            <a:r>
              <a:rPr lang="es-ES" sz="5400" b="1" dirty="0">
                <a:solidFill>
                  <a:srgbClr val="FFFF00"/>
                </a:solidFill>
              </a:rPr>
              <a:t>pacto eterno</a:t>
            </a:r>
            <a:r>
              <a:rPr lang="es-ES" sz="5400" b="1" dirty="0">
                <a:solidFill>
                  <a:schemeClr val="bg1"/>
                </a:solidFill>
              </a:rPr>
              <a:t>, que no me volveré atrás de hacerles bien, y pondré mi temor en el corazón de ellos, para que no se aparten de mí. 41 Y me alegraré con ellos haciéndoles bien, y los </a:t>
            </a:r>
            <a:r>
              <a:rPr lang="es-ES" sz="5400" b="1" dirty="0">
                <a:solidFill>
                  <a:srgbClr val="FFFF00"/>
                </a:solidFill>
              </a:rPr>
              <a:t>plantaré en esta tierra </a:t>
            </a:r>
            <a:r>
              <a:rPr lang="es-ES" sz="5400" b="1" dirty="0">
                <a:solidFill>
                  <a:schemeClr val="bg1"/>
                </a:solidFill>
              </a:rPr>
              <a:t>en verdad, de todo mi corazón y de toda mi alma.”</a:t>
            </a:r>
          </a:p>
        </p:txBody>
      </p:sp>
    </p:spTree>
    <p:extLst>
      <p:ext uri="{BB962C8B-B14F-4D97-AF65-F5344CB8AC3E}">
        <p14:creationId xmlns:p14="http://schemas.microsoft.com/office/powerpoint/2010/main" val="49504329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56109" y="1597087"/>
            <a:ext cx="11203545" cy="4832092"/>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yo los </a:t>
            </a:r>
            <a:r>
              <a:rPr lang="es-ES" sz="4400" b="1" dirty="0">
                <a:solidFill>
                  <a:srgbClr val="FFFF00"/>
                </a:solidFill>
              </a:rPr>
              <a:t>llevaré</a:t>
            </a:r>
            <a:r>
              <a:rPr lang="es-ES" sz="4400" b="1" dirty="0">
                <a:solidFill>
                  <a:schemeClr val="bg1"/>
                </a:solidFill>
              </a:rPr>
              <a:t> a mi </a:t>
            </a:r>
            <a:r>
              <a:rPr lang="es-ES" sz="4400" b="1" dirty="0">
                <a:solidFill>
                  <a:srgbClr val="FFFF00"/>
                </a:solidFill>
              </a:rPr>
              <a:t>santo monte</a:t>
            </a:r>
            <a:r>
              <a:rPr lang="es-ES" sz="4400" b="1" dirty="0">
                <a:solidFill>
                  <a:schemeClr val="bg1"/>
                </a:solidFill>
              </a:rPr>
              <a:t>, y los recrearé en mi casa de oración; sus holocaustos y sus sacrificios serán aceptos sobre mi altar; porque mi casa será llamada casa de oración para </a:t>
            </a:r>
            <a:r>
              <a:rPr lang="es-ES" sz="4400" b="1" dirty="0">
                <a:solidFill>
                  <a:srgbClr val="FFFF00"/>
                </a:solidFill>
              </a:rPr>
              <a:t>todos los pueblos</a:t>
            </a:r>
            <a:r>
              <a:rPr lang="es-ES" sz="4400" b="1" dirty="0">
                <a:solidFill>
                  <a:schemeClr val="bg1"/>
                </a:solidFill>
              </a:rPr>
              <a:t>. 8 Dice Jehová el Señor, el que </a:t>
            </a:r>
            <a:r>
              <a:rPr lang="es-ES" sz="4400" b="1" dirty="0">
                <a:solidFill>
                  <a:srgbClr val="FFFF00"/>
                </a:solidFill>
              </a:rPr>
              <a:t>reúne</a:t>
            </a:r>
            <a:r>
              <a:rPr lang="es-ES" sz="4400" b="1" dirty="0">
                <a:solidFill>
                  <a:schemeClr val="bg1"/>
                </a:solidFill>
              </a:rPr>
              <a:t> a los </a:t>
            </a:r>
            <a:r>
              <a:rPr lang="es-ES" sz="4400" b="1" dirty="0">
                <a:solidFill>
                  <a:srgbClr val="FFFF00"/>
                </a:solidFill>
              </a:rPr>
              <a:t>dispersos</a:t>
            </a:r>
            <a:r>
              <a:rPr lang="es-ES" sz="4400" b="1" dirty="0">
                <a:solidFill>
                  <a:schemeClr val="bg1"/>
                </a:solidFill>
              </a:rPr>
              <a:t> de Israel: Aún </a:t>
            </a:r>
            <a:r>
              <a:rPr lang="es-ES" sz="4400" b="1" dirty="0">
                <a:solidFill>
                  <a:srgbClr val="FFFF00"/>
                </a:solidFill>
              </a:rPr>
              <a:t>juntaré</a:t>
            </a:r>
            <a:r>
              <a:rPr lang="es-ES" sz="4400" b="1" dirty="0">
                <a:solidFill>
                  <a:schemeClr val="bg1"/>
                </a:solidFill>
              </a:rPr>
              <a:t> sobre él a sus congregados.”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Isaías 56:7, 8: </a:t>
            </a:r>
            <a:r>
              <a:rPr lang="es-ES" dirty="0">
                <a:solidFill>
                  <a:schemeClr val="tx1"/>
                </a:solidFill>
              </a:rPr>
              <a:t>Dios no solo recogería a la tierra a Israel y también a otros pueblos:</a:t>
            </a:r>
          </a:p>
        </p:txBody>
      </p:sp>
    </p:spTree>
    <p:extLst>
      <p:ext uri="{BB962C8B-B14F-4D97-AF65-F5344CB8AC3E}">
        <p14:creationId xmlns:p14="http://schemas.microsoft.com/office/powerpoint/2010/main" val="7018149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06376" y="314252"/>
            <a:ext cx="11107869"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000" b="1" dirty="0">
                <a:solidFill>
                  <a:srgbClr val="FF0000"/>
                </a:solidFill>
              </a:rPr>
              <a:t>Ageo 2:6-9</a:t>
            </a:r>
            <a:r>
              <a:rPr lang="es-ES" sz="4000" b="1" dirty="0">
                <a:solidFill>
                  <a:srgbClr val="002060"/>
                </a:solidFill>
              </a:rPr>
              <a:t>: Dios prometió que el Mesías vendría a su templo y la gloria del segundo templo sería mayor que la gloria del templo que construyó Salomón. Los judíos de hoy aún se preguntan </a:t>
            </a:r>
            <a:r>
              <a:rPr lang="es-ES" sz="4000" b="1" dirty="0">
                <a:solidFill>
                  <a:srgbClr val="C00000"/>
                </a:solidFill>
              </a:rPr>
              <a:t>cuándo se cumplió esta profecía</a:t>
            </a:r>
            <a:r>
              <a:rPr lang="es-ES" sz="4000" b="1" dirty="0">
                <a:solidFill>
                  <a:srgbClr val="002060"/>
                </a:solidFill>
              </a:rPr>
              <a:t>. El segundo templo era muy inferior en términos de materiales de construcción. No entró en ese templo la gloriosa </a:t>
            </a:r>
            <a:r>
              <a:rPr lang="es-ES" sz="4000" b="1" dirty="0" err="1">
                <a:solidFill>
                  <a:srgbClr val="002060"/>
                </a:solidFill>
              </a:rPr>
              <a:t>Shekina</a:t>
            </a:r>
            <a:r>
              <a:rPr lang="es-ES" sz="4000" b="1" dirty="0">
                <a:solidFill>
                  <a:srgbClr val="002060"/>
                </a:solidFill>
              </a:rPr>
              <a:t> visible. Pero en ese templo enseñó Jesús, cuya gloria sobrepasa toda gloria:</a:t>
            </a:r>
          </a:p>
        </p:txBody>
      </p:sp>
    </p:spTree>
    <p:extLst>
      <p:ext uri="{BB962C8B-B14F-4D97-AF65-F5344CB8AC3E}">
        <p14:creationId xmlns:p14="http://schemas.microsoft.com/office/powerpoint/2010/main" val="2276343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04967" y="2958829"/>
            <a:ext cx="11259404" cy="3477875"/>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Jesús les respondió diciendo: Ha llegado la hora para que el Hijo del Hombre sea glorificado. 24 De cierto, de cierto os digo, que, si el </a:t>
            </a:r>
            <a:r>
              <a:rPr lang="es-ES" sz="4400" b="1" dirty="0">
                <a:solidFill>
                  <a:srgbClr val="FFFF00"/>
                </a:solidFill>
              </a:rPr>
              <a:t>grano de trigo </a:t>
            </a:r>
            <a:r>
              <a:rPr lang="es-ES" sz="4400" b="1" dirty="0">
                <a:solidFill>
                  <a:schemeClr val="bg1"/>
                </a:solidFill>
              </a:rPr>
              <a:t>no cae en la tierra y muere, queda solo; pero si muere, lleva </a:t>
            </a:r>
            <a:r>
              <a:rPr lang="es-ES" sz="4400" b="1" dirty="0">
                <a:solidFill>
                  <a:srgbClr val="FFFF00"/>
                </a:solidFill>
              </a:rPr>
              <a:t>mucho fruto</a:t>
            </a:r>
            <a:r>
              <a:rPr lang="es-ES" sz="44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2862322"/>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Juan 12:23, 24: </a:t>
            </a:r>
            <a:r>
              <a:rPr lang="es-ES" dirty="0">
                <a:solidFill>
                  <a:schemeClr val="tx1"/>
                </a:solidFill>
              </a:rPr>
              <a:t>Al principio existe tan solo la semilla original pero cuando se siembra esa semilla singular, de ella salen muchas simientes. ¡Las muchas simientes son simiente de la simiente!</a:t>
            </a:r>
          </a:p>
        </p:txBody>
      </p:sp>
    </p:spTree>
    <p:extLst>
      <p:ext uri="{BB962C8B-B14F-4D97-AF65-F5344CB8AC3E}">
        <p14:creationId xmlns:p14="http://schemas.microsoft.com/office/powerpoint/2010/main" val="17947710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6396" y="742838"/>
            <a:ext cx="11203545" cy="6247864"/>
          </a:xfrm>
          <a:prstGeom prst="rect">
            <a:avLst/>
          </a:prstGeom>
          <a:noFill/>
        </p:spPr>
        <p:txBody>
          <a:bodyPr wrap="square" rtlCol="0">
            <a:spAutoFit/>
          </a:bodyPr>
          <a:lstStyle/>
          <a:p>
            <a:r>
              <a:rPr lang="es-ES" sz="4000" b="1" dirty="0">
                <a:solidFill>
                  <a:schemeClr val="bg1"/>
                </a:solidFill>
              </a:rPr>
              <a:t>“Porque así dice Jehová de los ejércitos: De aquí a poco yo haré temblar los cielos y la tierra, el mar y la tierra seca; 7 y haré temblar a todas las naciones, y vendrá el </a:t>
            </a:r>
            <a:r>
              <a:rPr lang="es-ES" sz="4000" b="1" dirty="0">
                <a:solidFill>
                  <a:srgbClr val="FFFF00"/>
                </a:solidFill>
              </a:rPr>
              <a:t>Deseado de todas las naciones</a:t>
            </a:r>
            <a:r>
              <a:rPr lang="es-ES" sz="4000" b="1" dirty="0">
                <a:solidFill>
                  <a:schemeClr val="bg1"/>
                </a:solidFill>
              </a:rPr>
              <a:t>; y </a:t>
            </a:r>
            <a:r>
              <a:rPr lang="es-ES" sz="4000" b="1" dirty="0">
                <a:solidFill>
                  <a:srgbClr val="FFFF00"/>
                </a:solidFill>
              </a:rPr>
              <a:t>llenaré de gloria esta casa</a:t>
            </a:r>
            <a:r>
              <a:rPr lang="es-ES" sz="4000" b="1" dirty="0">
                <a:solidFill>
                  <a:schemeClr val="bg1"/>
                </a:solidFill>
              </a:rPr>
              <a:t>, ha dicho Jehová de los ejércitos. 8 Mía es la plata, y mío es el oro, dice Jehová de los ejércitos. 9 La </a:t>
            </a:r>
            <a:r>
              <a:rPr lang="es-ES" sz="4000" b="1" dirty="0">
                <a:solidFill>
                  <a:srgbClr val="FFFF00"/>
                </a:solidFill>
              </a:rPr>
              <a:t>gloria postrera </a:t>
            </a:r>
            <a:r>
              <a:rPr lang="es-ES" sz="4000" b="1" dirty="0">
                <a:solidFill>
                  <a:schemeClr val="bg1"/>
                </a:solidFill>
              </a:rPr>
              <a:t>de esta casa </a:t>
            </a:r>
            <a:r>
              <a:rPr lang="es-ES" sz="4000" b="1" dirty="0">
                <a:solidFill>
                  <a:srgbClr val="FFFF00"/>
                </a:solidFill>
              </a:rPr>
              <a:t>será mayor </a:t>
            </a:r>
            <a:r>
              <a:rPr lang="es-ES" sz="4000" b="1" dirty="0">
                <a:solidFill>
                  <a:schemeClr val="bg1"/>
                </a:solidFill>
              </a:rPr>
              <a:t>que la primera, ha dicho Jehová de los ejércitos; y daré </a:t>
            </a:r>
            <a:r>
              <a:rPr lang="es-ES" sz="4000" b="1" dirty="0">
                <a:solidFill>
                  <a:srgbClr val="FFFF00"/>
                </a:solidFill>
              </a:rPr>
              <a:t>paz en este lugar</a:t>
            </a:r>
            <a:r>
              <a:rPr lang="es-ES" sz="4000" b="1" dirty="0">
                <a:solidFill>
                  <a:schemeClr val="bg1"/>
                </a:solidFill>
              </a:rPr>
              <a:t>, dice Jehová de los ejércitos.”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smtClean="0"/>
              <a:t>Ageo 2: 6-9:</a:t>
            </a:r>
            <a:endParaRPr lang="es-ES" dirty="0">
              <a:solidFill>
                <a:schemeClr val="tx1"/>
              </a:solidFill>
            </a:endParaRPr>
          </a:p>
        </p:txBody>
      </p:sp>
    </p:spTree>
    <p:extLst>
      <p:ext uri="{BB962C8B-B14F-4D97-AF65-F5344CB8AC3E}">
        <p14:creationId xmlns:p14="http://schemas.microsoft.com/office/powerpoint/2010/main" val="8549174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09957" y="522424"/>
            <a:ext cx="11266332" cy="550920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Las profecías que anunciaban un recogimiento de Israel a su tierra gobernado por un nuevo David no se cumplieron plenamente después del cautiverio pues el Mesías no había venido aún. Se cumplieron tan solo en un sentido </a:t>
            </a:r>
            <a:r>
              <a:rPr lang="es-ES" sz="4400" b="1" dirty="0">
                <a:solidFill>
                  <a:srgbClr val="C00000"/>
                </a:solidFill>
              </a:rPr>
              <a:t>limitado y parcial </a:t>
            </a:r>
            <a:r>
              <a:rPr lang="es-ES" sz="4400" b="1" dirty="0">
                <a:solidFill>
                  <a:srgbClr val="002060"/>
                </a:solidFill>
              </a:rPr>
              <a:t>porque el pueblo </a:t>
            </a:r>
            <a:r>
              <a:rPr lang="es-ES" sz="4400" b="1" dirty="0">
                <a:solidFill>
                  <a:srgbClr val="C00000"/>
                </a:solidFill>
              </a:rPr>
              <a:t>no cumplió el pacto</a:t>
            </a:r>
            <a:r>
              <a:rPr lang="es-ES" sz="4400" b="1" dirty="0">
                <a:solidFill>
                  <a:srgbClr val="002060"/>
                </a:solidFill>
              </a:rPr>
              <a:t>, así como lo indica claramente el libro de Malaquías.</a:t>
            </a:r>
          </a:p>
        </p:txBody>
      </p:sp>
    </p:spTree>
    <p:extLst>
      <p:ext uri="{BB962C8B-B14F-4D97-AF65-F5344CB8AC3E}">
        <p14:creationId xmlns:p14="http://schemas.microsoft.com/office/powerpoint/2010/main" val="115660022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Jesús sobre la dispersión y el recogimiento</a:t>
            </a:r>
          </a:p>
        </p:txBody>
      </p:sp>
    </p:spTree>
    <p:extLst>
      <p:ext uri="{BB962C8B-B14F-4D97-AF65-F5344CB8AC3E}">
        <p14:creationId xmlns:p14="http://schemas.microsoft.com/office/powerpoint/2010/main" val="22236840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6396" y="1850833"/>
            <a:ext cx="11203545" cy="4832092"/>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No temas, porque yo estoy contigo; del </a:t>
            </a:r>
            <a:r>
              <a:rPr lang="es-ES" sz="4400" b="1" dirty="0">
                <a:solidFill>
                  <a:srgbClr val="FFFF00"/>
                </a:solidFill>
              </a:rPr>
              <a:t>oriente</a:t>
            </a:r>
            <a:r>
              <a:rPr lang="es-ES" sz="4400" b="1" dirty="0">
                <a:solidFill>
                  <a:schemeClr val="bg1"/>
                </a:solidFill>
              </a:rPr>
              <a:t> traeré tu generación, y del </a:t>
            </a:r>
            <a:r>
              <a:rPr lang="es-ES" sz="4400" b="1" dirty="0">
                <a:solidFill>
                  <a:srgbClr val="FFFF00"/>
                </a:solidFill>
              </a:rPr>
              <a:t>occidente</a:t>
            </a:r>
            <a:r>
              <a:rPr lang="es-ES" sz="4400" b="1" dirty="0">
                <a:solidFill>
                  <a:schemeClr val="bg1"/>
                </a:solidFill>
              </a:rPr>
              <a:t> te </a:t>
            </a:r>
            <a:r>
              <a:rPr lang="es-ES" sz="4400" b="1" dirty="0">
                <a:solidFill>
                  <a:srgbClr val="FFFF00"/>
                </a:solidFill>
              </a:rPr>
              <a:t>recogeré</a:t>
            </a:r>
            <a:r>
              <a:rPr lang="es-ES" sz="4400" b="1" dirty="0">
                <a:solidFill>
                  <a:schemeClr val="bg1"/>
                </a:solidFill>
              </a:rPr>
              <a:t>. 6 Diré al </a:t>
            </a:r>
            <a:r>
              <a:rPr lang="es-ES" sz="4400" b="1" dirty="0">
                <a:solidFill>
                  <a:srgbClr val="FFFF00"/>
                </a:solidFill>
              </a:rPr>
              <a:t>norte</a:t>
            </a:r>
            <a:r>
              <a:rPr lang="es-ES" sz="4400" b="1" dirty="0">
                <a:solidFill>
                  <a:schemeClr val="bg1"/>
                </a:solidFill>
              </a:rPr>
              <a:t>: Da acá; y al </a:t>
            </a:r>
            <a:r>
              <a:rPr lang="es-ES" sz="4400" b="1" dirty="0">
                <a:solidFill>
                  <a:srgbClr val="FFFF00"/>
                </a:solidFill>
              </a:rPr>
              <a:t>sur</a:t>
            </a:r>
            <a:r>
              <a:rPr lang="es-ES" sz="4400" b="1" dirty="0">
                <a:solidFill>
                  <a:schemeClr val="bg1"/>
                </a:solidFill>
              </a:rPr>
              <a:t>: No detengas; trae de lejos mis hijos, y mis hijas de los confines de la tierra, 7 todos los llamados de mi nombre; para gloria mía los he creado, los formé y los hice.”</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Isaías 43:5-7 </a:t>
            </a:r>
            <a:r>
              <a:rPr lang="es-ES" dirty="0">
                <a:solidFill>
                  <a:schemeClr val="tx1"/>
                </a:solidFill>
              </a:rPr>
              <a:t>(lea esta hermosa profecía de reunión a la luz de Mateo 8:11, 12 y Lucas 13:28-30):</a:t>
            </a:r>
          </a:p>
        </p:txBody>
      </p:sp>
    </p:spTree>
    <p:extLst>
      <p:ext uri="{BB962C8B-B14F-4D97-AF65-F5344CB8AC3E}">
        <p14:creationId xmlns:p14="http://schemas.microsoft.com/office/powerpoint/2010/main" val="261835230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6396" y="948690"/>
            <a:ext cx="11203545" cy="5909310"/>
          </a:xfrm>
          <a:prstGeom prst="rect">
            <a:avLst/>
          </a:prstGeom>
          <a:noFill/>
        </p:spPr>
        <p:txBody>
          <a:bodyPr wrap="square" rtlCol="0">
            <a:spAutoFit/>
          </a:bodyPr>
          <a:lstStyle/>
          <a:p>
            <a:r>
              <a:rPr lang="es-ES" sz="5400" b="1" dirty="0">
                <a:solidFill>
                  <a:schemeClr val="bg1"/>
                </a:solidFill>
              </a:rPr>
              <a:t> Y os digo que vendrán muchos del </a:t>
            </a:r>
            <a:r>
              <a:rPr lang="es-ES" sz="5400" b="1" dirty="0">
                <a:solidFill>
                  <a:srgbClr val="FFFF00"/>
                </a:solidFill>
              </a:rPr>
              <a:t>oriente</a:t>
            </a:r>
            <a:r>
              <a:rPr lang="es-ES" sz="5400" b="1" dirty="0">
                <a:solidFill>
                  <a:schemeClr val="bg1"/>
                </a:solidFill>
              </a:rPr>
              <a:t> y del </a:t>
            </a:r>
            <a:r>
              <a:rPr lang="es-ES" sz="5400" b="1" dirty="0">
                <a:solidFill>
                  <a:srgbClr val="FFFF00"/>
                </a:solidFill>
              </a:rPr>
              <a:t>occidente</a:t>
            </a:r>
            <a:r>
              <a:rPr lang="es-ES" sz="5400" b="1" dirty="0">
                <a:solidFill>
                  <a:schemeClr val="bg1"/>
                </a:solidFill>
              </a:rPr>
              <a:t>, y </a:t>
            </a:r>
            <a:r>
              <a:rPr lang="es-ES" sz="5400" b="1" dirty="0">
                <a:solidFill>
                  <a:srgbClr val="FFFF00"/>
                </a:solidFill>
              </a:rPr>
              <a:t>se sentarán </a:t>
            </a:r>
            <a:r>
              <a:rPr lang="es-ES" sz="5400" b="1" dirty="0">
                <a:solidFill>
                  <a:schemeClr val="bg1"/>
                </a:solidFill>
              </a:rPr>
              <a:t>con Abraham e Isaac y Jacob </a:t>
            </a:r>
            <a:r>
              <a:rPr lang="es-ES" sz="5400" b="1" dirty="0">
                <a:solidFill>
                  <a:srgbClr val="FFFF00"/>
                </a:solidFill>
              </a:rPr>
              <a:t>en el reino de los cielos</a:t>
            </a:r>
            <a:r>
              <a:rPr lang="es-ES" sz="5400" b="1" dirty="0">
                <a:solidFill>
                  <a:schemeClr val="bg1"/>
                </a:solidFill>
              </a:rPr>
              <a:t>; 12 mas los hijos del reino serán </a:t>
            </a:r>
            <a:r>
              <a:rPr lang="es-ES" sz="5400" b="1" dirty="0">
                <a:solidFill>
                  <a:srgbClr val="FFFF00"/>
                </a:solidFill>
              </a:rPr>
              <a:t>echados</a:t>
            </a:r>
            <a:r>
              <a:rPr lang="es-ES" sz="5400" b="1" dirty="0">
                <a:solidFill>
                  <a:schemeClr val="bg1"/>
                </a:solidFill>
              </a:rPr>
              <a:t> a las tinieblas de afuera; allí será el lloro y el crujir de dientes.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smtClean="0"/>
              <a:t>Mt. 8: 11-12</a:t>
            </a:r>
            <a:endParaRPr lang="es-ES" dirty="0">
              <a:solidFill>
                <a:schemeClr val="tx1"/>
              </a:solidFill>
            </a:endParaRPr>
          </a:p>
        </p:txBody>
      </p:sp>
    </p:spTree>
    <p:extLst>
      <p:ext uri="{BB962C8B-B14F-4D97-AF65-F5344CB8AC3E}">
        <p14:creationId xmlns:p14="http://schemas.microsoft.com/office/powerpoint/2010/main" val="410371910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6396" y="948690"/>
            <a:ext cx="11203545" cy="5509200"/>
          </a:xfrm>
          <a:prstGeom prst="rect">
            <a:avLst/>
          </a:prstGeom>
          <a:noFill/>
        </p:spPr>
        <p:txBody>
          <a:bodyPr wrap="square" rtlCol="0">
            <a:spAutoFit/>
          </a:bodyPr>
          <a:lstStyle/>
          <a:p>
            <a:r>
              <a:rPr lang="es-ES" sz="4400" b="1" dirty="0">
                <a:solidFill>
                  <a:schemeClr val="bg1"/>
                </a:solidFill>
              </a:rPr>
              <a:t> Allí será el llanto y el crujir de dientes, cuando veáis a Abraham, a Isaac, a Jacob y a todos los profetas en el reino de Dios, y vosotros estéis </a:t>
            </a:r>
            <a:r>
              <a:rPr lang="es-ES" sz="4400" b="1" dirty="0">
                <a:solidFill>
                  <a:srgbClr val="FFFF00"/>
                </a:solidFill>
              </a:rPr>
              <a:t>excluidos</a:t>
            </a:r>
            <a:r>
              <a:rPr lang="es-ES" sz="4400" b="1" dirty="0">
                <a:solidFill>
                  <a:schemeClr val="bg1"/>
                </a:solidFill>
              </a:rPr>
              <a:t>. 29 Porque vendrán del </a:t>
            </a:r>
            <a:r>
              <a:rPr lang="es-ES" sz="4400" b="1" dirty="0">
                <a:solidFill>
                  <a:srgbClr val="FFFF00"/>
                </a:solidFill>
              </a:rPr>
              <a:t>oriente</a:t>
            </a:r>
            <a:r>
              <a:rPr lang="es-ES" sz="4400" b="1" dirty="0">
                <a:solidFill>
                  <a:schemeClr val="bg1"/>
                </a:solidFill>
              </a:rPr>
              <a:t> y del </a:t>
            </a:r>
            <a:r>
              <a:rPr lang="es-ES" sz="4400" b="1" dirty="0">
                <a:solidFill>
                  <a:srgbClr val="FFFF00"/>
                </a:solidFill>
              </a:rPr>
              <a:t>occidente</a:t>
            </a:r>
            <a:r>
              <a:rPr lang="es-ES" sz="4400" b="1" dirty="0">
                <a:solidFill>
                  <a:schemeClr val="bg1"/>
                </a:solidFill>
              </a:rPr>
              <a:t>, del </a:t>
            </a:r>
            <a:r>
              <a:rPr lang="es-ES" sz="4400" b="1" dirty="0">
                <a:solidFill>
                  <a:srgbClr val="FFFF00"/>
                </a:solidFill>
              </a:rPr>
              <a:t>norte</a:t>
            </a:r>
            <a:r>
              <a:rPr lang="es-ES" sz="4400" b="1" dirty="0">
                <a:solidFill>
                  <a:schemeClr val="bg1"/>
                </a:solidFill>
              </a:rPr>
              <a:t> y del </a:t>
            </a:r>
            <a:r>
              <a:rPr lang="es-ES" sz="4400" b="1" dirty="0">
                <a:solidFill>
                  <a:srgbClr val="FFFF00"/>
                </a:solidFill>
              </a:rPr>
              <a:t>sur</a:t>
            </a:r>
            <a:r>
              <a:rPr lang="es-ES" sz="4400" b="1" dirty="0">
                <a:solidFill>
                  <a:schemeClr val="bg1"/>
                </a:solidFill>
              </a:rPr>
              <a:t>, y se </a:t>
            </a:r>
            <a:r>
              <a:rPr lang="es-ES" sz="4400" b="1" dirty="0">
                <a:solidFill>
                  <a:srgbClr val="FFFF00"/>
                </a:solidFill>
              </a:rPr>
              <a:t>sentarán</a:t>
            </a:r>
            <a:r>
              <a:rPr lang="es-ES" sz="4400" b="1" dirty="0">
                <a:solidFill>
                  <a:schemeClr val="bg1"/>
                </a:solidFill>
              </a:rPr>
              <a:t> a la mesa en el reino de Dios. 30 Y he aquí, hay postreros que serán primeros, y primeros que serán postreros.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err="1" smtClean="0"/>
              <a:t>Lc</a:t>
            </a:r>
            <a:r>
              <a:rPr lang="es-ES" dirty="0" smtClean="0"/>
              <a:t>. 13: 28-30</a:t>
            </a:r>
            <a:endParaRPr lang="es-ES" dirty="0">
              <a:solidFill>
                <a:schemeClr val="tx1"/>
              </a:solidFill>
            </a:endParaRPr>
          </a:p>
        </p:txBody>
      </p:sp>
    </p:spTree>
    <p:extLst>
      <p:ext uri="{BB962C8B-B14F-4D97-AF65-F5344CB8AC3E}">
        <p14:creationId xmlns:p14="http://schemas.microsoft.com/office/powerpoint/2010/main" val="322329736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2295" y="-37287"/>
            <a:ext cx="11313994" cy="686341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Ahora debemos preguntar: </a:t>
            </a:r>
            <a:r>
              <a:rPr lang="es-ES" sz="4400" b="1" dirty="0">
                <a:solidFill>
                  <a:srgbClr val="C00000"/>
                </a:solidFill>
              </a:rPr>
              <a:t>¿Cómo interpretó Jesús las profecías de dispersión y reunión?</a:t>
            </a:r>
          </a:p>
          <a:p>
            <a:pPr>
              <a:buClr>
                <a:srgbClr val="FF0000"/>
              </a:buClr>
            </a:pPr>
            <a:r>
              <a:rPr lang="es-ES" sz="4400" b="1" dirty="0">
                <a:solidFill>
                  <a:srgbClr val="C00000"/>
                </a:solidFill>
              </a:rPr>
              <a:t>Jesús</a:t>
            </a:r>
            <a:r>
              <a:rPr lang="es-ES" sz="4400" b="1" dirty="0">
                <a:solidFill>
                  <a:srgbClr val="002060"/>
                </a:solidFill>
              </a:rPr>
              <a:t> les dio una </a:t>
            </a:r>
            <a:r>
              <a:rPr lang="es-ES" sz="4400" b="1" dirty="0">
                <a:solidFill>
                  <a:srgbClr val="C00000"/>
                </a:solidFill>
              </a:rPr>
              <a:t>interpretación profunda </a:t>
            </a:r>
            <a:r>
              <a:rPr lang="es-ES" sz="4400" b="1" dirty="0">
                <a:solidFill>
                  <a:srgbClr val="002060"/>
                </a:solidFill>
              </a:rPr>
              <a:t>a las profecías de recogimiento y dispersión. Explicó claramente que el estar </a:t>
            </a:r>
            <a:r>
              <a:rPr lang="es-ES" sz="4400" b="1" dirty="0">
                <a:solidFill>
                  <a:srgbClr val="C00000"/>
                </a:solidFill>
              </a:rPr>
              <a:t>reunido o disperso </a:t>
            </a:r>
            <a:r>
              <a:rPr lang="es-ES" sz="4400" b="1" dirty="0">
                <a:solidFill>
                  <a:srgbClr val="002060"/>
                </a:solidFill>
              </a:rPr>
              <a:t>debía comprenderse </a:t>
            </a:r>
            <a:r>
              <a:rPr lang="es-ES" sz="4400" b="1" u="sng" dirty="0">
                <a:solidFill>
                  <a:srgbClr val="C00000"/>
                </a:solidFill>
              </a:rPr>
              <a:t>relacionalmente</a:t>
            </a:r>
            <a:r>
              <a:rPr lang="es-ES" sz="4400" b="1" dirty="0">
                <a:solidFill>
                  <a:srgbClr val="002060"/>
                </a:solidFill>
              </a:rPr>
              <a:t> y no </a:t>
            </a:r>
            <a:r>
              <a:rPr lang="es-ES" sz="4400" b="1" dirty="0">
                <a:solidFill>
                  <a:srgbClr val="C00000"/>
                </a:solidFill>
              </a:rPr>
              <a:t>geográficamente</a:t>
            </a:r>
            <a:r>
              <a:rPr lang="es-ES" sz="4400" b="1" dirty="0">
                <a:solidFill>
                  <a:srgbClr val="002060"/>
                </a:solidFill>
              </a:rPr>
              <a:t>. En los tiempos de Jesús los judíos estaban </a:t>
            </a:r>
            <a:r>
              <a:rPr lang="es-ES" sz="4400" b="1" dirty="0">
                <a:solidFill>
                  <a:srgbClr val="C00000"/>
                </a:solidFill>
              </a:rPr>
              <a:t>reunidos</a:t>
            </a:r>
            <a:r>
              <a:rPr lang="es-ES" sz="4400" b="1" dirty="0">
                <a:solidFill>
                  <a:srgbClr val="002060"/>
                </a:solidFill>
              </a:rPr>
              <a:t> en la tierra, pero </a:t>
            </a:r>
            <a:r>
              <a:rPr lang="es-ES" sz="4400" b="1" dirty="0">
                <a:solidFill>
                  <a:srgbClr val="C00000"/>
                </a:solidFill>
              </a:rPr>
              <a:t>a los ojos de Jesús </a:t>
            </a:r>
            <a:r>
              <a:rPr lang="es-ES" sz="4400" b="1" dirty="0">
                <a:solidFill>
                  <a:srgbClr val="002060"/>
                </a:solidFill>
              </a:rPr>
              <a:t>estaban dispersos porque lo habían rechazado a Él.</a:t>
            </a:r>
          </a:p>
        </p:txBody>
      </p:sp>
    </p:spTree>
    <p:extLst>
      <p:ext uri="{BB962C8B-B14F-4D97-AF65-F5344CB8AC3E}">
        <p14:creationId xmlns:p14="http://schemas.microsoft.com/office/powerpoint/2010/main" val="264878604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6396" y="2055550"/>
            <a:ext cx="11203545" cy="4154984"/>
          </a:xfrm>
          <a:prstGeom prst="rect">
            <a:avLst/>
          </a:prstGeom>
          <a:noFill/>
        </p:spPr>
        <p:txBody>
          <a:bodyPr wrap="square" rtlCol="0">
            <a:spAutoFit/>
          </a:bodyPr>
          <a:lstStyle/>
          <a:p>
            <a:r>
              <a:rPr lang="es-ES" sz="4400" b="1" dirty="0" smtClean="0">
                <a:solidFill>
                  <a:srgbClr val="FFFF00"/>
                </a:solidFill>
              </a:rPr>
              <a:t>9: 36 </a:t>
            </a:r>
            <a:r>
              <a:rPr lang="es-ES" sz="4400" b="1" dirty="0" smtClean="0">
                <a:solidFill>
                  <a:schemeClr val="bg1"/>
                </a:solidFill>
              </a:rPr>
              <a:t>“Y </a:t>
            </a:r>
            <a:r>
              <a:rPr lang="es-ES" sz="4400" b="1" dirty="0">
                <a:solidFill>
                  <a:schemeClr val="bg1"/>
                </a:solidFill>
              </a:rPr>
              <a:t>al ver las multitudes, tuvo compasión de ellas; porque estaban desamparadas y </a:t>
            </a:r>
            <a:r>
              <a:rPr lang="es-ES" sz="4400" b="1" dirty="0">
                <a:solidFill>
                  <a:srgbClr val="FFFF00"/>
                </a:solidFill>
              </a:rPr>
              <a:t>dispersas</a:t>
            </a:r>
            <a:r>
              <a:rPr lang="es-ES" sz="4400" b="1" dirty="0">
                <a:solidFill>
                  <a:schemeClr val="bg1"/>
                </a:solidFill>
              </a:rPr>
              <a:t> como ovejas que </a:t>
            </a:r>
            <a:r>
              <a:rPr lang="es-ES" sz="4400" b="1" dirty="0">
                <a:solidFill>
                  <a:srgbClr val="FFFF00"/>
                </a:solidFill>
              </a:rPr>
              <a:t>no tienen pastor</a:t>
            </a:r>
            <a:r>
              <a:rPr lang="es-ES" sz="4400" b="1" dirty="0" smtClean="0">
                <a:solidFill>
                  <a:schemeClr val="bg1"/>
                </a:solidFill>
              </a:rPr>
              <a:t>.”</a:t>
            </a:r>
          </a:p>
          <a:p>
            <a:endParaRPr lang="es-ES" sz="4400" b="1" dirty="0" smtClean="0">
              <a:solidFill>
                <a:schemeClr val="bg1"/>
              </a:solidFill>
            </a:endParaRPr>
          </a:p>
          <a:p>
            <a:r>
              <a:rPr lang="es-ES" sz="4400" b="1" dirty="0" smtClean="0">
                <a:solidFill>
                  <a:srgbClr val="FFFF00"/>
                </a:solidFill>
              </a:rPr>
              <a:t> 15: 24 </a:t>
            </a:r>
            <a:r>
              <a:rPr lang="es-ES" sz="4400" b="1" dirty="0" smtClean="0">
                <a:solidFill>
                  <a:schemeClr val="bg1"/>
                </a:solidFill>
              </a:rPr>
              <a:t>“El </a:t>
            </a:r>
            <a:r>
              <a:rPr lang="es-ES" sz="4400" b="1" dirty="0">
                <a:solidFill>
                  <a:schemeClr val="bg1"/>
                </a:solidFill>
              </a:rPr>
              <a:t>respondiendo, dijo: No soy enviado sino a las </a:t>
            </a:r>
            <a:r>
              <a:rPr lang="es-ES" sz="4400" b="1" dirty="0">
                <a:solidFill>
                  <a:srgbClr val="FFFF00"/>
                </a:solidFill>
              </a:rPr>
              <a:t>ovejas perdidas </a:t>
            </a:r>
            <a:r>
              <a:rPr lang="es-ES" sz="4400" b="1" dirty="0">
                <a:solidFill>
                  <a:schemeClr val="bg1"/>
                </a:solidFill>
              </a:rPr>
              <a:t>de la casa de Israel.”</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Mateo 9:36 </a:t>
            </a:r>
            <a:r>
              <a:rPr lang="es-ES" dirty="0">
                <a:solidFill>
                  <a:schemeClr val="tx1"/>
                </a:solidFill>
              </a:rPr>
              <a:t>con</a:t>
            </a:r>
            <a:r>
              <a:rPr lang="es-ES" dirty="0"/>
              <a:t> Mateo 15:24: </a:t>
            </a:r>
            <a:r>
              <a:rPr lang="es-ES" dirty="0">
                <a:solidFill>
                  <a:schemeClr val="tx1"/>
                </a:solidFill>
              </a:rPr>
              <a:t>Jesús vino para reunir a sus ovejas dispersas y estaban dispersas porque sus pastores eran infieles:</a:t>
            </a:r>
          </a:p>
        </p:txBody>
      </p:sp>
    </p:spTree>
    <p:extLst>
      <p:ext uri="{BB962C8B-B14F-4D97-AF65-F5344CB8AC3E}">
        <p14:creationId xmlns:p14="http://schemas.microsoft.com/office/powerpoint/2010/main" val="355906914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6396" y="2055550"/>
            <a:ext cx="11203545" cy="4524315"/>
          </a:xfrm>
          <a:prstGeom prst="rect">
            <a:avLst/>
          </a:prstGeom>
          <a:noFill/>
        </p:spPr>
        <p:txBody>
          <a:bodyPr wrap="square" rtlCol="0">
            <a:spAutoFit/>
          </a:bodyPr>
          <a:lstStyle/>
          <a:p>
            <a:r>
              <a:rPr lang="es-ES" sz="7200" b="1" dirty="0" smtClean="0">
                <a:solidFill>
                  <a:schemeClr val="bg1"/>
                </a:solidFill>
              </a:rPr>
              <a:t>“</a:t>
            </a:r>
            <a:r>
              <a:rPr lang="es-ES" sz="7200" b="1" dirty="0">
                <a:solidFill>
                  <a:schemeClr val="bg1"/>
                </a:solidFill>
              </a:rPr>
              <a:t>El que </a:t>
            </a:r>
            <a:r>
              <a:rPr lang="es-ES" sz="7200" b="1" dirty="0">
                <a:solidFill>
                  <a:srgbClr val="FFFF00"/>
                </a:solidFill>
              </a:rPr>
              <a:t>no es conmigo</a:t>
            </a:r>
            <a:r>
              <a:rPr lang="es-ES" sz="7200" b="1" dirty="0">
                <a:solidFill>
                  <a:schemeClr val="bg1"/>
                </a:solidFill>
              </a:rPr>
              <a:t>, contra mí es; y el que conmigo </a:t>
            </a:r>
            <a:r>
              <a:rPr lang="es-ES" sz="7200" b="1" dirty="0">
                <a:solidFill>
                  <a:srgbClr val="FFFF00"/>
                </a:solidFill>
              </a:rPr>
              <a:t>no recoge, desparrama</a:t>
            </a:r>
            <a:r>
              <a:rPr lang="es-ES" sz="72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Lucas 11:23: </a:t>
            </a:r>
            <a:r>
              <a:rPr lang="es-ES" dirty="0">
                <a:solidFill>
                  <a:schemeClr val="tx1"/>
                </a:solidFill>
              </a:rPr>
              <a:t>La persona que </a:t>
            </a:r>
            <a:r>
              <a:rPr lang="es-ES" u="sng" dirty="0">
                <a:solidFill>
                  <a:schemeClr val="tx1"/>
                </a:solidFill>
              </a:rPr>
              <a:t>no se une o recoge a Jesús</a:t>
            </a:r>
            <a:r>
              <a:rPr lang="es-ES" dirty="0">
                <a:solidFill>
                  <a:schemeClr val="tx1"/>
                </a:solidFill>
              </a:rPr>
              <a:t> está </a:t>
            </a:r>
            <a:r>
              <a:rPr lang="es-ES" u="sng" dirty="0">
                <a:solidFill>
                  <a:schemeClr val="tx1"/>
                </a:solidFill>
              </a:rPr>
              <a:t>dispersa</a:t>
            </a:r>
            <a:r>
              <a:rPr lang="es-ES" dirty="0">
                <a:solidFill>
                  <a:schemeClr val="tx1"/>
                </a:solidFill>
              </a:rPr>
              <a:t> no importa a donde viva:</a:t>
            </a:r>
          </a:p>
        </p:txBody>
      </p:sp>
    </p:spTree>
    <p:extLst>
      <p:ext uri="{BB962C8B-B14F-4D97-AF65-F5344CB8AC3E}">
        <p14:creationId xmlns:p14="http://schemas.microsoft.com/office/powerpoint/2010/main" val="90438426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86095" y="426736"/>
            <a:ext cx="10947233"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C00000"/>
                </a:solidFill>
              </a:rPr>
              <a:t>Caifás</a:t>
            </a:r>
            <a:r>
              <a:rPr lang="es-ES" sz="6000" b="1" dirty="0">
                <a:solidFill>
                  <a:srgbClr val="002060"/>
                </a:solidFill>
              </a:rPr>
              <a:t>, en una profecía inadvertida, dijo que era necesario que </a:t>
            </a:r>
            <a:r>
              <a:rPr lang="es-ES" sz="6000" b="1" dirty="0">
                <a:solidFill>
                  <a:srgbClr val="C00000"/>
                </a:solidFill>
              </a:rPr>
              <a:t>un</a:t>
            </a:r>
            <a:r>
              <a:rPr lang="es-ES" sz="6000" b="1" dirty="0">
                <a:solidFill>
                  <a:srgbClr val="002060"/>
                </a:solidFill>
              </a:rPr>
              <a:t> </a:t>
            </a:r>
            <a:r>
              <a:rPr lang="es-ES" sz="6000" b="1" dirty="0">
                <a:solidFill>
                  <a:srgbClr val="C00000"/>
                </a:solidFill>
              </a:rPr>
              <a:t>hombre muriera </a:t>
            </a:r>
            <a:r>
              <a:rPr lang="es-ES" sz="6000" b="1" dirty="0">
                <a:solidFill>
                  <a:srgbClr val="002060"/>
                </a:solidFill>
              </a:rPr>
              <a:t>y </a:t>
            </a:r>
            <a:r>
              <a:rPr lang="es-ES" sz="6000" b="1" dirty="0">
                <a:solidFill>
                  <a:srgbClr val="C00000"/>
                </a:solidFill>
              </a:rPr>
              <a:t>no</a:t>
            </a:r>
            <a:r>
              <a:rPr lang="es-ES" sz="6000" b="1" dirty="0">
                <a:solidFill>
                  <a:srgbClr val="002060"/>
                </a:solidFill>
              </a:rPr>
              <a:t> que </a:t>
            </a:r>
            <a:r>
              <a:rPr lang="es-ES" sz="6000" b="1" dirty="0">
                <a:solidFill>
                  <a:srgbClr val="C00000"/>
                </a:solidFill>
              </a:rPr>
              <a:t>toda la nación pereciera</a:t>
            </a:r>
            <a:r>
              <a:rPr lang="es-ES" sz="6000" b="1" dirty="0">
                <a:solidFill>
                  <a:srgbClr val="002060"/>
                </a:solidFill>
              </a:rPr>
              <a:t>. El significado de esta declaración de Caifás la dio Juan:</a:t>
            </a:r>
          </a:p>
        </p:txBody>
      </p:sp>
    </p:spTree>
    <p:extLst>
      <p:ext uri="{BB962C8B-B14F-4D97-AF65-F5344CB8AC3E}">
        <p14:creationId xmlns:p14="http://schemas.microsoft.com/office/powerpoint/2010/main" val="405756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709683" y="1225689"/>
            <a:ext cx="11259404" cy="5632311"/>
          </a:xfrm>
          <a:prstGeom prst="rect">
            <a:avLst/>
          </a:prstGeom>
          <a:noFill/>
        </p:spPr>
        <p:txBody>
          <a:bodyPr wrap="square" rtlCol="0">
            <a:spAutoFit/>
          </a:bodyPr>
          <a:lstStyle/>
          <a:p>
            <a:r>
              <a:rPr lang="es-ES" sz="6000" b="1" dirty="0" smtClean="0">
                <a:solidFill>
                  <a:schemeClr val="bg1"/>
                </a:solidFill>
              </a:rPr>
              <a:t>“Ahora bien, a Abraham fueron hechas las promesas, y a su simiente. No dice: Y a las simientes, como si hablase </a:t>
            </a:r>
            <a:r>
              <a:rPr lang="es-ES" sz="6000" b="1" dirty="0" smtClean="0">
                <a:solidFill>
                  <a:srgbClr val="FFFF00"/>
                </a:solidFill>
              </a:rPr>
              <a:t>de muchos</a:t>
            </a:r>
            <a:r>
              <a:rPr lang="es-ES" sz="6000" b="1" dirty="0" smtClean="0">
                <a:solidFill>
                  <a:schemeClr val="bg1"/>
                </a:solidFill>
              </a:rPr>
              <a:t>, sino como </a:t>
            </a:r>
            <a:r>
              <a:rPr lang="es-ES" sz="6000" b="1" dirty="0" smtClean="0">
                <a:solidFill>
                  <a:srgbClr val="FFFF00"/>
                </a:solidFill>
              </a:rPr>
              <a:t>de uno</a:t>
            </a:r>
            <a:r>
              <a:rPr lang="es-ES" sz="6000" b="1" dirty="0" smtClean="0">
                <a:solidFill>
                  <a:schemeClr val="bg1"/>
                </a:solidFill>
              </a:rPr>
              <a:t>: Y a tu simiente, </a:t>
            </a:r>
            <a:r>
              <a:rPr lang="es-ES" sz="6000" b="1" dirty="0" smtClean="0">
                <a:solidFill>
                  <a:srgbClr val="FFFF00"/>
                </a:solidFill>
              </a:rPr>
              <a:t>la cual es Cristo</a:t>
            </a:r>
            <a:r>
              <a:rPr lang="es-ES" sz="6000" b="1" dirty="0" smtClean="0">
                <a:solidFill>
                  <a:schemeClr val="bg1"/>
                </a:solidFill>
              </a:rPr>
              <a:t>.”</a:t>
            </a:r>
            <a:endParaRPr lang="es-ES" sz="6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Gálatas 3:16</a:t>
            </a:r>
            <a:r>
              <a:rPr lang="es-ES" dirty="0" smtClean="0"/>
              <a:t>: </a:t>
            </a:r>
            <a:r>
              <a:rPr lang="es-ES" dirty="0" smtClean="0">
                <a:solidFill>
                  <a:schemeClr val="tx1"/>
                </a:solidFill>
              </a:rPr>
              <a:t>¿</a:t>
            </a:r>
            <a:r>
              <a:rPr lang="es-ES" dirty="0">
                <a:solidFill>
                  <a:schemeClr val="tx1"/>
                </a:solidFill>
              </a:rPr>
              <a:t>Quién es la simiente </a:t>
            </a:r>
            <a:r>
              <a:rPr lang="es-ES" u="sng" dirty="0">
                <a:solidFill>
                  <a:schemeClr val="tx1"/>
                </a:solidFill>
              </a:rPr>
              <a:t>original</a:t>
            </a:r>
            <a:r>
              <a:rPr lang="es-ES" dirty="0">
                <a:solidFill>
                  <a:schemeClr val="tx1"/>
                </a:solidFill>
              </a:rPr>
              <a:t> y </a:t>
            </a:r>
            <a:r>
              <a:rPr lang="es-ES" u="sng" dirty="0">
                <a:solidFill>
                  <a:schemeClr val="tx1"/>
                </a:solidFill>
              </a:rPr>
              <a:t>singular</a:t>
            </a:r>
            <a:r>
              <a:rPr lang="es-ES" dirty="0" smtClean="0">
                <a:solidFill>
                  <a:schemeClr val="tx1"/>
                </a:solidFill>
              </a:rPr>
              <a:t>?</a:t>
            </a:r>
            <a:endParaRPr lang="es-ES" dirty="0">
              <a:solidFill>
                <a:schemeClr val="tx1"/>
              </a:solidFill>
            </a:endParaRPr>
          </a:p>
        </p:txBody>
      </p:sp>
    </p:spTree>
    <p:extLst>
      <p:ext uri="{BB962C8B-B14F-4D97-AF65-F5344CB8AC3E}">
        <p14:creationId xmlns:p14="http://schemas.microsoft.com/office/powerpoint/2010/main" val="249689493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6396" y="1086560"/>
            <a:ext cx="11203545"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Esto no lo dijo por sí mismo, sino que como era el sumo sacerdote aquel año, profetizó que Jesús había de morir por la nación; 52 y no </a:t>
            </a:r>
            <a:r>
              <a:rPr lang="es-ES" sz="4800" b="1" dirty="0">
                <a:solidFill>
                  <a:srgbClr val="FFFF00"/>
                </a:solidFill>
              </a:rPr>
              <a:t>solamente por la nación</a:t>
            </a:r>
            <a:r>
              <a:rPr lang="es-ES" sz="4800" b="1" dirty="0">
                <a:solidFill>
                  <a:schemeClr val="bg1"/>
                </a:solidFill>
              </a:rPr>
              <a:t>, sino también para </a:t>
            </a:r>
            <a:r>
              <a:rPr lang="es-ES" sz="4800" b="1" dirty="0">
                <a:solidFill>
                  <a:srgbClr val="FFFF00"/>
                </a:solidFill>
              </a:rPr>
              <a:t>congregar en uno [en el Pentecostés] </a:t>
            </a:r>
            <a:r>
              <a:rPr lang="es-ES" sz="4800" b="1" dirty="0">
                <a:solidFill>
                  <a:schemeClr val="bg1"/>
                </a:solidFill>
              </a:rPr>
              <a:t>a los hijos de Dios que estaban </a:t>
            </a:r>
            <a:r>
              <a:rPr lang="es-ES" sz="4800" b="1" dirty="0">
                <a:solidFill>
                  <a:srgbClr val="FFFF00"/>
                </a:solidFill>
              </a:rPr>
              <a:t>dispersos</a:t>
            </a:r>
            <a:r>
              <a:rPr lang="es-ES" sz="48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Juan 11:51, 52:</a:t>
            </a:r>
          </a:p>
        </p:txBody>
      </p:sp>
    </p:spTree>
    <p:extLst>
      <p:ext uri="{BB962C8B-B14F-4D97-AF65-F5344CB8AC3E}">
        <p14:creationId xmlns:p14="http://schemas.microsoft.com/office/powerpoint/2010/main" val="927138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6396" y="1441402"/>
            <a:ext cx="11203545"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Yo soy el buen pastor; y conozco mis ovejas, y las mías me conocen, 15 así como el Padre me conoce, y yo conozco al Padre; y pongo mi vida por las ovejas. 16 También tengo </a:t>
            </a:r>
            <a:r>
              <a:rPr lang="es-ES" sz="4800" b="1" dirty="0">
                <a:solidFill>
                  <a:srgbClr val="FFFF00"/>
                </a:solidFill>
              </a:rPr>
              <a:t>otras ovejas </a:t>
            </a:r>
            <a:r>
              <a:rPr lang="es-ES" sz="4800" b="1" dirty="0">
                <a:solidFill>
                  <a:schemeClr val="bg1"/>
                </a:solidFill>
              </a:rPr>
              <a:t>que no son de este redil; aquéllas también </a:t>
            </a:r>
            <a:r>
              <a:rPr lang="es-ES" sz="4800" b="1" dirty="0">
                <a:solidFill>
                  <a:srgbClr val="FFFF00"/>
                </a:solidFill>
              </a:rPr>
              <a:t>debo traer</a:t>
            </a:r>
            <a:r>
              <a:rPr lang="es-ES" sz="4800" b="1" dirty="0">
                <a:solidFill>
                  <a:schemeClr val="bg1"/>
                </a:solidFill>
              </a:rPr>
              <a:t>, y oirán </a:t>
            </a:r>
            <a:r>
              <a:rPr lang="es-ES" sz="4800" b="1" dirty="0">
                <a:solidFill>
                  <a:srgbClr val="FFFF00"/>
                </a:solidFill>
              </a:rPr>
              <a:t>mi voz</a:t>
            </a:r>
            <a:r>
              <a:rPr lang="es-ES" sz="4800" b="1" dirty="0">
                <a:solidFill>
                  <a:schemeClr val="bg1"/>
                </a:solidFill>
              </a:rPr>
              <a:t>; y habrá un rebaño, y un pastor.”</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solidFill>
                  <a:schemeClr val="tx1"/>
                </a:solidFill>
              </a:rPr>
              <a:t>Jesús ya había predicho este recogimiento o reunión en </a:t>
            </a:r>
            <a:r>
              <a:rPr lang="es-ES" dirty="0"/>
              <a:t>Juan 10:14-16: </a:t>
            </a:r>
          </a:p>
        </p:txBody>
      </p:sp>
    </p:spTree>
    <p:extLst>
      <p:ext uri="{BB962C8B-B14F-4D97-AF65-F5344CB8AC3E}">
        <p14:creationId xmlns:p14="http://schemas.microsoft.com/office/powerpoint/2010/main" val="232423384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86095" y="150479"/>
            <a:ext cx="10947233"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Jesús no estaba diciendo que Él era </a:t>
            </a:r>
            <a:r>
              <a:rPr lang="es-ES" sz="4400" b="1" dirty="0">
                <a:solidFill>
                  <a:srgbClr val="C00000"/>
                </a:solidFill>
              </a:rPr>
              <a:t>como</a:t>
            </a:r>
            <a:r>
              <a:rPr lang="es-ES" sz="4400" b="1" dirty="0">
                <a:solidFill>
                  <a:srgbClr val="002060"/>
                </a:solidFill>
              </a:rPr>
              <a:t> un buen pastor. Él </a:t>
            </a:r>
            <a:r>
              <a:rPr lang="es-ES" sz="4400" b="1" dirty="0">
                <a:solidFill>
                  <a:srgbClr val="C00000"/>
                </a:solidFill>
              </a:rPr>
              <a:t>es el buen pastor </a:t>
            </a:r>
            <a:r>
              <a:rPr lang="es-ES" sz="4400" b="1" dirty="0">
                <a:solidFill>
                  <a:srgbClr val="002060"/>
                </a:solidFill>
              </a:rPr>
              <a:t>que cumplió la profecía de </a:t>
            </a:r>
            <a:r>
              <a:rPr lang="es-ES" sz="4400" b="1" dirty="0">
                <a:solidFill>
                  <a:srgbClr val="C00000"/>
                </a:solidFill>
              </a:rPr>
              <a:t>Ezequiel 34:11-16</a:t>
            </a:r>
            <a:r>
              <a:rPr lang="es-ES" sz="4400" b="1" dirty="0">
                <a:solidFill>
                  <a:srgbClr val="002060"/>
                </a:solidFill>
              </a:rPr>
              <a:t>. Jesús vino a contrarrestar la obra de los pastores de Israel que no habían cuidado ni alimentado a las ovejas (vea los versículos 22-24). El fracaso de los pastores había llevado a la dispersión de las ovejas a todas partes del mundo y los había alejado del buen pastor. </a:t>
            </a:r>
          </a:p>
        </p:txBody>
      </p:sp>
    </p:spTree>
    <p:extLst>
      <p:ext uri="{BB962C8B-B14F-4D97-AF65-F5344CB8AC3E}">
        <p14:creationId xmlns:p14="http://schemas.microsoft.com/office/powerpoint/2010/main" val="117367318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86095" y="619378"/>
            <a:ext cx="10947233"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smtClean="0">
                <a:solidFill>
                  <a:srgbClr val="002060"/>
                </a:solidFill>
              </a:rPr>
              <a:t>Cristo</a:t>
            </a:r>
            <a:r>
              <a:rPr lang="es-ES" sz="4800" b="1" dirty="0">
                <a:solidFill>
                  <a:srgbClr val="002060"/>
                </a:solidFill>
              </a:rPr>
              <a:t>, el buen pastor, iba a </a:t>
            </a:r>
            <a:r>
              <a:rPr lang="es-ES" sz="4800" b="1" dirty="0">
                <a:solidFill>
                  <a:srgbClr val="C00000"/>
                </a:solidFill>
              </a:rPr>
              <a:t>recoger y reunir </a:t>
            </a:r>
            <a:r>
              <a:rPr lang="es-ES" sz="4800" b="1" dirty="0">
                <a:solidFill>
                  <a:srgbClr val="002060"/>
                </a:solidFill>
              </a:rPr>
              <a:t>a las ovejas descarriadas a sí mismo. Jesús sería un segundo David que no fracasaría como los otros pastores. Este recogimiento y reunión comenzó en el </a:t>
            </a:r>
            <a:r>
              <a:rPr lang="es-ES" sz="4800" b="1" dirty="0">
                <a:solidFill>
                  <a:srgbClr val="C00000"/>
                </a:solidFill>
              </a:rPr>
              <a:t>día del Pentecostés </a:t>
            </a:r>
            <a:r>
              <a:rPr lang="es-ES" sz="4800" b="1" dirty="0">
                <a:solidFill>
                  <a:srgbClr val="002060"/>
                </a:solidFill>
              </a:rPr>
              <a:t>y continuó durante los siglos subsiguientes de la </a:t>
            </a:r>
            <a:r>
              <a:rPr lang="es-ES" sz="4800" b="1" dirty="0">
                <a:solidFill>
                  <a:srgbClr val="C00000"/>
                </a:solidFill>
              </a:rPr>
              <a:t>dispensación cristiana</a:t>
            </a:r>
            <a:r>
              <a:rPr lang="es-ES" sz="4800" b="1" dirty="0">
                <a:solidFill>
                  <a:srgbClr val="002060"/>
                </a:solidFill>
              </a:rPr>
              <a:t>.</a:t>
            </a:r>
          </a:p>
        </p:txBody>
      </p:sp>
    </p:spTree>
    <p:extLst>
      <p:ext uri="{BB962C8B-B14F-4D97-AF65-F5344CB8AC3E}">
        <p14:creationId xmlns:p14="http://schemas.microsoft.com/office/powerpoint/2010/main" val="231199812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6396" y="2151085"/>
            <a:ext cx="11203545" cy="4524315"/>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Jerusalén, Jerusalén, que matas a los profetas, y apedreas a los que te son enviados! ¡Cuántas veces quise </a:t>
            </a:r>
            <a:r>
              <a:rPr lang="es-ES" sz="4800" b="1" dirty="0">
                <a:solidFill>
                  <a:srgbClr val="FFFF00"/>
                </a:solidFill>
              </a:rPr>
              <a:t>juntar</a:t>
            </a:r>
            <a:r>
              <a:rPr lang="es-ES" sz="4800" b="1" dirty="0">
                <a:solidFill>
                  <a:schemeClr val="bg1"/>
                </a:solidFill>
              </a:rPr>
              <a:t> a tus hijos, como la gallina </a:t>
            </a:r>
            <a:r>
              <a:rPr lang="es-ES" sz="4800" b="1" dirty="0">
                <a:solidFill>
                  <a:srgbClr val="FFFF00"/>
                </a:solidFill>
              </a:rPr>
              <a:t>junta</a:t>
            </a:r>
            <a:r>
              <a:rPr lang="es-ES" sz="4800" b="1" dirty="0">
                <a:solidFill>
                  <a:schemeClr val="bg1"/>
                </a:solidFill>
              </a:rPr>
              <a:t> sus polluelos debajo de las alas, y no quisiste! 38 He aquí </a:t>
            </a:r>
            <a:r>
              <a:rPr lang="es-ES" sz="4800" b="1" dirty="0">
                <a:solidFill>
                  <a:srgbClr val="FFFF00"/>
                </a:solidFill>
              </a:rPr>
              <a:t>vuestra casa </a:t>
            </a:r>
            <a:r>
              <a:rPr lang="es-ES" sz="4800" b="1" dirty="0">
                <a:solidFill>
                  <a:schemeClr val="bg1"/>
                </a:solidFill>
              </a:rPr>
              <a:t>os es dejada desierta.”</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solidFill>
                  <a:srgbClr val="C00000"/>
                </a:solidFill>
              </a:rPr>
              <a:t>Mat. 23:37, </a:t>
            </a:r>
            <a:r>
              <a:rPr lang="es-ES" dirty="0" smtClean="0">
                <a:solidFill>
                  <a:srgbClr val="C00000"/>
                </a:solidFill>
              </a:rPr>
              <a:t>38: </a:t>
            </a:r>
            <a:r>
              <a:rPr lang="es-ES" dirty="0" smtClean="0">
                <a:solidFill>
                  <a:schemeClr val="tx1"/>
                </a:solidFill>
              </a:rPr>
              <a:t>Cuando </a:t>
            </a:r>
            <a:r>
              <a:rPr lang="es-ES" dirty="0">
                <a:solidFill>
                  <a:schemeClr val="tx1"/>
                </a:solidFill>
              </a:rPr>
              <a:t>Jesús estuvo a punto de abandonar el templo judío por última vez, dijo</a:t>
            </a:r>
            <a:r>
              <a:rPr lang="es-ES" dirty="0" smtClean="0">
                <a:solidFill>
                  <a:schemeClr val="tx1"/>
                </a:solidFill>
              </a:rPr>
              <a:t>:</a:t>
            </a:r>
            <a:endParaRPr lang="es-ES" dirty="0">
              <a:solidFill>
                <a:schemeClr val="tx1"/>
              </a:solidFill>
            </a:endParaRPr>
          </a:p>
        </p:txBody>
      </p:sp>
    </p:spTree>
    <p:extLst>
      <p:ext uri="{BB962C8B-B14F-4D97-AF65-F5344CB8AC3E}">
        <p14:creationId xmlns:p14="http://schemas.microsoft.com/office/powerpoint/2010/main" val="191707464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86095" y="153092"/>
            <a:ext cx="10947233"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FF0000"/>
                </a:solidFill>
              </a:rPr>
              <a:t>Juan 4:23, 24: </a:t>
            </a:r>
            <a:r>
              <a:rPr lang="es-ES" sz="4800" b="1" dirty="0">
                <a:solidFill>
                  <a:srgbClr val="002060"/>
                </a:solidFill>
              </a:rPr>
              <a:t>Jesús explicó que la adoración en el templo de Jerusalén terminaría cuando se derramara el Espíritu Santo en el día del Pentecostés. Congregarse en Jerusalén sin estar unido a Cristo significa </a:t>
            </a:r>
            <a:r>
              <a:rPr lang="es-ES" sz="4800" b="1" dirty="0">
                <a:solidFill>
                  <a:srgbClr val="FF0000"/>
                </a:solidFill>
              </a:rPr>
              <a:t>estar disperso</a:t>
            </a:r>
            <a:r>
              <a:rPr lang="es-ES" sz="4800" b="1" dirty="0">
                <a:solidFill>
                  <a:srgbClr val="002060"/>
                </a:solidFill>
              </a:rPr>
              <a:t>. Por eso el recogimiento de los judíos a la tierra en </a:t>
            </a:r>
            <a:r>
              <a:rPr lang="es-ES" sz="4800" b="1" dirty="0">
                <a:solidFill>
                  <a:srgbClr val="FF0000"/>
                </a:solidFill>
              </a:rPr>
              <a:t>1948</a:t>
            </a:r>
            <a:r>
              <a:rPr lang="es-ES" sz="4800" b="1" dirty="0">
                <a:solidFill>
                  <a:srgbClr val="002060"/>
                </a:solidFill>
              </a:rPr>
              <a:t> carece de todo significado profético.</a:t>
            </a:r>
          </a:p>
        </p:txBody>
      </p:sp>
    </p:spTree>
    <p:extLst>
      <p:ext uri="{BB962C8B-B14F-4D97-AF65-F5344CB8AC3E}">
        <p14:creationId xmlns:p14="http://schemas.microsoft.com/office/powerpoint/2010/main" val="49971087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6396" y="1070384"/>
            <a:ext cx="11203545" cy="5262979"/>
          </a:xfrm>
          <a:prstGeom prst="rect">
            <a:avLst/>
          </a:prstGeom>
          <a:noFill/>
        </p:spPr>
        <p:txBody>
          <a:bodyPr wrap="square" rtlCol="0">
            <a:spAutoFit/>
          </a:bodyPr>
          <a:lstStyle/>
          <a:p>
            <a:r>
              <a:rPr lang="es-ES" sz="4800" b="1" dirty="0">
                <a:solidFill>
                  <a:schemeClr val="bg1"/>
                </a:solidFill>
              </a:rPr>
              <a:t>“Más la hora viene, y ahora es, cuando los verdaderos adoradores adorarán al Padre en espíritu y en verdad; porque también el Padre tales adoradores busca que le adoren. 24 Dios es Espíritu; y los que le adoran, en espíritu y en verdad es necesario que adoren.”</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err="1" smtClean="0">
                <a:solidFill>
                  <a:srgbClr val="C00000"/>
                </a:solidFill>
              </a:rPr>
              <a:t>Jn</a:t>
            </a:r>
            <a:r>
              <a:rPr lang="es-ES" dirty="0" smtClean="0">
                <a:solidFill>
                  <a:srgbClr val="C00000"/>
                </a:solidFill>
              </a:rPr>
              <a:t>. 4: 23-24</a:t>
            </a:r>
            <a:endParaRPr lang="es-ES" dirty="0">
              <a:solidFill>
                <a:schemeClr val="tx1"/>
              </a:solidFill>
            </a:endParaRPr>
          </a:p>
        </p:txBody>
      </p:sp>
    </p:spTree>
    <p:extLst>
      <p:ext uri="{BB962C8B-B14F-4D97-AF65-F5344CB8AC3E}">
        <p14:creationId xmlns:p14="http://schemas.microsoft.com/office/powerpoint/2010/main" val="270603709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81930" y="1247804"/>
            <a:ext cx="11203545" cy="4524315"/>
          </a:xfrm>
          <a:prstGeom prst="rect">
            <a:avLst/>
          </a:prstGeom>
          <a:noFill/>
        </p:spPr>
        <p:txBody>
          <a:bodyPr wrap="square" rtlCol="0">
            <a:spAutoFit/>
          </a:bodyPr>
          <a:lstStyle/>
          <a:p>
            <a:r>
              <a:rPr lang="es-ES" sz="7200" b="1" dirty="0" smtClean="0">
                <a:solidFill>
                  <a:schemeClr val="bg1"/>
                </a:solidFill>
              </a:rPr>
              <a:t>“Porque donde están dos o tres </a:t>
            </a:r>
            <a:r>
              <a:rPr lang="es-ES" sz="7200" b="1" dirty="0" smtClean="0">
                <a:solidFill>
                  <a:srgbClr val="FFFF00"/>
                </a:solidFill>
              </a:rPr>
              <a:t>congregados</a:t>
            </a:r>
            <a:r>
              <a:rPr lang="es-ES" sz="7200" b="1" dirty="0" smtClean="0">
                <a:solidFill>
                  <a:schemeClr val="bg1"/>
                </a:solidFill>
              </a:rPr>
              <a:t> en mi nombre, </a:t>
            </a:r>
            <a:r>
              <a:rPr lang="es-ES" sz="7200" b="1" dirty="0" smtClean="0">
                <a:solidFill>
                  <a:srgbClr val="FFFF00"/>
                </a:solidFill>
              </a:rPr>
              <a:t>allí estoy yo </a:t>
            </a:r>
            <a:r>
              <a:rPr lang="es-ES" sz="7200" b="1" dirty="0" smtClean="0">
                <a:solidFill>
                  <a:schemeClr val="bg1"/>
                </a:solidFill>
              </a:rPr>
              <a:t>en medio de ellos.”</a:t>
            </a:r>
            <a:endParaRPr lang="es-ES" sz="72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solidFill>
                  <a:srgbClr val="C00000"/>
                </a:solidFill>
              </a:rPr>
              <a:t>Mateo 18:20: </a:t>
            </a:r>
            <a:r>
              <a:rPr lang="es-ES" dirty="0" smtClean="0">
                <a:solidFill>
                  <a:schemeClr val="tx1"/>
                </a:solidFill>
              </a:rPr>
              <a:t>Jesús </a:t>
            </a:r>
            <a:r>
              <a:rPr lang="es-ES" dirty="0">
                <a:solidFill>
                  <a:schemeClr val="tx1"/>
                </a:solidFill>
              </a:rPr>
              <a:t>les dijo a sus discípulos</a:t>
            </a:r>
            <a:r>
              <a:rPr lang="es-ES" dirty="0" smtClean="0">
                <a:solidFill>
                  <a:schemeClr val="tx1"/>
                </a:solidFill>
              </a:rPr>
              <a:t>:</a:t>
            </a:r>
            <a:endParaRPr lang="es-ES" dirty="0">
              <a:solidFill>
                <a:schemeClr val="tx1"/>
              </a:solidFill>
            </a:endParaRPr>
          </a:p>
        </p:txBody>
      </p:sp>
    </p:spTree>
    <p:extLst>
      <p:ext uri="{BB962C8B-B14F-4D97-AF65-F5344CB8AC3E}">
        <p14:creationId xmlns:p14="http://schemas.microsoft.com/office/powerpoint/2010/main" val="424860102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86095" y="0"/>
            <a:ext cx="10947233"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La tierra santa se encuentra a donde hay </a:t>
            </a:r>
            <a:r>
              <a:rPr lang="es-ES" sz="4800" b="1" dirty="0">
                <a:solidFill>
                  <a:srgbClr val="C00000"/>
                </a:solidFill>
              </a:rPr>
              <a:t>dos o tres reunidos </a:t>
            </a:r>
            <a:r>
              <a:rPr lang="es-ES" sz="4800" b="1" dirty="0">
                <a:solidFill>
                  <a:srgbClr val="002060"/>
                </a:solidFill>
              </a:rPr>
              <a:t>en el nombre de Jesús. Es decir, el verdadero </a:t>
            </a:r>
            <a:r>
              <a:rPr lang="es-ES" sz="4800" b="1" dirty="0">
                <a:solidFill>
                  <a:srgbClr val="C00000"/>
                </a:solidFill>
              </a:rPr>
              <a:t>Israel</a:t>
            </a:r>
            <a:r>
              <a:rPr lang="es-ES" sz="4800" b="1" dirty="0">
                <a:solidFill>
                  <a:srgbClr val="002060"/>
                </a:solidFill>
              </a:rPr>
              <a:t> de Dios hoy es </a:t>
            </a:r>
            <a:r>
              <a:rPr lang="es-ES" sz="4800" b="1" dirty="0">
                <a:solidFill>
                  <a:srgbClr val="C00000"/>
                </a:solidFill>
              </a:rPr>
              <a:t>espiritual</a:t>
            </a:r>
            <a:r>
              <a:rPr lang="es-ES" sz="4800" b="1" dirty="0">
                <a:solidFill>
                  <a:srgbClr val="002060"/>
                </a:solidFill>
              </a:rPr>
              <a:t> y la tierra es </a:t>
            </a:r>
            <a:r>
              <a:rPr lang="es-ES" sz="4800" b="1" dirty="0">
                <a:solidFill>
                  <a:srgbClr val="C00000"/>
                </a:solidFill>
              </a:rPr>
              <a:t>global</a:t>
            </a:r>
            <a:r>
              <a:rPr lang="es-ES" sz="4800" b="1" dirty="0">
                <a:solidFill>
                  <a:srgbClr val="002060"/>
                </a:solidFill>
              </a:rPr>
              <a:t> porque Jesús está presente globalmente. La presencia de Jesús no está confinada a un lugar específico de la tierra. Espiritualmente hablando, Sion está a donde está Jesús y Jesús está en dos lugares</a:t>
            </a:r>
            <a:r>
              <a:rPr lang="es-ES" sz="4800" b="1" dirty="0" smtClean="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270721660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86095" y="301267"/>
            <a:ext cx="10947233"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smtClean="0">
                <a:solidFill>
                  <a:srgbClr val="002060"/>
                </a:solidFill>
              </a:rPr>
              <a:t>está </a:t>
            </a:r>
            <a:r>
              <a:rPr lang="es-ES" sz="4400" b="1" dirty="0">
                <a:solidFill>
                  <a:srgbClr val="002060"/>
                </a:solidFill>
              </a:rPr>
              <a:t>presente en el templo terrenal—la iglesia—</a:t>
            </a:r>
            <a:r>
              <a:rPr lang="es-ES" sz="4400" b="1" dirty="0">
                <a:solidFill>
                  <a:srgbClr val="C00000"/>
                </a:solidFill>
              </a:rPr>
              <a:t>espiritual y globalmente </a:t>
            </a:r>
            <a:r>
              <a:rPr lang="es-ES" sz="4400" b="1" dirty="0">
                <a:solidFill>
                  <a:srgbClr val="002060"/>
                </a:solidFill>
              </a:rPr>
              <a:t>(Efesios 2:20-22; 1 Pedro 2:4-10) y está físicamente presente en el templo celestial </a:t>
            </a:r>
            <a:r>
              <a:rPr lang="es-ES" sz="4400" b="1" dirty="0">
                <a:solidFill>
                  <a:srgbClr val="C00000"/>
                </a:solidFill>
              </a:rPr>
              <a:t>localmente</a:t>
            </a:r>
            <a:r>
              <a:rPr lang="es-ES" sz="4400" b="1" dirty="0">
                <a:solidFill>
                  <a:srgbClr val="002060"/>
                </a:solidFill>
              </a:rPr>
              <a:t>. ¡El contexto de Mateo 18:20 (versículos 15-19) demuestra que a una persona que no está unida a Jesús se le considera gentil y una persona que está unida a Jesús, aunque sea gentil, se le considera judío espiritual!</a:t>
            </a:r>
          </a:p>
        </p:txBody>
      </p:sp>
    </p:spTree>
    <p:extLst>
      <p:ext uri="{BB962C8B-B14F-4D97-AF65-F5344CB8AC3E}">
        <p14:creationId xmlns:p14="http://schemas.microsoft.com/office/powerpoint/2010/main" val="3278907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01769" y="1116507"/>
            <a:ext cx="10972800" cy="5909310"/>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Ya no hay judío ni griego; no hay esclavo ni libre; no hay varón ni mujer; porque todos vosotros sois uno en Cristo Jesús. 29 Y si vosotros </a:t>
            </a:r>
            <a:r>
              <a:rPr lang="es-ES" sz="5400" b="1" dirty="0">
                <a:solidFill>
                  <a:srgbClr val="FFFF00"/>
                </a:solidFill>
              </a:rPr>
              <a:t>sois de Cristo</a:t>
            </a:r>
            <a:r>
              <a:rPr lang="es-ES" sz="5400" b="1" dirty="0">
                <a:solidFill>
                  <a:schemeClr val="bg1"/>
                </a:solidFill>
              </a:rPr>
              <a:t>, ciertamente </a:t>
            </a:r>
            <a:r>
              <a:rPr lang="es-ES" sz="5400" b="1" dirty="0">
                <a:solidFill>
                  <a:srgbClr val="FFFF00"/>
                </a:solidFill>
              </a:rPr>
              <a:t>simiente de Abraham</a:t>
            </a:r>
            <a:r>
              <a:rPr lang="es-ES" sz="5400" b="1" dirty="0">
                <a:solidFill>
                  <a:schemeClr val="bg1"/>
                </a:solidFill>
              </a:rPr>
              <a:t> sois, y herederos según la promesa.”</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Gálatas 3:28, 29</a:t>
            </a:r>
            <a:r>
              <a:rPr lang="es-ES" dirty="0" smtClean="0"/>
              <a:t>: </a:t>
            </a:r>
            <a:r>
              <a:rPr lang="es-ES" dirty="0" smtClean="0">
                <a:solidFill>
                  <a:schemeClr val="tx1"/>
                </a:solidFill>
              </a:rPr>
              <a:t>¿</a:t>
            </a:r>
            <a:r>
              <a:rPr lang="es-ES" dirty="0">
                <a:solidFill>
                  <a:schemeClr val="tx1"/>
                </a:solidFill>
              </a:rPr>
              <a:t>Quiénes son </a:t>
            </a:r>
            <a:r>
              <a:rPr lang="es-ES" u="sng" dirty="0">
                <a:solidFill>
                  <a:schemeClr val="tx1"/>
                </a:solidFill>
              </a:rPr>
              <a:t>la simiente de la simiente</a:t>
            </a:r>
            <a:r>
              <a:rPr lang="es-ES" dirty="0" smtClean="0">
                <a:solidFill>
                  <a:schemeClr val="tx1"/>
                </a:solidFill>
              </a:rPr>
              <a:t>?</a:t>
            </a:r>
            <a:endParaRPr lang="es-ES" dirty="0">
              <a:solidFill>
                <a:schemeClr val="tx1"/>
              </a:solidFill>
            </a:endParaRPr>
          </a:p>
        </p:txBody>
      </p:sp>
    </p:spTree>
    <p:extLst>
      <p:ext uri="{BB962C8B-B14F-4D97-AF65-F5344CB8AC3E}">
        <p14:creationId xmlns:p14="http://schemas.microsoft.com/office/powerpoint/2010/main" val="396067521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6396" y="2203147"/>
            <a:ext cx="11203545" cy="3785652"/>
          </a:xfrm>
          <a:prstGeom prst="rect">
            <a:avLst/>
          </a:prstGeom>
          <a:noFill/>
        </p:spPr>
        <p:txBody>
          <a:bodyPr wrap="square" rtlCol="0">
            <a:spAutoFit/>
          </a:bodyPr>
          <a:lstStyle/>
          <a:p>
            <a:r>
              <a:rPr lang="es-ES" sz="6000" b="1" dirty="0" smtClean="0">
                <a:solidFill>
                  <a:schemeClr val="bg1"/>
                </a:solidFill>
              </a:rPr>
              <a:t>“porque </a:t>
            </a:r>
            <a:r>
              <a:rPr lang="es-ES" sz="6000" b="1" dirty="0" smtClean="0">
                <a:solidFill>
                  <a:srgbClr val="FFFF00"/>
                </a:solidFill>
              </a:rPr>
              <a:t>todas las promesas </a:t>
            </a:r>
            <a:r>
              <a:rPr lang="es-ES" sz="6000" b="1" dirty="0" smtClean="0">
                <a:solidFill>
                  <a:schemeClr val="bg1"/>
                </a:solidFill>
              </a:rPr>
              <a:t>de Dios son </a:t>
            </a:r>
            <a:r>
              <a:rPr lang="es-ES" sz="6000" b="1" dirty="0" smtClean="0">
                <a:solidFill>
                  <a:srgbClr val="FFFF00"/>
                </a:solidFill>
              </a:rPr>
              <a:t>en él </a:t>
            </a:r>
            <a:r>
              <a:rPr lang="es-ES" sz="6000" b="1" dirty="0" smtClean="0">
                <a:solidFill>
                  <a:schemeClr val="bg1"/>
                </a:solidFill>
              </a:rPr>
              <a:t>Sí, y </a:t>
            </a:r>
            <a:r>
              <a:rPr lang="es-ES" sz="6000" b="1" dirty="0" smtClean="0">
                <a:solidFill>
                  <a:srgbClr val="FFFF00"/>
                </a:solidFill>
              </a:rPr>
              <a:t>en él </a:t>
            </a:r>
            <a:r>
              <a:rPr lang="es-ES" sz="6000" b="1" dirty="0" smtClean="0">
                <a:solidFill>
                  <a:schemeClr val="bg1"/>
                </a:solidFill>
              </a:rPr>
              <a:t>Amén, por medio de nosotros, para la gloria de Dios.”</a:t>
            </a:r>
            <a:endParaRPr lang="es-ES" sz="6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solidFill>
                  <a:srgbClr val="C00000"/>
                </a:solidFill>
              </a:rPr>
              <a:t>2 Corintios 1:20: </a:t>
            </a:r>
            <a:r>
              <a:rPr lang="es-ES" dirty="0">
                <a:solidFill>
                  <a:schemeClr val="tx1"/>
                </a:solidFill>
              </a:rPr>
              <a:t>Las promesas de Dios son </a:t>
            </a:r>
            <a:r>
              <a:rPr lang="es-ES" u="sng" dirty="0">
                <a:solidFill>
                  <a:schemeClr val="tx1"/>
                </a:solidFill>
              </a:rPr>
              <a:t>condicionales</a:t>
            </a:r>
            <a:r>
              <a:rPr lang="es-ES" dirty="0">
                <a:solidFill>
                  <a:schemeClr val="tx1"/>
                </a:solidFill>
              </a:rPr>
              <a:t> y se cumplen tan solo en y por medio de Jesús:</a:t>
            </a:r>
          </a:p>
        </p:txBody>
      </p:sp>
    </p:spTree>
    <p:extLst>
      <p:ext uri="{BB962C8B-B14F-4D97-AF65-F5344CB8AC3E}">
        <p14:creationId xmlns:p14="http://schemas.microsoft.com/office/powerpoint/2010/main" val="289764096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86095" y="301267"/>
            <a:ext cx="10947233"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El factor importante en la profecía de recogimiento es Jesús, no la tierra. </a:t>
            </a:r>
            <a:r>
              <a:rPr lang="es-ES" sz="4800" b="1" dirty="0">
                <a:solidFill>
                  <a:srgbClr val="C00000"/>
                </a:solidFill>
              </a:rPr>
              <a:t>Gálatas 3:16, 28, 29</a:t>
            </a:r>
            <a:r>
              <a:rPr lang="es-ES" sz="4800" b="1" dirty="0">
                <a:solidFill>
                  <a:srgbClr val="002060"/>
                </a:solidFill>
              </a:rPr>
              <a:t> explica que las promesas (incluyendo la tierra) le fueron hechas a Abraham y a su Simiente la cual es Cristo. Cuando recibimos a Cristo, todas las promesas llegan a ser nuestras en Él. </a:t>
            </a:r>
          </a:p>
        </p:txBody>
      </p:sp>
    </p:spTree>
    <p:extLst>
      <p:ext uri="{BB962C8B-B14F-4D97-AF65-F5344CB8AC3E}">
        <p14:creationId xmlns:p14="http://schemas.microsoft.com/office/powerpoint/2010/main" val="60430485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86095" y="301267"/>
            <a:ext cx="10947233"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smtClean="0">
                <a:solidFill>
                  <a:srgbClr val="002060"/>
                </a:solidFill>
              </a:rPr>
              <a:t>Jesús </a:t>
            </a:r>
            <a:r>
              <a:rPr lang="es-ES" sz="4800" b="1" dirty="0">
                <a:solidFill>
                  <a:srgbClr val="002060"/>
                </a:solidFill>
              </a:rPr>
              <a:t>repitió la historia de Israel y venció a donde Israel fracasó. Cuando recibimos a Jesús su historia llega a ser nuestra y por eso tenemos derecho a heredar las promesas junto con Él. Aquellos que rechazan a Cristo no pueden heredar ninguna de las promesas pues solo en Él pueden cumplir.</a:t>
            </a:r>
          </a:p>
        </p:txBody>
      </p:sp>
    </p:spTree>
    <p:extLst>
      <p:ext uri="{BB962C8B-B14F-4D97-AF65-F5344CB8AC3E}">
        <p14:creationId xmlns:p14="http://schemas.microsoft.com/office/powerpoint/2010/main" val="102938171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6396" y="1487904"/>
            <a:ext cx="11203545"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dándonos a conocer el misterio de su voluntad, según su beneplácito, el cual se había propuesto en sí mismo, 10 de reunir todas las cosas en Cristo, en la dispensación del cumplimiento de los tiempos, así las que están en los cielos, como las que están en la tierra.”</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solidFill>
                  <a:srgbClr val="C00000"/>
                </a:solidFill>
              </a:rPr>
              <a:t>Efesios 1:9, 10: </a:t>
            </a:r>
            <a:r>
              <a:rPr lang="es-ES" dirty="0" smtClean="0">
                <a:solidFill>
                  <a:schemeClr val="tx1"/>
                </a:solidFill>
              </a:rPr>
              <a:t>Todas las cosas se </a:t>
            </a:r>
            <a:r>
              <a:rPr lang="es-ES" u="sng" dirty="0" smtClean="0">
                <a:solidFill>
                  <a:schemeClr val="tx1"/>
                </a:solidFill>
              </a:rPr>
              <a:t>reúnen</a:t>
            </a:r>
            <a:r>
              <a:rPr lang="es-ES" dirty="0" smtClean="0">
                <a:solidFill>
                  <a:schemeClr val="tx1"/>
                </a:solidFill>
              </a:rPr>
              <a:t> en Cristo Jesús:</a:t>
            </a:r>
            <a:endParaRPr lang="es-ES" dirty="0">
              <a:solidFill>
                <a:schemeClr val="tx1"/>
              </a:solidFill>
            </a:endParaRPr>
          </a:p>
        </p:txBody>
      </p:sp>
    </p:spTree>
    <p:extLst>
      <p:ext uri="{BB962C8B-B14F-4D97-AF65-F5344CB8AC3E}">
        <p14:creationId xmlns:p14="http://schemas.microsoft.com/office/powerpoint/2010/main" val="196480775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86095" y="150479"/>
            <a:ext cx="10947233"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C00000"/>
                </a:solidFill>
              </a:rPr>
              <a:t>Zacarías 13:7 </a:t>
            </a:r>
            <a:r>
              <a:rPr lang="es-ES" sz="4800" b="1" dirty="0">
                <a:solidFill>
                  <a:srgbClr val="002060"/>
                </a:solidFill>
              </a:rPr>
              <a:t>con </a:t>
            </a:r>
            <a:r>
              <a:rPr lang="es-ES" sz="4800" b="1" dirty="0">
                <a:solidFill>
                  <a:srgbClr val="C00000"/>
                </a:solidFill>
              </a:rPr>
              <a:t>Mateo 26:30, 31</a:t>
            </a:r>
            <a:r>
              <a:rPr lang="es-ES" sz="4800" b="1" dirty="0">
                <a:solidFill>
                  <a:srgbClr val="002060"/>
                </a:solidFill>
              </a:rPr>
              <a:t>: Los discípulos se dispersaron cuando el Pastor fue herido, pero en el día del Pentecostés estaban todos </a:t>
            </a:r>
            <a:r>
              <a:rPr lang="es-ES" sz="4800" b="1" dirty="0">
                <a:solidFill>
                  <a:srgbClr val="C00000"/>
                </a:solidFill>
              </a:rPr>
              <a:t>unánimes juntos</a:t>
            </a:r>
            <a:r>
              <a:rPr lang="es-ES" sz="4800" b="1" dirty="0">
                <a:solidFill>
                  <a:srgbClr val="002060"/>
                </a:solidFill>
              </a:rPr>
              <a:t>. </a:t>
            </a:r>
            <a:r>
              <a:rPr lang="es-ES" sz="4800" b="1" dirty="0">
                <a:solidFill>
                  <a:srgbClr val="C00000"/>
                </a:solidFill>
              </a:rPr>
              <a:t>Los doce patriarcas </a:t>
            </a:r>
            <a:r>
              <a:rPr lang="es-ES" sz="4800" b="1" dirty="0">
                <a:solidFill>
                  <a:srgbClr val="002060"/>
                </a:solidFill>
              </a:rPr>
              <a:t>son los representantes de la iglesia del Antiguo Testamento y los doce apóstoles son los representantes de la iglesia del Nuevo. </a:t>
            </a:r>
          </a:p>
        </p:txBody>
      </p:sp>
    </p:spTree>
    <p:extLst>
      <p:ext uri="{BB962C8B-B14F-4D97-AF65-F5344CB8AC3E}">
        <p14:creationId xmlns:p14="http://schemas.microsoft.com/office/powerpoint/2010/main" val="225780403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86095" y="399743"/>
            <a:ext cx="10947233"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smtClean="0">
                <a:solidFill>
                  <a:srgbClr val="002060"/>
                </a:solidFill>
              </a:rPr>
              <a:t>Si </a:t>
            </a:r>
            <a:r>
              <a:rPr lang="es-ES" sz="4800" b="1" dirty="0">
                <a:solidFill>
                  <a:srgbClr val="002060"/>
                </a:solidFill>
              </a:rPr>
              <a:t>los judíos querían continuar siendo el pueblo de Dios tendrían que haberse unido con los doce apóstoles quienes fueron los fundadores de la iglesia cristiana. Cuando persiguieron a los apóstoles demostraron que no eran en verdad miembros del Israel de Dios:</a:t>
            </a:r>
          </a:p>
        </p:txBody>
      </p:sp>
    </p:spTree>
    <p:extLst>
      <p:ext uri="{BB962C8B-B14F-4D97-AF65-F5344CB8AC3E}">
        <p14:creationId xmlns:p14="http://schemas.microsoft.com/office/powerpoint/2010/main" val="170726993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68491" y="163774"/>
            <a:ext cx="11348746" cy="6247864"/>
          </a:xfrm>
          <a:prstGeom prst="rect">
            <a:avLst/>
          </a:prstGeom>
          <a:noFill/>
        </p:spPr>
        <p:txBody>
          <a:bodyPr wrap="square" rtlCol="0">
            <a:spAutoFit/>
          </a:bodyPr>
          <a:lstStyle/>
          <a:p>
            <a:r>
              <a:rPr lang="es-ES" sz="4000" b="1" dirty="0" err="1" smtClean="0">
                <a:solidFill>
                  <a:srgbClr val="FFFF00"/>
                </a:solidFill>
              </a:rPr>
              <a:t>Za</a:t>
            </a:r>
            <a:r>
              <a:rPr lang="es-ES" sz="4000" b="1" dirty="0" smtClean="0">
                <a:solidFill>
                  <a:srgbClr val="FFFF00"/>
                </a:solidFill>
              </a:rPr>
              <a:t>. 13: 7 </a:t>
            </a:r>
            <a:r>
              <a:rPr lang="es-ES" sz="4000" b="1" dirty="0" smtClean="0">
                <a:solidFill>
                  <a:schemeClr val="bg1"/>
                </a:solidFill>
              </a:rPr>
              <a:t>“Levántate</a:t>
            </a:r>
            <a:r>
              <a:rPr lang="es-ES" sz="4000" b="1" dirty="0">
                <a:solidFill>
                  <a:schemeClr val="bg1"/>
                </a:solidFill>
              </a:rPr>
              <a:t>, oh espada, contra el pastor, y contra el hombre compañero mío, dice Jehová de los ejércitos. Hiere al pastor, y serán </a:t>
            </a:r>
            <a:r>
              <a:rPr lang="es-ES" sz="4000" b="1" dirty="0">
                <a:solidFill>
                  <a:srgbClr val="FFFF00"/>
                </a:solidFill>
              </a:rPr>
              <a:t>dispersadas</a:t>
            </a:r>
            <a:r>
              <a:rPr lang="es-ES" sz="4000" b="1" dirty="0">
                <a:solidFill>
                  <a:schemeClr val="bg1"/>
                </a:solidFill>
              </a:rPr>
              <a:t> las ovejas; y haré volver mi mano contra los pequeñitos.”</a:t>
            </a:r>
          </a:p>
          <a:p>
            <a:r>
              <a:rPr lang="es-ES" sz="4000" b="1" dirty="0" smtClean="0">
                <a:solidFill>
                  <a:srgbClr val="FFFF00"/>
                </a:solidFill>
              </a:rPr>
              <a:t>Mt. 26: 30-31 </a:t>
            </a:r>
            <a:r>
              <a:rPr lang="es-ES" sz="4000" b="1" dirty="0" smtClean="0">
                <a:solidFill>
                  <a:schemeClr val="bg1"/>
                </a:solidFill>
              </a:rPr>
              <a:t>“Y </a:t>
            </a:r>
            <a:r>
              <a:rPr lang="es-ES" sz="4000" b="1" dirty="0">
                <a:solidFill>
                  <a:schemeClr val="bg1"/>
                </a:solidFill>
              </a:rPr>
              <a:t>cuando hubieron cantado el himno, salieron al monte de los Olivos. 31 Entonces Jesús les dijo: Todos vosotros os escandalizaréis de mí esta noche; porque escrito está: Heriré al pastor, y las ovejas del rebaño </a:t>
            </a:r>
            <a:r>
              <a:rPr lang="es-ES" sz="4000" b="1" dirty="0">
                <a:solidFill>
                  <a:srgbClr val="FFFF00"/>
                </a:solidFill>
              </a:rPr>
              <a:t>serán dispersadas</a:t>
            </a:r>
            <a:r>
              <a:rPr lang="es-ES" sz="4000" b="1" dirty="0">
                <a:solidFill>
                  <a:schemeClr val="bg1"/>
                </a:solidFill>
              </a:rPr>
              <a:t>.”</a:t>
            </a:r>
          </a:p>
        </p:txBody>
      </p:sp>
    </p:spTree>
    <p:extLst>
      <p:ext uri="{BB962C8B-B14F-4D97-AF65-F5344CB8AC3E}">
        <p14:creationId xmlns:p14="http://schemas.microsoft.com/office/powerpoint/2010/main" val="354578133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59656" y="1619151"/>
            <a:ext cx="4332941" cy="1077218"/>
          </a:xfrm>
          <a:prstGeom prst="rect">
            <a:avLst/>
          </a:prstGeom>
          <a:noFill/>
        </p:spPr>
        <p:txBody>
          <a:bodyPr wrap="square" rtlCol="0">
            <a:spAutoFit/>
          </a:bodyPr>
          <a:lstStyle/>
          <a:p>
            <a:pPr lvl="0">
              <a:defRPr/>
            </a:pPr>
            <a:r>
              <a:rPr lang="es-ES" sz="3200" dirty="0">
                <a:solidFill>
                  <a:srgbClr val="4472C4">
                    <a:lumMod val="50000"/>
                  </a:srgbClr>
                </a:solidFill>
              </a:rPr>
              <a:t>El segundo recogimiento de Israel prefigura...</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45394" y="318250"/>
            <a:ext cx="4047484" cy="1077218"/>
          </a:xfrm>
          <a:prstGeom prst="rect">
            <a:avLst/>
          </a:prstGeom>
          <a:noFill/>
        </p:spPr>
        <p:txBody>
          <a:bodyPr wrap="square" rtlCol="0">
            <a:spAutoFit/>
          </a:bodyPr>
          <a:lstStyle/>
          <a:p>
            <a:pPr lvl="0">
              <a:defRPr/>
            </a:pPr>
            <a:r>
              <a:rPr lang="es-ES" sz="3200" dirty="0">
                <a:solidFill>
                  <a:srgbClr val="4472C4">
                    <a:lumMod val="50000"/>
                  </a:srgbClr>
                </a:solidFill>
              </a:rPr>
              <a:t>Dios abandonó la tierra de Israel porque...</a:t>
            </a:r>
            <a:endParaRPr lang="es-ES" sz="3200" dirty="0">
              <a:solidFill>
                <a:srgbClr val="4472C4">
                  <a:lumMod val="50000"/>
                </a:srgbClr>
              </a:solidFill>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45393" y="4065952"/>
            <a:ext cx="4577986" cy="1077218"/>
          </a:xfrm>
          <a:prstGeom prst="rect">
            <a:avLst/>
          </a:prstGeom>
          <a:noFill/>
        </p:spPr>
        <p:txBody>
          <a:bodyPr wrap="square" rtlCol="0">
            <a:spAutoFit/>
          </a:bodyPr>
          <a:lstStyle/>
          <a:p>
            <a:pPr lvl="0">
              <a:defRPr/>
            </a:pPr>
            <a:r>
              <a:rPr lang="es-ES" sz="3200">
                <a:solidFill>
                  <a:srgbClr val="4472C4">
                    <a:lumMod val="50000"/>
                  </a:srgbClr>
                </a:solidFill>
              </a:rPr>
              <a:t>Congregarse sin estar unidos a Cristo significa...</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59657" y="5413019"/>
            <a:ext cx="4033220" cy="1077218"/>
          </a:xfrm>
          <a:prstGeom prst="rect">
            <a:avLst/>
          </a:prstGeom>
          <a:noFill/>
        </p:spPr>
        <p:txBody>
          <a:bodyPr wrap="square" rtlCol="0">
            <a:spAutoFit/>
          </a:bodyPr>
          <a:lstStyle/>
          <a:p>
            <a:pPr lvl="0">
              <a:defRPr/>
            </a:pPr>
            <a:r>
              <a:rPr lang="es-ES" sz="3200" dirty="0">
                <a:solidFill>
                  <a:srgbClr val="4472C4">
                    <a:lumMod val="50000"/>
                  </a:srgbClr>
                </a:solidFill>
              </a:rPr>
              <a:t>La tierra santa se encuentra donde...</a:t>
            </a:r>
            <a:endParaRPr kumimoji="0" lang="es-ES" sz="3200" b="0" u="none" strike="noStrike" kern="1200" cap="none" spc="0" normalizeH="0" baseline="0" noProof="0" dirty="0">
              <a:ln>
                <a:noFill/>
              </a:ln>
              <a:solidFill>
                <a:srgbClr val="4472C4">
                  <a:lumMod val="50000"/>
                </a:srgbClr>
              </a:solidFill>
              <a:effectLst/>
              <a:uLnTx/>
              <a:uFillTx/>
              <a:latin typeface="Calibri" panose="020F0502020204030204"/>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45393" y="2764612"/>
            <a:ext cx="4714464" cy="1077218"/>
          </a:xfrm>
          <a:prstGeom prst="rect">
            <a:avLst/>
          </a:prstGeom>
          <a:noFill/>
        </p:spPr>
        <p:txBody>
          <a:bodyPr wrap="square" rtlCol="0">
            <a:spAutoFit/>
          </a:bodyPr>
          <a:lstStyle/>
          <a:p>
            <a:pPr lvl="0">
              <a:defRPr/>
            </a:pPr>
            <a:r>
              <a:rPr lang="es-ES" sz="3200" dirty="0">
                <a:solidFill>
                  <a:srgbClr val="4472C4">
                    <a:lumMod val="50000"/>
                  </a:srgbClr>
                </a:solidFill>
              </a:rPr>
              <a:t>Según Jesús, estar reunidos como pueblo es...</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946709" y="3349387"/>
            <a:ext cx="5104263" cy="1569660"/>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la liberación de Israel espiritual de Babilonia espiritual</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946709" y="1023182"/>
            <a:ext cx="5018025"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Israel lo había abandonado a Él.</a:t>
            </a:r>
            <a:endParaRPr lang="es-ES" sz="3200" dirty="0">
              <a:solidFill>
                <a:prstClr val="black"/>
              </a:solidFill>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946710" y="266638"/>
            <a:ext cx="5104263"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estar dispersos</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946709" y="2153101"/>
            <a:ext cx="4817827"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haya dos o tres reunidos en el nombre de Jesús</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946709" y="5692390"/>
            <a:ext cx="4756385" cy="1077218"/>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G. </a:t>
            </a:r>
            <a:r>
              <a:rPr lang="es-ES" sz="3200" dirty="0">
                <a:solidFill>
                  <a:prstClr val="black"/>
                </a:solidFill>
              </a:rPr>
              <a:t>estar bien relacionados con Él</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946709" y="5034608"/>
            <a:ext cx="469426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E</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smtClean="0">
                <a:solidFill>
                  <a:prstClr val="black"/>
                </a:solidFill>
                <a:latin typeface="Calibri" panose="020F0502020204030204"/>
              </a:rPr>
              <a:t>Vivir en un mismo lugar</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prstClr val="white"/>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prstClr val="white"/>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102890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9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El recogimiento o reunión después del Pentecostés</a:t>
            </a:r>
          </a:p>
        </p:txBody>
      </p:sp>
    </p:spTree>
    <p:extLst>
      <p:ext uri="{BB962C8B-B14F-4D97-AF65-F5344CB8AC3E}">
        <p14:creationId xmlns:p14="http://schemas.microsoft.com/office/powerpoint/2010/main" val="412696482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86095" y="399743"/>
            <a:ext cx="10947233"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Este recogimiento o reunión </a:t>
            </a:r>
            <a:r>
              <a:rPr lang="es-ES" sz="6000" b="1" dirty="0" smtClean="0">
                <a:solidFill>
                  <a:srgbClr val="002060"/>
                </a:solidFill>
              </a:rPr>
              <a:t>con </a:t>
            </a:r>
            <a:r>
              <a:rPr lang="es-ES" sz="6000" b="1" dirty="0">
                <a:solidFill>
                  <a:srgbClr val="002060"/>
                </a:solidFill>
              </a:rPr>
              <a:t>Cristo </a:t>
            </a:r>
            <a:r>
              <a:rPr lang="es-ES" sz="6000" b="1" dirty="0">
                <a:solidFill>
                  <a:srgbClr val="C00000"/>
                </a:solidFill>
              </a:rPr>
              <a:t>comenzó a cumplirse </a:t>
            </a:r>
            <a:r>
              <a:rPr lang="es-ES" sz="6000" b="1" dirty="0">
                <a:solidFill>
                  <a:srgbClr val="002060"/>
                </a:solidFill>
              </a:rPr>
              <a:t>en el día del Pentecostés cuando los creyentes estaban todos unánimes juntos y el Espíritu Santo cayó sobre ellos:</a:t>
            </a:r>
          </a:p>
        </p:txBody>
      </p:sp>
    </p:spTree>
    <p:extLst>
      <p:ext uri="{BB962C8B-B14F-4D97-AF65-F5344CB8AC3E}">
        <p14:creationId xmlns:p14="http://schemas.microsoft.com/office/powerpoint/2010/main" val="20575780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01-Mensaje de los 3 angeles" id="{E36B23E9-E561-41C0-A577-9B93B8962885}" vid="{5F957260-1CFC-4283-8A3F-25F00EE8906C}"/>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mensaje tres angeles</Template>
  <TotalTime>19493</TotalTime>
  <Words>9007</Words>
  <Application>Microsoft Office PowerPoint</Application>
  <PresentationFormat>Panorámica</PresentationFormat>
  <Paragraphs>314</Paragraphs>
  <Slides>146</Slides>
  <Notes>52</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146</vt:i4>
      </vt:variant>
    </vt:vector>
  </HeadingPairs>
  <TitlesOfParts>
    <vt:vector size="157" baseType="lpstr">
      <vt:lpstr>Arial</vt:lpstr>
      <vt:lpstr>Arial Black</vt:lpstr>
      <vt:lpstr>Baskerville Old Face</vt:lpstr>
      <vt:lpstr>Bauhaus 93</vt:lpstr>
      <vt:lpstr>Berlin Sans FB Demi</vt:lpstr>
      <vt:lpstr>Calibri</vt:lpstr>
      <vt:lpstr>Calibri Light</vt:lpstr>
      <vt:lpstr>Cascadia Code</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Aguero Arroyo</dc:creator>
  <cp:lastModifiedBy>Ulises Aguero Arroyo</cp:lastModifiedBy>
  <cp:revision>1048</cp:revision>
  <dcterms:created xsi:type="dcterms:W3CDTF">2022-04-02T22:48:54Z</dcterms:created>
  <dcterms:modified xsi:type="dcterms:W3CDTF">2023-04-07T17:39:09Z</dcterms:modified>
</cp:coreProperties>
</file>