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96" r:id="rId8"/>
    <p:sldId id="262" r:id="rId9"/>
    <p:sldId id="291" r:id="rId10"/>
    <p:sldId id="290" r:id="rId11"/>
    <p:sldId id="295" r:id="rId12"/>
    <p:sldId id="263" r:id="rId13"/>
    <p:sldId id="264" r:id="rId14"/>
    <p:sldId id="265" r:id="rId15"/>
    <p:sldId id="294" r:id="rId16"/>
    <p:sldId id="267" r:id="rId17"/>
    <p:sldId id="268" r:id="rId18"/>
    <p:sldId id="269" r:id="rId19"/>
    <p:sldId id="270" r:id="rId20"/>
    <p:sldId id="271" r:id="rId21"/>
    <p:sldId id="293" r:id="rId22"/>
    <p:sldId id="272" r:id="rId23"/>
    <p:sldId id="273" r:id="rId24"/>
    <p:sldId id="274" r:id="rId25"/>
    <p:sldId id="275" r:id="rId26"/>
    <p:sldId id="276" r:id="rId27"/>
    <p:sldId id="277" r:id="rId28"/>
    <p:sldId id="278" r:id="rId29"/>
    <p:sldId id="279" r:id="rId30"/>
    <p:sldId id="281" r:id="rId31"/>
    <p:sldId id="280" r:id="rId32"/>
    <p:sldId id="282" r:id="rId33"/>
    <p:sldId id="283" r:id="rId34"/>
    <p:sldId id="284" r:id="rId35"/>
    <p:sldId id="285" r:id="rId36"/>
    <p:sldId id="286" r:id="rId37"/>
    <p:sldId id="287" r:id="rId38"/>
    <p:sldId id="288" r:id="rId39"/>
    <p:sldId id="289" r:id="rId40"/>
    <p:sldId id="292" r:id="rId41"/>
    <p:sldId id="297" r:id="rId42"/>
    <p:sldId id="298" r:id="rId43"/>
    <p:sldId id="299" r:id="rId44"/>
    <p:sldId id="301" r:id="rId45"/>
    <p:sldId id="300" r:id="rId46"/>
    <p:sldId id="302" r:id="rId47"/>
    <p:sldId id="303" r:id="rId48"/>
    <p:sldId id="304" r:id="rId49"/>
    <p:sldId id="305" r:id="rId50"/>
    <p:sldId id="306" r:id="rId51"/>
    <p:sldId id="307" r:id="rId52"/>
    <p:sldId id="308" r:id="rId53"/>
    <p:sldId id="309" r:id="rId54"/>
    <p:sldId id="310" r:id="rId55"/>
    <p:sldId id="313" r:id="rId56"/>
    <p:sldId id="312" r:id="rId57"/>
    <p:sldId id="314" r:id="rId58"/>
    <p:sldId id="315" r:id="rId59"/>
    <p:sldId id="316" r:id="rId60"/>
    <p:sldId id="317" r:id="rId61"/>
    <p:sldId id="318" r:id="rId62"/>
    <p:sldId id="319" r:id="rId63"/>
    <p:sldId id="320" r:id="rId64"/>
    <p:sldId id="321" r:id="rId65"/>
    <p:sldId id="322" r:id="rId66"/>
    <p:sldId id="323" r:id="rId67"/>
    <p:sldId id="326" r:id="rId68"/>
    <p:sldId id="324" r:id="rId69"/>
    <p:sldId id="325"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51" r:id="rId85"/>
    <p:sldId id="341" r:id="rId86"/>
    <p:sldId id="342" r:id="rId87"/>
    <p:sldId id="343" r:id="rId88"/>
    <p:sldId id="344" r:id="rId89"/>
    <p:sldId id="352" r:id="rId90"/>
    <p:sldId id="345" r:id="rId91"/>
    <p:sldId id="346" r:id="rId92"/>
    <p:sldId id="347" r:id="rId93"/>
    <p:sldId id="348" r:id="rId94"/>
    <p:sldId id="349" r:id="rId95"/>
    <p:sldId id="350" r:id="rId96"/>
    <p:sldId id="354" r:id="rId97"/>
    <p:sldId id="353" r:id="rId98"/>
    <p:sldId id="355" r:id="rId99"/>
    <p:sldId id="356" r:id="rId100"/>
    <p:sldId id="357" r:id="rId101"/>
    <p:sldId id="359" r:id="rId102"/>
    <p:sldId id="358" r:id="rId103"/>
    <p:sldId id="360" r:id="rId104"/>
    <p:sldId id="361" r:id="rId105"/>
    <p:sldId id="362" r:id="rId106"/>
    <p:sldId id="363" r:id="rId107"/>
    <p:sldId id="364" r:id="rId108"/>
    <p:sldId id="365" r:id="rId109"/>
    <p:sldId id="366" r:id="rId110"/>
    <p:sldId id="374" r:id="rId111"/>
    <p:sldId id="370" r:id="rId112"/>
    <p:sldId id="371" r:id="rId113"/>
    <p:sldId id="368" r:id="rId114"/>
    <p:sldId id="372" r:id="rId115"/>
    <p:sldId id="373" r:id="rId116"/>
    <p:sldId id="369" r:id="rId117"/>
    <p:sldId id="367" r:id="rId118"/>
    <p:sldId id="375" r:id="rId119"/>
    <p:sldId id="376" r:id="rId120"/>
    <p:sldId id="377" r:id="rId121"/>
    <p:sldId id="378" r:id="rId122"/>
    <p:sldId id="379" r:id="rId123"/>
    <p:sldId id="380" r:id="rId124"/>
    <p:sldId id="311"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2" d="100"/>
          <a:sy n="52" d="100"/>
        </p:scale>
        <p:origin x="10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11/28/2015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‹Nº›</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8A7C6C-0F39-4D70-8E8D-FE5B9C95FA73}"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s-ES" smtClean="0"/>
              <a:t>Haga clic para modificar el estilo de texto del patrón</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53789A-C914-4DB1-8815-80B5EC7335C5}"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0">
                <a:solidFill>
                  <a:schemeClr val="bg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E6440AA-91A0-436F-8FDB-C0F939DCAE21}"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fld id="{0E59FD0C-5451-4CA0-86AF-E70AE3279989}" type="datetimeFigureOut">
              <a:rPr lang="en-US" dirty="0"/>
              <a:t>11/28/2015</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46404" y="758952"/>
            <a:ext cx="7063740" cy="3159905"/>
          </a:xfrm>
        </p:spPr>
        <p:txBody>
          <a:bodyPr/>
          <a:lstStyle/>
          <a:p>
            <a:r>
              <a:rPr lang="es-ES_tradnl" dirty="0"/>
              <a:t>El método de Cristo para testificar y hacer discípulos</a:t>
            </a:r>
            <a:endParaRPr lang="es-ES" dirty="0"/>
          </a:p>
        </p:txBody>
      </p:sp>
      <p:sp>
        <p:nvSpPr>
          <p:cNvPr id="3" name="Subtítulo 2"/>
          <p:cNvSpPr>
            <a:spLocks noGrp="1"/>
          </p:cNvSpPr>
          <p:nvPr>
            <p:ph type="subTitle" idx="1"/>
          </p:nvPr>
        </p:nvSpPr>
        <p:spPr>
          <a:xfrm>
            <a:off x="946404" y="3918857"/>
            <a:ext cx="7063740" cy="1691640"/>
          </a:xfrm>
        </p:spPr>
        <p:txBody>
          <a:bodyPr>
            <a:normAutofit/>
          </a:bodyPr>
          <a:lstStyle/>
          <a:p>
            <a:endParaRPr lang="es-ES_tradnl" sz="3200" dirty="0"/>
          </a:p>
          <a:p>
            <a:r>
              <a:rPr lang="es-ES_tradnl" sz="3200" dirty="0"/>
              <a:t>Misioneros primero, luego iglesia</a:t>
            </a:r>
            <a:endParaRPr lang="es-ES" sz="3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431" y="4833611"/>
            <a:ext cx="1970655" cy="1809785"/>
          </a:xfrm>
          <a:prstGeom prst="rect">
            <a:avLst/>
          </a:prstGeom>
        </p:spPr>
      </p:pic>
    </p:spTree>
    <p:extLst>
      <p:ext uri="{BB962C8B-B14F-4D97-AF65-F5344CB8AC3E}">
        <p14:creationId xmlns:p14="http://schemas.microsoft.com/office/powerpoint/2010/main" val="70131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824" y="235831"/>
            <a:ext cx="7269480" cy="733386"/>
          </a:xfrm>
        </p:spPr>
        <p:txBody>
          <a:bodyPr>
            <a:normAutofit fontScale="90000"/>
          </a:bodyPr>
          <a:lstStyle/>
          <a:p>
            <a:pPr lvl="0"/>
            <a:r>
              <a:rPr lang="es-ES_tradnl" sz="4000" b="1" dirty="0">
                <a:solidFill>
                  <a:schemeClr val="accent1"/>
                </a:solidFill>
              </a:rPr>
              <a:t>Prejuicios en las </a:t>
            </a:r>
            <a:r>
              <a:rPr lang="es-ES_tradnl" sz="4000" b="1" dirty="0" smtClean="0">
                <a:solidFill>
                  <a:schemeClr val="accent1"/>
                </a:solidFill>
              </a:rPr>
              <a:t>relaciones </a:t>
            </a:r>
            <a:endParaRPr lang="es-ES" sz="4000" dirty="0">
              <a:solidFill>
                <a:schemeClr val="accent1"/>
              </a:solidFill>
            </a:endParaRPr>
          </a:p>
        </p:txBody>
      </p:sp>
      <p:sp>
        <p:nvSpPr>
          <p:cNvPr id="3" name="Marcador de contenido 2"/>
          <p:cNvSpPr>
            <a:spLocks noGrp="1"/>
          </p:cNvSpPr>
          <p:nvPr>
            <p:ph idx="1"/>
          </p:nvPr>
        </p:nvSpPr>
        <p:spPr>
          <a:xfrm>
            <a:off x="535857" y="1529054"/>
            <a:ext cx="6446520" cy="3263503"/>
          </a:xfrm>
        </p:spPr>
        <p:txBody>
          <a:bodyPr>
            <a:noAutofit/>
          </a:bodyPr>
          <a:lstStyle/>
          <a:p>
            <a:pPr marL="385763" indent="-385763">
              <a:buFont typeface="+mj-lt"/>
              <a:buAutoNum type="arabicPeriod"/>
            </a:pPr>
            <a:r>
              <a:rPr lang="es-ES_tradnl" sz="3200" dirty="0"/>
              <a:t>¿Qué cree usted que piensan los que no son cristianos adventistas de nosotros los adventistas al comenzar a conocernos?</a:t>
            </a:r>
            <a:endParaRPr lang="es-ES" sz="3200" dirty="0"/>
          </a:p>
          <a:p>
            <a:pPr marL="385763" indent="-385763">
              <a:buFont typeface="+mj-lt"/>
              <a:buAutoNum type="arabicPeriod"/>
            </a:pPr>
            <a:endParaRPr lang="es-ES" sz="3200" dirty="0"/>
          </a:p>
          <a:p>
            <a:pPr marL="385763" indent="-385763">
              <a:buFont typeface="+mj-lt"/>
              <a:buAutoNum type="arabicPeriod"/>
            </a:pPr>
            <a:r>
              <a:rPr lang="es-ES_tradnl" sz="3200" dirty="0"/>
              <a:t>¿Qué piensa usted de las personas que no son adventistas cuando inicia una relación de amistad con ellas?</a:t>
            </a:r>
            <a:endParaRPr lang="es-ES" sz="3200" dirty="0"/>
          </a:p>
          <a:p>
            <a:endParaRPr lang="es-ES" sz="3200" dirty="0"/>
          </a:p>
        </p:txBody>
      </p:sp>
    </p:spTree>
    <p:extLst>
      <p:ext uri="{BB962C8B-B14F-4D97-AF65-F5344CB8AC3E}">
        <p14:creationId xmlns:p14="http://schemas.microsoft.com/office/powerpoint/2010/main" val="32501253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dirty="0" smtClean="0">
                <a:solidFill>
                  <a:srgbClr val="C00000"/>
                </a:solidFill>
              </a:rPr>
              <a:t>¿Hemos muerto al yo para que Cristo y sus métodos tengan vida en nosotros?</a:t>
            </a:r>
            <a:endParaRPr lang="es-ES" sz="3200" dirty="0"/>
          </a:p>
        </p:txBody>
      </p:sp>
      <p:sp>
        <p:nvSpPr>
          <p:cNvPr id="3" name="Marcador de contenido 2"/>
          <p:cNvSpPr>
            <a:spLocks noGrp="1"/>
          </p:cNvSpPr>
          <p:nvPr>
            <p:ph idx="1"/>
          </p:nvPr>
        </p:nvSpPr>
        <p:spPr>
          <a:xfrm>
            <a:off x="647824" y="1940768"/>
            <a:ext cx="6945055" cy="4758612"/>
          </a:xfrm>
        </p:spPr>
        <p:txBody>
          <a:bodyPr>
            <a:normAutofit/>
          </a:bodyPr>
          <a:lstStyle/>
          <a:p>
            <a:pPr marL="0" indent="0">
              <a:buNone/>
            </a:pPr>
            <a:r>
              <a:rPr lang="es-ES" sz="2800" dirty="0">
                <a:solidFill>
                  <a:schemeClr val="accent3"/>
                </a:solidFill>
              </a:rPr>
              <a:t>Filipenses </a:t>
            </a:r>
            <a:r>
              <a:rPr lang="es-ES" sz="2800" dirty="0" smtClean="0">
                <a:solidFill>
                  <a:schemeClr val="accent3"/>
                </a:solidFill>
              </a:rPr>
              <a:t>1:21 </a:t>
            </a:r>
            <a:r>
              <a:rPr lang="es-ES" sz="2800" dirty="0">
                <a:solidFill>
                  <a:schemeClr val="accent3"/>
                </a:solidFill>
              </a:rPr>
              <a:t>(RVR1960)</a:t>
            </a:r>
          </a:p>
          <a:p>
            <a:pPr marL="0" indent="0">
              <a:buNone/>
            </a:pPr>
            <a:r>
              <a:rPr lang="es-ES" sz="2800" b="1" baseline="30000" dirty="0"/>
              <a:t>21 </a:t>
            </a:r>
            <a:r>
              <a:rPr lang="es-ES" sz="2800" dirty="0"/>
              <a:t>Porque para mí el vivir es Cristo, y el morir es ganancia.</a:t>
            </a:r>
          </a:p>
          <a:p>
            <a:pPr marL="0" indent="0">
              <a:buNone/>
            </a:pPr>
            <a:r>
              <a:rPr lang="es-ES" sz="2800" dirty="0">
                <a:solidFill>
                  <a:schemeClr val="accent3"/>
                </a:solidFill>
              </a:rPr>
              <a:t>Gálatas </a:t>
            </a:r>
            <a:r>
              <a:rPr lang="es-ES" sz="2800" dirty="0" smtClean="0">
                <a:solidFill>
                  <a:schemeClr val="accent3"/>
                </a:solidFill>
              </a:rPr>
              <a:t>2:20 </a:t>
            </a:r>
            <a:r>
              <a:rPr lang="es-ES" sz="2800" dirty="0">
                <a:solidFill>
                  <a:schemeClr val="accent3"/>
                </a:solidFill>
              </a:rPr>
              <a:t>(RVR1960)</a:t>
            </a:r>
          </a:p>
          <a:p>
            <a:pPr marL="0" indent="0">
              <a:buNone/>
            </a:pPr>
            <a:r>
              <a:rPr lang="es-ES" sz="2800" b="1" baseline="30000" dirty="0"/>
              <a:t>20 </a:t>
            </a:r>
            <a:r>
              <a:rPr lang="es-ES" sz="2800" dirty="0"/>
              <a:t>Con Cristo estoy juntamente crucificado, y ya no vivo yo, mas vive Cristo en mí; y lo que ahora vivo en la carne, lo vivo en la fe del Hijo de Dios, el cual me amó y se entregó a sí mismo por mí.</a:t>
            </a:r>
          </a:p>
        </p:txBody>
      </p:sp>
    </p:spTree>
    <p:extLst>
      <p:ext uri="{BB962C8B-B14F-4D97-AF65-F5344CB8AC3E}">
        <p14:creationId xmlns:p14="http://schemas.microsoft.com/office/powerpoint/2010/main" val="39241183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59"/>
            <a:ext cx="7269480" cy="1910909"/>
          </a:xfrm>
        </p:spPr>
        <p:txBody>
          <a:bodyPr>
            <a:noAutofit/>
          </a:bodyPr>
          <a:lstStyle/>
          <a:p>
            <a:r>
              <a:rPr lang="es-ES" sz="3200" dirty="0" smtClean="0">
                <a:solidFill>
                  <a:srgbClr val="C00000"/>
                </a:solidFill>
              </a:rPr>
              <a:t>¿Practicamos la esencia de la </a:t>
            </a:r>
            <a:r>
              <a:rPr lang="es-ES" sz="3200" u="sng" dirty="0" smtClean="0">
                <a:solidFill>
                  <a:srgbClr val="C00000"/>
                </a:solidFill>
              </a:rPr>
              <a:t>testificación</a:t>
            </a:r>
            <a:r>
              <a:rPr lang="es-ES" sz="3200" dirty="0" smtClean="0">
                <a:solidFill>
                  <a:srgbClr val="C00000"/>
                </a:solidFill>
              </a:rPr>
              <a:t>: </a:t>
            </a:r>
            <a:r>
              <a:rPr lang="es-ES" sz="3200" b="1" dirty="0" smtClean="0">
                <a:solidFill>
                  <a:srgbClr val="C00000"/>
                </a:solidFill>
              </a:rPr>
              <a:t>Cristo vivo en nosotros y visible a otros por nuestro medio</a:t>
            </a:r>
            <a:r>
              <a:rPr lang="es-ES" sz="3200" dirty="0" smtClean="0">
                <a:solidFill>
                  <a:srgbClr val="C00000"/>
                </a:solidFill>
              </a:rPr>
              <a:t>?</a:t>
            </a:r>
            <a:endParaRPr lang="es-ES" sz="3200" dirty="0"/>
          </a:p>
        </p:txBody>
      </p:sp>
      <p:sp>
        <p:nvSpPr>
          <p:cNvPr id="3" name="Marcador de contenido 2"/>
          <p:cNvSpPr>
            <a:spLocks noGrp="1"/>
          </p:cNvSpPr>
          <p:nvPr>
            <p:ph idx="1"/>
          </p:nvPr>
        </p:nvSpPr>
        <p:spPr>
          <a:xfrm>
            <a:off x="797114" y="2724539"/>
            <a:ext cx="6945055" cy="3881534"/>
          </a:xfrm>
        </p:spPr>
        <p:txBody>
          <a:bodyPr>
            <a:normAutofit/>
          </a:bodyPr>
          <a:lstStyle/>
          <a:p>
            <a:pPr marL="0" indent="0">
              <a:buNone/>
            </a:pPr>
            <a:r>
              <a:rPr lang="es-ES" sz="2800" dirty="0">
                <a:solidFill>
                  <a:schemeClr val="accent3"/>
                </a:solidFill>
              </a:rPr>
              <a:t>Juan </a:t>
            </a:r>
            <a:r>
              <a:rPr lang="es-ES" sz="2800" dirty="0" smtClean="0">
                <a:solidFill>
                  <a:schemeClr val="accent3"/>
                </a:solidFill>
              </a:rPr>
              <a:t>15:26-27 </a:t>
            </a:r>
            <a:r>
              <a:rPr lang="es-ES" sz="2800" dirty="0">
                <a:solidFill>
                  <a:schemeClr val="accent3"/>
                </a:solidFill>
              </a:rPr>
              <a:t>(RVR1960)</a:t>
            </a:r>
          </a:p>
          <a:p>
            <a:pPr marL="0" indent="0">
              <a:buNone/>
            </a:pPr>
            <a:r>
              <a:rPr lang="es-ES" sz="2800" b="1" baseline="30000" dirty="0"/>
              <a:t>26 </a:t>
            </a:r>
            <a:r>
              <a:rPr lang="es-ES" sz="2800" dirty="0"/>
              <a:t>Pero cuando venga el Consolador, a quien yo os enviaré del Padre, el Espíritu de verdad, el cual procede del Padre, él dará testimonio acerca de mí.</a:t>
            </a:r>
          </a:p>
          <a:p>
            <a:pPr marL="0" indent="0">
              <a:buNone/>
            </a:pPr>
            <a:r>
              <a:rPr lang="es-ES" sz="2800" b="1" baseline="30000" dirty="0"/>
              <a:t>27 </a:t>
            </a:r>
            <a:r>
              <a:rPr lang="es-ES" sz="2800" dirty="0"/>
              <a:t>Y vosotros daréis testimonio también, porque habéis estado conmigo desde el principio.</a:t>
            </a:r>
          </a:p>
        </p:txBody>
      </p:sp>
    </p:spTree>
    <p:extLst>
      <p:ext uri="{BB962C8B-B14F-4D97-AF65-F5344CB8AC3E}">
        <p14:creationId xmlns:p14="http://schemas.microsoft.com/office/powerpoint/2010/main" val="2397676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59"/>
            <a:ext cx="7269480" cy="1910909"/>
          </a:xfrm>
        </p:spPr>
        <p:txBody>
          <a:bodyPr>
            <a:noAutofit/>
          </a:bodyPr>
          <a:lstStyle/>
          <a:p>
            <a:r>
              <a:rPr lang="es-ES" sz="3200" dirty="0" smtClean="0">
                <a:solidFill>
                  <a:srgbClr val="C00000"/>
                </a:solidFill>
              </a:rPr>
              <a:t>¿Practicamos el significado de ser </a:t>
            </a:r>
            <a:r>
              <a:rPr lang="es-ES" sz="3200" u="sng" dirty="0" smtClean="0">
                <a:solidFill>
                  <a:srgbClr val="C00000"/>
                </a:solidFill>
              </a:rPr>
              <a:t>discípulo</a:t>
            </a:r>
            <a:r>
              <a:rPr lang="es-ES" sz="3200" dirty="0" smtClean="0">
                <a:solidFill>
                  <a:srgbClr val="C00000"/>
                </a:solidFill>
              </a:rPr>
              <a:t>: </a:t>
            </a:r>
            <a:r>
              <a:rPr lang="es-ES" sz="3200" b="1" dirty="0" smtClean="0">
                <a:solidFill>
                  <a:srgbClr val="C00000"/>
                </a:solidFill>
              </a:rPr>
              <a:t>unido exclusivamente a Cristo</a:t>
            </a:r>
            <a:r>
              <a:rPr lang="es-ES" sz="3200" dirty="0" smtClean="0">
                <a:solidFill>
                  <a:srgbClr val="C00000"/>
                </a:solidFill>
              </a:rPr>
              <a:t>?</a:t>
            </a:r>
            <a:endParaRPr lang="es-ES" sz="3200" dirty="0"/>
          </a:p>
        </p:txBody>
      </p:sp>
      <p:sp>
        <p:nvSpPr>
          <p:cNvPr id="3" name="Marcador de contenido 2"/>
          <p:cNvSpPr>
            <a:spLocks noGrp="1"/>
          </p:cNvSpPr>
          <p:nvPr>
            <p:ph idx="1"/>
          </p:nvPr>
        </p:nvSpPr>
        <p:spPr>
          <a:xfrm>
            <a:off x="797114" y="2724539"/>
            <a:ext cx="6945055" cy="3881534"/>
          </a:xfrm>
        </p:spPr>
        <p:txBody>
          <a:bodyPr>
            <a:normAutofit/>
          </a:bodyPr>
          <a:lstStyle/>
          <a:p>
            <a:pPr marL="0" indent="0">
              <a:buNone/>
            </a:pPr>
            <a:r>
              <a:rPr lang="es-ES_tradnl" sz="3600" dirty="0" smtClean="0">
                <a:solidFill>
                  <a:schemeClr val="accent3"/>
                </a:solidFill>
              </a:rPr>
              <a:t>1. ¿Caminamos como Jesús caminó?</a:t>
            </a:r>
            <a:endParaRPr lang="es-ES" sz="3600" dirty="0" smtClean="0">
              <a:solidFill>
                <a:schemeClr val="accent3"/>
              </a:solidFill>
            </a:endParaRPr>
          </a:p>
          <a:p>
            <a:pPr marL="0" indent="0">
              <a:buNone/>
            </a:pPr>
            <a:r>
              <a:rPr lang="es-ES" sz="2800" dirty="0">
                <a:solidFill>
                  <a:srgbClr val="0070C0"/>
                </a:solidFill>
              </a:rPr>
              <a:t>1 Juan </a:t>
            </a:r>
            <a:r>
              <a:rPr lang="es-ES" sz="2800" dirty="0" smtClean="0">
                <a:solidFill>
                  <a:srgbClr val="0070C0"/>
                </a:solidFill>
              </a:rPr>
              <a:t>2:6 </a:t>
            </a:r>
            <a:r>
              <a:rPr lang="es-ES" sz="2800" dirty="0">
                <a:solidFill>
                  <a:srgbClr val="0070C0"/>
                </a:solidFill>
              </a:rPr>
              <a:t>(RVR1960)</a:t>
            </a:r>
          </a:p>
          <a:p>
            <a:pPr marL="0" indent="0">
              <a:buNone/>
            </a:pPr>
            <a:r>
              <a:rPr lang="es-ES" sz="2800" b="1" baseline="30000" dirty="0"/>
              <a:t>6 </a:t>
            </a:r>
            <a:r>
              <a:rPr lang="es-ES" sz="2800" dirty="0"/>
              <a:t>El que dice que permanece en él, debe andar como él anduvo.</a:t>
            </a:r>
          </a:p>
        </p:txBody>
      </p:sp>
    </p:spTree>
    <p:extLst>
      <p:ext uri="{BB962C8B-B14F-4D97-AF65-F5344CB8AC3E}">
        <p14:creationId xmlns:p14="http://schemas.microsoft.com/office/powerpoint/2010/main" val="21968122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59"/>
            <a:ext cx="7269480" cy="1910909"/>
          </a:xfrm>
        </p:spPr>
        <p:txBody>
          <a:bodyPr>
            <a:noAutofit/>
          </a:bodyPr>
          <a:lstStyle/>
          <a:p>
            <a:r>
              <a:rPr lang="es-ES" sz="3200" dirty="0" smtClean="0">
                <a:solidFill>
                  <a:srgbClr val="C00000"/>
                </a:solidFill>
              </a:rPr>
              <a:t>¿Practicamos el significado de ser </a:t>
            </a:r>
            <a:r>
              <a:rPr lang="es-ES" sz="3200" u="sng" dirty="0" smtClean="0">
                <a:solidFill>
                  <a:srgbClr val="C00000"/>
                </a:solidFill>
              </a:rPr>
              <a:t>discípulo</a:t>
            </a:r>
            <a:r>
              <a:rPr lang="es-ES" sz="3200" dirty="0" smtClean="0">
                <a:solidFill>
                  <a:srgbClr val="C00000"/>
                </a:solidFill>
              </a:rPr>
              <a:t>: </a:t>
            </a:r>
            <a:r>
              <a:rPr lang="es-ES" sz="3200" b="1" dirty="0" smtClean="0">
                <a:solidFill>
                  <a:srgbClr val="C00000"/>
                </a:solidFill>
              </a:rPr>
              <a:t>unido exclusivamente a Cristo</a:t>
            </a:r>
            <a:r>
              <a:rPr lang="es-ES" sz="3200" dirty="0" smtClean="0">
                <a:solidFill>
                  <a:srgbClr val="C00000"/>
                </a:solidFill>
              </a:rPr>
              <a:t>?</a:t>
            </a:r>
            <a:endParaRPr lang="es-ES" sz="3200" dirty="0"/>
          </a:p>
        </p:txBody>
      </p:sp>
      <p:sp>
        <p:nvSpPr>
          <p:cNvPr id="3" name="Marcador de contenido 2"/>
          <p:cNvSpPr>
            <a:spLocks noGrp="1"/>
          </p:cNvSpPr>
          <p:nvPr>
            <p:ph idx="1"/>
          </p:nvPr>
        </p:nvSpPr>
        <p:spPr>
          <a:xfrm>
            <a:off x="797114" y="2724539"/>
            <a:ext cx="6945055" cy="3881534"/>
          </a:xfrm>
        </p:spPr>
        <p:txBody>
          <a:bodyPr>
            <a:normAutofit/>
          </a:bodyPr>
          <a:lstStyle/>
          <a:p>
            <a:pPr marL="0" indent="0">
              <a:buNone/>
            </a:pPr>
            <a:r>
              <a:rPr lang="es-ES_tradnl" sz="3600" dirty="0" smtClean="0">
                <a:solidFill>
                  <a:schemeClr val="accent3"/>
                </a:solidFill>
              </a:rPr>
              <a:t>2. ¿Amamos a otros como Jesús los amó?</a:t>
            </a:r>
            <a:endParaRPr lang="es-ES" sz="3600" dirty="0" smtClean="0">
              <a:solidFill>
                <a:schemeClr val="accent3"/>
              </a:solidFill>
            </a:endParaRPr>
          </a:p>
          <a:p>
            <a:pPr marL="0" indent="0">
              <a:buNone/>
            </a:pPr>
            <a:r>
              <a:rPr lang="es-ES" sz="2800" dirty="0">
                <a:solidFill>
                  <a:srgbClr val="0070C0"/>
                </a:solidFill>
              </a:rPr>
              <a:t>Juan </a:t>
            </a:r>
            <a:r>
              <a:rPr lang="es-ES" sz="2800" dirty="0" smtClean="0">
                <a:solidFill>
                  <a:srgbClr val="0070C0"/>
                </a:solidFill>
              </a:rPr>
              <a:t>15:12 </a:t>
            </a:r>
            <a:r>
              <a:rPr lang="es-ES" sz="2800" dirty="0">
                <a:solidFill>
                  <a:srgbClr val="0070C0"/>
                </a:solidFill>
              </a:rPr>
              <a:t>(RVR1960</a:t>
            </a:r>
            <a:r>
              <a:rPr lang="es-ES" sz="2800" dirty="0"/>
              <a:t>)</a:t>
            </a:r>
          </a:p>
          <a:p>
            <a:pPr marL="0" indent="0">
              <a:buNone/>
            </a:pPr>
            <a:r>
              <a:rPr lang="es-ES" sz="3200" b="1" baseline="30000" dirty="0"/>
              <a:t>12 </a:t>
            </a:r>
            <a:r>
              <a:rPr lang="es-ES" sz="3200" dirty="0"/>
              <a:t>Este es mi mandamiento: Que os améis unos a otros, como yo os he amado.</a:t>
            </a:r>
          </a:p>
          <a:p>
            <a:pPr marL="0" indent="0">
              <a:buNone/>
            </a:pPr>
            <a:endParaRPr lang="es-ES" sz="2800" dirty="0"/>
          </a:p>
        </p:txBody>
      </p:sp>
    </p:spTree>
    <p:extLst>
      <p:ext uri="{BB962C8B-B14F-4D97-AF65-F5344CB8AC3E}">
        <p14:creationId xmlns:p14="http://schemas.microsoft.com/office/powerpoint/2010/main" val="37306764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1388396"/>
          </a:xfrm>
        </p:spPr>
        <p:txBody>
          <a:bodyPr>
            <a:noAutofit/>
          </a:bodyPr>
          <a:lstStyle/>
          <a:p>
            <a:r>
              <a:rPr lang="es-ES" sz="3200" dirty="0" smtClean="0">
                <a:solidFill>
                  <a:srgbClr val="C00000"/>
                </a:solidFill>
              </a:rPr>
              <a:t>¿Practicamos el significado de ser </a:t>
            </a:r>
            <a:r>
              <a:rPr lang="es-ES" sz="3200" u="sng" dirty="0" smtClean="0">
                <a:solidFill>
                  <a:srgbClr val="C00000"/>
                </a:solidFill>
              </a:rPr>
              <a:t>discípulo</a:t>
            </a:r>
            <a:r>
              <a:rPr lang="es-ES" sz="3200" dirty="0" smtClean="0">
                <a:solidFill>
                  <a:srgbClr val="C00000"/>
                </a:solidFill>
              </a:rPr>
              <a:t>: </a:t>
            </a:r>
            <a:r>
              <a:rPr lang="es-ES" sz="3200" b="1" dirty="0" smtClean="0">
                <a:solidFill>
                  <a:srgbClr val="C00000"/>
                </a:solidFill>
              </a:rPr>
              <a:t>unido exclusivamente a Cristo</a:t>
            </a:r>
            <a:r>
              <a:rPr lang="es-ES" sz="3200" dirty="0" smtClean="0">
                <a:solidFill>
                  <a:srgbClr val="C00000"/>
                </a:solidFill>
              </a:rPr>
              <a:t>?</a:t>
            </a:r>
            <a:endParaRPr lang="es-ES" sz="3200" dirty="0"/>
          </a:p>
        </p:txBody>
      </p:sp>
      <p:sp>
        <p:nvSpPr>
          <p:cNvPr id="3" name="Marcador de contenido 2"/>
          <p:cNvSpPr>
            <a:spLocks noGrp="1"/>
          </p:cNvSpPr>
          <p:nvPr>
            <p:ph idx="1"/>
          </p:nvPr>
        </p:nvSpPr>
        <p:spPr>
          <a:xfrm>
            <a:off x="797114" y="2071396"/>
            <a:ext cx="6945055" cy="4534677"/>
          </a:xfrm>
        </p:spPr>
        <p:txBody>
          <a:bodyPr>
            <a:normAutofit lnSpcReduction="10000"/>
          </a:bodyPr>
          <a:lstStyle/>
          <a:p>
            <a:pPr marL="0" indent="0">
              <a:buNone/>
            </a:pPr>
            <a:r>
              <a:rPr lang="es-ES_tradnl" sz="3600" dirty="0" smtClean="0">
                <a:solidFill>
                  <a:schemeClr val="accent3"/>
                </a:solidFill>
              </a:rPr>
              <a:t>3. ¿Sentimos como Jesús?</a:t>
            </a:r>
            <a:endParaRPr lang="es-ES" sz="3600" dirty="0" smtClean="0">
              <a:solidFill>
                <a:schemeClr val="accent3"/>
              </a:solidFill>
            </a:endParaRPr>
          </a:p>
          <a:p>
            <a:pPr marL="0" indent="0">
              <a:buNone/>
            </a:pPr>
            <a:r>
              <a:rPr lang="es-ES" sz="2800" dirty="0">
                <a:solidFill>
                  <a:srgbClr val="0070C0"/>
                </a:solidFill>
              </a:rPr>
              <a:t>Filipenses </a:t>
            </a:r>
            <a:r>
              <a:rPr lang="es-ES" sz="2800" dirty="0" smtClean="0">
                <a:solidFill>
                  <a:srgbClr val="0070C0"/>
                </a:solidFill>
              </a:rPr>
              <a:t>2: 3-5 (RVR1960</a:t>
            </a:r>
            <a:r>
              <a:rPr lang="es-ES" sz="2800" dirty="0">
                <a:solidFill>
                  <a:srgbClr val="0070C0"/>
                </a:solidFill>
              </a:rPr>
              <a:t>)</a:t>
            </a:r>
          </a:p>
          <a:p>
            <a:pPr marL="0" indent="0">
              <a:buNone/>
            </a:pPr>
            <a:r>
              <a:rPr lang="es-ES" sz="2800" dirty="0" smtClean="0"/>
              <a:t>Nada </a:t>
            </a:r>
            <a:r>
              <a:rPr lang="es-ES" sz="2800" dirty="0"/>
              <a:t>hagáis por contienda o por vanagloria; antes bien con humildad, estimando cada uno a los demás como superiores a él </a:t>
            </a:r>
            <a:r>
              <a:rPr lang="es-ES" sz="2800" dirty="0" smtClean="0"/>
              <a:t>mismo;</a:t>
            </a:r>
            <a:r>
              <a:rPr lang="es-ES" sz="2800" b="1" baseline="30000" dirty="0"/>
              <a:t> </a:t>
            </a:r>
            <a:r>
              <a:rPr lang="es-ES" sz="2800" dirty="0"/>
              <a:t>no mirando cada uno por lo suyo propio, sino cada cual también por lo de los </a:t>
            </a:r>
            <a:r>
              <a:rPr lang="es-ES" sz="2800" dirty="0" smtClean="0"/>
              <a:t>otros.</a:t>
            </a:r>
            <a:r>
              <a:rPr lang="es-ES" sz="2800" b="1" baseline="30000" dirty="0"/>
              <a:t> </a:t>
            </a:r>
            <a:r>
              <a:rPr lang="es-ES" sz="2800" dirty="0"/>
              <a:t>Haya, pues, en vosotros este sentir que hubo también en Cristo Jesús,</a:t>
            </a:r>
          </a:p>
          <a:p>
            <a:pPr marL="0" indent="0">
              <a:buNone/>
            </a:pPr>
            <a:endParaRPr lang="es-ES" sz="2800" dirty="0"/>
          </a:p>
        </p:txBody>
      </p:sp>
    </p:spTree>
    <p:extLst>
      <p:ext uri="{BB962C8B-B14F-4D97-AF65-F5344CB8AC3E}">
        <p14:creationId xmlns:p14="http://schemas.microsoft.com/office/powerpoint/2010/main" val="26793745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808" y="160487"/>
            <a:ext cx="7269480" cy="1388396"/>
          </a:xfrm>
        </p:spPr>
        <p:txBody>
          <a:bodyPr>
            <a:noAutofit/>
          </a:bodyPr>
          <a:lstStyle/>
          <a:p>
            <a:r>
              <a:rPr lang="es-ES" sz="3200" dirty="0" smtClean="0">
                <a:solidFill>
                  <a:srgbClr val="C00000"/>
                </a:solidFill>
              </a:rPr>
              <a:t>¿Practicamos el significado de ser </a:t>
            </a:r>
            <a:r>
              <a:rPr lang="es-ES" sz="3200" u="sng" dirty="0" smtClean="0">
                <a:solidFill>
                  <a:srgbClr val="C00000"/>
                </a:solidFill>
              </a:rPr>
              <a:t>discípulo</a:t>
            </a:r>
            <a:r>
              <a:rPr lang="es-ES" sz="3200" dirty="0" smtClean="0">
                <a:solidFill>
                  <a:srgbClr val="C00000"/>
                </a:solidFill>
              </a:rPr>
              <a:t>: </a:t>
            </a:r>
            <a:r>
              <a:rPr lang="es-ES" sz="3200" b="1" dirty="0" smtClean="0">
                <a:solidFill>
                  <a:srgbClr val="C00000"/>
                </a:solidFill>
              </a:rPr>
              <a:t>unido exclusivamente a Cristo</a:t>
            </a:r>
            <a:r>
              <a:rPr lang="es-ES" sz="3200" dirty="0" smtClean="0">
                <a:solidFill>
                  <a:srgbClr val="C00000"/>
                </a:solidFill>
              </a:rPr>
              <a:t>?</a:t>
            </a:r>
            <a:endParaRPr lang="es-ES" sz="3200" dirty="0"/>
          </a:p>
        </p:txBody>
      </p:sp>
      <p:sp>
        <p:nvSpPr>
          <p:cNvPr id="3" name="Marcador de contenido 2"/>
          <p:cNvSpPr>
            <a:spLocks noGrp="1"/>
          </p:cNvSpPr>
          <p:nvPr>
            <p:ph idx="1"/>
          </p:nvPr>
        </p:nvSpPr>
        <p:spPr>
          <a:xfrm>
            <a:off x="466532" y="1754156"/>
            <a:ext cx="7275638" cy="4851917"/>
          </a:xfrm>
        </p:spPr>
        <p:txBody>
          <a:bodyPr>
            <a:normAutofit lnSpcReduction="10000"/>
          </a:bodyPr>
          <a:lstStyle/>
          <a:p>
            <a:pPr marL="0" indent="0">
              <a:buNone/>
            </a:pPr>
            <a:r>
              <a:rPr lang="es-ES_tradnl" sz="3500" dirty="0">
                <a:solidFill>
                  <a:schemeClr val="accent3"/>
                </a:solidFill>
              </a:rPr>
              <a:t>4</a:t>
            </a:r>
            <a:r>
              <a:rPr lang="es-ES_tradnl" sz="3500" dirty="0" smtClean="0">
                <a:solidFill>
                  <a:schemeClr val="accent3"/>
                </a:solidFill>
              </a:rPr>
              <a:t>. ¿Obedecemos desde nuestro corazón?</a:t>
            </a:r>
            <a:endParaRPr lang="es-ES" sz="3500" dirty="0" smtClean="0">
              <a:solidFill>
                <a:schemeClr val="accent3"/>
              </a:solidFill>
            </a:endParaRPr>
          </a:p>
          <a:p>
            <a:pPr marL="0" indent="0">
              <a:buNone/>
            </a:pPr>
            <a:r>
              <a:rPr lang="es-ES" sz="2800" dirty="0"/>
              <a:t>Toda verdadera obediencia proviene del corazón. La de Cristo procedía del corazón. Y si nosotros consentimos, se identificará de tal manera con nuestros pensamientos y fines, amoldará de tal manera nuestro corazón y mente en conformidad con su voluntad, que cuando le obedezcamos estaremos tan sólo ejecutando nuestros propios impulsos</a:t>
            </a:r>
            <a:r>
              <a:rPr lang="es-ES" sz="2800" dirty="0" smtClean="0"/>
              <a:t>. </a:t>
            </a:r>
            <a:r>
              <a:rPr lang="es-ES" sz="2400" i="1" dirty="0" smtClean="0">
                <a:solidFill>
                  <a:srgbClr val="0070C0"/>
                </a:solidFill>
              </a:rPr>
              <a:t>EGW, El deseado de todas las gentes, p. 621</a:t>
            </a:r>
            <a:endParaRPr lang="es-ES" sz="2400" i="1" dirty="0">
              <a:solidFill>
                <a:srgbClr val="0070C0"/>
              </a:solidFill>
            </a:endParaRPr>
          </a:p>
        </p:txBody>
      </p:sp>
    </p:spTree>
    <p:extLst>
      <p:ext uri="{BB962C8B-B14F-4D97-AF65-F5344CB8AC3E}">
        <p14:creationId xmlns:p14="http://schemas.microsoft.com/office/powerpoint/2010/main" val="10973303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808" y="160486"/>
            <a:ext cx="7269480" cy="1332411"/>
          </a:xfrm>
        </p:spPr>
        <p:txBody>
          <a:bodyPr>
            <a:noAutofit/>
          </a:bodyPr>
          <a:lstStyle/>
          <a:p>
            <a:r>
              <a:rPr lang="es-ES" sz="3200" dirty="0" smtClean="0">
                <a:solidFill>
                  <a:srgbClr val="C00000"/>
                </a:solidFill>
              </a:rPr>
              <a:t>¿Practicamos el significado de ser la </a:t>
            </a:r>
            <a:r>
              <a:rPr lang="es-ES" sz="3200" u="sng" dirty="0" smtClean="0">
                <a:solidFill>
                  <a:srgbClr val="C00000"/>
                </a:solidFill>
              </a:rPr>
              <a:t>sal de la tierra y la luz del mundo </a:t>
            </a:r>
            <a:r>
              <a:rPr lang="es-ES" sz="3200" dirty="0" smtClean="0">
                <a:solidFill>
                  <a:srgbClr val="C00000"/>
                </a:solidFill>
              </a:rPr>
              <a:t>según las bienaventuranzas?</a:t>
            </a:r>
            <a:endParaRPr lang="es-ES" sz="3200" dirty="0"/>
          </a:p>
        </p:txBody>
      </p:sp>
      <p:sp>
        <p:nvSpPr>
          <p:cNvPr id="3" name="Marcador de contenido 2"/>
          <p:cNvSpPr>
            <a:spLocks noGrp="1"/>
          </p:cNvSpPr>
          <p:nvPr>
            <p:ph idx="1"/>
          </p:nvPr>
        </p:nvSpPr>
        <p:spPr>
          <a:xfrm>
            <a:off x="466532" y="1698170"/>
            <a:ext cx="7506756" cy="4982546"/>
          </a:xfrm>
        </p:spPr>
        <p:txBody>
          <a:bodyPr>
            <a:normAutofit/>
          </a:bodyPr>
          <a:lstStyle/>
          <a:p>
            <a:pPr marL="0" indent="0">
              <a:buNone/>
            </a:pPr>
            <a:r>
              <a:rPr lang="es-ES_tradnl" sz="3200" dirty="0" smtClean="0">
                <a:solidFill>
                  <a:srgbClr val="0070C0"/>
                </a:solidFill>
              </a:rPr>
              <a:t>Mateo </a:t>
            </a:r>
            <a:r>
              <a:rPr lang="es-ES_tradnl" sz="3200" dirty="0">
                <a:solidFill>
                  <a:srgbClr val="0070C0"/>
                </a:solidFill>
              </a:rPr>
              <a:t>5: 3-6 (RVR1960)</a:t>
            </a:r>
            <a:endParaRPr lang="es-ES" sz="3200" dirty="0">
              <a:solidFill>
                <a:srgbClr val="0070C0"/>
              </a:solidFill>
            </a:endParaRPr>
          </a:p>
          <a:p>
            <a:pPr marL="0" indent="0">
              <a:buNone/>
            </a:pPr>
            <a:r>
              <a:rPr lang="es-ES" sz="2800" b="1" baseline="30000" dirty="0" smtClean="0"/>
              <a:t>3</a:t>
            </a:r>
            <a:r>
              <a:rPr lang="es-ES" sz="2800" b="1" baseline="30000" dirty="0"/>
              <a:t> </a:t>
            </a:r>
            <a:r>
              <a:rPr lang="es-ES" sz="2800" dirty="0"/>
              <a:t>Bienaventurados los pobres en espíritu, porque de ellos es el reino de los cielos.</a:t>
            </a:r>
          </a:p>
          <a:p>
            <a:pPr marL="0" indent="0">
              <a:buNone/>
            </a:pPr>
            <a:r>
              <a:rPr lang="es-ES" sz="2800" b="1" baseline="30000" dirty="0"/>
              <a:t>4 </a:t>
            </a:r>
            <a:r>
              <a:rPr lang="es-ES" sz="2800" dirty="0"/>
              <a:t>Bienaventurados los que lloran, porque ellos recibirán consolación.</a:t>
            </a:r>
          </a:p>
          <a:p>
            <a:pPr marL="0" indent="0">
              <a:buNone/>
            </a:pPr>
            <a:r>
              <a:rPr lang="es-ES" sz="2800" b="1" baseline="30000" dirty="0"/>
              <a:t>5 </a:t>
            </a:r>
            <a:r>
              <a:rPr lang="es-ES" sz="2800" dirty="0"/>
              <a:t>Bienaventurados los mansos, porque ellos recibirán la tierra por heredad.</a:t>
            </a:r>
          </a:p>
          <a:p>
            <a:pPr marL="0" indent="0">
              <a:buNone/>
            </a:pPr>
            <a:r>
              <a:rPr lang="es-ES" sz="2800" b="1" baseline="30000" dirty="0"/>
              <a:t>6 </a:t>
            </a:r>
            <a:r>
              <a:rPr lang="es-ES" sz="2800" dirty="0"/>
              <a:t>Bienaventurados los que tienen hambre y sed de justicia, porque ellos serán saciados</a:t>
            </a:r>
            <a:r>
              <a:rPr lang="es-ES" sz="2800" dirty="0" smtClean="0"/>
              <a:t>.</a:t>
            </a:r>
            <a:endParaRPr lang="es-ES" sz="2800" dirty="0"/>
          </a:p>
        </p:txBody>
      </p:sp>
    </p:spTree>
    <p:extLst>
      <p:ext uri="{BB962C8B-B14F-4D97-AF65-F5344CB8AC3E}">
        <p14:creationId xmlns:p14="http://schemas.microsoft.com/office/powerpoint/2010/main" val="18082811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486" y="235132"/>
            <a:ext cx="7269480" cy="1407057"/>
          </a:xfrm>
        </p:spPr>
        <p:txBody>
          <a:bodyPr>
            <a:noAutofit/>
          </a:bodyPr>
          <a:lstStyle/>
          <a:p>
            <a:r>
              <a:rPr lang="es-ES" sz="3200" dirty="0" smtClean="0">
                <a:solidFill>
                  <a:srgbClr val="C00000"/>
                </a:solidFill>
              </a:rPr>
              <a:t>¿Practicamos el significado de ser la </a:t>
            </a:r>
            <a:r>
              <a:rPr lang="es-ES" sz="3200" u="sng" dirty="0" smtClean="0">
                <a:solidFill>
                  <a:srgbClr val="C00000"/>
                </a:solidFill>
              </a:rPr>
              <a:t>sal de la tierra y la luz del mundo </a:t>
            </a:r>
            <a:r>
              <a:rPr lang="es-ES" sz="3200" dirty="0" smtClean="0">
                <a:solidFill>
                  <a:srgbClr val="C00000"/>
                </a:solidFill>
              </a:rPr>
              <a:t>según las bienaventuranzas?</a:t>
            </a:r>
            <a:endParaRPr lang="es-ES" sz="3200" dirty="0"/>
          </a:p>
        </p:txBody>
      </p:sp>
      <p:sp>
        <p:nvSpPr>
          <p:cNvPr id="3" name="Marcador de contenido 2"/>
          <p:cNvSpPr>
            <a:spLocks noGrp="1"/>
          </p:cNvSpPr>
          <p:nvPr>
            <p:ph idx="1"/>
          </p:nvPr>
        </p:nvSpPr>
        <p:spPr>
          <a:xfrm>
            <a:off x="466532" y="1754156"/>
            <a:ext cx="7275638" cy="4851917"/>
          </a:xfrm>
        </p:spPr>
        <p:txBody>
          <a:bodyPr>
            <a:noAutofit/>
          </a:bodyPr>
          <a:lstStyle/>
          <a:p>
            <a:pPr marL="0" indent="0">
              <a:buNone/>
            </a:pPr>
            <a:r>
              <a:rPr lang="es-ES_tradnl" sz="3200" dirty="0" smtClean="0">
                <a:solidFill>
                  <a:srgbClr val="0070C0"/>
                </a:solidFill>
              </a:rPr>
              <a:t>Mateo </a:t>
            </a:r>
            <a:r>
              <a:rPr lang="es-ES_tradnl" sz="3200" dirty="0">
                <a:solidFill>
                  <a:srgbClr val="0070C0"/>
                </a:solidFill>
              </a:rPr>
              <a:t>5: </a:t>
            </a:r>
            <a:r>
              <a:rPr lang="es-ES_tradnl" sz="3200" dirty="0" smtClean="0">
                <a:solidFill>
                  <a:srgbClr val="0070C0"/>
                </a:solidFill>
              </a:rPr>
              <a:t>7-9 </a:t>
            </a:r>
            <a:r>
              <a:rPr lang="es-ES_tradnl" sz="3200" dirty="0">
                <a:solidFill>
                  <a:srgbClr val="0070C0"/>
                </a:solidFill>
              </a:rPr>
              <a:t>(RVR1960)</a:t>
            </a:r>
            <a:endParaRPr lang="es-ES" sz="3200" dirty="0">
              <a:solidFill>
                <a:srgbClr val="0070C0"/>
              </a:solidFill>
            </a:endParaRPr>
          </a:p>
          <a:p>
            <a:pPr marL="0" indent="0">
              <a:buNone/>
            </a:pPr>
            <a:r>
              <a:rPr lang="es-ES" sz="3200" b="1" baseline="30000" dirty="0" smtClean="0"/>
              <a:t>7</a:t>
            </a:r>
            <a:r>
              <a:rPr lang="es-ES" sz="3200" b="1" baseline="30000" dirty="0"/>
              <a:t> </a:t>
            </a:r>
            <a:r>
              <a:rPr lang="es-ES" sz="3200" dirty="0"/>
              <a:t>Bienaventurados los misericordiosos, porque ellos alcanzarán misericordia.</a:t>
            </a:r>
          </a:p>
          <a:p>
            <a:pPr marL="0" indent="0">
              <a:buNone/>
            </a:pPr>
            <a:r>
              <a:rPr lang="es-ES" sz="3200" b="1" baseline="30000" dirty="0"/>
              <a:t>8 </a:t>
            </a:r>
            <a:r>
              <a:rPr lang="es-ES" sz="3200" dirty="0"/>
              <a:t>Bienaventurados los de limpio corazón, porque ellos verán a Dios.</a:t>
            </a:r>
          </a:p>
          <a:p>
            <a:pPr marL="0" indent="0">
              <a:buNone/>
            </a:pPr>
            <a:r>
              <a:rPr lang="es-ES" sz="3200" b="1" baseline="30000" dirty="0"/>
              <a:t>9 </a:t>
            </a:r>
            <a:r>
              <a:rPr lang="es-ES" sz="3200" dirty="0"/>
              <a:t>Bienaventurados los pacificadores, porque ellos serán llamados hijos de Dios</a:t>
            </a:r>
            <a:r>
              <a:rPr lang="es-ES" sz="3200" dirty="0" smtClean="0"/>
              <a:t>.</a:t>
            </a:r>
            <a:endParaRPr lang="es-ES" sz="3200" dirty="0"/>
          </a:p>
        </p:txBody>
      </p:sp>
    </p:spTree>
    <p:extLst>
      <p:ext uri="{BB962C8B-B14F-4D97-AF65-F5344CB8AC3E}">
        <p14:creationId xmlns:p14="http://schemas.microsoft.com/office/powerpoint/2010/main" val="1470604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486" y="235132"/>
            <a:ext cx="7269480" cy="1407057"/>
          </a:xfrm>
        </p:spPr>
        <p:txBody>
          <a:bodyPr>
            <a:noAutofit/>
          </a:bodyPr>
          <a:lstStyle/>
          <a:p>
            <a:r>
              <a:rPr lang="es-ES" sz="3200" dirty="0" smtClean="0">
                <a:solidFill>
                  <a:srgbClr val="C00000"/>
                </a:solidFill>
              </a:rPr>
              <a:t>¿Practicamos el significado de ser la </a:t>
            </a:r>
            <a:r>
              <a:rPr lang="es-ES" sz="3200" u="sng" dirty="0" smtClean="0">
                <a:solidFill>
                  <a:srgbClr val="C00000"/>
                </a:solidFill>
              </a:rPr>
              <a:t>sal de la tierra y la luz del mundo </a:t>
            </a:r>
            <a:r>
              <a:rPr lang="es-ES" sz="3200" dirty="0" smtClean="0">
                <a:solidFill>
                  <a:srgbClr val="C00000"/>
                </a:solidFill>
              </a:rPr>
              <a:t>según las bienaventuranzas?</a:t>
            </a:r>
            <a:endParaRPr lang="es-ES" sz="3200" dirty="0"/>
          </a:p>
        </p:txBody>
      </p:sp>
      <p:sp>
        <p:nvSpPr>
          <p:cNvPr id="3" name="Marcador de contenido 2"/>
          <p:cNvSpPr>
            <a:spLocks noGrp="1"/>
          </p:cNvSpPr>
          <p:nvPr>
            <p:ph idx="1"/>
          </p:nvPr>
        </p:nvSpPr>
        <p:spPr>
          <a:xfrm>
            <a:off x="466532" y="1754156"/>
            <a:ext cx="7275638" cy="4851917"/>
          </a:xfrm>
        </p:spPr>
        <p:txBody>
          <a:bodyPr>
            <a:normAutofit/>
          </a:bodyPr>
          <a:lstStyle/>
          <a:p>
            <a:pPr marL="0" indent="0">
              <a:buNone/>
            </a:pPr>
            <a:r>
              <a:rPr lang="es-ES_tradnl" sz="3200" dirty="0" smtClean="0">
                <a:solidFill>
                  <a:srgbClr val="0070C0"/>
                </a:solidFill>
              </a:rPr>
              <a:t>Mateo </a:t>
            </a:r>
            <a:r>
              <a:rPr lang="es-ES_tradnl" sz="3200" dirty="0">
                <a:solidFill>
                  <a:srgbClr val="0070C0"/>
                </a:solidFill>
              </a:rPr>
              <a:t>5: </a:t>
            </a:r>
            <a:r>
              <a:rPr lang="es-ES_tradnl" sz="3200" dirty="0" smtClean="0">
                <a:solidFill>
                  <a:srgbClr val="0070C0"/>
                </a:solidFill>
              </a:rPr>
              <a:t>10-11 </a:t>
            </a:r>
            <a:r>
              <a:rPr lang="es-ES_tradnl" sz="3200" dirty="0">
                <a:solidFill>
                  <a:srgbClr val="0070C0"/>
                </a:solidFill>
              </a:rPr>
              <a:t>(RVR1960)</a:t>
            </a:r>
            <a:endParaRPr lang="es-ES" sz="3200" dirty="0">
              <a:solidFill>
                <a:srgbClr val="0070C0"/>
              </a:solidFill>
            </a:endParaRPr>
          </a:p>
          <a:p>
            <a:pPr marL="0" indent="0">
              <a:buNone/>
            </a:pPr>
            <a:r>
              <a:rPr lang="es-ES" sz="3200" b="1" baseline="30000" dirty="0" smtClean="0"/>
              <a:t>10</a:t>
            </a:r>
            <a:r>
              <a:rPr lang="es-ES" sz="3200" b="1" baseline="30000" dirty="0"/>
              <a:t> </a:t>
            </a:r>
            <a:r>
              <a:rPr lang="es-ES" sz="3200" dirty="0"/>
              <a:t>Bienaventurados los que padecen persecución por causa de la justicia, porque de ellos es el reino de los cielos.</a:t>
            </a:r>
          </a:p>
          <a:p>
            <a:pPr marL="0" indent="0">
              <a:buNone/>
            </a:pPr>
            <a:r>
              <a:rPr lang="es-ES" sz="3200" b="1" baseline="30000" dirty="0"/>
              <a:t>11 </a:t>
            </a:r>
            <a:r>
              <a:rPr lang="es-ES" sz="3200" dirty="0"/>
              <a:t>Bienaventurados sois cuando por mi causa os vituperen y os persigan, y digan toda clase de mal contra vosotros, mintiendo.</a:t>
            </a:r>
          </a:p>
        </p:txBody>
      </p:sp>
    </p:spTree>
    <p:extLst>
      <p:ext uri="{BB962C8B-B14F-4D97-AF65-F5344CB8AC3E}">
        <p14:creationId xmlns:p14="http://schemas.microsoft.com/office/powerpoint/2010/main" val="14899583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486" y="235132"/>
            <a:ext cx="7269480" cy="1407057"/>
          </a:xfrm>
        </p:spPr>
        <p:txBody>
          <a:bodyPr>
            <a:noAutofit/>
          </a:bodyPr>
          <a:lstStyle/>
          <a:p>
            <a:r>
              <a:rPr lang="es-ES" sz="3200" dirty="0" smtClean="0">
                <a:solidFill>
                  <a:srgbClr val="C00000"/>
                </a:solidFill>
              </a:rPr>
              <a:t>¿Practicamos el significado de ser la </a:t>
            </a:r>
            <a:r>
              <a:rPr lang="es-ES" sz="3200" u="sng" dirty="0" smtClean="0">
                <a:solidFill>
                  <a:srgbClr val="C00000"/>
                </a:solidFill>
              </a:rPr>
              <a:t>sal de la tierra y la luz del mundo </a:t>
            </a:r>
            <a:r>
              <a:rPr lang="es-ES" sz="3200" dirty="0" smtClean="0">
                <a:solidFill>
                  <a:srgbClr val="C00000"/>
                </a:solidFill>
              </a:rPr>
              <a:t>según las bienaventuranzas?</a:t>
            </a:r>
            <a:endParaRPr lang="es-ES" sz="3200" dirty="0"/>
          </a:p>
        </p:txBody>
      </p:sp>
      <p:sp>
        <p:nvSpPr>
          <p:cNvPr id="3" name="Marcador de contenido 2"/>
          <p:cNvSpPr>
            <a:spLocks noGrp="1"/>
          </p:cNvSpPr>
          <p:nvPr>
            <p:ph idx="1"/>
          </p:nvPr>
        </p:nvSpPr>
        <p:spPr>
          <a:xfrm>
            <a:off x="466532" y="1754156"/>
            <a:ext cx="7275638" cy="4851917"/>
          </a:xfrm>
        </p:spPr>
        <p:txBody>
          <a:bodyPr>
            <a:normAutofit/>
          </a:bodyPr>
          <a:lstStyle/>
          <a:p>
            <a:pPr marL="0" indent="0">
              <a:buNone/>
            </a:pPr>
            <a:r>
              <a:rPr lang="es-ES_tradnl" sz="3200" dirty="0" smtClean="0">
                <a:solidFill>
                  <a:srgbClr val="0070C0"/>
                </a:solidFill>
              </a:rPr>
              <a:t>Mateo </a:t>
            </a:r>
            <a:r>
              <a:rPr lang="es-ES_tradnl" sz="3200" dirty="0">
                <a:solidFill>
                  <a:srgbClr val="0070C0"/>
                </a:solidFill>
              </a:rPr>
              <a:t>5: </a:t>
            </a:r>
            <a:r>
              <a:rPr lang="es-ES_tradnl" sz="3200" dirty="0" smtClean="0">
                <a:solidFill>
                  <a:srgbClr val="0070C0"/>
                </a:solidFill>
              </a:rPr>
              <a:t>13-14 </a:t>
            </a:r>
            <a:r>
              <a:rPr lang="es-ES_tradnl" sz="3200" dirty="0">
                <a:solidFill>
                  <a:srgbClr val="0070C0"/>
                </a:solidFill>
              </a:rPr>
              <a:t>(RVR1960)</a:t>
            </a:r>
            <a:endParaRPr lang="es-ES" sz="3200" dirty="0">
              <a:solidFill>
                <a:srgbClr val="0070C0"/>
              </a:solidFill>
            </a:endParaRPr>
          </a:p>
          <a:p>
            <a:pPr marL="0" indent="0">
              <a:buNone/>
            </a:pPr>
            <a:r>
              <a:rPr lang="es-ES" sz="3200" b="1" baseline="30000" dirty="0"/>
              <a:t>13 </a:t>
            </a:r>
            <a:r>
              <a:rPr lang="es-ES" sz="3200" dirty="0"/>
              <a:t>Vosotros sois la sal de la tierra; pero si la sal se desvaneciere, ¿con qué será salada? No sirve más para nada, sino para ser echada fuera y hollada por los hombres.</a:t>
            </a:r>
          </a:p>
          <a:p>
            <a:pPr marL="0" indent="0">
              <a:buNone/>
            </a:pPr>
            <a:r>
              <a:rPr lang="es-ES" sz="3200" b="1" baseline="30000" dirty="0" smtClean="0"/>
              <a:t>14</a:t>
            </a:r>
            <a:r>
              <a:rPr lang="es-ES" sz="3200" b="1" baseline="30000" dirty="0"/>
              <a:t> </a:t>
            </a:r>
            <a:r>
              <a:rPr lang="es-ES" sz="3200" dirty="0"/>
              <a:t>Vosotros sois la luz del mundo; una ciudad asentada sobre un monte no se puede esconder.</a:t>
            </a:r>
          </a:p>
        </p:txBody>
      </p:sp>
    </p:spTree>
    <p:extLst>
      <p:ext uri="{BB962C8B-B14F-4D97-AF65-F5344CB8AC3E}">
        <p14:creationId xmlns:p14="http://schemas.microsoft.com/office/powerpoint/2010/main" val="254512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Barreras que nos impiden acercarnos a la gente para cumplir nuestra misión</a:t>
            </a: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1388286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El objetivo de aplicar el método de Cristo</a:t>
            </a:r>
            <a:endParaRPr lang="es-ES" dirty="0"/>
          </a:p>
        </p:txBody>
      </p:sp>
      <p:sp>
        <p:nvSpPr>
          <p:cNvPr id="3" name="Subtítulo 2"/>
          <p:cNvSpPr>
            <a:spLocks noGrp="1"/>
          </p:cNvSpPr>
          <p:nvPr>
            <p:ph type="subTitle" idx="1"/>
          </p:nvPr>
        </p:nvSpPr>
        <p:spPr/>
        <p:txBody>
          <a:bodyPr>
            <a:normAutofit/>
          </a:bodyPr>
          <a:lstStyle/>
          <a:p>
            <a:r>
              <a:rPr lang="es-ES_tradnl" sz="3600" dirty="0" smtClean="0"/>
              <a:t>Hacer crecer el Reino de Dios</a:t>
            </a:r>
            <a:endParaRPr lang="es-ES" sz="3600" dirty="0"/>
          </a:p>
        </p:txBody>
      </p:sp>
    </p:spTree>
    <p:extLst>
      <p:ext uri="{BB962C8B-B14F-4D97-AF65-F5344CB8AC3E}">
        <p14:creationId xmlns:p14="http://schemas.microsoft.com/office/powerpoint/2010/main" val="27977987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1"/>
            <a:ext cx="7269480" cy="585962"/>
          </a:xfrm>
        </p:spPr>
        <p:txBody>
          <a:bodyPr/>
          <a:lstStyle/>
          <a:p>
            <a:r>
              <a:rPr lang="es-ES_tradnl" dirty="0" smtClean="0">
                <a:solidFill>
                  <a:srgbClr val="FF0000"/>
                </a:solidFill>
              </a:rPr>
              <a:t>¿Qué es el reino de Dios?</a:t>
            </a:r>
            <a:endParaRPr lang="es-ES" dirty="0">
              <a:solidFill>
                <a:srgbClr val="FF0000"/>
              </a:solidFill>
            </a:endParaRPr>
          </a:p>
        </p:txBody>
      </p:sp>
      <p:sp>
        <p:nvSpPr>
          <p:cNvPr id="3" name="Marcador de contenido 2"/>
          <p:cNvSpPr>
            <a:spLocks noGrp="1"/>
          </p:cNvSpPr>
          <p:nvPr>
            <p:ph idx="1"/>
          </p:nvPr>
        </p:nvSpPr>
        <p:spPr>
          <a:xfrm>
            <a:off x="946404" y="1268963"/>
            <a:ext cx="7269480" cy="5337110"/>
          </a:xfrm>
        </p:spPr>
        <p:txBody>
          <a:bodyPr>
            <a:noAutofit/>
          </a:bodyPr>
          <a:lstStyle/>
          <a:p>
            <a:pPr marL="0" indent="0">
              <a:buNone/>
            </a:pPr>
            <a:r>
              <a:rPr lang="es-ES" sz="3200" dirty="0" smtClean="0"/>
              <a:t>…en </a:t>
            </a:r>
            <a:r>
              <a:rPr lang="es-ES" sz="3200" dirty="0"/>
              <a:t>qué consiste el reino de Dios. No está formado </a:t>
            </a:r>
            <a:r>
              <a:rPr lang="es-ES" sz="3200" dirty="0" smtClean="0"/>
              <a:t>por cosas </a:t>
            </a:r>
            <a:r>
              <a:rPr lang="es-ES" sz="3200" dirty="0"/>
              <a:t>sino por seres humanos. La materia prima, si </a:t>
            </a:r>
            <a:r>
              <a:rPr lang="es-ES" sz="3200" dirty="0" smtClean="0"/>
              <a:t>pudiésemos llamarla </a:t>
            </a:r>
            <a:r>
              <a:rPr lang="es-ES" sz="3200" dirty="0"/>
              <a:t>así, son las vidas. Vidas preparadas para el </a:t>
            </a:r>
            <a:r>
              <a:rPr lang="es-ES" sz="3200" dirty="0" smtClean="0"/>
              <a:t>encuentro con </a:t>
            </a:r>
            <a:r>
              <a:rPr lang="es-ES" sz="3200" dirty="0"/>
              <a:t>Jesús, hombres y mujeres que reflejan el </a:t>
            </a:r>
            <a:r>
              <a:rPr lang="es-ES" sz="3200" dirty="0" smtClean="0"/>
              <a:t>carácter de </a:t>
            </a:r>
            <a:r>
              <a:rPr lang="es-ES" sz="3200" dirty="0"/>
              <a:t>Jesús, gente linda que al moverse por las calles de la </a:t>
            </a:r>
            <a:r>
              <a:rPr lang="es-ES" sz="3200" dirty="0" smtClean="0"/>
              <a:t>vida, iluminan </a:t>
            </a:r>
            <a:r>
              <a:rPr lang="es-ES" sz="3200" dirty="0"/>
              <a:t>el mundo con la gloria del Señor</a:t>
            </a:r>
            <a:r>
              <a:rPr lang="es-ES" sz="3200" dirty="0" smtClean="0"/>
              <a:t>.</a:t>
            </a:r>
          </a:p>
          <a:p>
            <a:pPr marL="0" indent="0">
              <a:buNone/>
            </a:pPr>
            <a:r>
              <a:rPr lang="es-ES_tradnl" sz="2400" i="1" dirty="0"/>
              <a:t>A. Bullón, Compartir a Jesús es todo,  </a:t>
            </a:r>
            <a:r>
              <a:rPr lang="es-ES_tradnl" sz="2400" i="1" dirty="0" smtClean="0"/>
              <a:t>p.14</a:t>
            </a:r>
            <a:endParaRPr lang="es-ES" sz="2400" i="1" dirty="0"/>
          </a:p>
          <a:p>
            <a:pPr marL="0" indent="0">
              <a:buNone/>
            </a:pPr>
            <a:endParaRPr lang="es-ES" sz="2800" dirty="0"/>
          </a:p>
        </p:txBody>
      </p:sp>
    </p:spTree>
    <p:extLst>
      <p:ext uri="{BB962C8B-B14F-4D97-AF65-F5344CB8AC3E}">
        <p14:creationId xmlns:p14="http://schemas.microsoft.com/office/powerpoint/2010/main" val="35468010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8453" y="291115"/>
            <a:ext cx="7269480" cy="1325562"/>
          </a:xfrm>
        </p:spPr>
        <p:txBody>
          <a:bodyPr/>
          <a:lstStyle/>
          <a:p>
            <a:r>
              <a:rPr lang="es-ES_tradnl" dirty="0" smtClean="0">
                <a:solidFill>
                  <a:srgbClr val="FF0000"/>
                </a:solidFill>
              </a:rPr>
              <a:t>El reino de Dios revela la gracia de Dios en sus miembros</a:t>
            </a:r>
            <a:endParaRPr lang="es-ES" dirty="0">
              <a:solidFill>
                <a:srgbClr val="FF0000"/>
              </a:solidFill>
            </a:endParaRPr>
          </a:p>
        </p:txBody>
      </p:sp>
      <p:sp>
        <p:nvSpPr>
          <p:cNvPr id="3" name="Marcador de contenido 2"/>
          <p:cNvSpPr>
            <a:spLocks noGrp="1"/>
          </p:cNvSpPr>
          <p:nvPr>
            <p:ph idx="1"/>
          </p:nvPr>
        </p:nvSpPr>
        <p:spPr>
          <a:xfrm>
            <a:off x="927743" y="2202026"/>
            <a:ext cx="7269480" cy="4351337"/>
          </a:xfrm>
        </p:spPr>
        <p:txBody>
          <a:bodyPr>
            <a:normAutofit/>
          </a:bodyPr>
          <a:lstStyle/>
          <a:p>
            <a:pPr marL="0" indent="0">
              <a:buNone/>
            </a:pPr>
            <a:r>
              <a:rPr lang="es-ES" sz="3200" dirty="0" smtClean="0"/>
              <a:t>"</a:t>
            </a:r>
            <a:r>
              <a:rPr lang="es-ES" sz="3200" dirty="0"/>
              <a:t>El último mensaje de </a:t>
            </a:r>
            <a:r>
              <a:rPr lang="es-ES" sz="3200" dirty="0" smtClean="0"/>
              <a:t>clemencia que </a:t>
            </a:r>
            <a:r>
              <a:rPr lang="es-ES" sz="3200" dirty="0"/>
              <a:t>ha de darse al mundo, es una revelación de </a:t>
            </a:r>
            <a:r>
              <a:rPr lang="es-ES" sz="3200" dirty="0" smtClean="0"/>
              <a:t>su [de Dios] carácter </a:t>
            </a:r>
            <a:r>
              <a:rPr lang="es-ES" sz="3200" dirty="0"/>
              <a:t>de amor. Los hijos de Dios han de manifestar </a:t>
            </a:r>
            <a:r>
              <a:rPr lang="es-ES" sz="3200" dirty="0" smtClean="0"/>
              <a:t>su gloria</a:t>
            </a:r>
            <a:r>
              <a:rPr lang="es-ES" sz="3200" dirty="0"/>
              <a:t>. En su vida y carácter han de revelar lo que la gracia </a:t>
            </a:r>
            <a:r>
              <a:rPr lang="es-ES" sz="3200" dirty="0" smtClean="0"/>
              <a:t>de Dios </a:t>
            </a:r>
            <a:r>
              <a:rPr lang="es-ES" sz="3200" dirty="0"/>
              <a:t>ha hecho por ellos" </a:t>
            </a:r>
            <a:endParaRPr lang="es-ES" sz="3200" dirty="0" smtClean="0"/>
          </a:p>
          <a:p>
            <a:pPr marL="0" indent="0">
              <a:buNone/>
            </a:pPr>
            <a:r>
              <a:rPr lang="es-ES" sz="2400" i="1" dirty="0" smtClean="0"/>
              <a:t>(EGW, Palabras </a:t>
            </a:r>
            <a:r>
              <a:rPr lang="es-ES" sz="2400" i="1" dirty="0"/>
              <a:t>de vida del Gran </a:t>
            </a:r>
            <a:r>
              <a:rPr lang="es-ES" sz="2400" i="1" dirty="0" smtClean="0"/>
              <a:t>Maestro,</a:t>
            </a:r>
            <a:r>
              <a:rPr lang="es-ES" sz="2400" dirty="0" smtClean="0"/>
              <a:t>p.342</a:t>
            </a:r>
            <a:r>
              <a:rPr lang="es-ES" sz="2400" dirty="0"/>
              <a:t>).</a:t>
            </a:r>
          </a:p>
        </p:txBody>
      </p:sp>
    </p:spTree>
    <p:extLst>
      <p:ext uri="{BB962C8B-B14F-4D97-AF65-F5344CB8AC3E}">
        <p14:creationId xmlns:p14="http://schemas.microsoft.com/office/powerpoint/2010/main" val="38399658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531" y="365760"/>
            <a:ext cx="7749353" cy="959187"/>
          </a:xfrm>
        </p:spPr>
        <p:txBody>
          <a:bodyPr>
            <a:normAutofit/>
          </a:bodyPr>
          <a:lstStyle/>
          <a:p>
            <a:r>
              <a:rPr lang="es-ES_tradnl" sz="3200" dirty="0">
                <a:solidFill>
                  <a:srgbClr val="FF0000"/>
                </a:solidFill>
              </a:rPr>
              <a:t>¿Cuál es la naturaleza del reino de Dios?</a:t>
            </a:r>
            <a:endParaRPr lang="es-ES" sz="3200" dirty="0"/>
          </a:p>
        </p:txBody>
      </p:sp>
      <p:sp>
        <p:nvSpPr>
          <p:cNvPr id="3" name="Marcador de contenido 2"/>
          <p:cNvSpPr>
            <a:spLocks noGrp="1"/>
          </p:cNvSpPr>
          <p:nvPr>
            <p:ph idx="1"/>
          </p:nvPr>
        </p:nvSpPr>
        <p:spPr/>
        <p:txBody>
          <a:bodyPr>
            <a:normAutofit/>
          </a:bodyPr>
          <a:lstStyle/>
          <a:p>
            <a:pPr marL="0" indent="0">
              <a:buNone/>
            </a:pPr>
            <a:r>
              <a:rPr lang="es-ES" sz="4000" dirty="0"/>
              <a:t>Porque el reino </a:t>
            </a:r>
            <a:r>
              <a:rPr lang="es-ES" sz="4000" dirty="0" smtClean="0"/>
              <a:t>de Dios </a:t>
            </a:r>
            <a:r>
              <a:rPr lang="es-ES" sz="4000" dirty="0"/>
              <a:t>es un reino espiritual y solo puede ser edificado con </a:t>
            </a:r>
            <a:r>
              <a:rPr lang="es-ES" sz="4000" dirty="0" smtClean="0"/>
              <a:t>la participación </a:t>
            </a:r>
            <a:r>
              <a:rPr lang="es-ES" sz="4000" dirty="0"/>
              <a:t>del Espíritu</a:t>
            </a:r>
            <a:r>
              <a:rPr lang="es-ES" sz="4000" dirty="0" smtClean="0"/>
              <a:t>.</a:t>
            </a:r>
          </a:p>
          <a:p>
            <a:pPr marL="0" indent="0">
              <a:buNone/>
            </a:pPr>
            <a:r>
              <a:rPr lang="es-ES_tradnl" sz="2400" i="1" dirty="0"/>
              <a:t>A. Bullón, Compartir a Jesús es todo,  </a:t>
            </a:r>
            <a:r>
              <a:rPr lang="es-ES_tradnl" sz="2400" i="1" dirty="0" smtClean="0"/>
              <a:t>p.13</a:t>
            </a:r>
            <a:endParaRPr lang="es-ES" sz="2400" i="1" dirty="0"/>
          </a:p>
          <a:p>
            <a:pPr marL="0" indent="0">
              <a:buNone/>
            </a:pPr>
            <a:endParaRPr lang="es-ES" sz="2800" dirty="0" smtClean="0"/>
          </a:p>
          <a:p>
            <a:pPr marL="0" indent="0">
              <a:buNone/>
            </a:pPr>
            <a:endParaRPr lang="es-ES_tradnl" sz="2800" dirty="0"/>
          </a:p>
          <a:p>
            <a:pPr marL="0" indent="0">
              <a:buNone/>
            </a:pPr>
            <a:endParaRPr lang="es-ES_tradnl" sz="2800" dirty="0" smtClean="0"/>
          </a:p>
        </p:txBody>
      </p:sp>
    </p:spTree>
    <p:extLst>
      <p:ext uri="{BB962C8B-B14F-4D97-AF65-F5344CB8AC3E}">
        <p14:creationId xmlns:p14="http://schemas.microsoft.com/office/powerpoint/2010/main" val="942290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735252"/>
          </a:xfrm>
        </p:spPr>
        <p:txBody>
          <a:bodyPr>
            <a:normAutofit fontScale="90000"/>
          </a:bodyPr>
          <a:lstStyle/>
          <a:p>
            <a:r>
              <a:rPr lang="es-ES_tradnl" dirty="0" smtClean="0">
                <a:solidFill>
                  <a:srgbClr val="FF0000"/>
                </a:solidFill>
              </a:rPr>
              <a:t>¿Cuál es la naturaleza del reino de Dios?</a:t>
            </a:r>
            <a:endParaRPr lang="es-ES" dirty="0">
              <a:solidFill>
                <a:srgbClr val="FF0000"/>
              </a:solidFill>
            </a:endParaRPr>
          </a:p>
        </p:txBody>
      </p:sp>
      <p:sp>
        <p:nvSpPr>
          <p:cNvPr id="3" name="Marcador de contenido 2"/>
          <p:cNvSpPr>
            <a:spLocks noGrp="1"/>
          </p:cNvSpPr>
          <p:nvPr>
            <p:ph idx="1"/>
          </p:nvPr>
        </p:nvSpPr>
        <p:spPr>
          <a:xfrm>
            <a:off x="946404" y="1324947"/>
            <a:ext cx="7269480" cy="5206482"/>
          </a:xfrm>
        </p:spPr>
        <p:txBody>
          <a:bodyPr>
            <a:noAutofit/>
          </a:bodyPr>
          <a:lstStyle/>
          <a:p>
            <a:pPr marL="0" indent="0">
              <a:buNone/>
            </a:pPr>
            <a:r>
              <a:rPr lang="es-ES" sz="3200" dirty="0"/>
              <a:t>La preocupación del reino de Dios es la salvación de </a:t>
            </a:r>
            <a:r>
              <a:rPr lang="es-ES" sz="3200" dirty="0" smtClean="0"/>
              <a:t>las personas</a:t>
            </a:r>
            <a:r>
              <a:rPr lang="es-ES" sz="3200" dirty="0"/>
              <a:t>. Pero, a pesar de que es un reino espiritual, aún </a:t>
            </a:r>
            <a:r>
              <a:rPr lang="es-ES" sz="3200" dirty="0" smtClean="0"/>
              <a:t>está en </a:t>
            </a:r>
            <a:r>
              <a:rPr lang="es-ES" sz="3200" dirty="0"/>
              <a:t>la tierra y necesita una estructura. Por lo tanto, </a:t>
            </a:r>
            <a:r>
              <a:rPr lang="es-ES" sz="3200" dirty="0" smtClean="0"/>
              <a:t>mientras vivamos </a:t>
            </a:r>
            <a:r>
              <a:rPr lang="es-ES" sz="3200" dirty="0"/>
              <a:t>en este mundo, el reino de Dios necesita </a:t>
            </a:r>
            <a:r>
              <a:rPr lang="es-ES" sz="3200" dirty="0" smtClean="0"/>
              <a:t>templos, capillas</a:t>
            </a:r>
            <a:r>
              <a:rPr lang="es-ES" sz="3200" dirty="0"/>
              <a:t>, instituciones, escuelas., casas editoras, hospitales, </a:t>
            </a:r>
            <a:r>
              <a:rPr lang="es-ES" sz="3200" dirty="0" smtClean="0"/>
              <a:t>dinero y </a:t>
            </a:r>
            <a:r>
              <a:rPr lang="es-ES" sz="3200" dirty="0"/>
              <a:t>libros de registro. </a:t>
            </a:r>
            <a:endParaRPr lang="es-ES" sz="3200" dirty="0" smtClean="0"/>
          </a:p>
          <a:p>
            <a:pPr marL="0" indent="0">
              <a:buNone/>
            </a:pPr>
            <a:r>
              <a:rPr lang="es-ES_tradnl" sz="2400" i="1" dirty="0"/>
              <a:t>A. Bullón, Compartir a Jesús es todo,  p.14</a:t>
            </a:r>
            <a:endParaRPr lang="es-ES" sz="2400" i="1" dirty="0"/>
          </a:p>
          <a:p>
            <a:pPr marL="0" indent="0">
              <a:buNone/>
            </a:pPr>
            <a:endParaRPr lang="es-ES" sz="2800" dirty="0"/>
          </a:p>
        </p:txBody>
      </p:sp>
    </p:spTree>
    <p:extLst>
      <p:ext uri="{BB962C8B-B14F-4D97-AF65-F5344CB8AC3E}">
        <p14:creationId xmlns:p14="http://schemas.microsoft.com/office/powerpoint/2010/main" val="7787427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977848"/>
          </a:xfrm>
        </p:spPr>
        <p:txBody>
          <a:bodyPr/>
          <a:lstStyle/>
          <a:p>
            <a:r>
              <a:rPr lang="es-ES_tradnl" dirty="0" smtClean="0">
                <a:solidFill>
                  <a:srgbClr val="FF0000"/>
                </a:solidFill>
              </a:rPr>
              <a:t>¿Espiritualidad o estructura?</a:t>
            </a:r>
            <a:endParaRPr lang="es-ES" dirty="0">
              <a:solidFill>
                <a:srgbClr val="FF0000"/>
              </a:solidFill>
            </a:endParaRPr>
          </a:p>
        </p:txBody>
      </p:sp>
      <p:sp>
        <p:nvSpPr>
          <p:cNvPr id="3" name="Marcador de contenido 2"/>
          <p:cNvSpPr>
            <a:spLocks noGrp="1"/>
          </p:cNvSpPr>
          <p:nvPr>
            <p:ph idx="1"/>
          </p:nvPr>
        </p:nvSpPr>
        <p:spPr>
          <a:xfrm>
            <a:off x="946404" y="1828801"/>
            <a:ext cx="7269480" cy="4351337"/>
          </a:xfrm>
        </p:spPr>
        <p:txBody>
          <a:bodyPr>
            <a:noAutofit/>
          </a:bodyPr>
          <a:lstStyle/>
          <a:p>
            <a:pPr marL="0" indent="0">
              <a:buNone/>
            </a:pPr>
            <a:r>
              <a:rPr lang="es-ES" sz="3200" dirty="0" smtClean="0"/>
              <a:t>La </a:t>
            </a:r>
            <a:r>
              <a:rPr lang="es-ES" sz="3200" dirty="0"/>
              <a:t>estructura es un aspecto del </a:t>
            </a:r>
            <a:r>
              <a:rPr lang="es-ES" sz="3200" dirty="0" smtClean="0"/>
              <a:t>reino espiritual </a:t>
            </a:r>
            <a:r>
              <a:rPr lang="es-ES" sz="3200" dirty="0"/>
              <a:t>de Dios. No puede ser desvinculada del </a:t>
            </a:r>
            <a:r>
              <a:rPr lang="es-ES" sz="3200" dirty="0" smtClean="0"/>
              <a:t>reino mientras </a:t>
            </a:r>
            <a:r>
              <a:rPr lang="es-ES" sz="3200" dirty="0"/>
              <a:t>peregrinemos en este </a:t>
            </a:r>
            <a:r>
              <a:rPr lang="es-ES" sz="3200" dirty="0" smtClean="0"/>
              <a:t>mundo. </a:t>
            </a:r>
            <a:r>
              <a:rPr lang="es-ES" sz="3200" dirty="0"/>
              <a:t>El peligro radica en confundir las cosas y empezar a </a:t>
            </a:r>
            <a:r>
              <a:rPr lang="es-ES" sz="3200" dirty="0" smtClean="0"/>
              <a:t>medir el </a:t>
            </a:r>
            <a:r>
              <a:rPr lang="es-ES" sz="3200" dirty="0"/>
              <a:t>crecimiento del reino de Dios por el crecimiento de </a:t>
            </a:r>
            <a:r>
              <a:rPr lang="es-ES" sz="3200" dirty="0" smtClean="0"/>
              <a:t>la estructura.</a:t>
            </a:r>
          </a:p>
          <a:p>
            <a:pPr marL="0" indent="0">
              <a:buNone/>
            </a:pPr>
            <a:r>
              <a:rPr lang="es-ES_tradnl" sz="2400" i="1" dirty="0"/>
              <a:t>A. Bullón, Compartir a Jesús es todo,  p.14</a:t>
            </a:r>
            <a:endParaRPr lang="es-ES" sz="2400" i="1" dirty="0"/>
          </a:p>
          <a:p>
            <a:pPr marL="0" indent="0">
              <a:buNone/>
            </a:pPr>
            <a:endParaRPr lang="es-ES" sz="3200" dirty="0"/>
          </a:p>
        </p:txBody>
      </p:sp>
    </p:spTree>
    <p:extLst>
      <p:ext uri="{BB962C8B-B14F-4D97-AF65-F5344CB8AC3E}">
        <p14:creationId xmlns:p14="http://schemas.microsoft.com/office/powerpoint/2010/main" val="4143280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772575"/>
          </a:xfrm>
        </p:spPr>
        <p:txBody>
          <a:bodyPr/>
          <a:lstStyle/>
          <a:p>
            <a:r>
              <a:rPr lang="es-ES_tradnl" dirty="0" smtClean="0">
                <a:solidFill>
                  <a:srgbClr val="FF0000"/>
                </a:solidFill>
              </a:rPr>
              <a:t>¿Cómo construimos el reino de Dios? </a:t>
            </a:r>
            <a:endParaRPr lang="es-ES" dirty="0"/>
          </a:p>
        </p:txBody>
      </p:sp>
      <p:sp>
        <p:nvSpPr>
          <p:cNvPr id="3" name="Marcador de contenido 2"/>
          <p:cNvSpPr>
            <a:spLocks noGrp="1"/>
          </p:cNvSpPr>
          <p:nvPr>
            <p:ph idx="1"/>
          </p:nvPr>
        </p:nvSpPr>
        <p:spPr>
          <a:xfrm>
            <a:off x="946404" y="1362269"/>
            <a:ext cx="7269480" cy="4817869"/>
          </a:xfrm>
        </p:spPr>
        <p:txBody>
          <a:bodyPr>
            <a:normAutofit/>
          </a:bodyPr>
          <a:lstStyle/>
          <a:p>
            <a:pPr marL="0" indent="0">
              <a:buNone/>
            </a:pPr>
            <a:r>
              <a:rPr lang="es-ES" sz="2800" dirty="0" smtClean="0">
                <a:solidFill>
                  <a:schemeClr val="accent3"/>
                </a:solidFill>
              </a:rPr>
              <a:t>"</a:t>
            </a:r>
            <a:r>
              <a:rPr lang="es-ES" sz="2800" dirty="0">
                <a:solidFill>
                  <a:schemeClr val="accent3"/>
                </a:solidFill>
              </a:rPr>
              <a:t>Recibiréis poder, cuando haya venido sobre vosotros </a:t>
            </a:r>
            <a:r>
              <a:rPr lang="es-ES" sz="2800" dirty="0" smtClean="0">
                <a:solidFill>
                  <a:schemeClr val="accent3"/>
                </a:solidFill>
              </a:rPr>
              <a:t>el Espíritu </a:t>
            </a:r>
            <a:r>
              <a:rPr lang="es-ES" sz="2800" dirty="0">
                <a:solidFill>
                  <a:schemeClr val="accent3"/>
                </a:solidFill>
              </a:rPr>
              <a:t>Santo, y me seréis testigos en Jerusalén, en </a:t>
            </a:r>
            <a:r>
              <a:rPr lang="es-ES" sz="2800" dirty="0" smtClean="0">
                <a:solidFill>
                  <a:schemeClr val="accent3"/>
                </a:solidFill>
              </a:rPr>
              <a:t>toda Judea</a:t>
            </a:r>
            <a:r>
              <a:rPr lang="es-ES" sz="2800" dirty="0">
                <a:solidFill>
                  <a:schemeClr val="accent3"/>
                </a:solidFill>
              </a:rPr>
              <a:t>, en Samaria, y hasta lo último de la tierra" (</a:t>
            </a:r>
            <a:r>
              <a:rPr lang="es-ES" sz="2800" dirty="0" smtClean="0">
                <a:solidFill>
                  <a:schemeClr val="accent3"/>
                </a:solidFill>
              </a:rPr>
              <a:t>Hech.1:8).</a:t>
            </a:r>
          </a:p>
          <a:p>
            <a:pPr marL="0" indent="0">
              <a:buNone/>
            </a:pPr>
            <a:r>
              <a:rPr lang="es-ES" sz="2800" dirty="0" smtClean="0"/>
              <a:t>Para </a:t>
            </a:r>
            <a:r>
              <a:rPr lang="es-ES" sz="2800" dirty="0"/>
              <a:t>construir el reino de Dios, cada discípulo </a:t>
            </a:r>
            <a:r>
              <a:rPr lang="es-ES" sz="2800" dirty="0" smtClean="0"/>
              <a:t>tendría que </a:t>
            </a:r>
            <a:r>
              <a:rPr lang="es-ES" sz="2800" dirty="0"/>
              <a:t>volverse un testigo. Sin el testimonio personal de </a:t>
            </a:r>
            <a:r>
              <a:rPr lang="es-ES" sz="2800" dirty="0" smtClean="0"/>
              <a:t>cada cristiano</a:t>
            </a:r>
            <a:r>
              <a:rPr lang="es-ES" sz="2800" dirty="0"/>
              <a:t>, jamás existiría el reino de Dios</a:t>
            </a:r>
            <a:r>
              <a:rPr lang="es-ES" sz="2800" dirty="0" smtClean="0"/>
              <a:t>.</a:t>
            </a:r>
          </a:p>
          <a:p>
            <a:pPr marL="0" indent="0">
              <a:buNone/>
            </a:pPr>
            <a:r>
              <a:rPr lang="es-ES_tradnl" sz="2600" i="1" dirty="0"/>
              <a:t>A. Bullón, Compartir a Jesús es todo,  </a:t>
            </a:r>
            <a:r>
              <a:rPr lang="es-ES_tradnl" sz="2600" i="1" dirty="0" smtClean="0"/>
              <a:t>p.14</a:t>
            </a:r>
            <a:endParaRPr lang="es-ES" sz="2600" i="1" dirty="0"/>
          </a:p>
          <a:p>
            <a:pPr marL="0" indent="0">
              <a:buNone/>
            </a:pPr>
            <a:endParaRPr lang="es-ES" sz="2800" dirty="0"/>
          </a:p>
        </p:txBody>
      </p:sp>
    </p:spTree>
    <p:extLst>
      <p:ext uri="{BB962C8B-B14F-4D97-AF65-F5344CB8AC3E}">
        <p14:creationId xmlns:p14="http://schemas.microsoft.com/office/powerpoint/2010/main" val="14971223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rgbClr val="C00000"/>
                </a:solidFill>
              </a:rPr>
              <a:t>¿Cómo mantener el reino de Dios vivo?</a:t>
            </a:r>
            <a:endParaRPr lang="es-ES" dirty="0">
              <a:solidFill>
                <a:srgbClr val="C00000"/>
              </a:solidFill>
            </a:endParaRPr>
          </a:p>
        </p:txBody>
      </p:sp>
      <p:sp>
        <p:nvSpPr>
          <p:cNvPr id="3" name="Marcador de contenido 2"/>
          <p:cNvSpPr>
            <a:spLocks noGrp="1"/>
          </p:cNvSpPr>
          <p:nvPr>
            <p:ph idx="1"/>
          </p:nvPr>
        </p:nvSpPr>
        <p:spPr/>
        <p:txBody>
          <a:bodyPr>
            <a:normAutofit fontScale="92500"/>
          </a:bodyPr>
          <a:lstStyle/>
          <a:p>
            <a:pPr marL="0" indent="0">
              <a:buNone/>
            </a:pPr>
            <a:r>
              <a:rPr lang="es-ES" sz="3200" dirty="0"/>
              <a:t>Si cada cristiano no crece espiritualmente, si la iglesia </a:t>
            </a:r>
            <a:r>
              <a:rPr lang="es-ES" sz="3200" dirty="0" smtClean="0"/>
              <a:t>no lleva </a:t>
            </a:r>
            <a:r>
              <a:rPr lang="es-ES" sz="3200" dirty="0"/>
              <a:t>a cada nuevo convertido a una vida de permanente </a:t>
            </a:r>
            <a:r>
              <a:rPr lang="es-ES" sz="3200" dirty="0" smtClean="0"/>
              <a:t>comunión con </a:t>
            </a:r>
            <a:r>
              <a:rPr lang="es-ES" sz="3200" dirty="0"/>
              <a:t>Dios, si cada cristiano no ora, no estudia la </a:t>
            </a:r>
            <a:r>
              <a:rPr lang="es-ES" sz="3200" dirty="0" smtClean="0"/>
              <a:t>Biblia y </a:t>
            </a:r>
            <a:r>
              <a:rPr lang="es-ES" sz="3200" dirty="0"/>
              <a:t>no guía a las personas a los pies de Cristo, no existe </a:t>
            </a:r>
            <a:r>
              <a:rPr lang="es-ES" sz="3200" dirty="0" smtClean="0"/>
              <a:t>tal reino </a:t>
            </a:r>
            <a:r>
              <a:rPr lang="es-ES" sz="3200" dirty="0"/>
              <a:t>de Dios</a:t>
            </a:r>
            <a:r>
              <a:rPr lang="es-ES" sz="3200" dirty="0" smtClean="0"/>
              <a:t>.</a:t>
            </a:r>
          </a:p>
          <a:p>
            <a:pPr marL="0" indent="0">
              <a:buNone/>
            </a:pPr>
            <a:r>
              <a:rPr lang="es-ES_tradnl" sz="2600" i="1" dirty="0" smtClean="0"/>
              <a:t>A. Bullón, Compartir a Jesús es todo,  p.17</a:t>
            </a:r>
            <a:endParaRPr lang="es-ES" sz="2600" i="1" dirty="0"/>
          </a:p>
        </p:txBody>
      </p:sp>
    </p:spTree>
    <p:extLst>
      <p:ext uri="{BB962C8B-B14F-4D97-AF65-F5344CB8AC3E}">
        <p14:creationId xmlns:p14="http://schemas.microsoft.com/office/powerpoint/2010/main" val="41171701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149291"/>
            <a:ext cx="7269480" cy="802432"/>
          </a:xfrm>
        </p:spPr>
        <p:txBody>
          <a:bodyPr>
            <a:noAutofit/>
          </a:bodyPr>
          <a:lstStyle/>
          <a:p>
            <a:r>
              <a:rPr lang="es-ES_tradnl" sz="2800" dirty="0" smtClean="0">
                <a:solidFill>
                  <a:srgbClr val="C00000"/>
                </a:solidFill>
              </a:rPr>
              <a:t>¿Dónde debemos enfocarnos al construir el reino de Dios por la testificación?</a:t>
            </a:r>
            <a:endParaRPr lang="es-ES" sz="2800" dirty="0">
              <a:solidFill>
                <a:srgbClr val="C00000"/>
              </a:solidFill>
            </a:endParaRPr>
          </a:p>
        </p:txBody>
      </p:sp>
      <p:sp>
        <p:nvSpPr>
          <p:cNvPr id="3" name="Marcador de contenido 2"/>
          <p:cNvSpPr>
            <a:spLocks noGrp="1"/>
          </p:cNvSpPr>
          <p:nvPr>
            <p:ph idx="1"/>
          </p:nvPr>
        </p:nvSpPr>
        <p:spPr>
          <a:xfrm>
            <a:off x="410547" y="951723"/>
            <a:ext cx="7805337" cy="5691673"/>
          </a:xfrm>
        </p:spPr>
        <p:txBody>
          <a:bodyPr>
            <a:noAutofit/>
          </a:bodyPr>
          <a:lstStyle/>
          <a:p>
            <a:pPr marL="0" indent="0">
              <a:buNone/>
            </a:pPr>
            <a:r>
              <a:rPr lang="es-ES" sz="2800" dirty="0"/>
              <a:t>Tu esperanza no está en ti; está en Cristo. Tu debilidad está unida a su fuerza, tu ignorancia a su sabiduría, tu fragilidad a su eterno poder. Así que no debes mirarte a ti mismo, ni depender de ti, sino mira a Cristo. Piensa en su amor, en su belleza y en la perfección de su carácter. Cristo en su abnegación, Cristo en su humillación, Cristo en su pureza y santidad, Cristo en su incomparable amor: esto es lo que debe contemplar el alma. Amándole, imitándole, dependiendo enteramente de El, es como serás transformado a su semejanza</a:t>
            </a:r>
            <a:r>
              <a:rPr lang="es-ES" sz="2400" dirty="0" smtClean="0"/>
              <a:t>. </a:t>
            </a:r>
            <a:r>
              <a:rPr lang="es-ES" sz="2400" i="1" dirty="0"/>
              <a:t>EGW, </a:t>
            </a:r>
            <a:r>
              <a:rPr lang="es-ES" sz="2400" i="1" dirty="0" smtClean="0"/>
              <a:t>Reflejemos a Jesús, p. 252</a:t>
            </a:r>
            <a:endParaRPr lang="es-ES" sz="2400" i="1" dirty="0"/>
          </a:p>
        </p:txBody>
      </p:sp>
    </p:spTree>
    <p:extLst>
      <p:ext uri="{BB962C8B-B14F-4D97-AF65-F5344CB8AC3E}">
        <p14:creationId xmlns:p14="http://schemas.microsoft.com/office/powerpoint/2010/main" val="37306390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rgbClr val="C00000"/>
                </a:solidFill>
              </a:rPr>
              <a:t>¿Qué espera Dios de su reino, su iglesia?</a:t>
            </a:r>
            <a:endParaRPr lang="es-ES" dirty="0">
              <a:solidFill>
                <a:srgbClr val="C00000"/>
              </a:solidFill>
            </a:endParaRPr>
          </a:p>
        </p:txBody>
      </p:sp>
      <p:sp>
        <p:nvSpPr>
          <p:cNvPr id="3" name="Marcador de contenido 2"/>
          <p:cNvSpPr>
            <a:spLocks noGrp="1"/>
          </p:cNvSpPr>
          <p:nvPr>
            <p:ph idx="1"/>
          </p:nvPr>
        </p:nvSpPr>
        <p:spPr/>
        <p:txBody>
          <a:bodyPr>
            <a:noAutofit/>
          </a:bodyPr>
          <a:lstStyle/>
          <a:p>
            <a:pPr marL="0" indent="0">
              <a:buNone/>
            </a:pPr>
            <a:endParaRPr lang="es-ES" sz="3200" b="1" baseline="30000" dirty="0" smtClean="0"/>
          </a:p>
          <a:p>
            <a:pPr marL="0" indent="0">
              <a:buNone/>
            </a:pPr>
            <a:r>
              <a:rPr lang="es-ES_tradnl" sz="3200" i="1" dirty="0">
                <a:solidFill>
                  <a:schemeClr val="accent3"/>
                </a:solidFill>
              </a:rPr>
              <a:t>Cantares 6: </a:t>
            </a:r>
            <a:r>
              <a:rPr lang="es-ES_tradnl" sz="3200" i="1" dirty="0" smtClean="0">
                <a:solidFill>
                  <a:schemeClr val="accent3"/>
                </a:solidFill>
              </a:rPr>
              <a:t>10, NVI</a:t>
            </a:r>
            <a:endParaRPr lang="es-ES" sz="3200" i="1" dirty="0">
              <a:solidFill>
                <a:schemeClr val="accent3"/>
              </a:solidFill>
            </a:endParaRPr>
          </a:p>
          <a:p>
            <a:pPr marL="0" indent="0">
              <a:buNone/>
            </a:pPr>
            <a:r>
              <a:rPr lang="es-ES" sz="3200" b="1" baseline="30000" dirty="0" smtClean="0"/>
              <a:t>10</a:t>
            </a:r>
            <a:r>
              <a:rPr lang="es-ES" sz="3200" b="1" baseline="30000" dirty="0"/>
              <a:t> </a:t>
            </a:r>
            <a:r>
              <a:rPr lang="es-ES" sz="3200" dirty="0"/>
              <a:t>¿Quién es ésta, admirable como la aurora?</a:t>
            </a:r>
            <a:br>
              <a:rPr lang="es-ES" sz="3200" dirty="0"/>
            </a:br>
            <a:r>
              <a:rPr lang="es-ES" sz="3200" dirty="0"/>
              <a:t>    ¡Es bella como la luna,</a:t>
            </a:r>
            <a:br>
              <a:rPr lang="es-ES" sz="3200" dirty="0"/>
            </a:br>
            <a:r>
              <a:rPr lang="es-ES" sz="3200" dirty="0"/>
              <a:t>    radiante como el sol,</a:t>
            </a:r>
            <a:br>
              <a:rPr lang="es-ES" sz="3200" dirty="0"/>
            </a:br>
            <a:r>
              <a:rPr lang="es-ES" sz="3200" dirty="0"/>
              <a:t>    majestuosa como las estrellas del cielo!</a:t>
            </a:r>
          </a:p>
        </p:txBody>
      </p:sp>
    </p:spTree>
    <p:extLst>
      <p:ext uri="{BB962C8B-B14F-4D97-AF65-F5344CB8AC3E}">
        <p14:creationId xmlns:p14="http://schemas.microsoft.com/office/powerpoint/2010/main" val="339207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163" y="235831"/>
            <a:ext cx="7269480" cy="1293223"/>
          </a:xfrm>
        </p:spPr>
        <p:txBody>
          <a:bodyPr>
            <a:noAutofit/>
          </a:bodyPr>
          <a:lstStyle/>
          <a:p>
            <a:r>
              <a:rPr lang="es-ES_tradnl" sz="3200" b="1" dirty="0">
                <a:solidFill>
                  <a:schemeClr val="accent1"/>
                </a:solidFill>
              </a:rPr>
              <a:t>Barreras que nos impiden acercarnos a la gente para cumplir nuestra misión</a:t>
            </a:r>
            <a:r>
              <a:rPr lang="es-ES_tradnl" sz="3200" dirty="0">
                <a:solidFill>
                  <a:schemeClr val="accent1"/>
                </a:solidFill>
              </a:rPr>
              <a:t>. </a:t>
            </a:r>
            <a:endParaRPr lang="es-ES" sz="3200" dirty="0">
              <a:solidFill>
                <a:schemeClr val="accent1"/>
              </a:solidFill>
            </a:endParaRPr>
          </a:p>
        </p:txBody>
      </p:sp>
      <p:sp>
        <p:nvSpPr>
          <p:cNvPr id="3" name="Marcador de contenido 2"/>
          <p:cNvSpPr>
            <a:spLocks noGrp="1"/>
          </p:cNvSpPr>
          <p:nvPr>
            <p:ph idx="1"/>
          </p:nvPr>
        </p:nvSpPr>
        <p:spPr>
          <a:xfrm>
            <a:off x="629163" y="1892948"/>
            <a:ext cx="6446520" cy="2703666"/>
          </a:xfrm>
        </p:spPr>
        <p:txBody>
          <a:bodyPr>
            <a:noAutofit/>
          </a:bodyPr>
          <a:lstStyle/>
          <a:p>
            <a:pPr marL="385763" indent="-385763">
              <a:buFont typeface="+mj-lt"/>
              <a:buAutoNum type="arabicPeriod"/>
            </a:pPr>
            <a:r>
              <a:rPr lang="es-ES_tradnl" sz="3200" dirty="0"/>
              <a:t>¿Siente usted que tiene la </a:t>
            </a:r>
            <a:r>
              <a:rPr lang="es-ES_tradnl" sz="3200" u="sng" dirty="0"/>
              <a:t>capacidad</a:t>
            </a:r>
            <a:r>
              <a:rPr lang="es-ES_tradnl" sz="3200" dirty="0"/>
              <a:t> para acercarse efectivamente a la gente y empezar una relación de amistad?</a:t>
            </a:r>
            <a:endParaRPr lang="es-ES" sz="3200" dirty="0"/>
          </a:p>
          <a:p>
            <a:pPr marL="385763" indent="-385763">
              <a:buFont typeface="+mj-lt"/>
              <a:buAutoNum type="arabicPeriod"/>
            </a:pPr>
            <a:endParaRPr lang="es-ES" sz="3200" dirty="0"/>
          </a:p>
          <a:p>
            <a:pPr marL="385763" indent="-385763">
              <a:buFont typeface="+mj-lt"/>
              <a:buAutoNum type="arabicPeriod"/>
            </a:pPr>
            <a:r>
              <a:rPr lang="es-ES_tradnl" sz="3200" dirty="0"/>
              <a:t>¿Tiene temor que al acercarse a las personas será </a:t>
            </a:r>
            <a:r>
              <a:rPr lang="es-ES_tradnl" sz="3200" u="sng" dirty="0"/>
              <a:t>rechazado</a:t>
            </a:r>
            <a:r>
              <a:rPr lang="es-ES_tradnl" sz="3200" dirty="0"/>
              <a:t> en un primer acercamiento? </a:t>
            </a:r>
            <a:endParaRPr lang="es-ES" sz="3200" dirty="0"/>
          </a:p>
          <a:p>
            <a:pPr marL="0" indent="0">
              <a:buNone/>
            </a:pPr>
            <a:r>
              <a:rPr lang="es-ES_tradnl" sz="3200" dirty="0"/>
              <a:t> </a:t>
            </a:r>
            <a:endParaRPr lang="es-ES" sz="3200" dirty="0"/>
          </a:p>
          <a:p>
            <a:pPr marL="0" indent="0">
              <a:buNone/>
            </a:pPr>
            <a:r>
              <a:rPr lang="es-ES_tradnl" sz="3200" dirty="0"/>
              <a:t> </a:t>
            </a:r>
            <a:endParaRPr lang="es-ES" sz="3200" dirty="0"/>
          </a:p>
        </p:txBody>
      </p:sp>
    </p:spTree>
    <p:extLst>
      <p:ext uri="{BB962C8B-B14F-4D97-AF65-F5344CB8AC3E}">
        <p14:creationId xmlns:p14="http://schemas.microsoft.com/office/powerpoint/2010/main" val="22220130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940" y="141825"/>
            <a:ext cx="7269480" cy="977848"/>
          </a:xfrm>
        </p:spPr>
        <p:txBody>
          <a:bodyPr>
            <a:normAutofit fontScale="90000"/>
          </a:bodyPr>
          <a:lstStyle/>
          <a:p>
            <a:r>
              <a:rPr lang="es-ES_tradnl" dirty="0" smtClean="0">
                <a:solidFill>
                  <a:srgbClr val="C00000"/>
                </a:solidFill>
              </a:rPr>
              <a:t>¿Cuál es nuestra misión en el crecimiento del reino de Dios?</a:t>
            </a:r>
            <a:endParaRPr lang="es-ES" dirty="0">
              <a:solidFill>
                <a:srgbClr val="C00000"/>
              </a:solidFill>
            </a:endParaRPr>
          </a:p>
        </p:txBody>
      </p:sp>
      <p:sp>
        <p:nvSpPr>
          <p:cNvPr id="3" name="Marcador de contenido 2"/>
          <p:cNvSpPr>
            <a:spLocks noGrp="1"/>
          </p:cNvSpPr>
          <p:nvPr>
            <p:ph idx="1"/>
          </p:nvPr>
        </p:nvSpPr>
        <p:spPr>
          <a:xfrm>
            <a:off x="471476" y="1343608"/>
            <a:ext cx="7744408" cy="5514392"/>
          </a:xfrm>
        </p:spPr>
        <p:txBody>
          <a:bodyPr>
            <a:noAutofit/>
          </a:bodyPr>
          <a:lstStyle/>
          <a:p>
            <a:pPr marL="0" indent="0">
              <a:buNone/>
            </a:pPr>
            <a:r>
              <a:rPr lang="es-ES" sz="2400" dirty="0" smtClean="0">
                <a:solidFill>
                  <a:schemeClr val="accent3"/>
                </a:solidFill>
              </a:rPr>
              <a:t>Isaías 60: 1-3, NVI</a:t>
            </a:r>
          </a:p>
          <a:p>
            <a:pPr marL="0" indent="0">
              <a:buNone/>
            </a:pPr>
            <a:r>
              <a:rPr lang="es-ES" sz="3200" dirty="0" smtClean="0"/>
              <a:t>¡Levántate </a:t>
            </a:r>
            <a:r>
              <a:rPr lang="es-ES" sz="3200" dirty="0"/>
              <a:t>y resplandece, que tu luz ha llegado</a:t>
            </a:r>
            <a:r>
              <a:rPr lang="es-ES" sz="3200" dirty="0" smtClean="0"/>
              <a:t>!</a:t>
            </a:r>
            <a:r>
              <a:rPr lang="es-ES" sz="3200" dirty="0"/>
              <a:t>    ¡La gloria del </a:t>
            </a:r>
            <a:r>
              <a:rPr lang="es-ES" sz="3200" cap="small" dirty="0"/>
              <a:t>Señor</a:t>
            </a:r>
            <a:r>
              <a:rPr lang="es-ES" sz="3200" dirty="0"/>
              <a:t> brilla sobre </a:t>
            </a:r>
            <a:r>
              <a:rPr lang="es-ES" sz="3200" dirty="0" smtClean="0"/>
              <a:t>ti! Mira</a:t>
            </a:r>
            <a:r>
              <a:rPr lang="es-ES" sz="3200" dirty="0"/>
              <a:t>, las tinieblas cubren la </a:t>
            </a:r>
            <a:r>
              <a:rPr lang="es-ES" sz="3200" dirty="0" smtClean="0"/>
              <a:t>tierra, y </a:t>
            </a:r>
            <a:r>
              <a:rPr lang="es-ES" sz="3200" dirty="0"/>
              <a:t>una densa oscuridad se cierne sobre los pueblos.</a:t>
            </a:r>
            <a:br>
              <a:rPr lang="es-ES" sz="3200" dirty="0"/>
            </a:br>
            <a:r>
              <a:rPr lang="es-ES" sz="3200" dirty="0"/>
              <a:t>Pero la aurora del </a:t>
            </a:r>
            <a:r>
              <a:rPr lang="es-ES" sz="3200" cap="small" dirty="0"/>
              <a:t>Señor</a:t>
            </a:r>
            <a:r>
              <a:rPr lang="es-ES" sz="3200" dirty="0"/>
              <a:t> brillará sobre ti</a:t>
            </a:r>
            <a:r>
              <a:rPr lang="es-ES" sz="3200" dirty="0" smtClean="0"/>
              <a:t>;</a:t>
            </a:r>
            <a:r>
              <a:rPr lang="es-ES" sz="3200" dirty="0"/>
              <a:t> ¡sobre ti se manifestará su </a:t>
            </a:r>
            <a:r>
              <a:rPr lang="es-ES" sz="3200" dirty="0" smtClean="0"/>
              <a:t>gloria!</a:t>
            </a:r>
            <a:r>
              <a:rPr lang="es-ES" sz="3200" b="1" baseline="30000" dirty="0"/>
              <a:t> </a:t>
            </a:r>
            <a:r>
              <a:rPr lang="es-ES" sz="3200" dirty="0"/>
              <a:t>Las naciones serán guiadas por tu luz</a:t>
            </a:r>
            <a:r>
              <a:rPr lang="es-ES" sz="3200" dirty="0" smtClean="0"/>
              <a:t>,</a:t>
            </a:r>
            <a:r>
              <a:rPr lang="es-ES" sz="3200" dirty="0"/>
              <a:t> y los reyes, por tu amanecer esplendoroso.</a:t>
            </a:r>
          </a:p>
        </p:txBody>
      </p:sp>
    </p:spTree>
    <p:extLst>
      <p:ext uri="{BB962C8B-B14F-4D97-AF65-F5344CB8AC3E}">
        <p14:creationId xmlns:p14="http://schemas.microsoft.com/office/powerpoint/2010/main" val="3477843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9208" y="0"/>
            <a:ext cx="7800391" cy="6744923"/>
          </a:xfrm>
          <a:prstGeom prst="rect">
            <a:avLst/>
          </a:prstGeom>
        </p:spPr>
        <p:txBody>
          <a:bodyPr wrap="square">
            <a:spAutoFit/>
          </a:bodyPr>
          <a:lstStyle/>
          <a:p>
            <a:pPr lvl="4">
              <a:lnSpc>
                <a:spcPct val="107000"/>
              </a:lnSpc>
            </a:pPr>
            <a:r>
              <a:rPr lang="es-ES" sz="3200" i="1" dirty="0">
                <a:latin typeface="Calibri" panose="020F0502020204030204" pitchFamily="34" charset="0"/>
                <a:ea typeface="Calibri" panose="020F0502020204030204" pitchFamily="34" charset="0"/>
                <a:cs typeface="Times New Roman" panose="02020603050405020304" pitchFamily="18" charset="0"/>
              </a:rPr>
              <a:t>Por Ricardo </a:t>
            </a:r>
            <a:r>
              <a:rPr lang="es-ES" sz="3200" i="1" dirty="0" err="1">
                <a:latin typeface="Calibri" panose="020F0502020204030204" pitchFamily="34" charset="0"/>
                <a:ea typeface="Calibri" panose="020F0502020204030204" pitchFamily="34" charset="0"/>
                <a:cs typeface="Times New Roman" panose="02020603050405020304" pitchFamily="18" charset="0"/>
              </a:rPr>
              <a:t>Bentancur</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 </a:t>
            </a:r>
            <a:r>
              <a:rPr lang="es-ES" sz="3200" dirty="0" smtClean="0">
                <a:latin typeface="Calibri" panose="020F0502020204030204" pitchFamily="34" charset="0"/>
                <a:ea typeface="Calibri" panose="020F0502020204030204" pitchFamily="34" charset="0"/>
                <a:cs typeface="Times New Roman" panose="02020603050405020304" pitchFamily="18" charset="0"/>
              </a:rPr>
              <a:t>El </a:t>
            </a:r>
            <a:r>
              <a:rPr lang="es-ES" sz="3200" dirty="0">
                <a:latin typeface="Calibri" panose="020F0502020204030204" pitchFamily="34" charset="0"/>
                <a:ea typeface="Calibri" panose="020F0502020204030204" pitchFamily="34" charset="0"/>
                <a:cs typeface="Times New Roman" panose="02020603050405020304" pitchFamily="18" charset="0"/>
              </a:rPr>
              <a:t>hombre camina sobre la tierra herida,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rajado de pie a cabeza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en su horizonte el corazón ya declina.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Mira las estrellas y busca un sentido.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Recuerda el viejo adagio de un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Maestro para él desconocido</a:t>
            </a:r>
            <a:r>
              <a:rPr lang="es-ES" sz="32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s-ES_tradnl"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"No solo de pan vive el hombre,</a:t>
            </a: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sino de toda Palabra</a:t>
            </a:r>
          </a:p>
          <a:p>
            <a:pPr>
              <a:lnSpc>
                <a:spcPct val="107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de Aquel que revela el amor de su Nombre".</a:t>
            </a:r>
          </a:p>
          <a:p>
            <a:pPr>
              <a:lnSpc>
                <a:spcPct val="107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2312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9918" y="1175657"/>
            <a:ext cx="8266923" cy="4524315"/>
          </a:xfrm>
          <a:prstGeom prst="rect">
            <a:avLst/>
          </a:prstGeom>
        </p:spPr>
        <p:txBody>
          <a:bodyPr wrap="square">
            <a:spAutoFit/>
          </a:bodyPr>
          <a:lstStyle/>
          <a:p>
            <a:r>
              <a:rPr lang="es-ES" sz="2800" dirty="0">
                <a:latin typeface="Calibri" panose="020F0502020204030204" pitchFamily="34" charset="0"/>
                <a:ea typeface="Calibri" panose="020F0502020204030204" pitchFamily="34" charset="0"/>
                <a:cs typeface="Times New Roman" panose="02020603050405020304" pitchFamily="18" charset="0"/>
              </a:rPr>
              <a:t> </a:t>
            </a:r>
            <a:r>
              <a:rPr lang="es-ES" sz="2800" dirty="0"/>
              <a:t>"</a:t>
            </a:r>
            <a:r>
              <a:rPr lang="es-ES" sz="3200" dirty="0">
                <a:latin typeface="Calibri" panose="020F0502020204030204" pitchFamily="34" charset="0"/>
                <a:ea typeface="Calibri" panose="020F0502020204030204" pitchFamily="34" charset="0"/>
                <a:cs typeface="Times New Roman" panose="02020603050405020304" pitchFamily="18" charset="0"/>
              </a:rPr>
              <a:t>No comprenden ustedes las cosas del Espíritu</a:t>
            </a:r>
          </a:p>
          <a:p>
            <a:r>
              <a:rPr lang="es-ES" sz="3200" dirty="0">
                <a:latin typeface="Calibri" panose="020F0502020204030204" pitchFamily="34" charset="0"/>
                <a:ea typeface="Calibri" panose="020F0502020204030204" pitchFamily="34" charset="0"/>
                <a:cs typeface="Times New Roman" panose="02020603050405020304" pitchFamily="18" charset="0"/>
              </a:rPr>
              <a:t>-dijo el Maestro del símbolo-:</a:t>
            </a:r>
          </a:p>
          <a:p>
            <a:r>
              <a:rPr lang="es-ES" sz="3200" dirty="0">
                <a:latin typeface="Calibri" panose="020F0502020204030204" pitchFamily="34" charset="0"/>
                <a:ea typeface="Calibri" panose="020F0502020204030204" pitchFamily="34" charset="0"/>
                <a:cs typeface="Times New Roman" panose="02020603050405020304" pitchFamily="18" charset="0"/>
              </a:rPr>
              <a:t>La luz no es la luz ni la levadura lo es del pan</a:t>
            </a:r>
          </a:p>
          <a:p>
            <a:r>
              <a:rPr lang="es-ES" sz="3200" dirty="0">
                <a:latin typeface="Calibri" panose="020F0502020204030204" pitchFamily="34" charset="0"/>
                <a:ea typeface="Calibri" panose="020F0502020204030204" pitchFamily="34" charset="0"/>
                <a:cs typeface="Times New Roman" panose="02020603050405020304" pitchFamily="18" charset="0"/>
              </a:rPr>
              <a:t>que hoy partimos".</a:t>
            </a:r>
          </a:p>
          <a:p>
            <a:r>
              <a:rPr lang="es-ES" sz="3200" dirty="0">
                <a:latin typeface="Calibri" panose="020F0502020204030204" pitchFamily="34" charset="0"/>
                <a:ea typeface="Calibri" panose="020F0502020204030204" pitchFamily="34" charset="0"/>
                <a:cs typeface="Times New Roman" panose="02020603050405020304" pitchFamily="18" charset="0"/>
              </a:rPr>
              <a:t> </a:t>
            </a:r>
          </a:p>
          <a:p>
            <a:r>
              <a:rPr lang="es-ES" sz="3200" dirty="0">
                <a:latin typeface="Calibri" panose="020F0502020204030204" pitchFamily="34" charset="0"/>
                <a:ea typeface="Calibri" panose="020F0502020204030204" pitchFamily="34" charset="0"/>
                <a:cs typeface="Times New Roman" panose="02020603050405020304" pitchFamily="18" charset="0"/>
              </a:rPr>
              <a:t>Así, la Metáfora les habló ciento veintiséis veces:</a:t>
            </a:r>
          </a:p>
          <a:p>
            <a:r>
              <a:rPr lang="es-ES" sz="3200" dirty="0">
                <a:latin typeface="Calibri" panose="020F0502020204030204" pitchFamily="34" charset="0"/>
                <a:ea typeface="Calibri" panose="020F0502020204030204" pitchFamily="34" charset="0"/>
                <a:cs typeface="Times New Roman" panose="02020603050405020304" pitchFamily="18" charset="0"/>
              </a:rPr>
              <a:t>El agua, la sal, la levadura, la espiga de trigo,</a:t>
            </a:r>
          </a:p>
          <a:p>
            <a:r>
              <a:rPr lang="es-ES" sz="3200" dirty="0">
                <a:latin typeface="Calibri" panose="020F0502020204030204" pitchFamily="34" charset="0"/>
                <a:ea typeface="Calibri" panose="020F0502020204030204" pitchFamily="34" charset="0"/>
                <a:cs typeface="Times New Roman" panose="02020603050405020304" pitchFamily="18" charset="0"/>
              </a:rPr>
              <a:t>los cinco panes y los dos peces.</a:t>
            </a:r>
          </a:p>
          <a:p>
            <a:r>
              <a:rPr lang="es-ES" sz="3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806821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256" y="317242"/>
            <a:ext cx="8042989" cy="6282361"/>
          </a:xfrm>
          <a:prstGeom prst="rect">
            <a:avLst/>
          </a:prstGeom>
        </p:spPr>
        <p:txBody>
          <a:bodyPr wrap="square">
            <a:spAutoFit/>
          </a:bodyPr>
          <a:lstStyle/>
          <a:p>
            <a:r>
              <a:rPr lang="es-ES" sz="2800" dirty="0">
                <a:latin typeface="Calibri" panose="020F0502020204030204" pitchFamily="34" charset="0"/>
                <a:ea typeface="Calibri" panose="020F0502020204030204" pitchFamily="34" charset="0"/>
                <a:cs typeface="Times New Roman" panose="02020603050405020304" pitchFamily="18" charset="0"/>
              </a:rPr>
              <a:t> </a:t>
            </a:r>
            <a:r>
              <a:rPr lang="es-ES" sz="2800" dirty="0"/>
              <a:t> </a:t>
            </a:r>
          </a:p>
          <a:p>
            <a:r>
              <a:rPr lang="es-ES" sz="3200" dirty="0">
                <a:latin typeface="Calibri" panose="020F0502020204030204" pitchFamily="34" charset="0"/>
                <a:ea typeface="Calibri" panose="020F0502020204030204" pitchFamily="34" charset="0"/>
                <a:cs typeface="Times New Roman" panose="02020603050405020304" pitchFamily="18" charset="0"/>
              </a:rPr>
              <a:t>Continúan de los discípulos las preguntas en esta era perdida:</a:t>
            </a:r>
          </a:p>
          <a:p>
            <a:r>
              <a:rPr lang="es-ES" sz="3200" dirty="0">
                <a:latin typeface="Calibri" panose="020F0502020204030204" pitchFamily="34" charset="0"/>
                <a:ea typeface="Calibri" panose="020F0502020204030204" pitchFamily="34" charset="0"/>
                <a:cs typeface="Times New Roman" panose="02020603050405020304" pitchFamily="18" charset="0"/>
              </a:rPr>
              <a:t>¿Cómo nacer de nuevo? ¿Cómo sacar el agua?</a:t>
            </a:r>
          </a:p>
          <a:p>
            <a:r>
              <a:rPr lang="es-ES" sz="3200" dirty="0">
                <a:latin typeface="Calibri" panose="020F0502020204030204" pitchFamily="34" charset="0"/>
                <a:ea typeface="Calibri" panose="020F0502020204030204" pitchFamily="34" charset="0"/>
                <a:cs typeface="Times New Roman" panose="02020603050405020304" pitchFamily="18" charset="0"/>
              </a:rPr>
              <a:t>El hombre sigue espinando la Carne una vez partida.</a:t>
            </a:r>
          </a:p>
          <a:p>
            <a:pPr>
              <a:lnSpc>
                <a:spcPct val="107000"/>
              </a:lnSpc>
              <a:spcAft>
                <a:spcPts val="0"/>
              </a:spcAft>
            </a:pPr>
            <a:endParaRPr lang="es-ES_tradnl" sz="3200" dirty="0">
              <a:latin typeface="Calibri" panose="020F0502020204030204" pitchFamily="34" charset="0"/>
              <a:ea typeface="Calibri" panose="020F0502020204030204" pitchFamily="34" charset="0"/>
              <a:cs typeface="Times New Roman" panose="02020603050405020304" pitchFamily="18" charset="0"/>
            </a:endParaRPr>
          </a:p>
          <a:p>
            <a:r>
              <a:rPr lang="es-ES" sz="3200" dirty="0" smtClean="0">
                <a:latin typeface="Calibri" panose="020F0502020204030204" pitchFamily="34" charset="0"/>
                <a:ea typeface="Calibri" panose="020F0502020204030204" pitchFamily="34" charset="0"/>
                <a:cs typeface="Times New Roman" panose="02020603050405020304" pitchFamily="18" charset="0"/>
              </a:rPr>
              <a:t>Y </a:t>
            </a:r>
            <a:r>
              <a:rPr lang="es-ES" sz="3200" dirty="0">
                <a:latin typeface="Calibri" panose="020F0502020204030204" pitchFamily="34" charset="0"/>
                <a:ea typeface="Calibri" panose="020F0502020204030204" pitchFamily="34" charset="0"/>
                <a:cs typeface="Times New Roman" panose="02020603050405020304" pitchFamily="18" charset="0"/>
              </a:rPr>
              <a:t>caminando, orando y sufriendo,</a:t>
            </a:r>
          </a:p>
          <a:p>
            <a:r>
              <a:rPr lang="es-ES" sz="3200" dirty="0">
                <a:latin typeface="Calibri" panose="020F0502020204030204" pitchFamily="34" charset="0"/>
                <a:ea typeface="Calibri" panose="020F0502020204030204" pitchFamily="34" charset="0"/>
                <a:cs typeface="Times New Roman" panose="02020603050405020304" pitchFamily="18" charset="0"/>
              </a:rPr>
              <a:t>el hombre escucha la voz,</a:t>
            </a:r>
          </a:p>
          <a:p>
            <a:r>
              <a:rPr lang="es-ES" sz="3200" dirty="0">
                <a:latin typeface="Calibri" panose="020F0502020204030204" pitchFamily="34" charset="0"/>
                <a:ea typeface="Calibri" panose="020F0502020204030204" pitchFamily="34" charset="0"/>
                <a:cs typeface="Times New Roman" panose="02020603050405020304" pitchFamily="18" charset="0"/>
              </a:rPr>
              <a:t>y símbolos y metáforas ahora viviendo</a:t>
            </a:r>
          </a:p>
          <a:p>
            <a:r>
              <a:rPr lang="es-ES" sz="3200" dirty="0">
                <a:latin typeface="Calibri" panose="020F0502020204030204" pitchFamily="34" charset="0"/>
                <a:ea typeface="Calibri" panose="020F0502020204030204" pitchFamily="34" charset="0"/>
                <a:cs typeface="Times New Roman" panose="02020603050405020304" pitchFamily="18" charset="0"/>
              </a:rPr>
              <a:t>revela ante el mundo el rostro de Dios</a:t>
            </a:r>
            <a:r>
              <a:rPr lang="es-ES" sz="3200" dirty="0" smtClean="0">
                <a:latin typeface="Calibri" panose="020F0502020204030204" pitchFamily="34" charset="0"/>
                <a:ea typeface="Calibri" panose="020F0502020204030204" pitchFamily="34" charset="0"/>
                <a:cs typeface="Times New Roman" panose="02020603050405020304" pitchFamily="18" charset="0"/>
              </a:rPr>
              <a:t>.</a:t>
            </a:r>
          </a:p>
          <a:p>
            <a:endParaRPr lang="es-ES_tradnl" sz="3200" dirty="0">
              <a:latin typeface="Calibri" panose="020F0502020204030204" pitchFamily="34" charset="0"/>
              <a:ea typeface="Calibri" panose="020F0502020204030204" pitchFamily="34" charset="0"/>
              <a:cs typeface="Times New Roman" panose="02020603050405020304" pitchFamily="18" charset="0"/>
            </a:endParaRPr>
          </a:p>
          <a:p>
            <a:r>
              <a:rPr lang="es-ES_tradnl" sz="2000" dirty="0" smtClean="0">
                <a:latin typeface="Calibri" panose="020F0502020204030204" pitchFamily="34" charset="0"/>
                <a:ea typeface="Calibri" panose="020F0502020204030204" pitchFamily="34" charset="0"/>
                <a:cs typeface="Times New Roman" panose="02020603050405020304" pitchFamily="18" charset="0"/>
              </a:rPr>
              <a:t>Tomado de </a:t>
            </a:r>
            <a:r>
              <a:rPr lang="es-ES_tradnl" sz="2000" i="1" dirty="0"/>
              <a:t>A. Bullón, Compartir a Jesús es todo,  </a:t>
            </a:r>
            <a:r>
              <a:rPr lang="es-ES_tradnl" sz="2000" i="1" dirty="0" smtClean="0"/>
              <a:t>p.19</a:t>
            </a:r>
            <a:endParaRPr lang="es-ES" sz="2000" i="1" dirty="0"/>
          </a:p>
        </p:txBody>
      </p:sp>
    </p:spTree>
    <p:extLst>
      <p:ext uri="{BB962C8B-B14F-4D97-AF65-F5344CB8AC3E}">
        <p14:creationId xmlns:p14="http://schemas.microsoft.com/office/powerpoint/2010/main" val="26290752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33016" y="4893906"/>
            <a:ext cx="7063740" cy="1691640"/>
          </a:xfrm>
        </p:spPr>
        <p:txBody>
          <a:bodyPr>
            <a:normAutofit/>
          </a:bodyPr>
          <a:lstStyle/>
          <a:p>
            <a:pPr algn="ctr"/>
            <a:r>
              <a:rPr lang="es-ES_tradnl" sz="3200" dirty="0" smtClean="0"/>
              <a:t>Iglesia Bella Vista  RD</a:t>
            </a:r>
          </a:p>
          <a:p>
            <a:pPr algn="ctr"/>
            <a:r>
              <a:rPr lang="es-ES_tradnl" sz="3200" dirty="0" smtClean="0"/>
              <a:t>El Manguito, Santo Domingo</a:t>
            </a:r>
            <a:endParaRPr lang="es-ES" sz="32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989391" y="153955"/>
            <a:ext cx="4977765" cy="4572000"/>
          </a:xfrm>
          <a:prstGeom prst="rect">
            <a:avLst/>
          </a:prstGeom>
        </p:spPr>
      </p:pic>
    </p:spTree>
    <p:extLst>
      <p:ext uri="{BB962C8B-B14F-4D97-AF65-F5344CB8AC3E}">
        <p14:creationId xmlns:p14="http://schemas.microsoft.com/office/powerpoint/2010/main" val="426869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969" y="165852"/>
            <a:ext cx="7530737" cy="887342"/>
          </a:xfrm>
        </p:spPr>
        <p:txBody>
          <a:bodyPr>
            <a:normAutofit fontScale="90000"/>
          </a:bodyPr>
          <a:lstStyle/>
          <a:p>
            <a:r>
              <a:rPr lang="es-ES_tradnl" sz="3200" b="1" dirty="0">
                <a:solidFill>
                  <a:schemeClr val="accent1"/>
                </a:solidFill>
              </a:rPr>
              <a:t>Barreras que nos impiden acercarnos a la gente para cumplir nuestra misión</a:t>
            </a:r>
            <a:r>
              <a:rPr lang="es-ES_tradnl" sz="3200" dirty="0">
                <a:solidFill>
                  <a:schemeClr val="accent1"/>
                </a:solidFill>
              </a:rPr>
              <a:t>. </a:t>
            </a:r>
            <a:endParaRPr lang="es-ES" sz="3200" dirty="0">
              <a:solidFill>
                <a:schemeClr val="accent1"/>
              </a:solidFill>
            </a:endParaRPr>
          </a:p>
        </p:txBody>
      </p:sp>
      <p:sp>
        <p:nvSpPr>
          <p:cNvPr id="3" name="Marcador de contenido 2"/>
          <p:cNvSpPr>
            <a:spLocks noGrp="1"/>
          </p:cNvSpPr>
          <p:nvPr>
            <p:ph idx="1"/>
          </p:nvPr>
        </p:nvSpPr>
        <p:spPr>
          <a:xfrm>
            <a:off x="334969" y="1127839"/>
            <a:ext cx="7670696" cy="5692840"/>
          </a:xfrm>
        </p:spPr>
        <p:txBody>
          <a:bodyPr>
            <a:noAutofit/>
          </a:bodyPr>
          <a:lstStyle/>
          <a:p>
            <a:pPr marL="385763" indent="-385763">
              <a:buFont typeface="+mj-lt"/>
              <a:buAutoNum type="arabicPeriod" startAt="3"/>
            </a:pPr>
            <a:r>
              <a:rPr lang="es-ES_tradnl" sz="3200" dirty="0"/>
              <a:t>¿Tiene temor de </a:t>
            </a:r>
            <a:r>
              <a:rPr lang="es-ES_tradnl" sz="3200" u="sng" dirty="0"/>
              <a:t>fracasar</a:t>
            </a:r>
            <a:r>
              <a:rPr lang="es-ES_tradnl" sz="3200" dirty="0"/>
              <a:t> en su misión si avanza en la relación</a:t>
            </a:r>
            <a:r>
              <a:rPr lang="es-ES_tradnl" sz="3200" dirty="0" smtClean="0"/>
              <a:t>?</a:t>
            </a:r>
          </a:p>
          <a:p>
            <a:pPr marL="385763" indent="-385763">
              <a:buFont typeface="+mj-lt"/>
              <a:buAutoNum type="arabicPeriod" startAt="3"/>
            </a:pPr>
            <a:endParaRPr lang="es-ES_tradnl" sz="3200" dirty="0"/>
          </a:p>
          <a:p>
            <a:pPr marL="385763" indent="-385763">
              <a:buFont typeface="+mj-lt"/>
              <a:buAutoNum type="arabicPeriod" startAt="3"/>
            </a:pPr>
            <a:r>
              <a:rPr lang="es-ES_tradnl" sz="3200" dirty="0" smtClean="0"/>
              <a:t>¿</a:t>
            </a:r>
            <a:r>
              <a:rPr lang="es-ES_tradnl" sz="3200" dirty="0"/>
              <a:t>Se le hace difícil testificar ante sus </a:t>
            </a:r>
            <a:r>
              <a:rPr lang="es-ES_tradnl" sz="3200" u="sng" dirty="0"/>
              <a:t>familiares</a:t>
            </a:r>
            <a:r>
              <a:rPr lang="es-ES_tradnl" sz="3200" dirty="0"/>
              <a:t>, aún más que ante desconocidos?</a:t>
            </a:r>
          </a:p>
          <a:p>
            <a:pPr marL="385763" indent="-385763">
              <a:buFont typeface="+mj-lt"/>
              <a:buAutoNum type="arabicPeriod" startAt="3"/>
            </a:pPr>
            <a:endParaRPr lang="es-ES_tradnl" sz="3200" dirty="0"/>
          </a:p>
          <a:p>
            <a:pPr marL="385763" indent="-385763">
              <a:buFont typeface="+mj-lt"/>
              <a:buAutoNum type="arabicPeriod" startAt="3"/>
            </a:pPr>
            <a:r>
              <a:rPr lang="es-ES_tradnl" sz="3000" dirty="0"/>
              <a:t>¿Tiene usted </a:t>
            </a:r>
            <a:r>
              <a:rPr lang="es-ES_tradnl" sz="3000" u="sng" dirty="0"/>
              <a:t>conflictos con sus vecinos o amistades</a:t>
            </a:r>
            <a:r>
              <a:rPr lang="es-ES_tradnl" sz="3000" dirty="0"/>
              <a:t> más cercanas por lo cual usted evita relacionarse con ellos para testificar?</a:t>
            </a:r>
            <a:endParaRPr lang="es-ES" sz="3000" dirty="0"/>
          </a:p>
          <a:p>
            <a:endParaRPr lang="es-ES" sz="3200" dirty="0"/>
          </a:p>
        </p:txBody>
      </p:sp>
    </p:spTree>
    <p:extLst>
      <p:ext uri="{BB962C8B-B14F-4D97-AF65-F5344CB8AC3E}">
        <p14:creationId xmlns:p14="http://schemas.microsoft.com/office/powerpoint/2010/main" val="10010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534" y="217170"/>
            <a:ext cx="7269480" cy="1293223"/>
          </a:xfrm>
        </p:spPr>
        <p:txBody>
          <a:bodyPr>
            <a:normAutofit fontScale="90000"/>
          </a:bodyPr>
          <a:lstStyle/>
          <a:p>
            <a:r>
              <a:rPr lang="es-ES_tradnl" sz="3200" b="1" dirty="0">
                <a:solidFill>
                  <a:schemeClr val="accent1"/>
                </a:solidFill>
              </a:rPr>
              <a:t>Barreras que nos impiden acercarnos a la gente para cumplir nuestra misión</a:t>
            </a:r>
            <a:r>
              <a:rPr lang="es-ES_tradnl" sz="3200" dirty="0">
                <a:solidFill>
                  <a:schemeClr val="accent1"/>
                </a:solidFill>
              </a:rPr>
              <a:t>. </a:t>
            </a:r>
            <a:endParaRPr lang="es-ES" sz="3200" dirty="0">
              <a:solidFill>
                <a:schemeClr val="accent1"/>
              </a:solidFill>
            </a:endParaRPr>
          </a:p>
        </p:txBody>
      </p:sp>
      <p:sp>
        <p:nvSpPr>
          <p:cNvPr id="3" name="Marcador de contenido 2"/>
          <p:cNvSpPr>
            <a:spLocks noGrp="1"/>
          </p:cNvSpPr>
          <p:nvPr>
            <p:ph idx="1"/>
          </p:nvPr>
        </p:nvSpPr>
        <p:spPr>
          <a:xfrm>
            <a:off x="498534" y="1664348"/>
            <a:ext cx="6446520" cy="2703666"/>
          </a:xfrm>
        </p:spPr>
        <p:txBody>
          <a:bodyPr>
            <a:noAutofit/>
          </a:bodyPr>
          <a:lstStyle/>
          <a:p>
            <a:pPr marL="385763" indent="-385763">
              <a:buFont typeface="+mj-lt"/>
              <a:buAutoNum type="arabicPeriod" startAt="6"/>
            </a:pPr>
            <a:r>
              <a:rPr lang="es-ES_tradnl" sz="3200" dirty="0"/>
              <a:t> ¿Se siente usted tan </a:t>
            </a:r>
            <a:r>
              <a:rPr lang="es-ES_tradnl" sz="3200" u="sng" dirty="0"/>
              <a:t>satisfecho</a:t>
            </a:r>
            <a:r>
              <a:rPr lang="es-ES_tradnl" sz="3200" dirty="0"/>
              <a:t> con su propia situación como cristiano que prefiere no relacionarse con incrédulos para no ¨contaminarse¨?</a:t>
            </a:r>
            <a:endParaRPr lang="es-ES" sz="3200" dirty="0"/>
          </a:p>
          <a:p>
            <a:pPr marL="385763" indent="-385763">
              <a:buFont typeface="+mj-lt"/>
              <a:buAutoNum type="arabicPeriod" startAt="6"/>
            </a:pPr>
            <a:endParaRPr lang="es-ES" sz="3200" dirty="0"/>
          </a:p>
          <a:p>
            <a:pPr marL="385763" indent="-385763">
              <a:buFont typeface="+mj-lt"/>
              <a:buAutoNum type="arabicPeriod" startAt="6"/>
            </a:pPr>
            <a:r>
              <a:rPr lang="es-ES_tradnl" sz="3200" dirty="0"/>
              <a:t>¿Se siente usted </a:t>
            </a:r>
            <a:r>
              <a:rPr lang="es-ES_tradnl" sz="3200" u="sng" dirty="0"/>
              <a:t>incómodo</a:t>
            </a:r>
            <a:r>
              <a:rPr lang="es-ES_tradnl" sz="3200" dirty="0"/>
              <a:t> relacionándose con incrédulos?</a:t>
            </a:r>
            <a:endParaRPr lang="es-ES" sz="3200" dirty="0"/>
          </a:p>
          <a:p>
            <a:endParaRPr lang="es-ES" sz="3200" dirty="0"/>
          </a:p>
        </p:txBody>
      </p:sp>
    </p:spTree>
    <p:extLst>
      <p:ext uri="{BB962C8B-B14F-4D97-AF65-F5344CB8AC3E}">
        <p14:creationId xmlns:p14="http://schemas.microsoft.com/office/powerpoint/2010/main" val="1910571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Ante las barreras</a:t>
            </a:r>
          </a:p>
        </p:txBody>
      </p:sp>
      <p:sp>
        <p:nvSpPr>
          <p:cNvPr id="3" name="Subtítulo 2"/>
          <p:cNvSpPr>
            <a:spLocks noGrp="1"/>
          </p:cNvSpPr>
          <p:nvPr>
            <p:ph type="subTitle" idx="1"/>
          </p:nvPr>
        </p:nvSpPr>
        <p:spPr/>
        <p:txBody>
          <a:bodyPr>
            <a:normAutofit/>
          </a:bodyPr>
          <a:lstStyle/>
          <a:p>
            <a:r>
              <a:rPr lang="es-ES" sz="3200" dirty="0"/>
              <a:t>Lo que indica Jesús que consideremos o hagamos ante las barreras</a:t>
            </a:r>
          </a:p>
          <a:p>
            <a:endParaRPr lang="es-ES" sz="3200" dirty="0"/>
          </a:p>
        </p:txBody>
      </p:sp>
    </p:spTree>
    <p:extLst>
      <p:ext uri="{BB962C8B-B14F-4D97-AF65-F5344CB8AC3E}">
        <p14:creationId xmlns:p14="http://schemas.microsoft.com/office/powerpoint/2010/main" val="1251160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1130" y="459766"/>
            <a:ext cx="7269480" cy="551439"/>
          </a:xfrm>
        </p:spPr>
        <p:txBody>
          <a:bodyPr>
            <a:noAutofit/>
          </a:bodyPr>
          <a:lstStyle/>
          <a:p>
            <a:r>
              <a:rPr lang="es-ES_tradnl" sz="3600" b="1" dirty="0">
                <a:solidFill>
                  <a:schemeClr val="accent1"/>
                </a:solidFill>
              </a:rPr>
              <a:t>Ante las </a:t>
            </a:r>
            <a:r>
              <a:rPr lang="es-ES_tradnl" sz="3600" b="1" dirty="0" smtClean="0">
                <a:solidFill>
                  <a:schemeClr val="accent1"/>
                </a:solidFill>
              </a:rPr>
              <a:t>barreras</a:t>
            </a:r>
            <a:endParaRPr lang="es-ES" sz="3600" dirty="0">
              <a:solidFill>
                <a:schemeClr val="accent1"/>
              </a:solidFill>
            </a:endParaRPr>
          </a:p>
        </p:txBody>
      </p:sp>
      <p:sp>
        <p:nvSpPr>
          <p:cNvPr id="3" name="Marcador de contenido 2"/>
          <p:cNvSpPr>
            <a:spLocks noGrp="1"/>
          </p:cNvSpPr>
          <p:nvPr>
            <p:ph idx="1"/>
          </p:nvPr>
        </p:nvSpPr>
        <p:spPr/>
        <p:txBody>
          <a:bodyPr>
            <a:normAutofit/>
          </a:bodyPr>
          <a:lstStyle/>
          <a:p>
            <a:pPr marL="0" indent="0">
              <a:buNone/>
            </a:pPr>
            <a:r>
              <a:rPr lang="es-ES" sz="3600" dirty="0">
                <a:solidFill>
                  <a:schemeClr val="accent2">
                    <a:lumMod val="50000"/>
                  </a:schemeClr>
                </a:solidFill>
              </a:rPr>
              <a:t>2 Timoteo 1:7 (RVR1960)</a:t>
            </a:r>
          </a:p>
          <a:p>
            <a:pPr marL="0" indent="0">
              <a:buNone/>
            </a:pPr>
            <a:r>
              <a:rPr lang="es-ES" sz="3600" i="1" dirty="0"/>
              <a:t>Porque no nos ha dado Dios espíritu de cobardía, sino de poder, de amor y de dominio propio.</a:t>
            </a:r>
          </a:p>
          <a:p>
            <a:endParaRPr lang="es-ES" sz="3600" dirty="0"/>
          </a:p>
        </p:txBody>
      </p:sp>
    </p:spTree>
    <p:extLst>
      <p:ext uri="{BB962C8B-B14F-4D97-AF65-F5344CB8AC3E}">
        <p14:creationId xmlns:p14="http://schemas.microsoft.com/office/powerpoint/2010/main" val="2470697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609056"/>
            <a:ext cx="7269480" cy="551439"/>
          </a:xfrm>
        </p:spPr>
        <p:txBody>
          <a:bodyPr>
            <a:noAutofit/>
          </a:bodyPr>
          <a:lstStyle/>
          <a:p>
            <a:r>
              <a:rPr lang="es-ES_tradnl" sz="3600" b="1" dirty="0">
                <a:solidFill>
                  <a:schemeClr val="accent1"/>
                </a:solidFill>
              </a:rPr>
              <a:t>Ante las </a:t>
            </a:r>
            <a:r>
              <a:rPr lang="es-ES_tradnl" sz="3600" b="1" dirty="0" smtClean="0">
                <a:solidFill>
                  <a:schemeClr val="accent1"/>
                </a:solidFill>
              </a:rPr>
              <a:t>barreras</a:t>
            </a:r>
            <a:endParaRPr lang="es-ES" sz="3600" dirty="0">
              <a:solidFill>
                <a:schemeClr val="accent1"/>
              </a:solidFill>
            </a:endParaRPr>
          </a:p>
        </p:txBody>
      </p:sp>
      <p:sp>
        <p:nvSpPr>
          <p:cNvPr id="3" name="Marcador de contenido 2"/>
          <p:cNvSpPr>
            <a:spLocks noGrp="1"/>
          </p:cNvSpPr>
          <p:nvPr>
            <p:ph idx="1"/>
          </p:nvPr>
        </p:nvSpPr>
        <p:spPr/>
        <p:txBody>
          <a:bodyPr>
            <a:normAutofit/>
          </a:bodyPr>
          <a:lstStyle/>
          <a:p>
            <a:pPr marL="0" indent="0">
              <a:buNone/>
            </a:pPr>
            <a:r>
              <a:rPr lang="es-ES" sz="3200" dirty="0">
                <a:solidFill>
                  <a:schemeClr val="accent2">
                    <a:lumMod val="50000"/>
                  </a:schemeClr>
                </a:solidFill>
              </a:rPr>
              <a:t>2 Corintios 12:10 (RVR1960)</a:t>
            </a:r>
          </a:p>
          <a:p>
            <a:pPr marL="0" indent="0">
              <a:buNone/>
            </a:pPr>
            <a:r>
              <a:rPr lang="es-ES" sz="3200" i="1" dirty="0"/>
              <a:t>Por lo cual, por amor a Cristo me gozo en las debilidades, en afrentas, en necesidades, en persecuciones, en angustias; porque cuando soy débil, entonces soy fuerte.</a:t>
            </a:r>
          </a:p>
          <a:p>
            <a:endParaRPr lang="es-ES" sz="3200" i="1" dirty="0"/>
          </a:p>
        </p:txBody>
      </p:sp>
    </p:spTree>
    <p:extLst>
      <p:ext uri="{BB962C8B-B14F-4D97-AF65-F5344CB8AC3E}">
        <p14:creationId xmlns:p14="http://schemas.microsoft.com/office/powerpoint/2010/main" val="4007007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403782"/>
            <a:ext cx="7269480" cy="551439"/>
          </a:xfrm>
        </p:spPr>
        <p:txBody>
          <a:bodyPr/>
          <a:lstStyle/>
          <a:p>
            <a:r>
              <a:rPr lang="es-ES_tradnl" b="1" dirty="0">
                <a:solidFill>
                  <a:schemeClr val="accent1"/>
                </a:solidFill>
              </a:rPr>
              <a:t>Ante las </a:t>
            </a:r>
            <a:r>
              <a:rPr lang="es-ES_tradnl" b="1" dirty="0" smtClean="0">
                <a:solidFill>
                  <a:schemeClr val="accent1"/>
                </a:solidFill>
              </a:rPr>
              <a:t>barreras</a:t>
            </a:r>
            <a:endParaRPr lang="es-ES" dirty="0">
              <a:solidFill>
                <a:schemeClr val="accent1"/>
              </a:solidFill>
            </a:endParaRPr>
          </a:p>
        </p:txBody>
      </p:sp>
      <p:sp>
        <p:nvSpPr>
          <p:cNvPr id="3" name="Marcador de contenido 2"/>
          <p:cNvSpPr>
            <a:spLocks noGrp="1"/>
          </p:cNvSpPr>
          <p:nvPr>
            <p:ph idx="1"/>
          </p:nvPr>
        </p:nvSpPr>
        <p:spPr>
          <a:xfrm>
            <a:off x="946404" y="1319115"/>
            <a:ext cx="6446520" cy="5119007"/>
          </a:xfrm>
        </p:spPr>
        <p:txBody>
          <a:bodyPr>
            <a:noAutofit/>
          </a:bodyPr>
          <a:lstStyle/>
          <a:p>
            <a:pPr marL="0" indent="0">
              <a:buNone/>
            </a:pPr>
            <a:r>
              <a:rPr lang="es-ES" sz="3200" dirty="0">
                <a:solidFill>
                  <a:schemeClr val="accent2">
                    <a:lumMod val="50000"/>
                  </a:schemeClr>
                </a:solidFill>
              </a:rPr>
              <a:t>Marcos 5:19-20 (RVR1960)</a:t>
            </a:r>
          </a:p>
          <a:p>
            <a:pPr marL="0" indent="0">
              <a:buNone/>
            </a:pPr>
            <a:r>
              <a:rPr lang="es-ES" sz="3200" i="1" dirty="0"/>
              <a:t>Mas Jesús no se lo permitió, sino que le dijo: Vete a tu casa, a los tuyos, y cuéntales cuán grandes cosas el Señor ha hecho contigo, y cómo ha tenido misericordia de ti. </a:t>
            </a:r>
            <a:r>
              <a:rPr lang="es-ES" sz="3200" b="1" i="1" baseline="30000" dirty="0"/>
              <a:t> </a:t>
            </a:r>
            <a:r>
              <a:rPr lang="es-ES" sz="3200" i="1" dirty="0"/>
              <a:t>Y se fue, y comenzó a publicar en </a:t>
            </a:r>
            <a:r>
              <a:rPr lang="es-ES" sz="3200" i="1" dirty="0" err="1"/>
              <a:t>Decápolis</a:t>
            </a:r>
            <a:r>
              <a:rPr lang="es-ES" sz="3200" i="1" dirty="0"/>
              <a:t> cuán grandes cosas había hecho Jesús con él; y todos se maravillaban.</a:t>
            </a:r>
          </a:p>
          <a:p>
            <a:endParaRPr lang="es-ES" sz="3200" dirty="0"/>
          </a:p>
        </p:txBody>
      </p:sp>
    </p:spTree>
    <p:extLst>
      <p:ext uri="{BB962C8B-B14F-4D97-AF65-F5344CB8AC3E}">
        <p14:creationId xmlns:p14="http://schemas.microsoft.com/office/powerpoint/2010/main" val="3634777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502" y="653143"/>
            <a:ext cx="7269480" cy="653143"/>
          </a:xfrm>
        </p:spPr>
        <p:txBody>
          <a:bodyPr>
            <a:normAutofit/>
          </a:bodyPr>
          <a:lstStyle/>
          <a:p>
            <a:r>
              <a:rPr lang="es-ES_tradnl" sz="3600" b="1" dirty="0">
                <a:solidFill>
                  <a:schemeClr val="accent1"/>
                </a:solidFill>
              </a:rPr>
              <a:t>Ante las </a:t>
            </a:r>
            <a:r>
              <a:rPr lang="es-ES_tradnl" sz="3600" b="1" dirty="0" smtClean="0">
                <a:solidFill>
                  <a:schemeClr val="accent1"/>
                </a:solidFill>
              </a:rPr>
              <a:t>barreras</a:t>
            </a:r>
            <a:endParaRPr lang="es-ES" sz="3600" dirty="0">
              <a:solidFill>
                <a:schemeClr val="accent1"/>
              </a:solidFill>
            </a:endParaRPr>
          </a:p>
        </p:txBody>
      </p:sp>
      <p:sp>
        <p:nvSpPr>
          <p:cNvPr id="3" name="Marcador de contenido 2"/>
          <p:cNvSpPr>
            <a:spLocks noGrp="1"/>
          </p:cNvSpPr>
          <p:nvPr>
            <p:ph idx="1"/>
          </p:nvPr>
        </p:nvSpPr>
        <p:spPr>
          <a:xfrm>
            <a:off x="792449" y="1962928"/>
            <a:ext cx="6446520" cy="4344566"/>
          </a:xfrm>
        </p:spPr>
        <p:txBody>
          <a:bodyPr>
            <a:noAutofit/>
          </a:bodyPr>
          <a:lstStyle/>
          <a:p>
            <a:pPr marL="0" indent="0">
              <a:buNone/>
            </a:pPr>
            <a:r>
              <a:rPr lang="es-ES" sz="3200" dirty="0">
                <a:solidFill>
                  <a:schemeClr val="accent2">
                    <a:lumMod val="50000"/>
                  </a:schemeClr>
                </a:solidFill>
              </a:rPr>
              <a:t>Lucas 5:31-32 (RVR1960)</a:t>
            </a:r>
          </a:p>
          <a:p>
            <a:pPr marL="0" indent="0">
              <a:buNone/>
            </a:pPr>
            <a:r>
              <a:rPr lang="es-ES" sz="3200" i="1" dirty="0"/>
              <a:t>Respondiendo Jesús, les dijo: Los que están sanos no tienen necesidad de médico, sino los enfermos. No he venido a llamar a justos, sino a pecadores al arrepentimiento.</a:t>
            </a:r>
          </a:p>
          <a:p>
            <a:endParaRPr lang="es-ES" sz="3200" dirty="0"/>
          </a:p>
        </p:txBody>
      </p:sp>
    </p:spTree>
    <p:extLst>
      <p:ext uri="{BB962C8B-B14F-4D97-AF65-F5344CB8AC3E}">
        <p14:creationId xmlns:p14="http://schemas.microsoft.com/office/powerpoint/2010/main" val="4121846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9771" y="656642"/>
            <a:ext cx="6446520" cy="3429000"/>
          </a:xfrm>
        </p:spPr>
        <p:txBody>
          <a:bodyPr>
            <a:noAutofit/>
          </a:bodyPr>
          <a:lstStyle/>
          <a:p>
            <a:pPr marL="0" indent="0">
              <a:buNone/>
            </a:pPr>
            <a:r>
              <a:rPr lang="es-ES_tradnl" sz="3200" dirty="0"/>
              <a:t>¨Sólo el método de Cristo será el que dará éxito para llegar a la gente. El Salvador trataba con los hombres como quien deseaba hacerles bien. Les mostraba simpatía, atendía a sus necesidades y se ganaba su confianza. Entonces les decía: “Seguidme.” </a:t>
            </a:r>
          </a:p>
          <a:p>
            <a:pPr marL="0" indent="0">
              <a:buNone/>
            </a:pPr>
            <a:r>
              <a:rPr lang="es-ES_tradnl" sz="3200" i="1" dirty="0"/>
              <a:t>EGW , El Ministerio de curación, p. 102</a:t>
            </a:r>
            <a:endParaRPr lang="es-ES" sz="3200" i="1" dirty="0"/>
          </a:p>
        </p:txBody>
      </p:sp>
    </p:spTree>
    <p:extLst>
      <p:ext uri="{BB962C8B-B14F-4D97-AF65-F5344CB8AC3E}">
        <p14:creationId xmlns:p14="http://schemas.microsoft.com/office/powerpoint/2010/main" val="2352053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180" y="515750"/>
            <a:ext cx="7269480" cy="551439"/>
          </a:xfrm>
        </p:spPr>
        <p:txBody>
          <a:bodyPr>
            <a:normAutofit fontScale="90000"/>
          </a:bodyPr>
          <a:lstStyle/>
          <a:p>
            <a:r>
              <a:rPr lang="es-ES_tradnl" sz="3600" b="1" dirty="0">
                <a:solidFill>
                  <a:schemeClr val="accent1"/>
                </a:solidFill>
              </a:rPr>
              <a:t>Ante las </a:t>
            </a:r>
            <a:r>
              <a:rPr lang="es-ES_tradnl" sz="3600" b="1" dirty="0" smtClean="0">
                <a:solidFill>
                  <a:schemeClr val="accent1"/>
                </a:solidFill>
              </a:rPr>
              <a:t>barreras</a:t>
            </a:r>
            <a:endParaRPr lang="es-ES" sz="3600" dirty="0">
              <a:solidFill>
                <a:schemeClr val="accent1"/>
              </a:solidFill>
            </a:endParaRPr>
          </a:p>
        </p:txBody>
      </p:sp>
      <p:sp>
        <p:nvSpPr>
          <p:cNvPr id="3" name="Marcador de contenido 2"/>
          <p:cNvSpPr>
            <a:spLocks noGrp="1"/>
          </p:cNvSpPr>
          <p:nvPr>
            <p:ph idx="1"/>
          </p:nvPr>
        </p:nvSpPr>
        <p:spPr>
          <a:xfrm>
            <a:off x="792449" y="1962928"/>
            <a:ext cx="6446520" cy="4549839"/>
          </a:xfrm>
        </p:spPr>
        <p:txBody>
          <a:bodyPr>
            <a:noAutofit/>
          </a:bodyPr>
          <a:lstStyle/>
          <a:p>
            <a:pPr marL="0" indent="0">
              <a:buNone/>
            </a:pPr>
            <a:r>
              <a:rPr lang="es-ES" sz="3200" dirty="0">
                <a:solidFill>
                  <a:schemeClr val="accent2">
                    <a:lumMod val="50000"/>
                  </a:schemeClr>
                </a:solidFill>
              </a:rPr>
              <a:t>Mateo 5:23-24 (RVR1960)</a:t>
            </a:r>
          </a:p>
          <a:p>
            <a:pPr marL="0" indent="0">
              <a:buNone/>
            </a:pPr>
            <a:r>
              <a:rPr lang="es-ES" sz="3200" i="1" dirty="0"/>
              <a:t>Por tanto, si traes tu ofrenda al altar, y allí te acuerdas de que tu hermano tiene algo contra ti,</a:t>
            </a:r>
            <a:r>
              <a:rPr lang="es-ES" sz="3200" b="1" i="1" baseline="30000" dirty="0"/>
              <a:t> </a:t>
            </a:r>
            <a:r>
              <a:rPr lang="es-ES" sz="3200" i="1" dirty="0"/>
              <a:t>deja allí tu ofrenda delante del altar, y anda, reconcíliate primero con tu hermano, y entonces ven y presenta tu ofrenda.</a:t>
            </a:r>
          </a:p>
        </p:txBody>
      </p:sp>
    </p:spTree>
    <p:extLst>
      <p:ext uri="{BB962C8B-B14F-4D97-AF65-F5344CB8AC3E}">
        <p14:creationId xmlns:p14="http://schemas.microsoft.com/office/powerpoint/2010/main" val="190553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Aprendiendo a escuchar al relacionarnos con las personas</a:t>
            </a: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354053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927" y="347798"/>
            <a:ext cx="7823999" cy="691398"/>
          </a:xfrm>
        </p:spPr>
        <p:txBody>
          <a:bodyPr>
            <a:noAutofit/>
          </a:bodyPr>
          <a:lstStyle/>
          <a:p>
            <a:r>
              <a:rPr lang="es-ES_tradnl" sz="3200" b="1" dirty="0">
                <a:solidFill>
                  <a:schemeClr val="accent1"/>
                </a:solidFill>
              </a:rPr>
              <a:t>Aprendiendo a escuchar al relacionarnos con las personas</a:t>
            </a:r>
            <a:endParaRPr lang="es-ES" sz="3200" dirty="0">
              <a:solidFill>
                <a:schemeClr val="accent1"/>
              </a:solidFill>
            </a:endParaRPr>
          </a:p>
        </p:txBody>
      </p:sp>
      <p:pic>
        <p:nvPicPr>
          <p:cNvPr id="4" name="Marcador de contenido 3" descr="Photobuck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046" y="1039196"/>
            <a:ext cx="6344816" cy="5660184"/>
          </a:xfrm>
          <a:prstGeom prst="rect">
            <a:avLst/>
          </a:prstGeom>
          <a:noFill/>
          <a:ln>
            <a:noFill/>
          </a:ln>
        </p:spPr>
      </p:pic>
    </p:spTree>
    <p:extLst>
      <p:ext uri="{BB962C8B-B14F-4D97-AF65-F5344CB8AC3E}">
        <p14:creationId xmlns:p14="http://schemas.microsoft.com/office/powerpoint/2010/main" val="389036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0">
              <a:buNone/>
            </a:pPr>
            <a:r>
              <a:rPr lang="es-ES_tradnl" sz="3200" dirty="0"/>
              <a:t>Si aprendemos a escuchar con interés genuino, en vez de pretender que solo nos escuchen, las personas estarán más dispuestas a permitirnos aplicar el Método para finalmente abrir su corazón a Cristo para seguirle y convertirse en ¨pescador o pescadora  de personas¨.</a:t>
            </a:r>
            <a:endParaRPr lang="es-ES" sz="3200" dirty="0"/>
          </a:p>
          <a:p>
            <a:pPr marL="0" indent="0">
              <a:buNone/>
            </a:pPr>
            <a:endParaRPr lang="es-ES" sz="3200" dirty="0"/>
          </a:p>
        </p:txBody>
      </p:sp>
      <p:sp>
        <p:nvSpPr>
          <p:cNvPr id="4" name="Título 1"/>
          <p:cNvSpPr>
            <a:spLocks noGrp="1"/>
          </p:cNvSpPr>
          <p:nvPr>
            <p:ph type="title"/>
          </p:nvPr>
        </p:nvSpPr>
        <p:spPr>
          <a:xfrm>
            <a:off x="946404" y="357129"/>
            <a:ext cx="7269480" cy="761378"/>
          </a:xfrm>
        </p:spPr>
        <p:txBody>
          <a:bodyPr>
            <a:noAutofit/>
          </a:bodyPr>
          <a:lstStyle/>
          <a:p>
            <a:r>
              <a:rPr lang="es-ES_tradnl" sz="3200" b="1" dirty="0">
                <a:solidFill>
                  <a:schemeClr val="accent1"/>
                </a:solidFill>
              </a:rPr>
              <a:t>Aprendiendo a escuchar al relacionarnos con las personas</a:t>
            </a:r>
            <a:endParaRPr lang="es-ES" sz="3200" dirty="0">
              <a:solidFill>
                <a:schemeClr val="accent1"/>
              </a:solidFill>
            </a:endParaRPr>
          </a:p>
        </p:txBody>
      </p:sp>
    </p:spTree>
    <p:extLst>
      <p:ext uri="{BB962C8B-B14F-4D97-AF65-F5344CB8AC3E}">
        <p14:creationId xmlns:p14="http://schemas.microsoft.com/office/powerpoint/2010/main" val="769474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923" y="1380931"/>
            <a:ext cx="6892243" cy="4907902"/>
          </a:xfrm>
        </p:spPr>
        <p:txBody>
          <a:bodyPr>
            <a:noAutofit/>
          </a:bodyPr>
          <a:lstStyle/>
          <a:p>
            <a:pPr marL="0" indent="0">
              <a:buNone/>
            </a:pPr>
            <a:r>
              <a:rPr lang="es-ES_tradnl" sz="3200" dirty="0"/>
              <a:t>Las personas con las que nos relacionamos quieren atención y debemos dárselas con genuino interés, cuidando los detalles. Hagamos preguntas pertinentes según el nivel de amistad en que estemos.</a:t>
            </a:r>
            <a:endParaRPr lang="es-ES" sz="3200" dirty="0"/>
          </a:p>
          <a:p>
            <a:pPr marL="0" indent="0">
              <a:buNone/>
            </a:pPr>
            <a:endParaRPr lang="es-ES" sz="3200" dirty="0"/>
          </a:p>
        </p:txBody>
      </p:sp>
      <p:sp>
        <p:nvSpPr>
          <p:cNvPr id="4" name="Título 1"/>
          <p:cNvSpPr>
            <a:spLocks noGrp="1"/>
          </p:cNvSpPr>
          <p:nvPr>
            <p:ph type="title"/>
          </p:nvPr>
        </p:nvSpPr>
        <p:spPr>
          <a:xfrm>
            <a:off x="534924" y="431774"/>
            <a:ext cx="7269480" cy="761378"/>
          </a:xfrm>
        </p:spPr>
        <p:txBody>
          <a:bodyPr>
            <a:noAutofit/>
          </a:bodyPr>
          <a:lstStyle/>
          <a:p>
            <a:r>
              <a:rPr lang="es-ES_tradnl" sz="3200" b="1" dirty="0">
                <a:solidFill>
                  <a:schemeClr val="accent1"/>
                </a:solidFill>
              </a:rPr>
              <a:t>Aprendiendo a escuchar al relacionarnos con las personas</a:t>
            </a:r>
            <a:endParaRPr lang="es-ES" sz="3200" dirty="0">
              <a:solidFill>
                <a:schemeClr val="accent1"/>
              </a:solidFill>
            </a:endParaRPr>
          </a:p>
        </p:txBody>
      </p:sp>
    </p:spTree>
    <p:extLst>
      <p:ext uri="{BB962C8B-B14F-4D97-AF65-F5344CB8AC3E}">
        <p14:creationId xmlns:p14="http://schemas.microsoft.com/office/powerpoint/2010/main" val="4154048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0">
              <a:buNone/>
            </a:pPr>
            <a:r>
              <a:rPr lang="es-ES_tradnl" sz="3200" dirty="0"/>
              <a:t>El principal beneficio de aprender a escuchar es que se desarrolla la confianza necesaria para atender necesidades y finalmente inducir a nuestro amigo o amiga a seguir a Cristo.</a:t>
            </a:r>
            <a:endParaRPr lang="es-ES" sz="3200" dirty="0"/>
          </a:p>
          <a:p>
            <a:pPr marL="0" indent="0">
              <a:buNone/>
            </a:pPr>
            <a:endParaRPr lang="es-ES" sz="3200" dirty="0"/>
          </a:p>
        </p:txBody>
      </p:sp>
      <p:sp>
        <p:nvSpPr>
          <p:cNvPr id="4" name="Título 1"/>
          <p:cNvSpPr>
            <a:spLocks noGrp="1"/>
          </p:cNvSpPr>
          <p:nvPr>
            <p:ph type="title"/>
          </p:nvPr>
        </p:nvSpPr>
        <p:spPr>
          <a:xfrm>
            <a:off x="534924" y="431775"/>
            <a:ext cx="7269480" cy="986478"/>
          </a:xfrm>
        </p:spPr>
        <p:txBody>
          <a:bodyPr>
            <a:noAutofit/>
          </a:bodyPr>
          <a:lstStyle/>
          <a:p>
            <a:r>
              <a:rPr lang="es-ES_tradnl" sz="3200" b="1" dirty="0">
                <a:solidFill>
                  <a:schemeClr val="accent1"/>
                </a:solidFill>
              </a:rPr>
              <a:t>Aprendiendo a escuchar al relacionarnos con las personas</a:t>
            </a:r>
            <a:endParaRPr lang="es-ES" sz="3200" dirty="0">
              <a:solidFill>
                <a:schemeClr val="accent1"/>
              </a:solidFill>
            </a:endParaRPr>
          </a:p>
        </p:txBody>
      </p:sp>
    </p:spTree>
    <p:extLst>
      <p:ext uri="{BB962C8B-B14F-4D97-AF65-F5344CB8AC3E}">
        <p14:creationId xmlns:p14="http://schemas.microsoft.com/office/powerpoint/2010/main" val="3440268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4" descr="Listen Step 1Bull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673" y="3071811"/>
            <a:ext cx="6273251" cy="34409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4924" y="205273"/>
            <a:ext cx="7269480" cy="1066875"/>
          </a:xfrm>
        </p:spPr>
        <p:txBody>
          <a:bodyPr>
            <a:noAutofit/>
          </a:bodyPr>
          <a:lstStyle/>
          <a:p>
            <a:pPr lvl="0"/>
            <a:r>
              <a:rPr lang="es-ES_tradnl" altLang="es-ES" sz="3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Buscar un ambiente agradable para conversar</a:t>
            </a:r>
            <a:endParaRPr lang="es-ES" sz="3600" dirty="0">
              <a:solidFill>
                <a:schemeClr val="accent1"/>
              </a:solidFill>
            </a:endParaRPr>
          </a:p>
        </p:txBody>
      </p:sp>
      <p:sp>
        <p:nvSpPr>
          <p:cNvPr id="3" name="Marcador de contenido 2"/>
          <p:cNvSpPr>
            <a:spLocks noGrp="1"/>
          </p:cNvSpPr>
          <p:nvPr>
            <p:ph idx="1"/>
          </p:nvPr>
        </p:nvSpPr>
        <p:spPr>
          <a:xfrm>
            <a:off x="534924" y="1418253"/>
            <a:ext cx="6858000" cy="4074100"/>
          </a:xfrm>
        </p:spPr>
        <p:txBody>
          <a:bodyPr>
            <a:normAutofit/>
          </a:bodyPr>
          <a:lstStyle/>
          <a:p>
            <a:pPr marL="0" indent="0">
              <a:buNone/>
            </a:pPr>
            <a:r>
              <a:rPr lang="es-ES_tradnl" altLang="es-ES" sz="3200" dirty="0">
                <a:latin typeface="Calibri" panose="020F0502020204030204" pitchFamily="34" charset="0"/>
                <a:ea typeface="Calibri" panose="020F0502020204030204" pitchFamily="34" charset="0"/>
                <a:cs typeface="Times New Roman" panose="02020603050405020304" pitchFamily="18" charset="0"/>
              </a:rPr>
              <a:t>El lugar donde se converse puede hacer la diferencia en cuanto a la efectividad de la conversación en el desarrollo de la relación.</a:t>
            </a:r>
            <a:endParaRPr lang="es-ES" altLang="es-ES" sz="3200" dirty="0"/>
          </a:p>
          <a:p>
            <a:pPr marL="0" indent="0">
              <a:buNone/>
            </a:pPr>
            <a:endParaRPr lang="es-ES" sz="3200" dirty="0"/>
          </a:p>
        </p:txBody>
      </p:sp>
      <p:sp>
        <p:nvSpPr>
          <p:cNvPr id="5" name="Rectangle 3"/>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Tree>
    <p:extLst>
      <p:ext uri="{BB962C8B-B14F-4D97-AF65-F5344CB8AC3E}">
        <p14:creationId xmlns:p14="http://schemas.microsoft.com/office/powerpoint/2010/main" val="2540240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422443"/>
            <a:ext cx="7269480" cy="523448"/>
          </a:xfrm>
        </p:spPr>
        <p:txBody>
          <a:bodyPr>
            <a:noAutofit/>
          </a:bodyPr>
          <a:lstStyle/>
          <a:p>
            <a:r>
              <a:rPr lang="es-ES_tradnl" sz="3600" b="1" dirty="0">
                <a:solidFill>
                  <a:schemeClr val="accent1"/>
                </a:solidFill>
              </a:rPr>
              <a:t>Hacer </a:t>
            </a:r>
            <a:r>
              <a:rPr lang="es-ES_tradnl" sz="3600" b="1" dirty="0" smtClean="0">
                <a:solidFill>
                  <a:schemeClr val="accent1"/>
                </a:solidFill>
              </a:rPr>
              <a:t>preguntas</a:t>
            </a:r>
            <a:endParaRPr lang="es-ES" sz="3600" dirty="0">
              <a:solidFill>
                <a:schemeClr val="accent1"/>
              </a:solidFill>
            </a:endParaRPr>
          </a:p>
        </p:txBody>
      </p:sp>
      <p:sp>
        <p:nvSpPr>
          <p:cNvPr id="3" name="Marcador de contenido 2"/>
          <p:cNvSpPr>
            <a:spLocks noGrp="1"/>
          </p:cNvSpPr>
          <p:nvPr>
            <p:ph idx="1"/>
          </p:nvPr>
        </p:nvSpPr>
        <p:spPr>
          <a:xfrm>
            <a:off x="946404" y="1235141"/>
            <a:ext cx="6909972" cy="5258965"/>
          </a:xfrm>
        </p:spPr>
        <p:txBody>
          <a:bodyPr>
            <a:noAutofit/>
          </a:bodyPr>
          <a:lstStyle/>
          <a:p>
            <a:r>
              <a:rPr lang="es-ES_tradnl" sz="3200" dirty="0"/>
              <a:t>Preguntar en vez de expresar opiniones propias.</a:t>
            </a:r>
          </a:p>
          <a:p>
            <a:r>
              <a:rPr lang="es-ES_tradnl" sz="3200" dirty="0"/>
              <a:t>Las preguntas deben estar relacionadas con el tema que está desarrollando la otra persona.</a:t>
            </a:r>
          </a:p>
          <a:p>
            <a:r>
              <a:rPr lang="es-ES_tradnl" sz="3200" dirty="0"/>
              <a:t>No externar opiniones sino hacer preguntas para que la otra persona perciba positivamente nuestra actitud.</a:t>
            </a:r>
            <a:endParaRPr lang="es-ES" sz="3200" dirty="0"/>
          </a:p>
          <a:p>
            <a:pPr marL="0" indent="0">
              <a:buNone/>
            </a:pPr>
            <a:endParaRPr lang="es-ES" sz="3200" dirty="0"/>
          </a:p>
        </p:txBody>
      </p:sp>
    </p:spTree>
    <p:extLst>
      <p:ext uri="{BB962C8B-B14F-4D97-AF65-F5344CB8AC3E}">
        <p14:creationId xmlns:p14="http://schemas.microsoft.com/office/powerpoint/2010/main" val="2373628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2.warwick.ac.uk/newsandevents/features/what-makes-us-happy/sarah-stewart-brown/three-people-talking-and-smil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33" y="1156996"/>
            <a:ext cx="4822809" cy="546773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98006" y="160726"/>
            <a:ext cx="7269480" cy="597098"/>
          </a:xfrm>
        </p:spPr>
        <p:txBody>
          <a:bodyPr/>
          <a:lstStyle/>
          <a:p>
            <a:pPr lvl="0"/>
            <a:r>
              <a:rPr lang="es-ES_tradnl" altLang="es-E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Demostrar interés </a:t>
            </a:r>
            <a:r>
              <a:rPr lang="es-ES_tradnl" altLang="es-ES"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real</a:t>
            </a:r>
            <a:endParaRPr lang="es-ES" dirty="0">
              <a:solidFill>
                <a:schemeClr val="accent1"/>
              </a:solidFill>
            </a:endParaRPr>
          </a:p>
        </p:txBody>
      </p:sp>
      <p:sp>
        <p:nvSpPr>
          <p:cNvPr id="3" name="Marcador de contenido 2"/>
          <p:cNvSpPr>
            <a:spLocks noGrp="1"/>
          </p:cNvSpPr>
          <p:nvPr>
            <p:ph idx="1"/>
          </p:nvPr>
        </p:nvSpPr>
        <p:spPr>
          <a:xfrm>
            <a:off x="298006" y="981756"/>
            <a:ext cx="3410912" cy="5642979"/>
          </a:xfrm>
        </p:spPr>
        <p:txBody>
          <a:bodyPr>
            <a:noAutofit/>
          </a:bodyPr>
          <a:lstStyle/>
          <a:p>
            <a:pPr eaLnBrk="0" fontAlgn="base" hangingPunct="0">
              <a:lnSpc>
                <a:spcPct val="100000"/>
              </a:lnSpc>
              <a:spcBef>
                <a:spcPct val="0"/>
              </a:spcBef>
              <a:spcAft>
                <a:spcPct val="0"/>
              </a:spcAft>
              <a:buClrTx/>
              <a:buSzTx/>
            </a:pPr>
            <a:r>
              <a:rPr lang="es-ES_tradnl" altLang="es-ES" sz="2800" dirty="0">
                <a:latin typeface="Calibri" panose="020F0502020204030204" pitchFamily="34" charset="0"/>
                <a:ea typeface="Calibri" panose="020F0502020204030204" pitchFamily="34" charset="0"/>
                <a:cs typeface="Times New Roman" panose="02020603050405020304" pitchFamily="18" charset="0"/>
              </a:rPr>
              <a:t>Tratar de entender cada idea expresada por el otro en vez de pensar en nuestras opiniones al respecto.</a:t>
            </a:r>
            <a:endParaRPr lang="es-ES" altLang="es-ES" sz="2800" dirty="0"/>
          </a:p>
          <a:p>
            <a:pPr eaLnBrk="0" fontAlgn="base" hangingPunct="0">
              <a:lnSpc>
                <a:spcPct val="100000"/>
              </a:lnSpc>
              <a:spcBef>
                <a:spcPct val="0"/>
              </a:spcBef>
              <a:spcAft>
                <a:spcPct val="0"/>
              </a:spcAft>
              <a:buClrTx/>
              <a:buSzTx/>
            </a:pPr>
            <a:r>
              <a:rPr lang="es-ES_tradnl" altLang="es-ES" sz="2800" dirty="0">
                <a:latin typeface="Calibri" panose="020F0502020204030204" pitchFamily="34" charset="0"/>
                <a:ea typeface="Calibri" panose="020F0502020204030204" pitchFamily="34" charset="0"/>
                <a:cs typeface="Times New Roman" panose="02020603050405020304" pitchFamily="18" charset="0"/>
              </a:rPr>
              <a:t>Como si estuviera escuchando su himno favorito.</a:t>
            </a:r>
            <a:endParaRPr lang="es-ES" altLang="es-ES" sz="2800" dirty="0"/>
          </a:p>
          <a:p>
            <a:pPr eaLnBrk="0" fontAlgn="base" hangingPunct="0">
              <a:lnSpc>
                <a:spcPct val="100000"/>
              </a:lnSpc>
              <a:spcBef>
                <a:spcPct val="0"/>
              </a:spcBef>
              <a:spcAft>
                <a:spcPct val="0"/>
              </a:spcAft>
              <a:buClrTx/>
              <a:buSzTx/>
            </a:pPr>
            <a:r>
              <a:rPr lang="es-ES_tradnl" altLang="es-ES" sz="2800" dirty="0">
                <a:latin typeface="Calibri" panose="020F0502020204030204" pitchFamily="34" charset="0"/>
                <a:ea typeface="Calibri" panose="020F0502020204030204" pitchFamily="34" charset="0"/>
                <a:cs typeface="Times New Roman" panose="02020603050405020304" pitchFamily="18" charset="0"/>
              </a:rPr>
              <a:t>No es lo que nosotros pensemos lo importante sino lo que el otro piense.</a:t>
            </a:r>
            <a:endParaRPr lang="es-ES_tradnl" altLang="es-ES" sz="2800" dirty="0">
              <a:latin typeface="Arial" panose="020B0604020202020204" pitchFamily="34" charset="0"/>
            </a:endParaRPr>
          </a:p>
          <a:p>
            <a:pPr marL="0" indent="0">
              <a:buNone/>
            </a:pPr>
            <a:endParaRPr lang="es-ES" sz="2800" dirty="0"/>
          </a:p>
        </p:txBody>
      </p:sp>
    </p:spTree>
    <p:extLst>
      <p:ext uri="{BB962C8B-B14F-4D97-AF65-F5344CB8AC3E}">
        <p14:creationId xmlns:p14="http://schemas.microsoft.com/office/powerpoint/2010/main" val="2884666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impat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119" y="2704712"/>
            <a:ext cx="5262514" cy="397600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01407" y="422445"/>
            <a:ext cx="7269480" cy="537443"/>
          </a:xfrm>
        </p:spPr>
        <p:txBody>
          <a:bodyPr>
            <a:noAutofit/>
          </a:bodyPr>
          <a:lstStyle/>
          <a:p>
            <a:r>
              <a:rPr lang="es-ES_tradnl" sz="3600" b="1" dirty="0">
                <a:solidFill>
                  <a:schemeClr val="accent1"/>
                </a:solidFill>
              </a:rPr>
              <a:t>Mostrar simpatía</a:t>
            </a:r>
            <a:endParaRPr lang="es-ES" sz="3600" dirty="0">
              <a:solidFill>
                <a:schemeClr val="accent1"/>
              </a:solidFill>
            </a:endParaRPr>
          </a:p>
        </p:txBody>
      </p:sp>
      <p:sp>
        <p:nvSpPr>
          <p:cNvPr id="3" name="Marcador de contenido 2"/>
          <p:cNvSpPr>
            <a:spLocks noGrp="1"/>
          </p:cNvSpPr>
          <p:nvPr>
            <p:ph idx="1"/>
          </p:nvPr>
        </p:nvSpPr>
        <p:spPr>
          <a:xfrm>
            <a:off x="601407" y="1072960"/>
            <a:ext cx="6446520" cy="3263503"/>
          </a:xfrm>
        </p:spPr>
        <p:txBody>
          <a:bodyPr>
            <a:normAutofit/>
          </a:bodyPr>
          <a:lstStyle/>
          <a:p>
            <a:pPr marL="0" indent="0">
              <a:buNone/>
            </a:pPr>
            <a:r>
              <a:rPr lang="es-ES_tradnl" sz="3200" dirty="0"/>
              <a:t>Cuando reaccionamos a lo que escuchamos, debemos mostrar sentimientos de ánimo y apoyo a la otra persona sin que la persona perciba que le tenemos lástima.</a:t>
            </a:r>
            <a:endParaRPr lang="es-ES" sz="3200" dirty="0"/>
          </a:p>
          <a:p>
            <a:endParaRPr lang="es-ES" sz="3200" dirty="0"/>
          </a:p>
        </p:txBody>
      </p:sp>
    </p:spTree>
    <p:extLst>
      <p:ext uri="{BB962C8B-B14F-4D97-AF65-F5344CB8AC3E}">
        <p14:creationId xmlns:p14="http://schemas.microsoft.com/office/powerpoint/2010/main" val="235888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5819" y="1007707"/>
            <a:ext cx="7408507" cy="4460032"/>
          </a:xfrm>
        </p:spPr>
        <p:txBody>
          <a:bodyPr>
            <a:normAutofit/>
          </a:bodyPr>
          <a:lstStyle/>
          <a:p>
            <a:pPr marL="0" indent="0">
              <a:buNone/>
            </a:pPr>
            <a:r>
              <a:rPr lang="es-ES" sz="3200" dirty="0"/>
              <a:t>Debemos ofrecer a los hombres algo mejor de lo que tienen, es decir la paz de Cristo, que sobrepuja todo entendimiento. Debemos hablarles de la santa ley de Dios, trasunto fiel de su carácter y expresión de lo que él desea que lleguen a ser...</a:t>
            </a:r>
          </a:p>
          <a:p>
            <a:pPr marL="0" indent="0">
              <a:buNone/>
            </a:pPr>
            <a:r>
              <a:rPr lang="es-ES_tradnl" sz="2400" i="1" dirty="0"/>
              <a:t>EGW, Consejos sobre el régimen alimenticio, p. 552</a:t>
            </a:r>
            <a:endParaRPr lang="es-ES" sz="2400" i="1" dirty="0"/>
          </a:p>
        </p:txBody>
      </p:sp>
    </p:spTree>
    <p:extLst>
      <p:ext uri="{BB962C8B-B14F-4D97-AF65-F5344CB8AC3E}">
        <p14:creationId xmlns:p14="http://schemas.microsoft.com/office/powerpoint/2010/main" val="2969393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kifrases.com/frases-imagenes/frase-despues-del-amor-la-simpatia-es-la-pasion-divina-del-corazon-humano-edmund-burke-183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99" y="447870"/>
            <a:ext cx="7754117" cy="599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4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4924" y="404885"/>
            <a:ext cx="7269480" cy="537443"/>
          </a:xfrm>
        </p:spPr>
        <p:txBody>
          <a:bodyPr>
            <a:noAutofit/>
          </a:bodyPr>
          <a:lstStyle/>
          <a:p>
            <a:r>
              <a:rPr lang="es-ES_tradnl" sz="3600" b="1" dirty="0" smtClean="0">
                <a:solidFill>
                  <a:schemeClr val="accent1"/>
                </a:solidFill>
              </a:rPr>
              <a:t>Paciencia</a:t>
            </a:r>
            <a:endParaRPr lang="es-ES" sz="3600" dirty="0">
              <a:solidFill>
                <a:schemeClr val="accent1"/>
              </a:solidFill>
            </a:endParaRPr>
          </a:p>
        </p:txBody>
      </p:sp>
      <p:sp>
        <p:nvSpPr>
          <p:cNvPr id="3" name="Marcador de contenido 2"/>
          <p:cNvSpPr>
            <a:spLocks noGrp="1"/>
          </p:cNvSpPr>
          <p:nvPr>
            <p:ph idx="1"/>
          </p:nvPr>
        </p:nvSpPr>
        <p:spPr>
          <a:xfrm>
            <a:off x="899363" y="1207791"/>
            <a:ext cx="6446520" cy="3263503"/>
          </a:xfrm>
        </p:spPr>
        <p:txBody>
          <a:bodyPr>
            <a:normAutofit/>
          </a:bodyPr>
          <a:lstStyle/>
          <a:p>
            <a:pPr marL="0" indent="0">
              <a:buNone/>
            </a:pPr>
            <a:r>
              <a:rPr lang="es-ES_tradnl" sz="3200" dirty="0"/>
              <a:t>Debemos escuchar con paciencia e interés aún los temas que normalmente no nos interesan.</a:t>
            </a:r>
            <a:endParaRPr lang="es-ES" sz="3200" dirty="0"/>
          </a:p>
          <a:p>
            <a:endParaRPr lang="es-ES" sz="3200" dirty="0"/>
          </a:p>
        </p:txBody>
      </p:sp>
      <p:pic>
        <p:nvPicPr>
          <p:cNvPr id="4100" name="Picture 4" descr="Image result for paci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87" y="3130784"/>
            <a:ext cx="7093956" cy="345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58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80" y="273153"/>
            <a:ext cx="7269480" cy="453468"/>
          </a:xfrm>
        </p:spPr>
        <p:txBody>
          <a:bodyPr>
            <a:noAutofit/>
          </a:bodyPr>
          <a:lstStyle/>
          <a:p>
            <a:r>
              <a:rPr lang="es-ES_tradnl" sz="3600" b="1" dirty="0">
                <a:solidFill>
                  <a:schemeClr val="accent1"/>
                </a:solidFill>
              </a:rPr>
              <a:t>Contacto </a:t>
            </a:r>
            <a:r>
              <a:rPr lang="es-ES_tradnl" sz="3600" b="1" dirty="0" smtClean="0">
                <a:solidFill>
                  <a:schemeClr val="accent1"/>
                </a:solidFill>
              </a:rPr>
              <a:t>visual</a:t>
            </a:r>
            <a:endParaRPr lang="es-ES" sz="3600" dirty="0">
              <a:solidFill>
                <a:schemeClr val="accent1"/>
              </a:solidFill>
            </a:endParaRPr>
          </a:p>
        </p:txBody>
      </p:sp>
      <p:sp>
        <p:nvSpPr>
          <p:cNvPr id="3" name="Marcador de contenido 2"/>
          <p:cNvSpPr>
            <a:spLocks noGrp="1"/>
          </p:cNvSpPr>
          <p:nvPr>
            <p:ph idx="1"/>
          </p:nvPr>
        </p:nvSpPr>
        <p:spPr>
          <a:xfrm>
            <a:off x="344580" y="726621"/>
            <a:ext cx="4288069" cy="5730163"/>
          </a:xfrm>
        </p:spPr>
        <p:txBody>
          <a:bodyPr>
            <a:noAutofit/>
          </a:bodyPr>
          <a:lstStyle/>
          <a:p>
            <a:pPr marL="0" indent="0">
              <a:buNone/>
            </a:pPr>
            <a:r>
              <a:rPr lang="es-ES_tradnl" sz="3000" dirty="0"/>
              <a:t>Mantener un contacto visual apropiado, no permanente para que no intimide pero suficiente para que la otra persona perciba nuestro interés en lo que </a:t>
            </a:r>
            <a:r>
              <a:rPr lang="es-ES_tradnl" sz="3000" dirty="0" smtClean="0"/>
              <a:t>dice.  El </a:t>
            </a:r>
            <a:r>
              <a:rPr lang="es-ES_tradnl" sz="3000" dirty="0"/>
              <a:t>contacto visual nos ayuda a percibir mejor las inquietudes y preocupaciones de la otra persona.</a:t>
            </a:r>
            <a:endParaRPr lang="es-ES" sz="3000" dirty="0"/>
          </a:p>
          <a:p>
            <a:pPr marL="0" indent="0">
              <a:buNone/>
            </a:pPr>
            <a:endParaRPr lang="es-ES" sz="3000" dirty="0"/>
          </a:p>
        </p:txBody>
      </p:sp>
      <p:pic>
        <p:nvPicPr>
          <p:cNvPr id="4" name="Imagen 3" descr="Listen Step 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8065" y="933061"/>
            <a:ext cx="3755572" cy="5355772"/>
          </a:xfrm>
          <a:prstGeom prst="rect">
            <a:avLst/>
          </a:prstGeom>
          <a:noFill/>
          <a:ln>
            <a:noFill/>
          </a:ln>
        </p:spPr>
      </p:pic>
    </p:spTree>
    <p:extLst>
      <p:ext uri="{BB962C8B-B14F-4D97-AF65-F5344CB8AC3E}">
        <p14:creationId xmlns:p14="http://schemas.microsoft.com/office/powerpoint/2010/main" val="2178847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oy.impresionesaerea.netdna-cdn.com/images/consultoria/lenguaje_corporal_t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375" y="1175657"/>
            <a:ext cx="5262932" cy="52997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32613" y="389786"/>
            <a:ext cx="7269480" cy="565435"/>
          </a:xfrm>
        </p:spPr>
        <p:txBody>
          <a:bodyPr>
            <a:normAutofit/>
          </a:bodyPr>
          <a:lstStyle/>
          <a:p>
            <a:r>
              <a:rPr lang="es-ES_tradnl" sz="3200" b="1" dirty="0">
                <a:solidFill>
                  <a:schemeClr val="accent1"/>
                </a:solidFill>
              </a:rPr>
              <a:t>Lenguaje corporal</a:t>
            </a:r>
            <a:endParaRPr lang="es-ES" sz="3200" dirty="0">
              <a:solidFill>
                <a:schemeClr val="accent1"/>
              </a:solidFill>
            </a:endParaRPr>
          </a:p>
        </p:txBody>
      </p:sp>
      <p:sp>
        <p:nvSpPr>
          <p:cNvPr id="3" name="Marcador de contenido 2"/>
          <p:cNvSpPr>
            <a:spLocks noGrp="1"/>
          </p:cNvSpPr>
          <p:nvPr>
            <p:ph idx="1"/>
          </p:nvPr>
        </p:nvSpPr>
        <p:spPr>
          <a:xfrm>
            <a:off x="232613" y="1536053"/>
            <a:ext cx="2790505" cy="4739951"/>
          </a:xfrm>
        </p:spPr>
        <p:txBody>
          <a:bodyPr>
            <a:noAutofit/>
          </a:bodyPr>
          <a:lstStyle/>
          <a:p>
            <a:pPr marL="0" indent="0">
              <a:buNone/>
            </a:pPr>
            <a:r>
              <a:rPr lang="es-ES_tradnl" sz="3200" dirty="0"/>
              <a:t>Las expresiones que hagamos enviarán un mensaje a la otra persona sobre nuestro interés en sus argumentos.</a:t>
            </a:r>
            <a:endParaRPr lang="es-ES" sz="3200" dirty="0"/>
          </a:p>
          <a:p>
            <a:endParaRPr lang="es-ES" sz="3200" dirty="0"/>
          </a:p>
        </p:txBody>
      </p:sp>
    </p:spTree>
    <p:extLst>
      <p:ext uri="{BB962C8B-B14F-4D97-AF65-F5344CB8AC3E}">
        <p14:creationId xmlns:p14="http://schemas.microsoft.com/office/powerpoint/2010/main" val="417594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093" y="287149"/>
            <a:ext cx="7269480" cy="994172"/>
          </a:xfrm>
        </p:spPr>
        <p:txBody>
          <a:bodyPr>
            <a:normAutofit/>
          </a:bodyPr>
          <a:lstStyle/>
          <a:p>
            <a:r>
              <a:rPr lang="es-ES_tradnl" sz="3200" dirty="0">
                <a:solidFill>
                  <a:schemeClr val="accent1"/>
                </a:solidFill>
              </a:rPr>
              <a:t>Evitemos expresiones de aburrimiento, molestia, desaprobación</a:t>
            </a:r>
            <a:endParaRPr lang="es-ES" sz="3200" dirty="0">
              <a:solidFill>
                <a:schemeClr val="accent1"/>
              </a:solidFill>
            </a:endParaRPr>
          </a:p>
        </p:txBody>
      </p:sp>
      <p:pic>
        <p:nvPicPr>
          <p:cNvPr id="4" name="Marcador de contenido 3" descr="Listen Step 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825" y="1530220"/>
            <a:ext cx="7553130" cy="5019870"/>
          </a:xfrm>
          <a:prstGeom prst="rect">
            <a:avLst/>
          </a:prstGeom>
          <a:noFill/>
          <a:ln>
            <a:noFill/>
          </a:ln>
        </p:spPr>
      </p:pic>
    </p:spTree>
    <p:extLst>
      <p:ext uri="{BB962C8B-B14F-4D97-AF65-F5344CB8AC3E}">
        <p14:creationId xmlns:p14="http://schemas.microsoft.com/office/powerpoint/2010/main" val="1976612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Listen Step 6 Version 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404" y="2018912"/>
            <a:ext cx="6891311" cy="4363227"/>
          </a:xfrm>
          <a:prstGeom prst="rect">
            <a:avLst/>
          </a:prstGeom>
          <a:noFill/>
          <a:ln>
            <a:noFill/>
          </a:ln>
        </p:spPr>
      </p:pic>
      <p:sp>
        <p:nvSpPr>
          <p:cNvPr id="2" name="Título 1"/>
          <p:cNvSpPr>
            <a:spLocks noGrp="1"/>
          </p:cNvSpPr>
          <p:nvPr>
            <p:ph type="title"/>
          </p:nvPr>
        </p:nvSpPr>
        <p:spPr>
          <a:xfrm>
            <a:off x="946404" y="179148"/>
            <a:ext cx="7269480" cy="1325562"/>
          </a:xfrm>
        </p:spPr>
        <p:txBody>
          <a:bodyPr/>
          <a:lstStyle/>
          <a:p>
            <a:r>
              <a:rPr lang="es-ES_tradnl" dirty="0">
                <a:solidFill>
                  <a:schemeClr val="accent1"/>
                </a:solidFill>
              </a:rPr>
              <a:t>Inclinarse un poco hacia adelante al escuchar es señal positiva de interés.</a:t>
            </a:r>
            <a:endParaRPr lang="es-ES" dirty="0">
              <a:solidFill>
                <a:schemeClr val="accent1"/>
              </a:solidFill>
            </a:endParaRPr>
          </a:p>
        </p:txBody>
      </p:sp>
    </p:spTree>
    <p:extLst>
      <p:ext uri="{BB962C8B-B14F-4D97-AF65-F5344CB8AC3E}">
        <p14:creationId xmlns:p14="http://schemas.microsoft.com/office/powerpoint/2010/main" val="131864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985" y="534411"/>
            <a:ext cx="7269480" cy="831358"/>
          </a:xfrm>
        </p:spPr>
        <p:txBody>
          <a:bodyPr>
            <a:noAutofit/>
          </a:bodyPr>
          <a:lstStyle/>
          <a:p>
            <a:r>
              <a:rPr lang="es-ES_tradnl" sz="3200" dirty="0">
                <a:solidFill>
                  <a:schemeClr val="accent1"/>
                </a:solidFill>
              </a:rPr>
              <a:t>Escuchar con los brazos cruzados puede atemorizar a la otra persona</a:t>
            </a:r>
            <a:r>
              <a:rPr lang="es-ES_tradnl" sz="3200" dirty="0" smtClean="0">
                <a:solidFill>
                  <a:schemeClr val="accent1"/>
                </a:solidFill>
              </a:rPr>
              <a:t>.</a:t>
            </a:r>
            <a:endParaRPr lang="es-ES" sz="3200" dirty="0">
              <a:solidFill>
                <a:schemeClr val="accent1"/>
              </a:solidFill>
            </a:endParaRPr>
          </a:p>
        </p:txBody>
      </p:sp>
      <p:pic>
        <p:nvPicPr>
          <p:cNvPr id="4" name="Marcador de contenido 3" descr="http://3.bp.blogspot.com/-dwtNHTcd4zo/UQUOkoU3VaI/AAAAAAAAC40/orbllwKpAbM/s1600/enfad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9594" y="1548881"/>
            <a:ext cx="5355770" cy="4963885"/>
          </a:xfrm>
          <a:prstGeom prst="rect">
            <a:avLst/>
          </a:prstGeom>
          <a:noFill/>
          <a:ln>
            <a:noFill/>
          </a:ln>
        </p:spPr>
      </p:pic>
    </p:spTree>
    <p:extLst>
      <p:ext uri="{BB962C8B-B14F-4D97-AF65-F5344CB8AC3E}">
        <p14:creationId xmlns:p14="http://schemas.microsoft.com/office/powerpoint/2010/main" val="3738151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824" y="602512"/>
            <a:ext cx="7269480" cy="1325562"/>
          </a:xfrm>
        </p:spPr>
        <p:txBody>
          <a:bodyPr>
            <a:noAutofit/>
          </a:bodyPr>
          <a:lstStyle/>
          <a:p>
            <a:r>
              <a:rPr lang="es-ES_tradnl" sz="3200" dirty="0">
                <a:solidFill>
                  <a:schemeClr val="accent1"/>
                </a:solidFill>
              </a:rPr>
              <a:t>Asentir ocasionalmente con la cabeza, como diciendo ¨sí¨, sin hablar, refuerza al que está hablando.</a:t>
            </a:r>
            <a:endParaRPr lang="es-ES" sz="3200" dirty="0">
              <a:solidFill>
                <a:schemeClr val="accent1"/>
              </a:solidFill>
            </a:endParaRPr>
          </a:p>
        </p:txBody>
      </p:sp>
      <p:sp>
        <p:nvSpPr>
          <p:cNvPr id="3" name="Marcador de contenido 2"/>
          <p:cNvSpPr>
            <a:spLocks noGrp="1"/>
          </p:cNvSpPr>
          <p:nvPr>
            <p:ph idx="1"/>
          </p:nvPr>
        </p:nvSpPr>
        <p:spPr>
          <a:xfrm>
            <a:off x="1249649" y="5240770"/>
            <a:ext cx="6446520" cy="1327979"/>
          </a:xfrm>
        </p:spPr>
        <p:txBody>
          <a:bodyPr>
            <a:normAutofit/>
          </a:bodyPr>
          <a:lstStyle/>
          <a:p>
            <a:pPr marL="0" indent="0">
              <a:buNone/>
            </a:pPr>
            <a:r>
              <a:rPr lang="es-ES_tradnl" sz="3200" dirty="0"/>
              <a:t>Mover la cabeza negativamente como diciendo ¨no¨ debe evitarse.</a:t>
            </a:r>
            <a:endParaRPr lang="es-ES" sz="3200" dirty="0"/>
          </a:p>
          <a:p>
            <a:pPr marL="0" indent="0">
              <a:buNone/>
            </a:pPr>
            <a:endParaRPr lang="es-ES" sz="3200" dirty="0"/>
          </a:p>
        </p:txBody>
      </p:sp>
      <p:pic>
        <p:nvPicPr>
          <p:cNvPr id="4" name="Imagen 3" descr="http://www.cliparthut.com/clip-arts/765/nod-clip-art-765590.png"/>
          <p:cNvPicPr/>
          <p:nvPr/>
        </p:nvPicPr>
        <p:blipFill>
          <a:blip r:embed="rId2">
            <a:extLst>
              <a:ext uri="{28A0092B-C50C-407E-A947-70E740481C1C}">
                <a14:useLocalDpi xmlns:a14="http://schemas.microsoft.com/office/drawing/2010/main" val="0"/>
              </a:ext>
            </a:extLst>
          </a:blip>
          <a:srcRect/>
          <a:stretch>
            <a:fillRect/>
          </a:stretch>
        </p:blipFill>
        <p:spPr bwMode="auto">
          <a:xfrm>
            <a:off x="2808513" y="2164826"/>
            <a:ext cx="2393302" cy="2602439"/>
          </a:xfrm>
          <a:prstGeom prst="rect">
            <a:avLst/>
          </a:prstGeom>
          <a:noFill/>
          <a:ln>
            <a:noFill/>
          </a:ln>
        </p:spPr>
      </p:pic>
    </p:spTree>
    <p:extLst>
      <p:ext uri="{BB962C8B-B14F-4D97-AF65-F5344CB8AC3E}">
        <p14:creationId xmlns:p14="http://schemas.microsoft.com/office/powerpoint/2010/main" val="488036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859" y="528726"/>
            <a:ext cx="7769659" cy="1262752"/>
          </a:xfrm>
        </p:spPr>
        <p:txBody>
          <a:bodyPr>
            <a:noAutofit/>
          </a:bodyPr>
          <a:lstStyle/>
          <a:p>
            <a:r>
              <a:rPr lang="es-ES_tradnl" sz="3200" dirty="0">
                <a:solidFill>
                  <a:schemeClr val="accent1"/>
                </a:solidFill>
              </a:rPr>
              <a:t>Usar expresiones faciales adecuadas que refuercen positivamente a la otra persona.</a:t>
            </a:r>
            <a:endParaRPr lang="es-ES" sz="3200" dirty="0">
              <a:solidFill>
                <a:schemeClr val="accent1"/>
              </a:solidFill>
            </a:endParaRPr>
          </a:p>
        </p:txBody>
      </p:sp>
      <p:pic>
        <p:nvPicPr>
          <p:cNvPr id="7172" name="Picture 4" descr="http://paginaspersonales.deusto.es/airibar/Musica/Textos/Lenguaje%26Musica/Images/Caret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833" y="2021623"/>
            <a:ext cx="7587712" cy="45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35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isten Step 8Bullet1.jpg"/>
          <p:cNvPicPr/>
          <p:nvPr/>
        </p:nvPicPr>
        <p:blipFill>
          <a:blip r:embed="rId2">
            <a:extLst>
              <a:ext uri="{28A0092B-C50C-407E-A947-70E740481C1C}">
                <a14:useLocalDpi xmlns:a14="http://schemas.microsoft.com/office/drawing/2010/main" val="0"/>
              </a:ext>
            </a:extLst>
          </a:blip>
          <a:srcRect/>
          <a:stretch>
            <a:fillRect/>
          </a:stretch>
        </p:blipFill>
        <p:spPr bwMode="auto">
          <a:xfrm>
            <a:off x="3517130" y="1212981"/>
            <a:ext cx="4768454" cy="5119820"/>
          </a:xfrm>
          <a:prstGeom prst="rect">
            <a:avLst/>
          </a:prstGeom>
          <a:noFill/>
          <a:ln>
            <a:noFill/>
          </a:ln>
        </p:spPr>
      </p:pic>
      <p:sp>
        <p:nvSpPr>
          <p:cNvPr id="2" name="Título 1"/>
          <p:cNvSpPr>
            <a:spLocks noGrp="1"/>
          </p:cNvSpPr>
          <p:nvPr>
            <p:ph type="title"/>
          </p:nvPr>
        </p:nvSpPr>
        <p:spPr>
          <a:xfrm>
            <a:off x="363241" y="273154"/>
            <a:ext cx="7269480" cy="551439"/>
          </a:xfrm>
        </p:spPr>
        <p:txBody>
          <a:bodyPr>
            <a:normAutofit/>
          </a:bodyPr>
          <a:lstStyle/>
          <a:p>
            <a:r>
              <a:rPr lang="es-ES_tradnl" sz="3000" b="1" dirty="0">
                <a:solidFill>
                  <a:schemeClr val="accent1"/>
                </a:solidFill>
              </a:rPr>
              <a:t>No interrumpir innecesariamente</a:t>
            </a:r>
            <a:endParaRPr lang="es-ES" sz="3000" dirty="0">
              <a:solidFill>
                <a:schemeClr val="accent1"/>
              </a:solidFill>
            </a:endParaRPr>
          </a:p>
        </p:txBody>
      </p:sp>
      <p:sp>
        <p:nvSpPr>
          <p:cNvPr id="3" name="Marcador de contenido 2"/>
          <p:cNvSpPr>
            <a:spLocks noGrp="1"/>
          </p:cNvSpPr>
          <p:nvPr>
            <p:ph idx="1"/>
          </p:nvPr>
        </p:nvSpPr>
        <p:spPr>
          <a:xfrm>
            <a:off x="363241" y="1036046"/>
            <a:ext cx="3359673" cy="5296754"/>
          </a:xfrm>
        </p:spPr>
        <p:txBody>
          <a:bodyPr>
            <a:normAutofit/>
          </a:bodyPr>
          <a:lstStyle/>
          <a:p>
            <a:pPr marL="0" indent="0">
              <a:buNone/>
            </a:pPr>
            <a:r>
              <a:rPr lang="es-ES_tradnl" sz="3200" dirty="0"/>
              <a:t>Una pregunta o una breve observación sin crítica es aceptable, sin que se cambie de tema, manteniendo el foco en lo que la otra persona está expresando.</a:t>
            </a:r>
            <a:endParaRPr lang="es-ES" sz="3200" dirty="0"/>
          </a:p>
          <a:p>
            <a:pPr marL="0" indent="0">
              <a:buNone/>
            </a:pPr>
            <a:endParaRPr lang="es-ES" sz="3200" dirty="0"/>
          </a:p>
        </p:txBody>
      </p:sp>
    </p:spTree>
    <p:extLst>
      <p:ext uri="{BB962C8B-B14F-4D97-AF65-F5344CB8AC3E}">
        <p14:creationId xmlns:p14="http://schemas.microsoft.com/office/powerpoint/2010/main" val="1499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357" y="365760"/>
            <a:ext cx="7539647" cy="1033832"/>
          </a:xfrm>
        </p:spPr>
        <p:txBody>
          <a:bodyPr>
            <a:normAutofit/>
          </a:bodyPr>
          <a:lstStyle/>
          <a:p>
            <a:r>
              <a:rPr lang="es-ES_tradnl" sz="3200" dirty="0">
                <a:solidFill>
                  <a:schemeClr val="accent1"/>
                </a:solidFill>
              </a:rPr>
              <a:t>El Método es necesario para cumplir </a:t>
            </a:r>
            <a:r>
              <a:rPr lang="es-ES_tradnl" sz="3200" b="1" dirty="0">
                <a:solidFill>
                  <a:schemeClr val="accent1"/>
                </a:solidFill>
              </a:rPr>
              <a:t>la Gran Comisión</a:t>
            </a:r>
            <a:r>
              <a:rPr lang="es-ES_tradnl" sz="3200" dirty="0">
                <a:solidFill>
                  <a:schemeClr val="accent1"/>
                </a:solidFill>
              </a:rPr>
              <a:t> de Mateo 28: 18-20</a:t>
            </a:r>
            <a:r>
              <a:rPr lang="es-ES_tradnl" sz="3200" dirty="0" smtClean="0">
                <a:solidFill>
                  <a:schemeClr val="accent1"/>
                </a:solidFill>
              </a:rPr>
              <a:t>:</a:t>
            </a:r>
            <a:endParaRPr lang="es-ES" sz="3200" dirty="0">
              <a:solidFill>
                <a:schemeClr val="accent1"/>
              </a:solidFill>
            </a:endParaRPr>
          </a:p>
        </p:txBody>
      </p:sp>
      <p:sp>
        <p:nvSpPr>
          <p:cNvPr id="3" name="Marcador de contenido 2"/>
          <p:cNvSpPr>
            <a:spLocks noGrp="1"/>
          </p:cNvSpPr>
          <p:nvPr>
            <p:ph idx="1"/>
          </p:nvPr>
        </p:nvSpPr>
        <p:spPr>
          <a:xfrm>
            <a:off x="503853" y="1828801"/>
            <a:ext cx="7725747" cy="4351337"/>
          </a:xfrm>
        </p:spPr>
        <p:txBody>
          <a:bodyPr>
            <a:noAutofit/>
          </a:bodyPr>
          <a:lstStyle/>
          <a:p>
            <a:pPr marL="0" indent="0">
              <a:buNone/>
            </a:pPr>
            <a:r>
              <a:rPr lang="es-ES" sz="3200" i="1" dirty="0"/>
              <a:t>Y Jesús se acercó y les habló diciendo: Toda potestad me es dada en el cielo y en la tierra. Por tanto, id, y haced discípulos a todas las naciones, bautizándolos en el nombre del Padre, y del Hijo, y del Espíritu Santo;</a:t>
            </a:r>
            <a:r>
              <a:rPr lang="es-ES" sz="3200" b="1" i="1" baseline="30000" dirty="0"/>
              <a:t> </a:t>
            </a:r>
            <a:r>
              <a:rPr lang="es-ES" sz="3200" i="1" dirty="0"/>
              <a:t>enseñándoles que guarden todas las cosas que os he mandado; y he aquí yo estoy con vosotros todos los días, hasta el fin del mundo. Amén.</a:t>
            </a:r>
            <a:endParaRPr lang="es-ES" sz="3200" dirty="0"/>
          </a:p>
          <a:p>
            <a:endParaRPr lang="es-ES" sz="3200" dirty="0"/>
          </a:p>
        </p:txBody>
      </p:sp>
    </p:spTree>
    <p:extLst>
      <p:ext uri="{BB962C8B-B14F-4D97-AF65-F5344CB8AC3E}">
        <p14:creationId xmlns:p14="http://schemas.microsoft.com/office/powerpoint/2010/main" val="3025572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juanmaromero.com/wp-content/uploads/criticas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296" y="856061"/>
            <a:ext cx="4091653" cy="575001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28556" y="346609"/>
            <a:ext cx="7269480" cy="509452"/>
          </a:xfrm>
        </p:spPr>
        <p:txBody>
          <a:bodyPr>
            <a:normAutofit fontScale="90000"/>
          </a:bodyPr>
          <a:lstStyle/>
          <a:p>
            <a:r>
              <a:rPr lang="es-ES_tradnl" b="1" dirty="0">
                <a:solidFill>
                  <a:schemeClr val="accent1"/>
                </a:solidFill>
              </a:rPr>
              <a:t>No </a:t>
            </a:r>
            <a:r>
              <a:rPr lang="es-ES_tradnl" b="1" dirty="0" smtClean="0">
                <a:solidFill>
                  <a:schemeClr val="accent1"/>
                </a:solidFill>
              </a:rPr>
              <a:t>criticar</a:t>
            </a:r>
            <a:endParaRPr lang="es-ES" dirty="0">
              <a:solidFill>
                <a:schemeClr val="accent1"/>
              </a:solidFill>
            </a:endParaRPr>
          </a:p>
        </p:txBody>
      </p:sp>
      <p:sp>
        <p:nvSpPr>
          <p:cNvPr id="3" name="Marcador de contenido 2"/>
          <p:cNvSpPr>
            <a:spLocks noGrp="1"/>
          </p:cNvSpPr>
          <p:nvPr>
            <p:ph idx="1"/>
          </p:nvPr>
        </p:nvSpPr>
        <p:spPr>
          <a:xfrm>
            <a:off x="428556" y="856061"/>
            <a:ext cx="4232086" cy="5750012"/>
          </a:xfrm>
        </p:spPr>
        <p:txBody>
          <a:bodyPr>
            <a:noAutofit/>
          </a:bodyPr>
          <a:lstStyle/>
          <a:p>
            <a:pPr marL="0" indent="0">
              <a:buNone/>
            </a:pPr>
            <a:r>
              <a:rPr lang="es-ES_tradnl" sz="2800" dirty="0"/>
              <a:t>Si la otra persona pide nuestra opinión, evitemos criticar lo que escuchamos. </a:t>
            </a:r>
            <a:endParaRPr lang="es-ES" sz="2800" dirty="0"/>
          </a:p>
          <a:p>
            <a:pPr marL="0" indent="0">
              <a:buNone/>
            </a:pPr>
            <a:r>
              <a:rPr lang="es-ES_tradnl" sz="2800" dirty="0"/>
              <a:t>En vez de criticar, preguntemos para comprender aún mejor lo que la otra persona piensa.</a:t>
            </a:r>
            <a:endParaRPr lang="es-ES" sz="2800" dirty="0"/>
          </a:p>
          <a:p>
            <a:pPr marL="0" indent="0">
              <a:buNone/>
            </a:pPr>
            <a:r>
              <a:rPr lang="es-ES_tradnl" sz="2800" dirty="0"/>
              <a:t>No debemos entrar en enfrentamientos de opiniones aunque sean distintas a las nuestras.</a:t>
            </a:r>
            <a:endParaRPr lang="es-ES" sz="2800" dirty="0"/>
          </a:p>
          <a:p>
            <a:pPr marL="0" indent="0">
              <a:buNone/>
            </a:pPr>
            <a:endParaRPr lang="es-ES" sz="2800" dirty="0"/>
          </a:p>
        </p:txBody>
      </p:sp>
    </p:spTree>
    <p:extLst>
      <p:ext uri="{BB962C8B-B14F-4D97-AF65-F5344CB8AC3E}">
        <p14:creationId xmlns:p14="http://schemas.microsoft.com/office/powerpoint/2010/main" val="1438670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Niveles de amistad</a:t>
            </a:r>
            <a:endParaRPr lang="es-ES" dirty="0"/>
          </a:p>
        </p:txBody>
      </p:sp>
      <p:sp>
        <p:nvSpPr>
          <p:cNvPr id="3" name="Subtítulo 2"/>
          <p:cNvSpPr>
            <a:spLocks noGrp="1"/>
          </p:cNvSpPr>
          <p:nvPr>
            <p:ph type="subTitle" idx="1"/>
          </p:nvPr>
        </p:nvSpPr>
        <p:spPr/>
        <p:txBody>
          <a:bodyPr>
            <a:normAutofit/>
          </a:bodyPr>
          <a:lstStyle/>
          <a:p>
            <a:r>
              <a:rPr lang="es-ES" sz="3200" dirty="0"/>
              <a:t>Avanzando progresivamente en los niveles de amistad</a:t>
            </a:r>
          </a:p>
        </p:txBody>
      </p:sp>
    </p:spTree>
    <p:extLst>
      <p:ext uri="{BB962C8B-B14F-4D97-AF65-F5344CB8AC3E}">
        <p14:creationId xmlns:p14="http://schemas.microsoft.com/office/powerpoint/2010/main" val="4062120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865881"/>
          </a:xfrm>
        </p:spPr>
        <p:txBody>
          <a:bodyPr>
            <a:normAutofit/>
          </a:bodyPr>
          <a:lstStyle/>
          <a:p>
            <a:r>
              <a:rPr lang="es-ES_tradnl" sz="4000" dirty="0" smtClean="0">
                <a:solidFill>
                  <a:schemeClr val="accent1"/>
                </a:solidFill>
              </a:rPr>
              <a:t>Niveles de amistad</a:t>
            </a:r>
            <a:endParaRPr lang="es-ES" sz="4000" dirty="0">
              <a:solidFill>
                <a:schemeClr val="accent1"/>
              </a:solidFill>
            </a:endParaRPr>
          </a:p>
        </p:txBody>
      </p:sp>
      <p:sp>
        <p:nvSpPr>
          <p:cNvPr id="3" name="Marcador de contenido 2"/>
          <p:cNvSpPr>
            <a:spLocks noGrp="1"/>
          </p:cNvSpPr>
          <p:nvPr>
            <p:ph idx="1"/>
          </p:nvPr>
        </p:nvSpPr>
        <p:spPr>
          <a:xfrm>
            <a:off x="946404" y="1548883"/>
            <a:ext cx="6446520" cy="4631256"/>
          </a:xfrm>
        </p:spPr>
        <p:txBody>
          <a:bodyPr>
            <a:noAutofit/>
          </a:bodyPr>
          <a:lstStyle/>
          <a:p>
            <a:pPr marL="0" indent="0">
              <a:buNone/>
            </a:pPr>
            <a:r>
              <a:rPr lang="es-ES" sz="3200" dirty="0"/>
              <a:t>Solo permitiendo que Cristo actúe en nosotros por medio del Espíritu Santo es que podemos desarrollar el tacto necesario para que el Método de Cristo nos lleve a desarrollar la simpatía y la confianza necesarias para satisfacer necesidades y hacer la invitación de seguir a Cristo. (Ver Colosenses 1: 28-29).</a:t>
            </a:r>
          </a:p>
        </p:txBody>
      </p:sp>
    </p:spTree>
    <p:extLst>
      <p:ext uri="{BB962C8B-B14F-4D97-AF65-F5344CB8AC3E}">
        <p14:creationId xmlns:p14="http://schemas.microsoft.com/office/powerpoint/2010/main" val="1862687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1295089"/>
          </a:xfrm>
        </p:spPr>
        <p:txBody>
          <a:bodyPr>
            <a:normAutofit/>
          </a:bodyPr>
          <a:lstStyle/>
          <a:p>
            <a:r>
              <a:rPr lang="es-ES" sz="4000" dirty="0" smtClean="0">
                <a:solidFill>
                  <a:schemeClr val="accent1"/>
                </a:solidFill>
              </a:rPr>
              <a:t>Cristo, no nosotros</a:t>
            </a:r>
            <a:r>
              <a:rPr lang="es-ES" sz="3600" dirty="0" smtClean="0">
                <a:solidFill>
                  <a:schemeClr val="accent1"/>
                </a:solidFill>
              </a:rPr>
              <a:t/>
            </a:r>
            <a:br>
              <a:rPr lang="es-ES" sz="3600" dirty="0" smtClean="0">
                <a:solidFill>
                  <a:schemeClr val="accent1"/>
                </a:solidFill>
              </a:rPr>
            </a:br>
            <a:r>
              <a:rPr lang="es-ES" sz="3200" dirty="0" smtClean="0">
                <a:solidFill>
                  <a:schemeClr val="accent1"/>
                </a:solidFill>
              </a:rPr>
              <a:t>Colosenses </a:t>
            </a:r>
            <a:r>
              <a:rPr lang="es-ES" sz="3200" dirty="0">
                <a:solidFill>
                  <a:schemeClr val="accent1"/>
                </a:solidFill>
              </a:rPr>
              <a:t>1: </a:t>
            </a:r>
            <a:r>
              <a:rPr lang="es-ES" sz="3200" dirty="0" smtClean="0">
                <a:solidFill>
                  <a:schemeClr val="accent1"/>
                </a:solidFill>
              </a:rPr>
              <a:t>28-29 (</a:t>
            </a:r>
            <a:r>
              <a:rPr lang="es-ES" sz="3200" dirty="0">
                <a:solidFill>
                  <a:schemeClr val="accent1"/>
                </a:solidFill>
              </a:rPr>
              <a:t>RVR1960</a:t>
            </a:r>
            <a:r>
              <a:rPr lang="es-ES" sz="3200" dirty="0" smtClean="0">
                <a:solidFill>
                  <a:schemeClr val="accent1"/>
                </a:solidFill>
              </a:rPr>
              <a:t>)</a:t>
            </a:r>
            <a:endParaRPr lang="es-ES" sz="3200" dirty="0">
              <a:solidFill>
                <a:schemeClr val="accent1"/>
              </a:solidFill>
            </a:endParaRPr>
          </a:p>
        </p:txBody>
      </p:sp>
      <p:sp>
        <p:nvSpPr>
          <p:cNvPr id="3" name="Marcador de contenido 2"/>
          <p:cNvSpPr>
            <a:spLocks noGrp="1"/>
          </p:cNvSpPr>
          <p:nvPr>
            <p:ph idx="1"/>
          </p:nvPr>
        </p:nvSpPr>
        <p:spPr>
          <a:xfrm>
            <a:off x="946404" y="1828801"/>
            <a:ext cx="6704698" cy="4351337"/>
          </a:xfrm>
        </p:spPr>
        <p:txBody>
          <a:bodyPr>
            <a:noAutofit/>
          </a:bodyPr>
          <a:lstStyle/>
          <a:p>
            <a:pPr marL="0" indent="0">
              <a:buNone/>
            </a:pPr>
            <a:r>
              <a:rPr lang="es-ES" sz="3200" i="1" dirty="0" smtClean="0"/>
              <a:t>[Cristo] a </a:t>
            </a:r>
            <a:r>
              <a:rPr lang="es-ES" sz="3200" i="1" dirty="0"/>
              <a:t>quien anunciamos, amonestando a todo hombre, y enseñando a todo hombre en toda sabiduría, a fin de presentar perfecto en Cristo Jesús a todo </a:t>
            </a:r>
            <a:r>
              <a:rPr lang="es-ES" sz="3200" i="1" dirty="0" smtClean="0"/>
              <a:t>hombre; para </a:t>
            </a:r>
            <a:r>
              <a:rPr lang="es-ES" sz="3200" i="1" dirty="0"/>
              <a:t>lo cual también trabajo, luchando según la potencia de él, la cual actúa poderosamente en mí.</a:t>
            </a:r>
          </a:p>
          <a:p>
            <a:endParaRPr lang="es-ES" sz="3200" dirty="0"/>
          </a:p>
        </p:txBody>
      </p:sp>
    </p:spTree>
    <p:extLst>
      <p:ext uri="{BB962C8B-B14F-4D97-AF65-F5344CB8AC3E}">
        <p14:creationId xmlns:p14="http://schemas.microsoft.com/office/powerpoint/2010/main" val="1197771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884542"/>
          </a:xfrm>
        </p:spPr>
        <p:txBody>
          <a:bodyPr>
            <a:normAutofit/>
          </a:bodyPr>
          <a:lstStyle/>
          <a:p>
            <a:r>
              <a:rPr lang="es-ES_tradnl" sz="4000" dirty="0" smtClean="0">
                <a:solidFill>
                  <a:schemeClr val="accent1"/>
                </a:solidFill>
              </a:rPr>
              <a:t>Niveles de amistad</a:t>
            </a:r>
            <a:endParaRPr lang="es-ES" sz="4000" dirty="0">
              <a:solidFill>
                <a:schemeClr val="accent1"/>
              </a:solidFill>
            </a:endParaRPr>
          </a:p>
        </p:txBody>
      </p:sp>
      <p:sp>
        <p:nvSpPr>
          <p:cNvPr id="3" name="Marcador de contenido 2"/>
          <p:cNvSpPr>
            <a:spLocks noGrp="1"/>
          </p:cNvSpPr>
          <p:nvPr>
            <p:ph idx="1"/>
          </p:nvPr>
        </p:nvSpPr>
        <p:spPr>
          <a:xfrm>
            <a:off x="354563" y="1828801"/>
            <a:ext cx="7483151" cy="4351337"/>
          </a:xfrm>
        </p:spPr>
        <p:txBody>
          <a:bodyPr>
            <a:noAutofit/>
          </a:bodyPr>
          <a:lstStyle/>
          <a:p>
            <a:pPr marL="514350" indent="-514350">
              <a:buFont typeface="+mj-lt"/>
              <a:buAutoNum type="arabicPeriod"/>
            </a:pPr>
            <a:r>
              <a:rPr lang="es-ES_tradnl" sz="3200" dirty="0" smtClean="0"/>
              <a:t>Nivel del </a:t>
            </a:r>
            <a:r>
              <a:rPr lang="es-ES_tradnl" sz="3200" u="sng" dirty="0" smtClean="0"/>
              <a:t>saludo</a:t>
            </a:r>
          </a:p>
          <a:p>
            <a:pPr marL="514350" indent="-514350">
              <a:buFont typeface="+mj-lt"/>
              <a:buAutoNum type="arabicPeriod"/>
            </a:pPr>
            <a:r>
              <a:rPr lang="es-ES_tradnl" sz="3200" dirty="0"/>
              <a:t>Nivel de conversación sobre </a:t>
            </a:r>
            <a:r>
              <a:rPr lang="es-ES_tradnl" sz="3200" u="sng" dirty="0" smtClean="0"/>
              <a:t>cosas</a:t>
            </a:r>
          </a:p>
          <a:p>
            <a:pPr marL="514350" indent="-514350">
              <a:buFont typeface="+mj-lt"/>
              <a:buAutoNum type="arabicPeriod"/>
            </a:pPr>
            <a:r>
              <a:rPr lang="es-ES_tradnl" sz="3200" dirty="0"/>
              <a:t>Nivel de conversación sobre </a:t>
            </a:r>
            <a:r>
              <a:rPr lang="es-ES_tradnl" sz="3200" u="sng" dirty="0" smtClean="0"/>
              <a:t>ideas</a:t>
            </a:r>
          </a:p>
          <a:p>
            <a:pPr marL="514350" indent="-514350">
              <a:buFont typeface="+mj-lt"/>
              <a:buAutoNum type="arabicPeriod"/>
            </a:pPr>
            <a:r>
              <a:rPr lang="es-ES_tradnl" sz="3200" dirty="0"/>
              <a:t>Nivel de conversación sobre </a:t>
            </a:r>
            <a:r>
              <a:rPr lang="es-ES_tradnl" sz="3200" u="sng" dirty="0" smtClean="0"/>
              <a:t>sentimientos</a:t>
            </a:r>
          </a:p>
          <a:p>
            <a:pPr marL="514350" indent="-514350">
              <a:buFont typeface="+mj-lt"/>
              <a:buAutoNum type="arabicPeriod"/>
            </a:pPr>
            <a:r>
              <a:rPr lang="es-ES_tradnl" sz="3200" dirty="0"/>
              <a:t>Nivel de conversación sobre </a:t>
            </a:r>
            <a:r>
              <a:rPr lang="es-ES_tradnl" sz="3200" u="sng" dirty="0"/>
              <a:t>necesidades</a:t>
            </a:r>
            <a:endParaRPr lang="es-ES" sz="3200" u="sng" dirty="0"/>
          </a:p>
        </p:txBody>
      </p:sp>
    </p:spTree>
    <p:extLst>
      <p:ext uri="{BB962C8B-B14F-4D97-AF65-F5344CB8AC3E}">
        <p14:creationId xmlns:p14="http://schemas.microsoft.com/office/powerpoint/2010/main" val="3757352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772575"/>
          </a:xfrm>
        </p:spPr>
        <p:txBody>
          <a:bodyPr>
            <a:normAutofit/>
          </a:bodyPr>
          <a:lstStyle/>
          <a:p>
            <a:r>
              <a:rPr lang="es-ES_tradnl" sz="4000" b="1" dirty="0">
                <a:solidFill>
                  <a:schemeClr val="accent1"/>
                </a:solidFill>
              </a:rPr>
              <a:t>Nivel del </a:t>
            </a:r>
            <a:r>
              <a:rPr lang="es-ES_tradnl" sz="4000" b="1" u="sng" dirty="0" smtClean="0">
                <a:solidFill>
                  <a:schemeClr val="accent1"/>
                </a:solidFill>
              </a:rPr>
              <a:t>saludo</a:t>
            </a:r>
            <a:r>
              <a:rPr lang="es-ES_tradnl" sz="4000" u="sng" dirty="0" smtClean="0">
                <a:solidFill>
                  <a:schemeClr val="accent1"/>
                </a:solidFill>
              </a:rPr>
              <a:t> </a:t>
            </a:r>
            <a:endParaRPr lang="es-ES" sz="4000" u="sng" dirty="0">
              <a:solidFill>
                <a:schemeClr val="accent1"/>
              </a:solidFill>
            </a:endParaRPr>
          </a:p>
        </p:txBody>
      </p:sp>
      <p:sp>
        <p:nvSpPr>
          <p:cNvPr id="3" name="Marcador de contenido 2"/>
          <p:cNvSpPr>
            <a:spLocks noGrp="1"/>
          </p:cNvSpPr>
          <p:nvPr>
            <p:ph idx="1"/>
          </p:nvPr>
        </p:nvSpPr>
        <p:spPr>
          <a:xfrm>
            <a:off x="946404" y="1380931"/>
            <a:ext cx="6779343" cy="4665305"/>
          </a:xfrm>
        </p:spPr>
        <p:txBody>
          <a:bodyPr>
            <a:noAutofit/>
          </a:bodyPr>
          <a:lstStyle/>
          <a:p>
            <a:pPr marL="0" lvl="0" indent="0">
              <a:buNone/>
            </a:pPr>
            <a:r>
              <a:rPr lang="es-ES_tradnl" sz="3200" dirty="0" smtClean="0"/>
              <a:t>En </a:t>
            </a:r>
            <a:r>
              <a:rPr lang="es-ES_tradnl" sz="3200" dirty="0"/>
              <a:t>este primer nivel nos debemos mostrar cordiales, interesándonos genuinamente en iniciar la relación para bien pero sin tocar temas de conversación.  Saludos amistosos, compartir comida con vecinos, actos simples que muestren a la otra persona nuestro interés de entablar una relación.</a:t>
            </a:r>
            <a:endParaRPr lang="es-ES" sz="3200" dirty="0"/>
          </a:p>
          <a:p>
            <a:endParaRPr lang="es-ES" sz="3200" dirty="0"/>
          </a:p>
        </p:txBody>
      </p:sp>
    </p:spTree>
    <p:extLst>
      <p:ext uri="{BB962C8B-B14F-4D97-AF65-F5344CB8AC3E}">
        <p14:creationId xmlns:p14="http://schemas.microsoft.com/office/powerpoint/2010/main" val="331346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a:solidFill>
                  <a:schemeClr val="accent1"/>
                </a:solidFill>
              </a:rPr>
              <a:t>Nivel de conversación sobre </a:t>
            </a:r>
            <a:r>
              <a:rPr lang="es-ES_tradnl" sz="4000" b="1" u="sng" dirty="0" smtClean="0">
                <a:solidFill>
                  <a:schemeClr val="accent1"/>
                </a:solidFill>
              </a:rPr>
              <a:t>cosas</a:t>
            </a:r>
            <a:endParaRPr lang="es-ES" sz="4000" u="sng" dirty="0">
              <a:solidFill>
                <a:schemeClr val="accent1"/>
              </a:solidFill>
            </a:endParaRPr>
          </a:p>
        </p:txBody>
      </p:sp>
      <p:sp>
        <p:nvSpPr>
          <p:cNvPr id="3" name="Marcador de contenido 2"/>
          <p:cNvSpPr>
            <a:spLocks noGrp="1"/>
          </p:cNvSpPr>
          <p:nvPr>
            <p:ph idx="1"/>
          </p:nvPr>
        </p:nvSpPr>
        <p:spPr/>
        <p:txBody>
          <a:bodyPr>
            <a:normAutofit/>
          </a:bodyPr>
          <a:lstStyle/>
          <a:p>
            <a:pPr marL="0" indent="0">
              <a:buNone/>
            </a:pPr>
            <a:r>
              <a:rPr lang="es-ES_tradnl" sz="3600" dirty="0" smtClean="0"/>
              <a:t>En </a:t>
            </a:r>
            <a:r>
              <a:rPr lang="es-ES_tradnl" sz="3600" dirty="0"/>
              <a:t>este segundo nivel ya es posible conversar sobre cosas como recetas de cocina, </a:t>
            </a:r>
            <a:r>
              <a:rPr lang="es-ES_tradnl" sz="3600" dirty="0" smtClean="0"/>
              <a:t>deportes, dominó, remedios </a:t>
            </a:r>
            <a:r>
              <a:rPr lang="es-ES_tradnl" sz="3600" dirty="0"/>
              <a:t>caseros, los sucesos de las noticias, eventos nacionales e internacionales de interés para ambos.</a:t>
            </a:r>
            <a:endParaRPr lang="es-ES" sz="3600" dirty="0"/>
          </a:p>
        </p:txBody>
      </p:sp>
    </p:spTree>
    <p:extLst>
      <p:ext uri="{BB962C8B-B14F-4D97-AF65-F5344CB8AC3E}">
        <p14:creationId xmlns:p14="http://schemas.microsoft.com/office/powerpoint/2010/main" val="301466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a:solidFill>
                  <a:schemeClr val="accent1"/>
                </a:solidFill>
              </a:rPr>
              <a:t>Nivel de conversación sobre </a:t>
            </a:r>
            <a:r>
              <a:rPr lang="es-ES_tradnl" sz="4000" b="1" u="sng" dirty="0">
                <a:solidFill>
                  <a:schemeClr val="accent1"/>
                </a:solidFill>
              </a:rPr>
              <a:t>ideas</a:t>
            </a:r>
            <a:endParaRPr lang="es-ES" sz="4000" u="sng" dirty="0">
              <a:solidFill>
                <a:schemeClr val="accent1"/>
              </a:solidFill>
            </a:endParaRPr>
          </a:p>
        </p:txBody>
      </p:sp>
      <p:sp>
        <p:nvSpPr>
          <p:cNvPr id="3" name="Marcador de contenido 2"/>
          <p:cNvSpPr>
            <a:spLocks noGrp="1"/>
          </p:cNvSpPr>
          <p:nvPr>
            <p:ph idx="1"/>
          </p:nvPr>
        </p:nvSpPr>
        <p:spPr>
          <a:xfrm>
            <a:off x="946404" y="2146041"/>
            <a:ext cx="6446520" cy="4034097"/>
          </a:xfrm>
        </p:spPr>
        <p:txBody>
          <a:bodyPr>
            <a:normAutofit lnSpcReduction="10000"/>
          </a:bodyPr>
          <a:lstStyle/>
          <a:p>
            <a:pPr marL="0" lvl="0" indent="0">
              <a:buNone/>
            </a:pPr>
            <a:r>
              <a:rPr lang="es-ES_tradnl" sz="3200" dirty="0" smtClean="0"/>
              <a:t>Cuando </a:t>
            </a:r>
            <a:r>
              <a:rPr lang="es-ES_tradnl" sz="3200" dirty="0"/>
              <a:t>ya la confianza aumenta, en este nivel se pueden tocar temas de opiniones sobre proyectos personales de trabajo, política, creencias, incluyendo creencias religiosas (siguiendo las buenas prácticas al escuchar</a:t>
            </a:r>
            <a:r>
              <a:rPr lang="es-ES_tradnl" sz="3200" dirty="0" smtClean="0"/>
              <a:t>) pero sin llegar al plano sentimental.</a:t>
            </a:r>
            <a:endParaRPr lang="es-ES" sz="3200" dirty="0"/>
          </a:p>
          <a:p>
            <a:endParaRPr lang="es-ES" sz="3200" dirty="0"/>
          </a:p>
        </p:txBody>
      </p:sp>
    </p:spTree>
    <p:extLst>
      <p:ext uri="{BB962C8B-B14F-4D97-AF65-F5344CB8AC3E}">
        <p14:creationId xmlns:p14="http://schemas.microsoft.com/office/powerpoint/2010/main" val="683513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531" y="459066"/>
            <a:ext cx="7749353" cy="1052493"/>
          </a:xfrm>
        </p:spPr>
        <p:txBody>
          <a:bodyPr>
            <a:noAutofit/>
          </a:bodyPr>
          <a:lstStyle/>
          <a:p>
            <a:r>
              <a:rPr lang="es-ES_tradnl" sz="3600" b="1" dirty="0">
                <a:solidFill>
                  <a:schemeClr val="accent1"/>
                </a:solidFill>
              </a:rPr>
              <a:t>Nivel de conversación sobre </a:t>
            </a:r>
            <a:r>
              <a:rPr lang="es-ES_tradnl" sz="3600" b="1" u="sng" dirty="0">
                <a:solidFill>
                  <a:schemeClr val="accent1"/>
                </a:solidFill>
              </a:rPr>
              <a:t>sentimientos</a:t>
            </a:r>
            <a:r>
              <a:rPr lang="es-ES_tradnl" sz="3600" dirty="0">
                <a:solidFill>
                  <a:schemeClr val="accent1"/>
                </a:solidFill>
              </a:rPr>
              <a:t>. </a:t>
            </a:r>
            <a:endParaRPr lang="es-ES" sz="3600" dirty="0">
              <a:solidFill>
                <a:schemeClr val="accent1"/>
              </a:solidFill>
            </a:endParaRPr>
          </a:p>
        </p:txBody>
      </p:sp>
      <p:sp>
        <p:nvSpPr>
          <p:cNvPr id="3" name="Marcador de contenido 2"/>
          <p:cNvSpPr>
            <a:spLocks noGrp="1"/>
          </p:cNvSpPr>
          <p:nvPr>
            <p:ph idx="1"/>
          </p:nvPr>
        </p:nvSpPr>
        <p:spPr>
          <a:xfrm>
            <a:off x="466531" y="1772818"/>
            <a:ext cx="7408506" cy="4609322"/>
          </a:xfrm>
        </p:spPr>
        <p:txBody>
          <a:bodyPr>
            <a:noAutofit/>
          </a:bodyPr>
          <a:lstStyle/>
          <a:p>
            <a:pPr marL="0" lvl="0" indent="0">
              <a:buNone/>
            </a:pPr>
            <a:r>
              <a:rPr lang="es-ES_tradnl" sz="3200" dirty="0" smtClean="0"/>
              <a:t>Cuando </a:t>
            </a:r>
            <a:r>
              <a:rPr lang="es-ES_tradnl" sz="3200" dirty="0"/>
              <a:t>llegamos a este punto de la relación, nuestra contraparte ya debe sentir suficiente confianza como para compartir sus sentimientos personales.  Sus preocupaciones económicas, problemas familiares, de estudio, de conflictos con vecinos y compañeros son ejemplos de temas que pueden discutirse en este nivel. </a:t>
            </a:r>
            <a:endParaRPr lang="es-ES" sz="3200" dirty="0"/>
          </a:p>
        </p:txBody>
      </p:sp>
    </p:spTree>
    <p:extLst>
      <p:ext uri="{BB962C8B-B14F-4D97-AF65-F5344CB8AC3E}">
        <p14:creationId xmlns:p14="http://schemas.microsoft.com/office/powerpoint/2010/main" val="319167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552373"/>
            <a:ext cx="7269480" cy="1052493"/>
          </a:xfrm>
        </p:spPr>
        <p:txBody>
          <a:bodyPr>
            <a:noAutofit/>
          </a:bodyPr>
          <a:lstStyle/>
          <a:p>
            <a:r>
              <a:rPr lang="es-ES_tradnl" sz="3600" b="1" dirty="0">
                <a:solidFill>
                  <a:schemeClr val="accent1"/>
                </a:solidFill>
              </a:rPr>
              <a:t>Nivel de conversación sobre </a:t>
            </a:r>
            <a:r>
              <a:rPr lang="es-ES_tradnl" sz="3600" b="1" u="sng" dirty="0" smtClean="0">
                <a:solidFill>
                  <a:schemeClr val="accent1"/>
                </a:solidFill>
              </a:rPr>
              <a:t>sentimientos</a:t>
            </a:r>
            <a:r>
              <a:rPr lang="es-ES_tradnl" sz="3600" dirty="0" smtClean="0">
                <a:solidFill>
                  <a:schemeClr val="accent1"/>
                </a:solidFill>
              </a:rPr>
              <a:t> (continuación) </a:t>
            </a:r>
            <a:endParaRPr lang="es-ES" sz="3600" dirty="0">
              <a:solidFill>
                <a:schemeClr val="accent1"/>
              </a:solidFill>
            </a:endParaRPr>
          </a:p>
        </p:txBody>
      </p:sp>
      <p:sp>
        <p:nvSpPr>
          <p:cNvPr id="3" name="Marcador de contenido 2"/>
          <p:cNvSpPr>
            <a:spLocks noGrp="1"/>
          </p:cNvSpPr>
          <p:nvPr>
            <p:ph idx="1"/>
          </p:nvPr>
        </p:nvSpPr>
        <p:spPr>
          <a:xfrm>
            <a:off x="946404" y="1940768"/>
            <a:ext cx="6882166" cy="4351337"/>
          </a:xfrm>
        </p:spPr>
        <p:txBody>
          <a:bodyPr>
            <a:noAutofit/>
          </a:bodyPr>
          <a:lstStyle/>
          <a:p>
            <a:pPr marL="0" lvl="0" indent="0">
              <a:buNone/>
            </a:pPr>
            <a:r>
              <a:rPr lang="es-ES_tradnl" sz="3200" dirty="0" smtClean="0"/>
              <a:t>Este </a:t>
            </a:r>
            <a:r>
              <a:rPr lang="es-ES_tradnl" sz="3200" dirty="0"/>
              <a:t>nivel permite identificar necesidades que pueden ser abordadas en el siguiente nivel cuando la confianza haya llegado a un punto adecuado. Sin embargo, en este nivel </a:t>
            </a:r>
            <a:r>
              <a:rPr lang="es-ES_tradnl" sz="3200" i="1" dirty="0"/>
              <a:t>solo debe conversarse sobre los problemas no las necesidades que se derivan de los mismos.</a:t>
            </a:r>
            <a:endParaRPr lang="es-ES" sz="3200" i="1" dirty="0"/>
          </a:p>
          <a:p>
            <a:endParaRPr lang="es-ES" sz="3200" dirty="0"/>
          </a:p>
        </p:txBody>
      </p:sp>
    </p:spTree>
    <p:extLst>
      <p:ext uri="{BB962C8B-B14F-4D97-AF65-F5344CB8AC3E}">
        <p14:creationId xmlns:p14="http://schemas.microsoft.com/office/powerpoint/2010/main" val="393362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6" y="466532"/>
            <a:ext cx="7823998" cy="1944266"/>
          </a:xfrm>
        </p:spPr>
        <p:txBody>
          <a:bodyPr>
            <a:noAutofit/>
          </a:bodyPr>
          <a:lstStyle/>
          <a:p>
            <a:r>
              <a:rPr lang="es-ES" sz="3200" dirty="0">
                <a:solidFill>
                  <a:schemeClr val="accent1"/>
                </a:solidFill>
              </a:rPr>
              <a:t>El Método también nos lleva a ejecutar el </a:t>
            </a:r>
            <a:r>
              <a:rPr lang="es-ES" sz="3200" b="1" dirty="0">
                <a:solidFill>
                  <a:schemeClr val="accent1"/>
                </a:solidFill>
              </a:rPr>
              <a:t>ministerio de reconciliación</a:t>
            </a:r>
            <a:r>
              <a:rPr lang="es-ES" sz="3200" dirty="0">
                <a:solidFill>
                  <a:schemeClr val="accent1"/>
                </a:solidFill>
              </a:rPr>
              <a:t> que Cristo nos asignó </a:t>
            </a:r>
            <a:r>
              <a:rPr lang="es-ES" sz="3200" dirty="0" smtClean="0">
                <a:solidFill>
                  <a:schemeClr val="accent1"/>
                </a:solidFill>
              </a:rPr>
              <a:t>según</a:t>
            </a:r>
            <a:br>
              <a:rPr lang="es-ES" sz="3200" dirty="0" smtClean="0">
                <a:solidFill>
                  <a:schemeClr val="accent1"/>
                </a:solidFill>
              </a:rPr>
            </a:br>
            <a:r>
              <a:rPr lang="es-ES" sz="3200" dirty="0" smtClean="0">
                <a:solidFill>
                  <a:schemeClr val="accent1"/>
                </a:solidFill>
              </a:rPr>
              <a:t>2 </a:t>
            </a:r>
            <a:r>
              <a:rPr lang="es-ES" sz="3200" dirty="0">
                <a:solidFill>
                  <a:schemeClr val="accent1"/>
                </a:solidFill>
              </a:rPr>
              <a:t>Corintios 5: 18-19</a:t>
            </a:r>
          </a:p>
        </p:txBody>
      </p:sp>
      <p:sp>
        <p:nvSpPr>
          <p:cNvPr id="3" name="Marcador de contenido 2"/>
          <p:cNvSpPr>
            <a:spLocks noGrp="1"/>
          </p:cNvSpPr>
          <p:nvPr>
            <p:ph idx="1"/>
          </p:nvPr>
        </p:nvSpPr>
        <p:spPr>
          <a:xfrm>
            <a:off x="391886" y="2648135"/>
            <a:ext cx="7501812" cy="3995261"/>
          </a:xfrm>
        </p:spPr>
        <p:txBody>
          <a:bodyPr>
            <a:noAutofit/>
          </a:bodyPr>
          <a:lstStyle/>
          <a:p>
            <a:pPr marL="0" indent="0">
              <a:buNone/>
            </a:pPr>
            <a:r>
              <a:rPr lang="es-ES" sz="3200" i="1" dirty="0"/>
              <a:t>Y todo esto proviene de Dios, quien nos reconcilió consigo mismo por Cristo, y nos dio el ministerio de la reconciliación; que Dios estaba en Cristo reconciliando consigo al mundo, no tomándoles en cuenta a los hombres sus pecados, y nos encargó a nosotros la palabra de la reconciliación.</a:t>
            </a:r>
            <a:endParaRPr lang="es-ES" sz="3200" dirty="0"/>
          </a:p>
          <a:p>
            <a:endParaRPr lang="es-ES" sz="3200" dirty="0"/>
          </a:p>
        </p:txBody>
      </p:sp>
    </p:spTree>
    <p:extLst>
      <p:ext uri="{BB962C8B-B14F-4D97-AF65-F5344CB8AC3E}">
        <p14:creationId xmlns:p14="http://schemas.microsoft.com/office/powerpoint/2010/main" val="265400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3600" b="1" dirty="0">
                <a:solidFill>
                  <a:schemeClr val="accent1"/>
                </a:solidFill>
              </a:rPr>
              <a:t>Nivel de conversación sobre </a:t>
            </a:r>
            <a:r>
              <a:rPr lang="es-ES_tradnl" sz="3600" b="1" u="sng" dirty="0">
                <a:solidFill>
                  <a:schemeClr val="accent1"/>
                </a:solidFill>
              </a:rPr>
              <a:t>necesidades</a:t>
            </a:r>
            <a:r>
              <a:rPr lang="es-ES_tradnl" sz="3600" dirty="0">
                <a:solidFill>
                  <a:schemeClr val="accent1"/>
                </a:solidFill>
              </a:rPr>
              <a:t>. </a:t>
            </a:r>
            <a:endParaRPr lang="es-ES" sz="3600" dirty="0">
              <a:solidFill>
                <a:schemeClr val="accent1"/>
              </a:solidFill>
            </a:endParaRPr>
          </a:p>
        </p:txBody>
      </p:sp>
      <p:sp>
        <p:nvSpPr>
          <p:cNvPr id="3" name="Marcador de contenido 2"/>
          <p:cNvSpPr>
            <a:spLocks noGrp="1"/>
          </p:cNvSpPr>
          <p:nvPr>
            <p:ph idx="1"/>
          </p:nvPr>
        </p:nvSpPr>
        <p:spPr>
          <a:xfrm>
            <a:off x="946404" y="2034073"/>
            <a:ext cx="6446520" cy="4351337"/>
          </a:xfrm>
        </p:spPr>
        <p:txBody>
          <a:bodyPr>
            <a:normAutofit/>
          </a:bodyPr>
          <a:lstStyle/>
          <a:p>
            <a:pPr marL="0" lvl="0" indent="0">
              <a:buNone/>
            </a:pPr>
            <a:r>
              <a:rPr lang="es-ES_tradnl" sz="3200" dirty="0" smtClean="0"/>
              <a:t>En </a:t>
            </a:r>
            <a:r>
              <a:rPr lang="es-ES_tradnl" sz="3200" dirty="0"/>
              <a:t>esta etapa de confianza y amistad, los temas de conversación pueden pasar </a:t>
            </a:r>
            <a:r>
              <a:rPr lang="es-ES_tradnl" sz="3200" dirty="0" smtClean="0"/>
              <a:t>de los problemas </a:t>
            </a:r>
            <a:r>
              <a:rPr lang="es-ES_tradnl" sz="3200" dirty="0"/>
              <a:t>a las necesidades </a:t>
            </a:r>
            <a:r>
              <a:rPr lang="es-ES_tradnl" sz="3200" dirty="0" smtClean="0"/>
              <a:t>que se derivan de los mismos para satisfacerlas.  </a:t>
            </a:r>
            <a:r>
              <a:rPr lang="es-ES_tradnl" sz="3200" dirty="0"/>
              <a:t>Algunas de esas necesidades pueden ser materiales y otras pueden ser espirituales.</a:t>
            </a:r>
            <a:endParaRPr lang="es-ES" sz="3200" dirty="0"/>
          </a:p>
          <a:p>
            <a:endParaRPr lang="es-ES" sz="3200" dirty="0"/>
          </a:p>
        </p:txBody>
      </p:sp>
    </p:spTree>
    <p:extLst>
      <p:ext uri="{BB962C8B-B14F-4D97-AF65-F5344CB8AC3E}">
        <p14:creationId xmlns:p14="http://schemas.microsoft.com/office/powerpoint/2010/main" val="2017084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193" y="365760"/>
            <a:ext cx="7269480" cy="1052493"/>
          </a:xfrm>
        </p:spPr>
        <p:txBody>
          <a:bodyPr>
            <a:normAutofit/>
          </a:bodyPr>
          <a:lstStyle/>
          <a:p>
            <a:r>
              <a:rPr lang="es-ES_tradnl" b="1" dirty="0">
                <a:solidFill>
                  <a:schemeClr val="accent1"/>
                </a:solidFill>
              </a:rPr>
              <a:t>¿En qué nivel empezar a testificar</a:t>
            </a:r>
            <a:r>
              <a:rPr lang="es-ES_tradnl" b="1" dirty="0" smtClean="0">
                <a:solidFill>
                  <a:schemeClr val="accent1"/>
                </a:solidFill>
              </a:rPr>
              <a:t>?</a:t>
            </a:r>
            <a:endParaRPr lang="es-ES" dirty="0">
              <a:solidFill>
                <a:schemeClr val="accent1"/>
              </a:solidFill>
            </a:endParaRPr>
          </a:p>
        </p:txBody>
      </p:sp>
      <p:sp>
        <p:nvSpPr>
          <p:cNvPr id="3" name="Marcador de contenido 2"/>
          <p:cNvSpPr>
            <a:spLocks noGrp="1"/>
          </p:cNvSpPr>
          <p:nvPr>
            <p:ph idx="1"/>
          </p:nvPr>
        </p:nvSpPr>
        <p:spPr>
          <a:xfrm>
            <a:off x="485193" y="1418253"/>
            <a:ext cx="7520472" cy="4889241"/>
          </a:xfrm>
        </p:spPr>
        <p:txBody>
          <a:bodyPr>
            <a:noAutofit/>
          </a:bodyPr>
          <a:lstStyle/>
          <a:p>
            <a:pPr marL="0" indent="0">
              <a:buNone/>
            </a:pPr>
            <a:r>
              <a:rPr lang="es-ES_tradnl" sz="3200" dirty="0" smtClean="0"/>
              <a:t>Aplicando </a:t>
            </a:r>
            <a:r>
              <a:rPr lang="es-ES_tradnl" sz="3200" dirty="0"/>
              <a:t>el Método de Cristo a partir de los distintos niveles de amistad, la otra persona comienza a descubrir el carácter de Cristo reflejado en nosotros mismos. </a:t>
            </a:r>
            <a:r>
              <a:rPr lang="es-ES_tradnl" sz="3200" dirty="0" smtClean="0"/>
              <a:t>Sin embargo, es a </a:t>
            </a:r>
            <a:r>
              <a:rPr lang="es-ES_tradnl" sz="3200" dirty="0"/>
              <a:t>partir del nivel </a:t>
            </a:r>
            <a:r>
              <a:rPr lang="es-ES_tradnl" sz="3200" dirty="0" smtClean="0"/>
              <a:t>de necesidades que deberíamos </a:t>
            </a:r>
            <a:r>
              <a:rPr lang="es-ES_tradnl" sz="3200" dirty="0"/>
              <a:t>llevar a cabo actividades paralelas con la persona que le permitan ir descubriendo más a Cristo de acuerdo con las </a:t>
            </a:r>
            <a:r>
              <a:rPr lang="es-ES_tradnl" sz="3200" dirty="0" smtClean="0"/>
              <a:t>necesidades.</a:t>
            </a:r>
            <a:endParaRPr lang="es-ES" sz="3200" dirty="0"/>
          </a:p>
          <a:p>
            <a:pPr marL="0" indent="0">
              <a:buNone/>
            </a:pPr>
            <a:endParaRPr lang="es-ES" sz="3200" dirty="0"/>
          </a:p>
        </p:txBody>
      </p:sp>
    </p:spTree>
    <p:extLst>
      <p:ext uri="{BB962C8B-B14F-4D97-AF65-F5344CB8AC3E}">
        <p14:creationId xmlns:p14="http://schemas.microsoft.com/office/powerpoint/2010/main" val="1435303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61257"/>
            <a:ext cx="7269480" cy="1380931"/>
          </a:xfrm>
        </p:spPr>
        <p:txBody>
          <a:bodyPr>
            <a:normAutofit fontScale="90000"/>
          </a:bodyPr>
          <a:lstStyle/>
          <a:p>
            <a:r>
              <a:rPr lang="es-ES_tradnl" b="1" dirty="0" smtClean="0">
                <a:solidFill>
                  <a:schemeClr val="accent1"/>
                </a:solidFill>
              </a:rPr>
              <a:t>Actividades de testificación en el nivel de conversación sobre necesidades</a:t>
            </a:r>
            <a:endParaRPr lang="es-ES" dirty="0">
              <a:solidFill>
                <a:schemeClr val="accent1"/>
              </a:solidFill>
            </a:endParaRPr>
          </a:p>
        </p:txBody>
      </p:sp>
      <p:sp>
        <p:nvSpPr>
          <p:cNvPr id="3" name="Marcador de contenido 2"/>
          <p:cNvSpPr>
            <a:spLocks noGrp="1"/>
          </p:cNvSpPr>
          <p:nvPr>
            <p:ph idx="1"/>
          </p:nvPr>
        </p:nvSpPr>
        <p:spPr/>
        <p:txBody>
          <a:bodyPr>
            <a:noAutofit/>
          </a:bodyPr>
          <a:lstStyle/>
          <a:p>
            <a:r>
              <a:rPr lang="es-ES_tradnl" sz="3200" dirty="0" smtClean="0"/>
              <a:t>Estudios </a:t>
            </a:r>
            <a:r>
              <a:rPr lang="es-ES_tradnl" sz="3200" dirty="0"/>
              <a:t>bíblicos</a:t>
            </a:r>
            <a:endParaRPr lang="es-ES" sz="3200" dirty="0"/>
          </a:p>
          <a:p>
            <a:r>
              <a:rPr lang="es-ES_tradnl" sz="3200" dirty="0"/>
              <a:t>Invitación a actividades de la iglesia (campañas, cultos, clubes) previo aviso para que la iglesia se prepare a recibirlo.</a:t>
            </a:r>
            <a:endParaRPr lang="es-ES" sz="3200" dirty="0"/>
          </a:p>
          <a:p>
            <a:r>
              <a:rPr lang="es-ES_tradnl" sz="3200" dirty="0"/>
              <a:t>Apoyo médico, psicológico, económico y de alimentación por parte de la iglesia.</a:t>
            </a:r>
            <a:endParaRPr lang="es-ES" sz="3200" dirty="0"/>
          </a:p>
          <a:p>
            <a:endParaRPr lang="es-ES" sz="3200" dirty="0"/>
          </a:p>
        </p:txBody>
      </p:sp>
    </p:spTree>
    <p:extLst>
      <p:ext uri="{BB962C8B-B14F-4D97-AF65-F5344CB8AC3E}">
        <p14:creationId xmlns:p14="http://schemas.microsoft.com/office/powerpoint/2010/main" val="3953719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1145799"/>
          </a:xfrm>
        </p:spPr>
        <p:txBody>
          <a:bodyPr/>
          <a:lstStyle/>
          <a:p>
            <a:r>
              <a:rPr lang="es-ES_tradnl" b="1" dirty="0" smtClean="0">
                <a:solidFill>
                  <a:schemeClr val="accent1"/>
                </a:solidFill>
              </a:rPr>
              <a:t>Los </a:t>
            </a:r>
            <a:r>
              <a:rPr lang="es-ES_tradnl" b="1" dirty="0">
                <a:solidFill>
                  <a:schemeClr val="accent1"/>
                </a:solidFill>
              </a:rPr>
              <a:t>niveles de amistad en los grupos pequeños</a:t>
            </a:r>
            <a:endParaRPr lang="es-ES" dirty="0">
              <a:solidFill>
                <a:schemeClr val="accent1"/>
              </a:solidFill>
            </a:endParaRPr>
          </a:p>
        </p:txBody>
      </p:sp>
      <p:sp>
        <p:nvSpPr>
          <p:cNvPr id="3" name="Marcador de contenido 2"/>
          <p:cNvSpPr>
            <a:spLocks noGrp="1"/>
          </p:cNvSpPr>
          <p:nvPr>
            <p:ph idx="1"/>
          </p:nvPr>
        </p:nvSpPr>
        <p:spPr/>
        <p:txBody>
          <a:bodyPr>
            <a:noAutofit/>
          </a:bodyPr>
          <a:lstStyle/>
          <a:p>
            <a:pPr marL="0" indent="0">
              <a:buNone/>
            </a:pPr>
            <a:r>
              <a:rPr lang="es-ES_tradnl" sz="3200" dirty="0" smtClean="0"/>
              <a:t>Por </a:t>
            </a:r>
            <a:r>
              <a:rPr lang="es-ES_tradnl" sz="3200" dirty="0"/>
              <a:t>ejemplo, tocar en el grupo temas sobre sentimientos hacia padres y madres, sin que nuestra relación con las invitadas esté en ese nivel, puede causar reacciones negativas que hagan que las invitadas no regresen más al grupo.</a:t>
            </a:r>
            <a:endParaRPr lang="es-ES" sz="3200" dirty="0"/>
          </a:p>
          <a:p>
            <a:endParaRPr lang="es-ES" sz="3200" dirty="0"/>
          </a:p>
        </p:txBody>
      </p:sp>
    </p:spTree>
    <p:extLst>
      <p:ext uri="{BB962C8B-B14F-4D97-AF65-F5344CB8AC3E}">
        <p14:creationId xmlns:p14="http://schemas.microsoft.com/office/powerpoint/2010/main" val="343867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269480" cy="1145799"/>
          </a:xfrm>
        </p:spPr>
        <p:txBody>
          <a:bodyPr/>
          <a:lstStyle/>
          <a:p>
            <a:r>
              <a:rPr lang="es-ES_tradnl" b="1" dirty="0" smtClean="0">
                <a:solidFill>
                  <a:schemeClr val="accent1"/>
                </a:solidFill>
              </a:rPr>
              <a:t>Los </a:t>
            </a:r>
            <a:r>
              <a:rPr lang="es-ES_tradnl" b="1" dirty="0">
                <a:solidFill>
                  <a:schemeClr val="accent1"/>
                </a:solidFill>
              </a:rPr>
              <a:t>niveles de amistad en los grupos pequeños</a:t>
            </a:r>
            <a:endParaRPr lang="es-ES" dirty="0">
              <a:solidFill>
                <a:schemeClr val="accent1"/>
              </a:solidFill>
            </a:endParaRPr>
          </a:p>
        </p:txBody>
      </p:sp>
      <p:sp>
        <p:nvSpPr>
          <p:cNvPr id="3" name="Marcador de contenido 2"/>
          <p:cNvSpPr>
            <a:spLocks noGrp="1"/>
          </p:cNvSpPr>
          <p:nvPr>
            <p:ph idx="1"/>
          </p:nvPr>
        </p:nvSpPr>
        <p:spPr/>
        <p:txBody>
          <a:bodyPr>
            <a:noAutofit/>
          </a:bodyPr>
          <a:lstStyle/>
          <a:p>
            <a:pPr marL="0" indent="0">
              <a:buNone/>
            </a:pPr>
            <a:r>
              <a:rPr lang="es-ES_tradnl" sz="3200" dirty="0" smtClean="0"/>
              <a:t>Por </a:t>
            </a:r>
            <a:r>
              <a:rPr lang="es-ES_tradnl" sz="3200" dirty="0"/>
              <a:t>ejemplo, tocar en el grupo temas sobre sentimientos hacia padres y madres, sin que nuestra relación con las invitadas esté en ese nivel, puede causar reacciones negativas que hagan que las invitadas no regresen más al grupo.</a:t>
            </a:r>
            <a:endParaRPr lang="es-ES" sz="3200" dirty="0"/>
          </a:p>
          <a:p>
            <a:endParaRPr lang="es-ES" sz="3200" dirty="0"/>
          </a:p>
        </p:txBody>
      </p:sp>
    </p:spTree>
    <p:extLst>
      <p:ext uri="{BB962C8B-B14F-4D97-AF65-F5344CB8AC3E}">
        <p14:creationId xmlns:p14="http://schemas.microsoft.com/office/powerpoint/2010/main" val="2317028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Principios del amor en el Método de Cristo</a:t>
            </a:r>
            <a:endParaRPr lang="es-ES" dirty="0"/>
          </a:p>
        </p:txBody>
      </p:sp>
      <p:sp>
        <p:nvSpPr>
          <p:cNvPr id="3" name="Subtítulo 2"/>
          <p:cNvSpPr>
            <a:spLocks noGrp="1"/>
          </p:cNvSpPr>
          <p:nvPr>
            <p:ph type="subTitle" idx="1"/>
          </p:nvPr>
        </p:nvSpPr>
        <p:spPr/>
        <p:txBody>
          <a:bodyPr>
            <a:normAutofit/>
          </a:bodyPr>
          <a:lstStyle/>
          <a:p>
            <a:r>
              <a:rPr lang="es-ES_tradnl" sz="3200" dirty="0" smtClean="0"/>
              <a:t>Características del amor cristiano</a:t>
            </a:r>
            <a:endParaRPr lang="es-ES" sz="3200" dirty="0"/>
          </a:p>
        </p:txBody>
      </p:sp>
    </p:spTree>
    <p:extLst>
      <p:ext uri="{BB962C8B-B14F-4D97-AF65-F5344CB8AC3E}">
        <p14:creationId xmlns:p14="http://schemas.microsoft.com/office/powerpoint/2010/main" val="850008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fontScale="90000"/>
          </a:bodyPr>
          <a:lstStyle/>
          <a:p>
            <a:r>
              <a:rPr lang="es-ES_tradnl" b="1" dirty="0" smtClean="0">
                <a:solidFill>
                  <a:srgbClr val="FF0000"/>
                </a:solidFill>
              </a:rPr>
              <a:t>1. El amor cristiano es una expresión de fe y no un asunto de pasión humana</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No es un asunto de emociones.</a:t>
            </a:r>
          </a:p>
          <a:p>
            <a:r>
              <a:rPr lang="es-ES_tradnl" sz="3200" dirty="0" smtClean="0"/>
              <a:t>Es una actitud con la cual intentamos hacer el bien a una persona.</a:t>
            </a:r>
          </a:p>
          <a:p>
            <a:r>
              <a:rPr lang="es-ES_tradnl" sz="3200" dirty="0" smtClean="0"/>
              <a:t>Es basado en la confianza de que Dios finalmente todo lo pone en su lugar.</a:t>
            </a:r>
          </a:p>
          <a:p>
            <a:r>
              <a:rPr lang="es-ES_tradnl" sz="3200" dirty="0" smtClean="0"/>
              <a:t>Es un amor sobrenatural que nos llega por el Espíritu Santo.</a:t>
            </a:r>
            <a:endParaRPr lang="es-ES" sz="3200" dirty="0"/>
          </a:p>
        </p:txBody>
      </p:sp>
    </p:spTree>
    <p:extLst>
      <p:ext uri="{BB962C8B-B14F-4D97-AF65-F5344CB8AC3E}">
        <p14:creationId xmlns:p14="http://schemas.microsoft.com/office/powerpoint/2010/main" val="3089560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a:solidFill>
                  <a:srgbClr val="FF0000"/>
                </a:solidFill>
              </a:rPr>
              <a:t>Romanos 5:5 (RVR1960</a:t>
            </a:r>
            <a:r>
              <a:rPr lang="es-ES" sz="3600" dirty="0" smtClean="0">
                <a:solidFill>
                  <a:srgbClr val="FF0000"/>
                </a:solidFill>
              </a:rPr>
              <a:t>)</a:t>
            </a:r>
            <a:endParaRPr lang="es-ES" dirty="0">
              <a:solidFill>
                <a:srgbClr val="FF0000"/>
              </a:solidFill>
            </a:endParaRPr>
          </a:p>
        </p:txBody>
      </p:sp>
      <p:sp>
        <p:nvSpPr>
          <p:cNvPr id="3" name="Marcador de contenido 2"/>
          <p:cNvSpPr>
            <a:spLocks noGrp="1"/>
          </p:cNvSpPr>
          <p:nvPr>
            <p:ph idx="1"/>
          </p:nvPr>
        </p:nvSpPr>
        <p:spPr/>
        <p:txBody>
          <a:bodyPr>
            <a:normAutofit/>
          </a:bodyPr>
          <a:lstStyle/>
          <a:p>
            <a:pPr marL="0" indent="0">
              <a:buNone/>
            </a:pPr>
            <a:r>
              <a:rPr lang="es-ES" sz="3200" dirty="0" smtClean="0"/>
              <a:t>y </a:t>
            </a:r>
            <a:r>
              <a:rPr lang="es-ES" sz="3200" dirty="0"/>
              <a:t>la esperanza no </a:t>
            </a:r>
            <a:r>
              <a:rPr lang="es-ES" sz="3200" dirty="0" smtClean="0"/>
              <a:t>avergüenza</a:t>
            </a:r>
            <a:r>
              <a:rPr lang="es-ES" sz="3200" dirty="0"/>
              <a:t>; porque el amor de Dios ha sido derramado en nuestros corazones por el Espíritu Santo que nos fue dado.</a:t>
            </a:r>
          </a:p>
        </p:txBody>
      </p:sp>
    </p:spTree>
    <p:extLst>
      <p:ext uri="{BB962C8B-B14F-4D97-AF65-F5344CB8AC3E}">
        <p14:creationId xmlns:p14="http://schemas.microsoft.com/office/powerpoint/2010/main" val="637485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197809"/>
            <a:ext cx="7269480" cy="1325562"/>
          </a:xfrm>
        </p:spPr>
        <p:txBody>
          <a:bodyPr/>
          <a:lstStyle/>
          <a:p>
            <a:r>
              <a:rPr lang="es-ES" sz="3600" dirty="0">
                <a:solidFill>
                  <a:srgbClr val="FF0000"/>
                </a:solidFill>
              </a:rPr>
              <a:t>1 Juan 4:7 (RVR1960</a:t>
            </a:r>
            <a:r>
              <a:rPr lang="es-ES" sz="3600" dirty="0" smtClean="0">
                <a:solidFill>
                  <a:srgbClr val="FF0000"/>
                </a:solidFill>
              </a:rPr>
              <a:t>)</a:t>
            </a:r>
            <a:endParaRPr lang="es-ES" dirty="0">
              <a:solidFill>
                <a:srgbClr val="FF0000"/>
              </a:solidFill>
            </a:endParaRPr>
          </a:p>
        </p:txBody>
      </p:sp>
      <p:sp>
        <p:nvSpPr>
          <p:cNvPr id="3" name="Marcador de contenido 2"/>
          <p:cNvSpPr>
            <a:spLocks noGrp="1"/>
          </p:cNvSpPr>
          <p:nvPr>
            <p:ph idx="1"/>
          </p:nvPr>
        </p:nvSpPr>
        <p:spPr/>
        <p:txBody>
          <a:bodyPr>
            <a:normAutofit/>
          </a:bodyPr>
          <a:lstStyle/>
          <a:p>
            <a:pPr marL="0" indent="0">
              <a:buNone/>
            </a:pPr>
            <a:r>
              <a:rPr lang="es-ES" sz="3200" dirty="0" smtClean="0"/>
              <a:t>Amados</a:t>
            </a:r>
            <a:r>
              <a:rPr lang="es-ES" sz="3200" dirty="0"/>
              <a:t>, amémonos unos a otros; porque el amor es de Dios. Todo aquel que ama, es nacido de Dios, y conoce a Dios.</a:t>
            </a:r>
          </a:p>
        </p:txBody>
      </p:sp>
    </p:spTree>
    <p:extLst>
      <p:ext uri="{BB962C8B-B14F-4D97-AF65-F5344CB8AC3E}">
        <p14:creationId xmlns:p14="http://schemas.microsoft.com/office/powerpoint/2010/main" val="127781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smtClean="0">
                <a:solidFill>
                  <a:srgbClr val="FF0000"/>
                </a:solidFill>
              </a:rPr>
              <a:t>2. El amor cristiano debe darse incondicionalmente</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Debemos actuar con amor sin importar la forma en que nos traten.</a:t>
            </a:r>
          </a:p>
          <a:p>
            <a:r>
              <a:rPr lang="es-ES_tradnl" sz="3200" dirty="0" smtClean="0"/>
              <a:t>No debemos dar amor solo cuando nos den amor.</a:t>
            </a:r>
          </a:p>
          <a:p>
            <a:r>
              <a:rPr lang="es-ES_tradnl" sz="3200" dirty="0" smtClean="0"/>
              <a:t>Debemos dar amor aun a nuestros enemigos.</a:t>
            </a:r>
          </a:p>
          <a:p>
            <a:r>
              <a:rPr lang="es-ES_tradnl" sz="3200" dirty="0" smtClean="0"/>
              <a:t>Hay que vencer la tentación de esperar amor correspondido.</a:t>
            </a:r>
            <a:endParaRPr lang="es-ES" sz="3200" dirty="0"/>
          </a:p>
        </p:txBody>
      </p:sp>
    </p:spTree>
    <p:extLst>
      <p:ext uri="{BB962C8B-B14F-4D97-AF65-F5344CB8AC3E}">
        <p14:creationId xmlns:p14="http://schemas.microsoft.com/office/powerpoint/2010/main" val="22512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135" y="371125"/>
            <a:ext cx="7269480" cy="994172"/>
          </a:xfrm>
        </p:spPr>
        <p:txBody>
          <a:bodyPr>
            <a:normAutofit fontScale="90000"/>
          </a:bodyPr>
          <a:lstStyle/>
          <a:p>
            <a:r>
              <a:rPr lang="es-ES" sz="3600" b="1" dirty="0">
                <a:solidFill>
                  <a:schemeClr val="accent1"/>
                </a:solidFill>
              </a:rPr>
              <a:t>Obstáculos para acercarnos a la </a:t>
            </a:r>
            <a:r>
              <a:rPr lang="es-ES" sz="3600" b="1" dirty="0" smtClean="0">
                <a:solidFill>
                  <a:schemeClr val="accent1"/>
                </a:solidFill>
              </a:rPr>
              <a:t>gente</a:t>
            </a:r>
            <a:endParaRPr lang="es-ES" sz="3600" dirty="0">
              <a:solidFill>
                <a:schemeClr val="accent1"/>
              </a:solidFill>
            </a:endParaRPr>
          </a:p>
        </p:txBody>
      </p:sp>
      <p:sp>
        <p:nvSpPr>
          <p:cNvPr id="3" name="Marcador de contenido 2"/>
          <p:cNvSpPr>
            <a:spLocks noGrp="1"/>
          </p:cNvSpPr>
          <p:nvPr>
            <p:ph idx="1"/>
          </p:nvPr>
        </p:nvSpPr>
        <p:spPr>
          <a:xfrm>
            <a:off x="853098" y="1710881"/>
            <a:ext cx="6446520" cy="4540629"/>
          </a:xfrm>
        </p:spPr>
        <p:txBody>
          <a:bodyPr>
            <a:noAutofit/>
          </a:bodyPr>
          <a:lstStyle/>
          <a:p>
            <a:pPr marL="0" indent="0">
              <a:buNone/>
            </a:pPr>
            <a:r>
              <a:rPr lang="es-ES" sz="3600" dirty="0"/>
              <a:t>Acercarse a una persona para testificar puede ser todo un reto que solo puede lograrse si el Espíritu Santo opera por medio de nosotros ya que siempre habrá obstáculos en nuestra misión.</a:t>
            </a:r>
          </a:p>
          <a:p>
            <a:pPr marL="0" indent="0">
              <a:buNone/>
            </a:pPr>
            <a:endParaRPr lang="es-ES" sz="3600" dirty="0"/>
          </a:p>
        </p:txBody>
      </p:sp>
    </p:spTree>
    <p:extLst>
      <p:ext uri="{BB962C8B-B14F-4D97-AF65-F5344CB8AC3E}">
        <p14:creationId xmlns:p14="http://schemas.microsoft.com/office/powerpoint/2010/main" val="33276649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98579"/>
            <a:ext cx="7269480" cy="926212"/>
          </a:xfrm>
        </p:spPr>
        <p:txBody>
          <a:bodyPr/>
          <a:lstStyle/>
          <a:p>
            <a:r>
              <a:rPr lang="es-ES" sz="3600" dirty="0" smtClean="0">
                <a:solidFill>
                  <a:srgbClr val="FF0000"/>
                </a:solidFill>
              </a:rPr>
              <a:t>Lucas 6: 27, 31, 32 (RVR1960)</a:t>
            </a:r>
            <a:endParaRPr lang="es-ES" dirty="0">
              <a:solidFill>
                <a:srgbClr val="FF0000"/>
              </a:solidFill>
            </a:endParaRPr>
          </a:p>
        </p:txBody>
      </p:sp>
      <p:sp>
        <p:nvSpPr>
          <p:cNvPr id="3" name="Marcador de contenido 2"/>
          <p:cNvSpPr>
            <a:spLocks noGrp="1"/>
          </p:cNvSpPr>
          <p:nvPr>
            <p:ph idx="1"/>
          </p:nvPr>
        </p:nvSpPr>
        <p:spPr>
          <a:xfrm>
            <a:off x="946404" y="1436915"/>
            <a:ext cx="6446520" cy="4982546"/>
          </a:xfrm>
        </p:spPr>
        <p:txBody>
          <a:bodyPr>
            <a:normAutofit fontScale="92500"/>
          </a:bodyPr>
          <a:lstStyle/>
          <a:p>
            <a:pPr marL="0" indent="0">
              <a:buNone/>
            </a:pPr>
            <a:r>
              <a:rPr lang="es-ES" sz="3200" b="1" baseline="30000" dirty="0"/>
              <a:t>27 </a:t>
            </a:r>
            <a:r>
              <a:rPr lang="es-ES" sz="3200" dirty="0"/>
              <a:t>Pero a vosotros los que oís, os digo: Amad a vuestros enemigos, haced bien a los que os aborrecen</a:t>
            </a:r>
            <a:r>
              <a:rPr lang="es-ES" sz="3200" dirty="0" smtClean="0"/>
              <a:t>;</a:t>
            </a:r>
          </a:p>
          <a:p>
            <a:pPr marL="0" indent="0">
              <a:buNone/>
            </a:pPr>
            <a:r>
              <a:rPr lang="es-ES" sz="3200" b="1" baseline="30000" dirty="0"/>
              <a:t>31 </a:t>
            </a:r>
            <a:r>
              <a:rPr lang="es-ES" sz="3200" dirty="0"/>
              <a:t>Y como queréis que hagan los hombres con vosotros, así también haced vosotros con ellos.</a:t>
            </a:r>
          </a:p>
          <a:p>
            <a:pPr marL="0" indent="0">
              <a:buNone/>
            </a:pPr>
            <a:r>
              <a:rPr lang="es-ES" sz="3200" b="1" baseline="30000" dirty="0"/>
              <a:t>32 </a:t>
            </a:r>
            <a:r>
              <a:rPr lang="es-ES" sz="3200" dirty="0"/>
              <a:t>Porque si amáis a los que os aman, ¿qué mérito tenéis? Porque también los pecadores aman a los que los aman.</a:t>
            </a:r>
          </a:p>
          <a:p>
            <a:pPr marL="0" indent="0">
              <a:buNone/>
            </a:pPr>
            <a:endParaRPr lang="es-ES" sz="3200" dirty="0"/>
          </a:p>
        </p:txBody>
      </p:sp>
    </p:spTree>
    <p:extLst>
      <p:ext uri="{BB962C8B-B14F-4D97-AF65-F5344CB8AC3E}">
        <p14:creationId xmlns:p14="http://schemas.microsoft.com/office/powerpoint/2010/main" val="3439226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a:solidFill>
                  <a:srgbClr val="FF0000"/>
                </a:solidFill>
              </a:rPr>
              <a:t>3</a:t>
            </a:r>
            <a:r>
              <a:rPr lang="es-ES_tradnl" b="1" dirty="0" smtClean="0">
                <a:solidFill>
                  <a:srgbClr val="FF0000"/>
                </a:solidFill>
              </a:rPr>
              <a:t>. El amor cristiano es para dar a otros, no es egoísta</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Debemos dejar de lado nuestras propias preocupaciones.</a:t>
            </a:r>
          </a:p>
          <a:p>
            <a:r>
              <a:rPr lang="es-ES_tradnl" sz="3200" dirty="0" smtClean="0"/>
              <a:t>Debemos concentrarnos en las preocupaciones de los otros a los que damos amor.</a:t>
            </a:r>
          </a:p>
          <a:p>
            <a:r>
              <a:rPr lang="es-ES_tradnl" sz="3200" dirty="0" smtClean="0"/>
              <a:t>Debemos dejar que el Espíritu Santo nos use para dar el amor de Dios, no el nuestro.</a:t>
            </a:r>
          </a:p>
        </p:txBody>
      </p:sp>
    </p:spTree>
    <p:extLst>
      <p:ext uri="{BB962C8B-B14F-4D97-AF65-F5344CB8AC3E}">
        <p14:creationId xmlns:p14="http://schemas.microsoft.com/office/powerpoint/2010/main" val="1000838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fontScale="90000"/>
          </a:bodyPr>
          <a:lstStyle/>
          <a:p>
            <a:r>
              <a:rPr lang="es-ES_tradnl" b="1" dirty="0" smtClean="0">
                <a:solidFill>
                  <a:srgbClr val="FF0000"/>
                </a:solidFill>
              </a:rPr>
              <a:t>4. El amor cristiano se basa en las necesidades de otros, no en las nuestras</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Debemos dejar que Cristo satisfaga nuestras necesidades con su amor incondicional.</a:t>
            </a:r>
          </a:p>
          <a:p>
            <a:r>
              <a:rPr lang="es-ES_tradnl" sz="3200" dirty="0" smtClean="0"/>
              <a:t>Debemos concentrarnos en ser los agentes del amor de Dios para que Él satisfaga las necesidades de otros por medio nuestro.</a:t>
            </a:r>
          </a:p>
        </p:txBody>
      </p:sp>
    </p:spTree>
    <p:extLst>
      <p:ext uri="{BB962C8B-B14F-4D97-AF65-F5344CB8AC3E}">
        <p14:creationId xmlns:p14="http://schemas.microsoft.com/office/powerpoint/2010/main" val="3089860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a:solidFill>
                  <a:srgbClr val="FF0000"/>
                </a:solidFill>
              </a:rPr>
              <a:t>4</a:t>
            </a:r>
            <a:r>
              <a:rPr lang="es-ES_tradnl" b="1" dirty="0" smtClean="0">
                <a:solidFill>
                  <a:srgbClr val="FF0000"/>
                </a:solidFill>
              </a:rPr>
              <a:t>. El amor cristiano busca dar más que recibir</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Debemos dejar que el amor de Dios salga de nosotros hacia otros en vez de atrapar el amor dentro de nosotros.</a:t>
            </a:r>
          </a:p>
          <a:p>
            <a:r>
              <a:rPr lang="es-ES_tradnl" sz="3200" dirty="0" smtClean="0"/>
              <a:t>Debemos dar tanto amor como sea necesario pues en tanto demos amor cristiano recibiremos amor de Cristo.</a:t>
            </a:r>
          </a:p>
        </p:txBody>
      </p:sp>
    </p:spTree>
    <p:extLst>
      <p:ext uri="{BB962C8B-B14F-4D97-AF65-F5344CB8AC3E}">
        <p14:creationId xmlns:p14="http://schemas.microsoft.com/office/powerpoint/2010/main" val="2220593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98579"/>
            <a:ext cx="7269480" cy="926212"/>
          </a:xfrm>
        </p:spPr>
        <p:txBody>
          <a:bodyPr/>
          <a:lstStyle/>
          <a:p>
            <a:r>
              <a:rPr lang="es-ES" sz="3600" dirty="0" smtClean="0">
                <a:solidFill>
                  <a:srgbClr val="FF0000"/>
                </a:solidFill>
              </a:rPr>
              <a:t>Lucas 6: 30, 38 (RVR1960)</a:t>
            </a:r>
            <a:endParaRPr lang="es-ES" dirty="0">
              <a:solidFill>
                <a:srgbClr val="FF0000"/>
              </a:solidFill>
            </a:endParaRPr>
          </a:p>
        </p:txBody>
      </p:sp>
      <p:sp>
        <p:nvSpPr>
          <p:cNvPr id="3" name="Marcador de contenido 2"/>
          <p:cNvSpPr>
            <a:spLocks noGrp="1"/>
          </p:cNvSpPr>
          <p:nvPr>
            <p:ph idx="1"/>
          </p:nvPr>
        </p:nvSpPr>
        <p:spPr>
          <a:xfrm>
            <a:off x="946404" y="1436915"/>
            <a:ext cx="6446520" cy="4982546"/>
          </a:xfrm>
        </p:spPr>
        <p:txBody>
          <a:bodyPr>
            <a:normAutofit/>
          </a:bodyPr>
          <a:lstStyle/>
          <a:p>
            <a:pPr marL="0" indent="0">
              <a:buNone/>
            </a:pPr>
            <a:r>
              <a:rPr lang="es-ES" sz="2800" b="1" baseline="30000" dirty="0"/>
              <a:t>30 </a:t>
            </a:r>
            <a:r>
              <a:rPr lang="es-ES" sz="2800" dirty="0"/>
              <a:t>A cualquiera que te pida, dale; y al que tome lo que es tuyo, no pidas que te lo devuelva</a:t>
            </a:r>
            <a:r>
              <a:rPr lang="es-ES" sz="2800" dirty="0" smtClean="0"/>
              <a:t>.</a:t>
            </a:r>
          </a:p>
          <a:p>
            <a:pPr marL="0" indent="0">
              <a:buNone/>
            </a:pPr>
            <a:r>
              <a:rPr lang="es-ES" sz="3200" b="1" baseline="30000" dirty="0"/>
              <a:t>38 </a:t>
            </a:r>
            <a:r>
              <a:rPr lang="es-ES" sz="3200" dirty="0"/>
              <a:t>Dad, y se os dará; medida buena, apretada, remecida y rebosando darán en vuestro regazo; porque con la misma medida con que medís, os volverán a medir.</a:t>
            </a:r>
          </a:p>
          <a:p>
            <a:pPr marL="0" indent="0">
              <a:buNone/>
            </a:pPr>
            <a:endParaRPr lang="es-ES" sz="3200" dirty="0"/>
          </a:p>
        </p:txBody>
      </p:sp>
    </p:spTree>
    <p:extLst>
      <p:ext uri="{BB962C8B-B14F-4D97-AF65-F5344CB8AC3E}">
        <p14:creationId xmlns:p14="http://schemas.microsoft.com/office/powerpoint/2010/main" val="1425604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Principios del amor en el Método de Cristo</a:t>
            </a:r>
            <a:endParaRPr lang="es-ES" dirty="0"/>
          </a:p>
        </p:txBody>
      </p:sp>
      <p:sp>
        <p:nvSpPr>
          <p:cNvPr id="3" name="Subtítulo 2"/>
          <p:cNvSpPr>
            <a:spLocks noGrp="1"/>
          </p:cNvSpPr>
          <p:nvPr>
            <p:ph type="subTitle" idx="1"/>
          </p:nvPr>
        </p:nvSpPr>
        <p:spPr/>
        <p:txBody>
          <a:bodyPr>
            <a:normAutofit/>
          </a:bodyPr>
          <a:lstStyle/>
          <a:p>
            <a:r>
              <a:rPr lang="es-ES_tradnl" sz="3200" b="1" dirty="0" smtClean="0"/>
              <a:t>Niveles </a:t>
            </a:r>
            <a:r>
              <a:rPr lang="es-ES_tradnl" sz="3200" b="1" dirty="0"/>
              <a:t>de </a:t>
            </a:r>
            <a:r>
              <a:rPr lang="es-ES_tradnl" sz="3200" b="1" dirty="0" smtClean="0"/>
              <a:t>amor acordes con los niveles de amistad</a:t>
            </a:r>
            <a:endParaRPr lang="es-ES" sz="3200" b="1" dirty="0"/>
          </a:p>
        </p:txBody>
      </p:sp>
    </p:spTree>
    <p:extLst>
      <p:ext uri="{BB962C8B-B14F-4D97-AF65-F5344CB8AC3E}">
        <p14:creationId xmlns:p14="http://schemas.microsoft.com/office/powerpoint/2010/main" val="755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smtClean="0">
                <a:solidFill>
                  <a:srgbClr val="FF0000"/>
                </a:solidFill>
              </a:rPr>
              <a:t>Niveles de amor al aplicar el método</a:t>
            </a:r>
            <a:endParaRPr lang="es-ES" b="1" dirty="0">
              <a:solidFill>
                <a:srgbClr val="FF0000"/>
              </a:solidFill>
            </a:endParaRPr>
          </a:p>
        </p:txBody>
      </p:sp>
      <p:sp>
        <p:nvSpPr>
          <p:cNvPr id="3" name="Marcador de contenido 2"/>
          <p:cNvSpPr>
            <a:spLocks noGrp="1"/>
          </p:cNvSpPr>
          <p:nvPr>
            <p:ph idx="1"/>
          </p:nvPr>
        </p:nvSpPr>
        <p:spPr>
          <a:xfrm>
            <a:off x="890421" y="2096731"/>
            <a:ext cx="6446520" cy="4761269"/>
          </a:xfrm>
        </p:spPr>
        <p:txBody>
          <a:bodyPr>
            <a:normAutofit/>
          </a:bodyPr>
          <a:lstStyle/>
          <a:p>
            <a:pPr marL="514350" indent="-514350">
              <a:buFont typeface="+mj-lt"/>
              <a:buAutoNum type="arabicPeriod"/>
            </a:pPr>
            <a:r>
              <a:rPr lang="es-ES_tradnl" sz="3200" dirty="0" smtClean="0"/>
              <a:t>Nivel de </a:t>
            </a:r>
            <a:r>
              <a:rPr lang="es-ES_tradnl" sz="3200" u="sng" dirty="0" smtClean="0"/>
              <a:t>reconocimiento</a:t>
            </a:r>
            <a:r>
              <a:rPr lang="es-ES_tradnl" sz="3200" dirty="0" smtClean="0"/>
              <a:t>.</a:t>
            </a:r>
          </a:p>
          <a:p>
            <a:pPr marL="514350" indent="-514350">
              <a:buFont typeface="+mj-lt"/>
              <a:buAutoNum type="arabicPeriod"/>
            </a:pPr>
            <a:r>
              <a:rPr lang="es-ES_tradnl" sz="3200" dirty="0" smtClean="0"/>
              <a:t>Nivel de </a:t>
            </a:r>
            <a:r>
              <a:rPr lang="es-ES_tradnl" sz="3200" u="sng" dirty="0" smtClean="0"/>
              <a:t>aceptación</a:t>
            </a:r>
            <a:r>
              <a:rPr lang="es-ES_tradnl" sz="3200" dirty="0" smtClean="0"/>
              <a:t>.</a:t>
            </a:r>
          </a:p>
          <a:p>
            <a:pPr marL="514350" indent="-514350">
              <a:buFont typeface="+mj-lt"/>
              <a:buAutoNum type="arabicPeriod"/>
            </a:pPr>
            <a:r>
              <a:rPr lang="es-ES_tradnl" sz="3200" dirty="0" smtClean="0"/>
              <a:t>Nivel de </a:t>
            </a:r>
            <a:r>
              <a:rPr lang="es-ES_tradnl" sz="3200" u="sng" dirty="0" smtClean="0"/>
              <a:t>confirmación</a:t>
            </a:r>
            <a:r>
              <a:rPr lang="es-ES_tradnl" sz="3200" dirty="0" smtClean="0"/>
              <a:t>.</a:t>
            </a:r>
          </a:p>
          <a:p>
            <a:pPr marL="514350" indent="-514350">
              <a:buFont typeface="+mj-lt"/>
              <a:buAutoNum type="arabicPeriod"/>
            </a:pPr>
            <a:r>
              <a:rPr lang="es-ES_tradnl" sz="3200" dirty="0" smtClean="0"/>
              <a:t>Nivel de </a:t>
            </a:r>
            <a:r>
              <a:rPr lang="es-ES_tradnl" sz="3200" u="sng" dirty="0" smtClean="0"/>
              <a:t>entrega</a:t>
            </a:r>
          </a:p>
        </p:txBody>
      </p:sp>
    </p:spTree>
    <p:extLst>
      <p:ext uri="{BB962C8B-B14F-4D97-AF65-F5344CB8AC3E}">
        <p14:creationId xmlns:p14="http://schemas.microsoft.com/office/powerpoint/2010/main" val="169583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smtClean="0">
                <a:solidFill>
                  <a:srgbClr val="FF0000"/>
                </a:solidFill>
              </a:rPr>
              <a:t>1. El nivel de reconocimiento</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Aplica principalmente al nivel del saludo en amistad.</a:t>
            </a:r>
          </a:p>
          <a:p>
            <a:r>
              <a:rPr lang="es-ES_tradnl" sz="3200" dirty="0" smtClean="0"/>
              <a:t>El saludo debe dejar salir, por medio nuestro, el amor de Dios por todo tipo de persona.</a:t>
            </a:r>
          </a:p>
          <a:p>
            <a:r>
              <a:rPr lang="es-ES_tradnl" sz="3200" dirty="0" smtClean="0"/>
              <a:t>La otra persona debe percibir que su vida está tocando la nuestra sin importar su origen ni calidades.</a:t>
            </a:r>
          </a:p>
        </p:txBody>
      </p:sp>
    </p:spTree>
    <p:extLst>
      <p:ext uri="{BB962C8B-B14F-4D97-AF65-F5344CB8AC3E}">
        <p14:creationId xmlns:p14="http://schemas.microsoft.com/office/powerpoint/2010/main" val="3480883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98579"/>
            <a:ext cx="7269480" cy="926212"/>
          </a:xfrm>
        </p:spPr>
        <p:txBody>
          <a:bodyPr/>
          <a:lstStyle/>
          <a:p>
            <a:r>
              <a:rPr lang="es-ES" sz="3600" dirty="0" smtClean="0">
                <a:solidFill>
                  <a:srgbClr val="FF0000"/>
                </a:solidFill>
              </a:rPr>
              <a:t>Mateo 5: 46, 47 (RVR1960)</a:t>
            </a:r>
            <a:endParaRPr lang="es-ES" dirty="0">
              <a:solidFill>
                <a:srgbClr val="FF0000"/>
              </a:solidFill>
            </a:endParaRPr>
          </a:p>
        </p:txBody>
      </p:sp>
      <p:sp>
        <p:nvSpPr>
          <p:cNvPr id="3" name="Marcador de contenido 2"/>
          <p:cNvSpPr>
            <a:spLocks noGrp="1"/>
          </p:cNvSpPr>
          <p:nvPr>
            <p:ph idx="1"/>
          </p:nvPr>
        </p:nvSpPr>
        <p:spPr>
          <a:xfrm>
            <a:off x="946404" y="1436915"/>
            <a:ext cx="6446520" cy="4982546"/>
          </a:xfrm>
        </p:spPr>
        <p:txBody>
          <a:bodyPr>
            <a:normAutofit/>
          </a:bodyPr>
          <a:lstStyle/>
          <a:p>
            <a:pPr marL="0" indent="0">
              <a:buNone/>
            </a:pPr>
            <a:r>
              <a:rPr lang="es-ES" sz="3200" b="1" baseline="30000" dirty="0" smtClean="0"/>
              <a:t>46 </a:t>
            </a:r>
            <a:r>
              <a:rPr lang="es-ES" sz="3200" dirty="0" smtClean="0"/>
              <a:t>Porque si amáis a los que os aman, ¿qué recompensa tendréis? ¿No hacen también lo mismo los publicanos?</a:t>
            </a:r>
          </a:p>
          <a:p>
            <a:pPr marL="0" indent="0">
              <a:buNone/>
            </a:pPr>
            <a:r>
              <a:rPr lang="es-ES" sz="3200" b="1" baseline="30000" dirty="0" smtClean="0"/>
              <a:t>47 </a:t>
            </a:r>
            <a:r>
              <a:rPr lang="es-ES" sz="3200" dirty="0" smtClean="0"/>
              <a:t>Y si saludáis a vuestros hermanos solamente, ¿qué hacéis de más? ¿No hacen también así los gentiles?</a:t>
            </a:r>
          </a:p>
          <a:p>
            <a:pPr marL="0" indent="0">
              <a:buNone/>
            </a:pPr>
            <a:endParaRPr lang="es-ES" sz="3600" dirty="0"/>
          </a:p>
        </p:txBody>
      </p:sp>
    </p:spTree>
    <p:extLst>
      <p:ext uri="{BB962C8B-B14F-4D97-AF65-F5344CB8AC3E}">
        <p14:creationId xmlns:p14="http://schemas.microsoft.com/office/powerpoint/2010/main" val="1163243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1325562"/>
          </a:xfrm>
        </p:spPr>
        <p:txBody>
          <a:bodyPr>
            <a:normAutofit/>
          </a:bodyPr>
          <a:lstStyle/>
          <a:p>
            <a:r>
              <a:rPr lang="es-ES_tradnl" b="1" dirty="0">
                <a:solidFill>
                  <a:srgbClr val="FF0000"/>
                </a:solidFill>
              </a:rPr>
              <a:t>2</a:t>
            </a:r>
            <a:r>
              <a:rPr lang="es-ES_tradnl" b="1" dirty="0" smtClean="0">
                <a:solidFill>
                  <a:srgbClr val="FF0000"/>
                </a:solidFill>
              </a:rPr>
              <a:t>. El nivel de aceptación</a:t>
            </a:r>
            <a:endParaRPr lang="es-ES" b="1" dirty="0">
              <a:solidFill>
                <a:srgbClr val="FF0000"/>
              </a:solidFill>
            </a:endParaRPr>
          </a:p>
        </p:txBody>
      </p:sp>
      <p:sp>
        <p:nvSpPr>
          <p:cNvPr id="3" name="Marcador de contenido 2"/>
          <p:cNvSpPr>
            <a:spLocks noGrp="1"/>
          </p:cNvSpPr>
          <p:nvPr>
            <p:ph idx="1"/>
          </p:nvPr>
        </p:nvSpPr>
        <p:spPr>
          <a:xfrm>
            <a:off x="946404" y="1810755"/>
            <a:ext cx="6446520" cy="4761269"/>
          </a:xfrm>
        </p:spPr>
        <p:txBody>
          <a:bodyPr>
            <a:normAutofit/>
          </a:bodyPr>
          <a:lstStyle/>
          <a:p>
            <a:r>
              <a:rPr lang="es-ES_tradnl" sz="3200" dirty="0" smtClean="0"/>
              <a:t>Aplica principalmente a los niveles de conversación sobre cosas e ideas en amistad.</a:t>
            </a:r>
          </a:p>
          <a:p>
            <a:r>
              <a:rPr lang="es-ES_tradnl" sz="3200" dirty="0" smtClean="0"/>
              <a:t>La persona debe percibir que lo aceptamos como parte de nuestra vida, tal y como es.</a:t>
            </a:r>
          </a:p>
          <a:p>
            <a:r>
              <a:rPr lang="es-ES_tradnl" sz="3200" dirty="0" smtClean="0"/>
              <a:t>Debemos aceptar a la persona sin prejuicios tal y como Dios nos aceptó.</a:t>
            </a:r>
          </a:p>
        </p:txBody>
      </p:sp>
    </p:spTree>
    <p:extLst>
      <p:ext uri="{BB962C8B-B14F-4D97-AF65-F5344CB8AC3E}">
        <p14:creationId xmlns:p14="http://schemas.microsoft.com/office/powerpoint/2010/main" val="54594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Prejuicios en las relaciones</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41280164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98579"/>
            <a:ext cx="7269480" cy="653143"/>
          </a:xfrm>
        </p:spPr>
        <p:txBody>
          <a:bodyPr/>
          <a:lstStyle/>
          <a:p>
            <a:r>
              <a:rPr lang="es-ES" sz="3600" dirty="0" smtClean="0">
                <a:solidFill>
                  <a:srgbClr val="FF0000"/>
                </a:solidFill>
              </a:rPr>
              <a:t>Mateo 5: 43-45 (RVR1960)</a:t>
            </a:r>
            <a:endParaRPr lang="es-ES" dirty="0">
              <a:solidFill>
                <a:srgbClr val="FF0000"/>
              </a:solidFill>
            </a:endParaRPr>
          </a:p>
        </p:txBody>
      </p:sp>
      <p:sp>
        <p:nvSpPr>
          <p:cNvPr id="3" name="Marcador de contenido 2"/>
          <p:cNvSpPr>
            <a:spLocks noGrp="1"/>
          </p:cNvSpPr>
          <p:nvPr>
            <p:ph idx="1"/>
          </p:nvPr>
        </p:nvSpPr>
        <p:spPr>
          <a:xfrm>
            <a:off x="447869" y="1101012"/>
            <a:ext cx="7464490" cy="5756988"/>
          </a:xfrm>
        </p:spPr>
        <p:txBody>
          <a:bodyPr>
            <a:noAutofit/>
          </a:bodyPr>
          <a:lstStyle/>
          <a:p>
            <a:pPr marL="0" indent="0">
              <a:buNone/>
            </a:pPr>
            <a:r>
              <a:rPr lang="es-ES" sz="3200" b="1" baseline="30000" dirty="0"/>
              <a:t>43 </a:t>
            </a:r>
            <a:r>
              <a:rPr lang="es-ES" sz="3200" dirty="0"/>
              <a:t>Oísteis que fue dicho: Amarás a tu prójimo, y aborrecerás a tu enemigo.</a:t>
            </a:r>
          </a:p>
          <a:p>
            <a:pPr marL="0" indent="0">
              <a:buNone/>
            </a:pPr>
            <a:r>
              <a:rPr lang="es-ES" sz="3200" b="1" baseline="30000" dirty="0"/>
              <a:t>44 </a:t>
            </a:r>
            <a:r>
              <a:rPr lang="es-ES" sz="3200" dirty="0"/>
              <a:t>Pero yo os digo: Amad a vuestros enemigos, bendecid a los que os maldicen, haced bien a los que os aborrecen, y orad por los que os ultrajan y os persiguen;</a:t>
            </a:r>
          </a:p>
          <a:p>
            <a:pPr marL="0" indent="0">
              <a:buNone/>
            </a:pPr>
            <a:r>
              <a:rPr lang="es-ES" sz="3200" b="1" baseline="30000" dirty="0"/>
              <a:t>45 </a:t>
            </a:r>
            <a:r>
              <a:rPr lang="es-ES" sz="3200" dirty="0"/>
              <a:t>para que seáis hijos de vuestro Padre que está en los cielos, que hace salir su sol sobre malos y buenos, y que hace llover sobre justos e injustos.</a:t>
            </a:r>
          </a:p>
          <a:p>
            <a:pPr marL="0" indent="0">
              <a:buNone/>
            </a:pPr>
            <a:endParaRPr lang="es-ES" sz="3600" dirty="0"/>
          </a:p>
        </p:txBody>
      </p:sp>
    </p:spTree>
    <p:extLst>
      <p:ext uri="{BB962C8B-B14F-4D97-AF65-F5344CB8AC3E}">
        <p14:creationId xmlns:p14="http://schemas.microsoft.com/office/powerpoint/2010/main" val="1085496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690464"/>
          </a:xfrm>
        </p:spPr>
        <p:txBody>
          <a:bodyPr>
            <a:normAutofit/>
          </a:bodyPr>
          <a:lstStyle/>
          <a:p>
            <a:r>
              <a:rPr lang="es-ES_tradnl" b="1" dirty="0" smtClean="0">
                <a:solidFill>
                  <a:srgbClr val="FF0000"/>
                </a:solidFill>
              </a:rPr>
              <a:t>3. El nivel de confirmación</a:t>
            </a:r>
            <a:endParaRPr lang="es-ES" b="1" dirty="0">
              <a:solidFill>
                <a:srgbClr val="FF0000"/>
              </a:solidFill>
            </a:endParaRPr>
          </a:p>
        </p:txBody>
      </p:sp>
      <p:sp>
        <p:nvSpPr>
          <p:cNvPr id="3" name="Marcador de contenido 2"/>
          <p:cNvSpPr>
            <a:spLocks noGrp="1"/>
          </p:cNvSpPr>
          <p:nvPr>
            <p:ph idx="1"/>
          </p:nvPr>
        </p:nvSpPr>
        <p:spPr>
          <a:xfrm>
            <a:off x="685146" y="1156996"/>
            <a:ext cx="7059261" cy="5396367"/>
          </a:xfrm>
        </p:spPr>
        <p:txBody>
          <a:bodyPr>
            <a:normAutofit lnSpcReduction="10000"/>
          </a:bodyPr>
          <a:lstStyle/>
          <a:p>
            <a:r>
              <a:rPr lang="es-ES_tradnl" sz="3200" dirty="0" smtClean="0"/>
              <a:t>Aplica principalmente a los niveles de conversación sobre sentimientos.</a:t>
            </a:r>
          </a:p>
          <a:p>
            <a:r>
              <a:rPr lang="es-ES_tradnl" sz="3200" dirty="0" smtClean="0"/>
              <a:t>La persona debe confirmar en su corazón que nuestro interés en sus sentimientos y problemas es genuino tal y como nosotros confirmamos el amor de Dios.</a:t>
            </a:r>
          </a:p>
          <a:p>
            <a:r>
              <a:rPr lang="es-ES_tradnl" sz="3200" dirty="0" smtClean="0"/>
              <a:t>No tenemos que aprobar todo lo que la persona sienta sino confirmarle nuestra amistad con amor cristiano.</a:t>
            </a:r>
          </a:p>
        </p:txBody>
      </p:sp>
    </p:spTree>
    <p:extLst>
      <p:ext uri="{BB962C8B-B14F-4D97-AF65-F5344CB8AC3E}">
        <p14:creationId xmlns:p14="http://schemas.microsoft.com/office/powerpoint/2010/main" val="3669446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23934"/>
            <a:ext cx="7269480" cy="653143"/>
          </a:xfrm>
        </p:spPr>
        <p:txBody>
          <a:bodyPr/>
          <a:lstStyle/>
          <a:p>
            <a:r>
              <a:rPr lang="es-ES" sz="3600" dirty="0" smtClean="0">
                <a:solidFill>
                  <a:srgbClr val="FF0000"/>
                </a:solidFill>
              </a:rPr>
              <a:t>Lucas 19: 5-7 (RVR1960)</a:t>
            </a:r>
            <a:endParaRPr lang="es-ES" dirty="0">
              <a:solidFill>
                <a:srgbClr val="FF0000"/>
              </a:solidFill>
            </a:endParaRPr>
          </a:p>
        </p:txBody>
      </p:sp>
      <p:sp>
        <p:nvSpPr>
          <p:cNvPr id="3" name="Marcador de contenido 2"/>
          <p:cNvSpPr>
            <a:spLocks noGrp="1"/>
          </p:cNvSpPr>
          <p:nvPr>
            <p:ph idx="1"/>
          </p:nvPr>
        </p:nvSpPr>
        <p:spPr>
          <a:xfrm>
            <a:off x="447869" y="1101012"/>
            <a:ext cx="7464490" cy="5756988"/>
          </a:xfrm>
        </p:spPr>
        <p:txBody>
          <a:bodyPr>
            <a:noAutofit/>
          </a:bodyPr>
          <a:lstStyle/>
          <a:p>
            <a:pPr marL="0" indent="0">
              <a:buNone/>
            </a:pPr>
            <a:r>
              <a:rPr lang="es-ES" sz="3200" b="1" baseline="30000" dirty="0"/>
              <a:t>5 </a:t>
            </a:r>
            <a:r>
              <a:rPr lang="es-ES" sz="3200" dirty="0"/>
              <a:t>Cuando Jesús llegó a aquel lugar, mirando hacia arriba, le vio, y le dijo: Zaqueo, date prisa, desciende, porque hoy es necesario que pose yo en tu casa.</a:t>
            </a:r>
          </a:p>
          <a:p>
            <a:pPr marL="0" indent="0">
              <a:buNone/>
            </a:pPr>
            <a:r>
              <a:rPr lang="es-ES" sz="3200" b="1" baseline="30000" dirty="0"/>
              <a:t>6 </a:t>
            </a:r>
            <a:r>
              <a:rPr lang="es-ES" sz="3200" dirty="0"/>
              <a:t>Entonces él descendió aprisa, y le recibió gozoso.</a:t>
            </a:r>
          </a:p>
          <a:p>
            <a:pPr marL="0" indent="0">
              <a:buNone/>
            </a:pPr>
            <a:r>
              <a:rPr lang="es-ES" sz="3200" b="1" baseline="30000" dirty="0"/>
              <a:t>7 </a:t>
            </a:r>
            <a:r>
              <a:rPr lang="es-ES" sz="3200" dirty="0"/>
              <a:t>Al ver esto, todos murmuraban, diciendo que había entrado a posar con un hombre pecador.</a:t>
            </a:r>
          </a:p>
          <a:p>
            <a:pPr marL="0" indent="0">
              <a:buNone/>
            </a:pPr>
            <a:endParaRPr lang="es-ES" sz="3600" dirty="0"/>
          </a:p>
        </p:txBody>
      </p:sp>
    </p:spTree>
    <p:extLst>
      <p:ext uri="{BB962C8B-B14F-4D97-AF65-F5344CB8AC3E}">
        <p14:creationId xmlns:p14="http://schemas.microsoft.com/office/powerpoint/2010/main" val="34051512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147" y="335903"/>
            <a:ext cx="7269480" cy="690464"/>
          </a:xfrm>
        </p:spPr>
        <p:txBody>
          <a:bodyPr>
            <a:normAutofit/>
          </a:bodyPr>
          <a:lstStyle/>
          <a:p>
            <a:r>
              <a:rPr lang="es-ES_tradnl" b="1" dirty="0" smtClean="0">
                <a:solidFill>
                  <a:srgbClr val="FF0000"/>
                </a:solidFill>
              </a:rPr>
              <a:t>3. El nivel de entrega</a:t>
            </a:r>
            <a:endParaRPr lang="es-ES" b="1" dirty="0">
              <a:solidFill>
                <a:srgbClr val="FF0000"/>
              </a:solidFill>
            </a:endParaRPr>
          </a:p>
        </p:txBody>
      </p:sp>
      <p:sp>
        <p:nvSpPr>
          <p:cNvPr id="3" name="Marcador de contenido 2"/>
          <p:cNvSpPr>
            <a:spLocks noGrp="1"/>
          </p:cNvSpPr>
          <p:nvPr>
            <p:ph idx="1"/>
          </p:nvPr>
        </p:nvSpPr>
        <p:spPr>
          <a:xfrm>
            <a:off x="685146" y="1156996"/>
            <a:ext cx="7059261" cy="5396367"/>
          </a:xfrm>
        </p:spPr>
        <p:txBody>
          <a:bodyPr>
            <a:normAutofit lnSpcReduction="10000"/>
          </a:bodyPr>
          <a:lstStyle/>
          <a:p>
            <a:r>
              <a:rPr lang="es-ES_tradnl" sz="3200" dirty="0" smtClean="0"/>
              <a:t>Aplica principalmente a los niveles de conversación sobre necesidades en amistad.</a:t>
            </a:r>
          </a:p>
          <a:p>
            <a:r>
              <a:rPr lang="es-ES_tradnl" sz="3200" dirty="0" smtClean="0"/>
              <a:t>Cristo nos manda a entregarnos con amor cristiano por la necesidad más importante: la salvación de las personas.</a:t>
            </a:r>
          </a:p>
          <a:p>
            <a:r>
              <a:rPr lang="es-ES_tradnl" sz="3200" dirty="0" smtClean="0"/>
              <a:t>En el esfuerzo de hacer discípulos para Cristo debemos cargar nuestra cruz sacrificando cosas en nuestra vida para salvación de otros.</a:t>
            </a:r>
          </a:p>
        </p:txBody>
      </p:sp>
    </p:spTree>
    <p:extLst>
      <p:ext uri="{BB962C8B-B14F-4D97-AF65-F5344CB8AC3E}">
        <p14:creationId xmlns:p14="http://schemas.microsoft.com/office/powerpoint/2010/main" val="3861069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23934"/>
            <a:ext cx="7269480" cy="653143"/>
          </a:xfrm>
        </p:spPr>
        <p:txBody>
          <a:bodyPr/>
          <a:lstStyle/>
          <a:p>
            <a:r>
              <a:rPr lang="es-ES" sz="3600" dirty="0" smtClean="0">
                <a:solidFill>
                  <a:srgbClr val="FF0000"/>
                </a:solidFill>
              </a:rPr>
              <a:t>Juan 20: 21 (RVR1960)</a:t>
            </a:r>
            <a:endParaRPr lang="es-ES" dirty="0">
              <a:solidFill>
                <a:srgbClr val="FF0000"/>
              </a:solidFill>
            </a:endParaRPr>
          </a:p>
        </p:txBody>
      </p:sp>
      <p:sp>
        <p:nvSpPr>
          <p:cNvPr id="3" name="Marcador de contenido 2"/>
          <p:cNvSpPr>
            <a:spLocks noGrp="1"/>
          </p:cNvSpPr>
          <p:nvPr>
            <p:ph idx="1"/>
          </p:nvPr>
        </p:nvSpPr>
        <p:spPr>
          <a:xfrm>
            <a:off x="447869" y="1754155"/>
            <a:ext cx="7464490" cy="3620278"/>
          </a:xfrm>
        </p:spPr>
        <p:txBody>
          <a:bodyPr>
            <a:noAutofit/>
          </a:bodyPr>
          <a:lstStyle/>
          <a:p>
            <a:pPr marL="0" indent="0">
              <a:buNone/>
            </a:pPr>
            <a:r>
              <a:rPr lang="es-ES" sz="3600" b="1" baseline="30000" dirty="0"/>
              <a:t>21 </a:t>
            </a:r>
            <a:r>
              <a:rPr lang="es-ES" sz="3600" dirty="0"/>
              <a:t>Entonces Jesús les dijo otra vez: Paz a vosotros. Como me envió el Padre, así también yo os envío.</a:t>
            </a:r>
          </a:p>
        </p:txBody>
      </p:sp>
    </p:spTree>
    <p:extLst>
      <p:ext uri="{BB962C8B-B14F-4D97-AF65-F5344CB8AC3E}">
        <p14:creationId xmlns:p14="http://schemas.microsoft.com/office/powerpoint/2010/main" val="3734188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23934"/>
            <a:ext cx="7269480" cy="653143"/>
          </a:xfrm>
        </p:spPr>
        <p:txBody>
          <a:bodyPr/>
          <a:lstStyle/>
          <a:p>
            <a:r>
              <a:rPr lang="es-ES" sz="3600" dirty="0" smtClean="0">
                <a:solidFill>
                  <a:srgbClr val="FF0000"/>
                </a:solidFill>
              </a:rPr>
              <a:t>Mateo 16: 24-25 (RVR1960)</a:t>
            </a:r>
            <a:endParaRPr lang="es-ES" dirty="0">
              <a:solidFill>
                <a:srgbClr val="FF0000"/>
              </a:solidFill>
            </a:endParaRPr>
          </a:p>
        </p:txBody>
      </p:sp>
      <p:sp>
        <p:nvSpPr>
          <p:cNvPr id="3" name="Marcador de contenido 2"/>
          <p:cNvSpPr>
            <a:spLocks noGrp="1"/>
          </p:cNvSpPr>
          <p:nvPr>
            <p:ph idx="1"/>
          </p:nvPr>
        </p:nvSpPr>
        <p:spPr>
          <a:xfrm>
            <a:off x="447869" y="1101012"/>
            <a:ext cx="7464490" cy="5756988"/>
          </a:xfrm>
        </p:spPr>
        <p:txBody>
          <a:bodyPr>
            <a:noAutofit/>
          </a:bodyPr>
          <a:lstStyle/>
          <a:p>
            <a:pPr marL="0" indent="0">
              <a:buNone/>
            </a:pPr>
            <a:r>
              <a:rPr lang="es-ES" sz="3600" b="1" baseline="30000" dirty="0"/>
              <a:t>24 </a:t>
            </a:r>
            <a:r>
              <a:rPr lang="es-ES" sz="3600" dirty="0"/>
              <a:t>Entonces Jesús dijo a sus discípulos: Si alguno quiere venir en pos de mí, niéguese a sí mismo, y tome su cruz, y sígame.</a:t>
            </a:r>
          </a:p>
          <a:p>
            <a:pPr marL="0" indent="0">
              <a:buNone/>
            </a:pPr>
            <a:r>
              <a:rPr lang="es-ES" sz="3600" b="1" baseline="30000" dirty="0"/>
              <a:t>25 </a:t>
            </a:r>
            <a:r>
              <a:rPr lang="es-ES" sz="3600" dirty="0"/>
              <a:t>Porque todo el que quiera salvar su vida, la perderá; y todo el que pierda su vida por causa de mí, la hallará.</a:t>
            </a:r>
          </a:p>
        </p:txBody>
      </p:sp>
    </p:spTree>
    <p:extLst>
      <p:ext uri="{BB962C8B-B14F-4D97-AF65-F5344CB8AC3E}">
        <p14:creationId xmlns:p14="http://schemas.microsoft.com/office/powerpoint/2010/main" val="2498594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23934"/>
            <a:ext cx="7269480" cy="653143"/>
          </a:xfrm>
        </p:spPr>
        <p:txBody>
          <a:bodyPr/>
          <a:lstStyle/>
          <a:p>
            <a:r>
              <a:rPr lang="es-ES" sz="3600" dirty="0" smtClean="0">
                <a:solidFill>
                  <a:srgbClr val="FF0000"/>
                </a:solidFill>
              </a:rPr>
              <a:t>Juan 15: 12-13 (RVR1960)</a:t>
            </a:r>
            <a:endParaRPr lang="es-ES" dirty="0">
              <a:solidFill>
                <a:srgbClr val="FF0000"/>
              </a:solidFill>
            </a:endParaRPr>
          </a:p>
        </p:txBody>
      </p:sp>
      <p:sp>
        <p:nvSpPr>
          <p:cNvPr id="3" name="Marcador de contenido 2"/>
          <p:cNvSpPr>
            <a:spLocks noGrp="1"/>
          </p:cNvSpPr>
          <p:nvPr>
            <p:ph idx="1"/>
          </p:nvPr>
        </p:nvSpPr>
        <p:spPr>
          <a:xfrm>
            <a:off x="447869" y="1101012"/>
            <a:ext cx="7464490" cy="5756988"/>
          </a:xfrm>
        </p:spPr>
        <p:txBody>
          <a:bodyPr>
            <a:noAutofit/>
          </a:bodyPr>
          <a:lstStyle/>
          <a:p>
            <a:pPr marL="0" indent="0">
              <a:buNone/>
            </a:pPr>
            <a:r>
              <a:rPr lang="es-ES" sz="3600" b="1" baseline="30000" dirty="0"/>
              <a:t>12 </a:t>
            </a:r>
            <a:r>
              <a:rPr lang="es-ES" sz="3600" dirty="0"/>
              <a:t>Este es mi mandamiento: Que os améis unos a otros, como yo os he amado.</a:t>
            </a:r>
          </a:p>
          <a:p>
            <a:pPr marL="0" indent="0">
              <a:buNone/>
            </a:pPr>
            <a:r>
              <a:rPr lang="es-ES" sz="3600" b="1" baseline="30000" dirty="0"/>
              <a:t>13 </a:t>
            </a:r>
            <a:r>
              <a:rPr lang="es-ES" sz="3600" dirty="0"/>
              <a:t>Nadie tiene mayor amor que este, que uno ponga su vida por sus amigos.</a:t>
            </a:r>
          </a:p>
        </p:txBody>
      </p:sp>
    </p:spTree>
    <p:extLst>
      <p:ext uri="{BB962C8B-B14F-4D97-AF65-F5344CB8AC3E}">
        <p14:creationId xmlns:p14="http://schemas.microsoft.com/office/powerpoint/2010/main" val="1499917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46404" y="758952"/>
            <a:ext cx="7063740" cy="3253211"/>
          </a:xfrm>
        </p:spPr>
        <p:txBody>
          <a:bodyPr/>
          <a:lstStyle/>
          <a:p>
            <a:r>
              <a:rPr lang="es-ES_tradnl" dirty="0" smtClean="0"/>
              <a:t>Principios sobre la oración en el Método de Cristo</a:t>
            </a:r>
            <a:endParaRPr lang="es-ES" dirty="0"/>
          </a:p>
        </p:txBody>
      </p:sp>
      <p:sp>
        <p:nvSpPr>
          <p:cNvPr id="3" name="Subtítulo 2"/>
          <p:cNvSpPr>
            <a:spLocks noGrp="1"/>
          </p:cNvSpPr>
          <p:nvPr>
            <p:ph type="subTitle" idx="1"/>
          </p:nvPr>
        </p:nvSpPr>
        <p:spPr>
          <a:xfrm>
            <a:off x="946404" y="4446037"/>
            <a:ext cx="7063740" cy="1691640"/>
          </a:xfrm>
        </p:spPr>
        <p:txBody>
          <a:bodyPr>
            <a:normAutofit/>
          </a:bodyPr>
          <a:lstStyle/>
          <a:p>
            <a:r>
              <a:rPr lang="es-ES_tradnl" sz="3200" b="1" dirty="0" smtClean="0"/>
              <a:t>Nuestro derecho de pedir a Jesús por la conversión de nuestros semejantes</a:t>
            </a:r>
            <a:endParaRPr lang="es-ES" sz="3200" b="1" dirty="0"/>
          </a:p>
        </p:txBody>
      </p:sp>
    </p:spTree>
    <p:extLst>
      <p:ext uri="{BB962C8B-B14F-4D97-AF65-F5344CB8AC3E}">
        <p14:creationId xmlns:p14="http://schemas.microsoft.com/office/powerpoint/2010/main" val="2615725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223934"/>
            <a:ext cx="7269480" cy="1175658"/>
          </a:xfrm>
        </p:spPr>
        <p:txBody>
          <a:bodyPr>
            <a:noAutofit/>
          </a:bodyPr>
          <a:lstStyle/>
          <a:p>
            <a:r>
              <a:rPr lang="es-ES" sz="3600" dirty="0" smtClean="0">
                <a:solidFill>
                  <a:srgbClr val="FF0000"/>
                </a:solidFill>
              </a:rPr>
              <a:t>Dios quiere </a:t>
            </a:r>
            <a:r>
              <a:rPr lang="es-ES" sz="4000" dirty="0" smtClean="0">
                <a:solidFill>
                  <a:srgbClr val="FF0000"/>
                </a:solidFill>
              </a:rPr>
              <a:t>que</a:t>
            </a:r>
            <a:r>
              <a:rPr lang="es-ES" sz="3600" dirty="0" smtClean="0">
                <a:solidFill>
                  <a:srgbClr val="FF0000"/>
                </a:solidFill>
              </a:rPr>
              <a:t> todos nos salvemos</a:t>
            </a:r>
            <a:endParaRPr lang="es-ES" sz="3200" dirty="0">
              <a:solidFill>
                <a:srgbClr val="FF0000"/>
              </a:solidFill>
            </a:endParaRPr>
          </a:p>
        </p:txBody>
      </p:sp>
      <p:sp>
        <p:nvSpPr>
          <p:cNvPr id="3" name="Marcador de contenido 2"/>
          <p:cNvSpPr>
            <a:spLocks noGrp="1"/>
          </p:cNvSpPr>
          <p:nvPr>
            <p:ph idx="1"/>
          </p:nvPr>
        </p:nvSpPr>
        <p:spPr>
          <a:xfrm>
            <a:off x="447869" y="1791478"/>
            <a:ext cx="7464490" cy="5066522"/>
          </a:xfrm>
        </p:spPr>
        <p:txBody>
          <a:bodyPr>
            <a:noAutofit/>
          </a:bodyPr>
          <a:lstStyle/>
          <a:p>
            <a:pPr marL="0" indent="0">
              <a:buNone/>
            </a:pPr>
            <a:r>
              <a:rPr lang="es-ES" sz="3600" dirty="0">
                <a:solidFill>
                  <a:schemeClr val="accent3"/>
                </a:solidFill>
              </a:rPr>
              <a:t>2 Pedro </a:t>
            </a:r>
            <a:r>
              <a:rPr lang="es-ES" sz="3600" dirty="0" smtClean="0">
                <a:solidFill>
                  <a:schemeClr val="accent3"/>
                </a:solidFill>
              </a:rPr>
              <a:t>3:9 (RVR1960</a:t>
            </a:r>
            <a:r>
              <a:rPr lang="es-ES" sz="3600" dirty="0">
                <a:solidFill>
                  <a:schemeClr val="accent3"/>
                </a:solidFill>
              </a:rPr>
              <a:t>)</a:t>
            </a:r>
          </a:p>
          <a:p>
            <a:pPr marL="0" indent="0">
              <a:buNone/>
            </a:pPr>
            <a:r>
              <a:rPr lang="es-ES" sz="3600" b="1" baseline="30000" dirty="0"/>
              <a:t>9 </a:t>
            </a:r>
            <a:r>
              <a:rPr lang="es-ES" sz="3600" dirty="0"/>
              <a:t>El Señor no retarda su promesa, según algunos la tienen por tardanza, sino que es paciente para con nosotros, no queriendo que ninguno perezca, sino que todos procedan al arrepentimiento.</a:t>
            </a:r>
          </a:p>
        </p:txBody>
      </p:sp>
    </p:spTree>
    <p:extLst>
      <p:ext uri="{BB962C8B-B14F-4D97-AF65-F5344CB8AC3E}">
        <p14:creationId xmlns:p14="http://schemas.microsoft.com/office/powerpoint/2010/main" val="1275285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223934"/>
            <a:ext cx="7768016" cy="1567544"/>
          </a:xfrm>
        </p:spPr>
        <p:txBody>
          <a:bodyPr>
            <a:noAutofit/>
          </a:bodyPr>
          <a:lstStyle/>
          <a:p>
            <a:r>
              <a:rPr lang="es-ES" sz="3200" dirty="0" smtClean="0">
                <a:solidFill>
                  <a:srgbClr val="FF0000"/>
                </a:solidFill>
              </a:rPr>
              <a:t>Dios quiere que nadie quede excluido</a:t>
            </a:r>
            <a:br>
              <a:rPr lang="es-ES" sz="3200" dirty="0" smtClean="0">
                <a:solidFill>
                  <a:srgbClr val="FF0000"/>
                </a:solidFill>
              </a:rPr>
            </a:br>
            <a:r>
              <a:rPr lang="es-ES" sz="3200" dirty="0" smtClean="0">
                <a:solidFill>
                  <a:srgbClr val="FF0000"/>
                </a:solidFill>
              </a:rPr>
              <a:t/>
            </a:r>
            <a:br>
              <a:rPr lang="es-ES" sz="3200" dirty="0" smtClean="0">
                <a:solidFill>
                  <a:srgbClr val="FF0000"/>
                </a:solidFill>
              </a:rPr>
            </a:br>
            <a:r>
              <a:rPr lang="es-ES" sz="3200" dirty="0" smtClean="0">
                <a:solidFill>
                  <a:srgbClr val="FF0000"/>
                </a:solidFill>
              </a:rPr>
              <a:t>1 Timoteo 2</a:t>
            </a:r>
            <a:endParaRPr lang="es-ES" sz="3200" dirty="0">
              <a:solidFill>
                <a:srgbClr val="FF0000"/>
              </a:solidFill>
            </a:endParaRPr>
          </a:p>
        </p:txBody>
      </p:sp>
      <p:sp>
        <p:nvSpPr>
          <p:cNvPr id="3" name="Marcador de contenido 2"/>
          <p:cNvSpPr>
            <a:spLocks noGrp="1"/>
          </p:cNvSpPr>
          <p:nvPr>
            <p:ph idx="1"/>
          </p:nvPr>
        </p:nvSpPr>
        <p:spPr>
          <a:xfrm>
            <a:off x="447868" y="1791478"/>
            <a:ext cx="7768015" cy="5066522"/>
          </a:xfrm>
        </p:spPr>
        <p:txBody>
          <a:bodyPr>
            <a:noAutofit/>
          </a:bodyPr>
          <a:lstStyle/>
          <a:p>
            <a:pPr marL="0" indent="0">
              <a:buNone/>
            </a:pPr>
            <a:r>
              <a:rPr lang="es-ES" sz="3200" dirty="0" smtClean="0"/>
              <a:t>Exhorto </a:t>
            </a:r>
            <a:r>
              <a:rPr lang="es-ES" sz="3200" dirty="0"/>
              <a:t>ante todo, a que se hagan rogativas, oraciones, peticiones y acciones de gracias, por todos los hombres;</a:t>
            </a:r>
          </a:p>
          <a:p>
            <a:pPr marL="0" indent="0">
              <a:buNone/>
            </a:pPr>
            <a:r>
              <a:rPr lang="es-ES" sz="3200" b="1" baseline="30000" dirty="0" smtClean="0"/>
              <a:t>3</a:t>
            </a:r>
            <a:r>
              <a:rPr lang="es-ES" sz="3200" b="1" baseline="30000" dirty="0"/>
              <a:t> </a:t>
            </a:r>
            <a:r>
              <a:rPr lang="es-ES" sz="3200" dirty="0"/>
              <a:t>Porque esto es bueno y agradable delante de Dios nuestro Salvador,</a:t>
            </a:r>
          </a:p>
          <a:p>
            <a:pPr marL="0" indent="0">
              <a:buNone/>
            </a:pPr>
            <a:r>
              <a:rPr lang="es-ES" sz="3200" b="1" baseline="30000" dirty="0"/>
              <a:t>4 </a:t>
            </a:r>
            <a:r>
              <a:rPr lang="es-ES" sz="3200" dirty="0"/>
              <a:t>el cual quiere que todos los hombres sean salvos y vengan al conocimiento de la verdad.</a:t>
            </a:r>
          </a:p>
        </p:txBody>
      </p:sp>
    </p:spTree>
    <p:extLst>
      <p:ext uri="{BB962C8B-B14F-4D97-AF65-F5344CB8AC3E}">
        <p14:creationId xmlns:p14="http://schemas.microsoft.com/office/powerpoint/2010/main" val="12734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168" y="319807"/>
            <a:ext cx="7269480" cy="1079785"/>
          </a:xfrm>
        </p:spPr>
        <p:txBody>
          <a:bodyPr>
            <a:noAutofit/>
          </a:bodyPr>
          <a:lstStyle/>
          <a:p>
            <a:pPr lvl="0"/>
            <a:r>
              <a:rPr lang="es-ES_tradnl" sz="3600" b="1" dirty="0">
                <a:solidFill>
                  <a:schemeClr val="accent1"/>
                </a:solidFill>
              </a:rPr>
              <a:t>Prejuicios en las relaciones</a:t>
            </a:r>
            <a:r>
              <a:rPr lang="es-ES_tradnl" sz="3600" b="1" dirty="0" smtClean="0">
                <a:solidFill>
                  <a:schemeClr val="accent1"/>
                </a:solidFill>
              </a:rPr>
              <a:t/>
            </a:r>
            <a:br>
              <a:rPr lang="es-ES_tradnl" sz="3600" b="1" dirty="0" smtClean="0">
                <a:solidFill>
                  <a:schemeClr val="accent1"/>
                </a:solidFill>
              </a:rPr>
            </a:br>
            <a:r>
              <a:rPr lang="es-ES_tradnl" sz="3600" dirty="0">
                <a:solidFill>
                  <a:schemeClr val="accent1"/>
                </a:solidFill>
              </a:rPr>
              <a:t> 1 Corintios 1: 17-21</a:t>
            </a:r>
            <a:endParaRPr lang="es-ES" sz="3600" dirty="0">
              <a:solidFill>
                <a:schemeClr val="accent1"/>
              </a:solidFill>
            </a:endParaRPr>
          </a:p>
        </p:txBody>
      </p:sp>
      <p:sp>
        <p:nvSpPr>
          <p:cNvPr id="3" name="Marcador de contenido 2"/>
          <p:cNvSpPr>
            <a:spLocks noGrp="1"/>
          </p:cNvSpPr>
          <p:nvPr>
            <p:ph idx="1"/>
          </p:nvPr>
        </p:nvSpPr>
        <p:spPr>
          <a:xfrm>
            <a:off x="755126" y="1431081"/>
            <a:ext cx="7287861" cy="5305618"/>
          </a:xfrm>
        </p:spPr>
        <p:txBody>
          <a:bodyPr>
            <a:noAutofit/>
          </a:bodyPr>
          <a:lstStyle/>
          <a:p>
            <a:pPr marL="0" indent="0">
              <a:buNone/>
            </a:pPr>
            <a:r>
              <a:rPr lang="es-ES" sz="3200" i="1" dirty="0"/>
              <a:t>Pues no me envió Cristo a bautizar, sino a predicar el evangelio; no con sabiduría de palabras, para que no se haga vana la cruz de Cristo. </a:t>
            </a:r>
            <a:r>
              <a:rPr lang="es-ES" sz="3200" b="1" i="1" baseline="30000" dirty="0"/>
              <a:t> </a:t>
            </a:r>
            <a:r>
              <a:rPr lang="es-ES" sz="3200" i="1" dirty="0"/>
              <a:t>Porque la palabra de la cruz es locura a los que se pierden; pero a los que se salvan, esto es, a nosotros, es poder de Dios.</a:t>
            </a:r>
            <a:r>
              <a:rPr lang="es-ES" sz="3200" b="1" i="1" baseline="30000" dirty="0"/>
              <a:t> </a:t>
            </a:r>
            <a:r>
              <a:rPr lang="es-ES" sz="3200" i="1" dirty="0"/>
              <a:t>Pues está escrito:¨Destruiré la sabiduría de los sabios,    Y desecharé el entendimiento de los entendidos.¨</a:t>
            </a:r>
          </a:p>
          <a:p>
            <a:endParaRPr lang="es-ES" sz="3200" dirty="0"/>
          </a:p>
        </p:txBody>
      </p:sp>
    </p:spTree>
    <p:extLst>
      <p:ext uri="{BB962C8B-B14F-4D97-AF65-F5344CB8AC3E}">
        <p14:creationId xmlns:p14="http://schemas.microsoft.com/office/powerpoint/2010/main" val="42339507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7" y="559835"/>
            <a:ext cx="7768016" cy="2202025"/>
          </a:xfrm>
        </p:spPr>
        <p:txBody>
          <a:bodyPr>
            <a:noAutofit/>
          </a:bodyPr>
          <a:lstStyle/>
          <a:p>
            <a:r>
              <a:rPr lang="es-ES" sz="4000" dirty="0" smtClean="0">
                <a:solidFill>
                  <a:srgbClr val="FF0000"/>
                </a:solidFill>
              </a:rPr>
              <a:t>Dios mandó a su hijo para que todos nos salvemos</a:t>
            </a:r>
            <a:br>
              <a:rPr lang="es-ES" sz="4000" dirty="0" smtClean="0">
                <a:solidFill>
                  <a:srgbClr val="FF0000"/>
                </a:solidFill>
              </a:rPr>
            </a:br>
            <a:r>
              <a:rPr lang="es-ES" sz="4000" dirty="0" smtClean="0">
                <a:solidFill>
                  <a:srgbClr val="FF0000"/>
                </a:solidFill>
              </a:rPr>
              <a:t/>
            </a:r>
            <a:br>
              <a:rPr lang="es-ES" sz="4000" dirty="0" smtClean="0">
                <a:solidFill>
                  <a:srgbClr val="FF0000"/>
                </a:solidFill>
              </a:rPr>
            </a:br>
            <a:r>
              <a:rPr lang="es-ES" sz="4000" dirty="0" smtClean="0">
                <a:solidFill>
                  <a:srgbClr val="FF0000"/>
                </a:solidFill>
              </a:rPr>
              <a:t>Juan 3: 17</a:t>
            </a:r>
            <a:endParaRPr lang="es-ES" sz="4000" dirty="0">
              <a:solidFill>
                <a:srgbClr val="FF0000"/>
              </a:solidFill>
            </a:endParaRPr>
          </a:p>
        </p:txBody>
      </p:sp>
      <p:sp>
        <p:nvSpPr>
          <p:cNvPr id="3" name="Marcador de contenido 2"/>
          <p:cNvSpPr>
            <a:spLocks noGrp="1"/>
          </p:cNvSpPr>
          <p:nvPr>
            <p:ph idx="1"/>
          </p:nvPr>
        </p:nvSpPr>
        <p:spPr>
          <a:xfrm>
            <a:off x="447868" y="3209728"/>
            <a:ext cx="7768015" cy="2929815"/>
          </a:xfrm>
        </p:spPr>
        <p:txBody>
          <a:bodyPr>
            <a:noAutofit/>
          </a:bodyPr>
          <a:lstStyle/>
          <a:p>
            <a:pPr marL="0" indent="0">
              <a:buNone/>
            </a:pPr>
            <a:r>
              <a:rPr lang="es-ES" sz="4000" b="1" baseline="30000" dirty="0"/>
              <a:t>17 </a:t>
            </a:r>
            <a:r>
              <a:rPr lang="es-ES" sz="4000" dirty="0"/>
              <a:t>Porque no envió Dios a su Hijo al mundo para condenar al mundo, sino para que el mundo sea salvo por él.</a:t>
            </a:r>
          </a:p>
        </p:txBody>
      </p:sp>
    </p:spTree>
    <p:extLst>
      <p:ext uri="{BB962C8B-B14F-4D97-AF65-F5344CB8AC3E}">
        <p14:creationId xmlns:p14="http://schemas.microsoft.com/office/powerpoint/2010/main" val="1947639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466530"/>
            <a:ext cx="7768016" cy="1698172"/>
          </a:xfrm>
        </p:spPr>
        <p:txBody>
          <a:bodyPr>
            <a:noAutofit/>
          </a:bodyPr>
          <a:lstStyle/>
          <a:p>
            <a:r>
              <a:rPr lang="es-ES" sz="3200" dirty="0" smtClean="0">
                <a:solidFill>
                  <a:srgbClr val="FF0000"/>
                </a:solidFill>
              </a:rPr>
              <a:t>Dios dio todo el poder y autoridad a Jesús para salvarnos</a:t>
            </a:r>
            <a:br>
              <a:rPr lang="es-ES" sz="3200" dirty="0" smtClean="0">
                <a:solidFill>
                  <a:srgbClr val="FF0000"/>
                </a:solidFill>
              </a:rPr>
            </a:br>
            <a:r>
              <a:rPr lang="es-ES" sz="3200" dirty="0" smtClean="0">
                <a:solidFill>
                  <a:srgbClr val="FF0000"/>
                </a:solidFill>
              </a:rPr>
              <a:t/>
            </a:r>
            <a:br>
              <a:rPr lang="es-ES" sz="3200" dirty="0" smtClean="0">
                <a:solidFill>
                  <a:srgbClr val="FF0000"/>
                </a:solidFill>
              </a:rPr>
            </a:br>
            <a:r>
              <a:rPr lang="es-ES" sz="3200" dirty="0" smtClean="0">
                <a:solidFill>
                  <a:srgbClr val="FF0000"/>
                </a:solidFill>
              </a:rPr>
              <a:t>Colosenses 1</a:t>
            </a:r>
            <a:endParaRPr lang="es-ES" sz="3200" dirty="0">
              <a:solidFill>
                <a:srgbClr val="FF0000"/>
              </a:solidFill>
            </a:endParaRPr>
          </a:p>
        </p:txBody>
      </p:sp>
      <p:sp>
        <p:nvSpPr>
          <p:cNvPr id="3" name="Marcador de contenido 2"/>
          <p:cNvSpPr>
            <a:spLocks noGrp="1"/>
          </p:cNvSpPr>
          <p:nvPr>
            <p:ph idx="1"/>
          </p:nvPr>
        </p:nvSpPr>
        <p:spPr>
          <a:xfrm>
            <a:off x="447869" y="2724540"/>
            <a:ext cx="7768015" cy="3713583"/>
          </a:xfrm>
        </p:spPr>
        <p:txBody>
          <a:bodyPr>
            <a:noAutofit/>
          </a:bodyPr>
          <a:lstStyle/>
          <a:p>
            <a:pPr marL="0" indent="0">
              <a:buNone/>
            </a:pPr>
            <a:r>
              <a:rPr lang="es-ES" sz="3200" b="1" baseline="30000" dirty="0"/>
              <a:t>19 </a:t>
            </a:r>
            <a:r>
              <a:rPr lang="es-ES" sz="3200" dirty="0"/>
              <a:t>por cuanto agradó al Padre que en él habitase toda plenitud,</a:t>
            </a:r>
          </a:p>
          <a:p>
            <a:pPr marL="0" indent="0">
              <a:buNone/>
            </a:pPr>
            <a:r>
              <a:rPr lang="es-ES" sz="3200" b="1" baseline="30000" dirty="0"/>
              <a:t>20 </a:t>
            </a:r>
            <a:r>
              <a:rPr lang="es-ES" sz="3200" dirty="0"/>
              <a:t>y por medio de él reconciliar consigo todas las cosas, así las que están en la tierra como las que están en los cielos, haciendo la paz mediante la sangre de su cruz.</a:t>
            </a:r>
          </a:p>
        </p:txBody>
      </p:sp>
    </p:spTree>
    <p:extLst>
      <p:ext uri="{BB962C8B-B14F-4D97-AF65-F5344CB8AC3E}">
        <p14:creationId xmlns:p14="http://schemas.microsoft.com/office/powerpoint/2010/main" val="1277131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466530"/>
            <a:ext cx="7768016" cy="1698172"/>
          </a:xfrm>
        </p:spPr>
        <p:txBody>
          <a:bodyPr>
            <a:noAutofit/>
          </a:bodyPr>
          <a:lstStyle/>
          <a:p>
            <a:r>
              <a:rPr lang="es-ES" sz="3200" dirty="0" smtClean="0">
                <a:solidFill>
                  <a:srgbClr val="FF0000"/>
                </a:solidFill>
              </a:rPr>
              <a:t>¿Pero pareciera que algo no está funcionando? ¿Por qué?</a:t>
            </a:r>
            <a:br>
              <a:rPr lang="es-ES" sz="3200" dirty="0" smtClean="0">
                <a:solidFill>
                  <a:srgbClr val="FF0000"/>
                </a:solidFill>
              </a:rPr>
            </a:br>
            <a:r>
              <a:rPr lang="es-ES" sz="3200" dirty="0" smtClean="0">
                <a:solidFill>
                  <a:srgbClr val="FF0000"/>
                </a:solidFill>
              </a:rPr>
              <a:t/>
            </a:r>
            <a:br>
              <a:rPr lang="es-ES" sz="3200" dirty="0" smtClean="0">
                <a:solidFill>
                  <a:srgbClr val="FF0000"/>
                </a:solidFill>
              </a:rPr>
            </a:br>
            <a:r>
              <a:rPr lang="es-ES" sz="3200" dirty="0" smtClean="0">
                <a:solidFill>
                  <a:srgbClr val="FF0000"/>
                </a:solidFill>
              </a:rPr>
              <a:t>Hebreos 2: 8</a:t>
            </a:r>
            <a:endParaRPr lang="es-ES" sz="3200" dirty="0">
              <a:solidFill>
                <a:srgbClr val="FF0000"/>
              </a:solidFill>
            </a:endParaRPr>
          </a:p>
        </p:txBody>
      </p:sp>
      <p:sp>
        <p:nvSpPr>
          <p:cNvPr id="3" name="Marcador de contenido 2"/>
          <p:cNvSpPr>
            <a:spLocks noGrp="1"/>
          </p:cNvSpPr>
          <p:nvPr>
            <p:ph idx="1"/>
          </p:nvPr>
        </p:nvSpPr>
        <p:spPr>
          <a:xfrm>
            <a:off x="447869" y="2724540"/>
            <a:ext cx="7768015" cy="3713583"/>
          </a:xfrm>
        </p:spPr>
        <p:txBody>
          <a:bodyPr>
            <a:noAutofit/>
          </a:bodyPr>
          <a:lstStyle/>
          <a:p>
            <a:pPr marL="0" indent="0">
              <a:buNone/>
            </a:pPr>
            <a:r>
              <a:rPr lang="es-ES" sz="3200" b="1" baseline="30000" dirty="0"/>
              <a:t>8 </a:t>
            </a:r>
            <a:r>
              <a:rPr lang="es-ES" sz="3200" dirty="0"/>
              <a:t>Todo lo sujetaste bajo sus pies. </a:t>
            </a:r>
            <a:r>
              <a:rPr lang="es-ES" sz="3200" dirty="0" smtClean="0"/>
              <a:t> </a:t>
            </a:r>
            <a:r>
              <a:rPr lang="es-ES" sz="3200" dirty="0"/>
              <a:t>Porque en cuanto le sujetó todas las cosas, nada dejó que no sea sujeto a él; pero todavía no vemos que todas las cosas le sean sujetas.</a:t>
            </a:r>
          </a:p>
        </p:txBody>
      </p:sp>
    </p:spTree>
    <p:extLst>
      <p:ext uri="{BB962C8B-B14F-4D97-AF65-F5344CB8AC3E}">
        <p14:creationId xmlns:p14="http://schemas.microsoft.com/office/powerpoint/2010/main" val="3147807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466530"/>
            <a:ext cx="7768016" cy="2258010"/>
          </a:xfrm>
        </p:spPr>
        <p:txBody>
          <a:bodyPr>
            <a:noAutofit/>
          </a:bodyPr>
          <a:lstStyle/>
          <a:p>
            <a:r>
              <a:rPr lang="es-ES" sz="3200" dirty="0" smtClean="0">
                <a:solidFill>
                  <a:srgbClr val="FF0000"/>
                </a:solidFill>
              </a:rPr>
              <a:t>El dios de este siglo, Satanás, ciega el entendimiento de las personas aunque ya esté derrotado por Cristo</a:t>
            </a:r>
            <a:br>
              <a:rPr lang="es-ES" sz="3200" dirty="0" smtClean="0">
                <a:solidFill>
                  <a:srgbClr val="FF0000"/>
                </a:solidFill>
              </a:rPr>
            </a:br>
            <a:r>
              <a:rPr lang="es-ES" sz="3200" dirty="0" smtClean="0">
                <a:solidFill>
                  <a:srgbClr val="FF0000"/>
                </a:solidFill>
              </a:rPr>
              <a:t/>
            </a:r>
            <a:br>
              <a:rPr lang="es-ES" sz="3200" dirty="0" smtClean="0">
                <a:solidFill>
                  <a:srgbClr val="FF0000"/>
                </a:solidFill>
              </a:rPr>
            </a:br>
            <a:r>
              <a:rPr lang="es-ES" sz="3200" dirty="0" smtClean="0">
                <a:solidFill>
                  <a:srgbClr val="FF0000"/>
                </a:solidFill>
              </a:rPr>
              <a:t>2 Corintios 4: 4</a:t>
            </a:r>
            <a:endParaRPr lang="es-ES" sz="3200" dirty="0">
              <a:solidFill>
                <a:srgbClr val="FF0000"/>
              </a:solidFill>
            </a:endParaRPr>
          </a:p>
        </p:txBody>
      </p:sp>
      <p:sp>
        <p:nvSpPr>
          <p:cNvPr id="3" name="Marcador de contenido 2"/>
          <p:cNvSpPr>
            <a:spLocks noGrp="1"/>
          </p:cNvSpPr>
          <p:nvPr>
            <p:ph idx="1"/>
          </p:nvPr>
        </p:nvSpPr>
        <p:spPr>
          <a:xfrm>
            <a:off x="447869" y="3172408"/>
            <a:ext cx="7768015" cy="3265715"/>
          </a:xfrm>
        </p:spPr>
        <p:txBody>
          <a:bodyPr>
            <a:noAutofit/>
          </a:bodyPr>
          <a:lstStyle/>
          <a:p>
            <a:pPr marL="0" indent="0">
              <a:buNone/>
            </a:pPr>
            <a:r>
              <a:rPr lang="es-ES" sz="3200" b="1" baseline="30000" dirty="0"/>
              <a:t>4 </a:t>
            </a:r>
            <a:r>
              <a:rPr lang="es-ES" sz="3200" dirty="0"/>
              <a:t>en los cuales el dios de este siglo cegó el entendimiento de los incrédulos, para que no les resplandezca la luz del evangelio de la gloria de Cristo, el cual es la imagen de Dios.</a:t>
            </a:r>
          </a:p>
        </p:txBody>
      </p:sp>
    </p:spTree>
    <p:extLst>
      <p:ext uri="{BB962C8B-B14F-4D97-AF65-F5344CB8AC3E}">
        <p14:creationId xmlns:p14="http://schemas.microsoft.com/office/powerpoint/2010/main" val="15261233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298581"/>
            <a:ext cx="7768016" cy="2705876"/>
          </a:xfrm>
        </p:spPr>
        <p:txBody>
          <a:bodyPr>
            <a:noAutofit/>
          </a:bodyPr>
          <a:lstStyle/>
          <a:p>
            <a:r>
              <a:rPr lang="es-ES" sz="3200" dirty="0" smtClean="0">
                <a:solidFill>
                  <a:srgbClr val="FF0000"/>
                </a:solidFill>
              </a:rPr>
              <a:t>Así, mientras nuestro prójimo esté cegado no aceptará las cosas que vengan del Espíritu Santo pues resultan sin importancia para él</a:t>
            </a:r>
            <a:br>
              <a:rPr lang="es-ES" sz="3200" dirty="0" smtClean="0">
                <a:solidFill>
                  <a:srgbClr val="FF0000"/>
                </a:solidFill>
              </a:rPr>
            </a:br>
            <a:r>
              <a:rPr lang="es-ES" sz="3200" dirty="0" smtClean="0">
                <a:solidFill>
                  <a:srgbClr val="FF0000"/>
                </a:solidFill>
              </a:rPr>
              <a:t/>
            </a:r>
            <a:br>
              <a:rPr lang="es-ES" sz="3200" dirty="0" smtClean="0">
                <a:solidFill>
                  <a:srgbClr val="FF0000"/>
                </a:solidFill>
              </a:rPr>
            </a:br>
            <a:r>
              <a:rPr lang="es-ES" sz="3200" dirty="0" smtClean="0">
                <a:solidFill>
                  <a:srgbClr val="FF0000"/>
                </a:solidFill>
              </a:rPr>
              <a:t> 1 Corintios 2: 14</a:t>
            </a:r>
            <a:endParaRPr lang="es-ES" sz="3200" dirty="0">
              <a:solidFill>
                <a:srgbClr val="FF0000"/>
              </a:solidFill>
            </a:endParaRPr>
          </a:p>
        </p:txBody>
      </p:sp>
      <p:sp>
        <p:nvSpPr>
          <p:cNvPr id="3" name="Marcador de contenido 2"/>
          <p:cNvSpPr>
            <a:spLocks noGrp="1"/>
          </p:cNvSpPr>
          <p:nvPr>
            <p:ph idx="1"/>
          </p:nvPr>
        </p:nvSpPr>
        <p:spPr>
          <a:xfrm>
            <a:off x="447869" y="3172408"/>
            <a:ext cx="7768015" cy="3265715"/>
          </a:xfrm>
        </p:spPr>
        <p:txBody>
          <a:bodyPr>
            <a:noAutofit/>
          </a:bodyPr>
          <a:lstStyle/>
          <a:p>
            <a:pPr marL="0" indent="0">
              <a:buNone/>
            </a:pPr>
            <a:r>
              <a:rPr lang="es-ES" sz="3200" b="1" baseline="30000" dirty="0"/>
              <a:t>14 </a:t>
            </a:r>
            <a:r>
              <a:rPr lang="es-ES" sz="3200" dirty="0"/>
              <a:t>Pero el hombre natural no percibe las cosas que son del Espíritu de Dios, porque para él son locura, y no las puede entender, porque se han de discernir espiritualmente.</a:t>
            </a:r>
          </a:p>
        </p:txBody>
      </p:sp>
    </p:spTree>
    <p:extLst>
      <p:ext uri="{BB962C8B-B14F-4D97-AF65-F5344CB8AC3E}">
        <p14:creationId xmlns:p14="http://schemas.microsoft.com/office/powerpoint/2010/main" val="27783823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466530"/>
            <a:ext cx="7768016" cy="2015413"/>
          </a:xfrm>
        </p:spPr>
        <p:txBody>
          <a:bodyPr>
            <a:noAutofit/>
          </a:bodyPr>
          <a:lstStyle/>
          <a:p>
            <a:r>
              <a:rPr lang="es-ES" sz="2800" dirty="0" smtClean="0">
                <a:solidFill>
                  <a:srgbClr val="FF0000"/>
                </a:solidFill>
              </a:rPr>
              <a:t>Y Dios nos da el libre albedrío de seguir cegados por Satanás o de aceptar la luz de Cristo para salvación</a:t>
            </a:r>
            <a:br>
              <a:rPr lang="es-ES" sz="2800" dirty="0" smtClean="0">
                <a:solidFill>
                  <a:srgbClr val="FF0000"/>
                </a:solidFill>
              </a:rPr>
            </a:br>
            <a:r>
              <a:rPr lang="es-ES" sz="2800" dirty="0" smtClean="0">
                <a:solidFill>
                  <a:srgbClr val="FF0000"/>
                </a:solidFill>
              </a:rPr>
              <a:t/>
            </a:r>
            <a:br>
              <a:rPr lang="es-ES" sz="2800" dirty="0" smtClean="0">
                <a:solidFill>
                  <a:srgbClr val="FF0000"/>
                </a:solidFill>
              </a:rPr>
            </a:br>
            <a:r>
              <a:rPr lang="es-ES" sz="2800" dirty="0" smtClean="0">
                <a:solidFill>
                  <a:srgbClr val="FF0000"/>
                </a:solidFill>
              </a:rPr>
              <a:t>Deuteronomio 30: 19-20</a:t>
            </a:r>
            <a:endParaRPr lang="es-ES" sz="2800" dirty="0">
              <a:solidFill>
                <a:srgbClr val="FF0000"/>
              </a:solidFill>
            </a:endParaRPr>
          </a:p>
        </p:txBody>
      </p:sp>
      <p:sp>
        <p:nvSpPr>
          <p:cNvPr id="3" name="Marcador de contenido 2"/>
          <p:cNvSpPr>
            <a:spLocks noGrp="1"/>
          </p:cNvSpPr>
          <p:nvPr>
            <p:ph idx="1"/>
          </p:nvPr>
        </p:nvSpPr>
        <p:spPr>
          <a:xfrm>
            <a:off x="447869" y="2668556"/>
            <a:ext cx="7768015" cy="3881534"/>
          </a:xfrm>
        </p:spPr>
        <p:txBody>
          <a:bodyPr>
            <a:noAutofit/>
          </a:bodyPr>
          <a:lstStyle/>
          <a:p>
            <a:pPr marL="0" indent="0">
              <a:buNone/>
            </a:pPr>
            <a:r>
              <a:rPr lang="es-ES" sz="2800" b="1" baseline="30000" dirty="0"/>
              <a:t>19 </a:t>
            </a:r>
            <a:r>
              <a:rPr lang="es-ES" sz="2800" dirty="0"/>
              <a:t>A los cielos y a la tierra llamo por testigos hoy contra vosotros, que os he puesto delante la vida y la muerte, la bendición y la maldición; escoge, pues, la vida, para que vivas tú y tu descendencia;</a:t>
            </a:r>
          </a:p>
          <a:p>
            <a:pPr marL="0" indent="0">
              <a:buNone/>
            </a:pPr>
            <a:r>
              <a:rPr lang="es-ES" sz="2800" b="1" baseline="30000" dirty="0"/>
              <a:t>20 </a:t>
            </a:r>
            <a:r>
              <a:rPr lang="es-ES" sz="2800" dirty="0"/>
              <a:t>amando a Jehová tu Dios, atendiendo a su voz, y siguiéndole a él; porque él es vida para ti, y prolongación de tus </a:t>
            </a:r>
            <a:r>
              <a:rPr lang="es-ES" sz="2800" dirty="0" smtClean="0"/>
              <a:t>días…</a:t>
            </a:r>
            <a:endParaRPr lang="es-ES" sz="2800" dirty="0"/>
          </a:p>
          <a:p>
            <a:pPr marL="0" indent="0">
              <a:buNone/>
            </a:pPr>
            <a:r>
              <a:rPr lang="es-ES" sz="2800" dirty="0" smtClean="0"/>
              <a:t>.</a:t>
            </a:r>
            <a:endParaRPr lang="es-ES" sz="2800" dirty="0"/>
          </a:p>
        </p:txBody>
      </p:sp>
    </p:spTree>
    <p:extLst>
      <p:ext uri="{BB962C8B-B14F-4D97-AF65-F5344CB8AC3E}">
        <p14:creationId xmlns:p14="http://schemas.microsoft.com/office/powerpoint/2010/main" val="23622093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868" y="466530"/>
            <a:ext cx="7768016" cy="2481943"/>
          </a:xfrm>
        </p:spPr>
        <p:txBody>
          <a:bodyPr>
            <a:noAutofit/>
          </a:bodyPr>
          <a:lstStyle/>
          <a:p>
            <a:r>
              <a:rPr lang="es-ES" sz="2800" dirty="0" smtClean="0">
                <a:solidFill>
                  <a:srgbClr val="FF0000"/>
                </a:solidFill>
              </a:rPr>
              <a:t>En este dilema humano, Cristo nos nombra como sus embajadores para testificar y discipular quitando la ceguera inducida por Satanás</a:t>
            </a:r>
            <a:br>
              <a:rPr lang="es-ES" sz="2800" dirty="0" smtClean="0">
                <a:solidFill>
                  <a:srgbClr val="FF0000"/>
                </a:solidFill>
              </a:rPr>
            </a:br>
            <a:r>
              <a:rPr lang="es-ES" sz="2800" dirty="0" smtClean="0">
                <a:solidFill>
                  <a:srgbClr val="FF0000"/>
                </a:solidFill>
              </a:rPr>
              <a:t/>
            </a:r>
            <a:br>
              <a:rPr lang="es-ES" sz="2800" dirty="0" smtClean="0">
                <a:solidFill>
                  <a:srgbClr val="FF0000"/>
                </a:solidFill>
              </a:rPr>
            </a:br>
            <a:r>
              <a:rPr lang="es-ES" sz="2800" dirty="0" smtClean="0">
                <a:solidFill>
                  <a:srgbClr val="FF0000"/>
                </a:solidFill>
              </a:rPr>
              <a:t>2 Corintios 5: 20</a:t>
            </a:r>
            <a:endParaRPr lang="es-ES" sz="2800" dirty="0">
              <a:solidFill>
                <a:srgbClr val="FF0000"/>
              </a:solidFill>
            </a:endParaRPr>
          </a:p>
        </p:txBody>
      </p:sp>
      <p:sp>
        <p:nvSpPr>
          <p:cNvPr id="3" name="Marcador de contenido 2"/>
          <p:cNvSpPr>
            <a:spLocks noGrp="1"/>
          </p:cNvSpPr>
          <p:nvPr>
            <p:ph idx="1"/>
          </p:nvPr>
        </p:nvSpPr>
        <p:spPr>
          <a:xfrm>
            <a:off x="447869" y="3396342"/>
            <a:ext cx="7768015" cy="3153747"/>
          </a:xfrm>
        </p:spPr>
        <p:txBody>
          <a:bodyPr>
            <a:noAutofit/>
          </a:bodyPr>
          <a:lstStyle/>
          <a:p>
            <a:pPr marL="0" indent="0">
              <a:buNone/>
            </a:pPr>
            <a:r>
              <a:rPr lang="es-ES" sz="2800" b="1" baseline="30000" dirty="0"/>
              <a:t>20 </a:t>
            </a:r>
            <a:r>
              <a:rPr lang="es-ES" sz="2800" dirty="0"/>
              <a:t>Así que, somos embajadores en nombre de Cristo, como si Dios rogase por medio de nosotros; os rogamos en nombre de Cristo: Reconciliaos con Dios.</a:t>
            </a:r>
          </a:p>
          <a:p>
            <a:pPr marL="0" indent="0">
              <a:buNone/>
            </a:pPr>
            <a:r>
              <a:rPr lang="es-ES" sz="2800" dirty="0" smtClean="0"/>
              <a:t>.</a:t>
            </a:r>
            <a:endParaRPr lang="es-ES" sz="2800" dirty="0"/>
          </a:p>
        </p:txBody>
      </p:sp>
    </p:spTree>
    <p:extLst>
      <p:ext uri="{BB962C8B-B14F-4D97-AF65-F5344CB8AC3E}">
        <p14:creationId xmlns:p14="http://schemas.microsoft.com/office/powerpoint/2010/main" val="1340137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239" y="298579"/>
            <a:ext cx="7768016" cy="2108719"/>
          </a:xfrm>
        </p:spPr>
        <p:txBody>
          <a:bodyPr>
            <a:noAutofit/>
          </a:bodyPr>
          <a:lstStyle/>
          <a:p>
            <a:r>
              <a:rPr lang="es-ES" sz="2800" dirty="0" smtClean="0">
                <a:solidFill>
                  <a:srgbClr val="FF0000"/>
                </a:solidFill>
              </a:rPr>
              <a:t>Así es como Cristo quiere que le ayudemos a llevar el amor de Dios al prójimo para salvación de él y nuestra</a:t>
            </a:r>
            <a:br>
              <a:rPr lang="es-ES" sz="2800" dirty="0" smtClean="0">
                <a:solidFill>
                  <a:srgbClr val="FF0000"/>
                </a:solidFill>
              </a:rPr>
            </a:br>
            <a:r>
              <a:rPr lang="es-ES" sz="2800" dirty="0">
                <a:solidFill>
                  <a:srgbClr val="FF0000"/>
                </a:solidFill>
              </a:rPr>
              <a:t/>
            </a:r>
            <a:br>
              <a:rPr lang="es-ES" sz="2800" dirty="0">
                <a:solidFill>
                  <a:srgbClr val="FF0000"/>
                </a:solidFill>
              </a:rPr>
            </a:br>
            <a:r>
              <a:rPr lang="es-ES" sz="2800" dirty="0" smtClean="0">
                <a:solidFill>
                  <a:srgbClr val="FF0000"/>
                </a:solidFill>
              </a:rPr>
              <a:t>Mateo 28: 18-19</a:t>
            </a:r>
            <a:endParaRPr lang="es-ES" sz="2800" dirty="0">
              <a:solidFill>
                <a:srgbClr val="FF0000"/>
              </a:solidFill>
            </a:endParaRPr>
          </a:p>
        </p:txBody>
      </p:sp>
      <p:sp>
        <p:nvSpPr>
          <p:cNvPr id="3" name="Marcador de contenido 2"/>
          <p:cNvSpPr>
            <a:spLocks noGrp="1"/>
          </p:cNvSpPr>
          <p:nvPr>
            <p:ph idx="1"/>
          </p:nvPr>
        </p:nvSpPr>
        <p:spPr>
          <a:xfrm>
            <a:off x="317240" y="2967133"/>
            <a:ext cx="7768015" cy="3153747"/>
          </a:xfrm>
        </p:spPr>
        <p:txBody>
          <a:bodyPr>
            <a:noAutofit/>
          </a:bodyPr>
          <a:lstStyle/>
          <a:p>
            <a:pPr marL="0" indent="0">
              <a:buNone/>
            </a:pPr>
            <a:r>
              <a:rPr lang="es-ES" sz="2800" b="1" baseline="30000" dirty="0"/>
              <a:t>18 </a:t>
            </a:r>
            <a:r>
              <a:rPr lang="es-ES" sz="2800" dirty="0"/>
              <a:t>Y Jesús se acercó y les habló diciendo: Toda potestad me es dada en el cielo y en la tierra.</a:t>
            </a:r>
          </a:p>
          <a:p>
            <a:pPr marL="0" indent="0">
              <a:buNone/>
            </a:pPr>
            <a:r>
              <a:rPr lang="es-ES" sz="2800" b="1" baseline="30000" dirty="0"/>
              <a:t>19 </a:t>
            </a:r>
            <a:r>
              <a:rPr lang="es-ES" sz="2800" dirty="0"/>
              <a:t>Por tanto, id, y haced discípulos a todas las naciones, bautizándolos en el nombre del Padre, y del Hijo, y del Espíritu Santo;</a:t>
            </a:r>
          </a:p>
          <a:p>
            <a:pPr marL="0" indent="0">
              <a:buNone/>
            </a:pPr>
            <a:r>
              <a:rPr lang="es-ES" sz="2800" dirty="0" smtClean="0"/>
              <a:t>.</a:t>
            </a:r>
            <a:endParaRPr lang="es-ES" sz="2800" dirty="0"/>
          </a:p>
        </p:txBody>
      </p:sp>
    </p:spTree>
    <p:extLst>
      <p:ext uri="{BB962C8B-B14F-4D97-AF65-F5344CB8AC3E}">
        <p14:creationId xmlns:p14="http://schemas.microsoft.com/office/powerpoint/2010/main" val="3988346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239" y="298579"/>
            <a:ext cx="7768016" cy="2500605"/>
          </a:xfrm>
        </p:spPr>
        <p:txBody>
          <a:bodyPr>
            <a:noAutofit/>
          </a:bodyPr>
          <a:lstStyle/>
          <a:p>
            <a:r>
              <a:rPr lang="es-ES" sz="2800" dirty="0" smtClean="0">
                <a:solidFill>
                  <a:srgbClr val="FF0000"/>
                </a:solidFill>
              </a:rPr>
              <a:t>Pero la verdad es que a menudo el  llamado que hace Dios por medio nuestro llega a oídos sordos y los embajadores de Jesús somos débiles y egoístas</a:t>
            </a:r>
            <a:br>
              <a:rPr lang="es-ES" sz="2800" dirty="0" smtClean="0">
                <a:solidFill>
                  <a:srgbClr val="FF0000"/>
                </a:solidFill>
              </a:rPr>
            </a:br>
            <a:r>
              <a:rPr lang="es-ES" sz="2800" dirty="0">
                <a:solidFill>
                  <a:srgbClr val="FF0000"/>
                </a:solidFill>
              </a:rPr>
              <a:t/>
            </a:r>
            <a:br>
              <a:rPr lang="es-ES" sz="2800" dirty="0">
                <a:solidFill>
                  <a:srgbClr val="FF0000"/>
                </a:solidFill>
              </a:rPr>
            </a:br>
            <a:r>
              <a:rPr lang="es-ES" sz="3200" u="sng" dirty="0" smtClean="0">
                <a:solidFill>
                  <a:srgbClr val="C00000"/>
                </a:solidFill>
              </a:rPr>
              <a:t>Solución: orar siempre y no desmayar</a:t>
            </a:r>
            <a:endParaRPr lang="es-ES" sz="3200" u="sng" dirty="0">
              <a:solidFill>
                <a:srgbClr val="C00000"/>
              </a:solidFill>
            </a:endParaRPr>
          </a:p>
        </p:txBody>
      </p:sp>
      <p:sp>
        <p:nvSpPr>
          <p:cNvPr id="3" name="Marcador de contenido 2"/>
          <p:cNvSpPr>
            <a:spLocks noGrp="1"/>
          </p:cNvSpPr>
          <p:nvPr>
            <p:ph idx="1"/>
          </p:nvPr>
        </p:nvSpPr>
        <p:spPr>
          <a:xfrm>
            <a:off x="317240" y="3153747"/>
            <a:ext cx="7768015" cy="3293705"/>
          </a:xfrm>
        </p:spPr>
        <p:txBody>
          <a:bodyPr>
            <a:noAutofit/>
          </a:bodyPr>
          <a:lstStyle/>
          <a:p>
            <a:pPr marL="0" indent="0">
              <a:buNone/>
            </a:pPr>
            <a:r>
              <a:rPr lang="es-ES_tradnl" sz="3200" dirty="0" smtClean="0">
                <a:solidFill>
                  <a:schemeClr val="accent3"/>
                </a:solidFill>
              </a:rPr>
              <a:t>Lucas 18: 1</a:t>
            </a:r>
            <a:endParaRPr lang="es-ES" sz="3200" dirty="0" smtClean="0">
              <a:solidFill>
                <a:schemeClr val="accent3"/>
              </a:solidFill>
            </a:endParaRPr>
          </a:p>
          <a:p>
            <a:pPr marL="0" indent="0">
              <a:buNone/>
            </a:pPr>
            <a:r>
              <a:rPr lang="es-ES" sz="3200" i="1" dirty="0" smtClean="0"/>
              <a:t>Parábola </a:t>
            </a:r>
            <a:r>
              <a:rPr lang="es-ES" sz="3200" i="1" dirty="0"/>
              <a:t>de la viuda y el juez injusto</a:t>
            </a:r>
          </a:p>
          <a:p>
            <a:pPr marL="0" indent="0">
              <a:buNone/>
            </a:pPr>
            <a:r>
              <a:rPr lang="es-ES" sz="3200" dirty="0" smtClean="0"/>
              <a:t>También </a:t>
            </a:r>
            <a:r>
              <a:rPr lang="es-ES" sz="3200" dirty="0"/>
              <a:t>les refirió Jesús una parábola sobre la necesidad de orar siempre, y no desmayar,</a:t>
            </a:r>
          </a:p>
          <a:p>
            <a:pPr marL="0" indent="0">
              <a:buNone/>
            </a:pPr>
            <a:r>
              <a:rPr lang="es-ES" sz="3200" dirty="0" smtClean="0"/>
              <a:t>.</a:t>
            </a:r>
            <a:endParaRPr lang="es-ES" sz="3200" dirty="0"/>
          </a:p>
        </p:txBody>
      </p:sp>
    </p:spTree>
    <p:extLst>
      <p:ext uri="{BB962C8B-B14F-4D97-AF65-F5344CB8AC3E}">
        <p14:creationId xmlns:p14="http://schemas.microsoft.com/office/powerpoint/2010/main" val="958270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solidFill>
                  <a:srgbClr val="FF0000"/>
                </a:solidFill>
              </a:rPr>
              <a:t>Debemos orar siempre, sin desmayar, para tener éxito en la aplicación del Método de Cristo</a:t>
            </a:r>
            <a:endParaRPr lang="es-ES" dirty="0">
              <a:solidFill>
                <a:srgbClr val="FF0000"/>
              </a:solidFill>
            </a:endParaRPr>
          </a:p>
        </p:txBody>
      </p:sp>
      <p:sp>
        <p:nvSpPr>
          <p:cNvPr id="4" name="Rectángulo 3"/>
          <p:cNvSpPr/>
          <p:nvPr/>
        </p:nvSpPr>
        <p:spPr>
          <a:xfrm>
            <a:off x="578498" y="1997839"/>
            <a:ext cx="7464490" cy="4401205"/>
          </a:xfrm>
          <a:prstGeom prst="rect">
            <a:avLst/>
          </a:prstGeom>
        </p:spPr>
        <p:txBody>
          <a:bodyPr wrap="square">
            <a:spAutoFit/>
          </a:bodyPr>
          <a:lstStyle/>
          <a:p>
            <a:r>
              <a:rPr lang="es-ES" sz="2800" dirty="0"/>
              <a:t>Si los miembros de las iglesias pusieran a trabajar los poderes de la mente en esfuerzos bien dirigidos, en planes maduros, podrían hacer mucho más por Cristo de lo que están haciendo ahora. Si avanzaran con oraciones sinceras, con mansedumbre y humildad de corazón, buscando impartir personalmente el conocimiento de la salvación, el mensaje alcanzaría a los habitantes de la tierra</a:t>
            </a:r>
            <a:r>
              <a:rPr lang="es-ES" sz="2800" dirty="0" smtClean="0"/>
              <a:t>. </a:t>
            </a:r>
            <a:r>
              <a:rPr lang="es-ES" sz="2400" i="1" dirty="0" smtClean="0"/>
              <a:t>EGW, La Oración, p.38.</a:t>
            </a:r>
            <a:endParaRPr lang="es-ES" sz="2800" i="1" dirty="0"/>
          </a:p>
        </p:txBody>
      </p:sp>
    </p:spTree>
    <p:extLst>
      <p:ext uri="{BB962C8B-B14F-4D97-AF65-F5344CB8AC3E}">
        <p14:creationId xmlns:p14="http://schemas.microsoft.com/office/powerpoint/2010/main" val="329079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2490" y="298580"/>
            <a:ext cx="7269480" cy="1510393"/>
          </a:xfrm>
        </p:spPr>
        <p:txBody>
          <a:bodyPr>
            <a:noAutofit/>
          </a:bodyPr>
          <a:lstStyle/>
          <a:p>
            <a:pPr lvl="0"/>
            <a:r>
              <a:rPr lang="es-ES_tradnl" sz="3600" b="1" dirty="0">
                <a:solidFill>
                  <a:schemeClr val="accent1"/>
                </a:solidFill>
              </a:rPr>
              <a:t>Prejuicios en las relaciones</a:t>
            </a:r>
            <a:r>
              <a:rPr lang="es-ES_tradnl" sz="3600" b="1" dirty="0" smtClean="0">
                <a:solidFill>
                  <a:schemeClr val="accent1"/>
                </a:solidFill>
              </a:rPr>
              <a:t/>
            </a:r>
            <a:br>
              <a:rPr lang="es-ES_tradnl" sz="3600" b="1" dirty="0" smtClean="0">
                <a:solidFill>
                  <a:schemeClr val="accent1"/>
                </a:solidFill>
              </a:rPr>
            </a:br>
            <a:r>
              <a:rPr lang="es-ES_tradnl" sz="3600" dirty="0">
                <a:solidFill>
                  <a:schemeClr val="accent1"/>
                </a:solidFill>
              </a:rPr>
              <a:t> </a:t>
            </a:r>
            <a:r>
              <a:rPr lang="es-ES_tradnl" sz="3200" dirty="0">
                <a:solidFill>
                  <a:schemeClr val="accent1"/>
                </a:solidFill>
              </a:rPr>
              <a:t>1 Corintios 1: 17-21  (continuación)</a:t>
            </a:r>
            <a:endParaRPr lang="es-ES" sz="3200" dirty="0">
              <a:solidFill>
                <a:schemeClr val="accent1"/>
              </a:solidFill>
            </a:endParaRPr>
          </a:p>
        </p:txBody>
      </p:sp>
      <p:sp>
        <p:nvSpPr>
          <p:cNvPr id="3" name="Marcador de contenido 2"/>
          <p:cNvSpPr>
            <a:spLocks noGrp="1"/>
          </p:cNvSpPr>
          <p:nvPr>
            <p:ph idx="1"/>
          </p:nvPr>
        </p:nvSpPr>
        <p:spPr>
          <a:xfrm>
            <a:off x="652489" y="2252174"/>
            <a:ext cx="7017273" cy="4867080"/>
          </a:xfrm>
        </p:spPr>
        <p:txBody>
          <a:bodyPr>
            <a:noAutofit/>
          </a:bodyPr>
          <a:lstStyle/>
          <a:p>
            <a:pPr marL="0" indent="0">
              <a:buNone/>
            </a:pPr>
            <a:r>
              <a:rPr lang="es-ES" sz="3200" i="1" dirty="0"/>
              <a:t>¿Dónde está el sabio? ¿Dónde está el escriba? ¿Dónde está el disputador de este siglo? ¿No ha enloquecido Dios la sabiduría del mundo? Pues ya que en la sabiduría de Dios, el mundo no conoció a Dios mediante la sabiduría, agradó a Dios salvar a los creyentes por la locura de la predicación</a:t>
            </a:r>
            <a:r>
              <a:rPr lang="es-ES" sz="3200" dirty="0"/>
              <a:t>.</a:t>
            </a:r>
          </a:p>
        </p:txBody>
      </p:sp>
    </p:spTree>
    <p:extLst>
      <p:ext uri="{BB962C8B-B14F-4D97-AF65-F5344CB8AC3E}">
        <p14:creationId xmlns:p14="http://schemas.microsoft.com/office/powerpoint/2010/main" val="6480439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2515" y="169039"/>
            <a:ext cx="7632440" cy="6124754"/>
          </a:xfrm>
          <a:prstGeom prst="rect">
            <a:avLst/>
          </a:prstGeom>
        </p:spPr>
        <p:txBody>
          <a:bodyPr wrap="square">
            <a:spAutoFit/>
          </a:bodyPr>
          <a:lstStyle/>
          <a:p>
            <a:r>
              <a:rPr lang="es-ES" sz="2800" dirty="0"/>
              <a:t>Satanás está en vuestro camino. Es un adversario artero, y el espíritu maligno con que tropezáis en vuestro trabajo es inspirado por él. Aquellos a quienes él dirige se hacen eco de sus palabras. Si se pudiera descorrer el velo que cubre sus ojos, los que trabajan de esta suerte verían a Satanás ejerciendo todas sus artes para ganarlos para sí desviándolos de la verdad. En la tarea de rescatar almas de sus engaños, se realizará mucho más por medio de la oración humilde hecha con el espíritu de Cristo que utilizando muchas palabras sin oración.—</a:t>
            </a:r>
            <a:r>
              <a:rPr lang="es-ES" sz="2400" i="1" dirty="0" smtClean="0"/>
              <a:t>EGW, La Oración, p.42.</a:t>
            </a:r>
            <a:endParaRPr lang="es-ES" sz="2800" i="1" dirty="0"/>
          </a:p>
        </p:txBody>
      </p:sp>
    </p:spTree>
    <p:extLst>
      <p:ext uri="{BB962C8B-B14F-4D97-AF65-F5344CB8AC3E}">
        <p14:creationId xmlns:p14="http://schemas.microsoft.com/office/powerpoint/2010/main" val="2767625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solidFill>
                  <a:srgbClr val="FF0000"/>
                </a:solidFill>
              </a:rPr>
              <a:t>Debemos orar siempre poniendo delante de Dios cada caso de testificación y discipulado</a:t>
            </a:r>
            <a:endParaRPr lang="es-ES" dirty="0">
              <a:solidFill>
                <a:srgbClr val="FF0000"/>
              </a:solidFill>
            </a:endParaRPr>
          </a:p>
        </p:txBody>
      </p:sp>
      <p:sp>
        <p:nvSpPr>
          <p:cNvPr id="4" name="Rectángulo 3"/>
          <p:cNvSpPr/>
          <p:nvPr/>
        </p:nvSpPr>
        <p:spPr>
          <a:xfrm>
            <a:off x="578498" y="1997839"/>
            <a:ext cx="7464490" cy="4462760"/>
          </a:xfrm>
          <a:prstGeom prst="rect">
            <a:avLst/>
          </a:prstGeom>
        </p:spPr>
        <p:txBody>
          <a:bodyPr wrap="square">
            <a:spAutoFit/>
          </a:bodyPr>
          <a:lstStyle/>
          <a:p>
            <a:r>
              <a:rPr lang="es-ES" sz="3200" dirty="0"/>
              <a:t>Elegid diariamente otra y aun otra alma, buscando dirección de Dios, colocando todo delante de él en oración ferviente y obrando en sabiduría divina. Mientras hagáis esto, veréis que Dios otorgará el Espíritu Santo para convencer, y el poder de la verdad para convertir el alma</a:t>
            </a:r>
            <a:r>
              <a:rPr lang="es-ES" sz="3200" dirty="0" smtClean="0"/>
              <a:t>. </a:t>
            </a:r>
            <a:r>
              <a:rPr lang="es-ES" sz="2400" i="1" dirty="0" smtClean="0"/>
              <a:t>EGW, La Oración, p.38.</a:t>
            </a:r>
            <a:endParaRPr lang="es-ES" sz="3200" i="1" dirty="0"/>
          </a:p>
        </p:txBody>
      </p:sp>
    </p:spTree>
    <p:extLst>
      <p:ext uri="{BB962C8B-B14F-4D97-AF65-F5344CB8AC3E}">
        <p14:creationId xmlns:p14="http://schemas.microsoft.com/office/powerpoint/2010/main" val="1068655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98" y="253793"/>
            <a:ext cx="7269480" cy="1325562"/>
          </a:xfrm>
        </p:spPr>
        <p:txBody>
          <a:bodyPr>
            <a:normAutofit fontScale="90000"/>
          </a:bodyPr>
          <a:lstStyle/>
          <a:p>
            <a:r>
              <a:rPr lang="es-ES_tradnl" dirty="0" smtClean="0">
                <a:solidFill>
                  <a:srgbClr val="FF0000"/>
                </a:solidFill>
              </a:rPr>
              <a:t>Debemos invocar la compañía de los ángeles de Dios en nuestra labor de embajadores de Cristo</a:t>
            </a:r>
            <a:endParaRPr lang="es-ES" dirty="0">
              <a:solidFill>
                <a:srgbClr val="FF0000"/>
              </a:solidFill>
            </a:endParaRPr>
          </a:p>
        </p:txBody>
      </p:sp>
      <p:sp>
        <p:nvSpPr>
          <p:cNvPr id="4" name="Rectángulo 3"/>
          <p:cNvSpPr/>
          <p:nvPr/>
        </p:nvSpPr>
        <p:spPr>
          <a:xfrm>
            <a:off x="578498" y="1792565"/>
            <a:ext cx="7464490" cy="4524315"/>
          </a:xfrm>
          <a:prstGeom prst="rect">
            <a:avLst/>
          </a:prstGeom>
        </p:spPr>
        <p:txBody>
          <a:bodyPr wrap="square">
            <a:spAutoFit/>
          </a:bodyPr>
          <a:lstStyle/>
          <a:p>
            <a:r>
              <a:rPr lang="es-ES" sz="3200" dirty="0" smtClean="0"/>
              <a:t>No </a:t>
            </a:r>
            <a:r>
              <a:rPr lang="es-ES" sz="3200" dirty="0"/>
              <a:t>descuide la oración ferviente para que pueda poseer una mente humilde, y los ángeles de Dios puedan ir delante de usted para obrar en los corazones que usted está tratando de alcanzar, con el fin de suavizarlos mediante impresiones celestiales, de modo que sus esfuerzos puedan dar resultados. </a:t>
            </a:r>
            <a:r>
              <a:rPr lang="es-ES" sz="2400" i="1" dirty="0" smtClean="0"/>
              <a:t>EGW, La Oración, p.38.</a:t>
            </a:r>
            <a:endParaRPr lang="es-ES" sz="3200" i="1" dirty="0"/>
          </a:p>
        </p:txBody>
      </p:sp>
    </p:spTree>
    <p:extLst>
      <p:ext uri="{BB962C8B-B14F-4D97-AF65-F5344CB8AC3E}">
        <p14:creationId xmlns:p14="http://schemas.microsoft.com/office/powerpoint/2010/main" val="2220382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98" y="253793"/>
            <a:ext cx="7269480" cy="1325562"/>
          </a:xfrm>
        </p:spPr>
        <p:txBody>
          <a:bodyPr>
            <a:normAutofit fontScale="90000"/>
          </a:bodyPr>
          <a:lstStyle/>
          <a:p>
            <a:r>
              <a:rPr lang="es-ES_tradnl" dirty="0" smtClean="0">
                <a:solidFill>
                  <a:srgbClr val="FF0000"/>
                </a:solidFill>
              </a:rPr>
              <a:t>Al orar por la salvación de otros, nuestro propio proceso de santificación se verá beneficiado</a:t>
            </a:r>
            <a:endParaRPr lang="es-ES" dirty="0">
              <a:solidFill>
                <a:srgbClr val="FF0000"/>
              </a:solidFill>
            </a:endParaRPr>
          </a:p>
        </p:txBody>
      </p:sp>
      <p:sp>
        <p:nvSpPr>
          <p:cNvPr id="4" name="Rectángulo 3"/>
          <p:cNvSpPr/>
          <p:nvPr/>
        </p:nvSpPr>
        <p:spPr>
          <a:xfrm>
            <a:off x="578498" y="1997839"/>
            <a:ext cx="7464490" cy="3970318"/>
          </a:xfrm>
          <a:prstGeom prst="rect">
            <a:avLst/>
          </a:prstGeom>
        </p:spPr>
        <p:txBody>
          <a:bodyPr wrap="square">
            <a:spAutoFit/>
          </a:bodyPr>
          <a:lstStyle/>
          <a:p>
            <a:r>
              <a:rPr lang="es-ES" sz="2800" dirty="0"/>
              <a:t>Al procurar ganar a otros para Cristo, llevando la preocupación por las almas en nuestras oraciones, nuestros propios corazones palpitarán bajo la vivificante influencia de la gracia de Dios; nuestros propios afectos resplandecerán con más divino fervor; nuestra vida cristiana toda será más real, más ferviente, más llena de oración</a:t>
            </a:r>
            <a:r>
              <a:rPr lang="es-ES" sz="2800" dirty="0" smtClean="0"/>
              <a:t>. </a:t>
            </a:r>
            <a:r>
              <a:rPr lang="es-ES" sz="2000" i="1" dirty="0" smtClean="0"/>
              <a:t>EGW, La Oración, p.39.</a:t>
            </a:r>
            <a:endParaRPr lang="es-ES" sz="2800" i="1" dirty="0"/>
          </a:p>
        </p:txBody>
      </p:sp>
    </p:spTree>
    <p:extLst>
      <p:ext uri="{BB962C8B-B14F-4D97-AF65-F5344CB8AC3E}">
        <p14:creationId xmlns:p14="http://schemas.microsoft.com/office/powerpoint/2010/main" val="7685811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98" y="253793"/>
            <a:ext cx="7269480" cy="1325562"/>
          </a:xfrm>
        </p:spPr>
        <p:txBody>
          <a:bodyPr>
            <a:normAutofit fontScale="90000"/>
          </a:bodyPr>
          <a:lstStyle/>
          <a:p>
            <a:r>
              <a:rPr lang="es-ES_tradnl" dirty="0" smtClean="0">
                <a:solidFill>
                  <a:srgbClr val="FF0000"/>
                </a:solidFill>
              </a:rPr>
              <a:t>La iglesia y los grupos pequeños deben orar constantemente por la conversión de las almas.</a:t>
            </a:r>
            <a:endParaRPr lang="es-ES" dirty="0">
              <a:solidFill>
                <a:srgbClr val="FF0000"/>
              </a:solidFill>
            </a:endParaRPr>
          </a:p>
        </p:txBody>
      </p:sp>
      <p:sp>
        <p:nvSpPr>
          <p:cNvPr id="4" name="Rectángulo 3"/>
          <p:cNvSpPr/>
          <p:nvPr/>
        </p:nvSpPr>
        <p:spPr>
          <a:xfrm>
            <a:off x="578498" y="1997839"/>
            <a:ext cx="7464490" cy="4401205"/>
          </a:xfrm>
          <a:prstGeom prst="rect">
            <a:avLst/>
          </a:prstGeom>
        </p:spPr>
        <p:txBody>
          <a:bodyPr wrap="square">
            <a:spAutoFit/>
          </a:bodyPr>
          <a:lstStyle/>
          <a:p>
            <a:r>
              <a:rPr lang="es-ES" sz="3200" dirty="0" smtClean="0"/>
              <a:t>La </a:t>
            </a:r>
            <a:r>
              <a:rPr lang="es-ES" sz="3200" dirty="0"/>
              <a:t>bendición </a:t>
            </a:r>
            <a:r>
              <a:rPr lang="es-ES" sz="3200" dirty="0" smtClean="0"/>
              <a:t>del </a:t>
            </a:r>
            <a:r>
              <a:rPr lang="es-ES" sz="3200" dirty="0"/>
              <a:t>Señor descenderá sobre los miembros de la iglesia que participan en la obra y cada día se reúnen en pequeños grupos para orar por su éxito. En esta forma los creyentes obtendrán gracia para ellos mismos, y la obra del Señor será impulsada hacia </a:t>
            </a:r>
            <a:r>
              <a:rPr lang="es-ES" sz="3200" dirty="0" smtClean="0"/>
              <a:t>adelante. </a:t>
            </a:r>
            <a:r>
              <a:rPr lang="es-ES" sz="2400" i="1" dirty="0" smtClean="0"/>
              <a:t>EGW, La Oración, p.39.</a:t>
            </a:r>
            <a:endParaRPr lang="es-ES" sz="3200" i="1" dirty="0"/>
          </a:p>
        </p:txBody>
      </p:sp>
    </p:spTree>
    <p:extLst>
      <p:ext uri="{BB962C8B-B14F-4D97-AF65-F5344CB8AC3E}">
        <p14:creationId xmlns:p14="http://schemas.microsoft.com/office/powerpoint/2010/main" val="41545663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98" y="253793"/>
            <a:ext cx="7269480" cy="1325562"/>
          </a:xfrm>
        </p:spPr>
        <p:txBody>
          <a:bodyPr>
            <a:normAutofit/>
          </a:bodyPr>
          <a:lstStyle/>
          <a:p>
            <a:r>
              <a:rPr lang="es-ES_tradnl" dirty="0" smtClean="0">
                <a:solidFill>
                  <a:srgbClr val="FF0000"/>
                </a:solidFill>
              </a:rPr>
              <a:t>La iglesia debe orar para que se abra el camino para la verdad.</a:t>
            </a:r>
            <a:endParaRPr lang="es-ES" dirty="0">
              <a:solidFill>
                <a:srgbClr val="FF0000"/>
              </a:solidFill>
            </a:endParaRPr>
          </a:p>
        </p:txBody>
      </p:sp>
      <p:sp>
        <p:nvSpPr>
          <p:cNvPr id="4" name="Rectángulo 3"/>
          <p:cNvSpPr/>
          <p:nvPr/>
        </p:nvSpPr>
        <p:spPr>
          <a:xfrm>
            <a:off x="578498" y="1997839"/>
            <a:ext cx="7464490" cy="4524315"/>
          </a:xfrm>
          <a:prstGeom prst="rect">
            <a:avLst/>
          </a:prstGeom>
        </p:spPr>
        <p:txBody>
          <a:bodyPr wrap="square">
            <a:spAutoFit/>
          </a:bodyPr>
          <a:lstStyle/>
          <a:p>
            <a:r>
              <a:rPr lang="es-ES" sz="3200" dirty="0"/>
              <a:t>Deberíamos celebrar </a:t>
            </a:r>
            <a:r>
              <a:rPr lang="es-ES" sz="3200" dirty="0" smtClean="0"/>
              <a:t>convocatorias </a:t>
            </a:r>
            <a:r>
              <a:rPr lang="es-ES" sz="3200" dirty="0"/>
              <a:t>para la oración, pidiendo al Señor que abra el camino para que la verdad entre en las fortificaciones donde Satanás ha instalado su trono, y disipe la sombra que ha echado sobre el camino de las personas que está tratando de engañar y destruir. </a:t>
            </a:r>
            <a:r>
              <a:rPr lang="es-ES" sz="2400" i="1" dirty="0" smtClean="0"/>
              <a:t>EGW, La Oración, p.39.</a:t>
            </a:r>
            <a:endParaRPr lang="es-ES" sz="3200" i="1" dirty="0"/>
          </a:p>
        </p:txBody>
      </p:sp>
    </p:spTree>
    <p:extLst>
      <p:ext uri="{BB962C8B-B14F-4D97-AF65-F5344CB8AC3E}">
        <p14:creationId xmlns:p14="http://schemas.microsoft.com/office/powerpoint/2010/main" val="10188586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46404" y="1150838"/>
            <a:ext cx="7063740" cy="3980999"/>
          </a:xfrm>
        </p:spPr>
        <p:txBody>
          <a:bodyPr>
            <a:normAutofit/>
          </a:bodyPr>
          <a:lstStyle/>
          <a:p>
            <a:r>
              <a:rPr lang="es-ES_tradnl" dirty="0"/>
              <a:t>Puntos de control</a:t>
            </a:r>
            <a:r>
              <a:rPr lang="es-ES_tradnl" dirty="0" smtClean="0"/>
              <a:t>:</a:t>
            </a:r>
            <a:br>
              <a:rPr lang="es-ES_tradnl" dirty="0" smtClean="0"/>
            </a:br>
            <a:r>
              <a:rPr lang="es-ES" dirty="0"/>
              <a:t/>
            </a:r>
            <a:br>
              <a:rPr lang="es-ES" dirty="0"/>
            </a:br>
            <a:r>
              <a:rPr lang="es-ES_tradnl" dirty="0"/>
              <a:t>¿Cómo sé que voy por buen camino? </a:t>
            </a:r>
            <a:r>
              <a:rPr lang="es-ES" dirty="0"/>
              <a:t/>
            </a:r>
            <a:br>
              <a:rPr lang="es-ES" dirty="0"/>
            </a:br>
            <a:endParaRPr lang="es-ES" dirty="0"/>
          </a:p>
        </p:txBody>
      </p:sp>
    </p:spTree>
    <p:extLst>
      <p:ext uri="{BB962C8B-B14F-4D97-AF65-F5344CB8AC3E}">
        <p14:creationId xmlns:p14="http://schemas.microsoft.com/office/powerpoint/2010/main" val="24369143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dirty="0" smtClean="0">
                <a:solidFill>
                  <a:srgbClr val="C00000"/>
                </a:solidFill>
              </a:rPr>
              <a:t>¿Estamos permitiendo que Cristo viva y actúe por nosotros?</a:t>
            </a:r>
            <a:r>
              <a:rPr lang="es-ES" sz="3200" dirty="0"/>
              <a:t/>
            </a:r>
            <a:br>
              <a:rPr lang="es-ES" sz="3200" dirty="0"/>
            </a:br>
            <a:endParaRPr lang="es-ES" sz="3200" dirty="0"/>
          </a:p>
        </p:txBody>
      </p:sp>
      <p:sp>
        <p:nvSpPr>
          <p:cNvPr id="3" name="Marcador de contenido 2"/>
          <p:cNvSpPr>
            <a:spLocks noGrp="1"/>
          </p:cNvSpPr>
          <p:nvPr>
            <p:ph idx="1"/>
          </p:nvPr>
        </p:nvSpPr>
        <p:spPr/>
        <p:txBody>
          <a:bodyPr>
            <a:normAutofit/>
          </a:bodyPr>
          <a:lstStyle/>
          <a:p>
            <a:pPr marL="0" indent="0">
              <a:buNone/>
            </a:pPr>
            <a:r>
              <a:rPr lang="es-ES" sz="3200" dirty="0">
                <a:solidFill>
                  <a:schemeClr val="accent3"/>
                </a:solidFill>
              </a:rPr>
              <a:t>2 Corintios </a:t>
            </a:r>
            <a:r>
              <a:rPr lang="es-ES" sz="3200" dirty="0" smtClean="0">
                <a:solidFill>
                  <a:schemeClr val="accent3"/>
                </a:solidFill>
              </a:rPr>
              <a:t>2:14 </a:t>
            </a:r>
            <a:r>
              <a:rPr lang="es-ES" sz="3200" dirty="0">
                <a:solidFill>
                  <a:schemeClr val="accent3"/>
                </a:solidFill>
              </a:rPr>
              <a:t>(RVR1960)</a:t>
            </a:r>
          </a:p>
          <a:p>
            <a:pPr marL="0" indent="0">
              <a:buNone/>
            </a:pPr>
            <a:r>
              <a:rPr lang="es-ES" sz="3200" dirty="0" smtClean="0"/>
              <a:t>Mas </a:t>
            </a:r>
            <a:r>
              <a:rPr lang="es-ES" sz="3200" dirty="0"/>
              <a:t>a Dios gracias, el cual nos lleva siempre en triunfo en Cristo Jesús, y por medio de nosotros manifiesta en todo lugar el olor de su conocimiento.</a:t>
            </a:r>
          </a:p>
          <a:p>
            <a:pPr marL="0" indent="0">
              <a:buNone/>
            </a:pPr>
            <a:endParaRPr lang="es-ES" sz="3200" dirty="0"/>
          </a:p>
        </p:txBody>
      </p:sp>
    </p:spTree>
    <p:extLst>
      <p:ext uri="{BB962C8B-B14F-4D97-AF65-F5344CB8AC3E}">
        <p14:creationId xmlns:p14="http://schemas.microsoft.com/office/powerpoint/2010/main" val="28320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dirty="0" smtClean="0">
                <a:solidFill>
                  <a:srgbClr val="C00000"/>
                </a:solidFill>
              </a:rPr>
              <a:t>¿Estamos permitiendo que Cristo viva y actúe por nosotros?</a:t>
            </a:r>
            <a:r>
              <a:rPr lang="es-ES" sz="3200" dirty="0"/>
              <a:t/>
            </a:r>
            <a:br>
              <a:rPr lang="es-ES" sz="3200" dirty="0"/>
            </a:br>
            <a:endParaRPr lang="es-ES" sz="3200" dirty="0"/>
          </a:p>
        </p:txBody>
      </p:sp>
      <p:sp>
        <p:nvSpPr>
          <p:cNvPr id="3" name="Marcador de contenido 2"/>
          <p:cNvSpPr>
            <a:spLocks noGrp="1"/>
          </p:cNvSpPr>
          <p:nvPr>
            <p:ph idx="1"/>
          </p:nvPr>
        </p:nvSpPr>
        <p:spPr>
          <a:xfrm>
            <a:off x="410548" y="1922106"/>
            <a:ext cx="7557796" cy="4348065"/>
          </a:xfrm>
        </p:spPr>
        <p:txBody>
          <a:bodyPr>
            <a:normAutofit fontScale="55000" lnSpcReduction="20000"/>
          </a:bodyPr>
          <a:lstStyle/>
          <a:p>
            <a:pPr marL="0" indent="0">
              <a:buNone/>
            </a:pPr>
            <a:r>
              <a:rPr lang="es-ES" sz="5800" dirty="0"/>
              <a:t>Sin una fe viva en Cristo como Salvador personal, nos es imposible ejercer influencia eficaz sobre un mundo escéptico. No podemos dar a nuestros prójimos lo que nosotros mismos no poseemos. La influencia que ejercemos para bendecir y elevar a los seres humanos se mide por la devoción y la consagración a Cristo que nosotros mismos tenemos. </a:t>
            </a:r>
            <a:endParaRPr lang="es-ES" sz="5800" dirty="0" smtClean="0"/>
          </a:p>
          <a:p>
            <a:pPr marL="0" indent="0">
              <a:buNone/>
            </a:pPr>
            <a:r>
              <a:rPr lang="es-ES_tradnl" sz="3800" dirty="0" smtClean="0"/>
              <a:t>EGW, El Discurso maestro de Jesucristo, p. 34.5</a:t>
            </a:r>
            <a:endParaRPr lang="es-ES" sz="3800" dirty="0"/>
          </a:p>
        </p:txBody>
      </p:sp>
    </p:spTree>
    <p:extLst>
      <p:ext uri="{BB962C8B-B14F-4D97-AF65-F5344CB8AC3E}">
        <p14:creationId xmlns:p14="http://schemas.microsoft.com/office/powerpoint/2010/main" val="38948320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59"/>
            <a:ext cx="7269480" cy="1978705"/>
          </a:xfrm>
        </p:spPr>
        <p:txBody>
          <a:bodyPr>
            <a:noAutofit/>
          </a:bodyPr>
          <a:lstStyle/>
          <a:p>
            <a:r>
              <a:rPr lang="es-ES" sz="3200" dirty="0" smtClean="0">
                <a:solidFill>
                  <a:srgbClr val="C00000"/>
                </a:solidFill>
              </a:rPr>
              <a:t>¿Hemos muerto al yo para que Cristo y sus métodos tengan vida en nosotros?</a:t>
            </a:r>
            <a:r>
              <a:rPr lang="es-ES" sz="3200" dirty="0"/>
              <a:t/>
            </a:r>
            <a:br>
              <a:rPr lang="es-ES" sz="3200" dirty="0"/>
            </a:br>
            <a:endParaRPr lang="es-ES" sz="3200" dirty="0"/>
          </a:p>
        </p:txBody>
      </p:sp>
      <p:sp>
        <p:nvSpPr>
          <p:cNvPr id="3" name="Marcador de contenido 2"/>
          <p:cNvSpPr>
            <a:spLocks noGrp="1"/>
          </p:cNvSpPr>
          <p:nvPr>
            <p:ph idx="1"/>
          </p:nvPr>
        </p:nvSpPr>
        <p:spPr>
          <a:xfrm>
            <a:off x="797114" y="2344465"/>
            <a:ext cx="6945055" cy="3552482"/>
          </a:xfrm>
        </p:spPr>
        <p:txBody>
          <a:bodyPr>
            <a:normAutofit/>
          </a:bodyPr>
          <a:lstStyle/>
          <a:p>
            <a:pPr marL="0" indent="0">
              <a:buNone/>
            </a:pPr>
            <a:r>
              <a:rPr lang="es-ES" sz="2800" dirty="0">
                <a:solidFill>
                  <a:schemeClr val="accent3"/>
                </a:solidFill>
              </a:rPr>
              <a:t>Colosenses </a:t>
            </a:r>
            <a:r>
              <a:rPr lang="es-ES" sz="2800" dirty="0" smtClean="0">
                <a:solidFill>
                  <a:schemeClr val="accent3"/>
                </a:solidFill>
              </a:rPr>
              <a:t>3: 3-4(RVR1960</a:t>
            </a:r>
            <a:r>
              <a:rPr lang="es-ES" sz="2800" dirty="0">
                <a:solidFill>
                  <a:schemeClr val="accent3"/>
                </a:solidFill>
              </a:rPr>
              <a:t>)</a:t>
            </a:r>
          </a:p>
          <a:p>
            <a:pPr marL="0" indent="0">
              <a:buNone/>
            </a:pPr>
            <a:r>
              <a:rPr lang="es-ES" sz="2800" b="1" baseline="30000" dirty="0" smtClean="0"/>
              <a:t>3</a:t>
            </a:r>
            <a:r>
              <a:rPr lang="es-ES" sz="2800" b="1" baseline="30000" dirty="0"/>
              <a:t> </a:t>
            </a:r>
            <a:r>
              <a:rPr lang="es-ES" sz="2800" dirty="0"/>
              <a:t>Porque habéis muerto, y vuestra vida está escondida con Cristo en Dios.</a:t>
            </a:r>
          </a:p>
          <a:p>
            <a:pPr marL="0" indent="0">
              <a:buNone/>
            </a:pPr>
            <a:r>
              <a:rPr lang="es-ES" sz="2800" b="1" baseline="30000" dirty="0"/>
              <a:t>4 </a:t>
            </a:r>
            <a:r>
              <a:rPr lang="es-ES" sz="2800" dirty="0"/>
              <a:t>Cuando Cristo, vuestra vida, se manifieste, entonces vosotros también seréis manifestados con él en gloria.</a:t>
            </a:r>
          </a:p>
        </p:txBody>
      </p:sp>
    </p:spTree>
    <p:extLst>
      <p:ext uri="{BB962C8B-B14F-4D97-AF65-F5344CB8AC3E}">
        <p14:creationId xmlns:p14="http://schemas.microsoft.com/office/powerpoint/2010/main" val="712701288"/>
      </p:ext>
    </p:extLst>
  </p:cSld>
  <p:clrMapOvr>
    <a:masterClrMapping/>
  </p:clrMapOvr>
</p:sld>
</file>

<file path=ppt/theme/theme1.xml><?xml version="1.0" encoding="utf-8"?>
<a:theme xmlns:a="http://schemas.openxmlformats.org/drawingml/2006/main" name="View">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Vista</Template>
  <TotalTime>812</TotalTime>
  <Words>4774</Words>
  <Application>Microsoft Office PowerPoint</Application>
  <PresentationFormat>Presentación en pantalla (4:3)</PresentationFormat>
  <Paragraphs>374</Paragraphs>
  <Slides>124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124</vt:i4>
      </vt:variant>
    </vt:vector>
  </HeadingPairs>
  <TitlesOfParts>
    <vt:vector size="130" baseType="lpstr">
      <vt:lpstr>Arial</vt:lpstr>
      <vt:lpstr>Calibri</vt:lpstr>
      <vt:lpstr>Century Schoolbook</vt:lpstr>
      <vt:lpstr>Times New Roman</vt:lpstr>
      <vt:lpstr>Wingdings 2</vt:lpstr>
      <vt:lpstr>View</vt:lpstr>
      <vt:lpstr>El método de Cristo para testificar y hacer discípulos</vt:lpstr>
      <vt:lpstr>Presentación de PowerPoint</vt:lpstr>
      <vt:lpstr>Presentación de PowerPoint</vt:lpstr>
      <vt:lpstr>El Método es necesario para cumplir la Gran Comisión de Mateo 28: 18-20:</vt:lpstr>
      <vt:lpstr>El Método también nos lleva a ejecutar el ministerio de reconciliación que Cristo nos asignó según 2 Corintios 5: 18-19</vt:lpstr>
      <vt:lpstr>Obstáculos para acercarnos a la gente</vt:lpstr>
      <vt:lpstr>Prejuicios en las relaciones</vt:lpstr>
      <vt:lpstr>Prejuicios en las relaciones  1 Corintios 1: 17-21</vt:lpstr>
      <vt:lpstr>Prejuicios en las relaciones  1 Corintios 1: 17-21  (continuación)</vt:lpstr>
      <vt:lpstr>Prejuicios en las relaciones </vt:lpstr>
      <vt:lpstr>Barreras que nos impiden acercarnos a la gente para cumplir nuestra misión</vt:lpstr>
      <vt:lpstr>Barreras que nos impiden acercarnos a la gente para cumplir nuestra misión. </vt:lpstr>
      <vt:lpstr>Barreras que nos impiden acercarnos a la gente para cumplir nuestra misión. </vt:lpstr>
      <vt:lpstr>Barreras que nos impiden acercarnos a la gente para cumplir nuestra misión. </vt:lpstr>
      <vt:lpstr>Ante las barreras</vt:lpstr>
      <vt:lpstr>Ante las barreras</vt:lpstr>
      <vt:lpstr>Ante las barreras</vt:lpstr>
      <vt:lpstr>Ante las barreras</vt:lpstr>
      <vt:lpstr>Ante las barreras</vt:lpstr>
      <vt:lpstr>Ante las barreras</vt:lpstr>
      <vt:lpstr>Aprendiendo a escuchar al relacionarnos con las personas</vt:lpstr>
      <vt:lpstr>Aprendiendo a escuchar al relacionarnos con las personas</vt:lpstr>
      <vt:lpstr>Aprendiendo a escuchar al relacionarnos con las personas</vt:lpstr>
      <vt:lpstr>Aprendiendo a escuchar al relacionarnos con las personas</vt:lpstr>
      <vt:lpstr>Aprendiendo a escuchar al relacionarnos con las personas</vt:lpstr>
      <vt:lpstr>Buscar un ambiente agradable para conversar</vt:lpstr>
      <vt:lpstr>Hacer preguntas</vt:lpstr>
      <vt:lpstr>Demostrar interés real</vt:lpstr>
      <vt:lpstr>Mostrar simpatía</vt:lpstr>
      <vt:lpstr>Presentación de PowerPoint</vt:lpstr>
      <vt:lpstr>Paciencia</vt:lpstr>
      <vt:lpstr>Contacto visual</vt:lpstr>
      <vt:lpstr>Lenguaje corporal</vt:lpstr>
      <vt:lpstr>Evitemos expresiones de aburrimiento, molestia, desaprobación</vt:lpstr>
      <vt:lpstr>Inclinarse un poco hacia adelante al escuchar es señal positiva de interés.</vt:lpstr>
      <vt:lpstr>Escuchar con los brazos cruzados puede atemorizar a la otra persona.</vt:lpstr>
      <vt:lpstr>Asentir ocasionalmente con la cabeza, como diciendo ¨sí¨, sin hablar, refuerza al que está hablando.</vt:lpstr>
      <vt:lpstr>Usar expresiones faciales adecuadas que refuercen positivamente a la otra persona.</vt:lpstr>
      <vt:lpstr>No interrumpir innecesariamente</vt:lpstr>
      <vt:lpstr>No criticar</vt:lpstr>
      <vt:lpstr>Niveles de amistad</vt:lpstr>
      <vt:lpstr>Niveles de amistad</vt:lpstr>
      <vt:lpstr>Cristo, no nosotros Colosenses 1: 28-29 (RVR1960)</vt:lpstr>
      <vt:lpstr>Niveles de amistad</vt:lpstr>
      <vt:lpstr>Nivel del saludo </vt:lpstr>
      <vt:lpstr>Nivel de conversación sobre cosas</vt:lpstr>
      <vt:lpstr>Nivel de conversación sobre ideas</vt:lpstr>
      <vt:lpstr>Nivel de conversación sobre sentimientos. </vt:lpstr>
      <vt:lpstr>Nivel de conversación sobre sentimientos (continuación) </vt:lpstr>
      <vt:lpstr>Nivel de conversación sobre necesidades. </vt:lpstr>
      <vt:lpstr>¿En qué nivel empezar a testificar?</vt:lpstr>
      <vt:lpstr>Actividades de testificación en el nivel de conversación sobre necesidades</vt:lpstr>
      <vt:lpstr>Los niveles de amistad en los grupos pequeños</vt:lpstr>
      <vt:lpstr>Los niveles de amistad en los grupos pequeños</vt:lpstr>
      <vt:lpstr>Principios del amor en el Método de Cristo</vt:lpstr>
      <vt:lpstr>1. El amor cristiano es una expresión de fe y no un asunto de pasión humana</vt:lpstr>
      <vt:lpstr>Romanos 5:5 (RVR1960)</vt:lpstr>
      <vt:lpstr>1 Juan 4:7 (RVR1960)</vt:lpstr>
      <vt:lpstr>2. El amor cristiano debe darse incondicionalmente</vt:lpstr>
      <vt:lpstr>Lucas 6: 27, 31, 32 (RVR1960)</vt:lpstr>
      <vt:lpstr>3. El amor cristiano es para dar a otros, no es egoísta</vt:lpstr>
      <vt:lpstr>4. El amor cristiano se basa en las necesidades de otros, no en las nuestras</vt:lpstr>
      <vt:lpstr>4. El amor cristiano busca dar más que recibir</vt:lpstr>
      <vt:lpstr>Lucas 6: 30, 38 (RVR1960)</vt:lpstr>
      <vt:lpstr>Principios del amor en el Método de Cristo</vt:lpstr>
      <vt:lpstr>Niveles de amor al aplicar el método</vt:lpstr>
      <vt:lpstr>1. El nivel de reconocimiento</vt:lpstr>
      <vt:lpstr>Mateo 5: 46, 47 (RVR1960)</vt:lpstr>
      <vt:lpstr>2. El nivel de aceptación</vt:lpstr>
      <vt:lpstr>Mateo 5: 43-45 (RVR1960)</vt:lpstr>
      <vt:lpstr>3. El nivel de confirmación</vt:lpstr>
      <vt:lpstr>Lucas 19: 5-7 (RVR1960)</vt:lpstr>
      <vt:lpstr>3. El nivel de entrega</vt:lpstr>
      <vt:lpstr>Juan 20: 21 (RVR1960)</vt:lpstr>
      <vt:lpstr>Mateo 16: 24-25 (RVR1960)</vt:lpstr>
      <vt:lpstr>Juan 15: 12-13 (RVR1960)</vt:lpstr>
      <vt:lpstr>Principios sobre la oración en el Método de Cristo</vt:lpstr>
      <vt:lpstr>Dios quiere que todos nos salvemos</vt:lpstr>
      <vt:lpstr>Dios quiere que nadie quede excluido  1 Timoteo 2</vt:lpstr>
      <vt:lpstr>Dios mandó a su hijo para que todos nos salvemos  Juan 3: 17</vt:lpstr>
      <vt:lpstr>Dios dio todo el poder y autoridad a Jesús para salvarnos  Colosenses 1</vt:lpstr>
      <vt:lpstr>¿Pero pareciera que algo no está funcionando? ¿Por qué?  Hebreos 2: 8</vt:lpstr>
      <vt:lpstr>El dios de este siglo, Satanás, ciega el entendimiento de las personas aunque ya esté derrotado por Cristo  2 Corintios 4: 4</vt:lpstr>
      <vt:lpstr>Así, mientras nuestro prójimo esté cegado no aceptará las cosas que vengan del Espíritu Santo pues resultan sin importancia para él   1 Corintios 2: 14</vt:lpstr>
      <vt:lpstr>Y Dios nos da el libre albedrío de seguir cegados por Satanás o de aceptar la luz de Cristo para salvación  Deuteronomio 30: 19-20</vt:lpstr>
      <vt:lpstr>En este dilema humano, Cristo nos nombra como sus embajadores para testificar y discipular quitando la ceguera inducida por Satanás  2 Corintios 5: 20</vt:lpstr>
      <vt:lpstr>Así es como Cristo quiere que le ayudemos a llevar el amor de Dios al prójimo para salvación de él y nuestra  Mateo 28: 18-19</vt:lpstr>
      <vt:lpstr>Pero la verdad es que a menudo el  llamado que hace Dios por medio nuestro llega a oídos sordos y los embajadores de Jesús somos débiles y egoístas  Solución: orar siempre y no desmayar</vt:lpstr>
      <vt:lpstr>Debemos orar siempre, sin desmayar, para tener éxito en la aplicación del Método de Cristo</vt:lpstr>
      <vt:lpstr>Presentación de PowerPoint</vt:lpstr>
      <vt:lpstr>Debemos orar siempre poniendo delante de Dios cada caso de testificación y discipulado</vt:lpstr>
      <vt:lpstr>Debemos invocar la compañía de los ángeles de Dios en nuestra labor de embajadores de Cristo</vt:lpstr>
      <vt:lpstr>Al orar por la salvación de otros, nuestro propio proceso de santificación se verá beneficiado</vt:lpstr>
      <vt:lpstr>La iglesia y los grupos pequeños deben orar constantemente por la conversión de las almas.</vt:lpstr>
      <vt:lpstr>La iglesia debe orar para que se abra el camino para la verdad.</vt:lpstr>
      <vt:lpstr>Puntos de control:  ¿Cómo sé que voy por buen camino?  </vt:lpstr>
      <vt:lpstr>¿Estamos permitiendo que Cristo viva y actúe por nosotros? </vt:lpstr>
      <vt:lpstr>¿Estamos permitiendo que Cristo viva y actúe por nosotros? </vt:lpstr>
      <vt:lpstr>¿Hemos muerto al yo para que Cristo y sus métodos tengan vida en nosotros? </vt:lpstr>
      <vt:lpstr>¿Hemos muerto al yo para que Cristo y sus métodos tengan vida en nosotros?</vt:lpstr>
      <vt:lpstr>¿Practicamos la esencia de la testificación: Cristo vivo en nosotros y visible a otros por nuestro medio?</vt:lpstr>
      <vt:lpstr>¿Practicamos el significado de ser discípulo: unido exclusivamente a Cristo?</vt:lpstr>
      <vt:lpstr>¿Practicamos el significado de ser discípulo: unido exclusivamente a Cristo?</vt:lpstr>
      <vt:lpstr>¿Practicamos el significado de ser discípulo: unido exclusivamente a Cristo?</vt:lpstr>
      <vt:lpstr>¿Practicamos el significado de ser discípulo: unido exclusivamente a Cristo?</vt:lpstr>
      <vt:lpstr>¿Practicamos el significado de ser la sal de la tierra y la luz del mundo según las bienaventuranzas?</vt:lpstr>
      <vt:lpstr>¿Practicamos el significado de ser la sal de la tierra y la luz del mundo según las bienaventuranzas?</vt:lpstr>
      <vt:lpstr>¿Practicamos el significado de ser la sal de la tierra y la luz del mundo según las bienaventuranzas?</vt:lpstr>
      <vt:lpstr>¿Practicamos el significado de ser la sal de la tierra y la luz del mundo según las bienaventuranzas?</vt:lpstr>
      <vt:lpstr>El objetivo de aplicar el método de Cristo</vt:lpstr>
      <vt:lpstr>¿Qué es el reino de Dios?</vt:lpstr>
      <vt:lpstr>El reino de Dios revela la gracia de Dios en sus miembros</vt:lpstr>
      <vt:lpstr>¿Cuál es la naturaleza del reino de Dios?</vt:lpstr>
      <vt:lpstr>¿Cuál es la naturaleza del reino de Dios?</vt:lpstr>
      <vt:lpstr>¿Espiritualidad o estructura?</vt:lpstr>
      <vt:lpstr>¿Cómo construimos el reino de Dios? </vt:lpstr>
      <vt:lpstr>¿Cómo mantener el reino de Dios vivo?</vt:lpstr>
      <vt:lpstr>¿Dónde debemos enfocarnos al construir el reino de Dios por la testificación?</vt:lpstr>
      <vt:lpstr>¿Qué espera Dios de su reino, su iglesia?</vt:lpstr>
      <vt:lpstr>¿Cuál es nuestra misión en el crecimiento del reino de Dios?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método de Cristo para testificar y hacer discípulos</dc:title>
  <dc:creator>familia</dc:creator>
  <cp:lastModifiedBy>familia</cp:lastModifiedBy>
  <cp:revision>106</cp:revision>
  <dcterms:created xsi:type="dcterms:W3CDTF">2015-08-21T01:22:14Z</dcterms:created>
  <dcterms:modified xsi:type="dcterms:W3CDTF">2015-11-28T04:29:21Z</dcterms:modified>
</cp:coreProperties>
</file>