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371" r:id="rId5"/>
    <p:sldId id="372" r:id="rId6"/>
    <p:sldId id="407" r:id="rId7"/>
    <p:sldId id="408" r:id="rId8"/>
    <p:sldId id="409" r:id="rId9"/>
    <p:sldId id="410" r:id="rId10"/>
    <p:sldId id="312" r:id="rId11"/>
    <p:sldId id="327" r:id="rId12"/>
    <p:sldId id="411" r:id="rId13"/>
    <p:sldId id="412" r:id="rId14"/>
    <p:sldId id="414" r:id="rId15"/>
    <p:sldId id="415" r:id="rId16"/>
    <p:sldId id="416" r:id="rId17"/>
    <p:sldId id="324" r:id="rId18"/>
    <p:sldId id="374" r:id="rId19"/>
    <p:sldId id="417" r:id="rId20"/>
    <p:sldId id="418" r:id="rId21"/>
    <p:sldId id="419" r:id="rId22"/>
    <p:sldId id="420" r:id="rId23"/>
    <p:sldId id="367" r:id="rId24"/>
    <p:sldId id="329" r:id="rId25"/>
    <p:sldId id="375" r:id="rId26"/>
    <p:sldId id="421" r:id="rId27"/>
    <p:sldId id="422" r:id="rId28"/>
    <p:sldId id="423" r:id="rId29"/>
    <p:sldId id="424" r:id="rId30"/>
    <p:sldId id="425" r:id="rId31"/>
    <p:sldId id="388" r:id="rId32"/>
    <p:sldId id="376" r:id="rId33"/>
    <p:sldId id="426" r:id="rId34"/>
    <p:sldId id="427" r:id="rId35"/>
    <p:sldId id="262" r:id="rId36"/>
  </p:sldIdLst>
  <p:sldSz cx="12192000" cy="6858000"/>
  <p:notesSz cx="6858000" cy="9144000"/>
  <p:photoAlbum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A"/>
    <a:srgbClr val="000F2E"/>
    <a:srgbClr val="001746"/>
    <a:srgbClr val="19278B"/>
    <a:srgbClr val="EB8825"/>
    <a:srgbClr val="121C64"/>
    <a:srgbClr val="4B23AF"/>
    <a:srgbClr val="6BC95B"/>
    <a:srgbClr val="719BCD"/>
    <a:srgbClr val="F5C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31" autoAdjust="0"/>
    <p:restoredTop sz="94650"/>
  </p:normalViewPr>
  <p:slideViewPr>
    <p:cSldViewPr snapToGrid="0">
      <p:cViewPr varScale="1">
        <p:scale>
          <a:sx n="65" d="100"/>
          <a:sy n="65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D268-0FD2-4631-811C-0CB80D220B89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F45E-8DEE-49FB-98A0-EA8A0FF874F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8477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FF45E-8DEE-49FB-98A0-EA8A0FF874F0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5661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B64DB-F995-9300-1D42-E44F8B7DA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F1722-41BA-C6C0-D2DD-32719BF12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C8CCFC-F5D7-EA98-EBBF-1A316937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D65ED-85C5-D7AB-05DB-64214D4E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937796-E63F-952B-393C-00C38791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8528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A37E6-073A-4303-C3E9-33E270DB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5E51EC-FC26-140C-73C8-7ABF82B44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6015D-CD22-3685-AD5F-4A011951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0C387-46E3-9A04-557A-52AF2E9B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5E32F-B42B-FD7E-C077-44A38037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2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E9B06E-BBE5-3906-D7C2-25EF1D3CF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54D7C3-FE26-0A04-4247-73F7264E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2FBFF-F707-B345-FF45-D391FB2A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DF893-0E23-EFEE-CC79-8B25169D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301A6-9CF0-5528-3F60-2EA2F186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6039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86B2B-A3B1-91A5-0D6A-8194BD26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7D168-9187-0A87-EB31-B0671F0C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9B267-F0EA-9809-A0F6-E43BAD8D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18AA8-F73F-EDE1-E104-6358048A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0630D-6FF0-B1B1-AF54-1B398292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83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313E8-4065-9B64-FC65-9B276616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543AEA-F7A2-B5A3-913C-6506AF4F2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43D05E-2804-F184-6880-7D4382F0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34E78-98AD-F713-44B7-4E724863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97A14-24D6-8969-5A4C-3FAACB21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0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34D2C-1CE9-9998-B218-82372303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8CA7F-68C6-3C67-7105-B0118E5E5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6C46A-75F1-7889-26A8-9F9014F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7623E-AF15-2B14-6170-D1EC3CE8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4DC58-A694-AF43-64DF-52DB6009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572F7B-DEAF-746A-3418-001AD8FE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509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46BF7-3EFD-F20B-FB68-E6CAA0A3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A9C4F-6EC9-8A70-82DD-9FAADF32D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54494-D396-2E38-6771-1C2180860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87B9B3-8408-ACFA-B21F-36025F172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72166C-5308-9926-17E0-221126B4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C4A154-F87E-CF26-8C49-BD10628D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57817-8648-1EE9-2A01-E5F566F7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00487F-9B50-74A0-CFE3-F8008485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336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00604-F777-3767-3A7C-44F07873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CE7D40-1661-ABF1-2151-74494A0B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CB9C3A-E19D-2503-F6C3-603EA49B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83133B-A1F1-5570-665F-28BD5BB8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373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5BB581-871A-87D3-1493-A708539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E79D47-9580-F1C4-4530-E273C585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5CF8A4-0D3F-6934-FBFF-CAE3F06B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360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2BD99-7CCD-75C9-4F6B-5AA99DC2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BA3D2-9587-4DE3-3D36-87A83F4E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0FCDDD-9898-81C8-3C22-65D345822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5BB2A-A80C-6C7C-BE45-1DAF45D0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01182-D741-2678-764D-6CB2461D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B5226A-BE17-C2B5-B951-1063EB4C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40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F835D-2435-D4FB-C1E0-8DFBE0EA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28690B-2CFD-D723-6BE7-0E3969D7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66F23B-2BDD-0C81-1167-39DED81A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96FDD-87DE-63FF-FE8B-6B6A4D2A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2B202-42FD-5629-5A25-72407BC0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40475-5C8A-6DF9-ACE2-7A7C76F3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70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14DDB5-5187-0B1C-1615-D1A9C1B7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188BDF-7AB3-1FA9-CF32-E08372576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0D688-9ECA-6A30-F321-A4359F967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648D-F527-4B47-B518-4DE233CA1F8D}" type="datetimeFigureOut">
              <a:rPr lang="es-DO" smtClean="0"/>
              <a:t>3/12/2023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3AE14-3C03-E2D7-9A06-DD2A4AC29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A696E-AA85-F078-A6B5-8F13B3AB7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80629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1">
            <a:extLst>
              <a:ext uri="{FF2B5EF4-FFF2-40B4-BE49-F238E27FC236}">
                <a16:creationId xmlns:a16="http://schemas.microsoft.com/office/drawing/2014/main" id="{364CF5E2-93B6-5513-1C93-6B4959FF40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7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7771"/>
            <a:ext cx="4618096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89317" y="986645"/>
            <a:ext cx="964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4800" dirty="0">
              <a:latin typeface="Bahnschrift SemiCondensed" panose="020B0502040204020203" pitchFamily="34" charset="0"/>
            </a:endParaRPr>
          </a:p>
          <a:p>
            <a:pPr algn="just"/>
            <a:r>
              <a:rPr lang="es-E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Dos </a:t>
            </a:r>
            <a:r>
              <a:rPr lang="es-ES" sz="8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experiencias</a:t>
            </a:r>
            <a:r>
              <a:rPr lang="es-E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 de </a:t>
            </a:r>
            <a:r>
              <a:rPr lang="es-ES" sz="8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sellamiento</a:t>
            </a:r>
          </a:p>
          <a:p>
            <a:pPr algn="just"/>
            <a:endParaRPr lang="es-DO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368532"/>
            <a:ext cx="11080121" cy="3622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Los creyentes pasan figuradamente por dos experiencias de sellamiento. La primera es descrita por el apóstol Pablo: «En él también ustedes, habiendo oído la palabra de verdad, el evangelio de su salvación, y habiendo creído en él, fueron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 panose="020B0502040204020203" pitchFamily="34" charset="0"/>
              </a:rPr>
              <a:t>sellados</a:t>
            </a:r>
            <a:r>
              <a:rPr lang="es-DO" sz="3600" b="1" dirty="0">
                <a:latin typeface="Bahnschrift SemiBold SemiConden" panose="020B0502040204020203" pitchFamily="34" charset="0"/>
              </a:rPr>
              <a:t> </a:t>
            </a:r>
            <a:r>
              <a:rPr lang="es-DO" sz="3600" b="1" i="1" dirty="0">
                <a:latin typeface="Bahnschrift SemiBold SemiConden" panose="020B0502040204020203" pitchFamily="34" charset="0"/>
              </a:rPr>
              <a:t>(gr. esphragisthēte) </a:t>
            </a:r>
            <a:r>
              <a:rPr lang="es-DO" sz="3600" b="1" dirty="0">
                <a:latin typeface="Bahnschrift SemiBold SemiConden" panose="020B0502040204020203" pitchFamily="34" charset="0"/>
              </a:rPr>
              <a:t>con el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 panose="020B0502040204020203" pitchFamily="34" charset="0"/>
              </a:rPr>
              <a:t>Espíritu Santo </a:t>
            </a:r>
            <a:r>
              <a:rPr lang="es-DO" sz="3600" b="1" dirty="0">
                <a:latin typeface="Bahnschrift SemiBold SemiConden" panose="020B0502040204020203" pitchFamily="34" charset="0"/>
              </a:rPr>
              <a:t>que había sido prometido» (Ef 1:13).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9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701041"/>
            <a:ext cx="11080121" cy="3029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Este sello inicial constituye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 panose="020B0502040204020203" pitchFamily="34" charset="0"/>
              </a:rPr>
              <a:t>«la garantía </a:t>
            </a:r>
            <a:r>
              <a:rPr lang="es-DO" sz="3600" b="1" dirty="0">
                <a:latin typeface="Bahnschrift SemiBold SemiConden" panose="020B0502040204020203" pitchFamily="34" charset="0"/>
              </a:rPr>
              <a:t>(“prenda”, NBJ) de nuestra herencia para la redención de lo adquirido» (v. 14). Note que este sello, aunque es otorgado a quien cree en el Señor, tiene como meta la redención escatológica, algo que se repite de nuevo en 4:30.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577949"/>
            <a:ext cx="11080121" cy="4223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El segundo sello que recibirá el pueblo de Dios, aparece en Apocalipsis 7. Este capítulo constituye un paréntesis o interludio entre el sexto y el séptimo sellos y constituye una respuesta a la siguiente declaración: «Porque el gran día de su ira ha llegado;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 panose="020B0502040204020203" pitchFamily="34" charset="0"/>
              </a:rPr>
              <a:t>¿y quién podrá sostenerse en pie?» </a:t>
            </a:r>
            <a:r>
              <a:rPr lang="es-DO" sz="3600" b="1" dirty="0">
                <a:latin typeface="Bahnschrift SemiBold SemiConden" panose="020B0502040204020203" pitchFamily="34" charset="0"/>
              </a:rPr>
              <a:t>(Ap 6:17, RVR 77).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688786"/>
            <a:ext cx="11080121" cy="3029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El primer sello es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 panose="020B0502040204020203" pitchFamily="34" charset="0"/>
              </a:rPr>
              <a:t>histórico</a:t>
            </a:r>
            <a:r>
              <a:rPr lang="es-DO" sz="3600" b="1" dirty="0">
                <a:latin typeface="Bahnschrift SemiBold SemiConden" panose="020B0502040204020203" pitchFamily="34" charset="0"/>
              </a:rPr>
              <a:t> y el segundo es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 panose="020B0502040204020203" pitchFamily="34" charset="0"/>
              </a:rPr>
              <a:t>escatológico</a:t>
            </a:r>
            <a:r>
              <a:rPr lang="es-DO" sz="3600" b="1" dirty="0">
                <a:latin typeface="Bahnschrift SemiBold SemiConden" panose="020B0502040204020203" pitchFamily="34" charset="0"/>
              </a:rPr>
              <a:t>. En realidad, ambos sellamientos son como las dos caras de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 panose="020B0502040204020203" pitchFamily="34" charset="0"/>
              </a:rPr>
              <a:t>una misma moneda</a:t>
            </a:r>
            <a:r>
              <a:rPr lang="es-DO" sz="3600" b="1" dirty="0">
                <a:latin typeface="Bahnschrift SemiBold SemiConden" panose="020B0502040204020203" pitchFamily="34" charset="0"/>
              </a:rPr>
              <a:t>; constituyen la garantía divina de que, «el que comenzó en vosotros la buena obra, la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 panose="020B0502040204020203" pitchFamily="34" charset="0"/>
              </a:rPr>
              <a:t>perfeccionará </a:t>
            </a:r>
            <a:r>
              <a:rPr lang="es-DO" sz="3600" b="1" dirty="0">
                <a:latin typeface="Bahnschrift SemiBold SemiConden" panose="020B0502040204020203" pitchFamily="34" charset="0"/>
              </a:rPr>
              <a:t>hasta el día de Jesucristo» (Fil 1:6).  </a:t>
            </a:r>
          </a:p>
        </p:txBody>
      </p:sp>
    </p:spTree>
    <p:extLst>
      <p:ext uri="{BB962C8B-B14F-4D97-AF65-F5344CB8AC3E}">
        <p14:creationId xmlns:p14="http://schemas.microsoft.com/office/powerpoint/2010/main" val="352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269915"/>
            <a:ext cx="11080121" cy="43181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Mientras que la obra de sellamiento final está en proceso, los ángeles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 panose="020B0502040204020203" pitchFamily="34" charset="0"/>
              </a:rPr>
              <a:t>detienen</a:t>
            </a:r>
            <a:r>
              <a:rPr lang="es-DO" sz="3600" b="1" dirty="0">
                <a:latin typeface="Bahnschrift SemiBold SemiConden" panose="020B0502040204020203" pitchFamily="34" charset="0"/>
              </a:rPr>
              <a:t> «los cuatro vientos», todos los conflictos que podrían impedir esa obra (Ap 7:1). 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La visión de Apocalipsis 7:1-8 evoca a Ezequiel 8 y 9. En esos capítulos, el profeta describe los pecados de la nación escogida, el juicio divino contra ellos y el sellamiento de un remanente fiel: </a:t>
            </a:r>
          </a:p>
        </p:txBody>
      </p:sp>
    </p:spTree>
    <p:extLst>
      <p:ext uri="{BB962C8B-B14F-4D97-AF65-F5344CB8AC3E}">
        <p14:creationId xmlns:p14="http://schemas.microsoft.com/office/powerpoint/2010/main" val="159183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experiencias de sellamiento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5939" y="1530724"/>
            <a:ext cx="11080121" cy="43181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«Pasa por en medio de la ciudad, por en medio de Jerusalén, y pon una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 panose="020B0502040204020203" pitchFamily="34" charset="0"/>
              </a:rPr>
              <a:t>marca en la frente </a:t>
            </a:r>
            <a:r>
              <a:rPr lang="es-DO" sz="3600" b="1" dirty="0">
                <a:latin typeface="Bahnschrift SemiBold SemiConden" panose="020B0502040204020203" pitchFamily="34" charset="0"/>
              </a:rPr>
              <a:t>de los hombres que suspiran y gimen a causa de todas las abominaciones que se hacen en medio de ella» (9:4). De esta forma, «Apocalipsis 7 aplica la visión del sellamiento de Ezequiel a su cumplimiento en el tiempo del fin».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600" b="1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42"/>
            <a:ext cx="12192000" cy="6858000"/>
          </a:xfrm>
          <a:prstGeom prst="rect">
            <a:avLst/>
          </a:prstGeom>
          <a:ln>
            <a:solidFill>
              <a:srgbClr val="4B23AF"/>
            </a:solidFill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del Dios vivo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189321" y="1758426"/>
            <a:ext cx="8563865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El </a:t>
            </a:r>
            <a:r>
              <a:rPr lang="es-ES" sz="9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sello</a:t>
            </a:r>
            <a:r>
              <a:rPr lang="es-E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 del Dios vivo</a:t>
            </a:r>
            <a:endParaRPr lang="es-E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6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93964" y="55316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 Dios en la frente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20735" y="1626030"/>
            <a:ext cx="11010191" cy="3029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Resulta instructivo destacar que, fuera del registro bíblico, el acto de sellar a los justos aparece en una obra apócrifa llamada Testamento de Job, donde el Señor le pone un sello a su siervo antes de entrar a un templo idólatra para luchar contra Satanás (5:2).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6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93964" y="55316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 Dios en la frente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90904" y="1562290"/>
            <a:ext cx="11010191" cy="3622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Otra fuente extrabíblica menciona una obra doble de sellamiento: «Según Salmos de Salomón 15:6-9, del siglo I a.C., la llama de la ira de Dios no tocará al fiel “porque la señal de Dios reposa sobre los justos para su salvación” (15:6), pero respecto a los impíos, “el signo de la perdición está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marcada sobre su frente</a:t>
            </a:r>
            <a:r>
              <a:rPr lang="es-DO" sz="3600" b="1" dirty="0">
                <a:latin typeface="Bahnschrift SemiBold SemiConden"/>
              </a:rPr>
              <a:t>”.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2">
            <a:extLst>
              <a:ext uri="{FF2B5EF4-FFF2-40B4-BE49-F238E27FC236}">
                <a16:creationId xmlns:a16="http://schemas.microsoft.com/office/drawing/2014/main" id="{2D1922AA-2FBD-383B-47B4-E6599D77C7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B3F1B7B-A486-9CEF-D435-E1F73C1A21CA}"/>
              </a:ext>
            </a:extLst>
          </p:cNvPr>
          <p:cNvSpPr txBox="1"/>
          <p:nvPr/>
        </p:nvSpPr>
        <p:spPr>
          <a:xfrm>
            <a:off x="791163" y="1763243"/>
            <a:ext cx="818658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sz="7200" b="1" dirty="0">
                <a:latin typeface="Avenir Next LT Pro"/>
              </a:rPr>
              <a:t>El sello de Dios en la frente</a:t>
            </a:r>
            <a:endParaRPr lang="es-DO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034904-C73B-3DAB-1CA7-B80F9ED59BC3}"/>
              </a:ext>
            </a:extLst>
          </p:cNvPr>
          <p:cNvSpPr txBox="1"/>
          <p:nvPr/>
        </p:nvSpPr>
        <p:spPr>
          <a:xfrm>
            <a:off x="10182131" y="5682108"/>
            <a:ext cx="200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dirty="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CAPÍTULO </a:t>
            </a:r>
            <a:r>
              <a:rPr lang="es-DO" sz="280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#11</a:t>
            </a:r>
            <a:endParaRPr lang="es-DO" sz="2800" dirty="0">
              <a:solidFill>
                <a:schemeClr val="accent4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9516" y="54186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DO" i="1" dirty="0">
                <a:ea typeface="Cascadia Code" panose="020B0609020000020004" pitchFamily="49" charset="0"/>
                <a:cs typeface="Cascadia Code" panose="020B0609020000020004" pitchFamily="49" charset="0"/>
              </a:rPr>
              <a:t>Basado en el libro “La última generación: ¿cuál es el papel que desempeñarán los santos en el tiempo del fin?”</a:t>
            </a:r>
          </a:p>
        </p:txBody>
      </p:sp>
    </p:spTree>
    <p:extLst>
      <p:ext uri="{BB962C8B-B14F-4D97-AF65-F5344CB8AC3E}">
        <p14:creationId xmlns:p14="http://schemas.microsoft.com/office/powerpoint/2010/main" val="26200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6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93964" y="55316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 Dios en la frente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90904" y="1321211"/>
            <a:ext cx="11010191" cy="42155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Los santos, llamados «los siervos de nuestro Dios» (Ap 7:3b), reciben el sello en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«la frente», </a:t>
            </a:r>
            <a:r>
              <a:rPr lang="es-DO" sz="3600" b="1" dirty="0">
                <a:latin typeface="Bahnschrift SemiBold SemiConden"/>
              </a:rPr>
              <a:t>diferente a la marca de la bestia que puede ser recibida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«en la mano derecha o en la frente» </a:t>
            </a:r>
            <a:r>
              <a:rPr lang="es-DO" sz="3600" b="1" dirty="0">
                <a:latin typeface="Bahnschrift SemiBold SemiConden"/>
              </a:rPr>
              <a:t>(Ap 13:16; 20:4, NVI). La marca de la bestia puede ser evitada y resistida. El texto dice: «si alguno se deja poner», «quien se deje poner» (Ap 14:9, 11, NVI).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6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6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93964" y="55316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 Dios en la frente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90904" y="1269915"/>
            <a:ext cx="11010191" cy="43181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El sello de Dios «representa las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cualidades del carácter</a:t>
            </a:r>
            <a:r>
              <a:rPr lang="es-DO" sz="3600" b="1" dirty="0">
                <a:latin typeface="Bahnschrift SemiBold SemiConden"/>
              </a:rPr>
              <a:t>», y, además, constituye «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la marca de la verdad</a:t>
            </a:r>
            <a:r>
              <a:rPr lang="es-DO" sz="3600" b="1" dirty="0">
                <a:latin typeface="Bahnschrift SemiBold SemiConden"/>
              </a:rPr>
              <a:t>», la señal de la aprobación divina; también implica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protección y pertenencia</a:t>
            </a:r>
            <a:r>
              <a:rPr lang="es-DO" sz="3600" b="1" dirty="0">
                <a:latin typeface="Bahnschrift SemiBold SemiConden"/>
              </a:rPr>
              <a:t>; protección de los juicios divinos en la gran crisis final y pertenencia dado que los 144.000 son descritos como los siervos de Dios.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316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193964" y="55316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sello de Dios en la frente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90904" y="1756093"/>
            <a:ext cx="11010191" cy="39305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El sello «es una marca que pueden leer los ángeles, pero no los ojos humanos».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«Ciertamente este sello es un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hecho espiritual </a:t>
            </a:r>
            <a:r>
              <a:rPr lang="es-DO" sz="3600" b="1" dirty="0">
                <a:latin typeface="Bahnschrift SemiBold SemiConden"/>
              </a:rPr>
              <a:t>y no un fenómeno corporal visible».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</a:t>
            </a:r>
            <a:r>
              <a:rPr lang="es-DO" sz="3600" b="1" dirty="0">
                <a:solidFill>
                  <a:srgbClr val="FF0000"/>
                </a:solidFill>
                <a:latin typeface="Bahnschrift SemiBold SemiConden"/>
              </a:rPr>
              <a:t>No</a:t>
            </a:r>
            <a:r>
              <a:rPr lang="es-DO" sz="3600" b="1" dirty="0">
                <a:latin typeface="Bahnschrift SemiBold SemiConden"/>
              </a:rPr>
              <a:t> es una estampa o marca física sobre la frente.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 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1909" y="294641"/>
            <a:ext cx="11682484" cy="649729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DO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Responde Verdadero o Falso a partir de 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lo </a:t>
            </a:r>
            <a:r>
              <a:rPr lang="en-US" sz="2600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aprendido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anteriormente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:</a:t>
            </a:r>
          </a:p>
          <a:p>
            <a:pPr algn="just"/>
            <a:endParaRPr lang="es-MX" sz="26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 panose="020B0502040204020203" pitchFamily="34" charset="0"/>
              </a:rPr>
              <a:t>1. </a:t>
            </a:r>
            <a:r>
              <a:rPr lang="es-DO" sz="2400" dirty="0">
                <a:latin typeface="Bahnschrift SemiBold SemiConden" panose="020B0502040204020203" pitchFamily="34" charset="0"/>
              </a:rPr>
              <a:t>El sello y la marca definirán el carácter, la identidad espiritual de las personas pero no su destino eterno.</a:t>
            </a:r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-FALSO</a:t>
            </a:r>
          </a:p>
          <a:p>
            <a:pPr algn="just"/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/>
              </a:rPr>
              <a:t>2. </a:t>
            </a:r>
            <a:r>
              <a:rPr lang="es-MX" sz="2300" dirty="0">
                <a:latin typeface="Bahnschrift SemiBold SemiConden"/>
                <a:ea typeface="+mn-lt"/>
                <a:cs typeface="+mn-lt"/>
              </a:rPr>
              <a:t>El sello nos preparará para una demostración de impecabilidad .</a:t>
            </a:r>
          </a:p>
          <a:p>
            <a:pPr algn="just"/>
            <a:r>
              <a:rPr lang="es-MX" sz="23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FALSO</a:t>
            </a:r>
          </a:p>
          <a:p>
            <a:pPr lvl="0" algn="just"/>
            <a:r>
              <a:rPr lang="es-MX" sz="2300" dirty="0">
                <a:latin typeface="Bahnschrift SemiBold SemiConden" panose="020B0502040204020203" pitchFamily="34" charset="0"/>
              </a:rPr>
              <a:t> </a:t>
            </a:r>
          </a:p>
          <a:p>
            <a:pPr algn="just"/>
            <a:r>
              <a:rPr lang="es-MX" sz="2300" dirty="0">
                <a:latin typeface="Bahnschrift SemiBold SemiConden"/>
              </a:rPr>
              <a:t>3 Los creyentes pasan figuradamente por dos experiencias de sellamiento. </a:t>
            </a:r>
            <a:endParaRPr lang="es-MX" sz="24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solidFill>
                  <a:srgbClr val="00B050"/>
                </a:solidFill>
                <a:latin typeface="Bahnschrift SemiBold SemiConden" panose="020B0502040204020203" pitchFamily="34" charset="0"/>
              </a:rPr>
              <a:t>VERDADERO</a:t>
            </a:r>
          </a:p>
          <a:p>
            <a:pPr lvl="0" algn="just"/>
            <a:endParaRPr lang="es-MX" sz="2300" dirty="0">
              <a:solidFill>
                <a:srgbClr val="00B050"/>
              </a:solidFill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/>
              </a:rPr>
              <a:t>4. </a:t>
            </a:r>
            <a:r>
              <a:rPr lang="es-MX" sz="2300" dirty="0">
                <a:latin typeface="Bahnschrift SemiBold SemiConden"/>
                <a:ea typeface="+mn-lt"/>
                <a:cs typeface="+mn-lt"/>
              </a:rPr>
              <a:t>Ciertamente el sello es un hecho espiritual y no un fenómeno corporal visible.</a:t>
            </a:r>
          </a:p>
          <a:p>
            <a:pPr lvl="0" algn="just"/>
            <a:r>
              <a:rPr lang="es-MX" sz="2300" dirty="0">
                <a:solidFill>
                  <a:srgbClr val="00B050"/>
                </a:solidFill>
                <a:latin typeface="Bahnschrift SemiBold SemiConden" panose="020B0502040204020203" pitchFamily="34" charset="0"/>
              </a:rPr>
              <a:t>-VERDADERO</a:t>
            </a:r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endParaRPr lang="es-MX" sz="2300" dirty="0">
              <a:solidFill>
                <a:srgbClr val="FFFFFF"/>
              </a:solidFill>
              <a:latin typeface="Bahnschrift SemiBold SemiConden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600" dirty="0">
              <a:solidFill>
                <a:srgbClr val="00B050"/>
              </a:solidFill>
              <a:latin typeface="Bahnschrift SemiBold SemiConden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es-DO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2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7430" y="1624083"/>
            <a:ext cx="8563865" cy="40010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El </a:t>
            </a:r>
            <a:r>
              <a:rPr lang="es-ES" sz="8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número</a:t>
            </a:r>
            <a:r>
              <a:rPr lang="es-E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 de los sellados</a:t>
            </a:r>
            <a:endParaRPr lang="es-E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  <a:p>
            <a:endParaRPr lang="es-DO" sz="7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0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1613535"/>
            <a:ext cx="10584686" cy="36309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Este punto ha generado muchas discusiones entre los cristianos, incluyendo los adventistas. Juan dice que el número de los sellados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es 144.000 </a:t>
            </a:r>
            <a:r>
              <a:rPr lang="es-DO" sz="3600" b="1" dirty="0">
                <a:latin typeface="Bahnschrift SemiBold SemiConden"/>
              </a:rPr>
              <a:t>siervos de las tribus de Israel (Ap 7:3-4). Brevemente, veamos el contexto del sellamiento y la identidad de los sellados.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1613535"/>
            <a:ext cx="10584686" cy="3622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El sellamiento ocurre antes de la Segunda Venida. En el lenguaje bíblico, ellos estarán «en pie» en aquel día (Ap 6:17). Lucas había dicho: «Velad, pues, en todo tiempo orando que seáis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tenidos por dignos </a:t>
            </a:r>
            <a:r>
              <a:rPr lang="es-DO" sz="3600" b="1" dirty="0">
                <a:latin typeface="Bahnschrift SemiBold SemiConden"/>
              </a:rPr>
              <a:t>de escapar de todas estas cosas que vendrán, y de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estar en pie </a:t>
            </a:r>
            <a:r>
              <a:rPr lang="es-DO" sz="3600" b="1" dirty="0">
                <a:latin typeface="Bahnschrift SemiBold SemiConden"/>
              </a:rPr>
              <a:t>delante del Hijo del Hombre» (21:36).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1613535"/>
            <a:ext cx="10584686" cy="3622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El sellamiento ocurre antes de la Segunda Venida. En el lenguaje bíblico, ellos estarán «en pie» en aquel día (Ap 6:17). Lucas había dicho: «Velad, pues, en todo tiempo orando que seáis tenidos por dignos de escapar de todas estas cosas que vendrán, y de estar en pie delante del Hijo del Hombre» (21:36).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1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1613535"/>
            <a:ext cx="10584686" cy="3029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Segundo, la identidad de los 144.000 no se establece en Apocalipsis 7:4, sino en el versículo 3 de ese capítulo, donde son llamados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«los siervos de nuestro Dios»</a:t>
            </a:r>
            <a:r>
              <a:rPr lang="es-DO" sz="3600" b="1" dirty="0">
                <a:latin typeface="Bahnschrift SemiBold SemiConden"/>
              </a:rPr>
              <a:t>,un título que, en el Apocalipsis, hace referencia a los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fieles.</a:t>
            </a:r>
            <a:endParaRPr lang="es-DO" sz="3000" b="1" dirty="0">
              <a:solidFill>
                <a:schemeClr val="accent6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1299852"/>
            <a:ext cx="10584686" cy="42155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De manera que, los 144.000 son aquellos santos que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conforman la última generación</a:t>
            </a:r>
            <a:r>
              <a:rPr lang="es-DO" sz="3600" b="1" dirty="0">
                <a:latin typeface="Bahnschrift SemiBold SemiConden"/>
              </a:rPr>
              <a:t> de creyentes, hombres y mujeres, incluyendo a jóvenes y niños, que estarán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sellados</a:t>
            </a:r>
            <a:r>
              <a:rPr lang="es-DO" sz="3600" b="1" dirty="0">
                <a:latin typeface="Bahnschrift SemiBold SemiConden"/>
              </a:rPr>
              <a:t> en medio de la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última gran crisis</a:t>
            </a:r>
            <a:r>
              <a:rPr lang="es-DO" sz="3600" b="1" dirty="0">
                <a:latin typeface="Bahnschrift SemiBold SemiConden"/>
              </a:rPr>
              <a:t>. Todos ellos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sobrepasarán</a:t>
            </a:r>
            <a:r>
              <a:rPr lang="es-DO" sz="3600" b="1" dirty="0">
                <a:latin typeface="Bahnschrift SemiBold SemiConden"/>
              </a:rPr>
              <a:t> la prueba final, y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estarán listos</a:t>
            </a:r>
            <a:r>
              <a:rPr lang="es-DO" sz="3600" b="1" dirty="0">
                <a:latin typeface="Bahnschrift SemiBold SemiConden"/>
              </a:rPr>
              <a:t> para ser trasladados al reino de Dios junto a todos los santos muertos que serán resucitados.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2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427265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75970" y="1239330"/>
            <a:ext cx="11075323" cy="43793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/>
              </a:rPr>
              <a:t>La obra de </a:t>
            </a:r>
            <a:r>
              <a:rPr lang="es-ES" sz="3800" b="1" dirty="0">
                <a:solidFill>
                  <a:srgbClr val="00B050"/>
                </a:solidFill>
                <a:latin typeface="Bahnschrift SemiCondensed"/>
              </a:rPr>
              <a:t>sellamiento</a:t>
            </a:r>
            <a:r>
              <a:rPr lang="es-ES" sz="3800" b="1" dirty="0">
                <a:latin typeface="Bahnschrift SemiCondensed"/>
              </a:rPr>
              <a:t> del pueblo de Dios es uno de los </a:t>
            </a:r>
            <a:r>
              <a:rPr lang="es-ES" sz="3800" b="1" dirty="0">
                <a:solidFill>
                  <a:schemeClr val="accent4"/>
                </a:solidFill>
                <a:latin typeface="Bahnschrift SemiCondensed"/>
              </a:rPr>
              <a:t>aspectos proféticos claves </a:t>
            </a:r>
            <a:r>
              <a:rPr lang="es-ES" sz="3800" b="1" dirty="0">
                <a:latin typeface="Bahnschrift SemiCondensed"/>
              </a:rPr>
              <a:t>del libro de Apocalipsis. Apocalipsis revela que la historia del mundo terminará en un contexto de </a:t>
            </a:r>
            <a:r>
              <a:rPr lang="es-ES" sz="3800" b="1" dirty="0">
                <a:solidFill>
                  <a:schemeClr val="accent4"/>
                </a:solidFill>
                <a:latin typeface="Bahnschrift SemiCondensed"/>
              </a:rPr>
              <a:t>polarización espiritual</a:t>
            </a:r>
            <a:r>
              <a:rPr lang="es-ES" sz="3800" b="1" dirty="0">
                <a:latin typeface="Bahnschrift SemiCondensed"/>
              </a:rPr>
              <a:t>: los que tendrán el </a:t>
            </a:r>
            <a:r>
              <a:rPr lang="es-ES" sz="3800" b="1" dirty="0">
                <a:solidFill>
                  <a:schemeClr val="accent6"/>
                </a:solidFill>
                <a:latin typeface="Bahnschrift SemiCondensed"/>
              </a:rPr>
              <a:t>sello de Dios</a:t>
            </a:r>
            <a:r>
              <a:rPr lang="es-ES" sz="3800" b="1" dirty="0">
                <a:latin typeface="Bahnschrift SemiCondensed"/>
              </a:rPr>
              <a:t> y los que tendrán la </a:t>
            </a:r>
            <a:r>
              <a:rPr lang="es-ES" sz="3800" b="1" dirty="0">
                <a:solidFill>
                  <a:srgbClr val="FF0000"/>
                </a:solidFill>
                <a:latin typeface="Bahnschrift SemiCondensed"/>
              </a:rPr>
              <a:t>marca de la bestia</a:t>
            </a:r>
            <a:r>
              <a:rPr lang="es-ES" sz="3800" b="1" dirty="0">
                <a:latin typeface="Bahnschrift SemiCondensed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59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221672" y="21359"/>
            <a:ext cx="632583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de los sellados</a:t>
            </a:r>
            <a:endParaRPr lang="es-D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3657" y="880642"/>
            <a:ext cx="10584686" cy="5503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 </a:t>
            </a:r>
            <a:r>
              <a:rPr lang="es-DO" sz="3600" b="1" dirty="0">
                <a:solidFill>
                  <a:schemeClr val="accent4"/>
                </a:solidFill>
                <a:latin typeface="Bahnschrift SemiBold SemiConden"/>
              </a:rPr>
              <a:t>¿Por qué dice el texto que los 144.000 son israelitas? </a:t>
            </a:r>
            <a:r>
              <a:rPr lang="es-DO" sz="3600" b="1" dirty="0">
                <a:latin typeface="Bahnschrift SemiBold SemiConden"/>
              </a:rPr>
              <a:t>Esta pregunta tiene fácil respuesta: En el NT, el término «israelita»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se aplica a los cristianos </a:t>
            </a:r>
            <a:r>
              <a:rPr lang="es-DO" sz="3600" b="1" dirty="0">
                <a:latin typeface="Bahnschrift SemiBold SemiConden"/>
              </a:rPr>
              <a:t>(Rom 9:6-8, cf. Gl 3:28-29), la iglesia cristiana es el nuevo Israel de Dios (Gal 6:16).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Apocalipsis utiliza una fraseología judía para describir al pueblo de Dios del nuevo pacto. Si pasamos por alto este hecho, corremos el riesgo de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malinterpretar </a:t>
            </a:r>
            <a:r>
              <a:rPr lang="es-DO" sz="3600" b="1" dirty="0">
                <a:latin typeface="Bahnschrift SemiBold SemiConden"/>
              </a:rPr>
              <a:t>su mensaje.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3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7430" y="1624083"/>
            <a:ext cx="85638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En Conclusión…</a:t>
            </a:r>
          </a:p>
          <a:p>
            <a:endParaRPr lang="es-ES" sz="7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  <a:p>
            <a:endParaRPr lang="es-DO" sz="7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41841" y="1617606"/>
            <a:ext cx="10108318" cy="3622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El sellamiento es la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obra del Espíritu de Dios </a:t>
            </a:r>
            <a:r>
              <a:rPr lang="es-DO" sz="3600" b="1" dirty="0">
                <a:latin typeface="Bahnschrift SemiBold SemiConden"/>
              </a:rPr>
              <a:t>que completa en los santos la obra que inició cuando ellos creyeron. Dicha experiencia consiste en dos fases: el sello inicial, que es la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«garantía» </a:t>
            </a:r>
            <a:r>
              <a:rPr lang="es-DO" sz="3600" b="1" dirty="0">
                <a:latin typeface="Bahnschrift SemiBold SemiConden"/>
              </a:rPr>
              <a:t>de la redención; y el sello final, que completa la obra en el creyente.</a:t>
            </a:r>
          </a:p>
        </p:txBody>
      </p:sp>
    </p:spTree>
    <p:extLst>
      <p:ext uri="{BB962C8B-B14F-4D97-AF65-F5344CB8AC3E}">
        <p14:creationId xmlns:p14="http://schemas.microsoft.com/office/powerpoint/2010/main" val="12350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50751" y="2210397"/>
            <a:ext cx="11150159" cy="24372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Esto implica que el sello final será puesto solo sobre los que tienen una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relación salvífica con Dios </a:t>
            </a:r>
            <a:r>
              <a:rPr lang="es-DO" sz="3600" b="1" dirty="0">
                <a:latin typeface="Bahnschrift SemiBold SemiConden"/>
              </a:rPr>
              <a:t>y han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purificado sus caracteres </a:t>
            </a:r>
            <a:r>
              <a:rPr lang="es-DO" sz="3600" b="1" dirty="0">
                <a:latin typeface="Bahnschrift SemiBold SemiConden"/>
              </a:rPr>
              <a:t>de toda contaminación babilónica (Ap 14:4-5). </a:t>
            </a:r>
          </a:p>
        </p:txBody>
      </p:sp>
    </p:spTree>
    <p:extLst>
      <p:ext uri="{BB962C8B-B14F-4D97-AF65-F5344CB8AC3E}">
        <p14:creationId xmlns:p14="http://schemas.microsoft.com/office/powerpoint/2010/main" val="358102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20920" y="1514982"/>
            <a:ext cx="11150159" cy="43181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La evidencia bíblica favorece una interpretación simbólica de los 144.000. El número funciona como el número/nombre de los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«siervos de nuestro Dios» </a:t>
            </a:r>
            <a:r>
              <a:rPr lang="es-DO" sz="3600" b="1" dirty="0">
                <a:latin typeface="Bahnschrift SemiBold SemiConden"/>
              </a:rPr>
              <a:t>(Ap 7:3-4), que constituyen la última generación de creyentes. Ellos serán los que estarán de pie, es decir,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preparados</a:t>
            </a:r>
            <a:r>
              <a:rPr lang="es-DO" sz="3600" b="1" dirty="0">
                <a:latin typeface="Bahnschrift SemiBold SemiConden"/>
              </a:rPr>
              <a:t> para la traslación al reino de los cielos.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600" b="1" dirty="0">
              <a:latin typeface="Bahnschrift SemiBold SemiConden"/>
            </a:endParaRPr>
          </a:p>
        </p:txBody>
      </p:sp>
    </p:spTree>
    <p:extLst>
      <p:ext uri="{BB962C8B-B14F-4D97-AF65-F5344CB8AC3E}">
        <p14:creationId xmlns:p14="http://schemas.microsoft.com/office/powerpoint/2010/main" val="22285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6">
            <a:extLst>
              <a:ext uri="{FF2B5EF4-FFF2-40B4-BE49-F238E27FC236}">
                <a16:creationId xmlns:a16="http://schemas.microsoft.com/office/drawing/2014/main" id="{E04BD369-A28C-D8C0-6206-A7B4754C2A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7DA6392-58FA-2875-347E-661B3E5181A2}"/>
              </a:ext>
            </a:extLst>
          </p:cNvPr>
          <p:cNvSpPr txBox="1"/>
          <p:nvPr/>
        </p:nvSpPr>
        <p:spPr>
          <a:xfrm>
            <a:off x="6693202" y="1307811"/>
            <a:ext cx="5176069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DO" sz="4800" smtClean="0">
                <a:solidFill>
                  <a:srgbClr val="FFC000"/>
                </a:solidFill>
                <a:latin typeface="Bahnschrift SemiBold SemiConden"/>
              </a:rPr>
              <a:t>¿Quieres </a:t>
            </a:r>
            <a:r>
              <a:rPr lang="es-DO" sz="4800" dirty="0">
                <a:solidFill>
                  <a:srgbClr val="FFC000"/>
                </a:solidFill>
                <a:latin typeface="Bahnschrift SemiBold SemiConden"/>
              </a:rPr>
              <a:t>recibir el sello del amor protector y salvador de Dios?</a:t>
            </a:r>
          </a:p>
          <a:p>
            <a:pPr algn="ctr"/>
            <a:endParaRPr lang="es-DO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 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98231" y="800748"/>
            <a:ext cx="10831217" cy="5256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El </a:t>
            </a:r>
            <a:r>
              <a:rPr lang="es-ES" sz="3800" b="1" dirty="0">
                <a:solidFill>
                  <a:schemeClr val="accent6"/>
                </a:solidFill>
                <a:latin typeface="Bahnschrift SemiCondensed" panose="020B0502040204020203" pitchFamily="34" charset="0"/>
              </a:rPr>
              <a:t>sello</a:t>
            </a:r>
            <a:r>
              <a:rPr lang="es-ES" sz="3800" b="1" dirty="0">
                <a:latin typeface="Bahnschrift SemiCondensed" panose="020B0502040204020203" pitchFamily="34" charset="0"/>
              </a:rPr>
              <a:t> y la </a:t>
            </a:r>
            <a:r>
              <a:rPr lang="es-ES" sz="3800" b="1" dirty="0">
                <a:solidFill>
                  <a:srgbClr val="FF0000"/>
                </a:solidFill>
                <a:latin typeface="Bahnschrift SemiCondensed" panose="020B0502040204020203" pitchFamily="34" charset="0"/>
              </a:rPr>
              <a:t>marca</a:t>
            </a:r>
            <a:r>
              <a:rPr lang="es-ES" sz="3800" b="1" dirty="0">
                <a:latin typeface="Bahnschrift SemiCondensed" panose="020B0502040204020203" pitchFamily="34" charset="0"/>
              </a:rPr>
              <a:t> definirán el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carácter</a:t>
            </a:r>
            <a:r>
              <a:rPr lang="es-ES" sz="3800" b="1" dirty="0">
                <a:latin typeface="Bahnschrift SemiCondensed" panose="020B0502040204020203" pitchFamily="34" charset="0"/>
              </a:rPr>
              <a:t>, la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identidad</a:t>
            </a:r>
            <a:r>
              <a:rPr lang="es-ES" sz="3800" b="1" dirty="0">
                <a:latin typeface="Bahnschrift SemiCondensed" panose="020B0502040204020203" pitchFamily="34" charset="0"/>
              </a:rPr>
              <a:t>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espiritual</a:t>
            </a:r>
            <a:r>
              <a:rPr lang="es-ES" sz="3800" b="1" dirty="0">
                <a:latin typeface="Bahnschrift SemiCondensed" panose="020B0502040204020203" pitchFamily="34" charset="0"/>
              </a:rPr>
              <a:t> de las personas y ¡</a:t>
            </a:r>
            <a:r>
              <a:rPr lang="es-ES" sz="3800" b="1" dirty="0">
                <a:solidFill>
                  <a:schemeClr val="accent2"/>
                </a:solidFill>
                <a:latin typeface="Bahnschrift SemiCondensed" panose="020B0502040204020203" pitchFamily="34" charset="0"/>
              </a:rPr>
              <a:t>su destino eterno</a:t>
            </a:r>
            <a:r>
              <a:rPr lang="es-ES" sz="3800" b="1" dirty="0">
                <a:latin typeface="Bahnschrift SemiCondensed" panose="020B0502040204020203" pitchFamily="34" charset="0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 De igual manera, ambos procesos de sellamiento están en curso </a:t>
            </a:r>
            <a:r>
              <a:rPr lang="es-ES" sz="3800" b="1" dirty="0">
                <a:solidFill>
                  <a:schemeClr val="accent2"/>
                </a:solidFill>
                <a:latin typeface="Bahnschrift SemiCondensed" panose="020B0502040204020203" pitchFamily="34" charset="0"/>
              </a:rPr>
              <a:t>en la actualidad</a:t>
            </a:r>
            <a:r>
              <a:rPr lang="es-ES" sz="3800" b="1" dirty="0">
                <a:latin typeface="Bahnschrift SemiCondensed" panose="020B0502040204020203" pitchFamily="34" charset="0"/>
              </a:rPr>
              <a:t>; cada día que transcurre </a:t>
            </a:r>
            <a:r>
              <a:rPr lang="es-ES" sz="3800" b="1" dirty="0">
                <a:solidFill>
                  <a:schemeClr val="accent2"/>
                </a:solidFill>
                <a:latin typeface="Bahnschrift SemiCondensed" panose="020B0502040204020203" pitchFamily="34" charset="0"/>
              </a:rPr>
              <a:t>profundiza</a:t>
            </a:r>
            <a:r>
              <a:rPr lang="es-ES" sz="3800" b="1" dirty="0">
                <a:latin typeface="Bahnschrift SemiCondensed" panose="020B0502040204020203" pitchFamily="34" charset="0"/>
              </a:rPr>
              <a:t> en nosotros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la huella del carácter </a:t>
            </a:r>
            <a:r>
              <a:rPr lang="es-ES" sz="3800" b="1" dirty="0">
                <a:latin typeface="Bahnschrift SemiCondensed" panose="020B0502040204020203" pitchFamily="34" charset="0"/>
              </a:rPr>
              <a:t>que tendremos por la eternidad. </a:t>
            </a:r>
          </a:p>
        </p:txBody>
      </p:sp>
    </p:spTree>
    <p:extLst>
      <p:ext uri="{BB962C8B-B14F-4D97-AF65-F5344CB8AC3E}">
        <p14:creationId xmlns:p14="http://schemas.microsoft.com/office/powerpoint/2010/main" val="334524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114106" y="1239330"/>
            <a:ext cx="10399468" cy="43793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Por eso, nos corresponde procurar ser encontrados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sin contaminación </a:t>
            </a:r>
            <a:r>
              <a:rPr lang="es-ES" sz="3800" b="1" dirty="0">
                <a:latin typeface="Bahnschrift SemiCondensed" panose="020B0502040204020203" pitchFamily="34" charset="0"/>
              </a:rPr>
              <a:t>en la Segunda Venida. Las palabras del salmista se aplican con fuerza especial aquí: «Ve si hay en mí camino de perversidad y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guíame</a:t>
            </a:r>
            <a:r>
              <a:rPr lang="es-ES" sz="3800" b="1" dirty="0">
                <a:latin typeface="Bahnschrift SemiCondensed" panose="020B0502040204020203" pitchFamily="34" charset="0"/>
              </a:rPr>
              <a:t> por el camino eterno» (Sal 139:24). </a:t>
            </a:r>
          </a:p>
        </p:txBody>
      </p:sp>
    </p:spTree>
    <p:extLst>
      <p:ext uri="{BB962C8B-B14F-4D97-AF65-F5344CB8AC3E}">
        <p14:creationId xmlns:p14="http://schemas.microsoft.com/office/powerpoint/2010/main" val="43029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65973" y="800748"/>
            <a:ext cx="11295734" cy="52565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En el contexto del debate sobre la TUG, el significado del sellamiento merece algunas consideraciones. </a:t>
            </a:r>
          </a:p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Herbert </a:t>
            </a:r>
            <a:r>
              <a:rPr lang="es-ES" sz="3800" b="1" dirty="0" err="1">
                <a:latin typeface="Bahnschrift SemiCondensed" panose="020B0502040204020203" pitchFamily="34" charset="0"/>
              </a:rPr>
              <a:t>Douglass</a:t>
            </a:r>
            <a:r>
              <a:rPr lang="es-ES" sz="3800" b="1" dirty="0">
                <a:latin typeface="Bahnschrift SemiCondensed" panose="020B0502040204020203" pitchFamily="34" charset="0"/>
              </a:rPr>
              <a:t> sostiene que «El Sello de Dios es más que algo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que una persona puede comprar o hacer </a:t>
            </a:r>
            <a:r>
              <a:rPr lang="es-ES" sz="3800" b="1" dirty="0">
                <a:latin typeface="Bahnschrift SemiCondensed" panose="020B0502040204020203" pitchFamily="34" charset="0"/>
              </a:rPr>
              <a:t>–es la manera en que Dios señala la clase de personas que le han ayudado a cerrar la boca de Satanás para siempre».</a:t>
            </a:r>
          </a:p>
        </p:txBody>
      </p:sp>
    </p:spTree>
    <p:extLst>
      <p:ext uri="{BB962C8B-B14F-4D97-AF65-F5344CB8AC3E}">
        <p14:creationId xmlns:p14="http://schemas.microsoft.com/office/powerpoint/2010/main" val="2733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734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65973" y="1182963"/>
            <a:ext cx="11526027" cy="43793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Por su lado, Dennis </a:t>
            </a:r>
            <a:r>
              <a:rPr lang="es-ES" sz="3800" b="1" dirty="0" err="1">
                <a:latin typeface="Bahnschrift SemiCondensed" panose="020B0502040204020203" pitchFamily="34" charset="0"/>
              </a:rPr>
              <a:t>Priebe</a:t>
            </a:r>
            <a:r>
              <a:rPr lang="es-ES" sz="3800" b="1" dirty="0">
                <a:latin typeface="Bahnschrift SemiCondensed" panose="020B0502040204020203" pitchFamily="34" charset="0"/>
              </a:rPr>
              <a:t> declara: «Cuando recibas el sello de Dios, el nombre del Padre dentro de tu frente, serás sin mancha a partir de ese momento, </a:t>
            </a:r>
            <a:r>
              <a:rPr lang="es-ES" sz="3800" b="1" dirty="0">
                <a:solidFill>
                  <a:schemeClr val="accent2">
                    <a:lumMod val="75000"/>
                  </a:schemeClr>
                </a:solidFill>
                <a:latin typeface="Bahnschrift SemiCondensed" panose="020B0502040204020203" pitchFamily="34" charset="0"/>
              </a:rPr>
              <a:t>totalmente sin mentiras ni engaño ni hipocresía</a:t>
            </a:r>
            <a:r>
              <a:rPr lang="es-ES" sz="3800" b="1" dirty="0">
                <a:latin typeface="Bahnschrift SemiCondensed" panose="020B0502040204020203" pitchFamily="34" charset="0"/>
              </a:rPr>
              <a:t>, y </a:t>
            </a:r>
            <a:r>
              <a:rPr lang="es-ES" sz="3800" b="1" dirty="0">
                <a:solidFill>
                  <a:schemeClr val="accent2">
                    <a:lumMod val="75000"/>
                  </a:schemeClr>
                </a:solidFill>
                <a:latin typeface="Bahnschrift SemiCondensed" panose="020B0502040204020203" pitchFamily="34" charset="0"/>
              </a:rPr>
              <a:t>sin mancha</a:t>
            </a:r>
            <a:r>
              <a:rPr lang="es-ES" sz="3800" b="1" dirty="0">
                <a:latin typeface="Bahnschrift SemiCondensed" panose="020B0502040204020203" pitchFamily="34" charset="0"/>
              </a:rPr>
              <a:t> delante del trono de Dios».</a:t>
            </a:r>
          </a:p>
        </p:txBody>
      </p:sp>
    </p:spTree>
    <p:extLst>
      <p:ext uri="{BB962C8B-B14F-4D97-AF65-F5344CB8AC3E}">
        <p14:creationId xmlns:p14="http://schemas.microsoft.com/office/powerpoint/2010/main" val="260118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734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65973" y="1182963"/>
            <a:ext cx="11526027" cy="43793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La forma en que </a:t>
            </a:r>
            <a:r>
              <a:rPr lang="es-ES" sz="3800" b="1" dirty="0" err="1">
                <a:latin typeface="Bahnschrift SemiCondensed" panose="020B0502040204020203" pitchFamily="34" charset="0"/>
              </a:rPr>
              <a:t>Priebe</a:t>
            </a:r>
            <a:r>
              <a:rPr lang="es-ES" sz="3800" b="1" dirty="0">
                <a:latin typeface="Bahnschrift SemiCondensed" panose="020B0502040204020203" pitchFamily="34" charset="0"/>
              </a:rPr>
              <a:t> presenta esta idea, da la impresión de que los justos serán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impecables</a:t>
            </a:r>
            <a:r>
              <a:rPr lang="es-ES" sz="3800" b="1" dirty="0">
                <a:latin typeface="Bahnschrift SemiCondensed" panose="020B0502040204020203" pitchFamily="34" charset="0"/>
              </a:rPr>
              <a:t> a partir de la recepción del sello escatológico. Pero,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es todo lo contrario</a:t>
            </a:r>
            <a:r>
              <a:rPr lang="es-ES" sz="3800" b="1" dirty="0">
                <a:latin typeface="Bahnschrift SemiCondensed" panose="020B0502040204020203" pitchFamily="34" charset="0"/>
              </a:rPr>
              <a:t>. Quienes sean sellados son «los siervos de nuestro Dios» (</a:t>
            </a:r>
            <a:r>
              <a:rPr lang="es-ES" sz="3800" b="1" dirty="0" err="1">
                <a:latin typeface="Bahnschrift SemiCondensed" panose="020B0502040204020203" pitchFamily="34" charset="0"/>
              </a:rPr>
              <a:t>Ap</a:t>
            </a:r>
            <a:r>
              <a:rPr lang="es-ES" sz="3800" b="1" dirty="0">
                <a:latin typeface="Bahnschrift SemiCondensed" panose="020B0502040204020203" pitchFamily="34" charset="0"/>
              </a:rPr>
              <a:t> 7:3), son los que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pertenecen a Él y tienen su carácter </a:t>
            </a:r>
            <a:r>
              <a:rPr lang="es-ES" sz="3800" b="1" dirty="0">
                <a:latin typeface="Bahnschrift SemiCondensed" panose="020B0502040204020203" pitchFamily="34" charset="0"/>
              </a:rPr>
              <a:t>(14:1). </a:t>
            </a:r>
          </a:p>
        </p:txBody>
      </p:sp>
    </p:spTree>
    <p:extLst>
      <p:ext uri="{BB962C8B-B14F-4D97-AF65-F5344CB8AC3E}">
        <p14:creationId xmlns:p14="http://schemas.microsoft.com/office/powerpoint/2010/main" val="47211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734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Bahnschrift SemiCondensed" panose="020B0502040204020203" pitchFamily="34" charset="0"/>
              </a:rPr>
              <a:t>El sello de Dios en la frente</a:t>
            </a:r>
            <a:endParaRPr lang="es-DO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0826" y="1820271"/>
            <a:ext cx="11526027" cy="26250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>
                <a:latin typeface="Bahnschrift SemiCondensed" panose="020B0502040204020203" pitchFamily="34" charset="0"/>
              </a:rPr>
              <a:t>El sello </a:t>
            </a:r>
            <a:r>
              <a:rPr lang="es-ES" sz="3800" b="1" dirty="0">
                <a:solidFill>
                  <a:srgbClr val="FF0000"/>
                </a:solidFill>
                <a:latin typeface="Bahnschrift SemiCondensed" panose="020B0502040204020203" pitchFamily="34" charset="0"/>
              </a:rPr>
              <a:t>no</a:t>
            </a:r>
            <a:r>
              <a:rPr lang="es-ES" sz="3800" b="1" dirty="0">
                <a:latin typeface="Bahnschrift SemiCondensed" panose="020B0502040204020203" pitchFamily="34" charset="0"/>
              </a:rPr>
              <a:t> los prepara para una demostración de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impecabilidad</a:t>
            </a:r>
            <a:r>
              <a:rPr lang="es-ES" sz="3800" b="1" dirty="0">
                <a:latin typeface="Bahnschrift SemiCondensed" panose="020B0502040204020203" pitchFamily="34" charset="0"/>
              </a:rPr>
              <a:t>, sencillamente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certifica su identidad </a:t>
            </a:r>
            <a:r>
              <a:rPr lang="es-ES" sz="3800" b="1" dirty="0">
                <a:latin typeface="Bahnschrift SemiCondensed" panose="020B0502040204020203" pitchFamily="34" charset="0"/>
              </a:rPr>
              <a:t>y </a:t>
            </a:r>
            <a:r>
              <a:rPr lang="es-ES" sz="3800" b="1" dirty="0">
                <a:solidFill>
                  <a:schemeClr val="accent4"/>
                </a:solidFill>
                <a:latin typeface="Bahnschrift SemiCondensed" panose="020B0502040204020203" pitchFamily="34" charset="0"/>
              </a:rPr>
              <a:t>garantiza su protección </a:t>
            </a:r>
            <a:r>
              <a:rPr lang="es-ES" sz="3800" b="1" dirty="0">
                <a:latin typeface="Bahnschrift SemiCondensed" panose="020B0502040204020203" pitchFamily="34" charset="0"/>
              </a:rPr>
              <a:t>durante los juicios de las plagas. </a:t>
            </a:r>
          </a:p>
        </p:txBody>
      </p:sp>
    </p:spTree>
    <p:extLst>
      <p:ext uri="{BB962C8B-B14F-4D97-AF65-F5344CB8AC3E}">
        <p14:creationId xmlns:p14="http://schemas.microsoft.com/office/powerpoint/2010/main" val="10224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8741</TotalTime>
  <Words>1898</Words>
  <Application>Microsoft Office PowerPoint</Application>
  <PresentationFormat>Panorámica</PresentationFormat>
  <Paragraphs>89</Paragraphs>
  <Slides>35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6" baseType="lpstr">
      <vt:lpstr>Arial</vt:lpstr>
      <vt:lpstr>Avenir Next LT Pro</vt:lpstr>
      <vt:lpstr>Bahnschrift SemiBold Condensed</vt:lpstr>
      <vt:lpstr>Bahnschrift SemiBold SemiConden</vt:lpstr>
      <vt:lpstr>Bahnschrift SemiCondensed</vt:lpstr>
      <vt:lpstr>Calibri</vt:lpstr>
      <vt:lpstr>Calibri Light</vt:lpstr>
      <vt:lpstr>Cascadia Code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Office365</dc:creator>
  <cp:lastModifiedBy>Ulises Aguero Arroyo</cp:lastModifiedBy>
  <cp:revision>373</cp:revision>
  <dcterms:created xsi:type="dcterms:W3CDTF">2023-08-29T14:36:31Z</dcterms:created>
  <dcterms:modified xsi:type="dcterms:W3CDTF">2023-12-04T00:48:52Z</dcterms:modified>
</cp:coreProperties>
</file>