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5"/>
  </p:notesMasterIdLst>
  <p:sldIdLst>
    <p:sldId id="2201" r:id="rId3"/>
    <p:sldId id="1833" r:id="rId4"/>
    <p:sldId id="2203" r:id="rId5"/>
    <p:sldId id="2204" r:id="rId6"/>
    <p:sldId id="2205" r:id="rId7"/>
    <p:sldId id="2206" r:id="rId8"/>
    <p:sldId id="2207" r:id="rId9"/>
    <p:sldId id="2208" r:id="rId10"/>
    <p:sldId id="2209" r:id="rId11"/>
    <p:sldId id="2210" r:id="rId12"/>
    <p:sldId id="2211" r:id="rId13"/>
    <p:sldId id="2212" r:id="rId14"/>
    <p:sldId id="2213" r:id="rId15"/>
    <p:sldId id="2214" r:id="rId16"/>
    <p:sldId id="2215" r:id="rId17"/>
    <p:sldId id="2216" r:id="rId18"/>
    <p:sldId id="2217" r:id="rId19"/>
    <p:sldId id="2218" r:id="rId20"/>
    <p:sldId id="2219" r:id="rId21"/>
    <p:sldId id="2220" r:id="rId22"/>
    <p:sldId id="2221" r:id="rId23"/>
    <p:sldId id="2107" r:id="rId24"/>
    <p:sldId id="258" r:id="rId25"/>
    <p:sldId id="264" r:id="rId26"/>
    <p:sldId id="1546" r:id="rId27"/>
    <p:sldId id="2202" r:id="rId28"/>
    <p:sldId id="1835" r:id="rId29"/>
    <p:sldId id="2108" r:id="rId30"/>
    <p:sldId id="1836" r:id="rId31"/>
    <p:sldId id="2109" r:id="rId32"/>
    <p:sldId id="2003" r:id="rId33"/>
    <p:sldId id="2110" r:id="rId34"/>
    <p:sldId id="2111" r:id="rId35"/>
    <p:sldId id="2112" r:id="rId36"/>
    <p:sldId id="2005" r:id="rId37"/>
    <p:sldId id="2113" r:id="rId38"/>
    <p:sldId id="2114" r:id="rId39"/>
    <p:sldId id="2115" r:id="rId40"/>
    <p:sldId id="2116" r:id="rId41"/>
    <p:sldId id="2117" r:id="rId42"/>
    <p:sldId id="2118" r:id="rId43"/>
    <p:sldId id="2119" r:id="rId44"/>
    <p:sldId id="2120" r:id="rId45"/>
    <p:sldId id="2121" r:id="rId46"/>
    <p:sldId id="2122" r:id="rId47"/>
    <p:sldId id="2123" r:id="rId48"/>
    <p:sldId id="2004" r:id="rId49"/>
    <p:sldId id="2125" r:id="rId50"/>
    <p:sldId id="2124" r:id="rId51"/>
    <p:sldId id="2127" r:id="rId52"/>
    <p:sldId id="2128" r:id="rId53"/>
    <p:sldId id="2129" r:id="rId54"/>
    <p:sldId id="2130" r:id="rId55"/>
    <p:sldId id="2131" r:id="rId56"/>
    <p:sldId id="2132" r:id="rId57"/>
    <p:sldId id="2133" r:id="rId58"/>
    <p:sldId id="2134" r:id="rId59"/>
    <p:sldId id="2135" r:id="rId60"/>
    <p:sldId id="2136" r:id="rId61"/>
    <p:sldId id="2137" r:id="rId62"/>
    <p:sldId id="2138" r:id="rId63"/>
    <p:sldId id="2139" r:id="rId64"/>
    <p:sldId id="2140" r:id="rId65"/>
    <p:sldId id="2141" r:id="rId66"/>
    <p:sldId id="2142" r:id="rId67"/>
    <p:sldId id="2143" r:id="rId68"/>
    <p:sldId id="2144" r:id="rId69"/>
    <p:sldId id="2145" r:id="rId70"/>
    <p:sldId id="2146" r:id="rId71"/>
    <p:sldId id="2147" r:id="rId72"/>
    <p:sldId id="2148" r:id="rId73"/>
    <p:sldId id="2149" r:id="rId74"/>
    <p:sldId id="1831" r:id="rId75"/>
    <p:sldId id="2126" r:id="rId76"/>
    <p:sldId id="2151" r:id="rId77"/>
    <p:sldId id="2152" r:id="rId78"/>
    <p:sldId id="2153" r:id="rId79"/>
    <p:sldId id="2150" r:id="rId80"/>
    <p:sldId id="2155" r:id="rId81"/>
    <p:sldId id="2156" r:id="rId82"/>
    <p:sldId id="2006" r:id="rId83"/>
    <p:sldId id="2157" r:id="rId84"/>
    <p:sldId id="2158" r:id="rId85"/>
    <p:sldId id="2159" r:id="rId86"/>
    <p:sldId id="2160" r:id="rId87"/>
    <p:sldId id="2007" r:id="rId88"/>
    <p:sldId id="2161" r:id="rId89"/>
    <p:sldId id="2008" r:id="rId90"/>
    <p:sldId id="2162" r:id="rId91"/>
    <p:sldId id="2163" r:id="rId92"/>
    <p:sldId id="2154" r:id="rId93"/>
    <p:sldId id="2165" r:id="rId94"/>
    <p:sldId id="2166" r:id="rId95"/>
    <p:sldId id="2167" r:id="rId96"/>
    <p:sldId id="2168" r:id="rId97"/>
    <p:sldId id="2169" r:id="rId98"/>
    <p:sldId id="1837" r:id="rId99"/>
    <p:sldId id="2170" r:id="rId100"/>
    <p:sldId id="2171" r:id="rId101"/>
    <p:sldId id="2172" r:id="rId102"/>
    <p:sldId id="2173" r:id="rId103"/>
    <p:sldId id="2164" r:id="rId104"/>
    <p:sldId id="2175" r:id="rId105"/>
    <p:sldId id="2176" r:id="rId106"/>
    <p:sldId id="2174" r:id="rId107"/>
    <p:sldId id="2178" r:id="rId108"/>
    <p:sldId id="2179" r:id="rId109"/>
    <p:sldId id="2177" r:id="rId110"/>
    <p:sldId id="2181" r:id="rId111"/>
    <p:sldId id="2182" r:id="rId112"/>
    <p:sldId id="2183" r:id="rId113"/>
    <p:sldId id="2106" r:id="rId114"/>
    <p:sldId id="2180" r:id="rId115"/>
    <p:sldId id="2185" r:id="rId116"/>
    <p:sldId id="2186" r:id="rId117"/>
    <p:sldId id="2187" r:id="rId118"/>
    <p:sldId id="2013" r:id="rId119"/>
    <p:sldId id="2184" r:id="rId120"/>
    <p:sldId id="2189" r:id="rId121"/>
    <p:sldId id="2190" r:id="rId122"/>
    <p:sldId id="2191" r:id="rId123"/>
    <p:sldId id="2192" r:id="rId124"/>
    <p:sldId id="2193" r:id="rId125"/>
    <p:sldId id="2194" r:id="rId126"/>
    <p:sldId id="2195" r:id="rId127"/>
    <p:sldId id="2188" r:id="rId128"/>
    <p:sldId id="2009" r:id="rId129"/>
    <p:sldId id="2197" r:id="rId130"/>
    <p:sldId id="2198" r:id="rId131"/>
    <p:sldId id="2199" r:id="rId132"/>
    <p:sldId id="2200" r:id="rId133"/>
    <p:sldId id="296" r:id="rId134"/>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3874"/>
    <a:srgbClr val="CB6A86"/>
    <a:srgbClr val="672F62"/>
    <a:srgbClr val="AC0C45"/>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0" d="100"/>
          <a:sy n="70" d="100"/>
        </p:scale>
        <p:origin x="576" y="54"/>
      </p:cViewPr>
      <p:guideLst/>
    </p:cSldViewPr>
  </p:slideViewPr>
  <p:notesTextViewPr>
    <p:cViewPr>
      <p:scale>
        <a:sx n="3" d="2"/>
        <a:sy n="3" d="2"/>
      </p:scale>
      <p:origin x="0" y="0"/>
    </p:cViewPr>
  </p:notesTextViewPr>
  <p:sorterViewPr>
    <p:cViewPr>
      <p:scale>
        <a:sx n="100" d="100"/>
        <a:sy n="100" d="100"/>
      </p:scale>
      <p:origin x="0" y="-3738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2/28/2023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a:t>
            </a:fld>
            <a:endParaRPr lang="en-US"/>
          </a:p>
        </p:txBody>
      </p:sp>
    </p:spTree>
    <p:extLst>
      <p:ext uri="{BB962C8B-B14F-4D97-AF65-F5344CB8AC3E}">
        <p14:creationId xmlns:p14="http://schemas.microsoft.com/office/powerpoint/2010/main" val="123246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a:t>
            </a:fld>
            <a:endParaRPr lang="en-US"/>
          </a:p>
        </p:txBody>
      </p:sp>
    </p:spTree>
    <p:extLst>
      <p:ext uri="{BB962C8B-B14F-4D97-AF65-F5344CB8AC3E}">
        <p14:creationId xmlns:p14="http://schemas.microsoft.com/office/powerpoint/2010/main" val="125500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a:t>
            </a:fld>
            <a:endParaRPr lang="en-US"/>
          </a:p>
        </p:txBody>
      </p:sp>
    </p:spTree>
    <p:extLst>
      <p:ext uri="{BB962C8B-B14F-4D97-AF65-F5344CB8AC3E}">
        <p14:creationId xmlns:p14="http://schemas.microsoft.com/office/powerpoint/2010/main" val="323290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13</a:t>
            </a:fld>
            <a:endParaRPr lang="en-US"/>
          </a:p>
        </p:txBody>
      </p:sp>
    </p:spTree>
    <p:extLst>
      <p:ext uri="{BB962C8B-B14F-4D97-AF65-F5344CB8AC3E}">
        <p14:creationId xmlns:p14="http://schemas.microsoft.com/office/powerpoint/2010/main" val="78258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a:t>
            </a:fld>
            <a:endParaRPr lang="en-US"/>
          </a:p>
        </p:txBody>
      </p:sp>
    </p:spTree>
    <p:extLst>
      <p:ext uri="{BB962C8B-B14F-4D97-AF65-F5344CB8AC3E}">
        <p14:creationId xmlns:p14="http://schemas.microsoft.com/office/powerpoint/2010/main" val="320868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15</a:t>
            </a:fld>
            <a:endParaRPr lang="en-US"/>
          </a:p>
        </p:txBody>
      </p:sp>
    </p:spTree>
    <p:extLst>
      <p:ext uri="{BB962C8B-B14F-4D97-AF65-F5344CB8AC3E}">
        <p14:creationId xmlns:p14="http://schemas.microsoft.com/office/powerpoint/2010/main" val="161214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16</a:t>
            </a:fld>
            <a:endParaRPr lang="en-US"/>
          </a:p>
        </p:txBody>
      </p:sp>
    </p:spTree>
    <p:extLst>
      <p:ext uri="{BB962C8B-B14F-4D97-AF65-F5344CB8AC3E}">
        <p14:creationId xmlns:p14="http://schemas.microsoft.com/office/powerpoint/2010/main" val="4038938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17</a:t>
            </a:fld>
            <a:endParaRPr lang="en-US"/>
          </a:p>
        </p:txBody>
      </p:sp>
    </p:spTree>
    <p:extLst>
      <p:ext uri="{BB962C8B-B14F-4D97-AF65-F5344CB8AC3E}">
        <p14:creationId xmlns:p14="http://schemas.microsoft.com/office/powerpoint/2010/main" val="252083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18</a:t>
            </a:fld>
            <a:endParaRPr lang="en-US"/>
          </a:p>
        </p:txBody>
      </p:sp>
    </p:spTree>
    <p:extLst>
      <p:ext uri="{BB962C8B-B14F-4D97-AF65-F5344CB8AC3E}">
        <p14:creationId xmlns:p14="http://schemas.microsoft.com/office/powerpoint/2010/main" val="4194636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19</a:t>
            </a:fld>
            <a:endParaRPr lang="en-US"/>
          </a:p>
        </p:txBody>
      </p:sp>
    </p:spTree>
    <p:extLst>
      <p:ext uri="{BB962C8B-B14F-4D97-AF65-F5344CB8AC3E}">
        <p14:creationId xmlns:p14="http://schemas.microsoft.com/office/powerpoint/2010/main" val="3552475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20</a:t>
            </a:fld>
            <a:endParaRPr lang="en-US"/>
          </a:p>
        </p:txBody>
      </p:sp>
    </p:spTree>
    <p:extLst>
      <p:ext uri="{BB962C8B-B14F-4D97-AF65-F5344CB8AC3E}">
        <p14:creationId xmlns:p14="http://schemas.microsoft.com/office/powerpoint/2010/main" val="1647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a:t>
            </a:fld>
            <a:endParaRPr lang="en-US"/>
          </a:p>
        </p:txBody>
      </p:sp>
    </p:spTree>
    <p:extLst>
      <p:ext uri="{BB962C8B-B14F-4D97-AF65-F5344CB8AC3E}">
        <p14:creationId xmlns:p14="http://schemas.microsoft.com/office/powerpoint/2010/main" val="4028166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21</a:t>
            </a:fld>
            <a:endParaRPr lang="en-US"/>
          </a:p>
        </p:txBody>
      </p:sp>
    </p:spTree>
    <p:extLst>
      <p:ext uri="{BB962C8B-B14F-4D97-AF65-F5344CB8AC3E}">
        <p14:creationId xmlns:p14="http://schemas.microsoft.com/office/powerpoint/2010/main" val="144529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26</a:t>
            </a:fld>
            <a:endParaRPr lang="en-US"/>
          </a:p>
        </p:txBody>
      </p:sp>
    </p:spTree>
    <p:extLst>
      <p:ext uri="{BB962C8B-B14F-4D97-AF65-F5344CB8AC3E}">
        <p14:creationId xmlns:p14="http://schemas.microsoft.com/office/powerpoint/2010/main" val="2393116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28</a:t>
            </a:fld>
            <a:endParaRPr lang="en-US"/>
          </a:p>
        </p:txBody>
      </p:sp>
    </p:spTree>
    <p:extLst>
      <p:ext uri="{BB962C8B-B14F-4D97-AF65-F5344CB8AC3E}">
        <p14:creationId xmlns:p14="http://schemas.microsoft.com/office/powerpoint/2010/main" val="892844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30</a:t>
            </a:fld>
            <a:endParaRPr lang="en-US"/>
          </a:p>
        </p:txBody>
      </p:sp>
    </p:spTree>
    <p:extLst>
      <p:ext uri="{BB962C8B-B14F-4D97-AF65-F5344CB8AC3E}">
        <p14:creationId xmlns:p14="http://schemas.microsoft.com/office/powerpoint/2010/main" val="1945496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32</a:t>
            </a:fld>
            <a:endParaRPr lang="en-US"/>
          </a:p>
        </p:txBody>
      </p:sp>
    </p:spTree>
    <p:extLst>
      <p:ext uri="{BB962C8B-B14F-4D97-AF65-F5344CB8AC3E}">
        <p14:creationId xmlns:p14="http://schemas.microsoft.com/office/powerpoint/2010/main" val="1310951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33</a:t>
            </a:fld>
            <a:endParaRPr lang="en-US"/>
          </a:p>
        </p:txBody>
      </p:sp>
    </p:spTree>
    <p:extLst>
      <p:ext uri="{BB962C8B-B14F-4D97-AF65-F5344CB8AC3E}">
        <p14:creationId xmlns:p14="http://schemas.microsoft.com/office/powerpoint/2010/main" val="441625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34</a:t>
            </a:fld>
            <a:endParaRPr lang="en-US"/>
          </a:p>
        </p:txBody>
      </p:sp>
    </p:spTree>
    <p:extLst>
      <p:ext uri="{BB962C8B-B14F-4D97-AF65-F5344CB8AC3E}">
        <p14:creationId xmlns:p14="http://schemas.microsoft.com/office/powerpoint/2010/main" val="3387529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41</a:t>
            </a:fld>
            <a:endParaRPr lang="en-US"/>
          </a:p>
        </p:txBody>
      </p:sp>
    </p:spTree>
    <p:extLst>
      <p:ext uri="{BB962C8B-B14F-4D97-AF65-F5344CB8AC3E}">
        <p14:creationId xmlns:p14="http://schemas.microsoft.com/office/powerpoint/2010/main" val="1646266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48</a:t>
            </a:fld>
            <a:endParaRPr lang="en-US"/>
          </a:p>
        </p:txBody>
      </p:sp>
    </p:spTree>
    <p:extLst>
      <p:ext uri="{BB962C8B-B14F-4D97-AF65-F5344CB8AC3E}">
        <p14:creationId xmlns:p14="http://schemas.microsoft.com/office/powerpoint/2010/main" val="1097422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55</a:t>
            </a:fld>
            <a:endParaRPr lang="en-US"/>
          </a:p>
        </p:txBody>
      </p:sp>
    </p:spTree>
    <p:extLst>
      <p:ext uri="{BB962C8B-B14F-4D97-AF65-F5344CB8AC3E}">
        <p14:creationId xmlns:p14="http://schemas.microsoft.com/office/powerpoint/2010/main" val="22528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a:t>
            </a:fld>
            <a:endParaRPr lang="en-US"/>
          </a:p>
        </p:txBody>
      </p:sp>
    </p:spTree>
    <p:extLst>
      <p:ext uri="{BB962C8B-B14F-4D97-AF65-F5344CB8AC3E}">
        <p14:creationId xmlns:p14="http://schemas.microsoft.com/office/powerpoint/2010/main" val="36796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57</a:t>
            </a:fld>
            <a:endParaRPr lang="en-US"/>
          </a:p>
        </p:txBody>
      </p:sp>
    </p:spTree>
    <p:extLst>
      <p:ext uri="{BB962C8B-B14F-4D97-AF65-F5344CB8AC3E}">
        <p14:creationId xmlns:p14="http://schemas.microsoft.com/office/powerpoint/2010/main" val="1821203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58</a:t>
            </a:fld>
            <a:endParaRPr lang="en-US"/>
          </a:p>
        </p:txBody>
      </p:sp>
    </p:spTree>
    <p:extLst>
      <p:ext uri="{BB962C8B-B14F-4D97-AF65-F5344CB8AC3E}">
        <p14:creationId xmlns:p14="http://schemas.microsoft.com/office/powerpoint/2010/main" val="3442638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59</a:t>
            </a:fld>
            <a:endParaRPr lang="en-US"/>
          </a:p>
        </p:txBody>
      </p:sp>
    </p:spTree>
    <p:extLst>
      <p:ext uri="{BB962C8B-B14F-4D97-AF65-F5344CB8AC3E}">
        <p14:creationId xmlns:p14="http://schemas.microsoft.com/office/powerpoint/2010/main" val="2133156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60</a:t>
            </a:fld>
            <a:endParaRPr lang="en-US"/>
          </a:p>
        </p:txBody>
      </p:sp>
    </p:spTree>
    <p:extLst>
      <p:ext uri="{BB962C8B-B14F-4D97-AF65-F5344CB8AC3E}">
        <p14:creationId xmlns:p14="http://schemas.microsoft.com/office/powerpoint/2010/main" val="1749063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61</a:t>
            </a:fld>
            <a:endParaRPr lang="en-US"/>
          </a:p>
        </p:txBody>
      </p:sp>
    </p:spTree>
    <p:extLst>
      <p:ext uri="{BB962C8B-B14F-4D97-AF65-F5344CB8AC3E}">
        <p14:creationId xmlns:p14="http://schemas.microsoft.com/office/powerpoint/2010/main" val="1037655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62</a:t>
            </a:fld>
            <a:endParaRPr lang="en-US"/>
          </a:p>
        </p:txBody>
      </p:sp>
    </p:spTree>
    <p:extLst>
      <p:ext uri="{BB962C8B-B14F-4D97-AF65-F5344CB8AC3E}">
        <p14:creationId xmlns:p14="http://schemas.microsoft.com/office/powerpoint/2010/main" val="1886656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64</a:t>
            </a:fld>
            <a:endParaRPr lang="en-US"/>
          </a:p>
        </p:txBody>
      </p:sp>
    </p:spTree>
    <p:extLst>
      <p:ext uri="{BB962C8B-B14F-4D97-AF65-F5344CB8AC3E}">
        <p14:creationId xmlns:p14="http://schemas.microsoft.com/office/powerpoint/2010/main" val="2824941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65</a:t>
            </a:fld>
            <a:endParaRPr lang="en-US"/>
          </a:p>
        </p:txBody>
      </p:sp>
    </p:spTree>
    <p:extLst>
      <p:ext uri="{BB962C8B-B14F-4D97-AF65-F5344CB8AC3E}">
        <p14:creationId xmlns:p14="http://schemas.microsoft.com/office/powerpoint/2010/main" val="1076194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68</a:t>
            </a:fld>
            <a:endParaRPr lang="en-US"/>
          </a:p>
        </p:txBody>
      </p:sp>
    </p:spTree>
    <p:extLst>
      <p:ext uri="{BB962C8B-B14F-4D97-AF65-F5344CB8AC3E}">
        <p14:creationId xmlns:p14="http://schemas.microsoft.com/office/powerpoint/2010/main" val="3068007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70</a:t>
            </a:fld>
            <a:endParaRPr lang="en-US"/>
          </a:p>
        </p:txBody>
      </p:sp>
    </p:spTree>
    <p:extLst>
      <p:ext uri="{BB962C8B-B14F-4D97-AF65-F5344CB8AC3E}">
        <p14:creationId xmlns:p14="http://schemas.microsoft.com/office/powerpoint/2010/main" val="188454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a:t>
            </a:fld>
            <a:endParaRPr lang="en-US"/>
          </a:p>
        </p:txBody>
      </p:sp>
    </p:spTree>
    <p:extLst>
      <p:ext uri="{BB962C8B-B14F-4D97-AF65-F5344CB8AC3E}">
        <p14:creationId xmlns:p14="http://schemas.microsoft.com/office/powerpoint/2010/main" val="1190722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71</a:t>
            </a:fld>
            <a:endParaRPr lang="en-US"/>
          </a:p>
        </p:txBody>
      </p:sp>
    </p:spTree>
    <p:extLst>
      <p:ext uri="{BB962C8B-B14F-4D97-AF65-F5344CB8AC3E}">
        <p14:creationId xmlns:p14="http://schemas.microsoft.com/office/powerpoint/2010/main" val="3343879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75</a:t>
            </a:fld>
            <a:endParaRPr lang="en-US"/>
          </a:p>
        </p:txBody>
      </p:sp>
    </p:spTree>
    <p:extLst>
      <p:ext uri="{BB962C8B-B14F-4D97-AF65-F5344CB8AC3E}">
        <p14:creationId xmlns:p14="http://schemas.microsoft.com/office/powerpoint/2010/main" val="519084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76</a:t>
            </a:fld>
            <a:endParaRPr lang="en-US"/>
          </a:p>
        </p:txBody>
      </p:sp>
    </p:spTree>
    <p:extLst>
      <p:ext uri="{BB962C8B-B14F-4D97-AF65-F5344CB8AC3E}">
        <p14:creationId xmlns:p14="http://schemas.microsoft.com/office/powerpoint/2010/main" val="3488422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77</a:t>
            </a:fld>
            <a:endParaRPr lang="en-US"/>
          </a:p>
        </p:txBody>
      </p:sp>
    </p:spTree>
    <p:extLst>
      <p:ext uri="{BB962C8B-B14F-4D97-AF65-F5344CB8AC3E}">
        <p14:creationId xmlns:p14="http://schemas.microsoft.com/office/powerpoint/2010/main" val="1882831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79</a:t>
            </a:fld>
            <a:endParaRPr lang="en-US"/>
          </a:p>
        </p:txBody>
      </p:sp>
    </p:spTree>
    <p:extLst>
      <p:ext uri="{BB962C8B-B14F-4D97-AF65-F5344CB8AC3E}">
        <p14:creationId xmlns:p14="http://schemas.microsoft.com/office/powerpoint/2010/main" val="2552818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80</a:t>
            </a:fld>
            <a:endParaRPr lang="en-US"/>
          </a:p>
        </p:txBody>
      </p:sp>
    </p:spTree>
    <p:extLst>
      <p:ext uri="{BB962C8B-B14F-4D97-AF65-F5344CB8AC3E}">
        <p14:creationId xmlns:p14="http://schemas.microsoft.com/office/powerpoint/2010/main" val="2953815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82</a:t>
            </a:fld>
            <a:endParaRPr lang="en-US"/>
          </a:p>
        </p:txBody>
      </p:sp>
    </p:spTree>
    <p:extLst>
      <p:ext uri="{BB962C8B-B14F-4D97-AF65-F5344CB8AC3E}">
        <p14:creationId xmlns:p14="http://schemas.microsoft.com/office/powerpoint/2010/main" val="548173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83</a:t>
            </a:fld>
            <a:endParaRPr lang="en-US"/>
          </a:p>
        </p:txBody>
      </p:sp>
    </p:spTree>
    <p:extLst>
      <p:ext uri="{BB962C8B-B14F-4D97-AF65-F5344CB8AC3E}">
        <p14:creationId xmlns:p14="http://schemas.microsoft.com/office/powerpoint/2010/main" val="1559085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84</a:t>
            </a:fld>
            <a:endParaRPr lang="en-US"/>
          </a:p>
        </p:txBody>
      </p:sp>
    </p:spTree>
    <p:extLst>
      <p:ext uri="{BB962C8B-B14F-4D97-AF65-F5344CB8AC3E}">
        <p14:creationId xmlns:p14="http://schemas.microsoft.com/office/powerpoint/2010/main" val="386606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85</a:t>
            </a:fld>
            <a:endParaRPr lang="en-US"/>
          </a:p>
        </p:txBody>
      </p:sp>
    </p:spTree>
    <p:extLst>
      <p:ext uri="{BB962C8B-B14F-4D97-AF65-F5344CB8AC3E}">
        <p14:creationId xmlns:p14="http://schemas.microsoft.com/office/powerpoint/2010/main" val="366605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a:t>
            </a:fld>
            <a:endParaRPr lang="en-US"/>
          </a:p>
        </p:txBody>
      </p:sp>
    </p:spTree>
    <p:extLst>
      <p:ext uri="{BB962C8B-B14F-4D97-AF65-F5344CB8AC3E}">
        <p14:creationId xmlns:p14="http://schemas.microsoft.com/office/powerpoint/2010/main" val="33638794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87</a:t>
            </a:fld>
            <a:endParaRPr lang="en-US"/>
          </a:p>
        </p:txBody>
      </p:sp>
    </p:spTree>
    <p:extLst>
      <p:ext uri="{BB962C8B-B14F-4D97-AF65-F5344CB8AC3E}">
        <p14:creationId xmlns:p14="http://schemas.microsoft.com/office/powerpoint/2010/main" val="42298876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92</a:t>
            </a:fld>
            <a:endParaRPr lang="en-US"/>
          </a:p>
        </p:txBody>
      </p:sp>
    </p:spTree>
    <p:extLst>
      <p:ext uri="{BB962C8B-B14F-4D97-AF65-F5344CB8AC3E}">
        <p14:creationId xmlns:p14="http://schemas.microsoft.com/office/powerpoint/2010/main" val="7141690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93</a:t>
            </a:fld>
            <a:endParaRPr lang="en-US"/>
          </a:p>
        </p:txBody>
      </p:sp>
    </p:spTree>
    <p:extLst>
      <p:ext uri="{BB962C8B-B14F-4D97-AF65-F5344CB8AC3E}">
        <p14:creationId xmlns:p14="http://schemas.microsoft.com/office/powerpoint/2010/main" val="1161138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94</a:t>
            </a:fld>
            <a:endParaRPr lang="en-US"/>
          </a:p>
        </p:txBody>
      </p:sp>
    </p:spTree>
    <p:extLst>
      <p:ext uri="{BB962C8B-B14F-4D97-AF65-F5344CB8AC3E}">
        <p14:creationId xmlns:p14="http://schemas.microsoft.com/office/powerpoint/2010/main" val="37531694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95</a:t>
            </a:fld>
            <a:endParaRPr lang="en-US"/>
          </a:p>
        </p:txBody>
      </p:sp>
    </p:spTree>
    <p:extLst>
      <p:ext uri="{BB962C8B-B14F-4D97-AF65-F5344CB8AC3E}">
        <p14:creationId xmlns:p14="http://schemas.microsoft.com/office/powerpoint/2010/main" val="25874219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103</a:t>
            </a:fld>
            <a:endParaRPr lang="en-US"/>
          </a:p>
        </p:txBody>
      </p:sp>
    </p:spTree>
    <p:extLst>
      <p:ext uri="{BB962C8B-B14F-4D97-AF65-F5344CB8AC3E}">
        <p14:creationId xmlns:p14="http://schemas.microsoft.com/office/powerpoint/2010/main" val="30518066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104</a:t>
            </a:fld>
            <a:endParaRPr lang="en-US"/>
          </a:p>
        </p:txBody>
      </p:sp>
    </p:spTree>
    <p:extLst>
      <p:ext uri="{BB962C8B-B14F-4D97-AF65-F5344CB8AC3E}">
        <p14:creationId xmlns:p14="http://schemas.microsoft.com/office/powerpoint/2010/main" val="26794202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106</a:t>
            </a:fld>
            <a:endParaRPr lang="en-US"/>
          </a:p>
        </p:txBody>
      </p:sp>
    </p:spTree>
    <p:extLst>
      <p:ext uri="{BB962C8B-B14F-4D97-AF65-F5344CB8AC3E}">
        <p14:creationId xmlns:p14="http://schemas.microsoft.com/office/powerpoint/2010/main" val="34935534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107</a:t>
            </a:fld>
            <a:endParaRPr lang="en-US"/>
          </a:p>
        </p:txBody>
      </p:sp>
    </p:spTree>
    <p:extLst>
      <p:ext uri="{BB962C8B-B14F-4D97-AF65-F5344CB8AC3E}">
        <p14:creationId xmlns:p14="http://schemas.microsoft.com/office/powerpoint/2010/main" val="33549881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109</a:t>
            </a:fld>
            <a:endParaRPr lang="en-US"/>
          </a:p>
        </p:txBody>
      </p:sp>
    </p:spTree>
    <p:extLst>
      <p:ext uri="{BB962C8B-B14F-4D97-AF65-F5344CB8AC3E}">
        <p14:creationId xmlns:p14="http://schemas.microsoft.com/office/powerpoint/2010/main" val="380520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a:t>
            </a:fld>
            <a:endParaRPr lang="en-US"/>
          </a:p>
        </p:txBody>
      </p:sp>
    </p:spTree>
    <p:extLst>
      <p:ext uri="{BB962C8B-B14F-4D97-AF65-F5344CB8AC3E}">
        <p14:creationId xmlns:p14="http://schemas.microsoft.com/office/powerpoint/2010/main" val="762247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110</a:t>
            </a:fld>
            <a:endParaRPr lang="en-US"/>
          </a:p>
        </p:txBody>
      </p:sp>
    </p:spTree>
    <p:extLst>
      <p:ext uri="{BB962C8B-B14F-4D97-AF65-F5344CB8AC3E}">
        <p14:creationId xmlns:p14="http://schemas.microsoft.com/office/powerpoint/2010/main" val="30996905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111</a:t>
            </a:fld>
            <a:endParaRPr lang="en-US"/>
          </a:p>
        </p:txBody>
      </p:sp>
    </p:spTree>
    <p:extLst>
      <p:ext uri="{BB962C8B-B14F-4D97-AF65-F5344CB8AC3E}">
        <p14:creationId xmlns:p14="http://schemas.microsoft.com/office/powerpoint/2010/main" val="13167000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114</a:t>
            </a:fld>
            <a:endParaRPr lang="en-US"/>
          </a:p>
        </p:txBody>
      </p:sp>
    </p:spTree>
    <p:extLst>
      <p:ext uri="{BB962C8B-B14F-4D97-AF65-F5344CB8AC3E}">
        <p14:creationId xmlns:p14="http://schemas.microsoft.com/office/powerpoint/2010/main" val="9750415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115</a:t>
            </a:fld>
            <a:endParaRPr lang="en-US"/>
          </a:p>
        </p:txBody>
      </p:sp>
    </p:spTree>
    <p:extLst>
      <p:ext uri="{BB962C8B-B14F-4D97-AF65-F5344CB8AC3E}">
        <p14:creationId xmlns:p14="http://schemas.microsoft.com/office/powerpoint/2010/main" val="27525162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116</a:t>
            </a:fld>
            <a:endParaRPr lang="en-US"/>
          </a:p>
        </p:txBody>
      </p:sp>
    </p:spTree>
    <p:extLst>
      <p:ext uri="{BB962C8B-B14F-4D97-AF65-F5344CB8AC3E}">
        <p14:creationId xmlns:p14="http://schemas.microsoft.com/office/powerpoint/2010/main" val="155159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a:t>
            </a:fld>
            <a:endParaRPr lang="en-US"/>
          </a:p>
        </p:txBody>
      </p:sp>
    </p:spTree>
    <p:extLst>
      <p:ext uri="{BB962C8B-B14F-4D97-AF65-F5344CB8AC3E}">
        <p14:creationId xmlns:p14="http://schemas.microsoft.com/office/powerpoint/2010/main" val="314847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a:t>
            </a:fld>
            <a:endParaRPr lang="en-US"/>
          </a:p>
        </p:txBody>
      </p:sp>
    </p:spTree>
    <p:extLst>
      <p:ext uri="{BB962C8B-B14F-4D97-AF65-F5344CB8AC3E}">
        <p14:creationId xmlns:p14="http://schemas.microsoft.com/office/powerpoint/2010/main" val="12423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a:t>
            </a:fld>
            <a:endParaRPr lang="en-US"/>
          </a:p>
        </p:txBody>
      </p:sp>
    </p:spTree>
    <p:extLst>
      <p:ext uri="{BB962C8B-B14F-4D97-AF65-F5344CB8AC3E}">
        <p14:creationId xmlns:p14="http://schemas.microsoft.com/office/powerpoint/2010/main" val="352364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28/2/2023</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28/2/2023</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28/2/2023</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28/2/2023</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28/2/2023</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28/2/2023</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28/2/2023</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28/2/2023</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28/2/2023</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28/2/2023</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28/2/2023</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28/2/2023</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28/2/2023</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28/2/2023</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28/2/2023</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28/2/2023</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28/2/2023</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28/2/2023</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28/2/2023</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28/2/2023</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28/2/2023</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28/2/2023</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28/2/2023</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28/2/2023</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675734"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26A</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307975" y="3347679"/>
            <a:ext cx="6323857" cy="1323439"/>
          </a:xfrm>
          <a:prstGeom prst="rect">
            <a:avLst/>
          </a:prstGeom>
          <a:noFill/>
        </p:spPr>
        <p:txBody>
          <a:bodyPr wrap="square" rtlCol="0">
            <a:spAutoFit/>
          </a:bodyPr>
          <a:lstStyle/>
          <a:p>
            <a:pPr algn="ctr"/>
            <a:r>
              <a:rPr lang="es-ES" sz="4000" b="1" dirty="0"/>
              <a:t>Apéndice: El Significado de </a:t>
            </a:r>
            <a:r>
              <a:rPr lang="es-ES" sz="4000" b="1" i="1" u="sng" dirty="0" err="1"/>
              <a:t>aion</a:t>
            </a:r>
            <a:r>
              <a:rPr lang="es-ES" sz="4000" b="1" dirty="0"/>
              <a:t> y ‘</a:t>
            </a:r>
            <a:r>
              <a:rPr lang="es-ES" sz="4000" b="1" i="1" u="sng" dirty="0" err="1"/>
              <a:t>olam</a:t>
            </a:r>
            <a:endParaRPr lang="en-US" sz="40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9649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854" y="619270"/>
            <a:ext cx="10657610"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palabra </a:t>
            </a:r>
            <a:r>
              <a:rPr lang="es-ES" sz="4800" b="1" u="sng" dirty="0">
                <a:solidFill>
                  <a:srgbClr val="C00000"/>
                </a:solidFill>
              </a:rPr>
              <a:t>‘</a:t>
            </a:r>
            <a:r>
              <a:rPr lang="es-ES" sz="4800" b="1" i="1" u="sng" dirty="0" err="1">
                <a:solidFill>
                  <a:srgbClr val="C00000"/>
                </a:solidFill>
              </a:rPr>
              <a:t>olam</a:t>
            </a:r>
            <a:r>
              <a:rPr lang="es-ES" sz="4800" b="1" u="sng" dirty="0">
                <a:solidFill>
                  <a:srgbClr val="C00000"/>
                </a:solidFill>
              </a:rPr>
              <a:t> </a:t>
            </a:r>
            <a:r>
              <a:rPr lang="es-ES" sz="4800" b="1" dirty="0">
                <a:solidFill>
                  <a:srgbClr val="002060"/>
                </a:solidFill>
              </a:rPr>
              <a:t>[el equivalente hebreo de la palabra griega </a:t>
            </a:r>
            <a:r>
              <a:rPr lang="es-ES" sz="4800" b="1" i="1" u="sng" dirty="0" err="1">
                <a:solidFill>
                  <a:srgbClr val="C00000"/>
                </a:solidFill>
              </a:rPr>
              <a:t>aion</a:t>
            </a:r>
            <a:r>
              <a:rPr lang="es-ES" sz="4800" b="1" dirty="0">
                <a:solidFill>
                  <a:srgbClr val="002060"/>
                </a:solidFill>
              </a:rPr>
              <a:t>] se encuentra en forma similar en varios idiomas del cercano oriente. Todas estas palabras se refieren a </a:t>
            </a:r>
            <a:r>
              <a:rPr lang="es-ES" sz="4800" b="1" u="sng" dirty="0">
                <a:solidFill>
                  <a:srgbClr val="C00000"/>
                </a:solidFill>
              </a:rPr>
              <a:t>una larga duración o a un tiempo distante</a:t>
            </a:r>
            <a:r>
              <a:rPr lang="es-ES" sz="4800" b="1" dirty="0">
                <a:solidFill>
                  <a:srgbClr val="002060"/>
                </a:solidFill>
              </a:rPr>
              <a:t>. La idea parece ser </a:t>
            </a:r>
            <a:r>
              <a:rPr lang="es-ES" sz="4800" b="1" u="sng" dirty="0">
                <a:solidFill>
                  <a:srgbClr val="C00000"/>
                </a:solidFill>
              </a:rPr>
              <a:t>cuantitativa</a:t>
            </a:r>
            <a:r>
              <a:rPr lang="es-ES" sz="4800" b="1" dirty="0">
                <a:solidFill>
                  <a:srgbClr val="002060"/>
                </a:solidFill>
              </a:rPr>
              <a:t> </a:t>
            </a:r>
            <a:r>
              <a:rPr lang="es-ES" sz="4800" b="1" dirty="0" smtClean="0">
                <a:solidFill>
                  <a:srgbClr val="002060"/>
                </a:solidFill>
              </a:rPr>
              <a:t>más </a:t>
            </a:r>
            <a:r>
              <a:rPr lang="es-ES" sz="4800" b="1" dirty="0">
                <a:solidFill>
                  <a:srgbClr val="002060"/>
                </a:solidFill>
              </a:rPr>
              <a:t>bien que </a:t>
            </a:r>
            <a:r>
              <a:rPr lang="es-ES" sz="4800" b="1" u="sng" dirty="0">
                <a:solidFill>
                  <a:srgbClr val="002060"/>
                </a:solidFill>
              </a:rPr>
              <a:t>metafísica</a:t>
            </a:r>
            <a:r>
              <a:rPr lang="es-ES" sz="4800" b="1" dirty="0">
                <a:solidFill>
                  <a:srgbClr val="002060"/>
                </a:solidFill>
              </a:rPr>
              <a:t>. </a:t>
            </a:r>
          </a:p>
        </p:txBody>
      </p:sp>
    </p:spTree>
    <p:extLst>
      <p:ext uri="{BB962C8B-B14F-4D97-AF65-F5344CB8AC3E}">
        <p14:creationId xmlns:p14="http://schemas.microsoft.com/office/powerpoint/2010/main" val="5320731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1486" y="285497"/>
            <a:ext cx="11415251" cy="5262979"/>
          </a:xfrm>
          <a:prstGeom prst="rect">
            <a:avLst/>
          </a:prstGeom>
          <a:noFill/>
        </p:spPr>
        <p:txBody>
          <a:bodyPr wrap="square" rtlCol="0">
            <a:spAutoFit/>
          </a:bodyPr>
          <a:lstStyle/>
          <a:p>
            <a:r>
              <a:rPr lang="es-ES" sz="4800" b="1" dirty="0" smtClean="0">
                <a:solidFill>
                  <a:schemeClr val="bg1"/>
                </a:solidFill>
              </a:rPr>
              <a:t>Los </a:t>
            </a:r>
            <a:r>
              <a:rPr lang="es-ES" sz="4800" b="1" dirty="0">
                <a:solidFill>
                  <a:schemeClr val="bg1"/>
                </a:solidFill>
              </a:rPr>
              <a:t>asaltos de Satanás son feroces y resueltos, sus engaños terribles, pero el ojo de Dios descansa sobre su pueblo y </a:t>
            </a:r>
            <a:r>
              <a:rPr lang="es-ES" sz="4800" b="1" dirty="0">
                <a:solidFill>
                  <a:srgbClr val="FFFF00"/>
                </a:solidFill>
              </a:rPr>
              <a:t>su oído escucha su súplica</a:t>
            </a:r>
            <a:r>
              <a:rPr lang="es-ES" sz="4800" b="1" dirty="0">
                <a:solidFill>
                  <a:schemeClr val="bg1"/>
                </a:solidFill>
              </a:rPr>
              <a:t>. Su aflicción es grande [</a:t>
            </a:r>
            <a:r>
              <a:rPr lang="es-ES" sz="4800" b="1" u="sng" dirty="0">
                <a:solidFill>
                  <a:schemeClr val="bg1"/>
                </a:solidFill>
              </a:rPr>
              <a:t>la demora</a:t>
            </a:r>
            <a:r>
              <a:rPr lang="es-ES" sz="4800" b="1" dirty="0">
                <a:solidFill>
                  <a:schemeClr val="bg1"/>
                </a:solidFill>
              </a:rPr>
              <a:t>], las </a:t>
            </a:r>
            <a:r>
              <a:rPr lang="es-ES" sz="4800" b="1" dirty="0">
                <a:solidFill>
                  <a:srgbClr val="FFFF00"/>
                </a:solidFill>
              </a:rPr>
              <a:t>llamas del horno </a:t>
            </a:r>
            <a:r>
              <a:rPr lang="es-ES" sz="4800" b="1" dirty="0">
                <a:solidFill>
                  <a:schemeClr val="bg1"/>
                </a:solidFill>
              </a:rPr>
              <a:t>parecen estar a punto de consumirlos; pero el </a:t>
            </a:r>
            <a:r>
              <a:rPr lang="es-ES" sz="4800" b="1" dirty="0">
                <a:solidFill>
                  <a:srgbClr val="FFFF00"/>
                </a:solidFill>
              </a:rPr>
              <a:t>Refinador</a:t>
            </a:r>
            <a:r>
              <a:rPr lang="es-ES" sz="4800" b="1" dirty="0">
                <a:solidFill>
                  <a:schemeClr val="bg1"/>
                </a:solidFill>
              </a:rPr>
              <a:t> los sacará </a:t>
            </a:r>
            <a:r>
              <a:rPr lang="es-ES" sz="4800" b="1" dirty="0">
                <a:solidFill>
                  <a:srgbClr val="FFFF00"/>
                </a:solidFill>
              </a:rPr>
              <a:t>como oro purificado por el fuego</a:t>
            </a:r>
            <a:r>
              <a:rPr lang="es-ES" sz="4800" b="1" dirty="0">
                <a:solidFill>
                  <a:schemeClr val="bg1"/>
                </a:solidFill>
              </a:rPr>
              <a:t>. </a:t>
            </a:r>
          </a:p>
        </p:txBody>
      </p:sp>
    </p:spTree>
    <p:extLst>
      <p:ext uri="{BB962C8B-B14F-4D97-AF65-F5344CB8AC3E}">
        <p14:creationId xmlns:p14="http://schemas.microsoft.com/office/powerpoint/2010/main" val="1512571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1486" y="285497"/>
            <a:ext cx="11415251" cy="6001643"/>
          </a:xfrm>
          <a:prstGeom prst="rect">
            <a:avLst/>
          </a:prstGeom>
          <a:noFill/>
        </p:spPr>
        <p:txBody>
          <a:bodyPr wrap="square" rtlCol="0">
            <a:spAutoFit/>
          </a:bodyPr>
          <a:lstStyle/>
          <a:p>
            <a:r>
              <a:rPr lang="es-ES" sz="4800" b="1" dirty="0" smtClean="0">
                <a:solidFill>
                  <a:schemeClr val="bg1"/>
                </a:solidFill>
              </a:rPr>
              <a:t>El </a:t>
            </a:r>
            <a:r>
              <a:rPr lang="es-ES" sz="4800" b="1" dirty="0">
                <a:solidFill>
                  <a:schemeClr val="bg1"/>
                </a:solidFill>
              </a:rPr>
              <a:t>amor de Dios para con sus hijos guante el periodo de su prueba Más dura es tan grande y tan tierno como en los días de su mayor prosperidad; pero necesitan pasar </a:t>
            </a:r>
            <a:r>
              <a:rPr lang="es-ES" sz="4800" b="1" dirty="0">
                <a:solidFill>
                  <a:srgbClr val="FFFF00"/>
                </a:solidFill>
              </a:rPr>
              <a:t>por el horno de fuego</a:t>
            </a:r>
            <a:r>
              <a:rPr lang="es-ES" sz="4800" b="1" dirty="0">
                <a:solidFill>
                  <a:schemeClr val="bg1"/>
                </a:solidFill>
              </a:rPr>
              <a:t>; </a:t>
            </a:r>
            <a:r>
              <a:rPr lang="es-ES" sz="4800" b="1" dirty="0" smtClean="0">
                <a:solidFill>
                  <a:schemeClr val="bg1"/>
                </a:solidFill>
              </a:rPr>
              <a:t>debe consumirse </a:t>
            </a:r>
            <a:r>
              <a:rPr lang="es-ES" sz="4800" b="1" dirty="0">
                <a:solidFill>
                  <a:schemeClr val="bg1"/>
                </a:solidFill>
              </a:rPr>
              <a:t>su </a:t>
            </a:r>
            <a:r>
              <a:rPr lang="es-ES" sz="4800" b="1" dirty="0">
                <a:solidFill>
                  <a:srgbClr val="FFFF00"/>
                </a:solidFill>
              </a:rPr>
              <a:t>mundanalidad</a:t>
            </a:r>
            <a:r>
              <a:rPr lang="es-ES" sz="4800" b="1" dirty="0">
                <a:solidFill>
                  <a:schemeClr val="bg1"/>
                </a:solidFill>
              </a:rPr>
              <a:t> [‘</a:t>
            </a:r>
            <a:r>
              <a:rPr lang="es-ES" sz="4800" b="1" i="1" dirty="0" err="1">
                <a:solidFill>
                  <a:schemeClr val="bg1"/>
                </a:solidFill>
              </a:rPr>
              <a:t>earthliness</a:t>
            </a:r>
            <a:r>
              <a:rPr lang="es-ES" sz="4800" b="1" dirty="0">
                <a:solidFill>
                  <a:schemeClr val="bg1"/>
                </a:solidFill>
              </a:rPr>
              <a:t>’: ‘</a:t>
            </a:r>
            <a:r>
              <a:rPr lang="es-ES" sz="4800" b="1" u="sng" dirty="0" err="1">
                <a:solidFill>
                  <a:schemeClr val="bg1"/>
                </a:solidFill>
              </a:rPr>
              <a:t>terrenalidad</a:t>
            </a:r>
            <a:r>
              <a:rPr lang="es-ES" sz="4800" b="1" dirty="0">
                <a:solidFill>
                  <a:schemeClr val="bg1"/>
                </a:solidFill>
              </a:rPr>
              <a:t>’] para que la imagen de Cristo se refleje perfectamente</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16575754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experiencia de Job</a:t>
            </a:r>
          </a:p>
        </p:txBody>
      </p:sp>
    </p:spTree>
    <p:extLst>
      <p:ext uri="{BB962C8B-B14F-4D97-AF65-F5344CB8AC3E}">
        <p14:creationId xmlns:p14="http://schemas.microsoft.com/office/powerpoint/2010/main" val="17702019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58079" y="117693"/>
            <a:ext cx="11341290"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a:solidFill>
                  <a:srgbClr val="002060"/>
                </a:solidFill>
              </a:rPr>
              <a:t>Job </a:t>
            </a:r>
            <a:r>
              <a:rPr lang="es-ES" sz="5400" b="1" u="sng" dirty="0">
                <a:solidFill>
                  <a:srgbClr val="002060"/>
                </a:solidFill>
              </a:rPr>
              <a:t>perdió todo </a:t>
            </a:r>
            <a:r>
              <a:rPr lang="es-ES" sz="5400" b="1" dirty="0">
                <a:solidFill>
                  <a:srgbClr val="002060"/>
                </a:solidFill>
              </a:rPr>
              <a:t>lo que tenía: hijos, esposa, posesiones, salud. ¡No tenía donde caerse muerto!</a:t>
            </a:r>
          </a:p>
          <a:p>
            <a:pPr marL="685800" indent="-685800">
              <a:buClr>
                <a:srgbClr val="FF0000"/>
              </a:buClr>
              <a:buFont typeface="Wingdings" panose="05000000000000000000" pitchFamily="2" charset="2"/>
              <a:buChar char="Ø"/>
            </a:pPr>
            <a:r>
              <a:rPr lang="es-ES" sz="5400" b="1" dirty="0" smtClean="0">
                <a:solidFill>
                  <a:srgbClr val="002060"/>
                </a:solidFill>
              </a:rPr>
              <a:t>Job </a:t>
            </a:r>
            <a:r>
              <a:rPr lang="es-ES" sz="5400" b="1" dirty="0">
                <a:solidFill>
                  <a:srgbClr val="002060"/>
                </a:solidFill>
              </a:rPr>
              <a:t>fue </a:t>
            </a:r>
            <a:r>
              <a:rPr lang="es-ES" sz="5400" b="1" u="sng" dirty="0">
                <a:solidFill>
                  <a:srgbClr val="002060"/>
                </a:solidFill>
              </a:rPr>
              <a:t>acusado por Satanás </a:t>
            </a:r>
            <a:r>
              <a:rPr lang="es-ES" sz="5400" b="1" dirty="0">
                <a:solidFill>
                  <a:srgbClr val="002060"/>
                </a:solidFill>
              </a:rPr>
              <a:t>ante el gran concilio celestial.</a:t>
            </a:r>
          </a:p>
          <a:p>
            <a:pPr marL="685800" indent="-685800">
              <a:buClr>
                <a:srgbClr val="FF0000"/>
              </a:buClr>
              <a:buFont typeface="Wingdings" panose="05000000000000000000" pitchFamily="2" charset="2"/>
              <a:buChar char="Ø"/>
            </a:pPr>
            <a:r>
              <a:rPr lang="es-ES" sz="5400" b="1" dirty="0" smtClean="0">
                <a:solidFill>
                  <a:srgbClr val="002060"/>
                </a:solidFill>
              </a:rPr>
              <a:t>Job </a:t>
            </a:r>
            <a:r>
              <a:rPr lang="es-ES" sz="5400" b="1" u="sng" dirty="0">
                <a:solidFill>
                  <a:srgbClr val="002060"/>
                </a:solidFill>
              </a:rPr>
              <a:t>le rogó repetidas veces </a:t>
            </a:r>
            <a:r>
              <a:rPr lang="es-ES" sz="5400" b="1" dirty="0">
                <a:solidFill>
                  <a:srgbClr val="002060"/>
                </a:solidFill>
              </a:rPr>
              <a:t>a Dios que le explicara la razón de sus sufrimientos</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11642571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9067" y="301267"/>
            <a:ext cx="11341290"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u="sng" dirty="0" smtClean="0">
                <a:solidFill>
                  <a:srgbClr val="002060"/>
                </a:solidFill>
              </a:rPr>
              <a:t>Dios </a:t>
            </a:r>
            <a:r>
              <a:rPr lang="es-ES" sz="4800" b="1" u="sng" dirty="0">
                <a:solidFill>
                  <a:srgbClr val="002060"/>
                </a:solidFill>
              </a:rPr>
              <a:t>demoró </a:t>
            </a:r>
            <a:r>
              <a:rPr lang="es-ES" sz="4800" b="1" dirty="0">
                <a:solidFill>
                  <a:srgbClr val="002060"/>
                </a:solidFill>
              </a:rPr>
              <a:t>en responderle hasta el capítulo 38 más, sin embargo, Job no soltó la mano de Dios. Afirmó: “aunque me matare, aún en El confiaré.” (Job 13:15)</a:t>
            </a:r>
          </a:p>
          <a:p>
            <a:pPr marL="685800" indent="-685800">
              <a:buClr>
                <a:srgbClr val="FF0000"/>
              </a:buClr>
              <a:buFont typeface="Wingdings" panose="05000000000000000000" pitchFamily="2" charset="2"/>
              <a:buChar char="Ø"/>
            </a:pPr>
            <a:r>
              <a:rPr lang="es-ES" sz="4800" b="1" dirty="0" smtClean="0">
                <a:solidFill>
                  <a:srgbClr val="002060"/>
                </a:solidFill>
              </a:rPr>
              <a:t>Al </a:t>
            </a:r>
            <a:r>
              <a:rPr lang="es-ES" sz="4800" b="1" dirty="0">
                <a:solidFill>
                  <a:srgbClr val="002060"/>
                </a:solidFill>
              </a:rPr>
              <a:t>fin Dios respondió a las oraciones de Job y lo libró de su adversario.</a:t>
            </a:r>
            <a:endParaRPr lang="es-ES" sz="4800" b="1" u="sng" dirty="0">
              <a:solidFill>
                <a:srgbClr val="002060"/>
              </a:solidFill>
            </a:endParaRPr>
          </a:p>
        </p:txBody>
      </p:sp>
    </p:spTree>
    <p:extLst>
      <p:ext uri="{BB962C8B-B14F-4D97-AF65-F5344CB8AC3E}">
        <p14:creationId xmlns:p14="http://schemas.microsoft.com/office/powerpoint/2010/main" val="15163587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Los tres jóvenes en el horno de fuego</a:t>
            </a:r>
          </a:p>
        </p:txBody>
      </p:sp>
    </p:spTree>
    <p:extLst>
      <p:ext uri="{BB962C8B-B14F-4D97-AF65-F5344CB8AC3E}">
        <p14:creationId xmlns:p14="http://schemas.microsoft.com/office/powerpoint/2010/main" val="199078019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301267"/>
            <a:ext cx="1152715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La </a:t>
            </a:r>
            <a:r>
              <a:rPr lang="es-ES" sz="4800" b="1" u="sng" dirty="0">
                <a:solidFill>
                  <a:srgbClr val="002060"/>
                </a:solidFill>
              </a:rPr>
              <a:t>viuda</a:t>
            </a:r>
            <a:r>
              <a:rPr lang="es-ES" sz="4800" b="1" dirty="0">
                <a:solidFill>
                  <a:srgbClr val="002060"/>
                </a:solidFill>
              </a:rPr>
              <a:t>: Los jóvenes se paran ante Nabucodonosor y su imagen y rehúsan doblegarse.</a:t>
            </a: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u="sng" dirty="0">
                <a:solidFill>
                  <a:srgbClr val="002060"/>
                </a:solidFill>
              </a:rPr>
              <a:t>adversario</a:t>
            </a:r>
            <a:r>
              <a:rPr lang="es-ES" sz="4800" b="1" dirty="0">
                <a:solidFill>
                  <a:srgbClr val="002060"/>
                </a:solidFill>
              </a:rPr>
              <a:t>: Satanás obró por medio del rey y sus consejeros.</a:t>
            </a:r>
          </a:p>
          <a:p>
            <a:pPr marL="685800" indent="-685800">
              <a:buClr>
                <a:srgbClr val="FF0000"/>
              </a:buClr>
              <a:buFont typeface="Wingdings" panose="05000000000000000000" pitchFamily="2" charset="2"/>
              <a:buChar char="Ø"/>
            </a:pPr>
            <a:r>
              <a:rPr lang="es-ES" sz="4800" b="1" dirty="0" smtClean="0">
                <a:solidFill>
                  <a:srgbClr val="002060"/>
                </a:solidFill>
              </a:rPr>
              <a:t>La </a:t>
            </a:r>
            <a:r>
              <a:rPr lang="es-ES" sz="4800" b="1" u="sng" dirty="0">
                <a:solidFill>
                  <a:srgbClr val="002060"/>
                </a:solidFill>
              </a:rPr>
              <a:t>demora</a:t>
            </a:r>
            <a:r>
              <a:rPr lang="es-ES" sz="4800" b="1" dirty="0">
                <a:solidFill>
                  <a:srgbClr val="002060"/>
                </a:solidFill>
              </a:rPr>
              <a:t> y el tiempo de angustia: Los jóvenes pasaron por la tribulación del horno y Dios no los libró inmediatamente</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8331149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9067" y="301267"/>
            <a:ext cx="11341290"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6000" b="1" dirty="0" smtClean="0">
                <a:solidFill>
                  <a:srgbClr val="002060"/>
                </a:solidFill>
              </a:rPr>
              <a:t>El </a:t>
            </a:r>
            <a:r>
              <a:rPr lang="es-ES" sz="6000" b="1" u="sng" dirty="0">
                <a:solidFill>
                  <a:srgbClr val="002060"/>
                </a:solidFill>
              </a:rPr>
              <a:t>juez</a:t>
            </a:r>
            <a:r>
              <a:rPr lang="es-ES" sz="6000" b="1" dirty="0">
                <a:solidFill>
                  <a:srgbClr val="002060"/>
                </a:solidFill>
              </a:rPr>
              <a:t>: Jesús mismo los libró de manos de sus enemigos.</a:t>
            </a:r>
          </a:p>
          <a:p>
            <a:pPr marL="685800" indent="-685800">
              <a:buClr>
                <a:srgbClr val="FF0000"/>
              </a:buClr>
              <a:buFont typeface="Wingdings" panose="05000000000000000000" pitchFamily="2" charset="2"/>
              <a:buChar char="Ø"/>
            </a:pPr>
            <a:r>
              <a:rPr lang="es-ES" sz="6000" b="1" dirty="0" smtClean="0">
                <a:solidFill>
                  <a:srgbClr val="002060"/>
                </a:solidFill>
              </a:rPr>
              <a:t>Su </a:t>
            </a:r>
            <a:r>
              <a:rPr lang="es-ES" sz="6000" b="1" u="sng" dirty="0">
                <a:solidFill>
                  <a:srgbClr val="002060"/>
                </a:solidFill>
              </a:rPr>
              <a:t>fe y paciencia</a:t>
            </a:r>
            <a:r>
              <a:rPr lang="es-ES" sz="6000" b="1" dirty="0">
                <a:solidFill>
                  <a:srgbClr val="002060"/>
                </a:solidFill>
              </a:rPr>
              <a:t>: Estaban dispuestos a morir antes que traicionar a su Señor.</a:t>
            </a:r>
          </a:p>
        </p:txBody>
      </p:sp>
    </p:spTree>
    <p:extLst>
      <p:ext uri="{BB962C8B-B14F-4D97-AF65-F5344CB8AC3E}">
        <p14:creationId xmlns:p14="http://schemas.microsoft.com/office/powerpoint/2010/main" val="37008680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mujer cananea</a:t>
            </a:r>
          </a:p>
        </p:txBody>
      </p:sp>
    </p:spTree>
    <p:extLst>
      <p:ext uri="{BB962C8B-B14F-4D97-AF65-F5344CB8AC3E}">
        <p14:creationId xmlns:p14="http://schemas.microsoft.com/office/powerpoint/2010/main" val="23050004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9067" y="742489"/>
            <a:ext cx="11341290"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a:t>
            </a:r>
            <a:r>
              <a:rPr lang="es-ES" sz="6000" b="1" u="sng" dirty="0">
                <a:solidFill>
                  <a:srgbClr val="002060"/>
                </a:solidFill>
              </a:rPr>
              <a:t>oración perseverante </a:t>
            </a:r>
            <a:r>
              <a:rPr lang="es-ES" sz="6000" b="1" dirty="0">
                <a:solidFill>
                  <a:srgbClr val="002060"/>
                </a:solidFill>
              </a:rPr>
              <a:t>también se ilustra en la historia de la </a:t>
            </a:r>
            <a:r>
              <a:rPr lang="es-ES" sz="6000" b="1" dirty="0">
                <a:solidFill>
                  <a:srgbClr val="FF0000"/>
                </a:solidFill>
              </a:rPr>
              <a:t>mujer cananea</a:t>
            </a:r>
            <a:r>
              <a:rPr lang="es-ES" sz="6000" b="1" dirty="0">
                <a:solidFill>
                  <a:srgbClr val="002060"/>
                </a:solidFill>
              </a:rPr>
              <a:t> que le </a:t>
            </a:r>
            <a:r>
              <a:rPr lang="es-ES" sz="6000" b="1" dirty="0">
                <a:solidFill>
                  <a:srgbClr val="FF0000"/>
                </a:solidFill>
              </a:rPr>
              <a:t>imploró a Jesús que sanara a su hija </a:t>
            </a:r>
            <a:r>
              <a:rPr lang="es-ES" sz="6000" b="1" dirty="0">
                <a:solidFill>
                  <a:srgbClr val="002060"/>
                </a:solidFill>
              </a:rPr>
              <a:t>(Mateo </a:t>
            </a:r>
            <a:r>
              <a:rPr lang="es-ES" sz="6000" b="1" dirty="0" smtClean="0">
                <a:solidFill>
                  <a:srgbClr val="002060"/>
                </a:solidFill>
              </a:rPr>
              <a:t>15:21-28).</a:t>
            </a:r>
            <a:endParaRPr lang="es-ES" sz="6000" b="1" dirty="0">
              <a:solidFill>
                <a:srgbClr val="002060"/>
              </a:solidFill>
            </a:endParaRPr>
          </a:p>
        </p:txBody>
      </p:sp>
    </p:spTree>
    <p:extLst>
      <p:ext uri="{BB962C8B-B14F-4D97-AF65-F5344CB8AC3E}">
        <p14:creationId xmlns:p14="http://schemas.microsoft.com/office/powerpoint/2010/main" val="4157651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76833" y="762932"/>
            <a:ext cx="10765757"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De </a:t>
            </a:r>
            <a:r>
              <a:rPr lang="es-ES" sz="4800" b="1" dirty="0">
                <a:solidFill>
                  <a:srgbClr val="002060"/>
                </a:solidFill>
              </a:rPr>
              <a:t>modo que en la </a:t>
            </a:r>
            <a:r>
              <a:rPr lang="es-ES" sz="4800" b="1" u="sng" dirty="0">
                <a:solidFill>
                  <a:srgbClr val="002060"/>
                </a:solidFill>
              </a:rPr>
              <a:t>literatura </a:t>
            </a:r>
            <a:r>
              <a:rPr lang="es-ES" sz="4800" b="1" u="sng" dirty="0" err="1" smtClean="0">
                <a:solidFill>
                  <a:srgbClr val="002060"/>
                </a:solidFill>
              </a:rPr>
              <a:t>ugarítica</a:t>
            </a:r>
            <a:r>
              <a:rPr lang="es-ES" sz="4800" b="1" u="sng" dirty="0" smtClean="0">
                <a:solidFill>
                  <a:srgbClr val="002060"/>
                </a:solidFill>
              </a:rPr>
              <a:t> [</a:t>
            </a:r>
            <a:r>
              <a:rPr lang="es-ES" sz="4800" b="1" dirty="0" smtClean="0">
                <a:solidFill>
                  <a:srgbClr val="002060"/>
                </a:solidFill>
              </a:rPr>
              <a:t>en un lenguaje </a:t>
            </a:r>
            <a:r>
              <a:rPr lang="es-ES" sz="4800" b="1" u="sng" dirty="0" smtClean="0">
                <a:solidFill>
                  <a:srgbClr val="002060"/>
                </a:solidFill>
              </a:rPr>
              <a:t>afroasiático]</a:t>
            </a:r>
            <a:r>
              <a:rPr lang="es-ES" sz="4800" b="1" dirty="0" smtClean="0">
                <a:solidFill>
                  <a:srgbClr val="002060"/>
                </a:solidFill>
              </a:rPr>
              <a:t>, </a:t>
            </a:r>
            <a:r>
              <a:rPr lang="es-ES" sz="4800" b="1" dirty="0">
                <a:solidFill>
                  <a:srgbClr val="002060"/>
                </a:solidFill>
              </a:rPr>
              <a:t>una persona que se describe como </a:t>
            </a:r>
            <a:r>
              <a:rPr lang="es-ES" sz="4800" b="1" dirty="0">
                <a:solidFill>
                  <a:srgbClr val="C00000"/>
                </a:solidFill>
              </a:rPr>
              <a:t>‘</a:t>
            </a:r>
            <a:r>
              <a:rPr lang="es-ES" sz="4800" b="1" dirty="0" err="1">
                <a:solidFill>
                  <a:srgbClr val="C00000"/>
                </a:solidFill>
              </a:rPr>
              <a:t>bd</a:t>
            </a:r>
            <a:r>
              <a:rPr lang="es-ES" sz="4800" b="1" dirty="0">
                <a:solidFill>
                  <a:srgbClr val="C00000"/>
                </a:solidFill>
              </a:rPr>
              <a:t> ‘lm </a:t>
            </a:r>
            <a:r>
              <a:rPr lang="es-ES" sz="4800" b="1" dirty="0">
                <a:solidFill>
                  <a:srgbClr val="002060"/>
                </a:solidFill>
              </a:rPr>
              <a:t>era </a:t>
            </a:r>
            <a:r>
              <a:rPr lang="es-ES" sz="4800" b="1" dirty="0">
                <a:solidFill>
                  <a:srgbClr val="C00000"/>
                </a:solidFill>
              </a:rPr>
              <a:t>‘esclavo permanente’</a:t>
            </a:r>
            <a:r>
              <a:rPr lang="es-ES" sz="4800" b="1" dirty="0">
                <a:solidFill>
                  <a:srgbClr val="002060"/>
                </a:solidFill>
              </a:rPr>
              <a:t>. El término </a:t>
            </a:r>
            <a:r>
              <a:rPr lang="es-ES" sz="4800" b="1" dirty="0">
                <a:solidFill>
                  <a:srgbClr val="C00000"/>
                </a:solidFill>
              </a:rPr>
              <a:t>‘</a:t>
            </a:r>
            <a:r>
              <a:rPr lang="es-ES" sz="4800" b="1" u="sng" dirty="0">
                <a:solidFill>
                  <a:srgbClr val="C00000"/>
                </a:solidFill>
              </a:rPr>
              <a:t>lm</a:t>
            </a:r>
            <a:r>
              <a:rPr lang="es-ES" sz="4800" b="1" dirty="0">
                <a:solidFill>
                  <a:srgbClr val="C00000"/>
                </a:solidFill>
              </a:rPr>
              <a:t> (el mismo que el hebreo ‘</a:t>
            </a:r>
            <a:r>
              <a:rPr lang="es-ES" sz="4800" b="1" u="sng" dirty="0" err="1">
                <a:solidFill>
                  <a:srgbClr val="C00000"/>
                </a:solidFill>
              </a:rPr>
              <a:t>olam</a:t>
            </a:r>
            <a:r>
              <a:rPr lang="es-ES" sz="4800" b="1" dirty="0">
                <a:solidFill>
                  <a:srgbClr val="C00000"/>
                </a:solidFill>
              </a:rPr>
              <a:t>) </a:t>
            </a:r>
            <a:r>
              <a:rPr lang="es-ES" sz="4800" b="1" dirty="0">
                <a:solidFill>
                  <a:srgbClr val="002060"/>
                </a:solidFill>
              </a:rPr>
              <a:t>expresa un </a:t>
            </a:r>
            <a:r>
              <a:rPr lang="es-ES" sz="4800" b="1" u="sng" dirty="0">
                <a:solidFill>
                  <a:srgbClr val="002060"/>
                </a:solidFill>
              </a:rPr>
              <a:t>periodo de tiempo </a:t>
            </a:r>
            <a:r>
              <a:rPr lang="es-ES" sz="4800" b="1" dirty="0">
                <a:solidFill>
                  <a:srgbClr val="002060"/>
                </a:solidFill>
              </a:rPr>
              <a:t>que </a:t>
            </a:r>
            <a:r>
              <a:rPr lang="es-ES" sz="4800" b="1" u="sng" dirty="0">
                <a:solidFill>
                  <a:srgbClr val="002060"/>
                </a:solidFill>
              </a:rPr>
              <a:t>no se puede medir y es de larga duración</a:t>
            </a:r>
            <a:r>
              <a:rPr lang="es-ES" sz="4800" b="1" dirty="0">
                <a:solidFill>
                  <a:srgbClr val="002060"/>
                </a:solidFill>
              </a:rPr>
              <a:t>.”</a:t>
            </a:r>
          </a:p>
        </p:txBody>
      </p:sp>
    </p:spTree>
    <p:extLst>
      <p:ext uri="{BB962C8B-B14F-4D97-AF65-F5344CB8AC3E}">
        <p14:creationId xmlns:p14="http://schemas.microsoft.com/office/powerpoint/2010/main" val="34677883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4999" y="346704"/>
            <a:ext cx="1134129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A </a:t>
            </a:r>
            <a:r>
              <a:rPr lang="es-ES" sz="4800" b="1" dirty="0">
                <a:solidFill>
                  <a:srgbClr val="002060"/>
                </a:solidFill>
              </a:rPr>
              <a:t>pesar de sus repetidos clamores, Jesús pareció </a:t>
            </a:r>
            <a:r>
              <a:rPr lang="es-ES" sz="4800" b="1" u="sng" dirty="0">
                <a:solidFill>
                  <a:srgbClr val="002060"/>
                </a:solidFill>
              </a:rPr>
              <a:t>ignorarla</a:t>
            </a:r>
            <a:r>
              <a:rPr lang="es-ES" sz="4800" b="1" dirty="0">
                <a:solidFill>
                  <a:srgbClr val="002060"/>
                </a:solidFill>
              </a:rPr>
              <a:t>.</a:t>
            </a:r>
          </a:p>
          <a:p>
            <a:pPr marL="685800" indent="-685800">
              <a:buClr>
                <a:srgbClr val="FF0000"/>
              </a:buClr>
              <a:buFont typeface="Wingdings" panose="05000000000000000000" pitchFamily="2" charset="2"/>
              <a:buChar char="Ø"/>
            </a:pPr>
            <a:r>
              <a:rPr lang="es-ES" sz="4800" b="1" dirty="0" smtClean="0">
                <a:solidFill>
                  <a:srgbClr val="002060"/>
                </a:solidFill>
              </a:rPr>
              <a:t>Escuchó </a:t>
            </a:r>
            <a:r>
              <a:rPr lang="es-ES" sz="4800" b="1" dirty="0">
                <a:solidFill>
                  <a:srgbClr val="002060"/>
                </a:solidFill>
              </a:rPr>
              <a:t>cuando </a:t>
            </a:r>
            <a:r>
              <a:rPr lang="es-ES" sz="4800" b="1" u="sng" dirty="0">
                <a:solidFill>
                  <a:srgbClr val="002060"/>
                </a:solidFill>
              </a:rPr>
              <a:t>los discípulos </a:t>
            </a:r>
            <a:r>
              <a:rPr lang="es-ES" sz="4800" b="1" dirty="0">
                <a:solidFill>
                  <a:srgbClr val="002060"/>
                </a:solidFill>
              </a:rPr>
              <a:t>le recomendaron a Jesús que la despachara.</a:t>
            </a:r>
          </a:p>
          <a:p>
            <a:pPr marL="685800" indent="-685800">
              <a:buClr>
                <a:srgbClr val="FF0000"/>
              </a:buClr>
              <a:buFont typeface="Wingdings" panose="05000000000000000000" pitchFamily="2" charset="2"/>
              <a:buChar char="Ø"/>
            </a:pPr>
            <a:r>
              <a:rPr lang="es-ES" sz="4800" b="1" dirty="0" smtClean="0">
                <a:solidFill>
                  <a:srgbClr val="002060"/>
                </a:solidFill>
              </a:rPr>
              <a:t>Escuchó </a:t>
            </a:r>
            <a:r>
              <a:rPr lang="es-ES" sz="4800" b="1" dirty="0">
                <a:solidFill>
                  <a:srgbClr val="002060"/>
                </a:solidFill>
              </a:rPr>
              <a:t>a Jesús decir que había sido enviado tan solo a las </a:t>
            </a:r>
            <a:r>
              <a:rPr lang="es-ES" sz="4800" b="1" u="sng" dirty="0">
                <a:solidFill>
                  <a:srgbClr val="002060"/>
                </a:solidFill>
              </a:rPr>
              <a:t>ovejas extraviadas</a:t>
            </a:r>
            <a:r>
              <a:rPr lang="es-ES" sz="4800" b="1" dirty="0">
                <a:solidFill>
                  <a:srgbClr val="002060"/>
                </a:solidFill>
              </a:rPr>
              <a:t> de la casa de Israel</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31940112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9067" y="604697"/>
            <a:ext cx="11341290"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Luego</a:t>
            </a:r>
            <a:r>
              <a:rPr lang="es-ES" sz="5400" b="1" dirty="0">
                <a:solidFill>
                  <a:srgbClr val="002060"/>
                </a:solidFill>
              </a:rPr>
              <a:t>, Jesús aparentemente se refirió a ella como ‘perra’.</a:t>
            </a:r>
          </a:p>
          <a:p>
            <a:pPr marL="685800" indent="-685800">
              <a:buClr>
                <a:srgbClr val="FF0000"/>
              </a:buClr>
              <a:buFont typeface="Wingdings" panose="05000000000000000000" pitchFamily="2" charset="2"/>
              <a:buChar char="Ø"/>
            </a:pPr>
            <a:r>
              <a:rPr lang="es-ES" sz="5400" b="1" dirty="0" smtClean="0">
                <a:solidFill>
                  <a:srgbClr val="002060"/>
                </a:solidFill>
              </a:rPr>
              <a:t>Pero </a:t>
            </a:r>
            <a:r>
              <a:rPr lang="es-ES" sz="5400" b="1" dirty="0">
                <a:solidFill>
                  <a:srgbClr val="002060"/>
                </a:solidFill>
              </a:rPr>
              <a:t>ella </a:t>
            </a:r>
            <a:r>
              <a:rPr lang="es-ES" sz="5400" b="1" u="sng" dirty="0">
                <a:solidFill>
                  <a:srgbClr val="002060"/>
                </a:solidFill>
              </a:rPr>
              <a:t>continuó con perseverancia </a:t>
            </a:r>
            <a:r>
              <a:rPr lang="es-ES" sz="5400" b="1" dirty="0">
                <a:solidFill>
                  <a:srgbClr val="002060"/>
                </a:solidFill>
              </a:rPr>
              <a:t>asechando a Jesús.</a:t>
            </a:r>
          </a:p>
          <a:p>
            <a:pPr marL="685800" indent="-685800">
              <a:buClr>
                <a:srgbClr val="FF0000"/>
              </a:buClr>
              <a:buFont typeface="Wingdings" panose="05000000000000000000" pitchFamily="2" charset="2"/>
              <a:buChar char="Ø"/>
            </a:pPr>
            <a:r>
              <a:rPr lang="es-ES" sz="5400" b="1" dirty="0" smtClean="0">
                <a:solidFill>
                  <a:srgbClr val="002060"/>
                </a:solidFill>
              </a:rPr>
              <a:t>Jesús </a:t>
            </a:r>
            <a:r>
              <a:rPr lang="es-ES" sz="5400" b="1" u="sng" dirty="0">
                <a:solidFill>
                  <a:srgbClr val="002060"/>
                </a:solidFill>
              </a:rPr>
              <a:t>recompensó su fe</a:t>
            </a:r>
            <a:r>
              <a:rPr lang="es-ES" sz="5400" b="1" dirty="0">
                <a:solidFill>
                  <a:srgbClr val="002060"/>
                </a:solidFill>
              </a:rPr>
              <a:t> con las palabras “Oh mujer, grande es tu fe.”</a:t>
            </a:r>
          </a:p>
        </p:txBody>
      </p:sp>
    </p:spTree>
    <p:extLst>
      <p:ext uri="{BB962C8B-B14F-4D97-AF65-F5344CB8AC3E}">
        <p14:creationId xmlns:p14="http://schemas.microsoft.com/office/powerpoint/2010/main" val="41746024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541431"/>
            <a:ext cx="4224464" cy="584775"/>
          </a:xfrm>
          <a:prstGeom prst="rect">
            <a:avLst/>
          </a:prstGeom>
          <a:noFill/>
        </p:spPr>
        <p:txBody>
          <a:bodyPr wrap="square" rtlCol="0">
            <a:spAutoFit/>
          </a:bodyPr>
          <a:lstStyle/>
          <a:p>
            <a:pPr lvl="0">
              <a:defRPr/>
            </a:pPr>
            <a:r>
              <a:rPr lang="es-ES" sz="3200" dirty="0">
                <a:solidFill>
                  <a:srgbClr val="4472C4">
                    <a:lumMod val="50000"/>
                  </a:srgbClr>
                </a:solidFill>
              </a:rPr>
              <a:t>oración perseverante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047484" cy="584775"/>
          </a:xfrm>
          <a:prstGeom prst="rect">
            <a:avLst/>
          </a:prstGeom>
          <a:noFill/>
        </p:spPr>
        <p:txBody>
          <a:bodyPr wrap="square" rtlCol="0">
            <a:spAutoFit/>
          </a:bodyPr>
          <a:lstStyle/>
          <a:p>
            <a:pPr lvl="0">
              <a:defRPr/>
            </a:pPr>
            <a:r>
              <a:rPr lang="es-ES" sz="3200" dirty="0">
                <a:solidFill>
                  <a:srgbClr val="4472C4">
                    <a:lumMod val="50000"/>
                  </a:srgbClr>
                </a:solidFill>
              </a:rPr>
              <a:t>Demora</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335037"/>
            <a:ext cx="4210202" cy="584775"/>
          </a:xfrm>
          <a:prstGeom prst="rect">
            <a:avLst/>
          </a:prstGeom>
          <a:noFill/>
        </p:spPr>
        <p:txBody>
          <a:bodyPr wrap="square" rtlCol="0">
            <a:spAutoFit/>
          </a:bodyPr>
          <a:lstStyle/>
          <a:p>
            <a:pPr lvl="0">
              <a:defRPr/>
            </a:pPr>
            <a:r>
              <a:rPr lang="es-ES" sz="3200" dirty="0">
                <a:solidFill>
                  <a:srgbClr val="4472C4">
                    <a:lumMod val="50000"/>
                  </a:srgbClr>
                </a:solidFill>
              </a:rPr>
              <a:t>Claman = "</a:t>
            </a:r>
            <a:r>
              <a:rPr lang="es-ES" sz="3200" dirty="0" err="1">
                <a:solidFill>
                  <a:srgbClr val="4472C4">
                    <a:lumMod val="50000"/>
                  </a:srgbClr>
                </a:solidFill>
              </a:rPr>
              <a:t>boao</a:t>
            </a:r>
            <a:r>
              <a:rPr lang="es-ES" sz="3200" dirty="0">
                <a:solidFill>
                  <a:srgbClr val="4472C4">
                    <a:lumMod val="50000"/>
                  </a:srgbClr>
                </a:solidFill>
              </a:rPr>
              <a:t>"</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tiempo de angustia final</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764612"/>
            <a:ext cx="3759120" cy="1077218"/>
          </a:xfrm>
          <a:prstGeom prst="rect">
            <a:avLst/>
          </a:prstGeom>
          <a:noFill/>
        </p:spPr>
        <p:txBody>
          <a:bodyPr wrap="square" rtlCol="0">
            <a:spAutoFit/>
          </a:bodyPr>
          <a:lstStyle/>
          <a:p>
            <a:pPr lvl="0">
              <a:defRPr/>
            </a:pPr>
            <a:r>
              <a:rPr lang="es-ES" sz="3200" dirty="0">
                <a:solidFill>
                  <a:srgbClr val="4472C4">
                    <a:lumMod val="50000"/>
                  </a:srgbClr>
                </a:solidFill>
              </a:rPr>
              <a:t>El adversario al final de la historia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491447" y="3841830"/>
            <a:ext cx="530787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mujer cananea</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54930" y="1239403"/>
            <a:ext cx="5409805"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Dios no responde inmediatamente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16338" y="266638"/>
            <a:ext cx="553463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agonía y angustia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21282" y="2523669"/>
            <a:ext cx="5248199"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tiempo de angustia de Jacob</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87671" y="5827115"/>
            <a:ext cx="5115423"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Satanás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54930" y="4828244"/>
            <a:ext cx="5053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a:solidFill>
                  <a:prstClr val="black"/>
                </a:solidFill>
                <a:latin typeface="Calibri" panose="020F0502020204030204"/>
              </a:rPr>
              <a:t>m</a:t>
            </a:r>
            <a:r>
              <a:rPr lang="es-ES" sz="3200" dirty="0" err="1" smtClean="0">
                <a:solidFill>
                  <a:prstClr val="black"/>
                </a:solidFill>
                <a:latin typeface="Calibri" panose="020F0502020204030204"/>
              </a:rPr>
              <a:t>ujer</a:t>
            </a:r>
            <a:r>
              <a:rPr lang="es-ES" sz="3200" dirty="0" smtClean="0">
                <a:solidFill>
                  <a:prstClr val="black"/>
                </a:solidFill>
                <a:latin typeface="Calibri" panose="020F0502020204030204"/>
              </a:rPr>
              <a:t> samaritana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8869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experiencia de Jesús</a:t>
            </a:r>
          </a:p>
        </p:txBody>
      </p:sp>
    </p:spTree>
    <p:extLst>
      <p:ext uri="{BB962C8B-B14F-4D97-AF65-F5344CB8AC3E}">
        <p14:creationId xmlns:p14="http://schemas.microsoft.com/office/powerpoint/2010/main" val="2878320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9067" y="604697"/>
            <a:ext cx="11341290" cy="5016758"/>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8000" b="1" dirty="0">
                <a:solidFill>
                  <a:srgbClr val="002060"/>
                </a:solidFill>
              </a:rPr>
              <a:t>Todos los elementos de la parábola se hallan en la </a:t>
            </a:r>
            <a:r>
              <a:rPr lang="es-ES" sz="8000" b="1" dirty="0">
                <a:solidFill>
                  <a:srgbClr val="FF0000"/>
                </a:solidFill>
              </a:rPr>
              <a:t>pasión de Jesús en el huerto y en la cruz</a:t>
            </a:r>
            <a:r>
              <a:rPr lang="es-ES" sz="8000" b="1" dirty="0">
                <a:solidFill>
                  <a:srgbClr val="002060"/>
                </a:solidFill>
              </a:rPr>
              <a:t>:</a:t>
            </a:r>
          </a:p>
        </p:txBody>
      </p:sp>
    </p:spTree>
    <p:extLst>
      <p:ext uri="{BB962C8B-B14F-4D97-AF65-F5344CB8AC3E}">
        <p14:creationId xmlns:p14="http://schemas.microsoft.com/office/powerpoint/2010/main" val="24931997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9067" y="331742"/>
            <a:ext cx="11341290"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FF0000"/>
                </a:solidFill>
              </a:rPr>
              <a:t>adversario</a:t>
            </a:r>
            <a:r>
              <a:rPr lang="es-ES" sz="5400" b="1" dirty="0">
                <a:solidFill>
                  <a:srgbClr val="002060"/>
                </a:solidFill>
              </a:rPr>
              <a:t> que agobió a Jesús fue Satanás (Lucas 22:53)</a:t>
            </a:r>
          </a:p>
          <a:p>
            <a:pPr marL="685800" indent="-685800">
              <a:buClr>
                <a:srgbClr val="FF0000"/>
              </a:buClr>
              <a:buFont typeface="Wingdings" panose="05000000000000000000" pitchFamily="2" charset="2"/>
              <a:buChar char="Ø"/>
            </a:pPr>
            <a:r>
              <a:rPr lang="es-ES" sz="5400" b="1" dirty="0" smtClean="0">
                <a:solidFill>
                  <a:srgbClr val="002060"/>
                </a:solidFill>
              </a:rPr>
              <a:t>Jesús </a:t>
            </a:r>
            <a:r>
              <a:rPr lang="es-ES" sz="5400" b="1" dirty="0">
                <a:solidFill>
                  <a:srgbClr val="FF0000"/>
                </a:solidFill>
              </a:rPr>
              <a:t>no tenía nada </a:t>
            </a:r>
            <a:r>
              <a:rPr lang="es-ES" sz="5400" b="1" dirty="0">
                <a:solidFill>
                  <a:srgbClr val="002060"/>
                </a:solidFill>
              </a:rPr>
              <a:t>en la tierra sobre lo cual aferrarse. Sus discípulos lo abandonaron (Mateo 26:56) Ni siquiera tenía la ropa que cubría su cuerpo (Mateo 27:35</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14293355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9067" y="645535"/>
            <a:ext cx="11341290"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400" b="1" dirty="0" smtClean="0">
                <a:solidFill>
                  <a:srgbClr val="002060"/>
                </a:solidFill>
              </a:rPr>
              <a:t>Jesús </a:t>
            </a:r>
            <a:r>
              <a:rPr lang="es-ES" sz="4400" b="1" dirty="0">
                <a:solidFill>
                  <a:srgbClr val="FF0000"/>
                </a:solidFill>
              </a:rPr>
              <a:t>le rogó con perseverancia </a:t>
            </a:r>
            <a:r>
              <a:rPr lang="es-ES" sz="4400" b="1" dirty="0">
                <a:solidFill>
                  <a:srgbClr val="002060"/>
                </a:solidFill>
              </a:rPr>
              <a:t>a su Padre que le quitara la copa si fuese posible (Mateo 26:39-44). Se sintió separado de su propio Padre.</a:t>
            </a:r>
          </a:p>
          <a:p>
            <a:pPr marL="685800" indent="-685800">
              <a:buClr>
                <a:srgbClr val="FF0000"/>
              </a:buClr>
              <a:buFont typeface="Wingdings" panose="05000000000000000000" pitchFamily="2" charset="2"/>
              <a:buChar char="Ø"/>
            </a:pPr>
            <a:r>
              <a:rPr lang="es-ES" sz="4400" b="1" dirty="0" smtClean="0">
                <a:solidFill>
                  <a:srgbClr val="002060"/>
                </a:solidFill>
              </a:rPr>
              <a:t>La </a:t>
            </a:r>
            <a:r>
              <a:rPr lang="es-ES" sz="4400" b="1" dirty="0">
                <a:solidFill>
                  <a:srgbClr val="002060"/>
                </a:solidFill>
              </a:rPr>
              <a:t>respuesta del Padre </a:t>
            </a:r>
            <a:r>
              <a:rPr lang="es-ES" sz="4400" b="1" dirty="0">
                <a:solidFill>
                  <a:srgbClr val="FF0000"/>
                </a:solidFill>
              </a:rPr>
              <a:t>no vino inmediatamente</a:t>
            </a:r>
            <a:r>
              <a:rPr lang="es-ES" sz="4400" b="1" dirty="0">
                <a:solidFill>
                  <a:srgbClr val="002060"/>
                </a:solidFill>
              </a:rPr>
              <a:t> (Mateo 27:46).</a:t>
            </a:r>
          </a:p>
          <a:p>
            <a:pPr marL="685800" indent="-685800">
              <a:buClr>
                <a:srgbClr val="FF0000"/>
              </a:buClr>
              <a:buFont typeface="Wingdings" panose="05000000000000000000" pitchFamily="2" charset="2"/>
              <a:buChar char="Ø"/>
            </a:pPr>
            <a:r>
              <a:rPr lang="es-ES" sz="4400" b="1" dirty="0" smtClean="0">
                <a:solidFill>
                  <a:srgbClr val="002060"/>
                </a:solidFill>
              </a:rPr>
              <a:t>Finalmente</a:t>
            </a:r>
            <a:r>
              <a:rPr lang="es-ES" sz="4400" b="1" dirty="0">
                <a:solidFill>
                  <a:srgbClr val="002060"/>
                </a:solidFill>
              </a:rPr>
              <a:t>, en la </a:t>
            </a:r>
            <a:r>
              <a:rPr lang="es-ES" sz="4400" b="1" dirty="0">
                <a:solidFill>
                  <a:srgbClr val="FF0000"/>
                </a:solidFill>
              </a:rPr>
              <a:t>mañana de la resurrección </a:t>
            </a:r>
            <a:r>
              <a:rPr lang="es-ES" sz="4400" b="1" dirty="0">
                <a:solidFill>
                  <a:srgbClr val="002060"/>
                </a:solidFill>
              </a:rPr>
              <a:t>su Padre lo vindicó ante su adversario.</a:t>
            </a:r>
          </a:p>
        </p:txBody>
      </p:sp>
    </p:spTree>
    <p:extLst>
      <p:ext uri="{BB962C8B-B14F-4D97-AF65-F5344CB8AC3E}">
        <p14:creationId xmlns:p14="http://schemas.microsoft.com/office/powerpoint/2010/main" val="349117956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39851" y="935592"/>
            <a:ext cx="10896636"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Cristo, en los días de su carne, ofreciendo </a:t>
            </a:r>
            <a:r>
              <a:rPr lang="es-ES" sz="6000" b="1" dirty="0">
                <a:solidFill>
                  <a:srgbClr val="FFFF00"/>
                </a:solidFill>
              </a:rPr>
              <a:t>ruegos y súplicas </a:t>
            </a:r>
            <a:r>
              <a:rPr lang="es-ES" sz="6000" b="1" dirty="0">
                <a:solidFill>
                  <a:schemeClr val="bg1"/>
                </a:solidFill>
              </a:rPr>
              <a:t>con gran </a:t>
            </a:r>
            <a:r>
              <a:rPr lang="es-ES" sz="6000" b="1" dirty="0">
                <a:solidFill>
                  <a:srgbClr val="FFFF00"/>
                </a:solidFill>
              </a:rPr>
              <a:t>clamor y lágrimas </a:t>
            </a:r>
            <a:r>
              <a:rPr lang="es-ES" sz="6000" b="1" dirty="0">
                <a:solidFill>
                  <a:schemeClr val="bg1"/>
                </a:solidFill>
              </a:rPr>
              <a:t>al que le podía librar de la muerte, </a:t>
            </a:r>
            <a:r>
              <a:rPr lang="es-ES" sz="6000" b="1" dirty="0">
                <a:solidFill>
                  <a:srgbClr val="FFFF00"/>
                </a:solidFill>
              </a:rPr>
              <a:t>fue oído</a:t>
            </a:r>
            <a:r>
              <a:rPr lang="es-ES" sz="6000" b="1" dirty="0">
                <a:solidFill>
                  <a:schemeClr val="bg1"/>
                </a:solidFill>
              </a:rPr>
              <a:t> a causa de su temor reverente.”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2800" dirty="0"/>
              <a:t>Hebreos 5:7 </a:t>
            </a:r>
            <a:r>
              <a:rPr lang="es-ES" sz="2800" dirty="0">
                <a:solidFill>
                  <a:schemeClr val="tx1"/>
                </a:solidFill>
              </a:rPr>
              <a:t>describe la fe perseverante de Jesús</a:t>
            </a:r>
            <a:r>
              <a:rPr lang="es-ES" sz="2800" dirty="0"/>
              <a:t>:</a:t>
            </a:r>
          </a:p>
        </p:txBody>
      </p:sp>
    </p:spTree>
    <p:extLst>
      <p:ext uri="{BB962C8B-B14F-4D97-AF65-F5344CB8AC3E}">
        <p14:creationId xmlns:p14="http://schemas.microsoft.com/office/powerpoint/2010/main" val="75997997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porqué de la demora</a:t>
            </a:r>
          </a:p>
        </p:txBody>
      </p:sp>
    </p:spTree>
    <p:extLst>
      <p:ext uri="{BB962C8B-B14F-4D97-AF65-F5344CB8AC3E}">
        <p14:creationId xmlns:p14="http://schemas.microsoft.com/office/powerpoint/2010/main" val="414605607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39851" y="935592"/>
            <a:ext cx="10896636" cy="3785652"/>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Y aunque era Hijo, por lo que </a:t>
            </a:r>
            <a:r>
              <a:rPr lang="es-ES" sz="8000" b="1" dirty="0">
                <a:solidFill>
                  <a:srgbClr val="FFFF00"/>
                </a:solidFill>
              </a:rPr>
              <a:t>padeció</a:t>
            </a:r>
            <a:r>
              <a:rPr lang="es-ES" sz="8000" b="1" dirty="0">
                <a:solidFill>
                  <a:schemeClr val="bg1"/>
                </a:solidFill>
              </a:rPr>
              <a:t> aprendió la </a:t>
            </a:r>
            <a:r>
              <a:rPr lang="es-ES" sz="8000" b="1" dirty="0">
                <a:solidFill>
                  <a:srgbClr val="FFFF00"/>
                </a:solidFill>
              </a:rPr>
              <a:t>obediencia</a:t>
            </a:r>
            <a:r>
              <a:rPr lang="es-ES" sz="8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2800" dirty="0"/>
              <a:t>Hebreos 5:8: </a:t>
            </a:r>
          </a:p>
        </p:txBody>
      </p:sp>
    </p:spTree>
    <p:extLst>
      <p:ext uri="{BB962C8B-B14F-4D97-AF65-F5344CB8AC3E}">
        <p14:creationId xmlns:p14="http://schemas.microsoft.com/office/powerpoint/2010/main" val="404913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76833" y="301267"/>
            <a:ext cx="1076575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“Solo en raros contextos poéticos tales como el Salmo 90:2 se consideran las categorías </a:t>
            </a:r>
            <a:r>
              <a:rPr lang="es-ES" sz="5400" b="1" dirty="0">
                <a:solidFill>
                  <a:srgbClr val="C00000"/>
                </a:solidFill>
              </a:rPr>
              <a:t>temporales</a:t>
            </a:r>
            <a:r>
              <a:rPr lang="es-ES" sz="5400" b="1" dirty="0">
                <a:solidFill>
                  <a:srgbClr val="002060"/>
                </a:solidFill>
              </a:rPr>
              <a:t> demasiado </a:t>
            </a:r>
            <a:r>
              <a:rPr lang="es-ES" sz="5400" b="1" dirty="0">
                <a:solidFill>
                  <a:srgbClr val="C00000"/>
                </a:solidFill>
              </a:rPr>
              <a:t>inadecuadas</a:t>
            </a:r>
            <a:r>
              <a:rPr lang="es-ES" sz="5400" b="1" dirty="0">
                <a:solidFill>
                  <a:srgbClr val="002060"/>
                </a:solidFill>
              </a:rPr>
              <a:t> para describir la </a:t>
            </a:r>
            <a:r>
              <a:rPr lang="es-ES" sz="5400" b="1" dirty="0">
                <a:solidFill>
                  <a:srgbClr val="C00000"/>
                </a:solidFill>
              </a:rPr>
              <a:t>naturaleza de la existencia de Dios </a:t>
            </a:r>
            <a:r>
              <a:rPr lang="es-ES" sz="5400" b="1" dirty="0">
                <a:solidFill>
                  <a:srgbClr val="002060"/>
                </a:solidFill>
              </a:rPr>
              <a:t>como </a:t>
            </a:r>
            <a:r>
              <a:rPr lang="es-ES" sz="5400" b="1" u="sng" dirty="0">
                <a:solidFill>
                  <a:srgbClr val="C00000"/>
                </a:solidFill>
              </a:rPr>
              <a:t>‘el ‘</a:t>
            </a:r>
            <a:r>
              <a:rPr lang="es-ES" sz="5400" b="1" u="sng" dirty="0" err="1">
                <a:solidFill>
                  <a:srgbClr val="C00000"/>
                </a:solidFill>
              </a:rPr>
              <a:t>olam</a:t>
            </a:r>
            <a:r>
              <a:rPr lang="es-ES" sz="5400" b="1" u="sng" dirty="0">
                <a:solidFill>
                  <a:srgbClr val="C00000"/>
                </a:solidFill>
              </a:rPr>
              <a:t> </a:t>
            </a:r>
            <a:r>
              <a:rPr lang="es-ES" sz="5400" b="1" dirty="0">
                <a:solidFill>
                  <a:srgbClr val="002060"/>
                </a:solidFill>
              </a:rPr>
              <a:t>[‘</a:t>
            </a:r>
            <a:r>
              <a:rPr lang="es-ES" sz="5400" b="1" u="sng" dirty="0">
                <a:solidFill>
                  <a:srgbClr val="002060"/>
                </a:solidFill>
              </a:rPr>
              <a:t>Dios eterno</a:t>
            </a:r>
            <a:r>
              <a:rPr lang="es-ES" sz="5400" b="1" dirty="0">
                <a:solidFill>
                  <a:srgbClr val="002060"/>
                </a:solidFill>
              </a:rPr>
              <a:t>’]. </a:t>
            </a:r>
          </a:p>
        </p:txBody>
      </p:sp>
    </p:spTree>
    <p:extLst>
      <p:ext uri="{BB962C8B-B14F-4D97-AF65-F5344CB8AC3E}">
        <p14:creationId xmlns:p14="http://schemas.microsoft.com/office/powerpoint/2010/main" val="141024504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39851" y="935592"/>
            <a:ext cx="10896636" cy="3785652"/>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Más él conoce mi camino; me </a:t>
            </a:r>
            <a:r>
              <a:rPr lang="es-ES" sz="8000" b="1" dirty="0">
                <a:solidFill>
                  <a:srgbClr val="FFFF00"/>
                </a:solidFill>
              </a:rPr>
              <a:t>probará</a:t>
            </a:r>
            <a:r>
              <a:rPr lang="es-ES" sz="8000" b="1" dirty="0">
                <a:solidFill>
                  <a:schemeClr val="bg1"/>
                </a:solidFill>
              </a:rPr>
              <a:t>, y saldré como </a:t>
            </a:r>
            <a:r>
              <a:rPr lang="es-ES" sz="8000" b="1" dirty="0">
                <a:solidFill>
                  <a:srgbClr val="FFFF00"/>
                </a:solidFill>
              </a:rPr>
              <a:t>oro</a:t>
            </a:r>
            <a:r>
              <a:rPr lang="es-ES" sz="8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2800" dirty="0"/>
              <a:t>Job 23:10:</a:t>
            </a:r>
          </a:p>
        </p:txBody>
      </p:sp>
    </p:spTree>
    <p:extLst>
      <p:ext uri="{BB962C8B-B14F-4D97-AF65-F5344CB8AC3E}">
        <p14:creationId xmlns:p14="http://schemas.microsoft.com/office/powerpoint/2010/main" val="75171735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39851" y="935592"/>
            <a:ext cx="10896636" cy="5016758"/>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He aquí te he </a:t>
            </a:r>
            <a:r>
              <a:rPr lang="es-ES" sz="8000" b="1" dirty="0">
                <a:solidFill>
                  <a:srgbClr val="FFFF00"/>
                </a:solidFill>
              </a:rPr>
              <a:t>purificado</a:t>
            </a:r>
            <a:r>
              <a:rPr lang="es-ES" sz="8000" b="1" dirty="0">
                <a:solidFill>
                  <a:schemeClr val="bg1"/>
                </a:solidFill>
              </a:rPr>
              <a:t>, y no como a plata; te he escogido en </a:t>
            </a:r>
            <a:r>
              <a:rPr lang="es-ES" sz="8000" b="1" dirty="0">
                <a:solidFill>
                  <a:srgbClr val="FFFF00"/>
                </a:solidFill>
              </a:rPr>
              <a:t>horno de aflicción</a:t>
            </a:r>
            <a:r>
              <a:rPr lang="es-ES" sz="8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2800" dirty="0"/>
              <a:t>Isaías 48:10:</a:t>
            </a:r>
          </a:p>
        </p:txBody>
      </p:sp>
    </p:spTree>
    <p:extLst>
      <p:ext uri="{BB962C8B-B14F-4D97-AF65-F5344CB8AC3E}">
        <p14:creationId xmlns:p14="http://schemas.microsoft.com/office/powerpoint/2010/main" val="185431777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49033" y="717228"/>
            <a:ext cx="10896636"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Humillaos, pues, bajo la poderosa maño de Dios, para que él os exalte cuando fuere tiempo; 7 echando toda vuestra ansiedad sobre él, porque él tiene cuidado de vosotros. 8 Sed sobrios, y velad; porque vuestro </a:t>
            </a:r>
            <a:r>
              <a:rPr lang="es-ES" sz="4800" b="1" dirty="0">
                <a:solidFill>
                  <a:srgbClr val="FFFF00"/>
                </a:solidFill>
              </a:rPr>
              <a:t>adversario el diablo</a:t>
            </a:r>
            <a:r>
              <a:rPr lang="es-ES" sz="4800" b="1" dirty="0">
                <a:solidFill>
                  <a:schemeClr val="bg1"/>
                </a:solidFill>
              </a:rPr>
              <a:t>, como león rugiente, anda alrededor buscando a quien devorar.”</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2800" dirty="0"/>
              <a:t>1 Pedro 5:6-8:</a:t>
            </a:r>
          </a:p>
        </p:txBody>
      </p:sp>
    </p:spTree>
    <p:extLst>
      <p:ext uri="{BB962C8B-B14F-4D97-AF65-F5344CB8AC3E}">
        <p14:creationId xmlns:p14="http://schemas.microsoft.com/office/powerpoint/2010/main" val="349381619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717228"/>
            <a:ext cx="11761835" cy="6001643"/>
          </a:xfrm>
          <a:prstGeom prst="rect">
            <a:avLst/>
          </a:prstGeom>
          <a:noFill/>
        </p:spPr>
        <p:txBody>
          <a:bodyPr wrap="square" rtlCol="0">
            <a:spAutoFit/>
          </a:bodyPr>
          <a:lstStyle/>
          <a:p>
            <a:r>
              <a:rPr lang="es-ES" sz="4800" b="1" dirty="0">
                <a:solidFill>
                  <a:schemeClr val="bg1"/>
                </a:solidFill>
              </a:rPr>
              <a:t>“El mayor deseo de Cristo es redimir su herencia del dominio de Satanás. Pero antes de que seamos librados del poder satánico exteriormente, debemos ser librados de su poder interiormente. El Señor permite las pruebas a fin de que seamos </a:t>
            </a:r>
            <a:r>
              <a:rPr lang="es-ES" sz="4800" b="1" dirty="0">
                <a:solidFill>
                  <a:srgbClr val="FFFF00"/>
                </a:solidFill>
              </a:rPr>
              <a:t>limpiados de la mundanalidad,</a:t>
            </a:r>
            <a:r>
              <a:rPr lang="es-ES" sz="4800" b="1" dirty="0">
                <a:solidFill>
                  <a:schemeClr val="bg1"/>
                </a:solidFill>
              </a:rPr>
              <a:t> el </a:t>
            </a:r>
            <a:r>
              <a:rPr lang="es-ES" sz="4800" b="1" dirty="0">
                <a:solidFill>
                  <a:srgbClr val="FFFF00"/>
                </a:solidFill>
              </a:rPr>
              <a:t>egoísmo</a:t>
            </a:r>
            <a:r>
              <a:rPr lang="es-ES" sz="4800" b="1" dirty="0">
                <a:solidFill>
                  <a:schemeClr val="bg1"/>
                </a:solidFill>
              </a:rPr>
              <a:t> y los rasgos de carácter duros y anticristianos.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2800" dirty="0" smtClean="0"/>
              <a:t>Palabras de Vida del Gran Maestro, PVGM</a:t>
            </a:r>
            <a:r>
              <a:rPr lang="es-ES" sz="2800" dirty="0"/>
              <a:t>, p. 138</a:t>
            </a:r>
          </a:p>
        </p:txBody>
      </p:sp>
    </p:spTree>
    <p:extLst>
      <p:ext uri="{BB962C8B-B14F-4D97-AF65-F5344CB8AC3E}">
        <p14:creationId xmlns:p14="http://schemas.microsoft.com/office/powerpoint/2010/main" val="210400833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49033" y="171318"/>
            <a:ext cx="10896636" cy="6001643"/>
          </a:xfrm>
          <a:prstGeom prst="rect">
            <a:avLst/>
          </a:prstGeom>
          <a:noFill/>
        </p:spPr>
        <p:txBody>
          <a:bodyPr wrap="square" rtlCol="0">
            <a:spAutoFit/>
          </a:bodyPr>
          <a:lstStyle/>
          <a:p>
            <a:r>
              <a:rPr lang="es-ES" sz="4800" b="1" dirty="0">
                <a:solidFill>
                  <a:schemeClr val="bg1"/>
                </a:solidFill>
              </a:rPr>
              <a:t>É</a:t>
            </a:r>
            <a:r>
              <a:rPr lang="es-ES" sz="4800" b="1" dirty="0" smtClean="0">
                <a:solidFill>
                  <a:schemeClr val="bg1"/>
                </a:solidFill>
              </a:rPr>
              <a:t>l </a:t>
            </a:r>
            <a:r>
              <a:rPr lang="es-ES" sz="4800" b="1" dirty="0">
                <a:solidFill>
                  <a:schemeClr val="bg1"/>
                </a:solidFill>
              </a:rPr>
              <a:t>permite que las profundas aguas de la aflicción cubran nuestra alma para que lo conozcamos, y a Jesucristo a quien ha enviado, con el objeto de hacer brotar en nuestro corazón anhelos profundos de ser </a:t>
            </a:r>
            <a:r>
              <a:rPr lang="es-ES" sz="4800" b="1" dirty="0">
                <a:solidFill>
                  <a:srgbClr val="FFFF00"/>
                </a:solidFill>
              </a:rPr>
              <a:t>purificados de la contaminación</a:t>
            </a:r>
            <a:r>
              <a:rPr lang="es-ES" sz="4800" b="1" dirty="0">
                <a:solidFill>
                  <a:schemeClr val="bg1"/>
                </a:solidFill>
              </a:rPr>
              <a:t>, y que </a:t>
            </a:r>
            <a:r>
              <a:rPr lang="es-ES" sz="4800" b="1" dirty="0">
                <a:solidFill>
                  <a:srgbClr val="FFFF00"/>
                </a:solidFill>
              </a:rPr>
              <a:t>salgamos de la prueba más puros, más santos, más felices</a:t>
            </a:r>
            <a:r>
              <a:rPr lang="es-ES" sz="4800" b="1" dirty="0">
                <a:solidFill>
                  <a:schemeClr val="bg1"/>
                </a:solidFill>
              </a:rPr>
              <a:t>. </a:t>
            </a:r>
          </a:p>
        </p:txBody>
      </p:sp>
    </p:spTree>
    <p:extLst>
      <p:ext uri="{BB962C8B-B14F-4D97-AF65-F5344CB8AC3E}">
        <p14:creationId xmlns:p14="http://schemas.microsoft.com/office/powerpoint/2010/main" val="186705744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49033" y="171318"/>
            <a:ext cx="10896636" cy="6001643"/>
          </a:xfrm>
          <a:prstGeom prst="rect">
            <a:avLst/>
          </a:prstGeom>
          <a:noFill/>
        </p:spPr>
        <p:txBody>
          <a:bodyPr wrap="square" rtlCol="0">
            <a:spAutoFit/>
          </a:bodyPr>
          <a:lstStyle/>
          <a:p>
            <a:r>
              <a:rPr lang="es-ES" sz="4800" b="1" dirty="0" smtClean="0">
                <a:solidFill>
                  <a:schemeClr val="bg1"/>
                </a:solidFill>
              </a:rPr>
              <a:t>A </a:t>
            </a:r>
            <a:r>
              <a:rPr lang="es-ES" sz="4800" b="1" dirty="0">
                <a:solidFill>
                  <a:schemeClr val="bg1"/>
                </a:solidFill>
              </a:rPr>
              <a:t>menudo entramos en el crisol de la prueba con nuestras almas oscurecidas por el egoísmo, pero </a:t>
            </a:r>
            <a:r>
              <a:rPr lang="es-ES" sz="4800" b="1" dirty="0">
                <a:solidFill>
                  <a:srgbClr val="FFFF00"/>
                </a:solidFill>
              </a:rPr>
              <a:t>si somos pacientes </a:t>
            </a:r>
            <a:r>
              <a:rPr lang="es-ES" sz="4800" b="1" dirty="0">
                <a:solidFill>
                  <a:schemeClr val="bg1"/>
                </a:solidFill>
              </a:rPr>
              <a:t>bajo la prueba decisiva, saldremos reflejando el carácter divino. Cuando su propósito en la aflicción se cumpla, “exhibirá tu justicia como la luz, y tus derechos como el medio día</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409912440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Respuesta a la pregunta de la parábola</a:t>
            </a:r>
          </a:p>
        </p:txBody>
      </p:sp>
    </p:spTree>
    <p:extLst>
      <p:ext uri="{BB962C8B-B14F-4D97-AF65-F5344CB8AC3E}">
        <p14:creationId xmlns:p14="http://schemas.microsoft.com/office/powerpoint/2010/main" val="148946653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225689"/>
            <a:ext cx="11415251"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Os digo que pronto les hará justicia. Pero cuando venga el Hijo del Hombre, </a:t>
            </a:r>
            <a:r>
              <a:rPr lang="es-ES" sz="7200" b="1" dirty="0">
                <a:solidFill>
                  <a:srgbClr val="FFFF00"/>
                </a:solidFill>
              </a:rPr>
              <a:t>¿hallará fe en la tierra?</a:t>
            </a:r>
            <a:r>
              <a:rPr lang="es-ES" sz="72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Lucas 18:8:</a:t>
            </a:r>
          </a:p>
        </p:txBody>
      </p:sp>
    </p:spTree>
    <p:extLst>
      <p:ext uri="{BB962C8B-B14F-4D97-AF65-F5344CB8AC3E}">
        <p14:creationId xmlns:p14="http://schemas.microsoft.com/office/powerpoint/2010/main" val="379804807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66381"/>
            <a:ext cx="11415251" cy="5170646"/>
          </a:xfrm>
          <a:prstGeom prst="rect">
            <a:avLst/>
          </a:prstGeom>
          <a:noFill/>
        </p:spPr>
        <p:txBody>
          <a:bodyPr wrap="square" rtlCol="0">
            <a:spAutoFit/>
          </a:bodyPr>
          <a:lstStyle/>
          <a:p>
            <a:r>
              <a:rPr lang="es-ES" sz="6600" b="1" dirty="0">
                <a:solidFill>
                  <a:schemeClr val="bg1"/>
                </a:solidFill>
              </a:rPr>
              <a:t>Si alguno lleva en cautividad, va en cautividad; si alguno mata a espada, a espada debe ser muerto. </a:t>
            </a:r>
            <a:r>
              <a:rPr lang="es-ES" sz="6600" b="1" dirty="0">
                <a:solidFill>
                  <a:srgbClr val="FFFF00"/>
                </a:solidFill>
              </a:rPr>
              <a:t>Aquí está la paciencia y la fe de los santos</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smtClean="0"/>
              <a:t>Ap. 13: 10</a:t>
            </a:r>
            <a:endParaRPr lang="es-ES" sz="3200" dirty="0"/>
          </a:p>
        </p:txBody>
      </p:sp>
    </p:spTree>
    <p:extLst>
      <p:ext uri="{BB962C8B-B14F-4D97-AF65-F5344CB8AC3E}">
        <p14:creationId xmlns:p14="http://schemas.microsoft.com/office/powerpoint/2010/main" val="324078473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66381"/>
            <a:ext cx="11415251" cy="4524315"/>
          </a:xfrm>
          <a:prstGeom prst="rect">
            <a:avLst/>
          </a:prstGeom>
          <a:noFill/>
        </p:spPr>
        <p:txBody>
          <a:bodyPr wrap="square" rtlCol="0">
            <a:spAutoFit/>
          </a:bodyPr>
          <a:lstStyle/>
          <a:p>
            <a:r>
              <a:rPr lang="es-ES" sz="7200" b="1" dirty="0">
                <a:solidFill>
                  <a:schemeClr val="bg1"/>
                </a:solidFill>
              </a:rPr>
              <a:t>Aquí está </a:t>
            </a:r>
            <a:r>
              <a:rPr lang="es-ES" sz="7200" b="1" dirty="0">
                <a:solidFill>
                  <a:srgbClr val="FFFF00"/>
                </a:solidFill>
              </a:rPr>
              <a:t>la paciencia de los santos</a:t>
            </a:r>
            <a:r>
              <a:rPr lang="es-ES" sz="7200" b="1" dirty="0">
                <a:solidFill>
                  <a:schemeClr val="bg1"/>
                </a:solidFill>
              </a:rPr>
              <a:t>, los que guardan los mandamientos de Dios y </a:t>
            </a:r>
            <a:r>
              <a:rPr lang="es-ES" sz="7200" b="1" dirty="0">
                <a:solidFill>
                  <a:srgbClr val="FFFF00"/>
                </a:solidFill>
              </a:rPr>
              <a:t>la fe de Jesús</a:t>
            </a:r>
            <a:r>
              <a:rPr lang="es-ES" sz="72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smtClean="0"/>
              <a:t>Ap. 14: 12</a:t>
            </a:r>
            <a:endParaRPr lang="es-ES" sz="3200" dirty="0"/>
          </a:p>
        </p:txBody>
      </p:sp>
    </p:spTree>
    <p:extLst>
      <p:ext uri="{BB962C8B-B14F-4D97-AF65-F5344CB8AC3E}">
        <p14:creationId xmlns:p14="http://schemas.microsoft.com/office/powerpoint/2010/main" val="3626016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4536" y="324531"/>
            <a:ext cx="111148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En </a:t>
            </a:r>
            <a:r>
              <a:rPr lang="es-ES" sz="4800" b="1" dirty="0">
                <a:solidFill>
                  <a:srgbClr val="002060"/>
                </a:solidFill>
              </a:rPr>
              <a:t>tal caso, el </a:t>
            </a:r>
            <a:r>
              <a:rPr lang="es-ES" sz="4800" b="1" dirty="0">
                <a:solidFill>
                  <a:srgbClr val="C00000"/>
                </a:solidFill>
              </a:rPr>
              <a:t>creador</a:t>
            </a:r>
            <a:r>
              <a:rPr lang="es-ES" sz="4800" b="1" dirty="0">
                <a:solidFill>
                  <a:srgbClr val="002060"/>
                </a:solidFill>
              </a:rPr>
              <a:t> se concibe como aquel que es ‘</a:t>
            </a:r>
            <a:r>
              <a:rPr lang="es-ES" sz="4800" b="1" dirty="0">
                <a:solidFill>
                  <a:srgbClr val="C00000"/>
                </a:solidFill>
              </a:rPr>
              <a:t>desde el siglo y hasta el siglo</a:t>
            </a:r>
            <a:r>
              <a:rPr lang="es-ES" sz="4800" b="1" dirty="0">
                <a:solidFill>
                  <a:srgbClr val="002060"/>
                </a:solidFill>
              </a:rPr>
              <a:t>’ pero aún este uso de </a:t>
            </a:r>
            <a:r>
              <a:rPr lang="es-ES" sz="4800" b="1" u="sng" dirty="0">
                <a:solidFill>
                  <a:srgbClr val="C00000"/>
                </a:solidFill>
              </a:rPr>
              <a:t>‘</a:t>
            </a:r>
            <a:r>
              <a:rPr lang="es-ES" sz="4800" b="1" u="sng" dirty="0" err="1">
                <a:solidFill>
                  <a:srgbClr val="C00000"/>
                </a:solidFill>
              </a:rPr>
              <a:t>olam</a:t>
            </a:r>
            <a:r>
              <a:rPr lang="es-ES" sz="4800" b="1" u="sng" dirty="0">
                <a:solidFill>
                  <a:srgbClr val="C00000"/>
                </a:solidFill>
              </a:rPr>
              <a:t> </a:t>
            </a:r>
            <a:r>
              <a:rPr lang="es-ES" sz="4800" b="1" dirty="0">
                <a:solidFill>
                  <a:srgbClr val="002060"/>
                </a:solidFill>
              </a:rPr>
              <a:t>expresa la idea de </a:t>
            </a:r>
            <a:r>
              <a:rPr lang="es-ES" sz="4800" b="1" u="sng" dirty="0">
                <a:solidFill>
                  <a:srgbClr val="C00000"/>
                </a:solidFill>
              </a:rPr>
              <a:t>una existencia continuada, medible </a:t>
            </a:r>
            <a:r>
              <a:rPr lang="es-ES" sz="4800" b="1" dirty="0">
                <a:solidFill>
                  <a:srgbClr val="002060"/>
                </a:solidFill>
              </a:rPr>
              <a:t>más bien que un </a:t>
            </a:r>
            <a:r>
              <a:rPr lang="es-ES" sz="4800" b="1" u="sng" dirty="0">
                <a:solidFill>
                  <a:srgbClr val="002060"/>
                </a:solidFill>
              </a:rPr>
              <a:t>estado de ser independiente de consideraciones temporales</a:t>
            </a:r>
            <a:r>
              <a:rPr lang="es-ES" sz="4800" b="1" dirty="0">
                <a:solidFill>
                  <a:srgbClr val="002060"/>
                </a:solidFill>
              </a:rPr>
              <a:t>.” </a:t>
            </a:r>
            <a:r>
              <a:rPr lang="es-ES" sz="4800" b="1" i="1" dirty="0" err="1">
                <a:solidFill>
                  <a:srgbClr val="7B3874"/>
                </a:solidFill>
              </a:rPr>
              <a:t>Vine's</a:t>
            </a:r>
            <a:r>
              <a:rPr lang="es-ES" sz="4800" b="1" i="1" dirty="0">
                <a:solidFill>
                  <a:srgbClr val="7B3874"/>
                </a:solidFill>
              </a:rPr>
              <a:t> </a:t>
            </a:r>
            <a:r>
              <a:rPr lang="es-ES" sz="4800" b="1" i="1" dirty="0" err="1">
                <a:solidFill>
                  <a:srgbClr val="7B3874"/>
                </a:solidFill>
              </a:rPr>
              <a:t>Expository</a:t>
            </a:r>
            <a:r>
              <a:rPr lang="es-ES" sz="4800" b="1" i="1" dirty="0">
                <a:solidFill>
                  <a:srgbClr val="7B3874"/>
                </a:solidFill>
              </a:rPr>
              <a:t> </a:t>
            </a:r>
            <a:r>
              <a:rPr lang="es-ES" sz="4800" b="1" i="1" dirty="0" err="1">
                <a:solidFill>
                  <a:srgbClr val="7B3874"/>
                </a:solidFill>
              </a:rPr>
              <a:t>Dictionary</a:t>
            </a:r>
            <a:r>
              <a:rPr lang="es-ES" sz="4800" b="1" i="1" dirty="0">
                <a:solidFill>
                  <a:srgbClr val="7B3874"/>
                </a:solidFill>
              </a:rPr>
              <a:t> of </a:t>
            </a:r>
            <a:r>
              <a:rPr lang="es-ES" sz="4800" b="1" i="1" dirty="0" err="1">
                <a:solidFill>
                  <a:srgbClr val="7B3874"/>
                </a:solidFill>
              </a:rPr>
              <a:t>Biblical</a:t>
            </a:r>
            <a:r>
              <a:rPr lang="es-ES" sz="4800" b="1" i="1" dirty="0">
                <a:solidFill>
                  <a:srgbClr val="7B3874"/>
                </a:solidFill>
              </a:rPr>
              <a:t> </a:t>
            </a:r>
            <a:r>
              <a:rPr lang="es-ES" sz="4800" b="1" i="1" dirty="0" err="1">
                <a:solidFill>
                  <a:srgbClr val="7B3874"/>
                </a:solidFill>
              </a:rPr>
              <a:t>Words</a:t>
            </a:r>
            <a:r>
              <a:rPr lang="es-ES" sz="4800" b="1" i="1" dirty="0">
                <a:solidFill>
                  <a:srgbClr val="7B3874"/>
                </a:solidFill>
              </a:rPr>
              <a:t>, Thomas Nelson </a:t>
            </a:r>
            <a:r>
              <a:rPr lang="es-ES" sz="4800" b="1" i="1" dirty="0" err="1">
                <a:solidFill>
                  <a:srgbClr val="7B3874"/>
                </a:solidFill>
              </a:rPr>
              <a:t>Publishers</a:t>
            </a:r>
            <a:r>
              <a:rPr lang="es-ES" sz="4800" b="1" i="1" dirty="0">
                <a:solidFill>
                  <a:srgbClr val="7B3874"/>
                </a:solidFill>
              </a:rPr>
              <a:t>, 1985</a:t>
            </a:r>
          </a:p>
        </p:txBody>
      </p:sp>
    </p:spTree>
    <p:extLst>
      <p:ext uri="{BB962C8B-B14F-4D97-AF65-F5344CB8AC3E}">
        <p14:creationId xmlns:p14="http://schemas.microsoft.com/office/powerpoint/2010/main" val="133579668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66381"/>
            <a:ext cx="11415251" cy="5170646"/>
          </a:xfrm>
          <a:prstGeom prst="rect">
            <a:avLst/>
          </a:prstGeom>
          <a:noFill/>
        </p:spPr>
        <p:txBody>
          <a:bodyPr wrap="square" rtlCol="0">
            <a:spAutoFit/>
          </a:bodyPr>
          <a:lstStyle/>
          <a:p>
            <a:r>
              <a:rPr lang="es-ES" sz="6600" b="1" dirty="0">
                <a:solidFill>
                  <a:schemeClr val="bg1"/>
                </a:solidFill>
              </a:rPr>
              <a:t>“Los que solo </a:t>
            </a:r>
            <a:r>
              <a:rPr lang="es-ES" sz="6600" b="1" dirty="0">
                <a:solidFill>
                  <a:srgbClr val="FFFF00"/>
                </a:solidFill>
              </a:rPr>
              <a:t>ejercitan poca fe</a:t>
            </a:r>
            <a:r>
              <a:rPr lang="es-ES" sz="6600" b="1" dirty="0">
                <a:solidFill>
                  <a:schemeClr val="bg1"/>
                </a:solidFill>
              </a:rPr>
              <a:t>, están en </a:t>
            </a:r>
            <a:r>
              <a:rPr lang="es-ES" sz="6600" b="1" u="sng" dirty="0">
                <a:solidFill>
                  <a:schemeClr val="bg1"/>
                </a:solidFill>
              </a:rPr>
              <a:t>mayor peligro de caer </a:t>
            </a:r>
            <a:r>
              <a:rPr lang="es-ES" sz="6600" b="1" dirty="0">
                <a:solidFill>
                  <a:schemeClr val="bg1"/>
                </a:solidFill>
              </a:rPr>
              <a:t>bajo el dominio de los engaños satánicos y del decreto que violentará las conciencias.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El Conflicto de los Siglos, p. 606</a:t>
            </a:r>
          </a:p>
        </p:txBody>
      </p:sp>
    </p:spTree>
    <p:extLst>
      <p:ext uri="{BB962C8B-B14F-4D97-AF65-F5344CB8AC3E}">
        <p14:creationId xmlns:p14="http://schemas.microsoft.com/office/powerpoint/2010/main" val="70073936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1486" y="379528"/>
            <a:ext cx="11415251" cy="5909310"/>
          </a:xfrm>
          <a:prstGeom prst="rect">
            <a:avLst/>
          </a:prstGeom>
          <a:noFill/>
        </p:spPr>
        <p:txBody>
          <a:bodyPr wrap="square" rtlCol="0">
            <a:spAutoFit/>
          </a:bodyPr>
          <a:lstStyle/>
          <a:p>
            <a:r>
              <a:rPr lang="es-ES" sz="5400" b="1" dirty="0" smtClean="0">
                <a:solidFill>
                  <a:schemeClr val="bg1"/>
                </a:solidFill>
              </a:rPr>
              <a:t>Y </a:t>
            </a:r>
            <a:r>
              <a:rPr lang="es-ES" sz="5400" b="1" dirty="0">
                <a:solidFill>
                  <a:schemeClr val="bg1"/>
                </a:solidFill>
              </a:rPr>
              <a:t>aun en caso de soportar la prueba, en el tiempo de angustia se verán sumidos en </a:t>
            </a:r>
            <a:r>
              <a:rPr lang="es-ES" sz="5400" b="1" dirty="0">
                <a:solidFill>
                  <a:srgbClr val="FFFF00"/>
                </a:solidFill>
              </a:rPr>
              <a:t>mayor aflicción </a:t>
            </a:r>
            <a:r>
              <a:rPr lang="es-ES" sz="5400" b="1" dirty="0">
                <a:solidFill>
                  <a:schemeClr val="bg1"/>
                </a:solidFill>
              </a:rPr>
              <a:t>porque no se habrán acostumbrado a confiar en Dios. Las </a:t>
            </a:r>
            <a:r>
              <a:rPr lang="es-ES" sz="5400" b="1" dirty="0">
                <a:solidFill>
                  <a:srgbClr val="FFFF00"/>
                </a:solidFill>
              </a:rPr>
              <a:t>lecciones de fe que hayan descuidado</a:t>
            </a:r>
            <a:r>
              <a:rPr lang="es-ES" sz="5400" b="1" dirty="0">
                <a:solidFill>
                  <a:schemeClr val="bg1"/>
                </a:solidFill>
              </a:rPr>
              <a:t>, tendrán que aprenderlas bajo el </a:t>
            </a:r>
            <a:r>
              <a:rPr lang="es-ES" sz="5400" b="1" dirty="0">
                <a:solidFill>
                  <a:srgbClr val="FFFF00"/>
                </a:solidFill>
              </a:rPr>
              <a:t>terrible peso del desaliento</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8516468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0" y="3239"/>
            <a:ext cx="5800299"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136477" y="472725"/>
            <a:ext cx="5527343" cy="5909310"/>
          </a:xfrm>
          <a:prstGeom prst="rect">
            <a:avLst/>
          </a:prstGeom>
          <a:noFill/>
        </p:spPr>
        <p:txBody>
          <a:bodyPr wrap="square" rtlCol="0">
            <a:spAutoFit/>
          </a:bodyPr>
          <a:lstStyle/>
          <a:p>
            <a:pPr algn="ct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ganar </a:t>
            </a:r>
            <a:r>
              <a:rPr lang="es-ES" sz="5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victoria </a:t>
            </a: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sobre </a:t>
            </a:r>
            <a:r>
              <a:rPr lang="es-ES" sz="5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bestia, su imagen y su </a:t>
            </a: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marca con persistencia y fe que vienen del Espíritu Santo?</a:t>
            </a:r>
            <a:endParaRPr lang="es-US" sz="5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4"/>
          <a:stretch>
            <a:fillRect/>
          </a:stretch>
        </p:blipFill>
        <p:spPr>
          <a:xfrm>
            <a:off x="5800298" y="0"/>
            <a:ext cx="6391701" cy="6858000"/>
          </a:xfrm>
          <a:prstGeom prst="rect">
            <a:avLst/>
          </a:prstGeom>
        </p:spPr>
      </p:pic>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4536" y="324531"/>
            <a:ext cx="111148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a:t>
            </a:r>
            <a:r>
              <a:rPr lang="es-ES" sz="4800" b="1" dirty="0" smtClean="0">
                <a:solidFill>
                  <a:srgbClr val="C00000"/>
                </a:solidFill>
              </a:rPr>
              <a:t>LXX [Biblia </a:t>
            </a:r>
            <a:r>
              <a:rPr lang="es-ES" sz="4800" b="1" dirty="0" err="1" smtClean="0">
                <a:solidFill>
                  <a:srgbClr val="C00000"/>
                </a:solidFill>
              </a:rPr>
              <a:t>Septuaginta</a:t>
            </a:r>
            <a:r>
              <a:rPr lang="es-ES" sz="4800" b="1" dirty="0" smtClean="0">
                <a:solidFill>
                  <a:srgbClr val="C00000"/>
                </a:solidFill>
              </a:rPr>
              <a:t> o Biblia de los setenta, en griego] </a:t>
            </a:r>
            <a:r>
              <a:rPr lang="es-ES" sz="4800" b="1" dirty="0">
                <a:solidFill>
                  <a:srgbClr val="002060"/>
                </a:solidFill>
              </a:rPr>
              <a:t>generalmente traduce la </a:t>
            </a:r>
            <a:r>
              <a:rPr lang="es-ES" sz="4800" b="1" dirty="0" smtClean="0">
                <a:solidFill>
                  <a:srgbClr val="002060"/>
                </a:solidFill>
              </a:rPr>
              <a:t>palabra hebrea </a:t>
            </a:r>
            <a:r>
              <a:rPr lang="es-ES" sz="4800" b="1" i="1" dirty="0">
                <a:solidFill>
                  <a:srgbClr val="C00000"/>
                </a:solidFill>
              </a:rPr>
              <a:t>‘</a:t>
            </a:r>
            <a:r>
              <a:rPr lang="es-ES" sz="4800" b="1" i="1" dirty="0" err="1">
                <a:solidFill>
                  <a:srgbClr val="C00000"/>
                </a:solidFill>
              </a:rPr>
              <a:t>olam</a:t>
            </a:r>
            <a:r>
              <a:rPr lang="es-ES" sz="4800" b="1" i="1" dirty="0">
                <a:solidFill>
                  <a:srgbClr val="C00000"/>
                </a:solidFill>
              </a:rPr>
              <a:t> </a:t>
            </a:r>
            <a:r>
              <a:rPr lang="es-ES" sz="4800" b="1" dirty="0">
                <a:solidFill>
                  <a:srgbClr val="002060"/>
                </a:solidFill>
              </a:rPr>
              <a:t>con </a:t>
            </a:r>
            <a:r>
              <a:rPr lang="es-ES" sz="4800" b="1" dirty="0" smtClean="0">
                <a:solidFill>
                  <a:srgbClr val="002060"/>
                </a:solidFill>
              </a:rPr>
              <a:t>la griega </a:t>
            </a:r>
            <a:r>
              <a:rPr lang="es-ES" sz="4800" b="1" i="1" dirty="0" err="1" smtClean="0">
                <a:solidFill>
                  <a:srgbClr val="C00000"/>
                </a:solidFill>
              </a:rPr>
              <a:t>aion</a:t>
            </a:r>
            <a:r>
              <a:rPr lang="es-ES" sz="4800" b="1" dirty="0" smtClean="0">
                <a:solidFill>
                  <a:srgbClr val="002060"/>
                </a:solidFill>
              </a:rPr>
              <a:t> </a:t>
            </a:r>
            <a:r>
              <a:rPr lang="es-ES" sz="4800" b="1" dirty="0">
                <a:solidFill>
                  <a:srgbClr val="002060"/>
                </a:solidFill>
              </a:rPr>
              <a:t>que tiene esencialmente el mismo significado. Que </a:t>
            </a:r>
            <a:r>
              <a:rPr lang="es-ES" sz="4800" b="1" u="sng" dirty="0">
                <a:solidFill>
                  <a:srgbClr val="002060"/>
                </a:solidFill>
              </a:rPr>
              <a:t>ni la palabra hebrea o griega en sí misma </a:t>
            </a:r>
            <a:r>
              <a:rPr lang="es-ES" sz="4800" b="1" dirty="0">
                <a:solidFill>
                  <a:srgbClr val="002060"/>
                </a:solidFill>
              </a:rPr>
              <a:t>contiene la idea de </a:t>
            </a:r>
            <a:r>
              <a:rPr lang="es-ES" sz="4800" b="1" u="sng" dirty="0">
                <a:solidFill>
                  <a:srgbClr val="C00000"/>
                </a:solidFill>
              </a:rPr>
              <a:t>tiempo sin fin </a:t>
            </a:r>
            <a:r>
              <a:rPr lang="es-ES" sz="4800" b="1" dirty="0">
                <a:solidFill>
                  <a:srgbClr val="002060"/>
                </a:solidFill>
              </a:rPr>
              <a:t>se deja ver por el hecho que a veces estas palabras se </a:t>
            </a:r>
            <a:endParaRPr lang="es-ES" sz="4800" b="1" i="1" dirty="0">
              <a:solidFill>
                <a:srgbClr val="7B3874"/>
              </a:solidFill>
            </a:endParaRPr>
          </a:p>
        </p:txBody>
      </p:sp>
    </p:spTree>
    <p:extLst>
      <p:ext uri="{BB962C8B-B14F-4D97-AF65-F5344CB8AC3E}">
        <p14:creationId xmlns:p14="http://schemas.microsoft.com/office/powerpoint/2010/main" val="1554876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4536" y="393600"/>
            <a:ext cx="111148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refieren </a:t>
            </a:r>
            <a:r>
              <a:rPr lang="es-ES" sz="4800" b="1" dirty="0">
                <a:solidFill>
                  <a:srgbClr val="002060"/>
                </a:solidFill>
              </a:rPr>
              <a:t>a </a:t>
            </a:r>
            <a:r>
              <a:rPr lang="es-ES" sz="4800" b="1" dirty="0">
                <a:solidFill>
                  <a:srgbClr val="C00000"/>
                </a:solidFill>
              </a:rPr>
              <a:t>eventos o condiciones que ocurrieron en un punto de tiempo definido en el pasado</a:t>
            </a:r>
            <a:r>
              <a:rPr lang="es-ES" sz="4800" b="1" dirty="0">
                <a:solidFill>
                  <a:srgbClr val="002060"/>
                </a:solidFill>
              </a:rPr>
              <a:t>, y también por el hecho que a veces es necesario </a:t>
            </a:r>
            <a:r>
              <a:rPr lang="es-ES" sz="4800" b="1" u="sng" dirty="0">
                <a:solidFill>
                  <a:srgbClr val="002060"/>
                </a:solidFill>
              </a:rPr>
              <a:t>repetir la palabra </a:t>
            </a:r>
            <a:r>
              <a:rPr lang="es-ES" sz="4800" b="1" dirty="0">
                <a:solidFill>
                  <a:srgbClr val="002060"/>
                </a:solidFill>
              </a:rPr>
              <a:t>no solo diciendo ‘</a:t>
            </a:r>
            <a:r>
              <a:rPr lang="es-ES" sz="4800" b="1" dirty="0">
                <a:solidFill>
                  <a:srgbClr val="C00000"/>
                </a:solidFill>
              </a:rPr>
              <a:t>por siempre</a:t>
            </a:r>
            <a:r>
              <a:rPr lang="es-ES" sz="4800" b="1" dirty="0">
                <a:solidFill>
                  <a:srgbClr val="002060"/>
                </a:solidFill>
              </a:rPr>
              <a:t>’ sino ‘</a:t>
            </a:r>
            <a:r>
              <a:rPr lang="es-ES" sz="4800" b="1" dirty="0">
                <a:solidFill>
                  <a:srgbClr val="C00000"/>
                </a:solidFill>
              </a:rPr>
              <a:t>por siempre y siempre.</a:t>
            </a:r>
            <a:r>
              <a:rPr lang="es-ES" sz="4800" b="1" dirty="0">
                <a:solidFill>
                  <a:srgbClr val="002060"/>
                </a:solidFill>
              </a:rPr>
              <a:t>’” </a:t>
            </a:r>
            <a:r>
              <a:rPr lang="es-ES" sz="4800" b="1" i="1" dirty="0">
                <a:solidFill>
                  <a:srgbClr val="672F62"/>
                </a:solidFill>
              </a:rPr>
              <a:t>Allan </a:t>
            </a:r>
            <a:r>
              <a:rPr lang="es-ES" sz="4800" b="1" i="1" dirty="0" err="1">
                <a:solidFill>
                  <a:srgbClr val="672F62"/>
                </a:solidFill>
              </a:rPr>
              <a:t>Macrae</a:t>
            </a:r>
            <a:r>
              <a:rPr lang="es-ES" sz="4800" b="1" i="1" dirty="0">
                <a:solidFill>
                  <a:srgbClr val="672F62"/>
                </a:solidFill>
              </a:rPr>
              <a:t>, </a:t>
            </a:r>
            <a:r>
              <a:rPr lang="es-ES" sz="4800" b="1" i="1" dirty="0" err="1">
                <a:solidFill>
                  <a:srgbClr val="672F62"/>
                </a:solidFill>
              </a:rPr>
              <a:t>Theological</a:t>
            </a:r>
            <a:r>
              <a:rPr lang="es-ES" sz="4800" b="1" i="1" dirty="0">
                <a:solidFill>
                  <a:srgbClr val="672F62"/>
                </a:solidFill>
              </a:rPr>
              <a:t> </a:t>
            </a:r>
            <a:r>
              <a:rPr lang="es-ES" sz="4800" b="1" i="1" dirty="0" err="1">
                <a:solidFill>
                  <a:srgbClr val="672F62"/>
                </a:solidFill>
              </a:rPr>
              <a:t>Wordbook</a:t>
            </a:r>
            <a:r>
              <a:rPr lang="es-ES" sz="4800" b="1" i="1" dirty="0">
                <a:solidFill>
                  <a:srgbClr val="672F62"/>
                </a:solidFill>
              </a:rPr>
              <a:t> of </a:t>
            </a:r>
            <a:r>
              <a:rPr lang="es-ES" sz="4800" b="1" i="1" dirty="0" err="1">
                <a:solidFill>
                  <a:srgbClr val="672F62"/>
                </a:solidFill>
              </a:rPr>
              <a:t>the</a:t>
            </a:r>
            <a:r>
              <a:rPr lang="es-ES" sz="4800" b="1" i="1" dirty="0">
                <a:solidFill>
                  <a:srgbClr val="672F62"/>
                </a:solidFill>
              </a:rPr>
              <a:t> Old </a:t>
            </a:r>
            <a:r>
              <a:rPr lang="es-ES" sz="4800" b="1" i="1" dirty="0" err="1">
                <a:solidFill>
                  <a:srgbClr val="672F62"/>
                </a:solidFill>
              </a:rPr>
              <a:t>Testament</a:t>
            </a:r>
            <a:r>
              <a:rPr lang="es-ES" sz="4800" b="1" i="1" dirty="0">
                <a:solidFill>
                  <a:srgbClr val="672F62"/>
                </a:solidFill>
              </a:rPr>
              <a:t>, </a:t>
            </a:r>
            <a:r>
              <a:rPr lang="es-ES" sz="4800" b="1" i="1" dirty="0" err="1">
                <a:solidFill>
                  <a:srgbClr val="672F62"/>
                </a:solidFill>
              </a:rPr>
              <a:t>volume</a:t>
            </a:r>
            <a:r>
              <a:rPr lang="es-ES" sz="4800" b="1" i="1" dirty="0">
                <a:solidFill>
                  <a:srgbClr val="672F62"/>
                </a:solidFill>
              </a:rPr>
              <a:t> 2, pp. </a:t>
            </a:r>
            <a:r>
              <a:rPr lang="es-ES" sz="4800" b="1" i="1" dirty="0" smtClean="0">
                <a:solidFill>
                  <a:srgbClr val="672F62"/>
                </a:solidFill>
              </a:rPr>
              <a:t>672-673</a:t>
            </a:r>
            <a:endParaRPr lang="es-ES" sz="4800" b="1" i="1" dirty="0">
              <a:solidFill>
                <a:srgbClr val="672F62"/>
              </a:solidFill>
            </a:endParaRPr>
          </a:p>
        </p:txBody>
      </p:sp>
    </p:spTree>
    <p:extLst>
      <p:ext uri="{BB962C8B-B14F-4D97-AF65-F5344CB8AC3E}">
        <p14:creationId xmlns:p14="http://schemas.microsoft.com/office/powerpoint/2010/main" val="825755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8201" y="337758"/>
            <a:ext cx="11343021" cy="5755422"/>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general la palabra </a:t>
            </a:r>
            <a:r>
              <a:rPr lang="es-ES" sz="4800" b="1" dirty="0" smtClean="0">
                <a:solidFill>
                  <a:srgbClr val="002060"/>
                </a:solidFill>
              </a:rPr>
              <a:t>[</a:t>
            </a:r>
            <a:r>
              <a:rPr lang="es-ES" sz="4800" b="1" i="1" dirty="0" err="1" smtClean="0">
                <a:solidFill>
                  <a:srgbClr val="C00000"/>
                </a:solidFill>
              </a:rPr>
              <a:t>aion</a:t>
            </a:r>
            <a:r>
              <a:rPr lang="es-ES" sz="4800" b="1" dirty="0" smtClean="0">
                <a:solidFill>
                  <a:srgbClr val="002060"/>
                </a:solidFill>
              </a:rPr>
              <a:t>] describe </a:t>
            </a:r>
            <a:r>
              <a:rPr lang="es-ES" sz="4800" b="1" dirty="0">
                <a:solidFill>
                  <a:srgbClr val="002060"/>
                </a:solidFill>
              </a:rPr>
              <a:t>aquello de lo cual </a:t>
            </a:r>
            <a:r>
              <a:rPr lang="es-ES" sz="4800" b="1" dirty="0">
                <a:solidFill>
                  <a:srgbClr val="C00000"/>
                </a:solidFill>
              </a:rPr>
              <a:t>no se divisa el horizonte </a:t>
            </a:r>
            <a:r>
              <a:rPr lang="es-ES" sz="4800" b="1" dirty="0">
                <a:solidFill>
                  <a:srgbClr val="002060"/>
                </a:solidFill>
              </a:rPr>
              <a:t>ya sea aquello cuyo horizonte está a una </a:t>
            </a:r>
            <a:r>
              <a:rPr lang="es-ES" sz="4800" b="1" dirty="0">
                <a:solidFill>
                  <a:srgbClr val="C00000"/>
                </a:solidFill>
              </a:rPr>
              <a:t>distancia infinita</a:t>
            </a:r>
            <a:r>
              <a:rPr lang="es-ES" sz="4800" b="1" dirty="0">
                <a:solidFill>
                  <a:srgbClr val="002060"/>
                </a:solidFill>
              </a:rPr>
              <a:t>. . . o aquello que no se extiende más allá del </a:t>
            </a:r>
            <a:r>
              <a:rPr lang="es-ES" sz="4800" b="1" u="sng" dirty="0">
                <a:solidFill>
                  <a:srgbClr val="C00000"/>
                </a:solidFill>
              </a:rPr>
              <a:t>periodo de vida de un Cesar.</a:t>
            </a:r>
            <a:r>
              <a:rPr lang="es-ES" sz="4800" b="1" dirty="0">
                <a:solidFill>
                  <a:srgbClr val="002060"/>
                </a:solidFill>
              </a:rPr>
              <a:t>” </a:t>
            </a:r>
            <a:r>
              <a:rPr lang="es-ES" sz="4000" b="1" i="1" dirty="0">
                <a:solidFill>
                  <a:srgbClr val="672F62"/>
                </a:solidFill>
              </a:rPr>
              <a:t>James Hope </a:t>
            </a:r>
            <a:r>
              <a:rPr lang="es-ES" sz="4000" b="1" i="1" dirty="0" err="1">
                <a:solidFill>
                  <a:srgbClr val="672F62"/>
                </a:solidFill>
              </a:rPr>
              <a:t>Moulton</a:t>
            </a:r>
            <a:r>
              <a:rPr lang="es-ES" sz="4000" b="1" i="1" dirty="0">
                <a:solidFill>
                  <a:srgbClr val="672F62"/>
                </a:solidFill>
              </a:rPr>
              <a:t> and George </a:t>
            </a:r>
            <a:r>
              <a:rPr lang="es-ES" sz="4000" b="1" i="1" dirty="0" err="1">
                <a:solidFill>
                  <a:srgbClr val="672F62"/>
                </a:solidFill>
              </a:rPr>
              <a:t>Milligan</a:t>
            </a:r>
            <a:r>
              <a:rPr lang="es-ES" sz="4000" b="1" i="1" dirty="0">
                <a:solidFill>
                  <a:srgbClr val="672F62"/>
                </a:solidFill>
              </a:rPr>
              <a:t>, </a:t>
            </a:r>
            <a:r>
              <a:rPr lang="es-ES" sz="4000" b="1" i="1" dirty="0" err="1">
                <a:solidFill>
                  <a:srgbClr val="672F62"/>
                </a:solidFill>
              </a:rPr>
              <a:t>The</a:t>
            </a:r>
            <a:r>
              <a:rPr lang="es-ES" sz="4000" b="1" i="1" dirty="0">
                <a:solidFill>
                  <a:srgbClr val="672F62"/>
                </a:solidFill>
              </a:rPr>
              <a:t> </a:t>
            </a:r>
            <a:r>
              <a:rPr lang="es-ES" sz="4000" b="1" i="1" dirty="0" err="1">
                <a:solidFill>
                  <a:srgbClr val="672F62"/>
                </a:solidFill>
              </a:rPr>
              <a:t>Vocabulary</a:t>
            </a:r>
            <a:r>
              <a:rPr lang="es-ES" sz="4000" b="1" i="1" dirty="0">
                <a:solidFill>
                  <a:srgbClr val="672F62"/>
                </a:solidFill>
              </a:rPr>
              <a:t> of </a:t>
            </a:r>
            <a:r>
              <a:rPr lang="es-ES" sz="4000" b="1" i="1" dirty="0" err="1">
                <a:solidFill>
                  <a:srgbClr val="672F62"/>
                </a:solidFill>
              </a:rPr>
              <a:t>the</a:t>
            </a:r>
            <a:r>
              <a:rPr lang="es-ES" sz="4000" b="1" i="1" dirty="0">
                <a:solidFill>
                  <a:srgbClr val="672F62"/>
                </a:solidFill>
              </a:rPr>
              <a:t> </a:t>
            </a:r>
            <a:r>
              <a:rPr lang="es-ES" sz="4000" b="1" i="1" dirty="0" err="1">
                <a:solidFill>
                  <a:srgbClr val="672F62"/>
                </a:solidFill>
              </a:rPr>
              <a:t>Greek</a:t>
            </a:r>
            <a:r>
              <a:rPr lang="es-ES" sz="4000" b="1" i="1" dirty="0">
                <a:solidFill>
                  <a:srgbClr val="672F62"/>
                </a:solidFill>
              </a:rPr>
              <a:t> New </a:t>
            </a:r>
            <a:r>
              <a:rPr lang="es-ES" sz="4000" b="1" i="1" dirty="0" err="1">
                <a:solidFill>
                  <a:srgbClr val="672F62"/>
                </a:solidFill>
              </a:rPr>
              <a:t>Testament</a:t>
            </a:r>
            <a:r>
              <a:rPr lang="es-ES" sz="4000" b="1" i="1" dirty="0">
                <a:solidFill>
                  <a:srgbClr val="672F62"/>
                </a:solidFill>
              </a:rPr>
              <a:t> (London: </a:t>
            </a:r>
            <a:r>
              <a:rPr lang="es-ES" sz="4000" b="1" i="1" dirty="0" err="1">
                <a:solidFill>
                  <a:srgbClr val="672F62"/>
                </a:solidFill>
              </a:rPr>
              <a:t>Hodder</a:t>
            </a:r>
            <a:r>
              <a:rPr lang="es-ES" sz="4000" b="1" i="1" dirty="0">
                <a:solidFill>
                  <a:srgbClr val="672F62"/>
                </a:solidFill>
              </a:rPr>
              <a:t> and </a:t>
            </a:r>
            <a:r>
              <a:rPr lang="es-ES" sz="4000" b="1" i="1" dirty="0" err="1">
                <a:solidFill>
                  <a:srgbClr val="672F62"/>
                </a:solidFill>
              </a:rPr>
              <a:t>Stoughton</a:t>
            </a:r>
            <a:r>
              <a:rPr lang="es-ES" sz="4000" b="1" i="1" dirty="0">
                <a:solidFill>
                  <a:srgbClr val="672F62"/>
                </a:solidFill>
              </a:rPr>
              <a:t>, 1952), p. 16.</a:t>
            </a:r>
          </a:p>
        </p:txBody>
      </p:sp>
    </p:spTree>
    <p:extLst>
      <p:ext uri="{BB962C8B-B14F-4D97-AF65-F5344CB8AC3E}">
        <p14:creationId xmlns:p14="http://schemas.microsoft.com/office/powerpoint/2010/main" val="843189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8201" y="337758"/>
            <a:ext cx="11343021"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“En </a:t>
            </a:r>
            <a:r>
              <a:rPr lang="es-ES" sz="5400" b="1" dirty="0">
                <a:solidFill>
                  <a:srgbClr val="C00000"/>
                </a:solidFill>
              </a:rPr>
              <a:t>plural</a:t>
            </a:r>
            <a:r>
              <a:rPr lang="es-ES" sz="5400" b="1" dirty="0">
                <a:solidFill>
                  <a:srgbClr val="002060"/>
                </a:solidFill>
              </a:rPr>
              <a:t> el significado de la palabra </a:t>
            </a:r>
            <a:r>
              <a:rPr lang="es-ES" sz="5400" b="1" i="1" dirty="0" err="1">
                <a:solidFill>
                  <a:srgbClr val="C00000"/>
                </a:solidFill>
              </a:rPr>
              <a:t>aion</a:t>
            </a:r>
            <a:r>
              <a:rPr lang="es-ES" sz="5400" b="1" dirty="0">
                <a:solidFill>
                  <a:srgbClr val="002060"/>
                </a:solidFill>
              </a:rPr>
              <a:t> se fusiona con la idea de un periodo de tiempo </a:t>
            </a:r>
            <a:r>
              <a:rPr lang="es-ES" sz="5400" b="1" dirty="0">
                <a:solidFill>
                  <a:srgbClr val="C00000"/>
                </a:solidFill>
              </a:rPr>
              <a:t>largo pero limitado</a:t>
            </a:r>
            <a:r>
              <a:rPr lang="es-ES" sz="5400" b="1" dirty="0">
                <a:solidFill>
                  <a:srgbClr val="002060"/>
                </a:solidFill>
              </a:rPr>
              <a:t>. En particular, </a:t>
            </a:r>
            <a:r>
              <a:rPr lang="es-ES" sz="5400" b="1" i="1" dirty="0" err="1">
                <a:solidFill>
                  <a:srgbClr val="C00000"/>
                </a:solidFill>
              </a:rPr>
              <a:t>aion</a:t>
            </a:r>
            <a:r>
              <a:rPr lang="es-ES" sz="5400" b="1" dirty="0">
                <a:solidFill>
                  <a:srgbClr val="002060"/>
                </a:solidFill>
              </a:rPr>
              <a:t> en este sentido se refiere al </a:t>
            </a:r>
            <a:r>
              <a:rPr lang="es-ES" sz="5400" b="1" u="sng" dirty="0">
                <a:solidFill>
                  <a:srgbClr val="C00000"/>
                </a:solidFill>
              </a:rPr>
              <a:t>periodo que dura el mundo</a:t>
            </a:r>
            <a:r>
              <a:rPr lang="es-ES" sz="5400" b="1" dirty="0">
                <a:solidFill>
                  <a:srgbClr val="002060"/>
                </a:solidFill>
              </a:rPr>
              <a:t>, es decir, </a:t>
            </a:r>
            <a:r>
              <a:rPr lang="es-ES" sz="5400" b="1" u="sng" dirty="0">
                <a:solidFill>
                  <a:srgbClr val="C00000"/>
                </a:solidFill>
              </a:rPr>
              <a:t>tiempo delimitado por la creación y la conclusión</a:t>
            </a:r>
            <a:r>
              <a:rPr lang="es-ES" sz="5400" b="1" dirty="0">
                <a:solidFill>
                  <a:srgbClr val="002060"/>
                </a:solidFill>
              </a:rPr>
              <a:t>. </a:t>
            </a:r>
            <a:endParaRPr lang="es-ES" sz="4400" b="1" i="1" dirty="0">
              <a:solidFill>
                <a:srgbClr val="672F62"/>
              </a:solidFill>
            </a:endParaRPr>
          </a:p>
        </p:txBody>
      </p:sp>
    </p:spTree>
    <p:extLst>
      <p:ext uri="{BB962C8B-B14F-4D97-AF65-F5344CB8AC3E}">
        <p14:creationId xmlns:p14="http://schemas.microsoft.com/office/powerpoint/2010/main" val="3067157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8201" y="116601"/>
            <a:ext cx="11343021"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smtClean="0">
                <a:solidFill>
                  <a:srgbClr val="002060"/>
                </a:solidFill>
              </a:rPr>
              <a:t>Aquí </a:t>
            </a:r>
            <a:r>
              <a:rPr lang="es-ES" sz="6000" b="1" dirty="0">
                <a:solidFill>
                  <a:srgbClr val="002060"/>
                </a:solidFill>
              </a:rPr>
              <a:t>nos confronta el notable hecho que en la Biblia, la misma palabra </a:t>
            </a:r>
            <a:r>
              <a:rPr lang="es-ES" sz="6000" b="1" i="1" dirty="0" err="1">
                <a:solidFill>
                  <a:srgbClr val="C00000"/>
                </a:solidFill>
              </a:rPr>
              <a:t>aion</a:t>
            </a:r>
            <a:r>
              <a:rPr lang="es-ES" sz="6000" b="1" dirty="0">
                <a:solidFill>
                  <a:srgbClr val="002060"/>
                </a:solidFill>
              </a:rPr>
              <a:t> se usa para indicar </a:t>
            </a:r>
            <a:r>
              <a:rPr lang="es-ES" sz="6000" b="1" dirty="0">
                <a:solidFill>
                  <a:srgbClr val="C00000"/>
                </a:solidFill>
              </a:rPr>
              <a:t>dos cosas </a:t>
            </a:r>
            <a:r>
              <a:rPr lang="es-ES" sz="6000" b="1" dirty="0">
                <a:solidFill>
                  <a:srgbClr val="002060"/>
                </a:solidFill>
              </a:rPr>
              <a:t>que son profundamente </a:t>
            </a:r>
            <a:r>
              <a:rPr lang="es-ES" sz="6000" b="1" dirty="0" smtClean="0">
                <a:solidFill>
                  <a:srgbClr val="002060"/>
                </a:solidFill>
              </a:rPr>
              <a:t>antitéticas [opuestas una a la otra], </a:t>
            </a:r>
            <a:r>
              <a:rPr lang="es-ES" sz="6000" b="1" dirty="0">
                <a:solidFill>
                  <a:srgbClr val="002060"/>
                </a:solidFill>
              </a:rPr>
              <a:t>es decir, </a:t>
            </a:r>
            <a:r>
              <a:rPr lang="es-ES" sz="6000" b="1" u="sng" dirty="0">
                <a:solidFill>
                  <a:srgbClr val="C00000"/>
                </a:solidFill>
              </a:rPr>
              <a:t>la eternidad de Dios y la duración del mundo</a:t>
            </a:r>
            <a:r>
              <a:rPr lang="es-ES" sz="6000" b="1" dirty="0">
                <a:solidFill>
                  <a:srgbClr val="002060"/>
                </a:solidFill>
              </a:rPr>
              <a:t>. </a:t>
            </a:r>
            <a:endParaRPr lang="es-ES" sz="4800" b="1" i="1" dirty="0">
              <a:solidFill>
                <a:srgbClr val="672F62"/>
              </a:solidFill>
            </a:endParaRPr>
          </a:p>
        </p:txBody>
      </p:sp>
    </p:spTree>
    <p:extLst>
      <p:ext uri="{BB962C8B-B14F-4D97-AF65-F5344CB8AC3E}">
        <p14:creationId xmlns:p14="http://schemas.microsoft.com/office/powerpoint/2010/main" val="3137286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8201" y="324110"/>
            <a:ext cx="11343021"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Este </a:t>
            </a:r>
            <a:r>
              <a:rPr lang="es-ES" sz="5400" b="1" dirty="0">
                <a:solidFill>
                  <a:srgbClr val="002060"/>
                </a:solidFill>
              </a:rPr>
              <a:t>doble sentido que </a:t>
            </a:r>
            <a:r>
              <a:rPr lang="es-ES" sz="5400" b="1" i="1" dirty="0" err="1">
                <a:solidFill>
                  <a:srgbClr val="C00000"/>
                </a:solidFill>
              </a:rPr>
              <a:t>aion</a:t>
            </a:r>
            <a:r>
              <a:rPr lang="es-ES" sz="5400" b="1" dirty="0">
                <a:solidFill>
                  <a:srgbClr val="002060"/>
                </a:solidFill>
              </a:rPr>
              <a:t> comparte con el hebreo </a:t>
            </a:r>
            <a:r>
              <a:rPr lang="es-ES" sz="5400" b="1" i="1" dirty="0">
                <a:solidFill>
                  <a:srgbClr val="C00000"/>
                </a:solidFill>
              </a:rPr>
              <a:t>‘</a:t>
            </a:r>
            <a:r>
              <a:rPr lang="es-ES" sz="5400" b="1" i="1" dirty="0" err="1">
                <a:solidFill>
                  <a:srgbClr val="C00000"/>
                </a:solidFill>
              </a:rPr>
              <a:t>olam</a:t>
            </a:r>
            <a:r>
              <a:rPr lang="es-ES" sz="5400" b="1" dirty="0">
                <a:solidFill>
                  <a:srgbClr val="002060"/>
                </a:solidFill>
              </a:rPr>
              <a:t>, nos apunta a un concepto de la </a:t>
            </a:r>
            <a:r>
              <a:rPr lang="es-ES" sz="5400" b="1" dirty="0">
                <a:solidFill>
                  <a:srgbClr val="C00000"/>
                </a:solidFill>
              </a:rPr>
              <a:t>eternidad</a:t>
            </a:r>
            <a:r>
              <a:rPr lang="es-ES" sz="5400" b="1" dirty="0">
                <a:solidFill>
                  <a:srgbClr val="002060"/>
                </a:solidFill>
              </a:rPr>
              <a:t> a donde la eternidad se identifica con la </a:t>
            </a:r>
            <a:r>
              <a:rPr lang="es-ES" sz="5400" b="1" u="sng" dirty="0">
                <a:solidFill>
                  <a:srgbClr val="C00000"/>
                </a:solidFill>
              </a:rPr>
              <a:t>duración del mundo</a:t>
            </a:r>
            <a:r>
              <a:rPr lang="es-ES" sz="5400" b="1" dirty="0">
                <a:solidFill>
                  <a:srgbClr val="002060"/>
                </a:solidFill>
              </a:rPr>
              <a:t>.” </a:t>
            </a:r>
            <a:r>
              <a:rPr lang="es-ES" sz="5400" b="1" i="1" dirty="0">
                <a:solidFill>
                  <a:srgbClr val="7B3874"/>
                </a:solidFill>
              </a:rPr>
              <a:t>Gerhard </a:t>
            </a:r>
            <a:r>
              <a:rPr lang="es-ES" sz="5400" b="1" i="1" dirty="0" err="1">
                <a:solidFill>
                  <a:srgbClr val="7B3874"/>
                </a:solidFill>
              </a:rPr>
              <a:t>Kittel</a:t>
            </a:r>
            <a:r>
              <a:rPr lang="es-ES" sz="5400" b="1" i="1" dirty="0">
                <a:solidFill>
                  <a:srgbClr val="7B3874"/>
                </a:solidFill>
              </a:rPr>
              <a:t>, </a:t>
            </a:r>
            <a:r>
              <a:rPr lang="es-ES" sz="5400" b="1" i="1" dirty="0" err="1">
                <a:solidFill>
                  <a:srgbClr val="7B3874"/>
                </a:solidFill>
              </a:rPr>
              <a:t>Theological</a:t>
            </a:r>
            <a:r>
              <a:rPr lang="es-ES" sz="5400" b="1" i="1" dirty="0">
                <a:solidFill>
                  <a:srgbClr val="7B3874"/>
                </a:solidFill>
              </a:rPr>
              <a:t> </a:t>
            </a:r>
            <a:r>
              <a:rPr lang="es-ES" sz="5400" b="1" i="1" dirty="0" err="1">
                <a:solidFill>
                  <a:srgbClr val="7B3874"/>
                </a:solidFill>
              </a:rPr>
              <a:t>Wordbook</a:t>
            </a:r>
            <a:r>
              <a:rPr lang="es-ES" sz="5400" b="1" i="1" dirty="0">
                <a:solidFill>
                  <a:srgbClr val="7B3874"/>
                </a:solidFill>
              </a:rPr>
              <a:t> of </a:t>
            </a:r>
            <a:r>
              <a:rPr lang="es-ES" sz="5400" b="1" i="1" dirty="0" err="1">
                <a:solidFill>
                  <a:srgbClr val="7B3874"/>
                </a:solidFill>
              </a:rPr>
              <a:t>the</a:t>
            </a:r>
            <a:r>
              <a:rPr lang="es-ES" sz="5400" b="1" i="1" dirty="0">
                <a:solidFill>
                  <a:srgbClr val="7B3874"/>
                </a:solidFill>
              </a:rPr>
              <a:t> Old </a:t>
            </a:r>
            <a:r>
              <a:rPr lang="es-ES" sz="5400" b="1" i="1" dirty="0" err="1">
                <a:solidFill>
                  <a:srgbClr val="7B3874"/>
                </a:solidFill>
              </a:rPr>
              <a:t>Testament</a:t>
            </a:r>
            <a:r>
              <a:rPr lang="es-ES" sz="5400" b="1" i="1" dirty="0">
                <a:solidFill>
                  <a:srgbClr val="7B3874"/>
                </a:solidFill>
              </a:rPr>
              <a:t>, </a:t>
            </a:r>
            <a:r>
              <a:rPr lang="es-ES" sz="5400" b="1" i="1" dirty="0" err="1">
                <a:solidFill>
                  <a:srgbClr val="7B3874"/>
                </a:solidFill>
              </a:rPr>
              <a:t>volume</a:t>
            </a:r>
            <a:r>
              <a:rPr lang="es-ES" sz="5400" b="1" i="1" dirty="0">
                <a:solidFill>
                  <a:srgbClr val="7B3874"/>
                </a:solidFill>
              </a:rPr>
              <a:t> 1, p. 202</a:t>
            </a:r>
            <a:endParaRPr lang="es-ES" sz="4400" b="1" i="1" dirty="0">
              <a:solidFill>
                <a:srgbClr val="7B3874"/>
              </a:solidFill>
            </a:endParaRPr>
          </a:p>
        </p:txBody>
      </p:sp>
    </p:spTree>
    <p:extLst>
      <p:ext uri="{BB962C8B-B14F-4D97-AF65-F5344CB8AC3E}">
        <p14:creationId xmlns:p14="http://schemas.microsoft.com/office/powerpoint/2010/main" val="247991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0124" y="522424"/>
            <a:ext cx="10495478"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a:solidFill>
                  <a:srgbClr val="002060"/>
                </a:solidFill>
              </a:rPr>
              <a:t>Apocalipsis 20:10 </a:t>
            </a:r>
            <a:r>
              <a:rPr lang="es-ES" sz="4800" b="1" dirty="0">
                <a:solidFill>
                  <a:srgbClr val="002060"/>
                </a:solidFill>
              </a:rPr>
              <a:t>nos dice que Satanás será </a:t>
            </a:r>
            <a:r>
              <a:rPr lang="es-ES" sz="4800" b="1" dirty="0">
                <a:solidFill>
                  <a:srgbClr val="FF0000"/>
                </a:solidFill>
              </a:rPr>
              <a:t>atormentado</a:t>
            </a:r>
            <a:r>
              <a:rPr lang="es-ES" sz="4800" b="1" dirty="0">
                <a:solidFill>
                  <a:srgbClr val="002060"/>
                </a:solidFill>
              </a:rPr>
              <a:t> en los fuegos del infierno ‘</a:t>
            </a:r>
            <a:r>
              <a:rPr lang="es-ES" sz="4800" b="1" dirty="0">
                <a:solidFill>
                  <a:srgbClr val="FF0000"/>
                </a:solidFill>
              </a:rPr>
              <a:t>por los siglos de los siglos</a:t>
            </a:r>
            <a:r>
              <a:rPr lang="es-ES" sz="4800" b="1" dirty="0">
                <a:solidFill>
                  <a:srgbClr val="002060"/>
                </a:solidFill>
              </a:rPr>
              <a:t>’. En primer lugar, queremos analizar la palabra ‘</a:t>
            </a:r>
            <a:r>
              <a:rPr lang="es-ES" sz="4800" b="1" dirty="0">
                <a:solidFill>
                  <a:srgbClr val="FF0000"/>
                </a:solidFill>
              </a:rPr>
              <a:t>atormentado</a:t>
            </a:r>
            <a:r>
              <a:rPr lang="es-ES" sz="4800" b="1" dirty="0">
                <a:solidFill>
                  <a:srgbClr val="002060"/>
                </a:solidFill>
              </a:rPr>
              <a:t>’. La palabra </a:t>
            </a:r>
            <a:r>
              <a:rPr lang="es-ES" sz="4800" b="1" u="sng" dirty="0">
                <a:solidFill>
                  <a:srgbClr val="002060"/>
                </a:solidFill>
              </a:rPr>
              <a:t>griega</a:t>
            </a:r>
            <a:r>
              <a:rPr lang="es-ES" sz="4800" b="1" dirty="0">
                <a:solidFill>
                  <a:srgbClr val="002060"/>
                </a:solidFill>
              </a:rPr>
              <a:t> que se traduce ‘</a:t>
            </a:r>
            <a:r>
              <a:rPr lang="es-ES" sz="4800" b="1" dirty="0">
                <a:solidFill>
                  <a:srgbClr val="FF0000"/>
                </a:solidFill>
              </a:rPr>
              <a:t>tormento</a:t>
            </a:r>
            <a:r>
              <a:rPr lang="es-ES" sz="4800" b="1" dirty="0">
                <a:solidFill>
                  <a:srgbClr val="002060"/>
                </a:solidFill>
              </a:rPr>
              <a:t>’ es </a:t>
            </a:r>
            <a:r>
              <a:rPr lang="es-ES" sz="4800" b="1" i="1" u="sng" dirty="0" err="1">
                <a:solidFill>
                  <a:srgbClr val="002060"/>
                </a:solidFill>
              </a:rPr>
              <a:t>basanizo</a:t>
            </a:r>
            <a:r>
              <a:rPr lang="es-ES" sz="4800" b="1" dirty="0">
                <a:solidFill>
                  <a:srgbClr val="002060"/>
                </a:solidFill>
              </a:rPr>
              <a:t> y no cabe duda que se refiere a un </a:t>
            </a:r>
            <a:r>
              <a:rPr lang="es-ES" sz="4800" b="1" dirty="0">
                <a:solidFill>
                  <a:srgbClr val="FF0000"/>
                </a:solidFill>
              </a:rPr>
              <a:t>tormento real y consciente</a:t>
            </a:r>
            <a:r>
              <a:rPr lang="es-ES" sz="4800" b="1" dirty="0">
                <a:solidFill>
                  <a:srgbClr val="002060"/>
                </a:solidFill>
              </a:rPr>
              <a:t>. </a:t>
            </a:r>
          </a:p>
        </p:txBody>
      </p:sp>
    </p:spTree>
    <p:extLst>
      <p:ext uri="{BB962C8B-B14F-4D97-AF65-F5344CB8AC3E}">
        <p14:creationId xmlns:p14="http://schemas.microsoft.com/office/powerpoint/2010/main" val="2378375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8201" y="324110"/>
            <a:ext cx="11343021"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u="sng" dirty="0">
                <a:solidFill>
                  <a:srgbClr val="002060"/>
                </a:solidFill>
              </a:rPr>
              <a:t>Apocalipsis 20:10</a:t>
            </a:r>
            <a:r>
              <a:rPr lang="es-ES" sz="4400" b="1" dirty="0">
                <a:solidFill>
                  <a:srgbClr val="002060"/>
                </a:solidFill>
              </a:rPr>
              <a:t> no puede estar en contradicción con Ezequiel 28:18, 19 o Malaquías 4:1, 3. </a:t>
            </a:r>
            <a:r>
              <a:rPr lang="es-ES" sz="4400" b="1" u="sng" dirty="0">
                <a:solidFill>
                  <a:srgbClr val="002060"/>
                </a:solidFill>
              </a:rPr>
              <a:t>Malaquías</a:t>
            </a:r>
            <a:r>
              <a:rPr lang="es-ES" sz="4400" b="1" dirty="0">
                <a:solidFill>
                  <a:srgbClr val="002060"/>
                </a:solidFill>
              </a:rPr>
              <a:t> explica que </a:t>
            </a:r>
            <a:r>
              <a:rPr lang="es-ES" sz="4400" b="1" dirty="0">
                <a:solidFill>
                  <a:srgbClr val="C00000"/>
                </a:solidFill>
              </a:rPr>
              <a:t>no </a:t>
            </a:r>
            <a:r>
              <a:rPr lang="es-ES" sz="4400" b="1" dirty="0" smtClean="0">
                <a:solidFill>
                  <a:srgbClr val="C00000"/>
                </a:solidFill>
              </a:rPr>
              <a:t>quedará </a:t>
            </a:r>
            <a:r>
              <a:rPr lang="es-ES" sz="4400" b="1" dirty="0">
                <a:solidFill>
                  <a:srgbClr val="C00000"/>
                </a:solidFill>
              </a:rPr>
              <a:t>ni raíz (Satanás) ni rama (sus seguidores)</a:t>
            </a:r>
            <a:r>
              <a:rPr lang="es-ES" sz="4400" b="1" dirty="0">
                <a:solidFill>
                  <a:srgbClr val="002060"/>
                </a:solidFill>
              </a:rPr>
              <a:t> después </a:t>
            </a:r>
            <a:r>
              <a:rPr lang="es-ES" sz="4400" b="1" dirty="0" smtClean="0">
                <a:solidFill>
                  <a:srgbClr val="002060"/>
                </a:solidFill>
              </a:rPr>
              <a:t>que el </a:t>
            </a:r>
            <a:r>
              <a:rPr lang="es-ES" sz="4400" b="1" dirty="0">
                <a:solidFill>
                  <a:srgbClr val="002060"/>
                </a:solidFill>
              </a:rPr>
              <a:t>fuego concluya su obra. ¿Cómo es posible que sea </a:t>
            </a:r>
            <a:r>
              <a:rPr lang="es-ES" sz="4400" b="1" dirty="0">
                <a:solidFill>
                  <a:srgbClr val="C00000"/>
                </a:solidFill>
              </a:rPr>
              <a:t>reducido a cenizas y ‘no será más’ </a:t>
            </a:r>
            <a:r>
              <a:rPr lang="es-ES" sz="4400" b="1" dirty="0">
                <a:solidFill>
                  <a:srgbClr val="002060"/>
                </a:solidFill>
              </a:rPr>
              <a:t>y que al mismo tiempo </a:t>
            </a:r>
            <a:r>
              <a:rPr lang="es-ES" sz="4400" b="1" dirty="0" smtClean="0">
                <a:solidFill>
                  <a:srgbClr val="002060"/>
                </a:solidFill>
              </a:rPr>
              <a:t>esté </a:t>
            </a:r>
            <a:r>
              <a:rPr lang="es-ES" sz="4400" b="1" dirty="0">
                <a:solidFill>
                  <a:srgbClr val="C00000"/>
                </a:solidFill>
              </a:rPr>
              <a:t>consumiéndose por la eternidad</a:t>
            </a:r>
            <a:r>
              <a:rPr lang="es-ES" sz="4400" b="1" dirty="0">
                <a:solidFill>
                  <a:srgbClr val="002060"/>
                </a:solidFill>
              </a:rPr>
              <a:t>? Las Escrituras no se contradicen.</a:t>
            </a:r>
            <a:endParaRPr lang="es-ES" sz="3600" b="1" i="1" dirty="0">
              <a:solidFill>
                <a:srgbClr val="7B3874"/>
              </a:solidFill>
            </a:endParaRPr>
          </a:p>
        </p:txBody>
      </p:sp>
    </p:spTree>
    <p:extLst>
      <p:ext uri="{BB962C8B-B14F-4D97-AF65-F5344CB8AC3E}">
        <p14:creationId xmlns:p14="http://schemas.microsoft.com/office/powerpoint/2010/main" val="1722794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8201" y="528826"/>
            <a:ext cx="11343021"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Apocalipsis 20:10 se debe entender como que el </a:t>
            </a:r>
            <a:r>
              <a:rPr lang="es-ES" sz="4400" b="1" u="sng" dirty="0">
                <a:solidFill>
                  <a:srgbClr val="C00000"/>
                </a:solidFill>
              </a:rPr>
              <a:t>consumir de Satanás y sus ángeles </a:t>
            </a:r>
            <a:r>
              <a:rPr lang="es-ES" sz="4400" b="1" dirty="0">
                <a:solidFill>
                  <a:srgbClr val="002060"/>
                </a:solidFill>
              </a:rPr>
              <a:t>será, como reza la versión Reina-Valera de 1960, ‘</a:t>
            </a:r>
            <a:r>
              <a:rPr lang="es-ES" sz="4400" b="1" dirty="0">
                <a:solidFill>
                  <a:srgbClr val="C00000"/>
                </a:solidFill>
              </a:rPr>
              <a:t>por los siglos de los siglos’</a:t>
            </a:r>
            <a:r>
              <a:rPr lang="es-ES" sz="4400" b="1" dirty="0">
                <a:solidFill>
                  <a:srgbClr val="002060"/>
                </a:solidFill>
              </a:rPr>
              <a:t>. ¿Si algunos pecadores se consumirán por </a:t>
            </a:r>
            <a:r>
              <a:rPr lang="es-ES" sz="4400" b="1" u="sng" dirty="0">
                <a:solidFill>
                  <a:srgbClr val="C00000"/>
                </a:solidFill>
              </a:rPr>
              <a:t>muchos días por sus pecados individuales</a:t>
            </a:r>
            <a:r>
              <a:rPr lang="es-ES" sz="4400" b="1" dirty="0">
                <a:solidFill>
                  <a:srgbClr val="002060"/>
                </a:solidFill>
              </a:rPr>
              <a:t>, por </a:t>
            </a:r>
            <a:r>
              <a:rPr lang="es-ES" sz="4400" b="1" dirty="0" smtClean="0">
                <a:solidFill>
                  <a:srgbClr val="002060"/>
                </a:solidFill>
              </a:rPr>
              <a:t>cuánto </a:t>
            </a:r>
            <a:r>
              <a:rPr lang="es-ES" sz="4400" b="1" dirty="0">
                <a:solidFill>
                  <a:srgbClr val="002060"/>
                </a:solidFill>
              </a:rPr>
              <a:t>tiempo se consumirá Satanás que </a:t>
            </a:r>
            <a:r>
              <a:rPr lang="es-ES" sz="4400" b="1" u="sng" dirty="0">
                <a:solidFill>
                  <a:srgbClr val="C00000"/>
                </a:solidFill>
              </a:rPr>
              <a:t>sufre el castigo por todos los pecados suyos y los de los salvos</a:t>
            </a:r>
            <a:r>
              <a:rPr lang="es-ES" sz="4400" b="1" dirty="0">
                <a:solidFill>
                  <a:srgbClr val="002060"/>
                </a:solidFill>
              </a:rPr>
              <a:t>?</a:t>
            </a:r>
            <a:endParaRPr lang="es-ES" sz="3600" b="1" i="1" dirty="0">
              <a:solidFill>
                <a:srgbClr val="7B3874"/>
              </a:solidFill>
            </a:endParaRPr>
          </a:p>
        </p:txBody>
      </p:sp>
    </p:spTree>
    <p:extLst>
      <p:ext uri="{BB962C8B-B14F-4D97-AF65-F5344CB8AC3E}">
        <p14:creationId xmlns:p14="http://schemas.microsoft.com/office/powerpoint/2010/main" val="566045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221275"/>
            <a:ext cx="4224464" cy="1077218"/>
          </a:xfrm>
          <a:prstGeom prst="rect">
            <a:avLst/>
          </a:prstGeom>
          <a:noFill/>
        </p:spPr>
        <p:txBody>
          <a:bodyPr wrap="square" rtlCol="0">
            <a:spAutoFit/>
          </a:bodyPr>
          <a:lstStyle/>
          <a:p>
            <a:pPr lvl="0">
              <a:defRPr/>
            </a:pPr>
            <a:r>
              <a:rPr lang="es-ES" sz="3200" dirty="0">
                <a:solidFill>
                  <a:srgbClr val="4472C4">
                    <a:lumMod val="50000"/>
                  </a:srgbClr>
                </a:solidFill>
              </a:rPr>
              <a:t>Satanás y sus ángeles sufrirán tormento en...</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224464" cy="584775"/>
          </a:xfrm>
          <a:prstGeom prst="rect">
            <a:avLst/>
          </a:prstGeom>
          <a:noFill/>
        </p:spPr>
        <p:txBody>
          <a:bodyPr wrap="square" rtlCol="0">
            <a:spAutoFit/>
          </a:bodyPr>
          <a:lstStyle/>
          <a:p>
            <a:pPr lvl="0">
              <a:defRPr/>
            </a:pPr>
            <a:r>
              <a:rPr lang="es-ES" sz="3200" i="1" dirty="0" err="1">
                <a:solidFill>
                  <a:srgbClr val="4472C4">
                    <a:lumMod val="50000"/>
                  </a:srgbClr>
                </a:solidFill>
              </a:rPr>
              <a:t>basanizo</a:t>
            </a:r>
            <a:endParaRPr kumimoji="0" lang="es-ES" sz="3200" b="0" i="1"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4" y="3989247"/>
            <a:ext cx="4210202" cy="584775"/>
          </a:xfrm>
          <a:prstGeom prst="rect">
            <a:avLst/>
          </a:prstGeom>
          <a:noFill/>
        </p:spPr>
        <p:txBody>
          <a:bodyPr wrap="square" rtlCol="0">
            <a:spAutoFit/>
          </a:bodyPr>
          <a:lstStyle/>
          <a:p>
            <a:pPr lvl="0">
              <a:defRPr/>
            </a:pPr>
            <a:r>
              <a:rPr lang="es-ES" sz="3200" dirty="0">
                <a:solidFill>
                  <a:srgbClr val="4472C4">
                    <a:lumMod val="50000"/>
                  </a:srgbClr>
                </a:solidFill>
              </a:rPr>
              <a:t>"</a:t>
            </a:r>
            <a:r>
              <a:rPr lang="es-ES" sz="3200" i="1" dirty="0" err="1">
                <a:solidFill>
                  <a:srgbClr val="4472C4">
                    <a:lumMod val="50000"/>
                  </a:srgbClr>
                </a:solidFill>
              </a:rPr>
              <a:t>aion</a:t>
            </a:r>
            <a:r>
              <a:rPr lang="es-ES" sz="3200" dirty="0">
                <a:solidFill>
                  <a:srgbClr val="4472C4">
                    <a:lumMod val="50000"/>
                  </a:srgbClr>
                </a:solidFill>
              </a:rPr>
              <a:t>" significa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33885" y="5187558"/>
            <a:ext cx="3779811" cy="1077218"/>
          </a:xfrm>
          <a:prstGeom prst="rect">
            <a:avLst/>
          </a:prstGeom>
          <a:noFill/>
        </p:spPr>
        <p:txBody>
          <a:bodyPr wrap="square" rtlCol="0">
            <a:spAutoFit/>
          </a:bodyPr>
          <a:lstStyle/>
          <a:p>
            <a:pPr lvl="0">
              <a:defRPr/>
            </a:pPr>
            <a:r>
              <a:rPr lang="es-ES" sz="3200" i="1" dirty="0">
                <a:solidFill>
                  <a:srgbClr val="4472C4">
                    <a:lumMod val="50000"/>
                  </a:srgbClr>
                </a:solidFill>
              </a:rPr>
              <a:t>'</a:t>
            </a:r>
            <a:r>
              <a:rPr lang="es-ES" sz="3200" i="1" dirty="0" err="1">
                <a:solidFill>
                  <a:srgbClr val="4472C4">
                    <a:lumMod val="50000"/>
                  </a:srgbClr>
                </a:solidFill>
              </a:rPr>
              <a:t>olam</a:t>
            </a:r>
            <a:r>
              <a:rPr lang="es-ES" sz="3200" dirty="0">
                <a:solidFill>
                  <a:srgbClr val="4472C4">
                    <a:lumMod val="50000"/>
                  </a:srgbClr>
                </a:solidFill>
              </a:rPr>
              <a:t> = </a:t>
            </a:r>
            <a:r>
              <a:rPr lang="es-ES" sz="3200" i="1" dirty="0" err="1">
                <a:solidFill>
                  <a:srgbClr val="4472C4">
                    <a:lumMod val="50000"/>
                  </a:srgbClr>
                </a:solidFill>
              </a:rPr>
              <a:t>aion</a:t>
            </a:r>
            <a:r>
              <a:rPr lang="es-ES" sz="3200" dirty="0">
                <a:solidFill>
                  <a:srgbClr val="4472C4">
                    <a:lumMod val="50000"/>
                  </a:srgbClr>
                </a:solidFill>
              </a:rPr>
              <a:t> indica dos cosas:</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4" y="2616743"/>
            <a:ext cx="4047483" cy="1077218"/>
          </a:xfrm>
          <a:prstGeom prst="rect">
            <a:avLst/>
          </a:prstGeom>
          <a:noFill/>
        </p:spPr>
        <p:txBody>
          <a:bodyPr wrap="square" rtlCol="0">
            <a:spAutoFit/>
          </a:bodyPr>
          <a:lstStyle/>
          <a:p>
            <a:pPr lvl="0">
              <a:defRPr/>
            </a:pPr>
            <a:r>
              <a:rPr lang="es-ES" sz="3200" dirty="0">
                <a:solidFill>
                  <a:srgbClr val="4472C4">
                    <a:lumMod val="50000"/>
                  </a:srgbClr>
                </a:solidFill>
              </a:rPr>
              <a:t>"</a:t>
            </a:r>
            <a:r>
              <a:rPr lang="es-ES" sz="3200" i="1" dirty="0" err="1">
                <a:solidFill>
                  <a:srgbClr val="4472C4">
                    <a:lumMod val="50000"/>
                  </a:srgbClr>
                </a:solidFill>
              </a:rPr>
              <a:t>aioonas</a:t>
            </a:r>
            <a:r>
              <a:rPr lang="es-ES" sz="3200" i="1" dirty="0">
                <a:solidFill>
                  <a:srgbClr val="4472C4">
                    <a:lumMod val="50000"/>
                  </a:srgbClr>
                </a:solidFill>
              </a:rPr>
              <a:t> </a:t>
            </a:r>
            <a:r>
              <a:rPr lang="es-ES" sz="3200" i="1" dirty="0" err="1">
                <a:solidFill>
                  <a:srgbClr val="4472C4">
                    <a:lumMod val="50000"/>
                  </a:srgbClr>
                </a:solidFill>
              </a:rPr>
              <a:t>toon</a:t>
            </a:r>
            <a:r>
              <a:rPr lang="es-ES" sz="3200" i="1" dirty="0">
                <a:solidFill>
                  <a:srgbClr val="4472C4">
                    <a:lumMod val="50000"/>
                  </a:srgbClr>
                </a:solidFill>
              </a:rPr>
              <a:t> </a:t>
            </a:r>
            <a:r>
              <a:rPr lang="es-ES" sz="3200" i="1" dirty="0" err="1">
                <a:solidFill>
                  <a:srgbClr val="4472C4">
                    <a:lumMod val="50000"/>
                  </a:srgbClr>
                </a:solidFill>
              </a:rPr>
              <a:t>aioonoon</a:t>
            </a:r>
            <a:r>
              <a:rPr lang="es-ES" sz="3200" dirty="0">
                <a:solidFill>
                  <a:srgbClr val="4472C4">
                    <a:lumMod val="50000"/>
                  </a:srgbClr>
                </a:solidFill>
              </a:rPr>
              <a:t>"</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331741" y="3578153"/>
            <a:ext cx="552572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lago de fuego post-</a:t>
            </a:r>
            <a:r>
              <a:rPr lang="es-ES" sz="3200" dirty="0" err="1">
                <a:solidFill>
                  <a:prstClr val="black"/>
                </a:solidFill>
              </a:rPr>
              <a:t>milenial</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43385" y="1236364"/>
            <a:ext cx="563184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Tormento real y consciente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43385" y="266638"/>
            <a:ext cx="5761799"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un largo periodo de tiempo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6" y="2161037"/>
            <a:ext cx="5463607"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eternidad de Dios y la duración del mundo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387866" y="5866260"/>
            <a:ext cx="5325381"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por los siglos de los siglos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383426" y="4365955"/>
            <a:ext cx="5260708" cy="1077218"/>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La eternidad del mundo y el fin de Satanás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15204"/>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7640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27</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307975" y="3347679"/>
            <a:ext cx="6323857" cy="1323439"/>
          </a:xfrm>
          <a:prstGeom prst="rect">
            <a:avLst/>
          </a:prstGeom>
          <a:noFill/>
        </p:spPr>
        <p:txBody>
          <a:bodyPr wrap="square" rtlCol="0">
            <a:spAutoFit/>
          </a:bodyPr>
          <a:lstStyle/>
          <a:p>
            <a:pPr algn="ctr"/>
            <a:r>
              <a:rPr lang="es-ES" sz="4000" b="1" dirty="0" smtClean="0"/>
              <a:t>LA PACIENCIA DE LOS SANTOS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Introducción y contexto</a:t>
            </a: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988498"/>
            <a:ext cx="11411123"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Vi también como un mar de vidrio mezclado con fuego; y a </a:t>
            </a:r>
            <a:r>
              <a:rPr lang="es-ES" sz="4000" b="1" u="sng" dirty="0">
                <a:solidFill>
                  <a:srgbClr val="FFFF00"/>
                </a:solidFill>
              </a:rPr>
              <a:t>los que habían alcanzado la victoria </a:t>
            </a:r>
            <a:r>
              <a:rPr lang="es-ES" sz="4000" b="1" dirty="0">
                <a:solidFill>
                  <a:srgbClr val="FFFF00"/>
                </a:solidFill>
              </a:rPr>
              <a:t>sobre la bestia y su imagen, y su marca y el número de su nombre</a:t>
            </a:r>
            <a:r>
              <a:rPr lang="es-ES" sz="4000" b="1" dirty="0">
                <a:solidFill>
                  <a:schemeClr val="bg1"/>
                </a:solidFill>
              </a:rPr>
              <a:t>, en pie sobre el mar de vidrio, con las arpas de Dios. 3 Y cantan el cántico de Moisés siervo de Dios, y el cántico del Cordero, diciendo: Grandes y maravillosas son tus obras, Señor Dios Todopoderoso; justos y verdaderos son tus caminos, Rey de los santos.”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err="1"/>
              <a:t>Apocalipsis</a:t>
            </a:r>
            <a:r>
              <a:rPr lang="en-US" dirty="0"/>
              <a:t> 15:2, 3:</a:t>
            </a:r>
          </a:p>
        </p:txBody>
      </p:sp>
    </p:spTree>
    <p:extLst>
      <p:ext uri="{BB962C8B-B14F-4D97-AF65-F5344CB8AC3E}">
        <p14:creationId xmlns:p14="http://schemas.microsoft.com/office/powerpoint/2010/main" val="2506818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0124" y="522424"/>
            <a:ext cx="10495478"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Estos versículos describen a los que vivirán finalmente sobre la tierra y </a:t>
            </a:r>
            <a:r>
              <a:rPr lang="es-ES" sz="6000" b="1" dirty="0">
                <a:solidFill>
                  <a:srgbClr val="C00000"/>
                </a:solidFill>
              </a:rPr>
              <a:t>ganarán la victoria </a:t>
            </a:r>
            <a:r>
              <a:rPr lang="es-ES" sz="6000" b="1" dirty="0">
                <a:solidFill>
                  <a:srgbClr val="002060"/>
                </a:solidFill>
              </a:rPr>
              <a:t>sobre la bestia, su imagen y su marca. La pregunta clave es esta: ¿</a:t>
            </a:r>
            <a:r>
              <a:rPr lang="es-ES" sz="6000" b="1" dirty="0">
                <a:solidFill>
                  <a:srgbClr val="C00000"/>
                </a:solidFill>
              </a:rPr>
              <a:t>Cómo la ganaron</a:t>
            </a:r>
            <a:r>
              <a:rPr lang="es-ES" sz="6000" b="1" dirty="0">
                <a:solidFill>
                  <a:srgbClr val="002060"/>
                </a:solidFill>
              </a:rPr>
              <a:t>?</a:t>
            </a:r>
          </a:p>
        </p:txBody>
      </p:sp>
    </p:spTree>
    <p:extLst>
      <p:ext uri="{BB962C8B-B14F-4D97-AF65-F5344CB8AC3E}">
        <p14:creationId xmlns:p14="http://schemas.microsoft.com/office/powerpoint/2010/main" val="42941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089211"/>
            <a:ext cx="11415251"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Si alguno lleva en cautividad, va en cautividad; si alguno mata a espada, a espada debe ser muerto. Aquí está la </a:t>
            </a:r>
            <a:r>
              <a:rPr lang="es-ES" sz="6000" b="1" dirty="0">
                <a:solidFill>
                  <a:srgbClr val="FFFF00"/>
                </a:solidFill>
              </a:rPr>
              <a:t>paciencia [</a:t>
            </a:r>
            <a:r>
              <a:rPr lang="es-ES" sz="6000" b="1" i="1" dirty="0" err="1">
                <a:solidFill>
                  <a:srgbClr val="FFFF00"/>
                </a:solidFill>
              </a:rPr>
              <a:t>jupomoné</a:t>
            </a:r>
            <a:r>
              <a:rPr lang="es-ES" sz="6000" b="1" dirty="0">
                <a:solidFill>
                  <a:srgbClr val="FFFF00"/>
                </a:solidFill>
              </a:rPr>
              <a:t>: ‘perseverancia’] </a:t>
            </a:r>
            <a:r>
              <a:rPr lang="es-ES" sz="6000" b="1" dirty="0">
                <a:solidFill>
                  <a:schemeClr val="bg1"/>
                </a:solidFill>
              </a:rPr>
              <a:t>y la </a:t>
            </a:r>
            <a:r>
              <a:rPr lang="es-ES" sz="6000" b="1" dirty="0">
                <a:solidFill>
                  <a:srgbClr val="FFFF00"/>
                </a:solidFill>
              </a:rPr>
              <a:t>fe</a:t>
            </a:r>
            <a:r>
              <a:rPr lang="es-ES" sz="6000" b="1" dirty="0">
                <a:solidFill>
                  <a:schemeClr val="bg1"/>
                </a:solidFill>
              </a:rPr>
              <a:t> de los santos.”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13:10:</a:t>
            </a:r>
          </a:p>
        </p:txBody>
      </p:sp>
    </p:spTree>
    <p:extLst>
      <p:ext uri="{BB962C8B-B14F-4D97-AF65-F5344CB8AC3E}">
        <p14:creationId xmlns:p14="http://schemas.microsoft.com/office/powerpoint/2010/main" val="3726556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3677" y="324531"/>
            <a:ext cx="10495478"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expresión ‘</a:t>
            </a:r>
            <a:r>
              <a:rPr lang="es-ES" sz="4800" b="1" dirty="0">
                <a:solidFill>
                  <a:srgbClr val="C00000"/>
                </a:solidFill>
              </a:rPr>
              <a:t>paciencia de los santos</a:t>
            </a:r>
            <a:r>
              <a:rPr lang="es-ES" sz="4800" b="1" dirty="0">
                <a:solidFill>
                  <a:srgbClr val="002060"/>
                </a:solidFill>
              </a:rPr>
              <a:t>’ en Apocalipsis 13:10 viene inmediatamente antes de entrar el pueblo de Dios a la batalla contra la bestia, su imagen y su marca. Así es que Apocalipsis 13:10 es un puente entre la </a:t>
            </a:r>
            <a:r>
              <a:rPr lang="es-ES" sz="4800" b="1" dirty="0">
                <a:solidFill>
                  <a:srgbClr val="C00000"/>
                </a:solidFill>
              </a:rPr>
              <a:t>persecución del pasado</a:t>
            </a:r>
            <a:r>
              <a:rPr lang="es-ES" sz="4800" b="1" dirty="0">
                <a:solidFill>
                  <a:srgbClr val="002060"/>
                </a:solidFill>
              </a:rPr>
              <a:t> (13:1-9) y las </a:t>
            </a:r>
            <a:r>
              <a:rPr lang="es-ES" sz="4800" b="1" dirty="0">
                <a:solidFill>
                  <a:srgbClr val="C00000"/>
                </a:solidFill>
              </a:rPr>
              <a:t>persecuciones del futuro</a:t>
            </a:r>
            <a:r>
              <a:rPr lang="es-ES" sz="4800" b="1" dirty="0">
                <a:solidFill>
                  <a:srgbClr val="002060"/>
                </a:solidFill>
              </a:rPr>
              <a:t> (13:11-18).</a:t>
            </a:r>
          </a:p>
        </p:txBody>
      </p:sp>
    </p:spTree>
    <p:extLst>
      <p:ext uri="{BB962C8B-B14F-4D97-AF65-F5344CB8AC3E}">
        <p14:creationId xmlns:p14="http://schemas.microsoft.com/office/powerpoint/2010/main" val="3446955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21737" y="1245940"/>
            <a:ext cx="10732863"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Aquí está la </a:t>
            </a:r>
            <a:r>
              <a:rPr lang="es-ES" sz="7200" b="1" dirty="0">
                <a:solidFill>
                  <a:srgbClr val="FFFF00"/>
                </a:solidFill>
              </a:rPr>
              <a:t>paciencia</a:t>
            </a:r>
            <a:r>
              <a:rPr lang="es-ES" sz="7200" b="1" dirty="0">
                <a:solidFill>
                  <a:schemeClr val="bg1"/>
                </a:solidFill>
              </a:rPr>
              <a:t> de los santos, los que guardan los mandamientos de Dios y la </a:t>
            </a:r>
            <a:r>
              <a:rPr lang="es-ES" sz="7200" b="1" dirty="0">
                <a:solidFill>
                  <a:srgbClr val="FFFF00"/>
                </a:solidFill>
              </a:rPr>
              <a:t>fe</a:t>
            </a:r>
            <a:r>
              <a:rPr lang="es-ES" sz="7200" b="1" dirty="0">
                <a:solidFill>
                  <a:schemeClr val="bg1"/>
                </a:solidFill>
              </a:rPr>
              <a:t> de Jesús.”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14:12:</a:t>
            </a:r>
          </a:p>
        </p:txBody>
      </p:sp>
    </p:spTree>
    <p:extLst>
      <p:ext uri="{BB962C8B-B14F-4D97-AF65-F5344CB8AC3E}">
        <p14:creationId xmlns:p14="http://schemas.microsoft.com/office/powerpoint/2010/main" val="2515798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0123" y="522424"/>
            <a:ext cx="10765757"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smtClean="0">
                <a:solidFill>
                  <a:srgbClr val="002060"/>
                </a:solidFill>
              </a:rPr>
              <a:t>Por </a:t>
            </a:r>
            <a:r>
              <a:rPr lang="es-ES" sz="6000" b="1" dirty="0">
                <a:solidFill>
                  <a:srgbClr val="002060"/>
                </a:solidFill>
              </a:rPr>
              <a:t>ejemplo, la palabra se usa en </a:t>
            </a:r>
            <a:r>
              <a:rPr lang="es-ES" sz="6000" b="1" u="sng" dirty="0">
                <a:solidFill>
                  <a:srgbClr val="002060"/>
                </a:solidFill>
              </a:rPr>
              <a:t>Apocalipsis 12:2 </a:t>
            </a:r>
            <a:r>
              <a:rPr lang="es-ES" sz="6000" b="1" dirty="0">
                <a:solidFill>
                  <a:srgbClr val="002060"/>
                </a:solidFill>
              </a:rPr>
              <a:t>para describir el </a:t>
            </a:r>
            <a:r>
              <a:rPr lang="es-ES" sz="6000" b="1" dirty="0">
                <a:solidFill>
                  <a:srgbClr val="FF0000"/>
                </a:solidFill>
              </a:rPr>
              <a:t>tormento</a:t>
            </a:r>
            <a:r>
              <a:rPr lang="es-ES" sz="6000" b="1" dirty="0">
                <a:solidFill>
                  <a:srgbClr val="002060"/>
                </a:solidFill>
              </a:rPr>
              <a:t> de los </a:t>
            </a:r>
            <a:r>
              <a:rPr lang="es-ES" sz="6000" b="1" dirty="0">
                <a:solidFill>
                  <a:srgbClr val="FF0000"/>
                </a:solidFill>
              </a:rPr>
              <a:t>dolores de parto</a:t>
            </a:r>
            <a:r>
              <a:rPr lang="es-ES" sz="6000" b="1" dirty="0">
                <a:solidFill>
                  <a:srgbClr val="002060"/>
                </a:solidFill>
              </a:rPr>
              <a:t>. Claramente el dolor que sufre una mujer que tiene dolores de parto </a:t>
            </a:r>
            <a:r>
              <a:rPr lang="es-ES" sz="6000" b="1" dirty="0">
                <a:solidFill>
                  <a:srgbClr val="FF0000"/>
                </a:solidFill>
              </a:rPr>
              <a:t>es muy real</a:t>
            </a:r>
            <a:r>
              <a:rPr lang="es-ES" sz="6000" b="1" dirty="0">
                <a:solidFill>
                  <a:srgbClr val="002060"/>
                </a:solidFill>
              </a:rPr>
              <a:t>.</a:t>
            </a:r>
          </a:p>
        </p:txBody>
      </p:sp>
    </p:spTree>
    <p:extLst>
      <p:ext uri="{BB962C8B-B14F-4D97-AF65-F5344CB8AC3E}">
        <p14:creationId xmlns:p14="http://schemas.microsoft.com/office/powerpoint/2010/main" val="3263702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0124" y="192541"/>
            <a:ext cx="10495478"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expresión ‘</a:t>
            </a:r>
            <a:r>
              <a:rPr lang="es-ES" sz="6000" b="1" dirty="0">
                <a:solidFill>
                  <a:srgbClr val="C00000"/>
                </a:solidFill>
              </a:rPr>
              <a:t>paciencia de los santos</a:t>
            </a:r>
            <a:r>
              <a:rPr lang="es-ES" sz="6000" b="1" dirty="0">
                <a:solidFill>
                  <a:srgbClr val="002060"/>
                </a:solidFill>
              </a:rPr>
              <a:t>’ en Apocalipsis 14:12 aparece inmediatamente </a:t>
            </a:r>
            <a:r>
              <a:rPr lang="es-ES" sz="6000" b="1" dirty="0">
                <a:solidFill>
                  <a:srgbClr val="C00000"/>
                </a:solidFill>
              </a:rPr>
              <a:t>después</a:t>
            </a:r>
            <a:r>
              <a:rPr lang="es-ES" sz="6000" b="1" dirty="0">
                <a:solidFill>
                  <a:srgbClr val="002060"/>
                </a:solidFill>
              </a:rPr>
              <a:t> que se menciona la </a:t>
            </a:r>
            <a:r>
              <a:rPr lang="es-ES" sz="6000" b="1" dirty="0">
                <a:solidFill>
                  <a:srgbClr val="C00000"/>
                </a:solidFill>
              </a:rPr>
              <a:t>batalla final </a:t>
            </a:r>
            <a:r>
              <a:rPr lang="es-ES" sz="6000" b="1" dirty="0">
                <a:solidFill>
                  <a:srgbClr val="002060"/>
                </a:solidFill>
              </a:rPr>
              <a:t>del remanente contra la bestia, su imagen y su marca.</a:t>
            </a:r>
          </a:p>
        </p:txBody>
      </p:sp>
    </p:spTree>
    <p:extLst>
      <p:ext uri="{BB962C8B-B14F-4D97-AF65-F5344CB8AC3E}">
        <p14:creationId xmlns:p14="http://schemas.microsoft.com/office/powerpoint/2010/main" val="3407182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¿Quiénes son los santos y cuando vivirán?</a:t>
            </a:r>
          </a:p>
        </p:txBody>
      </p:sp>
    </p:spTree>
    <p:extLst>
      <p:ext uri="{BB962C8B-B14F-4D97-AF65-F5344CB8AC3E}">
        <p14:creationId xmlns:p14="http://schemas.microsoft.com/office/powerpoint/2010/main" val="1450667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137" y="192541"/>
            <a:ext cx="11218459"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En el contexto de Daniel y Apocalipsis los </a:t>
            </a:r>
            <a:r>
              <a:rPr lang="es-ES" sz="4000" b="1" dirty="0">
                <a:solidFill>
                  <a:srgbClr val="C00000"/>
                </a:solidFill>
              </a:rPr>
              <a:t>santos</a:t>
            </a:r>
            <a:r>
              <a:rPr lang="es-ES" sz="4000" b="1" dirty="0">
                <a:solidFill>
                  <a:srgbClr val="002060"/>
                </a:solidFill>
              </a:rPr>
              <a:t> son aquellos que </a:t>
            </a:r>
            <a:r>
              <a:rPr lang="es-ES" sz="4000" b="1" dirty="0">
                <a:solidFill>
                  <a:srgbClr val="C00000"/>
                </a:solidFill>
              </a:rPr>
              <a:t>soportaron la persecución por parte del cuerno pequeño, la bestia y la ramera </a:t>
            </a:r>
            <a:r>
              <a:rPr lang="es-ES" sz="4000" b="1" dirty="0">
                <a:solidFill>
                  <a:srgbClr val="002060"/>
                </a:solidFill>
              </a:rPr>
              <a:t>(Daniel 7:21, 25; Apocalipsis 13:7, 10; 16:6; 17:6; 18:24). Los </a:t>
            </a:r>
            <a:r>
              <a:rPr lang="es-ES" sz="4000" b="1" dirty="0">
                <a:solidFill>
                  <a:srgbClr val="C00000"/>
                </a:solidFill>
              </a:rPr>
              <a:t>santos</a:t>
            </a:r>
            <a:r>
              <a:rPr lang="es-ES" sz="4000" b="1" dirty="0">
                <a:solidFill>
                  <a:srgbClr val="002060"/>
                </a:solidFill>
              </a:rPr>
              <a:t> que viven en los </a:t>
            </a:r>
            <a:r>
              <a:rPr lang="es-ES" sz="4000" b="1" dirty="0">
                <a:solidFill>
                  <a:srgbClr val="C00000"/>
                </a:solidFill>
              </a:rPr>
              <a:t>últimos </a:t>
            </a:r>
            <a:r>
              <a:rPr lang="es-ES" sz="4000" b="1" dirty="0" smtClean="0">
                <a:solidFill>
                  <a:srgbClr val="C00000"/>
                </a:solidFill>
              </a:rPr>
              <a:t>días </a:t>
            </a:r>
            <a:r>
              <a:rPr lang="es-ES" sz="4000" b="1" dirty="0" smtClean="0">
                <a:solidFill>
                  <a:srgbClr val="002060"/>
                </a:solidFill>
              </a:rPr>
              <a:t>deben </a:t>
            </a:r>
            <a:r>
              <a:rPr lang="es-ES" sz="4000" b="1" dirty="0">
                <a:solidFill>
                  <a:srgbClr val="002060"/>
                </a:solidFill>
              </a:rPr>
              <a:t>verse como una </a:t>
            </a:r>
            <a:r>
              <a:rPr lang="es-ES" sz="4000" b="1" dirty="0">
                <a:solidFill>
                  <a:srgbClr val="C00000"/>
                </a:solidFill>
              </a:rPr>
              <a:t>continuación</a:t>
            </a:r>
            <a:r>
              <a:rPr lang="es-ES" sz="4000" b="1" dirty="0">
                <a:solidFill>
                  <a:srgbClr val="002060"/>
                </a:solidFill>
              </a:rPr>
              <a:t> de los santos que vivieron durante los 1260 años (vea Apocalipsis 6:9-11). El </a:t>
            </a:r>
            <a:r>
              <a:rPr lang="es-ES" sz="4000" b="1" dirty="0">
                <a:solidFill>
                  <a:srgbClr val="C00000"/>
                </a:solidFill>
              </a:rPr>
              <a:t>mismo poder </a:t>
            </a:r>
            <a:r>
              <a:rPr lang="es-ES" sz="4000" b="1" dirty="0">
                <a:solidFill>
                  <a:srgbClr val="002060"/>
                </a:solidFill>
              </a:rPr>
              <a:t>que </a:t>
            </a:r>
            <a:r>
              <a:rPr lang="es-ES" sz="4000" b="1" dirty="0">
                <a:solidFill>
                  <a:srgbClr val="C00000"/>
                </a:solidFill>
              </a:rPr>
              <a:t>persiguió</a:t>
            </a:r>
            <a:r>
              <a:rPr lang="es-ES" sz="4000" b="1" dirty="0">
                <a:solidFill>
                  <a:srgbClr val="002060"/>
                </a:solidFill>
              </a:rPr>
              <a:t> a los santos en el </a:t>
            </a:r>
            <a:r>
              <a:rPr lang="es-ES" sz="4000" b="1" dirty="0">
                <a:solidFill>
                  <a:srgbClr val="C00000"/>
                </a:solidFill>
              </a:rPr>
              <a:t>pasado</a:t>
            </a:r>
            <a:r>
              <a:rPr lang="es-ES" sz="4000" b="1" dirty="0">
                <a:solidFill>
                  <a:srgbClr val="002060"/>
                </a:solidFill>
              </a:rPr>
              <a:t> los </a:t>
            </a:r>
            <a:r>
              <a:rPr lang="es-ES" sz="4000" b="1" dirty="0">
                <a:solidFill>
                  <a:srgbClr val="C00000"/>
                </a:solidFill>
              </a:rPr>
              <a:t>perseguirá</a:t>
            </a:r>
            <a:r>
              <a:rPr lang="es-ES" sz="4000" b="1" dirty="0">
                <a:solidFill>
                  <a:srgbClr val="002060"/>
                </a:solidFill>
              </a:rPr>
              <a:t> en el </a:t>
            </a:r>
            <a:r>
              <a:rPr lang="es-ES" sz="4000" b="1" dirty="0">
                <a:solidFill>
                  <a:srgbClr val="C00000"/>
                </a:solidFill>
              </a:rPr>
              <a:t>futuro</a:t>
            </a:r>
            <a:r>
              <a:rPr lang="es-ES" sz="4000" b="1" dirty="0">
                <a:solidFill>
                  <a:srgbClr val="002060"/>
                </a:solidFill>
              </a:rPr>
              <a:t> y por eso los santos necesitarán </a:t>
            </a:r>
            <a:r>
              <a:rPr lang="es-ES" sz="4000" b="1" dirty="0">
                <a:solidFill>
                  <a:srgbClr val="C00000"/>
                </a:solidFill>
              </a:rPr>
              <a:t>paciencia</a:t>
            </a:r>
            <a:r>
              <a:rPr lang="es-ES" sz="4000" b="1" dirty="0">
                <a:solidFill>
                  <a:srgbClr val="002060"/>
                </a:solidFill>
              </a:rPr>
              <a:t>.</a:t>
            </a:r>
          </a:p>
        </p:txBody>
      </p:sp>
    </p:spTree>
    <p:extLst>
      <p:ext uri="{BB962C8B-B14F-4D97-AF65-F5344CB8AC3E}">
        <p14:creationId xmlns:p14="http://schemas.microsoft.com/office/powerpoint/2010/main" val="3421157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137" y="192541"/>
            <a:ext cx="11368585"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Los </a:t>
            </a:r>
            <a:r>
              <a:rPr lang="es-ES" sz="4400" b="1" dirty="0">
                <a:solidFill>
                  <a:srgbClr val="C00000"/>
                </a:solidFill>
              </a:rPr>
              <a:t>santos</a:t>
            </a:r>
            <a:r>
              <a:rPr lang="es-ES" sz="4400" b="1" dirty="0">
                <a:solidFill>
                  <a:srgbClr val="002060"/>
                </a:solidFill>
              </a:rPr>
              <a:t> también se describen como la </a:t>
            </a:r>
            <a:r>
              <a:rPr lang="es-ES" sz="4400" b="1" dirty="0">
                <a:solidFill>
                  <a:srgbClr val="C00000"/>
                </a:solidFill>
              </a:rPr>
              <a:t>mujer de Apocalipsis 12</a:t>
            </a:r>
            <a:r>
              <a:rPr lang="es-ES" sz="4400" b="1" dirty="0">
                <a:solidFill>
                  <a:srgbClr val="002060"/>
                </a:solidFill>
              </a:rPr>
              <a:t>. Mientras que en Daniel 7:25 y Apocalipsis 13:5 los </a:t>
            </a:r>
            <a:r>
              <a:rPr lang="es-ES" sz="4400" b="1" dirty="0">
                <a:solidFill>
                  <a:srgbClr val="C00000"/>
                </a:solidFill>
              </a:rPr>
              <a:t>santos</a:t>
            </a:r>
            <a:r>
              <a:rPr lang="es-ES" sz="4400" b="1" dirty="0">
                <a:solidFill>
                  <a:srgbClr val="002060"/>
                </a:solidFill>
              </a:rPr>
              <a:t> son </a:t>
            </a:r>
            <a:r>
              <a:rPr lang="es-ES" sz="4400" b="1" dirty="0">
                <a:solidFill>
                  <a:srgbClr val="C00000"/>
                </a:solidFill>
              </a:rPr>
              <a:t>perseguidos por la bestia y el cuerno pequeño </a:t>
            </a:r>
            <a:r>
              <a:rPr lang="es-ES" sz="4400" b="1" dirty="0">
                <a:solidFill>
                  <a:srgbClr val="002060"/>
                </a:solidFill>
              </a:rPr>
              <a:t>por 1260 años, en Apocalipsis 12:6 la </a:t>
            </a:r>
            <a:r>
              <a:rPr lang="es-ES" sz="4400" b="1" dirty="0">
                <a:solidFill>
                  <a:srgbClr val="C00000"/>
                </a:solidFill>
              </a:rPr>
              <a:t>mujer</a:t>
            </a:r>
            <a:r>
              <a:rPr lang="es-ES" sz="4400" b="1" dirty="0">
                <a:solidFill>
                  <a:srgbClr val="002060"/>
                </a:solidFill>
              </a:rPr>
              <a:t> es </a:t>
            </a:r>
            <a:r>
              <a:rPr lang="es-ES" sz="4400" b="1" dirty="0">
                <a:solidFill>
                  <a:srgbClr val="C00000"/>
                </a:solidFill>
              </a:rPr>
              <a:t>perseguida por el dragón durante el mismo periodo</a:t>
            </a:r>
            <a:r>
              <a:rPr lang="es-ES" sz="4400" b="1" dirty="0">
                <a:solidFill>
                  <a:srgbClr val="002060"/>
                </a:solidFill>
              </a:rPr>
              <a:t>. Así es que </a:t>
            </a:r>
            <a:r>
              <a:rPr lang="es-ES" sz="4400" b="1" u="sng" dirty="0">
                <a:solidFill>
                  <a:srgbClr val="C00000"/>
                </a:solidFill>
              </a:rPr>
              <a:t>los santos son lo mismo que la mujer—la iglesia fiel de Cristo</a:t>
            </a:r>
            <a:r>
              <a:rPr lang="es-ES" sz="4400" b="1" dirty="0">
                <a:solidFill>
                  <a:srgbClr val="002060"/>
                </a:solidFill>
              </a:rPr>
              <a:t>—y el cuerno pequeño/bestia es el emisario de Satanás.</a:t>
            </a:r>
          </a:p>
        </p:txBody>
      </p:sp>
    </p:spTree>
    <p:extLst>
      <p:ext uri="{BB962C8B-B14F-4D97-AF65-F5344CB8AC3E}">
        <p14:creationId xmlns:p14="http://schemas.microsoft.com/office/powerpoint/2010/main" val="3813206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37287"/>
            <a:ext cx="11713029"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La ‘</a:t>
            </a:r>
            <a:r>
              <a:rPr lang="es-ES" sz="4000" b="1" dirty="0">
                <a:solidFill>
                  <a:srgbClr val="C00000"/>
                </a:solidFill>
              </a:rPr>
              <a:t>paciencia de los santos</a:t>
            </a:r>
            <a:r>
              <a:rPr lang="es-ES" sz="4000" b="1" dirty="0">
                <a:solidFill>
                  <a:srgbClr val="002060"/>
                </a:solidFill>
              </a:rPr>
              <a:t>’ se debe comprender en el contexto de las </a:t>
            </a:r>
            <a:r>
              <a:rPr lang="es-ES" sz="4000" b="1" dirty="0">
                <a:solidFill>
                  <a:srgbClr val="C00000"/>
                </a:solidFill>
              </a:rPr>
              <a:t>pruebas</a:t>
            </a:r>
            <a:r>
              <a:rPr lang="es-ES" sz="4000" b="1" dirty="0">
                <a:solidFill>
                  <a:srgbClr val="002060"/>
                </a:solidFill>
              </a:rPr>
              <a:t> que sufrió la iglesia en el </a:t>
            </a:r>
            <a:r>
              <a:rPr lang="es-ES" sz="4000" b="1" dirty="0">
                <a:solidFill>
                  <a:srgbClr val="C00000"/>
                </a:solidFill>
              </a:rPr>
              <a:t>pasado</a:t>
            </a:r>
            <a:r>
              <a:rPr lang="es-ES" sz="4000" b="1" dirty="0">
                <a:solidFill>
                  <a:srgbClr val="002060"/>
                </a:solidFill>
              </a:rPr>
              <a:t> y las </a:t>
            </a:r>
            <a:r>
              <a:rPr lang="es-ES" sz="4000" b="1" dirty="0">
                <a:solidFill>
                  <a:srgbClr val="C00000"/>
                </a:solidFill>
              </a:rPr>
              <a:t>pruebas mayores </a:t>
            </a:r>
            <a:r>
              <a:rPr lang="es-ES" sz="4000" b="1" dirty="0">
                <a:solidFill>
                  <a:srgbClr val="002060"/>
                </a:solidFill>
              </a:rPr>
              <a:t>que sufrirá en el </a:t>
            </a:r>
            <a:r>
              <a:rPr lang="es-ES" sz="4000" b="1" dirty="0">
                <a:solidFill>
                  <a:srgbClr val="C00000"/>
                </a:solidFill>
              </a:rPr>
              <a:t>futuro</a:t>
            </a:r>
            <a:r>
              <a:rPr lang="es-ES" sz="4000" b="1" dirty="0">
                <a:solidFill>
                  <a:srgbClr val="002060"/>
                </a:solidFill>
              </a:rPr>
              <a:t> cuando la bestia de la tierra haga una imagen de la primera bestia e imponga su marca so pena de muerte. La mejor manera de comprender la expresión ‘</a:t>
            </a:r>
            <a:r>
              <a:rPr lang="es-ES" sz="4000" b="1" u="sng" dirty="0">
                <a:solidFill>
                  <a:srgbClr val="002060"/>
                </a:solidFill>
              </a:rPr>
              <a:t>paciencia de los santos</a:t>
            </a:r>
            <a:r>
              <a:rPr lang="es-ES" sz="4000" b="1" dirty="0">
                <a:solidFill>
                  <a:srgbClr val="002060"/>
                </a:solidFill>
              </a:rPr>
              <a:t>’ se halla en la </a:t>
            </a:r>
            <a:r>
              <a:rPr lang="es-ES" sz="4000" b="1" dirty="0">
                <a:solidFill>
                  <a:srgbClr val="C00000"/>
                </a:solidFill>
              </a:rPr>
              <a:t>parábola de la viuda persistente</a:t>
            </a:r>
            <a:r>
              <a:rPr lang="es-ES" sz="4000" b="1" dirty="0">
                <a:solidFill>
                  <a:srgbClr val="002060"/>
                </a:solidFill>
              </a:rPr>
              <a:t> (Lucas 18:1-8). En unos momentos estudiaremos está parábola, pero antes debemos examinar varios textos que describen las </a:t>
            </a:r>
            <a:r>
              <a:rPr lang="es-ES" sz="4000" b="1" dirty="0">
                <a:solidFill>
                  <a:srgbClr val="C00000"/>
                </a:solidFill>
              </a:rPr>
              <a:t>persecuciones</a:t>
            </a:r>
            <a:r>
              <a:rPr lang="es-ES" sz="4000" b="1" dirty="0">
                <a:solidFill>
                  <a:srgbClr val="002060"/>
                </a:solidFill>
              </a:rPr>
              <a:t> del pasado y las del futuro:</a:t>
            </a:r>
          </a:p>
        </p:txBody>
      </p:sp>
    </p:spTree>
    <p:extLst>
      <p:ext uri="{BB962C8B-B14F-4D97-AF65-F5344CB8AC3E}">
        <p14:creationId xmlns:p14="http://schemas.microsoft.com/office/powerpoint/2010/main" val="64278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3837" y="961202"/>
            <a:ext cx="11237830"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 veía yo que este </a:t>
            </a:r>
            <a:r>
              <a:rPr lang="es-ES" sz="4400" b="1" dirty="0">
                <a:solidFill>
                  <a:srgbClr val="FFFF00"/>
                </a:solidFill>
              </a:rPr>
              <a:t>cuerno</a:t>
            </a:r>
            <a:r>
              <a:rPr lang="es-ES" sz="4400" b="1" dirty="0">
                <a:solidFill>
                  <a:schemeClr val="bg1"/>
                </a:solidFill>
              </a:rPr>
              <a:t> hacía </a:t>
            </a:r>
            <a:r>
              <a:rPr lang="es-ES" sz="4400" b="1" dirty="0">
                <a:solidFill>
                  <a:srgbClr val="FFFF00"/>
                </a:solidFill>
              </a:rPr>
              <a:t>guerra</a:t>
            </a:r>
            <a:r>
              <a:rPr lang="es-ES" sz="4400" b="1" dirty="0">
                <a:solidFill>
                  <a:schemeClr val="bg1"/>
                </a:solidFill>
              </a:rPr>
              <a:t> contra los </a:t>
            </a:r>
            <a:r>
              <a:rPr lang="es-ES" sz="4400" b="1" dirty="0">
                <a:solidFill>
                  <a:srgbClr val="FFFF00"/>
                </a:solidFill>
              </a:rPr>
              <a:t>santos</a:t>
            </a:r>
            <a:r>
              <a:rPr lang="es-ES" sz="4400" b="1" dirty="0">
                <a:solidFill>
                  <a:schemeClr val="bg1"/>
                </a:solidFill>
              </a:rPr>
              <a:t>, y los vencía, 22 hasta que vino el Anciano de días, y se dio el juicio a los santos del Altísimo; y llegó el tiempo, y los santos recibieron el reino. 23 Dijo así: La cuarta bestia será un cuarto reino en la tierra, el cual será diferente de todos los otros reinos, y a toda la tierra devorará, trillará y despedazará.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Daniel 7:21-25: </a:t>
            </a:r>
            <a:r>
              <a:rPr lang="es-ES" dirty="0">
                <a:solidFill>
                  <a:schemeClr val="tx1"/>
                </a:solidFill>
              </a:rPr>
              <a:t>Dimensión pasada:</a:t>
            </a:r>
          </a:p>
        </p:txBody>
      </p:sp>
    </p:spTree>
    <p:extLst>
      <p:ext uri="{BB962C8B-B14F-4D97-AF65-F5344CB8AC3E}">
        <p14:creationId xmlns:p14="http://schemas.microsoft.com/office/powerpoint/2010/main" val="2445992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7485" y="456235"/>
            <a:ext cx="11237830" cy="6186309"/>
          </a:xfrm>
          <a:prstGeom prst="rect">
            <a:avLst/>
          </a:prstGeom>
          <a:noFill/>
        </p:spPr>
        <p:txBody>
          <a:bodyPr wrap="square" rtlCol="0">
            <a:spAutoFit/>
          </a:bodyPr>
          <a:lstStyle/>
          <a:p>
            <a:r>
              <a:rPr lang="es-ES" sz="4400" b="1" dirty="0" smtClean="0">
                <a:solidFill>
                  <a:schemeClr val="bg1"/>
                </a:solidFill>
              </a:rPr>
              <a:t>24 </a:t>
            </a:r>
            <a:r>
              <a:rPr lang="es-ES" sz="4400" b="1" dirty="0">
                <a:solidFill>
                  <a:schemeClr val="bg1"/>
                </a:solidFill>
              </a:rPr>
              <a:t>Y los diez cuernos significan que de aquel reino se levantarán diez reyes; y tras ellos se levantará otro, el cual será diferente de los primeros, y a tres reyes derribará. 25 Y hablará palabras contra el Altísimo, y a los santos del Altísimo quebrantará, y pensará en cambiar los tiempos y la ley; y serán entregados en su maño hasta </a:t>
            </a:r>
            <a:r>
              <a:rPr lang="es-ES" sz="4400" b="1" u="sng" dirty="0">
                <a:solidFill>
                  <a:schemeClr val="bg1"/>
                </a:solidFill>
              </a:rPr>
              <a:t>tiempo, y tiempos, y medio tiempo</a:t>
            </a:r>
            <a:r>
              <a:rPr lang="es-ES" sz="4400" b="1" dirty="0">
                <a:solidFill>
                  <a:schemeClr val="bg1"/>
                </a:solidFill>
              </a:rPr>
              <a:t>.”</a:t>
            </a:r>
          </a:p>
        </p:txBody>
      </p:sp>
    </p:spTree>
    <p:extLst>
      <p:ext uri="{BB962C8B-B14F-4D97-AF65-F5344CB8AC3E}">
        <p14:creationId xmlns:p14="http://schemas.microsoft.com/office/powerpoint/2010/main" val="2976568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742838"/>
            <a:ext cx="11237830"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También se le dio boca que hablaba grandes cosas y blasfemias; y se le dio autoridad para actuar </a:t>
            </a:r>
            <a:r>
              <a:rPr lang="es-ES" sz="4400" b="1" u="sng" dirty="0">
                <a:solidFill>
                  <a:schemeClr val="bg1"/>
                </a:solidFill>
              </a:rPr>
              <a:t>cuarenta y dos meses</a:t>
            </a:r>
            <a:r>
              <a:rPr lang="es-ES" sz="4400" b="1" dirty="0">
                <a:solidFill>
                  <a:schemeClr val="bg1"/>
                </a:solidFill>
              </a:rPr>
              <a:t>. 6 Y abrió su boca en blasfemias contra Dios, para blasfemar de su nombre, de su tabernáculo, y de los que moran en el cielo. 7 Y se le permitió hacer guerra contra los santos, y vencerlos. También se le dio autoridad sobre toda tribu, pueblo, lengua y nación.”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13:5-7: </a:t>
            </a:r>
            <a:r>
              <a:rPr lang="es-ES" dirty="0">
                <a:solidFill>
                  <a:schemeClr val="tx1"/>
                </a:solidFill>
              </a:rPr>
              <a:t>Dimensión pasada: </a:t>
            </a:r>
          </a:p>
        </p:txBody>
      </p:sp>
    </p:spTree>
    <p:extLst>
      <p:ext uri="{BB962C8B-B14F-4D97-AF65-F5344CB8AC3E}">
        <p14:creationId xmlns:p14="http://schemas.microsoft.com/office/powerpoint/2010/main" val="2758910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1411578"/>
            <a:ext cx="11237830"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 cuando vio el dragón que había sido arrojado a la tierra, </a:t>
            </a:r>
            <a:r>
              <a:rPr lang="es-ES" sz="4400" b="1" dirty="0">
                <a:solidFill>
                  <a:srgbClr val="FFFF00"/>
                </a:solidFill>
              </a:rPr>
              <a:t>persiguió a la mujer </a:t>
            </a:r>
            <a:r>
              <a:rPr lang="es-ES" sz="4400" b="1" dirty="0">
                <a:solidFill>
                  <a:schemeClr val="bg1"/>
                </a:solidFill>
              </a:rPr>
              <a:t>que había dado a luz al hijo varón. 14 Y se le dieron a la mujer las dos alas de la gran águila, para que volase de delante de la serpiente al desierto, a su lugar, donde es sustentada por un </a:t>
            </a:r>
            <a:r>
              <a:rPr lang="es-ES" sz="4400" b="1" dirty="0">
                <a:solidFill>
                  <a:srgbClr val="FFFF00"/>
                </a:solidFill>
              </a:rPr>
              <a:t>tiempo, y tiempos, y la mitad de un tiempo</a:t>
            </a:r>
            <a:r>
              <a:rPr lang="es-ES" sz="4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12:13-17: </a:t>
            </a:r>
            <a:r>
              <a:rPr lang="es-ES" dirty="0">
                <a:solidFill>
                  <a:schemeClr val="tx1"/>
                </a:solidFill>
              </a:rPr>
              <a:t>Dimensión pasada y futura:</a:t>
            </a:r>
          </a:p>
        </p:txBody>
      </p:sp>
    </p:spTree>
    <p:extLst>
      <p:ext uri="{BB962C8B-B14F-4D97-AF65-F5344CB8AC3E}">
        <p14:creationId xmlns:p14="http://schemas.microsoft.com/office/powerpoint/2010/main" val="1598974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37493" y="319757"/>
            <a:ext cx="11237830" cy="6247864"/>
          </a:xfrm>
          <a:prstGeom prst="rect">
            <a:avLst/>
          </a:prstGeom>
          <a:noFill/>
        </p:spPr>
        <p:txBody>
          <a:bodyPr wrap="square" rtlCol="0">
            <a:spAutoFit/>
          </a:bodyPr>
          <a:lstStyle/>
          <a:p>
            <a:r>
              <a:rPr lang="es-ES" sz="4000" b="1" dirty="0" smtClean="0">
                <a:solidFill>
                  <a:schemeClr val="bg1"/>
                </a:solidFill>
              </a:rPr>
              <a:t>15 </a:t>
            </a:r>
            <a:r>
              <a:rPr lang="es-ES" sz="4000" b="1" dirty="0">
                <a:solidFill>
                  <a:schemeClr val="bg1"/>
                </a:solidFill>
              </a:rPr>
              <a:t>Y la serpiente arrojó de su boca, tras la mujer, agua como un río, para que fuese arrastrada por el río. 16 Pero la tierra ayudó a la mujer, pues la tierra abrió su boca y tragó el río que el dragón había echado de su boca. 17 </a:t>
            </a:r>
            <a:r>
              <a:rPr lang="es-ES" sz="4000" b="1" dirty="0">
                <a:solidFill>
                  <a:srgbClr val="FFFF00"/>
                </a:solidFill>
              </a:rPr>
              <a:t>Entonces</a:t>
            </a:r>
            <a:r>
              <a:rPr lang="es-ES" sz="4000" b="1" dirty="0">
                <a:solidFill>
                  <a:schemeClr val="bg1"/>
                </a:solidFill>
              </a:rPr>
              <a:t> el dragón [</a:t>
            </a:r>
            <a:r>
              <a:rPr lang="es-ES" sz="4000" b="1" dirty="0">
                <a:solidFill>
                  <a:srgbClr val="FFFF00"/>
                </a:solidFill>
              </a:rPr>
              <a:t>el dragón reanuda la guerra del pasado</a:t>
            </a:r>
            <a:r>
              <a:rPr lang="es-ES" sz="4000" b="1" dirty="0">
                <a:solidFill>
                  <a:schemeClr val="bg1"/>
                </a:solidFill>
              </a:rPr>
              <a:t>] se llenó de ira contra la mujer; y se fue a hacer guerra contra el resto de la descendencia de ella, los que guardan los mandamientos de Dios y tienen el testimonio de Jesucristo.”</a:t>
            </a:r>
          </a:p>
        </p:txBody>
      </p:sp>
    </p:spTree>
    <p:extLst>
      <p:ext uri="{BB962C8B-B14F-4D97-AF65-F5344CB8AC3E}">
        <p14:creationId xmlns:p14="http://schemas.microsoft.com/office/powerpoint/2010/main" val="766410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0123" y="522424"/>
            <a:ext cx="10765757"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a:t>
            </a:r>
            <a:r>
              <a:rPr lang="es-ES" sz="4800" b="1" u="sng" dirty="0">
                <a:solidFill>
                  <a:srgbClr val="002060"/>
                </a:solidFill>
              </a:rPr>
              <a:t>Mateo 8:29 </a:t>
            </a:r>
            <a:r>
              <a:rPr lang="es-ES" sz="4800" b="1" dirty="0">
                <a:solidFill>
                  <a:srgbClr val="002060"/>
                </a:solidFill>
              </a:rPr>
              <a:t>los espíritus demoníacos le preguntan a Jesús si había venido para </a:t>
            </a:r>
            <a:r>
              <a:rPr lang="es-ES" sz="4800" b="1" dirty="0">
                <a:solidFill>
                  <a:srgbClr val="FF0000"/>
                </a:solidFill>
              </a:rPr>
              <a:t>atormentarlos</a:t>
            </a:r>
            <a:r>
              <a:rPr lang="es-ES" sz="4800" b="1" dirty="0">
                <a:solidFill>
                  <a:srgbClr val="002060"/>
                </a:solidFill>
              </a:rPr>
              <a:t> antes de tiempo. Una vez más la palabra ‘</a:t>
            </a:r>
            <a:r>
              <a:rPr lang="es-ES" sz="4800" b="1" dirty="0">
                <a:solidFill>
                  <a:srgbClr val="FF0000"/>
                </a:solidFill>
              </a:rPr>
              <a:t>tormento</a:t>
            </a:r>
            <a:r>
              <a:rPr lang="es-ES" sz="4800" b="1" dirty="0">
                <a:solidFill>
                  <a:srgbClr val="002060"/>
                </a:solidFill>
              </a:rPr>
              <a:t>’ se refiere a una </a:t>
            </a:r>
            <a:r>
              <a:rPr lang="es-ES" sz="4800" b="1" dirty="0">
                <a:solidFill>
                  <a:srgbClr val="FF0000"/>
                </a:solidFill>
              </a:rPr>
              <a:t>experiencia real y consciente</a:t>
            </a:r>
            <a:r>
              <a:rPr lang="es-ES" sz="4800" b="1" dirty="0">
                <a:solidFill>
                  <a:srgbClr val="002060"/>
                </a:solidFill>
              </a:rPr>
              <a:t>. Para los </a:t>
            </a:r>
            <a:r>
              <a:rPr lang="es-ES" sz="4800" b="1" dirty="0" smtClean="0">
                <a:solidFill>
                  <a:srgbClr val="FF0000"/>
                </a:solidFill>
              </a:rPr>
              <a:t>espíritus, </a:t>
            </a:r>
            <a:r>
              <a:rPr lang="es-ES" sz="4800" b="1" dirty="0">
                <a:solidFill>
                  <a:srgbClr val="FF0000"/>
                </a:solidFill>
              </a:rPr>
              <a:t>el tormento </a:t>
            </a:r>
            <a:r>
              <a:rPr lang="es-ES" sz="4800" b="1" dirty="0">
                <a:solidFill>
                  <a:srgbClr val="002060"/>
                </a:solidFill>
              </a:rPr>
              <a:t>se refiere a su </a:t>
            </a:r>
            <a:r>
              <a:rPr lang="es-ES" sz="4800" b="1" u="sng" dirty="0">
                <a:solidFill>
                  <a:srgbClr val="002060"/>
                </a:solidFill>
              </a:rPr>
              <a:t>castigo final en el fuego del infierno</a:t>
            </a:r>
            <a:r>
              <a:rPr lang="es-ES" sz="4800" b="1" dirty="0">
                <a:solidFill>
                  <a:srgbClr val="002060"/>
                </a:solidFill>
              </a:rPr>
              <a:t>.</a:t>
            </a:r>
          </a:p>
        </p:txBody>
      </p:sp>
    </p:spTree>
    <p:extLst>
      <p:ext uri="{BB962C8B-B14F-4D97-AF65-F5344CB8AC3E}">
        <p14:creationId xmlns:p14="http://schemas.microsoft.com/office/powerpoint/2010/main" val="1312116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1411578"/>
            <a:ext cx="11237830"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Vi a la mujer ebria de la sangre de los santos, y de la sangre de los mártires de Jesús; y cuando la vi, quedé asombrado con gran asombro.”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17:6: </a:t>
            </a:r>
            <a:r>
              <a:rPr lang="es-ES" dirty="0">
                <a:solidFill>
                  <a:schemeClr val="tx1"/>
                </a:solidFill>
              </a:rPr>
              <a:t>La dimensión futura:</a:t>
            </a:r>
          </a:p>
        </p:txBody>
      </p:sp>
    </p:spTree>
    <p:extLst>
      <p:ext uri="{BB962C8B-B14F-4D97-AF65-F5344CB8AC3E}">
        <p14:creationId xmlns:p14="http://schemas.microsoft.com/office/powerpoint/2010/main" val="1362047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883392" y="808875"/>
            <a:ext cx="8939284"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Elena White confirma las dos etapas de persecución contra el pueblo de Dios:</a:t>
            </a:r>
          </a:p>
        </p:txBody>
      </p:sp>
    </p:spTree>
    <p:extLst>
      <p:ext uri="{BB962C8B-B14F-4D97-AF65-F5344CB8AC3E}">
        <p14:creationId xmlns:p14="http://schemas.microsoft.com/office/powerpoint/2010/main" val="10761492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988498"/>
            <a:ext cx="11237830" cy="5632311"/>
          </a:xfrm>
          <a:prstGeom prst="rect">
            <a:avLst/>
          </a:prstGeom>
          <a:noFill/>
        </p:spPr>
        <p:txBody>
          <a:bodyPr wrap="square" rtlCol="0">
            <a:spAutoFit/>
          </a:bodyPr>
          <a:lstStyle/>
          <a:p>
            <a:r>
              <a:rPr lang="es-ES" sz="6000" b="1" dirty="0">
                <a:solidFill>
                  <a:schemeClr val="bg1"/>
                </a:solidFill>
              </a:rPr>
              <a:t>“La influencia de Roma [papal] en los países que en otro tiempo reconocían su dominio, dista mucho de haber sido destruida. Y la profecía predice la restauración de su poder</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El Conflicto de los Siglos, p. 565</a:t>
            </a:r>
          </a:p>
        </p:txBody>
      </p:sp>
    </p:spTree>
    <p:extLst>
      <p:ext uri="{BB962C8B-B14F-4D97-AF65-F5344CB8AC3E}">
        <p14:creationId xmlns:p14="http://schemas.microsoft.com/office/powerpoint/2010/main" val="3813916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1" y="879315"/>
            <a:ext cx="11761835" cy="5632311"/>
          </a:xfrm>
          <a:prstGeom prst="rect">
            <a:avLst/>
          </a:prstGeom>
          <a:noFill/>
        </p:spPr>
        <p:txBody>
          <a:bodyPr wrap="square" rtlCol="0">
            <a:spAutoFit/>
          </a:bodyPr>
          <a:lstStyle/>
          <a:p>
            <a:r>
              <a:rPr lang="es-ES" sz="4000" b="1" dirty="0">
                <a:solidFill>
                  <a:schemeClr val="bg1"/>
                </a:solidFill>
              </a:rPr>
              <a:t>“Roma se ha propuesto </a:t>
            </a:r>
            <a:r>
              <a:rPr lang="es-ES" sz="4000" b="1" dirty="0" smtClean="0">
                <a:solidFill>
                  <a:srgbClr val="FFFF00"/>
                </a:solidFill>
              </a:rPr>
              <a:t>restablecer</a:t>
            </a:r>
            <a:r>
              <a:rPr lang="es-ES" sz="4000" b="1" dirty="0" smtClean="0">
                <a:solidFill>
                  <a:schemeClr val="bg1"/>
                </a:solidFill>
              </a:rPr>
              <a:t> </a:t>
            </a:r>
            <a:r>
              <a:rPr lang="es-ES" sz="4000" b="1" dirty="0">
                <a:solidFill>
                  <a:schemeClr val="bg1"/>
                </a:solidFill>
              </a:rPr>
              <a:t>su poder y </a:t>
            </a:r>
            <a:r>
              <a:rPr lang="es-ES" sz="4000" b="1" dirty="0" smtClean="0">
                <a:solidFill>
                  <a:srgbClr val="FFFF00"/>
                </a:solidFill>
              </a:rPr>
              <a:t>recuperar</a:t>
            </a:r>
            <a:r>
              <a:rPr lang="es-ES" sz="4000" b="1" dirty="0" smtClean="0">
                <a:solidFill>
                  <a:schemeClr val="bg1"/>
                </a:solidFill>
              </a:rPr>
              <a:t> </a:t>
            </a:r>
            <a:r>
              <a:rPr lang="es-ES" sz="4000" b="1" dirty="0">
                <a:solidFill>
                  <a:schemeClr val="bg1"/>
                </a:solidFill>
              </a:rPr>
              <a:t>la supremacía que perdió. Establézcase en los Estados Unidos el principio de que la iglesia puede emplear o controlar el poder del estado; que las leyes civiles pueden hacer obligatorias las observancias religiosas; en una palabra, que la autoridad de la iglesia con la del estado debe dominar las conciencias, y el triunfo de Roma quedará asegurado en la gran República de la América del Norte</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El </a:t>
            </a:r>
            <a:r>
              <a:rPr lang="es-ES" dirty="0"/>
              <a:t>Conflicto de los Siglos, p. 638</a:t>
            </a:r>
          </a:p>
        </p:txBody>
      </p:sp>
    </p:spTree>
    <p:extLst>
      <p:ext uri="{BB962C8B-B14F-4D97-AF65-F5344CB8AC3E}">
        <p14:creationId xmlns:p14="http://schemas.microsoft.com/office/powerpoint/2010/main" val="3757197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8970" y="610136"/>
            <a:ext cx="11761835" cy="6247864"/>
          </a:xfrm>
          <a:prstGeom prst="rect">
            <a:avLst/>
          </a:prstGeom>
          <a:noFill/>
        </p:spPr>
        <p:txBody>
          <a:bodyPr wrap="square" rtlCol="0">
            <a:spAutoFit/>
          </a:bodyPr>
          <a:lstStyle/>
          <a:p>
            <a:r>
              <a:rPr lang="es-ES" sz="4000" b="1" dirty="0">
                <a:solidFill>
                  <a:schemeClr val="bg1"/>
                </a:solidFill>
              </a:rPr>
              <a:t>“Cuando nuestra nación renuncie de tal manera a los principios de su gobierno hasta el punto de promulgar una ley dominical, por este acto el protestantismo unirá sus manos con el papismo; esto no será más ni menos que </a:t>
            </a:r>
            <a:r>
              <a:rPr lang="es-ES" sz="4000" b="1" dirty="0">
                <a:solidFill>
                  <a:srgbClr val="FFFF00"/>
                </a:solidFill>
              </a:rPr>
              <a:t>darle vida [porque tenía una herida mortal] </a:t>
            </a:r>
            <a:r>
              <a:rPr lang="es-ES" sz="4000" b="1" dirty="0">
                <a:solidFill>
                  <a:schemeClr val="bg1"/>
                </a:solidFill>
              </a:rPr>
              <a:t>a la tiranía que durante largo tiempo ha estado buscando ansiosamente la oportunidad de </a:t>
            </a:r>
            <a:r>
              <a:rPr lang="es-ES" sz="4000" b="1" dirty="0">
                <a:solidFill>
                  <a:srgbClr val="FFFF00"/>
                </a:solidFill>
              </a:rPr>
              <a:t>resurgir [significa que la tiranía por un tiempo estuvo inactiva] </a:t>
            </a:r>
            <a:r>
              <a:rPr lang="es-ES" sz="4000" b="1" dirty="0">
                <a:solidFill>
                  <a:schemeClr val="bg1"/>
                </a:solidFill>
              </a:rPr>
              <a:t>en </a:t>
            </a:r>
            <a:r>
              <a:rPr lang="es-ES" sz="4000" b="1" dirty="0">
                <a:solidFill>
                  <a:srgbClr val="FFFF00"/>
                </a:solidFill>
              </a:rPr>
              <a:t>activo [que significa que por un tiempo estuvo inactivo] </a:t>
            </a:r>
            <a:r>
              <a:rPr lang="es-ES" sz="4000" b="1" dirty="0">
                <a:solidFill>
                  <a:schemeClr val="bg1"/>
                </a:solidFill>
              </a:rPr>
              <a:t>despotismo</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Testimonios para la Iglesia, tomo 5, p. 666</a:t>
            </a:r>
          </a:p>
        </p:txBody>
      </p:sp>
    </p:spTree>
    <p:extLst>
      <p:ext uri="{BB962C8B-B14F-4D97-AF65-F5344CB8AC3E}">
        <p14:creationId xmlns:p14="http://schemas.microsoft.com/office/powerpoint/2010/main" val="759519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8970" y="610136"/>
            <a:ext cx="11761835" cy="5632311"/>
          </a:xfrm>
          <a:prstGeom prst="rect">
            <a:avLst/>
          </a:prstGeom>
          <a:noFill/>
        </p:spPr>
        <p:txBody>
          <a:bodyPr wrap="square" rtlCol="0">
            <a:spAutoFit/>
          </a:bodyPr>
          <a:lstStyle/>
          <a:p>
            <a:r>
              <a:rPr lang="es-ES" sz="4000" b="1" dirty="0">
                <a:solidFill>
                  <a:schemeClr val="bg1"/>
                </a:solidFill>
              </a:rPr>
              <a:t>“Cuando la tierra que el Señor levantó para darle refugio a Su pueblo para que pudieran adorarle conforme a los dictados de sus propias conciencias, la tierra sobre la cual Dios ha colocado por largos años el escudo de la Omnipotencia, la tierra que Dios ha favorecido haciéndola depositaria de la religión pura de Cristo—cuando dicha tierra, </a:t>
            </a:r>
            <a:r>
              <a:rPr lang="es-ES" sz="4000" b="1" dirty="0">
                <a:solidFill>
                  <a:srgbClr val="FFFF00"/>
                </a:solidFill>
              </a:rPr>
              <a:t>por medio de sus legisladores [el acto nacional]</a:t>
            </a:r>
            <a:r>
              <a:rPr lang="es-ES" sz="4000" b="1" dirty="0">
                <a:solidFill>
                  <a:schemeClr val="bg1"/>
                </a:solidFill>
              </a:rPr>
              <a:t>, repudie </a:t>
            </a:r>
            <a:r>
              <a:rPr lang="es-ES" sz="4000" b="1" dirty="0">
                <a:solidFill>
                  <a:srgbClr val="FFFF00"/>
                </a:solidFill>
              </a:rPr>
              <a:t>los principios </a:t>
            </a:r>
            <a:r>
              <a:rPr lang="es-ES" sz="4000" b="1" dirty="0">
                <a:solidFill>
                  <a:schemeClr val="bg1"/>
                </a:solidFill>
              </a:rPr>
              <a:t>del Protestantismo, y apoye la apostasía Romana </a:t>
            </a:r>
            <a:r>
              <a:rPr lang="es-ES" sz="4000" b="1" dirty="0" smtClean="0">
                <a:solidFill>
                  <a:schemeClr val="bg1"/>
                </a:solidFill>
              </a:rPr>
              <a:t>que</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Signs of the Times, </a:t>
            </a:r>
            <a:r>
              <a:rPr lang="en-US" dirty="0" err="1"/>
              <a:t>junio</a:t>
            </a:r>
            <a:r>
              <a:rPr lang="en-US" dirty="0"/>
              <a:t> 12, 1893</a:t>
            </a:r>
          </a:p>
        </p:txBody>
      </p:sp>
    </p:spTree>
    <p:extLst>
      <p:ext uri="{BB962C8B-B14F-4D97-AF65-F5344CB8AC3E}">
        <p14:creationId xmlns:p14="http://schemas.microsoft.com/office/powerpoint/2010/main" val="3971493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165" y="0"/>
            <a:ext cx="11761835" cy="6863417"/>
          </a:xfrm>
          <a:prstGeom prst="rect">
            <a:avLst/>
          </a:prstGeom>
          <a:noFill/>
        </p:spPr>
        <p:txBody>
          <a:bodyPr wrap="square" rtlCol="0">
            <a:spAutoFit/>
          </a:bodyPr>
          <a:lstStyle/>
          <a:p>
            <a:r>
              <a:rPr lang="es-ES" sz="4400" b="1" dirty="0" smtClean="0">
                <a:solidFill>
                  <a:schemeClr val="bg1"/>
                </a:solidFill>
              </a:rPr>
              <a:t>procuró </a:t>
            </a:r>
            <a:r>
              <a:rPr lang="es-ES" sz="4400" b="1" dirty="0">
                <a:solidFill>
                  <a:srgbClr val="FFFF00"/>
                </a:solidFill>
              </a:rPr>
              <a:t>alterar la ley de </a:t>
            </a:r>
            <a:r>
              <a:rPr lang="es-ES" sz="4400" b="1" dirty="0" smtClean="0">
                <a:solidFill>
                  <a:srgbClr val="FFFF00"/>
                </a:solidFill>
              </a:rPr>
              <a:t>Dios</a:t>
            </a:r>
            <a:r>
              <a:rPr lang="es-ES" sz="4400" b="1" dirty="0" smtClean="0">
                <a:solidFill>
                  <a:schemeClr val="bg1"/>
                </a:solidFill>
              </a:rPr>
              <a:t>—entonces </a:t>
            </a:r>
            <a:r>
              <a:rPr lang="es-ES" sz="4400" b="1" dirty="0">
                <a:solidFill>
                  <a:schemeClr val="bg1"/>
                </a:solidFill>
              </a:rPr>
              <a:t>se revelará la obra final </a:t>
            </a:r>
            <a:r>
              <a:rPr lang="es-ES" sz="4400" b="1" dirty="0" smtClean="0">
                <a:solidFill>
                  <a:schemeClr val="bg1"/>
                </a:solidFill>
              </a:rPr>
              <a:t>del hombre </a:t>
            </a:r>
            <a:r>
              <a:rPr lang="es-ES" sz="4400" b="1" dirty="0">
                <a:solidFill>
                  <a:schemeClr val="bg1"/>
                </a:solidFill>
              </a:rPr>
              <a:t>de pecado. </a:t>
            </a:r>
            <a:r>
              <a:rPr lang="es-ES" sz="4400" b="1" dirty="0">
                <a:solidFill>
                  <a:srgbClr val="FFFF00"/>
                </a:solidFill>
              </a:rPr>
              <a:t>Los protestantes le brindarán toda su influencia y apoyo al papado</a:t>
            </a:r>
            <a:r>
              <a:rPr lang="es-ES" sz="4400" b="1" dirty="0">
                <a:solidFill>
                  <a:schemeClr val="bg1"/>
                </a:solidFill>
              </a:rPr>
              <a:t>. Por un </a:t>
            </a:r>
            <a:r>
              <a:rPr lang="es-ES" sz="4400" b="1" dirty="0">
                <a:solidFill>
                  <a:srgbClr val="FFFF00"/>
                </a:solidFill>
              </a:rPr>
              <a:t>acto nacional [acto del congreso] </a:t>
            </a:r>
            <a:r>
              <a:rPr lang="es-ES" sz="4400" b="1" dirty="0">
                <a:solidFill>
                  <a:schemeClr val="bg1"/>
                </a:solidFill>
              </a:rPr>
              <a:t>impondrán la observancia del falso sábado y le darán </a:t>
            </a:r>
            <a:r>
              <a:rPr lang="es-ES" sz="4400" b="1" dirty="0">
                <a:solidFill>
                  <a:srgbClr val="FFFF00"/>
                </a:solidFill>
              </a:rPr>
              <a:t>vida y vigor [se sanará la herida] </a:t>
            </a:r>
            <a:r>
              <a:rPr lang="es-ES" sz="4400" b="1" dirty="0">
                <a:solidFill>
                  <a:schemeClr val="bg1"/>
                </a:solidFill>
              </a:rPr>
              <a:t>a la fe corrupta de Roma, y así </a:t>
            </a:r>
            <a:r>
              <a:rPr lang="es-ES" sz="4400" b="1" dirty="0">
                <a:solidFill>
                  <a:srgbClr val="FFFF00"/>
                </a:solidFill>
              </a:rPr>
              <a:t>revivirán</a:t>
            </a:r>
            <a:r>
              <a:rPr lang="es-ES" sz="4400" b="1" dirty="0">
                <a:solidFill>
                  <a:schemeClr val="bg1"/>
                </a:solidFill>
              </a:rPr>
              <a:t> su tiranía y su opresión de la conciencia. Entonces será tiempo para que Dios obre con gran poder para vindicar su verdad</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17350916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Definición de términos</a:t>
            </a:r>
          </a:p>
        </p:txBody>
      </p:sp>
    </p:spTree>
    <p:extLst>
      <p:ext uri="{BB962C8B-B14F-4D97-AF65-F5344CB8AC3E}">
        <p14:creationId xmlns:p14="http://schemas.microsoft.com/office/powerpoint/2010/main" val="11514721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129" y="153092"/>
            <a:ext cx="1119116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¿Qué significa la palabra ‘</a:t>
            </a:r>
            <a:r>
              <a:rPr lang="es-ES" sz="4800" b="1" dirty="0">
                <a:solidFill>
                  <a:srgbClr val="FF0000"/>
                </a:solidFill>
              </a:rPr>
              <a:t>paciencia</a:t>
            </a:r>
            <a:r>
              <a:rPr lang="es-ES" sz="4800" b="1" dirty="0">
                <a:solidFill>
                  <a:srgbClr val="002060"/>
                </a:solidFill>
              </a:rPr>
              <a:t>’? En griego hay dos palabras que llevan la connotación de ‘paciencia’. Una de ellas es </a:t>
            </a:r>
            <a:r>
              <a:rPr lang="es-ES" sz="4800" b="1" i="1" dirty="0" err="1">
                <a:solidFill>
                  <a:srgbClr val="C00000"/>
                </a:solidFill>
              </a:rPr>
              <a:t>makrothumía</a:t>
            </a:r>
            <a:r>
              <a:rPr lang="es-ES" sz="4800" b="1" dirty="0">
                <a:solidFill>
                  <a:srgbClr val="002060"/>
                </a:solidFill>
              </a:rPr>
              <a:t> y la otra </a:t>
            </a:r>
            <a:r>
              <a:rPr lang="es-ES" sz="4800" b="1" i="1" dirty="0" err="1">
                <a:solidFill>
                  <a:srgbClr val="C00000"/>
                </a:solidFill>
              </a:rPr>
              <a:t>jupomoné</a:t>
            </a:r>
            <a:r>
              <a:rPr lang="es-ES" sz="4800" b="1" dirty="0">
                <a:solidFill>
                  <a:srgbClr val="002060"/>
                </a:solidFill>
              </a:rPr>
              <a:t>. La palabra griega que se usa en Apocalipsis 14:12 es </a:t>
            </a:r>
            <a:r>
              <a:rPr lang="es-ES" sz="4800" b="1" i="1" dirty="0" err="1">
                <a:solidFill>
                  <a:srgbClr val="C00000"/>
                </a:solidFill>
              </a:rPr>
              <a:t>jupomoné</a:t>
            </a:r>
            <a:r>
              <a:rPr lang="es-ES" sz="4800" b="1" dirty="0">
                <a:solidFill>
                  <a:srgbClr val="002060"/>
                </a:solidFill>
              </a:rPr>
              <a:t> que significa “</a:t>
            </a:r>
            <a:r>
              <a:rPr lang="es-ES" sz="4800" b="1" dirty="0">
                <a:solidFill>
                  <a:srgbClr val="C00000"/>
                </a:solidFill>
              </a:rPr>
              <a:t>perseverar</a:t>
            </a:r>
            <a:r>
              <a:rPr lang="es-ES" sz="4800" b="1" dirty="0">
                <a:solidFill>
                  <a:srgbClr val="002060"/>
                </a:solidFill>
              </a:rPr>
              <a:t>” </a:t>
            </a:r>
            <a:r>
              <a:rPr lang="es-ES" sz="4800" b="1" u="sng" dirty="0">
                <a:solidFill>
                  <a:srgbClr val="002060"/>
                </a:solidFill>
              </a:rPr>
              <a:t>a toda costa con una fe que no se rinde bajo las peores circunstancias</a:t>
            </a:r>
            <a:r>
              <a:rPr lang="es-ES" sz="4800" b="1" dirty="0">
                <a:solidFill>
                  <a:srgbClr val="002060"/>
                </a:solidFill>
              </a:rPr>
              <a:t>.</a:t>
            </a:r>
          </a:p>
        </p:txBody>
      </p:sp>
    </p:spTree>
    <p:extLst>
      <p:ext uri="{BB962C8B-B14F-4D97-AF65-F5344CB8AC3E}">
        <p14:creationId xmlns:p14="http://schemas.microsoft.com/office/powerpoint/2010/main" val="32910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parábola de la viuda persistente</a:t>
            </a:r>
          </a:p>
        </p:txBody>
      </p:sp>
    </p:spTree>
    <p:extLst>
      <p:ext uri="{BB962C8B-B14F-4D97-AF65-F5344CB8AC3E}">
        <p14:creationId xmlns:p14="http://schemas.microsoft.com/office/powerpoint/2010/main" val="2047388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76833" y="153092"/>
            <a:ext cx="1076575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Un uso significativo de la palabra </a:t>
            </a:r>
            <a:r>
              <a:rPr lang="es-ES" sz="4800" b="1" dirty="0" smtClean="0">
                <a:solidFill>
                  <a:srgbClr val="FF0000"/>
                </a:solidFill>
              </a:rPr>
              <a:t>tormento</a:t>
            </a:r>
            <a:r>
              <a:rPr lang="es-ES" sz="4800" b="1" dirty="0" smtClean="0">
                <a:solidFill>
                  <a:srgbClr val="002060"/>
                </a:solidFill>
              </a:rPr>
              <a:t> aparece </a:t>
            </a:r>
            <a:r>
              <a:rPr lang="es-ES" sz="4800" b="1" dirty="0">
                <a:solidFill>
                  <a:srgbClr val="002060"/>
                </a:solidFill>
              </a:rPr>
              <a:t>en </a:t>
            </a:r>
            <a:r>
              <a:rPr lang="es-ES" sz="4800" b="1" u="sng" dirty="0">
                <a:solidFill>
                  <a:srgbClr val="002060"/>
                </a:solidFill>
              </a:rPr>
              <a:t>Apocalipsis 9:5 </a:t>
            </a:r>
            <a:r>
              <a:rPr lang="es-ES" sz="4800" b="1" dirty="0" smtClean="0">
                <a:solidFill>
                  <a:srgbClr val="002060"/>
                </a:solidFill>
              </a:rPr>
              <a:t> </a:t>
            </a:r>
            <a:r>
              <a:rPr lang="es-ES" sz="4800" b="1" dirty="0">
                <a:solidFill>
                  <a:srgbClr val="002060"/>
                </a:solidFill>
              </a:rPr>
              <a:t>donde los </a:t>
            </a:r>
            <a:r>
              <a:rPr lang="es-ES" sz="4800" b="1" u="sng" dirty="0">
                <a:solidFill>
                  <a:srgbClr val="002060"/>
                </a:solidFill>
              </a:rPr>
              <a:t>escorpiones del abismo </a:t>
            </a:r>
            <a:r>
              <a:rPr lang="es-ES" sz="4800" b="1" dirty="0">
                <a:solidFill>
                  <a:srgbClr val="002060"/>
                </a:solidFill>
              </a:rPr>
              <a:t>reciben la orden de </a:t>
            </a:r>
            <a:r>
              <a:rPr lang="es-ES" sz="4800" b="1" dirty="0">
                <a:solidFill>
                  <a:srgbClr val="FF0000"/>
                </a:solidFill>
              </a:rPr>
              <a:t>atormentar</a:t>
            </a:r>
            <a:r>
              <a:rPr lang="es-ES" sz="4800" b="1" dirty="0">
                <a:solidFill>
                  <a:srgbClr val="002060"/>
                </a:solidFill>
              </a:rPr>
              <a:t> a los seres humanos por cinco meses. Claramente el </a:t>
            </a:r>
            <a:r>
              <a:rPr lang="es-ES" sz="4800" b="1" dirty="0">
                <a:solidFill>
                  <a:srgbClr val="FF0000"/>
                </a:solidFill>
              </a:rPr>
              <a:t>tormento</a:t>
            </a:r>
            <a:r>
              <a:rPr lang="es-ES" sz="4800" b="1" dirty="0">
                <a:solidFill>
                  <a:srgbClr val="002060"/>
                </a:solidFill>
              </a:rPr>
              <a:t> es </a:t>
            </a:r>
            <a:r>
              <a:rPr lang="es-ES" sz="4800" b="1" dirty="0">
                <a:solidFill>
                  <a:srgbClr val="FF0000"/>
                </a:solidFill>
              </a:rPr>
              <a:t>consciente y real </a:t>
            </a:r>
            <a:r>
              <a:rPr lang="es-ES" sz="4800" b="1" dirty="0">
                <a:solidFill>
                  <a:srgbClr val="002060"/>
                </a:solidFill>
              </a:rPr>
              <a:t>pues los escorpiones no matan, pero si </a:t>
            </a:r>
            <a:r>
              <a:rPr lang="es-ES" sz="4800" b="1" u="sng" dirty="0">
                <a:solidFill>
                  <a:srgbClr val="002060"/>
                </a:solidFill>
              </a:rPr>
              <a:t>infligen dolor y tormento</a:t>
            </a:r>
            <a:r>
              <a:rPr lang="es-ES" sz="4800" b="1" dirty="0">
                <a:solidFill>
                  <a:srgbClr val="002060"/>
                </a:solidFill>
              </a:rPr>
              <a:t>.</a:t>
            </a:r>
          </a:p>
        </p:txBody>
      </p:sp>
    </p:spTree>
    <p:extLst>
      <p:ext uri="{BB962C8B-B14F-4D97-AF65-F5344CB8AC3E}">
        <p14:creationId xmlns:p14="http://schemas.microsoft.com/office/powerpoint/2010/main" val="898571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00501" y="742838"/>
            <a:ext cx="10617959"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También les refirió Jesús una parábola sobre la necesidad de orar siempre, y </a:t>
            </a:r>
            <a:r>
              <a:rPr lang="es-ES" sz="4400" b="1" dirty="0">
                <a:solidFill>
                  <a:srgbClr val="FFFF00"/>
                </a:solidFill>
              </a:rPr>
              <a:t>no desmayar</a:t>
            </a:r>
            <a:r>
              <a:rPr lang="es-ES" sz="4400" b="1" dirty="0">
                <a:solidFill>
                  <a:schemeClr val="bg1"/>
                </a:solidFill>
              </a:rPr>
              <a:t>, 2 diciendo: Había en una ciudad un </a:t>
            </a:r>
            <a:r>
              <a:rPr lang="es-ES" sz="4400" b="1" dirty="0">
                <a:solidFill>
                  <a:srgbClr val="FFFF00"/>
                </a:solidFill>
              </a:rPr>
              <a:t>juez</a:t>
            </a:r>
            <a:r>
              <a:rPr lang="es-ES" sz="4400" b="1" dirty="0">
                <a:solidFill>
                  <a:schemeClr val="bg1"/>
                </a:solidFill>
              </a:rPr>
              <a:t>, que ni temía a Dios, ni respetaba a hombre. 3 Había también en aquella ciudad una </a:t>
            </a:r>
            <a:r>
              <a:rPr lang="es-ES" sz="4400" b="1" dirty="0">
                <a:solidFill>
                  <a:srgbClr val="FFFF00"/>
                </a:solidFill>
              </a:rPr>
              <a:t>viuda</a:t>
            </a:r>
            <a:r>
              <a:rPr lang="es-ES" sz="4400" b="1" dirty="0">
                <a:solidFill>
                  <a:schemeClr val="bg1"/>
                </a:solidFill>
              </a:rPr>
              <a:t> [</a:t>
            </a:r>
            <a:r>
              <a:rPr lang="es-ES" sz="4400" b="1" dirty="0">
                <a:solidFill>
                  <a:srgbClr val="FFFF00"/>
                </a:solidFill>
              </a:rPr>
              <a:t>destituida de todo apoyo humano</a:t>
            </a:r>
            <a:r>
              <a:rPr lang="es-ES" sz="4400" b="1" dirty="0">
                <a:solidFill>
                  <a:schemeClr val="bg1"/>
                </a:solidFill>
              </a:rPr>
              <a:t>], la cual </a:t>
            </a:r>
            <a:r>
              <a:rPr lang="es-ES" sz="4400" b="1" dirty="0">
                <a:solidFill>
                  <a:srgbClr val="FFFF00"/>
                </a:solidFill>
              </a:rPr>
              <a:t>[continuamente] venía </a:t>
            </a:r>
            <a:r>
              <a:rPr lang="es-ES" sz="4400" b="1" dirty="0">
                <a:solidFill>
                  <a:schemeClr val="bg1"/>
                </a:solidFill>
              </a:rPr>
              <a:t>a él, diciendo: Hazme justicia de mi </a:t>
            </a:r>
            <a:r>
              <a:rPr lang="es-ES" sz="4400" b="1" dirty="0">
                <a:solidFill>
                  <a:srgbClr val="FFFF00"/>
                </a:solidFill>
              </a:rPr>
              <a:t>adversario [que le había quitado todo].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Lucas 18:1-8:</a:t>
            </a:r>
          </a:p>
        </p:txBody>
      </p:sp>
    </p:spTree>
    <p:extLst>
      <p:ext uri="{BB962C8B-B14F-4D97-AF65-F5344CB8AC3E}">
        <p14:creationId xmlns:p14="http://schemas.microsoft.com/office/powerpoint/2010/main" val="18982550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0376" y="117693"/>
            <a:ext cx="11491415" cy="6740307"/>
          </a:xfrm>
          <a:prstGeom prst="rect">
            <a:avLst/>
          </a:prstGeom>
          <a:noFill/>
        </p:spPr>
        <p:txBody>
          <a:bodyPr wrap="square" rtlCol="0">
            <a:spAutoFit/>
          </a:bodyPr>
          <a:lstStyle/>
          <a:p>
            <a:r>
              <a:rPr lang="es-ES" sz="4800" b="1" dirty="0" smtClean="0">
                <a:solidFill>
                  <a:schemeClr val="bg1"/>
                </a:solidFill>
              </a:rPr>
              <a:t>4 </a:t>
            </a:r>
            <a:r>
              <a:rPr lang="es-ES" sz="4800" b="1" dirty="0">
                <a:solidFill>
                  <a:schemeClr val="bg1"/>
                </a:solidFill>
              </a:rPr>
              <a:t>Y él no quiso por </a:t>
            </a:r>
            <a:r>
              <a:rPr lang="es-ES" sz="4800" b="1" dirty="0">
                <a:solidFill>
                  <a:srgbClr val="FFFF00"/>
                </a:solidFill>
              </a:rPr>
              <a:t>algún tiempo [una demora en hacerle justicia contra el adversario]</a:t>
            </a:r>
            <a:r>
              <a:rPr lang="es-ES" sz="4800" b="1" dirty="0">
                <a:solidFill>
                  <a:schemeClr val="bg1"/>
                </a:solidFill>
              </a:rPr>
              <a:t>; pero después de esto dijo dentro de sí: Aunque ni temo a Dios, ni tengo respeto a hombre, 5 sin embargo, porque está viuda me es molesta, le haré justicia, no sea que, </a:t>
            </a:r>
            <a:r>
              <a:rPr lang="es-ES" sz="4800" b="1" dirty="0">
                <a:solidFill>
                  <a:srgbClr val="FFFF00"/>
                </a:solidFill>
              </a:rPr>
              <a:t>viniendo de continuo</a:t>
            </a:r>
            <a:r>
              <a:rPr lang="es-ES" sz="4800" b="1" dirty="0">
                <a:solidFill>
                  <a:schemeClr val="bg1"/>
                </a:solidFill>
              </a:rPr>
              <a:t>, me agote la paciencia. 6 Y dijo el Señor: Oíd lo que dijo el juez injusto. </a:t>
            </a:r>
          </a:p>
        </p:txBody>
      </p:sp>
    </p:spTree>
    <p:extLst>
      <p:ext uri="{BB962C8B-B14F-4D97-AF65-F5344CB8AC3E}">
        <p14:creationId xmlns:p14="http://schemas.microsoft.com/office/powerpoint/2010/main" val="4141246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3080" y="117693"/>
            <a:ext cx="11491415" cy="6740307"/>
          </a:xfrm>
          <a:prstGeom prst="rect">
            <a:avLst/>
          </a:prstGeom>
          <a:noFill/>
        </p:spPr>
        <p:txBody>
          <a:bodyPr wrap="square" rtlCol="0">
            <a:spAutoFit/>
          </a:bodyPr>
          <a:lstStyle/>
          <a:p>
            <a:r>
              <a:rPr lang="es-ES" sz="5400" b="1" dirty="0" smtClean="0">
                <a:solidFill>
                  <a:schemeClr val="bg1"/>
                </a:solidFill>
              </a:rPr>
              <a:t>7 </a:t>
            </a:r>
            <a:r>
              <a:rPr lang="es-ES" sz="5400" b="1" dirty="0">
                <a:solidFill>
                  <a:schemeClr val="bg1"/>
                </a:solidFill>
              </a:rPr>
              <a:t>¿Y acaso </a:t>
            </a:r>
            <a:r>
              <a:rPr lang="es-ES" sz="5400" b="1" dirty="0">
                <a:solidFill>
                  <a:srgbClr val="FFFF00"/>
                </a:solidFill>
              </a:rPr>
              <a:t>Dios [el juez]</a:t>
            </a:r>
            <a:r>
              <a:rPr lang="es-ES" sz="5400" b="1" dirty="0">
                <a:solidFill>
                  <a:schemeClr val="bg1"/>
                </a:solidFill>
              </a:rPr>
              <a:t> no hará justicia a sus </a:t>
            </a:r>
            <a:r>
              <a:rPr lang="es-ES" sz="5400" b="1" dirty="0">
                <a:solidFill>
                  <a:srgbClr val="FFFF00"/>
                </a:solidFill>
              </a:rPr>
              <a:t>escogidos [la viuda]</a:t>
            </a:r>
            <a:r>
              <a:rPr lang="es-ES" sz="5400" b="1" dirty="0">
                <a:solidFill>
                  <a:schemeClr val="bg1"/>
                </a:solidFill>
              </a:rPr>
              <a:t>, que </a:t>
            </a:r>
            <a:r>
              <a:rPr lang="es-ES" sz="5400" b="1" dirty="0">
                <a:solidFill>
                  <a:srgbClr val="FFFF00"/>
                </a:solidFill>
              </a:rPr>
              <a:t>claman a él día y </a:t>
            </a:r>
            <a:r>
              <a:rPr lang="es-ES" sz="5400" b="1" dirty="0" smtClean="0">
                <a:solidFill>
                  <a:srgbClr val="FFFF00"/>
                </a:solidFill>
              </a:rPr>
              <a:t>noche</a:t>
            </a:r>
            <a:r>
              <a:rPr lang="es-ES" sz="5400" b="1" dirty="0" smtClean="0">
                <a:solidFill>
                  <a:schemeClr val="bg1"/>
                </a:solidFill>
              </a:rPr>
              <a:t> </a:t>
            </a:r>
            <a:r>
              <a:rPr lang="es-ES" sz="5400" b="1" dirty="0">
                <a:solidFill>
                  <a:schemeClr val="bg1"/>
                </a:solidFill>
              </a:rPr>
              <a:t>aun cuando se </a:t>
            </a:r>
            <a:r>
              <a:rPr lang="es-ES" sz="5400" b="1" dirty="0">
                <a:solidFill>
                  <a:srgbClr val="FFFF00"/>
                </a:solidFill>
              </a:rPr>
              <a:t>tarda</a:t>
            </a:r>
            <a:r>
              <a:rPr lang="es-ES" sz="5400" b="1" dirty="0">
                <a:solidFill>
                  <a:schemeClr val="bg1"/>
                </a:solidFill>
              </a:rPr>
              <a:t> en responderles [</a:t>
            </a:r>
            <a:r>
              <a:rPr lang="es-ES" sz="5400" b="1" dirty="0">
                <a:solidFill>
                  <a:srgbClr val="FFFF00"/>
                </a:solidFill>
              </a:rPr>
              <a:t>la demora</a:t>
            </a:r>
            <a:r>
              <a:rPr lang="es-ES" sz="5400" b="1" dirty="0">
                <a:solidFill>
                  <a:schemeClr val="bg1"/>
                </a:solidFill>
              </a:rPr>
              <a:t>]? 8 Os digo que pronto les </a:t>
            </a:r>
            <a:r>
              <a:rPr lang="es-ES" sz="5400" b="1" dirty="0">
                <a:solidFill>
                  <a:srgbClr val="FFFF00"/>
                </a:solidFill>
              </a:rPr>
              <a:t>hará justicia [los librará del adversario]. </a:t>
            </a:r>
            <a:r>
              <a:rPr lang="es-ES" sz="5400" b="1" dirty="0">
                <a:solidFill>
                  <a:schemeClr val="bg1"/>
                </a:solidFill>
              </a:rPr>
              <a:t>Pero cuando venga el Hijo del Hombre, ¿hallará fe en la tierra?”</a:t>
            </a:r>
          </a:p>
        </p:txBody>
      </p:sp>
    </p:spTree>
    <p:extLst>
      <p:ext uri="{BB962C8B-B14F-4D97-AF65-F5344CB8AC3E}">
        <p14:creationId xmlns:p14="http://schemas.microsoft.com/office/powerpoint/2010/main" val="27772753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55092" y="1411578"/>
            <a:ext cx="10617959"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También les refirió Jesús una parábola sobre la necesidad de </a:t>
            </a:r>
            <a:r>
              <a:rPr lang="es-ES" sz="7200" b="1" u="sng" dirty="0">
                <a:solidFill>
                  <a:srgbClr val="FFFF00"/>
                </a:solidFill>
              </a:rPr>
              <a:t>orar siempre</a:t>
            </a:r>
            <a:r>
              <a:rPr lang="es-ES" sz="7200" b="1" dirty="0">
                <a:solidFill>
                  <a:schemeClr val="bg1"/>
                </a:solidFill>
              </a:rPr>
              <a:t>, y </a:t>
            </a:r>
            <a:r>
              <a:rPr lang="es-ES" sz="7200" b="1" dirty="0">
                <a:solidFill>
                  <a:srgbClr val="FFFF00"/>
                </a:solidFill>
              </a:rPr>
              <a:t>no desmayar</a:t>
            </a:r>
            <a:r>
              <a:rPr lang="es-ES" sz="7200" b="1" dirty="0">
                <a:solidFill>
                  <a:schemeClr val="bg1"/>
                </a:solidFill>
              </a:rPr>
              <a:t>.”</a:t>
            </a:r>
            <a:endParaRPr lang="es-ES" sz="72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Lucas 18:1</a:t>
            </a:r>
            <a:r>
              <a:rPr lang="en-US" dirty="0" smtClean="0"/>
              <a:t>: </a:t>
            </a:r>
            <a:r>
              <a:rPr lang="en-US" dirty="0" smtClean="0">
                <a:solidFill>
                  <a:schemeClr val="tx1"/>
                </a:solidFill>
              </a:rPr>
              <a:t>Las dos </a:t>
            </a:r>
            <a:r>
              <a:rPr lang="en-US" dirty="0" err="1" smtClean="0">
                <a:solidFill>
                  <a:schemeClr val="tx1"/>
                </a:solidFill>
              </a:rPr>
              <a:t>lecciones</a:t>
            </a:r>
            <a:r>
              <a:rPr lang="en-US" dirty="0" smtClean="0">
                <a:solidFill>
                  <a:schemeClr val="tx1"/>
                </a:solidFill>
              </a:rPr>
              <a:t> de la </a:t>
            </a:r>
            <a:r>
              <a:rPr lang="en-US" dirty="0" err="1" smtClean="0">
                <a:solidFill>
                  <a:schemeClr val="tx1"/>
                </a:solidFill>
              </a:rPr>
              <a:t>parábola</a:t>
            </a:r>
            <a:endParaRPr lang="en-US" dirty="0">
              <a:solidFill>
                <a:schemeClr val="tx1"/>
              </a:solidFill>
            </a:endParaRPr>
          </a:p>
        </p:txBody>
      </p:sp>
    </p:spTree>
    <p:extLst>
      <p:ext uri="{BB962C8B-B14F-4D97-AF65-F5344CB8AC3E}">
        <p14:creationId xmlns:p14="http://schemas.microsoft.com/office/powerpoint/2010/main" val="10269278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55092" y="1411578"/>
            <a:ext cx="10617959" cy="4524315"/>
          </a:xfrm>
          <a:prstGeom prst="rect">
            <a:avLst/>
          </a:prstGeom>
          <a:noFill/>
        </p:spPr>
        <p:txBody>
          <a:bodyPr wrap="square" rtlCol="0">
            <a:spAutoFit/>
          </a:bodyPr>
          <a:lstStyle/>
          <a:p>
            <a:r>
              <a:rPr lang="es-ES" sz="7200" b="1" dirty="0">
                <a:solidFill>
                  <a:schemeClr val="bg1"/>
                </a:solidFill>
              </a:rPr>
              <a:t>“. . . diciendo: Había en una ciudad un </a:t>
            </a:r>
            <a:r>
              <a:rPr lang="es-ES" sz="7200" b="1" dirty="0">
                <a:solidFill>
                  <a:srgbClr val="FFFF00"/>
                </a:solidFill>
              </a:rPr>
              <a:t>juez</a:t>
            </a:r>
            <a:r>
              <a:rPr lang="es-ES" sz="7200" b="1" dirty="0">
                <a:solidFill>
                  <a:schemeClr val="bg1"/>
                </a:solidFill>
              </a:rPr>
              <a:t>, que ni temía a Dios, ni respetaba a hombre.”</a:t>
            </a:r>
            <a:endParaRPr lang="es-ES" sz="72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Lucas </a:t>
            </a:r>
            <a:r>
              <a:rPr lang="en-US" dirty="0" smtClean="0"/>
              <a:t>18:2: </a:t>
            </a:r>
            <a:r>
              <a:rPr lang="en-US" dirty="0" smtClean="0">
                <a:solidFill>
                  <a:schemeClr val="tx1"/>
                </a:solidFill>
              </a:rPr>
              <a:t>El </a:t>
            </a:r>
            <a:r>
              <a:rPr lang="en-US" dirty="0" err="1" smtClean="0">
                <a:solidFill>
                  <a:schemeClr val="tx1"/>
                </a:solidFill>
              </a:rPr>
              <a:t>juez</a:t>
            </a:r>
            <a:endParaRPr lang="en-US" dirty="0">
              <a:solidFill>
                <a:schemeClr val="tx1"/>
              </a:solidFill>
            </a:endParaRPr>
          </a:p>
        </p:txBody>
      </p:sp>
    </p:spTree>
    <p:extLst>
      <p:ext uri="{BB962C8B-B14F-4D97-AF65-F5344CB8AC3E}">
        <p14:creationId xmlns:p14="http://schemas.microsoft.com/office/powerpoint/2010/main" val="29339263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129" y="927155"/>
            <a:ext cx="11191165"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Según </a:t>
            </a:r>
            <a:r>
              <a:rPr lang="es-ES" sz="4800" b="1" dirty="0">
                <a:solidFill>
                  <a:srgbClr val="C00000"/>
                </a:solidFill>
              </a:rPr>
              <a:t>Lucas 18:7 </a:t>
            </a:r>
            <a:r>
              <a:rPr lang="es-ES" sz="4800" b="1" dirty="0">
                <a:solidFill>
                  <a:srgbClr val="002060"/>
                </a:solidFill>
              </a:rPr>
              <a:t>el </a:t>
            </a:r>
            <a:r>
              <a:rPr lang="es-ES" sz="4800" b="1" dirty="0">
                <a:solidFill>
                  <a:srgbClr val="C00000"/>
                </a:solidFill>
              </a:rPr>
              <a:t>juez</a:t>
            </a:r>
            <a:r>
              <a:rPr lang="es-ES" sz="4800" b="1" dirty="0">
                <a:solidFill>
                  <a:srgbClr val="002060"/>
                </a:solidFill>
              </a:rPr>
              <a:t> representa a </a:t>
            </a:r>
            <a:r>
              <a:rPr lang="es-ES" sz="4800" b="1" dirty="0">
                <a:solidFill>
                  <a:srgbClr val="C00000"/>
                </a:solidFill>
              </a:rPr>
              <a:t>Dios</a:t>
            </a:r>
            <a:r>
              <a:rPr lang="es-ES" sz="4800" b="1" dirty="0">
                <a:solidFill>
                  <a:srgbClr val="002060"/>
                </a:solidFill>
              </a:rPr>
              <a:t>. Pero la comparación entre el juez y Dios es a manera de </a:t>
            </a:r>
            <a:r>
              <a:rPr lang="es-ES" sz="4800" b="1" dirty="0">
                <a:solidFill>
                  <a:srgbClr val="C00000"/>
                </a:solidFill>
              </a:rPr>
              <a:t>contraste</a:t>
            </a:r>
            <a:r>
              <a:rPr lang="es-ES" sz="4800" b="1" dirty="0">
                <a:solidFill>
                  <a:srgbClr val="002060"/>
                </a:solidFill>
              </a:rPr>
              <a:t>. Tanto el juez como Dios se </a:t>
            </a:r>
            <a:r>
              <a:rPr lang="es-ES" sz="4800" b="1" u="sng" dirty="0">
                <a:solidFill>
                  <a:srgbClr val="002060"/>
                </a:solidFill>
              </a:rPr>
              <a:t>demoran</a:t>
            </a:r>
            <a:r>
              <a:rPr lang="es-ES" sz="4800" b="1" dirty="0">
                <a:solidFill>
                  <a:srgbClr val="002060"/>
                </a:solidFill>
              </a:rPr>
              <a:t> en responder a la plegaria de la viuda, pero por </a:t>
            </a:r>
            <a:r>
              <a:rPr lang="es-ES" sz="4800" b="1" dirty="0">
                <a:solidFill>
                  <a:srgbClr val="C00000"/>
                </a:solidFill>
              </a:rPr>
              <a:t>razones contrastantes</a:t>
            </a:r>
            <a:r>
              <a:rPr lang="es-ES" sz="4800" b="1" dirty="0">
                <a:solidFill>
                  <a:srgbClr val="002060"/>
                </a:solidFill>
              </a:rPr>
              <a:t>.</a:t>
            </a:r>
          </a:p>
        </p:txBody>
      </p:sp>
    </p:spTree>
    <p:extLst>
      <p:ext uri="{BB962C8B-B14F-4D97-AF65-F5344CB8AC3E}">
        <p14:creationId xmlns:p14="http://schemas.microsoft.com/office/powerpoint/2010/main" val="12568306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55092" y="1411578"/>
            <a:ext cx="10617959" cy="2308324"/>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Había también en aquella ciudad una </a:t>
            </a:r>
            <a:r>
              <a:rPr lang="es-ES" sz="7200" b="1" dirty="0">
                <a:solidFill>
                  <a:srgbClr val="FFFF00"/>
                </a:solidFill>
              </a:rPr>
              <a:t>viuda</a:t>
            </a:r>
            <a:r>
              <a:rPr lang="es-ES" sz="7200" b="1" dirty="0">
                <a:solidFill>
                  <a:schemeClr val="bg1"/>
                </a:solidFill>
              </a:rPr>
              <a:t>. . .”</a:t>
            </a:r>
            <a:endParaRPr lang="es-ES" sz="72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Lucas 18: 3a</a:t>
            </a:r>
            <a:r>
              <a:rPr lang="en-US" dirty="0" smtClean="0"/>
              <a:t>: </a:t>
            </a:r>
            <a:r>
              <a:rPr lang="en-US" dirty="0" smtClean="0">
                <a:solidFill>
                  <a:schemeClr val="tx1"/>
                </a:solidFill>
              </a:rPr>
              <a:t>La </a:t>
            </a:r>
            <a:r>
              <a:rPr lang="en-US" dirty="0" err="1" smtClean="0">
                <a:solidFill>
                  <a:schemeClr val="tx1"/>
                </a:solidFill>
              </a:rPr>
              <a:t>viuda</a:t>
            </a:r>
            <a:endParaRPr lang="en-US" dirty="0">
              <a:solidFill>
                <a:schemeClr val="tx1"/>
              </a:solidFill>
            </a:endParaRPr>
          </a:p>
        </p:txBody>
      </p:sp>
    </p:spTree>
    <p:extLst>
      <p:ext uri="{BB962C8B-B14F-4D97-AF65-F5344CB8AC3E}">
        <p14:creationId xmlns:p14="http://schemas.microsoft.com/office/powerpoint/2010/main" val="36266455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129" y="324531"/>
            <a:ext cx="1119116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Los eruditos que han estudiado </a:t>
            </a:r>
            <a:r>
              <a:rPr lang="es-ES" sz="4800" b="1" dirty="0" smtClean="0">
                <a:solidFill>
                  <a:srgbClr val="002060"/>
                </a:solidFill>
              </a:rPr>
              <a:t>esta </a:t>
            </a:r>
            <a:r>
              <a:rPr lang="es-ES" sz="4800" b="1" dirty="0">
                <a:solidFill>
                  <a:srgbClr val="002060"/>
                </a:solidFill>
              </a:rPr>
              <a:t>historia concluyen que el esposo de esta viuda tenía una deuda significativa con un acreedor y cuando murió, el acreedor le quitó a la viuda lo que le pertenecía a su esposo y la dejó en la calle. ¡Ella no tenía hijos, ni hogar, ni dinero, ni amigos—estaba completamente </a:t>
            </a:r>
            <a:r>
              <a:rPr lang="es-ES" sz="4800" b="1" dirty="0">
                <a:solidFill>
                  <a:srgbClr val="C00000"/>
                </a:solidFill>
              </a:rPr>
              <a:t>desamparada</a:t>
            </a:r>
            <a:r>
              <a:rPr lang="es-ES" sz="4800" b="1" dirty="0">
                <a:solidFill>
                  <a:srgbClr val="002060"/>
                </a:solidFill>
              </a:rPr>
              <a:t>!</a:t>
            </a:r>
          </a:p>
        </p:txBody>
      </p:sp>
    </p:spTree>
    <p:extLst>
      <p:ext uri="{BB962C8B-B14F-4D97-AF65-F5344CB8AC3E}">
        <p14:creationId xmlns:p14="http://schemas.microsoft.com/office/powerpoint/2010/main" val="16418805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9" y="301267"/>
            <a:ext cx="11713028"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En </a:t>
            </a:r>
            <a:r>
              <a:rPr lang="es-ES" sz="4400" b="1" dirty="0">
                <a:solidFill>
                  <a:srgbClr val="C00000"/>
                </a:solidFill>
              </a:rPr>
              <a:t>lenguaje </a:t>
            </a:r>
            <a:r>
              <a:rPr lang="es-ES" sz="4400" b="1" dirty="0" smtClean="0">
                <a:solidFill>
                  <a:srgbClr val="C00000"/>
                </a:solidFill>
              </a:rPr>
              <a:t>simbólico</a:t>
            </a:r>
            <a:r>
              <a:rPr lang="es-ES" sz="4400" b="1" dirty="0" smtClean="0">
                <a:solidFill>
                  <a:srgbClr val="002060"/>
                </a:solidFill>
              </a:rPr>
              <a:t>, </a:t>
            </a:r>
            <a:r>
              <a:rPr lang="es-ES" sz="4400" b="1" dirty="0">
                <a:solidFill>
                  <a:srgbClr val="002060"/>
                </a:solidFill>
              </a:rPr>
              <a:t>una </a:t>
            </a:r>
            <a:r>
              <a:rPr lang="es-ES" sz="4400" b="1" dirty="0">
                <a:solidFill>
                  <a:srgbClr val="C00000"/>
                </a:solidFill>
              </a:rPr>
              <a:t>mujer</a:t>
            </a:r>
            <a:r>
              <a:rPr lang="es-ES" sz="4400" b="1" dirty="0">
                <a:solidFill>
                  <a:srgbClr val="002060"/>
                </a:solidFill>
              </a:rPr>
              <a:t> representa una </a:t>
            </a:r>
            <a:r>
              <a:rPr lang="es-ES" sz="4400" b="1" dirty="0">
                <a:solidFill>
                  <a:srgbClr val="C00000"/>
                </a:solidFill>
              </a:rPr>
              <a:t>iglesia</a:t>
            </a:r>
            <a:r>
              <a:rPr lang="es-ES" sz="4400" b="1" dirty="0">
                <a:solidFill>
                  <a:srgbClr val="002060"/>
                </a:solidFill>
              </a:rPr>
              <a:t>. Una </a:t>
            </a:r>
            <a:r>
              <a:rPr lang="es-ES" sz="4400" b="1" dirty="0">
                <a:solidFill>
                  <a:srgbClr val="C00000"/>
                </a:solidFill>
              </a:rPr>
              <a:t>mujer pura </a:t>
            </a:r>
            <a:r>
              <a:rPr lang="es-ES" sz="4400" b="1" dirty="0">
                <a:solidFill>
                  <a:srgbClr val="002060"/>
                </a:solidFill>
              </a:rPr>
              <a:t>representa una </a:t>
            </a:r>
            <a:r>
              <a:rPr lang="es-ES" sz="4400" b="1" dirty="0">
                <a:solidFill>
                  <a:srgbClr val="C00000"/>
                </a:solidFill>
              </a:rPr>
              <a:t>iglesia pura </a:t>
            </a:r>
            <a:r>
              <a:rPr lang="es-ES" sz="4400" b="1" dirty="0">
                <a:solidFill>
                  <a:srgbClr val="002060"/>
                </a:solidFill>
              </a:rPr>
              <a:t>y una </a:t>
            </a:r>
            <a:r>
              <a:rPr lang="es-ES" sz="4400" b="1" dirty="0">
                <a:solidFill>
                  <a:srgbClr val="C00000"/>
                </a:solidFill>
              </a:rPr>
              <a:t>mujer ramera </a:t>
            </a:r>
            <a:r>
              <a:rPr lang="es-ES" sz="4400" b="1" dirty="0">
                <a:solidFill>
                  <a:srgbClr val="002060"/>
                </a:solidFill>
              </a:rPr>
              <a:t>representa una </a:t>
            </a:r>
            <a:r>
              <a:rPr lang="es-ES" sz="4400" b="1" dirty="0">
                <a:solidFill>
                  <a:srgbClr val="C00000"/>
                </a:solidFill>
              </a:rPr>
              <a:t>iglesia apóstata.</a:t>
            </a:r>
            <a:r>
              <a:rPr lang="es-ES" sz="4400" b="1" dirty="0">
                <a:solidFill>
                  <a:srgbClr val="002060"/>
                </a:solidFill>
              </a:rPr>
              <a:t> ¡Pero está mujer es </a:t>
            </a:r>
            <a:r>
              <a:rPr lang="es-ES" sz="4400" b="1" dirty="0">
                <a:solidFill>
                  <a:srgbClr val="C00000"/>
                </a:solidFill>
              </a:rPr>
              <a:t>viuda</a:t>
            </a:r>
            <a:r>
              <a:rPr lang="es-ES" sz="4400" b="1" dirty="0">
                <a:solidFill>
                  <a:srgbClr val="002060"/>
                </a:solidFill>
              </a:rPr>
              <a:t>! ¿Qué representa simbólicamente una </a:t>
            </a:r>
            <a:r>
              <a:rPr lang="es-ES" sz="4400" b="1" u="sng" dirty="0">
                <a:solidFill>
                  <a:srgbClr val="C00000"/>
                </a:solidFill>
              </a:rPr>
              <a:t>mujer viuda</a:t>
            </a:r>
            <a:r>
              <a:rPr lang="es-ES" sz="4400" b="1" dirty="0">
                <a:solidFill>
                  <a:srgbClr val="002060"/>
                </a:solidFill>
              </a:rPr>
              <a:t>? No cabe duda que representa </a:t>
            </a:r>
            <a:r>
              <a:rPr lang="es-ES" sz="4400" b="1" u="sng" dirty="0">
                <a:solidFill>
                  <a:srgbClr val="C00000"/>
                </a:solidFill>
              </a:rPr>
              <a:t>una iglesia que lo ha perdido todo </a:t>
            </a:r>
            <a:r>
              <a:rPr lang="es-ES" sz="4400" b="1" dirty="0">
                <a:solidFill>
                  <a:srgbClr val="002060"/>
                </a:solidFill>
              </a:rPr>
              <a:t>y está </a:t>
            </a:r>
            <a:r>
              <a:rPr lang="es-ES" sz="4400" b="1" u="sng" dirty="0">
                <a:solidFill>
                  <a:srgbClr val="C00000"/>
                </a:solidFill>
              </a:rPr>
              <a:t>completamente destituida de apoyo humano</a:t>
            </a:r>
            <a:r>
              <a:rPr lang="es-ES" sz="4400" b="1" dirty="0">
                <a:solidFill>
                  <a:srgbClr val="002060"/>
                </a:solidFill>
              </a:rPr>
              <a:t>. ¡La mujer de la parábola no es una mujer ordinaria, es una mujer viuda!</a:t>
            </a:r>
          </a:p>
        </p:txBody>
      </p:sp>
    </p:spTree>
    <p:extLst>
      <p:ext uri="{BB962C8B-B14F-4D97-AF65-F5344CB8AC3E}">
        <p14:creationId xmlns:p14="http://schemas.microsoft.com/office/powerpoint/2010/main" val="27756855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5785" y="301267"/>
            <a:ext cx="1130034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única </a:t>
            </a:r>
            <a:r>
              <a:rPr lang="es-ES" sz="4800" b="1" dirty="0">
                <a:solidFill>
                  <a:srgbClr val="C00000"/>
                </a:solidFill>
              </a:rPr>
              <a:t>esperanza</a:t>
            </a:r>
            <a:r>
              <a:rPr lang="es-ES" sz="4800" b="1" dirty="0">
                <a:solidFill>
                  <a:srgbClr val="002060"/>
                </a:solidFill>
              </a:rPr>
              <a:t> de la viuda se hallaba en la </a:t>
            </a:r>
            <a:r>
              <a:rPr lang="es-ES" sz="4800" b="1" dirty="0">
                <a:solidFill>
                  <a:srgbClr val="C00000"/>
                </a:solidFill>
              </a:rPr>
              <a:t>intervención del juez </a:t>
            </a:r>
            <a:r>
              <a:rPr lang="es-ES" sz="4800" b="1" dirty="0">
                <a:solidFill>
                  <a:srgbClr val="002060"/>
                </a:solidFill>
              </a:rPr>
              <a:t>para hacerle </a:t>
            </a:r>
            <a:r>
              <a:rPr lang="es-ES" sz="4800" b="1" dirty="0">
                <a:solidFill>
                  <a:srgbClr val="C00000"/>
                </a:solidFill>
              </a:rPr>
              <a:t>justicia</a:t>
            </a:r>
            <a:r>
              <a:rPr lang="es-ES" sz="4800" b="1" dirty="0">
                <a:solidFill>
                  <a:srgbClr val="002060"/>
                </a:solidFill>
              </a:rPr>
              <a:t> contra su adversario y devolverle lo que le pertenecía a su esposo. Esto nos recuerda el panorama de Daniel 7:21, 22 a donde el </a:t>
            </a:r>
            <a:r>
              <a:rPr lang="es-ES" sz="4800" b="1" dirty="0">
                <a:solidFill>
                  <a:srgbClr val="C00000"/>
                </a:solidFill>
              </a:rPr>
              <a:t>cuerno pequeño </a:t>
            </a:r>
            <a:r>
              <a:rPr lang="es-ES" sz="4800" b="1" dirty="0">
                <a:solidFill>
                  <a:srgbClr val="002060"/>
                </a:solidFill>
              </a:rPr>
              <a:t>perseguía y vencía a los santos del Altísimo hasta que vino el juez y les hizo justicia. </a:t>
            </a:r>
          </a:p>
        </p:txBody>
      </p:sp>
    </p:spTree>
    <p:extLst>
      <p:ext uri="{BB962C8B-B14F-4D97-AF65-F5344CB8AC3E}">
        <p14:creationId xmlns:p14="http://schemas.microsoft.com/office/powerpoint/2010/main" val="2536521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76833" y="416864"/>
            <a:ext cx="10765757"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a:t>
            </a:r>
            <a:r>
              <a:rPr lang="es-ES" sz="4800" b="1" u="sng" dirty="0">
                <a:solidFill>
                  <a:srgbClr val="002060"/>
                </a:solidFill>
              </a:rPr>
              <a:t>Apocalipsis 18:7, 10, 15 </a:t>
            </a:r>
            <a:r>
              <a:rPr lang="es-ES" sz="4800" b="1" dirty="0">
                <a:solidFill>
                  <a:srgbClr val="002060"/>
                </a:solidFill>
              </a:rPr>
              <a:t>la palabra </a:t>
            </a:r>
            <a:r>
              <a:rPr lang="es-ES" sz="4800" b="1" dirty="0" smtClean="0">
                <a:solidFill>
                  <a:srgbClr val="FF0000"/>
                </a:solidFill>
              </a:rPr>
              <a:t>tormento</a:t>
            </a:r>
            <a:r>
              <a:rPr lang="es-ES" sz="4800" b="1" dirty="0" smtClean="0">
                <a:solidFill>
                  <a:srgbClr val="002060"/>
                </a:solidFill>
              </a:rPr>
              <a:t> se </a:t>
            </a:r>
            <a:r>
              <a:rPr lang="es-ES" sz="4800" b="1" dirty="0">
                <a:solidFill>
                  <a:srgbClr val="002060"/>
                </a:solidFill>
              </a:rPr>
              <a:t>usa para describir el </a:t>
            </a:r>
            <a:r>
              <a:rPr lang="es-ES" sz="4800" b="1" dirty="0">
                <a:solidFill>
                  <a:srgbClr val="FF0000"/>
                </a:solidFill>
              </a:rPr>
              <a:t>dolor y la angustia que sufrirán los ciudadanos de Babilonia cuando la economía mundial haya colapsado</a:t>
            </a:r>
            <a:r>
              <a:rPr lang="es-ES" sz="4800" b="1" dirty="0">
                <a:solidFill>
                  <a:srgbClr val="002060"/>
                </a:solidFill>
              </a:rPr>
              <a:t>. No cabe duda que, aunque el dolor no será físico, si será muy </a:t>
            </a:r>
            <a:r>
              <a:rPr lang="es-ES" sz="4800" b="1" u="sng" dirty="0">
                <a:solidFill>
                  <a:srgbClr val="002060"/>
                </a:solidFill>
              </a:rPr>
              <a:t>real y consciente</a:t>
            </a:r>
            <a:r>
              <a:rPr lang="es-ES" sz="4800" b="1" dirty="0">
                <a:solidFill>
                  <a:srgbClr val="002060"/>
                </a:solidFill>
              </a:rPr>
              <a:t>.</a:t>
            </a:r>
          </a:p>
        </p:txBody>
      </p:sp>
    </p:spTree>
    <p:extLst>
      <p:ext uri="{BB962C8B-B14F-4D97-AF65-F5344CB8AC3E}">
        <p14:creationId xmlns:p14="http://schemas.microsoft.com/office/powerpoint/2010/main" val="4243779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8615" y="301267"/>
            <a:ext cx="11000095"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También </a:t>
            </a:r>
            <a:r>
              <a:rPr lang="es-ES" sz="5400" b="1" dirty="0">
                <a:solidFill>
                  <a:srgbClr val="002060"/>
                </a:solidFill>
              </a:rPr>
              <a:t>nos recuerda el </a:t>
            </a:r>
            <a:r>
              <a:rPr lang="es-ES" sz="5400" b="1" dirty="0">
                <a:solidFill>
                  <a:srgbClr val="C00000"/>
                </a:solidFill>
              </a:rPr>
              <a:t>clamor</a:t>
            </a:r>
            <a:r>
              <a:rPr lang="es-ES" sz="5400" b="1" dirty="0">
                <a:solidFill>
                  <a:srgbClr val="002060"/>
                </a:solidFill>
              </a:rPr>
              <a:t> de los mártires debajo del altar rogándole a Dios que pronuncie un juicio en su favor y que vengue su sangre que ha sido derramada por sus adversarios (Apocalipsis 6:9-11).</a:t>
            </a:r>
          </a:p>
        </p:txBody>
      </p:sp>
    </p:spTree>
    <p:extLst>
      <p:ext uri="{BB962C8B-B14F-4D97-AF65-F5344CB8AC3E}">
        <p14:creationId xmlns:p14="http://schemas.microsoft.com/office/powerpoint/2010/main" val="18632037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8615" y="301267"/>
            <a:ext cx="11000095"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Como ya hemos visto, en el libro de </a:t>
            </a:r>
            <a:r>
              <a:rPr lang="es-ES" sz="6000" b="1" dirty="0">
                <a:solidFill>
                  <a:srgbClr val="C00000"/>
                </a:solidFill>
              </a:rPr>
              <a:t>Apocalipsis</a:t>
            </a:r>
            <a:r>
              <a:rPr lang="es-ES" sz="6000" b="1" dirty="0">
                <a:solidFill>
                  <a:srgbClr val="002060"/>
                </a:solidFill>
              </a:rPr>
              <a:t> la </a:t>
            </a:r>
            <a:r>
              <a:rPr lang="es-ES" sz="6000" b="1" dirty="0">
                <a:solidFill>
                  <a:srgbClr val="C00000"/>
                </a:solidFill>
              </a:rPr>
              <a:t>mujer</a:t>
            </a:r>
            <a:r>
              <a:rPr lang="es-ES" sz="6000" b="1" dirty="0">
                <a:solidFill>
                  <a:srgbClr val="002060"/>
                </a:solidFill>
              </a:rPr>
              <a:t> se usa como </a:t>
            </a:r>
            <a:r>
              <a:rPr lang="es-ES" sz="6000" b="1" dirty="0">
                <a:solidFill>
                  <a:srgbClr val="C00000"/>
                </a:solidFill>
              </a:rPr>
              <a:t>símbolo</a:t>
            </a:r>
            <a:r>
              <a:rPr lang="es-ES" sz="6000" b="1" dirty="0">
                <a:solidFill>
                  <a:srgbClr val="002060"/>
                </a:solidFill>
              </a:rPr>
              <a:t> de una </a:t>
            </a:r>
            <a:r>
              <a:rPr lang="es-ES" sz="6000" b="1" u="sng" dirty="0">
                <a:solidFill>
                  <a:srgbClr val="C00000"/>
                </a:solidFill>
              </a:rPr>
              <a:t>iglesia que fue perseguida por la bestia y el dragón </a:t>
            </a:r>
            <a:r>
              <a:rPr lang="es-ES" sz="6000" b="1" dirty="0">
                <a:solidFill>
                  <a:srgbClr val="002060"/>
                </a:solidFill>
              </a:rPr>
              <a:t>(Apocalipsis 12:1, 6, 13, 14).</a:t>
            </a:r>
          </a:p>
        </p:txBody>
      </p:sp>
    </p:spTree>
    <p:extLst>
      <p:ext uri="{BB962C8B-B14F-4D97-AF65-F5344CB8AC3E}">
        <p14:creationId xmlns:p14="http://schemas.microsoft.com/office/powerpoint/2010/main" val="2299260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9664" y="522424"/>
            <a:ext cx="11000095"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a:t>
            </a:r>
            <a:r>
              <a:rPr lang="es-ES" sz="6000" b="1" dirty="0" smtClean="0">
                <a:solidFill>
                  <a:srgbClr val="002060"/>
                </a:solidFill>
              </a:rPr>
              <a:t>viuda </a:t>
            </a:r>
            <a:r>
              <a:rPr lang="es-ES" sz="6000" b="1" dirty="0">
                <a:solidFill>
                  <a:srgbClr val="002060"/>
                </a:solidFill>
              </a:rPr>
              <a:t>no vino al juez tan solo una vez para luego rendirse. En su situación </a:t>
            </a:r>
            <a:r>
              <a:rPr lang="es-ES" sz="6000" b="1" dirty="0">
                <a:solidFill>
                  <a:srgbClr val="C00000"/>
                </a:solidFill>
              </a:rPr>
              <a:t>deplorable</a:t>
            </a:r>
            <a:r>
              <a:rPr lang="es-ES" sz="6000" b="1" dirty="0">
                <a:solidFill>
                  <a:srgbClr val="002060"/>
                </a:solidFill>
              </a:rPr>
              <a:t>, manifestó una </a:t>
            </a:r>
            <a:r>
              <a:rPr lang="es-ES" sz="6000" b="1" dirty="0">
                <a:solidFill>
                  <a:srgbClr val="C00000"/>
                </a:solidFill>
              </a:rPr>
              <a:t>fe perseverante</a:t>
            </a:r>
            <a:r>
              <a:rPr lang="es-ES" sz="6000" b="1" dirty="0">
                <a:solidFill>
                  <a:srgbClr val="002060"/>
                </a:solidFill>
              </a:rPr>
              <a:t>, </a:t>
            </a:r>
            <a:r>
              <a:rPr lang="es-ES" sz="6000" b="1" u="sng" dirty="0">
                <a:solidFill>
                  <a:srgbClr val="002060"/>
                </a:solidFill>
              </a:rPr>
              <a:t>inquebrantable, desafiante y agresiva</a:t>
            </a:r>
            <a:r>
              <a:rPr lang="es-ES" sz="6000" b="1" dirty="0">
                <a:solidFill>
                  <a:srgbClr val="002060"/>
                </a:solidFill>
              </a:rPr>
              <a:t>.</a:t>
            </a:r>
            <a:endParaRPr lang="es-ES" sz="6000" b="1" u="sng" dirty="0">
              <a:solidFill>
                <a:srgbClr val="002060"/>
              </a:solidFill>
            </a:endParaRPr>
          </a:p>
        </p:txBody>
      </p:sp>
    </p:spTree>
    <p:extLst>
      <p:ext uri="{BB962C8B-B14F-4D97-AF65-F5344CB8AC3E}">
        <p14:creationId xmlns:p14="http://schemas.microsoft.com/office/powerpoint/2010/main" val="25293632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55092" y="1411578"/>
            <a:ext cx="10617959" cy="3416320"/>
          </a:xfrm>
          <a:prstGeom prst="rect">
            <a:avLst/>
          </a:prstGeom>
          <a:noFill/>
        </p:spPr>
        <p:txBody>
          <a:bodyPr wrap="square" rtlCol="0">
            <a:spAutoFit/>
          </a:bodyPr>
          <a:lstStyle/>
          <a:p>
            <a:r>
              <a:rPr lang="es-ES" sz="7200" b="1" dirty="0" smtClean="0">
                <a:solidFill>
                  <a:schemeClr val="bg1"/>
                </a:solidFill>
              </a:rPr>
              <a:t>“. </a:t>
            </a:r>
            <a:r>
              <a:rPr lang="es-ES" sz="7200" b="1" dirty="0">
                <a:solidFill>
                  <a:schemeClr val="bg1"/>
                </a:solidFill>
              </a:rPr>
              <a:t>. . la cual </a:t>
            </a:r>
            <a:r>
              <a:rPr lang="es-ES" sz="7200" b="1" dirty="0" smtClean="0">
                <a:solidFill>
                  <a:srgbClr val="FFFF00"/>
                </a:solidFill>
              </a:rPr>
              <a:t>venía</a:t>
            </a:r>
            <a:r>
              <a:rPr lang="es-ES" sz="7200" b="1" dirty="0" smtClean="0">
                <a:solidFill>
                  <a:schemeClr val="bg1"/>
                </a:solidFill>
              </a:rPr>
              <a:t> </a:t>
            </a:r>
            <a:r>
              <a:rPr lang="es-ES" sz="7200" b="1" dirty="0">
                <a:solidFill>
                  <a:schemeClr val="bg1"/>
                </a:solidFill>
              </a:rPr>
              <a:t>a él, diciendo: Hazme justicia de mi </a:t>
            </a:r>
            <a:r>
              <a:rPr lang="es-ES" sz="7200" b="1" dirty="0">
                <a:solidFill>
                  <a:srgbClr val="FFFF00"/>
                </a:solidFill>
              </a:rPr>
              <a:t>adversario</a:t>
            </a:r>
            <a:r>
              <a:rPr lang="es-ES" sz="7200" b="1" dirty="0">
                <a:solidFill>
                  <a:schemeClr val="bg1"/>
                </a:solidFill>
              </a:rPr>
              <a:t>.”</a:t>
            </a:r>
            <a:endParaRPr lang="es-ES" sz="72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Lucas 18: 3b</a:t>
            </a:r>
            <a:r>
              <a:rPr lang="en-US" dirty="0" smtClean="0"/>
              <a:t>: </a:t>
            </a:r>
            <a:r>
              <a:rPr lang="es-ES" dirty="0">
                <a:solidFill>
                  <a:schemeClr val="tx1"/>
                </a:solidFill>
              </a:rPr>
              <a:t>La persistencia de la viuda</a:t>
            </a:r>
            <a:endParaRPr lang="en-US" dirty="0">
              <a:solidFill>
                <a:schemeClr val="tx1"/>
              </a:solidFill>
            </a:endParaRPr>
          </a:p>
        </p:txBody>
      </p:sp>
    </p:spTree>
    <p:extLst>
      <p:ext uri="{BB962C8B-B14F-4D97-AF65-F5344CB8AC3E}">
        <p14:creationId xmlns:p14="http://schemas.microsoft.com/office/powerpoint/2010/main" val="16380487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9664" y="742489"/>
            <a:ext cx="11000095"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verbo ‘</a:t>
            </a:r>
            <a:r>
              <a:rPr lang="es-ES" sz="4800" b="1" dirty="0">
                <a:solidFill>
                  <a:srgbClr val="C00000"/>
                </a:solidFill>
              </a:rPr>
              <a:t>venía</a:t>
            </a:r>
            <a:r>
              <a:rPr lang="es-ES" sz="4800" b="1" dirty="0">
                <a:solidFill>
                  <a:srgbClr val="002060"/>
                </a:solidFill>
              </a:rPr>
              <a:t>’ se traduce mejor ‘</a:t>
            </a:r>
            <a:r>
              <a:rPr lang="es-ES" sz="4800" b="1" dirty="0">
                <a:solidFill>
                  <a:srgbClr val="C00000"/>
                </a:solidFill>
              </a:rPr>
              <a:t>seguía viniendo</a:t>
            </a:r>
            <a:r>
              <a:rPr lang="es-ES" sz="4800" b="1" dirty="0">
                <a:solidFill>
                  <a:srgbClr val="002060"/>
                </a:solidFill>
              </a:rPr>
              <a:t>’ o ‘venía y </a:t>
            </a:r>
            <a:r>
              <a:rPr lang="es-ES" sz="4800" b="1" dirty="0">
                <a:solidFill>
                  <a:srgbClr val="C00000"/>
                </a:solidFill>
              </a:rPr>
              <a:t>venía</a:t>
            </a:r>
            <a:r>
              <a:rPr lang="es-ES" sz="4800" b="1" dirty="0">
                <a:solidFill>
                  <a:srgbClr val="002060"/>
                </a:solidFill>
              </a:rPr>
              <a:t>’. El </a:t>
            </a:r>
            <a:r>
              <a:rPr lang="es-ES" sz="4800" b="1" u="sng" dirty="0">
                <a:solidFill>
                  <a:srgbClr val="002060"/>
                </a:solidFill>
              </a:rPr>
              <a:t>tiempo</a:t>
            </a:r>
            <a:r>
              <a:rPr lang="es-ES" sz="4800" b="1" dirty="0">
                <a:solidFill>
                  <a:srgbClr val="002060"/>
                </a:solidFill>
              </a:rPr>
              <a:t> del verbo es </a:t>
            </a:r>
            <a:r>
              <a:rPr lang="es-ES" sz="4800" b="1" u="sng" dirty="0">
                <a:solidFill>
                  <a:srgbClr val="002060"/>
                </a:solidFill>
              </a:rPr>
              <a:t>presente continuo</a:t>
            </a:r>
            <a:r>
              <a:rPr lang="es-ES" sz="4800" b="1" dirty="0">
                <a:solidFill>
                  <a:srgbClr val="002060"/>
                </a:solidFill>
              </a:rPr>
              <a:t>. Este sentido se capta muy bien en el </a:t>
            </a:r>
            <a:r>
              <a:rPr lang="es-ES" sz="4800" b="1" dirty="0">
                <a:solidFill>
                  <a:srgbClr val="C00000"/>
                </a:solidFill>
              </a:rPr>
              <a:t>versículo 5</a:t>
            </a:r>
            <a:r>
              <a:rPr lang="es-ES" sz="4800" b="1" dirty="0">
                <a:solidFill>
                  <a:srgbClr val="002060"/>
                </a:solidFill>
              </a:rPr>
              <a:t> a donde el juez dice: “le haré justicia, no sea que, </a:t>
            </a:r>
            <a:r>
              <a:rPr lang="es-ES" sz="4800" b="1" u="sng" dirty="0">
                <a:solidFill>
                  <a:srgbClr val="C00000"/>
                </a:solidFill>
              </a:rPr>
              <a:t>viniendo de continuo</a:t>
            </a:r>
            <a:r>
              <a:rPr lang="es-ES" sz="4800" b="1" dirty="0">
                <a:solidFill>
                  <a:srgbClr val="002060"/>
                </a:solidFill>
              </a:rPr>
              <a:t>, me agote la paciencia.”</a:t>
            </a:r>
            <a:endParaRPr lang="es-ES" sz="4800" b="1" u="sng" dirty="0">
              <a:solidFill>
                <a:srgbClr val="002060"/>
              </a:solidFill>
            </a:endParaRPr>
          </a:p>
        </p:txBody>
      </p:sp>
    </p:spTree>
    <p:extLst>
      <p:ext uri="{BB962C8B-B14F-4D97-AF65-F5344CB8AC3E}">
        <p14:creationId xmlns:p14="http://schemas.microsoft.com/office/powerpoint/2010/main" val="19487891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9664" y="742489"/>
            <a:ext cx="11000095"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verbo ‘</a:t>
            </a:r>
            <a:r>
              <a:rPr lang="es-ES" sz="4800" b="1" dirty="0">
                <a:solidFill>
                  <a:srgbClr val="C00000"/>
                </a:solidFill>
              </a:rPr>
              <a:t>venía</a:t>
            </a:r>
            <a:r>
              <a:rPr lang="es-ES" sz="4800" b="1" dirty="0">
                <a:solidFill>
                  <a:srgbClr val="002060"/>
                </a:solidFill>
              </a:rPr>
              <a:t>’ se traduce mejor ‘</a:t>
            </a:r>
            <a:r>
              <a:rPr lang="es-ES" sz="4800" b="1" dirty="0">
                <a:solidFill>
                  <a:srgbClr val="C00000"/>
                </a:solidFill>
              </a:rPr>
              <a:t>seguía viniendo</a:t>
            </a:r>
            <a:r>
              <a:rPr lang="es-ES" sz="4800" b="1" dirty="0">
                <a:solidFill>
                  <a:srgbClr val="002060"/>
                </a:solidFill>
              </a:rPr>
              <a:t>’ o ‘venía y </a:t>
            </a:r>
            <a:r>
              <a:rPr lang="es-ES" sz="4800" b="1" dirty="0">
                <a:solidFill>
                  <a:srgbClr val="C00000"/>
                </a:solidFill>
              </a:rPr>
              <a:t>venía</a:t>
            </a:r>
            <a:r>
              <a:rPr lang="es-ES" sz="4800" b="1" dirty="0">
                <a:solidFill>
                  <a:srgbClr val="002060"/>
                </a:solidFill>
              </a:rPr>
              <a:t>’. El </a:t>
            </a:r>
            <a:r>
              <a:rPr lang="es-ES" sz="4800" b="1" u="sng" dirty="0">
                <a:solidFill>
                  <a:srgbClr val="002060"/>
                </a:solidFill>
              </a:rPr>
              <a:t>tiempo</a:t>
            </a:r>
            <a:r>
              <a:rPr lang="es-ES" sz="4800" b="1" dirty="0">
                <a:solidFill>
                  <a:srgbClr val="002060"/>
                </a:solidFill>
              </a:rPr>
              <a:t> del verbo es </a:t>
            </a:r>
            <a:r>
              <a:rPr lang="es-ES" sz="4800" b="1" u="sng" dirty="0">
                <a:solidFill>
                  <a:srgbClr val="002060"/>
                </a:solidFill>
              </a:rPr>
              <a:t>presente continuo</a:t>
            </a:r>
            <a:r>
              <a:rPr lang="es-ES" sz="4800" b="1" dirty="0">
                <a:solidFill>
                  <a:srgbClr val="002060"/>
                </a:solidFill>
              </a:rPr>
              <a:t>. Este sentido se capta muy bien en el </a:t>
            </a:r>
            <a:r>
              <a:rPr lang="es-ES" sz="4800" b="1" dirty="0">
                <a:solidFill>
                  <a:srgbClr val="C00000"/>
                </a:solidFill>
              </a:rPr>
              <a:t>versículo 5</a:t>
            </a:r>
            <a:r>
              <a:rPr lang="es-ES" sz="4800" b="1" dirty="0">
                <a:solidFill>
                  <a:srgbClr val="002060"/>
                </a:solidFill>
              </a:rPr>
              <a:t> a donde el juez dice: “le haré justicia, no sea que, </a:t>
            </a:r>
            <a:r>
              <a:rPr lang="es-ES" sz="4800" b="1" u="sng" dirty="0">
                <a:solidFill>
                  <a:srgbClr val="C00000"/>
                </a:solidFill>
              </a:rPr>
              <a:t>viniendo de continuo</a:t>
            </a:r>
            <a:r>
              <a:rPr lang="es-ES" sz="4800" b="1" dirty="0">
                <a:solidFill>
                  <a:srgbClr val="002060"/>
                </a:solidFill>
              </a:rPr>
              <a:t>, me agote la paciencia.”</a:t>
            </a:r>
            <a:endParaRPr lang="es-ES" sz="4800" b="1" u="sng" dirty="0">
              <a:solidFill>
                <a:srgbClr val="002060"/>
              </a:solidFill>
            </a:endParaRPr>
          </a:p>
        </p:txBody>
      </p:sp>
    </p:spTree>
    <p:extLst>
      <p:ext uri="{BB962C8B-B14F-4D97-AF65-F5344CB8AC3E}">
        <p14:creationId xmlns:p14="http://schemas.microsoft.com/office/powerpoint/2010/main" val="40289579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55092" y="1411578"/>
            <a:ext cx="10617959"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Sed sobrios, y velad; porque vuestro </a:t>
            </a:r>
            <a:r>
              <a:rPr lang="es-ES" sz="6600" b="1" dirty="0">
                <a:solidFill>
                  <a:srgbClr val="FFFF00"/>
                </a:solidFill>
              </a:rPr>
              <a:t>adversario [</a:t>
            </a:r>
            <a:r>
              <a:rPr lang="es-ES" sz="6600" b="1" i="1" dirty="0" err="1">
                <a:solidFill>
                  <a:srgbClr val="FFFF00"/>
                </a:solidFill>
              </a:rPr>
              <a:t>antídikon</a:t>
            </a:r>
            <a:r>
              <a:rPr lang="es-ES" sz="6600" b="1" dirty="0">
                <a:solidFill>
                  <a:srgbClr val="FFFF00"/>
                </a:solidFill>
              </a:rPr>
              <a:t>] el diablo</a:t>
            </a:r>
            <a:r>
              <a:rPr lang="es-ES" sz="6600" b="1" dirty="0">
                <a:solidFill>
                  <a:schemeClr val="bg1"/>
                </a:solidFill>
              </a:rPr>
              <a:t>, como león rugiente, anda alrededor buscando a quien devorar.”</a:t>
            </a:r>
            <a:endParaRPr lang="es-ES" sz="66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1 Pedro </a:t>
            </a:r>
            <a:r>
              <a:rPr lang="es-ES" dirty="0" smtClean="0"/>
              <a:t>5:8: </a:t>
            </a:r>
            <a:r>
              <a:rPr lang="es-ES" dirty="0" smtClean="0">
                <a:solidFill>
                  <a:schemeClr val="tx1"/>
                </a:solidFill>
              </a:rPr>
              <a:t>El </a:t>
            </a:r>
            <a:r>
              <a:rPr lang="es-ES" dirty="0">
                <a:solidFill>
                  <a:schemeClr val="tx1"/>
                </a:solidFill>
              </a:rPr>
              <a:t>adversario de la viuda representa a Satanás</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34286029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8120" y="742838"/>
            <a:ext cx="10617959"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él no quiso </a:t>
            </a:r>
            <a:r>
              <a:rPr lang="es-ES" sz="5400" b="1" dirty="0">
                <a:solidFill>
                  <a:srgbClr val="FFFF00"/>
                </a:solidFill>
              </a:rPr>
              <a:t>por algún tiempo</a:t>
            </a:r>
            <a:r>
              <a:rPr lang="es-ES" sz="5400" b="1" dirty="0">
                <a:solidFill>
                  <a:schemeClr val="bg1"/>
                </a:solidFill>
              </a:rPr>
              <a:t>; pero después de esto dijo dentro de sí: Aunque ni temo a Dios, ni tengo respeto a hombre, 5 sin embargo, porque está viuda </a:t>
            </a:r>
            <a:r>
              <a:rPr lang="es-ES" sz="5400" b="1" dirty="0">
                <a:solidFill>
                  <a:srgbClr val="FFFF00"/>
                </a:solidFill>
              </a:rPr>
              <a:t>me es molesta</a:t>
            </a:r>
            <a:r>
              <a:rPr lang="es-ES" sz="5400" b="1" dirty="0">
                <a:solidFill>
                  <a:schemeClr val="bg1"/>
                </a:solidFill>
              </a:rPr>
              <a:t>, le haré </a:t>
            </a:r>
            <a:r>
              <a:rPr lang="es-ES" sz="5400" b="1" dirty="0">
                <a:solidFill>
                  <a:srgbClr val="FFFF00"/>
                </a:solidFill>
              </a:rPr>
              <a:t>justicia</a:t>
            </a:r>
            <a:r>
              <a:rPr lang="es-ES" sz="5400" b="1" dirty="0">
                <a:solidFill>
                  <a:schemeClr val="bg1"/>
                </a:solidFill>
              </a:rPr>
              <a:t>, no sea que, </a:t>
            </a:r>
            <a:r>
              <a:rPr lang="es-ES" sz="5400" b="1" dirty="0">
                <a:solidFill>
                  <a:srgbClr val="FFFF00"/>
                </a:solidFill>
              </a:rPr>
              <a:t>viniendo de continuo</a:t>
            </a:r>
            <a:r>
              <a:rPr lang="es-ES" sz="5400" b="1" dirty="0">
                <a:solidFill>
                  <a:schemeClr val="bg1"/>
                </a:solidFill>
              </a:rPr>
              <a:t>, me agote la paciencia.”</a:t>
            </a:r>
            <a:endParaRPr lang="es-ES" sz="5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Lucas </a:t>
            </a:r>
            <a:r>
              <a:rPr lang="es-ES" dirty="0"/>
              <a:t>18:4, 5</a:t>
            </a:r>
            <a:r>
              <a:rPr lang="es-ES" dirty="0" smtClean="0"/>
              <a:t>: </a:t>
            </a:r>
            <a:r>
              <a:rPr lang="es-ES" dirty="0">
                <a:solidFill>
                  <a:schemeClr val="tx1"/>
                </a:solidFill>
              </a:rPr>
              <a:t>La </a:t>
            </a:r>
            <a:r>
              <a:rPr lang="es-ES" dirty="0" smtClean="0">
                <a:solidFill>
                  <a:schemeClr val="tx1"/>
                </a:solidFill>
              </a:rPr>
              <a:t>demora</a:t>
            </a:r>
            <a:endParaRPr lang="es-ES" dirty="0">
              <a:solidFill>
                <a:schemeClr val="tx1"/>
              </a:solidFill>
            </a:endParaRPr>
          </a:p>
        </p:txBody>
      </p:sp>
    </p:spTree>
    <p:extLst>
      <p:ext uri="{BB962C8B-B14F-4D97-AF65-F5344CB8AC3E}">
        <p14:creationId xmlns:p14="http://schemas.microsoft.com/office/powerpoint/2010/main" val="25675847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99274" y="416864"/>
            <a:ext cx="11000095"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El juez se demoró en contestar las plegarias de la viuda pues la parábola dice que el juez “no quiso </a:t>
            </a:r>
            <a:r>
              <a:rPr lang="es-ES" sz="5400" b="1" dirty="0">
                <a:solidFill>
                  <a:srgbClr val="FF0000"/>
                </a:solidFill>
              </a:rPr>
              <a:t>por algún tiempo</a:t>
            </a:r>
            <a:r>
              <a:rPr lang="es-ES" sz="5400" b="1" dirty="0">
                <a:solidFill>
                  <a:srgbClr val="002060"/>
                </a:solidFill>
              </a:rPr>
              <a:t>.” De la misma manera, </a:t>
            </a:r>
            <a:r>
              <a:rPr lang="es-ES" sz="5400" b="1" u="sng" dirty="0">
                <a:solidFill>
                  <a:srgbClr val="002060"/>
                </a:solidFill>
              </a:rPr>
              <a:t>Dios se demorará en responder las plegarias de sus escogidos durante el tiempo de angustia</a:t>
            </a:r>
            <a:r>
              <a:rPr lang="es-ES" sz="5400" b="1" dirty="0">
                <a:solidFill>
                  <a:srgbClr val="002060"/>
                </a:solidFill>
              </a:rPr>
              <a:t>:</a:t>
            </a:r>
            <a:endParaRPr lang="es-ES" sz="5400" b="1" u="sng" dirty="0">
              <a:solidFill>
                <a:srgbClr val="002060"/>
              </a:solidFill>
            </a:endParaRPr>
          </a:p>
        </p:txBody>
      </p:sp>
    </p:spTree>
    <p:extLst>
      <p:ext uri="{BB962C8B-B14F-4D97-AF65-F5344CB8AC3E}">
        <p14:creationId xmlns:p14="http://schemas.microsoft.com/office/powerpoint/2010/main" val="5293319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01768" y="1029440"/>
            <a:ext cx="10617959" cy="5632311"/>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Y acaso Dios no </a:t>
            </a:r>
            <a:r>
              <a:rPr lang="es-ES" sz="7200" b="1" dirty="0">
                <a:solidFill>
                  <a:srgbClr val="FFFF00"/>
                </a:solidFill>
              </a:rPr>
              <a:t>hará justicia</a:t>
            </a:r>
            <a:r>
              <a:rPr lang="es-ES" sz="7200" b="1" dirty="0">
                <a:solidFill>
                  <a:schemeClr val="bg1"/>
                </a:solidFill>
              </a:rPr>
              <a:t> a sus </a:t>
            </a:r>
            <a:r>
              <a:rPr lang="es-ES" sz="7200" b="1" dirty="0">
                <a:solidFill>
                  <a:srgbClr val="FFFF00"/>
                </a:solidFill>
              </a:rPr>
              <a:t>escogidos</a:t>
            </a:r>
            <a:r>
              <a:rPr lang="es-ES" sz="7200" b="1" dirty="0">
                <a:solidFill>
                  <a:schemeClr val="bg1"/>
                </a:solidFill>
              </a:rPr>
              <a:t>, que claman a él </a:t>
            </a:r>
            <a:r>
              <a:rPr lang="es-ES" sz="7200" b="1" dirty="0">
                <a:solidFill>
                  <a:srgbClr val="FFFF00"/>
                </a:solidFill>
              </a:rPr>
              <a:t>día y noche</a:t>
            </a:r>
            <a:r>
              <a:rPr lang="es-ES" sz="7200" b="1" dirty="0">
                <a:solidFill>
                  <a:schemeClr val="bg1"/>
                </a:solidFill>
              </a:rPr>
              <a:t>? ¿Se </a:t>
            </a:r>
            <a:r>
              <a:rPr lang="es-ES" sz="7200" b="1" dirty="0">
                <a:solidFill>
                  <a:srgbClr val="FFFF00"/>
                </a:solidFill>
              </a:rPr>
              <a:t>tardará</a:t>
            </a:r>
            <a:r>
              <a:rPr lang="es-ES" sz="7200" b="1" dirty="0">
                <a:solidFill>
                  <a:schemeClr val="bg1"/>
                </a:solidFill>
              </a:rPr>
              <a:t> en responderles?”</a:t>
            </a:r>
            <a:endParaRPr lang="es-ES" sz="72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Lucas 18:7:</a:t>
            </a:r>
          </a:p>
        </p:txBody>
      </p:sp>
    </p:spTree>
    <p:extLst>
      <p:ext uri="{BB962C8B-B14F-4D97-AF65-F5344CB8AC3E}">
        <p14:creationId xmlns:p14="http://schemas.microsoft.com/office/powerpoint/2010/main" val="1708103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76833" y="301267"/>
            <a:ext cx="1076575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Está claro que la palabra </a:t>
            </a:r>
            <a:r>
              <a:rPr lang="es-ES" sz="4400" b="1" i="1" u="sng" dirty="0" err="1" smtClean="0">
                <a:solidFill>
                  <a:srgbClr val="C00000"/>
                </a:solidFill>
              </a:rPr>
              <a:t>basanizo</a:t>
            </a:r>
            <a:r>
              <a:rPr lang="es-ES" sz="4400" b="1" dirty="0" smtClean="0">
                <a:solidFill>
                  <a:srgbClr val="002060"/>
                </a:solidFill>
              </a:rPr>
              <a:t> </a:t>
            </a:r>
            <a:r>
              <a:rPr lang="es-ES" sz="4400" b="1" dirty="0">
                <a:solidFill>
                  <a:srgbClr val="002060"/>
                </a:solidFill>
              </a:rPr>
              <a:t>en </a:t>
            </a:r>
            <a:r>
              <a:rPr lang="es-ES" sz="4400" b="1" u="sng" dirty="0">
                <a:solidFill>
                  <a:srgbClr val="002060"/>
                </a:solidFill>
              </a:rPr>
              <a:t>Apocalipsis 20:10 </a:t>
            </a:r>
            <a:r>
              <a:rPr lang="es-ES" sz="4400" b="1" dirty="0">
                <a:solidFill>
                  <a:srgbClr val="002060"/>
                </a:solidFill>
              </a:rPr>
              <a:t>describe de manera </a:t>
            </a:r>
            <a:r>
              <a:rPr lang="es-ES" sz="4400" b="1" dirty="0">
                <a:solidFill>
                  <a:srgbClr val="C00000"/>
                </a:solidFill>
              </a:rPr>
              <a:t>gráfica y real </a:t>
            </a:r>
            <a:r>
              <a:rPr lang="es-ES" sz="4400" b="1" dirty="0">
                <a:solidFill>
                  <a:srgbClr val="002060"/>
                </a:solidFill>
              </a:rPr>
              <a:t>el sufrimiento consciente de Satanás y sus ángeles </a:t>
            </a:r>
            <a:r>
              <a:rPr lang="es-ES" sz="4400" b="1" u="sng" dirty="0">
                <a:solidFill>
                  <a:srgbClr val="002060"/>
                </a:solidFill>
              </a:rPr>
              <a:t>en el fuego del infierno</a:t>
            </a:r>
            <a:r>
              <a:rPr lang="es-ES" sz="4400" b="1" dirty="0">
                <a:solidFill>
                  <a:srgbClr val="002060"/>
                </a:solidFill>
              </a:rPr>
              <a:t>. Hasta aquí los adventistas no tienen ningún problema pues </a:t>
            </a:r>
            <a:r>
              <a:rPr lang="es-ES" sz="4400" b="1" u="sng" dirty="0">
                <a:solidFill>
                  <a:srgbClr val="002060"/>
                </a:solidFill>
              </a:rPr>
              <a:t>la Biblia enseña </a:t>
            </a:r>
            <a:r>
              <a:rPr lang="es-ES" sz="4400" b="1" dirty="0">
                <a:solidFill>
                  <a:srgbClr val="002060"/>
                </a:solidFill>
              </a:rPr>
              <a:t>sin titubear que </a:t>
            </a:r>
            <a:r>
              <a:rPr lang="es-ES" sz="4400" b="1" u="sng" dirty="0">
                <a:solidFill>
                  <a:srgbClr val="002060"/>
                </a:solidFill>
              </a:rPr>
              <a:t>Satanás y sus ángeles sufrirán tormento en el lago de fuego post-</a:t>
            </a:r>
            <a:r>
              <a:rPr lang="es-ES" sz="4400" b="1" u="sng" dirty="0" err="1">
                <a:solidFill>
                  <a:srgbClr val="002060"/>
                </a:solidFill>
              </a:rPr>
              <a:t>milenial</a:t>
            </a:r>
            <a:r>
              <a:rPr lang="es-ES" sz="4400" b="1" u="sng" dirty="0">
                <a:solidFill>
                  <a:srgbClr val="002060"/>
                </a:solidFill>
              </a:rPr>
              <a:t> </a:t>
            </a:r>
            <a:r>
              <a:rPr lang="es-ES" sz="4400" b="1" dirty="0">
                <a:solidFill>
                  <a:srgbClr val="002060"/>
                </a:solidFill>
              </a:rPr>
              <a:t>(vea Mateo 25:41).</a:t>
            </a:r>
          </a:p>
        </p:txBody>
      </p:sp>
    </p:spTree>
    <p:extLst>
      <p:ext uri="{BB962C8B-B14F-4D97-AF65-F5344CB8AC3E}">
        <p14:creationId xmlns:p14="http://schemas.microsoft.com/office/powerpoint/2010/main" val="37640317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76194" y="1375592"/>
            <a:ext cx="11000095" cy="42473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El </a:t>
            </a:r>
            <a:r>
              <a:rPr lang="es-ES" sz="5400" b="1" dirty="0">
                <a:solidFill>
                  <a:srgbClr val="C00000"/>
                </a:solidFill>
              </a:rPr>
              <a:t>versículo 7</a:t>
            </a:r>
            <a:r>
              <a:rPr lang="es-ES" sz="5400" b="1" dirty="0">
                <a:solidFill>
                  <a:srgbClr val="002060"/>
                </a:solidFill>
              </a:rPr>
              <a:t> se podría traducir: </a:t>
            </a:r>
            <a:r>
              <a:rPr lang="es-ES" sz="5400" b="1" i="1" dirty="0">
                <a:solidFill>
                  <a:srgbClr val="002060"/>
                </a:solidFill>
              </a:rPr>
              <a:t>“¿Y acaso Dios no </a:t>
            </a:r>
            <a:r>
              <a:rPr lang="es-ES" sz="5400" b="1" i="1" dirty="0">
                <a:solidFill>
                  <a:srgbClr val="C00000"/>
                </a:solidFill>
              </a:rPr>
              <a:t>hará justicia </a:t>
            </a:r>
            <a:r>
              <a:rPr lang="es-ES" sz="5400" b="1" i="1" dirty="0">
                <a:solidFill>
                  <a:srgbClr val="002060"/>
                </a:solidFill>
              </a:rPr>
              <a:t>a sus </a:t>
            </a:r>
            <a:r>
              <a:rPr lang="es-ES" sz="5400" b="1" i="1" dirty="0">
                <a:solidFill>
                  <a:srgbClr val="C00000"/>
                </a:solidFill>
              </a:rPr>
              <a:t>escogidos</a:t>
            </a:r>
            <a:r>
              <a:rPr lang="es-ES" sz="5400" b="1" i="1" dirty="0">
                <a:solidFill>
                  <a:srgbClr val="002060"/>
                </a:solidFill>
              </a:rPr>
              <a:t>, que claman a él </a:t>
            </a:r>
            <a:r>
              <a:rPr lang="es-ES" sz="5400" b="1" i="1" dirty="0">
                <a:solidFill>
                  <a:srgbClr val="C00000"/>
                </a:solidFill>
              </a:rPr>
              <a:t>día y noche</a:t>
            </a:r>
            <a:r>
              <a:rPr lang="es-ES" sz="5400" b="1" i="1" dirty="0">
                <a:solidFill>
                  <a:srgbClr val="002060"/>
                </a:solidFill>
              </a:rPr>
              <a:t> aun cuando se demore en responderles</a:t>
            </a:r>
            <a:r>
              <a:rPr lang="es-ES" sz="5400" b="1" dirty="0">
                <a:solidFill>
                  <a:srgbClr val="002060"/>
                </a:solidFill>
              </a:rPr>
              <a:t>?”</a:t>
            </a:r>
            <a:endParaRPr lang="es-ES" sz="5400" b="1" u="sng" dirty="0">
              <a:solidFill>
                <a:srgbClr val="002060"/>
              </a:solidFill>
            </a:endParaRPr>
          </a:p>
        </p:txBody>
      </p:sp>
    </p:spTree>
    <p:extLst>
      <p:ext uri="{BB962C8B-B14F-4D97-AF65-F5344CB8AC3E}">
        <p14:creationId xmlns:p14="http://schemas.microsoft.com/office/powerpoint/2010/main" val="37297121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37287"/>
            <a:ext cx="11713029"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¡La parábola deja muy en claro que Dios se </a:t>
            </a:r>
            <a:r>
              <a:rPr lang="es-ES" sz="4400" b="1" dirty="0">
                <a:solidFill>
                  <a:srgbClr val="C00000"/>
                </a:solidFill>
              </a:rPr>
              <a:t>demorará</a:t>
            </a:r>
            <a:r>
              <a:rPr lang="es-ES" sz="4400" b="1" dirty="0">
                <a:solidFill>
                  <a:srgbClr val="002060"/>
                </a:solidFill>
              </a:rPr>
              <a:t> en responder las plegarias de su pueblo! Esto lo sabemos porque la parábola dice claramente que los escogidos ‘</a:t>
            </a:r>
            <a:r>
              <a:rPr lang="es-ES" sz="4400" b="1" dirty="0">
                <a:solidFill>
                  <a:srgbClr val="C00000"/>
                </a:solidFill>
              </a:rPr>
              <a:t>claman día y noche</a:t>
            </a:r>
            <a:r>
              <a:rPr lang="es-ES" sz="4400" b="1" dirty="0">
                <a:solidFill>
                  <a:srgbClr val="002060"/>
                </a:solidFill>
              </a:rPr>
              <a:t>’. Pero hay un </a:t>
            </a:r>
            <a:r>
              <a:rPr lang="es-ES" sz="4400" b="1" dirty="0">
                <a:solidFill>
                  <a:srgbClr val="C00000"/>
                </a:solidFill>
              </a:rPr>
              <a:t>contraste</a:t>
            </a:r>
            <a:r>
              <a:rPr lang="es-ES" sz="4400" b="1" dirty="0">
                <a:solidFill>
                  <a:srgbClr val="002060"/>
                </a:solidFill>
              </a:rPr>
              <a:t> entre </a:t>
            </a:r>
            <a:r>
              <a:rPr lang="es-ES" sz="4400" b="1" dirty="0">
                <a:solidFill>
                  <a:srgbClr val="C00000"/>
                </a:solidFill>
              </a:rPr>
              <a:t>Dios</a:t>
            </a:r>
            <a:r>
              <a:rPr lang="es-ES" sz="4400" b="1" dirty="0">
                <a:solidFill>
                  <a:srgbClr val="002060"/>
                </a:solidFill>
              </a:rPr>
              <a:t> y el </a:t>
            </a:r>
            <a:r>
              <a:rPr lang="es-ES" sz="4400" b="1" dirty="0">
                <a:solidFill>
                  <a:srgbClr val="C00000"/>
                </a:solidFill>
              </a:rPr>
              <a:t>juez</a:t>
            </a:r>
            <a:r>
              <a:rPr lang="es-ES" sz="4400" b="1" dirty="0">
                <a:solidFill>
                  <a:srgbClr val="002060"/>
                </a:solidFill>
              </a:rPr>
              <a:t>. Mientras que el </a:t>
            </a:r>
            <a:r>
              <a:rPr lang="es-ES" sz="4400" b="1" u="sng" dirty="0">
                <a:solidFill>
                  <a:srgbClr val="002060"/>
                </a:solidFill>
              </a:rPr>
              <a:t>juez caprichosamente </a:t>
            </a:r>
            <a:r>
              <a:rPr lang="es-ES" sz="4400" b="1" u="sng" dirty="0" smtClean="0">
                <a:solidFill>
                  <a:srgbClr val="002060"/>
                </a:solidFill>
              </a:rPr>
              <a:t>se demora </a:t>
            </a:r>
            <a:r>
              <a:rPr lang="es-ES" sz="4400" b="1" dirty="0">
                <a:solidFill>
                  <a:srgbClr val="002060"/>
                </a:solidFill>
              </a:rPr>
              <a:t>en responder las plegarias de la viuda y finalmente lo hace para quitársela de encima, Dios </a:t>
            </a:r>
            <a:r>
              <a:rPr lang="es-ES" sz="4400" b="1" u="sng" dirty="0">
                <a:solidFill>
                  <a:srgbClr val="002060"/>
                </a:solidFill>
              </a:rPr>
              <a:t>responderá las plegarias de su pueblo, porque lo ama</a:t>
            </a:r>
            <a:r>
              <a:rPr lang="es-ES" sz="4400" b="1" dirty="0">
                <a:solidFill>
                  <a:srgbClr val="002060"/>
                </a:solidFill>
              </a:rPr>
              <a:t>.</a:t>
            </a:r>
            <a:endParaRPr lang="es-ES" sz="4400" b="1" u="sng" dirty="0">
              <a:solidFill>
                <a:srgbClr val="002060"/>
              </a:solidFill>
            </a:endParaRPr>
          </a:p>
        </p:txBody>
      </p:sp>
    </p:spTree>
    <p:extLst>
      <p:ext uri="{BB962C8B-B14F-4D97-AF65-F5344CB8AC3E}">
        <p14:creationId xmlns:p14="http://schemas.microsoft.com/office/powerpoint/2010/main" val="8089814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3081" y="1029440"/>
            <a:ext cx="11423175"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dijo el Señor: Oíd lo que dijo el juez injusto. 7 ¿Y acaso </a:t>
            </a:r>
            <a:r>
              <a:rPr lang="es-ES" sz="4800" b="1" dirty="0">
                <a:solidFill>
                  <a:srgbClr val="FFFF00"/>
                </a:solidFill>
              </a:rPr>
              <a:t>Dios [el juez] </a:t>
            </a:r>
            <a:r>
              <a:rPr lang="es-ES" sz="4800" b="1" dirty="0">
                <a:solidFill>
                  <a:schemeClr val="bg1"/>
                </a:solidFill>
              </a:rPr>
              <a:t>no hará justicia a sus </a:t>
            </a:r>
            <a:r>
              <a:rPr lang="es-ES" sz="4800" b="1" dirty="0">
                <a:solidFill>
                  <a:srgbClr val="FFFF00"/>
                </a:solidFill>
              </a:rPr>
              <a:t>escogidos [la viuda], </a:t>
            </a:r>
            <a:r>
              <a:rPr lang="es-ES" sz="4800" b="1" dirty="0">
                <a:solidFill>
                  <a:schemeClr val="bg1"/>
                </a:solidFill>
              </a:rPr>
              <a:t>que </a:t>
            </a:r>
            <a:r>
              <a:rPr lang="es-ES" sz="4800" b="1" dirty="0">
                <a:solidFill>
                  <a:srgbClr val="FFFF00"/>
                </a:solidFill>
              </a:rPr>
              <a:t>claman</a:t>
            </a:r>
            <a:r>
              <a:rPr lang="es-ES" sz="4800" b="1" dirty="0">
                <a:solidFill>
                  <a:schemeClr val="bg1"/>
                </a:solidFill>
              </a:rPr>
              <a:t> a él día y noche [</a:t>
            </a:r>
            <a:r>
              <a:rPr lang="es-ES" sz="4800" b="1" dirty="0">
                <a:solidFill>
                  <a:srgbClr val="FFFF00"/>
                </a:solidFill>
              </a:rPr>
              <a:t>la demora</a:t>
            </a:r>
            <a:r>
              <a:rPr lang="es-ES" sz="4800" b="1" dirty="0">
                <a:solidFill>
                  <a:schemeClr val="bg1"/>
                </a:solidFill>
              </a:rPr>
              <a:t>]? ¿Se </a:t>
            </a:r>
            <a:r>
              <a:rPr lang="es-ES" sz="4800" b="1" dirty="0">
                <a:solidFill>
                  <a:srgbClr val="FFFF00"/>
                </a:solidFill>
              </a:rPr>
              <a:t>tardará</a:t>
            </a:r>
            <a:r>
              <a:rPr lang="es-ES" sz="4800" b="1" dirty="0">
                <a:solidFill>
                  <a:schemeClr val="bg1"/>
                </a:solidFill>
              </a:rPr>
              <a:t> en responderles? 8 Os digo que </a:t>
            </a:r>
            <a:r>
              <a:rPr lang="es-ES" sz="4800" b="1" dirty="0">
                <a:solidFill>
                  <a:srgbClr val="FFFF00"/>
                </a:solidFill>
              </a:rPr>
              <a:t>pronto</a:t>
            </a:r>
            <a:r>
              <a:rPr lang="es-ES" sz="4800" b="1" dirty="0">
                <a:solidFill>
                  <a:schemeClr val="bg1"/>
                </a:solidFill>
              </a:rPr>
              <a:t> les hará justicia. Pero cuando venga el Hijo del Hombre, ¿</a:t>
            </a:r>
            <a:r>
              <a:rPr lang="es-ES" sz="4800" b="1" dirty="0">
                <a:solidFill>
                  <a:srgbClr val="FFFF00"/>
                </a:solidFill>
              </a:rPr>
              <a:t>hallará fe </a:t>
            </a:r>
            <a:r>
              <a:rPr lang="es-ES" sz="4800" b="1" dirty="0">
                <a:solidFill>
                  <a:schemeClr val="bg1"/>
                </a:solidFill>
              </a:rPr>
              <a:t>en la tierra?”</a:t>
            </a:r>
            <a:endParaRPr lang="es-ES" sz="48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34547" y="164746"/>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Lucas </a:t>
            </a:r>
            <a:r>
              <a:rPr lang="es-ES" dirty="0"/>
              <a:t>18:6-8</a:t>
            </a:r>
            <a:r>
              <a:rPr lang="es-ES" dirty="0" smtClean="0"/>
              <a:t>: </a:t>
            </a:r>
            <a:r>
              <a:rPr lang="es-ES" dirty="0">
                <a:solidFill>
                  <a:schemeClr val="tx1"/>
                </a:solidFill>
              </a:rPr>
              <a:t>El meollo de la </a:t>
            </a:r>
            <a:r>
              <a:rPr lang="es-ES" dirty="0" smtClean="0">
                <a:solidFill>
                  <a:schemeClr val="tx1"/>
                </a:solidFill>
              </a:rPr>
              <a:t>parábola</a:t>
            </a:r>
            <a:endParaRPr lang="es-ES" dirty="0">
              <a:solidFill>
                <a:schemeClr val="tx1"/>
              </a:solidFill>
            </a:endParaRPr>
          </a:p>
        </p:txBody>
      </p:sp>
    </p:spTree>
    <p:extLst>
      <p:ext uri="{BB962C8B-B14F-4D97-AF65-F5344CB8AC3E}">
        <p14:creationId xmlns:p14="http://schemas.microsoft.com/office/powerpoint/2010/main" val="42490046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234263"/>
            <a:ext cx="4224464" cy="584775"/>
          </a:xfrm>
          <a:prstGeom prst="rect">
            <a:avLst/>
          </a:prstGeom>
          <a:noFill/>
        </p:spPr>
        <p:txBody>
          <a:bodyPr wrap="square" rtlCol="0">
            <a:spAutoFit/>
          </a:bodyPr>
          <a:lstStyle/>
          <a:p>
            <a:pPr lvl="0">
              <a:defRPr/>
            </a:pPr>
            <a:r>
              <a:rPr lang="es-ES" sz="3200" dirty="0">
                <a:solidFill>
                  <a:srgbClr val="4472C4">
                    <a:lumMod val="50000"/>
                  </a:srgbClr>
                </a:solidFill>
              </a:rPr>
              <a:t>santos en </a:t>
            </a:r>
            <a:r>
              <a:rPr lang="es-ES" sz="3200" dirty="0" err="1">
                <a:solidFill>
                  <a:srgbClr val="4472C4">
                    <a:lumMod val="50000"/>
                  </a:srgbClr>
                </a:solidFill>
              </a:rPr>
              <a:t>Dn</a:t>
            </a:r>
            <a:r>
              <a:rPr lang="es-ES" sz="3200" dirty="0">
                <a:solidFill>
                  <a:srgbClr val="4472C4">
                    <a:lumMod val="50000"/>
                  </a:srgbClr>
                </a:solidFill>
              </a:rPr>
              <a:t>. y Ap.</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4796349" cy="584775"/>
          </a:xfrm>
          <a:prstGeom prst="rect">
            <a:avLst/>
          </a:prstGeom>
          <a:noFill/>
        </p:spPr>
        <p:txBody>
          <a:bodyPr wrap="square" rtlCol="0">
            <a:spAutoFit/>
          </a:bodyPr>
          <a:lstStyle/>
          <a:p>
            <a:pPr lvl="0">
              <a:defRPr/>
            </a:pPr>
            <a:r>
              <a:rPr lang="es-ES" sz="3200" dirty="0">
                <a:solidFill>
                  <a:srgbClr val="4472C4">
                    <a:lumMod val="50000"/>
                  </a:srgbClr>
                </a:solidFill>
              </a:rPr>
              <a:t>paciencia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3872435"/>
            <a:ext cx="4210202" cy="1077218"/>
          </a:xfrm>
          <a:prstGeom prst="rect">
            <a:avLst/>
          </a:prstGeom>
          <a:noFill/>
        </p:spPr>
        <p:txBody>
          <a:bodyPr wrap="square" rtlCol="0">
            <a:spAutoFit/>
          </a:bodyPr>
          <a:lstStyle/>
          <a:p>
            <a:pPr lvl="0">
              <a:defRPr/>
            </a:pPr>
            <a:r>
              <a:rPr lang="es-ES" sz="3200" dirty="0">
                <a:solidFill>
                  <a:srgbClr val="4472C4">
                    <a:lumMod val="50000"/>
                  </a:srgbClr>
                </a:solidFill>
              </a:rPr>
              <a:t>dos lecciones de la parábola de la viuda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584775"/>
          </a:xfrm>
          <a:prstGeom prst="rect">
            <a:avLst/>
          </a:prstGeom>
          <a:noFill/>
        </p:spPr>
        <p:txBody>
          <a:bodyPr wrap="square" rtlCol="0">
            <a:spAutoFit/>
          </a:bodyPr>
          <a:lstStyle/>
          <a:p>
            <a:pPr lvl="0">
              <a:defRPr/>
            </a:pPr>
            <a:r>
              <a:rPr lang="es-ES" sz="3200" dirty="0">
                <a:solidFill>
                  <a:srgbClr val="4472C4">
                    <a:lumMod val="50000"/>
                  </a:srgbClr>
                </a:solidFill>
              </a:rPr>
              <a:t>mujer viuda</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331851"/>
            <a:ext cx="4496100" cy="1077218"/>
          </a:xfrm>
          <a:prstGeom prst="rect">
            <a:avLst/>
          </a:prstGeom>
          <a:noFill/>
        </p:spPr>
        <p:txBody>
          <a:bodyPr wrap="square" rtlCol="0">
            <a:spAutoFit/>
          </a:bodyPr>
          <a:lstStyle/>
          <a:p>
            <a:pPr lvl="0">
              <a:defRPr/>
            </a:pPr>
            <a:r>
              <a:rPr lang="es-ES" sz="3200" dirty="0">
                <a:solidFill>
                  <a:srgbClr val="4472C4">
                    <a:lumMod val="50000"/>
                  </a:srgbClr>
                </a:solidFill>
              </a:rPr>
              <a:t>paciencia de los santos ante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54930" y="3362436"/>
            <a:ext cx="530787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los que sobrevivieron a la persecución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54930" y="1004905"/>
            <a:ext cx="540980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err="1">
                <a:solidFill>
                  <a:prstClr val="black"/>
                </a:solidFill>
              </a:rPr>
              <a:t>jupomoné</a:t>
            </a:r>
            <a:r>
              <a:rPr lang="es-ES" sz="3200" dirty="0">
                <a:solidFill>
                  <a:prstClr val="black"/>
                </a:solidFill>
              </a:rPr>
              <a:t>: perseverancia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16338" y="266638"/>
            <a:ext cx="553463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orar siempre y no desmayar</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54930" y="2085560"/>
            <a:ext cx="5248199"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iglesia que lo ha perdido todo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87671" y="5827115"/>
            <a:ext cx="5115423"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pruebas pasadas y futuras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54930" y="4828244"/>
            <a:ext cx="5053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latin typeface="Calibri" panose="020F0502020204030204"/>
              </a:rPr>
              <a:t>Iglesia que lo tiene todo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0392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cuándo de la parábola</a:t>
            </a:r>
          </a:p>
        </p:txBody>
      </p:sp>
    </p:spTree>
    <p:extLst>
      <p:ext uri="{BB962C8B-B14F-4D97-AF65-F5344CB8AC3E}">
        <p14:creationId xmlns:p14="http://schemas.microsoft.com/office/powerpoint/2010/main" val="22609585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081" y="454033"/>
            <a:ext cx="11232108"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Aun cuando </a:t>
            </a:r>
            <a:r>
              <a:rPr lang="es-ES" sz="4400" b="1" dirty="0" smtClean="0">
                <a:solidFill>
                  <a:srgbClr val="002060"/>
                </a:solidFill>
              </a:rPr>
              <a:t>esta </a:t>
            </a:r>
            <a:r>
              <a:rPr lang="es-ES" sz="4400" b="1" dirty="0">
                <a:solidFill>
                  <a:srgbClr val="002060"/>
                </a:solidFill>
              </a:rPr>
              <a:t>parábola contiene verdades universales que se aplican a todas las épocas, tiene una relevancia especial para el </a:t>
            </a:r>
            <a:r>
              <a:rPr lang="es-ES" sz="4400" b="1" dirty="0">
                <a:solidFill>
                  <a:srgbClr val="FF0000"/>
                </a:solidFill>
              </a:rPr>
              <a:t>remanente</a:t>
            </a:r>
            <a:r>
              <a:rPr lang="es-ES" sz="4400" b="1" dirty="0">
                <a:solidFill>
                  <a:srgbClr val="002060"/>
                </a:solidFill>
              </a:rPr>
              <a:t> que estará en la tierra </a:t>
            </a:r>
            <a:r>
              <a:rPr lang="es-ES" sz="4400" b="1" dirty="0">
                <a:solidFill>
                  <a:srgbClr val="FF0000"/>
                </a:solidFill>
              </a:rPr>
              <a:t>durante el tiempo de angustia final</a:t>
            </a:r>
            <a:r>
              <a:rPr lang="es-ES" sz="4400" b="1" dirty="0">
                <a:solidFill>
                  <a:srgbClr val="002060"/>
                </a:solidFill>
              </a:rPr>
              <a:t>. Esto lo sabemos por el contexto en que aparece la parábola. El </a:t>
            </a:r>
            <a:r>
              <a:rPr lang="es-ES" sz="4400" b="1" dirty="0">
                <a:solidFill>
                  <a:srgbClr val="FF0000"/>
                </a:solidFill>
              </a:rPr>
              <a:t>contexto anterior y posterior </a:t>
            </a:r>
            <a:r>
              <a:rPr lang="es-ES" sz="4400" b="1" dirty="0">
                <a:solidFill>
                  <a:srgbClr val="002060"/>
                </a:solidFill>
              </a:rPr>
              <a:t>se refieren a la segunda </a:t>
            </a:r>
            <a:r>
              <a:rPr lang="es-ES" sz="4400" b="1" dirty="0">
                <a:solidFill>
                  <a:srgbClr val="FF0000"/>
                </a:solidFill>
              </a:rPr>
              <a:t>venida de Jesús</a:t>
            </a:r>
            <a:r>
              <a:rPr lang="es-ES" sz="4400" b="1" dirty="0">
                <a:solidFill>
                  <a:srgbClr val="002060"/>
                </a:solidFill>
              </a:rPr>
              <a:t>:</a:t>
            </a:r>
            <a:endParaRPr lang="es-ES" sz="4400" b="1" u="sng" dirty="0">
              <a:solidFill>
                <a:srgbClr val="002060"/>
              </a:solidFill>
            </a:endParaRPr>
          </a:p>
        </p:txBody>
      </p:sp>
    </p:spTree>
    <p:extLst>
      <p:ext uri="{BB962C8B-B14F-4D97-AF65-F5344CB8AC3E}">
        <p14:creationId xmlns:p14="http://schemas.microsoft.com/office/powerpoint/2010/main" val="10976411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081" y="454033"/>
            <a:ext cx="11232108"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u="sng" dirty="0">
                <a:solidFill>
                  <a:srgbClr val="002060"/>
                </a:solidFill>
              </a:rPr>
              <a:t>contexto anterior </a:t>
            </a:r>
            <a:r>
              <a:rPr lang="es-ES" sz="5400" b="1" dirty="0">
                <a:solidFill>
                  <a:srgbClr val="002060"/>
                </a:solidFill>
              </a:rPr>
              <a:t>de la parábola: </a:t>
            </a:r>
            <a:r>
              <a:rPr lang="es-ES" sz="5400" b="1" dirty="0">
                <a:solidFill>
                  <a:srgbClr val="FF0000"/>
                </a:solidFill>
              </a:rPr>
              <a:t>Lucas 17:26-37</a:t>
            </a:r>
            <a:r>
              <a:rPr lang="es-ES" sz="5400" b="1" dirty="0">
                <a:solidFill>
                  <a:srgbClr val="002060"/>
                </a:solidFill>
              </a:rPr>
              <a:t>: La segunda venida de Jesús</a:t>
            </a:r>
          </a:p>
          <a:p>
            <a:pPr marL="685800" indent="-685800">
              <a:buClr>
                <a:srgbClr val="FF0000"/>
              </a:buClr>
              <a:buFont typeface="Wingdings" panose="05000000000000000000" pitchFamily="2" charset="2"/>
              <a:buChar char="Ø"/>
            </a:pPr>
            <a:r>
              <a:rPr lang="es-ES" sz="5400" b="1" dirty="0" smtClean="0">
                <a:solidFill>
                  <a:srgbClr val="002060"/>
                </a:solidFill>
              </a:rPr>
              <a:t>La </a:t>
            </a:r>
            <a:r>
              <a:rPr lang="es-ES" sz="5400" b="1" dirty="0">
                <a:solidFill>
                  <a:srgbClr val="002060"/>
                </a:solidFill>
              </a:rPr>
              <a:t>pregunta </a:t>
            </a:r>
            <a:r>
              <a:rPr lang="es-ES" sz="5400" b="1" u="sng" dirty="0">
                <a:solidFill>
                  <a:srgbClr val="002060"/>
                </a:solidFill>
              </a:rPr>
              <a:t>que concluye </a:t>
            </a:r>
            <a:r>
              <a:rPr lang="es-ES" sz="5400" b="1" dirty="0">
                <a:solidFill>
                  <a:srgbClr val="002060"/>
                </a:solidFill>
              </a:rPr>
              <a:t>la parábola: </a:t>
            </a:r>
            <a:r>
              <a:rPr lang="es-ES" sz="5400" b="1" dirty="0">
                <a:solidFill>
                  <a:srgbClr val="FF0000"/>
                </a:solidFill>
              </a:rPr>
              <a:t>Lucas 18:8</a:t>
            </a:r>
            <a:r>
              <a:rPr lang="es-ES" sz="5400" b="1" dirty="0">
                <a:solidFill>
                  <a:srgbClr val="002060"/>
                </a:solidFill>
              </a:rPr>
              <a:t>: La segunda venida de Jesús</a:t>
            </a:r>
            <a:endParaRPr lang="es-ES" sz="5400" b="1" u="sng" dirty="0">
              <a:solidFill>
                <a:srgbClr val="002060"/>
              </a:solidFill>
            </a:endParaRPr>
          </a:p>
        </p:txBody>
      </p:sp>
    </p:spTree>
    <p:extLst>
      <p:ext uri="{BB962C8B-B14F-4D97-AF65-F5344CB8AC3E}">
        <p14:creationId xmlns:p14="http://schemas.microsoft.com/office/powerpoint/2010/main" val="23739404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1896" y="245425"/>
            <a:ext cx="11095631"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Hemos visto que el </a:t>
            </a:r>
            <a:r>
              <a:rPr lang="es-ES" sz="5400" b="1" dirty="0">
                <a:solidFill>
                  <a:srgbClr val="FF0000"/>
                </a:solidFill>
              </a:rPr>
              <a:t>juez</a:t>
            </a:r>
            <a:r>
              <a:rPr lang="es-ES" sz="5400" b="1" dirty="0">
                <a:solidFill>
                  <a:srgbClr val="002060"/>
                </a:solidFill>
              </a:rPr>
              <a:t> representa a </a:t>
            </a:r>
            <a:r>
              <a:rPr lang="es-ES" sz="5400" b="1" u="sng" dirty="0">
                <a:solidFill>
                  <a:srgbClr val="002060"/>
                </a:solidFill>
              </a:rPr>
              <a:t>Dios</a:t>
            </a:r>
            <a:r>
              <a:rPr lang="es-ES" sz="5400" b="1" dirty="0">
                <a:solidFill>
                  <a:srgbClr val="002060"/>
                </a:solidFill>
              </a:rPr>
              <a:t>, el </a:t>
            </a:r>
            <a:r>
              <a:rPr lang="es-ES" sz="5400" b="1" dirty="0">
                <a:solidFill>
                  <a:srgbClr val="FF0000"/>
                </a:solidFill>
              </a:rPr>
              <a:t>adversario</a:t>
            </a:r>
            <a:r>
              <a:rPr lang="es-ES" sz="5400" b="1" dirty="0">
                <a:solidFill>
                  <a:srgbClr val="002060"/>
                </a:solidFill>
              </a:rPr>
              <a:t> representa a </a:t>
            </a:r>
            <a:r>
              <a:rPr lang="es-ES" sz="5400" b="1" u="sng" dirty="0">
                <a:solidFill>
                  <a:srgbClr val="002060"/>
                </a:solidFill>
              </a:rPr>
              <a:t>Satanás</a:t>
            </a:r>
            <a:r>
              <a:rPr lang="es-ES" sz="5400" b="1" dirty="0">
                <a:solidFill>
                  <a:srgbClr val="002060"/>
                </a:solidFill>
              </a:rPr>
              <a:t>, la </a:t>
            </a:r>
            <a:r>
              <a:rPr lang="es-ES" sz="5400" b="1" dirty="0">
                <a:solidFill>
                  <a:srgbClr val="FF0000"/>
                </a:solidFill>
              </a:rPr>
              <a:t>viuda</a:t>
            </a:r>
            <a:r>
              <a:rPr lang="es-ES" sz="5400" b="1" dirty="0">
                <a:solidFill>
                  <a:srgbClr val="002060"/>
                </a:solidFill>
              </a:rPr>
              <a:t> representa la </a:t>
            </a:r>
            <a:r>
              <a:rPr lang="es-ES" sz="5400" b="1" u="sng" dirty="0">
                <a:solidFill>
                  <a:srgbClr val="002060"/>
                </a:solidFill>
              </a:rPr>
              <a:t>iglesia</a:t>
            </a:r>
            <a:r>
              <a:rPr lang="es-ES" sz="5400" b="1" dirty="0">
                <a:solidFill>
                  <a:srgbClr val="002060"/>
                </a:solidFill>
              </a:rPr>
              <a:t> </a:t>
            </a:r>
            <a:r>
              <a:rPr lang="es-ES" sz="5400" b="1" u="sng" dirty="0">
                <a:solidFill>
                  <a:srgbClr val="002060"/>
                </a:solidFill>
              </a:rPr>
              <a:t>que ha perdido todo apoyo humano </a:t>
            </a:r>
            <a:r>
              <a:rPr lang="es-ES" sz="5400" b="1" dirty="0">
                <a:solidFill>
                  <a:srgbClr val="002060"/>
                </a:solidFill>
              </a:rPr>
              <a:t>y la </a:t>
            </a:r>
            <a:r>
              <a:rPr lang="es-ES" sz="5400" b="1" dirty="0">
                <a:solidFill>
                  <a:srgbClr val="FF0000"/>
                </a:solidFill>
              </a:rPr>
              <a:t>demora</a:t>
            </a:r>
            <a:r>
              <a:rPr lang="es-ES" sz="5400" b="1" dirty="0">
                <a:solidFill>
                  <a:srgbClr val="002060"/>
                </a:solidFill>
              </a:rPr>
              <a:t> indica que </a:t>
            </a:r>
            <a:r>
              <a:rPr lang="es-ES" sz="5400" b="1" u="sng" dirty="0">
                <a:solidFill>
                  <a:srgbClr val="002060"/>
                </a:solidFill>
              </a:rPr>
              <a:t>Dios no responde las plegarias de su iglesia inmediatamente</a:t>
            </a:r>
            <a:r>
              <a:rPr lang="es-ES" sz="5400" b="1" dirty="0">
                <a:solidFill>
                  <a:srgbClr val="002060"/>
                </a:solidFill>
              </a:rPr>
              <a:t>.</a:t>
            </a:r>
            <a:endParaRPr lang="es-ES" sz="5400" b="1" u="sng" dirty="0">
              <a:solidFill>
                <a:srgbClr val="002060"/>
              </a:solidFill>
            </a:endParaRPr>
          </a:p>
        </p:txBody>
      </p:sp>
    </p:spTree>
    <p:extLst>
      <p:ext uri="{BB962C8B-B14F-4D97-AF65-F5344CB8AC3E}">
        <p14:creationId xmlns:p14="http://schemas.microsoft.com/office/powerpoint/2010/main" val="30147004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Aplicación especial al final de la historia</a:t>
            </a:r>
          </a:p>
        </p:txBody>
      </p:sp>
    </p:spTree>
    <p:extLst>
      <p:ext uri="{BB962C8B-B14F-4D97-AF65-F5344CB8AC3E}">
        <p14:creationId xmlns:p14="http://schemas.microsoft.com/office/powerpoint/2010/main" val="2959469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9557" y="454033"/>
            <a:ext cx="10684907"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Cristo explicó que los </a:t>
            </a:r>
            <a:r>
              <a:rPr lang="es-ES" sz="6000" b="1" dirty="0">
                <a:solidFill>
                  <a:srgbClr val="FF0000"/>
                </a:solidFill>
              </a:rPr>
              <a:t>escogidos</a:t>
            </a:r>
            <a:r>
              <a:rPr lang="es-ES" sz="6000" b="1" dirty="0">
                <a:solidFill>
                  <a:srgbClr val="002060"/>
                </a:solidFill>
              </a:rPr>
              <a:t> vivirán durante el </a:t>
            </a:r>
            <a:r>
              <a:rPr lang="es-ES" sz="6000" b="1" dirty="0">
                <a:solidFill>
                  <a:srgbClr val="FF0000"/>
                </a:solidFill>
              </a:rPr>
              <a:t>tiempo de angustia final.</a:t>
            </a:r>
            <a:r>
              <a:rPr lang="es-ES" sz="6000" b="1" dirty="0">
                <a:solidFill>
                  <a:srgbClr val="002060"/>
                </a:solidFill>
              </a:rPr>
              <a:t> Serán perseguidos, tendrán que huir, lo perderán todo y carecerán de todo apoyo humano.</a:t>
            </a:r>
            <a:endParaRPr lang="es-ES" sz="6000" b="1" u="sng" dirty="0">
              <a:solidFill>
                <a:srgbClr val="002060"/>
              </a:solidFill>
            </a:endParaRPr>
          </a:p>
        </p:txBody>
      </p:sp>
    </p:spTree>
    <p:extLst>
      <p:ext uri="{BB962C8B-B14F-4D97-AF65-F5344CB8AC3E}">
        <p14:creationId xmlns:p14="http://schemas.microsoft.com/office/powerpoint/2010/main" val="137415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76833" y="301267"/>
            <a:ext cx="1076575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Pero surge un problema serio cuando </a:t>
            </a:r>
            <a:r>
              <a:rPr lang="es-ES" sz="4400" b="1" dirty="0">
                <a:solidFill>
                  <a:srgbClr val="C00000"/>
                </a:solidFill>
              </a:rPr>
              <a:t>Apocalipsis 20:10 </a:t>
            </a:r>
            <a:r>
              <a:rPr lang="es-ES" sz="4400" b="1" dirty="0">
                <a:solidFill>
                  <a:srgbClr val="002060"/>
                </a:solidFill>
              </a:rPr>
              <a:t>nos dice que el </a:t>
            </a:r>
            <a:r>
              <a:rPr lang="es-ES" sz="4400" b="1" dirty="0">
                <a:solidFill>
                  <a:srgbClr val="C00000"/>
                </a:solidFill>
              </a:rPr>
              <a:t>tormento</a:t>
            </a:r>
            <a:r>
              <a:rPr lang="es-ES" sz="4400" b="1" dirty="0">
                <a:solidFill>
                  <a:srgbClr val="002060"/>
                </a:solidFill>
              </a:rPr>
              <a:t> será ‘</a:t>
            </a:r>
            <a:r>
              <a:rPr lang="es-ES" sz="4400" b="1" dirty="0">
                <a:solidFill>
                  <a:srgbClr val="C00000"/>
                </a:solidFill>
              </a:rPr>
              <a:t>por los siglos de los siglos</a:t>
            </a:r>
            <a:r>
              <a:rPr lang="es-ES" sz="4400" b="1" dirty="0">
                <a:solidFill>
                  <a:srgbClr val="002060"/>
                </a:solidFill>
              </a:rPr>
              <a:t>’ (</a:t>
            </a:r>
            <a:r>
              <a:rPr lang="es-ES" sz="4400" b="1" dirty="0" err="1">
                <a:solidFill>
                  <a:srgbClr val="C00000"/>
                </a:solidFill>
              </a:rPr>
              <a:t>aioonas</a:t>
            </a:r>
            <a:r>
              <a:rPr lang="es-ES" sz="4400" b="1" dirty="0">
                <a:solidFill>
                  <a:srgbClr val="C00000"/>
                </a:solidFill>
              </a:rPr>
              <a:t> </a:t>
            </a:r>
            <a:r>
              <a:rPr lang="es-ES" sz="4400" b="1" dirty="0" err="1">
                <a:solidFill>
                  <a:srgbClr val="C00000"/>
                </a:solidFill>
              </a:rPr>
              <a:t>toon</a:t>
            </a:r>
            <a:r>
              <a:rPr lang="es-ES" sz="4400" b="1" dirty="0">
                <a:solidFill>
                  <a:srgbClr val="C00000"/>
                </a:solidFill>
              </a:rPr>
              <a:t> </a:t>
            </a:r>
            <a:r>
              <a:rPr lang="es-ES" sz="4400" b="1" dirty="0" err="1">
                <a:solidFill>
                  <a:srgbClr val="C00000"/>
                </a:solidFill>
              </a:rPr>
              <a:t>aioonoon</a:t>
            </a:r>
            <a:r>
              <a:rPr lang="es-ES" sz="4400" b="1" dirty="0">
                <a:solidFill>
                  <a:srgbClr val="002060"/>
                </a:solidFill>
              </a:rPr>
              <a:t>). ¿Hemos de creer que el dolor y la angustia de Satanás y sus </a:t>
            </a:r>
            <a:r>
              <a:rPr lang="es-ES" sz="4400" b="1" dirty="0" smtClean="0">
                <a:solidFill>
                  <a:srgbClr val="002060"/>
                </a:solidFill>
              </a:rPr>
              <a:t>ángeles </a:t>
            </a:r>
            <a:r>
              <a:rPr lang="es-ES" sz="4400" b="1" u="sng" dirty="0" smtClean="0">
                <a:solidFill>
                  <a:srgbClr val="002060"/>
                </a:solidFill>
              </a:rPr>
              <a:t>durará para siempre y nunca terminará</a:t>
            </a:r>
            <a:r>
              <a:rPr lang="es-ES" sz="4400" b="1" dirty="0" smtClean="0">
                <a:solidFill>
                  <a:srgbClr val="002060"/>
                </a:solidFill>
              </a:rPr>
              <a:t>? </a:t>
            </a:r>
            <a:r>
              <a:rPr lang="es-ES" sz="4400" b="1" dirty="0">
                <a:solidFill>
                  <a:srgbClr val="002060"/>
                </a:solidFill>
              </a:rPr>
              <a:t>No cabe duda que </a:t>
            </a:r>
            <a:r>
              <a:rPr lang="es-ES" sz="4400" b="1" dirty="0" smtClean="0">
                <a:solidFill>
                  <a:srgbClr val="002060"/>
                </a:solidFill>
              </a:rPr>
              <a:t>es necesario </a:t>
            </a:r>
            <a:r>
              <a:rPr lang="es-ES" sz="4400" b="1" dirty="0">
                <a:solidFill>
                  <a:srgbClr val="002060"/>
                </a:solidFill>
              </a:rPr>
              <a:t>examinar el significado de la expresión ‘</a:t>
            </a:r>
            <a:r>
              <a:rPr lang="es-ES" sz="4400" b="1" dirty="0">
                <a:solidFill>
                  <a:srgbClr val="C00000"/>
                </a:solidFill>
              </a:rPr>
              <a:t>para siempre</a:t>
            </a:r>
            <a:r>
              <a:rPr lang="es-ES" sz="4400" b="1" dirty="0">
                <a:solidFill>
                  <a:srgbClr val="002060"/>
                </a:solidFill>
              </a:rPr>
              <a:t>’ en la Biblia para contestar </a:t>
            </a:r>
            <a:r>
              <a:rPr lang="es-ES" sz="4400" b="1" dirty="0" smtClean="0">
                <a:solidFill>
                  <a:srgbClr val="002060"/>
                </a:solidFill>
              </a:rPr>
              <a:t>esta </a:t>
            </a:r>
            <a:r>
              <a:rPr lang="es-ES" sz="4400" b="1" dirty="0">
                <a:solidFill>
                  <a:srgbClr val="002060"/>
                </a:solidFill>
              </a:rPr>
              <a:t>pregunta. </a:t>
            </a:r>
          </a:p>
        </p:txBody>
      </p:sp>
    </p:spTree>
    <p:extLst>
      <p:ext uri="{BB962C8B-B14F-4D97-AF65-F5344CB8AC3E}">
        <p14:creationId xmlns:p14="http://schemas.microsoft.com/office/powerpoint/2010/main" val="9876348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305" y="150479"/>
            <a:ext cx="1120481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u="sng" dirty="0">
                <a:solidFill>
                  <a:srgbClr val="002060"/>
                </a:solidFill>
              </a:rPr>
              <a:t>Aquellos</a:t>
            </a:r>
            <a:r>
              <a:rPr lang="es-ES" sz="4400" b="1" dirty="0">
                <a:solidFill>
                  <a:srgbClr val="002060"/>
                </a:solidFill>
              </a:rPr>
              <a:t> que creen en el </a:t>
            </a:r>
            <a:r>
              <a:rPr lang="es-ES" sz="4400" b="1" u="sng" dirty="0">
                <a:solidFill>
                  <a:srgbClr val="002060"/>
                </a:solidFill>
              </a:rPr>
              <a:t>rapto</a:t>
            </a:r>
            <a:r>
              <a:rPr lang="es-ES" sz="4400" b="1" dirty="0">
                <a:solidFill>
                  <a:srgbClr val="002060"/>
                </a:solidFill>
              </a:rPr>
              <a:t> de la iglesia antes de la gran tribulación y que </a:t>
            </a:r>
            <a:r>
              <a:rPr lang="es-ES" sz="4400" b="1" u="sng" dirty="0">
                <a:solidFill>
                  <a:srgbClr val="002060"/>
                </a:solidFill>
              </a:rPr>
              <a:t>no esperan </a:t>
            </a:r>
            <a:r>
              <a:rPr lang="es-ES" sz="4400" b="1" dirty="0">
                <a:solidFill>
                  <a:srgbClr val="002060"/>
                </a:solidFill>
              </a:rPr>
              <a:t>pasar por el tiempo de angustia final, se hallarán </a:t>
            </a:r>
            <a:r>
              <a:rPr lang="es-ES" sz="4400" b="1" u="sng" dirty="0">
                <a:solidFill>
                  <a:srgbClr val="002060"/>
                </a:solidFill>
              </a:rPr>
              <a:t>en medio del peor tiempo de angustia de la historia sin la fe necesaria para subsistir en medio del cansancio</a:t>
            </a:r>
            <a:r>
              <a:rPr lang="es-ES" sz="4400" b="1" dirty="0">
                <a:solidFill>
                  <a:srgbClr val="002060"/>
                </a:solidFill>
              </a:rPr>
              <a:t>, el hambre, la sed y la perdida de todo. A igual que Job </a:t>
            </a:r>
            <a:r>
              <a:rPr lang="es-ES" sz="4400" b="1" dirty="0">
                <a:solidFill>
                  <a:srgbClr val="FF0000"/>
                </a:solidFill>
              </a:rPr>
              <a:t>debemos aprender a orar a Dios y a confiar en Él en los tiempos de relativa paz en que vivimos</a:t>
            </a:r>
            <a:r>
              <a:rPr lang="es-ES" sz="4400" b="1" dirty="0">
                <a:solidFill>
                  <a:srgbClr val="002060"/>
                </a:solidFill>
              </a:rPr>
              <a:t>.</a:t>
            </a:r>
            <a:endParaRPr lang="es-ES" sz="4400" b="1" u="sng" dirty="0">
              <a:solidFill>
                <a:srgbClr val="002060"/>
              </a:solidFill>
            </a:endParaRPr>
          </a:p>
        </p:txBody>
      </p:sp>
    </p:spTree>
    <p:extLst>
      <p:ext uri="{BB962C8B-B14F-4D97-AF65-F5344CB8AC3E}">
        <p14:creationId xmlns:p14="http://schemas.microsoft.com/office/powerpoint/2010/main" val="22513942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2025908"/>
            <a:ext cx="11237830"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 si aquellos días no fuesen acortados, nadie sería salvo; Más por causa de </a:t>
            </a:r>
            <a:r>
              <a:rPr lang="es-ES" sz="4400" b="1" dirty="0">
                <a:solidFill>
                  <a:srgbClr val="FFFF00"/>
                </a:solidFill>
              </a:rPr>
              <a:t>los escogidos</a:t>
            </a:r>
            <a:r>
              <a:rPr lang="es-ES" sz="4400" b="1" dirty="0">
                <a:solidFill>
                  <a:schemeClr val="bg1"/>
                </a:solidFill>
              </a:rPr>
              <a:t>, aquellos días serán </a:t>
            </a:r>
            <a:r>
              <a:rPr lang="es-ES" sz="4400" b="1" dirty="0">
                <a:solidFill>
                  <a:srgbClr val="FFFF00"/>
                </a:solidFill>
              </a:rPr>
              <a:t>acortados</a:t>
            </a:r>
            <a:r>
              <a:rPr lang="es-ES" sz="4400" b="1" dirty="0">
                <a:solidFill>
                  <a:schemeClr val="bg1"/>
                </a:solidFill>
              </a:rPr>
              <a:t>. 24 Porque se levantarán falsos cristos, y falsos profetas, y harán grandes señales y prodigios, de tal manera que engañarán, si fuere posible, aun a los </a:t>
            </a:r>
            <a:r>
              <a:rPr lang="es-ES" sz="4400" b="1" dirty="0">
                <a:solidFill>
                  <a:srgbClr val="FFFF00"/>
                </a:solidFill>
              </a:rPr>
              <a:t>escogidos</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chemeClr val="tx1"/>
                </a:solidFill>
              </a:rPr>
              <a:t>La </a:t>
            </a:r>
            <a:r>
              <a:rPr lang="es-ES" dirty="0" smtClean="0">
                <a:solidFill>
                  <a:schemeClr val="tx1"/>
                </a:solidFill>
              </a:rPr>
              <a:t>viuda al final de la historia.</a:t>
            </a:r>
          </a:p>
          <a:p>
            <a:r>
              <a:rPr lang="es-ES" dirty="0" smtClean="0"/>
              <a:t> Mateo </a:t>
            </a:r>
            <a:r>
              <a:rPr lang="es-ES" dirty="0"/>
              <a:t>24:22, 24: </a:t>
            </a:r>
            <a:r>
              <a:rPr lang="es-ES" dirty="0">
                <a:solidFill>
                  <a:schemeClr val="tx1"/>
                </a:solidFill>
              </a:rPr>
              <a:t>Según Jesús, los </a:t>
            </a:r>
            <a:r>
              <a:rPr lang="es-ES" u="sng" dirty="0">
                <a:solidFill>
                  <a:schemeClr val="tx1"/>
                </a:solidFill>
              </a:rPr>
              <a:t>escogidos</a:t>
            </a:r>
            <a:r>
              <a:rPr lang="es-ES" dirty="0">
                <a:solidFill>
                  <a:schemeClr val="tx1"/>
                </a:solidFill>
              </a:rPr>
              <a:t> estarán en la tierra durante la angustia final:</a:t>
            </a:r>
          </a:p>
        </p:txBody>
      </p:sp>
    </p:spTree>
    <p:extLst>
      <p:ext uri="{BB962C8B-B14F-4D97-AF65-F5344CB8AC3E}">
        <p14:creationId xmlns:p14="http://schemas.microsoft.com/office/powerpoint/2010/main" val="28640345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9557" y="454033"/>
            <a:ext cx="1068490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El </a:t>
            </a:r>
            <a:r>
              <a:rPr lang="es-ES" sz="5400" b="1" dirty="0">
                <a:solidFill>
                  <a:srgbClr val="C00000"/>
                </a:solidFill>
              </a:rPr>
              <a:t>tiempo de angustia </a:t>
            </a:r>
            <a:r>
              <a:rPr lang="es-ES" sz="5400" b="1" dirty="0">
                <a:solidFill>
                  <a:srgbClr val="002060"/>
                </a:solidFill>
              </a:rPr>
              <a:t>que le espera al pueblo de Dios será tan terrible que la imaginación más fecunda no puede divisarla. Por eso debemos </a:t>
            </a:r>
            <a:r>
              <a:rPr lang="es-ES" sz="5400" b="1" u="sng" dirty="0" smtClean="0">
                <a:solidFill>
                  <a:srgbClr val="002060"/>
                </a:solidFill>
              </a:rPr>
              <a:t>aprender a confiar en Dios </a:t>
            </a:r>
            <a:r>
              <a:rPr lang="es-ES" sz="5400" b="1" dirty="0" smtClean="0">
                <a:solidFill>
                  <a:srgbClr val="C00000"/>
                </a:solidFill>
              </a:rPr>
              <a:t>ahora</a:t>
            </a:r>
            <a:r>
              <a:rPr lang="es-ES" sz="5400" b="1" dirty="0" smtClean="0">
                <a:solidFill>
                  <a:srgbClr val="002060"/>
                </a:solidFill>
              </a:rPr>
              <a:t> </a:t>
            </a:r>
            <a:r>
              <a:rPr lang="es-ES" sz="5400" b="1" dirty="0">
                <a:solidFill>
                  <a:srgbClr val="002060"/>
                </a:solidFill>
              </a:rPr>
              <a:t>y </a:t>
            </a:r>
            <a:r>
              <a:rPr lang="es-ES" sz="5400" b="1" dirty="0" smtClean="0">
                <a:solidFill>
                  <a:srgbClr val="002060"/>
                </a:solidFill>
              </a:rPr>
              <a:t>agradecerle </a:t>
            </a:r>
            <a:r>
              <a:rPr lang="es-ES" sz="5400" b="1" dirty="0">
                <a:solidFill>
                  <a:srgbClr val="002060"/>
                </a:solidFill>
              </a:rPr>
              <a:t>por las pruebas pequeñas que afrontamos.</a:t>
            </a:r>
            <a:endParaRPr lang="es-ES" sz="5400" b="1" u="sng" dirty="0">
              <a:solidFill>
                <a:srgbClr val="002060"/>
              </a:solidFill>
            </a:endParaRPr>
          </a:p>
        </p:txBody>
      </p:sp>
    </p:spTree>
    <p:extLst>
      <p:ext uri="{BB962C8B-B14F-4D97-AF65-F5344CB8AC3E}">
        <p14:creationId xmlns:p14="http://schemas.microsoft.com/office/powerpoint/2010/main" val="42179178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9557" y="454033"/>
            <a:ext cx="1068490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Los elegidos son los </a:t>
            </a:r>
            <a:r>
              <a:rPr lang="es-ES" sz="4800" b="1" dirty="0">
                <a:solidFill>
                  <a:srgbClr val="C00000"/>
                </a:solidFill>
              </a:rPr>
              <a:t>144,000</a:t>
            </a:r>
            <a:r>
              <a:rPr lang="es-ES" sz="4800" b="1" dirty="0">
                <a:solidFill>
                  <a:srgbClr val="002060"/>
                </a:solidFill>
              </a:rPr>
              <a:t> que pasarán </a:t>
            </a:r>
            <a:r>
              <a:rPr lang="es-ES" sz="4800" b="1" dirty="0">
                <a:solidFill>
                  <a:srgbClr val="C00000"/>
                </a:solidFill>
              </a:rPr>
              <a:t>victoriosamente</a:t>
            </a:r>
            <a:r>
              <a:rPr lang="es-ES" sz="4800" b="1" dirty="0">
                <a:solidFill>
                  <a:srgbClr val="002060"/>
                </a:solidFill>
              </a:rPr>
              <a:t> por la </a:t>
            </a:r>
            <a:r>
              <a:rPr lang="es-ES" sz="4800" b="1" u="sng" dirty="0">
                <a:solidFill>
                  <a:srgbClr val="002060"/>
                </a:solidFill>
              </a:rPr>
              <a:t>gran tribulación final</a:t>
            </a:r>
            <a:r>
              <a:rPr lang="es-ES" sz="4800" b="1" dirty="0">
                <a:solidFill>
                  <a:srgbClr val="002060"/>
                </a:solidFill>
              </a:rPr>
              <a:t>. Tendrán una </a:t>
            </a:r>
            <a:r>
              <a:rPr lang="es-ES" sz="4800" b="1" u="sng" dirty="0">
                <a:solidFill>
                  <a:srgbClr val="002060"/>
                </a:solidFill>
              </a:rPr>
              <a:t>fe inquebrantable </a:t>
            </a:r>
            <a:r>
              <a:rPr lang="es-ES" sz="4800" b="1" dirty="0">
                <a:solidFill>
                  <a:srgbClr val="002060"/>
                </a:solidFill>
              </a:rPr>
              <a:t>al enfrentarse a la bestia, su imagen y los reyes de la tierra. Estarán </a:t>
            </a:r>
            <a:r>
              <a:rPr lang="es-ES" sz="4800" b="1" u="sng" dirty="0">
                <a:solidFill>
                  <a:srgbClr val="002060"/>
                </a:solidFill>
              </a:rPr>
              <a:t>dispuestos </a:t>
            </a:r>
            <a:r>
              <a:rPr lang="es-ES" sz="4800" b="1" u="sng" dirty="0" smtClean="0">
                <a:solidFill>
                  <a:srgbClr val="002060"/>
                </a:solidFill>
              </a:rPr>
              <a:t>a </a:t>
            </a:r>
            <a:r>
              <a:rPr lang="es-ES" sz="4800" b="1" u="sng" dirty="0">
                <a:solidFill>
                  <a:srgbClr val="002060"/>
                </a:solidFill>
              </a:rPr>
              <a:t>morir </a:t>
            </a:r>
            <a:r>
              <a:rPr lang="es-ES" sz="4800" b="1" dirty="0">
                <a:solidFill>
                  <a:srgbClr val="002060"/>
                </a:solidFill>
              </a:rPr>
              <a:t>en vez de recibir la marca de la bestia. </a:t>
            </a:r>
            <a:r>
              <a:rPr lang="es-ES" sz="4800" b="1" u="sng" dirty="0">
                <a:solidFill>
                  <a:srgbClr val="002060"/>
                </a:solidFill>
              </a:rPr>
              <a:t>Clamarán día y noche </a:t>
            </a:r>
            <a:r>
              <a:rPr lang="es-ES" sz="4800" b="1" dirty="0">
                <a:solidFill>
                  <a:srgbClr val="002060"/>
                </a:solidFill>
              </a:rPr>
              <a:t>para que Dios los libre de sus enemigos.</a:t>
            </a:r>
            <a:endParaRPr lang="es-ES" sz="4800" b="1" u="sng" dirty="0">
              <a:solidFill>
                <a:srgbClr val="002060"/>
              </a:solidFill>
            </a:endParaRPr>
          </a:p>
        </p:txBody>
      </p:sp>
    </p:spTree>
    <p:extLst>
      <p:ext uri="{BB962C8B-B14F-4D97-AF65-F5344CB8AC3E}">
        <p14:creationId xmlns:p14="http://schemas.microsoft.com/office/powerpoint/2010/main" val="25976818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9557" y="454033"/>
            <a:ext cx="1068490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u="sng" dirty="0">
                <a:solidFill>
                  <a:srgbClr val="C00000"/>
                </a:solidFill>
              </a:rPr>
              <a:t>El adversario</a:t>
            </a:r>
          </a:p>
          <a:p>
            <a:pPr>
              <a:buClr>
                <a:srgbClr val="FF0000"/>
              </a:buClr>
            </a:pPr>
            <a:r>
              <a:rPr lang="es-ES" sz="5400" b="1" dirty="0">
                <a:solidFill>
                  <a:srgbClr val="002060"/>
                </a:solidFill>
              </a:rPr>
              <a:t>El adversario al final de la historia es </a:t>
            </a:r>
            <a:r>
              <a:rPr lang="es-ES" sz="5400" b="1" u="sng" dirty="0">
                <a:solidFill>
                  <a:srgbClr val="002060"/>
                </a:solidFill>
              </a:rPr>
              <a:t>Satanás</a:t>
            </a:r>
            <a:r>
              <a:rPr lang="es-ES" sz="5400" b="1" dirty="0">
                <a:solidFill>
                  <a:srgbClr val="002060"/>
                </a:solidFill>
              </a:rPr>
              <a:t> quien le quitará al pueblo de Dios todo lo que tienen. La demora </a:t>
            </a:r>
            <a:r>
              <a:rPr lang="es-ES" sz="5400" b="1" u="sng" dirty="0">
                <a:solidFill>
                  <a:srgbClr val="002060"/>
                </a:solidFill>
              </a:rPr>
              <a:t>desvinculará</a:t>
            </a:r>
            <a:r>
              <a:rPr lang="es-ES" sz="5400" b="1" dirty="0">
                <a:solidFill>
                  <a:srgbClr val="002060"/>
                </a:solidFill>
              </a:rPr>
              <a:t> al pueblo de Dios de lo </a:t>
            </a:r>
            <a:r>
              <a:rPr lang="es-ES" sz="5400" b="1" dirty="0" smtClean="0">
                <a:solidFill>
                  <a:srgbClr val="002060"/>
                </a:solidFill>
              </a:rPr>
              <a:t>terrenal </a:t>
            </a:r>
            <a:r>
              <a:rPr lang="es-ES" sz="5400" b="1" dirty="0">
                <a:solidFill>
                  <a:srgbClr val="002060"/>
                </a:solidFill>
              </a:rPr>
              <a:t>y los preparará para el cielo.</a:t>
            </a:r>
            <a:endParaRPr lang="es-ES" sz="5400" b="1" u="sng" dirty="0">
              <a:solidFill>
                <a:srgbClr val="002060"/>
              </a:solidFill>
            </a:endParaRPr>
          </a:p>
        </p:txBody>
      </p:sp>
    </p:spTree>
    <p:extLst>
      <p:ext uri="{BB962C8B-B14F-4D97-AF65-F5344CB8AC3E}">
        <p14:creationId xmlns:p14="http://schemas.microsoft.com/office/powerpoint/2010/main" val="13683548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9557" y="454033"/>
            <a:ext cx="1068490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smtClean="0">
                <a:solidFill>
                  <a:srgbClr val="C00000"/>
                </a:solidFill>
              </a:rPr>
              <a:t>El </a:t>
            </a:r>
            <a:r>
              <a:rPr lang="es-ES" sz="4800" b="1" u="sng" dirty="0">
                <a:solidFill>
                  <a:srgbClr val="C00000"/>
                </a:solidFill>
              </a:rPr>
              <a:t>clamor de los escogidos</a:t>
            </a:r>
          </a:p>
          <a:p>
            <a:pPr>
              <a:buClr>
                <a:srgbClr val="FF0000"/>
              </a:buClr>
            </a:pPr>
            <a:r>
              <a:rPr lang="es-ES" sz="4800" b="1" dirty="0">
                <a:solidFill>
                  <a:srgbClr val="002060"/>
                </a:solidFill>
              </a:rPr>
              <a:t>La palabra ‘</a:t>
            </a:r>
            <a:r>
              <a:rPr lang="es-ES" sz="4800" b="1" u="sng" dirty="0">
                <a:solidFill>
                  <a:srgbClr val="002060"/>
                </a:solidFill>
              </a:rPr>
              <a:t>claman</a:t>
            </a:r>
            <a:r>
              <a:rPr lang="es-ES" sz="4800" b="1" dirty="0">
                <a:solidFill>
                  <a:srgbClr val="002060"/>
                </a:solidFill>
              </a:rPr>
              <a:t>’ en la parábola es </a:t>
            </a:r>
            <a:r>
              <a:rPr lang="es-ES" sz="4800" b="1" i="1" dirty="0" err="1">
                <a:solidFill>
                  <a:srgbClr val="C00000"/>
                </a:solidFill>
              </a:rPr>
              <a:t>boao</a:t>
            </a:r>
            <a:r>
              <a:rPr lang="es-ES" sz="4800" b="1" dirty="0">
                <a:solidFill>
                  <a:srgbClr val="002060"/>
                </a:solidFill>
              </a:rPr>
              <a:t>. Este vocablo es muy intenso y describe a una persona que está pasando por una experiencia de </a:t>
            </a:r>
            <a:r>
              <a:rPr lang="es-ES" sz="4800" b="1" u="sng" dirty="0">
                <a:solidFill>
                  <a:srgbClr val="002060"/>
                </a:solidFill>
              </a:rPr>
              <a:t>agonía y angustia</a:t>
            </a:r>
            <a:r>
              <a:rPr lang="es-ES" sz="4800" b="1" dirty="0">
                <a:solidFill>
                  <a:srgbClr val="002060"/>
                </a:solidFill>
              </a:rPr>
              <a:t>. Es la misma palabra que aparece en </a:t>
            </a:r>
            <a:r>
              <a:rPr lang="es-ES" sz="4800" b="1" dirty="0">
                <a:solidFill>
                  <a:srgbClr val="C00000"/>
                </a:solidFill>
              </a:rPr>
              <a:t>Mateo 27:46 </a:t>
            </a:r>
            <a:r>
              <a:rPr lang="es-ES" sz="4800" b="1" dirty="0">
                <a:solidFill>
                  <a:srgbClr val="002060"/>
                </a:solidFill>
              </a:rPr>
              <a:t>para describir el </a:t>
            </a:r>
            <a:r>
              <a:rPr lang="es-ES" sz="4800" b="1" u="sng" dirty="0">
                <a:solidFill>
                  <a:srgbClr val="002060"/>
                </a:solidFill>
              </a:rPr>
              <a:t>clamor angustioso de Cristo</a:t>
            </a:r>
            <a:r>
              <a:rPr lang="es-ES" sz="4800" b="1" dirty="0">
                <a:solidFill>
                  <a:srgbClr val="002060"/>
                </a:solidFill>
              </a:rPr>
              <a:t> en la cruz:</a:t>
            </a:r>
            <a:endParaRPr lang="es-ES" sz="4800" b="1" u="sng" dirty="0">
              <a:solidFill>
                <a:srgbClr val="002060"/>
              </a:solidFill>
            </a:endParaRPr>
          </a:p>
        </p:txBody>
      </p:sp>
    </p:spTree>
    <p:extLst>
      <p:ext uri="{BB962C8B-B14F-4D97-AF65-F5344CB8AC3E}">
        <p14:creationId xmlns:p14="http://schemas.microsoft.com/office/powerpoint/2010/main" val="14523509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1329692"/>
            <a:ext cx="11237830" cy="4708981"/>
          </a:xfrm>
          <a:prstGeom prst="rect">
            <a:avLst/>
          </a:prstGeom>
          <a:noFill/>
        </p:spPr>
        <p:txBody>
          <a:bodyPr wrap="square" rtlCol="0">
            <a:spAutoFit/>
          </a:bodyPr>
          <a:lstStyle/>
          <a:p>
            <a:r>
              <a:rPr lang="es-ES" sz="6000" b="1" dirty="0">
                <a:solidFill>
                  <a:schemeClr val="bg1"/>
                </a:solidFill>
              </a:rPr>
              <a:t>“Cerca de la hora novena, Jesús </a:t>
            </a:r>
            <a:r>
              <a:rPr lang="es-ES" sz="6000" b="1" dirty="0">
                <a:solidFill>
                  <a:srgbClr val="FFFF00"/>
                </a:solidFill>
              </a:rPr>
              <a:t>clamó</a:t>
            </a:r>
            <a:r>
              <a:rPr lang="es-ES" sz="6000" b="1" dirty="0">
                <a:solidFill>
                  <a:schemeClr val="bg1"/>
                </a:solidFill>
              </a:rPr>
              <a:t> a gran voz, diciendo: Elí, Elí, ¿lama </a:t>
            </a:r>
            <a:r>
              <a:rPr lang="es-ES" sz="6000" b="1" dirty="0" err="1">
                <a:solidFill>
                  <a:schemeClr val="bg1"/>
                </a:solidFill>
              </a:rPr>
              <a:t>sabactani</a:t>
            </a:r>
            <a:r>
              <a:rPr lang="es-ES" sz="6000" b="1" dirty="0">
                <a:solidFill>
                  <a:schemeClr val="bg1"/>
                </a:solidFill>
              </a:rPr>
              <a:t>? Esto es: Dios mío, Dios mío, ¿por qué me has desamparado?”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Mateo 7: 46</a:t>
            </a:r>
            <a:endParaRPr lang="es-ES" dirty="0">
              <a:solidFill>
                <a:schemeClr val="tx1"/>
              </a:solidFill>
            </a:endParaRPr>
          </a:p>
        </p:txBody>
      </p:sp>
    </p:spTree>
    <p:extLst>
      <p:ext uri="{BB962C8B-B14F-4D97-AF65-F5344CB8AC3E}">
        <p14:creationId xmlns:p14="http://schemas.microsoft.com/office/powerpoint/2010/main" val="7416951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9067" y="301267"/>
            <a:ext cx="1134129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u="sng" dirty="0" smtClean="0">
                <a:solidFill>
                  <a:srgbClr val="FF0000"/>
                </a:solidFill>
              </a:rPr>
              <a:t>La </a:t>
            </a:r>
            <a:r>
              <a:rPr lang="es-ES" sz="4400" b="1" u="sng" dirty="0">
                <a:solidFill>
                  <a:srgbClr val="FF0000"/>
                </a:solidFill>
              </a:rPr>
              <a:t>demora</a:t>
            </a:r>
          </a:p>
          <a:p>
            <a:pPr>
              <a:buClr>
                <a:srgbClr val="FF0000"/>
              </a:buClr>
            </a:pPr>
            <a:r>
              <a:rPr lang="es-ES" sz="4400" b="1" dirty="0">
                <a:solidFill>
                  <a:srgbClr val="002060"/>
                </a:solidFill>
              </a:rPr>
              <a:t>Dios no le responderá inmediatamente las plegarias de su pueblo. Pasarán por el tiempo de angustia y aunque se sentirán desamparados por Dios, se aferrarán a Él con una fe inquebrantable. Este será el </a:t>
            </a:r>
            <a:r>
              <a:rPr lang="es-ES" sz="4400" b="1" u="sng" dirty="0">
                <a:solidFill>
                  <a:srgbClr val="002060"/>
                </a:solidFill>
              </a:rPr>
              <a:t>Getsemaní</a:t>
            </a:r>
            <a:r>
              <a:rPr lang="es-ES" sz="4400" b="1" dirty="0">
                <a:solidFill>
                  <a:srgbClr val="002060"/>
                </a:solidFill>
              </a:rPr>
              <a:t> del pueblo de Dios. Será su </a:t>
            </a:r>
            <a:r>
              <a:rPr lang="es-ES" sz="4400" b="1" u="sng" dirty="0">
                <a:solidFill>
                  <a:srgbClr val="002060"/>
                </a:solidFill>
              </a:rPr>
              <a:t>Calvario</a:t>
            </a:r>
            <a:r>
              <a:rPr lang="es-ES" sz="4400" b="1" dirty="0">
                <a:solidFill>
                  <a:srgbClr val="002060"/>
                </a:solidFill>
              </a:rPr>
              <a:t>. Se sentirán desamparados por Dios, pero se encomendarán a Él como lo hizo Jesús en la cruz:</a:t>
            </a:r>
            <a:endParaRPr lang="es-ES" sz="4400" b="1" u="sng" dirty="0">
              <a:solidFill>
                <a:srgbClr val="002060"/>
              </a:solidFill>
            </a:endParaRPr>
          </a:p>
        </p:txBody>
      </p:sp>
    </p:spTree>
    <p:extLst>
      <p:ext uri="{BB962C8B-B14F-4D97-AF65-F5344CB8AC3E}">
        <p14:creationId xmlns:p14="http://schemas.microsoft.com/office/powerpoint/2010/main" val="18558511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2115701"/>
            <a:ext cx="11237830"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Por un </a:t>
            </a:r>
            <a:r>
              <a:rPr lang="es-ES" sz="4800" b="1" dirty="0">
                <a:solidFill>
                  <a:srgbClr val="FFFF00"/>
                </a:solidFill>
              </a:rPr>
              <a:t>breve momento </a:t>
            </a:r>
            <a:r>
              <a:rPr lang="es-ES" sz="4800" b="1" dirty="0">
                <a:solidFill>
                  <a:schemeClr val="bg1"/>
                </a:solidFill>
              </a:rPr>
              <a:t>te </a:t>
            </a:r>
            <a:r>
              <a:rPr lang="es-ES" sz="4800" b="1" dirty="0">
                <a:solidFill>
                  <a:srgbClr val="FFFF00"/>
                </a:solidFill>
              </a:rPr>
              <a:t>abandoné</a:t>
            </a:r>
            <a:r>
              <a:rPr lang="es-ES" sz="4800" b="1" dirty="0">
                <a:solidFill>
                  <a:schemeClr val="bg1"/>
                </a:solidFill>
              </a:rPr>
              <a:t>, pero te recogeré con grandes misericordias. 8 Con un poco de ira </a:t>
            </a:r>
            <a:r>
              <a:rPr lang="es-ES" sz="4800" b="1" dirty="0">
                <a:solidFill>
                  <a:srgbClr val="FFFF00"/>
                </a:solidFill>
              </a:rPr>
              <a:t>escondí mi rostro </a:t>
            </a:r>
            <a:r>
              <a:rPr lang="es-ES" sz="4800" b="1" dirty="0">
                <a:solidFill>
                  <a:schemeClr val="bg1"/>
                </a:solidFill>
              </a:rPr>
              <a:t>de ti por </a:t>
            </a:r>
            <a:r>
              <a:rPr lang="es-ES" sz="4800" b="1" dirty="0">
                <a:solidFill>
                  <a:srgbClr val="FFFF00"/>
                </a:solidFill>
              </a:rPr>
              <a:t>un momento</a:t>
            </a:r>
            <a:r>
              <a:rPr lang="es-ES" sz="4800" b="1" dirty="0">
                <a:solidFill>
                  <a:schemeClr val="bg1"/>
                </a:solidFill>
              </a:rPr>
              <a:t>; pero con misericordia eterna tendré compasión de ti, dijo Jehová tu Redentor.”</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Isaías 54:7, 8</a:t>
            </a:r>
            <a:r>
              <a:rPr lang="es-ES" dirty="0" smtClean="0"/>
              <a:t>: </a:t>
            </a:r>
            <a:r>
              <a:rPr lang="es-ES" b="0" dirty="0">
                <a:solidFill>
                  <a:schemeClr val="tx1"/>
                </a:solidFill>
              </a:rPr>
              <a:t>El profeta Isaías describió está demora durante el derramamiento final de la ira de Dios: </a:t>
            </a:r>
            <a:endParaRPr lang="es-ES" dirty="0">
              <a:solidFill>
                <a:schemeClr val="tx1"/>
              </a:solidFill>
            </a:endParaRPr>
          </a:p>
        </p:txBody>
      </p:sp>
    </p:spTree>
    <p:extLst>
      <p:ext uri="{BB962C8B-B14F-4D97-AF65-F5344CB8AC3E}">
        <p14:creationId xmlns:p14="http://schemas.microsoft.com/office/powerpoint/2010/main" val="4667787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856357"/>
            <a:ext cx="11237830" cy="6001643"/>
          </a:xfrm>
          <a:prstGeom prst="rect">
            <a:avLst/>
          </a:prstGeom>
          <a:noFill/>
        </p:spPr>
        <p:txBody>
          <a:bodyPr wrap="square" rtlCol="0">
            <a:spAutoFit/>
          </a:bodyPr>
          <a:lstStyle/>
          <a:p>
            <a:r>
              <a:rPr lang="es-ES" sz="4800" b="1" dirty="0">
                <a:solidFill>
                  <a:schemeClr val="bg1"/>
                </a:solidFill>
              </a:rPr>
              <a:t>“Poco después de haber comenzado estos humanos su </a:t>
            </a:r>
            <a:r>
              <a:rPr lang="es-ES" sz="4800" b="1" dirty="0">
                <a:solidFill>
                  <a:srgbClr val="FFFF00"/>
                </a:solidFill>
              </a:rPr>
              <a:t>anhelante clamor</a:t>
            </a:r>
            <a:r>
              <a:rPr lang="es-ES" sz="4800" b="1" dirty="0">
                <a:solidFill>
                  <a:schemeClr val="bg1"/>
                </a:solidFill>
              </a:rPr>
              <a:t>, los ángeles, movidos a compasión, quisieron ir a librarlos; pero un ángel de alta estatura, que mandaba a los otros, no lo consintió, y dijo: “</a:t>
            </a:r>
            <a:r>
              <a:rPr lang="es-ES" sz="4800" b="1" dirty="0">
                <a:solidFill>
                  <a:srgbClr val="FFFF00"/>
                </a:solidFill>
              </a:rPr>
              <a:t>Todavía no </a:t>
            </a:r>
            <a:r>
              <a:rPr lang="es-ES" sz="4800" b="1" dirty="0">
                <a:solidFill>
                  <a:schemeClr val="bg1"/>
                </a:solidFill>
              </a:rPr>
              <a:t>está cumplida la voluntad de Dios. Han de beber del cáliz. Han de ser bautizados con el bautismo</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Primeros Escritos, p. 272</a:t>
            </a:r>
          </a:p>
        </p:txBody>
      </p:sp>
    </p:spTree>
    <p:extLst>
      <p:ext uri="{BB962C8B-B14F-4D97-AF65-F5344CB8AC3E}">
        <p14:creationId xmlns:p14="http://schemas.microsoft.com/office/powerpoint/2010/main" val="3576610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76833" y="301267"/>
            <a:ext cx="1076575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Varios </a:t>
            </a:r>
            <a:r>
              <a:rPr lang="es-ES" sz="5400" b="1" dirty="0">
                <a:solidFill>
                  <a:srgbClr val="002060"/>
                </a:solidFill>
              </a:rPr>
              <a:t>eruditos que no son adventistas han explicado que la palabra griega </a:t>
            </a:r>
            <a:r>
              <a:rPr lang="es-ES" sz="5400" b="1" i="1" u="sng" dirty="0" err="1">
                <a:solidFill>
                  <a:srgbClr val="C00000"/>
                </a:solidFill>
              </a:rPr>
              <a:t>aion</a:t>
            </a:r>
            <a:r>
              <a:rPr lang="es-ES" sz="5400" b="1" dirty="0">
                <a:solidFill>
                  <a:srgbClr val="002060"/>
                </a:solidFill>
              </a:rPr>
              <a:t> (y su contraparte </a:t>
            </a:r>
            <a:r>
              <a:rPr lang="es-ES" sz="5400" b="1" i="1" u="sng" dirty="0">
                <a:solidFill>
                  <a:srgbClr val="C00000"/>
                </a:solidFill>
              </a:rPr>
              <a:t>‘</a:t>
            </a:r>
            <a:r>
              <a:rPr lang="es-ES" sz="5400" b="1" i="1" u="sng" dirty="0" err="1">
                <a:solidFill>
                  <a:srgbClr val="C00000"/>
                </a:solidFill>
              </a:rPr>
              <a:t>olam</a:t>
            </a:r>
            <a:r>
              <a:rPr lang="es-ES" sz="5400" b="1" i="1" u="sng" dirty="0">
                <a:solidFill>
                  <a:srgbClr val="C00000"/>
                </a:solidFill>
              </a:rPr>
              <a:t> </a:t>
            </a:r>
            <a:r>
              <a:rPr lang="es-ES" sz="5400" b="1" dirty="0">
                <a:solidFill>
                  <a:srgbClr val="002060"/>
                </a:solidFill>
              </a:rPr>
              <a:t>en el hebreo) no significa necesariamente ‘sin fin’. Consideremos algunos comentarios de estos eruditos.</a:t>
            </a:r>
          </a:p>
        </p:txBody>
      </p:sp>
    </p:spTree>
    <p:extLst>
      <p:ext uri="{BB962C8B-B14F-4D97-AF65-F5344CB8AC3E}">
        <p14:creationId xmlns:p14="http://schemas.microsoft.com/office/powerpoint/2010/main" val="37733112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1102016"/>
            <a:ext cx="11237830" cy="5509200"/>
          </a:xfrm>
          <a:prstGeom prst="rect">
            <a:avLst/>
          </a:prstGeom>
          <a:noFill/>
        </p:spPr>
        <p:txBody>
          <a:bodyPr wrap="square" rtlCol="0">
            <a:spAutoFit/>
          </a:bodyPr>
          <a:lstStyle/>
          <a:p>
            <a:r>
              <a:rPr lang="es-ES" sz="4400" b="1" dirty="0">
                <a:solidFill>
                  <a:schemeClr val="bg1"/>
                </a:solidFill>
              </a:rPr>
              <a:t>“La misma </a:t>
            </a:r>
            <a:r>
              <a:rPr lang="es-ES" sz="4400" b="1" dirty="0">
                <a:solidFill>
                  <a:srgbClr val="FFFF00"/>
                </a:solidFill>
              </a:rPr>
              <a:t>demora</a:t>
            </a:r>
            <a:r>
              <a:rPr lang="es-ES" sz="4400" b="1" dirty="0">
                <a:solidFill>
                  <a:schemeClr val="bg1"/>
                </a:solidFill>
              </a:rPr>
              <a:t> que es tan penosa para ellos, es la mejor respuesta a sus oraciones. Mientras procuran esperar con confianza que el Señor obre, son inducidos a </a:t>
            </a:r>
            <a:r>
              <a:rPr lang="es-ES" sz="4400" b="1" dirty="0">
                <a:solidFill>
                  <a:srgbClr val="FFFF00"/>
                </a:solidFill>
              </a:rPr>
              <a:t>ejercitar su fe, esperanza y paciencia</a:t>
            </a:r>
            <a:r>
              <a:rPr lang="es-ES" sz="4400" b="1" dirty="0">
                <a:solidFill>
                  <a:schemeClr val="bg1"/>
                </a:solidFill>
              </a:rPr>
              <a:t> como no lo hicieron durante su experiencia religiosa anterior. Sin embargo, el tiempo de angustia </a:t>
            </a:r>
            <a:r>
              <a:rPr lang="es-ES" sz="4400" b="1" dirty="0">
                <a:solidFill>
                  <a:srgbClr val="FFFF00"/>
                </a:solidFill>
              </a:rPr>
              <a:t>será acortado </a:t>
            </a:r>
            <a:r>
              <a:rPr lang="es-ES" sz="4400" b="1" dirty="0">
                <a:solidFill>
                  <a:schemeClr val="bg1"/>
                </a:solidFill>
              </a:rPr>
              <a:t>por amor de los elegidos</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El Conflicto de los Siglos, p. 614</a:t>
            </a:r>
          </a:p>
        </p:txBody>
      </p:sp>
    </p:spTree>
    <p:extLst>
      <p:ext uri="{BB962C8B-B14F-4D97-AF65-F5344CB8AC3E}">
        <p14:creationId xmlns:p14="http://schemas.microsoft.com/office/powerpoint/2010/main" val="20750866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experiencia de Jacob</a:t>
            </a:r>
          </a:p>
        </p:txBody>
      </p:sp>
    </p:spTree>
    <p:extLst>
      <p:ext uri="{BB962C8B-B14F-4D97-AF65-F5344CB8AC3E}">
        <p14:creationId xmlns:p14="http://schemas.microsoft.com/office/powerpoint/2010/main" val="10309305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9067" y="301267"/>
            <a:ext cx="11341290"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smtClean="0">
                <a:solidFill>
                  <a:srgbClr val="002060"/>
                </a:solidFill>
              </a:rPr>
              <a:t>A </a:t>
            </a:r>
            <a:r>
              <a:rPr lang="es-ES" sz="7200" b="1" dirty="0">
                <a:solidFill>
                  <a:srgbClr val="002060"/>
                </a:solidFill>
              </a:rPr>
              <a:t>este tiempo de angustia final se le llama el ‘</a:t>
            </a:r>
            <a:r>
              <a:rPr lang="es-ES" sz="7200" b="1" dirty="0">
                <a:solidFill>
                  <a:srgbClr val="FF0000"/>
                </a:solidFill>
              </a:rPr>
              <a:t>tiempo de angustia de Jacob</a:t>
            </a:r>
            <a:r>
              <a:rPr lang="es-ES" sz="7200" b="1" dirty="0">
                <a:solidFill>
                  <a:srgbClr val="002060"/>
                </a:solidFill>
              </a:rPr>
              <a:t>’. Por esto debemos estudiar la historia de Jacob:</a:t>
            </a:r>
            <a:endParaRPr lang="es-ES" sz="7200" b="1" u="sng" dirty="0">
              <a:solidFill>
                <a:srgbClr val="002060"/>
              </a:solidFill>
            </a:endParaRPr>
          </a:p>
        </p:txBody>
      </p:sp>
    </p:spTree>
    <p:extLst>
      <p:ext uri="{BB962C8B-B14F-4D97-AF65-F5344CB8AC3E}">
        <p14:creationId xmlns:p14="http://schemas.microsoft.com/office/powerpoint/2010/main" val="31977403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58079" y="324531"/>
            <a:ext cx="11658148"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La </a:t>
            </a:r>
            <a:r>
              <a:rPr lang="es-ES" sz="4800" b="1" dirty="0">
                <a:solidFill>
                  <a:srgbClr val="002060"/>
                </a:solidFill>
              </a:rPr>
              <a:t>historia se halla en </a:t>
            </a:r>
            <a:r>
              <a:rPr lang="es-ES" sz="4800" b="1" dirty="0">
                <a:solidFill>
                  <a:srgbClr val="FF0000"/>
                </a:solidFill>
              </a:rPr>
              <a:t>Génesis 32</a:t>
            </a:r>
            <a:r>
              <a:rPr lang="es-ES" sz="4800" b="1" dirty="0">
                <a:solidFill>
                  <a:srgbClr val="002060"/>
                </a:solidFill>
              </a:rPr>
              <a:t>.</a:t>
            </a: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002060"/>
                </a:solidFill>
              </a:rPr>
              <a:t>hermano de Jacob [el </a:t>
            </a:r>
            <a:r>
              <a:rPr lang="es-ES" sz="4800" b="1" i="1" dirty="0" err="1" smtClean="0">
                <a:solidFill>
                  <a:srgbClr val="FF0000"/>
                </a:solidFill>
              </a:rPr>
              <a:t>antídikon</a:t>
            </a:r>
            <a:r>
              <a:rPr lang="es-ES" sz="4800" b="1" dirty="0" smtClean="0">
                <a:solidFill>
                  <a:srgbClr val="002060"/>
                </a:solidFill>
              </a:rPr>
              <a:t>/adversario] </a:t>
            </a:r>
            <a:r>
              <a:rPr lang="es-ES" sz="4800" b="1" dirty="0">
                <a:solidFill>
                  <a:srgbClr val="002060"/>
                </a:solidFill>
              </a:rPr>
              <a:t>venía con </a:t>
            </a:r>
            <a:r>
              <a:rPr lang="es-ES" sz="4800" b="1" dirty="0">
                <a:solidFill>
                  <a:srgbClr val="FF0000"/>
                </a:solidFill>
              </a:rPr>
              <a:t>400 hombres </a:t>
            </a:r>
            <a:r>
              <a:rPr lang="es-ES" sz="4800" b="1" dirty="0">
                <a:solidFill>
                  <a:srgbClr val="002060"/>
                </a:solidFill>
              </a:rPr>
              <a:t>armados con la intención de matar a Jacob [</a:t>
            </a:r>
            <a:r>
              <a:rPr lang="es-ES" sz="4800" b="1" u="sng" dirty="0">
                <a:solidFill>
                  <a:srgbClr val="002060"/>
                </a:solidFill>
              </a:rPr>
              <a:t>simbolizado por la viuda</a:t>
            </a:r>
            <a:r>
              <a:rPr lang="es-ES" sz="4800" b="1" dirty="0">
                <a:solidFill>
                  <a:srgbClr val="002060"/>
                </a:solidFill>
              </a:rPr>
              <a:t>] y a su familia.</a:t>
            </a:r>
          </a:p>
          <a:p>
            <a:pPr marL="685800" indent="-685800">
              <a:buClr>
                <a:srgbClr val="FF0000"/>
              </a:buClr>
              <a:buFont typeface="Wingdings" panose="05000000000000000000" pitchFamily="2" charset="2"/>
              <a:buChar char="Ø"/>
            </a:pPr>
            <a:r>
              <a:rPr lang="es-ES" sz="4800" b="1" dirty="0" smtClean="0">
                <a:solidFill>
                  <a:srgbClr val="002060"/>
                </a:solidFill>
              </a:rPr>
              <a:t>Jacob </a:t>
            </a:r>
            <a:r>
              <a:rPr lang="es-ES" sz="4800" b="1" dirty="0">
                <a:solidFill>
                  <a:srgbClr val="002060"/>
                </a:solidFill>
              </a:rPr>
              <a:t>y su familia estaban </a:t>
            </a:r>
            <a:r>
              <a:rPr lang="es-ES" sz="4800" b="1" dirty="0">
                <a:solidFill>
                  <a:srgbClr val="FF0000"/>
                </a:solidFill>
              </a:rPr>
              <a:t>completamente indefensos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40810088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9067" y="855265"/>
            <a:ext cx="11341290"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Jacob </a:t>
            </a:r>
            <a:r>
              <a:rPr lang="es-ES" sz="5400" b="1" dirty="0">
                <a:solidFill>
                  <a:srgbClr val="FF0000"/>
                </a:solidFill>
              </a:rPr>
              <a:t>temía la ira </a:t>
            </a:r>
            <a:r>
              <a:rPr lang="es-ES" sz="5400" b="1" dirty="0">
                <a:solidFill>
                  <a:srgbClr val="002060"/>
                </a:solidFill>
              </a:rPr>
              <a:t>de su hermano.</a:t>
            </a:r>
          </a:p>
          <a:p>
            <a:pPr marL="685800" indent="-685800">
              <a:buClr>
                <a:srgbClr val="FF0000"/>
              </a:buClr>
              <a:buFont typeface="Wingdings" panose="05000000000000000000" pitchFamily="2" charset="2"/>
              <a:buChar char="Ø"/>
            </a:pPr>
            <a:r>
              <a:rPr lang="es-ES" sz="5400" b="1" dirty="0" smtClean="0">
                <a:solidFill>
                  <a:srgbClr val="002060"/>
                </a:solidFill>
              </a:rPr>
              <a:t>Jacob </a:t>
            </a:r>
            <a:r>
              <a:rPr lang="es-ES" sz="5400" b="1" dirty="0">
                <a:solidFill>
                  <a:srgbClr val="002060"/>
                </a:solidFill>
              </a:rPr>
              <a:t>se fue solo al </a:t>
            </a:r>
            <a:r>
              <a:rPr lang="es-ES" sz="5400" b="1" dirty="0">
                <a:solidFill>
                  <a:srgbClr val="FF0000"/>
                </a:solidFill>
              </a:rPr>
              <a:t>arroyo de </a:t>
            </a:r>
            <a:r>
              <a:rPr lang="es-ES" sz="5400" b="1" dirty="0" err="1">
                <a:solidFill>
                  <a:srgbClr val="FF0000"/>
                </a:solidFill>
              </a:rPr>
              <a:t>Jabok</a:t>
            </a:r>
            <a:r>
              <a:rPr lang="es-ES" sz="5400" b="1" dirty="0">
                <a:solidFill>
                  <a:srgbClr val="FF0000"/>
                </a:solidFill>
              </a:rPr>
              <a:t> </a:t>
            </a:r>
            <a:r>
              <a:rPr lang="es-ES" sz="5400" b="1" dirty="0">
                <a:solidFill>
                  <a:srgbClr val="002060"/>
                </a:solidFill>
              </a:rPr>
              <a:t>y luchó con Dios en oración [</a:t>
            </a:r>
            <a:r>
              <a:rPr lang="es-ES" sz="5400" b="1" dirty="0">
                <a:solidFill>
                  <a:srgbClr val="FF0000"/>
                </a:solidFill>
              </a:rPr>
              <a:t>como la viuda en la parábola</a:t>
            </a:r>
            <a:r>
              <a:rPr lang="es-ES" sz="5400" b="1" dirty="0">
                <a:solidFill>
                  <a:srgbClr val="002060"/>
                </a:solidFill>
              </a:rPr>
              <a:t>].</a:t>
            </a:r>
          </a:p>
          <a:p>
            <a:pPr marL="685800" indent="-685800">
              <a:buClr>
                <a:srgbClr val="FF0000"/>
              </a:buClr>
              <a:buFont typeface="Wingdings" panose="05000000000000000000" pitchFamily="2" charset="2"/>
              <a:buChar char="Ø"/>
            </a:pPr>
            <a:r>
              <a:rPr lang="es-ES" sz="5400" b="1" dirty="0" smtClean="0">
                <a:solidFill>
                  <a:srgbClr val="002060"/>
                </a:solidFill>
              </a:rPr>
              <a:t>Luchó </a:t>
            </a:r>
            <a:r>
              <a:rPr lang="es-ES" sz="5400" b="1" dirty="0">
                <a:solidFill>
                  <a:srgbClr val="002060"/>
                </a:solidFill>
              </a:rPr>
              <a:t>con Jesús toda la noche [</a:t>
            </a:r>
            <a:r>
              <a:rPr lang="es-ES" sz="5400" b="1" dirty="0">
                <a:solidFill>
                  <a:srgbClr val="FF0000"/>
                </a:solidFill>
              </a:rPr>
              <a:t>Dios no le respondió inmediatamente</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26919053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9067" y="737995"/>
            <a:ext cx="11341290"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6000" b="1" dirty="0" smtClean="0">
                <a:solidFill>
                  <a:srgbClr val="FF0000"/>
                </a:solidFill>
              </a:rPr>
              <a:t>Rehusó</a:t>
            </a:r>
            <a:r>
              <a:rPr lang="es-ES" sz="6000" b="1" dirty="0" smtClean="0">
                <a:solidFill>
                  <a:srgbClr val="002060"/>
                </a:solidFill>
              </a:rPr>
              <a:t> </a:t>
            </a:r>
            <a:r>
              <a:rPr lang="es-ES" sz="6000" b="1" dirty="0">
                <a:solidFill>
                  <a:srgbClr val="002060"/>
                </a:solidFill>
              </a:rPr>
              <a:t>soltar la mano de Jesús al menos que lo bendijera.</a:t>
            </a:r>
          </a:p>
          <a:p>
            <a:pPr marL="685800" indent="-685800">
              <a:buClr>
                <a:srgbClr val="FF0000"/>
              </a:buClr>
              <a:buFont typeface="Wingdings" panose="05000000000000000000" pitchFamily="2" charset="2"/>
              <a:buChar char="Ø"/>
            </a:pPr>
            <a:r>
              <a:rPr lang="es-ES" sz="6000" b="1" dirty="0" smtClean="0">
                <a:solidFill>
                  <a:srgbClr val="002060"/>
                </a:solidFill>
              </a:rPr>
              <a:t>Jesús </a:t>
            </a:r>
            <a:r>
              <a:rPr lang="es-ES" sz="6000" b="1" dirty="0">
                <a:solidFill>
                  <a:srgbClr val="002060"/>
                </a:solidFill>
              </a:rPr>
              <a:t>lo bendijo allí y le cambió el nombre.</a:t>
            </a:r>
            <a:endParaRPr lang="es-ES" sz="6000" b="1" u="sng" dirty="0">
              <a:solidFill>
                <a:srgbClr val="002060"/>
              </a:solidFill>
            </a:endParaRPr>
          </a:p>
        </p:txBody>
      </p:sp>
    </p:spTree>
    <p:extLst>
      <p:ext uri="{BB962C8B-B14F-4D97-AF65-F5344CB8AC3E}">
        <p14:creationId xmlns:p14="http://schemas.microsoft.com/office/powerpoint/2010/main" val="19339478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681282"/>
            <a:ext cx="11415251"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Así se quedó Jacob solo; y luchó con él un varón hasta que rayaba el alba. 25 Y cuando el varón vio que no podía con él, tocó en el sitio del encaje de su muslo, y se descoyuntó el muslo de Jacob mientras con él luchaba. 26 Y dijo: Déjame, porque raya el alba. Y Jacob le respondió: </a:t>
            </a:r>
            <a:r>
              <a:rPr lang="es-ES" sz="4400" b="1" dirty="0">
                <a:solidFill>
                  <a:srgbClr val="FFFF00"/>
                </a:solidFill>
              </a:rPr>
              <a:t>No te dejaré, si no me bendices</a:t>
            </a:r>
            <a:r>
              <a:rPr lang="es-ES" sz="4400" b="1" dirty="0">
                <a:solidFill>
                  <a:schemeClr val="bg1"/>
                </a:solidFill>
              </a:rPr>
              <a:t>. 27 Y el varón le dijo: ¿Cuál es tu nombre? Y él respondió: Jacob.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Génesis 32:24-31:</a:t>
            </a:r>
          </a:p>
        </p:txBody>
      </p:sp>
    </p:spTree>
    <p:extLst>
      <p:ext uri="{BB962C8B-B14F-4D97-AF65-F5344CB8AC3E}">
        <p14:creationId xmlns:p14="http://schemas.microsoft.com/office/powerpoint/2010/main" val="20524187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7020" y="0"/>
            <a:ext cx="11415251" cy="6863417"/>
          </a:xfrm>
          <a:prstGeom prst="rect">
            <a:avLst/>
          </a:prstGeom>
          <a:noFill/>
        </p:spPr>
        <p:txBody>
          <a:bodyPr wrap="square" rtlCol="0">
            <a:spAutoFit/>
          </a:bodyPr>
          <a:lstStyle/>
          <a:p>
            <a:r>
              <a:rPr lang="es-ES" sz="4400" b="1" dirty="0" smtClean="0">
                <a:solidFill>
                  <a:schemeClr val="bg1"/>
                </a:solidFill>
              </a:rPr>
              <a:t>28 </a:t>
            </a:r>
            <a:r>
              <a:rPr lang="es-ES" sz="4400" b="1" dirty="0">
                <a:solidFill>
                  <a:schemeClr val="bg1"/>
                </a:solidFill>
              </a:rPr>
              <a:t>Y el varón le dijo: No se dirá más tu nombre Jacob, </a:t>
            </a:r>
            <a:r>
              <a:rPr lang="es-ES" sz="4400" b="1" dirty="0">
                <a:solidFill>
                  <a:srgbClr val="FFFF00"/>
                </a:solidFill>
              </a:rPr>
              <a:t>sino Israel</a:t>
            </a:r>
            <a:r>
              <a:rPr lang="es-ES" sz="4400" b="1" dirty="0">
                <a:solidFill>
                  <a:schemeClr val="bg1"/>
                </a:solidFill>
              </a:rPr>
              <a:t>; </a:t>
            </a:r>
            <a:r>
              <a:rPr lang="es-ES" sz="4400" b="1" u="sng" dirty="0">
                <a:solidFill>
                  <a:schemeClr val="bg1"/>
                </a:solidFill>
              </a:rPr>
              <a:t>porque has luchado con Dios y con los hombres, y has vencido</a:t>
            </a:r>
            <a:r>
              <a:rPr lang="es-ES" sz="4400" b="1" dirty="0">
                <a:solidFill>
                  <a:schemeClr val="bg1"/>
                </a:solidFill>
              </a:rPr>
              <a:t>. 29 Entonces Jacob le preguntó, y dijo: Declárame ahora tu nombre. Y el varón respondió: ¿Por qué me preguntas por mi nombre? Y lo bendijo allí. 30 Y llamó Jacob el nombre de aquel lugar, </a:t>
            </a:r>
            <a:r>
              <a:rPr lang="es-ES" sz="4400" b="1" dirty="0" err="1">
                <a:solidFill>
                  <a:srgbClr val="FFFF00"/>
                </a:solidFill>
              </a:rPr>
              <a:t>Peniel</a:t>
            </a:r>
            <a:r>
              <a:rPr lang="es-ES" sz="4400" b="1" dirty="0">
                <a:solidFill>
                  <a:schemeClr val="bg1"/>
                </a:solidFill>
              </a:rPr>
              <a:t>; porque dijo: </a:t>
            </a:r>
            <a:r>
              <a:rPr lang="es-ES" sz="4400" b="1" u="sng" dirty="0">
                <a:solidFill>
                  <a:schemeClr val="bg1"/>
                </a:solidFill>
              </a:rPr>
              <a:t>Vi a Dios cara a cara, y fue librada mi alma.</a:t>
            </a:r>
            <a:r>
              <a:rPr lang="es-ES" sz="4400" b="1" dirty="0">
                <a:solidFill>
                  <a:schemeClr val="bg1"/>
                </a:solidFill>
              </a:rPr>
              <a:t> 31 Y cuando había pasado </a:t>
            </a:r>
            <a:r>
              <a:rPr lang="es-ES" sz="4400" b="1" dirty="0" err="1">
                <a:solidFill>
                  <a:schemeClr val="bg1"/>
                </a:solidFill>
              </a:rPr>
              <a:t>Peniel</a:t>
            </a:r>
            <a:r>
              <a:rPr lang="es-ES" sz="4400" b="1" dirty="0">
                <a:solidFill>
                  <a:schemeClr val="bg1"/>
                </a:solidFill>
              </a:rPr>
              <a:t>, le salió el sol; y cojeaba de su cadera.”</a:t>
            </a:r>
          </a:p>
        </p:txBody>
      </p:sp>
    </p:spTree>
    <p:extLst>
      <p:ext uri="{BB962C8B-B14F-4D97-AF65-F5344CB8AC3E}">
        <p14:creationId xmlns:p14="http://schemas.microsoft.com/office/powerpoint/2010/main" val="13850026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459204"/>
            <a:ext cx="11415251"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En aquel tiempo se levantará Miguel, el gran príncipe que está </a:t>
            </a:r>
            <a:r>
              <a:rPr lang="es-ES" sz="4400" b="1" dirty="0">
                <a:solidFill>
                  <a:srgbClr val="FFFF00"/>
                </a:solidFill>
              </a:rPr>
              <a:t>de parte </a:t>
            </a:r>
            <a:r>
              <a:rPr lang="es-ES" sz="4400" b="1" dirty="0">
                <a:solidFill>
                  <a:schemeClr val="bg1"/>
                </a:solidFill>
              </a:rPr>
              <a:t>de los hijos de tu pueblo; y será </a:t>
            </a:r>
            <a:r>
              <a:rPr lang="es-ES" sz="4400" b="1" dirty="0">
                <a:solidFill>
                  <a:srgbClr val="FFFF00"/>
                </a:solidFill>
              </a:rPr>
              <a:t>tiempo de angustia</a:t>
            </a:r>
            <a:r>
              <a:rPr lang="es-ES" sz="4400" b="1" dirty="0">
                <a:solidFill>
                  <a:schemeClr val="bg1"/>
                </a:solidFill>
              </a:rPr>
              <a:t>, cual </a:t>
            </a:r>
            <a:r>
              <a:rPr lang="es-ES" sz="4400" b="1" dirty="0">
                <a:solidFill>
                  <a:srgbClr val="FFFF00"/>
                </a:solidFill>
              </a:rPr>
              <a:t>nunca fue desde que hubo gente hasta entonces </a:t>
            </a:r>
            <a:r>
              <a:rPr lang="es-ES" sz="4400" b="1" dirty="0">
                <a:solidFill>
                  <a:schemeClr val="bg1"/>
                </a:solidFill>
              </a:rPr>
              <a:t>[</a:t>
            </a:r>
            <a:r>
              <a:rPr lang="es-ES" sz="4400" b="1" u="sng" dirty="0">
                <a:solidFill>
                  <a:schemeClr val="bg1"/>
                </a:solidFill>
              </a:rPr>
              <a:t>la misma expresión que aparece en Mateo 24</a:t>
            </a:r>
            <a:r>
              <a:rPr lang="es-ES" sz="4400" b="1" dirty="0">
                <a:solidFill>
                  <a:schemeClr val="bg1"/>
                </a:solidFill>
              </a:rPr>
              <a:t>]; pero en </a:t>
            </a:r>
            <a:r>
              <a:rPr lang="es-ES" sz="4400" b="1" dirty="0">
                <a:solidFill>
                  <a:srgbClr val="FFFF00"/>
                </a:solidFill>
              </a:rPr>
              <a:t>aquel tiempo </a:t>
            </a:r>
            <a:r>
              <a:rPr lang="es-ES" sz="4400" b="1" dirty="0">
                <a:solidFill>
                  <a:schemeClr val="bg1"/>
                </a:solidFill>
              </a:rPr>
              <a:t>será </a:t>
            </a:r>
            <a:r>
              <a:rPr lang="es-ES" sz="4400" b="1" dirty="0">
                <a:solidFill>
                  <a:srgbClr val="FFFF00"/>
                </a:solidFill>
              </a:rPr>
              <a:t>libertado</a:t>
            </a:r>
            <a:r>
              <a:rPr lang="es-ES" sz="4400" b="1" dirty="0">
                <a:solidFill>
                  <a:schemeClr val="bg1"/>
                </a:solidFill>
              </a:rPr>
              <a:t> tu pueblo, todos los que se hallen escritos en el libro.”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Daniel 12:1 </a:t>
            </a:r>
            <a:r>
              <a:rPr lang="es-ES" sz="3200" dirty="0">
                <a:solidFill>
                  <a:schemeClr val="tx1"/>
                </a:solidFill>
              </a:rPr>
              <a:t>toma de la historia de Jacob y lo aplica al tiempo de angustia final:</a:t>
            </a:r>
          </a:p>
        </p:txBody>
      </p:sp>
    </p:spTree>
    <p:extLst>
      <p:ext uri="{BB962C8B-B14F-4D97-AF65-F5344CB8AC3E}">
        <p14:creationId xmlns:p14="http://schemas.microsoft.com/office/powerpoint/2010/main" val="37602529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681282"/>
            <a:ext cx="11415251" cy="6186309"/>
          </a:xfrm>
          <a:prstGeom prst="rect">
            <a:avLst/>
          </a:prstGeom>
          <a:noFill/>
        </p:spPr>
        <p:txBody>
          <a:bodyPr wrap="square" rtlCol="0">
            <a:spAutoFit/>
          </a:bodyPr>
          <a:lstStyle/>
          <a:p>
            <a:r>
              <a:rPr lang="es-ES" sz="4400" b="1" dirty="0">
                <a:solidFill>
                  <a:schemeClr val="bg1"/>
                </a:solidFill>
              </a:rPr>
              <a:t>“La historia de Jacob nos da además la seguridad de que Dios no rechazará a los que han sido engañados, tentados y arrastrados al pecado, pero que hayan vuelto a él con </a:t>
            </a:r>
            <a:r>
              <a:rPr lang="es-ES" sz="4400" b="1" dirty="0">
                <a:solidFill>
                  <a:srgbClr val="FFFF00"/>
                </a:solidFill>
              </a:rPr>
              <a:t>verdadero arrepentimiento</a:t>
            </a:r>
            <a:r>
              <a:rPr lang="es-ES" sz="4400" b="1" dirty="0">
                <a:solidFill>
                  <a:schemeClr val="bg1"/>
                </a:solidFill>
              </a:rPr>
              <a:t>. Mientras </a:t>
            </a:r>
            <a:r>
              <a:rPr lang="es-ES" sz="4400" b="1" dirty="0">
                <a:solidFill>
                  <a:srgbClr val="FFFF00"/>
                </a:solidFill>
              </a:rPr>
              <a:t>Satanás</a:t>
            </a:r>
            <a:r>
              <a:rPr lang="es-ES" sz="4400" b="1" dirty="0">
                <a:solidFill>
                  <a:schemeClr val="bg1"/>
                </a:solidFill>
              </a:rPr>
              <a:t> [</a:t>
            </a:r>
            <a:r>
              <a:rPr lang="es-ES" sz="4400" b="1" u="sng" dirty="0">
                <a:solidFill>
                  <a:schemeClr val="bg1"/>
                </a:solidFill>
              </a:rPr>
              <a:t>representado por el adversario</a:t>
            </a:r>
            <a:r>
              <a:rPr lang="es-ES" sz="4400" b="1" dirty="0">
                <a:solidFill>
                  <a:schemeClr val="bg1"/>
                </a:solidFill>
              </a:rPr>
              <a:t>] trata de acabar con esta clase de personas [</a:t>
            </a:r>
            <a:r>
              <a:rPr lang="es-ES" sz="4400" b="1" u="sng" dirty="0">
                <a:solidFill>
                  <a:schemeClr val="bg1"/>
                </a:solidFill>
              </a:rPr>
              <a:t>representados por la viuda</a:t>
            </a:r>
            <a:r>
              <a:rPr lang="es-ES" sz="4400" b="1" dirty="0">
                <a:solidFill>
                  <a:schemeClr val="bg1"/>
                </a:solidFill>
              </a:rPr>
              <a:t>], Dios enviará sus ángeles para consolarlas y protegerlas en el tiempo de peligro.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El Conflicto de los Siglos, p. 679</a:t>
            </a:r>
          </a:p>
        </p:txBody>
      </p:sp>
    </p:spTree>
    <p:extLst>
      <p:ext uri="{BB962C8B-B14F-4D97-AF65-F5344CB8AC3E}">
        <p14:creationId xmlns:p14="http://schemas.microsoft.com/office/powerpoint/2010/main" val="2652938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18557</TotalTime>
  <Words>6664</Words>
  <Application>Microsoft Office PowerPoint</Application>
  <PresentationFormat>Panorámica</PresentationFormat>
  <Paragraphs>298</Paragraphs>
  <Slides>132</Slides>
  <Notes>64</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132</vt:i4>
      </vt:variant>
    </vt:vector>
  </HeadingPairs>
  <TitlesOfParts>
    <vt:vector size="143" baseType="lpstr">
      <vt:lpstr>Arial</vt:lpstr>
      <vt:lpstr>Arial Black</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971</cp:revision>
  <dcterms:created xsi:type="dcterms:W3CDTF">2022-04-02T22:48:54Z</dcterms:created>
  <dcterms:modified xsi:type="dcterms:W3CDTF">2023-03-01T05:21:51Z</dcterms:modified>
</cp:coreProperties>
</file>