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57" r:id="rId2"/>
    <p:sldId id="258" r:id="rId3"/>
    <p:sldId id="312" r:id="rId4"/>
    <p:sldId id="369" r:id="rId5"/>
    <p:sldId id="259" r:id="rId6"/>
    <p:sldId id="265" r:id="rId7"/>
    <p:sldId id="323" r:id="rId8"/>
    <p:sldId id="324" r:id="rId9"/>
    <p:sldId id="325" r:id="rId10"/>
    <p:sldId id="326" r:id="rId11"/>
    <p:sldId id="327" r:id="rId12"/>
    <p:sldId id="328" r:id="rId13"/>
    <p:sldId id="366" r:id="rId14"/>
    <p:sldId id="329" r:id="rId15"/>
    <p:sldId id="330" r:id="rId16"/>
    <p:sldId id="331" r:id="rId17"/>
    <p:sldId id="334" r:id="rId18"/>
    <p:sldId id="335" r:id="rId19"/>
    <p:sldId id="336" r:id="rId20"/>
    <p:sldId id="338" r:id="rId21"/>
    <p:sldId id="339" r:id="rId22"/>
    <p:sldId id="340" r:id="rId23"/>
    <p:sldId id="341" r:id="rId24"/>
    <p:sldId id="342" r:id="rId25"/>
    <p:sldId id="344" r:id="rId26"/>
    <p:sldId id="345" r:id="rId27"/>
    <p:sldId id="365" r:id="rId28"/>
    <p:sldId id="346" r:id="rId29"/>
    <p:sldId id="347" r:id="rId30"/>
    <p:sldId id="348" r:id="rId31"/>
    <p:sldId id="349" r:id="rId32"/>
    <p:sldId id="350" r:id="rId33"/>
    <p:sldId id="351" r:id="rId34"/>
    <p:sldId id="352" r:id="rId35"/>
    <p:sldId id="367" r:id="rId36"/>
    <p:sldId id="353" r:id="rId37"/>
    <p:sldId id="354" r:id="rId38"/>
    <p:sldId id="355" r:id="rId39"/>
    <p:sldId id="356" r:id="rId40"/>
    <p:sldId id="357" r:id="rId41"/>
    <p:sldId id="358" r:id="rId42"/>
    <p:sldId id="359" r:id="rId43"/>
    <p:sldId id="360" r:id="rId44"/>
    <p:sldId id="361" r:id="rId45"/>
    <p:sldId id="362" r:id="rId46"/>
    <p:sldId id="267" r:id="rId47"/>
    <p:sldId id="363" r:id="rId48"/>
    <p:sldId id="368" r:id="rId49"/>
    <p:sldId id="370" r:id="rId50"/>
    <p:sldId id="314" r:id="rId51"/>
    <p:sldId id="364" r:id="rId52"/>
    <p:sldId id="262" r:id="rId53"/>
  </p:sldIdLst>
  <p:sldSz cx="12192000" cy="6858000"/>
  <p:notesSz cx="6858000" cy="9144000"/>
  <p:photoAlbum/>
  <p:defaultTextStyle>
    <a:defPPr>
      <a:defRPr lang="es-D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E2A"/>
    <a:srgbClr val="000F2E"/>
    <a:srgbClr val="001746"/>
    <a:srgbClr val="19278B"/>
    <a:srgbClr val="EB8825"/>
    <a:srgbClr val="121C64"/>
    <a:srgbClr val="4B23AF"/>
    <a:srgbClr val="6BC95B"/>
    <a:srgbClr val="719BCD"/>
    <a:srgbClr val="F5CC7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36" autoAdjust="0"/>
    <p:restoredTop sz="94660"/>
  </p:normalViewPr>
  <p:slideViewPr>
    <p:cSldViewPr snapToGrid="0">
      <p:cViewPr varScale="1">
        <p:scale>
          <a:sx n="70" d="100"/>
          <a:sy n="70" d="100"/>
        </p:scale>
        <p:origin x="72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D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85D268-0FD2-4631-811C-0CB80D220B89}" type="datetimeFigureOut">
              <a:rPr lang="es-DO" smtClean="0"/>
              <a:t>24/9/2023</a:t>
            </a:fld>
            <a:endParaRPr lang="es-D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D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D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0FF45E-8DEE-49FB-98A0-EA8A0FF874F0}" type="slidenum">
              <a:rPr lang="es-DO" smtClean="0"/>
              <a:t>‹Nº›</a:t>
            </a:fld>
            <a:endParaRPr lang="es-DO"/>
          </a:p>
        </p:txBody>
      </p:sp>
    </p:spTree>
    <p:extLst>
      <p:ext uri="{BB962C8B-B14F-4D97-AF65-F5344CB8AC3E}">
        <p14:creationId xmlns:p14="http://schemas.microsoft.com/office/powerpoint/2010/main" val="1484775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DO" dirty="0"/>
          </a:p>
        </p:txBody>
      </p:sp>
      <p:sp>
        <p:nvSpPr>
          <p:cNvPr id="4" name="Marcador de número de diapositiva 3"/>
          <p:cNvSpPr>
            <a:spLocks noGrp="1"/>
          </p:cNvSpPr>
          <p:nvPr>
            <p:ph type="sldNum" sz="quarter" idx="10"/>
          </p:nvPr>
        </p:nvSpPr>
        <p:spPr/>
        <p:txBody>
          <a:bodyPr/>
          <a:lstStyle/>
          <a:p>
            <a:fld id="{6A0FF45E-8DEE-49FB-98A0-EA8A0FF874F0}" type="slidenum">
              <a:rPr lang="es-DO" smtClean="0"/>
              <a:t>2</a:t>
            </a:fld>
            <a:endParaRPr lang="es-DO"/>
          </a:p>
        </p:txBody>
      </p:sp>
    </p:spTree>
    <p:extLst>
      <p:ext uri="{BB962C8B-B14F-4D97-AF65-F5344CB8AC3E}">
        <p14:creationId xmlns:p14="http://schemas.microsoft.com/office/powerpoint/2010/main" val="2356616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520B64DB-F995-9300-1D42-E44F8B7DA26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DO"/>
          </a:p>
        </p:txBody>
      </p:sp>
      <p:sp>
        <p:nvSpPr>
          <p:cNvPr id="3" name="Subtítulo 2">
            <a:extLst>
              <a:ext uri="{FF2B5EF4-FFF2-40B4-BE49-F238E27FC236}">
                <a16:creationId xmlns="" xmlns:a16="http://schemas.microsoft.com/office/drawing/2014/main" id="{8EEF1722-41BA-C6C0-D2DD-32719BF124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DO"/>
          </a:p>
        </p:txBody>
      </p:sp>
      <p:sp>
        <p:nvSpPr>
          <p:cNvPr id="4" name="Marcador de fecha 3">
            <a:extLst>
              <a:ext uri="{FF2B5EF4-FFF2-40B4-BE49-F238E27FC236}">
                <a16:creationId xmlns="" xmlns:a16="http://schemas.microsoft.com/office/drawing/2014/main" id="{07C8CCFC-F5D7-EA98-EBBF-1A3169371249}"/>
              </a:ext>
            </a:extLst>
          </p:cNvPr>
          <p:cNvSpPr>
            <a:spLocks noGrp="1"/>
          </p:cNvSpPr>
          <p:nvPr>
            <p:ph type="dt" sz="half" idx="10"/>
          </p:nvPr>
        </p:nvSpPr>
        <p:spPr/>
        <p:txBody>
          <a:bodyPr/>
          <a:lstStyle/>
          <a:p>
            <a:fld id="{374C648D-F527-4B47-B518-4DE233CA1F8D}" type="datetimeFigureOut">
              <a:rPr lang="es-DO" smtClean="0"/>
              <a:t>24/9/2023</a:t>
            </a:fld>
            <a:endParaRPr lang="es-DO"/>
          </a:p>
        </p:txBody>
      </p:sp>
      <p:sp>
        <p:nvSpPr>
          <p:cNvPr id="5" name="Marcador de pie de página 4">
            <a:extLst>
              <a:ext uri="{FF2B5EF4-FFF2-40B4-BE49-F238E27FC236}">
                <a16:creationId xmlns="" xmlns:a16="http://schemas.microsoft.com/office/drawing/2014/main" id="{473D65ED-85C5-D7AB-05DB-64214D4E115A}"/>
              </a:ext>
            </a:extLst>
          </p:cNvPr>
          <p:cNvSpPr>
            <a:spLocks noGrp="1"/>
          </p:cNvSpPr>
          <p:nvPr>
            <p:ph type="ftr" sz="quarter" idx="11"/>
          </p:nvPr>
        </p:nvSpPr>
        <p:spPr/>
        <p:txBody>
          <a:bodyPr/>
          <a:lstStyle/>
          <a:p>
            <a:endParaRPr lang="es-DO"/>
          </a:p>
        </p:txBody>
      </p:sp>
      <p:sp>
        <p:nvSpPr>
          <p:cNvPr id="6" name="Marcador de número de diapositiva 5">
            <a:extLst>
              <a:ext uri="{FF2B5EF4-FFF2-40B4-BE49-F238E27FC236}">
                <a16:creationId xmlns="" xmlns:a16="http://schemas.microsoft.com/office/drawing/2014/main" id="{A4937796-E63F-952B-393C-00C38791BCDC}"/>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885284165"/>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2FCA37E6-073A-4303-C3E9-33E270DB1F6D}"/>
              </a:ext>
            </a:extLst>
          </p:cNvPr>
          <p:cNvSpPr>
            <a:spLocks noGrp="1"/>
          </p:cNvSpPr>
          <p:nvPr>
            <p:ph type="title"/>
          </p:nvPr>
        </p:nvSpPr>
        <p:spPr/>
        <p:txBody>
          <a:bodyPr/>
          <a:lstStyle/>
          <a:p>
            <a:r>
              <a:rPr lang="es-ES"/>
              <a:t>Haga clic para modificar el estilo de título del patrón</a:t>
            </a:r>
            <a:endParaRPr lang="es-DO"/>
          </a:p>
        </p:txBody>
      </p:sp>
      <p:sp>
        <p:nvSpPr>
          <p:cNvPr id="3" name="Marcador de texto vertical 2">
            <a:extLst>
              <a:ext uri="{FF2B5EF4-FFF2-40B4-BE49-F238E27FC236}">
                <a16:creationId xmlns="" xmlns:a16="http://schemas.microsoft.com/office/drawing/2014/main" id="{265E51EC-FC26-140C-73C8-7ABF82B447D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fecha 3">
            <a:extLst>
              <a:ext uri="{FF2B5EF4-FFF2-40B4-BE49-F238E27FC236}">
                <a16:creationId xmlns="" xmlns:a16="http://schemas.microsoft.com/office/drawing/2014/main" id="{9076015D-CD22-3685-AD5F-4A01195192FB}"/>
              </a:ext>
            </a:extLst>
          </p:cNvPr>
          <p:cNvSpPr>
            <a:spLocks noGrp="1"/>
          </p:cNvSpPr>
          <p:nvPr>
            <p:ph type="dt" sz="half" idx="10"/>
          </p:nvPr>
        </p:nvSpPr>
        <p:spPr/>
        <p:txBody>
          <a:bodyPr/>
          <a:lstStyle/>
          <a:p>
            <a:fld id="{374C648D-F527-4B47-B518-4DE233CA1F8D}" type="datetimeFigureOut">
              <a:rPr lang="es-DO" smtClean="0"/>
              <a:t>24/9/2023</a:t>
            </a:fld>
            <a:endParaRPr lang="es-DO"/>
          </a:p>
        </p:txBody>
      </p:sp>
      <p:sp>
        <p:nvSpPr>
          <p:cNvPr id="5" name="Marcador de pie de página 4">
            <a:extLst>
              <a:ext uri="{FF2B5EF4-FFF2-40B4-BE49-F238E27FC236}">
                <a16:creationId xmlns="" xmlns:a16="http://schemas.microsoft.com/office/drawing/2014/main" id="{5620C387-46E3-9A04-557A-52AF2E9B2132}"/>
              </a:ext>
            </a:extLst>
          </p:cNvPr>
          <p:cNvSpPr>
            <a:spLocks noGrp="1"/>
          </p:cNvSpPr>
          <p:nvPr>
            <p:ph type="ftr" sz="quarter" idx="11"/>
          </p:nvPr>
        </p:nvSpPr>
        <p:spPr/>
        <p:txBody>
          <a:bodyPr/>
          <a:lstStyle/>
          <a:p>
            <a:endParaRPr lang="es-DO"/>
          </a:p>
        </p:txBody>
      </p:sp>
      <p:sp>
        <p:nvSpPr>
          <p:cNvPr id="6" name="Marcador de número de diapositiva 5">
            <a:extLst>
              <a:ext uri="{FF2B5EF4-FFF2-40B4-BE49-F238E27FC236}">
                <a16:creationId xmlns="" xmlns:a16="http://schemas.microsoft.com/office/drawing/2014/main" id="{7545E32F-B42B-FD7E-C077-44A380374AE3}"/>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243202512"/>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 xmlns:a16="http://schemas.microsoft.com/office/drawing/2014/main" id="{44E9B06E-BBE5-3906-D7C2-25EF1D3CFBF9}"/>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DO"/>
          </a:p>
        </p:txBody>
      </p:sp>
      <p:sp>
        <p:nvSpPr>
          <p:cNvPr id="3" name="Marcador de texto vertical 2">
            <a:extLst>
              <a:ext uri="{FF2B5EF4-FFF2-40B4-BE49-F238E27FC236}">
                <a16:creationId xmlns="" xmlns:a16="http://schemas.microsoft.com/office/drawing/2014/main" id="{9F54D7C3-FE26-0A04-4247-73F7264E947C}"/>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fecha 3">
            <a:extLst>
              <a:ext uri="{FF2B5EF4-FFF2-40B4-BE49-F238E27FC236}">
                <a16:creationId xmlns="" xmlns:a16="http://schemas.microsoft.com/office/drawing/2014/main" id="{9C92FBFF-F707-B345-FF45-D391FB2A033B}"/>
              </a:ext>
            </a:extLst>
          </p:cNvPr>
          <p:cNvSpPr>
            <a:spLocks noGrp="1"/>
          </p:cNvSpPr>
          <p:nvPr>
            <p:ph type="dt" sz="half" idx="10"/>
          </p:nvPr>
        </p:nvSpPr>
        <p:spPr/>
        <p:txBody>
          <a:bodyPr/>
          <a:lstStyle/>
          <a:p>
            <a:fld id="{374C648D-F527-4B47-B518-4DE233CA1F8D}" type="datetimeFigureOut">
              <a:rPr lang="es-DO" smtClean="0"/>
              <a:t>24/9/2023</a:t>
            </a:fld>
            <a:endParaRPr lang="es-DO"/>
          </a:p>
        </p:txBody>
      </p:sp>
      <p:sp>
        <p:nvSpPr>
          <p:cNvPr id="5" name="Marcador de pie de página 4">
            <a:extLst>
              <a:ext uri="{FF2B5EF4-FFF2-40B4-BE49-F238E27FC236}">
                <a16:creationId xmlns="" xmlns:a16="http://schemas.microsoft.com/office/drawing/2014/main" id="{B6CDF893-0E23-EFEE-CC79-8B25169D75D6}"/>
              </a:ext>
            </a:extLst>
          </p:cNvPr>
          <p:cNvSpPr>
            <a:spLocks noGrp="1"/>
          </p:cNvSpPr>
          <p:nvPr>
            <p:ph type="ftr" sz="quarter" idx="11"/>
          </p:nvPr>
        </p:nvSpPr>
        <p:spPr/>
        <p:txBody>
          <a:bodyPr/>
          <a:lstStyle/>
          <a:p>
            <a:endParaRPr lang="es-DO"/>
          </a:p>
        </p:txBody>
      </p:sp>
      <p:sp>
        <p:nvSpPr>
          <p:cNvPr id="6" name="Marcador de número de diapositiva 5">
            <a:extLst>
              <a:ext uri="{FF2B5EF4-FFF2-40B4-BE49-F238E27FC236}">
                <a16:creationId xmlns="" xmlns:a16="http://schemas.microsoft.com/office/drawing/2014/main" id="{DDC301A6-9CF0-5528-3F60-2EA2F186DC54}"/>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3460395300"/>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89D86B2B-A3B1-91A5-0D6A-8194BD263618}"/>
              </a:ext>
            </a:extLst>
          </p:cNvPr>
          <p:cNvSpPr>
            <a:spLocks noGrp="1"/>
          </p:cNvSpPr>
          <p:nvPr>
            <p:ph type="title"/>
          </p:nvPr>
        </p:nvSpPr>
        <p:spPr/>
        <p:txBody>
          <a:bodyPr/>
          <a:lstStyle/>
          <a:p>
            <a:r>
              <a:rPr lang="es-ES"/>
              <a:t>Haga clic para modificar el estilo de título del patrón</a:t>
            </a:r>
            <a:endParaRPr lang="es-DO"/>
          </a:p>
        </p:txBody>
      </p:sp>
      <p:sp>
        <p:nvSpPr>
          <p:cNvPr id="3" name="Marcador de contenido 2">
            <a:extLst>
              <a:ext uri="{FF2B5EF4-FFF2-40B4-BE49-F238E27FC236}">
                <a16:creationId xmlns="" xmlns:a16="http://schemas.microsoft.com/office/drawing/2014/main" id="{9647D168-9187-0A87-EB31-B0671F0CA65C}"/>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fecha 3">
            <a:extLst>
              <a:ext uri="{FF2B5EF4-FFF2-40B4-BE49-F238E27FC236}">
                <a16:creationId xmlns="" xmlns:a16="http://schemas.microsoft.com/office/drawing/2014/main" id="{6DA9B267-F0EA-9809-A0F6-E43BAD8D1B0F}"/>
              </a:ext>
            </a:extLst>
          </p:cNvPr>
          <p:cNvSpPr>
            <a:spLocks noGrp="1"/>
          </p:cNvSpPr>
          <p:nvPr>
            <p:ph type="dt" sz="half" idx="10"/>
          </p:nvPr>
        </p:nvSpPr>
        <p:spPr/>
        <p:txBody>
          <a:bodyPr/>
          <a:lstStyle/>
          <a:p>
            <a:fld id="{374C648D-F527-4B47-B518-4DE233CA1F8D}" type="datetimeFigureOut">
              <a:rPr lang="es-DO" smtClean="0"/>
              <a:t>24/9/2023</a:t>
            </a:fld>
            <a:endParaRPr lang="es-DO"/>
          </a:p>
        </p:txBody>
      </p:sp>
      <p:sp>
        <p:nvSpPr>
          <p:cNvPr id="5" name="Marcador de pie de página 4">
            <a:extLst>
              <a:ext uri="{FF2B5EF4-FFF2-40B4-BE49-F238E27FC236}">
                <a16:creationId xmlns="" xmlns:a16="http://schemas.microsoft.com/office/drawing/2014/main" id="{EF318AA8-F73F-EDE1-E104-6358048A105F}"/>
              </a:ext>
            </a:extLst>
          </p:cNvPr>
          <p:cNvSpPr>
            <a:spLocks noGrp="1"/>
          </p:cNvSpPr>
          <p:nvPr>
            <p:ph type="ftr" sz="quarter" idx="11"/>
          </p:nvPr>
        </p:nvSpPr>
        <p:spPr/>
        <p:txBody>
          <a:bodyPr/>
          <a:lstStyle/>
          <a:p>
            <a:endParaRPr lang="es-DO"/>
          </a:p>
        </p:txBody>
      </p:sp>
      <p:sp>
        <p:nvSpPr>
          <p:cNvPr id="6" name="Marcador de número de diapositiva 5">
            <a:extLst>
              <a:ext uri="{FF2B5EF4-FFF2-40B4-BE49-F238E27FC236}">
                <a16:creationId xmlns="" xmlns:a16="http://schemas.microsoft.com/office/drawing/2014/main" id="{6930630D-6FF0-B1B1-AF54-1B398292B9F3}"/>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1638337093"/>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BCE313E8-4065-9B64-FC65-9B276616088A}"/>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DO"/>
          </a:p>
        </p:txBody>
      </p:sp>
      <p:sp>
        <p:nvSpPr>
          <p:cNvPr id="3" name="Marcador de texto 2">
            <a:extLst>
              <a:ext uri="{FF2B5EF4-FFF2-40B4-BE49-F238E27FC236}">
                <a16:creationId xmlns="" xmlns:a16="http://schemas.microsoft.com/office/drawing/2014/main" id="{52543AEA-F7A2-B5A3-913C-6506AF4F29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 xmlns:a16="http://schemas.microsoft.com/office/drawing/2014/main" id="{2B43D05E-2804-F184-6880-7D4382F02634}"/>
              </a:ext>
            </a:extLst>
          </p:cNvPr>
          <p:cNvSpPr>
            <a:spLocks noGrp="1"/>
          </p:cNvSpPr>
          <p:nvPr>
            <p:ph type="dt" sz="half" idx="10"/>
          </p:nvPr>
        </p:nvSpPr>
        <p:spPr/>
        <p:txBody>
          <a:bodyPr/>
          <a:lstStyle/>
          <a:p>
            <a:fld id="{374C648D-F527-4B47-B518-4DE233CA1F8D}" type="datetimeFigureOut">
              <a:rPr lang="es-DO" smtClean="0"/>
              <a:t>24/9/2023</a:t>
            </a:fld>
            <a:endParaRPr lang="es-DO"/>
          </a:p>
        </p:txBody>
      </p:sp>
      <p:sp>
        <p:nvSpPr>
          <p:cNvPr id="5" name="Marcador de pie de página 4">
            <a:extLst>
              <a:ext uri="{FF2B5EF4-FFF2-40B4-BE49-F238E27FC236}">
                <a16:creationId xmlns="" xmlns:a16="http://schemas.microsoft.com/office/drawing/2014/main" id="{44A34E78-98AD-F713-44B7-4E724863403B}"/>
              </a:ext>
            </a:extLst>
          </p:cNvPr>
          <p:cNvSpPr>
            <a:spLocks noGrp="1"/>
          </p:cNvSpPr>
          <p:nvPr>
            <p:ph type="ftr" sz="quarter" idx="11"/>
          </p:nvPr>
        </p:nvSpPr>
        <p:spPr/>
        <p:txBody>
          <a:bodyPr/>
          <a:lstStyle/>
          <a:p>
            <a:endParaRPr lang="es-DO"/>
          </a:p>
        </p:txBody>
      </p:sp>
      <p:sp>
        <p:nvSpPr>
          <p:cNvPr id="6" name="Marcador de número de diapositiva 5">
            <a:extLst>
              <a:ext uri="{FF2B5EF4-FFF2-40B4-BE49-F238E27FC236}">
                <a16:creationId xmlns="" xmlns:a16="http://schemas.microsoft.com/office/drawing/2014/main" id="{72797A14-24D6-8969-5A4C-3FAACB212068}"/>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3623074477"/>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F9934D2C-1CE9-9998-B218-82372303F570}"/>
              </a:ext>
            </a:extLst>
          </p:cNvPr>
          <p:cNvSpPr>
            <a:spLocks noGrp="1"/>
          </p:cNvSpPr>
          <p:nvPr>
            <p:ph type="title"/>
          </p:nvPr>
        </p:nvSpPr>
        <p:spPr/>
        <p:txBody>
          <a:bodyPr/>
          <a:lstStyle/>
          <a:p>
            <a:r>
              <a:rPr lang="es-ES"/>
              <a:t>Haga clic para modificar el estilo de título del patrón</a:t>
            </a:r>
            <a:endParaRPr lang="es-DO"/>
          </a:p>
        </p:txBody>
      </p:sp>
      <p:sp>
        <p:nvSpPr>
          <p:cNvPr id="3" name="Marcador de contenido 2">
            <a:extLst>
              <a:ext uri="{FF2B5EF4-FFF2-40B4-BE49-F238E27FC236}">
                <a16:creationId xmlns="" xmlns:a16="http://schemas.microsoft.com/office/drawing/2014/main" id="{CC18CA7F-68C6-3C67-7105-B0118E5E53B4}"/>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contenido 3">
            <a:extLst>
              <a:ext uri="{FF2B5EF4-FFF2-40B4-BE49-F238E27FC236}">
                <a16:creationId xmlns="" xmlns:a16="http://schemas.microsoft.com/office/drawing/2014/main" id="{3146C46A-75F1-7889-26A8-9F9014F3E956}"/>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5" name="Marcador de fecha 4">
            <a:extLst>
              <a:ext uri="{FF2B5EF4-FFF2-40B4-BE49-F238E27FC236}">
                <a16:creationId xmlns="" xmlns:a16="http://schemas.microsoft.com/office/drawing/2014/main" id="{3FE7623E-AF15-2B14-6170-D1EC3CE85B1D}"/>
              </a:ext>
            </a:extLst>
          </p:cNvPr>
          <p:cNvSpPr>
            <a:spLocks noGrp="1"/>
          </p:cNvSpPr>
          <p:nvPr>
            <p:ph type="dt" sz="half" idx="10"/>
          </p:nvPr>
        </p:nvSpPr>
        <p:spPr/>
        <p:txBody>
          <a:bodyPr/>
          <a:lstStyle/>
          <a:p>
            <a:fld id="{374C648D-F527-4B47-B518-4DE233CA1F8D}" type="datetimeFigureOut">
              <a:rPr lang="es-DO" smtClean="0"/>
              <a:t>24/9/2023</a:t>
            </a:fld>
            <a:endParaRPr lang="es-DO"/>
          </a:p>
        </p:txBody>
      </p:sp>
      <p:sp>
        <p:nvSpPr>
          <p:cNvPr id="6" name="Marcador de pie de página 5">
            <a:extLst>
              <a:ext uri="{FF2B5EF4-FFF2-40B4-BE49-F238E27FC236}">
                <a16:creationId xmlns="" xmlns:a16="http://schemas.microsoft.com/office/drawing/2014/main" id="{CC94DC58-A694-AF43-64DF-52DB60092F4B}"/>
              </a:ext>
            </a:extLst>
          </p:cNvPr>
          <p:cNvSpPr>
            <a:spLocks noGrp="1"/>
          </p:cNvSpPr>
          <p:nvPr>
            <p:ph type="ftr" sz="quarter" idx="11"/>
          </p:nvPr>
        </p:nvSpPr>
        <p:spPr/>
        <p:txBody>
          <a:bodyPr/>
          <a:lstStyle/>
          <a:p>
            <a:endParaRPr lang="es-DO"/>
          </a:p>
        </p:txBody>
      </p:sp>
      <p:sp>
        <p:nvSpPr>
          <p:cNvPr id="7" name="Marcador de número de diapositiva 6">
            <a:extLst>
              <a:ext uri="{FF2B5EF4-FFF2-40B4-BE49-F238E27FC236}">
                <a16:creationId xmlns="" xmlns:a16="http://schemas.microsoft.com/office/drawing/2014/main" id="{6C572F7B-DEAF-746A-3418-001AD8FED371}"/>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1635097943"/>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BC946BF7-3EFD-F20B-FB68-E6CAA0A32771}"/>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DO"/>
          </a:p>
        </p:txBody>
      </p:sp>
      <p:sp>
        <p:nvSpPr>
          <p:cNvPr id="3" name="Marcador de texto 2">
            <a:extLst>
              <a:ext uri="{FF2B5EF4-FFF2-40B4-BE49-F238E27FC236}">
                <a16:creationId xmlns="" xmlns:a16="http://schemas.microsoft.com/office/drawing/2014/main" id="{0F7A9C4F-6EC9-8A70-82DD-9FAADF32DE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 xmlns:a16="http://schemas.microsoft.com/office/drawing/2014/main" id="{3A654494-D396-2E38-6771-1C21808600F0}"/>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5" name="Marcador de texto 4">
            <a:extLst>
              <a:ext uri="{FF2B5EF4-FFF2-40B4-BE49-F238E27FC236}">
                <a16:creationId xmlns="" xmlns:a16="http://schemas.microsoft.com/office/drawing/2014/main" id="{3F87B9B3-8408-ACFA-B21F-36025F1721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 xmlns:a16="http://schemas.microsoft.com/office/drawing/2014/main" id="{1D72166C-5308-9926-17E0-221126B48D06}"/>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7" name="Marcador de fecha 6">
            <a:extLst>
              <a:ext uri="{FF2B5EF4-FFF2-40B4-BE49-F238E27FC236}">
                <a16:creationId xmlns="" xmlns:a16="http://schemas.microsoft.com/office/drawing/2014/main" id="{2FC4A154-F87E-CF26-8C49-BD10628D0372}"/>
              </a:ext>
            </a:extLst>
          </p:cNvPr>
          <p:cNvSpPr>
            <a:spLocks noGrp="1"/>
          </p:cNvSpPr>
          <p:nvPr>
            <p:ph type="dt" sz="half" idx="10"/>
          </p:nvPr>
        </p:nvSpPr>
        <p:spPr/>
        <p:txBody>
          <a:bodyPr/>
          <a:lstStyle/>
          <a:p>
            <a:fld id="{374C648D-F527-4B47-B518-4DE233CA1F8D}" type="datetimeFigureOut">
              <a:rPr lang="es-DO" smtClean="0"/>
              <a:t>24/9/2023</a:t>
            </a:fld>
            <a:endParaRPr lang="es-DO"/>
          </a:p>
        </p:txBody>
      </p:sp>
      <p:sp>
        <p:nvSpPr>
          <p:cNvPr id="8" name="Marcador de pie de página 7">
            <a:extLst>
              <a:ext uri="{FF2B5EF4-FFF2-40B4-BE49-F238E27FC236}">
                <a16:creationId xmlns="" xmlns:a16="http://schemas.microsoft.com/office/drawing/2014/main" id="{F0A57817-8648-1EE9-2A01-E5F566F71F49}"/>
              </a:ext>
            </a:extLst>
          </p:cNvPr>
          <p:cNvSpPr>
            <a:spLocks noGrp="1"/>
          </p:cNvSpPr>
          <p:nvPr>
            <p:ph type="ftr" sz="quarter" idx="11"/>
          </p:nvPr>
        </p:nvSpPr>
        <p:spPr/>
        <p:txBody>
          <a:bodyPr/>
          <a:lstStyle/>
          <a:p>
            <a:endParaRPr lang="es-DO"/>
          </a:p>
        </p:txBody>
      </p:sp>
      <p:sp>
        <p:nvSpPr>
          <p:cNvPr id="9" name="Marcador de número de diapositiva 8">
            <a:extLst>
              <a:ext uri="{FF2B5EF4-FFF2-40B4-BE49-F238E27FC236}">
                <a16:creationId xmlns="" xmlns:a16="http://schemas.microsoft.com/office/drawing/2014/main" id="{B600487F-9B50-74A0-CFE3-F80084857AAD}"/>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1733663462"/>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DC00604-F777-3767-3A7C-44F07873AA77}"/>
              </a:ext>
            </a:extLst>
          </p:cNvPr>
          <p:cNvSpPr>
            <a:spLocks noGrp="1"/>
          </p:cNvSpPr>
          <p:nvPr>
            <p:ph type="title"/>
          </p:nvPr>
        </p:nvSpPr>
        <p:spPr/>
        <p:txBody>
          <a:bodyPr/>
          <a:lstStyle/>
          <a:p>
            <a:r>
              <a:rPr lang="es-ES"/>
              <a:t>Haga clic para modificar el estilo de título del patrón</a:t>
            </a:r>
            <a:endParaRPr lang="es-DO"/>
          </a:p>
        </p:txBody>
      </p:sp>
      <p:sp>
        <p:nvSpPr>
          <p:cNvPr id="3" name="Marcador de fecha 2">
            <a:extLst>
              <a:ext uri="{FF2B5EF4-FFF2-40B4-BE49-F238E27FC236}">
                <a16:creationId xmlns="" xmlns:a16="http://schemas.microsoft.com/office/drawing/2014/main" id="{01CE7D40-1661-ABF1-2151-74494A0BAE13}"/>
              </a:ext>
            </a:extLst>
          </p:cNvPr>
          <p:cNvSpPr>
            <a:spLocks noGrp="1"/>
          </p:cNvSpPr>
          <p:nvPr>
            <p:ph type="dt" sz="half" idx="10"/>
          </p:nvPr>
        </p:nvSpPr>
        <p:spPr/>
        <p:txBody>
          <a:bodyPr/>
          <a:lstStyle/>
          <a:p>
            <a:fld id="{374C648D-F527-4B47-B518-4DE233CA1F8D}" type="datetimeFigureOut">
              <a:rPr lang="es-DO" smtClean="0"/>
              <a:t>24/9/2023</a:t>
            </a:fld>
            <a:endParaRPr lang="es-DO"/>
          </a:p>
        </p:txBody>
      </p:sp>
      <p:sp>
        <p:nvSpPr>
          <p:cNvPr id="4" name="Marcador de pie de página 3">
            <a:extLst>
              <a:ext uri="{FF2B5EF4-FFF2-40B4-BE49-F238E27FC236}">
                <a16:creationId xmlns="" xmlns:a16="http://schemas.microsoft.com/office/drawing/2014/main" id="{58CB9C3A-E19D-2503-F6C3-603EA49B3B0E}"/>
              </a:ext>
            </a:extLst>
          </p:cNvPr>
          <p:cNvSpPr>
            <a:spLocks noGrp="1"/>
          </p:cNvSpPr>
          <p:nvPr>
            <p:ph type="ftr" sz="quarter" idx="11"/>
          </p:nvPr>
        </p:nvSpPr>
        <p:spPr/>
        <p:txBody>
          <a:bodyPr/>
          <a:lstStyle/>
          <a:p>
            <a:endParaRPr lang="es-DO"/>
          </a:p>
        </p:txBody>
      </p:sp>
      <p:sp>
        <p:nvSpPr>
          <p:cNvPr id="5" name="Marcador de número de diapositiva 4">
            <a:extLst>
              <a:ext uri="{FF2B5EF4-FFF2-40B4-BE49-F238E27FC236}">
                <a16:creationId xmlns="" xmlns:a16="http://schemas.microsoft.com/office/drawing/2014/main" id="{8483133B-A1F1-5570-665F-28BD5BB87EF6}"/>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1883739837"/>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 xmlns:a16="http://schemas.microsoft.com/office/drawing/2014/main" id="{FA5BB581-871A-87D3-1493-A708539BBF7E}"/>
              </a:ext>
            </a:extLst>
          </p:cNvPr>
          <p:cNvSpPr>
            <a:spLocks noGrp="1"/>
          </p:cNvSpPr>
          <p:nvPr>
            <p:ph type="dt" sz="half" idx="10"/>
          </p:nvPr>
        </p:nvSpPr>
        <p:spPr/>
        <p:txBody>
          <a:bodyPr/>
          <a:lstStyle/>
          <a:p>
            <a:fld id="{374C648D-F527-4B47-B518-4DE233CA1F8D}" type="datetimeFigureOut">
              <a:rPr lang="es-DO" smtClean="0"/>
              <a:t>24/9/2023</a:t>
            </a:fld>
            <a:endParaRPr lang="es-DO"/>
          </a:p>
        </p:txBody>
      </p:sp>
      <p:sp>
        <p:nvSpPr>
          <p:cNvPr id="3" name="Marcador de pie de página 2">
            <a:extLst>
              <a:ext uri="{FF2B5EF4-FFF2-40B4-BE49-F238E27FC236}">
                <a16:creationId xmlns="" xmlns:a16="http://schemas.microsoft.com/office/drawing/2014/main" id="{35E79D47-9580-F1C4-4530-E273C585F359}"/>
              </a:ext>
            </a:extLst>
          </p:cNvPr>
          <p:cNvSpPr>
            <a:spLocks noGrp="1"/>
          </p:cNvSpPr>
          <p:nvPr>
            <p:ph type="ftr" sz="quarter" idx="11"/>
          </p:nvPr>
        </p:nvSpPr>
        <p:spPr/>
        <p:txBody>
          <a:bodyPr/>
          <a:lstStyle/>
          <a:p>
            <a:endParaRPr lang="es-DO"/>
          </a:p>
        </p:txBody>
      </p:sp>
      <p:sp>
        <p:nvSpPr>
          <p:cNvPr id="4" name="Marcador de número de diapositiva 3">
            <a:extLst>
              <a:ext uri="{FF2B5EF4-FFF2-40B4-BE49-F238E27FC236}">
                <a16:creationId xmlns="" xmlns:a16="http://schemas.microsoft.com/office/drawing/2014/main" id="{6A5CF8A4-0D3F-6934-FBFF-CAE3F06BB0A1}"/>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836078099"/>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A482BD99-7CCD-75C9-4F6B-5AA99DC2B47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DO"/>
          </a:p>
        </p:txBody>
      </p:sp>
      <p:sp>
        <p:nvSpPr>
          <p:cNvPr id="3" name="Marcador de contenido 2">
            <a:extLst>
              <a:ext uri="{FF2B5EF4-FFF2-40B4-BE49-F238E27FC236}">
                <a16:creationId xmlns="" xmlns:a16="http://schemas.microsoft.com/office/drawing/2014/main" id="{4B3BA3D2-9587-4DE3-3D36-87A83F4E92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texto 3">
            <a:extLst>
              <a:ext uri="{FF2B5EF4-FFF2-40B4-BE49-F238E27FC236}">
                <a16:creationId xmlns="" xmlns:a16="http://schemas.microsoft.com/office/drawing/2014/main" id="{660FCDDD-9898-81C8-3C22-65D3458222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 xmlns:a16="http://schemas.microsoft.com/office/drawing/2014/main" id="{28B5BB2A-A80C-6C7C-BE45-1DAF45D0850B}"/>
              </a:ext>
            </a:extLst>
          </p:cNvPr>
          <p:cNvSpPr>
            <a:spLocks noGrp="1"/>
          </p:cNvSpPr>
          <p:nvPr>
            <p:ph type="dt" sz="half" idx="10"/>
          </p:nvPr>
        </p:nvSpPr>
        <p:spPr/>
        <p:txBody>
          <a:bodyPr/>
          <a:lstStyle/>
          <a:p>
            <a:fld id="{374C648D-F527-4B47-B518-4DE233CA1F8D}" type="datetimeFigureOut">
              <a:rPr lang="es-DO" smtClean="0"/>
              <a:t>24/9/2023</a:t>
            </a:fld>
            <a:endParaRPr lang="es-DO"/>
          </a:p>
        </p:txBody>
      </p:sp>
      <p:sp>
        <p:nvSpPr>
          <p:cNvPr id="6" name="Marcador de pie de página 5">
            <a:extLst>
              <a:ext uri="{FF2B5EF4-FFF2-40B4-BE49-F238E27FC236}">
                <a16:creationId xmlns="" xmlns:a16="http://schemas.microsoft.com/office/drawing/2014/main" id="{04801182-D741-2678-764D-6CB2461DB8B2}"/>
              </a:ext>
            </a:extLst>
          </p:cNvPr>
          <p:cNvSpPr>
            <a:spLocks noGrp="1"/>
          </p:cNvSpPr>
          <p:nvPr>
            <p:ph type="ftr" sz="quarter" idx="11"/>
          </p:nvPr>
        </p:nvSpPr>
        <p:spPr/>
        <p:txBody>
          <a:bodyPr/>
          <a:lstStyle/>
          <a:p>
            <a:endParaRPr lang="es-DO"/>
          </a:p>
        </p:txBody>
      </p:sp>
      <p:sp>
        <p:nvSpPr>
          <p:cNvPr id="7" name="Marcador de número de diapositiva 6">
            <a:extLst>
              <a:ext uri="{FF2B5EF4-FFF2-40B4-BE49-F238E27FC236}">
                <a16:creationId xmlns="" xmlns:a16="http://schemas.microsoft.com/office/drawing/2014/main" id="{B5B5226A-BE17-C2B5-B951-1063EB4CDB52}"/>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3440094895"/>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20FF835D-2435-D4FB-C1E0-8DFBE0EAFBA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DO"/>
          </a:p>
        </p:txBody>
      </p:sp>
      <p:sp>
        <p:nvSpPr>
          <p:cNvPr id="3" name="Marcador de posición de imagen 2">
            <a:extLst>
              <a:ext uri="{FF2B5EF4-FFF2-40B4-BE49-F238E27FC236}">
                <a16:creationId xmlns="" xmlns:a16="http://schemas.microsoft.com/office/drawing/2014/main" id="{7828690B-2CFD-D723-6BE7-0E3969D76E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DO"/>
          </a:p>
        </p:txBody>
      </p:sp>
      <p:sp>
        <p:nvSpPr>
          <p:cNvPr id="4" name="Marcador de texto 3">
            <a:extLst>
              <a:ext uri="{FF2B5EF4-FFF2-40B4-BE49-F238E27FC236}">
                <a16:creationId xmlns="" xmlns:a16="http://schemas.microsoft.com/office/drawing/2014/main" id="{0166F23B-2BDD-0C81-1167-39DED81A9D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 xmlns:a16="http://schemas.microsoft.com/office/drawing/2014/main" id="{CCF96FDD-87DE-63FF-FE8B-6B6A4D2A66A3}"/>
              </a:ext>
            </a:extLst>
          </p:cNvPr>
          <p:cNvSpPr>
            <a:spLocks noGrp="1"/>
          </p:cNvSpPr>
          <p:nvPr>
            <p:ph type="dt" sz="half" idx="10"/>
          </p:nvPr>
        </p:nvSpPr>
        <p:spPr/>
        <p:txBody>
          <a:bodyPr/>
          <a:lstStyle/>
          <a:p>
            <a:fld id="{374C648D-F527-4B47-B518-4DE233CA1F8D}" type="datetimeFigureOut">
              <a:rPr lang="es-DO" smtClean="0"/>
              <a:t>24/9/2023</a:t>
            </a:fld>
            <a:endParaRPr lang="es-DO"/>
          </a:p>
        </p:txBody>
      </p:sp>
      <p:sp>
        <p:nvSpPr>
          <p:cNvPr id="6" name="Marcador de pie de página 5">
            <a:extLst>
              <a:ext uri="{FF2B5EF4-FFF2-40B4-BE49-F238E27FC236}">
                <a16:creationId xmlns="" xmlns:a16="http://schemas.microsoft.com/office/drawing/2014/main" id="{EAF2B202-42FD-5629-5A25-72407BC08275}"/>
              </a:ext>
            </a:extLst>
          </p:cNvPr>
          <p:cNvSpPr>
            <a:spLocks noGrp="1"/>
          </p:cNvSpPr>
          <p:nvPr>
            <p:ph type="ftr" sz="quarter" idx="11"/>
          </p:nvPr>
        </p:nvSpPr>
        <p:spPr/>
        <p:txBody>
          <a:bodyPr/>
          <a:lstStyle/>
          <a:p>
            <a:endParaRPr lang="es-DO"/>
          </a:p>
        </p:txBody>
      </p:sp>
      <p:sp>
        <p:nvSpPr>
          <p:cNvPr id="7" name="Marcador de número de diapositiva 6">
            <a:extLst>
              <a:ext uri="{FF2B5EF4-FFF2-40B4-BE49-F238E27FC236}">
                <a16:creationId xmlns="" xmlns:a16="http://schemas.microsoft.com/office/drawing/2014/main" id="{65040475-5C8A-6DF9-ACE2-7A7C76F30AAF}"/>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23706082"/>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 xmlns:a16="http://schemas.microsoft.com/office/drawing/2014/main" id="{5E14DDB5-5187-0B1C-1615-D1A9C1B777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DO"/>
          </a:p>
        </p:txBody>
      </p:sp>
      <p:sp>
        <p:nvSpPr>
          <p:cNvPr id="3" name="Marcador de texto 2">
            <a:extLst>
              <a:ext uri="{FF2B5EF4-FFF2-40B4-BE49-F238E27FC236}">
                <a16:creationId xmlns="" xmlns:a16="http://schemas.microsoft.com/office/drawing/2014/main" id="{80188BDF-7AB3-1FA9-CF32-E08372576F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fecha 3">
            <a:extLst>
              <a:ext uri="{FF2B5EF4-FFF2-40B4-BE49-F238E27FC236}">
                <a16:creationId xmlns="" xmlns:a16="http://schemas.microsoft.com/office/drawing/2014/main" id="{FC80D688-9ECA-6A30-F321-A4359F967E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4C648D-F527-4B47-B518-4DE233CA1F8D}" type="datetimeFigureOut">
              <a:rPr lang="es-DO" smtClean="0"/>
              <a:t>24/9/2023</a:t>
            </a:fld>
            <a:endParaRPr lang="es-DO"/>
          </a:p>
        </p:txBody>
      </p:sp>
      <p:sp>
        <p:nvSpPr>
          <p:cNvPr id="5" name="Marcador de pie de página 4">
            <a:extLst>
              <a:ext uri="{FF2B5EF4-FFF2-40B4-BE49-F238E27FC236}">
                <a16:creationId xmlns="" xmlns:a16="http://schemas.microsoft.com/office/drawing/2014/main" id="{8743AE14-3C03-E2D7-9A06-DD2A4AC294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DO"/>
          </a:p>
        </p:txBody>
      </p:sp>
      <p:sp>
        <p:nvSpPr>
          <p:cNvPr id="6" name="Marcador de número de diapositiva 5">
            <a:extLst>
              <a:ext uri="{FF2B5EF4-FFF2-40B4-BE49-F238E27FC236}">
                <a16:creationId xmlns="" xmlns:a16="http://schemas.microsoft.com/office/drawing/2014/main" id="{ACBA696E-AA85-F078-A6B5-8F13B3AB7B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F17388-65FA-47A1-B58A-5588233490C4}" type="slidenum">
              <a:rPr lang="es-DO" smtClean="0"/>
              <a:t>‹Nº›</a:t>
            </a:fld>
            <a:endParaRPr lang="es-DO"/>
          </a:p>
        </p:txBody>
      </p:sp>
    </p:spTree>
    <p:extLst>
      <p:ext uri="{BB962C8B-B14F-4D97-AF65-F5344CB8AC3E}">
        <p14:creationId xmlns:p14="http://schemas.microsoft.com/office/powerpoint/2010/main" val="418062939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D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1">
            <a:extLst>
              <a:ext uri="{FF2B5EF4-FFF2-40B4-BE49-F238E27FC236}">
                <a16:creationId xmlns="" xmlns:a16="http://schemas.microsoft.com/office/drawing/2014/main" id="{364CF5E2-93B6-5513-1C93-6B4959FF406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504279215"/>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 xmlns:a16="http://schemas.microsoft.com/office/drawing/2014/main" id="{64135796-1766-D8EE-051A-21064EBE411E}"/>
              </a:ext>
            </a:extLst>
          </p:cNvPr>
          <p:cNvSpPr txBox="1"/>
          <p:nvPr/>
        </p:nvSpPr>
        <p:spPr>
          <a:xfrm>
            <a:off x="150125" y="49359"/>
            <a:ext cx="4449171" cy="461665"/>
          </a:xfrm>
          <a:prstGeom prst="rect">
            <a:avLst/>
          </a:prstGeom>
          <a:noFill/>
        </p:spPr>
        <p:txBody>
          <a:bodyPr wrap="square" rtlCol="0">
            <a:spAutoFit/>
          </a:bodyPr>
          <a:lstStyle/>
          <a:p>
            <a:pPr algn="ctr"/>
            <a:r>
              <a:rPr lang="es-MX" sz="2400" b="1">
                <a:latin typeface="Bahnschrift SemiCondensed" panose="020B0502040204020203" pitchFamily="34" charset="0"/>
              </a:rPr>
              <a:t>TUG: Perspectiva contemporánea</a:t>
            </a:r>
            <a:endParaRPr lang="es-DO" sz="2400" b="1" dirty="0">
              <a:latin typeface="Bahnschrift SemiCondensed" panose="020B0502040204020203" pitchFamily="34" charset="0"/>
            </a:endParaRPr>
          </a:p>
        </p:txBody>
      </p:sp>
      <p:sp>
        <p:nvSpPr>
          <p:cNvPr id="5" name="CuadroTexto 4">
            <a:extLst>
              <a:ext uri="{FF2B5EF4-FFF2-40B4-BE49-F238E27FC236}">
                <a16:creationId xmlns="" xmlns:a16="http://schemas.microsoft.com/office/drawing/2014/main" id="{C08B84B9-E2B0-1148-DC50-5801C944DA9C}"/>
              </a:ext>
            </a:extLst>
          </p:cNvPr>
          <p:cNvSpPr txBox="1"/>
          <p:nvPr/>
        </p:nvSpPr>
        <p:spPr>
          <a:xfrm>
            <a:off x="764275" y="560383"/>
            <a:ext cx="10522424" cy="6601807"/>
          </a:xfrm>
          <a:prstGeom prst="rect">
            <a:avLst/>
          </a:prstGeom>
          <a:noFill/>
        </p:spPr>
        <p:txBody>
          <a:bodyPr wrap="square" rtlCol="0">
            <a:spAutoFit/>
          </a:bodyPr>
          <a:lstStyle/>
          <a:p>
            <a:pPr algn="just">
              <a:lnSpc>
                <a:spcPct val="150000"/>
              </a:lnSpc>
            </a:pPr>
            <a:r>
              <a:rPr lang="es-DO" sz="2800" dirty="0" smtClean="0">
                <a:latin typeface="Bahnschrift SemiBold SemiConden" panose="020B0502040204020203" pitchFamily="34" charset="0"/>
              </a:rPr>
              <a:t>Citando a </a:t>
            </a:r>
            <a:r>
              <a:rPr lang="es-DO" sz="2800" dirty="0" err="1" smtClean="0">
                <a:latin typeface="Bahnschrift SemiBold SemiConden" panose="020B0502040204020203" pitchFamily="34" charset="0"/>
              </a:rPr>
              <a:t>Andreasen</a:t>
            </a:r>
            <a:r>
              <a:rPr lang="es-DO" sz="2800" dirty="0" smtClean="0">
                <a:latin typeface="Bahnschrift SemiBold SemiConden" panose="020B0502040204020203" pitchFamily="34" charset="0"/>
              </a:rPr>
              <a:t>, </a:t>
            </a:r>
            <a:r>
              <a:rPr lang="es-DO" sz="2800" dirty="0" err="1" smtClean="0">
                <a:latin typeface="Bahnschrift SemiBold SemiConden" panose="020B0502040204020203" pitchFamily="34" charset="0"/>
              </a:rPr>
              <a:t>Priebe</a:t>
            </a:r>
            <a:r>
              <a:rPr lang="es-DO" sz="2800" dirty="0">
                <a:latin typeface="Bahnschrift SemiBold SemiConden" panose="020B0502040204020203" pitchFamily="34" charset="0"/>
              </a:rPr>
              <a:t> </a:t>
            </a:r>
            <a:r>
              <a:rPr lang="es-DO" sz="2800" dirty="0" smtClean="0">
                <a:latin typeface="Bahnschrift SemiBold SemiConden" panose="020B0502040204020203" pitchFamily="34" charset="0"/>
              </a:rPr>
              <a:t>afirma: </a:t>
            </a:r>
            <a:r>
              <a:rPr lang="es-DO" sz="2800" dirty="0">
                <a:latin typeface="Bahnschrift SemiBold SemiConden" panose="020B0502040204020203" pitchFamily="34" charset="0"/>
              </a:rPr>
              <a:t>Cuando la última </a:t>
            </a:r>
            <a:r>
              <a:rPr lang="es-DO" sz="2800" dirty="0" smtClean="0">
                <a:latin typeface="Bahnschrift SemiBold SemiConden" panose="020B0502040204020203" pitchFamily="34" charset="0"/>
              </a:rPr>
              <a:t>generación haya </a:t>
            </a:r>
            <a:r>
              <a:rPr lang="es-DO" sz="2800" dirty="0">
                <a:latin typeface="Bahnschrift SemiBold SemiConden" panose="020B0502040204020203" pitchFamily="34" charset="0"/>
              </a:rPr>
              <a:t>experimentado el poder santificador de Dios, </a:t>
            </a:r>
            <a:r>
              <a:rPr lang="es-DO" sz="2800" dirty="0">
                <a:solidFill>
                  <a:schemeClr val="accent2">
                    <a:lumMod val="40000"/>
                    <a:lumOff val="60000"/>
                  </a:schemeClr>
                </a:solidFill>
                <a:latin typeface="Bahnschrift SemiBold SemiConden" panose="020B0502040204020203" pitchFamily="34" charset="0"/>
              </a:rPr>
              <a:t>«la demostración de ese poder será la vindicación de Dios. Eliminará cualquier acusación que Satanás haya presentado contra Él. En la última generación Dios quedará vindicado y Satanás derrotado»</a:t>
            </a:r>
            <a:r>
              <a:rPr lang="es-DO" sz="2800" dirty="0">
                <a:latin typeface="Bahnschrift SemiBold SemiConden" panose="020B0502040204020203" pitchFamily="34" charset="0"/>
              </a:rPr>
              <a:t>. </a:t>
            </a:r>
            <a:endParaRPr lang="es-DO" sz="2800" dirty="0" smtClean="0">
              <a:latin typeface="Bahnschrift SemiBold SemiConden" panose="020B0502040204020203" pitchFamily="34" charset="0"/>
            </a:endParaRPr>
          </a:p>
          <a:p>
            <a:pPr algn="just">
              <a:lnSpc>
                <a:spcPct val="150000"/>
              </a:lnSpc>
            </a:pPr>
            <a:r>
              <a:rPr lang="es-DO" sz="2800" dirty="0">
                <a:latin typeface="Bahnschrift SemiBold SemiConden" panose="020B0502040204020203" pitchFamily="34" charset="0"/>
              </a:rPr>
              <a:t>Esta es la tarea que Dios se propone realizar. </a:t>
            </a:r>
            <a:r>
              <a:rPr lang="es-DO" sz="2800" dirty="0">
                <a:solidFill>
                  <a:schemeClr val="accent2">
                    <a:lumMod val="40000"/>
                    <a:lumOff val="60000"/>
                  </a:schemeClr>
                </a:solidFill>
                <a:latin typeface="Bahnschrift SemiBold SemiConden" panose="020B0502040204020203" pitchFamily="34" charset="0"/>
              </a:rPr>
              <a:t>«Él no espera que lo logres tú, pues tú no puedes […] Él simplemente te pregunta: “¿Estás dispuesto a que lo haga Yo en tu vida?”. Él busca que lo creas y lo </a:t>
            </a:r>
            <a:r>
              <a:rPr lang="es-DO" sz="2800" dirty="0" smtClean="0">
                <a:solidFill>
                  <a:schemeClr val="accent2">
                    <a:lumMod val="40000"/>
                    <a:lumOff val="60000"/>
                  </a:schemeClr>
                </a:solidFill>
                <a:latin typeface="Bahnschrift SemiBold SemiConden" panose="020B0502040204020203" pitchFamily="34" charset="0"/>
              </a:rPr>
              <a:t>autorices. </a:t>
            </a:r>
            <a:r>
              <a:rPr lang="es-DO" sz="2800" dirty="0">
                <a:solidFill>
                  <a:schemeClr val="accent2">
                    <a:lumMod val="40000"/>
                    <a:lumOff val="60000"/>
                  </a:schemeClr>
                </a:solidFill>
                <a:latin typeface="Bahnschrift SemiBold SemiConden" panose="020B0502040204020203" pitchFamily="34" charset="0"/>
              </a:rPr>
              <a:t>Él se encarga».</a:t>
            </a:r>
          </a:p>
          <a:p>
            <a:pPr algn="just">
              <a:lnSpc>
                <a:spcPct val="150000"/>
              </a:lnSpc>
            </a:pPr>
            <a:endParaRPr lang="es-DO" sz="3000" dirty="0" smtClean="0">
              <a:solidFill>
                <a:schemeClr val="accent2">
                  <a:lumMod val="40000"/>
                  <a:lumOff val="60000"/>
                </a:schemeClr>
              </a:solidFill>
              <a:latin typeface="Bahnschrift SemiBold SemiConden" panose="020B0502040204020203" pitchFamily="34" charset="0"/>
            </a:endParaRPr>
          </a:p>
        </p:txBody>
      </p:sp>
    </p:spTree>
    <p:extLst>
      <p:ext uri="{BB962C8B-B14F-4D97-AF65-F5344CB8AC3E}">
        <p14:creationId xmlns:p14="http://schemas.microsoft.com/office/powerpoint/2010/main" val="1181182264"/>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 xmlns:a16="http://schemas.microsoft.com/office/drawing/2014/main" id="{64135796-1766-D8EE-051A-21064EBE411E}"/>
              </a:ext>
            </a:extLst>
          </p:cNvPr>
          <p:cNvSpPr txBox="1"/>
          <p:nvPr/>
        </p:nvSpPr>
        <p:spPr>
          <a:xfrm>
            <a:off x="150125" y="49359"/>
            <a:ext cx="4449171" cy="461665"/>
          </a:xfrm>
          <a:prstGeom prst="rect">
            <a:avLst/>
          </a:prstGeom>
          <a:noFill/>
        </p:spPr>
        <p:txBody>
          <a:bodyPr wrap="square" rtlCol="0">
            <a:spAutoFit/>
          </a:bodyPr>
          <a:lstStyle/>
          <a:p>
            <a:pPr algn="ctr"/>
            <a:r>
              <a:rPr lang="es-MX" sz="2400" b="1">
                <a:latin typeface="Bahnschrift SemiCondensed" panose="020B0502040204020203" pitchFamily="34" charset="0"/>
              </a:rPr>
              <a:t>TUG: Perspectiva contemporánea</a:t>
            </a:r>
            <a:endParaRPr lang="es-DO" sz="2400" b="1" dirty="0">
              <a:latin typeface="Bahnschrift SemiCondensed" panose="020B0502040204020203" pitchFamily="34" charset="0"/>
            </a:endParaRPr>
          </a:p>
        </p:txBody>
      </p:sp>
      <p:sp>
        <p:nvSpPr>
          <p:cNvPr id="5" name="CuadroTexto 4">
            <a:extLst>
              <a:ext uri="{FF2B5EF4-FFF2-40B4-BE49-F238E27FC236}">
                <a16:creationId xmlns="" xmlns:a16="http://schemas.microsoft.com/office/drawing/2014/main" id="{C08B84B9-E2B0-1148-DC50-5801C944DA9C}"/>
              </a:ext>
            </a:extLst>
          </p:cNvPr>
          <p:cNvSpPr txBox="1"/>
          <p:nvPr/>
        </p:nvSpPr>
        <p:spPr>
          <a:xfrm>
            <a:off x="764275" y="560383"/>
            <a:ext cx="10522424" cy="6555641"/>
          </a:xfrm>
          <a:prstGeom prst="rect">
            <a:avLst/>
          </a:prstGeom>
          <a:noFill/>
        </p:spPr>
        <p:txBody>
          <a:bodyPr wrap="square" rtlCol="0">
            <a:spAutoFit/>
          </a:bodyPr>
          <a:lstStyle/>
          <a:p>
            <a:pPr algn="just">
              <a:lnSpc>
                <a:spcPct val="150000"/>
              </a:lnSpc>
            </a:pPr>
            <a:r>
              <a:rPr lang="es-DO" sz="3000" b="1" dirty="0" err="1" smtClean="0">
                <a:latin typeface="Bahnschrift SemiBold SemiConden" panose="020B0502040204020203" pitchFamily="34" charset="0"/>
              </a:rPr>
              <a:t>Priebe</a:t>
            </a:r>
            <a:r>
              <a:rPr lang="es-DO" sz="3000" b="1" dirty="0" smtClean="0">
                <a:latin typeface="Bahnschrift SemiBold SemiConden" panose="020B0502040204020203" pitchFamily="34" charset="0"/>
              </a:rPr>
              <a:t> presenta a los </a:t>
            </a:r>
            <a:r>
              <a:rPr lang="es-DO" sz="3000" b="1" dirty="0">
                <a:latin typeface="Bahnschrift SemiBold SemiConden" panose="020B0502040204020203" pitchFamily="34" charset="0"/>
              </a:rPr>
              <a:t>144.000 </a:t>
            </a:r>
            <a:r>
              <a:rPr lang="es-DO" sz="3000" b="1" dirty="0" smtClean="0">
                <a:latin typeface="Bahnschrift SemiBold SemiConden" panose="020B0502040204020203" pitchFamily="34" charset="0"/>
              </a:rPr>
              <a:t>como </a:t>
            </a:r>
            <a:r>
              <a:rPr lang="es-DO" sz="3000" b="1" dirty="0">
                <a:latin typeface="Bahnschrift SemiBold SemiConden" panose="020B0502040204020203" pitchFamily="34" charset="0"/>
              </a:rPr>
              <a:t>el </a:t>
            </a:r>
            <a:r>
              <a:rPr lang="es-DO" sz="3000" b="1" dirty="0">
                <a:solidFill>
                  <a:srgbClr val="FFC000"/>
                </a:solidFill>
                <a:latin typeface="Bahnschrift SemiBold SemiConden" panose="020B0502040204020203" pitchFamily="34" charset="0"/>
              </a:rPr>
              <a:t>instrumento</a:t>
            </a:r>
            <a:r>
              <a:rPr lang="es-DO" sz="3000" b="1" dirty="0">
                <a:latin typeface="Bahnschrift SemiBold SemiConden" panose="020B0502040204020203" pitchFamily="34" charset="0"/>
              </a:rPr>
              <a:t> por medio del cual Dios acallará la acusación satánica de que es imposible guardar su Ley. </a:t>
            </a:r>
            <a:r>
              <a:rPr lang="es-DO" sz="3000" b="1" dirty="0">
                <a:solidFill>
                  <a:srgbClr val="FFC000"/>
                </a:solidFill>
                <a:latin typeface="Bahnschrift SemiBold SemiConden" panose="020B0502040204020203" pitchFamily="34" charset="0"/>
              </a:rPr>
              <a:t>Este es el corazón de la teología de la última generación</a:t>
            </a:r>
            <a:r>
              <a:rPr lang="es-DO" sz="3000" b="1" dirty="0" smtClean="0">
                <a:solidFill>
                  <a:srgbClr val="FFC000"/>
                </a:solidFill>
                <a:latin typeface="Bahnschrift SemiBold SemiConden" panose="020B0502040204020203" pitchFamily="34" charset="0"/>
              </a:rPr>
              <a:t>.</a:t>
            </a:r>
          </a:p>
          <a:p>
            <a:pPr algn="just">
              <a:lnSpc>
                <a:spcPct val="150000"/>
              </a:lnSpc>
            </a:pPr>
            <a:r>
              <a:rPr lang="es-DO" sz="3000" b="1" dirty="0" smtClean="0">
                <a:solidFill>
                  <a:srgbClr val="FFC000"/>
                </a:solidFill>
                <a:latin typeface="Bahnschrift SemiBold SemiConden" panose="020B0502040204020203" pitchFamily="34" charset="0"/>
              </a:rPr>
              <a:t>Para el autor, </a:t>
            </a:r>
            <a:r>
              <a:rPr lang="es-DO" sz="3000" dirty="0">
                <a:latin typeface="Bahnschrift SemiBold SemiConden" panose="020B0502040204020203" pitchFamily="34" charset="0"/>
              </a:rPr>
              <a:t>aunque Dios ha demandado obediencia a su Ley todo el tiempo, esa demanda, aparte de Cristo, no ha sido cumplida cabalmente por ningún otro ser humano y, mucho menos, por toda una generación de creyentes. Dios cambiará esa historia con los 144.000. </a:t>
            </a:r>
          </a:p>
          <a:p>
            <a:pPr algn="just">
              <a:lnSpc>
                <a:spcPct val="150000"/>
              </a:lnSpc>
            </a:pPr>
            <a:r>
              <a:rPr lang="es-DO" sz="3000" b="1" dirty="0" smtClean="0">
                <a:solidFill>
                  <a:srgbClr val="FFC000"/>
                </a:solidFill>
                <a:latin typeface="Bahnschrift SemiBold SemiConden" panose="020B0502040204020203" pitchFamily="34" charset="0"/>
              </a:rPr>
              <a:t> </a:t>
            </a:r>
          </a:p>
        </p:txBody>
      </p:sp>
    </p:spTree>
    <p:extLst>
      <p:ext uri="{BB962C8B-B14F-4D97-AF65-F5344CB8AC3E}">
        <p14:creationId xmlns:p14="http://schemas.microsoft.com/office/powerpoint/2010/main" val="1956097600"/>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 xmlns:a16="http://schemas.microsoft.com/office/drawing/2014/main" id="{64135796-1766-D8EE-051A-21064EBE411E}"/>
              </a:ext>
            </a:extLst>
          </p:cNvPr>
          <p:cNvSpPr txBox="1"/>
          <p:nvPr/>
        </p:nvSpPr>
        <p:spPr>
          <a:xfrm>
            <a:off x="150125" y="49359"/>
            <a:ext cx="4449171" cy="461665"/>
          </a:xfrm>
          <a:prstGeom prst="rect">
            <a:avLst/>
          </a:prstGeom>
          <a:noFill/>
        </p:spPr>
        <p:txBody>
          <a:bodyPr wrap="square" rtlCol="0">
            <a:spAutoFit/>
          </a:bodyPr>
          <a:lstStyle/>
          <a:p>
            <a:pPr algn="ctr"/>
            <a:r>
              <a:rPr lang="es-MX" sz="2400" b="1">
                <a:latin typeface="Bahnschrift SemiCondensed" panose="020B0502040204020203" pitchFamily="34" charset="0"/>
              </a:rPr>
              <a:t>TUG: Perspectiva contemporánea</a:t>
            </a:r>
            <a:endParaRPr lang="es-DO" sz="2400" b="1" dirty="0">
              <a:latin typeface="Bahnschrift SemiCondensed" panose="020B0502040204020203" pitchFamily="34" charset="0"/>
            </a:endParaRPr>
          </a:p>
        </p:txBody>
      </p:sp>
      <p:sp>
        <p:nvSpPr>
          <p:cNvPr id="5" name="CuadroTexto 4">
            <a:extLst>
              <a:ext uri="{FF2B5EF4-FFF2-40B4-BE49-F238E27FC236}">
                <a16:creationId xmlns="" xmlns:a16="http://schemas.microsoft.com/office/drawing/2014/main" id="{C08B84B9-E2B0-1148-DC50-5801C944DA9C}"/>
              </a:ext>
            </a:extLst>
          </p:cNvPr>
          <p:cNvSpPr txBox="1"/>
          <p:nvPr/>
        </p:nvSpPr>
        <p:spPr>
          <a:xfrm>
            <a:off x="764275" y="560383"/>
            <a:ext cx="10522424" cy="6001643"/>
          </a:xfrm>
          <a:prstGeom prst="rect">
            <a:avLst/>
          </a:prstGeom>
          <a:noFill/>
        </p:spPr>
        <p:txBody>
          <a:bodyPr wrap="square" rtlCol="0">
            <a:spAutoFit/>
          </a:bodyPr>
          <a:lstStyle/>
          <a:p>
            <a:pPr algn="just">
              <a:lnSpc>
                <a:spcPct val="150000"/>
              </a:lnSpc>
            </a:pPr>
            <a:r>
              <a:rPr lang="es-DO" sz="3200" dirty="0">
                <a:latin typeface="Bahnschrift SemiBold SemiConden" panose="020B0502040204020203" pitchFamily="34" charset="0"/>
              </a:rPr>
              <a:t>La clara implicación de la TUG es que </a:t>
            </a:r>
            <a:r>
              <a:rPr lang="es-DO" sz="3200" dirty="0">
                <a:solidFill>
                  <a:srgbClr val="FFC000"/>
                </a:solidFill>
                <a:latin typeface="Bahnschrift SemiBold SemiConden" panose="020B0502040204020203" pitchFamily="34" charset="0"/>
              </a:rPr>
              <a:t>la obediencia de Cristo a la Ley de Dios no fue suficiente para desmentir completamente las acusaciones de Satanás; </a:t>
            </a:r>
            <a:r>
              <a:rPr lang="es-DO" sz="3200" dirty="0">
                <a:latin typeface="Bahnschrift SemiBold SemiConden" panose="020B0502040204020203" pitchFamily="34" charset="0"/>
              </a:rPr>
              <a:t>solo constituyó un caso aislado. Aun cuando «unos pocos» como Enoc pudieran lograrlo, Satanás ha dicho que no es una evidencia suficiente</a:t>
            </a:r>
            <a:r>
              <a:rPr lang="es-DO" sz="3200" dirty="0" smtClean="0">
                <a:latin typeface="Bahnschrift SemiBold SemiConden" panose="020B0502040204020203" pitchFamily="34" charset="0"/>
              </a:rPr>
              <a:t>. </a:t>
            </a:r>
            <a:r>
              <a:rPr lang="es-DO" sz="3200" dirty="0">
                <a:solidFill>
                  <a:schemeClr val="accent2">
                    <a:lumMod val="40000"/>
                    <a:lumOff val="60000"/>
                  </a:schemeClr>
                </a:solidFill>
                <a:latin typeface="Bahnschrift SemiBold SemiConden" panose="020B0502040204020203" pitchFamily="34" charset="0"/>
              </a:rPr>
              <a:t>«Por esta razón, Dios ha reservado su mayor demostración para la última generación».</a:t>
            </a:r>
            <a:r>
              <a:rPr lang="es-DO" sz="3200" dirty="0">
                <a:latin typeface="Bahnschrift SemiBold SemiConden" panose="020B0502040204020203" pitchFamily="34" charset="0"/>
              </a:rPr>
              <a:t> Ahora, serán 144.000 santos los que proveerán la mayor demostración de obediencia a la Ley. </a:t>
            </a:r>
            <a:endParaRPr lang="es-DO" sz="3000" b="1" dirty="0" smtClean="0">
              <a:solidFill>
                <a:srgbClr val="FFC000"/>
              </a:solidFill>
              <a:latin typeface="Bahnschrift SemiBold SemiConden" panose="020B0502040204020203" pitchFamily="34" charset="0"/>
            </a:endParaRPr>
          </a:p>
        </p:txBody>
      </p:sp>
    </p:spTree>
    <p:extLst>
      <p:ext uri="{BB962C8B-B14F-4D97-AF65-F5344CB8AC3E}">
        <p14:creationId xmlns:p14="http://schemas.microsoft.com/office/powerpoint/2010/main" val="2063062432"/>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4">
            <a:extLst>
              <a:ext uri="{FF2B5EF4-FFF2-40B4-BE49-F238E27FC236}">
                <a16:creationId xmlns="" xmlns:a16="http://schemas.microsoft.com/office/drawing/2014/main" id="{2D8FDD8E-CD0E-8DAD-43A3-9A5B7F55511E}"/>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259307" y="191069"/>
            <a:ext cx="11682484" cy="7263527"/>
          </a:xfrm>
          <a:prstGeom prst="rect">
            <a:avLst/>
          </a:prstGeom>
        </p:spPr>
        <p:txBody>
          <a:bodyPr wrap="square">
            <a:spAutoFit/>
          </a:bodyPr>
          <a:lstStyle/>
          <a:p>
            <a:pPr algn="just"/>
            <a:r>
              <a:rPr lang="es-DO" sz="2600" dirty="0" smtClean="0">
                <a:solidFill>
                  <a:srgbClr val="FFC000"/>
                </a:solidFill>
                <a:latin typeface="Bahnschrift SemiBold SemiConden" panose="020B0502040204020203" pitchFamily="34" charset="0"/>
              </a:rPr>
              <a:t>Responde sí o no a partir de la TUG de </a:t>
            </a:r>
            <a:r>
              <a:rPr lang="es-DO" sz="2600" dirty="0" err="1" smtClean="0">
                <a:solidFill>
                  <a:srgbClr val="FFC000"/>
                </a:solidFill>
                <a:latin typeface="Bahnschrift SemiBold SemiConden" panose="020B0502040204020203" pitchFamily="34" charset="0"/>
              </a:rPr>
              <a:t>Priebe</a:t>
            </a:r>
            <a:r>
              <a:rPr lang="es-DO" sz="2600" dirty="0" smtClean="0">
                <a:solidFill>
                  <a:srgbClr val="FFC000"/>
                </a:solidFill>
                <a:latin typeface="Bahnschrift SemiBold SemiConden" panose="020B0502040204020203" pitchFamily="34" charset="0"/>
              </a:rPr>
              <a:t>.</a:t>
            </a:r>
            <a:endParaRPr lang="es-MX" sz="2600" dirty="0">
              <a:latin typeface="Bahnschrift SemiBold SemiConden" panose="020B0502040204020203" pitchFamily="34" charset="0"/>
            </a:endParaRPr>
          </a:p>
          <a:p>
            <a:pPr marL="514350" indent="-514350" algn="just">
              <a:buFontTx/>
              <a:buAutoNum type="arabicPeriod"/>
            </a:pPr>
            <a:r>
              <a:rPr lang="es-DO" sz="2300" dirty="0" err="1" smtClean="0">
                <a:latin typeface="Bahnschrift SemiBold SemiConden" panose="020B0502040204020203" pitchFamily="34" charset="0"/>
              </a:rPr>
              <a:t>Priebe</a:t>
            </a:r>
            <a:r>
              <a:rPr lang="es-DO" sz="2300" dirty="0" smtClean="0">
                <a:latin typeface="Bahnschrift SemiBold SemiConden" panose="020B0502040204020203" pitchFamily="34" charset="0"/>
              </a:rPr>
              <a:t> fue un fiel seguidor de los planteamientos de </a:t>
            </a:r>
            <a:r>
              <a:rPr lang="es-DO" sz="2300" dirty="0" err="1" smtClean="0">
                <a:latin typeface="Bahnschrift SemiBold SemiConden" panose="020B0502040204020203" pitchFamily="34" charset="0"/>
              </a:rPr>
              <a:t>Andreasen</a:t>
            </a:r>
            <a:r>
              <a:rPr lang="es-DO" sz="2300" dirty="0" smtClean="0">
                <a:latin typeface="Bahnschrift SemiBold SemiConden" panose="020B0502040204020203" pitchFamily="34" charset="0"/>
              </a:rPr>
              <a:t>.</a:t>
            </a:r>
            <a:endParaRPr lang="es-MX" sz="2300" dirty="0" smtClean="0">
              <a:latin typeface="Bahnschrift SemiBold SemiConden" panose="020B0502040204020203" pitchFamily="34" charset="0"/>
            </a:endParaRPr>
          </a:p>
          <a:p>
            <a:pPr algn="just"/>
            <a:r>
              <a:rPr lang="es-MX" sz="2300" dirty="0" smtClean="0">
                <a:solidFill>
                  <a:srgbClr val="00B050"/>
                </a:solidFill>
                <a:latin typeface="Bahnschrift SemiBold SemiConden" panose="020B0502040204020203" pitchFamily="34" charset="0"/>
              </a:rPr>
              <a:t>-Sí</a:t>
            </a:r>
            <a:endParaRPr lang="es-MX" sz="2300" dirty="0">
              <a:latin typeface="Bahnschrift SemiBold SemiConden" panose="020B0502040204020203" pitchFamily="34" charset="0"/>
            </a:endParaRPr>
          </a:p>
          <a:p>
            <a:pPr algn="just"/>
            <a:endParaRPr lang="es-MX" sz="2300" dirty="0">
              <a:latin typeface="Bahnschrift SemiBold SemiConden" panose="020B0502040204020203" pitchFamily="34" charset="0"/>
            </a:endParaRPr>
          </a:p>
          <a:p>
            <a:pPr algn="just"/>
            <a:r>
              <a:rPr lang="es-MX" sz="2300" dirty="0">
                <a:latin typeface="Bahnschrift SemiBold SemiConden" panose="020B0502040204020203" pitchFamily="34" charset="0"/>
              </a:rPr>
              <a:t>2. </a:t>
            </a:r>
            <a:r>
              <a:rPr lang="es-MX" sz="2300" dirty="0" smtClean="0">
                <a:latin typeface="Bahnschrift SemiBold SemiConden" panose="020B0502040204020203" pitchFamily="34" charset="0"/>
              </a:rPr>
              <a:t> </a:t>
            </a:r>
            <a:r>
              <a:rPr lang="es-MX" sz="2400" dirty="0">
                <a:latin typeface="Bahnschrift SemiBold SemiConden" panose="020B0502040204020203" pitchFamily="34" charset="0"/>
              </a:rPr>
              <a:t>La expiación final consiste en la eliminación del  pecado del pueblo de </a:t>
            </a:r>
            <a:r>
              <a:rPr lang="es-MX" sz="2400" dirty="0" smtClean="0">
                <a:latin typeface="Bahnschrift SemiBold SemiConden" panose="020B0502040204020203" pitchFamily="34" charset="0"/>
              </a:rPr>
              <a:t>Dios. </a:t>
            </a:r>
            <a:endParaRPr lang="es-DO" sz="2400" dirty="0">
              <a:latin typeface="Bahnschrift SemiBold SemiConden" panose="020B0502040204020203" pitchFamily="34" charset="0"/>
            </a:endParaRPr>
          </a:p>
          <a:p>
            <a:pPr algn="just"/>
            <a:r>
              <a:rPr lang="es-MX" sz="2300" dirty="0">
                <a:solidFill>
                  <a:srgbClr val="00B050"/>
                </a:solidFill>
                <a:latin typeface="Bahnschrift SemiBold SemiConden" panose="020B0502040204020203" pitchFamily="34" charset="0"/>
              </a:rPr>
              <a:t>-Sí  </a:t>
            </a:r>
          </a:p>
          <a:p>
            <a:pPr lvl="0" algn="just"/>
            <a:r>
              <a:rPr lang="es-MX" sz="2300" dirty="0">
                <a:latin typeface="Bahnschrift SemiBold SemiConden" panose="020B0502040204020203" pitchFamily="34" charset="0"/>
              </a:rPr>
              <a:t> </a:t>
            </a:r>
          </a:p>
          <a:p>
            <a:pPr lvl="0" algn="just"/>
            <a:r>
              <a:rPr lang="es-MX" sz="2300" dirty="0">
                <a:latin typeface="Bahnschrift SemiBold SemiConden" panose="020B0502040204020203" pitchFamily="34" charset="0"/>
              </a:rPr>
              <a:t>3. </a:t>
            </a:r>
            <a:r>
              <a:rPr lang="es-MX" sz="2400" dirty="0" smtClean="0">
                <a:latin typeface="Bahnschrift SemiBold SemiConden" panose="020B0502040204020203" pitchFamily="34" charset="0"/>
              </a:rPr>
              <a:t>La </a:t>
            </a:r>
            <a:r>
              <a:rPr lang="es-MX" sz="2400" dirty="0">
                <a:latin typeface="Bahnschrift SemiBold SemiConden" panose="020B0502040204020203" pitchFamily="34" charset="0"/>
              </a:rPr>
              <a:t>perfecta obediencia de Cristo a la Ley fue suficiente para desmentir completamente las acusaciones de Satanás</a:t>
            </a:r>
            <a:r>
              <a:rPr lang="es-MX" sz="2400" dirty="0" smtClean="0">
                <a:latin typeface="Bahnschrift SemiBold SemiConden" panose="020B0502040204020203" pitchFamily="34" charset="0"/>
              </a:rPr>
              <a:t>.</a:t>
            </a:r>
            <a:endParaRPr lang="es-DO" sz="2300" dirty="0">
              <a:latin typeface="Bahnschrift SemiBold SemiConden" panose="020B0502040204020203" pitchFamily="34" charset="0"/>
            </a:endParaRPr>
          </a:p>
          <a:p>
            <a:pPr algn="just"/>
            <a:r>
              <a:rPr lang="es-MX" sz="2300" dirty="0" smtClean="0">
                <a:solidFill>
                  <a:srgbClr val="FF0000"/>
                </a:solidFill>
                <a:latin typeface="Bahnschrift SemiBold SemiConden" panose="020B0502040204020203" pitchFamily="34" charset="0"/>
              </a:rPr>
              <a:t>-No</a:t>
            </a:r>
            <a:endParaRPr lang="es-MX" sz="2300" dirty="0">
              <a:solidFill>
                <a:srgbClr val="FF0000"/>
              </a:solidFill>
              <a:latin typeface="Bahnschrift SemiBold SemiConden" panose="020B0502040204020203" pitchFamily="34" charset="0"/>
            </a:endParaRPr>
          </a:p>
          <a:p>
            <a:pPr lvl="0" algn="just"/>
            <a:endParaRPr lang="es-MX" sz="2300" dirty="0">
              <a:solidFill>
                <a:srgbClr val="00B050"/>
              </a:solidFill>
              <a:latin typeface="Bahnschrift SemiBold SemiConden" panose="020B0502040204020203" pitchFamily="34" charset="0"/>
            </a:endParaRPr>
          </a:p>
          <a:p>
            <a:pPr algn="just"/>
            <a:r>
              <a:rPr lang="es-MX" sz="2300" dirty="0">
                <a:latin typeface="Bahnschrift SemiBold SemiConden" panose="020B0502040204020203" pitchFamily="34" charset="0"/>
              </a:rPr>
              <a:t>4. </a:t>
            </a:r>
            <a:r>
              <a:rPr lang="es-MX" sz="2400" dirty="0" smtClean="0">
                <a:latin typeface="Bahnschrift SemiBold SemiConden" panose="020B0502040204020203" pitchFamily="34" charset="0"/>
              </a:rPr>
              <a:t>Cada </a:t>
            </a:r>
            <a:r>
              <a:rPr lang="es-MX" sz="2400" dirty="0">
                <a:latin typeface="Bahnschrift SemiBold SemiConden" panose="020B0502040204020203" pitchFamily="34" charset="0"/>
              </a:rPr>
              <a:t>creyente transformado y fiel, vindica a Dios.</a:t>
            </a:r>
            <a:endParaRPr lang="es-DO" sz="2400" dirty="0">
              <a:latin typeface="Bahnschrift SemiBold SemiConden" panose="020B0502040204020203" pitchFamily="34" charset="0"/>
            </a:endParaRPr>
          </a:p>
          <a:p>
            <a:pPr lvl="0" algn="just"/>
            <a:r>
              <a:rPr lang="es-MX" sz="2300" dirty="0" smtClean="0">
                <a:solidFill>
                  <a:srgbClr val="FF0000"/>
                </a:solidFill>
                <a:latin typeface="Bahnschrift SemiBold SemiConden" panose="020B0502040204020203" pitchFamily="34" charset="0"/>
              </a:rPr>
              <a:t>-No</a:t>
            </a:r>
            <a:endParaRPr lang="es-DO" sz="2300" dirty="0" smtClean="0">
              <a:solidFill>
                <a:srgbClr val="FF0000"/>
              </a:solidFill>
              <a:latin typeface="Bahnschrift SemiBold SemiConden" panose="020B0502040204020203" pitchFamily="34" charset="0"/>
            </a:endParaRPr>
          </a:p>
          <a:p>
            <a:pPr lvl="0" algn="just"/>
            <a:endParaRPr lang="es-MX" sz="2300" dirty="0">
              <a:latin typeface="Bahnschrift SemiBold SemiConden" panose="020B0502040204020203" pitchFamily="34" charset="0"/>
            </a:endParaRPr>
          </a:p>
          <a:p>
            <a:pPr lvl="0" algn="just"/>
            <a:r>
              <a:rPr lang="es-MX" sz="2300" dirty="0">
                <a:latin typeface="Bahnschrift SemiBold SemiConden" panose="020B0502040204020203" pitchFamily="34" charset="0"/>
              </a:rPr>
              <a:t>5. </a:t>
            </a:r>
            <a:r>
              <a:rPr lang="es-DO" sz="2400" dirty="0" smtClean="0">
                <a:latin typeface="Bahnschrift SemiBold SemiConden" panose="020B0502040204020203" pitchFamily="34" charset="0"/>
              </a:rPr>
              <a:t>Siguiendo </a:t>
            </a:r>
            <a:r>
              <a:rPr lang="es-DO" sz="2400" dirty="0">
                <a:latin typeface="Bahnschrift SemiBold SemiConden" panose="020B0502040204020203" pitchFamily="34" charset="0"/>
              </a:rPr>
              <a:t>el ejemplo de Cristo, los hombres probarán «que lo que Dios hizo en Cristo, puede hacerlo en todo ser humano que se somete a </a:t>
            </a:r>
            <a:r>
              <a:rPr lang="es-DO" sz="2400" dirty="0" smtClean="0">
                <a:latin typeface="Bahnschrift SemiBold SemiConden" panose="020B0502040204020203" pitchFamily="34" charset="0"/>
              </a:rPr>
              <a:t>Él».</a:t>
            </a:r>
            <a:endParaRPr lang="es-MX" sz="2300" dirty="0" smtClean="0">
              <a:latin typeface="Bahnschrift SemiBold SemiConden" panose="020B0502040204020203" pitchFamily="34" charset="0"/>
            </a:endParaRPr>
          </a:p>
          <a:p>
            <a:pPr lvl="0" algn="just"/>
            <a:r>
              <a:rPr lang="es-MX" sz="2300" dirty="0" smtClean="0">
                <a:solidFill>
                  <a:srgbClr val="00B050"/>
                </a:solidFill>
                <a:latin typeface="Bahnschrift SemiBold SemiConden" panose="020B0502040204020203" pitchFamily="34" charset="0"/>
              </a:rPr>
              <a:t>-Sí</a:t>
            </a:r>
            <a:endParaRPr lang="es-MX" sz="2300" dirty="0">
              <a:solidFill>
                <a:srgbClr val="00B050"/>
              </a:solidFill>
              <a:latin typeface="Bahnschrift SemiBold SemiConden" panose="020B0502040204020203" pitchFamily="34" charset="0"/>
            </a:endParaRPr>
          </a:p>
          <a:p>
            <a:pPr algn="just">
              <a:lnSpc>
                <a:spcPct val="150000"/>
              </a:lnSpc>
            </a:pPr>
            <a:endParaRPr lang="es-MX" sz="2600" dirty="0" smtClean="0">
              <a:solidFill>
                <a:srgbClr val="00B050"/>
              </a:solidFill>
              <a:latin typeface="Bahnschrift SemiBold SemiConden" panose="020B0502040204020203" pitchFamily="34" charset="0"/>
            </a:endParaRPr>
          </a:p>
          <a:p>
            <a:pPr algn="just">
              <a:lnSpc>
                <a:spcPct val="150000"/>
              </a:lnSpc>
            </a:pPr>
            <a:endParaRPr lang="es-DO" dirty="0">
              <a:solidFill>
                <a:srgbClr val="FFC000"/>
              </a:solidFill>
              <a:latin typeface="Bahnschrift SemiBold SemiConden" panose="020B0502040204020203" pitchFamily="34" charset="0"/>
            </a:endParaRPr>
          </a:p>
        </p:txBody>
      </p:sp>
    </p:spTree>
    <p:extLst>
      <p:ext uri="{BB962C8B-B14F-4D97-AF65-F5344CB8AC3E}">
        <p14:creationId xmlns:p14="http://schemas.microsoft.com/office/powerpoint/2010/main" val="1775439941"/>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98474" y="0"/>
            <a:ext cx="12192000" cy="6858000"/>
          </a:xfrm>
          <a:prstGeom prst="rect">
            <a:avLst/>
          </a:prstGeom>
        </p:spPr>
      </p:pic>
      <p:sp>
        <p:nvSpPr>
          <p:cNvPr id="4" name="CuadroTexto 3">
            <a:extLst>
              <a:ext uri="{FF2B5EF4-FFF2-40B4-BE49-F238E27FC236}">
                <a16:creationId xmlns="" xmlns:a16="http://schemas.microsoft.com/office/drawing/2014/main" id="{64135796-1766-D8EE-051A-21064EBE411E}"/>
              </a:ext>
            </a:extLst>
          </p:cNvPr>
          <p:cNvSpPr txBox="1"/>
          <p:nvPr/>
        </p:nvSpPr>
        <p:spPr>
          <a:xfrm>
            <a:off x="98474" y="119544"/>
            <a:ext cx="4623651" cy="461665"/>
          </a:xfrm>
          <a:prstGeom prst="rect">
            <a:avLst/>
          </a:prstGeom>
          <a:noFill/>
        </p:spPr>
        <p:txBody>
          <a:bodyPr wrap="square" rtlCol="0">
            <a:spAutoFit/>
          </a:bodyPr>
          <a:lstStyle/>
          <a:p>
            <a:pPr algn="ctr"/>
            <a:r>
              <a:rPr lang="es-MX" sz="2400" b="1" dirty="0" smtClean="0">
                <a:latin typeface="Bahnschrift SemiCondensed" panose="020B0502040204020203" pitchFamily="34" charset="0"/>
              </a:rPr>
              <a:t>TUG: Perspectiva contemporánea</a:t>
            </a:r>
            <a:endParaRPr lang="es-DO" sz="2400" b="1" dirty="0">
              <a:latin typeface="Bahnschrift SemiCondensed" panose="020B0502040204020203" pitchFamily="34" charset="0"/>
            </a:endParaRPr>
          </a:p>
        </p:txBody>
      </p:sp>
      <p:sp>
        <p:nvSpPr>
          <p:cNvPr id="5" name="CuadroTexto 4">
            <a:extLst>
              <a:ext uri="{FF2B5EF4-FFF2-40B4-BE49-F238E27FC236}">
                <a16:creationId xmlns="" xmlns:a16="http://schemas.microsoft.com/office/drawing/2014/main" id="{C08B84B9-E2B0-1148-DC50-5801C944DA9C}"/>
              </a:ext>
            </a:extLst>
          </p:cNvPr>
          <p:cNvSpPr txBox="1"/>
          <p:nvPr/>
        </p:nvSpPr>
        <p:spPr>
          <a:xfrm>
            <a:off x="607430" y="1624083"/>
            <a:ext cx="8563865" cy="2492990"/>
          </a:xfrm>
          <a:prstGeom prst="rect">
            <a:avLst/>
          </a:prstGeom>
          <a:noFill/>
        </p:spPr>
        <p:txBody>
          <a:bodyPr wrap="square" rtlCol="0">
            <a:spAutoFit/>
          </a:bodyPr>
          <a:lstStyle/>
          <a:p>
            <a:r>
              <a:rPr lang="es-ES" sz="7800" b="1" dirty="0" smtClean="0">
                <a:effectLst>
                  <a:outerShdw blurRad="38100" dist="38100" dir="2700000" algn="tl">
                    <a:srgbClr val="000000">
                      <a:alpha val="43137"/>
                    </a:srgbClr>
                  </a:outerShdw>
                </a:effectLst>
                <a:latin typeface="Bahnschrift SemiCondensed" panose="020B0502040204020203" pitchFamily="34" charset="0"/>
              </a:rPr>
              <a:t>La</a:t>
            </a:r>
            <a:r>
              <a:rPr lang="es-ES" sz="7800" b="1" dirty="0" smtClean="0">
                <a:solidFill>
                  <a:srgbClr val="00B050"/>
                </a:solidFill>
                <a:effectLst>
                  <a:outerShdw blurRad="38100" dist="38100" dir="2700000" algn="tl">
                    <a:srgbClr val="000000">
                      <a:alpha val="43137"/>
                    </a:srgbClr>
                  </a:outerShdw>
                </a:effectLst>
                <a:latin typeface="Bahnschrift SemiCondensed" panose="020B0502040204020203" pitchFamily="34" charset="0"/>
              </a:rPr>
              <a:t> TUG </a:t>
            </a:r>
            <a:r>
              <a:rPr lang="es-ES" sz="7800" b="1" dirty="0" smtClean="0">
                <a:effectLst>
                  <a:outerShdw blurRad="38100" dist="38100" dir="2700000" algn="tl">
                    <a:srgbClr val="000000">
                      <a:alpha val="43137"/>
                    </a:srgbClr>
                  </a:outerShdw>
                </a:effectLst>
                <a:latin typeface="Bahnschrift SemiCondensed" panose="020B0502040204020203" pitchFamily="34" charset="0"/>
              </a:rPr>
              <a:t>según</a:t>
            </a:r>
            <a:r>
              <a:rPr lang="es-ES" sz="7800" b="1" dirty="0" smtClean="0">
                <a:solidFill>
                  <a:srgbClr val="00B050"/>
                </a:solidFill>
                <a:effectLst>
                  <a:outerShdw blurRad="38100" dist="38100" dir="2700000" algn="tl">
                    <a:srgbClr val="000000">
                      <a:alpha val="43137"/>
                    </a:srgbClr>
                  </a:outerShdw>
                </a:effectLst>
                <a:latin typeface="Bahnschrift SemiCondensed" panose="020B0502040204020203" pitchFamily="34" charset="0"/>
              </a:rPr>
              <a:t> </a:t>
            </a:r>
          </a:p>
          <a:p>
            <a:r>
              <a:rPr lang="es-ES" sz="7800" b="1" dirty="0" smtClean="0">
                <a:solidFill>
                  <a:schemeClr val="accent2"/>
                </a:solidFill>
                <a:effectLst>
                  <a:outerShdw blurRad="38100" dist="38100" dir="2700000" algn="tl">
                    <a:srgbClr val="000000">
                      <a:alpha val="43137"/>
                    </a:srgbClr>
                  </a:outerShdw>
                </a:effectLst>
                <a:latin typeface="Bahnschrift SemiCondensed" panose="020B0502040204020203" pitchFamily="34" charset="0"/>
              </a:rPr>
              <a:t>Paul </a:t>
            </a:r>
            <a:r>
              <a:rPr lang="es-ES" sz="7800" b="1" dirty="0" err="1" smtClean="0">
                <a:solidFill>
                  <a:schemeClr val="accent2"/>
                </a:solidFill>
                <a:effectLst>
                  <a:outerShdw blurRad="38100" dist="38100" dir="2700000" algn="tl">
                    <a:srgbClr val="000000">
                      <a:alpha val="43137"/>
                    </a:srgbClr>
                  </a:outerShdw>
                </a:effectLst>
                <a:latin typeface="Bahnschrift SemiCondensed" panose="020B0502040204020203" pitchFamily="34" charset="0"/>
              </a:rPr>
              <a:t>Penno</a:t>
            </a:r>
            <a:endParaRPr lang="es-DO" sz="7800" b="1" dirty="0">
              <a:solidFill>
                <a:schemeClr val="accent2"/>
              </a:solidFill>
              <a:effectLst>
                <a:outerShdw blurRad="38100" dist="38100" dir="2700000" algn="tl">
                  <a:srgbClr val="000000">
                    <a:alpha val="43137"/>
                  </a:srgbClr>
                </a:outerShdw>
              </a:effectLst>
              <a:latin typeface="Bahnschrift SemiCondensed" panose="020B0502040204020203" pitchFamily="34" charset="0"/>
            </a:endParaRPr>
          </a:p>
        </p:txBody>
      </p:sp>
      <p:pic>
        <p:nvPicPr>
          <p:cNvPr id="2050" name="Picture 2" descr="Paul Penno - YouTub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4948" y="1624083"/>
            <a:ext cx="4354705" cy="4452402"/>
          </a:xfrm>
          <a:prstGeom prst="round2DiagRect">
            <a:avLst>
              <a:gd name="adj1" fmla="val 16667"/>
              <a:gd name="adj2" fmla="val 0"/>
            </a:avLst>
          </a:prstGeom>
          <a:ln w="88900" cap="sq">
            <a:solidFill>
              <a:srgbClr val="6BC95B"/>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8305637"/>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 xmlns:a16="http://schemas.microsoft.com/office/drawing/2014/main" id="{64135796-1766-D8EE-051A-21064EBE411E}"/>
              </a:ext>
            </a:extLst>
          </p:cNvPr>
          <p:cNvSpPr txBox="1"/>
          <p:nvPr/>
        </p:nvSpPr>
        <p:spPr>
          <a:xfrm>
            <a:off x="150125" y="49359"/>
            <a:ext cx="4449171" cy="461665"/>
          </a:xfrm>
          <a:prstGeom prst="rect">
            <a:avLst/>
          </a:prstGeom>
          <a:noFill/>
        </p:spPr>
        <p:txBody>
          <a:bodyPr wrap="square" rtlCol="0">
            <a:spAutoFit/>
          </a:bodyPr>
          <a:lstStyle/>
          <a:p>
            <a:pPr algn="ctr"/>
            <a:r>
              <a:rPr lang="es-MX" sz="2400" b="1">
                <a:latin typeface="Bahnschrift SemiCondensed" panose="020B0502040204020203" pitchFamily="34" charset="0"/>
              </a:rPr>
              <a:t>TUG: Perspectiva contemporánea</a:t>
            </a:r>
            <a:endParaRPr lang="es-DO" sz="2400" b="1" dirty="0">
              <a:latin typeface="Bahnschrift SemiCondensed" panose="020B0502040204020203" pitchFamily="34" charset="0"/>
            </a:endParaRPr>
          </a:p>
        </p:txBody>
      </p:sp>
      <p:sp>
        <p:nvSpPr>
          <p:cNvPr id="5" name="CuadroTexto 4">
            <a:extLst>
              <a:ext uri="{FF2B5EF4-FFF2-40B4-BE49-F238E27FC236}">
                <a16:creationId xmlns="" xmlns:a16="http://schemas.microsoft.com/office/drawing/2014/main" id="{C08B84B9-E2B0-1148-DC50-5801C944DA9C}"/>
              </a:ext>
            </a:extLst>
          </p:cNvPr>
          <p:cNvSpPr txBox="1"/>
          <p:nvPr/>
        </p:nvSpPr>
        <p:spPr>
          <a:xfrm>
            <a:off x="764275" y="560383"/>
            <a:ext cx="10522424" cy="7340471"/>
          </a:xfrm>
          <a:prstGeom prst="rect">
            <a:avLst/>
          </a:prstGeom>
          <a:noFill/>
        </p:spPr>
        <p:txBody>
          <a:bodyPr wrap="square" rtlCol="0">
            <a:spAutoFit/>
          </a:bodyPr>
          <a:lstStyle/>
          <a:p>
            <a:pPr algn="just">
              <a:lnSpc>
                <a:spcPct val="150000"/>
              </a:lnSpc>
            </a:pPr>
            <a:r>
              <a:rPr lang="es-DO" sz="2800" dirty="0">
                <a:solidFill>
                  <a:srgbClr val="FFC000"/>
                </a:solidFill>
                <a:latin typeface="Bahnschrift SemiBold SemiConden" panose="020B0502040204020203" pitchFamily="34" charset="0"/>
              </a:rPr>
              <a:t>Paul </a:t>
            </a:r>
            <a:r>
              <a:rPr lang="es-DO" sz="2800" dirty="0" err="1">
                <a:solidFill>
                  <a:srgbClr val="FFC000"/>
                </a:solidFill>
                <a:latin typeface="Bahnschrift SemiBold SemiConden" panose="020B0502040204020203" pitchFamily="34" charset="0"/>
              </a:rPr>
              <a:t>Penno</a:t>
            </a:r>
            <a:r>
              <a:rPr lang="es-DO" sz="2800" dirty="0">
                <a:solidFill>
                  <a:srgbClr val="FFC000"/>
                </a:solidFill>
                <a:latin typeface="Bahnschrift SemiBold SemiConden" panose="020B0502040204020203" pitchFamily="34" charset="0"/>
              </a:rPr>
              <a:t> </a:t>
            </a:r>
            <a:r>
              <a:rPr lang="es-DO" sz="2800" dirty="0" smtClean="0">
                <a:latin typeface="Bahnschrift SemiBold SemiConden" panose="020B0502040204020203" pitchFamily="34" charset="0"/>
              </a:rPr>
              <a:t>afirma </a:t>
            </a:r>
            <a:r>
              <a:rPr lang="es-DO" sz="2800" dirty="0">
                <a:latin typeface="Bahnschrift SemiBold SemiConden" panose="020B0502040204020203" pitchFamily="34" charset="0"/>
              </a:rPr>
              <a:t>que la enseñanza de </a:t>
            </a:r>
            <a:r>
              <a:rPr lang="es-DO" sz="2800" dirty="0">
                <a:solidFill>
                  <a:srgbClr val="FFC000"/>
                </a:solidFill>
                <a:latin typeface="Bahnschrift SemiBold SemiConden" panose="020B0502040204020203" pitchFamily="34" charset="0"/>
              </a:rPr>
              <a:t>«la última generación» </a:t>
            </a:r>
            <a:r>
              <a:rPr lang="es-DO" sz="2800" dirty="0">
                <a:latin typeface="Bahnschrift SemiBold SemiConden" panose="020B0502040204020203" pitchFamily="34" charset="0"/>
              </a:rPr>
              <a:t>es bíblica y </a:t>
            </a:r>
            <a:r>
              <a:rPr lang="es-DO" sz="2800" dirty="0" smtClean="0">
                <a:latin typeface="Bahnschrift SemiBold SemiConden" panose="020B0502040204020203" pitchFamily="34" charset="0"/>
              </a:rPr>
              <a:t>que </a:t>
            </a:r>
            <a:r>
              <a:rPr lang="es-DO" sz="2800" dirty="0">
                <a:latin typeface="Bahnschrift SemiBold SemiConden" panose="020B0502040204020203" pitchFamily="34" charset="0"/>
              </a:rPr>
              <a:t>alrededor de este tema </a:t>
            </a:r>
            <a:r>
              <a:rPr lang="es-DO" sz="2800" dirty="0">
                <a:solidFill>
                  <a:schemeClr val="accent2">
                    <a:lumMod val="40000"/>
                    <a:lumOff val="60000"/>
                  </a:schemeClr>
                </a:solidFill>
                <a:latin typeface="Bahnschrift SemiBold SemiConden" panose="020B0502040204020203" pitchFamily="34" charset="0"/>
              </a:rPr>
              <a:t>«confluyen todas las grandes verdades que aparecen en la Biblia sobre la salvación, y realmente constituyen un crescendo de [la] verdad bíblica</a:t>
            </a:r>
            <a:r>
              <a:rPr lang="es-DO" sz="2800" dirty="0" smtClean="0">
                <a:solidFill>
                  <a:schemeClr val="accent2">
                    <a:lumMod val="40000"/>
                    <a:lumOff val="60000"/>
                  </a:schemeClr>
                </a:solidFill>
                <a:latin typeface="Bahnschrift SemiBold SemiConden" panose="020B0502040204020203" pitchFamily="34" charset="0"/>
              </a:rPr>
              <a:t>».</a:t>
            </a:r>
            <a:r>
              <a:rPr lang="es-DO" sz="2800" dirty="0" smtClean="0">
                <a:latin typeface="Bahnschrift SemiBold SemiConden" panose="020B0502040204020203" pitchFamily="34" charset="0"/>
              </a:rPr>
              <a:t> </a:t>
            </a:r>
          </a:p>
          <a:p>
            <a:pPr algn="just">
              <a:lnSpc>
                <a:spcPct val="150000"/>
              </a:lnSpc>
            </a:pPr>
            <a:r>
              <a:rPr lang="es-DO" sz="2800" dirty="0">
                <a:latin typeface="Bahnschrift SemiBold SemiConden" panose="020B0502040204020203" pitchFamily="34" charset="0"/>
              </a:rPr>
              <a:t>Observemos la forma casi poética en la que </a:t>
            </a:r>
            <a:r>
              <a:rPr lang="es-DO" sz="2800" dirty="0" err="1">
                <a:latin typeface="Bahnschrift SemiBold SemiConden" panose="020B0502040204020203" pitchFamily="34" charset="0"/>
              </a:rPr>
              <a:t>Penno</a:t>
            </a:r>
            <a:r>
              <a:rPr lang="es-DO" sz="2800" dirty="0">
                <a:latin typeface="Bahnschrift SemiBold SemiConden" panose="020B0502040204020203" pitchFamily="34" charset="0"/>
              </a:rPr>
              <a:t> describe la </a:t>
            </a:r>
            <a:r>
              <a:rPr lang="es-DO" sz="2800" dirty="0" smtClean="0">
                <a:latin typeface="Bahnschrift SemiBold SemiConden" panose="020B0502040204020203" pitchFamily="34" charset="0"/>
              </a:rPr>
              <a:t>experiencia: “</a:t>
            </a:r>
            <a:r>
              <a:rPr lang="es-DO" sz="2800" dirty="0" smtClean="0">
                <a:solidFill>
                  <a:schemeClr val="accent2">
                    <a:lumMod val="40000"/>
                    <a:lumOff val="60000"/>
                  </a:schemeClr>
                </a:solidFill>
                <a:latin typeface="Bahnschrift SemiBold SemiConden" panose="020B0502040204020203" pitchFamily="34" charset="0"/>
              </a:rPr>
              <a:t>Una </a:t>
            </a:r>
            <a:r>
              <a:rPr lang="es-DO" sz="2800" dirty="0">
                <a:solidFill>
                  <a:schemeClr val="accent2">
                    <a:lumMod val="40000"/>
                    <a:lumOff val="60000"/>
                  </a:schemeClr>
                </a:solidFill>
                <a:latin typeface="Bahnschrift SemiBold SemiConden" panose="020B0502040204020203" pitchFamily="34" charset="0"/>
              </a:rPr>
              <a:t>luz brillará, una luz </a:t>
            </a:r>
            <a:r>
              <a:rPr lang="es-DO" sz="2800" dirty="0">
                <a:solidFill>
                  <a:srgbClr val="FFC000"/>
                </a:solidFill>
                <a:latin typeface="Bahnschrift SemiBold SemiConden" panose="020B0502040204020203" pitchFamily="34" charset="0"/>
              </a:rPr>
              <a:t>acumulada «durante miles de años de crecimiento en gracia». </a:t>
            </a:r>
            <a:r>
              <a:rPr lang="es-DO" sz="2800" dirty="0">
                <a:solidFill>
                  <a:schemeClr val="accent2">
                    <a:lumMod val="40000"/>
                    <a:lumOff val="60000"/>
                  </a:schemeClr>
                </a:solidFill>
                <a:latin typeface="Bahnschrift SemiBold SemiConden" panose="020B0502040204020203" pitchFamily="34" charset="0"/>
              </a:rPr>
              <a:t>Esa obra iluminadora será la más brillante en 6.000 años. Los fieles se aferrarán a esa luz y, como resultado</a:t>
            </a:r>
            <a:r>
              <a:rPr lang="es-DO" sz="2800" dirty="0">
                <a:latin typeface="Bahnschrift SemiBold SemiConden" panose="020B0502040204020203" pitchFamily="34" charset="0"/>
              </a:rPr>
              <a:t>, </a:t>
            </a:r>
            <a:r>
              <a:rPr lang="es-DO" sz="2800" dirty="0">
                <a:solidFill>
                  <a:srgbClr val="FFC000"/>
                </a:solidFill>
                <a:latin typeface="Bahnschrift SemiBold SemiConden" panose="020B0502040204020203" pitchFamily="34" charset="0"/>
              </a:rPr>
              <a:t>«Cristo será honrado».</a:t>
            </a:r>
          </a:p>
          <a:p>
            <a:pPr algn="just">
              <a:lnSpc>
                <a:spcPct val="150000"/>
              </a:lnSpc>
            </a:pPr>
            <a:endParaRPr lang="es-DO" sz="3200" dirty="0"/>
          </a:p>
          <a:p>
            <a:pPr algn="just">
              <a:lnSpc>
                <a:spcPct val="150000"/>
              </a:lnSpc>
            </a:pPr>
            <a:endParaRPr lang="es-DO" sz="3000" b="1" dirty="0" smtClean="0">
              <a:solidFill>
                <a:srgbClr val="FFC000"/>
              </a:solidFill>
              <a:latin typeface="Bahnschrift SemiBold SemiConden" panose="020B0502040204020203" pitchFamily="34" charset="0"/>
            </a:endParaRPr>
          </a:p>
        </p:txBody>
      </p:sp>
    </p:spTree>
    <p:extLst>
      <p:ext uri="{BB962C8B-B14F-4D97-AF65-F5344CB8AC3E}">
        <p14:creationId xmlns:p14="http://schemas.microsoft.com/office/powerpoint/2010/main" val="223144005"/>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 xmlns:a16="http://schemas.microsoft.com/office/drawing/2014/main" id="{64135796-1766-D8EE-051A-21064EBE411E}"/>
              </a:ext>
            </a:extLst>
          </p:cNvPr>
          <p:cNvSpPr txBox="1"/>
          <p:nvPr/>
        </p:nvSpPr>
        <p:spPr>
          <a:xfrm>
            <a:off x="150125" y="49359"/>
            <a:ext cx="4449171" cy="461665"/>
          </a:xfrm>
          <a:prstGeom prst="rect">
            <a:avLst/>
          </a:prstGeom>
          <a:noFill/>
        </p:spPr>
        <p:txBody>
          <a:bodyPr wrap="square" rtlCol="0">
            <a:spAutoFit/>
          </a:bodyPr>
          <a:lstStyle/>
          <a:p>
            <a:pPr algn="ctr"/>
            <a:r>
              <a:rPr lang="es-MX" sz="2400" b="1">
                <a:latin typeface="Bahnschrift SemiCondensed" panose="020B0502040204020203" pitchFamily="34" charset="0"/>
              </a:rPr>
              <a:t>TUG: Perspectiva contemporánea</a:t>
            </a:r>
            <a:endParaRPr lang="es-DO" sz="2400" b="1" dirty="0">
              <a:latin typeface="Bahnschrift SemiCondensed" panose="020B0502040204020203" pitchFamily="34" charset="0"/>
            </a:endParaRPr>
          </a:p>
        </p:txBody>
      </p:sp>
      <p:sp>
        <p:nvSpPr>
          <p:cNvPr id="5" name="CuadroTexto 4">
            <a:extLst>
              <a:ext uri="{FF2B5EF4-FFF2-40B4-BE49-F238E27FC236}">
                <a16:creationId xmlns="" xmlns:a16="http://schemas.microsoft.com/office/drawing/2014/main" id="{C08B84B9-E2B0-1148-DC50-5801C944DA9C}"/>
              </a:ext>
            </a:extLst>
          </p:cNvPr>
          <p:cNvSpPr txBox="1"/>
          <p:nvPr/>
        </p:nvSpPr>
        <p:spPr>
          <a:xfrm>
            <a:off x="764275" y="560383"/>
            <a:ext cx="10522424" cy="7340471"/>
          </a:xfrm>
          <a:prstGeom prst="rect">
            <a:avLst/>
          </a:prstGeom>
          <a:noFill/>
        </p:spPr>
        <p:txBody>
          <a:bodyPr wrap="square" rtlCol="0">
            <a:spAutoFit/>
          </a:bodyPr>
          <a:lstStyle/>
          <a:p>
            <a:pPr algn="just">
              <a:lnSpc>
                <a:spcPct val="150000"/>
              </a:lnSpc>
            </a:pPr>
            <a:r>
              <a:rPr lang="es-DO" sz="2800" dirty="0" err="1" smtClean="0">
                <a:latin typeface="Bahnschrift SemiBold SemiConden" panose="020B0502040204020203" pitchFamily="34" charset="0"/>
              </a:rPr>
              <a:t>Penno</a:t>
            </a:r>
            <a:r>
              <a:rPr lang="es-DO" sz="2800" dirty="0" smtClean="0">
                <a:latin typeface="Bahnschrift SemiBold SemiConden" panose="020B0502040204020203" pitchFamily="34" charset="0"/>
              </a:rPr>
              <a:t> </a:t>
            </a:r>
            <a:r>
              <a:rPr lang="es-DO" sz="2800" dirty="0">
                <a:latin typeface="Bahnschrift SemiBold SemiConden" panose="020B0502040204020203" pitchFamily="34" charset="0"/>
              </a:rPr>
              <a:t>sostiene que el </a:t>
            </a:r>
            <a:r>
              <a:rPr lang="es-DO" sz="2800" dirty="0">
                <a:solidFill>
                  <a:srgbClr val="FFC000"/>
                </a:solidFill>
                <a:latin typeface="Bahnschrift SemiBold SemiConden" panose="020B0502040204020203" pitchFamily="34" charset="0"/>
              </a:rPr>
              <a:t>«objetivo del movimiento adventista» </a:t>
            </a:r>
            <a:r>
              <a:rPr lang="es-DO" sz="2800" dirty="0">
                <a:latin typeface="Bahnschrift SemiBold SemiConden" panose="020B0502040204020203" pitchFamily="34" charset="0"/>
              </a:rPr>
              <a:t>siempre ha sido el de preparar a un remanente que tenga </a:t>
            </a:r>
            <a:r>
              <a:rPr lang="es-DO" sz="2800" dirty="0">
                <a:solidFill>
                  <a:schemeClr val="accent2">
                    <a:lumMod val="40000"/>
                    <a:lumOff val="60000"/>
                  </a:schemeClr>
                </a:solidFill>
                <a:latin typeface="Bahnschrift SemiBold SemiConden" panose="020B0502040204020203" pitchFamily="34" charset="0"/>
              </a:rPr>
              <a:t>«un carácter semejante al de Cristo que honrará el sacrificio de Jesús en la cruz</a:t>
            </a:r>
            <a:r>
              <a:rPr lang="es-DO" sz="2800" dirty="0" smtClean="0">
                <a:solidFill>
                  <a:schemeClr val="accent2">
                    <a:lumMod val="40000"/>
                    <a:lumOff val="60000"/>
                  </a:schemeClr>
                </a:solidFill>
                <a:latin typeface="Bahnschrift SemiBold SemiConden" panose="020B0502040204020203" pitchFamily="34" charset="0"/>
              </a:rPr>
              <a:t>».</a:t>
            </a:r>
          </a:p>
          <a:p>
            <a:pPr algn="just">
              <a:lnSpc>
                <a:spcPct val="150000"/>
              </a:lnSpc>
            </a:pPr>
            <a:r>
              <a:rPr lang="es-DO" sz="2800" dirty="0">
                <a:latin typeface="Bahnschrift SemiBold SemiConden" panose="020B0502040204020203" pitchFamily="34" charset="0"/>
              </a:rPr>
              <a:t>Será el único ejemplo de </a:t>
            </a:r>
            <a:r>
              <a:rPr lang="es-DO" sz="2800" dirty="0">
                <a:solidFill>
                  <a:schemeClr val="accent2">
                    <a:lumMod val="40000"/>
                    <a:lumOff val="60000"/>
                  </a:schemeClr>
                </a:solidFill>
                <a:latin typeface="Bahnschrift SemiBold SemiConden" panose="020B0502040204020203" pitchFamily="34" charset="0"/>
              </a:rPr>
              <a:t>«una comunidad de santos que habrá alcanzado una madurez tal en su experiencia». </a:t>
            </a:r>
            <a:r>
              <a:rPr lang="es-DO" sz="2800" dirty="0">
                <a:latin typeface="Bahnschrift SemiBold SemiConden" panose="020B0502040204020203" pitchFamily="34" charset="0"/>
              </a:rPr>
              <a:t>La generación final habrá </a:t>
            </a:r>
            <a:r>
              <a:rPr lang="es-DO" sz="2800" dirty="0">
                <a:solidFill>
                  <a:schemeClr val="accent2">
                    <a:lumMod val="40000"/>
                    <a:lumOff val="60000"/>
                  </a:schemeClr>
                </a:solidFill>
                <a:latin typeface="Bahnschrift SemiBold SemiConden" panose="020B0502040204020203" pitchFamily="34" charset="0"/>
              </a:rPr>
              <a:t>«vencido los tropiezos de todas las generaciones anteriores del pueblo de Dios». </a:t>
            </a:r>
            <a:r>
              <a:rPr lang="es-DO" sz="2800" dirty="0">
                <a:latin typeface="Bahnschrift SemiBold SemiConden" panose="020B0502040204020203" pitchFamily="34" charset="0"/>
              </a:rPr>
              <a:t>Los resultados prácticos de la purificación del Santuario celestial se verán en sus caracteres.</a:t>
            </a:r>
            <a:endParaRPr lang="es-DO" sz="2800" dirty="0">
              <a:solidFill>
                <a:schemeClr val="accent2">
                  <a:lumMod val="40000"/>
                  <a:lumOff val="60000"/>
                </a:schemeClr>
              </a:solidFill>
              <a:latin typeface="Bahnschrift SemiBold SemiConden" panose="020B0502040204020203" pitchFamily="34" charset="0"/>
            </a:endParaRPr>
          </a:p>
          <a:p>
            <a:pPr algn="just">
              <a:lnSpc>
                <a:spcPct val="150000"/>
              </a:lnSpc>
            </a:pPr>
            <a:endParaRPr lang="es-DO" sz="2800" dirty="0">
              <a:solidFill>
                <a:schemeClr val="accent2">
                  <a:lumMod val="40000"/>
                  <a:lumOff val="60000"/>
                </a:schemeClr>
              </a:solidFill>
              <a:latin typeface="Bahnschrift SemiBold SemiConden" panose="020B0502040204020203" pitchFamily="34" charset="0"/>
            </a:endParaRPr>
          </a:p>
          <a:p>
            <a:pPr algn="just">
              <a:lnSpc>
                <a:spcPct val="150000"/>
              </a:lnSpc>
            </a:pPr>
            <a:endParaRPr lang="es-DO" sz="3200" dirty="0"/>
          </a:p>
          <a:p>
            <a:pPr algn="just">
              <a:lnSpc>
                <a:spcPct val="150000"/>
              </a:lnSpc>
            </a:pPr>
            <a:endParaRPr lang="es-DO" sz="3000" b="1" dirty="0" smtClean="0">
              <a:solidFill>
                <a:srgbClr val="FFC000"/>
              </a:solidFill>
              <a:latin typeface="Bahnschrift SemiBold SemiConden" panose="020B0502040204020203" pitchFamily="34" charset="0"/>
            </a:endParaRPr>
          </a:p>
        </p:txBody>
      </p:sp>
    </p:spTree>
    <p:extLst>
      <p:ext uri="{BB962C8B-B14F-4D97-AF65-F5344CB8AC3E}">
        <p14:creationId xmlns:p14="http://schemas.microsoft.com/office/powerpoint/2010/main" val="3405158252"/>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 xmlns:a16="http://schemas.microsoft.com/office/drawing/2014/main" id="{64135796-1766-D8EE-051A-21064EBE411E}"/>
              </a:ext>
            </a:extLst>
          </p:cNvPr>
          <p:cNvSpPr txBox="1"/>
          <p:nvPr/>
        </p:nvSpPr>
        <p:spPr>
          <a:xfrm>
            <a:off x="150125" y="49359"/>
            <a:ext cx="4449171" cy="461665"/>
          </a:xfrm>
          <a:prstGeom prst="rect">
            <a:avLst/>
          </a:prstGeom>
          <a:noFill/>
        </p:spPr>
        <p:txBody>
          <a:bodyPr wrap="square" rtlCol="0">
            <a:spAutoFit/>
          </a:bodyPr>
          <a:lstStyle/>
          <a:p>
            <a:pPr algn="ctr"/>
            <a:r>
              <a:rPr lang="es-MX" sz="2400" b="1">
                <a:latin typeface="Bahnschrift SemiCondensed" panose="020B0502040204020203" pitchFamily="34" charset="0"/>
              </a:rPr>
              <a:t>TUG: Perspectiva contemporánea</a:t>
            </a:r>
            <a:endParaRPr lang="es-DO" sz="2400" b="1" dirty="0">
              <a:latin typeface="Bahnschrift SemiCondensed" panose="020B0502040204020203" pitchFamily="34" charset="0"/>
            </a:endParaRPr>
          </a:p>
        </p:txBody>
      </p:sp>
      <p:sp>
        <p:nvSpPr>
          <p:cNvPr id="5" name="CuadroTexto 4">
            <a:extLst>
              <a:ext uri="{FF2B5EF4-FFF2-40B4-BE49-F238E27FC236}">
                <a16:creationId xmlns="" xmlns:a16="http://schemas.microsoft.com/office/drawing/2014/main" id="{C08B84B9-E2B0-1148-DC50-5801C944DA9C}"/>
              </a:ext>
            </a:extLst>
          </p:cNvPr>
          <p:cNvSpPr txBox="1"/>
          <p:nvPr/>
        </p:nvSpPr>
        <p:spPr>
          <a:xfrm>
            <a:off x="764274" y="764275"/>
            <a:ext cx="10563367" cy="5309146"/>
          </a:xfrm>
          <a:prstGeom prst="rect">
            <a:avLst/>
          </a:prstGeom>
          <a:noFill/>
        </p:spPr>
        <p:txBody>
          <a:bodyPr wrap="square" rtlCol="0">
            <a:spAutoFit/>
          </a:bodyPr>
          <a:lstStyle/>
          <a:p>
            <a:pPr algn="just">
              <a:lnSpc>
                <a:spcPct val="150000"/>
              </a:lnSpc>
            </a:pPr>
            <a:r>
              <a:rPr lang="es-DO" sz="2800" dirty="0">
                <a:latin typeface="Bahnschrift SemiBold SemiConden" panose="020B0502040204020203" pitchFamily="34" charset="0"/>
              </a:rPr>
              <a:t>El Evangelio es poder de Dios para salvación, pero eso realmente se demuestra en el tiempo del fin. El desarrollo de carácter de la última generación es </a:t>
            </a:r>
            <a:r>
              <a:rPr lang="es-DO" sz="2800" dirty="0">
                <a:solidFill>
                  <a:srgbClr val="FFC000"/>
                </a:solidFill>
                <a:latin typeface="Bahnschrift SemiBold SemiConden" panose="020B0502040204020203" pitchFamily="34" charset="0"/>
              </a:rPr>
              <a:t>«el propósito primario» </a:t>
            </a:r>
            <a:r>
              <a:rPr lang="es-DO" sz="2800" dirty="0">
                <a:latin typeface="Bahnschrift SemiBold SemiConden" panose="020B0502040204020203" pitchFamily="34" charset="0"/>
              </a:rPr>
              <a:t>de la iglesia adventista. El </a:t>
            </a:r>
            <a:r>
              <a:rPr lang="es-DO" sz="2800" dirty="0">
                <a:solidFill>
                  <a:srgbClr val="FFC000"/>
                </a:solidFill>
                <a:latin typeface="Bahnschrift SemiBold SemiConden" panose="020B0502040204020203" pitchFamily="34" charset="0"/>
              </a:rPr>
              <a:t>«objetivo secundario </a:t>
            </a:r>
            <a:r>
              <a:rPr lang="es-DO" sz="2800" dirty="0">
                <a:solidFill>
                  <a:schemeClr val="accent2">
                    <a:lumMod val="40000"/>
                    <a:lumOff val="60000"/>
                  </a:schemeClr>
                </a:solidFill>
                <a:latin typeface="Bahnschrift SemiBold SemiConden" panose="020B0502040204020203" pitchFamily="34" charset="0"/>
              </a:rPr>
              <a:t>es la proclamación del Evangelio a todo el mundo</a:t>
            </a:r>
            <a:r>
              <a:rPr lang="es-DO" sz="2800" dirty="0" smtClean="0">
                <a:solidFill>
                  <a:schemeClr val="accent2">
                    <a:lumMod val="40000"/>
                    <a:lumOff val="60000"/>
                  </a:schemeClr>
                </a:solidFill>
                <a:latin typeface="Bahnschrift SemiBold SemiConden" panose="020B0502040204020203" pitchFamily="34" charset="0"/>
              </a:rPr>
              <a:t>».</a:t>
            </a:r>
          </a:p>
          <a:p>
            <a:pPr algn="just">
              <a:lnSpc>
                <a:spcPct val="150000"/>
              </a:lnSpc>
            </a:pPr>
            <a:r>
              <a:rPr lang="es-MX" sz="2800" dirty="0" smtClean="0">
                <a:solidFill>
                  <a:srgbClr val="FF0000"/>
                </a:solidFill>
                <a:latin typeface="Bahnschrift SemiBold SemiConden" panose="020B0502040204020203" pitchFamily="34" charset="0"/>
              </a:rPr>
              <a:t>Pregunta:</a:t>
            </a:r>
            <a:endParaRPr lang="es-DO" sz="2800" dirty="0" smtClean="0">
              <a:solidFill>
                <a:srgbClr val="FF0000"/>
              </a:solidFill>
              <a:latin typeface="Bahnschrift SemiBold SemiConden" panose="020B0502040204020203" pitchFamily="34" charset="0"/>
            </a:endParaRPr>
          </a:p>
          <a:p>
            <a:pPr algn="just">
              <a:lnSpc>
                <a:spcPct val="150000"/>
              </a:lnSpc>
            </a:pPr>
            <a:r>
              <a:rPr lang="es-DO" sz="2800" dirty="0">
                <a:latin typeface="Bahnschrift SemiBold SemiConden" panose="020B0502040204020203" pitchFamily="34" charset="0"/>
              </a:rPr>
              <a:t>¿No parecería más coherente afirmar que los objetivos deban intercambiarse? </a:t>
            </a:r>
            <a:endParaRPr lang="es-DO" sz="3200" dirty="0"/>
          </a:p>
          <a:p>
            <a:pPr algn="just">
              <a:lnSpc>
                <a:spcPct val="150000"/>
              </a:lnSpc>
            </a:pPr>
            <a:endParaRPr lang="es-DO" sz="3000" b="1" dirty="0" smtClean="0">
              <a:solidFill>
                <a:srgbClr val="FFC000"/>
              </a:solidFill>
              <a:latin typeface="Bahnschrift SemiBold SemiConden" panose="020B0502040204020203" pitchFamily="34" charset="0"/>
            </a:endParaRPr>
          </a:p>
        </p:txBody>
      </p:sp>
    </p:spTree>
    <p:extLst>
      <p:ext uri="{BB962C8B-B14F-4D97-AF65-F5344CB8AC3E}">
        <p14:creationId xmlns:p14="http://schemas.microsoft.com/office/powerpoint/2010/main" val="1530241492"/>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 xmlns:a16="http://schemas.microsoft.com/office/drawing/2014/main" id="{64135796-1766-D8EE-051A-21064EBE411E}"/>
              </a:ext>
            </a:extLst>
          </p:cNvPr>
          <p:cNvSpPr txBox="1"/>
          <p:nvPr/>
        </p:nvSpPr>
        <p:spPr>
          <a:xfrm>
            <a:off x="150125" y="49359"/>
            <a:ext cx="4449171" cy="461665"/>
          </a:xfrm>
          <a:prstGeom prst="rect">
            <a:avLst/>
          </a:prstGeom>
          <a:noFill/>
        </p:spPr>
        <p:txBody>
          <a:bodyPr wrap="square" rtlCol="0">
            <a:spAutoFit/>
          </a:bodyPr>
          <a:lstStyle/>
          <a:p>
            <a:pPr algn="ctr"/>
            <a:r>
              <a:rPr lang="es-MX" sz="2400" b="1">
                <a:latin typeface="Bahnschrift SemiCondensed" panose="020B0502040204020203" pitchFamily="34" charset="0"/>
              </a:rPr>
              <a:t>TUG: Perspectiva contemporánea</a:t>
            </a:r>
            <a:endParaRPr lang="es-DO" sz="2400" b="1" dirty="0">
              <a:latin typeface="Bahnschrift SemiCondensed" panose="020B0502040204020203" pitchFamily="34" charset="0"/>
            </a:endParaRPr>
          </a:p>
        </p:txBody>
      </p:sp>
      <p:sp>
        <p:nvSpPr>
          <p:cNvPr id="5" name="CuadroTexto 4">
            <a:extLst>
              <a:ext uri="{FF2B5EF4-FFF2-40B4-BE49-F238E27FC236}">
                <a16:creationId xmlns="" xmlns:a16="http://schemas.microsoft.com/office/drawing/2014/main" id="{C08B84B9-E2B0-1148-DC50-5801C944DA9C}"/>
              </a:ext>
            </a:extLst>
          </p:cNvPr>
          <p:cNvSpPr txBox="1"/>
          <p:nvPr/>
        </p:nvSpPr>
        <p:spPr>
          <a:xfrm>
            <a:off x="764275" y="1050878"/>
            <a:ext cx="10617958" cy="6047809"/>
          </a:xfrm>
          <a:prstGeom prst="rect">
            <a:avLst/>
          </a:prstGeom>
          <a:noFill/>
        </p:spPr>
        <p:txBody>
          <a:bodyPr wrap="square" rtlCol="0">
            <a:spAutoFit/>
          </a:bodyPr>
          <a:lstStyle/>
          <a:p>
            <a:pPr algn="just">
              <a:lnSpc>
                <a:spcPct val="150000"/>
              </a:lnSpc>
            </a:pPr>
            <a:r>
              <a:rPr lang="es-DO" sz="2800" dirty="0" smtClean="0">
                <a:latin typeface="Bahnschrift SemiBold SemiConden" panose="020B0502040204020203" pitchFamily="34" charset="0"/>
              </a:rPr>
              <a:t>Sin </a:t>
            </a:r>
            <a:r>
              <a:rPr lang="es-DO" sz="2800" dirty="0">
                <a:latin typeface="Bahnschrift SemiBold SemiConden" panose="020B0502040204020203" pitchFamily="34" charset="0"/>
              </a:rPr>
              <a:t>dudas, una vida transformada es una evidencia del poder transformador del Evangelio, pero eso es algo secundario, puesto que </a:t>
            </a:r>
            <a:r>
              <a:rPr lang="es-DO" sz="2800" dirty="0">
                <a:solidFill>
                  <a:srgbClr val="FFC000"/>
                </a:solidFill>
                <a:latin typeface="Bahnschrift SemiBold SemiConden" panose="020B0502040204020203" pitchFamily="34" charset="0"/>
              </a:rPr>
              <a:t>primero la persona tiene que creer y aceptar las buenas de salvación para poder experimentar su poder</a:t>
            </a:r>
            <a:r>
              <a:rPr lang="es-DO" sz="2800" dirty="0">
                <a:latin typeface="Bahnschrift SemiBold SemiConden" panose="020B0502040204020203" pitchFamily="34" charset="0"/>
              </a:rPr>
              <a:t>. De hecho, el Apocalipsis lo muestra así: la proclamación del Evangelio prepara a quienes lo aceptan para la traslación. Es la aceptación del Evangelio lo que garantiza la cosecha final (</a:t>
            </a:r>
            <a:r>
              <a:rPr lang="es-DO" sz="2800" dirty="0" err="1">
                <a:solidFill>
                  <a:schemeClr val="accent4">
                    <a:lumMod val="40000"/>
                    <a:lumOff val="60000"/>
                  </a:schemeClr>
                </a:solidFill>
                <a:latin typeface="Bahnschrift SemiBold SemiConden" panose="020B0502040204020203" pitchFamily="34" charset="0"/>
              </a:rPr>
              <a:t>Ap</a:t>
            </a:r>
            <a:r>
              <a:rPr lang="es-DO" sz="2800" dirty="0">
                <a:solidFill>
                  <a:schemeClr val="accent4">
                    <a:lumMod val="40000"/>
                    <a:lumOff val="60000"/>
                  </a:schemeClr>
                </a:solidFill>
                <a:latin typeface="Bahnschrift SemiBold SemiConden" panose="020B0502040204020203" pitchFamily="34" charset="0"/>
              </a:rPr>
              <a:t> 14:6-20).</a:t>
            </a:r>
          </a:p>
          <a:p>
            <a:pPr algn="just">
              <a:lnSpc>
                <a:spcPct val="150000"/>
              </a:lnSpc>
            </a:pPr>
            <a:endParaRPr lang="es-DO" sz="3200" dirty="0"/>
          </a:p>
          <a:p>
            <a:pPr algn="just">
              <a:lnSpc>
                <a:spcPct val="150000"/>
              </a:lnSpc>
            </a:pPr>
            <a:endParaRPr lang="es-DO" sz="3000" b="1" dirty="0" smtClean="0">
              <a:solidFill>
                <a:srgbClr val="FFC000"/>
              </a:solidFill>
              <a:latin typeface="Bahnschrift SemiBold SemiConden" panose="020B0502040204020203" pitchFamily="34" charset="0"/>
            </a:endParaRPr>
          </a:p>
        </p:txBody>
      </p:sp>
    </p:spTree>
    <p:extLst>
      <p:ext uri="{BB962C8B-B14F-4D97-AF65-F5344CB8AC3E}">
        <p14:creationId xmlns:p14="http://schemas.microsoft.com/office/powerpoint/2010/main" val="2412060738"/>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 xmlns:a16="http://schemas.microsoft.com/office/drawing/2014/main" id="{64135796-1766-D8EE-051A-21064EBE411E}"/>
              </a:ext>
            </a:extLst>
          </p:cNvPr>
          <p:cNvSpPr txBox="1"/>
          <p:nvPr/>
        </p:nvSpPr>
        <p:spPr>
          <a:xfrm>
            <a:off x="150125" y="49359"/>
            <a:ext cx="4449171" cy="461665"/>
          </a:xfrm>
          <a:prstGeom prst="rect">
            <a:avLst/>
          </a:prstGeom>
          <a:noFill/>
        </p:spPr>
        <p:txBody>
          <a:bodyPr wrap="square" rtlCol="0">
            <a:spAutoFit/>
          </a:bodyPr>
          <a:lstStyle/>
          <a:p>
            <a:pPr algn="ctr"/>
            <a:r>
              <a:rPr lang="es-MX" sz="2400" b="1">
                <a:latin typeface="Bahnschrift SemiCondensed" panose="020B0502040204020203" pitchFamily="34" charset="0"/>
              </a:rPr>
              <a:t>TUG: Perspectiva contemporánea</a:t>
            </a:r>
            <a:endParaRPr lang="es-DO" sz="2400" b="1" dirty="0">
              <a:latin typeface="Bahnschrift SemiCondensed" panose="020B0502040204020203" pitchFamily="34" charset="0"/>
            </a:endParaRPr>
          </a:p>
        </p:txBody>
      </p:sp>
      <p:sp>
        <p:nvSpPr>
          <p:cNvPr id="5" name="CuadroTexto 4">
            <a:extLst>
              <a:ext uri="{FF2B5EF4-FFF2-40B4-BE49-F238E27FC236}">
                <a16:creationId xmlns="" xmlns:a16="http://schemas.microsoft.com/office/drawing/2014/main" id="{C08B84B9-E2B0-1148-DC50-5801C944DA9C}"/>
              </a:ext>
            </a:extLst>
          </p:cNvPr>
          <p:cNvSpPr txBox="1"/>
          <p:nvPr/>
        </p:nvSpPr>
        <p:spPr>
          <a:xfrm>
            <a:off x="764275" y="560383"/>
            <a:ext cx="10522424" cy="8032968"/>
          </a:xfrm>
          <a:prstGeom prst="rect">
            <a:avLst/>
          </a:prstGeom>
          <a:noFill/>
        </p:spPr>
        <p:txBody>
          <a:bodyPr wrap="square" rtlCol="0">
            <a:spAutoFit/>
          </a:bodyPr>
          <a:lstStyle/>
          <a:p>
            <a:pPr algn="just">
              <a:lnSpc>
                <a:spcPct val="150000"/>
              </a:lnSpc>
            </a:pPr>
            <a:r>
              <a:rPr lang="es-DO" sz="2800" dirty="0" err="1">
                <a:latin typeface="Bahnschrift SemiBold SemiConden" panose="020B0502040204020203" pitchFamily="34" charset="0"/>
              </a:rPr>
              <a:t>Penno</a:t>
            </a:r>
            <a:r>
              <a:rPr lang="es-DO" sz="2800" dirty="0">
                <a:latin typeface="Bahnschrift SemiBold SemiConden" panose="020B0502040204020203" pitchFamily="34" charset="0"/>
              </a:rPr>
              <a:t> insiste en que el desarrollo del carácter de Cristo en su pueblo es el resultado de la purificación del Santuario celestial; entonces </a:t>
            </a:r>
            <a:r>
              <a:rPr lang="es-DO" sz="2800" dirty="0">
                <a:solidFill>
                  <a:schemeClr val="accent2">
                    <a:lumMod val="40000"/>
                    <a:lumOff val="60000"/>
                  </a:schemeClr>
                </a:solidFill>
                <a:latin typeface="Bahnschrift SemiBold SemiConden" panose="020B0502040204020203" pitchFamily="34" charset="0"/>
              </a:rPr>
              <a:t>«se puede lograr el objetivo secundario que es la predicación» de las buenas nuevas al mundo. </a:t>
            </a:r>
            <a:endParaRPr lang="es-DO" sz="2800" dirty="0" smtClean="0">
              <a:solidFill>
                <a:schemeClr val="accent2">
                  <a:lumMod val="40000"/>
                  <a:lumOff val="60000"/>
                </a:schemeClr>
              </a:solidFill>
              <a:latin typeface="Bahnschrift SemiBold SemiConden" panose="020B0502040204020203" pitchFamily="34" charset="0"/>
            </a:endParaRPr>
          </a:p>
          <a:p>
            <a:pPr algn="just">
              <a:lnSpc>
                <a:spcPct val="150000"/>
              </a:lnSpc>
            </a:pPr>
            <a:r>
              <a:rPr lang="es-DO" sz="2800" dirty="0">
                <a:latin typeface="Bahnschrift SemiBold SemiConden" panose="020B0502040204020203" pitchFamily="34" charset="0"/>
              </a:rPr>
              <a:t>Algo distintivo de la presentación de </a:t>
            </a:r>
            <a:r>
              <a:rPr lang="es-DO" sz="2800" dirty="0" err="1">
                <a:latin typeface="Bahnschrift SemiBold SemiConden" panose="020B0502040204020203" pitchFamily="34" charset="0"/>
              </a:rPr>
              <a:t>Penno</a:t>
            </a:r>
            <a:r>
              <a:rPr lang="es-DO" sz="2800" dirty="0">
                <a:latin typeface="Bahnschrift SemiBold SemiConden" panose="020B0502040204020203" pitchFamily="34" charset="0"/>
              </a:rPr>
              <a:t> es su fuerte </a:t>
            </a:r>
            <a:r>
              <a:rPr lang="es-DO" sz="2800" dirty="0">
                <a:solidFill>
                  <a:srgbClr val="FFC000"/>
                </a:solidFill>
                <a:latin typeface="Bahnschrift SemiBold SemiConden" panose="020B0502040204020203" pitchFamily="34" charset="0"/>
              </a:rPr>
              <a:t>énfasis en el amor de Dios</a:t>
            </a:r>
            <a:r>
              <a:rPr lang="es-DO" sz="2800" dirty="0">
                <a:latin typeface="Bahnschrift SemiBold SemiConden" panose="020B0502040204020203" pitchFamily="34" charset="0"/>
              </a:rPr>
              <a:t>. La manifestación espontánea de ese amor es lo que, según él, la Sra. White define como </a:t>
            </a:r>
            <a:r>
              <a:rPr lang="es-DO" sz="2800" dirty="0">
                <a:solidFill>
                  <a:srgbClr val="FFC000"/>
                </a:solidFill>
                <a:latin typeface="Bahnschrift SemiBold SemiConden" panose="020B0502040204020203" pitchFamily="34" charset="0"/>
              </a:rPr>
              <a:t>perfección de carácter. </a:t>
            </a:r>
            <a:r>
              <a:rPr lang="es-DO" sz="2800" dirty="0">
                <a:latin typeface="Bahnschrift SemiBold SemiConden" panose="020B0502040204020203" pitchFamily="34" charset="0"/>
              </a:rPr>
              <a:t>Cuando el pueblo de Dios haya vencido como Cristo venció, entonces Él vendrá. </a:t>
            </a:r>
          </a:p>
          <a:p>
            <a:pPr algn="just">
              <a:lnSpc>
                <a:spcPct val="150000"/>
              </a:lnSpc>
            </a:pPr>
            <a:endParaRPr lang="es-DO" sz="2800" dirty="0" smtClean="0">
              <a:solidFill>
                <a:schemeClr val="accent2">
                  <a:lumMod val="40000"/>
                  <a:lumOff val="60000"/>
                </a:schemeClr>
              </a:solidFill>
              <a:latin typeface="Bahnschrift SemiBold SemiConden" panose="020B0502040204020203" pitchFamily="34" charset="0"/>
            </a:endParaRPr>
          </a:p>
          <a:p>
            <a:pPr algn="just">
              <a:lnSpc>
                <a:spcPct val="150000"/>
              </a:lnSpc>
            </a:pPr>
            <a:endParaRPr lang="es-DO" sz="3000" dirty="0" smtClean="0">
              <a:latin typeface="Bahnschrift SemiBold SemiConden" panose="020B0502040204020203" pitchFamily="34" charset="0"/>
            </a:endParaRPr>
          </a:p>
          <a:p>
            <a:pPr algn="just">
              <a:lnSpc>
                <a:spcPct val="150000"/>
              </a:lnSpc>
            </a:pPr>
            <a:endParaRPr lang="es-DO" sz="3200" dirty="0">
              <a:latin typeface="Bahnschrift SemiBold SemiConden" panose="020B0502040204020203" pitchFamily="34" charset="0"/>
            </a:endParaRPr>
          </a:p>
          <a:p>
            <a:pPr algn="just">
              <a:lnSpc>
                <a:spcPct val="150000"/>
              </a:lnSpc>
            </a:pPr>
            <a:endParaRPr lang="es-DO" sz="3000" b="1" dirty="0" smtClean="0">
              <a:solidFill>
                <a:srgbClr val="FFC000"/>
              </a:solidFill>
              <a:latin typeface="Bahnschrift SemiBold SemiConden" panose="020B0502040204020203" pitchFamily="34" charset="0"/>
            </a:endParaRPr>
          </a:p>
        </p:txBody>
      </p:sp>
    </p:spTree>
    <p:extLst>
      <p:ext uri="{BB962C8B-B14F-4D97-AF65-F5344CB8AC3E}">
        <p14:creationId xmlns:p14="http://schemas.microsoft.com/office/powerpoint/2010/main" val="4200983238"/>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2">
            <a:extLst>
              <a:ext uri="{FF2B5EF4-FFF2-40B4-BE49-F238E27FC236}">
                <a16:creationId xmlns="" xmlns:a16="http://schemas.microsoft.com/office/drawing/2014/main" id="{2D1922AA-2FBD-383B-47B4-E6599D77C773}"/>
              </a:ext>
            </a:extLst>
          </p:cNvPr>
          <p:cNvPicPr>
            <a:picLocks noGrp="1" noChangeAspect="1"/>
          </p:cNvPicPr>
          <p:nvPr isPhoto="1"/>
        </p:nvPicPr>
        <p:blipFill>
          <a:blip r:embed="rId3">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 xmlns:a16="http://schemas.microsoft.com/office/drawing/2014/main" id="{AB3F1B7B-A486-9CEF-D435-E1F73C1A21CA}"/>
              </a:ext>
            </a:extLst>
          </p:cNvPr>
          <p:cNvSpPr txBox="1"/>
          <p:nvPr/>
        </p:nvSpPr>
        <p:spPr>
          <a:xfrm>
            <a:off x="791163" y="1763244"/>
            <a:ext cx="9649374" cy="2723823"/>
          </a:xfrm>
          <a:prstGeom prst="rect">
            <a:avLst/>
          </a:prstGeom>
          <a:noFill/>
        </p:spPr>
        <p:txBody>
          <a:bodyPr wrap="square" rtlCol="0">
            <a:spAutoFit/>
          </a:bodyPr>
          <a:lstStyle/>
          <a:p>
            <a:r>
              <a:rPr lang="es-MX" sz="5700" b="1" dirty="0" smtClean="0">
                <a:latin typeface="Avenir Next LT Pro" panose="020B0504020202020204" pitchFamily="34" charset="0"/>
              </a:rPr>
              <a:t>Teología de la última generación: </a:t>
            </a:r>
          </a:p>
          <a:p>
            <a:r>
              <a:rPr lang="es-MX" sz="5700" b="1" dirty="0" smtClean="0">
                <a:latin typeface="Avenir Next LT Pro" panose="020B0504020202020204" pitchFamily="34" charset="0"/>
              </a:rPr>
              <a:t>Perspectiva contemporánea</a:t>
            </a:r>
            <a:endParaRPr lang="es-DO" sz="5700" b="1" dirty="0">
              <a:effectLst>
                <a:outerShdw blurRad="38100" dist="38100" dir="2700000" algn="tl">
                  <a:srgbClr val="000000">
                    <a:alpha val="43137"/>
                  </a:srgbClr>
                </a:outerShdw>
              </a:effectLst>
              <a:latin typeface="Avenir Next LT Pro" panose="020B0504020202020204" pitchFamily="34" charset="0"/>
            </a:endParaRPr>
          </a:p>
        </p:txBody>
      </p:sp>
      <p:sp>
        <p:nvSpPr>
          <p:cNvPr id="5" name="CuadroTexto 4">
            <a:extLst>
              <a:ext uri="{FF2B5EF4-FFF2-40B4-BE49-F238E27FC236}">
                <a16:creationId xmlns="" xmlns:a16="http://schemas.microsoft.com/office/drawing/2014/main" id="{7A034904-C73B-3DAB-1CA7-B80F9ED59BC3}"/>
              </a:ext>
            </a:extLst>
          </p:cNvPr>
          <p:cNvSpPr txBox="1"/>
          <p:nvPr/>
        </p:nvSpPr>
        <p:spPr>
          <a:xfrm>
            <a:off x="10182131" y="5682108"/>
            <a:ext cx="2009869" cy="523220"/>
          </a:xfrm>
          <a:prstGeom prst="rect">
            <a:avLst/>
          </a:prstGeom>
          <a:noFill/>
        </p:spPr>
        <p:txBody>
          <a:bodyPr wrap="square" rtlCol="0">
            <a:spAutoFit/>
          </a:bodyPr>
          <a:lstStyle/>
          <a:p>
            <a:pPr algn="ctr"/>
            <a:r>
              <a:rPr lang="es-DO" sz="2800" dirty="0">
                <a:solidFill>
                  <a:schemeClr val="accent4">
                    <a:lumMod val="75000"/>
                  </a:schemeClr>
                </a:solidFill>
                <a:latin typeface="Bahnschrift SemiBold Condensed" panose="020B0502040204020203" pitchFamily="34" charset="0"/>
              </a:rPr>
              <a:t>CAPÍTULO </a:t>
            </a:r>
            <a:r>
              <a:rPr lang="es-DO" sz="2800" dirty="0" smtClean="0">
                <a:solidFill>
                  <a:schemeClr val="accent4">
                    <a:lumMod val="75000"/>
                  </a:schemeClr>
                </a:solidFill>
                <a:latin typeface="Bahnschrift SemiBold Condensed" panose="020B0502040204020203" pitchFamily="34" charset="0"/>
              </a:rPr>
              <a:t>#2</a:t>
            </a:r>
            <a:endParaRPr lang="es-DO" sz="2800" dirty="0">
              <a:solidFill>
                <a:schemeClr val="accent4">
                  <a:lumMod val="75000"/>
                </a:schemeClr>
              </a:solidFill>
              <a:latin typeface="Bahnschrift SemiBold Condensed" panose="020B0502040204020203" pitchFamily="34" charset="0"/>
            </a:endParaRPr>
          </a:p>
        </p:txBody>
      </p:sp>
      <p:sp>
        <p:nvSpPr>
          <p:cNvPr id="6" name="Rectángulo 5"/>
          <p:cNvSpPr/>
          <p:nvPr/>
        </p:nvSpPr>
        <p:spPr>
          <a:xfrm>
            <a:off x="509516" y="5418617"/>
            <a:ext cx="6096000" cy="646331"/>
          </a:xfrm>
          <a:prstGeom prst="rect">
            <a:avLst/>
          </a:prstGeom>
        </p:spPr>
        <p:txBody>
          <a:bodyPr>
            <a:spAutoFit/>
          </a:bodyPr>
          <a:lstStyle/>
          <a:p>
            <a:pPr algn="r"/>
            <a:r>
              <a:rPr lang="es-DO" i="1" dirty="0">
                <a:ea typeface="Cascadia Code" panose="020B0609020000020004" pitchFamily="49" charset="0"/>
                <a:cs typeface="Cascadia Code" panose="020B0609020000020004" pitchFamily="49" charset="0"/>
              </a:rPr>
              <a:t>Basado en el libro “La última generación: ¿cuál es el papel que desempeñarán los santos en el tiempo del fin?”</a:t>
            </a:r>
          </a:p>
        </p:txBody>
      </p:sp>
    </p:spTree>
    <p:extLst>
      <p:ext uri="{BB962C8B-B14F-4D97-AF65-F5344CB8AC3E}">
        <p14:creationId xmlns:p14="http://schemas.microsoft.com/office/powerpoint/2010/main" val="2620053656"/>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 xmlns:a16="http://schemas.microsoft.com/office/drawing/2014/main" id="{64135796-1766-D8EE-051A-21064EBE411E}"/>
              </a:ext>
            </a:extLst>
          </p:cNvPr>
          <p:cNvSpPr txBox="1"/>
          <p:nvPr/>
        </p:nvSpPr>
        <p:spPr>
          <a:xfrm>
            <a:off x="150125" y="49359"/>
            <a:ext cx="4449171" cy="461665"/>
          </a:xfrm>
          <a:prstGeom prst="rect">
            <a:avLst/>
          </a:prstGeom>
          <a:noFill/>
        </p:spPr>
        <p:txBody>
          <a:bodyPr wrap="square" rtlCol="0">
            <a:spAutoFit/>
          </a:bodyPr>
          <a:lstStyle/>
          <a:p>
            <a:pPr algn="ctr"/>
            <a:r>
              <a:rPr lang="es-MX" sz="2400" b="1">
                <a:latin typeface="Bahnschrift SemiCondensed" panose="020B0502040204020203" pitchFamily="34" charset="0"/>
              </a:rPr>
              <a:t>TUG: Perspectiva contemporánea</a:t>
            </a:r>
            <a:endParaRPr lang="es-DO" sz="2400" b="1" dirty="0">
              <a:latin typeface="Bahnschrift SemiCondensed" panose="020B0502040204020203" pitchFamily="34" charset="0"/>
            </a:endParaRPr>
          </a:p>
        </p:txBody>
      </p:sp>
      <p:sp>
        <p:nvSpPr>
          <p:cNvPr id="5" name="CuadroTexto 4">
            <a:extLst>
              <a:ext uri="{FF2B5EF4-FFF2-40B4-BE49-F238E27FC236}">
                <a16:creationId xmlns="" xmlns:a16="http://schemas.microsoft.com/office/drawing/2014/main" id="{C08B84B9-E2B0-1148-DC50-5801C944DA9C}"/>
              </a:ext>
            </a:extLst>
          </p:cNvPr>
          <p:cNvSpPr txBox="1"/>
          <p:nvPr/>
        </p:nvSpPr>
        <p:spPr>
          <a:xfrm>
            <a:off x="764275" y="560383"/>
            <a:ext cx="10522424" cy="6924973"/>
          </a:xfrm>
          <a:prstGeom prst="rect">
            <a:avLst/>
          </a:prstGeom>
          <a:noFill/>
        </p:spPr>
        <p:txBody>
          <a:bodyPr wrap="square" rtlCol="0">
            <a:spAutoFit/>
          </a:bodyPr>
          <a:lstStyle/>
          <a:p>
            <a:pPr algn="just">
              <a:lnSpc>
                <a:spcPct val="150000"/>
              </a:lnSpc>
            </a:pPr>
            <a:r>
              <a:rPr lang="es-DO" sz="2600" dirty="0">
                <a:latin typeface="Bahnschrift SemiBold SemiConden" panose="020B0502040204020203" pitchFamily="34" charset="0"/>
              </a:rPr>
              <a:t>Citando </a:t>
            </a:r>
            <a:r>
              <a:rPr lang="es-DO" sz="2600" dirty="0">
                <a:solidFill>
                  <a:schemeClr val="accent4">
                    <a:lumMod val="60000"/>
                    <a:lumOff val="40000"/>
                  </a:schemeClr>
                </a:solidFill>
                <a:latin typeface="Bahnschrift SemiBold SemiConden" panose="020B0502040204020203" pitchFamily="34" charset="0"/>
              </a:rPr>
              <a:t>Levítico 16:30</a:t>
            </a:r>
            <a:r>
              <a:rPr lang="es-DO" sz="2600" dirty="0">
                <a:latin typeface="Bahnschrift SemiBold SemiConden" panose="020B0502040204020203" pitchFamily="34" charset="0"/>
              </a:rPr>
              <a:t>, </a:t>
            </a:r>
            <a:r>
              <a:rPr lang="es-DO" sz="2600" dirty="0" err="1">
                <a:latin typeface="Bahnschrift SemiBold SemiConden" panose="020B0502040204020203" pitchFamily="34" charset="0"/>
              </a:rPr>
              <a:t>Penno</a:t>
            </a:r>
            <a:r>
              <a:rPr lang="es-DO" sz="2600" dirty="0">
                <a:latin typeface="Bahnschrift SemiBold SemiConden" panose="020B0502040204020203" pitchFamily="34" charset="0"/>
              </a:rPr>
              <a:t> sostiene que la declaración </a:t>
            </a:r>
            <a:r>
              <a:rPr lang="es-DO" sz="2600" dirty="0">
                <a:solidFill>
                  <a:srgbClr val="92D050"/>
                </a:solidFill>
                <a:latin typeface="Bahnschrift SemiBold SemiConden" panose="020B0502040204020203" pitchFamily="34" charset="0"/>
              </a:rPr>
              <a:t>«se hará expiación por vosotros y seréis limpios de todos vuestros pecados»</a:t>
            </a:r>
            <a:r>
              <a:rPr lang="es-DO" sz="2600" dirty="0">
                <a:latin typeface="Bahnschrift SemiBold SemiConden" panose="020B0502040204020203" pitchFamily="34" charset="0"/>
              </a:rPr>
              <a:t>, implica la victoria sobre los pecados «</a:t>
            </a:r>
            <a:r>
              <a:rPr lang="es-DO" sz="2600" dirty="0" smtClean="0">
                <a:latin typeface="Bahnschrift SemiBold SemiConden" panose="020B0502040204020203" pitchFamily="34" charset="0"/>
              </a:rPr>
              <a:t>conscientes e </a:t>
            </a:r>
            <a:r>
              <a:rPr lang="es-DO" sz="2600" dirty="0">
                <a:latin typeface="Bahnschrift SemiBold SemiConden" panose="020B0502040204020203" pitchFamily="34" charset="0"/>
              </a:rPr>
              <a:t>inconscientes»</a:t>
            </a:r>
            <a:r>
              <a:rPr lang="es-DO" sz="2600" dirty="0" smtClean="0">
                <a:latin typeface="Bahnschrift SemiBold SemiConden" panose="020B0502040204020203" pitchFamily="34" charset="0"/>
              </a:rPr>
              <a:t>. Hay una expiación final que recibirá la última generación. Para el autor, </a:t>
            </a:r>
            <a:r>
              <a:rPr lang="es-DO" sz="2600" dirty="0">
                <a:solidFill>
                  <a:srgbClr val="FFC000"/>
                </a:solidFill>
                <a:latin typeface="Bahnschrift SemiBold SemiConden" panose="020B0502040204020203" pitchFamily="34" charset="0"/>
              </a:rPr>
              <a:t>«“Expiación” es reconciliación, </a:t>
            </a:r>
            <a:r>
              <a:rPr lang="es-DO" sz="2600" dirty="0">
                <a:latin typeface="Bahnschrift SemiBold SemiConden" panose="020B0502040204020203" pitchFamily="34" charset="0"/>
              </a:rPr>
              <a:t>de modo que la expiación final será la definitiva y plena reconciliación a la voluntad de Dios». </a:t>
            </a:r>
          </a:p>
          <a:p>
            <a:pPr algn="just">
              <a:lnSpc>
                <a:spcPct val="150000"/>
              </a:lnSpc>
            </a:pPr>
            <a:r>
              <a:rPr lang="es-DO" sz="2600" dirty="0">
                <a:latin typeface="Bahnschrift SemiBold SemiConden" panose="020B0502040204020203" pitchFamily="34" charset="0"/>
              </a:rPr>
              <a:t>Si el pueblo de Dios no logra esta experiencia de reconciliación, </a:t>
            </a:r>
            <a:r>
              <a:rPr lang="es-DO" sz="2600" dirty="0">
                <a:solidFill>
                  <a:schemeClr val="accent2">
                    <a:lumMod val="40000"/>
                    <a:lumOff val="60000"/>
                  </a:schemeClr>
                </a:solidFill>
                <a:latin typeface="Bahnschrift SemiBold SemiConden" panose="020B0502040204020203" pitchFamily="34" charset="0"/>
              </a:rPr>
              <a:t>«entonces Jesús quedará avergonzado eternamente, pues el auténtico asunto en cuestión aquí es el honor de Cristo». </a:t>
            </a:r>
            <a:r>
              <a:rPr lang="es-DO" sz="2600" dirty="0">
                <a:latin typeface="Bahnschrift SemiBold SemiConden" panose="020B0502040204020203" pitchFamily="34" charset="0"/>
              </a:rPr>
              <a:t>Es imposible que Él regrese mientras su pueblo no haya alcanzado el estado de victoria descrito en </a:t>
            </a:r>
            <a:r>
              <a:rPr lang="es-DO" sz="2600" dirty="0">
                <a:solidFill>
                  <a:schemeClr val="accent4">
                    <a:lumMod val="60000"/>
                    <a:lumOff val="40000"/>
                  </a:schemeClr>
                </a:solidFill>
                <a:latin typeface="Bahnschrift SemiBold SemiConden" panose="020B0502040204020203" pitchFamily="34" charset="0"/>
              </a:rPr>
              <a:t>Apocalipsis 3:21</a:t>
            </a:r>
            <a:endParaRPr lang="es-DO" sz="2600" dirty="0" smtClean="0">
              <a:solidFill>
                <a:schemeClr val="accent4">
                  <a:lumMod val="60000"/>
                  <a:lumOff val="40000"/>
                </a:schemeClr>
              </a:solidFill>
              <a:latin typeface="Bahnschrift SemiBold SemiConden" panose="020B0502040204020203" pitchFamily="34" charset="0"/>
            </a:endParaRPr>
          </a:p>
          <a:p>
            <a:pPr algn="just">
              <a:lnSpc>
                <a:spcPct val="150000"/>
              </a:lnSpc>
            </a:pPr>
            <a:endParaRPr lang="es-DO" sz="3200" dirty="0">
              <a:latin typeface="Bahnschrift SemiBold SemiConden" panose="020B0502040204020203" pitchFamily="34" charset="0"/>
            </a:endParaRPr>
          </a:p>
          <a:p>
            <a:pPr algn="just">
              <a:lnSpc>
                <a:spcPct val="150000"/>
              </a:lnSpc>
            </a:pPr>
            <a:endParaRPr lang="es-DO" sz="3000" b="1" dirty="0" smtClean="0">
              <a:solidFill>
                <a:srgbClr val="92D050"/>
              </a:solidFill>
              <a:latin typeface="Bahnschrift SemiBold SemiConden" panose="020B0502040204020203" pitchFamily="34" charset="0"/>
            </a:endParaRPr>
          </a:p>
        </p:txBody>
      </p:sp>
    </p:spTree>
    <p:extLst>
      <p:ext uri="{BB962C8B-B14F-4D97-AF65-F5344CB8AC3E}">
        <p14:creationId xmlns:p14="http://schemas.microsoft.com/office/powerpoint/2010/main" val="4055860566"/>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 xmlns:a16="http://schemas.microsoft.com/office/drawing/2014/main" id="{64135796-1766-D8EE-051A-21064EBE411E}"/>
              </a:ext>
            </a:extLst>
          </p:cNvPr>
          <p:cNvSpPr txBox="1"/>
          <p:nvPr/>
        </p:nvSpPr>
        <p:spPr>
          <a:xfrm>
            <a:off x="150125" y="49359"/>
            <a:ext cx="4449171" cy="461665"/>
          </a:xfrm>
          <a:prstGeom prst="rect">
            <a:avLst/>
          </a:prstGeom>
          <a:noFill/>
        </p:spPr>
        <p:txBody>
          <a:bodyPr wrap="square" rtlCol="0">
            <a:spAutoFit/>
          </a:bodyPr>
          <a:lstStyle/>
          <a:p>
            <a:pPr algn="ctr"/>
            <a:r>
              <a:rPr lang="es-MX" sz="2400" b="1">
                <a:latin typeface="Bahnschrift SemiCondensed" panose="020B0502040204020203" pitchFamily="34" charset="0"/>
              </a:rPr>
              <a:t>TUG: Perspectiva contemporánea</a:t>
            </a:r>
            <a:endParaRPr lang="es-DO" sz="2400" b="1" dirty="0">
              <a:latin typeface="Bahnschrift SemiCondensed" panose="020B0502040204020203" pitchFamily="34" charset="0"/>
            </a:endParaRPr>
          </a:p>
        </p:txBody>
      </p:sp>
      <p:sp>
        <p:nvSpPr>
          <p:cNvPr id="5" name="CuadroTexto 4">
            <a:extLst>
              <a:ext uri="{FF2B5EF4-FFF2-40B4-BE49-F238E27FC236}">
                <a16:creationId xmlns="" xmlns:a16="http://schemas.microsoft.com/office/drawing/2014/main" id="{C08B84B9-E2B0-1148-DC50-5801C944DA9C}"/>
              </a:ext>
            </a:extLst>
          </p:cNvPr>
          <p:cNvSpPr txBox="1"/>
          <p:nvPr/>
        </p:nvSpPr>
        <p:spPr>
          <a:xfrm>
            <a:off x="764275" y="560383"/>
            <a:ext cx="10522424" cy="5955476"/>
          </a:xfrm>
          <a:prstGeom prst="rect">
            <a:avLst/>
          </a:prstGeom>
          <a:noFill/>
        </p:spPr>
        <p:txBody>
          <a:bodyPr wrap="square" rtlCol="0">
            <a:spAutoFit/>
          </a:bodyPr>
          <a:lstStyle/>
          <a:p>
            <a:pPr algn="just">
              <a:lnSpc>
                <a:spcPct val="150000"/>
              </a:lnSpc>
            </a:pPr>
            <a:r>
              <a:rPr lang="es-DO" sz="3200" dirty="0">
                <a:latin typeface="Bahnschrift SemiBold SemiConden" panose="020B0502040204020203" pitchFamily="34" charset="0"/>
              </a:rPr>
              <a:t>Esto será posible gracias a la </a:t>
            </a:r>
            <a:r>
              <a:rPr lang="es-DO" sz="3200" dirty="0">
                <a:solidFill>
                  <a:srgbClr val="FFC000"/>
                </a:solidFill>
                <a:latin typeface="Bahnschrift SemiBold SemiConden" panose="020B0502040204020203" pitchFamily="34" charset="0"/>
              </a:rPr>
              <a:t>justicia impartida de Cristo. </a:t>
            </a:r>
            <a:r>
              <a:rPr lang="es-DO" sz="3200" dirty="0">
                <a:latin typeface="Bahnschrift SemiBold SemiConden" panose="020B0502040204020203" pitchFamily="34" charset="0"/>
              </a:rPr>
              <a:t>La justicia legal, imputada, finalmente se convertirá en justicia </a:t>
            </a:r>
            <a:r>
              <a:rPr lang="es-DO" sz="3200" dirty="0" smtClean="0">
                <a:latin typeface="Bahnschrift SemiBold SemiConden" panose="020B0502040204020203" pitchFamily="34" charset="0"/>
              </a:rPr>
              <a:t>experimentada.</a:t>
            </a:r>
          </a:p>
          <a:p>
            <a:pPr algn="just">
              <a:lnSpc>
                <a:spcPct val="150000"/>
              </a:lnSpc>
            </a:pPr>
            <a:r>
              <a:rPr lang="es-MX" sz="3200" dirty="0" smtClean="0">
                <a:latin typeface="Bahnschrift SemiBold SemiConden" panose="020B0502040204020203" pitchFamily="34" charset="0"/>
              </a:rPr>
              <a:t>Ante tal planteamiento, surge la </a:t>
            </a:r>
            <a:r>
              <a:rPr lang="es-MX" sz="3200" dirty="0" smtClean="0">
                <a:solidFill>
                  <a:srgbClr val="FF0000"/>
                </a:solidFill>
                <a:latin typeface="Bahnschrift SemiBold SemiConden" panose="020B0502040204020203" pitchFamily="34" charset="0"/>
              </a:rPr>
              <a:t>pregunta: </a:t>
            </a:r>
            <a:r>
              <a:rPr lang="es-DO" sz="3200" dirty="0">
                <a:latin typeface="Bahnschrift SemiBold SemiConden" panose="020B0502040204020203" pitchFamily="34" charset="0"/>
              </a:rPr>
              <a:t>¿Los creyentes de los tiempos bíblicos, así como los cristianos, nunca experimentaron la plena santificación por el hecho que Cristo no estuvo en el Lugar santísimo?</a:t>
            </a:r>
          </a:p>
          <a:p>
            <a:pPr algn="just">
              <a:lnSpc>
                <a:spcPct val="150000"/>
              </a:lnSpc>
            </a:pPr>
            <a:endParaRPr lang="es-DO" sz="3000" b="1" dirty="0" smtClean="0">
              <a:solidFill>
                <a:srgbClr val="92D050"/>
              </a:solidFill>
              <a:latin typeface="Bahnschrift SemiBold SemiConden" panose="020B0502040204020203" pitchFamily="34" charset="0"/>
            </a:endParaRPr>
          </a:p>
        </p:txBody>
      </p:sp>
    </p:spTree>
    <p:extLst>
      <p:ext uri="{BB962C8B-B14F-4D97-AF65-F5344CB8AC3E}">
        <p14:creationId xmlns:p14="http://schemas.microsoft.com/office/powerpoint/2010/main" val="2936606163"/>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 xmlns:a16="http://schemas.microsoft.com/office/drawing/2014/main" id="{64135796-1766-D8EE-051A-21064EBE411E}"/>
              </a:ext>
            </a:extLst>
          </p:cNvPr>
          <p:cNvSpPr txBox="1"/>
          <p:nvPr/>
        </p:nvSpPr>
        <p:spPr>
          <a:xfrm>
            <a:off x="150125" y="49359"/>
            <a:ext cx="4449171" cy="461665"/>
          </a:xfrm>
          <a:prstGeom prst="rect">
            <a:avLst/>
          </a:prstGeom>
          <a:noFill/>
        </p:spPr>
        <p:txBody>
          <a:bodyPr wrap="square" rtlCol="0">
            <a:spAutoFit/>
          </a:bodyPr>
          <a:lstStyle/>
          <a:p>
            <a:pPr algn="ctr"/>
            <a:r>
              <a:rPr lang="es-MX" sz="2400" b="1">
                <a:latin typeface="Bahnschrift SemiCondensed" panose="020B0502040204020203" pitchFamily="34" charset="0"/>
              </a:rPr>
              <a:t>TUG: Perspectiva contemporánea</a:t>
            </a:r>
            <a:endParaRPr lang="es-DO" sz="2400" b="1" dirty="0">
              <a:latin typeface="Bahnschrift SemiCondensed" panose="020B0502040204020203" pitchFamily="34" charset="0"/>
            </a:endParaRPr>
          </a:p>
        </p:txBody>
      </p:sp>
      <p:sp>
        <p:nvSpPr>
          <p:cNvPr id="5" name="CuadroTexto 4">
            <a:extLst>
              <a:ext uri="{FF2B5EF4-FFF2-40B4-BE49-F238E27FC236}">
                <a16:creationId xmlns="" xmlns:a16="http://schemas.microsoft.com/office/drawing/2014/main" id="{C08B84B9-E2B0-1148-DC50-5801C944DA9C}"/>
              </a:ext>
            </a:extLst>
          </p:cNvPr>
          <p:cNvSpPr txBox="1"/>
          <p:nvPr/>
        </p:nvSpPr>
        <p:spPr>
          <a:xfrm>
            <a:off x="764275" y="560383"/>
            <a:ext cx="10522424" cy="6001643"/>
          </a:xfrm>
          <a:prstGeom prst="rect">
            <a:avLst/>
          </a:prstGeom>
          <a:noFill/>
        </p:spPr>
        <p:txBody>
          <a:bodyPr wrap="square" rtlCol="0">
            <a:spAutoFit/>
          </a:bodyPr>
          <a:lstStyle/>
          <a:p>
            <a:pPr algn="just">
              <a:lnSpc>
                <a:spcPct val="150000"/>
              </a:lnSpc>
            </a:pPr>
            <a:r>
              <a:rPr lang="es-MX" sz="3200" dirty="0" smtClean="0">
                <a:solidFill>
                  <a:srgbClr val="FFC000"/>
                </a:solidFill>
                <a:latin typeface="Bahnschrift SemiBold SemiConden" panose="020B0502040204020203" pitchFamily="34" charset="0"/>
              </a:rPr>
              <a:t>Respuesta:</a:t>
            </a:r>
          </a:p>
          <a:p>
            <a:pPr algn="just">
              <a:lnSpc>
                <a:spcPct val="150000"/>
              </a:lnSpc>
            </a:pPr>
            <a:r>
              <a:rPr lang="es-MX" sz="3200" dirty="0" smtClean="0">
                <a:latin typeface="Bahnschrift SemiBold SemiConden" panose="020B0502040204020203" pitchFamily="34" charset="0"/>
              </a:rPr>
              <a:t>En Romanos 6:22, el apóstol Pablo declara que la santificación es la experiencia inevitable en la vida de </a:t>
            </a:r>
            <a:r>
              <a:rPr lang="es-MX" sz="3200" dirty="0" smtClean="0">
                <a:solidFill>
                  <a:srgbClr val="FFC000"/>
                </a:solidFill>
                <a:latin typeface="Bahnschrift SemiBold SemiConden" panose="020B0502040204020203" pitchFamily="34" charset="0"/>
              </a:rPr>
              <a:t>todos los creyentes</a:t>
            </a:r>
            <a:r>
              <a:rPr lang="es-MX" sz="3200" dirty="0" smtClean="0">
                <a:latin typeface="Bahnschrift SemiBold SemiConden" panose="020B0502040204020203" pitchFamily="34" charset="0"/>
              </a:rPr>
              <a:t>: </a:t>
            </a:r>
          </a:p>
          <a:p>
            <a:pPr algn="just">
              <a:lnSpc>
                <a:spcPct val="150000"/>
              </a:lnSpc>
            </a:pPr>
            <a:r>
              <a:rPr lang="es-MX" sz="3200" dirty="0" smtClean="0">
                <a:solidFill>
                  <a:srgbClr val="92D050"/>
                </a:solidFill>
                <a:latin typeface="Bahnschrift SemiBold SemiConden" panose="020B0502040204020203" pitchFamily="34" charset="0"/>
              </a:rPr>
              <a:t>“Mas </a:t>
            </a:r>
            <a:r>
              <a:rPr lang="es-MX" sz="3200" dirty="0">
                <a:solidFill>
                  <a:srgbClr val="92D050"/>
                </a:solidFill>
                <a:latin typeface="Bahnschrift SemiBold SemiConden" panose="020B0502040204020203" pitchFamily="34" charset="0"/>
              </a:rPr>
              <a:t>ahora que habéis sido libertados del pecado y hechos siervos de Dios, tenéis por vuestro fruto la santificación, y como fin, la vida </a:t>
            </a:r>
            <a:r>
              <a:rPr lang="es-MX" sz="3200" dirty="0" smtClean="0">
                <a:solidFill>
                  <a:srgbClr val="92D050"/>
                </a:solidFill>
                <a:latin typeface="Bahnschrift SemiBold SemiConden" panose="020B0502040204020203" pitchFamily="34" charset="0"/>
              </a:rPr>
              <a:t>eterna” .</a:t>
            </a:r>
          </a:p>
          <a:p>
            <a:pPr algn="just">
              <a:lnSpc>
                <a:spcPct val="150000"/>
              </a:lnSpc>
            </a:pPr>
            <a:r>
              <a:rPr lang="es-MX" sz="3200" b="1" dirty="0" smtClean="0">
                <a:latin typeface="Bahnschrift SemiBold SemiConden" panose="020B0502040204020203" pitchFamily="34" charset="0"/>
              </a:rPr>
              <a:t>En cambio, </a:t>
            </a:r>
            <a:r>
              <a:rPr lang="es-MX" sz="3200" b="1" dirty="0" err="1" smtClean="0">
                <a:latin typeface="Bahnschrift SemiBold SemiConden" panose="020B0502040204020203" pitchFamily="34" charset="0"/>
              </a:rPr>
              <a:t>Penno</a:t>
            </a:r>
            <a:r>
              <a:rPr lang="es-MX" sz="3200" b="1" dirty="0" smtClean="0">
                <a:latin typeface="Bahnschrift SemiBold SemiConden" panose="020B0502040204020203" pitchFamily="34" charset="0"/>
              </a:rPr>
              <a:t> sugiere que la plena santificación solo será lograda al final de los tiempos.</a:t>
            </a:r>
            <a:endParaRPr lang="es-DO" sz="3000" b="1" dirty="0" smtClean="0">
              <a:latin typeface="Bahnschrift SemiBold SemiConden" panose="020B0502040204020203" pitchFamily="34" charset="0"/>
            </a:endParaRPr>
          </a:p>
        </p:txBody>
      </p:sp>
    </p:spTree>
    <p:extLst>
      <p:ext uri="{BB962C8B-B14F-4D97-AF65-F5344CB8AC3E}">
        <p14:creationId xmlns:p14="http://schemas.microsoft.com/office/powerpoint/2010/main" val="2988868310"/>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 xmlns:a16="http://schemas.microsoft.com/office/drawing/2014/main" id="{64135796-1766-D8EE-051A-21064EBE411E}"/>
              </a:ext>
            </a:extLst>
          </p:cNvPr>
          <p:cNvSpPr txBox="1"/>
          <p:nvPr/>
        </p:nvSpPr>
        <p:spPr>
          <a:xfrm>
            <a:off x="150125" y="49359"/>
            <a:ext cx="4449171" cy="461665"/>
          </a:xfrm>
          <a:prstGeom prst="rect">
            <a:avLst/>
          </a:prstGeom>
          <a:noFill/>
        </p:spPr>
        <p:txBody>
          <a:bodyPr wrap="square" rtlCol="0">
            <a:spAutoFit/>
          </a:bodyPr>
          <a:lstStyle/>
          <a:p>
            <a:pPr algn="ctr"/>
            <a:r>
              <a:rPr lang="es-MX" sz="2400" b="1">
                <a:latin typeface="Bahnschrift SemiCondensed" panose="020B0502040204020203" pitchFamily="34" charset="0"/>
              </a:rPr>
              <a:t>TUG: Perspectiva contemporánea</a:t>
            </a:r>
            <a:endParaRPr lang="es-DO" sz="2400" b="1" dirty="0">
              <a:latin typeface="Bahnschrift SemiCondensed" panose="020B0502040204020203" pitchFamily="34" charset="0"/>
            </a:endParaRPr>
          </a:p>
        </p:txBody>
      </p:sp>
      <p:sp>
        <p:nvSpPr>
          <p:cNvPr id="5" name="CuadroTexto 4">
            <a:extLst>
              <a:ext uri="{FF2B5EF4-FFF2-40B4-BE49-F238E27FC236}">
                <a16:creationId xmlns="" xmlns:a16="http://schemas.microsoft.com/office/drawing/2014/main" id="{C08B84B9-E2B0-1148-DC50-5801C944DA9C}"/>
              </a:ext>
            </a:extLst>
          </p:cNvPr>
          <p:cNvSpPr txBox="1"/>
          <p:nvPr/>
        </p:nvSpPr>
        <p:spPr>
          <a:xfrm>
            <a:off x="764275" y="791571"/>
            <a:ext cx="8543498" cy="6047809"/>
          </a:xfrm>
          <a:prstGeom prst="rect">
            <a:avLst/>
          </a:prstGeom>
          <a:noFill/>
        </p:spPr>
        <p:txBody>
          <a:bodyPr wrap="square" rtlCol="0">
            <a:spAutoFit/>
          </a:bodyPr>
          <a:lstStyle/>
          <a:p>
            <a:pPr algn="just">
              <a:lnSpc>
                <a:spcPct val="150000"/>
              </a:lnSpc>
            </a:pPr>
            <a:r>
              <a:rPr lang="es-MX" sz="3600" dirty="0" smtClean="0">
                <a:solidFill>
                  <a:srgbClr val="FF0000"/>
                </a:solidFill>
                <a:latin typeface="Bahnschrift SemiBold SemiConden" panose="020B0502040204020203" pitchFamily="34" charset="0"/>
              </a:rPr>
              <a:t>Más preguntas…</a:t>
            </a:r>
          </a:p>
          <a:p>
            <a:pPr marL="457200" indent="-457200" algn="just">
              <a:lnSpc>
                <a:spcPct val="150000"/>
              </a:lnSpc>
              <a:buFont typeface="Arial" panose="020B0604020202020204" pitchFamily="34" charset="0"/>
              <a:buChar char="•"/>
            </a:pPr>
            <a:r>
              <a:rPr lang="es-DO" sz="3200" dirty="0">
                <a:latin typeface="Bahnschrift SemiBold SemiConden" panose="020B0502040204020203" pitchFamily="34" charset="0"/>
              </a:rPr>
              <a:t>¿Tenía el Evangelio menos poder santificador durante los siglos que Cristo ministró en el Lugar Santo</a:t>
            </a:r>
            <a:r>
              <a:rPr lang="es-DO" sz="3200" dirty="0" smtClean="0">
                <a:latin typeface="Bahnschrift SemiBold SemiConden" panose="020B0502040204020203" pitchFamily="34" charset="0"/>
              </a:rPr>
              <a:t>? </a:t>
            </a:r>
          </a:p>
          <a:p>
            <a:pPr marL="457200" indent="-457200" algn="just">
              <a:lnSpc>
                <a:spcPct val="150000"/>
              </a:lnSpc>
              <a:buFont typeface="Arial" panose="020B0604020202020204" pitchFamily="34" charset="0"/>
              <a:buChar char="•"/>
            </a:pPr>
            <a:r>
              <a:rPr lang="es-DO" sz="3200" dirty="0" smtClean="0">
                <a:latin typeface="Bahnschrift SemiBold SemiConden" panose="020B0502040204020203" pitchFamily="34" charset="0"/>
              </a:rPr>
              <a:t>¿Acaso </a:t>
            </a:r>
            <a:r>
              <a:rPr lang="es-DO" sz="3200" dirty="0">
                <a:latin typeface="Bahnschrift SemiBold SemiConden" panose="020B0502040204020203" pitchFamily="34" charset="0"/>
              </a:rPr>
              <a:t>los creyentes del pasado no experimentaron la justicia de Cristo de manera completa?</a:t>
            </a:r>
          </a:p>
          <a:p>
            <a:pPr algn="just">
              <a:lnSpc>
                <a:spcPct val="150000"/>
              </a:lnSpc>
            </a:pPr>
            <a:endParaRPr lang="es-DO" sz="3000" b="1" dirty="0" smtClean="0">
              <a:latin typeface="Bahnschrift SemiBold SemiConden" panose="020B0502040204020203" pitchFamily="34" charset="0"/>
            </a:endParaRPr>
          </a:p>
        </p:txBody>
      </p:sp>
    </p:spTree>
    <p:extLst>
      <p:ext uri="{BB962C8B-B14F-4D97-AF65-F5344CB8AC3E}">
        <p14:creationId xmlns:p14="http://schemas.microsoft.com/office/powerpoint/2010/main" val="295434556"/>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 xmlns:a16="http://schemas.microsoft.com/office/drawing/2014/main" id="{64135796-1766-D8EE-051A-21064EBE411E}"/>
              </a:ext>
            </a:extLst>
          </p:cNvPr>
          <p:cNvSpPr txBox="1"/>
          <p:nvPr/>
        </p:nvSpPr>
        <p:spPr>
          <a:xfrm>
            <a:off x="150125" y="49359"/>
            <a:ext cx="4449171" cy="461665"/>
          </a:xfrm>
          <a:prstGeom prst="rect">
            <a:avLst/>
          </a:prstGeom>
          <a:noFill/>
        </p:spPr>
        <p:txBody>
          <a:bodyPr wrap="square" rtlCol="0">
            <a:spAutoFit/>
          </a:bodyPr>
          <a:lstStyle/>
          <a:p>
            <a:pPr algn="ctr"/>
            <a:r>
              <a:rPr lang="es-MX" sz="2400" b="1">
                <a:latin typeface="Bahnschrift SemiCondensed" panose="020B0502040204020203" pitchFamily="34" charset="0"/>
              </a:rPr>
              <a:t>TUG: Perspectiva contemporánea</a:t>
            </a:r>
            <a:endParaRPr lang="es-DO" sz="2400" b="1" dirty="0">
              <a:latin typeface="Bahnschrift SemiCondensed" panose="020B0502040204020203" pitchFamily="34" charset="0"/>
            </a:endParaRPr>
          </a:p>
        </p:txBody>
      </p:sp>
      <p:sp>
        <p:nvSpPr>
          <p:cNvPr id="5" name="CuadroTexto 4">
            <a:extLst>
              <a:ext uri="{FF2B5EF4-FFF2-40B4-BE49-F238E27FC236}">
                <a16:creationId xmlns="" xmlns:a16="http://schemas.microsoft.com/office/drawing/2014/main" id="{C08B84B9-E2B0-1148-DC50-5801C944DA9C}"/>
              </a:ext>
            </a:extLst>
          </p:cNvPr>
          <p:cNvSpPr txBox="1"/>
          <p:nvPr/>
        </p:nvSpPr>
        <p:spPr>
          <a:xfrm>
            <a:off x="764275" y="560383"/>
            <a:ext cx="10522424" cy="6878806"/>
          </a:xfrm>
          <a:prstGeom prst="rect">
            <a:avLst/>
          </a:prstGeom>
          <a:noFill/>
        </p:spPr>
        <p:txBody>
          <a:bodyPr wrap="square" rtlCol="0">
            <a:spAutoFit/>
          </a:bodyPr>
          <a:lstStyle/>
          <a:p>
            <a:pPr algn="just">
              <a:lnSpc>
                <a:spcPct val="150000"/>
              </a:lnSpc>
            </a:pPr>
            <a:r>
              <a:rPr lang="es-MX" sz="2800" dirty="0" err="1" smtClean="0">
                <a:latin typeface="Bahnschrift SemiBold SemiConden" panose="020B0502040204020203" pitchFamily="34" charset="0"/>
              </a:rPr>
              <a:t>Penno</a:t>
            </a:r>
            <a:r>
              <a:rPr lang="es-MX" sz="2800" dirty="0" smtClean="0">
                <a:latin typeface="Bahnschrift SemiBold SemiConden" panose="020B0502040204020203" pitchFamily="34" charset="0"/>
              </a:rPr>
              <a:t> también afirma que la última generación constituye </a:t>
            </a:r>
            <a:r>
              <a:rPr lang="es-MX" sz="2800" dirty="0" smtClean="0">
                <a:solidFill>
                  <a:srgbClr val="FFC000"/>
                </a:solidFill>
                <a:latin typeface="Bahnschrift SemiBold SemiConden" panose="020B0502040204020203" pitchFamily="34" charset="0"/>
              </a:rPr>
              <a:t>las primicias </a:t>
            </a:r>
            <a:r>
              <a:rPr lang="es-MX" sz="2800" dirty="0" smtClean="0">
                <a:latin typeface="Bahnschrift SemiBold SemiConden" panose="020B0502040204020203" pitchFamily="34" charset="0"/>
              </a:rPr>
              <a:t>para Dios y el Cordero, puesto que </a:t>
            </a:r>
            <a:r>
              <a:rPr lang="es-DO" sz="2800" dirty="0">
                <a:latin typeface="Bahnschrift SemiBold SemiConden" panose="020B0502040204020203" pitchFamily="34" charset="0"/>
              </a:rPr>
              <a:t>ellos serán una generación, un cuerpo corporativo, no un simple puñado de individuos dispersados e inconexos, como sucedió en el </a:t>
            </a:r>
            <a:r>
              <a:rPr lang="es-DO" sz="2800" dirty="0" smtClean="0">
                <a:latin typeface="Bahnschrift SemiBold SemiConden" panose="020B0502040204020203" pitchFamily="34" charset="0"/>
              </a:rPr>
              <a:t>pasado</a:t>
            </a:r>
            <a:r>
              <a:rPr lang="es-DO" sz="3200" dirty="0" smtClean="0">
                <a:latin typeface="Bahnschrift SemiBold SemiConden" panose="020B0502040204020203" pitchFamily="34" charset="0"/>
              </a:rPr>
              <a:t>.</a:t>
            </a:r>
          </a:p>
          <a:p>
            <a:pPr algn="just">
              <a:lnSpc>
                <a:spcPct val="150000"/>
              </a:lnSpc>
            </a:pPr>
            <a:r>
              <a:rPr lang="es-DO" sz="3200" dirty="0">
                <a:solidFill>
                  <a:schemeClr val="accent2">
                    <a:lumMod val="40000"/>
                    <a:lumOff val="60000"/>
                  </a:schemeClr>
                </a:solidFill>
                <a:latin typeface="Bahnschrift SemiBold SemiConden" panose="020B0502040204020203" pitchFamily="34" charset="0"/>
              </a:rPr>
              <a:t>«</a:t>
            </a:r>
            <a:r>
              <a:rPr lang="es-DO" sz="2800" dirty="0">
                <a:solidFill>
                  <a:schemeClr val="accent2">
                    <a:lumMod val="40000"/>
                    <a:lumOff val="60000"/>
                  </a:schemeClr>
                </a:solidFill>
                <a:latin typeface="Bahnschrift SemiBold SemiConden" panose="020B0502040204020203" pitchFamily="34" charset="0"/>
              </a:rPr>
              <a:t>Cristo debe tener una [novia] prometida, un cuerpo corporativo de creyentes que sean los primeros en demostrar la victoria que Cristo logró en su vida en la tierra […] Este cuerpo corporativo que venza, juzgará junto con los otros salvos, a todas las generaciones previas». </a:t>
            </a:r>
          </a:p>
          <a:p>
            <a:pPr algn="just">
              <a:lnSpc>
                <a:spcPct val="150000"/>
              </a:lnSpc>
            </a:pPr>
            <a:endParaRPr lang="es-MX" sz="3200" dirty="0" smtClean="0">
              <a:latin typeface="Bahnschrift SemiBold SemiConden" panose="020B0502040204020203" pitchFamily="34" charset="0"/>
            </a:endParaRPr>
          </a:p>
          <a:p>
            <a:pPr algn="just">
              <a:lnSpc>
                <a:spcPct val="150000"/>
              </a:lnSpc>
            </a:pPr>
            <a:endParaRPr lang="es-DO" sz="3000" b="1" dirty="0" smtClean="0">
              <a:latin typeface="Bahnschrift SemiBold SemiConden" panose="020B0502040204020203" pitchFamily="34" charset="0"/>
            </a:endParaRPr>
          </a:p>
        </p:txBody>
      </p:sp>
    </p:spTree>
    <p:extLst>
      <p:ext uri="{BB962C8B-B14F-4D97-AF65-F5344CB8AC3E}">
        <p14:creationId xmlns:p14="http://schemas.microsoft.com/office/powerpoint/2010/main" val="3748020113"/>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 xmlns:a16="http://schemas.microsoft.com/office/drawing/2014/main" id="{64135796-1766-D8EE-051A-21064EBE411E}"/>
              </a:ext>
            </a:extLst>
          </p:cNvPr>
          <p:cNvSpPr txBox="1"/>
          <p:nvPr/>
        </p:nvSpPr>
        <p:spPr>
          <a:xfrm>
            <a:off x="150125" y="49359"/>
            <a:ext cx="4449171" cy="461665"/>
          </a:xfrm>
          <a:prstGeom prst="rect">
            <a:avLst/>
          </a:prstGeom>
          <a:noFill/>
        </p:spPr>
        <p:txBody>
          <a:bodyPr wrap="square" rtlCol="0">
            <a:spAutoFit/>
          </a:bodyPr>
          <a:lstStyle/>
          <a:p>
            <a:pPr algn="ctr"/>
            <a:r>
              <a:rPr lang="es-MX" sz="2400" b="1">
                <a:latin typeface="Bahnschrift SemiCondensed" panose="020B0502040204020203" pitchFamily="34" charset="0"/>
              </a:rPr>
              <a:t>TUG: Perspectiva contemporánea</a:t>
            </a:r>
            <a:endParaRPr lang="es-DO" sz="2400" b="1" dirty="0">
              <a:latin typeface="Bahnschrift SemiCondensed" panose="020B0502040204020203" pitchFamily="34" charset="0"/>
            </a:endParaRPr>
          </a:p>
        </p:txBody>
      </p:sp>
      <p:sp>
        <p:nvSpPr>
          <p:cNvPr id="5" name="CuadroTexto 4">
            <a:extLst>
              <a:ext uri="{FF2B5EF4-FFF2-40B4-BE49-F238E27FC236}">
                <a16:creationId xmlns="" xmlns:a16="http://schemas.microsoft.com/office/drawing/2014/main" id="{C08B84B9-E2B0-1148-DC50-5801C944DA9C}"/>
              </a:ext>
            </a:extLst>
          </p:cNvPr>
          <p:cNvSpPr txBox="1"/>
          <p:nvPr/>
        </p:nvSpPr>
        <p:spPr>
          <a:xfrm>
            <a:off x="764275" y="560383"/>
            <a:ext cx="10522424" cy="8079135"/>
          </a:xfrm>
          <a:prstGeom prst="rect">
            <a:avLst/>
          </a:prstGeom>
          <a:noFill/>
        </p:spPr>
        <p:txBody>
          <a:bodyPr wrap="square" rtlCol="0">
            <a:spAutoFit/>
          </a:bodyPr>
          <a:lstStyle/>
          <a:p>
            <a:pPr algn="just">
              <a:lnSpc>
                <a:spcPct val="150000"/>
              </a:lnSpc>
            </a:pPr>
            <a:r>
              <a:rPr lang="es-MX" sz="2800" dirty="0" smtClean="0">
                <a:latin typeface="Bahnschrift SemiBold SemiConden" panose="020B0502040204020203" pitchFamily="34" charset="0"/>
              </a:rPr>
              <a:t>Después de exaltar la cruz y el amor ágape de Dios, sorprende escuchar la siguiente declaración del autor:</a:t>
            </a:r>
          </a:p>
          <a:p>
            <a:pPr algn="just">
              <a:lnSpc>
                <a:spcPct val="150000"/>
              </a:lnSpc>
            </a:pPr>
            <a:r>
              <a:rPr lang="es-DO" sz="2800" dirty="0" smtClean="0">
                <a:solidFill>
                  <a:schemeClr val="accent2">
                    <a:lumMod val="40000"/>
                    <a:lumOff val="60000"/>
                  </a:schemeClr>
                </a:solidFill>
                <a:latin typeface="Bahnschrift SemiBold SemiConden" panose="020B0502040204020203" pitchFamily="34" charset="0"/>
              </a:rPr>
              <a:t>“El </a:t>
            </a:r>
            <a:r>
              <a:rPr lang="es-DO" sz="2800" dirty="0">
                <a:solidFill>
                  <a:schemeClr val="accent2">
                    <a:lumMod val="40000"/>
                    <a:lumOff val="60000"/>
                  </a:schemeClr>
                </a:solidFill>
                <a:latin typeface="Bahnschrift SemiBold SemiConden" panose="020B0502040204020203" pitchFamily="34" charset="0"/>
              </a:rPr>
              <a:t>hecho de que el Hijo de Dios venciera y condenara el pecado en la carne </a:t>
            </a:r>
            <a:r>
              <a:rPr lang="es-DO" sz="2800" dirty="0">
                <a:solidFill>
                  <a:srgbClr val="FFC000"/>
                </a:solidFill>
                <a:latin typeface="Bahnschrift SemiBold SemiConden" panose="020B0502040204020203" pitchFamily="34" charset="0"/>
              </a:rPr>
              <a:t>no rebate definitivamente la acusación de Satanás</a:t>
            </a:r>
            <a:r>
              <a:rPr lang="es-DO" sz="2800" dirty="0">
                <a:solidFill>
                  <a:schemeClr val="accent2">
                    <a:lumMod val="40000"/>
                    <a:lumOff val="60000"/>
                  </a:schemeClr>
                </a:solidFill>
                <a:latin typeface="Bahnschrift SemiBold SemiConden" panose="020B0502040204020203" pitchFamily="34" charset="0"/>
              </a:rPr>
              <a:t> como algunos </a:t>
            </a:r>
            <a:r>
              <a:rPr lang="es-DO" sz="2800" dirty="0" smtClean="0">
                <a:solidFill>
                  <a:schemeClr val="accent2">
                    <a:lumMod val="40000"/>
                    <a:lumOff val="60000"/>
                  </a:schemeClr>
                </a:solidFill>
                <a:latin typeface="Bahnschrift SemiBold SemiConden" panose="020B0502040204020203" pitchFamily="34" charset="0"/>
              </a:rPr>
              <a:t>quisieran </a:t>
            </a:r>
            <a:r>
              <a:rPr lang="es-DO" sz="2800" dirty="0">
                <a:solidFill>
                  <a:schemeClr val="accent2">
                    <a:lumMod val="40000"/>
                    <a:lumOff val="60000"/>
                  </a:schemeClr>
                </a:solidFill>
                <a:latin typeface="Bahnschrift SemiBold SemiConden" panose="020B0502040204020203" pitchFamily="34" charset="0"/>
              </a:rPr>
              <a:t>que ustedes </a:t>
            </a:r>
            <a:r>
              <a:rPr lang="es-DO" sz="2800" dirty="0" smtClean="0">
                <a:solidFill>
                  <a:schemeClr val="accent2">
                    <a:lumMod val="40000"/>
                    <a:lumOff val="60000"/>
                  </a:schemeClr>
                </a:solidFill>
                <a:latin typeface="Bahnschrift SemiBold SemiConden" panose="020B0502040204020203" pitchFamily="34" charset="0"/>
              </a:rPr>
              <a:t>creyeran…”</a:t>
            </a:r>
          </a:p>
          <a:p>
            <a:pPr algn="just">
              <a:lnSpc>
                <a:spcPct val="150000"/>
              </a:lnSpc>
            </a:pPr>
            <a:r>
              <a:rPr lang="es-MX" sz="2800" dirty="0" smtClean="0">
                <a:latin typeface="Bahnschrift SemiBold SemiConden" panose="020B0502040204020203" pitchFamily="34" charset="0"/>
              </a:rPr>
              <a:t>Para el autor, </a:t>
            </a:r>
            <a:r>
              <a:rPr lang="es-DO" sz="2800" dirty="0">
                <a:latin typeface="Bahnschrift SemiBold SemiConden" panose="020B0502040204020203" pitchFamily="34" charset="0"/>
              </a:rPr>
              <a:t>la victoria de Cristo en el Calvario </a:t>
            </a:r>
            <a:r>
              <a:rPr lang="es-DO" sz="2800" dirty="0">
                <a:solidFill>
                  <a:schemeClr val="accent2">
                    <a:lumMod val="40000"/>
                    <a:lumOff val="60000"/>
                  </a:schemeClr>
                </a:solidFill>
                <a:latin typeface="Bahnschrift SemiBold SemiConden" panose="020B0502040204020203" pitchFamily="34" charset="0"/>
              </a:rPr>
              <a:t>«fue realmente un revés» </a:t>
            </a:r>
            <a:r>
              <a:rPr lang="es-DO" sz="2800" dirty="0">
                <a:latin typeface="Bahnschrift SemiBold SemiConden" panose="020B0502040204020203" pitchFamily="34" charset="0"/>
              </a:rPr>
              <a:t>para el gran rebelde, pero insiste en que hay </a:t>
            </a:r>
            <a:r>
              <a:rPr lang="es-DO" sz="2800" dirty="0">
                <a:solidFill>
                  <a:schemeClr val="accent2">
                    <a:lumMod val="40000"/>
                    <a:lumOff val="60000"/>
                  </a:schemeClr>
                </a:solidFill>
                <a:latin typeface="Bahnschrift SemiBold SemiConden" panose="020B0502040204020203" pitchFamily="34" charset="0"/>
              </a:rPr>
              <a:t>«acusaciones de Satanás que siguen en pie», </a:t>
            </a:r>
            <a:r>
              <a:rPr lang="es-DO" sz="2800" dirty="0">
                <a:latin typeface="Bahnschrift SemiBold SemiConden" panose="020B0502040204020203" pitchFamily="34" charset="0"/>
              </a:rPr>
              <a:t>como por ejemplo </a:t>
            </a:r>
            <a:r>
              <a:rPr lang="es-DO" sz="2800" dirty="0">
                <a:solidFill>
                  <a:schemeClr val="accent2">
                    <a:lumMod val="40000"/>
                    <a:lumOff val="60000"/>
                  </a:schemeClr>
                </a:solidFill>
                <a:latin typeface="Bahnschrift SemiBold SemiConden" panose="020B0502040204020203" pitchFamily="34" charset="0"/>
              </a:rPr>
              <a:t>«que es imposible para pecadores caídos, obedecer la voluntad de Dios.</a:t>
            </a:r>
            <a:endParaRPr lang="es-DO" sz="2800" dirty="0" smtClean="0">
              <a:latin typeface="Bahnschrift SemiBold SemiConden" panose="020B0502040204020203" pitchFamily="34" charset="0"/>
            </a:endParaRPr>
          </a:p>
          <a:p>
            <a:pPr algn="just">
              <a:lnSpc>
                <a:spcPct val="150000"/>
              </a:lnSpc>
            </a:pPr>
            <a:endParaRPr lang="es-DO" sz="3200" dirty="0">
              <a:latin typeface="Bahnschrift SemiBold SemiConden" panose="020B0502040204020203" pitchFamily="34" charset="0"/>
            </a:endParaRPr>
          </a:p>
          <a:p>
            <a:pPr algn="just">
              <a:lnSpc>
                <a:spcPct val="150000"/>
              </a:lnSpc>
            </a:pPr>
            <a:endParaRPr lang="es-MX" sz="3200" dirty="0" smtClean="0">
              <a:latin typeface="Bahnschrift SemiBold SemiConden" panose="020B0502040204020203" pitchFamily="34" charset="0"/>
            </a:endParaRPr>
          </a:p>
          <a:p>
            <a:pPr algn="just">
              <a:lnSpc>
                <a:spcPct val="150000"/>
              </a:lnSpc>
            </a:pPr>
            <a:endParaRPr lang="es-DO" sz="3000" b="1" dirty="0" smtClean="0">
              <a:latin typeface="Bahnschrift SemiBold SemiConden" panose="020B0502040204020203" pitchFamily="34" charset="0"/>
            </a:endParaRPr>
          </a:p>
        </p:txBody>
      </p:sp>
    </p:spTree>
    <p:extLst>
      <p:ext uri="{BB962C8B-B14F-4D97-AF65-F5344CB8AC3E}">
        <p14:creationId xmlns:p14="http://schemas.microsoft.com/office/powerpoint/2010/main" val="4262073923"/>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 xmlns:a16="http://schemas.microsoft.com/office/drawing/2014/main" id="{64135796-1766-D8EE-051A-21064EBE411E}"/>
              </a:ext>
            </a:extLst>
          </p:cNvPr>
          <p:cNvSpPr txBox="1"/>
          <p:nvPr/>
        </p:nvSpPr>
        <p:spPr>
          <a:xfrm>
            <a:off x="150125" y="49359"/>
            <a:ext cx="4449171" cy="461665"/>
          </a:xfrm>
          <a:prstGeom prst="rect">
            <a:avLst/>
          </a:prstGeom>
          <a:noFill/>
        </p:spPr>
        <p:txBody>
          <a:bodyPr wrap="square" rtlCol="0">
            <a:spAutoFit/>
          </a:bodyPr>
          <a:lstStyle/>
          <a:p>
            <a:pPr algn="ctr"/>
            <a:r>
              <a:rPr lang="es-MX" sz="2400" b="1">
                <a:latin typeface="Bahnschrift SemiCondensed" panose="020B0502040204020203" pitchFamily="34" charset="0"/>
              </a:rPr>
              <a:t>TUG: Perspectiva contemporánea</a:t>
            </a:r>
            <a:endParaRPr lang="es-DO" sz="2400" b="1" dirty="0">
              <a:latin typeface="Bahnschrift SemiCondensed" panose="020B0502040204020203" pitchFamily="34" charset="0"/>
            </a:endParaRPr>
          </a:p>
        </p:txBody>
      </p:sp>
      <p:sp>
        <p:nvSpPr>
          <p:cNvPr id="5" name="CuadroTexto 4">
            <a:extLst>
              <a:ext uri="{FF2B5EF4-FFF2-40B4-BE49-F238E27FC236}">
                <a16:creationId xmlns="" xmlns:a16="http://schemas.microsoft.com/office/drawing/2014/main" id="{C08B84B9-E2B0-1148-DC50-5801C944DA9C}"/>
              </a:ext>
            </a:extLst>
          </p:cNvPr>
          <p:cNvSpPr txBox="1"/>
          <p:nvPr/>
        </p:nvSpPr>
        <p:spPr>
          <a:xfrm>
            <a:off x="764275" y="1269242"/>
            <a:ext cx="8925635" cy="7109639"/>
          </a:xfrm>
          <a:prstGeom prst="rect">
            <a:avLst/>
          </a:prstGeom>
          <a:noFill/>
        </p:spPr>
        <p:txBody>
          <a:bodyPr wrap="square" rtlCol="0">
            <a:spAutoFit/>
          </a:bodyPr>
          <a:lstStyle/>
          <a:p>
            <a:pPr algn="just">
              <a:lnSpc>
                <a:spcPct val="150000"/>
              </a:lnSpc>
            </a:pPr>
            <a:r>
              <a:rPr lang="es-DO" sz="3000" dirty="0" smtClean="0">
                <a:solidFill>
                  <a:schemeClr val="accent2">
                    <a:lumMod val="40000"/>
                    <a:lumOff val="60000"/>
                  </a:schemeClr>
                </a:solidFill>
                <a:latin typeface="Bahnschrift SemiBold SemiConden" panose="020B0502040204020203" pitchFamily="34" charset="0"/>
              </a:rPr>
              <a:t>Así </a:t>
            </a:r>
            <a:r>
              <a:rPr lang="es-DO" sz="3000" dirty="0">
                <a:solidFill>
                  <a:schemeClr val="accent2">
                    <a:lumMod val="40000"/>
                    <a:lumOff val="60000"/>
                  </a:schemeClr>
                </a:solidFill>
                <a:latin typeface="Bahnschrift SemiBold SemiConden" panose="020B0502040204020203" pitchFamily="34" charset="0"/>
              </a:rPr>
              <a:t>que, Dios </a:t>
            </a:r>
            <a:r>
              <a:rPr lang="es-DO" sz="3000" dirty="0">
                <a:solidFill>
                  <a:srgbClr val="FFC000"/>
                </a:solidFill>
                <a:latin typeface="Bahnschrift SemiBold SemiConden" panose="020B0502040204020203" pitchFamily="34" charset="0"/>
              </a:rPr>
              <a:t>necesita demostrar </a:t>
            </a:r>
            <a:r>
              <a:rPr lang="es-DO" sz="3000" dirty="0">
                <a:solidFill>
                  <a:schemeClr val="accent2">
                    <a:lumMod val="40000"/>
                    <a:lumOff val="60000"/>
                  </a:schemeClr>
                </a:solidFill>
                <a:latin typeface="Bahnschrift SemiBold SemiConden" panose="020B0502040204020203" pitchFamily="34" charset="0"/>
              </a:rPr>
              <a:t>que eso no es así por medio de aquellos que se lo permitan: </a:t>
            </a:r>
            <a:r>
              <a:rPr lang="es-DO" sz="3000" dirty="0">
                <a:solidFill>
                  <a:srgbClr val="FFC000"/>
                </a:solidFill>
                <a:latin typeface="Bahnschrift SemiBold SemiConden" panose="020B0502040204020203" pitchFamily="34" charset="0"/>
              </a:rPr>
              <a:t>la última generación</a:t>
            </a:r>
            <a:r>
              <a:rPr lang="es-DO" sz="3000" dirty="0" smtClean="0">
                <a:solidFill>
                  <a:srgbClr val="FFC000"/>
                </a:solidFill>
                <a:latin typeface="Bahnschrift SemiBold SemiConden" panose="020B0502040204020203" pitchFamily="34" charset="0"/>
              </a:rPr>
              <a:t>».</a:t>
            </a:r>
            <a:r>
              <a:rPr lang="es-DO" sz="3000" dirty="0" smtClean="0">
                <a:solidFill>
                  <a:schemeClr val="accent2">
                    <a:lumMod val="40000"/>
                    <a:lumOff val="60000"/>
                  </a:schemeClr>
                </a:solidFill>
                <a:latin typeface="Bahnschrift SemiBold SemiConden" panose="020B0502040204020203" pitchFamily="34" charset="0"/>
              </a:rPr>
              <a:t> «Dios </a:t>
            </a:r>
            <a:r>
              <a:rPr lang="es-DO" sz="3000" dirty="0">
                <a:solidFill>
                  <a:schemeClr val="accent2">
                    <a:lumMod val="40000"/>
                    <a:lumOff val="60000"/>
                  </a:schemeClr>
                </a:solidFill>
                <a:latin typeface="Bahnschrift SemiBold SemiConden" panose="020B0502040204020203" pitchFamily="34" charset="0"/>
              </a:rPr>
              <a:t>hará una demostración final de la justicia de Cristo en carne de pecado. Todo el honor de Dios depende de la perfección de carácter de su pueblo». </a:t>
            </a:r>
            <a:r>
              <a:rPr lang="es-DO" sz="3000" dirty="0">
                <a:latin typeface="Bahnschrift SemiBold SemiConden" panose="020B0502040204020203" pitchFamily="34" charset="0"/>
              </a:rPr>
              <a:t>Si esto no ocurriera, </a:t>
            </a:r>
            <a:r>
              <a:rPr lang="es-DO" sz="3000" dirty="0">
                <a:solidFill>
                  <a:schemeClr val="accent2">
                    <a:lumMod val="40000"/>
                    <a:lumOff val="60000"/>
                  </a:schemeClr>
                </a:solidFill>
                <a:latin typeface="Bahnschrift SemiBold SemiConden" panose="020B0502040204020203" pitchFamily="34" charset="0"/>
              </a:rPr>
              <a:t>«Cristo quedaría abochornado para siempre</a:t>
            </a:r>
            <a:r>
              <a:rPr lang="es-DO" sz="3000" dirty="0" smtClean="0">
                <a:solidFill>
                  <a:schemeClr val="accent2">
                    <a:lumMod val="40000"/>
                    <a:lumOff val="60000"/>
                  </a:schemeClr>
                </a:solidFill>
                <a:latin typeface="Bahnschrift SemiBold SemiConden" panose="020B0502040204020203" pitchFamily="34" charset="0"/>
              </a:rPr>
              <a:t>».</a:t>
            </a:r>
            <a:endParaRPr lang="es-DO" sz="3000" dirty="0">
              <a:solidFill>
                <a:schemeClr val="accent2">
                  <a:lumMod val="40000"/>
                  <a:lumOff val="60000"/>
                </a:schemeClr>
              </a:solidFill>
              <a:latin typeface="Bahnschrift SemiBold SemiConden" panose="020B0502040204020203" pitchFamily="34" charset="0"/>
            </a:endParaRPr>
          </a:p>
          <a:p>
            <a:pPr algn="just">
              <a:lnSpc>
                <a:spcPct val="150000"/>
              </a:lnSpc>
            </a:pPr>
            <a:endParaRPr lang="es-DO" sz="3200" dirty="0">
              <a:latin typeface="Bahnschrift SemiBold SemiConden" panose="020B0502040204020203" pitchFamily="34" charset="0"/>
            </a:endParaRPr>
          </a:p>
          <a:p>
            <a:pPr algn="just">
              <a:lnSpc>
                <a:spcPct val="150000"/>
              </a:lnSpc>
            </a:pPr>
            <a:endParaRPr lang="es-MX" sz="3200" dirty="0" smtClean="0">
              <a:latin typeface="Bahnschrift SemiBold SemiConden" panose="020B0502040204020203" pitchFamily="34" charset="0"/>
            </a:endParaRPr>
          </a:p>
          <a:p>
            <a:pPr algn="just">
              <a:lnSpc>
                <a:spcPct val="150000"/>
              </a:lnSpc>
            </a:pPr>
            <a:endParaRPr lang="es-DO" sz="3000" b="1" dirty="0" smtClean="0">
              <a:latin typeface="Bahnschrift SemiBold SemiConden" panose="020B0502040204020203" pitchFamily="34" charset="0"/>
            </a:endParaRPr>
          </a:p>
        </p:txBody>
      </p:sp>
    </p:spTree>
    <p:extLst>
      <p:ext uri="{BB962C8B-B14F-4D97-AF65-F5344CB8AC3E}">
        <p14:creationId xmlns:p14="http://schemas.microsoft.com/office/powerpoint/2010/main" val="2353865511"/>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4">
            <a:extLst>
              <a:ext uri="{FF2B5EF4-FFF2-40B4-BE49-F238E27FC236}">
                <a16:creationId xmlns="" xmlns:a16="http://schemas.microsoft.com/office/drawing/2014/main" id="{2D8FDD8E-CD0E-8DAD-43A3-9A5B7F55511E}"/>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259307" y="191069"/>
            <a:ext cx="11682484" cy="7525137"/>
          </a:xfrm>
          <a:prstGeom prst="rect">
            <a:avLst/>
          </a:prstGeom>
        </p:spPr>
        <p:txBody>
          <a:bodyPr wrap="square">
            <a:spAutoFit/>
          </a:bodyPr>
          <a:lstStyle/>
          <a:p>
            <a:pPr algn="just"/>
            <a:r>
              <a:rPr lang="es-DO" sz="2600" dirty="0" smtClean="0">
                <a:solidFill>
                  <a:srgbClr val="FFC000"/>
                </a:solidFill>
                <a:latin typeface="Bahnschrift SemiBold SemiConden" panose="020B0502040204020203" pitchFamily="34" charset="0"/>
              </a:rPr>
              <a:t>Responde sí o no a partir de la TUG de </a:t>
            </a:r>
            <a:r>
              <a:rPr lang="es-DO" sz="2600" dirty="0" err="1" smtClean="0">
                <a:solidFill>
                  <a:srgbClr val="FFC000"/>
                </a:solidFill>
                <a:latin typeface="Bahnschrift SemiBold SemiConden" panose="020B0502040204020203" pitchFamily="34" charset="0"/>
              </a:rPr>
              <a:t>Penno</a:t>
            </a:r>
            <a:r>
              <a:rPr lang="es-DO" sz="2600" dirty="0" smtClean="0">
                <a:solidFill>
                  <a:srgbClr val="FFC000"/>
                </a:solidFill>
                <a:latin typeface="Bahnschrift SemiBold SemiConden" panose="020B0502040204020203" pitchFamily="34" charset="0"/>
              </a:rPr>
              <a:t>.</a:t>
            </a:r>
            <a:endParaRPr lang="es-MX" sz="2600" dirty="0">
              <a:latin typeface="Bahnschrift SemiBold SemiConden" panose="020B0502040204020203" pitchFamily="34" charset="0"/>
            </a:endParaRPr>
          </a:p>
          <a:p>
            <a:pPr marL="514350" indent="-514350" algn="just">
              <a:buFontTx/>
              <a:buAutoNum type="arabicPeriod"/>
            </a:pPr>
            <a:r>
              <a:rPr lang="es-MX" sz="2300" dirty="0" smtClean="0">
                <a:latin typeface="Bahnschrift SemiBold SemiConden" panose="020B0502040204020203" pitchFamily="34" charset="0"/>
              </a:rPr>
              <a:t>El objetivo primario del </a:t>
            </a:r>
            <a:r>
              <a:rPr lang="es-DO" sz="2300" dirty="0">
                <a:latin typeface="Bahnschrift SemiBold SemiConden" panose="020B0502040204020203" pitchFamily="34" charset="0"/>
              </a:rPr>
              <a:t>movimiento adventista es el desarrollo del carácter de </a:t>
            </a:r>
            <a:r>
              <a:rPr lang="es-DO" sz="2300" dirty="0" smtClean="0">
                <a:latin typeface="Bahnschrift SemiBold SemiConden" panose="020B0502040204020203" pitchFamily="34" charset="0"/>
              </a:rPr>
              <a:t>la última generación, </a:t>
            </a:r>
            <a:r>
              <a:rPr lang="es-DO" sz="2300" dirty="0">
                <a:latin typeface="Bahnschrift SemiBold SemiConden" panose="020B0502040204020203" pitchFamily="34" charset="0"/>
              </a:rPr>
              <a:t>y en segundo lugar, la predicación del </a:t>
            </a:r>
            <a:r>
              <a:rPr lang="es-DO" sz="2300" dirty="0" smtClean="0">
                <a:latin typeface="Bahnschrift SemiBold SemiConden" panose="020B0502040204020203" pitchFamily="34" charset="0"/>
              </a:rPr>
              <a:t>evangelio.</a:t>
            </a:r>
            <a:endParaRPr lang="es-MX" sz="2300" dirty="0" smtClean="0">
              <a:latin typeface="Bahnschrift SemiBold SemiConden" panose="020B0502040204020203" pitchFamily="34" charset="0"/>
            </a:endParaRPr>
          </a:p>
          <a:p>
            <a:pPr algn="just"/>
            <a:r>
              <a:rPr lang="es-MX" sz="2300" dirty="0" smtClean="0">
                <a:solidFill>
                  <a:srgbClr val="00B050"/>
                </a:solidFill>
                <a:latin typeface="Bahnschrift SemiBold SemiConden" panose="020B0502040204020203" pitchFamily="34" charset="0"/>
              </a:rPr>
              <a:t>-Sí</a:t>
            </a:r>
            <a:endParaRPr lang="es-MX" sz="2300" dirty="0">
              <a:latin typeface="Bahnschrift SemiBold SemiConden" panose="020B0502040204020203" pitchFamily="34" charset="0"/>
            </a:endParaRPr>
          </a:p>
          <a:p>
            <a:pPr algn="just"/>
            <a:endParaRPr lang="es-MX" sz="2300" dirty="0">
              <a:latin typeface="Bahnschrift SemiBold SemiConden" panose="020B0502040204020203" pitchFamily="34" charset="0"/>
            </a:endParaRPr>
          </a:p>
          <a:p>
            <a:pPr algn="just"/>
            <a:r>
              <a:rPr lang="es-MX" sz="2300" dirty="0">
                <a:latin typeface="Bahnschrift SemiBold SemiConden" panose="020B0502040204020203" pitchFamily="34" charset="0"/>
              </a:rPr>
              <a:t>2. E</a:t>
            </a:r>
            <a:r>
              <a:rPr lang="es-MX" sz="2300" dirty="0" smtClean="0">
                <a:latin typeface="Bahnschrift SemiBold SemiConden" panose="020B0502040204020203" pitchFamily="34" charset="0"/>
              </a:rPr>
              <a:t>xpiación es reconciliación. </a:t>
            </a:r>
            <a:endParaRPr lang="es-DO" sz="2300" dirty="0">
              <a:latin typeface="Bahnschrift SemiBold SemiConden" panose="020B0502040204020203" pitchFamily="34" charset="0"/>
            </a:endParaRPr>
          </a:p>
          <a:p>
            <a:pPr algn="just"/>
            <a:r>
              <a:rPr lang="es-MX" sz="2300" dirty="0">
                <a:solidFill>
                  <a:srgbClr val="00B050"/>
                </a:solidFill>
                <a:latin typeface="Bahnschrift SemiBold SemiConden" panose="020B0502040204020203" pitchFamily="34" charset="0"/>
              </a:rPr>
              <a:t>-Sí  </a:t>
            </a:r>
          </a:p>
          <a:p>
            <a:pPr lvl="0" algn="just"/>
            <a:r>
              <a:rPr lang="es-MX" sz="2300" dirty="0">
                <a:latin typeface="Bahnschrift SemiBold SemiConden" panose="020B0502040204020203" pitchFamily="34" charset="0"/>
              </a:rPr>
              <a:t> </a:t>
            </a:r>
          </a:p>
          <a:p>
            <a:pPr algn="just"/>
            <a:r>
              <a:rPr lang="es-MX" sz="2300" dirty="0">
                <a:latin typeface="Bahnschrift SemiBold SemiConden" panose="020B0502040204020203" pitchFamily="34" charset="0"/>
              </a:rPr>
              <a:t>3. </a:t>
            </a:r>
            <a:r>
              <a:rPr lang="es-DO" sz="2300" dirty="0" smtClean="0">
                <a:latin typeface="Bahnschrift SemiBold SemiConden" panose="020B0502040204020203" pitchFamily="34" charset="0"/>
              </a:rPr>
              <a:t>El </a:t>
            </a:r>
            <a:r>
              <a:rPr lang="es-DO" sz="2300" dirty="0">
                <a:latin typeface="Bahnschrift SemiBold SemiConden" panose="020B0502040204020203" pitchFamily="34" charset="0"/>
              </a:rPr>
              <a:t>resultado de la purificación del Santuario celestial es la santificación del pueblo de Dios</a:t>
            </a:r>
            <a:r>
              <a:rPr lang="es-DO" sz="2300" dirty="0" smtClean="0">
                <a:latin typeface="Bahnschrift SemiBold SemiConden" panose="020B0502040204020203" pitchFamily="34" charset="0"/>
              </a:rPr>
              <a:t>».</a:t>
            </a:r>
            <a:endParaRPr lang="es-DO" sz="2300" dirty="0">
              <a:latin typeface="Bahnschrift SemiBold SemiConden" panose="020B0502040204020203" pitchFamily="34" charset="0"/>
            </a:endParaRPr>
          </a:p>
          <a:p>
            <a:pPr algn="just"/>
            <a:r>
              <a:rPr lang="es-MX" sz="2300" dirty="0" smtClean="0">
                <a:solidFill>
                  <a:srgbClr val="00B050"/>
                </a:solidFill>
                <a:latin typeface="Bahnschrift SemiBold SemiConden" panose="020B0502040204020203" pitchFamily="34" charset="0"/>
              </a:rPr>
              <a:t>-Sí</a:t>
            </a:r>
            <a:endParaRPr lang="es-MX" sz="2300" dirty="0">
              <a:solidFill>
                <a:srgbClr val="00B050"/>
              </a:solidFill>
              <a:latin typeface="Bahnschrift SemiBold SemiConden" panose="020B0502040204020203" pitchFamily="34" charset="0"/>
            </a:endParaRPr>
          </a:p>
          <a:p>
            <a:pPr lvl="0" algn="just"/>
            <a:endParaRPr lang="es-MX" sz="2300" dirty="0">
              <a:solidFill>
                <a:srgbClr val="00B050"/>
              </a:solidFill>
              <a:latin typeface="Bahnschrift SemiBold SemiConden" panose="020B0502040204020203" pitchFamily="34" charset="0"/>
            </a:endParaRPr>
          </a:p>
          <a:p>
            <a:pPr lvl="0" algn="just"/>
            <a:r>
              <a:rPr lang="es-MX" sz="2300" dirty="0">
                <a:latin typeface="Bahnschrift SemiBold SemiConden" panose="020B0502040204020203" pitchFamily="34" charset="0"/>
              </a:rPr>
              <a:t>4. </a:t>
            </a:r>
            <a:r>
              <a:rPr lang="es-MX" sz="2300" dirty="0" smtClean="0">
                <a:latin typeface="Bahnschrift SemiBold SemiConden" panose="020B0502040204020203" pitchFamily="34" charset="0"/>
              </a:rPr>
              <a:t>La </a:t>
            </a:r>
            <a:r>
              <a:rPr lang="es-MX" sz="2300" dirty="0">
                <a:latin typeface="Bahnschrift SemiBold SemiConden" panose="020B0502040204020203" pitchFamily="34" charset="0"/>
              </a:rPr>
              <a:t>perfecta obediencia de Cristo a la Ley fue suficiente para desmentir completamente las acusaciones de </a:t>
            </a:r>
            <a:r>
              <a:rPr lang="es-MX" sz="2300" dirty="0" smtClean="0">
                <a:latin typeface="Bahnschrift SemiBold SemiConden" panose="020B0502040204020203" pitchFamily="34" charset="0"/>
              </a:rPr>
              <a:t>Satanás.</a:t>
            </a:r>
            <a:endParaRPr lang="es-DO" sz="2300" dirty="0" smtClean="0">
              <a:latin typeface="Bahnschrift SemiBold SemiConden" panose="020B0502040204020203" pitchFamily="34" charset="0"/>
            </a:endParaRPr>
          </a:p>
          <a:p>
            <a:pPr lvl="0" algn="just"/>
            <a:r>
              <a:rPr lang="es-MX" sz="2300" dirty="0" smtClean="0">
                <a:solidFill>
                  <a:srgbClr val="FF0000"/>
                </a:solidFill>
                <a:latin typeface="Bahnschrift SemiBold SemiConden" panose="020B0502040204020203" pitchFamily="34" charset="0"/>
              </a:rPr>
              <a:t>-No</a:t>
            </a:r>
            <a:endParaRPr lang="es-DO" sz="2300" dirty="0" smtClean="0">
              <a:solidFill>
                <a:srgbClr val="FF0000"/>
              </a:solidFill>
              <a:latin typeface="Bahnschrift SemiBold SemiConden" panose="020B0502040204020203" pitchFamily="34" charset="0"/>
            </a:endParaRPr>
          </a:p>
          <a:p>
            <a:pPr lvl="0" algn="just"/>
            <a:endParaRPr lang="es-MX" sz="2300" dirty="0">
              <a:latin typeface="Bahnschrift SemiBold SemiConden" panose="020B0502040204020203" pitchFamily="34" charset="0"/>
            </a:endParaRPr>
          </a:p>
          <a:p>
            <a:pPr algn="just"/>
            <a:r>
              <a:rPr lang="es-MX" sz="2300" dirty="0">
                <a:latin typeface="Bahnschrift SemiBold SemiConden" panose="020B0502040204020203" pitchFamily="34" charset="0"/>
              </a:rPr>
              <a:t>5. </a:t>
            </a:r>
            <a:r>
              <a:rPr lang="es-MX" sz="2300" dirty="0" smtClean="0">
                <a:latin typeface="Bahnschrift SemiBold SemiConden" panose="020B0502040204020203" pitchFamily="34" charset="0"/>
              </a:rPr>
              <a:t>La </a:t>
            </a:r>
            <a:r>
              <a:rPr lang="es-MX" sz="2300" dirty="0">
                <a:latin typeface="Bahnschrift SemiBold SemiConden" panose="020B0502040204020203" pitchFamily="34" charset="0"/>
              </a:rPr>
              <a:t>santificación, como resultado de haber sido libertado del pecado, es la experiencia inevitable en la vida de todos los creyentes</a:t>
            </a:r>
            <a:r>
              <a:rPr lang="es-MX" sz="2300" dirty="0" smtClean="0">
                <a:latin typeface="Bahnschrift SemiBold SemiConden" panose="020B0502040204020203" pitchFamily="34" charset="0"/>
              </a:rPr>
              <a:t>.</a:t>
            </a:r>
          </a:p>
          <a:p>
            <a:pPr lvl="0" algn="just"/>
            <a:r>
              <a:rPr lang="es-MX" sz="2300" dirty="0" smtClean="0">
                <a:solidFill>
                  <a:srgbClr val="FF0000"/>
                </a:solidFill>
                <a:latin typeface="Bahnschrift SemiBold SemiConden" panose="020B0502040204020203" pitchFamily="34" charset="0"/>
              </a:rPr>
              <a:t>-No</a:t>
            </a:r>
            <a:endParaRPr lang="es-MX" sz="2300" dirty="0">
              <a:solidFill>
                <a:srgbClr val="FF0000"/>
              </a:solidFill>
              <a:latin typeface="Bahnschrift SemiBold SemiConden" panose="020B0502040204020203" pitchFamily="34" charset="0"/>
            </a:endParaRPr>
          </a:p>
          <a:p>
            <a:pPr algn="just">
              <a:lnSpc>
                <a:spcPct val="150000"/>
              </a:lnSpc>
            </a:pPr>
            <a:endParaRPr lang="es-MX" sz="2600" dirty="0" smtClean="0">
              <a:solidFill>
                <a:srgbClr val="00B050"/>
              </a:solidFill>
              <a:latin typeface="Bahnschrift SemiBold SemiConden" panose="020B0502040204020203" pitchFamily="34" charset="0"/>
            </a:endParaRPr>
          </a:p>
          <a:p>
            <a:pPr algn="just">
              <a:lnSpc>
                <a:spcPct val="150000"/>
              </a:lnSpc>
            </a:pPr>
            <a:endParaRPr lang="es-DO" dirty="0">
              <a:solidFill>
                <a:srgbClr val="FFC000"/>
              </a:solidFill>
              <a:latin typeface="Bahnschrift SemiBold SemiConden" panose="020B0502040204020203" pitchFamily="34" charset="0"/>
            </a:endParaRPr>
          </a:p>
        </p:txBody>
      </p:sp>
    </p:spTree>
    <p:extLst>
      <p:ext uri="{BB962C8B-B14F-4D97-AF65-F5344CB8AC3E}">
        <p14:creationId xmlns:p14="http://schemas.microsoft.com/office/powerpoint/2010/main" val="3649469949"/>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98474" y="0"/>
            <a:ext cx="12192000" cy="6858000"/>
          </a:xfrm>
          <a:prstGeom prst="rect">
            <a:avLst/>
          </a:prstGeom>
        </p:spPr>
      </p:pic>
      <p:sp>
        <p:nvSpPr>
          <p:cNvPr id="4" name="CuadroTexto 3">
            <a:extLst>
              <a:ext uri="{FF2B5EF4-FFF2-40B4-BE49-F238E27FC236}">
                <a16:creationId xmlns="" xmlns:a16="http://schemas.microsoft.com/office/drawing/2014/main" id="{64135796-1766-D8EE-051A-21064EBE411E}"/>
              </a:ext>
            </a:extLst>
          </p:cNvPr>
          <p:cNvSpPr txBox="1"/>
          <p:nvPr/>
        </p:nvSpPr>
        <p:spPr>
          <a:xfrm>
            <a:off x="98474" y="119544"/>
            <a:ext cx="4623651" cy="461665"/>
          </a:xfrm>
          <a:prstGeom prst="rect">
            <a:avLst/>
          </a:prstGeom>
          <a:noFill/>
        </p:spPr>
        <p:txBody>
          <a:bodyPr wrap="square" rtlCol="0">
            <a:spAutoFit/>
          </a:bodyPr>
          <a:lstStyle/>
          <a:p>
            <a:pPr algn="ctr"/>
            <a:r>
              <a:rPr lang="es-MX" sz="2400" b="1" dirty="0" smtClean="0">
                <a:latin typeface="Bahnschrift SemiCondensed" panose="020B0502040204020203" pitchFamily="34" charset="0"/>
              </a:rPr>
              <a:t>TUG: Perspectiva contemporánea</a:t>
            </a:r>
            <a:endParaRPr lang="es-DO" sz="2400" b="1" dirty="0">
              <a:latin typeface="Bahnschrift SemiCondensed" panose="020B0502040204020203" pitchFamily="34" charset="0"/>
            </a:endParaRPr>
          </a:p>
        </p:txBody>
      </p:sp>
      <p:sp>
        <p:nvSpPr>
          <p:cNvPr id="5" name="CuadroTexto 4">
            <a:extLst>
              <a:ext uri="{FF2B5EF4-FFF2-40B4-BE49-F238E27FC236}">
                <a16:creationId xmlns="" xmlns:a16="http://schemas.microsoft.com/office/drawing/2014/main" id="{C08B84B9-E2B0-1148-DC50-5801C944DA9C}"/>
              </a:ext>
            </a:extLst>
          </p:cNvPr>
          <p:cNvSpPr txBox="1"/>
          <p:nvPr/>
        </p:nvSpPr>
        <p:spPr>
          <a:xfrm>
            <a:off x="607430" y="1624083"/>
            <a:ext cx="8563865" cy="2492990"/>
          </a:xfrm>
          <a:prstGeom prst="rect">
            <a:avLst/>
          </a:prstGeom>
          <a:noFill/>
        </p:spPr>
        <p:txBody>
          <a:bodyPr wrap="square" rtlCol="0">
            <a:spAutoFit/>
          </a:bodyPr>
          <a:lstStyle/>
          <a:p>
            <a:r>
              <a:rPr lang="es-ES" sz="7800" b="1" dirty="0" smtClean="0">
                <a:effectLst>
                  <a:outerShdw blurRad="38100" dist="38100" dir="2700000" algn="tl">
                    <a:srgbClr val="000000">
                      <a:alpha val="43137"/>
                    </a:srgbClr>
                  </a:outerShdw>
                </a:effectLst>
                <a:latin typeface="Bahnschrift SemiCondensed" panose="020B0502040204020203" pitchFamily="34" charset="0"/>
              </a:rPr>
              <a:t>La</a:t>
            </a:r>
            <a:r>
              <a:rPr lang="es-ES" sz="7800" b="1" dirty="0" smtClean="0">
                <a:solidFill>
                  <a:srgbClr val="00B050"/>
                </a:solidFill>
                <a:effectLst>
                  <a:outerShdw blurRad="38100" dist="38100" dir="2700000" algn="tl">
                    <a:srgbClr val="000000">
                      <a:alpha val="43137"/>
                    </a:srgbClr>
                  </a:outerShdw>
                </a:effectLst>
                <a:latin typeface="Bahnschrift SemiCondensed" panose="020B0502040204020203" pitchFamily="34" charset="0"/>
              </a:rPr>
              <a:t> TUG </a:t>
            </a:r>
            <a:r>
              <a:rPr lang="es-ES" sz="7800" b="1" dirty="0" smtClean="0">
                <a:effectLst>
                  <a:outerShdw blurRad="38100" dist="38100" dir="2700000" algn="tl">
                    <a:srgbClr val="000000">
                      <a:alpha val="43137"/>
                    </a:srgbClr>
                  </a:outerShdw>
                </a:effectLst>
                <a:latin typeface="Bahnschrift SemiCondensed" panose="020B0502040204020203" pitchFamily="34" charset="0"/>
              </a:rPr>
              <a:t>según</a:t>
            </a:r>
            <a:r>
              <a:rPr lang="es-ES" sz="7800" b="1" dirty="0" smtClean="0">
                <a:solidFill>
                  <a:srgbClr val="00B050"/>
                </a:solidFill>
                <a:effectLst>
                  <a:outerShdw blurRad="38100" dist="38100" dir="2700000" algn="tl">
                    <a:srgbClr val="000000">
                      <a:alpha val="43137"/>
                    </a:srgbClr>
                  </a:outerShdw>
                </a:effectLst>
                <a:latin typeface="Bahnschrift SemiCondensed" panose="020B0502040204020203" pitchFamily="34" charset="0"/>
              </a:rPr>
              <a:t> </a:t>
            </a:r>
          </a:p>
          <a:p>
            <a:r>
              <a:rPr lang="es-ES" sz="7800" b="1" dirty="0" smtClean="0">
                <a:solidFill>
                  <a:schemeClr val="accent2"/>
                </a:solidFill>
                <a:effectLst>
                  <a:outerShdw blurRad="38100" dist="38100" dir="2700000" algn="tl">
                    <a:srgbClr val="000000">
                      <a:alpha val="43137"/>
                    </a:srgbClr>
                  </a:outerShdw>
                </a:effectLst>
                <a:latin typeface="Bahnschrift SemiCondensed" panose="020B0502040204020203" pitchFamily="34" charset="0"/>
              </a:rPr>
              <a:t>Larry </a:t>
            </a:r>
            <a:r>
              <a:rPr lang="es-ES" sz="7800" b="1" dirty="0" err="1" smtClean="0">
                <a:solidFill>
                  <a:schemeClr val="accent2"/>
                </a:solidFill>
                <a:effectLst>
                  <a:outerShdw blurRad="38100" dist="38100" dir="2700000" algn="tl">
                    <a:srgbClr val="000000">
                      <a:alpha val="43137"/>
                    </a:srgbClr>
                  </a:outerShdw>
                </a:effectLst>
                <a:latin typeface="Bahnschrift SemiCondensed" panose="020B0502040204020203" pitchFamily="34" charset="0"/>
              </a:rPr>
              <a:t>Kirkpatrick</a:t>
            </a:r>
            <a:endParaRPr lang="es-DO" sz="7800" b="1" dirty="0">
              <a:solidFill>
                <a:schemeClr val="accent2"/>
              </a:solidFill>
              <a:effectLst>
                <a:outerShdw blurRad="38100" dist="38100" dir="2700000" algn="tl">
                  <a:srgbClr val="000000">
                    <a:alpha val="43137"/>
                  </a:srgbClr>
                </a:outerShdw>
              </a:effectLst>
              <a:latin typeface="Bahnschrift SemiCondensed" panose="020B0502040204020203" pitchFamily="34" charset="0"/>
            </a:endParaRPr>
          </a:p>
        </p:txBody>
      </p:sp>
      <p:pic>
        <p:nvPicPr>
          <p:cNvPr id="2" name="Imagen 1"/>
          <p:cNvPicPr>
            <a:picLocks noChangeAspect="1"/>
          </p:cNvPicPr>
          <p:nvPr/>
        </p:nvPicPr>
        <p:blipFill rotWithShape="1">
          <a:blip r:embed="rId3"/>
          <a:srcRect l="11852" r="9481"/>
          <a:stretch/>
        </p:blipFill>
        <p:spPr>
          <a:xfrm>
            <a:off x="7745242" y="1624083"/>
            <a:ext cx="4069881" cy="4203511"/>
          </a:xfrm>
          <a:prstGeom prst="round2DiagRect">
            <a:avLst>
              <a:gd name="adj1" fmla="val 16667"/>
              <a:gd name="adj2" fmla="val 0"/>
            </a:avLst>
          </a:prstGeom>
          <a:ln w="88900" cap="sq">
            <a:solidFill>
              <a:srgbClr val="EB8825"/>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3562056900"/>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 xmlns:a16="http://schemas.microsoft.com/office/drawing/2014/main" id="{64135796-1766-D8EE-051A-21064EBE411E}"/>
              </a:ext>
            </a:extLst>
          </p:cNvPr>
          <p:cNvSpPr txBox="1"/>
          <p:nvPr/>
        </p:nvSpPr>
        <p:spPr>
          <a:xfrm>
            <a:off x="150125" y="49359"/>
            <a:ext cx="4449171" cy="461665"/>
          </a:xfrm>
          <a:prstGeom prst="rect">
            <a:avLst/>
          </a:prstGeom>
          <a:noFill/>
        </p:spPr>
        <p:txBody>
          <a:bodyPr wrap="square" rtlCol="0">
            <a:spAutoFit/>
          </a:bodyPr>
          <a:lstStyle/>
          <a:p>
            <a:pPr algn="ctr"/>
            <a:r>
              <a:rPr lang="es-MX" sz="2400" b="1">
                <a:latin typeface="Bahnschrift SemiCondensed" panose="020B0502040204020203" pitchFamily="34" charset="0"/>
              </a:rPr>
              <a:t>TUG: Perspectiva contemporánea</a:t>
            </a:r>
            <a:endParaRPr lang="es-DO" sz="2400" b="1" dirty="0">
              <a:latin typeface="Bahnschrift SemiCondensed" panose="020B0502040204020203" pitchFamily="34" charset="0"/>
            </a:endParaRPr>
          </a:p>
        </p:txBody>
      </p:sp>
      <p:sp>
        <p:nvSpPr>
          <p:cNvPr id="5" name="CuadroTexto 4">
            <a:extLst>
              <a:ext uri="{FF2B5EF4-FFF2-40B4-BE49-F238E27FC236}">
                <a16:creationId xmlns="" xmlns:a16="http://schemas.microsoft.com/office/drawing/2014/main" id="{C08B84B9-E2B0-1148-DC50-5801C944DA9C}"/>
              </a:ext>
            </a:extLst>
          </p:cNvPr>
          <p:cNvSpPr txBox="1"/>
          <p:nvPr/>
        </p:nvSpPr>
        <p:spPr>
          <a:xfrm>
            <a:off x="764275" y="560383"/>
            <a:ext cx="10522424" cy="7294305"/>
          </a:xfrm>
          <a:prstGeom prst="rect">
            <a:avLst/>
          </a:prstGeom>
          <a:noFill/>
        </p:spPr>
        <p:txBody>
          <a:bodyPr wrap="square" rtlCol="0">
            <a:spAutoFit/>
          </a:bodyPr>
          <a:lstStyle/>
          <a:p>
            <a:pPr algn="just">
              <a:lnSpc>
                <a:spcPct val="150000"/>
              </a:lnSpc>
            </a:pPr>
            <a:r>
              <a:rPr lang="es-DO" sz="3000" dirty="0">
                <a:latin typeface="Bahnschrift SemiBold SemiConden" panose="020B0502040204020203" pitchFamily="34" charset="0"/>
              </a:rPr>
              <a:t>Larry </a:t>
            </a:r>
            <a:r>
              <a:rPr lang="es-DO" sz="3000" dirty="0" err="1">
                <a:latin typeface="Bahnschrift SemiBold SemiConden" panose="020B0502040204020203" pitchFamily="34" charset="0"/>
              </a:rPr>
              <a:t>Kirkpatrick</a:t>
            </a:r>
            <a:r>
              <a:rPr lang="es-DO" sz="3000" dirty="0">
                <a:latin typeface="Bahnschrift SemiBold SemiConden" panose="020B0502040204020203" pitchFamily="34" charset="0"/>
              </a:rPr>
              <a:t> ha encapsulado la TUG en 14 puntos en una obra titulada: </a:t>
            </a:r>
            <a:r>
              <a:rPr lang="es-DO" sz="3000" dirty="0" err="1">
                <a:solidFill>
                  <a:srgbClr val="FFFF00"/>
                </a:solidFill>
                <a:latin typeface="Bahnschrift SemiBold SemiConden" panose="020B0502040204020203" pitchFamily="34" charset="0"/>
              </a:rPr>
              <a:t>Cleanse</a:t>
            </a:r>
            <a:r>
              <a:rPr lang="es-DO" sz="3000" dirty="0">
                <a:solidFill>
                  <a:srgbClr val="FFFF00"/>
                </a:solidFill>
                <a:latin typeface="Bahnschrift SemiBold SemiConden" panose="020B0502040204020203" pitchFamily="34" charset="0"/>
              </a:rPr>
              <a:t> and </a:t>
            </a:r>
            <a:r>
              <a:rPr lang="es-DO" sz="3000" dirty="0" err="1">
                <a:solidFill>
                  <a:srgbClr val="FFFF00"/>
                </a:solidFill>
                <a:latin typeface="Bahnschrift SemiBold SemiConden" panose="020B0502040204020203" pitchFamily="34" charset="0"/>
              </a:rPr>
              <a:t>Close</a:t>
            </a:r>
            <a:r>
              <a:rPr lang="es-DO" sz="3000" dirty="0">
                <a:solidFill>
                  <a:srgbClr val="FFFF00"/>
                </a:solidFill>
                <a:latin typeface="Bahnschrift SemiBold SemiConden" panose="020B0502040204020203" pitchFamily="34" charset="0"/>
              </a:rPr>
              <a:t>: </a:t>
            </a:r>
            <a:r>
              <a:rPr lang="es-DO" sz="3000" dirty="0" err="1">
                <a:solidFill>
                  <a:srgbClr val="FFFF00"/>
                </a:solidFill>
                <a:latin typeface="Bahnschrift SemiBold SemiConden" panose="020B0502040204020203" pitchFamily="34" charset="0"/>
              </a:rPr>
              <a:t>Last</a:t>
            </a:r>
            <a:r>
              <a:rPr lang="es-DO" sz="3000" dirty="0">
                <a:solidFill>
                  <a:srgbClr val="FFFF00"/>
                </a:solidFill>
                <a:latin typeface="Bahnschrift SemiBold SemiConden" panose="020B0502040204020203" pitchFamily="34" charset="0"/>
              </a:rPr>
              <a:t> </a:t>
            </a:r>
            <a:r>
              <a:rPr lang="es-DO" sz="3000" dirty="0" err="1">
                <a:solidFill>
                  <a:srgbClr val="FFFF00"/>
                </a:solidFill>
                <a:latin typeface="Bahnschrift SemiBold SemiConden" panose="020B0502040204020203" pitchFamily="34" charset="0"/>
              </a:rPr>
              <a:t>Generation</a:t>
            </a:r>
            <a:r>
              <a:rPr lang="es-DO" sz="3000" dirty="0">
                <a:solidFill>
                  <a:srgbClr val="FFFF00"/>
                </a:solidFill>
                <a:latin typeface="Bahnschrift SemiBold SemiConden" panose="020B0502040204020203" pitchFamily="34" charset="0"/>
              </a:rPr>
              <a:t> </a:t>
            </a:r>
            <a:r>
              <a:rPr lang="es-DO" sz="3000" dirty="0" err="1">
                <a:solidFill>
                  <a:srgbClr val="FFFF00"/>
                </a:solidFill>
                <a:latin typeface="Bahnschrift SemiBold SemiConden" panose="020B0502040204020203" pitchFamily="34" charset="0"/>
              </a:rPr>
              <a:t>Theology</a:t>
            </a:r>
            <a:r>
              <a:rPr lang="es-DO" sz="3000" dirty="0">
                <a:solidFill>
                  <a:srgbClr val="FFFF00"/>
                </a:solidFill>
                <a:latin typeface="Bahnschrift SemiBold SemiConden" panose="020B0502040204020203" pitchFamily="34" charset="0"/>
              </a:rPr>
              <a:t> in 14 </a:t>
            </a:r>
            <a:r>
              <a:rPr lang="es-DO" sz="3000" dirty="0" err="1" smtClean="0">
                <a:solidFill>
                  <a:srgbClr val="FFFF00"/>
                </a:solidFill>
                <a:latin typeface="Bahnschrift SemiBold SemiConden" panose="020B0502040204020203" pitchFamily="34" charset="0"/>
              </a:rPr>
              <a:t>Points</a:t>
            </a:r>
            <a:r>
              <a:rPr lang="es-DO" sz="3000" dirty="0" smtClean="0">
                <a:solidFill>
                  <a:srgbClr val="FFFF00"/>
                </a:solidFill>
                <a:latin typeface="Bahnschrift SemiBold SemiConden" panose="020B0502040204020203" pitchFamily="34" charset="0"/>
              </a:rPr>
              <a:t>.</a:t>
            </a:r>
          </a:p>
          <a:p>
            <a:pPr algn="just">
              <a:lnSpc>
                <a:spcPct val="150000"/>
              </a:lnSpc>
            </a:pPr>
            <a:r>
              <a:rPr lang="es-MX" sz="3000" dirty="0" smtClean="0">
                <a:latin typeface="Bahnschrift SemiBold SemiConden" panose="020B0502040204020203" pitchFamily="34" charset="0"/>
              </a:rPr>
              <a:t>A modo introductorio </a:t>
            </a:r>
            <a:r>
              <a:rPr lang="es-MX" sz="3000" dirty="0" err="1" smtClean="0">
                <a:latin typeface="Bahnschrift SemiBold SemiConden" panose="020B0502040204020203" pitchFamily="34" charset="0"/>
              </a:rPr>
              <a:t>Kirkpatrick</a:t>
            </a:r>
            <a:r>
              <a:rPr lang="es-MX" sz="3000" dirty="0" smtClean="0">
                <a:latin typeface="Bahnschrift SemiBold SemiConden" panose="020B0502040204020203" pitchFamily="34" charset="0"/>
              </a:rPr>
              <a:t> declara: </a:t>
            </a:r>
            <a:r>
              <a:rPr lang="es-DO" sz="3200" dirty="0">
                <a:solidFill>
                  <a:schemeClr val="accent2">
                    <a:lumMod val="40000"/>
                    <a:lumOff val="60000"/>
                  </a:schemeClr>
                </a:solidFill>
                <a:latin typeface="Bahnschrift SemiBold SemiConden" panose="020B0502040204020203" pitchFamily="34" charset="0"/>
              </a:rPr>
              <a:t>«Los mas débiles entre los débiles» </a:t>
            </a:r>
            <a:r>
              <a:rPr lang="es-DO" sz="3200" dirty="0">
                <a:latin typeface="Bahnschrift SemiBold SemiConden" panose="020B0502040204020203" pitchFamily="34" charset="0"/>
              </a:rPr>
              <a:t>—siguiendo la fraseología de </a:t>
            </a:r>
            <a:r>
              <a:rPr lang="es-DO" sz="3200" dirty="0" err="1">
                <a:latin typeface="Bahnschrift SemiBold SemiConden" panose="020B0502040204020203" pitchFamily="34" charset="0"/>
              </a:rPr>
              <a:t>Andreasen</a:t>
            </a:r>
            <a:r>
              <a:rPr lang="es-DO" sz="3200" dirty="0">
                <a:latin typeface="Bahnschrift SemiBold SemiConden" panose="020B0502040204020203" pitchFamily="34" charset="0"/>
              </a:rPr>
              <a:t>—, </a:t>
            </a:r>
            <a:r>
              <a:rPr lang="es-DO" sz="3200" dirty="0">
                <a:solidFill>
                  <a:schemeClr val="accent2">
                    <a:lumMod val="40000"/>
                    <a:lumOff val="60000"/>
                  </a:schemeClr>
                </a:solidFill>
                <a:latin typeface="Bahnschrift SemiBold SemiConden" panose="020B0502040204020203" pitchFamily="34" charset="0"/>
              </a:rPr>
              <a:t>«contarán la historia de Jesús». </a:t>
            </a:r>
            <a:r>
              <a:rPr lang="es-DO" sz="3200" dirty="0">
                <a:latin typeface="Bahnschrift SemiBold SemiConden" panose="020B0502040204020203" pitchFamily="34" charset="0"/>
              </a:rPr>
              <a:t>Estos santos serán </a:t>
            </a:r>
            <a:r>
              <a:rPr lang="es-DO" sz="3200" dirty="0">
                <a:solidFill>
                  <a:schemeClr val="accent2">
                    <a:lumMod val="40000"/>
                    <a:lumOff val="60000"/>
                  </a:schemeClr>
                </a:solidFill>
                <a:latin typeface="Bahnschrift SemiBold SemiConden" panose="020B0502040204020203" pitchFamily="34" charset="0"/>
              </a:rPr>
              <a:t>«el producto final no solo de 6.000 años de decadencia [moral], sino del intenso poder de la maduración del Espíritu Santo</a:t>
            </a:r>
            <a:r>
              <a:rPr lang="es-DO" sz="3200" dirty="0" smtClean="0">
                <a:solidFill>
                  <a:schemeClr val="accent2">
                    <a:lumMod val="40000"/>
                    <a:lumOff val="60000"/>
                  </a:schemeClr>
                </a:solidFill>
                <a:latin typeface="Bahnschrift SemiBold SemiConden" panose="020B0502040204020203" pitchFamily="34" charset="0"/>
              </a:rPr>
              <a:t>».</a:t>
            </a:r>
            <a:endParaRPr lang="es-DO" sz="3200" dirty="0">
              <a:solidFill>
                <a:schemeClr val="accent2">
                  <a:lumMod val="40000"/>
                  <a:lumOff val="60000"/>
                </a:schemeClr>
              </a:solidFill>
              <a:latin typeface="Bahnschrift SemiBold SemiConden" panose="020B0502040204020203" pitchFamily="34" charset="0"/>
            </a:endParaRPr>
          </a:p>
          <a:p>
            <a:pPr algn="just">
              <a:lnSpc>
                <a:spcPct val="150000"/>
              </a:lnSpc>
            </a:pPr>
            <a:endParaRPr lang="es-DO" sz="3000" dirty="0">
              <a:solidFill>
                <a:srgbClr val="FFFF00"/>
              </a:solidFill>
              <a:latin typeface="Bahnschrift SemiBold SemiConden" panose="020B0502040204020203" pitchFamily="34" charset="0"/>
            </a:endParaRPr>
          </a:p>
          <a:p>
            <a:pPr algn="just">
              <a:lnSpc>
                <a:spcPct val="150000"/>
              </a:lnSpc>
            </a:pPr>
            <a:endParaRPr lang="es-MX" sz="3200" dirty="0" smtClean="0">
              <a:latin typeface="Bahnschrift SemiBold SemiConden" panose="020B0502040204020203" pitchFamily="34" charset="0"/>
            </a:endParaRPr>
          </a:p>
          <a:p>
            <a:pPr algn="just">
              <a:lnSpc>
                <a:spcPct val="150000"/>
              </a:lnSpc>
            </a:pPr>
            <a:endParaRPr lang="es-DO" sz="3000" b="1" dirty="0" smtClean="0">
              <a:latin typeface="Bahnschrift SemiBold SemiConden" panose="020B0502040204020203" pitchFamily="34" charset="0"/>
            </a:endParaRPr>
          </a:p>
        </p:txBody>
      </p:sp>
    </p:spTree>
    <p:extLst>
      <p:ext uri="{BB962C8B-B14F-4D97-AF65-F5344CB8AC3E}">
        <p14:creationId xmlns:p14="http://schemas.microsoft.com/office/powerpoint/2010/main" val="2940745275"/>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98474" y="0"/>
            <a:ext cx="12192000" cy="6858000"/>
          </a:xfrm>
          <a:prstGeom prst="rect">
            <a:avLst/>
          </a:prstGeom>
        </p:spPr>
      </p:pic>
      <p:sp>
        <p:nvSpPr>
          <p:cNvPr id="4" name="CuadroTexto 3">
            <a:extLst>
              <a:ext uri="{FF2B5EF4-FFF2-40B4-BE49-F238E27FC236}">
                <a16:creationId xmlns="" xmlns:a16="http://schemas.microsoft.com/office/drawing/2014/main" id="{64135796-1766-D8EE-051A-21064EBE411E}"/>
              </a:ext>
            </a:extLst>
          </p:cNvPr>
          <p:cNvSpPr txBox="1"/>
          <p:nvPr/>
        </p:nvSpPr>
        <p:spPr>
          <a:xfrm>
            <a:off x="530101" y="49359"/>
            <a:ext cx="3367889" cy="523220"/>
          </a:xfrm>
          <a:prstGeom prst="rect">
            <a:avLst/>
          </a:prstGeom>
          <a:noFill/>
        </p:spPr>
        <p:txBody>
          <a:bodyPr wrap="square" rtlCol="0">
            <a:spAutoFit/>
          </a:bodyPr>
          <a:lstStyle/>
          <a:p>
            <a:pPr algn="ctr"/>
            <a:r>
              <a:rPr lang="es-MX" sz="2800" b="1" dirty="0" smtClean="0">
                <a:latin typeface="Bahnschrift SemiCondensed" panose="020B0502040204020203" pitchFamily="34" charset="0"/>
              </a:rPr>
              <a:t>RECAPITULACIÓN</a:t>
            </a:r>
            <a:endParaRPr lang="es-DO" sz="2800" b="1" dirty="0">
              <a:latin typeface="Bahnschrift SemiCondensed" panose="020B0502040204020203" pitchFamily="34" charset="0"/>
            </a:endParaRPr>
          </a:p>
        </p:txBody>
      </p:sp>
      <p:sp>
        <p:nvSpPr>
          <p:cNvPr id="5" name="CuadroTexto 4">
            <a:extLst>
              <a:ext uri="{FF2B5EF4-FFF2-40B4-BE49-F238E27FC236}">
                <a16:creationId xmlns="" xmlns:a16="http://schemas.microsoft.com/office/drawing/2014/main" id="{C08B84B9-E2B0-1148-DC50-5801C944DA9C}"/>
              </a:ext>
            </a:extLst>
          </p:cNvPr>
          <p:cNvSpPr txBox="1"/>
          <p:nvPr/>
        </p:nvSpPr>
        <p:spPr>
          <a:xfrm>
            <a:off x="689317" y="986645"/>
            <a:ext cx="8468751" cy="3046988"/>
          </a:xfrm>
          <a:prstGeom prst="rect">
            <a:avLst/>
          </a:prstGeom>
          <a:noFill/>
        </p:spPr>
        <p:txBody>
          <a:bodyPr wrap="square" rtlCol="0">
            <a:spAutoFit/>
          </a:bodyPr>
          <a:lstStyle/>
          <a:p>
            <a:pPr algn="just"/>
            <a:endParaRPr lang="es-ES" sz="4800" dirty="0" smtClean="0">
              <a:latin typeface="Bahnschrift SemiCondensed" panose="020B0502040204020203" pitchFamily="34" charset="0"/>
            </a:endParaRPr>
          </a:p>
          <a:p>
            <a:pPr algn="just"/>
            <a:r>
              <a:rPr lang="es-ES" sz="7200" b="1" dirty="0" smtClean="0">
                <a:effectLst>
                  <a:outerShdw blurRad="38100" dist="38100" dir="2700000" algn="tl">
                    <a:srgbClr val="000000">
                      <a:alpha val="43137"/>
                    </a:srgbClr>
                  </a:outerShdw>
                </a:effectLst>
                <a:latin typeface="Bahnschrift SemiCondensed" panose="020B0502040204020203" pitchFamily="34" charset="0"/>
              </a:rPr>
              <a:t>Cuál es el </a:t>
            </a:r>
            <a:r>
              <a:rPr lang="es-ES" sz="7200" b="1" dirty="0" smtClean="0">
                <a:solidFill>
                  <a:srgbClr val="00B050"/>
                </a:solidFill>
                <a:effectLst>
                  <a:outerShdw blurRad="38100" dist="38100" dir="2700000" algn="tl">
                    <a:srgbClr val="000000">
                      <a:alpha val="43137"/>
                    </a:srgbClr>
                  </a:outerShdw>
                </a:effectLst>
                <a:latin typeface="Bahnschrift SemiCondensed" panose="020B0502040204020203" pitchFamily="34" charset="0"/>
              </a:rPr>
              <a:t>argumento esencial de la </a:t>
            </a:r>
            <a:r>
              <a:rPr lang="es-ES" sz="7200" b="1" dirty="0" smtClean="0">
                <a:solidFill>
                  <a:srgbClr val="FFC000"/>
                </a:solidFill>
                <a:effectLst>
                  <a:outerShdw blurRad="38100" dist="38100" dir="2700000" algn="tl">
                    <a:srgbClr val="000000">
                      <a:alpha val="43137"/>
                    </a:srgbClr>
                  </a:outerShdw>
                </a:effectLst>
                <a:latin typeface="Bahnschrift SemiCondensed" panose="020B0502040204020203" pitchFamily="34" charset="0"/>
              </a:rPr>
              <a:t>TUG?</a:t>
            </a:r>
            <a:endParaRPr lang="es-DO" sz="7200" b="1" dirty="0">
              <a:solidFill>
                <a:srgbClr val="FFC000"/>
              </a:solidFill>
              <a:effectLst>
                <a:outerShdw blurRad="38100" dist="38100" dir="2700000" algn="tl">
                  <a:srgbClr val="000000">
                    <a:alpha val="43137"/>
                  </a:srgbClr>
                </a:outerShdw>
              </a:effectLst>
              <a:latin typeface="Bahnschrift SemiCondensed" panose="020B0502040204020203" pitchFamily="34" charset="0"/>
            </a:endParaRPr>
          </a:p>
        </p:txBody>
      </p:sp>
    </p:spTree>
    <p:extLst>
      <p:ext uri="{BB962C8B-B14F-4D97-AF65-F5344CB8AC3E}">
        <p14:creationId xmlns:p14="http://schemas.microsoft.com/office/powerpoint/2010/main" val="2290482967"/>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 xmlns:a16="http://schemas.microsoft.com/office/drawing/2014/main" id="{64135796-1766-D8EE-051A-21064EBE411E}"/>
              </a:ext>
            </a:extLst>
          </p:cNvPr>
          <p:cNvSpPr txBox="1"/>
          <p:nvPr/>
        </p:nvSpPr>
        <p:spPr>
          <a:xfrm>
            <a:off x="150125" y="49359"/>
            <a:ext cx="4449171" cy="461665"/>
          </a:xfrm>
          <a:prstGeom prst="rect">
            <a:avLst/>
          </a:prstGeom>
          <a:noFill/>
        </p:spPr>
        <p:txBody>
          <a:bodyPr wrap="square" rtlCol="0">
            <a:spAutoFit/>
          </a:bodyPr>
          <a:lstStyle/>
          <a:p>
            <a:pPr algn="ctr"/>
            <a:r>
              <a:rPr lang="es-MX" sz="2400" b="1">
                <a:latin typeface="Bahnschrift SemiCondensed" panose="020B0502040204020203" pitchFamily="34" charset="0"/>
              </a:rPr>
              <a:t>TUG: Perspectiva contemporánea</a:t>
            </a:r>
            <a:endParaRPr lang="es-DO" sz="2400" b="1" dirty="0">
              <a:latin typeface="Bahnschrift SemiCondensed" panose="020B0502040204020203" pitchFamily="34" charset="0"/>
            </a:endParaRPr>
          </a:p>
        </p:txBody>
      </p:sp>
      <p:sp>
        <p:nvSpPr>
          <p:cNvPr id="5" name="CuadroTexto 4">
            <a:extLst>
              <a:ext uri="{FF2B5EF4-FFF2-40B4-BE49-F238E27FC236}">
                <a16:creationId xmlns="" xmlns:a16="http://schemas.microsoft.com/office/drawing/2014/main" id="{C08B84B9-E2B0-1148-DC50-5801C944DA9C}"/>
              </a:ext>
            </a:extLst>
          </p:cNvPr>
          <p:cNvSpPr txBox="1"/>
          <p:nvPr/>
        </p:nvSpPr>
        <p:spPr>
          <a:xfrm>
            <a:off x="764275" y="560383"/>
            <a:ext cx="10522424" cy="7617470"/>
          </a:xfrm>
          <a:prstGeom prst="rect">
            <a:avLst/>
          </a:prstGeom>
          <a:noFill/>
        </p:spPr>
        <p:txBody>
          <a:bodyPr wrap="square" rtlCol="0">
            <a:spAutoFit/>
          </a:bodyPr>
          <a:lstStyle/>
          <a:p>
            <a:pPr algn="just">
              <a:lnSpc>
                <a:spcPct val="150000"/>
              </a:lnSpc>
            </a:pPr>
            <a:r>
              <a:rPr lang="es-MX" sz="2600" dirty="0" smtClean="0">
                <a:solidFill>
                  <a:srgbClr val="FFC000"/>
                </a:solidFill>
                <a:latin typeface="Bahnschrift SemiBold SemiConden" panose="020B0502040204020203" pitchFamily="34" charset="0"/>
              </a:rPr>
              <a:t>Respecto al tema del pecado</a:t>
            </a:r>
            <a:r>
              <a:rPr lang="es-MX" sz="2600" dirty="0" smtClean="0">
                <a:latin typeface="Bahnschrift SemiBold SemiConden" panose="020B0502040204020203" pitchFamily="34" charset="0"/>
              </a:rPr>
              <a:t>, </a:t>
            </a:r>
            <a:r>
              <a:rPr lang="es-MX" sz="2600" dirty="0" err="1" smtClean="0">
                <a:latin typeface="Bahnschrift SemiBold SemiConden" panose="020B0502040204020203" pitchFamily="34" charset="0"/>
              </a:rPr>
              <a:t>Kirkpatrick</a:t>
            </a:r>
            <a:r>
              <a:rPr lang="es-MX" sz="2600" dirty="0" smtClean="0">
                <a:latin typeface="Bahnschrift SemiBold SemiConden" panose="020B0502040204020203" pitchFamily="34" charset="0"/>
              </a:rPr>
              <a:t> </a:t>
            </a:r>
            <a:r>
              <a:rPr lang="es-DO" sz="2600" dirty="0">
                <a:latin typeface="Bahnschrift SemiBold SemiConden" panose="020B0502040204020203" pitchFamily="34" charset="0"/>
              </a:rPr>
              <a:t>afirma que la humanidad ha nacido </a:t>
            </a:r>
            <a:r>
              <a:rPr lang="es-DO" sz="2600" dirty="0">
                <a:solidFill>
                  <a:schemeClr val="accent2">
                    <a:lumMod val="40000"/>
                    <a:lumOff val="60000"/>
                  </a:schemeClr>
                </a:solidFill>
                <a:latin typeface="Bahnschrift SemiBold SemiConden" panose="020B0502040204020203" pitchFamily="34" charset="0"/>
              </a:rPr>
              <a:t>«con debilidades y tendencias al mal»</a:t>
            </a:r>
            <a:r>
              <a:rPr lang="es-DO" sz="2600" dirty="0">
                <a:latin typeface="Bahnschrift SemiBold SemiConden" panose="020B0502040204020203" pitchFamily="34" charset="0"/>
              </a:rPr>
              <a:t>, pero no ha recibido ni pecado ni culpa ni condenación por la caída de Adán, </a:t>
            </a:r>
            <a:r>
              <a:rPr lang="es-DO" sz="2600" dirty="0">
                <a:solidFill>
                  <a:schemeClr val="accent2">
                    <a:lumMod val="40000"/>
                    <a:lumOff val="60000"/>
                  </a:schemeClr>
                </a:solidFill>
                <a:latin typeface="Bahnschrift SemiBold SemiConden" panose="020B0502040204020203" pitchFamily="34" charset="0"/>
              </a:rPr>
              <a:t>«el pecado viene por elección</a:t>
            </a:r>
            <a:r>
              <a:rPr lang="es-DO" sz="2600" dirty="0" smtClean="0">
                <a:solidFill>
                  <a:schemeClr val="accent2">
                    <a:lumMod val="40000"/>
                    <a:lumOff val="60000"/>
                  </a:schemeClr>
                </a:solidFill>
                <a:latin typeface="Bahnschrift SemiBold SemiConden" panose="020B0502040204020203" pitchFamily="34" charset="0"/>
              </a:rPr>
              <a:t>». </a:t>
            </a:r>
            <a:r>
              <a:rPr lang="es-DO" sz="2600" dirty="0" smtClean="0">
                <a:latin typeface="Bahnschrift SemiBold SemiConden" panose="020B0502040204020203" pitchFamily="34" charset="0"/>
              </a:rPr>
              <a:t>Respecto </a:t>
            </a:r>
            <a:r>
              <a:rPr lang="es-DO" sz="2600" dirty="0">
                <a:latin typeface="Bahnschrift SemiBold SemiConden" panose="020B0502040204020203" pitchFamily="34" charset="0"/>
              </a:rPr>
              <a:t>al pecado de ignorancia, el autor sostiene que Cristo, en «su sufrimiento </a:t>
            </a:r>
            <a:r>
              <a:rPr lang="es-DO" sz="2600" dirty="0" smtClean="0">
                <a:latin typeface="Bahnschrift SemiBold SemiConden" panose="020B0502040204020203" pitchFamily="34" charset="0"/>
              </a:rPr>
              <a:t>y </a:t>
            </a:r>
            <a:r>
              <a:rPr lang="es-DO" sz="2600" dirty="0">
                <a:latin typeface="Bahnschrift SemiBold SemiConden" panose="020B0502040204020203" pitchFamily="34" charset="0"/>
              </a:rPr>
              <a:t>muerte», ha hecho expiación por ellos. Pero, estos pecados hacen que los santos reflejen el carácter de Dios </a:t>
            </a:r>
            <a:r>
              <a:rPr lang="es-DO" sz="2600" dirty="0">
                <a:solidFill>
                  <a:schemeClr val="accent2">
                    <a:lumMod val="40000"/>
                    <a:lumOff val="60000"/>
                  </a:schemeClr>
                </a:solidFill>
                <a:latin typeface="Bahnschrift SemiBold SemiConden" panose="020B0502040204020203" pitchFamily="34" charset="0"/>
              </a:rPr>
              <a:t>«solo en parte». </a:t>
            </a:r>
            <a:r>
              <a:rPr lang="es-DO" sz="2600" dirty="0">
                <a:latin typeface="Bahnschrift SemiBold SemiConden" panose="020B0502040204020203" pitchFamily="34" charset="0"/>
              </a:rPr>
              <a:t>Sin embargo, eso llegará a su final en el tiempo del fin: </a:t>
            </a:r>
            <a:r>
              <a:rPr lang="es-DO" sz="2600" dirty="0">
                <a:solidFill>
                  <a:schemeClr val="accent2">
                    <a:lumMod val="40000"/>
                    <a:lumOff val="60000"/>
                  </a:schemeClr>
                </a:solidFill>
                <a:latin typeface="Bahnschrift SemiBold SemiConden" panose="020B0502040204020203" pitchFamily="34" charset="0"/>
              </a:rPr>
              <a:t>«Dios nos revelará cada asunto, para que al final experimentemos en nuestras vidas la situación de impecabilidad en la que vivía Adán antes de su caída</a:t>
            </a:r>
            <a:r>
              <a:rPr lang="es-DO" sz="2600" dirty="0" smtClean="0">
                <a:solidFill>
                  <a:schemeClr val="accent2">
                    <a:lumMod val="40000"/>
                    <a:lumOff val="60000"/>
                  </a:schemeClr>
                </a:solidFill>
                <a:latin typeface="Bahnschrift SemiBold SemiConden" panose="020B0502040204020203" pitchFamily="34" charset="0"/>
              </a:rPr>
              <a:t>».</a:t>
            </a:r>
            <a:endParaRPr lang="es-MX" sz="2600" dirty="0" smtClean="0">
              <a:solidFill>
                <a:schemeClr val="accent2">
                  <a:lumMod val="40000"/>
                  <a:lumOff val="60000"/>
                </a:schemeClr>
              </a:solidFill>
              <a:latin typeface="Bahnschrift SemiBold SemiConden" panose="020B0502040204020203" pitchFamily="34" charset="0"/>
            </a:endParaRPr>
          </a:p>
          <a:p>
            <a:pPr algn="just">
              <a:lnSpc>
                <a:spcPct val="150000"/>
              </a:lnSpc>
            </a:pPr>
            <a:endParaRPr lang="es-DO" sz="3000" dirty="0">
              <a:solidFill>
                <a:srgbClr val="FFFF00"/>
              </a:solidFill>
              <a:latin typeface="Bahnschrift SemiBold SemiConden" panose="020B0502040204020203" pitchFamily="34" charset="0"/>
            </a:endParaRPr>
          </a:p>
          <a:p>
            <a:pPr algn="just">
              <a:lnSpc>
                <a:spcPct val="150000"/>
              </a:lnSpc>
            </a:pPr>
            <a:endParaRPr lang="es-MX" sz="3200" dirty="0" smtClean="0">
              <a:latin typeface="Bahnschrift SemiBold SemiConden" panose="020B0502040204020203" pitchFamily="34" charset="0"/>
            </a:endParaRPr>
          </a:p>
          <a:p>
            <a:pPr algn="just">
              <a:lnSpc>
                <a:spcPct val="150000"/>
              </a:lnSpc>
            </a:pPr>
            <a:endParaRPr lang="es-DO" sz="3000" b="1" dirty="0" smtClean="0">
              <a:latin typeface="Bahnschrift SemiBold SemiConden" panose="020B0502040204020203" pitchFamily="34" charset="0"/>
            </a:endParaRPr>
          </a:p>
        </p:txBody>
      </p:sp>
    </p:spTree>
    <p:extLst>
      <p:ext uri="{BB962C8B-B14F-4D97-AF65-F5344CB8AC3E}">
        <p14:creationId xmlns:p14="http://schemas.microsoft.com/office/powerpoint/2010/main" val="2680379858"/>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 xmlns:a16="http://schemas.microsoft.com/office/drawing/2014/main" id="{64135796-1766-D8EE-051A-21064EBE411E}"/>
              </a:ext>
            </a:extLst>
          </p:cNvPr>
          <p:cNvSpPr txBox="1"/>
          <p:nvPr/>
        </p:nvSpPr>
        <p:spPr>
          <a:xfrm>
            <a:off x="150125" y="49359"/>
            <a:ext cx="4449171" cy="461665"/>
          </a:xfrm>
          <a:prstGeom prst="rect">
            <a:avLst/>
          </a:prstGeom>
          <a:noFill/>
        </p:spPr>
        <p:txBody>
          <a:bodyPr wrap="square" rtlCol="0">
            <a:spAutoFit/>
          </a:bodyPr>
          <a:lstStyle/>
          <a:p>
            <a:pPr algn="ctr"/>
            <a:r>
              <a:rPr lang="es-MX" sz="2400" b="1">
                <a:latin typeface="Bahnschrift SemiCondensed" panose="020B0502040204020203" pitchFamily="34" charset="0"/>
              </a:rPr>
              <a:t>TUG: Perspectiva contemporánea</a:t>
            </a:r>
            <a:endParaRPr lang="es-DO" sz="2400" b="1" dirty="0">
              <a:latin typeface="Bahnschrift SemiCondensed" panose="020B0502040204020203" pitchFamily="34" charset="0"/>
            </a:endParaRPr>
          </a:p>
        </p:txBody>
      </p:sp>
      <p:sp>
        <p:nvSpPr>
          <p:cNvPr id="5" name="CuadroTexto 4">
            <a:extLst>
              <a:ext uri="{FF2B5EF4-FFF2-40B4-BE49-F238E27FC236}">
                <a16:creationId xmlns="" xmlns:a16="http://schemas.microsoft.com/office/drawing/2014/main" id="{C08B84B9-E2B0-1148-DC50-5801C944DA9C}"/>
              </a:ext>
            </a:extLst>
          </p:cNvPr>
          <p:cNvSpPr txBox="1"/>
          <p:nvPr/>
        </p:nvSpPr>
        <p:spPr>
          <a:xfrm>
            <a:off x="764275" y="560383"/>
            <a:ext cx="10522424" cy="6694140"/>
          </a:xfrm>
          <a:prstGeom prst="rect">
            <a:avLst/>
          </a:prstGeom>
          <a:noFill/>
        </p:spPr>
        <p:txBody>
          <a:bodyPr wrap="square" rtlCol="0">
            <a:spAutoFit/>
          </a:bodyPr>
          <a:lstStyle/>
          <a:p>
            <a:pPr algn="just">
              <a:lnSpc>
                <a:spcPct val="150000"/>
              </a:lnSpc>
            </a:pPr>
            <a:r>
              <a:rPr lang="es-DO" sz="2800" dirty="0" err="1">
                <a:latin typeface="Bahnschrift SemiBold SemiConden" panose="020B0502040204020203" pitchFamily="34" charset="0"/>
              </a:rPr>
              <a:t>Kirkpatrick</a:t>
            </a:r>
            <a:r>
              <a:rPr lang="es-DO" sz="2800" dirty="0">
                <a:latin typeface="Bahnschrift SemiBold SemiConden" panose="020B0502040204020203" pitchFamily="34" charset="0"/>
              </a:rPr>
              <a:t> señala que, aunque tenemos </a:t>
            </a:r>
            <a:r>
              <a:rPr lang="es-DO" sz="2800" dirty="0">
                <a:solidFill>
                  <a:schemeClr val="accent2">
                    <a:lumMod val="40000"/>
                    <a:lumOff val="60000"/>
                  </a:schemeClr>
                </a:solidFill>
                <a:latin typeface="Bahnschrift SemiBold SemiConden" panose="020B0502040204020203" pitchFamily="34" charset="0"/>
              </a:rPr>
              <a:t>«una naturaleza defectuosa, pero todavía responde a la voluntad», «nuestra carne, por sí misma no puede actuar contra nuestra voluntad […] No nacemos culpables, sino listos para ser culpables. No nacemos con pecado, sino listos para pecar. No nacemos extraviados, sino listos para extraviarnos</a:t>
            </a:r>
            <a:r>
              <a:rPr lang="es-DO" sz="2800" dirty="0" smtClean="0">
                <a:solidFill>
                  <a:schemeClr val="accent2">
                    <a:lumMod val="40000"/>
                    <a:lumOff val="60000"/>
                  </a:schemeClr>
                </a:solidFill>
                <a:latin typeface="Bahnschrift SemiBold SemiConden" panose="020B0502040204020203" pitchFamily="34" charset="0"/>
              </a:rPr>
              <a:t>». </a:t>
            </a:r>
            <a:r>
              <a:rPr lang="es-DO" sz="2800" dirty="0" smtClean="0">
                <a:latin typeface="Bahnschrift SemiBold SemiConden" panose="020B0502040204020203" pitchFamily="34" charset="0"/>
              </a:rPr>
              <a:t>Por </a:t>
            </a:r>
            <a:r>
              <a:rPr lang="es-DO" sz="2800" dirty="0">
                <a:latin typeface="Bahnschrift SemiBold SemiConden" panose="020B0502040204020203" pitchFamily="34" charset="0"/>
              </a:rPr>
              <a:t>supuesto que nuestra voluntad tiene que consentir a los deseos de nuestra naturaleza pecaminosa o a las tentaciones externas; pero, ¿no está nuestra voluntad esclavizada por el poder del pecado?</a:t>
            </a:r>
          </a:p>
          <a:p>
            <a:pPr algn="just">
              <a:lnSpc>
                <a:spcPct val="150000"/>
              </a:lnSpc>
            </a:pPr>
            <a:endParaRPr lang="es-MX" sz="3200" dirty="0" smtClean="0">
              <a:latin typeface="Bahnschrift SemiBold SemiConden" panose="020B0502040204020203" pitchFamily="34" charset="0"/>
            </a:endParaRPr>
          </a:p>
          <a:p>
            <a:pPr algn="just">
              <a:lnSpc>
                <a:spcPct val="150000"/>
              </a:lnSpc>
            </a:pPr>
            <a:endParaRPr lang="es-DO" sz="3000" b="1" dirty="0" smtClean="0">
              <a:latin typeface="Bahnschrift SemiBold SemiConden" panose="020B0502040204020203" pitchFamily="34" charset="0"/>
            </a:endParaRPr>
          </a:p>
        </p:txBody>
      </p:sp>
    </p:spTree>
    <p:extLst>
      <p:ext uri="{BB962C8B-B14F-4D97-AF65-F5344CB8AC3E}">
        <p14:creationId xmlns:p14="http://schemas.microsoft.com/office/powerpoint/2010/main" val="887326856"/>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 xmlns:a16="http://schemas.microsoft.com/office/drawing/2014/main" id="{64135796-1766-D8EE-051A-21064EBE411E}"/>
              </a:ext>
            </a:extLst>
          </p:cNvPr>
          <p:cNvSpPr txBox="1"/>
          <p:nvPr/>
        </p:nvSpPr>
        <p:spPr>
          <a:xfrm>
            <a:off x="150125" y="49359"/>
            <a:ext cx="4449171" cy="461665"/>
          </a:xfrm>
          <a:prstGeom prst="rect">
            <a:avLst/>
          </a:prstGeom>
          <a:noFill/>
        </p:spPr>
        <p:txBody>
          <a:bodyPr wrap="square" rtlCol="0">
            <a:spAutoFit/>
          </a:bodyPr>
          <a:lstStyle/>
          <a:p>
            <a:pPr algn="ctr"/>
            <a:r>
              <a:rPr lang="es-MX" sz="2400" b="1">
                <a:latin typeface="Bahnschrift SemiCondensed" panose="020B0502040204020203" pitchFamily="34" charset="0"/>
              </a:rPr>
              <a:t>TUG: Perspectiva contemporánea</a:t>
            </a:r>
            <a:endParaRPr lang="es-DO" sz="2400" b="1" dirty="0">
              <a:latin typeface="Bahnschrift SemiCondensed" panose="020B0502040204020203" pitchFamily="34" charset="0"/>
            </a:endParaRPr>
          </a:p>
        </p:txBody>
      </p:sp>
      <p:sp>
        <p:nvSpPr>
          <p:cNvPr id="5" name="CuadroTexto 4">
            <a:extLst>
              <a:ext uri="{FF2B5EF4-FFF2-40B4-BE49-F238E27FC236}">
                <a16:creationId xmlns="" xmlns:a16="http://schemas.microsoft.com/office/drawing/2014/main" id="{C08B84B9-E2B0-1148-DC50-5801C944DA9C}"/>
              </a:ext>
            </a:extLst>
          </p:cNvPr>
          <p:cNvSpPr txBox="1"/>
          <p:nvPr/>
        </p:nvSpPr>
        <p:spPr>
          <a:xfrm>
            <a:off x="764275" y="560383"/>
            <a:ext cx="10522424" cy="5632311"/>
          </a:xfrm>
          <a:prstGeom prst="rect">
            <a:avLst/>
          </a:prstGeom>
          <a:noFill/>
        </p:spPr>
        <p:txBody>
          <a:bodyPr wrap="square" rtlCol="0">
            <a:spAutoFit/>
          </a:bodyPr>
          <a:lstStyle/>
          <a:p>
            <a:pPr algn="just">
              <a:lnSpc>
                <a:spcPct val="150000"/>
              </a:lnSpc>
            </a:pPr>
            <a:r>
              <a:rPr lang="es-DO" sz="3000" dirty="0">
                <a:latin typeface="Bahnschrift SemiBold SemiConden" panose="020B0502040204020203" pitchFamily="34" charset="0"/>
              </a:rPr>
              <a:t>En el ámbito de la </a:t>
            </a:r>
            <a:r>
              <a:rPr lang="es-DO" sz="3000" dirty="0">
                <a:solidFill>
                  <a:srgbClr val="FFC000"/>
                </a:solidFill>
                <a:latin typeface="Bahnschrift SemiBold SemiConden" panose="020B0502040204020203" pitchFamily="34" charset="0"/>
              </a:rPr>
              <a:t>santificación de la última generación</a:t>
            </a:r>
            <a:r>
              <a:rPr lang="es-DO" sz="3000" dirty="0">
                <a:latin typeface="Bahnschrift SemiBold SemiConden" panose="020B0502040204020203" pitchFamily="34" charset="0"/>
              </a:rPr>
              <a:t>, </a:t>
            </a:r>
            <a:r>
              <a:rPr lang="es-DO" sz="3000" dirty="0" err="1">
                <a:latin typeface="Bahnschrift SemiBold SemiConden" panose="020B0502040204020203" pitchFamily="34" charset="0"/>
              </a:rPr>
              <a:t>Kirkpatrick</a:t>
            </a:r>
            <a:r>
              <a:rPr lang="es-DO" sz="3000" dirty="0">
                <a:latin typeface="Bahnschrift SemiBold SemiConden" panose="020B0502040204020203" pitchFamily="34" charset="0"/>
              </a:rPr>
              <a:t> sostiene que se demostrará </a:t>
            </a:r>
            <a:r>
              <a:rPr lang="es-DO" sz="3000" dirty="0">
                <a:solidFill>
                  <a:schemeClr val="accent2">
                    <a:lumMod val="40000"/>
                    <a:lumOff val="60000"/>
                  </a:schemeClr>
                </a:solidFill>
                <a:latin typeface="Bahnschrift SemiBold SemiConden" panose="020B0502040204020203" pitchFamily="34" charset="0"/>
              </a:rPr>
              <a:t>«lo que Dios y los creyentes dispuestos pueden hacer juntos. Podemos llegar a ser como Jesús. O no podemos. Y el universo sabrá por nuestras vidas cuál es la verdad</a:t>
            </a:r>
            <a:r>
              <a:rPr lang="es-DO" sz="3000" dirty="0" smtClean="0">
                <a:solidFill>
                  <a:schemeClr val="accent2">
                    <a:lumMod val="40000"/>
                    <a:lumOff val="60000"/>
                  </a:schemeClr>
                </a:solidFill>
                <a:latin typeface="Bahnschrift SemiBold SemiConden" panose="020B0502040204020203" pitchFamily="34" charset="0"/>
              </a:rPr>
              <a:t>».</a:t>
            </a:r>
            <a:endParaRPr lang="es-MX" sz="3000" dirty="0" smtClean="0">
              <a:solidFill>
                <a:schemeClr val="accent2">
                  <a:lumMod val="40000"/>
                  <a:lumOff val="60000"/>
                </a:schemeClr>
              </a:solidFill>
              <a:latin typeface="Bahnschrift SemiBold SemiConden" panose="020B0502040204020203" pitchFamily="34" charset="0"/>
            </a:endParaRPr>
          </a:p>
          <a:p>
            <a:pPr algn="just">
              <a:lnSpc>
                <a:spcPct val="150000"/>
              </a:lnSpc>
            </a:pPr>
            <a:r>
              <a:rPr lang="es-DO" sz="3000" dirty="0" smtClean="0">
                <a:latin typeface="Bahnschrift SemiBold SemiConden" panose="020B0502040204020203" pitchFamily="34" charset="0"/>
              </a:rPr>
              <a:t>Respecto a </a:t>
            </a:r>
            <a:r>
              <a:rPr lang="es-DO" sz="3000" dirty="0" smtClean="0">
                <a:solidFill>
                  <a:srgbClr val="FFC000"/>
                </a:solidFill>
                <a:latin typeface="Bahnschrift SemiBold SemiConden" panose="020B0502040204020203" pitchFamily="34" charset="0"/>
              </a:rPr>
              <a:t>la humanidad de Cristo</a:t>
            </a:r>
            <a:r>
              <a:rPr lang="es-DO" sz="3000" dirty="0" smtClean="0">
                <a:latin typeface="Bahnschrift SemiBold SemiConden" panose="020B0502040204020203" pitchFamily="34" charset="0"/>
              </a:rPr>
              <a:t>, </a:t>
            </a:r>
            <a:r>
              <a:rPr lang="es-DO" sz="3000" dirty="0" err="1" smtClean="0">
                <a:latin typeface="Bahnschrift SemiBold SemiConden" panose="020B0502040204020203" pitchFamily="34" charset="0"/>
              </a:rPr>
              <a:t>Kirkpatrick</a:t>
            </a:r>
            <a:r>
              <a:rPr lang="es-DO" sz="3000" dirty="0" smtClean="0">
                <a:latin typeface="Bahnschrift SemiBold SemiConden" panose="020B0502040204020203" pitchFamily="34" charset="0"/>
              </a:rPr>
              <a:t> </a:t>
            </a:r>
            <a:r>
              <a:rPr lang="es-DO" sz="3000" dirty="0">
                <a:latin typeface="Bahnschrift SemiBold SemiConden" panose="020B0502040204020203" pitchFamily="34" charset="0"/>
              </a:rPr>
              <a:t>declara que Cristo asumió la naturaleza humana caída del hombre y </a:t>
            </a:r>
            <a:r>
              <a:rPr lang="es-DO" sz="3000" dirty="0">
                <a:solidFill>
                  <a:schemeClr val="accent2">
                    <a:lumMod val="40000"/>
                    <a:lumOff val="60000"/>
                  </a:schemeClr>
                </a:solidFill>
                <a:latin typeface="Bahnschrift SemiBold SemiConden" panose="020B0502040204020203" pitchFamily="34" charset="0"/>
              </a:rPr>
              <a:t>«vivió toda Su vida mientras estuvo en la tierra como viviremos nosotros después de que seamos sellados</a:t>
            </a:r>
            <a:r>
              <a:rPr lang="es-DO" sz="3000" dirty="0" smtClean="0">
                <a:solidFill>
                  <a:schemeClr val="accent2">
                    <a:lumMod val="40000"/>
                    <a:lumOff val="60000"/>
                  </a:schemeClr>
                </a:solidFill>
                <a:latin typeface="Bahnschrift SemiBold SemiConden" panose="020B0502040204020203" pitchFamily="34" charset="0"/>
              </a:rPr>
              <a:t>».</a:t>
            </a:r>
            <a:endParaRPr lang="es-DO" sz="3000" b="1" dirty="0" smtClean="0">
              <a:solidFill>
                <a:schemeClr val="accent2">
                  <a:lumMod val="40000"/>
                  <a:lumOff val="60000"/>
                </a:schemeClr>
              </a:solidFill>
              <a:latin typeface="Bahnschrift SemiBold SemiConden" panose="020B0502040204020203" pitchFamily="34" charset="0"/>
            </a:endParaRPr>
          </a:p>
        </p:txBody>
      </p:sp>
    </p:spTree>
    <p:extLst>
      <p:ext uri="{BB962C8B-B14F-4D97-AF65-F5344CB8AC3E}">
        <p14:creationId xmlns:p14="http://schemas.microsoft.com/office/powerpoint/2010/main" val="1629395715"/>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 xmlns:a16="http://schemas.microsoft.com/office/drawing/2014/main" id="{64135796-1766-D8EE-051A-21064EBE411E}"/>
              </a:ext>
            </a:extLst>
          </p:cNvPr>
          <p:cNvSpPr txBox="1"/>
          <p:nvPr/>
        </p:nvSpPr>
        <p:spPr>
          <a:xfrm>
            <a:off x="150125" y="49359"/>
            <a:ext cx="4449171" cy="461665"/>
          </a:xfrm>
          <a:prstGeom prst="rect">
            <a:avLst/>
          </a:prstGeom>
          <a:noFill/>
        </p:spPr>
        <p:txBody>
          <a:bodyPr wrap="square" rtlCol="0">
            <a:spAutoFit/>
          </a:bodyPr>
          <a:lstStyle/>
          <a:p>
            <a:pPr algn="ctr"/>
            <a:r>
              <a:rPr lang="es-MX" sz="2400" b="1">
                <a:latin typeface="Bahnschrift SemiCondensed" panose="020B0502040204020203" pitchFamily="34" charset="0"/>
              </a:rPr>
              <a:t>TUG: Perspectiva contemporánea</a:t>
            </a:r>
            <a:endParaRPr lang="es-DO" sz="2400" b="1" dirty="0">
              <a:latin typeface="Bahnschrift SemiCondensed" panose="020B0502040204020203" pitchFamily="34" charset="0"/>
            </a:endParaRPr>
          </a:p>
        </p:txBody>
      </p:sp>
      <p:sp>
        <p:nvSpPr>
          <p:cNvPr id="5" name="CuadroTexto 4">
            <a:extLst>
              <a:ext uri="{FF2B5EF4-FFF2-40B4-BE49-F238E27FC236}">
                <a16:creationId xmlns="" xmlns:a16="http://schemas.microsoft.com/office/drawing/2014/main" id="{C08B84B9-E2B0-1148-DC50-5801C944DA9C}"/>
              </a:ext>
            </a:extLst>
          </p:cNvPr>
          <p:cNvSpPr txBox="1"/>
          <p:nvPr/>
        </p:nvSpPr>
        <p:spPr>
          <a:xfrm>
            <a:off x="764275" y="560383"/>
            <a:ext cx="10522424" cy="7109639"/>
          </a:xfrm>
          <a:prstGeom prst="rect">
            <a:avLst/>
          </a:prstGeom>
          <a:noFill/>
        </p:spPr>
        <p:txBody>
          <a:bodyPr wrap="square" rtlCol="0">
            <a:spAutoFit/>
          </a:bodyPr>
          <a:lstStyle/>
          <a:p>
            <a:pPr algn="just">
              <a:lnSpc>
                <a:spcPct val="150000"/>
              </a:lnSpc>
            </a:pPr>
            <a:r>
              <a:rPr lang="es-DO" sz="3000" dirty="0">
                <a:latin typeface="Bahnschrift SemiBold SemiConden" panose="020B0502040204020203" pitchFamily="34" charset="0"/>
              </a:rPr>
              <a:t>En el contexto de la </a:t>
            </a:r>
            <a:r>
              <a:rPr lang="es-DO" sz="3000" dirty="0">
                <a:solidFill>
                  <a:srgbClr val="FFC000"/>
                </a:solidFill>
                <a:latin typeface="Bahnschrift SemiBold SemiConden" panose="020B0502040204020203" pitchFamily="34" charset="0"/>
              </a:rPr>
              <a:t>expiación final </a:t>
            </a:r>
            <a:r>
              <a:rPr lang="es-DO" sz="3000" dirty="0">
                <a:latin typeface="Bahnschrift SemiBold SemiConden" panose="020B0502040204020203" pitchFamily="34" charset="0"/>
              </a:rPr>
              <a:t>y su relación con la vida del pueblo de Dios, </a:t>
            </a:r>
            <a:r>
              <a:rPr lang="es-DO" sz="3000" dirty="0" err="1">
                <a:latin typeface="Bahnschrift SemiBold SemiConden" panose="020B0502040204020203" pitchFamily="34" charset="0"/>
              </a:rPr>
              <a:t>Kirkpatrick</a:t>
            </a:r>
            <a:r>
              <a:rPr lang="es-DO" sz="3000" dirty="0">
                <a:latin typeface="Bahnschrift SemiBold SemiConden" panose="020B0502040204020203" pitchFamily="34" charset="0"/>
              </a:rPr>
              <a:t> afirma que </a:t>
            </a:r>
            <a:r>
              <a:rPr lang="es-DO" sz="3000" dirty="0">
                <a:solidFill>
                  <a:schemeClr val="accent2">
                    <a:lumMod val="40000"/>
                    <a:lumOff val="60000"/>
                  </a:schemeClr>
                </a:solidFill>
                <a:latin typeface="Bahnschrift SemiBold SemiConden" panose="020B0502040204020203" pitchFamily="34" charset="0"/>
              </a:rPr>
              <a:t>«La última generación demostrará sin sombra de duda que los hombres y mujeres con naturalezas caídas pueden vivir sin pecar</a:t>
            </a:r>
            <a:r>
              <a:rPr lang="es-DO" sz="3000" dirty="0" smtClean="0">
                <a:solidFill>
                  <a:schemeClr val="accent2">
                    <a:lumMod val="40000"/>
                    <a:lumOff val="60000"/>
                  </a:schemeClr>
                </a:solidFill>
                <a:latin typeface="Bahnschrift SemiBold SemiConden" panose="020B0502040204020203" pitchFamily="34" charset="0"/>
              </a:rPr>
              <a:t>». «Cuando </a:t>
            </a:r>
            <a:r>
              <a:rPr lang="es-DO" sz="3000" dirty="0">
                <a:solidFill>
                  <a:schemeClr val="accent2">
                    <a:lumMod val="40000"/>
                    <a:lumOff val="60000"/>
                  </a:schemeClr>
                </a:solidFill>
                <a:latin typeface="Bahnschrift SemiBold SemiConden" panose="020B0502040204020203" pitchFamily="34" charset="0"/>
              </a:rPr>
              <a:t>estemos tan asentados en la verdad, tanto doctrinal como </a:t>
            </a:r>
            <a:r>
              <a:rPr lang="es-DO" sz="3000" dirty="0" err="1">
                <a:solidFill>
                  <a:schemeClr val="accent2">
                    <a:lumMod val="40000"/>
                    <a:lumOff val="60000"/>
                  </a:schemeClr>
                </a:solidFill>
                <a:latin typeface="Bahnschrift SemiBold SemiConden" panose="020B0502040204020203" pitchFamily="34" charset="0"/>
              </a:rPr>
              <a:t>experiencialmente</a:t>
            </a:r>
            <a:r>
              <a:rPr lang="es-DO" sz="3000" dirty="0">
                <a:solidFill>
                  <a:schemeClr val="accent2">
                    <a:lumMod val="40000"/>
                    <a:lumOff val="60000"/>
                  </a:schemeClr>
                </a:solidFill>
                <a:latin typeface="Bahnschrift SemiBold SemiConden" panose="020B0502040204020203" pitchFamily="34" charset="0"/>
              </a:rPr>
              <a:t>, que no podamos ser movidos, dejaremos de pecar</a:t>
            </a:r>
            <a:r>
              <a:rPr lang="es-DO" sz="3000" dirty="0" smtClean="0">
                <a:solidFill>
                  <a:schemeClr val="accent2">
                    <a:lumMod val="40000"/>
                    <a:lumOff val="60000"/>
                  </a:schemeClr>
                </a:solidFill>
                <a:latin typeface="Bahnschrift SemiBold SemiConden" panose="020B0502040204020203" pitchFamily="34" charset="0"/>
              </a:rPr>
              <a:t>».</a:t>
            </a:r>
          </a:p>
          <a:p>
            <a:pPr algn="just">
              <a:lnSpc>
                <a:spcPct val="150000"/>
              </a:lnSpc>
            </a:pPr>
            <a:r>
              <a:rPr lang="es-DO" sz="3000" dirty="0">
                <a:latin typeface="Bahnschrift SemiBold SemiConden" panose="020B0502040204020203" pitchFamily="34" charset="0"/>
              </a:rPr>
              <a:t>Finalmente, se afirma que </a:t>
            </a:r>
            <a:r>
              <a:rPr lang="es-DO" sz="3000" dirty="0">
                <a:solidFill>
                  <a:srgbClr val="FFC000"/>
                </a:solidFill>
                <a:latin typeface="Bahnschrift SemiBold SemiConden" panose="020B0502040204020203" pitchFamily="34" charset="0"/>
              </a:rPr>
              <a:t>la perfección </a:t>
            </a:r>
            <a:r>
              <a:rPr lang="es-DO" sz="3000" dirty="0">
                <a:latin typeface="Bahnschrift SemiBold SemiConden" panose="020B0502040204020203" pitchFamily="34" charset="0"/>
              </a:rPr>
              <a:t>no salva al hombre, pero contribuye a la reivindicación del carácter de Dios</a:t>
            </a:r>
            <a:r>
              <a:rPr lang="es-DO" sz="3000" dirty="0" smtClean="0">
                <a:latin typeface="Bahnschrift SemiBold SemiConden" panose="020B0502040204020203" pitchFamily="34" charset="0"/>
              </a:rPr>
              <a:t>.</a:t>
            </a:r>
            <a:endParaRPr lang="es-DO" sz="3000" dirty="0">
              <a:latin typeface="Bahnschrift SemiBold SemiConden" panose="020B0502040204020203" pitchFamily="34" charset="0"/>
            </a:endParaRPr>
          </a:p>
          <a:p>
            <a:pPr algn="just">
              <a:lnSpc>
                <a:spcPct val="150000"/>
              </a:lnSpc>
            </a:pPr>
            <a:endParaRPr lang="es-DO" sz="3000" dirty="0">
              <a:latin typeface="Bahnschrift SemiBold SemiConden" panose="020B0502040204020203" pitchFamily="34" charset="0"/>
            </a:endParaRPr>
          </a:p>
          <a:p>
            <a:pPr algn="just">
              <a:lnSpc>
                <a:spcPct val="150000"/>
              </a:lnSpc>
            </a:pPr>
            <a:endParaRPr lang="es-DO" sz="3000" b="1" dirty="0" smtClean="0">
              <a:solidFill>
                <a:schemeClr val="accent2">
                  <a:lumMod val="40000"/>
                  <a:lumOff val="60000"/>
                </a:schemeClr>
              </a:solidFill>
              <a:latin typeface="Bahnschrift SemiBold SemiConden" panose="020B0502040204020203" pitchFamily="34" charset="0"/>
            </a:endParaRPr>
          </a:p>
        </p:txBody>
      </p:sp>
    </p:spTree>
    <p:extLst>
      <p:ext uri="{BB962C8B-B14F-4D97-AF65-F5344CB8AC3E}">
        <p14:creationId xmlns:p14="http://schemas.microsoft.com/office/powerpoint/2010/main" val="901161962"/>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49359"/>
            <a:ext cx="12192000" cy="6858000"/>
          </a:xfrm>
          <a:prstGeom prst="rect">
            <a:avLst/>
          </a:prstGeom>
        </p:spPr>
      </p:pic>
      <p:sp>
        <p:nvSpPr>
          <p:cNvPr id="4" name="CuadroTexto 3">
            <a:extLst>
              <a:ext uri="{FF2B5EF4-FFF2-40B4-BE49-F238E27FC236}">
                <a16:creationId xmlns="" xmlns:a16="http://schemas.microsoft.com/office/drawing/2014/main" id="{64135796-1766-D8EE-051A-21064EBE411E}"/>
              </a:ext>
            </a:extLst>
          </p:cNvPr>
          <p:cNvSpPr txBox="1"/>
          <p:nvPr/>
        </p:nvSpPr>
        <p:spPr>
          <a:xfrm>
            <a:off x="150125" y="49359"/>
            <a:ext cx="4449171" cy="461665"/>
          </a:xfrm>
          <a:prstGeom prst="rect">
            <a:avLst/>
          </a:prstGeom>
          <a:noFill/>
        </p:spPr>
        <p:txBody>
          <a:bodyPr wrap="square" rtlCol="0">
            <a:spAutoFit/>
          </a:bodyPr>
          <a:lstStyle/>
          <a:p>
            <a:pPr algn="ctr"/>
            <a:r>
              <a:rPr lang="es-MX" sz="2400" b="1">
                <a:latin typeface="Bahnschrift SemiCondensed" panose="020B0502040204020203" pitchFamily="34" charset="0"/>
              </a:rPr>
              <a:t>TUG: Perspectiva contemporánea</a:t>
            </a:r>
            <a:endParaRPr lang="es-DO" sz="2400" b="1" dirty="0">
              <a:latin typeface="Bahnschrift SemiCondensed" panose="020B0502040204020203" pitchFamily="34" charset="0"/>
            </a:endParaRPr>
          </a:p>
        </p:txBody>
      </p:sp>
      <p:sp>
        <p:nvSpPr>
          <p:cNvPr id="5" name="CuadroTexto 4">
            <a:extLst>
              <a:ext uri="{FF2B5EF4-FFF2-40B4-BE49-F238E27FC236}">
                <a16:creationId xmlns="" xmlns:a16="http://schemas.microsoft.com/office/drawing/2014/main" id="{C08B84B9-E2B0-1148-DC50-5801C944DA9C}"/>
              </a:ext>
            </a:extLst>
          </p:cNvPr>
          <p:cNvSpPr txBox="1"/>
          <p:nvPr/>
        </p:nvSpPr>
        <p:spPr>
          <a:xfrm>
            <a:off x="736980" y="511024"/>
            <a:ext cx="10522424" cy="7109639"/>
          </a:xfrm>
          <a:prstGeom prst="rect">
            <a:avLst/>
          </a:prstGeom>
          <a:noFill/>
        </p:spPr>
        <p:txBody>
          <a:bodyPr wrap="square" rtlCol="0">
            <a:spAutoFit/>
          </a:bodyPr>
          <a:lstStyle/>
          <a:p>
            <a:pPr algn="just">
              <a:lnSpc>
                <a:spcPct val="150000"/>
              </a:lnSpc>
            </a:pPr>
            <a:r>
              <a:rPr lang="es-MX" sz="3200" dirty="0" smtClean="0">
                <a:solidFill>
                  <a:srgbClr val="FF0000"/>
                </a:solidFill>
                <a:effectLst>
                  <a:outerShdw blurRad="38100" dist="38100" dir="2700000" algn="tl">
                    <a:srgbClr val="000000">
                      <a:alpha val="43137"/>
                    </a:srgbClr>
                  </a:outerShdw>
                </a:effectLst>
                <a:latin typeface="Bahnschrift SemiBold SemiConden" panose="020B0502040204020203" pitchFamily="34" charset="0"/>
              </a:rPr>
              <a:t>Una observación importante</a:t>
            </a:r>
          </a:p>
          <a:p>
            <a:pPr algn="just">
              <a:lnSpc>
                <a:spcPct val="150000"/>
              </a:lnSpc>
            </a:pPr>
            <a:r>
              <a:rPr lang="es-MX" sz="3000" dirty="0" smtClean="0">
                <a:effectLst>
                  <a:outerShdw blurRad="38100" dist="38100" dir="2700000" algn="tl">
                    <a:srgbClr val="000000">
                      <a:alpha val="43137"/>
                    </a:srgbClr>
                  </a:outerShdw>
                </a:effectLst>
                <a:latin typeface="Bahnschrift SemiBold SemiConden" panose="020B0502040204020203" pitchFamily="34" charset="0"/>
              </a:rPr>
              <a:t>Ninguno de los pasajes citados por </a:t>
            </a:r>
            <a:r>
              <a:rPr lang="es-MX" sz="3000" dirty="0" err="1" smtClean="0">
                <a:effectLst>
                  <a:outerShdw blurRad="38100" dist="38100" dir="2700000" algn="tl">
                    <a:srgbClr val="000000">
                      <a:alpha val="43137"/>
                    </a:srgbClr>
                  </a:outerShdw>
                </a:effectLst>
                <a:latin typeface="Bahnschrift SemiBold SemiConden" panose="020B0502040204020203" pitchFamily="34" charset="0"/>
              </a:rPr>
              <a:t>Kirkpatrick</a:t>
            </a:r>
            <a:r>
              <a:rPr lang="es-MX" sz="3000" dirty="0" smtClean="0">
                <a:effectLst>
                  <a:outerShdw blurRad="38100" dist="38100" dir="2700000" algn="tl">
                    <a:srgbClr val="000000">
                      <a:alpha val="43137"/>
                    </a:srgbClr>
                  </a:outerShdw>
                </a:effectLst>
                <a:latin typeface="Bahnschrift SemiBold SemiConden" panose="020B0502040204020203" pitchFamily="34" charset="0"/>
              </a:rPr>
              <a:t> </a:t>
            </a:r>
            <a:r>
              <a:rPr lang="es-MX" sz="3000" dirty="0" smtClean="0">
                <a:solidFill>
                  <a:schemeClr val="accent4">
                    <a:lumMod val="40000"/>
                    <a:lumOff val="60000"/>
                  </a:schemeClr>
                </a:solidFill>
                <a:effectLst>
                  <a:outerShdw blurRad="38100" dist="38100" dir="2700000" algn="tl">
                    <a:srgbClr val="000000">
                      <a:alpha val="43137"/>
                    </a:srgbClr>
                  </a:outerShdw>
                </a:effectLst>
                <a:latin typeface="Bahnschrift SemiBold SemiConden" panose="020B0502040204020203" pitchFamily="34" charset="0"/>
              </a:rPr>
              <a:t>(</a:t>
            </a:r>
            <a:r>
              <a:rPr lang="es-MX" sz="3000" dirty="0" err="1" smtClean="0">
                <a:solidFill>
                  <a:schemeClr val="accent4">
                    <a:lumMod val="40000"/>
                    <a:lumOff val="60000"/>
                  </a:schemeClr>
                </a:solidFill>
                <a:effectLst>
                  <a:outerShdw blurRad="38100" dist="38100" dir="2700000" algn="tl">
                    <a:srgbClr val="000000">
                      <a:alpha val="43137"/>
                    </a:srgbClr>
                  </a:outerShdw>
                </a:effectLst>
                <a:latin typeface="Bahnschrift SemiBold SemiConden" panose="020B0502040204020203" pitchFamily="34" charset="0"/>
              </a:rPr>
              <a:t>Éx</a:t>
            </a:r>
            <a:r>
              <a:rPr lang="es-MX" sz="3000" dirty="0" smtClean="0">
                <a:solidFill>
                  <a:schemeClr val="accent4">
                    <a:lumMod val="40000"/>
                    <a:lumOff val="60000"/>
                  </a:schemeClr>
                </a:solidFill>
                <a:effectLst>
                  <a:outerShdw blurRad="38100" dist="38100" dir="2700000" algn="tl">
                    <a:srgbClr val="000000">
                      <a:alpha val="43137"/>
                    </a:srgbClr>
                  </a:outerShdw>
                </a:effectLst>
                <a:latin typeface="Bahnschrift SemiBold SemiConden" panose="020B0502040204020203" pitchFamily="34" charset="0"/>
              </a:rPr>
              <a:t>. 20:20, Sal. 4:4, </a:t>
            </a:r>
            <a:r>
              <a:rPr lang="es-MX" sz="3000" dirty="0" err="1" smtClean="0">
                <a:solidFill>
                  <a:schemeClr val="accent4">
                    <a:lumMod val="40000"/>
                    <a:lumOff val="60000"/>
                  </a:schemeClr>
                </a:solidFill>
                <a:effectLst>
                  <a:outerShdw blurRad="38100" dist="38100" dir="2700000" algn="tl">
                    <a:srgbClr val="000000">
                      <a:alpha val="43137"/>
                    </a:srgbClr>
                  </a:outerShdw>
                </a:effectLst>
                <a:latin typeface="Bahnschrift SemiBold SemiConden" panose="020B0502040204020203" pitchFamily="34" charset="0"/>
              </a:rPr>
              <a:t>Jn</a:t>
            </a:r>
            <a:r>
              <a:rPr lang="es-MX" sz="3000" dirty="0" smtClean="0">
                <a:solidFill>
                  <a:schemeClr val="accent4">
                    <a:lumMod val="40000"/>
                    <a:lumOff val="60000"/>
                  </a:schemeClr>
                </a:solidFill>
                <a:effectLst>
                  <a:outerShdw blurRad="38100" dist="38100" dir="2700000" algn="tl">
                    <a:srgbClr val="000000">
                      <a:alpha val="43137"/>
                    </a:srgbClr>
                  </a:outerShdw>
                </a:effectLst>
                <a:latin typeface="Bahnschrift SemiBold SemiConden" panose="020B0502040204020203" pitchFamily="34" charset="0"/>
              </a:rPr>
              <a:t> 5:14, 1 </a:t>
            </a:r>
            <a:r>
              <a:rPr lang="es-MX" sz="3000" dirty="0" err="1" smtClean="0">
                <a:solidFill>
                  <a:schemeClr val="accent4">
                    <a:lumMod val="40000"/>
                    <a:lumOff val="60000"/>
                  </a:schemeClr>
                </a:solidFill>
                <a:effectLst>
                  <a:outerShdw blurRad="38100" dist="38100" dir="2700000" algn="tl">
                    <a:srgbClr val="000000">
                      <a:alpha val="43137"/>
                    </a:srgbClr>
                  </a:outerShdw>
                </a:effectLst>
                <a:latin typeface="Bahnschrift SemiBold SemiConden" panose="020B0502040204020203" pitchFamily="34" charset="0"/>
              </a:rPr>
              <a:t>Cor</a:t>
            </a:r>
            <a:r>
              <a:rPr lang="es-MX" sz="3000" dirty="0" smtClean="0">
                <a:solidFill>
                  <a:schemeClr val="accent4">
                    <a:lumMod val="40000"/>
                    <a:lumOff val="60000"/>
                  </a:schemeClr>
                </a:solidFill>
                <a:effectLst>
                  <a:outerShdw blurRad="38100" dist="38100" dir="2700000" algn="tl">
                    <a:srgbClr val="000000">
                      <a:alpha val="43137"/>
                    </a:srgbClr>
                  </a:outerShdw>
                </a:effectLst>
                <a:latin typeface="Bahnschrift SemiBold SemiConden" panose="020B0502040204020203" pitchFamily="34" charset="0"/>
              </a:rPr>
              <a:t>. 15:34) </a:t>
            </a:r>
            <a:r>
              <a:rPr lang="es-DO" sz="3000" dirty="0">
                <a:latin typeface="Bahnschrift SemiBold SemiConden" panose="020B0502040204020203" pitchFamily="34" charset="0"/>
              </a:rPr>
              <a:t>describe la vida santa de la última generación. Y suponer que esto será real en ellos como no lo fue en la vida de los creyentes del pasado, es </a:t>
            </a:r>
            <a:r>
              <a:rPr lang="es-DO" sz="3000" dirty="0">
                <a:solidFill>
                  <a:srgbClr val="92D050"/>
                </a:solidFill>
                <a:latin typeface="Bahnschrift SemiBold SemiConden" panose="020B0502040204020203" pitchFamily="34" charset="0"/>
              </a:rPr>
              <a:t>desacertado teológicamente</a:t>
            </a:r>
            <a:r>
              <a:rPr lang="es-DO" sz="3000" dirty="0">
                <a:latin typeface="Bahnschrift SemiBold SemiConden" panose="020B0502040204020203" pitchFamily="34" charset="0"/>
              </a:rPr>
              <a:t>. Es difícil suponer que el Espíritu Santo no logró hacer realidad en otros cristianos las demandas de santidad que contienen los textos bíblicos antes citados.</a:t>
            </a:r>
          </a:p>
          <a:p>
            <a:pPr algn="just">
              <a:lnSpc>
                <a:spcPct val="150000"/>
              </a:lnSpc>
            </a:pPr>
            <a:endParaRPr lang="es-DO" sz="3200" dirty="0">
              <a:solidFill>
                <a:schemeClr val="accent4">
                  <a:lumMod val="40000"/>
                  <a:lumOff val="60000"/>
                </a:schemeClr>
              </a:solidFill>
              <a:effectLst>
                <a:outerShdw blurRad="38100" dist="38100" dir="2700000" algn="tl">
                  <a:srgbClr val="000000">
                    <a:alpha val="43137"/>
                  </a:srgbClr>
                </a:outerShdw>
              </a:effectLst>
              <a:latin typeface="Bahnschrift SemiBold SemiConden" panose="020B0502040204020203" pitchFamily="34" charset="0"/>
            </a:endParaRPr>
          </a:p>
          <a:p>
            <a:pPr algn="just">
              <a:lnSpc>
                <a:spcPct val="150000"/>
              </a:lnSpc>
            </a:pPr>
            <a:endParaRPr lang="es-DO" sz="3000" b="1" dirty="0" smtClean="0">
              <a:solidFill>
                <a:schemeClr val="accent2">
                  <a:lumMod val="40000"/>
                  <a:lumOff val="60000"/>
                </a:schemeClr>
              </a:solidFill>
              <a:latin typeface="Bahnschrift SemiBold SemiConden" panose="020B0502040204020203" pitchFamily="34" charset="0"/>
            </a:endParaRPr>
          </a:p>
        </p:txBody>
      </p:sp>
    </p:spTree>
    <p:extLst>
      <p:ext uri="{BB962C8B-B14F-4D97-AF65-F5344CB8AC3E}">
        <p14:creationId xmlns:p14="http://schemas.microsoft.com/office/powerpoint/2010/main" val="2677109320"/>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4">
            <a:extLst>
              <a:ext uri="{FF2B5EF4-FFF2-40B4-BE49-F238E27FC236}">
                <a16:creationId xmlns="" xmlns:a16="http://schemas.microsoft.com/office/drawing/2014/main" id="{2D8FDD8E-CD0E-8DAD-43A3-9A5B7F55511E}"/>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259307" y="191069"/>
            <a:ext cx="11682484" cy="7648248"/>
          </a:xfrm>
          <a:prstGeom prst="rect">
            <a:avLst/>
          </a:prstGeom>
        </p:spPr>
        <p:txBody>
          <a:bodyPr wrap="square">
            <a:spAutoFit/>
          </a:bodyPr>
          <a:lstStyle/>
          <a:p>
            <a:pPr algn="just"/>
            <a:r>
              <a:rPr lang="es-DO" sz="2600" dirty="0" smtClean="0">
                <a:solidFill>
                  <a:srgbClr val="FFC000"/>
                </a:solidFill>
                <a:latin typeface="Bahnschrift SemiBold SemiConden" panose="020B0502040204020203" pitchFamily="34" charset="0"/>
              </a:rPr>
              <a:t>Responde sí o no a partir de la TUG de </a:t>
            </a:r>
            <a:r>
              <a:rPr lang="es-DO" sz="2600" dirty="0" err="1" smtClean="0">
                <a:solidFill>
                  <a:srgbClr val="FFC000"/>
                </a:solidFill>
                <a:latin typeface="Bahnschrift SemiBold SemiConden" panose="020B0502040204020203" pitchFamily="34" charset="0"/>
              </a:rPr>
              <a:t>Kirkpatrick</a:t>
            </a:r>
            <a:r>
              <a:rPr lang="es-DO" sz="2600" dirty="0" smtClean="0">
                <a:solidFill>
                  <a:srgbClr val="FFC000"/>
                </a:solidFill>
                <a:latin typeface="Bahnschrift SemiBold SemiConden" panose="020B0502040204020203" pitchFamily="34" charset="0"/>
              </a:rPr>
              <a:t>.</a:t>
            </a:r>
            <a:endParaRPr lang="es-MX" sz="2600" dirty="0">
              <a:latin typeface="Bahnschrift SemiBold SemiConden" panose="020B0502040204020203" pitchFamily="34" charset="0"/>
            </a:endParaRPr>
          </a:p>
          <a:p>
            <a:pPr algn="just"/>
            <a:r>
              <a:rPr lang="es-MX" sz="2300" dirty="0" smtClean="0">
                <a:latin typeface="Bahnschrift SemiBold SemiConden" panose="020B0502040204020203" pitchFamily="34" charset="0"/>
              </a:rPr>
              <a:t>1. </a:t>
            </a:r>
            <a:r>
              <a:rPr lang="es-DO" sz="2400" dirty="0" smtClean="0">
                <a:latin typeface="Bahnschrift SemiBold SemiConden" panose="020B0502040204020203" pitchFamily="34" charset="0"/>
              </a:rPr>
              <a:t>El </a:t>
            </a:r>
            <a:r>
              <a:rPr lang="es-DO" sz="2400" dirty="0">
                <a:latin typeface="Bahnschrift SemiBold SemiConden" panose="020B0502040204020203" pitchFamily="34" charset="0"/>
              </a:rPr>
              <a:t>hombre nace con tendencias al mal, mas no ha heredado la condenación de Adán. El pecado viene por elección</a:t>
            </a:r>
            <a:r>
              <a:rPr lang="es-DO" sz="2300" dirty="0" smtClean="0">
                <a:latin typeface="Bahnschrift SemiBold SemiConden" panose="020B0502040204020203" pitchFamily="34" charset="0"/>
              </a:rPr>
              <a:t>.</a:t>
            </a:r>
            <a:endParaRPr lang="es-MX" sz="2300" dirty="0" smtClean="0">
              <a:latin typeface="Bahnschrift SemiBold SemiConden" panose="020B0502040204020203" pitchFamily="34" charset="0"/>
            </a:endParaRPr>
          </a:p>
          <a:p>
            <a:pPr algn="just"/>
            <a:r>
              <a:rPr lang="es-MX" sz="2300" dirty="0" smtClean="0">
                <a:solidFill>
                  <a:srgbClr val="00B050"/>
                </a:solidFill>
                <a:latin typeface="Bahnschrift SemiBold SemiConden" panose="020B0502040204020203" pitchFamily="34" charset="0"/>
              </a:rPr>
              <a:t>-Sí</a:t>
            </a:r>
            <a:endParaRPr lang="es-MX" sz="2300" dirty="0">
              <a:latin typeface="Bahnschrift SemiBold SemiConden" panose="020B0502040204020203" pitchFamily="34" charset="0"/>
            </a:endParaRPr>
          </a:p>
          <a:p>
            <a:pPr algn="just"/>
            <a:endParaRPr lang="es-MX" sz="2300" dirty="0">
              <a:latin typeface="Bahnschrift SemiBold SemiConden" panose="020B0502040204020203" pitchFamily="34" charset="0"/>
            </a:endParaRPr>
          </a:p>
          <a:p>
            <a:pPr lvl="0" algn="just"/>
            <a:r>
              <a:rPr lang="es-MX" sz="2300" dirty="0">
                <a:latin typeface="Bahnschrift SemiBold SemiConden" panose="020B0502040204020203" pitchFamily="34" charset="0"/>
              </a:rPr>
              <a:t>2. </a:t>
            </a:r>
            <a:r>
              <a:rPr lang="es-DO" sz="2400" dirty="0" smtClean="0">
                <a:latin typeface="Bahnschrift SemiBold SemiConden" panose="020B0502040204020203" pitchFamily="34" charset="0"/>
              </a:rPr>
              <a:t>Cristo </a:t>
            </a:r>
            <a:r>
              <a:rPr lang="es-DO" sz="2400" dirty="0">
                <a:latin typeface="Bahnschrift SemiBold SemiConden" panose="020B0502040204020203" pitchFamily="34" charset="0"/>
              </a:rPr>
              <a:t>asumió la naturaleza caída del hombre y vivió como viviremos nosotros después que seamos </a:t>
            </a:r>
            <a:r>
              <a:rPr lang="es-DO" sz="2400" dirty="0" smtClean="0">
                <a:latin typeface="Bahnschrift SemiBold SemiConden" panose="020B0502040204020203" pitchFamily="34" charset="0"/>
              </a:rPr>
              <a:t>sellados.</a:t>
            </a:r>
            <a:endParaRPr lang="es-DO" sz="2300" dirty="0">
              <a:latin typeface="Bahnschrift SemiBold SemiConden" panose="020B0502040204020203" pitchFamily="34" charset="0"/>
            </a:endParaRPr>
          </a:p>
          <a:p>
            <a:pPr algn="just"/>
            <a:r>
              <a:rPr lang="es-MX" sz="2300" dirty="0">
                <a:solidFill>
                  <a:srgbClr val="00B050"/>
                </a:solidFill>
                <a:latin typeface="Bahnschrift SemiBold SemiConden" panose="020B0502040204020203" pitchFamily="34" charset="0"/>
              </a:rPr>
              <a:t>-Sí  </a:t>
            </a:r>
          </a:p>
          <a:p>
            <a:pPr lvl="0" algn="just"/>
            <a:r>
              <a:rPr lang="es-MX" sz="2300" dirty="0">
                <a:latin typeface="Bahnschrift SemiBold SemiConden" panose="020B0502040204020203" pitchFamily="34" charset="0"/>
              </a:rPr>
              <a:t> </a:t>
            </a:r>
          </a:p>
          <a:p>
            <a:pPr lvl="0" algn="just"/>
            <a:r>
              <a:rPr lang="es-MX" sz="2300" dirty="0">
                <a:latin typeface="Bahnschrift SemiBold SemiConden" panose="020B0502040204020203" pitchFamily="34" charset="0"/>
              </a:rPr>
              <a:t>3. </a:t>
            </a:r>
            <a:r>
              <a:rPr lang="es-MX" sz="2400" dirty="0" smtClean="0">
                <a:latin typeface="Bahnschrift SemiBold SemiConden" panose="020B0502040204020203" pitchFamily="34" charset="0"/>
              </a:rPr>
              <a:t>La </a:t>
            </a:r>
            <a:r>
              <a:rPr lang="es-MX" sz="2400" dirty="0">
                <a:latin typeface="Bahnschrift SemiBold SemiConden" panose="020B0502040204020203" pitchFamily="34" charset="0"/>
              </a:rPr>
              <a:t>voluntad humana está esclavizada por el poder del pecado</a:t>
            </a:r>
            <a:r>
              <a:rPr lang="es-MX" sz="2400" dirty="0" smtClean="0">
                <a:latin typeface="Bahnschrift SemiBold SemiConden" panose="020B0502040204020203" pitchFamily="34" charset="0"/>
              </a:rPr>
              <a:t>.</a:t>
            </a:r>
            <a:endParaRPr lang="es-DO" sz="2300" dirty="0">
              <a:latin typeface="Bahnschrift SemiBold SemiConden" panose="020B0502040204020203" pitchFamily="34" charset="0"/>
            </a:endParaRPr>
          </a:p>
          <a:p>
            <a:pPr algn="just"/>
            <a:r>
              <a:rPr lang="es-MX" sz="2300" dirty="0" smtClean="0">
                <a:solidFill>
                  <a:srgbClr val="FF0000"/>
                </a:solidFill>
                <a:latin typeface="Bahnschrift SemiBold SemiConden" panose="020B0502040204020203" pitchFamily="34" charset="0"/>
              </a:rPr>
              <a:t>-No</a:t>
            </a:r>
            <a:endParaRPr lang="es-MX" sz="2300" dirty="0">
              <a:solidFill>
                <a:srgbClr val="FF0000"/>
              </a:solidFill>
              <a:latin typeface="Bahnschrift SemiBold SemiConden" panose="020B0502040204020203" pitchFamily="34" charset="0"/>
            </a:endParaRPr>
          </a:p>
          <a:p>
            <a:pPr lvl="0" algn="just"/>
            <a:endParaRPr lang="es-MX" sz="2300" dirty="0">
              <a:solidFill>
                <a:srgbClr val="00B050"/>
              </a:solidFill>
              <a:latin typeface="Bahnschrift SemiBold SemiConden" panose="020B0502040204020203" pitchFamily="34" charset="0"/>
            </a:endParaRPr>
          </a:p>
          <a:p>
            <a:pPr algn="just"/>
            <a:r>
              <a:rPr lang="es-MX" sz="2300" dirty="0">
                <a:latin typeface="Bahnschrift SemiBold SemiConden" panose="020B0502040204020203" pitchFamily="34" charset="0"/>
              </a:rPr>
              <a:t>4. </a:t>
            </a:r>
            <a:r>
              <a:rPr lang="es-DO" sz="2400" dirty="0" smtClean="0">
                <a:latin typeface="Bahnschrift SemiBold SemiConden" panose="020B0502040204020203" pitchFamily="34" charset="0"/>
              </a:rPr>
              <a:t>La </a:t>
            </a:r>
            <a:r>
              <a:rPr lang="es-DO" sz="2400" dirty="0">
                <a:latin typeface="Bahnschrift SemiBold SemiConden" panose="020B0502040204020203" pitchFamily="34" charset="0"/>
              </a:rPr>
              <a:t>perfección no salva al hombre, pero contribuye a la reivindicación del carácter de </a:t>
            </a:r>
            <a:r>
              <a:rPr lang="es-DO" sz="2400" dirty="0" smtClean="0">
                <a:latin typeface="Bahnschrift SemiBold SemiConden" panose="020B0502040204020203" pitchFamily="34" charset="0"/>
              </a:rPr>
              <a:t>Dios.</a:t>
            </a:r>
            <a:endParaRPr lang="es-DO" sz="2400" dirty="0">
              <a:latin typeface="Bahnschrift SemiBold SemiConden" panose="020B0502040204020203" pitchFamily="34" charset="0"/>
            </a:endParaRPr>
          </a:p>
          <a:p>
            <a:pPr lvl="0" algn="just"/>
            <a:r>
              <a:rPr lang="es-MX" sz="2300" dirty="0" smtClean="0">
                <a:solidFill>
                  <a:srgbClr val="00B050"/>
                </a:solidFill>
                <a:latin typeface="Bahnschrift SemiBold SemiConden" panose="020B0502040204020203" pitchFamily="34" charset="0"/>
              </a:rPr>
              <a:t>-Sí</a:t>
            </a:r>
            <a:endParaRPr lang="es-DO" sz="2300" dirty="0" smtClean="0">
              <a:solidFill>
                <a:srgbClr val="00B050"/>
              </a:solidFill>
              <a:latin typeface="Bahnschrift SemiBold SemiConden" panose="020B0502040204020203" pitchFamily="34" charset="0"/>
            </a:endParaRPr>
          </a:p>
          <a:p>
            <a:pPr lvl="0" algn="just"/>
            <a:endParaRPr lang="es-MX" sz="2300" dirty="0">
              <a:latin typeface="Bahnschrift SemiBold SemiConden" panose="020B0502040204020203" pitchFamily="34" charset="0"/>
            </a:endParaRPr>
          </a:p>
          <a:p>
            <a:pPr algn="just"/>
            <a:r>
              <a:rPr lang="es-MX" sz="2300" dirty="0">
                <a:latin typeface="Bahnschrift SemiBold SemiConden" panose="020B0502040204020203" pitchFamily="34" charset="0"/>
              </a:rPr>
              <a:t>5. </a:t>
            </a:r>
            <a:r>
              <a:rPr lang="es-MX" sz="2400" dirty="0" smtClean="0">
                <a:latin typeface="Bahnschrift SemiBold SemiConden" panose="020B0502040204020203" pitchFamily="34" charset="0"/>
              </a:rPr>
              <a:t>La </a:t>
            </a:r>
            <a:r>
              <a:rPr lang="es-MX" sz="2400" dirty="0">
                <a:latin typeface="Bahnschrift SemiBold SemiConden" panose="020B0502040204020203" pitchFamily="34" charset="0"/>
              </a:rPr>
              <a:t>vindicación que Cristo efectuó fue de carácter cósmico y definitivo, en cambio, la vindicación que realizarán los fieles de la última generación será de carácter relativo</a:t>
            </a:r>
            <a:r>
              <a:rPr lang="es-MX" sz="2300" dirty="0" smtClean="0">
                <a:latin typeface="Bahnschrift SemiBold SemiConden" panose="020B0502040204020203" pitchFamily="34" charset="0"/>
              </a:rPr>
              <a:t>.</a:t>
            </a:r>
          </a:p>
          <a:p>
            <a:pPr lvl="0" algn="just"/>
            <a:r>
              <a:rPr lang="es-MX" sz="2300" dirty="0" smtClean="0">
                <a:solidFill>
                  <a:srgbClr val="FF0000"/>
                </a:solidFill>
                <a:latin typeface="Bahnschrift SemiBold SemiConden" panose="020B0502040204020203" pitchFamily="34" charset="0"/>
              </a:rPr>
              <a:t>-No</a:t>
            </a:r>
            <a:endParaRPr lang="es-MX" sz="2300" dirty="0">
              <a:solidFill>
                <a:srgbClr val="FF0000"/>
              </a:solidFill>
              <a:latin typeface="Bahnschrift SemiBold SemiConden" panose="020B0502040204020203" pitchFamily="34" charset="0"/>
            </a:endParaRPr>
          </a:p>
          <a:p>
            <a:pPr algn="just">
              <a:lnSpc>
                <a:spcPct val="150000"/>
              </a:lnSpc>
            </a:pPr>
            <a:endParaRPr lang="es-MX" sz="2600" dirty="0" smtClean="0">
              <a:solidFill>
                <a:srgbClr val="00B050"/>
              </a:solidFill>
              <a:latin typeface="Bahnschrift SemiBold SemiConden" panose="020B0502040204020203" pitchFamily="34" charset="0"/>
            </a:endParaRPr>
          </a:p>
          <a:p>
            <a:pPr algn="just">
              <a:lnSpc>
                <a:spcPct val="150000"/>
              </a:lnSpc>
            </a:pPr>
            <a:endParaRPr lang="es-DO" dirty="0">
              <a:solidFill>
                <a:srgbClr val="FFC000"/>
              </a:solidFill>
              <a:latin typeface="Bahnschrift SemiBold SemiConden" panose="020B0502040204020203" pitchFamily="34" charset="0"/>
            </a:endParaRPr>
          </a:p>
        </p:txBody>
      </p:sp>
    </p:spTree>
    <p:extLst>
      <p:ext uri="{BB962C8B-B14F-4D97-AF65-F5344CB8AC3E}">
        <p14:creationId xmlns:p14="http://schemas.microsoft.com/office/powerpoint/2010/main" val="2492423233"/>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17111" y="0"/>
            <a:ext cx="12192000" cy="6858000"/>
          </a:xfrm>
          <a:prstGeom prst="rect">
            <a:avLst/>
          </a:prstGeom>
        </p:spPr>
      </p:pic>
      <p:sp>
        <p:nvSpPr>
          <p:cNvPr id="4" name="CuadroTexto 3">
            <a:extLst>
              <a:ext uri="{FF2B5EF4-FFF2-40B4-BE49-F238E27FC236}">
                <a16:creationId xmlns="" xmlns:a16="http://schemas.microsoft.com/office/drawing/2014/main" id="{64135796-1766-D8EE-051A-21064EBE411E}"/>
              </a:ext>
            </a:extLst>
          </p:cNvPr>
          <p:cNvSpPr txBox="1"/>
          <p:nvPr/>
        </p:nvSpPr>
        <p:spPr>
          <a:xfrm>
            <a:off x="98474" y="119544"/>
            <a:ext cx="4623651" cy="461665"/>
          </a:xfrm>
          <a:prstGeom prst="rect">
            <a:avLst/>
          </a:prstGeom>
          <a:noFill/>
        </p:spPr>
        <p:txBody>
          <a:bodyPr wrap="square" rtlCol="0">
            <a:spAutoFit/>
          </a:bodyPr>
          <a:lstStyle/>
          <a:p>
            <a:pPr algn="ctr"/>
            <a:r>
              <a:rPr lang="es-MX" sz="2400" b="1" dirty="0" smtClean="0">
                <a:latin typeface="Bahnschrift SemiCondensed" panose="020B0502040204020203" pitchFamily="34" charset="0"/>
              </a:rPr>
              <a:t>TUG: Perspectiva contemporánea</a:t>
            </a:r>
            <a:endParaRPr lang="es-DO" sz="2400" b="1" dirty="0">
              <a:latin typeface="Bahnschrift SemiCondensed" panose="020B0502040204020203" pitchFamily="34" charset="0"/>
            </a:endParaRPr>
          </a:p>
        </p:txBody>
      </p:sp>
      <p:sp>
        <p:nvSpPr>
          <p:cNvPr id="5" name="CuadroTexto 4">
            <a:extLst>
              <a:ext uri="{FF2B5EF4-FFF2-40B4-BE49-F238E27FC236}">
                <a16:creationId xmlns="" xmlns:a16="http://schemas.microsoft.com/office/drawing/2014/main" id="{C08B84B9-E2B0-1148-DC50-5801C944DA9C}"/>
              </a:ext>
            </a:extLst>
          </p:cNvPr>
          <p:cNvSpPr txBox="1"/>
          <p:nvPr/>
        </p:nvSpPr>
        <p:spPr>
          <a:xfrm>
            <a:off x="238940" y="1624082"/>
            <a:ext cx="8563865" cy="2492990"/>
          </a:xfrm>
          <a:prstGeom prst="rect">
            <a:avLst/>
          </a:prstGeom>
          <a:noFill/>
        </p:spPr>
        <p:txBody>
          <a:bodyPr wrap="square" rtlCol="0">
            <a:spAutoFit/>
          </a:bodyPr>
          <a:lstStyle/>
          <a:p>
            <a:r>
              <a:rPr lang="es-ES" sz="7800" b="1" dirty="0" smtClean="0">
                <a:effectLst>
                  <a:outerShdw blurRad="38100" dist="38100" dir="2700000" algn="tl">
                    <a:srgbClr val="000000">
                      <a:alpha val="43137"/>
                    </a:srgbClr>
                  </a:outerShdw>
                </a:effectLst>
                <a:latin typeface="Bahnschrift SemiCondensed" panose="020B0502040204020203" pitchFamily="34" charset="0"/>
              </a:rPr>
              <a:t>La</a:t>
            </a:r>
            <a:r>
              <a:rPr lang="es-ES" sz="7800" b="1" dirty="0" smtClean="0">
                <a:solidFill>
                  <a:srgbClr val="00B050"/>
                </a:solidFill>
                <a:effectLst>
                  <a:outerShdw blurRad="38100" dist="38100" dir="2700000" algn="tl">
                    <a:srgbClr val="000000">
                      <a:alpha val="43137"/>
                    </a:srgbClr>
                  </a:outerShdw>
                </a:effectLst>
                <a:latin typeface="Bahnschrift SemiCondensed" panose="020B0502040204020203" pitchFamily="34" charset="0"/>
              </a:rPr>
              <a:t> TUG </a:t>
            </a:r>
            <a:r>
              <a:rPr lang="es-ES" sz="7800" b="1" dirty="0" smtClean="0">
                <a:effectLst>
                  <a:outerShdw blurRad="38100" dist="38100" dir="2700000" algn="tl">
                    <a:srgbClr val="000000">
                      <a:alpha val="43137"/>
                    </a:srgbClr>
                  </a:outerShdw>
                </a:effectLst>
                <a:latin typeface="Bahnschrift SemiCondensed" panose="020B0502040204020203" pitchFamily="34" charset="0"/>
              </a:rPr>
              <a:t>según</a:t>
            </a:r>
            <a:r>
              <a:rPr lang="es-ES" sz="7800" b="1" dirty="0" smtClean="0">
                <a:solidFill>
                  <a:srgbClr val="00B050"/>
                </a:solidFill>
                <a:effectLst>
                  <a:outerShdw blurRad="38100" dist="38100" dir="2700000" algn="tl">
                    <a:srgbClr val="000000">
                      <a:alpha val="43137"/>
                    </a:srgbClr>
                  </a:outerShdw>
                </a:effectLst>
                <a:latin typeface="Bahnschrift SemiCondensed" panose="020B0502040204020203" pitchFamily="34" charset="0"/>
              </a:rPr>
              <a:t> </a:t>
            </a:r>
          </a:p>
          <a:p>
            <a:r>
              <a:rPr lang="es-ES" sz="7800" b="1" dirty="0" smtClean="0">
                <a:solidFill>
                  <a:schemeClr val="accent2"/>
                </a:solidFill>
                <a:effectLst>
                  <a:outerShdw blurRad="38100" dist="38100" dir="2700000" algn="tl">
                    <a:srgbClr val="000000">
                      <a:alpha val="43137"/>
                    </a:srgbClr>
                  </a:outerShdw>
                </a:effectLst>
                <a:latin typeface="Bahnschrift SemiCondensed" panose="020B0502040204020203" pitchFamily="34" charset="0"/>
              </a:rPr>
              <a:t>Alberto R. </a:t>
            </a:r>
            <a:r>
              <a:rPr lang="es-ES" sz="7800" b="1" dirty="0" err="1" smtClean="0">
                <a:solidFill>
                  <a:schemeClr val="accent2"/>
                </a:solidFill>
                <a:effectLst>
                  <a:outerShdw blurRad="38100" dist="38100" dir="2700000" algn="tl">
                    <a:srgbClr val="000000">
                      <a:alpha val="43137"/>
                    </a:srgbClr>
                  </a:outerShdw>
                </a:effectLst>
                <a:latin typeface="Bahnschrift SemiCondensed" panose="020B0502040204020203" pitchFamily="34" charset="0"/>
              </a:rPr>
              <a:t>Treiyer</a:t>
            </a:r>
            <a:endParaRPr lang="es-DO" sz="7800" b="1" dirty="0">
              <a:solidFill>
                <a:schemeClr val="accent2"/>
              </a:solidFill>
              <a:effectLst>
                <a:outerShdw blurRad="38100" dist="38100" dir="2700000" algn="tl">
                  <a:srgbClr val="000000">
                    <a:alpha val="43137"/>
                  </a:srgbClr>
                </a:outerShdw>
              </a:effectLst>
              <a:latin typeface="Bahnschrift SemiCondensed" panose="020B0502040204020203" pitchFamily="34" charset="0"/>
            </a:endParaRPr>
          </a:p>
        </p:txBody>
      </p:sp>
      <p:pic>
        <p:nvPicPr>
          <p:cNvPr id="3074" name="Picture 2" descr="Adventist Distinctive Messages – Just another WordPress site"/>
          <p:cNvPicPr>
            <a:picLocks noChangeAspect="1" noChangeArrowheads="1"/>
          </p:cNvPicPr>
          <p:nvPr/>
        </p:nvPicPr>
        <p:blipFill rotWithShape="1">
          <a:blip r:embed="rId3">
            <a:extLst>
              <a:ext uri="{28A0092B-C50C-407E-A947-70E740481C1C}">
                <a14:useLocalDpi xmlns:a14="http://schemas.microsoft.com/office/drawing/2010/main" val="0"/>
              </a:ext>
            </a:extLst>
          </a:blip>
          <a:srcRect l="13869" r="39538"/>
          <a:stretch/>
        </p:blipFill>
        <p:spPr bwMode="auto">
          <a:xfrm>
            <a:off x="7874758" y="1624082"/>
            <a:ext cx="3698543" cy="4080681"/>
          </a:xfrm>
          <a:prstGeom prst="round2DiagRect">
            <a:avLst>
              <a:gd name="adj1" fmla="val 16667"/>
              <a:gd name="adj2" fmla="val 0"/>
            </a:avLst>
          </a:prstGeom>
          <a:ln w="88900" cap="sq">
            <a:solidFill>
              <a:srgbClr val="F5CC7B"/>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2653265"/>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49359"/>
            <a:ext cx="12192000" cy="6858000"/>
          </a:xfrm>
          <a:prstGeom prst="rect">
            <a:avLst/>
          </a:prstGeom>
        </p:spPr>
      </p:pic>
      <p:sp>
        <p:nvSpPr>
          <p:cNvPr id="4" name="CuadroTexto 3">
            <a:extLst>
              <a:ext uri="{FF2B5EF4-FFF2-40B4-BE49-F238E27FC236}">
                <a16:creationId xmlns="" xmlns:a16="http://schemas.microsoft.com/office/drawing/2014/main" id="{64135796-1766-D8EE-051A-21064EBE411E}"/>
              </a:ext>
            </a:extLst>
          </p:cNvPr>
          <p:cNvSpPr txBox="1"/>
          <p:nvPr/>
        </p:nvSpPr>
        <p:spPr>
          <a:xfrm>
            <a:off x="150125" y="49359"/>
            <a:ext cx="4449171" cy="461665"/>
          </a:xfrm>
          <a:prstGeom prst="rect">
            <a:avLst/>
          </a:prstGeom>
          <a:noFill/>
        </p:spPr>
        <p:txBody>
          <a:bodyPr wrap="square" rtlCol="0">
            <a:spAutoFit/>
          </a:bodyPr>
          <a:lstStyle/>
          <a:p>
            <a:pPr algn="ctr"/>
            <a:r>
              <a:rPr lang="es-MX" sz="2400" b="1">
                <a:latin typeface="Bahnschrift SemiCondensed" panose="020B0502040204020203" pitchFamily="34" charset="0"/>
              </a:rPr>
              <a:t>TUG: Perspectiva contemporánea</a:t>
            </a:r>
            <a:endParaRPr lang="es-DO" sz="2400" b="1" dirty="0">
              <a:latin typeface="Bahnschrift SemiCondensed" panose="020B0502040204020203" pitchFamily="34" charset="0"/>
            </a:endParaRPr>
          </a:p>
        </p:txBody>
      </p:sp>
      <p:sp>
        <p:nvSpPr>
          <p:cNvPr id="5" name="CuadroTexto 4">
            <a:extLst>
              <a:ext uri="{FF2B5EF4-FFF2-40B4-BE49-F238E27FC236}">
                <a16:creationId xmlns="" xmlns:a16="http://schemas.microsoft.com/office/drawing/2014/main" id="{C08B84B9-E2B0-1148-DC50-5801C944DA9C}"/>
              </a:ext>
            </a:extLst>
          </p:cNvPr>
          <p:cNvSpPr txBox="1"/>
          <p:nvPr/>
        </p:nvSpPr>
        <p:spPr>
          <a:xfrm>
            <a:off x="736980" y="791570"/>
            <a:ext cx="10440536" cy="8171468"/>
          </a:xfrm>
          <a:prstGeom prst="rect">
            <a:avLst/>
          </a:prstGeom>
          <a:noFill/>
        </p:spPr>
        <p:txBody>
          <a:bodyPr wrap="square" rtlCol="0">
            <a:spAutoFit/>
          </a:bodyPr>
          <a:lstStyle/>
          <a:p>
            <a:pPr algn="just">
              <a:lnSpc>
                <a:spcPct val="150000"/>
              </a:lnSpc>
            </a:pPr>
            <a:r>
              <a:rPr lang="es-DO" sz="3200" dirty="0">
                <a:latin typeface="Bahnschrift SemiBold SemiConden" panose="020B0502040204020203" pitchFamily="34" charset="0"/>
              </a:rPr>
              <a:t>E</a:t>
            </a:r>
            <a:r>
              <a:rPr lang="es-DO" sz="3200" dirty="0" smtClean="0">
                <a:latin typeface="Bahnschrift SemiBold SemiConden" panose="020B0502040204020203" pitchFamily="34" charset="0"/>
              </a:rPr>
              <a:t>l </a:t>
            </a:r>
            <a:r>
              <a:rPr lang="es-DO" sz="3200" dirty="0">
                <a:latin typeface="Bahnschrift SemiBold SemiConden" panose="020B0502040204020203" pitchFamily="34" charset="0"/>
              </a:rPr>
              <a:t>Dr. </a:t>
            </a:r>
            <a:r>
              <a:rPr lang="es-DO" sz="3200" dirty="0" err="1">
                <a:latin typeface="Bahnschrift SemiBold SemiConden" panose="020B0502040204020203" pitchFamily="34" charset="0"/>
              </a:rPr>
              <a:t>Treiyer</a:t>
            </a:r>
            <a:r>
              <a:rPr lang="es-DO" sz="3200" dirty="0">
                <a:latin typeface="Bahnschrift SemiBold SemiConden" panose="020B0502040204020203" pitchFamily="34" charset="0"/>
              </a:rPr>
              <a:t> aborda el tema de </a:t>
            </a:r>
            <a:r>
              <a:rPr lang="es-DO" sz="3200" dirty="0">
                <a:solidFill>
                  <a:srgbClr val="FFC000"/>
                </a:solidFill>
                <a:latin typeface="Bahnschrift SemiBold SemiConden" panose="020B0502040204020203" pitchFamily="34" charset="0"/>
              </a:rPr>
              <a:t>la doble vindicación </a:t>
            </a:r>
            <a:r>
              <a:rPr lang="es-DO" sz="3200" dirty="0">
                <a:latin typeface="Bahnschrift SemiBold SemiConden" panose="020B0502040204020203" pitchFamily="34" charset="0"/>
              </a:rPr>
              <a:t>que tendrá lugar en el tiempo del fin: una será </a:t>
            </a:r>
            <a:r>
              <a:rPr lang="es-DO" sz="3200" dirty="0" smtClean="0">
                <a:latin typeface="Bahnschrift SemiBold SemiConden" panose="020B0502040204020203" pitchFamily="34" charset="0"/>
              </a:rPr>
              <a:t>realizada por </a:t>
            </a:r>
            <a:r>
              <a:rPr lang="es-DO" sz="3200" dirty="0">
                <a:latin typeface="Bahnschrift SemiBold SemiConden" panose="020B0502040204020203" pitchFamily="34" charset="0"/>
              </a:rPr>
              <a:t>el pueblo de Dios y otra por impíos. Los primeros logran vindicar a Dios ante todo el universo al aceptar su verdad y proclamar el mensaje final. Los segundos vindican la rebelión de Satanás y todas las generaciones anteriores de rebeldes al identificarse con los principios del gran rebelde. </a:t>
            </a:r>
            <a:endParaRPr lang="es-DO" sz="3200" dirty="0" smtClean="0">
              <a:latin typeface="Bahnschrift SemiBold SemiConden" panose="020B0502040204020203" pitchFamily="34" charset="0"/>
            </a:endParaRPr>
          </a:p>
          <a:p>
            <a:pPr algn="just">
              <a:lnSpc>
                <a:spcPct val="150000"/>
              </a:lnSpc>
            </a:pPr>
            <a:endParaRPr lang="es-DO" sz="3200" dirty="0">
              <a:latin typeface="Bahnschrift SemiBold SemiConden" panose="020B0502040204020203" pitchFamily="34" charset="0"/>
            </a:endParaRPr>
          </a:p>
          <a:p>
            <a:pPr algn="just">
              <a:lnSpc>
                <a:spcPct val="150000"/>
              </a:lnSpc>
            </a:pPr>
            <a:endParaRPr lang="es-MX" sz="3200" dirty="0" smtClean="0">
              <a:solidFill>
                <a:srgbClr val="FF0000"/>
              </a:solidFill>
              <a:effectLst>
                <a:outerShdw blurRad="38100" dist="38100" dir="2700000" algn="tl">
                  <a:srgbClr val="000000">
                    <a:alpha val="43137"/>
                  </a:srgbClr>
                </a:outerShdw>
              </a:effectLst>
              <a:latin typeface="Bahnschrift SemiBold SemiConden" panose="020B0502040204020203" pitchFamily="34" charset="0"/>
            </a:endParaRPr>
          </a:p>
          <a:p>
            <a:pPr algn="just">
              <a:lnSpc>
                <a:spcPct val="150000"/>
              </a:lnSpc>
            </a:pPr>
            <a:endParaRPr lang="es-DO" sz="3200" dirty="0">
              <a:solidFill>
                <a:schemeClr val="accent4">
                  <a:lumMod val="40000"/>
                  <a:lumOff val="60000"/>
                </a:schemeClr>
              </a:solidFill>
              <a:effectLst>
                <a:outerShdw blurRad="38100" dist="38100" dir="2700000" algn="tl">
                  <a:srgbClr val="000000">
                    <a:alpha val="43137"/>
                  </a:srgbClr>
                </a:outerShdw>
              </a:effectLst>
              <a:latin typeface="Bahnschrift SemiBold SemiConden" panose="020B0502040204020203" pitchFamily="34" charset="0"/>
            </a:endParaRPr>
          </a:p>
          <a:p>
            <a:pPr algn="just">
              <a:lnSpc>
                <a:spcPct val="150000"/>
              </a:lnSpc>
            </a:pPr>
            <a:endParaRPr lang="es-DO" sz="3000" b="1" dirty="0" smtClean="0">
              <a:solidFill>
                <a:schemeClr val="accent2">
                  <a:lumMod val="40000"/>
                  <a:lumOff val="60000"/>
                </a:schemeClr>
              </a:solidFill>
              <a:latin typeface="Bahnschrift SemiBold SemiConden" panose="020B0502040204020203" pitchFamily="34" charset="0"/>
            </a:endParaRPr>
          </a:p>
        </p:txBody>
      </p:sp>
    </p:spTree>
    <p:extLst>
      <p:ext uri="{BB962C8B-B14F-4D97-AF65-F5344CB8AC3E}">
        <p14:creationId xmlns:p14="http://schemas.microsoft.com/office/powerpoint/2010/main" val="1804514667"/>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49359"/>
            <a:ext cx="12192000" cy="6858000"/>
          </a:xfrm>
          <a:prstGeom prst="rect">
            <a:avLst/>
          </a:prstGeom>
        </p:spPr>
      </p:pic>
      <p:sp>
        <p:nvSpPr>
          <p:cNvPr id="4" name="CuadroTexto 3">
            <a:extLst>
              <a:ext uri="{FF2B5EF4-FFF2-40B4-BE49-F238E27FC236}">
                <a16:creationId xmlns="" xmlns:a16="http://schemas.microsoft.com/office/drawing/2014/main" id="{64135796-1766-D8EE-051A-21064EBE411E}"/>
              </a:ext>
            </a:extLst>
          </p:cNvPr>
          <p:cNvSpPr txBox="1"/>
          <p:nvPr/>
        </p:nvSpPr>
        <p:spPr>
          <a:xfrm>
            <a:off x="150125" y="49359"/>
            <a:ext cx="4449171" cy="461665"/>
          </a:xfrm>
          <a:prstGeom prst="rect">
            <a:avLst/>
          </a:prstGeom>
          <a:noFill/>
        </p:spPr>
        <p:txBody>
          <a:bodyPr wrap="square" rtlCol="0">
            <a:spAutoFit/>
          </a:bodyPr>
          <a:lstStyle/>
          <a:p>
            <a:pPr algn="ctr"/>
            <a:r>
              <a:rPr lang="es-MX" sz="2400" b="1">
                <a:latin typeface="Bahnschrift SemiCondensed" panose="020B0502040204020203" pitchFamily="34" charset="0"/>
              </a:rPr>
              <a:t>TUG: Perspectiva contemporánea</a:t>
            </a:r>
            <a:endParaRPr lang="es-DO" sz="2400" b="1" dirty="0">
              <a:latin typeface="Bahnschrift SemiCondensed" panose="020B0502040204020203" pitchFamily="34" charset="0"/>
            </a:endParaRPr>
          </a:p>
        </p:txBody>
      </p:sp>
      <p:sp>
        <p:nvSpPr>
          <p:cNvPr id="5" name="CuadroTexto 4">
            <a:extLst>
              <a:ext uri="{FF2B5EF4-FFF2-40B4-BE49-F238E27FC236}">
                <a16:creationId xmlns="" xmlns:a16="http://schemas.microsoft.com/office/drawing/2014/main" id="{C08B84B9-E2B0-1148-DC50-5801C944DA9C}"/>
              </a:ext>
            </a:extLst>
          </p:cNvPr>
          <p:cNvSpPr txBox="1"/>
          <p:nvPr/>
        </p:nvSpPr>
        <p:spPr>
          <a:xfrm>
            <a:off x="736980" y="791570"/>
            <a:ext cx="10440536" cy="8171468"/>
          </a:xfrm>
          <a:prstGeom prst="rect">
            <a:avLst/>
          </a:prstGeom>
          <a:noFill/>
        </p:spPr>
        <p:txBody>
          <a:bodyPr wrap="square" rtlCol="0">
            <a:spAutoFit/>
          </a:bodyPr>
          <a:lstStyle/>
          <a:p>
            <a:pPr algn="just">
              <a:lnSpc>
                <a:spcPct val="150000"/>
              </a:lnSpc>
            </a:pPr>
            <a:r>
              <a:rPr lang="es-DO" sz="3200" dirty="0" err="1">
                <a:latin typeface="Bahnschrift SemiBold SemiConden" panose="020B0502040204020203" pitchFamily="34" charset="0"/>
              </a:rPr>
              <a:t>Treiyer</a:t>
            </a:r>
            <a:r>
              <a:rPr lang="es-DO" sz="3200" dirty="0">
                <a:latin typeface="Bahnschrift SemiBold SemiConden" panose="020B0502040204020203" pitchFamily="34" charset="0"/>
              </a:rPr>
              <a:t> sostiene que ninguna empresa, incluyendo la divina, puede triunfar si fracasa en su parte final. </a:t>
            </a:r>
            <a:r>
              <a:rPr lang="es-DO" sz="3200" dirty="0">
                <a:solidFill>
                  <a:schemeClr val="accent2">
                    <a:lumMod val="40000"/>
                    <a:lumOff val="60000"/>
                  </a:schemeClr>
                </a:solidFill>
                <a:latin typeface="Bahnschrift SemiBold SemiConden" panose="020B0502040204020203" pitchFamily="34" charset="0"/>
              </a:rPr>
              <a:t>«Si no hubiese una última generación que glorifique a Dios obedeciendo sus mandamientos, el Plan de Salvación habría quedado sin completarse</a:t>
            </a:r>
            <a:r>
              <a:rPr lang="es-DO" sz="3200" dirty="0" smtClean="0">
                <a:solidFill>
                  <a:schemeClr val="accent2">
                    <a:lumMod val="40000"/>
                    <a:lumOff val="60000"/>
                  </a:schemeClr>
                </a:solidFill>
                <a:latin typeface="Bahnschrift SemiBold SemiConden" panose="020B0502040204020203" pitchFamily="34" charset="0"/>
              </a:rPr>
              <a:t>». </a:t>
            </a:r>
            <a:r>
              <a:rPr lang="es-DO" sz="3200" dirty="0" smtClean="0">
                <a:latin typeface="Bahnschrift SemiBold SemiConden" panose="020B0502040204020203" pitchFamily="34" charset="0"/>
              </a:rPr>
              <a:t>Sin </a:t>
            </a:r>
            <a:r>
              <a:rPr lang="es-DO" sz="3200" dirty="0">
                <a:latin typeface="Bahnschrift SemiBold SemiConden" panose="020B0502040204020203" pitchFamily="34" charset="0"/>
              </a:rPr>
              <a:t>la última generación, a Dios </a:t>
            </a:r>
            <a:r>
              <a:rPr lang="es-DO" sz="3200" dirty="0">
                <a:solidFill>
                  <a:schemeClr val="accent2">
                    <a:lumMod val="40000"/>
                    <a:lumOff val="60000"/>
                  </a:schemeClr>
                </a:solidFill>
                <a:latin typeface="Bahnschrift SemiBold SemiConden" panose="020B0502040204020203" pitchFamily="34" charset="0"/>
              </a:rPr>
              <a:t>«le habrían fallado sus planes de revelar ante el universo el triunfo final del Evangelio».</a:t>
            </a:r>
            <a:r>
              <a:rPr lang="es-DO" sz="3200" dirty="0" smtClean="0">
                <a:solidFill>
                  <a:schemeClr val="accent2">
                    <a:lumMod val="40000"/>
                    <a:lumOff val="60000"/>
                  </a:schemeClr>
                </a:solidFill>
                <a:latin typeface="Bahnschrift SemiBold SemiConden" panose="020B0502040204020203" pitchFamily="34" charset="0"/>
              </a:rPr>
              <a:t> </a:t>
            </a:r>
          </a:p>
          <a:p>
            <a:pPr algn="just">
              <a:lnSpc>
                <a:spcPct val="150000"/>
              </a:lnSpc>
            </a:pPr>
            <a:endParaRPr lang="es-DO" sz="3200" dirty="0">
              <a:latin typeface="Bahnschrift SemiBold SemiConden" panose="020B0502040204020203" pitchFamily="34" charset="0"/>
            </a:endParaRPr>
          </a:p>
          <a:p>
            <a:pPr algn="just">
              <a:lnSpc>
                <a:spcPct val="150000"/>
              </a:lnSpc>
            </a:pPr>
            <a:endParaRPr lang="es-MX" sz="3200" dirty="0" smtClean="0">
              <a:solidFill>
                <a:srgbClr val="FF0000"/>
              </a:solidFill>
              <a:effectLst>
                <a:outerShdw blurRad="38100" dist="38100" dir="2700000" algn="tl">
                  <a:srgbClr val="000000">
                    <a:alpha val="43137"/>
                  </a:srgbClr>
                </a:outerShdw>
              </a:effectLst>
              <a:latin typeface="Bahnschrift SemiBold SemiConden" panose="020B0502040204020203" pitchFamily="34" charset="0"/>
            </a:endParaRPr>
          </a:p>
          <a:p>
            <a:pPr algn="just">
              <a:lnSpc>
                <a:spcPct val="150000"/>
              </a:lnSpc>
            </a:pPr>
            <a:endParaRPr lang="es-DO" sz="3200" dirty="0">
              <a:solidFill>
                <a:schemeClr val="accent4">
                  <a:lumMod val="40000"/>
                  <a:lumOff val="60000"/>
                </a:schemeClr>
              </a:solidFill>
              <a:effectLst>
                <a:outerShdw blurRad="38100" dist="38100" dir="2700000" algn="tl">
                  <a:srgbClr val="000000">
                    <a:alpha val="43137"/>
                  </a:srgbClr>
                </a:outerShdw>
              </a:effectLst>
              <a:latin typeface="Bahnschrift SemiBold SemiConden" panose="020B0502040204020203" pitchFamily="34" charset="0"/>
            </a:endParaRPr>
          </a:p>
          <a:p>
            <a:pPr algn="just">
              <a:lnSpc>
                <a:spcPct val="150000"/>
              </a:lnSpc>
            </a:pPr>
            <a:endParaRPr lang="es-DO" sz="3000" b="1" dirty="0" smtClean="0">
              <a:solidFill>
                <a:schemeClr val="accent2">
                  <a:lumMod val="40000"/>
                  <a:lumOff val="60000"/>
                </a:schemeClr>
              </a:solidFill>
              <a:latin typeface="Bahnschrift SemiBold SemiConden" panose="020B0502040204020203" pitchFamily="34" charset="0"/>
            </a:endParaRPr>
          </a:p>
        </p:txBody>
      </p:sp>
    </p:spTree>
    <p:extLst>
      <p:ext uri="{BB962C8B-B14F-4D97-AF65-F5344CB8AC3E}">
        <p14:creationId xmlns:p14="http://schemas.microsoft.com/office/powerpoint/2010/main" val="2640601429"/>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49359"/>
            <a:ext cx="12192000" cy="6858000"/>
          </a:xfrm>
          <a:prstGeom prst="rect">
            <a:avLst/>
          </a:prstGeom>
        </p:spPr>
      </p:pic>
      <p:sp>
        <p:nvSpPr>
          <p:cNvPr id="4" name="CuadroTexto 3">
            <a:extLst>
              <a:ext uri="{FF2B5EF4-FFF2-40B4-BE49-F238E27FC236}">
                <a16:creationId xmlns="" xmlns:a16="http://schemas.microsoft.com/office/drawing/2014/main" id="{64135796-1766-D8EE-051A-21064EBE411E}"/>
              </a:ext>
            </a:extLst>
          </p:cNvPr>
          <p:cNvSpPr txBox="1"/>
          <p:nvPr/>
        </p:nvSpPr>
        <p:spPr>
          <a:xfrm>
            <a:off x="150125" y="49359"/>
            <a:ext cx="4449171" cy="461665"/>
          </a:xfrm>
          <a:prstGeom prst="rect">
            <a:avLst/>
          </a:prstGeom>
          <a:noFill/>
        </p:spPr>
        <p:txBody>
          <a:bodyPr wrap="square" rtlCol="0">
            <a:spAutoFit/>
          </a:bodyPr>
          <a:lstStyle/>
          <a:p>
            <a:pPr algn="ctr"/>
            <a:r>
              <a:rPr lang="es-MX" sz="2400" b="1">
                <a:latin typeface="Bahnschrift SemiCondensed" panose="020B0502040204020203" pitchFamily="34" charset="0"/>
              </a:rPr>
              <a:t>TUG: Perspectiva contemporánea</a:t>
            </a:r>
            <a:endParaRPr lang="es-DO" sz="2400" b="1" dirty="0">
              <a:latin typeface="Bahnschrift SemiCondensed" panose="020B0502040204020203" pitchFamily="34" charset="0"/>
            </a:endParaRPr>
          </a:p>
        </p:txBody>
      </p:sp>
      <p:sp>
        <p:nvSpPr>
          <p:cNvPr id="5" name="CuadroTexto 4">
            <a:extLst>
              <a:ext uri="{FF2B5EF4-FFF2-40B4-BE49-F238E27FC236}">
                <a16:creationId xmlns="" xmlns:a16="http://schemas.microsoft.com/office/drawing/2014/main" id="{C08B84B9-E2B0-1148-DC50-5801C944DA9C}"/>
              </a:ext>
            </a:extLst>
          </p:cNvPr>
          <p:cNvSpPr txBox="1"/>
          <p:nvPr/>
        </p:nvSpPr>
        <p:spPr>
          <a:xfrm>
            <a:off x="736980" y="791570"/>
            <a:ext cx="10440536" cy="8817799"/>
          </a:xfrm>
          <a:prstGeom prst="rect">
            <a:avLst/>
          </a:prstGeom>
          <a:noFill/>
        </p:spPr>
        <p:txBody>
          <a:bodyPr wrap="square" rtlCol="0">
            <a:spAutoFit/>
          </a:bodyPr>
          <a:lstStyle/>
          <a:p>
            <a:pPr algn="just">
              <a:lnSpc>
                <a:spcPct val="150000"/>
              </a:lnSpc>
            </a:pPr>
            <a:r>
              <a:rPr lang="es-MX" sz="2800" dirty="0" smtClean="0">
                <a:latin typeface="Bahnschrift SemiBold SemiConden" panose="020B0502040204020203" pitchFamily="34" charset="0"/>
              </a:rPr>
              <a:t>La última generación, </a:t>
            </a:r>
            <a:r>
              <a:rPr lang="es-DO" sz="2800" dirty="0" smtClean="0">
                <a:latin typeface="Bahnschrift SemiBold SemiConden" panose="020B0502040204020203" pitchFamily="34" charset="0"/>
              </a:rPr>
              <a:t>«desde la perspectiva positiva de la justicia de Cristo, culmina el testimonio de todas las generaciones anteriores de santos que le precedieron», vindicando con su fidelidad en la prueba final</a:t>
            </a:r>
          </a:p>
          <a:p>
            <a:pPr algn="just">
              <a:lnSpc>
                <a:spcPct val="150000"/>
              </a:lnSpc>
            </a:pPr>
            <a:r>
              <a:rPr lang="es-DO" sz="2800" dirty="0" err="1">
                <a:latin typeface="Bahnschrift SemiBold SemiConden" panose="020B0502040204020203" pitchFamily="34" charset="0"/>
              </a:rPr>
              <a:t>Treiyer</a:t>
            </a:r>
            <a:r>
              <a:rPr lang="es-DO" sz="2800" dirty="0">
                <a:latin typeface="Bahnschrift SemiBold SemiConden" panose="020B0502040204020203" pitchFamily="34" charset="0"/>
              </a:rPr>
              <a:t> </a:t>
            </a:r>
            <a:r>
              <a:rPr lang="es-DO" sz="2800" dirty="0" smtClean="0">
                <a:latin typeface="Bahnschrift SemiBold SemiConden" panose="020B0502040204020203" pitchFamily="34" charset="0"/>
              </a:rPr>
              <a:t> afirma </a:t>
            </a:r>
            <a:r>
              <a:rPr lang="es-DO" sz="2800" dirty="0">
                <a:latin typeface="Bahnschrift SemiBold SemiConden" panose="020B0502040204020203" pitchFamily="34" charset="0"/>
              </a:rPr>
              <a:t>que </a:t>
            </a:r>
            <a:r>
              <a:rPr lang="es-DO" sz="2800" dirty="0">
                <a:solidFill>
                  <a:srgbClr val="FFC000"/>
                </a:solidFill>
                <a:latin typeface="Bahnschrift SemiBold SemiConden" panose="020B0502040204020203" pitchFamily="34" charset="0"/>
              </a:rPr>
              <a:t>la vida de Cristo vindicó de manera «suficiente el carácter de Dios».</a:t>
            </a:r>
            <a:r>
              <a:rPr lang="es-DO" sz="2800" dirty="0">
                <a:latin typeface="Bahnschrift SemiBold SemiConden" panose="020B0502040204020203" pitchFamily="34" charset="0"/>
              </a:rPr>
              <a:t> Pero, luego agrega: </a:t>
            </a:r>
            <a:r>
              <a:rPr lang="es-DO" sz="2800" dirty="0">
                <a:solidFill>
                  <a:schemeClr val="accent2">
                    <a:lumMod val="40000"/>
                    <a:lumOff val="60000"/>
                  </a:schemeClr>
                </a:solidFill>
                <a:latin typeface="Bahnschrift SemiBold SemiConden" panose="020B0502040204020203" pitchFamily="34" charset="0"/>
              </a:rPr>
              <a:t>«Pero si Dios no quería quedar mal ante el universo, debía mostrar con su poder» </a:t>
            </a:r>
            <a:r>
              <a:rPr lang="es-DO" sz="2800" dirty="0">
                <a:latin typeface="Bahnschrift SemiBold SemiConden" panose="020B0502040204020203" pitchFamily="34" charset="0"/>
              </a:rPr>
              <a:t>que podía reproducir en los creyentes el carácter de </a:t>
            </a:r>
            <a:r>
              <a:rPr lang="es-DO" sz="2800" dirty="0" smtClean="0">
                <a:latin typeface="Bahnschrift SemiBold SemiConden" panose="020B0502040204020203" pitchFamily="34" charset="0"/>
              </a:rPr>
              <a:t>Cristo.</a:t>
            </a:r>
            <a:r>
              <a:rPr lang="es-DO" sz="2800" dirty="0" smtClean="0">
                <a:solidFill>
                  <a:schemeClr val="accent2">
                    <a:lumMod val="40000"/>
                    <a:lumOff val="60000"/>
                  </a:schemeClr>
                </a:solidFill>
                <a:latin typeface="Bahnschrift SemiBold SemiConden" panose="020B0502040204020203" pitchFamily="34" charset="0"/>
              </a:rPr>
              <a:t> </a:t>
            </a:r>
            <a:r>
              <a:rPr lang="es-DO" sz="2800" dirty="0">
                <a:solidFill>
                  <a:schemeClr val="accent2">
                    <a:lumMod val="40000"/>
                    <a:lumOff val="60000"/>
                  </a:schemeClr>
                </a:solidFill>
                <a:latin typeface="Bahnschrift SemiBold SemiConden" panose="020B0502040204020203" pitchFamily="34" charset="0"/>
              </a:rPr>
              <a:t>«Tanto la tierra como cielo debían ver hasta qué punto Dios era capaz de reproducir en forma perfecta la imagen de su Hijo en la iglesia».</a:t>
            </a:r>
            <a:endParaRPr lang="es-DO" sz="2800" dirty="0" smtClean="0">
              <a:solidFill>
                <a:schemeClr val="accent2">
                  <a:lumMod val="40000"/>
                  <a:lumOff val="60000"/>
                </a:schemeClr>
              </a:solidFill>
              <a:latin typeface="Bahnschrift SemiBold SemiConden" panose="020B0502040204020203" pitchFamily="34" charset="0"/>
            </a:endParaRPr>
          </a:p>
          <a:p>
            <a:pPr algn="just">
              <a:lnSpc>
                <a:spcPct val="150000"/>
              </a:lnSpc>
            </a:pPr>
            <a:endParaRPr lang="es-DO" sz="3200" dirty="0">
              <a:latin typeface="Bahnschrift SemiBold SemiConden" panose="020B0502040204020203" pitchFamily="34" charset="0"/>
            </a:endParaRPr>
          </a:p>
          <a:p>
            <a:pPr algn="just">
              <a:lnSpc>
                <a:spcPct val="150000"/>
              </a:lnSpc>
            </a:pPr>
            <a:endParaRPr lang="es-MX" sz="3200" dirty="0" smtClean="0">
              <a:solidFill>
                <a:srgbClr val="FF0000"/>
              </a:solidFill>
              <a:effectLst>
                <a:outerShdw blurRad="38100" dist="38100" dir="2700000" algn="tl">
                  <a:srgbClr val="000000">
                    <a:alpha val="43137"/>
                  </a:srgbClr>
                </a:outerShdw>
              </a:effectLst>
              <a:latin typeface="Bahnschrift SemiBold SemiConden" panose="020B0502040204020203" pitchFamily="34" charset="0"/>
            </a:endParaRPr>
          </a:p>
          <a:p>
            <a:pPr algn="just">
              <a:lnSpc>
                <a:spcPct val="150000"/>
              </a:lnSpc>
            </a:pPr>
            <a:endParaRPr lang="es-DO" sz="3200" dirty="0">
              <a:solidFill>
                <a:schemeClr val="accent4">
                  <a:lumMod val="40000"/>
                  <a:lumOff val="60000"/>
                </a:schemeClr>
              </a:solidFill>
              <a:effectLst>
                <a:outerShdw blurRad="38100" dist="38100" dir="2700000" algn="tl">
                  <a:srgbClr val="000000">
                    <a:alpha val="43137"/>
                  </a:srgbClr>
                </a:outerShdw>
              </a:effectLst>
              <a:latin typeface="Bahnschrift SemiBold SemiConden" panose="020B0502040204020203" pitchFamily="34" charset="0"/>
            </a:endParaRPr>
          </a:p>
          <a:p>
            <a:pPr algn="just">
              <a:lnSpc>
                <a:spcPct val="150000"/>
              </a:lnSpc>
            </a:pPr>
            <a:endParaRPr lang="es-DO" sz="3000" b="1" dirty="0" smtClean="0">
              <a:solidFill>
                <a:schemeClr val="accent2">
                  <a:lumMod val="40000"/>
                  <a:lumOff val="60000"/>
                </a:schemeClr>
              </a:solidFill>
              <a:latin typeface="Bahnschrift SemiBold SemiConden" panose="020B0502040204020203" pitchFamily="34" charset="0"/>
            </a:endParaRPr>
          </a:p>
        </p:txBody>
      </p:sp>
    </p:spTree>
    <p:extLst>
      <p:ext uri="{BB962C8B-B14F-4D97-AF65-F5344CB8AC3E}">
        <p14:creationId xmlns:p14="http://schemas.microsoft.com/office/powerpoint/2010/main" val="2069112557"/>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98474" y="0"/>
            <a:ext cx="12192000" cy="6858000"/>
          </a:xfrm>
          <a:prstGeom prst="rect">
            <a:avLst/>
          </a:prstGeom>
        </p:spPr>
      </p:pic>
      <p:pic>
        <p:nvPicPr>
          <p:cNvPr id="2" name="Imagen 1" descr="M. L. Andreasen - Wikiped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3499" y="629712"/>
            <a:ext cx="4401948" cy="559857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4" name="Rectángulo 3"/>
          <p:cNvSpPr/>
          <p:nvPr/>
        </p:nvSpPr>
        <p:spPr>
          <a:xfrm>
            <a:off x="4826951" y="6174069"/>
            <a:ext cx="2735044" cy="584775"/>
          </a:xfrm>
          <a:prstGeom prst="rect">
            <a:avLst/>
          </a:prstGeom>
        </p:spPr>
        <p:txBody>
          <a:bodyPr wrap="none">
            <a:spAutoFit/>
          </a:bodyPr>
          <a:lstStyle/>
          <a:p>
            <a:pPr algn="just"/>
            <a:r>
              <a:rPr lang="es-ES" sz="3200" b="1" dirty="0">
                <a:effectLst>
                  <a:outerShdw blurRad="38100" dist="38100" dir="2700000" algn="tl">
                    <a:srgbClr val="000000">
                      <a:alpha val="43137"/>
                    </a:srgbClr>
                  </a:outerShdw>
                </a:effectLst>
                <a:latin typeface="Bahnschrift SemiCondensed" panose="020B0502040204020203" pitchFamily="34" charset="0"/>
              </a:rPr>
              <a:t>M. L. </a:t>
            </a:r>
            <a:r>
              <a:rPr lang="es-ES" sz="3200" b="1" dirty="0" err="1">
                <a:effectLst>
                  <a:outerShdw blurRad="38100" dist="38100" dir="2700000" algn="tl">
                    <a:srgbClr val="000000">
                      <a:alpha val="43137"/>
                    </a:srgbClr>
                  </a:outerShdw>
                </a:effectLst>
                <a:latin typeface="Bahnschrift SemiCondensed" panose="020B0502040204020203" pitchFamily="34" charset="0"/>
              </a:rPr>
              <a:t>Andreasen</a:t>
            </a:r>
            <a:endParaRPr lang="es-DO" sz="3200" b="1" dirty="0">
              <a:solidFill>
                <a:srgbClr val="00B050"/>
              </a:solidFill>
              <a:effectLst>
                <a:outerShdw blurRad="38100" dist="38100" dir="2700000" algn="tl">
                  <a:srgbClr val="000000">
                    <a:alpha val="43137"/>
                  </a:srgbClr>
                </a:outerShdw>
              </a:effectLst>
              <a:latin typeface="Bahnschrift SemiCondensed" panose="020B0502040204020203" pitchFamily="34" charset="0"/>
            </a:endParaRPr>
          </a:p>
        </p:txBody>
      </p:sp>
      <p:sp>
        <p:nvSpPr>
          <p:cNvPr id="5" name="Rectángulo 4"/>
          <p:cNvSpPr/>
          <p:nvPr/>
        </p:nvSpPr>
        <p:spPr>
          <a:xfrm>
            <a:off x="322641" y="0"/>
            <a:ext cx="4187365" cy="584775"/>
          </a:xfrm>
          <a:prstGeom prst="rect">
            <a:avLst/>
          </a:prstGeom>
        </p:spPr>
        <p:txBody>
          <a:bodyPr wrap="none">
            <a:spAutoFit/>
          </a:bodyPr>
          <a:lstStyle/>
          <a:p>
            <a:pPr algn="just"/>
            <a:r>
              <a:rPr lang="es-ES" sz="3200" b="1" dirty="0" smtClean="0">
                <a:effectLst>
                  <a:outerShdw blurRad="38100" dist="38100" dir="2700000" algn="tl">
                    <a:srgbClr val="000000">
                      <a:alpha val="43137"/>
                    </a:srgbClr>
                  </a:outerShdw>
                </a:effectLst>
                <a:latin typeface="Bahnschrift SemiCondensed" panose="020B0502040204020203" pitchFamily="34" charset="0"/>
              </a:rPr>
              <a:t>TUG: Perspectiva Antigua</a:t>
            </a:r>
            <a:endParaRPr lang="es-DO" sz="3200" b="1" dirty="0">
              <a:solidFill>
                <a:srgbClr val="00B050"/>
              </a:solidFill>
              <a:effectLst>
                <a:outerShdw blurRad="38100" dist="38100" dir="2700000" algn="tl">
                  <a:srgbClr val="000000">
                    <a:alpha val="43137"/>
                  </a:srgbClr>
                </a:outerShdw>
              </a:effectLst>
              <a:latin typeface="Bahnschrift SemiCondensed" panose="020B0502040204020203" pitchFamily="34" charset="0"/>
            </a:endParaRPr>
          </a:p>
        </p:txBody>
      </p:sp>
    </p:spTree>
    <p:extLst>
      <p:ext uri="{BB962C8B-B14F-4D97-AF65-F5344CB8AC3E}">
        <p14:creationId xmlns:p14="http://schemas.microsoft.com/office/powerpoint/2010/main" val="3368269002"/>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49359"/>
            <a:ext cx="12192000" cy="6858000"/>
          </a:xfrm>
          <a:prstGeom prst="rect">
            <a:avLst/>
          </a:prstGeom>
        </p:spPr>
      </p:pic>
      <p:sp>
        <p:nvSpPr>
          <p:cNvPr id="4" name="CuadroTexto 3">
            <a:extLst>
              <a:ext uri="{FF2B5EF4-FFF2-40B4-BE49-F238E27FC236}">
                <a16:creationId xmlns="" xmlns:a16="http://schemas.microsoft.com/office/drawing/2014/main" id="{64135796-1766-D8EE-051A-21064EBE411E}"/>
              </a:ext>
            </a:extLst>
          </p:cNvPr>
          <p:cNvSpPr txBox="1"/>
          <p:nvPr/>
        </p:nvSpPr>
        <p:spPr>
          <a:xfrm>
            <a:off x="150125" y="49359"/>
            <a:ext cx="4449171" cy="461665"/>
          </a:xfrm>
          <a:prstGeom prst="rect">
            <a:avLst/>
          </a:prstGeom>
          <a:noFill/>
        </p:spPr>
        <p:txBody>
          <a:bodyPr wrap="square" rtlCol="0">
            <a:spAutoFit/>
          </a:bodyPr>
          <a:lstStyle/>
          <a:p>
            <a:pPr algn="ctr"/>
            <a:r>
              <a:rPr lang="es-MX" sz="2400" b="1">
                <a:latin typeface="Bahnschrift SemiCondensed" panose="020B0502040204020203" pitchFamily="34" charset="0"/>
              </a:rPr>
              <a:t>TUG: Perspectiva contemporánea</a:t>
            </a:r>
            <a:endParaRPr lang="es-DO" sz="2400" b="1" dirty="0">
              <a:latin typeface="Bahnschrift SemiCondensed" panose="020B0502040204020203" pitchFamily="34" charset="0"/>
            </a:endParaRPr>
          </a:p>
        </p:txBody>
      </p:sp>
      <p:sp>
        <p:nvSpPr>
          <p:cNvPr id="5" name="CuadroTexto 4">
            <a:extLst>
              <a:ext uri="{FF2B5EF4-FFF2-40B4-BE49-F238E27FC236}">
                <a16:creationId xmlns="" xmlns:a16="http://schemas.microsoft.com/office/drawing/2014/main" id="{C08B84B9-E2B0-1148-DC50-5801C944DA9C}"/>
              </a:ext>
            </a:extLst>
          </p:cNvPr>
          <p:cNvSpPr txBox="1"/>
          <p:nvPr/>
        </p:nvSpPr>
        <p:spPr>
          <a:xfrm>
            <a:off x="736980" y="791570"/>
            <a:ext cx="10440536" cy="8263801"/>
          </a:xfrm>
          <a:prstGeom prst="rect">
            <a:avLst/>
          </a:prstGeom>
          <a:noFill/>
        </p:spPr>
        <p:txBody>
          <a:bodyPr wrap="square" rtlCol="0">
            <a:spAutoFit/>
          </a:bodyPr>
          <a:lstStyle/>
          <a:p>
            <a:pPr algn="just">
              <a:lnSpc>
                <a:spcPct val="150000"/>
              </a:lnSpc>
            </a:pPr>
            <a:r>
              <a:rPr lang="es-MX" sz="2800" dirty="0" smtClean="0">
                <a:latin typeface="Bahnschrift SemiBold SemiConden" panose="020B0502040204020203" pitchFamily="34" charset="0"/>
              </a:rPr>
              <a:t>El planteamiento anterior está basado en la siguiente cita de la Sra. White, </a:t>
            </a:r>
            <a:r>
              <a:rPr lang="es-DO" sz="2800" dirty="0">
                <a:latin typeface="Bahnschrift SemiBold SemiConden" panose="020B0502040204020203" pitchFamily="34" charset="0"/>
              </a:rPr>
              <a:t>quien declaró que, a pesar de que Satanás fue desenmascarado en la cruz</a:t>
            </a:r>
            <a:r>
              <a:rPr lang="es-DO" sz="2800" dirty="0" smtClean="0">
                <a:latin typeface="Bahnschrift SemiBold SemiConden" panose="020B0502040204020203" pitchFamily="34" charset="0"/>
              </a:rPr>
              <a:t>,</a:t>
            </a:r>
          </a:p>
          <a:p>
            <a:pPr algn="just">
              <a:lnSpc>
                <a:spcPct val="150000"/>
              </a:lnSpc>
            </a:pPr>
            <a:r>
              <a:rPr lang="es-DO" sz="2400" b="1" dirty="0">
                <a:solidFill>
                  <a:schemeClr val="accent4">
                    <a:lumMod val="60000"/>
                    <a:lumOff val="40000"/>
                  </a:schemeClr>
                </a:solidFill>
              </a:rPr>
              <a:t>«[…] no fue destruido entonces. Los ángeles no comprendieron ni aun entonces todo lo que entrañaba la gran controversia. Los principios que estaban en juego habían de ser revelados en mayor plenitud. Y por causa del hombre, la existencia de Satanás debía continuar. Tanto el hombre como los ángeles debían ver el contraste entre el Príncipe de la luz y el príncipe de las tinieblas. El hombre debía elegir a quién quería servir</a:t>
            </a:r>
            <a:r>
              <a:rPr lang="es-DO" sz="2400" b="1" dirty="0" smtClean="0">
                <a:solidFill>
                  <a:schemeClr val="accent4">
                    <a:lumMod val="60000"/>
                    <a:lumOff val="40000"/>
                  </a:schemeClr>
                </a:solidFill>
              </a:rPr>
              <a:t>».</a:t>
            </a:r>
            <a:endParaRPr lang="es-MX" sz="2400" b="1" dirty="0" smtClean="0">
              <a:solidFill>
                <a:schemeClr val="accent4">
                  <a:lumMod val="60000"/>
                  <a:lumOff val="40000"/>
                </a:schemeClr>
              </a:solidFill>
              <a:latin typeface="Bahnschrift SemiBold SemiConden" panose="020B0502040204020203" pitchFamily="34" charset="0"/>
            </a:endParaRPr>
          </a:p>
          <a:p>
            <a:pPr algn="just">
              <a:lnSpc>
                <a:spcPct val="150000"/>
              </a:lnSpc>
            </a:pPr>
            <a:endParaRPr lang="es-DO" sz="3200" dirty="0">
              <a:latin typeface="Bahnschrift SemiBold SemiConden" panose="020B0502040204020203" pitchFamily="34" charset="0"/>
            </a:endParaRPr>
          </a:p>
          <a:p>
            <a:pPr algn="just">
              <a:lnSpc>
                <a:spcPct val="150000"/>
              </a:lnSpc>
            </a:pPr>
            <a:endParaRPr lang="es-MX" sz="3200" dirty="0" smtClean="0">
              <a:solidFill>
                <a:srgbClr val="FF0000"/>
              </a:solidFill>
              <a:effectLst>
                <a:outerShdw blurRad="38100" dist="38100" dir="2700000" algn="tl">
                  <a:srgbClr val="000000">
                    <a:alpha val="43137"/>
                  </a:srgbClr>
                </a:outerShdw>
              </a:effectLst>
              <a:latin typeface="Bahnschrift SemiBold SemiConden" panose="020B0502040204020203" pitchFamily="34" charset="0"/>
            </a:endParaRPr>
          </a:p>
          <a:p>
            <a:pPr algn="just">
              <a:lnSpc>
                <a:spcPct val="150000"/>
              </a:lnSpc>
            </a:pPr>
            <a:endParaRPr lang="es-DO" sz="3200" dirty="0">
              <a:solidFill>
                <a:schemeClr val="accent4">
                  <a:lumMod val="40000"/>
                  <a:lumOff val="60000"/>
                </a:schemeClr>
              </a:solidFill>
              <a:effectLst>
                <a:outerShdw blurRad="38100" dist="38100" dir="2700000" algn="tl">
                  <a:srgbClr val="000000">
                    <a:alpha val="43137"/>
                  </a:srgbClr>
                </a:outerShdw>
              </a:effectLst>
              <a:latin typeface="Bahnschrift SemiBold SemiConden" panose="020B0502040204020203" pitchFamily="34" charset="0"/>
            </a:endParaRPr>
          </a:p>
          <a:p>
            <a:pPr algn="just">
              <a:lnSpc>
                <a:spcPct val="150000"/>
              </a:lnSpc>
            </a:pPr>
            <a:endParaRPr lang="es-DO" sz="3000" b="1" dirty="0" smtClean="0">
              <a:solidFill>
                <a:schemeClr val="accent2">
                  <a:lumMod val="40000"/>
                  <a:lumOff val="60000"/>
                </a:schemeClr>
              </a:solidFill>
              <a:latin typeface="Bahnschrift SemiBold SemiConden" panose="020B0502040204020203" pitchFamily="34" charset="0"/>
            </a:endParaRPr>
          </a:p>
        </p:txBody>
      </p:sp>
    </p:spTree>
    <p:extLst>
      <p:ext uri="{BB962C8B-B14F-4D97-AF65-F5344CB8AC3E}">
        <p14:creationId xmlns:p14="http://schemas.microsoft.com/office/powerpoint/2010/main" val="2744705221"/>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49359"/>
            <a:ext cx="12192000" cy="6858000"/>
          </a:xfrm>
          <a:prstGeom prst="rect">
            <a:avLst/>
          </a:prstGeom>
        </p:spPr>
      </p:pic>
      <p:sp>
        <p:nvSpPr>
          <p:cNvPr id="4" name="CuadroTexto 3">
            <a:extLst>
              <a:ext uri="{FF2B5EF4-FFF2-40B4-BE49-F238E27FC236}">
                <a16:creationId xmlns="" xmlns:a16="http://schemas.microsoft.com/office/drawing/2014/main" id="{64135796-1766-D8EE-051A-21064EBE411E}"/>
              </a:ext>
            </a:extLst>
          </p:cNvPr>
          <p:cNvSpPr txBox="1"/>
          <p:nvPr/>
        </p:nvSpPr>
        <p:spPr>
          <a:xfrm>
            <a:off x="150125" y="49359"/>
            <a:ext cx="4449171" cy="461665"/>
          </a:xfrm>
          <a:prstGeom prst="rect">
            <a:avLst/>
          </a:prstGeom>
          <a:noFill/>
        </p:spPr>
        <p:txBody>
          <a:bodyPr wrap="square" rtlCol="0">
            <a:spAutoFit/>
          </a:bodyPr>
          <a:lstStyle/>
          <a:p>
            <a:pPr algn="ctr"/>
            <a:r>
              <a:rPr lang="es-MX" sz="2400" b="1">
                <a:latin typeface="Bahnschrift SemiCondensed" panose="020B0502040204020203" pitchFamily="34" charset="0"/>
              </a:rPr>
              <a:t>TUG: Perspectiva contemporánea</a:t>
            </a:r>
            <a:endParaRPr lang="es-DO" sz="2400" b="1" dirty="0">
              <a:latin typeface="Bahnschrift SemiCondensed" panose="020B0502040204020203" pitchFamily="34" charset="0"/>
            </a:endParaRPr>
          </a:p>
        </p:txBody>
      </p:sp>
      <p:sp>
        <p:nvSpPr>
          <p:cNvPr id="5" name="CuadroTexto 4">
            <a:extLst>
              <a:ext uri="{FF2B5EF4-FFF2-40B4-BE49-F238E27FC236}">
                <a16:creationId xmlns="" xmlns:a16="http://schemas.microsoft.com/office/drawing/2014/main" id="{C08B84B9-E2B0-1148-DC50-5801C944DA9C}"/>
              </a:ext>
            </a:extLst>
          </p:cNvPr>
          <p:cNvSpPr txBox="1"/>
          <p:nvPr/>
        </p:nvSpPr>
        <p:spPr>
          <a:xfrm>
            <a:off x="736980" y="791570"/>
            <a:ext cx="10440536" cy="7525137"/>
          </a:xfrm>
          <a:prstGeom prst="rect">
            <a:avLst/>
          </a:prstGeom>
          <a:noFill/>
        </p:spPr>
        <p:txBody>
          <a:bodyPr wrap="square" rtlCol="0">
            <a:spAutoFit/>
          </a:bodyPr>
          <a:lstStyle/>
          <a:p>
            <a:pPr algn="just">
              <a:lnSpc>
                <a:spcPct val="150000"/>
              </a:lnSpc>
            </a:pPr>
            <a:r>
              <a:rPr lang="es-MX" sz="3200" dirty="0" smtClean="0">
                <a:solidFill>
                  <a:srgbClr val="92D050"/>
                </a:solidFill>
                <a:latin typeface="Bahnschrift SemiBold SemiConden" panose="020B0502040204020203" pitchFamily="34" charset="0"/>
              </a:rPr>
              <a:t>Aclaración  </a:t>
            </a:r>
            <a:endParaRPr lang="es-DO" sz="3200" dirty="0" smtClean="0">
              <a:solidFill>
                <a:srgbClr val="92D050"/>
              </a:solidFill>
              <a:latin typeface="Bahnschrift SemiBold SemiConden" panose="020B0502040204020203" pitchFamily="34" charset="0"/>
            </a:endParaRPr>
          </a:p>
          <a:p>
            <a:pPr algn="just">
              <a:lnSpc>
                <a:spcPct val="150000"/>
              </a:lnSpc>
            </a:pPr>
            <a:r>
              <a:rPr lang="es-DO" sz="2800" dirty="0" smtClean="0">
                <a:latin typeface="Bahnschrift SemiBold SemiConden" panose="020B0502040204020203" pitchFamily="34" charset="0"/>
              </a:rPr>
              <a:t>No </a:t>
            </a:r>
            <a:r>
              <a:rPr lang="es-DO" sz="2800" dirty="0">
                <a:latin typeface="Bahnschrift SemiBold SemiConden" panose="020B0502040204020203" pitchFamily="34" charset="0"/>
              </a:rPr>
              <a:t>obstante, esta cita no dice que la respuesta divina a la continuación de la existencia de Satanás responde a la necesidad de demostrar ante el universo que el carácter de Cristo debe ser reproducido en sus seguidores. Tampoco se menciona aquí el tema de la vindicación.</a:t>
            </a:r>
          </a:p>
          <a:p>
            <a:pPr algn="just">
              <a:lnSpc>
                <a:spcPct val="150000"/>
              </a:lnSpc>
            </a:pPr>
            <a:r>
              <a:rPr lang="es-DO" sz="2800" dirty="0" smtClean="0">
                <a:latin typeface="Bahnschrift SemiBold SemiConden" panose="020B0502040204020203" pitchFamily="34" charset="0"/>
              </a:rPr>
              <a:t>La </a:t>
            </a:r>
            <a:r>
              <a:rPr lang="es-DO" sz="2800" dirty="0">
                <a:latin typeface="Bahnschrift SemiBold SemiConden" panose="020B0502040204020203" pitchFamily="34" charset="0"/>
              </a:rPr>
              <a:t>manifestación del carácter de Cristo en los justos ha sido siempre el resultado de aceptar los principios del reino de Dios. </a:t>
            </a:r>
            <a:r>
              <a:rPr lang="es-DO" sz="2800" dirty="0">
                <a:solidFill>
                  <a:srgbClr val="FFC000"/>
                </a:solidFill>
                <a:latin typeface="Bahnschrift SemiBold SemiConden" panose="020B0502040204020203" pitchFamily="34" charset="0"/>
              </a:rPr>
              <a:t>Cada creyente transformado y fiel, vindica a Dios.</a:t>
            </a:r>
          </a:p>
          <a:p>
            <a:pPr algn="just">
              <a:lnSpc>
                <a:spcPct val="150000"/>
              </a:lnSpc>
            </a:pPr>
            <a:endParaRPr lang="es-MX" sz="3200" dirty="0" smtClean="0">
              <a:solidFill>
                <a:srgbClr val="FF0000"/>
              </a:solidFill>
              <a:effectLst>
                <a:outerShdw blurRad="38100" dist="38100" dir="2700000" algn="tl">
                  <a:srgbClr val="000000">
                    <a:alpha val="43137"/>
                  </a:srgbClr>
                </a:outerShdw>
              </a:effectLst>
              <a:latin typeface="Bahnschrift SemiBold SemiConden" panose="020B0502040204020203" pitchFamily="34" charset="0"/>
            </a:endParaRPr>
          </a:p>
          <a:p>
            <a:pPr algn="just">
              <a:lnSpc>
                <a:spcPct val="150000"/>
              </a:lnSpc>
            </a:pPr>
            <a:endParaRPr lang="es-DO" sz="3200" dirty="0">
              <a:solidFill>
                <a:schemeClr val="accent4">
                  <a:lumMod val="40000"/>
                  <a:lumOff val="60000"/>
                </a:schemeClr>
              </a:solidFill>
              <a:effectLst>
                <a:outerShdw blurRad="38100" dist="38100" dir="2700000" algn="tl">
                  <a:srgbClr val="000000">
                    <a:alpha val="43137"/>
                  </a:srgbClr>
                </a:outerShdw>
              </a:effectLst>
              <a:latin typeface="Bahnschrift SemiBold SemiConden" panose="020B0502040204020203" pitchFamily="34" charset="0"/>
            </a:endParaRPr>
          </a:p>
          <a:p>
            <a:pPr algn="just">
              <a:lnSpc>
                <a:spcPct val="150000"/>
              </a:lnSpc>
            </a:pPr>
            <a:endParaRPr lang="es-DO" sz="3000" b="1" dirty="0" smtClean="0">
              <a:solidFill>
                <a:schemeClr val="accent2">
                  <a:lumMod val="40000"/>
                  <a:lumOff val="60000"/>
                </a:schemeClr>
              </a:solidFill>
              <a:latin typeface="Bahnschrift SemiBold SemiConden" panose="020B0502040204020203" pitchFamily="34" charset="0"/>
            </a:endParaRPr>
          </a:p>
        </p:txBody>
      </p:sp>
    </p:spTree>
    <p:extLst>
      <p:ext uri="{BB962C8B-B14F-4D97-AF65-F5344CB8AC3E}">
        <p14:creationId xmlns:p14="http://schemas.microsoft.com/office/powerpoint/2010/main" val="3031928873"/>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49359"/>
            <a:ext cx="12192000" cy="6858000"/>
          </a:xfrm>
          <a:prstGeom prst="rect">
            <a:avLst/>
          </a:prstGeom>
        </p:spPr>
      </p:pic>
      <p:sp>
        <p:nvSpPr>
          <p:cNvPr id="4" name="CuadroTexto 3">
            <a:extLst>
              <a:ext uri="{FF2B5EF4-FFF2-40B4-BE49-F238E27FC236}">
                <a16:creationId xmlns="" xmlns:a16="http://schemas.microsoft.com/office/drawing/2014/main" id="{64135796-1766-D8EE-051A-21064EBE411E}"/>
              </a:ext>
            </a:extLst>
          </p:cNvPr>
          <p:cNvSpPr txBox="1"/>
          <p:nvPr/>
        </p:nvSpPr>
        <p:spPr>
          <a:xfrm>
            <a:off x="150125" y="49359"/>
            <a:ext cx="4449171" cy="461665"/>
          </a:xfrm>
          <a:prstGeom prst="rect">
            <a:avLst/>
          </a:prstGeom>
          <a:noFill/>
        </p:spPr>
        <p:txBody>
          <a:bodyPr wrap="square" rtlCol="0">
            <a:spAutoFit/>
          </a:bodyPr>
          <a:lstStyle/>
          <a:p>
            <a:pPr algn="ctr"/>
            <a:r>
              <a:rPr lang="es-MX" sz="2400" b="1">
                <a:latin typeface="Bahnschrift SemiCondensed" panose="020B0502040204020203" pitchFamily="34" charset="0"/>
              </a:rPr>
              <a:t>TUG: Perspectiva contemporánea</a:t>
            </a:r>
            <a:endParaRPr lang="es-DO" sz="2400" b="1" dirty="0">
              <a:latin typeface="Bahnschrift SemiCondensed" panose="020B0502040204020203" pitchFamily="34" charset="0"/>
            </a:endParaRPr>
          </a:p>
        </p:txBody>
      </p:sp>
      <p:sp>
        <p:nvSpPr>
          <p:cNvPr id="5" name="CuadroTexto 4">
            <a:extLst>
              <a:ext uri="{FF2B5EF4-FFF2-40B4-BE49-F238E27FC236}">
                <a16:creationId xmlns="" xmlns:a16="http://schemas.microsoft.com/office/drawing/2014/main" id="{C08B84B9-E2B0-1148-DC50-5801C944DA9C}"/>
              </a:ext>
            </a:extLst>
          </p:cNvPr>
          <p:cNvSpPr txBox="1"/>
          <p:nvPr/>
        </p:nvSpPr>
        <p:spPr>
          <a:xfrm>
            <a:off x="736980" y="791570"/>
            <a:ext cx="10440536" cy="8494633"/>
          </a:xfrm>
          <a:prstGeom prst="rect">
            <a:avLst/>
          </a:prstGeom>
          <a:noFill/>
        </p:spPr>
        <p:txBody>
          <a:bodyPr wrap="square" rtlCol="0">
            <a:spAutoFit/>
          </a:bodyPr>
          <a:lstStyle/>
          <a:p>
            <a:pPr algn="just">
              <a:lnSpc>
                <a:spcPct val="150000"/>
              </a:lnSpc>
            </a:pPr>
            <a:r>
              <a:rPr lang="es-MX" sz="3200" dirty="0" smtClean="0">
                <a:solidFill>
                  <a:srgbClr val="92D050"/>
                </a:solidFill>
                <a:latin typeface="Bahnschrift SemiBold SemiConden" panose="020B0502040204020203" pitchFamily="34" charset="0"/>
              </a:rPr>
              <a:t>Aclaración  </a:t>
            </a:r>
            <a:endParaRPr lang="es-DO" sz="3200" dirty="0" smtClean="0">
              <a:solidFill>
                <a:srgbClr val="92D050"/>
              </a:solidFill>
              <a:latin typeface="Bahnschrift SemiBold SemiConden" panose="020B0502040204020203" pitchFamily="34" charset="0"/>
            </a:endParaRPr>
          </a:p>
          <a:p>
            <a:pPr algn="just">
              <a:lnSpc>
                <a:spcPct val="150000"/>
              </a:lnSpc>
            </a:pPr>
            <a:r>
              <a:rPr lang="es-DO" sz="3000" dirty="0">
                <a:latin typeface="Bahnschrift SemiBold SemiConden" panose="020B0502040204020203" pitchFamily="34" charset="0"/>
              </a:rPr>
              <a:t>La crisis final tampoco será el momento donde quedarán resueltas todas las cuestiones referentes al gran conflicto, este evento solo cierra el último capítulo del pueblo de Dios en la tierra, pero luego viene el juicio </a:t>
            </a:r>
            <a:r>
              <a:rPr lang="es-DO" sz="3000" dirty="0" err="1">
                <a:latin typeface="Bahnschrift SemiBold SemiConden" panose="020B0502040204020203" pitchFamily="34" charset="0"/>
              </a:rPr>
              <a:t>milenial</a:t>
            </a:r>
            <a:r>
              <a:rPr lang="es-DO" sz="3000" dirty="0">
                <a:latin typeface="Bahnschrift SemiBold SemiConden" panose="020B0502040204020203" pitchFamily="34" charset="0"/>
              </a:rPr>
              <a:t>, donde los redimidos tendrán acceso a los registros celestiales </a:t>
            </a:r>
            <a:r>
              <a:rPr lang="es-DO" sz="3000" dirty="0">
                <a:solidFill>
                  <a:schemeClr val="accent4">
                    <a:lumMod val="40000"/>
                    <a:lumOff val="60000"/>
                  </a:schemeClr>
                </a:solidFill>
                <a:latin typeface="Bahnschrift SemiBold SemiConden" panose="020B0502040204020203" pitchFamily="34" charset="0"/>
              </a:rPr>
              <a:t>(</a:t>
            </a:r>
            <a:r>
              <a:rPr lang="es-DO" sz="3000" dirty="0" err="1">
                <a:solidFill>
                  <a:schemeClr val="accent4">
                    <a:lumMod val="40000"/>
                    <a:lumOff val="60000"/>
                  </a:schemeClr>
                </a:solidFill>
                <a:latin typeface="Bahnschrift SemiBold SemiConden" panose="020B0502040204020203" pitchFamily="34" charset="0"/>
              </a:rPr>
              <a:t>Ap</a:t>
            </a:r>
            <a:r>
              <a:rPr lang="es-DO" sz="3000" dirty="0">
                <a:solidFill>
                  <a:schemeClr val="accent4">
                    <a:lumMod val="40000"/>
                    <a:lumOff val="60000"/>
                  </a:schemeClr>
                </a:solidFill>
                <a:latin typeface="Bahnschrift SemiBold SemiConden" panose="020B0502040204020203" pitchFamily="34" charset="0"/>
              </a:rPr>
              <a:t> 20:4; 1 Co 6:1-3); </a:t>
            </a:r>
            <a:r>
              <a:rPr lang="es-DO" sz="3000" dirty="0">
                <a:latin typeface="Bahnschrift SemiBold SemiConden" panose="020B0502040204020203" pitchFamily="34" charset="0"/>
              </a:rPr>
              <a:t>y al término de ese evento, acontecerá el juicio final y la destrucción de Satanás y sus secuaces (</a:t>
            </a:r>
            <a:r>
              <a:rPr lang="es-DO" sz="3000" dirty="0" err="1">
                <a:solidFill>
                  <a:schemeClr val="accent4">
                    <a:lumMod val="40000"/>
                    <a:lumOff val="60000"/>
                  </a:schemeClr>
                </a:solidFill>
                <a:latin typeface="Bahnschrift SemiBold SemiConden" panose="020B0502040204020203" pitchFamily="34" charset="0"/>
              </a:rPr>
              <a:t>Ap</a:t>
            </a:r>
            <a:r>
              <a:rPr lang="es-DO" sz="3000" dirty="0">
                <a:solidFill>
                  <a:schemeClr val="accent4">
                    <a:lumMod val="40000"/>
                    <a:lumOff val="60000"/>
                  </a:schemeClr>
                </a:solidFill>
                <a:latin typeface="Bahnschrift SemiBold SemiConden" panose="020B0502040204020203" pitchFamily="34" charset="0"/>
              </a:rPr>
              <a:t> 20:11-14</a:t>
            </a:r>
            <a:r>
              <a:rPr lang="es-DO" sz="3000" dirty="0" smtClean="0">
                <a:solidFill>
                  <a:schemeClr val="accent4">
                    <a:lumMod val="40000"/>
                    <a:lumOff val="60000"/>
                  </a:schemeClr>
                </a:solidFill>
                <a:latin typeface="Bahnschrift SemiBold SemiConden" panose="020B0502040204020203" pitchFamily="34" charset="0"/>
              </a:rPr>
              <a:t>). </a:t>
            </a:r>
            <a:endParaRPr lang="es-DO" sz="3000" dirty="0">
              <a:solidFill>
                <a:schemeClr val="accent4">
                  <a:lumMod val="40000"/>
                  <a:lumOff val="60000"/>
                </a:schemeClr>
              </a:solidFill>
              <a:latin typeface="Bahnschrift SemiBold SemiConden" panose="020B0502040204020203" pitchFamily="34" charset="0"/>
            </a:endParaRPr>
          </a:p>
          <a:p>
            <a:pPr algn="just">
              <a:lnSpc>
                <a:spcPct val="150000"/>
              </a:lnSpc>
            </a:pPr>
            <a:endParaRPr lang="es-DO" sz="2800" dirty="0">
              <a:solidFill>
                <a:srgbClr val="FFC000"/>
              </a:solidFill>
              <a:latin typeface="Bahnschrift SemiBold SemiConden" panose="020B0502040204020203" pitchFamily="34" charset="0"/>
            </a:endParaRPr>
          </a:p>
          <a:p>
            <a:pPr algn="just">
              <a:lnSpc>
                <a:spcPct val="150000"/>
              </a:lnSpc>
            </a:pPr>
            <a:endParaRPr lang="es-MX" sz="3200" dirty="0" smtClean="0">
              <a:solidFill>
                <a:srgbClr val="FF0000"/>
              </a:solidFill>
              <a:effectLst>
                <a:outerShdw blurRad="38100" dist="38100" dir="2700000" algn="tl">
                  <a:srgbClr val="000000">
                    <a:alpha val="43137"/>
                  </a:srgbClr>
                </a:outerShdw>
              </a:effectLst>
              <a:latin typeface="Bahnschrift SemiBold SemiConden" panose="020B0502040204020203" pitchFamily="34" charset="0"/>
            </a:endParaRPr>
          </a:p>
          <a:p>
            <a:pPr algn="just">
              <a:lnSpc>
                <a:spcPct val="150000"/>
              </a:lnSpc>
            </a:pPr>
            <a:endParaRPr lang="es-DO" sz="3200" dirty="0">
              <a:solidFill>
                <a:schemeClr val="accent4">
                  <a:lumMod val="40000"/>
                  <a:lumOff val="60000"/>
                </a:schemeClr>
              </a:solidFill>
              <a:effectLst>
                <a:outerShdw blurRad="38100" dist="38100" dir="2700000" algn="tl">
                  <a:srgbClr val="000000">
                    <a:alpha val="43137"/>
                  </a:srgbClr>
                </a:outerShdw>
              </a:effectLst>
              <a:latin typeface="Bahnschrift SemiBold SemiConden" panose="020B0502040204020203" pitchFamily="34" charset="0"/>
            </a:endParaRPr>
          </a:p>
          <a:p>
            <a:pPr algn="just">
              <a:lnSpc>
                <a:spcPct val="150000"/>
              </a:lnSpc>
            </a:pPr>
            <a:endParaRPr lang="es-DO" sz="3000" b="1" dirty="0" smtClean="0">
              <a:solidFill>
                <a:schemeClr val="accent2">
                  <a:lumMod val="40000"/>
                  <a:lumOff val="60000"/>
                </a:schemeClr>
              </a:solidFill>
              <a:latin typeface="Bahnschrift SemiBold SemiConden" panose="020B0502040204020203" pitchFamily="34" charset="0"/>
            </a:endParaRPr>
          </a:p>
        </p:txBody>
      </p:sp>
    </p:spTree>
    <p:extLst>
      <p:ext uri="{BB962C8B-B14F-4D97-AF65-F5344CB8AC3E}">
        <p14:creationId xmlns:p14="http://schemas.microsoft.com/office/powerpoint/2010/main" val="3316172270"/>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49359"/>
            <a:ext cx="12192000" cy="6858000"/>
          </a:xfrm>
          <a:prstGeom prst="rect">
            <a:avLst/>
          </a:prstGeom>
        </p:spPr>
      </p:pic>
      <p:sp>
        <p:nvSpPr>
          <p:cNvPr id="4" name="CuadroTexto 3">
            <a:extLst>
              <a:ext uri="{FF2B5EF4-FFF2-40B4-BE49-F238E27FC236}">
                <a16:creationId xmlns="" xmlns:a16="http://schemas.microsoft.com/office/drawing/2014/main" id="{64135796-1766-D8EE-051A-21064EBE411E}"/>
              </a:ext>
            </a:extLst>
          </p:cNvPr>
          <p:cNvSpPr txBox="1"/>
          <p:nvPr/>
        </p:nvSpPr>
        <p:spPr>
          <a:xfrm>
            <a:off x="150125" y="49359"/>
            <a:ext cx="4449171" cy="461665"/>
          </a:xfrm>
          <a:prstGeom prst="rect">
            <a:avLst/>
          </a:prstGeom>
          <a:noFill/>
        </p:spPr>
        <p:txBody>
          <a:bodyPr wrap="square" rtlCol="0">
            <a:spAutoFit/>
          </a:bodyPr>
          <a:lstStyle/>
          <a:p>
            <a:pPr algn="ctr"/>
            <a:r>
              <a:rPr lang="es-MX" sz="2400" b="1">
                <a:latin typeface="Bahnschrift SemiCondensed" panose="020B0502040204020203" pitchFamily="34" charset="0"/>
              </a:rPr>
              <a:t>TUG: Perspectiva contemporánea</a:t>
            </a:r>
            <a:endParaRPr lang="es-DO" sz="2400" b="1" dirty="0">
              <a:latin typeface="Bahnschrift SemiCondensed" panose="020B0502040204020203" pitchFamily="34" charset="0"/>
            </a:endParaRPr>
          </a:p>
        </p:txBody>
      </p:sp>
      <p:sp>
        <p:nvSpPr>
          <p:cNvPr id="5" name="CuadroTexto 4">
            <a:extLst>
              <a:ext uri="{FF2B5EF4-FFF2-40B4-BE49-F238E27FC236}">
                <a16:creationId xmlns="" xmlns:a16="http://schemas.microsoft.com/office/drawing/2014/main" id="{C08B84B9-E2B0-1148-DC50-5801C944DA9C}"/>
              </a:ext>
            </a:extLst>
          </p:cNvPr>
          <p:cNvSpPr txBox="1"/>
          <p:nvPr/>
        </p:nvSpPr>
        <p:spPr>
          <a:xfrm>
            <a:off x="736980" y="791570"/>
            <a:ext cx="10440536" cy="7663636"/>
          </a:xfrm>
          <a:prstGeom prst="rect">
            <a:avLst/>
          </a:prstGeom>
          <a:noFill/>
        </p:spPr>
        <p:txBody>
          <a:bodyPr wrap="square" rtlCol="0">
            <a:spAutoFit/>
          </a:bodyPr>
          <a:lstStyle/>
          <a:p>
            <a:pPr algn="just">
              <a:lnSpc>
                <a:spcPct val="150000"/>
              </a:lnSpc>
            </a:pPr>
            <a:r>
              <a:rPr lang="es-DO" sz="2600" dirty="0" err="1">
                <a:latin typeface="Bahnschrift SemiBold SemiConden" panose="020B0502040204020203" pitchFamily="34" charset="0"/>
              </a:rPr>
              <a:t>Treiyer</a:t>
            </a:r>
            <a:r>
              <a:rPr lang="es-DO" sz="2600" dirty="0">
                <a:latin typeface="Bahnschrift SemiBold SemiConden" panose="020B0502040204020203" pitchFamily="34" charset="0"/>
              </a:rPr>
              <a:t> </a:t>
            </a:r>
            <a:r>
              <a:rPr lang="es-DO" sz="2600" dirty="0" smtClean="0">
                <a:latin typeface="Bahnschrift SemiBold SemiConden" panose="020B0502040204020203" pitchFamily="34" charset="0"/>
              </a:rPr>
              <a:t>además plantea </a:t>
            </a:r>
            <a:r>
              <a:rPr lang="es-DO" sz="2600" dirty="0">
                <a:latin typeface="Bahnschrift SemiBold SemiConden" panose="020B0502040204020203" pitchFamily="34" charset="0"/>
              </a:rPr>
              <a:t>que </a:t>
            </a:r>
            <a:r>
              <a:rPr lang="es-DO" sz="2600" dirty="0">
                <a:solidFill>
                  <a:schemeClr val="accent2">
                    <a:lumMod val="40000"/>
                    <a:lumOff val="60000"/>
                  </a:schemeClr>
                </a:solidFill>
                <a:latin typeface="Bahnschrift SemiBold SemiConden" panose="020B0502040204020203" pitchFamily="34" charset="0"/>
              </a:rPr>
              <a:t>«la vindicación de Dios en lo que respecta a todos sus mandamientos no se daría en toda su magnitud antes de que el mundo entero se levantase para acallar la voz divina que requiere el respeto a su Ley</a:t>
            </a:r>
            <a:r>
              <a:rPr lang="es-DO" sz="2600" dirty="0" smtClean="0">
                <a:solidFill>
                  <a:schemeClr val="accent2">
                    <a:lumMod val="40000"/>
                    <a:lumOff val="60000"/>
                  </a:schemeClr>
                </a:solidFill>
                <a:latin typeface="Bahnschrift SemiBold SemiConden" panose="020B0502040204020203" pitchFamily="34" charset="0"/>
              </a:rPr>
              <a:t>».</a:t>
            </a:r>
          </a:p>
          <a:p>
            <a:pPr algn="just">
              <a:lnSpc>
                <a:spcPct val="150000"/>
              </a:lnSpc>
            </a:pPr>
            <a:r>
              <a:rPr lang="es-DO" sz="2600" dirty="0">
                <a:latin typeface="Bahnschrift SemiBold SemiConden" panose="020B0502040204020203" pitchFamily="34" charset="0"/>
              </a:rPr>
              <a:t>Semejante a Dennis </a:t>
            </a:r>
            <a:r>
              <a:rPr lang="es-DO" sz="2600" dirty="0" err="1">
                <a:latin typeface="Bahnschrift SemiBold SemiConden" panose="020B0502040204020203" pitchFamily="34" charset="0"/>
              </a:rPr>
              <a:t>Priebe</a:t>
            </a:r>
            <a:r>
              <a:rPr lang="es-DO" sz="2600" dirty="0">
                <a:latin typeface="Bahnschrift SemiBold SemiConden" panose="020B0502040204020203" pitchFamily="34" charset="0"/>
              </a:rPr>
              <a:t>, </a:t>
            </a:r>
            <a:r>
              <a:rPr lang="es-DO" sz="2600" dirty="0" err="1">
                <a:latin typeface="Bahnschrift SemiBold SemiConden" panose="020B0502040204020203" pitchFamily="34" charset="0"/>
              </a:rPr>
              <a:t>Treiyer</a:t>
            </a:r>
            <a:r>
              <a:rPr lang="es-DO" sz="2600" dirty="0">
                <a:latin typeface="Bahnschrift SemiBold SemiConden" panose="020B0502040204020203" pitchFamily="34" charset="0"/>
              </a:rPr>
              <a:t> ve en </a:t>
            </a:r>
            <a:r>
              <a:rPr lang="es-DO" sz="2600" dirty="0">
                <a:solidFill>
                  <a:schemeClr val="accent4">
                    <a:lumMod val="40000"/>
                    <a:lumOff val="60000"/>
                  </a:schemeClr>
                </a:solidFill>
                <a:latin typeface="Bahnschrift SemiBold SemiConden" panose="020B0502040204020203" pitchFamily="34" charset="0"/>
              </a:rPr>
              <a:t>Romanos 8:19 </a:t>
            </a:r>
            <a:r>
              <a:rPr lang="es-DO" sz="2600" dirty="0">
                <a:latin typeface="Bahnschrift SemiBold SemiConden" panose="020B0502040204020203" pitchFamily="34" charset="0"/>
              </a:rPr>
              <a:t>una prueba de que </a:t>
            </a:r>
            <a:r>
              <a:rPr lang="es-DO" sz="2600" dirty="0">
                <a:solidFill>
                  <a:schemeClr val="accent2">
                    <a:lumMod val="40000"/>
                    <a:lumOff val="60000"/>
                  </a:schemeClr>
                </a:solidFill>
                <a:latin typeface="Bahnschrift SemiBold SemiConden" panose="020B0502040204020203" pitchFamily="34" charset="0"/>
              </a:rPr>
              <a:t>«la progresión de la iglesia alcanzará su clímax, su cenit, en la última generación que completará el edificio espiritual de su iglesia</a:t>
            </a:r>
            <a:r>
              <a:rPr lang="es-DO" sz="2600" dirty="0" smtClean="0">
                <a:solidFill>
                  <a:schemeClr val="accent2">
                    <a:lumMod val="40000"/>
                    <a:lumOff val="60000"/>
                  </a:schemeClr>
                </a:solidFill>
                <a:latin typeface="Bahnschrift SemiBold SemiConden" panose="020B0502040204020203" pitchFamily="34" charset="0"/>
              </a:rPr>
              <a:t>»</a:t>
            </a:r>
            <a:r>
              <a:rPr lang="es-DO" sz="2600" dirty="0" smtClean="0">
                <a:latin typeface="Bahnschrift SemiBold SemiConden" panose="020B0502040204020203" pitchFamily="34" charset="0"/>
              </a:rPr>
              <a:t>.</a:t>
            </a:r>
            <a:r>
              <a:rPr lang="es-DO" sz="2600" dirty="0">
                <a:latin typeface="Bahnschrift SemiBold SemiConden" panose="020B0502040204020203" pitchFamily="34" charset="0"/>
              </a:rPr>
              <a:t> Pero este pasaje no hace referencia a la perfección de carácter de la última generación de creyentes, sino a la experiencia de la resurrección y glorificación de justos. </a:t>
            </a:r>
            <a:endParaRPr lang="es-DO" sz="2600" dirty="0">
              <a:solidFill>
                <a:srgbClr val="FFC000"/>
              </a:solidFill>
              <a:latin typeface="Bahnschrift SemiBold SemiConden" panose="020B0502040204020203" pitchFamily="34" charset="0"/>
            </a:endParaRPr>
          </a:p>
          <a:p>
            <a:pPr algn="just">
              <a:lnSpc>
                <a:spcPct val="150000"/>
              </a:lnSpc>
            </a:pPr>
            <a:endParaRPr lang="es-MX" sz="3200" dirty="0" smtClean="0">
              <a:solidFill>
                <a:srgbClr val="FF0000"/>
              </a:solidFill>
              <a:effectLst>
                <a:outerShdw blurRad="38100" dist="38100" dir="2700000" algn="tl">
                  <a:srgbClr val="000000">
                    <a:alpha val="43137"/>
                  </a:srgbClr>
                </a:outerShdw>
              </a:effectLst>
              <a:latin typeface="Bahnschrift SemiBold SemiConden" panose="020B0502040204020203" pitchFamily="34" charset="0"/>
            </a:endParaRPr>
          </a:p>
          <a:p>
            <a:pPr algn="just">
              <a:lnSpc>
                <a:spcPct val="150000"/>
              </a:lnSpc>
            </a:pPr>
            <a:endParaRPr lang="es-DO" sz="3200" dirty="0">
              <a:solidFill>
                <a:schemeClr val="accent4">
                  <a:lumMod val="40000"/>
                  <a:lumOff val="60000"/>
                </a:schemeClr>
              </a:solidFill>
              <a:effectLst>
                <a:outerShdw blurRad="38100" dist="38100" dir="2700000" algn="tl">
                  <a:srgbClr val="000000">
                    <a:alpha val="43137"/>
                  </a:srgbClr>
                </a:outerShdw>
              </a:effectLst>
              <a:latin typeface="Bahnschrift SemiBold SemiConden" panose="020B0502040204020203" pitchFamily="34" charset="0"/>
            </a:endParaRPr>
          </a:p>
          <a:p>
            <a:pPr algn="just">
              <a:lnSpc>
                <a:spcPct val="150000"/>
              </a:lnSpc>
            </a:pPr>
            <a:endParaRPr lang="es-DO" sz="3000" b="1" dirty="0" smtClean="0">
              <a:solidFill>
                <a:schemeClr val="accent2">
                  <a:lumMod val="40000"/>
                  <a:lumOff val="60000"/>
                </a:schemeClr>
              </a:solidFill>
              <a:latin typeface="Bahnschrift SemiBold SemiConden" panose="020B0502040204020203" pitchFamily="34" charset="0"/>
            </a:endParaRPr>
          </a:p>
        </p:txBody>
      </p:sp>
    </p:spTree>
    <p:extLst>
      <p:ext uri="{BB962C8B-B14F-4D97-AF65-F5344CB8AC3E}">
        <p14:creationId xmlns:p14="http://schemas.microsoft.com/office/powerpoint/2010/main" val="275727607"/>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49359"/>
            <a:ext cx="12192000" cy="6858000"/>
          </a:xfrm>
          <a:prstGeom prst="rect">
            <a:avLst/>
          </a:prstGeom>
        </p:spPr>
      </p:pic>
      <p:sp>
        <p:nvSpPr>
          <p:cNvPr id="4" name="CuadroTexto 3">
            <a:extLst>
              <a:ext uri="{FF2B5EF4-FFF2-40B4-BE49-F238E27FC236}">
                <a16:creationId xmlns="" xmlns:a16="http://schemas.microsoft.com/office/drawing/2014/main" id="{64135796-1766-D8EE-051A-21064EBE411E}"/>
              </a:ext>
            </a:extLst>
          </p:cNvPr>
          <p:cNvSpPr txBox="1"/>
          <p:nvPr/>
        </p:nvSpPr>
        <p:spPr>
          <a:xfrm>
            <a:off x="150125" y="49359"/>
            <a:ext cx="4449171" cy="461665"/>
          </a:xfrm>
          <a:prstGeom prst="rect">
            <a:avLst/>
          </a:prstGeom>
          <a:noFill/>
        </p:spPr>
        <p:txBody>
          <a:bodyPr wrap="square" rtlCol="0">
            <a:spAutoFit/>
          </a:bodyPr>
          <a:lstStyle/>
          <a:p>
            <a:pPr algn="ctr"/>
            <a:r>
              <a:rPr lang="es-MX" sz="2400" b="1">
                <a:latin typeface="Bahnschrift SemiCondensed" panose="020B0502040204020203" pitchFamily="34" charset="0"/>
              </a:rPr>
              <a:t>TUG: Perspectiva contemporánea</a:t>
            </a:r>
            <a:endParaRPr lang="es-DO" sz="2400" b="1" dirty="0">
              <a:latin typeface="Bahnschrift SemiCondensed" panose="020B0502040204020203" pitchFamily="34" charset="0"/>
            </a:endParaRPr>
          </a:p>
        </p:txBody>
      </p:sp>
      <p:sp>
        <p:nvSpPr>
          <p:cNvPr id="5" name="CuadroTexto 4">
            <a:extLst>
              <a:ext uri="{FF2B5EF4-FFF2-40B4-BE49-F238E27FC236}">
                <a16:creationId xmlns="" xmlns:a16="http://schemas.microsoft.com/office/drawing/2014/main" id="{C08B84B9-E2B0-1148-DC50-5801C944DA9C}"/>
              </a:ext>
            </a:extLst>
          </p:cNvPr>
          <p:cNvSpPr txBox="1"/>
          <p:nvPr/>
        </p:nvSpPr>
        <p:spPr>
          <a:xfrm>
            <a:off x="736980" y="791570"/>
            <a:ext cx="10440536" cy="7525137"/>
          </a:xfrm>
          <a:prstGeom prst="rect">
            <a:avLst/>
          </a:prstGeom>
          <a:noFill/>
        </p:spPr>
        <p:txBody>
          <a:bodyPr wrap="square" rtlCol="0">
            <a:spAutoFit/>
          </a:bodyPr>
          <a:lstStyle/>
          <a:p>
            <a:pPr algn="just">
              <a:lnSpc>
                <a:spcPct val="150000"/>
              </a:lnSpc>
            </a:pPr>
            <a:r>
              <a:rPr lang="es-DO" sz="2800" dirty="0" err="1">
                <a:latin typeface="Bahnschrift SemiBold SemiConden" panose="020B0502040204020203" pitchFamily="34" charset="0"/>
              </a:rPr>
              <a:t>Treiyer</a:t>
            </a:r>
            <a:r>
              <a:rPr lang="es-DO" sz="2800" dirty="0">
                <a:latin typeface="Bahnschrift SemiBold SemiConden" panose="020B0502040204020203" pitchFamily="34" charset="0"/>
              </a:rPr>
              <a:t> utiliza una batería de textos bíblicos para enfatizar la </a:t>
            </a:r>
            <a:r>
              <a:rPr lang="es-DO" sz="2800" dirty="0">
                <a:solidFill>
                  <a:srgbClr val="FFC000"/>
                </a:solidFill>
                <a:latin typeface="Bahnschrift SemiBold SemiConden" panose="020B0502040204020203" pitchFamily="34" charset="0"/>
              </a:rPr>
              <a:t>santificación</a:t>
            </a:r>
            <a:r>
              <a:rPr lang="es-DO" sz="2800" dirty="0">
                <a:latin typeface="Bahnschrift SemiBold SemiConden" panose="020B0502040204020203" pitchFamily="34" charset="0"/>
              </a:rPr>
              <a:t> de los </a:t>
            </a:r>
            <a:r>
              <a:rPr lang="es-DO" sz="2800" dirty="0" smtClean="0">
                <a:latin typeface="Bahnschrift SemiBold SemiConden" panose="020B0502040204020203" pitchFamily="34" charset="0"/>
              </a:rPr>
              <a:t>creyentes,</a:t>
            </a:r>
            <a:r>
              <a:rPr lang="es-DO" sz="2800" baseline="30000" dirty="0" smtClean="0">
                <a:latin typeface="Bahnschrift SemiBold SemiConden" panose="020B0502040204020203" pitchFamily="34" charset="0"/>
              </a:rPr>
              <a:t> </a:t>
            </a:r>
            <a:r>
              <a:rPr lang="es-DO" sz="2800" dirty="0">
                <a:latin typeface="Bahnschrift SemiBold SemiConden" panose="020B0502040204020203" pitchFamily="34" charset="0"/>
              </a:rPr>
              <a:t>pero con miras a justificar la perfección de carácter de la última generación. Uno de estos pasajes es </a:t>
            </a:r>
            <a:r>
              <a:rPr lang="es-DO" sz="2800" dirty="0">
                <a:solidFill>
                  <a:schemeClr val="accent4">
                    <a:lumMod val="40000"/>
                    <a:lumOff val="60000"/>
                  </a:schemeClr>
                </a:solidFill>
                <a:latin typeface="Bahnschrift SemiBold SemiConden" panose="020B0502040204020203" pitchFamily="34" charset="0"/>
              </a:rPr>
              <a:t>Colosenses 1:21-23 </a:t>
            </a:r>
            <a:endParaRPr lang="es-DO" sz="2800" dirty="0" smtClean="0">
              <a:solidFill>
                <a:schemeClr val="accent4">
                  <a:lumMod val="40000"/>
                  <a:lumOff val="60000"/>
                </a:schemeClr>
              </a:solidFill>
              <a:latin typeface="Bahnschrift SemiBold SemiConden" panose="020B0502040204020203" pitchFamily="34" charset="0"/>
            </a:endParaRPr>
          </a:p>
          <a:p>
            <a:pPr algn="just">
              <a:lnSpc>
                <a:spcPct val="150000"/>
              </a:lnSpc>
            </a:pPr>
            <a:r>
              <a:rPr lang="es-DO" sz="2400" dirty="0">
                <a:solidFill>
                  <a:srgbClr val="92D050"/>
                </a:solidFill>
              </a:rPr>
              <a:t>«A ustedes también, aunque en otro tiempo estaban apartados y eran enemigos por tener la mente ocupada en las malas obras, ahora los ha reconciliado en su cuerpo físico por medio de la muerte para presentarlos </a:t>
            </a:r>
            <a:r>
              <a:rPr lang="es-DO" sz="2400" dirty="0">
                <a:solidFill>
                  <a:schemeClr val="accent4">
                    <a:lumMod val="40000"/>
                    <a:lumOff val="60000"/>
                  </a:schemeClr>
                </a:solidFill>
              </a:rPr>
              <a:t>santos, sin mancha e irreprensibles </a:t>
            </a:r>
            <a:r>
              <a:rPr lang="es-DO" sz="2400" dirty="0">
                <a:solidFill>
                  <a:srgbClr val="92D050"/>
                </a:solidFill>
              </a:rPr>
              <a:t>delante de él; por cuanto permanecen fundados y firmes en la fe, sin ser removidos de la esperanza del evangelio que han oído».</a:t>
            </a:r>
          </a:p>
          <a:p>
            <a:pPr algn="just">
              <a:lnSpc>
                <a:spcPct val="150000"/>
              </a:lnSpc>
            </a:pPr>
            <a:endParaRPr lang="es-MX" sz="2800" dirty="0" smtClean="0">
              <a:solidFill>
                <a:schemeClr val="accent4">
                  <a:lumMod val="40000"/>
                  <a:lumOff val="60000"/>
                </a:schemeClr>
              </a:solidFill>
              <a:effectLst>
                <a:outerShdw blurRad="38100" dist="38100" dir="2700000" algn="tl">
                  <a:srgbClr val="000000">
                    <a:alpha val="43137"/>
                  </a:srgbClr>
                </a:outerShdw>
              </a:effectLst>
              <a:latin typeface="Bahnschrift SemiBold SemiConden" panose="020B0502040204020203" pitchFamily="34" charset="0"/>
            </a:endParaRPr>
          </a:p>
          <a:p>
            <a:pPr algn="just">
              <a:lnSpc>
                <a:spcPct val="150000"/>
              </a:lnSpc>
            </a:pPr>
            <a:endParaRPr lang="es-DO" sz="3200" dirty="0">
              <a:solidFill>
                <a:schemeClr val="accent4">
                  <a:lumMod val="40000"/>
                  <a:lumOff val="60000"/>
                </a:schemeClr>
              </a:solidFill>
              <a:effectLst>
                <a:outerShdw blurRad="38100" dist="38100" dir="2700000" algn="tl">
                  <a:srgbClr val="000000">
                    <a:alpha val="43137"/>
                  </a:srgbClr>
                </a:outerShdw>
              </a:effectLst>
              <a:latin typeface="Bahnschrift SemiBold SemiConden" panose="020B0502040204020203" pitchFamily="34" charset="0"/>
            </a:endParaRPr>
          </a:p>
          <a:p>
            <a:pPr algn="just">
              <a:lnSpc>
                <a:spcPct val="150000"/>
              </a:lnSpc>
            </a:pPr>
            <a:endParaRPr lang="es-DO" sz="3000" b="1" dirty="0" smtClean="0">
              <a:solidFill>
                <a:schemeClr val="accent2">
                  <a:lumMod val="40000"/>
                  <a:lumOff val="60000"/>
                </a:schemeClr>
              </a:solidFill>
              <a:latin typeface="Bahnschrift SemiBold SemiConden" panose="020B0502040204020203" pitchFamily="34" charset="0"/>
            </a:endParaRPr>
          </a:p>
        </p:txBody>
      </p:sp>
    </p:spTree>
    <p:extLst>
      <p:ext uri="{BB962C8B-B14F-4D97-AF65-F5344CB8AC3E}">
        <p14:creationId xmlns:p14="http://schemas.microsoft.com/office/powerpoint/2010/main" val="3000623501"/>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49359"/>
            <a:ext cx="12192000" cy="6858000"/>
          </a:xfrm>
          <a:prstGeom prst="rect">
            <a:avLst/>
          </a:prstGeom>
        </p:spPr>
      </p:pic>
      <p:sp>
        <p:nvSpPr>
          <p:cNvPr id="4" name="CuadroTexto 3">
            <a:extLst>
              <a:ext uri="{FF2B5EF4-FFF2-40B4-BE49-F238E27FC236}">
                <a16:creationId xmlns="" xmlns:a16="http://schemas.microsoft.com/office/drawing/2014/main" id="{64135796-1766-D8EE-051A-21064EBE411E}"/>
              </a:ext>
            </a:extLst>
          </p:cNvPr>
          <p:cNvSpPr txBox="1"/>
          <p:nvPr/>
        </p:nvSpPr>
        <p:spPr>
          <a:xfrm>
            <a:off x="150125" y="49359"/>
            <a:ext cx="4449171" cy="461665"/>
          </a:xfrm>
          <a:prstGeom prst="rect">
            <a:avLst/>
          </a:prstGeom>
          <a:noFill/>
        </p:spPr>
        <p:txBody>
          <a:bodyPr wrap="square" rtlCol="0">
            <a:spAutoFit/>
          </a:bodyPr>
          <a:lstStyle/>
          <a:p>
            <a:pPr algn="ctr"/>
            <a:r>
              <a:rPr lang="es-MX" sz="2400" b="1">
                <a:latin typeface="Bahnschrift SemiCondensed" panose="020B0502040204020203" pitchFamily="34" charset="0"/>
              </a:rPr>
              <a:t>TUG: Perspectiva contemporánea</a:t>
            </a:r>
            <a:endParaRPr lang="es-DO" sz="2400" b="1" dirty="0">
              <a:latin typeface="Bahnschrift SemiCondensed" panose="020B0502040204020203" pitchFamily="34" charset="0"/>
            </a:endParaRPr>
          </a:p>
        </p:txBody>
      </p:sp>
      <p:sp>
        <p:nvSpPr>
          <p:cNvPr id="5" name="CuadroTexto 4">
            <a:extLst>
              <a:ext uri="{FF2B5EF4-FFF2-40B4-BE49-F238E27FC236}">
                <a16:creationId xmlns="" xmlns:a16="http://schemas.microsoft.com/office/drawing/2014/main" id="{C08B84B9-E2B0-1148-DC50-5801C944DA9C}"/>
              </a:ext>
            </a:extLst>
          </p:cNvPr>
          <p:cNvSpPr txBox="1"/>
          <p:nvPr/>
        </p:nvSpPr>
        <p:spPr>
          <a:xfrm>
            <a:off x="736980" y="791570"/>
            <a:ext cx="10440536" cy="5724644"/>
          </a:xfrm>
          <a:prstGeom prst="rect">
            <a:avLst/>
          </a:prstGeom>
          <a:noFill/>
        </p:spPr>
        <p:txBody>
          <a:bodyPr wrap="square" rtlCol="0">
            <a:spAutoFit/>
          </a:bodyPr>
          <a:lstStyle/>
          <a:p>
            <a:pPr algn="just">
              <a:lnSpc>
                <a:spcPct val="150000"/>
              </a:lnSpc>
            </a:pPr>
            <a:r>
              <a:rPr lang="es-DO" sz="2800" dirty="0">
                <a:latin typeface="Bahnschrift SemiBold SemiConden" panose="020B0502040204020203" pitchFamily="34" charset="0"/>
              </a:rPr>
              <a:t>Lo curioso aquí es que se señale la singularidad del carácter de la última generación con textos que fueron dados a los cristianos del primer siglo. </a:t>
            </a:r>
            <a:endParaRPr lang="es-MX" sz="2800" dirty="0" smtClean="0">
              <a:solidFill>
                <a:schemeClr val="accent4">
                  <a:lumMod val="40000"/>
                  <a:lumOff val="60000"/>
                </a:schemeClr>
              </a:solidFill>
              <a:effectLst>
                <a:outerShdw blurRad="38100" dist="38100" dir="2700000" algn="tl">
                  <a:srgbClr val="000000">
                    <a:alpha val="43137"/>
                  </a:srgbClr>
                </a:outerShdw>
              </a:effectLst>
              <a:latin typeface="Bahnschrift SemiBold SemiConden" panose="020B0502040204020203" pitchFamily="34" charset="0"/>
            </a:endParaRPr>
          </a:p>
          <a:p>
            <a:pPr algn="just">
              <a:lnSpc>
                <a:spcPct val="150000"/>
              </a:lnSpc>
            </a:pPr>
            <a:r>
              <a:rPr lang="es-MX" sz="2800" dirty="0" smtClean="0">
                <a:effectLst>
                  <a:outerShdw blurRad="38100" dist="38100" dir="2700000" algn="tl">
                    <a:srgbClr val="000000">
                      <a:alpha val="43137"/>
                    </a:srgbClr>
                  </a:outerShdw>
                </a:effectLst>
                <a:latin typeface="Bahnschrift SemiBold SemiConden" panose="020B0502040204020203" pitchFamily="34" charset="0"/>
              </a:rPr>
              <a:t>Ante tales declaraciones, surgen las siguientes </a:t>
            </a:r>
            <a:r>
              <a:rPr lang="es-MX" sz="2800" dirty="0" smtClean="0">
                <a:solidFill>
                  <a:srgbClr val="FF0000"/>
                </a:solidFill>
                <a:effectLst>
                  <a:outerShdw blurRad="38100" dist="38100" dir="2700000" algn="tl">
                    <a:srgbClr val="000000">
                      <a:alpha val="43137"/>
                    </a:srgbClr>
                  </a:outerShdw>
                </a:effectLst>
                <a:latin typeface="Bahnschrift SemiBold SemiConden" panose="020B0502040204020203" pitchFamily="34" charset="0"/>
              </a:rPr>
              <a:t>preguntas:</a:t>
            </a:r>
          </a:p>
          <a:p>
            <a:pPr marL="457200" indent="-457200" algn="just">
              <a:lnSpc>
                <a:spcPct val="150000"/>
              </a:lnSpc>
              <a:buFont typeface="Arial" panose="020B0604020202020204" pitchFamily="34" charset="0"/>
              <a:buChar char="•"/>
            </a:pPr>
            <a:r>
              <a:rPr lang="es-DO" sz="2600" dirty="0">
                <a:latin typeface="Bahnschrift SemiBold SemiConden" panose="020B0502040204020203" pitchFamily="34" charset="0"/>
              </a:rPr>
              <a:t>No </a:t>
            </a:r>
            <a:r>
              <a:rPr lang="es-DO" sz="2600" dirty="0" smtClean="0">
                <a:latin typeface="Bahnschrift SemiBold SemiConden" panose="020B0502040204020203" pitchFamily="34" charset="0"/>
              </a:rPr>
              <a:t>es </a:t>
            </a:r>
            <a:r>
              <a:rPr lang="es-DO" sz="2600" dirty="0">
                <a:latin typeface="Bahnschrift SemiBold SemiConden" panose="020B0502040204020203" pitchFamily="34" charset="0"/>
              </a:rPr>
              <a:t>la santidad que alcanzarán los 144.000 </a:t>
            </a:r>
            <a:r>
              <a:rPr lang="es-DO" sz="2600" dirty="0" smtClean="0">
                <a:latin typeface="Bahnschrift SemiBold SemiConden" panose="020B0502040204020203" pitchFamily="34" charset="0"/>
              </a:rPr>
              <a:t> </a:t>
            </a:r>
            <a:r>
              <a:rPr lang="es-DO" sz="2600" dirty="0">
                <a:latin typeface="Bahnschrift SemiBold SemiConden" panose="020B0502040204020203" pitchFamily="34" charset="0"/>
              </a:rPr>
              <a:t>la misma que Dios ha requerido de todos los creyentes de todos los </a:t>
            </a:r>
            <a:r>
              <a:rPr lang="es-DO" sz="2600" dirty="0" smtClean="0">
                <a:latin typeface="Bahnschrift SemiBold SemiConden" panose="020B0502040204020203" pitchFamily="34" charset="0"/>
              </a:rPr>
              <a:t>tiempos?</a:t>
            </a:r>
            <a:r>
              <a:rPr lang="es-DO" sz="2600" baseline="30000" dirty="0" smtClean="0">
                <a:latin typeface="Bahnschrift SemiBold SemiConden" panose="020B0502040204020203" pitchFamily="34" charset="0"/>
              </a:rPr>
              <a:t> </a:t>
            </a:r>
          </a:p>
          <a:p>
            <a:pPr marL="457200" indent="-457200" algn="just">
              <a:lnSpc>
                <a:spcPct val="150000"/>
              </a:lnSpc>
              <a:buFont typeface="Arial" panose="020B0604020202020204" pitchFamily="34" charset="0"/>
              <a:buChar char="•"/>
            </a:pPr>
            <a:r>
              <a:rPr lang="es-DO" sz="2600" dirty="0" smtClean="0">
                <a:latin typeface="Bahnschrift SemiBold SemiConden" panose="020B0502040204020203" pitchFamily="34" charset="0"/>
              </a:rPr>
              <a:t>¿</a:t>
            </a:r>
            <a:r>
              <a:rPr lang="es-DO" sz="2600" dirty="0">
                <a:latin typeface="Bahnschrift SemiBold SemiConden" panose="020B0502040204020203" pitchFamily="34" charset="0"/>
              </a:rPr>
              <a:t>No fue a los cristianos del primer siglo a quien Dios le dijo: </a:t>
            </a:r>
            <a:r>
              <a:rPr lang="es-DO" sz="2600" dirty="0">
                <a:solidFill>
                  <a:srgbClr val="00B050"/>
                </a:solidFill>
                <a:latin typeface="Bahnschrift SemiBold SemiConden" panose="020B0502040204020203" pitchFamily="34" charset="0"/>
              </a:rPr>
              <a:t>«Sin santidad, nadie verá al Señor» y «Sean santos porque yo soy santo» </a:t>
            </a:r>
            <a:r>
              <a:rPr lang="es-DO" sz="2600" dirty="0">
                <a:solidFill>
                  <a:schemeClr val="accent4">
                    <a:lumMod val="40000"/>
                    <a:lumOff val="60000"/>
                  </a:schemeClr>
                </a:solidFill>
                <a:latin typeface="Bahnschrift SemiBold SemiConden" panose="020B0502040204020203" pitchFamily="34" charset="0"/>
              </a:rPr>
              <a:t>(</a:t>
            </a:r>
            <a:r>
              <a:rPr lang="es-DO" sz="2600" dirty="0" err="1">
                <a:solidFill>
                  <a:schemeClr val="accent4">
                    <a:lumMod val="40000"/>
                    <a:lumOff val="60000"/>
                  </a:schemeClr>
                </a:solidFill>
                <a:latin typeface="Bahnschrift SemiBold SemiConden" panose="020B0502040204020203" pitchFamily="34" charset="0"/>
              </a:rPr>
              <a:t>Heb</a:t>
            </a:r>
            <a:r>
              <a:rPr lang="es-DO" sz="2600" dirty="0">
                <a:solidFill>
                  <a:schemeClr val="accent4">
                    <a:lumMod val="40000"/>
                    <a:lumOff val="60000"/>
                  </a:schemeClr>
                </a:solidFill>
                <a:latin typeface="Bahnschrift SemiBold SemiConden" panose="020B0502040204020203" pitchFamily="34" charset="0"/>
              </a:rPr>
              <a:t> 12:14; 1 Pe 1:16)? </a:t>
            </a:r>
            <a:endParaRPr lang="es-DO" sz="2600" dirty="0">
              <a:solidFill>
                <a:schemeClr val="accent4">
                  <a:lumMod val="40000"/>
                  <a:lumOff val="60000"/>
                </a:schemeClr>
              </a:solidFill>
              <a:effectLst>
                <a:outerShdw blurRad="38100" dist="38100" dir="2700000" algn="tl">
                  <a:srgbClr val="000000">
                    <a:alpha val="43137"/>
                  </a:srgbClr>
                </a:outerShdw>
              </a:effectLst>
              <a:latin typeface="Bahnschrift SemiBold SemiConden" panose="020B0502040204020203" pitchFamily="34" charset="0"/>
            </a:endParaRPr>
          </a:p>
          <a:p>
            <a:pPr algn="just">
              <a:lnSpc>
                <a:spcPct val="150000"/>
              </a:lnSpc>
            </a:pPr>
            <a:endParaRPr lang="es-DO" sz="3000" b="1" dirty="0" smtClean="0">
              <a:solidFill>
                <a:schemeClr val="accent2">
                  <a:lumMod val="40000"/>
                  <a:lumOff val="60000"/>
                </a:schemeClr>
              </a:solidFill>
              <a:latin typeface="Bahnschrift SemiBold SemiConden" panose="020B0502040204020203" pitchFamily="34" charset="0"/>
            </a:endParaRPr>
          </a:p>
        </p:txBody>
      </p:sp>
    </p:spTree>
    <p:extLst>
      <p:ext uri="{BB962C8B-B14F-4D97-AF65-F5344CB8AC3E}">
        <p14:creationId xmlns:p14="http://schemas.microsoft.com/office/powerpoint/2010/main" val="1450746750"/>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98474" y="0"/>
            <a:ext cx="12192000" cy="6858000"/>
          </a:xfrm>
          <a:prstGeom prst="rect">
            <a:avLst/>
          </a:prstGeom>
        </p:spPr>
      </p:pic>
      <p:sp>
        <p:nvSpPr>
          <p:cNvPr id="4" name="CuadroTexto 3">
            <a:extLst>
              <a:ext uri="{FF2B5EF4-FFF2-40B4-BE49-F238E27FC236}">
                <a16:creationId xmlns="" xmlns:a16="http://schemas.microsoft.com/office/drawing/2014/main" id="{64135796-1766-D8EE-051A-21064EBE411E}"/>
              </a:ext>
            </a:extLst>
          </p:cNvPr>
          <p:cNvSpPr txBox="1"/>
          <p:nvPr/>
        </p:nvSpPr>
        <p:spPr>
          <a:xfrm>
            <a:off x="530101" y="49359"/>
            <a:ext cx="3367889" cy="523220"/>
          </a:xfrm>
          <a:prstGeom prst="rect">
            <a:avLst/>
          </a:prstGeom>
          <a:noFill/>
        </p:spPr>
        <p:txBody>
          <a:bodyPr wrap="square" rtlCol="0">
            <a:spAutoFit/>
          </a:bodyPr>
          <a:lstStyle/>
          <a:p>
            <a:pPr algn="ctr"/>
            <a:r>
              <a:rPr lang="es-MX" sz="2800" b="1" dirty="0" smtClean="0">
                <a:latin typeface="Bahnschrift SemiCondensed" panose="020B0502040204020203" pitchFamily="34" charset="0"/>
              </a:rPr>
              <a:t>Muy importante </a:t>
            </a:r>
            <a:endParaRPr lang="es-DO" sz="2800" b="1" dirty="0">
              <a:latin typeface="Bahnschrift SemiCondensed" panose="020B0502040204020203" pitchFamily="34" charset="0"/>
            </a:endParaRPr>
          </a:p>
        </p:txBody>
      </p:sp>
      <p:sp>
        <p:nvSpPr>
          <p:cNvPr id="5" name="CuadroTexto 4">
            <a:extLst>
              <a:ext uri="{FF2B5EF4-FFF2-40B4-BE49-F238E27FC236}">
                <a16:creationId xmlns="" xmlns:a16="http://schemas.microsoft.com/office/drawing/2014/main" id="{C08B84B9-E2B0-1148-DC50-5801C944DA9C}"/>
              </a:ext>
            </a:extLst>
          </p:cNvPr>
          <p:cNvSpPr txBox="1"/>
          <p:nvPr/>
        </p:nvSpPr>
        <p:spPr>
          <a:xfrm>
            <a:off x="1997612" y="1323833"/>
            <a:ext cx="8129027" cy="4154984"/>
          </a:xfrm>
          <a:prstGeom prst="rect">
            <a:avLst/>
          </a:prstGeom>
          <a:noFill/>
        </p:spPr>
        <p:txBody>
          <a:bodyPr wrap="square" rtlCol="0">
            <a:spAutoFit/>
          </a:bodyPr>
          <a:lstStyle/>
          <a:p>
            <a:pPr algn="just"/>
            <a:r>
              <a:rPr lang="es-DO" sz="4400" b="1" dirty="0"/>
              <a:t>Todos los creyentes, tanto de manera individual como colectiva, han tenido que vindicar a Dios experimentando una vida que cumple las exigencias divinas. La meta siempre ha sido la misma. </a:t>
            </a:r>
          </a:p>
        </p:txBody>
      </p:sp>
    </p:spTree>
    <p:extLst>
      <p:ext uri="{BB962C8B-B14F-4D97-AF65-F5344CB8AC3E}">
        <p14:creationId xmlns:p14="http://schemas.microsoft.com/office/powerpoint/2010/main" val="3020180811"/>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49359"/>
            <a:ext cx="12192000" cy="6858000"/>
          </a:xfrm>
          <a:prstGeom prst="rect">
            <a:avLst/>
          </a:prstGeom>
        </p:spPr>
      </p:pic>
      <p:sp>
        <p:nvSpPr>
          <p:cNvPr id="4" name="CuadroTexto 3">
            <a:extLst>
              <a:ext uri="{FF2B5EF4-FFF2-40B4-BE49-F238E27FC236}">
                <a16:creationId xmlns="" xmlns:a16="http://schemas.microsoft.com/office/drawing/2014/main" id="{64135796-1766-D8EE-051A-21064EBE411E}"/>
              </a:ext>
            </a:extLst>
          </p:cNvPr>
          <p:cNvSpPr txBox="1"/>
          <p:nvPr/>
        </p:nvSpPr>
        <p:spPr>
          <a:xfrm>
            <a:off x="150125" y="49359"/>
            <a:ext cx="4449171" cy="461665"/>
          </a:xfrm>
          <a:prstGeom prst="rect">
            <a:avLst/>
          </a:prstGeom>
          <a:noFill/>
        </p:spPr>
        <p:txBody>
          <a:bodyPr wrap="square" rtlCol="0">
            <a:spAutoFit/>
          </a:bodyPr>
          <a:lstStyle/>
          <a:p>
            <a:pPr algn="ctr"/>
            <a:r>
              <a:rPr lang="es-MX" sz="2400" b="1">
                <a:latin typeface="Bahnschrift SemiCondensed" panose="020B0502040204020203" pitchFamily="34" charset="0"/>
              </a:rPr>
              <a:t>TUG: Perspectiva contemporánea</a:t>
            </a:r>
            <a:endParaRPr lang="es-DO" sz="2400" b="1" dirty="0">
              <a:latin typeface="Bahnschrift SemiCondensed" panose="020B0502040204020203" pitchFamily="34" charset="0"/>
            </a:endParaRPr>
          </a:p>
        </p:txBody>
      </p:sp>
      <p:sp>
        <p:nvSpPr>
          <p:cNvPr id="5" name="CuadroTexto 4">
            <a:extLst>
              <a:ext uri="{FF2B5EF4-FFF2-40B4-BE49-F238E27FC236}">
                <a16:creationId xmlns="" xmlns:a16="http://schemas.microsoft.com/office/drawing/2014/main" id="{C08B84B9-E2B0-1148-DC50-5801C944DA9C}"/>
              </a:ext>
            </a:extLst>
          </p:cNvPr>
          <p:cNvSpPr txBox="1"/>
          <p:nvPr/>
        </p:nvSpPr>
        <p:spPr>
          <a:xfrm>
            <a:off x="736980" y="791570"/>
            <a:ext cx="10440536" cy="4247317"/>
          </a:xfrm>
          <a:prstGeom prst="rect">
            <a:avLst/>
          </a:prstGeom>
          <a:noFill/>
        </p:spPr>
        <p:txBody>
          <a:bodyPr wrap="square" rtlCol="0">
            <a:spAutoFit/>
          </a:bodyPr>
          <a:lstStyle/>
          <a:p>
            <a:pPr algn="just">
              <a:lnSpc>
                <a:spcPct val="150000"/>
              </a:lnSpc>
            </a:pPr>
            <a:r>
              <a:rPr lang="es-DO" sz="3000" dirty="0" err="1">
                <a:latin typeface="Bahnschrift SemiBold SemiConden" panose="020B0502040204020203" pitchFamily="34" charset="0"/>
              </a:rPr>
              <a:t>Treiyer</a:t>
            </a:r>
            <a:r>
              <a:rPr lang="es-DO" sz="3000" dirty="0">
                <a:latin typeface="Bahnschrift SemiBold SemiConden" panose="020B0502040204020203" pitchFamily="34" charset="0"/>
              </a:rPr>
              <a:t> afirma </a:t>
            </a:r>
            <a:r>
              <a:rPr lang="es-DO" sz="3000" dirty="0">
                <a:solidFill>
                  <a:schemeClr val="accent2">
                    <a:lumMod val="40000"/>
                    <a:lumOff val="60000"/>
                  </a:schemeClr>
                </a:solidFill>
                <a:latin typeface="Bahnschrift SemiBold SemiConden" panose="020B0502040204020203" pitchFamily="34" charset="0"/>
              </a:rPr>
              <a:t>que «lo que está en juego es si se puede guardar la Ley de Dios o no». </a:t>
            </a:r>
            <a:r>
              <a:rPr lang="es-DO" sz="3000" dirty="0">
                <a:latin typeface="Bahnschrift SemiBold SemiConden" panose="020B0502040204020203" pitchFamily="34" charset="0"/>
              </a:rPr>
              <a:t>Entonces, Cristo vino y demostró la falsedad de los argumentos de Satanás. Pero, luego declara: </a:t>
            </a:r>
            <a:r>
              <a:rPr lang="es-DO" sz="3000" dirty="0">
                <a:solidFill>
                  <a:schemeClr val="accent2">
                    <a:lumMod val="40000"/>
                    <a:lumOff val="60000"/>
                  </a:schemeClr>
                </a:solidFill>
                <a:latin typeface="Bahnschrift SemiBold SemiConden" panose="020B0502040204020203" pitchFamily="34" charset="0"/>
              </a:rPr>
              <a:t>«Pero eso no era suficiente, se debía probar también que todos los que reciben al Señor y reciben el perdón de sus pecados; una vez justificados por Cristo también, iban a poder guardar los mandamientos divinos</a:t>
            </a:r>
            <a:r>
              <a:rPr lang="es-DO" sz="3000" dirty="0" smtClean="0">
                <a:solidFill>
                  <a:schemeClr val="accent2">
                    <a:lumMod val="40000"/>
                    <a:lumOff val="60000"/>
                  </a:schemeClr>
                </a:solidFill>
                <a:latin typeface="Bahnschrift SemiBold SemiConden" panose="020B0502040204020203" pitchFamily="34" charset="0"/>
              </a:rPr>
              <a:t>».</a:t>
            </a:r>
            <a:endParaRPr lang="es-DO" sz="3000" b="1" dirty="0" smtClean="0">
              <a:solidFill>
                <a:schemeClr val="accent2">
                  <a:lumMod val="40000"/>
                  <a:lumOff val="60000"/>
                </a:schemeClr>
              </a:solidFill>
              <a:latin typeface="Bahnschrift SemiBold SemiConden" panose="020B0502040204020203" pitchFamily="34" charset="0"/>
            </a:endParaRPr>
          </a:p>
        </p:txBody>
      </p:sp>
    </p:spTree>
    <p:extLst>
      <p:ext uri="{BB962C8B-B14F-4D97-AF65-F5344CB8AC3E}">
        <p14:creationId xmlns:p14="http://schemas.microsoft.com/office/powerpoint/2010/main" val="1512526533"/>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4">
            <a:extLst>
              <a:ext uri="{FF2B5EF4-FFF2-40B4-BE49-F238E27FC236}">
                <a16:creationId xmlns="" xmlns:a16="http://schemas.microsoft.com/office/drawing/2014/main" id="{2D8FDD8E-CD0E-8DAD-43A3-9A5B7F55511E}"/>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259307" y="191069"/>
            <a:ext cx="11682484" cy="7078861"/>
          </a:xfrm>
          <a:prstGeom prst="rect">
            <a:avLst/>
          </a:prstGeom>
        </p:spPr>
        <p:txBody>
          <a:bodyPr wrap="square">
            <a:spAutoFit/>
          </a:bodyPr>
          <a:lstStyle/>
          <a:p>
            <a:pPr algn="just"/>
            <a:r>
              <a:rPr lang="es-DO" sz="2600" dirty="0" smtClean="0">
                <a:solidFill>
                  <a:srgbClr val="FFC000"/>
                </a:solidFill>
                <a:latin typeface="Bahnschrift SemiBold SemiConden" panose="020B0502040204020203" pitchFamily="34" charset="0"/>
              </a:rPr>
              <a:t>Responde sí o no a partir de la TUG de </a:t>
            </a:r>
            <a:r>
              <a:rPr lang="es-DO" sz="2600" dirty="0" err="1" smtClean="0">
                <a:solidFill>
                  <a:srgbClr val="FFC000"/>
                </a:solidFill>
                <a:latin typeface="Bahnschrift SemiBold SemiConden" panose="020B0502040204020203" pitchFamily="34" charset="0"/>
              </a:rPr>
              <a:t>Treiyer</a:t>
            </a:r>
            <a:r>
              <a:rPr lang="es-DO" sz="2600" dirty="0" smtClean="0">
                <a:solidFill>
                  <a:srgbClr val="FFC000"/>
                </a:solidFill>
                <a:latin typeface="Bahnschrift SemiBold SemiConden" panose="020B0502040204020203" pitchFamily="34" charset="0"/>
              </a:rPr>
              <a:t>.</a:t>
            </a:r>
            <a:endParaRPr lang="es-MX" sz="2600" dirty="0">
              <a:latin typeface="Bahnschrift SemiBold SemiConden" panose="020B0502040204020203" pitchFamily="34" charset="0"/>
            </a:endParaRPr>
          </a:p>
          <a:p>
            <a:pPr marL="514350" indent="-514350" algn="just">
              <a:buFontTx/>
              <a:buAutoNum type="arabicPeriod"/>
            </a:pPr>
            <a:r>
              <a:rPr lang="es-MX" sz="2300" dirty="0" err="1" smtClean="0">
                <a:latin typeface="Bahnschrift SemiBold SemiConden" panose="020B0502040204020203" pitchFamily="34" charset="0"/>
              </a:rPr>
              <a:t>Treiyer</a:t>
            </a:r>
            <a:r>
              <a:rPr lang="es-MX" sz="2300" dirty="0" smtClean="0">
                <a:latin typeface="Bahnschrift SemiBold SemiConden" panose="020B0502040204020203" pitchFamily="34" charset="0"/>
              </a:rPr>
              <a:t> plantea el concepto doble vindicación</a:t>
            </a:r>
            <a:r>
              <a:rPr lang="es-DO" sz="2300" dirty="0" smtClean="0">
                <a:latin typeface="Bahnschrift SemiBold SemiConden" panose="020B0502040204020203" pitchFamily="34" charset="0"/>
              </a:rPr>
              <a:t>.</a:t>
            </a:r>
            <a:endParaRPr lang="es-MX" sz="2300" dirty="0" smtClean="0">
              <a:latin typeface="Bahnschrift SemiBold SemiConden" panose="020B0502040204020203" pitchFamily="34" charset="0"/>
            </a:endParaRPr>
          </a:p>
          <a:p>
            <a:pPr algn="just"/>
            <a:r>
              <a:rPr lang="es-MX" sz="2300" dirty="0" smtClean="0">
                <a:solidFill>
                  <a:srgbClr val="00B050"/>
                </a:solidFill>
                <a:latin typeface="Bahnschrift SemiBold SemiConden" panose="020B0502040204020203" pitchFamily="34" charset="0"/>
              </a:rPr>
              <a:t>-Sí</a:t>
            </a:r>
            <a:endParaRPr lang="es-MX" sz="2300" dirty="0">
              <a:latin typeface="Bahnschrift SemiBold SemiConden" panose="020B0502040204020203" pitchFamily="34" charset="0"/>
            </a:endParaRPr>
          </a:p>
          <a:p>
            <a:pPr algn="just"/>
            <a:endParaRPr lang="es-MX" sz="2300" dirty="0">
              <a:latin typeface="Bahnschrift SemiBold SemiConden" panose="020B0502040204020203" pitchFamily="34" charset="0"/>
            </a:endParaRPr>
          </a:p>
          <a:p>
            <a:pPr lvl="0" algn="just"/>
            <a:r>
              <a:rPr lang="es-MX" sz="2300" dirty="0">
                <a:latin typeface="Bahnschrift SemiBold SemiConden" panose="020B0502040204020203" pitchFamily="34" charset="0"/>
              </a:rPr>
              <a:t>2. </a:t>
            </a:r>
            <a:r>
              <a:rPr lang="es-DO" sz="2400" dirty="0" smtClean="0">
                <a:latin typeface="Bahnschrift SemiBold SemiConden" panose="020B0502040204020203" pitchFamily="34" charset="0"/>
              </a:rPr>
              <a:t>Todos </a:t>
            </a:r>
            <a:r>
              <a:rPr lang="es-DO" sz="2400" dirty="0">
                <a:latin typeface="Bahnschrift SemiBold SemiConden" panose="020B0502040204020203" pitchFamily="34" charset="0"/>
              </a:rPr>
              <a:t>los creyentes, tanto de manera individual como colectiva, han tenido que vindicar a Dios experimentando una vida que cumple las exigencias divinas</a:t>
            </a:r>
            <a:r>
              <a:rPr lang="es-DO" sz="2400" dirty="0" smtClean="0">
                <a:latin typeface="Bahnschrift SemiBold SemiConden" panose="020B0502040204020203" pitchFamily="34" charset="0"/>
              </a:rPr>
              <a:t>.</a:t>
            </a:r>
            <a:endParaRPr lang="es-DO" sz="2300" dirty="0">
              <a:latin typeface="Bahnschrift SemiBold SemiConden" panose="020B0502040204020203" pitchFamily="34" charset="0"/>
            </a:endParaRPr>
          </a:p>
          <a:p>
            <a:pPr algn="just"/>
            <a:r>
              <a:rPr lang="es-MX" sz="2300" dirty="0" smtClean="0">
                <a:solidFill>
                  <a:srgbClr val="C00000"/>
                </a:solidFill>
                <a:latin typeface="Bahnschrift SemiBold SemiConden" panose="020B0502040204020203" pitchFamily="34" charset="0"/>
              </a:rPr>
              <a:t>-No </a:t>
            </a:r>
            <a:endParaRPr lang="es-MX" sz="2300" dirty="0">
              <a:solidFill>
                <a:srgbClr val="C00000"/>
              </a:solidFill>
              <a:latin typeface="Bahnschrift SemiBold SemiConden" panose="020B0502040204020203" pitchFamily="34" charset="0"/>
            </a:endParaRPr>
          </a:p>
          <a:p>
            <a:pPr lvl="0" algn="just"/>
            <a:r>
              <a:rPr lang="es-MX" sz="2300" dirty="0">
                <a:latin typeface="Bahnschrift SemiBold SemiConden" panose="020B0502040204020203" pitchFamily="34" charset="0"/>
              </a:rPr>
              <a:t> </a:t>
            </a:r>
          </a:p>
          <a:p>
            <a:pPr lvl="0" algn="just"/>
            <a:r>
              <a:rPr lang="es-MX" sz="2300" dirty="0">
                <a:latin typeface="Bahnschrift SemiBold SemiConden" panose="020B0502040204020203" pitchFamily="34" charset="0"/>
              </a:rPr>
              <a:t>3. </a:t>
            </a:r>
            <a:r>
              <a:rPr lang="es-DO" sz="2400" dirty="0" smtClean="0">
                <a:latin typeface="Bahnschrift SemiBold SemiConden" panose="020B0502040204020203" pitchFamily="34" charset="0"/>
              </a:rPr>
              <a:t>Sin </a:t>
            </a:r>
            <a:r>
              <a:rPr lang="es-DO" sz="2400" dirty="0">
                <a:latin typeface="Bahnschrift SemiBold SemiConden" panose="020B0502040204020203" pitchFamily="34" charset="0"/>
              </a:rPr>
              <a:t>el rol de la última generación, el Plan de Salvación quedaría </a:t>
            </a:r>
            <a:r>
              <a:rPr lang="es-DO" sz="2400" dirty="0" smtClean="0">
                <a:latin typeface="Bahnschrift SemiBold SemiConden" panose="020B0502040204020203" pitchFamily="34" charset="0"/>
              </a:rPr>
              <a:t>incompleto</a:t>
            </a:r>
            <a:r>
              <a:rPr lang="es-DO" sz="2300" dirty="0" smtClean="0">
                <a:latin typeface="Bahnschrift SemiBold SemiConden" panose="020B0502040204020203" pitchFamily="34" charset="0"/>
              </a:rPr>
              <a:t>».</a:t>
            </a:r>
            <a:endParaRPr lang="es-DO" sz="2300" dirty="0">
              <a:latin typeface="Bahnschrift SemiBold SemiConden" panose="020B0502040204020203" pitchFamily="34" charset="0"/>
            </a:endParaRPr>
          </a:p>
          <a:p>
            <a:pPr algn="just"/>
            <a:r>
              <a:rPr lang="es-MX" sz="2300" dirty="0" smtClean="0">
                <a:solidFill>
                  <a:srgbClr val="00B050"/>
                </a:solidFill>
                <a:latin typeface="Bahnschrift SemiBold SemiConden" panose="020B0502040204020203" pitchFamily="34" charset="0"/>
              </a:rPr>
              <a:t>-Sí</a:t>
            </a:r>
            <a:endParaRPr lang="es-MX" sz="2300" dirty="0">
              <a:solidFill>
                <a:srgbClr val="00B050"/>
              </a:solidFill>
              <a:latin typeface="Bahnschrift SemiBold SemiConden" panose="020B0502040204020203" pitchFamily="34" charset="0"/>
            </a:endParaRPr>
          </a:p>
          <a:p>
            <a:pPr lvl="0" algn="just"/>
            <a:endParaRPr lang="es-MX" sz="2300" dirty="0">
              <a:solidFill>
                <a:srgbClr val="00B050"/>
              </a:solidFill>
              <a:latin typeface="Bahnschrift SemiBold SemiConden" panose="020B0502040204020203" pitchFamily="34" charset="0"/>
            </a:endParaRPr>
          </a:p>
          <a:p>
            <a:r>
              <a:rPr lang="es-MX" sz="2300" dirty="0">
                <a:latin typeface="Bahnschrift SemiBold SemiConden" panose="020B0502040204020203" pitchFamily="34" charset="0"/>
              </a:rPr>
              <a:t>4. </a:t>
            </a:r>
            <a:r>
              <a:rPr lang="es-DO" sz="2400" dirty="0" smtClean="0">
                <a:latin typeface="Bahnschrift SemiBold SemiConden" panose="020B0502040204020203" pitchFamily="34" charset="0"/>
              </a:rPr>
              <a:t>El </a:t>
            </a:r>
            <a:r>
              <a:rPr lang="es-DO" sz="2400" dirty="0">
                <a:latin typeface="Bahnschrift SemiBold SemiConden" panose="020B0502040204020203" pitchFamily="34" charset="0"/>
              </a:rPr>
              <a:t>universo demanda de Dios una demostración de que puede reproducir el carácter de Cristo en los </a:t>
            </a:r>
            <a:r>
              <a:rPr lang="es-DO" sz="2400" dirty="0" smtClean="0">
                <a:latin typeface="Bahnschrift SemiBold SemiConden" panose="020B0502040204020203" pitchFamily="34" charset="0"/>
              </a:rPr>
              <a:t>creyentes.</a:t>
            </a:r>
            <a:endParaRPr lang="es-DO" sz="2400" dirty="0">
              <a:latin typeface="Bahnschrift SemiBold SemiConden" panose="020B0502040204020203" pitchFamily="34" charset="0"/>
            </a:endParaRPr>
          </a:p>
          <a:p>
            <a:pPr lvl="0" algn="just"/>
            <a:r>
              <a:rPr lang="es-MX" sz="2300" dirty="0" smtClean="0">
                <a:solidFill>
                  <a:srgbClr val="00B050"/>
                </a:solidFill>
                <a:latin typeface="Bahnschrift SemiBold SemiConden" panose="020B0502040204020203" pitchFamily="34" charset="0"/>
              </a:rPr>
              <a:t>-Sí</a:t>
            </a:r>
            <a:endParaRPr lang="es-DO" sz="2300" dirty="0" smtClean="0">
              <a:solidFill>
                <a:srgbClr val="00B050"/>
              </a:solidFill>
              <a:latin typeface="Bahnschrift SemiBold SemiConden" panose="020B0502040204020203" pitchFamily="34" charset="0"/>
            </a:endParaRPr>
          </a:p>
          <a:p>
            <a:pPr lvl="0" algn="just"/>
            <a:endParaRPr lang="es-MX" sz="2300" dirty="0">
              <a:latin typeface="Bahnschrift SemiBold SemiConden" panose="020B0502040204020203" pitchFamily="34" charset="0"/>
            </a:endParaRPr>
          </a:p>
          <a:p>
            <a:pPr lvl="0" algn="just"/>
            <a:r>
              <a:rPr lang="es-MX" sz="2300" dirty="0">
                <a:latin typeface="Bahnschrift SemiBold SemiConden" panose="020B0502040204020203" pitchFamily="34" charset="0"/>
              </a:rPr>
              <a:t>5. </a:t>
            </a:r>
            <a:r>
              <a:rPr lang="es-MX" sz="2400" dirty="0" smtClean="0">
                <a:latin typeface="Bahnschrift SemiBold SemiConden" panose="020B0502040204020203" pitchFamily="34" charset="0"/>
              </a:rPr>
              <a:t>La </a:t>
            </a:r>
            <a:r>
              <a:rPr lang="es-MX" sz="2400" dirty="0">
                <a:latin typeface="Bahnschrift SemiBold SemiConden" panose="020B0502040204020203" pitchFamily="34" charset="0"/>
              </a:rPr>
              <a:t>victoria de Cristo en la cruz vindicó a Dios y su santa Ley</a:t>
            </a:r>
            <a:r>
              <a:rPr lang="es-MX" sz="2400" dirty="0" smtClean="0">
                <a:latin typeface="Bahnschrift SemiBold SemiConden" panose="020B0502040204020203" pitchFamily="34" charset="0"/>
              </a:rPr>
              <a:t>.</a:t>
            </a:r>
          </a:p>
          <a:p>
            <a:pPr lvl="0" algn="just"/>
            <a:r>
              <a:rPr lang="es-MX" sz="2400" dirty="0" smtClean="0">
                <a:solidFill>
                  <a:srgbClr val="FF0000"/>
                </a:solidFill>
                <a:latin typeface="Bahnschrift SemiBold SemiConden" panose="020B0502040204020203" pitchFamily="34" charset="0"/>
              </a:rPr>
              <a:t>-No</a:t>
            </a:r>
            <a:endParaRPr lang="es-DO" sz="2400" dirty="0">
              <a:solidFill>
                <a:srgbClr val="FF0000"/>
              </a:solidFill>
              <a:latin typeface="Bahnschrift SemiBold SemiConden" panose="020B0502040204020203" pitchFamily="34" charset="0"/>
            </a:endParaRPr>
          </a:p>
          <a:p>
            <a:pPr algn="just"/>
            <a:endParaRPr lang="es-MX" sz="2600" dirty="0" smtClean="0">
              <a:solidFill>
                <a:srgbClr val="00B050"/>
              </a:solidFill>
              <a:latin typeface="Bahnschrift SemiBold SemiConden" panose="020B0502040204020203" pitchFamily="34" charset="0"/>
            </a:endParaRPr>
          </a:p>
          <a:p>
            <a:pPr algn="just">
              <a:lnSpc>
                <a:spcPct val="150000"/>
              </a:lnSpc>
            </a:pPr>
            <a:endParaRPr lang="es-DO" dirty="0">
              <a:solidFill>
                <a:srgbClr val="FFC000"/>
              </a:solidFill>
              <a:latin typeface="Bahnschrift SemiBold SemiConden" panose="020B0502040204020203" pitchFamily="34" charset="0"/>
            </a:endParaRPr>
          </a:p>
        </p:txBody>
      </p:sp>
    </p:spTree>
    <p:extLst>
      <p:ext uri="{BB962C8B-B14F-4D97-AF65-F5344CB8AC3E}">
        <p14:creationId xmlns:p14="http://schemas.microsoft.com/office/powerpoint/2010/main" val="3801450836"/>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3">
            <a:extLst>
              <a:ext uri="{FF2B5EF4-FFF2-40B4-BE49-F238E27FC236}">
                <a16:creationId xmlns=""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24830" y="0"/>
            <a:ext cx="12192000" cy="6858000"/>
          </a:xfrm>
          <a:prstGeom prst="rect">
            <a:avLst/>
          </a:prstGeom>
        </p:spPr>
      </p:pic>
      <p:graphicFrame>
        <p:nvGraphicFramePr>
          <p:cNvPr id="2" name="Tabla 1"/>
          <p:cNvGraphicFramePr>
            <a:graphicFrameLocks noGrp="1"/>
          </p:cNvGraphicFramePr>
          <p:nvPr>
            <p:extLst>
              <p:ext uri="{D42A27DB-BD31-4B8C-83A1-F6EECF244321}">
                <p14:modId xmlns:p14="http://schemas.microsoft.com/office/powerpoint/2010/main" val="3484439109"/>
              </p:ext>
            </p:extLst>
          </p:nvPr>
        </p:nvGraphicFramePr>
        <p:xfrm>
          <a:off x="1184857" y="2071847"/>
          <a:ext cx="10109916" cy="4680585"/>
        </p:xfrm>
        <a:graphic>
          <a:graphicData uri="http://schemas.openxmlformats.org/drawingml/2006/table">
            <a:tbl>
              <a:tblPr>
                <a:tableStyleId>{5C22544A-7EE6-4342-B048-85BDC9FD1C3A}</a:tableStyleId>
              </a:tblPr>
              <a:tblGrid>
                <a:gridCol w="2650936"/>
                <a:gridCol w="2404022"/>
                <a:gridCol w="2527479"/>
                <a:gridCol w="2527479"/>
              </a:tblGrid>
              <a:tr h="1215462">
                <a:tc>
                  <a:txBody>
                    <a:bodyPr/>
                    <a:lstStyle/>
                    <a:p>
                      <a:pPr algn="l" fontAlgn="t">
                        <a:buClr>
                          <a:srgbClr val="0D0D0D"/>
                        </a:buClr>
                        <a:buSzPts val="1400"/>
                        <a:buFont typeface="Calibri" panose="020F0502020204030204" pitchFamily="34" charset="0"/>
                        <a:buNone/>
                      </a:pPr>
                      <a:r>
                        <a:rPr lang="es-MX" sz="1600" b="0" i="0" u="none" strike="noStrike" dirty="0" smtClean="0">
                          <a:solidFill>
                            <a:schemeClr val="bg1"/>
                          </a:solidFill>
                          <a:effectLst/>
                          <a:latin typeface="Calibri" panose="020F0502020204030204" pitchFamily="34" charset="0"/>
                        </a:rPr>
                        <a:t>• Fiel representante de la postura de </a:t>
                      </a:r>
                      <a:r>
                        <a:rPr lang="es-MX" sz="1600" b="0" i="0" u="none" strike="noStrike" dirty="0" err="1" smtClean="0">
                          <a:solidFill>
                            <a:schemeClr val="bg1"/>
                          </a:solidFill>
                          <a:effectLst/>
                          <a:latin typeface="Calibri" panose="020F0502020204030204" pitchFamily="34" charset="0"/>
                        </a:rPr>
                        <a:t>Andreasen</a:t>
                      </a:r>
                      <a:endParaRPr lang="es-DO" sz="1600" b="0" i="0" u="none" strike="noStrike" dirty="0">
                        <a:solidFill>
                          <a:schemeClr val="bg1"/>
                        </a:solidFill>
                        <a:effectLst/>
                        <a:latin typeface="Calibri" panose="020F0502020204030204" pitchFamily="34" charset="0"/>
                      </a:endParaRPr>
                    </a:p>
                  </a:txBody>
                  <a:tcPr marL="9525" marR="9525" marT="9525" marB="0">
                    <a:solidFill>
                      <a:srgbClr val="C6F6C8"/>
                    </a:solidFill>
                  </a:tcPr>
                </a:tc>
                <a:tc>
                  <a:txBody>
                    <a:bodyPr/>
                    <a:lstStyle/>
                    <a:p>
                      <a:pPr algn="l" fontAlgn="t">
                        <a:buClr>
                          <a:srgbClr val="0D0D0D"/>
                        </a:buClr>
                        <a:buSzPts val="1400"/>
                        <a:buFont typeface="Calibri" panose="020F0502020204030204" pitchFamily="34" charset="0"/>
                        <a:buNone/>
                      </a:pPr>
                      <a:r>
                        <a:rPr lang="es-MX" sz="1600" b="0" i="0" u="none" strike="noStrike" dirty="0" smtClean="0">
                          <a:solidFill>
                            <a:schemeClr val="bg1"/>
                          </a:solidFill>
                          <a:effectLst/>
                          <a:latin typeface="Calibri" panose="020F0502020204030204" pitchFamily="34" charset="0"/>
                        </a:rPr>
                        <a:t>• El objetivo primario del movimiento adventista es el desarrollo del </a:t>
                      </a:r>
                      <a:r>
                        <a:rPr lang="es-MX" sz="1600" b="0" i="0" u="none" strike="noStrike" dirty="0" err="1" smtClean="0">
                          <a:solidFill>
                            <a:schemeClr val="bg1"/>
                          </a:solidFill>
                          <a:effectLst/>
                          <a:latin typeface="Calibri" panose="020F0502020204030204" pitchFamily="34" charset="0"/>
                        </a:rPr>
                        <a:t>caracter</a:t>
                      </a:r>
                      <a:r>
                        <a:rPr lang="es-MX" sz="1600" b="0" i="0" u="none" strike="noStrike" dirty="0" smtClean="0">
                          <a:solidFill>
                            <a:schemeClr val="bg1"/>
                          </a:solidFill>
                          <a:effectLst/>
                          <a:latin typeface="Calibri" panose="020F0502020204030204" pitchFamily="34" charset="0"/>
                        </a:rPr>
                        <a:t> de la UG, y en segundo lugar, la predicación del evangelio</a:t>
                      </a:r>
                      <a:endParaRPr lang="es-DO" sz="1600" b="0" i="0" u="none" strike="noStrike" dirty="0">
                        <a:solidFill>
                          <a:schemeClr val="bg1"/>
                        </a:solidFill>
                        <a:effectLst/>
                        <a:latin typeface="Calibri" panose="020F0502020204030204" pitchFamily="34" charset="0"/>
                      </a:endParaRPr>
                    </a:p>
                  </a:txBody>
                  <a:tcPr marL="9525" marR="9525" marT="9525" marB="0">
                    <a:solidFill>
                      <a:srgbClr val="CEE0FE"/>
                    </a:solidFill>
                  </a:tcPr>
                </a:tc>
                <a:tc>
                  <a:txBody>
                    <a:bodyPr/>
                    <a:lstStyle/>
                    <a:p>
                      <a:pPr algn="l" fontAlgn="t">
                        <a:buClr>
                          <a:srgbClr val="0D0D0D"/>
                        </a:buClr>
                        <a:buSzPts val="1300"/>
                        <a:buFont typeface="Calibri" panose="020F0502020204030204" pitchFamily="34" charset="0"/>
                        <a:buNone/>
                      </a:pPr>
                      <a:r>
                        <a:rPr lang="es-MX" sz="1600" b="0" i="0" u="none" strike="noStrike" dirty="0" smtClean="0">
                          <a:solidFill>
                            <a:schemeClr val="bg1"/>
                          </a:solidFill>
                          <a:effectLst/>
                          <a:latin typeface="Calibri" panose="020F0502020204030204" pitchFamily="34" charset="0"/>
                        </a:rPr>
                        <a:t>• El hombre nace con tendencias al mal, mas no ha heredado la condenación de Adán. El pecado viene por elección</a:t>
                      </a:r>
                      <a:endParaRPr lang="es-DO" sz="1600" b="0" i="0" u="none" strike="noStrike" dirty="0">
                        <a:solidFill>
                          <a:schemeClr val="bg1"/>
                        </a:solidFill>
                        <a:effectLst/>
                        <a:latin typeface="Calibri" panose="020F0502020204030204" pitchFamily="34" charset="0"/>
                      </a:endParaRPr>
                    </a:p>
                  </a:txBody>
                  <a:tcPr marL="9525" marR="9525" marT="9525" marB="0">
                    <a:solidFill>
                      <a:schemeClr val="accent4">
                        <a:lumMod val="60000"/>
                        <a:lumOff val="40000"/>
                      </a:schemeClr>
                    </a:solidFill>
                  </a:tcPr>
                </a:tc>
                <a:tc>
                  <a:txBody>
                    <a:bodyPr/>
                    <a:lstStyle/>
                    <a:p>
                      <a:pPr algn="l" fontAlgn="t">
                        <a:buClr>
                          <a:srgbClr val="0D0D0D"/>
                        </a:buClr>
                        <a:buSzPts val="1400"/>
                        <a:buFont typeface="Calibri" panose="020F0502020204030204" pitchFamily="34" charset="0"/>
                        <a:buNone/>
                      </a:pPr>
                      <a:r>
                        <a:rPr lang="es-DO" sz="1600" b="0" i="0" u="none" strike="noStrike" dirty="0" smtClean="0">
                          <a:solidFill>
                            <a:schemeClr val="bg1"/>
                          </a:solidFill>
                          <a:effectLst/>
                          <a:latin typeface="Calibri" panose="020F0502020204030204" pitchFamily="34" charset="0"/>
                        </a:rPr>
                        <a:t>• Plantea la doble vindicación</a:t>
                      </a:r>
                      <a:endParaRPr lang="es-DO" sz="1600" b="0" i="0" u="none" strike="noStrike" dirty="0">
                        <a:solidFill>
                          <a:schemeClr val="bg1"/>
                        </a:solidFill>
                        <a:effectLst/>
                        <a:latin typeface="Calibri" panose="020F0502020204030204" pitchFamily="34" charset="0"/>
                      </a:endParaRPr>
                    </a:p>
                  </a:txBody>
                  <a:tcPr marL="9525" marR="9525" marT="9525" marB="0">
                    <a:solidFill>
                      <a:srgbClr val="D1C9F3"/>
                    </a:solidFill>
                  </a:tcPr>
                </a:tc>
              </a:tr>
              <a:tr h="729276">
                <a:tc>
                  <a:txBody>
                    <a:bodyPr/>
                    <a:lstStyle/>
                    <a:p>
                      <a:pPr algn="l" fontAlgn="t">
                        <a:buClr>
                          <a:srgbClr val="0D0D0D"/>
                        </a:buClr>
                        <a:buSzPts val="1400"/>
                        <a:buFont typeface="Calibri" panose="020F0502020204030204" pitchFamily="34" charset="0"/>
                        <a:buChar char="l"/>
                      </a:pPr>
                      <a:r>
                        <a:rPr lang="es-MX" sz="1600" b="0" i="0" u="none" strike="noStrike" dirty="0" smtClean="0">
                          <a:solidFill>
                            <a:schemeClr val="bg1"/>
                          </a:solidFill>
                          <a:effectLst/>
                          <a:latin typeface="Calibri" panose="020F0502020204030204" pitchFamily="34" charset="0"/>
                        </a:rPr>
                        <a:t>• Expiación final significa eliminación de los pecados del pueblo de Dios</a:t>
                      </a:r>
                      <a:endParaRPr lang="es-DO" sz="1600" b="0" i="0" u="none" strike="noStrike" dirty="0">
                        <a:solidFill>
                          <a:schemeClr val="bg1"/>
                        </a:solidFill>
                        <a:effectLst/>
                        <a:latin typeface="Calibri" panose="020F0502020204030204" pitchFamily="34" charset="0"/>
                      </a:endParaRPr>
                    </a:p>
                  </a:txBody>
                  <a:tcPr marL="9525" marR="9525" marT="9525" marB="0">
                    <a:solidFill>
                      <a:srgbClr val="C6F6C8"/>
                    </a:solidFill>
                  </a:tcPr>
                </a:tc>
                <a:tc>
                  <a:txBody>
                    <a:bodyPr/>
                    <a:lstStyle/>
                    <a:p>
                      <a:pPr algn="l" fontAlgn="t">
                        <a:buClr>
                          <a:srgbClr val="0D0D0D"/>
                        </a:buClr>
                        <a:buSzPts val="1400"/>
                        <a:buFont typeface="Calibri" panose="020F0502020204030204" pitchFamily="34" charset="0"/>
                        <a:buNone/>
                      </a:pPr>
                      <a:r>
                        <a:rPr lang="es-MX" sz="1600" b="0" i="0" u="none" strike="noStrike" dirty="0" smtClean="0">
                          <a:solidFill>
                            <a:schemeClr val="bg1"/>
                          </a:solidFill>
                          <a:effectLst/>
                          <a:latin typeface="Calibri" panose="020F0502020204030204" pitchFamily="34" charset="0"/>
                        </a:rPr>
                        <a:t>• Enfatiza el amor de Dios</a:t>
                      </a:r>
                      <a:endParaRPr lang="es-DO" sz="1600" b="0" i="0" u="none" strike="noStrike" dirty="0">
                        <a:solidFill>
                          <a:schemeClr val="bg1"/>
                        </a:solidFill>
                        <a:effectLst/>
                        <a:latin typeface="Calibri" panose="020F0502020204030204" pitchFamily="34" charset="0"/>
                      </a:endParaRPr>
                    </a:p>
                  </a:txBody>
                  <a:tcPr marL="9525" marR="9525" marT="9525" marB="0">
                    <a:solidFill>
                      <a:srgbClr val="CEE0FE"/>
                    </a:solidFill>
                  </a:tcPr>
                </a:tc>
                <a:tc>
                  <a:txBody>
                    <a:bodyPr/>
                    <a:lstStyle/>
                    <a:p>
                      <a:pPr algn="l" fontAlgn="t">
                        <a:buClr>
                          <a:srgbClr val="0D0D0D"/>
                        </a:buClr>
                        <a:buSzPts val="1300"/>
                        <a:buFont typeface="Calibri" panose="020F0502020204030204" pitchFamily="34" charset="0"/>
                        <a:buNone/>
                      </a:pPr>
                      <a:r>
                        <a:rPr lang="es-MX" sz="1600" b="0" i="0" u="none" strike="noStrike" dirty="0" smtClean="0">
                          <a:solidFill>
                            <a:schemeClr val="bg1"/>
                          </a:solidFill>
                          <a:effectLst/>
                          <a:latin typeface="Calibri" panose="020F0502020204030204" pitchFamily="34" charset="0"/>
                        </a:rPr>
                        <a:t>• Santificación de la UG demostrará que podemos llegar a ser como Jesús</a:t>
                      </a:r>
                      <a:endParaRPr lang="es-DO" sz="1600" b="0" i="0" u="none" strike="noStrike" dirty="0">
                        <a:solidFill>
                          <a:schemeClr val="bg1"/>
                        </a:solidFill>
                        <a:effectLst/>
                        <a:latin typeface="Calibri" panose="020F0502020204030204" pitchFamily="34" charset="0"/>
                      </a:endParaRPr>
                    </a:p>
                  </a:txBody>
                  <a:tcPr marL="9525" marR="9525" marT="9525" marB="0">
                    <a:solidFill>
                      <a:schemeClr val="accent4">
                        <a:lumMod val="60000"/>
                        <a:lumOff val="40000"/>
                      </a:schemeClr>
                    </a:solidFill>
                  </a:tcPr>
                </a:tc>
                <a:tc>
                  <a:txBody>
                    <a:bodyPr/>
                    <a:lstStyle/>
                    <a:p>
                      <a:pPr algn="l" fontAlgn="t">
                        <a:buClr>
                          <a:srgbClr val="0D0D0D"/>
                        </a:buClr>
                        <a:buSzPts val="1400"/>
                        <a:buFont typeface="Calibri" panose="020F0502020204030204" pitchFamily="34" charset="0"/>
                        <a:buNone/>
                      </a:pPr>
                      <a:r>
                        <a:rPr lang="es-MX" sz="1600" b="0" i="0" u="none" strike="noStrike" dirty="0" smtClean="0">
                          <a:solidFill>
                            <a:schemeClr val="bg1"/>
                          </a:solidFill>
                          <a:effectLst/>
                          <a:latin typeface="Calibri" panose="020F0502020204030204" pitchFamily="34" charset="0"/>
                        </a:rPr>
                        <a:t>• Sin el rol de la UG, el Plan de Salvación quedaría incompleto</a:t>
                      </a:r>
                      <a:endParaRPr lang="es-DO" sz="1600" b="0" i="0" u="none" strike="noStrike" dirty="0">
                        <a:solidFill>
                          <a:schemeClr val="bg1"/>
                        </a:solidFill>
                        <a:effectLst/>
                        <a:latin typeface="Calibri" panose="020F0502020204030204" pitchFamily="34" charset="0"/>
                      </a:endParaRPr>
                    </a:p>
                  </a:txBody>
                  <a:tcPr marL="9525" marR="9525" marT="9525" marB="0">
                    <a:solidFill>
                      <a:srgbClr val="D1C9F3"/>
                    </a:solidFill>
                  </a:tcPr>
                </a:tc>
              </a:tr>
              <a:tr h="972369">
                <a:tc>
                  <a:txBody>
                    <a:bodyPr/>
                    <a:lstStyle/>
                    <a:p>
                      <a:pPr algn="l" fontAlgn="t">
                        <a:buClr>
                          <a:srgbClr val="0D0D0D"/>
                        </a:buClr>
                        <a:buSzPts val="1400"/>
                        <a:buFont typeface="Calibri" panose="020F0502020204030204" pitchFamily="34" charset="0"/>
                        <a:buNone/>
                      </a:pPr>
                      <a:r>
                        <a:rPr lang="es-MX" sz="1600" b="0" i="0" u="none" strike="noStrike" dirty="0" smtClean="0">
                          <a:solidFill>
                            <a:schemeClr val="bg1"/>
                          </a:solidFill>
                          <a:effectLst/>
                          <a:latin typeface="Calibri" panose="020F0502020204030204" pitchFamily="34" charset="0"/>
                        </a:rPr>
                        <a:t>• Los 144,000 son el instrumento escogido por Dios para desmentir la acusación satánica</a:t>
                      </a:r>
                      <a:endParaRPr lang="es-DO" sz="1600" b="0" i="0" u="none" strike="noStrike" dirty="0">
                        <a:solidFill>
                          <a:schemeClr val="bg1"/>
                        </a:solidFill>
                        <a:effectLst/>
                        <a:latin typeface="Calibri" panose="020F0502020204030204" pitchFamily="34" charset="0"/>
                      </a:endParaRPr>
                    </a:p>
                  </a:txBody>
                  <a:tcPr marL="9525" marR="9525" marT="9525" marB="0">
                    <a:solidFill>
                      <a:srgbClr val="C6F6C8"/>
                    </a:solidFill>
                  </a:tcPr>
                </a:tc>
                <a:tc>
                  <a:txBody>
                    <a:bodyPr/>
                    <a:lstStyle/>
                    <a:p>
                      <a:pPr algn="l" fontAlgn="t">
                        <a:buClr>
                          <a:srgbClr val="0D0D0D"/>
                        </a:buClr>
                        <a:buSzPts val="1400"/>
                        <a:buFont typeface="Calibri" panose="020F0502020204030204" pitchFamily="34" charset="0"/>
                        <a:buNone/>
                      </a:pPr>
                      <a:r>
                        <a:rPr lang="es-MX" sz="1600" b="0" i="0" u="none" strike="noStrike" dirty="0" smtClean="0">
                          <a:solidFill>
                            <a:schemeClr val="bg1"/>
                          </a:solidFill>
                          <a:effectLst/>
                          <a:latin typeface="Calibri" panose="020F0502020204030204" pitchFamily="34" charset="0"/>
                        </a:rPr>
                        <a:t>• La santificación del pueblo de Dios es el resultado de la purificación del Santuario celestial </a:t>
                      </a:r>
                      <a:endParaRPr lang="es-DO" sz="1600" b="0" i="0" u="none" strike="noStrike" dirty="0">
                        <a:solidFill>
                          <a:schemeClr val="bg1"/>
                        </a:solidFill>
                        <a:effectLst/>
                        <a:latin typeface="Calibri" panose="020F0502020204030204" pitchFamily="34" charset="0"/>
                      </a:endParaRPr>
                    </a:p>
                  </a:txBody>
                  <a:tcPr marL="9525" marR="9525" marT="9525" marB="0">
                    <a:solidFill>
                      <a:srgbClr val="CEE0FE"/>
                    </a:solidFill>
                  </a:tcPr>
                </a:tc>
                <a:tc>
                  <a:txBody>
                    <a:bodyPr/>
                    <a:lstStyle/>
                    <a:p>
                      <a:pPr algn="l" fontAlgn="t">
                        <a:buClr>
                          <a:srgbClr val="0D0D0D"/>
                        </a:buClr>
                        <a:buSzPts val="1300"/>
                        <a:buFont typeface="Calibri" panose="020F0502020204030204" pitchFamily="34" charset="0"/>
                        <a:buNone/>
                      </a:pPr>
                      <a:r>
                        <a:rPr lang="es-MX" sz="1600" b="0" i="0" u="none" strike="noStrike" dirty="0" smtClean="0">
                          <a:solidFill>
                            <a:schemeClr val="bg1"/>
                          </a:solidFill>
                          <a:effectLst/>
                          <a:latin typeface="Calibri" panose="020F0502020204030204" pitchFamily="34" charset="0"/>
                        </a:rPr>
                        <a:t>• Cristo asumió la naturaleza caída del hombre y vivió como viviremos nosotros después que seamos sellados</a:t>
                      </a:r>
                      <a:endParaRPr lang="es-DO" sz="1600" b="0" i="0" u="none" strike="noStrike" dirty="0">
                        <a:solidFill>
                          <a:schemeClr val="bg1"/>
                        </a:solidFill>
                        <a:effectLst/>
                        <a:latin typeface="Calibri" panose="020F0502020204030204" pitchFamily="34" charset="0"/>
                      </a:endParaRPr>
                    </a:p>
                  </a:txBody>
                  <a:tcPr marL="9525" marR="9525" marT="9525" marB="0">
                    <a:solidFill>
                      <a:schemeClr val="accent4">
                        <a:lumMod val="60000"/>
                        <a:lumOff val="40000"/>
                      </a:schemeClr>
                    </a:solidFill>
                  </a:tcPr>
                </a:tc>
                <a:tc>
                  <a:txBody>
                    <a:bodyPr/>
                    <a:lstStyle/>
                    <a:p>
                      <a:pPr algn="l" fontAlgn="t">
                        <a:buClr>
                          <a:srgbClr val="0D0D0D"/>
                        </a:buClr>
                        <a:buSzPts val="1400"/>
                        <a:buFont typeface="Calibri" panose="020F0502020204030204" pitchFamily="34" charset="0"/>
                        <a:buNone/>
                      </a:pPr>
                      <a:r>
                        <a:rPr lang="es-MX" sz="1600" b="0" i="0" u="none" strike="noStrike" dirty="0" smtClean="0">
                          <a:solidFill>
                            <a:schemeClr val="bg1"/>
                          </a:solidFill>
                          <a:effectLst/>
                          <a:latin typeface="Calibri" panose="020F0502020204030204" pitchFamily="34" charset="0"/>
                        </a:rPr>
                        <a:t>• Dios necesita demostrar ante el universo que puede reproducir el carácter de Cristo en los creyentes</a:t>
                      </a:r>
                      <a:endParaRPr lang="es-DO" sz="1600" b="0" i="0" u="none" strike="noStrike" dirty="0">
                        <a:solidFill>
                          <a:schemeClr val="bg1"/>
                        </a:solidFill>
                        <a:effectLst/>
                        <a:latin typeface="Calibri" panose="020F0502020204030204" pitchFamily="34" charset="0"/>
                      </a:endParaRPr>
                    </a:p>
                  </a:txBody>
                  <a:tcPr marL="9525" marR="9525" marT="9525" marB="0">
                    <a:solidFill>
                      <a:srgbClr val="D1C9F3"/>
                    </a:solidFill>
                  </a:tcPr>
                </a:tc>
              </a:tr>
              <a:tr h="695631">
                <a:tc>
                  <a:txBody>
                    <a:bodyPr/>
                    <a:lstStyle/>
                    <a:p>
                      <a:pPr algn="l" fontAlgn="t"/>
                      <a:r>
                        <a:rPr lang="es-DO" sz="1600" u="none" strike="noStrike" dirty="0">
                          <a:solidFill>
                            <a:schemeClr val="bg1"/>
                          </a:solidFill>
                          <a:effectLst/>
                        </a:rPr>
                        <a:t> </a:t>
                      </a:r>
                      <a:endParaRPr lang="es-DO" sz="1600" b="0" i="0" u="none" strike="noStrike" dirty="0">
                        <a:solidFill>
                          <a:schemeClr val="bg1"/>
                        </a:solidFill>
                        <a:effectLst/>
                        <a:latin typeface="Calibri" panose="020F0502020204030204" pitchFamily="34" charset="0"/>
                      </a:endParaRPr>
                    </a:p>
                  </a:txBody>
                  <a:tcPr marL="9525" marR="9525" marT="9525" marB="0">
                    <a:solidFill>
                      <a:srgbClr val="C6F6C8"/>
                    </a:solidFill>
                  </a:tcPr>
                </a:tc>
                <a:tc>
                  <a:txBody>
                    <a:bodyPr/>
                    <a:lstStyle/>
                    <a:p>
                      <a:pPr algn="l" fontAlgn="t">
                        <a:buClr>
                          <a:srgbClr val="0D0D0D"/>
                        </a:buClr>
                        <a:buSzPts val="1400"/>
                        <a:buFont typeface="Calibri" panose="020F0502020204030204" pitchFamily="34" charset="0"/>
                        <a:buNone/>
                      </a:pPr>
                      <a:r>
                        <a:rPr lang="es-DO" sz="1600" b="0" i="0" u="none" strike="noStrike" dirty="0" smtClean="0">
                          <a:solidFill>
                            <a:schemeClr val="bg1"/>
                          </a:solidFill>
                          <a:effectLst/>
                          <a:latin typeface="Calibri" panose="020F0502020204030204" pitchFamily="34" charset="0"/>
                        </a:rPr>
                        <a:t>• Expiación es reconciliación</a:t>
                      </a:r>
                      <a:endParaRPr lang="es-DO" sz="1600" b="0" i="0" u="none" strike="noStrike" dirty="0">
                        <a:solidFill>
                          <a:schemeClr val="bg1"/>
                        </a:solidFill>
                        <a:effectLst/>
                        <a:latin typeface="Calibri" panose="020F0502020204030204" pitchFamily="34" charset="0"/>
                      </a:endParaRPr>
                    </a:p>
                  </a:txBody>
                  <a:tcPr marL="9525" marR="9525" marT="9525" marB="0">
                    <a:solidFill>
                      <a:srgbClr val="CEE0FE"/>
                    </a:solidFill>
                  </a:tcPr>
                </a:tc>
                <a:tc>
                  <a:txBody>
                    <a:bodyPr/>
                    <a:lstStyle/>
                    <a:p>
                      <a:pPr algn="l" fontAlgn="t">
                        <a:buClr>
                          <a:srgbClr val="0D0D0D"/>
                        </a:buClr>
                        <a:buSzPts val="1300"/>
                        <a:buFont typeface="Calibri" panose="020F0502020204030204" pitchFamily="34" charset="0"/>
                        <a:buNone/>
                      </a:pPr>
                      <a:r>
                        <a:rPr lang="es-MX" sz="1600" b="0" i="0" u="none" strike="noStrike" dirty="0" smtClean="0">
                          <a:solidFill>
                            <a:schemeClr val="bg1"/>
                          </a:solidFill>
                          <a:effectLst/>
                          <a:latin typeface="Calibri" panose="020F0502020204030204" pitchFamily="34" charset="0"/>
                        </a:rPr>
                        <a:t>• La </a:t>
                      </a:r>
                      <a:r>
                        <a:rPr lang="es-MX" sz="1600" b="0" i="0" u="none" strike="noStrike" dirty="0" err="1" smtClean="0">
                          <a:solidFill>
                            <a:schemeClr val="bg1"/>
                          </a:solidFill>
                          <a:effectLst/>
                          <a:latin typeface="Calibri" panose="020F0502020204030204" pitchFamily="34" charset="0"/>
                        </a:rPr>
                        <a:t>expiacion</a:t>
                      </a:r>
                      <a:r>
                        <a:rPr lang="es-MX" sz="1600" b="0" i="0" u="none" strike="noStrike" dirty="0" smtClean="0">
                          <a:solidFill>
                            <a:schemeClr val="bg1"/>
                          </a:solidFill>
                          <a:effectLst/>
                          <a:latin typeface="Calibri" panose="020F0502020204030204" pitchFamily="34" charset="0"/>
                        </a:rPr>
                        <a:t> final nos asentará en la verdad y ya no podremos pecar</a:t>
                      </a:r>
                      <a:endParaRPr lang="es-DO" sz="1600" b="0" i="0" u="none" strike="noStrike" dirty="0">
                        <a:solidFill>
                          <a:schemeClr val="bg1"/>
                        </a:solidFill>
                        <a:effectLst/>
                        <a:latin typeface="Calibri" panose="020F0502020204030204" pitchFamily="34" charset="0"/>
                      </a:endParaRPr>
                    </a:p>
                  </a:txBody>
                  <a:tcPr marL="9525" marR="9525" marT="9525" marB="0">
                    <a:solidFill>
                      <a:schemeClr val="accent4">
                        <a:lumMod val="60000"/>
                        <a:lumOff val="40000"/>
                      </a:schemeClr>
                    </a:solidFill>
                  </a:tcPr>
                </a:tc>
                <a:tc>
                  <a:txBody>
                    <a:bodyPr/>
                    <a:lstStyle/>
                    <a:p>
                      <a:pPr algn="l" fontAlgn="t"/>
                      <a:r>
                        <a:rPr lang="es-DO" sz="1600" u="none" strike="noStrike" dirty="0">
                          <a:solidFill>
                            <a:schemeClr val="bg1"/>
                          </a:solidFill>
                          <a:effectLst/>
                        </a:rPr>
                        <a:t> </a:t>
                      </a:r>
                      <a:endParaRPr lang="es-DO" sz="1600" b="0" i="0" u="none" strike="noStrike" dirty="0">
                        <a:solidFill>
                          <a:schemeClr val="bg1"/>
                        </a:solidFill>
                        <a:effectLst/>
                        <a:latin typeface="Calibri" panose="020F0502020204030204" pitchFamily="34" charset="0"/>
                      </a:endParaRPr>
                    </a:p>
                  </a:txBody>
                  <a:tcPr marL="9525" marR="9525" marT="9525" marB="0">
                    <a:solidFill>
                      <a:srgbClr val="D1C9F3"/>
                    </a:solidFill>
                  </a:tcPr>
                </a:tc>
              </a:tr>
              <a:tr h="924528">
                <a:tc>
                  <a:txBody>
                    <a:bodyPr/>
                    <a:lstStyle/>
                    <a:p>
                      <a:pPr algn="l" fontAlgn="t"/>
                      <a:r>
                        <a:rPr lang="es-DO" sz="1600" u="none" strike="noStrike" dirty="0">
                          <a:solidFill>
                            <a:schemeClr val="bg1"/>
                          </a:solidFill>
                          <a:effectLst/>
                        </a:rPr>
                        <a:t> </a:t>
                      </a:r>
                      <a:endParaRPr lang="es-DO" sz="1600" b="0" i="0" u="none" strike="noStrike" dirty="0">
                        <a:solidFill>
                          <a:schemeClr val="bg1"/>
                        </a:solidFill>
                        <a:effectLst/>
                        <a:latin typeface="Calibri" panose="020F0502020204030204" pitchFamily="34" charset="0"/>
                      </a:endParaRPr>
                    </a:p>
                  </a:txBody>
                  <a:tcPr marL="9525" marR="9525" marT="9525" marB="0">
                    <a:solidFill>
                      <a:srgbClr val="C6F6C8"/>
                    </a:solidFill>
                  </a:tcPr>
                </a:tc>
                <a:tc>
                  <a:txBody>
                    <a:bodyPr/>
                    <a:lstStyle/>
                    <a:p>
                      <a:pPr algn="l" fontAlgn="t">
                        <a:buClr>
                          <a:srgbClr val="0D0D0D"/>
                        </a:buClr>
                        <a:buSzPts val="1400"/>
                        <a:buFont typeface="Calibri" panose="020F0502020204030204" pitchFamily="34" charset="0"/>
                        <a:buNone/>
                      </a:pPr>
                      <a:r>
                        <a:rPr lang="es-MX" sz="1600" b="0" i="0" u="none" strike="noStrike" dirty="0" smtClean="0">
                          <a:solidFill>
                            <a:schemeClr val="bg1"/>
                          </a:solidFill>
                          <a:effectLst/>
                          <a:latin typeface="Calibri" panose="020F0502020204030204" pitchFamily="34" charset="0"/>
                        </a:rPr>
                        <a:t>• La UG constituye las primicias para Dios</a:t>
                      </a:r>
                      <a:endParaRPr lang="es-DO" sz="1600" b="0" i="0" u="none" strike="noStrike" dirty="0">
                        <a:solidFill>
                          <a:schemeClr val="bg1"/>
                        </a:solidFill>
                        <a:effectLst/>
                        <a:latin typeface="Calibri" panose="020F0502020204030204" pitchFamily="34" charset="0"/>
                      </a:endParaRPr>
                    </a:p>
                  </a:txBody>
                  <a:tcPr marL="9525" marR="9525" marT="9525" marB="0">
                    <a:solidFill>
                      <a:srgbClr val="CEE0FE"/>
                    </a:solidFill>
                  </a:tcPr>
                </a:tc>
                <a:tc>
                  <a:txBody>
                    <a:bodyPr/>
                    <a:lstStyle/>
                    <a:p>
                      <a:pPr algn="l" fontAlgn="t">
                        <a:buClr>
                          <a:srgbClr val="0D0D0D"/>
                        </a:buClr>
                        <a:buSzPts val="1300"/>
                        <a:buFont typeface="Calibri" panose="020F0502020204030204" pitchFamily="34" charset="0"/>
                        <a:buNone/>
                      </a:pPr>
                      <a:r>
                        <a:rPr lang="es-MX" sz="1600" b="0" i="0" u="none" strike="noStrike" dirty="0" smtClean="0">
                          <a:solidFill>
                            <a:schemeClr val="bg1"/>
                          </a:solidFill>
                          <a:effectLst/>
                          <a:latin typeface="Calibri" panose="020F0502020204030204" pitchFamily="34" charset="0"/>
                        </a:rPr>
                        <a:t>• La perfección no salva al hombre, pero contribuye a la </a:t>
                      </a:r>
                      <a:r>
                        <a:rPr lang="es-MX" sz="1600" b="0" i="0" u="none" strike="noStrike" dirty="0" err="1" smtClean="0">
                          <a:solidFill>
                            <a:schemeClr val="bg1"/>
                          </a:solidFill>
                          <a:effectLst/>
                          <a:latin typeface="Calibri" panose="020F0502020204030204" pitchFamily="34" charset="0"/>
                        </a:rPr>
                        <a:t>reivindicacion</a:t>
                      </a:r>
                      <a:r>
                        <a:rPr lang="es-MX" sz="1600" b="0" i="0" u="none" strike="noStrike" dirty="0" smtClean="0">
                          <a:solidFill>
                            <a:schemeClr val="bg1"/>
                          </a:solidFill>
                          <a:effectLst/>
                          <a:latin typeface="Calibri" panose="020F0502020204030204" pitchFamily="34" charset="0"/>
                        </a:rPr>
                        <a:t> del </a:t>
                      </a:r>
                      <a:r>
                        <a:rPr lang="es-MX" sz="1600" b="0" i="0" u="none" strike="noStrike" dirty="0" err="1" smtClean="0">
                          <a:solidFill>
                            <a:schemeClr val="bg1"/>
                          </a:solidFill>
                          <a:effectLst/>
                          <a:latin typeface="Calibri" panose="020F0502020204030204" pitchFamily="34" charset="0"/>
                        </a:rPr>
                        <a:t>caracter</a:t>
                      </a:r>
                      <a:r>
                        <a:rPr lang="es-MX" sz="1600" b="0" i="0" u="none" strike="noStrike" dirty="0" smtClean="0">
                          <a:solidFill>
                            <a:schemeClr val="bg1"/>
                          </a:solidFill>
                          <a:effectLst/>
                          <a:latin typeface="Calibri" panose="020F0502020204030204" pitchFamily="34" charset="0"/>
                        </a:rPr>
                        <a:t> de Dios</a:t>
                      </a:r>
                      <a:endParaRPr lang="es-DO" sz="1600" b="0" i="0" u="none" strike="noStrike" dirty="0">
                        <a:solidFill>
                          <a:schemeClr val="bg1"/>
                        </a:solidFill>
                        <a:effectLst/>
                        <a:latin typeface="Calibri" panose="020F0502020204030204" pitchFamily="34" charset="0"/>
                      </a:endParaRPr>
                    </a:p>
                  </a:txBody>
                  <a:tcPr marL="9525" marR="9525" marT="9525" marB="0">
                    <a:solidFill>
                      <a:schemeClr val="accent4">
                        <a:lumMod val="60000"/>
                        <a:lumOff val="40000"/>
                      </a:schemeClr>
                    </a:solidFill>
                  </a:tcPr>
                </a:tc>
                <a:tc>
                  <a:txBody>
                    <a:bodyPr/>
                    <a:lstStyle/>
                    <a:p>
                      <a:pPr algn="l" fontAlgn="t"/>
                      <a:r>
                        <a:rPr lang="es-DO" sz="1600" u="none" strike="noStrike" dirty="0">
                          <a:solidFill>
                            <a:schemeClr val="bg1"/>
                          </a:solidFill>
                          <a:effectLst/>
                        </a:rPr>
                        <a:t> </a:t>
                      </a:r>
                      <a:endParaRPr lang="es-DO" sz="1600" b="0" i="0" u="none" strike="noStrike" dirty="0">
                        <a:solidFill>
                          <a:schemeClr val="bg1"/>
                        </a:solidFill>
                        <a:effectLst/>
                        <a:latin typeface="Calibri" panose="020F0502020204030204" pitchFamily="34" charset="0"/>
                      </a:endParaRPr>
                    </a:p>
                  </a:txBody>
                  <a:tcPr marL="9525" marR="9525" marT="9525" marB="0">
                    <a:solidFill>
                      <a:srgbClr val="D1C9F3"/>
                    </a:solidFill>
                  </a:tcPr>
                </a:tc>
              </a:tr>
            </a:tbl>
          </a:graphicData>
        </a:graphic>
      </p:graphicFrame>
      <p:sp>
        <p:nvSpPr>
          <p:cNvPr id="7" name="Rectángulo 6"/>
          <p:cNvSpPr/>
          <p:nvPr/>
        </p:nvSpPr>
        <p:spPr>
          <a:xfrm>
            <a:off x="1184856" y="1572563"/>
            <a:ext cx="10097037" cy="369332"/>
          </a:xfrm>
          <a:prstGeom prst="rect">
            <a:avLst/>
          </a:prstGeom>
          <a:solidFill>
            <a:srgbClr val="002060"/>
          </a:solidFill>
          <a:ln>
            <a:solidFill>
              <a:srgbClr val="19278B"/>
            </a:solidFill>
          </a:ln>
        </p:spPr>
        <p:txBody>
          <a:bodyPr wrap="square">
            <a:spAutoFit/>
          </a:bodyPr>
          <a:lstStyle/>
          <a:p>
            <a:r>
              <a:rPr lang="es-DO" b="1" i="0" u="none" strike="noStrike" dirty="0" smtClean="0">
                <a:effectLst/>
                <a:latin typeface="Arial" panose="020B0604020202020204" pitchFamily="34" charset="0"/>
              </a:rPr>
              <a:t>      Dennis </a:t>
            </a:r>
            <a:r>
              <a:rPr lang="es-DO" b="1" i="0" u="none" strike="noStrike" dirty="0" err="1" smtClean="0">
                <a:effectLst/>
                <a:latin typeface="Arial" panose="020B0604020202020204" pitchFamily="34" charset="0"/>
              </a:rPr>
              <a:t>Priebe</a:t>
            </a:r>
            <a:r>
              <a:rPr lang="es-DO" b="1" i="0" u="none" strike="noStrike" dirty="0" smtClean="0">
                <a:effectLst/>
                <a:latin typeface="Arial" panose="020B0604020202020204" pitchFamily="34" charset="0"/>
              </a:rPr>
              <a:t>	</a:t>
            </a:r>
            <a:r>
              <a:rPr lang="es-DO" dirty="0" smtClean="0"/>
              <a:t> </a:t>
            </a:r>
            <a:r>
              <a:rPr lang="es-DO" b="1" i="0" u="none" strike="noStrike" dirty="0" smtClean="0">
                <a:effectLst/>
                <a:latin typeface="Arial" panose="020B0604020202020204" pitchFamily="34" charset="0"/>
              </a:rPr>
              <a:t>Paul </a:t>
            </a:r>
            <a:r>
              <a:rPr lang="es-DO" b="1" i="0" u="none" strike="noStrike" dirty="0" err="1" smtClean="0">
                <a:effectLst/>
                <a:latin typeface="Arial" panose="020B0604020202020204" pitchFamily="34" charset="0"/>
              </a:rPr>
              <a:t>Penno</a:t>
            </a:r>
            <a:r>
              <a:rPr lang="es-DO" b="1" i="0" u="none" strike="noStrike" dirty="0" smtClean="0">
                <a:effectLst/>
                <a:latin typeface="Arial" panose="020B0604020202020204" pitchFamily="34" charset="0"/>
              </a:rPr>
              <a:t>	        Larry </a:t>
            </a:r>
            <a:r>
              <a:rPr lang="es-DO" b="1" i="0" u="none" strike="noStrike" dirty="0" err="1" smtClean="0">
                <a:effectLst/>
                <a:latin typeface="Arial" panose="020B0604020202020204" pitchFamily="34" charset="0"/>
              </a:rPr>
              <a:t>Kirkpatrick</a:t>
            </a:r>
            <a:r>
              <a:rPr lang="es-DO" b="1" i="0" u="none" strike="noStrike" dirty="0" smtClean="0">
                <a:effectLst/>
                <a:latin typeface="Arial" panose="020B0604020202020204" pitchFamily="34" charset="0"/>
              </a:rPr>
              <a:t>	    </a:t>
            </a:r>
            <a:r>
              <a:rPr lang="es-DO" dirty="0" smtClean="0"/>
              <a:t> </a:t>
            </a:r>
            <a:r>
              <a:rPr lang="es-DO" b="1" i="0" u="none" strike="noStrike" dirty="0" smtClean="0">
                <a:effectLst/>
                <a:latin typeface="Arial" panose="020B0604020202020204" pitchFamily="34" charset="0"/>
              </a:rPr>
              <a:t>Alberto R </a:t>
            </a:r>
            <a:r>
              <a:rPr lang="es-DO" b="1" i="0" u="none" strike="noStrike" dirty="0" err="1" smtClean="0">
                <a:effectLst/>
                <a:latin typeface="Arial" panose="020B0604020202020204" pitchFamily="34" charset="0"/>
              </a:rPr>
              <a:t>Treiyer</a:t>
            </a:r>
            <a:r>
              <a:rPr lang="es-DO" dirty="0" smtClean="0"/>
              <a:t> </a:t>
            </a:r>
            <a:endParaRPr lang="es-DO" dirty="0"/>
          </a:p>
        </p:txBody>
      </p:sp>
      <p:sp>
        <p:nvSpPr>
          <p:cNvPr id="3" name="Rectángulo 2"/>
          <p:cNvSpPr/>
          <p:nvPr/>
        </p:nvSpPr>
        <p:spPr>
          <a:xfrm>
            <a:off x="0" y="0"/>
            <a:ext cx="12192000" cy="566578"/>
          </a:xfrm>
          <a:prstGeom prst="rect">
            <a:avLst/>
          </a:prstGeom>
          <a:gradFill>
            <a:gsLst>
              <a:gs pos="0">
                <a:schemeClr val="accent1">
                  <a:lumMod val="5000"/>
                  <a:lumOff val="95000"/>
                </a:schemeClr>
              </a:gs>
              <a:gs pos="0">
                <a:srgbClr val="4A618F"/>
              </a:gs>
              <a:gs pos="0">
                <a:srgbClr val="6579A0"/>
              </a:gs>
              <a:gs pos="100000">
                <a:srgbClr val="1F3C76"/>
              </a:gs>
              <a:gs pos="0">
                <a:srgbClr val="4A618F"/>
              </a:gs>
              <a:gs pos="100000">
                <a:srgbClr val="466092"/>
              </a:gs>
              <a:gs pos="45000">
                <a:srgbClr val="000E2A"/>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8" name="Rectángulo 7"/>
          <p:cNvSpPr/>
          <p:nvPr/>
        </p:nvSpPr>
        <p:spPr>
          <a:xfrm>
            <a:off x="2944076" y="566578"/>
            <a:ext cx="6578596" cy="646331"/>
          </a:xfrm>
          <a:prstGeom prst="rect">
            <a:avLst/>
          </a:prstGeom>
          <a:noFill/>
          <a:ln w="38100">
            <a:solidFill>
              <a:srgbClr val="FFC000"/>
            </a:solidFill>
          </a:ln>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none">
            <a:spAutoFit/>
          </a:bodyPr>
          <a:lstStyle/>
          <a:p>
            <a:pPr lvl="0"/>
            <a:r>
              <a:rPr lang="es-DO" sz="3600" b="1" dirty="0" smtClean="0">
                <a:solidFill>
                  <a:schemeClr val="tx1"/>
                </a:solidFill>
                <a:effectLst>
                  <a:outerShdw blurRad="38100" dist="38100" dir="2700000" algn="tl">
                    <a:srgbClr val="000000">
                      <a:alpha val="43137"/>
                    </a:srgbClr>
                  </a:outerShdw>
                </a:effectLst>
              </a:rPr>
              <a:t>TUG: Perspectiva contemporánea</a:t>
            </a:r>
            <a:endParaRPr lang="es-DO" sz="36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85544813"/>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72427" y="0"/>
            <a:ext cx="12192000" cy="6858000"/>
          </a:xfrm>
          <a:prstGeom prst="rect">
            <a:avLst/>
          </a:prstGeom>
        </p:spPr>
      </p:pic>
      <p:sp>
        <p:nvSpPr>
          <p:cNvPr id="4" name="CuadroTexto 3">
            <a:extLst>
              <a:ext uri="{FF2B5EF4-FFF2-40B4-BE49-F238E27FC236}">
                <a16:creationId xmlns="" xmlns:a16="http://schemas.microsoft.com/office/drawing/2014/main" id="{64135796-1766-D8EE-051A-21064EBE411E}"/>
              </a:ext>
            </a:extLst>
          </p:cNvPr>
          <p:cNvSpPr txBox="1"/>
          <p:nvPr/>
        </p:nvSpPr>
        <p:spPr>
          <a:xfrm>
            <a:off x="0" y="0"/>
            <a:ext cx="4258101" cy="523220"/>
          </a:xfrm>
          <a:prstGeom prst="rect">
            <a:avLst/>
          </a:prstGeom>
          <a:noFill/>
        </p:spPr>
        <p:txBody>
          <a:bodyPr wrap="square" rtlCol="0">
            <a:spAutoFit/>
          </a:bodyPr>
          <a:lstStyle/>
          <a:p>
            <a:pPr algn="ctr"/>
            <a:r>
              <a:rPr lang="es-MX" sz="2400" b="1" dirty="0" smtClean="0">
                <a:latin typeface="Bahnschrift SemiCondensed" panose="020B0502040204020203" pitchFamily="34" charset="0"/>
              </a:rPr>
              <a:t>Argumento</a:t>
            </a:r>
            <a:r>
              <a:rPr lang="es-MX" sz="2800" b="1" dirty="0" smtClean="0">
                <a:latin typeface="Bahnschrift SemiCondensed" panose="020B0502040204020203" pitchFamily="34" charset="0"/>
              </a:rPr>
              <a:t> esencial de la TUG</a:t>
            </a:r>
            <a:endParaRPr lang="es-DO" sz="2800" b="1" dirty="0">
              <a:latin typeface="Bahnschrift SemiCondensed" panose="020B0502040204020203" pitchFamily="34" charset="0"/>
            </a:endParaRPr>
          </a:p>
        </p:txBody>
      </p:sp>
      <p:sp>
        <p:nvSpPr>
          <p:cNvPr id="5" name="CuadroTexto 4">
            <a:extLst>
              <a:ext uri="{FF2B5EF4-FFF2-40B4-BE49-F238E27FC236}">
                <a16:creationId xmlns="" xmlns:a16="http://schemas.microsoft.com/office/drawing/2014/main" id="{C08B84B9-E2B0-1148-DC50-5801C944DA9C}"/>
              </a:ext>
            </a:extLst>
          </p:cNvPr>
          <p:cNvSpPr txBox="1"/>
          <p:nvPr/>
        </p:nvSpPr>
        <p:spPr>
          <a:xfrm>
            <a:off x="1716257" y="846161"/>
            <a:ext cx="8737927" cy="5355312"/>
          </a:xfrm>
          <a:prstGeom prst="rect">
            <a:avLst/>
          </a:prstGeom>
          <a:noFill/>
        </p:spPr>
        <p:txBody>
          <a:bodyPr wrap="square" rtlCol="0">
            <a:spAutoFit/>
          </a:bodyPr>
          <a:lstStyle/>
          <a:p>
            <a:pPr algn="just">
              <a:lnSpc>
                <a:spcPct val="150000"/>
              </a:lnSpc>
            </a:pPr>
            <a:r>
              <a:rPr lang="es-ES" sz="3800" b="1" dirty="0" smtClean="0">
                <a:latin typeface="Bahnschrift SemiCondensed" panose="020B0502040204020203" pitchFamily="34" charset="0"/>
              </a:rPr>
              <a:t>Dios tendrá </a:t>
            </a:r>
            <a:r>
              <a:rPr lang="es-ES" sz="3800" b="1" dirty="0" smtClean="0">
                <a:solidFill>
                  <a:srgbClr val="FFC000"/>
                </a:solidFill>
                <a:latin typeface="Bahnschrift SemiCondensed" panose="020B0502040204020203" pitchFamily="34" charset="0"/>
              </a:rPr>
              <a:t>un pueblo que reproducirá el carácter de Cristo, </a:t>
            </a:r>
            <a:r>
              <a:rPr lang="es-ES" sz="3800" b="1" dirty="0" smtClean="0">
                <a:latin typeface="Bahnschrift SemiCondensed" panose="020B0502040204020203" pitchFamily="34" charset="0"/>
              </a:rPr>
              <a:t>demostrando que es posible vivir sin pecar en nuestra naturaleza humana caída y también guardar la Ley de Dios. Esa “demostración” </a:t>
            </a:r>
            <a:r>
              <a:rPr lang="es-ES" sz="3800" b="1" dirty="0" smtClean="0">
                <a:solidFill>
                  <a:srgbClr val="FFC000"/>
                </a:solidFill>
                <a:latin typeface="Bahnschrift SemiCondensed" panose="020B0502040204020203" pitchFamily="34" charset="0"/>
              </a:rPr>
              <a:t>vindicará a Dios y derrotará a Satanás. </a:t>
            </a:r>
            <a:endParaRPr lang="es-DO" sz="3800" b="1" dirty="0">
              <a:solidFill>
                <a:srgbClr val="FFC000"/>
              </a:solidFill>
              <a:latin typeface="Bahnschrift SemiCondensed" panose="020B0502040204020203" pitchFamily="34" charset="0"/>
            </a:endParaRPr>
          </a:p>
        </p:txBody>
      </p:sp>
    </p:spTree>
    <p:extLst>
      <p:ext uri="{BB962C8B-B14F-4D97-AF65-F5344CB8AC3E}">
        <p14:creationId xmlns:p14="http://schemas.microsoft.com/office/powerpoint/2010/main" val="480381062"/>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98474" y="0"/>
            <a:ext cx="12192000" cy="6858000"/>
          </a:xfrm>
          <a:prstGeom prst="rect">
            <a:avLst/>
          </a:prstGeom>
        </p:spPr>
      </p:pic>
      <p:sp>
        <p:nvSpPr>
          <p:cNvPr id="4" name="CuadroTexto 3">
            <a:extLst>
              <a:ext uri="{FF2B5EF4-FFF2-40B4-BE49-F238E27FC236}">
                <a16:creationId xmlns="" xmlns:a16="http://schemas.microsoft.com/office/drawing/2014/main" id="{64135796-1766-D8EE-051A-21064EBE411E}"/>
              </a:ext>
            </a:extLst>
          </p:cNvPr>
          <p:cNvSpPr txBox="1"/>
          <p:nvPr/>
        </p:nvSpPr>
        <p:spPr>
          <a:xfrm>
            <a:off x="403491" y="31657"/>
            <a:ext cx="4164730" cy="461665"/>
          </a:xfrm>
          <a:prstGeom prst="rect">
            <a:avLst/>
          </a:prstGeom>
          <a:noFill/>
        </p:spPr>
        <p:txBody>
          <a:bodyPr wrap="square" rtlCol="0">
            <a:spAutoFit/>
          </a:bodyPr>
          <a:lstStyle/>
          <a:p>
            <a:pPr algn="ctr"/>
            <a:r>
              <a:rPr lang="es-MX" sz="2400" b="1" dirty="0">
                <a:latin typeface="Bahnschrift SemiCondensed" panose="020B0502040204020203" pitchFamily="34" charset="0"/>
              </a:rPr>
              <a:t>TUG: Perspectiva </a:t>
            </a:r>
            <a:r>
              <a:rPr lang="es-MX" sz="2400" b="1" dirty="0" smtClean="0">
                <a:latin typeface="Bahnschrift SemiCondensed" panose="020B0502040204020203" pitchFamily="34" charset="0"/>
              </a:rPr>
              <a:t>contemporánea</a:t>
            </a:r>
            <a:endParaRPr lang="es-DO" sz="2400" b="1" dirty="0">
              <a:latin typeface="Bahnschrift SemiCondensed" panose="020B0502040204020203" pitchFamily="34" charset="0"/>
            </a:endParaRPr>
          </a:p>
        </p:txBody>
      </p:sp>
      <p:sp>
        <p:nvSpPr>
          <p:cNvPr id="5" name="CuadroTexto 4">
            <a:extLst>
              <a:ext uri="{FF2B5EF4-FFF2-40B4-BE49-F238E27FC236}">
                <a16:creationId xmlns="" xmlns:a16="http://schemas.microsoft.com/office/drawing/2014/main" id="{C08B84B9-E2B0-1148-DC50-5801C944DA9C}"/>
              </a:ext>
            </a:extLst>
          </p:cNvPr>
          <p:cNvSpPr txBox="1"/>
          <p:nvPr/>
        </p:nvSpPr>
        <p:spPr>
          <a:xfrm>
            <a:off x="689317" y="986645"/>
            <a:ext cx="8468751" cy="3046988"/>
          </a:xfrm>
          <a:prstGeom prst="rect">
            <a:avLst/>
          </a:prstGeom>
          <a:noFill/>
        </p:spPr>
        <p:txBody>
          <a:bodyPr wrap="square" rtlCol="0">
            <a:spAutoFit/>
          </a:bodyPr>
          <a:lstStyle/>
          <a:p>
            <a:pPr algn="just"/>
            <a:endParaRPr lang="es-ES" sz="4800" dirty="0" smtClean="0">
              <a:latin typeface="Bahnschrift SemiCondensed" panose="020B0502040204020203" pitchFamily="34" charset="0"/>
            </a:endParaRPr>
          </a:p>
          <a:p>
            <a:r>
              <a:rPr lang="es-ES" sz="7200" b="1" dirty="0" smtClean="0">
                <a:effectLst>
                  <a:outerShdw blurRad="38100" dist="38100" dir="2700000" algn="tl">
                    <a:srgbClr val="000000">
                      <a:alpha val="43137"/>
                    </a:srgbClr>
                  </a:outerShdw>
                </a:effectLst>
                <a:latin typeface="Bahnschrift SemiCondensed" panose="020B0502040204020203" pitchFamily="34" charset="0"/>
              </a:rPr>
              <a:t>El punto más </a:t>
            </a:r>
            <a:r>
              <a:rPr lang="es-ES" sz="7200" b="1" dirty="0" smtClean="0">
                <a:solidFill>
                  <a:srgbClr val="FF0000"/>
                </a:solidFill>
                <a:effectLst>
                  <a:outerShdw blurRad="38100" dist="38100" dir="2700000" algn="tl">
                    <a:srgbClr val="000000">
                      <a:alpha val="43137"/>
                    </a:srgbClr>
                  </a:outerShdw>
                </a:effectLst>
                <a:latin typeface="Bahnschrift SemiCondensed" panose="020B0502040204020203" pitchFamily="34" charset="0"/>
              </a:rPr>
              <a:t>cuestionable</a:t>
            </a:r>
            <a:r>
              <a:rPr lang="es-ES" sz="7200" b="1" dirty="0" smtClean="0">
                <a:effectLst>
                  <a:outerShdw blurRad="38100" dist="38100" dir="2700000" algn="tl">
                    <a:srgbClr val="000000">
                      <a:alpha val="43137"/>
                    </a:srgbClr>
                  </a:outerShdw>
                </a:effectLst>
                <a:latin typeface="Bahnschrift SemiCondensed" panose="020B0502040204020203" pitchFamily="34" charset="0"/>
              </a:rPr>
              <a:t> de </a:t>
            </a:r>
            <a:r>
              <a:rPr lang="es-ES" sz="7200" b="1" dirty="0" smtClean="0">
                <a:solidFill>
                  <a:srgbClr val="00B050"/>
                </a:solidFill>
                <a:effectLst>
                  <a:outerShdw blurRad="38100" dist="38100" dir="2700000" algn="tl">
                    <a:srgbClr val="000000">
                      <a:alpha val="43137"/>
                    </a:srgbClr>
                  </a:outerShdw>
                </a:effectLst>
                <a:latin typeface="Bahnschrift SemiCondensed" panose="020B0502040204020203" pitchFamily="34" charset="0"/>
              </a:rPr>
              <a:t>la TUG</a:t>
            </a:r>
          </a:p>
        </p:txBody>
      </p:sp>
    </p:spTree>
    <p:extLst>
      <p:ext uri="{BB962C8B-B14F-4D97-AF65-F5344CB8AC3E}">
        <p14:creationId xmlns:p14="http://schemas.microsoft.com/office/powerpoint/2010/main" val="2550352748"/>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49359"/>
            <a:ext cx="12192000" cy="6858000"/>
          </a:xfrm>
          <a:prstGeom prst="rect">
            <a:avLst/>
          </a:prstGeom>
        </p:spPr>
      </p:pic>
      <p:sp>
        <p:nvSpPr>
          <p:cNvPr id="4" name="CuadroTexto 3">
            <a:extLst>
              <a:ext uri="{FF2B5EF4-FFF2-40B4-BE49-F238E27FC236}">
                <a16:creationId xmlns="" xmlns:a16="http://schemas.microsoft.com/office/drawing/2014/main" id="{64135796-1766-D8EE-051A-21064EBE411E}"/>
              </a:ext>
            </a:extLst>
          </p:cNvPr>
          <p:cNvSpPr txBox="1"/>
          <p:nvPr/>
        </p:nvSpPr>
        <p:spPr>
          <a:xfrm>
            <a:off x="150125" y="49359"/>
            <a:ext cx="4449171" cy="461665"/>
          </a:xfrm>
          <a:prstGeom prst="rect">
            <a:avLst/>
          </a:prstGeom>
          <a:noFill/>
        </p:spPr>
        <p:txBody>
          <a:bodyPr wrap="square" rtlCol="0">
            <a:spAutoFit/>
          </a:bodyPr>
          <a:lstStyle/>
          <a:p>
            <a:pPr algn="ctr"/>
            <a:r>
              <a:rPr lang="es-MX" sz="2400" b="1">
                <a:latin typeface="Bahnschrift SemiCondensed" panose="020B0502040204020203" pitchFamily="34" charset="0"/>
              </a:rPr>
              <a:t>TUG: Perspectiva contemporánea</a:t>
            </a:r>
            <a:endParaRPr lang="es-DO" sz="2400" b="1" dirty="0">
              <a:latin typeface="Bahnschrift SemiCondensed" panose="020B0502040204020203" pitchFamily="34" charset="0"/>
            </a:endParaRPr>
          </a:p>
        </p:txBody>
      </p:sp>
      <p:sp>
        <p:nvSpPr>
          <p:cNvPr id="5" name="CuadroTexto 4">
            <a:extLst>
              <a:ext uri="{FF2B5EF4-FFF2-40B4-BE49-F238E27FC236}">
                <a16:creationId xmlns="" xmlns:a16="http://schemas.microsoft.com/office/drawing/2014/main" id="{C08B84B9-E2B0-1148-DC50-5801C944DA9C}"/>
              </a:ext>
            </a:extLst>
          </p:cNvPr>
          <p:cNvSpPr txBox="1"/>
          <p:nvPr/>
        </p:nvSpPr>
        <p:spPr>
          <a:xfrm>
            <a:off x="736980" y="791570"/>
            <a:ext cx="10440536" cy="5953938"/>
          </a:xfrm>
          <a:prstGeom prst="rect">
            <a:avLst/>
          </a:prstGeom>
          <a:noFill/>
        </p:spPr>
        <p:txBody>
          <a:bodyPr wrap="square" rtlCol="0">
            <a:spAutoFit/>
          </a:bodyPr>
          <a:lstStyle/>
          <a:p>
            <a:pPr algn="just">
              <a:lnSpc>
                <a:spcPct val="150000"/>
              </a:lnSpc>
            </a:pPr>
            <a:r>
              <a:rPr lang="es-DO" sz="3800" b="1" dirty="0" smtClean="0"/>
              <a:t>Evidentemente</a:t>
            </a:r>
            <a:r>
              <a:rPr lang="es-DO" sz="3800" b="1" dirty="0"/>
              <a:t>, la TUG desplaza el foco de atención de la completa victoria de Cristo en la cruz que vindica a Dios y su santa Ley —demostrando que es posible guardarla—, a la victoria escatológica de la última generación que es una crisis de naturaleza </a:t>
            </a:r>
            <a:r>
              <a:rPr lang="es-DO" sz="3800" b="1" dirty="0" smtClean="0"/>
              <a:t>distinta.</a:t>
            </a:r>
            <a:endParaRPr lang="es-DO" sz="3800" b="1" dirty="0"/>
          </a:p>
          <a:p>
            <a:pPr algn="just">
              <a:lnSpc>
                <a:spcPct val="150000"/>
              </a:lnSpc>
            </a:pPr>
            <a:endParaRPr lang="es-DO" sz="3000" b="1" dirty="0" smtClean="0">
              <a:solidFill>
                <a:schemeClr val="accent2">
                  <a:lumMod val="40000"/>
                  <a:lumOff val="60000"/>
                </a:schemeClr>
              </a:solidFill>
              <a:latin typeface="Bahnschrift SemiBold SemiConden" panose="020B0502040204020203" pitchFamily="34" charset="0"/>
            </a:endParaRPr>
          </a:p>
        </p:txBody>
      </p:sp>
    </p:spTree>
    <p:extLst>
      <p:ext uri="{BB962C8B-B14F-4D97-AF65-F5344CB8AC3E}">
        <p14:creationId xmlns:p14="http://schemas.microsoft.com/office/powerpoint/2010/main" val="368135694"/>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6">
            <a:extLst>
              <a:ext uri="{FF2B5EF4-FFF2-40B4-BE49-F238E27FC236}">
                <a16:creationId xmlns="" xmlns:a16="http://schemas.microsoft.com/office/drawing/2014/main" id="{E04BD369-A28C-D8C0-6206-A7B4754C2A31}"/>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 xmlns:a16="http://schemas.microsoft.com/office/drawing/2014/main" id="{C7DA6392-58FA-2875-347E-661B3E5181A2}"/>
              </a:ext>
            </a:extLst>
          </p:cNvPr>
          <p:cNvSpPr txBox="1"/>
          <p:nvPr/>
        </p:nvSpPr>
        <p:spPr>
          <a:xfrm>
            <a:off x="6527550" y="313899"/>
            <a:ext cx="5086695" cy="6001643"/>
          </a:xfrm>
          <a:prstGeom prst="rect">
            <a:avLst/>
          </a:prstGeom>
          <a:noFill/>
        </p:spPr>
        <p:txBody>
          <a:bodyPr wrap="square" rtlCol="0">
            <a:spAutoFit/>
          </a:bodyPr>
          <a:lstStyle/>
          <a:p>
            <a:pPr algn="just"/>
            <a:r>
              <a:rPr lang="es-DO" sz="4800" dirty="0" smtClean="0">
                <a:solidFill>
                  <a:srgbClr val="FFC000"/>
                </a:solidFill>
                <a:latin typeface="Bahnschrift SemiBold SemiConden" panose="020B0502040204020203" pitchFamily="34" charset="0"/>
              </a:rPr>
              <a:t>Deseas, con la ayuda del Espíritu Santo, ser uno de los fieles que hoy vindica el nombre de Dios con su testimonio?</a:t>
            </a:r>
            <a:endParaRPr lang="es-DO" sz="4800" dirty="0">
              <a:solidFill>
                <a:srgbClr val="FFC000"/>
              </a:solidFill>
              <a:latin typeface="Bahnschrift SemiBold SemiConden" panose="020B0502040204020203" pitchFamily="34" charset="0"/>
            </a:endParaRPr>
          </a:p>
          <a:p>
            <a:pPr algn="ctr"/>
            <a:endParaRPr lang="es-DO" sz="4800" b="1" dirty="0">
              <a:latin typeface="Century Gothic" panose="020B0502020202020204" pitchFamily="34" charset="0"/>
            </a:endParaRPr>
          </a:p>
        </p:txBody>
      </p:sp>
    </p:spTree>
    <p:extLst>
      <p:ext uri="{BB962C8B-B14F-4D97-AF65-F5344CB8AC3E}">
        <p14:creationId xmlns:p14="http://schemas.microsoft.com/office/powerpoint/2010/main" val="18715451"/>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 xmlns:a16="http://schemas.microsoft.com/office/drawing/2014/main" id="{64135796-1766-D8EE-051A-21064EBE411E}"/>
              </a:ext>
            </a:extLst>
          </p:cNvPr>
          <p:cNvSpPr txBox="1"/>
          <p:nvPr/>
        </p:nvSpPr>
        <p:spPr>
          <a:xfrm>
            <a:off x="530101" y="49359"/>
            <a:ext cx="3367889" cy="523220"/>
          </a:xfrm>
          <a:prstGeom prst="rect">
            <a:avLst/>
          </a:prstGeom>
          <a:noFill/>
        </p:spPr>
        <p:txBody>
          <a:bodyPr wrap="square" rtlCol="0">
            <a:spAutoFit/>
          </a:bodyPr>
          <a:lstStyle/>
          <a:p>
            <a:pPr algn="ctr"/>
            <a:r>
              <a:rPr lang="es-MX" sz="2800" b="1" dirty="0" smtClean="0">
                <a:latin typeface="Bahnschrift SemiCondensed" panose="020B0502040204020203" pitchFamily="34" charset="0"/>
              </a:rPr>
              <a:t>INTRODUCCIÓN</a:t>
            </a:r>
            <a:r>
              <a:rPr lang="es-MX" sz="2800" dirty="0" smtClean="0">
                <a:latin typeface="Bahnschrift SemiCondensed" panose="020B0502040204020203" pitchFamily="34" charset="0"/>
              </a:rPr>
              <a:t> </a:t>
            </a:r>
            <a:endParaRPr lang="es-DO" sz="2800" dirty="0">
              <a:latin typeface="Bahnschrift SemiCondensed" panose="020B0502040204020203" pitchFamily="34" charset="0"/>
            </a:endParaRPr>
          </a:p>
        </p:txBody>
      </p:sp>
      <p:sp>
        <p:nvSpPr>
          <p:cNvPr id="5" name="CuadroTexto 4">
            <a:extLst>
              <a:ext uri="{FF2B5EF4-FFF2-40B4-BE49-F238E27FC236}">
                <a16:creationId xmlns="" xmlns:a16="http://schemas.microsoft.com/office/drawing/2014/main" id="{C08B84B9-E2B0-1148-DC50-5801C944DA9C}"/>
              </a:ext>
            </a:extLst>
          </p:cNvPr>
          <p:cNvSpPr txBox="1"/>
          <p:nvPr/>
        </p:nvSpPr>
        <p:spPr>
          <a:xfrm>
            <a:off x="764275" y="1009934"/>
            <a:ext cx="10399594" cy="4939814"/>
          </a:xfrm>
          <a:prstGeom prst="rect">
            <a:avLst/>
          </a:prstGeom>
          <a:noFill/>
        </p:spPr>
        <p:txBody>
          <a:bodyPr wrap="square" rtlCol="0">
            <a:spAutoFit/>
          </a:bodyPr>
          <a:lstStyle/>
          <a:p>
            <a:pPr algn="just">
              <a:lnSpc>
                <a:spcPct val="150000"/>
              </a:lnSpc>
            </a:pPr>
            <a:r>
              <a:rPr lang="es-ES" sz="3000" dirty="0" smtClean="0">
                <a:latin typeface="Bahnschrift SemiCondensed" panose="020B0502040204020203" pitchFamily="34" charset="0"/>
              </a:rPr>
              <a:t>En la actualidad, son varios los proponentes de la TUG que orbitan en el escenario eclesiástico y ha resultado bastante complejo superar los retos que plantea este sistema de creencias. No obstante, el mayor de los desafíos  surge cuando una </a:t>
            </a:r>
            <a:r>
              <a:rPr lang="es-DO" sz="3000" dirty="0">
                <a:latin typeface="Bahnschrift SemiBold SemiConden" panose="020B0502040204020203" pitchFamily="34" charset="0"/>
              </a:rPr>
              <a:t>enseñanza erosiona el contenido de otra que es parte del conjunto de verdad más amplio. Aunque la iglesia es </a:t>
            </a:r>
            <a:r>
              <a:rPr lang="es-DO" sz="3000" dirty="0">
                <a:solidFill>
                  <a:schemeClr val="accent2"/>
                </a:solidFill>
                <a:latin typeface="Bahnschrift SemiBold SemiConden" panose="020B0502040204020203" pitchFamily="34" charset="0"/>
              </a:rPr>
              <a:t>«columna y baluarte de la verdad» </a:t>
            </a:r>
            <a:r>
              <a:rPr lang="es-DO" sz="3000" dirty="0">
                <a:solidFill>
                  <a:schemeClr val="accent4">
                    <a:lumMod val="40000"/>
                    <a:lumOff val="60000"/>
                  </a:schemeClr>
                </a:solidFill>
                <a:latin typeface="Bahnschrift SemiBold SemiConden" panose="020B0502040204020203" pitchFamily="34" charset="0"/>
              </a:rPr>
              <a:t>(1 Tim 3:15), </a:t>
            </a:r>
            <a:r>
              <a:rPr lang="es-DO" sz="3000" dirty="0">
                <a:latin typeface="Bahnschrift SemiBold SemiConden" panose="020B0502040204020203" pitchFamily="34" charset="0"/>
              </a:rPr>
              <a:t>también cae dentro del escenario del gran conflicto. </a:t>
            </a:r>
            <a:endParaRPr lang="es-DO" sz="3200" dirty="0">
              <a:latin typeface="Bahnschrift SemiCondensed" panose="020B0502040204020203" pitchFamily="34" charset="0"/>
            </a:endParaRPr>
          </a:p>
        </p:txBody>
      </p:sp>
    </p:spTree>
    <p:extLst>
      <p:ext uri="{BB962C8B-B14F-4D97-AF65-F5344CB8AC3E}">
        <p14:creationId xmlns:p14="http://schemas.microsoft.com/office/powerpoint/2010/main" val="1173693418"/>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 xmlns:a16="http://schemas.microsoft.com/office/drawing/2014/main" id="{64135796-1766-D8EE-051A-21064EBE411E}"/>
              </a:ext>
            </a:extLst>
          </p:cNvPr>
          <p:cNvSpPr txBox="1"/>
          <p:nvPr/>
        </p:nvSpPr>
        <p:spPr>
          <a:xfrm>
            <a:off x="530101" y="49359"/>
            <a:ext cx="3367889" cy="523220"/>
          </a:xfrm>
          <a:prstGeom prst="rect">
            <a:avLst/>
          </a:prstGeom>
          <a:noFill/>
        </p:spPr>
        <p:txBody>
          <a:bodyPr wrap="square" rtlCol="0">
            <a:spAutoFit/>
          </a:bodyPr>
          <a:lstStyle/>
          <a:p>
            <a:pPr algn="ctr"/>
            <a:r>
              <a:rPr lang="es-MX" sz="2800" b="1" dirty="0" smtClean="0">
                <a:latin typeface="Bahnschrift SemiCondensed" panose="020B0502040204020203" pitchFamily="34" charset="0"/>
              </a:rPr>
              <a:t>INTRODUCCIÓN</a:t>
            </a:r>
            <a:r>
              <a:rPr lang="es-MX" sz="2800" dirty="0" smtClean="0">
                <a:latin typeface="Bahnschrift SemiCondensed" panose="020B0502040204020203" pitchFamily="34" charset="0"/>
              </a:rPr>
              <a:t> </a:t>
            </a:r>
            <a:endParaRPr lang="es-DO" sz="2800" dirty="0">
              <a:latin typeface="Bahnschrift SemiCondensed" panose="020B0502040204020203" pitchFamily="34" charset="0"/>
            </a:endParaRPr>
          </a:p>
        </p:txBody>
      </p:sp>
      <p:sp>
        <p:nvSpPr>
          <p:cNvPr id="5" name="CuadroTexto 4">
            <a:extLst>
              <a:ext uri="{FF2B5EF4-FFF2-40B4-BE49-F238E27FC236}">
                <a16:creationId xmlns="" xmlns:a16="http://schemas.microsoft.com/office/drawing/2014/main" id="{C08B84B9-E2B0-1148-DC50-5801C944DA9C}"/>
              </a:ext>
            </a:extLst>
          </p:cNvPr>
          <p:cNvSpPr txBox="1"/>
          <p:nvPr/>
        </p:nvSpPr>
        <p:spPr>
          <a:xfrm>
            <a:off x="764275" y="1009934"/>
            <a:ext cx="10399594" cy="4985980"/>
          </a:xfrm>
          <a:prstGeom prst="rect">
            <a:avLst/>
          </a:prstGeom>
          <a:noFill/>
        </p:spPr>
        <p:txBody>
          <a:bodyPr wrap="square" rtlCol="0">
            <a:spAutoFit/>
          </a:bodyPr>
          <a:lstStyle/>
          <a:p>
            <a:pPr algn="just">
              <a:lnSpc>
                <a:spcPct val="150000"/>
              </a:lnSpc>
            </a:pPr>
            <a:r>
              <a:rPr lang="es-ES" sz="3000" dirty="0" smtClean="0">
                <a:latin typeface="Bahnschrift SemiCondensed" panose="020B0502040204020203" pitchFamily="34" charset="0"/>
              </a:rPr>
              <a:t>A continuación, presentaremos cuatro representantes de la denominada perspectiva contemporánea de la TUG y sus planteamientos fundamentales:</a:t>
            </a:r>
          </a:p>
          <a:p>
            <a:pPr marL="457200" indent="-457200" algn="just">
              <a:lnSpc>
                <a:spcPct val="150000"/>
              </a:lnSpc>
              <a:buFont typeface="Arial" panose="020B0604020202020204" pitchFamily="34" charset="0"/>
              <a:buChar char="•"/>
            </a:pPr>
            <a:r>
              <a:rPr lang="es-ES" sz="3000" dirty="0" smtClean="0">
                <a:solidFill>
                  <a:srgbClr val="FFC000"/>
                </a:solidFill>
                <a:latin typeface="Bahnschrift SemiCondensed" panose="020B0502040204020203" pitchFamily="34" charset="0"/>
              </a:rPr>
              <a:t>Dennis E. </a:t>
            </a:r>
            <a:r>
              <a:rPr lang="es-ES" sz="3000" dirty="0" err="1" smtClean="0">
                <a:solidFill>
                  <a:srgbClr val="FFC000"/>
                </a:solidFill>
                <a:latin typeface="Bahnschrift SemiCondensed" panose="020B0502040204020203" pitchFamily="34" charset="0"/>
              </a:rPr>
              <a:t>Priebe</a:t>
            </a:r>
            <a:endParaRPr lang="es-ES" sz="3000" dirty="0" smtClean="0">
              <a:solidFill>
                <a:srgbClr val="FFC000"/>
              </a:solidFill>
              <a:latin typeface="Bahnschrift SemiCondensed" panose="020B0502040204020203" pitchFamily="34" charset="0"/>
            </a:endParaRPr>
          </a:p>
          <a:p>
            <a:pPr marL="457200" indent="-457200" algn="just">
              <a:lnSpc>
                <a:spcPct val="150000"/>
              </a:lnSpc>
              <a:buFont typeface="Arial" panose="020B0604020202020204" pitchFamily="34" charset="0"/>
              <a:buChar char="•"/>
            </a:pPr>
            <a:r>
              <a:rPr lang="es-ES" sz="3000" dirty="0" smtClean="0">
                <a:solidFill>
                  <a:srgbClr val="FFC000"/>
                </a:solidFill>
                <a:latin typeface="Bahnschrift SemiCondensed" panose="020B0502040204020203" pitchFamily="34" charset="0"/>
              </a:rPr>
              <a:t>Paul </a:t>
            </a:r>
            <a:r>
              <a:rPr lang="es-ES" sz="3000" dirty="0" err="1" smtClean="0">
                <a:solidFill>
                  <a:srgbClr val="FFC000"/>
                </a:solidFill>
                <a:latin typeface="Bahnschrift SemiCondensed" panose="020B0502040204020203" pitchFamily="34" charset="0"/>
              </a:rPr>
              <a:t>Penno</a:t>
            </a:r>
            <a:endParaRPr lang="es-ES" sz="3000" dirty="0" smtClean="0">
              <a:solidFill>
                <a:srgbClr val="FFC000"/>
              </a:solidFill>
              <a:latin typeface="Bahnschrift SemiCondensed" panose="020B0502040204020203" pitchFamily="34" charset="0"/>
            </a:endParaRPr>
          </a:p>
          <a:p>
            <a:pPr marL="457200" indent="-457200" algn="just">
              <a:lnSpc>
                <a:spcPct val="150000"/>
              </a:lnSpc>
              <a:buFont typeface="Arial" panose="020B0604020202020204" pitchFamily="34" charset="0"/>
              <a:buChar char="•"/>
            </a:pPr>
            <a:r>
              <a:rPr lang="es-ES" sz="3000" dirty="0" smtClean="0">
                <a:solidFill>
                  <a:srgbClr val="FFC000"/>
                </a:solidFill>
                <a:latin typeface="Bahnschrift SemiCondensed" panose="020B0502040204020203" pitchFamily="34" charset="0"/>
              </a:rPr>
              <a:t>Larry </a:t>
            </a:r>
            <a:r>
              <a:rPr lang="es-ES" sz="3000" dirty="0" err="1" smtClean="0">
                <a:solidFill>
                  <a:srgbClr val="FFC000"/>
                </a:solidFill>
                <a:latin typeface="Bahnschrift SemiCondensed" panose="020B0502040204020203" pitchFamily="34" charset="0"/>
              </a:rPr>
              <a:t>Kirkpatrick</a:t>
            </a:r>
            <a:endParaRPr lang="es-ES" sz="3000" dirty="0" smtClean="0">
              <a:solidFill>
                <a:srgbClr val="FFC000"/>
              </a:solidFill>
              <a:latin typeface="Bahnschrift SemiCondensed" panose="020B0502040204020203" pitchFamily="34" charset="0"/>
            </a:endParaRPr>
          </a:p>
          <a:p>
            <a:pPr marL="457200" indent="-457200" algn="just">
              <a:lnSpc>
                <a:spcPct val="150000"/>
              </a:lnSpc>
              <a:buFont typeface="Arial" panose="020B0604020202020204" pitchFamily="34" charset="0"/>
              <a:buChar char="•"/>
            </a:pPr>
            <a:r>
              <a:rPr lang="es-ES" sz="3000" dirty="0" smtClean="0">
                <a:solidFill>
                  <a:srgbClr val="FFC000"/>
                </a:solidFill>
                <a:latin typeface="Bahnschrift SemiCondensed" panose="020B0502040204020203" pitchFamily="34" charset="0"/>
              </a:rPr>
              <a:t>Alberto R. </a:t>
            </a:r>
            <a:r>
              <a:rPr lang="es-ES" sz="3000" dirty="0" err="1" smtClean="0">
                <a:solidFill>
                  <a:srgbClr val="FFC000"/>
                </a:solidFill>
                <a:latin typeface="Bahnschrift SemiCondensed" panose="020B0502040204020203" pitchFamily="34" charset="0"/>
              </a:rPr>
              <a:t>Treiyer</a:t>
            </a:r>
            <a:r>
              <a:rPr lang="es-ES" sz="3000" dirty="0" smtClean="0">
                <a:solidFill>
                  <a:srgbClr val="FFC000"/>
                </a:solidFill>
                <a:latin typeface="Bahnschrift SemiCondensed" panose="020B0502040204020203" pitchFamily="34" charset="0"/>
              </a:rPr>
              <a:t> </a:t>
            </a:r>
            <a:endParaRPr lang="es-DO" sz="3200" dirty="0">
              <a:solidFill>
                <a:srgbClr val="FFC000"/>
              </a:solidFill>
              <a:latin typeface="Bahnschrift SemiCondensed" panose="020B0502040204020203" pitchFamily="34" charset="0"/>
            </a:endParaRPr>
          </a:p>
        </p:txBody>
      </p:sp>
    </p:spTree>
    <p:extLst>
      <p:ext uri="{BB962C8B-B14F-4D97-AF65-F5344CB8AC3E}">
        <p14:creationId xmlns:p14="http://schemas.microsoft.com/office/powerpoint/2010/main" val="998699366"/>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98474" y="0"/>
            <a:ext cx="12192000" cy="6858000"/>
          </a:xfrm>
          <a:prstGeom prst="rect">
            <a:avLst/>
          </a:prstGeom>
          <a:ln>
            <a:solidFill>
              <a:srgbClr val="4B23AF"/>
            </a:solidFill>
          </a:ln>
        </p:spPr>
      </p:pic>
      <p:sp>
        <p:nvSpPr>
          <p:cNvPr id="4" name="CuadroTexto 3">
            <a:extLst>
              <a:ext uri="{FF2B5EF4-FFF2-40B4-BE49-F238E27FC236}">
                <a16:creationId xmlns="" xmlns:a16="http://schemas.microsoft.com/office/drawing/2014/main" id="{64135796-1766-D8EE-051A-21064EBE411E}"/>
              </a:ext>
            </a:extLst>
          </p:cNvPr>
          <p:cNvSpPr txBox="1"/>
          <p:nvPr/>
        </p:nvSpPr>
        <p:spPr>
          <a:xfrm>
            <a:off x="98474" y="119544"/>
            <a:ext cx="4623651" cy="461665"/>
          </a:xfrm>
          <a:prstGeom prst="rect">
            <a:avLst/>
          </a:prstGeom>
          <a:noFill/>
        </p:spPr>
        <p:txBody>
          <a:bodyPr wrap="square" rtlCol="0">
            <a:spAutoFit/>
          </a:bodyPr>
          <a:lstStyle/>
          <a:p>
            <a:pPr algn="ctr"/>
            <a:r>
              <a:rPr lang="es-MX" sz="2400" b="1" dirty="0" smtClean="0">
                <a:latin typeface="Bahnschrift SemiCondensed" panose="020B0502040204020203" pitchFamily="34" charset="0"/>
              </a:rPr>
              <a:t>TUG: Perspectiva contemporánea</a:t>
            </a:r>
            <a:endParaRPr lang="es-DO" sz="2400" b="1" dirty="0">
              <a:latin typeface="Bahnschrift SemiCondensed" panose="020B0502040204020203" pitchFamily="34" charset="0"/>
            </a:endParaRPr>
          </a:p>
        </p:txBody>
      </p:sp>
      <p:sp>
        <p:nvSpPr>
          <p:cNvPr id="5" name="CuadroTexto 4">
            <a:extLst>
              <a:ext uri="{FF2B5EF4-FFF2-40B4-BE49-F238E27FC236}">
                <a16:creationId xmlns="" xmlns:a16="http://schemas.microsoft.com/office/drawing/2014/main" id="{C08B84B9-E2B0-1148-DC50-5801C944DA9C}"/>
              </a:ext>
            </a:extLst>
          </p:cNvPr>
          <p:cNvSpPr txBox="1"/>
          <p:nvPr/>
        </p:nvSpPr>
        <p:spPr>
          <a:xfrm>
            <a:off x="607430" y="1624083"/>
            <a:ext cx="8563865" cy="2492990"/>
          </a:xfrm>
          <a:prstGeom prst="rect">
            <a:avLst/>
          </a:prstGeom>
          <a:noFill/>
        </p:spPr>
        <p:txBody>
          <a:bodyPr wrap="square" rtlCol="0">
            <a:spAutoFit/>
          </a:bodyPr>
          <a:lstStyle/>
          <a:p>
            <a:r>
              <a:rPr lang="es-ES" sz="7800" b="1" dirty="0" smtClean="0">
                <a:effectLst>
                  <a:outerShdw blurRad="38100" dist="38100" dir="2700000" algn="tl">
                    <a:srgbClr val="000000">
                      <a:alpha val="43137"/>
                    </a:srgbClr>
                  </a:outerShdw>
                </a:effectLst>
                <a:latin typeface="Bahnschrift SemiCondensed" panose="020B0502040204020203" pitchFamily="34" charset="0"/>
              </a:rPr>
              <a:t>La</a:t>
            </a:r>
            <a:r>
              <a:rPr lang="es-ES" sz="7800" b="1" dirty="0" smtClean="0">
                <a:solidFill>
                  <a:srgbClr val="00B050"/>
                </a:solidFill>
                <a:effectLst>
                  <a:outerShdw blurRad="38100" dist="38100" dir="2700000" algn="tl">
                    <a:srgbClr val="000000">
                      <a:alpha val="43137"/>
                    </a:srgbClr>
                  </a:outerShdw>
                </a:effectLst>
                <a:latin typeface="Bahnschrift SemiCondensed" panose="020B0502040204020203" pitchFamily="34" charset="0"/>
              </a:rPr>
              <a:t> TUG </a:t>
            </a:r>
            <a:r>
              <a:rPr lang="es-ES" sz="7800" b="1" dirty="0" smtClean="0">
                <a:effectLst>
                  <a:outerShdw blurRad="38100" dist="38100" dir="2700000" algn="tl">
                    <a:srgbClr val="000000">
                      <a:alpha val="43137"/>
                    </a:srgbClr>
                  </a:outerShdw>
                </a:effectLst>
                <a:latin typeface="Bahnschrift SemiCondensed" panose="020B0502040204020203" pitchFamily="34" charset="0"/>
              </a:rPr>
              <a:t>según</a:t>
            </a:r>
            <a:r>
              <a:rPr lang="es-ES" sz="7800" b="1" dirty="0" smtClean="0">
                <a:solidFill>
                  <a:srgbClr val="00B050"/>
                </a:solidFill>
                <a:effectLst>
                  <a:outerShdw blurRad="38100" dist="38100" dir="2700000" algn="tl">
                    <a:srgbClr val="000000">
                      <a:alpha val="43137"/>
                    </a:srgbClr>
                  </a:outerShdw>
                </a:effectLst>
                <a:latin typeface="Bahnschrift SemiCondensed" panose="020B0502040204020203" pitchFamily="34" charset="0"/>
              </a:rPr>
              <a:t> </a:t>
            </a:r>
          </a:p>
          <a:p>
            <a:r>
              <a:rPr lang="es-ES" sz="7800" b="1" dirty="0" smtClean="0">
                <a:solidFill>
                  <a:schemeClr val="accent2"/>
                </a:solidFill>
                <a:effectLst>
                  <a:outerShdw blurRad="38100" dist="38100" dir="2700000" algn="tl">
                    <a:srgbClr val="000000">
                      <a:alpha val="43137"/>
                    </a:srgbClr>
                  </a:outerShdw>
                </a:effectLst>
                <a:latin typeface="Bahnschrift SemiCondensed" panose="020B0502040204020203" pitchFamily="34" charset="0"/>
              </a:rPr>
              <a:t>Dennis </a:t>
            </a:r>
            <a:r>
              <a:rPr lang="es-ES" sz="7800" b="1" dirty="0" err="1" smtClean="0">
                <a:solidFill>
                  <a:schemeClr val="accent2"/>
                </a:solidFill>
                <a:effectLst>
                  <a:outerShdw blurRad="38100" dist="38100" dir="2700000" algn="tl">
                    <a:srgbClr val="000000">
                      <a:alpha val="43137"/>
                    </a:srgbClr>
                  </a:outerShdw>
                </a:effectLst>
                <a:latin typeface="Bahnschrift SemiCondensed" panose="020B0502040204020203" pitchFamily="34" charset="0"/>
              </a:rPr>
              <a:t>Priebe</a:t>
            </a:r>
            <a:endParaRPr lang="es-DO" sz="7800" b="1" dirty="0">
              <a:solidFill>
                <a:schemeClr val="accent2"/>
              </a:solidFill>
              <a:effectLst>
                <a:outerShdw blurRad="38100" dist="38100" dir="2700000" algn="tl">
                  <a:srgbClr val="000000">
                    <a:alpha val="43137"/>
                  </a:srgbClr>
                </a:outerShdw>
              </a:effectLst>
              <a:latin typeface="Bahnschrift SemiCondensed" panose="020B0502040204020203" pitchFamily="34" charset="0"/>
            </a:endParaRPr>
          </a:p>
        </p:txBody>
      </p:sp>
      <p:pic>
        <p:nvPicPr>
          <p:cNvPr id="1026" name="Picture 2" descr="Elder Dennis Priebe Coming to Crossville : Crossville Seventh-day Adventist  Church Crossville TN"/>
          <p:cNvPicPr>
            <a:picLocks noChangeAspect="1" noChangeArrowheads="1"/>
          </p:cNvPicPr>
          <p:nvPr/>
        </p:nvPicPr>
        <p:blipFill rotWithShape="1">
          <a:blip r:embed="rId3">
            <a:extLst>
              <a:ext uri="{28A0092B-C50C-407E-A947-70E740481C1C}">
                <a14:useLocalDpi xmlns:a14="http://schemas.microsoft.com/office/drawing/2010/main" val="0"/>
              </a:ext>
            </a:extLst>
          </a:blip>
          <a:srcRect b="23437"/>
          <a:stretch/>
        </p:blipFill>
        <p:spPr bwMode="auto">
          <a:xfrm>
            <a:off x="7853583" y="1624083"/>
            <a:ext cx="3653336" cy="4195626"/>
          </a:xfrm>
          <a:prstGeom prst="round2DiagRect">
            <a:avLst>
              <a:gd name="adj1" fmla="val 16667"/>
              <a:gd name="adj2" fmla="val 0"/>
            </a:avLst>
          </a:prstGeom>
          <a:ln w="88900" cap="sq">
            <a:solidFill>
              <a:srgbClr val="19278B"/>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2408446"/>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 xmlns:a16="http://schemas.microsoft.com/office/drawing/2014/main" id="{64135796-1766-D8EE-051A-21064EBE411E}"/>
              </a:ext>
            </a:extLst>
          </p:cNvPr>
          <p:cNvSpPr txBox="1"/>
          <p:nvPr/>
        </p:nvSpPr>
        <p:spPr>
          <a:xfrm>
            <a:off x="150125" y="49359"/>
            <a:ext cx="4449171" cy="461665"/>
          </a:xfrm>
          <a:prstGeom prst="rect">
            <a:avLst/>
          </a:prstGeom>
          <a:noFill/>
        </p:spPr>
        <p:txBody>
          <a:bodyPr wrap="square" rtlCol="0">
            <a:spAutoFit/>
          </a:bodyPr>
          <a:lstStyle/>
          <a:p>
            <a:pPr algn="ctr"/>
            <a:r>
              <a:rPr lang="es-MX" sz="2400" b="1">
                <a:latin typeface="Bahnschrift SemiCondensed" panose="020B0502040204020203" pitchFamily="34" charset="0"/>
              </a:rPr>
              <a:t>TUG: Perspectiva contemporánea</a:t>
            </a:r>
            <a:endParaRPr lang="es-DO" sz="2400" b="1" dirty="0">
              <a:latin typeface="Bahnschrift SemiCondensed" panose="020B0502040204020203" pitchFamily="34" charset="0"/>
            </a:endParaRPr>
          </a:p>
        </p:txBody>
      </p:sp>
      <p:sp>
        <p:nvSpPr>
          <p:cNvPr id="5" name="CuadroTexto 4">
            <a:extLst>
              <a:ext uri="{FF2B5EF4-FFF2-40B4-BE49-F238E27FC236}">
                <a16:creationId xmlns="" xmlns:a16="http://schemas.microsoft.com/office/drawing/2014/main" id="{C08B84B9-E2B0-1148-DC50-5801C944DA9C}"/>
              </a:ext>
            </a:extLst>
          </p:cNvPr>
          <p:cNvSpPr txBox="1"/>
          <p:nvPr/>
        </p:nvSpPr>
        <p:spPr>
          <a:xfrm>
            <a:off x="764275" y="560383"/>
            <a:ext cx="10522424" cy="5538439"/>
          </a:xfrm>
          <a:prstGeom prst="rect">
            <a:avLst/>
          </a:prstGeom>
          <a:noFill/>
        </p:spPr>
        <p:txBody>
          <a:bodyPr wrap="square" rtlCol="0">
            <a:spAutoFit/>
          </a:bodyPr>
          <a:lstStyle/>
          <a:p>
            <a:pPr algn="just">
              <a:lnSpc>
                <a:spcPct val="150000"/>
              </a:lnSpc>
            </a:pPr>
            <a:r>
              <a:rPr lang="es-ES" sz="3000" b="1" dirty="0" smtClean="0">
                <a:solidFill>
                  <a:srgbClr val="FFC000"/>
                </a:solidFill>
                <a:latin typeface="Bahnschrift SemiCondensed" panose="020B0502040204020203" pitchFamily="34" charset="0"/>
              </a:rPr>
              <a:t>Dennis </a:t>
            </a:r>
            <a:r>
              <a:rPr lang="es-ES" sz="3000" b="1" dirty="0" err="1" smtClean="0">
                <a:solidFill>
                  <a:srgbClr val="FFC000"/>
                </a:solidFill>
                <a:latin typeface="Bahnschrift SemiCondensed" panose="020B0502040204020203" pitchFamily="34" charset="0"/>
              </a:rPr>
              <a:t>Priebe</a:t>
            </a:r>
            <a:r>
              <a:rPr lang="es-ES" sz="3000" b="1" dirty="0" smtClean="0">
                <a:solidFill>
                  <a:srgbClr val="FFC000"/>
                </a:solidFill>
                <a:latin typeface="Bahnschrift SemiCondensed" panose="020B0502040204020203" pitchFamily="34" charset="0"/>
              </a:rPr>
              <a:t> </a:t>
            </a:r>
            <a:r>
              <a:rPr lang="es-ES" sz="3000" dirty="0" smtClean="0">
                <a:latin typeface="Bahnschrift SemiCondensed" panose="020B0502040204020203" pitchFamily="34" charset="0"/>
              </a:rPr>
              <a:t>es un fiel representante de la posición de </a:t>
            </a:r>
            <a:r>
              <a:rPr lang="es-ES" sz="3000" dirty="0" err="1" smtClean="0">
                <a:latin typeface="Bahnschrift SemiCondensed" panose="020B0502040204020203" pitchFamily="34" charset="0"/>
              </a:rPr>
              <a:t>Andreasen</a:t>
            </a:r>
            <a:r>
              <a:rPr lang="es-DO" sz="3000" dirty="0" smtClean="0">
                <a:latin typeface="Bahnschrift SemiBold SemiConden" panose="020B0502040204020203" pitchFamily="34" charset="0"/>
              </a:rPr>
              <a:t>. </a:t>
            </a:r>
            <a:r>
              <a:rPr lang="es-DO" sz="3000" dirty="0" err="1" smtClean="0">
                <a:latin typeface="Bahnschrift SemiBold SemiConden" panose="020B0502040204020203" pitchFamily="34" charset="0"/>
              </a:rPr>
              <a:t>Priebe</a:t>
            </a:r>
            <a:r>
              <a:rPr lang="es-DO" sz="3000" dirty="0" smtClean="0">
                <a:latin typeface="Bahnschrift SemiBold SemiConden" panose="020B0502040204020203" pitchFamily="34" charset="0"/>
              </a:rPr>
              <a:t> sostiene que la </a:t>
            </a:r>
            <a:r>
              <a:rPr lang="es-DO" sz="3000" dirty="0" smtClean="0">
                <a:solidFill>
                  <a:srgbClr val="FFC000"/>
                </a:solidFill>
                <a:latin typeface="Bahnschrift SemiBold SemiConden" panose="020B0502040204020203" pitchFamily="34" charset="0"/>
              </a:rPr>
              <a:t>“expiación final” </a:t>
            </a:r>
            <a:r>
              <a:rPr lang="es-DO" sz="3000" dirty="0" smtClean="0">
                <a:latin typeface="Bahnschrift SemiBold SemiConden" panose="020B0502040204020203" pitchFamily="34" charset="0"/>
              </a:rPr>
              <a:t>consiste en la eliminación del pecado del pueblo de Dios. Siguiendo </a:t>
            </a:r>
            <a:r>
              <a:rPr lang="es-DO" sz="3000" dirty="0">
                <a:latin typeface="Bahnschrift SemiBold SemiConden" panose="020B0502040204020203" pitchFamily="34" charset="0"/>
              </a:rPr>
              <a:t>el ejemplo de Cristo, los hombres probarán </a:t>
            </a:r>
            <a:r>
              <a:rPr lang="es-DO" sz="3000" dirty="0">
                <a:solidFill>
                  <a:schemeClr val="accent2">
                    <a:lumMod val="40000"/>
                    <a:lumOff val="60000"/>
                  </a:schemeClr>
                </a:solidFill>
                <a:latin typeface="Bahnschrift SemiBold SemiConden" panose="020B0502040204020203" pitchFamily="34" charset="0"/>
              </a:rPr>
              <a:t>«que lo que Dios hizo en Cristo, puede hacerlo en todo ser humano que se somete a Él. El mundo aguarda esa </a:t>
            </a:r>
            <a:r>
              <a:rPr lang="es-DO" sz="3000" dirty="0" smtClean="0">
                <a:solidFill>
                  <a:schemeClr val="accent2">
                    <a:lumMod val="40000"/>
                    <a:lumOff val="60000"/>
                  </a:schemeClr>
                </a:solidFill>
                <a:latin typeface="Bahnschrift SemiBold SemiConden" panose="020B0502040204020203" pitchFamily="34" charset="0"/>
              </a:rPr>
              <a:t>demostración </a:t>
            </a:r>
            <a:r>
              <a:rPr lang="es-DO" sz="3000" dirty="0" smtClean="0">
                <a:solidFill>
                  <a:srgbClr val="92D050"/>
                </a:solidFill>
                <a:latin typeface="Bahnschrift SemiBold SemiConden" panose="020B0502040204020203" pitchFamily="34" charset="0"/>
              </a:rPr>
              <a:t>“</a:t>
            </a:r>
            <a:r>
              <a:rPr lang="es-MX" sz="3000" dirty="0">
                <a:solidFill>
                  <a:srgbClr val="92D050"/>
                </a:solidFill>
                <a:latin typeface="Bahnschrift SemiBold SemiConden" panose="020B0502040204020203" pitchFamily="34" charset="0"/>
              </a:rPr>
              <a:t>Porque el anhelo ardiente de la creación es el aguardar la manifestación de los hijos de </a:t>
            </a:r>
            <a:r>
              <a:rPr lang="es-MX" sz="3000" dirty="0" smtClean="0">
                <a:solidFill>
                  <a:srgbClr val="92D050"/>
                </a:solidFill>
                <a:latin typeface="Bahnschrift SemiBold SemiConden" panose="020B0502040204020203" pitchFamily="34" charset="0"/>
              </a:rPr>
              <a:t>Dios</a:t>
            </a:r>
            <a:r>
              <a:rPr lang="es-MX" sz="3000" dirty="0" smtClean="0">
                <a:solidFill>
                  <a:srgbClr val="92D050"/>
                </a:solidFill>
              </a:rPr>
              <a:t>”</a:t>
            </a:r>
            <a:r>
              <a:rPr lang="es-DO" sz="3000" dirty="0" smtClean="0">
                <a:latin typeface="Bahnschrift SemiBold SemiConden" panose="020B0502040204020203" pitchFamily="34" charset="0"/>
              </a:rPr>
              <a:t> </a:t>
            </a:r>
            <a:r>
              <a:rPr lang="es-DO" sz="3000" dirty="0">
                <a:solidFill>
                  <a:schemeClr val="accent4">
                    <a:lumMod val="60000"/>
                    <a:lumOff val="40000"/>
                  </a:schemeClr>
                </a:solidFill>
                <a:latin typeface="Bahnschrift SemiBold SemiConden" panose="020B0502040204020203" pitchFamily="34" charset="0"/>
              </a:rPr>
              <a:t>(</a:t>
            </a:r>
            <a:r>
              <a:rPr lang="es-DO" sz="3000" dirty="0" err="1">
                <a:solidFill>
                  <a:schemeClr val="accent4">
                    <a:lumMod val="60000"/>
                    <a:lumOff val="40000"/>
                  </a:schemeClr>
                </a:solidFill>
                <a:latin typeface="Bahnschrift SemiBold SemiConden" panose="020B0502040204020203" pitchFamily="34" charset="0"/>
              </a:rPr>
              <a:t>Rom</a:t>
            </a:r>
            <a:r>
              <a:rPr lang="es-DO" sz="3000" dirty="0">
                <a:solidFill>
                  <a:schemeClr val="accent4">
                    <a:lumMod val="60000"/>
                    <a:lumOff val="40000"/>
                  </a:schemeClr>
                </a:solidFill>
                <a:latin typeface="Bahnschrift SemiBold SemiConden" panose="020B0502040204020203" pitchFamily="34" charset="0"/>
              </a:rPr>
              <a:t> 8:19</a:t>
            </a:r>
            <a:r>
              <a:rPr lang="es-DO" sz="3000" dirty="0" smtClean="0">
                <a:solidFill>
                  <a:schemeClr val="accent4">
                    <a:lumMod val="60000"/>
                    <a:lumOff val="40000"/>
                  </a:schemeClr>
                </a:solidFill>
                <a:latin typeface="Bahnschrift SemiBold SemiConden" panose="020B0502040204020203" pitchFamily="34" charset="0"/>
              </a:rPr>
              <a:t>).</a:t>
            </a:r>
            <a:r>
              <a:rPr lang="es-DO" sz="3000" dirty="0" smtClean="0">
                <a:latin typeface="Bahnschrift SemiBold SemiConden" panose="020B0502040204020203" pitchFamily="34" charset="0"/>
              </a:rPr>
              <a:t> </a:t>
            </a:r>
            <a:r>
              <a:rPr lang="es-DO" sz="3000" dirty="0">
                <a:solidFill>
                  <a:schemeClr val="accent2">
                    <a:lumMod val="40000"/>
                    <a:lumOff val="60000"/>
                  </a:schemeClr>
                </a:solidFill>
                <a:latin typeface="Bahnschrift SemiBold SemiConden" panose="020B0502040204020203" pitchFamily="34" charset="0"/>
              </a:rPr>
              <a:t>Cuando se haya realizado, vendrá el fin».</a:t>
            </a:r>
            <a:endParaRPr lang="es-DO" sz="3000" dirty="0" smtClean="0">
              <a:solidFill>
                <a:schemeClr val="accent2">
                  <a:lumMod val="40000"/>
                  <a:lumOff val="60000"/>
                </a:schemeClr>
              </a:solidFill>
              <a:latin typeface="Bahnschrift SemiBold SemiConden" panose="020B0502040204020203" pitchFamily="34" charset="0"/>
            </a:endParaRPr>
          </a:p>
        </p:txBody>
      </p:sp>
    </p:spTree>
    <p:extLst>
      <p:ext uri="{BB962C8B-B14F-4D97-AF65-F5344CB8AC3E}">
        <p14:creationId xmlns:p14="http://schemas.microsoft.com/office/powerpoint/2010/main" val="337557582"/>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8462</TotalTime>
  <Words>4060</Words>
  <Application>Microsoft Office PowerPoint</Application>
  <PresentationFormat>Panorámica</PresentationFormat>
  <Paragraphs>238</Paragraphs>
  <Slides>52</Slides>
  <Notes>1</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52</vt:i4>
      </vt:variant>
    </vt:vector>
  </HeadingPairs>
  <TitlesOfParts>
    <vt:vector size="62" baseType="lpstr">
      <vt:lpstr>Arial</vt:lpstr>
      <vt:lpstr>Avenir Next LT Pro</vt:lpstr>
      <vt:lpstr>Bahnschrift SemiBold Condensed</vt:lpstr>
      <vt:lpstr>Bahnschrift SemiBold SemiConden</vt:lpstr>
      <vt:lpstr>Bahnschrift SemiCondensed</vt:lpstr>
      <vt:lpstr>Calibri</vt:lpstr>
      <vt:lpstr>Calibri Light</vt:lpstr>
      <vt:lpstr>Cascadia Code</vt:lpstr>
      <vt:lpstr>Century Gothic</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Office365</dc:creator>
  <cp:lastModifiedBy>pc</cp:lastModifiedBy>
  <cp:revision>131</cp:revision>
  <dcterms:created xsi:type="dcterms:W3CDTF">2023-08-29T14:36:31Z</dcterms:created>
  <dcterms:modified xsi:type="dcterms:W3CDTF">2023-09-24T23:29:30Z</dcterms:modified>
</cp:coreProperties>
</file>