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5" r:id="rId3"/>
    <p:sldId id="392" r:id="rId4"/>
    <p:sldId id="449" r:id="rId5"/>
    <p:sldId id="450" r:id="rId6"/>
    <p:sldId id="394" r:id="rId7"/>
    <p:sldId id="445" r:id="rId8"/>
    <p:sldId id="446" r:id="rId9"/>
    <p:sldId id="447" r:id="rId10"/>
    <p:sldId id="452" r:id="rId11"/>
    <p:sldId id="453" r:id="rId12"/>
    <p:sldId id="454" r:id="rId13"/>
    <p:sldId id="455" r:id="rId14"/>
    <p:sldId id="457" r:id="rId15"/>
    <p:sldId id="458" r:id="rId16"/>
    <p:sldId id="448" r:id="rId17"/>
    <p:sldId id="459" r:id="rId18"/>
    <p:sldId id="460" r:id="rId19"/>
    <p:sldId id="461" r:id="rId20"/>
    <p:sldId id="462" r:id="rId21"/>
    <p:sldId id="259" r:id="rId22"/>
  </p:sldIdLst>
  <p:sldSz cx="12192000" cy="6858000"/>
  <p:notesSz cx="6858000" cy="9144000"/>
  <p:photoAlbum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50" d="100"/>
          <a:sy n="50" d="100"/>
        </p:scale>
        <p:origin x="72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AB59792-18B9-8FD6-EF14-1DF5EB072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71146E9-687F-E8BC-6044-58A4407D54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3D322BFE-1E62-2E26-CB05-D5F920AEC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26/4/2025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F99BA35-6703-2A13-E803-F0CDC7BD3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2A3E83C-C1A6-36D5-6761-51C804A30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2358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771F814-F414-EF23-5B43-C8AA85928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EFE82AA9-AEB2-3E8D-1392-65E85BEDBB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A23041B-482D-2FF5-7811-4B8CFA186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26/4/2025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3D0597A-2E17-963A-02B2-1BA0B8761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949C2F0-1F96-594E-C3E0-8546437D1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61369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11F1AE6B-13CD-A23B-CDAF-6CC8502CB4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080E18C-98FF-0118-CC11-73F2BA7A6A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E255BFAD-AD88-6CDB-6164-3B79FF56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26/4/2025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61E9704-7418-B5B9-3B9C-D9A8860E78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3945250-4C70-3C47-0990-F40D0673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466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B08892D-D702-00C2-BC9A-5A82849E4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5C705981-4A37-F1CF-F063-FB8568D3A0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234F3CA-2C4B-4260-981F-F827575B7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26/4/2025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A9522E4-5946-5EFB-C88C-B84371A1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8EC67FD-70A7-3A1C-8DAE-B828DA0E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096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ED285BB-5999-9BD0-AFA5-73153F04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39D0AFAA-5E0E-A017-3974-B8E8E6EDC6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A38A9EA-CA4A-E775-FEA9-7E4A5E324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26/4/2025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EB2A586-1AEA-8DCB-3301-9A5DB2958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3CEFC5-DA17-A23D-A0C8-85FB16913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82607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352FF8-9009-5451-CFA8-BA1C96C50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A309D88-CE9E-4A86-45DC-3A5E9F3969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3317619-52DD-696F-4F65-FAC8BB1C64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FED535D-E24D-8707-D970-E6A3975A4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26/4/2025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DF0DDF4C-DFCF-0F9B-23F5-5F64B8BFE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D31C51F-BCB4-EA1E-5F89-FF0F675AB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13352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CBB8F6-248A-077B-09B1-D9AD509BB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74E2E9F-F97C-4097-42A8-8E76BC91B6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71C6618C-5BEE-F355-CBAB-5DFDB5619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3F10C05A-A6FB-2DAD-7322-AA24458D27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12F2D67D-B28D-2C35-A46A-8DE80B9B7A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C00534B-0C4B-027C-9066-F75E4E16E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26/4/2025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483CF184-9F58-FED4-1A36-59FDC22AA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C0DB0397-2D87-C7F8-AB22-3BCF47A0E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79286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533EEBC-8D8E-A58D-60AF-25CBB6795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522707B-E948-5CE2-C90C-FB86CC0B7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26/4/2025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A5B5B3BF-F931-EB9C-2E01-E798C9E7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AC330045-2A19-7260-DE21-3E95F9E93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35971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2238DB6F-7900-EDD4-0D0D-4843F5B62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26/4/2025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6B352ACC-B5BC-D52B-FC65-A7E36C2AE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1E03866C-4B76-7238-C705-560DB26B6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1449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03B8AF-80B3-0AD8-8500-6F37802EF8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CF2B118-190C-E2CD-3FB0-A45720412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7E54338-2056-73C7-205C-C1E67601F9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56499695-0D33-4BC4-FCDF-C17AEA4D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26/4/2025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EF3B861C-27FB-A4FB-B48D-E51601CD6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5103F12-2DED-514D-D0B4-5071CE02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807798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F6AA19-AAFC-F739-BF8A-EBEC3117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AE06951-CB06-E713-83DB-C07FBE8F48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1D3463C-B71E-1534-D736-178A9D90AF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2CC375DF-CAAF-901F-9329-010BBDAD6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9B9C6-C011-4741-998D-4934121D99A2}" type="datetimeFigureOut">
              <a:rPr lang="es-419" smtClean="0"/>
              <a:t>26/4/2025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6AFB9DE-98BE-D0F3-01D8-B808A5578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EACA37C0-1FD0-6102-7944-BD38403F0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60807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29D3DD9F-D327-9301-5A5F-F6BB3D57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D29E8055-7761-B772-D82B-FBDF9DE4BE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79FEF495-6D99-B1CC-332C-62C8D27142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9B9C6-C011-4741-998D-4934121D99A2}" type="datetimeFigureOut">
              <a:rPr lang="es-419" smtClean="0"/>
              <a:t>26/4/2025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0CB7F1C3-0314-FD34-F252-1DB5D66647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1C10CE5-34A0-98FF-3C6B-0AFC8A6FCD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291F84-6F03-4C0B-9611-A582E7A48C1D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546646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">
            <a:extLst>
              <a:ext uri="{FF2B5EF4-FFF2-40B4-BE49-F238E27FC236}">
                <a16:creationId xmlns="" xmlns:a16="http://schemas.microsoft.com/office/drawing/2014/main" id="{8680A5DA-4E3B-597C-DD2C-2B874E5D2D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1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65870" y="928840"/>
            <a:ext cx="10860259" cy="61151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Doce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mil (12,000)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 los ciento cuarenta y cuatro mil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(144,000) entrarán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 la santa ciudad bajo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el nombre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 Judá, Apocalipsis 7:5 – personas quienes, en tiempos de perplejidad, han sido reconocidos por sus hermanos como líderes de confianza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D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LiberationSans"/>
            </a:endParaRPr>
          </a:p>
          <a:p>
            <a:pPr algn="just">
              <a:lnSpc>
                <a:spcPct val="150000"/>
              </a:lnSpc>
            </a:pP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“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Cachorro de león, Judá; De la presa subiste, hijo mío. Se encorvó, se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echó como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león, Así como león viejo: ¿quién lo despertará?” Génesis 49:9. En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estas palabras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Jacob da la impresión que sería tan fácil dominar un león como vencer a alguno con el carácter de Judá; que sería tan seguro despertar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un león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viejo como luchar con alguno que permanece arraigado en su integridad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 Dios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8135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79938" y="1134203"/>
            <a:ext cx="10832123" cy="5007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El carácter de Judá es uno que bien podríamos codiciar, - esa firmeza que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no se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entregará nuestra integridad cristiana, sino que sabrá con certeza que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el Señor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está con nosotros cuando somos asaltados por Satanás y toda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su hueste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. Mateo 7:24-25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D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LiberationSans"/>
            </a:endParaRPr>
          </a:p>
          <a:p>
            <a:pPr algn="just">
              <a:lnSpc>
                <a:spcPct val="150000"/>
              </a:lnSpc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Judá es mencionado con más frecuencia en las Escrituras que cualquiera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 los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otros doce patriarcas, excepto José. De los cinco hijos de Judá,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dos murieron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sin hijos; pero de los tres hijos restantes se formó la tribu más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fuerte en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todo Israel.</a:t>
            </a:r>
          </a:p>
        </p:txBody>
      </p:sp>
    </p:spTree>
    <p:extLst>
      <p:ext uri="{BB962C8B-B14F-4D97-AF65-F5344CB8AC3E}">
        <p14:creationId xmlns:p14="http://schemas.microsoft.com/office/powerpoint/2010/main" val="2816141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900333" y="1761283"/>
            <a:ext cx="10452295" cy="279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En el Sinaí los hijos de Judá eran </a:t>
            </a:r>
            <a:r>
              <a:rPr lang="es-DO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74.600.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Ellos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tuvieron evidentemente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una pequeña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parte, si acaso algo que ver, en la apostasía en </a:t>
            </a:r>
            <a:r>
              <a:rPr lang="es-D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Sitim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, donde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los números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 Simeón fueron grandemente reducidos; porque Judá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numeraba </a:t>
            </a:r>
            <a:r>
              <a:rPr lang="es-DO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76.500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cuando salieron de </a:t>
            </a:r>
            <a:r>
              <a:rPr lang="es-D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Sitim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 para entrar a la tierra prometida.</a:t>
            </a:r>
          </a:p>
        </p:txBody>
      </p:sp>
    </p:spTree>
    <p:extLst>
      <p:ext uri="{BB962C8B-B14F-4D97-AF65-F5344CB8AC3E}">
        <p14:creationId xmlns:p14="http://schemas.microsoft.com/office/powerpoint/2010/main" val="137453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630701" y="2095505"/>
            <a:ext cx="10930597" cy="3345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La tribu de Judá ocupaba una posición entre las otras tribus similar a la</a:t>
            </a:r>
          </a:p>
          <a:p>
            <a:pPr algn="just">
              <a:lnSpc>
                <a:spcPct val="150000"/>
              </a:lnSpc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sostenida por su progenitor en la familia de su padre. A ellos les fue confiado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el cuidado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del sacerdocio. Las nueve ciudades ocupadas por la familia de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Aarón, los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sacerdotes, estaban todas dentro del territorio de Judá y Simeón.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Josué 21:9-16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. Las restantes cuarenta y ocho ciudades ocupadas por los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levitas estaban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dispersadas entre las otras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tribus.</a:t>
            </a:r>
            <a:endParaRPr lang="es-D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LiberationSans"/>
            </a:endParaRPr>
          </a:p>
        </p:txBody>
      </p:sp>
    </p:spTree>
    <p:extLst>
      <p:ext uri="{BB962C8B-B14F-4D97-AF65-F5344CB8AC3E}">
        <p14:creationId xmlns:p14="http://schemas.microsoft.com/office/powerpoint/2010/main" val="3680906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450166" y="337916"/>
            <a:ext cx="1124008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DO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Judá era una tribu independiente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. Después de la muerte de Saúl, ellos no</a:t>
            </a:r>
          </a:p>
          <a:p>
            <a:pPr algn="just">
              <a:lnSpc>
                <a:spcPct val="150000"/>
              </a:lnSpc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esperaron a que otros reconocieran a David como rey, sino que lo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coronaron rey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 Judá, y David reinó sobre ellos siete años y medio antes que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fuera coronado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rey de todo Israel. 2 Samuel 2:4,11.</a:t>
            </a:r>
          </a:p>
          <a:p>
            <a:pPr algn="just">
              <a:lnSpc>
                <a:spcPct val="150000"/>
              </a:lnSpc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Después de la muerte de Salomón, Judá y Benjamín permanecieron fiel a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la simiente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 David, y formaron el reino de Judá. Este reino retuvo su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propia tierra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alrededor de 142 años después que el reino de Israel fuera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llevado cautivo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 Asiria. 2 Reyes 17:6; 2 Crónicas 36:17-20.</a:t>
            </a:r>
          </a:p>
          <a:p>
            <a:pPr algn="just">
              <a:lnSpc>
                <a:spcPct val="150000"/>
              </a:lnSpc>
            </a:pPr>
            <a:r>
              <a:rPr lang="es-D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Sedequías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, rey de Judá, recibió la última oportunidad de salvar la santa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ciudad de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caer en las bandas de los paganos, Jeremías 38:17-20 pero él fracasó,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y Judá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, la tribu real, fue llevada cautiva a Babilonia</a:t>
            </a:r>
          </a:p>
        </p:txBody>
      </p:sp>
    </p:spTree>
    <p:extLst>
      <p:ext uri="{BB962C8B-B14F-4D97-AF65-F5344CB8AC3E}">
        <p14:creationId xmlns:p14="http://schemas.microsoft.com/office/powerpoint/2010/main" val="3105591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826"/>
                    </a14:imgEffect>
                    <a14:imgEffect>
                      <a14:saturation sat="135000"/>
                    </a14:imgEffect>
                    <a14:imgEffect>
                      <a14:brightnessContrast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59655" y="671691"/>
            <a:ext cx="11029071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Herodes, el último rey que reinó sobre los judíos, murió unos pocos años</a:t>
            </a:r>
          </a:p>
          <a:p>
            <a:pPr algn="just">
              <a:lnSpc>
                <a:spcPct val="150000"/>
              </a:lnSpc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después del nacimiento de Cristo. En su primer testamento Herodes nombró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 </a:t>
            </a:r>
            <a:r>
              <a:rPr lang="es-DO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Antipas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como su sucesor, pero su último testamento nombra a </a:t>
            </a:r>
            <a:r>
              <a:rPr lang="es-D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Arquelao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como su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sucesor. El pueblo estaba listo para aclamar a </a:t>
            </a:r>
            <a:r>
              <a:rPr lang="es-DO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Arquelao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, pero después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se sublevaron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. Tanto </a:t>
            </a:r>
            <a:r>
              <a:rPr lang="es-D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Arquelao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 y </a:t>
            </a:r>
            <a:r>
              <a:rPr lang="es-D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Antipas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 fueron a Roma para presentar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sus reclamos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ante Cesar. Ninguno fue confirmado por Cesar, pero </a:t>
            </a:r>
            <a:r>
              <a:rPr lang="es-D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Arquelao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fue enviado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 regreso a Judea como </a:t>
            </a:r>
            <a:r>
              <a:rPr lang="es-DO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etnarca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 Mateo 2:19-22 con la promesa de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la corona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se probaba ser digno de ella; pero nunca la recibió. De allí la tierra </a:t>
            </a:r>
            <a:r>
              <a:rPr lang="es-DO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“</a:t>
            </a:r>
            <a:r>
              <a:rPr lang="es-DO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 los </a:t>
            </a:r>
            <a:r>
              <a:rPr lang="es-DO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dos reyes que tú temes será abandonada”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durante la niñez de Cristo,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como fue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profetizada por </a:t>
            </a:r>
            <a:r>
              <a:rPr lang="es-DO" sz="2400" u="sng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Isaías. Isaías 7:14-16.</a:t>
            </a:r>
          </a:p>
        </p:txBody>
      </p:sp>
    </p:spTree>
    <p:extLst>
      <p:ext uri="{BB962C8B-B14F-4D97-AF65-F5344CB8AC3E}">
        <p14:creationId xmlns:p14="http://schemas.microsoft.com/office/powerpoint/2010/main" val="3043157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001869" y="1105812"/>
            <a:ext cx="9500249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DO" sz="3200" b="1" dirty="0" smtClean="0">
                <a:solidFill>
                  <a:srgbClr val="FFC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Inspiración </a:t>
            </a:r>
            <a:r>
              <a:rPr lang="es-DO" sz="3200" b="1" dirty="0">
                <a:solidFill>
                  <a:srgbClr val="FFC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de </a:t>
            </a:r>
            <a:r>
              <a:rPr lang="es-DO" sz="3200" b="1" dirty="0" smtClean="0">
                <a:solidFill>
                  <a:srgbClr val="FFC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Judá</a:t>
            </a:r>
          </a:p>
          <a:p>
            <a:pPr algn="just"/>
            <a:endParaRPr lang="es-DO" sz="3200" b="1" dirty="0">
              <a:solidFill>
                <a:srgbClr val="FFC000"/>
              </a:solidFill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s-DO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DO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DO" sz="2200" b="1" dirty="0">
                <a:latin typeface="Arial" panose="020B0604020202020204" pitchFamily="34" charset="0"/>
                <a:cs typeface="Arial" panose="020B0604020202020204" pitchFamily="34" charset="0"/>
              </a:rPr>
              <a:t>El carácter de Judá es digno de admiración: firmeza frente a las tentaciones y profunda fe en Dios</a:t>
            </a:r>
            <a:r>
              <a:rPr lang="es-D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s-DO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DO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DO" sz="2200" b="1" dirty="0">
                <a:latin typeface="Arial" panose="020B0604020202020204" pitchFamily="34" charset="0"/>
                <a:cs typeface="Arial" panose="020B0604020202020204" pitchFamily="34" charset="0"/>
              </a:rPr>
              <a:t>Ejemplos: Caleb, quien dijo: “más podremos nosotros que ellos” (Números 13:30</a:t>
            </a:r>
            <a:r>
              <a:rPr lang="es-DO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s-DO" sz="2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DO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DO" sz="2200" b="1" dirty="0">
                <a:latin typeface="Arial" panose="020B0604020202020204" pitchFamily="34" charset="0"/>
                <a:cs typeface="Arial" panose="020B0604020202020204" pitchFamily="34" charset="0"/>
              </a:rPr>
              <a:t>Los jóvenes fieles en Babilonia (Daniel 3:24-27) y Daniel en el foso de los leones (Daniel 6:7-10).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01869" y="427650"/>
            <a:ext cx="34852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>Lecciones espirituales</a:t>
            </a:r>
          </a:p>
        </p:txBody>
      </p:sp>
    </p:spTree>
    <p:extLst>
      <p:ext uri="{BB962C8B-B14F-4D97-AF65-F5344CB8AC3E}">
        <p14:creationId xmlns:p14="http://schemas.microsoft.com/office/powerpoint/2010/main" val="511410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801858" y="1214820"/>
            <a:ext cx="102834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La gran fe y el intrépido valor de Caleb han sido una inspiración para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los hombres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 todas las edades. Durante la flor de la vida su fe era fuerte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D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LiberationSans"/>
            </a:endParaRPr>
          </a:p>
          <a:p>
            <a:pPr algn="just">
              <a:lnSpc>
                <a:spcPct val="150000"/>
              </a:lnSpc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Cuando otros hombres veían solamente las dificultades gigantescas en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el camino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para ingresar a la tierra, él dijo: “más podremos nosotros que ellos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”. </a:t>
            </a:r>
            <a:r>
              <a:rPr lang="es-DO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Números </a:t>
            </a:r>
            <a:r>
              <a:rPr lang="es-DO" sz="24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13:30.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2964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90843" y="1339252"/>
            <a:ext cx="108321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David ha sido honrado por encima de todos los reyes terrenales en ser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tomado </a:t>
            </a:r>
            <a:r>
              <a:rPr lang="es-DO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como </a:t>
            </a:r>
            <a:r>
              <a:rPr lang="es-DO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un tipo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 Cristo, y la inspiración llama al Salvador “el hijo de David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”</a:t>
            </a:r>
          </a:p>
          <a:p>
            <a:pPr algn="just">
              <a:lnSpc>
                <a:spcPct val="150000"/>
              </a:lnSpc>
            </a:pPr>
            <a:endParaRPr lang="es-D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LiberationSans"/>
            </a:endParaRPr>
          </a:p>
          <a:p>
            <a:pPr algn="just">
              <a:lnSpc>
                <a:spcPct val="150000"/>
              </a:lnSpc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Mateo 21:9. Judá proporcionó un número de otros reyes quienes, rodeados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por todas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las tentaciones de la vida cortesana, permanecieron fieles a Dios.</a:t>
            </a:r>
          </a:p>
        </p:txBody>
      </p:sp>
    </p:spTree>
    <p:extLst>
      <p:ext uri="{BB962C8B-B14F-4D97-AF65-F5344CB8AC3E}">
        <p14:creationId xmlns:p14="http://schemas.microsoft.com/office/powerpoint/2010/main" val="35011380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448972" y="1511183"/>
            <a:ext cx="9678571" cy="279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Durante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un tiempo parecía como si el Israel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 Dios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estaba casi completamente borrado de la tierra, cuatro hombres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jóvenes de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Judá, fieles al carácter de león de su tribu, arriesgaron sus vidas en vez de contaminarse a sí mismos con las viandas del rey Proverbios 23:1-3 de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la mesa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del rey de Babilonia. Daniel 1:8</a:t>
            </a:r>
          </a:p>
        </p:txBody>
      </p:sp>
    </p:spTree>
    <p:extLst>
      <p:ext uri="{BB962C8B-B14F-4D97-AF65-F5344CB8AC3E}">
        <p14:creationId xmlns:p14="http://schemas.microsoft.com/office/powerpoint/2010/main" val="263957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1167834" y="303532"/>
            <a:ext cx="3790532" cy="31254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S" sz="4000" b="1" dirty="0" smtClean="0">
                <a:latin typeface="Arial Rounded MT Bold" panose="020F0704030504030204" pitchFamily="34" charset="0"/>
              </a:rPr>
              <a:t>Capítulo 40: </a:t>
            </a:r>
          </a:p>
          <a:p>
            <a:pPr>
              <a:lnSpc>
                <a:spcPct val="150000"/>
              </a:lnSpc>
            </a:pPr>
            <a:r>
              <a:rPr lang="es-ES" sz="8000" b="1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</a:rPr>
              <a:t>Judá</a:t>
            </a:r>
            <a:r>
              <a:rPr lang="es-ES" sz="7200" b="1" dirty="0" smtClean="0">
                <a:solidFill>
                  <a:srgbClr val="FFC000"/>
                </a:solidFill>
                <a:latin typeface="Arial Rounded MT Bold" panose="020F0704030504030204" pitchFamily="34" charset="0"/>
              </a:rPr>
              <a:t> </a:t>
            </a:r>
            <a:endParaRPr lang="es-ES" sz="7200" b="1" dirty="0">
              <a:solidFill>
                <a:srgbClr val="FFC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1383963" y="3943350"/>
            <a:ext cx="9713074" cy="1614250"/>
          </a:xfrm>
          <a:prstGeom prst="rect">
            <a:avLst/>
          </a:prstGeom>
          <a:solidFill>
            <a:srgbClr val="002060">
              <a:alpha val="52000"/>
            </a:srgb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s-D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nombre o el linaje, separado del carácter, no tiene peso alguno en los registros del cielo.</a:t>
            </a:r>
            <a:endParaRPr lang="es-MX" sz="2400" b="1" dirty="0" smtClean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4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773722" y="682750"/>
            <a:ext cx="102834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Unos pocos años después tres de estos hombres se pararon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valientemente ante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el rey de Babilonia, diciendo: “sepas, oh rey, que no serviremos a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tus dioses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”. En cumplimiento de la promesa hacía más de cien años antes,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-Bold"/>
              </a:rPr>
              <a:t>Isaías 43:2,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el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Señor caminó con esos tres hijos de Judá en medio del horno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ardiente, y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salieron ilesos.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-Bold"/>
              </a:rPr>
              <a:t>Daniel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-Bold"/>
              </a:rPr>
              <a:t>3:24-27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. </a:t>
            </a:r>
            <a:endParaRPr lang="es-DO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LiberationSans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s-DO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LiberationSans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Y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Daniel, fiel a la integridad de su tribu,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se</a:t>
            </a:r>
            <a:r>
              <a:rPr lang="es-DO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enfrentó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a leones hambrientos en vez de tener cualquier interrupción en </a:t>
            </a:r>
            <a:r>
              <a:rPr lang="es-DO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su comunión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con Dios. 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-Bold"/>
              </a:rPr>
              <a:t>Daniel 6:7-10, 16-22</a:t>
            </a:r>
            <a:r>
              <a:rPr lang="es-DO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Calibri" panose="020F0502020204030204" pitchFamily="34" charset="0"/>
                <a:cs typeface="LiberationSans"/>
              </a:rPr>
              <a:t>.</a:t>
            </a:r>
            <a:endParaRPr lang="es-DO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631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">
            <a:extLst>
              <a:ext uri="{FF2B5EF4-FFF2-40B4-BE49-F238E27FC236}">
                <a16:creationId xmlns="" xmlns:a16="http://schemas.microsoft.com/office/drawing/2014/main" id="{0047927D-8278-105D-702C-2B24C0BC063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="" xmlns:a16="http://schemas.microsoft.com/office/drawing/2014/main" id="{E575D3F2-26D6-77A2-D051-73489A17DA74}"/>
              </a:ext>
            </a:extLst>
          </p:cNvPr>
          <p:cNvSpPr txBox="1"/>
          <p:nvPr/>
        </p:nvSpPr>
        <p:spPr>
          <a:xfrm>
            <a:off x="5731097" y="1216835"/>
            <a:ext cx="54808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457200"/>
            <a:r>
              <a:rPr lang="es-DO" sz="3200" b="1" dirty="0" smtClean="0">
                <a:solidFill>
                  <a:srgbClr val="FFFF00"/>
                </a:solidFill>
                <a:latin typeface="Century Gothic" panose="020B0502020202020204"/>
              </a:rPr>
              <a:t>¿por la Fe en Cristo quieres ser parte del linaje de Judá Espiritual que se mantenga victorioso frente a las adversidades y juntos llegar a la patria celestial?</a:t>
            </a:r>
            <a:endParaRPr lang="en-US" sz="3200" b="1" dirty="0">
              <a:solidFill>
                <a:srgbClr val="FFFF00"/>
              </a:solidFill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303535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3534"/>
            <a:ext cx="12192000" cy="6911534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598979" y="1192116"/>
            <a:ext cx="10988650" cy="5372495"/>
          </a:xfrm>
          <a:prstGeom prst="rect">
            <a:avLst/>
          </a:prstGeom>
          <a:solidFill>
            <a:schemeClr val="accent1">
              <a:lumMod val="50000"/>
              <a:alpha val="46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s-D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vista de que Rubén fracasó en cultivar un carácter digno del primogénito, - el que tenía derecho tanto a la primogenitura temporal como espiritual, - sus bendiciones le fueron quitadas, y dadas a otros que habían desarrollado caracteres dignos de </a:t>
            </a:r>
            <a:r>
              <a:rPr lang="es-DO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ellos.</a:t>
            </a:r>
          </a:p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s-D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José, quien había llegado a ser un distinguido gerente de negocios, recibió la porción doble de la herencia de su padre, - la primogenitura temporal; pero se requería más que habilidad para controlar grandes riquezas para tener derecho a la primogenitura espiritual, y llegar a ser el progenitor del Mesías.</a:t>
            </a:r>
            <a:br>
              <a:rPr lang="es-DO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DO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98979" y="215348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Primogenitura</a:t>
            </a:r>
            <a:endParaRPr lang="es-DO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3901"/>
                    </a14:imgEffect>
                    <a14:imgEffect>
                      <a14:saturation sat="10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2195"/>
            <a:ext cx="12192000" cy="7536159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1116038" y="3095346"/>
            <a:ext cx="9927099" cy="2309094"/>
          </a:xfrm>
          <a:prstGeom prst="rect">
            <a:avLst/>
          </a:prstGeom>
          <a:solidFill>
            <a:schemeClr val="accent4">
              <a:lumMod val="50000"/>
              <a:alpha val="58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Génesis 49:10: "El cetro no se apartará de Judá, ni la vara de gobernante de entre sus pies, hasta que venga </a:t>
            </a:r>
            <a:r>
              <a:rPr lang="es-MX" sz="2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Siloh</a:t>
            </a: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y a él sea dada la obediencia de los pueblos."</a:t>
            </a:r>
          </a:p>
          <a:p>
            <a:pPr>
              <a:lnSpc>
                <a:spcPct val="150000"/>
              </a:lnSpc>
            </a:pPr>
            <a:endParaRPr lang="es-DO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16038" y="559654"/>
            <a:ext cx="9959923" cy="1685846"/>
          </a:xfrm>
          <a:prstGeom prst="rect">
            <a:avLst/>
          </a:prstGeom>
          <a:solidFill>
            <a:schemeClr val="accent4">
              <a:lumMod val="50000"/>
              <a:alpha val="58000"/>
            </a:schemeClr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MX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Crónicas 5:2: "Aunque Judá prevaleció sobre sus hermanos, y de él procedió el príncipe, los derechos de primogenitura pertenecían a José."</a:t>
            </a:r>
          </a:p>
        </p:txBody>
      </p:sp>
    </p:spTree>
    <p:extLst>
      <p:ext uri="{BB962C8B-B14F-4D97-AF65-F5344CB8AC3E}">
        <p14:creationId xmlns:p14="http://schemas.microsoft.com/office/powerpoint/2010/main" val="3555326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012874" y="2402415"/>
            <a:ext cx="10227213" cy="2031325"/>
          </a:xfrm>
          <a:prstGeom prst="rect">
            <a:avLst/>
          </a:prstGeom>
          <a:solidFill>
            <a:schemeClr val="tx2">
              <a:lumMod val="10000"/>
              <a:alpha val="54000"/>
            </a:scheme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s-DO" sz="2800" b="1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Judá</a:t>
            </a:r>
            <a:r>
              <a:rPr lang="es-DO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heredó la primogenitura espiritual, pues llegó a ser el más fuerte entre sus hermanos y de él procedió Principal Gobernante.</a:t>
            </a:r>
            <a:endParaRPr lang="es-MX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47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791556" y="1164845"/>
            <a:ext cx="10238704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5400" b="1" dirty="0" smtClean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¿</a:t>
            </a:r>
            <a:r>
              <a:rPr lang="es-DO" sz="5400" b="1" dirty="0">
                <a:solidFill>
                  <a:srgbClr val="FFC0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Rounded MT Bold" panose="020F0704030504030204" pitchFamily="34" charset="0"/>
                <a:ea typeface="+mj-ea"/>
                <a:cs typeface="+mj-cs"/>
              </a:rPr>
              <a:t>Por qué Judá?</a:t>
            </a:r>
          </a:p>
          <a:p>
            <a:pPr algn="just"/>
            <a:r>
              <a:rPr lang="es-DO" sz="2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DO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DO" sz="2300" b="1" dirty="0">
                <a:latin typeface="Arial" panose="020B0604020202020204" pitchFamily="34" charset="0"/>
                <a:cs typeface="Arial" panose="020B0604020202020204" pitchFamily="34" charset="0"/>
              </a:rPr>
              <a:t>Los registros indican que Judá prevaleció no por armas, sino por </a:t>
            </a:r>
            <a:r>
              <a:rPr lang="es-DO" sz="23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liderazgo natural</a:t>
            </a:r>
            <a:r>
              <a:rPr lang="es-DO" sz="23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s-DO" sz="23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DO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Cuando </a:t>
            </a:r>
            <a:r>
              <a:rPr lang="es-D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él se ofreció a ser garante por Benjamín, Jacob consintió en permitir que Benjamín fuera a Egipto, aunque la oferta de Rubén había sido rechazada. (Génesis 43:8-13; 42:37-38</a:t>
            </a:r>
            <a:r>
              <a:rPr lang="es-DO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/>
            <a:endParaRPr lang="es-DO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DO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Jacob envió a Judá para encontrarse con José en </a:t>
            </a:r>
            <a:r>
              <a:rPr lang="es-DO" sz="2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Gosén</a:t>
            </a:r>
            <a:r>
              <a:rPr lang="es-DO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s-MX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MX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Y envió Jacob a Judá delante de sí a José, para que le viniese a ver en </a:t>
            </a:r>
            <a:r>
              <a:rPr lang="es-MX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Gosén</a:t>
            </a:r>
            <a:r>
              <a:rPr lang="es-MX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 y llegaron a la tierra de </a:t>
            </a:r>
            <a:r>
              <a:rPr lang="es-MX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Gosén</a:t>
            </a:r>
            <a:r>
              <a:rPr lang="es-MX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."</a:t>
            </a:r>
            <a:r>
              <a:rPr lang="es-DO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D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Génesis 46:28).</a:t>
            </a:r>
            <a:br>
              <a:rPr lang="es-D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s-DO" sz="23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DO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Judá </a:t>
            </a:r>
            <a:r>
              <a:rPr lang="es-DO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fue quien rogó sinceramente en defensa de Benjamín cuando sus hermanos estaban en gran perplejidad. (Génesis 44:14-34</a:t>
            </a:r>
            <a:r>
              <a:rPr lang="es-DO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2300" dirty="0">
              <a:solidFill>
                <a:schemeClr val="bg2">
                  <a:lumMod val="25000"/>
                  <a:lumOff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226612" y="271954"/>
            <a:ext cx="38575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32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Liderazgo de Judá</a:t>
            </a:r>
          </a:p>
        </p:txBody>
      </p:sp>
    </p:spTree>
    <p:extLst>
      <p:ext uri="{BB962C8B-B14F-4D97-AF65-F5344CB8AC3E}">
        <p14:creationId xmlns:p14="http://schemas.microsoft.com/office/powerpoint/2010/main" val="7932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5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70754" y="964220"/>
            <a:ext cx="10250491" cy="41549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s-D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Integridad en el liderazgo</a:t>
            </a:r>
          </a:p>
          <a:p>
            <a:pPr>
              <a:lnSpc>
                <a:spcPct val="150000"/>
              </a:lnSpc>
            </a:pPr>
            <a:r>
              <a:rPr lang="es-D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D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D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Por estricta </a:t>
            </a: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>integridad a los principios, Judá se había granjeado la confianza de su padre y hermanos.</a:t>
            </a:r>
            <a:b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>Toda la historia se cuenta en las palabras de Jacob: </a:t>
            </a:r>
            <a:r>
              <a:rPr lang="es-DO" sz="2400" b="1" i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“Judá, te alabarán tus hermanos; Tu mano en la cerviz de tus enemigos; Los hijos de tu padre se inclinarán a ti” (Génesis 49:8</a:t>
            </a:r>
            <a:r>
              <a:rPr lang="es-DO" sz="2400" b="1" i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s-DO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87240" y="5294660"/>
            <a:ext cx="8617520" cy="1951496"/>
          </a:xfrm>
          <a:prstGeom prst="rect">
            <a:avLst/>
          </a:prstGeom>
          <a:solidFill>
            <a:schemeClr val="tx2">
              <a:lumMod val="10000"/>
              <a:alpha val="62000"/>
            </a:schemeClr>
          </a:solidFill>
          <a:ln>
            <a:solidFill>
              <a:srgbClr val="FFC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800"/>
              </a:spcBef>
            </a:pPr>
            <a:r>
              <a:rPr lang="es-DO" sz="280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Judá se ganó el respeto en el contacto diario de la vida hogareña y fue reconocido por su carácter firme.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67560" y="131641"/>
            <a:ext cx="51347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>
                <a:latin typeface="Arial Rounded MT Bold" panose="020F0704030504030204" pitchFamily="34" charset="0"/>
                <a:ea typeface="+mj-ea"/>
                <a:cs typeface="+mj-cs"/>
              </a:rPr>
              <a:t>El </a:t>
            </a:r>
            <a:r>
              <a:rPr lang="es-DO" sz="4000" b="1" dirty="0">
                <a:latin typeface="Arial Rounded MT Bold" panose="020F0704030504030204" pitchFamily="34" charset="0"/>
                <a:ea typeface="+mj-ea"/>
                <a:cs typeface="+mj-cs"/>
              </a:rPr>
              <a:t>Carácter de Judá</a:t>
            </a:r>
          </a:p>
        </p:txBody>
      </p:sp>
    </p:spTree>
    <p:extLst>
      <p:ext uri="{BB962C8B-B14F-4D97-AF65-F5344CB8AC3E}">
        <p14:creationId xmlns:p14="http://schemas.microsoft.com/office/powerpoint/2010/main" val="3309250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53153" y="793601"/>
            <a:ext cx="82547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DO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Circunstancias </a:t>
            </a:r>
            <a:r>
              <a:rPr lang="es-DO" sz="2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similares, diferentes </a:t>
            </a:r>
            <a:r>
              <a:rPr lang="es-DO" sz="2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53153" y="145019"/>
            <a:ext cx="4621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Arial" panose="020B0604020202020204" pitchFamily="34" charset="0"/>
              </a:rPr>
              <a:t>Contraste entre Judá y Rubén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53153" y="1327867"/>
            <a:ext cx="11054220" cy="6093976"/>
          </a:xfrm>
          <a:prstGeom prst="rect">
            <a:avLst/>
          </a:prstGeom>
          <a:solidFill>
            <a:schemeClr val="bg2">
              <a:lumMod val="90000"/>
              <a:lumOff val="10000"/>
              <a:alpha val="48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DO" sz="2000" b="1" dirty="0">
                <a:latin typeface="Arial" panose="020B0604020202020204" pitchFamily="34" charset="0"/>
                <a:cs typeface="Arial" panose="020B0604020202020204" pitchFamily="34" charset="0"/>
              </a:rPr>
              <a:t>No fueron pecados públicos los que impidieron a Rubén ser primogénito; mostró infidelidad en el hogar (1 Crónicas </a:t>
            </a:r>
            <a:r>
              <a:rPr lang="es-D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5:1,2).</a:t>
            </a:r>
            <a:r>
              <a:rPr lang="es-MX" sz="2000" dirty="0" smtClean="0"/>
              <a:t> </a:t>
            </a:r>
            <a:r>
              <a:rPr lang="es-MX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Los hijos de Rubén primogénito de Israel (porque él era el primogénito, mas como violó el lecho de su padre, sus derechos de primogenitura fueron dados a los hijos de José, hijo de Israel, y no fue contado por primogénito; </a:t>
            </a:r>
            <a:r>
              <a:rPr lang="es-MX" sz="2000" baseline="30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2 </a:t>
            </a:r>
            <a:r>
              <a:rPr lang="es-MX" sz="20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bien que Judá llegó a ser el mayor sobre sus hermanos, y el príncipe de ellos; mas el derecho de primogenitura fue de José</a:t>
            </a:r>
            <a:r>
              <a:rPr lang="es-MX" sz="2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);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s-DO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D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Judá</a:t>
            </a:r>
            <a:r>
              <a:rPr lang="es-DO" sz="2000" b="1" dirty="0">
                <a:latin typeface="Arial" panose="020B0604020202020204" pitchFamily="34" charset="0"/>
                <a:cs typeface="Arial" panose="020B0604020202020204" pitchFamily="34" charset="0"/>
              </a:rPr>
              <a:t>, en el mismo entorno, demostró fortaleza y liderazgo.</a:t>
            </a:r>
            <a:br>
              <a:rPr lang="es-DO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DO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“Judá llegó a ser el más fuerte entre sus hermanos y de él procedió el Principal Gobernante”</a:t>
            </a:r>
            <a:r>
              <a:rPr lang="es-DO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DO" sz="2000" b="1" dirty="0">
                <a:latin typeface="Arial" panose="020B0604020202020204" pitchFamily="34" charset="0"/>
                <a:cs typeface="Arial" panose="020B0604020202020204" pitchFamily="34" charset="0"/>
              </a:rPr>
              <a:t>(1 Crónicas 5:2).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s-MX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s-MX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Reconociendo 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las conducciones del Señor en su vida, y agradecerle por las muchas bendiciones recibidas.</a:t>
            </a:r>
            <a:endParaRPr lang="en-US" sz="2000" b="1" dirty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2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">
            <a:extLst>
              <a:ext uri="{FF2B5EF4-FFF2-40B4-BE49-F238E27FC236}">
                <a16:creationId xmlns="" xmlns:a16="http://schemas.microsoft.com/office/drawing/2014/main" id="{BCAAF9C1-F1ED-37F1-A4C2-FA8CE21716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36159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506828" y="4971244"/>
            <a:ext cx="9839458" cy="18867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50000"/>
              </a:lnSpc>
              <a:spcBef>
                <a:spcPts val="1800"/>
              </a:spcBef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FontTx/>
              <a:buAutoNum type="arabicPeriod"/>
            </a:pPr>
            <a:endParaRPr lang="es-MX" sz="2400" b="1" dirty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400" b="1" dirty="0" smtClean="0">
              <a:solidFill>
                <a:schemeClr val="accent2">
                  <a:lumMod val="40000"/>
                  <a:lumOff val="6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50000"/>
              </a:lnSpc>
              <a:spcBef>
                <a:spcPts val="1800"/>
              </a:spcBef>
              <a:buAutoNum type="arabicPeriod"/>
            </a:pPr>
            <a:endParaRPr lang="es-MX" sz="2200" b="1" dirty="0" smtClean="0">
              <a:solidFill>
                <a:schemeClr val="bg2">
                  <a:lumMod val="25000"/>
                  <a:lumOff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07457" y="1863435"/>
            <a:ext cx="1000688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>“No será quitado el cetro de Judá, ni el legislador de entre sus pies, hasta que venga </a:t>
            </a:r>
            <a:r>
              <a:rPr lang="es-DO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Siloh</a:t>
            </a: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>” (Génesis 49:10</a:t>
            </a:r>
            <a:r>
              <a:rPr lang="es-D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algn="just">
              <a:lnSpc>
                <a:spcPct val="150000"/>
              </a:lnSpc>
            </a:pP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>La tribu de Judá proporcionó una galaxia de </a:t>
            </a:r>
            <a:r>
              <a:rPr lang="es-D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nombres sobresalientes </a:t>
            </a: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>en la historia sagrada. Ninguna otra tribu dio al mundo tantos hombres poderosos de Dios</a:t>
            </a:r>
            <a:r>
              <a:rPr lang="es-D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s-DO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DO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Encabeza </a:t>
            </a:r>
            <a:r>
              <a:rPr lang="es-DO" sz="2400" b="1" dirty="0">
                <a:latin typeface="Arial" panose="020B0604020202020204" pitchFamily="34" charset="0"/>
                <a:cs typeface="Arial" panose="020B0604020202020204" pitchFamily="34" charset="0"/>
              </a:rPr>
              <a:t>la lista Jesús de Nazaret, el León de la tribu de Judá.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7457" y="519310"/>
            <a:ext cx="292394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2400" b="1" dirty="0">
                <a:latin typeface="Arial Rounded MT Bold" panose="020F0704030504030204" pitchFamily="34" charset="0"/>
                <a:cs typeface="Arial" panose="020B0604020202020204" pitchFamily="34" charset="0"/>
              </a:rPr>
              <a:t>Profecías y legado</a:t>
            </a:r>
            <a:endParaRPr lang="es-DO" sz="2400" b="1" dirty="0">
              <a:latin typeface="Arial Rounded MT Bold" panose="020F07040305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907457" y="1340215"/>
            <a:ext cx="38209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DO" sz="2800" b="1" dirty="0">
                <a:solidFill>
                  <a:srgbClr val="FFC000"/>
                </a:solidFill>
                <a:latin typeface="Arial Rounded MT Bold" panose="020F0704030504030204" pitchFamily="34" charset="0"/>
                <a:cs typeface="Arial" panose="020B0604020202020204" pitchFamily="34" charset="0"/>
              </a:rPr>
              <a:t>Judá y las Escrituras</a:t>
            </a:r>
          </a:p>
        </p:txBody>
      </p:sp>
    </p:spTree>
    <p:extLst>
      <p:ext uri="{BB962C8B-B14F-4D97-AF65-F5344CB8AC3E}">
        <p14:creationId xmlns:p14="http://schemas.microsoft.com/office/powerpoint/2010/main" val="2310560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" id="{CBAD0E0A-F576-4E8B-A01B-D97BC1BBDAE3}" vid="{BD0A4B01-F1E2-47E0-9001-0D659CBADE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Plantilla la cruz y su sombra</Template>
  <TotalTime>2047</TotalTime>
  <Words>1276</Words>
  <Application>Microsoft Office PowerPoint</Application>
  <PresentationFormat>Panorámica</PresentationFormat>
  <Paragraphs>77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2" baseType="lpstr">
      <vt:lpstr>Aptos</vt:lpstr>
      <vt:lpstr>Aptos Display</vt:lpstr>
      <vt:lpstr>Arial</vt:lpstr>
      <vt:lpstr>Arial Rounded MT Bold</vt:lpstr>
      <vt:lpstr>Calibri</vt:lpstr>
      <vt:lpstr>Century Gothic</vt:lpstr>
      <vt:lpstr>LiberationSans</vt:lpstr>
      <vt:lpstr>LiberationSans-Bold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Ulises Aguero</dc:creator>
  <cp:lastModifiedBy>pc</cp:lastModifiedBy>
  <cp:revision>155</cp:revision>
  <dcterms:created xsi:type="dcterms:W3CDTF">2024-04-21T02:46:20Z</dcterms:created>
  <dcterms:modified xsi:type="dcterms:W3CDTF">2025-04-26T23:08:46Z</dcterms:modified>
</cp:coreProperties>
</file>