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3"/>
  </p:notesMasterIdLst>
  <p:sldIdLst>
    <p:sldId id="257" r:id="rId2"/>
    <p:sldId id="258" r:id="rId3"/>
    <p:sldId id="263" r:id="rId4"/>
    <p:sldId id="265" r:id="rId5"/>
    <p:sldId id="266" r:id="rId6"/>
    <p:sldId id="267" r:id="rId7"/>
    <p:sldId id="268" r:id="rId8"/>
    <p:sldId id="269" r:id="rId9"/>
    <p:sldId id="270" r:id="rId10"/>
    <p:sldId id="271" r:id="rId11"/>
    <p:sldId id="272" r:id="rId12"/>
    <p:sldId id="274" r:id="rId13"/>
    <p:sldId id="275" r:id="rId14"/>
    <p:sldId id="276" r:id="rId15"/>
    <p:sldId id="273" r:id="rId16"/>
    <p:sldId id="278" r:id="rId17"/>
    <p:sldId id="279" r:id="rId18"/>
    <p:sldId id="280" r:id="rId19"/>
    <p:sldId id="281" r:id="rId20"/>
    <p:sldId id="282" r:id="rId21"/>
    <p:sldId id="283" r:id="rId22"/>
    <p:sldId id="260" r:id="rId23"/>
    <p:sldId id="284" r:id="rId24"/>
    <p:sldId id="285" r:id="rId25"/>
    <p:sldId id="286" r:id="rId26"/>
    <p:sldId id="287" r:id="rId27"/>
    <p:sldId id="288" r:id="rId28"/>
    <p:sldId id="264" r:id="rId29"/>
    <p:sldId id="299" r:id="rId30"/>
    <p:sldId id="289" r:id="rId31"/>
    <p:sldId id="291" r:id="rId32"/>
    <p:sldId id="293" r:id="rId33"/>
    <p:sldId id="294" r:id="rId34"/>
    <p:sldId id="295" r:id="rId35"/>
    <p:sldId id="296" r:id="rId36"/>
    <p:sldId id="297" r:id="rId37"/>
    <p:sldId id="298" r:id="rId38"/>
    <p:sldId id="301" r:id="rId39"/>
    <p:sldId id="300" r:id="rId40"/>
    <p:sldId id="302" r:id="rId41"/>
    <p:sldId id="303" r:id="rId42"/>
    <p:sldId id="304" r:id="rId43"/>
    <p:sldId id="305" r:id="rId44"/>
    <p:sldId id="306" r:id="rId45"/>
    <p:sldId id="307" r:id="rId46"/>
    <p:sldId id="310" r:id="rId47"/>
    <p:sldId id="308" r:id="rId48"/>
    <p:sldId id="311" r:id="rId49"/>
    <p:sldId id="312" r:id="rId50"/>
    <p:sldId id="313" r:id="rId51"/>
    <p:sldId id="262" r:id="rId52"/>
  </p:sldIdLst>
  <p:sldSz cx="12192000" cy="6858000"/>
  <p:notesSz cx="6858000" cy="9144000"/>
  <p:photoAlbum/>
  <p:defaultTextStyle>
    <a:defPPr>
      <a:defRPr lang="es-D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2" d="100"/>
          <a:sy n="42" d="100"/>
        </p:scale>
        <p:origin x="92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66187F-D9D9-4677-81A7-9EB9FCCD0E6F}" type="datetimeFigureOut">
              <a:rPr lang="es-ES" smtClean="0"/>
              <a:t>30/09/2023</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2F4214-3777-404A-9810-ED5CFD8D3522}" type="slidenum">
              <a:rPr lang="es-ES" smtClean="0"/>
              <a:t>‹Nº›</a:t>
            </a:fld>
            <a:endParaRPr lang="es-ES"/>
          </a:p>
        </p:txBody>
      </p:sp>
    </p:spTree>
    <p:extLst>
      <p:ext uri="{BB962C8B-B14F-4D97-AF65-F5344CB8AC3E}">
        <p14:creationId xmlns:p14="http://schemas.microsoft.com/office/powerpoint/2010/main" val="1920111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492F4214-3777-404A-9810-ED5CFD8D3522}" type="slidenum">
              <a:rPr lang="es-ES" smtClean="0"/>
              <a:t>3</a:t>
            </a:fld>
            <a:endParaRPr lang="es-ES"/>
          </a:p>
        </p:txBody>
      </p:sp>
    </p:spTree>
    <p:extLst>
      <p:ext uri="{BB962C8B-B14F-4D97-AF65-F5344CB8AC3E}">
        <p14:creationId xmlns:p14="http://schemas.microsoft.com/office/powerpoint/2010/main" val="37984807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492F4214-3777-404A-9810-ED5CFD8D3522}" type="slidenum">
              <a:rPr lang="es-ES" smtClean="0"/>
              <a:t>17</a:t>
            </a:fld>
            <a:endParaRPr lang="es-ES"/>
          </a:p>
        </p:txBody>
      </p:sp>
    </p:spTree>
    <p:extLst>
      <p:ext uri="{BB962C8B-B14F-4D97-AF65-F5344CB8AC3E}">
        <p14:creationId xmlns:p14="http://schemas.microsoft.com/office/powerpoint/2010/main" val="33161675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492F4214-3777-404A-9810-ED5CFD8D3522}" type="slidenum">
              <a:rPr lang="es-ES" smtClean="0"/>
              <a:t>18</a:t>
            </a:fld>
            <a:endParaRPr lang="es-ES"/>
          </a:p>
        </p:txBody>
      </p:sp>
    </p:spTree>
    <p:extLst>
      <p:ext uri="{BB962C8B-B14F-4D97-AF65-F5344CB8AC3E}">
        <p14:creationId xmlns:p14="http://schemas.microsoft.com/office/powerpoint/2010/main" val="2179101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492F4214-3777-404A-9810-ED5CFD8D3522}" type="slidenum">
              <a:rPr lang="es-ES" smtClean="0"/>
              <a:t>19</a:t>
            </a:fld>
            <a:endParaRPr lang="es-ES"/>
          </a:p>
        </p:txBody>
      </p:sp>
    </p:spTree>
    <p:extLst>
      <p:ext uri="{BB962C8B-B14F-4D97-AF65-F5344CB8AC3E}">
        <p14:creationId xmlns:p14="http://schemas.microsoft.com/office/powerpoint/2010/main" val="27513598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492F4214-3777-404A-9810-ED5CFD8D3522}" type="slidenum">
              <a:rPr lang="es-ES" smtClean="0"/>
              <a:t>20</a:t>
            </a:fld>
            <a:endParaRPr lang="es-ES"/>
          </a:p>
        </p:txBody>
      </p:sp>
    </p:spTree>
    <p:extLst>
      <p:ext uri="{BB962C8B-B14F-4D97-AF65-F5344CB8AC3E}">
        <p14:creationId xmlns:p14="http://schemas.microsoft.com/office/powerpoint/2010/main" val="215082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492F4214-3777-404A-9810-ED5CFD8D3522}" type="slidenum">
              <a:rPr lang="es-ES" smtClean="0"/>
              <a:t>21</a:t>
            </a:fld>
            <a:endParaRPr lang="es-ES"/>
          </a:p>
        </p:txBody>
      </p:sp>
    </p:spTree>
    <p:extLst>
      <p:ext uri="{BB962C8B-B14F-4D97-AF65-F5344CB8AC3E}">
        <p14:creationId xmlns:p14="http://schemas.microsoft.com/office/powerpoint/2010/main" val="32458527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492F4214-3777-404A-9810-ED5CFD8D3522}" type="slidenum">
              <a:rPr lang="es-ES" smtClean="0"/>
              <a:t>25</a:t>
            </a:fld>
            <a:endParaRPr lang="es-ES"/>
          </a:p>
        </p:txBody>
      </p:sp>
    </p:spTree>
    <p:extLst>
      <p:ext uri="{BB962C8B-B14F-4D97-AF65-F5344CB8AC3E}">
        <p14:creationId xmlns:p14="http://schemas.microsoft.com/office/powerpoint/2010/main" val="36306312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492F4214-3777-404A-9810-ED5CFD8D3522}" type="slidenum">
              <a:rPr lang="es-ES" smtClean="0"/>
              <a:t>26</a:t>
            </a:fld>
            <a:endParaRPr lang="es-ES"/>
          </a:p>
        </p:txBody>
      </p:sp>
    </p:spTree>
    <p:extLst>
      <p:ext uri="{BB962C8B-B14F-4D97-AF65-F5344CB8AC3E}">
        <p14:creationId xmlns:p14="http://schemas.microsoft.com/office/powerpoint/2010/main" val="30989510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492F4214-3777-404A-9810-ED5CFD8D3522}" type="slidenum">
              <a:rPr lang="es-ES" smtClean="0"/>
              <a:t>27</a:t>
            </a:fld>
            <a:endParaRPr lang="es-ES"/>
          </a:p>
        </p:txBody>
      </p:sp>
    </p:spTree>
    <p:extLst>
      <p:ext uri="{BB962C8B-B14F-4D97-AF65-F5344CB8AC3E}">
        <p14:creationId xmlns:p14="http://schemas.microsoft.com/office/powerpoint/2010/main" val="18333654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374C648D-F527-4B47-B518-4DE233CA1F8D}" type="datetimeFigureOut">
              <a:rPr lang="es-DO" smtClean="0"/>
              <a:t>29/9/2023</a:t>
            </a:fld>
            <a:endParaRPr lang="es-DO"/>
          </a:p>
        </p:txBody>
      </p:sp>
      <p:sp>
        <p:nvSpPr>
          <p:cNvPr id="5" name="Footer Placeholder 4"/>
          <p:cNvSpPr>
            <a:spLocks noGrp="1"/>
          </p:cNvSpPr>
          <p:nvPr>
            <p:ph type="ftr" sz="quarter" idx="11"/>
          </p:nvPr>
        </p:nvSpPr>
        <p:spPr/>
        <p:txBody>
          <a:bodyPr/>
          <a:lstStyle/>
          <a:p>
            <a:endParaRPr lang="es-DO"/>
          </a:p>
        </p:txBody>
      </p:sp>
      <p:sp>
        <p:nvSpPr>
          <p:cNvPr id="6" name="Slide Number Placeholder 5"/>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2558867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74C648D-F527-4B47-B518-4DE233CA1F8D}" type="datetimeFigureOut">
              <a:rPr lang="es-DO" smtClean="0"/>
              <a:t>29/9/2023</a:t>
            </a:fld>
            <a:endParaRPr lang="es-DO"/>
          </a:p>
        </p:txBody>
      </p:sp>
      <p:sp>
        <p:nvSpPr>
          <p:cNvPr id="5" name="Footer Placeholder 4"/>
          <p:cNvSpPr>
            <a:spLocks noGrp="1"/>
          </p:cNvSpPr>
          <p:nvPr>
            <p:ph type="ftr" sz="quarter" idx="11"/>
          </p:nvPr>
        </p:nvSpPr>
        <p:spPr/>
        <p:txBody>
          <a:bodyPr/>
          <a:lstStyle/>
          <a:p>
            <a:endParaRPr lang="es-DO"/>
          </a:p>
        </p:txBody>
      </p:sp>
      <p:sp>
        <p:nvSpPr>
          <p:cNvPr id="6" name="Slide Number Placeholder 5"/>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1360046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74C648D-F527-4B47-B518-4DE233CA1F8D}" type="datetimeFigureOut">
              <a:rPr lang="es-DO" smtClean="0"/>
              <a:t>29/9/2023</a:t>
            </a:fld>
            <a:endParaRPr lang="es-DO"/>
          </a:p>
        </p:txBody>
      </p:sp>
      <p:sp>
        <p:nvSpPr>
          <p:cNvPr id="5" name="Footer Placeholder 4"/>
          <p:cNvSpPr>
            <a:spLocks noGrp="1"/>
          </p:cNvSpPr>
          <p:nvPr>
            <p:ph type="ftr" sz="quarter" idx="11"/>
          </p:nvPr>
        </p:nvSpPr>
        <p:spPr/>
        <p:txBody>
          <a:bodyPr/>
          <a:lstStyle/>
          <a:p>
            <a:endParaRPr lang="es-DO"/>
          </a:p>
        </p:txBody>
      </p:sp>
      <p:sp>
        <p:nvSpPr>
          <p:cNvPr id="6" name="Slide Number Placeholder 5"/>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2754017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74C648D-F527-4B47-B518-4DE233CA1F8D}" type="datetimeFigureOut">
              <a:rPr lang="es-DO" smtClean="0"/>
              <a:t>29/9/2023</a:t>
            </a:fld>
            <a:endParaRPr lang="es-DO"/>
          </a:p>
        </p:txBody>
      </p:sp>
      <p:sp>
        <p:nvSpPr>
          <p:cNvPr id="5" name="Footer Placeholder 4"/>
          <p:cNvSpPr>
            <a:spLocks noGrp="1"/>
          </p:cNvSpPr>
          <p:nvPr>
            <p:ph type="ftr" sz="quarter" idx="11"/>
          </p:nvPr>
        </p:nvSpPr>
        <p:spPr/>
        <p:txBody>
          <a:bodyPr/>
          <a:lstStyle/>
          <a:p>
            <a:endParaRPr lang="es-DO"/>
          </a:p>
        </p:txBody>
      </p:sp>
      <p:sp>
        <p:nvSpPr>
          <p:cNvPr id="6" name="Slide Number Placeholder 5"/>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2787571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74C648D-F527-4B47-B518-4DE233CA1F8D}" type="datetimeFigureOut">
              <a:rPr lang="es-DO" smtClean="0"/>
              <a:t>29/9/2023</a:t>
            </a:fld>
            <a:endParaRPr lang="es-DO"/>
          </a:p>
        </p:txBody>
      </p:sp>
      <p:sp>
        <p:nvSpPr>
          <p:cNvPr id="5" name="Footer Placeholder 4"/>
          <p:cNvSpPr>
            <a:spLocks noGrp="1"/>
          </p:cNvSpPr>
          <p:nvPr>
            <p:ph type="ftr" sz="quarter" idx="11"/>
          </p:nvPr>
        </p:nvSpPr>
        <p:spPr/>
        <p:txBody>
          <a:bodyPr/>
          <a:lstStyle/>
          <a:p>
            <a:endParaRPr lang="es-DO"/>
          </a:p>
        </p:txBody>
      </p:sp>
      <p:sp>
        <p:nvSpPr>
          <p:cNvPr id="6" name="Slide Number Placeholder 5"/>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3570002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74C648D-F527-4B47-B518-4DE233CA1F8D}" type="datetimeFigureOut">
              <a:rPr lang="es-DO" smtClean="0"/>
              <a:t>29/9/2023</a:t>
            </a:fld>
            <a:endParaRPr lang="es-DO"/>
          </a:p>
        </p:txBody>
      </p:sp>
      <p:sp>
        <p:nvSpPr>
          <p:cNvPr id="6" name="Footer Placeholder 5"/>
          <p:cNvSpPr>
            <a:spLocks noGrp="1"/>
          </p:cNvSpPr>
          <p:nvPr>
            <p:ph type="ftr" sz="quarter" idx="11"/>
          </p:nvPr>
        </p:nvSpPr>
        <p:spPr/>
        <p:txBody>
          <a:bodyPr/>
          <a:lstStyle/>
          <a:p>
            <a:endParaRPr lang="es-DO"/>
          </a:p>
        </p:txBody>
      </p:sp>
      <p:sp>
        <p:nvSpPr>
          <p:cNvPr id="7" name="Slide Number Placeholder 6"/>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2849612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74C648D-F527-4B47-B518-4DE233CA1F8D}" type="datetimeFigureOut">
              <a:rPr lang="es-DO" smtClean="0"/>
              <a:t>29/9/2023</a:t>
            </a:fld>
            <a:endParaRPr lang="es-DO"/>
          </a:p>
        </p:txBody>
      </p:sp>
      <p:sp>
        <p:nvSpPr>
          <p:cNvPr id="8" name="Footer Placeholder 7"/>
          <p:cNvSpPr>
            <a:spLocks noGrp="1"/>
          </p:cNvSpPr>
          <p:nvPr>
            <p:ph type="ftr" sz="quarter" idx="11"/>
          </p:nvPr>
        </p:nvSpPr>
        <p:spPr/>
        <p:txBody>
          <a:bodyPr/>
          <a:lstStyle/>
          <a:p>
            <a:endParaRPr lang="es-DO"/>
          </a:p>
        </p:txBody>
      </p:sp>
      <p:sp>
        <p:nvSpPr>
          <p:cNvPr id="9" name="Slide Number Placeholder 8"/>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2219051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374C648D-F527-4B47-B518-4DE233CA1F8D}" type="datetimeFigureOut">
              <a:rPr lang="es-DO" smtClean="0"/>
              <a:t>29/9/2023</a:t>
            </a:fld>
            <a:endParaRPr lang="es-DO"/>
          </a:p>
        </p:txBody>
      </p:sp>
      <p:sp>
        <p:nvSpPr>
          <p:cNvPr id="4" name="Footer Placeholder 3"/>
          <p:cNvSpPr>
            <a:spLocks noGrp="1"/>
          </p:cNvSpPr>
          <p:nvPr>
            <p:ph type="ftr" sz="quarter" idx="11"/>
          </p:nvPr>
        </p:nvSpPr>
        <p:spPr/>
        <p:txBody>
          <a:bodyPr/>
          <a:lstStyle/>
          <a:p>
            <a:endParaRPr lang="es-DO"/>
          </a:p>
        </p:txBody>
      </p:sp>
      <p:sp>
        <p:nvSpPr>
          <p:cNvPr id="5" name="Slide Number Placeholder 4"/>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2792171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4C648D-F527-4B47-B518-4DE233CA1F8D}" type="datetimeFigureOut">
              <a:rPr lang="es-DO" smtClean="0"/>
              <a:t>29/9/2023</a:t>
            </a:fld>
            <a:endParaRPr lang="es-DO"/>
          </a:p>
        </p:txBody>
      </p:sp>
      <p:sp>
        <p:nvSpPr>
          <p:cNvPr id="3" name="Footer Placeholder 2"/>
          <p:cNvSpPr>
            <a:spLocks noGrp="1"/>
          </p:cNvSpPr>
          <p:nvPr>
            <p:ph type="ftr" sz="quarter" idx="11"/>
          </p:nvPr>
        </p:nvSpPr>
        <p:spPr/>
        <p:txBody>
          <a:bodyPr/>
          <a:lstStyle/>
          <a:p>
            <a:endParaRPr lang="es-DO"/>
          </a:p>
        </p:txBody>
      </p:sp>
      <p:sp>
        <p:nvSpPr>
          <p:cNvPr id="4" name="Slide Number Placeholder 3"/>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2563946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74C648D-F527-4B47-B518-4DE233CA1F8D}" type="datetimeFigureOut">
              <a:rPr lang="es-DO" smtClean="0"/>
              <a:t>29/9/2023</a:t>
            </a:fld>
            <a:endParaRPr lang="es-DO"/>
          </a:p>
        </p:txBody>
      </p:sp>
      <p:sp>
        <p:nvSpPr>
          <p:cNvPr id="6" name="Footer Placeholder 5"/>
          <p:cNvSpPr>
            <a:spLocks noGrp="1"/>
          </p:cNvSpPr>
          <p:nvPr>
            <p:ph type="ftr" sz="quarter" idx="11"/>
          </p:nvPr>
        </p:nvSpPr>
        <p:spPr/>
        <p:txBody>
          <a:bodyPr/>
          <a:lstStyle/>
          <a:p>
            <a:endParaRPr lang="es-DO"/>
          </a:p>
        </p:txBody>
      </p:sp>
      <p:sp>
        <p:nvSpPr>
          <p:cNvPr id="7" name="Slide Number Placeholder 6"/>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1014944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74C648D-F527-4B47-B518-4DE233CA1F8D}" type="datetimeFigureOut">
              <a:rPr lang="es-DO" smtClean="0"/>
              <a:t>29/9/2023</a:t>
            </a:fld>
            <a:endParaRPr lang="es-DO"/>
          </a:p>
        </p:txBody>
      </p:sp>
      <p:sp>
        <p:nvSpPr>
          <p:cNvPr id="6" name="Footer Placeholder 5"/>
          <p:cNvSpPr>
            <a:spLocks noGrp="1"/>
          </p:cNvSpPr>
          <p:nvPr>
            <p:ph type="ftr" sz="quarter" idx="11"/>
          </p:nvPr>
        </p:nvSpPr>
        <p:spPr/>
        <p:txBody>
          <a:bodyPr/>
          <a:lstStyle/>
          <a:p>
            <a:endParaRPr lang="es-DO"/>
          </a:p>
        </p:txBody>
      </p:sp>
      <p:sp>
        <p:nvSpPr>
          <p:cNvPr id="7" name="Slide Number Placeholder 6"/>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4060031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4C648D-F527-4B47-B518-4DE233CA1F8D}" type="datetimeFigureOut">
              <a:rPr lang="es-DO" smtClean="0"/>
              <a:t>29/9/2023</a:t>
            </a:fld>
            <a:endParaRPr lang="es-D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D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F17388-65FA-47A1-B58A-5588233490C4}" type="slidenum">
              <a:rPr lang="es-DO" smtClean="0"/>
              <a:t>‹Nº›</a:t>
            </a:fld>
            <a:endParaRPr lang="es-DO"/>
          </a:p>
        </p:txBody>
      </p:sp>
    </p:spTree>
    <p:extLst>
      <p:ext uri="{BB962C8B-B14F-4D97-AF65-F5344CB8AC3E}">
        <p14:creationId xmlns:p14="http://schemas.microsoft.com/office/powerpoint/2010/main" val="103618644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1">
            <a:extLst>
              <a:ext uri="{FF2B5EF4-FFF2-40B4-BE49-F238E27FC236}">
                <a16:creationId xmlns:a16="http://schemas.microsoft.com/office/drawing/2014/main" xmlns="" id="{364CF5E2-93B6-5513-1C93-6B4959FF406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5042792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3" name="Rectángulo 2"/>
          <p:cNvSpPr/>
          <p:nvPr/>
        </p:nvSpPr>
        <p:spPr>
          <a:xfrm>
            <a:off x="483870" y="616627"/>
            <a:ext cx="11224260" cy="5624745"/>
          </a:xfrm>
          <a:prstGeom prst="rect">
            <a:avLst/>
          </a:prstGeom>
        </p:spPr>
        <p:txBody>
          <a:bodyPr wrap="square">
            <a:spAutoFit/>
          </a:bodyPr>
          <a:lstStyle/>
          <a:p>
            <a:pPr>
              <a:lnSpc>
                <a:spcPct val="107000"/>
              </a:lnSpc>
              <a:spcAft>
                <a:spcPts val="800"/>
              </a:spcAft>
            </a:pPr>
            <a:r>
              <a:rPr lang="es-DO" sz="4800" dirty="0">
                <a:latin typeface="Bahnschrift SemiCondensed" panose="020B0502040204020203" pitchFamily="34" charset="0"/>
              </a:rPr>
              <a:t>«</a:t>
            </a:r>
            <a:r>
              <a:rPr lang="es-DO" sz="4800" dirty="0">
                <a:solidFill>
                  <a:schemeClr val="bg1"/>
                </a:solidFill>
                <a:latin typeface="Bahnschrift SemiCondensed" panose="020B0502040204020203" pitchFamily="34" charset="0"/>
              </a:rPr>
              <a:t>El pecado es </a:t>
            </a:r>
            <a:r>
              <a:rPr lang="es-DO" sz="4800" dirty="0">
                <a:solidFill>
                  <a:srgbClr val="FFFF00"/>
                </a:solidFill>
                <a:latin typeface="Bahnschrift SemiCondensed" panose="020B0502040204020203" pitchFamily="34" charset="0"/>
              </a:rPr>
              <a:t>escoger</a:t>
            </a:r>
            <a:r>
              <a:rPr lang="es-DO" sz="4800" dirty="0">
                <a:latin typeface="Bahnschrift SemiCondensed" panose="020B0502040204020203" pitchFamily="34" charset="0"/>
              </a:rPr>
              <a:t> </a:t>
            </a:r>
            <a:r>
              <a:rPr lang="es-DO" sz="4800" dirty="0">
                <a:solidFill>
                  <a:schemeClr val="bg1"/>
                </a:solidFill>
                <a:latin typeface="Bahnschrift SemiCondensed" panose="020B0502040204020203" pitchFamily="34" charset="0"/>
              </a:rPr>
              <a:t>separarnos de Dios al poner el yo primero. Es la </a:t>
            </a:r>
            <a:r>
              <a:rPr lang="es-DO" sz="4800" dirty="0">
                <a:solidFill>
                  <a:srgbClr val="FFFF00"/>
                </a:solidFill>
                <a:latin typeface="Bahnschrift SemiCondensed" panose="020B0502040204020203" pitchFamily="34" charset="0"/>
              </a:rPr>
              <a:t>decisión</a:t>
            </a:r>
            <a:r>
              <a:rPr lang="es-DO" sz="4800" dirty="0">
                <a:latin typeface="Bahnschrift SemiCondensed" panose="020B0502040204020203" pitchFamily="34" charset="0"/>
              </a:rPr>
              <a:t> </a:t>
            </a:r>
            <a:r>
              <a:rPr lang="es-DO" sz="4800" dirty="0">
                <a:solidFill>
                  <a:schemeClr val="bg1"/>
                </a:solidFill>
                <a:latin typeface="Bahnschrift SemiCondensed" panose="020B0502040204020203" pitchFamily="34" charset="0"/>
              </a:rPr>
              <a:t>de</a:t>
            </a:r>
            <a:r>
              <a:rPr lang="es-DO" sz="4800" dirty="0">
                <a:latin typeface="Bahnschrift SemiCondensed" panose="020B0502040204020203" pitchFamily="34" charset="0"/>
              </a:rPr>
              <a:t> </a:t>
            </a:r>
            <a:r>
              <a:rPr lang="es-DO" sz="4800" dirty="0">
                <a:solidFill>
                  <a:schemeClr val="bg1"/>
                </a:solidFill>
                <a:latin typeface="Bahnschrift SemiCondensed" panose="020B0502040204020203" pitchFamily="34" charset="0"/>
              </a:rPr>
              <a:t>acariciar lo malo. Es la </a:t>
            </a:r>
            <a:r>
              <a:rPr lang="es-DO" sz="4800" dirty="0">
                <a:solidFill>
                  <a:srgbClr val="FFFF00"/>
                </a:solidFill>
                <a:latin typeface="Bahnschrift SemiCondensed" panose="020B0502040204020203" pitchFamily="34" charset="0"/>
              </a:rPr>
              <a:t>decisión</a:t>
            </a:r>
            <a:r>
              <a:rPr lang="es-DO" sz="4800" dirty="0">
                <a:latin typeface="Bahnschrift SemiCondensed" panose="020B0502040204020203" pitchFamily="34" charset="0"/>
              </a:rPr>
              <a:t> </a:t>
            </a:r>
            <a:r>
              <a:rPr lang="es-DO" sz="4800" dirty="0">
                <a:solidFill>
                  <a:schemeClr val="bg1"/>
                </a:solidFill>
                <a:latin typeface="Bahnschrift SemiCondensed" panose="020B0502040204020203" pitchFamily="34" charset="0"/>
              </a:rPr>
              <a:t>de permanecer ignorantes de la voluntad de Dios. Es la </a:t>
            </a:r>
            <a:r>
              <a:rPr lang="es-DO" sz="4800" dirty="0">
                <a:solidFill>
                  <a:srgbClr val="FFFF00"/>
                </a:solidFill>
                <a:latin typeface="Bahnschrift SemiCondensed" panose="020B0502040204020203" pitchFamily="34" charset="0"/>
              </a:rPr>
              <a:t>decisión</a:t>
            </a:r>
            <a:r>
              <a:rPr lang="es-DO" sz="4800" dirty="0">
                <a:latin typeface="Bahnschrift SemiCondensed" panose="020B0502040204020203" pitchFamily="34" charset="0"/>
              </a:rPr>
              <a:t> </a:t>
            </a:r>
            <a:r>
              <a:rPr lang="es-DO" sz="4800" dirty="0">
                <a:solidFill>
                  <a:schemeClr val="bg1"/>
                </a:solidFill>
                <a:latin typeface="Bahnschrift SemiCondensed" panose="020B0502040204020203" pitchFamily="34" charset="0"/>
              </a:rPr>
              <a:t>de ser irresponsables en cuanto a nuestras habilidades y responsabilidades</a:t>
            </a:r>
            <a:r>
              <a:rPr lang="es-DO" sz="4800" dirty="0">
                <a:solidFill>
                  <a:schemeClr val="bg1"/>
                </a:solidFill>
                <a:latin typeface="Bahnschrift SemiCondensed" panose="020B0502040204020203" pitchFamily="34" charset="0"/>
              </a:rPr>
              <a:t>».</a:t>
            </a:r>
            <a:endParaRPr lang="es-ES" sz="48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3745474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3" name="Rectángulo 2"/>
          <p:cNvSpPr/>
          <p:nvPr/>
        </p:nvSpPr>
        <p:spPr>
          <a:xfrm>
            <a:off x="483870" y="1033087"/>
            <a:ext cx="11224260" cy="4791825"/>
          </a:xfrm>
          <a:prstGeom prst="rect">
            <a:avLst/>
          </a:prstGeom>
        </p:spPr>
        <p:txBody>
          <a:bodyPr wrap="square">
            <a:spAutoFit/>
          </a:bodyPr>
          <a:lstStyle/>
          <a:p>
            <a:pPr>
              <a:lnSpc>
                <a:spcPct val="107000"/>
              </a:lnSpc>
              <a:spcAft>
                <a:spcPts val="800"/>
              </a:spcAft>
            </a:pPr>
            <a:r>
              <a:rPr lang="es-DO" sz="4800" dirty="0">
                <a:solidFill>
                  <a:schemeClr val="bg1"/>
                </a:solidFill>
                <a:latin typeface="Bahnschrift SemiCondensed" panose="020B0502040204020203" pitchFamily="34" charset="0"/>
              </a:rPr>
              <a:t>El pecado puede ser definido como la decisión de hacer algo incorrecto, pero, </a:t>
            </a:r>
            <a:r>
              <a:rPr lang="es-DO" sz="4800" dirty="0">
                <a:solidFill>
                  <a:srgbClr val="FFFF00"/>
                </a:solidFill>
                <a:latin typeface="Bahnschrift SemiCondensed" panose="020B0502040204020203" pitchFamily="34" charset="0"/>
              </a:rPr>
              <a:t>¿eso es todo? </a:t>
            </a:r>
            <a:r>
              <a:rPr lang="es-DO" sz="4800" dirty="0">
                <a:solidFill>
                  <a:schemeClr val="bg1"/>
                </a:solidFill>
                <a:latin typeface="Bahnschrift SemiCondensed" panose="020B0502040204020203" pitchFamily="34" charset="0"/>
              </a:rPr>
              <a:t>Podríamos decir que Adán y Eva </a:t>
            </a:r>
            <a:r>
              <a:rPr lang="es-DO" sz="4800" dirty="0">
                <a:solidFill>
                  <a:srgbClr val="FFFF00"/>
                </a:solidFill>
                <a:latin typeface="Bahnschrift SemiCondensed" panose="020B0502040204020203" pitchFamily="34" charset="0"/>
              </a:rPr>
              <a:t>se separaron</a:t>
            </a:r>
            <a:r>
              <a:rPr lang="es-DO" sz="4800" dirty="0">
                <a:latin typeface="Bahnschrift SemiCondensed" panose="020B0502040204020203" pitchFamily="34" charset="0"/>
              </a:rPr>
              <a:t> </a:t>
            </a:r>
            <a:r>
              <a:rPr lang="es-DO" sz="4800" dirty="0">
                <a:solidFill>
                  <a:schemeClr val="bg1"/>
                </a:solidFill>
                <a:latin typeface="Bahnschrift SemiCondensed" panose="020B0502040204020203" pitchFamily="34" charset="0"/>
              </a:rPr>
              <a:t>de Dios y</a:t>
            </a:r>
            <a:r>
              <a:rPr lang="es-DO" sz="4800" dirty="0">
                <a:latin typeface="Bahnschrift SemiCondensed" panose="020B0502040204020203" pitchFamily="34" charset="0"/>
              </a:rPr>
              <a:t> </a:t>
            </a:r>
            <a:r>
              <a:rPr lang="es-DO" sz="4800" dirty="0">
                <a:solidFill>
                  <a:srgbClr val="FFFF00"/>
                </a:solidFill>
                <a:latin typeface="Bahnschrift SemiCondensed" panose="020B0502040204020203" pitchFamily="34" charset="0"/>
              </a:rPr>
              <a:t>decidieron</a:t>
            </a:r>
            <a:r>
              <a:rPr lang="es-DO" sz="4800" dirty="0">
                <a:latin typeface="Bahnschrift SemiCondensed" panose="020B0502040204020203" pitchFamily="34" charset="0"/>
              </a:rPr>
              <a:t> </a:t>
            </a:r>
            <a:r>
              <a:rPr lang="es-DO" sz="4800" dirty="0">
                <a:solidFill>
                  <a:schemeClr val="bg1"/>
                </a:solidFill>
                <a:latin typeface="Bahnschrift SemiCondensed" panose="020B0502040204020203" pitchFamily="34" charset="0"/>
              </a:rPr>
              <a:t>pecar;</a:t>
            </a:r>
            <a:r>
              <a:rPr lang="es-DO" sz="4800" dirty="0">
                <a:latin typeface="Bahnschrift SemiCondensed" panose="020B0502040204020203" pitchFamily="34" charset="0"/>
              </a:rPr>
              <a:t> </a:t>
            </a:r>
            <a:r>
              <a:rPr lang="es-DO" sz="4800" dirty="0">
                <a:solidFill>
                  <a:srgbClr val="FFFF00"/>
                </a:solidFill>
                <a:latin typeface="Bahnschrift SemiCondensed" panose="020B0502040204020203" pitchFamily="34" charset="0"/>
              </a:rPr>
              <a:t>pero, esa no es la misma dinámica que opera en su descendencia.</a:t>
            </a:r>
            <a:endParaRPr lang="es-ES" sz="4800" dirty="0">
              <a:solidFill>
                <a:srgbClr val="FFFF00"/>
              </a:solidFill>
              <a:latin typeface="Bahnschrift SemiCondensed" panose="020B0502040204020203" pitchFamily="34" charset="0"/>
            </a:endParaRPr>
          </a:p>
        </p:txBody>
      </p:sp>
    </p:spTree>
    <p:extLst>
      <p:ext uri="{BB962C8B-B14F-4D97-AF65-F5344CB8AC3E}">
        <p14:creationId xmlns:p14="http://schemas.microsoft.com/office/powerpoint/2010/main" val="9707189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3" name="Rectángulo 2"/>
          <p:cNvSpPr/>
          <p:nvPr/>
        </p:nvSpPr>
        <p:spPr>
          <a:xfrm>
            <a:off x="483870" y="1424508"/>
            <a:ext cx="11224260" cy="4008983"/>
          </a:xfrm>
          <a:prstGeom prst="rect">
            <a:avLst/>
          </a:prstGeom>
        </p:spPr>
        <p:txBody>
          <a:bodyPr wrap="square">
            <a:spAutoFit/>
          </a:bodyPr>
          <a:lstStyle/>
          <a:p>
            <a:pPr>
              <a:lnSpc>
                <a:spcPct val="107000"/>
              </a:lnSpc>
              <a:spcAft>
                <a:spcPts val="800"/>
              </a:spcAft>
            </a:pPr>
            <a:r>
              <a:rPr lang="es-DO" sz="4800" dirty="0">
                <a:solidFill>
                  <a:srgbClr val="FFFF00"/>
                </a:solidFill>
                <a:latin typeface="Bahnschrift SemiCondensed" panose="020B0502040204020203" pitchFamily="34" charset="0"/>
              </a:rPr>
              <a:t>Nuestra situación es muy diferente,</a:t>
            </a:r>
            <a:r>
              <a:rPr lang="es-DO" sz="4800" dirty="0">
                <a:latin typeface="Bahnschrift SemiCondensed" panose="020B0502040204020203" pitchFamily="34" charset="0"/>
              </a:rPr>
              <a:t> </a:t>
            </a:r>
            <a:r>
              <a:rPr lang="es-DO" sz="4800" dirty="0">
                <a:solidFill>
                  <a:schemeClr val="bg1"/>
                </a:solidFill>
                <a:latin typeface="Bahnschrift SemiCondensed" panose="020B0502040204020203" pitchFamily="34" charset="0"/>
              </a:rPr>
              <a:t>pues nuestros primeros padres tenían una </a:t>
            </a:r>
            <a:r>
              <a:rPr lang="es-DO" sz="4800" dirty="0">
                <a:solidFill>
                  <a:srgbClr val="FFFF00"/>
                </a:solidFill>
                <a:latin typeface="Bahnschrift SemiCondensed" panose="020B0502040204020203" pitchFamily="34" charset="0"/>
              </a:rPr>
              <a:t>naturaleza humana inmaculada</a:t>
            </a:r>
            <a:r>
              <a:rPr lang="es-DO" sz="4800" dirty="0">
                <a:latin typeface="Bahnschrift SemiCondensed" panose="020B0502040204020203" pitchFamily="34" charset="0"/>
              </a:rPr>
              <a:t> </a:t>
            </a:r>
            <a:r>
              <a:rPr lang="es-DO" sz="4800" dirty="0">
                <a:solidFill>
                  <a:schemeClr val="bg1"/>
                </a:solidFill>
                <a:latin typeface="Bahnschrift SemiCondensed" panose="020B0502040204020203" pitchFamily="34" charset="0"/>
              </a:rPr>
              <a:t>sin inclinación hacia el pecado. La tentación operó</a:t>
            </a:r>
            <a:r>
              <a:rPr lang="es-DO" sz="4800" dirty="0">
                <a:latin typeface="Bahnschrift SemiCondensed" panose="020B0502040204020203" pitchFamily="34" charset="0"/>
              </a:rPr>
              <a:t> </a:t>
            </a:r>
            <a:r>
              <a:rPr lang="es-DO" sz="4800" dirty="0">
                <a:solidFill>
                  <a:srgbClr val="FFFF00"/>
                </a:solidFill>
                <a:latin typeface="Bahnschrift SemiCondensed" panose="020B0502040204020203" pitchFamily="34" charset="0"/>
              </a:rPr>
              <a:t>desde afuera hacia su mente</a:t>
            </a:r>
            <a:r>
              <a:rPr lang="es-DO" sz="4800" dirty="0" smtClean="0">
                <a:solidFill>
                  <a:srgbClr val="FFFF00"/>
                </a:solidFill>
                <a:latin typeface="Bahnschrift SemiCondensed" panose="020B0502040204020203" pitchFamily="34" charset="0"/>
              </a:rPr>
              <a:t>.</a:t>
            </a:r>
            <a:endParaRPr lang="es-ES" sz="4800" dirty="0">
              <a:solidFill>
                <a:srgbClr val="FFFF00"/>
              </a:solidFill>
              <a:latin typeface="Bahnschrift SemiCondensed" panose="020B0502040204020203" pitchFamily="34" charset="0"/>
            </a:endParaRPr>
          </a:p>
        </p:txBody>
      </p:sp>
    </p:spTree>
    <p:extLst>
      <p:ext uri="{BB962C8B-B14F-4D97-AF65-F5344CB8AC3E}">
        <p14:creationId xmlns:p14="http://schemas.microsoft.com/office/powerpoint/2010/main" val="1680790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3" name="Rectángulo 2"/>
          <p:cNvSpPr/>
          <p:nvPr/>
        </p:nvSpPr>
        <p:spPr>
          <a:xfrm>
            <a:off x="323850" y="428178"/>
            <a:ext cx="11224260" cy="6001643"/>
          </a:xfrm>
          <a:prstGeom prst="rect">
            <a:avLst/>
          </a:prstGeom>
        </p:spPr>
        <p:txBody>
          <a:bodyPr wrap="square">
            <a:spAutoFit/>
          </a:bodyPr>
          <a:lstStyle/>
          <a:p>
            <a:r>
              <a:rPr lang="es-DO" sz="4800" dirty="0">
                <a:solidFill>
                  <a:schemeClr val="bg1"/>
                </a:solidFill>
                <a:latin typeface="Bahnschrift SemiCondensed" panose="020B0502040204020203" pitchFamily="34" charset="0"/>
              </a:rPr>
              <a:t>Su pecado consistió en una decisión voluntaria </a:t>
            </a:r>
            <a:r>
              <a:rPr lang="es-DO" sz="4800" dirty="0">
                <a:solidFill>
                  <a:srgbClr val="FFFF00"/>
                </a:solidFill>
                <a:latin typeface="Bahnschrift SemiCondensed" panose="020B0502040204020203" pitchFamily="34" charset="0"/>
              </a:rPr>
              <a:t>no motivada por alguna fuerza interior </a:t>
            </a:r>
            <a:r>
              <a:rPr lang="es-DO" sz="4800" dirty="0">
                <a:solidFill>
                  <a:schemeClr val="bg1"/>
                </a:solidFill>
                <a:latin typeface="Bahnschrift SemiCondensed" panose="020B0502040204020203" pitchFamily="34" charset="0"/>
              </a:rPr>
              <a:t>como ocurre con los seres caídos. Desde este lado del Edén, </a:t>
            </a:r>
            <a:r>
              <a:rPr lang="es-DO" sz="4800" dirty="0">
                <a:solidFill>
                  <a:srgbClr val="FFFF00"/>
                </a:solidFill>
                <a:latin typeface="Bahnschrift SemiCondensed" panose="020B0502040204020203" pitchFamily="34" charset="0"/>
              </a:rPr>
              <a:t>la tentación no siempre viene desde exterior</a:t>
            </a:r>
            <a:r>
              <a:rPr lang="es-DO" sz="4800" dirty="0">
                <a:solidFill>
                  <a:schemeClr val="bg1"/>
                </a:solidFill>
                <a:latin typeface="Bahnschrift SemiCondensed" panose="020B0502040204020203" pitchFamily="34" charset="0"/>
              </a:rPr>
              <a:t>; en ocasiones, y quizás la mayor cantidad de veces, </a:t>
            </a:r>
            <a:r>
              <a:rPr lang="es-DO" sz="4800" dirty="0">
                <a:solidFill>
                  <a:srgbClr val="FFFF00"/>
                </a:solidFill>
                <a:latin typeface="Bahnschrift SemiCondensed" panose="020B0502040204020203" pitchFamily="34" charset="0"/>
              </a:rPr>
              <a:t>proviene desde nuestro </a:t>
            </a:r>
            <a:r>
              <a:rPr lang="es-DO" sz="4800" dirty="0" smtClean="0">
                <a:solidFill>
                  <a:srgbClr val="FFFF00"/>
                </a:solidFill>
                <a:latin typeface="Bahnschrift SemiCondensed" panose="020B0502040204020203" pitchFamily="34" charset="0"/>
              </a:rPr>
              <a:t>interior</a:t>
            </a:r>
            <a:r>
              <a:rPr lang="es-DO" sz="4800" dirty="0" smtClean="0">
                <a:solidFill>
                  <a:schemeClr val="bg1"/>
                </a:solidFill>
                <a:latin typeface="Bahnschrift SemiCondensed" panose="020B0502040204020203" pitchFamily="34" charset="0"/>
              </a:rPr>
              <a:t>.</a:t>
            </a:r>
            <a:r>
              <a:rPr lang="es-DO" sz="4800" dirty="0" smtClean="0">
                <a:latin typeface="Bahnschrift SemiCondensed" panose="020B0502040204020203" pitchFamily="34" charset="0"/>
              </a:rPr>
              <a:t> </a:t>
            </a:r>
          </a:p>
          <a:p>
            <a:r>
              <a:rPr lang="es-DO" sz="4800" dirty="0" smtClean="0">
                <a:solidFill>
                  <a:schemeClr val="bg1"/>
                </a:solidFill>
                <a:latin typeface="Bahnschrift SemiCondensed" panose="020B0502040204020203" pitchFamily="34" charset="0"/>
              </a:rPr>
              <a:t>(</a:t>
            </a:r>
            <a:r>
              <a:rPr lang="es-DO" sz="4800" dirty="0" err="1">
                <a:solidFill>
                  <a:schemeClr val="bg1"/>
                </a:solidFill>
                <a:latin typeface="Bahnschrift SemiCondensed" panose="020B0502040204020203" pitchFamily="34" charset="0"/>
              </a:rPr>
              <a:t>Sant</a:t>
            </a:r>
            <a:r>
              <a:rPr lang="es-DO" sz="4800" dirty="0">
                <a:solidFill>
                  <a:schemeClr val="bg1"/>
                </a:solidFill>
                <a:latin typeface="Bahnschrift SemiCondensed" panose="020B0502040204020203" pitchFamily="34" charset="0"/>
              </a:rPr>
              <a:t> 1:14-15).</a:t>
            </a:r>
            <a:endParaRPr lang="es-ES" sz="48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27812355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3" name="Rectángulo 2"/>
          <p:cNvSpPr/>
          <p:nvPr/>
        </p:nvSpPr>
        <p:spPr>
          <a:xfrm>
            <a:off x="483870" y="487692"/>
            <a:ext cx="11224260" cy="4524315"/>
          </a:xfrm>
          <a:prstGeom prst="rect">
            <a:avLst/>
          </a:prstGeom>
        </p:spPr>
        <p:txBody>
          <a:bodyPr wrap="square">
            <a:spAutoFit/>
          </a:bodyPr>
          <a:lstStyle/>
          <a:p>
            <a:pPr algn="ctr"/>
            <a:r>
              <a:rPr lang="es-DO" sz="4800" b="1" dirty="0">
                <a:solidFill>
                  <a:schemeClr val="bg1"/>
                </a:solidFill>
                <a:latin typeface="Bahnschrift SemiCondensed" panose="020B0502040204020203" pitchFamily="34" charset="0"/>
              </a:rPr>
              <a:t>¿Cuál es el problema real aquí? </a:t>
            </a:r>
            <a:endParaRPr lang="es-DO" sz="4800" b="1" dirty="0" smtClean="0">
              <a:solidFill>
                <a:schemeClr val="bg1"/>
              </a:solidFill>
              <a:latin typeface="Bahnschrift SemiCondensed" panose="020B0502040204020203" pitchFamily="34" charset="0"/>
            </a:endParaRPr>
          </a:p>
          <a:p>
            <a:endParaRPr lang="es-DO" sz="4800" dirty="0"/>
          </a:p>
          <a:p>
            <a:r>
              <a:rPr lang="es-DO" sz="4800" dirty="0" smtClean="0">
                <a:solidFill>
                  <a:schemeClr val="bg1"/>
                </a:solidFill>
                <a:latin typeface="Bahnschrift SemiCondensed" panose="020B0502040204020203" pitchFamily="34" charset="0"/>
              </a:rPr>
              <a:t>En </a:t>
            </a:r>
            <a:r>
              <a:rPr lang="es-DO" sz="4800" dirty="0">
                <a:solidFill>
                  <a:schemeClr val="bg1"/>
                </a:solidFill>
                <a:latin typeface="Bahnschrift SemiCondensed" panose="020B0502040204020203" pitchFamily="34" charset="0"/>
              </a:rPr>
              <a:t>su libro, </a:t>
            </a:r>
            <a:r>
              <a:rPr lang="es-DO" sz="4800" dirty="0" err="1">
                <a:solidFill>
                  <a:schemeClr val="bg1"/>
                </a:solidFill>
                <a:latin typeface="Bahnschrift SemiCondensed" panose="020B0502040204020203" pitchFamily="34" charset="0"/>
              </a:rPr>
              <a:t>Priebe</a:t>
            </a:r>
            <a:r>
              <a:rPr lang="es-DO" sz="4800" dirty="0">
                <a:solidFill>
                  <a:schemeClr val="bg1"/>
                </a:solidFill>
                <a:latin typeface="Bahnschrift SemiCondensed" panose="020B0502040204020203" pitchFamily="34" charset="0"/>
              </a:rPr>
              <a:t> está </a:t>
            </a:r>
            <a:r>
              <a:rPr lang="es-DO" sz="4800" dirty="0">
                <a:solidFill>
                  <a:srgbClr val="FFFF00"/>
                </a:solidFill>
                <a:latin typeface="Bahnschrift SemiCondensed" panose="020B0502040204020203" pitchFamily="34" charset="0"/>
              </a:rPr>
              <a:t>objetando la doctrina del pecado original </a:t>
            </a:r>
            <a:r>
              <a:rPr lang="es-DO" sz="4800" dirty="0">
                <a:solidFill>
                  <a:schemeClr val="bg1"/>
                </a:solidFill>
                <a:latin typeface="Bahnschrift SemiCondensed" panose="020B0502040204020203" pitchFamily="34" charset="0"/>
              </a:rPr>
              <a:t>tal y como ha sido entendida históricamente por las tradiciones </a:t>
            </a:r>
            <a:r>
              <a:rPr lang="es-DO" sz="4800" dirty="0">
                <a:solidFill>
                  <a:srgbClr val="FFFF00"/>
                </a:solidFill>
                <a:latin typeface="Bahnschrift SemiCondensed" panose="020B0502040204020203" pitchFamily="34" charset="0"/>
              </a:rPr>
              <a:t>católicas y evangélicas.</a:t>
            </a:r>
            <a:endParaRPr lang="es-ES" sz="4800" dirty="0">
              <a:solidFill>
                <a:srgbClr val="FFFF00"/>
              </a:solidFill>
              <a:latin typeface="Bahnschrift SemiCondensed" panose="020B0502040204020203" pitchFamily="34" charset="0"/>
            </a:endParaRPr>
          </a:p>
        </p:txBody>
      </p:sp>
    </p:spTree>
    <p:extLst>
      <p:ext uri="{BB962C8B-B14F-4D97-AF65-F5344CB8AC3E}">
        <p14:creationId xmlns:p14="http://schemas.microsoft.com/office/powerpoint/2010/main" val="16409314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4" name="Rectángulo 3"/>
          <p:cNvSpPr/>
          <p:nvPr/>
        </p:nvSpPr>
        <p:spPr>
          <a:xfrm>
            <a:off x="160020" y="797510"/>
            <a:ext cx="12390120" cy="5262979"/>
          </a:xfrm>
          <a:prstGeom prst="rect">
            <a:avLst/>
          </a:prstGeom>
        </p:spPr>
        <p:txBody>
          <a:bodyPr wrap="square">
            <a:spAutoFit/>
          </a:bodyPr>
          <a:lstStyle/>
          <a:p>
            <a:r>
              <a:rPr lang="es-DO" sz="4800" dirty="0" err="1">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Priebe</a:t>
            </a:r>
            <a:r>
              <a:rPr lang="es-DO" sz="48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 niega también que la humanidad nazca condenada por la falta de nuestros primeros padres. No obstante, </a:t>
            </a:r>
            <a:r>
              <a:rPr lang="es-DO" sz="48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reconoce que, con la Caída, «algo cambió en la naturaleza de Adán, en lo más profundo de su ser</a:t>
            </a:r>
            <a:r>
              <a:rPr lang="es-DO" sz="48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 La Caída trajo a Adán una</a:t>
            </a:r>
            <a:r>
              <a:rPr lang="es-DO" sz="4800" dirty="0">
                <a:solidFill>
                  <a:schemeClr val="bg1"/>
                </a:solidFill>
                <a:latin typeface="Bahnschrift SemiCondensed" panose="020B0502040204020203" pitchFamily="34" charset="0"/>
                <a:ea typeface="Calibri" panose="020F0502020204030204" pitchFamily="34" charset="0"/>
              </a:rPr>
              <a:t> inclinación</a:t>
            </a:r>
            <a:r>
              <a:rPr lang="es-DO" sz="48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 hacia lo malo. Su naturaleza estaba ahora deformada y torcida».</a:t>
            </a:r>
            <a:endParaRPr lang="es-ES" sz="48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35293165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3" name="Rectángulo 2"/>
          <p:cNvSpPr/>
          <p:nvPr/>
        </p:nvSpPr>
        <p:spPr>
          <a:xfrm>
            <a:off x="3627215" y="451595"/>
            <a:ext cx="4937570" cy="923330"/>
          </a:xfrm>
          <a:prstGeom prst="rect">
            <a:avLst/>
          </a:prstGeom>
          <a:noFill/>
        </p:spPr>
        <p:txBody>
          <a:bodyPr wrap="none" lIns="91440" tIns="45720" rIns="91440" bIns="45720">
            <a:spAutoFit/>
          </a:bodyPr>
          <a:lstStyle/>
          <a:p>
            <a:pPr algn="ctr"/>
            <a:r>
              <a:rPr lang="es-ES" sz="5400" b="0" cap="none" spc="0" dirty="0" smtClean="0">
                <a:ln w="0">
                  <a:solidFill>
                    <a:srgbClr val="FFFF00"/>
                  </a:solidFill>
                </a:ln>
                <a:solidFill>
                  <a:schemeClr val="accent1"/>
                </a:solidFill>
                <a:effectLst>
                  <a:outerShdw blurRad="38100" dist="25400" dir="5400000" algn="ctr" rotWithShape="0">
                    <a:srgbClr val="6E747A">
                      <a:alpha val="43000"/>
                    </a:srgbClr>
                  </a:outerShdw>
                </a:effectLst>
                <a:latin typeface="Bahnschrift SemiCondensed" panose="020B0502040204020203" pitchFamily="34" charset="0"/>
              </a:rPr>
              <a:t>Nos preguntamos</a:t>
            </a:r>
            <a:endParaRPr lang="es-ES" sz="5400" b="0" cap="none" spc="0" dirty="0">
              <a:ln w="0">
                <a:solidFill>
                  <a:srgbClr val="FFFF00"/>
                </a:solidFill>
              </a:ln>
              <a:solidFill>
                <a:schemeClr val="accent1"/>
              </a:solidFill>
              <a:effectLst>
                <a:outerShdw blurRad="38100" dist="25400" dir="5400000" algn="ctr" rotWithShape="0">
                  <a:srgbClr val="6E747A">
                    <a:alpha val="43000"/>
                  </a:srgbClr>
                </a:outerShdw>
              </a:effectLst>
              <a:latin typeface="Bahnschrift SemiCondensed" panose="020B0502040204020203" pitchFamily="34" charset="0"/>
            </a:endParaRPr>
          </a:p>
        </p:txBody>
      </p:sp>
      <p:sp>
        <p:nvSpPr>
          <p:cNvPr id="5" name="Rectángulo 4"/>
          <p:cNvSpPr/>
          <p:nvPr/>
        </p:nvSpPr>
        <p:spPr>
          <a:xfrm>
            <a:off x="0" y="1654168"/>
            <a:ext cx="12192000" cy="4834657"/>
          </a:xfrm>
          <a:prstGeom prst="rect">
            <a:avLst/>
          </a:prstGeom>
        </p:spPr>
        <p:txBody>
          <a:bodyPr wrap="square">
            <a:spAutoFit/>
          </a:bodyPr>
          <a:lstStyle/>
          <a:p>
            <a:pPr>
              <a:lnSpc>
                <a:spcPct val="107000"/>
              </a:lnSpc>
              <a:spcAft>
                <a:spcPts val="800"/>
              </a:spcAft>
            </a:pPr>
            <a:r>
              <a:rPr lang="es-DO" sz="36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¿No revela esa inclinación hacia el mal un cambio de estado en la naturaleza humana</a:t>
            </a:r>
            <a:r>
              <a:rPr lang="es-DO" sz="36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 Preguntamos: si un ser humano no puede ser considerado un «pecador» hasta que no haya cometido alguna falta, </a:t>
            </a:r>
            <a:r>
              <a:rPr lang="es-DO" sz="36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¿cómo lo definimos al nacer siendo que no es un ser santo?</a:t>
            </a:r>
            <a:r>
              <a:rPr lang="es-DO" sz="3600" dirty="0">
                <a:latin typeface="Bahnschrift SemiCondensed" panose="020B0502040204020203" pitchFamily="34" charset="0"/>
                <a:ea typeface="Calibri" panose="020F0502020204030204" pitchFamily="34" charset="0"/>
                <a:cs typeface="Times New Roman" panose="02020603050405020304" pitchFamily="18" charset="0"/>
              </a:rPr>
              <a:t> </a:t>
            </a:r>
            <a:r>
              <a:rPr lang="es-DO" sz="36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¿Podría solo decirse que ha nacido una criatura con inclinación al mal? </a:t>
            </a:r>
            <a:r>
              <a:rPr lang="es-DO" sz="36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Si la criatura que ha nacido ya viene con una naturaleza «deformada y torcida» y con una inclinación al mal, ¿no estaríamos ante un pecador?</a:t>
            </a:r>
            <a:endParaRPr lang="es-ES" sz="3600" dirty="0">
              <a:solidFill>
                <a:srgbClr val="FFFF00"/>
              </a:solidFill>
              <a:effectLst/>
              <a:latin typeface="Bahnschrift SemiCondensed" panose="020B05020402040202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882919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4" name="Rectángulo 3"/>
          <p:cNvSpPr/>
          <p:nvPr/>
        </p:nvSpPr>
        <p:spPr>
          <a:xfrm>
            <a:off x="220980" y="797510"/>
            <a:ext cx="11750040" cy="5262979"/>
          </a:xfrm>
          <a:prstGeom prst="rect">
            <a:avLst/>
          </a:prstGeom>
        </p:spPr>
        <p:txBody>
          <a:bodyPr wrap="square">
            <a:spAutoFit/>
          </a:bodyPr>
          <a:lstStyle/>
          <a:p>
            <a:r>
              <a:rPr lang="es-DO" sz="4800" dirty="0">
                <a:solidFill>
                  <a:schemeClr val="bg1"/>
                </a:solidFill>
                <a:latin typeface="Bahnschrift SemiCondensed" panose="020B0502040204020203" pitchFamily="34" charset="0"/>
              </a:rPr>
              <a:t>Naturalmente, cuando se utiliza el término «pecador» para describir a una persona, </a:t>
            </a:r>
            <a:r>
              <a:rPr lang="es-DO" sz="4800" dirty="0">
                <a:solidFill>
                  <a:srgbClr val="FFFF00"/>
                </a:solidFill>
                <a:latin typeface="Bahnschrift SemiCondensed" panose="020B0502040204020203" pitchFamily="34" charset="0"/>
              </a:rPr>
              <a:t>no se infiere con ello que sea culpable del pecado de Adán</a:t>
            </a:r>
            <a:r>
              <a:rPr lang="es-DO" sz="4800" dirty="0">
                <a:solidFill>
                  <a:schemeClr val="bg1"/>
                </a:solidFill>
                <a:latin typeface="Bahnschrift SemiCondensed" panose="020B0502040204020203" pitchFamily="34" charset="0"/>
              </a:rPr>
              <a:t>, sencillamente es una designación que define a </a:t>
            </a:r>
            <a:r>
              <a:rPr lang="es-DO" sz="4800" dirty="0">
                <a:solidFill>
                  <a:srgbClr val="FFFF00"/>
                </a:solidFill>
                <a:latin typeface="Bahnschrift SemiCondensed" panose="020B0502040204020203" pitchFamily="34" charset="0"/>
              </a:rPr>
              <a:t>una criatura que no posee la misma naturaleza santa </a:t>
            </a:r>
            <a:r>
              <a:rPr lang="es-DO" sz="4800" dirty="0">
                <a:solidFill>
                  <a:schemeClr val="bg1"/>
                </a:solidFill>
                <a:latin typeface="Bahnschrift SemiCondensed" panose="020B0502040204020203" pitchFamily="34" charset="0"/>
              </a:rPr>
              <a:t>que tenían nuestros primeros padres cuando fueron creados por Dios.</a:t>
            </a:r>
            <a:endParaRPr lang="es-ES" sz="48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22991074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4" name="Rectángulo 3"/>
          <p:cNvSpPr/>
          <p:nvPr/>
        </p:nvSpPr>
        <p:spPr>
          <a:xfrm>
            <a:off x="220980" y="797510"/>
            <a:ext cx="11750040" cy="3785652"/>
          </a:xfrm>
          <a:prstGeom prst="rect">
            <a:avLst/>
          </a:prstGeom>
        </p:spPr>
        <p:txBody>
          <a:bodyPr wrap="square">
            <a:spAutoFit/>
          </a:bodyPr>
          <a:lstStyle/>
          <a:p>
            <a:r>
              <a:rPr lang="es-ES" sz="4800" dirty="0" smtClean="0">
                <a:solidFill>
                  <a:schemeClr val="bg1"/>
                </a:solidFill>
                <a:latin typeface="Bahnschrift SemiCondensed" panose="020B0502040204020203" pitchFamily="34" charset="0"/>
              </a:rPr>
              <a:t>Por ejemplo: En el libro de Génesis se menciona que Adán fue creado a </a:t>
            </a:r>
            <a:r>
              <a:rPr lang="es-ES" sz="4800" dirty="0" smtClean="0">
                <a:solidFill>
                  <a:srgbClr val="FFFF00"/>
                </a:solidFill>
                <a:latin typeface="Bahnschrift SemiCondensed" panose="020B0502040204020203" pitchFamily="34" charset="0"/>
              </a:rPr>
              <a:t>imagen y semejanza divina</a:t>
            </a:r>
            <a:r>
              <a:rPr lang="es-ES" sz="4800" dirty="0" smtClean="0">
                <a:latin typeface="Bahnschrift SemiCondensed" panose="020B0502040204020203" pitchFamily="34" charset="0"/>
              </a:rPr>
              <a:t> </a:t>
            </a:r>
            <a:r>
              <a:rPr lang="es-ES" sz="4800" dirty="0" smtClean="0">
                <a:solidFill>
                  <a:schemeClr val="bg1"/>
                </a:solidFill>
                <a:latin typeface="Bahnschrift SemiCondensed" panose="020B0502040204020203" pitchFamily="34" charset="0"/>
              </a:rPr>
              <a:t>(Gen. 1:26-27; 5:1) pero cuando él engendró a sus hijos, estos nacieron </a:t>
            </a:r>
            <a:r>
              <a:rPr lang="es-ES" sz="4800" dirty="0" smtClean="0">
                <a:solidFill>
                  <a:srgbClr val="FFFF00"/>
                </a:solidFill>
                <a:latin typeface="Bahnschrift SemiCondensed" panose="020B0502040204020203" pitchFamily="34" charset="0"/>
              </a:rPr>
              <a:t>“a su semejanza” (5:3), reflejando su condición caída.</a:t>
            </a:r>
            <a:endParaRPr lang="es-ES" sz="4800" dirty="0">
              <a:solidFill>
                <a:srgbClr val="FFFF00"/>
              </a:solidFill>
              <a:latin typeface="Bahnschrift SemiCondensed" panose="020B0502040204020203" pitchFamily="34" charset="0"/>
            </a:endParaRPr>
          </a:p>
        </p:txBody>
      </p:sp>
    </p:spTree>
    <p:extLst>
      <p:ext uri="{BB962C8B-B14F-4D97-AF65-F5344CB8AC3E}">
        <p14:creationId xmlns:p14="http://schemas.microsoft.com/office/powerpoint/2010/main" val="11688594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4" name="Rectángulo 3"/>
          <p:cNvSpPr/>
          <p:nvPr/>
        </p:nvSpPr>
        <p:spPr>
          <a:xfrm>
            <a:off x="220980" y="1374925"/>
            <a:ext cx="11750040" cy="5016758"/>
          </a:xfrm>
          <a:prstGeom prst="rect">
            <a:avLst/>
          </a:prstGeom>
        </p:spPr>
        <p:txBody>
          <a:bodyPr wrap="square">
            <a:spAutoFit/>
          </a:bodyPr>
          <a:lstStyle/>
          <a:p>
            <a:r>
              <a:rPr lang="es-DO" sz="4000" dirty="0">
                <a:latin typeface="Bahnschrift SemiCondensed" panose="020B0502040204020203" pitchFamily="34" charset="0"/>
              </a:rPr>
              <a:t>«</a:t>
            </a:r>
            <a:r>
              <a:rPr lang="es-DO" sz="4000" dirty="0">
                <a:solidFill>
                  <a:schemeClr val="bg1"/>
                </a:solidFill>
                <a:latin typeface="Bahnschrift SemiCondensed" panose="020B0502040204020203" pitchFamily="34" charset="0"/>
              </a:rPr>
              <a:t>Así como Dios creó a los seres humanos a su imagen para que tuvieran dominio sobre el orden creado, ahora Adán se convierte en el padre de Set a su imagen (de Adán). La imagen de Dios se lleva adelante, por lo que Set gobernará y tendrá dominio sobre lo que fue de su padre […] Pero como Set fue hecho a imagen de Adán, y Adán fue hecho a imagen de Dios, la imagen de Dios se convierte en una actualidad para todos los humanos.</a:t>
            </a:r>
            <a:endParaRPr lang="es-ES" sz="4000" dirty="0">
              <a:solidFill>
                <a:schemeClr val="bg1"/>
              </a:solidFill>
              <a:latin typeface="Bahnschrift SemiCondensed" panose="020B0502040204020203" pitchFamily="34" charset="0"/>
            </a:endParaRPr>
          </a:p>
        </p:txBody>
      </p:sp>
      <p:sp>
        <p:nvSpPr>
          <p:cNvPr id="5" name="Rectángulo 4"/>
          <p:cNvSpPr/>
          <p:nvPr/>
        </p:nvSpPr>
        <p:spPr>
          <a:xfrm>
            <a:off x="110490" y="212735"/>
            <a:ext cx="11971020" cy="707886"/>
          </a:xfrm>
          <a:prstGeom prst="rect">
            <a:avLst/>
          </a:prstGeom>
        </p:spPr>
        <p:txBody>
          <a:bodyPr wrap="square">
            <a:spAutoFit/>
          </a:bodyPr>
          <a:lstStyle/>
          <a:p>
            <a:r>
              <a:rPr lang="es-ES" sz="4000" dirty="0" smtClean="0">
                <a:solidFill>
                  <a:srgbClr val="FFFF00"/>
                </a:solidFill>
                <a:latin typeface="Bahnschrift SemiCondensed" panose="020B0502040204020203" pitchFamily="34" charset="0"/>
              </a:rPr>
              <a:t>Bill T. </a:t>
            </a:r>
            <a:r>
              <a:rPr lang="es-ES" sz="4000" dirty="0" err="1" smtClean="0">
                <a:solidFill>
                  <a:srgbClr val="FFFF00"/>
                </a:solidFill>
                <a:latin typeface="Bahnschrift SemiCondensed" panose="020B0502040204020203" pitchFamily="34" charset="0"/>
              </a:rPr>
              <a:t>Arnold</a:t>
            </a:r>
            <a:r>
              <a:rPr lang="es-ES" sz="4000" dirty="0" smtClean="0">
                <a:solidFill>
                  <a:srgbClr val="FFFF00"/>
                </a:solidFill>
                <a:latin typeface="Bahnschrift SemiCondensed" panose="020B0502040204020203" pitchFamily="34" charset="0"/>
              </a:rPr>
              <a:t>, </a:t>
            </a:r>
            <a:r>
              <a:rPr lang="es-ES" sz="4000" dirty="0" err="1" smtClean="0">
                <a:solidFill>
                  <a:srgbClr val="FFFF00"/>
                </a:solidFill>
                <a:latin typeface="Bahnschrift SemiCondensed" panose="020B0502040204020203" pitchFamily="34" charset="0"/>
              </a:rPr>
              <a:t>Genesis</a:t>
            </a:r>
            <a:r>
              <a:rPr lang="es-ES" sz="4000" dirty="0" smtClean="0">
                <a:solidFill>
                  <a:srgbClr val="FFFF00"/>
                </a:solidFill>
                <a:latin typeface="Bahnschrift SemiCondensed" panose="020B0502040204020203" pitchFamily="34" charset="0"/>
              </a:rPr>
              <a:t>. New Cambridge </a:t>
            </a:r>
            <a:r>
              <a:rPr lang="es-ES" sz="4000" dirty="0" err="1" smtClean="0">
                <a:solidFill>
                  <a:srgbClr val="FFFF00"/>
                </a:solidFill>
                <a:latin typeface="Bahnschrift SemiCondensed" panose="020B0502040204020203" pitchFamily="34" charset="0"/>
              </a:rPr>
              <a:t>Bible</a:t>
            </a:r>
            <a:r>
              <a:rPr lang="es-ES" sz="4000" dirty="0" smtClean="0">
                <a:solidFill>
                  <a:srgbClr val="FFFF00"/>
                </a:solidFill>
                <a:latin typeface="Bahnschrift SemiCondensed" panose="020B0502040204020203" pitchFamily="34" charset="0"/>
              </a:rPr>
              <a:t> </a:t>
            </a:r>
            <a:r>
              <a:rPr lang="es-ES" sz="4000" dirty="0" err="1" smtClean="0">
                <a:solidFill>
                  <a:srgbClr val="FFFF00"/>
                </a:solidFill>
                <a:latin typeface="Bahnschrift SemiCondensed" panose="020B0502040204020203" pitchFamily="34" charset="0"/>
              </a:rPr>
              <a:t>Comentary</a:t>
            </a:r>
            <a:r>
              <a:rPr lang="es-ES" sz="4000" dirty="0" smtClean="0">
                <a:solidFill>
                  <a:srgbClr val="FFFF00"/>
                </a:solidFill>
                <a:latin typeface="Bahnschrift SemiCondensed" panose="020B0502040204020203" pitchFamily="34" charset="0"/>
              </a:rPr>
              <a:t>, 86</a:t>
            </a:r>
            <a:endParaRPr lang="es-ES" sz="4000" dirty="0">
              <a:solidFill>
                <a:srgbClr val="FFFF00"/>
              </a:solidFill>
              <a:latin typeface="Bahnschrift SemiCondensed" panose="020B0502040204020203" pitchFamily="34" charset="0"/>
            </a:endParaRPr>
          </a:p>
        </p:txBody>
      </p:sp>
    </p:spTree>
    <p:extLst>
      <p:ext uri="{BB962C8B-B14F-4D97-AF65-F5344CB8AC3E}">
        <p14:creationId xmlns:p14="http://schemas.microsoft.com/office/powerpoint/2010/main" val="4035844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2">
            <a:extLst>
              <a:ext uri="{FF2B5EF4-FFF2-40B4-BE49-F238E27FC236}">
                <a16:creationId xmlns:a16="http://schemas.microsoft.com/office/drawing/2014/main" xmlns="" id="{2D1922AA-2FBD-383B-47B4-E6599D77C773}"/>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xmlns="" id="{AB3F1B7B-A486-9CEF-D435-E1F73C1A21CA}"/>
              </a:ext>
            </a:extLst>
          </p:cNvPr>
          <p:cNvSpPr txBox="1"/>
          <p:nvPr/>
        </p:nvSpPr>
        <p:spPr>
          <a:xfrm>
            <a:off x="1705563" y="1613118"/>
            <a:ext cx="9116008" cy="3631763"/>
          </a:xfrm>
          <a:prstGeom prst="rect">
            <a:avLst/>
          </a:prstGeom>
          <a:noFill/>
        </p:spPr>
        <p:txBody>
          <a:bodyPr wrap="square" rtlCol="0">
            <a:spAutoFit/>
          </a:bodyPr>
          <a:lstStyle/>
          <a:p>
            <a:pPr algn="ctr"/>
            <a:r>
              <a:rPr lang="es-DO" sz="11500" b="1" dirty="0" smtClean="0">
                <a:solidFill>
                  <a:schemeClr val="bg1"/>
                </a:solidFill>
                <a:latin typeface="Avenir Next LT Pro" panose="020B0504020202020204" pitchFamily="34" charset="0"/>
              </a:rPr>
              <a:t>La naturaleza del pecado I</a:t>
            </a:r>
            <a:endParaRPr lang="es-DO" sz="11500" b="1" dirty="0">
              <a:solidFill>
                <a:schemeClr val="bg1"/>
              </a:solidFill>
              <a:latin typeface="Avenir Next LT Pro" panose="020B0504020202020204" pitchFamily="34" charset="0"/>
            </a:endParaRPr>
          </a:p>
        </p:txBody>
      </p:sp>
      <p:sp>
        <p:nvSpPr>
          <p:cNvPr id="5" name="CuadroTexto 4">
            <a:extLst>
              <a:ext uri="{FF2B5EF4-FFF2-40B4-BE49-F238E27FC236}">
                <a16:creationId xmlns:a16="http://schemas.microsoft.com/office/drawing/2014/main" xmlns="" id="{7A034904-C73B-3DAB-1CA7-B80F9ED59BC3}"/>
              </a:ext>
            </a:extLst>
          </p:cNvPr>
          <p:cNvSpPr txBox="1"/>
          <p:nvPr/>
        </p:nvSpPr>
        <p:spPr>
          <a:xfrm>
            <a:off x="10182131" y="5682108"/>
            <a:ext cx="2009869" cy="523220"/>
          </a:xfrm>
          <a:prstGeom prst="rect">
            <a:avLst/>
          </a:prstGeom>
          <a:noFill/>
        </p:spPr>
        <p:txBody>
          <a:bodyPr wrap="square" rtlCol="0">
            <a:spAutoFit/>
          </a:bodyPr>
          <a:lstStyle/>
          <a:p>
            <a:pPr algn="ctr"/>
            <a:r>
              <a:rPr lang="es-DO" sz="2800" dirty="0">
                <a:solidFill>
                  <a:schemeClr val="accent4">
                    <a:lumMod val="75000"/>
                  </a:schemeClr>
                </a:solidFill>
                <a:latin typeface="Bahnschrift SemiBold Condensed" panose="020B0502040204020203" pitchFamily="34" charset="0"/>
              </a:rPr>
              <a:t>CAPÍTULO </a:t>
            </a:r>
            <a:r>
              <a:rPr lang="es-DO" sz="2800" dirty="0" smtClean="0">
                <a:solidFill>
                  <a:schemeClr val="accent4">
                    <a:lumMod val="75000"/>
                  </a:schemeClr>
                </a:solidFill>
                <a:latin typeface="Bahnschrift SemiBold Condensed" panose="020B0502040204020203" pitchFamily="34" charset="0"/>
              </a:rPr>
              <a:t>#3</a:t>
            </a:r>
            <a:endParaRPr lang="es-DO" sz="2800" dirty="0">
              <a:solidFill>
                <a:schemeClr val="accent4">
                  <a:lumMod val="75000"/>
                </a:schemeClr>
              </a:solidFill>
              <a:latin typeface="Bahnschrift SemiBold Condensed" panose="020B0502040204020203" pitchFamily="34" charset="0"/>
            </a:endParaRPr>
          </a:p>
        </p:txBody>
      </p:sp>
    </p:spTree>
    <p:extLst>
      <p:ext uri="{BB962C8B-B14F-4D97-AF65-F5344CB8AC3E}">
        <p14:creationId xmlns:p14="http://schemas.microsoft.com/office/powerpoint/2010/main" val="26200536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4" name="Rectángulo 3"/>
          <p:cNvSpPr/>
          <p:nvPr/>
        </p:nvSpPr>
        <p:spPr>
          <a:xfrm>
            <a:off x="220980" y="305068"/>
            <a:ext cx="11750040" cy="5632311"/>
          </a:xfrm>
          <a:prstGeom prst="rect">
            <a:avLst/>
          </a:prstGeom>
        </p:spPr>
        <p:txBody>
          <a:bodyPr wrap="square">
            <a:spAutoFit/>
          </a:bodyPr>
          <a:lstStyle/>
          <a:p>
            <a:r>
              <a:rPr lang="es-DO" sz="4000" dirty="0">
                <a:solidFill>
                  <a:schemeClr val="bg1"/>
                </a:solidFill>
                <a:latin typeface="Bahnschrift SemiCondensed" panose="020B0502040204020203" pitchFamily="34" charset="0"/>
              </a:rPr>
              <a:t>Por otra parte</a:t>
            </a:r>
            <a:r>
              <a:rPr lang="es-DO" sz="4000" dirty="0">
                <a:latin typeface="Bahnschrift SemiCondensed" panose="020B0502040204020203" pitchFamily="34" charset="0"/>
              </a:rPr>
              <a:t>, </a:t>
            </a:r>
            <a:r>
              <a:rPr lang="es-DO" sz="4000" dirty="0">
                <a:solidFill>
                  <a:srgbClr val="FFFF00"/>
                </a:solidFill>
                <a:latin typeface="Bahnschrift SemiCondensed" panose="020B0502040204020203" pitchFamily="34" charset="0"/>
              </a:rPr>
              <a:t>Set es a imagen de Adán</a:t>
            </a:r>
            <a:r>
              <a:rPr lang="es-DO" sz="4000" dirty="0">
                <a:solidFill>
                  <a:schemeClr val="bg1"/>
                </a:solidFill>
                <a:latin typeface="Bahnschrift SemiCondensed" panose="020B0502040204020203" pitchFamily="34" charset="0"/>
              </a:rPr>
              <a:t>, lo que le confiere una desafortunada bipolaridad. Set, y todos los de su línea (y todos los humanos posteriores) son a imagen de Adán tanto como de Dios, y por tanto es una mezcla de la imagen regia de Dios y la imagen defectuosa de Adán, lo que da lugar a</a:t>
            </a:r>
            <a:r>
              <a:rPr lang="es-DO" sz="4000" dirty="0">
                <a:latin typeface="Bahnschrift SemiCondensed" panose="020B0502040204020203" pitchFamily="34" charset="0"/>
              </a:rPr>
              <a:t> </a:t>
            </a:r>
            <a:r>
              <a:rPr lang="es-DO" sz="4000" dirty="0">
                <a:solidFill>
                  <a:srgbClr val="FFFF00"/>
                </a:solidFill>
                <a:latin typeface="Bahnschrift SemiCondensed" panose="020B0502040204020203" pitchFamily="34" charset="0"/>
              </a:rPr>
              <a:t>“la ambivalencia de la humanidad”</a:t>
            </a:r>
            <a:r>
              <a:rPr lang="es-DO" sz="4000" dirty="0">
                <a:latin typeface="Bahnschrift SemiCondensed" panose="020B0502040204020203" pitchFamily="34" charset="0"/>
              </a:rPr>
              <a:t>. </a:t>
            </a:r>
            <a:r>
              <a:rPr lang="es-DO" sz="4000" dirty="0" smtClean="0">
                <a:solidFill>
                  <a:schemeClr val="bg1"/>
                </a:solidFill>
                <a:latin typeface="Bahnschrift SemiCondensed" panose="020B0502040204020203" pitchFamily="34" charset="0"/>
              </a:rPr>
              <a:t>Set </a:t>
            </a:r>
            <a:r>
              <a:rPr lang="es-DO" sz="4000" dirty="0">
                <a:solidFill>
                  <a:schemeClr val="bg1"/>
                </a:solidFill>
                <a:latin typeface="Bahnschrift SemiCondensed" panose="020B0502040204020203" pitchFamily="34" charset="0"/>
              </a:rPr>
              <a:t>y todos los humanos después de él representan </a:t>
            </a:r>
            <a:r>
              <a:rPr lang="es-DO" sz="4000" dirty="0">
                <a:solidFill>
                  <a:srgbClr val="FFFF00"/>
                </a:solidFill>
                <a:latin typeface="Bahnschrift SemiCondensed" panose="020B0502040204020203" pitchFamily="34" charset="0"/>
              </a:rPr>
              <a:t>el mayor potencial del orden creado por Dios, y al mismo tiempo representan el potencial del mayor mal».</a:t>
            </a:r>
            <a:endParaRPr lang="es-ES" sz="4000" dirty="0">
              <a:solidFill>
                <a:srgbClr val="FFFF00"/>
              </a:solidFill>
              <a:latin typeface="Bahnschrift SemiCondensed" panose="020B0502040204020203" pitchFamily="34" charset="0"/>
            </a:endParaRPr>
          </a:p>
        </p:txBody>
      </p:sp>
    </p:spTree>
    <p:extLst>
      <p:ext uri="{BB962C8B-B14F-4D97-AF65-F5344CB8AC3E}">
        <p14:creationId xmlns:p14="http://schemas.microsoft.com/office/powerpoint/2010/main" val="19994059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4" name="Rectángulo 3"/>
          <p:cNvSpPr/>
          <p:nvPr/>
        </p:nvSpPr>
        <p:spPr>
          <a:xfrm>
            <a:off x="220980" y="1374925"/>
            <a:ext cx="11750040" cy="3785652"/>
          </a:xfrm>
          <a:prstGeom prst="rect">
            <a:avLst/>
          </a:prstGeom>
        </p:spPr>
        <p:txBody>
          <a:bodyPr wrap="square">
            <a:spAutoFit/>
          </a:bodyPr>
          <a:lstStyle/>
          <a:p>
            <a:r>
              <a:rPr lang="es-DO" sz="4000" dirty="0">
                <a:solidFill>
                  <a:schemeClr val="bg1"/>
                </a:solidFill>
                <a:latin typeface="Bahnschrift SemiCondensed" panose="020B0502040204020203" pitchFamily="34" charset="0"/>
              </a:rPr>
              <a:t>Por otro lado, ¿si la naturaleza humana está «deformada y torcida?» como afirma </a:t>
            </a:r>
            <a:r>
              <a:rPr lang="es-DO" sz="4000" dirty="0" err="1">
                <a:solidFill>
                  <a:schemeClr val="bg1"/>
                </a:solidFill>
                <a:latin typeface="Bahnschrift SemiCondensed" panose="020B0502040204020203" pitchFamily="34" charset="0"/>
              </a:rPr>
              <a:t>Priebe</a:t>
            </a:r>
            <a:r>
              <a:rPr lang="es-DO" sz="4000" dirty="0">
                <a:solidFill>
                  <a:schemeClr val="bg1"/>
                </a:solidFill>
                <a:latin typeface="Bahnschrift SemiCondensed" panose="020B0502040204020203" pitchFamily="34" charset="0"/>
              </a:rPr>
              <a:t>, y también ha adquirido una inclinación al mal, no parece lógico concluir que </a:t>
            </a:r>
            <a:r>
              <a:rPr lang="es-DO" sz="4000" dirty="0">
                <a:solidFill>
                  <a:srgbClr val="FFFF00"/>
                </a:solidFill>
                <a:latin typeface="Bahnschrift SemiCondensed" panose="020B0502040204020203" pitchFamily="34" charset="0"/>
              </a:rPr>
              <a:t>nuestra naturaleza se encuentra en un estado de mal que potencia las malas acciones?</a:t>
            </a:r>
            <a:endParaRPr lang="es-ES" sz="4000" dirty="0">
              <a:solidFill>
                <a:srgbClr val="FFFF00"/>
              </a:solidFill>
              <a:latin typeface="Bahnschrift SemiCondensed" panose="020B0502040204020203" pitchFamily="34" charset="0"/>
            </a:endParaRPr>
          </a:p>
          <a:p>
            <a:endParaRPr lang="es-ES" sz="4000" dirty="0">
              <a:solidFill>
                <a:srgbClr val="FFFF00"/>
              </a:solidFill>
              <a:latin typeface="Bahnschrift SemiCondensed" panose="020B0502040204020203" pitchFamily="34" charset="0"/>
            </a:endParaRPr>
          </a:p>
        </p:txBody>
      </p:sp>
    </p:spTree>
    <p:extLst>
      <p:ext uri="{BB962C8B-B14F-4D97-AF65-F5344CB8AC3E}">
        <p14:creationId xmlns:p14="http://schemas.microsoft.com/office/powerpoint/2010/main" val="11273793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4">
            <a:extLst>
              <a:ext uri="{FF2B5EF4-FFF2-40B4-BE49-F238E27FC236}">
                <a16:creationId xmlns:a16="http://schemas.microsoft.com/office/drawing/2014/main" xmlns="" id="{2D8FDD8E-CD0E-8DAD-43A3-9A5B7F55511E}"/>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p:cNvSpPr/>
          <p:nvPr/>
        </p:nvSpPr>
        <p:spPr>
          <a:xfrm>
            <a:off x="5116404" y="361295"/>
            <a:ext cx="1959191" cy="923330"/>
          </a:xfrm>
          <a:prstGeom prst="rect">
            <a:avLst/>
          </a:prstGeom>
          <a:noFill/>
        </p:spPr>
        <p:txBody>
          <a:bodyPr wrap="none" lIns="91440" tIns="45720" rIns="91440" bIns="45720">
            <a:spAutoFit/>
          </a:bodyPr>
          <a:lstStyle/>
          <a:p>
            <a:pPr algn="ctr"/>
            <a:r>
              <a:rPr lang="es-ES"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panose="020F0502020204030204" pitchFamily="34" charset="0"/>
                <a:ea typeface="Calibri" panose="020F0502020204030204" pitchFamily="34" charset="0"/>
                <a:cs typeface="Times New Roman" panose="02020603050405020304" pitchFamily="18" charset="0"/>
              </a:rPr>
              <a:t>QUIZZ</a:t>
            </a:r>
            <a:endParaRPr lang="es-E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5" name="Rectángulo 4"/>
          <p:cNvSpPr/>
          <p:nvPr/>
        </p:nvSpPr>
        <p:spPr>
          <a:xfrm>
            <a:off x="220980" y="1374925"/>
            <a:ext cx="11750040" cy="707886"/>
          </a:xfrm>
          <a:prstGeom prst="rect">
            <a:avLst/>
          </a:prstGeom>
        </p:spPr>
        <p:txBody>
          <a:bodyPr wrap="square">
            <a:spAutoFit/>
          </a:bodyPr>
          <a:lstStyle/>
          <a:p>
            <a:endParaRPr lang="es-ES" sz="4000" dirty="0">
              <a:solidFill>
                <a:srgbClr val="FFFF00"/>
              </a:solidFill>
              <a:latin typeface="Bahnschrift SemiCondensed" panose="020B0502040204020203" pitchFamily="34" charset="0"/>
            </a:endParaRPr>
          </a:p>
        </p:txBody>
      </p:sp>
      <p:sp>
        <p:nvSpPr>
          <p:cNvPr id="6" name="Rectángulo 5"/>
          <p:cNvSpPr/>
          <p:nvPr/>
        </p:nvSpPr>
        <p:spPr>
          <a:xfrm>
            <a:off x="220980" y="1374925"/>
            <a:ext cx="11750040" cy="954107"/>
          </a:xfrm>
          <a:prstGeom prst="rect">
            <a:avLst/>
          </a:prstGeom>
        </p:spPr>
        <p:txBody>
          <a:bodyPr wrap="square">
            <a:spAutoFit/>
          </a:bodyPr>
          <a:lstStyle/>
          <a:p>
            <a:r>
              <a:rPr lang="es-ES" sz="2800" dirty="0" smtClean="0">
                <a:solidFill>
                  <a:schemeClr val="bg1"/>
                </a:solidFill>
                <a:latin typeface="Bahnschrift SemiCondensed" panose="020B0502040204020203" pitchFamily="34" charset="0"/>
              </a:rPr>
              <a:t>Para los exponentes de la TUG el pecado no solo es el acto sino también la condición del ser.</a:t>
            </a:r>
          </a:p>
        </p:txBody>
      </p:sp>
      <p:sp>
        <p:nvSpPr>
          <p:cNvPr id="7" name="Rectángulo 6"/>
          <p:cNvSpPr/>
          <p:nvPr/>
        </p:nvSpPr>
        <p:spPr>
          <a:xfrm>
            <a:off x="220980" y="2396932"/>
            <a:ext cx="11750040" cy="954107"/>
          </a:xfrm>
          <a:prstGeom prst="rect">
            <a:avLst/>
          </a:prstGeom>
        </p:spPr>
        <p:txBody>
          <a:bodyPr wrap="square">
            <a:spAutoFit/>
          </a:bodyPr>
          <a:lstStyle/>
          <a:p>
            <a:r>
              <a:rPr lang="es-ES" sz="2800" dirty="0" smtClean="0">
                <a:solidFill>
                  <a:schemeClr val="bg1"/>
                </a:solidFill>
                <a:latin typeface="Bahnschrift SemiCondensed" panose="020B0502040204020203" pitchFamily="34" charset="0"/>
              </a:rPr>
              <a:t>Según </a:t>
            </a:r>
            <a:r>
              <a:rPr lang="es-ES" sz="2800" dirty="0" err="1" smtClean="0">
                <a:solidFill>
                  <a:schemeClr val="bg1"/>
                </a:solidFill>
                <a:latin typeface="Bahnschrift SemiCondensed" panose="020B0502040204020203" pitchFamily="34" charset="0"/>
              </a:rPr>
              <a:t>Priebe</a:t>
            </a:r>
            <a:r>
              <a:rPr lang="es-ES" sz="2800" dirty="0" smtClean="0">
                <a:solidFill>
                  <a:schemeClr val="bg1"/>
                </a:solidFill>
                <a:latin typeface="Bahnschrift SemiCondensed" panose="020B0502040204020203" pitchFamily="34" charset="0"/>
              </a:rPr>
              <a:t> no nacemos pecadores sino que nos convertimos en pecadores por decisión.</a:t>
            </a:r>
          </a:p>
        </p:txBody>
      </p:sp>
      <p:sp>
        <p:nvSpPr>
          <p:cNvPr id="8" name="Rectángulo 7"/>
          <p:cNvSpPr/>
          <p:nvPr/>
        </p:nvSpPr>
        <p:spPr>
          <a:xfrm>
            <a:off x="8554726" y="442258"/>
            <a:ext cx="480060" cy="644298"/>
          </a:xfrm>
          <a:prstGeom prst="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ES" sz="2400" dirty="0" smtClean="0">
                <a:ln>
                  <a:solidFill>
                    <a:schemeClr val="bg1"/>
                  </a:solidFill>
                </a:ln>
              </a:rPr>
              <a:t>F</a:t>
            </a:r>
            <a:endParaRPr lang="es-ES" sz="2400" dirty="0">
              <a:ln>
                <a:solidFill>
                  <a:schemeClr val="bg1"/>
                </a:solidFill>
              </a:ln>
            </a:endParaRPr>
          </a:p>
        </p:txBody>
      </p:sp>
      <p:sp>
        <p:nvSpPr>
          <p:cNvPr id="9" name="Rectángulo 8"/>
          <p:cNvSpPr/>
          <p:nvPr/>
        </p:nvSpPr>
        <p:spPr>
          <a:xfrm>
            <a:off x="7575130" y="442258"/>
            <a:ext cx="480060" cy="64429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dirty="0" smtClean="0">
                <a:ln>
                  <a:solidFill>
                    <a:schemeClr val="bg1"/>
                  </a:solidFill>
                </a:ln>
              </a:rPr>
              <a:t>V</a:t>
            </a:r>
            <a:endParaRPr lang="es-ES" sz="2400" dirty="0">
              <a:ln>
                <a:solidFill>
                  <a:schemeClr val="bg1"/>
                </a:solidFill>
              </a:ln>
            </a:endParaRPr>
          </a:p>
        </p:txBody>
      </p:sp>
      <p:sp>
        <p:nvSpPr>
          <p:cNvPr id="10" name="Rectángulo 9"/>
          <p:cNvSpPr/>
          <p:nvPr/>
        </p:nvSpPr>
        <p:spPr>
          <a:xfrm>
            <a:off x="220980" y="3418939"/>
            <a:ext cx="11750040" cy="954107"/>
          </a:xfrm>
          <a:prstGeom prst="rect">
            <a:avLst/>
          </a:prstGeom>
        </p:spPr>
        <p:txBody>
          <a:bodyPr wrap="square">
            <a:spAutoFit/>
          </a:bodyPr>
          <a:lstStyle/>
          <a:p>
            <a:r>
              <a:rPr lang="es-ES" sz="2800" dirty="0" smtClean="0">
                <a:solidFill>
                  <a:schemeClr val="bg1"/>
                </a:solidFill>
                <a:latin typeface="Bahnschrift SemiCondensed" panose="020B0502040204020203" pitchFamily="34" charset="0"/>
              </a:rPr>
              <a:t>La naturaleza del pecado es una doctrina muy fácil de explicar y en la que todos estamos de acuerdo.</a:t>
            </a:r>
          </a:p>
        </p:txBody>
      </p:sp>
      <p:sp>
        <p:nvSpPr>
          <p:cNvPr id="11" name="Rectángulo 10"/>
          <p:cNvSpPr/>
          <p:nvPr/>
        </p:nvSpPr>
        <p:spPr>
          <a:xfrm>
            <a:off x="220979" y="4357818"/>
            <a:ext cx="11750040" cy="1384995"/>
          </a:xfrm>
          <a:prstGeom prst="rect">
            <a:avLst/>
          </a:prstGeom>
        </p:spPr>
        <p:txBody>
          <a:bodyPr wrap="square">
            <a:spAutoFit/>
          </a:bodyPr>
          <a:lstStyle/>
          <a:p>
            <a:r>
              <a:rPr lang="es-ES" sz="2800" dirty="0" smtClean="0">
                <a:solidFill>
                  <a:schemeClr val="bg1"/>
                </a:solidFill>
                <a:latin typeface="Bahnschrift SemiCondensed" panose="020B0502040204020203" pitchFamily="34" charset="0"/>
              </a:rPr>
              <a:t>Millar Erickson dijo que </a:t>
            </a:r>
            <a:r>
              <a:rPr lang="es-ES" sz="2800" dirty="0">
                <a:solidFill>
                  <a:schemeClr val="bg1"/>
                </a:solidFill>
                <a:latin typeface="Bahnschrift SemiCondensed" panose="020B0502040204020203" pitchFamily="34" charset="0"/>
              </a:rPr>
              <a:t>“Una doctrina inadecuada del pecado llevará necesariamente a una  doctrina inadecuada de la salvación”.</a:t>
            </a:r>
          </a:p>
          <a:p>
            <a:endParaRPr lang="es-ES" sz="2800" dirty="0" smtClean="0">
              <a:latin typeface="Bahnschrift SemiCondensed" panose="020B0502040204020203" pitchFamily="34" charset="0"/>
            </a:endParaRPr>
          </a:p>
        </p:txBody>
      </p:sp>
      <p:sp>
        <p:nvSpPr>
          <p:cNvPr id="12" name="Rectángulo 11"/>
          <p:cNvSpPr/>
          <p:nvPr/>
        </p:nvSpPr>
        <p:spPr>
          <a:xfrm>
            <a:off x="220979" y="5296537"/>
            <a:ext cx="11750040" cy="523220"/>
          </a:xfrm>
          <a:prstGeom prst="rect">
            <a:avLst/>
          </a:prstGeom>
        </p:spPr>
        <p:txBody>
          <a:bodyPr wrap="square">
            <a:spAutoFit/>
          </a:bodyPr>
          <a:lstStyle/>
          <a:p>
            <a:r>
              <a:rPr lang="es-ES" sz="2800" dirty="0" smtClean="0">
                <a:solidFill>
                  <a:schemeClr val="bg1"/>
                </a:solidFill>
                <a:latin typeface="Bahnschrift SemiCondensed" panose="020B0502040204020203" pitchFamily="34" charset="0"/>
              </a:rPr>
              <a:t>Set nació a imagen y semejanza de Dios</a:t>
            </a:r>
            <a:r>
              <a:rPr lang="es-ES" sz="2800" dirty="0">
                <a:solidFill>
                  <a:schemeClr val="bg1"/>
                </a:solidFill>
                <a:latin typeface="Bahnschrift SemiCondensed" panose="020B0502040204020203" pitchFamily="34" charset="0"/>
              </a:rPr>
              <a:t> </a:t>
            </a:r>
            <a:r>
              <a:rPr lang="es-ES" sz="2800" dirty="0" smtClean="0">
                <a:solidFill>
                  <a:schemeClr val="bg1"/>
                </a:solidFill>
                <a:latin typeface="Bahnschrift SemiCondensed" panose="020B0502040204020203" pitchFamily="34" charset="0"/>
              </a:rPr>
              <a:t>al igual que Adán.</a:t>
            </a:r>
            <a:endParaRPr lang="es-ES" sz="28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2372333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0" end="0"/>
                                            </p:txEl>
                                          </p:spTgt>
                                        </p:tgtEl>
                                        <p:attrNameLst>
                                          <p:attrName>ppt_c</p:attrName>
                                        </p:attrNameLst>
                                      </p:cBhvr>
                                      <p:to>
                                        <a:srgbClr val="FF0000"/>
                                      </p:to>
                                    </p:animClr>
                                  </p:subTnLst>
                                </p:cTn>
                              </p:par>
                            </p:childTnLst>
                          </p:cTn>
                        </p:par>
                      </p:childTnLst>
                    </p:cTn>
                  </p:par>
                  <p:par>
                    <p:cTn id="7" fill="hold">
                      <p:stCondLst>
                        <p:cond delay="indefinite"/>
                      </p:stCondLst>
                      <p:childTnLst>
                        <p:par>
                          <p:cTn id="8" fill="hold">
                            <p:stCondLst>
                              <p:cond delay="0"/>
                            </p:stCondLst>
                            <p:childTnLst>
                              <p:par>
                                <p:cTn id="9" presetID="19" presetClass="emph" presetSubtype="0" fill="hold" nodeType="clickEffect">
                                  <p:stCondLst>
                                    <p:cond delay="0"/>
                                  </p:stCondLst>
                                  <p:childTnLst>
                                    <p:animClr clrSpc="rgb" dir="cw">
                                      <p:cBhvr override="childStyle">
                                        <p:cTn id="10" dur="500" fill="hold"/>
                                        <p:tgtEl>
                                          <p:spTgt spid="6">
                                            <p:txEl>
                                              <p:pRg st="0" end="0"/>
                                            </p:txEl>
                                          </p:spTgt>
                                        </p:tgtEl>
                                        <p:attrNameLst>
                                          <p:attrName>style.color</p:attrName>
                                        </p:attrNameLst>
                                      </p:cBhvr>
                                      <p:to>
                                        <a:schemeClr val="accent2"/>
                                      </p:to>
                                    </p:animClr>
                                    <p:animClr clrSpc="rgb" dir="cw">
                                      <p:cBhvr>
                                        <p:cTn id="11" dur="500" fill="hold"/>
                                        <p:tgtEl>
                                          <p:spTgt spid="6">
                                            <p:txEl>
                                              <p:pRg st="0" end="0"/>
                                            </p:txEl>
                                          </p:spTgt>
                                        </p:tgtEl>
                                        <p:attrNameLst>
                                          <p:attrName>fillcolor</p:attrName>
                                        </p:attrNameLst>
                                      </p:cBhvr>
                                      <p:to>
                                        <a:schemeClr val="accent2"/>
                                      </p:to>
                                    </p:animClr>
                                    <p:set>
                                      <p:cBhvr>
                                        <p:cTn id="12" dur="500" fill="hold"/>
                                        <p:tgtEl>
                                          <p:spTgt spid="6">
                                            <p:txEl>
                                              <p:pRg st="0" end="0"/>
                                            </p:txEl>
                                          </p:spTgt>
                                        </p:tgtEl>
                                        <p:attrNameLst>
                                          <p:attrName>fill.type</p:attrName>
                                        </p:attrNameLst>
                                      </p:cBhvr>
                                      <p:to>
                                        <p:strVal val="solid"/>
                                      </p:to>
                                    </p:set>
                                    <p:set>
                                      <p:cBhvr>
                                        <p:cTn id="13" dur="500" fill="hold"/>
                                        <p:tgtEl>
                                          <p:spTgt spid="6">
                                            <p:txEl>
                                              <p:pRg st="0" end="0"/>
                                            </p:txEl>
                                          </p:spTgt>
                                        </p:tgtEl>
                                        <p:attrNameLst>
                                          <p:attrName>fill.on</p:attrName>
                                        </p:attrNameLst>
                                      </p:cBhvr>
                                      <p:to>
                                        <p:strVal val="true"/>
                                      </p:to>
                                    </p:set>
                                  </p:childTnLst>
                                  <p:subTnLst>
                                    <p:animClr clrSpc="rgb" dir="cw">
                                      <p:cBhvr override="childStyle">
                                        <p:cTn dur="1" fill="hold" display="0" masterRel="nextClick" afterEffect="1"/>
                                        <p:tgtEl>
                                          <p:spTgt spid="6">
                                            <p:txEl>
                                              <p:pRg st="0" end="0"/>
                                            </p:txEl>
                                          </p:spTgt>
                                        </p:tgtEl>
                                        <p:attrNameLst>
                                          <p:attrName>ppt_c</p:attrName>
                                        </p:attrNameLst>
                                      </p:cBhvr>
                                      <p:to>
                                        <a:srgbClr val="FF0000"/>
                                      </p:to>
                                    </p:animClr>
                                  </p:sub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7">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7">
                                            <p:txEl>
                                              <p:pRg st="0" end="0"/>
                                            </p:txEl>
                                          </p:spTgt>
                                        </p:tgtEl>
                                        <p:attrNameLst>
                                          <p:attrName>ppt_c</p:attrName>
                                        </p:attrNameLst>
                                      </p:cBhvr>
                                      <p:to>
                                        <a:srgbClr val="FFFF00"/>
                                      </p:to>
                                    </p:animClr>
                                  </p:subTnLst>
                                </p:cTn>
                              </p:par>
                            </p:childTnLst>
                          </p:cTn>
                        </p:par>
                      </p:childTnLst>
                    </p:cTn>
                  </p:par>
                  <p:par>
                    <p:cTn id="18" fill="hold">
                      <p:stCondLst>
                        <p:cond delay="indefinite"/>
                      </p:stCondLst>
                      <p:childTnLst>
                        <p:par>
                          <p:cTn id="19" fill="hold">
                            <p:stCondLst>
                              <p:cond delay="0"/>
                            </p:stCondLst>
                            <p:childTnLst>
                              <p:par>
                                <p:cTn id="20" presetID="19" presetClass="emph" presetSubtype="0" fill="hold" nodeType="clickEffect">
                                  <p:stCondLst>
                                    <p:cond delay="0"/>
                                  </p:stCondLst>
                                  <p:childTnLst>
                                    <p:animClr clrSpc="rgb" dir="cw">
                                      <p:cBhvr override="childStyle">
                                        <p:cTn id="21" dur="500" fill="hold"/>
                                        <p:tgtEl>
                                          <p:spTgt spid="7">
                                            <p:txEl>
                                              <p:pRg st="0" end="0"/>
                                            </p:txEl>
                                          </p:spTgt>
                                        </p:tgtEl>
                                        <p:attrNameLst>
                                          <p:attrName>style.color</p:attrName>
                                        </p:attrNameLst>
                                      </p:cBhvr>
                                      <p:to>
                                        <a:schemeClr val="accent2"/>
                                      </p:to>
                                    </p:animClr>
                                    <p:animClr clrSpc="rgb" dir="cw">
                                      <p:cBhvr>
                                        <p:cTn id="22" dur="500" fill="hold"/>
                                        <p:tgtEl>
                                          <p:spTgt spid="7">
                                            <p:txEl>
                                              <p:pRg st="0" end="0"/>
                                            </p:txEl>
                                          </p:spTgt>
                                        </p:tgtEl>
                                        <p:attrNameLst>
                                          <p:attrName>fillcolor</p:attrName>
                                        </p:attrNameLst>
                                      </p:cBhvr>
                                      <p:to>
                                        <a:schemeClr val="accent2"/>
                                      </p:to>
                                    </p:animClr>
                                    <p:set>
                                      <p:cBhvr>
                                        <p:cTn id="23" dur="500" fill="hold"/>
                                        <p:tgtEl>
                                          <p:spTgt spid="7">
                                            <p:txEl>
                                              <p:pRg st="0" end="0"/>
                                            </p:txEl>
                                          </p:spTgt>
                                        </p:tgtEl>
                                        <p:attrNameLst>
                                          <p:attrName>fill.type</p:attrName>
                                        </p:attrNameLst>
                                      </p:cBhvr>
                                      <p:to>
                                        <p:strVal val="solid"/>
                                      </p:to>
                                    </p:set>
                                    <p:set>
                                      <p:cBhvr>
                                        <p:cTn id="24" dur="500" fill="hold"/>
                                        <p:tgtEl>
                                          <p:spTgt spid="7">
                                            <p:txEl>
                                              <p:pRg st="0" end="0"/>
                                            </p:txEl>
                                          </p:spTgt>
                                        </p:tgtEl>
                                        <p:attrNameLst>
                                          <p:attrName>fill.on</p:attrName>
                                        </p:attrNameLst>
                                      </p:cBhvr>
                                      <p:to>
                                        <p:strVal val="true"/>
                                      </p:to>
                                    </p:set>
                                  </p:childTnLst>
                                  <p:subTnLst>
                                    <p:animClr clrSpc="rgb" dir="cw">
                                      <p:cBhvr override="childStyle">
                                        <p:cTn dur="1" fill="hold" display="0" masterRel="nextClick" afterEffect="1"/>
                                        <p:tgtEl>
                                          <p:spTgt spid="7">
                                            <p:txEl>
                                              <p:pRg st="0" end="0"/>
                                            </p:txEl>
                                          </p:spTgt>
                                        </p:tgtEl>
                                        <p:attrNameLst>
                                          <p:attrName>ppt_c</p:attrName>
                                        </p:attrNameLst>
                                      </p:cBhvr>
                                      <p:to>
                                        <a:srgbClr val="FFFF00"/>
                                      </p:to>
                                    </p:animClr>
                                  </p:sub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9" presetClass="emph" presetSubtype="0" fill="hold" nodeType="clickEffect">
                                  <p:stCondLst>
                                    <p:cond delay="0"/>
                                  </p:stCondLst>
                                  <p:childTnLst>
                                    <p:animClr clrSpc="rgb" dir="cw">
                                      <p:cBhvr override="childStyle">
                                        <p:cTn id="32" dur="500" fill="hold"/>
                                        <p:tgtEl>
                                          <p:spTgt spid="10">
                                            <p:txEl>
                                              <p:pRg st="0" end="0"/>
                                            </p:txEl>
                                          </p:spTgt>
                                        </p:tgtEl>
                                        <p:attrNameLst>
                                          <p:attrName>style.color</p:attrName>
                                        </p:attrNameLst>
                                      </p:cBhvr>
                                      <p:to>
                                        <a:srgbClr val="FF0000"/>
                                      </p:to>
                                    </p:animClr>
                                    <p:animClr clrSpc="rgb" dir="cw">
                                      <p:cBhvr>
                                        <p:cTn id="33" dur="500" fill="hold"/>
                                        <p:tgtEl>
                                          <p:spTgt spid="10">
                                            <p:txEl>
                                              <p:pRg st="0" end="0"/>
                                            </p:txEl>
                                          </p:spTgt>
                                        </p:tgtEl>
                                        <p:attrNameLst>
                                          <p:attrName>fillcolor</p:attrName>
                                        </p:attrNameLst>
                                      </p:cBhvr>
                                      <p:to>
                                        <a:srgbClr val="FF0000"/>
                                      </p:to>
                                    </p:animClr>
                                    <p:set>
                                      <p:cBhvr>
                                        <p:cTn id="34" dur="500" fill="hold"/>
                                        <p:tgtEl>
                                          <p:spTgt spid="10">
                                            <p:txEl>
                                              <p:pRg st="0" end="0"/>
                                            </p:txEl>
                                          </p:spTgt>
                                        </p:tgtEl>
                                        <p:attrNameLst>
                                          <p:attrName>fill.type</p:attrName>
                                        </p:attrNameLst>
                                      </p:cBhvr>
                                      <p:to>
                                        <p:strVal val="solid"/>
                                      </p:to>
                                    </p:set>
                                    <p:set>
                                      <p:cBhvr>
                                        <p:cTn id="35" dur="500" fill="hold"/>
                                        <p:tgtEl>
                                          <p:spTgt spid="10">
                                            <p:txEl>
                                              <p:pRg st="0" end="0"/>
                                            </p:txEl>
                                          </p:spTgt>
                                        </p:tgtEl>
                                        <p:attrNameLst>
                                          <p:attrName>fill.on</p:attrName>
                                        </p:attrNameLst>
                                      </p:cBhvr>
                                      <p:to>
                                        <p:strVal val="tru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11">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1">
                                            <p:txEl>
                                              <p:pRg st="0" end="0"/>
                                            </p:txEl>
                                          </p:spTgt>
                                        </p:tgtEl>
                                        <p:attrNameLst>
                                          <p:attrName>ppt_c</p:attrName>
                                        </p:attrNameLst>
                                      </p:cBhvr>
                                      <p:to>
                                        <a:srgbClr val="FF0000"/>
                                      </p:to>
                                    </p:animClr>
                                  </p:subTnLst>
                                </p:cTn>
                              </p:par>
                            </p:childTnLst>
                          </p:cTn>
                        </p:par>
                      </p:childTnLst>
                    </p:cTn>
                  </p:par>
                  <p:par>
                    <p:cTn id="40" fill="hold">
                      <p:stCondLst>
                        <p:cond delay="indefinite"/>
                      </p:stCondLst>
                      <p:childTnLst>
                        <p:par>
                          <p:cTn id="41" fill="hold">
                            <p:stCondLst>
                              <p:cond delay="0"/>
                            </p:stCondLst>
                            <p:childTnLst>
                              <p:par>
                                <p:cTn id="42" presetID="19" presetClass="emph" presetSubtype="0" fill="hold" nodeType="clickEffect">
                                  <p:stCondLst>
                                    <p:cond delay="0"/>
                                  </p:stCondLst>
                                  <p:childTnLst>
                                    <p:animClr clrSpc="rgb" dir="cw">
                                      <p:cBhvr override="childStyle">
                                        <p:cTn id="43" dur="500" fill="hold"/>
                                        <p:tgtEl>
                                          <p:spTgt spid="11">
                                            <p:txEl>
                                              <p:pRg st="0" end="0"/>
                                            </p:txEl>
                                          </p:spTgt>
                                        </p:tgtEl>
                                        <p:attrNameLst>
                                          <p:attrName>style.color</p:attrName>
                                        </p:attrNameLst>
                                      </p:cBhvr>
                                      <p:to>
                                        <a:schemeClr val="accent2"/>
                                      </p:to>
                                    </p:animClr>
                                    <p:animClr clrSpc="rgb" dir="cw">
                                      <p:cBhvr>
                                        <p:cTn id="44" dur="500" fill="hold"/>
                                        <p:tgtEl>
                                          <p:spTgt spid="11">
                                            <p:txEl>
                                              <p:pRg st="0" end="0"/>
                                            </p:txEl>
                                          </p:spTgt>
                                        </p:tgtEl>
                                        <p:attrNameLst>
                                          <p:attrName>fillcolor</p:attrName>
                                        </p:attrNameLst>
                                      </p:cBhvr>
                                      <p:to>
                                        <a:schemeClr val="accent2"/>
                                      </p:to>
                                    </p:animClr>
                                    <p:set>
                                      <p:cBhvr>
                                        <p:cTn id="45" dur="500" fill="hold"/>
                                        <p:tgtEl>
                                          <p:spTgt spid="11">
                                            <p:txEl>
                                              <p:pRg st="0" end="0"/>
                                            </p:txEl>
                                          </p:spTgt>
                                        </p:tgtEl>
                                        <p:attrNameLst>
                                          <p:attrName>fill.type</p:attrName>
                                        </p:attrNameLst>
                                      </p:cBhvr>
                                      <p:to>
                                        <p:strVal val="solid"/>
                                      </p:to>
                                    </p:set>
                                    <p:set>
                                      <p:cBhvr>
                                        <p:cTn id="46" dur="500" fill="hold"/>
                                        <p:tgtEl>
                                          <p:spTgt spid="11">
                                            <p:txEl>
                                              <p:pRg st="0" end="0"/>
                                            </p:txEl>
                                          </p:spTgt>
                                        </p:tgtEl>
                                        <p:attrNameLst>
                                          <p:attrName>fill.on</p:attrName>
                                        </p:attrNameLst>
                                      </p:cBhvr>
                                      <p:to>
                                        <p:strVal val="true"/>
                                      </p:to>
                                    </p:set>
                                  </p:childTnLst>
                                  <p:subTnLst>
                                    <p:animClr clrSpc="rgb" dir="cw">
                                      <p:cBhvr override="childStyle">
                                        <p:cTn dur="1" fill="hold" display="0" masterRel="nextClick" afterEffect="1"/>
                                        <p:tgtEl>
                                          <p:spTgt spid="11">
                                            <p:txEl>
                                              <p:pRg st="0" end="0"/>
                                            </p:txEl>
                                          </p:spTgt>
                                        </p:tgtEl>
                                        <p:attrNameLst>
                                          <p:attrName>ppt_c</p:attrName>
                                        </p:attrNameLst>
                                      </p:cBhvr>
                                      <p:to>
                                        <a:srgbClr val="FF0000"/>
                                      </p:to>
                                    </p:animClr>
                                  </p:sub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2">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2">
                                            <p:txEl>
                                              <p:pRg st="0" end="0"/>
                                            </p:txEl>
                                          </p:spTgt>
                                        </p:tgtEl>
                                        <p:attrNameLst>
                                          <p:attrName>ppt_c</p:attrName>
                                        </p:attrNameLst>
                                      </p:cBhvr>
                                      <p:to>
                                        <a:srgbClr val="FF0000"/>
                                      </p:to>
                                    </p:animClr>
                                  </p:subTnLst>
                                </p:cTn>
                              </p:par>
                            </p:childTnLst>
                          </p:cTn>
                        </p:par>
                      </p:childTnLst>
                    </p:cTn>
                  </p:par>
                  <p:par>
                    <p:cTn id="51" fill="hold">
                      <p:stCondLst>
                        <p:cond delay="indefinite"/>
                      </p:stCondLst>
                      <p:childTnLst>
                        <p:par>
                          <p:cTn id="52" fill="hold">
                            <p:stCondLst>
                              <p:cond delay="0"/>
                            </p:stCondLst>
                            <p:childTnLst>
                              <p:par>
                                <p:cTn id="53" presetID="19" presetClass="emph" presetSubtype="0" fill="hold" nodeType="clickEffect">
                                  <p:stCondLst>
                                    <p:cond delay="0"/>
                                  </p:stCondLst>
                                  <p:childTnLst>
                                    <p:animClr clrSpc="rgb" dir="cw">
                                      <p:cBhvr override="childStyle">
                                        <p:cTn id="54" dur="500" fill="hold"/>
                                        <p:tgtEl>
                                          <p:spTgt spid="12">
                                            <p:txEl>
                                              <p:pRg st="0" end="0"/>
                                            </p:txEl>
                                          </p:spTgt>
                                        </p:tgtEl>
                                        <p:attrNameLst>
                                          <p:attrName>style.color</p:attrName>
                                        </p:attrNameLst>
                                      </p:cBhvr>
                                      <p:to>
                                        <a:schemeClr val="accent2"/>
                                      </p:to>
                                    </p:animClr>
                                    <p:animClr clrSpc="rgb" dir="cw">
                                      <p:cBhvr>
                                        <p:cTn id="55" dur="500" fill="hold"/>
                                        <p:tgtEl>
                                          <p:spTgt spid="12">
                                            <p:txEl>
                                              <p:pRg st="0" end="0"/>
                                            </p:txEl>
                                          </p:spTgt>
                                        </p:tgtEl>
                                        <p:attrNameLst>
                                          <p:attrName>fillcolor</p:attrName>
                                        </p:attrNameLst>
                                      </p:cBhvr>
                                      <p:to>
                                        <a:schemeClr val="accent2"/>
                                      </p:to>
                                    </p:animClr>
                                    <p:set>
                                      <p:cBhvr>
                                        <p:cTn id="56" dur="500" fill="hold"/>
                                        <p:tgtEl>
                                          <p:spTgt spid="12">
                                            <p:txEl>
                                              <p:pRg st="0" end="0"/>
                                            </p:txEl>
                                          </p:spTgt>
                                        </p:tgtEl>
                                        <p:attrNameLst>
                                          <p:attrName>fill.type</p:attrName>
                                        </p:attrNameLst>
                                      </p:cBhvr>
                                      <p:to>
                                        <p:strVal val="solid"/>
                                      </p:to>
                                    </p:set>
                                    <p:set>
                                      <p:cBhvr>
                                        <p:cTn id="57" dur="500" fill="hold"/>
                                        <p:tgtEl>
                                          <p:spTgt spid="12">
                                            <p:txEl>
                                              <p:pRg st="0" end="0"/>
                                            </p:txEl>
                                          </p:spTgt>
                                        </p:tgtEl>
                                        <p:attrNameLst>
                                          <p:attrName>fill.on</p:attrName>
                                        </p:attrNameLst>
                                      </p:cBhvr>
                                      <p:to>
                                        <p:strVal val="true"/>
                                      </p:to>
                                    </p:set>
                                  </p:childTnLst>
                                  <p:subTnLst>
                                    <p:animClr clrSpc="rgb" dir="cw">
                                      <p:cBhvr override="childStyle">
                                        <p:cTn dur="1" fill="hold" display="0" masterRel="nextClick" afterEffect="1"/>
                                        <p:tgtEl>
                                          <p:spTgt spid="12">
                                            <p:txEl>
                                              <p:pRg st="0" end="0"/>
                                            </p:txEl>
                                          </p:spTgt>
                                        </p:tgtEl>
                                        <p:attrNameLst>
                                          <p:attrName>ppt_c</p:attrName>
                                        </p:attrNameLst>
                                      </p:cBhvr>
                                      <p:to>
                                        <a:srgbClr val="FF000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5">
            <a:extLst>
              <a:ext uri="{FF2B5EF4-FFF2-40B4-BE49-F238E27FC236}">
                <a16:creationId xmlns:a16="http://schemas.microsoft.com/office/drawing/2014/main" xmlns="" id="{CBDD1482-870E-4B31-40A8-C997032F746B}"/>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xmlns="" id="{6F2A380C-5F87-577D-DE81-D605A8969FAF}"/>
              </a:ext>
            </a:extLst>
          </p:cNvPr>
          <p:cNvSpPr txBox="1"/>
          <p:nvPr/>
        </p:nvSpPr>
        <p:spPr>
          <a:xfrm>
            <a:off x="398352" y="181069"/>
            <a:ext cx="4780230" cy="369332"/>
          </a:xfrm>
          <a:prstGeom prst="rect">
            <a:avLst/>
          </a:prstGeom>
          <a:noFill/>
        </p:spPr>
        <p:txBody>
          <a:bodyPr wrap="square" rtlCol="0">
            <a:spAutoFit/>
          </a:bodyPr>
          <a:lstStyle/>
          <a:p>
            <a:pPr algn="ctr"/>
            <a:r>
              <a:rPr lang="es-DO" dirty="0" smtClean="0"/>
              <a:t>Veamos el meollo del asunto</a:t>
            </a:r>
            <a:endParaRPr lang="es-DO" dirty="0"/>
          </a:p>
        </p:txBody>
      </p:sp>
      <p:sp>
        <p:nvSpPr>
          <p:cNvPr id="5" name="Paralelogramo 4">
            <a:extLst>
              <a:ext uri="{FF2B5EF4-FFF2-40B4-BE49-F238E27FC236}">
                <a16:creationId xmlns:a16="http://schemas.microsoft.com/office/drawing/2014/main" xmlns="" id="{EA2164D4-3574-C913-2015-706615203BFE}"/>
              </a:ext>
            </a:extLst>
          </p:cNvPr>
          <p:cNvSpPr/>
          <p:nvPr/>
        </p:nvSpPr>
        <p:spPr>
          <a:xfrm>
            <a:off x="72428" y="94131"/>
            <a:ext cx="588475" cy="543208"/>
          </a:xfrm>
          <a:prstGeom prst="parallelogram">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DO" sz="3600" b="1" dirty="0">
                <a:ln>
                  <a:solidFill>
                    <a:schemeClr val="tx1"/>
                  </a:solidFill>
                </a:ln>
                <a:solidFill>
                  <a:srgbClr val="7030A0"/>
                </a:solidFill>
                <a:latin typeface="Bahnschrift SemiCondensed" panose="020B0502040204020203" pitchFamily="34" charset="0"/>
              </a:rPr>
              <a:t>A</a:t>
            </a:r>
          </a:p>
        </p:txBody>
      </p:sp>
      <p:sp>
        <p:nvSpPr>
          <p:cNvPr id="6" name="CuadroTexto 5">
            <a:extLst>
              <a:ext uri="{FF2B5EF4-FFF2-40B4-BE49-F238E27FC236}">
                <a16:creationId xmlns:a16="http://schemas.microsoft.com/office/drawing/2014/main" xmlns="" id="{DF81605B-49F8-990A-EC00-43EE02F4B4E9}"/>
              </a:ext>
            </a:extLst>
          </p:cNvPr>
          <p:cNvSpPr txBox="1"/>
          <p:nvPr/>
        </p:nvSpPr>
        <p:spPr>
          <a:xfrm>
            <a:off x="366665" y="654515"/>
            <a:ext cx="11769505" cy="6186309"/>
          </a:xfrm>
          <a:prstGeom prst="rect">
            <a:avLst/>
          </a:prstGeom>
          <a:noFill/>
        </p:spPr>
        <p:txBody>
          <a:bodyPr wrap="square" rtlCol="0">
            <a:spAutoFit/>
          </a:bodyPr>
          <a:lstStyle/>
          <a:p>
            <a:r>
              <a:rPr lang="es-DO" sz="4400" dirty="0">
                <a:solidFill>
                  <a:schemeClr val="bg1"/>
                </a:solidFill>
                <a:latin typeface="Bahnschrift SemiCondensed" panose="020B0502040204020203" pitchFamily="34" charset="0"/>
              </a:rPr>
              <a:t>Aunque creo que </a:t>
            </a:r>
            <a:r>
              <a:rPr lang="es-DO" sz="4400" dirty="0" err="1">
                <a:solidFill>
                  <a:schemeClr val="bg1"/>
                </a:solidFill>
                <a:latin typeface="Bahnschrift SemiCondensed" panose="020B0502040204020203" pitchFamily="34" charset="0"/>
              </a:rPr>
              <a:t>Priebe</a:t>
            </a:r>
            <a:r>
              <a:rPr lang="es-DO" sz="4400" dirty="0">
                <a:latin typeface="Bahnschrift SemiCondensed" panose="020B0502040204020203" pitchFamily="34" charset="0"/>
              </a:rPr>
              <a:t> </a:t>
            </a:r>
            <a:r>
              <a:rPr lang="es-DO" sz="4400" dirty="0">
                <a:solidFill>
                  <a:srgbClr val="FFFF00"/>
                </a:solidFill>
                <a:latin typeface="Bahnschrift SemiCondensed" panose="020B0502040204020203" pitchFamily="34" charset="0"/>
              </a:rPr>
              <a:t>tiene razón al objetar la doctrina del pecado original por su inherente idea de culpa heredada o imputada</a:t>
            </a:r>
            <a:r>
              <a:rPr lang="es-DO" sz="4400" dirty="0" smtClean="0">
                <a:solidFill>
                  <a:schemeClr val="bg1"/>
                </a:solidFill>
                <a:latin typeface="Bahnschrift SemiCondensed" panose="020B0502040204020203" pitchFamily="34" charset="0"/>
              </a:rPr>
              <a:t>, </a:t>
            </a:r>
            <a:r>
              <a:rPr lang="es-DO" sz="4400" dirty="0">
                <a:solidFill>
                  <a:schemeClr val="bg1"/>
                </a:solidFill>
                <a:latin typeface="Bahnschrift SemiCondensed" panose="020B0502040204020203" pitchFamily="34" charset="0"/>
              </a:rPr>
              <a:t>pasa por alto algunos aspectos de la doctrina que no pueden ignorarse. Jack Sequeira ha hecho un análisis más objetivo de la doctrina del pecado, también ha considerado algunas declaraciones claves de la Sra. White, que </a:t>
            </a:r>
            <a:r>
              <a:rPr lang="es-DO" sz="4400" dirty="0">
                <a:solidFill>
                  <a:srgbClr val="FFFF00"/>
                </a:solidFill>
                <a:latin typeface="Bahnschrift SemiCondensed" panose="020B0502040204020203" pitchFamily="34" charset="0"/>
              </a:rPr>
              <a:t>son ignoradas por </a:t>
            </a:r>
            <a:r>
              <a:rPr lang="es-DO" sz="4400" dirty="0" err="1">
                <a:solidFill>
                  <a:srgbClr val="FFFF00"/>
                </a:solidFill>
                <a:latin typeface="Bahnschrift SemiCondensed" panose="020B0502040204020203" pitchFamily="34" charset="0"/>
              </a:rPr>
              <a:t>Priebe</a:t>
            </a:r>
            <a:r>
              <a:rPr lang="es-DO" sz="4400" dirty="0">
                <a:solidFill>
                  <a:srgbClr val="FFFF00"/>
                </a:solidFill>
                <a:latin typeface="Bahnschrift SemiCondensed" panose="020B0502040204020203" pitchFamily="34" charset="0"/>
              </a:rPr>
              <a:t> y otros proponentes de la TUG.</a:t>
            </a:r>
            <a:endParaRPr lang="es-DO" sz="4400" dirty="0">
              <a:solidFill>
                <a:srgbClr val="FFFF00"/>
              </a:solidFill>
              <a:latin typeface="Bahnschrift SemiCondensed" panose="020B0502040204020203" pitchFamily="34" charset="0"/>
            </a:endParaRPr>
          </a:p>
        </p:txBody>
      </p:sp>
    </p:spTree>
    <p:extLst>
      <p:ext uri="{BB962C8B-B14F-4D97-AF65-F5344CB8AC3E}">
        <p14:creationId xmlns:p14="http://schemas.microsoft.com/office/powerpoint/2010/main" val="26271997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5">
            <a:extLst>
              <a:ext uri="{FF2B5EF4-FFF2-40B4-BE49-F238E27FC236}">
                <a16:creationId xmlns:a16="http://schemas.microsoft.com/office/drawing/2014/main" xmlns="" id="{CBDD1482-870E-4B31-40A8-C997032F746B}"/>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xmlns="" id="{6F2A380C-5F87-577D-DE81-D605A8969FAF}"/>
              </a:ext>
            </a:extLst>
          </p:cNvPr>
          <p:cNvSpPr txBox="1"/>
          <p:nvPr/>
        </p:nvSpPr>
        <p:spPr>
          <a:xfrm>
            <a:off x="398352" y="181069"/>
            <a:ext cx="4780230" cy="369332"/>
          </a:xfrm>
          <a:prstGeom prst="rect">
            <a:avLst/>
          </a:prstGeom>
          <a:noFill/>
        </p:spPr>
        <p:txBody>
          <a:bodyPr wrap="square" rtlCol="0">
            <a:spAutoFit/>
          </a:bodyPr>
          <a:lstStyle/>
          <a:p>
            <a:pPr algn="ctr"/>
            <a:r>
              <a:rPr lang="es-DO" dirty="0" smtClean="0"/>
              <a:t>Veamos el meollo del asunto</a:t>
            </a:r>
            <a:endParaRPr lang="es-DO" dirty="0"/>
          </a:p>
        </p:txBody>
      </p:sp>
      <p:sp>
        <p:nvSpPr>
          <p:cNvPr id="5" name="Paralelogramo 4">
            <a:extLst>
              <a:ext uri="{FF2B5EF4-FFF2-40B4-BE49-F238E27FC236}">
                <a16:creationId xmlns:a16="http://schemas.microsoft.com/office/drawing/2014/main" xmlns="" id="{EA2164D4-3574-C913-2015-706615203BFE}"/>
              </a:ext>
            </a:extLst>
          </p:cNvPr>
          <p:cNvSpPr/>
          <p:nvPr/>
        </p:nvSpPr>
        <p:spPr>
          <a:xfrm>
            <a:off x="72428" y="94131"/>
            <a:ext cx="588475" cy="543208"/>
          </a:xfrm>
          <a:prstGeom prst="parallelogram">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DO" sz="3600" b="1" dirty="0">
                <a:ln>
                  <a:solidFill>
                    <a:schemeClr val="tx1"/>
                  </a:solidFill>
                </a:ln>
                <a:solidFill>
                  <a:srgbClr val="7030A0"/>
                </a:solidFill>
                <a:latin typeface="Bahnschrift SemiCondensed" panose="020B0502040204020203" pitchFamily="34" charset="0"/>
              </a:rPr>
              <a:t>A</a:t>
            </a:r>
          </a:p>
        </p:txBody>
      </p:sp>
      <p:sp>
        <p:nvSpPr>
          <p:cNvPr id="6" name="CuadroTexto 5">
            <a:extLst>
              <a:ext uri="{FF2B5EF4-FFF2-40B4-BE49-F238E27FC236}">
                <a16:creationId xmlns:a16="http://schemas.microsoft.com/office/drawing/2014/main" xmlns="" id="{DF81605B-49F8-990A-EC00-43EE02F4B4E9}"/>
              </a:ext>
            </a:extLst>
          </p:cNvPr>
          <p:cNvSpPr txBox="1"/>
          <p:nvPr/>
        </p:nvSpPr>
        <p:spPr>
          <a:xfrm>
            <a:off x="366665" y="654515"/>
            <a:ext cx="11769505" cy="769441"/>
          </a:xfrm>
          <a:prstGeom prst="rect">
            <a:avLst/>
          </a:prstGeom>
          <a:noFill/>
        </p:spPr>
        <p:txBody>
          <a:bodyPr wrap="square" rtlCol="0">
            <a:spAutoFit/>
          </a:bodyPr>
          <a:lstStyle/>
          <a:p>
            <a:endParaRPr lang="es-DO" sz="4400" dirty="0">
              <a:solidFill>
                <a:srgbClr val="FFFF00"/>
              </a:solidFill>
              <a:latin typeface="Bahnschrift SemiCondensed" panose="020B0502040204020203" pitchFamily="34" charset="0"/>
            </a:endParaRPr>
          </a:p>
        </p:txBody>
      </p:sp>
      <p:pic>
        <p:nvPicPr>
          <p:cNvPr id="8" name="Imagen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38348" y="181069"/>
            <a:ext cx="2495741" cy="2697480"/>
          </a:xfrm>
          <a:prstGeom prst="rect">
            <a:avLst/>
          </a:prstGeom>
        </p:spPr>
      </p:pic>
      <p:sp>
        <p:nvSpPr>
          <p:cNvPr id="9" name="Rectángulo 8"/>
          <p:cNvSpPr/>
          <p:nvPr/>
        </p:nvSpPr>
        <p:spPr>
          <a:xfrm>
            <a:off x="961105" y="1422145"/>
            <a:ext cx="6096000" cy="5016758"/>
          </a:xfrm>
          <a:prstGeom prst="rect">
            <a:avLst/>
          </a:prstGeom>
        </p:spPr>
        <p:txBody>
          <a:bodyPr>
            <a:spAutoFit/>
          </a:bodyPr>
          <a:lstStyle/>
          <a:p>
            <a:r>
              <a:rPr lang="es-DO" sz="4000" dirty="0">
                <a:solidFill>
                  <a:schemeClr val="bg1"/>
                </a:solidFill>
                <a:latin typeface="Calibri" panose="020F0502020204030204" pitchFamily="34" charset="0"/>
                <a:ea typeface="Calibri" panose="020F0502020204030204" pitchFamily="34" charset="0"/>
                <a:cs typeface="Times New Roman" panose="02020603050405020304" pitchFamily="18" charset="0"/>
              </a:rPr>
              <a:t>Sequeira señala que la frase «pecado original» hace referencia a </a:t>
            </a:r>
            <a:r>
              <a:rPr lang="es-DO" sz="4000" dirty="0">
                <a:solidFill>
                  <a:srgbClr val="FFFF00"/>
                </a:solidFill>
                <a:latin typeface="Calibri" panose="020F0502020204030204" pitchFamily="34" charset="0"/>
                <a:ea typeface="Calibri" panose="020F0502020204030204" pitchFamily="34" charset="0"/>
                <a:cs typeface="Times New Roman" panose="02020603050405020304" pitchFamily="18" charset="0"/>
              </a:rPr>
              <a:t>los efectos del pecado de Adán sobre su posteridad</a:t>
            </a:r>
            <a:r>
              <a:rPr lang="es-DO" sz="4000" dirty="0">
                <a:solidFill>
                  <a:schemeClr val="bg1"/>
                </a:solidFill>
                <a:latin typeface="Calibri" panose="020F0502020204030204" pitchFamily="34" charset="0"/>
                <a:ea typeface="Calibri" panose="020F0502020204030204" pitchFamily="34" charset="0"/>
                <a:cs typeface="Times New Roman" panose="02020603050405020304" pitchFamily="18" charset="0"/>
              </a:rPr>
              <a:t>, y como ha sido entendida, incluye cuatro grandes efectos de la caída sobre la humanidad:</a:t>
            </a:r>
            <a:endParaRPr lang="es-ES" sz="4000" dirty="0">
              <a:solidFill>
                <a:schemeClr val="bg1"/>
              </a:solidFill>
            </a:endParaRPr>
          </a:p>
        </p:txBody>
      </p:sp>
      <p:sp>
        <p:nvSpPr>
          <p:cNvPr id="10" name="Rectángulo 9"/>
          <p:cNvSpPr/>
          <p:nvPr/>
        </p:nvSpPr>
        <p:spPr>
          <a:xfrm>
            <a:off x="7651545" y="3513225"/>
            <a:ext cx="6096000" cy="2726900"/>
          </a:xfrm>
          <a:prstGeom prst="rect">
            <a:avLst/>
          </a:prstGeom>
        </p:spPr>
        <p:txBody>
          <a:bodyPr>
            <a:spAutoFit/>
          </a:bodyPr>
          <a:lstStyle/>
          <a:p>
            <a:pPr marL="342900" lvl="0" indent="-342900" algn="just">
              <a:lnSpc>
                <a:spcPct val="107000"/>
              </a:lnSpc>
              <a:spcAft>
                <a:spcPts val="0"/>
              </a:spcAft>
              <a:buFont typeface="+mj-lt"/>
              <a:buAutoNum type="arabicPeriod"/>
            </a:pPr>
            <a:r>
              <a:rPr lang="es-DO" sz="40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Culpa</a:t>
            </a:r>
            <a:endParaRPr lang="es-ES" sz="40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a:pPr>
            <a:r>
              <a:rPr lang="es-DO" sz="40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Condenación</a:t>
            </a:r>
            <a:endParaRPr lang="es-ES" sz="40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a:pPr>
            <a:r>
              <a:rPr lang="es-DO" sz="40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Alienación</a:t>
            </a:r>
            <a:endParaRPr lang="es-ES" sz="40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es-DO" sz="40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Debilidad</a:t>
            </a:r>
            <a:endParaRPr lang="es-ES" sz="4000" dirty="0">
              <a:solidFill>
                <a:srgbClr val="FFFF00"/>
              </a:solidFill>
              <a:effectLst/>
              <a:latin typeface="Bahnschrift SemiCondensed" panose="020B05020402040202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718709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4" name="Rectángulo 3"/>
          <p:cNvSpPr/>
          <p:nvPr/>
        </p:nvSpPr>
        <p:spPr>
          <a:xfrm>
            <a:off x="220980" y="305068"/>
            <a:ext cx="11750040" cy="5632311"/>
          </a:xfrm>
          <a:prstGeom prst="rect">
            <a:avLst/>
          </a:prstGeom>
        </p:spPr>
        <p:txBody>
          <a:bodyPr wrap="square">
            <a:spAutoFit/>
          </a:bodyPr>
          <a:lstStyle/>
          <a:p>
            <a:r>
              <a:rPr lang="es-DO" sz="4000" dirty="0">
                <a:solidFill>
                  <a:schemeClr val="bg1"/>
                </a:solidFill>
                <a:latin typeface="Bahnschrift SemiCondensed" panose="020B0502040204020203" pitchFamily="34" charset="0"/>
              </a:rPr>
              <a:t>¿Qué tanto de verdad hay en estos cuatro aspectos? </a:t>
            </a:r>
            <a:r>
              <a:rPr lang="es-DO" sz="4000" dirty="0">
                <a:solidFill>
                  <a:srgbClr val="FFFF00"/>
                </a:solidFill>
                <a:latin typeface="Bahnschrift SemiCondensed" panose="020B0502040204020203" pitchFamily="34" charset="0"/>
              </a:rPr>
              <a:t>Sequeira favorece los puntos 2-4</a:t>
            </a:r>
            <a:r>
              <a:rPr lang="es-DO" sz="4000" dirty="0">
                <a:latin typeface="Bahnschrift SemiCondensed" panose="020B0502040204020203" pitchFamily="34" charset="0"/>
              </a:rPr>
              <a:t>, </a:t>
            </a:r>
            <a:r>
              <a:rPr lang="es-DO" sz="4000" dirty="0">
                <a:solidFill>
                  <a:srgbClr val="FFFF00"/>
                </a:solidFill>
                <a:latin typeface="Bahnschrift SemiCondensed" panose="020B0502040204020203" pitchFamily="34" charset="0"/>
              </a:rPr>
              <a:t>pero objeta el 1</a:t>
            </a:r>
            <a:r>
              <a:rPr lang="es-DO" sz="4000" dirty="0">
                <a:latin typeface="Bahnschrift SemiCondensed" panose="020B0502040204020203" pitchFamily="34" charset="0"/>
              </a:rPr>
              <a:t>. </a:t>
            </a:r>
            <a:r>
              <a:rPr lang="es-DO" sz="4000" dirty="0">
                <a:solidFill>
                  <a:schemeClr val="bg1"/>
                </a:solidFill>
                <a:latin typeface="Bahnschrift SemiCondensed" panose="020B0502040204020203" pitchFamily="34" charset="0"/>
              </a:rPr>
              <a:t>«Culpa y condenación</a:t>
            </a:r>
            <a:r>
              <a:rPr lang="es-DO" sz="4000" dirty="0">
                <a:latin typeface="Bahnschrift SemiCondensed" panose="020B0502040204020203" pitchFamily="34" charset="0"/>
              </a:rPr>
              <a:t> </a:t>
            </a:r>
            <a:r>
              <a:rPr lang="es-DO" sz="4000" dirty="0">
                <a:solidFill>
                  <a:srgbClr val="FFFF00"/>
                </a:solidFill>
                <a:latin typeface="Bahnschrift SemiCondensed" panose="020B0502040204020203" pitchFamily="34" charset="0"/>
              </a:rPr>
              <a:t>están estrechamente relacionadas, pero en un </a:t>
            </a:r>
            <a:r>
              <a:rPr lang="es-DO" sz="4000" u="sng" dirty="0">
                <a:solidFill>
                  <a:srgbClr val="FFFF00"/>
                </a:solidFill>
                <a:latin typeface="Bahnschrift SemiCondensed" panose="020B0502040204020203" pitchFamily="34" charset="0"/>
              </a:rPr>
              <a:t>sentido legal </a:t>
            </a:r>
            <a:r>
              <a:rPr lang="es-DO" sz="4000" dirty="0">
                <a:solidFill>
                  <a:srgbClr val="FFFF00"/>
                </a:solidFill>
                <a:latin typeface="Bahnschrift SemiCondensed" panose="020B0502040204020203" pitchFamily="34" charset="0"/>
              </a:rPr>
              <a:t>no significan lo mismo. </a:t>
            </a:r>
            <a:r>
              <a:rPr lang="es-DO" sz="4000" dirty="0">
                <a:solidFill>
                  <a:schemeClr val="bg1"/>
                </a:solidFill>
                <a:latin typeface="Bahnschrift SemiCondensed" panose="020B0502040204020203" pitchFamily="34" charset="0"/>
              </a:rPr>
              <a:t>La culpa </a:t>
            </a:r>
            <a:r>
              <a:rPr lang="es-DO" sz="4000" dirty="0">
                <a:solidFill>
                  <a:srgbClr val="FFFF00"/>
                </a:solidFill>
                <a:latin typeface="Bahnschrift SemiCondensed" panose="020B0502040204020203" pitchFamily="34" charset="0"/>
              </a:rPr>
              <a:t>envuelve una elección y responsabilidad personal</a:t>
            </a:r>
            <a:r>
              <a:rPr lang="es-DO" sz="4000" dirty="0">
                <a:solidFill>
                  <a:schemeClr val="bg1"/>
                </a:solidFill>
                <a:latin typeface="Bahnschrift SemiCondensed" panose="020B0502040204020203" pitchFamily="34" charset="0"/>
              </a:rPr>
              <a:t>, las cuales tienen que hacerse con la </a:t>
            </a:r>
            <a:r>
              <a:rPr lang="es-DO" sz="4000" dirty="0" smtClean="0">
                <a:solidFill>
                  <a:schemeClr val="bg1"/>
                </a:solidFill>
                <a:latin typeface="Bahnschrift SemiCondensed" panose="020B0502040204020203" pitchFamily="34" charset="0"/>
              </a:rPr>
              <a:t>anuencia (consentimiento) </a:t>
            </a:r>
            <a:r>
              <a:rPr lang="es-DO" sz="4000" dirty="0">
                <a:solidFill>
                  <a:schemeClr val="bg1"/>
                </a:solidFill>
                <a:latin typeface="Bahnschrift SemiCondensed" panose="020B0502040204020203" pitchFamily="34" charset="0"/>
              </a:rPr>
              <a:t>deliberada de la voluntad. La condenación, sin embargo, es el </a:t>
            </a:r>
            <a:r>
              <a:rPr lang="es-DO" sz="4000" dirty="0">
                <a:solidFill>
                  <a:srgbClr val="FFFF00"/>
                </a:solidFill>
                <a:latin typeface="Bahnschrift SemiCondensed" panose="020B0502040204020203" pitchFamily="34" charset="0"/>
              </a:rPr>
              <a:t>resultado de esa mala elección</a:t>
            </a:r>
            <a:r>
              <a:rPr lang="es-DO" sz="4000" dirty="0">
                <a:latin typeface="Bahnschrift SemiCondensed" panose="020B0502040204020203" pitchFamily="34" charset="0"/>
              </a:rPr>
              <a:t> </a:t>
            </a:r>
            <a:r>
              <a:rPr lang="es-DO" sz="4000" b="1" dirty="0">
                <a:solidFill>
                  <a:schemeClr val="bg1"/>
                </a:solidFill>
                <a:latin typeface="Bahnschrift SemiCondensed" panose="020B0502040204020203" pitchFamily="34" charset="0"/>
              </a:rPr>
              <a:t>y</a:t>
            </a:r>
            <a:r>
              <a:rPr lang="es-DO" sz="4000" b="1" dirty="0">
                <a:latin typeface="Bahnschrift SemiCondensed" panose="020B0502040204020203" pitchFamily="34" charset="0"/>
              </a:rPr>
              <a:t> </a:t>
            </a:r>
            <a:r>
              <a:rPr lang="es-DO" sz="4000" b="1" u="sng" dirty="0">
                <a:solidFill>
                  <a:srgbClr val="FFFF00"/>
                </a:solidFill>
                <a:latin typeface="Bahnschrift SemiCondensed" panose="020B0502040204020203" pitchFamily="34" charset="0"/>
              </a:rPr>
              <a:t>puede afectar a otros que no han tenido parte en esa elección»</a:t>
            </a:r>
            <a:endParaRPr lang="es-ES" sz="4000" u="sng" dirty="0">
              <a:solidFill>
                <a:srgbClr val="FFFF00"/>
              </a:solidFill>
              <a:latin typeface="Bahnschrift SemiCondensed" panose="020B0502040204020203" pitchFamily="34" charset="0"/>
            </a:endParaRPr>
          </a:p>
        </p:txBody>
      </p:sp>
    </p:spTree>
    <p:extLst>
      <p:ext uri="{BB962C8B-B14F-4D97-AF65-F5344CB8AC3E}">
        <p14:creationId xmlns:p14="http://schemas.microsoft.com/office/powerpoint/2010/main" val="16589390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4" name="Rectángulo 3"/>
          <p:cNvSpPr/>
          <p:nvPr/>
        </p:nvSpPr>
        <p:spPr>
          <a:xfrm>
            <a:off x="220980" y="920621"/>
            <a:ext cx="11750040" cy="5016758"/>
          </a:xfrm>
          <a:prstGeom prst="rect">
            <a:avLst/>
          </a:prstGeom>
        </p:spPr>
        <p:txBody>
          <a:bodyPr wrap="square">
            <a:spAutoFit/>
          </a:bodyPr>
          <a:lstStyle/>
          <a:p>
            <a:r>
              <a:rPr lang="es-DO" sz="4000" dirty="0">
                <a:solidFill>
                  <a:schemeClr val="bg1"/>
                </a:solidFill>
                <a:latin typeface="Bahnschrift SemiCondensed" panose="020B0502040204020203" pitchFamily="34" charset="0"/>
              </a:rPr>
              <a:t>En la Biblia </a:t>
            </a:r>
            <a:r>
              <a:rPr lang="es-DO" sz="4000" dirty="0">
                <a:solidFill>
                  <a:srgbClr val="FFFF00"/>
                </a:solidFill>
                <a:latin typeface="Bahnschrift SemiCondensed" panose="020B0502040204020203" pitchFamily="34" charset="0"/>
              </a:rPr>
              <a:t>no aparece un solo texto </a:t>
            </a:r>
            <a:r>
              <a:rPr lang="es-DO" sz="4000" dirty="0">
                <a:solidFill>
                  <a:schemeClr val="bg1"/>
                </a:solidFill>
                <a:latin typeface="Bahnschrift SemiCondensed" panose="020B0502040204020203" pitchFamily="34" charset="0"/>
              </a:rPr>
              <a:t>que muestre que los seres humanos </a:t>
            </a:r>
            <a:r>
              <a:rPr lang="es-DO" sz="4000" dirty="0">
                <a:solidFill>
                  <a:srgbClr val="FFFF00"/>
                </a:solidFill>
                <a:latin typeface="Bahnschrift SemiCondensed" panose="020B0502040204020203" pitchFamily="34" charset="0"/>
              </a:rPr>
              <a:t>heredan la culpa de Adán</a:t>
            </a:r>
            <a:r>
              <a:rPr lang="es-DO" sz="4000" dirty="0">
                <a:solidFill>
                  <a:schemeClr val="bg1"/>
                </a:solidFill>
                <a:latin typeface="Bahnschrift SemiCondensed" panose="020B0502040204020203" pitchFamily="34" charset="0"/>
              </a:rPr>
              <a:t>. Sin embargo, </a:t>
            </a:r>
            <a:r>
              <a:rPr lang="es-DO" sz="4000" dirty="0">
                <a:solidFill>
                  <a:srgbClr val="FFFF00"/>
                </a:solidFill>
                <a:latin typeface="Bahnschrift SemiCondensed" panose="020B0502040204020203" pitchFamily="34" charset="0"/>
              </a:rPr>
              <a:t>se revela que todos nacemos </a:t>
            </a:r>
            <a:r>
              <a:rPr lang="es-DO" sz="4000" dirty="0" smtClean="0">
                <a:solidFill>
                  <a:srgbClr val="FFFF00"/>
                </a:solidFill>
                <a:latin typeface="Bahnschrift SemiCondensed" panose="020B0502040204020203" pitchFamily="34" charset="0"/>
              </a:rPr>
              <a:t>perdidos</a:t>
            </a:r>
            <a:r>
              <a:rPr lang="es-ES" sz="4000" dirty="0" smtClean="0">
                <a:solidFill>
                  <a:srgbClr val="FFFF00"/>
                </a:solidFill>
                <a:latin typeface="Bahnschrift SemiCondensed" panose="020B0502040204020203" pitchFamily="34" charset="0"/>
              </a:rPr>
              <a:t>, </a:t>
            </a:r>
            <a:r>
              <a:rPr lang="es-DO" sz="40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a:t>
            </a:r>
            <a:r>
              <a:rPr lang="es-DO" sz="40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necesitamos un Salvador</a:t>
            </a:r>
            <a:r>
              <a:rPr lang="es-DO" sz="40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 </a:t>
            </a:r>
            <a:r>
              <a:rPr lang="es-DO" sz="4000" dirty="0" err="1">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Jn</a:t>
            </a:r>
            <a:r>
              <a:rPr lang="es-DO" sz="40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 3:17-18—, </a:t>
            </a:r>
            <a:r>
              <a:rPr lang="es-DO" sz="4000" dirty="0">
                <a:solidFill>
                  <a:srgbClr val="FFFF00"/>
                </a:solidFill>
                <a:latin typeface="Bahnschrift SemiCondensed" panose="020B0502040204020203" pitchFamily="34" charset="0"/>
                <a:ea typeface="Calibri" panose="020F0502020204030204" pitchFamily="34" charset="0"/>
              </a:rPr>
              <a:t>separados</a:t>
            </a:r>
            <a:r>
              <a:rPr lang="es-DO" sz="40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 de Dios</a:t>
            </a:r>
            <a:r>
              <a:rPr lang="es-DO" sz="4000" dirty="0">
                <a:latin typeface="Bahnschrift SemiCondensed" panose="020B0502040204020203" pitchFamily="34" charset="0"/>
                <a:ea typeface="Calibri" panose="020F0502020204030204" pitchFamily="34" charset="0"/>
                <a:cs typeface="Times New Roman" panose="02020603050405020304" pitchFamily="18" charset="0"/>
              </a:rPr>
              <a:t> </a:t>
            </a:r>
            <a:r>
              <a:rPr lang="es-DO" sz="40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a:t>
            </a:r>
            <a:r>
              <a:rPr lang="es-DO" sz="40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necesitamos ser reconciliados con Él</a:t>
            </a:r>
            <a:r>
              <a:rPr lang="es-DO" sz="40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 2 Co 5:19-20—, y </a:t>
            </a:r>
            <a:r>
              <a:rPr lang="es-DO" sz="4000" dirty="0">
                <a:solidFill>
                  <a:srgbClr val="FFFF00"/>
                </a:solidFill>
                <a:latin typeface="Bahnschrift SemiCondensed" panose="020B0502040204020203" pitchFamily="34" charset="0"/>
                <a:ea typeface="Calibri" panose="020F0502020204030204" pitchFamily="34" charset="0"/>
              </a:rPr>
              <a:t>débiles</a:t>
            </a:r>
            <a:r>
              <a:rPr lang="es-DO" sz="4000" dirty="0">
                <a:latin typeface="Bahnschrift SemiCondensed" panose="020B0502040204020203" pitchFamily="34" charset="0"/>
                <a:ea typeface="Calibri" panose="020F0502020204030204" pitchFamily="34" charset="0"/>
                <a:cs typeface="Times New Roman" panose="02020603050405020304" pitchFamily="18" charset="0"/>
              </a:rPr>
              <a:t> </a:t>
            </a:r>
            <a:r>
              <a:rPr lang="es-DO" sz="40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—no tenemos la fuerza ni la voluntad para cumplir su Ley, por lo que </a:t>
            </a:r>
            <a:r>
              <a:rPr lang="es-DO" sz="40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necesitamos ser habilitados por Dios</a:t>
            </a:r>
            <a:r>
              <a:rPr lang="es-DO" sz="40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 Ro 8:7; 8:2, 4</a:t>
            </a:r>
            <a:r>
              <a:rPr lang="es-DO" sz="4000" dirty="0" smtClean="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a:t>
            </a:r>
            <a:endParaRPr lang="es-ES" sz="4000" dirty="0">
              <a:solidFill>
                <a:schemeClr val="bg1"/>
              </a:solidFill>
              <a:latin typeface="Bahnschrift SemiCondensed" panose="020B0502040204020203" pitchFamily="34" charset="0"/>
            </a:endParaRPr>
          </a:p>
          <a:p>
            <a:endParaRPr lang="es-ES" sz="4000" dirty="0">
              <a:latin typeface="Bahnschrift SemiCondensed" panose="020B0502040204020203" pitchFamily="34" charset="0"/>
            </a:endParaRPr>
          </a:p>
        </p:txBody>
      </p:sp>
    </p:spTree>
    <p:extLst>
      <p:ext uri="{BB962C8B-B14F-4D97-AF65-F5344CB8AC3E}">
        <p14:creationId xmlns:p14="http://schemas.microsoft.com/office/powerpoint/2010/main" val="36866781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4" name="Rectángulo 3"/>
          <p:cNvSpPr/>
          <p:nvPr/>
        </p:nvSpPr>
        <p:spPr>
          <a:xfrm>
            <a:off x="220980" y="371981"/>
            <a:ext cx="11750040" cy="2185214"/>
          </a:xfrm>
          <a:prstGeom prst="rect">
            <a:avLst/>
          </a:prstGeom>
        </p:spPr>
        <p:txBody>
          <a:bodyPr wrap="square">
            <a:spAutoFit/>
          </a:bodyPr>
          <a:lstStyle/>
          <a:p>
            <a:pPr algn="ctr"/>
            <a:r>
              <a:rPr lang="es-ES" sz="4800" b="1" dirty="0" smtClean="0">
                <a:solidFill>
                  <a:schemeClr val="bg1"/>
                </a:solidFill>
                <a:latin typeface="Bahnschrift SemiCondensed" panose="020B0502040204020203" pitchFamily="34" charset="0"/>
              </a:rPr>
              <a:t>Elena: El pecado es mas que el acto de desobediencia</a:t>
            </a:r>
            <a:r>
              <a:rPr lang="es-DO" sz="4800" b="1" dirty="0" smtClean="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a:t>
            </a:r>
            <a:endParaRPr lang="es-ES" sz="4800" b="1" dirty="0">
              <a:solidFill>
                <a:schemeClr val="bg1"/>
              </a:solidFill>
              <a:latin typeface="Bahnschrift SemiCondensed" panose="020B0502040204020203" pitchFamily="34" charset="0"/>
            </a:endParaRPr>
          </a:p>
          <a:p>
            <a:endParaRPr lang="es-ES" sz="4000" dirty="0">
              <a:latin typeface="Bahnschrift SemiCondensed" panose="020B0502040204020203" pitchFamily="34" charset="0"/>
            </a:endParaRPr>
          </a:p>
        </p:txBody>
      </p:sp>
      <p:sp>
        <p:nvSpPr>
          <p:cNvPr id="5" name="Rectángulo 4"/>
          <p:cNvSpPr/>
          <p:nvPr/>
        </p:nvSpPr>
        <p:spPr>
          <a:xfrm>
            <a:off x="331470" y="2166775"/>
            <a:ext cx="11750040" cy="4524315"/>
          </a:xfrm>
          <a:prstGeom prst="rect">
            <a:avLst/>
          </a:prstGeom>
        </p:spPr>
        <p:txBody>
          <a:bodyPr wrap="square">
            <a:spAutoFit/>
          </a:bodyPr>
          <a:lstStyle/>
          <a:p>
            <a:r>
              <a:rPr lang="es-DO" sz="4800" dirty="0">
                <a:solidFill>
                  <a:schemeClr val="bg1"/>
                </a:solidFill>
                <a:latin typeface="Bahnschrift SemiCondensed" panose="020B0502040204020203" pitchFamily="34" charset="0"/>
              </a:rPr>
              <a:t>Elena G. de White tiene mucho que decir sobre el pecado como acto de desobediencia</a:t>
            </a:r>
            <a:r>
              <a:rPr lang="es-DO" sz="4800" dirty="0" smtClean="0">
                <a:solidFill>
                  <a:schemeClr val="bg1"/>
                </a:solidFill>
                <a:latin typeface="Bahnschrift SemiCondensed" panose="020B0502040204020203" pitchFamily="34" charset="0"/>
              </a:rPr>
              <a:t>. Sin embargo, ella </a:t>
            </a:r>
            <a:r>
              <a:rPr lang="es-DO" sz="4800" dirty="0" smtClean="0">
                <a:solidFill>
                  <a:srgbClr val="FFFF00"/>
                </a:solidFill>
                <a:latin typeface="Bahnschrift SemiCondensed" panose="020B0502040204020203" pitchFamily="34" charset="0"/>
              </a:rPr>
              <a:t>también </a:t>
            </a:r>
            <a:r>
              <a:rPr lang="es-DO" sz="4800" dirty="0">
                <a:solidFill>
                  <a:srgbClr val="FFFF00"/>
                </a:solidFill>
                <a:latin typeface="Bahnschrift SemiCondensed" panose="020B0502040204020203" pitchFamily="34" charset="0"/>
              </a:rPr>
              <a:t>hace afirmaciones que sencillamente no pueden ignorarse </a:t>
            </a:r>
            <a:r>
              <a:rPr lang="es-DO" sz="4800" dirty="0">
                <a:solidFill>
                  <a:schemeClr val="bg1"/>
                </a:solidFill>
                <a:latin typeface="Bahnschrift SemiCondensed" panose="020B0502040204020203" pitchFamily="34" charset="0"/>
              </a:rPr>
              <a:t>y que tampoco pueden ser interpretadas como una referencia a actos erróneos:</a:t>
            </a:r>
            <a:r>
              <a:rPr lang="es-DO" sz="4800" dirty="0" smtClean="0">
                <a:solidFill>
                  <a:schemeClr val="bg1"/>
                </a:solidFill>
                <a:latin typeface="Bahnschrift SemiCondensed" panose="020B0502040204020203" pitchFamily="34" charset="0"/>
              </a:rPr>
              <a:t> </a:t>
            </a:r>
            <a:endParaRPr lang="es-ES" sz="40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14940307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304800" y="294055"/>
            <a:ext cx="11445240" cy="7478970"/>
          </a:xfrm>
          <a:prstGeom prst="rect">
            <a:avLst/>
          </a:prstGeom>
        </p:spPr>
        <p:txBody>
          <a:bodyPr wrap="square">
            <a:spAutoFit/>
          </a:bodyPr>
          <a:lstStyle/>
          <a:p>
            <a:r>
              <a:rPr lang="es-DO" sz="40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«Los hombres están emparentados con el primer Adán, y por lo tanto no reciben de él sino </a:t>
            </a:r>
            <a:r>
              <a:rPr lang="es-DO" sz="40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culpa y sentencia de muerte </a:t>
            </a:r>
            <a:r>
              <a:rPr lang="es-DO" sz="4000" dirty="0" smtClean="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a:t>
            </a:r>
          </a:p>
          <a:p>
            <a:endParaRPr lang="es-DO" sz="4000" dirty="0">
              <a:latin typeface="Bahnschrift SemiCondensed" panose="020B0502040204020203" pitchFamily="34" charset="0"/>
              <a:ea typeface="Calibri" panose="020F0502020204030204" pitchFamily="34" charset="0"/>
              <a:cs typeface="Times New Roman" panose="02020603050405020304" pitchFamily="18" charset="0"/>
            </a:endParaRPr>
          </a:p>
          <a:p>
            <a:r>
              <a:rPr lang="es-DO" sz="40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«Los hijos tienen una herencia de pecado. El pecado los ha separado de Dios. Jesús dio su vida para unir con Dios los eslabones rotos. Debido a su relación con el primer Adán, los hombres</a:t>
            </a:r>
            <a:r>
              <a:rPr lang="es-DO" sz="4000" dirty="0">
                <a:latin typeface="Bahnschrift SemiCondensed" panose="020B0502040204020203" pitchFamily="34" charset="0"/>
                <a:ea typeface="Calibri" panose="020F0502020204030204" pitchFamily="34" charset="0"/>
                <a:cs typeface="Times New Roman" panose="02020603050405020304" pitchFamily="18" charset="0"/>
              </a:rPr>
              <a:t> </a:t>
            </a:r>
            <a:r>
              <a:rPr lang="es-DO" sz="40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sólo reciben culpabilidad y la sentencia de muerte</a:t>
            </a:r>
            <a:r>
              <a:rPr lang="es-DO" sz="4000"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a:t>
            </a:r>
            <a:endParaRPr lang="es-ES" sz="4000" dirty="0">
              <a:solidFill>
                <a:srgbClr val="FFFF00"/>
              </a:solidFill>
            </a:endParaRPr>
          </a:p>
          <a:p>
            <a:endParaRPr lang="es-DO" sz="4000" dirty="0" smtClean="0">
              <a:latin typeface="Bahnschrift SemiCondensed" panose="020B0502040204020203" pitchFamily="34" charset="0"/>
              <a:ea typeface="Calibri" panose="020F0502020204030204" pitchFamily="34" charset="0"/>
              <a:cs typeface="Times New Roman" panose="02020603050405020304" pitchFamily="18" charset="0"/>
            </a:endParaRPr>
          </a:p>
          <a:p>
            <a:endParaRPr lang="es-DO" sz="4000" dirty="0">
              <a:latin typeface="Bahnschrift SemiCondensed" panose="020B0502040204020203" pitchFamily="34" charset="0"/>
              <a:cs typeface="Times New Roman" panose="02020603050405020304" pitchFamily="18" charset="0"/>
            </a:endParaRPr>
          </a:p>
          <a:p>
            <a:endParaRPr lang="es-ES" sz="4000" dirty="0">
              <a:latin typeface="Bahnschrift SemiCondensed" panose="020B0502040204020203" pitchFamily="34" charset="0"/>
            </a:endParaRPr>
          </a:p>
        </p:txBody>
      </p:sp>
    </p:spTree>
    <p:extLst>
      <p:ext uri="{BB962C8B-B14F-4D97-AF65-F5344CB8AC3E}">
        <p14:creationId xmlns:p14="http://schemas.microsoft.com/office/powerpoint/2010/main" val="30774250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746760" y="1528495"/>
            <a:ext cx="11445240" cy="5632311"/>
          </a:xfrm>
          <a:prstGeom prst="rect">
            <a:avLst/>
          </a:prstGeom>
        </p:spPr>
        <p:txBody>
          <a:bodyPr wrap="square">
            <a:spAutoFit/>
          </a:bodyPr>
          <a:lstStyle/>
          <a:p>
            <a:r>
              <a:rPr lang="es-DO" sz="4000" dirty="0">
                <a:solidFill>
                  <a:schemeClr val="bg1"/>
                </a:solidFill>
              </a:rPr>
              <a:t>«El hombre </a:t>
            </a:r>
            <a:r>
              <a:rPr lang="es-DO" sz="4000" dirty="0">
                <a:solidFill>
                  <a:srgbClr val="FFFF00"/>
                </a:solidFill>
              </a:rPr>
              <a:t>estaba</a:t>
            </a:r>
            <a:r>
              <a:rPr lang="es-DO" sz="4000" dirty="0"/>
              <a:t> </a:t>
            </a:r>
            <a:r>
              <a:rPr lang="es-DO" sz="4000" dirty="0">
                <a:solidFill>
                  <a:schemeClr val="bg1"/>
                </a:solidFill>
              </a:rPr>
              <a:t>dotado originalmente de facultades nobles y de un entendimiento bien equilibrado. </a:t>
            </a:r>
            <a:r>
              <a:rPr lang="es-DO" sz="4000" dirty="0">
                <a:solidFill>
                  <a:srgbClr val="FFFF00"/>
                </a:solidFill>
              </a:rPr>
              <a:t>Era</a:t>
            </a:r>
            <a:r>
              <a:rPr lang="es-DO" sz="4000" dirty="0"/>
              <a:t> </a:t>
            </a:r>
            <a:r>
              <a:rPr lang="es-DO" sz="4000" dirty="0">
                <a:solidFill>
                  <a:schemeClr val="bg1"/>
                </a:solidFill>
              </a:rPr>
              <a:t>perfecto y</a:t>
            </a:r>
            <a:r>
              <a:rPr lang="es-DO" sz="4000" dirty="0"/>
              <a:t> </a:t>
            </a:r>
            <a:r>
              <a:rPr lang="es-DO" sz="4000" dirty="0">
                <a:solidFill>
                  <a:srgbClr val="FFFF00"/>
                </a:solidFill>
              </a:rPr>
              <a:t>estaba</a:t>
            </a:r>
            <a:r>
              <a:rPr lang="es-DO" sz="4000" dirty="0"/>
              <a:t> </a:t>
            </a:r>
            <a:r>
              <a:rPr lang="es-DO" sz="4000" dirty="0">
                <a:solidFill>
                  <a:schemeClr val="bg1"/>
                </a:solidFill>
              </a:rPr>
              <a:t>en armonía con Dios.</a:t>
            </a:r>
            <a:r>
              <a:rPr lang="es-DO" sz="4000" dirty="0"/>
              <a:t> </a:t>
            </a:r>
            <a:r>
              <a:rPr lang="es-DO" sz="4000" dirty="0">
                <a:solidFill>
                  <a:srgbClr val="FFFF00"/>
                </a:solidFill>
              </a:rPr>
              <a:t>Sus pensamientos eran puros, sus designios santos</a:t>
            </a:r>
            <a:r>
              <a:rPr lang="es-DO" sz="4000" dirty="0">
                <a:solidFill>
                  <a:schemeClr val="bg1"/>
                </a:solidFill>
              </a:rPr>
              <a:t>.</a:t>
            </a:r>
            <a:r>
              <a:rPr lang="es-DO" sz="4000" dirty="0"/>
              <a:t> </a:t>
            </a:r>
            <a:r>
              <a:rPr lang="es-DO" sz="4000" dirty="0">
                <a:solidFill>
                  <a:schemeClr val="bg1"/>
                </a:solidFill>
              </a:rPr>
              <a:t>Pero</a:t>
            </a:r>
            <a:r>
              <a:rPr lang="es-DO" sz="4000" dirty="0"/>
              <a:t> </a:t>
            </a:r>
            <a:r>
              <a:rPr lang="es-DO" sz="4000" dirty="0">
                <a:solidFill>
                  <a:srgbClr val="FFFF00"/>
                </a:solidFill>
              </a:rPr>
              <a:t>por la desobediencia</a:t>
            </a:r>
            <a:r>
              <a:rPr lang="es-DO" sz="4000" dirty="0">
                <a:solidFill>
                  <a:schemeClr val="bg1"/>
                </a:solidFill>
              </a:rPr>
              <a:t>, sus </a:t>
            </a:r>
            <a:r>
              <a:rPr lang="es-DO" sz="4000" dirty="0">
                <a:solidFill>
                  <a:srgbClr val="FFFF00"/>
                </a:solidFill>
              </a:rPr>
              <a:t>facultades se pervirtieron y el egoísmo reemplazó el amor».</a:t>
            </a:r>
            <a:r>
              <a:rPr lang="es-DO" sz="4000" baseline="30000" dirty="0">
                <a:solidFill>
                  <a:srgbClr val="FFFF00"/>
                </a:solidFill>
              </a:rPr>
              <a:t>16</a:t>
            </a:r>
            <a:endParaRPr lang="es-ES" sz="4000" dirty="0">
              <a:solidFill>
                <a:srgbClr val="FFFF00"/>
              </a:solidFill>
            </a:endParaRPr>
          </a:p>
          <a:p>
            <a:endParaRPr lang="es-DO" sz="4000" dirty="0" smtClean="0">
              <a:latin typeface="Bahnschrift SemiCondensed" panose="020B0502040204020203" pitchFamily="34" charset="0"/>
              <a:ea typeface="Calibri" panose="020F0502020204030204" pitchFamily="34" charset="0"/>
              <a:cs typeface="Times New Roman" panose="02020603050405020304" pitchFamily="18" charset="0"/>
            </a:endParaRPr>
          </a:p>
          <a:p>
            <a:endParaRPr lang="es-DO" sz="4000" dirty="0">
              <a:latin typeface="Bahnschrift SemiCondensed" panose="020B0502040204020203" pitchFamily="34" charset="0"/>
              <a:cs typeface="Times New Roman" panose="02020603050405020304" pitchFamily="18" charset="0"/>
            </a:endParaRPr>
          </a:p>
          <a:p>
            <a:endParaRPr lang="es-ES" sz="4000" dirty="0">
              <a:latin typeface="Bahnschrift SemiCondensed" panose="020B0502040204020203" pitchFamily="34" charset="0"/>
            </a:endParaRPr>
          </a:p>
        </p:txBody>
      </p:sp>
    </p:spTree>
    <p:extLst>
      <p:ext uri="{BB962C8B-B14F-4D97-AF65-F5344CB8AC3E}">
        <p14:creationId xmlns:p14="http://schemas.microsoft.com/office/powerpoint/2010/main" val="21402591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3970020" y="182880"/>
            <a:ext cx="4251960" cy="942053"/>
          </a:xfrm>
          <a:prstGeom prst="rect">
            <a:avLst/>
          </a:prstGeom>
        </p:spPr>
        <p:txBody>
          <a:bodyPr wrap="square">
            <a:spAutoFit/>
          </a:bodyPr>
          <a:lstStyle/>
          <a:p>
            <a:pPr algn="ctr">
              <a:lnSpc>
                <a:spcPct val="107000"/>
              </a:lnSpc>
              <a:spcAft>
                <a:spcPts val="800"/>
              </a:spcAft>
            </a:pPr>
            <a:r>
              <a:rPr lang="es-DO" sz="54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Introducción</a:t>
            </a:r>
            <a:endParaRPr lang="es-ES" sz="5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ángulo 2"/>
          <p:cNvSpPr/>
          <p:nvPr/>
        </p:nvSpPr>
        <p:spPr>
          <a:xfrm>
            <a:off x="1234440" y="1254314"/>
            <a:ext cx="10744200" cy="5427255"/>
          </a:xfrm>
          <a:prstGeom prst="rect">
            <a:avLst/>
          </a:prstGeom>
        </p:spPr>
        <p:txBody>
          <a:bodyPr wrap="square">
            <a:spAutoFit/>
          </a:bodyPr>
          <a:lstStyle/>
          <a:p>
            <a:pPr>
              <a:lnSpc>
                <a:spcPct val="107000"/>
              </a:lnSpc>
              <a:spcAft>
                <a:spcPts val="800"/>
              </a:spcAft>
            </a:pPr>
            <a:r>
              <a:rPr lang="es-DO" sz="5400" dirty="0">
                <a:solidFill>
                  <a:schemeClr val="bg1"/>
                </a:solidFill>
                <a:latin typeface="Bahnschrift SemiCondensed" panose="020B0502040204020203" pitchFamily="34" charset="0"/>
              </a:rPr>
              <a:t>La </a:t>
            </a:r>
            <a:r>
              <a:rPr lang="es-DO" sz="5400" dirty="0" smtClean="0">
                <a:solidFill>
                  <a:schemeClr val="bg1"/>
                </a:solidFill>
                <a:latin typeface="Bahnschrift SemiCondensed" panose="020B0502040204020203" pitchFamily="34" charset="0"/>
              </a:rPr>
              <a:t>naturaleza del </a:t>
            </a:r>
            <a:r>
              <a:rPr lang="es-DO" sz="5400" dirty="0">
                <a:solidFill>
                  <a:schemeClr val="bg1"/>
                </a:solidFill>
                <a:latin typeface="Bahnschrift SemiCondensed" panose="020B0502040204020203" pitchFamily="34" charset="0"/>
              </a:rPr>
              <a:t>pecado ha </a:t>
            </a:r>
            <a:r>
              <a:rPr lang="es-DO" sz="5400" dirty="0" smtClean="0">
                <a:solidFill>
                  <a:schemeClr val="bg1"/>
                </a:solidFill>
                <a:latin typeface="Bahnschrift SemiCondensed" panose="020B0502040204020203" pitchFamily="34" charset="0"/>
              </a:rPr>
              <a:t>sido subestimada </a:t>
            </a:r>
            <a:r>
              <a:rPr lang="es-DO" sz="5400" dirty="0">
                <a:solidFill>
                  <a:schemeClr val="bg1"/>
                </a:solidFill>
                <a:latin typeface="Bahnschrift SemiCondensed" panose="020B0502040204020203" pitchFamily="34" charset="0"/>
              </a:rPr>
              <a:t>y mal </a:t>
            </a:r>
            <a:r>
              <a:rPr lang="es-DO" sz="5400" dirty="0" smtClean="0">
                <a:solidFill>
                  <a:schemeClr val="bg1"/>
                </a:solidFill>
                <a:latin typeface="Bahnschrift SemiCondensed" panose="020B0502040204020203" pitchFamily="34" charset="0"/>
              </a:rPr>
              <a:t>entendida históricamente</a:t>
            </a:r>
            <a:r>
              <a:rPr lang="es-DO" sz="5400" dirty="0">
                <a:solidFill>
                  <a:schemeClr val="bg1"/>
                </a:solidFill>
                <a:latin typeface="Bahnschrift SemiCondensed" panose="020B0502040204020203" pitchFamily="34" charset="0"/>
              </a:rPr>
              <a:t>. </a:t>
            </a:r>
            <a:r>
              <a:rPr lang="es-DO" sz="5400" dirty="0">
                <a:solidFill>
                  <a:schemeClr val="bg1"/>
                </a:solidFill>
                <a:latin typeface="Bahnschrift SemiCondensed" panose="020B0502040204020203" pitchFamily="34" charset="0"/>
              </a:rPr>
              <a:t>Ha ocurrido con nosotros lo que ya observó el apóstol Pablo en el primer siglo: «</a:t>
            </a:r>
            <a:r>
              <a:rPr lang="es-DO" sz="5400" dirty="0">
                <a:solidFill>
                  <a:srgbClr val="FFFF00"/>
                </a:solidFill>
                <a:latin typeface="Bahnschrift SemiCondensed" panose="020B0502040204020203" pitchFamily="34" charset="0"/>
              </a:rPr>
              <a:t>el pecado nos engañó</a:t>
            </a:r>
            <a:r>
              <a:rPr lang="es-DO" sz="5400" dirty="0">
                <a:solidFill>
                  <a:schemeClr val="bg1"/>
                </a:solidFill>
                <a:latin typeface="Bahnschrift SemiCondensed" panose="020B0502040204020203" pitchFamily="34" charset="0"/>
              </a:rPr>
              <a:t>» (cf. </a:t>
            </a:r>
            <a:r>
              <a:rPr lang="es-DO" sz="5400" dirty="0">
                <a:solidFill>
                  <a:schemeClr val="bg1"/>
                </a:solidFill>
                <a:latin typeface="Bahnschrift SemiCondensed" panose="020B0502040204020203" pitchFamily="34" charset="0"/>
              </a:rPr>
              <a:t>Ro 7:11). </a:t>
            </a:r>
            <a:endParaRPr lang="es-ES" sz="54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15492658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304800" y="294055"/>
            <a:ext cx="11445240" cy="6247864"/>
          </a:xfrm>
          <a:prstGeom prst="rect">
            <a:avLst/>
          </a:prstGeom>
        </p:spPr>
        <p:txBody>
          <a:bodyPr wrap="square">
            <a:spAutoFit/>
          </a:bodyPr>
          <a:lstStyle/>
          <a:p>
            <a:r>
              <a:rPr lang="es-DO" sz="4000" dirty="0">
                <a:solidFill>
                  <a:srgbClr val="FFFF00"/>
                </a:solidFill>
              </a:rPr>
              <a:t>«</a:t>
            </a:r>
            <a:r>
              <a:rPr lang="es-DO" sz="4000" dirty="0" smtClean="0">
                <a:solidFill>
                  <a:srgbClr val="FFFF00"/>
                </a:solidFill>
              </a:rPr>
              <a:t>Como </a:t>
            </a:r>
            <a:r>
              <a:rPr lang="es-DO" sz="4000" dirty="0">
                <a:solidFill>
                  <a:srgbClr val="FFFF00"/>
                </a:solidFill>
              </a:rPr>
              <a:t>resultado de la desobediencia de Adán, cada ser humano es un transgresor de la Ley vendido al pecado [...] siervo de Satanás</a:t>
            </a:r>
            <a:r>
              <a:rPr lang="es-DO" sz="4000" dirty="0" smtClean="0">
                <a:solidFill>
                  <a:srgbClr val="FFFF00"/>
                </a:solidFill>
              </a:rPr>
              <a:t>».</a:t>
            </a:r>
          </a:p>
          <a:p>
            <a:endParaRPr lang="es-ES" sz="4000" dirty="0"/>
          </a:p>
          <a:p>
            <a:r>
              <a:rPr lang="es-DO" sz="4000" dirty="0">
                <a:solidFill>
                  <a:schemeClr val="bg1"/>
                </a:solidFill>
              </a:rPr>
              <a:t>Resulta evidente que White tenía una comprensión </a:t>
            </a:r>
            <a:r>
              <a:rPr lang="es-DO" sz="4000" dirty="0">
                <a:solidFill>
                  <a:srgbClr val="FFFF00"/>
                </a:solidFill>
              </a:rPr>
              <a:t>más </a:t>
            </a:r>
            <a:r>
              <a:rPr lang="es-DO" sz="4000" dirty="0" err="1">
                <a:solidFill>
                  <a:srgbClr val="FFFF00"/>
                </a:solidFill>
              </a:rPr>
              <a:t>abarcante</a:t>
            </a:r>
            <a:r>
              <a:rPr lang="es-DO" sz="4000" dirty="0">
                <a:solidFill>
                  <a:srgbClr val="FFFF00"/>
                </a:solidFill>
              </a:rPr>
              <a:t> </a:t>
            </a:r>
            <a:r>
              <a:rPr lang="es-DO" sz="4000" dirty="0">
                <a:solidFill>
                  <a:schemeClr val="bg1"/>
                </a:solidFill>
              </a:rPr>
              <a:t>sobre la naturaleza del pecado que la que le atribuyen los defensores de la TUG.</a:t>
            </a:r>
            <a:endParaRPr lang="es-ES" sz="4000" dirty="0">
              <a:solidFill>
                <a:schemeClr val="bg1"/>
              </a:solidFill>
            </a:endParaRPr>
          </a:p>
          <a:p>
            <a:endParaRPr lang="es-DO" sz="4000" dirty="0" smtClean="0">
              <a:latin typeface="Bahnschrift SemiCondensed" panose="020B0502040204020203" pitchFamily="34" charset="0"/>
              <a:ea typeface="Calibri" panose="020F0502020204030204" pitchFamily="34" charset="0"/>
              <a:cs typeface="Times New Roman" panose="02020603050405020304" pitchFamily="18" charset="0"/>
            </a:endParaRPr>
          </a:p>
          <a:p>
            <a:endParaRPr lang="es-DO" sz="4000" dirty="0">
              <a:latin typeface="Bahnschrift SemiCondensed" panose="020B0502040204020203" pitchFamily="34" charset="0"/>
              <a:cs typeface="Times New Roman" panose="02020603050405020304" pitchFamily="18" charset="0"/>
            </a:endParaRPr>
          </a:p>
          <a:p>
            <a:endParaRPr lang="es-ES" sz="4000" dirty="0">
              <a:latin typeface="Bahnschrift SemiCondensed" panose="020B0502040204020203" pitchFamily="34" charset="0"/>
            </a:endParaRPr>
          </a:p>
        </p:txBody>
      </p:sp>
    </p:spTree>
    <p:extLst>
      <p:ext uri="{BB962C8B-B14F-4D97-AF65-F5344CB8AC3E}">
        <p14:creationId xmlns:p14="http://schemas.microsoft.com/office/powerpoint/2010/main" val="26924195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304800" y="294055"/>
            <a:ext cx="11445240" cy="1938992"/>
          </a:xfrm>
          <a:prstGeom prst="rect">
            <a:avLst/>
          </a:prstGeom>
        </p:spPr>
        <p:txBody>
          <a:bodyPr wrap="square">
            <a:spAutoFit/>
          </a:bodyPr>
          <a:lstStyle/>
          <a:p>
            <a:pPr algn="ctr"/>
            <a:r>
              <a:rPr lang="es-DO" sz="4000" b="1" dirty="0" smtClean="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La doctrina de los Adanes</a:t>
            </a:r>
          </a:p>
          <a:p>
            <a:endParaRPr lang="es-DO" sz="4000" dirty="0">
              <a:latin typeface="Bahnschrift SemiCondensed" panose="020B0502040204020203" pitchFamily="34" charset="0"/>
              <a:cs typeface="Times New Roman" panose="02020603050405020304" pitchFamily="18" charset="0"/>
            </a:endParaRPr>
          </a:p>
          <a:p>
            <a:endParaRPr lang="es-ES" sz="4000" dirty="0">
              <a:latin typeface="Bahnschrift SemiCondensed" panose="020B0502040204020203" pitchFamily="34" charset="0"/>
            </a:endParaRPr>
          </a:p>
        </p:txBody>
      </p:sp>
      <p:sp>
        <p:nvSpPr>
          <p:cNvPr id="4" name="Rectángulo 3"/>
          <p:cNvSpPr/>
          <p:nvPr/>
        </p:nvSpPr>
        <p:spPr>
          <a:xfrm>
            <a:off x="304800" y="1057811"/>
            <a:ext cx="11887200" cy="5632311"/>
          </a:xfrm>
          <a:prstGeom prst="rect">
            <a:avLst/>
          </a:prstGeom>
        </p:spPr>
        <p:txBody>
          <a:bodyPr wrap="square">
            <a:spAutoFit/>
          </a:bodyPr>
          <a:lstStyle/>
          <a:p>
            <a:r>
              <a:rPr lang="es-DO" sz="36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El apóstol Pablo es quien desarrolla la enseñanza de los dos Adanes en sus escritos. Sobre la base de un intrincado argumento,</a:t>
            </a:r>
            <a:r>
              <a:rPr lang="es-DO" sz="3600" dirty="0">
                <a:latin typeface="Bahnschrift SemiCondensed" panose="020B0502040204020203" pitchFamily="34" charset="0"/>
                <a:ea typeface="Calibri" panose="020F0502020204030204" pitchFamily="34" charset="0"/>
                <a:cs typeface="Times New Roman" panose="02020603050405020304" pitchFamily="18" charset="0"/>
              </a:rPr>
              <a:t> </a:t>
            </a:r>
            <a:r>
              <a:rPr lang="es-DO" sz="36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muestra las consecuencias corporativas y universales del pecado individual de Adán sobre sus descendientes</a:t>
            </a:r>
            <a:r>
              <a:rPr lang="es-DO" sz="36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 «</a:t>
            </a:r>
            <a:r>
              <a:rPr lang="es-DO" sz="36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por la ofensa de aquel uno</a:t>
            </a:r>
            <a:r>
              <a:rPr lang="es-DO" sz="3600" dirty="0">
                <a:latin typeface="Bahnschrift SemiCondensed" panose="020B0502040204020203" pitchFamily="34" charset="0"/>
                <a:ea typeface="Calibri" panose="020F0502020204030204" pitchFamily="34" charset="0"/>
                <a:cs typeface="Times New Roman" panose="02020603050405020304" pitchFamily="18" charset="0"/>
              </a:rPr>
              <a:t> </a:t>
            </a:r>
            <a:r>
              <a:rPr lang="es-DO" sz="36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murieron muchos», «el juicio, a la verdad, surgió de una sola ofensa para </a:t>
            </a:r>
            <a:r>
              <a:rPr lang="es-DO" sz="3600" dirty="0">
                <a:solidFill>
                  <a:srgbClr val="FFFF00"/>
                </a:solidFill>
                <a:latin typeface="Bahnschrift SemiCondensed" panose="020B0502040204020203" pitchFamily="34" charset="0"/>
                <a:ea typeface="Calibri" panose="020F0502020204030204" pitchFamily="34" charset="0"/>
              </a:rPr>
              <a:t>condenación</a:t>
            </a:r>
            <a:r>
              <a:rPr lang="es-DO" sz="36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 «</a:t>
            </a:r>
            <a:r>
              <a:rPr lang="es-DO" sz="36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por la ofensa de uno reinó la</a:t>
            </a:r>
            <a:r>
              <a:rPr lang="es-DO" sz="3600" dirty="0">
                <a:solidFill>
                  <a:srgbClr val="FFFF00"/>
                </a:solidFill>
                <a:latin typeface="Bahnschrift SemiCondensed" panose="020B0502040204020203" pitchFamily="34" charset="0"/>
                <a:ea typeface="Calibri" panose="020F0502020204030204" pitchFamily="34" charset="0"/>
              </a:rPr>
              <a:t> muerte</a:t>
            </a:r>
            <a:r>
              <a:rPr lang="es-DO" sz="36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 «</a:t>
            </a:r>
            <a:r>
              <a:rPr lang="es-DO" sz="36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la ofensa de uno alcanzó a todos los hombres para la </a:t>
            </a:r>
            <a:r>
              <a:rPr lang="es-DO" sz="3600" dirty="0">
                <a:solidFill>
                  <a:srgbClr val="FFFF00"/>
                </a:solidFill>
                <a:latin typeface="Bahnschrift SemiCondensed" panose="020B0502040204020203" pitchFamily="34" charset="0"/>
                <a:ea typeface="Calibri" panose="020F0502020204030204" pitchFamily="34" charset="0"/>
              </a:rPr>
              <a:t>condenación</a:t>
            </a:r>
            <a:r>
              <a:rPr lang="es-DO" sz="36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 «por la desobediencia de un solo hombre muchos fueron </a:t>
            </a:r>
            <a:r>
              <a:rPr lang="es-DO" sz="3600" dirty="0">
                <a:solidFill>
                  <a:schemeClr val="bg1"/>
                </a:solidFill>
                <a:latin typeface="Bahnschrift SemiCondensed" panose="020B0502040204020203" pitchFamily="34" charset="0"/>
                <a:ea typeface="Calibri" panose="020F0502020204030204" pitchFamily="34" charset="0"/>
              </a:rPr>
              <a:t>constituidos pecadores</a:t>
            </a:r>
            <a:r>
              <a:rPr lang="es-DO" sz="36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 (</a:t>
            </a:r>
            <a:r>
              <a:rPr lang="es-DO" sz="3600" dirty="0" err="1">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Rom</a:t>
            </a:r>
            <a:r>
              <a:rPr lang="es-DO" sz="36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 5:15-19). </a:t>
            </a:r>
            <a:endParaRPr lang="es-ES" sz="36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906102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p:cNvSpPr/>
          <p:nvPr/>
        </p:nvSpPr>
        <p:spPr>
          <a:xfrm>
            <a:off x="152400" y="794802"/>
            <a:ext cx="11887200" cy="6063198"/>
          </a:xfrm>
          <a:prstGeom prst="rect">
            <a:avLst/>
          </a:prstGeom>
        </p:spPr>
        <p:txBody>
          <a:bodyPr wrap="square">
            <a:spAutoFit/>
          </a:bodyPr>
          <a:lstStyle/>
          <a:p>
            <a:r>
              <a:rPr lang="es-DO" sz="4400" dirty="0">
                <a:solidFill>
                  <a:schemeClr val="bg1"/>
                </a:solidFill>
                <a:latin typeface="Bahnschrift SemiCondensed" panose="020B0502040204020203" pitchFamily="34" charset="0"/>
              </a:rPr>
              <a:t>Más allá de la complejidad implícita en este tema, los distintos actos y sus respectivas consecuencias de los dos Adanes sobre toda la humanidad, </a:t>
            </a:r>
            <a:r>
              <a:rPr lang="es-DO" sz="4400" dirty="0">
                <a:solidFill>
                  <a:srgbClr val="FFFF00"/>
                </a:solidFill>
                <a:latin typeface="Bahnschrift SemiCondensed" panose="020B0502040204020203" pitchFamily="34" charset="0"/>
              </a:rPr>
              <a:t>es evidente </a:t>
            </a:r>
            <a:r>
              <a:rPr lang="es-DO" sz="4400" dirty="0">
                <a:solidFill>
                  <a:schemeClr val="bg1"/>
                </a:solidFill>
                <a:latin typeface="Bahnschrift SemiCondensed" panose="020B0502040204020203" pitchFamily="34" charset="0"/>
              </a:rPr>
              <a:t>que toda una serie de consecuencias negativas se pusieron en marcha el día que Adán pecó y nos afectan aun antes de elegir pecar como él lo hizo. </a:t>
            </a:r>
            <a:r>
              <a:rPr lang="es-DO" sz="4400" dirty="0">
                <a:solidFill>
                  <a:srgbClr val="FFFF00"/>
                </a:solidFill>
                <a:latin typeface="Bahnschrift SemiCondensed" panose="020B0502040204020203" pitchFamily="34" charset="0"/>
              </a:rPr>
              <a:t>No somos culpable de esto, es cierto, pero sin un Salvador, estamos completamente perdidos.</a:t>
            </a:r>
            <a:endParaRPr lang="es-ES" sz="4400" dirty="0">
              <a:solidFill>
                <a:srgbClr val="FFFF00"/>
              </a:solidFill>
              <a:latin typeface="Bahnschrift SemiCondensed" panose="020B0502040204020203" pitchFamily="34" charset="0"/>
            </a:endParaRPr>
          </a:p>
          <a:p>
            <a:endParaRPr lang="es-ES" sz="3600" dirty="0">
              <a:solidFill>
                <a:srgbClr val="FFFF00"/>
              </a:solidFill>
              <a:latin typeface="Bahnschrift SemiCondensed" panose="020B0502040204020203" pitchFamily="34" charset="0"/>
            </a:endParaRPr>
          </a:p>
        </p:txBody>
      </p:sp>
    </p:spTree>
    <p:extLst>
      <p:ext uri="{BB962C8B-B14F-4D97-AF65-F5344CB8AC3E}">
        <p14:creationId xmlns:p14="http://schemas.microsoft.com/office/powerpoint/2010/main" val="22063201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p:cNvSpPr/>
          <p:nvPr/>
        </p:nvSpPr>
        <p:spPr>
          <a:xfrm>
            <a:off x="152400" y="794802"/>
            <a:ext cx="11887200" cy="646331"/>
          </a:xfrm>
          <a:prstGeom prst="rect">
            <a:avLst/>
          </a:prstGeom>
        </p:spPr>
        <p:txBody>
          <a:bodyPr wrap="square">
            <a:spAutoFit/>
          </a:bodyPr>
          <a:lstStyle/>
          <a:p>
            <a:endParaRPr lang="es-ES" sz="3600" dirty="0">
              <a:solidFill>
                <a:srgbClr val="FFFF00"/>
              </a:solidFill>
              <a:latin typeface="Bahnschrift SemiCondensed" panose="020B0502040204020203" pitchFamily="34" charset="0"/>
            </a:endParaRPr>
          </a:p>
        </p:txBody>
      </p:sp>
      <p:sp>
        <p:nvSpPr>
          <p:cNvPr id="2" name="Rectángulo 1"/>
          <p:cNvSpPr/>
          <p:nvPr/>
        </p:nvSpPr>
        <p:spPr>
          <a:xfrm>
            <a:off x="152400" y="0"/>
            <a:ext cx="12039600" cy="6740307"/>
          </a:xfrm>
          <a:prstGeom prst="rect">
            <a:avLst/>
          </a:prstGeom>
        </p:spPr>
        <p:txBody>
          <a:bodyPr wrap="square">
            <a:spAutoFit/>
          </a:bodyPr>
          <a:lstStyle/>
          <a:p>
            <a:r>
              <a:rPr lang="es-DO" sz="48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Resulta incorrecto </a:t>
            </a:r>
            <a:r>
              <a:rPr lang="es-DO" sz="48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negar </a:t>
            </a:r>
            <a:r>
              <a:rPr lang="es-DO" sz="48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que el acto de desobediencia de Adán trajo separación, debilidad, condenación y muerte sobre toda la humanidad.</a:t>
            </a:r>
            <a:r>
              <a:rPr lang="es-DO" sz="4800" dirty="0">
                <a:latin typeface="Bahnschrift SemiCondensed" panose="020B0502040204020203" pitchFamily="34" charset="0"/>
                <a:ea typeface="Calibri" panose="020F0502020204030204" pitchFamily="34" charset="0"/>
                <a:cs typeface="Times New Roman" panose="02020603050405020304" pitchFamily="18" charset="0"/>
              </a:rPr>
              <a:t> </a:t>
            </a:r>
            <a:r>
              <a:rPr lang="es-DO" sz="48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Su acto de desobediencia lo colocó fuera del Edén y es allí donde todos hemos nacido.</a:t>
            </a:r>
            <a:r>
              <a:rPr lang="es-DO" sz="4800" dirty="0">
                <a:latin typeface="Bahnschrift SemiCondensed" panose="020B0502040204020203" pitchFamily="34" charset="0"/>
                <a:ea typeface="Calibri" panose="020F0502020204030204" pitchFamily="34" charset="0"/>
                <a:cs typeface="Times New Roman" panose="02020603050405020304" pitchFamily="18" charset="0"/>
              </a:rPr>
              <a:t> </a:t>
            </a:r>
            <a:r>
              <a:rPr lang="es-DO" sz="48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Por lo tanto, </a:t>
            </a:r>
            <a:r>
              <a:rPr lang="es-DO" sz="48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aunque debemos rechazar la «culpa original»</a:t>
            </a:r>
            <a:r>
              <a:rPr lang="es-DO" sz="4800" dirty="0">
                <a:latin typeface="Bahnschrift SemiCondensed" panose="020B0502040204020203" pitchFamily="34" charset="0"/>
                <a:ea typeface="Calibri" panose="020F0502020204030204" pitchFamily="34" charset="0"/>
                <a:cs typeface="Times New Roman" panose="02020603050405020304" pitchFamily="18" charset="0"/>
              </a:rPr>
              <a:t> </a:t>
            </a:r>
            <a:r>
              <a:rPr lang="es-DO" sz="48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en la doctrina del «pecado original»,</a:t>
            </a:r>
            <a:r>
              <a:rPr lang="es-DO" sz="4800" dirty="0">
                <a:latin typeface="Bahnschrift SemiCondensed" panose="020B0502040204020203" pitchFamily="34" charset="0"/>
                <a:ea typeface="Calibri" panose="020F0502020204030204" pitchFamily="34" charset="0"/>
                <a:cs typeface="Times New Roman" panose="02020603050405020304" pitchFamily="18" charset="0"/>
              </a:rPr>
              <a:t> </a:t>
            </a:r>
            <a:r>
              <a:rPr lang="es-DO" sz="48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tenemos que reconocer los elementos de verdad que contiene.</a:t>
            </a:r>
            <a:r>
              <a:rPr lang="es-DO" sz="4800" baseline="300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18</a:t>
            </a:r>
            <a:endParaRPr lang="es-ES" sz="4800" dirty="0">
              <a:solidFill>
                <a:srgbClr val="FFFF00"/>
              </a:solidFill>
              <a:latin typeface="Bahnschrift SemiCondensed" panose="020B0502040204020203" pitchFamily="34" charset="0"/>
            </a:endParaRPr>
          </a:p>
        </p:txBody>
      </p:sp>
    </p:spTree>
    <p:extLst>
      <p:ext uri="{BB962C8B-B14F-4D97-AF65-F5344CB8AC3E}">
        <p14:creationId xmlns:p14="http://schemas.microsoft.com/office/powerpoint/2010/main" val="210391582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p:cNvSpPr/>
          <p:nvPr/>
        </p:nvSpPr>
        <p:spPr>
          <a:xfrm>
            <a:off x="152400" y="794802"/>
            <a:ext cx="11887200" cy="646331"/>
          </a:xfrm>
          <a:prstGeom prst="rect">
            <a:avLst/>
          </a:prstGeom>
        </p:spPr>
        <p:txBody>
          <a:bodyPr wrap="square">
            <a:spAutoFit/>
          </a:bodyPr>
          <a:lstStyle/>
          <a:p>
            <a:endParaRPr lang="es-ES" sz="3600" dirty="0">
              <a:solidFill>
                <a:srgbClr val="FFFF00"/>
              </a:solidFill>
              <a:latin typeface="Bahnschrift SemiCondensed" panose="020B0502040204020203" pitchFamily="34" charset="0"/>
            </a:endParaRPr>
          </a:p>
        </p:txBody>
      </p:sp>
      <p:sp>
        <p:nvSpPr>
          <p:cNvPr id="2" name="Rectángulo 1"/>
          <p:cNvSpPr/>
          <p:nvPr/>
        </p:nvSpPr>
        <p:spPr>
          <a:xfrm>
            <a:off x="152400" y="0"/>
            <a:ext cx="12039600" cy="830997"/>
          </a:xfrm>
          <a:prstGeom prst="rect">
            <a:avLst/>
          </a:prstGeom>
        </p:spPr>
        <p:txBody>
          <a:bodyPr wrap="square">
            <a:spAutoFit/>
          </a:bodyPr>
          <a:lstStyle/>
          <a:p>
            <a:endParaRPr lang="es-ES" sz="4800" dirty="0">
              <a:solidFill>
                <a:srgbClr val="FFFF00"/>
              </a:solidFill>
              <a:latin typeface="Bahnschrift SemiCondensed" panose="020B0502040204020203" pitchFamily="34" charset="0"/>
            </a:endParaRPr>
          </a:p>
        </p:txBody>
      </p:sp>
      <p:sp>
        <p:nvSpPr>
          <p:cNvPr id="5" name="Rectángulo 4"/>
          <p:cNvSpPr/>
          <p:nvPr/>
        </p:nvSpPr>
        <p:spPr>
          <a:xfrm>
            <a:off x="4120035" y="519132"/>
            <a:ext cx="4104329" cy="784702"/>
          </a:xfrm>
          <a:prstGeom prst="rect">
            <a:avLst/>
          </a:prstGeom>
        </p:spPr>
        <p:txBody>
          <a:bodyPr wrap="none">
            <a:spAutoFit/>
          </a:bodyPr>
          <a:lstStyle/>
          <a:p>
            <a:pPr algn="ctr">
              <a:lnSpc>
                <a:spcPct val="107000"/>
              </a:lnSpc>
              <a:spcAft>
                <a:spcPts val="800"/>
              </a:spcAft>
            </a:pPr>
            <a:r>
              <a:rPr lang="es-DO" sz="44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En retrospectiva </a:t>
            </a:r>
            <a:endParaRPr lang="es-E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ángulo 5"/>
          <p:cNvSpPr/>
          <p:nvPr/>
        </p:nvSpPr>
        <p:spPr>
          <a:xfrm>
            <a:off x="152400" y="1441133"/>
            <a:ext cx="11887200" cy="4154984"/>
          </a:xfrm>
          <a:prstGeom prst="rect">
            <a:avLst/>
          </a:prstGeom>
        </p:spPr>
        <p:txBody>
          <a:bodyPr wrap="square">
            <a:spAutoFit/>
          </a:bodyPr>
          <a:lstStyle/>
          <a:p>
            <a:r>
              <a:rPr lang="es-DO" sz="44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Se admite que </a:t>
            </a:r>
            <a:r>
              <a:rPr lang="es-DO" sz="44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algo ocurrió en el ser más íntimo de Adán el día que pecó, ahora había en él una inclinación hacia el mal que, sin la ayuda divina, no podía resistir</a:t>
            </a:r>
            <a:r>
              <a:rPr lang="es-DO" sz="4400" dirty="0">
                <a:latin typeface="Bahnschrift SemiCondensed" panose="020B0502040204020203" pitchFamily="34" charset="0"/>
                <a:ea typeface="Calibri" panose="020F0502020204030204" pitchFamily="34" charset="0"/>
                <a:cs typeface="Times New Roman" panose="02020603050405020304" pitchFamily="18" charset="0"/>
              </a:rPr>
              <a:t> </a:t>
            </a:r>
            <a:r>
              <a:rPr lang="es-DO" sz="44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(cf. Ro 8:7). Esa era la evidencia de que su naturaleza humana </a:t>
            </a:r>
            <a:r>
              <a:rPr lang="es-DO" sz="44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«se había depravado por el pecado»</a:t>
            </a:r>
            <a:r>
              <a:rPr lang="es-DO" sz="44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 que se había vuelto pecaminosa.</a:t>
            </a:r>
            <a:endParaRPr lang="es-ES" sz="44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3041597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p:cNvSpPr/>
          <p:nvPr/>
        </p:nvSpPr>
        <p:spPr>
          <a:xfrm>
            <a:off x="152400" y="794802"/>
            <a:ext cx="11887200" cy="646331"/>
          </a:xfrm>
          <a:prstGeom prst="rect">
            <a:avLst/>
          </a:prstGeom>
        </p:spPr>
        <p:txBody>
          <a:bodyPr wrap="square">
            <a:spAutoFit/>
          </a:bodyPr>
          <a:lstStyle/>
          <a:p>
            <a:endParaRPr lang="es-ES" sz="3600" dirty="0">
              <a:solidFill>
                <a:srgbClr val="FFFF00"/>
              </a:solidFill>
              <a:latin typeface="Bahnschrift SemiCondensed" panose="020B0502040204020203" pitchFamily="34" charset="0"/>
            </a:endParaRPr>
          </a:p>
        </p:txBody>
      </p:sp>
      <p:sp>
        <p:nvSpPr>
          <p:cNvPr id="2" name="Rectángulo 1"/>
          <p:cNvSpPr/>
          <p:nvPr/>
        </p:nvSpPr>
        <p:spPr>
          <a:xfrm>
            <a:off x="152400" y="0"/>
            <a:ext cx="12039600" cy="830997"/>
          </a:xfrm>
          <a:prstGeom prst="rect">
            <a:avLst/>
          </a:prstGeom>
        </p:spPr>
        <p:txBody>
          <a:bodyPr wrap="square">
            <a:spAutoFit/>
          </a:bodyPr>
          <a:lstStyle/>
          <a:p>
            <a:endParaRPr lang="es-ES" sz="4800" dirty="0">
              <a:solidFill>
                <a:srgbClr val="FFFF00"/>
              </a:solidFill>
              <a:latin typeface="Bahnschrift SemiCondensed" panose="020B0502040204020203" pitchFamily="34" charset="0"/>
            </a:endParaRPr>
          </a:p>
        </p:txBody>
      </p:sp>
      <p:sp>
        <p:nvSpPr>
          <p:cNvPr id="6" name="Rectángulo 5"/>
          <p:cNvSpPr/>
          <p:nvPr/>
        </p:nvSpPr>
        <p:spPr>
          <a:xfrm>
            <a:off x="152400" y="794802"/>
            <a:ext cx="11887200" cy="5632311"/>
          </a:xfrm>
          <a:prstGeom prst="rect">
            <a:avLst/>
          </a:prstGeom>
        </p:spPr>
        <p:txBody>
          <a:bodyPr wrap="square">
            <a:spAutoFit/>
          </a:bodyPr>
          <a:lstStyle/>
          <a:p>
            <a:r>
              <a:rPr lang="es-DO" sz="4000" dirty="0">
                <a:solidFill>
                  <a:schemeClr val="bg1"/>
                </a:solidFill>
                <a:latin typeface="Bahnschrift SemiCondensed" panose="020B0502040204020203" pitchFamily="34" charset="0"/>
              </a:rPr>
              <a:t>Esto se hace patente en las palabras que Dios le dirigió a Caín cuando </a:t>
            </a:r>
            <a:r>
              <a:rPr lang="es-DO" sz="4000" dirty="0">
                <a:solidFill>
                  <a:srgbClr val="FFFF00"/>
                </a:solidFill>
                <a:latin typeface="Bahnschrift SemiCondensed" panose="020B0502040204020203" pitchFamily="34" charset="0"/>
              </a:rPr>
              <a:t>albergaba un odio homicida </a:t>
            </a:r>
            <a:r>
              <a:rPr lang="es-DO" sz="4000" dirty="0">
                <a:solidFill>
                  <a:schemeClr val="bg1"/>
                </a:solidFill>
                <a:latin typeface="Bahnschrift SemiCondensed" panose="020B0502040204020203" pitchFamily="34" charset="0"/>
              </a:rPr>
              <a:t>contra su hermano Abel, un odio —o envidia de su virtud— </a:t>
            </a:r>
            <a:r>
              <a:rPr lang="es-DO" sz="4000" dirty="0">
                <a:solidFill>
                  <a:srgbClr val="FFFF00"/>
                </a:solidFill>
                <a:latin typeface="Bahnschrift SemiCondensed" panose="020B0502040204020203" pitchFamily="34" charset="0"/>
              </a:rPr>
              <a:t>que terminó arrastrándolo a un acto homicida</a:t>
            </a:r>
            <a:r>
              <a:rPr lang="es-DO" sz="4000" dirty="0">
                <a:latin typeface="Bahnschrift SemiCondensed" panose="020B0502040204020203" pitchFamily="34" charset="0"/>
              </a:rPr>
              <a:t> </a:t>
            </a:r>
            <a:r>
              <a:rPr lang="es-DO" sz="4000" dirty="0">
                <a:solidFill>
                  <a:schemeClr val="bg1"/>
                </a:solidFill>
                <a:latin typeface="Bahnschrift SemiCondensed" panose="020B0502040204020203" pitchFamily="34" charset="0"/>
              </a:rPr>
              <a:t>(1 </a:t>
            </a:r>
            <a:r>
              <a:rPr lang="es-DO" sz="4000" dirty="0" err="1">
                <a:solidFill>
                  <a:schemeClr val="bg1"/>
                </a:solidFill>
                <a:latin typeface="Bahnschrift SemiCondensed" panose="020B0502040204020203" pitchFamily="34" charset="0"/>
              </a:rPr>
              <a:t>Jn</a:t>
            </a:r>
            <a:r>
              <a:rPr lang="es-DO" sz="4000" dirty="0">
                <a:solidFill>
                  <a:schemeClr val="bg1"/>
                </a:solidFill>
                <a:latin typeface="Bahnschrift SemiCondensed" panose="020B0502040204020203" pitchFamily="34" charset="0"/>
              </a:rPr>
              <a:t> 3:12). «Entonces el Señor le dijo [a Caín]: “¿Por qué estás tan enojado? ¿Por qué andas cabizbajo? Si hicieras lo bueno, podrías andar con la frente en alto. Pero, si haces lo malo, el pecado te acecha, como una fiera lista para atraparte. No obstante, tú puedes dominarlo”» (</a:t>
            </a:r>
            <a:r>
              <a:rPr lang="es-DO" sz="4000" dirty="0" err="1">
                <a:solidFill>
                  <a:schemeClr val="bg1"/>
                </a:solidFill>
                <a:latin typeface="Bahnschrift SemiCondensed" panose="020B0502040204020203" pitchFamily="34" charset="0"/>
              </a:rPr>
              <a:t>Gn</a:t>
            </a:r>
            <a:r>
              <a:rPr lang="es-DO" sz="4000" dirty="0">
                <a:solidFill>
                  <a:schemeClr val="bg1"/>
                </a:solidFill>
                <a:latin typeface="Bahnschrift SemiCondensed" panose="020B0502040204020203" pitchFamily="34" charset="0"/>
              </a:rPr>
              <a:t> 4:6-7, NVI).</a:t>
            </a:r>
            <a:endParaRPr lang="es-ES" sz="40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19855980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p:cNvSpPr/>
          <p:nvPr/>
        </p:nvSpPr>
        <p:spPr>
          <a:xfrm>
            <a:off x="152400" y="794802"/>
            <a:ext cx="11887200" cy="646331"/>
          </a:xfrm>
          <a:prstGeom prst="rect">
            <a:avLst/>
          </a:prstGeom>
        </p:spPr>
        <p:txBody>
          <a:bodyPr wrap="square">
            <a:spAutoFit/>
          </a:bodyPr>
          <a:lstStyle/>
          <a:p>
            <a:endParaRPr lang="es-ES" sz="3600" dirty="0">
              <a:solidFill>
                <a:srgbClr val="FFFF00"/>
              </a:solidFill>
              <a:latin typeface="Bahnschrift SemiCondensed" panose="020B0502040204020203" pitchFamily="34" charset="0"/>
            </a:endParaRPr>
          </a:p>
        </p:txBody>
      </p:sp>
      <p:sp>
        <p:nvSpPr>
          <p:cNvPr id="2" name="Rectángulo 1"/>
          <p:cNvSpPr/>
          <p:nvPr/>
        </p:nvSpPr>
        <p:spPr>
          <a:xfrm>
            <a:off x="152400" y="0"/>
            <a:ext cx="12039600" cy="830997"/>
          </a:xfrm>
          <a:prstGeom prst="rect">
            <a:avLst/>
          </a:prstGeom>
        </p:spPr>
        <p:txBody>
          <a:bodyPr wrap="square">
            <a:spAutoFit/>
          </a:bodyPr>
          <a:lstStyle/>
          <a:p>
            <a:endParaRPr lang="es-ES" sz="4800" dirty="0">
              <a:solidFill>
                <a:srgbClr val="FFFF00"/>
              </a:solidFill>
              <a:latin typeface="Bahnschrift SemiCondensed" panose="020B0502040204020203" pitchFamily="34" charset="0"/>
            </a:endParaRPr>
          </a:p>
        </p:txBody>
      </p:sp>
      <p:sp>
        <p:nvSpPr>
          <p:cNvPr id="6" name="Rectángulo 5"/>
          <p:cNvSpPr/>
          <p:nvPr/>
        </p:nvSpPr>
        <p:spPr>
          <a:xfrm>
            <a:off x="152400" y="794802"/>
            <a:ext cx="11887200" cy="6247864"/>
          </a:xfrm>
          <a:prstGeom prst="rect">
            <a:avLst/>
          </a:prstGeom>
        </p:spPr>
        <p:txBody>
          <a:bodyPr wrap="square">
            <a:spAutoFit/>
          </a:bodyPr>
          <a:lstStyle/>
          <a:p>
            <a:r>
              <a:rPr lang="es-DO" sz="3600" dirty="0">
                <a:solidFill>
                  <a:srgbClr val="FFFF00"/>
                </a:solidFill>
                <a:latin typeface="Bahnschrift SemiCondensed" panose="020B0502040204020203" pitchFamily="34" charset="0"/>
              </a:rPr>
              <a:t>Dios invita a Caín a no alimentar su odio homicida contra su hermano, </a:t>
            </a:r>
            <a:r>
              <a:rPr lang="es-DO" sz="3600" u="sng" dirty="0">
                <a:solidFill>
                  <a:srgbClr val="FFFF00"/>
                </a:solidFill>
                <a:latin typeface="Bahnschrift SemiCondensed" panose="020B0502040204020203" pitchFamily="34" charset="0"/>
              </a:rPr>
              <a:t>y le ofrece su ayuda</a:t>
            </a:r>
            <a:r>
              <a:rPr lang="es-DO" sz="3600" dirty="0">
                <a:solidFill>
                  <a:srgbClr val="FFFF00"/>
                </a:solidFill>
                <a:latin typeface="Bahnschrift SemiCondensed" panose="020B0502040204020203" pitchFamily="34" charset="0"/>
              </a:rPr>
              <a:t>.</a:t>
            </a:r>
            <a:r>
              <a:rPr lang="es-DO" sz="3600" dirty="0">
                <a:latin typeface="Bahnschrift SemiCondensed" panose="020B0502040204020203" pitchFamily="34" charset="0"/>
              </a:rPr>
              <a:t> </a:t>
            </a:r>
            <a:r>
              <a:rPr lang="es-DO" sz="3600" dirty="0">
                <a:solidFill>
                  <a:schemeClr val="bg1"/>
                </a:solidFill>
                <a:latin typeface="Bahnschrift SemiCondensed" panose="020B0502040204020203" pitchFamily="34" charset="0"/>
              </a:rPr>
              <a:t>No obstante, él eligió ceder a la inclinación de su mala naturaleza</a:t>
            </a:r>
            <a:r>
              <a:rPr lang="es-DO" sz="3600" dirty="0" smtClean="0">
                <a:solidFill>
                  <a:schemeClr val="bg1"/>
                </a:solidFill>
                <a:latin typeface="Bahnschrift SemiCondensed" panose="020B0502040204020203" pitchFamily="34" charset="0"/>
              </a:rPr>
              <a:t>. </a:t>
            </a:r>
          </a:p>
          <a:p>
            <a:endParaRPr lang="es-ES" sz="3600" dirty="0">
              <a:latin typeface="Bahnschrift SemiCondensed" panose="020B0502040204020203" pitchFamily="34" charset="0"/>
            </a:endParaRPr>
          </a:p>
          <a:p>
            <a:r>
              <a:rPr lang="es-DO" sz="3600" dirty="0">
                <a:solidFill>
                  <a:srgbClr val="FFFF00"/>
                </a:solidFill>
                <a:latin typeface="Bahnschrift SemiCondensed" panose="020B0502040204020203" pitchFamily="34" charset="0"/>
              </a:rPr>
              <a:t>La naturaleza depravada de Adán es la herencia común de todos sus descendientes.</a:t>
            </a:r>
            <a:r>
              <a:rPr lang="es-DO" sz="3600" dirty="0">
                <a:latin typeface="Bahnschrift SemiCondensed" panose="020B0502040204020203" pitchFamily="34" charset="0"/>
              </a:rPr>
              <a:t> </a:t>
            </a:r>
            <a:r>
              <a:rPr lang="es-DO" sz="3600" dirty="0">
                <a:solidFill>
                  <a:schemeClr val="bg1"/>
                </a:solidFill>
                <a:latin typeface="Bahnschrift SemiCondensed" panose="020B0502040204020203" pitchFamily="34" charset="0"/>
              </a:rPr>
              <a:t>¿Cómo debemos considerar a la raza humana en esa condición? Me parece que </a:t>
            </a:r>
            <a:r>
              <a:rPr lang="es-DO" sz="3600" dirty="0">
                <a:solidFill>
                  <a:srgbClr val="FFFF00"/>
                </a:solidFill>
                <a:latin typeface="Bahnschrift SemiCondensed" panose="020B0502040204020203" pitchFamily="34" charset="0"/>
              </a:rPr>
              <a:t>«pecador» </a:t>
            </a:r>
            <a:r>
              <a:rPr lang="es-DO" sz="3600" dirty="0">
                <a:solidFill>
                  <a:schemeClr val="bg1"/>
                </a:solidFill>
                <a:latin typeface="Bahnschrift SemiCondensed" panose="020B0502040204020203" pitchFamily="34" charset="0"/>
              </a:rPr>
              <a:t>es el término que define en forma adecuada nuestra posición delante de Dios.</a:t>
            </a:r>
            <a:r>
              <a:rPr lang="es-DO" sz="3600" dirty="0">
                <a:latin typeface="Bahnschrift SemiCondensed" panose="020B0502040204020203" pitchFamily="34" charset="0"/>
              </a:rPr>
              <a:t> </a:t>
            </a:r>
            <a:r>
              <a:rPr lang="es-DO" sz="3600" dirty="0">
                <a:solidFill>
                  <a:srgbClr val="FFFF00"/>
                </a:solidFill>
                <a:latin typeface="Bahnschrift SemiCondensed" panose="020B0502040204020203" pitchFamily="34" charset="0"/>
              </a:rPr>
              <a:t>No somos </a:t>
            </a:r>
            <a:r>
              <a:rPr lang="es-DO" sz="3600" dirty="0" smtClean="0">
                <a:solidFill>
                  <a:srgbClr val="FFFF00"/>
                </a:solidFill>
                <a:latin typeface="Bahnschrift SemiCondensed" panose="020B0502040204020203" pitchFamily="34" charset="0"/>
              </a:rPr>
              <a:t>culpables </a:t>
            </a:r>
            <a:r>
              <a:rPr lang="es-DO" sz="3600" dirty="0">
                <a:solidFill>
                  <a:srgbClr val="FFFF00"/>
                </a:solidFill>
                <a:latin typeface="Bahnschrift SemiCondensed" panose="020B0502040204020203" pitchFamily="34" charset="0"/>
              </a:rPr>
              <a:t>por nacer así, pero esa es la condición caída o estado pecaminoso en el cual nacemos. </a:t>
            </a:r>
            <a:endParaRPr lang="es-ES" sz="3600" dirty="0">
              <a:solidFill>
                <a:srgbClr val="FFFF00"/>
              </a:solidFill>
              <a:latin typeface="Bahnschrift SemiCondensed" panose="020B0502040204020203" pitchFamily="34" charset="0"/>
            </a:endParaRPr>
          </a:p>
          <a:p>
            <a:endParaRPr lang="es-ES" sz="4000" dirty="0">
              <a:latin typeface="Bahnschrift SemiCondensed" panose="020B0502040204020203" pitchFamily="34" charset="0"/>
            </a:endParaRPr>
          </a:p>
        </p:txBody>
      </p:sp>
    </p:spTree>
    <p:extLst>
      <p:ext uri="{BB962C8B-B14F-4D97-AF65-F5344CB8AC3E}">
        <p14:creationId xmlns:p14="http://schemas.microsoft.com/office/powerpoint/2010/main" val="278814613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p:cNvSpPr/>
          <p:nvPr/>
        </p:nvSpPr>
        <p:spPr>
          <a:xfrm>
            <a:off x="152400" y="794802"/>
            <a:ext cx="11887200" cy="646331"/>
          </a:xfrm>
          <a:prstGeom prst="rect">
            <a:avLst/>
          </a:prstGeom>
        </p:spPr>
        <p:txBody>
          <a:bodyPr wrap="square">
            <a:spAutoFit/>
          </a:bodyPr>
          <a:lstStyle/>
          <a:p>
            <a:endParaRPr lang="es-ES" sz="3600" dirty="0">
              <a:solidFill>
                <a:srgbClr val="FFFF00"/>
              </a:solidFill>
              <a:latin typeface="Bahnschrift SemiCondensed" panose="020B0502040204020203" pitchFamily="34" charset="0"/>
            </a:endParaRPr>
          </a:p>
        </p:txBody>
      </p:sp>
      <p:sp>
        <p:nvSpPr>
          <p:cNvPr id="2" name="Rectángulo 1"/>
          <p:cNvSpPr/>
          <p:nvPr/>
        </p:nvSpPr>
        <p:spPr>
          <a:xfrm>
            <a:off x="152400" y="0"/>
            <a:ext cx="12039600" cy="830997"/>
          </a:xfrm>
          <a:prstGeom prst="rect">
            <a:avLst/>
          </a:prstGeom>
        </p:spPr>
        <p:txBody>
          <a:bodyPr wrap="square">
            <a:spAutoFit/>
          </a:bodyPr>
          <a:lstStyle/>
          <a:p>
            <a:endParaRPr lang="es-ES" sz="4800" dirty="0">
              <a:solidFill>
                <a:srgbClr val="FFFF00"/>
              </a:solidFill>
              <a:latin typeface="Bahnschrift SemiCondensed" panose="020B0502040204020203" pitchFamily="34" charset="0"/>
            </a:endParaRPr>
          </a:p>
        </p:txBody>
      </p:sp>
      <p:sp>
        <p:nvSpPr>
          <p:cNvPr id="6" name="Rectángulo 5"/>
          <p:cNvSpPr/>
          <p:nvPr/>
        </p:nvSpPr>
        <p:spPr>
          <a:xfrm>
            <a:off x="152400" y="794802"/>
            <a:ext cx="11887200" cy="707886"/>
          </a:xfrm>
          <a:prstGeom prst="rect">
            <a:avLst/>
          </a:prstGeom>
        </p:spPr>
        <p:txBody>
          <a:bodyPr wrap="square">
            <a:spAutoFit/>
          </a:bodyPr>
          <a:lstStyle/>
          <a:p>
            <a:endParaRPr lang="es-ES" sz="4000" dirty="0">
              <a:latin typeface="Bahnschrift SemiCondensed" panose="020B0502040204020203" pitchFamily="34" charset="0"/>
            </a:endParaRPr>
          </a:p>
        </p:txBody>
      </p:sp>
      <p:sp>
        <p:nvSpPr>
          <p:cNvPr id="5" name="Rectángulo 4"/>
          <p:cNvSpPr/>
          <p:nvPr/>
        </p:nvSpPr>
        <p:spPr>
          <a:xfrm>
            <a:off x="152400" y="415498"/>
            <a:ext cx="11887200" cy="6415089"/>
          </a:xfrm>
          <a:prstGeom prst="rect">
            <a:avLst/>
          </a:prstGeom>
        </p:spPr>
        <p:txBody>
          <a:bodyPr wrap="square">
            <a:spAutoFit/>
          </a:bodyPr>
          <a:lstStyle/>
          <a:p>
            <a:pPr>
              <a:lnSpc>
                <a:spcPct val="107000"/>
              </a:lnSpc>
              <a:spcAft>
                <a:spcPts val="800"/>
              </a:spcAft>
            </a:pPr>
            <a:r>
              <a:rPr lang="es-DO" sz="48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Entonces, sin la intervención divina, </a:t>
            </a:r>
            <a:r>
              <a:rPr lang="es-DO" sz="48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¿estamos condenados a pecar inevitablemente porque poseemos una naturaleza caída?</a:t>
            </a:r>
            <a:r>
              <a:rPr lang="es-DO" sz="4800" dirty="0">
                <a:latin typeface="Bahnschrift SemiCondensed" panose="020B0502040204020203" pitchFamily="34" charset="0"/>
                <a:ea typeface="Calibri" panose="020F0502020204030204" pitchFamily="34" charset="0"/>
                <a:cs typeface="Times New Roman" panose="02020603050405020304" pitchFamily="18" charset="0"/>
              </a:rPr>
              <a:t> </a:t>
            </a:r>
            <a:r>
              <a:rPr lang="es-DO" sz="4800" u="sng"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Sí</a:t>
            </a:r>
            <a:r>
              <a:rPr lang="es-DO" sz="48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 indefectiblemente, «la ley del pecado y de la muerte» que mora en nuestra naturaleza humana nos llevará a cometer actos pecaminosos (cf. Ro 7:14-23</a:t>
            </a:r>
            <a:r>
              <a:rPr lang="es-DO" sz="4800" dirty="0" smtClean="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a:t>
            </a:r>
            <a:r>
              <a:rPr lang="es-DO" sz="4800" baseline="30000" dirty="0">
                <a:latin typeface="Bahnschrift SemiCondensed" panose="020B0502040204020203" pitchFamily="34" charset="0"/>
                <a:ea typeface="Calibri" panose="020F0502020204030204" pitchFamily="34" charset="0"/>
                <a:cs typeface="Times New Roman" panose="02020603050405020304" pitchFamily="18" charset="0"/>
              </a:rPr>
              <a:t> </a:t>
            </a:r>
            <a:r>
              <a:rPr lang="es-DO" sz="4800" dirty="0" smtClean="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Solo </a:t>
            </a:r>
            <a:r>
              <a:rPr lang="es-DO" sz="48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el Espíritu de Dios puede cambiar esa dinámica.</a:t>
            </a:r>
            <a:endParaRPr lang="es-ES" sz="4800" dirty="0">
              <a:solidFill>
                <a:srgbClr val="FFFF00"/>
              </a:solidFill>
              <a:effectLst/>
              <a:latin typeface="Bahnschrift SemiCondensed" panose="020B05020402040202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2125744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p:cNvSpPr/>
          <p:nvPr/>
        </p:nvSpPr>
        <p:spPr>
          <a:xfrm>
            <a:off x="152400" y="794802"/>
            <a:ext cx="11887200" cy="646331"/>
          </a:xfrm>
          <a:prstGeom prst="rect">
            <a:avLst/>
          </a:prstGeom>
        </p:spPr>
        <p:txBody>
          <a:bodyPr wrap="square">
            <a:spAutoFit/>
          </a:bodyPr>
          <a:lstStyle/>
          <a:p>
            <a:endParaRPr lang="es-ES" sz="3600" dirty="0">
              <a:solidFill>
                <a:srgbClr val="FFFF00"/>
              </a:solidFill>
              <a:latin typeface="Bahnschrift SemiCondensed" panose="020B0502040204020203" pitchFamily="34" charset="0"/>
            </a:endParaRPr>
          </a:p>
        </p:txBody>
      </p:sp>
      <p:sp>
        <p:nvSpPr>
          <p:cNvPr id="2" name="Rectángulo 1"/>
          <p:cNvSpPr/>
          <p:nvPr/>
        </p:nvSpPr>
        <p:spPr>
          <a:xfrm>
            <a:off x="152400" y="0"/>
            <a:ext cx="12039600" cy="830997"/>
          </a:xfrm>
          <a:prstGeom prst="rect">
            <a:avLst/>
          </a:prstGeom>
        </p:spPr>
        <p:txBody>
          <a:bodyPr wrap="square">
            <a:spAutoFit/>
          </a:bodyPr>
          <a:lstStyle/>
          <a:p>
            <a:endParaRPr lang="es-ES" sz="4800" dirty="0">
              <a:solidFill>
                <a:srgbClr val="FFFF00"/>
              </a:solidFill>
              <a:latin typeface="Bahnschrift SemiCondensed" panose="020B0502040204020203" pitchFamily="34" charset="0"/>
            </a:endParaRPr>
          </a:p>
        </p:txBody>
      </p:sp>
      <p:sp>
        <p:nvSpPr>
          <p:cNvPr id="6" name="Rectángulo 5"/>
          <p:cNvSpPr/>
          <p:nvPr/>
        </p:nvSpPr>
        <p:spPr>
          <a:xfrm>
            <a:off x="152400" y="794802"/>
            <a:ext cx="11887200" cy="707886"/>
          </a:xfrm>
          <a:prstGeom prst="rect">
            <a:avLst/>
          </a:prstGeom>
        </p:spPr>
        <p:txBody>
          <a:bodyPr wrap="square">
            <a:spAutoFit/>
          </a:bodyPr>
          <a:lstStyle/>
          <a:p>
            <a:endParaRPr lang="es-ES" sz="4000" dirty="0">
              <a:latin typeface="Bahnschrift SemiCondensed" panose="020B0502040204020203" pitchFamily="34" charset="0"/>
            </a:endParaRPr>
          </a:p>
        </p:txBody>
      </p:sp>
      <p:sp>
        <p:nvSpPr>
          <p:cNvPr id="5" name="Rectángulo 4"/>
          <p:cNvSpPr/>
          <p:nvPr/>
        </p:nvSpPr>
        <p:spPr>
          <a:xfrm>
            <a:off x="152400" y="415498"/>
            <a:ext cx="11887200" cy="5509200"/>
          </a:xfrm>
          <a:prstGeom prst="rect">
            <a:avLst/>
          </a:prstGeom>
        </p:spPr>
        <p:txBody>
          <a:bodyPr wrap="square">
            <a:spAutoFit/>
          </a:bodyPr>
          <a:lstStyle/>
          <a:p>
            <a:r>
              <a:rPr lang="es-DO" sz="44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¿Cómo podemos, entonces, explicar que los ángeles que no estaban corrompidos por la desobediencia, terminaron pecando contra Dios</a:t>
            </a:r>
            <a:r>
              <a:rPr lang="es-DO" sz="4400" dirty="0" smtClean="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 </a:t>
            </a:r>
            <a:r>
              <a:rPr lang="es-DO" sz="44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El pecado, ya sea en la condición caída o no, siempre es una elección consciente de desobediencia, la voluntad juega una parte determinante. Pero, </a:t>
            </a:r>
            <a:r>
              <a:rPr lang="es-DO" sz="44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la Revelación no ha explicado cómo criaturas que eran santas pudieron tomar decisiones de esa naturaleza. </a:t>
            </a:r>
            <a:endParaRPr lang="es-ES" sz="4400" dirty="0">
              <a:solidFill>
                <a:srgbClr val="FFFF00"/>
              </a:solidFill>
              <a:latin typeface="Bahnschrift SemiCondensed" panose="020B0502040204020203" pitchFamily="34" charset="0"/>
            </a:endParaRPr>
          </a:p>
        </p:txBody>
      </p:sp>
    </p:spTree>
    <p:extLst>
      <p:ext uri="{BB962C8B-B14F-4D97-AF65-F5344CB8AC3E}">
        <p14:creationId xmlns:p14="http://schemas.microsoft.com/office/powerpoint/2010/main" val="211394074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p:cNvSpPr/>
          <p:nvPr/>
        </p:nvSpPr>
        <p:spPr>
          <a:xfrm>
            <a:off x="152400" y="794802"/>
            <a:ext cx="11887200" cy="646331"/>
          </a:xfrm>
          <a:prstGeom prst="rect">
            <a:avLst/>
          </a:prstGeom>
        </p:spPr>
        <p:txBody>
          <a:bodyPr wrap="square">
            <a:spAutoFit/>
          </a:bodyPr>
          <a:lstStyle/>
          <a:p>
            <a:endParaRPr lang="es-ES" sz="3600" dirty="0">
              <a:solidFill>
                <a:srgbClr val="FFFF00"/>
              </a:solidFill>
              <a:latin typeface="Bahnschrift SemiCondensed" panose="020B0502040204020203" pitchFamily="34" charset="0"/>
            </a:endParaRPr>
          </a:p>
        </p:txBody>
      </p:sp>
      <p:sp>
        <p:nvSpPr>
          <p:cNvPr id="2" name="Rectángulo 1"/>
          <p:cNvSpPr/>
          <p:nvPr/>
        </p:nvSpPr>
        <p:spPr>
          <a:xfrm>
            <a:off x="152400" y="0"/>
            <a:ext cx="12039600" cy="830997"/>
          </a:xfrm>
          <a:prstGeom prst="rect">
            <a:avLst/>
          </a:prstGeom>
        </p:spPr>
        <p:txBody>
          <a:bodyPr wrap="square">
            <a:spAutoFit/>
          </a:bodyPr>
          <a:lstStyle/>
          <a:p>
            <a:endParaRPr lang="es-ES" sz="4800" dirty="0">
              <a:solidFill>
                <a:srgbClr val="FFFF00"/>
              </a:solidFill>
              <a:latin typeface="Bahnschrift SemiCondensed" panose="020B0502040204020203" pitchFamily="34" charset="0"/>
            </a:endParaRPr>
          </a:p>
        </p:txBody>
      </p:sp>
      <p:sp>
        <p:nvSpPr>
          <p:cNvPr id="6" name="Rectángulo 5"/>
          <p:cNvSpPr/>
          <p:nvPr/>
        </p:nvSpPr>
        <p:spPr>
          <a:xfrm>
            <a:off x="152400" y="794802"/>
            <a:ext cx="11887200" cy="707886"/>
          </a:xfrm>
          <a:prstGeom prst="rect">
            <a:avLst/>
          </a:prstGeom>
        </p:spPr>
        <p:txBody>
          <a:bodyPr wrap="square">
            <a:spAutoFit/>
          </a:bodyPr>
          <a:lstStyle/>
          <a:p>
            <a:endParaRPr lang="es-ES" sz="4000" dirty="0">
              <a:latin typeface="Bahnschrift SemiCondensed" panose="020B0502040204020203" pitchFamily="34" charset="0"/>
            </a:endParaRPr>
          </a:p>
        </p:txBody>
      </p:sp>
      <p:sp>
        <p:nvSpPr>
          <p:cNvPr id="5" name="Rectángulo 4"/>
          <p:cNvSpPr/>
          <p:nvPr/>
        </p:nvSpPr>
        <p:spPr>
          <a:xfrm>
            <a:off x="152400" y="0"/>
            <a:ext cx="11887200" cy="6863417"/>
          </a:xfrm>
          <a:prstGeom prst="rect">
            <a:avLst/>
          </a:prstGeom>
        </p:spPr>
        <p:txBody>
          <a:bodyPr wrap="square">
            <a:spAutoFit/>
          </a:bodyPr>
          <a:lstStyle/>
          <a:p>
            <a:r>
              <a:rPr lang="es-DO" sz="44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Podemos decir que, en el caso de los ángeles que se rebelaron, </a:t>
            </a:r>
            <a:r>
              <a:rPr lang="es-DO" sz="44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fueron engañados</a:t>
            </a:r>
            <a:r>
              <a:rPr lang="es-DO" sz="44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 pero aun así </a:t>
            </a:r>
            <a:r>
              <a:rPr lang="es-DO" sz="44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tomaron una decisión</a:t>
            </a:r>
            <a:r>
              <a:rPr lang="es-DO" sz="44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 ¿Qué decir de Satanás, el primer gran rebelde? El profeta Ezequiel nos dice que él «era perfecto en todos sus caminos desde el día en que fue creado hasta que se halló en él maldad» (28:15). Fue a causa de su deshonestidad que «se llenó de iniquidad y pecó» (v. 16</a:t>
            </a:r>
            <a:r>
              <a:rPr lang="es-DO" sz="4400" dirty="0" smtClean="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a:t>
            </a:r>
            <a:r>
              <a:rPr lang="es-DO" sz="4400" baseline="300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 </a:t>
            </a:r>
            <a:r>
              <a:rPr lang="es-DO" sz="4400" dirty="0" smtClean="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Al </a:t>
            </a:r>
            <a:r>
              <a:rPr lang="es-DO" sz="44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llegar a este punto, reconocemos que estamos ante un misterio demasiado profundo para nuestra mente finita.</a:t>
            </a:r>
            <a:r>
              <a:rPr lang="es-DO" sz="4400" baseline="300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23</a:t>
            </a:r>
            <a:endParaRPr lang="es-ES" sz="4400" dirty="0">
              <a:solidFill>
                <a:srgbClr val="FFFF00"/>
              </a:solidFill>
              <a:latin typeface="Bahnschrift SemiCondensed" panose="020B0502040204020203" pitchFamily="34" charset="0"/>
            </a:endParaRPr>
          </a:p>
        </p:txBody>
      </p:sp>
    </p:spTree>
    <p:extLst>
      <p:ext uri="{BB962C8B-B14F-4D97-AF65-F5344CB8AC3E}">
        <p14:creationId xmlns:p14="http://schemas.microsoft.com/office/powerpoint/2010/main" val="24974690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480060"/>
            <a:ext cx="12192000" cy="5624745"/>
          </a:xfrm>
          <a:prstGeom prst="rect">
            <a:avLst/>
          </a:prstGeom>
        </p:spPr>
        <p:txBody>
          <a:bodyPr wrap="square">
            <a:spAutoFit/>
          </a:bodyPr>
          <a:lstStyle/>
          <a:p>
            <a:pPr>
              <a:lnSpc>
                <a:spcPct val="107000"/>
              </a:lnSpc>
              <a:spcAft>
                <a:spcPts val="800"/>
              </a:spcAft>
            </a:pPr>
            <a:r>
              <a:rPr lang="es-DO" sz="4800" dirty="0">
                <a:solidFill>
                  <a:schemeClr val="bg1"/>
                </a:solidFill>
                <a:latin typeface="Bahnschrift SemiCondensed" panose="020B0502040204020203" pitchFamily="34" charset="0"/>
              </a:rPr>
              <a:t>Dentro del adventismo existe la misma tensión. Los escritores y predicadores </a:t>
            </a:r>
            <a:r>
              <a:rPr lang="es-DO" sz="4800" dirty="0" err="1">
                <a:solidFill>
                  <a:schemeClr val="bg1"/>
                </a:solidFill>
                <a:latin typeface="Bahnschrift SemiCondensed" panose="020B0502040204020203" pitchFamily="34" charset="0"/>
              </a:rPr>
              <a:t>denominacionales</a:t>
            </a:r>
            <a:r>
              <a:rPr lang="es-DO" sz="4800" dirty="0">
                <a:solidFill>
                  <a:schemeClr val="bg1"/>
                </a:solidFill>
                <a:latin typeface="Bahnschrift SemiCondensed" panose="020B0502040204020203" pitchFamily="34" charset="0"/>
              </a:rPr>
              <a:t> no siempre presentan un enfoque claro del tema. ¿Es el pecado </a:t>
            </a:r>
            <a:r>
              <a:rPr lang="es-DO" sz="4800" dirty="0">
                <a:solidFill>
                  <a:srgbClr val="FFFF00"/>
                </a:solidFill>
                <a:latin typeface="Bahnschrift SemiCondensed" panose="020B0502040204020203" pitchFamily="34" charset="0"/>
              </a:rPr>
              <a:t>un acto </a:t>
            </a:r>
            <a:r>
              <a:rPr lang="es-DO" sz="4800" dirty="0">
                <a:solidFill>
                  <a:schemeClr val="bg1"/>
                </a:solidFill>
                <a:latin typeface="Bahnschrift SemiCondensed" panose="020B0502040204020203" pitchFamily="34" charset="0"/>
              </a:rPr>
              <a:t>—transgresión de la Ley— o </a:t>
            </a:r>
            <a:r>
              <a:rPr lang="es-DO" sz="4800" dirty="0">
                <a:solidFill>
                  <a:srgbClr val="FFFF00"/>
                </a:solidFill>
                <a:latin typeface="Bahnschrift SemiCondensed" panose="020B0502040204020203" pitchFamily="34" charset="0"/>
              </a:rPr>
              <a:t>un estado </a:t>
            </a:r>
            <a:r>
              <a:rPr lang="es-DO" sz="4800" dirty="0">
                <a:solidFill>
                  <a:schemeClr val="bg1"/>
                </a:solidFill>
                <a:latin typeface="Bahnschrift SemiCondensed" panose="020B0502040204020203" pitchFamily="34" charset="0"/>
              </a:rPr>
              <a:t>o</a:t>
            </a:r>
            <a:r>
              <a:rPr lang="es-DO" sz="4800" dirty="0">
                <a:latin typeface="Bahnschrift SemiCondensed" panose="020B0502040204020203" pitchFamily="34" charset="0"/>
              </a:rPr>
              <a:t> </a:t>
            </a:r>
            <a:r>
              <a:rPr lang="es-DO" sz="4800" dirty="0">
                <a:solidFill>
                  <a:srgbClr val="FFFF00"/>
                </a:solidFill>
                <a:latin typeface="Bahnschrift SemiCondensed" panose="020B0502040204020203" pitchFamily="34" charset="0"/>
              </a:rPr>
              <a:t>ambas cosas </a:t>
            </a:r>
            <a:r>
              <a:rPr lang="es-DO" sz="4800" dirty="0">
                <a:solidFill>
                  <a:schemeClr val="bg1"/>
                </a:solidFill>
                <a:latin typeface="Bahnschrift SemiCondensed" panose="020B0502040204020203" pitchFamily="34" charset="0"/>
              </a:rPr>
              <a:t>a la vez? ¿Implica la frase «transgresión de la Ley»</a:t>
            </a:r>
            <a:r>
              <a:rPr lang="es-DO" sz="4800" dirty="0">
                <a:latin typeface="Bahnschrift SemiCondensed" panose="020B0502040204020203" pitchFamily="34" charset="0"/>
              </a:rPr>
              <a:t> </a:t>
            </a:r>
            <a:r>
              <a:rPr lang="es-DO" sz="4800" dirty="0">
                <a:solidFill>
                  <a:srgbClr val="FFFF00"/>
                </a:solidFill>
                <a:latin typeface="Bahnschrift SemiCondensed" panose="020B0502040204020203" pitchFamily="34" charset="0"/>
              </a:rPr>
              <a:t>un acto externo que incluye la condición del ser?</a:t>
            </a:r>
            <a:r>
              <a:rPr lang="es-DO" sz="4800" dirty="0">
                <a:latin typeface="Bahnschrift SemiCondensed" panose="020B0502040204020203" pitchFamily="34" charset="0"/>
              </a:rPr>
              <a:t> </a:t>
            </a:r>
            <a:endParaRPr lang="es-ES" sz="4800" dirty="0">
              <a:latin typeface="Bahnschrift SemiCondensed" panose="020B0502040204020203" pitchFamily="34" charset="0"/>
            </a:endParaRPr>
          </a:p>
        </p:txBody>
      </p:sp>
    </p:spTree>
    <p:extLst>
      <p:ext uri="{BB962C8B-B14F-4D97-AF65-F5344CB8AC3E}">
        <p14:creationId xmlns:p14="http://schemas.microsoft.com/office/powerpoint/2010/main" val="38192924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p:cNvSpPr/>
          <p:nvPr/>
        </p:nvSpPr>
        <p:spPr>
          <a:xfrm>
            <a:off x="152400" y="794802"/>
            <a:ext cx="11887200" cy="646331"/>
          </a:xfrm>
          <a:prstGeom prst="rect">
            <a:avLst/>
          </a:prstGeom>
        </p:spPr>
        <p:txBody>
          <a:bodyPr wrap="square">
            <a:spAutoFit/>
          </a:bodyPr>
          <a:lstStyle/>
          <a:p>
            <a:endParaRPr lang="es-ES" sz="3600" dirty="0">
              <a:solidFill>
                <a:srgbClr val="FFFF00"/>
              </a:solidFill>
              <a:latin typeface="Bahnschrift SemiCondensed" panose="020B0502040204020203" pitchFamily="34" charset="0"/>
            </a:endParaRPr>
          </a:p>
        </p:txBody>
      </p:sp>
      <p:sp>
        <p:nvSpPr>
          <p:cNvPr id="2" name="Rectángulo 1"/>
          <p:cNvSpPr/>
          <p:nvPr/>
        </p:nvSpPr>
        <p:spPr>
          <a:xfrm>
            <a:off x="152400" y="0"/>
            <a:ext cx="12039600" cy="830997"/>
          </a:xfrm>
          <a:prstGeom prst="rect">
            <a:avLst/>
          </a:prstGeom>
        </p:spPr>
        <p:txBody>
          <a:bodyPr wrap="square">
            <a:spAutoFit/>
          </a:bodyPr>
          <a:lstStyle/>
          <a:p>
            <a:endParaRPr lang="es-ES" sz="4800" dirty="0">
              <a:solidFill>
                <a:srgbClr val="FFFF00"/>
              </a:solidFill>
              <a:latin typeface="Bahnschrift SemiCondensed" panose="020B0502040204020203" pitchFamily="34" charset="0"/>
            </a:endParaRPr>
          </a:p>
        </p:txBody>
      </p:sp>
      <p:sp>
        <p:nvSpPr>
          <p:cNvPr id="6" name="Rectángulo 5"/>
          <p:cNvSpPr/>
          <p:nvPr/>
        </p:nvSpPr>
        <p:spPr>
          <a:xfrm>
            <a:off x="152400" y="794802"/>
            <a:ext cx="11887200" cy="707886"/>
          </a:xfrm>
          <a:prstGeom prst="rect">
            <a:avLst/>
          </a:prstGeom>
        </p:spPr>
        <p:txBody>
          <a:bodyPr wrap="square">
            <a:spAutoFit/>
          </a:bodyPr>
          <a:lstStyle/>
          <a:p>
            <a:endParaRPr lang="es-ES" sz="4000" dirty="0">
              <a:latin typeface="Bahnschrift SemiCondensed" panose="020B0502040204020203" pitchFamily="34" charset="0"/>
            </a:endParaRPr>
          </a:p>
        </p:txBody>
      </p:sp>
      <p:sp>
        <p:nvSpPr>
          <p:cNvPr id="7" name="Rectángulo 6"/>
          <p:cNvSpPr/>
          <p:nvPr/>
        </p:nvSpPr>
        <p:spPr>
          <a:xfrm>
            <a:off x="426720" y="926760"/>
            <a:ext cx="11689080" cy="5163786"/>
          </a:xfrm>
          <a:prstGeom prst="rect">
            <a:avLst/>
          </a:prstGeom>
        </p:spPr>
        <p:txBody>
          <a:bodyPr wrap="square">
            <a:spAutoFit/>
          </a:bodyPr>
          <a:lstStyle/>
          <a:p>
            <a:pPr>
              <a:lnSpc>
                <a:spcPct val="107000"/>
              </a:lnSpc>
              <a:spcAft>
                <a:spcPts val="800"/>
              </a:spcAft>
            </a:pPr>
            <a:r>
              <a:rPr lang="es-DO" sz="44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Lo cierto es que la desobediencia dejó a Satanás en un</a:t>
            </a:r>
            <a:r>
              <a:rPr lang="es-DO" sz="4400" dirty="0">
                <a:latin typeface="Bahnschrift SemiCondensed" panose="020B0502040204020203" pitchFamily="34" charset="0"/>
                <a:ea typeface="Calibri" panose="020F0502020204030204" pitchFamily="34" charset="0"/>
                <a:cs typeface="Times New Roman" panose="02020603050405020304" pitchFamily="18" charset="0"/>
              </a:rPr>
              <a:t> </a:t>
            </a:r>
            <a:r>
              <a:rPr lang="es-DO" sz="44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estado de corrupción </a:t>
            </a:r>
            <a:r>
              <a:rPr lang="es-DO" sz="44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que sería la fuente de todas sus malas acciones posteriores. De igual manera, el acto de desobediencia de Adán </a:t>
            </a:r>
            <a:r>
              <a:rPr lang="es-DO" sz="44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«depravó» su naturaleza humana</a:t>
            </a:r>
            <a:r>
              <a:rPr lang="es-DO" sz="44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 De ese estado de depravación, surgirían todos los demás actos pecaminosos que cometería después</a:t>
            </a:r>
            <a:r>
              <a:rPr lang="es-DO" sz="4400" dirty="0" smtClean="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a:t>
            </a:r>
            <a:endParaRPr lang="es-ES" sz="4400" dirty="0">
              <a:solidFill>
                <a:schemeClr val="bg1"/>
              </a:solidFill>
              <a:effectLst/>
              <a:latin typeface="Bahnschrift SemiCondensed" panose="020B05020402040202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851908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p:cNvSpPr/>
          <p:nvPr/>
        </p:nvSpPr>
        <p:spPr>
          <a:xfrm>
            <a:off x="152400" y="794802"/>
            <a:ext cx="11887200" cy="646331"/>
          </a:xfrm>
          <a:prstGeom prst="rect">
            <a:avLst/>
          </a:prstGeom>
        </p:spPr>
        <p:txBody>
          <a:bodyPr wrap="square">
            <a:spAutoFit/>
          </a:bodyPr>
          <a:lstStyle/>
          <a:p>
            <a:endParaRPr lang="es-ES" sz="3600" dirty="0">
              <a:solidFill>
                <a:srgbClr val="FFFF00"/>
              </a:solidFill>
              <a:latin typeface="Bahnschrift SemiCondensed" panose="020B0502040204020203" pitchFamily="34" charset="0"/>
            </a:endParaRPr>
          </a:p>
        </p:txBody>
      </p:sp>
      <p:sp>
        <p:nvSpPr>
          <p:cNvPr id="2" name="Rectángulo 1"/>
          <p:cNvSpPr/>
          <p:nvPr/>
        </p:nvSpPr>
        <p:spPr>
          <a:xfrm>
            <a:off x="152400" y="0"/>
            <a:ext cx="12039600" cy="830997"/>
          </a:xfrm>
          <a:prstGeom prst="rect">
            <a:avLst/>
          </a:prstGeom>
        </p:spPr>
        <p:txBody>
          <a:bodyPr wrap="square">
            <a:spAutoFit/>
          </a:bodyPr>
          <a:lstStyle/>
          <a:p>
            <a:endParaRPr lang="es-ES" sz="4800" dirty="0">
              <a:solidFill>
                <a:srgbClr val="FFFF00"/>
              </a:solidFill>
              <a:latin typeface="Bahnschrift SemiCondensed" panose="020B0502040204020203" pitchFamily="34" charset="0"/>
            </a:endParaRPr>
          </a:p>
        </p:txBody>
      </p:sp>
      <p:sp>
        <p:nvSpPr>
          <p:cNvPr id="6" name="Rectángulo 5"/>
          <p:cNvSpPr/>
          <p:nvPr/>
        </p:nvSpPr>
        <p:spPr>
          <a:xfrm>
            <a:off x="152400" y="794802"/>
            <a:ext cx="11887200" cy="707886"/>
          </a:xfrm>
          <a:prstGeom prst="rect">
            <a:avLst/>
          </a:prstGeom>
        </p:spPr>
        <p:txBody>
          <a:bodyPr wrap="square">
            <a:spAutoFit/>
          </a:bodyPr>
          <a:lstStyle/>
          <a:p>
            <a:endParaRPr lang="es-ES" sz="4000" dirty="0">
              <a:latin typeface="Bahnschrift SemiCondensed" panose="020B0502040204020203" pitchFamily="34" charset="0"/>
            </a:endParaRPr>
          </a:p>
        </p:txBody>
      </p:sp>
      <p:sp>
        <p:nvSpPr>
          <p:cNvPr id="8" name="Rectángulo 7"/>
          <p:cNvSpPr/>
          <p:nvPr/>
        </p:nvSpPr>
        <p:spPr>
          <a:xfrm>
            <a:off x="1244736" y="120402"/>
            <a:ext cx="9702528" cy="923330"/>
          </a:xfrm>
          <a:prstGeom prst="rect">
            <a:avLst/>
          </a:prstGeom>
          <a:noFill/>
        </p:spPr>
        <p:txBody>
          <a:bodyPr wrap="none" lIns="91440" tIns="45720" rIns="91440" bIns="45720">
            <a:spAutoFit/>
          </a:bodyPr>
          <a:lstStyle/>
          <a:p>
            <a:pPr algn="ctr"/>
            <a:r>
              <a:rPr lang="es-ES" sz="5400" b="1" dirty="0" smtClean="0">
                <a:ln w="9525">
                  <a:solidFill>
                    <a:srgbClr val="00B0F0"/>
                  </a:solidFill>
                  <a:prstDash val="solid"/>
                </a:ln>
                <a:solidFill>
                  <a:schemeClr val="accent5"/>
                </a:solidFill>
                <a:effectLst>
                  <a:outerShdw blurRad="50800" dist="38100" dir="10800000" algn="r" rotWithShape="0">
                    <a:prstClr val="black">
                      <a:alpha val="40000"/>
                    </a:prstClr>
                  </a:outerShdw>
                </a:effectLst>
              </a:rPr>
              <a:t>La condición caída de la creación </a:t>
            </a:r>
            <a:endParaRPr lang="es-ES" sz="5400" b="1" cap="none" spc="0" dirty="0">
              <a:ln w="9525">
                <a:solidFill>
                  <a:srgbClr val="00B0F0"/>
                </a:solidFill>
                <a:prstDash val="solid"/>
              </a:ln>
              <a:solidFill>
                <a:schemeClr val="accent5"/>
              </a:solidFill>
              <a:effectLst>
                <a:outerShdw blurRad="50800" dist="38100" dir="10800000" algn="r" rotWithShape="0">
                  <a:prstClr val="black">
                    <a:alpha val="40000"/>
                  </a:prstClr>
                </a:outerShdw>
              </a:effectLst>
            </a:endParaRPr>
          </a:p>
        </p:txBody>
      </p:sp>
      <p:sp>
        <p:nvSpPr>
          <p:cNvPr id="9" name="Rectángulo 8"/>
          <p:cNvSpPr/>
          <p:nvPr/>
        </p:nvSpPr>
        <p:spPr>
          <a:xfrm>
            <a:off x="259080" y="1413629"/>
            <a:ext cx="11673840" cy="5509200"/>
          </a:xfrm>
          <a:prstGeom prst="rect">
            <a:avLst/>
          </a:prstGeom>
        </p:spPr>
        <p:txBody>
          <a:bodyPr wrap="square">
            <a:spAutoFit/>
          </a:bodyPr>
          <a:lstStyle/>
          <a:p>
            <a:r>
              <a:rPr lang="es-DO" sz="44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La condición o estado de corrupción que adquirieron nuestros primeros padres a causa de la desobediencia, </a:t>
            </a:r>
            <a:r>
              <a:rPr lang="es-DO" sz="44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como </a:t>
            </a:r>
            <a:r>
              <a:rPr lang="es-DO" sz="4400" dirty="0">
                <a:solidFill>
                  <a:srgbClr val="FFFF00"/>
                </a:solidFill>
                <a:latin typeface="Bahnschrift SemiCondensed" panose="020B0502040204020203" pitchFamily="34" charset="0"/>
                <a:ea typeface="Calibri" panose="020F0502020204030204" pitchFamily="34" charset="0"/>
              </a:rPr>
              <a:t>un virus contagioso</a:t>
            </a:r>
            <a:r>
              <a:rPr lang="es-DO" sz="44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 afectó a toda la </a:t>
            </a:r>
            <a:r>
              <a:rPr lang="es-DO" sz="4400" dirty="0" smtClean="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creación</a:t>
            </a:r>
            <a:r>
              <a:rPr lang="es-DO" sz="4400" dirty="0" smtClean="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a:t>
            </a:r>
          </a:p>
          <a:p>
            <a:r>
              <a:rPr lang="es-DO" sz="44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E</a:t>
            </a:r>
            <a:r>
              <a:rPr lang="es-DO" sz="4400" dirty="0" smtClean="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ntre </a:t>
            </a:r>
            <a:r>
              <a:rPr lang="es-DO" sz="44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la caída de Eva y Adán medió un tiempo, en el cual el pecado no se propagó a la creación animal y natural hasta que Adán consintió en pecar </a:t>
            </a:r>
            <a:endParaRPr lang="es-DO" sz="4400" dirty="0" smtClean="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endParaRPr>
          </a:p>
          <a:p>
            <a:r>
              <a:rPr lang="es-DO" sz="4400" dirty="0" smtClean="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a:t>
            </a:r>
            <a:r>
              <a:rPr lang="es-DO" sz="4400" dirty="0" err="1">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Gn</a:t>
            </a:r>
            <a:r>
              <a:rPr lang="es-DO" sz="44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 3:1-6).</a:t>
            </a:r>
            <a:endParaRPr lang="es-ES" sz="44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10122444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p:cNvSpPr/>
          <p:nvPr/>
        </p:nvSpPr>
        <p:spPr>
          <a:xfrm>
            <a:off x="152400" y="794802"/>
            <a:ext cx="11887200" cy="646331"/>
          </a:xfrm>
          <a:prstGeom prst="rect">
            <a:avLst/>
          </a:prstGeom>
        </p:spPr>
        <p:txBody>
          <a:bodyPr wrap="square">
            <a:spAutoFit/>
          </a:bodyPr>
          <a:lstStyle/>
          <a:p>
            <a:endParaRPr lang="es-ES" sz="3600" dirty="0">
              <a:solidFill>
                <a:srgbClr val="FFFF00"/>
              </a:solidFill>
              <a:latin typeface="Bahnschrift SemiCondensed" panose="020B0502040204020203" pitchFamily="34" charset="0"/>
            </a:endParaRPr>
          </a:p>
        </p:txBody>
      </p:sp>
      <p:sp>
        <p:nvSpPr>
          <p:cNvPr id="2" name="Rectángulo 1"/>
          <p:cNvSpPr/>
          <p:nvPr/>
        </p:nvSpPr>
        <p:spPr>
          <a:xfrm>
            <a:off x="152400" y="0"/>
            <a:ext cx="12039600" cy="830997"/>
          </a:xfrm>
          <a:prstGeom prst="rect">
            <a:avLst/>
          </a:prstGeom>
        </p:spPr>
        <p:txBody>
          <a:bodyPr wrap="square">
            <a:spAutoFit/>
          </a:bodyPr>
          <a:lstStyle/>
          <a:p>
            <a:endParaRPr lang="es-ES" sz="4800" dirty="0">
              <a:solidFill>
                <a:srgbClr val="FFFF00"/>
              </a:solidFill>
              <a:latin typeface="Bahnschrift SemiCondensed" panose="020B0502040204020203" pitchFamily="34" charset="0"/>
            </a:endParaRPr>
          </a:p>
        </p:txBody>
      </p:sp>
      <p:sp>
        <p:nvSpPr>
          <p:cNvPr id="6" name="Rectángulo 5"/>
          <p:cNvSpPr/>
          <p:nvPr/>
        </p:nvSpPr>
        <p:spPr>
          <a:xfrm>
            <a:off x="152400" y="794802"/>
            <a:ext cx="11887200" cy="707886"/>
          </a:xfrm>
          <a:prstGeom prst="rect">
            <a:avLst/>
          </a:prstGeom>
        </p:spPr>
        <p:txBody>
          <a:bodyPr wrap="square">
            <a:spAutoFit/>
          </a:bodyPr>
          <a:lstStyle/>
          <a:p>
            <a:endParaRPr lang="es-ES" sz="4000" dirty="0">
              <a:latin typeface="Bahnschrift SemiCondensed" panose="020B0502040204020203" pitchFamily="34" charset="0"/>
            </a:endParaRPr>
          </a:p>
        </p:txBody>
      </p:sp>
      <p:sp>
        <p:nvSpPr>
          <p:cNvPr id="5" name="Rectángulo 4"/>
          <p:cNvSpPr/>
          <p:nvPr/>
        </p:nvSpPr>
        <p:spPr>
          <a:xfrm>
            <a:off x="316230" y="794802"/>
            <a:ext cx="11711940" cy="5888279"/>
          </a:xfrm>
          <a:prstGeom prst="rect">
            <a:avLst/>
          </a:prstGeom>
        </p:spPr>
        <p:txBody>
          <a:bodyPr wrap="square">
            <a:spAutoFit/>
          </a:bodyPr>
          <a:lstStyle/>
          <a:p>
            <a:pPr>
              <a:lnSpc>
                <a:spcPct val="107000"/>
              </a:lnSpc>
              <a:spcAft>
                <a:spcPts val="800"/>
              </a:spcAft>
            </a:pPr>
            <a:r>
              <a:rPr lang="es-DO" sz="44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Fue a partir del pecado de Adán</a:t>
            </a:r>
            <a:r>
              <a:rPr lang="es-DO" sz="4400" dirty="0">
                <a:latin typeface="Bahnschrift SemiCondensed" panose="020B0502040204020203" pitchFamily="34" charset="0"/>
                <a:ea typeface="Calibri" panose="020F0502020204030204" pitchFamily="34" charset="0"/>
                <a:cs typeface="Times New Roman" panose="02020603050405020304" pitchFamily="18" charset="0"/>
              </a:rPr>
              <a:t> </a:t>
            </a:r>
            <a:r>
              <a:rPr lang="es-DO" sz="44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que toda la creación fue arrastrada al mismo estado caído que afectaba al padre de la raza.</a:t>
            </a:r>
            <a:r>
              <a:rPr lang="es-DO" sz="4400" dirty="0">
                <a:latin typeface="Bahnschrift SemiCondensed" panose="020B0502040204020203" pitchFamily="34" charset="0"/>
                <a:ea typeface="Calibri" panose="020F0502020204030204" pitchFamily="34" charset="0"/>
                <a:cs typeface="Times New Roman" panose="02020603050405020304" pitchFamily="18" charset="0"/>
              </a:rPr>
              <a:t> </a:t>
            </a:r>
            <a:r>
              <a:rPr lang="es-DO" sz="44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La mortalidad que afectó al ser humano (</a:t>
            </a:r>
            <a:r>
              <a:rPr lang="es-DO" sz="4400" dirty="0" err="1">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lit.</a:t>
            </a:r>
            <a:r>
              <a:rPr lang="es-DO" sz="44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 «muriendo, tú morirás», 2:17b) se reflejó inmediatamente en todo el planeta: los animales se tornaron violentos y las plantas empezaron a producir cardos y espinos, y finalmente, terminarían sucumbiendo ante el poder de la muerte (3:17-19).</a:t>
            </a:r>
            <a:r>
              <a:rPr lang="es-DO" sz="4400" baseline="300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24</a:t>
            </a:r>
            <a:endParaRPr lang="es-ES" sz="4400" dirty="0">
              <a:solidFill>
                <a:schemeClr val="bg1"/>
              </a:solidFill>
              <a:effectLst/>
              <a:latin typeface="Bahnschrift SemiCondensed" panose="020B05020402040202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225780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p:cNvSpPr/>
          <p:nvPr/>
        </p:nvSpPr>
        <p:spPr>
          <a:xfrm>
            <a:off x="152400" y="794802"/>
            <a:ext cx="11887200" cy="646331"/>
          </a:xfrm>
          <a:prstGeom prst="rect">
            <a:avLst/>
          </a:prstGeom>
        </p:spPr>
        <p:txBody>
          <a:bodyPr wrap="square">
            <a:spAutoFit/>
          </a:bodyPr>
          <a:lstStyle/>
          <a:p>
            <a:endParaRPr lang="es-ES" sz="3600" dirty="0">
              <a:solidFill>
                <a:srgbClr val="FFFF00"/>
              </a:solidFill>
              <a:latin typeface="Bahnschrift SemiCondensed" panose="020B0502040204020203" pitchFamily="34" charset="0"/>
            </a:endParaRPr>
          </a:p>
        </p:txBody>
      </p:sp>
      <p:sp>
        <p:nvSpPr>
          <p:cNvPr id="2" name="Rectángulo 1"/>
          <p:cNvSpPr/>
          <p:nvPr/>
        </p:nvSpPr>
        <p:spPr>
          <a:xfrm>
            <a:off x="152400" y="0"/>
            <a:ext cx="12039600" cy="830997"/>
          </a:xfrm>
          <a:prstGeom prst="rect">
            <a:avLst/>
          </a:prstGeom>
        </p:spPr>
        <p:txBody>
          <a:bodyPr wrap="square">
            <a:spAutoFit/>
          </a:bodyPr>
          <a:lstStyle/>
          <a:p>
            <a:endParaRPr lang="es-ES" sz="4800" dirty="0">
              <a:solidFill>
                <a:srgbClr val="FFFF00"/>
              </a:solidFill>
              <a:latin typeface="Bahnschrift SemiCondensed" panose="020B0502040204020203" pitchFamily="34" charset="0"/>
            </a:endParaRPr>
          </a:p>
        </p:txBody>
      </p:sp>
      <p:sp>
        <p:nvSpPr>
          <p:cNvPr id="6" name="Rectángulo 5"/>
          <p:cNvSpPr/>
          <p:nvPr/>
        </p:nvSpPr>
        <p:spPr>
          <a:xfrm>
            <a:off x="152400" y="794802"/>
            <a:ext cx="11887200" cy="707886"/>
          </a:xfrm>
          <a:prstGeom prst="rect">
            <a:avLst/>
          </a:prstGeom>
        </p:spPr>
        <p:txBody>
          <a:bodyPr wrap="square">
            <a:spAutoFit/>
          </a:bodyPr>
          <a:lstStyle/>
          <a:p>
            <a:endParaRPr lang="es-ES" sz="4000" dirty="0">
              <a:latin typeface="Bahnschrift SemiCondensed" panose="020B0502040204020203" pitchFamily="34" charset="0"/>
            </a:endParaRPr>
          </a:p>
        </p:txBody>
      </p:sp>
      <p:sp>
        <p:nvSpPr>
          <p:cNvPr id="5" name="Rectángulo 4"/>
          <p:cNvSpPr/>
          <p:nvPr/>
        </p:nvSpPr>
        <p:spPr>
          <a:xfrm>
            <a:off x="381000" y="1117967"/>
            <a:ext cx="11430000" cy="3714799"/>
          </a:xfrm>
          <a:prstGeom prst="rect">
            <a:avLst/>
          </a:prstGeom>
        </p:spPr>
        <p:txBody>
          <a:bodyPr wrap="square">
            <a:spAutoFit/>
          </a:bodyPr>
          <a:lstStyle/>
          <a:p>
            <a:pPr>
              <a:lnSpc>
                <a:spcPct val="107000"/>
              </a:lnSpc>
              <a:spcAft>
                <a:spcPts val="800"/>
              </a:spcAft>
            </a:pPr>
            <a:r>
              <a:rPr lang="es-DO" sz="44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Siendo que los seres inferiores y el mundo natural no toman decisiones morales, ¿cómo, pues, llegaron a estar en un estado caído y mortal?</a:t>
            </a:r>
            <a:r>
              <a:rPr lang="es-DO" sz="4400" baseline="300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25</a:t>
            </a:r>
            <a:r>
              <a:rPr lang="es-DO" sz="44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 </a:t>
            </a:r>
            <a:r>
              <a:rPr lang="es-DO" sz="44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Este es un gran misterio, pero ilustra una contundente realidad:</a:t>
            </a:r>
            <a:endParaRPr lang="es-ES" sz="4400" dirty="0">
              <a:solidFill>
                <a:schemeClr val="bg1"/>
              </a:solidFill>
              <a:effectLst/>
              <a:latin typeface="Bahnschrift SemiCondensed" panose="020B05020402040202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571244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p:cNvSpPr/>
          <p:nvPr/>
        </p:nvSpPr>
        <p:spPr>
          <a:xfrm>
            <a:off x="152400" y="794802"/>
            <a:ext cx="11887200" cy="646331"/>
          </a:xfrm>
          <a:prstGeom prst="rect">
            <a:avLst/>
          </a:prstGeom>
        </p:spPr>
        <p:txBody>
          <a:bodyPr wrap="square">
            <a:spAutoFit/>
          </a:bodyPr>
          <a:lstStyle/>
          <a:p>
            <a:endParaRPr lang="es-ES" sz="3600" dirty="0">
              <a:solidFill>
                <a:srgbClr val="FFFF00"/>
              </a:solidFill>
              <a:latin typeface="Bahnschrift SemiCondensed" panose="020B0502040204020203" pitchFamily="34" charset="0"/>
            </a:endParaRPr>
          </a:p>
        </p:txBody>
      </p:sp>
      <p:sp>
        <p:nvSpPr>
          <p:cNvPr id="2" name="Rectángulo 1"/>
          <p:cNvSpPr/>
          <p:nvPr/>
        </p:nvSpPr>
        <p:spPr>
          <a:xfrm>
            <a:off x="152400" y="0"/>
            <a:ext cx="12039600" cy="830997"/>
          </a:xfrm>
          <a:prstGeom prst="rect">
            <a:avLst/>
          </a:prstGeom>
        </p:spPr>
        <p:txBody>
          <a:bodyPr wrap="square">
            <a:spAutoFit/>
          </a:bodyPr>
          <a:lstStyle/>
          <a:p>
            <a:endParaRPr lang="es-ES" sz="4800" dirty="0">
              <a:solidFill>
                <a:srgbClr val="FFFF00"/>
              </a:solidFill>
              <a:latin typeface="Bahnschrift SemiCondensed" panose="020B0502040204020203" pitchFamily="34" charset="0"/>
            </a:endParaRPr>
          </a:p>
        </p:txBody>
      </p:sp>
      <p:sp>
        <p:nvSpPr>
          <p:cNvPr id="6" name="Rectángulo 5"/>
          <p:cNvSpPr/>
          <p:nvPr/>
        </p:nvSpPr>
        <p:spPr>
          <a:xfrm>
            <a:off x="152400" y="794802"/>
            <a:ext cx="11887200" cy="707886"/>
          </a:xfrm>
          <a:prstGeom prst="rect">
            <a:avLst/>
          </a:prstGeom>
        </p:spPr>
        <p:txBody>
          <a:bodyPr wrap="square">
            <a:spAutoFit/>
          </a:bodyPr>
          <a:lstStyle/>
          <a:p>
            <a:endParaRPr lang="es-ES" sz="4000" dirty="0">
              <a:latin typeface="Bahnschrift SemiCondensed" panose="020B0502040204020203" pitchFamily="34" charset="0"/>
            </a:endParaRPr>
          </a:p>
        </p:txBody>
      </p:sp>
      <p:sp>
        <p:nvSpPr>
          <p:cNvPr id="5" name="Rectángulo 4"/>
          <p:cNvSpPr/>
          <p:nvPr/>
        </p:nvSpPr>
        <p:spPr>
          <a:xfrm>
            <a:off x="320040" y="251460"/>
            <a:ext cx="11475720" cy="6612772"/>
          </a:xfrm>
          <a:prstGeom prst="rect">
            <a:avLst/>
          </a:prstGeom>
        </p:spPr>
        <p:txBody>
          <a:bodyPr wrap="square">
            <a:spAutoFit/>
          </a:bodyPr>
          <a:lstStyle/>
          <a:p>
            <a:pPr>
              <a:lnSpc>
                <a:spcPct val="107000"/>
              </a:lnSpc>
              <a:spcAft>
                <a:spcPts val="800"/>
              </a:spcAft>
            </a:pPr>
            <a:r>
              <a:rPr lang="es-DO" sz="44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el pecado es mucho más que una acción o elección equivocada, incluye un estado caído y corrupto que termina extinguiéndose en la muerte</a:t>
            </a:r>
            <a:r>
              <a:rPr lang="es-DO" sz="44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 Esta condición de depravación que afecta al mundo es el mismo en el cual la humanidad se encuentra, </a:t>
            </a:r>
            <a:r>
              <a:rPr lang="es-DO" sz="44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aun antes de realizar una mala acción. </a:t>
            </a:r>
            <a:r>
              <a:rPr lang="es-DO" sz="44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De allí que el Plan de la Salvación </a:t>
            </a:r>
            <a:r>
              <a:rPr lang="es-DO" sz="44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no solo incluye la redención de la humanidad, sino también de toda la creación </a:t>
            </a:r>
            <a:r>
              <a:rPr lang="es-DO" sz="44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(2 Co 5:18-19; Ro 8:18-25). </a:t>
            </a:r>
            <a:endParaRPr lang="es-ES" sz="4400" dirty="0">
              <a:solidFill>
                <a:schemeClr val="bg1"/>
              </a:solidFill>
              <a:effectLst/>
              <a:latin typeface="Bahnschrift SemiCondensed" panose="020B05020402040202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6840178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p:cNvSpPr/>
          <p:nvPr/>
        </p:nvSpPr>
        <p:spPr>
          <a:xfrm>
            <a:off x="152400" y="794802"/>
            <a:ext cx="11887200" cy="646331"/>
          </a:xfrm>
          <a:prstGeom prst="rect">
            <a:avLst/>
          </a:prstGeom>
        </p:spPr>
        <p:txBody>
          <a:bodyPr wrap="square">
            <a:spAutoFit/>
          </a:bodyPr>
          <a:lstStyle/>
          <a:p>
            <a:endParaRPr lang="es-ES" sz="3600" dirty="0">
              <a:solidFill>
                <a:srgbClr val="FFFF00"/>
              </a:solidFill>
              <a:latin typeface="Bahnschrift SemiCondensed" panose="020B0502040204020203" pitchFamily="34" charset="0"/>
            </a:endParaRPr>
          </a:p>
        </p:txBody>
      </p:sp>
      <p:sp>
        <p:nvSpPr>
          <p:cNvPr id="2" name="Rectángulo 1"/>
          <p:cNvSpPr/>
          <p:nvPr/>
        </p:nvSpPr>
        <p:spPr>
          <a:xfrm>
            <a:off x="152400" y="0"/>
            <a:ext cx="12039600" cy="830997"/>
          </a:xfrm>
          <a:prstGeom prst="rect">
            <a:avLst/>
          </a:prstGeom>
        </p:spPr>
        <p:txBody>
          <a:bodyPr wrap="square">
            <a:spAutoFit/>
          </a:bodyPr>
          <a:lstStyle/>
          <a:p>
            <a:endParaRPr lang="es-ES" sz="4800" dirty="0">
              <a:solidFill>
                <a:srgbClr val="FFFF00"/>
              </a:solidFill>
              <a:latin typeface="Bahnschrift SemiCondensed" panose="020B0502040204020203" pitchFamily="34" charset="0"/>
            </a:endParaRPr>
          </a:p>
        </p:txBody>
      </p:sp>
      <p:sp>
        <p:nvSpPr>
          <p:cNvPr id="6" name="Rectángulo 5"/>
          <p:cNvSpPr/>
          <p:nvPr/>
        </p:nvSpPr>
        <p:spPr>
          <a:xfrm>
            <a:off x="152400" y="794802"/>
            <a:ext cx="11887200" cy="707886"/>
          </a:xfrm>
          <a:prstGeom prst="rect">
            <a:avLst/>
          </a:prstGeom>
        </p:spPr>
        <p:txBody>
          <a:bodyPr wrap="square">
            <a:spAutoFit/>
          </a:bodyPr>
          <a:lstStyle/>
          <a:p>
            <a:endParaRPr lang="es-ES" sz="4000" dirty="0">
              <a:latin typeface="Bahnschrift SemiCondensed" panose="020B0502040204020203" pitchFamily="34" charset="0"/>
            </a:endParaRPr>
          </a:p>
        </p:txBody>
      </p:sp>
      <p:sp>
        <p:nvSpPr>
          <p:cNvPr id="5" name="Rectángulo 4"/>
          <p:cNvSpPr/>
          <p:nvPr/>
        </p:nvSpPr>
        <p:spPr>
          <a:xfrm>
            <a:off x="857250" y="1289007"/>
            <a:ext cx="10629900" cy="4439292"/>
          </a:xfrm>
          <a:prstGeom prst="rect">
            <a:avLst/>
          </a:prstGeom>
        </p:spPr>
        <p:txBody>
          <a:bodyPr wrap="square">
            <a:spAutoFit/>
          </a:bodyPr>
          <a:lstStyle/>
          <a:p>
            <a:pPr>
              <a:lnSpc>
                <a:spcPct val="107000"/>
              </a:lnSpc>
              <a:spcAft>
                <a:spcPts val="800"/>
              </a:spcAft>
            </a:pPr>
            <a:r>
              <a:rPr lang="es-DO" sz="44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El pecado </a:t>
            </a:r>
            <a:r>
              <a:rPr lang="es-DO" sz="44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como acto de rebelión </a:t>
            </a:r>
            <a:r>
              <a:rPr lang="es-DO" sz="44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debe encontrar solución bajo el influjo del poder de Dios; pero también, la presencia del </a:t>
            </a:r>
            <a:r>
              <a:rPr lang="es-DO" sz="44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pecado como poder dominante en la naturaleza humana</a:t>
            </a:r>
            <a:r>
              <a:rPr lang="es-DO" sz="4400" dirty="0">
                <a:latin typeface="Bahnschrift SemiCondensed" panose="020B0502040204020203" pitchFamily="34" charset="0"/>
                <a:ea typeface="Calibri" panose="020F0502020204030204" pitchFamily="34" charset="0"/>
                <a:cs typeface="Times New Roman" panose="02020603050405020304" pitchFamily="18" charset="0"/>
              </a:rPr>
              <a:t> </a:t>
            </a:r>
            <a:r>
              <a:rPr lang="es-DO" sz="44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debe ser subyugado y, finalmente, erradicado </a:t>
            </a:r>
            <a:r>
              <a:rPr lang="es-DO" sz="4400" u="sng"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por el mismo poder divino.</a:t>
            </a:r>
            <a:r>
              <a:rPr lang="es-DO" sz="44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 </a:t>
            </a:r>
            <a:endParaRPr lang="es-ES" sz="4400" dirty="0">
              <a:solidFill>
                <a:schemeClr val="bg1"/>
              </a:solidFill>
              <a:effectLst/>
              <a:latin typeface="Bahnschrift SemiCondensed" panose="020B05020402040202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147827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ángulo 18"/>
          <p:cNvSpPr/>
          <p:nvPr/>
        </p:nvSpPr>
        <p:spPr>
          <a:xfrm>
            <a:off x="0" y="0"/>
            <a:ext cx="1652525" cy="6858000"/>
          </a:xfrm>
          <a:prstGeom prst="rect">
            <a:avLst/>
          </a:prstGeom>
          <a:solidFill>
            <a:schemeClr val="accent1">
              <a:lumMod val="75000"/>
            </a:schemeClr>
          </a:solidFill>
        </p:spPr>
        <p:style>
          <a:lnRef idx="3">
            <a:schemeClr val="lt1"/>
          </a:lnRef>
          <a:fillRef idx="1">
            <a:schemeClr val="accent5"/>
          </a:fillRef>
          <a:effectRef idx="1">
            <a:schemeClr val="accent5"/>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uadroTexto 2">
            <a:extLst>
              <a:ext uri="{FF2B5EF4-FFF2-40B4-BE49-F238E27FC236}">
                <a16:creationId xmlns:a16="http://schemas.microsoft.com/office/drawing/2014/main" xmlns="" id="{B7F75417-8BC0-431B-9DD0-3952FEF3CE45}"/>
              </a:ext>
            </a:extLst>
          </p:cNvPr>
          <p:cNvSpPr txBox="1"/>
          <p:nvPr/>
        </p:nvSpPr>
        <p:spPr>
          <a:xfrm>
            <a:off x="1645394" y="1221275"/>
            <a:ext cx="4224464" cy="584775"/>
          </a:xfrm>
          <a:prstGeom prst="rect">
            <a:avLst/>
          </a:prstGeom>
          <a:noFill/>
        </p:spPr>
        <p:txBody>
          <a:bodyPr wrap="square" rtlCol="0">
            <a:spAutoFit/>
          </a:bodyPr>
          <a:lstStyle/>
          <a:p>
            <a:pPr lvl="0">
              <a:defRPr/>
            </a:pPr>
            <a:r>
              <a:rPr lang="es-ES" sz="3200" noProof="0" dirty="0" smtClean="0">
                <a:solidFill>
                  <a:srgbClr val="4472C4">
                    <a:lumMod val="50000"/>
                  </a:srgbClr>
                </a:solidFill>
              </a:rPr>
              <a:t>El pecado de Adán</a:t>
            </a:r>
            <a:endParaRPr kumimoji="0" lang="es-ES" sz="32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13" name="CuadroTexto 12">
            <a:extLst>
              <a:ext uri="{FF2B5EF4-FFF2-40B4-BE49-F238E27FC236}">
                <a16:creationId xmlns:a16="http://schemas.microsoft.com/office/drawing/2014/main" xmlns="" id="{2B80B65F-4774-4B34-B211-5F7CCD9DB0D1}"/>
              </a:ext>
            </a:extLst>
          </p:cNvPr>
          <p:cNvSpPr txBox="1"/>
          <p:nvPr/>
        </p:nvSpPr>
        <p:spPr>
          <a:xfrm>
            <a:off x="1645394" y="318250"/>
            <a:ext cx="4224464" cy="584775"/>
          </a:xfrm>
          <a:prstGeom prst="rect">
            <a:avLst/>
          </a:prstGeom>
          <a:noFill/>
        </p:spPr>
        <p:txBody>
          <a:bodyPr wrap="square" rtlCol="0">
            <a:spAutoFit/>
          </a:bodyPr>
          <a:lstStyle/>
          <a:p>
            <a:pPr lvl="0">
              <a:defRPr/>
            </a:pPr>
            <a:r>
              <a:rPr lang="es-ES" sz="3200" i="1" noProof="0" dirty="0" smtClean="0">
                <a:solidFill>
                  <a:srgbClr val="4472C4">
                    <a:lumMod val="50000"/>
                  </a:srgbClr>
                </a:solidFill>
              </a:rPr>
              <a:t>Culpa</a:t>
            </a:r>
            <a:endParaRPr kumimoji="0" lang="es-ES" sz="3200" b="0" i="1" u="none" strike="noStrike" kern="1200" cap="none" spc="0" normalizeH="0" baseline="0" noProof="0" dirty="0">
              <a:ln>
                <a:noFill/>
              </a:ln>
              <a:solidFill>
                <a:srgbClr val="4472C4">
                  <a:lumMod val="50000"/>
                </a:srgbClr>
              </a:solidFill>
              <a:effectLst/>
              <a:uLnTx/>
              <a:uFillTx/>
              <a:latin typeface="Calibri" panose="020F0502020204030204"/>
            </a:endParaRPr>
          </a:p>
        </p:txBody>
      </p:sp>
      <p:sp>
        <p:nvSpPr>
          <p:cNvPr id="14" name="CuadroTexto 13">
            <a:extLst>
              <a:ext uri="{FF2B5EF4-FFF2-40B4-BE49-F238E27FC236}">
                <a16:creationId xmlns:a16="http://schemas.microsoft.com/office/drawing/2014/main" xmlns="" id="{3C95100F-E8B5-4CF3-9E17-D707427B80EE}"/>
              </a:ext>
            </a:extLst>
          </p:cNvPr>
          <p:cNvSpPr txBox="1"/>
          <p:nvPr/>
        </p:nvSpPr>
        <p:spPr>
          <a:xfrm>
            <a:off x="1683625" y="4353642"/>
            <a:ext cx="4210202" cy="584775"/>
          </a:xfrm>
          <a:prstGeom prst="rect">
            <a:avLst/>
          </a:prstGeom>
          <a:noFill/>
        </p:spPr>
        <p:txBody>
          <a:bodyPr wrap="square" rtlCol="0">
            <a:spAutoFit/>
          </a:bodyPr>
          <a:lstStyle/>
          <a:p>
            <a:pPr lvl="0">
              <a:defRPr/>
            </a:pPr>
            <a:r>
              <a:rPr lang="es-ES" sz="3200" noProof="0" dirty="0" smtClean="0">
                <a:solidFill>
                  <a:srgbClr val="4472C4">
                    <a:lumMod val="50000"/>
                  </a:srgbClr>
                </a:solidFill>
              </a:rPr>
              <a:t>Un misterio</a:t>
            </a:r>
            <a:endParaRPr kumimoji="0" lang="es-ES" sz="32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15" name="CuadroTexto 14">
            <a:extLst>
              <a:ext uri="{FF2B5EF4-FFF2-40B4-BE49-F238E27FC236}">
                <a16:creationId xmlns:a16="http://schemas.microsoft.com/office/drawing/2014/main" xmlns="" id="{484CE96C-CBE3-40DD-869A-7E653E50D465}"/>
              </a:ext>
            </a:extLst>
          </p:cNvPr>
          <p:cNvSpPr txBox="1"/>
          <p:nvPr/>
        </p:nvSpPr>
        <p:spPr>
          <a:xfrm>
            <a:off x="1705002" y="5717145"/>
            <a:ext cx="3779811" cy="584775"/>
          </a:xfrm>
          <a:prstGeom prst="rect">
            <a:avLst/>
          </a:prstGeom>
          <a:noFill/>
        </p:spPr>
        <p:txBody>
          <a:bodyPr wrap="square" rtlCol="0">
            <a:spAutoFit/>
          </a:bodyPr>
          <a:lstStyle/>
          <a:p>
            <a:pPr lvl="0">
              <a:defRPr/>
            </a:pPr>
            <a:r>
              <a:rPr lang="es-ES" sz="3200" i="1" noProof="0" dirty="0" smtClean="0">
                <a:solidFill>
                  <a:srgbClr val="4472C4">
                    <a:lumMod val="50000"/>
                  </a:srgbClr>
                </a:solidFill>
              </a:rPr>
              <a:t>Condenación</a:t>
            </a:r>
            <a:endParaRPr kumimoji="0" lang="es-ES" sz="3200" b="0" u="none" strike="noStrike" kern="1200" cap="none" spc="0" normalizeH="0" baseline="0" noProof="0" dirty="0">
              <a:ln>
                <a:noFill/>
              </a:ln>
              <a:solidFill>
                <a:srgbClr val="4472C4">
                  <a:lumMod val="50000"/>
                </a:srgbClr>
              </a:solidFill>
              <a:effectLst/>
              <a:uLnTx/>
              <a:uFillTx/>
              <a:latin typeface="Calibri" panose="020F0502020204030204"/>
            </a:endParaRPr>
          </a:p>
        </p:txBody>
      </p:sp>
      <p:sp>
        <p:nvSpPr>
          <p:cNvPr id="16" name="CuadroTexto 15">
            <a:extLst>
              <a:ext uri="{FF2B5EF4-FFF2-40B4-BE49-F238E27FC236}">
                <a16:creationId xmlns:a16="http://schemas.microsoft.com/office/drawing/2014/main" xmlns="" id="{BADEAE86-D7E0-4E67-860F-EC436B06AF60}"/>
              </a:ext>
            </a:extLst>
          </p:cNvPr>
          <p:cNvSpPr txBox="1"/>
          <p:nvPr/>
        </p:nvSpPr>
        <p:spPr>
          <a:xfrm>
            <a:off x="1600048" y="2619853"/>
            <a:ext cx="4047483" cy="1077218"/>
          </a:xfrm>
          <a:prstGeom prst="rect">
            <a:avLst/>
          </a:prstGeom>
          <a:noFill/>
        </p:spPr>
        <p:txBody>
          <a:bodyPr wrap="square" rtlCol="0">
            <a:spAutoFit/>
          </a:bodyPr>
          <a:lstStyle/>
          <a:p>
            <a:pPr lvl="0">
              <a:defRPr/>
            </a:pPr>
            <a:r>
              <a:rPr lang="es-ES" sz="3200" noProof="0" dirty="0" smtClean="0">
                <a:solidFill>
                  <a:srgbClr val="4472C4">
                    <a:lumMod val="50000"/>
                  </a:srgbClr>
                </a:solidFill>
              </a:rPr>
              <a:t>Doctrina del </a:t>
            </a:r>
            <a:r>
              <a:rPr lang="es-ES" sz="3200" dirty="0" smtClean="0">
                <a:solidFill>
                  <a:srgbClr val="4472C4">
                    <a:lumMod val="50000"/>
                  </a:srgbClr>
                </a:solidFill>
              </a:rPr>
              <a:t>pe</a:t>
            </a:r>
            <a:r>
              <a:rPr lang="es-ES" sz="3200" noProof="0" dirty="0" smtClean="0">
                <a:solidFill>
                  <a:srgbClr val="4472C4">
                    <a:lumMod val="50000"/>
                  </a:srgbClr>
                </a:solidFill>
              </a:rPr>
              <a:t>cado original</a:t>
            </a:r>
            <a:endParaRPr kumimoji="0" lang="es-ES" sz="32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8" name="CuadroTexto 7">
            <a:extLst>
              <a:ext uri="{FF2B5EF4-FFF2-40B4-BE49-F238E27FC236}">
                <a16:creationId xmlns:a16="http://schemas.microsoft.com/office/drawing/2014/main" xmlns="" id="{DB4BBA2C-AD84-4635-BFED-A54A24D56E2B}"/>
              </a:ext>
            </a:extLst>
          </p:cNvPr>
          <p:cNvSpPr txBox="1"/>
          <p:nvPr/>
        </p:nvSpPr>
        <p:spPr>
          <a:xfrm>
            <a:off x="6159264" y="4484366"/>
            <a:ext cx="5525727" cy="553998"/>
          </a:xfrm>
          <a:prstGeom prst="rect">
            <a:avLst/>
          </a:prstGeom>
          <a:noFill/>
        </p:spPr>
        <p:txBody>
          <a:bodyPr wrap="square" rtlCol="0">
            <a:spAutoFit/>
          </a:bodyPr>
          <a:lstStyle/>
          <a:p>
            <a:pPr lvl="0"/>
            <a:r>
              <a:rPr kumimoji="0" lang="es-DO" sz="3000" b="0" i="0" u="none" strike="noStrike" kern="1200" cap="none" spc="0" normalizeH="0" baseline="0" noProof="0" dirty="0">
                <a:ln>
                  <a:noFill/>
                </a:ln>
                <a:solidFill>
                  <a:srgbClr val="C00000"/>
                </a:solidFill>
                <a:effectLst/>
                <a:uLnTx/>
                <a:uFillTx/>
                <a:latin typeface="Calibri" panose="020F0502020204030204"/>
              </a:rPr>
              <a:t>D</a:t>
            </a:r>
            <a:r>
              <a:rPr kumimoji="0" lang="es-DO" sz="3000" b="0" i="0" u="none" strike="noStrike" kern="1200" cap="none" spc="0" normalizeH="0" baseline="0" noProof="0" dirty="0" smtClean="0">
                <a:ln>
                  <a:noFill/>
                </a:ln>
                <a:solidFill>
                  <a:srgbClr val="C00000"/>
                </a:solidFill>
                <a:effectLst/>
                <a:uLnTx/>
                <a:uFillTx/>
                <a:latin typeface="Calibri" panose="020F0502020204030204"/>
              </a:rPr>
              <a:t>. </a:t>
            </a:r>
            <a:r>
              <a:rPr lang="es-ES" sz="3000" noProof="0" dirty="0" smtClean="0">
                <a:solidFill>
                  <a:prstClr val="black"/>
                </a:solidFill>
              </a:rPr>
              <a:t>Afectó a toda la creación</a:t>
            </a:r>
            <a:endParaRPr kumimoji="0" lang="es-ES" sz="3000" b="0" i="0" u="none" strike="noStrike" kern="1200" cap="none" spc="0" normalizeH="0" baseline="0" noProof="0" dirty="0">
              <a:ln>
                <a:noFill/>
              </a:ln>
              <a:solidFill>
                <a:prstClr val="black"/>
              </a:solidFill>
              <a:effectLst/>
              <a:uLnTx/>
              <a:uFillTx/>
              <a:latin typeface="Calibri" panose="020F0502020204030204"/>
            </a:endParaRPr>
          </a:p>
        </p:txBody>
      </p:sp>
      <p:sp>
        <p:nvSpPr>
          <p:cNvPr id="20" name="CuadroTexto 19">
            <a:extLst>
              <a:ext uri="{FF2B5EF4-FFF2-40B4-BE49-F238E27FC236}">
                <a16:creationId xmlns:a16="http://schemas.microsoft.com/office/drawing/2014/main" xmlns="" id="{8F3B8264-4C31-43B4-BA54-43EE83420FE7}"/>
              </a:ext>
            </a:extLst>
          </p:cNvPr>
          <p:cNvSpPr txBox="1"/>
          <p:nvPr/>
        </p:nvSpPr>
        <p:spPr>
          <a:xfrm>
            <a:off x="6159264" y="1188958"/>
            <a:ext cx="5631845" cy="1477328"/>
          </a:xfrm>
          <a:prstGeom prst="rect">
            <a:avLst/>
          </a:prstGeom>
          <a:noFill/>
        </p:spPr>
        <p:txBody>
          <a:bodyPr wrap="square" rtlCol="0">
            <a:spAutoFit/>
          </a:bodyPr>
          <a:lstStyle/>
          <a:p>
            <a:pPr lvl="0"/>
            <a:r>
              <a:rPr kumimoji="0" lang="es-DO" sz="3000" b="0" i="0" u="none" strike="noStrike" kern="1200" cap="none" spc="0" normalizeH="0" baseline="0" noProof="0" dirty="0">
                <a:ln>
                  <a:noFill/>
                </a:ln>
                <a:solidFill>
                  <a:srgbClr val="C00000"/>
                </a:solidFill>
                <a:effectLst/>
                <a:uLnTx/>
                <a:uFillTx/>
                <a:latin typeface="Calibri" panose="020F0502020204030204"/>
              </a:rPr>
              <a:t>B</a:t>
            </a:r>
            <a:r>
              <a:rPr kumimoji="0" lang="es-DO" sz="3000" b="0" i="0" u="none" strike="noStrike" kern="1200" cap="none" spc="0" normalizeH="0" baseline="0" noProof="0" dirty="0" smtClean="0">
                <a:ln>
                  <a:noFill/>
                </a:ln>
                <a:solidFill>
                  <a:srgbClr val="C00000"/>
                </a:solidFill>
                <a:effectLst/>
                <a:uLnTx/>
                <a:uFillTx/>
                <a:latin typeface="Calibri" panose="020F0502020204030204"/>
              </a:rPr>
              <a:t>. </a:t>
            </a:r>
            <a:r>
              <a:rPr lang="es-ES" sz="3000" noProof="0" dirty="0" smtClean="0">
                <a:solidFill>
                  <a:prstClr val="black"/>
                </a:solidFill>
              </a:rPr>
              <a:t>Elección y responsabilidad personal por pecar deliberadamente</a:t>
            </a:r>
            <a:endParaRPr kumimoji="0" lang="es-ES" sz="3000" b="0" i="0" u="none" strike="noStrike" kern="1200" cap="none" spc="0" normalizeH="0" baseline="0" noProof="0" dirty="0">
              <a:ln>
                <a:noFill/>
              </a:ln>
              <a:solidFill>
                <a:prstClr val="black"/>
              </a:solidFill>
              <a:effectLst/>
              <a:uLnTx/>
              <a:uFillTx/>
              <a:latin typeface="Calibri" panose="020F0502020204030204"/>
            </a:endParaRPr>
          </a:p>
        </p:txBody>
      </p:sp>
      <p:sp>
        <p:nvSpPr>
          <p:cNvPr id="21" name="CuadroTexto 20">
            <a:extLst>
              <a:ext uri="{FF2B5EF4-FFF2-40B4-BE49-F238E27FC236}">
                <a16:creationId xmlns:a16="http://schemas.microsoft.com/office/drawing/2014/main" xmlns="" id="{707CBC07-791E-485A-931D-932FDFAF0D6C}"/>
              </a:ext>
            </a:extLst>
          </p:cNvPr>
          <p:cNvSpPr txBox="1"/>
          <p:nvPr/>
        </p:nvSpPr>
        <p:spPr>
          <a:xfrm>
            <a:off x="6178406" y="72028"/>
            <a:ext cx="5761799" cy="1015663"/>
          </a:xfrm>
          <a:prstGeom prst="rect">
            <a:avLst/>
          </a:prstGeom>
          <a:noFill/>
        </p:spPr>
        <p:txBody>
          <a:bodyPr wrap="square" rtlCol="0">
            <a:spAutoFit/>
          </a:bodyPr>
          <a:lstStyle/>
          <a:p>
            <a:pPr lvl="0"/>
            <a:r>
              <a:rPr kumimoji="0" lang="es-DO" sz="3000" b="0" i="0" u="none" strike="noStrike" kern="1200" cap="none" spc="0" normalizeH="0" baseline="0" noProof="0" dirty="0">
                <a:ln>
                  <a:noFill/>
                </a:ln>
                <a:solidFill>
                  <a:srgbClr val="C00000"/>
                </a:solidFill>
                <a:effectLst/>
                <a:uLnTx/>
                <a:uFillTx/>
                <a:latin typeface="Calibri" panose="020F0502020204030204"/>
              </a:rPr>
              <a:t>A</a:t>
            </a:r>
            <a:r>
              <a:rPr kumimoji="0" lang="es-DO" sz="3000" b="0" i="0" u="none" strike="noStrike" kern="1200" cap="none" spc="0" normalizeH="0" baseline="0" noProof="0" dirty="0" smtClean="0">
                <a:ln>
                  <a:noFill/>
                </a:ln>
                <a:solidFill>
                  <a:srgbClr val="C00000"/>
                </a:solidFill>
                <a:effectLst/>
                <a:uLnTx/>
                <a:uFillTx/>
                <a:latin typeface="Calibri" panose="020F0502020204030204"/>
              </a:rPr>
              <a:t>. </a:t>
            </a:r>
            <a:r>
              <a:rPr lang="es-ES" sz="3000" dirty="0" smtClean="0">
                <a:solidFill>
                  <a:prstClr val="black"/>
                </a:solidFill>
              </a:rPr>
              <a:t>Origen del pecado en seres santos</a:t>
            </a:r>
            <a:endParaRPr lang="es-ES" sz="3000" dirty="0">
              <a:solidFill>
                <a:prstClr val="black"/>
              </a:solidFill>
            </a:endParaRPr>
          </a:p>
        </p:txBody>
      </p:sp>
      <p:sp>
        <p:nvSpPr>
          <p:cNvPr id="22" name="CuadroTexto 21">
            <a:extLst>
              <a:ext uri="{FF2B5EF4-FFF2-40B4-BE49-F238E27FC236}">
                <a16:creationId xmlns:a16="http://schemas.microsoft.com/office/drawing/2014/main" xmlns="" id="{4D4C28EC-9574-47D6-8D4C-A2D48F991BF0}"/>
              </a:ext>
            </a:extLst>
          </p:cNvPr>
          <p:cNvSpPr txBox="1"/>
          <p:nvPr/>
        </p:nvSpPr>
        <p:spPr>
          <a:xfrm>
            <a:off x="6178406" y="2874994"/>
            <a:ext cx="5463607" cy="1477328"/>
          </a:xfrm>
          <a:prstGeom prst="rect">
            <a:avLst/>
          </a:prstGeom>
          <a:noFill/>
        </p:spPr>
        <p:txBody>
          <a:bodyPr wrap="square" rtlCol="0">
            <a:spAutoFit/>
          </a:bodyPr>
          <a:lstStyle/>
          <a:p>
            <a:pPr lvl="0"/>
            <a:r>
              <a:rPr kumimoji="0" lang="es-DO" sz="3000" b="0" i="0" u="none" strike="noStrike" kern="1200" cap="none" spc="0" normalizeH="0" baseline="0" noProof="0" dirty="0">
                <a:ln>
                  <a:noFill/>
                </a:ln>
                <a:solidFill>
                  <a:srgbClr val="C00000"/>
                </a:solidFill>
                <a:effectLst/>
                <a:uLnTx/>
                <a:uFillTx/>
                <a:latin typeface="Calibri" panose="020F0502020204030204"/>
              </a:rPr>
              <a:t>C</a:t>
            </a:r>
            <a:r>
              <a:rPr kumimoji="0" lang="es-DO" sz="3000" b="0" i="0" u="none" strike="noStrike" kern="1200" cap="none" spc="0" normalizeH="0" baseline="0" noProof="0" dirty="0" smtClean="0">
                <a:ln>
                  <a:noFill/>
                </a:ln>
                <a:solidFill>
                  <a:srgbClr val="C00000"/>
                </a:solidFill>
                <a:effectLst/>
                <a:uLnTx/>
                <a:uFillTx/>
                <a:latin typeface="Calibri" panose="020F0502020204030204"/>
              </a:rPr>
              <a:t>. </a:t>
            </a:r>
            <a:r>
              <a:rPr lang="es-ES" sz="3000" noProof="0" dirty="0" smtClean="0">
                <a:solidFill>
                  <a:prstClr val="black"/>
                </a:solidFill>
              </a:rPr>
              <a:t>Puede afectar a otros que no han tenido parte en una elección errónea</a:t>
            </a:r>
            <a:endParaRPr kumimoji="0" lang="es-ES" sz="3000" b="0" i="0" u="none" strike="noStrike" kern="1200" cap="none" spc="0" normalizeH="0" baseline="0" noProof="0" dirty="0">
              <a:ln>
                <a:noFill/>
              </a:ln>
              <a:solidFill>
                <a:prstClr val="black"/>
              </a:solidFill>
              <a:effectLst/>
              <a:uLnTx/>
              <a:uFillTx/>
              <a:latin typeface="Calibri" panose="020F0502020204030204"/>
            </a:endParaRPr>
          </a:p>
        </p:txBody>
      </p:sp>
      <p:sp>
        <p:nvSpPr>
          <p:cNvPr id="23" name="CuadroTexto 22">
            <a:extLst>
              <a:ext uri="{FF2B5EF4-FFF2-40B4-BE49-F238E27FC236}">
                <a16:creationId xmlns:a16="http://schemas.microsoft.com/office/drawing/2014/main" xmlns="" id="{570408FA-21B6-4E50-A2CA-A06FB9771535}"/>
              </a:ext>
            </a:extLst>
          </p:cNvPr>
          <p:cNvSpPr txBox="1"/>
          <p:nvPr/>
        </p:nvSpPr>
        <p:spPr>
          <a:xfrm>
            <a:off x="6190834" y="5794089"/>
            <a:ext cx="5325381" cy="1015663"/>
          </a:xfrm>
          <a:prstGeom prst="rect">
            <a:avLst/>
          </a:prstGeom>
          <a:noFill/>
        </p:spPr>
        <p:txBody>
          <a:bodyPr wrap="square" rtlCol="0">
            <a:spAutoFit/>
          </a:bodyPr>
          <a:lstStyle/>
          <a:p>
            <a:pPr lvl="0"/>
            <a:r>
              <a:rPr kumimoji="0" lang="es-DO" sz="3000" b="0" i="0" u="none" strike="noStrike" kern="1200" cap="none" spc="0" normalizeH="0" baseline="0" noProof="0" dirty="0" smtClean="0">
                <a:ln>
                  <a:noFill/>
                </a:ln>
                <a:solidFill>
                  <a:srgbClr val="C00000"/>
                </a:solidFill>
                <a:effectLst/>
                <a:uLnTx/>
                <a:uFillTx/>
                <a:latin typeface="Calibri" panose="020F0502020204030204"/>
              </a:rPr>
              <a:t>G. </a:t>
            </a:r>
            <a:r>
              <a:rPr lang="es-ES" sz="3000" noProof="0" dirty="0" smtClean="0">
                <a:solidFill>
                  <a:prstClr val="black"/>
                </a:solidFill>
              </a:rPr>
              <a:t>Culpa, condenación, alienación y debilidad</a:t>
            </a:r>
            <a:endParaRPr kumimoji="0" lang="es-ES" sz="3000" b="0" i="0" u="none" strike="noStrike" kern="1200" cap="none" spc="0" normalizeH="0" baseline="0" noProof="0" dirty="0">
              <a:ln>
                <a:noFill/>
              </a:ln>
              <a:solidFill>
                <a:prstClr val="black"/>
              </a:solidFill>
              <a:effectLst/>
              <a:uLnTx/>
              <a:uFillTx/>
              <a:latin typeface="Calibri" panose="020F0502020204030204"/>
            </a:endParaRPr>
          </a:p>
        </p:txBody>
      </p:sp>
      <p:sp>
        <p:nvSpPr>
          <p:cNvPr id="9" name="CuadroTexto 8">
            <a:extLst>
              <a:ext uri="{FF2B5EF4-FFF2-40B4-BE49-F238E27FC236}">
                <a16:creationId xmlns:a16="http://schemas.microsoft.com/office/drawing/2014/main" xmlns="" id="{D52AD20F-C77A-4B88-B6A1-2718AE27E03B}"/>
              </a:ext>
            </a:extLst>
          </p:cNvPr>
          <p:cNvSpPr txBox="1"/>
          <p:nvPr/>
        </p:nvSpPr>
        <p:spPr>
          <a:xfrm>
            <a:off x="6190834" y="5144854"/>
            <a:ext cx="5260708" cy="553998"/>
          </a:xfrm>
          <a:prstGeom prst="rect">
            <a:avLst/>
          </a:prstGeom>
          <a:noFill/>
        </p:spPr>
        <p:txBody>
          <a:bodyPr wrap="square" rtlCol="0">
            <a:spAutoFit/>
          </a:bodyPr>
          <a:lstStyle/>
          <a:p>
            <a:pPr lvl="0">
              <a:defRPr/>
            </a:pPr>
            <a:r>
              <a:rPr kumimoji="0" lang="es-DO" sz="3000" b="0" i="0" u="none" strike="noStrike" kern="1200" cap="none" spc="0" normalizeH="0" baseline="0" noProof="0" dirty="0" smtClean="0">
                <a:ln>
                  <a:noFill/>
                </a:ln>
                <a:solidFill>
                  <a:srgbClr val="C00000"/>
                </a:solidFill>
                <a:effectLst/>
                <a:uLnTx/>
                <a:uFillTx/>
                <a:latin typeface="Calibri" panose="020F0502020204030204"/>
              </a:rPr>
              <a:t>E. </a:t>
            </a:r>
            <a:r>
              <a:rPr lang="es-ES" sz="3000" noProof="0" dirty="0" smtClean="0">
                <a:solidFill>
                  <a:prstClr val="black"/>
                </a:solidFill>
              </a:rPr>
              <a:t>Conclusión</a:t>
            </a:r>
            <a:endParaRPr kumimoji="0" lang="es-ES" sz="3000" b="0" i="0" u="none" strike="noStrike" kern="1200" cap="none" spc="0" normalizeH="0" baseline="0" noProof="0" dirty="0">
              <a:ln>
                <a:noFill/>
              </a:ln>
              <a:solidFill>
                <a:prstClr val="black"/>
              </a:solidFill>
              <a:effectLst/>
              <a:uLnTx/>
              <a:uFillTx/>
              <a:latin typeface="Calibri" panose="020F0502020204030204"/>
            </a:endParaRPr>
          </a:p>
        </p:txBody>
      </p:sp>
      <p:sp>
        <p:nvSpPr>
          <p:cNvPr id="6" name="Rectángulo 5"/>
          <p:cNvSpPr/>
          <p:nvPr/>
        </p:nvSpPr>
        <p:spPr>
          <a:xfrm>
            <a:off x="0" y="5158374"/>
            <a:ext cx="1652525" cy="707886"/>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4000" b="1" i="0" u="none" strike="noStrike" kern="1200" cap="none" spc="0" normalizeH="0" baseline="0" noProof="0" dirty="0" smtClean="0">
                <a:ln/>
                <a:solidFill>
                  <a:prstClr val="white"/>
                </a:solidFill>
                <a:effectLst/>
                <a:uLnTx/>
                <a:uFillTx/>
                <a:latin typeface="Calibri" panose="020F0502020204030204"/>
                <a:ea typeface="+mn-ea"/>
                <a:cs typeface="+mn-cs"/>
              </a:rPr>
              <a:t>Asocie</a:t>
            </a:r>
            <a:endParaRPr kumimoji="0" lang="es-ES" sz="4000" b="1" i="0" u="none" strike="noStrike" kern="1200" cap="none" spc="0" normalizeH="0" baseline="0" noProof="0" dirty="0">
              <a:ln/>
              <a:solidFill>
                <a:prstClr val="white"/>
              </a:solidFill>
              <a:effectLst/>
              <a:uLnTx/>
              <a:uFillTx/>
              <a:latin typeface="Calibri" panose="020F0502020204030204"/>
              <a:ea typeface="+mn-ea"/>
              <a:cs typeface="+mn-cs"/>
            </a:endParaRPr>
          </a:p>
        </p:txBody>
      </p:sp>
      <p:cxnSp>
        <p:nvCxnSpPr>
          <p:cNvPr id="11" name="Conector recto 10"/>
          <p:cNvCxnSpPr/>
          <p:nvPr/>
        </p:nvCxnSpPr>
        <p:spPr>
          <a:xfrm>
            <a:off x="1652525" y="15204"/>
            <a:ext cx="0" cy="6827591"/>
          </a:xfrm>
          <a:prstGeom prst="line">
            <a:avLst/>
          </a:prstGeom>
        </p:spPr>
        <p:style>
          <a:lnRef idx="2">
            <a:schemeClr val="dk1"/>
          </a:lnRef>
          <a:fillRef idx="0">
            <a:schemeClr val="dk1"/>
          </a:fillRef>
          <a:effectRef idx="1">
            <a:schemeClr val="dk1"/>
          </a:effectRef>
          <a:fontRef idx="minor">
            <a:schemeClr val="tx1"/>
          </a:fontRef>
        </p:style>
      </p:cxnSp>
      <p:pic>
        <p:nvPicPr>
          <p:cNvPr id="17" name="Imagen 16">
            <a:extLst>
              <a:ext uri="{FF2B5EF4-FFF2-40B4-BE49-F238E27FC236}">
                <a16:creationId xmlns:a16="http://schemas.microsoft.com/office/drawing/2014/main" xmlns="" id="{47C6C45D-846D-44D5-835C-FA833FE5958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2551" y="5705957"/>
            <a:ext cx="1063651" cy="1063651"/>
          </a:xfrm>
          <a:prstGeom prst="rect">
            <a:avLst/>
          </a:prstGeom>
          <a:effectLst>
            <a:outerShdw blurRad="50800" dist="50800" dir="5400000" algn="ctr" rotWithShape="0">
              <a:srgbClr val="000000"/>
            </a:outerShdw>
          </a:effectLst>
        </p:spPr>
      </p:pic>
    </p:spTree>
    <p:extLst>
      <p:ext uri="{BB962C8B-B14F-4D97-AF65-F5344CB8AC3E}">
        <p14:creationId xmlns:p14="http://schemas.microsoft.com/office/powerpoint/2010/main" val="4018264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mph" presetSubtype="0" fill="hold" grpId="0" nodeType="clickEffect">
                                  <p:stCondLst>
                                    <p:cond delay="0"/>
                                  </p:stCondLst>
                                  <p:childTnLst>
                                    <p:animClr clrSpc="hsl" dir="cw">
                                      <p:cBhvr override="childStyle">
                                        <p:cTn id="10" dur="500" fill="hold"/>
                                        <p:tgtEl>
                                          <p:spTgt spid="20"/>
                                        </p:tgtEl>
                                        <p:attrNameLst>
                                          <p:attrName>style.color</p:attrName>
                                        </p:attrNameLst>
                                      </p:cBhvr>
                                      <p:by>
                                        <p:hsl h="7200000" s="0" l="0"/>
                                      </p:by>
                                    </p:animClr>
                                    <p:animClr clrSpc="hsl" dir="cw">
                                      <p:cBhvr>
                                        <p:cTn id="11" dur="500" fill="hold"/>
                                        <p:tgtEl>
                                          <p:spTgt spid="20"/>
                                        </p:tgtEl>
                                        <p:attrNameLst>
                                          <p:attrName>fillcolor</p:attrName>
                                        </p:attrNameLst>
                                      </p:cBhvr>
                                      <p:by>
                                        <p:hsl h="7200000" s="0" l="0"/>
                                      </p:by>
                                    </p:animClr>
                                    <p:animClr clrSpc="hsl" dir="cw">
                                      <p:cBhvr>
                                        <p:cTn id="12" dur="500" fill="hold"/>
                                        <p:tgtEl>
                                          <p:spTgt spid="20"/>
                                        </p:tgtEl>
                                        <p:attrNameLst>
                                          <p:attrName>stroke.color</p:attrName>
                                        </p:attrNameLst>
                                      </p:cBhvr>
                                      <p:by>
                                        <p:hsl h="7200000" s="0" l="0"/>
                                      </p:by>
                                    </p:animClr>
                                    <p:set>
                                      <p:cBhvr>
                                        <p:cTn id="13" dur="500" fill="hold"/>
                                        <p:tgtEl>
                                          <p:spTgt spid="20"/>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1" presetClass="emph" presetSubtype="0" fill="hold" grpId="0" nodeType="clickEffect">
                                  <p:stCondLst>
                                    <p:cond delay="0"/>
                                  </p:stCondLst>
                                  <p:childTnLst>
                                    <p:animClr clrSpc="hsl" dir="cw">
                                      <p:cBhvr override="childStyle">
                                        <p:cTn id="21" dur="500" fill="hold"/>
                                        <p:tgtEl>
                                          <p:spTgt spid="8"/>
                                        </p:tgtEl>
                                        <p:attrNameLst>
                                          <p:attrName>style.color</p:attrName>
                                        </p:attrNameLst>
                                      </p:cBhvr>
                                      <p:by>
                                        <p:hsl h="7200000" s="0" l="0"/>
                                      </p:by>
                                    </p:animClr>
                                    <p:animClr clrSpc="hsl" dir="cw">
                                      <p:cBhvr>
                                        <p:cTn id="22" dur="500" fill="hold"/>
                                        <p:tgtEl>
                                          <p:spTgt spid="8"/>
                                        </p:tgtEl>
                                        <p:attrNameLst>
                                          <p:attrName>fillcolor</p:attrName>
                                        </p:attrNameLst>
                                      </p:cBhvr>
                                      <p:by>
                                        <p:hsl h="7200000" s="0" l="0"/>
                                      </p:by>
                                    </p:animClr>
                                    <p:animClr clrSpc="hsl" dir="cw">
                                      <p:cBhvr>
                                        <p:cTn id="23" dur="500" fill="hold"/>
                                        <p:tgtEl>
                                          <p:spTgt spid="8"/>
                                        </p:tgtEl>
                                        <p:attrNameLst>
                                          <p:attrName>stroke.color</p:attrName>
                                        </p:attrNameLst>
                                      </p:cBhvr>
                                      <p:by>
                                        <p:hsl h="7200000" s="0" l="0"/>
                                      </p:by>
                                    </p:animClr>
                                    <p:set>
                                      <p:cBhvr>
                                        <p:cTn id="24" dur="500" fill="hold"/>
                                        <p:tgtEl>
                                          <p:spTgt spid="8"/>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1" presetClass="emph" presetSubtype="0" fill="hold" grpId="0" nodeType="clickEffect">
                                  <p:stCondLst>
                                    <p:cond delay="0"/>
                                  </p:stCondLst>
                                  <p:childTnLst>
                                    <p:animClr clrSpc="hsl" dir="cw">
                                      <p:cBhvr override="childStyle">
                                        <p:cTn id="32" dur="500" fill="hold"/>
                                        <p:tgtEl>
                                          <p:spTgt spid="23"/>
                                        </p:tgtEl>
                                        <p:attrNameLst>
                                          <p:attrName>style.color</p:attrName>
                                        </p:attrNameLst>
                                      </p:cBhvr>
                                      <p:by>
                                        <p:hsl h="7200000" s="0" l="0"/>
                                      </p:by>
                                    </p:animClr>
                                    <p:animClr clrSpc="hsl" dir="cw">
                                      <p:cBhvr>
                                        <p:cTn id="33" dur="500" fill="hold"/>
                                        <p:tgtEl>
                                          <p:spTgt spid="23"/>
                                        </p:tgtEl>
                                        <p:attrNameLst>
                                          <p:attrName>fillcolor</p:attrName>
                                        </p:attrNameLst>
                                      </p:cBhvr>
                                      <p:by>
                                        <p:hsl h="7200000" s="0" l="0"/>
                                      </p:by>
                                    </p:animClr>
                                    <p:animClr clrSpc="hsl" dir="cw">
                                      <p:cBhvr>
                                        <p:cTn id="34" dur="500" fill="hold"/>
                                        <p:tgtEl>
                                          <p:spTgt spid="23"/>
                                        </p:tgtEl>
                                        <p:attrNameLst>
                                          <p:attrName>stroke.color</p:attrName>
                                        </p:attrNameLst>
                                      </p:cBhvr>
                                      <p:by>
                                        <p:hsl h="7200000" s="0" l="0"/>
                                      </p:by>
                                    </p:animClr>
                                    <p:set>
                                      <p:cBhvr>
                                        <p:cTn id="35" dur="500" fill="hold"/>
                                        <p:tgtEl>
                                          <p:spTgt spid="23"/>
                                        </p:tgtEl>
                                        <p:attrNameLst>
                                          <p:attrName>fill.type</p:attrName>
                                        </p:attrNameLst>
                                      </p:cBhvr>
                                      <p:to>
                                        <p:strVal val="solid"/>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1" presetClass="emph" presetSubtype="0" fill="hold" grpId="0" nodeType="clickEffect">
                                  <p:stCondLst>
                                    <p:cond delay="0"/>
                                  </p:stCondLst>
                                  <p:childTnLst>
                                    <p:animClr clrSpc="hsl" dir="cw">
                                      <p:cBhvr override="childStyle">
                                        <p:cTn id="43" dur="500" fill="hold"/>
                                        <p:tgtEl>
                                          <p:spTgt spid="21"/>
                                        </p:tgtEl>
                                        <p:attrNameLst>
                                          <p:attrName>style.color</p:attrName>
                                        </p:attrNameLst>
                                      </p:cBhvr>
                                      <p:by>
                                        <p:hsl h="7200000" s="0" l="0"/>
                                      </p:by>
                                    </p:animClr>
                                    <p:animClr clrSpc="hsl" dir="cw">
                                      <p:cBhvr>
                                        <p:cTn id="44" dur="500" fill="hold"/>
                                        <p:tgtEl>
                                          <p:spTgt spid="21"/>
                                        </p:tgtEl>
                                        <p:attrNameLst>
                                          <p:attrName>fillcolor</p:attrName>
                                        </p:attrNameLst>
                                      </p:cBhvr>
                                      <p:by>
                                        <p:hsl h="7200000" s="0" l="0"/>
                                      </p:by>
                                    </p:animClr>
                                    <p:animClr clrSpc="hsl" dir="cw">
                                      <p:cBhvr>
                                        <p:cTn id="45" dur="500" fill="hold"/>
                                        <p:tgtEl>
                                          <p:spTgt spid="21"/>
                                        </p:tgtEl>
                                        <p:attrNameLst>
                                          <p:attrName>stroke.color</p:attrName>
                                        </p:attrNameLst>
                                      </p:cBhvr>
                                      <p:by>
                                        <p:hsl h="7200000" s="0" l="0"/>
                                      </p:by>
                                    </p:animClr>
                                    <p:set>
                                      <p:cBhvr>
                                        <p:cTn id="46" dur="500" fill="hold"/>
                                        <p:tgtEl>
                                          <p:spTgt spid="21"/>
                                        </p:tgtEl>
                                        <p:attrNameLst>
                                          <p:attrName>fill.type</p:attrName>
                                        </p:attrNameLst>
                                      </p:cBhvr>
                                      <p:to>
                                        <p:strVal val="solid"/>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1" presetClass="emph" presetSubtype="0" fill="hold" grpId="0" nodeType="clickEffect">
                                  <p:stCondLst>
                                    <p:cond delay="0"/>
                                  </p:stCondLst>
                                  <p:childTnLst>
                                    <p:animClr clrSpc="hsl" dir="cw">
                                      <p:cBhvr override="childStyle">
                                        <p:cTn id="54" dur="500" fill="hold"/>
                                        <p:tgtEl>
                                          <p:spTgt spid="22"/>
                                        </p:tgtEl>
                                        <p:attrNameLst>
                                          <p:attrName>style.color</p:attrName>
                                        </p:attrNameLst>
                                      </p:cBhvr>
                                      <p:by>
                                        <p:hsl h="7200000" s="0" l="0"/>
                                      </p:by>
                                    </p:animClr>
                                    <p:animClr clrSpc="hsl" dir="cw">
                                      <p:cBhvr>
                                        <p:cTn id="55" dur="500" fill="hold"/>
                                        <p:tgtEl>
                                          <p:spTgt spid="22"/>
                                        </p:tgtEl>
                                        <p:attrNameLst>
                                          <p:attrName>fillcolor</p:attrName>
                                        </p:attrNameLst>
                                      </p:cBhvr>
                                      <p:by>
                                        <p:hsl h="7200000" s="0" l="0"/>
                                      </p:by>
                                    </p:animClr>
                                    <p:animClr clrSpc="hsl" dir="cw">
                                      <p:cBhvr>
                                        <p:cTn id="56" dur="500" fill="hold"/>
                                        <p:tgtEl>
                                          <p:spTgt spid="22"/>
                                        </p:tgtEl>
                                        <p:attrNameLst>
                                          <p:attrName>stroke.color</p:attrName>
                                        </p:attrNameLst>
                                      </p:cBhvr>
                                      <p:by>
                                        <p:hsl h="7200000" s="0" l="0"/>
                                      </p:by>
                                    </p:animClr>
                                    <p:set>
                                      <p:cBhvr>
                                        <p:cTn id="57" dur="500" fill="hold"/>
                                        <p:tgtEl>
                                          <p:spTgt spid="2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3" grpId="0"/>
      <p:bldP spid="14" grpId="0"/>
      <p:bldP spid="15" grpId="0"/>
      <p:bldP spid="16" grpId="0"/>
      <p:bldP spid="8" grpId="0"/>
      <p:bldP spid="20" grpId="0"/>
      <p:bldP spid="21" grpId="0"/>
      <p:bldP spid="22" grpId="0"/>
      <p:bldP spid="23"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p:cNvSpPr/>
          <p:nvPr/>
        </p:nvSpPr>
        <p:spPr>
          <a:xfrm>
            <a:off x="152400" y="794802"/>
            <a:ext cx="11887200" cy="646331"/>
          </a:xfrm>
          <a:prstGeom prst="rect">
            <a:avLst/>
          </a:prstGeom>
        </p:spPr>
        <p:txBody>
          <a:bodyPr wrap="square">
            <a:spAutoFit/>
          </a:bodyPr>
          <a:lstStyle/>
          <a:p>
            <a:endParaRPr lang="es-ES" sz="3600" dirty="0">
              <a:solidFill>
                <a:srgbClr val="FFFF00"/>
              </a:solidFill>
              <a:latin typeface="Bahnschrift SemiCondensed" panose="020B0502040204020203" pitchFamily="34" charset="0"/>
            </a:endParaRPr>
          </a:p>
        </p:txBody>
      </p:sp>
      <p:sp>
        <p:nvSpPr>
          <p:cNvPr id="2" name="Rectángulo 1"/>
          <p:cNvSpPr/>
          <p:nvPr/>
        </p:nvSpPr>
        <p:spPr>
          <a:xfrm>
            <a:off x="152400" y="0"/>
            <a:ext cx="12039600" cy="830997"/>
          </a:xfrm>
          <a:prstGeom prst="rect">
            <a:avLst/>
          </a:prstGeom>
        </p:spPr>
        <p:txBody>
          <a:bodyPr wrap="square">
            <a:spAutoFit/>
          </a:bodyPr>
          <a:lstStyle/>
          <a:p>
            <a:endParaRPr lang="es-ES" sz="4800" dirty="0">
              <a:solidFill>
                <a:srgbClr val="FFFF00"/>
              </a:solidFill>
              <a:latin typeface="Bahnschrift SemiCondensed" panose="020B0502040204020203" pitchFamily="34" charset="0"/>
            </a:endParaRPr>
          </a:p>
        </p:txBody>
      </p:sp>
      <p:sp>
        <p:nvSpPr>
          <p:cNvPr id="6" name="Rectángulo 5"/>
          <p:cNvSpPr/>
          <p:nvPr/>
        </p:nvSpPr>
        <p:spPr>
          <a:xfrm>
            <a:off x="152400" y="794802"/>
            <a:ext cx="11887200" cy="707886"/>
          </a:xfrm>
          <a:prstGeom prst="rect">
            <a:avLst/>
          </a:prstGeom>
        </p:spPr>
        <p:txBody>
          <a:bodyPr wrap="square">
            <a:spAutoFit/>
          </a:bodyPr>
          <a:lstStyle/>
          <a:p>
            <a:endParaRPr lang="es-ES" sz="4000" dirty="0">
              <a:latin typeface="Bahnschrift SemiCondensed" panose="020B0502040204020203" pitchFamily="34" charset="0"/>
            </a:endParaRPr>
          </a:p>
        </p:txBody>
      </p:sp>
      <p:sp>
        <p:nvSpPr>
          <p:cNvPr id="11" name="Rectángulo 10"/>
          <p:cNvSpPr/>
          <p:nvPr/>
        </p:nvSpPr>
        <p:spPr>
          <a:xfrm>
            <a:off x="4489142" y="340253"/>
            <a:ext cx="3366116" cy="981487"/>
          </a:xfrm>
          <a:prstGeom prst="rect">
            <a:avLst/>
          </a:prstGeom>
        </p:spPr>
        <p:txBody>
          <a:bodyPr wrap="square">
            <a:spAutoFit/>
            <a:scene3d>
              <a:camera prst="orthographicFront"/>
              <a:lightRig rig="threePt" dir="t"/>
            </a:scene3d>
            <a:sp3d extrusionH="57150">
              <a:bevelT w="38100" h="38100" prst="angle"/>
            </a:sp3d>
          </a:bodyPr>
          <a:lstStyle/>
          <a:p>
            <a:pPr>
              <a:lnSpc>
                <a:spcPct val="107000"/>
              </a:lnSpc>
              <a:spcAft>
                <a:spcPts val="800"/>
              </a:spcAft>
            </a:pPr>
            <a:r>
              <a:rPr lang="es-DO" sz="5400" b="1" dirty="0">
                <a:solidFill>
                  <a:schemeClr val="bg1"/>
                </a:solidFill>
                <a:effectLst>
                  <a:glow>
                    <a:schemeClr val="accent1">
                      <a:alpha val="40000"/>
                    </a:schemeClr>
                  </a:glow>
                </a:effectLst>
                <a:latin typeface="Bahnschrift SemiCondensed" panose="020B0502040204020203" pitchFamily="34" charset="0"/>
                <a:ea typeface="Calibri" panose="020F0502020204030204" pitchFamily="34" charset="0"/>
                <a:cs typeface="Times New Roman" panose="02020603050405020304" pitchFamily="18" charset="0"/>
              </a:rPr>
              <a:t>Conclusión</a:t>
            </a:r>
            <a:r>
              <a:rPr lang="es-DO" sz="4800" b="1"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 </a:t>
            </a:r>
            <a:endParaRPr lang="es-ES" sz="4800" b="1" dirty="0">
              <a:solidFill>
                <a:schemeClr val="bg1"/>
              </a:solidFill>
              <a:effectLst/>
              <a:latin typeface="Bahnschrift SemiCondensed" panose="020B0502040204020203" pitchFamily="34" charset="0"/>
              <a:ea typeface="Calibri" panose="020F0502020204030204" pitchFamily="34" charset="0"/>
              <a:cs typeface="Times New Roman" panose="02020603050405020304" pitchFamily="18" charset="0"/>
            </a:endParaRPr>
          </a:p>
        </p:txBody>
      </p:sp>
      <p:sp>
        <p:nvSpPr>
          <p:cNvPr id="12" name="Rectángulo 11"/>
          <p:cNvSpPr/>
          <p:nvPr/>
        </p:nvSpPr>
        <p:spPr>
          <a:xfrm>
            <a:off x="259080" y="1197620"/>
            <a:ext cx="11673840" cy="5293757"/>
          </a:xfrm>
          <a:prstGeom prst="rect">
            <a:avLst/>
          </a:prstGeom>
        </p:spPr>
        <p:txBody>
          <a:bodyPr wrap="square">
            <a:spAutoFit/>
          </a:bodyPr>
          <a:lstStyle/>
          <a:p>
            <a:r>
              <a:rPr lang="es-DO" sz="42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Entender la naturaleza del pecado es importante, dado que eso determina nuestro entendimiento de la salvación. </a:t>
            </a:r>
            <a:r>
              <a:rPr lang="es-DO" sz="42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Los proponentes de la TUG, generalmente, enfocan el pecado como una serie de actos incorrectos </a:t>
            </a:r>
            <a:r>
              <a:rPr lang="es-DO" sz="4200"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y, para ello, recurren a los pasajes que enfatizan ese hecho y a ciertas declaraciones de la Sra. White, </a:t>
            </a:r>
            <a:r>
              <a:rPr lang="es-DO" sz="42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pero dejan de lado otras </a:t>
            </a:r>
            <a:r>
              <a:rPr lang="es-DO" sz="4200" dirty="0" smtClean="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evidencias </a:t>
            </a:r>
            <a:r>
              <a:rPr lang="es-DO" sz="42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que muestran que el pecado es un problema más profundo</a:t>
            </a:r>
            <a:r>
              <a:rPr lang="es-DO" sz="4400" dirty="0">
                <a:solidFill>
                  <a:srgbClr val="FFFF00"/>
                </a:solidFill>
                <a:latin typeface="Bahnschrift SemiCondensed" panose="020B0502040204020203" pitchFamily="34" charset="0"/>
                <a:ea typeface="Calibri" panose="020F0502020204030204" pitchFamily="34" charset="0"/>
                <a:cs typeface="Times New Roman" panose="02020603050405020304" pitchFamily="18" charset="0"/>
              </a:rPr>
              <a:t>.</a:t>
            </a:r>
            <a:endParaRPr lang="es-ES" sz="4400" dirty="0">
              <a:solidFill>
                <a:srgbClr val="FFFF00"/>
              </a:solidFill>
              <a:latin typeface="Bahnschrift SemiCondensed" panose="020B0502040204020203" pitchFamily="34" charset="0"/>
            </a:endParaRPr>
          </a:p>
        </p:txBody>
      </p:sp>
    </p:spTree>
    <p:extLst>
      <p:ext uri="{BB962C8B-B14F-4D97-AF65-F5344CB8AC3E}">
        <p14:creationId xmlns:p14="http://schemas.microsoft.com/office/powerpoint/2010/main" val="73836244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p:cNvSpPr/>
          <p:nvPr/>
        </p:nvSpPr>
        <p:spPr>
          <a:xfrm>
            <a:off x="152400" y="794802"/>
            <a:ext cx="11887200" cy="646331"/>
          </a:xfrm>
          <a:prstGeom prst="rect">
            <a:avLst/>
          </a:prstGeom>
        </p:spPr>
        <p:txBody>
          <a:bodyPr wrap="square">
            <a:spAutoFit/>
          </a:bodyPr>
          <a:lstStyle/>
          <a:p>
            <a:endParaRPr lang="es-ES" sz="3600" dirty="0">
              <a:solidFill>
                <a:srgbClr val="FFFF00"/>
              </a:solidFill>
              <a:latin typeface="Bahnschrift SemiCondensed" panose="020B0502040204020203" pitchFamily="34" charset="0"/>
            </a:endParaRPr>
          </a:p>
        </p:txBody>
      </p:sp>
      <p:sp>
        <p:nvSpPr>
          <p:cNvPr id="2" name="Rectángulo 1"/>
          <p:cNvSpPr/>
          <p:nvPr/>
        </p:nvSpPr>
        <p:spPr>
          <a:xfrm>
            <a:off x="152400" y="0"/>
            <a:ext cx="12039600" cy="830997"/>
          </a:xfrm>
          <a:prstGeom prst="rect">
            <a:avLst/>
          </a:prstGeom>
        </p:spPr>
        <p:txBody>
          <a:bodyPr wrap="square">
            <a:spAutoFit/>
          </a:bodyPr>
          <a:lstStyle/>
          <a:p>
            <a:endParaRPr lang="es-ES" sz="4800" dirty="0">
              <a:solidFill>
                <a:srgbClr val="FFFF00"/>
              </a:solidFill>
              <a:latin typeface="Bahnschrift SemiCondensed" panose="020B0502040204020203" pitchFamily="34" charset="0"/>
            </a:endParaRPr>
          </a:p>
        </p:txBody>
      </p:sp>
      <p:sp>
        <p:nvSpPr>
          <p:cNvPr id="6" name="Rectángulo 5"/>
          <p:cNvSpPr/>
          <p:nvPr/>
        </p:nvSpPr>
        <p:spPr>
          <a:xfrm>
            <a:off x="152400" y="794802"/>
            <a:ext cx="11887200" cy="707886"/>
          </a:xfrm>
          <a:prstGeom prst="rect">
            <a:avLst/>
          </a:prstGeom>
        </p:spPr>
        <p:txBody>
          <a:bodyPr wrap="square">
            <a:spAutoFit/>
          </a:bodyPr>
          <a:lstStyle/>
          <a:p>
            <a:endParaRPr lang="es-ES" sz="4000" dirty="0">
              <a:latin typeface="Bahnschrift SemiCondensed" panose="020B0502040204020203" pitchFamily="34" charset="0"/>
            </a:endParaRPr>
          </a:p>
        </p:txBody>
      </p:sp>
      <p:sp>
        <p:nvSpPr>
          <p:cNvPr id="11" name="Rectángulo 10"/>
          <p:cNvSpPr/>
          <p:nvPr/>
        </p:nvSpPr>
        <p:spPr>
          <a:xfrm>
            <a:off x="4489142" y="340253"/>
            <a:ext cx="3366116" cy="981487"/>
          </a:xfrm>
          <a:prstGeom prst="rect">
            <a:avLst/>
          </a:prstGeom>
        </p:spPr>
        <p:txBody>
          <a:bodyPr wrap="square">
            <a:spAutoFit/>
            <a:scene3d>
              <a:camera prst="orthographicFront"/>
              <a:lightRig rig="threePt" dir="t"/>
            </a:scene3d>
            <a:sp3d extrusionH="57150">
              <a:bevelT w="38100" h="38100" prst="angle"/>
            </a:sp3d>
          </a:bodyPr>
          <a:lstStyle/>
          <a:p>
            <a:pPr>
              <a:lnSpc>
                <a:spcPct val="107000"/>
              </a:lnSpc>
              <a:spcAft>
                <a:spcPts val="800"/>
              </a:spcAft>
            </a:pPr>
            <a:r>
              <a:rPr lang="es-DO" sz="5400" b="1" dirty="0">
                <a:solidFill>
                  <a:schemeClr val="bg1"/>
                </a:solidFill>
                <a:effectLst>
                  <a:glow>
                    <a:schemeClr val="accent1">
                      <a:alpha val="40000"/>
                    </a:schemeClr>
                  </a:glow>
                </a:effectLst>
                <a:latin typeface="Bahnschrift SemiCondensed" panose="020B0502040204020203" pitchFamily="34" charset="0"/>
                <a:ea typeface="Calibri" panose="020F0502020204030204" pitchFamily="34" charset="0"/>
                <a:cs typeface="Times New Roman" panose="02020603050405020304" pitchFamily="18" charset="0"/>
              </a:rPr>
              <a:t>Conclusión</a:t>
            </a:r>
            <a:r>
              <a:rPr lang="es-DO" sz="4800" b="1"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 </a:t>
            </a:r>
            <a:endParaRPr lang="es-ES" sz="4800" b="1" dirty="0">
              <a:solidFill>
                <a:schemeClr val="bg1"/>
              </a:solidFill>
              <a:effectLst/>
              <a:latin typeface="Bahnschrift SemiCondensed" panose="020B0502040204020203" pitchFamily="34" charset="0"/>
              <a:ea typeface="Calibri" panose="020F0502020204030204" pitchFamily="34" charset="0"/>
              <a:cs typeface="Times New Roman" panose="02020603050405020304" pitchFamily="18" charset="0"/>
            </a:endParaRPr>
          </a:p>
        </p:txBody>
      </p:sp>
      <p:sp>
        <p:nvSpPr>
          <p:cNvPr id="12" name="Rectángulo 11"/>
          <p:cNvSpPr/>
          <p:nvPr/>
        </p:nvSpPr>
        <p:spPr>
          <a:xfrm>
            <a:off x="259080" y="1197620"/>
            <a:ext cx="11673840" cy="5509200"/>
          </a:xfrm>
          <a:prstGeom prst="rect">
            <a:avLst/>
          </a:prstGeom>
        </p:spPr>
        <p:txBody>
          <a:bodyPr wrap="square">
            <a:spAutoFit/>
          </a:bodyPr>
          <a:lstStyle/>
          <a:p>
            <a:r>
              <a:rPr lang="es-DO" sz="4400" dirty="0">
                <a:solidFill>
                  <a:schemeClr val="bg1"/>
                </a:solidFill>
              </a:rPr>
              <a:t>Aunque podemos objetar la doctrina del «pecado original» por el elemento de la culpa, ya sea por imputación o herencia, no podemos dejar de valorar los aspectos positivos. Por causa del pecado de Adán, los seres humanos no solo reciben una naturaleza humana con inclinación al mal, sino que también reciben </a:t>
            </a:r>
            <a:r>
              <a:rPr lang="es-DO" sz="4400" dirty="0">
                <a:solidFill>
                  <a:srgbClr val="FFFF00"/>
                </a:solidFill>
              </a:rPr>
              <a:t>condenación y muerte</a:t>
            </a:r>
            <a:r>
              <a:rPr lang="es-DO" sz="4400" dirty="0">
                <a:solidFill>
                  <a:schemeClr val="bg1"/>
                </a:solidFill>
              </a:rPr>
              <a:t> (</a:t>
            </a:r>
            <a:r>
              <a:rPr lang="es-DO" sz="4400" dirty="0" err="1">
                <a:solidFill>
                  <a:schemeClr val="bg1"/>
                </a:solidFill>
              </a:rPr>
              <a:t>Rom</a:t>
            </a:r>
            <a:r>
              <a:rPr lang="es-DO" sz="4400" dirty="0">
                <a:solidFill>
                  <a:schemeClr val="bg1"/>
                </a:solidFill>
              </a:rPr>
              <a:t> 5:12, 15-18). </a:t>
            </a:r>
            <a:endParaRPr lang="es-ES" sz="44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250693904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p:cNvSpPr/>
          <p:nvPr/>
        </p:nvSpPr>
        <p:spPr>
          <a:xfrm>
            <a:off x="152400" y="794802"/>
            <a:ext cx="11887200" cy="646331"/>
          </a:xfrm>
          <a:prstGeom prst="rect">
            <a:avLst/>
          </a:prstGeom>
        </p:spPr>
        <p:txBody>
          <a:bodyPr wrap="square">
            <a:spAutoFit/>
          </a:bodyPr>
          <a:lstStyle/>
          <a:p>
            <a:endParaRPr lang="es-ES" sz="3600" dirty="0">
              <a:solidFill>
                <a:srgbClr val="FFFF00"/>
              </a:solidFill>
              <a:latin typeface="Bahnschrift SemiCondensed" panose="020B0502040204020203" pitchFamily="34" charset="0"/>
            </a:endParaRPr>
          </a:p>
        </p:txBody>
      </p:sp>
      <p:sp>
        <p:nvSpPr>
          <p:cNvPr id="2" name="Rectángulo 1"/>
          <p:cNvSpPr/>
          <p:nvPr/>
        </p:nvSpPr>
        <p:spPr>
          <a:xfrm>
            <a:off x="152400" y="0"/>
            <a:ext cx="12039600" cy="830997"/>
          </a:xfrm>
          <a:prstGeom prst="rect">
            <a:avLst/>
          </a:prstGeom>
        </p:spPr>
        <p:txBody>
          <a:bodyPr wrap="square">
            <a:spAutoFit/>
          </a:bodyPr>
          <a:lstStyle/>
          <a:p>
            <a:endParaRPr lang="es-ES" sz="4800" dirty="0">
              <a:solidFill>
                <a:srgbClr val="FFFF00"/>
              </a:solidFill>
              <a:latin typeface="Bahnschrift SemiCondensed" panose="020B0502040204020203" pitchFamily="34" charset="0"/>
            </a:endParaRPr>
          </a:p>
        </p:txBody>
      </p:sp>
      <p:sp>
        <p:nvSpPr>
          <p:cNvPr id="6" name="Rectángulo 5"/>
          <p:cNvSpPr/>
          <p:nvPr/>
        </p:nvSpPr>
        <p:spPr>
          <a:xfrm>
            <a:off x="152400" y="794802"/>
            <a:ext cx="11887200" cy="707886"/>
          </a:xfrm>
          <a:prstGeom prst="rect">
            <a:avLst/>
          </a:prstGeom>
        </p:spPr>
        <p:txBody>
          <a:bodyPr wrap="square">
            <a:spAutoFit/>
          </a:bodyPr>
          <a:lstStyle/>
          <a:p>
            <a:endParaRPr lang="es-ES" sz="4000" dirty="0">
              <a:latin typeface="Bahnschrift SemiCondensed" panose="020B0502040204020203" pitchFamily="34" charset="0"/>
            </a:endParaRPr>
          </a:p>
        </p:txBody>
      </p:sp>
      <p:sp>
        <p:nvSpPr>
          <p:cNvPr id="11" name="Rectángulo 10"/>
          <p:cNvSpPr/>
          <p:nvPr/>
        </p:nvSpPr>
        <p:spPr>
          <a:xfrm>
            <a:off x="4489142" y="340253"/>
            <a:ext cx="3366116" cy="981487"/>
          </a:xfrm>
          <a:prstGeom prst="rect">
            <a:avLst/>
          </a:prstGeom>
        </p:spPr>
        <p:txBody>
          <a:bodyPr wrap="square">
            <a:spAutoFit/>
            <a:scene3d>
              <a:camera prst="orthographicFront"/>
              <a:lightRig rig="threePt" dir="t"/>
            </a:scene3d>
            <a:sp3d extrusionH="57150">
              <a:bevelT w="38100" h="38100" prst="angle"/>
            </a:sp3d>
          </a:bodyPr>
          <a:lstStyle/>
          <a:p>
            <a:pPr>
              <a:lnSpc>
                <a:spcPct val="107000"/>
              </a:lnSpc>
              <a:spcAft>
                <a:spcPts val="800"/>
              </a:spcAft>
            </a:pPr>
            <a:r>
              <a:rPr lang="es-DO" sz="5400" b="1" dirty="0">
                <a:solidFill>
                  <a:schemeClr val="bg1"/>
                </a:solidFill>
                <a:effectLst>
                  <a:glow>
                    <a:schemeClr val="accent1">
                      <a:alpha val="40000"/>
                    </a:schemeClr>
                  </a:glow>
                </a:effectLst>
                <a:latin typeface="Bahnschrift SemiCondensed" panose="020B0502040204020203" pitchFamily="34" charset="0"/>
                <a:ea typeface="Calibri" panose="020F0502020204030204" pitchFamily="34" charset="0"/>
                <a:cs typeface="Times New Roman" panose="02020603050405020304" pitchFamily="18" charset="0"/>
              </a:rPr>
              <a:t>Conclusión</a:t>
            </a:r>
            <a:r>
              <a:rPr lang="es-DO" sz="4800" b="1"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 </a:t>
            </a:r>
            <a:endParaRPr lang="es-ES" sz="4800" b="1" dirty="0">
              <a:solidFill>
                <a:schemeClr val="bg1"/>
              </a:solidFill>
              <a:effectLst/>
              <a:latin typeface="Bahnschrift SemiCondensed" panose="020B0502040204020203" pitchFamily="34" charset="0"/>
              <a:ea typeface="Calibri" panose="020F0502020204030204" pitchFamily="34" charset="0"/>
              <a:cs typeface="Times New Roman" panose="02020603050405020304" pitchFamily="18" charset="0"/>
            </a:endParaRPr>
          </a:p>
        </p:txBody>
      </p:sp>
      <p:sp>
        <p:nvSpPr>
          <p:cNvPr id="12" name="Rectángulo 11"/>
          <p:cNvSpPr/>
          <p:nvPr/>
        </p:nvSpPr>
        <p:spPr>
          <a:xfrm>
            <a:off x="259080" y="1502688"/>
            <a:ext cx="11673840" cy="2800767"/>
          </a:xfrm>
          <a:prstGeom prst="rect">
            <a:avLst/>
          </a:prstGeom>
        </p:spPr>
        <p:txBody>
          <a:bodyPr wrap="square">
            <a:spAutoFit/>
          </a:bodyPr>
          <a:lstStyle/>
          <a:p>
            <a:r>
              <a:rPr lang="es-DO" sz="4400" dirty="0">
                <a:solidFill>
                  <a:schemeClr val="bg1"/>
                </a:solidFill>
              </a:rPr>
              <a:t>No somos culpables por nacer con una naturaleza pecaminosa, pero dada la condición en la que nacemos, podemos ser definidos apropiadamente como </a:t>
            </a:r>
            <a:r>
              <a:rPr lang="es-DO" sz="4400" dirty="0">
                <a:solidFill>
                  <a:srgbClr val="FFFF00"/>
                </a:solidFill>
              </a:rPr>
              <a:t>«pecadores» por naturaleza</a:t>
            </a:r>
            <a:r>
              <a:rPr lang="es-DO" sz="4400" dirty="0">
                <a:solidFill>
                  <a:schemeClr val="bg1"/>
                </a:solidFill>
              </a:rPr>
              <a:t> (cf. </a:t>
            </a:r>
            <a:r>
              <a:rPr lang="es-DO" sz="4400" dirty="0" err="1">
                <a:solidFill>
                  <a:schemeClr val="bg1"/>
                </a:solidFill>
              </a:rPr>
              <a:t>Ef</a:t>
            </a:r>
            <a:r>
              <a:rPr lang="es-DO" sz="4400" dirty="0">
                <a:solidFill>
                  <a:schemeClr val="bg1"/>
                </a:solidFill>
              </a:rPr>
              <a:t> 2:3). </a:t>
            </a:r>
            <a:endParaRPr lang="es-ES" sz="4400" dirty="0">
              <a:solidFill>
                <a:schemeClr val="bg1"/>
              </a:solidFill>
            </a:endParaRPr>
          </a:p>
        </p:txBody>
      </p:sp>
    </p:spTree>
    <p:extLst>
      <p:ext uri="{BB962C8B-B14F-4D97-AF65-F5344CB8AC3E}">
        <p14:creationId xmlns:p14="http://schemas.microsoft.com/office/powerpoint/2010/main" val="18887922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3177540"/>
            <a:ext cx="12192000" cy="3211135"/>
          </a:xfrm>
          <a:prstGeom prst="rect">
            <a:avLst/>
          </a:prstGeom>
        </p:spPr>
        <p:txBody>
          <a:bodyPr wrap="square">
            <a:spAutoFit/>
          </a:bodyPr>
          <a:lstStyle/>
          <a:p>
            <a:pPr>
              <a:lnSpc>
                <a:spcPct val="107000"/>
              </a:lnSpc>
              <a:spcAft>
                <a:spcPts val="800"/>
              </a:spcAft>
            </a:pPr>
            <a:r>
              <a:rPr lang="es-DO" sz="4800" dirty="0">
                <a:solidFill>
                  <a:schemeClr val="bg1"/>
                </a:solidFill>
              </a:rPr>
              <a:t>El teólogo Hermes Tavera observa que «la naturaleza que atribuyamos al pecado determina en gran medida nuestra comprensión de la obra de Dios para erradicarlo».</a:t>
            </a:r>
            <a:endParaRPr lang="es-ES" sz="4800" dirty="0">
              <a:solidFill>
                <a:schemeClr val="bg1"/>
              </a:solidFill>
              <a:latin typeface="Bahnschrift SemiCondensed" panose="020B0502040204020203" pitchFamily="34" charset="0"/>
            </a:endParaRPr>
          </a:p>
        </p:txBody>
      </p:sp>
      <p:pic>
        <p:nvPicPr>
          <p:cNvPr id="4" name="Imagen 3"/>
          <p:cNvPicPr>
            <a:picLocks noChangeAspect="1"/>
          </p:cNvPicPr>
          <p:nvPr/>
        </p:nvPicPr>
        <p:blipFill rotWithShape="1">
          <a:blip r:embed="rId3" cstate="print">
            <a:extLst>
              <a:ext uri="{28A0092B-C50C-407E-A947-70E740481C1C}">
                <a14:useLocalDpi xmlns:a14="http://schemas.microsoft.com/office/drawing/2010/main" val="0"/>
              </a:ext>
            </a:extLst>
          </a:blip>
          <a:srcRect l="14687" r="30937"/>
          <a:stretch/>
        </p:blipFill>
        <p:spPr>
          <a:xfrm>
            <a:off x="4411980" y="365760"/>
            <a:ext cx="2718054" cy="2811780"/>
          </a:xfrm>
          <a:prstGeom prst="rect">
            <a:avLst/>
          </a:prstGeom>
        </p:spPr>
      </p:pic>
    </p:spTree>
    <p:extLst>
      <p:ext uri="{BB962C8B-B14F-4D97-AF65-F5344CB8AC3E}">
        <p14:creationId xmlns:p14="http://schemas.microsoft.com/office/powerpoint/2010/main" val="269320122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p:cNvSpPr/>
          <p:nvPr/>
        </p:nvSpPr>
        <p:spPr>
          <a:xfrm>
            <a:off x="152400" y="794802"/>
            <a:ext cx="11887200" cy="646331"/>
          </a:xfrm>
          <a:prstGeom prst="rect">
            <a:avLst/>
          </a:prstGeom>
        </p:spPr>
        <p:txBody>
          <a:bodyPr wrap="square">
            <a:spAutoFit/>
          </a:bodyPr>
          <a:lstStyle/>
          <a:p>
            <a:endParaRPr lang="es-ES" sz="3600" dirty="0">
              <a:solidFill>
                <a:srgbClr val="FFFF00"/>
              </a:solidFill>
              <a:latin typeface="Bahnschrift SemiCondensed" panose="020B0502040204020203" pitchFamily="34" charset="0"/>
            </a:endParaRPr>
          </a:p>
        </p:txBody>
      </p:sp>
      <p:sp>
        <p:nvSpPr>
          <p:cNvPr id="2" name="Rectángulo 1"/>
          <p:cNvSpPr/>
          <p:nvPr/>
        </p:nvSpPr>
        <p:spPr>
          <a:xfrm>
            <a:off x="152400" y="0"/>
            <a:ext cx="12039600" cy="830997"/>
          </a:xfrm>
          <a:prstGeom prst="rect">
            <a:avLst/>
          </a:prstGeom>
        </p:spPr>
        <p:txBody>
          <a:bodyPr wrap="square">
            <a:spAutoFit/>
          </a:bodyPr>
          <a:lstStyle/>
          <a:p>
            <a:endParaRPr lang="es-ES" sz="4800" dirty="0">
              <a:solidFill>
                <a:srgbClr val="FFFF00"/>
              </a:solidFill>
              <a:latin typeface="Bahnschrift SemiCondensed" panose="020B0502040204020203" pitchFamily="34" charset="0"/>
            </a:endParaRPr>
          </a:p>
        </p:txBody>
      </p:sp>
      <p:sp>
        <p:nvSpPr>
          <p:cNvPr id="6" name="Rectángulo 5"/>
          <p:cNvSpPr/>
          <p:nvPr/>
        </p:nvSpPr>
        <p:spPr>
          <a:xfrm>
            <a:off x="152400" y="794802"/>
            <a:ext cx="11887200" cy="707886"/>
          </a:xfrm>
          <a:prstGeom prst="rect">
            <a:avLst/>
          </a:prstGeom>
        </p:spPr>
        <p:txBody>
          <a:bodyPr wrap="square">
            <a:spAutoFit/>
          </a:bodyPr>
          <a:lstStyle/>
          <a:p>
            <a:endParaRPr lang="es-ES" sz="4000" dirty="0">
              <a:latin typeface="Bahnschrift SemiCondensed" panose="020B0502040204020203" pitchFamily="34" charset="0"/>
            </a:endParaRPr>
          </a:p>
        </p:txBody>
      </p:sp>
      <p:sp>
        <p:nvSpPr>
          <p:cNvPr id="11" name="Rectángulo 10"/>
          <p:cNvSpPr/>
          <p:nvPr/>
        </p:nvSpPr>
        <p:spPr>
          <a:xfrm>
            <a:off x="4489142" y="340253"/>
            <a:ext cx="3366116" cy="981487"/>
          </a:xfrm>
          <a:prstGeom prst="rect">
            <a:avLst/>
          </a:prstGeom>
        </p:spPr>
        <p:txBody>
          <a:bodyPr wrap="square">
            <a:spAutoFit/>
            <a:scene3d>
              <a:camera prst="orthographicFront"/>
              <a:lightRig rig="threePt" dir="t"/>
            </a:scene3d>
            <a:sp3d extrusionH="57150">
              <a:bevelT w="38100" h="38100" prst="angle"/>
            </a:sp3d>
          </a:bodyPr>
          <a:lstStyle/>
          <a:p>
            <a:pPr>
              <a:lnSpc>
                <a:spcPct val="107000"/>
              </a:lnSpc>
              <a:spcAft>
                <a:spcPts val="800"/>
              </a:spcAft>
            </a:pPr>
            <a:r>
              <a:rPr lang="es-DO" sz="5400" b="1" dirty="0">
                <a:solidFill>
                  <a:schemeClr val="bg1"/>
                </a:solidFill>
                <a:effectLst>
                  <a:glow>
                    <a:schemeClr val="accent1">
                      <a:alpha val="40000"/>
                    </a:schemeClr>
                  </a:glow>
                </a:effectLst>
                <a:latin typeface="Bahnschrift SemiCondensed" panose="020B0502040204020203" pitchFamily="34" charset="0"/>
                <a:ea typeface="Calibri" panose="020F0502020204030204" pitchFamily="34" charset="0"/>
                <a:cs typeface="Times New Roman" panose="02020603050405020304" pitchFamily="18" charset="0"/>
              </a:rPr>
              <a:t>Conclusión</a:t>
            </a:r>
            <a:r>
              <a:rPr lang="es-DO" sz="4800" b="1" dirty="0">
                <a:solidFill>
                  <a:schemeClr val="bg1"/>
                </a:solidFill>
                <a:latin typeface="Bahnschrift SemiCondensed" panose="020B0502040204020203" pitchFamily="34" charset="0"/>
                <a:ea typeface="Calibri" panose="020F0502020204030204" pitchFamily="34" charset="0"/>
                <a:cs typeface="Times New Roman" panose="02020603050405020304" pitchFamily="18" charset="0"/>
              </a:rPr>
              <a:t> </a:t>
            </a:r>
            <a:endParaRPr lang="es-ES" sz="4800" b="1" dirty="0">
              <a:solidFill>
                <a:schemeClr val="bg1"/>
              </a:solidFill>
              <a:effectLst/>
              <a:latin typeface="Bahnschrift SemiCondensed" panose="020B0502040204020203" pitchFamily="34" charset="0"/>
              <a:ea typeface="Calibri" panose="020F0502020204030204" pitchFamily="34" charset="0"/>
              <a:cs typeface="Times New Roman" panose="02020603050405020304" pitchFamily="18" charset="0"/>
            </a:endParaRPr>
          </a:p>
        </p:txBody>
      </p:sp>
      <p:sp>
        <p:nvSpPr>
          <p:cNvPr id="12" name="Rectángulo 11"/>
          <p:cNvSpPr/>
          <p:nvPr/>
        </p:nvSpPr>
        <p:spPr>
          <a:xfrm>
            <a:off x="259080" y="1502688"/>
            <a:ext cx="11673840" cy="4154984"/>
          </a:xfrm>
          <a:prstGeom prst="rect">
            <a:avLst/>
          </a:prstGeom>
        </p:spPr>
        <p:txBody>
          <a:bodyPr wrap="square">
            <a:spAutoFit/>
          </a:bodyPr>
          <a:lstStyle/>
          <a:p>
            <a:r>
              <a:rPr lang="es-DO" sz="4400" dirty="0">
                <a:solidFill>
                  <a:schemeClr val="bg1"/>
                </a:solidFill>
              </a:rPr>
              <a:t>Como hemos visto, cuando los escritos de la Sra. White son leídos de manera imparcial, muestran que el pecado no solo tiene que ver con nuestras acciones equivocadas, sino también con nuestra condición. Nacemos en un estado de rebelión y separación de Dios. </a:t>
            </a:r>
            <a:endParaRPr lang="es-ES" sz="4400" dirty="0">
              <a:solidFill>
                <a:schemeClr val="bg1"/>
              </a:solidFill>
            </a:endParaRPr>
          </a:p>
        </p:txBody>
      </p:sp>
    </p:spTree>
    <p:extLst>
      <p:ext uri="{BB962C8B-B14F-4D97-AF65-F5344CB8AC3E}">
        <p14:creationId xmlns:p14="http://schemas.microsoft.com/office/powerpoint/2010/main" val="25641376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6">
            <a:extLst>
              <a:ext uri="{FF2B5EF4-FFF2-40B4-BE49-F238E27FC236}">
                <a16:creationId xmlns:a16="http://schemas.microsoft.com/office/drawing/2014/main" xmlns="" id="{E04BD369-A28C-D8C0-6206-A7B4754C2A31}"/>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xmlns="" id="{C7DA6392-58FA-2875-347E-661B3E5181A2}"/>
              </a:ext>
            </a:extLst>
          </p:cNvPr>
          <p:cNvSpPr txBox="1"/>
          <p:nvPr/>
        </p:nvSpPr>
        <p:spPr>
          <a:xfrm>
            <a:off x="6527549" y="428178"/>
            <a:ext cx="5332491" cy="5262979"/>
          </a:xfrm>
          <a:prstGeom prst="rect">
            <a:avLst/>
          </a:prstGeom>
          <a:noFill/>
        </p:spPr>
        <p:txBody>
          <a:bodyPr wrap="square" rtlCol="0">
            <a:spAutoFit/>
          </a:bodyPr>
          <a:lstStyle/>
          <a:p>
            <a:pPr algn="ctr"/>
            <a:r>
              <a:rPr lang="es-DO" sz="4800" b="1" dirty="0" smtClean="0">
                <a:solidFill>
                  <a:schemeClr val="bg1"/>
                </a:solidFill>
                <a:latin typeface="Century Gothic" panose="020B0502020202020204" pitchFamily="34" charset="0"/>
              </a:rPr>
              <a:t>¿Podemos ver la naturaleza del pecado como algo mas profundo que la simple acción de pecar?</a:t>
            </a:r>
            <a:endParaRPr lang="es-DO" sz="4800" b="1"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87154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3240856"/>
            <a:ext cx="12192000" cy="3617144"/>
          </a:xfrm>
          <a:prstGeom prst="rect">
            <a:avLst/>
          </a:prstGeom>
        </p:spPr>
        <p:txBody>
          <a:bodyPr wrap="square">
            <a:spAutoFit/>
          </a:bodyPr>
          <a:lstStyle/>
          <a:p>
            <a:pPr>
              <a:lnSpc>
                <a:spcPct val="107000"/>
              </a:lnSpc>
              <a:spcAft>
                <a:spcPts val="800"/>
              </a:spcAft>
            </a:pPr>
            <a:r>
              <a:rPr lang="es-DO" sz="3600" dirty="0">
                <a:solidFill>
                  <a:schemeClr val="bg1"/>
                </a:solidFill>
              </a:rPr>
              <a:t>Para Millar Erickson, la doctrina del pecado «recibe la influencia de muchas otras áreas de la doctrina», tales como «la naturaleza de Dios», «nuestra manera de entender la humanidad», la «doctrina de la salvación» y hasta «nuestro enfoque de los problemas de la sociedad también estará gobernado por nuestra forma de ver el pecado».</a:t>
            </a:r>
            <a:endParaRPr lang="es-ES" sz="3600" dirty="0">
              <a:solidFill>
                <a:schemeClr val="bg1"/>
              </a:solidFill>
              <a:latin typeface="Bahnschrift SemiCondensed" panose="020B0502040204020203" pitchFamily="34" charset="0"/>
            </a:endParaRPr>
          </a:p>
        </p:txBody>
      </p:sp>
      <p:pic>
        <p:nvPicPr>
          <p:cNvPr id="3" name="Imagen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00625" y="64996"/>
            <a:ext cx="2190750" cy="3110865"/>
          </a:xfrm>
          <a:prstGeom prst="rect">
            <a:avLst/>
          </a:prstGeom>
        </p:spPr>
      </p:pic>
    </p:spTree>
    <p:extLst>
      <p:ext uri="{BB962C8B-B14F-4D97-AF65-F5344CB8AC3E}">
        <p14:creationId xmlns:p14="http://schemas.microsoft.com/office/powerpoint/2010/main" val="28273374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3624212"/>
            <a:ext cx="12192000" cy="2463367"/>
          </a:xfrm>
          <a:prstGeom prst="rect">
            <a:avLst/>
          </a:prstGeom>
        </p:spPr>
        <p:txBody>
          <a:bodyPr wrap="square">
            <a:spAutoFit/>
          </a:bodyPr>
          <a:lstStyle/>
          <a:p>
            <a:pPr>
              <a:lnSpc>
                <a:spcPct val="107000"/>
              </a:lnSpc>
              <a:spcAft>
                <a:spcPts val="800"/>
              </a:spcAft>
            </a:pPr>
            <a:r>
              <a:rPr lang="es-ES" sz="4800" dirty="0" smtClean="0">
                <a:solidFill>
                  <a:schemeClr val="bg1"/>
                </a:solidFill>
                <a:latin typeface="Bahnschrift SemiCondensed" panose="020B0502040204020203" pitchFamily="34" charset="0"/>
              </a:rPr>
              <a:t>George </a:t>
            </a:r>
            <a:r>
              <a:rPr lang="es-ES" sz="4800" dirty="0" err="1" smtClean="0">
                <a:solidFill>
                  <a:schemeClr val="bg1"/>
                </a:solidFill>
                <a:latin typeface="Bahnschrift SemiCondensed" panose="020B0502040204020203" pitchFamily="34" charset="0"/>
              </a:rPr>
              <a:t>Knight</a:t>
            </a:r>
            <a:r>
              <a:rPr lang="es-ES" sz="4800" dirty="0" smtClean="0">
                <a:solidFill>
                  <a:schemeClr val="bg1"/>
                </a:solidFill>
                <a:latin typeface="Bahnschrift SemiCondensed" panose="020B0502040204020203" pitchFamily="34" charset="0"/>
              </a:rPr>
              <a:t> dijo lo siguiente:</a:t>
            </a:r>
            <a:r>
              <a:rPr lang="es-ES" sz="4800" dirty="0" smtClean="0">
                <a:latin typeface="Bahnschrift SemiCondensed" panose="020B0502040204020203" pitchFamily="34" charset="0"/>
              </a:rPr>
              <a:t> </a:t>
            </a:r>
            <a:r>
              <a:rPr lang="es-ES" sz="4800" dirty="0" smtClean="0">
                <a:solidFill>
                  <a:srgbClr val="FFFF00"/>
                </a:solidFill>
                <a:latin typeface="Bahnschrift SemiCondensed" panose="020B0502040204020203" pitchFamily="34" charset="0"/>
              </a:rPr>
              <a:t>“Una doctrina inadecuada del pecado llevará necesariamente a una  doctrina inadecuada de la salvación”.</a:t>
            </a:r>
            <a:endParaRPr lang="es-ES" sz="4800" dirty="0">
              <a:solidFill>
                <a:srgbClr val="FFFF00"/>
              </a:solidFill>
              <a:latin typeface="Bahnschrift SemiCondensed" panose="020B0502040204020203" pitchFamily="34" charset="0"/>
            </a:endParaRPr>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3500" y="383356"/>
            <a:ext cx="1905000" cy="2857500"/>
          </a:xfrm>
          <a:prstGeom prst="rect">
            <a:avLst/>
          </a:prstGeom>
        </p:spPr>
      </p:pic>
    </p:spTree>
    <p:extLst>
      <p:ext uri="{BB962C8B-B14F-4D97-AF65-F5344CB8AC3E}">
        <p14:creationId xmlns:p14="http://schemas.microsoft.com/office/powerpoint/2010/main" val="29633111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9130769"/>
          </a:xfrm>
          <a:prstGeom prst="rect">
            <a:avLst/>
          </a:prstGeom>
        </p:spPr>
        <p:txBody>
          <a:bodyPr wrap="square">
            <a:spAutoFit/>
          </a:bodyPr>
          <a:lstStyle/>
          <a:p>
            <a:pPr>
              <a:lnSpc>
                <a:spcPct val="107000"/>
              </a:lnSpc>
              <a:spcAft>
                <a:spcPts val="800"/>
              </a:spcAft>
            </a:pPr>
            <a:r>
              <a:rPr lang="es-DO" sz="4400" dirty="0">
                <a:solidFill>
                  <a:schemeClr val="bg1"/>
                </a:solidFill>
              </a:rPr>
              <a:t>Los proponentes de la TUG utilizan </a:t>
            </a:r>
            <a:r>
              <a:rPr lang="es-DO" sz="4400" dirty="0">
                <a:solidFill>
                  <a:srgbClr val="FFFF00"/>
                </a:solidFill>
              </a:rPr>
              <a:t>copiosamente</a:t>
            </a:r>
            <a:r>
              <a:rPr lang="es-DO" sz="4400" dirty="0"/>
              <a:t> </a:t>
            </a:r>
            <a:r>
              <a:rPr lang="es-DO" sz="4400" dirty="0">
                <a:solidFill>
                  <a:schemeClr val="bg1"/>
                </a:solidFill>
              </a:rPr>
              <a:t>los escritos de la señora White al abordar la doctrina del pecado</a:t>
            </a:r>
            <a:r>
              <a:rPr lang="es-DO" sz="4400" dirty="0" smtClean="0">
                <a:solidFill>
                  <a:schemeClr val="bg1"/>
                </a:solidFill>
              </a:rPr>
              <a:t>.</a:t>
            </a:r>
          </a:p>
          <a:p>
            <a:pPr>
              <a:lnSpc>
                <a:spcPct val="107000"/>
              </a:lnSpc>
              <a:spcAft>
                <a:spcPts val="800"/>
              </a:spcAft>
            </a:pPr>
            <a:r>
              <a:rPr lang="es-DO" sz="4400" dirty="0">
                <a:solidFill>
                  <a:schemeClr val="bg1"/>
                </a:solidFill>
              </a:rPr>
              <a:t>Por ello, aparte de la evidencia bíblica, en este capítulo analizaremos algunas de sus declaraciones.</a:t>
            </a:r>
            <a:r>
              <a:rPr lang="es-DO" sz="4400" dirty="0"/>
              <a:t> </a:t>
            </a:r>
            <a:r>
              <a:rPr lang="es-DO" sz="4400" dirty="0">
                <a:solidFill>
                  <a:schemeClr val="bg1"/>
                </a:solidFill>
              </a:rPr>
              <a:t>El</a:t>
            </a:r>
            <a:r>
              <a:rPr lang="es-DO" sz="4400" dirty="0"/>
              <a:t> </a:t>
            </a:r>
            <a:r>
              <a:rPr lang="es-DO" sz="4400" dirty="0">
                <a:solidFill>
                  <a:srgbClr val="FFFF00"/>
                </a:solidFill>
              </a:rPr>
              <a:t>uso selectivo </a:t>
            </a:r>
            <a:r>
              <a:rPr lang="es-DO" sz="4400" dirty="0">
                <a:solidFill>
                  <a:schemeClr val="bg1"/>
                </a:solidFill>
              </a:rPr>
              <a:t>de algunas de sus declaraciones </a:t>
            </a:r>
            <a:r>
              <a:rPr lang="es-DO" sz="4400" dirty="0">
                <a:solidFill>
                  <a:srgbClr val="FFFF00"/>
                </a:solidFill>
              </a:rPr>
              <a:t>hace un pobre servicio a su perspectiva sobre el tema e impide que la evidencia bíblica sea analizada de manera adecuada. </a:t>
            </a:r>
            <a:endParaRPr lang="es-ES" sz="4400" dirty="0">
              <a:solidFill>
                <a:srgbClr val="FFFF00"/>
              </a:solidFill>
            </a:endParaRPr>
          </a:p>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Tree>
    <p:extLst>
      <p:ext uri="{BB962C8B-B14F-4D97-AF65-F5344CB8AC3E}">
        <p14:creationId xmlns:p14="http://schemas.microsoft.com/office/powerpoint/2010/main" val="24399819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3" name="Rectángulo 2"/>
          <p:cNvSpPr/>
          <p:nvPr/>
        </p:nvSpPr>
        <p:spPr>
          <a:xfrm>
            <a:off x="2415344" y="562971"/>
            <a:ext cx="7361311" cy="811954"/>
          </a:xfrm>
          <a:prstGeom prst="rect">
            <a:avLst/>
          </a:prstGeom>
        </p:spPr>
        <p:txBody>
          <a:bodyPr wrap="none">
            <a:spAutoFit/>
          </a:bodyPr>
          <a:lstStyle/>
          <a:p>
            <a:pPr algn="ctr">
              <a:lnSpc>
                <a:spcPct val="107000"/>
              </a:lnSpc>
              <a:spcAft>
                <a:spcPts val="800"/>
              </a:spcAft>
            </a:pPr>
            <a:r>
              <a:rPr lang="es-DO" sz="4800" b="1" dirty="0">
                <a:solidFill>
                  <a:schemeClr val="bg1"/>
                </a:solidFill>
                <a:latin typeface="Bahnschrift SemiCondensed" panose="020B0502040204020203" pitchFamily="34" charset="0"/>
              </a:rPr>
              <a:t>Una mirada al pecado original</a:t>
            </a:r>
            <a:endParaRPr lang="es-ES" sz="4800" b="1" dirty="0">
              <a:solidFill>
                <a:schemeClr val="bg1"/>
              </a:solidFill>
              <a:latin typeface="Bahnschrift SemiCondensed" panose="020B0502040204020203" pitchFamily="34" charset="0"/>
            </a:endParaRPr>
          </a:p>
        </p:txBody>
      </p:sp>
      <p:sp>
        <p:nvSpPr>
          <p:cNvPr id="4" name="Rectángulo 3"/>
          <p:cNvSpPr/>
          <p:nvPr/>
        </p:nvSpPr>
        <p:spPr>
          <a:xfrm>
            <a:off x="289559" y="2024623"/>
            <a:ext cx="11612880" cy="2308324"/>
          </a:xfrm>
          <a:prstGeom prst="rect">
            <a:avLst/>
          </a:prstGeom>
        </p:spPr>
        <p:txBody>
          <a:bodyPr wrap="square">
            <a:spAutoFit/>
          </a:bodyPr>
          <a:lstStyle/>
          <a:p>
            <a:r>
              <a:rPr lang="es-DO" sz="4800" dirty="0">
                <a:solidFill>
                  <a:schemeClr val="bg1"/>
                </a:solidFill>
                <a:latin typeface="Bahnschrift SemiCondensed" panose="020B0502040204020203" pitchFamily="34" charset="0"/>
              </a:rPr>
              <a:t>Dennis </a:t>
            </a:r>
            <a:r>
              <a:rPr lang="es-DO" sz="4800" dirty="0" err="1">
                <a:solidFill>
                  <a:schemeClr val="bg1"/>
                </a:solidFill>
                <a:latin typeface="Bahnschrift SemiCondensed" panose="020B0502040204020203" pitchFamily="34" charset="0"/>
              </a:rPr>
              <a:t>Priebe</a:t>
            </a:r>
            <a:r>
              <a:rPr lang="es-DO" sz="4800" dirty="0">
                <a:solidFill>
                  <a:schemeClr val="bg1"/>
                </a:solidFill>
                <a:latin typeface="Bahnschrift SemiCondensed" panose="020B0502040204020203" pitchFamily="34" charset="0"/>
              </a:rPr>
              <a:t> </a:t>
            </a:r>
            <a:r>
              <a:rPr lang="es-DO" sz="4800" dirty="0" smtClean="0">
                <a:solidFill>
                  <a:schemeClr val="bg1"/>
                </a:solidFill>
                <a:latin typeface="Bahnschrift SemiCondensed" panose="020B0502040204020203" pitchFamily="34" charset="0"/>
              </a:rPr>
              <a:t>define el pecado </a:t>
            </a:r>
            <a:r>
              <a:rPr lang="es-DO" sz="4800" dirty="0">
                <a:solidFill>
                  <a:schemeClr val="bg1"/>
                </a:solidFill>
                <a:latin typeface="Bahnschrift SemiCondensed" panose="020B0502040204020203" pitchFamily="34" charset="0"/>
              </a:rPr>
              <a:t>como una serie de </a:t>
            </a:r>
            <a:r>
              <a:rPr lang="es-DO" sz="4800" dirty="0">
                <a:solidFill>
                  <a:srgbClr val="FFFF00"/>
                </a:solidFill>
                <a:latin typeface="Bahnschrift SemiCondensed" panose="020B0502040204020203" pitchFamily="34" charset="0"/>
              </a:rPr>
              <a:t>elecciones</a:t>
            </a:r>
            <a:r>
              <a:rPr lang="es-DO" sz="4800" dirty="0">
                <a:latin typeface="Bahnschrift SemiCondensed" panose="020B0502040204020203" pitchFamily="34" charset="0"/>
              </a:rPr>
              <a:t> </a:t>
            </a:r>
            <a:r>
              <a:rPr lang="es-DO" sz="4800" dirty="0">
                <a:solidFill>
                  <a:srgbClr val="FFFF00"/>
                </a:solidFill>
                <a:latin typeface="Bahnschrift SemiCondensed" panose="020B0502040204020203" pitchFamily="34" charset="0"/>
              </a:rPr>
              <a:t>erróneas</a:t>
            </a:r>
            <a:r>
              <a:rPr lang="es-DO" sz="4800" dirty="0">
                <a:latin typeface="Bahnschrift SemiCondensed" panose="020B0502040204020203" pitchFamily="34" charset="0"/>
              </a:rPr>
              <a:t> </a:t>
            </a:r>
            <a:r>
              <a:rPr lang="es-DO" sz="4800" dirty="0">
                <a:solidFill>
                  <a:schemeClr val="bg1"/>
                </a:solidFill>
                <a:latin typeface="Bahnschrift SemiCondensed" panose="020B0502040204020203" pitchFamily="34" charset="0"/>
              </a:rPr>
              <a:t>que conducen a actos incorrectos: </a:t>
            </a:r>
            <a:endParaRPr lang="es-ES" sz="48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19376505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3013</TotalTime>
  <Words>3147</Words>
  <Application>Microsoft Office PowerPoint</Application>
  <PresentationFormat>Panorámica</PresentationFormat>
  <Paragraphs>130</Paragraphs>
  <Slides>51</Slides>
  <Notes>9</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51</vt:i4>
      </vt:variant>
    </vt:vector>
  </HeadingPairs>
  <TitlesOfParts>
    <vt:vector size="60" baseType="lpstr">
      <vt:lpstr>Arial</vt:lpstr>
      <vt:lpstr>Avenir Next LT Pro</vt:lpstr>
      <vt:lpstr>Bahnschrift SemiBold Condensed</vt:lpstr>
      <vt:lpstr>Bahnschrift SemiCondensed</vt:lpstr>
      <vt:lpstr>Calibri</vt:lpstr>
      <vt:lpstr>Calibri Light</vt:lpstr>
      <vt:lpstr>Century Gothic</vt:lpstr>
      <vt:lpstr>Times New Roman</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Office365</dc:creator>
  <cp:lastModifiedBy>Nelly Bastardo</cp:lastModifiedBy>
  <cp:revision>58</cp:revision>
  <dcterms:created xsi:type="dcterms:W3CDTF">2023-08-29T14:36:31Z</dcterms:created>
  <dcterms:modified xsi:type="dcterms:W3CDTF">2023-10-01T22:35:57Z</dcterms:modified>
</cp:coreProperties>
</file>