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390185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4DB418-ED46-4C0B-9641-8294137AF4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264909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1904185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1A4DB418-ED46-4C0B-9641-8294137AF40B}" type="datetimeFigureOut">
              <a:rPr lang="en-US" smtClean="0"/>
              <a:t>10/22/2023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1882281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2218479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156608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188400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4DB418-ED46-4C0B-9641-8294137AF40B}" type="datetimeFigureOut">
              <a:rPr lang="en-US" smtClean="0"/>
              <a:t>10/22/2023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89033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4DB418-ED46-4C0B-9641-8294137AF4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171470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4DB418-ED46-4C0B-9641-8294137AF40B}" type="datetimeFigureOut">
              <a:rPr lang="en-US" smtClean="0"/>
              <a:t>10/22/2023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3489113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4DB418-ED46-4C0B-9641-8294137AF40B}" type="datetimeFigureOut">
              <a:rPr lang="en-US" smtClean="0"/>
              <a:t>10/22/2023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336289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DB418-ED46-4C0B-9641-8294137AF40B}" type="datetimeFigureOut">
              <a:rPr lang="en-US" smtClean="0"/>
              <a:t>10/22/2023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212937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4DB418-ED46-4C0B-9641-8294137AF40B}" type="datetimeFigureOut">
              <a:rPr lang="en-US" smtClean="0"/>
              <a:t>10/22/2023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27253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A4DB418-ED46-4C0B-9641-8294137AF40B}" type="datetimeFigureOut">
              <a:rPr lang="en-US" smtClean="0"/>
              <a:t>10/22/2023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6CD66079-CF3B-4017-A289-0EBD63F0BEF9}" type="slidenum">
              <a:rPr lang="en-US" smtClean="0"/>
              <a:t>‹#›</a:t>
            </a:fld>
            <a:endParaRPr lang="en-US"/>
          </a:p>
        </p:txBody>
      </p:sp>
    </p:spTree>
    <p:extLst>
      <p:ext uri="{BB962C8B-B14F-4D97-AF65-F5344CB8AC3E}">
        <p14:creationId xmlns:p14="http://schemas.microsoft.com/office/powerpoint/2010/main" val="233317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1A4DB418-ED46-4C0B-9641-8294137AF40B}" type="datetimeFigureOut">
              <a:rPr lang="en-US" smtClean="0"/>
              <a:t>10/22/2023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6CD66079-CF3B-4017-A289-0EBD63F0BEF9}" type="slidenum">
              <a:rPr lang="en-US" smtClean="0"/>
              <a:t>‹#›</a:t>
            </a:fld>
            <a:endParaRPr lang="en-US"/>
          </a:p>
        </p:txBody>
      </p:sp>
    </p:spTree>
    <p:extLst>
      <p:ext uri="{BB962C8B-B14F-4D97-AF65-F5344CB8AC3E}">
        <p14:creationId xmlns:p14="http://schemas.microsoft.com/office/powerpoint/2010/main" val="345371373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B73B-A1D0-A9A6-8E04-13F0F592AD71}"/>
              </a:ext>
            </a:extLst>
          </p:cNvPr>
          <p:cNvSpPr>
            <a:spLocks noGrp="1"/>
          </p:cNvSpPr>
          <p:nvPr>
            <p:ph type="ctrTitle"/>
          </p:nvPr>
        </p:nvSpPr>
        <p:spPr>
          <a:xfrm>
            <a:off x="516703" y="3422770"/>
            <a:ext cx="10572000" cy="1124907"/>
          </a:xfrm>
        </p:spPr>
        <p:txBody>
          <a:bodyPr/>
          <a:lstStyle/>
          <a:p>
            <a:r>
              <a:rPr lang="es-DO" sz="6000" dirty="0"/>
              <a:t>La vindicación de Dios</a:t>
            </a:r>
            <a:endParaRPr lang="en-US" sz="6000" dirty="0"/>
          </a:p>
        </p:txBody>
      </p:sp>
      <p:sp>
        <p:nvSpPr>
          <p:cNvPr id="3" name="Subtitle 2">
            <a:extLst>
              <a:ext uri="{FF2B5EF4-FFF2-40B4-BE49-F238E27FC236}">
                <a16:creationId xmlns:a16="http://schemas.microsoft.com/office/drawing/2014/main" id="{57FE08D6-081C-82F9-E706-85AB11BD30BE}"/>
              </a:ext>
            </a:extLst>
          </p:cNvPr>
          <p:cNvSpPr>
            <a:spLocks noGrp="1"/>
          </p:cNvSpPr>
          <p:nvPr>
            <p:ph type="subTitle" idx="1"/>
          </p:nvPr>
        </p:nvSpPr>
        <p:spPr>
          <a:xfrm>
            <a:off x="810001" y="5280846"/>
            <a:ext cx="10714890" cy="1124907"/>
          </a:xfrm>
        </p:spPr>
        <p:txBody>
          <a:bodyPr>
            <a:normAutofit/>
          </a:bodyPr>
          <a:lstStyle/>
          <a:p>
            <a:pPr algn="r"/>
            <a:r>
              <a:rPr lang="es-DO" sz="2400" dirty="0">
                <a:effectLst/>
                <a:latin typeface="Calibri" panose="020F0502020204030204" pitchFamily="34" charset="0"/>
                <a:ea typeface="Calibri" panose="020F0502020204030204" pitchFamily="34" charset="0"/>
                <a:cs typeface="Times New Roman" panose="02020603050405020304" pitchFamily="18" charset="0"/>
              </a:rPr>
              <a:t>¿P</a:t>
            </a:r>
            <a:r>
              <a:rPr lang="es-DO" sz="2400" kern="0" dirty="0">
                <a:effectLst/>
                <a:latin typeface="Calibri" panose="020F0502020204030204" pitchFamily="34" charset="0"/>
                <a:ea typeface="Calibri" panose="020F0502020204030204" pitchFamily="34" charset="0"/>
                <a:cs typeface="Times New Roman" panose="02020603050405020304" pitchFamily="18" charset="0"/>
              </a:rPr>
              <a:t>rotagonizará el pueblo de Dios algún tipo de vindicación en la crisis final? Y si lo hará, ¿cuál será la naturaleza de dicha vindicación? </a:t>
            </a:r>
            <a:endParaRPr lang="en-US" sz="2400" dirty="0"/>
          </a:p>
        </p:txBody>
      </p:sp>
    </p:spTree>
    <p:extLst>
      <p:ext uri="{BB962C8B-B14F-4D97-AF65-F5344CB8AC3E}">
        <p14:creationId xmlns:p14="http://schemas.microsoft.com/office/powerpoint/2010/main" val="1353473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0863A-0EEF-C78D-39EF-27A151F8822D}"/>
              </a:ext>
            </a:extLst>
          </p:cNvPr>
          <p:cNvSpPr>
            <a:spLocks noGrp="1"/>
          </p:cNvSpPr>
          <p:nvPr>
            <p:ph type="title"/>
          </p:nvPr>
        </p:nvSpPr>
        <p:spPr/>
        <p:txBody>
          <a:bodyPr/>
          <a:lstStyle/>
          <a:p>
            <a:r>
              <a:rPr lang="es-DO" b="1" dirty="0">
                <a:effectLst/>
                <a:latin typeface="Calibri" panose="020F0502020204030204" pitchFamily="34" charset="0"/>
                <a:ea typeface="Calibri" panose="020F0502020204030204" pitchFamily="34" charset="0"/>
                <a:cs typeface="Times New Roman" panose="02020603050405020304" pitchFamily="18" charset="0"/>
              </a:rPr>
              <a:t>Pasajes que infieren el tema de la vindicación</a:t>
            </a:r>
            <a:endParaRPr lang="en-US" sz="7200" dirty="0"/>
          </a:p>
        </p:txBody>
      </p:sp>
      <p:sp>
        <p:nvSpPr>
          <p:cNvPr id="3" name="Content Placeholder 2">
            <a:extLst>
              <a:ext uri="{FF2B5EF4-FFF2-40B4-BE49-F238E27FC236}">
                <a16:creationId xmlns:a16="http://schemas.microsoft.com/office/drawing/2014/main" id="{0BB3D7FE-50CE-9525-11B8-6ACCB1E0032A}"/>
              </a:ext>
            </a:extLst>
          </p:cNvPr>
          <p:cNvSpPr>
            <a:spLocks noGrp="1"/>
          </p:cNvSpPr>
          <p:nvPr>
            <p:ph idx="1"/>
          </p:nvPr>
        </p:nvSpPr>
        <p:spPr>
          <a:xfrm>
            <a:off x="818712" y="2222287"/>
            <a:ext cx="10554574" cy="4083622"/>
          </a:xfrm>
        </p:spPr>
        <p:txBody>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El concepto de vindicación aparece implícito en una serie de pasajes de la Biblia aún cuando los escritores inspirados no utilizan los términos ya referidos: </a:t>
            </a:r>
          </a:p>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1. El ministerio del profeta Ezequiel no tuvo la recepción que debió haber tenido, aun cuando el pueblo aparentaba escuchar su mensaje. Dios le prometió que, aun así, su labor sería revindicada: </a:t>
            </a:r>
            <a:r>
              <a:rPr lang="es-DO" sz="2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«Ya sea que ellos escuchen o que dejen de escuchar (porque son una casa rebelde), sabrán que ha habido un profeta entre ellos» </a:t>
            </a:r>
            <a:r>
              <a:rPr lang="es-DO" sz="2800" dirty="0">
                <a:effectLst/>
                <a:latin typeface="Calibri" panose="020F0502020204030204" pitchFamily="34" charset="0"/>
                <a:ea typeface="Calibri" panose="020F0502020204030204" pitchFamily="34" charset="0"/>
                <a:cs typeface="Times New Roman" panose="02020603050405020304" pitchFamily="18" charset="0"/>
              </a:rPr>
              <a:t>(Ez 2:5, cf. 33:33).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0078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E863-85AF-9CED-A4AC-0E6125080B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4EE2CC-52EF-F8CB-BE89-E2E09563493D}"/>
              </a:ext>
            </a:extLst>
          </p:cNvPr>
          <p:cNvSpPr>
            <a:spLocks noGrp="1"/>
          </p:cNvSpPr>
          <p:nvPr>
            <p:ph idx="1"/>
          </p:nvPr>
        </p:nvSpPr>
        <p:spPr>
          <a:xfrm>
            <a:off x="818712" y="2774301"/>
            <a:ext cx="10554574" cy="3636511"/>
          </a:xfrm>
        </p:spPr>
        <p:txBody>
          <a:bodyPr>
            <a:normAutofit fontScale="92500" lnSpcReduction="10000"/>
          </a:bodyPr>
          <a:lstStyle/>
          <a:p>
            <a:pPr marL="0" indent="0">
              <a:buNone/>
            </a:pPr>
            <a:r>
              <a:rPr lang="en-US" sz="2400" dirty="0"/>
              <a:t>2. </a:t>
            </a:r>
            <a:r>
              <a:rPr lang="es-DO" sz="2400" dirty="0">
                <a:effectLst/>
                <a:latin typeface="Calibri" panose="020F0502020204030204" pitchFamily="34" charset="0"/>
                <a:ea typeface="Calibri" panose="020F0502020204030204" pitchFamily="34" charset="0"/>
                <a:cs typeface="Times New Roman" panose="02020603050405020304" pitchFamily="18" charset="0"/>
              </a:rPr>
              <a:t>La segunda venida del Señor y la destrucción del actual orden de vida, es un mensaje característico de la fe cristiana (2 Pe 3:7, 10-11). Pero, la prolongación de la paciencia divina es malinterpretada por los impíos como una evidencia de que nada ocurrirá: «nada ha cambiado desde el principio de la creación» (3:4, NVI). Pero, la hecatombe final vindicará la palabra profética y la proclamación de los hijos de Dios (vv. 9, 13, 15).  </a:t>
            </a:r>
          </a:p>
          <a:p>
            <a:pPr marL="0" indent="0">
              <a:buNone/>
            </a:pPr>
            <a:r>
              <a:rPr lang="es-ES" sz="2400" i="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2 Pedro 3:7,10 -11 pero los cielos y la tierra que existen ahora, están reservados por la misma palabra, guardados para el fuego en el día del juicio y de la perdición de los hombres impíos. Pero el día del Señor vendrá como ladrón en la noche; en el cual los cielos pasarán con grande estruendo, y los elementos ardiendo serán deshechos, y la tierra y las obras que en ella hay serán quemadas. Puesto que todas estas cosas han de ser deshechas, ¡cómo no debéis vosotros andar en santa y piadosa manera de vivir</a:t>
            </a:r>
            <a:endParaRPr lang="en-US"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7937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94D8-AB2F-66DC-E90F-6D69E493F4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0F9797-BC8C-6723-285B-FA5EEC85013B}"/>
              </a:ext>
            </a:extLst>
          </p:cNvPr>
          <p:cNvSpPr>
            <a:spLocks noGrp="1"/>
          </p:cNvSpPr>
          <p:nvPr>
            <p:ph idx="1"/>
          </p:nvPr>
        </p:nvSpPr>
        <p:spPr/>
        <p:txBody>
          <a:bodyPr>
            <a:normAutofit fontScale="92500" lnSpcReduction="20000"/>
          </a:bodyPr>
          <a:lstStyle/>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Cristo era el enviado de Dios, pero el liderazgo judío se empeñó en presentar su ministerio como siendo impulsado por el poder de </a:t>
            </a:r>
            <a:r>
              <a:rPr lang="es-DO" sz="2400" dirty="0" err="1">
                <a:effectLst/>
                <a:latin typeface="Calibri" panose="020F0502020204030204" pitchFamily="34" charset="0"/>
                <a:ea typeface="Calibri" panose="020F0502020204030204" pitchFamily="34" charset="0"/>
                <a:cs typeface="Times New Roman" panose="02020603050405020304" pitchFamily="18" charset="0"/>
              </a:rPr>
              <a:t>Belzebú</a:t>
            </a:r>
            <a:r>
              <a:rPr lang="es-DO" sz="24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r>
              <a:rPr lang="es-DO"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(Mt 12:23-24). </a:t>
            </a:r>
          </a:p>
          <a:p>
            <a:pPr marL="0" indent="0" algn="just">
              <a:buNone/>
            </a:pPr>
            <a:r>
              <a:rPr lang="es-ES" sz="2400" i="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Y toda la gente estaba atónita y decía: ¿No será este el Hijo de a David? Mas los fariseos, al oírle, decían: Este no echa fuera los demonios sino por a </a:t>
            </a:r>
            <a:r>
              <a:rPr lang="es-ES" sz="2400" i="1" dirty="0" err="1">
                <a:solidFill>
                  <a:schemeClr val="accent6"/>
                </a:solidFill>
                <a:latin typeface="Calibri" panose="020F0502020204030204" pitchFamily="34" charset="0"/>
                <a:ea typeface="Calibri" panose="020F0502020204030204" pitchFamily="34" charset="0"/>
                <a:cs typeface="Times New Roman" panose="02020603050405020304" pitchFamily="18" charset="0"/>
              </a:rPr>
              <a:t>Beelzebú</a:t>
            </a:r>
            <a:r>
              <a:rPr lang="es-ES" sz="2400" i="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 príncipe de los demonios.</a:t>
            </a:r>
            <a:endParaRPr lang="es-DO" sz="2400" i="1" dirty="0">
              <a:solidFill>
                <a:schemeClr val="accent6"/>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Así provocó un rechazo casi generalizado de Jesús </a:t>
            </a:r>
          </a:p>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a:t>
            </a:r>
            <a:r>
              <a:rPr lang="es-DO" sz="2400" i="1" dirty="0" err="1">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Jn</a:t>
            </a:r>
            <a:r>
              <a:rPr lang="es-DO"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1:10-12). </a:t>
            </a:r>
            <a:r>
              <a:rPr lang="es-ES"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r>
              <a:rPr lang="es-ES"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En el mundo estaba, y el mundo por él fue hecho; pero el mundo no le conoció. A lo suyo vino, y los suyos no le recibieron. Mas a todos los que le recibieron, a los que creen en su nombre, les dio potestad de ser hechos hijos de Dios;</a:t>
            </a:r>
            <a:endParaRPr lang="es-DO" sz="24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0803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5058-E258-E13C-7578-A200F298AD64}"/>
              </a:ext>
            </a:extLst>
          </p:cNvPr>
          <p:cNvSpPr>
            <a:spLocks noGrp="1"/>
          </p:cNvSpPr>
          <p:nvPr>
            <p:ph type="title"/>
          </p:nvPr>
        </p:nvSpPr>
        <p:spPr>
          <a:xfrm>
            <a:off x="801288" y="513977"/>
            <a:ext cx="10571998" cy="970450"/>
          </a:xfrm>
        </p:spPr>
        <p:txBody>
          <a:bodyPr/>
          <a:lstStyle/>
          <a:p>
            <a:endParaRPr lang="en-US"/>
          </a:p>
        </p:txBody>
      </p:sp>
      <p:sp>
        <p:nvSpPr>
          <p:cNvPr id="3" name="Content Placeholder 2">
            <a:extLst>
              <a:ext uri="{FF2B5EF4-FFF2-40B4-BE49-F238E27FC236}">
                <a16:creationId xmlns:a16="http://schemas.microsoft.com/office/drawing/2014/main" id="{F9165006-344A-66E5-963D-EBC443A15FEA}"/>
              </a:ext>
            </a:extLst>
          </p:cNvPr>
          <p:cNvSpPr>
            <a:spLocks noGrp="1"/>
          </p:cNvSpPr>
          <p:nvPr>
            <p:ph idx="1"/>
          </p:nvPr>
        </p:nvSpPr>
        <p:spPr>
          <a:xfrm>
            <a:off x="749872" y="2420694"/>
            <a:ext cx="10554574" cy="4118129"/>
          </a:xfrm>
        </p:spPr>
        <p:txBody>
          <a:bodyPr>
            <a:normAutofit fontScale="92500" lnSpcReduction="20000"/>
          </a:bodyPr>
          <a:lstStyle/>
          <a:p>
            <a:pPr marL="0" indent="0" algn="just">
              <a:buNone/>
            </a:pPr>
            <a:r>
              <a:rPr lang="es-DO" sz="2200" dirty="0">
                <a:effectLst/>
                <a:latin typeface="Calibri" panose="020F0502020204030204" pitchFamily="34" charset="0"/>
                <a:ea typeface="Calibri" panose="020F0502020204030204" pitchFamily="34" charset="0"/>
                <a:cs typeface="Times New Roman" panose="02020603050405020304" pitchFamily="18" charset="0"/>
              </a:rPr>
              <a:t>Como Él había declarado ser el «Hijo de Dios», el Rey prometido a Israel, fue objeto de burla: «Los principales sacerdotes, escarneciéndole con los escribas y los fariseos y los ancianos, decían: A otros salvó, a sí mismo no se puede salvar; si es el Rey de Israel, descienda ahora de la cruz, y creeremos en él. Confió en Dios; líbrele ahora si le quiere; porque ha dicho: Soy Hijo de Dios» </a:t>
            </a:r>
          </a:p>
          <a:p>
            <a:pPr marL="0" indent="0" algn="just">
              <a:buNone/>
            </a:pPr>
            <a:r>
              <a:rPr lang="es-DO"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(Mt 27:41-43). </a:t>
            </a:r>
            <a:r>
              <a:rPr lang="es-ES"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De esta manera también los principales sacerdotes, escarneciéndole con los escribas y los fariseos y los ancianos, decían: A otros salvó, a sí mismo no se puede salvar; si es el Rey de Israel, descienda ahora de la cruz, y creeremos en él. 43 Confió en Dios; líbrele ahora si le quiere; porque ha dicho: Soy Hijo de Dios.</a:t>
            </a:r>
            <a:endParaRPr lang="es-DO"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DO" sz="2200" dirty="0">
                <a:effectLst/>
                <a:latin typeface="Calibri" panose="020F0502020204030204" pitchFamily="34" charset="0"/>
                <a:ea typeface="Calibri" panose="020F0502020204030204" pitchFamily="34" charset="0"/>
                <a:cs typeface="Times New Roman" panose="02020603050405020304" pitchFamily="18" charset="0"/>
              </a:rPr>
              <a:t>Por esa razón, Dios vindicó a Jesús declarándolo «Hijo de Dios con poder según el Espíritu de santidad por su resurrección de entre los muertos» </a:t>
            </a:r>
          </a:p>
          <a:p>
            <a:pPr marL="0" indent="0" algn="just">
              <a:buNone/>
            </a:pPr>
            <a:r>
              <a:rPr lang="es-DO"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(Rom 1:2-3)</a:t>
            </a:r>
          </a:p>
          <a:p>
            <a:pPr marL="0" indent="0" algn="just">
              <a:buNone/>
            </a:pPr>
            <a:r>
              <a:rPr lang="es-ES"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que él había prometido antes por sus profetas en las santas Escrituras, 3 acerca de su Hijo, nuestro Señor Jesucristo, que era del linaje de David según la carne,</a:t>
            </a:r>
            <a:r>
              <a:rPr lang="es-DO" sz="2200" i="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f. 8:11). </a:t>
            </a:r>
          </a:p>
          <a:p>
            <a:pPr marL="0" indent="0" algn="jus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35532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20784-BEA3-A889-6FED-CDC75CA0BA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CDB491-4696-1293-49BC-4AAA4A20B736}"/>
              </a:ext>
            </a:extLst>
          </p:cNvPr>
          <p:cNvSpPr>
            <a:spLocks noGrp="1"/>
          </p:cNvSpPr>
          <p:nvPr>
            <p:ph idx="1"/>
          </p:nvPr>
        </p:nvSpPr>
        <p:spPr>
          <a:xfrm>
            <a:off x="818712" y="2222287"/>
            <a:ext cx="10554574" cy="3833456"/>
          </a:xfrm>
        </p:spPr>
        <p:txBody>
          <a:bodyPr>
            <a:normAutofit/>
          </a:bodyPr>
          <a:lstStyle/>
          <a:p>
            <a:pPr marL="0" indent="0" algn="just">
              <a:buNone/>
            </a:pPr>
            <a:r>
              <a:rPr lang="es-ES" sz="2400" dirty="0"/>
              <a:t>Los que respondieron positivamente al mensaje de Juan el Bautista y fueron bautizados, «justificaron (gr. </a:t>
            </a:r>
            <a:r>
              <a:rPr lang="es-ES" sz="2400" dirty="0" err="1"/>
              <a:t>edikaiōsan</a:t>
            </a:r>
            <a:r>
              <a:rPr lang="es-ES" sz="2400" dirty="0"/>
              <a:t>) a Dios» (</a:t>
            </a:r>
            <a:r>
              <a:rPr lang="es-ES" sz="2400" dirty="0" err="1"/>
              <a:t>Lc</a:t>
            </a:r>
            <a:r>
              <a:rPr lang="es-ES" sz="2400" dirty="0"/>
              <a:t> 7:29). </a:t>
            </a:r>
          </a:p>
          <a:p>
            <a:pPr marL="0" indent="0" algn="just">
              <a:buNone/>
            </a:pPr>
            <a:r>
              <a:rPr lang="es-ES" sz="2400" dirty="0"/>
              <a:t>Dios fue vindicado cuando los judíos respondieron positivamente a su mensaje a través de Juan. Cristo mismo participa de esta vindicación yendo al Jordán para ser bautizado por él (Mt 3:13-15). </a:t>
            </a:r>
          </a:p>
          <a:p>
            <a:pPr marL="0" indent="0" algn="just">
              <a:buNone/>
            </a:pPr>
            <a:r>
              <a:rPr lang="es-ES" sz="2400" dirty="0"/>
              <a:t>Había que cumplir «toda justicia», es decir, había que justificar o vindicar los designios divinos. Cristo también vindicó el profetismo de Juan cuando testificó en público del carácter divino de su ministerio </a:t>
            </a:r>
            <a:endParaRPr lang="en-US" sz="2400" dirty="0"/>
          </a:p>
        </p:txBody>
      </p:sp>
    </p:spTree>
    <p:extLst>
      <p:ext uri="{BB962C8B-B14F-4D97-AF65-F5344CB8AC3E}">
        <p14:creationId xmlns:p14="http://schemas.microsoft.com/office/powerpoint/2010/main" val="2660757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8BF2-A1EB-FD08-DCA5-87E2C857421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29F1F7-3FE1-F7DE-48F0-1563E04F64D5}"/>
              </a:ext>
            </a:extLst>
          </p:cNvPr>
          <p:cNvSpPr>
            <a:spLocks noGrp="1"/>
          </p:cNvSpPr>
          <p:nvPr>
            <p:ph idx="1"/>
          </p:nvPr>
        </p:nvSpPr>
        <p:spPr/>
        <p:txBody>
          <a:bodyPr>
            <a:normAutofit fontScale="92500" lnSpcReduction="10000"/>
          </a:bodyPr>
          <a:lstStyle/>
          <a:p>
            <a:pPr marL="0" indent="0">
              <a:buNone/>
            </a:pPr>
            <a:r>
              <a:rPr lang="es-DO" sz="3600" dirty="0">
                <a:effectLst/>
                <a:latin typeface="Calibri" panose="020F0502020204030204" pitchFamily="34" charset="0"/>
                <a:ea typeface="Calibri" panose="020F0502020204030204" pitchFamily="34" charset="0"/>
                <a:cs typeface="Times New Roman" panose="02020603050405020304" pitchFamily="18" charset="0"/>
              </a:rPr>
              <a:t>La pronta respuesta que Dios da a «sus escogidos que claman a él de día y de noche», es una forma de vindicar su fe y confianza en la liberación divina.</a:t>
            </a:r>
          </a:p>
          <a:p>
            <a:pPr marL="0" indent="0">
              <a:buNone/>
            </a:pPr>
            <a:r>
              <a:rPr lang="es-DO" sz="3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t>
            </a:r>
            <a:r>
              <a:rPr lang="es-DO" sz="3600" dirty="0" err="1">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Lc</a:t>
            </a:r>
            <a:r>
              <a:rPr lang="es-DO" sz="3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18:7–8). </a:t>
            </a:r>
            <a:r>
              <a:rPr lang="es-ES" sz="3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¿Y acaso Dios no hará justicia a sus escogidos, que claman a él día y noche? ¿Se tardará en responderles?  Os digo que pronto les hará justicia. Pero cuando venga el Hijo del Hombre, ¿hallará fe en la tierra?</a:t>
            </a:r>
            <a:endParaRPr lang="en-US" sz="36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54036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17277-DA11-FB9F-A9B3-4C936DC9BE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40D287-28CC-23D3-15EA-4CD236087F72}"/>
              </a:ext>
            </a:extLst>
          </p:cNvPr>
          <p:cNvSpPr>
            <a:spLocks noGrp="1"/>
          </p:cNvSpPr>
          <p:nvPr>
            <p:ph idx="1"/>
          </p:nvPr>
        </p:nvSpPr>
        <p:spPr/>
        <p:txBody>
          <a:bodyPr/>
          <a:lstStyle/>
          <a:p>
            <a:pPr marL="0" lvl="0" indent="0">
              <a:lnSpc>
                <a:spcPct val="107000"/>
              </a:lnSpc>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La vigorosa defensa que el apóstol Pablo presenta ante sus detractores, es una forma de reivindicar su apostolado (2 Co 10:1-12:13). </a:t>
            </a:r>
          </a:p>
          <a:p>
            <a:pPr marL="0" lvl="0" indent="0">
              <a:lnSpc>
                <a:spcPct val="107000"/>
              </a:lnSpc>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Dios mismo vindica las credenciales de su ministerio por medio de un llamado directo, dramático y por muchas señales portentosas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Hch</a:t>
            </a:r>
            <a:r>
              <a:rPr lang="es-DO" sz="3200" dirty="0">
                <a:effectLst/>
                <a:latin typeface="Calibri" panose="020F0502020204030204" pitchFamily="34" charset="0"/>
                <a:ea typeface="Calibri" panose="020F0502020204030204" pitchFamily="34" charset="0"/>
                <a:cs typeface="Times New Roman" panose="02020603050405020304" pitchFamily="18" charset="0"/>
              </a:rPr>
              <a:t> 9:1-19; 2 Co 12:11-13).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83677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4C16D-C7E7-0BB6-D9CD-84CFBFFE1F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B4BE59-9A36-9C26-4523-3595B886CC8A}"/>
              </a:ext>
            </a:extLst>
          </p:cNvPr>
          <p:cNvSpPr>
            <a:spLocks noGrp="1"/>
          </p:cNvSpPr>
          <p:nvPr>
            <p:ph idx="1"/>
          </p:nvPr>
        </p:nvSpPr>
        <p:spPr>
          <a:xfrm>
            <a:off x="810000" y="2774301"/>
            <a:ext cx="10554574" cy="3636511"/>
          </a:xfrm>
        </p:spPr>
        <p:txBody>
          <a:bodyPr>
            <a:normAutofit fontScale="92500" lnSpcReduction="10000"/>
          </a:bodyPr>
          <a:lstStyle/>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La respuesta dada al clamor de los mártires en el quinto sello, implica un acto de vindicación: «¿Hasta cuándo, oh soberano Señor, santo y verdadero, no juzgas y vengas (gr.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ekdikeis</a:t>
            </a:r>
            <a:r>
              <a:rPr lang="es-DO" sz="3200" dirty="0">
                <a:effectLst/>
                <a:latin typeface="Calibri" panose="020F0502020204030204" pitchFamily="34" charset="0"/>
                <a:ea typeface="Calibri" panose="020F0502020204030204" pitchFamily="34" charset="0"/>
                <a:cs typeface="Times New Roman" panose="02020603050405020304" pitchFamily="18" charset="0"/>
              </a:rPr>
              <a:t>) nuestra sangre sobre los que moran en la tierra?»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Ap</a:t>
            </a:r>
            <a:r>
              <a:rPr lang="es-DO" sz="3200" dirty="0">
                <a:effectLst/>
                <a:latin typeface="Calibri" panose="020F0502020204030204" pitchFamily="34" charset="0"/>
                <a:ea typeface="Calibri" panose="020F0502020204030204" pitchFamily="34" charset="0"/>
                <a:cs typeface="Times New Roman" panose="02020603050405020304" pitchFamily="18" charset="0"/>
              </a:rPr>
              <a:t> 6:10). El verbo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ekdikeo</a:t>
            </a:r>
            <a:r>
              <a:rPr lang="es-DO" sz="3200" dirty="0">
                <a:effectLst/>
                <a:latin typeface="Calibri" panose="020F0502020204030204" pitchFamily="34" charset="0"/>
                <a:ea typeface="Calibri" panose="020F0502020204030204" pitchFamily="34" charset="0"/>
                <a:cs typeface="Times New Roman" panose="02020603050405020304" pitchFamily="18" charset="0"/>
              </a:rPr>
              <a:t> es una palabra compuesta: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ek</a:t>
            </a:r>
            <a:r>
              <a:rPr lang="es-DO" sz="3200" dirty="0">
                <a:effectLst/>
                <a:latin typeface="Calibri" panose="020F0502020204030204" pitchFamily="34" charset="0"/>
                <a:ea typeface="Calibri" panose="020F0502020204030204" pitchFamily="34" charset="0"/>
                <a:cs typeface="Times New Roman" panose="02020603050405020304" pitchFamily="18" charset="0"/>
              </a:rPr>
              <a:t> significa «de»; y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dike</a:t>
            </a:r>
            <a:r>
              <a:rPr lang="es-DO" sz="3200" dirty="0">
                <a:effectLst/>
                <a:latin typeface="Calibri" panose="020F0502020204030204" pitchFamily="34" charset="0"/>
                <a:ea typeface="Calibri" panose="020F0502020204030204" pitchFamily="34" charset="0"/>
                <a:cs typeface="Times New Roman" panose="02020603050405020304" pitchFamily="18" charset="0"/>
              </a:rPr>
              <a:t> significa «justicia», es decir, lo que procede de la justicia. Aparte de expresar la idea de «vengar una cosa», significa «vindicar el derecho de una persona» (cf.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Lc</a:t>
            </a:r>
            <a:r>
              <a:rPr lang="es-DO" sz="3200" dirty="0">
                <a:effectLst/>
                <a:latin typeface="Calibri" panose="020F0502020204030204" pitchFamily="34" charset="0"/>
                <a:ea typeface="Calibri" panose="020F0502020204030204" pitchFamily="34" charset="0"/>
                <a:cs typeface="Times New Roman" panose="02020603050405020304" pitchFamily="18" charset="0"/>
              </a:rPr>
              <a:t> 18:3, 5;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Ap</a:t>
            </a:r>
            <a:r>
              <a:rPr lang="es-DO" sz="3200" dirty="0">
                <a:effectLst/>
                <a:latin typeface="Calibri" panose="020F0502020204030204" pitchFamily="34" charset="0"/>
                <a:ea typeface="Calibri" panose="020F0502020204030204" pitchFamily="34" charset="0"/>
                <a:cs typeface="Times New Roman" panose="02020603050405020304" pitchFamily="18" charset="0"/>
              </a:rPr>
              <a:t> 19:2).</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256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165CC-32D3-6936-E407-484E6F4219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026C9E-E787-4410-7250-A084229542EC}"/>
              </a:ext>
            </a:extLst>
          </p:cNvPr>
          <p:cNvSpPr>
            <a:spLocks noGrp="1"/>
          </p:cNvSpPr>
          <p:nvPr>
            <p:ph idx="1"/>
          </p:nvPr>
        </p:nvSpPr>
        <p:spPr/>
        <p:txBody>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Como podemos apreciar, el tema de la vindicación está presenta en la Biblia tanto de manera explícita como implícita. Se vindica a Dios y a su pueblo: los santos vindican a Dios, su Ley y sus propósitos redentores al cumplir su misión. Y esto ocurre a pesar de los errores que los santos puedan cometer mientras cumplen su misión. Esta es la naturaleza de la vindicación que cumplirá el pueblo de Dios en la crisis final.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14200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61E3A-5B10-9920-16CC-932551EA86C7}"/>
              </a:ext>
            </a:extLst>
          </p:cNvPr>
          <p:cNvSpPr>
            <a:spLocks noGrp="1"/>
          </p:cNvSpPr>
          <p:nvPr>
            <p:ph type="title"/>
          </p:nvPr>
        </p:nvSpPr>
        <p:spPr/>
        <p:txBody>
          <a:bodyPr/>
          <a:lstStyle/>
          <a:p>
            <a:r>
              <a:rPr lang="es-DO" sz="4400" b="1" dirty="0">
                <a:effectLst/>
                <a:latin typeface="Calibri" panose="020F0502020204030204" pitchFamily="34" charset="0"/>
                <a:ea typeface="Calibri" panose="020F0502020204030204" pitchFamily="34" charset="0"/>
                <a:cs typeface="Times New Roman" panose="02020603050405020304" pitchFamily="18" charset="0"/>
              </a:rPr>
              <a:t>¿Es Dios vindicado por su pueblo?</a:t>
            </a:r>
            <a:endParaRPr lang="en-US" sz="8000" dirty="0"/>
          </a:p>
        </p:txBody>
      </p:sp>
      <p:sp>
        <p:nvSpPr>
          <p:cNvPr id="3" name="Content Placeholder 2">
            <a:extLst>
              <a:ext uri="{FF2B5EF4-FFF2-40B4-BE49-F238E27FC236}">
                <a16:creationId xmlns:a16="http://schemas.microsoft.com/office/drawing/2014/main" id="{D919283C-33F2-7DDC-666C-48619E2A1F0C}"/>
              </a:ext>
            </a:extLst>
          </p:cNvPr>
          <p:cNvSpPr>
            <a:spLocks noGrp="1"/>
          </p:cNvSpPr>
          <p:nvPr>
            <p:ph idx="1"/>
          </p:nvPr>
        </p:nvSpPr>
        <p:spPr/>
        <p:txBody>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En el libro de Apocalipsis, encontramos un solemne llamado a «temed a Dios y dadle honra» (</a:t>
            </a:r>
            <a:r>
              <a:rPr lang="es-DO" sz="2800" dirty="0" err="1">
                <a:effectLst/>
                <a:latin typeface="Calibri" panose="020F0502020204030204" pitchFamily="34" charset="0"/>
                <a:ea typeface="Calibri" panose="020F0502020204030204" pitchFamily="34" charset="0"/>
                <a:cs typeface="Times New Roman" panose="02020603050405020304" pitchFamily="18" charset="0"/>
              </a:rPr>
              <a:t>Ap</a:t>
            </a:r>
            <a:r>
              <a:rPr lang="es-DO" sz="2800" dirty="0">
                <a:effectLst/>
                <a:latin typeface="Calibri" panose="020F0502020204030204" pitchFamily="34" charset="0"/>
                <a:ea typeface="Calibri" panose="020F0502020204030204" pitchFamily="34" charset="0"/>
                <a:cs typeface="Times New Roman" panose="02020603050405020304" pitchFamily="18" charset="0"/>
              </a:rPr>
              <a:t> 14:7), en un contexto cuando el honor de Dios y su santa Ley están siendo desafiados y pisoteados por una humanidad engañada por la </a:t>
            </a:r>
            <a:r>
              <a:rPr lang="es-DO" sz="2800" dirty="0" err="1">
                <a:effectLst/>
                <a:latin typeface="Calibri" panose="020F0502020204030204" pitchFamily="34" charset="0"/>
                <a:ea typeface="Calibri" panose="020F0502020204030204" pitchFamily="34" charset="0"/>
                <a:cs typeface="Times New Roman" panose="02020603050405020304" pitchFamily="18" charset="0"/>
              </a:rPr>
              <a:t>mega-estructura</a:t>
            </a:r>
            <a:r>
              <a:rPr lang="es-DO" sz="2800" dirty="0">
                <a:effectLst/>
                <a:latin typeface="Calibri" panose="020F0502020204030204" pitchFamily="34" charset="0"/>
                <a:ea typeface="Calibri" panose="020F0502020204030204" pitchFamily="34" charset="0"/>
                <a:cs typeface="Times New Roman" panose="02020603050405020304" pitchFamily="18" charset="0"/>
              </a:rPr>
              <a:t> global llamada «Babilonia la grande»</a:t>
            </a:r>
          </a:p>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 La fidelidad del pueblo de Dios a los mandamientos divinos, vindica el nombre divino y los principios de su santa Ley </a:t>
            </a:r>
            <a:endParaRPr lang="en-US" dirty="0"/>
          </a:p>
        </p:txBody>
      </p:sp>
    </p:spTree>
    <p:extLst>
      <p:ext uri="{BB962C8B-B14F-4D97-AF65-F5344CB8AC3E}">
        <p14:creationId xmlns:p14="http://schemas.microsoft.com/office/powerpoint/2010/main" val="267429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B34681-0199-6BE1-F9D0-7BC93A1BC678}"/>
              </a:ext>
            </a:extLst>
          </p:cNvPr>
          <p:cNvSpPr>
            <a:spLocks noGrp="1"/>
          </p:cNvSpPr>
          <p:nvPr>
            <p:ph idx="1"/>
          </p:nvPr>
        </p:nvSpPr>
        <p:spPr>
          <a:xfrm>
            <a:off x="603050" y="1703317"/>
            <a:ext cx="10723431" cy="5033913"/>
          </a:xfrm>
        </p:spPr>
        <p:txBody>
          <a:bodyPr>
            <a:normAutofit/>
          </a:bodyPr>
          <a:lstStyle/>
          <a:p>
            <a:pPr marL="0" indent="0" algn="just">
              <a:buNone/>
            </a:pPr>
            <a:r>
              <a:rPr lang="es-DO" sz="3200" kern="0" dirty="0">
                <a:effectLst/>
                <a:latin typeface="Calibri" panose="020F0502020204030204" pitchFamily="34" charset="0"/>
                <a:ea typeface="Calibri" panose="020F0502020204030204" pitchFamily="34" charset="0"/>
                <a:cs typeface="Times New Roman" panose="02020603050405020304" pitchFamily="18" charset="0"/>
              </a:rPr>
              <a:t>Estas preguntas necesitan ser respondidas si hemos de entender en forma adecuada el papel del pueblo de Dios en la última crisis descrita en Apocalipsis 13-14. </a:t>
            </a:r>
          </a:p>
          <a:p>
            <a:pPr marL="0" indent="0" algn="just">
              <a:buNone/>
            </a:pPr>
            <a:r>
              <a:rPr lang="es-DO" sz="3200" kern="0" dirty="0">
                <a:effectLst/>
                <a:latin typeface="Calibri" panose="020F0502020204030204" pitchFamily="34" charset="0"/>
                <a:ea typeface="Calibri" panose="020F0502020204030204" pitchFamily="34" charset="0"/>
                <a:cs typeface="Times New Roman" panose="02020603050405020304" pitchFamily="18" charset="0"/>
              </a:rPr>
              <a:t>La primera pregunta puede ser respondida positivamente. La segunda es la que plantea un motivo para el debate. Por supuesto que el pueblo de Dios vindicará el carácter de Dios y su santa Ley en la crisis final; no obstante, debemos aclarar que esa </a:t>
            </a:r>
            <a:r>
              <a:rPr lang="es-DO" sz="3200" kern="0" dirty="0">
                <a:solidFill>
                  <a:schemeClr val="accent1"/>
                </a:solidFill>
                <a:effectLst/>
                <a:latin typeface="Dreaming Outloud Pro" panose="03050502040302030504" pitchFamily="66" charset="0"/>
                <a:ea typeface="Calibri" panose="020F0502020204030204" pitchFamily="34" charset="0"/>
              </a:rPr>
              <a:t>vindicación</a:t>
            </a:r>
            <a:r>
              <a:rPr lang="es-DO" sz="3200" kern="0" dirty="0">
                <a:effectLst/>
                <a:latin typeface="Calibri" panose="020F0502020204030204" pitchFamily="34" charset="0"/>
                <a:ea typeface="Calibri" panose="020F0502020204030204" pitchFamily="34" charset="0"/>
                <a:cs typeface="Times New Roman" panose="02020603050405020304" pitchFamily="18" charset="0"/>
              </a:rPr>
              <a:t> no será de la naturaleza que plantea la TUG. </a:t>
            </a:r>
            <a:endParaRPr lang="en-US" sz="3200" dirty="0"/>
          </a:p>
        </p:txBody>
      </p:sp>
    </p:spTree>
    <p:extLst>
      <p:ext uri="{BB962C8B-B14F-4D97-AF65-F5344CB8AC3E}">
        <p14:creationId xmlns:p14="http://schemas.microsoft.com/office/powerpoint/2010/main" val="2979604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F12CB-F27D-AEDD-50FC-7803653795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E27A06-F166-7D68-273D-1887916269C6}"/>
              </a:ext>
            </a:extLst>
          </p:cNvPr>
          <p:cNvSpPr>
            <a:spLocks noGrp="1"/>
          </p:cNvSpPr>
          <p:nvPr>
            <p:ph idx="1"/>
          </p:nvPr>
        </p:nvSpPr>
        <p:spPr/>
        <p:txBody>
          <a:bodyPr>
            <a:normAutofit lnSpcReduction="10000"/>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No obstante, la reivindicación efectuada por el pueblo de Dios en la crisis final no es de la naturaleza que propone la TUG (ver capítulos 7, 10-13). Además, en el último tiempo, al finalizar el juicio investigador, ocurrirá una obra de vindicación divina a favor de los santos como estudiaremos en el siguiente capítulo. </a:t>
            </a:r>
          </a:p>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La vindicación entonces, más que una obra unidireccional —de nosotros hacia Dios—, es bidireccional —de Dios hacia nosotros y viceversa—.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4324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B654-8309-5259-77D9-CA4D1DC19565}"/>
              </a:ext>
            </a:extLst>
          </p:cNvPr>
          <p:cNvSpPr>
            <a:spLocks noGrp="1"/>
          </p:cNvSpPr>
          <p:nvPr>
            <p:ph type="title"/>
          </p:nvPr>
        </p:nvSpPr>
        <p:spPr/>
        <p:txBody>
          <a:bodyPr/>
          <a:lstStyle/>
          <a:p>
            <a:r>
              <a:rPr lang="es-DO" sz="4400" b="1" dirty="0">
                <a:effectLst/>
                <a:latin typeface="Calibri" panose="020F0502020204030204" pitchFamily="34" charset="0"/>
                <a:ea typeface="Calibri" panose="020F0502020204030204" pitchFamily="34" charset="0"/>
                <a:cs typeface="Times New Roman" panose="02020603050405020304" pitchFamily="18" charset="0"/>
              </a:rPr>
              <a:t>La total y decisiva vindicación divina </a:t>
            </a:r>
            <a:endParaRPr lang="en-US" sz="8000" dirty="0"/>
          </a:p>
        </p:txBody>
      </p:sp>
      <p:sp>
        <p:nvSpPr>
          <p:cNvPr id="3" name="Content Placeholder 2">
            <a:extLst>
              <a:ext uri="{FF2B5EF4-FFF2-40B4-BE49-F238E27FC236}">
                <a16:creationId xmlns:a16="http://schemas.microsoft.com/office/drawing/2014/main" id="{4DEF97B8-A31E-1AFD-2A67-29052FE0D883}"/>
              </a:ext>
            </a:extLst>
          </p:cNvPr>
          <p:cNvSpPr>
            <a:spLocks noGrp="1"/>
          </p:cNvSpPr>
          <p:nvPr>
            <p:ph idx="1"/>
          </p:nvPr>
        </p:nvSpPr>
        <p:spPr>
          <a:xfrm>
            <a:off x="818712" y="2446574"/>
            <a:ext cx="10554574" cy="4040490"/>
          </a:xfrm>
        </p:spPr>
        <p:txBody>
          <a:bodyPr>
            <a:normAutofit fontScale="92500" lnSpcReduction="10000"/>
          </a:bodyPr>
          <a:lstStyle/>
          <a:p>
            <a:pPr marL="0" indent="0" algn="jus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gran vindicación cósmica del carácter de Dios y su santa Ley no necesita esperar el último tiempo, esa obra ya ocurrió en el pasado cuando el Hijo de Dios vino a esta tierra y prestó una obediencia perfecta a la Ley divina, muriendo en la cruz como un Cordero sin mancha y sin contaminación (</a:t>
            </a:r>
            <a:r>
              <a:rPr lang="es-DO" sz="2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Jn</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14:15; 1 Pe 1:18-19).</a:t>
            </a:r>
            <a:r>
              <a:rPr lang="es-DO" sz="2800" dirty="0">
                <a:effectLst/>
                <a:latin typeface="Calibri" panose="020F0502020204030204" pitchFamily="34" charset="0"/>
                <a:ea typeface="Calibri" panose="020F0502020204030204" pitchFamily="34" charset="0"/>
                <a:cs typeface="Times New Roman" panose="02020603050405020304" pitchFamily="18" charset="0"/>
              </a:rPr>
              <a:t> La vindicación que realizará el pueblo de Dios en la última crisis será posible gracias a la victoria que Cristo alcanzó sobre las fuerzas del mal. Su victoria propicia la victoria de su pueblo (</a:t>
            </a:r>
            <a:r>
              <a:rPr lang="es-DO" sz="2800" dirty="0" err="1">
                <a:effectLst/>
                <a:latin typeface="Calibri" panose="020F0502020204030204" pitchFamily="34" charset="0"/>
                <a:ea typeface="Calibri" panose="020F0502020204030204" pitchFamily="34" charset="0"/>
                <a:cs typeface="Times New Roman" panose="02020603050405020304" pitchFamily="18" charset="0"/>
              </a:rPr>
              <a:t>Ap</a:t>
            </a:r>
            <a:r>
              <a:rPr lang="es-DO" sz="2800" dirty="0">
                <a:effectLst/>
                <a:latin typeface="Calibri" panose="020F0502020204030204" pitchFamily="34" charset="0"/>
                <a:ea typeface="Calibri" panose="020F0502020204030204" pitchFamily="34" charset="0"/>
                <a:cs typeface="Times New Roman" panose="02020603050405020304" pitchFamily="18" charset="0"/>
              </a:rPr>
              <a:t> 5:5-6; 12:10-11). Así, tenemos una obra de doble vindicación: Dios vindica a sus hijos y ellos lo vindican a Él. Pero, esto no es el deber exclusivo de la última generación, sino de cada generación de creyentes en la historia.</a:t>
            </a:r>
            <a:r>
              <a:rPr lang="es-DO" sz="2800" baseline="30000" dirty="0">
                <a:effectLst/>
                <a:latin typeface="Calibri" panose="020F0502020204030204" pitchFamily="34" charset="0"/>
                <a:ea typeface="Calibri" panose="020F0502020204030204" pitchFamily="34" charset="0"/>
                <a:cs typeface="Times New Roman" panose="02020603050405020304" pitchFamily="18" charset="0"/>
              </a:rPr>
              <a:t>11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14869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07A23-84E2-89A7-F7E9-178B1E6DAC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B42FFE-A49F-1EB6-78D8-7F2883A60A2B}"/>
              </a:ext>
            </a:extLst>
          </p:cNvPr>
          <p:cNvSpPr>
            <a:spLocks noGrp="1"/>
          </p:cNvSpPr>
          <p:nvPr>
            <p:ph idx="1"/>
          </p:nvPr>
        </p:nvSpPr>
        <p:spPr>
          <a:xfrm>
            <a:off x="818712" y="2222287"/>
            <a:ext cx="10554574" cy="4014611"/>
          </a:xfrm>
        </p:spPr>
        <p:txBody>
          <a:bodyPr>
            <a:normAutofit fontScale="92500" lnSpcReduction="10000"/>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Los proponentes de la TUG utilizan los escritos de la Sra. White, y con mucha frecuencia son citados de manera selectiva. Una lectura desprejuiciada de estos escritos y su perspectiva sobre el tema de la vindicación, revelaría que White utilizó la idea de la vindicación de Dios de diferentes maneras.</a:t>
            </a:r>
          </a:p>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Además, ella no le atribuye a la perfección de carácter de la última generación el propósito que plantea la TUG (ver capítulos 15 y 16).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Para la Sra. White, la obediencia perfecta del Hijo de Dios y su muerte expiatoria proveyeron una vindicación cósmica decisiva. A partir de la victoria de la cruz, el Gobierno divino y su Plan de Salvación no corren riesgo de fracaso en ninguna de sus etapas sucesivas.</a:t>
            </a: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32746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0E1F6-05AC-C48B-3E7C-8F6680488A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FEB6D4-AD7C-EF80-234F-3D34E8E7E7DB}"/>
              </a:ext>
            </a:extLst>
          </p:cNvPr>
          <p:cNvSpPr>
            <a:spLocks noGrp="1"/>
          </p:cNvSpPr>
          <p:nvPr>
            <p:ph idx="1"/>
          </p:nvPr>
        </p:nvSpPr>
        <p:spPr/>
        <p:txBody>
          <a:bodyPr/>
          <a:lstStyle/>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En un artículo publicado en </a:t>
            </a:r>
            <a:r>
              <a:rPr lang="es-DO" sz="3200" dirty="0" err="1">
                <a:effectLst/>
                <a:latin typeface="Dreaming Outloud Pro" panose="03050502040302030504" pitchFamily="66" charset="0"/>
                <a:ea typeface="Calibri" panose="020F0502020204030204" pitchFamily="34" charset="0"/>
                <a:cs typeface="Times New Roman" panose="02020603050405020304" pitchFamily="18" charset="0"/>
              </a:rPr>
              <a:t>The</a:t>
            </a:r>
            <a:r>
              <a:rPr lang="es-DO" sz="3200" dirty="0">
                <a:effectLst/>
                <a:latin typeface="Dreaming Outloud Pro" panose="03050502040302030504" pitchFamily="66" charset="0"/>
                <a:ea typeface="Calibri" panose="020F0502020204030204" pitchFamily="34" charset="0"/>
                <a:cs typeface="Times New Roman" panose="02020603050405020304" pitchFamily="18" charset="0"/>
              </a:rPr>
              <a:t> </a:t>
            </a:r>
            <a:r>
              <a:rPr lang="es-DO" sz="3200" dirty="0" err="1">
                <a:effectLst/>
                <a:latin typeface="Dreaming Outloud Pro" panose="03050502040302030504" pitchFamily="66" charset="0"/>
                <a:ea typeface="Calibri" panose="020F0502020204030204" pitchFamily="34" charset="0"/>
                <a:cs typeface="Times New Roman" panose="02020603050405020304" pitchFamily="18" charset="0"/>
              </a:rPr>
              <a:t>Signs</a:t>
            </a:r>
            <a:r>
              <a:rPr lang="es-DO" sz="3200" dirty="0">
                <a:effectLst/>
                <a:latin typeface="Dreaming Outloud Pro" panose="03050502040302030504" pitchFamily="66" charset="0"/>
                <a:ea typeface="Calibri" panose="020F0502020204030204" pitchFamily="34" charset="0"/>
                <a:cs typeface="Times New Roman" panose="02020603050405020304" pitchFamily="18" charset="0"/>
              </a:rPr>
              <a:t> </a:t>
            </a:r>
            <a:r>
              <a:rPr lang="es-DO" sz="3200" dirty="0" err="1">
                <a:effectLst/>
                <a:latin typeface="Dreaming Outloud Pro" panose="03050502040302030504" pitchFamily="66" charset="0"/>
                <a:ea typeface="Calibri" panose="020F0502020204030204" pitchFamily="34" charset="0"/>
                <a:cs typeface="Times New Roman" panose="02020603050405020304" pitchFamily="18" charset="0"/>
              </a:rPr>
              <a:t>Of</a:t>
            </a:r>
            <a:r>
              <a:rPr lang="es-DO" sz="3200" dirty="0">
                <a:effectLst/>
                <a:latin typeface="Dreaming Outloud Pro" panose="03050502040302030504" pitchFamily="66" charset="0"/>
                <a:ea typeface="Calibri" panose="020F0502020204030204" pitchFamily="34" charset="0"/>
                <a:cs typeface="Times New Roman" panose="02020603050405020304" pitchFamily="18" charset="0"/>
              </a:rPr>
              <a:t> </a:t>
            </a:r>
            <a:r>
              <a:rPr lang="es-DO" sz="3200" dirty="0" err="1">
                <a:effectLst/>
                <a:latin typeface="Dreaming Outloud Pro" panose="03050502040302030504" pitchFamily="66" charset="0"/>
                <a:ea typeface="Calibri" panose="020F0502020204030204" pitchFamily="34" charset="0"/>
                <a:cs typeface="Times New Roman" panose="02020603050405020304" pitchFamily="18" charset="0"/>
              </a:rPr>
              <a:t>The</a:t>
            </a:r>
            <a:r>
              <a:rPr lang="es-DO" sz="3200" dirty="0">
                <a:effectLst/>
                <a:latin typeface="Dreaming Outloud Pro" panose="03050502040302030504" pitchFamily="66" charset="0"/>
                <a:ea typeface="Calibri" panose="020F0502020204030204" pitchFamily="34" charset="0"/>
                <a:cs typeface="Times New Roman" panose="02020603050405020304" pitchFamily="18" charset="0"/>
              </a:rPr>
              <a:t> Times</a:t>
            </a:r>
            <a:r>
              <a:rPr lang="es-DO" sz="3200" dirty="0">
                <a:effectLst/>
                <a:latin typeface="Calibri" panose="020F0502020204030204" pitchFamily="34" charset="0"/>
                <a:ea typeface="Calibri" panose="020F0502020204030204" pitchFamily="34" charset="0"/>
                <a:cs typeface="Times New Roman" panose="02020603050405020304" pitchFamily="18" charset="0"/>
              </a:rPr>
              <a:t>, del 9 de junio de 1898, White aborda algunos aspectos sobre la victoria de Cristo sobre las tentaciones del Maligno, su encarnación y su naturaleza humana. El artículo es interesante y merece que consideremos algunos puntos aquí: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5759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6B66-95CA-607A-DF07-D52B515871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3364BC8-3D0A-9CF3-5D4C-927B2770407A}"/>
              </a:ext>
            </a:extLst>
          </p:cNvPr>
          <p:cNvSpPr>
            <a:spLocks noGrp="1"/>
          </p:cNvSpPr>
          <p:nvPr>
            <p:ph idx="1"/>
          </p:nvPr>
        </p:nvSpPr>
        <p:spPr/>
        <p:txBody>
          <a:bodyPr/>
          <a:lstStyle/>
          <a:p>
            <a:pPr marL="0" indent="0" algn="just">
              <a:buNone/>
            </a:pP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«Después de la caída del hombre, Satanás declaró que los seres humanos habían demostrado ser incapaces de guardar la Ley de Dios, y procuró arrastrar consigo al universo en esa creencia». </a:t>
            </a:r>
            <a:r>
              <a:rPr lang="es-DO" sz="3200" dirty="0">
                <a:effectLst/>
                <a:latin typeface="Calibri" panose="020F0502020204030204" pitchFamily="34" charset="0"/>
                <a:ea typeface="Calibri" panose="020F0502020204030204" pitchFamily="34" charset="0"/>
                <a:cs typeface="Times New Roman" panose="02020603050405020304" pitchFamily="18" charset="0"/>
              </a:rPr>
              <a:t>Como el hombre había caído, Satanás parecía tener razón en su aseveración,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entonces esa fue la razón por la que «Cristo vino para desenmascarar al engañador».</a:t>
            </a:r>
            <a:endParaRPr lang="en-US"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54889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A04F1-A21F-4071-3F13-A87595D34A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DA0FC9-6E03-4A1D-6EBE-E6825EC76A59}"/>
              </a:ext>
            </a:extLst>
          </p:cNvPr>
          <p:cNvSpPr>
            <a:spLocks noGrp="1"/>
          </p:cNvSpPr>
          <p:nvPr>
            <p:ph idx="1"/>
          </p:nvPr>
        </p:nvSpPr>
        <p:spPr/>
        <p:txBody>
          <a:bodyPr/>
          <a:lstStyle/>
          <a:p>
            <a:pPr marL="0" indent="0">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Luego se hace referencia a la «enemistad» referida en Génesis 3:15. </a:t>
            </a:r>
          </a:p>
          <a:p>
            <a:pPr marL="0" indent="0" algn="just">
              <a:buNone/>
            </a:pP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Esa enemistad no estaría limitada «meramente a Satanás y al Príncipe de la vida. Debía ser universal. </a:t>
            </a:r>
            <a:r>
              <a:rPr lang="es-DO" sz="3200" dirty="0">
                <a:effectLst/>
                <a:latin typeface="Calibri" panose="020F0502020204030204" pitchFamily="34" charset="0"/>
                <a:ea typeface="Calibri" panose="020F0502020204030204" pitchFamily="34" charset="0"/>
                <a:cs typeface="Times New Roman" panose="02020603050405020304" pitchFamily="18" charset="0"/>
              </a:rPr>
              <a:t>Satanás y sus ángeles habían de sentir la enemistad de toda la humanidad». También añade: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91339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4E4ED-D316-83BF-FB33-9D5BCB3ADDD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4A9646-27AB-E81A-2D7B-2C6F27966927}"/>
              </a:ext>
            </a:extLst>
          </p:cNvPr>
          <p:cNvSpPr>
            <a:spLocks noGrp="1"/>
          </p:cNvSpPr>
          <p:nvPr>
            <p:ph idx="1"/>
          </p:nvPr>
        </p:nvSpPr>
        <p:spPr>
          <a:xfrm>
            <a:off x="810000" y="2334430"/>
            <a:ext cx="10554574" cy="3636511"/>
          </a:xfrm>
        </p:spPr>
        <p:txBody>
          <a:bodyPr/>
          <a:lstStyle/>
          <a:p>
            <a:pPr marL="0" indent="0" algn="just">
              <a:buNone/>
            </a:pP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enemistad puesta entre la simiente de la serpiente y la simiente de la mujer era sobrenatural. La enemistad era en un sentido natural en el caso de Cristo, en otro sentido era sobrenatural, puesto que estaban combinadas la humanidad y la divinidad. Y nunca esa enemistad llegó hasta un grado tan notable como cuando Cristo se convirtió en habitante de esta tierra</a:t>
            </a:r>
            <a:r>
              <a:rPr lang="es-DO"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Nunca antes había habido un ser en la tierra que aborreciera el pecado con un odio tan perfecto como el de Cristo. El había visto su poder engañador y que infatúa obrando en los santos ángeles, y todas las facultades de Cristo se alistaron contra él».</a:t>
            </a:r>
            <a:endParaRPr lang="en-US"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78496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B7DDA-5D6C-7BA3-CABE-DECD206667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592AAD5-46AE-A5E5-DC99-22F2B33FF675}"/>
              </a:ext>
            </a:extLst>
          </p:cNvPr>
          <p:cNvSpPr>
            <a:spLocks noGrp="1"/>
          </p:cNvSpPr>
          <p:nvPr>
            <p:ph idx="1"/>
          </p:nvPr>
        </p:nvSpPr>
        <p:spPr>
          <a:xfrm>
            <a:off x="810000" y="2394815"/>
            <a:ext cx="10554574" cy="3636511"/>
          </a:xfrm>
        </p:spPr>
        <p:txBody>
          <a:bodyPr>
            <a:normAutofit lnSpcReduction="10000"/>
          </a:bodyPr>
          <a:lstStyle/>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Resulta claro que, aunque los seres humanos habían fallado, era posible prestar a Dios una obediencia fiel.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«Nunca antes había habido un ser en la tierra que aborreciera el pecado con un odio tan perfecto como el de Cristo». </a:t>
            </a:r>
            <a:r>
              <a:rPr lang="es-DO" sz="2400" dirty="0">
                <a:effectLst/>
                <a:latin typeface="Calibri" panose="020F0502020204030204" pitchFamily="34" charset="0"/>
                <a:ea typeface="Calibri" panose="020F0502020204030204" pitchFamily="34" charset="0"/>
                <a:cs typeface="Times New Roman" panose="02020603050405020304" pitchFamily="18" charset="0"/>
              </a:rPr>
              <a:t>Esta fue la obediencia que Adán no solo podía dar, sino que debió dar en el Edén. Satanás atrapaba con facilidad al hombre en las redes de la «mundanalidad». Así conseguía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«que el corazón y la mente» </a:t>
            </a:r>
            <a:r>
              <a:rPr lang="es-DO" sz="2400" dirty="0">
                <a:effectLst/>
                <a:latin typeface="Calibri" panose="020F0502020204030204" pitchFamily="34" charset="0"/>
                <a:ea typeface="Calibri" panose="020F0502020204030204" pitchFamily="34" charset="0"/>
                <a:cs typeface="Times New Roman" panose="02020603050405020304" pitchFamily="18" charset="0"/>
              </a:rPr>
              <a:t>estuviera tan absortos con las atracciones mundanales que no quedara lugar para las cosas de valor eterno. Por medio de la mundanalidad, la mente quedaba esclavizada; las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«falsas teorías y falsos dioses» </a:t>
            </a:r>
            <a:r>
              <a:rPr lang="es-DO" sz="2400" dirty="0">
                <a:effectLst/>
                <a:latin typeface="Calibri" panose="020F0502020204030204" pitchFamily="34" charset="0"/>
                <a:ea typeface="Calibri" panose="020F0502020204030204" pitchFamily="34" charset="0"/>
                <a:cs typeface="Times New Roman" panose="02020603050405020304" pitchFamily="18" charset="0"/>
              </a:rPr>
              <a:t>sustituían todo lo que era verdadero; las personas quedaban subyugadas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«con el resplandor y el oropel del mundo».</a:t>
            </a:r>
            <a:endParaRPr lang="en-US"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63435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89AA-142D-0AE8-5153-12DEA2F2EC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AA3605-ED1D-E93F-712E-CFD84266D848}"/>
              </a:ext>
            </a:extLst>
          </p:cNvPr>
          <p:cNvSpPr>
            <a:spLocks noGrp="1"/>
          </p:cNvSpPr>
          <p:nvPr>
            <p:ph idx="1"/>
          </p:nvPr>
        </p:nvSpPr>
        <p:spPr/>
        <p:txBody>
          <a:bodyPr/>
          <a:lstStyle/>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La señora White continúa: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es-DO" sz="32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Fue en este punto donde Satanás pensó vencer a Cristo</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Pensó que Cristo podía ser vencido fácilmente en su humanidad [… se cita Mt 4:8, 9]. </a:t>
            </a:r>
            <a:r>
              <a:rPr lang="es-DO"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Pero Cristo quedó inconmovible. Sintió la fuerza de esa tentación, pero le hizo frente por nosotros y venció»</a:t>
            </a:r>
            <a:r>
              <a:rPr lang="es-DO" sz="3200" dirty="0">
                <a:effectLst/>
                <a:latin typeface="Calibri" panose="020F0502020204030204" pitchFamily="34" charset="0"/>
                <a:ea typeface="Calibri" panose="020F0502020204030204" pitchFamily="34" charset="0"/>
                <a:cs typeface="Times New Roman" panose="02020603050405020304" pitchFamily="18" charset="0"/>
              </a:rPr>
              <a:t>. Luego, destaca el interés cósmico y decisivo de aquel conflicto: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48086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89FA-F004-3EE2-8233-3C352AD385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0E2D0F-96F2-1CD7-DEBE-B706406E7453}"/>
              </a:ext>
            </a:extLst>
          </p:cNvPr>
          <p:cNvSpPr>
            <a:spLocks noGrp="1"/>
          </p:cNvSpPr>
          <p:nvPr>
            <p:ph idx="1"/>
          </p:nvPr>
        </p:nvSpPr>
        <p:spPr>
          <a:xfrm>
            <a:off x="818712" y="2222287"/>
            <a:ext cx="10554574" cy="3988732"/>
          </a:xfrm>
        </p:spPr>
        <p:txBody>
          <a:bodyPr>
            <a:normAutofit lnSpcReduction="10000"/>
          </a:bodyPr>
          <a:lstStyle/>
          <a:p>
            <a:pPr marL="114300" indent="0" algn="just">
              <a:lnSpc>
                <a:spcPct val="107000"/>
              </a:lnSpc>
              <a:buNone/>
            </a:pP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«¡Con qué intenso interés fue observada esta contienda por los ángeles celestiales y los mundos no caídos, mientras estaba siendo </a:t>
            </a:r>
            <a:r>
              <a:rPr lang="es-DO" sz="2800" dirty="0">
                <a:solidFill>
                  <a:schemeClr val="accent6"/>
                </a:solidFill>
                <a:effectLst/>
                <a:latin typeface="Dreaming Outloud Pro" panose="03050502040302030504" pitchFamily="66" charset="0"/>
                <a:ea typeface="Calibri" panose="020F0502020204030204" pitchFamily="34" charset="0"/>
                <a:cs typeface="Times New Roman" panose="02020603050405020304" pitchFamily="18" charset="0"/>
              </a:rPr>
              <a:t>vindicado el honor de la Ley! La controversia quedó definida para siempre, no sólo para este mundo, sino para el universo del cielo</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07000"/>
              </a:lnSpc>
              <a:spcAft>
                <a:spcPts val="800"/>
              </a:spcAf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En la batalla que Satanás libró contra Cristo, aun siendo tan severa como lo fue, «llegó [ha herir] sólo al talón; no pudo tocar la cabeza» del Redentor. ¿Qué ocurrió entonces? </a:t>
            </a: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4861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1CBE9-4ED0-8922-8D91-66DBF471B509}"/>
              </a:ext>
            </a:extLst>
          </p:cNvPr>
          <p:cNvSpPr>
            <a:spLocks noGrp="1"/>
          </p:cNvSpPr>
          <p:nvPr>
            <p:ph type="title"/>
          </p:nvPr>
        </p:nvSpPr>
        <p:spPr/>
        <p:txBody>
          <a:bodyPr/>
          <a:lstStyle/>
          <a:p>
            <a:r>
              <a:rPr lang="en-US" sz="4400" dirty="0" err="1"/>
              <a:t>Significado</a:t>
            </a:r>
            <a:r>
              <a:rPr lang="en-US" sz="4400" dirty="0"/>
              <a:t> de </a:t>
            </a:r>
            <a:r>
              <a:rPr lang="en-US" sz="4400" dirty="0" err="1"/>
              <a:t>vindicación</a:t>
            </a:r>
            <a:endParaRPr lang="en-US" sz="4400" dirty="0"/>
          </a:p>
        </p:txBody>
      </p:sp>
      <p:sp>
        <p:nvSpPr>
          <p:cNvPr id="3" name="Content Placeholder 2">
            <a:extLst>
              <a:ext uri="{FF2B5EF4-FFF2-40B4-BE49-F238E27FC236}">
                <a16:creationId xmlns:a16="http://schemas.microsoft.com/office/drawing/2014/main" id="{F07A5DB6-71C4-A7BB-1A6E-32F4765720C0}"/>
              </a:ext>
            </a:extLst>
          </p:cNvPr>
          <p:cNvSpPr>
            <a:spLocks noGrp="1"/>
          </p:cNvSpPr>
          <p:nvPr>
            <p:ph idx="1"/>
          </p:nvPr>
        </p:nvSpPr>
        <p:spPr/>
        <p:txBody>
          <a:bodyPr/>
          <a:lstStyle/>
          <a:p>
            <a:pPr marL="0" indent="0" algn="just">
              <a:buNone/>
            </a:pPr>
            <a:r>
              <a:rPr lang="es-ES" sz="2800" dirty="0"/>
              <a:t>La primera definición de vindicar en el diccionario de la real academia de la lengua española es vengar. Otro significado de vindicar en el diccionario es defender, </a:t>
            </a:r>
            <a:r>
              <a:rPr lang="es-ES" sz="2800" dirty="0">
                <a:solidFill>
                  <a:schemeClr val="accent1"/>
                </a:solidFill>
              </a:rPr>
              <a:t>especialmente por escrito</a:t>
            </a:r>
            <a:r>
              <a:rPr lang="es-ES" sz="2800" dirty="0"/>
              <a:t>, a quien se halla injuriado, calumniado o injustamente notado. Vindicar es también dicho de una persona: Recuperar lo que le pertenece.</a:t>
            </a:r>
          </a:p>
          <a:p>
            <a:pPr algn="just"/>
            <a:endParaRPr lang="en-US" dirty="0"/>
          </a:p>
        </p:txBody>
      </p:sp>
    </p:spTree>
    <p:extLst>
      <p:ext uri="{BB962C8B-B14F-4D97-AF65-F5344CB8AC3E}">
        <p14:creationId xmlns:p14="http://schemas.microsoft.com/office/powerpoint/2010/main" val="3974258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2BD2-A9EF-3716-A3E8-5938CCAC9A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ADF4D1-9D48-D0CA-5E9F-A2F0C4D0702D}"/>
              </a:ext>
            </a:extLst>
          </p:cNvPr>
          <p:cNvSpPr>
            <a:spLocks noGrp="1"/>
          </p:cNvSpPr>
          <p:nvPr>
            <p:ph idx="1"/>
          </p:nvPr>
        </p:nvSpPr>
        <p:spPr/>
        <p:txBody>
          <a:bodyPr/>
          <a:lstStyle/>
          <a:p>
            <a:pPr marL="0" indent="0" algn="jus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 la muerte de Cristo</a:t>
            </a:r>
            <a:r>
              <a:rPr lang="es-DO" sz="28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 Satanás comprendió que había sido derrotado</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Vio que su verdadero carácter había sido revelado </a:t>
            </a:r>
            <a:r>
              <a:rPr lang="es-DO" sz="28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claramente</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 todo el cielo, y que los seres celestiales y los mundos que había creado Dios estarían plenamente de parte de Dios. </a:t>
            </a:r>
            <a:r>
              <a:rPr lang="es-DO" sz="2800" dirty="0">
                <a:effectLst/>
                <a:latin typeface="Calibri" panose="020F0502020204030204" pitchFamily="34" charset="0"/>
                <a:ea typeface="Calibri" panose="020F0502020204030204" pitchFamily="34" charset="0"/>
                <a:cs typeface="Times New Roman" panose="02020603050405020304" pitchFamily="18" charset="0"/>
              </a:rPr>
              <a:t>Vio que quedarían definitivamente cortadas sus perspectivas de futura influencia sobre ellos. </a:t>
            </a:r>
            <a:r>
              <a:rPr lang="es-DO" sz="2800" dirty="0">
                <a:solidFill>
                  <a:schemeClr val="accent6"/>
                </a:solidFill>
                <a:effectLst/>
                <a:latin typeface="Dreaming Outloud Pro" panose="03050502040302030504" pitchFamily="66" charset="0"/>
                <a:ea typeface="Calibri" panose="020F0502020204030204" pitchFamily="34" charset="0"/>
                <a:cs typeface="Times New Roman" panose="02020603050405020304" pitchFamily="18" charset="0"/>
              </a:rPr>
              <a:t>La humanidad de Cristo demostraría por los siglos eternos la cuestión que definía la controversia</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p:txBody>
      </p:sp>
    </p:spTree>
    <p:extLst>
      <p:ext uri="{BB962C8B-B14F-4D97-AF65-F5344CB8AC3E}">
        <p14:creationId xmlns:p14="http://schemas.microsoft.com/office/powerpoint/2010/main" val="994967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010C-2957-1C0A-6399-DA29D6C708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3FAB42-9A85-0788-D9E9-8EC000A1FAD4}"/>
              </a:ext>
            </a:extLst>
          </p:cNvPr>
          <p:cNvSpPr>
            <a:spLocks noGrp="1"/>
          </p:cNvSpPr>
          <p:nvPr>
            <p:ph idx="1"/>
          </p:nvPr>
        </p:nvSpPr>
        <p:spPr>
          <a:xfrm>
            <a:off x="818712" y="2550091"/>
            <a:ext cx="10554574" cy="3636511"/>
          </a:xfrm>
        </p:spPr>
        <p:txBody>
          <a:bodyPr/>
          <a:lstStyle/>
          <a:p>
            <a:pPr marL="0" indent="0" algn="just">
              <a:buNone/>
            </a:pPr>
            <a:r>
              <a:rPr lang="es-DO" sz="2800" b="1" dirty="0">
                <a:effectLst/>
                <a:latin typeface="Calibri" panose="020F0502020204030204" pitchFamily="34" charset="0"/>
                <a:ea typeface="Calibri" panose="020F0502020204030204" pitchFamily="34" charset="0"/>
                <a:cs typeface="Times New Roman" panose="02020603050405020304" pitchFamily="18" charset="0"/>
              </a:rPr>
              <a:t>Esta cita declara que el mismo Satanás </a:t>
            </a:r>
            <a:r>
              <a:rPr lang="es-DO" sz="2800" b="1"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«comprendió que había sido derrotado».</a:t>
            </a:r>
            <a:r>
              <a:rPr lang="es-DO" sz="2800" b="1" dirty="0">
                <a:effectLst/>
                <a:latin typeface="Calibri" panose="020F0502020204030204" pitchFamily="34" charset="0"/>
                <a:ea typeface="Calibri" panose="020F0502020204030204" pitchFamily="34" charset="0"/>
                <a:cs typeface="Times New Roman" panose="02020603050405020304" pitchFamily="18" charset="0"/>
              </a:rPr>
              <a:t> También, que </a:t>
            </a:r>
            <a:r>
              <a:rPr lang="es-DO"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humanidad del Hijo de Dios demostraría por los siglos eternos la cuestión que definía la controversia»</a:t>
            </a:r>
            <a:r>
              <a:rPr lang="es-DO" sz="2800" b="1" dirty="0">
                <a:effectLst/>
                <a:latin typeface="Calibri" panose="020F0502020204030204" pitchFamily="34" charset="0"/>
                <a:ea typeface="Calibri" panose="020F0502020204030204" pitchFamily="34" charset="0"/>
                <a:cs typeface="Times New Roman" panose="02020603050405020304" pitchFamily="18" charset="0"/>
              </a:rPr>
              <a:t>. En otra parte, se reafirma que al morir Jesús, </a:t>
            </a:r>
            <a:r>
              <a:rPr lang="es-DO"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es-DO" sz="2800" b="1"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Quedó aclarada toda duda</a:t>
            </a:r>
            <a:r>
              <a:rPr lang="es-DO"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relativa a la verdad y error en el largo conflicto. La justicia de Dios </a:t>
            </a:r>
            <a:r>
              <a:rPr lang="es-DO" sz="2800" b="1"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quedó plenamente vindicada</a:t>
            </a:r>
            <a:r>
              <a:rPr lang="es-DO"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t>
            </a:r>
            <a:r>
              <a:rPr lang="es-DO" sz="2800" b="1" dirty="0">
                <a:effectLst/>
                <a:latin typeface="Calibri" panose="020F0502020204030204" pitchFamily="34" charset="0"/>
                <a:ea typeface="Calibri" panose="020F0502020204030204" pitchFamily="34" charset="0"/>
                <a:cs typeface="Times New Roman" panose="02020603050405020304" pitchFamily="18" charset="0"/>
              </a:rPr>
              <a:t> Ante todo el mundo </a:t>
            </a:r>
            <a:r>
              <a:rPr lang="es-DO" sz="2800" b="1" dirty="0">
                <a:effectLst/>
                <a:latin typeface="Dreaming Outloud Pro" panose="03050502040302030504" pitchFamily="66" charset="0"/>
                <a:ea typeface="Calibri" panose="020F0502020204030204" pitchFamily="34" charset="0"/>
                <a:cs typeface="Times New Roman" panose="02020603050405020304" pitchFamily="18" charset="0"/>
              </a:rPr>
              <a:t>se presentó claramente</a:t>
            </a:r>
            <a:r>
              <a:rPr lang="es-DO" sz="2800" b="1" dirty="0">
                <a:effectLst/>
                <a:latin typeface="Calibri" panose="020F0502020204030204" pitchFamily="34" charset="0"/>
                <a:ea typeface="Calibri" panose="020F0502020204030204" pitchFamily="34" charset="0"/>
                <a:cs typeface="Times New Roman" panose="02020603050405020304" pitchFamily="18" charset="0"/>
              </a:rPr>
              <a:t> el gran sacrificio hecho por el Padre y el Hijo en favor del hombre».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16236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6FBE6-4016-B839-CBD4-D6F4ADDCC9DF}"/>
              </a:ext>
            </a:extLst>
          </p:cNvPr>
          <p:cNvSpPr>
            <a:spLocks noGrp="1"/>
          </p:cNvSpPr>
          <p:nvPr>
            <p:ph type="title"/>
          </p:nvPr>
        </p:nvSpPr>
        <p:spPr/>
        <p:txBody>
          <a:bodyPr/>
          <a:lstStyle/>
          <a:p>
            <a:r>
              <a:rPr lang="es-DO" sz="4400" b="1" dirty="0">
                <a:effectLst/>
                <a:latin typeface="Calibri" panose="020F0502020204030204" pitchFamily="34" charset="0"/>
                <a:ea typeface="Calibri" panose="020F0502020204030204" pitchFamily="34" charset="0"/>
                <a:cs typeface="Times New Roman" panose="02020603050405020304" pitchFamily="18" charset="0"/>
              </a:rPr>
              <a:t>La siguiente cita clarifica más este asunto</a:t>
            </a:r>
            <a:endParaRPr lang="en-US" sz="8000" dirty="0"/>
          </a:p>
        </p:txBody>
      </p:sp>
      <p:sp>
        <p:nvSpPr>
          <p:cNvPr id="3" name="Content Placeholder 2">
            <a:extLst>
              <a:ext uri="{FF2B5EF4-FFF2-40B4-BE49-F238E27FC236}">
                <a16:creationId xmlns:a16="http://schemas.microsoft.com/office/drawing/2014/main" id="{C4352D32-CFDE-8895-8F8E-E1550291EEB0}"/>
              </a:ext>
            </a:extLst>
          </p:cNvPr>
          <p:cNvSpPr>
            <a:spLocks noGrp="1"/>
          </p:cNvSpPr>
          <p:nvPr>
            <p:ph idx="1"/>
          </p:nvPr>
        </p:nvSpPr>
        <p:spPr>
          <a:xfrm>
            <a:off x="827424" y="2774301"/>
            <a:ext cx="10554574" cy="3876665"/>
          </a:xfrm>
        </p:spPr>
        <p:txBody>
          <a:bodyPr>
            <a:normAutofit fontScale="92500" lnSpcReduction="20000"/>
          </a:bodyPr>
          <a:lstStyle/>
          <a:p>
            <a:pPr marL="0" indent="0" algn="just">
              <a:buNone/>
            </a:pP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«El Hijo de Dios, el glorioso comandante del cielo, se compadeció de la raza humana. Entró en un pacto con Dios para salvar al hombre, </a:t>
            </a:r>
            <a:r>
              <a:rPr lang="es-DO" sz="32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y para vindicar el carácter de su Padre expresado en la Ley</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Vino a la tierra en forma de hombre </a:t>
            </a:r>
            <a:r>
              <a:rPr lang="es-DO" sz="32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para refutar la mentira de Satanás</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3200" dirty="0">
                <a:solidFill>
                  <a:schemeClr val="accent6"/>
                </a:solidFill>
                <a:effectLst/>
                <a:latin typeface="Dreaming Outloud Pro" panose="03050502040302030504" pitchFamily="66" charset="0"/>
                <a:ea typeface="Calibri" panose="020F0502020204030204" pitchFamily="34" charset="0"/>
                <a:cs typeface="Times New Roman" panose="02020603050405020304" pitchFamily="18" charset="0"/>
              </a:rPr>
              <a:t>de que Dios había dado una Ley que el hombre no podía cumplir</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Vino a entregarse como sacrificio por el pecado, revelando así al universo celestial que la Ley es tan inmutable y eterna como lo es Jehová mismo».</a:t>
            </a:r>
            <a:endParaRPr lang="en-US"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17413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9C1F4-F6FF-EE42-5535-181888483C8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94569D-4BA7-6ED2-8A8E-BAE935F2398C}"/>
              </a:ext>
            </a:extLst>
          </p:cNvPr>
          <p:cNvSpPr>
            <a:spLocks noGrp="1"/>
          </p:cNvSpPr>
          <p:nvPr>
            <p:ph idx="1"/>
          </p:nvPr>
        </p:nvSpPr>
        <p:spPr>
          <a:xfrm>
            <a:off x="810000" y="2774301"/>
            <a:ext cx="10554574" cy="3636511"/>
          </a:xfrm>
        </p:spPr>
        <p:txBody>
          <a:bodyPr/>
          <a:lstStyle/>
          <a:p>
            <a:pPr marL="0" indent="0" algn="just">
              <a:buNone/>
            </a:pP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Solo hay una VINDICACIÓN que responde todas las preguntas, la que ocurrió en la vida y la muerte de Cristo.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Todas las demás «vindicaciones» protagonizadas por los justos, incluyendo la de la última generación, son de carácter relativo y están fundamentadas sobre la victoria de Cristo</a:t>
            </a:r>
            <a:r>
              <a:rPr lang="es-DO" sz="2800" dirty="0">
                <a:effectLst/>
                <a:latin typeface="Calibri" panose="020F0502020204030204" pitchFamily="34" charset="0"/>
                <a:ea typeface="Calibri" panose="020F0502020204030204" pitchFamily="34" charset="0"/>
                <a:cs typeface="Times New Roman" panose="02020603050405020304" pitchFamily="18" charset="0"/>
              </a:rPr>
              <a:t>. </a:t>
            </a:r>
            <a:r>
              <a:rPr lang="es-DO" sz="2800" b="1" u="sng"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Por esto, hablar de que Cristo puede ser derrotado en la última crisis o que el gobierno divino está en riesgo, no solo es desacertado teológicamente, sino que raya en las fronteras de la blasfemia.</a:t>
            </a:r>
            <a:endParaRPr lang="en-US" sz="2800" b="1" u="sng"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738385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2B0B-F071-0421-3EFF-C9358F8FA8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8E7DF0F-7E53-8132-B1A4-61BB797A2CA9}"/>
              </a:ext>
            </a:extLst>
          </p:cNvPr>
          <p:cNvSpPr>
            <a:spLocks noGrp="1"/>
          </p:cNvSpPr>
          <p:nvPr>
            <p:ph idx="1"/>
          </p:nvPr>
        </p:nvSpPr>
        <p:spPr/>
        <p:txBody>
          <a:bodyPr/>
          <a:lstStyle/>
          <a:p>
            <a:pPr marL="0" indent="0" algn="just">
              <a:buNone/>
            </a:pPr>
            <a:r>
              <a:rPr lang="es-DO" sz="4000" dirty="0">
                <a:effectLst/>
                <a:latin typeface="Calibri" panose="020F0502020204030204" pitchFamily="34" charset="0"/>
                <a:ea typeface="Calibri" panose="020F0502020204030204" pitchFamily="34" charset="0"/>
                <a:cs typeface="Times New Roman" panose="02020603050405020304" pitchFamily="18" charset="0"/>
              </a:rPr>
              <a:t>Siendo así, ¿quedan algunos principios de la gran controversia que deben ser aun desarrollados más ampliamente? Sin duda que así es, como lo muestra el apóstol Pablo: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916565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9776-2772-AC98-9D9D-8602A4F7D3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5F4481-C57D-7878-E591-F0BE840ADFC0}"/>
              </a:ext>
            </a:extLst>
          </p:cNvPr>
          <p:cNvSpPr>
            <a:spLocks noGrp="1"/>
          </p:cNvSpPr>
          <p:nvPr>
            <p:ph idx="1"/>
          </p:nvPr>
        </p:nvSpPr>
        <p:spPr>
          <a:xfrm>
            <a:off x="810000" y="2774301"/>
            <a:ext cx="10554574" cy="3636511"/>
          </a:xfrm>
        </p:spPr>
        <p:txBody>
          <a:bodyPr>
            <a:normAutofit lnSpcReduction="10000"/>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«A mí, que soy menos que el menor de todos los santos, me ha sido conferida esta gracia de anunciar entre los gentiles el evangelio de las inescrutables riquezas de Cristo y para aclarar a todos cuál es la administración del misterio que desde la eternidad había estado escondido en Dios, quien creó todas las cosas. </a:t>
            </a:r>
            <a:r>
              <a:rPr lang="es-DO" sz="2800" i="1" dirty="0">
                <a:solidFill>
                  <a:schemeClr val="accent6"/>
                </a:solidFill>
                <a:effectLst/>
                <a:latin typeface="Dreaming Outloud Pro" panose="03050502040302030504" pitchFamily="66" charset="0"/>
                <a:ea typeface="Calibri" panose="020F0502020204030204" pitchFamily="34" charset="0"/>
                <a:cs typeface="Times New Roman" panose="02020603050405020304" pitchFamily="18" charset="0"/>
              </a:rPr>
              <a:t>Todo esto es para que ahora sea dada a conocer, por medio de la iglesia, la multiforme sabiduría de Dios a los principados y las autoridades en los lugares celestiales conforme</a:t>
            </a:r>
            <a:r>
              <a:rPr lang="es-DO" sz="2800" dirty="0">
                <a:effectLst/>
                <a:latin typeface="Calibri" panose="020F0502020204030204" pitchFamily="34" charset="0"/>
                <a:ea typeface="Calibri" panose="020F0502020204030204" pitchFamily="34" charset="0"/>
                <a:cs typeface="Times New Roman" panose="02020603050405020304" pitchFamily="18" charset="0"/>
              </a:rPr>
              <a:t> al propósito eterno que realizó en Cristo Jesús, nuestro Señor» (Efe 3:8-11).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59736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EF7EB-EDED-15FF-CB01-6533A450EB5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A8F3083-A02A-7070-F12F-7661EFF687FC}"/>
              </a:ext>
            </a:extLst>
          </p:cNvPr>
          <p:cNvSpPr>
            <a:spLocks noGrp="1"/>
          </p:cNvSpPr>
          <p:nvPr>
            <p:ph idx="1"/>
          </p:nvPr>
        </p:nvSpPr>
        <p:spPr>
          <a:xfrm>
            <a:off x="810000" y="2489630"/>
            <a:ext cx="10554574" cy="4144083"/>
          </a:xfrm>
        </p:spPr>
        <p:txBody>
          <a:bodyPr>
            <a:normAutofit lnSpcReduction="10000"/>
          </a:bodyPr>
          <a:lstStyle/>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Hemos destacado el versículo 10 en itálica, no obstante, note que ese pasaje no dice que queda pendiente algún tipo de demostración que deba ser hecha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 los principados y potestades en los lugares celestiales»</a:t>
            </a:r>
            <a:r>
              <a:rPr lang="es-DO" sz="2400" dirty="0">
                <a:effectLst/>
                <a:latin typeface="Calibri" panose="020F0502020204030204" pitchFamily="34" charset="0"/>
                <a:ea typeface="Calibri" panose="020F0502020204030204" pitchFamily="34" charset="0"/>
                <a:cs typeface="Times New Roman" panose="02020603050405020304" pitchFamily="18" charset="0"/>
              </a:rPr>
              <a:t> en el tiempo del fin; el texto sencillamente dice que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multiforme sabiduría de Dios» será «dada a conocer» </a:t>
            </a:r>
            <a:r>
              <a:rPr lang="es-DO" sz="2400" dirty="0">
                <a:effectLst/>
                <a:latin typeface="Calibri" panose="020F0502020204030204" pitchFamily="34" charset="0"/>
                <a:ea typeface="Calibri" panose="020F0502020204030204" pitchFamily="34" charset="0"/>
                <a:cs typeface="Times New Roman" panose="02020603050405020304" pitchFamily="18" charset="0"/>
              </a:rPr>
              <a:t>(gr. </a:t>
            </a:r>
            <a:r>
              <a:rPr lang="es-DO" sz="2400" dirty="0" err="1">
                <a:effectLst/>
                <a:latin typeface="Calibri" panose="020F0502020204030204" pitchFamily="34" charset="0"/>
                <a:ea typeface="Calibri" panose="020F0502020204030204" pitchFamily="34" charset="0"/>
                <a:cs typeface="Times New Roman" panose="02020603050405020304" pitchFamily="18" charset="0"/>
              </a:rPr>
              <a:t>gnōristhē</a:t>
            </a:r>
            <a:r>
              <a:rPr lang="es-DO" sz="2400" dirty="0">
                <a:effectLst/>
                <a:latin typeface="Calibri" panose="020F0502020204030204" pitchFamily="34" charset="0"/>
                <a:ea typeface="Calibri" panose="020F0502020204030204" pitchFamily="34" charset="0"/>
                <a:cs typeface="Times New Roman" panose="02020603050405020304" pitchFamily="18" charset="0"/>
              </a:rPr>
              <a:t>) por medio de la proclamación del misterio del Evangelio al mundo, una obra que tiene claras implicaciones cósmicas. </a:t>
            </a:r>
          </a:p>
          <a:p>
            <a:pPr marL="0" indent="0" algn="just">
              <a:buNone/>
            </a:pPr>
            <a:r>
              <a:rPr lang="es-DO"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El anuncio de esta buena noticia comunica el triunfo cósmico y final de Cristo sobre las fuerzas del mal, una victoria que garantiza la victoria escatológica de los fieles en la última gran controversia (</a:t>
            </a:r>
            <a:r>
              <a:rPr lang="es-DO" sz="2400" dirty="0" err="1">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Ap</a:t>
            </a:r>
            <a:r>
              <a:rPr lang="es-DO" sz="24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12:11; 17:14). </a:t>
            </a:r>
            <a:r>
              <a:rPr lang="es-DO" sz="2400" dirty="0">
                <a:effectLst/>
                <a:latin typeface="Calibri" panose="020F0502020204030204" pitchFamily="34" charset="0"/>
                <a:ea typeface="Calibri" panose="020F0502020204030204" pitchFamily="34" charset="0"/>
                <a:cs typeface="Times New Roman" panose="02020603050405020304" pitchFamily="18" charset="0"/>
              </a:rPr>
              <a:t>Pero, eso es algo que ha venido ocurriendo desde los días apostólicos a pesar de los reveces que ha experimentado la verdad durante el desarrollo del gran conflicto.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898143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CFC6-8ED6-6767-C3CC-53F3D64E74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3B6F93-AFBA-212C-FD99-D1BB8DF335E7}"/>
              </a:ext>
            </a:extLst>
          </p:cNvPr>
          <p:cNvSpPr>
            <a:spLocks noGrp="1"/>
          </p:cNvSpPr>
          <p:nvPr>
            <p:ph idx="1"/>
          </p:nvPr>
        </p:nvSpPr>
        <p:spPr>
          <a:xfrm>
            <a:off x="810000" y="2670860"/>
            <a:ext cx="10554574" cy="3636511"/>
          </a:xfrm>
        </p:spPr>
        <p:txBody>
          <a:bodyPr>
            <a:normAutofit lnSpcReduction="10000"/>
          </a:bodyPr>
          <a:lstStyle/>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Denis </a:t>
            </a:r>
            <a:r>
              <a:rPr lang="es-DO" sz="3200" dirty="0" err="1">
                <a:effectLst/>
                <a:latin typeface="Calibri" panose="020F0502020204030204" pitchFamily="34" charset="0"/>
                <a:ea typeface="Calibri" panose="020F0502020204030204" pitchFamily="34" charset="0"/>
                <a:cs typeface="Times New Roman" panose="02020603050405020304" pitchFamily="18" charset="0"/>
              </a:rPr>
              <a:t>Fortin</a:t>
            </a:r>
            <a:r>
              <a:rPr lang="es-DO" sz="3200" dirty="0">
                <a:effectLst/>
                <a:latin typeface="Calibri" panose="020F0502020204030204" pitchFamily="34" charset="0"/>
                <a:ea typeface="Calibri" panose="020F0502020204030204" pitchFamily="34" charset="0"/>
                <a:cs typeface="Times New Roman" panose="02020603050405020304" pitchFamily="18" charset="0"/>
              </a:rPr>
              <a:t> observa: «En la vida y la muerte de Jesús, la sabiduría y la confiabilidad de Dios han sido vindicadas, y serán todavía más vindicadas en los redimidos, quienes serán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“para la alabanza de la gloria de su gracia” (</a:t>
            </a:r>
            <a:r>
              <a:rPr lang="es-DO" sz="32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Ef</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1:6)». </a:t>
            </a:r>
          </a:p>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Los redimidos de todos los tiempos serán la evidencia de que la verdad siempre tuvo sus dignos representantes y sus fieles portavoces.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8527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47C06-42C9-4E4E-3395-E0F1EE4289A3}"/>
              </a:ext>
            </a:extLst>
          </p:cNvPr>
          <p:cNvSpPr>
            <a:spLocks noGrp="1"/>
          </p:cNvSpPr>
          <p:nvPr>
            <p:ph type="title"/>
          </p:nvPr>
        </p:nvSpPr>
        <p:spPr/>
        <p:txBody>
          <a:bodyPr/>
          <a:lstStyle/>
          <a:p>
            <a:r>
              <a:rPr lang="es-DO" dirty="0">
                <a:effectLst/>
                <a:latin typeface="Calibri" panose="020F0502020204030204" pitchFamily="34" charset="0"/>
                <a:ea typeface="Calibri" panose="020F0502020204030204" pitchFamily="34" charset="0"/>
                <a:cs typeface="Times New Roman" panose="02020603050405020304" pitchFamily="18" charset="0"/>
              </a:rPr>
              <a:t> Otra cita de la </a:t>
            </a:r>
            <a:r>
              <a:rPr lang="es-DO" dirty="0" err="1">
                <a:effectLst/>
                <a:latin typeface="Calibri" panose="020F0502020204030204" pitchFamily="34" charset="0"/>
                <a:ea typeface="Calibri" panose="020F0502020204030204" pitchFamily="34" charset="0"/>
                <a:cs typeface="Times New Roman" panose="02020603050405020304" pitchFamily="18" charset="0"/>
              </a:rPr>
              <a:t>sra.</a:t>
            </a:r>
            <a:r>
              <a:rPr lang="es-DO" dirty="0">
                <a:effectLst/>
                <a:latin typeface="Calibri" panose="020F0502020204030204" pitchFamily="34" charset="0"/>
                <a:ea typeface="Calibri" panose="020F0502020204030204" pitchFamily="34" charset="0"/>
                <a:cs typeface="Times New Roman" panose="02020603050405020304" pitchFamily="18" charset="0"/>
              </a:rPr>
              <a:t> White que merece nuestra consideración, es la siguiente: </a:t>
            </a:r>
            <a:endParaRPr lang="en-US" sz="7200" dirty="0"/>
          </a:p>
        </p:txBody>
      </p:sp>
      <p:sp>
        <p:nvSpPr>
          <p:cNvPr id="3" name="Content Placeholder 2">
            <a:extLst>
              <a:ext uri="{FF2B5EF4-FFF2-40B4-BE49-F238E27FC236}">
                <a16:creationId xmlns:a16="http://schemas.microsoft.com/office/drawing/2014/main" id="{69B0A285-93BA-531E-9331-EACE7897B3ED}"/>
              </a:ext>
            </a:extLst>
          </p:cNvPr>
          <p:cNvSpPr>
            <a:spLocks noGrp="1"/>
          </p:cNvSpPr>
          <p:nvPr>
            <p:ph idx="1"/>
          </p:nvPr>
        </p:nvSpPr>
        <p:spPr/>
        <p:txBody>
          <a:bodyPr>
            <a:normAutofit/>
          </a:bodyPr>
          <a:lstStyle/>
          <a:p>
            <a:pPr marL="0" indent="0" algn="just">
              <a:buNone/>
            </a:pPr>
            <a:r>
              <a:rPr lang="es-ES" sz="3200" dirty="0">
                <a:solidFill>
                  <a:schemeClr val="accent1"/>
                </a:solidFill>
              </a:rPr>
              <a:t>«Mediante su pueblo, Cristo ha de manifestar su carácter y los principios de su reino [...] El Señor desea, mediante su pueblo, contestar las acusaciones de Satanás mostrando los resultados de la obediencia los principios rectos»</a:t>
            </a:r>
            <a:endParaRPr lang="en-US" sz="3200" dirty="0">
              <a:solidFill>
                <a:schemeClr val="accent1"/>
              </a:solidFill>
            </a:endParaRPr>
          </a:p>
        </p:txBody>
      </p:sp>
    </p:spTree>
    <p:extLst>
      <p:ext uri="{BB962C8B-B14F-4D97-AF65-F5344CB8AC3E}">
        <p14:creationId xmlns:p14="http://schemas.microsoft.com/office/powerpoint/2010/main" val="5119912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6B725-A83F-6C77-7322-8F2F510103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C2FDCE-368E-A344-7068-CD58D794EFFA}"/>
              </a:ext>
            </a:extLst>
          </p:cNvPr>
          <p:cNvSpPr>
            <a:spLocks noGrp="1"/>
          </p:cNvSpPr>
          <p:nvPr>
            <p:ph idx="1"/>
          </p:nvPr>
        </p:nvSpPr>
        <p:spPr>
          <a:xfrm>
            <a:off x="810000" y="2774301"/>
            <a:ext cx="10554574" cy="3636511"/>
          </a:xfrm>
        </p:spPr>
        <p:txBody>
          <a:bodyPr>
            <a:normAutofit lnSpcReduction="10000"/>
          </a:bodyPr>
          <a:lstStyle/>
          <a:p>
            <a:pPr marL="0" indent="0" algn="jus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¿Está describiendo esta cita la misión de la última generación? </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El contexto demuestra que no. </a:t>
            </a:r>
            <a:r>
              <a:rPr lang="es-DO" sz="2800" dirty="0">
                <a:effectLst/>
                <a:latin typeface="Calibri" panose="020F0502020204030204" pitchFamily="34" charset="0"/>
                <a:ea typeface="Calibri" panose="020F0502020204030204" pitchFamily="34" charset="0"/>
                <a:cs typeface="Times New Roman" panose="02020603050405020304" pitchFamily="18" charset="0"/>
              </a:rPr>
              <a:t>El contexto muestra claramente que las «acusaciones de Satanás» serán respondidas de manera individual —por el creyente— y colectiva —por la iglesia—. Asimismo, los </a:t>
            </a:r>
            <a:r>
              <a:rPr lang="es-DO" sz="2800" dirty="0">
                <a:effectLst/>
                <a:latin typeface="Dreaming Outloud Pro" panose="03050502040302030504" pitchFamily="66" charset="0"/>
                <a:ea typeface="Calibri" panose="020F0502020204030204" pitchFamily="34" charset="0"/>
                <a:cs typeface="Times New Roman" panose="02020603050405020304" pitchFamily="18" charset="0"/>
              </a:rPr>
              <a:t>principios</a:t>
            </a:r>
            <a:r>
              <a:rPr lang="es-DO" sz="2800" dirty="0">
                <a:effectLst/>
                <a:latin typeface="Calibri" panose="020F0502020204030204" pitchFamily="34" charset="0"/>
                <a:ea typeface="Calibri" panose="020F0502020204030204" pitchFamily="34" charset="0"/>
                <a:cs typeface="Times New Roman" panose="02020603050405020304" pitchFamily="18" charset="0"/>
              </a:rPr>
              <a:t> del gobierno divino se manifestarán «en el cristiano individualmente, en la familia, en la iglesia, y en cada institución establecida para el servicio de Dios. Todos éstos han de ser símbolos de lo que se puede hacer para el mundo. Han de ser representaciones del poder salvador de las verdades del Evangelio».</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4059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67362-F94E-F63A-CA25-43F22F481332}"/>
              </a:ext>
            </a:extLst>
          </p:cNvPr>
          <p:cNvSpPr>
            <a:spLocks noGrp="1"/>
          </p:cNvSpPr>
          <p:nvPr>
            <p:ph type="title"/>
          </p:nvPr>
        </p:nvSpPr>
        <p:spPr>
          <a:xfrm>
            <a:off x="827424" y="485985"/>
            <a:ext cx="10571998" cy="970450"/>
          </a:xfrm>
        </p:spPr>
        <p:txBody>
          <a:bodyPr/>
          <a:lstStyle/>
          <a:p>
            <a:endParaRPr lang="en-US"/>
          </a:p>
        </p:txBody>
      </p:sp>
      <p:sp>
        <p:nvSpPr>
          <p:cNvPr id="3" name="Content Placeholder 2">
            <a:extLst>
              <a:ext uri="{FF2B5EF4-FFF2-40B4-BE49-F238E27FC236}">
                <a16:creationId xmlns:a16="http://schemas.microsoft.com/office/drawing/2014/main" id="{165F2344-FDE1-41EF-A1BC-1FEF6EDBA6F2}"/>
              </a:ext>
            </a:extLst>
          </p:cNvPr>
          <p:cNvSpPr>
            <a:spLocks noGrp="1"/>
          </p:cNvSpPr>
          <p:nvPr>
            <p:ph idx="1"/>
          </p:nvPr>
        </p:nvSpPr>
        <p:spPr>
          <a:xfrm>
            <a:off x="827424" y="2567343"/>
            <a:ext cx="10554574" cy="4100875"/>
          </a:xfrm>
        </p:spPr>
        <p:txBody>
          <a:bodyPr>
            <a:normAutofit fontScale="92500" lnSpcReduction="10000"/>
          </a:bodyPr>
          <a:lstStyle/>
          <a:p>
            <a:pPr marL="0" indent="0">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Antes de exponer nuestro punto de vista, señalaremos que el tema de la vindicación tiene fundamento bíblico. Solo que, como cualquier otro tema, puede ser ignorado o tergiversado. Otro problema que debemos trascender es el desarrollar nuestro enfoque a partir de declaraciones de la Sra. White.</a:t>
            </a:r>
            <a:r>
              <a:rPr lang="es-DO" sz="2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s-DO" sz="2400" dirty="0">
                <a:effectLst/>
                <a:latin typeface="Calibri" panose="020F0502020204030204" pitchFamily="34" charset="0"/>
                <a:ea typeface="Calibri" panose="020F0502020204030204" pitchFamily="34" charset="0"/>
                <a:cs typeface="Times New Roman" panose="02020603050405020304" pitchFamily="18" charset="0"/>
              </a:rPr>
              <a:t> Esto último justifica las acusaciones de nuestros críticos, quienes sostienen que los adventistas basamos nuestras convicciones teológicas en los escritos de la Sra. White. </a:t>
            </a:r>
          </a:p>
          <a:p>
            <a:pPr marL="0" indent="0">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La vindicación del carácter de Dios y su Ley es fundamental en la TUG. M. L. Andreasen sostiene: </a:t>
            </a:r>
            <a:r>
              <a:rPr lang="es-DO" sz="24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«El asunto de mayor importancia en el universo no es la salvación de la raza humana, por importante que parezca. Lo más importante es que el nombre de Dios quede limpio de las falsas acusaciones hechas por Satanás».</a:t>
            </a:r>
            <a:r>
              <a:rPr lang="es-DO" sz="2400" dirty="0">
                <a:effectLst/>
                <a:latin typeface="Calibri" panose="020F0502020204030204" pitchFamily="34" charset="0"/>
                <a:ea typeface="Calibri" panose="020F0502020204030204" pitchFamily="34" charset="0"/>
                <a:cs typeface="Times New Roman" panose="02020603050405020304" pitchFamily="18" charset="0"/>
              </a:rPr>
              <a:t> Esta controversia «se decidirá en la vida del pueblo de Dios. Dios depende de nosotros, como dependió de Job. ¿Está bien colocada su confianza?».</a:t>
            </a:r>
            <a:r>
              <a:rPr lang="es-DO" sz="2400"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5038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A0B5-C81D-A0C6-E1BB-DD9471079D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E940AB-1DEA-F858-A228-2CC188E83EDD}"/>
              </a:ext>
            </a:extLst>
          </p:cNvPr>
          <p:cNvSpPr>
            <a:spLocks noGrp="1"/>
          </p:cNvSpPr>
          <p:nvPr>
            <p:ph idx="1"/>
          </p:nvPr>
        </p:nvSpPr>
        <p:spPr/>
        <p:txBody>
          <a:bodyPr/>
          <a:lstStyle/>
          <a:p>
            <a:pPr marL="0" indent="0">
              <a:buNone/>
            </a:pPr>
            <a:r>
              <a:rPr lang="es-DO"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Así que, podemos concordar con la TUG en que a la última generación le corresponde vindicar a Dios y los principios de su Ley,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pero eso no puede hacernos olvidar que esa ha sido la sagrada responsabilidad </a:t>
            </a:r>
            <a:r>
              <a:rPr lang="es-DO" sz="3200" dirty="0">
                <a:solidFill>
                  <a:schemeClr val="accent1"/>
                </a:solidFill>
                <a:effectLst/>
                <a:latin typeface="Dreaming Outloud Pro" panose="03050502040302030504" pitchFamily="66" charset="0"/>
                <a:ea typeface="Calibri" panose="020F0502020204030204" pitchFamily="34" charset="0"/>
                <a:cs typeface="Times New Roman" panose="02020603050405020304" pitchFamily="18" charset="0"/>
              </a:rPr>
              <a:t>de todos los creyentes en todos los tiempos, lugares y circunstancias</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757446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BA36-AB06-1C96-1D06-9BBF94E899E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E23026-9040-ADB4-AF69-EAF1A384B18E}"/>
              </a:ext>
            </a:extLst>
          </p:cNvPr>
          <p:cNvSpPr>
            <a:spLocks noGrp="1"/>
          </p:cNvSpPr>
          <p:nvPr>
            <p:ph idx="1"/>
          </p:nvPr>
        </p:nvSpPr>
        <p:spPr>
          <a:xfrm>
            <a:off x="810000" y="2774301"/>
            <a:ext cx="10554574" cy="3636511"/>
          </a:xfrm>
        </p:spPr>
        <p:txBody>
          <a:bodyPr>
            <a:normAutofit lnSpcReduction="10000"/>
          </a:bodyPr>
          <a:lstStyle/>
          <a:p>
            <a:pPr marL="0" indent="0" algn="just">
              <a:buNone/>
            </a:pP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En la medida que el plan de Dios avanza en el tiempo, y a la vez que se revela su justicia y misericordia, se vindica plenamente su sabiduría, los principios de su reino y la forma en que Dios se relaciona con el mal. Y esto trasciende por mucho el testimonio de la última generación.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Hay una vindicación cristológica —lograda por Cristo—</a:t>
            </a:r>
            <a:r>
              <a:rPr lang="es-DO" sz="2800" dirty="0">
                <a:effectLst/>
                <a:latin typeface="Calibri" panose="020F0502020204030204" pitchFamily="34" charset="0"/>
                <a:ea typeface="Calibri" panose="020F0502020204030204" pitchFamily="34" charset="0"/>
                <a:cs typeface="Times New Roman" panose="02020603050405020304" pitchFamily="18" charset="0"/>
              </a:rPr>
              <a:t>, </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individual, familiar, eclesiástica, escatológica</a:t>
            </a:r>
            <a:r>
              <a:rPr lang="es-DO" sz="2800" baseline="300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27</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 y </a:t>
            </a:r>
            <a:r>
              <a:rPr lang="es-DO" sz="2800" dirty="0" err="1">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posmilenial</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t>
            </a:r>
            <a:r>
              <a:rPr lang="es-DO" sz="2800" dirty="0">
                <a:effectLst/>
                <a:latin typeface="Calibri" panose="020F0502020204030204" pitchFamily="34" charset="0"/>
                <a:ea typeface="Calibri" panose="020F0502020204030204" pitchFamily="34" charset="0"/>
                <a:cs typeface="Times New Roman" panose="02020603050405020304" pitchFamily="18" charset="0"/>
              </a:rPr>
              <a:t> </a:t>
            </a:r>
            <a:r>
              <a:rPr lang="es-DO" sz="2800" b="1" u="sng"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Todas estas vindicaciones ocurren en el transcurso de la historia; pero todas se edifican sobre la victoria del Calvario. Este magno evento es el que garantiza y propicia todas las demás vindicaciones (</a:t>
            </a:r>
            <a:r>
              <a:rPr lang="es-DO" sz="2800" b="1" u="sng"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Ap</a:t>
            </a:r>
            <a:r>
              <a:rPr lang="es-DO" sz="2800" b="1" u="sng"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5:5, cf. 12:11).</a:t>
            </a:r>
            <a:endParaRPr lang="en-US" sz="2800" b="1" u="sng"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866054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FE850-2E1C-50F8-5318-E5BB940E67AE}"/>
              </a:ext>
            </a:extLst>
          </p:cNvPr>
          <p:cNvSpPr>
            <a:spLocks noGrp="1"/>
          </p:cNvSpPr>
          <p:nvPr>
            <p:ph type="title"/>
          </p:nvPr>
        </p:nvSpPr>
        <p:spPr/>
        <p:txBody>
          <a:bodyPr/>
          <a:lstStyle/>
          <a:p>
            <a:r>
              <a:rPr lang="es-DO" dirty="0">
                <a:effectLst/>
                <a:latin typeface="Calibri" panose="020F0502020204030204" pitchFamily="34" charset="0"/>
                <a:ea typeface="Calibri" panose="020F0502020204030204" pitchFamily="34" charset="0"/>
                <a:cs typeface="Times New Roman" panose="02020603050405020304" pitchFamily="18" charset="0"/>
              </a:rPr>
              <a:t>Gary </a:t>
            </a:r>
            <a:r>
              <a:rPr lang="es-DO" dirty="0" err="1">
                <a:effectLst/>
                <a:latin typeface="Calibri" panose="020F0502020204030204" pitchFamily="34" charset="0"/>
                <a:ea typeface="Calibri" panose="020F0502020204030204" pitchFamily="34" charset="0"/>
                <a:cs typeface="Times New Roman" panose="02020603050405020304" pitchFamily="18" charset="0"/>
              </a:rPr>
              <a:t>Land</a:t>
            </a:r>
            <a:r>
              <a:rPr lang="es-DO" dirty="0">
                <a:effectLst/>
                <a:latin typeface="Calibri" panose="020F0502020204030204" pitchFamily="34" charset="0"/>
                <a:ea typeface="Calibri" panose="020F0502020204030204" pitchFamily="34" charset="0"/>
                <a:cs typeface="Times New Roman" panose="02020603050405020304" pitchFamily="18" charset="0"/>
              </a:rPr>
              <a:t> declaró que la Sra. White creía que </a:t>
            </a:r>
            <a:endParaRPr lang="en-US" sz="7200" dirty="0"/>
          </a:p>
        </p:txBody>
      </p:sp>
      <p:sp>
        <p:nvSpPr>
          <p:cNvPr id="3" name="Content Placeholder 2">
            <a:extLst>
              <a:ext uri="{FF2B5EF4-FFF2-40B4-BE49-F238E27FC236}">
                <a16:creationId xmlns:a16="http://schemas.microsoft.com/office/drawing/2014/main" id="{CCA2D2D2-DB60-9414-8225-49FE6FE034F8}"/>
              </a:ext>
            </a:extLst>
          </p:cNvPr>
          <p:cNvSpPr>
            <a:spLocks noGrp="1"/>
          </p:cNvSpPr>
          <p:nvPr>
            <p:ph idx="1"/>
          </p:nvPr>
        </p:nvSpPr>
        <p:spPr>
          <a:xfrm>
            <a:off x="810000" y="2403442"/>
            <a:ext cx="10554574" cy="3636511"/>
          </a:xfrm>
        </p:spPr>
        <p:txBody>
          <a:bodyPr/>
          <a:lstStyle/>
          <a:p>
            <a:pPr marL="0" indent="0" algn="just">
              <a:buNone/>
            </a:pPr>
            <a:r>
              <a:rPr lang="es-DO" sz="2800" b="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«Cuando el curso de la historia haya vindicado la autoridad divina al demostrar la naturaleza destructiva de los principios de Satanás, […] Dios traerá el fin al enviar a su Hijo otra vez a la Tierra, esta vez para recibir a los fieles de todas las épocas y llevarlos consigo al cielo. Después del milenio, los santos regresarán a una tierra recreada, donde Cristo reinará y el pecado no se levantará más».</a:t>
            </a: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24499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D67D2-0691-5019-7937-5DBC4E380819}"/>
              </a:ext>
            </a:extLst>
          </p:cNvPr>
          <p:cNvSpPr>
            <a:spLocks noGrp="1"/>
          </p:cNvSpPr>
          <p:nvPr>
            <p:ph type="title"/>
          </p:nvPr>
        </p:nvSpPr>
        <p:spPr/>
        <p:txBody>
          <a:bodyPr/>
          <a:lstStyle/>
          <a:p>
            <a:r>
              <a:rPr lang="es-DO" sz="4400" b="1" dirty="0">
                <a:effectLst/>
                <a:latin typeface="Calibri" panose="020F0502020204030204" pitchFamily="34" charset="0"/>
                <a:ea typeface="Calibri" panose="020F0502020204030204" pitchFamily="34" charset="0"/>
                <a:cs typeface="Times New Roman" panose="02020603050405020304" pitchFamily="18" charset="0"/>
              </a:rPr>
              <a:t>Conclusión </a:t>
            </a:r>
            <a:endParaRPr lang="en-US" sz="8000" dirty="0"/>
          </a:p>
        </p:txBody>
      </p:sp>
      <p:sp>
        <p:nvSpPr>
          <p:cNvPr id="3" name="Content Placeholder 2">
            <a:extLst>
              <a:ext uri="{FF2B5EF4-FFF2-40B4-BE49-F238E27FC236}">
                <a16:creationId xmlns:a16="http://schemas.microsoft.com/office/drawing/2014/main" id="{B082845C-2638-51A1-CF8C-B4874A15F726}"/>
              </a:ext>
            </a:extLst>
          </p:cNvPr>
          <p:cNvSpPr>
            <a:spLocks noGrp="1"/>
          </p:cNvSpPr>
          <p:nvPr>
            <p:ph idx="1"/>
          </p:nvPr>
        </p:nvSpPr>
        <p:spPr>
          <a:xfrm>
            <a:off x="810000" y="2774301"/>
            <a:ext cx="10554574" cy="3636511"/>
          </a:xfrm>
        </p:spPr>
        <p:txBody>
          <a:bodyPr>
            <a:normAutofit lnSpcReduction="10000"/>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El tema de la vindicación de Dios tiene un sólido fundamento bíblico. Solo que, como cualquier otro tema, puede ser ignorado o tergiversado. La vindicación del carácter de Dios y su Ley es fundamental en la TUG. Este asunto es incluso más importante que nuestra propia salvación.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Sin embargo, no tenemos que elegir entre cosa y otra, puesto que Jesús vino al mundo y vindicó a su Padre y redimió a la raza humana. Por ello, la Sra. White, contrario a los exponentes de la TUG, no sostiene que ese aspecto del Plan de la Salvación sea un asunto pendiente que será resuelto en la crisis final. </a:t>
            </a:r>
            <a:endParaRPr lang="en-US"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29789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BE628-EE37-6A63-F9D0-E7C446F145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CB0DFC-A350-2EC4-9AF5-3CF56AFEAC30}"/>
              </a:ext>
            </a:extLst>
          </p:cNvPr>
          <p:cNvSpPr>
            <a:spLocks noGrp="1"/>
          </p:cNvSpPr>
          <p:nvPr>
            <p:ph idx="1"/>
          </p:nvPr>
        </p:nvSpPr>
        <p:spPr>
          <a:xfrm>
            <a:off x="732448" y="2463827"/>
            <a:ext cx="10554574" cy="3636511"/>
          </a:xfrm>
        </p:spPr>
        <p:txBody>
          <a:bodyPr>
            <a:normAutofit fontScale="92500"/>
          </a:bodyPr>
          <a:lstStyle/>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A la luz de lo estudiado en este capítulo, debemos hacer diferencia entre la VINDICACIÓN realizada en la cruz y las que ha realizado el pueblo de Dios en cada época que le ha tocado vivir y mantenerse fiel a los propósitos divinos. </a:t>
            </a:r>
          </a:p>
          <a:p>
            <a:pPr marL="0" indent="0" algn="just">
              <a:buNone/>
            </a:pPr>
            <a:r>
              <a:rPr lang="es-DO" sz="2800" dirty="0">
                <a:effectLst/>
                <a:latin typeface="Calibri" panose="020F0502020204030204" pitchFamily="34" charset="0"/>
                <a:ea typeface="Calibri" panose="020F0502020204030204" pitchFamily="34" charset="0"/>
                <a:cs typeface="Times New Roman" panose="02020603050405020304" pitchFamily="18" charset="0"/>
              </a:rPr>
              <a:t>La primera es de naturaleza cósmica y absoluta; mientras que la segunda es de naturaleza relativa. En cada momento decisivo de la historia de la salvación, los santos han tendido que responder a ciertas verdades que, cuando son obedecidas, justifican a Dios y su revelación especial del momento.</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88080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6DF9-2A5E-0598-7A5E-3533E9DEED4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4AF7652-268C-78A6-A650-6DE11B51185A}"/>
              </a:ext>
            </a:extLst>
          </p:cNvPr>
          <p:cNvSpPr>
            <a:spLocks noGrp="1"/>
          </p:cNvSpPr>
          <p:nvPr>
            <p:ph idx="1"/>
          </p:nvPr>
        </p:nvSpPr>
        <p:spPr>
          <a:xfrm>
            <a:off x="827424" y="2774301"/>
            <a:ext cx="10554574" cy="3636511"/>
          </a:xfrm>
        </p:spPr>
        <p:txBody>
          <a:bodyPr>
            <a:normAutofit lnSpcReduction="10000"/>
          </a:bodyPr>
          <a:lstStyle/>
          <a:p>
            <a:pPr marL="0" indent="0" algn="jus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vindicación que protagonizará la última generación pertenece al segundo tipo de vindicación; es relativa con relación a la que Cristo realizó en la cruz</a:t>
            </a:r>
            <a:r>
              <a:rPr lang="es-DO" sz="2800" dirty="0">
                <a:effectLst/>
                <a:latin typeface="Calibri" panose="020F0502020204030204" pitchFamily="34" charset="0"/>
                <a:ea typeface="Calibri" panose="020F0502020204030204" pitchFamily="34" charset="0"/>
                <a:cs typeface="Times New Roman" panose="02020603050405020304" pitchFamily="18" charset="0"/>
              </a:rPr>
              <a:t>. ¿La razón? Solo Cristo, diferente a los santos de cualquier tiempo, incluyendo el tiempo del fin, ha ofrecido a Dios una obediencia perfecta sin falta alguna. Como bien lo expresó la Sra. White: </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«El Hijo de Dios» vino a este mundo «para salvar al hombre, y para vindicar el carácter de su Padre expresado en la Ley. Vino a la tierra en forma de hombre para refutar la mentira de Satanás, de que Dios había dado una Ley que el hombre no podía cumplir».</a:t>
            </a:r>
            <a:endPar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380034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20982-9EBC-33B1-BA42-3AE73CECF7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D1816A-ABBA-1387-3B57-B0991AEE7D20}"/>
              </a:ext>
            </a:extLst>
          </p:cNvPr>
          <p:cNvSpPr>
            <a:spLocks noGrp="1"/>
          </p:cNvSpPr>
          <p:nvPr>
            <p:ph idx="1"/>
          </p:nvPr>
        </p:nvSpPr>
        <p:spPr/>
        <p:txBody>
          <a:bodyPr/>
          <a:lstStyle/>
          <a:p>
            <a:pPr marL="0" indent="0" algn="just">
              <a:buNone/>
            </a:pPr>
            <a:r>
              <a:rPr lang="es-DO" sz="3200" dirty="0">
                <a:effectLst/>
                <a:latin typeface="Calibri" panose="020F0502020204030204" pitchFamily="34" charset="0"/>
                <a:ea typeface="Calibri" panose="020F0502020204030204" pitchFamily="34" charset="0"/>
                <a:cs typeface="Times New Roman" panose="02020603050405020304" pitchFamily="18" charset="0"/>
              </a:rPr>
              <a:t>Existen diferentes tipos de vindicaciones: </a:t>
            </a:r>
            <a:r>
              <a:rPr lang="es-DO"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cristológica —en la cruz—</a:t>
            </a:r>
            <a:r>
              <a:rPr lang="es-DO" sz="3200" dirty="0">
                <a:effectLst/>
                <a:latin typeface="Calibri" panose="020F0502020204030204" pitchFamily="34" charset="0"/>
                <a:ea typeface="Calibri" panose="020F0502020204030204" pitchFamily="34" charset="0"/>
                <a:cs typeface="Times New Roman" panose="02020603050405020304" pitchFamily="18" charset="0"/>
              </a:rPr>
              <a:t>,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individual,</a:t>
            </a:r>
            <a:r>
              <a:rPr lang="es-DO" sz="3200" dirty="0">
                <a:effectLst/>
                <a:latin typeface="Calibri" panose="020F0502020204030204" pitchFamily="34" charset="0"/>
                <a:ea typeface="Calibri" panose="020F0502020204030204" pitchFamily="34" charset="0"/>
                <a:cs typeface="Times New Roman" panose="02020603050405020304" pitchFamily="18" charset="0"/>
              </a:rPr>
              <a:t> eclesiástica, </a:t>
            </a:r>
            <a:r>
              <a:rPr lang="es-DO" sz="32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escatológica</a:t>
            </a:r>
            <a:r>
              <a:rPr lang="es-DO" sz="3200" dirty="0">
                <a:effectLst/>
                <a:latin typeface="Calibri" panose="020F0502020204030204" pitchFamily="34" charset="0"/>
                <a:ea typeface="Calibri" panose="020F0502020204030204" pitchFamily="34" charset="0"/>
                <a:cs typeface="Times New Roman" panose="02020603050405020304" pitchFamily="18" charset="0"/>
              </a:rPr>
              <a:t> </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y </a:t>
            </a:r>
            <a:r>
              <a:rPr lang="es-DO" sz="32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posmilenial</a:t>
            </a:r>
            <a:r>
              <a:rPr lang="es-DO" sz="32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algn="just">
              <a:buNone/>
            </a:pPr>
            <a:r>
              <a:rPr lang="es-DO" sz="3200" b="1" u="sng"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Todas estas vindicaciones ocurren en el transcurso de la historia; pero todas se edifican sobre la victoria del Calvario</a:t>
            </a:r>
            <a:endParaRPr lang="en-US" b="1" u="sng" dirty="0">
              <a:solidFill>
                <a:schemeClr val="accent6"/>
              </a:solidFill>
            </a:endParaRPr>
          </a:p>
        </p:txBody>
      </p:sp>
    </p:spTree>
    <p:extLst>
      <p:ext uri="{BB962C8B-B14F-4D97-AF65-F5344CB8AC3E}">
        <p14:creationId xmlns:p14="http://schemas.microsoft.com/office/powerpoint/2010/main" val="3397595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5AF1-5582-D292-F3F6-F732AAA0DA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EB0612-50CD-BA49-DCE0-E991197FEBFA}"/>
              </a:ext>
            </a:extLst>
          </p:cNvPr>
          <p:cNvSpPr>
            <a:spLocks noGrp="1"/>
          </p:cNvSpPr>
          <p:nvPr>
            <p:ph idx="1"/>
          </p:nvPr>
        </p:nvSpPr>
        <p:spPr/>
        <p:txBody>
          <a:bodyPr/>
          <a:lstStyle/>
          <a:p>
            <a:pPr marL="0" indent="0" algn="just">
              <a:buNone/>
            </a:pP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vindicación final de Dios no ocurrirá mediante el testimonio de los justos, sino cuando Él derrame sus juicios sobre los malvados y libere a su pueblo.</a:t>
            </a:r>
            <a:r>
              <a:rPr lang="es-DO" sz="2800" dirty="0">
                <a:effectLst/>
                <a:latin typeface="Calibri" panose="020F0502020204030204" pitchFamily="34" charset="0"/>
                <a:ea typeface="Calibri" panose="020F0502020204030204" pitchFamily="34" charset="0"/>
                <a:cs typeface="Times New Roman" panose="02020603050405020304" pitchFamily="18" charset="0"/>
              </a:rPr>
              <a:t> </a:t>
            </a:r>
            <a:r>
              <a:rPr lang="es-DO"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rPr>
              <a:t>Al final del juicio ejecutivo, «el exterminio del pecado vindicará el amor de Dios y rehabilitará su honor delante de un universo compuesto de seres que se deleitarán en hacer su voluntad y en cuyo corazón estará su Ley».</a:t>
            </a:r>
            <a:endParaRPr lang="en-US" sz="2800" dirty="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81288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6ABDBF-CD3E-3078-2F56-17BE65B212EB}"/>
              </a:ext>
            </a:extLst>
          </p:cNvPr>
          <p:cNvSpPr>
            <a:spLocks noGrp="1"/>
          </p:cNvSpPr>
          <p:nvPr>
            <p:ph idx="1"/>
          </p:nvPr>
        </p:nvSpPr>
        <p:spPr>
          <a:xfrm>
            <a:off x="810000" y="2041133"/>
            <a:ext cx="10554574" cy="3636511"/>
          </a:xfrm>
        </p:spPr>
        <p:txBody>
          <a:bodyPr>
            <a:normAutofit/>
          </a:bodyPr>
          <a:lstStyle/>
          <a:p>
            <a:pPr marL="0" indent="0">
              <a:buNone/>
            </a:pPr>
            <a:r>
              <a:rPr lang="en-US" sz="4800" b="1" dirty="0" err="1"/>
              <a:t>Quieres</a:t>
            </a:r>
            <a:r>
              <a:rPr lang="en-US" sz="4800" b="1" dirty="0"/>
              <a:t> ser </a:t>
            </a:r>
            <a:r>
              <a:rPr lang="en-US" sz="4800" b="1" dirty="0" err="1"/>
              <a:t>parte</a:t>
            </a:r>
            <a:r>
              <a:rPr lang="en-US" sz="4800" b="1" dirty="0"/>
              <a:t> del pueblo que </a:t>
            </a:r>
            <a:r>
              <a:rPr lang="en-US" sz="4800" b="1" dirty="0" err="1"/>
              <a:t>vindica</a:t>
            </a:r>
            <a:r>
              <a:rPr lang="en-US" sz="4800" b="1" dirty="0"/>
              <a:t> </a:t>
            </a:r>
            <a:r>
              <a:rPr lang="en-US" sz="4800" b="1" dirty="0" err="1"/>
              <a:t>el</a:t>
            </a:r>
            <a:r>
              <a:rPr lang="en-US" sz="4800" b="1" dirty="0"/>
              <a:t> </a:t>
            </a:r>
            <a:r>
              <a:rPr lang="en-US" sz="4800" b="1" dirty="0" err="1"/>
              <a:t>nombre</a:t>
            </a:r>
            <a:r>
              <a:rPr lang="en-US" sz="4800" b="1" dirty="0"/>
              <a:t> de Dios ?</a:t>
            </a:r>
          </a:p>
        </p:txBody>
      </p:sp>
      <p:sp>
        <p:nvSpPr>
          <p:cNvPr id="5" name="Title 4">
            <a:extLst>
              <a:ext uri="{FF2B5EF4-FFF2-40B4-BE49-F238E27FC236}">
                <a16:creationId xmlns:a16="http://schemas.microsoft.com/office/drawing/2014/main" id="{015F4963-C1B6-1BA8-4927-EB57E37827A3}"/>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08675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D96DD-6BE5-993F-3F31-564990C3F5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1E715B-63E5-208F-A060-0179A1733F31}"/>
              </a:ext>
            </a:extLst>
          </p:cNvPr>
          <p:cNvSpPr>
            <a:spLocks noGrp="1"/>
          </p:cNvSpPr>
          <p:nvPr>
            <p:ph idx="1"/>
          </p:nvPr>
        </p:nvSpPr>
        <p:spPr>
          <a:xfrm>
            <a:off x="818712" y="2222287"/>
            <a:ext cx="10554574" cy="4092249"/>
          </a:xfrm>
        </p:spPr>
        <p:txBody>
          <a:bodyPr>
            <a:normAutofit/>
          </a:bodyPr>
          <a:lstStyle/>
          <a:p>
            <a:pPr indent="0" algn="just">
              <a:lnSpc>
                <a:spcPct val="107000"/>
              </a:lnSpc>
              <a:spcAft>
                <a:spcPts val="800"/>
              </a:spcAft>
              <a:buNone/>
            </a:pPr>
            <a:r>
              <a:rPr lang="es-DO" sz="2000" dirty="0">
                <a:effectLst/>
                <a:latin typeface="Calibri" panose="020F0502020204030204" pitchFamily="34" charset="0"/>
                <a:ea typeface="Calibri" panose="020F0502020204030204" pitchFamily="34" charset="0"/>
                <a:cs typeface="Times New Roman" panose="02020603050405020304" pitchFamily="18" charset="0"/>
              </a:rPr>
              <a:t>Dennis </a:t>
            </a:r>
            <a:r>
              <a:rPr lang="es-DO" sz="2000" dirty="0" err="1">
                <a:effectLst/>
                <a:latin typeface="Calibri" panose="020F0502020204030204" pitchFamily="34" charset="0"/>
                <a:ea typeface="Calibri" panose="020F0502020204030204" pitchFamily="34" charset="0"/>
                <a:cs typeface="Times New Roman" panose="02020603050405020304" pitchFamily="18" charset="0"/>
              </a:rPr>
              <a:t>Priebe</a:t>
            </a:r>
            <a:r>
              <a:rPr lang="es-DO" sz="2000" dirty="0">
                <a:effectLst/>
                <a:latin typeface="Calibri" panose="020F0502020204030204" pitchFamily="34" charset="0"/>
                <a:ea typeface="Calibri" panose="020F0502020204030204" pitchFamily="34" charset="0"/>
                <a:cs typeface="Times New Roman" panose="02020603050405020304" pitchFamily="18" charset="0"/>
              </a:rPr>
              <a:t> también sostiene: «Hay algo mucho más importante que tu salvación o la mía, o la salvación de todos los que viven en este pequeño planeta Tierra», y eso es la vindicación del carácter de Dios ante todo el universo. Incluso, hasta podríamos citar a White: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DO" sz="20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«Pero el plan de redención tenía un propósito todavía más amplio y profundo que el de salvar al hombre. Cristo no vino a la tierra sólo por este motivo; […] vino para vindicar el carácter de Dios ante el universo».</a:t>
            </a:r>
            <a:r>
              <a:rPr lang="es-DO" sz="2000" i="1" baseline="30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20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DO" sz="2000" dirty="0">
                <a:effectLst/>
                <a:latin typeface="Calibri" panose="020F0502020204030204" pitchFamily="34" charset="0"/>
                <a:ea typeface="Calibri" panose="020F0502020204030204" pitchFamily="34" charset="0"/>
                <a:cs typeface="Times New Roman" panose="02020603050405020304" pitchFamily="18" charset="0"/>
              </a:rPr>
              <a:t>Solo que White, contrario a la TUG, no sostiene que ese aspecto del Plan de la Salvación sea un asunto pendiente que será resuelto en la crisis final. Como veremos en este libro, la vindicación del carácter de Dios como «un propósito todavía más amplio y profundo», fue realizada en el Calvario (ver capítulo 13).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9653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ED10D-AF5F-E922-A5A1-AF82301F49FE}"/>
              </a:ext>
            </a:extLst>
          </p:cNvPr>
          <p:cNvSpPr>
            <a:spLocks noGrp="1"/>
          </p:cNvSpPr>
          <p:nvPr>
            <p:ph type="title"/>
          </p:nvPr>
        </p:nvSpPr>
        <p:spPr/>
        <p:txBody>
          <a:bodyPr/>
          <a:lstStyle/>
          <a:p>
            <a:r>
              <a:rPr lang="es-DO" sz="4400" b="1" dirty="0">
                <a:effectLst/>
                <a:latin typeface="Calibri" panose="020F0502020204030204" pitchFamily="34" charset="0"/>
                <a:ea typeface="Calibri" panose="020F0502020204030204" pitchFamily="34" charset="0"/>
                <a:cs typeface="Times New Roman" panose="02020603050405020304" pitchFamily="18" charset="0"/>
              </a:rPr>
              <a:t>La vindicación en la Biblia </a:t>
            </a:r>
            <a:endParaRPr lang="en-US" sz="8000" dirty="0"/>
          </a:p>
        </p:txBody>
      </p:sp>
      <p:sp>
        <p:nvSpPr>
          <p:cNvPr id="3" name="Content Placeholder 2">
            <a:extLst>
              <a:ext uri="{FF2B5EF4-FFF2-40B4-BE49-F238E27FC236}">
                <a16:creationId xmlns:a16="http://schemas.microsoft.com/office/drawing/2014/main" id="{C2488618-E79C-41E1-A717-CA4600172FE8}"/>
              </a:ext>
            </a:extLst>
          </p:cNvPr>
          <p:cNvSpPr>
            <a:spLocks noGrp="1"/>
          </p:cNvSpPr>
          <p:nvPr>
            <p:ph idx="1"/>
          </p:nvPr>
        </p:nvSpPr>
        <p:spPr>
          <a:xfrm>
            <a:off x="818712" y="2222287"/>
            <a:ext cx="10554574" cy="4118128"/>
          </a:xfrm>
        </p:spPr>
        <p:txBody>
          <a:bodyPr>
            <a:normAutofit/>
          </a:bodyPr>
          <a:lstStyle/>
          <a:p>
            <a:pPr marL="0" indent="0" algn="jus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Según la LBLA, varios pasajes de las Escrituras reflejan el tema de la «vindicación» en diferentes contextos. Veamos algunos casos: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US" sz="2400" dirty="0">
                <a:latin typeface="Calibri" panose="020F0502020204030204" pitchFamily="34" charset="0"/>
                <a:ea typeface="Calibri" panose="020F0502020204030204" pitchFamily="34" charset="0"/>
                <a:cs typeface="Times New Roman" panose="02020603050405020304" pitchFamily="18" charset="0"/>
              </a:rPr>
              <a:t>1.</a:t>
            </a:r>
            <a:r>
              <a:rPr lang="es-DO" sz="2400" dirty="0">
                <a:effectLst/>
                <a:latin typeface="Calibri" panose="020F0502020204030204" pitchFamily="34" charset="0"/>
                <a:ea typeface="Calibri" panose="020F0502020204030204" pitchFamily="34" charset="0"/>
                <a:cs typeface="Times New Roman" panose="02020603050405020304" pitchFamily="18" charset="0"/>
              </a:rPr>
              <a:t> Después que Abimelec devolvió a Sara al patriarca Abraham por orden divina, entregó a su hermano «once ciclos de plata», como una forma de compensar el agravio hecho contra ella. Esto sería una evidencia de que Sara había sido «totalmente vindicada (</a:t>
            </a:r>
            <a:r>
              <a:rPr lang="es-DO" sz="2400" dirty="0" err="1">
                <a:effectLst/>
                <a:latin typeface="Calibri" panose="020F0502020204030204" pitchFamily="34" charset="0"/>
                <a:ea typeface="Calibri" panose="020F0502020204030204" pitchFamily="34" charset="0"/>
                <a:cs typeface="Times New Roman" panose="02020603050405020304" pitchFamily="18" charset="0"/>
              </a:rPr>
              <a:t>heb</a:t>
            </a:r>
            <a:r>
              <a:rPr lang="es-DO" sz="2400" dirty="0">
                <a:effectLst/>
                <a:latin typeface="Calibri" panose="020F0502020204030204" pitchFamily="34" charset="0"/>
                <a:ea typeface="Calibri" panose="020F0502020204030204" pitchFamily="34" charset="0"/>
                <a:cs typeface="Times New Roman" panose="02020603050405020304" pitchFamily="18" charset="0"/>
              </a:rPr>
              <a:t>. </a:t>
            </a:r>
            <a:r>
              <a:rPr lang="es-DO" sz="2400" dirty="0" err="1">
                <a:effectLst/>
                <a:latin typeface="Dreaming Outloud Pro" panose="03050502040302030504" pitchFamily="66" charset="0"/>
                <a:ea typeface="Calibri" panose="020F0502020204030204" pitchFamily="34" charset="0"/>
                <a:cs typeface="Times New Roman" panose="02020603050405020304" pitchFamily="18" charset="0"/>
              </a:rPr>
              <a:t>wen</a:t>
            </a:r>
            <a:r>
              <a:rPr lang="es-DO" sz="2400" dirty="0" err="1">
                <a:effectLst/>
                <a:latin typeface="Cambria" panose="02040503050406030204" pitchFamily="18" charset="0"/>
                <a:ea typeface="Calibri" panose="020F0502020204030204" pitchFamily="34" charset="0"/>
                <a:cs typeface="Cambria" panose="02040503050406030204" pitchFamily="18" charset="0"/>
              </a:rPr>
              <a:t>ōḵāḥ</a:t>
            </a:r>
            <a:r>
              <a:rPr lang="es-DO" sz="2400" dirty="0" err="1">
                <a:effectLst/>
                <a:latin typeface="Dreaming Outloud Pro" panose="03050502040302030504" pitchFamily="66" charset="0"/>
                <a:ea typeface="Calibri" panose="020F0502020204030204" pitchFamily="34" charset="0"/>
                <a:cs typeface="Times New Roman" panose="02020603050405020304" pitchFamily="18" charset="0"/>
              </a:rPr>
              <a:t>a</a:t>
            </a:r>
            <a:r>
              <a:rPr lang="es-DO" sz="2400" dirty="0" err="1">
                <a:effectLst/>
                <a:latin typeface="Cambria" panose="02040503050406030204" pitchFamily="18" charset="0"/>
                <a:ea typeface="Calibri" panose="020F0502020204030204" pitchFamily="34" charset="0"/>
                <a:cs typeface="Cambria" panose="02040503050406030204" pitchFamily="18" charset="0"/>
              </a:rPr>
              <a:t>ṯ</a:t>
            </a:r>
            <a:r>
              <a:rPr lang="es-DO" sz="2400" dirty="0">
                <a:effectLst/>
                <a:latin typeface="Calibri" panose="020F0502020204030204" pitchFamily="34" charset="0"/>
                <a:ea typeface="Calibri" panose="020F0502020204030204" pitchFamily="34" charset="0"/>
                <a:cs typeface="Times New Roman" panose="02020603050405020304" pitchFamily="18" charset="0"/>
              </a:rPr>
              <a:t>)» (</a:t>
            </a:r>
            <a:r>
              <a:rPr lang="es-DO" sz="2400" dirty="0" err="1">
                <a:effectLst/>
                <a:latin typeface="Calibri" panose="020F0502020204030204" pitchFamily="34" charset="0"/>
                <a:ea typeface="Calibri" panose="020F0502020204030204" pitchFamily="34" charset="0"/>
                <a:cs typeface="Times New Roman" panose="02020603050405020304" pitchFamily="18" charset="0"/>
              </a:rPr>
              <a:t>Gn</a:t>
            </a:r>
            <a:r>
              <a:rPr lang="es-DO" sz="2400" dirty="0">
                <a:effectLst/>
                <a:latin typeface="Calibri" panose="020F0502020204030204" pitchFamily="34" charset="0"/>
                <a:ea typeface="Calibri" panose="020F0502020204030204" pitchFamily="34" charset="0"/>
                <a:cs typeface="Times New Roman" panose="02020603050405020304" pitchFamily="18" charset="0"/>
              </a:rPr>
              <a:t> 20:16).</a:t>
            </a:r>
            <a:r>
              <a:rPr lang="es-DO" sz="2400" baseline="30000" dirty="0">
                <a:effectLst/>
                <a:latin typeface="Calibri" panose="020F0502020204030204" pitchFamily="34" charset="0"/>
                <a:ea typeface="Calibri" panose="020F0502020204030204" pitchFamily="34" charset="0"/>
                <a:cs typeface="Times New Roman" panose="02020603050405020304" pitchFamily="18" charset="0"/>
              </a:rPr>
              <a:t>5</a:t>
            </a:r>
            <a:r>
              <a:rPr lang="es-DO" sz="2400" dirty="0">
                <a:effectLst/>
                <a:latin typeface="Calibri" panose="020F0502020204030204" pitchFamily="34" charset="0"/>
                <a:ea typeface="Calibri" panose="020F0502020204030204" pitchFamily="34" charset="0"/>
                <a:cs typeface="Times New Roman" panose="02020603050405020304" pitchFamily="18" charset="0"/>
              </a:rPr>
              <a:t> La RVR 1995, traduce: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“así quedarás justificada” o “Tu honor está a salvo” (RVC). </a:t>
            </a:r>
            <a:r>
              <a:rPr lang="es-DO" sz="2400" dirty="0">
                <a:effectLst/>
                <a:latin typeface="Calibri" panose="020F0502020204030204" pitchFamily="34" charset="0"/>
                <a:ea typeface="Calibri" panose="020F0502020204030204" pitchFamily="34" charset="0"/>
                <a:cs typeface="Times New Roman" panose="02020603050405020304" pitchFamily="18" charset="0"/>
              </a:rPr>
              <a:t>En este versículo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«vindicar» </a:t>
            </a:r>
            <a:r>
              <a:rPr lang="es-DO" sz="2400" dirty="0">
                <a:effectLst/>
                <a:latin typeface="Calibri" panose="020F0502020204030204" pitchFamily="34" charset="0"/>
                <a:ea typeface="Calibri" panose="020F0502020204030204" pitchFamily="34" charset="0"/>
                <a:cs typeface="Times New Roman" panose="02020603050405020304" pitchFamily="18" charset="0"/>
              </a:rPr>
              <a:t>tiene el sentido de salvaguardar el honor de Sara ante el posible descrédito del que pudo ser objeto y que no lo fue gracias a la intervención divina.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0601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EED6C-BA1F-692B-BCBB-7E7784466C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DE13EA-BAC7-265E-9DA9-A26A3868D88B}"/>
              </a:ext>
            </a:extLst>
          </p:cNvPr>
          <p:cNvSpPr>
            <a:spLocks noGrp="1"/>
          </p:cNvSpPr>
          <p:nvPr>
            <p:ph idx="1"/>
          </p:nvPr>
        </p:nvSpPr>
        <p:spPr>
          <a:xfrm>
            <a:off x="810000" y="2774301"/>
            <a:ext cx="10554574" cy="3636511"/>
          </a:xfrm>
        </p:spPr>
        <p:txBody>
          <a:bodyPr>
            <a:normAutofit lnSpcReduction="10000"/>
          </a:bodyPr>
          <a:lstStyle/>
          <a:p>
            <a:pPr marL="0" indent="0" algn="just">
              <a:buNone/>
            </a:pPr>
            <a:r>
              <a:rPr lang="en-US" sz="2800" dirty="0"/>
              <a:t>2. </a:t>
            </a:r>
            <a:r>
              <a:rPr lang="es-DO" sz="2800" dirty="0">
                <a:effectLst/>
                <a:latin typeface="Calibri" panose="020F0502020204030204" pitchFamily="34" charset="0"/>
                <a:ea typeface="Calibri" panose="020F0502020204030204" pitchFamily="34" charset="0"/>
                <a:cs typeface="Times New Roman" panose="02020603050405020304" pitchFamily="18" charset="0"/>
              </a:rPr>
              <a:t>Cuando Raquel tuvo su primer hijo, expresó: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«Dios me ha vindicado (</a:t>
            </a:r>
            <a:r>
              <a:rPr lang="es-DO" sz="2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heb</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2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dānannî</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2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Gn</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30:6, LBA). </a:t>
            </a:r>
            <a:r>
              <a:rPr lang="es-DO" sz="2800" dirty="0">
                <a:effectLst/>
                <a:latin typeface="Calibri" panose="020F0502020204030204" pitchFamily="34" charset="0"/>
                <a:ea typeface="Calibri" panose="020F0502020204030204" pitchFamily="34" charset="0"/>
                <a:cs typeface="Times New Roman" panose="02020603050405020304" pitchFamily="18" charset="0"/>
              </a:rPr>
              <a:t>En el texto hebreo se lee </a:t>
            </a:r>
            <a:r>
              <a:rPr lang="es-DO" sz="2800" dirty="0" err="1">
                <a:effectLst/>
                <a:latin typeface="Calibri" panose="020F0502020204030204" pitchFamily="34" charset="0"/>
                <a:ea typeface="Calibri" panose="020F0502020204030204" pitchFamily="34" charset="0"/>
                <a:cs typeface="Times New Roman" panose="02020603050405020304" pitchFamily="18" charset="0"/>
              </a:rPr>
              <a:t>lit.</a:t>
            </a:r>
            <a:r>
              <a:rPr lang="es-DO" sz="2800" dirty="0">
                <a:effectLst/>
                <a:latin typeface="Calibri" panose="020F0502020204030204" pitchFamily="34" charset="0"/>
                <a:ea typeface="Calibri" panose="020F0502020204030204" pitchFamily="34" charset="0"/>
                <a:cs typeface="Times New Roman" panose="02020603050405020304" pitchFamily="18" charset="0"/>
              </a:rPr>
              <a:t> «juzgada». Así traducen otras versiones (NVI, RVR 1995). El salmista expresó: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«Regocíjense los que favorecen mi vindicación»</a:t>
            </a:r>
            <a:r>
              <a:rPr lang="es-DO" sz="2800" dirty="0">
                <a:effectLst/>
                <a:latin typeface="Calibri" panose="020F0502020204030204" pitchFamily="34" charset="0"/>
                <a:ea typeface="Calibri" panose="020F0502020204030204" pitchFamily="34" charset="0"/>
                <a:cs typeface="Times New Roman" panose="02020603050405020304" pitchFamily="18" charset="0"/>
              </a:rPr>
              <a:t> (35:27). David agradece a Dios porque lo ha vindicado librándolo de la conspiración de sus adversarios. En otro de sus escritos, el salmista también declaró: </a:t>
            </a:r>
            <a:r>
              <a:rPr lang="es-DO" sz="2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«Que mi vindicación venga de tu presencia» (17:2), </a:t>
            </a:r>
            <a:r>
              <a:rPr lang="es-DO" sz="2800" dirty="0">
                <a:effectLst/>
                <a:latin typeface="Calibri" panose="020F0502020204030204" pitchFamily="34" charset="0"/>
                <a:ea typeface="Calibri" panose="020F0502020204030204" pitchFamily="34" charset="0"/>
                <a:cs typeface="Times New Roman" panose="02020603050405020304" pitchFamily="18" charset="0"/>
              </a:rPr>
              <a:t>es decir, David espera ser librado de sus enemigos por el poder divino. La vindicación incluye una liberación.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8428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CC7A-849B-533E-D34A-A8A9E3F76C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6ADF5E-5EEB-F17C-C290-E9B749527105}"/>
              </a:ext>
            </a:extLst>
          </p:cNvPr>
          <p:cNvSpPr>
            <a:spLocks noGrp="1"/>
          </p:cNvSpPr>
          <p:nvPr>
            <p:ph idx="1"/>
          </p:nvPr>
        </p:nvSpPr>
        <p:spPr>
          <a:xfrm>
            <a:off x="732448" y="2774301"/>
            <a:ext cx="10554574" cy="3636511"/>
          </a:xfrm>
        </p:spPr>
        <p:txBody>
          <a:bodyPr>
            <a:normAutofit lnSpcReduction="10000"/>
          </a:bodyPr>
          <a:lstStyle/>
          <a:p>
            <a:pPr indent="0" algn="just">
              <a:lnSpc>
                <a:spcPct val="107000"/>
              </a:lnSpc>
              <a:spcAft>
                <a:spcPts val="800"/>
              </a:spcAf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En Joel 2:23, leemos: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«Él os ha dado la lluvia temprana para vuestra vindicación (</a:t>
            </a:r>
            <a:r>
              <a:rPr lang="es-DO" sz="24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heb</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24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tsâdaqah</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(LBLA; «lluvia primera en su justa medida», RVA 2015). </a:t>
            </a:r>
            <a:r>
              <a:rPr lang="es-DO" sz="2400" dirty="0">
                <a:effectLst/>
                <a:latin typeface="Calibri" panose="020F0502020204030204" pitchFamily="34" charset="0"/>
                <a:ea typeface="Calibri" panose="020F0502020204030204" pitchFamily="34" charset="0"/>
                <a:cs typeface="Times New Roman" panose="02020603050405020304" pitchFamily="18" charset="0"/>
              </a:rPr>
              <a:t>Quienes recibirán la lluvia tardía indiscutiblemente será el pueblo de Dios.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es-DO" sz="2400" dirty="0">
                <a:effectLst/>
                <a:latin typeface="Calibri" panose="020F0502020204030204" pitchFamily="34" charset="0"/>
                <a:ea typeface="Calibri" panose="020F0502020204030204" pitchFamily="34" charset="0"/>
                <a:cs typeface="Times New Roman" panose="02020603050405020304" pitchFamily="18" charset="0"/>
              </a:rPr>
              <a:t>En Levítico 26:25, leemos que si Israel era infiel a Dios, </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Él traería sobre ellos «una espada que ejecutará venganza (</a:t>
            </a:r>
            <a:r>
              <a:rPr lang="es-DO" sz="24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heb</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24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nêqam</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es-DO" sz="24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nōqemet</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 causa del pacto». </a:t>
            </a:r>
            <a:r>
              <a:rPr lang="es-DO" sz="2400" dirty="0">
                <a:effectLst/>
                <a:latin typeface="Calibri" panose="020F0502020204030204" pitchFamily="34" charset="0"/>
                <a:ea typeface="Calibri" panose="020F0502020204030204" pitchFamily="34" charset="0"/>
                <a:cs typeface="Times New Roman" panose="02020603050405020304" pitchFamily="18" charset="0"/>
              </a:rPr>
              <a:t>La RVA 2015 traduce</a:t>
            </a:r>
            <a:r>
              <a:rPr lang="es-DO" sz="2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«espada vengadora, en vindicación del pacto».</a:t>
            </a:r>
            <a:r>
              <a:rPr lang="es-DO" sz="2400" baseline="30000" dirty="0">
                <a:effectLst/>
                <a:latin typeface="Calibri" panose="020F0502020204030204" pitchFamily="34" charset="0"/>
                <a:ea typeface="Calibri" panose="020F0502020204030204" pitchFamily="34" charset="0"/>
                <a:cs typeface="Times New Roman" panose="02020603050405020304" pitchFamily="18" charset="0"/>
              </a:rPr>
              <a:t>6</a:t>
            </a:r>
            <a:r>
              <a:rPr lang="es-DO" sz="2400" dirty="0">
                <a:effectLst/>
                <a:latin typeface="Calibri" panose="020F0502020204030204" pitchFamily="34" charset="0"/>
                <a:ea typeface="Calibri" panose="020F0502020204030204" pitchFamily="34" charset="0"/>
                <a:cs typeface="Times New Roman" panose="02020603050405020304" pitchFamily="18" charset="0"/>
              </a:rPr>
              <a:t> El castigo divino queda justificado ante el incumplimiento del pacto por parte de Israel y el pacto es validado como un pacto fiel. Este es el único lugar donde </a:t>
            </a:r>
            <a:r>
              <a:rPr lang="es-DO" sz="2400" dirty="0" err="1">
                <a:effectLst/>
                <a:latin typeface="Calibri" panose="020F0502020204030204" pitchFamily="34" charset="0"/>
                <a:ea typeface="Calibri" panose="020F0502020204030204" pitchFamily="34" charset="0"/>
                <a:cs typeface="Times New Roman" panose="02020603050405020304" pitchFamily="18" charset="0"/>
              </a:rPr>
              <a:t>nêqam</a:t>
            </a:r>
            <a:r>
              <a:rPr lang="es-DO" sz="2400" dirty="0">
                <a:effectLst/>
                <a:latin typeface="Calibri" panose="020F0502020204030204" pitchFamily="34" charset="0"/>
                <a:ea typeface="Calibri" panose="020F0502020204030204" pitchFamily="34" charset="0"/>
                <a:cs typeface="Times New Roman" panose="02020603050405020304" pitchFamily="18" charset="0"/>
              </a:rPr>
              <a:t> es traducido como «vindicación», todas las otras ocasiones se traduce «venganza»,</a:t>
            </a:r>
            <a:r>
              <a:rPr lang="es-DO" sz="2400" baseline="30000" dirty="0">
                <a:effectLst/>
                <a:latin typeface="Calibri" panose="020F0502020204030204" pitchFamily="34" charset="0"/>
                <a:ea typeface="Calibri" panose="020F0502020204030204" pitchFamily="34" charset="0"/>
                <a:cs typeface="Times New Roman" panose="02020603050405020304" pitchFamily="18" charset="0"/>
              </a:rPr>
              <a:t>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0295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C4A5-9027-352B-B26F-66F4814145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9ACA827-4545-23B5-8E8A-0A15278BD588}"/>
              </a:ext>
            </a:extLst>
          </p:cNvPr>
          <p:cNvSpPr>
            <a:spLocks noGrp="1"/>
          </p:cNvSpPr>
          <p:nvPr>
            <p:ph idx="1"/>
          </p:nvPr>
        </p:nvSpPr>
        <p:spPr/>
        <p:txBody>
          <a:bodyPr/>
          <a:lstStyle/>
          <a:p>
            <a:pPr marL="0" indent="0" algn="just">
              <a:buNone/>
            </a:pPr>
            <a:r>
              <a:rPr lang="es-DO" sz="2400" dirty="0"/>
              <a:t>Como se puede apreciar en diferentes versiones de la Biblia. Como se puede apreciar, no existe solo una palabra para traducir el término castellano «vindicación» en la Biblia. </a:t>
            </a:r>
          </a:p>
          <a:p>
            <a:pPr marL="0" indent="0" algn="just">
              <a:buNone/>
            </a:pPr>
            <a:r>
              <a:rPr lang="es-DO" sz="2400" dirty="0"/>
              <a:t>El conjunto de imágenes bíblicas proyecta el sentido de «hacer justicia» —como en el caso de Raquel y David—, «proteger el honor» —como en el caso de Sara—, ser «defendido de los enemigos» —como el caso del salmista—, y hasta el de «justificar» un castigo divino como evidencia de la violación del pacto. </a:t>
            </a:r>
            <a:endParaRPr lang="en-US" sz="2400" dirty="0"/>
          </a:p>
          <a:p>
            <a:endParaRPr lang="en-US" dirty="0"/>
          </a:p>
        </p:txBody>
      </p:sp>
    </p:spTree>
    <p:extLst>
      <p:ext uri="{BB962C8B-B14F-4D97-AF65-F5344CB8AC3E}">
        <p14:creationId xmlns:p14="http://schemas.microsoft.com/office/powerpoint/2010/main" val="2911834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90</TotalTime>
  <Words>4842</Words>
  <Application>Microsoft Office PowerPoint</Application>
  <PresentationFormat>Widescreen</PresentationFormat>
  <Paragraphs>90</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Calibri</vt:lpstr>
      <vt:lpstr>Cambria</vt:lpstr>
      <vt:lpstr>Century Gothic</vt:lpstr>
      <vt:lpstr>Dreaming Outloud Pro</vt:lpstr>
      <vt:lpstr>Wingdings 2</vt:lpstr>
      <vt:lpstr>Quotable</vt:lpstr>
      <vt:lpstr>La vindicación de Dios</vt:lpstr>
      <vt:lpstr>PowerPoint Presentation</vt:lpstr>
      <vt:lpstr>Significado de vindicación</vt:lpstr>
      <vt:lpstr>PowerPoint Presentation</vt:lpstr>
      <vt:lpstr>PowerPoint Presentation</vt:lpstr>
      <vt:lpstr>La vindicación en la Biblia </vt:lpstr>
      <vt:lpstr>PowerPoint Presentation</vt:lpstr>
      <vt:lpstr>PowerPoint Presentation</vt:lpstr>
      <vt:lpstr>PowerPoint Presentation</vt:lpstr>
      <vt:lpstr>Pasajes que infieren el tema de la vindicación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 Dios vindicado por su pueblo?</vt:lpstr>
      <vt:lpstr>PowerPoint Presentation</vt:lpstr>
      <vt:lpstr>La total y decisiva vindicación divina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siguiente cita clarifica más este asunto</vt:lpstr>
      <vt:lpstr>PowerPoint Presentation</vt:lpstr>
      <vt:lpstr>PowerPoint Presentation</vt:lpstr>
      <vt:lpstr>PowerPoint Presentation</vt:lpstr>
      <vt:lpstr>PowerPoint Presentation</vt:lpstr>
      <vt:lpstr>PowerPoint Presentation</vt:lpstr>
      <vt:lpstr> Otra cita de la sra. White que merece nuestra consideración, es la siguiente: </vt:lpstr>
      <vt:lpstr>PowerPoint Presentation</vt:lpstr>
      <vt:lpstr>PowerPoint Presentation</vt:lpstr>
      <vt:lpstr>PowerPoint Presentation</vt:lpstr>
      <vt:lpstr>Gary Land declaró que la Sra. White creía que </vt:lpstr>
      <vt:lpstr>Conclusión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vindicación de Dios</dc:title>
  <dc:creator>jairo jose rodriguez feliz</dc:creator>
  <cp:lastModifiedBy>jairo jose rodriguez feliz</cp:lastModifiedBy>
  <cp:revision>1</cp:revision>
  <dcterms:created xsi:type="dcterms:W3CDTF">2023-10-22T22:35:12Z</dcterms:created>
  <dcterms:modified xsi:type="dcterms:W3CDTF">2023-10-23T00:06:11Z</dcterms:modified>
</cp:coreProperties>
</file>