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7" r:id="rId2"/>
    <p:sldId id="256" r:id="rId3"/>
    <p:sldId id="258" r:id="rId4"/>
    <p:sldId id="259" r:id="rId5"/>
    <p:sldId id="260" r:id="rId6"/>
    <p:sldId id="261" r:id="rId7"/>
    <p:sldId id="262" r:id="rId8"/>
    <p:sldId id="263" r:id="rId9"/>
    <p:sldId id="264" r:id="rId10"/>
    <p:sldId id="265" r:id="rId11"/>
    <p:sldId id="284" r:id="rId12"/>
    <p:sldId id="266" r:id="rId13"/>
    <p:sldId id="267" r:id="rId14"/>
    <p:sldId id="268" r:id="rId15"/>
    <p:sldId id="269" r:id="rId16"/>
    <p:sldId id="270" r:id="rId17"/>
    <p:sldId id="271" r:id="rId18"/>
    <p:sldId id="285" r:id="rId19"/>
    <p:sldId id="272" r:id="rId20"/>
    <p:sldId id="273" r:id="rId21"/>
    <p:sldId id="283" r:id="rId22"/>
    <p:sldId id="274" r:id="rId23"/>
    <p:sldId id="276" r:id="rId24"/>
    <p:sldId id="277" r:id="rId25"/>
    <p:sldId id="275" r:id="rId26"/>
    <p:sldId id="286" r:id="rId27"/>
    <p:sldId id="278" r:id="rId28"/>
    <p:sldId id="279" r:id="rId29"/>
    <p:sldId id="280" r:id="rId30"/>
    <p:sldId id="282" r:id="rId31"/>
    <p:sldId id="28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019921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424524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3397954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Editar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AAD347D-5ACD-4C99-B74B-A9C85AD731AF}"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008160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0679897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5908612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6208202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967117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3960286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50473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796027F-7875-4030-9381-8BD8C4F21935}" type="datetimeFigureOut">
              <a:rPr lang="en-US" smtClean="0"/>
              <a:t>4/7/2024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302071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511692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4/7/2024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517183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792289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736312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7" name="Date Placeholder 4"/>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464448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509A250-FF31-4206-8172-F9D3106AACB1}" type="datetimeFigureOut">
              <a:rPr lang="en-US" smtClean="0"/>
              <a:t>4/7/2024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414766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4/7/2024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‹Nº›</a:t>
            </a:fld>
            <a:endParaRPr lang="en-US" dirty="0"/>
          </a:p>
        </p:txBody>
      </p:sp>
    </p:spTree>
    <p:extLst>
      <p:ext uri="{BB962C8B-B14F-4D97-AF65-F5344CB8AC3E}">
        <p14:creationId xmlns:p14="http://schemas.microsoft.com/office/powerpoint/2010/main" val="3595231551"/>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54953" y="519752"/>
            <a:ext cx="9285583" cy="3329581"/>
          </a:xfrm>
        </p:spPr>
        <p:txBody>
          <a:bodyPr/>
          <a:lstStyle/>
          <a:p>
            <a:r>
              <a:rPr lang="es-DO" b="1" dirty="0" smtClean="0"/>
              <a:t>La</a:t>
            </a:r>
            <a:r>
              <a:rPr lang="es-DO" b="1" dirty="0" smtClean="0"/>
              <a:t> </a:t>
            </a:r>
            <a:r>
              <a:rPr lang="es-DO" b="1" dirty="0" smtClean="0"/>
              <a:t>Cruz y su Sombra</a:t>
            </a:r>
            <a:endParaRPr lang="en-US" b="1" dirty="0"/>
          </a:p>
        </p:txBody>
      </p:sp>
      <p:sp>
        <p:nvSpPr>
          <p:cNvPr id="3" name="Subtítulo 2"/>
          <p:cNvSpPr>
            <a:spLocks noGrp="1"/>
          </p:cNvSpPr>
          <p:nvPr>
            <p:ph type="subTitle" idx="1"/>
          </p:nvPr>
        </p:nvSpPr>
        <p:spPr>
          <a:xfrm>
            <a:off x="1154954" y="4777380"/>
            <a:ext cx="9012627" cy="1173044"/>
          </a:xfrm>
        </p:spPr>
        <p:txBody>
          <a:bodyPr>
            <a:noAutofit/>
          </a:bodyPr>
          <a:lstStyle/>
          <a:p>
            <a:r>
              <a:rPr lang="es-DO" sz="3200" b="1" dirty="0" smtClean="0">
                <a:solidFill>
                  <a:schemeClr val="tx1"/>
                </a:solidFill>
              </a:rPr>
              <a:t>Estudio basado en el libro “La Cruz y su sombra”, de Stephen </a:t>
            </a:r>
            <a:r>
              <a:rPr lang="es-DO" sz="3200" b="1" dirty="0" err="1" smtClean="0">
                <a:solidFill>
                  <a:schemeClr val="tx1"/>
                </a:solidFill>
              </a:rPr>
              <a:t>Haskell</a:t>
            </a:r>
            <a:endParaRPr lang="en-US" sz="3200" b="1" dirty="0">
              <a:solidFill>
                <a:schemeClr val="tx1"/>
              </a:solidFill>
            </a:endParaRPr>
          </a:p>
        </p:txBody>
      </p:sp>
    </p:spTree>
    <p:extLst>
      <p:ext uri="{BB962C8B-B14F-4D97-AF65-F5344CB8AC3E}">
        <p14:creationId xmlns:p14="http://schemas.microsoft.com/office/powerpoint/2010/main" val="2839176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Fe en el santuario celestial</a:t>
            </a:r>
            <a:endParaRPr lang="en-US" sz="4000" b="1" dirty="0">
              <a:solidFill>
                <a:schemeClr val="accent2"/>
              </a:solidFill>
            </a:endParaRPr>
          </a:p>
        </p:txBody>
      </p:sp>
      <p:sp>
        <p:nvSpPr>
          <p:cNvPr id="3" name="Marcador de texto 2"/>
          <p:cNvSpPr>
            <a:spLocks noGrp="1"/>
          </p:cNvSpPr>
          <p:nvPr>
            <p:ph type="body" sz="half" idx="2"/>
          </p:nvPr>
        </p:nvSpPr>
        <p:spPr>
          <a:xfrm>
            <a:off x="518615" y="914400"/>
            <a:ext cx="11423176" cy="5691116"/>
          </a:xfrm>
        </p:spPr>
        <p:txBody>
          <a:bodyPr>
            <a:noAutofit/>
          </a:bodyPr>
          <a:lstStyle/>
          <a:p>
            <a:r>
              <a:rPr lang="es-ES" sz="3200" b="1" dirty="0"/>
              <a:t>Era difícil para el hombre, rodeado de las tinieblas del pecado, comprender estas maravillosas promesas celestiales. Los rayos de luz que irradiaban del santuario celestial sobre los simples sacrificios, estaban tan </a:t>
            </a:r>
            <a:r>
              <a:rPr lang="es-ES" sz="3200" b="1" dirty="0" smtClean="0"/>
              <a:t>oscurecidos </a:t>
            </a:r>
            <a:r>
              <a:rPr lang="es-ES" sz="3200" b="1" dirty="0"/>
              <a:t>por la duda y el pecado, que Dios, en Su gran amor y misericordia, hizo construir un santuario terrestre de acuerdo con los padrones divinos, y fueron escogidos sacerdotes, </a:t>
            </a:r>
            <a:r>
              <a:rPr lang="es-ES" sz="3200" b="1" dirty="0" smtClean="0"/>
              <a:t>“</a:t>
            </a:r>
            <a:r>
              <a:rPr lang="es-ES" sz="3200" b="1" i="1" dirty="0" smtClean="0"/>
              <a:t>los </a:t>
            </a:r>
            <a:r>
              <a:rPr lang="es-ES" sz="3200" b="1" i="1" dirty="0"/>
              <a:t>cuales sirven a lo que es figura y sombra de las cosas celestiales</a:t>
            </a:r>
            <a:r>
              <a:rPr lang="es-ES" sz="3200" b="1" dirty="0" smtClean="0"/>
              <a:t>”, </a:t>
            </a:r>
            <a:r>
              <a:rPr lang="es-ES" sz="3200" b="1" dirty="0" err="1" smtClean="0">
                <a:solidFill>
                  <a:srgbClr val="FFFF00"/>
                </a:solidFill>
              </a:rPr>
              <a:t>Heb</a:t>
            </a:r>
            <a:r>
              <a:rPr lang="es-ES" sz="3200" b="1" dirty="0" smtClean="0">
                <a:solidFill>
                  <a:srgbClr val="FFFF00"/>
                </a:solidFill>
              </a:rPr>
              <a:t>. 8:5.</a:t>
            </a:r>
            <a:r>
              <a:rPr lang="es-ES" sz="3200" b="1" dirty="0" smtClean="0"/>
              <a:t> </a:t>
            </a:r>
            <a:r>
              <a:rPr lang="es-ES" sz="3200" b="1" dirty="0"/>
              <a:t>Esto fue hecho para que la fe del hombre pudiese descansar en el hecho de que existe un </a:t>
            </a:r>
            <a:r>
              <a:rPr lang="es-ES" sz="3200" b="1" dirty="0">
                <a:solidFill>
                  <a:srgbClr val="FFFF00"/>
                </a:solidFill>
              </a:rPr>
              <a:t>santuario celestial</a:t>
            </a:r>
            <a:r>
              <a:rPr lang="es-ES" sz="3200" b="1" dirty="0"/>
              <a:t>, cuyos servicios existen para la </a:t>
            </a:r>
            <a:r>
              <a:rPr lang="es-ES" sz="3200" b="1" dirty="0">
                <a:solidFill>
                  <a:srgbClr val="FFFF00"/>
                </a:solidFill>
              </a:rPr>
              <a:t>redención</a:t>
            </a:r>
            <a:r>
              <a:rPr lang="es-ES" sz="3200" b="1" dirty="0"/>
              <a:t> de la humanidad.</a:t>
            </a:r>
            <a:endParaRPr lang="en-US" sz="3200" b="1" i="1" dirty="0">
              <a:solidFill>
                <a:srgbClr val="FFFF00"/>
              </a:solidFill>
            </a:endParaRPr>
          </a:p>
        </p:txBody>
      </p:sp>
    </p:spTree>
    <p:extLst>
      <p:ext uri="{BB962C8B-B14F-4D97-AF65-F5344CB8AC3E}">
        <p14:creationId xmlns:p14="http://schemas.microsoft.com/office/powerpoint/2010/main" val="830504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2D8FDD8E-CD0E-8DAD-43A3-9A5B7F55511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7F75417-8BC0-431B-9DD0-3952FEF3CE45}"/>
              </a:ext>
            </a:extLst>
          </p:cNvPr>
          <p:cNvSpPr txBox="1"/>
          <p:nvPr/>
        </p:nvSpPr>
        <p:spPr>
          <a:xfrm>
            <a:off x="553596" y="1023599"/>
            <a:ext cx="4903376" cy="1077218"/>
          </a:xfrm>
          <a:prstGeom prst="rect">
            <a:avLst/>
          </a:prstGeom>
          <a:noFill/>
        </p:spPr>
        <p:txBody>
          <a:bodyPr wrap="square" rtlCol="0">
            <a:spAutoFit/>
          </a:bodyPr>
          <a:lstStyle/>
          <a:p>
            <a:pPr lvl="0">
              <a:defRPr/>
            </a:pPr>
            <a:r>
              <a:rPr lang="es-ES" sz="3200" dirty="0"/>
              <a:t>¿El compás nos dirige hacia Cristo?</a:t>
            </a:r>
            <a:endParaRPr kumimoji="0" lang="es-ES" sz="3200" b="0" i="0" u="none" strike="noStrike" kern="1200" cap="none" spc="0" normalizeH="0" baseline="0" noProof="0" dirty="0">
              <a:ln>
                <a:noFill/>
              </a:ln>
              <a:effectLst/>
              <a:uLnTx/>
              <a:uFillTx/>
              <a:latin typeface="Calibri" panose="020F0502020204030204"/>
            </a:endParaRPr>
          </a:p>
        </p:txBody>
      </p:sp>
      <p:sp>
        <p:nvSpPr>
          <p:cNvPr id="5" name="CuadroTexto 4">
            <a:extLst>
              <a:ext uri="{FF2B5EF4-FFF2-40B4-BE49-F238E27FC236}">
                <a16:creationId xmlns:a16="http://schemas.microsoft.com/office/drawing/2014/main" id="{2B80B65F-4774-4B34-B211-5F7CCD9DB0D1}"/>
              </a:ext>
            </a:extLst>
          </p:cNvPr>
          <p:cNvSpPr txBox="1"/>
          <p:nvPr/>
        </p:nvSpPr>
        <p:spPr>
          <a:xfrm>
            <a:off x="648929" y="368422"/>
            <a:ext cx="4601497" cy="584775"/>
          </a:xfrm>
          <a:prstGeom prst="rect">
            <a:avLst/>
          </a:prstGeom>
          <a:noFill/>
        </p:spPr>
        <p:txBody>
          <a:bodyPr wrap="square" rtlCol="0">
            <a:spAutoFit/>
          </a:bodyPr>
          <a:lstStyle/>
          <a:p>
            <a:pPr lvl="0">
              <a:defRPr/>
            </a:pPr>
            <a:r>
              <a:rPr lang="es-ES" sz="3200" dirty="0"/>
              <a:t>Compás</a:t>
            </a:r>
            <a:endParaRPr kumimoji="0" lang="es-ES" sz="3200" b="0" i="0" u="none" strike="noStrike" kern="1200" cap="none" spc="0" normalizeH="0" baseline="0" noProof="0" dirty="0">
              <a:ln>
                <a:noFill/>
              </a:ln>
              <a:effectLst/>
              <a:uLnTx/>
              <a:uFillTx/>
              <a:latin typeface="Calibri" panose="020F0502020204030204"/>
            </a:endParaRPr>
          </a:p>
        </p:txBody>
      </p:sp>
      <p:sp>
        <p:nvSpPr>
          <p:cNvPr id="6" name="CuadroTexto 5">
            <a:extLst>
              <a:ext uri="{FF2B5EF4-FFF2-40B4-BE49-F238E27FC236}">
                <a16:creationId xmlns:a16="http://schemas.microsoft.com/office/drawing/2014/main" id="{3C95100F-E8B5-4CF3-9E17-D707427B80EE}"/>
              </a:ext>
            </a:extLst>
          </p:cNvPr>
          <p:cNvSpPr txBox="1"/>
          <p:nvPr/>
        </p:nvSpPr>
        <p:spPr>
          <a:xfrm>
            <a:off x="648929" y="3861728"/>
            <a:ext cx="4236768" cy="1077218"/>
          </a:xfrm>
          <a:prstGeom prst="rect">
            <a:avLst/>
          </a:prstGeom>
          <a:noFill/>
        </p:spPr>
        <p:txBody>
          <a:bodyPr wrap="square" rtlCol="0">
            <a:spAutoFit/>
          </a:bodyPr>
          <a:lstStyle/>
          <a:p>
            <a:pPr lvl="0">
              <a:defRPr/>
            </a:pPr>
            <a:r>
              <a:rPr lang="es-ES" sz="3200" dirty="0"/>
              <a:t>La muerte del cordero inocente</a:t>
            </a:r>
            <a:endParaRPr kumimoji="0" lang="es-ES" sz="3200" b="0" i="0" u="none" strike="noStrike" kern="1200" cap="none" spc="0" normalizeH="0" baseline="0" noProof="0" dirty="0">
              <a:ln>
                <a:noFill/>
              </a:ln>
              <a:effectLst/>
              <a:uLnTx/>
              <a:uFillTx/>
              <a:latin typeface="Calibri" panose="020F0502020204030204"/>
            </a:endParaRPr>
          </a:p>
        </p:txBody>
      </p:sp>
      <p:sp>
        <p:nvSpPr>
          <p:cNvPr id="7" name="CuadroTexto 6">
            <a:extLst>
              <a:ext uri="{FF2B5EF4-FFF2-40B4-BE49-F238E27FC236}">
                <a16:creationId xmlns:a16="http://schemas.microsoft.com/office/drawing/2014/main" id="{484CE96C-CBE3-40DD-869A-7E653E50D465}"/>
              </a:ext>
            </a:extLst>
          </p:cNvPr>
          <p:cNvSpPr txBox="1"/>
          <p:nvPr/>
        </p:nvSpPr>
        <p:spPr>
          <a:xfrm>
            <a:off x="690074" y="5059795"/>
            <a:ext cx="4334579" cy="1569660"/>
          </a:xfrm>
          <a:prstGeom prst="rect">
            <a:avLst/>
          </a:prstGeom>
          <a:noFill/>
        </p:spPr>
        <p:txBody>
          <a:bodyPr wrap="square" rtlCol="0">
            <a:spAutoFit/>
          </a:bodyPr>
          <a:lstStyle/>
          <a:p>
            <a:pPr lvl="0">
              <a:defRPr/>
            </a:pPr>
            <a:r>
              <a:rPr lang="es-ES" sz="3200" dirty="0"/>
              <a:t>Propósito de los servicios del santuario celestial</a:t>
            </a:r>
            <a:endParaRPr kumimoji="0" lang="es-ES" sz="3200" b="0" i="0" u="none" strike="noStrike" kern="1200" cap="none" spc="0" normalizeH="0" baseline="0" noProof="0" dirty="0">
              <a:ln>
                <a:noFill/>
              </a:ln>
              <a:effectLst/>
              <a:uLnTx/>
              <a:uFillTx/>
              <a:latin typeface="Calibri" panose="020F0502020204030204"/>
            </a:endParaRPr>
          </a:p>
        </p:txBody>
      </p:sp>
      <p:sp>
        <p:nvSpPr>
          <p:cNvPr id="8" name="CuadroTexto 7">
            <a:extLst>
              <a:ext uri="{FF2B5EF4-FFF2-40B4-BE49-F238E27FC236}">
                <a16:creationId xmlns:a16="http://schemas.microsoft.com/office/drawing/2014/main" id="{BADEAE86-D7E0-4E67-860F-EC436B06AF60}"/>
              </a:ext>
            </a:extLst>
          </p:cNvPr>
          <p:cNvSpPr txBox="1"/>
          <p:nvPr/>
        </p:nvSpPr>
        <p:spPr>
          <a:xfrm>
            <a:off x="553596" y="2171219"/>
            <a:ext cx="4714464" cy="1569660"/>
          </a:xfrm>
          <a:prstGeom prst="rect">
            <a:avLst/>
          </a:prstGeom>
          <a:noFill/>
        </p:spPr>
        <p:txBody>
          <a:bodyPr wrap="square" rtlCol="0">
            <a:spAutoFit/>
          </a:bodyPr>
          <a:lstStyle/>
          <a:p>
            <a:pPr lvl="0">
              <a:defRPr/>
            </a:pPr>
            <a:r>
              <a:rPr lang="es-ES" sz="3200" dirty="0"/>
              <a:t>Satanás hirió el calcañar de la simiente de la mujer</a:t>
            </a:r>
            <a:endParaRPr kumimoji="0" lang="es-ES" sz="3200" b="0" i="0" u="none" strike="noStrike" kern="1200" cap="none" spc="0" normalizeH="0" baseline="0" noProof="0" dirty="0">
              <a:ln>
                <a:noFill/>
              </a:ln>
              <a:effectLst/>
              <a:uLnTx/>
              <a:uFillTx/>
              <a:latin typeface="Calibri" panose="020F0502020204030204"/>
            </a:endParaRPr>
          </a:p>
        </p:txBody>
      </p:sp>
      <p:sp>
        <p:nvSpPr>
          <p:cNvPr id="9" name="CuadroTexto 8">
            <a:extLst>
              <a:ext uri="{FF2B5EF4-FFF2-40B4-BE49-F238E27FC236}">
                <a16:creationId xmlns:a16="http://schemas.microsoft.com/office/drawing/2014/main" id="{DB4BBA2C-AD84-4635-BFED-A54A24D56E2B}"/>
              </a:ext>
            </a:extLst>
          </p:cNvPr>
          <p:cNvSpPr txBox="1"/>
          <p:nvPr/>
        </p:nvSpPr>
        <p:spPr>
          <a:xfrm>
            <a:off x="5481428" y="4062603"/>
            <a:ext cx="6483306"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D</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smtClean="0"/>
              <a:t>Sí</a:t>
            </a:r>
            <a:endParaRPr kumimoji="0" lang="es-ES" sz="3200" b="0" i="0" u="none" strike="noStrike" kern="1200" cap="none" spc="0" normalizeH="0" baseline="0" noProof="0" dirty="0">
              <a:ln>
                <a:noFill/>
              </a:ln>
              <a:effectLst/>
              <a:uLnTx/>
              <a:uFillTx/>
              <a:latin typeface="Calibri" panose="020F0502020204030204"/>
            </a:endParaRPr>
          </a:p>
        </p:txBody>
      </p:sp>
      <p:sp>
        <p:nvSpPr>
          <p:cNvPr id="10" name="CuadroTexto 9">
            <a:extLst>
              <a:ext uri="{FF2B5EF4-FFF2-40B4-BE49-F238E27FC236}">
                <a16:creationId xmlns:a16="http://schemas.microsoft.com/office/drawing/2014/main" id="{8F3B8264-4C31-43B4-BA54-43EE83420FE7}"/>
              </a:ext>
            </a:extLst>
          </p:cNvPr>
          <p:cNvSpPr txBox="1"/>
          <p:nvPr/>
        </p:nvSpPr>
        <p:spPr>
          <a:xfrm>
            <a:off x="5516867" y="1670428"/>
            <a:ext cx="4814488" cy="1077218"/>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B</a:t>
            </a:r>
            <a:r>
              <a:rPr kumimoji="0" lang="es-DO" sz="3200" b="0" i="0" u="none" strike="noStrike" kern="1200" cap="none" spc="0" normalizeH="0" baseline="0" noProof="0" dirty="0" smtClean="0">
                <a:ln>
                  <a:noFill/>
                </a:ln>
                <a:effectLst/>
                <a:uLnTx/>
                <a:uFillTx/>
                <a:latin typeface="Calibri" panose="020F0502020204030204"/>
              </a:rPr>
              <a:t>. </a:t>
            </a:r>
            <a:r>
              <a:rPr lang="es-ES" sz="3200" dirty="0">
                <a:latin typeface="Calibri" panose="020F0502020204030204"/>
              </a:rPr>
              <a:t>Enemistad contra el pecado (</a:t>
            </a:r>
            <a:r>
              <a:rPr lang="es-ES" sz="3200" dirty="0" err="1">
                <a:latin typeface="Calibri" panose="020F0502020204030204"/>
              </a:rPr>
              <a:t>Gn</a:t>
            </a:r>
            <a:r>
              <a:rPr lang="es-ES" sz="3200" dirty="0">
                <a:latin typeface="Calibri" panose="020F0502020204030204"/>
              </a:rPr>
              <a:t>. 3: 15)</a:t>
            </a:r>
            <a:endParaRPr kumimoji="0" lang="es-ES" sz="3200" b="0" i="0" u="none" strike="noStrike" kern="1200" cap="none" spc="0" normalizeH="0" baseline="0" noProof="0" dirty="0">
              <a:ln>
                <a:noFill/>
              </a:ln>
              <a:effectLst/>
              <a:uLnTx/>
              <a:uFillTx/>
              <a:latin typeface="Calibri" panose="020F0502020204030204"/>
            </a:endParaRPr>
          </a:p>
        </p:txBody>
      </p:sp>
      <p:sp>
        <p:nvSpPr>
          <p:cNvPr id="11" name="CuadroTexto 10">
            <a:extLst>
              <a:ext uri="{FF2B5EF4-FFF2-40B4-BE49-F238E27FC236}">
                <a16:creationId xmlns:a16="http://schemas.microsoft.com/office/drawing/2014/main" id="{707CBC07-791E-485A-931D-932FDFAF0D6C}"/>
              </a:ext>
            </a:extLst>
          </p:cNvPr>
          <p:cNvSpPr txBox="1"/>
          <p:nvPr/>
        </p:nvSpPr>
        <p:spPr>
          <a:xfrm>
            <a:off x="5552305" y="266638"/>
            <a:ext cx="5332006" cy="1077218"/>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A</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smtClean="0"/>
              <a:t>Un tipo de la vida de Cristo</a:t>
            </a:r>
            <a:endParaRPr kumimoji="0" lang="es-ES" sz="3200" b="0" i="0" u="none" strike="noStrike" kern="1200" cap="none" spc="0" normalizeH="0" baseline="0" noProof="0" dirty="0">
              <a:ln>
                <a:noFill/>
              </a:ln>
              <a:effectLst/>
              <a:uLnTx/>
              <a:uFillTx/>
              <a:latin typeface="Calibri" panose="020F0502020204030204"/>
            </a:endParaRPr>
          </a:p>
        </p:txBody>
      </p:sp>
      <p:sp>
        <p:nvSpPr>
          <p:cNvPr id="12" name="CuadroTexto 11">
            <a:extLst>
              <a:ext uri="{FF2B5EF4-FFF2-40B4-BE49-F238E27FC236}">
                <a16:creationId xmlns:a16="http://schemas.microsoft.com/office/drawing/2014/main" id="{4D4C28EC-9574-47D6-8D4C-A2D48F991BF0}"/>
              </a:ext>
            </a:extLst>
          </p:cNvPr>
          <p:cNvSpPr txBox="1"/>
          <p:nvPr/>
        </p:nvSpPr>
        <p:spPr>
          <a:xfrm>
            <a:off x="5429167" y="2839191"/>
            <a:ext cx="6427788" cy="1077218"/>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C. </a:t>
            </a:r>
            <a:r>
              <a:rPr lang="es-ES" sz="3200" dirty="0"/>
              <a:t>La redención de la humanidad</a:t>
            </a:r>
            <a:endParaRPr kumimoji="0" lang="es-ES" sz="3200" b="0" i="0" u="none" strike="noStrike" kern="1200" cap="none" spc="0" normalizeH="0" baseline="0" noProof="0" dirty="0">
              <a:ln>
                <a:noFill/>
              </a:ln>
              <a:effectLst/>
              <a:uLnTx/>
              <a:uFillTx/>
              <a:latin typeface="Calibri" panose="020F0502020204030204"/>
            </a:endParaRPr>
          </a:p>
        </p:txBody>
      </p:sp>
      <p:sp>
        <p:nvSpPr>
          <p:cNvPr id="13" name="CuadroTexto 12">
            <a:extLst>
              <a:ext uri="{FF2B5EF4-FFF2-40B4-BE49-F238E27FC236}">
                <a16:creationId xmlns:a16="http://schemas.microsoft.com/office/drawing/2014/main" id="{570408FA-21B6-4E50-A2CA-A06FB9771535}"/>
              </a:ext>
            </a:extLst>
          </p:cNvPr>
          <p:cNvSpPr txBox="1"/>
          <p:nvPr/>
        </p:nvSpPr>
        <p:spPr>
          <a:xfrm>
            <a:off x="5552306" y="5643365"/>
            <a:ext cx="6181510" cy="1077218"/>
          </a:xfrm>
          <a:prstGeom prst="rect">
            <a:avLst/>
          </a:prstGeom>
          <a:noFill/>
        </p:spPr>
        <p:txBody>
          <a:bodyPr wrap="square" rtlCol="0">
            <a:spAutoFit/>
          </a:bodyPr>
          <a:lstStyle/>
          <a:p>
            <a:pPr lvl="0"/>
            <a:r>
              <a:rPr lang="es-DO" sz="3200" dirty="0" smtClean="0">
                <a:solidFill>
                  <a:srgbClr val="FFFF00"/>
                </a:solidFill>
                <a:latin typeface="Calibri" panose="020F0502020204030204"/>
              </a:rPr>
              <a:t>F</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Con eso Satanás aseguró su propia muerte</a:t>
            </a:r>
          </a:p>
        </p:txBody>
      </p:sp>
      <p:sp>
        <p:nvSpPr>
          <p:cNvPr id="14" name="CuadroTexto 13">
            <a:extLst>
              <a:ext uri="{FF2B5EF4-FFF2-40B4-BE49-F238E27FC236}">
                <a16:creationId xmlns:a16="http://schemas.microsoft.com/office/drawing/2014/main" id="{D52AD20F-C77A-4B88-B6A1-2718AE27E03B}"/>
              </a:ext>
            </a:extLst>
          </p:cNvPr>
          <p:cNvSpPr txBox="1"/>
          <p:nvPr/>
        </p:nvSpPr>
        <p:spPr>
          <a:xfrm>
            <a:off x="5552306" y="4793573"/>
            <a:ext cx="641242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DO" sz="3200" b="0" i="0" u="none" strike="noStrike" kern="1200" cap="none" spc="0" normalizeH="0" baseline="0" noProof="0" dirty="0" smtClean="0">
                <a:ln>
                  <a:noFill/>
                </a:ln>
                <a:solidFill>
                  <a:srgbClr val="FFFF00"/>
                </a:solidFill>
                <a:effectLst/>
                <a:uLnTx/>
                <a:uFillTx/>
                <a:latin typeface="Calibri" panose="020F0502020204030204"/>
                <a:ea typeface="+mn-ea"/>
                <a:cs typeface="+mn-cs"/>
              </a:rPr>
              <a:t>E. </a:t>
            </a:r>
            <a:r>
              <a:rPr kumimoji="0" lang="es-ES" sz="3200" b="0" i="0" u="none" strike="noStrike" kern="1200" cap="none" spc="0" normalizeH="0" baseline="0" noProof="0" dirty="0" smtClean="0">
                <a:ln>
                  <a:noFill/>
                </a:ln>
                <a:effectLst/>
                <a:uLnTx/>
                <a:uFillTx/>
                <a:latin typeface="Calibri" panose="020F0502020204030204"/>
                <a:ea typeface="+mn-ea"/>
                <a:cs typeface="+mn-cs"/>
              </a:rPr>
              <a:t>No</a:t>
            </a:r>
            <a:endParaRPr kumimoji="0" lang="es-ES" sz="3200" b="0"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48372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mph" presetSubtype="0" fill="hold" grpId="0" nodeType="clickEffect">
                                  <p:stCondLst>
                                    <p:cond delay="0"/>
                                  </p:stCondLst>
                                  <p:childTnLst>
                                    <p:animClr clrSpc="hsl" dir="cw">
                                      <p:cBhvr override="childStyle">
                                        <p:cTn id="10" dur="500" fill="hold"/>
                                        <p:tgtEl>
                                          <p:spTgt spid="10"/>
                                        </p:tgtEl>
                                        <p:attrNameLst>
                                          <p:attrName>style.color</p:attrName>
                                        </p:attrNameLst>
                                      </p:cBhvr>
                                      <p:by>
                                        <p:hsl h="7200000" s="0" l="0"/>
                                      </p:by>
                                    </p:animClr>
                                    <p:animClr clrSpc="hsl" dir="cw">
                                      <p:cBhvr>
                                        <p:cTn id="11" dur="500" fill="hold"/>
                                        <p:tgtEl>
                                          <p:spTgt spid="10"/>
                                        </p:tgtEl>
                                        <p:attrNameLst>
                                          <p:attrName>fillcolor</p:attrName>
                                        </p:attrNameLst>
                                      </p:cBhvr>
                                      <p:by>
                                        <p:hsl h="7200000" s="0" l="0"/>
                                      </p:by>
                                    </p:animClr>
                                    <p:animClr clrSpc="hsl" dir="cw">
                                      <p:cBhvr>
                                        <p:cTn id="12" dur="500" fill="hold"/>
                                        <p:tgtEl>
                                          <p:spTgt spid="10"/>
                                        </p:tgtEl>
                                        <p:attrNameLst>
                                          <p:attrName>stroke.color</p:attrName>
                                        </p:attrNameLst>
                                      </p:cBhvr>
                                      <p:by>
                                        <p:hsl h="7200000" s="0" l="0"/>
                                      </p:by>
                                    </p:animClr>
                                    <p:set>
                                      <p:cBhvr>
                                        <p:cTn id="13" dur="500" fill="hold"/>
                                        <p:tgtEl>
                                          <p:spTgt spid="10"/>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1" presetClass="emph" presetSubtype="0" fill="hold" grpId="0" nodeType="clickEffect">
                                  <p:stCondLst>
                                    <p:cond delay="0"/>
                                  </p:stCondLst>
                                  <p:childTnLst>
                                    <p:animClr clrSpc="hsl" dir="cw">
                                      <p:cBhvr override="childStyle">
                                        <p:cTn id="21" dur="500" fill="hold"/>
                                        <p:tgtEl>
                                          <p:spTgt spid="9"/>
                                        </p:tgtEl>
                                        <p:attrNameLst>
                                          <p:attrName>style.color</p:attrName>
                                        </p:attrNameLst>
                                      </p:cBhvr>
                                      <p:by>
                                        <p:hsl h="7200000" s="0" l="0"/>
                                      </p:by>
                                    </p:animClr>
                                    <p:animClr clrSpc="hsl" dir="cw">
                                      <p:cBhvr>
                                        <p:cTn id="22" dur="500" fill="hold"/>
                                        <p:tgtEl>
                                          <p:spTgt spid="9"/>
                                        </p:tgtEl>
                                        <p:attrNameLst>
                                          <p:attrName>fillcolor</p:attrName>
                                        </p:attrNameLst>
                                      </p:cBhvr>
                                      <p:by>
                                        <p:hsl h="7200000" s="0" l="0"/>
                                      </p:by>
                                    </p:animClr>
                                    <p:animClr clrSpc="hsl" dir="cw">
                                      <p:cBhvr>
                                        <p:cTn id="23" dur="500" fill="hold"/>
                                        <p:tgtEl>
                                          <p:spTgt spid="9"/>
                                        </p:tgtEl>
                                        <p:attrNameLst>
                                          <p:attrName>stroke.color</p:attrName>
                                        </p:attrNameLst>
                                      </p:cBhvr>
                                      <p:by>
                                        <p:hsl h="7200000" s="0" l="0"/>
                                      </p:by>
                                    </p:animClr>
                                    <p:set>
                                      <p:cBhvr>
                                        <p:cTn id="24" dur="500" fill="hold"/>
                                        <p:tgtEl>
                                          <p:spTgt spid="9"/>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1" presetClass="emph" presetSubtype="0" fill="hold" grpId="0" nodeType="clickEffect">
                                  <p:stCondLst>
                                    <p:cond delay="0"/>
                                  </p:stCondLst>
                                  <p:childTnLst>
                                    <p:animClr clrSpc="hsl" dir="cw">
                                      <p:cBhvr override="childStyle">
                                        <p:cTn id="32" dur="500" fill="hold"/>
                                        <p:tgtEl>
                                          <p:spTgt spid="13"/>
                                        </p:tgtEl>
                                        <p:attrNameLst>
                                          <p:attrName>style.color</p:attrName>
                                        </p:attrNameLst>
                                      </p:cBhvr>
                                      <p:by>
                                        <p:hsl h="7200000" s="0" l="0"/>
                                      </p:by>
                                    </p:animClr>
                                    <p:animClr clrSpc="hsl" dir="cw">
                                      <p:cBhvr>
                                        <p:cTn id="33" dur="500" fill="hold"/>
                                        <p:tgtEl>
                                          <p:spTgt spid="13"/>
                                        </p:tgtEl>
                                        <p:attrNameLst>
                                          <p:attrName>fillcolor</p:attrName>
                                        </p:attrNameLst>
                                      </p:cBhvr>
                                      <p:by>
                                        <p:hsl h="7200000" s="0" l="0"/>
                                      </p:by>
                                    </p:animClr>
                                    <p:animClr clrSpc="hsl" dir="cw">
                                      <p:cBhvr>
                                        <p:cTn id="34" dur="500" fill="hold"/>
                                        <p:tgtEl>
                                          <p:spTgt spid="13"/>
                                        </p:tgtEl>
                                        <p:attrNameLst>
                                          <p:attrName>stroke.color</p:attrName>
                                        </p:attrNameLst>
                                      </p:cBhvr>
                                      <p:by>
                                        <p:hsl h="7200000" s="0" l="0"/>
                                      </p:by>
                                    </p:animClr>
                                    <p:set>
                                      <p:cBhvr>
                                        <p:cTn id="35" dur="500" fill="hold"/>
                                        <p:tgtEl>
                                          <p:spTgt spid="13"/>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1" presetClass="emph" presetSubtype="0" fill="hold" grpId="0" nodeType="clickEffect">
                                  <p:stCondLst>
                                    <p:cond delay="0"/>
                                  </p:stCondLst>
                                  <p:childTnLst>
                                    <p:animClr clrSpc="hsl" dir="cw">
                                      <p:cBhvr override="childStyle">
                                        <p:cTn id="43" dur="500" fill="hold"/>
                                        <p:tgtEl>
                                          <p:spTgt spid="11"/>
                                        </p:tgtEl>
                                        <p:attrNameLst>
                                          <p:attrName>style.color</p:attrName>
                                        </p:attrNameLst>
                                      </p:cBhvr>
                                      <p:by>
                                        <p:hsl h="7200000" s="0" l="0"/>
                                      </p:by>
                                    </p:animClr>
                                    <p:animClr clrSpc="hsl" dir="cw">
                                      <p:cBhvr>
                                        <p:cTn id="44" dur="500" fill="hold"/>
                                        <p:tgtEl>
                                          <p:spTgt spid="11"/>
                                        </p:tgtEl>
                                        <p:attrNameLst>
                                          <p:attrName>fillcolor</p:attrName>
                                        </p:attrNameLst>
                                      </p:cBhvr>
                                      <p:by>
                                        <p:hsl h="7200000" s="0" l="0"/>
                                      </p:by>
                                    </p:animClr>
                                    <p:animClr clrSpc="hsl" dir="cw">
                                      <p:cBhvr>
                                        <p:cTn id="45" dur="500" fill="hold"/>
                                        <p:tgtEl>
                                          <p:spTgt spid="11"/>
                                        </p:tgtEl>
                                        <p:attrNameLst>
                                          <p:attrName>stroke.color</p:attrName>
                                        </p:attrNameLst>
                                      </p:cBhvr>
                                      <p:by>
                                        <p:hsl h="7200000" s="0" l="0"/>
                                      </p:by>
                                    </p:animClr>
                                    <p:set>
                                      <p:cBhvr>
                                        <p:cTn id="46" dur="500" fill="hold"/>
                                        <p:tgtEl>
                                          <p:spTgt spid="11"/>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1" presetClass="emph" presetSubtype="0" fill="hold" grpId="0" nodeType="clickEffect">
                                  <p:stCondLst>
                                    <p:cond delay="0"/>
                                  </p:stCondLst>
                                  <p:childTnLst>
                                    <p:animClr clrSpc="hsl" dir="cw">
                                      <p:cBhvr override="childStyle">
                                        <p:cTn id="54" dur="500" fill="hold"/>
                                        <p:tgtEl>
                                          <p:spTgt spid="12"/>
                                        </p:tgtEl>
                                        <p:attrNameLst>
                                          <p:attrName>style.color</p:attrName>
                                        </p:attrNameLst>
                                      </p:cBhvr>
                                      <p:by>
                                        <p:hsl h="7200000" s="0" l="0"/>
                                      </p:by>
                                    </p:animClr>
                                    <p:animClr clrSpc="hsl" dir="cw">
                                      <p:cBhvr>
                                        <p:cTn id="55" dur="500" fill="hold"/>
                                        <p:tgtEl>
                                          <p:spTgt spid="12"/>
                                        </p:tgtEl>
                                        <p:attrNameLst>
                                          <p:attrName>fillcolor</p:attrName>
                                        </p:attrNameLst>
                                      </p:cBhvr>
                                      <p:by>
                                        <p:hsl h="7200000" s="0" l="0"/>
                                      </p:by>
                                    </p:animClr>
                                    <p:animClr clrSpc="hsl" dir="cw">
                                      <p:cBhvr>
                                        <p:cTn id="56" dur="500" fill="hold"/>
                                        <p:tgtEl>
                                          <p:spTgt spid="12"/>
                                        </p:tgtEl>
                                        <p:attrNameLst>
                                          <p:attrName>stroke.color</p:attrName>
                                        </p:attrNameLst>
                                      </p:cBhvr>
                                      <p:by>
                                        <p:hsl h="7200000" s="0" l="0"/>
                                      </p:by>
                                    </p:animClr>
                                    <p:set>
                                      <p:cBhvr>
                                        <p:cTn id="57" dur="500" fill="hold"/>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El trono de gloria</a:t>
            </a:r>
            <a:endParaRPr lang="en-US" sz="4000" b="1" dirty="0">
              <a:solidFill>
                <a:schemeClr val="accent2"/>
              </a:solidFill>
            </a:endParaRPr>
          </a:p>
        </p:txBody>
      </p:sp>
      <p:sp>
        <p:nvSpPr>
          <p:cNvPr id="3" name="Marcador de texto 2"/>
          <p:cNvSpPr>
            <a:spLocks noGrp="1"/>
          </p:cNvSpPr>
          <p:nvPr>
            <p:ph type="body" sz="half" idx="2"/>
          </p:nvPr>
        </p:nvSpPr>
        <p:spPr>
          <a:xfrm>
            <a:off x="518615" y="914400"/>
            <a:ext cx="11423176" cy="5691116"/>
          </a:xfrm>
        </p:spPr>
        <p:txBody>
          <a:bodyPr>
            <a:noAutofit/>
          </a:bodyPr>
          <a:lstStyle/>
          <a:p>
            <a:r>
              <a:rPr lang="es-ES" sz="3200" b="1" dirty="0" smtClean="0"/>
              <a:t>El profeta Jeremías se apoderó de esta verdad [la función del santuario], y exclamó, “</a:t>
            </a:r>
            <a:r>
              <a:rPr lang="es-ES" sz="3200" b="1" i="1" dirty="0" smtClean="0"/>
              <a:t>Trono de gloria, excelso desde el principio, es el lugar de nuestro santuario</a:t>
            </a:r>
            <a:r>
              <a:rPr lang="es-ES" sz="3200" b="1" dirty="0" smtClean="0"/>
              <a:t>”. </a:t>
            </a:r>
            <a:r>
              <a:rPr lang="es-ES" sz="3200" b="1" dirty="0" smtClean="0">
                <a:solidFill>
                  <a:srgbClr val="FFFF00"/>
                </a:solidFill>
              </a:rPr>
              <a:t>Jeremías 17:12</a:t>
            </a:r>
            <a:r>
              <a:rPr lang="es-ES" sz="3200" b="1" dirty="0"/>
              <a:t>. David conocía el lugar donde Dios habitaba en el cielo, y cuando escribía a las generaciones venideras, dijo, "</a:t>
            </a:r>
            <a:r>
              <a:rPr lang="es-ES" sz="3200" b="1" i="1" dirty="0"/>
              <a:t>Porque miró desde lo alto de su </a:t>
            </a:r>
            <a:r>
              <a:rPr lang="es-ES" sz="3200" b="1" i="1" dirty="0" smtClean="0"/>
              <a:t>santuario; Jehová </a:t>
            </a:r>
            <a:r>
              <a:rPr lang="es-ES" sz="3200" b="1" i="1" dirty="0"/>
              <a:t>miró desde los cielos a la </a:t>
            </a:r>
            <a:r>
              <a:rPr lang="es-ES" sz="3200" b="1" dirty="0"/>
              <a:t>tierra," </a:t>
            </a:r>
            <a:r>
              <a:rPr lang="es-ES" sz="3200" b="1" dirty="0" smtClean="0">
                <a:solidFill>
                  <a:srgbClr val="FFFF00"/>
                </a:solidFill>
              </a:rPr>
              <a:t>Salmos 102: 19</a:t>
            </a:r>
            <a:r>
              <a:rPr lang="es-ES" sz="3200" b="1" dirty="0" smtClean="0"/>
              <a:t>. </a:t>
            </a:r>
            <a:r>
              <a:rPr lang="es-ES" sz="3200" b="1" dirty="0"/>
              <a:t>Los creyentes siempre han creído que cuando busquen a Dios con todo su corazón, “</a:t>
            </a:r>
            <a:r>
              <a:rPr lang="es-ES" sz="3200" b="1" i="1" dirty="0" smtClean="0"/>
              <a:t>su oración llegó a la habitación de su santuario, al cielo</a:t>
            </a:r>
            <a:r>
              <a:rPr lang="es-ES" sz="3200" b="1" dirty="0" smtClean="0"/>
              <a:t>”. </a:t>
            </a:r>
            <a:r>
              <a:rPr lang="es-ES" sz="3200" b="1" dirty="0" smtClean="0">
                <a:solidFill>
                  <a:srgbClr val="FFFF00"/>
                </a:solidFill>
              </a:rPr>
              <a:t>2 Crónicas 30:27</a:t>
            </a:r>
            <a:r>
              <a:rPr lang="es-ES" sz="3200" b="1" dirty="0" smtClean="0"/>
              <a:t>.</a:t>
            </a:r>
            <a:endParaRPr lang="en-US" sz="3200" b="1" i="1" dirty="0">
              <a:solidFill>
                <a:srgbClr val="FFFF00"/>
              </a:solidFill>
            </a:endParaRPr>
          </a:p>
        </p:txBody>
      </p:sp>
    </p:spTree>
    <p:extLst>
      <p:ext uri="{BB962C8B-B14F-4D97-AF65-F5344CB8AC3E}">
        <p14:creationId xmlns:p14="http://schemas.microsoft.com/office/powerpoint/2010/main" val="3901192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La verdad sobre el santuario celestial</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3200" b="1" dirty="0"/>
              <a:t>Toda la adoración en el santuario </a:t>
            </a:r>
            <a:r>
              <a:rPr lang="es-ES" sz="3200" b="1" dirty="0">
                <a:solidFill>
                  <a:srgbClr val="FFFF00"/>
                </a:solidFill>
              </a:rPr>
              <a:t>terrestre</a:t>
            </a:r>
            <a:r>
              <a:rPr lang="es-ES" sz="3200" b="1" dirty="0"/>
              <a:t> era para enseñar la verdad en relación con el santuario </a:t>
            </a:r>
            <a:r>
              <a:rPr lang="es-ES" sz="3200" b="1" dirty="0">
                <a:solidFill>
                  <a:srgbClr val="FFFF00"/>
                </a:solidFill>
              </a:rPr>
              <a:t>celeste</a:t>
            </a:r>
            <a:r>
              <a:rPr lang="es-ES" sz="3200" b="1" dirty="0"/>
              <a:t>. Mientras el tabernáculo terrestre estaba en pie, el camino hacia el Tabernáculo celeste no fue manifestado </a:t>
            </a:r>
            <a:r>
              <a:rPr lang="es-ES" sz="3200" b="1" dirty="0">
                <a:solidFill>
                  <a:srgbClr val="FFFF00"/>
                </a:solidFill>
              </a:rPr>
              <a:t>Hebreos 9:8 : “dando el Espíritu Santo a entender con esto que aún no se había manifestado el camino al Lugar Santísimo, entre tanto que la primera parte del tabernáculo estuviese en pie</a:t>
            </a:r>
            <a:r>
              <a:rPr lang="es-ES" sz="3200" b="1" dirty="0" smtClean="0">
                <a:solidFill>
                  <a:srgbClr val="FFFF00"/>
                </a:solidFill>
              </a:rPr>
              <a:t>.”</a:t>
            </a:r>
            <a:r>
              <a:rPr lang="es-ES" sz="3200" b="1" dirty="0" smtClean="0"/>
              <a:t>; </a:t>
            </a:r>
          </a:p>
          <a:p>
            <a:r>
              <a:rPr lang="es-ES" sz="3200" b="1" dirty="0" smtClean="0"/>
              <a:t>pero </a:t>
            </a:r>
            <a:r>
              <a:rPr lang="es-ES" sz="3200" b="1" dirty="0"/>
              <a:t>cuando Cristo entró en el cielo para presentar Su </a:t>
            </a:r>
            <a:r>
              <a:rPr lang="es-ES" sz="3200" b="1" dirty="0" smtClean="0"/>
              <a:t>propia </a:t>
            </a:r>
            <a:r>
              <a:rPr lang="es-ES" sz="3200" b="1" dirty="0"/>
              <a:t>sangre en beneficio del hombre, Dios reveló a través de Sus profetas mucha luz en relación con el Santuario celeste.</a:t>
            </a:r>
            <a:endParaRPr lang="en-US" sz="3200" b="1" i="1" dirty="0">
              <a:solidFill>
                <a:srgbClr val="FFFF00"/>
              </a:solidFill>
            </a:endParaRPr>
          </a:p>
        </p:txBody>
      </p:sp>
    </p:spTree>
    <p:extLst>
      <p:ext uri="{BB962C8B-B14F-4D97-AF65-F5344CB8AC3E}">
        <p14:creationId xmlns:p14="http://schemas.microsoft.com/office/powerpoint/2010/main" val="295711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Las visiones de Juan</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3600" b="1" dirty="0"/>
              <a:t>A Juan, el discípulo amado, se le dieron muchas visiones de ese </a:t>
            </a:r>
            <a:r>
              <a:rPr lang="es-ES" sz="3600" b="1" dirty="0" smtClean="0"/>
              <a:t>glorioso templo</a:t>
            </a:r>
            <a:r>
              <a:rPr lang="es-ES" sz="3600" b="1" dirty="0"/>
              <a:t>. Él vio el altar de oro, sobre el cual, mezclado con incienso fragante, </a:t>
            </a:r>
            <a:r>
              <a:rPr lang="es-ES" sz="3600" b="1" dirty="0" smtClean="0"/>
              <a:t>las oraciones </a:t>
            </a:r>
            <a:r>
              <a:rPr lang="es-ES" sz="3600" b="1" dirty="0"/>
              <a:t>de los santos terrenales son ofrecidas ante Dios. En visión él vio </a:t>
            </a:r>
            <a:r>
              <a:rPr lang="es-ES" sz="3600" b="1" dirty="0" smtClean="0"/>
              <a:t>el candelabro </a:t>
            </a:r>
            <a:r>
              <a:rPr lang="es-ES" sz="3600" b="1" dirty="0"/>
              <a:t>con sus siete lámparas de fuego encendido ante el trono de </a:t>
            </a:r>
            <a:r>
              <a:rPr lang="es-ES" sz="3600" b="1" dirty="0" smtClean="0"/>
              <a:t>Dios. El </a:t>
            </a:r>
            <a:r>
              <a:rPr lang="es-ES" sz="3600" b="1" dirty="0"/>
              <a:t>velo que separa el Lugar Santísimo fue levantado, y él escribe: “</a:t>
            </a:r>
            <a:r>
              <a:rPr lang="es-ES" sz="3600" b="1" i="1" dirty="0"/>
              <a:t>Y el </a:t>
            </a:r>
            <a:r>
              <a:rPr lang="es-ES" sz="3600" b="1" i="1" dirty="0" smtClean="0"/>
              <a:t>templo de </a:t>
            </a:r>
            <a:r>
              <a:rPr lang="es-ES" sz="3600" b="1" i="1" dirty="0"/>
              <a:t>Dios fue abierto en el cielo, y el arca de su pacto se veía en el templo</a:t>
            </a:r>
            <a:r>
              <a:rPr lang="es-ES" sz="3600" b="1" dirty="0" smtClean="0"/>
              <a:t>”. </a:t>
            </a:r>
            <a:r>
              <a:rPr lang="es-ES" sz="3600" b="1" dirty="0" smtClean="0">
                <a:solidFill>
                  <a:srgbClr val="FFFF00"/>
                </a:solidFill>
              </a:rPr>
              <a:t>Apocalipsis </a:t>
            </a:r>
            <a:r>
              <a:rPr lang="es-ES" sz="3600" b="1" dirty="0">
                <a:solidFill>
                  <a:srgbClr val="FFFF00"/>
                </a:solidFill>
              </a:rPr>
              <a:t>11:19</a:t>
            </a:r>
            <a:r>
              <a:rPr lang="es-ES" sz="3600" b="1" dirty="0"/>
              <a:t>.</a:t>
            </a:r>
            <a:endParaRPr lang="en-US" sz="3600" b="1" i="1" dirty="0">
              <a:solidFill>
                <a:srgbClr val="FFFF00"/>
              </a:solidFill>
            </a:endParaRPr>
          </a:p>
        </p:txBody>
      </p:sp>
    </p:spTree>
    <p:extLst>
      <p:ext uri="{BB962C8B-B14F-4D97-AF65-F5344CB8AC3E}">
        <p14:creationId xmlns:p14="http://schemas.microsoft.com/office/powerpoint/2010/main" val="2543229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Mediación de Cristo</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4000" b="1" dirty="0"/>
              <a:t>Es en “</a:t>
            </a:r>
            <a:r>
              <a:rPr lang="es-ES" sz="4000" b="1" i="1" dirty="0"/>
              <a:t>aquel verdadero tabernáculo que levantó el Señor, y no el hombre</a:t>
            </a:r>
            <a:r>
              <a:rPr lang="es-ES" sz="4000" b="1" dirty="0"/>
              <a:t>”, </a:t>
            </a:r>
            <a:r>
              <a:rPr lang="es-ES" sz="4000" b="1" dirty="0" smtClean="0"/>
              <a:t>que Cristo </a:t>
            </a:r>
            <a:r>
              <a:rPr lang="es-ES" sz="4000" b="1" dirty="0"/>
              <a:t>presenta su sangre ante el Padre a favor del hombre pecador. </a:t>
            </a:r>
            <a:r>
              <a:rPr lang="es-ES" sz="4000" b="1" dirty="0" smtClean="0">
                <a:solidFill>
                  <a:srgbClr val="FFFF00"/>
                </a:solidFill>
              </a:rPr>
              <a:t>Hebreos 8:2</a:t>
            </a:r>
            <a:r>
              <a:rPr lang="es-ES" sz="4000" b="1" dirty="0"/>
              <a:t>. Allí está el trono de Dios, rodeado por miríadas de huestes </a:t>
            </a:r>
            <a:r>
              <a:rPr lang="es-ES" sz="4000" b="1" dirty="0" smtClean="0"/>
              <a:t>angelicales, todos </a:t>
            </a:r>
            <a:r>
              <a:rPr lang="es-ES" sz="4000" b="1" dirty="0"/>
              <a:t>esperando obedecer sus mandatos; </a:t>
            </a:r>
            <a:r>
              <a:rPr lang="es-ES" sz="4000" b="1" dirty="0" smtClean="0"/>
              <a:t>[</a:t>
            </a:r>
            <a:r>
              <a:rPr lang="es-ES" sz="4000" b="1" dirty="0" smtClean="0">
                <a:solidFill>
                  <a:srgbClr val="FFFF00"/>
                </a:solidFill>
              </a:rPr>
              <a:t>Salmo 103:19-20] </a:t>
            </a:r>
            <a:r>
              <a:rPr lang="es-ES" sz="4000" b="1" dirty="0"/>
              <a:t>y desde allí </a:t>
            </a:r>
            <a:r>
              <a:rPr lang="es-ES" sz="4000" b="1" dirty="0" smtClean="0"/>
              <a:t>son enviados </a:t>
            </a:r>
            <a:r>
              <a:rPr lang="es-ES" sz="4000" b="1" dirty="0"/>
              <a:t>para contestar las oraciones de los hijos de Dios aquí en la tierra.</a:t>
            </a:r>
            <a:endParaRPr lang="en-US" sz="4000" b="1" i="1" dirty="0">
              <a:solidFill>
                <a:srgbClr val="FFFF00"/>
              </a:solidFill>
            </a:endParaRPr>
          </a:p>
        </p:txBody>
      </p:sp>
    </p:spTree>
    <p:extLst>
      <p:ext uri="{BB962C8B-B14F-4D97-AF65-F5344CB8AC3E}">
        <p14:creationId xmlns:p14="http://schemas.microsoft.com/office/powerpoint/2010/main" val="2425258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La casa de energía de Jehová</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5400" b="1" dirty="0"/>
              <a:t>El santuario celestial es la gran casa de energía de Jehová, donde toda </a:t>
            </a:r>
            <a:r>
              <a:rPr lang="es-ES" sz="5400" b="1" dirty="0" smtClean="0"/>
              <a:t>la ayuda </a:t>
            </a:r>
            <a:r>
              <a:rPr lang="es-ES" sz="5400" b="1" dirty="0"/>
              <a:t>necesaria para vencer cada tentación </a:t>
            </a:r>
            <a:r>
              <a:rPr lang="es-ES" sz="5400" b="1" dirty="0" smtClean="0"/>
              <a:t>de Satanás </a:t>
            </a:r>
            <a:r>
              <a:rPr lang="es-ES" sz="5400" b="1" dirty="0"/>
              <a:t>es enviada a cada </a:t>
            </a:r>
            <a:r>
              <a:rPr lang="es-ES" sz="5400" b="1" dirty="0" smtClean="0"/>
              <a:t>uno que </a:t>
            </a:r>
            <a:r>
              <a:rPr lang="es-ES" sz="5400" b="1" dirty="0"/>
              <a:t>está relacionado con él por fe.</a:t>
            </a:r>
            <a:endParaRPr lang="en-US" sz="5400" b="1" i="1" dirty="0">
              <a:solidFill>
                <a:srgbClr val="FFFF00"/>
              </a:solidFill>
            </a:endParaRPr>
          </a:p>
        </p:txBody>
      </p:sp>
    </p:spTree>
    <p:extLst>
      <p:ext uri="{BB962C8B-B14F-4D97-AF65-F5344CB8AC3E}">
        <p14:creationId xmlns:p14="http://schemas.microsoft.com/office/powerpoint/2010/main" val="2680438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Nuestra conexión con el cielo</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4000" b="1" dirty="0"/>
              <a:t>Aquel que no permite que cosa alguna rompa su conexión con el cielo llega </a:t>
            </a:r>
            <a:r>
              <a:rPr lang="es-ES" sz="4000" b="1" dirty="0" smtClean="0"/>
              <a:t>a ser </a:t>
            </a:r>
            <a:r>
              <a:rPr lang="es-ES" sz="4000" b="1" dirty="0"/>
              <a:t>un lugar de morada terrenal para el Santísimo; “</a:t>
            </a:r>
            <a:r>
              <a:rPr lang="es-ES" sz="4000" b="1" i="1" dirty="0"/>
              <a:t>Porque así dijo el Alto </a:t>
            </a:r>
            <a:r>
              <a:rPr lang="es-ES" sz="4000" b="1" i="1" dirty="0" smtClean="0"/>
              <a:t>y Sublime</a:t>
            </a:r>
            <a:r>
              <a:rPr lang="es-ES" sz="4000" b="1" i="1" dirty="0"/>
              <a:t>, el que habita la eternidad, y cuyo nombre es el Santo: Yo habito en </a:t>
            </a:r>
            <a:r>
              <a:rPr lang="es-ES" sz="4000" b="1" i="1" dirty="0" smtClean="0"/>
              <a:t>la altura </a:t>
            </a:r>
            <a:r>
              <a:rPr lang="es-ES" sz="4000" b="1" i="1" dirty="0"/>
              <a:t>y la santidad, y con el quebrantado y humilde de espíritu</a:t>
            </a:r>
            <a:r>
              <a:rPr lang="es-ES" sz="4000" b="1" dirty="0"/>
              <a:t>”. </a:t>
            </a:r>
            <a:r>
              <a:rPr lang="es-ES" sz="4000" b="1" dirty="0">
                <a:solidFill>
                  <a:srgbClr val="FFFF00"/>
                </a:solidFill>
              </a:rPr>
              <a:t>Isaías </a:t>
            </a:r>
            <a:r>
              <a:rPr lang="es-ES" sz="4000" b="1" dirty="0" smtClean="0">
                <a:solidFill>
                  <a:srgbClr val="FFFF00"/>
                </a:solidFill>
              </a:rPr>
              <a:t>57:15</a:t>
            </a:r>
            <a:r>
              <a:rPr lang="es-ES" sz="4000" b="1" dirty="0" smtClean="0"/>
              <a:t>. Aquel </a:t>
            </a:r>
            <a:r>
              <a:rPr lang="es-ES" sz="4000" b="1" dirty="0"/>
              <a:t>que se aparta del pecado y lo aleja de sí, llega a ser un templo </a:t>
            </a:r>
            <a:r>
              <a:rPr lang="es-ES" sz="4000" b="1" dirty="0" smtClean="0"/>
              <a:t>del Espíritu </a:t>
            </a:r>
            <a:r>
              <a:rPr lang="es-ES" sz="4000" b="1" dirty="0"/>
              <a:t>Santo. </a:t>
            </a:r>
            <a:r>
              <a:rPr lang="es-ES" sz="4000" b="1" dirty="0">
                <a:solidFill>
                  <a:srgbClr val="FFFF00"/>
                </a:solidFill>
              </a:rPr>
              <a:t>1 Corintios 6:19-20</a:t>
            </a:r>
            <a:r>
              <a:rPr lang="es-ES" sz="4000" b="1" dirty="0"/>
              <a:t>. </a:t>
            </a:r>
            <a:endParaRPr lang="en-US" sz="4000" b="1" i="1" dirty="0">
              <a:solidFill>
                <a:srgbClr val="FFFF00"/>
              </a:solidFill>
            </a:endParaRPr>
          </a:p>
        </p:txBody>
      </p:sp>
    </p:spTree>
    <p:extLst>
      <p:ext uri="{BB962C8B-B14F-4D97-AF65-F5344CB8AC3E}">
        <p14:creationId xmlns:p14="http://schemas.microsoft.com/office/powerpoint/2010/main" val="28521863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Templo el Espíritu Santo</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4000" b="1" dirty="0" smtClean="0">
                <a:solidFill>
                  <a:srgbClr val="FFFF00"/>
                </a:solidFill>
              </a:rPr>
              <a:t>1 </a:t>
            </a:r>
            <a:r>
              <a:rPr lang="es-ES" sz="4000" b="1" dirty="0">
                <a:solidFill>
                  <a:srgbClr val="FFFF00"/>
                </a:solidFill>
              </a:rPr>
              <a:t>Corintios 6:19-20</a:t>
            </a:r>
            <a:r>
              <a:rPr lang="es-ES" sz="4000" b="1" dirty="0"/>
              <a:t>. ¿O ignoráis que vuestro cuerpo es templo del Espíritu Santo, el cual está en vosotros, el cual tenéis de Dios, y que no sois vuestros? 20 Porque habéis sido comprados por precio; </a:t>
            </a:r>
            <a:r>
              <a:rPr lang="es-ES" sz="4000" b="1" u="sng" dirty="0"/>
              <a:t>glorificad</a:t>
            </a:r>
            <a:r>
              <a:rPr lang="es-ES" sz="4000" b="1" dirty="0"/>
              <a:t>, pues, a Dios en vuestro cuerpo y en vuestro espíritu, los cuales son de Dios.</a:t>
            </a:r>
            <a:endParaRPr lang="en-US" sz="4000" b="1" i="1" dirty="0">
              <a:solidFill>
                <a:srgbClr val="FFFF00"/>
              </a:solidFill>
            </a:endParaRPr>
          </a:p>
        </p:txBody>
      </p:sp>
    </p:spTree>
    <p:extLst>
      <p:ext uri="{BB962C8B-B14F-4D97-AF65-F5344CB8AC3E}">
        <p14:creationId xmlns:p14="http://schemas.microsoft.com/office/powerpoint/2010/main" val="77520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Cristo en nuestros corazones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3600" b="1" dirty="0" smtClean="0"/>
              <a:t>A </a:t>
            </a:r>
            <a:r>
              <a:rPr lang="es-ES" sz="3600" b="1" dirty="0"/>
              <a:t>Dios le encanta morar en los </a:t>
            </a:r>
            <a:r>
              <a:rPr lang="es-ES" sz="3600" b="1" dirty="0" smtClean="0"/>
              <a:t>corazones de </a:t>
            </a:r>
            <a:r>
              <a:rPr lang="es-ES" sz="3600" b="1" dirty="0"/>
              <a:t>su pueblo, </a:t>
            </a:r>
            <a:r>
              <a:rPr lang="es-ES" sz="3600" b="1" dirty="0" smtClean="0"/>
              <a:t>[</a:t>
            </a:r>
            <a:r>
              <a:rPr lang="es-ES" sz="3600" b="1" dirty="0" smtClean="0">
                <a:solidFill>
                  <a:srgbClr val="FFFF00"/>
                </a:solidFill>
              </a:rPr>
              <a:t>Efesios 3:17-20</a:t>
            </a:r>
            <a:r>
              <a:rPr lang="es-ES" sz="3600" b="1" dirty="0" smtClean="0"/>
              <a:t>] </a:t>
            </a:r>
            <a:r>
              <a:rPr lang="es-ES" sz="3600" b="1" dirty="0"/>
              <a:t>pero el pecado acariciado en el corazón </a:t>
            </a:r>
            <a:r>
              <a:rPr lang="es-ES" sz="3600" b="1" dirty="0" smtClean="0"/>
              <a:t>impide que </a:t>
            </a:r>
            <a:r>
              <a:rPr lang="es-ES" sz="3600" b="1" dirty="0"/>
              <a:t>su Espíritu more allí. </a:t>
            </a:r>
            <a:r>
              <a:rPr lang="es-ES" sz="3600" b="1" dirty="0" smtClean="0">
                <a:solidFill>
                  <a:srgbClr val="FFFF00"/>
                </a:solidFill>
              </a:rPr>
              <a:t>[1 </a:t>
            </a:r>
            <a:r>
              <a:rPr lang="es-ES" sz="3600" b="1" dirty="0">
                <a:solidFill>
                  <a:srgbClr val="FFFF00"/>
                </a:solidFill>
              </a:rPr>
              <a:t>Juan 3:15: </a:t>
            </a:r>
            <a:r>
              <a:rPr lang="es-ES" sz="3600" b="1" i="1" dirty="0">
                <a:solidFill>
                  <a:srgbClr val="FFFF00"/>
                </a:solidFill>
              </a:rPr>
              <a:t>Todo aquel que aborrece a su hermano es homicida; y sabéis que ningún homicida tiene vida eterna permanente en él</a:t>
            </a:r>
            <a:r>
              <a:rPr lang="es-ES" sz="3600" b="1" dirty="0">
                <a:solidFill>
                  <a:srgbClr val="FFFF00"/>
                </a:solidFill>
              </a:rPr>
              <a:t>.].</a:t>
            </a:r>
            <a:r>
              <a:rPr lang="es-ES" sz="3600" b="1" dirty="0" smtClean="0"/>
              <a:t> </a:t>
            </a:r>
            <a:r>
              <a:rPr lang="es-ES" sz="3600" b="1" dirty="0"/>
              <a:t>Cristo toca a la puerta de cada </a:t>
            </a:r>
            <a:r>
              <a:rPr lang="es-ES" sz="3600" b="1" dirty="0" smtClean="0"/>
              <a:t>corazón, invitando </a:t>
            </a:r>
            <a:r>
              <a:rPr lang="es-ES" sz="3600" b="1" dirty="0"/>
              <a:t>a todos a cambiar el pecado por la justicia, de manera que Él </a:t>
            </a:r>
            <a:r>
              <a:rPr lang="es-ES" sz="3600" b="1" dirty="0" smtClean="0"/>
              <a:t>pueda entrar </a:t>
            </a:r>
            <a:r>
              <a:rPr lang="es-ES" sz="3600" b="1" dirty="0"/>
              <a:t>y morar con ellos. </a:t>
            </a:r>
            <a:r>
              <a:rPr lang="es-ES" sz="3600" b="1" dirty="0" smtClean="0"/>
              <a:t>[</a:t>
            </a:r>
            <a:r>
              <a:rPr lang="es-ES" sz="3600" b="1" dirty="0" smtClean="0">
                <a:solidFill>
                  <a:srgbClr val="FFFF00"/>
                </a:solidFill>
              </a:rPr>
              <a:t>Apocalipsis 3:20</a:t>
            </a:r>
            <a:r>
              <a:rPr lang="es-ES" sz="3600" b="1" dirty="0" smtClean="0"/>
              <a:t>]</a:t>
            </a:r>
            <a:endParaRPr lang="en-US" sz="3600" b="1" i="1" dirty="0">
              <a:solidFill>
                <a:srgbClr val="FFFF00"/>
              </a:solidFill>
            </a:endParaRPr>
          </a:p>
        </p:txBody>
      </p:sp>
    </p:spTree>
    <p:extLst>
      <p:ext uri="{BB962C8B-B14F-4D97-AF65-F5344CB8AC3E}">
        <p14:creationId xmlns:p14="http://schemas.microsoft.com/office/powerpoint/2010/main" val="8425632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54954" y="682388"/>
            <a:ext cx="9217345" cy="5677469"/>
          </a:xfrm>
        </p:spPr>
        <p:txBody>
          <a:bodyPr/>
          <a:lstStyle/>
          <a:p>
            <a:r>
              <a:rPr lang="es-DO" b="1" dirty="0" smtClean="0">
                <a:solidFill>
                  <a:schemeClr val="accent2">
                    <a:lumMod val="40000"/>
                    <a:lumOff val="60000"/>
                  </a:schemeClr>
                </a:solidFill>
              </a:rPr>
              <a:t>Sección 1.  El Santuario</a:t>
            </a:r>
            <a:r>
              <a:rPr lang="es-DO" b="1" dirty="0" smtClean="0"/>
              <a:t/>
            </a:r>
            <a:br>
              <a:rPr lang="es-DO" b="1" dirty="0" smtClean="0"/>
            </a:br>
            <a:r>
              <a:rPr lang="es-DO" b="1" dirty="0" smtClean="0"/>
              <a:t/>
            </a:r>
            <a:br>
              <a:rPr lang="es-DO" b="1" dirty="0" smtClean="0"/>
            </a:br>
            <a:r>
              <a:rPr lang="es-DO" b="1" dirty="0" smtClean="0"/>
              <a:t>Capítulo 1: Luz en la oscuridad.</a:t>
            </a:r>
            <a:endParaRPr lang="en-US" b="1" dirty="0"/>
          </a:p>
        </p:txBody>
      </p:sp>
    </p:spTree>
    <p:extLst>
      <p:ext uri="{BB962C8B-B14F-4D97-AF65-F5344CB8AC3E}">
        <p14:creationId xmlns:p14="http://schemas.microsoft.com/office/powerpoint/2010/main" val="7662870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Los tres templos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3600" b="1" dirty="0"/>
              <a:t>Existen tres templos traídos a nuestro conocimiento en la Biblia: el </a:t>
            </a:r>
            <a:r>
              <a:rPr lang="es-ES" sz="3600" b="1" dirty="0">
                <a:solidFill>
                  <a:srgbClr val="FFFF00"/>
                </a:solidFill>
              </a:rPr>
              <a:t>Templo </a:t>
            </a:r>
            <a:r>
              <a:rPr lang="es-ES" sz="3600" b="1" dirty="0" smtClean="0">
                <a:solidFill>
                  <a:srgbClr val="FFFF00"/>
                </a:solidFill>
              </a:rPr>
              <a:t>celestial</a:t>
            </a:r>
            <a:r>
              <a:rPr lang="es-ES" sz="3600" b="1" dirty="0" smtClean="0"/>
              <a:t>, </a:t>
            </a:r>
            <a:r>
              <a:rPr lang="es-ES" sz="3600" b="1" dirty="0"/>
              <a:t>el lugar </a:t>
            </a:r>
            <a:r>
              <a:rPr lang="es-ES" sz="3600" b="1" dirty="0" smtClean="0"/>
              <a:t>donde </a:t>
            </a:r>
            <a:r>
              <a:rPr lang="es-ES" sz="3600" b="1" dirty="0"/>
              <a:t>habita el Altísimo, donde Cristo intercede a nuestro favor; el </a:t>
            </a:r>
            <a:r>
              <a:rPr lang="es-ES" sz="3600" b="1" dirty="0">
                <a:solidFill>
                  <a:srgbClr val="FFFF00"/>
                </a:solidFill>
              </a:rPr>
              <a:t>templo del cuerpo humano</a:t>
            </a:r>
            <a:r>
              <a:rPr lang="es-ES" sz="3600" b="1" dirty="0"/>
              <a:t>, donde el Espíritu de Dios gobierna y reina; y el </a:t>
            </a:r>
            <a:r>
              <a:rPr lang="es-ES" sz="3600" b="1" dirty="0">
                <a:solidFill>
                  <a:srgbClr val="FFFF00"/>
                </a:solidFill>
              </a:rPr>
              <a:t>templo </a:t>
            </a:r>
            <a:r>
              <a:rPr lang="es-ES" sz="3600" b="1" dirty="0" smtClean="0">
                <a:solidFill>
                  <a:srgbClr val="FFFF00"/>
                </a:solidFill>
              </a:rPr>
              <a:t>terrenal</a:t>
            </a:r>
            <a:r>
              <a:rPr lang="es-ES" sz="3600" b="1" dirty="0" smtClean="0"/>
              <a:t>, </a:t>
            </a:r>
            <a:r>
              <a:rPr lang="es-ES" sz="3600" b="1" dirty="0"/>
              <a:t>con sus servicios típicos, diseñados para </a:t>
            </a:r>
            <a:r>
              <a:rPr lang="es-ES" sz="3600" b="1" dirty="0" smtClean="0"/>
              <a:t>enseñar </a:t>
            </a:r>
            <a:r>
              <a:rPr lang="es-ES" sz="3600" b="1" dirty="0"/>
              <a:t>a la humanidad cómo recibir ayuda divina del gran almacén celestial, de manera que Dios pueda honrarlos habitando continuamente en ellos.</a:t>
            </a:r>
            <a:endParaRPr lang="en-US" sz="3600" b="1" i="1" dirty="0">
              <a:solidFill>
                <a:srgbClr val="FFFF00"/>
              </a:solidFill>
            </a:endParaRPr>
          </a:p>
        </p:txBody>
      </p:sp>
    </p:spTree>
    <p:extLst>
      <p:ext uri="{BB962C8B-B14F-4D97-AF65-F5344CB8AC3E}">
        <p14:creationId xmlns:p14="http://schemas.microsoft.com/office/powerpoint/2010/main" val="234784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2D8FDD8E-CD0E-8DAD-43A3-9A5B7F55511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7F75417-8BC0-431B-9DD0-3952FEF3CE45}"/>
              </a:ext>
            </a:extLst>
          </p:cNvPr>
          <p:cNvSpPr txBox="1"/>
          <p:nvPr/>
        </p:nvSpPr>
        <p:spPr>
          <a:xfrm>
            <a:off x="648929" y="1583057"/>
            <a:ext cx="4903376" cy="584775"/>
          </a:xfrm>
          <a:prstGeom prst="rect">
            <a:avLst/>
          </a:prstGeom>
          <a:noFill/>
        </p:spPr>
        <p:txBody>
          <a:bodyPr wrap="square" rtlCol="0">
            <a:spAutoFit/>
          </a:bodyPr>
          <a:lstStyle/>
          <a:p>
            <a:pPr lvl="0">
              <a:defRPr/>
            </a:pPr>
            <a:r>
              <a:rPr lang="es-ES" sz="3200" dirty="0"/>
              <a:t>Trono de gloria</a:t>
            </a:r>
            <a:endParaRPr kumimoji="0" lang="es-ES" sz="3200" b="0" i="0" u="none" strike="noStrike" kern="1200" cap="none" spc="0" normalizeH="0" baseline="0" noProof="0" dirty="0">
              <a:ln>
                <a:noFill/>
              </a:ln>
              <a:effectLst/>
              <a:uLnTx/>
              <a:uFillTx/>
              <a:latin typeface="Calibri" panose="020F0502020204030204"/>
            </a:endParaRPr>
          </a:p>
        </p:txBody>
      </p:sp>
      <p:sp>
        <p:nvSpPr>
          <p:cNvPr id="5" name="CuadroTexto 4">
            <a:extLst>
              <a:ext uri="{FF2B5EF4-FFF2-40B4-BE49-F238E27FC236}">
                <a16:creationId xmlns:a16="http://schemas.microsoft.com/office/drawing/2014/main" id="{2B80B65F-4774-4B34-B211-5F7CCD9DB0D1}"/>
              </a:ext>
            </a:extLst>
          </p:cNvPr>
          <p:cNvSpPr txBox="1"/>
          <p:nvPr/>
        </p:nvSpPr>
        <p:spPr>
          <a:xfrm>
            <a:off x="648929" y="368422"/>
            <a:ext cx="4601497" cy="584775"/>
          </a:xfrm>
          <a:prstGeom prst="rect">
            <a:avLst/>
          </a:prstGeom>
          <a:noFill/>
        </p:spPr>
        <p:txBody>
          <a:bodyPr wrap="square" rtlCol="0">
            <a:spAutoFit/>
          </a:bodyPr>
          <a:lstStyle/>
          <a:p>
            <a:pPr lvl="0">
              <a:defRPr/>
            </a:pPr>
            <a:r>
              <a:rPr lang="es-ES" sz="3200" dirty="0"/>
              <a:t>En el Templo Celestial</a:t>
            </a:r>
            <a:endParaRPr kumimoji="0" lang="es-ES" sz="3200" b="0" i="0" u="none" strike="noStrike" kern="1200" cap="none" spc="0" normalizeH="0" baseline="0" noProof="0" dirty="0">
              <a:ln>
                <a:noFill/>
              </a:ln>
              <a:effectLst/>
              <a:uLnTx/>
              <a:uFillTx/>
              <a:latin typeface="Calibri" panose="020F0502020204030204"/>
            </a:endParaRPr>
          </a:p>
        </p:txBody>
      </p:sp>
      <p:sp>
        <p:nvSpPr>
          <p:cNvPr id="6" name="CuadroTexto 5">
            <a:extLst>
              <a:ext uri="{FF2B5EF4-FFF2-40B4-BE49-F238E27FC236}">
                <a16:creationId xmlns:a16="http://schemas.microsoft.com/office/drawing/2014/main" id="{3C95100F-E8B5-4CF3-9E17-D707427B80EE}"/>
              </a:ext>
            </a:extLst>
          </p:cNvPr>
          <p:cNvSpPr txBox="1"/>
          <p:nvPr/>
        </p:nvSpPr>
        <p:spPr>
          <a:xfrm>
            <a:off x="834754" y="4408851"/>
            <a:ext cx="4577986" cy="584775"/>
          </a:xfrm>
          <a:prstGeom prst="rect">
            <a:avLst/>
          </a:prstGeom>
          <a:noFill/>
        </p:spPr>
        <p:txBody>
          <a:bodyPr wrap="square" rtlCol="0">
            <a:spAutoFit/>
          </a:bodyPr>
          <a:lstStyle/>
          <a:p>
            <a:pPr lvl="0">
              <a:defRPr/>
            </a:pPr>
            <a:r>
              <a:rPr lang="es-ES" sz="3200" dirty="0"/>
              <a:t>Arca del pacto</a:t>
            </a:r>
            <a:endParaRPr kumimoji="0" lang="es-ES" sz="3200" b="0" i="0" u="none" strike="noStrike" kern="1200" cap="none" spc="0" normalizeH="0" baseline="0" noProof="0" dirty="0">
              <a:ln>
                <a:noFill/>
              </a:ln>
              <a:effectLst/>
              <a:uLnTx/>
              <a:uFillTx/>
              <a:latin typeface="Calibri" panose="020F0502020204030204"/>
            </a:endParaRPr>
          </a:p>
        </p:txBody>
      </p:sp>
      <p:sp>
        <p:nvSpPr>
          <p:cNvPr id="7" name="CuadroTexto 6">
            <a:extLst>
              <a:ext uri="{FF2B5EF4-FFF2-40B4-BE49-F238E27FC236}">
                <a16:creationId xmlns:a16="http://schemas.microsoft.com/office/drawing/2014/main" id="{484CE96C-CBE3-40DD-869A-7E653E50D465}"/>
              </a:ext>
            </a:extLst>
          </p:cNvPr>
          <p:cNvSpPr txBox="1"/>
          <p:nvPr/>
        </p:nvSpPr>
        <p:spPr>
          <a:xfrm>
            <a:off x="759542" y="5387204"/>
            <a:ext cx="4334579" cy="1077218"/>
          </a:xfrm>
          <a:prstGeom prst="rect">
            <a:avLst/>
          </a:prstGeom>
          <a:noFill/>
        </p:spPr>
        <p:txBody>
          <a:bodyPr wrap="square" rtlCol="0">
            <a:spAutoFit/>
          </a:bodyPr>
          <a:lstStyle/>
          <a:p>
            <a:pPr lvl="0">
              <a:defRPr/>
            </a:pPr>
            <a:r>
              <a:rPr lang="es-ES" sz="3200" dirty="0"/>
              <a:t>Cuerpo y corazón que glorifican a Dios</a:t>
            </a:r>
            <a:endParaRPr kumimoji="0" lang="es-ES" sz="3200" b="0" i="0" u="none" strike="noStrike" kern="1200" cap="none" spc="0" normalizeH="0" baseline="0" noProof="0" dirty="0">
              <a:ln>
                <a:noFill/>
              </a:ln>
              <a:effectLst/>
              <a:uLnTx/>
              <a:uFillTx/>
              <a:latin typeface="Calibri" panose="020F0502020204030204"/>
            </a:endParaRPr>
          </a:p>
        </p:txBody>
      </p:sp>
      <p:sp>
        <p:nvSpPr>
          <p:cNvPr id="8" name="CuadroTexto 7">
            <a:extLst>
              <a:ext uri="{FF2B5EF4-FFF2-40B4-BE49-F238E27FC236}">
                <a16:creationId xmlns:a16="http://schemas.microsoft.com/office/drawing/2014/main" id="{BADEAE86-D7E0-4E67-860F-EC436B06AF60}"/>
              </a:ext>
            </a:extLst>
          </p:cNvPr>
          <p:cNvSpPr txBox="1"/>
          <p:nvPr/>
        </p:nvSpPr>
        <p:spPr>
          <a:xfrm>
            <a:off x="625936" y="2701774"/>
            <a:ext cx="4714464" cy="1077218"/>
          </a:xfrm>
          <a:prstGeom prst="rect">
            <a:avLst/>
          </a:prstGeom>
          <a:noFill/>
        </p:spPr>
        <p:txBody>
          <a:bodyPr wrap="square" rtlCol="0">
            <a:spAutoFit/>
          </a:bodyPr>
          <a:lstStyle/>
          <a:p>
            <a:pPr lvl="0">
              <a:defRPr/>
            </a:pPr>
            <a:r>
              <a:rPr lang="es-ES" sz="3200" dirty="0"/>
              <a:t>Tabernáculo terrenal en pie</a:t>
            </a:r>
            <a:endParaRPr kumimoji="0" lang="es-ES" sz="3200" b="0" i="0" u="none" strike="noStrike" kern="1200" cap="none" spc="0" normalizeH="0" baseline="0" noProof="0" dirty="0">
              <a:ln>
                <a:noFill/>
              </a:ln>
              <a:effectLst/>
              <a:uLnTx/>
              <a:uFillTx/>
              <a:latin typeface="Calibri" panose="020F0502020204030204"/>
            </a:endParaRPr>
          </a:p>
        </p:txBody>
      </p:sp>
      <p:sp>
        <p:nvSpPr>
          <p:cNvPr id="9" name="CuadroTexto 8">
            <a:extLst>
              <a:ext uri="{FF2B5EF4-FFF2-40B4-BE49-F238E27FC236}">
                <a16:creationId xmlns:a16="http://schemas.microsoft.com/office/drawing/2014/main" id="{DB4BBA2C-AD84-4635-BFED-A54A24D56E2B}"/>
              </a:ext>
            </a:extLst>
          </p:cNvPr>
          <p:cNvSpPr txBox="1"/>
          <p:nvPr/>
        </p:nvSpPr>
        <p:spPr>
          <a:xfrm>
            <a:off x="5560717" y="3451338"/>
            <a:ext cx="6483306" cy="1077218"/>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D</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El santuario celestial para Jeremías</a:t>
            </a:r>
            <a:endParaRPr kumimoji="0" lang="es-ES" sz="3200" b="0" i="0" u="none" strike="noStrike" kern="1200" cap="none" spc="0" normalizeH="0" baseline="0" noProof="0" dirty="0">
              <a:ln>
                <a:noFill/>
              </a:ln>
              <a:effectLst/>
              <a:uLnTx/>
              <a:uFillTx/>
              <a:latin typeface="Calibri" panose="020F0502020204030204"/>
            </a:endParaRPr>
          </a:p>
        </p:txBody>
      </p:sp>
      <p:sp>
        <p:nvSpPr>
          <p:cNvPr id="10" name="CuadroTexto 9">
            <a:extLst>
              <a:ext uri="{FF2B5EF4-FFF2-40B4-BE49-F238E27FC236}">
                <a16:creationId xmlns:a16="http://schemas.microsoft.com/office/drawing/2014/main" id="{8F3B8264-4C31-43B4-BA54-43EE83420FE7}"/>
              </a:ext>
            </a:extLst>
          </p:cNvPr>
          <p:cNvSpPr txBox="1"/>
          <p:nvPr/>
        </p:nvSpPr>
        <p:spPr>
          <a:xfrm>
            <a:off x="5544626" y="1433282"/>
            <a:ext cx="6427788"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B</a:t>
            </a:r>
            <a:r>
              <a:rPr kumimoji="0" lang="es-DO" sz="3200" b="0" i="0" u="none" strike="noStrike" kern="1200" cap="none" spc="0" normalizeH="0" baseline="0" noProof="0" dirty="0" smtClean="0">
                <a:ln>
                  <a:noFill/>
                </a:ln>
                <a:effectLst/>
                <a:uLnTx/>
                <a:uFillTx/>
                <a:latin typeface="Calibri" panose="020F0502020204030204"/>
              </a:rPr>
              <a:t>. </a:t>
            </a:r>
            <a:r>
              <a:rPr lang="es-DO" sz="3200" dirty="0">
                <a:latin typeface="Calibri" panose="020F0502020204030204"/>
              </a:rPr>
              <a:t>Cristo intercede por nosotros</a:t>
            </a:r>
            <a:endParaRPr kumimoji="0" lang="es-ES" sz="3200" b="0" i="0" u="none" strike="noStrike" kern="1200" cap="none" spc="0" normalizeH="0" baseline="0" noProof="0" dirty="0">
              <a:ln>
                <a:noFill/>
              </a:ln>
              <a:effectLst/>
              <a:uLnTx/>
              <a:uFillTx/>
              <a:latin typeface="Calibri" panose="020F0502020204030204"/>
            </a:endParaRPr>
          </a:p>
        </p:txBody>
      </p:sp>
      <p:sp>
        <p:nvSpPr>
          <p:cNvPr id="11" name="CuadroTexto 10">
            <a:extLst>
              <a:ext uri="{FF2B5EF4-FFF2-40B4-BE49-F238E27FC236}">
                <a16:creationId xmlns:a16="http://schemas.microsoft.com/office/drawing/2014/main" id="{707CBC07-791E-485A-931D-932FDFAF0D6C}"/>
              </a:ext>
            </a:extLst>
          </p:cNvPr>
          <p:cNvSpPr txBox="1"/>
          <p:nvPr/>
        </p:nvSpPr>
        <p:spPr>
          <a:xfrm>
            <a:off x="5552305" y="266638"/>
            <a:ext cx="5332006"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A</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En el lugar santísimo</a:t>
            </a:r>
            <a:endParaRPr kumimoji="0" lang="es-ES" sz="3200" b="0" i="0" u="none" strike="noStrike" kern="1200" cap="none" spc="0" normalizeH="0" baseline="0" noProof="0" dirty="0">
              <a:ln>
                <a:noFill/>
              </a:ln>
              <a:effectLst/>
              <a:uLnTx/>
              <a:uFillTx/>
              <a:latin typeface="Calibri" panose="020F0502020204030204"/>
            </a:endParaRPr>
          </a:p>
        </p:txBody>
      </p:sp>
      <p:sp>
        <p:nvSpPr>
          <p:cNvPr id="12" name="CuadroTexto 11">
            <a:extLst>
              <a:ext uri="{FF2B5EF4-FFF2-40B4-BE49-F238E27FC236}">
                <a16:creationId xmlns:a16="http://schemas.microsoft.com/office/drawing/2014/main" id="{4D4C28EC-9574-47D6-8D4C-A2D48F991BF0}"/>
              </a:ext>
            </a:extLst>
          </p:cNvPr>
          <p:cNvSpPr txBox="1"/>
          <p:nvPr/>
        </p:nvSpPr>
        <p:spPr>
          <a:xfrm>
            <a:off x="5536946" y="2457660"/>
            <a:ext cx="6427788"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C. </a:t>
            </a:r>
            <a:r>
              <a:rPr lang="es-ES" sz="3200" dirty="0"/>
              <a:t>Templo del Espíritu Santo</a:t>
            </a:r>
            <a:endParaRPr kumimoji="0" lang="es-ES" sz="3200" b="0" i="0" u="none" strike="noStrike" kern="1200" cap="none" spc="0" normalizeH="0" baseline="0" noProof="0" dirty="0">
              <a:ln>
                <a:noFill/>
              </a:ln>
              <a:effectLst/>
              <a:uLnTx/>
              <a:uFillTx/>
              <a:latin typeface="Calibri" panose="020F0502020204030204"/>
            </a:endParaRPr>
          </a:p>
        </p:txBody>
      </p:sp>
      <p:sp>
        <p:nvSpPr>
          <p:cNvPr id="13" name="CuadroTexto 12">
            <a:extLst>
              <a:ext uri="{FF2B5EF4-FFF2-40B4-BE49-F238E27FC236}">
                <a16:creationId xmlns:a16="http://schemas.microsoft.com/office/drawing/2014/main" id="{570408FA-21B6-4E50-A2CA-A06FB9771535}"/>
              </a:ext>
            </a:extLst>
          </p:cNvPr>
          <p:cNvSpPr txBox="1"/>
          <p:nvPr/>
        </p:nvSpPr>
        <p:spPr>
          <a:xfrm>
            <a:off x="5552306" y="5643365"/>
            <a:ext cx="6181510" cy="1077218"/>
          </a:xfrm>
          <a:prstGeom prst="rect">
            <a:avLst/>
          </a:prstGeom>
          <a:noFill/>
        </p:spPr>
        <p:txBody>
          <a:bodyPr wrap="square" rtlCol="0">
            <a:spAutoFit/>
          </a:bodyPr>
          <a:lstStyle/>
          <a:p>
            <a:pPr lvl="0"/>
            <a:r>
              <a:rPr lang="es-DO" sz="3200" dirty="0">
                <a:solidFill>
                  <a:srgbClr val="FFFF00"/>
                </a:solidFill>
                <a:latin typeface="Calibri" panose="020F0502020204030204"/>
              </a:rPr>
              <a:t>F</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Entrada a lugar santísimo no era para cualquiera</a:t>
            </a:r>
          </a:p>
        </p:txBody>
      </p:sp>
      <p:sp>
        <p:nvSpPr>
          <p:cNvPr id="14" name="CuadroTexto 13">
            <a:extLst>
              <a:ext uri="{FF2B5EF4-FFF2-40B4-BE49-F238E27FC236}">
                <a16:creationId xmlns:a16="http://schemas.microsoft.com/office/drawing/2014/main" id="{D52AD20F-C77A-4B88-B6A1-2718AE27E03B}"/>
              </a:ext>
            </a:extLst>
          </p:cNvPr>
          <p:cNvSpPr txBox="1"/>
          <p:nvPr/>
        </p:nvSpPr>
        <p:spPr>
          <a:xfrm>
            <a:off x="5596156" y="4657830"/>
            <a:ext cx="641242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DO" sz="3200" b="0" i="0" u="none" strike="noStrike" kern="1200" cap="none" spc="0" normalizeH="0" baseline="0" noProof="0" dirty="0" smtClean="0">
                <a:ln>
                  <a:noFill/>
                </a:ln>
                <a:solidFill>
                  <a:srgbClr val="FFFF00"/>
                </a:solidFill>
                <a:effectLst/>
                <a:uLnTx/>
                <a:uFillTx/>
                <a:latin typeface="Calibri" panose="020F0502020204030204"/>
                <a:ea typeface="+mn-ea"/>
                <a:cs typeface="+mn-cs"/>
              </a:rPr>
              <a:t>E. </a:t>
            </a:r>
            <a:r>
              <a:rPr kumimoji="0" lang="es-ES" sz="3200" b="0" i="0" u="none" strike="noStrike" kern="1200" cap="none" spc="0" normalizeH="0" baseline="0" noProof="0" dirty="0" smtClean="0">
                <a:ln>
                  <a:noFill/>
                </a:ln>
                <a:effectLst/>
                <a:uLnTx/>
                <a:uFillTx/>
                <a:latin typeface="Calibri" panose="020F0502020204030204"/>
                <a:ea typeface="+mn-ea"/>
                <a:cs typeface="+mn-cs"/>
              </a:rPr>
              <a:t>Templo de Satanás</a:t>
            </a:r>
            <a:endParaRPr kumimoji="0" lang="es-ES" sz="3200" b="0"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39360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mph" presetSubtype="0" fill="hold" grpId="0" nodeType="clickEffect">
                                  <p:stCondLst>
                                    <p:cond delay="0"/>
                                  </p:stCondLst>
                                  <p:childTnLst>
                                    <p:animClr clrSpc="hsl" dir="cw">
                                      <p:cBhvr override="childStyle">
                                        <p:cTn id="10" dur="500" fill="hold"/>
                                        <p:tgtEl>
                                          <p:spTgt spid="10"/>
                                        </p:tgtEl>
                                        <p:attrNameLst>
                                          <p:attrName>style.color</p:attrName>
                                        </p:attrNameLst>
                                      </p:cBhvr>
                                      <p:by>
                                        <p:hsl h="7200000" s="0" l="0"/>
                                      </p:by>
                                    </p:animClr>
                                    <p:animClr clrSpc="hsl" dir="cw">
                                      <p:cBhvr>
                                        <p:cTn id="11" dur="500" fill="hold"/>
                                        <p:tgtEl>
                                          <p:spTgt spid="10"/>
                                        </p:tgtEl>
                                        <p:attrNameLst>
                                          <p:attrName>fillcolor</p:attrName>
                                        </p:attrNameLst>
                                      </p:cBhvr>
                                      <p:by>
                                        <p:hsl h="7200000" s="0" l="0"/>
                                      </p:by>
                                    </p:animClr>
                                    <p:animClr clrSpc="hsl" dir="cw">
                                      <p:cBhvr>
                                        <p:cTn id="12" dur="500" fill="hold"/>
                                        <p:tgtEl>
                                          <p:spTgt spid="10"/>
                                        </p:tgtEl>
                                        <p:attrNameLst>
                                          <p:attrName>stroke.color</p:attrName>
                                        </p:attrNameLst>
                                      </p:cBhvr>
                                      <p:by>
                                        <p:hsl h="7200000" s="0" l="0"/>
                                      </p:by>
                                    </p:animClr>
                                    <p:set>
                                      <p:cBhvr>
                                        <p:cTn id="13" dur="500" fill="hold"/>
                                        <p:tgtEl>
                                          <p:spTgt spid="10"/>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1" presetClass="emph" presetSubtype="0" fill="hold" grpId="0" nodeType="clickEffect">
                                  <p:stCondLst>
                                    <p:cond delay="0"/>
                                  </p:stCondLst>
                                  <p:childTnLst>
                                    <p:animClr clrSpc="hsl" dir="cw">
                                      <p:cBhvr override="childStyle">
                                        <p:cTn id="21" dur="500" fill="hold"/>
                                        <p:tgtEl>
                                          <p:spTgt spid="9"/>
                                        </p:tgtEl>
                                        <p:attrNameLst>
                                          <p:attrName>style.color</p:attrName>
                                        </p:attrNameLst>
                                      </p:cBhvr>
                                      <p:by>
                                        <p:hsl h="7200000" s="0" l="0"/>
                                      </p:by>
                                    </p:animClr>
                                    <p:animClr clrSpc="hsl" dir="cw">
                                      <p:cBhvr>
                                        <p:cTn id="22" dur="500" fill="hold"/>
                                        <p:tgtEl>
                                          <p:spTgt spid="9"/>
                                        </p:tgtEl>
                                        <p:attrNameLst>
                                          <p:attrName>fillcolor</p:attrName>
                                        </p:attrNameLst>
                                      </p:cBhvr>
                                      <p:by>
                                        <p:hsl h="7200000" s="0" l="0"/>
                                      </p:by>
                                    </p:animClr>
                                    <p:animClr clrSpc="hsl" dir="cw">
                                      <p:cBhvr>
                                        <p:cTn id="23" dur="500" fill="hold"/>
                                        <p:tgtEl>
                                          <p:spTgt spid="9"/>
                                        </p:tgtEl>
                                        <p:attrNameLst>
                                          <p:attrName>stroke.color</p:attrName>
                                        </p:attrNameLst>
                                      </p:cBhvr>
                                      <p:by>
                                        <p:hsl h="7200000" s="0" l="0"/>
                                      </p:by>
                                    </p:animClr>
                                    <p:set>
                                      <p:cBhvr>
                                        <p:cTn id="24" dur="500" fill="hold"/>
                                        <p:tgtEl>
                                          <p:spTgt spid="9"/>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1" presetClass="emph" presetSubtype="0" fill="hold" grpId="0" nodeType="clickEffect">
                                  <p:stCondLst>
                                    <p:cond delay="0"/>
                                  </p:stCondLst>
                                  <p:childTnLst>
                                    <p:animClr clrSpc="hsl" dir="cw">
                                      <p:cBhvr override="childStyle">
                                        <p:cTn id="32" dur="500" fill="hold"/>
                                        <p:tgtEl>
                                          <p:spTgt spid="13"/>
                                        </p:tgtEl>
                                        <p:attrNameLst>
                                          <p:attrName>style.color</p:attrName>
                                        </p:attrNameLst>
                                      </p:cBhvr>
                                      <p:by>
                                        <p:hsl h="7200000" s="0" l="0"/>
                                      </p:by>
                                    </p:animClr>
                                    <p:animClr clrSpc="hsl" dir="cw">
                                      <p:cBhvr>
                                        <p:cTn id="33" dur="500" fill="hold"/>
                                        <p:tgtEl>
                                          <p:spTgt spid="13"/>
                                        </p:tgtEl>
                                        <p:attrNameLst>
                                          <p:attrName>fillcolor</p:attrName>
                                        </p:attrNameLst>
                                      </p:cBhvr>
                                      <p:by>
                                        <p:hsl h="7200000" s="0" l="0"/>
                                      </p:by>
                                    </p:animClr>
                                    <p:animClr clrSpc="hsl" dir="cw">
                                      <p:cBhvr>
                                        <p:cTn id="34" dur="500" fill="hold"/>
                                        <p:tgtEl>
                                          <p:spTgt spid="13"/>
                                        </p:tgtEl>
                                        <p:attrNameLst>
                                          <p:attrName>stroke.color</p:attrName>
                                        </p:attrNameLst>
                                      </p:cBhvr>
                                      <p:by>
                                        <p:hsl h="7200000" s="0" l="0"/>
                                      </p:by>
                                    </p:animClr>
                                    <p:set>
                                      <p:cBhvr>
                                        <p:cTn id="35" dur="500" fill="hold"/>
                                        <p:tgtEl>
                                          <p:spTgt spid="13"/>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1" presetClass="emph" presetSubtype="0" fill="hold" grpId="0" nodeType="clickEffect">
                                  <p:stCondLst>
                                    <p:cond delay="0"/>
                                  </p:stCondLst>
                                  <p:childTnLst>
                                    <p:animClr clrSpc="hsl" dir="cw">
                                      <p:cBhvr override="childStyle">
                                        <p:cTn id="43" dur="500" fill="hold"/>
                                        <p:tgtEl>
                                          <p:spTgt spid="11"/>
                                        </p:tgtEl>
                                        <p:attrNameLst>
                                          <p:attrName>style.color</p:attrName>
                                        </p:attrNameLst>
                                      </p:cBhvr>
                                      <p:by>
                                        <p:hsl h="7200000" s="0" l="0"/>
                                      </p:by>
                                    </p:animClr>
                                    <p:animClr clrSpc="hsl" dir="cw">
                                      <p:cBhvr>
                                        <p:cTn id="44" dur="500" fill="hold"/>
                                        <p:tgtEl>
                                          <p:spTgt spid="11"/>
                                        </p:tgtEl>
                                        <p:attrNameLst>
                                          <p:attrName>fillcolor</p:attrName>
                                        </p:attrNameLst>
                                      </p:cBhvr>
                                      <p:by>
                                        <p:hsl h="7200000" s="0" l="0"/>
                                      </p:by>
                                    </p:animClr>
                                    <p:animClr clrSpc="hsl" dir="cw">
                                      <p:cBhvr>
                                        <p:cTn id="45" dur="500" fill="hold"/>
                                        <p:tgtEl>
                                          <p:spTgt spid="11"/>
                                        </p:tgtEl>
                                        <p:attrNameLst>
                                          <p:attrName>stroke.color</p:attrName>
                                        </p:attrNameLst>
                                      </p:cBhvr>
                                      <p:by>
                                        <p:hsl h="7200000" s="0" l="0"/>
                                      </p:by>
                                    </p:animClr>
                                    <p:set>
                                      <p:cBhvr>
                                        <p:cTn id="46" dur="500" fill="hold"/>
                                        <p:tgtEl>
                                          <p:spTgt spid="11"/>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1" presetClass="emph" presetSubtype="0" fill="hold" grpId="0" nodeType="clickEffect">
                                  <p:stCondLst>
                                    <p:cond delay="0"/>
                                  </p:stCondLst>
                                  <p:childTnLst>
                                    <p:animClr clrSpc="hsl" dir="cw">
                                      <p:cBhvr override="childStyle">
                                        <p:cTn id="54" dur="500" fill="hold"/>
                                        <p:tgtEl>
                                          <p:spTgt spid="12"/>
                                        </p:tgtEl>
                                        <p:attrNameLst>
                                          <p:attrName>style.color</p:attrName>
                                        </p:attrNameLst>
                                      </p:cBhvr>
                                      <p:by>
                                        <p:hsl h="7200000" s="0" l="0"/>
                                      </p:by>
                                    </p:animClr>
                                    <p:animClr clrSpc="hsl" dir="cw">
                                      <p:cBhvr>
                                        <p:cTn id="55" dur="500" fill="hold"/>
                                        <p:tgtEl>
                                          <p:spTgt spid="12"/>
                                        </p:tgtEl>
                                        <p:attrNameLst>
                                          <p:attrName>fillcolor</p:attrName>
                                        </p:attrNameLst>
                                      </p:cBhvr>
                                      <p:by>
                                        <p:hsl h="7200000" s="0" l="0"/>
                                      </p:by>
                                    </p:animClr>
                                    <p:animClr clrSpc="hsl" dir="cw">
                                      <p:cBhvr>
                                        <p:cTn id="56" dur="500" fill="hold"/>
                                        <p:tgtEl>
                                          <p:spTgt spid="12"/>
                                        </p:tgtEl>
                                        <p:attrNameLst>
                                          <p:attrName>stroke.color</p:attrName>
                                        </p:attrNameLst>
                                      </p:cBhvr>
                                      <p:by>
                                        <p:hsl h="7200000" s="0" l="0"/>
                                      </p:by>
                                    </p:animClr>
                                    <p:set>
                                      <p:cBhvr>
                                        <p:cTn id="57" dur="500" fill="hold"/>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Tipología</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4800" b="1" dirty="0"/>
              <a:t>En la teología adventista, la tipología es un método de interpretación bíblica que busca descubrir las </a:t>
            </a:r>
            <a:r>
              <a:rPr lang="es-ES" sz="4800" b="1" dirty="0">
                <a:solidFill>
                  <a:srgbClr val="FFFF00"/>
                </a:solidFill>
              </a:rPr>
              <a:t>relaciones</a:t>
            </a:r>
            <a:r>
              <a:rPr lang="es-ES" sz="4800" b="1" dirty="0"/>
              <a:t> entre eventos, personajes e instituciones del </a:t>
            </a:r>
            <a:r>
              <a:rPr lang="es-ES" sz="4800" b="1" dirty="0">
                <a:solidFill>
                  <a:srgbClr val="FFFF00"/>
                </a:solidFill>
              </a:rPr>
              <a:t>Antiguo Testamento</a:t>
            </a:r>
            <a:r>
              <a:rPr lang="es-ES" sz="4800" b="1" dirty="0"/>
              <a:t> y su cumplimiento en el </a:t>
            </a:r>
            <a:r>
              <a:rPr lang="es-ES" sz="4800" b="1" dirty="0">
                <a:solidFill>
                  <a:srgbClr val="FFFF00"/>
                </a:solidFill>
              </a:rPr>
              <a:t>Nuevo Testamento</a:t>
            </a:r>
            <a:r>
              <a:rPr lang="es-ES" sz="4800" b="1" dirty="0"/>
              <a:t>.</a:t>
            </a:r>
            <a:endParaRPr lang="en-US" sz="4800" b="1" i="1" dirty="0">
              <a:solidFill>
                <a:srgbClr val="FFFF00"/>
              </a:solidFill>
            </a:endParaRPr>
          </a:p>
        </p:txBody>
      </p:sp>
    </p:spTree>
    <p:extLst>
      <p:ext uri="{BB962C8B-B14F-4D97-AF65-F5344CB8AC3E}">
        <p14:creationId xmlns:p14="http://schemas.microsoft.com/office/powerpoint/2010/main" val="6251109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Tipo y </a:t>
            </a:r>
            <a:r>
              <a:rPr lang="es-DO" sz="4000" b="1" dirty="0" err="1" smtClean="0">
                <a:solidFill>
                  <a:schemeClr val="accent2"/>
                </a:solidFill>
              </a:rPr>
              <a:t>antitipos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4800" b="1" dirty="0"/>
              <a:t>Un </a:t>
            </a:r>
            <a:r>
              <a:rPr lang="es-ES" sz="4800" b="1" dirty="0">
                <a:solidFill>
                  <a:srgbClr val="FFFF00"/>
                </a:solidFill>
              </a:rPr>
              <a:t>tipo</a:t>
            </a:r>
            <a:r>
              <a:rPr lang="es-ES" sz="4800" b="1" dirty="0"/>
              <a:t> es una persona, evento, objeto o institución del Antiguo Testamento que prefigura o anticipa una realidad futura en el Nuevo Testamento</a:t>
            </a:r>
            <a:r>
              <a:rPr lang="es-ES" sz="4800" b="1" dirty="0" smtClean="0"/>
              <a:t>.</a:t>
            </a:r>
          </a:p>
          <a:p>
            <a:r>
              <a:rPr lang="es-ES" sz="4800" b="1" dirty="0"/>
              <a:t>El tipo contiene una realidad espiritual que se cumple en el </a:t>
            </a:r>
            <a:r>
              <a:rPr lang="es-ES" sz="4800" b="1" dirty="0" err="1">
                <a:solidFill>
                  <a:srgbClr val="FFFF00"/>
                </a:solidFill>
              </a:rPr>
              <a:t>antitipo</a:t>
            </a:r>
            <a:r>
              <a:rPr lang="es-ES" sz="4800" b="1" dirty="0"/>
              <a:t> del Nuevo Testamento.</a:t>
            </a:r>
            <a:endParaRPr lang="en-US" sz="4800" b="1" dirty="0"/>
          </a:p>
        </p:txBody>
      </p:sp>
    </p:spTree>
    <p:extLst>
      <p:ext uri="{BB962C8B-B14F-4D97-AF65-F5344CB8AC3E}">
        <p14:creationId xmlns:p14="http://schemas.microsoft.com/office/powerpoint/2010/main" val="28383895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Ejemplos de tipos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pPr marL="685800" indent="-685800">
              <a:buFont typeface="Arial" panose="020B0604020202020204" pitchFamily="34" charset="0"/>
              <a:buChar char="•"/>
            </a:pPr>
            <a:r>
              <a:rPr lang="es-ES" sz="4800" b="1" dirty="0"/>
              <a:t>Adán como tipo de Cristo (Romanos 5:14)</a:t>
            </a:r>
          </a:p>
          <a:p>
            <a:pPr marL="685800" indent="-685800">
              <a:buFont typeface="Arial" panose="020B0604020202020204" pitchFamily="34" charset="0"/>
              <a:buChar char="•"/>
            </a:pPr>
            <a:r>
              <a:rPr lang="es-ES" sz="4800" b="1" dirty="0"/>
              <a:t>El cordero pascual como tipo de Cristo (1 Corintios 5:7)</a:t>
            </a:r>
          </a:p>
          <a:p>
            <a:pPr marL="685800" indent="-685800">
              <a:buFont typeface="Arial" panose="020B0604020202020204" pitchFamily="34" charset="0"/>
              <a:buChar char="•"/>
            </a:pPr>
            <a:r>
              <a:rPr lang="es-ES" sz="4800" b="1" dirty="0"/>
              <a:t>El maná como tipo del pan de vida (Juan 6:35)</a:t>
            </a:r>
            <a:endParaRPr lang="en-US" sz="4800" b="1" dirty="0"/>
          </a:p>
        </p:txBody>
      </p:sp>
    </p:spTree>
    <p:extLst>
      <p:ext uri="{BB962C8B-B14F-4D97-AF65-F5344CB8AC3E}">
        <p14:creationId xmlns:p14="http://schemas.microsoft.com/office/powerpoint/2010/main" val="2120438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Símbolos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3600" b="1" dirty="0"/>
              <a:t>Un símbolo es un objeto, persona o evento que representa una idea o concepto espiritual.</a:t>
            </a:r>
          </a:p>
          <a:p>
            <a:r>
              <a:rPr lang="es-ES" sz="3600" b="1" dirty="0" smtClean="0"/>
              <a:t>A diferencia de un tipo, el símbolo no </a:t>
            </a:r>
            <a:r>
              <a:rPr lang="es-ES" sz="3600" b="1" dirty="0"/>
              <a:t>tiene que prefigurar una realidad futura, sino que comunica una verdad presente</a:t>
            </a:r>
            <a:r>
              <a:rPr lang="es-ES" sz="3600" b="1" dirty="0" smtClean="0"/>
              <a:t>.</a:t>
            </a:r>
          </a:p>
          <a:p>
            <a:r>
              <a:rPr lang="es-ES" sz="3600" b="1" i="1" dirty="0">
                <a:solidFill>
                  <a:srgbClr val="FFFF00"/>
                </a:solidFill>
              </a:rPr>
              <a:t>El león como símbolo de la fuerza (Génesis 49:9)</a:t>
            </a:r>
          </a:p>
          <a:p>
            <a:r>
              <a:rPr lang="es-ES" sz="3600" b="1" i="1" dirty="0">
                <a:solidFill>
                  <a:srgbClr val="FFFF00"/>
                </a:solidFill>
              </a:rPr>
              <a:t>La paloma como símbolo de la paz (Génesis 8:11)</a:t>
            </a:r>
          </a:p>
          <a:p>
            <a:r>
              <a:rPr lang="es-ES" sz="3600" b="1" i="1" dirty="0">
                <a:solidFill>
                  <a:srgbClr val="FFFF00"/>
                </a:solidFill>
              </a:rPr>
              <a:t>El agua como símbolo del bautismo (Juan 3:5)</a:t>
            </a:r>
            <a:endParaRPr lang="en-US" sz="3600" b="1" i="1" dirty="0">
              <a:solidFill>
                <a:srgbClr val="FFFF00"/>
              </a:solidFill>
            </a:endParaRPr>
          </a:p>
        </p:txBody>
      </p:sp>
    </p:spTree>
    <p:extLst>
      <p:ext uri="{BB962C8B-B14F-4D97-AF65-F5344CB8AC3E}">
        <p14:creationId xmlns:p14="http://schemas.microsoft.com/office/powerpoint/2010/main" val="18092201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2D8FDD8E-CD0E-8DAD-43A3-9A5B7F55511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7F75417-8BC0-431B-9DD0-3952FEF3CE45}"/>
              </a:ext>
            </a:extLst>
          </p:cNvPr>
          <p:cNvSpPr txBox="1"/>
          <p:nvPr/>
        </p:nvSpPr>
        <p:spPr>
          <a:xfrm>
            <a:off x="648929" y="1583057"/>
            <a:ext cx="4903376" cy="584775"/>
          </a:xfrm>
          <a:prstGeom prst="rect">
            <a:avLst/>
          </a:prstGeom>
          <a:noFill/>
        </p:spPr>
        <p:txBody>
          <a:bodyPr wrap="square" rtlCol="0">
            <a:spAutoFit/>
          </a:bodyPr>
          <a:lstStyle/>
          <a:p>
            <a:pPr lvl="0">
              <a:defRPr/>
            </a:pPr>
            <a:r>
              <a:rPr lang="es-ES" sz="3200" dirty="0"/>
              <a:t>Cordero pascual</a:t>
            </a:r>
            <a:endParaRPr kumimoji="0" lang="es-ES" sz="3200" b="0" i="0" u="none" strike="noStrike" kern="1200" cap="none" spc="0" normalizeH="0" baseline="0" noProof="0" dirty="0">
              <a:ln>
                <a:noFill/>
              </a:ln>
              <a:effectLst/>
              <a:uLnTx/>
              <a:uFillTx/>
              <a:latin typeface="Calibri" panose="020F0502020204030204"/>
            </a:endParaRPr>
          </a:p>
        </p:txBody>
      </p:sp>
      <p:sp>
        <p:nvSpPr>
          <p:cNvPr id="5" name="CuadroTexto 4">
            <a:extLst>
              <a:ext uri="{FF2B5EF4-FFF2-40B4-BE49-F238E27FC236}">
                <a16:creationId xmlns:a16="http://schemas.microsoft.com/office/drawing/2014/main" id="{2B80B65F-4774-4B34-B211-5F7CCD9DB0D1}"/>
              </a:ext>
            </a:extLst>
          </p:cNvPr>
          <p:cNvSpPr txBox="1"/>
          <p:nvPr/>
        </p:nvSpPr>
        <p:spPr>
          <a:xfrm>
            <a:off x="648929" y="368422"/>
            <a:ext cx="4601497" cy="584775"/>
          </a:xfrm>
          <a:prstGeom prst="rect">
            <a:avLst/>
          </a:prstGeom>
          <a:noFill/>
        </p:spPr>
        <p:txBody>
          <a:bodyPr wrap="square" rtlCol="0">
            <a:spAutoFit/>
          </a:bodyPr>
          <a:lstStyle/>
          <a:p>
            <a:pPr lvl="0">
              <a:defRPr/>
            </a:pPr>
            <a:r>
              <a:rPr lang="es-ES" sz="3200" dirty="0"/>
              <a:t>Cristo </a:t>
            </a:r>
            <a:r>
              <a:rPr lang="es-ES" sz="3200" dirty="0" err="1"/>
              <a:t>antitipo</a:t>
            </a:r>
            <a:r>
              <a:rPr lang="es-ES" sz="3200" dirty="0"/>
              <a:t> de</a:t>
            </a:r>
            <a:endParaRPr kumimoji="0" lang="es-ES" sz="3200" b="0" i="0" u="none" strike="noStrike" kern="1200" cap="none" spc="0" normalizeH="0" baseline="0" noProof="0" dirty="0">
              <a:ln>
                <a:noFill/>
              </a:ln>
              <a:effectLst/>
              <a:uLnTx/>
              <a:uFillTx/>
              <a:latin typeface="Calibri" panose="020F0502020204030204"/>
            </a:endParaRPr>
          </a:p>
        </p:txBody>
      </p:sp>
      <p:sp>
        <p:nvSpPr>
          <p:cNvPr id="6" name="CuadroTexto 5">
            <a:extLst>
              <a:ext uri="{FF2B5EF4-FFF2-40B4-BE49-F238E27FC236}">
                <a16:creationId xmlns:a16="http://schemas.microsoft.com/office/drawing/2014/main" id="{3C95100F-E8B5-4CF3-9E17-D707427B80EE}"/>
              </a:ext>
            </a:extLst>
          </p:cNvPr>
          <p:cNvSpPr txBox="1"/>
          <p:nvPr/>
        </p:nvSpPr>
        <p:spPr>
          <a:xfrm>
            <a:off x="834754" y="4408851"/>
            <a:ext cx="4577986" cy="584775"/>
          </a:xfrm>
          <a:prstGeom prst="rect">
            <a:avLst/>
          </a:prstGeom>
          <a:noFill/>
        </p:spPr>
        <p:txBody>
          <a:bodyPr wrap="square" rtlCol="0">
            <a:spAutoFit/>
          </a:bodyPr>
          <a:lstStyle/>
          <a:p>
            <a:pPr lvl="0">
              <a:defRPr/>
            </a:pPr>
            <a:r>
              <a:rPr lang="es-ES" sz="3200" dirty="0"/>
              <a:t>El </a:t>
            </a:r>
            <a:r>
              <a:rPr lang="es-ES" sz="3200" dirty="0" smtClean="0"/>
              <a:t>león</a:t>
            </a:r>
            <a:endParaRPr kumimoji="0" lang="es-ES" sz="3200" b="0" i="0" u="none" strike="noStrike" kern="1200" cap="none" spc="0" normalizeH="0" baseline="0" noProof="0" dirty="0">
              <a:ln>
                <a:noFill/>
              </a:ln>
              <a:effectLst/>
              <a:uLnTx/>
              <a:uFillTx/>
              <a:latin typeface="Calibri" panose="020F0502020204030204"/>
            </a:endParaRPr>
          </a:p>
        </p:txBody>
      </p:sp>
      <p:sp>
        <p:nvSpPr>
          <p:cNvPr id="7" name="CuadroTexto 6">
            <a:extLst>
              <a:ext uri="{FF2B5EF4-FFF2-40B4-BE49-F238E27FC236}">
                <a16:creationId xmlns:a16="http://schemas.microsoft.com/office/drawing/2014/main" id="{484CE96C-CBE3-40DD-869A-7E653E50D465}"/>
              </a:ext>
            </a:extLst>
          </p:cNvPr>
          <p:cNvSpPr txBox="1"/>
          <p:nvPr/>
        </p:nvSpPr>
        <p:spPr>
          <a:xfrm>
            <a:off x="759542" y="5387204"/>
            <a:ext cx="4334579" cy="1077218"/>
          </a:xfrm>
          <a:prstGeom prst="rect">
            <a:avLst/>
          </a:prstGeom>
          <a:noFill/>
        </p:spPr>
        <p:txBody>
          <a:bodyPr wrap="square" rtlCol="0">
            <a:spAutoFit/>
          </a:bodyPr>
          <a:lstStyle/>
          <a:p>
            <a:pPr lvl="0">
              <a:defRPr/>
            </a:pPr>
            <a:r>
              <a:rPr lang="es-ES" sz="3200" dirty="0"/>
              <a:t>Símbolo del bautismo</a:t>
            </a:r>
            <a:endParaRPr kumimoji="0" lang="es-ES" sz="3200" b="0" i="0" u="none" strike="noStrike" kern="1200" cap="none" spc="0" normalizeH="0" baseline="0" noProof="0" dirty="0">
              <a:ln>
                <a:noFill/>
              </a:ln>
              <a:effectLst/>
              <a:uLnTx/>
              <a:uFillTx/>
              <a:latin typeface="Calibri" panose="020F0502020204030204"/>
            </a:endParaRPr>
          </a:p>
        </p:txBody>
      </p:sp>
      <p:sp>
        <p:nvSpPr>
          <p:cNvPr id="8" name="CuadroTexto 7">
            <a:extLst>
              <a:ext uri="{FF2B5EF4-FFF2-40B4-BE49-F238E27FC236}">
                <a16:creationId xmlns:a16="http://schemas.microsoft.com/office/drawing/2014/main" id="{BADEAE86-D7E0-4E67-860F-EC436B06AF60}"/>
              </a:ext>
            </a:extLst>
          </p:cNvPr>
          <p:cNvSpPr txBox="1"/>
          <p:nvPr/>
        </p:nvSpPr>
        <p:spPr>
          <a:xfrm>
            <a:off x="625936" y="2701774"/>
            <a:ext cx="4714464" cy="1077218"/>
          </a:xfrm>
          <a:prstGeom prst="rect">
            <a:avLst/>
          </a:prstGeom>
          <a:noFill/>
        </p:spPr>
        <p:txBody>
          <a:bodyPr wrap="square" rtlCol="0">
            <a:spAutoFit/>
          </a:bodyPr>
          <a:lstStyle/>
          <a:p>
            <a:pPr lvl="0">
              <a:defRPr/>
            </a:pPr>
            <a:r>
              <a:rPr lang="es-ES" sz="3200" dirty="0"/>
              <a:t>Pan de vida </a:t>
            </a:r>
            <a:r>
              <a:rPr lang="es-ES" sz="3200" dirty="0" err="1"/>
              <a:t>antitipo</a:t>
            </a:r>
            <a:r>
              <a:rPr lang="es-ES" sz="3200" dirty="0"/>
              <a:t> de</a:t>
            </a:r>
            <a:endParaRPr kumimoji="0" lang="es-ES" sz="3200" b="0" i="0" u="none" strike="noStrike" kern="1200" cap="none" spc="0" normalizeH="0" baseline="0" noProof="0" dirty="0">
              <a:ln>
                <a:noFill/>
              </a:ln>
              <a:effectLst/>
              <a:uLnTx/>
              <a:uFillTx/>
              <a:latin typeface="Calibri" panose="020F0502020204030204"/>
            </a:endParaRPr>
          </a:p>
        </p:txBody>
      </p:sp>
      <p:sp>
        <p:nvSpPr>
          <p:cNvPr id="9" name="CuadroTexto 8">
            <a:extLst>
              <a:ext uri="{FF2B5EF4-FFF2-40B4-BE49-F238E27FC236}">
                <a16:creationId xmlns:a16="http://schemas.microsoft.com/office/drawing/2014/main" id="{DB4BBA2C-AD84-4635-BFED-A54A24D56E2B}"/>
              </a:ext>
            </a:extLst>
          </p:cNvPr>
          <p:cNvSpPr txBox="1"/>
          <p:nvPr/>
        </p:nvSpPr>
        <p:spPr>
          <a:xfrm>
            <a:off x="5560717" y="3451338"/>
            <a:ext cx="6483306"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D</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tipo de Cristo</a:t>
            </a:r>
            <a:endParaRPr kumimoji="0" lang="es-ES" sz="3200" b="0" i="0" u="none" strike="noStrike" kern="1200" cap="none" spc="0" normalizeH="0" baseline="0" noProof="0" dirty="0">
              <a:ln>
                <a:noFill/>
              </a:ln>
              <a:effectLst/>
              <a:uLnTx/>
              <a:uFillTx/>
              <a:latin typeface="Calibri" panose="020F0502020204030204"/>
            </a:endParaRPr>
          </a:p>
        </p:txBody>
      </p:sp>
      <p:sp>
        <p:nvSpPr>
          <p:cNvPr id="10" name="CuadroTexto 9">
            <a:extLst>
              <a:ext uri="{FF2B5EF4-FFF2-40B4-BE49-F238E27FC236}">
                <a16:creationId xmlns:a16="http://schemas.microsoft.com/office/drawing/2014/main" id="{8F3B8264-4C31-43B4-BA54-43EE83420FE7}"/>
              </a:ext>
            </a:extLst>
          </p:cNvPr>
          <p:cNvSpPr txBox="1"/>
          <p:nvPr/>
        </p:nvSpPr>
        <p:spPr>
          <a:xfrm>
            <a:off x="5544626" y="1433282"/>
            <a:ext cx="6427788"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B</a:t>
            </a:r>
            <a:r>
              <a:rPr kumimoji="0" lang="es-DO" sz="3200" b="0" i="0" u="none" strike="noStrike" kern="1200" cap="none" spc="0" normalizeH="0" baseline="0" noProof="0" dirty="0" smtClean="0">
                <a:ln>
                  <a:noFill/>
                </a:ln>
                <a:effectLst/>
                <a:uLnTx/>
                <a:uFillTx/>
                <a:latin typeface="Calibri" panose="020F0502020204030204"/>
              </a:rPr>
              <a:t>. </a:t>
            </a:r>
            <a:r>
              <a:rPr lang="es-DO" sz="3200" dirty="0">
                <a:latin typeface="Calibri" panose="020F0502020204030204"/>
              </a:rPr>
              <a:t>Adán</a:t>
            </a:r>
            <a:endParaRPr kumimoji="0" lang="es-ES" sz="3200" b="0" i="0" u="none" strike="noStrike" kern="1200" cap="none" spc="0" normalizeH="0" baseline="0" noProof="0" dirty="0">
              <a:ln>
                <a:noFill/>
              </a:ln>
              <a:effectLst/>
              <a:uLnTx/>
              <a:uFillTx/>
              <a:latin typeface="Calibri" panose="020F0502020204030204"/>
            </a:endParaRPr>
          </a:p>
        </p:txBody>
      </p:sp>
      <p:sp>
        <p:nvSpPr>
          <p:cNvPr id="11" name="CuadroTexto 10">
            <a:extLst>
              <a:ext uri="{FF2B5EF4-FFF2-40B4-BE49-F238E27FC236}">
                <a16:creationId xmlns:a16="http://schemas.microsoft.com/office/drawing/2014/main" id="{707CBC07-791E-485A-931D-932FDFAF0D6C}"/>
              </a:ext>
            </a:extLst>
          </p:cNvPr>
          <p:cNvSpPr txBox="1"/>
          <p:nvPr/>
        </p:nvSpPr>
        <p:spPr>
          <a:xfrm>
            <a:off x="5552305" y="266638"/>
            <a:ext cx="5332006"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A</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símbolo de la fuerza</a:t>
            </a:r>
            <a:endParaRPr kumimoji="0" lang="es-ES" sz="3200" b="0" i="0" u="none" strike="noStrike" kern="1200" cap="none" spc="0" normalizeH="0" baseline="0" noProof="0" dirty="0">
              <a:ln>
                <a:noFill/>
              </a:ln>
              <a:effectLst/>
              <a:uLnTx/>
              <a:uFillTx/>
              <a:latin typeface="Calibri" panose="020F0502020204030204"/>
            </a:endParaRPr>
          </a:p>
        </p:txBody>
      </p:sp>
      <p:sp>
        <p:nvSpPr>
          <p:cNvPr id="12" name="CuadroTexto 11">
            <a:extLst>
              <a:ext uri="{FF2B5EF4-FFF2-40B4-BE49-F238E27FC236}">
                <a16:creationId xmlns:a16="http://schemas.microsoft.com/office/drawing/2014/main" id="{4D4C28EC-9574-47D6-8D4C-A2D48F991BF0}"/>
              </a:ext>
            </a:extLst>
          </p:cNvPr>
          <p:cNvSpPr txBox="1"/>
          <p:nvPr/>
        </p:nvSpPr>
        <p:spPr>
          <a:xfrm>
            <a:off x="5536946" y="2457660"/>
            <a:ext cx="6427788" cy="584775"/>
          </a:xfrm>
          <a:prstGeom prst="rect">
            <a:avLst/>
          </a:prstGeom>
          <a:noFill/>
        </p:spPr>
        <p:txBody>
          <a:bodyPr wrap="square" rtlCol="0">
            <a:spAutoFit/>
          </a:bodyPr>
          <a:lstStyle/>
          <a:p>
            <a:pPr lvl="0"/>
            <a:r>
              <a:rPr kumimoji="0" lang="es-DO" sz="3200" b="0" i="0" u="none" strike="noStrike" kern="1200" cap="none" spc="0" normalizeH="0" baseline="0" noProof="0" dirty="0">
                <a:ln>
                  <a:noFill/>
                </a:ln>
                <a:solidFill>
                  <a:srgbClr val="FFFF00"/>
                </a:solidFill>
                <a:effectLst/>
                <a:uLnTx/>
                <a:uFillTx/>
                <a:latin typeface="Calibri" panose="020F0502020204030204"/>
              </a:rPr>
              <a:t>C. </a:t>
            </a:r>
            <a:r>
              <a:rPr lang="es-ES" sz="3200" dirty="0"/>
              <a:t>El agua</a:t>
            </a:r>
            <a:endParaRPr kumimoji="0" lang="es-ES" sz="3200" b="0" i="0" u="none" strike="noStrike" kern="1200" cap="none" spc="0" normalizeH="0" baseline="0" noProof="0" dirty="0">
              <a:ln>
                <a:noFill/>
              </a:ln>
              <a:effectLst/>
              <a:uLnTx/>
              <a:uFillTx/>
              <a:latin typeface="Calibri" panose="020F0502020204030204"/>
            </a:endParaRPr>
          </a:p>
        </p:txBody>
      </p:sp>
      <p:sp>
        <p:nvSpPr>
          <p:cNvPr id="13" name="CuadroTexto 12">
            <a:extLst>
              <a:ext uri="{FF2B5EF4-FFF2-40B4-BE49-F238E27FC236}">
                <a16:creationId xmlns:a16="http://schemas.microsoft.com/office/drawing/2014/main" id="{570408FA-21B6-4E50-A2CA-A06FB9771535}"/>
              </a:ext>
            </a:extLst>
          </p:cNvPr>
          <p:cNvSpPr txBox="1"/>
          <p:nvPr/>
        </p:nvSpPr>
        <p:spPr>
          <a:xfrm>
            <a:off x="5552306" y="5643365"/>
            <a:ext cx="6181510" cy="584775"/>
          </a:xfrm>
          <a:prstGeom prst="rect">
            <a:avLst/>
          </a:prstGeom>
          <a:noFill/>
        </p:spPr>
        <p:txBody>
          <a:bodyPr wrap="square" rtlCol="0">
            <a:spAutoFit/>
          </a:bodyPr>
          <a:lstStyle/>
          <a:p>
            <a:pPr lvl="0"/>
            <a:r>
              <a:rPr lang="es-DO" sz="3200" dirty="0">
                <a:solidFill>
                  <a:srgbClr val="FFFF00"/>
                </a:solidFill>
                <a:latin typeface="Calibri" panose="020F0502020204030204"/>
              </a:rPr>
              <a:t>F</a:t>
            </a:r>
            <a:r>
              <a:rPr kumimoji="0" lang="es-DO" sz="3200" b="0" i="0" u="none" strike="noStrike" kern="1200" cap="none" spc="0" normalizeH="0" baseline="0" noProof="0" dirty="0" smtClean="0">
                <a:ln>
                  <a:noFill/>
                </a:ln>
                <a:solidFill>
                  <a:srgbClr val="FFFF00"/>
                </a:solidFill>
                <a:effectLst/>
                <a:uLnTx/>
                <a:uFillTx/>
                <a:latin typeface="Calibri" panose="020F0502020204030204"/>
              </a:rPr>
              <a:t>. </a:t>
            </a:r>
            <a:r>
              <a:rPr lang="es-ES" sz="3200" dirty="0"/>
              <a:t>El maná</a:t>
            </a:r>
          </a:p>
        </p:txBody>
      </p:sp>
      <p:sp>
        <p:nvSpPr>
          <p:cNvPr id="14" name="CuadroTexto 13">
            <a:extLst>
              <a:ext uri="{FF2B5EF4-FFF2-40B4-BE49-F238E27FC236}">
                <a16:creationId xmlns:a16="http://schemas.microsoft.com/office/drawing/2014/main" id="{D52AD20F-C77A-4B88-B6A1-2718AE27E03B}"/>
              </a:ext>
            </a:extLst>
          </p:cNvPr>
          <p:cNvSpPr txBox="1"/>
          <p:nvPr/>
        </p:nvSpPr>
        <p:spPr>
          <a:xfrm>
            <a:off x="5596156" y="4657830"/>
            <a:ext cx="641242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DO" sz="3200" b="0" i="0" u="none" strike="noStrike" kern="1200" cap="none" spc="0" normalizeH="0" baseline="0" noProof="0" dirty="0" smtClean="0">
                <a:ln>
                  <a:noFill/>
                </a:ln>
                <a:solidFill>
                  <a:srgbClr val="FFFF00"/>
                </a:solidFill>
                <a:effectLst/>
                <a:uLnTx/>
                <a:uFillTx/>
                <a:latin typeface="Calibri" panose="020F0502020204030204"/>
                <a:ea typeface="+mn-ea"/>
                <a:cs typeface="+mn-cs"/>
              </a:rPr>
              <a:t>E. </a:t>
            </a:r>
            <a:r>
              <a:rPr kumimoji="0" lang="es-ES" sz="3200" b="0" i="0" u="none" strike="noStrike" kern="1200" cap="none" spc="0" normalizeH="0" baseline="0" noProof="0" dirty="0" smtClean="0">
                <a:ln>
                  <a:noFill/>
                </a:ln>
                <a:effectLst/>
                <a:uLnTx/>
                <a:uFillTx/>
                <a:latin typeface="Calibri" panose="020F0502020204030204"/>
                <a:ea typeface="+mn-ea"/>
                <a:cs typeface="+mn-cs"/>
              </a:rPr>
              <a:t>Símbolo de debilidad</a:t>
            </a:r>
            <a:endParaRPr kumimoji="0" lang="es-ES" sz="3200" b="0" i="0" u="none" strike="noStrike" kern="1200" cap="none" spc="0" normalizeH="0" baseline="0" noProof="0" dirty="0">
              <a:ln>
                <a:noFill/>
              </a:ln>
              <a:effectLst/>
              <a:uLnTx/>
              <a:uFillTx/>
              <a:latin typeface="Calibri" panose="020F0502020204030204"/>
              <a:ea typeface="+mn-ea"/>
              <a:cs typeface="+mn-cs"/>
            </a:endParaRPr>
          </a:p>
        </p:txBody>
      </p:sp>
    </p:spTree>
    <p:extLst>
      <p:ext uri="{BB962C8B-B14F-4D97-AF65-F5344CB8AC3E}">
        <p14:creationId xmlns:p14="http://schemas.microsoft.com/office/powerpoint/2010/main" val="102422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mph" presetSubtype="0" fill="hold" grpId="0" nodeType="clickEffect">
                                  <p:stCondLst>
                                    <p:cond delay="0"/>
                                  </p:stCondLst>
                                  <p:childTnLst>
                                    <p:animClr clrSpc="hsl" dir="cw">
                                      <p:cBhvr override="childStyle">
                                        <p:cTn id="10" dur="500" fill="hold"/>
                                        <p:tgtEl>
                                          <p:spTgt spid="10"/>
                                        </p:tgtEl>
                                        <p:attrNameLst>
                                          <p:attrName>style.color</p:attrName>
                                        </p:attrNameLst>
                                      </p:cBhvr>
                                      <p:by>
                                        <p:hsl h="7200000" s="0" l="0"/>
                                      </p:by>
                                    </p:animClr>
                                    <p:animClr clrSpc="hsl" dir="cw">
                                      <p:cBhvr>
                                        <p:cTn id="11" dur="500" fill="hold"/>
                                        <p:tgtEl>
                                          <p:spTgt spid="10"/>
                                        </p:tgtEl>
                                        <p:attrNameLst>
                                          <p:attrName>fillcolor</p:attrName>
                                        </p:attrNameLst>
                                      </p:cBhvr>
                                      <p:by>
                                        <p:hsl h="7200000" s="0" l="0"/>
                                      </p:by>
                                    </p:animClr>
                                    <p:animClr clrSpc="hsl" dir="cw">
                                      <p:cBhvr>
                                        <p:cTn id="12" dur="500" fill="hold"/>
                                        <p:tgtEl>
                                          <p:spTgt spid="10"/>
                                        </p:tgtEl>
                                        <p:attrNameLst>
                                          <p:attrName>stroke.color</p:attrName>
                                        </p:attrNameLst>
                                      </p:cBhvr>
                                      <p:by>
                                        <p:hsl h="7200000" s="0" l="0"/>
                                      </p:by>
                                    </p:animClr>
                                    <p:set>
                                      <p:cBhvr>
                                        <p:cTn id="13" dur="500" fill="hold"/>
                                        <p:tgtEl>
                                          <p:spTgt spid="10"/>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1" presetClass="emph" presetSubtype="0" fill="hold" grpId="0" nodeType="clickEffect">
                                  <p:stCondLst>
                                    <p:cond delay="0"/>
                                  </p:stCondLst>
                                  <p:childTnLst>
                                    <p:animClr clrSpc="hsl" dir="cw">
                                      <p:cBhvr override="childStyle">
                                        <p:cTn id="21" dur="500" fill="hold"/>
                                        <p:tgtEl>
                                          <p:spTgt spid="9"/>
                                        </p:tgtEl>
                                        <p:attrNameLst>
                                          <p:attrName>style.color</p:attrName>
                                        </p:attrNameLst>
                                      </p:cBhvr>
                                      <p:by>
                                        <p:hsl h="7200000" s="0" l="0"/>
                                      </p:by>
                                    </p:animClr>
                                    <p:animClr clrSpc="hsl" dir="cw">
                                      <p:cBhvr>
                                        <p:cTn id="22" dur="500" fill="hold"/>
                                        <p:tgtEl>
                                          <p:spTgt spid="9"/>
                                        </p:tgtEl>
                                        <p:attrNameLst>
                                          <p:attrName>fillcolor</p:attrName>
                                        </p:attrNameLst>
                                      </p:cBhvr>
                                      <p:by>
                                        <p:hsl h="7200000" s="0" l="0"/>
                                      </p:by>
                                    </p:animClr>
                                    <p:animClr clrSpc="hsl" dir="cw">
                                      <p:cBhvr>
                                        <p:cTn id="23" dur="500" fill="hold"/>
                                        <p:tgtEl>
                                          <p:spTgt spid="9"/>
                                        </p:tgtEl>
                                        <p:attrNameLst>
                                          <p:attrName>stroke.color</p:attrName>
                                        </p:attrNameLst>
                                      </p:cBhvr>
                                      <p:by>
                                        <p:hsl h="7200000" s="0" l="0"/>
                                      </p:by>
                                    </p:animClr>
                                    <p:set>
                                      <p:cBhvr>
                                        <p:cTn id="24" dur="500" fill="hold"/>
                                        <p:tgtEl>
                                          <p:spTgt spid="9"/>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1" presetClass="emph" presetSubtype="0" fill="hold" grpId="0" nodeType="clickEffect">
                                  <p:stCondLst>
                                    <p:cond delay="0"/>
                                  </p:stCondLst>
                                  <p:childTnLst>
                                    <p:animClr clrSpc="hsl" dir="cw">
                                      <p:cBhvr override="childStyle">
                                        <p:cTn id="32" dur="500" fill="hold"/>
                                        <p:tgtEl>
                                          <p:spTgt spid="13"/>
                                        </p:tgtEl>
                                        <p:attrNameLst>
                                          <p:attrName>style.color</p:attrName>
                                        </p:attrNameLst>
                                      </p:cBhvr>
                                      <p:by>
                                        <p:hsl h="7200000" s="0" l="0"/>
                                      </p:by>
                                    </p:animClr>
                                    <p:animClr clrSpc="hsl" dir="cw">
                                      <p:cBhvr>
                                        <p:cTn id="33" dur="500" fill="hold"/>
                                        <p:tgtEl>
                                          <p:spTgt spid="13"/>
                                        </p:tgtEl>
                                        <p:attrNameLst>
                                          <p:attrName>fillcolor</p:attrName>
                                        </p:attrNameLst>
                                      </p:cBhvr>
                                      <p:by>
                                        <p:hsl h="7200000" s="0" l="0"/>
                                      </p:by>
                                    </p:animClr>
                                    <p:animClr clrSpc="hsl" dir="cw">
                                      <p:cBhvr>
                                        <p:cTn id="34" dur="500" fill="hold"/>
                                        <p:tgtEl>
                                          <p:spTgt spid="13"/>
                                        </p:tgtEl>
                                        <p:attrNameLst>
                                          <p:attrName>stroke.color</p:attrName>
                                        </p:attrNameLst>
                                      </p:cBhvr>
                                      <p:by>
                                        <p:hsl h="7200000" s="0" l="0"/>
                                      </p:by>
                                    </p:animClr>
                                    <p:set>
                                      <p:cBhvr>
                                        <p:cTn id="35" dur="500" fill="hold"/>
                                        <p:tgtEl>
                                          <p:spTgt spid="13"/>
                                        </p:tgtEl>
                                        <p:attrNameLst>
                                          <p:attrName>fill.type</p:attrName>
                                        </p:attrNameLst>
                                      </p:cBhvr>
                                      <p:to>
                                        <p:strVal val="solid"/>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1" presetClass="emph" presetSubtype="0" fill="hold" grpId="0" nodeType="clickEffect">
                                  <p:stCondLst>
                                    <p:cond delay="0"/>
                                  </p:stCondLst>
                                  <p:childTnLst>
                                    <p:animClr clrSpc="hsl" dir="cw">
                                      <p:cBhvr override="childStyle">
                                        <p:cTn id="43" dur="500" fill="hold"/>
                                        <p:tgtEl>
                                          <p:spTgt spid="11"/>
                                        </p:tgtEl>
                                        <p:attrNameLst>
                                          <p:attrName>style.color</p:attrName>
                                        </p:attrNameLst>
                                      </p:cBhvr>
                                      <p:by>
                                        <p:hsl h="7200000" s="0" l="0"/>
                                      </p:by>
                                    </p:animClr>
                                    <p:animClr clrSpc="hsl" dir="cw">
                                      <p:cBhvr>
                                        <p:cTn id="44" dur="500" fill="hold"/>
                                        <p:tgtEl>
                                          <p:spTgt spid="11"/>
                                        </p:tgtEl>
                                        <p:attrNameLst>
                                          <p:attrName>fillcolor</p:attrName>
                                        </p:attrNameLst>
                                      </p:cBhvr>
                                      <p:by>
                                        <p:hsl h="7200000" s="0" l="0"/>
                                      </p:by>
                                    </p:animClr>
                                    <p:animClr clrSpc="hsl" dir="cw">
                                      <p:cBhvr>
                                        <p:cTn id="45" dur="500" fill="hold"/>
                                        <p:tgtEl>
                                          <p:spTgt spid="11"/>
                                        </p:tgtEl>
                                        <p:attrNameLst>
                                          <p:attrName>stroke.color</p:attrName>
                                        </p:attrNameLst>
                                      </p:cBhvr>
                                      <p:by>
                                        <p:hsl h="7200000" s="0" l="0"/>
                                      </p:by>
                                    </p:animClr>
                                    <p:set>
                                      <p:cBhvr>
                                        <p:cTn id="46" dur="500" fill="hold"/>
                                        <p:tgtEl>
                                          <p:spTgt spid="11"/>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1" presetClass="emph" presetSubtype="0" fill="hold" grpId="0" nodeType="clickEffect">
                                  <p:stCondLst>
                                    <p:cond delay="0"/>
                                  </p:stCondLst>
                                  <p:childTnLst>
                                    <p:animClr clrSpc="hsl" dir="cw">
                                      <p:cBhvr override="childStyle">
                                        <p:cTn id="54" dur="500" fill="hold"/>
                                        <p:tgtEl>
                                          <p:spTgt spid="12"/>
                                        </p:tgtEl>
                                        <p:attrNameLst>
                                          <p:attrName>style.color</p:attrName>
                                        </p:attrNameLst>
                                      </p:cBhvr>
                                      <p:by>
                                        <p:hsl h="7200000" s="0" l="0"/>
                                      </p:by>
                                    </p:animClr>
                                    <p:animClr clrSpc="hsl" dir="cw">
                                      <p:cBhvr>
                                        <p:cTn id="55" dur="500" fill="hold"/>
                                        <p:tgtEl>
                                          <p:spTgt spid="12"/>
                                        </p:tgtEl>
                                        <p:attrNameLst>
                                          <p:attrName>fillcolor</p:attrName>
                                        </p:attrNameLst>
                                      </p:cBhvr>
                                      <p:by>
                                        <p:hsl h="7200000" s="0" l="0"/>
                                      </p:by>
                                    </p:animClr>
                                    <p:animClr clrSpc="hsl" dir="cw">
                                      <p:cBhvr>
                                        <p:cTn id="56" dur="500" fill="hold"/>
                                        <p:tgtEl>
                                          <p:spTgt spid="12"/>
                                        </p:tgtEl>
                                        <p:attrNameLst>
                                          <p:attrName>stroke.color</p:attrName>
                                        </p:attrNameLst>
                                      </p:cBhvr>
                                      <p:by>
                                        <p:hsl h="7200000" s="0" l="0"/>
                                      </p:by>
                                    </p:animClr>
                                    <p:set>
                                      <p:cBhvr>
                                        <p:cTn id="57" dur="500" fill="hold"/>
                                        <p:tgtEl>
                                          <p:spTgt spid="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Tipos, símbolos y </a:t>
            </a:r>
            <a:r>
              <a:rPr lang="es-DO" sz="4000" b="1" dirty="0" err="1" smtClean="0">
                <a:solidFill>
                  <a:schemeClr val="accent2"/>
                </a:solidFill>
              </a:rPr>
              <a:t>antitipos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3600" b="1" dirty="0"/>
              <a:t>Si aquel que quiere saber más de Cristo y de Su infinito amor, estudia los </a:t>
            </a:r>
            <a:r>
              <a:rPr lang="es-ES" sz="3600" b="1" dirty="0">
                <a:solidFill>
                  <a:srgbClr val="FFFF00"/>
                </a:solidFill>
              </a:rPr>
              <a:t>tipos y símbolos </a:t>
            </a:r>
            <a:r>
              <a:rPr lang="es-ES" sz="3600" b="1" dirty="0" smtClean="0"/>
              <a:t>del </a:t>
            </a:r>
            <a:r>
              <a:rPr lang="es-ES" sz="3600" b="1" dirty="0"/>
              <a:t>santuario terrestre, conectándolos con sus </a:t>
            </a:r>
            <a:r>
              <a:rPr lang="es-ES" sz="3600" b="1" dirty="0" err="1">
                <a:solidFill>
                  <a:srgbClr val="FFFF00"/>
                </a:solidFill>
              </a:rPr>
              <a:t>antitipos</a:t>
            </a:r>
            <a:r>
              <a:rPr lang="es-ES" sz="3600" b="1" dirty="0"/>
              <a:t>, su alma se llenará de éxtasis. Al igual que los </a:t>
            </a:r>
            <a:r>
              <a:rPr lang="es-ES" sz="3600" b="1" dirty="0" smtClean="0"/>
              <a:t>lentes </a:t>
            </a:r>
            <a:r>
              <a:rPr lang="es-ES" sz="3600" b="1" dirty="0"/>
              <a:t>del telescopio, ellos revelan maravillosas bellezas del carácter de nuestro bendito Redentor, bellezas que no son reveladas de ninguna otra manera.</a:t>
            </a:r>
            <a:endParaRPr lang="en-US" sz="3600" b="1" i="1" dirty="0">
              <a:solidFill>
                <a:srgbClr val="FFFF00"/>
              </a:solidFill>
            </a:endParaRPr>
          </a:p>
        </p:txBody>
      </p:sp>
    </p:spTree>
    <p:extLst>
      <p:ext uri="{BB962C8B-B14F-4D97-AF65-F5344CB8AC3E}">
        <p14:creationId xmlns:p14="http://schemas.microsoft.com/office/powerpoint/2010/main" val="34938877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Tipos, símbolos y </a:t>
            </a:r>
            <a:r>
              <a:rPr lang="es-DO" sz="4000" b="1" dirty="0" err="1" smtClean="0">
                <a:solidFill>
                  <a:schemeClr val="accent2"/>
                </a:solidFill>
              </a:rPr>
              <a:t>antitipos</a:t>
            </a:r>
            <a:endParaRPr lang="en-US" sz="4000" b="1" dirty="0">
              <a:solidFill>
                <a:schemeClr val="accent2"/>
              </a:solidFill>
            </a:endParaRPr>
          </a:p>
        </p:txBody>
      </p:sp>
      <p:sp>
        <p:nvSpPr>
          <p:cNvPr id="3" name="Marcador de texto 2"/>
          <p:cNvSpPr>
            <a:spLocks noGrp="1"/>
          </p:cNvSpPr>
          <p:nvPr>
            <p:ph type="body" sz="half" idx="2"/>
          </p:nvPr>
        </p:nvSpPr>
        <p:spPr>
          <a:xfrm>
            <a:off x="518615" y="626659"/>
            <a:ext cx="11423176" cy="5978857"/>
          </a:xfrm>
        </p:spPr>
        <p:txBody>
          <a:bodyPr>
            <a:noAutofit/>
          </a:bodyPr>
          <a:lstStyle/>
          <a:p>
            <a:r>
              <a:rPr lang="es-ES" sz="4000" b="1" dirty="0"/>
              <a:t>Cada tipo y símbolo encierra una lección celestial separada y distinta de los servicios del </a:t>
            </a:r>
            <a:r>
              <a:rPr lang="es-ES" sz="4000" b="1" dirty="0" smtClean="0"/>
              <a:t>santuario </a:t>
            </a:r>
            <a:r>
              <a:rPr lang="es-ES" sz="4000" b="1" dirty="0"/>
              <a:t>terrestre; y cuando todas son analizadas en conjunto, </a:t>
            </a:r>
            <a:r>
              <a:rPr lang="es-ES" sz="4000" b="1" dirty="0" smtClean="0"/>
              <a:t>forman </a:t>
            </a:r>
            <a:r>
              <a:rPr lang="es-ES" sz="4000" b="1" dirty="0"/>
              <a:t>un maravilloso Mosaico del </a:t>
            </a:r>
            <a:r>
              <a:rPr lang="es-ES" sz="4000" b="1" dirty="0" smtClean="0"/>
              <a:t>divino </a:t>
            </a:r>
            <a:r>
              <a:rPr lang="es-ES" sz="4000" b="1" dirty="0">
                <a:solidFill>
                  <a:srgbClr val="FFFF00"/>
                </a:solidFill>
              </a:rPr>
              <a:t>carácter de Cristo</a:t>
            </a:r>
            <a:r>
              <a:rPr lang="es-ES" sz="4000" b="1" dirty="0"/>
              <a:t> como solamente un pintor celestial podría pintar.</a:t>
            </a:r>
            <a:endParaRPr lang="en-US" sz="4000" b="1" i="1" dirty="0">
              <a:solidFill>
                <a:srgbClr val="FFFF00"/>
              </a:solidFill>
            </a:endParaRPr>
          </a:p>
        </p:txBody>
      </p:sp>
    </p:spTree>
    <p:extLst>
      <p:ext uri="{BB962C8B-B14F-4D97-AF65-F5344CB8AC3E}">
        <p14:creationId xmlns:p14="http://schemas.microsoft.com/office/powerpoint/2010/main" val="14594819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Nombres del Santuario Celestial</a:t>
            </a:r>
            <a:endParaRPr lang="en-US" sz="4000" b="1" dirty="0">
              <a:solidFill>
                <a:schemeClr val="accent2"/>
              </a:solidFill>
            </a:endParaRPr>
          </a:p>
        </p:txBody>
      </p:sp>
      <p:pic>
        <p:nvPicPr>
          <p:cNvPr id="6" name="Imagen 5"/>
          <p:cNvPicPr>
            <a:picLocks noChangeAspect="1"/>
          </p:cNvPicPr>
          <p:nvPr/>
        </p:nvPicPr>
        <p:blipFill>
          <a:blip r:embed="rId2"/>
          <a:stretch>
            <a:fillRect/>
          </a:stretch>
        </p:blipFill>
        <p:spPr>
          <a:xfrm>
            <a:off x="84230" y="723330"/>
            <a:ext cx="12026949" cy="6134669"/>
          </a:xfrm>
          <a:prstGeom prst="rect">
            <a:avLst/>
          </a:prstGeom>
        </p:spPr>
      </p:pic>
    </p:spTree>
    <p:extLst>
      <p:ext uri="{BB962C8B-B14F-4D97-AF65-F5344CB8AC3E}">
        <p14:creationId xmlns:p14="http://schemas.microsoft.com/office/powerpoint/2010/main" val="17594527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301388"/>
            <a:ext cx="9244640" cy="899615"/>
          </a:xfrm>
        </p:spPr>
        <p:txBody>
          <a:bodyPr/>
          <a:lstStyle/>
          <a:p>
            <a:r>
              <a:rPr lang="es-DO" sz="4000" b="1" dirty="0" smtClean="0">
                <a:solidFill>
                  <a:schemeClr val="accent2"/>
                </a:solidFill>
              </a:rPr>
              <a:t>El compás que nos ha dado el Señor</a:t>
            </a:r>
            <a:endParaRPr lang="en-US" sz="4000" b="1" dirty="0">
              <a:solidFill>
                <a:schemeClr val="accent2"/>
              </a:solidFill>
            </a:endParaRPr>
          </a:p>
        </p:txBody>
      </p:sp>
      <p:sp>
        <p:nvSpPr>
          <p:cNvPr id="3" name="Marcador de texto 2"/>
          <p:cNvSpPr>
            <a:spLocks noGrp="1"/>
          </p:cNvSpPr>
          <p:nvPr>
            <p:ph type="body" sz="half" idx="2"/>
          </p:nvPr>
        </p:nvSpPr>
        <p:spPr>
          <a:xfrm>
            <a:off x="627797" y="1201003"/>
            <a:ext cx="10481481" cy="5404513"/>
          </a:xfrm>
        </p:spPr>
        <p:txBody>
          <a:bodyPr>
            <a:noAutofit/>
          </a:bodyPr>
          <a:lstStyle/>
          <a:p>
            <a:r>
              <a:rPr lang="es-ES" sz="4000" b="1" dirty="0"/>
              <a:t>Para cualquier viajante en el lago tormentoso de la vida, el Señor le ha dado un </a:t>
            </a:r>
            <a:r>
              <a:rPr lang="es-ES" sz="4000" b="1" dirty="0">
                <a:solidFill>
                  <a:srgbClr val="FFFF00"/>
                </a:solidFill>
              </a:rPr>
              <a:t>compás</a:t>
            </a:r>
            <a:r>
              <a:rPr lang="es-ES" sz="4000" b="1" dirty="0"/>
              <a:t>, el cual, si es correctamente usado, lo llevará con seguridad al eterno reino de descanso. Les fue dado a nuestros primeros padres en la puerta del Edén, después de haber admitido la entrada del pecado en esta linda tierra y en ellos mismos también. </a:t>
            </a:r>
            <a:endParaRPr lang="en-US" sz="4000" b="1" dirty="0"/>
          </a:p>
        </p:txBody>
      </p:sp>
    </p:spTree>
    <p:extLst>
      <p:ext uri="{BB962C8B-B14F-4D97-AF65-F5344CB8AC3E}">
        <p14:creationId xmlns:p14="http://schemas.microsoft.com/office/powerpoint/2010/main" val="25906198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Nombres del Santuario Terrenal</a:t>
            </a:r>
            <a:endParaRPr lang="en-US" sz="4000" b="1" dirty="0">
              <a:solidFill>
                <a:schemeClr val="accent2"/>
              </a:solidFill>
            </a:endParaRPr>
          </a:p>
        </p:txBody>
      </p:sp>
      <p:pic>
        <p:nvPicPr>
          <p:cNvPr id="5" name="Imagen 4"/>
          <p:cNvPicPr>
            <a:picLocks noChangeAspect="1"/>
          </p:cNvPicPr>
          <p:nvPr/>
        </p:nvPicPr>
        <p:blipFill>
          <a:blip r:embed="rId2"/>
          <a:stretch>
            <a:fillRect/>
          </a:stretch>
        </p:blipFill>
        <p:spPr>
          <a:xfrm>
            <a:off x="109182" y="626658"/>
            <a:ext cx="11696131" cy="6231341"/>
          </a:xfrm>
          <a:prstGeom prst="rect">
            <a:avLst/>
          </a:prstGeom>
        </p:spPr>
      </p:pic>
    </p:spTree>
    <p:extLst>
      <p:ext uri="{BB962C8B-B14F-4D97-AF65-F5344CB8AC3E}">
        <p14:creationId xmlns:p14="http://schemas.microsoft.com/office/powerpoint/2010/main" val="29026685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0"/>
            <a:ext cx="9744502" cy="626659"/>
          </a:xfrm>
        </p:spPr>
        <p:txBody>
          <a:bodyPr/>
          <a:lstStyle/>
          <a:p>
            <a:r>
              <a:rPr lang="es-DO" sz="4000" b="1" dirty="0" smtClean="0">
                <a:solidFill>
                  <a:schemeClr val="accent2"/>
                </a:solidFill>
              </a:rPr>
              <a:t>El cuerpo del cristiano es llamado templo</a:t>
            </a:r>
            <a:endParaRPr lang="en-US" sz="4000" b="1" dirty="0">
              <a:solidFill>
                <a:schemeClr val="accent2"/>
              </a:solidFill>
            </a:endParaRPr>
          </a:p>
        </p:txBody>
      </p:sp>
      <p:sp>
        <p:nvSpPr>
          <p:cNvPr id="3" name="Marcador de texto 2"/>
          <p:cNvSpPr>
            <a:spLocks noGrp="1"/>
          </p:cNvSpPr>
          <p:nvPr>
            <p:ph type="body" sz="half" idx="2"/>
          </p:nvPr>
        </p:nvSpPr>
        <p:spPr>
          <a:xfrm>
            <a:off x="518615" y="1364776"/>
            <a:ext cx="11423176" cy="5240740"/>
          </a:xfrm>
        </p:spPr>
        <p:txBody>
          <a:bodyPr>
            <a:noAutofit/>
          </a:bodyPr>
          <a:lstStyle/>
          <a:p>
            <a:r>
              <a:rPr lang="es-ES" sz="3200" b="1" dirty="0" smtClean="0"/>
              <a:t>“</a:t>
            </a:r>
            <a:r>
              <a:rPr lang="es-ES" sz="3200" b="1" dirty="0"/>
              <a:t>Respondió Jesús y les dijo: Destruid este templo, y en tres días lo </a:t>
            </a:r>
            <a:r>
              <a:rPr lang="es-ES" sz="3200" b="1" dirty="0" smtClean="0"/>
              <a:t>levantaré. Mas </a:t>
            </a:r>
            <a:r>
              <a:rPr lang="es-ES" sz="3200" b="1" dirty="0"/>
              <a:t>él hablaba del templo de su cuerpo”. </a:t>
            </a:r>
            <a:r>
              <a:rPr lang="es-ES" sz="3200" b="1" dirty="0">
                <a:solidFill>
                  <a:srgbClr val="FFFF00"/>
                </a:solidFill>
              </a:rPr>
              <a:t>Juan 2:19, 21.</a:t>
            </a:r>
          </a:p>
          <a:p>
            <a:r>
              <a:rPr lang="es-ES" sz="3200" b="1" dirty="0"/>
              <a:t>“¿O ignoráis que vuestro cuerpo es templo del Espíritu Santo, el cual está </a:t>
            </a:r>
            <a:r>
              <a:rPr lang="es-ES" sz="3200" b="1" dirty="0" smtClean="0"/>
              <a:t>en vosotros</a:t>
            </a:r>
            <a:r>
              <a:rPr lang="es-ES" sz="3200" b="1" dirty="0"/>
              <a:t>, el cual tenéis de Dios, y que no sois vuestros?” </a:t>
            </a:r>
            <a:r>
              <a:rPr lang="es-ES" sz="3200" b="1" dirty="0">
                <a:solidFill>
                  <a:srgbClr val="FFFF00"/>
                </a:solidFill>
              </a:rPr>
              <a:t>1 Corintios 6:19</a:t>
            </a:r>
            <a:r>
              <a:rPr lang="es-ES" sz="3200" b="1" dirty="0"/>
              <a:t>.</a:t>
            </a:r>
          </a:p>
          <a:p>
            <a:r>
              <a:rPr lang="es-ES" sz="3200" b="1" dirty="0"/>
              <a:t>“Si alguno destruyere el templo de Dios, Dios le destruirá a él; porque el </a:t>
            </a:r>
            <a:r>
              <a:rPr lang="es-ES" sz="3200" b="1" dirty="0" smtClean="0"/>
              <a:t>templo de </a:t>
            </a:r>
            <a:r>
              <a:rPr lang="es-ES" sz="3200" b="1" dirty="0"/>
              <a:t>Dios, el cual sois vosotros, santo es”. </a:t>
            </a:r>
            <a:r>
              <a:rPr lang="es-ES" sz="3200" b="1" dirty="0">
                <a:solidFill>
                  <a:srgbClr val="FFFF00"/>
                </a:solidFill>
              </a:rPr>
              <a:t>1 Corintios 3:17.</a:t>
            </a:r>
            <a:endParaRPr lang="en-US" sz="3200" b="1" i="1" dirty="0">
              <a:solidFill>
                <a:srgbClr val="FFFF00"/>
              </a:solidFill>
            </a:endParaRPr>
          </a:p>
        </p:txBody>
      </p:sp>
      <p:pic>
        <p:nvPicPr>
          <p:cNvPr id="4" name="Imagen 3" descr="6">
            <a:extLst>
              <a:ext uri="{FF2B5EF4-FFF2-40B4-BE49-F238E27FC236}">
                <a16:creationId xmlns:a16="http://schemas.microsoft.com/office/drawing/2014/main" id="{E04BD369-A28C-D8C0-6206-A7B4754C2A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p:cNvSpPr txBox="1"/>
          <p:nvPr/>
        </p:nvSpPr>
        <p:spPr>
          <a:xfrm>
            <a:off x="6209731" y="1364776"/>
            <a:ext cx="5581935" cy="3785652"/>
          </a:xfrm>
          <a:prstGeom prst="rect">
            <a:avLst/>
          </a:prstGeom>
          <a:noFill/>
        </p:spPr>
        <p:txBody>
          <a:bodyPr wrap="square" rtlCol="0">
            <a:spAutoFit/>
          </a:bodyPr>
          <a:lstStyle/>
          <a:p>
            <a:r>
              <a:rPr lang="es-DO" sz="4800" b="1" dirty="0" smtClean="0">
                <a:solidFill>
                  <a:srgbClr val="FFFF00"/>
                </a:solidFill>
              </a:rPr>
              <a:t>¿Quieres glorificar a Dios en cuerpo y en espíritu para que seas templo del Espíritu Santo?</a:t>
            </a:r>
            <a:endParaRPr lang="en-US" sz="4800" b="1" dirty="0">
              <a:solidFill>
                <a:srgbClr val="FFFF00"/>
              </a:solidFill>
            </a:endParaRPr>
          </a:p>
        </p:txBody>
      </p:sp>
    </p:spTree>
    <p:extLst>
      <p:ext uri="{BB962C8B-B14F-4D97-AF65-F5344CB8AC3E}">
        <p14:creationId xmlns:p14="http://schemas.microsoft.com/office/powerpoint/2010/main" val="681596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301388"/>
            <a:ext cx="9217345" cy="763137"/>
          </a:xfrm>
        </p:spPr>
        <p:txBody>
          <a:bodyPr/>
          <a:lstStyle/>
          <a:p>
            <a:r>
              <a:rPr lang="es-DO" sz="4000" b="1" dirty="0" smtClean="0">
                <a:solidFill>
                  <a:schemeClr val="accent2"/>
                </a:solidFill>
              </a:rPr>
              <a:t>El compás que nos ha dado el Señor</a:t>
            </a:r>
            <a:endParaRPr lang="en-US" sz="4000" b="1" dirty="0">
              <a:solidFill>
                <a:schemeClr val="accent2"/>
              </a:solidFill>
            </a:endParaRPr>
          </a:p>
        </p:txBody>
      </p:sp>
      <p:sp>
        <p:nvSpPr>
          <p:cNvPr id="3" name="Marcador de texto 2"/>
          <p:cNvSpPr>
            <a:spLocks noGrp="1"/>
          </p:cNvSpPr>
          <p:nvPr>
            <p:ph type="body" sz="half" idx="2"/>
          </p:nvPr>
        </p:nvSpPr>
        <p:spPr>
          <a:xfrm>
            <a:off x="627797" y="1392072"/>
            <a:ext cx="10658902" cy="5213444"/>
          </a:xfrm>
        </p:spPr>
        <p:txBody>
          <a:bodyPr>
            <a:noAutofit/>
          </a:bodyPr>
          <a:lstStyle/>
          <a:p>
            <a:r>
              <a:rPr lang="es-ES" sz="4000" b="1" dirty="0"/>
              <a:t>El </a:t>
            </a:r>
            <a:r>
              <a:rPr lang="es-ES" sz="4000" b="1" dirty="0">
                <a:solidFill>
                  <a:srgbClr val="FFFF00"/>
                </a:solidFill>
              </a:rPr>
              <a:t>compás</a:t>
            </a:r>
            <a:r>
              <a:rPr lang="es-ES" sz="4000" b="1" dirty="0"/>
              <a:t> consiste en las siguientes palabras, que le fueron dichas por el Señor a Satanás: "</a:t>
            </a:r>
            <a:r>
              <a:rPr lang="es-ES" sz="4000" b="1" i="1" dirty="0"/>
              <a:t>Pondré enemistad entre ti y la mujer, entre su semilla y tu semilla</a:t>
            </a:r>
            <a:r>
              <a:rPr lang="es-ES" sz="4000" b="1" dirty="0"/>
              <a:t>" </a:t>
            </a:r>
            <a:r>
              <a:rPr lang="es-ES" sz="4000" b="1" dirty="0" smtClean="0"/>
              <a:t>[</a:t>
            </a:r>
            <a:r>
              <a:rPr lang="es-ES" sz="4000" b="1" dirty="0" err="1" smtClean="0">
                <a:solidFill>
                  <a:srgbClr val="FFFF00"/>
                </a:solidFill>
              </a:rPr>
              <a:t>Gn</a:t>
            </a:r>
            <a:r>
              <a:rPr lang="es-ES" sz="4000" b="1" dirty="0" smtClean="0">
                <a:solidFill>
                  <a:srgbClr val="FFFF00"/>
                </a:solidFill>
              </a:rPr>
              <a:t>. 3:15</a:t>
            </a:r>
            <a:r>
              <a:rPr lang="es-ES" sz="4000" b="1" dirty="0" smtClean="0"/>
              <a:t>]. </a:t>
            </a:r>
            <a:r>
              <a:rPr lang="es-ES" sz="4000" b="1" dirty="0"/>
              <a:t>En cada corazón Dios ha puesto una enemistad contra el pecado, la cual, si es apreciada, lo conducirá a la </a:t>
            </a:r>
            <a:r>
              <a:rPr lang="es-ES" sz="4000" b="1" dirty="0" smtClean="0"/>
              <a:t>justificación </a:t>
            </a:r>
            <a:r>
              <a:rPr lang="es-ES" sz="4000" b="1" dirty="0"/>
              <a:t>y a la vida eterna.</a:t>
            </a:r>
            <a:endParaRPr lang="en-US" sz="4000" b="1" dirty="0"/>
          </a:p>
        </p:txBody>
      </p:sp>
    </p:spTree>
    <p:extLst>
      <p:ext uri="{BB962C8B-B14F-4D97-AF65-F5344CB8AC3E}">
        <p14:creationId xmlns:p14="http://schemas.microsoft.com/office/powerpoint/2010/main" val="569845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301388"/>
            <a:ext cx="9217345" cy="763137"/>
          </a:xfrm>
        </p:spPr>
        <p:txBody>
          <a:bodyPr/>
          <a:lstStyle/>
          <a:p>
            <a:r>
              <a:rPr lang="es-DO" sz="4000" b="1" dirty="0" smtClean="0">
                <a:solidFill>
                  <a:schemeClr val="accent2"/>
                </a:solidFill>
              </a:rPr>
              <a:t>El compás que nos ha dado el Señor</a:t>
            </a:r>
            <a:endParaRPr lang="en-US" sz="4000" b="1" dirty="0">
              <a:solidFill>
                <a:schemeClr val="accent2"/>
              </a:solidFill>
            </a:endParaRPr>
          </a:p>
        </p:txBody>
      </p:sp>
      <p:sp>
        <p:nvSpPr>
          <p:cNvPr id="3" name="Marcador de texto 2"/>
          <p:cNvSpPr>
            <a:spLocks noGrp="1"/>
          </p:cNvSpPr>
          <p:nvPr>
            <p:ph type="body" sz="half" idx="2"/>
          </p:nvPr>
        </p:nvSpPr>
        <p:spPr>
          <a:xfrm>
            <a:off x="627797" y="1392072"/>
            <a:ext cx="10658902" cy="5213444"/>
          </a:xfrm>
        </p:spPr>
        <p:txBody>
          <a:bodyPr>
            <a:noAutofit/>
          </a:bodyPr>
          <a:lstStyle/>
          <a:p>
            <a:r>
              <a:rPr lang="es-ES" sz="3600" b="1" dirty="0"/>
              <a:t>Cada hombre, sea cual fuere su rango o situación en la vida, que siga </a:t>
            </a:r>
            <a:r>
              <a:rPr lang="es-ES" sz="3600" b="1" dirty="0" smtClean="0"/>
              <a:t>absolutamente </a:t>
            </a:r>
            <a:r>
              <a:rPr lang="es-ES" sz="3600" b="1" dirty="0"/>
              <a:t>el divino compás implantado en su corazón, aceptará a Cristo como su Salvador y le será comunicada la luz del amor y de la aprobación de </a:t>
            </a:r>
            <a:r>
              <a:rPr lang="es-ES" sz="3600" b="1" dirty="0" smtClean="0"/>
              <a:t>Dios.</a:t>
            </a:r>
          </a:p>
          <a:p>
            <a:r>
              <a:rPr lang="es-DO" sz="3600" b="1" dirty="0" err="1" smtClean="0">
                <a:solidFill>
                  <a:srgbClr val="FFFF00"/>
                </a:solidFill>
              </a:rPr>
              <a:t>Jn</a:t>
            </a:r>
            <a:r>
              <a:rPr lang="es-DO" sz="3600" b="1" dirty="0" smtClean="0">
                <a:solidFill>
                  <a:srgbClr val="FFFF00"/>
                </a:solidFill>
              </a:rPr>
              <a:t>. 1: 9</a:t>
            </a:r>
          </a:p>
          <a:p>
            <a:r>
              <a:rPr lang="es-ES" sz="3600" b="1" i="1" dirty="0">
                <a:solidFill>
                  <a:srgbClr val="FFFF00"/>
                </a:solidFill>
              </a:rPr>
              <a:t>Aquella luz verdadera, que alumbra a todo hombre, venía a este mundo.</a:t>
            </a:r>
            <a:endParaRPr lang="en-US" sz="3600" b="1" i="1" dirty="0">
              <a:solidFill>
                <a:srgbClr val="FFFF00"/>
              </a:solidFill>
            </a:endParaRPr>
          </a:p>
        </p:txBody>
      </p:sp>
    </p:spTree>
    <p:extLst>
      <p:ext uri="{BB962C8B-B14F-4D97-AF65-F5344CB8AC3E}">
        <p14:creationId xmlns:p14="http://schemas.microsoft.com/office/powerpoint/2010/main" val="244354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301388"/>
            <a:ext cx="9217345" cy="763137"/>
          </a:xfrm>
        </p:spPr>
        <p:txBody>
          <a:bodyPr/>
          <a:lstStyle/>
          <a:p>
            <a:r>
              <a:rPr lang="es-DO" sz="4000" b="1" dirty="0" smtClean="0">
                <a:solidFill>
                  <a:schemeClr val="accent2"/>
                </a:solidFill>
              </a:rPr>
              <a:t>Un rayo de luz y vida</a:t>
            </a:r>
            <a:endParaRPr lang="en-US" sz="4000" b="1" dirty="0">
              <a:solidFill>
                <a:schemeClr val="accent2"/>
              </a:solidFill>
            </a:endParaRPr>
          </a:p>
        </p:txBody>
      </p:sp>
      <p:sp>
        <p:nvSpPr>
          <p:cNvPr id="3" name="Marcador de texto 2"/>
          <p:cNvSpPr>
            <a:spLocks noGrp="1"/>
          </p:cNvSpPr>
          <p:nvPr>
            <p:ph type="body" sz="half" idx="2"/>
          </p:nvPr>
        </p:nvSpPr>
        <p:spPr>
          <a:xfrm>
            <a:off x="504967" y="1064525"/>
            <a:ext cx="11095630" cy="5540991"/>
          </a:xfrm>
        </p:spPr>
        <p:txBody>
          <a:bodyPr>
            <a:noAutofit/>
          </a:bodyPr>
          <a:lstStyle/>
          <a:p>
            <a:r>
              <a:rPr lang="es-ES" sz="3600" b="1" dirty="0" smtClean="0"/>
              <a:t>Un </a:t>
            </a:r>
            <a:r>
              <a:rPr lang="es-ES" sz="3600" b="1" dirty="0"/>
              <a:t>rayo de luz penetró la oscuridad cuando Dios </a:t>
            </a:r>
            <a:r>
              <a:rPr lang="es-ES" sz="3600" b="1" dirty="0" smtClean="0"/>
              <a:t>habló las </a:t>
            </a:r>
            <a:r>
              <a:rPr lang="es-ES" sz="3600" b="1" dirty="0"/>
              <a:t>siguientes palabras a Satanás: “</a:t>
            </a:r>
            <a:r>
              <a:rPr lang="es-ES" sz="3600" b="1" i="1" dirty="0"/>
              <a:t>ésta (la simiente de la mujer) te herirá en </a:t>
            </a:r>
            <a:r>
              <a:rPr lang="es-ES" sz="3600" b="1" i="1" dirty="0" smtClean="0"/>
              <a:t>la cabeza</a:t>
            </a:r>
            <a:r>
              <a:rPr lang="es-ES" sz="3600" b="1" i="1" dirty="0"/>
              <a:t>, y tú le herirás en el calcañar</a:t>
            </a:r>
            <a:r>
              <a:rPr lang="es-ES" sz="3600" b="1" dirty="0"/>
              <a:t>”. </a:t>
            </a:r>
            <a:r>
              <a:rPr lang="es-ES" sz="3600" b="1" dirty="0">
                <a:solidFill>
                  <a:srgbClr val="FFFF00"/>
                </a:solidFill>
              </a:rPr>
              <a:t>Génesis 3:15</a:t>
            </a:r>
            <a:r>
              <a:rPr lang="es-ES" sz="3600" b="1" dirty="0"/>
              <a:t>. Estas palabras revelan </a:t>
            </a:r>
            <a:r>
              <a:rPr lang="es-ES" sz="3600" b="1" dirty="0" smtClean="0"/>
              <a:t>el hecho </a:t>
            </a:r>
            <a:r>
              <a:rPr lang="es-ES" sz="3600" b="1" dirty="0"/>
              <a:t>que para aquellos que amarían la enemistad contra el pecado que </a:t>
            </a:r>
            <a:r>
              <a:rPr lang="es-ES" sz="3600" b="1" dirty="0" smtClean="0"/>
              <a:t>Dios había </a:t>
            </a:r>
            <a:r>
              <a:rPr lang="es-ES" sz="3600" b="1" dirty="0"/>
              <a:t>colocado en el corazón, había una vía de escape de la muerte. Vivirían, </a:t>
            </a:r>
            <a:r>
              <a:rPr lang="es-ES" sz="3600" b="1" dirty="0" smtClean="0"/>
              <a:t>y Satanás </a:t>
            </a:r>
            <a:r>
              <a:rPr lang="es-ES" sz="3600" b="1" dirty="0"/>
              <a:t>moriría; pero antes de su muerte él heriría el calcañar de la </a:t>
            </a:r>
            <a:r>
              <a:rPr lang="es-ES" sz="3600" b="1" dirty="0" smtClean="0"/>
              <a:t>simiente de </a:t>
            </a:r>
            <a:r>
              <a:rPr lang="es-ES" sz="3600" b="1" dirty="0"/>
              <a:t>la mujer</a:t>
            </a:r>
            <a:r>
              <a:rPr lang="es-ES" sz="3600" b="1" dirty="0" smtClean="0"/>
              <a:t>.</a:t>
            </a:r>
          </a:p>
        </p:txBody>
      </p:sp>
    </p:spTree>
    <p:extLst>
      <p:ext uri="{BB962C8B-B14F-4D97-AF65-F5344CB8AC3E}">
        <p14:creationId xmlns:p14="http://schemas.microsoft.com/office/powerpoint/2010/main" val="1420670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178559"/>
            <a:ext cx="9217345" cy="763137"/>
          </a:xfrm>
        </p:spPr>
        <p:txBody>
          <a:bodyPr/>
          <a:lstStyle/>
          <a:p>
            <a:r>
              <a:rPr lang="es-DO" sz="4000" b="1" dirty="0" smtClean="0">
                <a:solidFill>
                  <a:schemeClr val="accent2"/>
                </a:solidFill>
              </a:rPr>
              <a:t>El escape de la muerte eterna</a:t>
            </a:r>
            <a:endParaRPr lang="en-US" sz="4000" b="1" dirty="0">
              <a:solidFill>
                <a:schemeClr val="accent2"/>
              </a:solidFill>
            </a:endParaRPr>
          </a:p>
        </p:txBody>
      </p:sp>
      <p:sp>
        <p:nvSpPr>
          <p:cNvPr id="3" name="Marcador de texto 2"/>
          <p:cNvSpPr>
            <a:spLocks noGrp="1"/>
          </p:cNvSpPr>
          <p:nvPr>
            <p:ph type="body" sz="half" idx="2"/>
          </p:nvPr>
        </p:nvSpPr>
        <p:spPr>
          <a:xfrm>
            <a:off x="627797" y="941696"/>
            <a:ext cx="11313994" cy="5663820"/>
          </a:xfrm>
        </p:spPr>
        <p:txBody>
          <a:bodyPr>
            <a:noAutofit/>
          </a:bodyPr>
          <a:lstStyle/>
          <a:p>
            <a:r>
              <a:rPr lang="es-ES" sz="4000" b="1" dirty="0" smtClean="0"/>
              <a:t>Esto </a:t>
            </a:r>
            <a:r>
              <a:rPr lang="es-ES" sz="4000" b="1" dirty="0"/>
              <a:t>era necesario con el fin que la muerte de Satanás </a:t>
            </a:r>
            <a:r>
              <a:rPr lang="es-ES" sz="4000" b="1" dirty="0" smtClean="0"/>
              <a:t>fuera segura</a:t>
            </a:r>
            <a:r>
              <a:rPr lang="es-ES" sz="4000" b="1" dirty="0"/>
              <a:t>, y que la humanidad escapara a la muerte </a:t>
            </a:r>
            <a:r>
              <a:rPr lang="es-ES" sz="4000" b="1" dirty="0" smtClean="0"/>
              <a:t>eterna.</a:t>
            </a:r>
          </a:p>
          <a:p>
            <a:r>
              <a:rPr lang="es-ES" sz="4000" b="1" dirty="0" err="1" smtClean="0">
                <a:solidFill>
                  <a:srgbClr val="FFFF00"/>
                </a:solidFill>
              </a:rPr>
              <a:t>Heb</a:t>
            </a:r>
            <a:r>
              <a:rPr lang="es-ES" sz="4000" b="1" dirty="0" smtClean="0">
                <a:solidFill>
                  <a:srgbClr val="FFFF00"/>
                </a:solidFill>
              </a:rPr>
              <a:t>. </a:t>
            </a:r>
            <a:r>
              <a:rPr lang="es-ES" sz="4000" b="1" dirty="0">
                <a:solidFill>
                  <a:srgbClr val="FFFF00"/>
                </a:solidFill>
              </a:rPr>
              <a:t>2:14</a:t>
            </a:r>
            <a:r>
              <a:rPr lang="es-ES" sz="4000" b="1" dirty="0" smtClean="0">
                <a:solidFill>
                  <a:srgbClr val="FFFF00"/>
                </a:solidFill>
              </a:rPr>
              <a:t>.</a:t>
            </a:r>
          </a:p>
          <a:p>
            <a:r>
              <a:rPr lang="es-ES" sz="4000" b="1" i="1" dirty="0" smtClean="0">
                <a:solidFill>
                  <a:srgbClr val="FFFF00"/>
                </a:solidFill>
              </a:rPr>
              <a:t>Así </a:t>
            </a:r>
            <a:r>
              <a:rPr lang="es-ES" sz="4000" b="1" i="1" dirty="0">
                <a:solidFill>
                  <a:srgbClr val="FFFF00"/>
                </a:solidFill>
              </a:rPr>
              <a:t>que, por cuanto los hijos participaron de carne y sangre, él también participó de lo mismo, para destruir por medio de la muerte al que tenía el imperio de la muerte, esto es, al diablo,</a:t>
            </a:r>
            <a:endParaRPr lang="en-US" sz="4000" b="1" i="1" dirty="0">
              <a:solidFill>
                <a:srgbClr val="FFFF00"/>
              </a:solidFill>
            </a:endParaRPr>
          </a:p>
        </p:txBody>
      </p:sp>
    </p:spTree>
    <p:extLst>
      <p:ext uri="{BB962C8B-B14F-4D97-AF65-F5344CB8AC3E}">
        <p14:creationId xmlns:p14="http://schemas.microsoft.com/office/powerpoint/2010/main" val="3346037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4954" y="178559"/>
            <a:ext cx="9217345" cy="763137"/>
          </a:xfrm>
        </p:spPr>
        <p:txBody>
          <a:bodyPr/>
          <a:lstStyle/>
          <a:p>
            <a:r>
              <a:rPr lang="es-DO" sz="4000" b="1" dirty="0" smtClean="0">
                <a:solidFill>
                  <a:schemeClr val="accent2"/>
                </a:solidFill>
              </a:rPr>
              <a:t>La gran paga por el rescate</a:t>
            </a:r>
            <a:endParaRPr lang="en-US" sz="4000" b="1" dirty="0">
              <a:solidFill>
                <a:schemeClr val="accent2"/>
              </a:solidFill>
            </a:endParaRPr>
          </a:p>
        </p:txBody>
      </p:sp>
      <p:sp>
        <p:nvSpPr>
          <p:cNvPr id="3" name="Marcador de texto 2"/>
          <p:cNvSpPr>
            <a:spLocks noGrp="1"/>
          </p:cNvSpPr>
          <p:nvPr>
            <p:ph type="body" sz="half" idx="2"/>
          </p:nvPr>
        </p:nvSpPr>
        <p:spPr>
          <a:xfrm>
            <a:off x="627797" y="941696"/>
            <a:ext cx="11313994" cy="5663820"/>
          </a:xfrm>
        </p:spPr>
        <p:txBody>
          <a:bodyPr>
            <a:noAutofit/>
          </a:bodyPr>
          <a:lstStyle/>
          <a:p>
            <a:r>
              <a:rPr lang="es-ES" sz="3200" b="1" dirty="0"/>
              <a:t>Antes que el hombre fuera colocado a prueba, el amor del Padre y del Hijo </a:t>
            </a:r>
            <a:r>
              <a:rPr lang="es-ES" sz="3200" b="1" dirty="0" smtClean="0"/>
              <a:t>por él </a:t>
            </a:r>
            <a:r>
              <a:rPr lang="es-ES" sz="3200" b="1" dirty="0"/>
              <a:t>era tan grande que Cristo se comprometió a dar su propia vida </a:t>
            </a:r>
            <a:r>
              <a:rPr lang="es-ES" sz="3200" b="1" dirty="0" smtClean="0"/>
              <a:t>como rescate </a:t>
            </a:r>
            <a:r>
              <a:rPr lang="es-ES" sz="3200" b="1" dirty="0"/>
              <a:t>en caso que éste fuera vencido por las tentaciones de </a:t>
            </a:r>
            <a:r>
              <a:rPr lang="es-ES" sz="3200" b="1" dirty="0" smtClean="0"/>
              <a:t>Satanás. Cristo </a:t>
            </a:r>
            <a:r>
              <a:rPr lang="es-ES" sz="3200" b="1" dirty="0"/>
              <a:t>era “</a:t>
            </a:r>
            <a:r>
              <a:rPr lang="es-ES" sz="3200" b="1" i="1" dirty="0"/>
              <a:t>el Cordero que fue inmolado desde el principio del mundo</a:t>
            </a:r>
            <a:r>
              <a:rPr lang="es-ES" sz="3200" b="1" dirty="0" smtClean="0"/>
              <a:t>”. </a:t>
            </a:r>
            <a:r>
              <a:rPr lang="es-ES" sz="3200" b="1" dirty="0" smtClean="0">
                <a:solidFill>
                  <a:srgbClr val="FFFF00"/>
                </a:solidFill>
              </a:rPr>
              <a:t>Ap. </a:t>
            </a:r>
            <a:r>
              <a:rPr lang="es-ES" sz="3200" b="1" dirty="0">
                <a:solidFill>
                  <a:srgbClr val="FFFF00"/>
                </a:solidFill>
              </a:rPr>
              <a:t>13:8</a:t>
            </a:r>
            <a:r>
              <a:rPr lang="es-ES" sz="3200" b="1" dirty="0"/>
              <a:t>. Esta maravillosa verdad fue dada a conocer a </a:t>
            </a:r>
            <a:r>
              <a:rPr lang="es-ES" sz="3200" b="1" dirty="0" smtClean="0"/>
              <a:t>nuestros primeros </a:t>
            </a:r>
            <a:r>
              <a:rPr lang="es-ES" sz="3200" b="1" dirty="0"/>
              <a:t>padres en las palabras habladas por el Señor a Satanás, “</a:t>
            </a:r>
            <a:r>
              <a:rPr lang="es-ES" sz="3200" b="1" i="1" dirty="0"/>
              <a:t>ésta (</a:t>
            </a:r>
            <a:r>
              <a:rPr lang="es-ES" sz="3200" b="1" i="1" dirty="0" smtClean="0"/>
              <a:t>la simiente </a:t>
            </a:r>
            <a:r>
              <a:rPr lang="es-ES" sz="3200" b="1" i="1" dirty="0"/>
              <a:t>de la mujer) te herirá en la cabeza, y tú le herirás en el calcañar</a:t>
            </a:r>
            <a:r>
              <a:rPr lang="es-ES" sz="3200" b="1" dirty="0"/>
              <a:t>”.</a:t>
            </a:r>
            <a:endParaRPr lang="en-US" sz="3200" b="1" i="1" dirty="0">
              <a:solidFill>
                <a:srgbClr val="FFFF00"/>
              </a:solidFill>
            </a:endParaRPr>
          </a:p>
        </p:txBody>
      </p:sp>
    </p:spTree>
    <p:extLst>
      <p:ext uri="{BB962C8B-B14F-4D97-AF65-F5344CB8AC3E}">
        <p14:creationId xmlns:p14="http://schemas.microsoft.com/office/powerpoint/2010/main" val="267484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7798" y="178559"/>
            <a:ext cx="9744502" cy="763137"/>
          </a:xfrm>
        </p:spPr>
        <p:txBody>
          <a:bodyPr/>
          <a:lstStyle/>
          <a:p>
            <a:r>
              <a:rPr lang="es-DO" sz="4000" b="1" dirty="0" smtClean="0">
                <a:solidFill>
                  <a:schemeClr val="accent2"/>
                </a:solidFill>
              </a:rPr>
              <a:t>El “tipo” en el AT de la vida de Cristo</a:t>
            </a:r>
            <a:endParaRPr lang="en-US" sz="4000" b="1" dirty="0">
              <a:solidFill>
                <a:schemeClr val="accent2"/>
              </a:solidFill>
            </a:endParaRPr>
          </a:p>
        </p:txBody>
      </p:sp>
      <p:sp>
        <p:nvSpPr>
          <p:cNvPr id="3" name="Marcador de texto 2"/>
          <p:cNvSpPr>
            <a:spLocks noGrp="1"/>
          </p:cNvSpPr>
          <p:nvPr>
            <p:ph type="body" sz="half" idx="2"/>
          </p:nvPr>
        </p:nvSpPr>
        <p:spPr>
          <a:xfrm>
            <a:off x="627797" y="941696"/>
            <a:ext cx="11313994" cy="5663820"/>
          </a:xfrm>
        </p:spPr>
        <p:txBody>
          <a:bodyPr>
            <a:noAutofit/>
          </a:bodyPr>
          <a:lstStyle/>
          <a:p>
            <a:r>
              <a:rPr lang="es-ES" sz="3600" b="1" dirty="0"/>
              <a:t>Para que el hombre pudiese entender la enormidad del pecado, el cual tomaría la vida del Hijo de Dios sin pecado, fue solicitado que se trajese un cordero inocente, se confesasen los pecados sobre su cabeza, y entonces, con sus propias manos, se lo matase, siendo esto un </a:t>
            </a:r>
            <a:r>
              <a:rPr lang="es-ES" sz="3600" b="1" dirty="0">
                <a:solidFill>
                  <a:srgbClr val="FFFF00"/>
                </a:solidFill>
              </a:rPr>
              <a:t>tipo</a:t>
            </a:r>
            <a:r>
              <a:rPr lang="es-ES" sz="3600" b="1" dirty="0"/>
              <a:t> de la vida de Cristo. Esta oferta por el pecado era quemada, tipificando que a través de la muerte de Cristo, todos los pecados </a:t>
            </a:r>
            <a:r>
              <a:rPr lang="es-ES" sz="3600" b="1" dirty="0" smtClean="0"/>
              <a:t>serían </a:t>
            </a:r>
            <a:r>
              <a:rPr lang="es-ES" sz="3600" b="1" dirty="0"/>
              <a:t>finalmente destruidos en los fuegos del último día. </a:t>
            </a:r>
            <a:r>
              <a:rPr lang="es-ES" sz="3600" b="1" dirty="0" smtClean="0">
                <a:solidFill>
                  <a:srgbClr val="FFFF00"/>
                </a:solidFill>
              </a:rPr>
              <a:t>Mal. </a:t>
            </a:r>
            <a:r>
              <a:rPr lang="es-ES" sz="3600" b="1" dirty="0">
                <a:solidFill>
                  <a:srgbClr val="FFFF00"/>
                </a:solidFill>
              </a:rPr>
              <a:t>4:1-3</a:t>
            </a:r>
            <a:r>
              <a:rPr lang="es-ES" sz="3600" b="1" dirty="0"/>
              <a:t>.</a:t>
            </a:r>
            <a:endParaRPr lang="en-US" sz="3600" b="1" i="1" dirty="0">
              <a:solidFill>
                <a:srgbClr val="FFFF00"/>
              </a:solidFill>
            </a:endParaRPr>
          </a:p>
        </p:txBody>
      </p:sp>
    </p:spTree>
    <p:extLst>
      <p:ext uri="{BB962C8B-B14F-4D97-AF65-F5344CB8AC3E}">
        <p14:creationId xmlns:p14="http://schemas.microsoft.com/office/powerpoint/2010/main" val="3060302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338</TotalTime>
  <Words>2206</Words>
  <Application>Microsoft Office PowerPoint</Application>
  <PresentationFormat>Panorámica</PresentationFormat>
  <Paragraphs>101</Paragraphs>
  <Slides>31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31</vt:i4>
      </vt:variant>
    </vt:vector>
  </HeadingPairs>
  <TitlesOfParts>
    <vt:vector size="36" baseType="lpstr">
      <vt:lpstr>Arial</vt:lpstr>
      <vt:lpstr>Calibri</vt:lpstr>
      <vt:lpstr>Century Gothic</vt:lpstr>
      <vt:lpstr>Wingdings 3</vt:lpstr>
      <vt:lpstr>Ion</vt:lpstr>
      <vt:lpstr>La Cruz y su Sombra</vt:lpstr>
      <vt:lpstr>Sección 1.  El Santuario  Capítulo 1: Luz en la oscuridad.</vt:lpstr>
      <vt:lpstr>El compás que nos ha dado el Señor</vt:lpstr>
      <vt:lpstr>El compás que nos ha dado el Señor</vt:lpstr>
      <vt:lpstr>El compás que nos ha dado el Señor</vt:lpstr>
      <vt:lpstr>Un rayo de luz y vida</vt:lpstr>
      <vt:lpstr>El escape de la muerte eterna</vt:lpstr>
      <vt:lpstr>La gran paga por el rescate</vt:lpstr>
      <vt:lpstr>El “tipo” en el AT de la vida de Cristo</vt:lpstr>
      <vt:lpstr>Fe en el santuario celestial</vt:lpstr>
      <vt:lpstr>Presentación de PowerPoint</vt:lpstr>
      <vt:lpstr>El trono de gloria</vt:lpstr>
      <vt:lpstr>La verdad sobre el santuario celestial</vt:lpstr>
      <vt:lpstr>Las visiones de Juan</vt:lpstr>
      <vt:lpstr>Mediación de Cristo</vt:lpstr>
      <vt:lpstr>La casa de energía de Jehová</vt:lpstr>
      <vt:lpstr>Nuestra conexión con el cielo</vt:lpstr>
      <vt:lpstr>Templo el Espíritu Santo</vt:lpstr>
      <vt:lpstr>Cristo en nuestros corazones</vt:lpstr>
      <vt:lpstr>Los tres templos</vt:lpstr>
      <vt:lpstr>Presentación de PowerPoint</vt:lpstr>
      <vt:lpstr>Tipología</vt:lpstr>
      <vt:lpstr>Tipo y antitipos</vt:lpstr>
      <vt:lpstr>Ejemplos de tipos</vt:lpstr>
      <vt:lpstr>Símbolos</vt:lpstr>
      <vt:lpstr>Presentación de PowerPoint</vt:lpstr>
      <vt:lpstr>Tipos, símbolos y antitipos</vt:lpstr>
      <vt:lpstr>Tipos, símbolos y antitipos</vt:lpstr>
      <vt:lpstr>Nombres del Santuario Celestial</vt:lpstr>
      <vt:lpstr>Nombres del Santuario Terrenal</vt:lpstr>
      <vt:lpstr>El cuerpo del cristiano es llamado templo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Cruz y su Sombra</dc:title>
  <dc:creator>Ulises Aguero</dc:creator>
  <cp:lastModifiedBy>Ulises Aguero Arroyo</cp:lastModifiedBy>
  <cp:revision>29</cp:revision>
  <dcterms:created xsi:type="dcterms:W3CDTF">2024-04-03T03:20:57Z</dcterms:created>
  <dcterms:modified xsi:type="dcterms:W3CDTF">2024-04-08T00:10:39Z</dcterms:modified>
</cp:coreProperties>
</file>