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8"/>
  </p:notesMasterIdLst>
  <p:sldIdLst>
    <p:sldId id="258" r:id="rId3"/>
    <p:sldId id="264" r:id="rId4"/>
    <p:sldId id="260" r:id="rId5"/>
    <p:sldId id="483" r:id="rId6"/>
    <p:sldId id="835" r:id="rId7"/>
    <p:sldId id="490" r:id="rId8"/>
    <p:sldId id="912" r:id="rId9"/>
    <p:sldId id="913" r:id="rId10"/>
    <p:sldId id="672" r:id="rId11"/>
    <p:sldId id="914" r:id="rId12"/>
    <p:sldId id="915" r:id="rId13"/>
    <p:sldId id="916" r:id="rId14"/>
    <p:sldId id="380" r:id="rId15"/>
    <p:sldId id="706" r:id="rId16"/>
    <p:sldId id="708" r:id="rId17"/>
    <p:sldId id="917" r:id="rId18"/>
    <p:sldId id="918" r:id="rId19"/>
    <p:sldId id="919" r:id="rId20"/>
    <p:sldId id="920" r:id="rId21"/>
    <p:sldId id="921" r:id="rId22"/>
    <p:sldId id="922" r:id="rId23"/>
    <p:sldId id="923" r:id="rId24"/>
    <p:sldId id="924" r:id="rId25"/>
    <p:sldId id="925" r:id="rId26"/>
    <p:sldId id="743" r:id="rId27"/>
    <p:sldId id="926" r:id="rId28"/>
    <p:sldId id="837" r:id="rId29"/>
    <p:sldId id="709" r:id="rId30"/>
    <p:sldId id="839" r:id="rId31"/>
    <p:sldId id="840" r:id="rId32"/>
    <p:sldId id="927" r:id="rId33"/>
    <p:sldId id="928" r:id="rId34"/>
    <p:sldId id="722" r:id="rId35"/>
    <p:sldId id="929" r:id="rId36"/>
    <p:sldId id="930" r:id="rId37"/>
    <p:sldId id="847" r:id="rId38"/>
    <p:sldId id="931" r:id="rId39"/>
    <p:sldId id="932" r:id="rId40"/>
    <p:sldId id="933" r:id="rId41"/>
    <p:sldId id="934" r:id="rId42"/>
    <p:sldId id="848" r:id="rId43"/>
    <p:sldId id="935" r:id="rId44"/>
    <p:sldId id="936" r:id="rId45"/>
    <p:sldId id="937" r:id="rId46"/>
    <p:sldId id="938" r:id="rId47"/>
    <p:sldId id="939" r:id="rId48"/>
    <p:sldId id="940" r:id="rId49"/>
    <p:sldId id="941" r:id="rId50"/>
    <p:sldId id="1051" r:id="rId51"/>
    <p:sldId id="942" r:id="rId52"/>
    <p:sldId id="727" r:id="rId53"/>
    <p:sldId id="943" r:id="rId54"/>
    <p:sldId id="944" r:id="rId55"/>
    <p:sldId id="389" r:id="rId56"/>
    <p:sldId id="946" r:id="rId57"/>
    <p:sldId id="493" r:id="rId58"/>
    <p:sldId id="947" r:id="rId59"/>
    <p:sldId id="948" r:id="rId60"/>
    <p:sldId id="949" r:id="rId61"/>
    <p:sldId id="950" r:id="rId62"/>
    <p:sldId id="495" r:id="rId63"/>
    <p:sldId id="951" r:id="rId64"/>
    <p:sldId id="952" r:id="rId65"/>
    <p:sldId id="859" r:id="rId66"/>
    <p:sldId id="756" r:id="rId67"/>
    <p:sldId id="953" r:id="rId68"/>
    <p:sldId id="1052" r:id="rId69"/>
    <p:sldId id="500" r:id="rId70"/>
    <p:sldId id="860" r:id="rId71"/>
    <p:sldId id="954" r:id="rId72"/>
    <p:sldId id="955" r:id="rId73"/>
    <p:sldId id="956" r:id="rId74"/>
    <p:sldId id="957" r:id="rId75"/>
    <p:sldId id="958" r:id="rId76"/>
    <p:sldId id="959" r:id="rId77"/>
    <p:sldId id="861" r:id="rId78"/>
    <p:sldId id="960" r:id="rId79"/>
    <p:sldId id="961" r:id="rId80"/>
    <p:sldId id="962" r:id="rId81"/>
    <p:sldId id="963" r:id="rId82"/>
    <p:sldId id="964" r:id="rId83"/>
    <p:sldId id="862" r:id="rId84"/>
    <p:sldId id="965" r:id="rId85"/>
    <p:sldId id="763" r:id="rId86"/>
    <p:sldId id="966" r:id="rId87"/>
    <p:sldId id="967" r:id="rId88"/>
    <p:sldId id="377" r:id="rId89"/>
    <p:sldId id="504" r:id="rId90"/>
    <p:sldId id="968" r:id="rId91"/>
    <p:sldId id="508" r:id="rId92"/>
    <p:sldId id="690" r:id="rId93"/>
    <p:sldId id="868" r:id="rId94"/>
    <p:sldId id="760" r:id="rId95"/>
    <p:sldId id="761" r:id="rId96"/>
    <p:sldId id="869" r:id="rId97"/>
    <p:sldId id="870" r:id="rId98"/>
    <p:sldId id="767" r:id="rId99"/>
    <p:sldId id="893" r:id="rId100"/>
    <p:sldId id="969" r:id="rId101"/>
    <p:sldId id="781" r:id="rId102"/>
    <p:sldId id="783" r:id="rId103"/>
    <p:sldId id="970" r:id="rId104"/>
    <p:sldId id="785" r:id="rId105"/>
    <p:sldId id="971" r:id="rId106"/>
    <p:sldId id="900" r:id="rId107"/>
    <p:sldId id="786" r:id="rId108"/>
    <p:sldId id="833" r:id="rId109"/>
    <p:sldId id="791" r:id="rId110"/>
    <p:sldId id="792" r:id="rId111"/>
    <p:sldId id="903" r:id="rId112"/>
    <p:sldId id="794" r:id="rId113"/>
    <p:sldId id="972" r:id="rId114"/>
    <p:sldId id="805" r:id="rId115"/>
    <p:sldId id="808" r:id="rId116"/>
    <p:sldId id="806" r:id="rId117"/>
    <p:sldId id="973" r:id="rId118"/>
    <p:sldId id="974" r:id="rId119"/>
    <p:sldId id="975" r:id="rId120"/>
    <p:sldId id="809" r:id="rId121"/>
    <p:sldId id="811" r:id="rId122"/>
    <p:sldId id="976" r:id="rId123"/>
    <p:sldId id="977" r:id="rId124"/>
    <p:sldId id="978" r:id="rId125"/>
    <p:sldId id="819" r:id="rId126"/>
    <p:sldId id="821" r:id="rId127"/>
    <p:sldId id="834" r:id="rId128"/>
    <p:sldId id="979" r:id="rId129"/>
    <p:sldId id="820" r:id="rId130"/>
    <p:sldId id="980" r:id="rId131"/>
    <p:sldId id="906" r:id="rId132"/>
    <p:sldId id="822" r:id="rId133"/>
    <p:sldId id="981" r:id="rId134"/>
    <p:sldId id="982" r:id="rId135"/>
    <p:sldId id="983" r:id="rId136"/>
    <p:sldId id="985" r:id="rId137"/>
    <p:sldId id="984" r:id="rId138"/>
    <p:sldId id="986" r:id="rId139"/>
    <p:sldId id="987" r:id="rId140"/>
    <p:sldId id="988" r:id="rId141"/>
    <p:sldId id="989" r:id="rId142"/>
    <p:sldId id="990" r:id="rId143"/>
    <p:sldId id="991" r:id="rId144"/>
    <p:sldId id="992" r:id="rId145"/>
    <p:sldId id="1053" r:id="rId146"/>
    <p:sldId id="993" r:id="rId147"/>
    <p:sldId id="994" r:id="rId148"/>
    <p:sldId id="996" r:id="rId149"/>
    <p:sldId id="995" r:id="rId150"/>
    <p:sldId id="998" r:id="rId151"/>
    <p:sldId id="997" r:id="rId152"/>
    <p:sldId id="1054" r:id="rId153"/>
    <p:sldId id="999" r:id="rId154"/>
    <p:sldId id="1000" r:id="rId155"/>
    <p:sldId id="1001" r:id="rId156"/>
    <p:sldId id="1002" r:id="rId157"/>
    <p:sldId id="1003" r:id="rId158"/>
    <p:sldId id="1004" r:id="rId159"/>
    <p:sldId id="1005" r:id="rId160"/>
    <p:sldId id="1006" r:id="rId161"/>
    <p:sldId id="1007" r:id="rId162"/>
    <p:sldId id="1008" r:id="rId163"/>
    <p:sldId id="1009" r:id="rId164"/>
    <p:sldId id="1010" r:id="rId165"/>
    <p:sldId id="1011" r:id="rId166"/>
    <p:sldId id="1012" r:id="rId167"/>
    <p:sldId id="1013" r:id="rId168"/>
    <p:sldId id="1014" r:id="rId169"/>
    <p:sldId id="1015" r:id="rId170"/>
    <p:sldId id="1016" r:id="rId171"/>
    <p:sldId id="1017" r:id="rId172"/>
    <p:sldId id="1018" r:id="rId173"/>
    <p:sldId id="1019" r:id="rId174"/>
    <p:sldId id="1020" r:id="rId175"/>
    <p:sldId id="1021" r:id="rId176"/>
    <p:sldId id="1055" r:id="rId177"/>
    <p:sldId id="1022" r:id="rId178"/>
    <p:sldId id="1023" r:id="rId179"/>
    <p:sldId id="1024" r:id="rId180"/>
    <p:sldId id="1025" r:id="rId181"/>
    <p:sldId id="1026" r:id="rId182"/>
    <p:sldId id="1027" r:id="rId183"/>
    <p:sldId id="1028" r:id="rId184"/>
    <p:sldId id="1029" r:id="rId185"/>
    <p:sldId id="1030" r:id="rId186"/>
    <p:sldId id="1031" r:id="rId187"/>
    <p:sldId id="1032" r:id="rId188"/>
    <p:sldId id="1033" r:id="rId189"/>
    <p:sldId id="1034" r:id="rId190"/>
    <p:sldId id="1035" r:id="rId191"/>
    <p:sldId id="1036" r:id="rId192"/>
    <p:sldId id="1037" r:id="rId193"/>
    <p:sldId id="1038" r:id="rId194"/>
    <p:sldId id="1039" r:id="rId195"/>
    <p:sldId id="1040" r:id="rId196"/>
    <p:sldId id="1041" r:id="rId197"/>
    <p:sldId id="1042" r:id="rId198"/>
    <p:sldId id="1043" r:id="rId199"/>
    <p:sldId id="1044" r:id="rId200"/>
    <p:sldId id="1045" r:id="rId201"/>
    <p:sldId id="1046" r:id="rId202"/>
    <p:sldId id="1047" r:id="rId203"/>
    <p:sldId id="1048" r:id="rId204"/>
    <p:sldId id="1049" r:id="rId205"/>
    <p:sldId id="1050" r:id="rId206"/>
    <p:sldId id="296" r:id="rId207"/>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C45"/>
    <a:srgbClr val="CB6A86"/>
    <a:srgbClr val="7B3874"/>
    <a:srgbClr val="672F62"/>
    <a:srgbClr val="649C56"/>
    <a:srgbClr val="451F41"/>
    <a:srgbClr val="A0A9A7"/>
    <a:srgbClr val="578B66"/>
    <a:srgbClr val="D18A7F"/>
    <a:srgbClr val="377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858" y="78"/>
      </p:cViewPr>
      <p:guideLst/>
    </p:cSldViewPr>
  </p:slideViewPr>
  <p:notesTextViewPr>
    <p:cViewPr>
      <p:scale>
        <a:sx n="3" d="2"/>
        <a:sy n="3" d="2"/>
      </p:scale>
      <p:origin x="0" y="0"/>
    </p:cViewPr>
  </p:notesTextViewPr>
  <p:sorterViewPr>
    <p:cViewPr>
      <p:scale>
        <a:sx n="100" d="100"/>
        <a:sy n="100" d="100"/>
      </p:scale>
      <p:origin x="0" y="-522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presProps" Target="presProps.xml"/><Relationship Id="rId190" Type="http://schemas.openxmlformats.org/officeDocument/2006/relationships/slide" Target="slides/slide188.xml"/><Relationship Id="rId204" Type="http://schemas.openxmlformats.org/officeDocument/2006/relationships/slide" Target="slides/slide202.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viewProps" Target="viewProps.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theme" Target="theme/theme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tableStyles" Target="tableStyles.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CC6F-2A0E-4F3E-ACD5-ACDEABDA14CF}" type="datetimeFigureOut">
              <a:rPr lang="en-US" smtClean="0"/>
              <a:t>7/30/2022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1EECC-04B9-4816-A831-54CDC0033459}" type="slidenum">
              <a:rPr lang="en-US" smtClean="0"/>
              <a:t>‹Nº›</a:t>
            </a:fld>
            <a:endParaRPr lang="en-US"/>
          </a:p>
        </p:txBody>
      </p:sp>
    </p:spTree>
    <p:extLst>
      <p:ext uri="{BB962C8B-B14F-4D97-AF65-F5344CB8AC3E}">
        <p14:creationId xmlns:p14="http://schemas.microsoft.com/office/powerpoint/2010/main" val="323198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87</a:t>
            </a:fld>
            <a:endParaRPr lang="en-US"/>
          </a:p>
        </p:txBody>
      </p:sp>
    </p:spTree>
    <p:extLst>
      <p:ext uri="{BB962C8B-B14F-4D97-AF65-F5344CB8AC3E}">
        <p14:creationId xmlns:p14="http://schemas.microsoft.com/office/powerpoint/2010/main" val="16458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107</a:t>
            </a:fld>
            <a:endParaRPr lang="en-US"/>
          </a:p>
        </p:txBody>
      </p:sp>
    </p:spTree>
    <p:extLst>
      <p:ext uri="{BB962C8B-B14F-4D97-AF65-F5344CB8AC3E}">
        <p14:creationId xmlns:p14="http://schemas.microsoft.com/office/powerpoint/2010/main" val="3400293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126</a:t>
            </a:fld>
            <a:endParaRPr lang="en-US"/>
          </a:p>
        </p:txBody>
      </p:sp>
    </p:spTree>
    <p:extLst>
      <p:ext uri="{BB962C8B-B14F-4D97-AF65-F5344CB8AC3E}">
        <p14:creationId xmlns:p14="http://schemas.microsoft.com/office/powerpoint/2010/main" val="1939209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144</a:t>
            </a:fld>
            <a:endParaRPr lang="en-US"/>
          </a:p>
        </p:txBody>
      </p:sp>
    </p:spTree>
    <p:extLst>
      <p:ext uri="{BB962C8B-B14F-4D97-AF65-F5344CB8AC3E}">
        <p14:creationId xmlns:p14="http://schemas.microsoft.com/office/powerpoint/2010/main" val="1994965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175</a:t>
            </a:fld>
            <a:endParaRPr lang="en-US"/>
          </a:p>
        </p:txBody>
      </p:sp>
    </p:spTree>
    <p:extLst>
      <p:ext uri="{BB962C8B-B14F-4D97-AF65-F5344CB8AC3E}">
        <p14:creationId xmlns:p14="http://schemas.microsoft.com/office/powerpoint/2010/main" val="62454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178</a:t>
            </a:fld>
            <a:endParaRPr lang="en-US"/>
          </a:p>
        </p:txBody>
      </p:sp>
    </p:spTree>
    <p:extLst>
      <p:ext uri="{BB962C8B-B14F-4D97-AF65-F5344CB8AC3E}">
        <p14:creationId xmlns:p14="http://schemas.microsoft.com/office/powerpoint/2010/main" val="309903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182</a:t>
            </a:fld>
            <a:endParaRPr lang="en-US"/>
          </a:p>
        </p:txBody>
      </p:sp>
    </p:spTree>
    <p:extLst>
      <p:ext uri="{BB962C8B-B14F-4D97-AF65-F5344CB8AC3E}">
        <p14:creationId xmlns:p14="http://schemas.microsoft.com/office/powerpoint/2010/main" val="299254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187</a:t>
            </a:fld>
            <a:endParaRPr lang="en-US"/>
          </a:p>
        </p:txBody>
      </p:sp>
    </p:spTree>
    <p:extLst>
      <p:ext uri="{BB962C8B-B14F-4D97-AF65-F5344CB8AC3E}">
        <p14:creationId xmlns:p14="http://schemas.microsoft.com/office/powerpoint/2010/main" val="1090981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194</a:t>
            </a:fld>
            <a:endParaRPr lang="en-US"/>
          </a:p>
        </p:txBody>
      </p:sp>
    </p:spTree>
    <p:extLst>
      <p:ext uri="{BB962C8B-B14F-4D97-AF65-F5344CB8AC3E}">
        <p14:creationId xmlns:p14="http://schemas.microsoft.com/office/powerpoint/2010/main" val="178610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7244-2D8D-4D4B-B073-FE37524A452A}"/>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DO"/>
          </a:p>
        </p:txBody>
      </p:sp>
      <p:sp>
        <p:nvSpPr>
          <p:cNvPr id="3" name="Subtítulo 2">
            <a:extLst>
              <a:ext uri="{FF2B5EF4-FFF2-40B4-BE49-F238E27FC236}">
                <a16:creationId xmlns:a16="http://schemas.microsoft.com/office/drawing/2014/main" id="{92BB0F7B-691A-4B6F-9C1D-AA60DE6ED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DO"/>
          </a:p>
        </p:txBody>
      </p:sp>
      <p:sp>
        <p:nvSpPr>
          <p:cNvPr id="4" name="Marcador de fecha 3">
            <a:extLst>
              <a:ext uri="{FF2B5EF4-FFF2-40B4-BE49-F238E27FC236}">
                <a16:creationId xmlns:a16="http://schemas.microsoft.com/office/drawing/2014/main" id="{FA7F0710-72A3-41D3-8BDC-80774BB0CD1D}"/>
              </a:ext>
            </a:extLst>
          </p:cNvPr>
          <p:cNvSpPr>
            <a:spLocks noGrp="1"/>
          </p:cNvSpPr>
          <p:nvPr>
            <p:ph type="dt" sz="half" idx="10"/>
          </p:nvPr>
        </p:nvSpPr>
        <p:spPr/>
        <p:txBody>
          <a:bodyPr/>
          <a:lstStyle/>
          <a:p>
            <a:fld id="{7A9983E4-3EBA-4806-86AA-70CD5420321A}" type="datetimeFigureOut">
              <a:rPr lang="es-DO" smtClean="0"/>
              <a:t>30/7/2022</a:t>
            </a:fld>
            <a:endParaRPr lang="es-DO"/>
          </a:p>
        </p:txBody>
      </p:sp>
      <p:sp>
        <p:nvSpPr>
          <p:cNvPr id="5" name="Marcador de pie de página 4">
            <a:extLst>
              <a:ext uri="{FF2B5EF4-FFF2-40B4-BE49-F238E27FC236}">
                <a16:creationId xmlns:a16="http://schemas.microsoft.com/office/drawing/2014/main" id="{1AC52AF1-7B8C-4847-B435-EF512A4680F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2763952-F5EE-494F-8A3A-C40D46F472F2}"/>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65101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76A8-30A5-4545-BC07-2208A5B30A8F}"/>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6144D28C-CEA0-4A2B-A7F8-6E5FD06B7CD3}"/>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000DB765-8814-46A0-A724-9EBDC97A9CEA}"/>
              </a:ext>
            </a:extLst>
          </p:cNvPr>
          <p:cNvSpPr>
            <a:spLocks noGrp="1"/>
          </p:cNvSpPr>
          <p:nvPr>
            <p:ph type="dt" sz="half" idx="10"/>
          </p:nvPr>
        </p:nvSpPr>
        <p:spPr/>
        <p:txBody>
          <a:bodyPr/>
          <a:lstStyle/>
          <a:p>
            <a:fld id="{7A9983E4-3EBA-4806-86AA-70CD5420321A}" type="datetimeFigureOut">
              <a:rPr lang="es-DO" smtClean="0"/>
              <a:t>30/7/2022</a:t>
            </a:fld>
            <a:endParaRPr lang="es-DO"/>
          </a:p>
        </p:txBody>
      </p:sp>
      <p:sp>
        <p:nvSpPr>
          <p:cNvPr id="5" name="Marcador de pie de página 4">
            <a:extLst>
              <a:ext uri="{FF2B5EF4-FFF2-40B4-BE49-F238E27FC236}">
                <a16:creationId xmlns:a16="http://schemas.microsoft.com/office/drawing/2014/main" id="{7B8FA858-B0CA-4AC7-85AC-E8DB05592A4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223A4DF-88F4-41DB-A7FE-B588239195C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4305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7A0CD-1900-4A22-8E47-7E703ED65474}"/>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F217F410-EEC1-4707-AF09-E32633A1F27C}"/>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906F55DB-1364-4CCA-A635-383112BD6107}"/>
              </a:ext>
            </a:extLst>
          </p:cNvPr>
          <p:cNvSpPr>
            <a:spLocks noGrp="1"/>
          </p:cNvSpPr>
          <p:nvPr>
            <p:ph type="dt" sz="half" idx="10"/>
          </p:nvPr>
        </p:nvSpPr>
        <p:spPr/>
        <p:txBody>
          <a:bodyPr/>
          <a:lstStyle/>
          <a:p>
            <a:fld id="{7A9983E4-3EBA-4806-86AA-70CD5420321A}" type="datetimeFigureOut">
              <a:rPr lang="es-DO" smtClean="0"/>
              <a:t>30/7/2022</a:t>
            </a:fld>
            <a:endParaRPr lang="es-DO"/>
          </a:p>
        </p:txBody>
      </p:sp>
      <p:sp>
        <p:nvSpPr>
          <p:cNvPr id="5" name="Marcador de pie de página 4">
            <a:extLst>
              <a:ext uri="{FF2B5EF4-FFF2-40B4-BE49-F238E27FC236}">
                <a16:creationId xmlns:a16="http://schemas.microsoft.com/office/drawing/2014/main" id="{303B5CAE-6AA4-45C9-9F95-2A23AC1B902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F4EB583-E464-4D75-9A41-DD4439C94AB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60759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30/7/2022</a:t>
            </a:fld>
            <a:endParaRPr lang="es-DO"/>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478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30/7/2022</a:t>
            </a:fld>
            <a:endParaRPr lang="es-DO"/>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5536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30/7/2022</a:t>
            </a:fld>
            <a:endParaRPr lang="es-DO"/>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8799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30/7/2022</a:t>
            </a:fld>
            <a:endParaRPr lang="es-DO"/>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70547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30/7/2022</a:t>
            </a:fld>
            <a:endParaRPr lang="es-DO"/>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58606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30/7/2022</a:t>
            </a:fld>
            <a:endParaRPr lang="es-DO"/>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98888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30/7/2022</a:t>
            </a:fld>
            <a:endParaRPr lang="es-DO"/>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57183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30/7/2022</a:t>
            </a:fld>
            <a:endParaRPr lang="es-DO"/>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186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7794-5F3D-4458-AC35-25F1B97A9DA4}"/>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9BE75CE9-6375-4204-94F1-80315AD87155}"/>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CF6928AE-036D-4016-9C71-5EBC578D2DF0}"/>
              </a:ext>
            </a:extLst>
          </p:cNvPr>
          <p:cNvSpPr>
            <a:spLocks noGrp="1"/>
          </p:cNvSpPr>
          <p:nvPr>
            <p:ph type="dt" sz="half" idx="10"/>
          </p:nvPr>
        </p:nvSpPr>
        <p:spPr/>
        <p:txBody>
          <a:bodyPr/>
          <a:lstStyle/>
          <a:p>
            <a:fld id="{7A9983E4-3EBA-4806-86AA-70CD5420321A}" type="datetimeFigureOut">
              <a:rPr lang="es-DO" smtClean="0"/>
              <a:t>30/7/2022</a:t>
            </a:fld>
            <a:endParaRPr lang="es-DO"/>
          </a:p>
        </p:txBody>
      </p:sp>
      <p:sp>
        <p:nvSpPr>
          <p:cNvPr id="5" name="Marcador de pie de página 4">
            <a:extLst>
              <a:ext uri="{FF2B5EF4-FFF2-40B4-BE49-F238E27FC236}">
                <a16:creationId xmlns:a16="http://schemas.microsoft.com/office/drawing/2014/main" id="{600FCFFB-EFFB-4B44-BE34-8CE4F29FF4F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FB46EB3-317F-41D8-9DD9-ED3728C4FA70}"/>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77302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30/7/2022</a:t>
            </a:fld>
            <a:endParaRPr lang="es-DO"/>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9098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30/7/2022</a:t>
            </a:fld>
            <a:endParaRPr lang="es-DO"/>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41471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30/7/2022</a:t>
            </a:fld>
            <a:endParaRPr lang="es-DO"/>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041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A4F94-851D-4796-80CB-0067EDBC3652}"/>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635EFC10-6E00-4444-968A-6F4115B2C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905AD233-8392-4766-A282-A4464BDBC1E5}"/>
              </a:ext>
            </a:extLst>
          </p:cNvPr>
          <p:cNvSpPr>
            <a:spLocks noGrp="1"/>
          </p:cNvSpPr>
          <p:nvPr>
            <p:ph type="dt" sz="half" idx="10"/>
          </p:nvPr>
        </p:nvSpPr>
        <p:spPr/>
        <p:txBody>
          <a:bodyPr/>
          <a:lstStyle/>
          <a:p>
            <a:fld id="{7A9983E4-3EBA-4806-86AA-70CD5420321A}" type="datetimeFigureOut">
              <a:rPr lang="es-DO" smtClean="0"/>
              <a:t>30/7/2022</a:t>
            </a:fld>
            <a:endParaRPr lang="es-DO"/>
          </a:p>
        </p:txBody>
      </p:sp>
      <p:sp>
        <p:nvSpPr>
          <p:cNvPr id="5" name="Marcador de pie de página 4">
            <a:extLst>
              <a:ext uri="{FF2B5EF4-FFF2-40B4-BE49-F238E27FC236}">
                <a16:creationId xmlns:a16="http://schemas.microsoft.com/office/drawing/2014/main" id="{27CA8568-1237-4F77-8E46-56AAE467C42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30E88E0-DCDB-4CA8-881C-5F5AD6776E4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50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22C3F-6A36-40EC-977E-4A3383418261}"/>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E3A9EEFB-E900-456C-8D96-7E6E2E7BEE67}"/>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contenido 3">
            <a:extLst>
              <a:ext uri="{FF2B5EF4-FFF2-40B4-BE49-F238E27FC236}">
                <a16:creationId xmlns:a16="http://schemas.microsoft.com/office/drawing/2014/main" id="{8DAA4F45-3F8B-44D1-B592-8D8DF16A6582}"/>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fecha 4">
            <a:extLst>
              <a:ext uri="{FF2B5EF4-FFF2-40B4-BE49-F238E27FC236}">
                <a16:creationId xmlns:a16="http://schemas.microsoft.com/office/drawing/2014/main" id="{01058CD9-1EC8-463C-B3B3-4CF1595F2D69}"/>
              </a:ext>
            </a:extLst>
          </p:cNvPr>
          <p:cNvSpPr>
            <a:spLocks noGrp="1"/>
          </p:cNvSpPr>
          <p:nvPr>
            <p:ph type="dt" sz="half" idx="10"/>
          </p:nvPr>
        </p:nvSpPr>
        <p:spPr/>
        <p:txBody>
          <a:bodyPr/>
          <a:lstStyle/>
          <a:p>
            <a:fld id="{7A9983E4-3EBA-4806-86AA-70CD5420321A}" type="datetimeFigureOut">
              <a:rPr lang="es-DO" smtClean="0"/>
              <a:t>30/7/2022</a:t>
            </a:fld>
            <a:endParaRPr lang="es-DO"/>
          </a:p>
        </p:txBody>
      </p:sp>
      <p:sp>
        <p:nvSpPr>
          <p:cNvPr id="6" name="Marcador de pie de página 5">
            <a:extLst>
              <a:ext uri="{FF2B5EF4-FFF2-40B4-BE49-F238E27FC236}">
                <a16:creationId xmlns:a16="http://schemas.microsoft.com/office/drawing/2014/main" id="{EAD78BF9-A5F3-4BD1-83B1-30725433178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83A38F8-DEB1-4745-9082-6AA2CB4A980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6993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15BF-7003-4CB2-866A-833B357158EB}"/>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8CDEE417-298C-4BA6-BBA3-A43C3818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D35F3B28-5F46-47FD-9C33-700E81CF11AB}"/>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texto 4">
            <a:extLst>
              <a:ext uri="{FF2B5EF4-FFF2-40B4-BE49-F238E27FC236}">
                <a16:creationId xmlns:a16="http://schemas.microsoft.com/office/drawing/2014/main" id="{55A5EA34-672B-44D1-B5E0-CD2DA80B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A232AC8-A92C-4FED-8E89-4991C5291A0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Marcador de fecha 6">
            <a:extLst>
              <a:ext uri="{FF2B5EF4-FFF2-40B4-BE49-F238E27FC236}">
                <a16:creationId xmlns:a16="http://schemas.microsoft.com/office/drawing/2014/main" id="{40E6EF34-F8C0-4EC7-B750-16464F15C51F}"/>
              </a:ext>
            </a:extLst>
          </p:cNvPr>
          <p:cNvSpPr>
            <a:spLocks noGrp="1"/>
          </p:cNvSpPr>
          <p:nvPr>
            <p:ph type="dt" sz="half" idx="10"/>
          </p:nvPr>
        </p:nvSpPr>
        <p:spPr/>
        <p:txBody>
          <a:bodyPr/>
          <a:lstStyle/>
          <a:p>
            <a:fld id="{7A9983E4-3EBA-4806-86AA-70CD5420321A}" type="datetimeFigureOut">
              <a:rPr lang="es-DO" smtClean="0"/>
              <a:t>30/7/2022</a:t>
            </a:fld>
            <a:endParaRPr lang="es-DO"/>
          </a:p>
        </p:txBody>
      </p:sp>
      <p:sp>
        <p:nvSpPr>
          <p:cNvPr id="8" name="Marcador de pie de página 7">
            <a:extLst>
              <a:ext uri="{FF2B5EF4-FFF2-40B4-BE49-F238E27FC236}">
                <a16:creationId xmlns:a16="http://schemas.microsoft.com/office/drawing/2014/main" id="{E090EE15-2099-4FCD-8AA8-E305FAED5435}"/>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BDAA85B-6B8A-4F5A-BC80-771529A88493}"/>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57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B1EB6-8CAE-49F7-B747-129378C19083}"/>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fecha 2">
            <a:extLst>
              <a:ext uri="{FF2B5EF4-FFF2-40B4-BE49-F238E27FC236}">
                <a16:creationId xmlns:a16="http://schemas.microsoft.com/office/drawing/2014/main" id="{32A87C22-CD7B-4954-AF32-6A7FCDEA5875}"/>
              </a:ext>
            </a:extLst>
          </p:cNvPr>
          <p:cNvSpPr>
            <a:spLocks noGrp="1"/>
          </p:cNvSpPr>
          <p:nvPr>
            <p:ph type="dt" sz="half" idx="10"/>
          </p:nvPr>
        </p:nvSpPr>
        <p:spPr/>
        <p:txBody>
          <a:bodyPr/>
          <a:lstStyle/>
          <a:p>
            <a:fld id="{7A9983E4-3EBA-4806-86AA-70CD5420321A}" type="datetimeFigureOut">
              <a:rPr lang="es-DO" smtClean="0"/>
              <a:t>30/7/2022</a:t>
            </a:fld>
            <a:endParaRPr lang="es-DO"/>
          </a:p>
        </p:txBody>
      </p:sp>
      <p:sp>
        <p:nvSpPr>
          <p:cNvPr id="4" name="Marcador de pie de página 3">
            <a:extLst>
              <a:ext uri="{FF2B5EF4-FFF2-40B4-BE49-F238E27FC236}">
                <a16:creationId xmlns:a16="http://schemas.microsoft.com/office/drawing/2014/main" id="{5DB478BF-1493-4646-84D8-467FFF1730C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DF404930-75BB-407A-9092-7804A21AEACF}"/>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00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0D7793-A42A-4CFE-B2C0-DBAE45D7224A}"/>
              </a:ext>
            </a:extLst>
          </p:cNvPr>
          <p:cNvSpPr>
            <a:spLocks noGrp="1"/>
          </p:cNvSpPr>
          <p:nvPr>
            <p:ph type="dt" sz="half" idx="10"/>
          </p:nvPr>
        </p:nvSpPr>
        <p:spPr/>
        <p:txBody>
          <a:bodyPr/>
          <a:lstStyle/>
          <a:p>
            <a:fld id="{7A9983E4-3EBA-4806-86AA-70CD5420321A}" type="datetimeFigureOut">
              <a:rPr lang="es-DO" smtClean="0"/>
              <a:t>30/7/2022</a:t>
            </a:fld>
            <a:endParaRPr lang="es-DO"/>
          </a:p>
        </p:txBody>
      </p:sp>
      <p:sp>
        <p:nvSpPr>
          <p:cNvPr id="3" name="Marcador de pie de página 2">
            <a:extLst>
              <a:ext uri="{FF2B5EF4-FFF2-40B4-BE49-F238E27FC236}">
                <a16:creationId xmlns:a16="http://schemas.microsoft.com/office/drawing/2014/main" id="{255E5907-4460-42B4-BF1A-2E4AF8ED1C9D}"/>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D937FACD-1532-4868-9035-12A309EB3D5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3666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916B-3CF0-4E50-83D4-E1223E284BA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867A3FAD-4A04-42ED-96D0-B4A3F4D1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texto 3">
            <a:extLst>
              <a:ext uri="{FF2B5EF4-FFF2-40B4-BE49-F238E27FC236}">
                <a16:creationId xmlns:a16="http://schemas.microsoft.com/office/drawing/2014/main" id="{906AEF79-BB98-4959-A5D9-91FA6DE9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3C0AE007-3B20-4391-BD69-45080314BE31}"/>
              </a:ext>
            </a:extLst>
          </p:cNvPr>
          <p:cNvSpPr>
            <a:spLocks noGrp="1"/>
          </p:cNvSpPr>
          <p:nvPr>
            <p:ph type="dt" sz="half" idx="10"/>
          </p:nvPr>
        </p:nvSpPr>
        <p:spPr/>
        <p:txBody>
          <a:bodyPr/>
          <a:lstStyle/>
          <a:p>
            <a:fld id="{7A9983E4-3EBA-4806-86AA-70CD5420321A}" type="datetimeFigureOut">
              <a:rPr lang="es-DO" smtClean="0"/>
              <a:t>30/7/2022</a:t>
            </a:fld>
            <a:endParaRPr lang="es-DO"/>
          </a:p>
        </p:txBody>
      </p:sp>
      <p:sp>
        <p:nvSpPr>
          <p:cNvPr id="6" name="Marcador de pie de página 5">
            <a:extLst>
              <a:ext uri="{FF2B5EF4-FFF2-40B4-BE49-F238E27FC236}">
                <a16:creationId xmlns:a16="http://schemas.microsoft.com/office/drawing/2014/main" id="{3C456EAE-2EA6-4D48-997B-0F3D9450837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3F93908-8F38-4E46-90DA-A21A85D65658}"/>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9139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BDD8-3393-45E1-9AAD-D24E0BDBEBFF}"/>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90F43380-D9F7-4659-AC12-E4BD3C6B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DO"/>
          </a:p>
        </p:txBody>
      </p:sp>
      <p:sp>
        <p:nvSpPr>
          <p:cNvPr id="4" name="Marcador de texto 3">
            <a:extLst>
              <a:ext uri="{FF2B5EF4-FFF2-40B4-BE49-F238E27FC236}">
                <a16:creationId xmlns:a16="http://schemas.microsoft.com/office/drawing/2014/main" id="{8FBC95E0-AF33-4F2E-8899-809EB50C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A6DC2CE9-FE48-4712-A6B8-C51FC95044DF}"/>
              </a:ext>
            </a:extLst>
          </p:cNvPr>
          <p:cNvSpPr>
            <a:spLocks noGrp="1"/>
          </p:cNvSpPr>
          <p:nvPr>
            <p:ph type="dt" sz="half" idx="10"/>
          </p:nvPr>
        </p:nvSpPr>
        <p:spPr/>
        <p:txBody>
          <a:bodyPr/>
          <a:lstStyle/>
          <a:p>
            <a:fld id="{7A9983E4-3EBA-4806-86AA-70CD5420321A}" type="datetimeFigureOut">
              <a:rPr lang="es-DO" smtClean="0"/>
              <a:t>30/7/2022</a:t>
            </a:fld>
            <a:endParaRPr lang="es-DO"/>
          </a:p>
        </p:txBody>
      </p:sp>
      <p:sp>
        <p:nvSpPr>
          <p:cNvPr id="6" name="Marcador de pie de página 5">
            <a:extLst>
              <a:ext uri="{FF2B5EF4-FFF2-40B4-BE49-F238E27FC236}">
                <a16:creationId xmlns:a16="http://schemas.microsoft.com/office/drawing/2014/main" id="{DBAB433D-6B0A-4E83-9198-B11039385E6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7943853-9AC3-47BA-866A-801D54260FB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36353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69E44-79F7-4CA3-BA8D-FFE9D177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C85FC1D-C3CC-4226-B003-E6DCF746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7F631F-9C47-46D4-B960-091DF814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83E4-3EBA-4806-86AA-70CD5420321A}" type="datetimeFigureOut">
              <a:rPr lang="es-DO" smtClean="0"/>
              <a:t>30/7/2022</a:t>
            </a:fld>
            <a:endParaRPr lang="es-DO"/>
          </a:p>
        </p:txBody>
      </p:sp>
      <p:sp>
        <p:nvSpPr>
          <p:cNvPr id="5" name="Marcador de pie de página 4">
            <a:extLst>
              <a:ext uri="{FF2B5EF4-FFF2-40B4-BE49-F238E27FC236}">
                <a16:creationId xmlns:a16="http://schemas.microsoft.com/office/drawing/2014/main" id="{54EAFE70-72B7-47CC-BB40-3A837AD2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B730C557-72E8-4220-88F6-5815ACE60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87E9-223D-4434-9539-A033BFE944A5}" type="slidenum">
              <a:rPr lang="es-DO" smtClean="0"/>
              <a:t>‹Nº›</a:t>
            </a:fld>
            <a:endParaRPr lang="es-DO"/>
          </a:p>
        </p:txBody>
      </p:sp>
    </p:spTree>
    <p:extLst>
      <p:ext uri="{BB962C8B-B14F-4D97-AF65-F5344CB8AC3E}">
        <p14:creationId xmlns:p14="http://schemas.microsoft.com/office/powerpoint/2010/main" val="7817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30/7/2022</a:t>
            </a:fld>
            <a:endParaRPr lang="es-DO"/>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a:p>
        </p:txBody>
      </p:sp>
    </p:spTree>
    <p:extLst>
      <p:ext uri="{BB962C8B-B14F-4D97-AF65-F5344CB8AC3E}">
        <p14:creationId xmlns:p14="http://schemas.microsoft.com/office/powerpoint/2010/main" val="295820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174598"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smtClean="0"/>
              <a:t>10</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794956" y="3347679"/>
            <a:ext cx="5108772" cy="1323439"/>
          </a:xfrm>
          <a:prstGeom prst="rect">
            <a:avLst/>
          </a:prstGeom>
          <a:noFill/>
        </p:spPr>
        <p:txBody>
          <a:bodyPr wrap="square" rtlCol="0">
            <a:spAutoFit/>
          </a:bodyPr>
          <a:lstStyle/>
          <a:p>
            <a:pPr algn="ctr"/>
            <a:r>
              <a:rPr lang="es-ES" sz="4000" dirty="0"/>
              <a:t>LA FORNICACIÓN DE BABILONIA</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496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3" y="1436012"/>
            <a:ext cx="11761834"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Vino entonces uno de los siete ángeles que tenían las siete copas, y habló conmigo diciéndome: Ven acá, y te mostraré la sentencia contra la gran ramera, la que está sentada sobre muchas aguas; </a:t>
            </a:r>
            <a:r>
              <a:rPr lang="es-ES" sz="4400" b="1" dirty="0">
                <a:solidFill>
                  <a:srgbClr val="FF0000"/>
                </a:solidFill>
              </a:rPr>
              <a:t>2</a:t>
            </a:r>
            <a:r>
              <a:rPr lang="es-ES" sz="4400" b="1" dirty="0">
                <a:solidFill>
                  <a:schemeClr val="bg1"/>
                </a:solidFill>
              </a:rPr>
              <a:t> con la cual han </a:t>
            </a:r>
            <a:r>
              <a:rPr lang="es-ES" sz="4400" b="1" dirty="0">
                <a:solidFill>
                  <a:srgbClr val="FFFF00"/>
                </a:solidFill>
              </a:rPr>
              <a:t>fornicado los reyes de la tierra</a:t>
            </a:r>
            <a:r>
              <a:rPr lang="es-ES" sz="4400" b="1" dirty="0">
                <a:solidFill>
                  <a:schemeClr val="bg1"/>
                </a:solidFill>
              </a:rPr>
              <a:t>, y los moradores de la tierra se han embriagado con el vino de su fornicación."</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17:1, 2: </a:t>
            </a:r>
            <a:r>
              <a:rPr lang="es-ES" sz="3600" b="1" dirty="0">
                <a:latin typeface="Arial Black" panose="020B0A04020102020204" pitchFamily="34" charset="0"/>
              </a:rPr>
              <a:t>Cayó porque </a:t>
            </a:r>
            <a:r>
              <a:rPr lang="es-ES" sz="3600" b="1" u="sng" dirty="0">
                <a:latin typeface="Arial Black" panose="020B0A04020102020204" pitchFamily="34" charset="0"/>
              </a:rPr>
              <a:t>fornica</a:t>
            </a:r>
            <a:r>
              <a:rPr lang="es-ES" sz="3600" b="1" dirty="0">
                <a:latin typeface="Arial Black" panose="020B0A04020102020204" pitchFamily="34" charset="0"/>
              </a:rPr>
              <a:t> con los reyes de la tierra:</a:t>
            </a:r>
          </a:p>
        </p:txBody>
      </p:sp>
    </p:spTree>
    <p:extLst>
      <p:ext uri="{BB962C8B-B14F-4D97-AF65-F5344CB8AC3E}">
        <p14:creationId xmlns:p14="http://schemas.microsoft.com/office/powerpoint/2010/main" val="368965183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12365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Pilato reconoce dos leyes y dos reinos</a:t>
            </a:r>
          </a:p>
        </p:txBody>
      </p:sp>
    </p:spTree>
    <p:extLst>
      <p:ext uri="{BB962C8B-B14F-4D97-AF65-F5344CB8AC3E}">
        <p14:creationId xmlns:p14="http://schemas.microsoft.com/office/powerpoint/2010/main" val="81738467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0390" y="2751985"/>
            <a:ext cx="11015558" cy="3139321"/>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Entonces les dijo Pilato: Tomadle vosotros, y juzgadle según vuestra ley.”</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062103"/>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a:t>
            </a:r>
            <a:r>
              <a:rPr lang="es-ES" sz="3200" b="1" dirty="0" smtClean="0">
                <a:solidFill>
                  <a:srgbClr val="FF0000"/>
                </a:solidFill>
                <a:latin typeface="Arial Black" panose="020B0A04020102020204" pitchFamily="34" charset="0"/>
              </a:rPr>
              <a:t>18:31a: </a:t>
            </a:r>
            <a:r>
              <a:rPr lang="es-ES" sz="3200" b="1" dirty="0" smtClean="0">
                <a:latin typeface="Arial Black" panose="020B0A04020102020204" pitchFamily="34" charset="0"/>
              </a:rPr>
              <a:t>Es </a:t>
            </a:r>
            <a:r>
              <a:rPr lang="es-ES" sz="3200" b="1" dirty="0">
                <a:latin typeface="Arial Black" panose="020B0A04020102020204" pitchFamily="34" charset="0"/>
              </a:rPr>
              <a:t>significativo que Pilato reconoció la existencia de </a:t>
            </a:r>
            <a:r>
              <a:rPr lang="es-ES" sz="3200" b="1" u="sng" dirty="0">
                <a:latin typeface="Arial Black" panose="020B0A04020102020204" pitchFamily="34" charset="0"/>
              </a:rPr>
              <a:t>dos reinos con leyes distintas</a:t>
            </a:r>
            <a:r>
              <a:rPr lang="es-ES" sz="3200" b="1" dirty="0">
                <a:latin typeface="Arial Black" panose="020B0A04020102020204" pitchFamily="34" charset="0"/>
              </a:rPr>
              <a:t>. Ya que Jesús no había violado el código civil de </a:t>
            </a:r>
            <a:r>
              <a:rPr lang="es-ES" sz="3200" b="1" dirty="0" smtClean="0">
                <a:latin typeface="Arial Black" panose="020B0A04020102020204" pitchFamily="34" charset="0"/>
              </a:rPr>
              <a:t>Roma</a:t>
            </a:r>
            <a:r>
              <a:rPr lang="es-ES" sz="3200" b="1" dirty="0">
                <a:latin typeface="Arial Black" panose="020B0A04020102020204" pitchFamily="34" charset="0"/>
              </a:rPr>
              <a:t>, Pilato les dijo que lo juzgaran según la ley de ellos</a:t>
            </a:r>
            <a:r>
              <a:rPr lang="es-ES" sz="3200" b="1" dirty="0" smtClean="0">
                <a:latin typeface="Arial Black" panose="020B0A04020102020204" pitchFamily="34" charset="0"/>
              </a:rPr>
              <a:t>:</a:t>
            </a:r>
            <a:endParaRPr lang="es-ES" sz="3200" b="1" dirty="0">
              <a:latin typeface="Arial Black" panose="020B0A04020102020204" pitchFamily="34" charset="0"/>
            </a:endParaRPr>
          </a:p>
        </p:txBody>
      </p:sp>
    </p:spTree>
    <p:extLst>
      <p:ext uri="{BB962C8B-B14F-4D97-AF65-F5344CB8AC3E}">
        <p14:creationId xmlns:p14="http://schemas.microsoft.com/office/powerpoint/2010/main" val="104893511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0390" y="2398024"/>
            <a:ext cx="11015558" cy="2585323"/>
          </a:xfrm>
          <a:prstGeom prst="rect">
            <a:avLst/>
          </a:prstGeom>
          <a:noFill/>
        </p:spPr>
        <p:txBody>
          <a:bodyPr wrap="square" rtlCol="0">
            <a:spAutoFit/>
          </a:bodyPr>
          <a:lstStyle/>
          <a:p>
            <a:r>
              <a:rPr lang="es-ES" sz="5400" b="1" dirty="0" smtClean="0">
                <a:solidFill>
                  <a:schemeClr val="bg1"/>
                </a:solidFill>
              </a:rPr>
              <a:t>“… </a:t>
            </a:r>
            <a:r>
              <a:rPr lang="es-ES" sz="5400" b="1" dirty="0">
                <a:solidFill>
                  <a:schemeClr val="bg1"/>
                </a:solidFill>
              </a:rPr>
              <a:t>Y los judíos le dijeron: A nosotros </a:t>
            </a:r>
            <a:r>
              <a:rPr lang="es-ES" sz="5400" b="1" dirty="0">
                <a:solidFill>
                  <a:srgbClr val="FFFF00"/>
                </a:solidFill>
              </a:rPr>
              <a:t>no nos está permitido dar muerte a nadie</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062103"/>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a:t>
            </a:r>
            <a:r>
              <a:rPr lang="es-ES" sz="3200" b="1" dirty="0" smtClean="0">
                <a:solidFill>
                  <a:srgbClr val="FF0000"/>
                </a:solidFill>
                <a:latin typeface="Arial Black" panose="020B0A04020102020204" pitchFamily="34" charset="0"/>
              </a:rPr>
              <a:t>18:31b: </a:t>
            </a:r>
            <a:r>
              <a:rPr lang="es-ES" sz="3200" b="1" dirty="0">
                <a:latin typeface="Arial Black" panose="020B0A04020102020204" pitchFamily="34" charset="0"/>
              </a:rPr>
              <a:t>Los líderes judíos le dijeron a Pilato que, como iglesia, no podían ejecutar la sentencia de muerte sin el apoyo del poder civil. Necesitaban la ayuda de la espada </a:t>
            </a:r>
            <a:r>
              <a:rPr lang="es-ES" sz="3200" b="1" dirty="0" smtClean="0">
                <a:latin typeface="Arial Black" panose="020B0A04020102020204" pitchFamily="34" charset="0"/>
              </a:rPr>
              <a:t>romana:</a:t>
            </a:r>
            <a:endParaRPr lang="es-ES" sz="3200" b="1" dirty="0">
              <a:latin typeface="Arial Black" panose="020B0A04020102020204" pitchFamily="34" charset="0"/>
            </a:endParaRPr>
          </a:p>
        </p:txBody>
      </p:sp>
    </p:spTree>
    <p:extLst>
      <p:ext uri="{BB962C8B-B14F-4D97-AF65-F5344CB8AC3E}">
        <p14:creationId xmlns:p14="http://schemas.microsoft.com/office/powerpoint/2010/main" val="99389514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12365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it-IT" sz="6600" dirty="0">
                <a:solidFill>
                  <a:schemeClr val="bg1"/>
                </a:solidFill>
                <a:latin typeface="Bauhaus 93" panose="04030905020B02020C02" pitchFamily="82" charset="0"/>
              </a:rPr>
              <a:t>Fabricando un delito contra </a:t>
            </a:r>
            <a:r>
              <a:rPr lang="it-IT" sz="6600" dirty="0" smtClean="0">
                <a:solidFill>
                  <a:schemeClr val="bg1"/>
                </a:solidFill>
                <a:latin typeface="Bauhaus 93" panose="04030905020B02020C02" pitchFamily="82" charset="0"/>
              </a:rPr>
              <a:t>Roma</a:t>
            </a:r>
            <a:endParaRPr lang="es-ES" sz="66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136302457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24465" y="830167"/>
            <a:ext cx="11451824"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a:solidFill>
                  <a:srgbClr val="002060"/>
                </a:solidFill>
              </a:rPr>
              <a:t>Los líderes judíos se dieron cuenta que no podían condenar a Jesús con </a:t>
            </a:r>
            <a:r>
              <a:rPr lang="es-ES" sz="4800" b="1" dirty="0">
                <a:solidFill>
                  <a:srgbClr val="FF0000"/>
                </a:solidFill>
              </a:rPr>
              <a:t>meras acusaciones religiosas</a:t>
            </a:r>
            <a:r>
              <a:rPr lang="es-ES" sz="4800" b="1" dirty="0">
                <a:solidFill>
                  <a:srgbClr val="002060"/>
                </a:solidFill>
              </a:rPr>
              <a:t>. Tenían que hallar </a:t>
            </a:r>
            <a:r>
              <a:rPr lang="es-ES" sz="4800" b="1" dirty="0">
                <a:solidFill>
                  <a:srgbClr val="FF0000"/>
                </a:solidFill>
              </a:rPr>
              <a:t>algún crimen </a:t>
            </a:r>
            <a:r>
              <a:rPr lang="es-ES" sz="4800" b="1" dirty="0">
                <a:solidFill>
                  <a:srgbClr val="002060"/>
                </a:solidFill>
              </a:rPr>
              <a:t>de Jesús </a:t>
            </a:r>
            <a:r>
              <a:rPr lang="es-ES" sz="4800" b="1" dirty="0">
                <a:solidFill>
                  <a:srgbClr val="FF0000"/>
                </a:solidFill>
              </a:rPr>
              <a:t>contra el imperio romano</a:t>
            </a:r>
            <a:r>
              <a:rPr lang="es-ES" sz="4800" b="1" dirty="0">
                <a:solidFill>
                  <a:srgbClr val="002060"/>
                </a:solidFill>
              </a:rPr>
              <a:t> así que recurrieron a la </a:t>
            </a:r>
            <a:r>
              <a:rPr lang="es-ES" sz="4800" b="1" dirty="0" smtClean="0">
                <a:solidFill>
                  <a:srgbClr val="FF0000"/>
                </a:solidFill>
              </a:rPr>
              <a:t>prevaricación [resolución arbitraria]</a:t>
            </a:r>
            <a:r>
              <a:rPr lang="es-ES" sz="4800" b="1" dirty="0" smtClean="0">
                <a:solidFill>
                  <a:srgbClr val="002060"/>
                </a:solidFill>
              </a:rPr>
              <a:t> </a:t>
            </a:r>
            <a:r>
              <a:rPr lang="es-ES" sz="4800" b="1" dirty="0">
                <a:solidFill>
                  <a:srgbClr val="002060"/>
                </a:solidFill>
              </a:rPr>
              <a:t>levantando </a:t>
            </a:r>
            <a:r>
              <a:rPr lang="es-ES" sz="4800" b="1" dirty="0">
                <a:solidFill>
                  <a:srgbClr val="FF0000"/>
                </a:solidFill>
              </a:rPr>
              <a:t>tres acusaciones</a:t>
            </a:r>
            <a:r>
              <a:rPr lang="es-ES" sz="4800" b="1" dirty="0">
                <a:solidFill>
                  <a:srgbClr val="002060"/>
                </a:solidFill>
              </a:rPr>
              <a:t> contra Jesús:</a:t>
            </a:r>
            <a:endParaRPr lang="es-ES" sz="4800" b="1" i="1" dirty="0">
              <a:solidFill>
                <a:srgbClr val="002060"/>
              </a:solidFill>
            </a:endParaRPr>
          </a:p>
        </p:txBody>
      </p:sp>
    </p:spTree>
    <p:extLst>
      <p:ext uri="{BB962C8B-B14F-4D97-AF65-F5344CB8AC3E}">
        <p14:creationId xmlns:p14="http://schemas.microsoft.com/office/powerpoint/2010/main" val="231790094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0390" y="952683"/>
            <a:ext cx="11015558"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Y comenzaron a acusarle, diciendo: A éste hemos hallado que </a:t>
            </a:r>
            <a:r>
              <a:rPr lang="es-ES" sz="6000" b="1" dirty="0">
                <a:solidFill>
                  <a:srgbClr val="FFFF00"/>
                </a:solidFill>
              </a:rPr>
              <a:t>[1] pervierte a la nación</a:t>
            </a:r>
            <a:r>
              <a:rPr lang="es-ES" sz="6000" b="1" dirty="0">
                <a:solidFill>
                  <a:schemeClr val="bg1"/>
                </a:solidFill>
              </a:rPr>
              <a:t>, y </a:t>
            </a:r>
            <a:r>
              <a:rPr lang="es-ES" sz="6000" b="1" dirty="0">
                <a:solidFill>
                  <a:srgbClr val="FFFF00"/>
                </a:solidFill>
              </a:rPr>
              <a:t>[2] que prohíbe dar tributo a César</a:t>
            </a:r>
            <a:r>
              <a:rPr lang="es-ES" sz="6000" b="1" dirty="0">
                <a:solidFill>
                  <a:schemeClr val="bg1"/>
                </a:solidFill>
              </a:rPr>
              <a:t>, diciendo que él mismo es el Cristo, </a:t>
            </a:r>
            <a:r>
              <a:rPr lang="es-ES" sz="6000" b="1" dirty="0">
                <a:solidFill>
                  <a:srgbClr val="FFFF00"/>
                </a:solidFill>
              </a:rPr>
              <a:t>[3] un rey</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Lucas 23:2:</a:t>
            </a:r>
          </a:p>
        </p:txBody>
      </p:sp>
    </p:spTree>
    <p:extLst>
      <p:ext uri="{BB962C8B-B14F-4D97-AF65-F5344CB8AC3E}">
        <p14:creationId xmlns:p14="http://schemas.microsoft.com/office/powerpoint/2010/main" val="235327441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7702" y="398207"/>
            <a:ext cx="11227321"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400" b="1" dirty="0">
                <a:solidFill>
                  <a:srgbClr val="FF0000"/>
                </a:solidFill>
              </a:rPr>
              <a:t>Pilato sabía </a:t>
            </a:r>
            <a:r>
              <a:rPr lang="es-ES" sz="4400" b="1" dirty="0">
                <a:solidFill>
                  <a:srgbClr val="002060"/>
                </a:solidFill>
              </a:rPr>
              <a:t>que Jesús no estaba </a:t>
            </a:r>
            <a:r>
              <a:rPr lang="es-ES" sz="4400" b="1" dirty="0">
                <a:solidFill>
                  <a:srgbClr val="FF0000"/>
                </a:solidFill>
              </a:rPr>
              <a:t>pervirtiendo</a:t>
            </a:r>
            <a:r>
              <a:rPr lang="es-ES" sz="4400" b="1" dirty="0">
                <a:solidFill>
                  <a:srgbClr val="002060"/>
                </a:solidFill>
              </a:rPr>
              <a:t> al pueblo y tal vez sabía también que Jesús no estaba evadiendo </a:t>
            </a:r>
            <a:r>
              <a:rPr lang="es-ES" sz="4400" b="1" dirty="0">
                <a:solidFill>
                  <a:srgbClr val="FF0000"/>
                </a:solidFill>
              </a:rPr>
              <a:t>pagar impuestos</a:t>
            </a:r>
            <a:r>
              <a:rPr lang="es-ES" sz="4400" b="1" dirty="0">
                <a:solidFill>
                  <a:srgbClr val="002060"/>
                </a:solidFill>
              </a:rPr>
              <a:t>. Pero cuando Pilato oyó que Jesús había dicho que era un rey, se le </a:t>
            </a:r>
            <a:r>
              <a:rPr lang="es-ES" sz="4400" b="1" dirty="0">
                <a:solidFill>
                  <a:srgbClr val="FF0000"/>
                </a:solidFill>
              </a:rPr>
              <a:t>pararon las orejas </a:t>
            </a:r>
            <a:r>
              <a:rPr lang="es-ES" sz="4400" b="1" dirty="0">
                <a:solidFill>
                  <a:srgbClr val="002060"/>
                </a:solidFill>
              </a:rPr>
              <a:t>y llevó a Jesús a su cámara privada para interrogarlo. Si Jesús en verdad se había proclamado rey entonces sería culpable de </a:t>
            </a:r>
            <a:r>
              <a:rPr lang="es-ES" sz="4400" b="1" dirty="0" smtClean="0">
                <a:solidFill>
                  <a:srgbClr val="FF0000"/>
                </a:solidFill>
              </a:rPr>
              <a:t>sedición [intento de derrocamiento]</a:t>
            </a:r>
            <a:r>
              <a:rPr lang="es-ES" sz="4400" b="1" dirty="0" smtClean="0">
                <a:solidFill>
                  <a:srgbClr val="002060"/>
                </a:solidFill>
              </a:rPr>
              <a:t> </a:t>
            </a:r>
            <a:r>
              <a:rPr lang="es-ES" sz="4400" b="1" dirty="0">
                <a:solidFill>
                  <a:srgbClr val="002060"/>
                </a:solidFill>
              </a:rPr>
              <a:t>contra el gobierno romano.</a:t>
            </a:r>
            <a:endParaRPr lang="es-ES" sz="4400" b="1" i="1" dirty="0">
              <a:solidFill>
                <a:srgbClr val="002060"/>
              </a:solidFill>
            </a:endParaRPr>
          </a:p>
        </p:txBody>
      </p:sp>
    </p:spTree>
    <p:extLst>
      <p:ext uri="{BB962C8B-B14F-4D97-AF65-F5344CB8AC3E}">
        <p14:creationId xmlns:p14="http://schemas.microsoft.com/office/powerpoint/2010/main" val="258768871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705316" y="807007"/>
            <a:ext cx="4714419" cy="1569660"/>
          </a:xfrm>
          <a:prstGeom prst="rect">
            <a:avLst/>
          </a:prstGeom>
          <a:noFill/>
        </p:spPr>
        <p:txBody>
          <a:bodyPr wrap="square" rtlCol="0">
            <a:spAutoFit/>
          </a:bodyPr>
          <a:lstStyle/>
          <a:p>
            <a:pPr lvl="0">
              <a:defRPr/>
            </a:pPr>
            <a:r>
              <a:rPr lang="es-ES" sz="3200" dirty="0">
                <a:solidFill>
                  <a:schemeClr val="accent1">
                    <a:lumMod val="50000"/>
                  </a:schemeClr>
                </a:solidFill>
              </a:rPr>
              <a:t>Requisito para que el Sanedrín ejecutara sentencia contra Jesús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05316" y="162533"/>
            <a:ext cx="4468232" cy="584775"/>
          </a:xfrm>
          <a:prstGeom prst="rect">
            <a:avLst/>
          </a:prstGeom>
          <a:noFill/>
        </p:spPr>
        <p:txBody>
          <a:bodyPr wrap="square" rtlCol="0">
            <a:spAutoFit/>
          </a:bodyPr>
          <a:lstStyle/>
          <a:p>
            <a:pPr lvl="0">
              <a:defRPr/>
            </a:pPr>
            <a:r>
              <a:rPr lang="es-ES" sz="3200" dirty="0">
                <a:solidFill>
                  <a:schemeClr val="accent1">
                    <a:lumMod val="50000"/>
                  </a:schemeClr>
                </a:solidFill>
              </a:rPr>
              <a:t>Herodes y Pilatos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705316" y="3525335"/>
            <a:ext cx="4516263" cy="1569660"/>
          </a:xfrm>
          <a:prstGeom prst="rect">
            <a:avLst/>
          </a:prstGeom>
          <a:noFill/>
        </p:spPr>
        <p:txBody>
          <a:bodyPr wrap="square" rtlCol="0">
            <a:spAutoFit/>
          </a:bodyPr>
          <a:lstStyle/>
          <a:p>
            <a:pPr lvl="0">
              <a:defRPr/>
            </a:pPr>
            <a:r>
              <a:rPr lang="es-ES" sz="3200" dirty="0">
                <a:solidFill>
                  <a:schemeClr val="accent1">
                    <a:lumMod val="50000"/>
                  </a:schemeClr>
                </a:solidFill>
              </a:rPr>
              <a:t>Pilato no reconoció la existencia de dos reinos con leyes distintas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89661" y="5114861"/>
            <a:ext cx="4076958" cy="1569660"/>
          </a:xfrm>
          <a:prstGeom prst="rect">
            <a:avLst/>
          </a:prstGeom>
          <a:noFill/>
        </p:spPr>
        <p:txBody>
          <a:bodyPr wrap="square" rtlCol="0">
            <a:spAutoFit/>
          </a:bodyPr>
          <a:lstStyle/>
          <a:p>
            <a:pPr lvl="0">
              <a:defRPr/>
            </a:pPr>
            <a:r>
              <a:rPr lang="es-ES" sz="3200" dirty="0">
                <a:solidFill>
                  <a:schemeClr val="accent1">
                    <a:lumMod val="50000"/>
                  </a:schemeClr>
                </a:solidFill>
              </a:rPr>
              <a:t>Se cree rey, pervierte al pueblo, niega el tributo al Estado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89661" y="2417839"/>
            <a:ext cx="4076958" cy="1077218"/>
          </a:xfrm>
          <a:prstGeom prst="rect">
            <a:avLst/>
          </a:prstGeom>
          <a:noFill/>
        </p:spPr>
        <p:txBody>
          <a:bodyPr wrap="square" rtlCol="0">
            <a:spAutoFit/>
          </a:bodyPr>
          <a:lstStyle/>
          <a:p>
            <a:pPr lvl="0">
              <a:defRPr/>
            </a:pPr>
            <a:r>
              <a:rPr lang="es-ES" sz="3200" dirty="0">
                <a:solidFill>
                  <a:schemeClr val="accent1">
                    <a:lumMod val="50000"/>
                  </a:schemeClr>
                </a:solidFill>
              </a:rPr>
              <a:t>Pilato puso en duda los cargos contra Jesús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710516" y="4735653"/>
            <a:ext cx="5057115"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E.</a:t>
            </a:r>
            <a:r>
              <a:rPr kumimoji="0" lang="es-DO" sz="3200" b="0" i="0" u="none" strike="noStrike" kern="1200" cap="none" spc="0" normalizeH="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Aprobación del poder civil</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77780" y="863773"/>
            <a:ext cx="5450809" cy="1569660"/>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Actuaron unidos en el juicio a Jesús a pesar de ser enemigos políticos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577781" y="162534"/>
            <a:ext cx="5450809" cy="584775"/>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Falso</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577780" y="2448117"/>
            <a:ext cx="5117690"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Acusaciones civiles de los líderes judíos contra Jesús</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710516" y="5953161"/>
            <a:ext cx="5185338"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Verdadero</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695768" y="3804730"/>
            <a:ext cx="4786300" cy="553998"/>
          </a:xfrm>
          <a:prstGeom prst="rect">
            <a:avLst/>
          </a:prstGeom>
          <a:noFill/>
        </p:spPr>
        <p:txBody>
          <a:bodyPr wrap="square" rtlCol="0">
            <a:spAutoFit/>
          </a:bodyPr>
          <a:lstStyle/>
          <a:p>
            <a:pPr lvl="0"/>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noProof="0" dirty="0" smtClean="0">
                <a:solidFill>
                  <a:prstClr val="black"/>
                </a:solidFill>
              </a:rPr>
              <a:t>Ningún requisito</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17531"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41896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Pilato Entrevista a Jesús</a:t>
            </a:r>
          </a:p>
        </p:txBody>
      </p:sp>
    </p:spTree>
    <p:extLst>
      <p:ext uri="{BB962C8B-B14F-4D97-AF65-F5344CB8AC3E}">
        <p14:creationId xmlns:p14="http://schemas.microsoft.com/office/powerpoint/2010/main" val="392000751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7200" y="117693"/>
            <a:ext cx="1145902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a:solidFill>
                  <a:srgbClr val="002060"/>
                </a:solidFill>
              </a:rPr>
              <a:t>Pilato le preguntó a Jesús en privado </a:t>
            </a:r>
            <a:r>
              <a:rPr lang="es-ES" sz="4800" b="1" dirty="0" smtClean="0">
                <a:solidFill>
                  <a:srgbClr val="002060"/>
                </a:solidFill>
              </a:rPr>
              <a:t>si </a:t>
            </a:r>
            <a:r>
              <a:rPr lang="es-ES" sz="4800" b="1" dirty="0">
                <a:solidFill>
                  <a:srgbClr val="002060"/>
                </a:solidFill>
              </a:rPr>
              <a:t>era verdad que se había </a:t>
            </a:r>
            <a:r>
              <a:rPr lang="es-ES" sz="4800" b="1" dirty="0">
                <a:solidFill>
                  <a:srgbClr val="FF0000"/>
                </a:solidFill>
              </a:rPr>
              <a:t>declarado rey</a:t>
            </a:r>
            <a:r>
              <a:rPr lang="es-ES" sz="4800" b="1" dirty="0">
                <a:solidFill>
                  <a:srgbClr val="002060"/>
                </a:solidFill>
              </a:rPr>
              <a:t>. En su respuesta, Jesús reconoció la existencia de </a:t>
            </a:r>
            <a:r>
              <a:rPr lang="es-ES" sz="4800" b="1" dirty="0">
                <a:solidFill>
                  <a:srgbClr val="FF0000"/>
                </a:solidFill>
              </a:rPr>
              <a:t>dos reinos separados</a:t>
            </a:r>
            <a:r>
              <a:rPr lang="es-ES" sz="4800" b="1" dirty="0">
                <a:solidFill>
                  <a:srgbClr val="002060"/>
                </a:solidFill>
              </a:rPr>
              <a:t>. Le dijo a Pilato que, sí era rey, pero no de este mundo. Así reconoció Jesús la legítima existencia de dos reinos. Es más, afirmó que si su reino fuera de este mundo </a:t>
            </a:r>
            <a:r>
              <a:rPr lang="es-ES" sz="4800" b="1" dirty="0">
                <a:solidFill>
                  <a:srgbClr val="FF0000"/>
                </a:solidFill>
              </a:rPr>
              <a:t>sus seguidores pelearían </a:t>
            </a:r>
            <a:r>
              <a:rPr lang="es-ES" sz="4800" b="1" dirty="0">
                <a:solidFill>
                  <a:srgbClr val="002060"/>
                </a:solidFill>
              </a:rPr>
              <a:t>con la espada para defenderlo.</a:t>
            </a:r>
            <a:endParaRPr lang="es-ES" sz="4800" b="1" i="1" dirty="0">
              <a:solidFill>
                <a:srgbClr val="AC0C45"/>
              </a:solidFill>
            </a:endParaRPr>
          </a:p>
        </p:txBody>
      </p:sp>
    </p:spTree>
    <p:extLst>
      <p:ext uri="{BB962C8B-B14F-4D97-AF65-F5344CB8AC3E}">
        <p14:creationId xmlns:p14="http://schemas.microsoft.com/office/powerpoint/2010/main" val="483957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8028" y="1583496"/>
            <a:ext cx="11761834"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Después de esto vi a otro ángel descender del cielo con gran poder; y la tierra fue alumbrada con su gloria. </a:t>
            </a:r>
            <a:r>
              <a:rPr lang="es-ES" sz="4400" b="1" dirty="0">
                <a:solidFill>
                  <a:srgbClr val="FF0000"/>
                </a:solidFill>
              </a:rPr>
              <a:t>2</a:t>
            </a:r>
            <a:r>
              <a:rPr lang="es-ES" sz="4400" b="1" dirty="0">
                <a:solidFill>
                  <a:schemeClr val="bg1"/>
                </a:solidFill>
              </a:rPr>
              <a:t> Y clamó con voz potente, diciendo: Ha caído, ha caído la gran Babilonia, y se ha hecho habitación de demonios y guarida de todo espíritu inmundo, y albergue de toda ave inmunda y aborrecible.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18:1-3: </a:t>
            </a:r>
            <a:r>
              <a:rPr lang="es-ES" sz="3600" b="1" u="sng" dirty="0">
                <a:latin typeface="Arial Black" panose="020B0A04020102020204" pitchFamily="34" charset="0"/>
              </a:rPr>
              <a:t>Fornica</a:t>
            </a:r>
            <a:r>
              <a:rPr lang="es-ES" sz="3600" b="1" dirty="0">
                <a:latin typeface="Arial Black" panose="020B0A04020102020204" pitchFamily="34" charset="0"/>
              </a:rPr>
              <a:t> con los reyes de la tierra:</a:t>
            </a:r>
          </a:p>
        </p:txBody>
      </p:sp>
    </p:spTree>
    <p:extLst>
      <p:ext uri="{BB962C8B-B14F-4D97-AF65-F5344CB8AC3E}">
        <p14:creationId xmlns:p14="http://schemas.microsoft.com/office/powerpoint/2010/main" val="329355809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7151" y="1277146"/>
            <a:ext cx="11015558"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Respondió Jesús: Mi reino </a:t>
            </a:r>
            <a:r>
              <a:rPr lang="es-ES" sz="5400" b="1" dirty="0">
                <a:solidFill>
                  <a:srgbClr val="FFFF00"/>
                </a:solidFill>
              </a:rPr>
              <a:t>no es de este mundo</a:t>
            </a:r>
            <a:r>
              <a:rPr lang="es-ES" sz="5400" b="1" dirty="0">
                <a:solidFill>
                  <a:schemeClr val="bg1"/>
                </a:solidFill>
              </a:rPr>
              <a:t>; si mi reino fuera de este mundo, mis servidores pelearían para que yo no fuera entregado a los judíos; pero </a:t>
            </a:r>
            <a:r>
              <a:rPr lang="es-ES" sz="5400" b="1" dirty="0">
                <a:solidFill>
                  <a:srgbClr val="FFFF00"/>
                </a:solidFill>
              </a:rPr>
              <a:t>mi reino no es de aquí</a:t>
            </a:r>
            <a:r>
              <a:rPr lang="es-ES" sz="54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18:36:</a:t>
            </a:r>
          </a:p>
        </p:txBody>
      </p:sp>
    </p:spTree>
    <p:extLst>
      <p:ext uri="{BB962C8B-B14F-4D97-AF65-F5344CB8AC3E}">
        <p14:creationId xmlns:p14="http://schemas.microsoft.com/office/powerpoint/2010/main" val="151593092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48929" y="368502"/>
            <a:ext cx="10357810"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600" b="1" dirty="0">
                <a:solidFill>
                  <a:srgbClr val="002060"/>
                </a:solidFill>
              </a:rPr>
              <a:t>Pilato entendía muy bien que Jesús era </a:t>
            </a:r>
            <a:r>
              <a:rPr lang="es-ES" sz="6600" b="1" dirty="0">
                <a:solidFill>
                  <a:srgbClr val="FF0000"/>
                </a:solidFill>
              </a:rPr>
              <a:t>otra clase de rey </a:t>
            </a:r>
            <a:r>
              <a:rPr lang="es-ES" sz="6600" b="1" dirty="0">
                <a:solidFill>
                  <a:srgbClr val="002060"/>
                </a:solidFill>
              </a:rPr>
              <a:t>o si no, </a:t>
            </a:r>
            <a:r>
              <a:rPr lang="es-ES" sz="6600" b="1" dirty="0">
                <a:solidFill>
                  <a:srgbClr val="FF0000"/>
                </a:solidFill>
              </a:rPr>
              <a:t>lo hubiera condenado</a:t>
            </a:r>
            <a:r>
              <a:rPr lang="es-ES" sz="6600" b="1" dirty="0">
                <a:solidFill>
                  <a:srgbClr val="002060"/>
                </a:solidFill>
              </a:rPr>
              <a:t> inmediatamente a muerte por </a:t>
            </a:r>
            <a:r>
              <a:rPr lang="es-ES" sz="6600" b="1" dirty="0">
                <a:solidFill>
                  <a:srgbClr val="FF0000"/>
                </a:solidFill>
              </a:rPr>
              <a:t>sedición</a:t>
            </a:r>
            <a:r>
              <a:rPr lang="es-ES" sz="6600" b="1" dirty="0">
                <a:solidFill>
                  <a:srgbClr val="002060"/>
                </a:solidFill>
              </a:rPr>
              <a:t> contra el gobierno Romano:</a:t>
            </a:r>
            <a:endParaRPr lang="es-ES" sz="6600" b="1" i="1" dirty="0">
              <a:solidFill>
                <a:srgbClr val="AC0C45"/>
              </a:solidFill>
            </a:endParaRPr>
          </a:p>
        </p:txBody>
      </p:sp>
    </p:spTree>
    <p:extLst>
      <p:ext uri="{BB962C8B-B14F-4D97-AF65-F5344CB8AC3E}">
        <p14:creationId xmlns:p14="http://schemas.microsoft.com/office/powerpoint/2010/main" val="174885477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80390" y="948690"/>
            <a:ext cx="11015558"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Le dijo entonces Pilato: ¿Luego, eres tú rey? Respondió Jesús: Tú dices que yo soy rey. Yo </a:t>
            </a:r>
            <a:r>
              <a:rPr lang="es-ES" sz="5400" b="1" dirty="0">
                <a:solidFill>
                  <a:srgbClr val="FFFF00"/>
                </a:solidFill>
              </a:rPr>
              <a:t>para esto he nacido</a:t>
            </a:r>
            <a:r>
              <a:rPr lang="es-ES" sz="5400" b="1" dirty="0">
                <a:solidFill>
                  <a:schemeClr val="bg1"/>
                </a:solidFill>
              </a:rPr>
              <a:t>, y para esto he venido al mundo, para dar testimonio a la verdad. Todo aquel que es de la verdad, oye mi voz."</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18:37:</a:t>
            </a:r>
          </a:p>
        </p:txBody>
      </p:sp>
    </p:spTree>
    <p:extLst>
      <p:ext uri="{BB962C8B-B14F-4D97-AF65-F5344CB8AC3E}">
        <p14:creationId xmlns:p14="http://schemas.microsoft.com/office/powerpoint/2010/main" val="291606901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12365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Pilato declaró que Jesús era inocente</a:t>
            </a:r>
          </a:p>
        </p:txBody>
      </p:sp>
    </p:spTree>
    <p:extLst>
      <p:ext uri="{BB962C8B-B14F-4D97-AF65-F5344CB8AC3E}">
        <p14:creationId xmlns:p14="http://schemas.microsoft.com/office/powerpoint/2010/main" val="307478666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5939" y="774755"/>
            <a:ext cx="10987549" cy="4524315"/>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7200" b="1" dirty="0">
                <a:solidFill>
                  <a:srgbClr val="FF0000"/>
                </a:solidFill>
              </a:rPr>
              <a:t>Tres veces </a:t>
            </a:r>
            <a:r>
              <a:rPr lang="es-ES" sz="7200" b="1" dirty="0">
                <a:solidFill>
                  <a:srgbClr val="002060"/>
                </a:solidFill>
              </a:rPr>
              <a:t>Pilato </a:t>
            </a:r>
            <a:r>
              <a:rPr lang="es-ES" sz="7200" b="1" dirty="0" smtClean="0">
                <a:solidFill>
                  <a:srgbClr val="002060"/>
                </a:solidFill>
              </a:rPr>
              <a:t>anunció </a:t>
            </a:r>
            <a:r>
              <a:rPr lang="es-ES" sz="7200" b="1" dirty="0">
                <a:solidFill>
                  <a:srgbClr val="002060"/>
                </a:solidFill>
              </a:rPr>
              <a:t>públicamente que Jesús no era culpable de ningún delito:</a:t>
            </a:r>
            <a:endParaRPr lang="es-ES" sz="7200" b="1" i="1" dirty="0">
              <a:solidFill>
                <a:srgbClr val="AC0C45"/>
              </a:solidFill>
            </a:endParaRPr>
          </a:p>
        </p:txBody>
      </p:sp>
    </p:spTree>
    <p:extLst>
      <p:ext uri="{BB962C8B-B14F-4D97-AF65-F5344CB8AC3E}">
        <p14:creationId xmlns:p14="http://schemas.microsoft.com/office/powerpoint/2010/main" val="149528224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2452" y="1188473"/>
            <a:ext cx="11312013" cy="3785652"/>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Le dijo Pilato: ¿Qué es la verdad? Y cuando hubo dicho esto, salió otra vez a los judíos, y les dijo: </a:t>
            </a:r>
            <a:r>
              <a:rPr lang="es-ES" sz="6000" b="1" dirty="0">
                <a:solidFill>
                  <a:srgbClr val="FFFF00"/>
                </a:solidFill>
              </a:rPr>
              <a:t>Yo no hallo en él ningún delito</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18:38:</a:t>
            </a:r>
          </a:p>
        </p:txBody>
      </p:sp>
    </p:spTree>
    <p:extLst>
      <p:ext uri="{BB962C8B-B14F-4D97-AF65-F5344CB8AC3E}">
        <p14:creationId xmlns:p14="http://schemas.microsoft.com/office/powerpoint/2010/main" val="92084982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2452" y="1188473"/>
            <a:ext cx="11312013" cy="3785652"/>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Entonces Pilato salió otra vez, y les dijo: Mirad, os lo traigo fuera, </a:t>
            </a:r>
            <a:r>
              <a:rPr lang="es-ES" sz="6000" b="1" dirty="0">
                <a:solidFill>
                  <a:srgbClr val="FFFF00"/>
                </a:solidFill>
              </a:rPr>
              <a:t>para que entendáis que ningún delito hallo en él</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19:4:</a:t>
            </a:r>
          </a:p>
        </p:txBody>
      </p:sp>
    </p:spTree>
    <p:extLst>
      <p:ext uri="{BB962C8B-B14F-4D97-AF65-F5344CB8AC3E}">
        <p14:creationId xmlns:p14="http://schemas.microsoft.com/office/powerpoint/2010/main" val="45921550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2162" y="819764"/>
            <a:ext cx="11312013"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Cuando le vieron los principales sacerdotes y los alguaciles, dieron voces, diciendo: !!Crucifícale! !!Crucifícale! Pilato les dijo: </a:t>
            </a:r>
            <a:r>
              <a:rPr lang="es-ES" sz="6000" b="1" dirty="0">
                <a:solidFill>
                  <a:srgbClr val="FFFF00"/>
                </a:solidFill>
              </a:rPr>
              <a:t>Tomadle vosotros</a:t>
            </a:r>
            <a:r>
              <a:rPr lang="es-ES" sz="6000" b="1" dirty="0">
                <a:solidFill>
                  <a:schemeClr val="bg1"/>
                </a:solidFill>
              </a:rPr>
              <a:t>, y crucificadle; </a:t>
            </a:r>
            <a:r>
              <a:rPr lang="es-ES" sz="6000" b="1" dirty="0">
                <a:solidFill>
                  <a:srgbClr val="FFFF00"/>
                </a:solidFill>
              </a:rPr>
              <a:t>porque yo no hallo delito en él</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19:6:</a:t>
            </a:r>
          </a:p>
        </p:txBody>
      </p:sp>
    </p:spTree>
    <p:extLst>
      <p:ext uri="{BB962C8B-B14F-4D97-AF65-F5344CB8AC3E}">
        <p14:creationId xmlns:p14="http://schemas.microsoft.com/office/powerpoint/2010/main" val="36527657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5939" y="347052"/>
            <a:ext cx="10987549"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7200" b="1" dirty="0" smtClean="0">
                <a:solidFill>
                  <a:srgbClr val="002060"/>
                </a:solidFill>
              </a:rPr>
              <a:t>En </a:t>
            </a:r>
            <a:r>
              <a:rPr lang="es-ES" sz="7200" b="1" dirty="0">
                <a:solidFill>
                  <a:srgbClr val="002060"/>
                </a:solidFill>
              </a:rPr>
              <a:t>las mentes de los líderes judíos, Jesús había violado </a:t>
            </a:r>
            <a:r>
              <a:rPr lang="es-ES" sz="7200" b="1" dirty="0">
                <a:solidFill>
                  <a:srgbClr val="FF0000"/>
                </a:solidFill>
              </a:rPr>
              <a:t>la primera tabla de la ley</a:t>
            </a:r>
            <a:r>
              <a:rPr lang="es-ES" sz="7200" b="1" dirty="0">
                <a:solidFill>
                  <a:srgbClr val="002060"/>
                </a:solidFill>
              </a:rPr>
              <a:t>, pero </a:t>
            </a:r>
            <a:r>
              <a:rPr lang="es-ES" sz="7200" b="1" dirty="0">
                <a:solidFill>
                  <a:srgbClr val="FF0000"/>
                </a:solidFill>
              </a:rPr>
              <a:t>Pilato rehusó tener algo que ver con esa tabla</a:t>
            </a:r>
            <a:r>
              <a:rPr lang="es-ES" sz="7200" b="1" dirty="0">
                <a:solidFill>
                  <a:srgbClr val="002060"/>
                </a:solidFill>
              </a:rPr>
              <a:t>.</a:t>
            </a:r>
            <a:endParaRPr lang="es-ES" sz="7200" b="1" i="1" dirty="0">
              <a:solidFill>
                <a:srgbClr val="AC0C45"/>
              </a:solidFill>
            </a:endParaRPr>
          </a:p>
        </p:txBody>
      </p:sp>
    </p:spTree>
    <p:extLst>
      <p:ext uri="{BB962C8B-B14F-4D97-AF65-F5344CB8AC3E}">
        <p14:creationId xmlns:p14="http://schemas.microsoft.com/office/powerpoint/2010/main" val="157283757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Acusaron a Jesús de violar su ley</a:t>
            </a:r>
          </a:p>
        </p:txBody>
      </p:sp>
    </p:spTree>
    <p:extLst>
      <p:ext uri="{BB962C8B-B14F-4D97-AF65-F5344CB8AC3E}">
        <p14:creationId xmlns:p14="http://schemas.microsoft.com/office/powerpoint/2010/main" val="2300857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5690" y="182399"/>
            <a:ext cx="11090787" cy="6555641"/>
          </a:xfrm>
          <a:prstGeom prst="rect">
            <a:avLst/>
          </a:prstGeom>
          <a:noFill/>
        </p:spPr>
        <p:txBody>
          <a:bodyPr wrap="square" rtlCol="0">
            <a:spAutoFit/>
          </a:bodyPr>
          <a:lstStyle/>
          <a:p>
            <a:r>
              <a:rPr lang="es-ES" sz="6000" b="1" dirty="0" smtClean="0">
                <a:solidFill>
                  <a:srgbClr val="FF0000"/>
                </a:solidFill>
              </a:rPr>
              <a:t>3</a:t>
            </a:r>
            <a:r>
              <a:rPr lang="es-ES" sz="6000" b="1" dirty="0" smtClean="0">
                <a:solidFill>
                  <a:schemeClr val="bg1"/>
                </a:solidFill>
              </a:rPr>
              <a:t> </a:t>
            </a:r>
            <a:r>
              <a:rPr lang="es-ES" sz="6000" b="1" dirty="0">
                <a:solidFill>
                  <a:schemeClr val="bg1"/>
                </a:solidFill>
              </a:rPr>
              <a:t>Porque todas las naciones han bebido del vino del furor de </a:t>
            </a:r>
            <a:r>
              <a:rPr lang="es-ES" sz="6000" b="1" dirty="0">
                <a:solidFill>
                  <a:srgbClr val="FFFF00"/>
                </a:solidFill>
              </a:rPr>
              <a:t>su fornicación</a:t>
            </a:r>
            <a:r>
              <a:rPr lang="es-ES" sz="6000" b="1" dirty="0">
                <a:solidFill>
                  <a:schemeClr val="bg1"/>
                </a:solidFill>
              </a:rPr>
              <a:t>; y los reyes de la tierra </a:t>
            </a:r>
            <a:r>
              <a:rPr lang="es-ES" sz="6000" b="1" dirty="0">
                <a:solidFill>
                  <a:srgbClr val="FFFF00"/>
                </a:solidFill>
              </a:rPr>
              <a:t>han fornicado con ella</a:t>
            </a:r>
            <a:r>
              <a:rPr lang="es-ES" sz="6000" b="1" dirty="0">
                <a:solidFill>
                  <a:schemeClr val="bg1"/>
                </a:solidFill>
              </a:rPr>
              <a:t>, y los mercaderes de la tierra se han enriquecido de la potencia de sus deleites."</a:t>
            </a:r>
          </a:p>
        </p:txBody>
      </p:sp>
    </p:spTree>
    <p:extLst>
      <p:ext uri="{BB962C8B-B14F-4D97-AF65-F5344CB8AC3E}">
        <p14:creationId xmlns:p14="http://schemas.microsoft.com/office/powerpoint/2010/main" val="206877334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9213" y="1138482"/>
            <a:ext cx="11629874" cy="3785652"/>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Los judíos le respondieron: </a:t>
            </a:r>
            <a:r>
              <a:rPr lang="es-ES" sz="6000" b="1" dirty="0">
                <a:solidFill>
                  <a:srgbClr val="FFFF00"/>
                </a:solidFill>
              </a:rPr>
              <a:t>Nosotros tenemos una ley</a:t>
            </a:r>
            <a:r>
              <a:rPr lang="es-ES" sz="6000" b="1" dirty="0">
                <a:solidFill>
                  <a:schemeClr val="bg1"/>
                </a:solidFill>
              </a:rPr>
              <a:t>, y según </a:t>
            </a:r>
            <a:r>
              <a:rPr lang="es-ES" sz="6000" b="1" dirty="0">
                <a:solidFill>
                  <a:srgbClr val="FFFF00"/>
                </a:solidFill>
              </a:rPr>
              <a:t>nuestra ley </a:t>
            </a:r>
            <a:r>
              <a:rPr lang="es-ES" sz="6000" b="1" dirty="0">
                <a:solidFill>
                  <a:schemeClr val="bg1"/>
                </a:solidFill>
              </a:rPr>
              <a:t>debe morir, porque </a:t>
            </a:r>
            <a:r>
              <a:rPr lang="es-ES" sz="6000" b="1" dirty="0">
                <a:solidFill>
                  <a:srgbClr val="FFFF00"/>
                </a:solidFill>
              </a:rPr>
              <a:t>se hizo a sí mismo Hijo de Dios</a:t>
            </a:r>
            <a:r>
              <a:rPr lang="es-ES" sz="6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19:7:</a:t>
            </a:r>
          </a:p>
        </p:txBody>
      </p:sp>
    </p:spTree>
    <p:extLst>
      <p:ext uri="{BB962C8B-B14F-4D97-AF65-F5344CB8AC3E}">
        <p14:creationId xmlns:p14="http://schemas.microsoft.com/office/powerpoint/2010/main" val="45244497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9213" y="2008637"/>
            <a:ext cx="11629874"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Aquellos que vivan en los últimos días de la historia de este mundo sabrán lo que significa la persecución por causa de la justicia. En los tribunales prevalecerá la injusticia.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56966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smtClean="0">
                <a:solidFill>
                  <a:srgbClr val="FF0000"/>
                </a:solidFill>
                <a:latin typeface="Arial Black" panose="020B0A04020102020204" pitchFamily="34" charset="0"/>
              </a:rPr>
              <a:t>EGW, </a:t>
            </a:r>
            <a:r>
              <a:rPr lang="es-ES" sz="3200" b="1" dirty="0" err="1" smtClean="0">
                <a:solidFill>
                  <a:srgbClr val="FF0000"/>
                </a:solidFill>
                <a:latin typeface="Arial Black" panose="020B0A04020102020204" pitchFamily="34" charset="0"/>
              </a:rPr>
              <a:t>Signs</a:t>
            </a:r>
            <a:r>
              <a:rPr lang="es-ES" sz="3200" b="1" dirty="0" smtClean="0">
                <a:solidFill>
                  <a:srgbClr val="FF0000"/>
                </a:solidFill>
                <a:latin typeface="Arial Black" panose="020B0A04020102020204" pitchFamily="34" charset="0"/>
              </a:rPr>
              <a:t> of </a:t>
            </a:r>
            <a:r>
              <a:rPr lang="es-ES" sz="3200" b="1" dirty="0" err="1" smtClean="0">
                <a:solidFill>
                  <a:srgbClr val="FF0000"/>
                </a:solidFill>
                <a:latin typeface="Arial Black" panose="020B0A04020102020204" pitchFamily="34" charset="0"/>
              </a:rPr>
              <a:t>the</a:t>
            </a:r>
            <a:r>
              <a:rPr lang="es-ES" sz="3200" b="1" dirty="0" smtClean="0">
                <a:solidFill>
                  <a:srgbClr val="FF0000"/>
                </a:solidFill>
                <a:latin typeface="Arial Black" panose="020B0A04020102020204" pitchFamily="34" charset="0"/>
              </a:rPr>
              <a:t> Times, ST</a:t>
            </a:r>
            <a:r>
              <a:rPr lang="es-ES" sz="3200" b="1" dirty="0">
                <a:solidFill>
                  <a:srgbClr val="FF0000"/>
                </a:solidFill>
                <a:latin typeface="Arial Black" panose="020B0A04020102020204" pitchFamily="34" charset="0"/>
              </a:rPr>
              <a:t>, mayo 26, 1898</a:t>
            </a:r>
            <a:r>
              <a:rPr lang="es-ES" sz="3200" b="1" dirty="0" smtClean="0">
                <a:solidFill>
                  <a:srgbClr val="FF0000"/>
                </a:solidFill>
                <a:latin typeface="Arial Black" panose="020B0A04020102020204" pitchFamily="34" charset="0"/>
              </a:rPr>
              <a:t>. </a:t>
            </a:r>
            <a:r>
              <a:rPr lang="es-ES" sz="3200" b="1" dirty="0">
                <a:latin typeface="Arial Black" panose="020B0A04020102020204" pitchFamily="34" charset="0"/>
              </a:rPr>
              <a:t>Este mismo argumento se usará contra los fieles de Dios en los Estados Unidos</a:t>
            </a:r>
            <a:r>
              <a:rPr lang="es-ES" sz="3200" b="1" dirty="0" smtClean="0">
                <a:latin typeface="Arial Black" panose="020B0A04020102020204" pitchFamily="34" charset="0"/>
              </a:rPr>
              <a:t>:</a:t>
            </a:r>
            <a:endParaRPr lang="es-ES" sz="3200" b="1" dirty="0">
              <a:latin typeface="Arial Black" panose="020B0A04020102020204" pitchFamily="34" charset="0"/>
            </a:endParaRPr>
          </a:p>
        </p:txBody>
      </p:sp>
    </p:spTree>
    <p:extLst>
      <p:ext uri="{BB962C8B-B14F-4D97-AF65-F5344CB8AC3E}">
        <p14:creationId xmlns:p14="http://schemas.microsoft.com/office/powerpoint/2010/main" val="323043300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09716" y="353961"/>
            <a:ext cx="11629874" cy="5909310"/>
          </a:xfrm>
          <a:prstGeom prst="rect">
            <a:avLst/>
          </a:prstGeom>
          <a:noFill/>
        </p:spPr>
        <p:txBody>
          <a:bodyPr wrap="square" rtlCol="0">
            <a:spAutoFit/>
          </a:bodyPr>
          <a:lstStyle/>
          <a:p>
            <a:r>
              <a:rPr lang="es-ES" sz="5400" b="1" dirty="0" smtClean="0">
                <a:solidFill>
                  <a:schemeClr val="bg1"/>
                </a:solidFill>
              </a:rPr>
              <a:t>Los </a:t>
            </a:r>
            <a:r>
              <a:rPr lang="es-ES" sz="5400" b="1" dirty="0">
                <a:solidFill>
                  <a:schemeClr val="bg1"/>
                </a:solidFill>
              </a:rPr>
              <a:t>jueces rehusarán escuchar las explicaciones de los que son leales a los mandamientos de Dios porque saben que los argumentos a favor del cuarto mandamiento son irrefutables. </a:t>
            </a:r>
            <a:r>
              <a:rPr lang="es-ES" sz="5400" b="1" dirty="0">
                <a:solidFill>
                  <a:srgbClr val="FFFF00"/>
                </a:solidFill>
              </a:rPr>
              <a:t>Dirán</a:t>
            </a:r>
            <a:r>
              <a:rPr lang="es-ES" sz="5400" b="1" dirty="0">
                <a:solidFill>
                  <a:schemeClr val="bg1"/>
                </a:solidFill>
              </a:rPr>
              <a:t>: ‘nosotros tenemos una ley, y según nuestra ley debe </a:t>
            </a:r>
            <a:r>
              <a:rPr lang="es-ES" sz="5400" b="1" dirty="0" smtClean="0">
                <a:solidFill>
                  <a:schemeClr val="bg1"/>
                </a:solidFill>
              </a:rPr>
              <a:t>morir.’</a:t>
            </a:r>
            <a:endParaRPr lang="es-ES" sz="5400" b="1" dirty="0">
              <a:solidFill>
                <a:schemeClr val="bg1"/>
              </a:solidFill>
            </a:endParaRPr>
          </a:p>
        </p:txBody>
      </p:sp>
    </p:spTree>
    <p:extLst>
      <p:ext uri="{BB962C8B-B14F-4D97-AF65-F5344CB8AC3E}">
        <p14:creationId xmlns:p14="http://schemas.microsoft.com/office/powerpoint/2010/main" val="307427144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65471" y="427703"/>
            <a:ext cx="11629874" cy="5909310"/>
          </a:xfrm>
          <a:prstGeom prst="rect">
            <a:avLst/>
          </a:prstGeom>
          <a:noFill/>
        </p:spPr>
        <p:txBody>
          <a:bodyPr wrap="square" rtlCol="0">
            <a:spAutoFit/>
          </a:bodyPr>
          <a:lstStyle/>
          <a:p>
            <a:r>
              <a:rPr lang="es-ES" sz="5400" b="1" dirty="0" smtClean="0">
                <a:solidFill>
                  <a:schemeClr val="bg1"/>
                </a:solidFill>
              </a:rPr>
              <a:t>Para </a:t>
            </a:r>
            <a:r>
              <a:rPr lang="es-ES" sz="5400" b="1" dirty="0">
                <a:solidFill>
                  <a:schemeClr val="bg1"/>
                </a:solidFill>
              </a:rPr>
              <a:t>ellos la ley de Dios </a:t>
            </a:r>
            <a:r>
              <a:rPr lang="es-ES" sz="5400" b="1" dirty="0">
                <a:solidFill>
                  <a:srgbClr val="FFFF00"/>
                </a:solidFill>
              </a:rPr>
              <a:t>no significa nada</a:t>
            </a:r>
            <a:r>
              <a:rPr lang="es-ES" sz="5400" b="1" dirty="0">
                <a:solidFill>
                  <a:schemeClr val="bg1"/>
                </a:solidFill>
              </a:rPr>
              <a:t>. Para ellos ‘nuestra ley’ es suprema. Mientras que se favorecerá a los que respetan esta ley humana, se les mostrará ningún favor a los que rehúsen inclinarse ante este sábado idolátrico</a:t>
            </a:r>
            <a:r>
              <a:rPr lang="es-ES" sz="5400" b="1" dirty="0" smtClean="0">
                <a:solidFill>
                  <a:schemeClr val="bg1"/>
                </a:solidFill>
              </a:rPr>
              <a:t>.”</a:t>
            </a:r>
            <a:endParaRPr lang="es-ES" sz="5400" b="1" dirty="0">
              <a:solidFill>
                <a:schemeClr val="bg1"/>
              </a:solidFill>
            </a:endParaRPr>
          </a:p>
        </p:txBody>
      </p:sp>
    </p:spTree>
    <p:extLst>
      <p:ext uri="{BB962C8B-B14F-4D97-AF65-F5344CB8AC3E}">
        <p14:creationId xmlns:p14="http://schemas.microsoft.com/office/powerpoint/2010/main" val="229015450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Pilato un legítimo gobernante</a:t>
            </a:r>
          </a:p>
        </p:txBody>
      </p:sp>
    </p:spTree>
    <p:extLst>
      <p:ext uri="{BB962C8B-B14F-4D97-AF65-F5344CB8AC3E}">
        <p14:creationId xmlns:p14="http://schemas.microsoft.com/office/powerpoint/2010/main" val="351828992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28026" y="1566185"/>
            <a:ext cx="11120285"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Respondió Jesús: Ninguna autoridad </a:t>
            </a:r>
            <a:r>
              <a:rPr lang="es-ES" sz="5400" b="1" dirty="0" smtClean="0">
                <a:solidFill>
                  <a:schemeClr val="bg1"/>
                </a:solidFill>
              </a:rPr>
              <a:t>tendrías [Pilato] </a:t>
            </a:r>
            <a:r>
              <a:rPr lang="es-ES" sz="5400" b="1" dirty="0">
                <a:solidFill>
                  <a:schemeClr val="bg1"/>
                </a:solidFill>
              </a:rPr>
              <a:t>contra mí, si no te fuese </a:t>
            </a:r>
            <a:r>
              <a:rPr lang="es-ES" sz="5400" b="1" dirty="0">
                <a:solidFill>
                  <a:srgbClr val="FFFF00"/>
                </a:solidFill>
              </a:rPr>
              <a:t>dada de arriba</a:t>
            </a:r>
            <a:r>
              <a:rPr lang="es-ES" sz="5400" b="1" dirty="0">
                <a:solidFill>
                  <a:schemeClr val="bg1"/>
                </a:solidFill>
              </a:rPr>
              <a:t>; por tanto, </a:t>
            </a:r>
            <a:r>
              <a:rPr lang="es-ES" sz="5400" b="1" dirty="0">
                <a:solidFill>
                  <a:srgbClr val="FFFF00"/>
                </a:solidFill>
              </a:rPr>
              <a:t>el que a ti me ha entregado [Caifás el sumo pontífice</a:t>
            </a:r>
            <a:r>
              <a:rPr lang="es-ES" sz="5400" b="1" dirty="0">
                <a:solidFill>
                  <a:schemeClr val="bg1"/>
                </a:solidFill>
              </a:rPr>
              <a:t>], mayor pecado tiene.”</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19:11: </a:t>
            </a:r>
            <a:r>
              <a:rPr lang="es-ES" sz="3200" b="1" dirty="0">
                <a:latin typeface="Arial Black" panose="020B0A04020102020204" pitchFamily="34" charset="0"/>
              </a:rPr>
              <a:t>Jesús reconoció que Dios le dio a Pilato el poder para gobernar en asuntos civiles</a:t>
            </a:r>
            <a:r>
              <a:rPr lang="es-ES" sz="3200" b="1" dirty="0" smtClean="0">
                <a:latin typeface="Arial Black" panose="020B0A04020102020204" pitchFamily="34" charset="0"/>
              </a:rPr>
              <a:t>:</a:t>
            </a:r>
            <a:endParaRPr lang="es-ES" sz="3200" b="1" dirty="0">
              <a:latin typeface="Arial Black" panose="020B0A04020102020204" pitchFamily="34" charset="0"/>
            </a:endParaRPr>
          </a:p>
        </p:txBody>
      </p:sp>
    </p:spTree>
    <p:extLst>
      <p:ext uri="{BB962C8B-B14F-4D97-AF65-F5344CB8AC3E}">
        <p14:creationId xmlns:p14="http://schemas.microsoft.com/office/powerpoint/2010/main" val="360610814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83433" y="1744653"/>
            <a:ext cx="4714419" cy="584775"/>
          </a:xfrm>
          <a:prstGeom prst="rect">
            <a:avLst/>
          </a:prstGeom>
          <a:noFill/>
        </p:spPr>
        <p:txBody>
          <a:bodyPr wrap="square" rtlCol="0">
            <a:spAutoFit/>
          </a:bodyPr>
          <a:lstStyle/>
          <a:p>
            <a:pPr lvl="0">
              <a:defRPr/>
            </a:pPr>
            <a:r>
              <a:rPr lang="es-ES" sz="3200" dirty="0">
                <a:solidFill>
                  <a:schemeClr val="accent1">
                    <a:lumMod val="50000"/>
                  </a:schemeClr>
                </a:solidFill>
              </a:rPr>
              <a:t>Jesús dijo que él no era rey</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05315" y="264361"/>
            <a:ext cx="4723443" cy="1077218"/>
          </a:xfrm>
          <a:prstGeom prst="rect">
            <a:avLst/>
          </a:prstGeom>
          <a:noFill/>
        </p:spPr>
        <p:txBody>
          <a:bodyPr wrap="square" rtlCol="0">
            <a:spAutoFit/>
          </a:bodyPr>
          <a:lstStyle/>
          <a:p>
            <a:pPr lvl="0">
              <a:defRPr/>
            </a:pPr>
            <a:r>
              <a:rPr lang="es-ES" sz="3200" dirty="0">
                <a:solidFill>
                  <a:schemeClr val="accent1">
                    <a:lumMod val="50000"/>
                  </a:schemeClr>
                </a:solidFill>
              </a:rPr>
              <a:t>Pilato preguntó, en privado, a Jesús si era Rey</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2525" y="4081156"/>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Los judíos pidieron la muerte de Jesús porque</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83433" y="5512317"/>
            <a:ext cx="4076958" cy="1077218"/>
          </a:xfrm>
          <a:prstGeom prst="rect">
            <a:avLst/>
          </a:prstGeom>
          <a:noFill/>
        </p:spPr>
        <p:txBody>
          <a:bodyPr wrap="square" rtlCol="0">
            <a:spAutoFit/>
          </a:bodyPr>
          <a:lstStyle/>
          <a:p>
            <a:pPr lvl="0">
              <a:defRPr/>
            </a:pPr>
            <a:r>
              <a:rPr lang="es-ES" sz="3200" dirty="0">
                <a:solidFill>
                  <a:schemeClr val="accent1">
                    <a:lumMod val="50000"/>
                  </a:schemeClr>
                </a:solidFill>
              </a:rPr>
              <a:t>Jesús reconoció que Dios le dio a Pilato...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83433" y="2649995"/>
            <a:ext cx="4076958" cy="1077218"/>
          </a:xfrm>
          <a:prstGeom prst="rect">
            <a:avLst/>
          </a:prstGeom>
          <a:noFill/>
        </p:spPr>
        <p:txBody>
          <a:bodyPr wrap="square" rtlCol="0">
            <a:spAutoFit/>
          </a:bodyPr>
          <a:lstStyle/>
          <a:p>
            <a:pPr lvl="0">
              <a:defRPr/>
            </a:pPr>
            <a:r>
              <a:rPr lang="es-ES" sz="3200" dirty="0">
                <a:solidFill>
                  <a:schemeClr val="accent1">
                    <a:lumMod val="50000"/>
                  </a:schemeClr>
                </a:solidFill>
              </a:rPr>
              <a:t>Pilato declaró 3 veces que </a:t>
            </a:r>
            <a:r>
              <a:rPr lang="es-ES" sz="3200" dirty="0" smtClean="0">
                <a:solidFill>
                  <a:schemeClr val="accent1">
                    <a:lumMod val="50000"/>
                  </a:schemeClr>
                </a:solidFill>
              </a:rPr>
              <a:t>Jesús…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577780" y="4756282"/>
            <a:ext cx="5185338"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E.</a:t>
            </a:r>
            <a:r>
              <a:rPr kumimoji="0" lang="es-DO" sz="3200" b="0" i="0" u="none" strike="noStrike" kern="1200" cap="none" spc="0" normalizeH="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Falso</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77780" y="1582796"/>
            <a:ext cx="5450809" cy="584775"/>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Verdadero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577781" y="162534"/>
            <a:ext cx="5450809"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Jesús se identificó como Hijo de Dios</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577780" y="2395690"/>
            <a:ext cx="5117690"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poder para gobernar en asuntos </a:t>
            </a:r>
            <a:r>
              <a:rPr lang="es-ES" sz="3200" dirty="0" smtClean="0">
                <a:solidFill>
                  <a:prstClr val="black"/>
                </a:solidFill>
              </a:rPr>
              <a:t>civiles</a:t>
            </a:r>
            <a:endParaRPr lang="es-ES" sz="3200" dirty="0">
              <a:solidFill>
                <a:prstClr val="black"/>
              </a:solidFill>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608067" y="5684101"/>
            <a:ext cx="5185338"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era inocente de cargos civiles</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577780" y="3701028"/>
            <a:ext cx="4786300" cy="553998"/>
          </a:xfrm>
          <a:prstGeom prst="rect">
            <a:avLst/>
          </a:prstGeom>
          <a:noFill/>
        </p:spPr>
        <p:txBody>
          <a:bodyPr wrap="square" rtlCol="0">
            <a:spAutoFit/>
          </a:bodyPr>
          <a:lstStyle/>
          <a:p>
            <a:pPr lvl="0"/>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noProof="0" dirty="0">
                <a:solidFill>
                  <a:prstClr val="black"/>
                </a:solidFill>
              </a:rPr>
              <a:t>e</a:t>
            </a:r>
            <a:r>
              <a:rPr lang="es-ES" sz="3000" dirty="0" err="1" smtClean="0">
                <a:solidFill>
                  <a:prstClr val="black"/>
                </a:solidFill>
              </a:rPr>
              <a:t>ra</a:t>
            </a:r>
            <a:r>
              <a:rPr lang="es-ES" sz="3000" dirty="0" smtClean="0">
                <a:solidFill>
                  <a:prstClr val="black"/>
                </a:solidFill>
              </a:rPr>
              <a:t> culpable</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77367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12365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¿Por qué entregó </a:t>
            </a:r>
            <a:r>
              <a:rPr lang="es-ES" sz="6600" dirty="0" smtClean="0">
                <a:solidFill>
                  <a:schemeClr val="bg1"/>
                </a:solidFill>
                <a:latin typeface="Bauhaus 93" panose="04030905020B02020C02" pitchFamily="82" charset="0"/>
              </a:rPr>
              <a:t> Pilato a </a:t>
            </a:r>
            <a:r>
              <a:rPr lang="es-ES" sz="6600" dirty="0">
                <a:solidFill>
                  <a:schemeClr val="bg1"/>
                </a:solidFill>
                <a:latin typeface="Bauhaus 93" panose="04030905020B02020C02" pitchFamily="82" charset="0"/>
              </a:rPr>
              <a:t>la muerte a Jesús?</a:t>
            </a:r>
          </a:p>
        </p:txBody>
      </p:sp>
    </p:spTree>
    <p:extLst>
      <p:ext uri="{BB962C8B-B14F-4D97-AF65-F5344CB8AC3E}">
        <p14:creationId xmlns:p14="http://schemas.microsoft.com/office/powerpoint/2010/main" val="201908236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98390" y="410026"/>
            <a:ext cx="1084931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000" b="1" dirty="0">
                <a:solidFill>
                  <a:srgbClr val="002060"/>
                </a:solidFill>
              </a:rPr>
              <a:t>Pilato entregó a Jesús a la muerte por </a:t>
            </a:r>
            <a:r>
              <a:rPr lang="es-ES" sz="6000" b="1" dirty="0">
                <a:solidFill>
                  <a:srgbClr val="FF0000"/>
                </a:solidFill>
              </a:rPr>
              <a:t>dos razones</a:t>
            </a:r>
            <a:r>
              <a:rPr lang="es-ES" sz="6000" b="1" dirty="0">
                <a:solidFill>
                  <a:srgbClr val="002060"/>
                </a:solidFill>
              </a:rPr>
              <a:t>:</a:t>
            </a:r>
          </a:p>
          <a:p>
            <a:pPr>
              <a:buClr>
                <a:srgbClr val="FFFF00"/>
              </a:buClr>
            </a:pPr>
            <a:r>
              <a:rPr lang="es-ES" sz="6000" b="1" dirty="0">
                <a:solidFill>
                  <a:srgbClr val="FF0000"/>
                </a:solidFill>
              </a:rPr>
              <a:t>Primero</a:t>
            </a:r>
            <a:r>
              <a:rPr lang="es-ES" sz="6000" b="1" dirty="0">
                <a:solidFill>
                  <a:srgbClr val="002060"/>
                </a:solidFill>
              </a:rPr>
              <a:t>, se estaba armando un </a:t>
            </a:r>
            <a:r>
              <a:rPr lang="es-ES" sz="6000" b="1" dirty="0">
                <a:solidFill>
                  <a:srgbClr val="FF0000"/>
                </a:solidFill>
              </a:rPr>
              <a:t>tumulto</a:t>
            </a:r>
            <a:r>
              <a:rPr lang="es-ES" sz="6000" b="1" dirty="0">
                <a:solidFill>
                  <a:srgbClr val="002060"/>
                </a:solidFill>
              </a:rPr>
              <a:t> y Pilato quería </a:t>
            </a:r>
            <a:r>
              <a:rPr lang="es-ES" sz="6000" b="1" dirty="0">
                <a:solidFill>
                  <a:srgbClr val="FF0000"/>
                </a:solidFill>
              </a:rPr>
              <a:t>evitarlo</a:t>
            </a:r>
            <a:r>
              <a:rPr lang="es-ES" sz="6000" b="1" dirty="0">
                <a:solidFill>
                  <a:srgbClr val="002060"/>
                </a:solidFill>
              </a:rPr>
              <a:t> pues </a:t>
            </a:r>
            <a:r>
              <a:rPr lang="es-ES" sz="6000" b="1" dirty="0" smtClean="0">
                <a:solidFill>
                  <a:srgbClr val="002060"/>
                </a:solidFill>
              </a:rPr>
              <a:t>César </a:t>
            </a:r>
            <a:r>
              <a:rPr lang="es-ES" sz="6000" b="1" dirty="0">
                <a:solidFill>
                  <a:srgbClr val="002060"/>
                </a:solidFill>
              </a:rPr>
              <a:t>lo tenía </a:t>
            </a:r>
            <a:r>
              <a:rPr lang="es-ES" sz="6000" b="1" dirty="0">
                <a:solidFill>
                  <a:srgbClr val="FF0000"/>
                </a:solidFill>
              </a:rPr>
              <a:t>fichado</a:t>
            </a:r>
            <a:r>
              <a:rPr lang="es-ES" sz="6000" b="1" dirty="0">
                <a:solidFill>
                  <a:srgbClr val="002060"/>
                </a:solidFill>
              </a:rPr>
              <a:t> por tumultos anteriores:</a:t>
            </a:r>
            <a:endParaRPr lang="es-ES" sz="6000" b="1" i="1" dirty="0">
              <a:solidFill>
                <a:srgbClr val="AC0C45"/>
              </a:solidFill>
            </a:endParaRPr>
          </a:p>
        </p:txBody>
      </p:sp>
    </p:spTree>
    <p:extLst>
      <p:ext uri="{BB962C8B-B14F-4D97-AF65-F5344CB8AC3E}">
        <p14:creationId xmlns:p14="http://schemas.microsoft.com/office/powerpoint/2010/main" val="398229567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28026" y="1566185"/>
            <a:ext cx="11120285"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Viendo Pilato que nada adelantaba, sino que se hacía </a:t>
            </a:r>
            <a:r>
              <a:rPr lang="es-ES" sz="5400" b="1" dirty="0">
                <a:solidFill>
                  <a:srgbClr val="FFFF00"/>
                </a:solidFill>
              </a:rPr>
              <a:t>más</a:t>
            </a:r>
            <a:r>
              <a:rPr lang="es-ES" sz="5400" b="1" dirty="0">
                <a:solidFill>
                  <a:schemeClr val="bg1"/>
                </a:solidFill>
              </a:rPr>
              <a:t> </a:t>
            </a:r>
            <a:r>
              <a:rPr lang="es-ES" sz="5400" b="1" dirty="0">
                <a:solidFill>
                  <a:srgbClr val="FFFF00"/>
                </a:solidFill>
              </a:rPr>
              <a:t>alboroto</a:t>
            </a:r>
            <a:r>
              <a:rPr lang="es-ES" sz="5400" b="1" dirty="0">
                <a:solidFill>
                  <a:schemeClr val="bg1"/>
                </a:solidFill>
              </a:rPr>
              <a:t>, tomó agua y se lavó las manos delante del pueblo, diciendo: Inocente soy yo de la sangre de este justo; allá vosotros.”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Mateo 27:24:</a:t>
            </a:r>
          </a:p>
        </p:txBody>
      </p:sp>
    </p:spTree>
    <p:extLst>
      <p:ext uri="{BB962C8B-B14F-4D97-AF65-F5344CB8AC3E}">
        <p14:creationId xmlns:p14="http://schemas.microsoft.com/office/powerpoint/2010/main" val="3138756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452431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Jesús habló de dos reinos separados uno del otro</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1740380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5057" y="522424"/>
            <a:ext cx="10849313" cy="470898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000" b="1" dirty="0">
                <a:solidFill>
                  <a:srgbClr val="FF0000"/>
                </a:solidFill>
              </a:rPr>
              <a:t>Segundo</a:t>
            </a:r>
            <a:r>
              <a:rPr lang="es-ES" sz="6000" b="1" dirty="0">
                <a:solidFill>
                  <a:srgbClr val="002060"/>
                </a:solidFill>
              </a:rPr>
              <a:t>, los </a:t>
            </a:r>
            <a:r>
              <a:rPr lang="es-ES" sz="6000" b="1" dirty="0">
                <a:solidFill>
                  <a:srgbClr val="FF0000"/>
                </a:solidFill>
              </a:rPr>
              <a:t>ministros de la época</a:t>
            </a:r>
            <a:r>
              <a:rPr lang="es-ES" sz="6000" b="1" dirty="0">
                <a:solidFill>
                  <a:srgbClr val="002060"/>
                </a:solidFill>
              </a:rPr>
              <a:t> lo chantajearon diciéndole que si soltaba a Jesús lo iban a acusar con </a:t>
            </a:r>
            <a:r>
              <a:rPr lang="es-ES" sz="6000" b="1" dirty="0" smtClean="0">
                <a:solidFill>
                  <a:srgbClr val="002060"/>
                </a:solidFill>
              </a:rPr>
              <a:t>César </a:t>
            </a:r>
            <a:r>
              <a:rPr lang="es-ES" sz="6000" b="1" dirty="0">
                <a:solidFill>
                  <a:srgbClr val="002060"/>
                </a:solidFill>
              </a:rPr>
              <a:t>quien le quitaría su </a:t>
            </a:r>
            <a:r>
              <a:rPr lang="es-ES" sz="6000" b="1" dirty="0">
                <a:solidFill>
                  <a:srgbClr val="FF0000"/>
                </a:solidFill>
              </a:rPr>
              <a:t>puesto político</a:t>
            </a:r>
            <a:r>
              <a:rPr lang="es-ES" sz="6000" b="1" dirty="0">
                <a:solidFill>
                  <a:srgbClr val="002060"/>
                </a:solidFill>
              </a:rPr>
              <a:t>:</a:t>
            </a:r>
            <a:endParaRPr lang="es-ES" sz="6000" b="1" i="1" dirty="0">
              <a:solidFill>
                <a:srgbClr val="AC0C45"/>
              </a:solidFill>
            </a:endParaRPr>
          </a:p>
        </p:txBody>
      </p:sp>
    </p:spTree>
    <p:extLst>
      <p:ext uri="{BB962C8B-B14F-4D97-AF65-F5344CB8AC3E}">
        <p14:creationId xmlns:p14="http://schemas.microsoft.com/office/powerpoint/2010/main" val="328334528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81666" y="1094237"/>
            <a:ext cx="10928554"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Desde entonces procuraba Pilato soltarle; pero los judíos daban voces, diciendo: Si a éste sueltas, no eres </a:t>
            </a:r>
            <a:r>
              <a:rPr lang="es-ES" sz="5400" b="1" dirty="0">
                <a:solidFill>
                  <a:srgbClr val="FFFF00"/>
                </a:solidFill>
              </a:rPr>
              <a:t>amigo de César</a:t>
            </a:r>
            <a:r>
              <a:rPr lang="es-ES" sz="5400" b="1" dirty="0">
                <a:solidFill>
                  <a:schemeClr val="bg1"/>
                </a:solidFill>
              </a:rPr>
              <a:t>; todo el que se hace rey, </a:t>
            </a:r>
            <a:r>
              <a:rPr lang="es-ES" sz="5400" b="1" dirty="0">
                <a:solidFill>
                  <a:srgbClr val="FFFF00"/>
                </a:solidFill>
              </a:rPr>
              <a:t>a César se opone</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19:12:</a:t>
            </a:r>
          </a:p>
        </p:txBody>
      </p:sp>
    </p:spTree>
    <p:extLst>
      <p:ext uri="{BB962C8B-B14F-4D97-AF65-F5344CB8AC3E}">
        <p14:creationId xmlns:p14="http://schemas.microsoft.com/office/powerpoint/2010/main" val="144998381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23892" y="902508"/>
            <a:ext cx="10928554" cy="5909310"/>
          </a:xfrm>
          <a:prstGeom prst="rect">
            <a:avLst/>
          </a:prstGeom>
          <a:noFill/>
        </p:spPr>
        <p:txBody>
          <a:bodyPr wrap="square" rtlCol="0">
            <a:spAutoFit/>
          </a:bodyPr>
          <a:lstStyle/>
          <a:p>
            <a:r>
              <a:rPr lang="es-ES" sz="5400" b="1" dirty="0">
                <a:solidFill>
                  <a:schemeClr val="bg1"/>
                </a:solidFill>
              </a:rPr>
              <a:t>“Los dignatarios de la iglesia y del estado </a:t>
            </a:r>
            <a:r>
              <a:rPr lang="es-ES" sz="5400" b="1" dirty="0">
                <a:solidFill>
                  <a:srgbClr val="FFFF00"/>
                </a:solidFill>
              </a:rPr>
              <a:t>se unirán </a:t>
            </a:r>
            <a:r>
              <a:rPr lang="es-ES" sz="5400" b="1" dirty="0">
                <a:solidFill>
                  <a:schemeClr val="bg1"/>
                </a:solidFill>
              </a:rPr>
              <a:t>para hacer que todos honren el domingo, y para ello apelarán al cohecho, a la persuasión o a la fuerza. La falta de autoridad divina se suplirá con ordenanzas opresivas.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CS, p. 650</a:t>
            </a:r>
          </a:p>
        </p:txBody>
      </p:sp>
    </p:spTree>
    <p:extLst>
      <p:ext uri="{BB962C8B-B14F-4D97-AF65-F5344CB8AC3E}">
        <p14:creationId xmlns:p14="http://schemas.microsoft.com/office/powerpoint/2010/main" val="147289665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09716" y="209334"/>
            <a:ext cx="11459497" cy="6186309"/>
          </a:xfrm>
          <a:prstGeom prst="rect">
            <a:avLst/>
          </a:prstGeom>
          <a:noFill/>
        </p:spPr>
        <p:txBody>
          <a:bodyPr wrap="square" rtlCol="0">
            <a:spAutoFit/>
          </a:bodyPr>
          <a:lstStyle/>
          <a:p>
            <a:r>
              <a:rPr lang="es-ES" sz="4400" b="1" dirty="0" smtClean="0">
                <a:solidFill>
                  <a:schemeClr val="bg1"/>
                </a:solidFill>
              </a:rPr>
              <a:t>La </a:t>
            </a:r>
            <a:r>
              <a:rPr lang="es-ES" sz="4400" b="1" dirty="0">
                <a:solidFill>
                  <a:schemeClr val="bg1"/>
                </a:solidFill>
              </a:rPr>
              <a:t>corrupción política está destruyendo el amor a la justicia y el respeto a la verdad; y hasta en los Estados Unidos de la libre América, se verá a los representantes del pueblo y a los legisladores tratar de </a:t>
            </a:r>
            <a:r>
              <a:rPr lang="es-ES" sz="4400" b="1" dirty="0">
                <a:solidFill>
                  <a:srgbClr val="FFFF00"/>
                </a:solidFill>
              </a:rPr>
              <a:t>asegurarse el favor público</a:t>
            </a:r>
            <a:r>
              <a:rPr lang="es-ES" sz="4400" b="1" dirty="0">
                <a:solidFill>
                  <a:schemeClr val="bg1"/>
                </a:solidFill>
              </a:rPr>
              <a:t> doblegándose a las </a:t>
            </a:r>
            <a:r>
              <a:rPr lang="es-ES" sz="4400" b="1" dirty="0">
                <a:solidFill>
                  <a:srgbClr val="FFFF00"/>
                </a:solidFill>
              </a:rPr>
              <a:t>exigencias populares</a:t>
            </a:r>
            <a:r>
              <a:rPr lang="es-ES" sz="4400" b="1" dirty="0">
                <a:solidFill>
                  <a:schemeClr val="bg1"/>
                </a:solidFill>
              </a:rPr>
              <a:t> por una ley que imponga la observancia del domingo. La libertad de conciencia que tantos sacrificios ha costado no será ya respetada</a:t>
            </a:r>
            <a:r>
              <a:rPr lang="es-ES" sz="4400" b="1" dirty="0" smtClean="0">
                <a:solidFill>
                  <a:schemeClr val="bg1"/>
                </a:solidFill>
              </a:rPr>
              <a:t>.”</a:t>
            </a:r>
            <a:endParaRPr lang="es-ES" sz="4400" b="1" dirty="0">
              <a:solidFill>
                <a:schemeClr val="bg1"/>
              </a:solidFill>
            </a:endParaRPr>
          </a:p>
        </p:txBody>
      </p:sp>
    </p:spTree>
    <p:extLst>
      <p:ext uri="{BB962C8B-B14F-4D97-AF65-F5344CB8AC3E}">
        <p14:creationId xmlns:p14="http://schemas.microsoft.com/office/powerpoint/2010/main" val="103399179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Líderes influyen sobre el pueblo</a:t>
            </a:r>
          </a:p>
        </p:txBody>
      </p:sp>
    </p:spTree>
    <p:extLst>
      <p:ext uri="{BB962C8B-B14F-4D97-AF65-F5344CB8AC3E}">
        <p14:creationId xmlns:p14="http://schemas.microsoft.com/office/powerpoint/2010/main" val="401209928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5057" y="922500"/>
            <a:ext cx="11001420"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5400" b="1" dirty="0" smtClean="0">
                <a:solidFill>
                  <a:srgbClr val="002060"/>
                </a:solidFill>
              </a:rPr>
              <a:t>Los </a:t>
            </a:r>
            <a:r>
              <a:rPr lang="es-ES" sz="5400" b="1" dirty="0">
                <a:solidFill>
                  <a:srgbClr val="002060"/>
                </a:solidFill>
              </a:rPr>
              <a:t>miembros de las diversas sectas judías no fueron los que </a:t>
            </a:r>
            <a:r>
              <a:rPr lang="es-ES" sz="5400" b="1" dirty="0" smtClean="0">
                <a:solidFill>
                  <a:srgbClr val="002060"/>
                </a:solidFill>
              </a:rPr>
              <a:t>promovieron </a:t>
            </a:r>
            <a:r>
              <a:rPr lang="es-ES" sz="5400" b="1" dirty="0">
                <a:solidFill>
                  <a:srgbClr val="002060"/>
                </a:solidFill>
              </a:rPr>
              <a:t>el clamor por la muerte de Jesús. Fueron los líderes religiosos los que </a:t>
            </a:r>
            <a:r>
              <a:rPr lang="es-ES" sz="5400" b="1" dirty="0">
                <a:solidFill>
                  <a:srgbClr val="FF0000"/>
                </a:solidFill>
              </a:rPr>
              <a:t>influyeron sobre el pueblo </a:t>
            </a:r>
            <a:r>
              <a:rPr lang="es-ES" sz="5400" b="1" dirty="0">
                <a:solidFill>
                  <a:srgbClr val="002060"/>
                </a:solidFill>
              </a:rPr>
              <a:t>para que clamaran por la crucifixión de Jesús:</a:t>
            </a:r>
            <a:endParaRPr lang="es-ES" sz="5400" b="1" i="1" dirty="0">
              <a:solidFill>
                <a:srgbClr val="AC0C45"/>
              </a:solidFill>
            </a:endParaRPr>
          </a:p>
        </p:txBody>
      </p:sp>
    </p:spTree>
    <p:extLst>
      <p:ext uri="{BB962C8B-B14F-4D97-AF65-F5344CB8AC3E}">
        <p14:creationId xmlns:p14="http://schemas.microsoft.com/office/powerpoint/2010/main" val="39175795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81666" y="1094237"/>
            <a:ext cx="10928554" cy="341632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Pero los principales </a:t>
            </a:r>
            <a:r>
              <a:rPr lang="es-ES" sz="5400" b="1" dirty="0">
                <a:solidFill>
                  <a:srgbClr val="FFFF00"/>
                </a:solidFill>
              </a:rPr>
              <a:t>sacerdotes</a:t>
            </a:r>
            <a:r>
              <a:rPr lang="es-ES" sz="5400" b="1" dirty="0">
                <a:solidFill>
                  <a:schemeClr val="bg1"/>
                </a:solidFill>
              </a:rPr>
              <a:t> y los </a:t>
            </a:r>
            <a:r>
              <a:rPr lang="es-ES" sz="5400" b="1" dirty="0">
                <a:solidFill>
                  <a:srgbClr val="FFFF00"/>
                </a:solidFill>
              </a:rPr>
              <a:t>ancianos persuadieron a la multitud </a:t>
            </a:r>
            <a:r>
              <a:rPr lang="es-ES" sz="5400" b="1" dirty="0">
                <a:solidFill>
                  <a:schemeClr val="bg1"/>
                </a:solidFill>
              </a:rPr>
              <a:t>que pidiese a Barrabás, y que Jesús fuese muerto.”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Mateo 27:20:</a:t>
            </a:r>
          </a:p>
        </p:txBody>
      </p:sp>
    </p:spTree>
    <p:extLst>
      <p:ext uri="{BB962C8B-B14F-4D97-AF65-F5344CB8AC3E}">
        <p14:creationId xmlns:p14="http://schemas.microsoft.com/office/powerpoint/2010/main" val="219070948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Alta Traición y Fornicación</a:t>
            </a:r>
          </a:p>
        </p:txBody>
      </p:sp>
    </p:spTree>
    <p:extLst>
      <p:ext uri="{BB962C8B-B14F-4D97-AF65-F5344CB8AC3E}">
        <p14:creationId xmlns:p14="http://schemas.microsoft.com/office/powerpoint/2010/main" val="256689208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5057" y="494797"/>
            <a:ext cx="1084931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a:solidFill>
                  <a:srgbClr val="002060"/>
                </a:solidFill>
              </a:rPr>
              <a:t>El </a:t>
            </a:r>
            <a:r>
              <a:rPr lang="es-ES" sz="4800" b="1" dirty="0">
                <a:solidFill>
                  <a:srgbClr val="FF0000"/>
                </a:solidFill>
              </a:rPr>
              <a:t>clímax del juicio civil </a:t>
            </a:r>
            <a:r>
              <a:rPr lang="es-ES" sz="4800" b="1" dirty="0">
                <a:solidFill>
                  <a:srgbClr val="002060"/>
                </a:solidFill>
              </a:rPr>
              <a:t>de Jesús ocurrió cuando Pilato puso a </a:t>
            </a:r>
            <a:r>
              <a:rPr lang="es-ES" sz="4800" b="1" dirty="0">
                <a:solidFill>
                  <a:srgbClr val="FF0000"/>
                </a:solidFill>
              </a:rPr>
              <a:t>Jesús y a </a:t>
            </a:r>
            <a:r>
              <a:rPr lang="es-ES" sz="4800" b="1" dirty="0" smtClean="0">
                <a:solidFill>
                  <a:srgbClr val="FF0000"/>
                </a:solidFill>
              </a:rPr>
              <a:t>Barrabás </a:t>
            </a:r>
            <a:r>
              <a:rPr lang="es-ES" sz="4800" b="1" dirty="0">
                <a:solidFill>
                  <a:srgbClr val="002060"/>
                </a:solidFill>
              </a:rPr>
              <a:t>lado a lado en el Pretorio y les preguntó a los judíos a quien querían que soltara. En su respuesta los líderes judíos cometieron </a:t>
            </a:r>
            <a:r>
              <a:rPr lang="es-ES" sz="4800" b="1" dirty="0">
                <a:solidFill>
                  <a:srgbClr val="FF0000"/>
                </a:solidFill>
              </a:rPr>
              <a:t>fornicación</a:t>
            </a:r>
            <a:r>
              <a:rPr lang="es-ES" sz="4800" b="1" dirty="0">
                <a:solidFill>
                  <a:srgbClr val="002060"/>
                </a:solidFill>
              </a:rPr>
              <a:t> y </a:t>
            </a:r>
            <a:r>
              <a:rPr lang="es-ES" sz="4800" b="1" dirty="0">
                <a:solidFill>
                  <a:srgbClr val="FF0000"/>
                </a:solidFill>
              </a:rPr>
              <a:t>alta traición </a:t>
            </a:r>
            <a:r>
              <a:rPr lang="es-ES" sz="4800" b="1" dirty="0">
                <a:solidFill>
                  <a:srgbClr val="002060"/>
                </a:solidFill>
              </a:rPr>
              <a:t>contra Dios. </a:t>
            </a:r>
            <a:r>
              <a:rPr lang="es-ES" sz="4800" b="1" i="1" dirty="0">
                <a:solidFill>
                  <a:srgbClr val="002060"/>
                </a:solidFill>
              </a:rPr>
              <a:t>¡Rechazaron a su legítimo esposo y cometieron fornicación con </a:t>
            </a:r>
            <a:r>
              <a:rPr lang="es-ES" sz="4800" b="1" i="1" dirty="0" smtClean="0">
                <a:solidFill>
                  <a:srgbClr val="002060"/>
                </a:solidFill>
              </a:rPr>
              <a:t>César</a:t>
            </a:r>
            <a:r>
              <a:rPr lang="es-ES" sz="4800" b="1" i="1" dirty="0">
                <a:solidFill>
                  <a:srgbClr val="002060"/>
                </a:solidFill>
              </a:rPr>
              <a:t>!</a:t>
            </a:r>
            <a:endParaRPr lang="es-ES" sz="4800" b="1" i="1" dirty="0">
              <a:solidFill>
                <a:srgbClr val="AC0C45"/>
              </a:solidFill>
            </a:endParaRPr>
          </a:p>
        </p:txBody>
      </p:sp>
    </p:spTree>
    <p:extLst>
      <p:ext uri="{BB962C8B-B14F-4D97-AF65-F5344CB8AC3E}">
        <p14:creationId xmlns:p14="http://schemas.microsoft.com/office/powerpoint/2010/main" val="243164183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1" y="799269"/>
            <a:ext cx="11761835" cy="6186309"/>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Entonces Pilato, oyendo esto, llevó fuera a Jesús, y se sentó en el tribunal en el lugar llamado el Enlosado, y en hebreo Gabata. 14 Era la preparación de la pascua, y como la hora </a:t>
            </a:r>
            <a:r>
              <a:rPr lang="es-ES" sz="4400" b="1" dirty="0" smtClean="0">
                <a:solidFill>
                  <a:schemeClr val="bg1"/>
                </a:solidFill>
              </a:rPr>
              <a:t>sexta. Entonces </a:t>
            </a:r>
            <a:r>
              <a:rPr lang="es-ES" sz="4400" b="1" dirty="0">
                <a:solidFill>
                  <a:schemeClr val="bg1"/>
                </a:solidFill>
              </a:rPr>
              <a:t>dijo a los judíos: ¡He aquí vuestro Rey! 15 Pero ellos gritaron: !¡Fuera, fuera, crucifícale! Pilato les dijo: ¿A vuestro Rey he de crucificar? Respondieron los principales sacerdotes: </a:t>
            </a:r>
            <a:r>
              <a:rPr lang="es-ES" sz="4400" b="1" dirty="0">
                <a:solidFill>
                  <a:srgbClr val="FFFF00"/>
                </a:solidFill>
              </a:rPr>
              <a:t>No tenemos más rey que César</a:t>
            </a:r>
            <a:r>
              <a:rPr lang="es-ES" sz="4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19:13-15:</a:t>
            </a:r>
          </a:p>
        </p:txBody>
      </p:sp>
    </p:spTree>
    <p:extLst>
      <p:ext uri="{BB962C8B-B14F-4D97-AF65-F5344CB8AC3E}">
        <p14:creationId xmlns:p14="http://schemas.microsoft.com/office/powerpoint/2010/main" val="497443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42451" y="345443"/>
            <a:ext cx="11031794" cy="5016758"/>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8000" b="1" dirty="0">
                <a:solidFill>
                  <a:srgbClr val="002060"/>
                </a:solidFill>
              </a:rPr>
              <a:t>¿</a:t>
            </a:r>
            <a:r>
              <a:rPr lang="es-ES" sz="8000" b="1" dirty="0">
                <a:solidFill>
                  <a:srgbClr val="FF0000"/>
                </a:solidFill>
              </a:rPr>
              <a:t>Cómo entendió Jesús </a:t>
            </a:r>
            <a:r>
              <a:rPr lang="es-ES" sz="8000" b="1" dirty="0">
                <a:solidFill>
                  <a:srgbClr val="002060"/>
                </a:solidFill>
              </a:rPr>
              <a:t>la relación entre la iglesia y el estado, entre el poder civil y el poder religioso?</a:t>
            </a:r>
            <a:endParaRPr lang="es-ES" sz="8000" b="1" u="sng" dirty="0">
              <a:solidFill>
                <a:srgbClr val="002060"/>
              </a:solidFill>
            </a:endParaRPr>
          </a:p>
        </p:txBody>
      </p:sp>
    </p:spTree>
    <p:extLst>
      <p:ext uri="{BB962C8B-B14F-4D97-AF65-F5344CB8AC3E}">
        <p14:creationId xmlns:p14="http://schemas.microsoft.com/office/powerpoint/2010/main" val="369166581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5057" y="494797"/>
            <a:ext cx="10849313"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600" b="1" dirty="0">
                <a:solidFill>
                  <a:srgbClr val="002060"/>
                </a:solidFill>
              </a:rPr>
              <a:t>Al reclamar a </a:t>
            </a:r>
            <a:r>
              <a:rPr lang="es-ES" sz="6600" b="1" dirty="0" smtClean="0">
                <a:solidFill>
                  <a:srgbClr val="FF0000"/>
                </a:solidFill>
              </a:rPr>
              <a:t>César </a:t>
            </a:r>
            <a:r>
              <a:rPr lang="es-ES" sz="6600" b="1" dirty="0">
                <a:solidFill>
                  <a:srgbClr val="FF0000"/>
                </a:solidFill>
              </a:rPr>
              <a:t>como su rey</a:t>
            </a:r>
            <a:r>
              <a:rPr lang="es-ES" sz="6600" b="1" dirty="0">
                <a:solidFill>
                  <a:srgbClr val="002060"/>
                </a:solidFill>
              </a:rPr>
              <a:t>, negaron a Jesús, el Rey de reyes. </a:t>
            </a:r>
            <a:r>
              <a:rPr lang="es-ES" sz="6600" b="1" u="sng" dirty="0">
                <a:solidFill>
                  <a:srgbClr val="002060"/>
                </a:solidFill>
              </a:rPr>
              <a:t>Al fornicar con el estado romano la iglesia de la época se convirtió en ramera</a:t>
            </a:r>
            <a:r>
              <a:rPr lang="es-ES" sz="6600" b="1" dirty="0">
                <a:solidFill>
                  <a:srgbClr val="002060"/>
                </a:solidFill>
              </a:rPr>
              <a:t>.</a:t>
            </a:r>
            <a:endParaRPr lang="es-ES" sz="6600" b="1" i="1" dirty="0">
              <a:solidFill>
                <a:srgbClr val="AC0C45"/>
              </a:solidFill>
            </a:endParaRPr>
          </a:p>
        </p:txBody>
      </p:sp>
    </p:spTree>
    <p:extLst>
      <p:ext uri="{BB962C8B-B14F-4D97-AF65-F5344CB8AC3E}">
        <p14:creationId xmlns:p14="http://schemas.microsoft.com/office/powerpoint/2010/main" val="288722040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5057" y="830167"/>
            <a:ext cx="10849313"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a:solidFill>
                  <a:srgbClr val="002060"/>
                </a:solidFill>
              </a:rPr>
              <a:t>Jesús había venido para </a:t>
            </a:r>
            <a:r>
              <a:rPr lang="es-ES" sz="4800" b="1" dirty="0">
                <a:solidFill>
                  <a:srgbClr val="FF0000"/>
                </a:solidFill>
              </a:rPr>
              <a:t>casarse</a:t>
            </a:r>
            <a:r>
              <a:rPr lang="es-ES" sz="4800" b="1" dirty="0">
                <a:solidFill>
                  <a:srgbClr val="002060"/>
                </a:solidFill>
              </a:rPr>
              <a:t> con el pueblo de Israel. Era el esposo haciendo todo lo posible por </a:t>
            </a:r>
            <a:r>
              <a:rPr lang="es-ES" sz="4800" b="1" dirty="0">
                <a:solidFill>
                  <a:srgbClr val="FF0000"/>
                </a:solidFill>
              </a:rPr>
              <a:t>enamorar a Israel</a:t>
            </a:r>
            <a:r>
              <a:rPr lang="es-ES" sz="4800" b="1" dirty="0">
                <a:solidFill>
                  <a:srgbClr val="002060"/>
                </a:solidFill>
              </a:rPr>
              <a:t>, pero ellos </a:t>
            </a:r>
            <a:r>
              <a:rPr lang="es-ES" sz="4800" b="1" dirty="0">
                <a:solidFill>
                  <a:srgbClr val="FF0000"/>
                </a:solidFill>
              </a:rPr>
              <a:t>escogieron a </a:t>
            </a:r>
            <a:r>
              <a:rPr lang="es-ES" sz="4800" b="1" dirty="0" smtClean="0">
                <a:solidFill>
                  <a:srgbClr val="FF0000"/>
                </a:solidFill>
              </a:rPr>
              <a:t>César</a:t>
            </a:r>
            <a:r>
              <a:rPr lang="es-ES" sz="4800" b="1" dirty="0" smtClean="0">
                <a:solidFill>
                  <a:srgbClr val="002060"/>
                </a:solidFill>
              </a:rPr>
              <a:t> </a:t>
            </a:r>
            <a:r>
              <a:rPr lang="es-ES" sz="4800" b="1" dirty="0">
                <a:solidFill>
                  <a:srgbClr val="002060"/>
                </a:solidFill>
              </a:rPr>
              <a:t>en vez de escogerlo a él. En verdad, los judíos </a:t>
            </a:r>
            <a:r>
              <a:rPr lang="es-ES" sz="4800" b="1" dirty="0">
                <a:solidFill>
                  <a:srgbClr val="FF0000"/>
                </a:solidFill>
              </a:rPr>
              <a:t>aborrecían al poder civil de </a:t>
            </a:r>
            <a:r>
              <a:rPr lang="es-ES" sz="4800" b="1" dirty="0" smtClean="0">
                <a:solidFill>
                  <a:srgbClr val="FF0000"/>
                </a:solidFill>
              </a:rPr>
              <a:t>Roma</a:t>
            </a:r>
            <a:r>
              <a:rPr lang="es-ES" sz="4800" b="1" dirty="0">
                <a:solidFill>
                  <a:srgbClr val="002060"/>
                </a:solidFill>
              </a:rPr>
              <a:t>. Solo querían usarlo para destruir a Jesús:</a:t>
            </a:r>
            <a:endParaRPr lang="es-ES" sz="4800" b="1" i="1" dirty="0">
              <a:solidFill>
                <a:srgbClr val="AC0C45"/>
              </a:solidFill>
            </a:endParaRPr>
          </a:p>
        </p:txBody>
      </p:sp>
    </p:spTree>
    <p:extLst>
      <p:ext uri="{BB962C8B-B14F-4D97-AF65-F5344CB8AC3E}">
        <p14:creationId xmlns:p14="http://schemas.microsoft.com/office/powerpoint/2010/main" val="278392528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5057" y="417212"/>
            <a:ext cx="1084931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a:solidFill>
                  <a:srgbClr val="002060"/>
                </a:solidFill>
              </a:rPr>
              <a:t>En los evangelios se usan toda clase de </a:t>
            </a:r>
            <a:r>
              <a:rPr lang="es-ES" sz="4800" b="1" dirty="0">
                <a:solidFill>
                  <a:srgbClr val="FF0000"/>
                </a:solidFill>
              </a:rPr>
              <a:t>metáforas</a:t>
            </a:r>
            <a:r>
              <a:rPr lang="es-ES" sz="4800" b="1" dirty="0">
                <a:solidFill>
                  <a:srgbClr val="002060"/>
                </a:solidFill>
              </a:rPr>
              <a:t> para describir la relación que Cristo quería tener con su pueblo.</a:t>
            </a:r>
          </a:p>
          <a:p>
            <a:pPr marL="685800" indent="-685800">
              <a:buClr>
                <a:srgbClr val="FF0000"/>
              </a:buClr>
              <a:buFont typeface="Wingdings" panose="05000000000000000000" pitchFamily="2" charset="2"/>
              <a:buChar char="Ø"/>
            </a:pPr>
            <a:r>
              <a:rPr lang="es-ES" sz="4800" b="1" dirty="0" smtClean="0">
                <a:solidFill>
                  <a:srgbClr val="002060"/>
                </a:solidFill>
              </a:rPr>
              <a:t>Juan </a:t>
            </a:r>
            <a:r>
              <a:rPr lang="es-ES" sz="4800" b="1" dirty="0">
                <a:solidFill>
                  <a:srgbClr val="002060"/>
                </a:solidFill>
              </a:rPr>
              <a:t>el Bautista era el </a:t>
            </a:r>
            <a:r>
              <a:rPr lang="es-ES" sz="4800" b="1" dirty="0">
                <a:solidFill>
                  <a:srgbClr val="FF0000"/>
                </a:solidFill>
              </a:rPr>
              <a:t>amigo del esposo </a:t>
            </a:r>
            <a:r>
              <a:rPr lang="es-ES" sz="4800" b="1" dirty="0">
                <a:solidFill>
                  <a:srgbClr val="002060"/>
                </a:solidFill>
              </a:rPr>
              <a:t>(Juan 3:23)</a:t>
            </a:r>
          </a:p>
          <a:p>
            <a:pPr marL="685800" indent="-685800">
              <a:buClr>
                <a:srgbClr val="FF0000"/>
              </a:buClr>
              <a:buFont typeface="Wingdings" panose="05000000000000000000" pitchFamily="2" charset="2"/>
              <a:buChar char="Ø"/>
            </a:pPr>
            <a:r>
              <a:rPr lang="es-ES" sz="4800" b="1" dirty="0" smtClean="0">
                <a:solidFill>
                  <a:srgbClr val="002060"/>
                </a:solidFill>
              </a:rPr>
              <a:t>Jesús </a:t>
            </a:r>
            <a:r>
              <a:rPr lang="es-ES" sz="4800" b="1" dirty="0">
                <a:solidFill>
                  <a:srgbClr val="002060"/>
                </a:solidFill>
              </a:rPr>
              <a:t>dijo: “¿Cómo pueden </a:t>
            </a:r>
            <a:r>
              <a:rPr lang="es-ES" sz="4800" b="1" dirty="0">
                <a:solidFill>
                  <a:srgbClr val="FF0000"/>
                </a:solidFill>
              </a:rPr>
              <a:t>llorar mientras el esposo</a:t>
            </a:r>
            <a:r>
              <a:rPr lang="es-ES" sz="4800" b="1" dirty="0">
                <a:solidFill>
                  <a:srgbClr val="002060"/>
                </a:solidFill>
              </a:rPr>
              <a:t> está con ustedes?” (Marcos 2:19, 20</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216067827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5057" y="417212"/>
            <a:ext cx="10849313"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dirty="0" smtClean="0">
                <a:solidFill>
                  <a:srgbClr val="002060"/>
                </a:solidFill>
              </a:rPr>
              <a:t>La </a:t>
            </a:r>
            <a:r>
              <a:rPr lang="es-ES" sz="4800" b="1" dirty="0">
                <a:solidFill>
                  <a:srgbClr val="002060"/>
                </a:solidFill>
              </a:rPr>
              <a:t>parábola de las </a:t>
            </a:r>
            <a:r>
              <a:rPr lang="es-ES" sz="4800" b="1" dirty="0">
                <a:solidFill>
                  <a:srgbClr val="FF0000"/>
                </a:solidFill>
              </a:rPr>
              <a:t>diez vírgenes </a:t>
            </a:r>
            <a:r>
              <a:rPr lang="es-ES" sz="4800" b="1" dirty="0">
                <a:solidFill>
                  <a:srgbClr val="002060"/>
                </a:solidFill>
              </a:rPr>
              <a:t>(Mateo 25:1-10)</a:t>
            </a:r>
          </a:p>
          <a:p>
            <a:pPr marL="685800" indent="-685800">
              <a:buClr>
                <a:srgbClr val="FF0000"/>
              </a:buClr>
              <a:buFont typeface="Wingdings" panose="05000000000000000000" pitchFamily="2" charset="2"/>
              <a:buChar char="Ø"/>
            </a:pPr>
            <a:r>
              <a:rPr lang="es-ES" sz="4800" b="1" dirty="0" smtClean="0">
                <a:solidFill>
                  <a:srgbClr val="002060"/>
                </a:solidFill>
              </a:rPr>
              <a:t>La </a:t>
            </a:r>
            <a:r>
              <a:rPr lang="es-ES" sz="4800" b="1" dirty="0">
                <a:solidFill>
                  <a:srgbClr val="002060"/>
                </a:solidFill>
              </a:rPr>
              <a:t>parábola del </a:t>
            </a:r>
            <a:r>
              <a:rPr lang="es-ES" sz="4800" b="1" dirty="0">
                <a:solidFill>
                  <a:srgbClr val="FF0000"/>
                </a:solidFill>
              </a:rPr>
              <a:t>manto de bodas </a:t>
            </a:r>
            <a:r>
              <a:rPr lang="es-ES" sz="4800" b="1" dirty="0">
                <a:solidFill>
                  <a:srgbClr val="002060"/>
                </a:solidFill>
              </a:rPr>
              <a:t>(Mateo 22:1-14)</a:t>
            </a:r>
          </a:p>
          <a:p>
            <a:pPr marL="685800" indent="-685800">
              <a:buClr>
                <a:srgbClr val="FF0000"/>
              </a:buClr>
              <a:buFont typeface="Wingdings" panose="05000000000000000000" pitchFamily="2" charset="2"/>
              <a:buChar char="Ø"/>
            </a:pPr>
            <a:r>
              <a:rPr lang="es-ES" sz="4800" b="1" dirty="0" smtClean="0">
                <a:solidFill>
                  <a:srgbClr val="002060"/>
                </a:solidFill>
              </a:rPr>
              <a:t>Jesús </a:t>
            </a:r>
            <a:r>
              <a:rPr lang="es-ES" sz="4800" b="1" dirty="0">
                <a:solidFill>
                  <a:srgbClr val="002060"/>
                </a:solidFill>
              </a:rPr>
              <a:t>era el esposo que </a:t>
            </a:r>
            <a:r>
              <a:rPr lang="es-ES" sz="4800" b="1" dirty="0">
                <a:solidFill>
                  <a:srgbClr val="FF0000"/>
                </a:solidFill>
              </a:rPr>
              <a:t>había venido a casarse</a:t>
            </a:r>
            <a:r>
              <a:rPr lang="es-ES" sz="4800" b="1" dirty="0">
                <a:solidFill>
                  <a:srgbClr val="002060"/>
                </a:solidFill>
              </a:rPr>
              <a:t> con Israel, pero ella </a:t>
            </a:r>
            <a:r>
              <a:rPr lang="es-ES" sz="4800" b="1" dirty="0">
                <a:solidFill>
                  <a:srgbClr val="FF0000"/>
                </a:solidFill>
              </a:rPr>
              <a:t>escogió al poder civil</a:t>
            </a:r>
            <a:r>
              <a:rPr lang="es-ES" sz="4800" b="1" dirty="0">
                <a:solidFill>
                  <a:srgbClr val="002060"/>
                </a:solidFill>
              </a:rPr>
              <a:t> en vez de escoger a Jesús.</a:t>
            </a:r>
            <a:endParaRPr lang="es-ES" sz="4800" b="1" i="1" dirty="0">
              <a:solidFill>
                <a:srgbClr val="AC0C45"/>
              </a:solidFill>
            </a:endParaRPr>
          </a:p>
        </p:txBody>
      </p:sp>
    </p:spTree>
    <p:extLst>
      <p:ext uri="{BB962C8B-B14F-4D97-AF65-F5344CB8AC3E}">
        <p14:creationId xmlns:p14="http://schemas.microsoft.com/office/powerpoint/2010/main" val="25257915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52525" y="1457178"/>
            <a:ext cx="4714419" cy="1077218"/>
          </a:xfrm>
          <a:prstGeom prst="rect">
            <a:avLst/>
          </a:prstGeom>
          <a:noFill/>
        </p:spPr>
        <p:txBody>
          <a:bodyPr wrap="square" rtlCol="0">
            <a:spAutoFit/>
          </a:bodyPr>
          <a:lstStyle/>
          <a:p>
            <a:pPr lvl="0">
              <a:defRPr/>
            </a:pPr>
            <a:r>
              <a:rPr lang="es-ES" sz="3200" dirty="0">
                <a:solidFill>
                  <a:schemeClr val="accent1">
                    <a:lumMod val="50000"/>
                  </a:schemeClr>
                </a:solidFill>
              </a:rPr>
              <a:t>Chantajearon a Pilato para que matara a Jesús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05315" y="264361"/>
            <a:ext cx="4723443" cy="1077218"/>
          </a:xfrm>
          <a:prstGeom prst="rect">
            <a:avLst/>
          </a:prstGeom>
          <a:noFill/>
        </p:spPr>
        <p:txBody>
          <a:bodyPr wrap="square" rtlCol="0">
            <a:spAutoFit/>
          </a:bodyPr>
          <a:lstStyle/>
          <a:p>
            <a:pPr lvl="0">
              <a:defRPr/>
            </a:pPr>
            <a:r>
              <a:rPr lang="es-ES" sz="3200" dirty="0">
                <a:solidFill>
                  <a:schemeClr val="accent1">
                    <a:lumMod val="50000"/>
                  </a:schemeClr>
                </a:solidFill>
              </a:rPr>
              <a:t>Pilato entregó a Jesús a la muerte porque...</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2525" y="4122026"/>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Los líderes religiosos fornicaron con César</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83432" y="5512317"/>
            <a:ext cx="4333909" cy="1077218"/>
          </a:xfrm>
          <a:prstGeom prst="rect">
            <a:avLst/>
          </a:prstGeom>
          <a:noFill/>
        </p:spPr>
        <p:txBody>
          <a:bodyPr wrap="square" rtlCol="0">
            <a:spAutoFit/>
          </a:bodyPr>
          <a:lstStyle/>
          <a:p>
            <a:pPr lvl="0">
              <a:defRPr/>
            </a:pPr>
            <a:r>
              <a:rPr lang="es-ES" sz="3200" dirty="0">
                <a:solidFill>
                  <a:schemeClr val="accent1">
                    <a:lumMod val="50000"/>
                  </a:schemeClr>
                </a:solidFill>
              </a:rPr>
              <a:t>Al fornicar con el estado romano, la </a:t>
            </a:r>
            <a:r>
              <a:rPr lang="es-ES" sz="3200" dirty="0" smtClean="0">
                <a:solidFill>
                  <a:schemeClr val="accent1">
                    <a:lumMod val="50000"/>
                  </a:schemeClr>
                </a:solidFill>
              </a:rPr>
              <a:t>iglesia…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83432" y="2798757"/>
            <a:ext cx="4076958" cy="1077218"/>
          </a:xfrm>
          <a:prstGeom prst="rect">
            <a:avLst/>
          </a:prstGeom>
          <a:noFill/>
        </p:spPr>
        <p:txBody>
          <a:bodyPr wrap="square" rtlCol="0">
            <a:spAutoFit/>
          </a:bodyPr>
          <a:lstStyle/>
          <a:p>
            <a:pPr lvl="0">
              <a:defRPr/>
            </a:pPr>
            <a:r>
              <a:rPr lang="es-ES" sz="3200" dirty="0">
                <a:solidFill>
                  <a:schemeClr val="accent1">
                    <a:lumMod val="50000"/>
                  </a:schemeClr>
                </a:solidFill>
              </a:rPr>
              <a:t>Sacerdotes y ancianos de las sectas </a:t>
            </a:r>
            <a:r>
              <a:rPr lang="es-ES" sz="3200" dirty="0" smtClean="0">
                <a:solidFill>
                  <a:schemeClr val="accent1">
                    <a:lumMod val="50000"/>
                  </a:schemeClr>
                </a:solidFill>
              </a:rPr>
              <a:t>judías…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577780" y="4361302"/>
            <a:ext cx="5185338"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E.</a:t>
            </a:r>
            <a:r>
              <a:rPr kumimoji="0" lang="es-DO" sz="3200" b="0" i="0" u="none" strike="noStrike" kern="1200" cap="none" spc="0" normalizeH="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Los ministros civiles del gobierno de Pilato</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77780" y="1582796"/>
            <a:ext cx="5450809" cy="1077218"/>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temía que los tumultos le generaran represalias de César</a:t>
            </a: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577781" y="162534"/>
            <a:ext cx="5450809"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Líderes rechazaron a Jesús, su legítimo esposo</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577780" y="2859429"/>
            <a:ext cx="5117690"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se convirtió en ramera</a:t>
            </a: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608067" y="5684101"/>
            <a:ext cx="5185338"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lideraron el clamor por la muerte de Jesús</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577780" y="3701028"/>
            <a:ext cx="4786300" cy="553998"/>
          </a:xfrm>
          <a:prstGeom prst="rect">
            <a:avLst/>
          </a:prstGeom>
          <a:noFill/>
        </p:spPr>
        <p:txBody>
          <a:bodyPr wrap="square" rtlCol="0">
            <a:spAutoFit/>
          </a:bodyPr>
          <a:lstStyle/>
          <a:p>
            <a:pPr lvl="0"/>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dirty="0" smtClean="0">
                <a:solidFill>
                  <a:prstClr val="black"/>
                </a:solidFill>
              </a:rPr>
              <a:t>se purificó</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29285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12365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Causaron lo que quisieron impedir</a:t>
            </a:r>
          </a:p>
        </p:txBody>
      </p:sp>
    </p:spTree>
    <p:extLst>
      <p:ext uri="{BB962C8B-B14F-4D97-AF65-F5344CB8AC3E}">
        <p14:creationId xmlns:p14="http://schemas.microsoft.com/office/powerpoint/2010/main" val="150224031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24465" y="460835"/>
            <a:ext cx="1159176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a:solidFill>
                  <a:srgbClr val="002060"/>
                </a:solidFill>
              </a:rPr>
              <a:t>Los líderes religiosos pensaban que al deshacerse de Jesús iban a </a:t>
            </a:r>
            <a:r>
              <a:rPr lang="es-ES" sz="4800" b="1" dirty="0">
                <a:solidFill>
                  <a:srgbClr val="FF0000"/>
                </a:solidFill>
              </a:rPr>
              <a:t>salvar a la nación</a:t>
            </a:r>
            <a:r>
              <a:rPr lang="es-ES" sz="4800" b="1" dirty="0">
                <a:solidFill>
                  <a:srgbClr val="002060"/>
                </a:solidFill>
              </a:rPr>
              <a:t>, pero sucedió </a:t>
            </a:r>
            <a:r>
              <a:rPr lang="es-ES" sz="4800" b="1" dirty="0">
                <a:solidFill>
                  <a:srgbClr val="FF0000"/>
                </a:solidFill>
              </a:rPr>
              <a:t>lo contrario</a:t>
            </a:r>
            <a:r>
              <a:rPr lang="es-ES" sz="4800" b="1" dirty="0">
                <a:solidFill>
                  <a:srgbClr val="002060"/>
                </a:solidFill>
              </a:rPr>
              <a:t>. Al matar a Jesús </a:t>
            </a:r>
            <a:r>
              <a:rPr lang="es-ES" sz="4800" b="1" dirty="0">
                <a:solidFill>
                  <a:srgbClr val="FF0000"/>
                </a:solidFill>
              </a:rPr>
              <a:t>causaron lo que querían impedir</a:t>
            </a:r>
            <a:r>
              <a:rPr lang="es-ES" sz="4800" b="1" dirty="0">
                <a:solidFill>
                  <a:srgbClr val="002060"/>
                </a:solidFill>
              </a:rPr>
              <a:t>. En el </a:t>
            </a:r>
            <a:r>
              <a:rPr lang="es-ES" sz="4800" b="1" dirty="0">
                <a:solidFill>
                  <a:srgbClr val="FF0000"/>
                </a:solidFill>
              </a:rPr>
              <a:t>año 70</a:t>
            </a:r>
            <a:r>
              <a:rPr lang="es-ES" sz="4800" b="1" dirty="0">
                <a:solidFill>
                  <a:srgbClr val="002060"/>
                </a:solidFill>
              </a:rPr>
              <a:t>, </a:t>
            </a:r>
            <a:r>
              <a:rPr lang="es-ES" sz="4800" b="1" dirty="0" smtClean="0">
                <a:solidFill>
                  <a:srgbClr val="002060"/>
                </a:solidFill>
              </a:rPr>
              <a:t>los </a:t>
            </a:r>
            <a:r>
              <a:rPr lang="es-ES" sz="4800" b="1" dirty="0" smtClean="0">
                <a:solidFill>
                  <a:srgbClr val="FF0000"/>
                </a:solidFill>
              </a:rPr>
              <a:t>mismos </a:t>
            </a:r>
            <a:r>
              <a:rPr lang="es-ES" sz="4800" b="1" dirty="0">
                <a:solidFill>
                  <a:srgbClr val="FF0000"/>
                </a:solidFill>
              </a:rPr>
              <a:t>romanos </a:t>
            </a:r>
            <a:r>
              <a:rPr lang="es-ES" sz="4800" b="1" dirty="0">
                <a:solidFill>
                  <a:srgbClr val="002060"/>
                </a:solidFill>
              </a:rPr>
              <a:t>que habían </a:t>
            </a:r>
            <a:r>
              <a:rPr lang="es-ES" sz="4800" b="1" dirty="0" smtClean="0">
                <a:solidFill>
                  <a:srgbClr val="002060"/>
                </a:solidFill>
              </a:rPr>
              <a:t>sido usados </a:t>
            </a:r>
            <a:r>
              <a:rPr lang="es-ES" sz="4800" b="1" dirty="0">
                <a:solidFill>
                  <a:srgbClr val="002060"/>
                </a:solidFill>
              </a:rPr>
              <a:t>para matar a Jesús vinieron y </a:t>
            </a:r>
            <a:r>
              <a:rPr lang="es-ES" sz="4800" b="1" dirty="0">
                <a:solidFill>
                  <a:srgbClr val="FF0000"/>
                </a:solidFill>
              </a:rPr>
              <a:t>quitaron la nación </a:t>
            </a:r>
            <a:r>
              <a:rPr lang="es-ES" sz="4800" b="1" dirty="0">
                <a:solidFill>
                  <a:srgbClr val="002060"/>
                </a:solidFill>
              </a:rPr>
              <a:t>judía. Es decir, la </a:t>
            </a:r>
            <a:r>
              <a:rPr lang="es-ES" sz="4800" b="1" dirty="0">
                <a:solidFill>
                  <a:srgbClr val="FF0000"/>
                </a:solidFill>
              </a:rPr>
              <a:t>apostasía nacional </a:t>
            </a:r>
            <a:r>
              <a:rPr lang="es-ES" sz="4800" b="1" dirty="0">
                <a:solidFill>
                  <a:srgbClr val="002060"/>
                </a:solidFill>
              </a:rPr>
              <a:t>llevó a la </a:t>
            </a:r>
            <a:r>
              <a:rPr lang="es-ES" sz="4800" b="1" dirty="0">
                <a:solidFill>
                  <a:srgbClr val="FF0000"/>
                </a:solidFill>
              </a:rPr>
              <a:t>ruina nacional</a:t>
            </a:r>
            <a:r>
              <a:rPr lang="es-ES" sz="4800" b="1" dirty="0">
                <a:solidFill>
                  <a:srgbClr val="002060"/>
                </a:solidFill>
              </a:rPr>
              <a:t>.</a:t>
            </a:r>
            <a:endParaRPr lang="es-ES" sz="4800" b="1" i="1" dirty="0">
              <a:solidFill>
                <a:srgbClr val="AC0C45"/>
              </a:solidFill>
            </a:endParaRPr>
          </a:p>
        </p:txBody>
      </p:sp>
    </p:spTree>
    <p:extLst>
      <p:ext uri="{BB962C8B-B14F-4D97-AF65-F5344CB8AC3E}">
        <p14:creationId xmlns:p14="http://schemas.microsoft.com/office/powerpoint/2010/main" val="212463324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1" y="990998"/>
            <a:ext cx="11761835" cy="5632311"/>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Y cuando llegó cerca de la ciudad, al verla, lloró sobre ella, </a:t>
            </a:r>
            <a:r>
              <a:rPr lang="es-ES" sz="4000" b="1" dirty="0">
                <a:solidFill>
                  <a:srgbClr val="FF0000"/>
                </a:solidFill>
              </a:rPr>
              <a:t>42</a:t>
            </a:r>
            <a:r>
              <a:rPr lang="es-ES" sz="4000" b="1" dirty="0">
                <a:solidFill>
                  <a:schemeClr val="bg1"/>
                </a:solidFill>
              </a:rPr>
              <a:t> diciendo: ¡Oh, si también tú conocieses, a lo menos en este tu día, lo que es para tu paz! Mas ahora está encubierto de tus ojos. </a:t>
            </a:r>
            <a:r>
              <a:rPr lang="es-ES" sz="4000" b="1" dirty="0">
                <a:solidFill>
                  <a:srgbClr val="FF0000"/>
                </a:solidFill>
              </a:rPr>
              <a:t>43</a:t>
            </a:r>
            <a:r>
              <a:rPr lang="es-ES" sz="4000" b="1" dirty="0">
                <a:solidFill>
                  <a:schemeClr val="bg1"/>
                </a:solidFill>
              </a:rPr>
              <a:t> Porque vendrán días sobre ti, cuando </a:t>
            </a:r>
            <a:r>
              <a:rPr lang="es-ES" sz="4000" b="1" dirty="0">
                <a:solidFill>
                  <a:srgbClr val="FFFF00"/>
                </a:solidFill>
              </a:rPr>
              <a:t>tus enemigos </a:t>
            </a:r>
            <a:r>
              <a:rPr lang="es-ES" sz="4000" b="1" dirty="0">
                <a:solidFill>
                  <a:schemeClr val="bg1"/>
                </a:solidFill>
              </a:rPr>
              <a:t>te rodearán con vallado, y </a:t>
            </a:r>
            <a:r>
              <a:rPr lang="es-ES" sz="4000" b="1" dirty="0" smtClean="0">
                <a:solidFill>
                  <a:schemeClr val="bg1"/>
                </a:solidFill>
              </a:rPr>
              <a:t>te sitiarán</a:t>
            </a:r>
            <a:r>
              <a:rPr lang="es-ES" sz="4000" b="1" dirty="0">
                <a:solidFill>
                  <a:schemeClr val="bg1"/>
                </a:solidFill>
              </a:rPr>
              <a:t>, y por todas partes te estrecharán, </a:t>
            </a:r>
            <a:r>
              <a:rPr lang="es-ES" sz="4000" b="1" dirty="0">
                <a:solidFill>
                  <a:srgbClr val="FF0000"/>
                </a:solidFill>
              </a:rPr>
              <a:t>44</a:t>
            </a:r>
            <a:r>
              <a:rPr lang="es-ES" sz="4000" b="1" dirty="0">
                <a:solidFill>
                  <a:schemeClr val="bg1"/>
                </a:solidFill>
              </a:rPr>
              <a:t> y </a:t>
            </a:r>
            <a:r>
              <a:rPr lang="es-ES" sz="4000" b="1" dirty="0">
                <a:solidFill>
                  <a:srgbClr val="FFFF00"/>
                </a:solidFill>
              </a:rPr>
              <a:t>te derribarán</a:t>
            </a:r>
            <a:r>
              <a:rPr lang="es-ES" sz="4000" b="1" dirty="0">
                <a:solidFill>
                  <a:schemeClr val="bg1"/>
                </a:solidFill>
              </a:rPr>
              <a:t> a tierra, y a tus hijos dentro de ti, y no dejarán en ti piedra sobre piedra, por cuanto </a:t>
            </a:r>
            <a:r>
              <a:rPr lang="es-ES" sz="4000" b="1" dirty="0">
                <a:solidFill>
                  <a:srgbClr val="FFFF00"/>
                </a:solidFill>
              </a:rPr>
              <a:t>no conociste el tiempo de tu visitación</a:t>
            </a:r>
            <a:r>
              <a:rPr lang="es-ES" sz="4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Lucas 19:41-44:</a:t>
            </a:r>
          </a:p>
        </p:txBody>
      </p:sp>
    </p:spTree>
    <p:extLst>
      <p:ext uri="{BB962C8B-B14F-4D97-AF65-F5344CB8AC3E}">
        <p14:creationId xmlns:p14="http://schemas.microsoft.com/office/powerpoint/2010/main" val="281147235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24465" y="460835"/>
            <a:ext cx="11591763"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600" b="1" dirty="0" smtClean="0">
                <a:solidFill>
                  <a:srgbClr val="002060"/>
                </a:solidFill>
              </a:rPr>
              <a:t>Una destrucción </a:t>
            </a:r>
            <a:r>
              <a:rPr lang="es-ES" sz="6600" b="1" dirty="0">
                <a:solidFill>
                  <a:srgbClr val="FF0000"/>
                </a:solidFill>
              </a:rPr>
              <a:t>similar</a:t>
            </a:r>
            <a:r>
              <a:rPr lang="es-ES" sz="6600" b="1" dirty="0">
                <a:solidFill>
                  <a:srgbClr val="002060"/>
                </a:solidFill>
              </a:rPr>
              <a:t> ocurrirá cuando los </a:t>
            </a:r>
            <a:r>
              <a:rPr lang="es-ES" sz="6600" b="1" dirty="0">
                <a:solidFill>
                  <a:srgbClr val="FF0000"/>
                </a:solidFill>
              </a:rPr>
              <a:t>gobernantes civiles</a:t>
            </a:r>
            <a:r>
              <a:rPr lang="es-ES" sz="6600" b="1" dirty="0">
                <a:solidFill>
                  <a:srgbClr val="002060"/>
                </a:solidFill>
              </a:rPr>
              <a:t> de la tierra se den cuenta que la </a:t>
            </a:r>
            <a:r>
              <a:rPr lang="es-ES" sz="6600" b="1" dirty="0">
                <a:solidFill>
                  <a:srgbClr val="FF0000"/>
                </a:solidFill>
              </a:rPr>
              <a:t>ramera y sus hijas</a:t>
            </a:r>
            <a:r>
              <a:rPr lang="es-ES" sz="6600" b="1" dirty="0">
                <a:solidFill>
                  <a:srgbClr val="002060"/>
                </a:solidFill>
              </a:rPr>
              <a:t> los han </a:t>
            </a:r>
            <a:r>
              <a:rPr lang="es-ES" sz="6600" b="1" dirty="0">
                <a:solidFill>
                  <a:srgbClr val="FF0000"/>
                </a:solidFill>
              </a:rPr>
              <a:t>engañado</a:t>
            </a:r>
            <a:r>
              <a:rPr lang="es-ES" sz="6600" b="1" dirty="0">
                <a:solidFill>
                  <a:srgbClr val="002060"/>
                </a:solidFill>
              </a:rPr>
              <a:t> (Apocalipsis 17:16).</a:t>
            </a:r>
            <a:endParaRPr lang="es-ES" sz="6600" b="1" i="1" dirty="0">
              <a:solidFill>
                <a:srgbClr val="AC0C45"/>
              </a:solidFill>
            </a:endParaRPr>
          </a:p>
        </p:txBody>
      </p:sp>
    </p:spTree>
    <p:extLst>
      <p:ext uri="{BB962C8B-B14F-4D97-AF65-F5344CB8AC3E}">
        <p14:creationId xmlns:p14="http://schemas.microsoft.com/office/powerpoint/2010/main" val="202549391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96413" y="1757915"/>
            <a:ext cx="10235381" cy="4247317"/>
          </a:xfrm>
          <a:prstGeom prst="rect">
            <a:avLst/>
          </a:prstGeom>
          <a:noFill/>
        </p:spPr>
        <p:txBody>
          <a:bodyPr wrap="square" rtlCol="0">
            <a:spAutoFit/>
          </a:bodyPr>
          <a:lstStyle/>
          <a:p>
            <a:r>
              <a:rPr lang="es-ES" sz="5400" b="1" dirty="0">
                <a:solidFill>
                  <a:schemeClr val="bg1"/>
                </a:solidFill>
              </a:rPr>
              <a:t>Y los </a:t>
            </a:r>
            <a:r>
              <a:rPr lang="es-ES" sz="5400" b="1" dirty="0">
                <a:solidFill>
                  <a:srgbClr val="FFFF00"/>
                </a:solidFill>
              </a:rPr>
              <a:t>diez cuernos </a:t>
            </a:r>
            <a:r>
              <a:rPr lang="es-ES" sz="5400" b="1" dirty="0">
                <a:solidFill>
                  <a:schemeClr val="bg1"/>
                </a:solidFill>
              </a:rPr>
              <a:t>que viste en la bestia, estos aborrecerán a la </a:t>
            </a:r>
            <a:r>
              <a:rPr lang="es-ES" sz="5400" b="1" dirty="0">
                <a:solidFill>
                  <a:srgbClr val="FFFF00"/>
                </a:solidFill>
              </a:rPr>
              <a:t>ramera</a:t>
            </a:r>
            <a:r>
              <a:rPr lang="es-ES" sz="5400" b="1" dirty="0">
                <a:solidFill>
                  <a:schemeClr val="bg1"/>
                </a:solidFill>
              </a:rPr>
              <a:t>, y la dejarán </a:t>
            </a:r>
            <a:r>
              <a:rPr lang="es-ES" sz="5400" b="1" dirty="0">
                <a:solidFill>
                  <a:srgbClr val="FFFF00"/>
                </a:solidFill>
              </a:rPr>
              <a:t>desolada</a:t>
            </a:r>
            <a:r>
              <a:rPr lang="es-ES" sz="5400" b="1" dirty="0">
                <a:solidFill>
                  <a:schemeClr val="bg1"/>
                </a:solidFill>
              </a:rPr>
              <a:t> y desnuda; y devorarán sus carnes, y la quemarán con fuego;</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smtClean="0">
                <a:solidFill>
                  <a:srgbClr val="FF0000"/>
                </a:solidFill>
                <a:latin typeface="Arial Black" panose="020B0A04020102020204" pitchFamily="34" charset="0"/>
              </a:rPr>
              <a:t>Ap. 17: 16</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610285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6911" y="681282"/>
            <a:ext cx="11282516" cy="5509200"/>
          </a:xfrm>
          <a:prstGeom prst="rect">
            <a:avLst/>
          </a:prstGeom>
          <a:noFill/>
        </p:spPr>
        <p:txBody>
          <a:bodyPr wrap="square" rtlCol="0">
            <a:spAutoFit/>
          </a:bodyPr>
          <a:lstStyle/>
          <a:p>
            <a:r>
              <a:rPr lang="es-ES" sz="4400" b="1" dirty="0">
                <a:solidFill>
                  <a:schemeClr val="bg1"/>
                </a:solidFill>
              </a:rPr>
              <a:t>“Entonces se fueron los fariseos y consultaron cómo sorprenderle en alguna palabra. </a:t>
            </a:r>
            <a:r>
              <a:rPr lang="es-ES" sz="4400" b="1" dirty="0">
                <a:solidFill>
                  <a:srgbClr val="FF0000"/>
                </a:solidFill>
              </a:rPr>
              <a:t>16</a:t>
            </a:r>
            <a:r>
              <a:rPr lang="es-ES" sz="4400" b="1" dirty="0">
                <a:solidFill>
                  <a:schemeClr val="bg1"/>
                </a:solidFill>
              </a:rPr>
              <a:t> Y le enviaron los discípulos de ellos con los herodianos, diciendo: Maestro, sabemos que eres amante de la verdad, y que enseñas con verdad el camino de Dios, y que no te cuidas de nadie, porque no miras la apariencia de los hombres.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a:solidFill>
                  <a:srgbClr val="FF0000"/>
                </a:solidFill>
                <a:latin typeface="Arial Black" panose="020B0A04020102020204" pitchFamily="34" charset="0"/>
              </a:rPr>
              <a:t>Mateo 22:15-21:</a:t>
            </a:r>
          </a:p>
        </p:txBody>
      </p:sp>
    </p:spTree>
    <p:extLst>
      <p:ext uri="{BB962C8B-B14F-4D97-AF65-F5344CB8AC3E}">
        <p14:creationId xmlns:p14="http://schemas.microsoft.com/office/powerpoint/2010/main" val="271813663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24465" y="460835"/>
            <a:ext cx="1159176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5400" b="1" dirty="0">
                <a:solidFill>
                  <a:srgbClr val="002060"/>
                </a:solidFill>
              </a:rPr>
              <a:t>Algo </a:t>
            </a:r>
            <a:r>
              <a:rPr lang="es-ES" sz="5400" b="1" dirty="0">
                <a:solidFill>
                  <a:srgbClr val="FF0000"/>
                </a:solidFill>
              </a:rPr>
              <a:t>similar ocurrirá </a:t>
            </a:r>
            <a:r>
              <a:rPr lang="es-ES" sz="5400" b="1" dirty="0">
                <a:solidFill>
                  <a:srgbClr val="002060"/>
                </a:solidFill>
              </a:rPr>
              <a:t>al final de la historia. Las </a:t>
            </a:r>
            <a:r>
              <a:rPr lang="es-ES" sz="5400" b="1" dirty="0">
                <a:solidFill>
                  <a:srgbClr val="FF0000"/>
                </a:solidFill>
              </a:rPr>
              <a:t>iglesias protestantes </a:t>
            </a:r>
            <a:r>
              <a:rPr lang="es-ES" sz="5400" b="1" dirty="0">
                <a:solidFill>
                  <a:srgbClr val="002060"/>
                </a:solidFill>
              </a:rPr>
              <a:t>pensarán que al </a:t>
            </a:r>
            <a:r>
              <a:rPr lang="es-ES" sz="5400" b="1" dirty="0">
                <a:solidFill>
                  <a:srgbClr val="FF0000"/>
                </a:solidFill>
              </a:rPr>
              <a:t>usar la espada del estado</a:t>
            </a:r>
            <a:r>
              <a:rPr lang="es-ES" sz="5400" b="1" dirty="0">
                <a:solidFill>
                  <a:srgbClr val="002060"/>
                </a:solidFill>
              </a:rPr>
              <a:t> para </a:t>
            </a:r>
            <a:r>
              <a:rPr lang="es-ES" sz="5400" b="1" dirty="0">
                <a:solidFill>
                  <a:srgbClr val="FF0000"/>
                </a:solidFill>
              </a:rPr>
              <a:t>perseguir</a:t>
            </a:r>
            <a:r>
              <a:rPr lang="es-ES" sz="5400" b="1" dirty="0">
                <a:solidFill>
                  <a:srgbClr val="002060"/>
                </a:solidFill>
              </a:rPr>
              <a:t> a los que están en desacuerdo con sus doctrinas y prácticas salvarán a la nación, pero lo contrario ocurrirá.</a:t>
            </a:r>
            <a:endParaRPr lang="es-ES" sz="5400" b="1" i="1" dirty="0">
              <a:solidFill>
                <a:srgbClr val="AC0C45"/>
              </a:solidFill>
            </a:endParaRPr>
          </a:p>
        </p:txBody>
      </p:sp>
    </p:spTree>
    <p:extLst>
      <p:ext uri="{BB962C8B-B14F-4D97-AF65-F5344CB8AC3E}">
        <p14:creationId xmlns:p14="http://schemas.microsoft.com/office/powerpoint/2010/main" val="408424990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681282"/>
            <a:ext cx="11761835" cy="6186309"/>
          </a:xfrm>
          <a:prstGeom prst="rect">
            <a:avLst/>
          </a:prstGeom>
          <a:noFill/>
        </p:spPr>
        <p:txBody>
          <a:bodyPr wrap="square" rtlCol="0">
            <a:spAutoFit/>
          </a:bodyPr>
          <a:lstStyle/>
          <a:p>
            <a:r>
              <a:rPr lang="es-ES" sz="4400" b="1" dirty="0">
                <a:solidFill>
                  <a:schemeClr val="bg1"/>
                </a:solidFill>
              </a:rPr>
              <a:t>“A paso acelerado nos acercamos a este periodo. Cuando las iglesias protestantes se unan con el </a:t>
            </a:r>
            <a:r>
              <a:rPr lang="es-ES" sz="4400" b="1" dirty="0">
                <a:solidFill>
                  <a:srgbClr val="FFFF00"/>
                </a:solidFill>
              </a:rPr>
              <a:t>poder secular </a:t>
            </a:r>
            <a:r>
              <a:rPr lang="es-ES" sz="4400" b="1" dirty="0">
                <a:solidFill>
                  <a:schemeClr val="bg1"/>
                </a:solidFill>
              </a:rPr>
              <a:t>para apoyar una falsa religión, a la cual se opusieron sus antepasados soportando la más terrible persecución, entonces el día de descanso papal será hecho obligatorio por la autoridad combinada de la iglesia y el estado. Habrá una </a:t>
            </a:r>
            <a:r>
              <a:rPr lang="es-ES" sz="4400" b="1" dirty="0">
                <a:solidFill>
                  <a:srgbClr val="FFFF00"/>
                </a:solidFill>
              </a:rPr>
              <a:t>apostasía nacional</a:t>
            </a:r>
            <a:r>
              <a:rPr lang="es-ES" sz="4400" b="1" dirty="0">
                <a:solidFill>
                  <a:schemeClr val="bg1"/>
                </a:solidFill>
              </a:rPr>
              <a:t>, que concluirá con la </a:t>
            </a:r>
            <a:r>
              <a:rPr lang="es-ES" sz="4400" b="1" dirty="0">
                <a:solidFill>
                  <a:srgbClr val="FFFF00"/>
                </a:solidFill>
              </a:rPr>
              <a:t>ruina nacional</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El Evangelismo, p. 174</a:t>
            </a:r>
          </a:p>
        </p:txBody>
      </p:sp>
    </p:spTree>
    <p:extLst>
      <p:ext uri="{BB962C8B-B14F-4D97-AF65-F5344CB8AC3E}">
        <p14:creationId xmlns:p14="http://schemas.microsoft.com/office/powerpoint/2010/main" val="57316651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12365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La espada de la iglesia después del </a:t>
            </a:r>
            <a:r>
              <a:rPr lang="es-ES" sz="6600" dirty="0" smtClean="0">
                <a:solidFill>
                  <a:schemeClr val="bg1"/>
                </a:solidFill>
                <a:latin typeface="Bauhaus 93" panose="04030905020B02020C02" pitchFamily="82" charset="0"/>
              </a:rPr>
              <a:t>Pentecostés</a:t>
            </a:r>
            <a:endParaRPr lang="es-ES" sz="66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138940652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24465" y="460835"/>
            <a:ext cx="1159176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000" b="1" dirty="0">
                <a:solidFill>
                  <a:srgbClr val="002060"/>
                </a:solidFill>
              </a:rPr>
              <a:t>El libro de </a:t>
            </a:r>
            <a:r>
              <a:rPr lang="es-ES" sz="6000" b="1" dirty="0">
                <a:solidFill>
                  <a:srgbClr val="FF0000"/>
                </a:solidFill>
              </a:rPr>
              <a:t>Hechos</a:t>
            </a:r>
            <a:r>
              <a:rPr lang="es-ES" sz="6000" b="1" dirty="0">
                <a:solidFill>
                  <a:srgbClr val="002060"/>
                </a:solidFill>
              </a:rPr>
              <a:t> nos dice que Jesús </a:t>
            </a:r>
            <a:r>
              <a:rPr lang="es-ES" sz="6000" b="1" dirty="0">
                <a:solidFill>
                  <a:srgbClr val="FF0000"/>
                </a:solidFill>
              </a:rPr>
              <a:t>envió</a:t>
            </a:r>
            <a:r>
              <a:rPr lang="es-ES" sz="6000" b="1" dirty="0">
                <a:solidFill>
                  <a:srgbClr val="002060"/>
                </a:solidFill>
              </a:rPr>
              <a:t> a los apóstoles para </a:t>
            </a:r>
            <a:r>
              <a:rPr lang="es-ES" sz="6000" b="1" dirty="0">
                <a:solidFill>
                  <a:srgbClr val="FF0000"/>
                </a:solidFill>
              </a:rPr>
              <a:t>predicar</a:t>
            </a:r>
            <a:r>
              <a:rPr lang="es-ES" sz="6000" b="1" dirty="0">
                <a:solidFill>
                  <a:srgbClr val="002060"/>
                </a:solidFill>
              </a:rPr>
              <a:t> y </a:t>
            </a:r>
            <a:r>
              <a:rPr lang="es-ES" sz="6000" b="1" dirty="0">
                <a:solidFill>
                  <a:srgbClr val="FF0000"/>
                </a:solidFill>
              </a:rPr>
              <a:t>bautizar</a:t>
            </a:r>
            <a:r>
              <a:rPr lang="es-ES" sz="6000" b="1" dirty="0">
                <a:solidFill>
                  <a:srgbClr val="002060"/>
                </a:solidFill>
              </a:rPr>
              <a:t> a los que se </a:t>
            </a:r>
            <a:r>
              <a:rPr lang="es-ES" sz="6000" b="1" dirty="0">
                <a:solidFill>
                  <a:srgbClr val="FF0000"/>
                </a:solidFill>
              </a:rPr>
              <a:t>arrepintieran</a:t>
            </a:r>
            <a:r>
              <a:rPr lang="es-ES" sz="6000" b="1" dirty="0">
                <a:solidFill>
                  <a:srgbClr val="002060"/>
                </a:solidFill>
              </a:rPr>
              <a:t> de sus pecados (Marcos 16:17; Mateo 24:14; Mateo 28:18-20; Hechos 1:6-8).</a:t>
            </a:r>
            <a:endParaRPr lang="es-ES" sz="6000" b="1" i="1" dirty="0">
              <a:solidFill>
                <a:srgbClr val="AC0C45"/>
              </a:solidFill>
            </a:endParaRPr>
          </a:p>
        </p:txBody>
      </p:sp>
    </p:spTree>
    <p:extLst>
      <p:ext uri="{BB962C8B-B14F-4D97-AF65-F5344CB8AC3E}">
        <p14:creationId xmlns:p14="http://schemas.microsoft.com/office/powerpoint/2010/main" val="158480892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681282"/>
            <a:ext cx="11761835" cy="5632311"/>
          </a:xfrm>
          <a:prstGeom prst="rect">
            <a:avLst/>
          </a:prstGeom>
          <a:noFill/>
        </p:spPr>
        <p:txBody>
          <a:bodyPr wrap="square" rtlCol="0">
            <a:spAutoFit/>
          </a:bodyPr>
          <a:lstStyle/>
          <a:p>
            <a:r>
              <a:rPr lang="es-ES" sz="6000" b="1" dirty="0" smtClean="0">
                <a:solidFill>
                  <a:schemeClr val="bg1"/>
                </a:solidFill>
              </a:rPr>
              <a:t>“. </a:t>
            </a:r>
            <a:r>
              <a:rPr lang="es-ES" sz="6000" b="1" dirty="0">
                <a:solidFill>
                  <a:schemeClr val="bg1"/>
                </a:solidFill>
              </a:rPr>
              <a:t>. . pero recibiréis </a:t>
            </a:r>
            <a:r>
              <a:rPr lang="es-ES" sz="6000" b="1" dirty="0">
                <a:solidFill>
                  <a:srgbClr val="FFFF00"/>
                </a:solidFill>
              </a:rPr>
              <a:t>poder</a:t>
            </a:r>
            <a:r>
              <a:rPr lang="es-ES" sz="6000" b="1" dirty="0">
                <a:solidFill>
                  <a:schemeClr val="bg1"/>
                </a:solidFill>
              </a:rPr>
              <a:t>, cuando haya venido sobre vosotros el </a:t>
            </a:r>
            <a:r>
              <a:rPr lang="es-ES" sz="6000" b="1" dirty="0">
                <a:solidFill>
                  <a:srgbClr val="FFFF00"/>
                </a:solidFill>
              </a:rPr>
              <a:t>Espíritu Santo</a:t>
            </a:r>
            <a:r>
              <a:rPr lang="es-ES" sz="6000" b="1" dirty="0">
                <a:solidFill>
                  <a:schemeClr val="bg1"/>
                </a:solidFill>
              </a:rPr>
              <a:t>, y me seréis </a:t>
            </a:r>
            <a:r>
              <a:rPr lang="es-ES" sz="6000" b="1" dirty="0">
                <a:solidFill>
                  <a:srgbClr val="FFFF00"/>
                </a:solidFill>
              </a:rPr>
              <a:t>testigos</a:t>
            </a:r>
            <a:r>
              <a:rPr lang="es-ES" sz="6000" b="1" dirty="0">
                <a:solidFill>
                  <a:schemeClr val="bg1"/>
                </a:solidFill>
              </a:rPr>
              <a:t> en Jerusalén, en toda Judea, en Samaria, y hasta lo último de la tierra."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Hechos 1:8:</a:t>
            </a:r>
          </a:p>
        </p:txBody>
      </p:sp>
    </p:spTree>
    <p:extLst>
      <p:ext uri="{BB962C8B-B14F-4D97-AF65-F5344CB8AC3E}">
        <p14:creationId xmlns:p14="http://schemas.microsoft.com/office/powerpoint/2010/main" val="305154871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24465" y="460835"/>
            <a:ext cx="11253019" cy="4524315"/>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7200" b="1" dirty="0">
                <a:solidFill>
                  <a:srgbClr val="002060"/>
                </a:solidFill>
              </a:rPr>
              <a:t>A fin de poder cumplir esta tarea Cristo les entregó a sus seguidores </a:t>
            </a:r>
            <a:r>
              <a:rPr lang="es-ES" sz="7200" b="1" dirty="0">
                <a:solidFill>
                  <a:srgbClr val="FF0000"/>
                </a:solidFill>
              </a:rPr>
              <a:t>una espada</a:t>
            </a:r>
            <a:r>
              <a:rPr lang="es-ES" sz="7200" b="1" dirty="0">
                <a:solidFill>
                  <a:srgbClr val="002060"/>
                </a:solidFill>
              </a:rPr>
              <a:t>, la espada del Espíritu:</a:t>
            </a:r>
            <a:endParaRPr lang="es-ES" sz="7200" b="1" i="1" dirty="0">
              <a:solidFill>
                <a:srgbClr val="AC0C45"/>
              </a:solidFill>
            </a:endParaRPr>
          </a:p>
        </p:txBody>
      </p:sp>
    </p:spTree>
    <p:extLst>
      <p:ext uri="{BB962C8B-B14F-4D97-AF65-F5344CB8AC3E}">
        <p14:creationId xmlns:p14="http://schemas.microsoft.com/office/powerpoint/2010/main" val="337424539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902508"/>
            <a:ext cx="11761835" cy="4524315"/>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Y tomad el yelmo de la salvación y la </a:t>
            </a:r>
            <a:r>
              <a:rPr lang="es-ES" sz="7200" b="1" dirty="0">
                <a:solidFill>
                  <a:srgbClr val="FFFF00"/>
                </a:solidFill>
              </a:rPr>
              <a:t>espada del Espíritu</a:t>
            </a:r>
            <a:r>
              <a:rPr lang="es-ES" sz="7200" b="1" dirty="0">
                <a:solidFill>
                  <a:schemeClr val="bg1"/>
                </a:solidFill>
              </a:rPr>
              <a:t>, que es la </a:t>
            </a:r>
            <a:r>
              <a:rPr lang="es-ES" sz="7200" b="1" dirty="0">
                <a:solidFill>
                  <a:srgbClr val="FFFF00"/>
                </a:solidFill>
              </a:rPr>
              <a:t>palabra de Dios</a:t>
            </a:r>
            <a:r>
              <a:rPr lang="es-ES" sz="72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Efesios 6:17:</a:t>
            </a:r>
          </a:p>
        </p:txBody>
      </p:sp>
    </p:spTree>
    <p:extLst>
      <p:ext uri="{BB962C8B-B14F-4D97-AF65-F5344CB8AC3E}">
        <p14:creationId xmlns:p14="http://schemas.microsoft.com/office/powerpoint/2010/main" val="323903594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46350" y="645535"/>
            <a:ext cx="11253019"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400" b="1" dirty="0">
                <a:solidFill>
                  <a:srgbClr val="002060"/>
                </a:solidFill>
              </a:rPr>
              <a:t>El fruto de la labor de los apóstoles fue que </a:t>
            </a:r>
            <a:r>
              <a:rPr lang="es-ES" sz="4400" b="1" dirty="0">
                <a:solidFill>
                  <a:srgbClr val="FF0000"/>
                </a:solidFill>
              </a:rPr>
              <a:t>miles de ministros y laicos </a:t>
            </a:r>
            <a:r>
              <a:rPr lang="es-ES" sz="4400" b="1" dirty="0">
                <a:solidFill>
                  <a:srgbClr val="002060"/>
                </a:solidFill>
              </a:rPr>
              <a:t>abandonaron la iglesia apóstata y se unieron al movimiento cristiano (Hechos 2:41; 4:4; 6:7).</a:t>
            </a:r>
          </a:p>
          <a:p>
            <a:pPr>
              <a:buClr>
                <a:srgbClr val="FFFF00"/>
              </a:buClr>
            </a:pPr>
            <a:r>
              <a:rPr lang="es-ES" sz="4400" b="1" dirty="0">
                <a:solidFill>
                  <a:srgbClr val="002060"/>
                </a:solidFill>
              </a:rPr>
              <a:t>Jesús </a:t>
            </a:r>
            <a:r>
              <a:rPr lang="es-ES" sz="4400" b="1" dirty="0">
                <a:solidFill>
                  <a:srgbClr val="FF0000"/>
                </a:solidFill>
              </a:rPr>
              <a:t>no les autorizó </a:t>
            </a:r>
            <a:r>
              <a:rPr lang="es-ES" sz="4400" b="1" dirty="0">
                <a:solidFill>
                  <a:srgbClr val="002060"/>
                </a:solidFill>
              </a:rPr>
              <a:t>a sus seguidores que usaran la espada del poder civil para cumplir su labor. Más bien, Jesús les anunció que </a:t>
            </a:r>
            <a:r>
              <a:rPr lang="es-ES" sz="4400" b="1" dirty="0">
                <a:solidFill>
                  <a:srgbClr val="FF0000"/>
                </a:solidFill>
              </a:rPr>
              <a:t>la espada se levantaría contra ellos</a:t>
            </a:r>
            <a:r>
              <a:rPr lang="es-ES" sz="4400" b="1" dirty="0">
                <a:solidFill>
                  <a:srgbClr val="002060"/>
                </a:solidFill>
              </a:rPr>
              <a:t>:</a:t>
            </a:r>
            <a:endParaRPr lang="es-ES" sz="4400" b="1" i="1" dirty="0">
              <a:solidFill>
                <a:srgbClr val="AC0C45"/>
              </a:solidFill>
            </a:endParaRPr>
          </a:p>
        </p:txBody>
      </p:sp>
    </p:spTree>
    <p:extLst>
      <p:ext uri="{BB962C8B-B14F-4D97-AF65-F5344CB8AC3E}">
        <p14:creationId xmlns:p14="http://schemas.microsoft.com/office/powerpoint/2010/main" val="148548525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902508"/>
            <a:ext cx="11761835"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No penséis que he venido para traer paz a la tierra; no he venido para traer paz, </a:t>
            </a:r>
            <a:r>
              <a:rPr lang="es-ES" sz="4800" b="1" dirty="0">
                <a:solidFill>
                  <a:srgbClr val="FFFF00"/>
                </a:solidFill>
              </a:rPr>
              <a:t>sino espada.</a:t>
            </a:r>
            <a:r>
              <a:rPr lang="es-ES" sz="4800" b="1" dirty="0">
                <a:solidFill>
                  <a:schemeClr val="bg1"/>
                </a:solidFill>
              </a:rPr>
              <a:t> </a:t>
            </a:r>
            <a:r>
              <a:rPr lang="es-ES" sz="4800" b="1" dirty="0">
                <a:solidFill>
                  <a:srgbClr val="FF0000"/>
                </a:solidFill>
              </a:rPr>
              <a:t>35</a:t>
            </a:r>
            <a:r>
              <a:rPr lang="es-ES" sz="4800" b="1" dirty="0">
                <a:solidFill>
                  <a:schemeClr val="bg1"/>
                </a:solidFill>
              </a:rPr>
              <a:t> Porque he venido para poner en disensión al hombre contra su padre, a la hija contra su madre, y a la nuera contra su suegra; </a:t>
            </a:r>
            <a:r>
              <a:rPr lang="es-ES" sz="4800" b="1" dirty="0">
                <a:solidFill>
                  <a:srgbClr val="FF0000"/>
                </a:solidFill>
              </a:rPr>
              <a:t>36</a:t>
            </a:r>
            <a:r>
              <a:rPr lang="es-ES" sz="4800" b="1" dirty="0">
                <a:solidFill>
                  <a:schemeClr val="bg1"/>
                </a:solidFill>
              </a:rPr>
              <a:t> y </a:t>
            </a:r>
            <a:r>
              <a:rPr lang="es-ES" sz="4800" b="1" dirty="0">
                <a:solidFill>
                  <a:srgbClr val="FFFF00"/>
                </a:solidFill>
              </a:rPr>
              <a:t>los enemigos del hombre serán los de su casa</a:t>
            </a:r>
            <a:r>
              <a:rPr lang="es-ES" sz="48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Mateo 10:34-39:</a:t>
            </a:r>
          </a:p>
        </p:txBody>
      </p:sp>
    </p:spTree>
    <p:extLst>
      <p:ext uri="{BB962C8B-B14F-4D97-AF65-F5344CB8AC3E}">
        <p14:creationId xmlns:p14="http://schemas.microsoft.com/office/powerpoint/2010/main" val="253485614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902508"/>
            <a:ext cx="11761835" cy="5262979"/>
          </a:xfrm>
          <a:prstGeom prst="rect">
            <a:avLst/>
          </a:prstGeom>
          <a:noFill/>
        </p:spPr>
        <p:txBody>
          <a:bodyPr wrap="square" rtlCol="0">
            <a:spAutoFit/>
          </a:bodyPr>
          <a:lstStyle/>
          <a:p>
            <a:r>
              <a:rPr lang="es-ES" sz="4800" b="1" dirty="0" smtClean="0">
                <a:solidFill>
                  <a:srgbClr val="FF0000"/>
                </a:solidFill>
              </a:rPr>
              <a:t>37</a:t>
            </a:r>
            <a:r>
              <a:rPr lang="es-ES" sz="4800" b="1" dirty="0" smtClean="0">
                <a:solidFill>
                  <a:schemeClr val="bg1"/>
                </a:solidFill>
              </a:rPr>
              <a:t> </a:t>
            </a:r>
            <a:r>
              <a:rPr lang="es-ES" sz="4800" b="1" dirty="0">
                <a:solidFill>
                  <a:schemeClr val="bg1"/>
                </a:solidFill>
              </a:rPr>
              <a:t>El que ama a padre o madre más que a mí, no es digno de mí; el que ama a hijo o hija más que a mí, no es digno de mí; </a:t>
            </a:r>
            <a:r>
              <a:rPr lang="es-ES" sz="4800" b="1" dirty="0">
                <a:solidFill>
                  <a:srgbClr val="FF0000"/>
                </a:solidFill>
              </a:rPr>
              <a:t>38</a:t>
            </a:r>
            <a:r>
              <a:rPr lang="es-ES" sz="4800" b="1" dirty="0">
                <a:solidFill>
                  <a:schemeClr val="bg1"/>
                </a:solidFill>
              </a:rPr>
              <a:t> y el que no toma su cruz y sigue en pos de mí, no es digno de mí. </a:t>
            </a:r>
            <a:r>
              <a:rPr lang="es-ES" sz="4800" b="1" dirty="0">
                <a:solidFill>
                  <a:srgbClr val="FF0000"/>
                </a:solidFill>
              </a:rPr>
              <a:t>39</a:t>
            </a:r>
            <a:r>
              <a:rPr lang="es-ES" sz="4800" b="1" dirty="0">
                <a:solidFill>
                  <a:schemeClr val="bg1"/>
                </a:solidFill>
              </a:rPr>
              <a:t> El que halla su vida, la perderá; y el que pierde su vida por causa de mí, la hallará.”</a:t>
            </a:r>
          </a:p>
        </p:txBody>
      </p:sp>
    </p:spTree>
    <p:extLst>
      <p:ext uri="{BB962C8B-B14F-4D97-AF65-F5344CB8AC3E}">
        <p14:creationId xmlns:p14="http://schemas.microsoft.com/office/powerpoint/2010/main" val="2217088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6911" y="356818"/>
            <a:ext cx="11282516" cy="6186309"/>
          </a:xfrm>
          <a:prstGeom prst="rect">
            <a:avLst/>
          </a:prstGeom>
          <a:noFill/>
        </p:spPr>
        <p:txBody>
          <a:bodyPr wrap="square" rtlCol="0">
            <a:spAutoFit/>
          </a:bodyPr>
          <a:lstStyle/>
          <a:p>
            <a:r>
              <a:rPr lang="es-ES" sz="4400" b="1" dirty="0" smtClean="0">
                <a:solidFill>
                  <a:srgbClr val="FF0000"/>
                </a:solidFill>
              </a:rPr>
              <a:t>17</a:t>
            </a:r>
            <a:r>
              <a:rPr lang="es-ES" sz="4400" b="1" dirty="0" smtClean="0">
                <a:solidFill>
                  <a:schemeClr val="bg1"/>
                </a:solidFill>
              </a:rPr>
              <a:t> </a:t>
            </a:r>
            <a:r>
              <a:rPr lang="es-ES" sz="4400" b="1" dirty="0">
                <a:solidFill>
                  <a:schemeClr val="bg1"/>
                </a:solidFill>
              </a:rPr>
              <a:t>Dinos, pues, qué te parece: ¿Es lícito dar tributo a César, o no? </a:t>
            </a:r>
            <a:r>
              <a:rPr lang="es-ES" sz="4400" b="1" dirty="0">
                <a:solidFill>
                  <a:srgbClr val="FF0000"/>
                </a:solidFill>
              </a:rPr>
              <a:t>18</a:t>
            </a:r>
            <a:r>
              <a:rPr lang="es-ES" sz="4400" b="1" dirty="0">
                <a:solidFill>
                  <a:schemeClr val="bg1"/>
                </a:solidFill>
              </a:rPr>
              <a:t> Pero Jesús, conociendo la malicia de ellos, les dijo: ¿Por qué me tentáis, hipócritas? </a:t>
            </a:r>
            <a:r>
              <a:rPr lang="es-ES" sz="4400" b="1" dirty="0">
                <a:solidFill>
                  <a:srgbClr val="FF0000"/>
                </a:solidFill>
              </a:rPr>
              <a:t>19</a:t>
            </a:r>
            <a:r>
              <a:rPr lang="es-ES" sz="4400" b="1" dirty="0">
                <a:solidFill>
                  <a:schemeClr val="bg1"/>
                </a:solidFill>
              </a:rPr>
              <a:t> Mostradme la moneda del tributo. Y ellos le presentaron un denario. </a:t>
            </a:r>
            <a:r>
              <a:rPr lang="es-ES" sz="4400" b="1" dirty="0">
                <a:solidFill>
                  <a:srgbClr val="FF0000"/>
                </a:solidFill>
              </a:rPr>
              <a:t>20</a:t>
            </a:r>
            <a:r>
              <a:rPr lang="es-ES" sz="4400" b="1" dirty="0">
                <a:solidFill>
                  <a:schemeClr val="bg1"/>
                </a:solidFill>
              </a:rPr>
              <a:t> Entonces les dijo: ¿De quién es esta imagen, y la inscripción? </a:t>
            </a:r>
            <a:r>
              <a:rPr lang="es-ES" sz="4400" b="1" dirty="0">
                <a:solidFill>
                  <a:srgbClr val="FF0000"/>
                </a:solidFill>
              </a:rPr>
              <a:t>21</a:t>
            </a:r>
            <a:r>
              <a:rPr lang="es-ES" sz="4400" b="1" dirty="0">
                <a:solidFill>
                  <a:schemeClr val="bg1"/>
                </a:solidFill>
              </a:rPr>
              <a:t> Le dijeron: De César. Y les dijo: Dad, pues, </a:t>
            </a:r>
            <a:r>
              <a:rPr lang="es-ES" sz="4400" b="1" dirty="0">
                <a:solidFill>
                  <a:srgbClr val="FFFF00"/>
                </a:solidFill>
              </a:rPr>
              <a:t>a César lo que es de César, y a Dios lo que es de Dios</a:t>
            </a:r>
            <a:r>
              <a:rPr lang="es-ES" sz="4400" b="1" dirty="0">
                <a:solidFill>
                  <a:schemeClr val="bg1"/>
                </a:solidFill>
              </a:rPr>
              <a:t>."</a:t>
            </a:r>
          </a:p>
        </p:txBody>
      </p:sp>
    </p:spTree>
    <p:extLst>
      <p:ext uri="{BB962C8B-B14F-4D97-AF65-F5344CB8AC3E}">
        <p14:creationId xmlns:p14="http://schemas.microsoft.com/office/powerpoint/2010/main" val="48035967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La Espada del Poder Civil</a:t>
            </a:r>
          </a:p>
        </p:txBody>
      </p:sp>
    </p:spTree>
    <p:extLst>
      <p:ext uri="{BB962C8B-B14F-4D97-AF65-F5344CB8AC3E}">
        <p14:creationId xmlns:p14="http://schemas.microsoft.com/office/powerpoint/2010/main" val="411438265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04407" y="368502"/>
            <a:ext cx="1156987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400" b="1" dirty="0">
                <a:solidFill>
                  <a:srgbClr val="002060"/>
                </a:solidFill>
              </a:rPr>
              <a:t>Hay </a:t>
            </a:r>
            <a:r>
              <a:rPr lang="es-ES" sz="4400" b="1" dirty="0">
                <a:solidFill>
                  <a:srgbClr val="FF0000"/>
                </a:solidFill>
              </a:rPr>
              <a:t>otra espada </a:t>
            </a:r>
            <a:r>
              <a:rPr lang="es-ES" sz="4400" b="1" dirty="0">
                <a:solidFill>
                  <a:srgbClr val="002060"/>
                </a:solidFill>
              </a:rPr>
              <a:t>que menciona el nuevo testamento. Esta espada </a:t>
            </a:r>
            <a:r>
              <a:rPr lang="es-ES" sz="4400" b="1" dirty="0">
                <a:solidFill>
                  <a:srgbClr val="FF0000"/>
                </a:solidFill>
              </a:rPr>
              <a:t>no le pertenece a la iglesia</a:t>
            </a:r>
            <a:r>
              <a:rPr lang="es-ES" sz="4400" b="1" dirty="0">
                <a:solidFill>
                  <a:srgbClr val="002060"/>
                </a:solidFill>
              </a:rPr>
              <a:t> sino al poder civil. Dios estableció al poder civil y le concedió una espada para mantener el </a:t>
            </a:r>
            <a:r>
              <a:rPr lang="es-ES" sz="4400" b="1" dirty="0">
                <a:solidFill>
                  <a:srgbClr val="FF0000"/>
                </a:solidFill>
              </a:rPr>
              <a:t>orden en la sociedad</a:t>
            </a:r>
            <a:r>
              <a:rPr lang="es-ES" sz="4400" b="1" dirty="0">
                <a:solidFill>
                  <a:srgbClr val="002060"/>
                </a:solidFill>
              </a:rPr>
              <a:t>, para proteger los padres, la vida, el matrimonio, la propiedad y la reputación. Dios les autoriza a los poderes civiles que usen esta espada para castigar a los que violan la segunda tabla de la ley.</a:t>
            </a:r>
            <a:endParaRPr lang="es-ES" sz="4400" b="1" i="1" dirty="0">
              <a:solidFill>
                <a:srgbClr val="AC0C45"/>
              </a:solidFill>
            </a:endParaRPr>
          </a:p>
        </p:txBody>
      </p:sp>
    </p:spTree>
    <p:extLst>
      <p:ext uri="{BB962C8B-B14F-4D97-AF65-F5344CB8AC3E}">
        <p14:creationId xmlns:p14="http://schemas.microsoft.com/office/powerpoint/2010/main" val="340057691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902508"/>
            <a:ext cx="11761835"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Sométase toda persona a las </a:t>
            </a:r>
            <a:r>
              <a:rPr lang="es-ES" sz="4800" b="1" dirty="0">
                <a:solidFill>
                  <a:srgbClr val="FFFF00"/>
                </a:solidFill>
              </a:rPr>
              <a:t>autoridades superiores</a:t>
            </a:r>
            <a:r>
              <a:rPr lang="es-ES" sz="4800" b="1" dirty="0">
                <a:solidFill>
                  <a:schemeClr val="bg1"/>
                </a:solidFill>
              </a:rPr>
              <a:t>; porque no hay </a:t>
            </a:r>
            <a:r>
              <a:rPr lang="es-ES" sz="4800" b="1" dirty="0">
                <a:solidFill>
                  <a:srgbClr val="FFFF00"/>
                </a:solidFill>
              </a:rPr>
              <a:t>autoridad</a:t>
            </a:r>
            <a:r>
              <a:rPr lang="es-ES" sz="4800" b="1" dirty="0">
                <a:solidFill>
                  <a:schemeClr val="bg1"/>
                </a:solidFill>
              </a:rPr>
              <a:t> sino de parte de Dios, y las que hay, por Dios han sido establecidas. </a:t>
            </a:r>
            <a:r>
              <a:rPr lang="es-ES" sz="4800" b="1" dirty="0">
                <a:solidFill>
                  <a:srgbClr val="FF0000"/>
                </a:solidFill>
              </a:rPr>
              <a:t>2</a:t>
            </a:r>
            <a:r>
              <a:rPr lang="es-ES" sz="4800" b="1" dirty="0">
                <a:solidFill>
                  <a:schemeClr val="bg1"/>
                </a:solidFill>
              </a:rPr>
              <a:t> De modo que quien se opone a la autoridad, a lo establecido por Dios resiste; y los que resisten, acarrean condenación para sí mismos.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Romanos 13:1-10:</a:t>
            </a:r>
          </a:p>
        </p:txBody>
      </p:sp>
    </p:spTree>
    <p:extLst>
      <p:ext uri="{BB962C8B-B14F-4D97-AF65-F5344CB8AC3E}">
        <p14:creationId xmlns:p14="http://schemas.microsoft.com/office/powerpoint/2010/main" val="319875742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36749" y="135592"/>
            <a:ext cx="11761835" cy="6001643"/>
          </a:xfrm>
          <a:prstGeom prst="rect">
            <a:avLst/>
          </a:prstGeom>
          <a:noFill/>
        </p:spPr>
        <p:txBody>
          <a:bodyPr wrap="square" rtlCol="0">
            <a:spAutoFit/>
          </a:bodyPr>
          <a:lstStyle/>
          <a:p>
            <a:r>
              <a:rPr lang="es-ES" sz="4800" b="1" dirty="0" smtClean="0">
                <a:solidFill>
                  <a:srgbClr val="FF0000"/>
                </a:solidFill>
              </a:rPr>
              <a:t>3</a:t>
            </a:r>
            <a:r>
              <a:rPr lang="es-ES" sz="4800" b="1" dirty="0" smtClean="0">
                <a:solidFill>
                  <a:schemeClr val="bg1"/>
                </a:solidFill>
              </a:rPr>
              <a:t> </a:t>
            </a:r>
            <a:r>
              <a:rPr lang="es-ES" sz="4800" b="1" dirty="0">
                <a:solidFill>
                  <a:schemeClr val="bg1"/>
                </a:solidFill>
              </a:rPr>
              <a:t>Porque los </a:t>
            </a:r>
            <a:r>
              <a:rPr lang="es-ES" sz="4800" b="1" dirty="0">
                <a:solidFill>
                  <a:srgbClr val="FFFF00"/>
                </a:solidFill>
              </a:rPr>
              <a:t>magistrados</a:t>
            </a:r>
            <a:r>
              <a:rPr lang="es-ES" sz="4800" b="1" dirty="0">
                <a:solidFill>
                  <a:schemeClr val="bg1"/>
                </a:solidFill>
              </a:rPr>
              <a:t> no están para infundir temor al que hace el bien, sino al malo. ¿Quieres, pues, no temer la </a:t>
            </a:r>
            <a:r>
              <a:rPr lang="es-ES" sz="4800" b="1" dirty="0">
                <a:solidFill>
                  <a:srgbClr val="FFFF00"/>
                </a:solidFill>
              </a:rPr>
              <a:t>autoridad</a:t>
            </a:r>
            <a:r>
              <a:rPr lang="es-ES" sz="4800" b="1" dirty="0">
                <a:solidFill>
                  <a:schemeClr val="bg1"/>
                </a:solidFill>
              </a:rPr>
              <a:t>? Haz lo bueno, y tendrás alabanza de ella; </a:t>
            </a:r>
            <a:r>
              <a:rPr lang="es-ES" sz="4800" b="1" dirty="0">
                <a:solidFill>
                  <a:srgbClr val="FF0000"/>
                </a:solidFill>
              </a:rPr>
              <a:t>4</a:t>
            </a:r>
            <a:r>
              <a:rPr lang="es-ES" sz="4800" b="1" dirty="0">
                <a:solidFill>
                  <a:schemeClr val="bg1"/>
                </a:solidFill>
              </a:rPr>
              <a:t> porque es servidor de Dios para tu bien. Pero si haces lo malo, teme; porque </a:t>
            </a:r>
            <a:r>
              <a:rPr lang="es-ES" sz="4800" b="1" dirty="0">
                <a:solidFill>
                  <a:srgbClr val="FFFF00"/>
                </a:solidFill>
              </a:rPr>
              <a:t>no en vano lleva la espada</a:t>
            </a:r>
            <a:r>
              <a:rPr lang="es-ES" sz="4800" b="1" dirty="0">
                <a:solidFill>
                  <a:schemeClr val="bg1"/>
                </a:solidFill>
              </a:rPr>
              <a:t>, pues es </a:t>
            </a:r>
            <a:r>
              <a:rPr lang="es-ES" sz="4800" b="1" dirty="0">
                <a:solidFill>
                  <a:srgbClr val="FFFF00"/>
                </a:solidFill>
              </a:rPr>
              <a:t>servidor de Dios</a:t>
            </a:r>
            <a:r>
              <a:rPr lang="es-ES" sz="4800" b="1" dirty="0">
                <a:solidFill>
                  <a:schemeClr val="bg1"/>
                </a:solidFill>
              </a:rPr>
              <a:t>, vengador para castigar </a:t>
            </a:r>
            <a:r>
              <a:rPr lang="es-ES" sz="4800" b="1" dirty="0">
                <a:solidFill>
                  <a:srgbClr val="FFFF00"/>
                </a:solidFill>
              </a:rPr>
              <a:t>al que hace lo malo</a:t>
            </a:r>
            <a:r>
              <a:rPr lang="es-ES" sz="4800" b="1" dirty="0">
                <a:solidFill>
                  <a:schemeClr val="bg1"/>
                </a:solidFill>
              </a:rPr>
              <a:t>. </a:t>
            </a:r>
          </a:p>
        </p:txBody>
      </p:sp>
    </p:spTree>
    <p:extLst>
      <p:ext uri="{BB962C8B-B14F-4D97-AF65-F5344CB8AC3E}">
        <p14:creationId xmlns:p14="http://schemas.microsoft.com/office/powerpoint/2010/main" val="350315359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36749" y="135592"/>
            <a:ext cx="11761835" cy="6740307"/>
          </a:xfrm>
          <a:prstGeom prst="rect">
            <a:avLst/>
          </a:prstGeom>
          <a:noFill/>
        </p:spPr>
        <p:txBody>
          <a:bodyPr wrap="square" rtlCol="0">
            <a:spAutoFit/>
          </a:bodyPr>
          <a:lstStyle/>
          <a:p>
            <a:r>
              <a:rPr lang="es-ES" sz="4800" b="1" dirty="0" smtClean="0">
                <a:solidFill>
                  <a:srgbClr val="FF0000"/>
                </a:solidFill>
              </a:rPr>
              <a:t>5</a:t>
            </a:r>
            <a:r>
              <a:rPr lang="es-ES" sz="4800" b="1" dirty="0" smtClean="0">
                <a:solidFill>
                  <a:schemeClr val="bg1"/>
                </a:solidFill>
              </a:rPr>
              <a:t> </a:t>
            </a:r>
            <a:r>
              <a:rPr lang="es-ES" sz="4800" b="1" dirty="0">
                <a:solidFill>
                  <a:schemeClr val="bg1"/>
                </a:solidFill>
              </a:rPr>
              <a:t>Por lo cual es necesario estarle sujetos, no solamente por razón del castigo, sino también por causa de la conciencia. </a:t>
            </a:r>
            <a:r>
              <a:rPr lang="es-ES" sz="4800" b="1" dirty="0">
                <a:solidFill>
                  <a:srgbClr val="FF0000"/>
                </a:solidFill>
              </a:rPr>
              <a:t>6</a:t>
            </a:r>
            <a:r>
              <a:rPr lang="es-ES" sz="4800" b="1" dirty="0">
                <a:solidFill>
                  <a:schemeClr val="bg1"/>
                </a:solidFill>
              </a:rPr>
              <a:t> Pues por esto pagáis también los </a:t>
            </a:r>
            <a:r>
              <a:rPr lang="es-ES" sz="4800" b="1" dirty="0">
                <a:solidFill>
                  <a:srgbClr val="FFFF00"/>
                </a:solidFill>
              </a:rPr>
              <a:t>tributos</a:t>
            </a:r>
            <a:r>
              <a:rPr lang="es-ES" sz="4800" b="1" dirty="0">
                <a:solidFill>
                  <a:schemeClr val="bg1"/>
                </a:solidFill>
              </a:rPr>
              <a:t>, porque son servidores de Dios que atienden continuamente a esto mismo. </a:t>
            </a:r>
            <a:r>
              <a:rPr lang="es-ES" sz="4800" b="1" dirty="0">
                <a:solidFill>
                  <a:srgbClr val="FF0000"/>
                </a:solidFill>
              </a:rPr>
              <a:t>7</a:t>
            </a:r>
            <a:r>
              <a:rPr lang="es-ES" sz="4800" b="1" dirty="0">
                <a:solidFill>
                  <a:schemeClr val="bg1"/>
                </a:solidFill>
              </a:rPr>
              <a:t> Pagad a todos lo que debéis: al que tributo, tributo; al que impuesto, impuesto; al que respeto, respeto; al que honra, </a:t>
            </a:r>
            <a:r>
              <a:rPr lang="es-ES" sz="4800" b="1" dirty="0" smtClean="0">
                <a:solidFill>
                  <a:schemeClr val="bg1"/>
                </a:solidFill>
              </a:rPr>
              <a:t>honra</a:t>
            </a:r>
            <a:endParaRPr lang="es-ES" sz="4800" b="1" dirty="0">
              <a:solidFill>
                <a:schemeClr val="bg1"/>
              </a:solidFill>
            </a:endParaRPr>
          </a:p>
        </p:txBody>
      </p:sp>
    </p:spTree>
    <p:extLst>
      <p:ext uri="{BB962C8B-B14F-4D97-AF65-F5344CB8AC3E}">
        <p14:creationId xmlns:p14="http://schemas.microsoft.com/office/powerpoint/2010/main" val="89836231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51497" y="117693"/>
            <a:ext cx="11761835" cy="6740307"/>
          </a:xfrm>
          <a:prstGeom prst="rect">
            <a:avLst/>
          </a:prstGeom>
          <a:noFill/>
        </p:spPr>
        <p:txBody>
          <a:bodyPr wrap="square" rtlCol="0">
            <a:spAutoFit/>
          </a:bodyPr>
          <a:lstStyle/>
          <a:p>
            <a:r>
              <a:rPr lang="es-ES" sz="4800" b="1" dirty="0" smtClean="0">
                <a:solidFill>
                  <a:srgbClr val="FF0000"/>
                </a:solidFill>
              </a:rPr>
              <a:t>8</a:t>
            </a:r>
            <a:r>
              <a:rPr lang="es-ES" sz="4800" b="1" dirty="0" smtClean="0">
                <a:solidFill>
                  <a:schemeClr val="bg1"/>
                </a:solidFill>
              </a:rPr>
              <a:t> </a:t>
            </a:r>
            <a:r>
              <a:rPr lang="es-ES" sz="4800" b="1" dirty="0">
                <a:solidFill>
                  <a:schemeClr val="bg1"/>
                </a:solidFill>
              </a:rPr>
              <a:t>No debáis a nadie nada, sino el amaros unos a otros; porque el que </a:t>
            </a:r>
            <a:r>
              <a:rPr lang="es-ES" sz="4800" b="1" dirty="0">
                <a:solidFill>
                  <a:srgbClr val="FFFF00"/>
                </a:solidFill>
              </a:rPr>
              <a:t>ama al prójimo</a:t>
            </a:r>
            <a:r>
              <a:rPr lang="es-ES" sz="4800" b="1" dirty="0">
                <a:solidFill>
                  <a:schemeClr val="bg1"/>
                </a:solidFill>
              </a:rPr>
              <a:t>, ha cumplido la ley. </a:t>
            </a:r>
            <a:r>
              <a:rPr lang="es-ES" sz="4800" b="1" dirty="0">
                <a:solidFill>
                  <a:srgbClr val="FF0000"/>
                </a:solidFill>
              </a:rPr>
              <a:t>9</a:t>
            </a:r>
            <a:r>
              <a:rPr lang="es-ES" sz="4800" b="1" dirty="0">
                <a:solidFill>
                  <a:schemeClr val="bg1"/>
                </a:solidFill>
              </a:rPr>
              <a:t> Porque: No adulterarás, no matarás, no hurtarás, no dirás falso testimonio, no codiciarás, y cualquier otro mandamiento, en esta sentencia se resume: </a:t>
            </a:r>
            <a:r>
              <a:rPr lang="es-ES" sz="4800" b="1" dirty="0">
                <a:solidFill>
                  <a:srgbClr val="FFFF00"/>
                </a:solidFill>
              </a:rPr>
              <a:t>Amarás a tu prójimo </a:t>
            </a:r>
            <a:r>
              <a:rPr lang="es-ES" sz="4800" b="1" dirty="0">
                <a:solidFill>
                  <a:schemeClr val="bg1"/>
                </a:solidFill>
              </a:rPr>
              <a:t>como a ti mismo.” </a:t>
            </a:r>
            <a:r>
              <a:rPr lang="es-ES" sz="4800" b="1" dirty="0">
                <a:solidFill>
                  <a:srgbClr val="FF0000"/>
                </a:solidFill>
              </a:rPr>
              <a:t>10</a:t>
            </a:r>
            <a:r>
              <a:rPr lang="es-ES" sz="4800" b="1" dirty="0">
                <a:solidFill>
                  <a:schemeClr val="bg1"/>
                </a:solidFill>
              </a:rPr>
              <a:t> El amor no hace </a:t>
            </a:r>
            <a:r>
              <a:rPr lang="es-ES" sz="4800" b="1" dirty="0">
                <a:solidFill>
                  <a:srgbClr val="FFFF00"/>
                </a:solidFill>
              </a:rPr>
              <a:t>mal al prójimo</a:t>
            </a:r>
            <a:r>
              <a:rPr lang="es-ES" sz="4800" b="1" dirty="0">
                <a:solidFill>
                  <a:schemeClr val="bg1"/>
                </a:solidFill>
              </a:rPr>
              <a:t>; así que el cumplimiento de la ley es el amor.”</a:t>
            </a:r>
          </a:p>
        </p:txBody>
      </p:sp>
    </p:spTree>
    <p:extLst>
      <p:ext uri="{BB962C8B-B14F-4D97-AF65-F5344CB8AC3E}">
        <p14:creationId xmlns:p14="http://schemas.microsoft.com/office/powerpoint/2010/main" val="173557595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04407" y="368502"/>
            <a:ext cx="1156987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600" b="1" dirty="0">
                <a:solidFill>
                  <a:srgbClr val="002060"/>
                </a:solidFill>
              </a:rPr>
              <a:t>Cuando la </a:t>
            </a:r>
            <a:r>
              <a:rPr lang="es-ES" sz="6600" b="1" dirty="0">
                <a:solidFill>
                  <a:srgbClr val="FF0000"/>
                </a:solidFill>
              </a:rPr>
              <a:t>apostasía entró </a:t>
            </a:r>
            <a:r>
              <a:rPr lang="es-ES" sz="6600" b="1" dirty="0">
                <a:solidFill>
                  <a:srgbClr val="002060"/>
                </a:solidFill>
              </a:rPr>
              <a:t>a la iglesia, </a:t>
            </a:r>
            <a:r>
              <a:rPr lang="es-ES" sz="6600" b="1" dirty="0">
                <a:solidFill>
                  <a:srgbClr val="FF0000"/>
                </a:solidFill>
              </a:rPr>
              <a:t>la iglesia se unió con el estado </a:t>
            </a:r>
            <a:r>
              <a:rPr lang="es-ES" sz="6600" b="1" dirty="0">
                <a:solidFill>
                  <a:srgbClr val="002060"/>
                </a:solidFill>
              </a:rPr>
              <a:t>y se repitieron las </a:t>
            </a:r>
            <a:r>
              <a:rPr lang="es-ES" sz="6600" b="1" dirty="0">
                <a:solidFill>
                  <a:srgbClr val="FF0000"/>
                </a:solidFill>
              </a:rPr>
              <a:t>mismas escenas </a:t>
            </a:r>
            <a:r>
              <a:rPr lang="es-ES" sz="6600" b="1" dirty="0">
                <a:solidFill>
                  <a:srgbClr val="002060"/>
                </a:solidFill>
              </a:rPr>
              <a:t>del juicio, la condenación y la ejecución de Cristo.</a:t>
            </a:r>
            <a:endParaRPr lang="es-ES" sz="6600" b="1" i="1" dirty="0">
              <a:solidFill>
                <a:srgbClr val="AC0C45"/>
              </a:solidFill>
            </a:endParaRPr>
          </a:p>
        </p:txBody>
      </p:sp>
    </p:spTree>
    <p:extLst>
      <p:ext uri="{BB962C8B-B14F-4D97-AF65-F5344CB8AC3E}">
        <p14:creationId xmlns:p14="http://schemas.microsoft.com/office/powerpoint/2010/main" val="238631143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04407" y="91503"/>
            <a:ext cx="11320561"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a:solidFill>
                  <a:srgbClr val="002060"/>
                </a:solidFill>
              </a:rPr>
              <a:t>En el libro de </a:t>
            </a:r>
            <a:r>
              <a:rPr lang="es-ES" sz="4800" b="1" dirty="0">
                <a:solidFill>
                  <a:srgbClr val="FF0000"/>
                </a:solidFill>
              </a:rPr>
              <a:t>Hechos</a:t>
            </a:r>
            <a:r>
              <a:rPr lang="es-ES" sz="4800" b="1" dirty="0">
                <a:solidFill>
                  <a:srgbClr val="002060"/>
                </a:solidFill>
              </a:rPr>
              <a:t> no hay ni un </a:t>
            </a:r>
            <a:r>
              <a:rPr lang="es-ES" sz="4800" b="1" dirty="0">
                <a:solidFill>
                  <a:srgbClr val="FF0000"/>
                </a:solidFill>
              </a:rPr>
              <a:t>vestigio de evidencia</a:t>
            </a:r>
            <a:r>
              <a:rPr lang="es-ES" sz="4800" b="1" dirty="0">
                <a:solidFill>
                  <a:srgbClr val="002060"/>
                </a:solidFill>
              </a:rPr>
              <a:t> que los apóstoles </a:t>
            </a:r>
            <a:r>
              <a:rPr lang="es-ES" sz="4800" b="1" dirty="0">
                <a:solidFill>
                  <a:srgbClr val="FF0000"/>
                </a:solidFill>
              </a:rPr>
              <a:t>emplearon la espada del poder civil</a:t>
            </a:r>
            <a:r>
              <a:rPr lang="es-ES" sz="4800" b="1" dirty="0">
                <a:solidFill>
                  <a:srgbClr val="002060"/>
                </a:solidFill>
              </a:rPr>
              <a:t> de Roma para </a:t>
            </a:r>
            <a:r>
              <a:rPr lang="es-ES" sz="4800" b="1" dirty="0">
                <a:solidFill>
                  <a:srgbClr val="FF0000"/>
                </a:solidFill>
              </a:rPr>
              <a:t>adelantar la obra del reino </a:t>
            </a:r>
            <a:r>
              <a:rPr lang="es-ES" sz="4800" b="1" dirty="0">
                <a:solidFill>
                  <a:srgbClr val="002060"/>
                </a:solidFill>
              </a:rPr>
              <a:t>de Cristo y para </a:t>
            </a:r>
            <a:r>
              <a:rPr lang="es-ES" sz="4800" b="1" dirty="0">
                <a:solidFill>
                  <a:srgbClr val="FF0000"/>
                </a:solidFill>
              </a:rPr>
              <a:t>castigar</a:t>
            </a:r>
            <a:r>
              <a:rPr lang="es-ES" sz="4800" b="1" dirty="0">
                <a:solidFill>
                  <a:srgbClr val="002060"/>
                </a:solidFill>
              </a:rPr>
              <a:t> a aquellos que se </a:t>
            </a:r>
            <a:r>
              <a:rPr lang="es-ES" sz="4800" b="1" dirty="0">
                <a:solidFill>
                  <a:srgbClr val="FF0000"/>
                </a:solidFill>
              </a:rPr>
              <a:t>oponían</a:t>
            </a:r>
            <a:r>
              <a:rPr lang="es-ES" sz="4800" b="1" dirty="0">
                <a:solidFill>
                  <a:srgbClr val="002060"/>
                </a:solidFill>
              </a:rPr>
              <a:t> a ese reino. Los discípulos </a:t>
            </a:r>
            <a:r>
              <a:rPr lang="es-ES" sz="4800" b="1" dirty="0">
                <a:solidFill>
                  <a:srgbClr val="FF0000"/>
                </a:solidFill>
              </a:rPr>
              <a:t>murieron muertes violentas</a:t>
            </a:r>
            <a:r>
              <a:rPr lang="es-ES" sz="4800" b="1" dirty="0">
                <a:solidFill>
                  <a:srgbClr val="002060"/>
                </a:solidFill>
              </a:rPr>
              <a:t> a mano de los </a:t>
            </a:r>
            <a:r>
              <a:rPr lang="es-ES" sz="4800" b="1" dirty="0">
                <a:solidFill>
                  <a:srgbClr val="FF0000"/>
                </a:solidFill>
              </a:rPr>
              <a:t>gobernantes de Roma</a:t>
            </a:r>
            <a:r>
              <a:rPr lang="es-ES" sz="4800" b="1" dirty="0">
                <a:solidFill>
                  <a:srgbClr val="002060"/>
                </a:solidFill>
              </a:rPr>
              <a:t> por </a:t>
            </a:r>
            <a:r>
              <a:rPr lang="es-ES" sz="4800" b="1" dirty="0">
                <a:solidFill>
                  <a:srgbClr val="FF0000"/>
                </a:solidFill>
              </a:rPr>
              <a:t>instigación</a:t>
            </a:r>
            <a:r>
              <a:rPr lang="es-ES" sz="4800" b="1" dirty="0">
                <a:solidFill>
                  <a:srgbClr val="002060"/>
                </a:solidFill>
              </a:rPr>
              <a:t> de la iglesia judía. Aquí hay un ejemplo:</a:t>
            </a:r>
            <a:endParaRPr lang="es-ES" sz="4800" b="1" i="1" dirty="0">
              <a:solidFill>
                <a:srgbClr val="AC0C45"/>
              </a:solidFill>
            </a:endParaRPr>
          </a:p>
        </p:txBody>
      </p:sp>
    </p:spTree>
    <p:extLst>
      <p:ext uri="{BB962C8B-B14F-4D97-AF65-F5344CB8AC3E}">
        <p14:creationId xmlns:p14="http://schemas.microsoft.com/office/powerpoint/2010/main" val="3663983954"/>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902508"/>
            <a:ext cx="11761835"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En aquel mismo tiempo el rey Herodes echó mano a algunos de la iglesia para maltratarles. </a:t>
            </a:r>
            <a:r>
              <a:rPr lang="es-ES" sz="4800" b="1" dirty="0">
                <a:solidFill>
                  <a:srgbClr val="FF0000"/>
                </a:solidFill>
              </a:rPr>
              <a:t>2</a:t>
            </a:r>
            <a:r>
              <a:rPr lang="es-ES" sz="4800" b="1" dirty="0">
                <a:solidFill>
                  <a:schemeClr val="bg1"/>
                </a:solidFill>
              </a:rPr>
              <a:t> Y mató a espada a Jacobo, hermano de Juan. </a:t>
            </a:r>
            <a:r>
              <a:rPr lang="es-ES" sz="4800" b="1" dirty="0">
                <a:solidFill>
                  <a:srgbClr val="FF0000"/>
                </a:solidFill>
              </a:rPr>
              <a:t>3</a:t>
            </a:r>
            <a:r>
              <a:rPr lang="es-ES" sz="4800" b="1" dirty="0">
                <a:solidFill>
                  <a:schemeClr val="bg1"/>
                </a:solidFill>
              </a:rPr>
              <a:t> Y viendo que esto había </a:t>
            </a:r>
            <a:r>
              <a:rPr lang="es-ES" sz="4800" b="1" dirty="0">
                <a:solidFill>
                  <a:srgbClr val="FFFF00"/>
                </a:solidFill>
              </a:rPr>
              <a:t>agradado a los judíos</a:t>
            </a:r>
            <a:r>
              <a:rPr lang="es-ES" sz="4800" b="1" dirty="0">
                <a:solidFill>
                  <a:schemeClr val="bg1"/>
                </a:solidFill>
              </a:rPr>
              <a:t>, procedió a prender también a Pedro. Eran entonces los días de los panes sin levadura.”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Hechos 12:1-3:</a:t>
            </a:r>
          </a:p>
        </p:txBody>
      </p:sp>
    </p:spTree>
    <p:extLst>
      <p:ext uri="{BB962C8B-B14F-4D97-AF65-F5344CB8AC3E}">
        <p14:creationId xmlns:p14="http://schemas.microsoft.com/office/powerpoint/2010/main" val="203186529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9433" y="337725"/>
            <a:ext cx="11320561"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000" b="1" dirty="0">
                <a:solidFill>
                  <a:srgbClr val="002060"/>
                </a:solidFill>
              </a:rPr>
              <a:t>Según el libro de Hechos, </a:t>
            </a:r>
            <a:r>
              <a:rPr lang="es-ES" sz="4000" b="1" dirty="0">
                <a:solidFill>
                  <a:srgbClr val="FF0000"/>
                </a:solidFill>
              </a:rPr>
              <a:t>la iglesia judía apóstata </a:t>
            </a:r>
            <a:r>
              <a:rPr lang="es-ES" sz="4000" b="1" dirty="0">
                <a:solidFill>
                  <a:srgbClr val="002060"/>
                </a:solidFill>
              </a:rPr>
              <a:t>constantemente apeló a los </a:t>
            </a:r>
            <a:r>
              <a:rPr lang="es-ES" sz="4000" b="1" dirty="0">
                <a:solidFill>
                  <a:srgbClr val="FF0000"/>
                </a:solidFill>
              </a:rPr>
              <a:t>magistrados de Roma </a:t>
            </a:r>
            <a:r>
              <a:rPr lang="es-ES" sz="4000" b="1" dirty="0">
                <a:solidFill>
                  <a:srgbClr val="002060"/>
                </a:solidFill>
              </a:rPr>
              <a:t>para </a:t>
            </a:r>
            <a:r>
              <a:rPr lang="es-ES" sz="4000" b="1" dirty="0">
                <a:solidFill>
                  <a:srgbClr val="FF0000"/>
                </a:solidFill>
              </a:rPr>
              <a:t>encarcelar, azotar y matar </a:t>
            </a:r>
            <a:r>
              <a:rPr lang="es-ES" sz="4000" b="1" dirty="0">
                <a:solidFill>
                  <a:srgbClr val="002060"/>
                </a:solidFill>
              </a:rPr>
              <a:t>a los seguidores de Jesús (Hechos 9:23; 13:45, 50; 14:2; 16:20, 21; 17:6, 7, 13; 18:12-15; 20:3, 19; 21:27; 23:12; 24:1-10; 25:2, 3, 9, 10, 15, 16; 26:2, 3; 26:21; 28:18, 19). Nunca en el Nuevo Testamento hallamos a los seguidores de Jesús usando el poder civil para cumplir la misión de la iglesia. Dios le dio a la iglesia tan solo la </a:t>
            </a:r>
            <a:r>
              <a:rPr lang="es-ES" sz="4000" b="1" dirty="0">
                <a:solidFill>
                  <a:srgbClr val="FF0000"/>
                </a:solidFill>
              </a:rPr>
              <a:t>Espada del </a:t>
            </a:r>
            <a:r>
              <a:rPr lang="es-ES" sz="4000" b="1" dirty="0" smtClean="0">
                <a:solidFill>
                  <a:srgbClr val="FF0000"/>
                </a:solidFill>
              </a:rPr>
              <a:t>Espíritu [la Palabra de Dios]</a:t>
            </a:r>
            <a:r>
              <a:rPr lang="es-ES" sz="4000" b="1" dirty="0" smtClean="0">
                <a:solidFill>
                  <a:srgbClr val="002060"/>
                </a:solidFill>
              </a:rPr>
              <a:t>.</a:t>
            </a:r>
            <a:endParaRPr lang="es-ES" sz="4000" b="1" i="1" dirty="0">
              <a:solidFill>
                <a:srgbClr val="AC0C45"/>
              </a:solidFill>
            </a:endParaRPr>
          </a:p>
        </p:txBody>
      </p:sp>
    </p:spTree>
    <p:extLst>
      <p:ext uri="{BB962C8B-B14F-4D97-AF65-F5344CB8AC3E}">
        <p14:creationId xmlns:p14="http://schemas.microsoft.com/office/powerpoint/2010/main" val="2486374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43817" y="876334"/>
            <a:ext cx="11031794"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Según Jesús la iglesia y el estado tienen su </a:t>
            </a:r>
            <a:r>
              <a:rPr lang="es-ES" sz="6600" b="1" dirty="0">
                <a:solidFill>
                  <a:srgbClr val="FF0000"/>
                </a:solidFill>
              </a:rPr>
              <a:t>legítimo lugar </a:t>
            </a:r>
            <a:r>
              <a:rPr lang="es-ES" sz="6600" b="1" dirty="0">
                <a:solidFill>
                  <a:srgbClr val="002060"/>
                </a:solidFill>
              </a:rPr>
              <a:t>y </a:t>
            </a:r>
            <a:r>
              <a:rPr lang="es-ES" sz="6600" b="1" dirty="0">
                <a:solidFill>
                  <a:srgbClr val="FF0000"/>
                </a:solidFill>
              </a:rPr>
              <a:t>función</a:t>
            </a:r>
            <a:r>
              <a:rPr lang="es-ES" sz="6600" b="1" dirty="0">
                <a:solidFill>
                  <a:srgbClr val="002060"/>
                </a:solidFill>
              </a:rPr>
              <a:t>. La pregunta clave: ¿</a:t>
            </a:r>
            <a:r>
              <a:rPr lang="es-ES" sz="6600" b="1" dirty="0">
                <a:solidFill>
                  <a:srgbClr val="FF0000"/>
                </a:solidFill>
              </a:rPr>
              <a:t>Qué le debemos </a:t>
            </a:r>
            <a:r>
              <a:rPr lang="es-ES" sz="6600" b="1" dirty="0">
                <a:solidFill>
                  <a:srgbClr val="002060"/>
                </a:solidFill>
              </a:rPr>
              <a:t>a Cesar y </a:t>
            </a:r>
            <a:r>
              <a:rPr lang="es-ES" sz="6600" b="1" dirty="0" smtClean="0">
                <a:solidFill>
                  <a:srgbClr val="002060"/>
                </a:solidFill>
              </a:rPr>
              <a:t>qué </a:t>
            </a:r>
            <a:r>
              <a:rPr lang="es-ES" sz="6600" b="1" dirty="0">
                <a:solidFill>
                  <a:srgbClr val="002060"/>
                </a:solidFill>
              </a:rPr>
              <a:t>le debemos a Dios?</a:t>
            </a:r>
            <a:endParaRPr lang="es-ES" sz="6600" b="1" u="sng" dirty="0">
              <a:solidFill>
                <a:srgbClr val="002060"/>
              </a:solidFill>
            </a:endParaRPr>
          </a:p>
        </p:txBody>
      </p:sp>
    </p:spTree>
    <p:extLst>
      <p:ext uri="{BB962C8B-B14F-4D97-AF65-F5344CB8AC3E}">
        <p14:creationId xmlns:p14="http://schemas.microsoft.com/office/powerpoint/2010/main" val="79525811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La apostasía entra a la iglesia</a:t>
            </a:r>
          </a:p>
        </p:txBody>
      </p:sp>
    </p:spTree>
    <p:extLst>
      <p:ext uri="{BB962C8B-B14F-4D97-AF65-F5344CB8AC3E}">
        <p14:creationId xmlns:p14="http://schemas.microsoft.com/office/powerpoint/2010/main" val="133516720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9433" y="337725"/>
            <a:ext cx="11320561"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000" b="1" dirty="0">
                <a:solidFill>
                  <a:srgbClr val="002060"/>
                </a:solidFill>
              </a:rPr>
              <a:t>Cuando la iglesia perdió la </a:t>
            </a:r>
            <a:r>
              <a:rPr lang="es-ES" sz="6000" b="1" dirty="0">
                <a:solidFill>
                  <a:srgbClr val="FF0000"/>
                </a:solidFill>
              </a:rPr>
              <a:t>simplicidad</a:t>
            </a:r>
            <a:r>
              <a:rPr lang="es-ES" sz="6000" b="1" dirty="0">
                <a:solidFill>
                  <a:srgbClr val="002060"/>
                </a:solidFill>
              </a:rPr>
              <a:t> del evangelio y el poder del Espíritu Santo, entró la </a:t>
            </a:r>
            <a:r>
              <a:rPr lang="es-ES" sz="6000" b="1" dirty="0">
                <a:solidFill>
                  <a:srgbClr val="FF0000"/>
                </a:solidFill>
              </a:rPr>
              <a:t>apostasía</a:t>
            </a:r>
            <a:r>
              <a:rPr lang="es-ES" sz="6000" b="1" dirty="0">
                <a:solidFill>
                  <a:srgbClr val="002060"/>
                </a:solidFill>
              </a:rPr>
              <a:t> y como resultado la iglesia se unió con el estado. Lo mismo ocurrirá con el papado al final de la historia:</a:t>
            </a:r>
            <a:endParaRPr lang="es-ES" sz="6000" b="1" i="1" dirty="0">
              <a:solidFill>
                <a:srgbClr val="AC0C45"/>
              </a:solidFill>
            </a:endParaRPr>
          </a:p>
        </p:txBody>
      </p:sp>
    </p:spTree>
    <p:extLst>
      <p:ext uri="{BB962C8B-B14F-4D97-AF65-F5344CB8AC3E}">
        <p14:creationId xmlns:p14="http://schemas.microsoft.com/office/powerpoint/2010/main" val="136625779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902508"/>
            <a:ext cx="11761835" cy="5909310"/>
          </a:xfrm>
          <a:prstGeom prst="rect">
            <a:avLst/>
          </a:prstGeom>
          <a:noFill/>
        </p:spPr>
        <p:txBody>
          <a:bodyPr wrap="square" rtlCol="0">
            <a:spAutoFit/>
          </a:bodyPr>
          <a:lstStyle/>
          <a:p>
            <a:r>
              <a:rPr lang="es-ES" sz="5400" b="1" dirty="0">
                <a:solidFill>
                  <a:schemeClr val="bg1"/>
                </a:solidFill>
              </a:rPr>
              <a:t>“Cuando la iglesia primitiva se corrompió al apartarse de la sencillez del Evangelio y al aceptar </a:t>
            </a:r>
            <a:r>
              <a:rPr lang="es-ES" sz="5400" b="1" dirty="0">
                <a:solidFill>
                  <a:srgbClr val="FFFF00"/>
                </a:solidFill>
              </a:rPr>
              <a:t>costumbres y ritos paganos, perdió el Espíritu y el poder de Dios</a:t>
            </a:r>
            <a:r>
              <a:rPr lang="es-ES" sz="5400" b="1" dirty="0">
                <a:solidFill>
                  <a:schemeClr val="bg1"/>
                </a:solidFill>
              </a:rPr>
              <a:t>; y para dominar las conciencias buscó el </a:t>
            </a:r>
            <a:r>
              <a:rPr lang="es-ES" sz="5400" b="1" dirty="0">
                <a:solidFill>
                  <a:srgbClr val="FFFF00"/>
                </a:solidFill>
              </a:rPr>
              <a:t>apoyo del poder civil</a:t>
            </a:r>
            <a:r>
              <a:rPr lang="es-ES" sz="54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smtClean="0">
                <a:solidFill>
                  <a:srgbClr val="FF0000"/>
                </a:solidFill>
                <a:latin typeface="Arial Black" panose="020B0A04020102020204" pitchFamily="34" charset="0"/>
              </a:rPr>
              <a:t>EGW, El Conflicto de los Siglos, CS</a:t>
            </a:r>
            <a:r>
              <a:rPr lang="es-ES" sz="3200" b="1" dirty="0">
                <a:solidFill>
                  <a:srgbClr val="FF0000"/>
                </a:solidFill>
                <a:latin typeface="Arial Black" panose="020B0A04020102020204" pitchFamily="34" charset="0"/>
              </a:rPr>
              <a:t>, p. 496</a:t>
            </a:r>
          </a:p>
        </p:txBody>
      </p:sp>
    </p:spTree>
    <p:extLst>
      <p:ext uri="{BB962C8B-B14F-4D97-AF65-F5344CB8AC3E}">
        <p14:creationId xmlns:p14="http://schemas.microsoft.com/office/powerpoint/2010/main" val="2322206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681282"/>
            <a:ext cx="11761835" cy="6186309"/>
          </a:xfrm>
          <a:prstGeom prst="rect">
            <a:avLst/>
          </a:prstGeom>
          <a:noFill/>
        </p:spPr>
        <p:txBody>
          <a:bodyPr wrap="square" rtlCol="0">
            <a:spAutoFit/>
          </a:bodyPr>
          <a:lstStyle/>
          <a:p>
            <a:r>
              <a:rPr lang="es-ES" sz="4400" b="1" dirty="0" smtClean="0">
                <a:solidFill>
                  <a:schemeClr val="bg1"/>
                </a:solidFill>
              </a:rPr>
              <a:t>El </a:t>
            </a:r>
            <a:r>
              <a:rPr lang="es-ES" sz="4400" b="1" dirty="0">
                <a:solidFill>
                  <a:schemeClr val="bg1"/>
                </a:solidFill>
              </a:rPr>
              <a:t>resultado fue el papado, es decir, una iglesia que </a:t>
            </a:r>
            <a:r>
              <a:rPr lang="es-ES" sz="4400" b="1" dirty="0">
                <a:solidFill>
                  <a:srgbClr val="FFFF00"/>
                </a:solidFill>
              </a:rPr>
              <a:t>dominaba el poder del estado </a:t>
            </a:r>
            <a:r>
              <a:rPr lang="es-ES" sz="4400" b="1" dirty="0">
                <a:solidFill>
                  <a:schemeClr val="bg1"/>
                </a:solidFill>
              </a:rPr>
              <a:t>y se servía de él para promover sus propios fines y especialmente para extirpar la "herejía." Para que los Estados Unidos formen una imagen de la bestia, el poder religioso debe dominar de tal manera al gobierno civil que la autoridad del estado sea empleada también por la iglesia para cumplir sus fines”.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smtClean="0">
                <a:solidFill>
                  <a:srgbClr val="FF0000"/>
                </a:solidFill>
                <a:latin typeface="Arial Black" panose="020B0A04020102020204" pitchFamily="34" charset="0"/>
              </a:rPr>
              <a:t>EGW, El Conflicto de los Siglos, CS</a:t>
            </a:r>
            <a:r>
              <a:rPr lang="es-ES" sz="3200" b="1" dirty="0">
                <a:solidFill>
                  <a:srgbClr val="FF0000"/>
                </a:solidFill>
                <a:latin typeface="Arial Black" panose="020B0A04020102020204" pitchFamily="34" charset="0"/>
              </a:rPr>
              <a:t>, p. 496</a:t>
            </a:r>
          </a:p>
        </p:txBody>
      </p:sp>
    </p:spTree>
    <p:extLst>
      <p:ext uri="{BB962C8B-B14F-4D97-AF65-F5344CB8AC3E}">
        <p14:creationId xmlns:p14="http://schemas.microsoft.com/office/powerpoint/2010/main" val="405364361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95669" y="891756"/>
            <a:ext cx="11055558"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a:solidFill>
                  <a:srgbClr val="002060"/>
                </a:solidFill>
              </a:rPr>
              <a:t>Con el transcurso del tiempo se </a:t>
            </a:r>
            <a:r>
              <a:rPr lang="es-ES" sz="4800" b="1" dirty="0">
                <a:solidFill>
                  <a:srgbClr val="FF0000"/>
                </a:solidFill>
              </a:rPr>
              <a:t>repitieron las mismas escenas</a:t>
            </a:r>
            <a:r>
              <a:rPr lang="es-ES" sz="4800" b="1" dirty="0">
                <a:solidFill>
                  <a:srgbClr val="002060"/>
                </a:solidFill>
              </a:rPr>
              <a:t> que habían ocurrido en el juicio, la condena y la ejecución de Jesús. La iglesia ya no era la </a:t>
            </a:r>
            <a:r>
              <a:rPr lang="es-ES" sz="4800" b="1" dirty="0">
                <a:solidFill>
                  <a:srgbClr val="FF0000"/>
                </a:solidFill>
              </a:rPr>
              <a:t>perseguida</a:t>
            </a:r>
            <a:r>
              <a:rPr lang="es-ES" sz="4800" b="1" dirty="0">
                <a:solidFill>
                  <a:srgbClr val="002060"/>
                </a:solidFill>
              </a:rPr>
              <a:t> sino la </a:t>
            </a:r>
            <a:r>
              <a:rPr lang="es-ES" sz="4800" b="1" dirty="0">
                <a:solidFill>
                  <a:srgbClr val="FF0000"/>
                </a:solidFill>
              </a:rPr>
              <a:t>perseguidora</a:t>
            </a:r>
            <a:r>
              <a:rPr lang="es-ES" sz="4800" b="1" dirty="0">
                <a:solidFill>
                  <a:srgbClr val="002060"/>
                </a:solidFill>
              </a:rPr>
              <a:t>. ¡Al perseguir a la iglesia estaban persiguiendo a Jesús como se ve en la historia de </a:t>
            </a:r>
            <a:r>
              <a:rPr lang="es-ES" sz="4800" b="1" dirty="0">
                <a:solidFill>
                  <a:srgbClr val="FF0000"/>
                </a:solidFill>
              </a:rPr>
              <a:t>Saulo de Tarso</a:t>
            </a:r>
            <a:r>
              <a:rPr lang="es-ES" sz="4800" b="1" dirty="0">
                <a:solidFill>
                  <a:srgbClr val="002060"/>
                </a:solidFill>
              </a:rPr>
              <a:t>!</a:t>
            </a:r>
            <a:endParaRPr lang="es-ES" sz="4800" b="1" i="1" dirty="0">
              <a:solidFill>
                <a:srgbClr val="AC0C45"/>
              </a:solidFill>
            </a:endParaRPr>
          </a:p>
        </p:txBody>
      </p:sp>
    </p:spTree>
    <p:extLst>
      <p:ext uri="{BB962C8B-B14F-4D97-AF65-F5344CB8AC3E}">
        <p14:creationId xmlns:p14="http://schemas.microsoft.com/office/powerpoint/2010/main" val="3946771027"/>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52525" y="1208295"/>
            <a:ext cx="4714419" cy="1077218"/>
          </a:xfrm>
          <a:prstGeom prst="rect">
            <a:avLst/>
          </a:prstGeom>
          <a:noFill/>
        </p:spPr>
        <p:txBody>
          <a:bodyPr wrap="square" rtlCol="0">
            <a:spAutoFit/>
          </a:bodyPr>
          <a:lstStyle/>
          <a:p>
            <a:pPr lvl="0">
              <a:defRPr/>
            </a:pPr>
            <a:r>
              <a:rPr lang="es-ES" sz="3200" dirty="0">
                <a:solidFill>
                  <a:schemeClr val="accent1">
                    <a:lumMod val="50000"/>
                  </a:schemeClr>
                </a:solidFill>
              </a:rPr>
              <a:t>La espada del Espíritu Santo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83432" y="89791"/>
            <a:ext cx="4723443" cy="1077218"/>
          </a:xfrm>
          <a:prstGeom prst="rect">
            <a:avLst/>
          </a:prstGeom>
          <a:noFill/>
        </p:spPr>
        <p:txBody>
          <a:bodyPr wrap="square" rtlCol="0">
            <a:spAutoFit/>
          </a:bodyPr>
          <a:lstStyle/>
          <a:p>
            <a:pPr lvl="0">
              <a:defRPr/>
            </a:pPr>
            <a:r>
              <a:rPr lang="es-ES" sz="3200" dirty="0">
                <a:solidFill>
                  <a:schemeClr val="accent1">
                    <a:lumMod val="50000"/>
                  </a:schemeClr>
                </a:solidFill>
              </a:rPr>
              <a:t>La muerte de Jesús, con apoyo romano, provocó...</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2525" y="3519724"/>
            <a:ext cx="4516263" cy="1569660"/>
          </a:xfrm>
          <a:prstGeom prst="rect">
            <a:avLst/>
          </a:prstGeom>
          <a:noFill/>
        </p:spPr>
        <p:txBody>
          <a:bodyPr wrap="square" rtlCol="0">
            <a:spAutoFit/>
          </a:bodyPr>
          <a:lstStyle/>
          <a:p>
            <a:pPr lvl="0">
              <a:defRPr/>
            </a:pPr>
            <a:r>
              <a:rPr lang="es-ES" sz="3200" dirty="0">
                <a:solidFill>
                  <a:schemeClr val="accent1">
                    <a:lumMod val="50000"/>
                  </a:schemeClr>
                </a:solidFill>
              </a:rPr>
              <a:t>La iglesia puede usar la espada del poder civil a su conveniencia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83431" y="5327651"/>
            <a:ext cx="4333909" cy="1077218"/>
          </a:xfrm>
          <a:prstGeom prst="rect">
            <a:avLst/>
          </a:prstGeom>
          <a:noFill/>
        </p:spPr>
        <p:txBody>
          <a:bodyPr wrap="square" rtlCol="0">
            <a:spAutoFit/>
          </a:bodyPr>
          <a:lstStyle/>
          <a:p>
            <a:pPr lvl="0">
              <a:defRPr/>
            </a:pPr>
            <a:r>
              <a:rPr lang="es-ES" sz="3200" dirty="0">
                <a:solidFill>
                  <a:schemeClr val="accent1">
                    <a:lumMod val="50000"/>
                  </a:schemeClr>
                </a:solidFill>
              </a:rPr>
              <a:t>Perseguir a la iglesia es lo mismo que...</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21619" y="2373517"/>
            <a:ext cx="4076958" cy="1077218"/>
          </a:xfrm>
          <a:prstGeom prst="rect">
            <a:avLst/>
          </a:prstGeom>
          <a:noFill/>
        </p:spPr>
        <p:txBody>
          <a:bodyPr wrap="square" rtlCol="0">
            <a:spAutoFit/>
          </a:bodyPr>
          <a:lstStyle/>
          <a:p>
            <a:pPr lvl="0">
              <a:defRPr/>
            </a:pPr>
            <a:r>
              <a:rPr lang="es-ES" sz="3200" dirty="0">
                <a:solidFill>
                  <a:schemeClr val="accent1">
                    <a:lumMod val="50000"/>
                  </a:schemeClr>
                </a:solidFill>
              </a:rPr>
              <a:t>La espada del poder civil</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608067" y="4170736"/>
            <a:ext cx="5185338"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E.</a:t>
            </a:r>
            <a:r>
              <a:rPr kumimoji="0" lang="es-DO" sz="3200" b="0" i="0" u="none" strike="noStrike" kern="1200" cap="none" spc="0" normalizeH="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palabra de Dios</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77780" y="1103761"/>
            <a:ext cx="5450809" cy="1077218"/>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eliminación de la nación judía por los romanos</a:t>
            </a: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577781" y="162534"/>
            <a:ext cx="5450809" cy="584775"/>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Falso</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577780" y="2491045"/>
            <a:ext cx="5117690"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perseguir a Jesús</a:t>
            </a: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608067" y="5311818"/>
            <a:ext cx="5185338"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Para castigar a los que violan la segunda tabla</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608067" y="3346279"/>
            <a:ext cx="4786300" cy="553998"/>
          </a:xfrm>
          <a:prstGeom prst="rect">
            <a:avLst/>
          </a:prstGeom>
          <a:noFill/>
        </p:spPr>
        <p:txBody>
          <a:bodyPr wrap="square" rtlCol="0">
            <a:spAutoFit/>
          </a:bodyPr>
          <a:lstStyle/>
          <a:p>
            <a:pPr lvl="0"/>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dirty="0" smtClean="0">
                <a:solidFill>
                  <a:prstClr val="black"/>
                </a:solidFill>
              </a:rPr>
              <a:t>Verdadero</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64885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7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12365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Lecciones de la esposa de Pilato</a:t>
            </a:r>
          </a:p>
        </p:txBody>
      </p:sp>
    </p:spTree>
    <p:extLst>
      <p:ext uri="{BB962C8B-B14F-4D97-AF65-F5344CB8AC3E}">
        <p14:creationId xmlns:p14="http://schemas.microsoft.com/office/powerpoint/2010/main" val="363089638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7200" y="117693"/>
            <a:ext cx="1145902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a:solidFill>
                  <a:srgbClr val="002060"/>
                </a:solidFill>
              </a:rPr>
              <a:t>Cuando Pilato estaba </a:t>
            </a:r>
            <a:r>
              <a:rPr lang="es-ES" sz="4800" b="1" dirty="0">
                <a:solidFill>
                  <a:srgbClr val="FF0000"/>
                </a:solidFill>
              </a:rPr>
              <a:t>deliberando</a:t>
            </a:r>
            <a:r>
              <a:rPr lang="es-ES" sz="4800" b="1" dirty="0">
                <a:solidFill>
                  <a:srgbClr val="002060"/>
                </a:solidFill>
              </a:rPr>
              <a:t> si entregar a Jesús a la muerte o no, recibió una advertencia de parte de su esposa diciéndole que </a:t>
            </a:r>
            <a:r>
              <a:rPr lang="es-ES" sz="4800" b="1" dirty="0">
                <a:solidFill>
                  <a:srgbClr val="FF0000"/>
                </a:solidFill>
              </a:rPr>
              <a:t>no tuviera nada que ver </a:t>
            </a:r>
            <a:r>
              <a:rPr lang="es-ES" sz="4800" b="1" dirty="0">
                <a:solidFill>
                  <a:srgbClr val="002060"/>
                </a:solidFill>
              </a:rPr>
              <a:t>con la ejecución de este hombre inocente. Pero el temor a un tumulto por la </a:t>
            </a:r>
            <a:r>
              <a:rPr lang="es-ES" sz="4800" b="1" dirty="0">
                <a:solidFill>
                  <a:srgbClr val="FF0000"/>
                </a:solidFill>
              </a:rPr>
              <a:t>presión del pueblo </a:t>
            </a:r>
            <a:r>
              <a:rPr lang="es-ES" sz="4800" b="1" dirty="0">
                <a:solidFill>
                  <a:srgbClr val="002060"/>
                </a:solidFill>
              </a:rPr>
              <a:t>y el temor de perder su </a:t>
            </a:r>
            <a:r>
              <a:rPr lang="es-ES" sz="4800" b="1" dirty="0">
                <a:solidFill>
                  <a:srgbClr val="FF0000"/>
                </a:solidFill>
              </a:rPr>
              <a:t>puesto político</a:t>
            </a:r>
            <a:r>
              <a:rPr lang="es-ES" sz="4800" b="1" dirty="0">
                <a:solidFill>
                  <a:srgbClr val="002060"/>
                </a:solidFill>
              </a:rPr>
              <a:t> lo llevó a confirmar </a:t>
            </a:r>
            <a:r>
              <a:rPr lang="es-ES" sz="4800" b="1" dirty="0">
                <a:solidFill>
                  <a:srgbClr val="FF0000"/>
                </a:solidFill>
              </a:rPr>
              <a:t>el decreto </a:t>
            </a:r>
            <a:r>
              <a:rPr lang="es-ES" sz="4800" b="1" dirty="0">
                <a:solidFill>
                  <a:srgbClr val="002060"/>
                </a:solidFill>
              </a:rPr>
              <a:t>de muerte contra Jesús.</a:t>
            </a:r>
            <a:endParaRPr lang="es-ES" sz="4800" b="1" i="1" dirty="0">
              <a:solidFill>
                <a:srgbClr val="AC0C45"/>
              </a:solidFill>
            </a:endParaRPr>
          </a:p>
        </p:txBody>
      </p:sp>
    </p:spTree>
    <p:extLst>
      <p:ext uri="{BB962C8B-B14F-4D97-AF65-F5344CB8AC3E}">
        <p14:creationId xmlns:p14="http://schemas.microsoft.com/office/powerpoint/2010/main" val="35672604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7200" y="522424"/>
            <a:ext cx="11459029"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7200" b="1" dirty="0">
                <a:solidFill>
                  <a:srgbClr val="FF0000"/>
                </a:solidFill>
              </a:rPr>
              <a:t>Pilato se lavó las manos</a:t>
            </a:r>
            <a:r>
              <a:rPr lang="es-ES" sz="7200" b="1" dirty="0">
                <a:solidFill>
                  <a:srgbClr val="002060"/>
                </a:solidFill>
              </a:rPr>
              <a:t>, pero Dios no aceptó su ceremonia pues después del milenio </a:t>
            </a:r>
            <a:r>
              <a:rPr lang="es-ES" sz="7200" b="1" dirty="0" smtClean="0">
                <a:solidFill>
                  <a:srgbClr val="002060"/>
                </a:solidFill>
              </a:rPr>
              <a:t>seguramente estará </a:t>
            </a:r>
            <a:r>
              <a:rPr lang="es-ES" sz="7200" b="1" dirty="0">
                <a:solidFill>
                  <a:srgbClr val="FF0000"/>
                </a:solidFill>
              </a:rPr>
              <a:t>fuera de la santa ciudad</a:t>
            </a:r>
            <a:r>
              <a:rPr lang="es-ES" sz="7200" b="1" dirty="0">
                <a:solidFill>
                  <a:srgbClr val="002060"/>
                </a:solidFill>
              </a:rPr>
              <a:t>.</a:t>
            </a:r>
            <a:endParaRPr lang="es-ES" sz="7200" b="1" i="1" dirty="0">
              <a:solidFill>
                <a:srgbClr val="AC0C45"/>
              </a:solidFill>
            </a:endParaRPr>
          </a:p>
        </p:txBody>
      </p:sp>
    </p:spTree>
    <p:extLst>
      <p:ext uri="{BB962C8B-B14F-4D97-AF65-F5344CB8AC3E}">
        <p14:creationId xmlns:p14="http://schemas.microsoft.com/office/powerpoint/2010/main" val="1079134178"/>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1123733"/>
            <a:ext cx="11761835"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Y estando él sentado en el tribunal, </a:t>
            </a:r>
            <a:r>
              <a:rPr lang="es-ES" sz="6000" b="1" dirty="0">
                <a:solidFill>
                  <a:srgbClr val="FFFF00"/>
                </a:solidFill>
              </a:rPr>
              <a:t>su mujer le mandó decir</a:t>
            </a:r>
            <a:r>
              <a:rPr lang="es-ES" sz="6000" b="1" dirty="0">
                <a:solidFill>
                  <a:schemeClr val="bg1"/>
                </a:solidFill>
              </a:rPr>
              <a:t>: No tengas nada que ver con </a:t>
            </a:r>
            <a:r>
              <a:rPr lang="es-ES" sz="6000" b="1" dirty="0">
                <a:solidFill>
                  <a:srgbClr val="FFFF00"/>
                </a:solidFill>
              </a:rPr>
              <a:t>ese justo</a:t>
            </a:r>
            <a:r>
              <a:rPr lang="es-ES" sz="6000" b="1" dirty="0">
                <a:solidFill>
                  <a:schemeClr val="bg1"/>
                </a:solidFill>
              </a:rPr>
              <a:t>; porque hoy he padecido mucho en sueños por causa de él."</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Mateo 27:19:</a:t>
            </a:r>
          </a:p>
        </p:txBody>
      </p:sp>
    </p:spTree>
    <p:extLst>
      <p:ext uri="{BB962C8B-B14F-4D97-AF65-F5344CB8AC3E}">
        <p14:creationId xmlns:p14="http://schemas.microsoft.com/office/powerpoint/2010/main" val="2020497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452431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¿Qué le debemos a Cesar y </a:t>
            </a:r>
            <a:r>
              <a:rPr lang="es-ES" sz="9600" dirty="0" smtClean="0">
                <a:solidFill>
                  <a:schemeClr val="bg1"/>
                </a:solidFill>
                <a:latin typeface="Bauhaus 93" panose="04030905020B02020C02" pitchFamily="82" charset="0"/>
              </a:rPr>
              <a:t>qué </a:t>
            </a:r>
            <a:r>
              <a:rPr lang="es-ES" sz="9600" dirty="0">
                <a:solidFill>
                  <a:schemeClr val="bg1"/>
                </a:solidFill>
                <a:latin typeface="Bauhaus 93" panose="04030905020B02020C02" pitchFamily="82" charset="0"/>
              </a:rPr>
              <a:t>le debemos a Dios?</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33606409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1" y="681282"/>
            <a:ext cx="11761835"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Pero los principales sacerdotes y los ancianos persuadieron a la multitud que pidiese a Barrabás, y que Jesús fuese muerto. </a:t>
            </a:r>
            <a:r>
              <a:rPr lang="es-ES" sz="4800" b="1" dirty="0">
                <a:solidFill>
                  <a:srgbClr val="FF0000"/>
                </a:solidFill>
              </a:rPr>
              <a:t>24</a:t>
            </a:r>
            <a:r>
              <a:rPr lang="es-ES" sz="4800" b="1" dirty="0">
                <a:solidFill>
                  <a:schemeClr val="bg1"/>
                </a:solidFill>
              </a:rPr>
              <a:t> Viendo Pilato que nada adelantaba, sino que se hacía más alboroto, tomó agua y </a:t>
            </a:r>
            <a:r>
              <a:rPr lang="es-ES" sz="4800" b="1" dirty="0">
                <a:solidFill>
                  <a:srgbClr val="FFFF00"/>
                </a:solidFill>
              </a:rPr>
              <a:t>se lavó las manos </a:t>
            </a:r>
            <a:r>
              <a:rPr lang="es-ES" sz="4800" b="1" dirty="0">
                <a:solidFill>
                  <a:schemeClr val="bg1"/>
                </a:solidFill>
              </a:rPr>
              <a:t>delante del pueblo, diciendo: Inocente soy yo de la sangre de </a:t>
            </a:r>
            <a:r>
              <a:rPr lang="es-ES" sz="4800" b="1" dirty="0">
                <a:solidFill>
                  <a:srgbClr val="FFFF00"/>
                </a:solidFill>
              </a:rPr>
              <a:t>este justo</a:t>
            </a:r>
            <a:r>
              <a:rPr lang="es-ES" sz="4800" b="1" dirty="0">
                <a:solidFill>
                  <a:schemeClr val="bg1"/>
                </a:solidFill>
              </a:rPr>
              <a:t>; allá vosotros."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Mateo 27:20, 24:</a:t>
            </a:r>
          </a:p>
        </p:txBody>
      </p:sp>
    </p:spTree>
    <p:extLst>
      <p:ext uri="{BB962C8B-B14F-4D97-AF65-F5344CB8AC3E}">
        <p14:creationId xmlns:p14="http://schemas.microsoft.com/office/powerpoint/2010/main" val="2337036866"/>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Los eventos finales de Jesús</a:t>
            </a:r>
          </a:p>
        </p:txBody>
      </p:sp>
    </p:spTree>
    <p:extLst>
      <p:ext uri="{BB962C8B-B14F-4D97-AF65-F5344CB8AC3E}">
        <p14:creationId xmlns:p14="http://schemas.microsoft.com/office/powerpoint/2010/main" val="200068621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7200" y="522424"/>
            <a:ext cx="1145902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600" b="1" dirty="0">
                <a:solidFill>
                  <a:srgbClr val="002060"/>
                </a:solidFill>
              </a:rPr>
              <a:t>La experiencia de Jesús se repetirá en su pueblo en las escenas finales de la historia.</a:t>
            </a:r>
          </a:p>
          <a:p>
            <a:pPr>
              <a:buClr>
                <a:srgbClr val="FFFF00"/>
              </a:buClr>
            </a:pPr>
            <a:r>
              <a:rPr lang="es-ES" sz="6600" b="1" dirty="0">
                <a:solidFill>
                  <a:srgbClr val="002060"/>
                </a:solidFill>
              </a:rPr>
              <a:t>Tres veces Jesús le rogó al Padre que le diera permiso para salvar al hombre:</a:t>
            </a:r>
            <a:endParaRPr lang="es-ES" sz="6600" b="1" i="1" dirty="0">
              <a:solidFill>
                <a:srgbClr val="AC0C45"/>
              </a:solidFill>
            </a:endParaRPr>
          </a:p>
        </p:txBody>
      </p:sp>
    </p:spTree>
    <p:extLst>
      <p:ext uri="{BB962C8B-B14F-4D97-AF65-F5344CB8AC3E}">
        <p14:creationId xmlns:p14="http://schemas.microsoft.com/office/powerpoint/2010/main" val="19134618"/>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1" y="681282"/>
            <a:ext cx="11761835" cy="6186309"/>
          </a:xfrm>
          <a:prstGeom prst="rect">
            <a:avLst/>
          </a:prstGeom>
          <a:noFill/>
        </p:spPr>
        <p:txBody>
          <a:bodyPr wrap="square" rtlCol="0">
            <a:spAutoFit/>
          </a:bodyPr>
          <a:lstStyle/>
          <a:p>
            <a:r>
              <a:rPr lang="es-ES" sz="4400" b="1" dirty="0">
                <a:solidFill>
                  <a:schemeClr val="bg1"/>
                </a:solidFill>
              </a:rPr>
              <a:t>“El cielo se entristeció al saber que el hombre estaba perdido y que el mundo creado por Dios iba a poblarse de mortales condenados a la miseria, la enfermedad y la muerte, sin remisión para el ofensor. Toda la raza de Adán debía morir. Vi entonces al amable Jesús y contemplé una expresión de simpatía y tristeza en su semblante. Luego lo vi acercarse a la deslumbradora luz que envolvía al Padre.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smtClean="0">
                <a:solidFill>
                  <a:srgbClr val="FF0000"/>
                </a:solidFill>
                <a:latin typeface="Arial Black" panose="020B0A04020102020204" pitchFamily="34" charset="0"/>
              </a:rPr>
              <a:t>EGW, Primeros Escritos, PE</a:t>
            </a:r>
            <a:r>
              <a:rPr lang="es-ES" sz="3200" b="1" dirty="0">
                <a:solidFill>
                  <a:srgbClr val="FF0000"/>
                </a:solidFill>
                <a:latin typeface="Arial Black" panose="020B0A04020102020204" pitchFamily="34" charset="0"/>
              </a:rPr>
              <a:t>, pp. 126, 127</a:t>
            </a:r>
          </a:p>
        </p:txBody>
      </p:sp>
    </p:spTree>
    <p:extLst>
      <p:ext uri="{BB962C8B-B14F-4D97-AF65-F5344CB8AC3E}">
        <p14:creationId xmlns:p14="http://schemas.microsoft.com/office/powerpoint/2010/main" val="92555663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8207" y="0"/>
            <a:ext cx="11400504" cy="6863417"/>
          </a:xfrm>
          <a:prstGeom prst="rect">
            <a:avLst/>
          </a:prstGeom>
          <a:noFill/>
        </p:spPr>
        <p:txBody>
          <a:bodyPr wrap="square" rtlCol="0">
            <a:spAutoFit/>
          </a:bodyPr>
          <a:lstStyle/>
          <a:p>
            <a:r>
              <a:rPr lang="es-ES" sz="4000" b="1" dirty="0" smtClean="0">
                <a:solidFill>
                  <a:schemeClr val="bg1"/>
                </a:solidFill>
              </a:rPr>
              <a:t>El </a:t>
            </a:r>
            <a:r>
              <a:rPr lang="es-ES" sz="4000" b="1" dirty="0">
                <a:solidFill>
                  <a:schemeClr val="bg1"/>
                </a:solidFill>
              </a:rPr>
              <a:t>ángel que me acompañaba dijo: "</a:t>
            </a:r>
            <a:r>
              <a:rPr lang="es-ES" sz="4000" b="1" dirty="0">
                <a:solidFill>
                  <a:srgbClr val="FFFF00"/>
                </a:solidFill>
              </a:rPr>
              <a:t>Está en una conversación íntima</a:t>
            </a:r>
            <a:r>
              <a:rPr lang="es-ES" sz="4000" b="1" dirty="0">
                <a:solidFill>
                  <a:schemeClr val="bg1"/>
                </a:solidFill>
              </a:rPr>
              <a:t> con el Padre." La </a:t>
            </a:r>
            <a:r>
              <a:rPr lang="es-ES" sz="4000" b="1" dirty="0">
                <a:solidFill>
                  <a:srgbClr val="FFFF00"/>
                </a:solidFill>
              </a:rPr>
              <a:t>ansiedad</a:t>
            </a:r>
            <a:r>
              <a:rPr lang="es-ES" sz="4000" b="1" dirty="0">
                <a:solidFill>
                  <a:schemeClr val="bg1"/>
                </a:solidFill>
              </a:rPr>
              <a:t> de los ángeles era muy viva mientras Jesús estaba </a:t>
            </a:r>
            <a:r>
              <a:rPr lang="es-ES" sz="4000" b="1" dirty="0">
                <a:solidFill>
                  <a:srgbClr val="FFFF00"/>
                </a:solidFill>
              </a:rPr>
              <a:t>conversando con su Padre. Tres veces </a:t>
            </a:r>
            <a:r>
              <a:rPr lang="es-ES" sz="4000" b="1" dirty="0">
                <a:solidFill>
                  <a:schemeClr val="bg1"/>
                </a:solidFill>
              </a:rPr>
              <a:t>quedó envuelto por la esplendente luz que rodeaba al Padre, y la </a:t>
            </a:r>
            <a:r>
              <a:rPr lang="es-ES" sz="4000" b="1" dirty="0">
                <a:solidFill>
                  <a:srgbClr val="FFFF00"/>
                </a:solidFill>
              </a:rPr>
              <a:t>tercera vez </a:t>
            </a:r>
            <a:r>
              <a:rPr lang="es-ES" sz="4000" b="1" dirty="0">
                <a:solidFill>
                  <a:schemeClr val="bg1"/>
                </a:solidFill>
              </a:rPr>
              <a:t>salió de junto al Padre, de modo que ya fue posible ver su persona. Su semblante era </a:t>
            </a:r>
            <a:r>
              <a:rPr lang="es-ES" sz="4000" b="1" dirty="0">
                <a:solidFill>
                  <a:srgbClr val="FFFF00"/>
                </a:solidFill>
              </a:rPr>
              <a:t>tranquilo, exento de perplejidad y turbación</a:t>
            </a:r>
            <a:r>
              <a:rPr lang="es-ES" sz="4000" b="1" dirty="0">
                <a:solidFill>
                  <a:schemeClr val="bg1"/>
                </a:solidFill>
              </a:rPr>
              <a:t>, y resplandecía de amor y benevolencia inefable. Dijo entonces a los ángeles que se había hallado un medio para salvar al hombre perdido; </a:t>
            </a:r>
          </a:p>
        </p:txBody>
      </p:sp>
    </p:spTree>
    <p:extLst>
      <p:ext uri="{BB962C8B-B14F-4D97-AF65-F5344CB8AC3E}">
        <p14:creationId xmlns:p14="http://schemas.microsoft.com/office/powerpoint/2010/main" val="211573995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2452" y="135591"/>
            <a:ext cx="11415251" cy="6247864"/>
          </a:xfrm>
          <a:prstGeom prst="rect">
            <a:avLst/>
          </a:prstGeom>
          <a:noFill/>
        </p:spPr>
        <p:txBody>
          <a:bodyPr wrap="square" rtlCol="0">
            <a:spAutoFit/>
          </a:bodyPr>
          <a:lstStyle/>
          <a:p>
            <a:r>
              <a:rPr lang="es-ES" sz="4000" b="1" dirty="0" smtClean="0">
                <a:solidFill>
                  <a:schemeClr val="bg1"/>
                </a:solidFill>
              </a:rPr>
              <a:t>que </a:t>
            </a:r>
            <a:r>
              <a:rPr lang="es-ES" sz="4000" b="1" dirty="0">
                <a:solidFill>
                  <a:schemeClr val="bg1"/>
                </a:solidFill>
              </a:rPr>
              <a:t>él había estado intercediendo con su Padre, y había </a:t>
            </a:r>
            <a:r>
              <a:rPr lang="es-ES" sz="4000" b="1" dirty="0">
                <a:solidFill>
                  <a:srgbClr val="FFFF00"/>
                </a:solidFill>
              </a:rPr>
              <a:t>obtenido el permiso </a:t>
            </a:r>
            <a:r>
              <a:rPr lang="es-ES" sz="4000" b="1" dirty="0">
                <a:solidFill>
                  <a:schemeClr val="bg1"/>
                </a:solidFill>
              </a:rPr>
              <a:t>de </a:t>
            </a:r>
            <a:r>
              <a:rPr lang="es-ES" sz="4000" b="1" dirty="0" smtClean="0">
                <a:solidFill>
                  <a:schemeClr val="bg1"/>
                </a:solidFill>
              </a:rPr>
              <a:t>dar su </a:t>
            </a:r>
            <a:r>
              <a:rPr lang="es-ES" sz="4000" b="1" dirty="0">
                <a:solidFill>
                  <a:schemeClr val="bg1"/>
                </a:solidFill>
              </a:rPr>
              <a:t>vida como rescate de la raza humana y de tomar sobre sí la sentencia de muerte a fin de que por su medio pudiese el hombre encontrar perdón; </a:t>
            </a:r>
            <a:r>
              <a:rPr lang="es-ES" sz="4000" b="1" dirty="0" smtClean="0">
                <a:solidFill>
                  <a:schemeClr val="bg1"/>
                </a:solidFill>
              </a:rPr>
              <a:t>  </a:t>
            </a:r>
            <a:r>
              <a:rPr lang="es-ES" sz="4000" b="1" dirty="0">
                <a:solidFill>
                  <a:schemeClr val="bg1"/>
                </a:solidFill>
              </a:rPr>
              <a:t>que por los méritos de su sangre y su obediencia a la ley de Dios, obtuviese el favor del Padre y volviese al hermoso huerto del cual había sido expulsado. Entonces volvería a tener acceso al fruto glorioso e inmortal del árbol de la vida, cuyo derecho había perdido</a:t>
            </a:r>
            <a:r>
              <a:rPr lang="es-ES" sz="4000" b="1" dirty="0" smtClean="0">
                <a:solidFill>
                  <a:schemeClr val="bg1"/>
                </a:solidFill>
              </a:rPr>
              <a:t>.”</a:t>
            </a:r>
            <a:endParaRPr lang="es-ES" sz="4000" b="1" dirty="0">
              <a:solidFill>
                <a:schemeClr val="bg1"/>
              </a:solidFill>
            </a:endParaRPr>
          </a:p>
        </p:txBody>
      </p:sp>
    </p:spTree>
    <p:extLst>
      <p:ext uri="{BB962C8B-B14F-4D97-AF65-F5344CB8AC3E}">
        <p14:creationId xmlns:p14="http://schemas.microsoft.com/office/powerpoint/2010/main" val="86444006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24465" y="135591"/>
            <a:ext cx="11518490" cy="6247864"/>
          </a:xfrm>
          <a:prstGeom prst="rect">
            <a:avLst/>
          </a:prstGeom>
          <a:noFill/>
        </p:spPr>
        <p:txBody>
          <a:bodyPr wrap="square" rtlCol="0">
            <a:spAutoFit/>
          </a:bodyPr>
          <a:lstStyle/>
          <a:p>
            <a:r>
              <a:rPr lang="es-ES" sz="4000" b="1" dirty="0" smtClean="0">
                <a:solidFill>
                  <a:schemeClr val="bg1"/>
                </a:solidFill>
              </a:rPr>
              <a:t>Entonces </a:t>
            </a:r>
            <a:r>
              <a:rPr lang="es-ES" sz="4000" b="1" dirty="0">
                <a:solidFill>
                  <a:schemeClr val="bg1"/>
                </a:solidFill>
              </a:rPr>
              <a:t>se llenó el cielo de </a:t>
            </a:r>
            <a:r>
              <a:rPr lang="es-ES" sz="4000" b="1" dirty="0">
                <a:solidFill>
                  <a:srgbClr val="FFFF00"/>
                </a:solidFill>
              </a:rPr>
              <a:t>inefable júbilo</a:t>
            </a:r>
            <a:r>
              <a:rPr lang="es-ES" sz="4000" b="1" dirty="0">
                <a:solidFill>
                  <a:schemeClr val="bg1"/>
                </a:solidFill>
              </a:rPr>
              <a:t>. El </a:t>
            </a:r>
            <a:r>
              <a:rPr lang="es-ES" sz="4000" b="1" dirty="0">
                <a:solidFill>
                  <a:srgbClr val="FFFF00"/>
                </a:solidFill>
              </a:rPr>
              <a:t>coro celestial </a:t>
            </a:r>
            <a:r>
              <a:rPr lang="es-ES" sz="4000" b="1" dirty="0">
                <a:solidFill>
                  <a:schemeClr val="bg1"/>
                </a:solidFill>
              </a:rPr>
              <a:t>entonó un cántico de alabanza y adoración. </a:t>
            </a:r>
            <a:r>
              <a:rPr lang="es-ES" sz="4000" b="1" dirty="0">
                <a:solidFill>
                  <a:srgbClr val="FFFF00"/>
                </a:solidFill>
              </a:rPr>
              <a:t>Tocaron las arpas </a:t>
            </a:r>
            <a:r>
              <a:rPr lang="es-ES" sz="4000" b="1" dirty="0">
                <a:solidFill>
                  <a:schemeClr val="bg1"/>
                </a:solidFill>
              </a:rPr>
              <a:t>y cantaron con una </a:t>
            </a:r>
            <a:r>
              <a:rPr lang="es-ES" sz="4000" b="1" dirty="0">
                <a:solidFill>
                  <a:srgbClr val="FFFF00"/>
                </a:solidFill>
              </a:rPr>
              <a:t>nota más alta </a:t>
            </a:r>
            <a:r>
              <a:rPr lang="es-ES" sz="4000" b="1" dirty="0">
                <a:solidFill>
                  <a:schemeClr val="bg1"/>
                </a:solidFill>
              </a:rPr>
              <a:t>que antes, por la gran misericordia y condescendencia de Dios al dar a su amado Hijo para que muriese por una raza rebelde. Expresaron </a:t>
            </a:r>
            <a:r>
              <a:rPr lang="es-ES" sz="4000" b="1" dirty="0">
                <a:solidFill>
                  <a:srgbClr val="FFFF00"/>
                </a:solidFill>
              </a:rPr>
              <a:t>alabanza y adoración </a:t>
            </a:r>
            <a:r>
              <a:rPr lang="es-ES" sz="4000" b="1" dirty="0">
                <a:solidFill>
                  <a:schemeClr val="bg1"/>
                </a:solidFill>
              </a:rPr>
              <a:t>por el abnegado sacrificio de Jesús, que consentía en dejar el seno </a:t>
            </a:r>
            <a:r>
              <a:rPr lang="es-ES" sz="4000" b="1" dirty="0">
                <a:solidFill>
                  <a:srgbClr val="FFFF00"/>
                </a:solidFill>
              </a:rPr>
              <a:t>de su Padre </a:t>
            </a:r>
            <a:r>
              <a:rPr lang="es-ES" sz="4000" b="1" dirty="0">
                <a:solidFill>
                  <a:schemeClr val="bg1"/>
                </a:solidFill>
              </a:rPr>
              <a:t>y escoger una vida de sufrimientos y angustias y morir ignominiosamente para poder dar vida a otros</a:t>
            </a:r>
            <a:r>
              <a:rPr lang="es-ES" sz="4000" b="1" dirty="0" smtClean="0">
                <a:solidFill>
                  <a:schemeClr val="bg1"/>
                </a:solidFill>
              </a:rPr>
              <a:t>.”</a:t>
            </a:r>
            <a:endParaRPr lang="es-ES" sz="4000" b="1" dirty="0">
              <a:solidFill>
                <a:schemeClr val="bg1"/>
              </a:solidFill>
            </a:endParaRPr>
          </a:p>
        </p:txBody>
      </p:sp>
    </p:spTree>
    <p:extLst>
      <p:ext uri="{BB962C8B-B14F-4D97-AF65-F5344CB8AC3E}">
        <p14:creationId xmlns:p14="http://schemas.microsoft.com/office/powerpoint/2010/main" val="393990292"/>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15257" y="716036"/>
            <a:ext cx="11459029"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5400" b="1" dirty="0" smtClean="0">
                <a:solidFill>
                  <a:srgbClr val="002060"/>
                </a:solidFill>
              </a:rPr>
              <a:t>El </a:t>
            </a:r>
            <a:r>
              <a:rPr lang="es-ES" sz="5400" b="1" dirty="0">
                <a:solidFill>
                  <a:srgbClr val="002060"/>
                </a:solidFill>
              </a:rPr>
              <a:t>estado de ánimo de Jesús cambió cuando pasó empíricamente por su experiencia en el huerto. Allí le </a:t>
            </a:r>
            <a:r>
              <a:rPr lang="es-ES" sz="5400" b="1" dirty="0">
                <a:solidFill>
                  <a:srgbClr val="FF0000"/>
                </a:solidFill>
              </a:rPr>
              <a:t>rogó tres veces</a:t>
            </a:r>
            <a:r>
              <a:rPr lang="es-ES" sz="5400" b="1" dirty="0">
                <a:solidFill>
                  <a:srgbClr val="002060"/>
                </a:solidFill>
              </a:rPr>
              <a:t> a su Padre que si fuera posible le quitara la copa de su ira (Mateo 26:39, 42, 44; ver Juan 18:11).</a:t>
            </a:r>
            <a:endParaRPr lang="es-ES" sz="5400" b="1" i="1" dirty="0">
              <a:solidFill>
                <a:srgbClr val="AC0C45"/>
              </a:solidFill>
            </a:endParaRPr>
          </a:p>
        </p:txBody>
      </p:sp>
    </p:spTree>
    <p:extLst>
      <p:ext uri="{BB962C8B-B14F-4D97-AF65-F5344CB8AC3E}">
        <p14:creationId xmlns:p14="http://schemas.microsoft.com/office/powerpoint/2010/main" val="1168067337"/>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3458" y="1920146"/>
            <a:ext cx="11326761"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El gran enemigo y sus huestes cooperaban con los sacerdotes y príncipes. . . Los sacerdotes, los príncipes, los fariseos y el populacho empedernido estaban confederados en un </a:t>
            </a:r>
            <a:r>
              <a:rPr lang="es-ES" sz="4400" b="1" dirty="0">
                <a:solidFill>
                  <a:srgbClr val="FFFF00"/>
                </a:solidFill>
              </a:rPr>
              <a:t>frenesí satánico</a:t>
            </a:r>
            <a:r>
              <a:rPr lang="es-ES" sz="4400" b="1" dirty="0">
                <a:solidFill>
                  <a:schemeClr val="bg1"/>
                </a:solidFill>
              </a:rPr>
              <a:t>. Los dirigentes religiosos se habían </a:t>
            </a:r>
            <a:r>
              <a:rPr lang="es-ES" sz="4400" b="1" dirty="0">
                <a:solidFill>
                  <a:srgbClr val="FFFF00"/>
                </a:solidFill>
              </a:rPr>
              <a:t>unido con Satanás </a:t>
            </a:r>
            <a:r>
              <a:rPr lang="es-ES" sz="4400" b="1" dirty="0">
                <a:solidFill>
                  <a:schemeClr val="bg1"/>
                </a:solidFill>
              </a:rPr>
              <a:t>y sus ángeles. Estaban cumpliendo sus órdenes</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56966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DTG, capitulo “El Calvario”</a:t>
            </a:r>
          </a:p>
          <a:p>
            <a:pPr algn="ctr"/>
            <a:r>
              <a:rPr lang="es-ES" sz="3200" b="1" dirty="0" smtClean="0">
                <a:latin typeface="Arial Black" panose="020B0A04020102020204" pitchFamily="34" charset="0"/>
              </a:rPr>
              <a:t>Los líderes judíos se aliaron con Satanás para agobiar a Jesús:</a:t>
            </a:r>
            <a:endParaRPr lang="es-ES" sz="3200" b="1" dirty="0">
              <a:latin typeface="Arial Black" panose="020B0A04020102020204" pitchFamily="34" charset="0"/>
            </a:endParaRPr>
          </a:p>
        </p:txBody>
      </p:sp>
    </p:spTree>
    <p:extLst>
      <p:ext uri="{BB962C8B-B14F-4D97-AF65-F5344CB8AC3E}">
        <p14:creationId xmlns:p14="http://schemas.microsoft.com/office/powerpoint/2010/main" val="3752507536"/>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24788" y="1684172"/>
            <a:ext cx="11326761"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Los ángeles contemplaron la agonía del Salvador. Vieron a su Señor rodeado por las legiones de las fuerzas satánicas, y su naturaleza abrumada por un pavor misterioso que lo hacía estremecerse. </a:t>
            </a:r>
            <a:r>
              <a:rPr lang="es-ES" sz="4800" b="1" dirty="0">
                <a:solidFill>
                  <a:srgbClr val="FFFF00"/>
                </a:solidFill>
              </a:rPr>
              <a:t>Hubo silencio </a:t>
            </a:r>
            <a:r>
              <a:rPr lang="es-ES" sz="4800" b="1" dirty="0">
                <a:solidFill>
                  <a:schemeClr val="bg1"/>
                </a:solidFill>
              </a:rPr>
              <a:t>en el cielo. Ningún arpa vibraba</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DTG, p. </a:t>
            </a:r>
            <a:r>
              <a:rPr lang="es-ES" sz="3200" b="1" dirty="0" smtClean="0">
                <a:solidFill>
                  <a:srgbClr val="FF0000"/>
                </a:solidFill>
                <a:latin typeface="Arial Black" panose="020B0A04020102020204" pitchFamily="34" charset="0"/>
              </a:rPr>
              <a:t>642 </a:t>
            </a:r>
            <a:r>
              <a:rPr lang="es-ES" sz="3200" b="1" dirty="0" smtClean="0">
                <a:latin typeface="Arial Black" panose="020B0A04020102020204" pitchFamily="34" charset="0"/>
              </a:rPr>
              <a:t>El </a:t>
            </a:r>
            <a:r>
              <a:rPr lang="es-ES" sz="3200" b="1" dirty="0">
                <a:latin typeface="Arial Black" panose="020B0A04020102020204" pitchFamily="34" charset="0"/>
              </a:rPr>
              <a:t>cielo guardó silencio al contemplar la agonía de Jesús:</a:t>
            </a:r>
          </a:p>
        </p:txBody>
      </p:sp>
    </p:spTree>
    <p:extLst>
      <p:ext uri="{BB962C8B-B14F-4D97-AF65-F5344CB8AC3E}">
        <p14:creationId xmlns:p14="http://schemas.microsoft.com/office/powerpoint/2010/main" val="3278473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43817" y="368502"/>
            <a:ext cx="11031794"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Hallamos la respuesta a esta pregunta en </a:t>
            </a:r>
            <a:r>
              <a:rPr lang="es-ES" sz="4400" b="1" dirty="0">
                <a:solidFill>
                  <a:srgbClr val="FF0000"/>
                </a:solidFill>
              </a:rPr>
              <a:t>los diez mandamientos</a:t>
            </a:r>
            <a:r>
              <a:rPr lang="es-ES" sz="4400" b="1" dirty="0">
                <a:solidFill>
                  <a:srgbClr val="002060"/>
                </a:solidFill>
              </a:rPr>
              <a:t>. Dios escribió los mandamientos en </a:t>
            </a:r>
            <a:r>
              <a:rPr lang="es-ES" sz="4400" b="1" dirty="0">
                <a:solidFill>
                  <a:srgbClr val="FF0000"/>
                </a:solidFill>
              </a:rPr>
              <a:t>dos tablas</a:t>
            </a:r>
            <a:r>
              <a:rPr lang="es-ES" sz="4400" b="1" dirty="0">
                <a:solidFill>
                  <a:srgbClr val="002060"/>
                </a:solidFill>
              </a:rPr>
              <a:t> de piedra. Podría haberlos escrito en </a:t>
            </a:r>
            <a:r>
              <a:rPr lang="es-ES" sz="4400" b="1" dirty="0">
                <a:solidFill>
                  <a:srgbClr val="FF0000"/>
                </a:solidFill>
              </a:rPr>
              <a:t>una sola o en tres</a:t>
            </a:r>
            <a:r>
              <a:rPr lang="es-ES" sz="4400" b="1" dirty="0">
                <a:solidFill>
                  <a:srgbClr val="002060"/>
                </a:solidFill>
              </a:rPr>
              <a:t>. ¿Por qué los escribió en dos? Sencillamente porque la </a:t>
            </a:r>
            <a:r>
              <a:rPr lang="es-ES" sz="4400" b="1" dirty="0">
                <a:solidFill>
                  <a:srgbClr val="FF0000"/>
                </a:solidFill>
              </a:rPr>
              <a:t>primera</a:t>
            </a:r>
            <a:r>
              <a:rPr lang="es-ES" sz="4400" b="1" dirty="0">
                <a:solidFill>
                  <a:srgbClr val="002060"/>
                </a:solidFill>
              </a:rPr>
              <a:t> tabla describe </a:t>
            </a:r>
            <a:r>
              <a:rPr lang="es-ES" sz="4400" b="1" dirty="0" smtClean="0">
                <a:solidFill>
                  <a:srgbClr val="002060"/>
                </a:solidFill>
              </a:rPr>
              <a:t>nuestra </a:t>
            </a:r>
            <a:r>
              <a:rPr lang="es-ES" sz="4400" b="1" u="sng" dirty="0" smtClean="0">
                <a:solidFill>
                  <a:srgbClr val="002060"/>
                </a:solidFill>
              </a:rPr>
              <a:t>responsabilidad </a:t>
            </a:r>
            <a:r>
              <a:rPr lang="es-ES" sz="4400" b="1" u="sng" dirty="0">
                <a:solidFill>
                  <a:srgbClr val="002060"/>
                </a:solidFill>
              </a:rPr>
              <a:t>vertical para con Dios </a:t>
            </a:r>
            <a:r>
              <a:rPr lang="es-ES" sz="4400" b="1" dirty="0">
                <a:solidFill>
                  <a:srgbClr val="002060"/>
                </a:solidFill>
              </a:rPr>
              <a:t>y la </a:t>
            </a:r>
            <a:r>
              <a:rPr lang="es-ES" sz="4400" b="1" dirty="0">
                <a:solidFill>
                  <a:srgbClr val="FF0000"/>
                </a:solidFill>
              </a:rPr>
              <a:t>segunda</a:t>
            </a:r>
            <a:r>
              <a:rPr lang="es-ES" sz="4400" b="1" dirty="0">
                <a:solidFill>
                  <a:srgbClr val="002060"/>
                </a:solidFill>
              </a:rPr>
              <a:t> nuestra </a:t>
            </a:r>
            <a:r>
              <a:rPr lang="es-ES" sz="4400" b="1" u="sng" dirty="0">
                <a:solidFill>
                  <a:srgbClr val="002060"/>
                </a:solidFill>
              </a:rPr>
              <a:t>responsabilidad horizontal para con nuestros prójimos</a:t>
            </a:r>
            <a:r>
              <a:rPr lang="es-ES" sz="4400" b="1" dirty="0">
                <a:solidFill>
                  <a:srgbClr val="002060"/>
                </a:solidFill>
              </a:rPr>
              <a:t>.</a:t>
            </a:r>
            <a:endParaRPr lang="es-ES" sz="4400" b="1" u="sng" dirty="0">
              <a:solidFill>
                <a:srgbClr val="002060"/>
              </a:solidFill>
            </a:endParaRPr>
          </a:p>
        </p:txBody>
      </p:sp>
    </p:spTree>
    <p:extLst>
      <p:ext uri="{BB962C8B-B14F-4D97-AF65-F5344CB8AC3E}">
        <p14:creationId xmlns:p14="http://schemas.microsoft.com/office/powerpoint/2010/main" val="382660701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67020" y="1173725"/>
            <a:ext cx="11326761"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Con fieras tentaciones, Satanás torturaba el corazón de Jesús. El Salvador </a:t>
            </a:r>
            <a:r>
              <a:rPr lang="es-ES" sz="4400" b="1" dirty="0">
                <a:solidFill>
                  <a:srgbClr val="FFFF00"/>
                </a:solidFill>
              </a:rPr>
              <a:t>no podía ver </a:t>
            </a:r>
            <a:r>
              <a:rPr lang="es-ES" sz="4400" b="1" dirty="0">
                <a:solidFill>
                  <a:schemeClr val="bg1"/>
                </a:solidFill>
              </a:rPr>
              <a:t>a través de los portales de la tumba. La esperanza no le presentaba su salida del sepulcro como vencedor ni le hablaba de la aceptación de su sacrificio por el Padre. Temía que el pecado fuese tan ofensivo para Dios que su </a:t>
            </a:r>
            <a:r>
              <a:rPr lang="es-ES" sz="4400" b="1" dirty="0">
                <a:solidFill>
                  <a:srgbClr val="FFFF00"/>
                </a:solidFill>
              </a:rPr>
              <a:t>separación resultase eterna</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DTG, p. </a:t>
            </a:r>
            <a:r>
              <a:rPr lang="es-ES" sz="3200" b="1" dirty="0" smtClean="0">
                <a:solidFill>
                  <a:srgbClr val="FF0000"/>
                </a:solidFill>
                <a:latin typeface="Arial Black" panose="020B0A04020102020204" pitchFamily="34" charset="0"/>
              </a:rPr>
              <a:t>701 </a:t>
            </a:r>
            <a:r>
              <a:rPr lang="es-ES" sz="3200" b="1" dirty="0" smtClean="0">
                <a:latin typeface="Arial Black" panose="020B0A04020102020204" pitchFamily="34" charset="0"/>
              </a:rPr>
              <a:t>Jesús </a:t>
            </a:r>
            <a:r>
              <a:rPr lang="es-ES" sz="3200" b="1" dirty="0">
                <a:latin typeface="Arial Black" panose="020B0A04020102020204" pitchFamily="34" charset="0"/>
              </a:rPr>
              <a:t>temía que la separación del Padre sería eterna:</a:t>
            </a:r>
          </a:p>
        </p:txBody>
      </p:sp>
    </p:spTree>
    <p:extLst>
      <p:ext uri="{BB962C8B-B14F-4D97-AF65-F5344CB8AC3E}">
        <p14:creationId xmlns:p14="http://schemas.microsoft.com/office/powerpoint/2010/main" val="260628388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3782" y="2220861"/>
            <a:ext cx="10856362" cy="3785652"/>
          </a:xfrm>
          <a:prstGeom prst="rect">
            <a:avLst/>
          </a:prstGeom>
          <a:noFill/>
        </p:spPr>
        <p:txBody>
          <a:bodyPr wrap="square" rtlCol="0">
            <a:spAutoFit/>
          </a:bodyPr>
          <a:lstStyle/>
          <a:p>
            <a:r>
              <a:rPr lang="es-ES" sz="6000" b="1" dirty="0">
                <a:solidFill>
                  <a:schemeClr val="bg1"/>
                </a:solidFill>
              </a:rPr>
              <a:t>“Entonces Jesús, clamando a gran voz, dijo: Padre, </a:t>
            </a:r>
            <a:r>
              <a:rPr lang="es-ES" sz="6000" b="1" dirty="0">
                <a:solidFill>
                  <a:srgbClr val="FFFF00"/>
                </a:solidFill>
              </a:rPr>
              <a:t>en tus manos encomiendo mi espíritu</a:t>
            </a:r>
            <a:r>
              <a:rPr lang="es-ES" sz="6000" b="1" dirty="0">
                <a:solidFill>
                  <a:schemeClr val="bg1"/>
                </a:solidFill>
              </a:rPr>
              <a:t>. Y habiendo dicho esto, expiró</a:t>
            </a:r>
            <a:r>
              <a:rPr lang="es-ES" sz="6000" b="1" dirty="0" smtClean="0">
                <a:solidFill>
                  <a:schemeClr val="bg1"/>
                </a:solidFill>
              </a:rPr>
              <a:t>.”</a:t>
            </a:r>
            <a:endParaRPr lang="es-ES" sz="6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22775" y="39361"/>
            <a:ext cx="11761835" cy="156966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smtClean="0">
                <a:solidFill>
                  <a:srgbClr val="FF0000"/>
                </a:solidFill>
                <a:latin typeface="Arial Black" panose="020B0A04020102020204" pitchFamily="34" charset="0"/>
              </a:rPr>
              <a:t>Lucas 23: 46 </a:t>
            </a:r>
            <a:r>
              <a:rPr lang="es-ES" sz="3200" b="1" dirty="0" smtClean="0">
                <a:latin typeface="Arial Black" panose="020B0A04020102020204" pitchFamily="34" charset="0"/>
              </a:rPr>
              <a:t>Jesús </a:t>
            </a:r>
            <a:r>
              <a:rPr lang="es-ES" sz="3200" b="1" dirty="0">
                <a:latin typeface="Arial Black" panose="020B0A04020102020204" pitchFamily="34" charset="0"/>
              </a:rPr>
              <a:t>venció por la fe en las promesas de su Padre. Esto se ve por lo que Jesús dijo en la cruz: </a:t>
            </a:r>
          </a:p>
        </p:txBody>
      </p:sp>
    </p:spTree>
    <p:extLst>
      <p:ext uri="{BB962C8B-B14F-4D97-AF65-F5344CB8AC3E}">
        <p14:creationId xmlns:p14="http://schemas.microsoft.com/office/powerpoint/2010/main" val="453432652"/>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12365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Los eventos finales del pueblo de Jesús</a:t>
            </a:r>
          </a:p>
        </p:txBody>
      </p:sp>
    </p:spTree>
    <p:extLst>
      <p:ext uri="{BB962C8B-B14F-4D97-AF65-F5344CB8AC3E}">
        <p14:creationId xmlns:p14="http://schemas.microsoft.com/office/powerpoint/2010/main" val="1244161152"/>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48929" y="790268"/>
            <a:ext cx="10430208"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Estas cosas os he hablado, para que no tengáis tropiezo. </a:t>
            </a:r>
            <a:r>
              <a:rPr lang="es-ES" sz="5400" b="1" dirty="0">
                <a:solidFill>
                  <a:srgbClr val="FF0000"/>
                </a:solidFill>
              </a:rPr>
              <a:t>2</a:t>
            </a:r>
            <a:r>
              <a:rPr lang="es-ES" sz="5400" b="1" dirty="0">
                <a:solidFill>
                  <a:schemeClr val="bg1"/>
                </a:solidFill>
              </a:rPr>
              <a:t> Os expulsarán de las sinagogas; y aun viene la hora cuando </a:t>
            </a:r>
            <a:r>
              <a:rPr lang="es-ES" sz="5400" b="1" dirty="0">
                <a:solidFill>
                  <a:srgbClr val="FFFF00"/>
                </a:solidFill>
              </a:rPr>
              <a:t>cualquiera que os mate</a:t>
            </a:r>
            <a:r>
              <a:rPr lang="es-ES" sz="5400" b="1" dirty="0">
                <a:solidFill>
                  <a:schemeClr val="bg1"/>
                </a:solidFill>
              </a:rPr>
              <a:t>, pensará que rinde servicio a Dios. Y harán esto porque no conocen al padre ni a mí.”</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22775" y="39361"/>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16:1-3:</a:t>
            </a:r>
          </a:p>
        </p:txBody>
      </p:sp>
    </p:spTree>
    <p:extLst>
      <p:ext uri="{BB962C8B-B14F-4D97-AF65-F5344CB8AC3E}">
        <p14:creationId xmlns:p14="http://schemas.microsoft.com/office/powerpoint/2010/main" val="3406680385"/>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15257" y="217714"/>
            <a:ext cx="11459029"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8000" b="1" dirty="0">
                <a:solidFill>
                  <a:srgbClr val="002060"/>
                </a:solidFill>
              </a:rPr>
              <a:t>En el tiempo del fin, la historia de Jesús </a:t>
            </a:r>
            <a:r>
              <a:rPr lang="es-ES" sz="8000" b="1" dirty="0">
                <a:solidFill>
                  <a:srgbClr val="FF0000"/>
                </a:solidFill>
              </a:rPr>
              <a:t>se repetirá</a:t>
            </a:r>
            <a:r>
              <a:rPr lang="es-ES" sz="8000" b="1" dirty="0">
                <a:solidFill>
                  <a:srgbClr val="002060"/>
                </a:solidFill>
              </a:rPr>
              <a:t>. Sucederá algo </a:t>
            </a:r>
            <a:r>
              <a:rPr lang="es-ES" sz="8000" b="1" dirty="0">
                <a:solidFill>
                  <a:srgbClr val="FF0000"/>
                </a:solidFill>
              </a:rPr>
              <a:t>muy similar </a:t>
            </a:r>
            <a:r>
              <a:rPr lang="es-ES" sz="8000" b="1" dirty="0">
                <a:solidFill>
                  <a:srgbClr val="002060"/>
                </a:solidFill>
              </a:rPr>
              <a:t>a lo que pasó con </a:t>
            </a:r>
            <a:r>
              <a:rPr lang="es-ES" sz="8000" b="1" dirty="0" smtClean="0">
                <a:solidFill>
                  <a:srgbClr val="002060"/>
                </a:solidFill>
              </a:rPr>
              <a:t>Jesús.</a:t>
            </a:r>
            <a:endParaRPr lang="es-ES" sz="8000" b="1" i="1" dirty="0">
              <a:solidFill>
                <a:srgbClr val="AC0C45"/>
              </a:solidFill>
            </a:endParaRPr>
          </a:p>
        </p:txBody>
      </p:sp>
    </p:spTree>
    <p:extLst>
      <p:ext uri="{BB962C8B-B14F-4D97-AF65-F5344CB8AC3E}">
        <p14:creationId xmlns:p14="http://schemas.microsoft.com/office/powerpoint/2010/main" val="307913754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48929" y="790268"/>
            <a:ext cx="10430208" cy="5078313"/>
          </a:xfrm>
          <a:prstGeom prst="rect">
            <a:avLst/>
          </a:prstGeom>
          <a:noFill/>
        </p:spPr>
        <p:txBody>
          <a:bodyPr wrap="square" rtlCol="0">
            <a:spAutoFit/>
          </a:bodyPr>
          <a:lstStyle/>
          <a:p>
            <a:r>
              <a:rPr lang="es-ES" sz="5400" b="1" dirty="0">
                <a:solidFill>
                  <a:schemeClr val="bg1"/>
                </a:solidFill>
              </a:rPr>
              <a:t>“Las fuerzas de las tinieblas se unirán con agentes humanos que se han entregado al control de Satanás y </a:t>
            </a:r>
            <a:r>
              <a:rPr lang="es-ES" sz="5400" b="1" dirty="0">
                <a:solidFill>
                  <a:srgbClr val="FFFF00"/>
                </a:solidFill>
              </a:rPr>
              <a:t>se revivirán las mismas escenas </a:t>
            </a:r>
            <a:r>
              <a:rPr lang="es-ES" sz="5400" b="1" dirty="0">
                <a:solidFill>
                  <a:schemeClr val="bg1"/>
                </a:solidFill>
              </a:rPr>
              <a:t>que ocurrieron cuando Jesús fue </a:t>
            </a:r>
            <a:r>
              <a:rPr lang="es-ES" sz="5400" b="1" dirty="0">
                <a:solidFill>
                  <a:srgbClr val="FFFF00"/>
                </a:solidFill>
              </a:rPr>
              <a:t>juzgado, rechazado y crucificado</a:t>
            </a:r>
            <a:r>
              <a:rPr lang="es-ES" sz="54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22775" y="39361"/>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smtClean="0">
                <a:solidFill>
                  <a:srgbClr val="FF0000"/>
                </a:solidFill>
                <a:latin typeface="Arial Black" panose="020B0A04020102020204" pitchFamily="34" charset="0"/>
              </a:rPr>
              <a:t>EGW, </a:t>
            </a:r>
            <a:r>
              <a:rPr lang="es-ES" sz="3200" b="1" dirty="0" err="1" smtClean="0">
                <a:solidFill>
                  <a:srgbClr val="FF0000"/>
                </a:solidFill>
                <a:latin typeface="Arial Black" panose="020B0A04020102020204" pitchFamily="34" charset="0"/>
              </a:rPr>
              <a:t>Review</a:t>
            </a:r>
            <a:r>
              <a:rPr lang="es-ES" sz="3200" b="1" dirty="0" smtClean="0">
                <a:solidFill>
                  <a:srgbClr val="FF0000"/>
                </a:solidFill>
                <a:latin typeface="Arial Black" panose="020B0A04020102020204" pitchFamily="34" charset="0"/>
              </a:rPr>
              <a:t> and </a:t>
            </a:r>
            <a:r>
              <a:rPr lang="es-ES" sz="3200" b="1" dirty="0" err="1" smtClean="0">
                <a:solidFill>
                  <a:srgbClr val="FF0000"/>
                </a:solidFill>
                <a:latin typeface="Arial Black" panose="020B0A04020102020204" pitchFamily="34" charset="0"/>
              </a:rPr>
              <a:t>Herald</a:t>
            </a:r>
            <a:r>
              <a:rPr lang="es-ES" sz="3200" b="1" dirty="0" smtClean="0">
                <a:solidFill>
                  <a:srgbClr val="FF0000"/>
                </a:solidFill>
                <a:latin typeface="Arial Black" panose="020B0A04020102020204" pitchFamily="34" charset="0"/>
              </a:rPr>
              <a:t>, RH</a:t>
            </a:r>
            <a:r>
              <a:rPr lang="es-ES" sz="3200" b="1" dirty="0">
                <a:solidFill>
                  <a:srgbClr val="FF0000"/>
                </a:solidFill>
                <a:latin typeface="Arial Black" panose="020B0A04020102020204" pitchFamily="34" charset="0"/>
              </a:rPr>
              <a:t>, abril 14, 1896</a:t>
            </a:r>
          </a:p>
        </p:txBody>
      </p:sp>
    </p:spTree>
    <p:extLst>
      <p:ext uri="{BB962C8B-B14F-4D97-AF65-F5344CB8AC3E}">
        <p14:creationId xmlns:p14="http://schemas.microsoft.com/office/powerpoint/2010/main" val="1881816206"/>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1947" y="117693"/>
            <a:ext cx="11017045" cy="6740307"/>
          </a:xfrm>
          <a:prstGeom prst="rect">
            <a:avLst/>
          </a:prstGeom>
          <a:noFill/>
        </p:spPr>
        <p:txBody>
          <a:bodyPr wrap="square" rtlCol="0">
            <a:spAutoFit/>
          </a:bodyPr>
          <a:lstStyle/>
          <a:p>
            <a:r>
              <a:rPr lang="es-ES" sz="4800" b="1" dirty="0" smtClean="0">
                <a:solidFill>
                  <a:schemeClr val="bg1"/>
                </a:solidFill>
              </a:rPr>
              <a:t>Al </a:t>
            </a:r>
            <a:r>
              <a:rPr lang="es-ES" sz="4800" b="1" dirty="0">
                <a:solidFill>
                  <a:schemeClr val="bg1"/>
                </a:solidFill>
              </a:rPr>
              <a:t>entregarse a las influencias Satánicas los hombres se transformarán en demonios y aquellos que fueron creados a imagen de Dios, los que fueron formados para honrar y glorificar a su Creador se convertirán en habitación de dragones, y Satanás vera en una raza apostata su obra maestra de maldad—seres humanos que </a:t>
            </a:r>
            <a:r>
              <a:rPr lang="es-ES" sz="4800" b="1" dirty="0">
                <a:solidFill>
                  <a:srgbClr val="FFFF00"/>
                </a:solidFill>
              </a:rPr>
              <a:t>reflejan su propia imagen</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400179891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34181" y="939599"/>
            <a:ext cx="10430208" cy="5509200"/>
          </a:xfrm>
          <a:prstGeom prst="rect">
            <a:avLst/>
          </a:prstGeom>
          <a:noFill/>
        </p:spPr>
        <p:txBody>
          <a:bodyPr wrap="square" rtlCol="0">
            <a:spAutoFit/>
          </a:bodyPr>
          <a:lstStyle/>
          <a:p>
            <a:r>
              <a:rPr lang="es-ES" sz="4400" b="1" dirty="0">
                <a:solidFill>
                  <a:schemeClr val="bg1"/>
                </a:solidFill>
              </a:rPr>
              <a:t>“Al acercarnos al final de la historia, Satanás obrará de una manera sutil. Empleará todo su poder engañador contra los sujetos humanos a fin de completar su obra de seducir a la familia humana. Tan engañosa será su obra que los hombres </a:t>
            </a:r>
            <a:r>
              <a:rPr lang="es-ES" sz="4400" b="1" dirty="0">
                <a:solidFill>
                  <a:srgbClr val="FFFF00"/>
                </a:solidFill>
              </a:rPr>
              <a:t>harán como hicieron en los días de Cristo</a:t>
            </a:r>
            <a:r>
              <a:rPr lang="es-ES" sz="4400" b="1" dirty="0">
                <a:solidFill>
                  <a:schemeClr val="bg1"/>
                </a:solidFill>
              </a:rPr>
              <a:t>; y cuando se les pregunte</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22775" y="39361"/>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EGW, </a:t>
            </a:r>
            <a:r>
              <a:rPr lang="es-ES" sz="3200" b="1" dirty="0" err="1">
                <a:solidFill>
                  <a:srgbClr val="FF0000"/>
                </a:solidFill>
                <a:latin typeface="Arial Black" panose="020B0A04020102020204" pitchFamily="34" charset="0"/>
              </a:rPr>
              <a:t>Review</a:t>
            </a:r>
            <a:r>
              <a:rPr lang="es-ES" sz="3200" b="1" dirty="0">
                <a:solidFill>
                  <a:srgbClr val="FF0000"/>
                </a:solidFill>
                <a:latin typeface="Arial Black" panose="020B0A04020102020204" pitchFamily="34" charset="0"/>
              </a:rPr>
              <a:t> and </a:t>
            </a:r>
            <a:r>
              <a:rPr lang="es-ES" sz="3200" b="1" dirty="0" err="1">
                <a:solidFill>
                  <a:srgbClr val="FF0000"/>
                </a:solidFill>
                <a:latin typeface="Arial Black" panose="020B0A04020102020204" pitchFamily="34" charset="0"/>
              </a:rPr>
              <a:t>Herald</a:t>
            </a:r>
            <a:r>
              <a:rPr lang="es-ES" sz="3200" b="1" dirty="0">
                <a:solidFill>
                  <a:srgbClr val="FF0000"/>
                </a:solidFill>
                <a:latin typeface="Arial Black" panose="020B0A04020102020204" pitchFamily="34" charset="0"/>
              </a:rPr>
              <a:t>, RH, abril 14, </a:t>
            </a:r>
            <a:r>
              <a:rPr lang="es-ES" sz="3200" b="1" dirty="0" smtClean="0">
                <a:solidFill>
                  <a:srgbClr val="FF0000"/>
                </a:solidFill>
                <a:latin typeface="Arial Black" panose="020B0A04020102020204" pitchFamily="34" charset="0"/>
              </a:rPr>
              <a:t>1896</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885065351"/>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78426" y="40749"/>
            <a:ext cx="10430208" cy="6186309"/>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a quien queréis que os suelte, a Cristo o a Barrabás,’ el grito casi universal será ‘¡Barrabás, Barrabás!’ ¡Y cuando se les haga la pregunta, ‘que haré con aquel a quien llamáis el rey de los judíos,’ el clamor nuevamente será, ‘¡crucifícale!’ Cristo estará representado por aquellos que han aceptado la verdad y quienes identifican sus intereses con los de su Señor. </a:t>
            </a:r>
          </a:p>
        </p:txBody>
      </p:sp>
    </p:spTree>
    <p:extLst>
      <p:ext uri="{BB962C8B-B14F-4D97-AF65-F5344CB8AC3E}">
        <p14:creationId xmlns:p14="http://schemas.microsoft.com/office/powerpoint/2010/main" val="3695967296"/>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78426" y="40749"/>
            <a:ext cx="10430208" cy="6740307"/>
          </a:xfrm>
          <a:prstGeom prst="rect">
            <a:avLst/>
          </a:prstGeom>
          <a:noFill/>
        </p:spPr>
        <p:txBody>
          <a:bodyPr wrap="square" rtlCol="0">
            <a:spAutoFit/>
          </a:bodyPr>
          <a:lstStyle/>
          <a:p>
            <a:r>
              <a:rPr lang="es-ES" sz="5400" b="1" dirty="0" smtClean="0">
                <a:solidFill>
                  <a:srgbClr val="FFFF00"/>
                </a:solidFill>
              </a:rPr>
              <a:t>El </a:t>
            </a:r>
            <a:r>
              <a:rPr lang="es-ES" sz="5400" b="1" dirty="0">
                <a:solidFill>
                  <a:srgbClr val="FFFF00"/>
                </a:solidFill>
              </a:rPr>
              <a:t>mundo se ensañará contra ellos de la misma manera en que ensañó contra Jesús </a:t>
            </a:r>
            <a:r>
              <a:rPr lang="es-ES" sz="5400" b="1" dirty="0">
                <a:solidFill>
                  <a:schemeClr val="bg1"/>
                </a:solidFill>
              </a:rPr>
              <a:t>y los discípulos de Cristo sabrán que no se les tratara mejor que lo fue su señor. Pero Cristo identificará sus intereses con los de aquellos que lo han aceptado como salvador personal. </a:t>
            </a:r>
          </a:p>
        </p:txBody>
      </p:sp>
    </p:spTree>
    <p:extLst>
      <p:ext uri="{BB962C8B-B14F-4D97-AF65-F5344CB8AC3E}">
        <p14:creationId xmlns:p14="http://schemas.microsoft.com/office/powerpoint/2010/main" val="2033811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86204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11500" dirty="0">
                <a:solidFill>
                  <a:schemeClr val="bg1"/>
                </a:solidFill>
                <a:latin typeface="Bauhaus 93" panose="04030905020B02020C02" pitchFamily="82" charset="0"/>
              </a:rPr>
              <a:t>Introducción</a:t>
            </a:r>
          </a:p>
        </p:txBody>
      </p:sp>
    </p:spTree>
    <p:extLst>
      <p:ext uri="{BB962C8B-B14F-4D97-AF65-F5344CB8AC3E}">
        <p14:creationId xmlns:p14="http://schemas.microsoft.com/office/powerpoint/2010/main" val="208606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6911" y="1595682"/>
            <a:ext cx="11282516"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Y él os anunció su pacto, el cual os mandó poner por obra; los diez mandamientos, y los escribió en </a:t>
            </a:r>
            <a:r>
              <a:rPr lang="es-ES" sz="6000" b="1" dirty="0">
                <a:solidFill>
                  <a:srgbClr val="FFFF00"/>
                </a:solidFill>
              </a:rPr>
              <a:t>dos tablas </a:t>
            </a:r>
            <a:r>
              <a:rPr lang="es-ES" sz="6000" b="1" dirty="0">
                <a:solidFill>
                  <a:schemeClr val="bg1"/>
                </a:solidFill>
              </a:rPr>
              <a:t>de piedra.</a:t>
            </a:r>
          </a:p>
          <a:p>
            <a:r>
              <a:rPr lang="es-ES" sz="6000" b="1" dirty="0">
                <a:solidFill>
                  <a:schemeClr val="bg1"/>
                </a:solidFill>
              </a:rPr>
              <a:t>espada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Deuteronomio 4:13: </a:t>
            </a:r>
            <a:r>
              <a:rPr lang="es-ES" sz="3200" b="1" dirty="0">
                <a:latin typeface="Arial Black" panose="020B0A04020102020204" pitchFamily="34" charset="0"/>
              </a:rPr>
              <a:t>Dios escribió los diez mandamientos en dos tablas de piedra:</a:t>
            </a:r>
          </a:p>
        </p:txBody>
      </p:sp>
    </p:spTree>
    <p:extLst>
      <p:ext uri="{BB962C8B-B14F-4D97-AF65-F5344CB8AC3E}">
        <p14:creationId xmlns:p14="http://schemas.microsoft.com/office/powerpoint/2010/main" val="513334367"/>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07923" y="586440"/>
            <a:ext cx="10430208" cy="5909310"/>
          </a:xfrm>
          <a:prstGeom prst="rect">
            <a:avLst/>
          </a:prstGeom>
          <a:noFill/>
        </p:spPr>
        <p:txBody>
          <a:bodyPr wrap="square" rtlCol="0">
            <a:spAutoFit/>
          </a:bodyPr>
          <a:lstStyle/>
          <a:p>
            <a:r>
              <a:rPr lang="es-ES" sz="5400" b="1" dirty="0" smtClean="0">
                <a:solidFill>
                  <a:schemeClr val="bg1"/>
                </a:solidFill>
              </a:rPr>
              <a:t>Cada </a:t>
            </a:r>
            <a:r>
              <a:rPr lang="es-ES" sz="5400" b="1" dirty="0">
                <a:solidFill>
                  <a:schemeClr val="bg1"/>
                </a:solidFill>
              </a:rPr>
              <a:t>insulto, cada reproche, cada acusación falsa contra ellos por los que apartaron su oído de la verdad para creer a las fábulas recaerá sobre los culpables quienes se lo hicieron a Cristo en la persona de sus santos</a:t>
            </a:r>
            <a:r>
              <a:rPr lang="es-ES" sz="5400" b="1" dirty="0" smtClean="0">
                <a:solidFill>
                  <a:schemeClr val="bg1"/>
                </a:solidFill>
              </a:rPr>
              <a:t>.”</a:t>
            </a:r>
            <a:endParaRPr lang="es-ES" sz="5400" b="1" dirty="0">
              <a:solidFill>
                <a:schemeClr val="bg1"/>
              </a:solidFill>
            </a:endParaRPr>
          </a:p>
        </p:txBody>
      </p:sp>
    </p:spTree>
    <p:extLst>
      <p:ext uri="{BB962C8B-B14F-4D97-AF65-F5344CB8AC3E}">
        <p14:creationId xmlns:p14="http://schemas.microsoft.com/office/powerpoint/2010/main" val="129697694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01444" y="624136"/>
            <a:ext cx="10810567" cy="6001643"/>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Mientras </a:t>
            </a:r>
            <a:r>
              <a:rPr lang="es-ES" sz="4800" b="1" dirty="0">
                <a:solidFill>
                  <a:srgbClr val="FFFF00"/>
                </a:solidFill>
              </a:rPr>
              <a:t>Satanás acusa </a:t>
            </a:r>
            <a:r>
              <a:rPr lang="es-ES" sz="4800" b="1" dirty="0">
                <a:solidFill>
                  <a:schemeClr val="bg1"/>
                </a:solidFill>
              </a:rPr>
              <a:t>al pueblo de Dios haciendo hincapié en sus pecados, el Señor le permite probarlos </a:t>
            </a:r>
            <a:r>
              <a:rPr lang="es-ES" sz="4800" b="1" dirty="0">
                <a:solidFill>
                  <a:srgbClr val="FFFF00"/>
                </a:solidFill>
              </a:rPr>
              <a:t>hasta el extremo</a:t>
            </a:r>
            <a:r>
              <a:rPr lang="es-ES" sz="4800" b="1" dirty="0">
                <a:solidFill>
                  <a:schemeClr val="bg1"/>
                </a:solidFill>
              </a:rPr>
              <a:t>. La confianza de ellos en Dios, su fe y su firmeza serán rigurosamente probadas. El recuerdo de su pasado hará decaer sus esperanzas; pues es poco el bien que pueden ver en toda su vida.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22775" y="39361"/>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latin typeface="Arial Black" panose="020B0A04020102020204" pitchFamily="34" charset="0"/>
              </a:rPr>
              <a:t>Nos sentiremos separados de </a:t>
            </a:r>
            <a:r>
              <a:rPr lang="es-ES" sz="3200" b="1" dirty="0" smtClean="0">
                <a:latin typeface="Arial Black" panose="020B0A04020102020204" pitchFamily="34" charset="0"/>
              </a:rPr>
              <a:t>Dios: </a:t>
            </a:r>
            <a:r>
              <a:rPr lang="es-ES" sz="3200" b="1" dirty="0" smtClean="0">
                <a:solidFill>
                  <a:srgbClr val="FF0000"/>
                </a:solidFill>
                <a:latin typeface="Arial Black" panose="020B0A04020102020204" pitchFamily="34" charset="0"/>
              </a:rPr>
              <a:t>CS, pp. 676, 677</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980066886"/>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6696" y="117693"/>
            <a:ext cx="10810567" cy="6740307"/>
          </a:xfrm>
          <a:prstGeom prst="rect">
            <a:avLst/>
          </a:prstGeom>
          <a:noFill/>
        </p:spPr>
        <p:txBody>
          <a:bodyPr wrap="square" rtlCol="0">
            <a:spAutoFit/>
          </a:bodyPr>
          <a:lstStyle/>
          <a:p>
            <a:r>
              <a:rPr lang="es-ES" sz="5400" b="1" dirty="0" smtClean="0">
                <a:solidFill>
                  <a:schemeClr val="bg1"/>
                </a:solidFill>
              </a:rPr>
              <a:t>Reconocen </a:t>
            </a:r>
            <a:r>
              <a:rPr lang="es-ES" sz="5400" b="1" dirty="0">
                <a:solidFill>
                  <a:schemeClr val="bg1"/>
                </a:solidFill>
              </a:rPr>
              <a:t>plenamente su debilidad e indignidad. Satanás trata de </a:t>
            </a:r>
            <a:r>
              <a:rPr lang="es-ES" sz="5400" b="1" dirty="0">
                <a:solidFill>
                  <a:srgbClr val="FFFF00"/>
                </a:solidFill>
              </a:rPr>
              <a:t>aterrorizarlos</a:t>
            </a:r>
            <a:r>
              <a:rPr lang="es-ES" sz="5400" b="1" dirty="0">
                <a:solidFill>
                  <a:schemeClr val="bg1"/>
                </a:solidFill>
              </a:rPr>
              <a:t> con la idea de que su caso es desesperado, de que las manchas de su impureza </a:t>
            </a:r>
            <a:r>
              <a:rPr lang="es-ES" sz="5400" b="1" dirty="0">
                <a:solidFill>
                  <a:srgbClr val="FFFF00"/>
                </a:solidFill>
              </a:rPr>
              <a:t>no serán jamás lavadas</a:t>
            </a:r>
            <a:r>
              <a:rPr lang="es-ES" sz="5400" b="1" dirty="0">
                <a:solidFill>
                  <a:schemeClr val="bg1"/>
                </a:solidFill>
              </a:rPr>
              <a:t>. Espera así </a:t>
            </a:r>
            <a:r>
              <a:rPr lang="es-ES" sz="5400" b="1" dirty="0">
                <a:solidFill>
                  <a:srgbClr val="FFFF00"/>
                </a:solidFill>
              </a:rPr>
              <a:t>aniquilar</a:t>
            </a:r>
            <a:r>
              <a:rPr lang="es-ES" sz="5400" b="1" dirty="0">
                <a:solidFill>
                  <a:schemeClr val="bg1"/>
                </a:solidFill>
              </a:rPr>
              <a:t> su fe, hacerles ceder a sus tentaciones y </a:t>
            </a:r>
            <a:r>
              <a:rPr lang="es-ES" sz="5400" b="1" dirty="0">
                <a:solidFill>
                  <a:srgbClr val="FFFF00"/>
                </a:solidFill>
              </a:rPr>
              <a:t>alejarlos</a:t>
            </a:r>
            <a:r>
              <a:rPr lang="es-ES" sz="5400" b="1" dirty="0">
                <a:solidFill>
                  <a:schemeClr val="bg1"/>
                </a:solidFill>
              </a:rPr>
              <a:t> de Dios</a:t>
            </a:r>
            <a:r>
              <a:rPr lang="es-ES" sz="5400" b="1" dirty="0" smtClean="0">
                <a:solidFill>
                  <a:schemeClr val="bg1"/>
                </a:solidFill>
              </a:rPr>
              <a:t>.”</a:t>
            </a:r>
            <a:endParaRPr lang="es-ES" sz="5400" b="1" dirty="0">
              <a:solidFill>
                <a:schemeClr val="bg1"/>
              </a:solidFill>
            </a:endParaRPr>
          </a:p>
        </p:txBody>
      </p:sp>
    </p:spTree>
    <p:extLst>
      <p:ext uri="{BB962C8B-B14F-4D97-AF65-F5344CB8AC3E}">
        <p14:creationId xmlns:p14="http://schemas.microsoft.com/office/powerpoint/2010/main" val="3308265417"/>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93174" y="1306461"/>
            <a:ext cx="10430208"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Los tiempos de apuro y angustia que nos esperan requieren una fe capaz de soportar el cansancio, la demora y el hambre, una fe que no desmaye a pesar de las pruebas más duras. El tiempo de gracia les es concedido a todos a fin de que se preparen para aquel momento</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22775" y="39361"/>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latin typeface="Arial Black" panose="020B0A04020102020204" pitchFamily="34" charset="0"/>
              </a:rPr>
              <a:t>Venceremos confiando en las promesas de Dios:</a:t>
            </a:r>
          </a:p>
          <a:p>
            <a:pPr algn="ctr"/>
            <a:r>
              <a:rPr lang="es-ES" sz="3200" b="1" dirty="0" smtClean="0">
                <a:solidFill>
                  <a:srgbClr val="FF0000"/>
                </a:solidFill>
                <a:latin typeface="Arial Black" panose="020B0A04020102020204" pitchFamily="34" charset="0"/>
              </a:rPr>
              <a:t>EGW, El Conflicto de los Siglos, CS, p. 679</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811909283"/>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22671" y="624136"/>
            <a:ext cx="10430208" cy="6001643"/>
          </a:xfrm>
          <a:prstGeom prst="rect">
            <a:avLst/>
          </a:prstGeom>
          <a:noFill/>
        </p:spPr>
        <p:txBody>
          <a:bodyPr wrap="square" rtlCol="0">
            <a:spAutoFit/>
          </a:bodyPr>
          <a:lstStyle/>
          <a:p>
            <a:r>
              <a:rPr lang="es-ES" sz="4800" b="1" dirty="0">
                <a:solidFill>
                  <a:schemeClr val="bg1"/>
                </a:solidFill>
              </a:rPr>
              <a:t>“Los agentes de Satanás están aprovechando su última oportunidad para desarrollar ante el mundo, ante los ángeles y los ante los seres humanos los verdaderos principios de sus atributos. El pueblo de Dios debe ahora pararse como representantes de los atributos del Padre y del Hijo</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22775" y="39361"/>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EGW, </a:t>
            </a:r>
            <a:r>
              <a:rPr lang="es-ES" sz="3200" b="1" dirty="0" err="1">
                <a:solidFill>
                  <a:srgbClr val="FF0000"/>
                </a:solidFill>
                <a:latin typeface="Arial Black" panose="020B0A04020102020204" pitchFamily="34" charset="0"/>
              </a:rPr>
              <a:t>Review</a:t>
            </a:r>
            <a:r>
              <a:rPr lang="es-ES" sz="3200" b="1" dirty="0">
                <a:solidFill>
                  <a:srgbClr val="FF0000"/>
                </a:solidFill>
                <a:latin typeface="Arial Black" panose="020B0A04020102020204" pitchFamily="34" charset="0"/>
              </a:rPr>
              <a:t> and </a:t>
            </a:r>
            <a:r>
              <a:rPr lang="es-ES" sz="3200" b="1" dirty="0" err="1">
                <a:solidFill>
                  <a:srgbClr val="FF0000"/>
                </a:solidFill>
                <a:latin typeface="Arial Black" panose="020B0A04020102020204" pitchFamily="34" charset="0"/>
              </a:rPr>
              <a:t>Herald</a:t>
            </a:r>
            <a:r>
              <a:rPr lang="es-ES" sz="3200" b="1" dirty="0">
                <a:solidFill>
                  <a:srgbClr val="FF0000"/>
                </a:solidFill>
                <a:latin typeface="Arial Black" panose="020B0A04020102020204" pitchFamily="34" charset="0"/>
              </a:rPr>
              <a:t>, RH, abril 24, </a:t>
            </a:r>
            <a:r>
              <a:rPr lang="es-ES" sz="3200" b="1" dirty="0" smtClean="0">
                <a:solidFill>
                  <a:srgbClr val="FF0000"/>
                </a:solidFill>
                <a:latin typeface="Arial Black" panose="020B0A04020102020204" pitchFamily="34" charset="0"/>
              </a:rPr>
              <a:t>1896</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115114285"/>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5CD52BB-62E2-4A50-B95C-E838C1DF13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 y="-1708"/>
            <a:ext cx="6662056" cy="6854761"/>
          </a:xfrm>
        </p:spPr>
      </p:pic>
      <p:sp>
        <p:nvSpPr>
          <p:cNvPr id="6" name="Rectángulo 5">
            <a:extLst>
              <a:ext uri="{FF2B5EF4-FFF2-40B4-BE49-F238E27FC236}">
                <a16:creationId xmlns:a16="http://schemas.microsoft.com/office/drawing/2014/main" id="{66F061D5-E0DF-496A-B807-17C0A1C200CE}"/>
              </a:ext>
            </a:extLst>
          </p:cNvPr>
          <p:cNvSpPr/>
          <p:nvPr/>
        </p:nvSpPr>
        <p:spPr>
          <a:xfrm>
            <a:off x="227428" y="5006624"/>
            <a:ext cx="6207202" cy="102561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9" name="CuadroTexto 8">
            <a:extLst>
              <a:ext uri="{FF2B5EF4-FFF2-40B4-BE49-F238E27FC236}">
                <a16:creationId xmlns:a16="http://schemas.microsoft.com/office/drawing/2014/main" id="{5A330B5F-E29F-4715-AB9E-A79A8BD7627B}"/>
              </a:ext>
            </a:extLst>
          </p:cNvPr>
          <p:cNvSpPr txBox="1"/>
          <p:nvPr/>
        </p:nvSpPr>
        <p:spPr>
          <a:xfrm>
            <a:off x="179865" y="5134708"/>
            <a:ext cx="6302328" cy="769441"/>
          </a:xfrm>
          <a:prstGeom prst="rect">
            <a:avLst/>
          </a:prstGeom>
          <a:noFill/>
        </p:spPr>
        <p:txBody>
          <a:bodyPr wrap="square" rtlCol="0">
            <a:spAutoFit/>
          </a:bodyPr>
          <a:lstStyle/>
          <a:p>
            <a:r>
              <a:rPr lang="es-US" sz="4400" b="1" dirty="0">
                <a:solidFill>
                  <a:schemeClr val="bg1"/>
                </a:solidFill>
                <a:latin typeface="Bahnschrift" panose="020B0502040204020203" pitchFamily="34" charset="0"/>
              </a:rPr>
              <a:t>APLICACIÓN PERSONAL</a:t>
            </a:r>
          </a:p>
        </p:txBody>
      </p:sp>
      <p:pic>
        <p:nvPicPr>
          <p:cNvPr id="10" name="Imagen 9">
            <a:extLst>
              <a:ext uri="{FF2B5EF4-FFF2-40B4-BE49-F238E27FC236}">
                <a16:creationId xmlns:a16="http://schemas.microsoft.com/office/drawing/2014/main" id="{44A5B7C5-2780-4378-9D3F-38AA7CE21AD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7498080" y="0"/>
            <a:ext cx="4693919" cy="6854761"/>
          </a:xfrm>
          <a:prstGeom prst="rect">
            <a:avLst/>
          </a:prstGeom>
        </p:spPr>
      </p:pic>
      <p:sp>
        <p:nvSpPr>
          <p:cNvPr id="7" name="Rectángulo 6">
            <a:extLst>
              <a:ext uri="{FF2B5EF4-FFF2-40B4-BE49-F238E27FC236}">
                <a16:creationId xmlns:a16="http://schemas.microsoft.com/office/drawing/2014/main" id="{C24AC44D-1EA4-45A9-830F-60F7EDB2EEE3}"/>
              </a:ext>
            </a:extLst>
          </p:cNvPr>
          <p:cNvSpPr/>
          <p:nvPr/>
        </p:nvSpPr>
        <p:spPr>
          <a:xfrm>
            <a:off x="6662057" y="-14065"/>
            <a:ext cx="5515873" cy="68547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CuadroTexto 7">
            <a:extLst>
              <a:ext uri="{FF2B5EF4-FFF2-40B4-BE49-F238E27FC236}">
                <a16:creationId xmlns:a16="http://schemas.microsoft.com/office/drawing/2014/main" id="{BD388BAA-4D52-4A51-8EFF-ADFF3D9FBF8B}"/>
              </a:ext>
            </a:extLst>
          </p:cNvPr>
          <p:cNvSpPr txBox="1"/>
          <p:nvPr/>
        </p:nvSpPr>
        <p:spPr>
          <a:xfrm>
            <a:off x="6694881" y="147851"/>
            <a:ext cx="5483049" cy="5632311"/>
          </a:xfrm>
          <a:prstGeom prst="rect">
            <a:avLst/>
          </a:prstGeom>
          <a:noFill/>
        </p:spPr>
        <p:txBody>
          <a:bodyPr wrap="square" rtlCol="0">
            <a:spAutoFit/>
          </a:bodyPr>
          <a:lstStyle/>
          <a:p>
            <a:pPr algn="ctr"/>
            <a:r>
              <a:rPr lang="es-ES" sz="60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¿Quieres vencer como Cristo, para ser salvo, confiando en las promesas de Dios?</a:t>
            </a:r>
            <a:endParaRPr lang="es-US" sz="60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933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6911" y="1595682"/>
            <a:ext cx="11282516" cy="4524315"/>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Y </a:t>
            </a:r>
            <a:r>
              <a:rPr lang="es-ES" sz="7200" b="1" dirty="0">
                <a:solidFill>
                  <a:srgbClr val="FFFF00"/>
                </a:solidFill>
              </a:rPr>
              <a:t>amarás a Jehová tu Dios </a:t>
            </a:r>
            <a:r>
              <a:rPr lang="es-ES" sz="7200" b="1" dirty="0">
                <a:solidFill>
                  <a:schemeClr val="bg1"/>
                </a:solidFill>
              </a:rPr>
              <a:t>de todo tu corazón, y de toda tu alma, y con todas tus fuerzas.”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Deuteronomio 6:4: </a:t>
            </a:r>
            <a:r>
              <a:rPr lang="es-ES" sz="3200" b="1" dirty="0">
                <a:latin typeface="Arial Black" panose="020B0A04020102020204" pitchFamily="34" charset="0"/>
              </a:rPr>
              <a:t>La primera tabla describe nuestra responsabilidad para con Dios</a:t>
            </a:r>
            <a:r>
              <a:rPr lang="es-ES" sz="3200" b="1" dirty="0" smtClean="0">
                <a:latin typeface="Arial Black" panose="020B0A04020102020204" pitchFamily="34" charset="0"/>
              </a:rPr>
              <a:t>:</a:t>
            </a:r>
            <a:endParaRPr lang="es-ES" sz="3200" b="1" dirty="0">
              <a:latin typeface="Arial Black" panose="020B0A04020102020204" pitchFamily="34" charset="0"/>
            </a:endParaRPr>
          </a:p>
        </p:txBody>
      </p:sp>
    </p:spTree>
    <p:extLst>
      <p:ext uri="{BB962C8B-B14F-4D97-AF65-F5344CB8AC3E}">
        <p14:creationId xmlns:p14="http://schemas.microsoft.com/office/powerpoint/2010/main" val="440137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6911" y="1225689"/>
            <a:ext cx="11282516" cy="5632311"/>
          </a:xfrm>
          <a:prstGeom prst="rect">
            <a:avLst/>
          </a:prstGeom>
          <a:noFill/>
        </p:spPr>
        <p:txBody>
          <a:bodyPr wrap="square" rtlCol="0">
            <a:spAutoFit/>
          </a:bodyPr>
          <a:lstStyle/>
          <a:p>
            <a:r>
              <a:rPr lang="es-ES" sz="7200" b="1" dirty="0" smtClean="0">
                <a:solidFill>
                  <a:schemeClr val="bg1"/>
                </a:solidFill>
              </a:rPr>
              <a:t>“No te vengarás, ni guardarás rencor a los hijos de tu pueblo, sino </a:t>
            </a:r>
            <a:r>
              <a:rPr lang="es-ES" sz="7200" b="1" dirty="0" smtClean="0">
                <a:solidFill>
                  <a:srgbClr val="FFFF00"/>
                </a:solidFill>
              </a:rPr>
              <a:t>amarás a tu prójimo como a ti mismo</a:t>
            </a:r>
            <a:r>
              <a:rPr lang="es-ES" sz="7200" b="1" dirty="0" smtClean="0">
                <a:solidFill>
                  <a:schemeClr val="bg1"/>
                </a:solidFill>
              </a:rPr>
              <a:t>. Yo Jehová.”</a:t>
            </a:r>
            <a:endParaRPr lang="es-ES" sz="72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Levítico 19:18: </a:t>
            </a:r>
            <a:r>
              <a:rPr lang="es-ES" sz="3200" b="1" dirty="0">
                <a:latin typeface="Arial Black" panose="020B0A04020102020204" pitchFamily="34" charset="0"/>
              </a:rPr>
              <a:t>La segunda tabla describe nuestra responsabilidad para con nuestros semejantes:</a:t>
            </a:r>
          </a:p>
        </p:txBody>
      </p:sp>
    </p:spTree>
    <p:extLst>
      <p:ext uri="{BB962C8B-B14F-4D97-AF65-F5344CB8AC3E}">
        <p14:creationId xmlns:p14="http://schemas.microsoft.com/office/powerpoint/2010/main" val="1216320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6911" y="1225689"/>
            <a:ext cx="11282516"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Entonces los fariseos, oyendo que había hecho callar a los saduceos, se juntaron a una. </a:t>
            </a:r>
            <a:r>
              <a:rPr lang="es-ES" sz="4800" b="1" dirty="0">
                <a:solidFill>
                  <a:srgbClr val="FF0000"/>
                </a:solidFill>
              </a:rPr>
              <a:t>35</a:t>
            </a:r>
            <a:r>
              <a:rPr lang="es-ES" sz="4800" b="1" dirty="0">
                <a:solidFill>
                  <a:schemeClr val="bg1"/>
                </a:solidFill>
              </a:rPr>
              <a:t> Y uno de ellos, intérprete de la ley, preguntó por tentarle, diciendo: </a:t>
            </a:r>
            <a:r>
              <a:rPr lang="es-ES" sz="4800" b="1" dirty="0">
                <a:solidFill>
                  <a:srgbClr val="FF0000"/>
                </a:solidFill>
              </a:rPr>
              <a:t>36</a:t>
            </a:r>
            <a:r>
              <a:rPr lang="es-ES" sz="4800" b="1" dirty="0">
                <a:solidFill>
                  <a:schemeClr val="bg1"/>
                </a:solidFill>
              </a:rPr>
              <a:t> Maestro, ¿cuál es el gran mandamiento en la ley?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Mateo 22:34-40: </a:t>
            </a:r>
            <a:r>
              <a:rPr lang="es-ES" sz="3200" b="1" dirty="0">
                <a:latin typeface="Arial Black" panose="020B0A04020102020204" pitchFamily="34" charset="0"/>
              </a:rPr>
              <a:t>Jesús describió las dos responsabilidades</a:t>
            </a:r>
            <a:r>
              <a:rPr lang="es-ES" sz="3200" b="1" dirty="0" smtClean="0">
                <a:latin typeface="Arial Black" panose="020B0A04020102020204" pitchFamily="34" charset="0"/>
              </a:rPr>
              <a:t>: </a:t>
            </a:r>
            <a:endParaRPr lang="es-ES" sz="3200" b="1" dirty="0">
              <a:latin typeface="Arial Black" panose="020B0A04020102020204" pitchFamily="34" charset="0"/>
            </a:endParaRPr>
          </a:p>
        </p:txBody>
      </p:sp>
    </p:spTree>
    <p:extLst>
      <p:ext uri="{BB962C8B-B14F-4D97-AF65-F5344CB8AC3E}">
        <p14:creationId xmlns:p14="http://schemas.microsoft.com/office/powerpoint/2010/main" val="1631598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38640" y="117693"/>
            <a:ext cx="11282516" cy="6740307"/>
          </a:xfrm>
          <a:prstGeom prst="rect">
            <a:avLst/>
          </a:prstGeom>
          <a:noFill/>
        </p:spPr>
        <p:txBody>
          <a:bodyPr wrap="square" rtlCol="0">
            <a:spAutoFit/>
          </a:bodyPr>
          <a:lstStyle/>
          <a:p>
            <a:r>
              <a:rPr lang="es-ES" sz="5400" b="1" dirty="0" smtClean="0">
                <a:solidFill>
                  <a:srgbClr val="FF0000"/>
                </a:solidFill>
              </a:rPr>
              <a:t>37</a:t>
            </a:r>
            <a:r>
              <a:rPr lang="es-ES" sz="5400" b="1" dirty="0" smtClean="0">
                <a:solidFill>
                  <a:schemeClr val="bg1"/>
                </a:solidFill>
              </a:rPr>
              <a:t> </a:t>
            </a:r>
            <a:r>
              <a:rPr lang="es-ES" sz="5400" b="1" dirty="0">
                <a:solidFill>
                  <a:schemeClr val="bg1"/>
                </a:solidFill>
              </a:rPr>
              <a:t>Jesús le dijo: </a:t>
            </a:r>
            <a:r>
              <a:rPr lang="es-ES" sz="5400" b="1" u="sng" dirty="0">
                <a:solidFill>
                  <a:schemeClr val="bg1"/>
                </a:solidFill>
              </a:rPr>
              <a:t>Amarás al Señor tu Dios con todo tu corazón</a:t>
            </a:r>
            <a:r>
              <a:rPr lang="es-ES" sz="5400" b="1" dirty="0">
                <a:solidFill>
                  <a:schemeClr val="bg1"/>
                </a:solidFill>
              </a:rPr>
              <a:t>, y con toda tu alma, y con toda tu mente. </a:t>
            </a:r>
            <a:r>
              <a:rPr lang="es-ES" sz="5400" b="1" dirty="0">
                <a:solidFill>
                  <a:srgbClr val="FF0000"/>
                </a:solidFill>
              </a:rPr>
              <a:t>38</a:t>
            </a:r>
            <a:r>
              <a:rPr lang="es-ES" sz="5400" b="1" dirty="0">
                <a:solidFill>
                  <a:schemeClr val="bg1"/>
                </a:solidFill>
              </a:rPr>
              <a:t> Este es el </a:t>
            </a:r>
            <a:r>
              <a:rPr lang="es-ES" sz="5400" b="1" dirty="0">
                <a:solidFill>
                  <a:srgbClr val="FFFF00"/>
                </a:solidFill>
              </a:rPr>
              <a:t>primero y grande mandamiento</a:t>
            </a:r>
            <a:r>
              <a:rPr lang="es-ES" sz="5400" b="1" dirty="0">
                <a:solidFill>
                  <a:schemeClr val="bg1"/>
                </a:solidFill>
              </a:rPr>
              <a:t>. </a:t>
            </a:r>
            <a:r>
              <a:rPr lang="es-ES" sz="5400" b="1" dirty="0">
                <a:solidFill>
                  <a:srgbClr val="FF0000"/>
                </a:solidFill>
              </a:rPr>
              <a:t>39</a:t>
            </a:r>
            <a:r>
              <a:rPr lang="es-ES" sz="5400" b="1" dirty="0">
                <a:solidFill>
                  <a:schemeClr val="bg1"/>
                </a:solidFill>
              </a:rPr>
              <a:t> Y </a:t>
            </a:r>
            <a:r>
              <a:rPr lang="es-ES" sz="5400" b="1" dirty="0">
                <a:solidFill>
                  <a:srgbClr val="FFFF00"/>
                </a:solidFill>
              </a:rPr>
              <a:t>el segundo </a:t>
            </a:r>
            <a:r>
              <a:rPr lang="es-ES" sz="5400" b="1" dirty="0">
                <a:solidFill>
                  <a:schemeClr val="bg1"/>
                </a:solidFill>
              </a:rPr>
              <a:t>es semejante: </a:t>
            </a:r>
            <a:r>
              <a:rPr lang="es-ES" sz="5400" b="1" u="sng" dirty="0">
                <a:solidFill>
                  <a:schemeClr val="bg1"/>
                </a:solidFill>
              </a:rPr>
              <a:t>Amarás a tu prójimo como a ti mismo</a:t>
            </a:r>
            <a:r>
              <a:rPr lang="es-ES" sz="5400" b="1" dirty="0">
                <a:solidFill>
                  <a:schemeClr val="bg1"/>
                </a:solidFill>
              </a:rPr>
              <a:t>. </a:t>
            </a:r>
            <a:r>
              <a:rPr lang="es-ES" sz="5400" b="1" dirty="0">
                <a:solidFill>
                  <a:srgbClr val="FF0000"/>
                </a:solidFill>
              </a:rPr>
              <a:t>40</a:t>
            </a:r>
            <a:r>
              <a:rPr lang="es-ES" sz="5400" b="1" dirty="0">
                <a:solidFill>
                  <a:schemeClr val="bg1"/>
                </a:solidFill>
              </a:rPr>
              <a:t> De estos dos mandamientos depende toda la ley y los profetas.”</a:t>
            </a:r>
          </a:p>
        </p:txBody>
      </p:sp>
    </p:spTree>
    <p:extLst>
      <p:ext uri="{BB962C8B-B14F-4D97-AF65-F5344CB8AC3E}">
        <p14:creationId xmlns:p14="http://schemas.microsoft.com/office/powerpoint/2010/main" val="634786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52525" y="1501969"/>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Iglesia judía apóstata de la época de Jesús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04091" y="180677"/>
            <a:ext cx="4675974" cy="1077218"/>
          </a:xfrm>
          <a:prstGeom prst="rect">
            <a:avLst/>
          </a:prstGeom>
          <a:noFill/>
        </p:spPr>
        <p:txBody>
          <a:bodyPr wrap="square" rtlCol="0">
            <a:spAutoFit/>
          </a:bodyPr>
          <a:lstStyle/>
          <a:p>
            <a:pPr lvl="0">
              <a:defRPr/>
            </a:pPr>
            <a:r>
              <a:rPr lang="es-ES" sz="3200" dirty="0">
                <a:solidFill>
                  <a:schemeClr val="accent1">
                    <a:lumMod val="50000"/>
                  </a:schemeClr>
                </a:solidFill>
              </a:rPr>
              <a:t>En la crisis final, el papado será</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713677" y="4120327"/>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Jesús negaba la importancia del Estado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31907" y="5512317"/>
            <a:ext cx="4357497" cy="1077218"/>
          </a:xfrm>
          <a:prstGeom prst="rect">
            <a:avLst/>
          </a:prstGeom>
          <a:noFill/>
        </p:spPr>
        <p:txBody>
          <a:bodyPr wrap="square" rtlCol="0">
            <a:spAutoFit/>
          </a:bodyPr>
          <a:lstStyle/>
          <a:p>
            <a:pPr>
              <a:defRPr/>
            </a:pPr>
            <a:r>
              <a:rPr lang="es-ES" sz="3200" dirty="0">
                <a:solidFill>
                  <a:schemeClr val="accent1">
                    <a:lumMod val="50000"/>
                  </a:schemeClr>
                </a:solidFill>
              </a:rPr>
              <a:t>Segunda tabla de los mandamientos</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713677" y="2728338"/>
            <a:ext cx="4666388" cy="1077218"/>
          </a:xfrm>
          <a:prstGeom prst="rect">
            <a:avLst/>
          </a:prstGeom>
          <a:noFill/>
        </p:spPr>
        <p:txBody>
          <a:bodyPr wrap="square" rtlCol="0">
            <a:spAutoFit/>
          </a:bodyPr>
          <a:lstStyle/>
          <a:p>
            <a:pPr lvl="0">
              <a:defRPr/>
            </a:pPr>
            <a:r>
              <a:rPr lang="es-ES" sz="3200" dirty="0">
                <a:solidFill>
                  <a:schemeClr val="accent1">
                    <a:lumMod val="50000"/>
                  </a:schemeClr>
                </a:solidFill>
              </a:rPr>
              <a:t>Iglesia que profesa servir a Dios pero es apóstata</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949803" y="4333108"/>
            <a:ext cx="5053534"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Roma Papal al final de la historia</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888652" y="1113710"/>
            <a:ext cx="4835654" cy="584775"/>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protagonista principal</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870537" y="129151"/>
            <a:ext cx="4612943" cy="584775"/>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Falso</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888651" y="2231565"/>
            <a:ext cx="4462818"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Amarás a tu prójimo</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7035475" y="5826102"/>
            <a:ext cx="4542007"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La gran Ramera</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949803" y="3297725"/>
            <a:ext cx="4835654" cy="553998"/>
          </a:xfrm>
          <a:prstGeom prst="rect">
            <a:avLst/>
          </a:prstGeom>
          <a:noFill/>
        </p:spPr>
        <p:txBody>
          <a:bodyPr wrap="square" rtlCol="0">
            <a:spAutoFit/>
          </a:bodyPr>
          <a:lstStyle/>
          <a:p>
            <a:pPr lvl="0">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noProof="0" dirty="0" smtClean="0">
                <a:solidFill>
                  <a:prstClr val="black"/>
                </a:solidFill>
              </a:rPr>
              <a:t>Verdadero</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45585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1569660"/>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Jesús y las dos tablas</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444785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43817" y="707057"/>
            <a:ext cx="11031794"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FF0000"/>
                </a:solidFill>
              </a:rPr>
              <a:t>Todas las acusaciones </a:t>
            </a:r>
            <a:r>
              <a:rPr lang="es-ES" sz="4400" b="1" dirty="0">
                <a:solidFill>
                  <a:srgbClr val="002060"/>
                </a:solidFill>
              </a:rPr>
              <a:t>de los líderes judíos contra Jesús se basaban en la </a:t>
            </a:r>
            <a:r>
              <a:rPr lang="es-ES" sz="4400" b="1" dirty="0">
                <a:solidFill>
                  <a:srgbClr val="FF0000"/>
                </a:solidFill>
              </a:rPr>
              <a:t>primera tabla </a:t>
            </a:r>
            <a:r>
              <a:rPr lang="es-ES" sz="4400" b="1" dirty="0">
                <a:solidFill>
                  <a:srgbClr val="002060"/>
                </a:solidFill>
              </a:rPr>
              <a:t>de la ley. </a:t>
            </a:r>
            <a:r>
              <a:rPr lang="es-ES" sz="4400" b="1" dirty="0">
                <a:solidFill>
                  <a:srgbClr val="FF0000"/>
                </a:solidFill>
              </a:rPr>
              <a:t>Nunca hallamos </a:t>
            </a:r>
            <a:r>
              <a:rPr lang="es-ES" sz="4400" b="1" dirty="0">
                <a:solidFill>
                  <a:srgbClr val="002060"/>
                </a:solidFill>
              </a:rPr>
              <a:t>a estos líderes acusando a Jesús de deshonrar a sus padres, de matar, de cometer adulterio, de robar, de hablar falso testimonio o de codiciar. Jesús era un </a:t>
            </a:r>
            <a:r>
              <a:rPr lang="es-ES" sz="4400" b="1" dirty="0">
                <a:solidFill>
                  <a:srgbClr val="FF0000"/>
                </a:solidFill>
              </a:rPr>
              <a:t>ciudadano ejemplar </a:t>
            </a:r>
            <a:r>
              <a:rPr lang="es-ES" sz="4400" b="1" dirty="0">
                <a:solidFill>
                  <a:srgbClr val="002060"/>
                </a:solidFill>
              </a:rPr>
              <a:t>en lo que respecta las leyes civiles de Roma.</a:t>
            </a:r>
            <a:endParaRPr lang="es-ES" sz="4400" b="1" u="sng" dirty="0">
              <a:solidFill>
                <a:srgbClr val="002060"/>
              </a:solidFill>
            </a:endParaRPr>
          </a:p>
        </p:txBody>
      </p:sp>
    </p:spTree>
    <p:extLst>
      <p:ext uri="{BB962C8B-B14F-4D97-AF65-F5344CB8AC3E}">
        <p14:creationId xmlns:p14="http://schemas.microsoft.com/office/powerpoint/2010/main" val="757441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800872" y="1789901"/>
            <a:ext cx="10191136" cy="4154984"/>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Por qué habla éste así? Blasfemias dice. ¿Quién puede perdonar pecados, sino </a:t>
            </a:r>
            <a:r>
              <a:rPr lang="es-ES" sz="6600" b="1" dirty="0">
                <a:solidFill>
                  <a:srgbClr val="FFFF00"/>
                </a:solidFill>
              </a:rPr>
              <a:t>sólo Dios</a:t>
            </a:r>
            <a:r>
              <a:rPr lang="es-ES" sz="66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Marcos 2:7: </a:t>
            </a:r>
            <a:r>
              <a:rPr lang="es-ES" sz="3200" b="1" dirty="0">
                <a:latin typeface="Arial Black" panose="020B0A04020102020204" pitchFamily="34" charset="0"/>
              </a:rPr>
              <a:t>Acusaron a Jesús de violar el primer mandamiento</a:t>
            </a:r>
            <a:r>
              <a:rPr lang="es-ES" sz="3200" b="1" dirty="0" smtClean="0">
                <a:latin typeface="Arial Black" panose="020B0A04020102020204" pitchFamily="34" charset="0"/>
              </a:rPr>
              <a:t>:</a:t>
            </a:r>
            <a:endParaRPr lang="es-ES" sz="3200" b="1" dirty="0">
              <a:latin typeface="Arial Black" panose="020B0A04020102020204" pitchFamily="34" charset="0"/>
            </a:endParaRPr>
          </a:p>
        </p:txBody>
      </p:sp>
    </p:spTree>
    <p:extLst>
      <p:ext uri="{BB962C8B-B14F-4D97-AF65-F5344CB8AC3E}">
        <p14:creationId xmlns:p14="http://schemas.microsoft.com/office/powerpoint/2010/main" val="86519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992601" y="1317953"/>
            <a:ext cx="10191136" cy="5170646"/>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Le respondieron los judíos, diciendo: Por buena obra no te apedreamos, sino por la blasfemia; porque tú, siendo hombre, </a:t>
            </a:r>
            <a:r>
              <a:rPr lang="es-ES" sz="6600" b="1" dirty="0">
                <a:solidFill>
                  <a:srgbClr val="FFFF00"/>
                </a:solidFill>
              </a:rPr>
              <a:t>te haces Dios</a:t>
            </a:r>
            <a:r>
              <a:rPr lang="es-ES" sz="66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a:t>
            </a:r>
            <a:r>
              <a:rPr lang="es-ES" sz="3200" b="1" dirty="0" smtClean="0">
                <a:solidFill>
                  <a:srgbClr val="FF0000"/>
                </a:solidFill>
                <a:latin typeface="Arial Black" panose="020B0A04020102020204" pitchFamily="34" charset="0"/>
              </a:rPr>
              <a:t>10:33: </a:t>
            </a:r>
            <a:r>
              <a:rPr lang="es-ES" sz="3200" b="1" dirty="0" smtClean="0">
                <a:latin typeface="Arial Black" panose="020B0A04020102020204" pitchFamily="34" charset="0"/>
              </a:rPr>
              <a:t>Acusaron </a:t>
            </a:r>
            <a:r>
              <a:rPr lang="es-ES" sz="3200" b="1" dirty="0">
                <a:latin typeface="Arial Black" panose="020B0A04020102020204" pitchFamily="34" charset="0"/>
              </a:rPr>
              <a:t>a Jesús de violar el primer mandamiento</a:t>
            </a:r>
            <a:r>
              <a:rPr lang="es-ES" sz="3200" b="1" dirty="0" smtClean="0">
                <a:latin typeface="Arial Black" panose="020B0A04020102020204" pitchFamily="34" charset="0"/>
              </a:rPr>
              <a:t>:</a:t>
            </a:r>
            <a:endParaRPr lang="es-ES" sz="3200" b="1" dirty="0">
              <a:latin typeface="Arial Black" panose="020B0A04020102020204" pitchFamily="34" charset="0"/>
            </a:endParaRPr>
          </a:p>
        </p:txBody>
      </p:sp>
    </p:spTree>
    <p:extLst>
      <p:ext uri="{BB962C8B-B14F-4D97-AF65-F5344CB8AC3E}">
        <p14:creationId xmlns:p14="http://schemas.microsoft.com/office/powerpoint/2010/main" val="206176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26768" y="571676"/>
            <a:ext cx="11047477"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5400" b="1" dirty="0">
                <a:solidFill>
                  <a:srgbClr val="002060"/>
                </a:solidFill>
              </a:rPr>
              <a:t>Generalmente estudiamos los eventos finales desde la perspectiva de </a:t>
            </a:r>
            <a:r>
              <a:rPr lang="es-ES" sz="5400" b="1" dirty="0">
                <a:solidFill>
                  <a:srgbClr val="FF0000"/>
                </a:solidFill>
              </a:rPr>
              <a:t>Daniel y Apocalipsis </a:t>
            </a:r>
            <a:r>
              <a:rPr lang="es-ES" sz="5400" b="1" dirty="0">
                <a:solidFill>
                  <a:srgbClr val="002060"/>
                </a:solidFill>
              </a:rPr>
              <a:t>o </a:t>
            </a:r>
            <a:r>
              <a:rPr lang="es-ES" sz="5400" b="1" dirty="0">
                <a:solidFill>
                  <a:srgbClr val="FF0000"/>
                </a:solidFill>
              </a:rPr>
              <a:t>Mateo 24</a:t>
            </a:r>
            <a:r>
              <a:rPr lang="es-ES" sz="5400" b="1" dirty="0">
                <a:solidFill>
                  <a:srgbClr val="002060"/>
                </a:solidFill>
              </a:rPr>
              <a:t>. Pero hay otra manera de estudiar el tema. Podemos </a:t>
            </a:r>
            <a:r>
              <a:rPr lang="es-ES" sz="5400" b="1" u="sng" dirty="0">
                <a:solidFill>
                  <a:srgbClr val="002060"/>
                </a:solidFill>
              </a:rPr>
              <a:t>comparar los eventos finales de Jesús con los de su pueblo al final de la historia</a:t>
            </a:r>
            <a:r>
              <a:rPr lang="es-ES" sz="5400" b="1" dirty="0">
                <a:solidFill>
                  <a:srgbClr val="002060"/>
                </a:solidFill>
              </a:rPr>
              <a:t>.</a:t>
            </a:r>
          </a:p>
        </p:txBody>
      </p:sp>
    </p:spTree>
    <p:extLst>
      <p:ext uri="{BB962C8B-B14F-4D97-AF65-F5344CB8AC3E}">
        <p14:creationId xmlns:p14="http://schemas.microsoft.com/office/powerpoint/2010/main" val="3303355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1659" y="1317952"/>
            <a:ext cx="11253020"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Jesús les dijo: De cierto, de cierto os digo: </a:t>
            </a:r>
            <a:r>
              <a:rPr lang="es-ES" sz="5400" b="1" dirty="0">
                <a:solidFill>
                  <a:srgbClr val="FFFF00"/>
                </a:solidFill>
              </a:rPr>
              <a:t>Antes que Abraham fuese, yo soy</a:t>
            </a:r>
            <a:r>
              <a:rPr lang="es-ES" sz="5400" b="1" dirty="0">
                <a:solidFill>
                  <a:schemeClr val="bg1"/>
                </a:solidFill>
              </a:rPr>
              <a:t>. </a:t>
            </a:r>
            <a:r>
              <a:rPr lang="es-ES" sz="5400" b="1" dirty="0">
                <a:solidFill>
                  <a:srgbClr val="FF0000"/>
                </a:solidFill>
              </a:rPr>
              <a:t>59</a:t>
            </a:r>
            <a:r>
              <a:rPr lang="es-ES" sz="5400" b="1" dirty="0">
                <a:solidFill>
                  <a:schemeClr val="bg1"/>
                </a:solidFill>
              </a:rPr>
              <a:t> Tomaron entonces piedras para arrojárselas; pero Jesús se escondió y salió del templo; y atravesando por en medio de ellos, se fue.”</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8:58, 59: </a:t>
            </a:r>
            <a:r>
              <a:rPr lang="es-ES" sz="3200" b="1" dirty="0" smtClean="0">
                <a:latin typeface="Arial Black" panose="020B0A04020102020204" pitchFamily="34" charset="0"/>
              </a:rPr>
              <a:t>Lo </a:t>
            </a:r>
            <a:r>
              <a:rPr lang="es-ES" sz="3200" b="1" dirty="0">
                <a:latin typeface="Arial Black" panose="020B0A04020102020204" pitchFamily="34" charset="0"/>
              </a:rPr>
              <a:t>acusaron de violar el tercer </a:t>
            </a:r>
            <a:r>
              <a:rPr lang="es-ES" sz="3200" b="1" dirty="0" smtClean="0">
                <a:latin typeface="Arial Black" panose="020B0A04020102020204" pitchFamily="34" charset="0"/>
              </a:rPr>
              <a:t>mandamiento: Tomó </a:t>
            </a:r>
            <a:r>
              <a:rPr lang="es-ES" sz="3200" b="1" dirty="0">
                <a:latin typeface="Arial Black" panose="020B0A04020102020204" pitchFamily="34" charset="0"/>
              </a:rPr>
              <a:t>el nombre de Dios en vano:</a:t>
            </a:r>
          </a:p>
        </p:txBody>
      </p:sp>
    </p:spTree>
    <p:extLst>
      <p:ext uri="{BB962C8B-B14F-4D97-AF65-F5344CB8AC3E}">
        <p14:creationId xmlns:p14="http://schemas.microsoft.com/office/powerpoint/2010/main" val="3779379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1659" y="1317952"/>
            <a:ext cx="11253020" cy="4154984"/>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Entonces algunos de los fariseos decían: Ese hombre no procede de Dios, porque </a:t>
            </a:r>
            <a:r>
              <a:rPr lang="es-ES" sz="6600" b="1" dirty="0">
                <a:solidFill>
                  <a:srgbClr val="FFFF00"/>
                </a:solidFill>
              </a:rPr>
              <a:t>no guarda el día de reposo</a:t>
            </a:r>
            <a:r>
              <a:rPr lang="es-ES" sz="66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9:16: </a:t>
            </a:r>
            <a:r>
              <a:rPr lang="es-ES" sz="3200" b="1" dirty="0" smtClean="0">
                <a:latin typeface="Arial Black" panose="020B0A04020102020204" pitchFamily="34" charset="0"/>
              </a:rPr>
              <a:t>Lo </a:t>
            </a:r>
            <a:r>
              <a:rPr lang="es-ES" sz="3200" b="1" dirty="0">
                <a:latin typeface="Arial Black" panose="020B0A04020102020204" pitchFamily="34" charset="0"/>
              </a:rPr>
              <a:t>acusaron de violar el cuarto </a:t>
            </a:r>
            <a:r>
              <a:rPr lang="es-ES" sz="3200" b="1" dirty="0" smtClean="0">
                <a:latin typeface="Arial Black" panose="020B0A04020102020204" pitchFamily="34" charset="0"/>
              </a:rPr>
              <a:t>mandamiento: Lo </a:t>
            </a:r>
            <a:r>
              <a:rPr lang="es-ES" sz="3200" b="1" dirty="0">
                <a:latin typeface="Arial Black" panose="020B0A04020102020204" pitchFamily="34" charset="0"/>
              </a:rPr>
              <a:t>acusaron de violar el Sábado:</a:t>
            </a:r>
          </a:p>
        </p:txBody>
      </p:sp>
    </p:spTree>
    <p:extLst>
      <p:ext uri="{BB962C8B-B14F-4D97-AF65-F5344CB8AC3E}">
        <p14:creationId xmlns:p14="http://schemas.microsoft.com/office/powerpoint/2010/main" val="39417483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1659" y="1108985"/>
            <a:ext cx="11253020"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Y por esta causa los judíos perseguían a Jesús, y procuraban matarle, porque hacía estas cosas </a:t>
            </a:r>
            <a:r>
              <a:rPr lang="es-ES" sz="4400" b="1" dirty="0">
                <a:solidFill>
                  <a:srgbClr val="FFFF00"/>
                </a:solidFill>
              </a:rPr>
              <a:t>en el día de reposo</a:t>
            </a:r>
            <a:r>
              <a:rPr lang="es-ES" sz="4400" b="1" dirty="0">
                <a:solidFill>
                  <a:schemeClr val="bg1"/>
                </a:solidFill>
              </a:rPr>
              <a:t>. </a:t>
            </a:r>
            <a:r>
              <a:rPr lang="es-ES" sz="4400" b="1" dirty="0">
                <a:solidFill>
                  <a:srgbClr val="FF0000"/>
                </a:solidFill>
              </a:rPr>
              <a:t>17</a:t>
            </a:r>
            <a:r>
              <a:rPr lang="es-ES" sz="4400" b="1" dirty="0">
                <a:solidFill>
                  <a:schemeClr val="bg1"/>
                </a:solidFill>
              </a:rPr>
              <a:t> Y Jesús les respondió: Mi Padre hasta ahora trabaja, y yo trabajo. </a:t>
            </a:r>
            <a:r>
              <a:rPr lang="es-ES" sz="4400" b="1" dirty="0">
                <a:solidFill>
                  <a:srgbClr val="FF0000"/>
                </a:solidFill>
              </a:rPr>
              <a:t>18</a:t>
            </a:r>
            <a:r>
              <a:rPr lang="es-ES" sz="4400" b="1" dirty="0">
                <a:solidFill>
                  <a:schemeClr val="bg1"/>
                </a:solidFill>
              </a:rPr>
              <a:t> Por esto los judíos aún más procuraban matarle, porque no sólo quebrantaba el día de reposo, sino que también decía que Dios era su propio Padre, haciéndose </a:t>
            </a:r>
            <a:r>
              <a:rPr lang="es-ES" sz="4400" b="1" dirty="0">
                <a:solidFill>
                  <a:srgbClr val="FFFF00"/>
                </a:solidFill>
              </a:rPr>
              <a:t>igual a Dios</a:t>
            </a:r>
            <a:r>
              <a:rPr lang="es-ES" sz="4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5:16-18: </a:t>
            </a:r>
            <a:r>
              <a:rPr lang="es-ES" sz="3200" b="1" dirty="0">
                <a:latin typeface="Arial Black" panose="020B0A04020102020204" pitchFamily="34" charset="0"/>
              </a:rPr>
              <a:t>Lo acusaron de violar el Sábado:</a:t>
            </a:r>
          </a:p>
        </p:txBody>
      </p:sp>
    </p:spTree>
    <p:extLst>
      <p:ext uri="{BB962C8B-B14F-4D97-AF65-F5344CB8AC3E}">
        <p14:creationId xmlns:p14="http://schemas.microsoft.com/office/powerpoint/2010/main" val="2379563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56004" y="460835"/>
            <a:ext cx="11120285"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Los </a:t>
            </a:r>
            <a:r>
              <a:rPr lang="es-ES" sz="4800" b="1" dirty="0">
                <a:solidFill>
                  <a:srgbClr val="FF0000"/>
                </a:solidFill>
              </a:rPr>
              <a:t>mayores conflictos </a:t>
            </a:r>
            <a:r>
              <a:rPr lang="es-ES" sz="4800" b="1" dirty="0">
                <a:solidFill>
                  <a:srgbClr val="002060"/>
                </a:solidFill>
              </a:rPr>
              <a:t>de Jesús con los judíos tuvieron que ver con la observancia del sábado. Guardaban el sábado en </a:t>
            </a:r>
            <a:r>
              <a:rPr lang="es-ES" sz="4800" b="1" dirty="0">
                <a:solidFill>
                  <a:srgbClr val="FF0000"/>
                </a:solidFill>
              </a:rPr>
              <a:t>forma incorrecta y odiaban</a:t>
            </a:r>
            <a:r>
              <a:rPr lang="es-ES" sz="4800" b="1" dirty="0">
                <a:solidFill>
                  <a:srgbClr val="002060"/>
                </a:solidFill>
              </a:rPr>
              <a:t> a Jesús por guardarlo en la </a:t>
            </a:r>
            <a:r>
              <a:rPr lang="es-ES" sz="4800" b="1" dirty="0">
                <a:solidFill>
                  <a:srgbClr val="FF0000"/>
                </a:solidFill>
              </a:rPr>
              <a:t>manera correcta</a:t>
            </a:r>
            <a:r>
              <a:rPr lang="es-ES" sz="4800" b="1" dirty="0">
                <a:solidFill>
                  <a:srgbClr val="002060"/>
                </a:solidFill>
              </a:rPr>
              <a:t>. Al final de la historia el mundo cristiano guardará el </a:t>
            </a:r>
            <a:r>
              <a:rPr lang="es-ES" sz="4800" b="1" dirty="0">
                <a:solidFill>
                  <a:srgbClr val="FF0000"/>
                </a:solidFill>
              </a:rPr>
              <a:t>día incorrecto </a:t>
            </a:r>
            <a:r>
              <a:rPr lang="es-ES" sz="4800" b="1" dirty="0">
                <a:solidFill>
                  <a:srgbClr val="002060"/>
                </a:solidFill>
              </a:rPr>
              <a:t>y </a:t>
            </a:r>
            <a:r>
              <a:rPr lang="es-ES" sz="4800" b="1" dirty="0">
                <a:solidFill>
                  <a:srgbClr val="FF0000"/>
                </a:solidFill>
              </a:rPr>
              <a:t>odiaran</a:t>
            </a:r>
            <a:r>
              <a:rPr lang="es-ES" sz="4800" b="1" dirty="0">
                <a:solidFill>
                  <a:srgbClr val="002060"/>
                </a:solidFill>
              </a:rPr>
              <a:t> a los que guardan el </a:t>
            </a:r>
            <a:r>
              <a:rPr lang="es-ES" sz="4800" b="1" dirty="0">
                <a:solidFill>
                  <a:srgbClr val="FF0000"/>
                </a:solidFill>
              </a:rPr>
              <a:t>día correcto</a:t>
            </a:r>
            <a:r>
              <a:rPr lang="es-ES" sz="4800" b="1" dirty="0">
                <a:solidFill>
                  <a:srgbClr val="002060"/>
                </a:solidFill>
              </a:rPr>
              <a:t>.</a:t>
            </a:r>
          </a:p>
        </p:txBody>
      </p:sp>
    </p:spTree>
    <p:extLst>
      <p:ext uri="{BB962C8B-B14F-4D97-AF65-F5344CB8AC3E}">
        <p14:creationId xmlns:p14="http://schemas.microsoft.com/office/powerpoint/2010/main" val="3815355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95944" y="368502"/>
            <a:ext cx="11120285"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Jesús vino a representar un </a:t>
            </a:r>
            <a:r>
              <a:rPr lang="es-ES" sz="6600" b="1" dirty="0">
                <a:solidFill>
                  <a:srgbClr val="FF0000"/>
                </a:solidFill>
              </a:rPr>
              <a:t>reino espiritual—</a:t>
            </a:r>
            <a:r>
              <a:rPr lang="es-ES" sz="6600" b="1" dirty="0">
                <a:solidFill>
                  <a:srgbClr val="002060"/>
                </a:solidFill>
              </a:rPr>
              <a:t>vino</a:t>
            </a:r>
            <a:r>
              <a:rPr lang="es-ES" sz="6600" b="1" dirty="0">
                <a:solidFill>
                  <a:srgbClr val="FF0000"/>
                </a:solidFill>
              </a:rPr>
              <a:t> </a:t>
            </a:r>
            <a:r>
              <a:rPr lang="es-ES" sz="6600" b="1" dirty="0">
                <a:solidFill>
                  <a:srgbClr val="002060"/>
                </a:solidFill>
              </a:rPr>
              <a:t>a sembrar su iglesia, pero Satanás y el </a:t>
            </a:r>
            <a:r>
              <a:rPr lang="es-ES" sz="6600" b="1" dirty="0">
                <a:solidFill>
                  <a:srgbClr val="FF0000"/>
                </a:solidFill>
              </a:rPr>
              <a:t>pueblo judío </a:t>
            </a:r>
            <a:r>
              <a:rPr lang="es-ES" sz="6600" b="1" dirty="0" smtClean="0">
                <a:solidFill>
                  <a:srgbClr val="FF0000"/>
                </a:solidFill>
              </a:rPr>
              <a:t>querían</a:t>
            </a:r>
            <a:r>
              <a:rPr lang="es-ES" sz="6600" b="1" dirty="0" smtClean="0">
                <a:solidFill>
                  <a:srgbClr val="002060"/>
                </a:solidFill>
              </a:rPr>
              <a:t> </a:t>
            </a:r>
            <a:r>
              <a:rPr lang="es-ES" sz="6600" b="1" dirty="0">
                <a:solidFill>
                  <a:srgbClr val="002060"/>
                </a:solidFill>
              </a:rPr>
              <a:t>que Jesús tomara las riendas del </a:t>
            </a:r>
            <a:r>
              <a:rPr lang="es-ES" sz="6600" b="1" dirty="0">
                <a:solidFill>
                  <a:srgbClr val="FF0000"/>
                </a:solidFill>
              </a:rPr>
              <a:t>poder civil</a:t>
            </a:r>
            <a:r>
              <a:rPr lang="es-ES" sz="6600" b="1" dirty="0">
                <a:solidFill>
                  <a:srgbClr val="002060"/>
                </a:solidFill>
              </a:rPr>
              <a:t>.</a:t>
            </a:r>
          </a:p>
        </p:txBody>
      </p:sp>
    </p:spTree>
    <p:extLst>
      <p:ext uri="{BB962C8B-B14F-4D97-AF65-F5344CB8AC3E}">
        <p14:creationId xmlns:p14="http://schemas.microsoft.com/office/powerpoint/2010/main" val="1235240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Lo que Satanás y los judíos Querían</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524554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19431" y="368502"/>
            <a:ext cx="1062503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Los judíos querían un mesías que tomara las </a:t>
            </a:r>
            <a:r>
              <a:rPr lang="es-ES" sz="6600" b="1" dirty="0">
                <a:solidFill>
                  <a:srgbClr val="FF0000"/>
                </a:solidFill>
              </a:rPr>
              <a:t>riendas del poder civil</a:t>
            </a:r>
            <a:r>
              <a:rPr lang="es-ES" sz="6600" b="1" dirty="0">
                <a:solidFill>
                  <a:srgbClr val="002060"/>
                </a:solidFill>
              </a:rPr>
              <a:t>, destruyera a los odiados romanos para </a:t>
            </a:r>
            <a:r>
              <a:rPr lang="es-ES" sz="6600" b="1" dirty="0">
                <a:solidFill>
                  <a:srgbClr val="FF0000"/>
                </a:solidFill>
              </a:rPr>
              <a:t>imponer por la fuerza su religión</a:t>
            </a:r>
            <a:r>
              <a:rPr lang="es-ES" sz="6600" b="1" dirty="0">
                <a:solidFill>
                  <a:srgbClr val="002060"/>
                </a:solidFill>
              </a:rPr>
              <a:t>:</a:t>
            </a:r>
          </a:p>
        </p:txBody>
      </p:sp>
    </p:spTree>
    <p:extLst>
      <p:ext uri="{BB962C8B-B14F-4D97-AF65-F5344CB8AC3E}">
        <p14:creationId xmlns:p14="http://schemas.microsoft.com/office/powerpoint/2010/main" val="1299974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1659" y="1330211"/>
            <a:ext cx="11253020"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Otra vez le llevó el diablo a un monte muy alto, y le mostró </a:t>
            </a:r>
            <a:r>
              <a:rPr lang="es-ES" sz="4800" b="1" dirty="0">
                <a:solidFill>
                  <a:srgbClr val="FFFF00"/>
                </a:solidFill>
              </a:rPr>
              <a:t>todos los reinos del mundo</a:t>
            </a:r>
            <a:r>
              <a:rPr lang="es-ES" sz="4800" b="1" dirty="0">
                <a:solidFill>
                  <a:schemeClr val="bg1"/>
                </a:solidFill>
              </a:rPr>
              <a:t> y la gloria de ellos, </a:t>
            </a:r>
            <a:r>
              <a:rPr lang="es-ES" sz="4800" b="1" dirty="0">
                <a:solidFill>
                  <a:srgbClr val="FF0000"/>
                </a:solidFill>
              </a:rPr>
              <a:t>9</a:t>
            </a:r>
            <a:r>
              <a:rPr lang="es-ES" sz="4800" b="1" dirty="0">
                <a:solidFill>
                  <a:schemeClr val="bg1"/>
                </a:solidFill>
              </a:rPr>
              <a:t> y le dijo: Todo esto te daré, si postrado me adorares. </a:t>
            </a:r>
            <a:r>
              <a:rPr lang="es-ES" sz="4800" b="1" dirty="0">
                <a:solidFill>
                  <a:srgbClr val="FF0000"/>
                </a:solidFill>
              </a:rPr>
              <a:t>10</a:t>
            </a:r>
            <a:r>
              <a:rPr lang="es-ES" sz="4800" b="1" dirty="0">
                <a:solidFill>
                  <a:schemeClr val="bg1"/>
                </a:solidFill>
              </a:rPr>
              <a:t> Entonces Jesús le dijo: Vete, Satanás, porque escrito está: Al Señor tu Dios adorarás, y a él sólo servirás."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Mateo 4:8-10: </a:t>
            </a:r>
            <a:r>
              <a:rPr lang="es-ES" sz="3200" b="1" dirty="0">
                <a:latin typeface="Arial Black" panose="020B0A04020102020204" pitchFamily="34" charset="0"/>
              </a:rPr>
              <a:t>Satanás le ofreció a Jesús todos los reinos de este mundo:</a:t>
            </a:r>
          </a:p>
        </p:txBody>
      </p:sp>
    </p:spTree>
    <p:extLst>
      <p:ext uri="{BB962C8B-B14F-4D97-AF65-F5344CB8AC3E}">
        <p14:creationId xmlns:p14="http://schemas.microsoft.com/office/powerpoint/2010/main" val="16099937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1659" y="1330211"/>
            <a:ext cx="11253020" cy="4154984"/>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Pero entendiendo Jesús que iban a venir para apoderarse de él y </a:t>
            </a:r>
            <a:r>
              <a:rPr lang="es-ES" sz="6600" b="1" dirty="0">
                <a:solidFill>
                  <a:srgbClr val="FFFF00"/>
                </a:solidFill>
              </a:rPr>
              <a:t>hacerle rey</a:t>
            </a:r>
            <a:r>
              <a:rPr lang="es-ES" sz="6600" b="1" dirty="0">
                <a:solidFill>
                  <a:schemeClr val="bg1"/>
                </a:solidFill>
              </a:rPr>
              <a:t>, volvió a retirarse al monte él solo.”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6:15: </a:t>
            </a:r>
            <a:r>
              <a:rPr lang="es-ES" sz="3200" b="1" dirty="0">
                <a:latin typeface="Arial Black" panose="020B0A04020102020204" pitchFamily="34" charset="0"/>
              </a:rPr>
              <a:t>Judas quería obligar a Jesús a tomar las riendas del poder civil:</a:t>
            </a:r>
          </a:p>
        </p:txBody>
      </p:sp>
    </p:spTree>
    <p:extLst>
      <p:ext uri="{BB962C8B-B14F-4D97-AF65-F5344CB8AC3E}">
        <p14:creationId xmlns:p14="http://schemas.microsoft.com/office/powerpoint/2010/main" val="26237709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1659" y="1330211"/>
            <a:ext cx="11507428"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Entonces volviéndose él, los reprendió, diciendo: Vosotros no sabéis de qué espíritu sois; </a:t>
            </a:r>
            <a:r>
              <a:rPr lang="es-ES" sz="5400" b="1" dirty="0">
                <a:solidFill>
                  <a:srgbClr val="FF0000"/>
                </a:solidFill>
              </a:rPr>
              <a:t>56</a:t>
            </a:r>
            <a:r>
              <a:rPr lang="es-ES" sz="5400" b="1" dirty="0">
                <a:solidFill>
                  <a:schemeClr val="bg1"/>
                </a:solidFill>
              </a:rPr>
              <a:t> porque el Hijo del Hombre no ha venido para </a:t>
            </a:r>
            <a:r>
              <a:rPr lang="es-ES" sz="5400" b="1" dirty="0">
                <a:solidFill>
                  <a:srgbClr val="FFFF00"/>
                </a:solidFill>
              </a:rPr>
              <a:t>perder las almas</a:t>
            </a:r>
            <a:r>
              <a:rPr lang="es-ES" sz="5400" b="1" dirty="0">
                <a:solidFill>
                  <a:schemeClr val="bg1"/>
                </a:solidFill>
              </a:rPr>
              <a:t> de los hombres, sino para </a:t>
            </a:r>
            <a:r>
              <a:rPr lang="es-ES" sz="5400" b="1" dirty="0">
                <a:solidFill>
                  <a:srgbClr val="FFFF00"/>
                </a:solidFill>
              </a:rPr>
              <a:t>salvarlas</a:t>
            </a:r>
            <a:r>
              <a:rPr lang="es-ES" sz="5400" b="1" dirty="0">
                <a:solidFill>
                  <a:schemeClr val="bg1"/>
                </a:solidFill>
              </a:rPr>
              <a:t>. Y se fueron a otra aldea.”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Lucas 9:55, 56: </a:t>
            </a:r>
            <a:r>
              <a:rPr lang="es-ES" sz="3200" b="1" dirty="0">
                <a:latin typeface="Arial Black" panose="020B0A04020102020204" pitchFamily="34" charset="0"/>
              </a:rPr>
              <a:t>Santiago y Juan querían usar la fuerza para destruir las aldeas samaritanas:</a:t>
            </a:r>
          </a:p>
        </p:txBody>
      </p:sp>
    </p:spTree>
    <p:extLst>
      <p:ext uri="{BB962C8B-B14F-4D97-AF65-F5344CB8AC3E}">
        <p14:creationId xmlns:p14="http://schemas.microsoft.com/office/powerpoint/2010/main" val="1749975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631763"/>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11500" dirty="0">
                <a:solidFill>
                  <a:schemeClr val="bg1"/>
                </a:solidFill>
                <a:latin typeface="Bauhaus 93" panose="04030905020B02020C02" pitchFamily="82" charset="0"/>
              </a:rPr>
              <a:t>La Ramera y los Reyes</a:t>
            </a:r>
          </a:p>
        </p:txBody>
      </p:sp>
    </p:spTree>
    <p:extLst>
      <p:ext uri="{BB962C8B-B14F-4D97-AF65-F5344CB8AC3E}">
        <p14:creationId xmlns:p14="http://schemas.microsoft.com/office/powerpoint/2010/main" val="2445257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La naturaleza del reino de Cristo</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41607195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00568" y="368502"/>
            <a:ext cx="1062503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Jesús </a:t>
            </a:r>
            <a:r>
              <a:rPr lang="es-ES" sz="6600" b="1" dirty="0" smtClean="0">
                <a:solidFill>
                  <a:srgbClr val="002060"/>
                </a:solidFill>
              </a:rPr>
              <a:t>enseñó </a:t>
            </a:r>
            <a:r>
              <a:rPr lang="es-ES" sz="6600" b="1" dirty="0">
                <a:solidFill>
                  <a:srgbClr val="002060"/>
                </a:solidFill>
              </a:rPr>
              <a:t>que el reino de Dios está </a:t>
            </a:r>
            <a:r>
              <a:rPr lang="es-ES" sz="6600" b="1" dirty="0">
                <a:solidFill>
                  <a:srgbClr val="FF0000"/>
                </a:solidFill>
              </a:rPr>
              <a:t>dentro</a:t>
            </a:r>
            <a:r>
              <a:rPr lang="es-ES" sz="6600" b="1" dirty="0">
                <a:solidFill>
                  <a:srgbClr val="002060"/>
                </a:solidFill>
              </a:rPr>
              <a:t> de </a:t>
            </a:r>
            <a:r>
              <a:rPr lang="es-ES" sz="6600" b="1" dirty="0" smtClean="0">
                <a:solidFill>
                  <a:srgbClr val="002060"/>
                </a:solidFill>
              </a:rPr>
              <a:t>nosotros</a:t>
            </a:r>
            <a:r>
              <a:rPr lang="es-ES" sz="6600" b="1" dirty="0">
                <a:solidFill>
                  <a:srgbClr val="002060"/>
                </a:solidFill>
              </a:rPr>
              <a:t>. El </a:t>
            </a:r>
            <a:r>
              <a:rPr lang="es-ES" sz="6600" b="1" dirty="0">
                <a:solidFill>
                  <a:srgbClr val="FF0000"/>
                </a:solidFill>
              </a:rPr>
              <a:t>reino de Dios </a:t>
            </a:r>
            <a:r>
              <a:rPr lang="es-ES" sz="6600" b="1" dirty="0">
                <a:solidFill>
                  <a:srgbClr val="002060"/>
                </a:solidFill>
              </a:rPr>
              <a:t>funciona como la </a:t>
            </a:r>
            <a:r>
              <a:rPr lang="es-ES" sz="6600" b="1" dirty="0">
                <a:solidFill>
                  <a:srgbClr val="FF0000"/>
                </a:solidFill>
              </a:rPr>
              <a:t>levadura</a:t>
            </a:r>
            <a:r>
              <a:rPr lang="es-ES" sz="6600" b="1" dirty="0">
                <a:solidFill>
                  <a:srgbClr val="002060"/>
                </a:solidFill>
              </a:rPr>
              <a:t>: crece de adentro hacia afuera y </a:t>
            </a:r>
            <a:r>
              <a:rPr lang="es-ES" sz="6600" b="1" dirty="0">
                <a:solidFill>
                  <a:srgbClr val="FF0000"/>
                </a:solidFill>
              </a:rPr>
              <a:t>no por fuerzas externas</a:t>
            </a:r>
            <a:r>
              <a:rPr lang="es-ES" sz="6600" b="1" dirty="0">
                <a:solidFill>
                  <a:srgbClr val="002060"/>
                </a:solidFill>
              </a:rPr>
              <a:t>.</a:t>
            </a:r>
          </a:p>
        </p:txBody>
      </p:sp>
    </p:spTree>
    <p:extLst>
      <p:ext uri="{BB962C8B-B14F-4D97-AF65-F5344CB8AC3E}">
        <p14:creationId xmlns:p14="http://schemas.microsoft.com/office/powerpoint/2010/main" val="42608568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1659" y="1212224"/>
            <a:ext cx="11263309"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Preguntado por los fariseos, cuándo había de venir el reino de Dios, les respondió y dijo: El reino de Dios no vendrá con </a:t>
            </a:r>
            <a:r>
              <a:rPr lang="es-ES" sz="5400" b="1" dirty="0">
                <a:solidFill>
                  <a:srgbClr val="FFFF00"/>
                </a:solidFill>
              </a:rPr>
              <a:t>advertencia</a:t>
            </a:r>
            <a:r>
              <a:rPr lang="es-ES" sz="5400" b="1" dirty="0">
                <a:solidFill>
                  <a:schemeClr val="bg1"/>
                </a:solidFill>
              </a:rPr>
              <a:t>, </a:t>
            </a:r>
            <a:r>
              <a:rPr lang="es-ES" sz="5400" b="1" dirty="0">
                <a:solidFill>
                  <a:srgbClr val="FF0000"/>
                </a:solidFill>
              </a:rPr>
              <a:t>21</a:t>
            </a:r>
            <a:r>
              <a:rPr lang="es-ES" sz="5400" b="1" dirty="0">
                <a:solidFill>
                  <a:schemeClr val="bg1"/>
                </a:solidFill>
              </a:rPr>
              <a:t> ni dirán: Helo aquí, o helo allí; porque he aquí el reino de Dios está </a:t>
            </a:r>
            <a:r>
              <a:rPr lang="es-ES" sz="5400" b="1" dirty="0">
                <a:solidFill>
                  <a:srgbClr val="FFFF00"/>
                </a:solidFill>
              </a:rPr>
              <a:t>en vosotros</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Lucas 17:20, 21:</a:t>
            </a:r>
          </a:p>
        </p:txBody>
      </p:sp>
    </p:spTree>
    <p:extLst>
      <p:ext uri="{BB962C8B-B14F-4D97-AF65-F5344CB8AC3E}">
        <p14:creationId xmlns:p14="http://schemas.microsoft.com/office/powerpoint/2010/main" val="7860607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1212224"/>
            <a:ext cx="11761835"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El reino de Dios viene sin </a:t>
            </a:r>
            <a:r>
              <a:rPr lang="es-ES" sz="4400" b="1" dirty="0">
                <a:solidFill>
                  <a:srgbClr val="FFFF00"/>
                </a:solidFill>
              </a:rPr>
              <a:t>manifestación exterior</a:t>
            </a:r>
            <a:r>
              <a:rPr lang="es-ES" sz="4400" b="1" dirty="0">
                <a:solidFill>
                  <a:schemeClr val="bg1"/>
                </a:solidFill>
              </a:rPr>
              <a:t>. El evangelio de la gracia de Dios, con su espíritu de abnegación, no puede nunca estar en armonía con el espíritu del mundo. Los dos principios son antagónicos. ‘Más el hombre animal no percibe las cosas que son del Espíritu de Dios, porque le son locura y no las puede entender porque se han de examinar </a:t>
            </a:r>
            <a:r>
              <a:rPr lang="es-ES" sz="4400" b="1" dirty="0" smtClean="0">
                <a:solidFill>
                  <a:schemeClr val="bg1"/>
                </a:solidFill>
              </a:rPr>
              <a:t>espiritualmente. </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latin typeface="Arial Black" panose="020B0A04020102020204" pitchFamily="34" charset="0"/>
              </a:rPr>
              <a:t>Comentario de EW sobre Lucas 17:20, 21</a:t>
            </a:r>
            <a:r>
              <a:rPr lang="es-ES" sz="3200" b="1" dirty="0" smtClean="0">
                <a:latin typeface="Arial Black" panose="020B0A04020102020204" pitchFamily="34" charset="0"/>
              </a:rPr>
              <a:t>:</a:t>
            </a:r>
            <a:r>
              <a:rPr lang="es-ES" sz="3200" b="1" dirty="0" smtClean="0">
                <a:solidFill>
                  <a:srgbClr val="FF0000"/>
                </a:solidFill>
                <a:latin typeface="Arial Black" panose="020B0A04020102020204" pitchFamily="34" charset="0"/>
              </a:rPr>
              <a:t> Deseado de todas las gentes,  </a:t>
            </a:r>
            <a:r>
              <a:rPr lang="es-ES" sz="3200" b="1" dirty="0">
                <a:solidFill>
                  <a:srgbClr val="FF0000"/>
                </a:solidFill>
                <a:latin typeface="Arial Black" panose="020B0A04020102020204" pitchFamily="34" charset="0"/>
              </a:rPr>
              <a:t>DTG, pp. </a:t>
            </a:r>
            <a:r>
              <a:rPr lang="es-ES" sz="3200" b="1" dirty="0" smtClean="0">
                <a:solidFill>
                  <a:srgbClr val="FF0000"/>
                </a:solidFill>
                <a:latin typeface="Arial Black" panose="020B0A04020102020204" pitchFamily="34" charset="0"/>
              </a:rPr>
              <a:t>469-470</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909598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6911" y="0"/>
            <a:ext cx="11263309" cy="6863417"/>
          </a:xfrm>
          <a:prstGeom prst="rect">
            <a:avLst/>
          </a:prstGeom>
          <a:noFill/>
        </p:spPr>
        <p:txBody>
          <a:bodyPr wrap="square" rtlCol="0">
            <a:spAutoFit/>
          </a:bodyPr>
          <a:lstStyle/>
          <a:p>
            <a:r>
              <a:rPr lang="es-ES" sz="4400" b="1" dirty="0" smtClean="0">
                <a:solidFill>
                  <a:schemeClr val="bg1"/>
                </a:solidFill>
              </a:rPr>
              <a:t>Pero </a:t>
            </a:r>
            <a:r>
              <a:rPr lang="es-ES" sz="4400" b="1" dirty="0">
                <a:solidFill>
                  <a:schemeClr val="bg1"/>
                </a:solidFill>
              </a:rPr>
              <a:t>hoy hay en el mundo religioso multitudes que creen estar trabajando para el establecimiento del reino de Cristo como </a:t>
            </a:r>
            <a:r>
              <a:rPr lang="es-ES" sz="4400" b="1" dirty="0">
                <a:solidFill>
                  <a:srgbClr val="FFFF00"/>
                </a:solidFill>
              </a:rPr>
              <a:t>dominio temporal y terrenal</a:t>
            </a:r>
            <a:r>
              <a:rPr lang="es-ES" sz="4400" b="1" dirty="0">
                <a:solidFill>
                  <a:schemeClr val="bg1"/>
                </a:solidFill>
              </a:rPr>
              <a:t>. Desean hacer de nuestro Señor el Rey de los reinos de </a:t>
            </a:r>
            <a:r>
              <a:rPr lang="es-ES" sz="4400" b="1" dirty="0">
                <a:solidFill>
                  <a:srgbClr val="FFFF00"/>
                </a:solidFill>
              </a:rPr>
              <a:t>este mundo</a:t>
            </a:r>
            <a:r>
              <a:rPr lang="es-ES" sz="4400" b="1" dirty="0">
                <a:solidFill>
                  <a:schemeClr val="bg1"/>
                </a:solidFill>
              </a:rPr>
              <a:t>, el </a:t>
            </a:r>
            <a:r>
              <a:rPr lang="es-ES" sz="4400" b="1" dirty="0">
                <a:solidFill>
                  <a:srgbClr val="FFFF00"/>
                </a:solidFill>
              </a:rPr>
              <a:t>gobernante</a:t>
            </a:r>
            <a:r>
              <a:rPr lang="es-ES" sz="4400" b="1" dirty="0">
                <a:solidFill>
                  <a:schemeClr val="bg1"/>
                </a:solidFill>
              </a:rPr>
              <a:t> de sus tribunales y campamentos, de sus asambleas legislativas, sus palacios y sus plazas. Esperan que reine por medio de </a:t>
            </a:r>
            <a:r>
              <a:rPr lang="es-ES" sz="4400" b="1" dirty="0">
                <a:solidFill>
                  <a:srgbClr val="FFFF00"/>
                </a:solidFill>
              </a:rPr>
              <a:t>promulgaciones legales</a:t>
            </a:r>
            <a:r>
              <a:rPr lang="es-ES" sz="4400" b="1" dirty="0">
                <a:solidFill>
                  <a:schemeClr val="bg1"/>
                </a:solidFill>
              </a:rPr>
              <a:t>, impuestas por autoridad humana. </a:t>
            </a:r>
          </a:p>
        </p:txBody>
      </p:sp>
    </p:spTree>
    <p:extLst>
      <p:ext uri="{BB962C8B-B14F-4D97-AF65-F5344CB8AC3E}">
        <p14:creationId xmlns:p14="http://schemas.microsoft.com/office/powerpoint/2010/main" val="23351986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2163" y="0"/>
            <a:ext cx="11263309" cy="6863417"/>
          </a:xfrm>
          <a:prstGeom prst="rect">
            <a:avLst/>
          </a:prstGeom>
          <a:noFill/>
        </p:spPr>
        <p:txBody>
          <a:bodyPr wrap="square" rtlCol="0">
            <a:spAutoFit/>
          </a:bodyPr>
          <a:lstStyle/>
          <a:p>
            <a:r>
              <a:rPr lang="es-ES" sz="4400" b="1" dirty="0" smtClean="0">
                <a:solidFill>
                  <a:schemeClr val="bg1"/>
                </a:solidFill>
              </a:rPr>
              <a:t>Como </a:t>
            </a:r>
            <a:r>
              <a:rPr lang="es-ES" sz="4400" b="1" dirty="0">
                <a:solidFill>
                  <a:schemeClr val="bg1"/>
                </a:solidFill>
              </a:rPr>
              <a:t>Cristo no está aquí en persona, ellos mismos quieren obrar en su lugar ejecutando las leyes de su reino. El establecimiento de un reino tal es lo que los </a:t>
            </a:r>
            <a:r>
              <a:rPr lang="es-ES" sz="4400" b="1" dirty="0">
                <a:solidFill>
                  <a:srgbClr val="FFFF00"/>
                </a:solidFill>
              </a:rPr>
              <a:t>judíos deseaban </a:t>
            </a:r>
            <a:r>
              <a:rPr lang="es-ES" sz="4400" b="1" dirty="0">
                <a:solidFill>
                  <a:schemeClr val="bg1"/>
                </a:solidFill>
              </a:rPr>
              <a:t>en los días de Cristo. Habrían recibido a Jesús si él hubiese estado dispuesto a establecer un </a:t>
            </a:r>
            <a:r>
              <a:rPr lang="es-ES" sz="4400" b="1" dirty="0">
                <a:solidFill>
                  <a:srgbClr val="FFFF00"/>
                </a:solidFill>
              </a:rPr>
              <a:t>dominio temporal</a:t>
            </a:r>
            <a:r>
              <a:rPr lang="es-ES" sz="4400" b="1" dirty="0">
                <a:solidFill>
                  <a:schemeClr val="bg1"/>
                </a:solidFill>
              </a:rPr>
              <a:t>, a imponer lo que ellos consideraban como leyes de Dios, y hacerlos los expositores de su voluntad y los agentes de su autoridad. </a:t>
            </a:r>
          </a:p>
        </p:txBody>
      </p:sp>
    </p:spTree>
    <p:extLst>
      <p:ext uri="{BB962C8B-B14F-4D97-AF65-F5344CB8AC3E}">
        <p14:creationId xmlns:p14="http://schemas.microsoft.com/office/powerpoint/2010/main" val="40448789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7918" y="0"/>
            <a:ext cx="11484534" cy="6863417"/>
          </a:xfrm>
          <a:prstGeom prst="rect">
            <a:avLst/>
          </a:prstGeom>
          <a:noFill/>
        </p:spPr>
        <p:txBody>
          <a:bodyPr wrap="square" rtlCol="0">
            <a:spAutoFit/>
          </a:bodyPr>
          <a:lstStyle/>
          <a:p>
            <a:r>
              <a:rPr lang="es-ES" sz="4400" b="1" dirty="0" smtClean="0">
                <a:solidFill>
                  <a:schemeClr val="bg1"/>
                </a:solidFill>
              </a:rPr>
              <a:t>Pero </a:t>
            </a:r>
            <a:r>
              <a:rPr lang="es-ES" sz="4400" b="1" dirty="0">
                <a:solidFill>
                  <a:schemeClr val="bg1"/>
                </a:solidFill>
              </a:rPr>
              <a:t>él dijo: ‘Mi reino no es de este mundo.’ No quiso aceptar el </a:t>
            </a:r>
            <a:r>
              <a:rPr lang="es-ES" sz="4400" b="1" dirty="0">
                <a:solidFill>
                  <a:srgbClr val="FFFF00"/>
                </a:solidFill>
              </a:rPr>
              <a:t>trono terrenal</a:t>
            </a:r>
            <a:r>
              <a:rPr lang="es-ES" sz="4400" b="1" dirty="0">
                <a:solidFill>
                  <a:schemeClr val="bg1"/>
                </a:solidFill>
              </a:rPr>
              <a:t>.</a:t>
            </a:r>
          </a:p>
          <a:p>
            <a:r>
              <a:rPr lang="es-ES" sz="4400" b="1" dirty="0">
                <a:solidFill>
                  <a:schemeClr val="bg1"/>
                </a:solidFill>
              </a:rPr>
              <a:t>El gobierno bajo el cual Jesús vivía era corrupto y opresivo; por todos lados había abusos clamorosos, extorsión, intolerancia y crueldad insultante. Sin embargo, el Salvador </a:t>
            </a:r>
            <a:r>
              <a:rPr lang="es-ES" sz="4400" b="1" dirty="0">
                <a:solidFill>
                  <a:srgbClr val="FFFF00"/>
                </a:solidFill>
              </a:rPr>
              <a:t>no </a:t>
            </a:r>
            <a:r>
              <a:rPr lang="es-ES" sz="4400" b="1" dirty="0" smtClean="0">
                <a:solidFill>
                  <a:srgbClr val="FFFF00"/>
                </a:solidFill>
              </a:rPr>
              <a:t>intentó </a:t>
            </a:r>
            <a:r>
              <a:rPr lang="es-ES" sz="4400" b="1" dirty="0">
                <a:solidFill>
                  <a:srgbClr val="FFFF00"/>
                </a:solidFill>
              </a:rPr>
              <a:t>hacer reformas civiles</a:t>
            </a:r>
            <a:r>
              <a:rPr lang="es-ES" sz="4400" b="1" dirty="0">
                <a:solidFill>
                  <a:schemeClr val="bg1"/>
                </a:solidFill>
              </a:rPr>
              <a:t>, no atacó los </a:t>
            </a:r>
            <a:r>
              <a:rPr lang="es-ES" sz="4400" b="1" dirty="0">
                <a:solidFill>
                  <a:srgbClr val="FFFF00"/>
                </a:solidFill>
              </a:rPr>
              <a:t>abusos nacionales </a:t>
            </a:r>
            <a:r>
              <a:rPr lang="es-ES" sz="4400" b="1" dirty="0">
                <a:solidFill>
                  <a:schemeClr val="bg1"/>
                </a:solidFill>
              </a:rPr>
              <a:t>ni </a:t>
            </a:r>
            <a:r>
              <a:rPr lang="es-ES" sz="4400" b="1" dirty="0" smtClean="0">
                <a:solidFill>
                  <a:schemeClr val="bg1"/>
                </a:solidFill>
              </a:rPr>
              <a:t>condenó </a:t>
            </a:r>
            <a:r>
              <a:rPr lang="es-ES" sz="4400" b="1" dirty="0">
                <a:solidFill>
                  <a:schemeClr val="bg1"/>
                </a:solidFill>
              </a:rPr>
              <a:t>a los </a:t>
            </a:r>
            <a:r>
              <a:rPr lang="es-ES" sz="4400" b="1" dirty="0">
                <a:solidFill>
                  <a:srgbClr val="FFFF00"/>
                </a:solidFill>
              </a:rPr>
              <a:t>enemigos nacionales</a:t>
            </a:r>
            <a:r>
              <a:rPr lang="es-ES" sz="4400" b="1" dirty="0">
                <a:solidFill>
                  <a:schemeClr val="bg1"/>
                </a:solidFill>
              </a:rPr>
              <a:t>. No intervino en la autoridad ni en la administración de los que estaban en el poder. </a:t>
            </a:r>
          </a:p>
        </p:txBody>
      </p:sp>
    </p:spTree>
    <p:extLst>
      <p:ext uri="{BB962C8B-B14F-4D97-AF65-F5344CB8AC3E}">
        <p14:creationId xmlns:p14="http://schemas.microsoft.com/office/powerpoint/2010/main" val="39778921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6911" y="194585"/>
            <a:ext cx="11263309" cy="6001643"/>
          </a:xfrm>
          <a:prstGeom prst="rect">
            <a:avLst/>
          </a:prstGeom>
          <a:noFill/>
        </p:spPr>
        <p:txBody>
          <a:bodyPr wrap="square" rtlCol="0">
            <a:spAutoFit/>
          </a:bodyPr>
          <a:lstStyle/>
          <a:p>
            <a:r>
              <a:rPr lang="es-ES" sz="4800" b="1" dirty="0" smtClean="0">
                <a:solidFill>
                  <a:schemeClr val="bg1"/>
                </a:solidFill>
              </a:rPr>
              <a:t>El </a:t>
            </a:r>
            <a:r>
              <a:rPr lang="es-ES" sz="4800" b="1" dirty="0">
                <a:solidFill>
                  <a:schemeClr val="bg1"/>
                </a:solidFill>
              </a:rPr>
              <a:t>que era nuestro ejemplo se mantuvo </a:t>
            </a:r>
            <a:r>
              <a:rPr lang="es-ES" sz="4800" b="1" dirty="0">
                <a:solidFill>
                  <a:srgbClr val="FFFF00"/>
                </a:solidFill>
              </a:rPr>
              <a:t>alejado de los gobiernos terrenales</a:t>
            </a:r>
            <a:r>
              <a:rPr lang="es-ES" sz="4800" b="1" dirty="0">
                <a:solidFill>
                  <a:schemeClr val="bg1"/>
                </a:solidFill>
              </a:rPr>
              <a:t>. No porque fuese indiferente a los males de los hombres, sino porque el remedio no consistía en medidas simplemente </a:t>
            </a:r>
            <a:r>
              <a:rPr lang="es-ES" sz="4800" b="1" dirty="0">
                <a:solidFill>
                  <a:srgbClr val="FFFF00"/>
                </a:solidFill>
              </a:rPr>
              <a:t>externas</a:t>
            </a:r>
            <a:r>
              <a:rPr lang="es-ES" sz="4800" b="1" dirty="0">
                <a:solidFill>
                  <a:schemeClr val="bg1"/>
                </a:solidFill>
              </a:rPr>
              <a:t>. Para ser eficiente, la cura debía alcanzar a los hombres individualmente y debía regenerar el </a:t>
            </a:r>
            <a:r>
              <a:rPr lang="es-ES" sz="4800" b="1" dirty="0">
                <a:solidFill>
                  <a:srgbClr val="FFFF00"/>
                </a:solidFill>
              </a:rPr>
              <a:t>corazón</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2719724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6911" y="194585"/>
            <a:ext cx="11263309" cy="6740307"/>
          </a:xfrm>
          <a:prstGeom prst="rect">
            <a:avLst/>
          </a:prstGeom>
          <a:noFill/>
        </p:spPr>
        <p:txBody>
          <a:bodyPr wrap="square" rtlCol="0">
            <a:spAutoFit/>
          </a:bodyPr>
          <a:lstStyle/>
          <a:p>
            <a:r>
              <a:rPr lang="es-ES" sz="5400" b="1" dirty="0" smtClean="0">
                <a:solidFill>
                  <a:schemeClr val="bg1"/>
                </a:solidFill>
              </a:rPr>
              <a:t>No </a:t>
            </a:r>
            <a:r>
              <a:rPr lang="es-ES" sz="5400" b="1" dirty="0">
                <a:solidFill>
                  <a:schemeClr val="bg1"/>
                </a:solidFill>
              </a:rPr>
              <a:t>por las decisiones de los tribunales o los consejos o asambleas legislativas, ni por el patrocinio de los grandes del mundo, ha de establecerse el reino de Cristo, sino por la </a:t>
            </a:r>
            <a:r>
              <a:rPr lang="es-ES" sz="5400" b="1" dirty="0">
                <a:solidFill>
                  <a:srgbClr val="FFFF00"/>
                </a:solidFill>
              </a:rPr>
              <a:t>implantación</a:t>
            </a:r>
            <a:r>
              <a:rPr lang="es-ES" sz="5400" b="1" dirty="0">
                <a:solidFill>
                  <a:schemeClr val="bg1"/>
                </a:solidFill>
              </a:rPr>
              <a:t> de la naturaleza de Cristo en la humanidad por medio de la obra del Espíritu Santo</a:t>
            </a:r>
            <a:r>
              <a:rPr lang="es-ES" sz="5400" b="1" dirty="0" smtClean="0">
                <a:solidFill>
                  <a:schemeClr val="bg1"/>
                </a:solidFill>
              </a:rPr>
              <a:t>.”</a:t>
            </a:r>
            <a:endParaRPr lang="es-ES" sz="5400" b="1" dirty="0">
              <a:solidFill>
                <a:schemeClr val="bg1"/>
              </a:solidFill>
            </a:endParaRPr>
          </a:p>
        </p:txBody>
      </p:sp>
    </p:spTree>
    <p:extLst>
      <p:ext uri="{BB962C8B-B14F-4D97-AF65-F5344CB8AC3E}">
        <p14:creationId xmlns:p14="http://schemas.microsoft.com/office/powerpoint/2010/main" val="41803051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52525" y="1751316"/>
            <a:ext cx="4516263" cy="584775"/>
          </a:xfrm>
          <a:prstGeom prst="rect">
            <a:avLst/>
          </a:prstGeom>
          <a:noFill/>
        </p:spPr>
        <p:txBody>
          <a:bodyPr wrap="square" rtlCol="0">
            <a:spAutoFit/>
          </a:bodyPr>
          <a:lstStyle/>
          <a:p>
            <a:pPr lvl="0">
              <a:defRPr/>
            </a:pPr>
            <a:r>
              <a:rPr lang="es-ES" sz="3200" dirty="0">
                <a:solidFill>
                  <a:schemeClr val="accent1">
                    <a:lumMod val="50000"/>
                  </a:schemeClr>
                </a:solidFill>
              </a:rPr>
              <a:t>El sábado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68685" y="267365"/>
            <a:ext cx="3974038" cy="1077218"/>
          </a:xfrm>
          <a:prstGeom prst="rect">
            <a:avLst/>
          </a:prstGeom>
          <a:noFill/>
        </p:spPr>
        <p:txBody>
          <a:bodyPr wrap="square" rtlCol="0">
            <a:spAutoFit/>
          </a:bodyPr>
          <a:lstStyle/>
          <a:p>
            <a:pPr lvl="0">
              <a:defRPr/>
            </a:pPr>
            <a:r>
              <a:rPr lang="es-ES" sz="3200" dirty="0">
                <a:solidFill>
                  <a:schemeClr val="accent1">
                    <a:lumMod val="50000"/>
                  </a:schemeClr>
                </a:solidFill>
              </a:rPr>
              <a:t>Acusaciones contra Jesús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731907" y="3705360"/>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Satanás y los judíos querían</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13677" y="5174825"/>
            <a:ext cx="4357497" cy="1077218"/>
          </a:xfrm>
          <a:prstGeom prst="rect">
            <a:avLst/>
          </a:prstGeom>
          <a:noFill/>
        </p:spPr>
        <p:txBody>
          <a:bodyPr wrap="square" rtlCol="0">
            <a:spAutoFit/>
          </a:bodyPr>
          <a:lstStyle/>
          <a:p>
            <a:pPr>
              <a:defRPr/>
            </a:pPr>
            <a:r>
              <a:rPr lang="es-ES" sz="3200" dirty="0">
                <a:solidFill>
                  <a:schemeClr val="accent1">
                    <a:lumMod val="50000"/>
                  </a:schemeClr>
                </a:solidFill>
              </a:rPr>
              <a:t>¿Dónde está el reino de Dios según Jesús?</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713677" y="2728338"/>
            <a:ext cx="4666388" cy="584775"/>
          </a:xfrm>
          <a:prstGeom prst="rect">
            <a:avLst/>
          </a:prstGeom>
          <a:noFill/>
        </p:spPr>
        <p:txBody>
          <a:bodyPr wrap="square" rtlCol="0">
            <a:spAutoFit/>
          </a:bodyPr>
          <a:lstStyle/>
          <a:p>
            <a:pPr lvl="0">
              <a:defRPr/>
            </a:pPr>
            <a:r>
              <a:rPr lang="es-ES" sz="3200" dirty="0">
                <a:solidFill>
                  <a:schemeClr val="accent1">
                    <a:lumMod val="50000"/>
                  </a:schemeClr>
                </a:solidFill>
              </a:rPr>
              <a:t>Al final de los tiempos</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949803" y="4333108"/>
            <a:ext cx="5053534"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Fuente de mayores ataques a Jesús</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870537" y="1348531"/>
            <a:ext cx="4835654" cy="1077218"/>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Primera tabla de los mandamientos</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870537" y="129151"/>
            <a:ext cx="4612943"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que Jesús tomara el poder civil</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870537" y="2567912"/>
            <a:ext cx="4462818"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smtClean="0">
                <a:ln>
                  <a:noFill/>
                </a:ln>
                <a:solidFill>
                  <a:srgbClr val="C00000"/>
                </a:solidFill>
                <a:effectLst/>
                <a:uLnTx/>
                <a:uFillTx/>
                <a:latin typeface="Calibri" panose="020F0502020204030204"/>
                <a:ea typeface="+mn-ea"/>
                <a:cs typeface="+mn-cs"/>
              </a:rPr>
              <a:t>. </a:t>
            </a:r>
            <a:r>
              <a:rPr lang="es-ES" sz="3200" dirty="0">
                <a:solidFill>
                  <a:prstClr val="black"/>
                </a:solidFill>
              </a:rPr>
              <a:t>Dentro de nosotros</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949803" y="5512317"/>
            <a:ext cx="4542007"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Odiarán a los que guardan bien el sábado</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949803" y="3501505"/>
            <a:ext cx="4835654" cy="553998"/>
          </a:xfrm>
          <a:prstGeom prst="rect">
            <a:avLst/>
          </a:prstGeom>
          <a:noFill/>
        </p:spPr>
        <p:txBody>
          <a:bodyPr wrap="square" rtlCol="0">
            <a:spAutoFit/>
          </a:bodyPr>
          <a:lstStyle/>
          <a:p>
            <a:pPr lvl="0">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noProof="0" dirty="0" smtClean="0">
                <a:solidFill>
                  <a:prstClr val="black"/>
                </a:solidFill>
              </a:rPr>
              <a:t>Segunda tabla</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313667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460835"/>
            <a:ext cx="11713029"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800" b="1" dirty="0">
                <a:solidFill>
                  <a:srgbClr val="002060"/>
                </a:solidFill>
              </a:rPr>
              <a:t>Todos sabemos que el </a:t>
            </a:r>
            <a:r>
              <a:rPr lang="es-ES" sz="4800" b="1" dirty="0">
                <a:solidFill>
                  <a:srgbClr val="FF0000"/>
                </a:solidFill>
              </a:rPr>
              <a:t>papado será el protagonista principal </a:t>
            </a:r>
            <a:r>
              <a:rPr lang="es-ES" sz="4800" b="1" dirty="0">
                <a:solidFill>
                  <a:srgbClr val="002060"/>
                </a:solidFill>
              </a:rPr>
              <a:t>en la crisis que afrontará el pueblo de Dios al final de la historia. Elena White ha escrito que hay una </a:t>
            </a:r>
            <a:r>
              <a:rPr lang="es-ES" sz="4800" b="1" dirty="0">
                <a:solidFill>
                  <a:srgbClr val="FF0000"/>
                </a:solidFill>
              </a:rPr>
              <a:t>similitud marcada </a:t>
            </a:r>
            <a:r>
              <a:rPr lang="es-ES" sz="4800" b="1" dirty="0">
                <a:solidFill>
                  <a:srgbClr val="002060"/>
                </a:solidFill>
              </a:rPr>
              <a:t>entre la </a:t>
            </a:r>
            <a:r>
              <a:rPr lang="es-ES" sz="4800" b="1" u="sng" dirty="0">
                <a:solidFill>
                  <a:srgbClr val="002060"/>
                </a:solidFill>
              </a:rPr>
              <a:t>iglesia judía apóstata de la época de Jesús </a:t>
            </a:r>
            <a:r>
              <a:rPr lang="es-ES" sz="4800" b="1" dirty="0">
                <a:solidFill>
                  <a:srgbClr val="002060"/>
                </a:solidFill>
              </a:rPr>
              <a:t>y </a:t>
            </a:r>
            <a:r>
              <a:rPr lang="es-ES" sz="4800" b="1" u="sng" dirty="0">
                <a:solidFill>
                  <a:srgbClr val="002060"/>
                </a:solidFill>
              </a:rPr>
              <a:t>Roma papal al final de la historia</a:t>
            </a:r>
            <a:r>
              <a:rPr lang="es-ES" sz="4800" b="1" dirty="0">
                <a:solidFill>
                  <a:srgbClr val="002060"/>
                </a:solidFill>
              </a:rPr>
              <a:t>:</a:t>
            </a:r>
            <a:endParaRPr lang="es-ES" sz="4800" b="1" dirty="0">
              <a:solidFill>
                <a:srgbClr val="FF0000"/>
              </a:solidFill>
            </a:endParaRPr>
          </a:p>
        </p:txBody>
      </p:sp>
    </p:spTree>
    <p:extLst>
      <p:ext uri="{BB962C8B-B14F-4D97-AF65-F5344CB8AC3E}">
        <p14:creationId xmlns:p14="http://schemas.microsoft.com/office/powerpoint/2010/main" val="27563542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Un asunto de seguridad nacional</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530600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416864"/>
            <a:ext cx="11163869"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000" b="1" dirty="0">
                <a:solidFill>
                  <a:srgbClr val="002060"/>
                </a:solidFill>
              </a:rPr>
              <a:t>Después que Jesús </a:t>
            </a:r>
            <a:r>
              <a:rPr lang="es-ES" sz="6000" b="1" dirty="0">
                <a:solidFill>
                  <a:srgbClr val="FF0000"/>
                </a:solidFill>
              </a:rPr>
              <a:t>resucitó a Lázaro</a:t>
            </a:r>
            <a:r>
              <a:rPr lang="es-ES" sz="6000" b="1" dirty="0">
                <a:solidFill>
                  <a:srgbClr val="002060"/>
                </a:solidFill>
              </a:rPr>
              <a:t> las muchedumbres comenzaron a </a:t>
            </a:r>
            <a:r>
              <a:rPr lang="es-ES" sz="6000" b="1" dirty="0">
                <a:solidFill>
                  <a:srgbClr val="FF0000"/>
                </a:solidFill>
              </a:rPr>
              <a:t>seguir a Jesús </a:t>
            </a:r>
            <a:r>
              <a:rPr lang="es-ES" sz="6000" b="1" dirty="0">
                <a:solidFill>
                  <a:srgbClr val="002060"/>
                </a:solidFill>
              </a:rPr>
              <a:t>como nunca antes. Los </a:t>
            </a:r>
            <a:r>
              <a:rPr lang="es-ES" sz="6000" b="1" dirty="0">
                <a:solidFill>
                  <a:srgbClr val="FF0000"/>
                </a:solidFill>
              </a:rPr>
              <a:t>ministros judíos </a:t>
            </a:r>
            <a:r>
              <a:rPr lang="es-ES" sz="6000" b="1" dirty="0">
                <a:solidFill>
                  <a:srgbClr val="002060"/>
                </a:solidFill>
              </a:rPr>
              <a:t>estaban perdiendo el </a:t>
            </a:r>
            <a:r>
              <a:rPr lang="es-ES" sz="6000" b="1" dirty="0">
                <a:solidFill>
                  <a:srgbClr val="FF0000"/>
                </a:solidFill>
              </a:rPr>
              <a:t>apoyo de sus feligreses </a:t>
            </a:r>
            <a:r>
              <a:rPr lang="es-ES" sz="6000" b="1" dirty="0">
                <a:solidFill>
                  <a:srgbClr val="002060"/>
                </a:solidFill>
              </a:rPr>
              <a:t>y se llenaron de </a:t>
            </a:r>
            <a:r>
              <a:rPr lang="es-ES" sz="6000" b="1" dirty="0">
                <a:solidFill>
                  <a:srgbClr val="FF0000"/>
                </a:solidFill>
              </a:rPr>
              <a:t>envidia</a:t>
            </a:r>
            <a:r>
              <a:rPr lang="es-ES" sz="6000" b="1" dirty="0">
                <a:solidFill>
                  <a:srgbClr val="002060"/>
                </a:solidFill>
              </a:rPr>
              <a:t>:</a:t>
            </a:r>
            <a:endParaRPr lang="es-ES" sz="6000" b="1" dirty="0">
              <a:solidFill>
                <a:srgbClr val="FF0000"/>
              </a:solidFill>
            </a:endParaRPr>
          </a:p>
        </p:txBody>
      </p:sp>
    </p:spTree>
    <p:extLst>
      <p:ext uri="{BB962C8B-B14F-4D97-AF65-F5344CB8AC3E}">
        <p14:creationId xmlns:p14="http://schemas.microsoft.com/office/powerpoint/2010/main" val="25110949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1659" y="1212224"/>
            <a:ext cx="11263309" cy="4524315"/>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Pero los fariseos dijeron entre sí: Ya veis que no conseguís nada. Mirad, </a:t>
            </a:r>
            <a:r>
              <a:rPr lang="es-ES" sz="7200" b="1" dirty="0">
                <a:solidFill>
                  <a:srgbClr val="FFFF00"/>
                </a:solidFill>
              </a:rPr>
              <a:t>el mundo se va tras él</a:t>
            </a:r>
            <a:r>
              <a:rPr lang="es-ES" sz="72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12:19:</a:t>
            </a:r>
          </a:p>
        </p:txBody>
      </p:sp>
    </p:spTree>
    <p:extLst>
      <p:ext uri="{BB962C8B-B14F-4D97-AF65-F5344CB8AC3E}">
        <p14:creationId xmlns:p14="http://schemas.microsoft.com/office/powerpoint/2010/main" val="8624265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08496" y="368502"/>
            <a:ext cx="11302435"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400" b="1" dirty="0">
                <a:solidFill>
                  <a:srgbClr val="002060"/>
                </a:solidFill>
              </a:rPr>
              <a:t>El temor de los líderes judíos era que, si todos seguían a Jesús, la nación </a:t>
            </a:r>
            <a:r>
              <a:rPr lang="es-ES" sz="4400" b="1" dirty="0">
                <a:solidFill>
                  <a:srgbClr val="FF0000"/>
                </a:solidFill>
              </a:rPr>
              <a:t>perdería su relevancia </a:t>
            </a:r>
            <a:r>
              <a:rPr lang="es-ES" sz="4400" b="1" dirty="0">
                <a:solidFill>
                  <a:srgbClr val="002060"/>
                </a:solidFill>
              </a:rPr>
              <a:t>y vendrían los romanos para </a:t>
            </a:r>
            <a:r>
              <a:rPr lang="es-ES" sz="4400" b="1" dirty="0" smtClean="0">
                <a:solidFill>
                  <a:srgbClr val="002060"/>
                </a:solidFill>
              </a:rPr>
              <a:t>destruirla. </a:t>
            </a:r>
            <a:r>
              <a:rPr lang="es-ES" sz="4400" b="1" dirty="0">
                <a:solidFill>
                  <a:srgbClr val="002060"/>
                </a:solidFill>
              </a:rPr>
              <a:t>¡Este era un asunto de </a:t>
            </a:r>
            <a:r>
              <a:rPr lang="es-ES" sz="4400" b="1" dirty="0" smtClean="0">
                <a:solidFill>
                  <a:srgbClr val="FF0000"/>
                </a:solidFill>
              </a:rPr>
              <a:t>seguridad nacional</a:t>
            </a:r>
            <a:r>
              <a:rPr lang="es-ES" sz="4400" b="1" dirty="0">
                <a:solidFill>
                  <a:srgbClr val="002060"/>
                </a:solidFill>
              </a:rPr>
              <a:t>! Los líderes pensaban que matando a Jesús </a:t>
            </a:r>
            <a:r>
              <a:rPr lang="es-ES" sz="4400" b="1" dirty="0">
                <a:solidFill>
                  <a:srgbClr val="FF0000"/>
                </a:solidFill>
              </a:rPr>
              <a:t>salvarían la nación</a:t>
            </a:r>
            <a:r>
              <a:rPr lang="es-ES" sz="4400" b="1" dirty="0">
                <a:solidFill>
                  <a:srgbClr val="002060"/>
                </a:solidFill>
              </a:rPr>
              <a:t> de la ruina, cuando en realidad al matarlo </a:t>
            </a:r>
            <a:r>
              <a:rPr lang="es-ES" sz="4400" b="1" dirty="0">
                <a:solidFill>
                  <a:srgbClr val="FF0000"/>
                </a:solidFill>
              </a:rPr>
              <a:t>causaron lo que querían impedir</a:t>
            </a:r>
            <a:r>
              <a:rPr lang="es-ES" sz="4400" b="1" dirty="0">
                <a:solidFill>
                  <a:srgbClr val="002060"/>
                </a:solidFill>
              </a:rPr>
              <a:t>. Los mismos romanos que usaron para matar a Jesús vinieron después y acabaron con la nación.</a:t>
            </a:r>
            <a:endParaRPr lang="es-ES" sz="4400" b="1" dirty="0">
              <a:solidFill>
                <a:srgbClr val="FF0000"/>
              </a:solidFill>
            </a:endParaRPr>
          </a:p>
        </p:txBody>
      </p:sp>
    </p:spTree>
    <p:extLst>
      <p:ext uri="{BB962C8B-B14F-4D97-AF65-F5344CB8AC3E}">
        <p14:creationId xmlns:p14="http://schemas.microsoft.com/office/powerpoint/2010/main" val="24289041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Una reunión del Sanedrín analiza el problema</a:t>
            </a:r>
          </a:p>
        </p:txBody>
      </p:sp>
    </p:spTree>
    <p:extLst>
      <p:ext uri="{BB962C8B-B14F-4D97-AF65-F5344CB8AC3E}">
        <p14:creationId xmlns:p14="http://schemas.microsoft.com/office/powerpoint/2010/main" val="41996839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6514" y="681282"/>
            <a:ext cx="11263309"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Entonces los </a:t>
            </a:r>
            <a:r>
              <a:rPr lang="es-ES" sz="5400" b="1" dirty="0">
                <a:solidFill>
                  <a:srgbClr val="FFFF00"/>
                </a:solidFill>
              </a:rPr>
              <a:t>principales sacerdotes y los fariseos</a:t>
            </a:r>
            <a:r>
              <a:rPr lang="es-ES" sz="5400" b="1" dirty="0">
                <a:solidFill>
                  <a:schemeClr val="bg1"/>
                </a:solidFill>
              </a:rPr>
              <a:t> reunieron el </a:t>
            </a:r>
            <a:r>
              <a:rPr lang="es-ES" sz="5400" b="1" dirty="0">
                <a:solidFill>
                  <a:srgbClr val="FFFF00"/>
                </a:solidFill>
              </a:rPr>
              <a:t>concilio</a:t>
            </a:r>
            <a:r>
              <a:rPr lang="es-ES" sz="5400" b="1" dirty="0">
                <a:solidFill>
                  <a:schemeClr val="bg1"/>
                </a:solidFill>
              </a:rPr>
              <a:t>, y dijeron: ¿Qué haremos? Porque este hombre hace </a:t>
            </a:r>
            <a:r>
              <a:rPr lang="es-ES" sz="5400" b="1" dirty="0">
                <a:solidFill>
                  <a:srgbClr val="FFFF00"/>
                </a:solidFill>
              </a:rPr>
              <a:t>muchas señales</a:t>
            </a:r>
            <a:r>
              <a:rPr lang="es-ES" sz="5400" b="1" dirty="0">
                <a:solidFill>
                  <a:schemeClr val="bg1"/>
                </a:solidFill>
              </a:rPr>
              <a:t>. </a:t>
            </a:r>
            <a:r>
              <a:rPr lang="es-ES" sz="5400" b="1" dirty="0">
                <a:solidFill>
                  <a:srgbClr val="FF0000"/>
                </a:solidFill>
              </a:rPr>
              <a:t>48</a:t>
            </a:r>
            <a:r>
              <a:rPr lang="es-ES" sz="5400" b="1" dirty="0">
                <a:solidFill>
                  <a:schemeClr val="bg1"/>
                </a:solidFill>
              </a:rPr>
              <a:t> Si le dejamos así, todos creerán en él; y vendrán los romanos, y </a:t>
            </a:r>
            <a:r>
              <a:rPr lang="es-ES" sz="5400" b="1" dirty="0">
                <a:solidFill>
                  <a:srgbClr val="FFFF00"/>
                </a:solidFill>
              </a:rPr>
              <a:t>destruirán nuestro lugar santo y nuestra nación</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11:47, 48:</a:t>
            </a:r>
          </a:p>
        </p:txBody>
      </p:sp>
    </p:spTree>
    <p:extLst>
      <p:ext uri="{BB962C8B-B14F-4D97-AF65-F5344CB8AC3E}">
        <p14:creationId xmlns:p14="http://schemas.microsoft.com/office/powerpoint/2010/main" val="25409938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064149"/>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Caifás sugiere una solución</a:t>
            </a:r>
          </a:p>
        </p:txBody>
      </p:sp>
    </p:spTree>
    <p:extLst>
      <p:ext uri="{BB962C8B-B14F-4D97-AF65-F5344CB8AC3E}">
        <p14:creationId xmlns:p14="http://schemas.microsoft.com/office/powerpoint/2010/main" val="9666563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6514" y="1315463"/>
            <a:ext cx="11263309"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Entonces Caifás, uno de ellos, sumo sacerdote aquel año, les dijo: Vosotros no sabéis nada; </a:t>
            </a:r>
            <a:r>
              <a:rPr lang="es-ES" sz="5400" b="1" dirty="0">
                <a:solidFill>
                  <a:srgbClr val="FF0000"/>
                </a:solidFill>
              </a:rPr>
              <a:t>50</a:t>
            </a:r>
            <a:r>
              <a:rPr lang="es-ES" sz="5400" b="1" dirty="0">
                <a:solidFill>
                  <a:schemeClr val="bg1"/>
                </a:solidFill>
              </a:rPr>
              <a:t> ni pensáis que nos conviene que </a:t>
            </a:r>
            <a:r>
              <a:rPr lang="es-ES" sz="5400" b="1" dirty="0">
                <a:solidFill>
                  <a:srgbClr val="FFFF00"/>
                </a:solidFill>
              </a:rPr>
              <a:t>un hombre muera </a:t>
            </a:r>
            <a:r>
              <a:rPr lang="es-ES" sz="5400" b="1" dirty="0">
                <a:solidFill>
                  <a:schemeClr val="bg1"/>
                </a:solidFill>
              </a:rPr>
              <a:t>por el pueblo, y </a:t>
            </a:r>
            <a:r>
              <a:rPr lang="es-ES" sz="5400" b="1" dirty="0">
                <a:solidFill>
                  <a:srgbClr val="FFFF00"/>
                </a:solidFill>
              </a:rPr>
              <a:t>no que toda la nación perezca</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a:t>
            </a:r>
            <a:r>
              <a:rPr lang="es-ES" sz="3200" b="1" dirty="0" smtClean="0">
                <a:solidFill>
                  <a:srgbClr val="FF0000"/>
                </a:solidFill>
                <a:latin typeface="Arial Black" panose="020B0A04020102020204" pitchFamily="34" charset="0"/>
              </a:rPr>
              <a:t>11:49-50</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7378698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6514" y="1831657"/>
            <a:ext cx="11263309"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Se demandará con insistencia que no se tolere a los pocos que se oponen a una institución de la iglesia y una ley del estado; pues vale más que esos </a:t>
            </a:r>
            <a:r>
              <a:rPr lang="es-ES" sz="4800" b="1" dirty="0">
                <a:solidFill>
                  <a:srgbClr val="FFFF00"/>
                </a:solidFill>
              </a:rPr>
              <a:t>pocos sufran </a:t>
            </a:r>
            <a:r>
              <a:rPr lang="es-ES" sz="4800" b="1" dirty="0">
                <a:solidFill>
                  <a:schemeClr val="bg1"/>
                </a:solidFill>
              </a:rPr>
              <a:t>y no que </a:t>
            </a:r>
            <a:r>
              <a:rPr lang="es-ES" sz="4800" b="1" dirty="0">
                <a:solidFill>
                  <a:srgbClr val="FFFF00"/>
                </a:solidFill>
              </a:rPr>
              <a:t>naciones enteras </a:t>
            </a:r>
            <a:r>
              <a:rPr lang="es-ES" sz="4800" b="1" dirty="0">
                <a:solidFill>
                  <a:schemeClr val="bg1"/>
                </a:solidFill>
              </a:rPr>
              <a:t>sean precipitadas a la confusión y la anarquía.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56966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latin typeface="Arial Black" panose="020B0A04020102020204" pitchFamily="34" charset="0"/>
              </a:rPr>
              <a:t>El mismo argumento se usará en los Estados Unidos para garantizar la seguridad nacional</a:t>
            </a:r>
            <a:r>
              <a:rPr lang="es-ES" sz="3200" b="1" dirty="0" smtClean="0">
                <a:latin typeface="Arial Black" panose="020B0A04020102020204" pitchFamily="34" charset="0"/>
              </a:rPr>
              <a:t>:</a:t>
            </a:r>
          </a:p>
          <a:p>
            <a:pPr algn="ctr"/>
            <a:r>
              <a:rPr lang="es-ES" sz="3200" b="1" dirty="0" smtClean="0">
                <a:latin typeface="Arial Black" panose="020B0A04020102020204" pitchFamily="34" charset="0"/>
              </a:rPr>
              <a:t> </a:t>
            </a:r>
            <a:r>
              <a:rPr lang="es-ES" sz="3200" b="1" dirty="0" smtClean="0">
                <a:solidFill>
                  <a:srgbClr val="FF0000"/>
                </a:solidFill>
                <a:latin typeface="Arial Black" panose="020B0A04020102020204" pitchFamily="34" charset="0"/>
              </a:rPr>
              <a:t>EGW, Conflicto de los Siglos, CS</a:t>
            </a:r>
            <a:r>
              <a:rPr lang="es-ES" sz="3200" b="1" dirty="0">
                <a:solidFill>
                  <a:srgbClr val="FF0000"/>
                </a:solidFill>
                <a:latin typeface="Arial Black" panose="020B0A04020102020204" pitchFamily="34" charset="0"/>
              </a:rPr>
              <a:t>, p. </a:t>
            </a:r>
            <a:r>
              <a:rPr lang="es-ES" sz="3200" b="1" dirty="0" smtClean="0">
                <a:solidFill>
                  <a:srgbClr val="FF0000"/>
                </a:solidFill>
                <a:latin typeface="Arial Black" panose="020B0A04020102020204" pitchFamily="34" charset="0"/>
              </a:rPr>
              <a:t>601</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397649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6010" y="548546"/>
            <a:ext cx="11263309" cy="5909310"/>
          </a:xfrm>
          <a:prstGeom prst="rect">
            <a:avLst/>
          </a:prstGeom>
          <a:noFill/>
        </p:spPr>
        <p:txBody>
          <a:bodyPr wrap="square" rtlCol="0">
            <a:spAutoFit/>
          </a:bodyPr>
          <a:lstStyle/>
          <a:p>
            <a:r>
              <a:rPr lang="es-ES" sz="5400" b="1" dirty="0" smtClean="0">
                <a:solidFill>
                  <a:schemeClr val="bg1"/>
                </a:solidFill>
              </a:rPr>
              <a:t>Este </a:t>
            </a:r>
            <a:r>
              <a:rPr lang="es-ES" sz="5400" b="1" dirty="0">
                <a:solidFill>
                  <a:srgbClr val="FFFF00"/>
                </a:solidFill>
              </a:rPr>
              <a:t>mismo argumento </a:t>
            </a:r>
            <a:r>
              <a:rPr lang="es-ES" sz="5400" b="1" dirty="0">
                <a:solidFill>
                  <a:schemeClr val="bg1"/>
                </a:solidFill>
              </a:rPr>
              <a:t>fue presentado contra Cristo hace mil ochocientos años por los ‘príncipes del pueblo.’ ‘Nos conviene’ dijo el astuto Caifás, ‘que un hombre muera por el pueblo, y no que toda la nación se pierda.’ (Juan 11:50). </a:t>
            </a:r>
          </a:p>
        </p:txBody>
      </p:sp>
    </p:spTree>
    <p:extLst>
      <p:ext uri="{BB962C8B-B14F-4D97-AF65-F5344CB8AC3E}">
        <p14:creationId xmlns:p14="http://schemas.microsoft.com/office/powerpoint/2010/main" val="1594902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166" y="742838"/>
            <a:ext cx="11761834" cy="5909310"/>
          </a:xfrm>
          <a:prstGeom prst="rect">
            <a:avLst/>
          </a:prstGeom>
          <a:noFill/>
        </p:spPr>
        <p:txBody>
          <a:bodyPr wrap="square" rtlCol="0">
            <a:spAutoFit/>
          </a:bodyPr>
          <a:lstStyle/>
          <a:p>
            <a:r>
              <a:rPr lang="es-ES" sz="5400" b="1" dirty="0">
                <a:solidFill>
                  <a:schemeClr val="bg1"/>
                </a:solidFill>
              </a:rPr>
              <a:t>“Por su alejamiento del Señor y su alianza con los paganos </a:t>
            </a:r>
            <a:r>
              <a:rPr lang="es-ES" sz="5400" b="1" dirty="0">
                <a:solidFill>
                  <a:srgbClr val="FFFF00"/>
                </a:solidFill>
              </a:rPr>
              <a:t>la iglesia judía se transformó en ramera</a:t>
            </a:r>
            <a:r>
              <a:rPr lang="es-ES" sz="5400" b="1" dirty="0">
                <a:solidFill>
                  <a:schemeClr val="bg1"/>
                </a:solidFill>
              </a:rPr>
              <a:t>; Roma se corrompió de igual manera al buscar el apoyo de los </a:t>
            </a:r>
            <a:r>
              <a:rPr lang="es-ES" sz="5400" b="1" dirty="0">
                <a:solidFill>
                  <a:srgbClr val="FFFF00"/>
                </a:solidFill>
              </a:rPr>
              <a:t>poderes mundanos</a:t>
            </a:r>
            <a:r>
              <a:rPr lang="es-ES" sz="5400" b="1" dirty="0">
                <a:solidFill>
                  <a:schemeClr val="bg1"/>
                </a:solidFill>
              </a:rPr>
              <a:t>, y por consiguiente recibe la </a:t>
            </a:r>
            <a:r>
              <a:rPr lang="es-ES" sz="5400" b="1" dirty="0">
                <a:solidFill>
                  <a:srgbClr val="FFFF00"/>
                </a:solidFill>
              </a:rPr>
              <a:t>misma condenación</a:t>
            </a:r>
            <a:r>
              <a:rPr lang="es-ES" sz="5400" b="1" dirty="0" smtClean="0">
                <a:solidFill>
                  <a:schemeClr val="bg1"/>
                </a:solidFill>
              </a:rPr>
              <a:t>.”</a:t>
            </a:r>
            <a:endParaRPr lang="es-ES" sz="5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smtClean="0">
                <a:solidFill>
                  <a:srgbClr val="FF0000"/>
                </a:solidFill>
                <a:latin typeface="Arial Black" panose="020B0A04020102020204" pitchFamily="34" charset="0"/>
              </a:rPr>
              <a:t>Conflicto de los Siglos, CS</a:t>
            </a:r>
            <a:r>
              <a:rPr lang="es-ES" sz="3600" b="1" dirty="0">
                <a:solidFill>
                  <a:srgbClr val="FF0000"/>
                </a:solidFill>
                <a:latin typeface="Arial Black" panose="020B0A04020102020204" pitchFamily="34" charset="0"/>
              </a:rPr>
              <a:t>, p. 433</a:t>
            </a:r>
          </a:p>
        </p:txBody>
      </p:sp>
    </p:spTree>
    <p:extLst>
      <p:ext uri="{BB962C8B-B14F-4D97-AF65-F5344CB8AC3E}">
        <p14:creationId xmlns:p14="http://schemas.microsoft.com/office/powerpoint/2010/main" val="7250723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7200" y="179837"/>
            <a:ext cx="11415252" cy="6863417"/>
          </a:xfrm>
          <a:prstGeom prst="rect">
            <a:avLst/>
          </a:prstGeom>
          <a:noFill/>
        </p:spPr>
        <p:txBody>
          <a:bodyPr wrap="square" rtlCol="0">
            <a:spAutoFit/>
          </a:bodyPr>
          <a:lstStyle/>
          <a:p>
            <a:r>
              <a:rPr lang="es-ES" sz="4400" b="1" dirty="0" smtClean="0">
                <a:solidFill>
                  <a:schemeClr val="bg1"/>
                </a:solidFill>
              </a:rPr>
              <a:t>Este </a:t>
            </a:r>
            <a:r>
              <a:rPr lang="es-ES" sz="4400" b="1" dirty="0">
                <a:solidFill>
                  <a:schemeClr val="bg1"/>
                </a:solidFill>
              </a:rPr>
              <a:t>argumento parecerá concluyente y finalmente se expedirá contra todos los que santifiquen el sábado </a:t>
            </a:r>
            <a:r>
              <a:rPr lang="es-ES" sz="4400" b="1" dirty="0">
                <a:solidFill>
                  <a:srgbClr val="FFFF00"/>
                </a:solidFill>
              </a:rPr>
              <a:t>un decreto </a:t>
            </a:r>
            <a:r>
              <a:rPr lang="es-ES" sz="4400" b="1" dirty="0">
                <a:solidFill>
                  <a:schemeClr val="bg1"/>
                </a:solidFill>
              </a:rPr>
              <a:t>que los declare merecedores de las penas más severas y autorice al pueblo para que, pasado cierto tiempo, </a:t>
            </a:r>
            <a:r>
              <a:rPr lang="es-ES" sz="4400" b="1" dirty="0">
                <a:solidFill>
                  <a:srgbClr val="FFFF00"/>
                </a:solidFill>
              </a:rPr>
              <a:t>los mate</a:t>
            </a:r>
            <a:r>
              <a:rPr lang="es-ES" sz="4400" b="1" dirty="0">
                <a:solidFill>
                  <a:schemeClr val="bg1"/>
                </a:solidFill>
              </a:rPr>
              <a:t>. El romanismo en el viejo mundo y el protestantismo </a:t>
            </a:r>
            <a:r>
              <a:rPr lang="es-ES" sz="4400" b="1" dirty="0" smtClean="0">
                <a:solidFill>
                  <a:schemeClr val="bg1"/>
                </a:solidFill>
              </a:rPr>
              <a:t>apóstata </a:t>
            </a:r>
            <a:r>
              <a:rPr lang="es-ES" sz="4400" b="1" dirty="0">
                <a:solidFill>
                  <a:schemeClr val="bg1"/>
                </a:solidFill>
              </a:rPr>
              <a:t>en la América del Norte </a:t>
            </a:r>
            <a:r>
              <a:rPr lang="es-ES" sz="4400" b="1" dirty="0" smtClean="0">
                <a:solidFill>
                  <a:schemeClr val="bg1"/>
                </a:solidFill>
              </a:rPr>
              <a:t>actuarán </a:t>
            </a:r>
            <a:r>
              <a:rPr lang="es-ES" sz="4400" b="1" dirty="0">
                <a:solidFill>
                  <a:schemeClr val="bg1"/>
                </a:solidFill>
              </a:rPr>
              <a:t>de la misma manera contra los que honren todos los preceptos divinos</a:t>
            </a:r>
            <a:r>
              <a:rPr lang="es-ES" sz="4400" b="1" dirty="0" smtClean="0">
                <a:solidFill>
                  <a:schemeClr val="bg1"/>
                </a:solidFill>
              </a:rPr>
              <a:t>.”</a:t>
            </a:r>
            <a:endParaRPr lang="es-ES" sz="4400" b="1" dirty="0">
              <a:solidFill>
                <a:schemeClr val="bg1"/>
              </a:solidFill>
            </a:endParaRPr>
          </a:p>
        </p:txBody>
      </p:sp>
    </p:spTree>
    <p:extLst>
      <p:ext uri="{BB962C8B-B14F-4D97-AF65-F5344CB8AC3E}">
        <p14:creationId xmlns:p14="http://schemas.microsoft.com/office/powerpoint/2010/main" val="20767849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634180" y="1639336"/>
            <a:ext cx="10486103" cy="120032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7200" dirty="0">
                <a:solidFill>
                  <a:schemeClr val="bg1"/>
                </a:solidFill>
                <a:latin typeface="Bauhaus 93" panose="04030905020B02020C02" pitchFamily="82" charset="0"/>
              </a:rPr>
              <a:t>Decreto de muerte</a:t>
            </a:r>
          </a:p>
        </p:txBody>
      </p:sp>
    </p:spTree>
    <p:extLst>
      <p:ext uri="{BB962C8B-B14F-4D97-AF65-F5344CB8AC3E}">
        <p14:creationId xmlns:p14="http://schemas.microsoft.com/office/powerpoint/2010/main" val="38695590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56514" y="1831657"/>
            <a:ext cx="11263309" cy="2554545"/>
          </a:xfrm>
          <a:prstGeom prst="rect">
            <a:avLst/>
          </a:prstGeom>
          <a:noFill/>
        </p:spPr>
        <p:txBody>
          <a:bodyPr wrap="square" rtlCol="0">
            <a:spAutoFit/>
          </a:bodyPr>
          <a:lstStyle/>
          <a:p>
            <a:r>
              <a:rPr lang="es-ES" sz="8000" b="1" dirty="0" smtClean="0">
                <a:solidFill>
                  <a:schemeClr val="bg1"/>
                </a:solidFill>
              </a:rPr>
              <a:t>“</a:t>
            </a:r>
            <a:r>
              <a:rPr lang="es-ES" sz="8000" b="1" dirty="0">
                <a:solidFill>
                  <a:schemeClr val="bg1"/>
                </a:solidFill>
              </a:rPr>
              <a:t>Así que, desde aquel día acordaron </a:t>
            </a:r>
            <a:r>
              <a:rPr lang="es-ES" sz="8000" b="1" dirty="0">
                <a:solidFill>
                  <a:srgbClr val="FFFF00"/>
                </a:solidFill>
              </a:rPr>
              <a:t>matarle</a:t>
            </a:r>
            <a:r>
              <a:rPr lang="es-ES" sz="80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11:53: </a:t>
            </a:r>
            <a:r>
              <a:rPr lang="es-ES" sz="3200" b="1" dirty="0" smtClean="0">
                <a:latin typeface="Arial Black" panose="020B0A04020102020204" pitchFamily="34" charset="0"/>
              </a:rPr>
              <a:t>El </a:t>
            </a:r>
            <a:r>
              <a:rPr lang="es-ES" sz="3200" b="1" dirty="0">
                <a:latin typeface="Arial Black" panose="020B0A04020102020204" pitchFamily="34" charset="0"/>
              </a:rPr>
              <a:t>Sanedrín decretó que Jesús debía morir:</a:t>
            </a:r>
          </a:p>
        </p:txBody>
      </p:sp>
    </p:spTree>
    <p:extLst>
      <p:ext uri="{BB962C8B-B14F-4D97-AF65-F5344CB8AC3E}">
        <p14:creationId xmlns:p14="http://schemas.microsoft.com/office/powerpoint/2010/main" val="26150809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634180" y="1639336"/>
            <a:ext cx="10486103" cy="120032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7200" dirty="0">
                <a:solidFill>
                  <a:schemeClr val="bg1"/>
                </a:solidFill>
                <a:latin typeface="Bauhaus 93" panose="04030905020B02020C02" pitchFamily="82" charset="0"/>
              </a:rPr>
              <a:t>Pedro en el huerto</a:t>
            </a:r>
          </a:p>
        </p:txBody>
      </p:sp>
    </p:spTree>
    <p:extLst>
      <p:ext uri="{BB962C8B-B14F-4D97-AF65-F5344CB8AC3E}">
        <p14:creationId xmlns:p14="http://schemas.microsoft.com/office/powerpoint/2010/main" val="15310067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8455" y="456786"/>
            <a:ext cx="1128251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Cuando vino la </a:t>
            </a:r>
            <a:r>
              <a:rPr lang="es-ES" sz="4400" b="1" dirty="0">
                <a:solidFill>
                  <a:srgbClr val="FF0000"/>
                </a:solidFill>
              </a:rPr>
              <a:t>guardia del templo </a:t>
            </a:r>
            <a:r>
              <a:rPr lang="es-ES" sz="4400" b="1" dirty="0">
                <a:solidFill>
                  <a:srgbClr val="002060"/>
                </a:solidFill>
              </a:rPr>
              <a:t>para arrestar a Jesús, </a:t>
            </a:r>
            <a:r>
              <a:rPr lang="es-ES" sz="4400" b="1" dirty="0">
                <a:solidFill>
                  <a:srgbClr val="FF0000"/>
                </a:solidFill>
              </a:rPr>
              <a:t>todos los apóstoles </a:t>
            </a:r>
            <a:r>
              <a:rPr lang="es-ES" sz="4400" b="1" dirty="0">
                <a:solidFill>
                  <a:srgbClr val="002060"/>
                </a:solidFill>
              </a:rPr>
              <a:t>ofrecieron usar la espada para defender a Jesús (Lucas 22:40). </a:t>
            </a:r>
            <a:r>
              <a:rPr lang="es-ES" sz="4400" b="1" dirty="0">
                <a:solidFill>
                  <a:srgbClr val="FF0000"/>
                </a:solidFill>
              </a:rPr>
              <a:t>Pedro</a:t>
            </a:r>
            <a:r>
              <a:rPr lang="es-ES" sz="4400" b="1" dirty="0">
                <a:solidFill>
                  <a:srgbClr val="002060"/>
                </a:solidFill>
              </a:rPr>
              <a:t>, quien supuestamente fue el </a:t>
            </a:r>
            <a:r>
              <a:rPr lang="es-ES" sz="4400" b="1" dirty="0">
                <a:solidFill>
                  <a:srgbClr val="FF0000"/>
                </a:solidFill>
              </a:rPr>
              <a:t>primer papa</a:t>
            </a:r>
            <a:r>
              <a:rPr lang="es-ES" sz="4400" b="1" dirty="0">
                <a:solidFill>
                  <a:srgbClr val="002060"/>
                </a:solidFill>
              </a:rPr>
              <a:t>, sacó la espada literal para defender a Jesús. Es significativo que Pedro, el portavoz de los discípulos de Jesús pensara que debía </a:t>
            </a:r>
            <a:r>
              <a:rPr lang="es-ES" sz="4400" b="1" dirty="0">
                <a:solidFill>
                  <a:srgbClr val="FF0000"/>
                </a:solidFill>
              </a:rPr>
              <a:t>defender el reino </a:t>
            </a:r>
            <a:r>
              <a:rPr lang="es-ES" sz="4400" b="1" dirty="0">
                <a:solidFill>
                  <a:srgbClr val="002060"/>
                </a:solidFill>
              </a:rPr>
              <a:t>de Jesús con la espada. Jesús reprendió a Pedro:</a:t>
            </a:r>
            <a:endParaRPr lang="es-ES" sz="4400" b="1" dirty="0">
              <a:solidFill>
                <a:srgbClr val="FF0000"/>
              </a:solidFill>
            </a:endParaRPr>
          </a:p>
        </p:txBody>
      </p:sp>
    </p:spTree>
    <p:extLst>
      <p:ext uri="{BB962C8B-B14F-4D97-AF65-F5344CB8AC3E}">
        <p14:creationId xmlns:p14="http://schemas.microsoft.com/office/powerpoint/2010/main" val="32938470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742838"/>
            <a:ext cx="11761835"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Pero uno de los que estaban con Jesús, extendiendo la mano, </a:t>
            </a:r>
            <a:r>
              <a:rPr lang="es-ES" sz="5400" b="1" dirty="0">
                <a:solidFill>
                  <a:srgbClr val="FFFF00"/>
                </a:solidFill>
              </a:rPr>
              <a:t>sacó su espada</a:t>
            </a:r>
            <a:r>
              <a:rPr lang="es-ES" sz="5400" b="1" dirty="0">
                <a:solidFill>
                  <a:schemeClr val="bg1"/>
                </a:solidFill>
              </a:rPr>
              <a:t>, e hiriendo a un siervo del sumo sacerdote, le quitó la oreja. </a:t>
            </a:r>
            <a:r>
              <a:rPr lang="es-ES" sz="5400" b="1" dirty="0">
                <a:solidFill>
                  <a:srgbClr val="FF0000"/>
                </a:solidFill>
              </a:rPr>
              <a:t>52</a:t>
            </a:r>
            <a:r>
              <a:rPr lang="es-ES" sz="5400" b="1" dirty="0">
                <a:solidFill>
                  <a:schemeClr val="bg1"/>
                </a:solidFill>
              </a:rPr>
              <a:t> Entonces Jesús le dijo: Vuelve tu espada a su lugar; porque todos los que </a:t>
            </a:r>
            <a:r>
              <a:rPr lang="es-ES" sz="5400" b="1" dirty="0">
                <a:solidFill>
                  <a:srgbClr val="FFFF00"/>
                </a:solidFill>
              </a:rPr>
              <a:t>tomen espada, a espada perecerán</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Mateo 26:51, 52:</a:t>
            </a:r>
          </a:p>
        </p:txBody>
      </p:sp>
    </p:spTree>
    <p:extLst>
      <p:ext uri="{BB962C8B-B14F-4D97-AF65-F5344CB8AC3E}">
        <p14:creationId xmlns:p14="http://schemas.microsoft.com/office/powerpoint/2010/main" val="7826833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166" y="1716232"/>
            <a:ext cx="11538922"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Si alguno lleva en cautividad, va en cautividad; si alguno </a:t>
            </a:r>
            <a:r>
              <a:rPr lang="es-ES" sz="6000" b="1" dirty="0">
                <a:solidFill>
                  <a:srgbClr val="FFFF00"/>
                </a:solidFill>
              </a:rPr>
              <a:t>mata a espada</a:t>
            </a:r>
            <a:r>
              <a:rPr lang="es-ES" sz="6000" b="1" dirty="0">
                <a:solidFill>
                  <a:schemeClr val="bg1"/>
                </a:solidFill>
              </a:rPr>
              <a:t>, a espada debe ser muerto. Aquí está la paciencia y la fe de los santos.”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latin typeface="Arial Black" panose="020B0A04020102020204" pitchFamily="34" charset="0"/>
              </a:rPr>
              <a:t>Estas palabras son muy semejantes a las que aparecen en </a:t>
            </a:r>
            <a:r>
              <a:rPr lang="es-ES" sz="3600" b="1" dirty="0">
                <a:solidFill>
                  <a:srgbClr val="FF0000"/>
                </a:solidFill>
                <a:latin typeface="Arial Black" panose="020B0A04020102020204" pitchFamily="34" charset="0"/>
              </a:rPr>
              <a:t>Apocalipsis 13:10:</a:t>
            </a:r>
          </a:p>
        </p:txBody>
      </p:sp>
    </p:spTree>
    <p:extLst>
      <p:ext uri="{BB962C8B-B14F-4D97-AF65-F5344CB8AC3E}">
        <p14:creationId xmlns:p14="http://schemas.microsoft.com/office/powerpoint/2010/main" val="14788007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28488" y="1260566"/>
            <a:ext cx="4836765" cy="1077218"/>
          </a:xfrm>
          <a:prstGeom prst="rect">
            <a:avLst/>
          </a:prstGeom>
          <a:noFill/>
        </p:spPr>
        <p:txBody>
          <a:bodyPr wrap="square" rtlCol="0">
            <a:spAutoFit/>
          </a:bodyPr>
          <a:lstStyle/>
          <a:p>
            <a:pPr lvl="0">
              <a:defRPr/>
            </a:pPr>
            <a:r>
              <a:rPr lang="es-ES" sz="3200" dirty="0">
                <a:solidFill>
                  <a:schemeClr val="accent1">
                    <a:lumMod val="50000"/>
                  </a:schemeClr>
                </a:solidFill>
              </a:rPr>
              <a:t>Temor de los líderes judíos ante popularidad de Jesús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652525" y="132064"/>
            <a:ext cx="3974038" cy="1077218"/>
          </a:xfrm>
          <a:prstGeom prst="rect">
            <a:avLst/>
          </a:prstGeom>
          <a:noFill/>
        </p:spPr>
        <p:txBody>
          <a:bodyPr wrap="square" rtlCol="0">
            <a:spAutoFit/>
          </a:bodyPr>
          <a:lstStyle/>
          <a:p>
            <a:pPr lvl="0">
              <a:defRPr/>
            </a:pPr>
            <a:r>
              <a:rPr lang="es-ES" sz="3200" dirty="0">
                <a:solidFill>
                  <a:schemeClr val="accent1">
                    <a:lumMod val="50000"/>
                  </a:schemeClr>
                </a:solidFill>
              </a:rPr>
              <a:t>Luego de la resurrección de Lázaro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731907" y="3705360"/>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Decretó la muerte de Jesús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46092" y="4886027"/>
            <a:ext cx="4357497" cy="1569660"/>
          </a:xfrm>
          <a:prstGeom prst="rect">
            <a:avLst/>
          </a:prstGeom>
          <a:noFill/>
        </p:spPr>
        <p:txBody>
          <a:bodyPr wrap="square" rtlCol="0">
            <a:spAutoFit/>
          </a:bodyPr>
          <a:lstStyle/>
          <a:p>
            <a:pPr>
              <a:defRPr/>
            </a:pPr>
            <a:r>
              <a:rPr lang="es-ES" sz="3200" dirty="0">
                <a:solidFill>
                  <a:schemeClr val="accent1">
                    <a:lumMod val="50000"/>
                  </a:schemeClr>
                </a:solidFill>
              </a:rPr>
              <a:t>Opinión de Pedro sobre cómo defender el reino de Jesús</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713677" y="2521132"/>
            <a:ext cx="4666388" cy="1077218"/>
          </a:xfrm>
          <a:prstGeom prst="rect">
            <a:avLst/>
          </a:prstGeom>
          <a:noFill/>
        </p:spPr>
        <p:txBody>
          <a:bodyPr wrap="square" rtlCol="0">
            <a:spAutoFit/>
          </a:bodyPr>
          <a:lstStyle/>
          <a:p>
            <a:pPr lvl="0">
              <a:defRPr/>
            </a:pPr>
            <a:r>
              <a:rPr lang="es-ES" sz="3200" dirty="0">
                <a:solidFill>
                  <a:schemeClr val="accent1">
                    <a:lumMod val="50000"/>
                  </a:schemeClr>
                </a:solidFill>
              </a:rPr>
              <a:t>Propuesta de Caifás para </a:t>
            </a:r>
            <a:r>
              <a:rPr lang="es-ES" sz="3200" dirty="0" smtClean="0">
                <a:solidFill>
                  <a:schemeClr val="accent1">
                    <a:lumMod val="50000"/>
                  </a:schemeClr>
                </a:solidFill>
              </a:rPr>
              <a:t>proteger </a:t>
            </a:r>
            <a:r>
              <a:rPr lang="es-ES" sz="3200" dirty="0">
                <a:solidFill>
                  <a:schemeClr val="accent1">
                    <a:lumMod val="50000"/>
                  </a:schemeClr>
                </a:solidFill>
              </a:rPr>
              <a:t>la nación judía</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949803" y="3634301"/>
            <a:ext cx="5053534" cy="1569660"/>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nación judía se debilitaría para destrucción por los romanos</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870537" y="930215"/>
            <a:ext cx="4835654" cy="1077218"/>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Gran aumento de seguidores de Jesús</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870537" y="129151"/>
            <a:ext cx="4612943" cy="584775"/>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Sanedrín</a:t>
            </a: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882482" y="2228744"/>
            <a:ext cx="4462818"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Con la fuerza</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949803" y="5378469"/>
            <a:ext cx="4542007"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Que muera Jesús para que la nación no perezca</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949803" y="3025250"/>
            <a:ext cx="4835654" cy="553998"/>
          </a:xfrm>
          <a:prstGeom prst="rect">
            <a:avLst/>
          </a:prstGeom>
          <a:noFill/>
        </p:spPr>
        <p:txBody>
          <a:bodyPr wrap="square" rtlCol="0">
            <a:spAutoFit/>
          </a:bodyPr>
          <a:lstStyle/>
          <a:p>
            <a:pPr lvl="0">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noProof="0" dirty="0" smtClean="0">
                <a:solidFill>
                  <a:prstClr val="black"/>
                </a:solidFill>
              </a:rPr>
              <a:t>Con amor</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1404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La Inquisición Eclesiástica</a:t>
            </a:r>
            <a:endParaRPr lang="es-ES" sz="6600" dirty="0" smtClean="0">
              <a:solidFill>
                <a:schemeClr val="bg1"/>
              </a:solidFill>
              <a:latin typeface="Bauhaus 93" panose="04030905020B02020C02" pitchFamily="82" charset="0"/>
            </a:endParaRPr>
          </a:p>
        </p:txBody>
      </p:sp>
    </p:spTree>
    <p:extLst>
      <p:ext uri="{BB962C8B-B14F-4D97-AF65-F5344CB8AC3E}">
        <p14:creationId xmlns:p14="http://schemas.microsoft.com/office/powerpoint/2010/main" val="11889633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8206" y="368502"/>
            <a:ext cx="11002297"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La </a:t>
            </a:r>
            <a:r>
              <a:rPr lang="es-ES" sz="6000" b="1" dirty="0">
                <a:solidFill>
                  <a:srgbClr val="FF0000"/>
                </a:solidFill>
              </a:rPr>
              <a:t>guardia del templo </a:t>
            </a:r>
            <a:r>
              <a:rPr lang="es-ES" sz="6000" b="1" dirty="0">
                <a:solidFill>
                  <a:srgbClr val="002060"/>
                </a:solidFill>
              </a:rPr>
              <a:t>arrestó a Jesús y lo llevó a la </a:t>
            </a:r>
            <a:r>
              <a:rPr lang="es-ES" sz="6000" b="1" dirty="0">
                <a:solidFill>
                  <a:srgbClr val="FF0000"/>
                </a:solidFill>
              </a:rPr>
              <a:t>casa de Caifás </a:t>
            </a:r>
            <a:r>
              <a:rPr lang="es-ES" sz="6000" b="1" dirty="0">
                <a:solidFill>
                  <a:srgbClr val="002060"/>
                </a:solidFill>
              </a:rPr>
              <a:t>a donde estaban reunidos los grandes líderes religiosos de la nación. Allí los </a:t>
            </a:r>
            <a:r>
              <a:rPr lang="es-ES" sz="6000" b="1" dirty="0">
                <a:solidFill>
                  <a:srgbClr val="FF0000"/>
                </a:solidFill>
              </a:rPr>
              <a:t>líderes de la iglesia </a:t>
            </a:r>
            <a:r>
              <a:rPr lang="es-ES" sz="6000" b="1" dirty="0">
                <a:solidFill>
                  <a:srgbClr val="002060"/>
                </a:solidFill>
              </a:rPr>
              <a:t>le hicieron una </a:t>
            </a:r>
            <a:r>
              <a:rPr lang="es-ES" sz="6000" b="1" dirty="0">
                <a:solidFill>
                  <a:srgbClr val="FF0000"/>
                </a:solidFill>
              </a:rPr>
              <a:t>inquisición</a:t>
            </a:r>
            <a:r>
              <a:rPr lang="es-ES" sz="6000" b="1" dirty="0">
                <a:solidFill>
                  <a:srgbClr val="002060"/>
                </a:solidFill>
              </a:rPr>
              <a:t>.</a:t>
            </a:r>
            <a:endParaRPr lang="es-ES" sz="6000" b="1" dirty="0">
              <a:solidFill>
                <a:srgbClr val="FF0000"/>
              </a:solidFill>
            </a:endParaRPr>
          </a:p>
        </p:txBody>
      </p:sp>
    </p:spTree>
    <p:extLst>
      <p:ext uri="{BB962C8B-B14F-4D97-AF65-F5344CB8AC3E}">
        <p14:creationId xmlns:p14="http://schemas.microsoft.com/office/powerpoint/2010/main" val="3633887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166" y="875573"/>
            <a:ext cx="11761834" cy="5170646"/>
          </a:xfrm>
          <a:prstGeom prst="rect">
            <a:avLst/>
          </a:prstGeom>
          <a:noFill/>
        </p:spPr>
        <p:txBody>
          <a:bodyPr wrap="square" rtlCol="0">
            <a:spAutoFit/>
          </a:bodyPr>
          <a:lstStyle/>
          <a:p>
            <a:r>
              <a:rPr lang="es-ES" sz="6600" b="1" dirty="0">
                <a:solidFill>
                  <a:schemeClr val="bg1"/>
                </a:solidFill>
              </a:rPr>
              <a:t>“Hay una semejanza sorprendente entre la </a:t>
            </a:r>
            <a:r>
              <a:rPr lang="es-ES" sz="6600" b="1" dirty="0">
                <a:solidFill>
                  <a:srgbClr val="FFFF00"/>
                </a:solidFill>
              </a:rPr>
              <a:t>iglesia de Roma</a:t>
            </a:r>
            <a:r>
              <a:rPr lang="es-ES" sz="6600" b="1" dirty="0">
                <a:solidFill>
                  <a:schemeClr val="bg1"/>
                </a:solidFill>
              </a:rPr>
              <a:t> y la </a:t>
            </a:r>
            <a:r>
              <a:rPr lang="es-ES" sz="6600" b="1" dirty="0">
                <a:solidFill>
                  <a:srgbClr val="FFFF00"/>
                </a:solidFill>
              </a:rPr>
              <a:t>iglesia judaica </a:t>
            </a:r>
            <a:r>
              <a:rPr lang="es-ES" sz="6600" b="1" dirty="0">
                <a:solidFill>
                  <a:schemeClr val="bg1"/>
                </a:solidFill>
              </a:rPr>
              <a:t>del tiempo del primer advenimiento de Cristo</a:t>
            </a:r>
            <a:r>
              <a:rPr lang="es-ES" sz="6600" b="1" dirty="0" smtClean="0">
                <a:solidFill>
                  <a:schemeClr val="bg1"/>
                </a:solidFill>
              </a:rPr>
              <a:t>.”</a:t>
            </a:r>
            <a:endParaRPr lang="es-ES" sz="66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Conflicto de los Siglos, CS, p. </a:t>
            </a:r>
            <a:r>
              <a:rPr lang="es-ES" sz="3600" b="1" dirty="0" smtClean="0">
                <a:solidFill>
                  <a:srgbClr val="FF0000"/>
                </a:solidFill>
                <a:latin typeface="Arial Black" panose="020B0A04020102020204" pitchFamily="34" charset="0"/>
              </a:rPr>
              <a:t>624</a:t>
            </a:r>
            <a:endParaRPr lang="es-ES" sz="36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091922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03897" y="1185290"/>
            <a:ext cx="11368544" cy="5170646"/>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Los que prendieron a Jesús </a:t>
            </a:r>
            <a:r>
              <a:rPr lang="es-ES" sz="6600" b="1" dirty="0">
                <a:solidFill>
                  <a:srgbClr val="FFFF00"/>
                </a:solidFill>
              </a:rPr>
              <a:t>le llevaron al sumo sacerdote Caifás</a:t>
            </a:r>
            <a:r>
              <a:rPr lang="es-ES" sz="6600" b="1" dirty="0">
                <a:solidFill>
                  <a:schemeClr val="bg1"/>
                </a:solidFill>
              </a:rPr>
              <a:t>, adonde estaban reunidos los </a:t>
            </a:r>
            <a:r>
              <a:rPr lang="es-ES" sz="6600" b="1" dirty="0">
                <a:solidFill>
                  <a:srgbClr val="FFFF00"/>
                </a:solidFill>
              </a:rPr>
              <a:t>escribas</a:t>
            </a:r>
            <a:r>
              <a:rPr lang="es-ES" sz="6600" b="1" dirty="0">
                <a:solidFill>
                  <a:schemeClr val="bg1"/>
                </a:solidFill>
              </a:rPr>
              <a:t> y los </a:t>
            </a:r>
            <a:r>
              <a:rPr lang="es-ES" sz="6600" b="1" dirty="0">
                <a:solidFill>
                  <a:srgbClr val="FFFF00"/>
                </a:solidFill>
              </a:rPr>
              <a:t>ancianos</a:t>
            </a:r>
            <a:r>
              <a:rPr lang="es-ES" sz="66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Mateo 26:57:</a:t>
            </a:r>
          </a:p>
        </p:txBody>
      </p:sp>
    </p:spTree>
    <p:extLst>
      <p:ext uri="{BB962C8B-B14F-4D97-AF65-F5344CB8AC3E}">
        <p14:creationId xmlns:p14="http://schemas.microsoft.com/office/powerpoint/2010/main" val="9589736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00702" y="368502"/>
            <a:ext cx="1151802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Es digno de notar que los líderes espirituales de la nación trajeron primero a Jesús a un </a:t>
            </a:r>
            <a:r>
              <a:rPr lang="es-ES" sz="4400" b="1" dirty="0">
                <a:solidFill>
                  <a:srgbClr val="FF0000"/>
                </a:solidFill>
              </a:rPr>
              <a:t>tribunal eclesiástico </a:t>
            </a:r>
            <a:r>
              <a:rPr lang="es-ES" sz="4400" b="1" dirty="0">
                <a:solidFill>
                  <a:srgbClr val="002060"/>
                </a:solidFill>
              </a:rPr>
              <a:t>para hacerle un </a:t>
            </a:r>
            <a:r>
              <a:rPr lang="es-ES" sz="4400" b="1" dirty="0">
                <a:solidFill>
                  <a:srgbClr val="FF0000"/>
                </a:solidFill>
              </a:rPr>
              <a:t>juicio religioso</a:t>
            </a:r>
            <a:r>
              <a:rPr lang="es-ES" sz="4400" b="1" dirty="0">
                <a:solidFill>
                  <a:srgbClr val="002060"/>
                </a:solidFill>
              </a:rPr>
              <a:t>. En ese momento aún </a:t>
            </a:r>
            <a:r>
              <a:rPr lang="es-ES" sz="4400" b="1" dirty="0">
                <a:solidFill>
                  <a:srgbClr val="FF0000"/>
                </a:solidFill>
              </a:rPr>
              <a:t>no había entrado en perspectiva </a:t>
            </a:r>
            <a:r>
              <a:rPr lang="es-ES" sz="4400" b="1" dirty="0">
                <a:solidFill>
                  <a:srgbClr val="002060"/>
                </a:solidFill>
              </a:rPr>
              <a:t>el poder civil. Fue la </a:t>
            </a:r>
            <a:r>
              <a:rPr lang="es-ES" sz="4400" b="1" dirty="0">
                <a:solidFill>
                  <a:srgbClr val="FF0000"/>
                </a:solidFill>
              </a:rPr>
              <a:t>iglesia apóstata </a:t>
            </a:r>
            <a:r>
              <a:rPr lang="es-ES" sz="4400" b="1" dirty="0">
                <a:solidFill>
                  <a:srgbClr val="002060"/>
                </a:solidFill>
              </a:rPr>
              <a:t>de aquella época </a:t>
            </a:r>
            <a:r>
              <a:rPr lang="es-ES" sz="4400" b="1" dirty="0" smtClean="0">
                <a:solidFill>
                  <a:srgbClr val="002060"/>
                </a:solidFill>
              </a:rPr>
              <a:t>la que </a:t>
            </a:r>
            <a:r>
              <a:rPr lang="es-ES" sz="4400" b="1" dirty="0" smtClean="0">
                <a:solidFill>
                  <a:srgbClr val="FF0000"/>
                </a:solidFill>
              </a:rPr>
              <a:t>pronunció </a:t>
            </a:r>
            <a:r>
              <a:rPr lang="es-ES" sz="4400" b="1" dirty="0">
                <a:solidFill>
                  <a:srgbClr val="FF0000"/>
                </a:solidFill>
              </a:rPr>
              <a:t>la sentencia </a:t>
            </a:r>
            <a:r>
              <a:rPr lang="es-ES" sz="4400" b="1" dirty="0">
                <a:solidFill>
                  <a:srgbClr val="002060"/>
                </a:solidFill>
              </a:rPr>
              <a:t>de muerte contra Jesús. Un </a:t>
            </a:r>
            <a:r>
              <a:rPr lang="es-ES" sz="4400" b="1" dirty="0">
                <a:solidFill>
                  <a:srgbClr val="FF0000"/>
                </a:solidFill>
              </a:rPr>
              <a:t>corto tiempo después </a:t>
            </a:r>
            <a:r>
              <a:rPr lang="es-ES" sz="4400" b="1" dirty="0">
                <a:solidFill>
                  <a:srgbClr val="002060"/>
                </a:solidFill>
              </a:rPr>
              <a:t>del juicio eclesiástico, el poder civil de </a:t>
            </a:r>
            <a:r>
              <a:rPr lang="es-ES" sz="4400" b="1" dirty="0" smtClean="0">
                <a:solidFill>
                  <a:srgbClr val="002060"/>
                </a:solidFill>
              </a:rPr>
              <a:t>Roma </a:t>
            </a:r>
            <a:r>
              <a:rPr lang="es-ES" sz="4400" b="1" dirty="0">
                <a:solidFill>
                  <a:srgbClr val="002060"/>
                </a:solidFill>
              </a:rPr>
              <a:t>le </a:t>
            </a:r>
            <a:r>
              <a:rPr lang="es-ES" sz="4400" b="1" dirty="0">
                <a:solidFill>
                  <a:srgbClr val="FF0000"/>
                </a:solidFill>
              </a:rPr>
              <a:t>prestaría la espada </a:t>
            </a:r>
            <a:r>
              <a:rPr lang="es-ES" sz="4400" b="1" dirty="0">
                <a:solidFill>
                  <a:srgbClr val="002060"/>
                </a:solidFill>
              </a:rPr>
              <a:t>a la iglesia apóstata.</a:t>
            </a:r>
            <a:endParaRPr lang="es-ES" sz="4400" b="1" dirty="0">
              <a:solidFill>
                <a:srgbClr val="FF0000"/>
              </a:solidFill>
            </a:endParaRPr>
          </a:p>
        </p:txBody>
      </p:sp>
    </p:spTree>
    <p:extLst>
      <p:ext uri="{BB962C8B-B14F-4D97-AF65-F5344CB8AC3E}">
        <p14:creationId xmlns:p14="http://schemas.microsoft.com/office/powerpoint/2010/main" val="1359978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El juicio eclesiástico de Jesús</a:t>
            </a:r>
            <a:endParaRPr lang="es-ES" sz="6600" dirty="0" smtClean="0">
              <a:solidFill>
                <a:schemeClr val="bg1"/>
              </a:solidFill>
              <a:latin typeface="Bauhaus 93" panose="04030905020B02020C02" pitchFamily="82" charset="0"/>
            </a:endParaRPr>
          </a:p>
        </p:txBody>
      </p:sp>
    </p:spTree>
    <p:extLst>
      <p:ext uri="{BB962C8B-B14F-4D97-AF65-F5344CB8AC3E}">
        <p14:creationId xmlns:p14="http://schemas.microsoft.com/office/powerpoint/2010/main" val="20173385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98206" y="1436013"/>
            <a:ext cx="11297265" cy="4524315"/>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Y los </a:t>
            </a:r>
            <a:r>
              <a:rPr lang="es-ES" sz="4800" b="1" dirty="0">
                <a:solidFill>
                  <a:srgbClr val="FFFF00"/>
                </a:solidFill>
              </a:rPr>
              <a:t>principales sacerdotes </a:t>
            </a:r>
            <a:r>
              <a:rPr lang="es-ES" sz="4800" b="1" dirty="0">
                <a:solidFill>
                  <a:schemeClr val="bg1"/>
                </a:solidFill>
              </a:rPr>
              <a:t>y los </a:t>
            </a:r>
            <a:r>
              <a:rPr lang="es-ES" sz="4800" b="1" dirty="0">
                <a:solidFill>
                  <a:srgbClr val="FFFF00"/>
                </a:solidFill>
              </a:rPr>
              <a:t>ancianos</a:t>
            </a:r>
            <a:r>
              <a:rPr lang="es-ES" sz="4800" b="1" dirty="0">
                <a:solidFill>
                  <a:schemeClr val="bg1"/>
                </a:solidFill>
              </a:rPr>
              <a:t> y todo el </a:t>
            </a:r>
            <a:r>
              <a:rPr lang="es-ES" sz="4800" b="1" dirty="0">
                <a:solidFill>
                  <a:srgbClr val="FFFF00"/>
                </a:solidFill>
              </a:rPr>
              <a:t>concilio</a:t>
            </a:r>
            <a:r>
              <a:rPr lang="es-ES" sz="4800" b="1" dirty="0">
                <a:solidFill>
                  <a:schemeClr val="bg1"/>
                </a:solidFill>
              </a:rPr>
              <a:t>, </a:t>
            </a:r>
            <a:r>
              <a:rPr lang="es-ES" sz="4800" b="1" dirty="0">
                <a:solidFill>
                  <a:srgbClr val="FFFF00"/>
                </a:solidFill>
              </a:rPr>
              <a:t>buscaban falso testimonio</a:t>
            </a:r>
            <a:r>
              <a:rPr lang="es-ES" sz="4800" b="1" dirty="0">
                <a:solidFill>
                  <a:schemeClr val="bg1"/>
                </a:solidFill>
              </a:rPr>
              <a:t> contra Jesús, para </a:t>
            </a:r>
            <a:r>
              <a:rPr lang="es-ES" sz="4800" b="1" dirty="0">
                <a:solidFill>
                  <a:srgbClr val="FFFF00"/>
                </a:solidFill>
              </a:rPr>
              <a:t>entregarle a la muerte</a:t>
            </a:r>
            <a:r>
              <a:rPr lang="es-ES" sz="4800" b="1" dirty="0">
                <a:solidFill>
                  <a:schemeClr val="bg1"/>
                </a:solidFill>
              </a:rPr>
              <a:t>, </a:t>
            </a:r>
            <a:r>
              <a:rPr lang="es-ES" sz="4800" b="1" dirty="0">
                <a:solidFill>
                  <a:srgbClr val="FF0000"/>
                </a:solidFill>
              </a:rPr>
              <a:t>60</a:t>
            </a:r>
            <a:r>
              <a:rPr lang="es-ES" sz="4800" b="1" dirty="0">
                <a:solidFill>
                  <a:schemeClr val="bg1"/>
                </a:solidFill>
              </a:rPr>
              <a:t> y no lo hallaron, aunque muchos </a:t>
            </a:r>
            <a:r>
              <a:rPr lang="es-ES" sz="4800" b="1" dirty="0">
                <a:solidFill>
                  <a:srgbClr val="FFFF00"/>
                </a:solidFill>
              </a:rPr>
              <a:t>testigos falsos </a:t>
            </a:r>
            <a:r>
              <a:rPr lang="es-ES" sz="4800" b="1" dirty="0">
                <a:solidFill>
                  <a:schemeClr val="bg1"/>
                </a:solidFill>
              </a:rPr>
              <a:t>se presentaban. Pero al fin vinieron dos testigos falsos,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Mateo 26:59-64: </a:t>
            </a:r>
            <a:r>
              <a:rPr lang="es-ES" sz="3600" b="1" dirty="0">
                <a:latin typeface="Arial Black" panose="020B0A04020102020204" pitchFamily="34" charset="0"/>
              </a:rPr>
              <a:t>Las acusaciones de </a:t>
            </a:r>
            <a:r>
              <a:rPr lang="es-ES" sz="3600" b="1" dirty="0" smtClean="0">
                <a:latin typeface="Arial Black" panose="020B0A04020102020204" pitchFamily="34" charset="0"/>
              </a:rPr>
              <a:t>los inquisidores</a:t>
            </a:r>
            <a:r>
              <a:rPr lang="es-ES" sz="3600" b="1" dirty="0">
                <a:latin typeface="Arial Black" panose="020B0A04020102020204" pitchFamily="34" charset="0"/>
              </a:rPr>
              <a:t>:</a:t>
            </a:r>
          </a:p>
        </p:txBody>
      </p:sp>
    </p:spTree>
    <p:extLst>
      <p:ext uri="{BB962C8B-B14F-4D97-AF65-F5344CB8AC3E}">
        <p14:creationId xmlns:p14="http://schemas.microsoft.com/office/powerpoint/2010/main" val="25307599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8142" y="551109"/>
            <a:ext cx="11368544" cy="6001643"/>
          </a:xfrm>
          <a:prstGeom prst="rect">
            <a:avLst/>
          </a:prstGeom>
          <a:noFill/>
        </p:spPr>
        <p:txBody>
          <a:bodyPr wrap="square" rtlCol="0">
            <a:spAutoFit/>
          </a:bodyPr>
          <a:lstStyle/>
          <a:p>
            <a:r>
              <a:rPr lang="es-ES" sz="4800" b="1" dirty="0" smtClean="0">
                <a:solidFill>
                  <a:srgbClr val="FF0000"/>
                </a:solidFill>
              </a:rPr>
              <a:t>61</a:t>
            </a:r>
            <a:r>
              <a:rPr lang="es-ES" sz="4800" b="1" dirty="0" smtClean="0">
                <a:solidFill>
                  <a:schemeClr val="bg1"/>
                </a:solidFill>
              </a:rPr>
              <a:t> </a:t>
            </a:r>
            <a:r>
              <a:rPr lang="es-ES" sz="4800" b="1" dirty="0">
                <a:solidFill>
                  <a:schemeClr val="bg1"/>
                </a:solidFill>
              </a:rPr>
              <a:t>que dijeron: Este dijo: Puedo derribar el templo de Dios, y en tres días reedificarlo. </a:t>
            </a:r>
            <a:r>
              <a:rPr lang="es-ES" sz="4800" b="1" dirty="0">
                <a:solidFill>
                  <a:srgbClr val="FF0000"/>
                </a:solidFill>
              </a:rPr>
              <a:t>62</a:t>
            </a:r>
            <a:r>
              <a:rPr lang="es-ES" sz="4800" b="1" dirty="0">
                <a:solidFill>
                  <a:schemeClr val="bg1"/>
                </a:solidFill>
              </a:rPr>
              <a:t> Y levantándose el sumo sacerdote, le dijo: ¿No respondes nada? ¿Qué testifican éstos contra ti? </a:t>
            </a:r>
            <a:r>
              <a:rPr lang="es-ES" sz="4800" b="1" dirty="0" smtClean="0">
                <a:solidFill>
                  <a:srgbClr val="FF0000"/>
                </a:solidFill>
              </a:rPr>
              <a:t>63</a:t>
            </a:r>
            <a:r>
              <a:rPr lang="es-ES" sz="4800" b="1" dirty="0" smtClean="0">
                <a:solidFill>
                  <a:schemeClr val="bg1"/>
                </a:solidFill>
              </a:rPr>
              <a:t> </a:t>
            </a:r>
            <a:r>
              <a:rPr lang="es-ES" sz="4800" b="1" dirty="0">
                <a:solidFill>
                  <a:schemeClr val="bg1"/>
                </a:solidFill>
              </a:rPr>
              <a:t>Más Jesús callaba. Entonces el sumo sacerdote le dijo: Te conjuro por el Dios viviente, que nos digas si eres tú el Cristo, el Hijo de Dios. </a:t>
            </a:r>
          </a:p>
        </p:txBody>
      </p:sp>
    </p:spTree>
    <p:extLst>
      <p:ext uri="{BB962C8B-B14F-4D97-AF65-F5344CB8AC3E}">
        <p14:creationId xmlns:p14="http://schemas.microsoft.com/office/powerpoint/2010/main" val="10212363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8142" y="698593"/>
            <a:ext cx="11368544" cy="4708981"/>
          </a:xfrm>
          <a:prstGeom prst="rect">
            <a:avLst/>
          </a:prstGeom>
          <a:noFill/>
        </p:spPr>
        <p:txBody>
          <a:bodyPr wrap="square" rtlCol="0">
            <a:spAutoFit/>
          </a:bodyPr>
          <a:lstStyle/>
          <a:p>
            <a:r>
              <a:rPr lang="es-ES" sz="6000" b="1" dirty="0" smtClean="0">
                <a:solidFill>
                  <a:srgbClr val="FF0000"/>
                </a:solidFill>
              </a:rPr>
              <a:t>64</a:t>
            </a:r>
            <a:r>
              <a:rPr lang="es-ES" sz="6000" b="1" dirty="0" smtClean="0">
                <a:solidFill>
                  <a:schemeClr val="bg1"/>
                </a:solidFill>
              </a:rPr>
              <a:t> </a:t>
            </a:r>
            <a:r>
              <a:rPr lang="es-ES" sz="6000" b="1" dirty="0">
                <a:solidFill>
                  <a:schemeClr val="bg1"/>
                </a:solidFill>
              </a:rPr>
              <a:t>Jesús le dijo: Tú lo has dicho; y además os digo, que desde ahora veréis al Hijo del Hombre sentado a la diestra del poder de Dios, y viniendo en las nubes del cielo.”</a:t>
            </a:r>
          </a:p>
        </p:txBody>
      </p:sp>
    </p:spTree>
    <p:extLst>
      <p:ext uri="{BB962C8B-B14F-4D97-AF65-F5344CB8AC3E}">
        <p14:creationId xmlns:p14="http://schemas.microsoft.com/office/powerpoint/2010/main" val="27279080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8206" y="460835"/>
            <a:ext cx="11518023"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El </a:t>
            </a:r>
            <a:r>
              <a:rPr lang="es-ES" sz="4800" b="1" dirty="0">
                <a:solidFill>
                  <a:srgbClr val="FF0000"/>
                </a:solidFill>
              </a:rPr>
              <a:t>juicio religioso </a:t>
            </a:r>
            <a:r>
              <a:rPr lang="es-ES" sz="4800" b="1" dirty="0">
                <a:solidFill>
                  <a:srgbClr val="002060"/>
                </a:solidFill>
              </a:rPr>
              <a:t>de Jesús fue una </a:t>
            </a:r>
            <a:r>
              <a:rPr lang="es-ES" sz="4800" b="1" dirty="0">
                <a:solidFill>
                  <a:srgbClr val="FF0000"/>
                </a:solidFill>
              </a:rPr>
              <a:t>farsa</a:t>
            </a:r>
            <a:r>
              <a:rPr lang="es-ES" sz="4800" b="1" dirty="0">
                <a:solidFill>
                  <a:srgbClr val="002060"/>
                </a:solidFill>
              </a:rPr>
              <a:t>. Los que debían escuchar el caso objetivamente contrataron falsos testigos para condenar a Jesús. Fue el tribunal eclesiástico que condenó a Jesús a muerte antes que entrara en perspectiva el poder civil. De repetidas maneras, los </a:t>
            </a:r>
            <a:r>
              <a:rPr lang="es-ES" sz="4800" b="1" dirty="0">
                <a:solidFill>
                  <a:srgbClr val="FF0000"/>
                </a:solidFill>
              </a:rPr>
              <a:t>dirigentes de la iglesia</a:t>
            </a:r>
            <a:r>
              <a:rPr lang="es-ES" sz="4800" b="1" dirty="0">
                <a:solidFill>
                  <a:srgbClr val="002060"/>
                </a:solidFill>
              </a:rPr>
              <a:t> violaron los </a:t>
            </a:r>
            <a:r>
              <a:rPr lang="es-ES" sz="4800" b="1" dirty="0">
                <a:solidFill>
                  <a:srgbClr val="FF0000"/>
                </a:solidFill>
              </a:rPr>
              <a:t>derechos legales </a:t>
            </a:r>
            <a:r>
              <a:rPr lang="es-ES" sz="4800" b="1" dirty="0">
                <a:solidFill>
                  <a:srgbClr val="002060"/>
                </a:solidFill>
              </a:rPr>
              <a:t>de Jesús</a:t>
            </a:r>
            <a:r>
              <a:rPr lang="es-ES" sz="4800" b="1" dirty="0" smtClean="0">
                <a:solidFill>
                  <a:srgbClr val="002060"/>
                </a:solidFill>
              </a:rPr>
              <a:t>.</a:t>
            </a:r>
            <a:endParaRPr lang="es-ES" sz="4800" b="1" dirty="0">
              <a:solidFill>
                <a:srgbClr val="FF0000"/>
              </a:solidFill>
            </a:endParaRPr>
          </a:p>
        </p:txBody>
      </p:sp>
    </p:spTree>
    <p:extLst>
      <p:ext uri="{BB962C8B-B14F-4D97-AF65-F5344CB8AC3E}">
        <p14:creationId xmlns:p14="http://schemas.microsoft.com/office/powerpoint/2010/main" val="12316574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30942" y="531370"/>
            <a:ext cx="11149781"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dirty="0" smtClean="0">
                <a:solidFill>
                  <a:srgbClr val="002060"/>
                </a:solidFill>
              </a:rPr>
              <a:t>Este </a:t>
            </a:r>
            <a:r>
              <a:rPr lang="es-ES" sz="4800" b="1" dirty="0">
                <a:solidFill>
                  <a:srgbClr val="002060"/>
                </a:solidFill>
              </a:rPr>
              <a:t>no fue un </a:t>
            </a:r>
            <a:r>
              <a:rPr lang="es-ES" sz="4800" b="1" dirty="0">
                <a:solidFill>
                  <a:srgbClr val="FF0000"/>
                </a:solidFill>
              </a:rPr>
              <a:t>tribunal imparcial</a:t>
            </a:r>
            <a:r>
              <a:rPr lang="es-ES" sz="4800" b="1" dirty="0">
                <a:solidFill>
                  <a:srgbClr val="002060"/>
                </a:solidFill>
              </a:rPr>
              <a:t>. Aun </a:t>
            </a:r>
            <a:r>
              <a:rPr lang="es-ES" sz="4800" b="1" dirty="0">
                <a:solidFill>
                  <a:srgbClr val="FF0000"/>
                </a:solidFill>
              </a:rPr>
              <a:t>antes que se examinara </a:t>
            </a:r>
            <a:r>
              <a:rPr lang="es-ES" sz="4800" b="1" dirty="0">
                <a:solidFill>
                  <a:srgbClr val="002060"/>
                </a:solidFill>
              </a:rPr>
              <a:t>la evidencia, los líderes religiosos habían decidido condenarlo.</a:t>
            </a:r>
          </a:p>
          <a:p>
            <a:pPr marL="685800" indent="-685800">
              <a:buClr>
                <a:srgbClr val="FF0000"/>
              </a:buClr>
              <a:buFont typeface="Wingdings" panose="05000000000000000000" pitchFamily="2" charset="2"/>
              <a:buChar char="Ø"/>
            </a:pPr>
            <a:r>
              <a:rPr lang="es-ES" sz="4800" b="1" dirty="0" smtClean="0">
                <a:solidFill>
                  <a:srgbClr val="002060"/>
                </a:solidFill>
              </a:rPr>
              <a:t>Contrataron </a:t>
            </a:r>
            <a:r>
              <a:rPr lang="es-ES" sz="4800" b="1" dirty="0">
                <a:solidFill>
                  <a:srgbClr val="FF0000"/>
                </a:solidFill>
              </a:rPr>
              <a:t>falsos testigos</a:t>
            </a:r>
            <a:r>
              <a:rPr lang="es-ES" sz="4800" b="1" dirty="0">
                <a:solidFill>
                  <a:srgbClr val="002060"/>
                </a:solidFill>
              </a:rPr>
              <a:t>.</a:t>
            </a:r>
          </a:p>
          <a:p>
            <a:pPr marL="685800" indent="-685800">
              <a:buClr>
                <a:srgbClr val="FF0000"/>
              </a:buClr>
              <a:buFont typeface="Wingdings" panose="05000000000000000000" pitchFamily="2" charset="2"/>
              <a:buChar char="Ø"/>
            </a:pPr>
            <a:r>
              <a:rPr lang="es-ES" sz="4800" b="1" dirty="0" smtClean="0">
                <a:solidFill>
                  <a:srgbClr val="002060"/>
                </a:solidFill>
              </a:rPr>
              <a:t>El </a:t>
            </a:r>
            <a:r>
              <a:rPr lang="es-ES" sz="4800" b="1" dirty="0">
                <a:solidFill>
                  <a:srgbClr val="002060"/>
                </a:solidFill>
              </a:rPr>
              <a:t>sumo pontífice le dio </a:t>
            </a:r>
            <a:r>
              <a:rPr lang="es-ES" sz="4800" b="1" dirty="0">
                <a:solidFill>
                  <a:srgbClr val="FF0000"/>
                </a:solidFill>
              </a:rPr>
              <a:t>una bofetada </a:t>
            </a:r>
            <a:r>
              <a:rPr lang="es-ES" sz="4800" b="1" dirty="0">
                <a:solidFill>
                  <a:srgbClr val="002060"/>
                </a:solidFill>
              </a:rPr>
              <a:t>a Jesús antes que se le hallara culpable</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27282047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8206" y="716036"/>
            <a:ext cx="11518023"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5400" b="1" dirty="0" smtClean="0">
                <a:solidFill>
                  <a:srgbClr val="002060"/>
                </a:solidFill>
              </a:rPr>
              <a:t>El </a:t>
            </a:r>
            <a:r>
              <a:rPr lang="es-ES" sz="5400" b="1" dirty="0">
                <a:solidFill>
                  <a:srgbClr val="002060"/>
                </a:solidFill>
              </a:rPr>
              <a:t>juicio se hizo </a:t>
            </a:r>
            <a:r>
              <a:rPr lang="es-ES" sz="5400" b="1" dirty="0">
                <a:solidFill>
                  <a:srgbClr val="FF0000"/>
                </a:solidFill>
              </a:rPr>
              <a:t>de noche</a:t>
            </a:r>
            <a:r>
              <a:rPr lang="es-ES" sz="5400" b="1" dirty="0">
                <a:solidFill>
                  <a:srgbClr val="002060"/>
                </a:solidFill>
              </a:rPr>
              <a:t>.</a:t>
            </a:r>
          </a:p>
          <a:p>
            <a:pPr marL="685800" indent="-685800">
              <a:buClr>
                <a:srgbClr val="FF0000"/>
              </a:buClr>
              <a:buFont typeface="Wingdings" panose="05000000000000000000" pitchFamily="2" charset="2"/>
              <a:buChar char="Ø"/>
            </a:pPr>
            <a:r>
              <a:rPr lang="es-ES" sz="5400" b="1" dirty="0" smtClean="0">
                <a:solidFill>
                  <a:srgbClr val="002060"/>
                </a:solidFill>
              </a:rPr>
              <a:t>El </a:t>
            </a:r>
            <a:r>
              <a:rPr lang="es-ES" sz="5400" b="1" dirty="0">
                <a:solidFill>
                  <a:srgbClr val="002060"/>
                </a:solidFill>
              </a:rPr>
              <a:t>juicio se hizo en </a:t>
            </a:r>
            <a:r>
              <a:rPr lang="es-ES" sz="5400" b="1" dirty="0">
                <a:solidFill>
                  <a:srgbClr val="FF0000"/>
                </a:solidFill>
              </a:rPr>
              <a:t>privado</a:t>
            </a:r>
            <a:r>
              <a:rPr lang="es-ES" sz="5400" b="1" dirty="0">
                <a:solidFill>
                  <a:srgbClr val="002060"/>
                </a:solidFill>
              </a:rPr>
              <a:t>.</a:t>
            </a:r>
          </a:p>
          <a:p>
            <a:pPr marL="685800" indent="-685800">
              <a:buClr>
                <a:srgbClr val="FF0000"/>
              </a:buClr>
              <a:buFont typeface="Wingdings" panose="05000000000000000000" pitchFamily="2" charset="2"/>
              <a:buChar char="Ø"/>
            </a:pPr>
            <a:r>
              <a:rPr lang="es-ES" sz="5400" b="1" dirty="0" smtClean="0">
                <a:solidFill>
                  <a:srgbClr val="002060"/>
                </a:solidFill>
              </a:rPr>
              <a:t>A </a:t>
            </a:r>
            <a:r>
              <a:rPr lang="es-ES" sz="5400" b="1" dirty="0">
                <a:solidFill>
                  <a:srgbClr val="002060"/>
                </a:solidFill>
              </a:rPr>
              <a:t>Jesús </a:t>
            </a:r>
            <a:r>
              <a:rPr lang="es-ES" sz="5400" b="1" dirty="0">
                <a:solidFill>
                  <a:srgbClr val="FF0000"/>
                </a:solidFill>
              </a:rPr>
              <a:t>se le azotó antes </a:t>
            </a:r>
            <a:r>
              <a:rPr lang="es-ES" sz="5400" b="1" dirty="0">
                <a:solidFill>
                  <a:srgbClr val="002060"/>
                </a:solidFill>
              </a:rPr>
              <a:t>de que se le hallara culpable.</a:t>
            </a:r>
          </a:p>
          <a:p>
            <a:pPr marL="685800" indent="-685800">
              <a:buClr>
                <a:srgbClr val="FF0000"/>
              </a:buClr>
              <a:buFont typeface="Wingdings" panose="05000000000000000000" pitchFamily="2" charset="2"/>
              <a:buChar char="Ø"/>
            </a:pPr>
            <a:r>
              <a:rPr lang="es-ES" sz="5400" b="1" dirty="0" smtClean="0">
                <a:solidFill>
                  <a:srgbClr val="002060"/>
                </a:solidFill>
              </a:rPr>
              <a:t>Lo </a:t>
            </a:r>
            <a:r>
              <a:rPr lang="es-ES" sz="5400" b="1" dirty="0">
                <a:solidFill>
                  <a:srgbClr val="002060"/>
                </a:solidFill>
              </a:rPr>
              <a:t>condenaron finalmente por el testimonio de </a:t>
            </a:r>
            <a:r>
              <a:rPr lang="es-ES" sz="5400" b="1" dirty="0">
                <a:solidFill>
                  <a:srgbClr val="FF0000"/>
                </a:solidFill>
              </a:rPr>
              <a:t>un solo testigo</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31257200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8206" y="368502"/>
            <a:ext cx="11518023"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5400" b="1" dirty="0" smtClean="0">
                <a:solidFill>
                  <a:srgbClr val="002060"/>
                </a:solidFill>
              </a:rPr>
              <a:t>El </a:t>
            </a:r>
            <a:r>
              <a:rPr lang="es-ES" sz="5400" b="1" dirty="0">
                <a:solidFill>
                  <a:srgbClr val="002060"/>
                </a:solidFill>
              </a:rPr>
              <a:t>sumo-sacerdote le instigó a </a:t>
            </a:r>
            <a:r>
              <a:rPr lang="es-ES" sz="5400" b="1" dirty="0">
                <a:solidFill>
                  <a:srgbClr val="FF0000"/>
                </a:solidFill>
              </a:rPr>
              <a:t>auto-incriminarse.</a:t>
            </a:r>
          </a:p>
          <a:p>
            <a:pPr marL="685800" indent="-685800">
              <a:buClr>
                <a:srgbClr val="FF0000"/>
              </a:buClr>
              <a:buFont typeface="Wingdings" panose="05000000000000000000" pitchFamily="2" charset="2"/>
              <a:buChar char="Ø"/>
            </a:pPr>
            <a:r>
              <a:rPr lang="es-ES" sz="5400" b="1" dirty="0" smtClean="0">
                <a:solidFill>
                  <a:srgbClr val="002060"/>
                </a:solidFill>
              </a:rPr>
              <a:t>No </a:t>
            </a:r>
            <a:r>
              <a:rPr lang="es-ES" sz="5400" b="1" dirty="0">
                <a:solidFill>
                  <a:srgbClr val="002060"/>
                </a:solidFill>
              </a:rPr>
              <a:t>le dieron derecho a un </a:t>
            </a:r>
            <a:r>
              <a:rPr lang="es-ES" sz="5400" b="1" dirty="0">
                <a:solidFill>
                  <a:srgbClr val="FF0000"/>
                </a:solidFill>
              </a:rPr>
              <a:t>defensor</a:t>
            </a:r>
            <a:r>
              <a:rPr lang="es-ES" sz="5400" b="1" dirty="0">
                <a:solidFill>
                  <a:srgbClr val="002060"/>
                </a:solidFill>
              </a:rPr>
              <a:t>.</a:t>
            </a:r>
          </a:p>
          <a:p>
            <a:pPr marL="685800" indent="-685800">
              <a:buClr>
                <a:srgbClr val="FF0000"/>
              </a:buClr>
              <a:buFont typeface="Wingdings" panose="05000000000000000000" pitchFamily="2" charset="2"/>
              <a:buChar char="Ø"/>
            </a:pPr>
            <a:r>
              <a:rPr lang="es-ES" sz="5400" b="1" dirty="0" smtClean="0">
                <a:solidFill>
                  <a:srgbClr val="002060"/>
                </a:solidFill>
              </a:rPr>
              <a:t>Lo </a:t>
            </a:r>
            <a:r>
              <a:rPr lang="es-ES" sz="5400" b="1" dirty="0">
                <a:solidFill>
                  <a:srgbClr val="002060"/>
                </a:solidFill>
              </a:rPr>
              <a:t>juzgaron un día </a:t>
            </a:r>
            <a:r>
              <a:rPr lang="es-ES" sz="5400" b="1" dirty="0">
                <a:solidFill>
                  <a:srgbClr val="FF0000"/>
                </a:solidFill>
              </a:rPr>
              <a:t>viernes</a:t>
            </a:r>
            <a:r>
              <a:rPr lang="es-ES" sz="5400" b="1" dirty="0">
                <a:solidFill>
                  <a:srgbClr val="002060"/>
                </a:solidFill>
              </a:rPr>
              <a:t>, aunque la ley decía que no se podía juzgar a nadie el viernes, Sábado o día de fiesta</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3458431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166" y="949315"/>
            <a:ext cx="11761834" cy="5632311"/>
          </a:xfrm>
          <a:prstGeom prst="rect">
            <a:avLst/>
          </a:prstGeom>
          <a:noFill/>
        </p:spPr>
        <p:txBody>
          <a:bodyPr wrap="square" rtlCol="0">
            <a:spAutoFit/>
          </a:bodyPr>
          <a:lstStyle/>
          <a:p>
            <a:r>
              <a:rPr lang="es-ES" sz="4000" b="1" dirty="0">
                <a:solidFill>
                  <a:schemeClr val="bg1"/>
                </a:solidFill>
              </a:rPr>
              <a:t>“Siempre que la iglesia alcanzó el </a:t>
            </a:r>
            <a:r>
              <a:rPr lang="es-ES" sz="4000" b="1" dirty="0">
                <a:solidFill>
                  <a:srgbClr val="FFFF00"/>
                </a:solidFill>
              </a:rPr>
              <a:t>poder civil</a:t>
            </a:r>
            <a:r>
              <a:rPr lang="es-ES" sz="4000" b="1" dirty="0">
                <a:solidFill>
                  <a:schemeClr val="bg1"/>
                </a:solidFill>
              </a:rPr>
              <a:t>, lo empleó para castigar a los que no admitían todas sus doctrinas. Las iglesias protestantes que siguieron las huellas de Roma al </a:t>
            </a:r>
            <a:r>
              <a:rPr lang="es-ES" sz="4000" b="1" dirty="0">
                <a:solidFill>
                  <a:srgbClr val="FFFF00"/>
                </a:solidFill>
              </a:rPr>
              <a:t>aliarse con los poderes mundanos</a:t>
            </a:r>
            <a:r>
              <a:rPr lang="es-ES" sz="4000" b="1" dirty="0">
                <a:solidFill>
                  <a:schemeClr val="bg1"/>
                </a:solidFill>
              </a:rPr>
              <a:t>, manifestaron el mismo deseo de restringir la libertad de conciencia. Fue la apostasía lo que indujo a la iglesia primitiva a buscar la </a:t>
            </a:r>
            <a:r>
              <a:rPr lang="es-ES" sz="4000" b="1" dirty="0">
                <a:solidFill>
                  <a:srgbClr val="FFFF00"/>
                </a:solidFill>
              </a:rPr>
              <a:t>ayuda del gobierno civil</a:t>
            </a:r>
            <a:r>
              <a:rPr lang="es-ES" sz="4000" b="1" dirty="0">
                <a:solidFill>
                  <a:schemeClr val="bg1"/>
                </a:solidFill>
              </a:rPr>
              <a:t>, y esto preparó el camino para el desarrollo del papado, simbolizado por la bestia</a:t>
            </a:r>
            <a:r>
              <a:rPr lang="es-ES" sz="4000" b="1" dirty="0" smtClean="0">
                <a:solidFill>
                  <a:schemeClr val="bg1"/>
                </a:solidFill>
              </a:rPr>
              <a:t>.”</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Conflicto de los Siglos, CS, pp. 496, 497</a:t>
            </a:r>
          </a:p>
        </p:txBody>
      </p:sp>
    </p:spTree>
    <p:extLst>
      <p:ext uri="{BB962C8B-B14F-4D97-AF65-F5344CB8AC3E}">
        <p14:creationId xmlns:p14="http://schemas.microsoft.com/office/powerpoint/2010/main" val="23056130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8206" y="368502"/>
            <a:ext cx="11518023" cy="3785652"/>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6000" b="1" dirty="0" smtClean="0">
                <a:solidFill>
                  <a:srgbClr val="002060"/>
                </a:solidFill>
              </a:rPr>
              <a:t>Aunque </a:t>
            </a:r>
            <a:r>
              <a:rPr lang="es-ES" sz="6000" b="1" dirty="0">
                <a:solidFill>
                  <a:srgbClr val="002060"/>
                </a:solidFill>
              </a:rPr>
              <a:t>la sentencia solo se podía ejecutar tres días después de la condena a Jesús lo ejecutaron el </a:t>
            </a:r>
            <a:r>
              <a:rPr lang="es-ES" sz="6000" b="1" dirty="0">
                <a:solidFill>
                  <a:srgbClr val="FF0000"/>
                </a:solidFill>
              </a:rPr>
              <a:t>mismo día</a:t>
            </a:r>
            <a:r>
              <a:rPr lang="es-ES" sz="6000" b="1" dirty="0">
                <a:solidFill>
                  <a:srgbClr val="002060"/>
                </a:solidFill>
              </a:rPr>
              <a:t>.</a:t>
            </a:r>
            <a:endParaRPr lang="es-ES" sz="6000" b="1" dirty="0">
              <a:solidFill>
                <a:srgbClr val="FF0000"/>
              </a:solidFill>
            </a:endParaRPr>
          </a:p>
        </p:txBody>
      </p:sp>
    </p:spTree>
    <p:extLst>
      <p:ext uri="{BB962C8B-B14F-4D97-AF65-F5344CB8AC3E}">
        <p14:creationId xmlns:p14="http://schemas.microsoft.com/office/powerpoint/2010/main" val="22622124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12365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Todas las denominaciones se unieron</a:t>
            </a:r>
            <a:endParaRPr lang="es-ES" sz="6600" dirty="0" smtClean="0">
              <a:solidFill>
                <a:schemeClr val="bg1"/>
              </a:solidFill>
              <a:latin typeface="Bauhaus 93" panose="04030905020B02020C02" pitchFamily="82" charset="0"/>
            </a:endParaRPr>
          </a:p>
        </p:txBody>
      </p:sp>
    </p:spTree>
    <p:extLst>
      <p:ext uri="{BB962C8B-B14F-4D97-AF65-F5344CB8AC3E}">
        <p14:creationId xmlns:p14="http://schemas.microsoft.com/office/powerpoint/2010/main" val="35767506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8206" y="368502"/>
            <a:ext cx="11385755"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En los días de Jesús había varias sectas o denominaciones judías. Todas estas sectas eran judías, pero tenían </a:t>
            </a:r>
            <a:r>
              <a:rPr lang="es-ES" sz="4800" b="1" dirty="0">
                <a:solidFill>
                  <a:srgbClr val="FF0000"/>
                </a:solidFill>
              </a:rPr>
              <a:t>diferentes doctrinas</a:t>
            </a:r>
            <a:r>
              <a:rPr lang="es-ES" sz="4800" b="1" dirty="0">
                <a:solidFill>
                  <a:srgbClr val="002060"/>
                </a:solidFill>
              </a:rPr>
              <a:t> y </a:t>
            </a:r>
            <a:r>
              <a:rPr lang="es-ES" sz="4800" b="1" dirty="0">
                <a:solidFill>
                  <a:srgbClr val="FF0000"/>
                </a:solidFill>
              </a:rPr>
              <a:t>no se querían </a:t>
            </a:r>
            <a:r>
              <a:rPr lang="es-ES" sz="4800" b="1" dirty="0">
                <a:solidFill>
                  <a:srgbClr val="002060"/>
                </a:solidFill>
              </a:rPr>
              <a:t>entre sí. Por ejemplo, los </a:t>
            </a:r>
            <a:r>
              <a:rPr lang="es-ES" sz="4800" b="1" dirty="0">
                <a:solidFill>
                  <a:srgbClr val="FF0000"/>
                </a:solidFill>
              </a:rPr>
              <a:t>fariseos</a:t>
            </a:r>
            <a:r>
              <a:rPr lang="es-ES" sz="4800" b="1" dirty="0">
                <a:solidFill>
                  <a:srgbClr val="002060"/>
                </a:solidFill>
              </a:rPr>
              <a:t> creían en la inmortalidad del alma y en la resurrección y los </a:t>
            </a:r>
            <a:r>
              <a:rPr lang="es-ES" sz="4800" b="1" dirty="0">
                <a:solidFill>
                  <a:srgbClr val="FF0000"/>
                </a:solidFill>
              </a:rPr>
              <a:t>saduceos</a:t>
            </a:r>
            <a:r>
              <a:rPr lang="es-ES" sz="4800" b="1" dirty="0">
                <a:solidFill>
                  <a:srgbClr val="002060"/>
                </a:solidFill>
              </a:rPr>
              <a:t> no (</a:t>
            </a:r>
            <a:r>
              <a:rPr lang="es-ES" sz="4800" b="1" i="1" dirty="0">
                <a:solidFill>
                  <a:srgbClr val="002060"/>
                </a:solidFill>
              </a:rPr>
              <a:t>Hechos 23:8: ‘no creen en la resurrección ni en los ángeles ni en los espíritus’</a:t>
            </a:r>
            <a:r>
              <a:rPr lang="es-ES" sz="4800" b="1" dirty="0">
                <a:solidFill>
                  <a:srgbClr val="002060"/>
                </a:solidFill>
              </a:rPr>
              <a:t>).</a:t>
            </a:r>
            <a:endParaRPr lang="es-ES" sz="4800" b="1" dirty="0">
              <a:solidFill>
                <a:srgbClr val="FF0000"/>
              </a:solidFill>
            </a:endParaRPr>
          </a:p>
        </p:txBody>
      </p:sp>
    </p:spTree>
    <p:extLst>
      <p:ext uri="{BB962C8B-B14F-4D97-AF65-F5344CB8AC3E}">
        <p14:creationId xmlns:p14="http://schemas.microsoft.com/office/powerpoint/2010/main" val="29334144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98206" y="368502"/>
            <a:ext cx="11385755"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No obstante, en un </a:t>
            </a:r>
            <a:r>
              <a:rPr lang="es-ES" sz="4800" b="1" dirty="0">
                <a:solidFill>
                  <a:srgbClr val="FF0000"/>
                </a:solidFill>
              </a:rPr>
              <a:t>momento de crisis </a:t>
            </a:r>
            <a:r>
              <a:rPr lang="es-ES" sz="4800" b="1" dirty="0">
                <a:solidFill>
                  <a:srgbClr val="002060"/>
                </a:solidFill>
              </a:rPr>
              <a:t>y seguridad nacional, todos los líderes y las denominaciones </a:t>
            </a:r>
            <a:r>
              <a:rPr lang="es-ES" sz="4800" b="1" dirty="0">
                <a:solidFill>
                  <a:srgbClr val="FF0000"/>
                </a:solidFill>
              </a:rPr>
              <a:t>pusieron a un lado sus diferencias </a:t>
            </a:r>
            <a:r>
              <a:rPr lang="es-ES" sz="4800" b="1" dirty="0">
                <a:solidFill>
                  <a:srgbClr val="002060"/>
                </a:solidFill>
              </a:rPr>
              <a:t>y </a:t>
            </a:r>
            <a:r>
              <a:rPr lang="es-ES" sz="4800" b="1" dirty="0">
                <a:solidFill>
                  <a:srgbClr val="FF0000"/>
                </a:solidFill>
              </a:rPr>
              <a:t>se unieron </a:t>
            </a:r>
            <a:r>
              <a:rPr lang="es-ES" sz="4800" b="1" dirty="0">
                <a:solidFill>
                  <a:srgbClr val="002060"/>
                </a:solidFill>
              </a:rPr>
              <a:t>para destruir al que</a:t>
            </a:r>
          </a:p>
          <a:p>
            <a:pPr>
              <a:buClr>
                <a:srgbClr val="FF0000"/>
              </a:buClr>
            </a:pPr>
            <a:r>
              <a:rPr lang="es-ES" sz="4800" b="1" dirty="0" smtClean="0">
                <a:solidFill>
                  <a:srgbClr val="002060"/>
                </a:solidFill>
              </a:rPr>
              <a:t>amenazaba </a:t>
            </a:r>
            <a:r>
              <a:rPr lang="es-ES" sz="4800" b="1" dirty="0">
                <a:solidFill>
                  <a:srgbClr val="002060"/>
                </a:solidFill>
              </a:rPr>
              <a:t>la </a:t>
            </a:r>
            <a:r>
              <a:rPr lang="es-ES" sz="4800" b="1" dirty="0">
                <a:solidFill>
                  <a:srgbClr val="FF0000"/>
                </a:solidFill>
              </a:rPr>
              <a:t>seguridad nacional</a:t>
            </a:r>
            <a:r>
              <a:rPr lang="es-ES" sz="4800" b="1" dirty="0">
                <a:solidFill>
                  <a:srgbClr val="002060"/>
                </a:solidFill>
              </a:rPr>
              <a:t>. Pensaban que al unirse para matar a Jesús </a:t>
            </a:r>
            <a:r>
              <a:rPr lang="es-ES" sz="4800" b="1" dirty="0">
                <a:solidFill>
                  <a:srgbClr val="FF0000"/>
                </a:solidFill>
              </a:rPr>
              <a:t>salvarían la nación</a:t>
            </a:r>
            <a:r>
              <a:rPr lang="es-ES" sz="4800" b="1" dirty="0">
                <a:solidFill>
                  <a:srgbClr val="002060"/>
                </a:solidFill>
              </a:rPr>
              <a:t>, pero en efecto la apostasía nacional llevó a la </a:t>
            </a:r>
            <a:r>
              <a:rPr lang="es-ES" sz="4800" b="1" dirty="0">
                <a:solidFill>
                  <a:srgbClr val="FF0000"/>
                </a:solidFill>
              </a:rPr>
              <a:t>ruina nacional</a:t>
            </a:r>
            <a:r>
              <a:rPr lang="es-ES" sz="4800" b="1" dirty="0">
                <a:solidFill>
                  <a:srgbClr val="002060"/>
                </a:solidFill>
              </a:rPr>
              <a:t>.</a:t>
            </a:r>
            <a:endParaRPr lang="es-ES" sz="4800" b="1" dirty="0">
              <a:solidFill>
                <a:srgbClr val="FF0000"/>
              </a:solidFill>
            </a:endParaRPr>
          </a:p>
        </p:txBody>
      </p:sp>
    </p:spTree>
    <p:extLst>
      <p:ext uri="{BB962C8B-B14F-4D97-AF65-F5344CB8AC3E}">
        <p14:creationId xmlns:p14="http://schemas.microsoft.com/office/powerpoint/2010/main" val="16072272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1948" y="1507192"/>
            <a:ext cx="11497139" cy="4247317"/>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Muchos consideran la gran </a:t>
            </a:r>
            <a:r>
              <a:rPr lang="es-ES" sz="5400" b="1" dirty="0">
                <a:solidFill>
                  <a:srgbClr val="FFFF00"/>
                </a:solidFill>
              </a:rPr>
              <a:t>diversidad de creencias</a:t>
            </a:r>
            <a:r>
              <a:rPr lang="es-ES" sz="5400" b="1" dirty="0">
                <a:solidFill>
                  <a:schemeClr val="bg1"/>
                </a:solidFill>
              </a:rPr>
              <a:t> en las iglesias protestantes como prueba terminante de que nunca se procurará asegurar una uniformidad forzada.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latin typeface="Arial Black" panose="020B0A04020102020204" pitchFamily="34" charset="0"/>
              </a:rPr>
              <a:t>Lo mismo ocurrirá con las iglesias protestantes al final de la </a:t>
            </a:r>
            <a:r>
              <a:rPr lang="es-ES" sz="3200" b="1" dirty="0" smtClean="0">
                <a:latin typeface="Arial Black" panose="020B0A04020102020204" pitchFamily="34" charset="0"/>
              </a:rPr>
              <a:t>historia: </a:t>
            </a:r>
            <a:r>
              <a:rPr lang="es-ES" sz="3200" b="1" dirty="0" smtClean="0">
                <a:solidFill>
                  <a:srgbClr val="FF0000"/>
                </a:solidFill>
                <a:latin typeface="Arial Black" panose="020B0A04020102020204" pitchFamily="34" charset="0"/>
              </a:rPr>
              <a:t>CS, p. 497</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6488189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53961" y="117693"/>
            <a:ext cx="11497139" cy="6740307"/>
          </a:xfrm>
          <a:prstGeom prst="rect">
            <a:avLst/>
          </a:prstGeom>
          <a:noFill/>
        </p:spPr>
        <p:txBody>
          <a:bodyPr wrap="square" rtlCol="0">
            <a:spAutoFit/>
          </a:bodyPr>
          <a:lstStyle/>
          <a:p>
            <a:r>
              <a:rPr lang="es-ES" sz="4800" b="1" dirty="0" smtClean="0">
                <a:solidFill>
                  <a:schemeClr val="bg1"/>
                </a:solidFill>
              </a:rPr>
              <a:t>Pero </a:t>
            </a:r>
            <a:r>
              <a:rPr lang="es-ES" sz="4800" b="1" dirty="0">
                <a:solidFill>
                  <a:schemeClr val="bg1"/>
                </a:solidFill>
              </a:rPr>
              <a:t>desde hace años se viene notando entre las iglesias protestantes un poderoso y creciente sentimiento en favor de una unión basada en puntos comunes de doctrina. Para asegurar tal unión, debe necesariamente evitarse toda discusión de asuntos en los cuales </a:t>
            </a:r>
            <a:r>
              <a:rPr lang="es-ES" sz="4800" b="1" dirty="0">
                <a:solidFill>
                  <a:srgbClr val="FFFF00"/>
                </a:solidFill>
              </a:rPr>
              <a:t>no todos están de acuerdo</a:t>
            </a:r>
            <a:r>
              <a:rPr lang="es-ES" sz="4800" b="1" dirty="0">
                <a:solidFill>
                  <a:schemeClr val="bg1"/>
                </a:solidFill>
              </a:rPr>
              <a:t>, por importantes que sean desde el punto de vista bíblico</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31532662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1948" y="1049992"/>
            <a:ext cx="11497139" cy="5509200"/>
          </a:xfrm>
          <a:prstGeom prst="rect">
            <a:avLst/>
          </a:prstGeom>
          <a:noFill/>
        </p:spPr>
        <p:txBody>
          <a:bodyPr wrap="square" rtlCol="0">
            <a:spAutoFit/>
          </a:bodyPr>
          <a:lstStyle/>
          <a:p>
            <a:r>
              <a:rPr lang="es-ES" sz="4400" b="1" dirty="0">
                <a:solidFill>
                  <a:schemeClr val="bg1"/>
                </a:solidFill>
              </a:rPr>
              <a:t>“Cuando las iglesias principales de los Estados Unidos, </a:t>
            </a:r>
            <a:r>
              <a:rPr lang="es-ES" sz="4400" b="1" dirty="0">
                <a:solidFill>
                  <a:srgbClr val="FFFF00"/>
                </a:solidFill>
              </a:rPr>
              <a:t>uniéndose en puntos comunes</a:t>
            </a:r>
            <a:r>
              <a:rPr lang="es-ES" sz="4400" b="1" dirty="0">
                <a:solidFill>
                  <a:srgbClr val="FF0000"/>
                </a:solidFill>
              </a:rPr>
              <a:t> </a:t>
            </a:r>
            <a:r>
              <a:rPr lang="es-ES" sz="4400" b="1" dirty="0">
                <a:solidFill>
                  <a:schemeClr val="bg1"/>
                </a:solidFill>
              </a:rPr>
              <a:t>de doctrina, </a:t>
            </a:r>
            <a:r>
              <a:rPr lang="es-ES" sz="4400" b="1" dirty="0">
                <a:solidFill>
                  <a:srgbClr val="FFFF00"/>
                </a:solidFill>
              </a:rPr>
              <a:t>influyan sobre el estado </a:t>
            </a:r>
            <a:r>
              <a:rPr lang="es-ES" sz="4400" b="1" dirty="0">
                <a:solidFill>
                  <a:schemeClr val="bg1"/>
                </a:solidFill>
              </a:rPr>
              <a:t>para que imponga los decretos y las instituciones de ellas, entonces la América protestante habrá formado una imagen de la jerarquía romana, y la imposición de </a:t>
            </a:r>
            <a:r>
              <a:rPr lang="es-ES" sz="4400" b="1" dirty="0">
                <a:solidFill>
                  <a:srgbClr val="FFFF00"/>
                </a:solidFill>
              </a:rPr>
              <a:t>penas civiles </a:t>
            </a:r>
            <a:r>
              <a:rPr lang="es-ES" sz="4400" b="1" dirty="0">
                <a:solidFill>
                  <a:schemeClr val="bg1"/>
                </a:solidFill>
              </a:rPr>
              <a:t>contra los disidentes vendrá de por sí sola</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CS, p. 498</a:t>
            </a:r>
          </a:p>
        </p:txBody>
      </p:sp>
    </p:spTree>
    <p:extLst>
      <p:ext uri="{BB962C8B-B14F-4D97-AF65-F5344CB8AC3E}">
        <p14:creationId xmlns:p14="http://schemas.microsoft.com/office/powerpoint/2010/main" val="29054392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52524" y="1261974"/>
            <a:ext cx="4276327" cy="1077218"/>
          </a:xfrm>
          <a:prstGeom prst="rect">
            <a:avLst/>
          </a:prstGeom>
          <a:noFill/>
        </p:spPr>
        <p:txBody>
          <a:bodyPr wrap="square" rtlCol="0">
            <a:spAutoFit/>
          </a:bodyPr>
          <a:lstStyle/>
          <a:p>
            <a:pPr lvl="0">
              <a:defRPr/>
            </a:pPr>
            <a:r>
              <a:rPr lang="es-ES" sz="3200" dirty="0">
                <a:solidFill>
                  <a:schemeClr val="accent1">
                    <a:lumMod val="50000"/>
                  </a:schemeClr>
                </a:solidFill>
              </a:rPr>
              <a:t>Vía para entregar a Jesús a la muerte</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05316" y="264361"/>
            <a:ext cx="4223536" cy="584775"/>
          </a:xfrm>
          <a:prstGeom prst="rect">
            <a:avLst/>
          </a:prstGeom>
          <a:noFill/>
        </p:spPr>
        <p:txBody>
          <a:bodyPr wrap="square" rtlCol="0">
            <a:spAutoFit/>
          </a:bodyPr>
          <a:lstStyle/>
          <a:p>
            <a:pPr lvl="0">
              <a:defRPr/>
            </a:pPr>
            <a:r>
              <a:rPr lang="es-ES" sz="3200" dirty="0">
                <a:solidFill>
                  <a:schemeClr val="accent1">
                    <a:lumMod val="50000"/>
                  </a:schemeClr>
                </a:solidFill>
              </a:rPr>
              <a:t>El primer juicio a Jesús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52525" y="4336963"/>
            <a:ext cx="4516263" cy="584775"/>
          </a:xfrm>
          <a:prstGeom prst="rect">
            <a:avLst/>
          </a:prstGeom>
          <a:noFill/>
        </p:spPr>
        <p:txBody>
          <a:bodyPr wrap="square" rtlCol="0">
            <a:spAutoFit/>
          </a:bodyPr>
          <a:lstStyle/>
          <a:p>
            <a:pPr lvl="0">
              <a:defRPr/>
            </a:pPr>
            <a:r>
              <a:rPr lang="es-ES" sz="3200" dirty="0">
                <a:solidFill>
                  <a:schemeClr val="accent1">
                    <a:lumMod val="50000"/>
                  </a:schemeClr>
                </a:solidFill>
              </a:rPr>
              <a:t>Los fariseos y saduceos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652524" y="5284912"/>
            <a:ext cx="4479127" cy="1077218"/>
          </a:xfrm>
          <a:prstGeom prst="rect">
            <a:avLst/>
          </a:prstGeom>
          <a:noFill/>
        </p:spPr>
        <p:txBody>
          <a:bodyPr wrap="square" rtlCol="0">
            <a:spAutoFit/>
          </a:bodyPr>
          <a:lstStyle/>
          <a:p>
            <a:pPr lvl="0">
              <a:defRPr/>
            </a:pPr>
            <a:r>
              <a:rPr lang="es-ES" sz="3200" dirty="0">
                <a:solidFill>
                  <a:schemeClr val="accent1">
                    <a:lumMod val="50000"/>
                  </a:schemeClr>
                </a:solidFill>
              </a:rPr>
              <a:t>Las iglesias protestantes con distintas creencias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89661" y="2604952"/>
            <a:ext cx="4276327" cy="1077218"/>
          </a:xfrm>
          <a:prstGeom prst="rect">
            <a:avLst/>
          </a:prstGeom>
          <a:noFill/>
        </p:spPr>
        <p:txBody>
          <a:bodyPr wrap="square" rtlCol="0">
            <a:spAutoFit/>
          </a:bodyPr>
          <a:lstStyle/>
          <a:p>
            <a:pPr lvl="0">
              <a:defRPr/>
            </a:pPr>
            <a:r>
              <a:rPr lang="es-ES" sz="3200" dirty="0">
                <a:solidFill>
                  <a:schemeClr val="accent1">
                    <a:lumMod val="50000"/>
                  </a:schemeClr>
                </a:solidFill>
              </a:rPr>
              <a:t>Los derechos legales de Jesús fueron respetados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695768" y="4865986"/>
            <a:ext cx="5057115"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E.</a:t>
            </a:r>
            <a:r>
              <a:rPr kumimoji="0" lang="es-DO" sz="3200" b="0" i="0" u="none" strike="noStrike" kern="1200" cap="none" spc="0" normalizeH="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Falso testimonio</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77781" y="1696678"/>
            <a:ext cx="5450809" cy="584775"/>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Juicio eclesiástico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577782" y="162534"/>
            <a:ext cx="4904288"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Se unieron en el juicio a Jesús</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577781" y="2650683"/>
            <a:ext cx="5117690"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Se unirán al final de la historia</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710516" y="5953161"/>
            <a:ext cx="5185338"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smtClean="0">
                <a:solidFill>
                  <a:prstClr val="black"/>
                </a:solidFill>
              </a:rPr>
              <a:t>Falso</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6695768" y="3944265"/>
            <a:ext cx="4786300" cy="553998"/>
          </a:xfrm>
          <a:prstGeom prst="rect">
            <a:avLst/>
          </a:prstGeom>
          <a:noFill/>
        </p:spPr>
        <p:txBody>
          <a:bodyPr wrap="square" rtlCol="0">
            <a:spAutoFit/>
          </a:bodyPr>
          <a:lstStyle/>
          <a:p>
            <a:pPr lvl="0"/>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dirty="0" smtClean="0">
                <a:solidFill>
                  <a:prstClr val="black"/>
                </a:solidFill>
              </a:rPr>
              <a:t>Verdadero</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47028"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37455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smtClean="0">
                <a:solidFill>
                  <a:schemeClr val="bg1"/>
                </a:solidFill>
                <a:latin typeface="Bauhaus 93" panose="04030905020B02020C02" pitchFamily="82" charset="0"/>
              </a:rPr>
              <a:t>Ecumenismo [</a:t>
            </a:r>
            <a:r>
              <a:rPr lang="es-ES" sz="6600" dirty="0" smtClean="0">
                <a:solidFill>
                  <a:schemeClr val="bg1"/>
                </a:solidFill>
                <a:latin typeface="Bauhaus 93" panose="04030905020B02020C02" pitchFamily="82" charset="0"/>
              </a:rPr>
              <a:t>unión] </a:t>
            </a:r>
            <a:r>
              <a:rPr lang="es-ES" sz="6600" dirty="0" smtClean="0">
                <a:solidFill>
                  <a:schemeClr val="bg1"/>
                </a:solidFill>
                <a:latin typeface="Bauhaus 93" panose="04030905020B02020C02" pitchFamily="82" charset="0"/>
              </a:rPr>
              <a:t>“político”</a:t>
            </a:r>
            <a:endParaRPr lang="es-ES" sz="66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6016189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1949" y="1846405"/>
            <a:ext cx="11267768" cy="2862322"/>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Y se hicieron </a:t>
            </a:r>
            <a:r>
              <a:rPr lang="es-ES" sz="6000" b="1" dirty="0">
                <a:solidFill>
                  <a:srgbClr val="FFFF00"/>
                </a:solidFill>
              </a:rPr>
              <a:t>amigos</a:t>
            </a:r>
            <a:r>
              <a:rPr lang="es-ES" sz="6000" b="1" dirty="0">
                <a:solidFill>
                  <a:schemeClr val="bg1"/>
                </a:solidFill>
              </a:rPr>
              <a:t> Pilato y Herodes aquel día; porque antes estaban </a:t>
            </a:r>
            <a:r>
              <a:rPr lang="es-ES" sz="6000" b="1" dirty="0">
                <a:solidFill>
                  <a:srgbClr val="FFFF00"/>
                </a:solidFill>
              </a:rPr>
              <a:t>enemistados</a:t>
            </a:r>
            <a:r>
              <a:rPr lang="es-ES" sz="6000" b="1" dirty="0">
                <a:solidFill>
                  <a:schemeClr val="bg1"/>
                </a:solidFill>
              </a:rPr>
              <a:t> entre sí.”</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Lucas 23:12</a:t>
            </a:r>
            <a:r>
              <a:rPr lang="es-ES" sz="3200" b="1" dirty="0" smtClean="0">
                <a:latin typeface="Arial Black" panose="020B0A04020102020204" pitchFamily="34" charset="0"/>
              </a:rPr>
              <a:t>: </a:t>
            </a:r>
            <a:r>
              <a:rPr lang="es-ES" sz="3200" b="1" dirty="0" smtClean="0">
                <a:latin typeface="Arial Black" panose="020B0A04020102020204" pitchFamily="34" charset="0"/>
              </a:rPr>
              <a:t>Aún </a:t>
            </a:r>
            <a:r>
              <a:rPr lang="es-ES" sz="3200" b="1" dirty="0">
                <a:latin typeface="Arial Black" panose="020B0A04020102020204" pitchFamily="34" charset="0"/>
              </a:rPr>
              <a:t>los que eran enemigos políticos se volvieron amigos</a:t>
            </a:r>
            <a:r>
              <a:rPr lang="es-ES" sz="3200" b="1" dirty="0" smtClean="0">
                <a:latin typeface="Arial Black" panose="020B0A04020102020204" pitchFamily="34" charset="0"/>
              </a:rPr>
              <a:t>:</a:t>
            </a:r>
            <a:endParaRPr lang="es-ES" sz="3200" b="1" dirty="0">
              <a:latin typeface="Arial Black" panose="020B0A04020102020204" pitchFamily="34" charset="0"/>
            </a:endParaRPr>
          </a:p>
        </p:txBody>
      </p:sp>
    </p:spTree>
    <p:extLst>
      <p:ext uri="{BB962C8B-B14F-4D97-AF65-F5344CB8AC3E}">
        <p14:creationId xmlns:p14="http://schemas.microsoft.com/office/powerpoint/2010/main" val="976775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75187" y="302359"/>
            <a:ext cx="11201102"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buClr>
                <a:srgbClr val="FF0000"/>
              </a:buClr>
            </a:pPr>
            <a:r>
              <a:rPr lang="es-ES" sz="7200" b="1" dirty="0">
                <a:solidFill>
                  <a:srgbClr val="002060"/>
                </a:solidFill>
              </a:rPr>
              <a:t>Apocalipsis 17 describe una iglesia que </a:t>
            </a:r>
            <a:r>
              <a:rPr lang="es-ES" sz="7200" b="1" dirty="0">
                <a:solidFill>
                  <a:srgbClr val="FF0000"/>
                </a:solidFill>
              </a:rPr>
              <a:t>profesa</a:t>
            </a:r>
            <a:r>
              <a:rPr lang="es-ES" sz="7200" b="1" dirty="0">
                <a:solidFill>
                  <a:srgbClr val="002060"/>
                </a:solidFill>
              </a:rPr>
              <a:t> servir a Dios, pero que es apóstata. Se le llama ‘la gran ramera’. ¿</a:t>
            </a:r>
            <a:r>
              <a:rPr lang="es-ES" sz="7200" b="1" u="sng" dirty="0">
                <a:solidFill>
                  <a:srgbClr val="002060"/>
                </a:solidFill>
              </a:rPr>
              <a:t>Cómo se tornó ramera</a:t>
            </a:r>
            <a:r>
              <a:rPr lang="es-ES" sz="7200" b="1" dirty="0">
                <a:solidFill>
                  <a:srgbClr val="002060"/>
                </a:solidFill>
              </a:rPr>
              <a:t>?</a:t>
            </a:r>
          </a:p>
        </p:txBody>
      </p:sp>
    </p:spTree>
    <p:extLst>
      <p:ext uri="{BB962C8B-B14F-4D97-AF65-F5344CB8AC3E}">
        <p14:creationId xmlns:p14="http://schemas.microsoft.com/office/powerpoint/2010/main" val="73445101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Sentencia de muerte</a:t>
            </a:r>
          </a:p>
        </p:txBody>
      </p:sp>
    </p:spTree>
    <p:extLst>
      <p:ext uri="{BB962C8B-B14F-4D97-AF65-F5344CB8AC3E}">
        <p14:creationId xmlns:p14="http://schemas.microsoft.com/office/powerpoint/2010/main" val="29088858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00910" y="720678"/>
            <a:ext cx="10021167" cy="4524315"/>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7200" b="1" dirty="0">
                <a:solidFill>
                  <a:srgbClr val="002060"/>
                </a:solidFill>
              </a:rPr>
              <a:t>Al </a:t>
            </a:r>
            <a:r>
              <a:rPr lang="es-ES" sz="7200" b="1" dirty="0">
                <a:solidFill>
                  <a:srgbClr val="FF0000"/>
                </a:solidFill>
              </a:rPr>
              <a:t>terminar</a:t>
            </a:r>
            <a:r>
              <a:rPr lang="es-ES" sz="7200" b="1" dirty="0">
                <a:solidFill>
                  <a:srgbClr val="002060"/>
                </a:solidFill>
              </a:rPr>
              <a:t> la inquisición, el tribunal religioso </a:t>
            </a:r>
            <a:r>
              <a:rPr lang="es-ES" sz="7200" b="1" dirty="0" smtClean="0">
                <a:solidFill>
                  <a:srgbClr val="002060"/>
                </a:solidFill>
              </a:rPr>
              <a:t>pronunció </a:t>
            </a:r>
            <a:r>
              <a:rPr lang="es-ES" sz="7200" b="1" dirty="0">
                <a:solidFill>
                  <a:srgbClr val="002060"/>
                </a:solidFill>
              </a:rPr>
              <a:t>contra Jesús el decreto de muerte:</a:t>
            </a:r>
          </a:p>
        </p:txBody>
      </p:sp>
    </p:spTree>
    <p:extLst>
      <p:ext uri="{BB962C8B-B14F-4D97-AF65-F5344CB8AC3E}">
        <p14:creationId xmlns:p14="http://schemas.microsoft.com/office/powerpoint/2010/main" val="224576804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6407" y="887759"/>
            <a:ext cx="11223524" cy="5909310"/>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Entonces el sumo sacerdote rasgó sus vestiduras, diciendo: !!Ha blasfemado! ¿Qué más necesidad tenemos de testigos? He aquí, ahora mismo habéis oído su blasfemia. </a:t>
            </a:r>
            <a:r>
              <a:rPr lang="es-ES" sz="5400" b="1" dirty="0">
                <a:solidFill>
                  <a:srgbClr val="FF0000"/>
                </a:solidFill>
              </a:rPr>
              <a:t>66</a:t>
            </a:r>
            <a:r>
              <a:rPr lang="es-ES" sz="5400" b="1" dirty="0">
                <a:solidFill>
                  <a:schemeClr val="bg1"/>
                </a:solidFill>
              </a:rPr>
              <a:t> ¿Qué os parece? Y respondiendo ellos, dijeron: </a:t>
            </a:r>
            <a:r>
              <a:rPr lang="es-ES" sz="5400" b="1" dirty="0">
                <a:solidFill>
                  <a:srgbClr val="FFFF00"/>
                </a:solidFill>
              </a:rPr>
              <a:t>¡Es reo de muerte!"</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Mateo 26:65, 66: </a:t>
            </a:r>
            <a:r>
              <a:rPr lang="es-ES" sz="3200" b="1" dirty="0">
                <a:latin typeface="Arial Black" panose="020B0A04020102020204" pitchFamily="34" charset="0"/>
              </a:rPr>
              <a:t>Sentencia de muerte</a:t>
            </a:r>
          </a:p>
        </p:txBody>
      </p:sp>
    </p:spTree>
    <p:extLst>
      <p:ext uri="{BB962C8B-B14F-4D97-AF65-F5344CB8AC3E}">
        <p14:creationId xmlns:p14="http://schemas.microsoft.com/office/powerpoint/2010/main" val="39889874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107996"/>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La iglesia apela al estado</a:t>
            </a:r>
          </a:p>
        </p:txBody>
      </p:sp>
    </p:spTree>
    <p:extLst>
      <p:ext uri="{BB962C8B-B14F-4D97-AF65-F5344CB8AC3E}">
        <p14:creationId xmlns:p14="http://schemas.microsoft.com/office/powerpoint/2010/main" val="20189876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324531"/>
            <a:ext cx="11180212"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buClr>
                <a:srgbClr val="FFFF00"/>
              </a:buClr>
            </a:pPr>
            <a:r>
              <a:rPr lang="es-ES" sz="4800" b="1" dirty="0" smtClean="0">
                <a:solidFill>
                  <a:srgbClr val="002060"/>
                </a:solidFill>
              </a:rPr>
              <a:t>El </a:t>
            </a:r>
            <a:r>
              <a:rPr lang="es-ES" sz="4800" b="1" dirty="0">
                <a:solidFill>
                  <a:srgbClr val="002060"/>
                </a:solidFill>
              </a:rPr>
              <a:t>poder eclesiástico apóstata tenía un </a:t>
            </a:r>
            <a:r>
              <a:rPr lang="es-ES" sz="4800" b="1" dirty="0">
                <a:solidFill>
                  <a:srgbClr val="FF0000"/>
                </a:solidFill>
              </a:rPr>
              <a:t>problema muy serio</a:t>
            </a:r>
            <a:r>
              <a:rPr lang="es-ES" sz="4800" b="1" dirty="0">
                <a:solidFill>
                  <a:srgbClr val="002060"/>
                </a:solidFill>
              </a:rPr>
              <a:t>. Las </a:t>
            </a:r>
            <a:r>
              <a:rPr lang="es-ES" sz="4800" b="1" dirty="0">
                <a:solidFill>
                  <a:srgbClr val="FF0000"/>
                </a:solidFill>
              </a:rPr>
              <a:t>leyes de </a:t>
            </a:r>
            <a:r>
              <a:rPr lang="es-ES" sz="4800" b="1" dirty="0" smtClean="0">
                <a:solidFill>
                  <a:srgbClr val="FF0000"/>
                </a:solidFill>
              </a:rPr>
              <a:t>Roma </a:t>
            </a:r>
            <a:r>
              <a:rPr lang="es-ES" sz="4800" b="1" dirty="0">
                <a:solidFill>
                  <a:srgbClr val="002060"/>
                </a:solidFill>
              </a:rPr>
              <a:t>le prohibían a la iglesia que ejecutara la sentencia de muerte </a:t>
            </a:r>
            <a:r>
              <a:rPr lang="es-ES" sz="4800" b="1" dirty="0">
                <a:solidFill>
                  <a:srgbClr val="FF0000"/>
                </a:solidFill>
              </a:rPr>
              <a:t>sin la autorización </a:t>
            </a:r>
            <a:r>
              <a:rPr lang="es-ES" sz="4800" b="1" dirty="0">
                <a:solidFill>
                  <a:srgbClr val="002060"/>
                </a:solidFill>
              </a:rPr>
              <a:t>del </a:t>
            </a:r>
            <a:r>
              <a:rPr lang="es-ES" sz="4800" b="1" dirty="0" smtClean="0">
                <a:solidFill>
                  <a:srgbClr val="002060"/>
                </a:solidFill>
              </a:rPr>
              <a:t>Estado</a:t>
            </a:r>
            <a:r>
              <a:rPr lang="es-ES" sz="4800" b="1" dirty="0">
                <a:solidFill>
                  <a:srgbClr val="002060"/>
                </a:solidFill>
              </a:rPr>
              <a:t>. Como </a:t>
            </a:r>
            <a:r>
              <a:rPr lang="es-ES" sz="4800" b="1" dirty="0" smtClean="0">
                <a:solidFill>
                  <a:srgbClr val="002060"/>
                </a:solidFill>
              </a:rPr>
              <a:t>iglesia no </a:t>
            </a:r>
            <a:r>
              <a:rPr lang="es-ES" sz="4800" b="1" dirty="0">
                <a:solidFill>
                  <a:srgbClr val="002060"/>
                </a:solidFill>
              </a:rPr>
              <a:t>podían ejecutar la sentencia que habían pronunciado contra Jesús. ¡</a:t>
            </a:r>
            <a:r>
              <a:rPr lang="es-ES" sz="4800" b="1" dirty="0">
                <a:solidFill>
                  <a:srgbClr val="FF0000"/>
                </a:solidFill>
              </a:rPr>
              <a:t>Necesitaban la espada </a:t>
            </a:r>
            <a:r>
              <a:rPr lang="es-ES" sz="4800" b="1" dirty="0">
                <a:solidFill>
                  <a:srgbClr val="002060"/>
                </a:solidFill>
              </a:rPr>
              <a:t>del poder civil, de modo que </a:t>
            </a:r>
            <a:r>
              <a:rPr lang="es-ES" sz="4800" b="1" dirty="0">
                <a:solidFill>
                  <a:srgbClr val="FF0000"/>
                </a:solidFill>
              </a:rPr>
              <a:t>llevaron a Jesús a Pilato</a:t>
            </a:r>
            <a:r>
              <a:rPr lang="es-ES" sz="4800" b="1" dirty="0">
                <a:solidFill>
                  <a:srgbClr val="002060"/>
                </a:solidFill>
              </a:rPr>
              <a:t>!</a:t>
            </a:r>
            <a:endParaRPr lang="es-ES" sz="4800" b="1" i="1" dirty="0">
              <a:solidFill>
                <a:srgbClr val="FFFF00"/>
              </a:solidFill>
            </a:endParaRPr>
          </a:p>
        </p:txBody>
      </p:sp>
    </p:spTree>
    <p:extLst>
      <p:ext uri="{BB962C8B-B14F-4D97-AF65-F5344CB8AC3E}">
        <p14:creationId xmlns:p14="http://schemas.microsoft.com/office/powerpoint/2010/main" val="294383812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1948" y="990998"/>
            <a:ext cx="11497139"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Venida la mañana, todos los principales sacerdotes y los ancianos del pueblo entraron en consejo contra Jesús, para entregarle a muerte. 2 Y le llevaron atado, y </a:t>
            </a:r>
            <a:r>
              <a:rPr lang="es-ES" sz="5400" b="1" dirty="0">
                <a:solidFill>
                  <a:srgbClr val="FFFF00"/>
                </a:solidFill>
              </a:rPr>
              <a:t>le entregaron a Poncio Pilato, el gobernador</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Mateo 27:1, 2:</a:t>
            </a:r>
          </a:p>
        </p:txBody>
      </p:sp>
    </p:spTree>
    <p:extLst>
      <p:ext uri="{BB962C8B-B14F-4D97-AF65-F5344CB8AC3E}">
        <p14:creationId xmlns:p14="http://schemas.microsoft.com/office/powerpoint/2010/main" val="35226377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71948" y="1064740"/>
            <a:ext cx="11497139"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Llevaron a Jesús </a:t>
            </a:r>
            <a:r>
              <a:rPr lang="es-ES" sz="6000" b="1" dirty="0">
                <a:solidFill>
                  <a:srgbClr val="FFFF00"/>
                </a:solidFill>
              </a:rPr>
              <a:t>de </a:t>
            </a:r>
            <a:r>
              <a:rPr lang="es-ES" sz="6000" b="1" dirty="0">
                <a:solidFill>
                  <a:schemeClr val="bg1"/>
                </a:solidFill>
              </a:rPr>
              <a:t>casa de Caifás </a:t>
            </a:r>
            <a:r>
              <a:rPr lang="es-ES" sz="6000" b="1" dirty="0">
                <a:solidFill>
                  <a:srgbClr val="FFFF00"/>
                </a:solidFill>
              </a:rPr>
              <a:t>al </a:t>
            </a:r>
            <a:r>
              <a:rPr lang="es-ES" sz="6000" b="1" dirty="0" smtClean="0">
                <a:solidFill>
                  <a:srgbClr val="FFFF00"/>
                </a:solidFill>
              </a:rPr>
              <a:t>pretorio</a:t>
            </a:r>
            <a:r>
              <a:rPr lang="es-ES" sz="6000" b="1" dirty="0" smtClean="0">
                <a:solidFill>
                  <a:schemeClr val="bg1"/>
                </a:solidFill>
              </a:rPr>
              <a:t> [</a:t>
            </a:r>
            <a:r>
              <a:rPr lang="es-ES" sz="6000" b="1" dirty="0" smtClean="0">
                <a:solidFill>
                  <a:srgbClr val="FFFF00"/>
                </a:solidFill>
              </a:rPr>
              <a:t>o sea</a:t>
            </a:r>
            <a:r>
              <a:rPr lang="es-ES" sz="6000" b="1" dirty="0" smtClean="0">
                <a:solidFill>
                  <a:schemeClr val="bg1"/>
                </a:solidFill>
              </a:rPr>
              <a:t>, </a:t>
            </a:r>
            <a:r>
              <a:rPr lang="es-ES" sz="6000" b="1" dirty="0" smtClean="0">
                <a:solidFill>
                  <a:srgbClr val="FFFF00"/>
                </a:solidFill>
              </a:rPr>
              <a:t>a la casa de Poncio Pilato</a:t>
            </a:r>
            <a:r>
              <a:rPr lang="es-ES" sz="6000" b="1" dirty="0" smtClean="0">
                <a:solidFill>
                  <a:schemeClr val="bg1"/>
                </a:solidFill>
              </a:rPr>
              <a:t>]. </a:t>
            </a:r>
            <a:r>
              <a:rPr lang="es-ES" sz="6000" b="1" dirty="0">
                <a:solidFill>
                  <a:schemeClr val="bg1"/>
                </a:solidFill>
              </a:rPr>
              <a:t>Era de mañana, y ellos no entraron en el pretorio para </a:t>
            </a:r>
            <a:r>
              <a:rPr lang="es-ES" sz="6000" b="1" dirty="0">
                <a:solidFill>
                  <a:srgbClr val="FFFF00"/>
                </a:solidFill>
              </a:rPr>
              <a:t>no contaminarse</a:t>
            </a:r>
            <a:r>
              <a:rPr lang="es-ES" sz="6000" b="1" dirty="0">
                <a:solidFill>
                  <a:schemeClr val="bg1"/>
                </a:solidFill>
              </a:rPr>
              <a:t>, y así poder comer la pascua.”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18:28:</a:t>
            </a:r>
          </a:p>
        </p:txBody>
      </p:sp>
    </p:spTree>
    <p:extLst>
      <p:ext uri="{BB962C8B-B14F-4D97-AF65-F5344CB8AC3E}">
        <p14:creationId xmlns:p14="http://schemas.microsoft.com/office/powerpoint/2010/main" val="88983568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88614"/>
            <a:ext cx="12192000" cy="212365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La pregunta penetrante de Pilato</a:t>
            </a:r>
          </a:p>
        </p:txBody>
      </p:sp>
    </p:spTree>
    <p:extLst>
      <p:ext uri="{BB962C8B-B14F-4D97-AF65-F5344CB8AC3E}">
        <p14:creationId xmlns:p14="http://schemas.microsoft.com/office/powerpoint/2010/main" val="290763950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0280" y="2023385"/>
            <a:ext cx="11528807" cy="3416320"/>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Entonces salió Pilato a ellos, y les dijo: ¿</a:t>
            </a:r>
            <a:r>
              <a:rPr lang="es-ES" sz="7200" b="1" dirty="0">
                <a:solidFill>
                  <a:srgbClr val="FFFF00"/>
                </a:solidFill>
              </a:rPr>
              <a:t>Qué acusación</a:t>
            </a:r>
            <a:r>
              <a:rPr lang="es-ES" sz="7200" b="1" dirty="0">
                <a:solidFill>
                  <a:schemeClr val="bg1"/>
                </a:solidFill>
              </a:rPr>
              <a:t> traéis contra este hombre?”</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a:t>
            </a:r>
            <a:r>
              <a:rPr lang="es-ES" sz="3200" b="1" dirty="0" smtClean="0">
                <a:solidFill>
                  <a:srgbClr val="FF0000"/>
                </a:solidFill>
                <a:latin typeface="Arial Black" panose="020B0A04020102020204" pitchFamily="34" charset="0"/>
              </a:rPr>
              <a:t>18:29: </a:t>
            </a:r>
            <a:r>
              <a:rPr lang="es-ES" sz="3200" b="1" dirty="0" smtClean="0">
                <a:latin typeface="Arial Black" panose="020B0A04020102020204" pitchFamily="34" charset="0"/>
              </a:rPr>
              <a:t>Al </a:t>
            </a:r>
            <a:r>
              <a:rPr lang="es-ES" sz="3200" b="1" dirty="0">
                <a:latin typeface="Arial Black" panose="020B0A04020102020204" pitchFamily="34" charset="0"/>
              </a:rPr>
              <a:t>salir, Pilato les hizo una pregunta penetrante</a:t>
            </a:r>
            <a:r>
              <a:rPr lang="es-ES" sz="3200" b="1" dirty="0" smtClean="0">
                <a:latin typeface="Arial Black" panose="020B0A04020102020204" pitchFamily="34" charset="0"/>
              </a:rPr>
              <a:t>:</a:t>
            </a:r>
            <a:endParaRPr lang="es-ES" sz="3200" b="1" dirty="0">
              <a:latin typeface="Arial Black" panose="020B0A04020102020204" pitchFamily="34" charset="0"/>
            </a:endParaRPr>
          </a:p>
        </p:txBody>
      </p:sp>
    </p:spTree>
    <p:extLst>
      <p:ext uri="{BB962C8B-B14F-4D97-AF65-F5344CB8AC3E}">
        <p14:creationId xmlns:p14="http://schemas.microsoft.com/office/powerpoint/2010/main" val="261938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40280" y="2687063"/>
            <a:ext cx="11528807" cy="3416320"/>
          </a:xfrm>
          <a:prstGeom prst="rect">
            <a:avLst/>
          </a:prstGeom>
          <a:noFill/>
        </p:spPr>
        <p:txBody>
          <a:bodyPr wrap="square" rtlCol="0">
            <a:spAutoFit/>
          </a:bodyPr>
          <a:lstStyle/>
          <a:p>
            <a:r>
              <a:rPr lang="es-ES" sz="7200" b="1" dirty="0" smtClean="0">
                <a:solidFill>
                  <a:schemeClr val="bg1"/>
                </a:solidFill>
              </a:rPr>
              <a:t>“</a:t>
            </a:r>
            <a:r>
              <a:rPr lang="es-ES" sz="7200" b="1" dirty="0">
                <a:solidFill>
                  <a:schemeClr val="bg1"/>
                </a:solidFill>
              </a:rPr>
              <a:t>Si éste no fuera </a:t>
            </a:r>
            <a:r>
              <a:rPr lang="es-ES" sz="7200" b="1" dirty="0">
                <a:solidFill>
                  <a:srgbClr val="FFFF00"/>
                </a:solidFill>
              </a:rPr>
              <a:t>malhechor</a:t>
            </a:r>
            <a:r>
              <a:rPr lang="es-ES" sz="7200" b="1" dirty="0">
                <a:solidFill>
                  <a:schemeClr val="bg1"/>
                </a:solidFill>
              </a:rPr>
              <a:t>, no te lo habríamos entregado."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2062103"/>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a:t>
            </a:r>
            <a:r>
              <a:rPr lang="es-ES" sz="3200" b="1" dirty="0" smtClean="0">
                <a:solidFill>
                  <a:srgbClr val="FF0000"/>
                </a:solidFill>
                <a:latin typeface="Arial Black" panose="020B0A04020102020204" pitchFamily="34" charset="0"/>
              </a:rPr>
              <a:t>18:30: </a:t>
            </a:r>
            <a:r>
              <a:rPr lang="es-ES" sz="3200" b="1" dirty="0" smtClean="0">
                <a:latin typeface="Arial Black" panose="020B0A04020102020204" pitchFamily="34" charset="0"/>
              </a:rPr>
              <a:t>Por </a:t>
            </a:r>
            <a:r>
              <a:rPr lang="es-ES" sz="3200" b="1" dirty="0">
                <a:latin typeface="Arial Black" panose="020B0A04020102020204" pitchFamily="34" charset="0"/>
              </a:rPr>
              <a:t>el tono de voz de Pilato los líderes sabían que no iba a ser fácil que Pilato condenara a Jesús. En vez de decir qué acusación traían, le dijeron a Pilato</a:t>
            </a:r>
            <a:r>
              <a:rPr lang="es-ES" sz="3200" b="1" dirty="0" smtClean="0">
                <a:latin typeface="Arial Black" panose="020B0A04020102020204" pitchFamily="34" charset="0"/>
              </a:rPr>
              <a:t>:</a:t>
            </a:r>
            <a:endParaRPr lang="es-ES" sz="3200" b="1" dirty="0">
              <a:latin typeface="Arial Black" panose="020B0A04020102020204" pitchFamily="34" charset="0"/>
            </a:endParaRPr>
          </a:p>
        </p:txBody>
      </p:sp>
    </p:spTree>
    <p:extLst>
      <p:ext uri="{BB962C8B-B14F-4D97-AF65-F5344CB8AC3E}">
        <p14:creationId xmlns:p14="http://schemas.microsoft.com/office/powerpoint/2010/main" val="592754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01-Mensaje de los 3 angeles" id="{E36B23E9-E561-41C0-A577-9B93B8962885}" vid="{5F957260-1CFC-4283-8A3F-25F00EE8906C}"/>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mensaje tres angeles</Template>
  <TotalTime>7886</TotalTime>
  <Words>9644</Words>
  <Application>Microsoft Office PowerPoint</Application>
  <PresentationFormat>Panorámica</PresentationFormat>
  <Paragraphs>403</Paragraphs>
  <Slides>205</Slides>
  <Notes>9</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205</vt:i4>
      </vt:variant>
    </vt:vector>
  </HeadingPairs>
  <TitlesOfParts>
    <vt:vector size="217" baseType="lpstr">
      <vt:lpstr>Arial</vt:lpstr>
      <vt:lpstr>Arial Black</vt:lpstr>
      <vt:lpstr>Bahnschrift</vt:lpstr>
      <vt:lpstr>Baskerville Old Face</vt:lpstr>
      <vt:lpstr>Bauhaus 93</vt:lpstr>
      <vt:lpstr>Berlin Sans FB Demi</vt:lpstr>
      <vt:lpstr>Calibri</vt:lpstr>
      <vt:lpstr>Calibri Light</vt:lpstr>
      <vt:lpstr>Cascadia Code</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 Arroyo</dc:creator>
  <cp:lastModifiedBy>Ulises Aguero Arroyo</cp:lastModifiedBy>
  <cp:revision>369</cp:revision>
  <dcterms:created xsi:type="dcterms:W3CDTF">2022-04-02T22:48:54Z</dcterms:created>
  <dcterms:modified xsi:type="dcterms:W3CDTF">2022-07-31T01:26:53Z</dcterms:modified>
</cp:coreProperties>
</file>