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7" r:id="rId6"/>
    <p:sldId id="268" r:id="rId7"/>
    <p:sldId id="269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15" r:id="rId20"/>
    <p:sldId id="260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8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297" r:id="rId71"/>
    <p:sldId id="299" r:id="rId72"/>
    <p:sldId id="262" r:id="rId73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0B64DB-F995-9300-1D42-E44F8B7DA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EEF1722-41BA-C6C0-D2DD-32719BF12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C8CCFC-F5D7-EA98-EBBF-1A316937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3D65ED-85C5-D7AB-05DB-64214D4E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4937796-E63F-952B-393C-00C38791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88528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CA37E6-073A-4303-C3E9-33E270DB1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5E51EC-FC26-140C-73C8-7ABF82B44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076015D-CD22-3685-AD5F-4A011951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620C387-46E3-9A04-557A-52AF2E9B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45E32F-B42B-FD7E-C077-44A38037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24320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4E9B06E-BBE5-3906-D7C2-25EF1D3CF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F54D7C3-FE26-0A04-4247-73F7264E9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C92FBFF-F707-B345-FF45-D391FB2A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CDF893-0E23-EFEE-CC79-8B25169D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DC301A6-9CF0-5528-3F60-2EA2F186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346039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D86B2B-A3B1-91A5-0D6A-8194BD26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47D168-9187-0A87-EB31-B0671F0CA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DA9B267-F0EA-9809-A0F6-E43BAD8D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F318AA8-F73F-EDE1-E104-6358048A1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30630D-6FF0-B1B1-AF54-1B398292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16383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313E8-4065-9B64-FC65-9B2766160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2543AEA-F7A2-B5A3-913C-6506AF4F2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B43D05E-2804-F184-6880-7D4382F0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A34E78-98AD-F713-44B7-4E7248634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797A14-24D6-8969-5A4C-3FAACB21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3623074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34D2C-1CE9-9998-B218-82372303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C18CA7F-68C6-3C67-7105-B0118E5E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146C46A-75F1-7889-26A8-9F9014F3E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FE7623E-AF15-2B14-6170-D1EC3CE8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C94DC58-A694-AF43-64DF-52DB6009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C572F7B-DEAF-746A-3418-001AD8FE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16350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946BF7-3EFD-F20B-FB68-E6CAA0A3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F7A9C4F-6EC9-8A70-82DD-9FAADF32D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A654494-D396-2E38-6771-1C218086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F87B9B3-8408-ACFA-B21F-36025F172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D72166C-5308-9926-17E0-221126B4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FC4A154-F87E-CF26-8C49-BD10628D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0A57817-8648-1EE9-2A01-E5F566F7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600487F-9B50-74A0-CFE3-F8008485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173366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C00604-F777-3767-3A7C-44F07873A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1CE7D40-1661-ABF1-2151-74494A0B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8CB9C3A-E19D-2503-F6C3-603EA49B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8483133B-A1F1-5570-665F-28BD5BB8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188373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FA5BB581-871A-87D3-1493-A708539B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5E79D47-9580-F1C4-4530-E273C585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A5CF8A4-0D3F-6934-FBFF-CAE3F06B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8360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82BD99-7CCD-75C9-4F6B-5AA99DC2B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3BA3D2-9587-4DE3-3D36-87A83F4E9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0FCDDD-9898-81C8-3C22-65D345822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8B5BB2A-A80C-6C7C-BE45-1DAF45D0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4801182-D741-2678-764D-6CB2461D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B5226A-BE17-C2B5-B951-1063EB4CD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344009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FF835D-2435-D4FB-C1E0-8DFBE0EA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828690B-2CFD-D723-6BE7-0E3969D76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166F23B-2BDD-0C81-1167-39DED81A9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CF96FDD-87DE-63FF-FE8B-6B6A4D2A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AF2B202-42FD-5629-5A25-72407BC0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5040475-5C8A-6DF9-ACE2-7A7C76F3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2370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E14DDB5-5187-0B1C-1615-D1A9C1B77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0188BDF-7AB3-1FA9-CF32-E08372576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80D688-9ECA-6A30-F321-A4359F967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C648D-F527-4B47-B518-4DE233CA1F8D}" type="datetimeFigureOut">
              <a:rPr lang="es-DO" smtClean="0"/>
              <a:pPr/>
              <a:t>8/10/2023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43AE14-3C03-E2D7-9A06-DD2A4AC29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CBA696E-AA85-F078-A6B5-8F13B3AB7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7388-65FA-47A1-B58A-5588233490C4}" type="slidenum">
              <a:rPr lang="es-DO" smtClean="0"/>
              <a:pPr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xmlns="" val="4180629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1.xml"/><Relationship Id="rId7" Type="http://schemas.openxmlformats.org/officeDocument/2006/relationships/slide" Target="slide3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5" Type="http://schemas.openxmlformats.org/officeDocument/2006/relationships/slide" Target="slide24.xml"/><Relationship Id="rId4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3" Type="http://schemas.openxmlformats.org/officeDocument/2006/relationships/slide" Target="slide55.xml"/><Relationship Id="rId7" Type="http://schemas.openxmlformats.org/officeDocument/2006/relationships/slide" Target="slide6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4.xml"/><Relationship Id="rId5" Type="http://schemas.openxmlformats.org/officeDocument/2006/relationships/slide" Target="slide58.xml"/><Relationship Id="rId4" Type="http://schemas.openxmlformats.org/officeDocument/2006/relationships/slide" Target="slide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xmlns="" id="{364CF5E2-93B6-5513-1C93-6B4959FF4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42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54744" y="126610"/>
            <a:ext cx="4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Bahnschrift SemiCondensed" panose="020B0502040204020203" pitchFamily="34" charset="0"/>
              </a:rPr>
              <a:t>EL PECADO COMO «TRANSGRESIÓN DE LA LEY»</a:t>
            </a:r>
            <a:endParaRPr lang="es-ES" b="1" dirty="0" smtClean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9"/>
            <a:ext cx="12041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ahnschrift SemiBold Condensed" pitchFamily="34" charset="0"/>
              </a:rPr>
              <a:t>Aunque el AT y el NT utilizan múltiples palabras para definir el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pecado</a:t>
            </a:r>
            <a:r>
              <a:rPr lang="es-ES" sz="4000" dirty="0" smtClean="0">
                <a:latin typeface="Bahnschrift SemiBold Condensed" pitchFamily="34" charset="0"/>
              </a:rPr>
              <a:t>,6 aquí nos concentraremos en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 </a:t>
            </a:r>
            <a:r>
              <a:rPr lang="es-ES" sz="4000" dirty="0" smtClean="0">
                <a:latin typeface="Bahnschrift SemiBold Condensed" pitchFamily="34" charset="0"/>
              </a:rPr>
              <a:t>por causa de las limitaciones de este estudio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: «Todo aquel que comete pecado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(gr. </a:t>
            </a:r>
            <a:r>
              <a:rPr lang="es-ES" sz="4000" dirty="0" err="1" smtClean="0">
                <a:solidFill>
                  <a:srgbClr val="FFC000"/>
                </a:solidFill>
                <a:latin typeface="Bahnschrift SemiBold Condensed" pitchFamily="34" charset="0"/>
              </a:rPr>
              <a:t>hamartia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)</a:t>
            </a:r>
            <a:r>
              <a:rPr lang="es-ES" sz="4000" dirty="0" smtClean="0">
                <a:latin typeface="Bahnschrift SemiBold Condensed" pitchFamily="34" charset="0"/>
              </a:rPr>
              <a:t>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también infringe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(gr. anomía)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la ley, pues el pecado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(gr. </a:t>
            </a:r>
            <a:r>
              <a:rPr lang="es-ES" sz="4000" dirty="0" err="1" smtClean="0">
                <a:solidFill>
                  <a:srgbClr val="FFC000"/>
                </a:solidFill>
                <a:latin typeface="Bahnschrift SemiBold Condensed" pitchFamily="34" charset="0"/>
              </a:rPr>
              <a:t>hamartia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)</a:t>
            </a:r>
            <a:r>
              <a:rPr lang="es-ES" sz="4000" dirty="0" smtClean="0">
                <a:latin typeface="Bahnschrift SemiBold Condensed" pitchFamily="34" charset="0"/>
              </a:rPr>
              <a:t>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es infracción de la ley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(gr. anomía)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»</a:t>
            </a:r>
            <a:r>
              <a:rPr lang="es-ES" sz="4000" dirty="0" smtClean="0">
                <a:latin typeface="Bahnschrift SemiBold Condensed" pitchFamily="34" charset="0"/>
              </a:rPr>
              <a:t>. Con frecuencia, el término 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anomía</a:t>
            </a:r>
            <a:r>
              <a:rPr lang="es-ES" sz="4000" dirty="0" smtClean="0">
                <a:latin typeface="Bahnschrift SemiBold Condensed" pitchFamily="34" charset="0"/>
              </a:rPr>
              <a:t> es traducido como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«iniquidad».</a:t>
            </a:r>
            <a:r>
              <a:rPr lang="es-ES" sz="4000" dirty="0" smtClean="0">
                <a:latin typeface="Bahnschrift SemiBold Condensed" pitchFamily="34" charset="0"/>
              </a:rPr>
              <a:t>7 En 1 Tesalonicenses, el anticristo es descrito como: </a:t>
            </a:r>
            <a:r>
              <a:rPr lang="es-ES" sz="4000" dirty="0" err="1" smtClean="0">
                <a:solidFill>
                  <a:srgbClr val="FFC000"/>
                </a:solidFill>
                <a:latin typeface="Bahnschrift SemiBold Condensed" pitchFamily="34" charset="0"/>
              </a:rPr>
              <a:t>ho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r>
              <a:rPr lang="es-ES" sz="4000" dirty="0" err="1" smtClean="0">
                <a:solidFill>
                  <a:srgbClr val="FFC000"/>
                </a:solidFill>
                <a:latin typeface="Bahnschrift SemiBold Condensed" pitchFamily="34" charset="0"/>
              </a:rPr>
              <a:t>anthrōpos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r>
              <a:rPr lang="es-ES" sz="4000" dirty="0" err="1" smtClean="0">
                <a:solidFill>
                  <a:srgbClr val="FFC000"/>
                </a:solidFill>
                <a:latin typeface="Bahnschrift SemiBold Condensed" pitchFamily="34" charset="0"/>
              </a:rPr>
              <a:t>tēs</a:t>
            </a:r>
            <a:r>
              <a:rPr lang="es-ES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 anomias 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(«el hombre de pecado</a:t>
            </a:r>
            <a:r>
              <a:rPr lang="es-ES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»).</a:t>
            </a:r>
            <a:r>
              <a:rPr lang="es-ES" sz="4000" dirty="0" smtClean="0">
                <a:latin typeface="Bahnschrift SemiBold Condensed" pitchFamily="34" charset="0"/>
              </a:rPr>
              <a:t>8</a:t>
            </a:r>
            <a:endParaRPr lang="es-ES" sz="4000" dirty="0" smtClean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54744" y="126610"/>
            <a:ext cx="4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Bahnschrift SemiCondensed" panose="020B0502040204020203" pitchFamily="34" charset="0"/>
              </a:rPr>
              <a:t>EL PECADO COMO «TRANSGRESIÓN DE LA LEY»</a:t>
            </a:r>
            <a:endParaRPr lang="es-ES" b="1" dirty="0" smtClean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9"/>
            <a:ext cx="120411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ahnschrift SemiBold Condensed" pitchFamily="34" charset="0"/>
              </a:rPr>
              <a:t>Resulta difícil ver aquí solo a </a:t>
            </a:r>
            <a:r>
              <a:rPr lang="es-ES" sz="4400" dirty="0" smtClean="0">
                <a:solidFill>
                  <a:srgbClr val="FFC000"/>
                </a:solidFill>
                <a:latin typeface="Bahnschrift SemiBold Condensed" pitchFamily="34" charset="0"/>
              </a:rPr>
              <a:t>personas o poderes que cometen malas </a:t>
            </a:r>
            <a:r>
              <a:rPr lang="es-ES" sz="4400" dirty="0" smtClean="0">
                <a:solidFill>
                  <a:srgbClr val="FFC000"/>
                </a:solidFill>
                <a:latin typeface="Bahnschrift SemiBold Condensed" pitchFamily="34" charset="0"/>
              </a:rPr>
              <a:t>acciones.</a:t>
            </a:r>
            <a:r>
              <a:rPr lang="es-ES" sz="4400" dirty="0" smtClean="0">
                <a:latin typeface="Bahnschrift SemiBold Condensed" pitchFamily="34" charset="0"/>
              </a:rPr>
              <a:t> </a:t>
            </a:r>
            <a:r>
              <a:rPr lang="es-ES" sz="4400" dirty="0" smtClean="0">
                <a:latin typeface="Bahnschrift SemiBold Condensed" pitchFamily="34" charset="0"/>
              </a:rPr>
              <a:t>Parece mas bien que estamos ante individuos o entidades cuya </a:t>
            </a:r>
            <a:r>
              <a:rPr lang="es-ES" sz="4400" dirty="0" smtClean="0">
                <a:solidFill>
                  <a:srgbClr val="FFC000"/>
                </a:solidFill>
                <a:latin typeface="Bahnschrift SemiBold Condensed" pitchFamily="34" charset="0"/>
              </a:rPr>
              <a:t>naturaleza está corrompida </a:t>
            </a:r>
            <a:r>
              <a:rPr lang="es-ES" sz="4400" dirty="0" smtClean="0">
                <a:latin typeface="Bahnschrift SemiBold Condensed" pitchFamily="34" charset="0"/>
              </a:rPr>
              <a:t>hasta la médula y cuyas acciones así lo revelan. </a:t>
            </a:r>
            <a:r>
              <a:rPr lang="es-ES" sz="4400" dirty="0" smtClean="0">
                <a:solidFill>
                  <a:srgbClr val="00B050"/>
                </a:solidFill>
                <a:latin typeface="Bahnschrift SemiBold Condensed" pitchFamily="34" charset="0"/>
              </a:rPr>
              <a:t>«La sintaxis griega indica que </a:t>
            </a:r>
            <a:r>
              <a:rPr lang="es-ES" sz="4400" dirty="0" err="1" smtClean="0">
                <a:solidFill>
                  <a:srgbClr val="00B050"/>
                </a:solidFill>
                <a:latin typeface="Bahnschrift SemiBold Condensed" pitchFamily="34" charset="0"/>
              </a:rPr>
              <a:t>hamartia</a:t>
            </a:r>
            <a:r>
              <a:rPr lang="es-ES" sz="4400" dirty="0" smtClean="0">
                <a:solidFill>
                  <a:srgbClr val="00B050"/>
                </a:solidFill>
                <a:latin typeface="Bahnschrift SemiBold Condensed" pitchFamily="34" charset="0"/>
              </a:rPr>
              <a:t> y anomía son sinónimos y pueden intercambiarse. Todo pecado es ilegalidad —contra —contra el principio de la Ley—; toda ilegalidad es pecado».</a:t>
            </a:r>
            <a:r>
              <a:rPr lang="es-ES" sz="4400" dirty="0" smtClean="0">
                <a:latin typeface="Bahnschrift SemiBold Condensed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296133"/>
            <a:ext cx="6020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1 Juan 3:4 </a:t>
            </a:r>
            <a:r>
              <a:rPr lang="es-ES" sz="6600" b="1" dirty="0" smtClean="0">
                <a:latin typeface="Bahnschrift SemiCondensed" panose="020B0502040204020203" pitchFamily="34" charset="0"/>
              </a:rPr>
              <a:t>y Elena G. de White 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pic>
        <p:nvPicPr>
          <p:cNvPr id="29698" name="Picture 2" descr="Qué es el pecado y qué dice la Biblia sobre él? - Bib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059" y="1580705"/>
            <a:ext cx="6852871" cy="426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9"/>
            <a:ext cx="120411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</a:t>
            </a:r>
            <a:r>
              <a:rPr lang="es-ES" sz="4400" dirty="0" smtClean="0">
                <a:latin typeface="Bahnschrift SemiBold Condensed" pitchFamily="34" charset="0"/>
              </a:rPr>
              <a:t> es el </a:t>
            </a:r>
            <a:r>
              <a:rPr lang="es-ES" sz="4400" dirty="0" smtClean="0">
                <a:solidFill>
                  <a:srgbClr val="FFFF00"/>
                </a:solidFill>
                <a:latin typeface="Bahnschrift SemiBold Condensed" pitchFamily="34" charset="0"/>
              </a:rPr>
              <a:t>caballo de batalla </a:t>
            </a:r>
            <a:r>
              <a:rPr lang="es-ES" sz="4400" dirty="0" smtClean="0">
                <a:latin typeface="Bahnschrift SemiBold Condensed" pitchFamily="34" charset="0"/>
              </a:rPr>
              <a:t>de los defensores de la TUG, creen encontrar en él una definición irrebatible de que </a:t>
            </a:r>
            <a:r>
              <a:rPr lang="es-ES" sz="4400" dirty="0" smtClean="0">
                <a:solidFill>
                  <a:srgbClr val="FFC000"/>
                </a:solidFill>
                <a:latin typeface="Bahnschrift SemiBold Condensed" pitchFamily="34" charset="0"/>
              </a:rPr>
              <a:t>el pecado es exclusivamente un acto de desobediencia contra la Ley de Dios.</a:t>
            </a:r>
            <a:r>
              <a:rPr lang="es-ES" sz="4400" dirty="0" smtClean="0">
                <a:latin typeface="Bahnschrift SemiBold Condensed" pitchFamily="34" charset="0"/>
              </a:rPr>
              <a:t> Cualquier intento de definir el pecado como un estado, es acusado de la doctrina agustiniana del </a:t>
            </a:r>
            <a:r>
              <a:rPr lang="es-ES" sz="4400" dirty="0" smtClean="0">
                <a:solidFill>
                  <a:srgbClr val="00B050"/>
                </a:solidFill>
                <a:latin typeface="Bahnschrift SemiBold Condensed" pitchFamily="34" charset="0"/>
              </a:rPr>
              <a:t>«pecado original» </a:t>
            </a:r>
            <a:r>
              <a:rPr lang="es-ES" sz="4400" dirty="0" smtClean="0">
                <a:latin typeface="Bahnschrift SemiBold Condensed" pitchFamily="34" charset="0"/>
              </a:rPr>
              <a:t>(ver capítulo 2). 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9"/>
            <a:ext cx="12041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Bahnschrift SemiBold Condensed" pitchFamily="34" charset="0"/>
              </a:rPr>
              <a:t>Para reforzar esta conclusión, se refieren algunas declaraciones de la Sra. White: </a:t>
            </a:r>
          </a:p>
          <a:p>
            <a:r>
              <a:rPr lang="es-ES" sz="4800" b="1" dirty="0" smtClean="0">
                <a:latin typeface="Bahnschrift SemiBold Condensed" pitchFamily="34" charset="0"/>
              </a:rPr>
              <a:t>«</a:t>
            </a:r>
            <a:r>
              <a:rPr lang="es-ES" sz="4800" b="1" dirty="0" smtClean="0">
                <a:solidFill>
                  <a:srgbClr val="FF0000"/>
                </a:solidFill>
                <a:latin typeface="Bahnschrift SemiBold Condensed" pitchFamily="34" charset="0"/>
              </a:rPr>
              <a:t>¿Qué es pecado?</a:t>
            </a:r>
            <a:r>
              <a:rPr lang="es-ES" sz="4800" b="1" dirty="0" smtClean="0">
                <a:latin typeface="Bahnschrift SemiBold Condensed" pitchFamily="34" charset="0"/>
              </a:rPr>
              <a:t> La única definición que se os da en la palabra de Dios es: </a:t>
            </a:r>
            <a:r>
              <a:rPr lang="es-ES" sz="4800" b="1" dirty="0" smtClean="0">
                <a:solidFill>
                  <a:srgbClr val="00B050"/>
                </a:solidFill>
                <a:latin typeface="Bahnschrift SemiBold Condensed" pitchFamily="34" charset="0"/>
              </a:rPr>
              <a:t>“Pecado es la transgresión de la Ley”.</a:t>
            </a:r>
            <a:r>
              <a:rPr lang="es-ES" sz="4800" b="1" dirty="0" smtClean="0">
                <a:latin typeface="Bahnschrift SemiBold Condensed" pitchFamily="34" charset="0"/>
              </a:rPr>
              <a:t> El apóstol dice: </a:t>
            </a:r>
            <a:r>
              <a:rPr lang="es-ES" sz="4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“Donde no hay ley, no hay transgresión”</a:t>
            </a:r>
            <a:r>
              <a:rPr lang="es-ES" sz="4800" b="1" dirty="0" smtClean="0">
                <a:latin typeface="Bahnschrift SemiBold Condensed" pitchFamily="34" charset="0"/>
              </a:rPr>
              <a:t>».10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8"/>
            <a:ext cx="12041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Bahnschrift SemiBold Condensed" pitchFamily="34" charset="0"/>
              </a:rPr>
              <a:t>Recientemente, hice un rastreo de citas de la Sra. White donde ella define el </a:t>
            </a:r>
            <a:r>
              <a:rPr lang="es-ES" sz="4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pecado</a:t>
            </a:r>
            <a:r>
              <a:rPr lang="es-ES" sz="4800" b="1" dirty="0" smtClean="0">
                <a:latin typeface="Bahnschrift SemiBold Condensed" pitchFamily="34" charset="0"/>
              </a:rPr>
              <a:t> como </a:t>
            </a:r>
            <a:r>
              <a:rPr lang="es-ES" sz="48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«transgresión de la Ley»</a:t>
            </a:r>
            <a:r>
              <a:rPr lang="es-ES" sz="4800" b="1" dirty="0" smtClean="0">
                <a:latin typeface="Bahnschrift SemiBold Condensed" pitchFamily="34" charset="0"/>
              </a:rPr>
              <a:t> asociada a la declaración </a:t>
            </a:r>
            <a:r>
              <a:rPr lang="es-ES" sz="48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«la única definición»</a:t>
            </a:r>
            <a:r>
              <a:rPr lang="es-ES" sz="4800" b="1" dirty="0" smtClean="0">
                <a:latin typeface="Bahnschrift SemiBold Condensed" pitchFamily="34" charset="0"/>
              </a:rPr>
              <a:t>.11 Encontré una que generalmente se ignora, y cuando se utiliza, no se explica adecuadamente o </a:t>
            </a:r>
            <a:r>
              <a:rPr lang="es-ES" sz="4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no se le presta la debida atención</a:t>
            </a:r>
            <a:r>
              <a:rPr lang="es-ES" sz="4800" b="1" dirty="0" smtClean="0">
                <a:latin typeface="Bahnschrift SemiBold Condensed" pitchFamily="34" charset="0"/>
              </a:rPr>
              <a:t> a todo su contenido: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450868"/>
            <a:ext cx="12041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latin typeface="Bahnschrift SemiBold Condensed" pitchFamily="34" charset="0"/>
              </a:rPr>
              <a:t>«</a:t>
            </a:r>
            <a:r>
              <a:rPr lang="es-ES" sz="4000" b="1" dirty="0" smtClean="0">
                <a:solidFill>
                  <a:srgbClr val="FFC000"/>
                </a:solidFill>
                <a:latin typeface="Bahnschrift SemiBold Condensed" pitchFamily="34" charset="0"/>
              </a:rPr>
              <a:t>El pecado es un intruso</a:t>
            </a:r>
            <a:r>
              <a:rPr lang="es-ES" sz="4000" b="1" dirty="0" smtClean="0">
                <a:latin typeface="Bahnschrift SemiBold Condensed" pitchFamily="34" charset="0"/>
              </a:rPr>
              <a:t>, y </a:t>
            </a:r>
            <a:r>
              <a:rPr lang="es-ES" sz="4000" b="1" dirty="0" smtClean="0">
                <a:solidFill>
                  <a:srgbClr val="00B050"/>
                </a:solidFill>
                <a:latin typeface="Bahnschrift SemiBold Condensed" pitchFamily="34" charset="0"/>
              </a:rPr>
              <a:t>no hay razón </a:t>
            </a:r>
            <a:r>
              <a:rPr lang="es-ES" sz="4000" b="1" dirty="0" smtClean="0">
                <a:latin typeface="Bahnschrift SemiBold Condensed" pitchFamily="34" charset="0"/>
              </a:rPr>
              <a:t>que pueda explicar su presencia. Es algo </a:t>
            </a:r>
            <a:r>
              <a:rPr lang="es-ES" sz="4000" b="1" dirty="0" smtClean="0">
                <a:solidFill>
                  <a:srgbClr val="FFC000"/>
                </a:solidFill>
                <a:latin typeface="Bahnschrift SemiBold Condensed" pitchFamily="34" charset="0"/>
              </a:rPr>
              <a:t>misterioso e inexplicable</a:t>
            </a:r>
            <a:r>
              <a:rPr lang="es-ES" sz="4000" b="1" dirty="0" smtClean="0">
                <a:latin typeface="Bahnschrift SemiBold Condensed" pitchFamily="34" charset="0"/>
              </a:rPr>
              <a:t>; excusarlo equivaldría a defenderlo. Si se pudiera encontrar alguna excusa en su favor o señalar la causa de su existencia, </a:t>
            </a:r>
            <a:r>
              <a:rPr lang="es-ES" sz="4000" b="1" dirty="0" smtClean="0">
                <a:solidFill>
                  <a:srgbClr val="FFC000"/>
                </a:solidFill>
                <a:latin typeface="Bahnschrift SemiBold Condensed" pitchFamily="34" charset="0"/>
              </a:rPr>
              <a:t>dejaría de ser pecado</a:t>
            </a:r>
            <a:r>
              <a:rPr lang="es-ES" sz="4000" b="1" dirty="0" smtClean="0">
                <a:latin typeface="Bahnschrift SemiBold Condensed" pitchFamily="34" charset="0"/>
              </a:rPr>
              <a:t>. La única definición del pecado es la que da la Palabra de Dios: </a:t>
            </a:r>
            <a:r>
              <a:rPr lang="es-ES" sz="4000" b="1" dirty="0" smtClean="0">
                <a:solidFill>
                  <a:srgbClr val="00B050"/>
                </a:solidFill>
                <a:latin typeface="Bahnschrift SemiBold Condensed" pitchFamily="34" charset="0"/>
              </a:rPr>
              <a:t>“El pecado es transgresión de la Ley;” </a:t>
            </a:r>
            <a:r>
              <a:rPr lang="es-ES" sz="4000" b="1" dirty="0" smtClean="0">
                <a:latin typeface="Bahnschrift SemiBold Condensed" pitchFamily="34" charset="0"/>
              </a:rPr>
              <a:t>es la </a:t>
            </a:r>
            <a:r>
              <a:rPr lang="es-ES" sz="4000" b="1" dirty="0" smtClean="0">
                <a:solidFill>
                  <a:srgbClr val="FFC000"/>
                </a:solidFill>
                <a:latin typeface="Bahnschrift SemiBold Condensed" pitchFamily="34" charset="0"/>
              </a:rPr>
              <a:t>manifestación exterior </a:t>
            </a:r>
            <a:r>
              <a:rPr lang="es-ES" sz="4000" b="1" dirty="0" smtClean="0">
                <a:latin typeface="Bahnschrift SemiBold Condensed" pitchFamily="34" charset="0"/>
              </a:rPr>
              <a:t>de un principio en pugna con la gran Ley de amor que es </a:t>
            </a:r>
            <a:r>
              <a:rPr lang="es-ES" sz="4000" b="1" dirty="0" smtClean="0">
                <a:solidFill>
                  <a:srgbClr val="FFC000"/>
                </a:solidFill>
                <a:latin typeface="Bahnschrift SemiBold Condensed" pitchFamily="34" charset="0"/>
              </a:rPr>
              <a:t>el fundamento del gobierno divino</a:t>
            </a:r>
            <a:r>
              <a:rPr lang="es-ES" sz="4000" b="1" dirty="0" smtClean="0">
                <a:latin typeface="Bahnschrift SemiBold Condensed" pitchFamily="34" charset="0"/>
              </a:rPr>
              <a:t>».12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36823" y="1222188"/>
            <a:ext cx="12041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Aquí leemos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«la única definición». </a:t>
            </a:r>
            <a:r>
              <a:rPr lang="es-ES" sz="3200" b="1" dirty="0" smtClean="0">
                <a:latin typeface="Bahnschrift SemiBold Condensed" pitchFamily="34" charset="0"/>
              </a:rPr>
              <a:t>Pero, diferente a otras citas, la autora continúa definiendo la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naturaleza del pecado</a:t>
            </a:r>
            <a:r>
              <a:rPr lang="es-ES" sz="3200" b="1" dirty="0" smtClean="0">
                <a:latin typeface="Bahnschrift SemiBold Condensed" pitchFamily="34" charset="0"/>
              </a:rPr>
              <a:t>. Contrario a lo que ocurre en varias de sus declaraciones, la cita de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 </a:t>
            </a:r>
            <a:r>
              <a:rPr lang="es-ES" sz="3200" b="1" dirty="0" smtClean="0">
                <a:latin typeface="Bahnschrift SemiBold Condensed" pitchFamily="34" charset="0"/>
              </a:rPr>
              <a:t>está seguida por un punto y coma, implicando así que la Sra. White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está ampliando lo antes dicho</a:t>
            </a:r>
            <a:r>
              <a:rPr lang="es-ES" sz="3200" b="1" dirty="0" smtClean="0">
                <a:latin typeface="Bahnschrift SemiBold Condensed" pitchFamily="34" charset="0"/>
              </a:rPr>
              <a:t>. El lector atento notará que la última parte muestra que el pecado, como un acto de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«transgresión de la Ley» </a:t>
            </a:r>
            <a:r>
              <a:rPr lang="es-ES" sz="3200" b="1" dirty="0" smtClean="0">
                <a:latin typeface="Bahnschrift SemiBold Condensed" pitchFamily="34" charset="0"/>
              </a:rPr>
              <a:t>únicamente constituye la punta del </a:t>
            </a:r>
            <a:r>
              <a:rPr lang="es-ES" sz="3200" b="1" dirty="0" err="1" smtClean="0">
                <a:latin typeface="Bahnschrift SemiBold Condensed" pitchFamily="34" charset="0"/>
              </a:rPr>
              <a:t>isberg</a:t>
            </a:r>
            <a:r>
              <a:rPr lang="es-ES" sz="3200" b="1" dirty="0" smtClean="0">
                <a:latin typeface="Bahnschrift SemiBold Condensed" pitchFamily="34" charset="0"/>
              </a:rPr>
              <a:t>, solo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«es la manifestación exterior de un principio» </a:t>
            </a:r>
            <a:r>
              <a:rPr lang="es-ES" sz="3200" b="1" dirty="0" smtClean="0">
                <a:latin typeface="Bahnschrift SemiBold Condensed" pitchFamily="34" charset="0"/>
              </a:rPr>
              <a:t>que está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«en pugna con la gran Ley de amor que es el fundamento del gobierno divino». </a:t>
            </a:r>
            <a:r>
              <a:rPr lang="es-ES" sz="3200" b="1" dirty="0" smtClean="0">
                <a:latin typeface="Bahnschrift SemiBold Condensed" pitchFamily="34" charset="0"/>
              </a:rPr>
              <a:t>Como bien observa </a:t>
            </a:r>
            <a:r>
              <a:rPr lang="es-ES" sz="3200" b="1" dirty="0" err="1" smtClean="0">
                <a:latin typeface="Bahnschrift SemiBold Condensed" pitchFamily="34" charset="0"/>
              </a:rPr>
              <a:t>Jiří</a:t>
            </a:r>
            <a:r>
              <a:rPr lang="es-ES" sz="3200" b="1" dirty="0" smtClean="0">
                <a:latin typeface="Bahnschrift SemiBold Condensed" pitchFamily="34" charset="0"/>
              </a:rPr>
              <a:t> </a:t>
            </a:r>
            <a:r>
              <a:rPr lang="es-ES" sz="3200" b="1" dirty="0" err="1" smtClean="0">
                <a:latin typeface="Bahnschrift SemiBold Condensed" pitchFamily="34" charset="0"/>
              </a:rPr>
              <a:t>Moskala</a:t>
            </a:r>
            <a:r>
              <a:rPr lang="es-ES" sz="3200" b="1" dirty="0" smtClean="0">
                <a:latin typeface="Bahnschrift SemiBold Condensed" pitchFamily="34" charset="0"/>
              </a:rPr>
              <a:t>: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«La última mitad de la frase expresa la comprensión que ella tenía de la primera mitad. La esencia del pecado es todo aquello que está “en guerra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contra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la gran Ley de amor que es el fundamento del gobierno divino”»</a:t>
            </a:r>
            <a:r>
              <a:rPr lang="es-ES" sz="3200" b="1" dirty="0" smtClean="0">
                <a:latin typeface="Bahnschrift SemiBold Condensed" pitchFamily="34" charset="0"/>
              </a:rPr>
              <a:t>.13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36823" y="1222188"/>
            <a:ext cx="120411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En otro lugar, donde la Sra. White utiliza la frase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«la única definición», </a:t>
            </a:r>
            <a:r>
              <a:rPr lang="es-ES" sz="3200" b="1" dirty="0" smtClean="0">
                <a:latin typeface="Bahnschrift SemiBold Condensed" pitchFamily="34" charset="0"/>
              </a:rPr>
              <a:t>también observa: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«Muchos están engañados acerca de la condición de su corazón. No comprenden que el corazón natural es engañoso más que todas las cosas y desesperadamente impío».</a:t>
            </a:r>
            <a:r>
              <a:rPr lang="es-ES" sz="3200" b="1" dirty="0" smtClean="0">
                <a:latin typeface="Bahnschrift SemiBold Condensed" pitchFamily="34" charset="0"/>
              </a:rPr>
              <a:t>14 Difícilmente se podría afirmar que White limita el pecado a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meros actos de desobediencia</a:t>
            </a:r>
            <a:r>
              <a:rPr lang="es-ES" sz="3200" b="1" dirty="0" smtClean="0">
                <a:latin typeface="Bahnschrift SemiBold Condensed" pitchFamily="34" charset="0"/>
              </a:rPr>
              <a:t>. Resulta claro que ella también lo veía como incluyendo una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«condición» </a:t>
            </a:r>
            <a:r>
              <a:rPr lang="es-ES" sz="3200" b="1" dirty="0" smtClean="0">
                <a:latin typeface="Bahnschrift SemiBold Condensed" pitchFamily="34" charset="0"/>
              </a:rPr>
              <a:t>del corazón humano. Para ella, la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«transgresión de la Ley» </a:t>
            </a:r>
            <a:r>
              <a:rPr lang="es-ES" sz="3200" b="1" dirty="0" smtClean="0">
                <a:latin typeface="Bahnschrift SemiBold Condensed" pitchFamily="34" charset="0"/>
              </a:rPr>
              <a:t>no representa «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una mera desobediencia exterior</a:t>
            </a:r>
            <a:r>
              <a:rPr lang="es-ES" sz="3200" b="1" dirty="0" smtClean="0">
                <a:latin typeface="Bahnschrift SemiBold Condensed" pitchFamily="34" charset="0"/>
              </a:rPr>
              <a:t>, sino todo lo que es hostil a la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Ley de Dios </a:t>
            </a:r>
            <a:r>
              <a:rPr lang="es-ES" sz="3200" b="1" dirty="0" smtClean="0">
                <a:latin typeface="Bahnschrift SemiBold Condensed" pitchFamily="34" charset="0"/>
              </a:rPr>
              <a:t>en el corazón pecaminoso y “engañoso”. Bajo este título principal de conflicto con la Ley de Dios, sus escritos presentan un cuadro muy complejo del pecado, con un amplio espectro de subdefiniciones».15</a:t>
            </a:r>
          </a:p>
          <a:p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endParaRPr lang="es-ES" sz="3200" b="1" dirty="0" smtClean="0">
              <a:solidFill>
                <a:srgbClr val="FFC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464234" y="1436811"/>
            <a:ext cx="10536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HORA DEL QUIZZ</a:t>
            </a:r>
            <a:endParaRPr lang="es-ES" sz="9600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5298" name="Picture 2" descr="gk quiz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588" y="2435767"/>
            <a:ext cx="5598110" cy="4158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xmlns="" id="{2D1922AA-2FBD-383B-47B4-E6599D77C7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B3F1B7B-A486-9CEF-D435-E1F73C1A21CA}"/>
              </a:ext>
            </a:extLst>
          </p:cNvPr>
          <p:cNvSpPr txBox="1"/>
          <p:nvPr/>
        </p:nvSpPr>
        <p:spPr>
          <a:xfrm>
            <a:off x="819296" y="1697523"/>
            <a:ext cx="105755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8800" b="1" dirty="0" smtClean="0">
                <a:latin typeface="Avenir Next LT Pro" panose="020B0504020202020204" pitchFamily="34" charset="0"/>
              </a:rPr>
              <a:t>LA NATURALEZA DEL PECADO</a:t>
            </a:r>
            <a:endParaRPr lang="es-DO" sz="8800" b="1" dirty="0">
              <a:latin typeface="Avenir Next LT Pro" panose="020B05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A034904-C73B-3DAB-1CA7-B80F9ED59BC3}"/>
              </a:ext>
            </a:extLst>
          </p:cNvPr>
          <p:cNvSpPr txBox="1"/>
          <p:nvPr/>
        </p:nvSpPr>
        <p:spPr>
          <a:xfrm>
            <a:off x="10182131" y="5682108"/>
            <a:ext cx="200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dirty="0">
                <a:solidFill>
                  <a:schemeClr val="accent4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CAPÍTULO </a:t>
            </a:r>
            <a:r>
              <a:rPr lang="es-DO" sz="2800" dirty="0" smtClean="0">
                <a:solidFill>
                  <a:schemeClr val="accent4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#4</a:t>
            </a:r>
            <a:endParaRPr lang="es-DO" sz="2800" dirty="0">
              <a:solidFill>
                <a:schemeClr val="accent4">
                  <a:lumMod val="75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AB3F1B7B-A486-9CEF-D435-E1F73C1A21CA}"/>
              </a:ext>
            </a:extLst>
          </p:cNvPr>
          <p:cNvSpPr txBox="1"/>
          <p:nvPr/>
        </p:nvSpPr>
        <p:spPr>
          <a:xfrm>
            <a:off x="3911844" y="4339905"/>
            <a:ext cx="4177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solidFill>
                  <a:srgbClr val="FFC000"/>
                </a:solidFill>
                <a:latin typeface="Avenir Next LT Pro" panose="020B0504020202020204" pitchFamily="34" charset="0"/>
              </a:rPr>
              <a:t>SEGUNDA PARTE</a:t>
            </a:r>
            <a:endParaRPr lang="es-DO" sz="2000" b="1" dirty="0">
              <a:solidFill>
                <a:srgbClr val="FFC000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05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647824"/>
            <a:ext cx="4417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Elige tu pregunta</a:t>
            </a:r>
            <a:endParaRPr lang="es-ES" sz="88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5641145" y="1491175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1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652868" y="3303563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3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7945902" y="1488830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2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8" name="7 Rectángulo">
            <a:hlinkClick r:id="rId6" action="ppaction://hlinksldjump"/>
          </p:cNvPr>
          <p:cNvSpPr/>
          <p:nvPr/>
        </p:nvSpPr>
        <p:spPr>
          <a:xfrm>
            <a:off x="7957625" y="3301218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4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9" name="8 Rectángulo">
            <a:hlinkClick r:id="rId7" action="ppaction://hlinksldjump"/>
          </p:cNvPr>
          <p:cNvSpPr/>
          <p:nvPr/>
        </p:nvSpPr>
        <p:spPr>
          <a:xfrm>
            <a:off x="6846281" y="5059685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5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11" name="10 Flecha derecha">
            <a:hlinkClick r:id="rId8" action="ppaction://hlinksldjump"/>
          </p:cNvPr>
          <p:cNvSpPr/>
          <p:nvPr/>
        </p:nvSpPr>
        <p:spPr>
          <a:xfrm>
            <a:off x="9566031" y="5669280"/>
            <a:ext cx="2625969" cy="11887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ahnschrift SemiBold Condensed" pitchFamily="34" charset="0"/>
              </a:rPr>
              <a:t>Continuar</a:t>
            </a:r>
            <a:endParaRPr lang="es-ES" sz="36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1. ¿Qué podemos rechazar de la doctrina del pecado original?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Las consecuencias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condición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rId4" action="ppaction://hlinksldjump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culpa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rId3" action="ppaction://hlinksldjump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paga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2. ¿Quién definió el pecado como algo misterioso e inexplicable?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Elena De White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Pablo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rId4" action="ppaction://hlinksldjump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David Turner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rId4" action="ppaction://hlinksldjump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</a:t>
            </a:r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ames </a:t>
            </a:r>
            <a:r>
              <a:rPr lang="es-E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Garret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3. ¿Cuál es la traducción que encontramos de anomia?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Iniquidad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" action="ppaction://hlinkshowjump?jump=nextslide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Impio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Pecado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Transgresión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392363" y="70340"/>
            <a:ext cx="336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 smtClean="0">
                <a:latin typeface="Bahnschrift SemiCondensed" panose="020B0502040204020203" pitchFamily="34" charset="0"/>
              </a:rPr>
              <a:t>INTRODUCCIÓN</a:t>
            </a:r>
            <a:endParaRPr lang="es-DO" sz="2800" b="1" dirty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619692"/>
            <a:ext cx="12041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dirty="0" smtClean="0">
                <a:latin typeface="Bahnschrift SemiBold Condensed" pitchFamily="34" charset="0"/>
              </a:rPr>
              <a:t>Ya vimos que la doctrina del pecado original no puede ser rechazada a priori como si estuviera equivocada en todos sus aspectos. </a:t>
            </a:r>
            <a:r>
              <a:rPr lang="es-DO" sz="4000" dirty="0" smtClean="0">
                <a:solidFill>
                  <a:srgbClr val="FFC000"/>
                </a:solidFill>
                <a:latin typeface="Bahnschrift SemiBold Condensed" pitchFamily="34" charset="0"/>
              </a:rPr>
              <a:t>Podemos rechazar con seguridad el aspecto de la culpa</a:t>
            </a:r>
            <a:r>
              <a:rPr lang="es-DO" sz="4000" dirty="0" smtClean="0">
                <a:latin typeface="Bahnschrift SemiBold Condensed" pitchFamily="34" charset="0"/>
              </a:rPr>
              <a:t>, ya sea heredada o imputada, pero los aspectos de separación, debilidad y condenación tienen fundamento bíblico. En este nuevo apartado continuaremos reflexionando sobre </a:t>
            </a:r>
            <a:r>
              <a:rPr lang="es-DO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la naturaleza del </a:t>
            </a:r>
            <a:r>
              <a:rPr lang="es-DO" sz="4000" dirty="0" smtClean="0">
                <a:solidFill>
                  <a:srgbClr val="00B050"/>
                </a:solidFill>
                <a:latin typeface="Bahnschrift SemiBold Condensed" pitchFamily="34" charset="0"/>
              </a:rPr>
              <a:t>pecado</a:t>
            </a:r>
            <a:r>
              <a:rPr lang="es-DO" sz="4000" dirty="0" smtClean="0">
                <a:latin typeface="Bahnschrift SemiBold Condensed" pitchFamily="34" charset="0"/>
              </a:rPr>
              <a:t>.</a:t>
            </a:r>
            <a:endParaRPr lang="es-ES" sz="4000" dirty="0" smtClean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4. ¿Cómo es considerado 1 Juan 3:4 de los defensores de la TUG?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nextslide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arma definitiva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" action="ppaction://hlinkshowjump?jump=nextslide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ultima esperanza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perdición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rId3" action="ppaction://hlinksldjump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caballo de batalla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5.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El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pecado es un intruso, y no hay razón que pueda explicar su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presencia. Esta declaración es?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5" name="14 Rectángulo redondeado">
            <a:hlinkClick r:id="rId3" action="ppaction://hlinksldjump"/>
          </p:cNvPr>
          <p:cNvSpPr/>
          <p:nvPr/>
        </p:nvSpPr>
        <p:spPr>
          <a:xfrm>
            <a:off x="3022205" y="2853434"/>
            <a:ext cx="5727901" cy="1423146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Verdadera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3022204" y="4527488"/>
            <a:ext cx="5727901" cy="1423146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Falsa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-1" y="1296132"/>
            <a:ext cx="621792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latin typeface="Bahnschrift SemiCondensed" panose="020B0502040204020203" pitchFamily="34" charset="0"/>
              </a:rPr>
              <a:t>Sumando</a:t>
            </a:r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 la perspectiva paulina</a:t>
            </a:r>
          </a:p>
        </p:txBody>
      </p:sp>
      <p:pic>
        <p:nvPicPr>
          <p:cNvPr id="30722" name="Picture 2" descr="Preguntas de los lectores, junio de 2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258" y="0"/>
            <a:ext cx="4750777" cy="633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1 Juan 3:4 y Elena G. de White </a:t>
            </a:r>
          </a:p>
        </p:txBody>
      </p:sp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El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pecado</a:t>
            </a:r>
            <a:r>
              <a:rPr lang="es-ES" sz="3200" b="1" dirty="0" smtClean="0">
                <a:latin typeface="Bahnschrift SemiBold Condensed" pitchFamily="34" charset="0"/>
              </a:rPr>
              <a:t>, entendido como un mero acto externo de rebelión, revela que la naturaleza humana está habitada por lo que Pablo llama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«la ley del pecado y de la muerte» </a:t>
            </a:r>
            <a:r>
              <a:rPr lang="es-ES" sz="3200" b="1" dirty="0" smtClean="0">
                <a:latin typeface="Bahnschrift SemiBold Condensed" pitchFamily="34" charset="0"/>
              </a:rPr>
              <a:t>(</a:t>
            </a:r>
            <a:r>
              <a:rPr lang="es-ES" sz="3200" b="1" dirty="0" err="1" smtClean="0">
                <a:latin typeface="Bahnschrift SemiBold Condensed" pitchFamily="34" charset="0"/>
              </a:rPr>
              <a:t>Rom</a:t>
            </a:r>
            <a:r>
              <a:rPr lang="es-ES" sz="3200" b="1" dirty="0" smtClean="0">
                <a:latin typeface="Bahnschrift SemiBold Condensed" pitchFamily="34" charset="0"/>
              </a:rPr>
              <a:t> 7:23), o como lo expresa la señora White: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«un principio en pugna contra la Ley»</a:t>
            </a:r>
            <a:r>
              <a:rPr lang="es-ES" sz="3200" b="1" dirty="0" smtClean="0">
                <a:latin typeface="Bahnschrift SemiBold Condensed" pitchFamily="34" charset="0"/>
              </a:rPr>
              <a:t>. De hecho, creo firmemente que ella está pensando o casi parafraseando la definición de Pablo sobre el pecado. Veamos la siguiente comparación:</a:t>
            </a:r>
          </a:p>
          <a:p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endParaRPr lang="es-ES" sz="3200" b="1" dirty="0" smtClean="0">
              <a:solidFill>
                <a:srgbClr val="FFC000"/>
              </a:solidFill>
              <a:latin typeface="Bahnschrift SemiBold Condensed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956603" y="3924886"/>
            <a:ext cx="4614203" cy="256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554394" y="3922540"/>
            <a:ext cx="4614203" cy="256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139483" y="4276578"/>
            <a:ext cx="4009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 smtClean="0">
                <a:latin typeface="Bahnschrift SemiBold Condensed" pitchFamily="34" charset="0"/>
              </a:rPr>
              <a:t>«Porque según el hombre interior, me deleito en la Ley de Dios; pero veo en mis miembros una ley [principio] diferente que combate contra la ley de mi </a:t>
            </a:r>
            <a:r>
              <a:rPr lang="es-DO" sz="2400" dirty="0" smtClean="0">
                <a:latin typeface="Bahnschrift SemiBold Condensed" pitchFamily="34" charset="0"/>
              </a:rPr>
              <a:t>mente (</a:t>
            </a:r>
            <a:r>
              <a:rPr lang="es-DO" sz="2400" dirty="0" err="1" smtClean="0">
                <a:latin typeface="Bahnschrift SemiBold Condensed" pitchFamily="34" charset="0"/>
              </a:rPr>
              <a:t>Rom</a:t>
            </a:r>
            <a:r>
              <a:rPr lang="es-DO" sz="2400" dirty="0" smtClean="0">
                <a:latin typeface="Bahnschrift SemiBold Condensed" pitchFamily="34" charset="0"/>
              </a:rPr>
              <a:t> </a:t>
            </a:r>
            <a:r>
              <a:rPr lang="es-DO" sz="2400" dirty="0" smtClean="0">
                <a:latin typeface="Bahnschrift SemiBold Condensed" pitchFamily="34" charset="0"/>
              </a:rPr>
              <a:t>7:22-23</a:t>
            </a:r>
            <a:r>
              <a:rPr lang="es-DO" sz="2400" dirty="0" smtClean="0">
                <a:latin typeface="Bahnschrift SemiBold Condensed" pitchFamily="34" charset="0"/>
              </a:rPr>
              <a:t>)»</a:t>
            </a:r>
            <a:endParaRPr lang="es-ES" sz="2400" dirty="0">
              <a:latin typeface="Bahnschrift SemiBold Condense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38092" y="4290645"/>
            <a:ext cx="40092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dirty="0" smtClean="0">
                <a:latin typeface="Bahnschrift SemiBold Condensed" pitchFamily="34" charset="0"/>
              </a:rPr>
              <a:t>«“El pecado es transgresión de la ley;” es la manifestación exterior de un principio [ley] en pugna con la gran Ley de amor que es </a:t>
            </a:r>
            <a:r>
              <a:rPr lang="es-DO" sz="2400" dirty="0" smtClean="0">
                <a:latin typeface="Bahnschrift SemiBold Condensed" pitchFamily="34" charset="0"/>
              </a:rPr>
              <a:t>fundamento del gobierno divino</a:t>
            </a:r>
            <a:r>
              <a:rPr lang="es-DO" sz="2400" dirty="0" smtClean="0">
                <a:latin typeface="Bahnschrift SemiBold Condensed" pitchFamily="34" charset="0"/>
              </a:rPr>
              <a:t> »</a:t>
            </a:r>
            <a:endParaRPr lang="es-ES" sz="2400" dirty="0" smtClean="0">
              <a:latin typeface="Bahnschrift SemiBold Condensed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El apóstol Pablo ve el pecado como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un poder que mora en la naturaleza humana</a:t>
            </a:r>
            <a:r>
              <a:rPr lang="es-ES" sz="3200" b="1" dirty="0" smtClean="0">
                <a:latin typeface="Bahnschrift SemiBold Condensed" pitchFamily="34" charset="0"/>
              </a:rPr>
              <a:t>. Leamos ahora su perspectiva de manera mas amplia (note las palabras y frases en cursivas):</a:t>
            </a:r>
          </a:p>
          <a:p>
            <a:r>
              <a:rPr lang="es-ES" sz="3200" b="1" dirty="0" smtClean="0">
                <a:latin typeface="Bahnschrift SemiBold Condensed" pitchFamily="34" charset="0"/>
              </a:rPr>
              <a:t>«Sabemos que la </a:t>
            </a:r>
            <a:r>
              <a:rPr lang="es-ES" sz="3200" b="1" dirty="0" smtClean="0">
                <a:solidFill>
                  <a:srgbClr val="FFFF00"/>
                </a:solidFill>
                <a:latin typeface="Bahnschrift SemiBold Condensed" pitchFamily="34" charset="0"/>
              </a:rPr>
              <a:t>Ley</a:t>
            </a:r>
            <a:r>
              <a:rPr lang="es-ES" sz="3200" b="1" dirty="0" smtClean="0">
                <a:latin typeface="Bahnschrift SemiBold Condensed" pitchFamily="34" charset="0"/>
              </a:rPr>
              <a:t> es espiritual; pero yo soy carnal, vendido al pecado. Lo que hago, no lo entiendo, pues no hago lo que quiero, sino lo que detesto, eso hago. Y si lo que no quiero, esto hago, apruebo que la </a:t>
            </a:r>
            <a:r>
              <a:rPr lang="es-ES" sz="3200" b="1" dirty="0" smtClean="0">
                <a:solidFill>
                  <a:srgbClr val="FFFF00"/>
                </a:solidFill>
                <a:latin typeface="Bahnschrift SemiBold Condensed" pitchFamily="34" charset="0"/>
              </a:rPr>
              <a:t>Ley</a:t>
            </a:r>
            <a:r>
              <a:rPr lang="es-ES" sz="3200" b="1" dirty="0" smtClean="0">
                <a:latin typeface="Bahnschrift SemiBold Condensed" pitchFamily="34" charset="0"/>
              </a:rPr>
              <a:t> es buena. De manera que ya no soy yo quien hace aquello, sino el </a:t>
            </a:r>
            <a:r>
              <a:rPr lang="es-ES" sz="32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pecado</a:t>
            </a:r>
            <a:r>
              <a:rPr lang="es-ES" sz="3200" b="1" dirty="0" smtClean="0">
                <a:solidFill>
                  <a:schemeClr val="accent2"/>
                </a:solidFill>
                <a:latin typeface="Bahnschrift SemiBold Condensed" pitchFamily="34" charset="0"/>
              </a:rPr>
              <a:t> </a:t>
            </a:r>
            <a:r>
              <a:rPr lang="es-ES" sz="32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que está en mí</a:t>
            </a:r>
            <a:r>
              <a:rPr lang="es-ES" sz="3200" b="1" dirty="0" smtClean="0">
                <a:latin typeface="Bahnschrift SemiBold Condensed" pitchFamily="34" charset="0"/>
              </a:rPr>
              <a:t>. Y yo sé que </a:t>
            </a:r>
            <a:r>
              <a:rPr lang="es-ES" sz="32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en mí</a:t>
            </a:r>
            <a:r>
              <a:rPr lang="es-ES" sz="3200" b="1" dirty="0" smtClean="0">
                <a:latin typeface="Bahnschrift SemiBold Condensed" pitchFamily="34" charset="0"/>
              </a:rPr>
              <a:t>, esto es, en mi carne, </a:t>
            </a:r>
            <a:r>
              <a:rPr lang="es-ES" sz="32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no habita el bien</a:t>
            </a:r>
            <a:r>
              <a:rPr lang="es-ES" sz="3200" b="1" dirty="0" smtClean="0">
                <a:latin typeface="Bahnschrift SemiBold Condensed" pitchFamily="34" charset="0"/>
              </a:rPr>
              <a:t>, porque el querer el bien está en mí, pero no el hacerlo. No hago el bien que quiero, sino el mal que no quiero, eso hago. Y si hago lo que no quiero, ya no lo hago yo, sino </a:t>
            </a:r>
            <a:r>
              <a:rPr lang="es-ES" sz="32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el pecado que está en mí</a:t>
            </a:r>
            <a:r>
              <a:rPr lang="es-ES" sz="3200" b="1" dirty="0" smtClean="0">
                <a:latin typeface="Bahnschrift SemiBold Condensed" pitchFamily="34" charset="0"/>
              </a:rPr>
              <a:t>.</a:t>
            </a:r>
          </a:p>
          <a:p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endParaRPr lang="es-ES" sz="3200" b="1" dirty="0" smtClean="0">
              <a:solidFill>
                <a:srgbClr val="FFC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Bahnschrift SemiBold Condensed" pitchFamily="34" charset="0"/>
              </a:rPr>
              <a:t>Así que, queriendo yo hacer el bien, hallo esta ley: que el </a:t>
            </a:r>
            <a:r>
              <a:rPr lang="es-ES" sz="48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mal está en mí</a:t>
            </a:r>
            <a:r>
              <a:rPr lang="es-ES" sz="4800" b="1" dirty="0" smtClean="0">
                <a:latin typeface="Bahnschrift SemiBold Condensed" pitchFamily="34" charset="0"/>
              </a:rPr>
              <a:t>, pues según el hombre interior, me deleito en la Ley de Dios; pero veo </a:t>
            </a:r>
            <a:r>
              <a:rPr lang="es-ES" sz="48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otra ley en mis miembros</a:t>
            </a:r>
            <a:r>
              <a:rPr lang="es-ES" sz="4800" b="1" dirty="0" smtClean="0">
                <a:latin typeface="Bahnschrift SemiBold Condensed" pitchFamily="34" charset="0"/>
              </a:rPr>
              <a:t>, que se rebela contra </a:t>
            </a:r>
            <a:r>
              <a:rPr lang="es-ES" sz="4800" b="1" i="1" dirty="0" smtClean="0">
                <a:latin typeface="Bahnschrift SemiBold Condensed" pitchFamily="34" charset="0"/>
              </a:rPr>
              <a:t>la ley de mi mente</a:t>
            </a:r>
            <a:r>
              <a:rPr lang="es-ES" sz="4800" b="1" dirty="0" smtClean="0">
                <a:latin typeface="Bahnschrift SemiBold Condensed" pitchFamily="34" charset="0"/>
              </a:rPr>
              <a:t>, y que me lleva cautivo a la </a:t>
            </a:r>
            <a:r>
              <a:rPr lang="es-ES" sz="48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ley del pecado que está en mis miembros</a:t>
            </a:r>
            <a:r>
              <a:rPr lang="es-ES" sz="4800" b="1" dirty="0" smtClean="0">
                <a:latin typeface="Bahnschrift SemiBold Condensed" pitchFamily="34" charset="0"/>
              </a:rPr>
              <a:t>» (</a:t>
            </a:r>
            <a:r>
              <a:rPr lang="es-ES" sz="4800" b="1" dirty="0" err="1" smtClean="0">
                <a:latin typeface="Bahnschrift SemiBold Condensed" pitchFamily="34" charset="0"/>
              </a:rPr>
              <a:t>Rom</a:t>
            </a:r>
            <a:r>
              <a:rPr lang="es-ES" sz="4800" b="1" dirty="0" smtClean="0">
                <a:latin typeface="Bahnschrift SemiBold Condensed" pitchFamily="34" charset="0"/>
              </a:rPr>
              <a:t> 7:14-23, RVR 1995). 16</a:t>
            </a:r>
            <a:r>
              <a:rPr lang="es-ES" sz="4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 </a:t>
            </a:r>
            <a:endParaRPr lang="es-ES" sz="4800" b="1" dirty="0" smtClean="0">
              <a:solidFill>
                <a:srgbClr val="FFC000"/>
              </a:solidFill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4135796-1766-D8EE-051A-21064EBE411E}"/>
              </a:ext>
            </a:extLst>
          </p:cNvPr>
          <p:cNvSpPr txBox="1"/>
          <p:nvPr/>
        </p:nvSpPr>
        <p:spPr>
          <a:xfrm>
            <a:off x="530101" y="49359"/>
            <a:ext cx="3367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Bahnschrift SemiCondensed" panose="020B0502040204020203" pitchFamily="34" charset="0"/>
              </a:rPr>
              <a:t>INTRODUCCIÓN</a:t>
            </a:r>
            <a:endParaRPr lang="es-DO" sz="2800" b="1" dirty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113254"/>
            <a:ext cx="84687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4800" dirty="0" smtClean="0">
              <a:latin typeface="Bahnschrift SemiCondensed" panose="020B0502040204020203" pitchFamily="34" charset="0"/>
            </a:endParaRPr>
          </a:p>
          <a:p>
            <a:r>
              <a:rPr lang="es-DO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Una </a:t>
            </a:r>
            <a:r>
              <a:rPr lang="es-DO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mirada</a:t>
            </a:r>
            <a:r>
              <a:rPr lang="es-DO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 </a:t>
            </a:r>
            <a:r>
              <a:rPr lang="es-DO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itchFamily="34" charset="0"/>
              </a:rPr>
              <a:t>más de cerca al pecado</a:t>
            </a:r>
            <a:endParaRPr lang="es-ES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itchFamily="34" charset="0"/>
            </a:endParaRPr>
          </a:p>
        </p:txBody>
      </p:sp>
      <p:pic>
        <p:nvPicPr>
          <p:cNvPr id="1028" name="Picture 4" descr="Pecados del Alma | E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68" y="2023721"/>
            <a:ext cx="5522084" cy="3406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Algunas cosas resultan </a:t>
            </a:r>
            <a:r>
              <a:rPr lang="es-ES" sz="3200" b="1" dirty="0" smtClean="0">
                <a:solidFill>
                  <a:srgbClr val="FF9900"/>
                </a:solidFill>
                <a:latin typeface="Bahnschrift SemiBold Condensed" pitchFamily="34" charset="0"/>
              </a:rPr>
              <a:t>evidentes</a:t>
            </a:r>
            <a:r>
              <a:rPr lang="es-ES" sz="3200" b="1" dirty="0" smtClean="0">
                <a:latin typeface="Bahnschrift SemiBold Condensed" pitchFamily="34" charset="0"/>
              </a:rPr>
              <a:t> aquí: Los actos incorrectos referidos por el apóstol —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«lo que aborrezco, eso hago»; «hago lo que no quiero», «el mal que no quiero», </a:t>
            </a:r>
            <a:r>
              <a:rPr lang="es-ES" sz="3200" b="1" dirty="0" smtClean="0">
                <a:latin typeface="Bahnschrift SemiBold Condensed" pitchFamily="34" charset="0"/>
              </a:rPr>
              <a:t>etc.—, son simplemente </a:t>
            </a:r>
            <a:r>
              <a:rPr lang="es-ES" sz="32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«la manifestación exterior» </a:t>
            </a:r>
            <a:r>
              <a:rPr lang="es-ES" sz="3200" b="1" dirty="0" smtClean="0">
                <a:latin typeface="Bahnschrift SemiBold Condensed" pitchFamily="34" charset="0"/>
              </a:rPr>
              <a:t>de la ley o principio del pecado que mora en nuestra naturaleza. Pablo define esta ley también de la siguiente manera: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«el pecado que mora en mí»</a:t>
            </a:r>
            <a:r>
              <a:rPr lang="es-ES" sz="3200" b="1" dirty="0" smtClean="0">
                <a:latin typeface="Bahnschrift SemiBold Condensed" pitchFamily="34" charset="0"/>
              </a:rPr>
              <a:t>,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«el mal que mora en mí»</a:t>
            </a:r>
            <a:r>
              <a:rPr lang="es-ES" sz="3200" b="1" dirty="0" smtClean="0">
                <a:latin typeface="Bahnschrift SemiBold Condensed" pitchFamily="34" charset="0"/>
              </a:rPr>
              <a:t>,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«la ley del pecado que está en mis miembros»</a:t>
            </a:r>
            <a:r>
              <a:rPr lang="es-ES" sz="3200" b="1" dirty="0" smtClean="0">
                <a:latin typeface="Bahnschrift SemiBold Condensed" pitchFamily="34" charset="0"/>
              </a:rPr>
              <a:t>. Esto va más allá de la inclinación hacia el mal.17 Si leímos bien, no pudimos pasar por alto que nuestras malas acciones, aun cuando son involuntarias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—«hago lo que no quiero»</a:t>
            </a:r>
            <a:r>
              <a:rPr lang="es-ES" sz="3200" b="1" dirty="0" smtClean="0">
                <a:latin typeface="Bahnschrift SemiBold Condensed" pitchFamily="34" charset="0"/>
              </a:rPr>
              <a:t>—, Pablo la define no como acciones pecaminosas —y ciertamente lo son—, sino como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«el pecado [que] está en mí»</a:t>
            </a:r>
            <a:r>
              <a:rPr lang="es-ES" sz="3200" b="1" dirty="0" smtClean="0">
                <a:latin typeface="Bahnschrift SemiBold Condensed" pitchFamily="34" charset="0"/>
              </a:rPr>
              <a:t>. Para Pablo, las acciones pecaminosas y la naturaleza humana caída son pecado, son inseparables.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Bahnschrift SemiBold Condensed" pitchFamily="34" charset="0"/>
              </a:rPr>
              <a:t>En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Romanos 8:7</a:t>
            </a:r>
            <a:r>
              <a:rPr lang="es-ES" sz="3600" b="1" dirty="0" smtClean="0">
                <a:latin typeface="Bahnschrift SemiBold Condensed" pitchFamily="34" charset="0"/>
              </a:rPr>
              <a:t>, leemos: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«Pues la intención de la carne es enemistad contra Dios; porque no se sujeta a la Ley de Dios ni tampoco puede»</a:t>
            </a:r>
            <a:r>
              <a:rPr lang="es-ES" sz="3600" b="1" dirty="0" smtClean="0">
                <a:latin typeface="Bahnschrift SemiBold Condensed" pitchFamily="34" charset="0"/>
              </a:rPr>
              <a:t>. La palabra griega traducida </a:t>
            </a:r>
            <a:r>
              <a:rPr lang="es-ES" sz="36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«intención» </a:t>
            </a:r>
            <a:r>
              <a:rPr lang="es-ES" sz="3600" b="1" dirty="0" smtClean="0">
                <a:latin typeface="Bahnschrift SemiBold Condensed" pitchFamily="34" charset="0"/>
              </a:rPr>
              <a:t>es </a:t>
            </a:r>
            <a:r>
              <a:rPr lang="es-ES" sz="3600" b="1" dirty="0" err="1" smtClean="0">
                <a:solidFill>
                  <a:srgbClr val="FFC000"/>
                </a:solidFill>
                <a:latin typeface="Bahnschrift SemiBold Condensed" pitchFamily="34" charset="0"/>
              </a:rPr>
              <a:t>phronēma</a:t>
            </a:r>
            <a:r>
              <a:rPr lang="es-ES" sz="3600" b="1" dirty="0" smtClean="0">
                <a:latin typeface="Bahnschrift SemiBold Condensed" pitchFamily="34" charset="0"/>
              </a:rPr>
              <a:t>, y es traducida en el mismo capítulo 8 por la NASB tres veces como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«mente»</a:t>
            </a:r>
            <a:r>
              <a:rPr lang="es-ES" sz="3600" b="1" dirty="0" smtClean="0">
                <a:latin typeface="Bahnschrift SemiBold Condensed" pitchFamily="34" charset="0"/>
              </a:rPr>
              <a:t>, aquí en el versículo 7 y en los versículos 6 y 27. Por ello, algunos eruditos traducen: </a:t>
            </a:r>
            <a:r>
              <a:rPr lang="es-ES" sz="36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«la mente de la carne […] la mente del Espíritu»</a:t>
            </a:r>
            <a:r>
              <a:rPr lang="es-ES" sz="3600" b="1" dirty="0" smtClean="0">
                <a:latin typeface="Bahnschrift SemiBold Condensed" pitchFamily="34" charset="0"/>
              </a:rPr>
              <a:t>.18 </a:t>
            </a:r>
            <a:r>
              <a:rPr lang="es-ES" sz="3600" b="1" dirty="0" err="1" smtClean="0">
                <a:solidFill>
                  <a:srgbClr val="FFC000"/>
                </a:solidFill>
                <a:latin typeface="Bahnschrift SemiBold Condensed" pitchFamily="34" charset="0"/>
              </a:rPr>
              <a:t>Phronēma</a:t>
            </a:r>
            <a:r>
              <a:rPr lang="es-ES" sz="3600" b="1" dirty="0" smtClean="0">
                <a:latin typeface="Bahnschrift SemiBold Condensed" pitchFamily="34" charset="0"/>
              </a:rPr>
              <a:t> hace referencia a </a:t>
            </a:r>
            <a:r>
              <a:rPr lang="es-ES" sz="3600" b="1" dirty="0" smtClean="0">
                <a:solidFill>
                  <a:srgbClr val="00B050"/>
                </a:solidFill>
                <a:latin typeface="Bahnschrift SemiBold Condensed" pitchFamily="34" charset="0"/>
              </a:rPr>
              <a:t>«la tendencia o voluntad de la carne»</a:t>
            </a:r>
            <a:r>
              <a:rPr lang="es-ES" sz="3600" b="1" dirty="0" smtClean="0">
                <a:latin typeface="Bahnschrift SemiBold Condensed" pitchFamily="34" charset="0"/>
              </a:rPr>
              <a:t>.19 La frase </a:t>
            </a:r>
            <a:r>
              <a:rPr lang="es-ES" sz="3600" b="1" dirty="0" smtClean="0">
                <a:solidFill>
                  <a:srgbClr val="FFFF00"/>
                </a:solidFill>
                <a:latin typeface="Bahnschrift SemiBold Condensed" pitchFamily="34" charset="0"/>
              </a:rPr>
              <a:t>«no se somete» </a:t>
            </a:r>
            <a:r>
              <a:rPr lang="es-ES" sz="3600" b="1" dirty="0" smtClean="0">
                <a:latin typeface="Bahnschrift SemiBold Condensed" pitchFamily="34" charset="0"/>
              </a:rPr>
              <a:t>es la traducción de un término militar en tiempo presente, lo que «significa una insubordinación continua».20Esto denota claramente una condición.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Bahnschrift SemiBold Condensed" pitchFamily="34" charset="0"/>
              </a:rPr>
              <a:t>«La mentalidad pecaminosa es </a:t>
            </a:r>
            <a:r>
              <a:rPr lang="es-ES" sz="54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enemiga</a:t>
            </a:r>
            <a:r>
              <a:rPr lang="es-ES" sz="5400" b="1" dirty="0" smtClean="0">
                <a:latin typeface="Bahnschrift SemiBold Condensed" pitchFamily="34" charset="0"/>
              </a:rPr>
              <a:t> de Dios», pero mucho más: «no se somete a la </a:t>
            </a:r>
            <a:r>
              <a:rPr lang="es-ES" sz="5400" b="1" dirty="0" smtClean="0">
                <a:solidFill>
                  <a:srgbClr val="FFFF00"/>
                </a:solidFill>
                <a:latin typeface="Bahnschrift SemiBold Condensed" pitchFamily="34" charset="0"/>
              </a:rPr>
              <a:t>Ley</a:t>
            </a:r>
            <a:r>
              <a:rPr lang="es-ES" sz="5400" b="1" dirty="0" smtClean="0">
                <a:latin typeface="Bahnschrift SemiBold Condensed" pitchFamily="34" charset="0"/>
              </a:rPr>
              <a:t> de Dios, ni es capaz de hacerlo» (NVI). </a:t>
            </a:r>
            <a:r>
              <a:rPr lang="es-ES" sz="5400" b="1" dirty="0" smtClean="0">
                <a:solidFill>
                  <a:srgbClr val="FFC000"/>
                </a:solidFill>
                <a:latin typeface="Bahnschrift SemiBold Condensed" pitchFamily="34" charset="0"/>
              </a:rPr>
              <a:t>Solo cuando la persona es regenerada por el poder divino</a:t>
            </a:r>
            <a:r>
              <a:rPr lang="es-ES" sz="5400" b="1" dirty="0" smtClean="0">
                <a:latin typeface="Bahnschrift SemiBold Condensed" pitchFamily="34" charset="0"/>
              </a:rPr>
              <a:t>, puede cumplir la voluntad de Dios en su vida, puede cumplir las </a:t>
            </a:r>
            <a:r>
              <a:rPr lang="es-ES" sz="5400" b="1" dirty="0" smtClean="0">
                <a:solidFill>
                  <a:srgbClr val="FFFF00"/>
                </a:solidFill>
                <a:latin typeface="Bahnschrift SemiBold Condensed" pitchFamily="34" charset="0"/>
              </a:rPr>
              <a:t>demandas de la Ley </a:t>
            </a:r>
            <a:r>
              <a:rPr lang="es-ES" sz="5400" b="1" dirty="0" smtClean="0">
                <a:latin typeface="Bahnschrift SemiBold Condensed" pitchFamily="34" charset="0"/>
              </a:rPr>
              <a:t>(cf. Sal 119:97). 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Bahnschrift SemiBold Condensed" pitchFamily="34" charset="0"/>
              </a:rPr>
              <a:t>Bien expresó Jesús: «Porque del </a:t>
            </a:r>
            <a:r>
              <a:rPr lang="es-ES" sz="3200" b="1" dirty="0" smtClean="0">
                <a:solidFill>
                  <a:srgbClr val="FF0000"/>
                </a:solidFill>
                <a:latin typeface="Bahnschrift SemiBold Condensed" pitchFamily="34" charset="0"/>
              </a:rPr>
              <a:t>corazón</a:t>
            </a:r>
            <a:r>
              <a:rPr lang="es-ES" sz="3200" b="1" dirty="0" smtClean="0">
                <a:latin typeface="Bahnschrift SemiBold Condensed" pitchFamily="34" charset="0"/>
              </a:rPr>
              <a:t> salen los malos pensamientos, los homicidios, los adulterios, las inmoralidades sexuales, los robos, los falsos testimonios y las blasfemias» (Mt 15:19). Todos estos pecados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surgen de un corazón que está enfermo</a:t>
            </a:r>
            <a:r>
              <a:rPr lang="es-ES" sz="3200" b="1" dirty="0" smtClean="0">
                <a:latin typeface="Bahnschrift SemiBold Condensed" pitchFamily="34" charset="0"/>
              </a:rPr>
              <a:t>, dañado, degradado y en rebelión contra Dios. Esto es una condición del ser que se manifiesta en actos degradante. También, nuestro Señor declaró: «Así también, </a:t>
            </a:r>
            <a:r>
              <a:rPr lang="es-ES" sz="3200" b="1" dirty="0" smtClean="0">
                <a:solidFill>
                  <a:srgbClr val="FFC000"/>
                </a:solidFill>
                <a:latin typeface="Bahnschrift SemiBold Condensed" pitchFamily="34" charset="0"/>
              </a:rPr>
              <a:t>todo árbol sano da buenos frutos</a:t>
            </a:r>
            <a:r>
              <a:rPr lang="es-ES" sz="3200" b="1" dirty="0" smtClean="0">
                <a:latin typeface="Bahnschrift SemiBold Condensed" pitchFamily="34" charset="0"/>
              </a:rPr>
              <a:t>, pero el árbol podrido da </a:t>
            </a:r>
            <a:r>
              <a:rPr lang="es-ES" sz="3200" b="1" dirty="0" smtClean="0">
                <a:solidFill>
                  <a:srgbClr val="FF0000"/>
                </a:solidFill>
                <a:latin typeface="Bahnschrift SemiBold Condensed" pitchFamily="34" charset="0"/>
              </a:rPr>
              <a:t>malos</a:t>
            </a:r>
            <a:r>
              <a:rPr lang="es-ES" sz="3200" b="1" dirty="0" smtClean="0">
                <a:latin typeface="Bahnschrift SemiBold Condensed" pitchFamily="34" charset="0"/>
              </a:rPr>
              <a:t> frutos. </a:t>
            </a:r>
            <a:r>
              <a:rPr lang="es-ES" sz="3200" b="1" dirty="0" smtClean="0">
                <a:solidFill>
                  <a:srgbClr val="FFFF00"/>
                </a:solidFill>
                <a:latin typeface="Bahnschrift SemiBold Condensed" pitchFamily="34" charset="0"/>
              </a:rPr>
              <a:t>El árbol sano no puede dar malos frutos</a:t>
            </a:r>
            <a:r>
              <a:rPr lang="es-ES" sz="3200" b="1" dirty="0" smtClean="0">
                <a:latin typeface="Bahnschrift SemiBold Condensed" pitchFamily="34" charset="0"/>
              </a:rPr>
              <a:t>, ni tampoco puede el </a:t>
            </a:r>
            <a:r>
              <a:rPr lang="es-ES" sz="3200" b="1" dirty="0" smtClean="0">
                <a:solidFill>
                  <a:srgbClr val="FF0000"/>
                </a:solidFill>
                <a:latin typeface="Bahnschrift SemiBold Condensed" pitchFamily="34" charset="0"/>
              </a:rPr>
              <a:t>árbol podrido dar buenos frutos</a:t>
            </a:r>
            <a:r>
              <a:rPr lang="es-ES" sz="3200" b="1" dirty="0" smtClean="0">
                <a:latin typeface="Bahnschrift SemiBold Condensed" pitchFamily="34" charset="0"/>
              </a:rPr>
              <a:t>. Todo árbol que no lleva buen fruto es cortado y echado en el fuego». Aquí, estamos nuevamente ante la misma realidad: el estado del ser —estar «podrido» o «malo», RVR 1995— y las acciones que resultan de dicho estado.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-1" y="1296132"/>
            <a:ext cx="73011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latin typeface="Bahnschrift SemiCondensed" panose="020B0502040204020203" pitchFamily="34" charset="0"/>
              </a:rPr>
              <a:t>El </a:t>
            </a:r>
            <a:r>
              <a:rPr lang="es-ES" sz="8800" b="1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teólogo</a:t>
            </a:r>
            <a:r>
              <a:rPr lang="es-ES" sz="8800" b="1" dirty="0" smtClean="0">
                <a:latin typeface="Bahnschrift SemiCondensed" panose="020B0502040204020203" pitchFamily="34" charset="0"/>
              </a:rPr>
              <a:t> </a:t>
            </a:r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Hermes Tavera sostiene que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pic>
        <p:nvPicPr>
          <p:cNvPr id="38914" name="Picture 2" descr="Stream episode Pr. Hermes Tavera: Día 7, Bajo la sombra del Omnipotente by  IglesiaPiantini podcast | Listen online for free on Sound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138" y="1132449"/>
            <a:ext cx="5382309" cy="5382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-1" y="1296132"/>
            <a:ext cx="7301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PR. Hermes </a:t>
            </a:r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Tavera 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68812" y="70338"/>
            <a:ext cx="48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Bahnschrift SemiCondensed" panose="020B0502040204020203" pitchFamily="34" charset="0"/>
              </a:rPr>
              <a:t>Sumando la perspectiva paulina</a:t>
            </a:r>
          </a:p>
        </p:txBody>
      </p:sp>
      <p:pic>
        <p:nvPicPr>
          <p:cNvPr id="38914" name="Picture 2" descr="Stream episode Pr. Hermes Tavera: Día 7, Bajo la sombra del Omnipotente by  IglesiaPiantini podcast | Listen online for free on SoundClou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982" y="1144171"/>
            <a:ext cx="4623582" cy="462358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0" y="3996454"/>
            <a:ext cx="68556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Bahnschrift SemiBold Condensed" pitchFamily="34" charset="0"/>
              </a:rPr>
              <a:t>El Pastor Hermes Tavera Bueno es un estudioso de la Biblia. Se deleita en la investigación teológica </a:t>
            </a:r>
            <a:r>
              <a:rPr lang="es-ES" sz="2000" dirty="0" smtClean="0">
                <a:latin typeface="Bahnschrift SemiBold Condensed" pitchFamily="34" charset="0"/>
              </a:rPr>
              <a:t>académica. </a:t>
            </a:r>
            <a:r>
              <a:rPr lang="es-ES" sz="2000" dirty="0" smtClean="0">
                <a:latin typeface="Bahnschrift SemiBold Condensed" pitchFamily="34" charset="0"/>
              </a:rPr>
              <a:t>Como tal, sus presentaciones están impregnadas de la sabiduría de la Palabra de Dios. Es autor de varios libros que han sido de gran ayuda a la iglesia, sobretodo en Interamerica. En la actualidad es pastor de la Iglesia Adventista de Orlando, Florida. A lo largo de esta semana nos ha estado compartiendo la belleza de servirle a un Padre que cumple sus promesas y vigila por sus hijos.</a:t>
            </a:r>
            <a:endParaRPr lang="es-ES" sz="20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67444"/>
            <a:ext cx="12041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Bahnschrift SemiBold Condensed" pitchFamily="34" charset="0"/>
              </a:rPr>
              <a:t>«De </a:t>
            </a:r>
            <a:r>
              <a:rPr lang="es-ES" sz="3600" b="1" dirty="0" smtClean="0">
                <a:latin typeface="Bahnschrift SemiBold Condensed" pitchFamily="34" charset="0"/>
              </a:rPr>
              <a:t>acuerdo al uso de palabras para nombrarlo, el pecado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puede definirse, como una acción, deliberada o no, contraria a la norma divina.</a:t>
            </a:r>
            <a:r>
              <a:rPr lang="es-ES" sz="3600" b="1" dirty="0" smtClean="0">
                <a:latin typeface="Bahnschrift SemiBold Condensed" pitchFamily="34" charset="0"/>
              </a:rPr>
              <a:t> […] Sin embargo, se corre el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peligro</a:t>
            </a:r>
            <a:r>
              <a:rPr lang="es-ES" sz="3600" b="1" dirty="0" smtClean="0">
                <a:latin typeface="Bahnschrift SemiBold Condensed" pitchFamily="34" charset="0"/>
              </a:rPr>
              <a:t> de que no entendamos debidamente la naturaleza del pecado. Algunos textos parecen sugerir la idea de que el pecado, más que un acto,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es un estado de rebelión </a:t>
            </a:r>
            <a:r>
              <a:rPr lang="es-ES" sz="3600" b="1" dirty="0" smtClean="0">
                <a:latin typeface="Bahnschrift SemiBold Condensed" pitchFamily="34" charset="0"/>
              </a:rPr>
              <a:t>en que toda la persona se encuentra (Sal 51:5; </a:t>
            </a:r>
            <a:r>
              <a:rPr lang="es-ES" sz="3600" b="1" dirty="0" err="1" smtClean="0">
                <a:latin typeface="Bahnschrift SemiBold Condensed" pitchFamily="34" charset="0"/>
              </a:rPr>
              <a:t>Jer</a:t>
            </a:r>
            <a:r>
              <a:rPr lang="es-ES" sz="3600" b="1" dirty="0" smtClean="0">
                <a:latin typeface="Bahnschrift SemiBold Condensed" pitchFamily="34" charset="0"/>
              </a:rPr>
              <a:t> 17:9; Ro 3:23; 11:32; </a:t>
            </a:r>
            <a:r>
              <a:rPr lang="es-ES" sz="3600" b="1" dirty="0" err="1" smtClean="0">
                <a:latin typeface="Bahnschrift SemiBold Condensed" pitchFamily="34" charset="0"/>
              </a:rPr>
              <a:t>Ef</a:t>
            </a:r>
            <a:r>
              <a:rPr lang="es-ES" sz="3600" b="1" dirty="0" smtClean="0">
                <a:latin typeface="Bahnschrift SemiBold Condensed" pitchFamily="34" charset="0"/>
              </a:rPr>
              <a:t> 2:3). Esto indica que somos pecadores antes de, y no precisamente por pecar. Aunque podamos elegir pecar o no, nuestra “naturaleza” pecaminosa nos viene por el pecado de Adán. Esa naturaleza es la fuente de nuestros pecados y la causa de los mismos».21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Bahnschrift SemiBold Condensed" pitchFamily="34" charset="0"/>
              </a:rPr>
              <a:t>Volviendo a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</a:t>
            </a:r>
            <a:r>
              <a:rPr lang="es-ES" sz="3600" b="1" dirty="0" smtClean="0">
                <a:latin typeface="Bahnschrift SemiBold Condensed" pitchFamily="34" charset="0"/>
              </a:rPr>
              <a:t>, resulta instructivo destacar que el término </a:t>
            </a:r>
            <a:r>
              <a:rPr lang="es-ES" sz="3600" b="1" dirty="0" smtClean="0">
                <a:solidFill>
                  <a:srgbClr val="92D050"/>
                </a:solidFill>
                <a:latin typeface="Bahnschrift SemiBold Condensed" pitchFamily="34" charset="0"/>
              </a:rPr>
              <a:t>«transgresión» </a:t>
            </a:r>
            <a:r>
              <a:rPr lang="es-ES" sz="3600" b="1" dirty="0" smtClean="0">
                <a:latin typeface="Bahnschrift SemiBold Condensed" pitchFamily="34" charset="0"/>
              </a:rPr>
              <a:t>es la traducción del griego </a:t>
            </a:r>
            <a:r>
              <a:rPr lang="es-ES" sz="3600" b="1" dirty="0" err="1" smtClean="0">
                <a:latin typeface="Bahnschrift SemiBold Condensed" pitchFamily="34" charset="0"/>
              </a:rPr>
              <a:t>hamartía</a:t>
            </a:r>
            <a:r>
              <a:rPr lang="es-ES" sz="3600" b="1" dirty="0" smtClean="0">
                <a:latin typeface="Bahnschrift SemiBold Condensed" pitchFamily="34" charset="0"/>
              </a:rPr>
              <a:t>, </a:t>
            </a:r>
            <a:r>
              <a:rPr lang="es-ES" sz="3600" b="1" dirty="0" smtClean="0">
                <a:solidFill>
                  <a:srgbClr val="92D050"/>
                </a:solidFill>
                <a:latin typeface="Bahnschrift SemiBold Condensed" pitchFamily="34" charset="0"/>
              </a:rPr>
              <a:t>«infracción»</a:t>
            </a:r>
            <a:r>
              <a:rPr lang="es-ES" sz="3600" b="1" dirty="0" smtClean="0">
                <a:latin typeface="Bahnschrift SemiBold Condensed" pitchFamily="34" charset="0"/>
              </a:rPr>
              <a:t>, y denota mucho más que un acto,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es rebelión</a:t>
            </a:r>
            <a:r>
              <a:rPr lang="es-ES" sz="3600" b="1" dirty="0" smtClean="0">
                <a:latin typeface="Bahnschrift SemiBold Condensed" pitchFamily="34" charset="0"/>
              </a:rPr>
              <a:t>. Es decir, el acto de desobediencia revela una condición de rebelión:</a:t>
            </a:r>
          </a:p>
          <a:p>
            <a:r>
              <a:rPr lang="es-ES" sz="3600" b="1" dirty="0" smtClean="0">
                <a:latin typeface="Bahnschrift SemiBold Condensed" pitchFamily="34" charset="0"/>
              </a:rPr>
              <a:t>«Decir que alguien es infractor de la Ley implica que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conoce la Ley pero elige no tomarla en cuenta </a:t>
            </a:r>
            <a:r>
              <a:rPr lang="es-ES" sz="3600" b="1" dirty="0" smtClean="0">
                <a:latin typeface="Bahnschrift SemiBold Condensed" pitchFamily="34" charset="0"/>
              </a:rPr>
              <a:t>[…] Una traducción libre de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 </a:t>
            </a:r>
            <a:r>
              <a:rPr lang="es-ES" sz="3600" b="1" dirty="0" smtClean="0">
                <a:latin typeface="Bahnschrift SemiBold Condensed" pitchFamily="34" charset="0"/>
              </a:rPr>
              <a:t>dice: “Por lo tanto, el que comete pecado está en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rebelión</a:t>
            </a:r>
            <a:r>
              <a:rPr lang="es-ES" sz="3600" b="1" dirty="0" smtClean="0">
                <a:latin typeface="Bahnschrift SemiBold Condensed" pitchFamily="34" charset="0"/>
              </a:rPr>
              <a:t> contra Dios; ciertamente, el pecado no es otra cosa que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rebelión</a:t>
            </a:r>
            <a:r>
              <a:rPr lang="es-ES" sz="3600" b="1" dirty="0" smtClean="0">
                <a:latin typeface="Bahnschrift SemiBold Condensed" pitchFamily="34" charset="0"/>
              </a:rPr>
              <a:t> contra Dios”. La esencia de la desobediencia es resistencia a la voluntad conocida de Dios, rebelión contra ella, o alejamiento de esa voluntad. Esto rompe la relación entre Dios y el hombre».22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Bahnschrift SemiBold Condensed" pitchFamily="34" charset="0"/>
              </a:rPr>
              <a:t>Aunque el término </a:t>
            </a:r>
            <a:r>
              <a:rPr lang="es-ES" sz="3600" b="1" dirty="0" err="1" smtClean="0">
                <a:solidFill>
                  <a:srgbClr val="FFC000"/>
                </a:solidFill>
                <a:latin typeface="Bahnschrift SemiBold Condensed" pitchFamily="34" charset="0"/>
              </a:rPr>
              <a:t>hamartía</a:t>
            </a:r>
            <a:r>
              <a:rPr lang="es-ES" sz="3600" b="1" dirty="0" smtClean="0">
                <a:latin typeface="Bahnschrift SemiBold Condensed" pitchFamily="34" charset="0"/>
              </a:rPr>
              <a:t> significa típicamente «errar el blanco», una mala acción denota ilegalidad; y en ese sentido,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la acción incorrecta asume la forma de rebelión</a:t>
            </a:r>
            <a:r>
              <a:rPr lang="es-ES" sz="3600" b="1" dirty="0" smtClean="0">
                <a:latin typeface="Bahnschrift SemiBold Condensed" pitchFamily="34" charset="0"/>
              </a:rPr>
              <a:t>. Por ello, tiene que ver con una condición interior que hace a la persona ser un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transgresor</a:t>
            </a:r>
            <a:r>
              <a:rPr lang="es-ES" sz="3600" b="1" dirty="0" smtClean="0">
                <a:latin typeface="Bahnschrift SemiBold Condensed" pitchFamily="34" charset="0"/>
              </a:rPr>
              <a:t> de la </a:t>
            </a:r>
            <a:r>
              <a:rPr lang="es-ES" sz="3600" b="1" dirty="0" smtClean="0">
                <a:latin typeface="Bahnschrift SemiBold Condensed" pitchFamily="34" charset="0"/>
              </a:rPr>
              <a:t>Ley.23 </a:t>
            </a:r>
            <a:r>
              <a:rPr lang="es-ES" sz="3600" b="1" dirty="0" smtClean="0">
                <a:latin typeface="Bahnschrift SemiBold Condensed" pitchFamily="34" charset="0"/>
              </a:rPr>
              <a:t>No olvidemos que el contexto siempre es importante para entender una palabra o un pasaje completo. En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1 Juan capítulo 3</a:t>
            </a:r>
            <a:r>
              <a:rPr lang="es-ES" sz="3600" b="1" dirty="0" smtClean="0">
                <a:latin typeface="Bahnschrift SemiBold Condensed" pitchFamily="34" charset="0"/>
              </a:rPr>
              <a:t>, el versículo 11 se refiere el acto homicida de Caín, y en el 12b, el apóstol pregunta: «¿Y por qué causa le mató? Porque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sus obras eran malas, y las de su hermano justas</a:t>
            </a:r>
            <a:r>
              <a:rPr lang="es-ES" sz="3600" b="1" dirty="0" smtClean="0">
                <a:latin typeface="Bahnschrift SemiBold Condensed" pitchFamily="34" charset="0"/>
              </a:rPr>
              <a:t>». Es evidente que Caín no se hizo malvado al matar a su hermano, sino que protagonizó el acto homicida porque estaba corrompido: «era del maligno» (v. 12a).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latin typeface="Bahnschrift SemiBold Condensed" pitchFamily="34" charset="0"/>
              </a:rPr>
              <a:t>Por la forma en que Pablo utiliza el término </a:t>
            </a:r>
            <a:r>
              <a:rPr lang="es-ES" sz="4400" b="1" dirty="0" err="1" smtClean="0">
                <a:solidFill>
                  <a:srgbClr val="FFC000"/>
                </a:solidFill>
                <a:latin typeface="Bahnschrift SemiBold Condensed" pitchFamily="34" charset="0"/>
              </a:rPr>
              <a:t>hamartía</a:t>
            </a:r>
            <a:r>
              <a:rPr lang="es-ES" sz="4400" b="1" dirty="0" smtClean="0">
                <a:latin typeface="Bahnschrift SemiBold Condensed" pitchFamily="34" charset="0"/>
              </a:rPr>
              <a:t>, resulta difícil limitarlo a un acto. Note los siguientes ejemplos: 1) «bajo pecado» (</a:t>
            </a:r>
            <a:r>
              <a:rPr lang="es-ES" sz="4400" b="1" dirty="0" err="1" smtClean="0">
                <a:latin typeface="Bahnschrift SemiBold Condensed" pitchFamily="34" charset="0"/>
              </a:rPr>
              <a:t>Rom</a:t>
            </a:r>
            <a:r>
              <a:rPr lang="es-ES" sz="4400" b="1" dirty="0" smtClean="0">
                <a:latin typeface="Bahnschrift SemiBold Condensed" pitchFamily="34" charset="0"/>
              </a:rPr>
              <a:t> 3:9), lo que denota estar bajo un poder que nos domina; 2) «el pecado entró en el mundo» (5:12), como poder dominante; 3) «cuerpo de pecado» (6:6), como sede del poder del pecado; 4) «no reine el pecado», «el pecado no tendrá dominio sobre vosotros» (6:12, 14:), como poder superior; etc. </a:t>
            </a:r>
            <a:r>
              <a:rPr lang="es-ES" sz="44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Es imposible</a:t>
            </a:r>
            <a:r>
              <a:rPr lang="es-ES" sz="4400" b="1" dirty="0" smtClean="0">
                <a:latin typeface="Bahnschrift SemiBold Condensed" pitchFamily="34" charset="0"/>
              </a:rPr>
              <a:t> ver aquí solo malas acciones.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113244"/>
            <a:ext cx="120411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dirty="0" smtClean="0">
                <a:latin typeface="Bahnschrift SemiBold Condensed" pitchFamily="34" charset="0"/>
              </a:rPr>
              <a:t>Cuando definimos </a:t>
            </a:r>
            <a:r>
              <a:rPr lang="es-DO" sz="3600" dirty="0" smtClean="0">
                <a:solidFill>
                  <a:srgbClr val="FFC000"/>
                </a:solidFill>
                <a:latin typeface="Bahnschrift SemiBold Condensed" pitchFamily="34" charset="0"/>
              </a:rPr>
              <a:t>el pecado </a:t>
            </a:r>
            <a:r>
              <a:rPr lang="es-DO" sz="3600" dirty="0" smtClean="0">
                <a:latin typeface="Bahnschrift SemiBold Condensed" pitchFamily="34" charset="0"/>
              </a:rPr>
              <a:t>en términos de actos erróneos, ignoramos que </a:t>
            </a:r>
            <a:r>
              <a:rPr lang="es-DO" sz="3600" dirty="0" smtClean="0">
                <a:solidFill>
                  <a:srgbClr val="FFC000"/>
                </a:solidFill>
                <a:latin typeface="Bahnschrift SemiBold Condensed" pitchFamily="34" charset="0"/>
              </a:rPr>
              <a:t>es un problema mucho más profundo</a:t>
            </a:r>
            <a:r>
              <a:rPr lang="es-DO" sz="3600" dirty="0" smtClean="0">
                <a:latin typeface="Bahnschrift SemiBold Condensed" pitchFamily="34" charset="0"/>
              </a:rPr>
              <a:t>.</a:t>
            </a:r>
            <a:r>
              <a:rPr lang="es-DO" sz="3600" baseline="30000" dirty="0" smtClean="0">
                <a:latin typeface="Bahnschrift SemiBold Condensed" pitchFamily="34" charset="0"/>
              </a:rPr>
              <a:t>1</a:t>
            </a:r>
            <a:r>
              <a:rPr lang="es-DO" sz="3600" dirty="0" smtClean="0">
                <a:latin typeface="Bahnschrift SemiBold Condensed" pitchFamily="34" charset="0"/>
              </a:rPr>
              <a:t> Como bien observa James Garrett: </a:t>
            </a:r>
            <a:endParaRPr lang="es-ES" sz="3600" dirty="0" smtClean="0">
              <a:latin typeface="Bahnschrift SemiBold Condensed" pitchFamily="34" charset="0"/>
            </a:endParaRPr>
          </a:p>
          <a:p>
            <a:r>
              <a:rPr lang="es-DO" sz="3600" dirty="0" smtClean="0">
                <a:latin typeface="Bahnschrift SemiBold Condensed" pitchFamily="34" charset="0"/>
              </a:rPr>
              <a:t> </a:t>
            </a:r>
            <a:endParaRPr lang="es-ES" sz="3600" dirty="0" smtClean="0">
              <a:latin typeface="Bahnschrift SemiBold Condensed" pitchFamily="34" charset="0"/>
            </a:endParaRPr>
          </a:p>
          <a:p>
            <a:r>
              <a:rPr lang="es-DO" sz="3600" dirty="0" smtClean="0">
                <a:latin typeface="Bahnschrift SemiBold Condensed" pitchFamily="34" charset="0"/>
              </a:rPr>
              <a:t>«Si el </a:t>
            </a:r>
            <a:r>
              <a:rPr lang="es-DO" sz="3600" dirty="0" smtClean="0">
                <a:solidFill>
                  <a:srgbClr val="00B050"/>
                </a:solidFill>
                <a:latin typeface="Bahnschrift SemiBold Condensed" pitchFamily="34" charset="0"/>
              </a:rPr>
              <a:t>pecado</a:t>
            </a:r>
            <a:r>
              <a:rPr lang="es-DO" sz="3600" dirty="0" smtClean="0">
                <a:latin typeface="Bahnschrift SemiBold Condensed" pitchFamily="34" charset="0"/>
              </a:rPr>
              <a:t> es definido demasiada exclusiva y rígidamente como </a:t>
            </a:r>
            <a:r>
              <a:rPr lang="es-DO" sz="3600" dirty="0" smtClean="0">
                <a:solidFill>
                  <a:srgbClr val="FFC000"/>
                </a:solidFill>
                <a:latin typeface="Bahnschrift SemiBold Condensed" pitchFamily="34" charset="0"/>
              </a:rPr>
              <a:t>desobediencia de la Ley divina</a:t>
            </a:r>
            <a:r>
              <a:rPr lang="es-DO" sz="3600" dirty="0" smtClean="0">
                <a:latin typeface="Bahnschrift SemiBold Condensed" pitchFamily="34" charset="0"/>
              </a:rPr>
              <a:t> entonces puede ponerse tanto énfasis en el acto patente del pecado de comisión que </a:t>
            </a:r>
            <a:r>
              <a:rPr lang="es-DO" sz="3600" dirty="0" smtClean="0">
                <a:solidFill>
                  <a:srgbClr val="00B050"/>
                </a:solidFill>
                <a:latin typeface="Bahnschrift SemiBold Condensed" pitchFamily="34" charset="0"/>
              </a:rPr>
              <a:t>descuida el pecado de omisión o el corazón pecaminoso.</a:t>
            </a:r>
            <a:r>
              <a:rPr lang="es-DO" sz="3600" dirty="0" smtClean="0">
                <a:latin typeface="Bahnschrift SemiBold Condensed" pitchFamily="34" charset="0"/>
              </a:rPr>
              <a:t> La definición del pecado como </a:t>
            </a:r>
            <a:r>
              <a:rPr lang="es-DO" sz="3600" dirty="0" smtClean="0">
                <a:solidFill>
                  <a:srgbClr val="FFC000"/>
                </a:solidFill>
                <a:latin typeface="Bahnschrift SemiBold Condensed" pitchFamily="34" charset="0"/>
              </a:rPr>
              <a:t>violación de la Ley divina </a:t>
            </a:r>
            <a:r>
              <a:rPr lang="es-DO" sz="3600" dirty="0" smtClean="0">
                <a:latin typeface="Bahnschrift SemiBold Condensed" pitchFamily="34" charset="0"/>
              </a:rPr>
              <a:t>puede ser adecuada únicamente si la Ley moral es entendida correctamente como la expresión de la naturaleza y de la voluntad de Dios mismo».</a:t>
            </a:r>
            <a:r>
              <a:rPr lang="es-DO" sz="3600" baseline="30000" dirty="0" smtClean="0">
                <a:latin typeface="Bahnschrift SemiBold Condensed" pitchFamily="34" charset="0"/>
              </a:rPr>
              <a:t>2</a:t>
            </a:r>
            <a:endParaRPr lang="es-ES" sz="36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1 Juan 3:4 </a:t>
            </a:r>
            <a:r>
              <a:rPr lang="es-ES" sz="3600" b="1" dirty="0" smtClean="0">
                <a:latin typeface="Bahnschrift SemiBold Condensed" pitchFamily="34" charset="0"/>
              </a:rPr>
              <a:t>podría ser correctamente traducida de la siguiente manera: «Todo aquel que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no da en el blanco</a:t>
            </a:r>
            <a:r>
              <a:rPr lang="es-ES" sz="3600" b="1" dirty="0" smtClean="0">
                <a:latin typeface="Bahnschrift SemiBold Condensed" pitchFamily="34" charset="0"/>
              </a:rPr>
              <a:t>, está en disconformidad con la </a:t>
            </a:r>
            <a:r>
              <a:rPr lang="es-ES" sz="3600" b="1" dirty="0" smtClean="0">
                <a:solidFill>
                  <a:srgbClr val="FFFF00"/>
                </a:solidFill>
                <a:latin typeface="Bahnschrift SemiBold Condensed" pitchFamily="34" charset="0"/>
              </a:rPr>
              <a:t>Ley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». ¿Por qué no puede el ser humano </a:t>
            </a:r>
            <a:r>
              <a:rPr lang="es-ES" sz="3600" b="1" dirty="0" err="1" smtClean="0">
                <a:solidFill>
                  <a:srgbClr val="FF0000"/>
                </a:solidFill>
                <a:latin typeface="Bahnschrift SemiBold Condensed" pitchFamily="34" charset="0"/>
              </a:rPr>
              <a:t>inconverso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 alcanzar la norma divina?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Porque es esclavo de la ley</a:t>
            </a:r>
            <a:r>
              <a:rPr lang="es-ES" sz="3600" b="1" dirty="0" smtClean="0">
                <a:latin typeface="Bahnschrift SemiBold Condensed" pitchFamily="34" charset="0"/>
              </a:rPr>
              <a:t> o principio del pecado que mora en su naturaleza caída y que está en pugna contra la Ley de Dios.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«No se sujeta a la Ley de Dios ni tampoco puede» (</a:t>
            </a:r>
            <a:r>
              <a:rPr lang="es-ES" sz="3600" b="1" dirty="0" err="1" smtClean="0">
                <a:solidFill>
                  <a:srgbClr val="FFC000"/>
                </a:solidFill>
                <a:latin typeface="Bahnschrift SemiBold Condensed" pitchFamily="34" charset="0"/>
              </a:rPr>
              <a:t>Rom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 8:7). </a:t>
            </a:r>
            <a:r>
              <a:rPr lang="es-ES" sz="3600" b="1" dirty="0" smtClean="0">
                <a:latin typeface="Bahnschrift SemiBold Condensed" pitchFamily="34" charset="0"/>
              </a:rPr>
              <a:t>El ser humano no puede sujetarse a la Ley de Dios por el hecho de que en su naturaleza se produjo un daño profundo. Eso hace que vivamos en una condición de pecado que, si bien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no nos acarrea culpabilidad </a:t>
            </a:r>
            <a:r>
              <a:rPr lang="es-ES" sz="3600" b="1" dirty="0" smtClean="0">
                <a:latin typeface="Bahnschrift SemiBold Condensed" pitchFamily="34" charset="0"/>
              </a:rPr>
              <a:t>—no hemos elegido nacer en esa condición—, sí nos hace vivir bajo el señorío y el dominio del pecado.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011172"/>
            <a:ext cx="1204110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Bahnschrift SemiBold Condensed" pitchFamily="34" charset="0"/>
              </a:rPr>
              <a:t>La Sra. White comenta que a nuestros primeros padres se les explicó sobre el peligro que corrían </a:t>
            </a:r>
            <a:r>
              <a:rPr lang="es-ES" sz="2800" b="1" dirty="0" smtClean="0">
                <a:solidFill>
                  <a:srgbClr val="92D050"/>
                </a:solidFill>
                <a:latin typeface="Bahnschrift SemiBold Condensed" pitchFamily="34" charset="0"/>
              </a:rPr>
              <a:t>si cedían a las sugestiones del Tentador</a:t>
            </a:r>
            <a:r>
              <a:rPr lang="es-ES" sz="2800" b="1" dirty="0" smtClean="0">
                <a:latin typeface="Bahnschrift SemiBold Condensed" pitchFamily="34" charset="0"/>
              </a:rPr>
              <a:t>. Se le dijo que «si cedían a la tentación, </a:t>
            </a:r>
            <a:r>
              <a:rPr lang="es-ES" sz="2800" b="1" dirty="0" smtClean="0">
                <a:solidFill>
                  <a:srgbClr val="FF0000"/>
                </a:solidFill>
                <a:latin typeface="Bahnschrift SemiBold Condensed" pitchFamily="34" charset="0"/>
              </a:rPr>
              <a:t>su naturaleza se depravaría</a:t>
            </a:r>
            <a:r>
              <a:rPr lang="es-ES" sz="2800" b="1" dirty="0" smtClean="0">
                <a:latin typeface="Bahnschrift SemiBold Condensed" pitchFamily="34" charset="0"/>
              </a:rPr>
              <a:t>, y no tendrían </a:t>
            </a:r>
            <a:r>
              <a:rPr lang="es-ES" sz="2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en sí mismos</a:t>
            </a:r>
            <a:r>
              <a:rPr lang="es-ES" sz="2800" b="1" dirty="0" smtClean="0">
                <a:latin typeface="Bahnschrift SemiBold Condensed" pitchFamily="34" charset="0"/>
              </a:rPr>
              <a:t> poder ni disposición para resistir a Satanás».24 Es evidente que se les advirtió sobre el cambio radical que se produciría en su naturaleza si desobedecían la orden divina. ¿Y qué ocurrió? Precisamente lo que les fue advertido: </a:t>
            </a:r>
          </a:p>
          <a:p>
            <a:r>
              <a:rPr lang="es-ES" sz="2800" b="1" dirty="0" smtClean="0">
                <a:latin typeface="Bahnschrift SemiBold Condensed" pitchFamily="34" charset="0"/>
              </a:rPr>
              <a:t>«Después de su pecado, Adán y Eva no pudieron seguir morando en el Edén. Suplicaron fervientemente a Dios que les permitiese permanecer en el hogar de su inocencia y regocijo. Confesaron que habían perdido todo derecho a aquella feliz morada, y prometieron prestar estricta obediencia a Dios en el futuro. Pero se les dijo </a:t>
            </a:r>
            <a:r>
              <a:rPr lang="es-ES" sz="2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que su naturaleza se había depravado por el pecado</a:t>
            </a:r>
            <a:r>
              <a:rPr lang="es-ES" sz="2800" b="1" dirty="0" smtClean="0">
                <a:latin typeface="Bahnschrift SemiBold Condensed" pitchFamily="34" charset="0"/>
              </a:rPr>
              <a:t>, que había </a:t>
            </a:r>
            <a:r>
              <a:rPr lang="es-ES" sz="2800" b="1" dirty="0" smtClean="0">
                <a:solidFill>
                  <a:srgbClr val="FFFF00"/>
                </a:solidFill>
                <a:latin typeface="Bahnschrift SemiBold Condensed" pitchFamily="34" charset="0"/>
              </a:rPr>
              <a:t>disminuido</a:t>
            </a:r>
            <a:r>
              <a:rPr lang="es-ES" sz="2800" b="1" dirty="0" smtClean="0">
                <a:latin typeface="Bahnschrift SemiBold Condensed" pitchFamily="34" charset="0"/>
              </a:rPr>
              <a:t> su poder para resistir al mal</a:t>
            </a:r>
            <a:r>
              <a:rPr lang="es-ES" sz="2800" b="1" dirty="0" smtClean="0">
                <a:latin typeface="Bahnschrift SemiBold Condensed" pitchFamily="34" charset="0"/>
              </a:rPr>
              <a:t>, y que habían abierto la puerta para qué Satanás tuviera más fácil acceso a ellos. </a:t>
            </a:r>
            <a:r>
              <a:rPr lang="es-ES" sz="2800" b="1" dirty="0" smtClean="0">
                <a:solidFill>
                  <a:srgbClr val="FFFF00"/>
                </a:solidFill>
                <a:latin typeface="Bahnschrift SemiBold Condensed" pitchFamily="34" charset="0"/>
              </a:rPr>
              <a:t>Si siendo inocentes </a:t>
            </a:r>
            <a:r>
              <a:rPr lang="es-ES" sz="2800" b="1" dirty="0" smtClean="0">
                <a:latin typeface="Bahnschrift SemiBold Condensed" pitchFamily="34" charset="0"/>
              </a:rPr>
              <a:t>habían cedido a la tentación; ahora, en su estado de consciente culpabilidad, </a:t>
            </a:r>
            <a:r>
              <a:rPr lang="es-ES" sz="2800" b="1" dirty="0" smtClean="0">
                <a:solidFill>
                  <a:srgbClr val="FFC000"/>
                </a:solidFill>
                <a:latin typeface="Bahnschrift SemiBold Condensed" pitchFamily="34" charset="0"/>
              </a:rPr>
              <a:t>tendrían menos fuerza</a:t>
            </a:r>
            <a:r>
              <a:rPr lang="es-ES" sz="2800" b="1" dirty="0" smtClean="0">
                <a:latin typeface="Bahnschrift SemiBold Condensed" pitchFamily="34" charset="0"/>
              </a:rPr>
              <a:t> para mantener su integridad».25</a:t>
            </a:r>
          </a:p>
          <a:p>
            <a:endParaRPr lang="es-ES" b="1" dirty="0" smtClean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Bahnschrift SemiBold Condensed" pitchFamily="34" charset="0"/>
              </a:rPr>
              <a:t>La </a:t>
            </a:r>
            <a:r>
              <a:rPr lang="es-ES" sz="5400" b="1" dirty="0" smtClean="0">
                <a:solidFill>
                  <a:srgbClr val="FF0000"/>
                </a:solidFill>
                <a:latin typeface="Bahnschrift SemiBold Condensed" pitchFamily="34" charset="0"/>
              </a:rPr>
              <a:t>depravación</a:t>
            </a:r>
            <a:r>
              <a:rPr lang="es-ES" sz="5400" b="1" dirty="0" smtClean="0">
                <a:latin typeface="Bahnschrift SemiBold Condensed" pitchFamily="34" charset="0"/>
              </a:rPr>
              <a:t> de la naturaleza humana como consecuencia de la desobediencia, </a:t>
            </a:r>
            <a:r>
              <a:rPr lang="es-ES" sz="5400" b="1" dirty="0" smtClean="0">
                <a:solidFill>
                  <a:srgbClr val="FFC000"/>
                </a:solidFill>
                <a:latin typeface="Bahnschrift SemiBold Condensed" pitchFamily="34" charset="0"/>
              </a:rPr>
              <a:t>es una condición del ser que potencia los actos de pecados.</a:t>
            </a:r>
            <a:r>
              <a:rPr lang="es-ES" sz="5400" b="1" dirty="0" smtClean="0">
                <a:latin typeface="Bahnschrift SemiBold Condensed" pitchFamily="34" charset="0"/>
              </a:rPr>
              <a:t> Y en esa condición, </a:t>
            </a:r>
            <a:r>
              <a:rPr lang="es-ES" sz="5400" b="1" dirty="0" smtClean="0">
                <a:solidFill>
                  <a:srgbClr val="FFFF00"/>
                </a:solidFill>
                <a:latin typeface="Bahnschrift SemiBold Condensed" pitchFamily="34" charset="0"/>
              </a:rPr>
              <a:t>sin la intervención de un Salvador</a:t>
            </a:r>
            <a:r>
              <a:rPr lang="es-ES" sz="5400" b="1" dirty="0" smtClean="0">
                <a:latin typeface="Bahnschrift SemiBold Condensed" pitchFamily="34" charset="0"/>
              </a:rPr>
              <a:t>, aun cuando la persona, en el hipotético caso de que no haya cometido un solo error en toda su vida, </a:t>
            </a:r>
            <a:r>
              <a:rPr lang="es-ES" sz="54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está completamente perdida.</a:t>
            </a: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464234" y="1436811"/>
            <a:ext cx="10536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HORA DEL QUIZZ</a:t>
            </a:r>
            <a:endParaRPr lang="es-ES" sz="9600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5298" name="Picture 2" descr="gk quiz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588" y="2435767"/>
            <a:ext cx="5598110" cy="4158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647824"/>
            <a:ext cx="44172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Elige tu pregunta</a:t>
            </a:r>
            <a:endParaRPr lang="es-ES" sz="88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5" name="4 Rectángulo">
            <a:hlinkClick r:id="rId3" action="ppaction://hlinksldjump"/>
          </p:cNvPr>
          <p:cNvSpPr/>
          <p:nvPr/>
        </p:nvSpPr>
        <p:spPr>
          <a:xfrm>
            <a:off x="5641145" y="1491175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1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6" name="5 Rectángulo">
            <a:hlinkClick r:id="rId4" action="ppaction://hlinksldjump"/>
          </p:cNvPr>
          <p:cNvSpPr/>
          <p:nvPr/>
        </p:nvSpPr>
        <p:spPr>
          <a:xfrm>
            <a:off x="5652868" y="3303563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3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7" name="6 Rectángulo">
            <a:hlinkClick r:id="rId5" action="ppaction://hlinksldjump"/>
          </p:cNvPr>
          <p:cNvSpPr/>
          <p:nvPr/>
        </p:nvSpPr>
        <p:spPr>
          <a:xfrm>
            <a:off x="7945902" y="1488830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2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8" name="7 Rectángulo">
            <a:hlinkClick r:id="rId6" action="ppaction://hlinksldjump"/>
          </p:cNvPr>
          <p:cNvSpPr/>
          <p:nvPr/>
        </p:nvSpPr>
        <p:spPr>
          <a:xfrm>
            <a:off x="7957625" y="3301218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4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9" name="8 Rectángulo">
            <a:hlinkClick r:id="rId7" action="ppaction://hlinksldjump"/>
          </p:cNvPr>
          <p:cNvSpPr/>
          <p:nvPr/>
        </p:nvSpPr>
        <p:spPr>
          <a:xfrm>
            <a:off x="6846281" y="5059685"/>
            <a:ext cx="2208628" cy="1631852"/>
          </a:xfrm>
          <a:prstGeom prst="rect">
            <a:avLst/>
          </a:prstGeom>
          <a:ln w="285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0" dirty="0" smtClean="0">
                <a:latin typeface="Bahnschrift SemiBold Condensed" pitchFamily="34" charset="0"/>
              </a:rPr>
              <a:t>5</a:t>
            </a:r>
            <a:endParaRPr lang="es-ES" sz="8000" dirty="0">
              <a:latin typeface="Bahnschrift SemiBold Condensed" pitchFamily="34" charset="0"/>
            </a:endParaRPr>
          </a:p>
        </p:txBody>
      </p:sp>
      <p:sp>
        <p:nvSpPr>
          <p:cNvPr id="11" name="10 Flecha derecha">
            <a:hlinkClick r:id="rId8" action="ppaction://hlinksldjump"/>
          </p:cNvPr>
          <p:cNvSpPr/>
          <p:nvPr/>
        </p:nvSpPr>
        <p:spPr>
          <a:xfrm>
            <a:off x="9566031" y="5669280"/>
            <a:ext cx="2625969" cy="11887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Bahnschrift SemiBold Condensed" pitchFamily="34" charset="0"/>
              </a:rPr>
              <a:t>Continuar</a:t>
            </a:r>
            <a:endParaRPr lang="es-ES" sz="36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1. ¿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Según Pablo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la naturaleza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humana está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habitada por?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nextslide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ley de la carne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ley del pecado y de la muerte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ley de Dios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ley de la muerte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2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. “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Pues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la intención de la carne es enemistad contra Dios; porque no se sujeta a la Ley de Dios ni tampoco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puede”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. Esta cita está en…?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Romanos 8:7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" action="ppaction://hlinkshowjump?jump=nextslide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Romanos:5:28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" action="ppaction://hlinkshowjump?jump=nextslide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Romanos 7:8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Romanos 6:9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351693" y="1647825"/>
            <a:ext cx="4909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PR. JAMES LEO GARRET JR.</a:t>
            </a:r>
            <a:endParaRPr lang="es-ES" sz="6000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2530" name="AutoShape 2" descr="James Leo Garrett Jr. (1925–2020), the Gentleman Theolog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3574424"/>
            <a:ext cx="6855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Bahnschrift SemiBold Condensed" pitchFamily="34" charset="0"/>
              </a:rPr>
              <a:t>(25 </a:t>
            </a:r>
            <a:r>
              <a:rPr lang="es-ES" sz="3200" dirty="0" smtClean="0">
                <a:latin typeface="Bahnschrift SemiBold Condensed" pitchFamily="34" charset="0"/>
              </a:rPr>
              <a:t>de noviembre de 1925 - 5 de febrero de 2020) fue un teólogo estadounidense. Ocupó el cargo de Profesor Emérito Distinguido de Teología en el Seminario Teológico Bautista </a:t>
            </a:r>
            <a:r>
              <a:rPr lang="es-ES" sz="3200" dirty="0" err="1" smtClean="0">
                <a:latin typeface="Bahnschrift SemiBold Condensed" pitchFamily="34" charset="0"/>
              </a:rPr>
              <a:t>Southwestern</a:t>
            </a:r>
            <a:r>
              <a:rPr lang="es-ES" sz="3200" dirty="0" smtClean="0">
                <a:latin typeface="Bahnschrift SemiBold Condensed" pitchFamily="34" charset="0"/>
              </a:rPr>
              <a:t> en Fort Worth, Texas .</a:t>
            </a:r>
            <a:endParaRPr lang="es-ES" sz="3200" dirty="0">
              <a:latin typeface="Bahnschrift SemiBold Condensed" pitchFamily="34" charset="0"/>
            </a:endParaRPr>
          </a:p>
        </p:txBody>
      </p:sp>
      <p:pic>
        <p:nvPicPr>
          <p:cNvPr id="22541" name="Picture 13" descr="Obituary: James Leo Garre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914" y="764297"/>
            <a:ext cx="3882683" cy="5163972"/>
          </a:xfrm>
          <a:prstGeom prst="round2DiagRect">
            <a:avLst/>
          </a:prstGeom>
          <a:noFill/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817826"/>
            <a:ext cx="11676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3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.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Quien dijo: «Porque 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del corazón salen los malos pensamientos, los homicidios, los adulterios, las inmoralidades sexuales, los robos, los falsos testimonios y las blasfemias»</a:t>
            </a:r>
          </a:p>
        </p:txBody>
      </p:sp>
      <p:sp>
        <p:nvSpPr>
          <p:cNvPr id="11" name="10 Rectángulo redondeado">
            <a:hlinkClick r:id="" action="ppaction://hlinkshowjump?jump=nextslide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Pablo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" action="ppaction://hlinkshowjump?jump=nextslide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Elena De </a:t>
            </a: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hite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rId3" action="ppaction://hlinksldjump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Jesús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Ulises </a:t>
            </a:r>
            <a:r>
              <a:rPr lang="es-E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guero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817826"/>
            <a:ext cx="1167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4</a:t>
            </a:r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.¿Qué significa la palabra Hamartia?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nextslide"/>
          </p:cNvPr>
          <p:cNvSpPr/>
          <p:nvPr/>
        </p:nvSpPr>
        <p:spPr>
          <a:xfrm>
            <a:off x="464234" y="2785401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Pecado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" action="ppaction://hlinkshowjump?jump=nextslide"/>
          </p:cNvPr>
          <p:cNvSpPr/>
          <p:nvPr/>
        </p:nvSpPr>
        <p:spPr>
          <a:xfrm>
            <a:off x="450165" y="4403186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Alejarse de Dios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14 Rectángulo redondeado">
            <a:hlinkClick r:id="rId3" action="ppaction://hlinksldjump"/>
          </p:cNvPr>
          <p:cNvSpPr/>
          <p:nvPr/>
        </p:nvSpPr>
        <p:spPr>
          <a:xfrm>
            <a:off x="6384384" y="2754960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Errar el blanco</a:t>
            </a:r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15 Rectángulo redondeado">
            <a:hlinkClick r:id="" action="ppaction://hlinkshowjump?jump=nextslide"/>
          </p:cNvPr>
          <p:cNvSpPr/>
          <p:nvPr/>
        </p:nvSpPr>
        <p:spPr>
          <a:xfrm>
            <a:off x="6384383" y="4429014"/>
            <a:ext cx="4881489" cy="71745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Iniquidad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182884" y="972574"/>
            <a:ext cx="11676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5. Adán y Eva pecaron porque no se les había dicho nada acerca de las consecuencias</a:t>
            </a:r>
            <a:endParaRPr lang="es-ES" sz="3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nextslide"/>
          </p:cNvPr>
          <p:cNvSpPr/>
          <p:nvPr/>
        </p:nvSpPr>
        <p:spPr>
          <a:xfrm>
            <a:off x="3390314" y="2700995"/>
            <a:ext cx="5528604" cy="1378635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Verdadero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3" action="ppaction://hlinksldjump"/>
          </p:cNvPr>
          <p:cNvSpPr/>
          <p:nvPr/>
        </p:nvSpPr>
        <p:spPr>
          <a:xfrm>
            <a:off x="3376245" y="4318780"/>
            <a:ext cx="5528604" cy="1378635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Falso</a:t>
            </a:r>
            <a:endParaRPr lang="es-E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222700" y="2365275"/>
            <a:ext cx="8201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SIGUE INTENTANDO </a:t>
            </a:r>
            <a:r>
              <a:rPr lang="es-ES" sz="72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</a:t>
            </a:r>
            <a:endParaRPr lang="es-ES" sz="72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" action="ppaction://hlinkshowjump?jump=previousslide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Intentar de nuevo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xmlns="" id="{2D8FDD8E-CD0E-8DAD-43A3-9A5B7F5551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2546256" y="2421546"/>
            <a:ext cx="6991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EXCELENTE </a:t>
            </a:r>
            <a:r>
              <a:rPr lang="es-ES" sz="9600" b="1" dirty="0" smtClean="0">
                <a:solidFill>
                  <a:srgbClr val="FFC000"/>
                </a:solidFill>
                <a:latin typeface="Bahnschrift SemiCondensed" panose="020B0502040204020203" pitchFamily="34" charset="0"/>
                <a:sym typeface="Wingdings" pitchFamily="2" charset="2"/>
              </a:rPr>
              <a:t></a:t>
            </a:r>
            <a:endParaRPr lang="es-ES" sz="96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 redondeado">
            <a:hlinkClick r:id="rId3" action="ppaction://hlinksldjump"/>
          </p:cNvPr>
          <p:cNvSpPr/>
          <p:nvPr/>
        </p:nvSpPr>
        <p:spPr>
          <a:xfrm>
            <a:off x="8890782" y="5992837"/>
            <a:ext cx="3123028" cy="647113"/>
          </a:xfrm>
          <a:prstGeom prst="roundRect">
            <a:avLst/>
          </a:prstGeom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Elegir otra pregunta</a:t>
            </a:r>
            <a:endParaRPr lang="es-E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1113244"/>
            <a:ext cx="12041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dirty="0" smtClean="0">
                <a:solidFill>
                  <a:srgbClr val="FF0000"/>
                </a:solidFill>
                <a:latin typeface="Bahnschrift SemiBold Condensed" pitchFamily="34" charset="0"/>
              </a:rPr>
              <a:t>¿Qué es el pecado? ¿Es un acto, una condición del ser o una combinación de ambas cosas?</a:t>
            </a:r>
            <a:r>
              <a:rPr lang="es-DO" sz="3600" dirty="0" smtClean="0">
                <a:latin typeface="Bahnschrift SemiBold Condensed" pitchFamily="34" charset="0"/>
              </a:rPr>
              <a:t> Creo que el pecado </a:t>
            </a:r>
            <a:r>
              <a:rPr lang="es-DO" sz="3600" dirty="0" smtClean="0">
                <a:solidFill>
                  <a:srgbClr val="FFC000"/>
                </a:solidFill>
                <a:latin typeface="Bahnschrift SemiBold Condensed" pitchFamily="34" charset="0"/>
              </a:rPr>
              <a:t>es un problema tan serio que</a:t>
            </a:r>
            <a:r>
              <a:rPr lang="es-DO" sz="3600" dirty="0" smtClean="0">
                <a:latin typeface="Bahnschrift SemiBold Condensed" pitchFamily="34" charset="0"/>
              </a:rPr>
              <a:t>, incluso, las preguntas que hemos formulado pueden enmarcarlo en un ámbito limitado. Elena de White define el pecado como </a:t>
            </a:r>
            <a:r>
              <a:rPr lang="es-DO" sz="3600" dirty="0" smtClean="0">
                <a:solidFill>
                  <a:srgbClr val="00B050"/>
                </a:solidFill>
                <a:latin typeface="Bahnschrift SemiBold Condensed" pitchFamily="34" charset="0"/>
              </a:rPr>
              <a:t>«algo misterioso e inexplicable».</a:t>
            </a:r>
            <a:r>
              <a:rPr lang="es-DO" sz="3600" baseline="30000" dirty="0" smtClean="0">
                <a:latin typeface="Bahnschrift SemiBold Condensed" pitchFamily="34" charset="0"/>
              </a:rPr>
              <a:t>3</a:t>
            </a:r>
            <a:r>
              <a:rPr lang="es-DO" sz="3600" dirty="0" smtClean="0">
                <a:latin typeface="Bahnschrift SemiBold Condensed" pitchFamily="34" charset="0"/>
              </a:rPr>
              <a:t> Asimismo, David Turner sostiene: </a:t>
            </a:r>
            <a:r>
              <a:rPr lang="es-DO" sz="3600" dirty="0" smtClean="0">
                <a:solidFill>
                  <a:srgbClr val="00B050"/>
                </a:solidFill>
                <a:latin typeface="Bahnschrift SemiBold Condensed" pitchFamily="34" charset="0"/>
              </a:rPr>
              <a:t>«El pecado es un enigma, un misterio, una realidad que evade definición y comprensión».</a:t>
            </a:r>
            <a:r>
              <a:rPr lang="es-DO" sz="3600" baseline="30000" dirty="0" smtClean="0">
                <a:latin typeface="Bahnschrift SemiBold Condensed" pitchFamily="34" charset="0"/>
              </a:rPr>
              <a:t>4</a:t>
            </a:r>
            <a:r>
              <a:rPr lang="es-DO" sz="3600" dirty="0" smtClean="0">
                <a:latin typeface="Bahnschrift SemiBold Condensed" pitchFamily="34" charset="0"/>
              </a:rPr>
              <a:t> Aunque Turner admite que el pecado es un misterio, también afirma por lo menos tres realidades que lo conforman: 1) «Desobediencia  o quebrantamiento de la Ley», 2) «violación de relaciones con las personas» y 3) «rebelión contra Dios, el cual es el concepto más a fondo».</a:t>
            </a:r>
            <a:r>
              <a:rPr lang="es-DO" sz="3600" baseline="30000" dirty="0" smtClean="0">
                <a:latin typeface="Bahnschrift SemiBold Condensed" pitchFamily="34" charset="0"/>
              </a:rPr>
              <a:t>5</a:t>
            </a:r>
            <a:endParaRPr lang="es-ES" sz="3600" dirty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-1" y="1296132"/>
            <a:ext cx="7301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latin typeface="Bahnschrift SemiCondensed" panose="020B0502040204020203" pitchFamily="34" charset="0"/>
              </a:rPr>
              <a:t>CONCLUSIÓN</a:t>
            </a:r>
            <a:endParaRPr lang="es-ES" sz="8800" b="1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112542"/>
            <a:ext cx="485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ahnschrift SemiCondensed" panose="020B0502040204020203" pitchFamily="34" charset="0"/>
              </a:rPr>
              <a:t>El teólogo Hermes Tavera sostiene que</a:t>
            </a:r>
          </a:p>
        </p:txBody>
      </p:sp>
      <p:pic>
        <p:nvPicPr>
          <p:cNvPr id="47106" name="Picture 2" descr="El orden de Aarón y el orden de Melquisedec - Conocimientos Generales de la  Bib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338" y="1547445"/>
            <a:ext cx="6427164" cy="4289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xmlns="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-196948" y="56270"/>
            <a:ext cx="48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Bahnschrift SemiCondensed" panose="020B0502040204020203" pitchFamily="34" charset="0"/>
              </a:rPr>
              <a:t>CONCLUSIÓN</a:t>
            </a:r>
            <a:endParaRPr lang="es-ES" sz="2800" b="1" dirty="0" smtClean="0">
              <a:latin typeface="Bahnschrift SemiCondensed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8B84B9-E2B0-1148-DC50-5801C944DA9C}"/>
              </a:ext>
            </a:extLst>
          </p:cNvPr>
          <p:cNvSpPr txBox="1"/>
          <p:nvPr/>
        </p:nvSpPr>
        <p:spPr>
          <a:xfrm>
            <a:off x="150891" y="997104"/>
            <a:ext cx="1204110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Bahnschrift SemiBold Condensed" pitchFamily="34" charset="0"/>
              </a:rPr>
              <a:t>La Biblia</a:t>
            </a:r>
            <a:r>
              <a:rPr lang="es-ES" sz="3600" b="1" dirty="0" smtClean="0">
                <a:latin typeface="Bahnschrift SemiBold Condensed" pitchFamily="34" charset="0"/>
              </a:rPr>
              <a:t> contiene evidencias claras que permiten concluir que </a:t>
            </a:r>
            <a:r>
              <a:rPr lang="es-ES" sz="3600" b="1" dirty="0" smtClean="0">
                <a:solidFill>
                  <a:srgbClr val="FF0000"/>
                </a:solidFill>
                <a:latin typeface="Bahnschrift SemiBold Condensed" pitchFamily="34" charset="0"/>
              </a:rPr>
              <a:t>el pecado </a:t>
            </a:r>
            <a:r>
              <a:rPr lang="es-ES" sz="3600" b="1" dirty="0" smtClean="0">
                <a:latin typeface="Bahnschrift SemiBold Condensed" pitchFamily="34" charset="0"/>
              </a:rPr>
              <a:t>es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mucho más</a:t>
            </a:r>
            <a:r>
              <a:rPr lang="es-ES" sz="3600" b="1" dirty="0" smtClean="0">
                <a:latin typeface="Bahnschrift SemiBold Condensed" pitchFamily="34" charset="0"/>
              </a:rPr>
              <a:t> que una acción incorrecta. Usar los escritos de la Sra. White para sostener lo contrario, es ignorar que la comprensión que ella tenía sobre la naturaleza del pecado era mucho </a:t>
            </a:r>
            <a:r>
              <a:rPr lang="es-ES" sz="3600" b="1" dirty="0" smtClean="0">
                <a:latin typeface="Bahnschrift SemiBold Condensed" pitchFamily="34" charset="0"/>
              </a:rPr>
              <a:t>mas </a:t>
            </a:r>
            <a:r>
              <a:rPr lang="es-ES" sz="3600" b="1" dirty="0" smtClean="0">
                <a:latin typeface="Bahnschrift SemiBold Condensed" pitchFamily="34" charset="0"/>
              </a:rPr>
              <a:t>abarcante que la que generalmente se le atribuye. La frase: «La única definición que se os da en la palabra de Dios es: </a:t>
            </a:r>
            <a:r>
              <a:rPr lang="es-ES" sz="3600" b="1" dirty="0" smtClean="0">
                <a:solidFill>
                  <a:srgbClr val="FFC000"/>
                </a:solidFill>
                <a:latin typeface="Bahnschrift SemiBold Condensed" pitchFamily="34" charset="0"/>
              </a:rPr>
              <a:t>“Pecado es la transgresión de la Ley”</a:t>
            </a:r>
            <a:r>
              <a:rPr lang="es-ES" sz="3600" b="1" dirty="0" smtClean="0">
                <a:latin typeface="Bahnschrift SemiBold Condensed" pitchFamily="34" charset="0"/>
              </a:rPr>
              <a:t>» ha sido mal interpretada. Ha sido leída como si la Sra. White restringiera el pecado solo ha un acto erróneo; pero hemos demostrado que «sus escritos presentan un cuadro muy complejo del pecado, con un amplio espectro de subdefiniciones».</a:t>
            </a:r>
            <a:r>
              <a:rPr lang="es-ES" sz="3600" b="1" dirty="0" smtClean="0">
                <a:latin typeface="Bahnschrift SemiBold Condensed" pitchFamily="34" charset="0"/>
              </a:rPr>
              <a:t>26</a:t>
            </a:r>
          </a:p>
          <a:p>
            <a:r>
              <a:rPr lang="es-ES" sz="3600" b="1" dirty="0" smtClean="0">
                <a:latin typeface="Bahnschrift SemiBold Condensed" pitchFamily="34" charset="0"/>
              </a:rPr>
              <a:t>En el </a:t>
            </a:r>
            <a:r>
              <a:rPr lang="es-ES" sz="3600" b="1" dirty="0" smtClean="0">
                <a:solidFill>
                  <a:srgbClr val="00B050"/>
                </a:solidFill>
                <a:latin typeface="Bahnschrift SemiBold Condensed" pitchFamily="34" charset="0"/>
              </a:rPr>
              <a:t>siguiente capítulo</a:t>
            </a:r>
            <a:r>
              <a:rPr lang="es-ES" sz="3600" b="1" dirty="0" smtClean="0">
                <a:latin typeface="Bahnschrift SemiBold Condensed" pitchFamily="34" charset="0"/>
              </a:rPr>
              <a:t>, daremos un último vistazo al tema del pecado.</a:t>
            </a:r>
          </a:p>
          <a:p>
            <a:endParaRPr lang="es-ES" sz="3600" b="1" dirty="0" smtClean="0">
              <a:latin typeface="Bahnschrift Semi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0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xmlns="" id="{E04BD369-A28C-D8C0-6206-A7B4754C2A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7DA6392-58FA-2875-347E-661B3E5181A2}"/>
              </a:ext>
            </a:extLst>
          </p:cNvPr>
          <p:cNvSpPr txBox="1"/>
          <p:nvPr/>
        </p:nvSpPr>
        <p:spPr>
          <a:xfrm>
            <a:off x="6288258" y="797510"/>
            <a:ext cx="5571783" cy="4646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Quieres, con el poder del Espíritu Santo, Ser santificado y vencer el pecado? </a:t>
            </a:r>
            <a:endParaRPr lang="es-DO" sz="48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943246"/>
            <a:ext cx="6766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0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PR. </a:t>
            </a:r>
            <a:r>
              <a:rPr lang="es-ES" sz="6000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DAVID L. TURNER</a:t>
            </a:r>
            <a:endParaRPr lang="es-ES" sz="6000" dirty="0" smtClean="0">
              <a:solidFill>
                <a:srgbClr val="FFC000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2530" name="AutoShape 2" descr="James Leo Garrett Jr. (1925–2020), the Gentleman Theolog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3574424"/>
            <a:ext cx="6855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latin typeface="Bahnschrift SemiBold Condensed" pitchFamily="34" charset="0"/>
              </a:rPr>
              <a:t>David se graduó de la Universidad de </a:t>
            </a:r>
            <a:r>
              <a:rPr lang="es-ES" sz="3200" dirty="0" err="1" smtClean="0">
                <a:latin typeface="Bahnschrift SemiBold Condensed" pitchFamily="34" charset="0"/>
              </a:rPr>
              <a:t>Cedarville</a:t>
            </a:r>
            <a:r>
              <a:rPr lang="es-ES" sz="3200" dirty="0" smtClean="0">
                <a:latin typeface="Bahnschrift SemiBold Condensed" pitchFamily="34" charset="0"/>
              </a:rPr>
              <a:t>, el Seminario Teológico Grace y el Instituto Judío de Religión del </a:t>
            </a:r>
            <a:r>
              <a:rPr lang="es-ES" sz="3200" dirty="0" err="1" smtClean="0">
                <a:latin typeface="Bahnschrift SemiBold Condensed" pitchFamily="34" charset="0"/>
              </a:rPr>
              <a:t>Hebrew</a:t>
            </a:r>
            <a:r>
              <a:rPr lang="es-ES" sz="3200" dirty="0" smtClean="0">
                <a:latin typeface="Bahnschrift SemiBold Condensed" pitchFamily="34" charset="0"/>
              </a:rPr>
              <a:t> </a:t>
            </a:r>
            <a:r>
              <a:rPr lang="es-ES" sz="3200" dirty="0" err="1" smtClean="0">
                <a:latin typeface="Bahnschrift SemiBold Condensed" pitchFamily="34" charset="0"/>
              </a:rPr>
              <a:t>Union</a:t>
            </a:r>
            <a:r>
              <a:rPr lang="es-ES" sz="3200" dirty="0" smtClean="0">
                <a:latin typeface="Bahnschrift SemiBold Condensed" pitchFamily="34" charset="0"/>
              </a:rPr>
              <a:t> </a:t>
            </a:r>
            <a:r>
              <a:rPr lang="es-ES" sz="3200" dirty="0" err="1" smtClean="0">
                <a:latin typeface="Bahnschrift SemiBold Condensed" pitchFamily="34" charset="0"/>
              </a:rPr>
              <a:t>College</a:t>
            </a:r>
            <a:r>
              <a:rPr lang="es-ES" sz="3200" dirty="0" smtClean="0">
                <a:latin typeface="Bahnschrift SemiBold Condensed" pitchFamily="34" charset="0"/>
              </a:rPr>
              <a:t>, Cincinnati. También estudió en la Universidad de Ohio y en el </a:t>
            </a:r>
            <a:r>
              <a:rPr lang="es-ES" sz="3200" dirty="0" err="1" smtClean="0">
                <a:latin typeface="Bahnschrift SemiBold Condensed" pitchFamily="34" charset="0"/>
              </a:rPr>
              <a:t>Jerusalem</a:t>
            </a:r>
            <a:r>
              <a:rPr lang="es-ES" sz="3200" dirty="0" smtClean="0">
                <a:latin typeface="Bahnschrift SemiBold Condensed" pitchFamily="34" charset="0"/>
              </a:rPr>
              <a:t> </a:t>
            </a:r>
            <a:r>
              <a:rPr lang="es-ES" sz="3200" dirty="0" err="1" smtClean="0">
                <a:latin typeface="Bahnschrift SemiBold Condensed" pitchFamily="34" charset="0"/>
              </a:rPr>
              <a:t>University</a:t>
            </a:r>
            <a:r>
              <a:rPr lang="es-ES" sz="3200" dirty="0" smtClean="0">
                <a:latin typeface="Bahnschrift SemiBold Condensed" pitchFamily="34" charset="0"/>
              </a:rPr>
              <a:t> </a:t>
            </a:r>
            <a:r>
              <a:rPr lang="es-ES" sz="3200" dirty="0" err="1" smtClean="0">
                <a:latin typeface="Bahnschrift SemiBold Condensed" pitchFamily="34" charset="0"/>
              </a:rPr>
              <a:t>College</a:t>
            </a:r>
            <a:r>
              <a:rPr lang="es-ES" sz="3200" dirty="0" smtClean="0">
                <a:latin typeface="Bahnschrift SemiBold Condensed" pitchFamily="34" charset="0"/>
              </a:rPr>
              <a:t> en Israel.</a:t>
            </a:r>
            <a:endParaRPr lang="es-ES" sz="3200" dirty="0">
              <a:latin typeface="Bahnschrift SemiBold Condensed" pitchFamily="34" charset="0"/>
            </a:endParaRPr>
          </a:p>
        </p:txBody>
      </p:sp>
      <p:pic>
        <p:nvPicPr>
          <p:cNvPr id="26626" name="Picture 2" descr="Autho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2655" y="1853808"/>
            <a:ext cx="5141155" cy="3427437"/>
          </a:xfrm>
          <a:prstGeom prst="round2DiagRect">
            <a:avLst/>
          </a:prstGeom>
          <a:noFill/>
          <a:ln w="76200">
            <a:solidFill>
              <a:srgbClr val="FF99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526AE5B0-38B8-D2D2-F81F-DD8C92274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4" y="0"/>
            <a:ext cx="1219200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08B84B9-E2B0-1148-DC50-5801C944DA9C}"/>
              </a:ext>
            </a:extLst>
          </p:cNvPr>
          <p:cNvSpPr txBox="1"/>
          <p:nvPr/>
        </p:nvSpPr>
        <p:spPr>
          <a:xfrm>
            <a:off x="0" y="1113253"/>
            <a:ext cx="5922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600" b="1" dirty="0" smtClean="0">
                <a:latin typeface="Bahnschrift SemiCondensed" panose="020B0502040204020203" pitchFamily="34" charset="0"/>
              </a:rPr>
              <a:t>El </a:t>
            </a:r>
            <a:r>
              <a:rPr lang="es-ES" sz="6600" b="1" dirty="0" smtClean="0">
                <a:solidFill>
                  <a:srgbClr val="00B050"/>
                </a:solidFill>
                <a:latin typeface="Bahnschrift SemiCondensed" panose="020B0502040204020203" pitchFamily="34" charset="0"/>
              </a:rPr>
              <a:t>pecado</a:t>
            </a:r>
            <a:r>
              <a:rPr lang="es-ES" sz="6600" b="1" dirty="0" smtClean="0">
                <a:latin typeface="Bahnschrift SemiCondensed" panose="020B0502040204020203" pitchFamily="34" charset="0"/>
              </a:rPr>
              <a:t> como </a:t>
            </a:r>
            <a:r>
              <a:rPr lang="es-ES" sz="6600" b="1" dirty="0" smtClean="0">
                <a:solidFill>
                  <a:srgbClr val="FFC000"/>
                </a:solidFill>
                <a:latin typeface="Bahnschrift SemiCondensed" panose="020B0502040204020203" pitchFamily="34" charset="0"/>
              </a:rPr>
              <a:t>«transgresión de la Ley»</a:t>
            </a: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xmlns="" id="{64135796-1766-D8EE-051A-21064EBE411E}"/>
              </a:ext>
            </a:extLst>
          </p:cNvPr>
          <p:cNvSpPr txBox="1"/>
          <p:nvPr/>
        </p:nvSpPr>
        <p:spPr>
          <a:xfrm>
            <a:off x="14068" y="112544"/>
            <a:ext cx="4348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000" b="1" dirty="0" smtClean="0">
                <a:latin typeface="Bahnschrift SemiCondensed" panose="020B0502040204020203" pitchFamily="34" charset="0"/>
              </a:rPr>
              <a:t>UNA MIRADA MÁS CERCA DEL PECADO</a:t>
            </a:r>
            <a:endParaRPr lang="es-DO" sz="2000" b="1" dirty="0">
              <a:latin typeface="Bahnschrift SemiCondensed" panose="020B0502040204020203" pitchFamily="34" charset="0"/>
            </a:endParaRPr>
          </a:p>
        </p:txBody>
      </p:sp>
      <p:pic>
        <p:nvPicPr>
          <p:cNvPr id="24578" name="Picture 2" descr="PECADO | DE LA REFLEXIÓN SE DIRECCIONA LA V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721" y="1153551"/>
            <a:ext cx="5945944" cy="4459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904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3887</Words>
  <Application>Microsoft Office PowerPoint</Application>
  <PresentationFormat>Personalizado</PresentationFormat>
  <Paragraphs>194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Office365</dc:creator>
  <cp:lastModifiedBy>Usuario de Windows</cp:lastModifiedBy>
  <cp:revision>37</cp:revision>
  <dcterms:created xsi:type="dcterms:W3CDTF">2023-08-29T14:36:31Z</dcterms:created>
  <dcterms:modified xsi:type="dcterms:W3CDTF">2023-10-08T23:21:56Z</dcterms:modified>
</cp:coreProperties>
</file>