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6"/>
  </p:notesMasterIdLst>
  <p:sldIdLst>
    <p:sldId id="258" r:id="rId3"/>
    <p:sldId id="264" r:id="rId4"/>
    <p:sldId id="260" r:id="rId5"/>
    <p:sldId id="490" r:id="rId6"/>
    <p:sldId id="483" r:id="rId7"/>
    <p:sldId id="835" r:id="rId8"/>
    <p:sldId id="380" r:id="rId9"/>
    <p:sldId id="672" r:id="rId10"/>
    <p:sldId id="912" r:id="rId11"/>
    <p:sldId id="743" r:id="rId12"/>
    <p:sldId id="389" r:id="rId13"/>
    <p:sldId id="848" r:id="rId14"/>
    <p:sldId id="493" r:id="rId15"/>
    <p:sldId id="727" r:id="rId16"/>
    <p:sldId id="754" r:id="rId17"/>
    <p:sldId id="913" r:id="rId18"/>
    <p:sldId id="914" r:id="rId19"/>
    <p:sldId id="495" r:id="rId20"/>
    <p:sldId id="915" r:id="rId21"/>
    <p:sldId id="916" r:id="rId22"/>
    <p:sldId id="859" r:id="rId23"/>
    <p:sldId id="917" r:id="rId24"/>
    <p:sldId id="921" r:id="rId25"/>
    <p:sldId id="918" r:id="rId26"/>
    <p:sldId id="923" r:id="rId27"/>
    <p:sldId id="922" r:id="rId28"/>
    <p:sldId id="924" r:id="rId29"/>
    <p:sldId id="919" r:id="rId30"/>
    <p:sldId id="920" r:id="rId31"/>
    <p:sldId id="377" r:id="rId32"/>
    <p:sldId id="500" r:id="rId33"/>
    <p:sldId id="860" r:id="rId34"/>
    <p:sldId id="756" r:id="rId35"/>
    <p:sldId id="925" r:id="rId36"/>
    <p:sldId id="926" r:id="rId37"/>
    <p:sldId id="927" r:id="rId38"/>
    <p:sldId id="928" r:id="rId39"/>
    <p:sldId id="929" r:id="rId40"/>
    <p:sldId id="930" r:id="rId41"/>
    <p:sldId id="931" r:id="rId42"/>
    <p:sldId id="932" r:id="rId43"/>
    <p:sldId id="933" r:id="rId44"/>
    <p:sldId id="934" r:id="rId45"/>
    <p:sldId id="935" r:id="rId46"/>
    <p:sldId id="936" r:id="rId47"/>
    <p:sldId id="967" r:id="rId48"/>
    <p:sldId id="504" r:id="rId49"/>
    <p:sldId id="937" r:id="rId50"/>
    <p:sldId id="861" r:id="rId51"/>
    <p:sldId id="862" r:id="rId52"/>
    <p:sldId id="938" r:id="rId53"/>
    <p:sldId id="939" r:id="rId54"/>
    <p:sldId id="940" r:id="rId55"/>
    <p:sldId id="941" r:id="rId56"/>
    <p:sldId id="508" r:id="rId57"/>
    <p:sldId id="763" r:id="rId58"/>
    <p:sldId id="690" r:id="rId59"/>
    <p:sldId id="942" r:id="rId60"/>
    <p:sldId id="943" r:id="rId61"/>
    <p:sldId id="947" r:id="rId62"/>
    <p:sldId id="948" r:id="rId63"/>
    <p:sldId id="949" r:id="rId64"/>
    <p:sldId id="944" r:id="rId65"/>
    <p:sldId id="945" r:id="rId66"/>
    <p:sldId id="760" r:id="rId67"/>
    <p:sldId id="868" r:id="rId68"/>
    <p:sldId id="950" r:id="rId69"/>
    <p:sldId id="951" r:id="rId70"/>
    <p:sldId id="952" r:id="rId71"/>
    <p:sldId id="833" r:id="rId72"/>
    <p:sldId id="767" r:id="rId73"/>
    <p:sldId id="953" r:id="rId74"/>
    <p:sldId id="954" r:id="rId75"/>
    <p:sldId id="892" r:id="rId76"/>
    <p:sldId id="955" r:id="rId77"/>
    <p:sldId id="781" r:id="rId78"/>
    <p:sldId id="783" r:id="rId79"/>
    <p:sldId id="956" r:id="rId80"/>
    <p:sldId id="785" r:id="rId81"/>
    <p:sldId id="786" r:id="rId82"/>
    <p:sldId id="957" r:id="rId83"/>
    <p:sldId id="958" r:id="rId84"/>
    <p:sldId id="959" r:id="rId85"/>
    <p:sldId id="792" r:id="rId86"/>
    <p:sldId id="960" r:id="rId87"/>
    <p:sldId id="961" r:id="rId88"/>
    <p:sldId id="962" r:id="rId89"/>
    <p:sldId id="963" r:id="rId90"/>
    <p:sldId id="964" r:id="rId91"/>
    <p:sldId id="903" r:id="rId92"/>
    <p:sldId id="965" r:id="rId93"/>
    <p:sldId id="966" r:id="rId94"/>
    <p:sldId id="296" r:id="rId95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C45"/>
    <a:srgbClr val="CB6A86"/>
    <a:srgbClr val="7B3874"/>
    <a:srgbClr val="672F62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5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9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13/8/2022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11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794956" y="3347679"/>
            <a:ext cx="5108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LA GRAN CADENA PROFÉTICA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2525" y="1501969"/>
            <a:ext cx="451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Babilonia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4091" y="180677"/>
            <a:ext cx="467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Cadena profética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13677" y="3872326"/>
            <a:ext cx="451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Anticristo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46092" y="5059837"/>
            <a:ext cx="4357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Primer lugar para buscar significado de un símbolo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13677" y="2728338"/>
            <a:ext cx="46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Una triple confederación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035476" y="4410935"/>
            <a:ext cx="5053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Coalición que se opondrá al pueblo de Dios al final de la historia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44277" y="1343708"/>
            <a:ext cx="483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Desde la eternidad pasada hasta la eternidad futura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870537" y="129151"/>
            <a:ext cx="4612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Cuerno pequeño y bestia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945599" y="2961123"/>
            <a:ext cx="446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contexto inmediato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035476" y="6078142"/>
            <a:ext cx="454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Babilonia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35476" y="3751111"/>
            <a:ext cx="483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noProof="0" dirty="0" smtClean="0">
                <a:solidFill>
                  <a:prstClr val="black"/>
                </a:solidFill>
              </a:rPr>
              <a:t>Otro libro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558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fecha de Daniel 7</a:t>
            </a:r>
          </a:p>
        </p:txBody>
      </p:sp>
    </p:spTree>
    <p:extLst>
      <p:ext uri="{BB962C8B-B14F-4D97-AF65-F5344CB8AC3E}">
        <p14:creationId xmlns:p14="http://schemas.microsoft.com/office/powerpoint/2010/main" val="41996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00568" y="368502"/>
            <a:ext cx="10625033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FF0000"/>
                </a:solidFill>
              </a:rPr>
              <a:t>primer año </a:t>
            </a:r>
            <a:r>
              <a:rPr lang="es-ES" sz="4400" b="1" dirty="0">
                <a:solidFill>
                  <a:srgbClr val="002060"/>
                </a:solidFill>
              </a:rPr>
              <a:t>del rey </a:t>
            </a:r>
            <a:r>
              <a:rPr lang="es-ES" sz="4400" b="1" dirty="0" err="1">
                <a:solidFill>
                  <a:srgbClr val="FF0000"/>
                </a:solidFill>
              </a:rPr>
              <a:t>Beltsasar</a:t>
            </a:r>
            <a:r>
              <a:rPr lang="es-ES" sz="4400" b="1" dirty="0">
                <a:solidFill>
                  <a:srgbClr val="002060"/>
                </a:solidFill>
              </a:rPr>
              <a:t> fue el </a:t>
            </a:r>
            <a:r>
              <a:rPr lang="es-ES" sz="4400" b="1" dirty="0">
                <a:solidFill>
                  <a:srgbClr val="FF0000"/>
                </a:solidFill>
              </a:rPr>
              <a:t>550 AC. </a:t>
            </a:r>
            <a:r>
              <a:rPr lang="es-ES" sz="4400" b="1" dirty="0">
                <a:solidFill>
                  <a:srgbClr val="002060"/>
                </a:solidFill>
              </a:rPr>
              <a:t>El reino de Babilonia aún no caería por </a:t>
            </a:r>
            <a:r>
              <a:rPr lang="es-ES" sz="4400" b="1" dirty="0">
                <a:solidFill>
                  <a:srgbClr val="FF0000"/>
                </a:solidFill>
              </a:rPr>
              <a:t>11 años </a:t>
            </a:r>
            <a:r>
              <a:rPr lang="es-ES" sz="4400" b="1" dirty="0">
                <a:solidFill>
                  <a:srgbClr val="002060"/>
                </a:solidFill>
              </a:rPr>
              <a:t>lo cual significa que todo </a:t>
            </a:r>
            <a:r>
              <a:rPr lang="es-ES" sz="4400" b="1" dirty="0">
                <a:solidFill>
                  <a:srgbClr val="FF0000"/>
                </a:solidFill>
              </a:rPr>
              <a:t>lo que Dios anunció</a:t>
            </a:r>
            <a:r>
              <a:rPr lang="es-ES" sz="4400" b="1" dirty="0">
                <a:solidFill>
                  <a:srgbClr val="002060"/>
                </a:solidFill>
              </a:rPr>
              <a:t> en Daniel 7 estaba aún por cumplirse cuando Daniel recibió el sueño. Veremos en nuestro estudio que Daniel 7 y Apocalipsis 13 anuncian, con gran precisión, eventos que iban a ocurrir </a:t>
            </a:r>
            <a:r>
              <a:rPr lang="es-ES" sz="4400" b="1" dirty="0">
                <a:solidFill>
                  <a:srgbClr val="FF0000"/>
                </a:solidFill>
              </a:rPr>
              <a:t>centenares y aun millares </a:t>
            </a:r>
            <a:r>
              <a:rPr lang="es-ES" sz="4400" b="1" dirty="0">
                <a:solidFill>
                  <a:srgbClr val="002060"/>
                </a:solidFill>
              </a:rPr>
              <a:t>de años en el futuro.</a:t>
            </a:r>
          </a:p>
        </p:txBody>
      </p:sp>
    </p:spTree>
    <p:extLst>
      <p:ext uri="{BB962C8B-B14F-4D97-AF65-F5344CB8AC3E}">
        <p14:creationId xmlns:p14="http://schemas.microsoft.com/office/powerpoint/2010/main" val="42608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064149"/>
            <a:ext cx="12192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Vientos y Mar</a:t>
            </a:r>
          </a:p>
        </p:txBody>
      </p:sp>
    </p:spTree>
    <p:extLst>
      <p:ext uri="{BB962C8B-B14F-4D97-AF65-F5344CB8AC3E}">
        <p14:creationId xmlns:p14="http://schemas.microsoft.com/office/powerpoint/2010/main" val="9666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77779" y="416864"/>
            <a:ext cx="11163869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Tanto Apocalipsis 13 como Apocalipsis 17 mencionan una </a:t>
            </a:r>
            <a:r>
              <a:rPr lang="es-ES" sz="6000" b="1" dirty="0">
                <a:solidFill>
                  <a:srgbClr val="FF0000"/>
                </a:solidFill>
              </a:rPr>
              <a:t>confederación</a:t>
            </a:r>
            <a:r>
              <a:rPr lang="es-ES" sz="6000" b="1" dirty="0">
                <a:solidFill>
                  <a:srgbClr val="002060"/>
                </a:solidFill>
              </a:rPr>
              <a:t> de </a:t>
            </a:r>
            <a:r>
              <a:rPr lang="es-ES" sz="6000" b="1" dirty="0">
                <a:solidFill>
                  <a:srgbClr val="FF0000"/>
                </a:solidFill>
              </a:rPr>
              <a:t>tres poderes</a:t>
            </a:r>
            <a:r>
              <a:rPr lang="es-ES" sz="6000" b="1" dirty="0">
                <a:solidFill>
                  <a:srgbClr val="002060"/>
                </a:solidFill>
              </a:rPr>
              <a:t>. Pero el capítulo 17 describe esta </a:t>
            </a:r>
            <a:r>
              <a:rPr lang="es-ES" sz="6000" b="1" dirty="0">
                <a:solidFill>
                  <a:srgbClr val="FF0000"/>
                </a:solidFill>
              </a:rPr>
              <a:t>coalición</a:t>
            </a:r>
            <a:r>
              <a:rPr lang="es-ES" sz="6000" b="1" dirty="0">
                <a:solidFill>
                  <a:srgbClr val="002060"/>
                </a:solidFill>
              </a:rPr>
              <a:t> como </a:t>
            </a:r>
            <a:r>
              <a:rPr lang="es-ES" sz="6000" b="1" dirty="0">
                <a:solidFill>
                  <a:srgbClr val="FF0000"/>
                </a:solidFill>
              </a:rPr>
              <a:t>la ramera, las hijas y los reyes de la tierra</a:t>
            </a:r>
            <a:r>
              <a:rPr lang="es-ES" sz="6000" b="1" dirty="0">
                <a:solidFill>
                  <a:srgbClr val="002060"/>
                </a:solidFill>
              </a:rPr>
              <a:t>. </a:t>
            </a:r>
            <a:endParaRPr lang="es-E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701483"/>
            <a:ext cx="112972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“En el </a:t>
            </a:r>
            <a:r>
              <a:rPr lang="es-ES" sz="4800" b="1" dirty="0">
                <a:solidFill>
                  <a:srgbClr val="FFFF00"/>
                </a:solidFill>
              </a:rPr>
              <a:t>primer año </a:t>
            </a:r>
            <a:r>
              <a:rPr lang="es-ES" sz="4800" b="1" dirty="0">
                <a:solidFill>
                  <a:schemeClr val="bg1"/>
                </a:solidFill>
              </a:rPr>
              <a:t>de </a:t>
            </a:r>
            <a:r>
              <a:rPr lang="es-ES" sz="4800" b="1" dirty="0" err="1">
                <a:solidFill>
                  <a:schemeClr val="bg1"/>
                </a:solidFill>
              </a:rPr>
              <a:t>Beltsasar</a:t>
            </a:r>
            <a:r>
              <a:rPr lang="es-ES" sz="4800" b="1" dirty="0">
                <a:solidFill>
                  <a:schemeClr val="bg1"/>
                </a:solidFill>
              </a:rPr>
              <a:t> rey de Babilonia tuvo Daniel un sueño, y visiones de su cabeza mientras estaba en su lecho; luego escribió el sueño, y relató lo principal del asunto. 2 Daniel dijo: Miraba yo en mi visión de noche, y he aquí que los </a:t>
            </a:r>
            <a:r>
              <a:rPr lang="es-ES" sz="4800" b="1" dirty="0">
                <a:solidFill>
                  <a:srgbClr val="FFFF00"/>
                </a:solidFill>
              </a:rPr>
              <a:t>cuatro vientos </a:t>
            </a:r>
            <a:r>
              <a:rPr lang="es-ES" sz="4800" b="1" dirty="0">
                <a:solidFill>
                  <a:schemeClr val="bg1"/>
                </a:solidFill>
              </a:rPr>
              <a:t>del cielo combatían en el </a:t>
            </a:r>
            <a:r>
              <a:rPr lang="es-ES" sz="4800" b="1" dirty="0">
                <a:solidFill>
                  <a:srgbClr val="FFFF00"/>
                </a:solidFill>
              </a:rPr>
              <a:t>gran mar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7:1, 2: </a:t>
            </a:r>
            <a:r>
              <a:rPr lang="es-ES" sz="3600" b="1" dirty="0">
                <a:latin typeface="Arial Black" panose="020B0A04020102020204" pitchFamily="34" charset="0"/>
              </a:rPr>
              <a:t>Los </a:t>
            </a:r>
            <a:r>
              <a:rPr lang="es-ES" sz="3600" b="1" u="sng" dirty="0">
                <a:latin typeface="Arial Black" panose="020B0A04020102020204" pitchFamily="34" charset="0"/>
              </a:rPr>
              <a:t>vientos</a:t>
            </a:r>
            <a:r>
              <a:rPr lang="es-ES" sz="3600" b="1" dirty="0">
                <a:latin typeface="Arial Black" panose="020B0A04020102020204" pitchFamily="34" charset="0"/>
              </a:rPr>
              <a:t> representan </a:t>
            </a:r>
            <a:r>
              <a:rPr lang="es-ES" sz="3600" b="1" u="sng" dirty="0">
                <a:latin typeface="Arial Black" panose="020B0A04020102020204" pitchFamily="34" charset="0"/>
              </a:rPr>
              <a:t>guerras y conflictos militares </a:t>
            </a:r>
            <a:r>
              <a:rPr lang="es-ES" sz="3600" b="1" dirty="0">
                <a:latin typeface="Arial Black" panose="020B0A04020102020204" pitchFamily="34" charset="0"/>
              </a:rPr>
              <a:t>entre naciones que luchaban por ascender al poder:</a:t>
            </a:r>
          </a:p>
        </p:txBody>
      </p:sp>
    </p:spTree>
    <p:extLst>
      <p:ext uri="{BB962C8B-B14F-4D97-AF65-F5344CB8AC3E}">
        <p14:creationId xmlns:p14="http://schemas.microsoft.com/office/powerpoint/2010/main" val="33262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2202929"/>
            <a:ext cx="112972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“¡Ay! multitud de </a:t>
            </a:r>
            <a:r>
              <a:rPr lang="es-ES" sz="5400" b="1" dirty="0">
                <a:solidFill>
                  <a:srgbClr val="FFFF00"/>
                </a:solidFill>
              </a:rPr>
              <a:t>muchos pueblos </a:t>
            </a:r>
            <a:r>
              <a:rPr lang="es-ES" sz="5400" b="1" dirty="0">
                <a:solidFill>
                  <a:schemeClr val="bg1"/>
                </a:solidFill>
              </a:rPr>
              <a:t>que harán ruido como </a:t>
            </a:r>
            <a:r>
              <a:rPr lang="es-ES" sz="5400" b="1" dirty="0">
                <a:solidFill>
                  <a:srgbClr val="FFFF00"/>
                </a:solidFill>
              </a:rPr>
              <a:t>estruendo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rgbClr val="FFFF00"/>
                </a:solidFill>
              </a:rPr>
              <a:t>del mar</a:t>
            </a:r>
            <a:r>
              <a:rPr lang="es-ES" sz="5400" b="1" dirty="0">
                <a:solidFill>
                  <a:schemeClr val="bg1"/>
                </a:solidFill>
              </a:rPr>
              <a:t>, y murmullo de </a:t>
            </a:r>
            <a:r>
              <a:rPr lang="es-ES" sz="5400" b="1" dirty="0">
                <a:solidFill>
                  <a:srgbClr val="FFFF00"/>
                </a:solidFill>
              </a:rPr>
              <a:t>naciones</a:t>
            </a:r>
            <a:r>
              <a:rPr lang="es-ES" sz="5400" b="1" dirty="0">
                <a:solidFill>
                  <a:schemeClr val="bg1"/>
                </a:solidFill>
              </a:rPr>
              <a:t> que harán alboroto como bramido de </a:t>
            </a:r>
            <a:r>
              <a:rPr lang="es-ES" sz="5400" b="1" dirty="0">
                <a:solidFill>
                  <a:srgbClr val="FFFF00"/>
                </a:solidFill>
              </a:rPr>
              <a:t>muchas aguas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Isaías 17:12: </a:t>
            </a:r>
            <a:r>
              <a:rPr lang="es-ES" sz="3600" b="1" dirty="0">
                <a:latin typeface="Arial Black" panose="020B0A04020102020204" pitchFamily="34" charset="0"/>
              </a:rPr>
              <a:t>Las </a:t>
            </a:r>
            <a:r>
              <a:rPr lang="es-ES" sz="3600" b="1" u="sng" dirty="0">
                <a:latin typeface="Arial Black" panose="020B0A04020102020204" pitchFamily="34" charset="0"/>
              </a:rPr>
              <a:t>aguas tumultuosas</a:t>
            </a:r>
            <a:r>
              <a:rPr lang="es-ES" sz="3600" b="1" dirty="0">
                <a:latin typeface="Arial Black" panose="020B0A04020102020204" pitchFamily="34" charset="0"/>
              </a:rPr>
              <a:t> del mar representan multitudes de </a:t>
            </a:r>
            <a:r>
              <a:rPr lang="es-ES" sz="3600" b="1" u="sng" dirty="0">
                <a:latin typeface="Arial Black" panose="020B0A04020102020204" pitchFamily="34" charset="0"/>
              </a:rPr>
              <a:t>naciones en conflicto</a:t>
            </a:r>
            <a:r>
              <a:rPr lang="es-ES" sz="3600" b="1" dirty="0">
                <a:latin typeface="Arial Black" panose="020B0A04020102020204" pitchFamily="34" charset="0"/>
              </a:rPr>
              <a:t> por ascender al poder:</a:t>
            </a:r>
          </a:p>
        </p:txBody>
      </p:sp>
    </p:spTree>
    <p:extLst>
      <p:ext uri="{BB962C8B-B14F-4D97-AF65-F5344CB8AC3E}">
        <p14:creationId xmlns:p14="http://schemas.microsoft.com/office/powerpoint/2010/main" val="23005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421264"/>
            <a:ext cx="112972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“Los </a:t>
            </a:r>
            <a:r>
              <a:rPr lang="es-ES" sz="5400" b="1" dirty="0">
                <a:solidFill>
                  <a:srgbClr val="FFFF00"/>
                </a:solidFill>
              </a:rPr>
              <a:t>cuatro vientos </a:t>
            </a:r>
            <a:r>
              <a:rPr lang="es-ES" sz="5400" b="1" dirty="0">
                <a:solidFill>
                  <a:schemeClr val="bg1"/>
                </a:solidFill>
              </a:rPr>
              <a:t>del cielo que combatían en la gran mar representan los terribles dramas de </a:t>
            </a:r>
            <a:r>
              <a:rPr lang="es-ES" sz="5400" b="1" dirty="0">
                <a:solidFill>
                  <a:srgbClr val="FFFF00"/>
                </a:solidFill>
              </a:rPr>
              <a:t>conquista y revolución </a:t>
            </a:r>
            <a:r>
              <a:rPr lang="es-ES" sz="5400" b="1" dirty="0">
                <a:solidFill>
                  <a:schemeClr val="bg1"/>
                </a:solidFill>
              </a:rPr>
              <a:t>por los cuales los reinos alcanzaron el poder.”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Conflicto de los Siglos, p. 435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634180" y="1639336"/>
            <a:ext cx="10486103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Cuatro Bestias</a:t>
            </a:r>
          </a:p>
        </p:txBody>
      </p:sp>
    </p:spTree>
    <p:extLst>
      <p:ext uri="{BB962C8B-B14F-4D97-AF65-F5344CB8AC3E}">
        <p14:creationId xmlns:p14="http://schemas.microsoft.com/office/powerpoint/2010/main" val="38695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819470"/>
            <a:ext cx="11297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“Y </a:t>
            </a:r>
            <a:r>
              <a:rPr lang="es-ES" sz="6600" b="1" dirty="0">
                <a:solidFill>
                  <a:srgbClr val="FFFF00"/>
                </a:solidFill>
              </a:rPr>
              <a:t>cuatro bestias </a:t>
            </a:r>
            <a:r>
              <a:rPr lang="es-ES" sz="6600" b="1" dirty="0">
                <a:solidFill>
                  <a:schemeClr val="bg1"/>
                </a:solidFill>
              </a:rPr>
              <a:t>grandes, diferentes la una de la otra, subían del </a:t>
            </a:r>
            <a:r>
              <a:rPr lang="es-ES" sz="6600" b="1" dirty="0">
                <a:solidFill>
                  <a:srgbClr val="FFFF00"/>
                </a:solidFill>
              </a:rPr>
              <a:t>mar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7:3: </a:t>
            </a:r>
            <a:r>
              <a:rPr lang="es-ES" sz="3600" b="1" dirty="0">
                <a:latin typeface="Arial Black" panose="020B0A04020102020204" pitchFamily="34" charset="0"/>
              </a:rPr>
              <a:t>Daniel vio a </a:t>
            </a:r>
            <a:r>
              <a:rPr lang="es-ES" sz="3600" b="1" u="sng" dirty="0">
                <a:latin typeface="Arial Black" panose="020B0A04020102020204" pitchFamily="34" charset="0"/>
              </a:rPr>
              <a:t>cuatro bestias </a:t>
            </a:r>
            <a:r>
              <a:rPr lang="es-ES" sz="3600" b="1" dirty="0">
                <a:latin typeface="Arial Black" panose="020B0A04020102020204" pitchFamily="34" charset="0"/>
              </a:rPr>
              <a:t>surgir del </a:t>
            </a:r>
            <a:r>
              <a:rPr lang="es-ES" sz="3600" b="1" u="sng" dirty="0">
                <a:latin typeface="Arial Black" panose="020B0A04020102020204" pitchFamily="34" charset="0"/>
              </a:rPr>
              <a:t>mar</a:t>
            </a:r>
            <a:r>
              <a:rPr lang="es-ES" sz="3600" b="1" dirty="0">
                <a:latin typeface="Arial Black" panose="020B0A04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560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Un Estudio Disciplinado, Cuidadoso y Sistemático</a:t>
            </a: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819470"/>
            <a:ext cx="11297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“Estas </a:t>
            </a:r>
            <a:r>
              <a:rPr lang="es-ES" sz="6600" b="1" dirty="0">
                <a:solidFill>
                  <a:srgbClr val="FFFF00"/>
                </a:solidFill>
              </a:rPr>
              <a:t>cuatro grandes bestias </a:t>
            </a:r>
            <a:r>
              <a:rPr lang="es-ES" sz="6600" b="1" dirty="0">
                <a:solidFill>
                  <a:schemeClr val="bg1"/>
                </a:solidFill>
              </a:rPr>
              <a:t>son </a:t>
            </a:r>
            <a:r>
              <a:rPr lang="es-ES" sz="6600" b="1" dirty="0">
                <a:solidFill>
                  <a:srgbClr val="FFFF00"/>
                </a:solidFill>
              </a:rPr>
              <a:t>cuatro reyes </a:t>
            </a:r>
            <a:r>
              <a:rPr lang="es-ES" sz="6600" b="1" dirty="0">
                <a:solidFill>
                  <a:schemeClr val="bg1"/>
                </a:solidFill>
              </a:rPr>
              <a:t>que se levantarán en la tierra.”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7:17: </a:t>
            </a:r>
            <a:r>
              <a:rPr lang="es-ES" sz="3600" b="1" dirty="0">
                <a:latin typeface="Arial Black" panose="020B0A04020102020204" pitchFamily="34" charset="0"/>
              </a:rPr>
              <a:t>El mismo capítulo explica el </a:t>
            </a:r>
            <a:r>
              <a:rPr lang="es-ES" sz="3600" b="1" u="sng" dirty="0">
                <a:latin typeface="Arial Black" panose="020B0A04020102020204" pitchFamily="34" charset="0"/>
              </a:rPr>
              <a:t>significado</a:t>
            </a:r>
            <a:r>
              <a:rPr lang="es-ES" sz="3600" b="1" dirty="0">
                <a:latin typeface="Arial Black" panose="020B0A04020102020204" pitchFamily="34" charset="0"/>
              </a:rPr>
              <a:t> de las </a:t>
            </a:r>
            <a:r>
              <a:rPr lang="es-ES" sz="3600" b="1" u="sng" dirty="0">
                <a:latin typeface="Arial Black" panose="020B0A04020102020204" pitchFamily="34" charset="0"/>
              </a:rPr>
              <a:t>cuatro bestias</a:t>
            </a:r>
            <a:r>
              <a:rPr lang="es-ES" sz="3600" b="1" dirty="0">
                <a:latin typeface="Arial Black" panose="020B0A04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321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5436" y="128930"/>
            <a:ext cx="10928555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Las </a:t>
            </a:r>
            <a:r>
              <a:rPr lang="es-ES" sz="5400" b="1" dirty="0">
                <a:solidFill>
                  <a:srgbClr val="FF0000"/>
                </a:solidFill>
              </a:rPr>
              <a:t>cuatro bestias </a:t>
            </a:r>
            <a:r>
              <a:rPr lang="es-ES" sz="5400" b="1" dirty="0">
                <a:solidFill>
                  <a:srgbClr val="002060"/>
                </a:solidFill>
              </a:rPr>
              <a:t>representan una </a:t>
            </a:r>
            <a:r>
              <a:rPr lang="es-ES" sz="5400" b="1" dirty="0">
                <a:solidFill>
                  <a:srgbClr val="FF0000"/>
                </a:solidFill>
              </a:rPr>
              <a:t>sucesión de cuatro reinos</a:t>
            </a:r>
            <a:r>
              <a:rPr lang="es-ES" sz="5400" b="1" dirty="0">
                <a:solidFill>
                  <a:srgbClr val="002060"/>
                </a:solidFill>
              </a:rPr>
              <a:t>, cada uno gobernado por una </a:t>
            </a:r>
            <a:r>
              <a:rPr lang="es-ES" sz="5400" b="1" dirty="0">
                <a:solidFill>
                  <a:srgbClr val="FF0000"/>
                </a:solidFill>
              </a:rPr>
              <a:t>sucesión de reyes</a:t>
            </a:r>
            <a:r>
              <a:rPr lang="es-ES" sz="5400" b="1" dirty="0">
                <a:solidFill>
                  <a:srgbClr val="002060"/>
                </a:solidFill>
              </a:rPr>
              <a:t>. En el libro de Daniel las palabras ‘reyes’ y ‘reinos’ se usan </a:t>
            </a:r>
            <a:r>
              <a:rPr lang="es-ES" sz="5400" b="1" dirty="0">
                <a:solidFill>
                  <a:srgbClr val="FF0000"/>
                </a:solidFill>
              </a:rPr>
              <a:t>intercambiablemente</a:t>
            </a:r>
            <a:r>
              <a:rPr lang="es-ES" sz="5400" b="1" dirty="0">
                <a:solidFill>
                  <a:srgbClr val="002060"/>
                </a:solidFill>
              </a:rPr>
              <a:t>. </a:t>
            </a:r>
            <a:r>
              <a:rPr lang="es-ES" sz="5400" b="1" dirty="0">
                <a:solidFill>
                  <a:srgbClr val="FF0000"/>
                </a:solidFill>
              </a:rPr>
              <a:t>Tres evidencias</a:t>
            </a:r>
            <a:r>
              <a:rPr lang="es-ES" sz="5400" b="1" dirty="0">
                <a:solidFill>
                  <a:srgbClr val="002060"/>
                </a:solidFill>
              </a:rPr>
              <a:t> del libro de Daniel así lo indican: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70814" y="217714"/>
            <a:ext cx="10928555" cy="627864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FF0000"/>
                </a:solidFill>
              </a:rPr>
              <a:t>Daniel </a:t>
            </a:r>
            <a:r>
              <a:rPr lang="es-ES" sz="6600" b="1" dirty="0" smtClean="0">
                <a:solidFill>
                  <a:srgbClr val="FF0000"/>
                </a:solidFill>
              </a:rPr>
              <a:t>2:38-39 </a:t>
            </a:r>
            <a:r>
              <a:rPr lang="es-ES" sz="6600" b="1" dirty="0">
                <a:solidFill>
                  <a:srgbClr val="002060"/>
                </a:solidFill>
              </a:rPr>
              <a:t>nos dice que Dios le dijo al rey </a:t>
            </a:r>
            <a:r>
              <a:rPr lang="es-ES" sz="6600" b="1" u="sng" dirty="0" smtClean="0">
                <a:solidFill>
                  <a:srgbClr val="002060"/>
                </a:solidFill>
              </a:rPr>
              <a:t>Nabucodonosor</a:t>
            </a:r>
            <a:r>
              <a:rPr lang="es-ES" sz="6600" b="1" dirty="0" smtClean="0">
                <a:solidFill>
                  <a:srgbClr val="002060"/>
                </a:solidFill>
              </a:rPr>
              <a:t> </a:t>
            </a:r>
            <a:r>
              <a:rPr lang="es-ES" sz="6600" b="1" dirty="0">
                <a:solidFill>
                  <a:srgbClr val="002060"/>
                </a:solidFill>
              </a:rPr>
              <a:t>‘</a:t>
            </a:r>
            <a:r>
              <a:rPr lang="es-ES" sz="6600" b="1" i="1" dirty="0">
                <a:solidFill>
                  <a:srgbClr val="002060"/>
                </a:solidFill>
              </a:rPr>
              <a:t>tú eres </a:t>
            </a:r>
            <a:r>
              <a:rPr lang="es-ES" sz="7200" b="1" i="1" dirty="0">
                <a:solidFill>
                  <a:srgbClr val="002060"/>
                </a:solidFill>
              </a:rPr>
              <a:t>aquella</a:t>
            </a:r>
            <a:r>
              <a:rPr lang="es-ES" sz="6600" b="1" i="1" dirty="0">
                <a:solidFill>
                  <a:srgbClr val="002060"/>
                </a:solidFill>
              </a:rPr>
              <a:t> cabeza de oro’ </a:t>
            </a:r>
            <a:r>
              <a:rPr lang="es-ES" sz="6600" b="1" dirty="0">
                <a:solidFill>
                  <a:srgbClr val="002060"/>
                </a:solidFill>
              </a:rPr>
              <a:t>pero luego le informó que </a:t>
            </a:r>
            <a:r>
              <a:rPr lang="es-ES" sz="6600" b="1" dirty="0">
                <a:solidFill>
                  <a:srgbClr val="FF0000"/>
                </a:solidFill>
              </a:rPr>
              <a:t>después de él </a:t>
            </a:r>
            <a:r>
              <a:rPr lang="es-ES" sz="6600" b="1" dirty="0">
                <a:solidFill>
                  <a:srgbClr val="002060"/>
                </a:solidFill>
              </a:rPr>
              <a:t>se levantaría </a:t>
            </a:r>
            <a:r>
              <a:rPr lang="es-ES" sz="6600" b="1" dirty="0">
                <a:solidFill>
                  <a:srgbClr val="FF0000"/>
                </a:solidFill>
              </a:rPr>
              <a:t>otro reino</a:t>
            </a:r>
            <a:r>
              <a:rPr lang="es-ES" sz="6600" b="1" dirty="0" smtClean="0">
                <a:solidFill>
                  <a:srgbClr val="002060"/>
                </a:solidFill>
              </a:rPr>
              <a:t>.</a:t>
            </a:r>
            <a:endParaRPr lang="es-E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856357"/>
            <a:ext cx="11297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“Y dondequiera que habitan hijos de hombres, bestias del campo y aves del cielo, él los ha entregado en tu mano, y te ha dado el dominio sobre todo; </a:t>
            </a:r>
            <a:r>
              <a:rPr lang="es-ES" sz="4800" b="1" dirty="0">
                <a:solidFill>
                  <a:srgbClr val="FFFF00"/>
                </a:solidFill>
              </a:rPr>
              <a:t>tú eres aquella cabeza de oro.</a:t>
            </a:r>
            <a:r>
              <a:rPr lang="es-ES" sz="4800" b="1" dirty="0">
                <a:solidFill>
                  <a:schemeClr val="bg1"/>
                </a:solidFill>
              </a:rPr>
              <a:t> Y </a:t>
            </a:r>
            <a:r>
              <a:rPr lang="es-ES" sz="4800" b="1" dirty="0">
                <a:solidFill>
                  <a:srgbClr val="FFFF00"/>
                </a:solidFill>
              </a:rPr>
              <a:t>después de ti </a:t>
            </a:r>
            <a:r>
              <a:rPr lang="es-ES" sz="4800" b="1" dirty="0">
                <a:solidFill>
                  <a:schemeClr val="bg1"/>
                </a:solidFill>
              </a:rPr>
              <a:t>se levantará </a:t>
            </a:r>
            <a:r>
              <a:rPr lang="es-ES" sz="4800" b="1" dirty="0">
                <a:solidFill>
                  <a:srgbClr val="FFFF00"/>
                </a:solidFill>
              </a:rPr>
              <a:t>otro reino</a:t>
            </a:r>
            <a:r>
              <a:rPr lang="es-ES" sz="4800" b="1" dirty="0">
                <a:solidFill>
                  <a:schemeClr val="bg1"/>
                </a:solidFill>
              </a:rPr>
              <a:t> inferior al tuyo; y luego un tercer reino de bronce, el cual dominará sobre toda la tierra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Daniel 2: 39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5436" y="507002"/>
            <a:ext cx="10928555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 smtClean="0">
                <a:solidFill>
                  <a:srgbClr val="FF0000"/>
                </a:solidFill>
              </a:rPr>
              <a:t>Daniel </a:t>
            </a:r>
            <a:r>
              <a:rPr lang="es-ES" sz="6600" b="1" dirty="0">
                <a:solidFill>
                  <a:srgbClr val="FF0000"/>
                </a:solidFill>
              </a:rPr>
              <a:t>7:23 </a:t>
            </a:r>
            <a:r>
              <a:rPr lang="es-ES" sz="6600" b="1" dirty="0">
                <a:solidFill>
                  <a:srgbClr val="002060"/>
                </a:solidFill>
              </a:rPr>
              <a:t>dice explícitamente que la cuarta bestia representa un </a:t>
            </a:r>
            <a:r>
              <a:rPr lang="es-ES" sz="6600" b="1" dirty="0">
                <a:solidFill>
                  <a:srgbClr val="FF0000"/>
                </a:solidFill>
              </a:rPr>
              <a:t>cuarto reino</a:t>
            </a:r>
            <a:r>
              <a:rPr lang="es-ES" sz="6600" b="1" dirty="0">
                <a:solidFill>
                  <a:srgbClr val="002060"/>
                </a:solidFill>
              </a:rPr>
              <a:t> que iba a reinar sobre la tierra</a:t>
            </a:r>
            <a:r>
              <a:rPr lang="es-ES" sz="6600" b="1" dirty="0" smtClean="0">
                <a:solidFill>
                  <a:srgbClr val="002060"/>
                </a:solidFill>
              </a:rPr>
              <a:t>.</a:t>
            </a:r>
            <a:endParaRPr lang="es-E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856357"/>
            <a:ext cx="112972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“Dijo así: La </a:t>
            </a:r>
            <a:r>
              <a:rPr lang="es-ES" sz="6600" b="1" dirty="0">
                <a:solidFill>
                  <a:srgbClr val="FFFF00"/>
                </a:solidFill>
              </a:rPr>
              <a:t>cuarta bestia </a:t>
            </a:r>
            <a:r>
              <a:rPr lang="es-ES" sz="6600" b="1" dirty="0">
                <a:solidFill>
                  <a:schemeClr val="bg1"/>
                </a:solidFill>
              </a:rPr>
              <a:t>será un </a:t>
            </a:r>
            <a:r>
              <a:rPr lang="es-ES" sz="6600" b="1" dirty="0">
                <a:solidFill>
                  <a:srgbClr val="FFFF00"/>
                </a:solidFill>
              </a:rPr>
              <a:t>cuarto rei</a:t>
            </a:r>
            <a:r>
              <a:rPr lang="es-ES" sz="6600" b="1" dirty="0">
                <a:solidFill>
                  <a:schemeClr val="bg1"/>
                </a:solidFill>
              </a:rPr>
              <a:t>no en la tierra, el cual será diferente de todos los otros reinos, y a toda la tierra devorará, trillará y despedazará</a:t>
            </a:r>
            <a:r>
              <a:rPr lang="es-ES" sz="6600" b="1" dirty="0" smtClean="0">
                <a:solidFill>
                  <a:schemeClr val="bg1"/>
                </a:solidFill>
              </a:rPr>
              <a:t>.”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Daniel 7: 23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5436" y="507002"/>
            <a:ext cx="10928555" cy="50167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8000" b="1" dirty="0" smtClean="0">
                <a:solidFill>
                  <a:srgbClr val="FF0000"/>
                </a:solidFill>
              </a:rPr>
              <a:t>Daniel </a:t>
            </a:r>
            <a:r>
              <a:rPr lang="es-ES" sz="8000" b="1" dirty="0">
                <a:solidFill>
                  <a:srgbClr val="FF0000"/>
                </a:solidFill>
              </a:rPr>
              <a:t>8:20</a:t>
            </a:r>
            <a:r>
              <a:rPr lang="es-ES" sz="8000" b="1" dirty="0">
                <a:solidFill>
                  <a:srgbClr val="002060"/>
                </a:solidFill>
              </a:rPr>
              <a:t>: El carnero que tenía </a:t>
            </a:r>
            <a:r>
              <a:rPr lang="es-ES" sz="8000" b="1" dirty="0">
                <a:solidFill>
                  <a:srgbClr val="FF0000"/>
                </a:solidFill>
              </a:rPr>
              <a:t>dos cuernos</a:t>
            </a:r>
            <a:r>
              <a:rPr lang="es-ES" sz="8000" b="1" dirty="0">
                <a:solidFill>
                  <a:srgbClr val="002060"/>
                </a:solidFill>
              </a:rPr>
              <a:t> representa los reyes de </a:t>
            </a:r>
            <a:r>
              <a:rPr lang="es-ES" sz="8000" b="1" dirty="0">
                <a:solidFill>
                  <a:srgbClr val="FF0000"/>
                </a:solidFill>
              </a:rPr>
              <a:t>Media y de Persia</a:t>
            </a:r>
          </a:p>
        </p:txBody>
      </p:sp>
    </p:spTree>
    <p:extLst>
      <p:ext uri="{BB962C8B-B14F-4D97-AF65-F5344CB8AC3E}">
        <p14:creationId xmlns:p14="http://schemas.microsoft.com/office/powerpoint/2010/main" val="33405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136576"/>
            <a:ext cx="111231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“En cuanto al </a:t>
            </a:r>
            <a:r>
              <a:rPr lang="es-ES" sz="6600" b="1" dirty="0">
                <a:solidFill>
                  <a:srgbClr val="FFFF00"/>
                </a:solidFill>
              </a:rPr>
              <a:t>carnero</a:t>
            </a:r>
            <a:r>
              <a:rPr lang="es-ES" sz="6600" b="1" dirty="0">
                <a:solidFill>
                  <a:schemeClr val="bg1"/>
                </a:solidFill>
              </a:rPr>
              <a:t> que viste, que tenía </a:t>
            </a:r>
            <a:r>
              <a:rPr lang="es-ES" sz="6600" b="1" dirty="0">
                <a:solidFill>
                  <a:srgbClr val="FFFF00"/>
                </a:solidFill>
              </a:rPr>
              <a:t>dos cuernos</a:t>
            </a:r>
            <a:r>
              <a:rPr lang="es-ES" sz="6600" b="1" dirty="0">
                <a:solidFill>
                  <a:schemeClr val="bg1"/>
                </a:solidFill>
              </a:rPr>
              <a:t>, estos son los </a:t>
            </a:r>
            <a:r>
              <a:rPr lang="es-ES" sz="6600" b="1" dirty="0">
                <a:solidFill>
                  <a:srgbClr val="FFFF00"/>
                </a:solidFill>
              </a:rPr>
              <a:t>reyes de Media y de Persia</a:t>
            </a:r>
            <a:r>
              <a:rPr lang="es-ES" sz="6600" b="1" dirty="0" smtClean="0">
                <a:solidFill>
                  <a:srgbClr val="FFFF00"/>
                </a:solidFill>
              </a:rPr>
              <a:t>.</a:t>
            </a:r>
            <a:r>
              <a:rPr lang="es-ES" sz="6600" b="1" dirty="0" smtClean="0">
                <a:solidFill>
                  <a:schemeClr val="bg1"/>
                </a:solidFill>
              </a:rPr>
              <a:t>”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Daniel 8: 20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5436" y="507002"/>
            <a:ext cx="10928555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No </a:t>
            </a:r>
            <a:r>
              <a:rPr lang="es-ES" sz="5400" b="1" dirty="0">
                <a:solidFill>
                  <a:srgbClr val="002060"/>
                </a:solidFill>
              </a:rPr>
              <a:t>debe sorprendernos que se usen bestias para representar naciones. Aún hoy en día es común que una nación tenga una mascota que la representa:</a:t>
            </a:r>
          </a:p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FF0000"/>
                </a:solidFill>
              </a:rPr>
              <a:t>Estados </a:t>
            </a:r>
            <a:r>
              <a:rPr lang="es-ES" sz="5400" b="1" dirty="0">
                <a:solidFill>
                  <a:srgbClr val="FF0000"/>
                </a:solidFill>
              </a:rPr>
              <a:t>Unidos</a:t>
            </a:r>
            <a:r>
              <a:rPr lang="es-ES" sz="5400" b="1" dirty="0">
                <a:solidFill>
                  <a:srgbClr val="002060"/>
                </a:solidFill>
              </a:rPr>
              <a:t>: El águila</a:t>
            </a:r>
          </a:p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FF0000"/>
                </a:solidFill>
              </a:rPr>
              <a:t>Rusia</a:t>
            </a:r>
            <a:r>
              <a:rPr lang="es-ES" sz="5400" b="1" dirty="0">
                <a:solidFill>
                  <a:srgbClr val="002060"/>
                </a:solidFill>
              </a:rPr>
              <a:t>: El </a:t>
            </a:r>
            <a:r>
              <a:rPr lang="es-ES" sz="5400" b="1" dirty="0" smtClean="0">
                <a:solidFill>
                  <a:srgbClr val="002060"/>
                </a:solidFill>
              </a:rPr>
              <a:t>oso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5436" y="507002"/>
            <a:ext cx="10928555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FF0000"/>
                </a:solidFill>
              </a:rPr>
              <a:t>Inglaterra</a:t>
            </a:r>
            <a:r>
              <a:rPr lang="es-ES" sz="5400" b="1" dirty="0">
                <a:solidFill>
                  <a:srgbClr val="002060"/>
                </a:solidFill>
              </a:rPr>
              <a:t>: El león</a:t>
            </a:r>
          </a:p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FF0000"/>
                </a:solidFill>
              </a:rPr>
              <a:t>China</a:t>
            </a:r>
            <a:r>
              <a:rPr lang="es-ES" sz="5400" b="1" dirty="0">
                <a:solidFill>
                  <a:srgbClr val="002060"/>
                </a:solidFill>
              </a:rPr>
              <a:t>: El dragón</a:t>
            </a:r>
          </a:p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FF0000"/>
                </a:solidFill>
              </a:rPr>
              <a:t>Australia</a:t>
            </a:r>
            <a:r>
              <a:rPr lang="es-ES" sz="5400" b="1" dirty="0">
                <a:solidFill>
                  <a:srgbClr val="002060"/>
                </a:solidFill>
              </a:rPr>
              <a:t>: El canguro rojo</a:t>
            </a:r>
          </a:p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FF0000"/>
                </a:solidFill>
              </a:rPr>
              <a:t>Bangladesh</a:t>
            </a:r>
            <a:r>
              <a:rPr lang="es-ES" sz="5400" b="1" dirty="0">
                <a:solidFill>
                  <a:srgbClr val="002060"/>
                </a:solidFill>
              </a:rPr>
              <a:t>: El tigre de bengala</a:t>
            </a:r>
          </a:p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FF0000"/>
                </a:solidFill>
              </a:rPr>
              <a:t>Canadá</a:t>
            </a:r>
            <a:r>
              <a:rPr lang="es-ES" sz="5400" b="1" dirty="0">
                <a:solidFill>
                  <a:srgbClr val="002060"/>
                </a:solidFill>
              </a:rPr>
              <a:t>: El castor</a:t>
            </a:r>
          </a:p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FF0000"/>
                </a:solidFill>
              </a:rPr>
              <a:t>Colombia</a:t>
            </a:r>
            <a:r>
              <a:rPr lang="es-ES" sz="5400" b="1" dirty="0">
                <a:solidFill>
                  <a:srgbClr val="002060"/>
                </a:solidFill>
              </a:rPr>
              <a:t>: El cóndor andino</a:t>
            </a:r>
          </a:p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FF0000"/>
                </a:solidFill>
              </a:rPr>
              <a:t>Francia</a:t>
            </a:r>
            <a:r>
              <a:rPr lang="es-ES" sz="5400" b="1" dirty="0">
                <a:solidFill>
                  <a:srgbClr val="002060"/>
                </a:solidFill>
              </a:rPr>
              <a:t>: El gallo gálico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35975" y="368502"/>
            <a:ext cx="11047477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</a:rPr>
              <a:t>En esta presentación haremos un estudio </a:t>
            </a:r>
            <a:r>
              <a:rPr lang="es-ES" sz="4400" b="1" dirty="0">
                <a:solidFill>
                  <a:srgbClr val="FF0000"/>
                </a:solidFill>
              </a:rPr>
              <a:t>disciplinado, sistemático, cuidadoso y lógico </a:t>
            </a:r>
            <a:r>
              <a:rPr lang="es-ES" sz="4400" b="1" dirty="0">
                <a:solidFill>
                  <a:srgbClr val="002060"/>
                </a:solidFill>
              </a:rPr>
              <a:t>de la gran cadena profética. Usaremos el método que la Biblia misma presenta. Trazaremos la gran </a:t>
            </a:r>
            <a:r>
              <a:rPr lang="es-ES" sz="4400" b="1" dirty="0">
                <a:solidFill>
                  <a:srgbClr val="FF0000"/>
                </a:solidFill>
              </a:rPr>
              <a:t>cadena profética</a:t>
            </a:r>
            <a:r>
              <a:rPr lang="es-ES" sz="4400" b="1" dirty="0">
                <a:solidFill>
                  <a:srgbClr val="002060"/>
                </a:solidFill>
              </a:rPr>
              <a:t>, eslabón tras eslabón, desde su comienzo hasta su final usando un </a:t>
            </a:r>
            <a:r>
              <a:rPr lang="es-ES" sz="4400" b="1" dirty="0">
                <a:solidFill>
                  <a:srgbClr val="FF0000"/>
                </a:solidFill>
              </a:rPr>
              <a:t>método matemático </a:t>
            </a:r>
            <a:r>
              <a:rPr lang="es-ES" sz="4400" b="1" dirty="0">
                <a:solidFill>
                  <a:srgbClr val="002060"/>
                </a:solidFill>
              </a:rPr>
              <a:t>que nos dará el punto de </a:t>
            </a:r>
            <a:r>
              <a:rPr lang="es-ES" sz="4400" b="1" dirty="0">
                <a:solidFill>
                  <a:srgbClr val="FF0000"/>
                </a:solidFill>
              </a:rPr>
              <a:t>comienzo</a:t>
            </a:r>
            <a:r>
              <a:rPr lang="es-ES" sz="4400" b="1" dirty="0">
                <a:solidFill>
                  <a:srgbClr val="002060"/>
                </a:solidFill>
              </a:rPr>
              <a:t>, el punto de </a:t>
            </a:r>
            <a:r>
              <a:rPr lang="es-ES" sz="4400" b="1" dirty="0">
                <a:solidFill>
                  <a:srgbClr val="FF0000"/>
                </a:solidFill>
              </a:rPr>
              <a:t>terminación</a:t>
            </a:r>
            <a:r>
              <a:rPr lang="es-ES" sz="4400" b="1" dirty="0">
                <a:solidFill>
                  <a:srgbClr val="002060"/>
                </a:solidFill>
              </a:rPr>
              <a:t> y todos los detalles de en </a:t>
            </a:r>
            <a:r>
              <a:rPr lang="es-ES" sz="4400" b="1" dirty="0">
                <a:solidFill>
                  <a:srgbClr val="FF0000"/>
                </a:solidFill>
              </a:rPr>
              <a:t>medio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335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89661" y="1803771"/>
            <a:ext cx="260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Vientos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5316" y="264361"/>
            <a:ext cx="4024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Lo anunciado en Daniel 7  y </a:t>
            </a: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Ap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13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52525" y="4075857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Las cuatro bestias de Daniel 7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89661" y="5646549"/>
            <a:ext cx="407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Carnero de dos cuernos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52525" y="2997608"/>
            <a:ext cx="407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Aguas </a:t>
            </a: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tumultosas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95768" y="4220951"/>
            <a:ext cx="5057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</a:t>
            </a:r>
            <a:r>
              <a:rPr kumimoji="0" lang="es-DO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3200" dirty="0">
                <a:solidFill>
                  <a:prstClr val="black"/>
                </a:solidFill>
              </a:rPr>
              <a:t>Guerras y conflictos militares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77780" y="1331855"/>
            <a:ext cx="545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Iba a ocurrir en el futuro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77782" y="162534"/>
            <a:ext cx="490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Sucesión de cuatro </a:t>
            </a:r>
            <a:r>
              <a:rPr lang="es-ES" sz="3200" dirty="0" smtClean="0">
                <a:solidFill>
                  <a:prstClr val="black"/>
                </a:solidFill>
              </a:rPr>
              <a:t>reinos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35193" y="2449293"/>
            <a:ext cx="51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reyes de Media y Persia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710515" y="5584225"/>
            <a:ext cx="518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Muchas naciones en conflicto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35193" y="3380897"/>
            <a:ext cx="4786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</a:rPr>
              <a:t>Los Reyes de Grecia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705316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745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León: Babilonia</a:t>
            </a:r>
            <a:endParaRPr lang="es-ES" sz="6600" dirty="0" smtClean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8206" y="368502"/>
            <a:ext cx="11371007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En el curso de nuestro estudio de Daniel 7 notaremos que muchos de los verbos están en </a:t>
            </a:r>
            <a:r>
              <a:rPr lang="es-ES" sz="4800" b="1" dirty="0">
                <a:solidFill>
                  <a:srgbClr val="FF0000"/>
                </a:solidFill>
              </a:rPr>
              <a:t>voz pasiva </a:t>
            </a:r>
            <a:r>
              <a:rPr lang="es-ES" sz="4800" b="1" dirty="0">
                <a:solidFill>
                  <a:srgbClr val="002060"/>
                </a:solidFill>
              </a:rPr>
              <a:t>lo cual indica que hay un poder </a:t>
            </a:r>
            <a:r>
              <a:rPr lang="es-ES" sz="4800" b="1" dirty="0">
                <a:solidFill>
                  <a:srgbClr val="FF0000"/>
                </a:solidFill>
              </a:rPr>
              <a:t>detrás del telón </a:t>
            </a:r>
            <a:r>
              <a:rPr lang="es-ES" sz="4800" b="1" dirty="0">
                <a:solidFill>
                  <a:srgbClr val="002060"/>
                </a:solidFill>
              </a:rPr>
              <a:t>que está dirigiendo los eventos históricos. En el libro de Daniel a los ángeles se les llama ‘</a:t>
            </a:r>
            <a:r>
              <a:rPr lang="es-ES" sz="4800" b="1" dirty="0">
                <a:solidFill>
                  <a:srgbClr val="FF0000"/>
                </a:solidFill>
              </a:rPr>
              <a:t>vigilantes</a:t>
            </a:r>
            <a:r>
              <a:rPr lang="es-ES" sz="4800" b="1" dirty="0">
                <a:solidFill>
                  <a:srgbClr val="002060"/>
                </a:solidFill>
              </a:rPr>
              <a:t>’ (Daniel 4:13, 17, 23) y por medio de ellos </a:t>
            </a:r>
            <a:r>
              <a:rPr lang="es-ES" sz="4800" b="1" dirty="0">
                <a:solidFill>
                  <a:srgbClr val="FF0000"/>
                </a:solidFill>
              </a:rPr>
              <a:t>Dios dirige</a:t>
            </a:r>
            <a:r>
              <a:rPr lang="es-ES" sz="4800" b="1" dirty="0">
                <a:solidFill>
                  <a:srgbClr val="002060"/>
                </a:solidFill>
              </a:rPr>
              <a:t> los eventos históricos.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082050"/>
            <a:ext cx="1129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La primera era como </a:t>
            </a:r>
            <a:r>
              <a:rPr lang="es-ES" sz="5400" b="1" dirty="0">
                <a:solidFill>
                  <a:srgbClr val="FFFF00"/>
                </a:solidFill>
              </a:rPr>
              <a:t>león</a:t>
            </a:r>
            <a:r>
              <a:rPr lang="es-ES" sz="5400" b="1" dirty="0">
                <a:solidFill>
                  <a:schemeClr val="bg1"/>
                </a:solidFill>
              </a:rPr>
              <a:t>, y tenía </a:t>
            </a:r>
            <a:r>
              <a:rPr lang="es-ES" sz="5400" b="1" dirty="0">
                <a:solidFill>
                  <a:srgbClr val="FFFF00"/>
                </a:solidFill>
              </a:rPr>
              <a:t>alas de águila</a:t>
            </a:r>
            <a:r>
              <a:rPr lang="es-ES" sz="5400" b="1" dirty="0">
                <a:solidFill>
                  <a:schemeClr val="bg1"/>
                </a:solidFill>
              </a:rPr>
              <a:t>. Yo estaba mirando hasta que sus </a:t>
            </a:r>
            <a:r>
              <a:rPr lang="es-ES" sz="5400" b="1" dirty="0">
                <a:solidFill>
                  <a:srgbClr val="FFFF00"/>
                </a:solidFill>
              </a:rPr>
              <a:t>alas fueron arrancadas</a:t>
            </a:r>
            <a:r>
              <a:rPr lang="es-ES" sz="5400" b="1" dirty="0">
                <a:solidFill>
                  <a:schemeClr val="bg1"/>
                </a:solidFill>
              </a:rPr>
              <a:t>, y fue levantada del suelo y se puso enhiesta sobre los pies a manera de hombre, y le fue dado </a:t>
            </a:r>
            <a:r>
              <a:rPr lang="es-ES" sz="5400" b="1" dirty="0">
                <a:solidFill>
                  <a:srgbClr val="FFFF00"/>
                </a:solidFill>
              </a:rPr>
              <a:t>corazón de hombre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7:4: </a:t>
            </a:r>
            <a:r>
              <a:rPr lang="es-ES" sz="3600" b="1" dirty="0">
                <a:latin typeface="Arial Black" panose="020B0A04020102020204" pitchFamily="34" charset="0"/>
              </a:rPr>
              <a:t>El LEÓN</a:t>
            </a:r>
          </a:p>
        </p:txBody>
      </p:sp>
    </p:spTree>
    <p:extLst>
      <p:ext uri="{BB962C8B-B14F-4D97-AF65-F5344CB8AC3E}">
        <p14:creationId xmlns:p14="http://schemas.microsoft.com/office/powerpoint/2010/main" val="7826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8206" y="368502"/>
            <a:ext cx="11371007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Las </a:t>
            </a:r>
            <a:r>
              <a:rPr lang="es-ES" sz="4800" b="1" dirty="0">
                <a:solidFill>
                  <a:srgbClr val="FF0000"/>
                </a:solidFill>
              </a:rPr>
              <a:t>voces pasivas </a:t>
            </a:r>
            <a:r>
              <a:rPr lang="es-ES" sz="4800" b="1" dirty="0">
                <a:solidFill>
                  <a:srgbClr val="002060"/>
                </a:solidFill>
              </a:rPr>
              <a:t>de los </a:t>
            </a:r>
            <a:r>
              <a:rPr lang="es-ES" sz="4800" b="1" dirty="0">
                <a:solidFill>
                  <a:srgbClr val="FF0000"/>
                </a:solidFill>
              </a:rPr>
              <a:t>verbos</a:t>
            </a:r>
            <a:r>
              <a:rPr lang="es-ES" sz="4800" b="1" dirty="0">
                <a:solidFill>
                  <a:srgbClr val="002060"/>
                </a:solidFill>
              </a:rPr>
              <a:t> indican que </a:t>
            </a:r>
            <a:r>
              <a:rPr lang="es-ES" sz="4800" b="1" dirty="0">
                <a:solidFill>
                  <a:srgbClr val="FF0000"/>
                </a:solidFill>
              </a:rPr>
              <a:t>detrás del telón</a:t>
            </a:r>
            <a:r>
              <a:rPr lang="es-ES" sz="4800" b="1" dirty="0">
                <a:solidFill>
                  <a:srgbClr val="002060"/>
                </a:solidFill>
              </a:rPr>
              <a:t>, una </a:t>
            </a:r>
            <a:r>
              <a:rPr lang="es-ES" sz="4800" b="1" dirty="0">
                <a:solidFill>
                  <a:srgbClr val="FF0000"/>
                </a:solidFill>
              </a:rPr>
              <a:t>mano invisible </a:t>
            </a:r>
            <a:r>
              <a:rPr lang="es-ES" sz="4800" b="1" dirty="0">
                <a:solidFill>
                  <a:srgbClr val="002060"/>
                </a:solidFill>
              </a:rPr>
              <a:t>está </a:t>
            </a:r>
            <a:r>
              <a:rPr lang="es-ES" sz="4800" b="1" dirty="0">
                <a:solidFill>
                  <a:srgbClr val="FF0000"/>
                </a:solidFill>
              </a:rPr>
              <a:t>dirigiendo</a:t>
            </a:r>
            <a:r>
              <a:rPr lang="es-ES" sz="4800" b="1" dirty="0">
                <a:solidFill>
                  <a:srgbClr val="002060"/>
                </a:solidFill>
              </a:rPr>
              <a:t> los eventos históricos:</a:t>
            </a:r>
          </a:p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“. </a:t>
            </a:r>
            <a:r>
              <a:rPr lang="es-ES" sz="4800" b="1" dirty="0">
                <a:solidFill>
                  <a:srgbClr val="002060"/>
                </a:solidFill>
              </a:rPr>
              <a:t>. . sus alas </a:t>
            </a:r>
            <a:r>
              <a:rPr lang="es-ES" sz="4800" b="1" dirty="0">
                <a:solidFill>
                  <a:srgbClr val="FF0000"/>
                </a:solidFill>
              </a:rPr>
              <a:t>fueron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FF0000"/>
                </a:solidFill>
              </a:rPr>
              <a:t>arrancadas</a:t>
            </a:r>
            <a:r>
              <a:rPr lang="es-ES" sz="4800" b="1" dirty="0">
                <a:solidFill>
                  <a:srgbClr val="002060"/>
                </a:solidFill>
              </a:rPr>
              <a:t>”</a:t>
            </a:r>
          </a:p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“. </a:t>
            </a:r>
            <a:r>
              <a:rPr lang="es-ES" sz="4800" b="1" dirty="0">
                <a:solidFill>
                  <a:srgbClr val="002060"/>
                </a:solidFill>
              </a:rPr>
              <a:t>. . </a:t>
            </a:r>
            <a:r>
              <a:rPr lang="es-ES" sz="4800" b="1" dirty="0">
                <a:solidFill>
                  <a:srgbClr val="FF0000"/>
                </a:solidFill>
              </a:rPr>
              <a:t>fue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FF0000"/>
                </a:solidFill>
              </a:rPr>
              <a:t>levantada</a:t>
            </a:r>
            <a:r>
              <a:rPr lang="es-ES" sz="4800" b="1" dirty="0">
                <a:solidFill>
                  <a:srgbClr val="002060"/>
                </a:solidFill>
              </a:rPr>
              <a:t> de la tierra”</a:t>
            </a:r>
          </a:p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“. </a:t>
            </a:r>
            <a:r>
              <a:rPr lang="es-ES" sz="4800" b="1" dirty="0">
                <a:solidFill>
                  <a:srgbClr val="002060"/>
                </a:solidFill>
              </a:rPr>
              <a:t>. . </a:t>
            </a:r>
            <a:r>
              <a:rPr lang="es-ES" sz="4800" b="1" dirty="0">
                <a:solidFill>
                  <a:srgbClr val="FF0000"/>
                </a:solidFill>
              </a:rPr>
              <a:t>se le hizo poner </a:t>
            </a:r>
            <a:r>
              <a:rPr lang="es-ES" sz="4800" b="1" dirty="0">
                <a:solidFill>
                  <a:srgbClr val="002060"/>
                </a:solidFill>
              </a:rPr>
              <a:t>de pie a manera de hombre”</a:t>
            </a:r>
          </a:p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“. </a:t>
            </a:r>
            <a:r>
              <a:rPr lang="es-ES" sz="4800" b="1" dirty="0">
                <a:solidFill>
                  <a:srgbClr val="002060"/>
                </a:solidFill>
              </a:rPr>
              <a:t>. . le </a:t>
            </a:r>
            <a:r>
              <a:rPr lang="es-ES" sz="4800" b="1" dirty="0">
                <a:solidFill>
                  <a:srgbClr val="FF0000"/>
                </a:solidFill>
              </a:rPr>
              <a:t>fue dado </a:t>
            </a:r>
            <a:r>
              <a:rPr lang="es-ES" sz="4800" b="1" dirty="0">
                <a:solidFill>
                  <a:srgbClr val="002060"/>
                </a:solidFill>
              </a:rPr>
              <a:t>corazón de hombre”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368502"/>
            <a:ext cx="11713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león</a:t>
            </a:r>
            <a:r>
              <a:rPr lang="es-ES" sz="4800" b="1" dirty="0">
                <a:solidFill>
                  <a:srgbClr val="002060"/>
                </a:solidFill>
              </a:rPr>
              <a:t> representa el </a:t>
            </a:r>
            <a:r>
              <a:rPr lang="es-ES" sz="4800" b="1" dirty="0">
                <a:solidFill>
                  <a:srgbClr val="FF0000"/>
                </a:solidFill>
              </a:rPr>
              <a:t>reino de </a:t>
            </a:r>
            <a:r>
              <a:rPr lang="es-ES" sz="4800" b="1" dirty="0" smtClean="0">
                <a:solidFill>
                  <a:srgbClr val="FF0000"/>
                </a:solidFill>
              </a:rPr>
              <a:t>Babilonia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cadena profética </a:t>
            </a:r>
            <a:r>
              <a:rPr lang="es-ES" sz="4800" b="1" dirty="0">
                <a:solidFill>
                  <a:srgbClr val="FF0000"/>
                </a:solidFill>
              </a:rPr>
              <a:t>comienza</a:t>
            </a:r>
            <a:r>
              <a:rPr lang="es-ES" sz="4800" b="1" dirty="0">
                <a:solidFill>
                  <a:srgbClr val="002060"/>
                </a:solidFill>
              </a:rPr>
              <a:t> con </a:t>
            </a:r>
            <a:r>
              <a:rPr lang="es-ES" sz="4800" b="1" dirty="0" smtClean="0">
                <a:solidFill>
                  <a:srgbClr val="002060"/>
                </a:solidFill>
              </a:rPr>
              <a:t>Babilonia</a:t>
            </a:r>
            <a:r>
              <a:rPr lang="es-ES" sz="4800" b="1" dirty="0">
                <a:solidFill>
                  <a:srgbClr val="002060"/>
                </a:solidFill>
              </a:rPr>
              <a:t>, el reino que gobernaba </a:t>
            </a:r>
            <a:r>
              <a:rPr lang="es-ES" sz="4800" b="1" dirty="0">
                <a:solidFill>
                  <a:srgbClr val="FF0000"/>
                </a:solidFill>
              </a:rPr>
              <a:t>cuando vivía Daniel</a:t>
            </a:r>
            <a:r>
              <a:rPr lang="es-ES" sz="4800" b="1" dirty="0">
                <a:solidFill>
                  <a:srgbClr val="002060"/>
                </a:solidFill>
              </a:rPr>
              <a:t>. Babilonia es el primer eslabón de la gran cadena profética.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Cuando </a:t>
            </a:r>
            <a:r>
              <a:rPr lang="es-ES" sz="4800" b="1" dirty="0">
                <a:solidFill>
                  <a:srgbClr val="002060"/>
                </a:solidFill>
              </a:rPr>
              <a:t>el rey </a:t>
            </a:r>
            <a:r>
              <a:rPr lang="es-ES" sz="4800" b="1" dirty="0">
                <a:solidFill>
                  <a:srgbClr val="FF0000"/>
                </a:solidFill>
              </a:rPr>
              <a:t>Nabucodonosor edificó </a:t>
            </a:r>
            <a:r>
              <a:rPr lang="es-ES" sz="4800" b="1" dirty="0">
                <a:solidFill>
                  <a:srgbClr val="002060"/>
                </a:solidFill>
              </a:rPr>
              <a:t>la antigua ciudad de Babilonia, colocó en las </a:t>
            </a:r>
            <a:r>
              <a:rPr lang="es-ES" sz="4800" b="1" dirty="0">
                <a:solidFill>
                  <a:srgbClr val="FF0000"/>
                </a:solidFill>
              </a:rPr>
              <a:t>entradas</a:t>
            </a:r>
            <a:r>
              <a:rPr lang="es-ES" sz="4800" b="1" dirty="0">
                <a:solidFill>
                  <a:srgbClr val="002060"/>
                </a:solidFill>
              </a:rPr>
              <a:t> principales </a:t>
            </a:r>
            <a:r>
              <a:rPr lang="es-ES" sz="4800" b="1" dirty="0">
                <a:solidFill>
                  <a:srgbClr val="FF0000"/>
                </a:solidFill>
              </a:rPr>
              <a:t>esfinges de leones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406598" y="766709"/>
            <a:ext cx="9306232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dirty="0">
                <a:solidFill>
                  <a:srgbClr val="002060"/>
                </a:solidFill>
              </a:rPr>
              <a:t>Otros versículos de la Biblia se refieren a </a:t>
            </a:r>
            <a:r>
              <a:rPr lang="es-ES" sz="7200" b="1" dirty="0">
                <a:solidFill>
                  <a:srgbClr val="FF0000"/>
                </a:solidFill>
              </a:rPr>
              <a:t>Babilonia</a:t>
            </a:r>
            <a:r>
              <a:rPr lang="es-ES" sz="7200" b="1" dirty="0">
                <a:solidFill>
                  <a:srgbClr val="002060"/>
                </a:solidFill>
              </a:rPr>
              <a:t> como </a:t>
            </a:r>
            <a:r>
              <a:rPr lang="es-ES" sz="7200" b="1" dirty="0">
                <a:solidFill>
                  <a:srgbClr val="FF0000"/>
                </a:solidFill>
              </a:rPr>
              <a:t>león</a:t>
            </a:r>
            <a:r>
              <a:rPr lang="es-ES" sz="7200" b="1" dirty="0">
                <a:solidFill>
                  <a:srgbClr val="002060"/>
                </a:solidFill>
              </a:rPr>
              <a:t>:</a:t>
            </a:r>
            <a:endParaRPr lang="es-E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082050"/>
            <a:ext cx="1129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El </a:t>
            </a:r>
            <a:r>
              <a:rPr lang="es-ES" sz="5400" b="1" dirty="0">
                <a:solidFill>
                  <a:srgbClr val="FFFF00"/>
                </a:solidFill>
              </a:rPr>
              <a:t>león</a:t>
            </a:r>
            <a:r>
              <a:rPr lang="es-ES" sz="5400" b="1" dirty="0">
                <a:solidFill>
                  <a:schemeClr val="bg1"/>
                </a:solidFill>
              </a:rPr>
              <a:t> sube de la espesura, y el destruidor de naciones está en marcha, y ha salido de su lugar para poner tu tierra en desolación; tus ciudades quedarán asoladas y sin morador.”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Jeremías 4:7:</a:t>
            </a:r>
          </a:p>
        </p:txBody>
      </p:sp>
    </p:spTree>
    <p:extLst>
      <p:ext uri="{BB962C8B-B14F-4D97-AF65-F5344CB8AC3E}">
        <p14:creationId xmlns:p14="http://schemas.microsoft.com/office/powerpoint/2010/main" val="36679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082050"/>
            <a:ext cx="11297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Rebaño descarriado es Israel; </a:t>
            </a:r>
            <a:r>
              <a:rPr lang="es-ES" sz="6000" b="1" dirty="0">
                <a:solidFill>
                  <a:srgbClr val="FFFF00"/>
                </a:solidFill>
              </a:rPr>
              <a:t>leones</a:t>
            </a:r>
            <a:r>
              <a:rPr lang="es-ES" sz="6000" b="1" dirty="0">
                <a:solidFill>
                  <a:schemeClr val="bg1"/>
                </a:solidFill>
              </a:rPr>
              <a:t> lo dispersaron; el rey de Asiria lo devoró primero, </a:t>
            </a:r>
            <a:r>
              <a:rPr lang="es-ES" sz="6000" b="1" dirty="0">
                <a:solidFill>
                  <a:srgbClr val="FFFF00"/>
                </a:solidFill>
              </a:rPr>
              <a:t>Nabucodonosor rey de Babilonia lo deshuesó </a:t>
            </a:r>
            <a:r>
              <a:rPr lang="es-ES" sz="6000" b="1" dirty="0">
                <a:solidFill>
                  <a:schemeClr val="bg1"/>
                </a:solidFill>
              </a:rPr>
              <a:t>después.”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Jeremías 50:17:</a:t>
            </a:r>
          </a:p>
        </p:txBody>
      </p:sp>
    </p:spTree>
    <p:extLst>
      <p:ext uri="{BB962C8B-B14F-4D97-AF65-F5344CB8AC3E}">
        <p14:creationId xmlns:p14="http://schemas.microsoft.com/office/powerpoint/2010/main" val="20456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406598" y="766709"/>
            <a:ext cx="9306232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dirty="0">
                <a:solidFill>
                  <a:srgbClr val="002060"/>
                </a:solidFill>
              </a:rPr>
              <a:t>La </a:t>
            </a:r>
            <a:r>
              <a:rPr lang="es-ES" sz="7200" b="1" dirty="0">
                <a:solidFill>
                  <a:srgbClr val="FF0000"/>
                </a:solidFill>
              </a:rPr>
              <a:t>rapidez</a:t>
            </a:r>
            <a:r>
              <a:rPr lang="es-ES" sz="7200" b="1" dirty="0">
                <a:solidFill>
                  <a:srgbClr val="002060"/>
                </a:solidFill>
              </a:rPr>
              <a:t> </a:t>
            </a:r>
            <a:r>
              <a:rPr lang="es-ES" sz="7200" b="1" dirty="0">
                <a:solidFill>
                  <a:srgbClr val="FF0000"/>
                </a:solidFill>
              </a:rPr>
              <a:t>conquistadora</a:t>
            </a:r>
            <a:r>
              <a:rPr lang="es-ES" sz="7200" b="1" dirty="0">
                <a:solidFill>
                  <a:srgbClr val="002060"/>
                </a:solidFill>
              </a:rPr>
              <a:t> de Babilonia se compara con </a:t>
            </a:r>
            <a:r>
              <a:rPr lang="es-ES" sz="7200" b="1" dirty="0">
                <a:solidFill>
                  <a:srgbClr val="FF0000"/>
                </a:solidFill>
              </a:rPr>
              <a:t>alas de águila</a:t>
            </a:r>
            <a:r>
              <a:rPr lang="es-ES" sz="7200" b="1" dirty="0">
                <a:solidFill>
                  <a:srgbClr val="002060"/>
                </a:solidFill>
              </a:rPr>
              <a:t>:</a:t>
            </a:r>
            <a:endParaRPr lang="es-E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27702" y="1225689"/>
            <a:ext cx="117618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“La historia que el gran Yo Soy ha trazado en su Palabra, al </a:t>
            </a:r>
            <a:r>
              <a:rPr lang="es-ES" sz="4000" b="1" dirty="0">
                <a:solidFill>
                  <a:srgbClr val="FFFF00"/>
                </a:solidFill>
              </a:rPr>
              <a:t>unir los eslabones </a:t>
            </a:r>
            <a:r>
              <a:rPr lang="es-ES" sz="4000" b="1" dirty="0">
                <a:solidFill>
                  <a:schemeClr val="bg1"/>
                </a:solidFill>
              </a:rPr>
              <a:t>de la </a:t>
            </a:r>
            <a:r>
              <a:rPr lang="es-ES" sz="4000" b="1" dirty="0">
                <a:solidFill>
                  <a:srgbClr val="FFFF00"/>
                </a:solidFill>
              </a:rPr>
              <a:t>cadena profética </a:t>
            </a:r>
            <a:r>
              <a:rPr lang="es-ES" sz="4000" b="1" dirty="0">
                <a:solidFill>
                  <a:schemeClr val="bg1"/>
                </a:solidFill>
              </a:rPr>
              <a:t>desde la eternidad </a:t>
            </a:r>
            <a:r>
              <a:rPr lang="es-ES" sz="4000" b="1" dirty="0">
                <a:solidFill>
                  <a:srgbClr val="FFFF00"/>
                </a:solidFill>
              </a:rPr>
              <a:t>pasada</a:t>
            </a:r>
            <a:r>
              <a:rPr lang="es-ES" sz="4000" b="1" dirty="0">
                <a:solidFill>
                  <a:schemeClr val="bg1"/>
                </a:solidFill>
              </a:rPr>
              <a:t> hasta la eternidad </a:t>
            </a:r>
            <a:r>
              <a:rPr lang="es-ES" sz="4000" b="1" dirty="0">
                <a:solidFill>
                  <a:srgbClr val="FFFF00"/>
                </a:solidFill>
              </a:rPr>
              <a:t>futura</a:t>
            </a:r>
            <a:r>
              <a:rPr lang="es-ES" sz="4000" b="1" dirty="0">
                <a:solidFill>
                  <a:schemeClr val="bg1"/>
                </a:solidFill>
              </a:rPr>
              <a:t>, nos dice </a:t>
            </a:r>
            <a:r>
              <a:rPr lang="es-ES" sz="4000" b="1" dirty="0">
                <a:solidFill>
                  <a:srgbClr val="FFFF00"/>
                </a:solidFill>
              </a:rPr>
              <a:t>dónde estamos hoy </a:t>
            </a:r>
            <a:r>
              <a:rPr lang="es-ES" sz="4000" b="1" dirty="0">
                <a:solidFill>
                  <a:schemeClr val="bg1"/>
                </a:solidFill>
              </a:rPr>
              <a:t>en el transcurso de los siglos, y qué es lo que </a:t>
            </a:r>
            <a:r>
              <a:rPr lang="es-ES" sz="4000" b="1" dirty="0">
                <a:solidFill>
                  <a:srgbClr val="FFFF00"/>
                </a:solidFill>
              </a:rPr>
              <a:t>se puede esperar del futuro</a:t>
            </a:r>
            <a:r>
              <a:rPr lang="es-ES" sz="4000" b="1" dirty="0">
                <a:solidFill>
                  <a:schemeClr val="bg1"/>
                </a:solidFill>
              </a:rPr>
              <a:t>. Todo lo que la profecía anunció que sucedería hasta el presente, ha sido registrado en las páginas de la historia, y podemos estar seguros de que todo lo que falta se </a:t>
            </a:r>
            <a:r>
              <a:rPr lang="es-ES" sz="4000" b="1" dirty="0">
                <a:solidFill>
                  <a:srgbClr val="FFFF00"/>
                </a:solidFill>
              </a:rPr>
              <a:t>cumplirá en su orden</a:t>
            </a:r>
            <a:r>
              <a:rPr lang="es-ES" sz="4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En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Educación, p.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161, de EGW, </a:t>
            </a:r>
            <a:r>
              <a:rPr lang="es-ES" sz="3600" b="1" dirty="0">
                <a:latin typeface="Arial Black" panose="020B0A04020102020204" pitchFamily="34" charset="0"/>
              </a:rPr>
              <a:t>hallamos la siguiente explicación del método histórico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082050"/>
            <a:ext cx="112972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Hijo de hombre, propón una figura, y compón una parábola a la casa de Israel. </a:t>
            </a:r>
            <a:r>
              <a:rPr lang="es-ES" sz="4000" b="1" dirty="0">
                <a:solidFill>
                  <a:srgbClr val="FF0000"/>
                </a:solidFill>
              </a:rPr>
              <a:t>3</a:t>
            </a:r>
            <a:r>
              <a:rPr lang="es-ES" sz="4000" b="1" dirty="0">
                <a:solidFill>
                  <a:schemeClr val="bg1"/>
                </a:solidFill>
              </a:rPr>
              <a:t> Y dirás: Así ha dicho Jehová el Señor: Una </a:t>
            </a:r>
            <a:r>
              <a:rPr lang="es-ES" sz="4000" b="1" dirty="0">
                <a:solidFill>
                  <a:srgbClr val="FFFF00"/>
                </a:solidFill>
              </a:rPr>
              <a:t>gran águila</a:t>
            </a:r>
            <a:r>
              <a:rPr lang="es-ES" sz="4000" b="1" dirty="0">
                <a:solidFill>
                  <a:schemeClr val="bg1"/>
                </a:solidFill>
              </a:rPr>
              <a:t>, de </a:t>
            </a:r>
            <a:r>
              <a:rPr lang="es-ES" sz="4000" b="1" dirty="0">
                <a:solidFill>
                  <a:srgbClr val="FFFF00"/>
                </a:solidFill>
              </a:rPr>
              <a:t>grandes alas </a:t>
            </a:r>
            <a:r>
              <a:rPr lang="es-ES" sz="4000" b="1" dirty="0">
                <a:solidFill>
                  <a:schemeClr val="bg1"/>
                </a:solidFill>
              </a:rPr>
              <a:t>y de largos miembros, llena de plumas de diversos colores, vino al Líbano, y tomó el cogollo del cedro. . . </a:t>
            </a:r>
            <a:r>
              <a:rPr lang="es-ES" sz="4000" b="1" dirty="0" smtClean="0">
                <a:solidFill>
                  <a:srgbClr val="FF0000"/>
                </a:solidFill>
              </a:rPr>
              <a:t>12</a:t>
            </a:r>
            <a:r>
              <a:rPr lang="es-ES" sz="4000" b="1" dirty="0" smtClean="0">
                <a:solidFill>
                  <a:schemeClr val="bg1"/>
                </a:solidFill>
              </a:rPr>
              <a:t> Di </a:t>
            </a:r>
            <a:r>
              <a:rPr lang="es-ES" sz="4000" b="1" dirty="0">
                <a:solidFill>
                  <a:schemeClr val="bg1"/>
                </a:solidFill>
              </a:rPr>
              <a:t>ahora a la casa rebelde: ¿No habéis entendido qué significan estas cosas? Diles: He aquí que el </a:t>
            </a:r>
            <a:r>
              <a:rPr lang="es-ES" sz="4000" b="1" dirty="0">
                <a:solidFill>
                  <a:srgbClr val="FFFF00"/>
                </a:solidFill>
              </a:rPr>
              <a:t>rey de Babilonia </a:t>
            </a:r>
            <a:r>
              <a:rPr lang="es-ES" sz="4000" b="1" dirty="0">
                <a:solidFill>
                  <a:schemeClr val="bg1"/>
                </a:solidFill>
              </a:rPr>
              <a:t>vino a Jerusalén, y tomó a tu rey y a sus príncipes, y los llevó consigo a Babilonia.”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Ezequiel 17:2, 3, 12: </a:t>
            </a:r>
          </a:p>
        </p:txBody>
      </p:sp>
    </p:spTree>
    <p:extLst>
      <p:ext uri="{BB962C8B-B14F-4D97-AF65-F5344CB8AC3E}">
        <p14:creationId xmlns:p14="http://schemas.microsoft.com/office/powerpoint/2010/main" val="5166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082050"/>
            <a:ext cx="11297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rgbClr val="FFFF00"/>
                </a:solidFill>
              </a:rPr>
              <a:t>Ligeros</a:t>
            </a:r>
            <a:r>
              <a:rPr lang="es-ES" sz="6000" b="1" dirty="0">
                <a:solidFill>
                  <a:schemeClr val="bg1"/>
                </a:solidFill>
              </a:rPr>
              <a:t> fueron nuestros perseguidores más que las </a:t>
            </a:r>
            <a:r>
              <a:rPr lang="es-ES" sz="6000" b="1" dirty="0">
                <a:solidFill>
                  <a:srgbClr val="FFFF00"/>
                </a:solidFill>
              </a:rPr>
              <a:t>águilas del cielo</a:t>
            </a:r>
            <a:r>
              <a:rPr lang="es-ES" sz="6000" b="1" dirty="0">
                <a:solidFill>
                  <a:schemeClr val="bg1"/>
                </a:solidFill>
              </a:rPr>
              <a:t>; sobre los montes nos persiguieron, en el desierto nos pusieron emboscadas.”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Lamentaciones 4:19: </a:t>
            </a:r>
          </a:p>
        </p:txBody>
      </p:sp>
    </p:spTree>
    <p:extLst>
      <p:ext uri="{BB962C8B-B14F-4D97-AF65-F5344CB8AC3E}">
        <p14:creationId xmlns:p14="http://schemas.microsoft.com/office/powerpoint/2010/main" val="30328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40578" y="302359"/>
            <a:ext cx="11238271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En </a:t>
            </a:r>
            <a:r>
              <a:rPr lang="es-ES" sz="6000" b="1" dirty="0">
                <a:solidFill>
                  <a:srgbClr val="FF0000"/>
                </a:solidFill>
              </a:rPr>
              <a:t>Deuteronomio 28 </a:t>
            </a:r>
            <a:r>
              <a:rPr lang="es-ES" sz="6000" b="1" dirty="0">
                <a:solidFill>
                  <a:srgbClr val="002060"/>
                </a:solidFill>
              </a:rPr>
              <a:t>hallamos las </a:t>
            </a:r>
            <a:r>
              <a:rPr lang="es-ES" sz="6000" b="1" dirty="0">
                <a:solidFill>
                  <a:srgbClr val="FF0000"/>
                </a:solidFill>
              </a:rPr>
              <a:t>bendiciones y maldiciones </a:t>
            </a:r>
            <a:r>
              <a:rPr lang="es-ES" sz="6000" b="1" dirty="0">
                <a:solidFill>
                  <a:srgbClr val="002060"/>
                </a:solidFill>
              </a:rPr>
              <a:t>del </a:t>
            </a:r>
            <a:r>
              <a:rPr lang="es-ES" sz="6000" b="1" dirty="0">
                <a:solidFill>
                  <a:srgbClr val="FF0000"/>
                </a:solidFill>
              </a:rPr>
              <a:t>pacto</a:t>
            </a:r>
            <a:r>
              <a:rPr lang="es-ES" sz="6000" b="1" dirty="0">
                <a:solidFill>
                  <a:srgbClr val="002060"/>
                </a:solidFill>
              </a:rPr>
              <a:t>. Ochocientos años antes del cautiverio babilónico Dios predijo por medio de Moisés que los </a:t>
            </a:r>
            <a:r>
              <a:rPr lang="es-ES" sz="6000" b="1" dirty="0">
                <a:solidFill>
                  <a:srgbClr val="FF0000"/>
                </a:solidFill>
              </a:rPr>
              <a:t>babilonios</a:t>
            </a:r>
            <a:r>
              <a:rPr lang="es-ES" sz="6000" b="1" dirty="0">
                <a:solidFill>
                  <a:srgbClr val="002060"/>
                </a:solidFill>
              </a:rPr>
              <a:t> vendrían como </a:t>
            </a:r>
            <a:r>
              <a:rPr lang="es-ES" sz="6000" b="1" dirty="0">
                <a:solidFill>
                  <a:srgbClr val="FF0000"/>
                </a:solidFill>
              </a:rPr>
              <a:t>águilas veloces</a:t>
            </a:r>
            <a:r>
              <a:rPr lang="es-ES" sz="6000" b="1" dirty="0">
                <a:solidFill>
                  <a:srgbClr val="002060"/>
                </a:solidFill>
              </a:rPr>
              <a:t> contra Judá:</a:t>
            </a:r>
            <a:endParaRPr lang="es-E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742838"/>
            <a:ext cx="112972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Jehová traerá contra ti una nación de lejos, del extremo de la tierra, que </a:t>
            </a:r>
            <a:r>
              <a:rPr lang="es-ES" sz="4400" b="1" dirty="0">
                <a:solidFill>
                  <a:srgbClr val="FFFF00"/>
                </a:solidFill>
              </a:rPr>
              <a:t>vuele como águila</a:t>
            </a:r>
            <a:r>
              <a:rPr lang="es-ES" sz="4400" b="1" dirty="0">
                <a:solidFill>
                  <a:schemeClr val="bg1"/>
                </a:solidFill>
              </a:rPr>
              <a:t>, nación cuya lengua no entiendas; 50 gente fiera de rostro, que no tendrá respeto al </a:t>
            </a:r>
            <a:r>
              <a:rPr lang="es-ES" sz="4400" b="1" dirty="0">
                <a:solidFill>
                  <a:srgbClr val="FFFF00"/>
                </a:solidFill>
              </a:rPr>
              <a:t>anciano</a:t>
            </a:r>
            <a:r>
              <a:rPr lang="es-ES" sz="4400" b="1" dirty="0">
                <a:solidFill>
                  <a:schemeClr val="bg1"/>
                </a:solidFill>
              </a:rPr>
              <a:t>, ni perdonará al </a:t>
            </a:r>
            <a:r>
              <a:rPr lang="es-ES" sz="4400" b="1" dirty="0">
                <a:solidFill>
                  <a:srgbClr val="FFFF00"/>
                </a:solidFill>
              </a:rPr>
              <a:t>niño</a:t>
            </a:r>
            <a:r>
              <a:rPr lang="es-ES" sz="4400" b="1" dirty="0">
                <a:solidFill>
                  <a:schemeClr val="bg1"/>
                </a:solidFill>
              </a:rPr>
              <a:t> [</a:t>
            </a:r>
            <a:r>
              <a:rPr lang="es-ES" sz="4400" b="1" dirty="0">
                <a:solidFill>
                  <a:srgbClr val="FFFF00"/>
                </a:solidFill>
              </a:rPr>
              <a:t>ver 2 Crónicas 36:17</a:t>
            </a:r>
            <a:r>
              <a:rPr lang="es-ES" sz="4400" b="1" dirty="0">
                <a:solidFill>
                  <a:schemeClr val="bg1"/>
                </a:solidFill>
              </a:rPr>
              <a:t>]; 51 y comerá el fruto de tu bestia y el fruto de tu tierra, hasta que perezcas; y no te dejará grano, ni mosto, ni aceite, ni la cría de tus vacas, ni los rebaños de tus ovejas, hasta destruirte.”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Deuteronomio 28:49-51: </a:t>
            </a:r>
          </a:p>
        </p:txBody>
      </p:sp>
    </p:spTree>
    <p:extLst>
      <p:ext uri="{BB962C8B-B14F-4D97-AF65-F5344CB8AC3E}">
        <p14:creationId xmlns:p14="http://schemas.microsoft.com/office/powerpoint/2010/main" val="23916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037806"/>
            <a:ext cx="1129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“Por </a:t>
            </a:r>
            <a:r>
              <a:rPr lang="es-ES" sz="5400" b="1" dirty="0">
                <a:solidFill>
                  <a:schemeClr val="bg1"/>
                </a:solidFill>
              </a:rPr>
              <a:t>lo cual trajo contra </a:t>
            </a:r>
            <a:r>
              <a:rPr lang="es-ES" sz="5400" b="1" dirty="0" smtClean="0">
                <a:solidFill>
                  <a:schemeClr val="bg1"/>
                </a:solidFill>
              </a:rPr>
              <a:t>ellos [los de Judá] </a:t>
            </a:r>
            <a:r>
              <a:rPr lang="es-ES" sz="5400" b="1" dirty="0">
                <a:solidFill>
                  <a:schemeClr val="bg1"/>
                </a:solidFill>
              </a:rPr>
              <a:t>al rey de los caldeos, que </a:t>
            </a:r>
            <a:r>
              <a:rPr lang="es-ES" sz="5400" b="1" dirty="0">
                <a:solidFill>
                  <a:srgbClr val="FFFF00"/>
                </a:solidFill>
              </a:rPr>
              <a:t>mató</a:t>
            </a:r>
            <a:r>
              <a:rPr lang="es-ES" sz="5400" b="1" dirty="0">
                <a:solidFill>
                  <a:schemeClr val="bg1"/>
                </a:solidFill>
              </a:rPr>
              <a:t> a espada a sus jóvenes en la casa de su santuario, sin perdonar </a:t>
            </a:r>
            <a:r>
              <a:rPr lang="es-ES" sz="5400" b="1" dirty="0">
                <a:solidFill>
                  <a:srgbClr val="FFFF00"/>
                </a:solidFill>
              </a:rPr>
              <a:t>joven</a:t>
            </a:r>
            <a:r>
              <a:rPr lang="es-ES" sz="5400" b="1" dirty="0">
                <a:solidFill>
                  <a:schemeClr val="bg1"/>
                </a:solidFill>
              </a:rPr>
              <a:t> ni </a:t>
            </a:r>
            <a:r>
              <a:rPr lang="es-ES" sz="5400" b="1" dirty="0">
                <a:solidFill>
                  <a:srgbClr val="FFFF00"/>
                </a:solidFill>
              </a:rPr>
              <a:t>doncella</a:t>
            </a:r>
            <a:r>
              <a:rPr lang="es-ES" sz="5400" b="1" dirty="0">
                <a:solidFill>
                  <a:schemeClr val="bg1"/>
                </a:solidFill>
              </a:rPr>
              <a:t>, </a:t>
            </a:r>
            <a:r>
              <a:rPr lang="es-ES" sz="5400" b="1" dirty="0">
                <a:solidFill>
                  <a:srgbClr val="FFFF00"/>
                </a:solidFill>
              </a:rPr>
              <a:t>anciano</a:t>
            </a:r>
            <a:r>
              <a:rPr lang="es-ES" sz="5400" b="1" dirty="0">
                <a:solidFill>
                  <a:schemeClr val="bg1"/>
                </a:solidFill>
              </a:rPr>
              <a:t> ni </a:t>
            </a:r>
            <a:r>
              <a:rPr lang="es-ES" sz="5400" b="1" dirty="0">
                <a:solidFill>
                  <a:srgbClr val="FFFF00"/>
                </a:solidFill>
              </a:rPr>
              <a:t>decrépito</a:t>
            </a:r>
            <a:r>
              <a:rPr lang="es-ES" sz="5400" b="1" dirty="0">
                <a:solidFill>
                  <a:schemeClr val="bg1"/>
                </a:solidFill>
              </a:rPr>
              <a:t>; todos los entregó en sus manos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 Crónicas 36: 17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40578" y="302359"/>
            <a:ext cx="11238271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Cuando Babilonia dejó de ser una potencia conquistadora, las </a:t>
            </a:r>
            <a:r>
              <a:rPr lang="es-ES" sz="4800" b="1" dirty="0">
                <a:solidFill>
                  <a:srgbClr val="FF0000"/>
                </a:solidFill>
              </a:rPr>
              <a:t>alas le fueron arrancadas </a:t>
            </a:r>
            <a:r>
              <a:rPr lang="es-ES" sz="4800" b="1" dirty="0">
                <a:solidFill>
                  <a:srgbClr val="002060"/>
                </a:solidFill>
              </a:rPr>
              <a:t>y se le dio </a:t>
            </a:r>
            <a:r>
              <a:rPr lang="es-ES" sz="4800" b="1" dirty="0">
                <a:solidFill>
                  <a:srgbClr val="FF0000"/>
                </a:solidFill>
              </a:rPr>
              <a:t>corazón de hombre</a:t>
            </a:r>
            <a:r>
              <a:rPr lang="es-ES" sz="4800" b="1" dirty="0">
                <a:solidFill>
                  <a:srgbClr val="002060"/>
                </a:solidFill>
              </a:rPr>
              <a:t>. Así Babilonia perdió su valentía y ya no tenía poder de conquista. </a:t>
            </a:r>
            <a:r>
              <a:rPr lang="es-ES" sz="4800" b="1" dirty="0">
                <a:solidFill>
                  <a:srgbClr val="FF0000"/>
                </a:solidFill>
              </a:rPr>
              <a:t>Inglaterra</a:t>
            </a:r>
            <a:r>
              <a:rPr lang="es-ES" sz="4800" b="1" dirty="0">
                <a:solidFill>
                  <a:srgbClr val="002060"/>
                </a:solidFill>
              </a:rPr>
              <a:t> tuvo un rey que se llamaba Ricardo </a:t>
            </a:r>
            <a:r>
              <a:rPr lang="es-ES" sz="4800" b="1" dirty="0">
                <a:solidFill>
                  <a:srgbClr val="FF0000"/>
                </a:solidFill>
              </a:rPr>
              <a:t>corazón de león</a:t>
            </a:r>
            <a:r>
              <a:rPr lang="es-ES" sz="4800" b="1" dirty="0">
                <a:solidFill>
                  <a:srgbClr val="002060"/>
                </a:solidFill>
              </a:rPr>
              <a:t> porque tenía renombre como un gran </a:t>
            </a:r>
            <a:r>
              <a:rPr lang="es-ES" sz="4800" b="1" dirty="0">
                <a:solidFill>
                  <a:srgbClr val="FF0000"/>
                </a:solidFill>
              </a:rPr>
              <a:t>líder y guerrero militar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89661" y="1031049"/>
            <a:ext cx="3450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cadena profética inicia con el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león que es…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5316" y="264361"/>
            <a:ext cx="422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Ángeles en Daniel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52525" y="4204592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Cuando Babilonia dejó de ser una potencia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89661" y="5529048"/>
            <a:ext cx="407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Voz pasiva de los verbos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52525" y="2781160"/>
            <a:ext cx="407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Rapidez conquistadora de Babilonia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95768" y="4703564"/>
            <a:ext cx="505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</a:t>
            </a:r>
            <a:r>
              <a:rPr kumimoji="0" lang="es-DO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3200" dirty="0" smtClean="0">
                <a:solidFill>
                  <a:prstClr val="black"/>
                </a:solidFill>
              </a:rPr>
              <a:t> Babilonia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77781" y="1401086"/>
            <a:ext cx="5450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Dios dirige con ellos los eventos históricos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77782" y="162534"/>
            <a:ext cx="4904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Las alas le fueron arrancadas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77781" y="2650683"/>
            <a:ext cx="51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Poder detrás del telón dirigiendo los eventos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710516" y="5953161"/>
            <a:ext cx="518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Alas de Águila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95768" y="3900280"/>
            <a:ext cx="4786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</a:rPr>
              <a:t>Grecia Imperial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705316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7755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Oso: Medo Persia</a:t>
            </a:r>
          </a:p>
        </p:txBody>
      </p:sp>
    </p:spTree>
    <p:extLst>
      <p:ext uri="{BB962C8B-B14F-4D97-AF65-F5344CB8AC3E}">
        <p14:creationId xmlns:p14="http://schemas.microsoft.com/office/powerpoint/2010/main" val="26016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037806"/>
            <a:ext cx="1129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he aquí otra segunda bestia, semejante a un </a:t>
            </a:r>
            <a:r>
              <a:rPr lang="es-ES" sz="5400" b="1" dirty="0">
                <a:solidFill>
                  <a:srgbClr val="FFFF00"/>
                </a:solidFill>
              </a:rPr>
              <a:t>oso</a:t>
            </a:r>
            <a:r>
              <a:rPr lang="es-ES" sz="5400" b="1" dirty="0">
                <a:solidFill>
                  <a:schemeClr val="bg1"/>
                </a:solidFill>
              </a:rPr>
              <a:t>, la cual se </a:t>
            </a:r>
            <a:r>
              <a:rPr lang="es-ES" sz="5400" b="1" dirty="0">
                <a:solidFill>
                  <a:srgbClr val="FFFF00"/>
                </a:solidFill>
              </a:rPr>
              <a:t>alzaba de un costado </a:t>
            </a:r>
            <a:r>
              <a:rPr lang="es-ES" sz="5400" b="1" dirty="0">
                <a:solidFill>
                  <a:schemeClr val="bg1"/>
                </a:solidFill>
              </a:rPr>
              <a:t>más que del otro, y tenía en su boca </a:t>
            </a:r>
            <a:r>
              <a:rPr lang="es-ES" sz="5400" b="1" dirty="0">
                <a:solidFill>
                  <a:srgbClr val="FFFF00"/>
                </a:solidFill>
              </a:rPr>
              <a:t>tres costillas </a:t>
            </a:r>
            <a:r>
              <a:rPr lang="es-ES" sz="5400" b="1" dirty="0">
                <a:solidFill>
                  <a:schemeClr val="bg1"/>
                </a:solidFill>
              </a:rPr>
              <a:t>entre los dientes; y le fue dicho así: Levántate, devora mucha carne.”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7:5:</a:t>
            </a:r>
          </a:p>
        </p:txBody>
      </p:sp>
    </p:spTree>
    <p:extLst>
      <p:ext uri="{BB962C8B-B14F-4D97-AF65-F5344CB8AC3E}">
        <p14:creationId xmlns:p14="http://schemas.microsoft.com/office/powerpoint/2010/main" val="6196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8206" y="368502"/>
            <a:ext cx="11518023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Nuevamente la </a:t>
            </a:r>
            <a:r>
              <a:rPr lang="es-ES" sz="5400" b="1" dirty="0">
                <a:solidFill>
                  <a:srgbClr val="FF0000"/>
                </a:solidFill>
              </a:rPr>
              <a:t>voz pasiva </a:t>
            </a:r>
            <a:r>
              <a:rPr lang="es-ES" sz="5400" b="1" dirty="0">
                <a:solidFill>
                  <a:srgbClr val="002060"/>
                </a:solidFill>
              </a:rPr>
              <a:t>de los verbos indica que </a:t>
            </a:r>
            <a:r>
              <a:rPr lang="es-ES" sz="5400" b="1" dirty="0">
                <a:solidFill>
                  <a:srgbClr val="FF0000"/>
                </a:solidFill>
              </a:rPr>
              <a:t>detrás del telón</a:t>
            </a:r>
            <a:r>
              <a:rPr lang="es-ES" sz="5400" b="1" dirty="0">
                <a:solidFill>
                  <a:srgbClr val="002060"/>
                </a:solidFill>
              </a:rPr>
              <a:t>, una mano invisible está dirigiendo los eventos históricos</a:t>
            </a:r>
            <a:r>
              <a:rPr lang="es-ES" sz="5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Clr>
                <a:srgbClr val="FF0000"/>
              </a:buClr>
            </a:pPr>
            <a:endParaRPr lang="es-ES" sz="54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“. . . se le </a:t>
            </a:r>
            <a:r>
              <a:rPr lang="es-ES" sz="5400" b="1" dirty="0">
                <a:solidFill>
                  <a:srgbClr val="FF0000"/>
                </a:solidFill>
              </a:rPr>
              <a:t>fue dicho</a:t>
            </a:r>
            <a:r>
              <a:rPr lang="es-ES" sz="5400" b="1" dirty="0">
                <a:solidFill>
                  <a:srgbClr val="002060"/>
                </a:solidFill>
              </a:rPr>
              <a:t>: ‘Levántate, traga mucha carne.”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63176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latin typeface="Bauhaus 93" panose="04030905020B02020C02" pitchFamily="82" charset="0"/>
              </a:rPr>
              <a:t>Un Panorama Simbólico</a:t>
            </a:r>
          </a:p>
        </p:txBody>
      </p:sp>
    </p:spTree>
    <p:extLst>
      <p:ext uri="{BB962C8B-B14F-4D97-AF65-F5344CB8AC3E}">
        <p14:creationId xmlns:p14="http://schemas.microsoft.com/office/powerpoint/2010/main" val="2445257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98206" y="368502"/>
            <a:ext cx="11002297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oso</a:t>
            </a:r>
            <a:r>
              <a:rPr lang="es-ES" sz="4800" b="1" dirty="0">
                <a:solidFill>
                  <a:srgbClr val="002060"/>
                </a:solidFill>
              </a:rPr>
              <a:t> representa el reino de Medo-Persia:</a:t>
            </a:r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FF0000"/>
                </a:solidFill>
              </a:rPr>
              <a:t>Daniel </a:t>
            </a:r>
            <a:r>
              <a:rPr lang="es-ES" sz="4800" b="1" dirty="0">
                <a:solidFill>
                  <a:srgbClr val="FF0000"/>
                </a:solidFill>
              </a:rPr>
              <a:t>7:5 </a:t>
            </a:r>
            <a:r>
              <a:rPr lang="es-ES" sz="4800" b="1" dirty="0">
                <a:solidFill>
                  <a:srgbClr val="002060"/>
                </a:solidFill>
              </a:rPr>
              <a:t>nos dice que el oso era </a:t>
            </a:r>
            <a:r>
              <a:rPr lang="es-ES" sz="4800" b="1" dirty="0">
                <a:solidFill>
                  <a:srgbClr val="FF0000"/>
                </a:solidFill>
              </a:rPr>
              <a:t>más alto </a:t>
            </a:r>
            <a:r>
              <a:rPr lang="es-ES" sz="4800" b="1" dirty="0">
                <a:solidFill>
                  <a:srgbClr val="002060"/>
                </a:solidFill>
              </a:rPr>
              <a:t>en un costado que en el otro, pero </a:t>
            </a:r>
            <a:r>
              <a:rPr lang="es-ES" sz="4800" b="1" dirty="0">
                <a:solidFill>
                  <a:srgbClr val="FF0000"/>
                </a:solidFill>
              </a:rPr>
              <a:t>no da la razón.</a:t>
            </a:r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FF0000"/>
                </a:solidFill>
              </a:rPr>
              <a:t>Daniel </a:t>
            </a:r>
            <a:r>
              <a:rPr lang="es-ES" sz="4800" b="1" dirty="0">
                <a:solidFill>
                  <a:srgbClr val="FF0000"/>
                </a:solidFill>
              </a:rPr>
              <a:t>8:3, 4 </a:t>
            </a:r>
            <a:r>
              <a:rPr lang="es-ES" sz="4800" b="1" dirty="0">
                <a:solidFill>
                  <a:srgbClr val="002060"/>
                </a:solidFill>
              </a:rPr>
              <a:t>describe un carnero que tenía dos cuernos, pero uno era más alto que el otro y el más alto salió de último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91503"/>
            <a:ext cx="1171302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FF0000"/>
                </a:solidFill>
              </a:rPr>
              <a:t>Daniel </a:t>
            </a:r>
            <a:r>
              <a:rPr lang="es-ES" sz="4800" b="1" dirty="0">
                <a:solidFill>
                  <a:srgbClr val="FF0000"/>
                </a:solidFill>
              </a:rPr>
              <a:t>8:20</a:t>
            </a:r>
            <a:r>
              <a:rPr lang="es-ES" sz="4800" b="1" dirty="0">
                <a:solidFill>
                  <a:srgbClr val="002060"/>
                </a:solidFill>
              </a:rPr>
              <a:t>: Los </a:t>
            </a:r>
            <a:r>
              <a:rPr lang="es-ES" sz="4800" b="1" dirty="0">
                <a:solidFill>
                  <a:srgbClr val="FF0000"/>
                </a:solidFill>
              </a:rPr>
              <a:t>dos cuernos </a:t>
            </a:r>
            <a:r>
              <a:rPr lang="es-ES" sz="4800" b="1" dirty="0">
                <a:solidFill>
                  <a:srgbClr val="002060"/>
                </a:solidFill>
              </a:rPr>
              <a:t>se identifican como los </a:t>
            </a:r>
            <a:r>
              <a:rPr lang="es-ES" sz="4800" b="1" dirty="0">
                <a:solidFill>
                  <a:srgbClr val="FF0000"/>
                </a:solidFill>
              </a:rPr>
              <a:t>medos y los persas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profecía paralela de </a:t>
            </a:r>
            <a:r>
              <a:rPr lang="es-ES" sz="4800" b="1" dirty="0">
                <a:solidFill>
                  <a:srgbClr val="FF0000"/>
                </a:solidFill>
              </a:rPr>
              <a:t>Daniel 8</a:t>
            </a:r>
            <a:r>
              <a:rPr lang="es-ES" sz="4800" b="1" dirty="0">
                <a:solidFill>
                  <a:srgbClr val="002060"/>
                </a:solidFill>
              </a:rPr>
              <a:t> explica </a:t>
            </a:r>
            <a:r>
              <a:rPr lang="es-ES" sz="4800" b="1" dirty="0">
                <a:solidFill>
                  <a:srgbClr val="FF0000"/>
                </a:solidFill>
              </a:rPr>
              <a:t>por qué </a:t>
            </a:r>
            <a:r>
              <a:rPr lang="es-ES" sz="4800" b="1" dirty="0">
                <a:solidFill>
                  <a:srgbClr val="002060"/>
                </a:solidFill>
              </a:rPr>
              <a:t>el oso era más alto en un lado más que en el </a:t>
            </a:r>
            <a:r>
              <a:rPr lang="es-ES" sz="4800" b="1" dirty="0" smtClean="0">
                <a:solidFill>
                  <a:srgbClr val="002060"/>
                </a:solidFill>
              </a:rPr>
              <a:t>otro. La historia </a:t>
            </a:r>
            <a:r>
              <a:rPr lang="es-ES" sz="4800" b="1" dirty="0">
                <a:solidFill>
                  <a:srgbClr val="002060"/>
                </a:solidFill>
              </a:rPr>
              <a:t>corrobora que los primeros </a:t>
            </a:r>
            <a:r>
              <a:rPr lang="es-ES" sz="4800" b="1" dirty="0">
                <a:solidFill>
                  <a:srgbClr val="FF0000"/>
                </a:solidFill>
              </a:rPr>
              <a:t>dos reyes </a:t>
            </a:r>
            <a:r>
              <a:rPr lang="es-ES" sz="4800" b="1" dirty="0">
                <a:solidFill>
                  <a:srgbClr val="002060"/>
                </a:solidFill>
              </a:rPr>
              <a:t>de la dinastía de los medos y persas fueron medos, pero </a:t>
            </a:r>
            <a:r>
              <a:rPr lang="es-ES" sz="4800" b="1" dirty="0">
                <a:solidFill>
                  <a:srgbClr val="FF0000"/>
                </a:solidFill>
              </a:rPr>
              <a:t>todos los demás</a:t>
            </a:r>
            <a:r>
              <a:rPr lang="es-ES" sz="4800" b="1" dirty="0">
                <a:solidFill>
                  <a:srgbClr val="002060"/>
                </a:solidFill>
              </a:rPr>
              <a:t> fueron persas. </a:t>
            </a:r>
            <a:r>
              <a:rPr lang="es-ES" sz="4800" b="1" i="1" dirty="0">
                <a:solidFill>
                  <a:srgbClr val="002060"/>
                </a:solidFill>
              </a:rPr>
              <a:t>¡Ciertamente el </a:t>
            </a:r>
            <a:r>
              <a:rPr lang="es-ES" sz="4800" b="1" i="1" dirty="0" smtClean="0">
                <a:solidFill>
                  <a:srgbClr val="002060"/>
                </a:solidFill>
              </a:rPr>
              <a:t>lado </a:t>
            </a:r>
            <a:r>
              <a:rPr lang="es-ES" sz="4800" b="1" i="1" dirty="0">
                <a:solidFill>
                  <a:srgbClr val="002060"/>
                </a:solidFill>
              </a:rPr>
              <a:t>más </a:t>
            </a:r>
            <a:r>
              <a:rPr lang="es-ES" sz="4800" b="1" i="1" dirty="0" smtClean="0">
                <a:solidFill>
                  <a:srgbClr val="002060"/>
                </a:solidFill>
              </a:rPr>
              <a:t>alto representa a los persas!</a:t>
            </a:r>
            <a:endParaRPr lang="es-E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3458" y="531370"/>
            <a:ext cx="11532771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Las </a:t>
            </a:r>
            <a:r>
              <a:rPr lang="es-ES" sz="4800" b="1" dirty="0">
                <a:solidFill>
                  <a:srgbClr val="FF0000"/>
                </a:solidFill>
              </a:rPr>
              <a:t>tres costillas </a:t>
            </a:r>
            <a:r>
              <a:rPr lang="es-ES" sz="4800" b="1" dirty="0">
                <a:solidFill>
                  <a:srgbClr val="002060"/>
                </a:solidFill>
              </a:rPr>
              <a:t>en la boca del oso representan las tres últimas provincias que tuvieron que conquistar los medos y persas para ascender al poder: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1. </a:t>
            </a:r>
            <a:r>
              <a:rPr lang="es-ES" sz="4800" b="1" dirty="0">
                <a:solidFill>
                  <a:srgbClr val="FF0000"/>
                </a:solidFill>
              </a:rPr>
              <a:t>Lidia</a:t>
            </a:r>
            <a:r>
              <a:rPr lang="es-ES" sz="4800" b="1" dirty="0">
                <a:solidFill>
                  <a:srgbClr val="002060"/>
                </a:solidFill>
              </a:rPr>
              <a:t> (Anatolia/Turquía) cayó en el 547 AC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2. </a:t>
            </a:r>
            <a:r>
              <a:rPr lang="es-ES" sz="4800" b="1" dirty="0">
                <a:solidFill>
                  <a:srgbClr val="FF0000"/>
                </a:solidFill>
              </a:rPr>
              <a:t>Babilonia</a:t>
            </a:r>
            <a:r>
              <a:rPr lang="es-ES" sz="4800" b="1" dirty="0">
                <a:solidFill>
                  <a:srgbClr val="002060"/>
                </a:solidFill>
              </a:rPr>
              <a:t> cayó en el año 539 AC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3. </a:t>
            </a:r>
            <a:r>
              <a:rPr lang="es-ES" sz="4800" b="1" dirty="0">
                <a:solidFill>
                  <a:srgbClr val="FF0000"/>
                </a:solidFill>
              </a:rPr>
              <a:t>Egipto</a:t>
            </a:r>
            <a:r>
              <a:rPr lang="es-ES" sz="4800" b="1" dirty="0">
                <a:solidFill>
                  <a:srgbClr val="002060"/>
                </a:solidFill>
              </a:rPr>
              <a:t> cayó en el año 525 </a:t>
            </a:r>
            <a:r>
              <a:rPr lang="es-ES" sz="4800" b="1" dirty="0" smtClean="0">
                <a:solidFill>
                  <a:srgbClr val="002060"/>
                </a:solidFill>
              </a:rPr>
              <a:t>AC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3458" y="526268"/>
            <a:ext cx="11532771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 smtClean="0">
                <a:solidFill>
                  <a:srgbClr val="002060"/>
                </a:solidFill>
              </a:rPr>
              <a:t>Es </a:t>
            </a:r>
            <a:r>
              <a:rPr lang="es-ES" sz="6600" b="1" dirty="0">
                <a:solidFill>
                  <a:srgbClr val="002060"/>
                </a:solidFill>
              </a:rPr>
              <a:t>digno de notar que el </a:t>
            </a:r>
            <a:r>
              <a:rPr lang="es-ES" sz="6600" b="1" dirty="0">
                <a:solidFill>
                  <a:srgbClr val="FF0000"/>
                </a:solidFill>
              </a:rPr>
              <a:t>mismo libro de Daniel </a:t>
            </a:r>
            <a:r>
              <a:rPr lang="es-ES" sz="6600" b="1" dirty="0">
                <a:solidFill>
                  <a:srgbClr val="002060"/>
                </a:solidFill>
              </a:rPr>
              <a:t>nos dice que el reino que conquistó a Babilonia fue Medo Persia (Daniel 5:26-28)</a:t>
            </a:r>
            <a:endParaRPr lang="es-E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037806"/>
            <a:ext cx="1129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“Esta es la interpretación del asunto: MENE: Contó Dios tu reino, y </a:t>
            </a:r>
            <a:r>
              <a:rPr lang="es-ES" sz="5400" b="1" dirty="0">
                <a:solidFill>
                  <a:srgbClr val="FFFF00"/>
                </a:solidFill>
              </a:rPr>
              <a:t>le ha puesto fin</a:t>
            </a:r>
            <a:r>
              <a:rPr lang="es-ES" sz="5400" b="1" dirty="0">
                <a:solidFill>
                  <a:schemeClr val="bg1"/>
                </a:solidFill>
              </a:rPr>
              <a:t>. 27 TEKEL: Pesado has sido en balanza, y fuiste hallado </a:t>
            </a:r>
            <a:r>
              <a:rPr lang="es-ES" sz="5400" b="1" dirty="0">
                <a:solidFill>
                  <a:srgbClr val="FFFF00"/>
                </a:solidFill>
              </a:rPr>
              <a:t>falto</a:t>
            </a:r>
            <a:r>
              <a:rPr lang="es-ES" sz="5400" b="1" dirty="0">
                <a:solidFill>
                  <a:schemeClr val="bg1"/>
                </a:solidFill>
              </a:rPr>
              <a:t>. 28 PERES: Tu reino ha sido roto, y </a:t>
            </a:r>
            <a:r>
              <a:rPr lang="es-ES" sz="5400" b="1" dirty="0">
                <a:solidFill>
                  <a:srgbClr val="FFFF00"/>
                </a:solidFill>
              </a:rPr>
              <a:t>dado a los medos y a los persas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5: 26-28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Leopardo: Grecia</a:t>
            </a:r>
          </a:p>
        </p:txBody>
      </p:sp>
    </p:spTree>
    <p:extLst>
      <p:ext uri="{BB962C8B-B14F-4D97-AF65-F5344CB8AC3E}">
        <p14:creationId xmlns:p14="http://schemas.microsoft.com/office/powerpoint/2010/main" val="29088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71948" y="961502"/>
            <a:ext cx="114971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Después de esto miré, y he aquí otra, semejante a un </a:t>
            </a:r>
            <a:r>
              <a:rPr lang="es-ES" sz="6000" b="1" dirty="0">
                <a:solidFill>
                  <a:srgbClr val="FFFF00"/>
                </a:solidFill>
              </a:rPr>
              <a:t>leopardo</a:t>
            </a:r>
            <a:r>
              <a:rPr lang="es-ES" sz="6000" b="1" dirty="0">
                <a:solidFill>
                  <a:schemeClr val="bg1"/>
                </a:solidFill>
              </a:rPr>
              <a:t>, con </a:t>
            </a:r>
            <a:r>
              <a:rPr lang="es-ES" sz="6000" b="1" dirty="0">
                <a:solidFill>
                  <a:srgbClr val="FFFF00"/>
                </a:solidFill>
              </a:rPr>
              <a:t>cuatro alas </a:t>
            </a:r>
            <a:r>
              <a:rPr lang="es-ES" sz="6000" b="1" dirty="0">
                <a:solidFill>
                  <a:schemeClr val="bg1"/>
                </a:solidFill>
              </a:rPr>
              <a:t>de ave en sus espaldas; tenía también esta bestia </a:t>
            </a:r>
            <a:r>
              <a:rPr lang="es-ES" sz="6000" b="1" dirty="0">
                <a:solidFill>
                  <a:srgbClr val="FFFF00"/>
                </a:solidFill>
              </a:rPr>
              <a:t>cuatro cabezas</a:t>
            </a:r>
            <a:r>
              <a:rPr lang="es-ES" sz="6000" b="1" dirty="0">
                <a:solidFill>
                  <a:schemeClr val="bg1"/>
                </a:solidFill>
              </a:rPr>
              <a:t>; y </a:t>
            </a:r>
            <a:r>
              <a:rPr lang="es-ES" sz="6000" b="1" dirty="0">
                <a:solidFill>
                  <a:srgbClr val="FFFF00"/>
                </a:solidFill>
              </a:rPr>
              <a:t>le fue dado </a:t>
            </a:r>
            <a:r>
              <a:rPr lang="es-ES" sz="6000" b="1" dirty="0">
                <a:solidFill>
                  <a:schemeClr val="bg1"/>
                </a:solidFill>
              </a:rPr>
              <a:t>dominio.”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7:6:</a:t>
            </a:r>
          </a:p>
        </p:txBody>
      </p:sp>
    </p:spTree>
    <p:extLst>
      <p:ext uri="{BB962C8B-B14F-4D97-AF65-F5344CB8AC3E}">
        <p14:creationId xmlns:p14="http://schemas.microsoft.com/office/powerpoint/2010/main" val="6488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00910" y="720678"/>
            <a:ext cx="11075379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8000" b="1" dirty="0">
                <a:solidFill>
                  <a:srgbClr val="002060"/>
                </a:solidFill>
              </a:rPr>
              <a:t>Nuevamente captamos la </a:t>
            </a:r>
            <a:r>
              <a:rPr lang="es-ES" sz="8000" b="1" dirty="0">
                <a:solidFill>
                  <a:srgbClr val="FF0000"/>
                </a:solidFill>
              </a:rPr>
              <a:t>voz pasiva</a:t>
            </a:r>
            <a:r>
              <a:rPr lang="es-ES" sz="8000" b="1" dirty="0">
                <a:solidFill>
                  <a:srgbClr val="002060"/>
                </a:solidFill>
              </a:rPr>
              <a:t>:</a:t>
            </a:r>
          </a:p>
          <a:p>
            <a:pPr>
              <a:buClr>
                <a:srgbClr val="FFFF00"/>
              </a:buClr>
            </a:pPr>
            <a:r>
              <a:rPr lang="es-ES" sz="8000" b="1" dirty="0">
                <a:solidFill>
                  <a:srgbClr val="002060"/>
                </a:solidFill>
              </a:rPr>
              <a:t>“. . . </a:t>
            </a:r>
            <a:r>
              <a:rPr lang="es-ES" sz="8000" b="1" dirty="0">
                <a:solidFill>
                  <a:srgbClr val="FF0000"/>
                </a:solidFill>
              </a:rPr>
              <a:t>le fue dado </a:t>
            </a:r>
            <a:r>
              <a:rPr lang="es-ES" sz="8000" b="1" dirty="0">
                <a:solidFill>
                  <a:srgbClr val="002060"/>
                </a:solidFill>
              </a:rPr>
              <a:t>poder.”</a:t>
            </a:r>
          </a:p>
        </p:txBody>
      </p:sp>
    </p:spTree>
    <p:extLst>
      <p:ext uri="{BB962C8B-B14F-4D97-AF65-F5344CB8AC3E}">
        <p14:creationId xmlns:p14="http://schemas.microsoft.com/office/powerpoint/2010/main" val="22457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23990" y="217714"/>
            <a:ext cx="1107537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400" b="1" dirty="0">
                <a:solidFill>
                  <a:srgbClr val="002060"/>
                </a:solidFill>
              </a:rPr>
              <a:t>Obviamente </a:t>
            </a:r>
            <a:r>
              <a:rPr lang="es-ES" sz="4400" b="1" dirty="0">
                <a:solidFill>
                  <a:srgbClr val="FF0000"/>
                </a:solidFill>
              </a:rPr>
              <a:t>no fue el oso </a:t>
            </a:r>
            <a:r>
              <a:rPr lang="es-ES" sz="4400" b="1" dirty="0">
                <a:solidFill>
                  <a:srgbClr val="002060"/>
                </a:solidFill>
              </a:rPr>
              <a:t>el que le dio el poder al leopardo. Entonces, </a:t>
            </a:r>
            <a:r>
              <a:rPr lang="es-ES" sz="4400" b="1" dirty="0">
                <a:solidFill>
                  <a:srgbClr val="FF0000"/>
                </a:solidFill>
              </a:rPr>
              <a:t>¿quién se lo dio?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002060"/>
                </a:solidFill>
              </a:rPr>
              <a:t>tercera bestia representa el </a:t>
            </a:r>
            <a:r>
              <a:rPr lang="es-ES" sz="4400" b="1" dirty="0">
                <a:solidFill>
                  <a:srgbClr val="FF0000"/>
                </a:solidFill>
              </a:rPr>
              <a:t>tercer reino </a:t>
            </a:r>
            <a:r>
              <a:rPr lang="es-ES" sz="4400" b="1" dirty="0">
                <a:solidFill>
                  <a:srgbClr val="002060"/>
                </a:solidFill>
              </a:rPr>
              <a:t>en la </a:t>
            </a:r>
            <a:r>
              <a:rPr lang="es-ES" sz="4400" b="1" dirty="0">
                <a:solidFill>
                  <a:srgbClr val="FF0000"/>
                </a:solidFill>
              </a:rPr>
              <a:t>gran cadena profética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Un </a:t>
            </a:r>
            <a:r>
              <a:rPr lang="es-ES" sz="4400" b="1" dirty="0">
                <a:solidFill>
                  <a:srgbClr val="002060"/>
                </a:solidFill>
              </a:rPr>
              <a:t>leopardo </a:t>
            </a:r>
            <a:r>
              <a:rPr lang="es-ES" sz="4400" b="1" dirty="0" smtClean="0">
                <a:solidFill>
                  <a:srgbClr val="002060"/>
                </a:solidFill>
              </a:rPr>
              <a:t>es de </a:t>
            </a:r>
            <a:r>
              <a:rPr lang="es-ES" sz="4400" b="1" dirty="0">
                <a:solidFill>
                  <a:srgbClr val="002060"/>
                </a:solidFill>
              </a:rPr>
              <a:t>por sí </a:t>
            </a:r>
            <a:r>
              <a:rPr lang="es-ES" sz="4400" b="1" dirty="0">
                <a:solidFill>
                  <a:srgbClr val="FF0000"/>
                </a:solidFill>
              </a:rPr>
              <a:t>veloz</a:t>
            </a:r>
            <a:r>
              <a:rPr lang="es-ES" sz="4400" b="1" dirty="0">
                <a:solidFill>
                  <a:srgbClr val="002060"/>
                </a:solidFill>
              </a:rPr>
              <a:t> pero un leopardo con cuatro alas es aún más veloz.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En </a:t>
            </a:r>
            <a:r>
              <a:rPr lang="es-ES" sz="4400" b="1" dirty="0">
                <a:solidFill>
                  <a:srgbClr val="FF0000"/>
                </a:solidFill>
              </a:rPr>
              <a:t>Daniel 7</a:t>
            </a:r>
            <a:r>
              <a:rPr lang="es-ES" sz="4400" b="1" dirty="0">
                <a:solidFill>
                  <a:srgbClr val="002060"/>
                </a:solidFill>
              </a:rPr>
              <a:t> no se da </a:t>
            </a:r>
            <a:r>
              <a:rPr lang="es-ES" sz="4400" b="1" dirty="0">
                <a:solidFill>
                  <a:srgbClr val="FF0000"/>
                </a:solidFill>
              </a:rPr>
              <a:t>ninguna explicación </a:t>
            </a:r>
            <a:r>
              <a:rPr lang="es-ES" sz="4400" b="1" dirty="0">
                <a:solidFill>
                  <a:srgbClr val="002060"/>
                </a:solidFill>
              </a:rPr>
              <a:t>del significado de las cuatro cabezas y las cuatro alas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37725" y="217714"/>
            <a:ext cx="11811707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FF0000"/>
                </a:solidFill>
              </a:rPr>
              <a:t>Daniel </a:t>
            </a:r>
            <a:r>
              <a:rPr lang="es-ES" sz="4800" b="1" dirty="0">
                <a:solidFill>
                  <a:srgbClr val="FF0000"/>
                </a:solidFill>
              </a:rPr>
              <a:t>8:5-8 </a:t>
            </a:r>
            <a:r>
              <a:rPr lang="es-ES" sz="4800" b="1" dirty="0">
                <a:solidFill>
                  <a:srgbClr val="002060"/>
                </a:solidFill>
              </a:rPr>
              <a:t>explica lo que </a:t>
            </a:r>
            <a:r>
              <a:rPr lang="es-ES" sz="4800" b="1" dirty="0">
                <a:solidFill>
                  <a:srgbClr val="FF0000"/>
                </a:solidFill>
              </a:rPr>
              <a:t>Daniel 7 </a:t>
            </a:r>
            <a:r>
              <a:rPr lang="es-ES" sz="4800" b="1" dirty="0">
                <a:solidFill>
                  <a:srgbClr val="002060"/>
                </a:solidFill>
              </a:rPr>
              <a:t>dejó </a:t>
            </a:r>
            <a:r>
              <a:rPr lang="es-ES" sz="4800" b="1" dirty="0">
                <a:solidFill>
                  <a:srgbClr val="FF0000"/>
                </a:solidFill>
              </a:rPr>
              <a:t>sin explicar</a:t>
            </a:r>
            <a:r>
              <a:rPr lang="es-ES" sz="4800" b="1" dirty="0">
                <a:solidFill>
                  <a:srgbClr val="002060"/>
                </a:solidFill>
              </a:rPr>
              <a:t>. Allí ve Daniel un macho cabrío volador que anda tan rápido que </a:t>
            </a:r>
            <a:r>
              <a:rPr lang="es-ES" sz="4800" b="1" dirty="0">
                <a:solidFill>
                  <a:srgbClr val="FF0000"/>
                </a:solidFill>
              </a:rPr>
              <a:t>no toca la tierra</a:t>
            </a:r>
            <a:r>
              <a:rPr lang="es-ES" sz="4800" b="1" dirty="0">
                <a:solidFill>
                  <a:srgbClr val="002060"/>
                </a:solidFill>
              </a:rPr>
              <a:t>. El macho cabrío tiene un </a:t>
            </a:r>
            <a:r>
              <a:rPr lang="es-ES" sz="4800" b="1" dirty="0">
                <a:solidFill>
                  <a:srgbClr val="FF0000"/>
                </a:solidFill>
              </a:rPr>
              <a:t>cuerno notable </a:t>
            </a:r>
            <a:r>
              <a:rPr lang="es-ES" sz="4800" b="1" dirty="0">
                <a:solidFill>
                  <a:srgbClr val="002060"/>
                </a:solidFill>
              </a:rPr>
              <a:t>sobre su cabeza y cuando el cuerno es quebrado salen </a:t>
            </a:r>
            <a:r>
              <a:rPr lang="es-ES" sz="4800" b="1" dirty="0">
                <a:solidFill>
                  <a:srgbClr val="FF0000"/>
                </a:solidFill>
              </a:rPr>
              <a:t>cuatro en su lugar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visión de Daniel 8:5-8 se explica plenamente en </a:t>
            </a:r>
            <a:r>
              <a:rPr lang="es-ES" sz="4800" b="1" dirty="0">
                <a:solidFill>
                  <a:srgbClr val="FF0000"/>
                </a:solidFill>
              </a:rPr>
              <a:t>Daniel 8:20-22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460835"/>
            <a:ext cx="11713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2060"/>
                </a:solidFill>
              </a:rPr>
              <a:t>La </a:t>
            </a:r>
            <a:r>
              <a:rPr lang="es-ES" sz="4800" b="1" dirty="0" smtClean="0">
                <a:solidFill>
                  <a:srgbClr val="002060"/>
                </a:solidFill>
              </a:rPr>
              <a:t>Babilonia </a:t>
            </a:r>
            <a:r>
              <a:rPr lang="es-ES" sz="4800" b="1" dirty="0">
                <a:solidFill>
                  <a:srgbClr val="002060"/>
                </a:solidFill>
              </a:rPr>
              <a:t>que menciona el mensaje del segundo ángel no es la </a:t>
            </a:r>
            <a:r>
              <a:rPr lang="es-ES" sz="4800" b="1" dirty="0" smtClean="0">
                <a:solidFill>
                  <a:srgbClr val="002060"/>
                </a:solidFill>
              </a:rPr>
              <a:t>Babilonia </a:t>
            </a:r>
            <a:r>
              <a:rPr lang="es-ES" sz="4800" b="1" dirty="0">
                <a:solidFill>
                  <a:srgbClr val="002060"/>
                </a:solidFill>
              </a:rPr>
              <a:t>literal que se hallaba en el </a:t>
            </a:r>
            <a:r>
              <a:rPr lang="es-ES" sz="4800" b="1" dirty="0" smtClean="0">
                <a:solidFill>
                  <a:srgbClr val="002060"/>
                </a:solidFill>
              </a:rPr>
              <a:t>Valle </a:t>
            </a:r>
            <a:r>
              <a:rPr lang="es-ES" sz="4800" b="1" dirty="0">
                <a:solidFill>
                  <a:srgbClr val="002060"/>
                </a:solidFill>
              </a:rPr>
              <a:t>de Mesopotamia. Esta </a:t>
            </a:r>
            <a:r>
              <a:rPr lang="es-ES" sz="4800" b="1" dirty="0" smtClean="0">
                <a:solidFill>
                  <a:srgbClr val="002060"/>
                </a:solidFill>
              </a:rPr>
              <a:t>Babilonia </a:t>
            </a:r>
            <a:r>
              <a:rPr lang="es-ES" sz="4800" b="1" dirty="0">
                <a:solidFill>
                  <a:srgbClr val="002060"/>
                </a:solidFill>
              </a:rPr>
              <a:t>pereció hace mucho tiempo. El libro de Apocalipsis indica que </a:t>
            </a:r>
            <a:r>
              <a:rPr lang="es-ES" sz="4800" b="1" dirty="0" smtClean="0">
                <a:solidFill>
                  <a:srgbClr val="FF0000"/>
                </a:solidFill>
              </a:rPr>
              <a:t>Babilonia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representa una </a:t>
            </a:r>
            <a:r>
              <a:rPr lang="es-ES" sz="4800" b="1" dirty="0">
                <a:solidFill>
                  <a:srgbClr val="FF0000"/>
                </a:solidFill>
              </a:rPr>
              <a:t>coalición espiritual y global </a:t>
            </a:r>
            <a:r>
              <a:rPr lang="es-ES" sz="4800" b="1" dirty="0">
                <a:solidFill>
                  <a:srgbClr val="002060"/>
                </a:solidFill>
              </a:rPr>
              <a:t>que se </a:t>
            </a:r>
            <a:r>
              <a:rPr lang="es-ES" sz="4800" b="1" dirty="0">
                <a:solidFill>
                  <a:srgbClr val="FF0000"/>
                </a:solidFill>
              </a:rPr>
              <a:t>opondrá</a:t>
            </a:r>
            <a:r>
              <a:rPr lang="es-ES" sz="4800" b="1" dirty="0">
                <a:solidFill>
                  <a:srgbClr val="002060"/>
                </a:solidFill>
              </a:rPr>
              <a:t> a Dios y a su pueblo </a:t>
            </a:r>
            <a:r>
              <a:rPr lang="es-ES" sz="4800" b="1" dirty="0">
                <a:solidFill>
                  <a:srgbClr val="FF0000"/>
                </a:solidFill>
              </a:rPr>
              <a:t>al final de la historia.</a:t>
            </a:r>
          </a:p>
        </p:txBody>
      </p:sp>
    </p:spTree>
    <p:extLst>
      <p:ext uri="{BB962C8B-B14F-4D97-AF65-F5344CB8AC3E}">
        <p14:creationId xmlns:p14="http://schemas.microsoft.com/office/powerpoint/2010/main" val="27563542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934568"/>
            <a:ext cx="11297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Mientras yo consideraba esto, he aquí un </a:t>
            </a:r>
            <a:r>
              <a:rPr lang="es-ES" sz="4400" b="1" dirty="0">
                <a:solidFill>
                  <a:srgbClr val="FFFF00"/>
                </a:solidFill>
              </a:rPr>
              <a:t>macho cabrío </a:t>
            </a:r>
            <a:r>
              <a:rPr lang="es-ES" sz="4400" b="1" dirty="0">
                <a:solidFill>
                  <a:schemeClr val="bg1"/>
                </a:solidFill>
              </a:rPr>
              <a:t>venía del lado del poniente sobre la faz de toda la tierra, </a:t>
            </a:r>
            <a:r>
              <a:rPr lang="es-ES" sz="4400" b="1" dirty="0">
                <a:solidFill>
                  <a:srgbClr val="FFFF00"/>
                </a:solidFill>
              </a:rPr>
              <a:t>sin tocar tierra</a:t>
            </a:r>
            <a:r>
              <a:rPr lang="es-ES" sz="4400" b="1" dirty="0">
                <a:solidFill>
                  <a:schemeClr val="bg1"/>
                </a:solidFill>
              </a:rPr>
              <a:t>; y aquel macho cabrío tenía un </a:t>
            </a:r>
            <a:r>
              <a:rPr lang="es-ES" sz="4400" b="1" dirty="0">
                <a:solidFill>
                  <a:srgbClr val="FFFF00"/>
                </a:solidFill>
              </a:rPr>
              <a:t>cuerno notable </a:t>
            </a:r>
            <a:r>
              <a:rPr lang="es-ES" sz="4400" b="1" dirty="0">
                <a:solidFill>
                  <a:schemeClr val="bg1"/>
                </a:solidFill>
              </a:rPr>
              <a:t>entre sus ojos. 6 Y vino hasta el carnero de dos cuernos, que yo había visto en la ribera del río, y corrió contra él con la furia de su fuerza.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8: 5-8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72273" y="152903"/>
            <a:ext cx="1129726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7 </a:t>
            </a:r>
            <a:r>
              <a:rPr lang="es-ES" sz="4400" b="1" dirty="0">
                <a:solidFill>
                  <a:schemeClr val="bg1"/>
                </a:solidFill>
              </a:rPr>
              <a:t>Y lo vi que llegó junto al carnero, y se levantó contra él y lo hirió, y le quebró sus dos cuernos, y el carnero no tenía fuerzas para pararse delante de él; lo derribó, por tanto, en tierra, y lo pisoteó, y no hubo quien librase al carnero de su poder. 8 Y el macho cabrío se engrandeció sobremanera; pero estando en su mayor fuerza, aquel gran cuerno fue quebrado, y en su lugar salieron otros </a:t>
            </a:r>
            <a:r>
              <a:rPr lang="es-ES" sz="4400" b="1" dirty="0">
                <a:solidFill>
                  <a:srgbClr val="FFFF00"/>
                </a:solidFill>
              </a:rPr>
              <a:t>cuatro cuernos notables </a:t>
            </a:r>
            <a:r>
              <a:rPr lang="es-ES" sz="4400" b="1" dirty="0">
                <a:solidFill>
                  <a:schemeClr val="bg1"/>
                </a:solidFill>
              </a:rPr>
              <a:t>hacia los cuatro vientos del cielo.</a:t>
            </a:r>
          </a:p>
        </p:txBody>
      </p:sp>
    </p:spTree>
    <p:extLst>
      <p:ext uri="{BB962C8B-B14F-4D97-AF65-F5344CB8AC3E}">
        <p14:creationId xmlns:p14="http://schemas.microsoft.com/office/powerpoint/2010/main" val="41444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934568"/>
            <a:ext cx="112972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En cuanto al </a:t>
            </a:r>
            <a:r>
              <a:rPr lang="es-ES" sz="4400" b="1" dirty="0">
                <a:solidFill>
                  <a:srgbClr val="FFFF00"/>
                </a:solidFill>
              </a:rPr>
              <a:t>carnero</a:t>
            </a:r>
            <a:r>
              <a:rPr lang="es-ES" sz="4400" b="1" dirty="0">
                <a:solidFill>
                  <a:schemeClr val="bg1"/>
                </a:solidFill>
              </a:rPr>
              <a:t> que viste, que tenía </a:t>
            </a:r>
            <a:r>
              <a:rPr lang="es-ES" sz="4400" b="1" dirty="0">
                <a:solidFill>
                  <a:srgbClr val="FFFF00"/>
                </a:solidFill>
              </a:rPr>
              <a:t>dos cuernos</a:t>
            </a:r>
            <a:r>
              <a:rPr lang="es-ES" sz="4400" b="1" dirty="0">
                <a:solidFill>
                  <a:schemeClr val="bg1"/>
                </a:solidFill>
              </a:rPr>
              <a:t>, estos son los </a:t>
            </a:r>
            <a:r>
              <a:rPr lang="es-ES" sz="4400" b="1" dirty="0">
                <a:solidFill>
                  <a:srgbClr val="FFFF00"/>
                </a:solidFill>
              </a:rPr>
              <a:t>reyes</a:t>
            </a:r>
            <a:r>
              <a:rPr lang="es-ES" sz="4400" b="1" dirty="0">
                <a:solidFill>
                  <a:schemeClr val="bg1"/>
                </a:solidFill>
              </a:rPr>
              <a:t> de </a:t>
            </a:r>
            <a:r>
              <a:rPr lang="es-ES" sz="4400" b="1" dirty="0">
                <a:solidFill>
                  <a:srgbClr val="FFFF00"/>
                </a:solidFill>
              </a:rPr>
              <a:t>Media y de Persia</a:t>
            </a:r>
            <a:r>
              <a:rPr lang="es-ES" sz="4400" b="1" dirty="0">
                <a:solidFill>
                  <a:schemeClr val="bg1"/>
                </a:solidFill>
              </a:rPr>
              <a:t>. 21 El </a:t>
            </a:r>
            <a:r>
              <a:rPr lang="es-ES" sz="4400" b="1" dirty="0">
                <a:solidFill>
                  <a:srgbClr val="FFFF00"/>
                </a:solidFill>
              </a:rPr>
              <a:t>macho cabrío </a:t>
            </a:r>
            <a:r>
              <a:rPr lang="es-ES" sz="4400" b="1" dirty="0">
                <a:solidFill>
                  <a:schemeClr val="bg1"/>
                </a:solidFill>
              </a:rPr>
              <a:t>es el </a:t>
            </a:r>
            <a:r>
              <a:rPr lang="es-ES" sz="4400" b="1" dirty="0">
                <a:solidFill>
                  <a:srgbClr val="FFFF00"/>
                </a:solidFill>
              </a:rPr>
              <a:t>rey de Grecia</a:t>
            </a:r>
            <a:r>
              <a:rPr lang="es-ES" sz="4400" b="1" dirty="0">
                <a:solidFill>
                  <a:schemeClr val="bg1"/>
                </a:solidFill>
              </a:rPr>
              <a:t>, y el </a:t>
            </a:r>
            <a:r>
              <a:rPr lang="es-ES" sz="4400" b="1" dirty="0">
                <a:solidFill>
                  <a:srgbClr val="FFFF00"/>
                </a:solidFill>
              </a:rPr>
              <a:t>cuerno grande </a:t>
            </a:r>
            <a:r>
              <a:rPr lang="es-ES" sz="4400" b="1" dirty="0">
                <a:solidFill>
                  <a:schemeClr val="bg1"/>
                </a:solidFill>
              </a:rPr>
              <a:t>que tenía entre sus ojos es el </a:t>
            </a:r>
            <a:r>
              <a:rPr lang="es-ES" sz="4400" b="1" dirty="0">
                <a:solidFill>
                  <a:srgbClr val="FFFF00"/>
                </a:solidFill>
              </a:rPr>
              <a:t>rey primero</a:t>
            </a:r>
            <a:r>
              <a:rPr lang="es-ES" sz="4400" b="1" dirty="0">
                <a:solidFill>
                  <a:schemeClr val="bg1"/>
                </a:solidFill>
              </a:rPr>
              <a:t>. 22 Y en cuanto al cuerno que fue quebrado, y sucedieron cuatro en su lugar, significa que </a:t>
            </a:r>
            <a:r>
              <a:rPr lang="es-ES" sz="4400" b="1" dirty="0">
                <a:solidFill>
                  <a:srgbClr val="FFFF00"/>
                </a:solidFill>
              </a:rPr>
              <a:t>cuatro reinos se levantarán de esa nación</a:t>
            </a:r>
            <a:r>
              <a:rPr lang="es-ES" sz="4400" b="1" dirty="0">
                <a:solidFill>
                  <a:schemeClr val="bg1"/>
                </a:solidFill>
              </a:rPr>
              <a:t>, aunque </a:t>
            </a:r>
            <a:r>
              <a:rPr lang="es-ES" sz="4400" b="1" dirty="0">
                <a:solidFill>
                  <a:srgbClr val="FFFF00"/>
                </a:solidFill>
              </a:rPr>
              <a:t>no con la fuerza de él.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8: 20-22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416864"/>
            <a:ext cx="1171302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002060"/>
                </a:solidFill>
              </a:rPr>
              <a:t>tercer imperio en la cadena profética es </a:t>
            </a:r>
            <a:r>
              <a:rPr lang="es-ES" sz="5400" b="1" dirty="0" smtClean="0">
                <a:solidFill>
                  <a:srgbClr val="FF0000"/>
                </a:solidFill>
              </a:rPr>
              <a:t>Grecia </a:t>
            </a:r>
            <a:r>
              <a:rPr lang="es-ES" sz="4800" b="1" dirty="0" smtClean="0">
                <a:solidFill>
                  <a:srgbClr val="FF0000"/>
                </a:solidFill>
              </a:rPr>
              <a:t>(el imperio Griego)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002060"/>
                </a:solidFill>
              </a:rPr>
              <a:t>cuerno notable que tenía el macho cabrío representa el </a:t>
            </a:r>
            <a:r>
              <a:rPr lang="es-ES" sz="5400" b="1" dirty="0">
                <a:solidFill>
                  <a:srgbClr val="FF0000"/>
                </a:solidFill>
              </a:rPr>
              <a:t>primer </a:t>
            </a:r>
            <a:r>
              <a:rPr lang="es-ES" sz="5400" b="1" dirty="0" smtClean="0">
                <a:solidFill>
                  <a:srgbClr val="FF0000"/>
                </a:solidFill>
              </a:rPr>
              <a:t>rey: </a:t>
            </a:r>
            <a:r>
              <a:rPr lang="es-ES" sz="5400" b="1" dirty="0">
                <a:solidFill>
                  <a:srgbClr val="FF0000"/>
                </a:solidFill>
              </a:rPr>
              <a:t>Alejandro Magno</a:t>
            </a:r>
            <a:r>
              <a:rPr lang="es-ES" sz="5400" b="1" dirty="0">
                <a:solidFill>
                  <a:srgbClr val="002060"/>
                </a:solidFill>
              </a:rPr>
              <a:t> conquistó el mundo conocido en tan solo </a:t>
            </a:r>
            <a:r>
              <a:rPr lang="es-ES" sz="5400" b="1" dirty="0">
                <a:solidFill>
                  <a:srgbClr val="FF0000"/>
                </a:solidFill>
              </a:rPr>
              <a:t>9</a:t>
            </a:r>
            <a:r>
              <a:rPr lang="es-ES" sz="5400" b="1" dirty="0">
                <a:solidFill>
                  <a:srgbClr val="002060"/>
                </a:solidFill>
              </a:rPr>
              <a:t> años y murió en una borrachera a los </a:t>
            </a:r>
            <a:r>
              <a:rPr lang="es-ES" sz="5400" b="1" dirty="0">
                <a:solidFill>
                  <a:srgbClr val="FF0000"/>
                </a:solidFill>
              </a:rPr>
              <a:t>31</a:t>
            </a:r>
            <a:r>
              <a:rPr lang="es-ES" sz="5400" b="1" dirty="0">
                <a:solidFill>
                  <a:srgbClr val="002060"/>
                </a:solidFill>
              </a:rPr>
              <a:t> años</a:t>
            </a:r>
            <a:r>
              <a:rPr lang="es-ES" sz="5400" b="1" dirty="0" smtClean="0">
                <a:solidFill>
                  <a:srgbClr val="002060"/>
                </a:solidFill>
              </a:rPr>
              <a:t>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23990" y="217714"/>
            <a:ext cx="1107537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002060"/>
                </a:solidFill>
              </a:rPr>
              <a:t>Cuando </a:t>
            </a:r>
            <a:r>
              <a:rPr lang="es-ES" sz="4800" b="1" dirty="0">
                <a:solidFill>
                  <a:srgbClr val="002060"/>
                </a:solidFill>
              </a:rPr>
              <a:t>Alejandro murió, no dejó un sucesor y por eso su reino </a:t>
            </a:r>
            <a:r>
              <a:rPr lang="es-ES" sz="4800" b="1" dirty="0">
                <a:solidFill>
                  <a:srgbClr val="FF0000"/>
                </a:solidFill>
              </a:rPr>
              <a:t>se dividió en cuatro reinos</a:t>
            </a:r>
            <a:r>
              <a:rPr lang="es-ES" sz="4800" b="1" dirty="0">
                <a:solidFill>
                  <a:srgbClr val="002060"/>
                </a:solidFill>
              </a:rPr>
              <a:t>, pero </a:t>
            </a:r>
            <a:r>
              <a:rPr lang="es-ES" sz="4800" b="1" dirty="0">
                <a:solidFill>
                  <a:srgbClr val="FF0000"/>
                </a:solidFill>
              </a:rPr>
              <a:t>no de su descendencia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 err="1" smtClean="0">
                <a:solidFill>
                  <a:srgbClr val="002060"/>
                </a:solidFill>
              </a:rPr>
              <a:t>Antigónidos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(</a:t>
            </a:r>
            <a:r>
              <a:rPr lang="es-ES" sz="4800" b="1" dirty="0">
                <a:solidFill>
                  <a:srgbClr val="FF0000"/>
                </a:solidFill>
              </a:rPr>
              <a:t>Macedonia</a:t>
            </a:r>
            <a:r>
              <a:rPr lang="es-ES" sz="4800" b="1" dirty="0">
                <a:solidFill>
                  <a:srgbClr val="002060"/>
                </a:solidFill>
              </a:rPr>
              <a:t>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 err="1">
                <a:solidFill>
                  <a:srgbClr val="002060"/>
                </a:solidFill>
              </a:rPr>
              <a:t>Tolomeos</a:t>
            </a:r>
            <a:r>
              <a:rPr lang="es-ES" sz="4800" b="1" dirty="0">
                <a:solidFill>
                  <a:srgbClr val="002060"/>
                </a:solidFill>
              </a:rPr>
              <a:t> (</a:t>
            </a:r>
            <a:r>
              <a:rPr lang="es-ES" sz="4800" b="1" dirty="0">
                <a:solidFill>
                  <a:srgbClr val="FF0000"/>
                </a:solidFill>
              </a:rPr>
              <a:t>Egipto</a:t>
            </a:r>
            <a:r>
              <a:rPr lang="es-ES" sz="4800" b="1" dirty="0">
                <a:solidFill>
                  <a:srgbClr val="002060"/>
                </a:solidFill>
              </a:rPr>
              <a:t>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 err="1" smtClean="0">
                <a:solidFill>
                  <a:srgbClr val="002060"/>
                </a:solidFill>
              </a:rPr>
              <a:t>Seléucidas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(</a:t>
            </a:r>
            <a:r>
              <a:rPr lang="es-ES" sz="4800" b="1" dirty="0">
                <a:solidFill>
                  <a:srgbClr val="FF0000"/>
                </a:solidFill>
              </a:rPr>
              <a:t>Grecia</a:t>
            </a:r>
            <a:r>
              <a:rPr lang="es-ES" sz="4800" b="1" dirty="0">
                <a:solidFill>
                  <a:srgbClr val="002060"/>
                </a:solidFill>
              </a:rPr>
              <a:t>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 err="1" smtClean="0">
                <a:solidFill>
                  <a:srgbClr val="002060"/>
                </a:solidFill>
              </a:rPr>
              <a:t>Atálidos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(</a:t>
            </a:r>
            <a:r>
              <a:rPr lang="es-ES" sz="4800" b="1" dirty="0" err="1">
                <a:solidFill>
                  <a:srgbClr val="FF0000"/>
                </a:solidFill>
              </a:rPr>
              <a:t>Pérgamo</a:t>
            </a:r>
            <a:r>
              <a:rPr lang="es-ES" sz="4800" b="1" dirty="0" smtClean="0">
                <a:solidFill>
                  <a:srgbClr val="002060"/>
                </a:solidFill>
              </a:rPr>
              <a:t>)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Dragón con diez cuernos: El </a:t>
            </a:r>
            <a:r>
              <a:rPr lang="es-ES" sz="6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Imperio Romano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71948" y="858263"/>
            <a:ext cx="114971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Después de esto miraba yo en las visiones de la noche, y he aquí la </a:t>
            </a:r>
            <a:r>
              <a:rPr lang="es-ES" sz="4800" b="1" dirty="0">
                <a:solidFill>
                  <a:srgbClr val="FFFF00"/>
                </a:solidFill>
              </a:rPr>
              <a:t>cuarta bestia</a:t>
            </a:r>
            <a:r>
              <a:rPr lang="es-ES" sz="4800" b="1" dirty="0">
                <a:solidFill>
                  <a:schemeClr val="bg1"/>
                </a:solidFill>
              </a:rPr>
              <a:t>, espantosa y terrible y en gran manera fuerte, la cual tenía unos </a:t>
            </a:r>
            <a:r>
              <a:rPr lang="es-ES" sz="4800" b="1" dirty="0">
                <a:solidFill>
                  <a:srgbClr val="FFFF00"/>
                </a:solidFill>
              </a:rPr>
              <a:t>dientes grandes de hierro</a:t>
            </a:r>
            <a:r>
              <a:rPr lang="es-ES" sz="4800" b="1" dirty="0">
                <a:solidFill>
                  <a:schemeClr val="bg1"/>
                </a:solidFill>
              </a:rPr>
              <a:t>; devoraba y desmenuzaba, y las sobras hollaba con sus pies, y era muy diferente de todas las bestias que vi antes de ella, y tenía </a:t>
            </a:r>
            <a:r>
              <a:rPr lang="es-ES" sz="4800" b="1" dirty="0">
                <a:solidFill>
                  <a:srgbClr val="FFFF00"/>
                </a:solidFill>
              </a:rPr>
              <a:t>diez cuernos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7:7: </a:t>
            </a:r>
            <a:r>
              <a:rPr lang="es-ES" sz="3200" b="1" dirty="0">
                <a:latin typeface="Arial Black" panose="020B0A04020102020204" pitchFamily="34" charset="0"/>
              </a:rPr>
              <a:t>La bestia DRAGÓNICA con diez cuernos:</a:t>
            </a:r>
          </a:p>
        </p:txBody>
      </p:sp>
    </p:spTree>
    <p:extLst>
      <p:ext uri="{BB962C8B-B14F-4D97-AF65-F5344CB8AC3E}">
        <p14:creationId xmlns:p14="http://schemas.microsoft.com/office/powerpoint/2010/main" val="39889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23990" y="217714"/>
            <a:ext cx="1107537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400" b="1" dirty="0">
                <a:solidFill>
                  <a:srgbClr val="002060"/>
                </a:solidFill>
              </a:rPr>
              <a:t>La cuarta bestia representa un cuarto reino que gobernó </a:t>
            </a:r>
            <a:r>
              <a:rPr lang="es-ES" sz="4400" b="1" dirty="0">
                <a:solidFill>
                  <a:srgbClr val="FF0000"/>
                </a:solidFill>
              </a:rPr>
              <a:t>después de </a:t>
            </a:r>
            <a:r>
              <a:rPr lang="es-ES" sz="4400" b="1" dirty="0" smtClean="0">
                <a:solidFill>
                  <a:srgbClr val="FF0000"/>
                </a:solidFill>
              </a:rPr>
              <a:t>Grecia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Este </a:t>
            </a:r>
            <a:r>
              <a:rPr lang="es-ES" sz="4400" b="1" dirty="0">
                <a:solidFill>
                  <a:srgbClr val="002060"/>
                </a:solidFill>
              </a:rPr>
              <a:t>reino fue </a:t>
            </a:r>
            <a:r>
              <a:rPr lang="es-ES" sz="4400" b="1" dirty="0">
                <a:solidFill>
                  <a:srgbClr val="FF0000"/>
                </a:solidFill>
              </a:rPr>
              <a:t>fuerte como el hierro </a:t>
            </a:r>
            <a:r>
              <a:rPr lang="es-ES" sz="4400" b="1" dirty="0">
                <a:solidFill>
                  <a:srgbClr val="002060"/>
                </a:solidFill>
              </a:rPr>
              <a:t>y más violento que las bestias anteriores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rgbClr val="002060"/>
                </a:solidFill>
              </a:rPr>
              <a:t>Veremos </a:t>
            </a:r>
            <a:r>
              <a:rPr lang="es-ES" sz="4400" b="1" dirty="0">
                <a:solidFill>
                  <a:srgbClr val="002060"/>
                </a:solidFill>
              </a:rPr>
              <a:t>que los </a:t>
            </a:r>
            <a:r>
              <a:rPr lang="es-ES" sz="4400" b="1" dirty="0">
                <a:solidFill>
                  <a:srgbClr val="FF0000"/>
                </a:solidFill>
              </a:rPr>
              <a:t>diez cuernos </a:t>
            </a:r>
            <a:r>
              <a:rPr lang="es-ES" sz="4400" b="1" dirty="0">
                <a:solidFill>
                  <a:srgbClr val="002060"/>
                </a:solidFill>
              </a:rPr>
              <a:t>no estaban en la cabeza de la cuarta bestia cuando se levantó al poder. Es decir, los diez cuernos </a:t>
            </a:r>
            <a:r>
              <a:rPr lang="es-ES" sz="4400" b="1" dirty="0">
                <a:solidFill>
                  <a:srgbClr val="FF0000"/>
                </a:solidFill>
              </a:rPr>
              <a:t>salieron después</a:t>
            </a:r>
            <a:r>
              <a:rPr lang="es-ES" sz="4400" b="1" dirty="0">
                <a:solidFill>
                  <a:srgbClr val="002060"/>
                </a:solidFill>
              </a:rPr>
              <a:t> que la cuarta bestia había gobernado por un tiempo</a:t>
            </a:r>
            <a:r>
              <a:rPr lang="es-ES" sz="4400" b="1" dirty="0" smtClean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23990" y="217714"/>
            <a:ext cx="1107537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No </a:t>
            </a:r>
            <a:r>
              <a:rPr lang="es-ES" sz="4800" b="1" dirty="0">
                <a:solidFill>
                  <a:srgbClr val="002060"/>
                </a:solidFill>
              </a:rPr>
              <a:t>tenemos que salir de la Biblia para identificar a la cuarta bestia pues la </a:t>
            </a:r>
            <a:r>
              <a:rPr lang="es-ES" sz="4800" b="1" dirty="0">
                <a:solidFill>
                  <a:srgbClr val="FF0000"/>
                </a:solidFill>
              </a:rPr>
              <a:t>Biblia misma</a:t>
            </a:r>
            <a:r>
              <a:rPr lang="es-ES" sz="4800" b="1" dirty="0">
                <a:solidFill>
                  <a:srgbClr val="002060"/>
                </a:solidFill>
              </a:rPr>
              <a:t> identifica al dragón con diez cuernos como el </a:t>
            </a:r>
            <a:r>
              <a:rPr lang="es-ES" sz="4800" b="1" dirty="0">
                <a:solidFill>
                  <a:srgbClr val="FF0000"/>
                </a:solidFill>
              </a:rPr>
              <a:t>I</a:t>
            </a:r>
            <a:r>
              <a:rPr lang="es-ES" sz="4800" b="1" dirty="0" smtClean="0">
                <a:solidFill>
                  <a:srgbClr val="FF0000"/>
                </a:solidFill>
              </a:rPr>
              <a:t>mperio </a:t>
            </a:r>
            <a:r>
              <a:rPr lang="es-ES" sz="4800" b="1" dirty="0">
                <a:solidFill>
                  <a:srgbClr val="FF0000"/>
                </a:solidFill>
              </a:rPr>
              <a:t>R</a:t>
            </a:r>
            <a:r>
              <a:rPr lang="es-ES" sz="4800" b="1" dirty="0" smtClean="0">
                <a:solidFill>
                  <a:srgbClr val="FF0000"/>
                </a:solidFill>
              </a:rPr>
              <a:t>omano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  <a:r>
              <a:rPr lang="es-ES" sz="4800" b="1" dirty="0">
                <a:solidFill>
                  <a:srgbClr val="FF0000"/>
                </a:solidFill>
              </a:rPr>
              <a:t>Apocalipsis 12:3, 4 </a:t>
            </a:r>
            <a:r>
              <a:rPr lang="es-ES" sz="4800" b="1" dirty="0">
                <a:solidFill>
                  <a:srgbClr val="002060"/>
                </a:solidFill>
              </a:rPr>
              <a:t>describe el mismo dragón con diez cuernos que procuró matar a </a:t>
            </a:r>
            <a:r>
              <a:rPr lang="es-ES" sz="4800" b="1" dirty="0">
                <a:solidFill>
                  <a:srgbClr val="FF0000"/>
                </a:solidFill>
              </a:rPr>
              <a:t>Jesús cuando nació </a:t>
            </a:r>
            <a:r>
              <a:rPr lang="es-ES" sz="4800" b="1" dirty="0">
                <a:solidFill>
                  <a:srgbClr val="002060"/>
                </a:solidFill>
              </a:rPr>
              <a:t>y el imperio que reinaba en ese tiempo era </a:t>
            </a:r>
            <a:r>
              <a:rPr lang="es-ES" sz="4800" b="1" dirty="0">
                <a:solidFill>
                  <a:srgbClr val="FF0000"/>
                </a:solidFill>
              </a:rPr>
              <a:t>Roma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9599" y="990999"/>
            <a:ext cx="114971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También apareció otra señal en el cielo: he aquí un gran dragón escarlata, que tenía siete cabezas y </a:t>
            </a:r>
            <a:r>
              <a:rPr lang="es-ES" sz="4400" b="1" dirty="0">
                <a:solidFill>
                  <a:srgbClr val="FFFF00"/>
                </a:solidFill>
              </a:rPr>
              <a:t>diez cuernos</a:t>
            </a:r>
            <a:r>
              <a:rPr lang="es-ES" sz="4400" b="1" dirty="0">
                <a:solidFill>
                  <a:schemeClr val="bg1"/>
                </a:solidFill>
              </a:rPr>
              <a:t>, y en sus cabezas siete diademas; 4 y su cola arrastraba la tercera parte de las estrellas del cielo, y las arrojó sobre la tierra. Y el dragón se paró frente a la mujer que estaba para dar a luz, a fin de </a:t>
            </a:r>
            <a:r>
              <a:rPr lang="es-ES" sz="4400" b="1" dirty="0">
                <a:solidFill>
                  <a:srgbClr val="FFFF00"/>
                </a:solidFill>
              </a:rPr>
              <a:t>devorar a su </a:t>
            </a:r>
            <a:r>
              <a:rPr lang="es-ES" sz="4400" b="1" dirty="0" smtClean="0">
                <a:solidFill>
                  <a:srgbClr val="FFFF00"/>
                </a:solidFill>
              </a:rPr>
              <a:t>hijo [Jesús] </a:t>
            </a:r>
            <a:r>
              <a:rPr lang="es-ES" sz="4400" b="1" dirty="0">
                <a:solidFill>
                  <a:srgbClr val="FFFF00"/>
                </a:solidFill>
              </a:rPr>
              <a:t>tan pronto como naciese</a:t>
            </a:r>
            <a:r>
              <a:rPr lang="es-ES" sz="4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Apocalipsis 12: 3-4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452431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El significado amplio de </a:t>
            </a:r>
            <a:r>
              <a:rPr lang="es-E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Babilonia</a:t>
            </a:r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: </a:t>
            </a:r>
            <a:r>
              <a:rPr lang="es-ES" sz="9600" u="sng" dirty="0">
                <a:solidFill>
                  <a:schemeClr val="bg1"/>
                </a:solidFill>
                <a:latin typeface="Bauhaus 93" panose="04030905020B02020C02" pitchFamily="82" charset="0"/>
              </a:rPr>
              <a:t>Una triple confederación</a:t>
            </a:r>
          </a:p>
        </p:txBody>
      </p:sp>
    </p:spTree>
    <p:extLst>
      <p:ext uri="{BB962C8B-B14F-4D97-AF65-F5344CB8AC3E}">
        <p14:creationId xmlns:p14="http://schemas.microsoft.com/office/powerpoint/2010/main" val="2174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2525" y="1348116"/>
            <a:ext cx="471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lado más alto del oso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5316" y="264361"/>
            <a:ext cx="446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oso representa al...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89661" y="3918733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Cuerno notable del macho cabrío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89661" y="5396354"/>
            <a:ext cx="407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cuarta bestia en la cadena profética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89661" y="2441112"/>
            <a:ext cx="407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Tercer imperio en la cadena profética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95768" y="4703564"/>
            <a:ext cx="505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</a:t>
            </a:r>
            <a:r>
              <a:rPr kumimoji="0" lang="es-DO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3200" dirty="0">
                <a:solidFill>
                  <a:prstClr val="black"/>
                </a:solidFill>
              </a:rPr>
              <a:t>Los persas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77781" y="1569199"/>
            <a:ext cx="545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reino de </a:t>
            </a:r>
            <a:r>
              <a:rPr lang="es-ES" sz="3200" dirty="0" smtClean="0">
                <a:solidFill>
                  <a:prstClr val="black"/>
                </a:solidFill>
              </a:rPr>
              <a:t>Medo-Persia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77781" y="162534"/>
            <a:ext cx="5450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Primer rey griego: Alejandro Magno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35193" y="2875120"/>
            <a:ext cx="51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Imperio </a:t>
            </a:r>
            <a:r>
              <a:rPr lang="es-ES" sz="3200" dirty="0">
                <a:solidFill>
                  <a:prstClr val="black"/>
                </a:solidFill>
              </a:rPr>
              <a:t>Romano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710516" y="5953161"/>
            <a:ext cx="518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 smtClean="0">
                <a:solidFill>
                  <a:prstClr val="black"/>
                </a:solidFill>
              </a:rPr>
              <a:t>Grecia, el leopardo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95768" y="3804730"/>
            <a:ext cx="4786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noProof="0" dirty="0" smtClean="0">
                <a:solidFill>
                  <a:prstClr val="black"/>
                </a:solidFill>
              </a:rPr>
              <a:t>EE. UU.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17531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189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88614"/>
            <a:ext cx="121920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El Cuerno Pequeño: Roma Papal</a:t>
            </a:r>
          </a:p>
        </p:txBody>
      </p:sp>
    </p:spTree>
    <p:extLst>
      <p:ext uri="{BB962C8B-B14F-4D97-AF65-F5344CB8AC3E}">
        <p14:creationId xmlns:p14="http://schemas.microsoft.com/office/powerpoint/2010/main" val="29076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23990" y="217714"/>
            <a:ext cx="1107537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En la historia de la iglesia cristiana se han propuesto </a:t>
            </a:r>
            <a:r>
              <a:rPr lang="es-ES" sz="4800" b="1" dirty="0">
                <a:solidFill>
                  <a:srgbClr val="FF0000"/>
                </a:solidFill>
              </a:rPr>
              <a:t>muchos candidatos </a:t>
            </a:r>
            <a:r>
              <a:rPr lang="es-ES" sz="4800" b="1" dirty="0">
                <a:solidFill>
                  <a:srgbClr val="002060"/>
                </a:solidFill>
              </a:rPr>
              <a:t>como el cumplimiento de la profecía del </a:t>
            </a:r>
            <a:r>
              <a:rPr lang="es-ES" sz="4800" b="1" dirty="0">
                <a:solidFill>
                  <a:srgbClr val="FF0000"/>
                </a:solidFill>
              </a:rPr>
              <a:t>cuerno pequeño y la bestia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FF0000"/>
                </a:solidFill>
              </a:rPr>
              <a:t>Benito </a:t>
            </a:r>
            <a:r>
              <a:rPr lang="es-ES" sz="4800" b="1" dirty="0">
                <a:solidFill>
                  <a:srgbClr val="FF0000"/>
                </a:solidFill>
              </a:rPr>
              <a:t>Mussolini </a:t>
            </a:r>
            <a:r>
              <a:rPr lang="es-ES" sz="4800" b="1" dirty="0">
                <a:solidFill>
                  <a:srgbClr val="002060"/>
                </a:solidFill>
              </a:rPr>
              <a:t>(primer ministro de Italia, 1922-1943)</a:t>
            </a:r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800" b="1" dirty="0" smtClean="0">
                <a:solidFill>
                  <a:srgbClr val="FF0000"/>
                </a:solidFill>
              </a:rPr>
              <a:t>Adolf </a:t>
            </a:r>
            <a:r>
              <a:rPr lang="es-ES" sz="4800" b="1" dirty="0">
                <a:solidFill>
                  <a:srgbClr val="FF0000"/>
                </a:solidFill>
              </a:rPr>
              <a:t>Hitler </a:t>
            </a:r>
            <a:r>
              <a:rPr lang="es-ES" sz="4800" b="1" dirty="0">
                <a:solidFill>
                  <a:srgbClr val="002060"/>
                </a:solidFill>
              </a:rPr>
              <a:t>(</a:t>
            </a:r>
            <a:r>
              <a:rPr lang="es-ES" sz="4800" b="1" dirty="0" err="1">
                <a:solidFill>
                  <a:srgbClr val="002060"/>
                </a:solidFill>
              </a:rPr>
              <a:t>Führer</a:t>
            </a:r>
            <a:r>
              <a:rPr lang="es-ES" sz="4800" b="1" dirty="0">
                <a:solidFill>
                  <a:srgbClr val="002060"/>
                </a:solidFill>
              </a:rPr>
              <a:t> de Alemania, 1934-1945)</a:t>
            </a:r>
          </a:p>
          <a:p>
            <a:pPr>
              <a:buClr>
                <a:srgbClr val="FFFF00"/>
              </a:buClr>
            </a:pP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217714"/>
            <a:ext cx="11595510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002060"/>
                </a:solidFill>
              </a:rPr>
              <a:t>El </a:t>
            </a:r>
            <a:r>
              <a:rPr lang="es-ES" sz="4000" b="1" dirty="0">
                <a:solidFill>
                  <a:srgbClr val="FF0000"/>
                </a:solidFill>
              </a:rPr>
              <a:t>Ayatola </a:t>
            </a:r>
            <a:r>
              <a:rPr lang="es-ES" sz="4000" b="1" dirty="0" err="1">
                <a:solidFill>
                  <a:srgbClr val="FF0000"/>
                </a:solidFill>
              </a:rPr>
              <a:t>Khomeini</a:t>
            </a:r>
            <a:r>
              <a:rPr lang="es-ES" sz="4000" b="1" dirty="0">
                <a:solidFill>
                  <a:srgbClr val="FF0000"/>
                </a:solidFill>
              </a:rPr>
              <a:t> </a:t>
            </a:r>
            <a:r>
              <a:rPr lang="es-ES" sz="4000" b="1" dirty="0">
                <a:solidFill>
                  <a:srgbClr val="002060"/>
                </a:solidFill>
              </a:rPr>
              <a:t>(fundador de la República Islámica de Irán quien comandó en 1979 la revolución que derrocó al </a:t>
            </a:r>
            <a:r>
              <a:rPr lang="es-ES" sz="4000" b="1" dirty="0" err="1" smtClean="0">
                <a:solidFill>
                  <a:srgbClr val="002060"/>
                </a:solidFill>
              </a:rPr>
              <a:t>Sha</a:t>
            </a:r>
            <a:r>
              <a:rPr lang="es-ES" sz="4000" b="1" dirty="0" smtClean="0">
                <a:solidFill>
                  <a:srgbClr val="002060"/>
                </a:solidFill>
              </a:rPr>
              <a:t> de Irán)</a:t>
            </a:r>
            <a:endParaRPr lang="es-ES" sz="4000" b="1" dirty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FF0000"/>
                </a:solidFill>
              </a:rPr>
              <a:t>Yasser </a:t>
            </a:r>
            <a:r>
              <a:rPr lang="es-ES" sz="4000" b="1" dirty="0">
                <a:solidFill>
                  <a:srgbClr val="FF0000"/>
                </a:solidFill>
              </a:rPr>
              <a:t>Arafat </a:t>
            </a:r>
            <a:r>
              <a:rPr lang="es-ES" sz="4000" b="1" dirty="0">
                <a:solidFill>
                  <a:srgbClr val="002060"/>
                </a:solidFill>
              </a:rPr>
              <a:t>(presidente de la Organización para la Liberación de Palestina)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FF0000"/>
                </a:solidFill>
              </a:rPr>
              <a:t>Henry </a:t>
            </a:r>
            <a:r>
              <a:rPr lang="es-ES" sz="4000" b="1" dirty="0">
                <a:solidFill>
                  <a:srgbClr val="FF0000"/>
                </a:solidFill>
              </a:rPr>
              <a:t>Kissinger</a:t>
            </a:r>
            <a:r>
              <a:rPr lang="es-ES" sz="4000" b="1" dirty="0">
                <a:solidFill>
                  <a:srgbClr val="002060"/>
                </a:solidFill>
              </a:rPr>
              <a:t>, (secretario de estado durante la presidencia de Richard Nixon)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FF0000"/>
                </a:solidFill>
              </a:rPr>
              <a:t>Saddam </a:t>
            </a:r>
            <a:r>
              <a:rPr lang="es-ES" sz="4000" b="1" dirty="0">
                <a:solidFill>
                  <a:srgbClr val="FF0000"/>
                </a:solidFill>
              </a:rPr>
              <a:t>Hussein </a:t>
            </a:r>
            <a:r>
              <a:rPr lang="es-ES" sz="4000" b="1" dirty="0">
                <a:solidFill>
                  <a:srgbClr val="002060"/>
                </a:solidFill>
              </a:rPr>
              <a:t>(dictador de Iraq que fue ahorcado)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rgbClr val="FF0000"/>
                </a:solidFill>
              </a:rPr>
              <a:t>Barack </a:t>
            </a:r>
            <a:r>
              <a:rPr lang="es-ES" sz="4000" b="1" dirty="0">
                <a:solidFill>
                  <a:srgbClr val="FF0000"/>
                </a:solidFill>
              </a:rPr>
              <a:t>Obama </a:t>
            </a:r>
            <a:r>
              <a:rPr lang="es-ES" sz="4000" b="1" dirty="0">
                <a:solidFill>
                  <a:srgbClr val="002060"/>
                </a:solidFill>
              </a:rPr>
              <a:t>(presidente de los Estados Unidos)</a:t>
            </a:r>
            <a:endParaRPr lang="es-E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5317" y="716036"/>
            <a:ext cx="1114317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 concepto que se tiene hoy del anticristo es que será un </a:t>
            </a:r>
            <a:r>
              <a:rPr lang="es-ES" sz="4800" b="1" dirty="0">
                <a:solidFill>
                  <a:srgbClr val="FF0000"/>
                </a:solidFill>
              </a:rPr>
              <a:t>personaje malévolo </a:t>
            </a:r>
            <a:r>
              <a:rPr lang="es-ES" sz="4800" b="1" dirty="0">
                <a:solidFill>
                  <a:srgbClr val="002060"/>
                </a:solidFill>
              </a:rPr>
              <a:t>que reconstruirá el </a:t>
            </a:r>
            <a:r>
              <a:rPr lang="es-ES" sz="4800" b="1" dirty="0">
                <a:solidFill>
                  <a:srgbClr val="FF0000"/>
                </a:solidFill>
              </a:rPr>
              <a:t>templo judío</a:t>
            </a:r>
            <a:r>
              <a:rPr lang="es-ES" sz="4800" b="1" dirty="0">
                <a:solidFill>
                  <a:srgbClr val="002060"/>
                </a:solidFill>
              </a:rPr>
              <a:t>, hará una </a:t>
            </a:r>
            <a:r>
              <a:rPr lang="es-ES" sz="4800" b="1" dirty="0">
                <a:solidFill>
                  <a:srgbClr val="FF0000"/>
                </a:solidFill>
              </a:rPr>
              <a:t>imagen gigantesca </a:t>
            </a:r>
            <a:r>
              <a:rPr lang="es-ES" sz="4800" b="1" dirty="0">
                <a:solidFill>
                  <a:srgbClr val="002060"/>
                </a:solidFill>
              </a:rPr>
              <a:t>de sí mismo, pondrá </a:t>
            </a:r>
            <a:r>
              <a:rPr lang="es-ES" sz="4800" b="1" dirty="0">
                <a:solidFill>
                  <a:srgbClr val="FF0000"/>
                </a:solidFill>
              </a:rPr>
              <a:t>un tatuaje</a:t>
            </a:r>
            <a:r>
              <a:rPr lang="es-ES" sz="4800" b="1" dirty="0">
                <a:solidFill>
                  <a:srgbClr val="002060"/>
                </a:solidFill>
              </a:rPr>
              <a:t> en la frente o la mano derecha de sus adeptos y perseguirá a los judíos por </a:t>
            </a:r>
            <a:r>
              <a:rPr lang="es-ES" sz="4800" b="1" dirty="0">
                <a:solidFill>
                  <a:srgbClr val="FF0000"/>
                </a:solidFill>
              </a:rPr>
              <a:t>tres años y medio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6196" y="324531"/>
            <a:ext cx="1114317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Resulta obvio que </a:t>
            </a:r>
            <a:r>
              <a:rPr lang="es-ES" sz="4800" b="1" dirty="0">
                <a:solidFill>
                  <a:srgbClr val="FF0000"/>
                </a:solidFill>
              </a:rPr>
              <a:t>ninguno de estos </a:t>
            </a:r>
            <a:r>
              <a:rPr lang="es-ES" sz="4800" b="1" dirty="0">
                <a:solidFill>
                  <a:srgbClr val="002060"/>
                </a:solidFill>
              </a:rPr>
              <a:t>personajes fue o es el anticristo. No es necesario </a:t>
            </a:r>
            <a:r>
              <a:rPr lang="es-ES" sz="4800" b="1" dirty="0">
                <a:solidFill>
                  <a:srgbClr val="FF0000"/>
                </a:solidFill>
              </a:rPr>
              <a:t>conjeturar</a:t>
            </a:r>
            <a:r>
              <a:rPr lang="es-ES" sz="4800" b="1" dirty="0">
                <a:solidFill>
                  <a:srgbClr val="002060"/>
                </a:solidFill>
              </a:rPr>
              <a:t> o </a:t>
            </a:r>
            <a:r>
              <a:rPr lang="es-ES" sz="4800" b="1" dirty="0">
                <a:solidFill>
                  <a:srgbClr val="FF0000"/>
                </a:solidFill>
              </a:rPr>
              <a:t>adivinar</a:t>
            </a:r>
            <a:r>
              <a:rPr lang="es-ES" sz="4800" b="1" dirty="0">
                <a:solidFill>
                  <a:srgbClr val="002060"/>
                </a:solidFill>
              </a:rPr>
              <a:t> quién es pues la Biblia nos explica con absoluta claridad tres cosas: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FF0000"/>
                </a:solidFill>
              </a:rPr>
              <a:t>Cuándo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se iba a levantar este poder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FF0000"/>
                </a:solidFill>
              </a:rPr>
              <a:t>Adónde </a:t>
            </a:r>
            <a:r>
              <a:rPr lang="es-ES" sz="4800" b="1" dirty="0">
                <a:solidFill>
                  <a:srgbClr val="002060"/>
                </a:solidFill>
              </a:rPr>
              <a:t>se levantaría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002060"/>
                </a:solidFill>
              </a:rPr>
              <a:t>Qué </a:t>
            </a:r>
            <a:r>
              <a:rPr lang="es-ES" sz="4800" b="1" dirty="0">
                <a:solidFill>
                  <a:srgbClr val="FF0000"/>
                </a:solidFill>
              </a:rPr>
              <a:t>características</a:t>
            </a:r>
            <a:r>
              <a:rPr lang="es-ES" sz="4800" b="1" dirty="0">
                <a:solidFill>
                  <a:srgbClr val="002060"/>
                </a:solidFill>
              </a:rPr>
              <a:t> tendría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Tres etapas de la cuarta bestia</a:t>
            </a:r>
          </a:p>
        </p:txBody>
      </p:sp>
    </p:spTree>
    <p:extLst>
      <p:ext uri="{BB962C8B-B14F-4D97-AF65-F5344CB8AC3E}">
        <p14:creationId xmlns:p14="http://schemas.microsoft.com/office/powerpoint/2010/main" val="8173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3" y="2235792"/>
            <a:ext cx="117618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Dijo así: La </a:t>
            </a:r>
            <a:r>
              <a:rPr lang="es-ES" sz="4000" b="1" dirty="0">
                <a:solidFill>
                  <a:srgbClr val="FFFF00"/>
                </a:solidFill>
              </a:rPr>
              <a:t>cuarta bestia </a:t>
            </a:r>
            <a:r>
              <a:rPr lang="es-ES" sz="4000" b="1" dirty="0">
                <a:solidFill>
                  <a:schemeClr val="bg1"/>
                </a:solidFill>
              </a:rPr>
              <a:t>será un </a:t>
            </a:r>
            <a:r>
              <a:rPr lang="es-ES" sz="4000" b="1" dirty="0">
                <a:solidFill>
                  <a:srgbClr val="FFFF00"/>
                </a:solidFill>
              </a:rPr>
              <a:t>[1]</a:t>
            </a:r>
            <a:r>
              <a:rPr lang="es-ES" sz="4000" b="1" dirty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rgbClr val="FFFF00"/>
                </a:solidFill>
              </a:rPr>
              <a:t>cuarto reino </a:t>
            </a:r>
            <a:r>
              <a:rPr lang="es-ES" sz="4000" b="1" dirty="0">
                <a:solidFill>
                  <a:schemeClr val="bg1"/>
                </a:solidFill>
              </a:rPr>
              <a:t>en la tierra, el cual será diferente de todos los otros reinos, y a toda la tierra devorará, trillará y despedazará. 24 Y los diez cuernos significan que </a:t>
            </a:r>
            <a:r>
              <a:rPr lang="es-ES" sz="4000" b="1" dirty="0">
                <a:solidFill>
                  <a:srgbClr val="FFFF00"/>
                </a:solidFill>
              </a:rPr>
              <a:t>[2] de aquel reino </a:t>
            </a:r>
            <a:r>
              <a:rPr lang="es-ES" sz="4000" b="1" dirty="0">
                <a:solidFill>
                  <a:schemeClr val="bg1"/>
                </a:solidFill>
              </a:rPr>
              <a:t>se levantarán </a:t>
            </a:r>
            <a:r>
              <a:rPr lang="es-ES" sz="4000" b="1" dirty="0">
                <a:solidFill>
                  <a:srgbClr val="FFFF00"/>
                </a:solidFill>
              </a:rPr>
              <a:t>diez reyes</a:t>
            </a:r>
            <a:r>
              <a:rPr lang="es-ES" sz="4000" b="1" dirty="0">
                <a:solidFill>
                  <a:schemeClr val="bg1"/>
                </a:solidFill>
              </a:rPr>
              <a:t>; y </a:t>
            </a:r>
            <a:r>
              <a:rPr lang="es-ES" sz="4000" b="1" dirty="0">
                <a:solidFill>
                  <a:srgbClr val="FFFF00"/>
                </a:solidFill>
              </a:rPr>
              <a:t>[3] tras ellos </a:t>
            </a:r>
            <a:r>
              <a:rPr lang="es-ES" sz="4000" b="1" dirty="0">
                <a:solidFill>
                  <a:schemeClr val="bg1"/>
                </a:solidFill>
              </a:rPr>
              <a:t>se levantará otro, el cual será diferente de los primeros, y a tres reyes derribará.”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7:23, 24: </a:t>
            </a:r>
            <a:r>
              <a:rPr lang="es-ES" sz="3200" b="1" dirty="0">
                <a:latin typeface="Arial Black" panose="020B0A04020102020204" pitchFamily="34" charset="0"/>
              </a:rPr>
              <a:t>En la explicación de la visión vemos claramente que la cuarta bestia tuvo </a:t>
            </a:r>
            <a:r>
              <a:rPr lang="es-ES" sz="3200" b="1" u="sng" dirty="0">
                <a:latin typeface="Arial Black" panose="020B0A04020102020204" pitchFamily="34" charset="0"/>
              </a:rPr>
              <a:t>tres etapas</a:t>
            </a:r>
            <a:r>
              <a:rPr lang="es-ES" sz="3200" b="1" dirty="0">
                <a:latin typeface="Arial Black" panose="020B0A04020102020204" pitchFamily="34" charset="0"/>
              </a:rPr>
              <a:t> consecutivas de dominio y </a:t>
            </a:r>
            <a:r>
              <a:rPr lang="es-ES" sz="3200" b="1" u="sng" dirty="0">
                <a:latin typeface="Arial Black" panose="020B0A04020102020204" pitchFamily="34" charset="0"/>
              </a:rPr>
              <a:t>todas fueron romanas</a:t>
            </a:r>
            <a:r>
              <a:rPr lang="es-ES" sz="3200" b="1" dirty="0">
                <a:latin typeface="Arial Black" panose="020B0A04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89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6196" y="324531"/>
            <a:ext cx="11143173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FF0000"/>
                </a:solidFill>
              </a:rPr>
              <a:t>Tres etapas </a:t>
            </a:r>
            <a:r>
              <a:rPr lang="es-ES" sz="6000" b="1" dirty="0">
                <a:solidFill>
                  <a:srgbClr val="002060"/>
                </a:solidFill>
              </a:rPr>
              <a:t>consecutivas:</a:t>
            </a:r>
          </a:p>
          <a:p>
            <a:pPr marL="1143000" indent="-1143000">
              <a:buClr>
                <a:srgbClr val="FF0000"/>
              </a:buClr>
              <a:buFont typeface="+mj-lt"/>
              <a:buAutoNum type="arabicPeriod"/>
            </a:pPr>
            <a:r>
              <a:rPr lang="es-ES" sz="6000" b="1" dirty="0" smtClean="0">
                <a:solidFill>
                  <a:srgbClr val="002060"/>
                </a:solidFill>
              </a:rPr>
              <a:t>El </a:t>
            </a:r>
            <a:r>
              <a:rPr lang="es-ES" sz="6000" b="1" dirty="0">
                <a:solidFill>
                  <a:srgbClr val="FF0000"/>
                </a:solidFill>
              </a:rPr>
              <a:t>dragón</a:t>
            </a:r>
            <a:r>
              <a:rPr lang="es-ES" sz="6000" b="1" dirty="0">
                <a:solidFill>
                  <a:srgbClr val="002060"/>
                </a:solidFill>
              </a:rPr>
              <a:t>: El </a:t>
            </a:r>
            <a:r>
              <a:rPr lang="es-ES" sz="6000" b="1" dirty="0" smtClean="0">
                <a:solidFill>
                  <a:srgbClr val="002060"/>
                </a:solidFill>
              </a:rPr>
              <a:t>Imperio Romano</a:t>
            </a:r>
            <a:endParaRPr lang="es-ES" sz="6000" b="1" dirty="0">
              <a:solidFill>
                <a:srgbClr val="002060"/>
              </a:solidFill>
            </a:endParaRPr>
          </a:p>
          <a:p>
            <a:pPr marL="1143000" indent="-1143000">
              <a:buClr>
                <a:srgbClr val="FF0000"/>
              </a:buClr>
              <a:buFont typeface="+mj-lt"/>
              <a:buAutoNum type="arabicPeriod"/>
            </a:pPr>
            <a:r>
              <a:rPr lang="es-ES" sz="6000" b="1" dirty="0" smtClean="0">
                <a:solidFill>
                  <a:srgbClr val="002060"/>
                </a:solidFill>
              </a:rPr>
              <a:t>Los </a:t>
            </a:r>
            <a:r>
              <a:rPr lang="es-ES" sz="6000" b="1" dirty="0">
                <a:solidFill>
                  <a:srgbClr val="FF0000"/>
                </a:solidFill>
              </a:rPr>
              <a:t>diez cuernos</a:t>
            </a:r>
            <a:r>
              <a:rPr lang="es-ES" sz="6000" b="1" dirty="0">
                <a:solidFill>
                  <a:srgbClr val="002060"/>
                </a:solidFill>
              </a:rPr>
              <a:t>: La división del </a:t>
            </a:r>
            <a:r>
              <a:rPr lang="es-ES" sz="6000" b="1" dirty="0" smtClean="0">
                <a:solidFill>
                  <a:srgbClr val="002060"/>
                </a:solidFill>
              </a:rPr>
              <a:t>Imperio Romano</a:t>
            </a:r>
            <a:endParaRPr lang="es-ES" sz="6000" b="1" dirty="0">
              <a:solidFill>
                <a:srgbClr val="002060"/>
              </a:solidFill>
            </a:endParaRPr>
          </a:p>
          <a:p>
            <a:pPr marL="1143000" indent="-1143000">
              <a:buClr>
                <a:srgbClr val="FF0000"/>
              </a:buClr>
              <a:buFont typeface="+mj-lt"/>
              <a:buAutoNum type="arabicPeriod"/>
            </a:pPr>
            <a:r>
              <a:rPr lang="es-ES" sz="6000" b="1" dirty="0" smtClean="0">
                <a:solidFill>
                  <a:srgbClr val="002060"/>
                </a:solidFill>
              </a:rPr>
              <a:t>El </a:t>
            </a:r>
            <a:r>
              <a:rPr lang="es-ES" sz="6000" b="1" dirty="0">
                <a:solidFill>
                  <a:srgbClr val="FF0000"/>
                </a:solidFill>
              </a:rPr>
              <a:t>cuerno pequeño</a:t>
            </a:r>
            <a:r>
              <a:rPr lang="es-ES" sz="6000" b="1" dirty="0">
                <a:solidFill>
                  <a:srgbClr val="002060"/>
                </a:solidFill>
              </a:rPr>
              <a:t>: </a:t>
            </a:r>
            <a:r>
              <a:rPr lang="es-ES" sz="6000" b="1" dirty="0" smtClean="0">
                <a:solidFill>
                  <a:srgbClr val="002060"/>
                </a:solidFill>
              </a:rPr>
              <a:t>Roma Papal</a:t>
            </a:r>
            <a:endParaRPr lang="es-E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Un Sistema religioso apóstata</a:t>
            </a:r>
          </a:p>
        </p:txBody>
      </p:sp>
    </p:spTree>
    <p:extLst>
      <p:ext uri="{BB962C8B-B14F-4D97-AF65-F5344CB8AC3E}">
        <p14:creationId xmlns:p14="http://schemas.microsoft.com/office/powerpoint/2010/main" val="13630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75187" y="302359"/>
            <a:ext cx="1120110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Es importante recordar en este estudio que en la profecía estamos tratando con </a:t>
            </a:r>
            <a:r>
              <a:rPr lang="es-ES" sz="4800" b="1" dirty="0">
                <a:solidFill>
                  <a:srgbClr val="FF0000"/>
                </a:solidFill>
              </a:rPr>
              <a:t>símbolos</a:t>
            </a:r>
            <a:r>
              <a:rPr lang="es-ES" sz="4800" b="1" dirty="0">
                <a:solidFill>
                  <a:srgbClr val="002060"/>
                </a:solidFill>
              </a:rPr>
              <a:t> que no se pueden </a:t>
            </a:r>
            <a:r>
              <a:rPr lang="es-ES" sz="4800" b="1" dirty="0">
                <a:solidFill>
                  <a:srgbClr val="FF0000"/>
                </a:solidFill>
              </a:rPr>
              <a:t>tomar literalmente</a:t>
            </a:r>
            <a:r>
              <a:rPr lang="es-ES" sz="4800" b="1" dirty="0">
                <a:solidFill>
                  <a:srgbClr val="002060"/>
                </a:solidFill>
              </a:rPr>
              <a:t>. En la vida real </a:t>
            </a:r>
            <a:r>
              <a:rPr lang="es-ES" sz="4800" b="1" dirty="0">
                <a:solidFill>
                  <a:srgbClr val="FF0000"/>
                </a:solidFill>
              </a:rPr>
              <a:t>no existen leones</a:t>
            </a:r>
            <a:r>
              <a:rPr lang="es-ES" sz="4800" b="1" dirty="0">
                <a:solidFill>
                  <a:srgbClr val="002060"/>
                </a:solidFill>
              </a:rPr>
              <a:t> con alas de águila, </a:t>
            </a:r>
            <a:r>
              <a:rPr lang="es-ES" sz="4800" b="1" dirty="0">
                <a:solidFill>
                  <a:srgbClr val="FF0000"/>
                </a:solidFill>
              </a:rPr>
              <a:t>ni leopardos </a:t>
            </a:r>
            <a:r>
              <a:rPr lang="es-ES" sz="4800" b="1" dirty="0">
                <a:solidFill>
                  <a:srgbClr val="002060"/>
                </a:solidFill>
              </a:rPr>
              <a:t>con cuatro cabezas y cuatro alas, </a:t>
            </a:r>
            <a:r>
              <a:rPr lang="es-ES" sz="4800" b="1" dirty="0">
                <a:solidFill>
                  <a:srgbClr val="FF0000"/>
                </a:solidFill>
              </a:rPr>
              <a:t>ni dragones </a:t>
            </a:r>
            <a:r>
              <a:rPr lang="es-ES" sz="4800" b="1" dirty="0">
                <a:solidFill>
                  <a:srgbClr val="002060"/>
                </a:solidFill>
              </a:rPr>
              <a:t>con dientes de hierro y diez cuernos en la cabeza.</a:t>
            </a:r>
          </a:p>
        </p:txBody>
      </p:sp>
    </p:spTree>
    <p:extLst>
      <p:ext uri="{BB962C8B-B14F-4D97-AF65-F5344CB8AC3E}">
        <p14:creationId xmlns:p14="http://schemas.microsoft.com/office/powerpoint/2010/main" val="7344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368502"/>
            <a:ext cx="11135032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En nuestra </a:t>
            </a:r>
            <a:r>
              <a:rPr lang="es-ES" sz="6000" b="1" dirty="0">
                <a:solidFill>
                  <a:srgbClr val="FF0000"/>
                </a:solidFill>
              </a:rPr>
              <a:t>próxima lección </a:t>
            </a:r>
            <a:r>
              <a:rPr lang="es-ES" sz="6000" b="1" dirty="0">
                <a:solidFill>
                  <a:srgbClr val="002060"/>
                </a:solidFill>
              </a:rPr>
              <a:t>identificaremos el poder que representa el </a:t>
            </a:r>
            <a:r>
              <a:rPr lang="es-ES" sz="6000" b="1" dirty="0">
                <a:solidFill>
                  <a:srgbClr val="FF0000"/>
                </a:solidFill>
              </a:rPr>
              <a:t>cuerno pequeño</a:t>
            </a:r>
            <a:r>
              <a:rPr lang="es-ES" sz="6000" b="1" dirty="0">
                <a:solidFill>
                  <a:srgbClr val="002060"/>
                </a:solidFill>
              </a:rPr>
              <a:t>. Veremos que no se cumple en un individuo sino más bien en un </a:t>
            </a:r>
            <a:r>
              <a:rPr lang="es-ES" sz="6000" b="1" dirty="0">
                <a:solidFill>
                  <a:srgbClr val="FF0000"/>
                </a:solidFill>
              </a:rPr>
              <a:t>sistema religioso apóstata</a:t>
            </a:r>
            <a:r>
              <a:rPr lang="es-ES" sz="6000" b="1" dirty="0">
                <a:solidFill>
                  <a:srgbClr val="002060"/>
                </a:solidFill>
              </a:rPr>
              <a:t>.</a:t>
            </a:r>
            <a:endParaRPr lang="es-ES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830167"/>
            <a:ext cx="111350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Quiero [Bohr] </a:t>
            </a:r>
            <a:r>
              <a:rPr lang="es-ES" sz="4800" b="1" dirty="0">
                <a:solidFill>
                  <a:srgbClr val="002060"/>
                </a:solidFill>
              </a:rPr>
              <a:t>dejar muy en claro que el cuerno no se refiere a los </a:t>
            </a:r>
            <a:r>
              <a:rPr lang="es-ES" sz="4800" b="1" dirty="0">
                <a:solidFill>
                  <a:srgbClr val="FF0000"/>
                </a:solidFill>
              </a:rPr>
              <a:t>individuos</a:t>
            </a:r>
            <a:r>
              <a:rPr lang="es-ES" sz="4800" b="1" dirty="0">
                <a:solidFill>
                  <a:srgbClr val="002060"/>
                </a:solidFill>
              </a:rPr>
              <a:t> que están </a:t>
            </a:r>
            <a:r>
              <a:rPr lang="es-ES" sz="4800" b="1" dirty="0">
                <a:solidFill>
                  <a:srgbClr val="FF0000"/>
                </a:solidFill>
              </a:rPr>
              <a:t>dentro de este sistema </a:t>
            </a:r>
            <a:r>
              <a:rPr lang="es-ES" sz="4800" b="1" dirty="0">
                <a:solidFill>
                  <a:srgbClr val="002060"/>
                </a:solidFill>
              </a:rPr>
              <a:t>religioso apóstata sino del </a:t>
            </a:r>
            <a:r>
              <a:rPr lang="es-ES" sz="4800" b="1" dirty="0">
                <a:solidFill>
                  <a:srgbClr val="FF0000"/>
                </a:solidFill>
              </a:rPr>
              <a:t>sistema en sí</a:t>
            </a:r>
            <a:r>
              <a:rPr lang="es-ES" sz="4800" b="1" dirty="0">
                <a:solidFill>
                  <a:srgbClr val="002060"/>
                </a:solidFill>
              </a:rPr>
              <a:t>. Es decir, nuestros comentarios se van a enfocar en la </a:t>
            </a:r>
            <a:r>
              <a:rPr lang="es-ES" sz="4800" b="1" dirty="0">
                <a:solidFill>
                  <a:srgbClr val="FF0000"/>
                </a:solidFill>
              </a:rPr>
              <a:t>organización</a:t>
            </a:r>
            <a:r>
              <a:rPr lang="es-ES" sz="4800" b="1" dirty="0">
                <a:solidFill>
                  <a:srgbClr val="002060"/>
                </a:solidFill>
              </a:rPr>
              <a:t> y no en los individuos que se encuentran dentro de la organización.</a:t>
            </a:r>
            <a:endParaRPr lang="es-ES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1257" y="830167"/>
            <a:ext cx="111350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FF0000"/>
                </a:solidFill>
              </a:rPr>
              <a:t>En este sistema </a:t>
            </a:r>
            <a:r>
              <a:rPr lang="es-ES" sz="4800" b="1" dirty="0">
                <a:solidFill>
                  <a:srgbClr val="002060"/>
                </a:solidFill>
              </a:rPr>
              <a:t>se hallan millones de personas sinceras que </a:t>
            </a:r>
            <a:r>
              <a:rPr lang="es-ES" sz="4800" b="1" dirty="0">
                <a:solidFill>
                  <a:srgbClr val="FF0000"/>
                </a:solidFill>
              </a:rPr>
              <a:t>aman de corazón </a:t>
            </a:r>
            <a:r>
              <a:rPr lang="es-ES" sz="4800" b="1" dirty="0">
                <a:solidFill>
                  <a:srgbClr val="002060"/>
                </a:solidFill>
              </a:rPr>
              <a:t>a Dios y le sirven </a:t>
            </a:r>
            <a:r>
              <a:rPr lang="es-ES" sz="4800" b="1" dirty="0">
                <a:solidFill>
                  <a:srgbClr val="FF0000"/>
                </a:solidFill>
              </a:rPr>
              <a:t>lo mejor que pueden </a:t>
            </a:r>
            <a:r>
              <a:rPr lang="es-ES" sz="4800" b="1" dirty="0">
                <a:solidFill>
                  <a:srgbClr val="002060"/>
                </a:solidFill>
              </a:rPr>
              <a:t>conforme a su </a:t>
            </a:r>
            <a:r>
              <a:rPr lang="es-ES" sz="4800" b="1" dirty="0">
                <a:solidFill>
                  <a:srgbClr val="FF0000"/>
                </a:solidFill>
              </a:rPr>
              <a:t>conocimiento y habilidad</a:t>
            </a:r>
            <a:r>
              <a:rPr lang="es-ES" sz="4800" b="1" dirty="0">
                <a:solidFill>
                  <a:srgbClr val="002060"/>
                </a:solidFill>
              </a:rPr>
              <a:t>. Pero el sistema como organización es </a:t>
            </a:r>
            <a:r>
              <a:rPr lang="es-ES" sz="4800" b="1" dirty="0">
                <a:solidFill>
                  <a:srgbClr val="FF0000"/>
                </a:solidFill>
              </a:rPr>
              <a:t>apóstata y corrupto </a:t>
            </a:r>
            <a:r>
              <a:rPr lang="es-ES" sz="4800" b="1" dirty="0">
                <a:solidFill>
                  <a:srgbClr val="002060"/>
                </a:solidFill>
              </a:rPr>
              <a:t>y su condición es </a:t>
            </a:r>
            <a:r>
              <a:rPr lang="es-ES" sz="4800" b="1" dirty="0">
                <a:solidFill>
                  <a:srgbClr val="FF0000"/>
                </a:solidFill>
              </a:rPr>
              <a:t>irreversible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  <a:endParaRPr lang="es-ES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7" y="91503"/>
            <a:ext cx="11135032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 Biblia se refiere a esta </a:t>
            </a:r>
            <a:r>
              <a:rPr lang="es-ES" sz="4800" b="1" dirty="0">
                <a:solidFill>
                  <a:srgbClr val="FF0000"/>
                </a:solidFill>
              </a:rPr>
              <a:t>organización</a:t>
            </a:r>
            <a:r>
              <a:rPr lang="es-ES" sz="4800" b="1" dirty="0">
                <a:solidFill>
                  <a:srgbClr val="002060"/>
                </a:solidFill>
              </a:rPr>
              <a:t> con diferentes </a:t>
            </a:r>
            <a:r>
              <a:rPr lang="es-ES" sz="4800" b="1" dirty="0">
                <a:solidFill>
                  <a:srgbClr val="FF0000"/>
                </a:solidFill>
              </a:rPr>
              <a:t>símbolos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rey del norte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FF0000"/>
                </a:solidFill>
              </a:rPr>
              <a:t>ramera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hombre de pecado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cuerno pequeño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FF0000"/>
                </a:solidFill>
              </a:rPr>
              <a:t>abominación asoladora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FF0000"/>
                </a:solidFill>
              </a:rPr>
              <a:t>bestia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anticristo</a:t>
            </a:r>
            <a:endParaRPr lang="es-E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15257" y="416864"/>
            <a:ext cx="1145902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5400" b="1" dirty="0">
                <a:solidFill>
                  <a:srgbClr val="002060"/>
                </a:solidFill>
              </a:rPr>
              <a:t>Usted dirá:</a:t>
            </a:r>
          </a:p>
          <a:p>
            <a:pPr>
              <a:buClr>
                <a:srgbClr val="FFFF00"/>
              </a:buClr>
            </a:pPr>
            <a:r>
              <a:rPr lang="es-ES" sz="5400" b="1" dirty="0">
                <a:solidFill>
                  <a:srgbClr val="002060"/>
                </a:solidFill>
              </a:rPr>
              <a:t>“¿Cómo podemos hacer una </a:t>
            </a:r>
            <a:r>
              <a:rPr lang="es-ES" sz="5400" b="1" dirty="0">
                <a:solidFill>
                  <a:srgbClr val="FF0000"/>
                </a:solidFill>
              </a:rPr>
              <a:t>distinción</a:t>
            </a:r>
            <a:r>
              <a:rPr lang="es-ES" sz="5400" b="1" dirty="0">
                <a:solidFill>
                  <a:srgbClr val="002060"/>
                </a:solidFill>
              </a:rPr>
              <a:t> entre el sistema y los individuos que están dentro del sistema? Si los individuos están dentro el sistema ¿acaso </a:t>
            </a:r>
            <a:r>
              <a:rPr lang="es-ES" sz="5400" b="1" dirty="0">
                <a:solidFill>
                  <a:srgbClr val="FF0000"/>
                </a:solidFill>
              </a:rPr>
              <a:t>no son parte del sistema</a:t>
            </a:r>
            <a:r>
              <a:rPr lang="es-ES" sz="5400" b="1" dirty="0">
                <a:solidFill>
                  <a:srgbClr val="002060"/>
                </a:solidFill>
              </a:rPr>
              <a:t>?” ¡</a:t>
            </a:r>
            <a:r>
              <a:rPr lang="es-ES" sz="5400" b="1" dirty="0">
                <a:solidFill>
                  <a:srgbClr val="FF0000"/>
                </a:solidFill>
              </a:rPr>
              <a:t>No necesariamente!</a:t>
            </a:r>
            <a:endParaRPr lang="es-ES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29948"/>
            <a:ext cx="11713029" cy="68634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400" b="1" dirty="0">
                <a:solidFill>
                  <a:srgbClr val="002060"/>
                </a:solidFill>
              </a:rPr>
              <a:t>Tal vez la </a:t>
            </a:r>
            <a:r>
              <a:rPr lang="es-ES" sz="4400" b="1" dirty="0">
                <a:solidFill>
                  <a:srgbClr val="FF0000"/>
                </a:solidFill>
              </a:rPr>
              <a:t>mejor ilustración </a:t>
            </a:r>
            <a:r>
              <a:rPr lang="es-ES" sz="4400" b="1" dirty="0">
                <a:solidFill>
                  <a:srgbClr val="002060"/>
                </a:solidFill>
              </a:rPr>
              <a:t>de cómo una persona puede estar en un sistema </a:t>
            </a:r>
            <a:r>
              <a:rPr lang="es-ES" sz="4400" b="1" dirty="0">
                <a:solidFill>
                  <a:srgbClr val="FF0000"/>
                </a:solidFill>
              </a:rPr>
              <a:t>sin pertenecer de corazón</a:t>
            </a:r>
            <a:r>
              <a:rPr lang="es-ES" sz="4400" b="1" dirty="0">
                <a:solidFill>
                  <a:srgbClr val="002060"/>
                </a:solidFill>
              </a:rPr>
              <a:t> al sistema se halla en la historia de la </a:t>
            </a:r>
            <a:r>
              <a:rPr lang="es-ES" sz="4400" b="1" dirty="0">
                <a:solidFill>
                  <a:srgbClr val="FF0000"/>
                </a:solidFill>
              </a:rPr>
              <a:t>nación judía </a:t>
            </a:r>
            <a:r>
              <a:rPr lang="es-ES" sz="4400" b="1" dirty="0">
                <a:solidFill>
                  <a:srgbClr val="002060"/>
                </a:solidFill>
              </a:rPr>
              <a:t>de la época de Cristo. El judaísmo estaba compuesto de </a:t>
            </a:r>
            <a:r>
              <a:rPr lang="es-ES" sz="4400" b="1" dirty="0">
                <a:solidFill>
                  <a:srgbClr val="FF0000"/>
                </a:solidFill>
              </a:rPr>
              <a:t>sacerdotes y teólogos </a:t>
            </a:r>
            <a:r>
              <a:rPr lang="es-ES" sz="4400" b="1" dirty="0">
                <a:solidFill>
                  <a:srgbClr val="002060"/>
                </a:solidFill>
              </a:rPr>
              <a:t>que se habían </a:t>
            </a:r>
            <a:r>
              <a:rPr lang="es-ES" sz="4400" b="1" dirty="0">
                <a:solidFill>
                  <a:srgbClr val="FF0000"/>
                </a:solidFill>
              </a:rPr>
              <a:t>corrompido</a:t>
            </a:r>
            <a:r>
              <a:rPr lang="es-ES" sz="4400" b="1" dirty="0">
                <a:solidFill>
                  <a:srgbClr val="002060"/>
                </a:solidFill>
              </a:rPr>
              <a:t>. El </a:t>
            </a:r>
            <a:r>
              <a:rPr lang="es-ES" sz="4400" b="1" dirty="0">
                <a:solidFill>
                  <a:srgbClr val="FF0000"/>
                </a:solidFill>
              </a:rPr>
              <a:t>tribunal supremo </a:t>
            </a:r>
            <a:r>
              <a:rPr lang="es-ES" sz="4400" b="1" dirty="0">
                <a:solidFill>
                  <a:srgbClr val="002060"/>
                </a:solidFill>
              </a:rPr>
              <a:t>de esta organización religiosa varias veces </a:t>
            </a:r>
            <a:r>
              <a:rPr lang="es-ES" sz="4400" b="1" dirty="0">
                <a:solidFill>
                  <a:srgbClr val="FF0000"/>
                </a:solidFill>
              </a:rPr>
              <a:t>pronunció la sentencia </a:t>
            </a:r>
            <a:r>
              <a:rPr lang="es-ES" sz="4400" b="1" dirty="0">
                <a:solidFill>
                  <a:srgbClr val="002060"/>
                </a:solidFill>
              </a:rPr>
              <a:t>de muerte contra de Jesús. Muchos de los </a:t>
            </a:r>
            <a:r>
              <a:rPr lang="es-ES" sz="4400" b="1" dirty="0">
                <a:solidFill>
                  <a:srgbClr val="FF0000"/>
                </a:solidFill>
              </a:rPr>
              <a:t>feligreses</a:t>
            </a:r>
            <a:r>
              <a:rPr lang="es-ES" sz="4400" b="1" dirty="0">
                <a:solidFill>
                  <a:srgbClr val="002060"/>
                </a:solidFill>
              </a:rPr>
              <a:t> de estos dirigentes espirituales también se habían contaminado.</a:t>
            </a:r>
            <a:endParaRPr lang="es-E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73665" y="217714"/>
            <a:ext cx="11713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Jesús denunció con firmeza, pero con amor a estos dirigentes espirituales refiriéndose a ellos como: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Hipócritas</a:t>
            </a:r>
            <a:endParaRPr lang="es-ES" sz="4800" b="1" dirty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Asesinos</a:t>
            </a:r>
            <a:endParaRPr lang="es-ES" sz="4800" b="1" dirty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Guías </a:t>
            </a:r>
            <a:r>
              <a:rPr lang="es-ES" sz="4800" b="1" dirty="0">
                <a:solidFill>
                  <a:srgbClr val="002060"/>
                </a:solidFill>
              </a:rPr>
              <a:t>ciegos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Sepulcros </a:t>
            </a:r>
            <a:r>
              <a:rPr lang="es-ES" sz="4800" b="1" dirty="0">
                <a:solidFill>
                  <a:srgbClr val="002060"/>
                </a:solidFill>
              </a:rPr>
              <a:t>blanqueados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Generación </a:t>
            </a:r>
            <a:r>
              <a:rPr lang="es-ES" sz="4800" b="1" dirty="0">
                <a:solidFill>
                  <a:srgbClr val="002060"/>
                </a:solidFill>
              </a:rPr>
              <a:t>de </a:t>
            </a:r>
            <a:r>
              <a:rPr lang="es-ES" sz="4800" b="1" dirty="0" smtClean="0">
                <a:solidFill>
                  <a:srgbClr val="002060"/>
                </a:solidFill>
              </a:rPr>
              <a:t>víboras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73665" y="217714"/>
            <a:ext cx="1171302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Serpientes</a:t>
            </a:r>
            <a:endParaRPr lang="es-ES" sz="5400" b="1" dirty="0">
              <a:solidFill>
                <a:srgbClr val="002060"/>
              </a:solidFill>
            </a:endParaRPr>
          </a:p>
          <a:p>
            <a:pPr marL="857250" indent="-8572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Aun </a:t>
            </a:r>
            <a:r>
              <a:rPr lang="es-ES" sz="5400" b="1" dirty="0">
                <a:solidFill>
                  <a:srgbClr val="002060"/>
                </a:solidFill>
              </a:rPr>
              <a:t>les preguntó: “¿Cómo escapareis al castigo del infierno?”</a:t>
            </a:r>
          </a:p>
          <a:p>
            <a:pPr marL="857250" indent="-8572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Finalmente</a:t>
            </a:r>
            <a:r>
              <a:rPr lang="es-ES" sz="5400" b="1" dirty="0">
                <a:solidFill>
                  <a:srgbClr val="002060"/>
                </a:solidFill>
              </a:rPr>
              <a:t>, Jesús les dijo a estos líderes que el reino de Dios les sería quitado y dado a los gentiles (Mateo 23:43).</a:t>
            </a:r>
            <a:endParaRPr lang="es-ES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1085" y="645501"/>
            <a:ext cx="11575144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Pero </a:t>
            </a:r>
            <a:r>
              <a:rPr lang="es-ES" sz="6000" b="1" dirty="0">
                <a:solidFill>
                  <a:srgbClr val="FF0000"/>
                </a:solidFill>
              </a:rPr>
              <a:t>no todos </a:t>
            </a:r>
            <a:r>
              <a:rPr lang="es-ES" sz="6000" b="1" dirty="0">
                <a:solidFill>
                  <a:srgbClr val="002060"/>
                </a:solidFill>
              </a:rPr>
              <a:t>los que pertenecían a la iglesia judía </a:t>
            </a:r>
            <a:r>
              <a:rPr lang="es-ES" sz="6000" b="1" dirty="0">
                <a:solidFill>
                  <a:srgbClr val="FF0000"/>
                </a:solidFill>
              </a:rPr>
              <a:t>eran apóstatas</a:t>
            </a:r>
            <a:r>
              <a:rPr lang="es-ES" sz="6000" b="1" dirty="0">
                <a:solidFill>
                  <a:srgbClr val="002060"/>
                </a:solidFill>
              </a:rPr>
              <a:t>. Aunque estaban en el </a:t>
            </a:r>
            <a:r>
              <a:rPr lang="es-ES" sz="6000" b="1" dirty="0">
                <a:solidFill>
                  <a:srgbClr val="FF0000"/>
                </a:solidFill>
              </a:rPr>
              <a:t>sistema</a:t>
            </a:r>
            <a:r>
              <a:rPr lang="es-ES" sz="6000" b="1" dirty="0">
                <a:solidFill>
                  <a:srgbClr val="002060"/>
                </a:solidFill>
              </a:rPr>
              <a:t>, había una multitud de personas que </a:t>
            </a:r>
            <a:r>
              <a:rPr lang="es-ES" sz="6000" b="1" dirty="0">
                <a:solidFill>
                  <a:srgbClr val="FF0000"/>
                </a:solidFill>
              </a:rPr>
              <a:t>servían a Dios </a:t>
            </a:r>
            <a:r>
              <a:rPr lang="es-ES" sz="6000" b="1" dirty="0">
                <a:solidFill>
                  <a:srgbClr val="002060"/>
                </a:solidFill>
              </a:rPr>
              <a:t>con </a:t>
            </a:r>
            <a:r>
              <a:rPr lang="es-ES" sz="6000" b="1" dirty="0">
                <a:solidFill>
                  <a:srgbClr val="FF0000"/>
                </a:solidFill>
              </a:rPr>
              <a:t>corazón sincero</a:t>
            </a:r>
            <a:r>
              <a:rPr lang="es-ES" sz="6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6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1085" y="368502"/>
            <a:ext cx="11575144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400" b="1" dirty="0">
                <a:solidFill>
                  <a:srgbClr val="002060"/>
                </a:solidFill>
              </a:rPr>
              <a:t>Entre los grandes líderes sinceros que se encontraban dentro de este sistema estaban: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Los </a:t>
            </a:r>
            <a:r>
              <a:rPr lang="es-ES" sz="4400" b="1" dirty="0">
                <a:solidFill>
                  <a:srgbClr val="FF0000"/>
                </a:solidFill>
              </a:rPr>
              <a:t>apóstoles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FF0000"/>
                </a:solidFill>
              </a:rPr>
              <a:t>Nicodemo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(miembro del Sanedrín)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FF0000"/>
                </a:solidFill>
              </a:rPr>
              <a:t>José </a:t>
            </a:r>
            <a:r>
              <a:rPr lang="es-ES" sz="4400" b="1" dirty="0">
                <a:solidFill>
                  <a:srgbClr val="FF0000"/>
                </a:solidFill>
              </a:rPr>
              <a:t>de </a:t>
            </a:r>
            <a:r>
              <a:rPr lang="es-ES" sz="4400" b="1" dirty="0" err="1">
                <a:solidFill>
                  <a:srgbClr val="FF0000"/>
                </a:solidFill>
              </a:rPr>
              <a:t>Arimatea</a:t>
            </a:r>
            <a:r>
              <a:rPr lang="es-ES" sz="4400" b="1" dirty="0">
                <a:solidFill>
                  <a:srgbClr val="FF000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(miembro del Sanedrín quien le proveyó el lugar de sepultura a Jesús)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FF0000"/>
                </a:solidFill>
              </a:rPr>
              <a:t>Gamaliel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(el sabio erudito que salvó a Pedro y a Juan de la sentencia de muerte)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FF0000"/>
                </a:solidFill>
              </a:rPr>
              <a:t>Saulo </a:t>
            </a:r>
            <a:r>
              <a:rPr lang="es-ES" sz="4400" b="1" dirty="0">
                <a:solidFill>
                  <a:srgbClr val="FF0000"/>
                </a:solidFill>
              </a:rPr>
              <a:t>de Tarso </a:t>
            </a:r>
            <a:r>
              <a:rPr lang="es-ES" sz="4400" b="1" dirty="0">
                <a:solidFill>
                  <a:srgbClr val="002060"/>
                </a:solidFill>
              </a:rPr>
              <a:t>(el perseguidor de la iglesia)</a:t>
            </a:r>
          </a:p>
        </p:txBody>
      </p:sp>
    </p:spTree>
    <p:extLst>
      <p:ext uri="{BB962C8B-B14F-4D97-AF65-F5344CB8AC3E}">
        <p14:creationId xmlns:p14="http://schemas.microsoft.com/office/powerpoint/2010/main" val="6698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75187" y="302359"/>
            <a:ext cx="1120110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En Apocalipsis el </a:t>
            </a:r>
            <a:r>
              <a:rPr lang="es-ES" sz="4400" b="1" dirty="0">
                <a:solidFill>
                  <a:srgbClr val="FF0000"/>
                </a:solidFill>
              </a:rPr>
              <a:t>anticristo</a:t>
            </a:r>
            <a:r>
              <a:rPr lang="es-ES" sz="4400" b="1" dirty="0">
                <a:solidFill>
                  <a:srgbClr val="002060"/>
                </a:solidFill>
              </a:rPr>
              <a:t> se describe como el </a:t>
            </a:r>
            <a:r>
              <a:rPr lang="es-ES" sz="4400" b="1" dirty="0">
                <a:solidFill>
                  <a:srgbClr val="FF0000"/>
                </a:solidFill>
              </a:rPr>
              <a:t>cuerno pequeño </a:t>
            </a:r>
            <a:r>
              <a:rPr lang="es-ES" sz="4400" b="1" dirty="0">
                <a:solidFill>
                  <a:srgbClr val="002060"/>
                </a:solidFill>
              </a:rPr>
              <a:t>y la </a:t>
            </a:r>
            <a:r>
              <a:rPr lang="es-ES" sz="4400" b="1" dirty="0">
                <a:solidFill>
                  <a:srgbClr val="FF0000"/>
                </a:solidFill>
              </a:rPr>
              <a:t>bestia</a:t>
            </a:r>
            <a:r>
              <a:rPr lang="es-ES" sz="4400" b="1" dirty="0">
                <a:solidFill>
                  <a:srgbClr val="002060"/>
                </a:solidFill>
              </a:rPr>
              <a:t>. Resulta obvio que el anticristo </a:t>
            </a:r>
            <a:r>
              <a:rPr lang="es-ES" sz="4400" b="1" dirty="0">
                <a:solidFill>
                  <a:srgbClr val="FF0000"/>
                </a:solidFill>
              </a:rPr>
              <a:t>no es literalmente </a:t>
            </a:r>
            <a:r>
              <a:rPr lang="es-ES" sz="4400" b="1" dirty="0">
                <a:solidFill>
                  <a:srgbClr val="002060"/>
                </a:solidFill>
              </a:rPr>
              <a:t>un cuerno o una bestia. ¿Cómo podemos determinar el significado de un símbolo? La respuesta es que a veces el </a:t>
            </a:r>
            <a:r>
              <a:rPr lang="es-ES" sz="4400" b="1" dirty="0">
                <a:solidFill>
                  <a:srgbClr val="FF0000"/>
                </a:solidFill>
              </a:rPr>
              <a:t>contexto inmediato </a:t>
            </a:r>
            <a:r>
              <a:rPr lang="es-ES" sz="4400" b="1" dirty="0">
                <a:solidFill>
                  <a:srgbClr val="002060"/>
                </a:solidFill>
              </a:rPr>
              <a:t>en que se encuentra el símbolo explica su significado y a veces necesitamos ir a </a:t>
            </a:r>
            <a:r>
              <a:rPr lang="es-ES" sz="4400" b="1" dirty="0">
                <a:solidFill>
                  <a:srgbClr val="FF0000"/>
                </a:solidFill>
              </a:rPr>
              <a:t>otras partes </a:t>
            </a:r>
            <a:r>
              <a:rPr lang="es-ES" sz="4400" b="1" dirty="0">
                <a:solidFill>
                  <a:srgbClr val="002060"/>
                </a:solidFill>
              </a:rPr>
              <a:t>de la Biblia para comprenderlos.</a:t>
            </a:r>
          </a:p>
        </p:txBody>
      </p:sp>
    </p:spTree>
    <p:extLst>
      <p:ext uri="{BB962C8B-B14F-4D97-AF65-F5344CB8AC3E}">
        <p14:creationId xmlns:p14="http://schemas.microsoft.com/office/powerpoint/2010/main" val="42949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0390" y="1586862"/>
            <a:ext cx="110155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Y crecía la palabra del Señor, y el número de los discípulos se multiplicaba grandemente en Jerusalén; también muchos de los sacerdotes obedecían a la fe.”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Hechos 6:7:</a:t>
            </a:r>
          </a:p>
        </p:txBody>
      </p:sp>
    </p:spTree>
    <p:extLst>
      <p:ext uri="{BB962C8B-B14F-4D97-AF65-F5344CB8AC3E}">
        <p14:creationId xmlns:p14="http://schemas.microsoft.com/office/powerpoint/2010/main" val="15159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1085" y="117693"/>
            <a:ext cx="11575144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5400" b="1" dirty="0">
                <a:solidFill>
                  <a:srgbClr val="002060"/>
                </a:solidFill>
              </a:rPr>
              <a:t>Después del día del </a:t>
            </a:r>
            <a:r>
              <a:rPr lang="es-ES" sz="5400" b="1" dirty="0">
                <a:solidFill>
                  <a:srgbClr val="FF0000"/>
                </a:solidFill>
              </a:rPr>
              <a:t>Pentecostés</a:t>
            </a:r>
            <a:r>
              <a:rPr lang="es-ES" sz="5400" b="1" dirty="0">
                <a:solidFill>
                  <a:srgbClr val="002060"/>
                </a:solidFill>
              </a:rPr>
              <a:t>, </a:t>
            </a:r>
            <a:r>
              <a:rPr lang="es-ES" sz="5400" b="1" dirty="0">
                <a:solidFill>
                  <a:srgbClr val="FF0000"/>
                </a:solidFill>
              </a:rPr>
              <a:t>una gran multitud de sacerdotes abandonó el sistema apóstata </a:t>
            </a:r>
            <a:r>
              <a:rPr lang="es-ES" sz="5400" b="1" dirty="0">
                <a:solidFill>
                  <a:srgbClr val="002060"/>
                </a:solidFill>
              </a:rPr>
              <a:t>y se unió a la </a:t>
            </a:r>
            <a:r>
              <a:rPr lang="es-ES" sz="5400" b="1" dirty="0">
                <a:solidFill>
                  <a:srgbClr val="FF0000"/>
                </a:solidFill>
              </a:rPr>
              <a:t>iglesia cristiana</a:t>
            </a:r>
            <a:r>
              <a:rPr lang="es-ES" sz="5400" b="1" dirty="0">
                <a:solidFill>
                  <a:srgbClr val="002060"/>
                </a:solidFill>
              </a:rPr>
              <a:t>. Entre los </a:t>
            </a:r>
            <a:r>
              <a:rPr lang="es-ES" sz="5400" b="1" dirty="0">
                <a:solidFill>
                  <a:srgbClr val="FF0000"/>
                </a:solidFill>
              </a:rPr>
              <a:t>laicos</a:t>
            </a:r>
            <a:r>
              <a:rPr lang="es-ES" sz="5400" b="1" dirty="0">
                <a:solidFill>
                  <a:srgbClr val="002060"/>
                </a:solidFill>
              </a:rPr>
              <a:t>, muchos también abandonaron el sistema y se unieron a la iglesia. El día del Pentecostés </a:t>
            </a:r>
            <a:r>
              <a:rPr lang="es-ES" sz="5400" b="1" dirty="0">
                <a:solidFill>
                  <a:srgbClr val="FF0000"/>
                </a:solidFill>
              </a:rPr>
              <a:t>tres mil judíos </a:t>
            </a:r>
            <a:r>
              <a:rPr lang="es-ES" sz="5400" b="1" dirty="0">
                <a:solidFill>
                  <a:srgbClr val="002060"/>
                </a:solidFill>
              </a:rPr>
              <a:t>se unieron a la iglesia de Cristo.</a:t>
            </a:r>
          </a:p>
        </p:txBody>
      </p:sp>
    </p:spTree>
    <p:extLst>
      <p:ext uri="{BB962C8B-B14F-4D97-AF65-F5344CB8AC3E}">
        <p14:creationId xmlns:p14="http://schemas.microsoft.com/office/powerpoint/2010/main" val="6151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78971" y="226159"/>
            <a:ext cx="11575144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Así vemos que el </a:t>
            </a:r>
            <a:r>
              <a:rPr lang="es-ES" sz="6000" b="1" dirty="0">
                <a:solidFill>
                  <a:srgbClr val="FF0000"/>
                </a:solidFill>
              </a:rPr>
              <a:t>sistema</a:t>
            </a:r>
            <a:r>
              <a:rPr lang="es-ES" sz="6000" b="1" dirty="0">
                <a:solidFill>
                  <a:srgbClr val="002060"/>
                </a:solidFill>
              </a:rPr>
              <a:t> y los que </a:t>
            </a:r>
            <a:r>
              <a:rPr lang="es-ES" sz="6000" b="1" dirty="0">
                <a:solidFill>
                  <a:srgbClr val="FF0000"/>
                </a:solidFill>
              </a:rPr>
              <a:t>están en el sistema </a:t>
            </a:r>
            <a:r>
              <a:rPr lang="es-ES" sz="6000" b="1" dirty="0">
                <a:solidFill>
                  <a:srgbClr val="002060"/>
                </a:solidFill>
              </a:rPr>
              <a:t>no son lo mismo. Algunos de los que pertenecen al sistema </a:t>
            </a:r>
            <a:r>
              <a:rPr lang="es-ES" sz="6000" b="1" dirty="0">
                <a:solidFill>
                  <a:srgbClr val="FF0000"/>
                </a:solidFill>
              </a:rPr>
              <a:t>se han corrompido </a:t>
            </a:r>
            <a:r>
              <a:rPr lang="es-ES" sz="6000" b="1" dirty="0">
                <a:solidFill>
                  <a:srgbClr val="002060"/>
                </a:solidFill>
              </a:rPr>
              <a:t>con el sistema, pero otros, por así decirlo, </a:t>
            </a:r>
            <a:r>
              <a:rPr lang="es-ES" sz="6000" b="1" dirty="0">
                <a:solidFill>
                  <a:srgbClr val="FF0000"/>
                </a:solidFill>
              </a:rPr>
              <a:t>no han doblado</a:t>
            </a:r>
            <a:r>
              <a:rPr lang="es-ES" sz="6000" b="1" dirty="0">
                <a:solidFill>
                  <a:srgbClr val="002060"/>
                </a:solidFill>
              </a:rPr>
              <a:t> la rodilla a Baal.</a:t>
            </a:r>
          </a:p>
        </p:txBody>
      </p:sp>
    </p:spTree>
    <p:extLst>
      <p:ext uri="{BB962C8B-B14F-4D97-AF65-F5344CB8AC3E}">
        <p14:creationId xmlns:p14="http://schemas.microsoft.com/office/powerpoint/2010/main" val="660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CD52BB-62E2-4A50-B95C-E838C1DF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708"/>
            <a:ext cx="6662056" cy="685476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6F061D5-E0DF-496A-B807-17C0A1C200CE}"/>
              </a:ext>
            </a:extLst>
          </p:cNvPr>
          <p:cNvSpPr/>
          <p:nvPr/>
        </p:nvSpPr>
        <p:spPr>
          <a:xfrm>
            <a:off x="227428" y="5006624"/>
            <a:ext cx="6207202" cy="1025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30B5F-E29F-4715-AB9E-A79A8BD7627B}"/>
              </a:ext>
            </a:extLst>
          </p:cNvPr>
          <p:cNvSpPr txBox="1"/>
          <p:nvPr/>
        </p:nvSpPr>
        <p:spPr>
          <a:xfrm>
            <a:off x="179865" y="5134708"/>
            <a:ext cx="630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b="1" dirty="0">
                <a:solidFill>
                  <a:schemeClr val="bg1"/>
                </a:solidFill>
                <a:latin typeface="Bahnschrift" panose="020B0502040204020203" pitchFamily="34" charset="0"/>
              </a:rPr>
              <a:t>APLICACIÓN PERSONAL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6662057" y="-14065"/>
            <a:ext cx="5515873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6694881" y="575554"/>
            <a:ext cx="54830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estudiar más la Biblia para que Su Palabra reafirme tu fe?</a:t>
            </a:r>
            <a:endParaRPr lang="es-US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6964</TotalTime>
  <Words>4220</Words>
  <Application>Microsoft Office PowerPoint</Application>
  <PresentationFormat>Panorámica</PresentationFormat>
  <Paragraphs>236</Paragraphs>
  <Slides>93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93</vt:i4>
      </vt:variant>
    </vt:vector>
  </HeadingPairs>
  <TitlesOfParts>
    <vt:vector size="105" baseType="lpstr">
      <vt:lpstr>Arial</vt:lpstr>
      <vt:lpstr>Arial Black</vt:lpstr>
      <vt:lpstr>Bahnschrift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344</cp:revision>
  <dcterms:created xsi:type="dcterms:W3CDTF">2022-04-02T22:48:54Z</dcterms:created>
  <dcterms:modified xsi:type="dcterms:W3CDTF">2022-08-13T21:13:45Z</dcterms:modified>
</cp:coreProperties>
</file>