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8"/>
  </p:notesMasterIdLst>
  <p:sldIdLst>
    <p:sldId id="258" r:id="rId3"/>
    <p:sldId id="264" r:id="rId4"/>
    <p:sldId id="260" r:id="rId5"/>
    <p:sldId id="1476" r:id="rId6"/>
    <p:sldId id="1477" r:id="rId7"/>
    <p:sldId id="1192" r:id="rId8"/>
    <p:sldId id="1148" r:id="rId9"/>
    <p:sldId id="1160" r:id="rId10"/>
    <p:sldId id="1293" r:id="rId11"/>
    <p:sldId id="1539" r:id="rId12"/>
    <p:sldId id="1538" r:id="rId13"/>
    <p:sldId id="483" r:id="rId14"/>
    <p:sldId id="1154" r:id="rId15"/>
    <p:sldId id="1416" r:id="rId16"/>
    <p:sldId id="1417" r:id="rId17"/>
    <p:sldId id="1299" r:id="rId18"/>
    <p:sldId id="1155" r:id="rId19"/>
    <p:sldId id="1162" r:id="rId20"/>
    <p:sldId id="1423" r:id="rId21"/>
    <p:sldId id="1478" r:id="rId22"/>
    <p:sldId id="1424" r:id="rId23"/>
    <p:sldId id="1479" r:id="rId24"/>
    <p:sldId id="1480" r:id="rId25"/>
    <p:sldId id="1425" r:id="rId26"/>
    <p:sldId id="1481" r:id="rId27"/>
    <p:sldId id="1482" r:id="rId28"/>
    <p:sldId id="1483" r:id="rId29"/>
    <p:sldId id="1426" r:id="rId30"/>
    <p:sldId id="1484" r:id="rId31"/>
    <p:sldId id="1485" r:id="rId32"/>
    <p:sldId id="1486" r:id="rId33"/>
    <p:sldId id="1487" r:id="rId34"/>
    <p:sldId id="1488" r:id="rId35"/>
    <p:sldId id="1489" r:id="rId36"/>
    <p:sldId id="1490" r:id="rId37"/>
    <p:sldId id="1491" r:id="rId38"/>
    <p:sldId id="1235" r:id="rId39"/>
    <p:sldId id="380" r:id="rId40"/>
    <p:sldId id="1493" r:id="rId41"/>
    <p:sldId id="1494" r:id="rId42"/>
    <p:sldId id="1492" r:id="rId43"/>
    <p:sldId id="1428" r:id="rId44"/>
    <p:sldId id="1495" r:id="rId45"/>
    <p:sldId id="1496" r:id="rId46"/>
    <p:sldId id="1497" r:id="rId47"/>
    <p:sldId id="1498" r:id="rId48"/>
    <p:sldId id="1300" r:id="rId49"/>
    <p:sldId id="1499" r:id="rId50"/>
    <p:sldId id="1500" r:id="rId51"/>
    <p:sldId id="1501" r:id="rId52"/>
    <p:sldId id="1502" r:id="rId53"/>
    <p:sldId id="1503" r:id="rId54"/>
    <p:sldId id="1504" r:id="rId55"/>
    <p:sldId id="1429" r:id="rId56"/>
    <p:sldId id="1505" r:id="rId57"/>
    <p:sldId id="1506" r:id="rId58"/>
    <p:sldId id="1507" r:id="rId59"/>
    <p:sldId id="1508" r:id="rId60"/>
    <p:sldId id="1509" r:id="rId61"/>
    <p:sldId id="1510" r:id="rId62"/>
    <p:sldId id="1511" r:id="rId63"/>
    <p:sldId id="1512" r:id="rId64"/>
    <p:sldId id="1513" r:id="rId65"/>
    <p:sldId id="1514" r:id="rId66"/>
    <p:sldId id="1515" r:id="rId67"/>
    <p:sldId id="1516" r:id="rId68"/>
    <p:sldId id="1517" r:id="rId69"/>
    <p:sldId id="1518" r:id="rId70"/>
    <p:sldId id="1519" r:id="rId71"/>
    <p:sldId id="1431" r:id="rId72"/>
    <p:sldId id="1520" r:id="rId73"/>
    <p:sldId id="1521" r:id="rId74"/>
    <p:sldId id="1474" r:id="rId75"/>
    <p:sldId id="1113" r:id="rId76"/>
    <p:sldId id="1303" r:id="rId77"/>
    <p:sldId id="1522" r:id="rId78"/>
    <p:sldId id="1523" r:id="rId79"/>
    <p:sldId id="1524" r:id="rId80"/>
    <p:sldId id="1525" r:id="rId81"/>
    <p:sldId id="1526" r:id="rId82"/>
    <p:sldId id="1304" r:id="rId83"/>
    <p:sldId id="1527" r:id="rId84"/>
    <p:sldId id="1305" r:id="rId85"/>
    <p:sldId id="1528" r:id="rId86"/>
    <p:sldId id="1529" r:id="rId87"/>
    <p:sldId id="1530" r:id="rId88"/>
    <p:sldId id="1531" r:id="rId89"/>
    <p:sldId id="1532" r:id="rId90"/>
    <p:sldId id="1533" r:id="rId91"/>
    <p:sldId id="1534" r:id="rId92"/>
    <p:sldId id="1535" r:id="rId93"/>
    <p:sldId id="1536" r:id="rId94"/>
    <p:sldId id="1537" r:id="rId95"/>
    <p:sldId id="1540" r:id="rId96"/>
    <p:sldId id="296" r:id="rId97"/>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snapToGrid="0">
      <p:cViewPr varScale="1">
        <p:scale>
          <a:sx n="65" d="100"/>
          <a:sy n="65" d="100"/>
        </p:scale>
        <p:origin x="750"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11/29/2022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32621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289834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a:t>
            </a:fld>
            <a:endParaRPr lang="en-US"/>
          </a:p>
        </p:txBody>
      </p:sp>
    </p:spTree>
    <p:extLst>
      <p:ext uri="{BB962C8B-B14F-4D97-AF65-F5344CB8AC3E}">
        <p14:creationId xmlns:p14="http://schemas.microsoft.com/office/powerpoint/2010/main" val="69193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29/11/2022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29/11/2022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29/11/2022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29/11/2022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19</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347679"/>
            <a:ext cx="4868426" cy="1323439"/>
          </a:xfrm>
          <a:prstGeom prst="rect">
            <a:avLst/>
          </a:prstGeom>
          <a:noFill/>
        </p:spPr>
        <p:txBody>
          <a:bodyPr wrap="square" rtlCol="0">
            <a:spAutoFit/>
          </a:bodyPr>
          <a:lstStyle/>
          <a:p>
            <a:pPr algn="ctr"/>
            <a:r>
              <a:rPr lang="es-ES" sz="4000" b="1" dirty="0"/>
              <a:t>EL CAMBIO DEL ESTATUTO</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368502"/>
            <a:ext cx="11179277"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smtClean="0">
                <a:solidFill>
                  <a:srgbClr val="002060"/>
                </a:solidFill>
              </a:rPr>
              <a:t>el </a:t>
            </a:r>
            <a:r>
              <a:rPr lang="es-ES" sz="4400" b="1" dirty="0">
                <a:solidFill>
                  <a:srgbClr val="002060"/>
                </a:solidFill>
              </a:rPr>
              <a:t>agua </a:t>
            </a:r>
            <a:r>
              <a:rPr lang="es-ES" sz="4400" b="1" dirty="0" smtClean="0">
                <a:solidFill>
                  <a:srgbClr val="002060"/>
                </a:solidFill>
              </a:rPr>
              <a:t>que bebemos </a:t>
            </a:r>
            <a:r>
              <a:rPr lang="es-ES" sz="4400" b="1" dirty="0">
                <a:solidFill>
                  <a:srgbClr val="002060"/>
                </a:solidFill>
              </a:rPr>
              <a:t>y el aire que respiramos (</a:t>
            </a:r>
            <a:r>
              <a:rPr lang="es-ES" sz="4400" b="1" dirty="0" err="1">
                <a:solidFill>
                  <a:srgbClr val="002060"/>
                </a:solidFill>
              </a:rPr>
              <a:t>Gén</a:t>
            </a:r>
            <a:r>
              <a:rPr lang="es-ES" sz="4400" b="1" dirty="0">
                <a:solidFill>
                  <a:srgbClr val="002060"/>
                </a:solidFill>
              </a:rPr>
              <a:t>. 3: 17; Núm. 35: 33; Sal. 107: 34). </a:t>
            </a:r>
            <a:r>
              <a:rPr lang="es-ES" sz="4400" b="1" dirty="0" smtClean="0">
                <a:solidFill>
                  <a:srgbClr val="002060"/>
                </a:solidFill>
              </a:rPr>
              <a:t>Cada año </a:t>
            </a:r>
            <a:r>
              <a:rPr lang="es-ES" sz="4400" b="1" dirty="0">
                <a:solidFill>
                  <a:srgbClr val="002060"/>
                </a:solidFill>
              </a:rPr>
              <a:t>que transcurre, la tierra se vuelve más corrupta. Si Dios no </a:t>
            </a:r>
            <a:r>
              <a:rPr lang="es-ES" sz="4400" b="1" dirty="0" smtClean="0">
                <a:solidFill>
                  <a:srgbClr val="002060"/>
                </a:solidFill>
              </a:rPr>
              <a:t>interviniera, llegaría </a:t>
            </a:r>
            <a:r>
              <a:rPr lang="es-ES" sz="4400" b="1" dirty="0">
                <a:solidFill>
                  <a:srgbClr val="002060"/>
                </a:solidFill>
              </a:rPr>
              <a:t>el tiempo cuando la contaminación del pecado envilecería de tal modo </a:t>
            </a:r>
            <a:r>
              <a:rPr lang="es-ES" sz="4400" b="1" dirty="0" smtClean="0">
                <a:solidFill>
                  <a:srgbClr val="002060"/>
                </a:solidFill>
              </a:rPr>
              <a:t>a la </a:t>
            </a:r>
            <a:r>
              <a:rPr lang="es-ES" sz="4400" b="1" dirty="0">
                <a:solidFill>
                  <a:srgbClr val="002060"/>
                </a:solidFill>
              </a:rPr>
              <a:t>raza humana que sería imposible vivir (</a:t>
            </a:r>
            <a:r>
              <a:rPr lang="es-ES" sz="4400" b="1" dirty="0" err="1">
                <a:solidFill>
                  <a:srgbClr val="002060"/>
                </a:solidFill>
              </a:rPr>
              <a:t>Gén</a:t>
            </a:r>
            <a:r>
              <a:rPr lang="es-ES" sz="4400" b="1" dirty="0">
                <a:solidFill>
                  <a:srgbClr val="002060"/>
                </a:solidFill>
              </a:rPr>
              <a:t>. 6: 5, 11-12; DTG 27-28</a:t>
            </a:r>
            <a:r>
              <a:rPr lang="es-ES" sz="4400" b="1" dirty="0" smtClean="0">
                <a:solidFill>
                  <a:srgbClr val="002060"/>
                </a:solidFill>
              </a:rPr>
              <a:t>).” </a:t>
            </a:r>
            <a:r>
              <a:rPr lang="es-ES" sz="4400" b="1" i="1" dirty="0" smtClean="0">
                <a:solidFill>
                  <a:srgbClr val="AC0C45"/>
                </a:solidFill>
              </a:rPr>
              <a:t>Comentario bíblico adventista, </a:t>
            </a:r>
            <a:r>
              <a:rPr lang="es-ES" sz="4400" b="1" i="1" dirty="0" err="1" smtClean="0">
                <a:solidFill>
                  <a:srgbClr val="AC0C45"/>
                </a:solidFill>
              </a:rPr>
              <a:t>Is</a:t>
            </a:r>
            <a:r>
              <a:rPr lang="es-ES" sz="4400" b="1" i="1" dirty="0" smtClean="0">
                <a:solidFill>
                  <a:srgbClr val="AC0C45"/>
                </a:solidFill>
              </a:rPr>
              <a:t>. 24: 5</a:t>
            </a:r>
            <a:endParaRPr lang="es-ES" sz="4400" b="1" i="1" dirty="0">
              <a:solidFill>
                <a:srgbClr val="AC0C45"/>
              </a:solidFill>
            </a:endParaRPr>
          </a:p>
        </p:txBody>
      </p:sp>
    </p:spTree>
    <p:extLst>
      <p:ext uri="{BB962C8B-B14F-4D97-AF65-F5344CB8AC3E}">
        <p14:creationId xmlns:p14="http://schemas.microsoft.com/office/powerpoint/2010/main" val="127588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368502"/>
            <a:ext cx="111792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Note que la tierra se destruyó, </a:t>
            </a:r>
            <a:r>
              <a:rPr lang="es-ES" sz="4800" b="1" dirty="0" smtClean="0">
                <a:solidFill>
                  <a:srgbClr val="002060"/>
                </a:solidFill>
              </a:rPr>
              <a:t>cayó, </a:t>
            </a:r>
            <a:r>
              <a:rPr lang="es-ES" sz="4800" b="1" dirty="0">
                <a:solidFill>
                  <a:srgbClr val="002060"/>
                </a:solidFill>
              </a:rPr>
              <a:t>enfermó y se contaminó por tres razones:</a:t>
            </a:r>
          </a:p>
          <a:p>
            <a:pPr marL="685800" indent="-685800">
              <a:buClr>
                <a:srgbClr val="C00000"/>
              </a:buClr>
              <a:buFont typeface="Wingdings" panose="05000000000000000000" pitchFamily="2" charset="2"/>
              <a:buChar char="Ø"/>
            </a:pPr>
            <a:r>
              <a:rPr lang="es-ES" sz="4800" b="1" dirty="0" smtClean="0">
                <a:solidFill>
                  <a:srgbClr val="002060"/>
                </a:solidFill>
              </a:rPr>
              <a:t>Los </a:t>
            </a:r>
            <a:r>
              <a:rPr lang="es-ES" sz="4800" b="1" dirty="0">
                <a:solidFill>
                  <a:srgbClr val="002060"/>
                </a:solidFill>
              </a:rPr>
              <a:t>habitantes de la </a:t>
            </a:r>
            <a:r>
              <a:rPr lang="es-ES" sz="4800" b="1" dirty="0" smtClean="0">
                <a:solidFill>
                  <a:srgbClr val="002060"/>
                </a:solidFill>
              </a:rPr>
              <a:t>tierra transgredieron </a:t>
            </a:r>
            <a:r>
              <a:rPr lang="es-ES" sz="4800" b="1" dirty="0">
                <a:solidFill>
                  <a:srgbClr val="C00000"/>
                </a:solidFill>
              </a:rPr>
              <a:t>las leyes</a:t>
            </a:r>
            <a:r>
              <a:rPr lang="es-ES" sz="4800" b="1" dirty="0">
                <a:solidFill>
                  <a:srgbClr val="002060"/>
                </a:solidFill>
              </a:rPr>
              <a:t>.</a:t>
            </a:r>
          </a:p>
          <a:p>
            <a:pPr marL="685800" indent="-685800">
              <a:buClr>
                <a:srgbClr val="C00000"/>
              </a:buClr>
              <a:buFont typeface="Wingdings" panose="05000000000000000000" pitchFamily="2" charset="2"/>
              <a:buChar char="Ø"/>
            </a:pPr>
            <a:r>
              <a:rPr lang="es-ES" sz="4800" b="1" dirty="0" smtClean="0">
                <a:solidFill>
                  <a:srgbClr val="002060"/>
                </a:solidFill>
              </a:rPr>
              <a:t>Falsearon </a:t>
            </a:r>
            <a:r>
              <a:rPr lang="es-ES" sz="4800" b="1" dirty="0">
                <a:solidFill>
                  <a:srgbClr val="002060"/>
                </a:solidFill>
              </a:rPr>
              <a:t>el </a:t>
            </a:r>
            <a:r>
              <a:rPr lang="es-ES" sz="4800" b="1" dirty="0">
                <a:solidFill>
                  <a:srgbClr val="C00000"/>
                </a:solidFill>
              </a:rPr>
              <a:t>derecho</a:t>
            </a:r>
            <a:r>
              <a:rPr lang="es-ES" sz="4800" b="1" dirty="0">
                <a:solidFill>
                  <a:srgbClr val="002060"/>
                </a:solidFill>
              </a:rPr>
              <a:t> (el estatuto).</a:t>
            </a:r>
          </a:p>
          <a:p>
            <a:pPr marL="685800" indent="-685800">
              <a:buClr>
                <a:srgbClr val="C00000"/>
              </a:buClr>
              <a:buFont typeface="Wingdings" panose="05000000000000000000" pitchFamily="2" charset="2"/>
              <a:buChar char="Ø"/>
            </a:pPr>
            <a:r>
              <a:rPr lang="es-ES" sz="4800" b="1" dirty="0" smtClean="0">
                <a:solidFill>
                  <a:srgbClr val="002060"/>
                </a:solidFill>
              </a:rPr>
              <a:t>Quebrantaron </a:t>
            </a:r>
            <a:r>
              <a:rPr lang="es-ES" sz="4800" b="1" dirty="0">
                <a:solidFill>
                  <a:srgbClr val="002060"/>
                </a:solidFill>
              </a:rPr>
              <a:t>el </a:t>
            </a:r>
            <a:r>
              <a:rPr lang="es-ES" sz="4800" b="1" dirty="0">
                <a:solidFill>
                  <a:srgbClr val="C00000"/>
                </a:solidFill>
              </a:rPr>
              <a:t>pacto sempiterno</a:t>
            </a:r>
            <a:r>
              <a:rPr lang="es-ES" sz="4800" b="1" dirty="0">
                <a:solidFill>
                  <a:srgbClr val="002060"/>
                </a:solidFill>
              </a:rPr>
              <a:t>.</a:t>
            </a:r>
          </a:p>
          <a:p>
            <a:r>
              <a:rPr lang="es-ES" sz="4800" b="1" dirty="0">
                <a:solidFill>
                  <a:srgbClr val="002060"/>
                </a:solidFill>
              </a:rPr>
              <a:t>Estas tres expresiones deben entenderse como </a:t>
            </a:r>
            <a:r>
              <a:rPr lang="es-ES" sz="4800" b="1" dirty="0">
                <a:solidFill>
                  <a:srgbClr val="C00000"/>
                </a:solidFill>
              </a:rPr>
              <a:t>sinónimas</a:t>
            </a:r>
            <a:r>
              <a:rPr lang="es-ES" sz="4800" b="1" dirty="0">
                <a:solidFill>
                  <a:srgbClr val="002060"/>
                </a:solidFill>
              </a:rPr>
              <a:t>.</a:t>
            </a:r>
          </a:p>
        </p:txBody>
      </p:sp>
    </p:spTree>
    <p:extLst>
      <p:ext uri="{BB962C8B-B14F-4D97-AF65-F5344CB8AC3E}">
        <p14:creationId xmlns:p14="http://schemas.microsoft.com/office/powerpoint/2010/main" val="158452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2800767"/>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Las consecuencias de la contaminación</a:t>
            </a:r>
            <a:endParaRPr lang="es-ES" sz="88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767" y="531370"/>
            <a:ext cx="11451893"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El versículo 6 recalca nuevamente que la </a:t>
            </a:r>
            <a:r>
              <a:rPr lang="es-ES" sz="6600" b="1" dirty="0">
                <a:solidFill>
                  <a:srgbClr val="C00000"/>
                </a:solidFill>
              </a:rPr>
              <a:t>maldición</a:t>
            </a:r>
            <a:r>
              <a:rPr lang="es-ES" sz="6600" b="1" dirty="0">
                <a:solidFill>
                  <a:srgbClr val="002060"/>
                </a:solidFill>
              </a:rPr>
              <a:t> </a:t>
            </a:r>
            <a:r>
              <a:rPr lang="es-ES" sz="6600" b="1" dirty="0">
                <a:solidFill>
                  <a:srgbClr val="C00000"/>
                </a:solidFill>
              </a:rPr>
              <a:t>devoró</a:t>
            </a:r>
            <a:r>
              <a:rPr lang="es-ES" sz="6600" b="1" dirty="0">
                <a:solidFill>
                  <a:srgbClr val="002060"/>
                </a:solidFill>
              </a:rPr>
              <a:t> a la tierra por estas tres razones y como consecuencia </a:t>
            </a:r>
            <a:r>
              <a:rPr lang="es-ES" sz="6600" b="1" dirty="0">
                <a:solidFill>
                  <a:srgbClr val="C00000"/>
                </a:solidFill>
              </a:rPr>
              <a:t>quedaron pocos hombres</a:t>
            </a:r>
            <a:r>
              <a:rPr lang="es-ES" sz="6600" b="1" dirty="0">
                <a:solidFill>
                  <a:srgbClr val="002060"/>
                </a:solidFill>
              </a:rPr>
              <a:t>:</a:t>
            </a:r>
            <a:endParaRPr lang="es-ES" sz="6600" b="1" dirty="0" smtClean="0">
              <a:solidFill>
                <a:srgbClr val="002060"/>
              </a:solidFill>
            </a:endParaRPr>
          </a:p>
        </p:txBody>
      </p:sp>
    </p:spTree>
    <p:extLst>
      <p:ext uri="{BB962C8B-B14F-4D97-AF65-F5344CB8AC3E}">
        <p14:creationId xmlns:p14="http://schemas.microsoft.com/office/powerpoint/2010/main" val="2572191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4683" y="942875"/>
            <a:ext cx="11238271" cy="5632311"/>
          </a:xfrm>
          <a:prstGeom prst="rect">
            <a:avLst/>
          </a:prstGeom>
          <a:noFill/>
        </p:spPr>
        <p:txBody>
          <a:bodyPr wrap="square" rtlCol="0">
            <a:spAutoFit/>
          </a:bodyPr>
          <a:lstStyle/>
          <a:p>
            <a:r>
              <a:rPr lang="es-ES" sz="6000" b="1" dirty="0">
                <a:solidFill>
                  <a:schemeClr val="bg1"/>
                </a:solidFill>
              </a:rPr>
              <a:t>“</a:t>
            </a:r>
            <a:r>
              <a:rPr lang="es-ES" sz="6000" b="1" dirty="0">
                <a:solidFill>
                  <a:srgbClr val="FFFF00"/>
                </a:solidFill>
              </a:rPr>
              <a:t>Por esta causa </a:t>
            </a:r>
            <a:r>
              <a:rPr lang="es-ES" sz="6000" b="1" dirty="0">
                <a:solidFill>
                  <a:schemeClr val="bg1"/>
                </a:solidFill>
              </a:rPr>
              <a:t>la maldición consumió la tierra, y sus moradores fueron asolados; </a:t>
            </a:r>
            <a:r>
              <a:rPr lang="es-ES" sz="6000" b="1" dirty="0">
                <a:solidFill>
                  <a:srgbClr val="FFFF00"/>
                </a:solidFill>
              </a:rPr>
              <a:t>por esta causa</a:t>
            </a:r>
            <a:r>
              <a:rPr lang="es-ES" sz="6000" b="1" dirty="0">
                <a:solidFill>
                  <a:schemeClr val="bg1"/>
                </a:solidFill>
              </a:rPr>
              <a:t> fueron consumidos los habitantes de la tierra, y </a:t>
            </a:r>
            <a:r>
              <a:rPr lang="es-ES" sz="6000" b="1" dirty="0">
                <a:solidFill>
                  <a:srgbClr val="FFFF00"/>
                </a:solidFill>
              </a:rPr>
              <a:t>disminuyeron los hombres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smtClean="0"/>
              <a:t>Is. 24: 6</a:t>
            </a:r>
            <a:endParaRPr lang="en-US" dirty="0"/>
          </a:p>
        </p:txBody>
      </p:sp>
    </p:spTree>
    <p:extLst>
      <p:ext uri="{BB962C8B-B14F-4D97-AF65-F5344CB8AC3E}">
        <p14:creationId xmlns:p14="http://schemas.microsoft.com/office/powerpoint/2010/main" val="12359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1191" y="716036"/>
            <a:ext cx="1101704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Examinemos más cuidadosamente las tres razones por las cuales la tierra fue destruida. La palabra hebrea ‘</a:t>
            </a:r>
            <a:r>
              <a:rPr lang="es-ES" sz="5400" b="1" dirty="0">
                <a:solidFill>
                  <a:srgbClr val="C00000"/>
                </a:solidFill>
              </a:rPr>
              <a:t>contaminó</a:t>
            </a:r>
            <a:r>
              <a:rPr lang="es-ES" sz="5400" b="1" dirty="0">
                <a:solidFill>
                  <a:srgbClr val="002060"/>
                </a:solidFill>
              </a:rPr>
              <a:t>’ significa ‘</a:t>
            </a:r>
            <a:r>
              <a:rPr lang="es-ES" sz="5400" b="1" dirty="0">
                <a:solidFill>
                  <a:srgbClr val="C00000"/>
                </a:solidFill>
              </a:rPr>
              <a:t>ensuciar, corromper y contaminar moralmente</a:t>
            </a:r>
            <a:r>
              <a:rPr lang="es-ES" sz="5400" b="1" dirty="0">
                <a:solidFill>
                  <a:srgbClr val="002060"/>
                </a:solidFill>
              </a:rPr>
              <a:t>’ (Jeremías 3:9; 23:11).</a:t>
            </a:r>
            <a:endParaRPr lang="es-ES" sz="5400" b="1" dirty="0" smtClean="0">
              <a:solidFill>
                <a:srgbClr val="002060"/>
              </a:solidFill>
            </a:endParaRPr>
          </a:p>
        </p:txBody>
      </p:sp>
    </p:spTree>
    <p:extLst>
      <p:ext uri="{BB962C8B-B14F-4D97-AF65-F5344CB8AC3E}">
        <p14:creationId xmlns:p14="http://schemas.microsoft.com/office/powerpoint/2010/main" val="52010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144655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Traspasaron las leyes</a:t>
            </a:r>
          </a:p>
        </p:txBody>
      </p:sp>
    </p:spTree>
    <p:extLst>
      <p:ext uri="{BB962C8B-B14F-4D97-AF65-F5344CB8AC3E}">
        <p14:creationId xmlns:p14="http://schemas.microsoft.com/office/powerpoint/2010/main" val="509860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419185"/>
            <a:ext cx="11713029"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No cabe duda a cuáles </a:t>
            </a:r>
            <a:r>
              <a:rPr lang="es-ES" sz="6600" b="1" dirty="0">
                <a:solidFill>
                  <a:srgbClr val="C00000"/>
                </a:solidFill>
              </a:rPr>
              <a:t>leyes</a:t>
            </a:r>
            <a:r>
              <a:rPr lang="es-ES" sz="6600" b="1" dirty="0">
                <a:solidFill>
                  <a:srgbClr val="002060"/>
                </a:solidFill>
              </a:rPr>
              <a:t> se refiere </a:t>
            </a:r>
            <a:r>
              <a:rPr lang="es-ES" sz="6600" b="1" dirty="0">
                <a:solidFill>
                  <a:srgbClr val="C00000"/>
                </a:solidFill>
              </a:rPr>
              <a:t>Isaías 24:6</a:t>
            </a:r>
            <a:r>
              <a:rPr lang="es-ES" sz="6600" b="1" dirty="0">
                <a:solidFill>
                  <a:srgbClr val="002060"/>
                </a:solidFill>
              </a:rPr>
              <a:t>. La misma palabra se usa en </a:t>
            </a:r>
            <a:r>
              <a:rPr lang="es-ES" sz="6600" b="1" dirty="0">
                <a:solidFill>
                  <a:srgbClr val="C00000"/>
                </a:solidFill>
              </a:rPr>
              <a:t>Nehemías 9:13-14</a:t>
            </a:r>
            <a:r>
              <a:rPr lang="es-ES" sz="6600" b="1" dirty="0">
                <a:solidFill>
                  <a:srgbClr val="002060"/>
                </a:solidFill>
              </a:rPr>
              <a:t> a donde se </a:t>
            </a:r>
            <a:r>
              <a:rPr lang="es-ES" sz="6600" b="1" dirty="0">
                <a:solidFill>
                  <a:srgbClr val="C00000"/>
                </a:solidFill>
              </a:rPr>
              <a:t>vinculan</a:t>
            </a:r>
            <a:r>
              <a:rPr lang="es-ES" sz="6600" b="1" dirty="0">
                <a:solidFill>
                  <a:srgbClr val="002060"/>
                </a:solidFill>
              </a:rPr>
              <a:t> el </a:t>
            </a:r>
            <a:r>
              <a:rPr lang="es-ES" sz="6600" b="1" dirty="0">
                <a:solidFill>
                  <a:srgbClr val="C00000"/>
                </a:solidFill>
              </a:rPr>
              <a:t>monte Sinaí, la ley y el sábado</a:t>
            </a:r>
            <a:r>
              <a:rPr lang="es-ES" sz="6600" b="1" dirty="0">
                <a:solidFill>
                  <a:srgbClr val="002060"/>
                </a:solidFill>
              </a:rPr>
              <a:t>:</a:t>
            </a:r>
            <a:endParaRPr lang="es-ES" sz="6600" b="1" dirty="0" smtClean="0">
              <a:solidFill>
                <a:srgbClr val="002060"/>
              </a:solidFill>
            </a:endParaRPr>
          </a:p>
        </p:txBody>
      </p:sp>
    </p:spTree>
    <p:extLst>
      <p:ext uri="{BB962C8B-B14F-4D97-AF65-F5344CB8AC3E}">
        <p14:creationId xmlns:p14="http://schemas.microsoft.com/office/powerpoint/2010/main" val="256437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sobre el monte de </a:t>
            </a:r>
            <a:r>
              <a:rPr lang="es-ES" sz="4800" b="1" dirty="0">
                <a:solidFill>
                  <a:srgbClr val="FFFF00"/>
                </a:solidFill>
              </a:rPr>
              <a:t>Sinaí</a:t>
            </a:r>
            <a:r>
              <a:rPr lang="es-ES" sz="4800" b="1" dirty="0">
                <a:solidFill>
                  <a:schemeClr val="bg1"/>
                </a:solidFill>
              </a:rPr>
              <a:t> descendiste, y </a:t>
            </a:r>
            <a:r>
              <a:rPr lang="es-ES" sz="4800" b="1" dirty="0">
                <a:solidFill>
                  <a:srgbClr val="FFFF00"/>
                </a:solidFill>
              </a:rPr>
              <a:t>hablaste</a:t>
            </a:r>
            <a:r>
              <a:rPr lang="es-ES" sz="4800" b="1" dirty="0">
                <a:solidFill>
                  <a:schemeClr val="bg1"/>
                </a:solidFill>
              </a:rPr>
              <a:t> con ellos desde el cielo, y les diste juicios rectos, </a:t>
            </a:r>
            <a:r>
              <a:rPr lang="es-ES" sz="4800" b="1" dirty="0">
                <a:solidFill>
                  <a:srgbClr val="FFFF00"/>
                </a:solidFill>
              </a:rPr>
              <a:t>leyes verdaderas</a:t>
            </a:r>
            <a:r>
              <a:rPr lang="es-ES" sz="4800" b="1" dirty="0">
                <a:solidFill>
                  <a:schemeClr val="bg1"/>
                </a:solidFill>
              </a:rPr>
              <a:t>, y estatutos y </a:t>
            </a:r>
            <a:r>
              <a:rPr lang="es-ES" sz="4800" b="1" dirty="0">
                <a:solidFill>
                  <a:srgbClr val="FFFF00"/>
                </a:solidFill>
              </a:rPr>
              <a:t>mandamientos</a:t>
            </a:r>
            <a:r>
              <a:rPr lang="es-ES" sz="4800" b="1" dirty="0">
                <a:solidFill>
                  <a:schemeClr val="bg1"/>
                </a:solidFill>
              </a:rPr>
              <a:t> buenos, </a:t>
            </a:r>
            <a:r>
              <a:rPr lang="es-ES" sz="4800" b="1" dirty="0">
                <a:solidFill>
                  <a:srgbClr val="FF0000"/>
                </a:solidFill>
              </a:rPr>
              <a:t>14</a:t>
            </a:r>
            <a:r>
              <a:rPr lang="es-ES" sz="4800" b="1" dirty="0">
                <a:solidFill>
                  <a:schemeClr val="bg1"/>
                </a:solidFill>
              </a:rPr>
              <a:t> y les ordenaste el </a:t>
            </a:r>
            <a:r>
              <a:rPr lang="es-ES" sz="4800" b="1" dirty="0">
                <a:solidFill>
                  <a:srgbClr val="FFFF00"/>
                </a:solidFill>
              </a:rPr>
              <a:t>sábado santo</a:t>
            </a:r>
            <a:r>
              <a:rPr lang="es-ES" sz="4800" b="1" dirty="0">
                <a:solidFill>
                  <a:schemeClr val="bg1"/>
                </a:solidFill>
              </a:rPr>
              <a:t> para ti, y por mano de Moisés tu siervo les prescribiste </a:t>
            </a:r>
            <a:r>
              <a:rPr lang="es-ES" sz="4800" b="1" dirty="0">
                <a:solidFill>
                  <a:srgbClr val="FFFF00"/>
                </a:solidFill>
              </a:rPr>
              <a:t>mandamientos</a:t>
            </a:r>
            <a:r>
              <a:rPr lang="es-ES" sz="4800" b="1" dirty="0">
                <a:solidFill>
                  <a:schemeClr val="bg1"/>
                </a:solidFill>
              </a:rPr>
              <a:t>, estatutos y </a:t>
            </a:r>
            <a:r>
              <a:rPr lang="es-ES" sz="4800" b="1" dirty="0">
                <a:solidFill>
                  <a:srgbClr val="FFFF00"/>
                </a:solidFill>
              </a:rPr>
              <a:t>la ley</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Nehemías 9:13, 14:</a:t>
            </a:r>
          </a:p>
        </p:txBody>
      </p:sp>
    </p:spTree>
    <p:extLst>
      <p:ext uri="{BB962C8B-B14F-4D97-AF65-F5344CB8AC3E}">
        <p14:creationId xmlns:p14="http://schemas.microsoft.com/office/powerpoint/2010/main" val="353794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419185"/>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a:t>
            </a:r>
            <a:r>
              <a:rPr lang="es-ES" sz="6600" b="1" dirty="0">
                <a:solidFill>
                  <a:srgbClr val="C00000"/>
                </a:solidFill>
              </a:rPr>
              <a:t>Éxodo 24:12 </a:t>
            </a:r>
            <a:r>
              <a:rPr lang="es-ES" sz="6600" b="1" dirty="0">
                <a:solidFill>
                  <a:srgbClr val="002060"/>
                </a:solidFill>
              </a:rPr>
              <a:t>explica que las tablas de piedra que Dios le dio a Moisés en el </a:t>
            </a:r>
            <a:r>
              <a:rPr lang="es-ES" sz="6600" b="1" dirty="0">
                <a:solidFill>
                  <a:srgbClr val="C00000"/>
                </a:solidFill>
              </a:rPr>
              <a:t>Sinaí</a:t>
            </a:r>
            <a:r>
              <a:rPr lang="es-ES" sz="6600" b="1" dirty="0">
                <a:solidFill>
                  <a:srgbClr val="002060"/>
                </a:solidFill>
              </a:rPr>
              <a:t> contenían la </a:t>
            </a:r>
            <a:r>
              <a:rPr lang="es-ES" sz="6600" b="1" dirty="0">
                <a:solidFill>
                  <a:srgbClr val="C00000"/>
                </a:solidFill>
              </a:rPr>
              <a:t>ley y los mandamientos </a:t>
            </a:r>
            <a:r>
              <a:rPr lang="es-ES" sz="6600" b="1" dirty="0">
                <a:solidFill>
                  <a:srgbClr val="002060"/>
                </a:solidFill>
              </a:rPr>
              <a:t>que Dios mismo escribió con su propio dedo!</a:t>
            </a:r>
            <a:endParaRPr lang="es-ES" sz="6600" b="1" dirty="0" smtClean="0">
              <a:solidFill>
                <a:srgbClr val="002060"/>
              </a:solidFill>
            </a:endParaRPr>
          </a:p>
        </p:txBody>
      </p:sp>
    </p:spTree>
    <p:extLst>
      <p:ext uri="{BB962C8B-B14F-4D97-AF65-F5344CB8AC3E}">
        <p14:creationId xmlns:p14="http://schemas.microsoft.com/office/powerpoint/2010/main" val="992225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Breve repaso de Isaías 24</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Entonces Jehová dijo a Moisés: Sube a mí al monte, y espera allá, y te daré </a:t>
            </a:r>
            <a:r>
              <a:rPr lang="es-ES" sz="6000" b="1" dirty="0">
                <a:solidFill>
                  <a:srgbClr val="FFFF00"/>
                </a:solidFill>
              </a:rPr>
              <a:t>tablas de piedra</a:t>
            </a:r>
            <a:r>
              <a:rPr lang="es-ES" sz="6000" b="1" dirty="0">
                <a:solidFill>
                  <a:schemeClr val="bg1"/>
                </a:solidFill>
              </a:rPr>
              <a:t>, y la </a:t>
            </a:r>
            <a:r>
              <a:rPr lang="es-ES" sz="6000" b="1" dirty="0">
                <a:solidFill>
                  <a:srgbClr val="FFFF00"/>
                </a:solidFill>
              </a:rPr>
              <a:t>ley, y mandamientos</a:t>
            </a:r>
            <a:r>
              <a:rPr lang="es-ES" sz="6000" b="1" dirty="0">
                <a:solidFill>
                  <a:schemeClr val="bg1"/>
                </a:solidFill>
              </a:rPr>
              <a:t> que </a:t>
            </a:r>
            <a:r>
              <a:rPr lang="es-ES" sz="6000" b="1" dirty="0">
                <a:solidFill>
                  <a:srgbClr val="FFFF00"/>
                </a:solidFill>
              </a:rPr>
              <a:t>he</a:t>
            </a:r>
            <a:r>
              <a:rPr lang="es-ES" sz="6000" b="1" dirty="0">
                <a:solidFill>
                  <a:schemeClr val="bg1"/>
                </a:solidFill>
              </a:rPr>
              <a:t> </a:t>
            </a:r>
            <a:r>
              <a:rPr lang="es-ES" sz="6000" b="1" dirty="0">
                <a:solidFill>
                  <a:srgbClr val="FFFF00"/>
                </a:solidFill>
              </a:rPr>
              <a:t>escrito</a:t>
            </a:r>
            <a:r>
              <a:rPr lang="es-ES" sz="6000" b="1" dirty="0">
                <a:solidFill>
                  <a:schemeClr val="bg1"/>
                </a:solidFill>
              </a:rPr>
              <a:t> para enseñarles.”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24:12:</a:t>
            </a:r>
          </a:p>
        </p:txBody>
      </p:sp>
    </p:spTree>
    <p:extLst>
      <p:ext uri="{BB962C8B-B14F-4D97-AF65-F5344CB8AC3E}">
        <p14:creationId xmlns:p14="http://schemas.microsoft.com/office/powerpoint/2010/main" val="3089465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1085" y="149959"/>
            <a:ext cx="1110366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C00000"/>
                </a:solidFill>
              </a:rPr>
              <a:t>¿Y cuál fue </a:t>
            </a:r>
            <a:r>
              <a:rPr lang="es-ES" sz="6000" b="1" u="sng" dirty="0">
                <a:solidFill>
                  <a:srgbClr val="C00000"/>
                </a:solidFill>
              </a:rPr>
              <a:t>la ley </a:t>
            </a:r>
            <a:r>
              <a:rPr lang="es-ES" sz="6000" b="1" dirty="0">
                <a:solidFill>
                  <a:srgbClr val="C00000"/>
                </a:solidFill>
              </a:rPr>
              <a:t>que Dios escribió con su propio dedo? </a:t>
            </a:r>
            <a:r>
              <a:rPr lang="es-ES" sz="6000" b="1" dirty="0">
                <a:solidFill>
                  <a:srgbClr val="002060"/>
                </a:solidFill>
              </a:rPr>
              <a:t>Éxodo </a:t>
            </a:r>
            <a:r>
              <a:rPr lang="es-ES" sz="6000" b="1" dirty="0">
                <a:solidFill>
                  <a:srgbClr val="C00000"/>
                </a:solidFill>
              </a:rPr>
              <a:t>31:18</a:t>
            </a:r>
            <a:r>
              <a:rPr lang="es-ES" sz="6000" b="1" dirty="0">
                <a:solidFill>
                  <a:srgbClr val="002060"/>
                </a:solidFill>
              </a:rPr>
              <a:t> tiene la </a:t>
            </a:r>
            <a:r>
              <a:rPr lang="es-ES" sz="6000" b="1" dirty="0" smtClean="0">
                <a:solidFill>
                  <a:srgbClr val="002060"/>
                </a:solidFill>
              </a:rPr>
              <a:t>respuesta: </a:t>
            </a:r>
            <a:r>
              <a:rPr lang="es-ES" sz="6000" b="1" dirty="0">
                <a:solidFill>
                  <a:srgbClr val="C00000"/>
                </a:solidFill>
              </a:rPr>
              <a:t>los diez mandamientos</a:t>
            </a:r>
            <a:r>
              <a:rPr lang="es-ES" sz="6000" b="1" dirty="0">
                <a:solidFill>
                  <a:srgbClr val="002060"/>
                </a:solidFill>
              </a:rPr>
              <a:t>. David constantemente usó la palabra ‘</a:t>
            </a:r>
            <a:r>
              <a:rPr lang="es-ES" sz="6000" b="1" dirty="0">
                <a:solidFill>
                  <a:srgbClr val="C00000"/>
                </a:solidFill>
              </a:rPr>
              <a:t>ley</a:t>
            </a:r>
            <a:r>
              <a:rPr lang="es-ES" sz="6000" b="1" dirty="0">
                <a:solidFill>
                  <a:srgbClr val="002060"/>
                </a:solidFill>
              </a:rPr>
              <a:t>’ en el </a:t>
            </a:r>
            <a:r>
              <a:rPr lang="es-ES" sz="6000" b="1" dirty="0">
                <a:solidFill>
                  <a:srgbClr val="C00000"/>
                </a:solidFill>
              </a:rPr>
              <a:t>Salmo </a:t>
            </a:r>
            <a:r>
              <a:rPr lang="es-ES" sz="6000" b="1" dirty="0" smtClean="0">
                <a:solidFill>
                  <a:srgbClr val="C00000"/>
                </a:solidFill>
              </a:rPr>
              <a:t>119 </a:t>
            </a:r>
            <a:r>
              <a:rPr lang="es-ES" sz="6000" b="1" dirty="0" smtClean="0">
                <a:solidFill>
                  <a:srgbClr val="002060"/>
                </a:solidFill>
              </a:rPr>
              <a:t>múltiples veces:</a:t>
            </a:r>
          </a:p>
        </p:txBody>
      </p:sp>
    </p:spTree>
    <p:extLst>
      <p:ext uri="{BB962C8B-B14F-4D97-AF65-F5344CB8AC3E}">
        <p14:creationId xmlns:p14="http://schemas.microsoft.com/office/powerpoint/2010/main" val="2522329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4708981"/>
          </a:xfrm>
          <a:prstGeom prst="rect">
            <a:avLst/>
          </a:prstGeom>
          <a:noFill/>
        </p:spPr>
        <p:txBody>
          <a:bodyPr wrap="square" rtlCol="0">
            <a:spAutoFit/>
          </a:bodyPr>
          <a:lstStyle/>
          <a:p>
            <a:r>
              <a:rPr lang="es-ES" sz="6000" b="1" dirty="0">
                <a:solidFill>
                  <a:schemeClr val="bg1"/>
                </a:solidFill>
              </a:rPr>
              <a:t>Y dio a Moisés, cuando acabó de hablar con él en el monte de </a:t>
            </a:r>
            <a:r>
              <a:rPr lang="es-ES" sz="6000" b="1" dirty="0">
                <a:solidFill>
                  <a:srgbClr val="FFFF00"/>
                </a:solidFill>
              </a:rPr>
              <a:t>Sinaí</a:t>
            </a:r>
            <a:r>
              <a:rPr lang="es-ES" sz="6000" b="1" dirty="0">
                <a:solidFill>
                  <a:schemeClr val="bg1"/>
                </a:solidFill>
              </a:rPr>
              <a:t>, </a:t>
            </a:r>
            <a:r>
              <a:rPr lang="es-ES" sz="6000" b="1" dirty="0">
                <a:solidFill>
                  <a:srgbClr val="FFFF00"/>
                </a:solidFill>
              </a:rPr>
              <a:t>dos tablas </a:t>
            </a:r>
            <a:r>
              <a:rPr lang="es-ES" sz="6000" b="1" dirty="0">
                <a:solidFill>
                  <a:schemeClr val="bg1"/>
                </a:solidFill>
              </a:rPr>
              <a:t>del testimonio, tablas de piedra </a:t>
            </a:r>
            <a:r>
              <a:rPr lang="es-ES" sz="6000" b="1" dirty="0">
                <a:solidFill>
                  <a:srgbClr val="FFFF00"/>
                </a:solidFill>
              </a:rPr>
              <a:t>escritas con el dedo de Dios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a:t>
            </a:r>
            <a:r>
              <a:rPr lang="es-ES" sz="3600" b="1" dirty="0" smtClean="0">
                <a:solidFill>
                  <a:srgbClr val="FF0000"/>
                </a:solidFill>
                <a:latin typeface="Arial Black" panose="020B0A04020102020204" pitchFamily="34" charset="0"/>
              </a:rPr>
              <a:t>31: 18:</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6013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5509200"/>
          </a:xfrm>
          <a:prstGeom prst="rect">
            <a:avLst/>
          </a:prstGeom>
          <a:noFill/>
        </p:spPr>
        <p:txBody>
          <a:bodyPr wrap="square" rtlCol="0">
            <a:spAutoFit/>
          </a:bodyPr>
          <a:lstStyle/>
          <a:p>
            <a:r>
              <a:rPr lang="es-ES" sz="4400" b="1" dirty="0" smtClean="0">
                <a:solidFill>
                  <a:srgbClr val="FF0000"/>
                </a:solidFill>
              </a:rPr>
              <a:t>1</a:t>
            </a:r>
            <a:r>
              <a:rPr lang="es-ES" sz="4400" b="1" dirty="0" smtClean="0">
                <a:solidFill>
                  <a:schemeClr val="bg1"/>
                </a:solidFill>
              </a:rPr>
              <a:t> Bienaventurados </a:t>
            </a:r>
            <a:r>
              <a:rPr lang="es-ES" sz="4400" b="1" dirty="0">
                <a:solidFill>
                  <a:schemeClr val="bg1"/>
                </a:solidFill>
              </a:rPr>
              <a:t>los perfectos de camino,</a:t>
            </a:r>
          </a:p>
          <a:p>
            <a:r>
              <a:rPr lang="es-ES" sz="4400" b="1" dirty="0" smtClean="0">
                <a:solidFill>
                  <a:schemeClr val="bg1"/>
                </a:solidFill>
              </a:rPr>
              <a:t>Los </a:t>
            </a:r>
            <a:r>
              <a:rPr lang="es-ES" sz="4400" b="1" dirty="0">
                <a:solidFill>
                  <a:schemeClr val="bg1"/>
                </a:solidFill>
              </a:rPr>
              <a:t>que andan en la </a:t>
            </a:r>
            <a:r>
              <a:rPr lang="es-ES" sz="4400" b="1" dirty="0">
                <a:solidFill>
                  <a:srgbClr val="FFFF00"/>
                </a:solidFill>
              </a:rPr>
              <a:t>ley</a:t>
            </a:r>
            <a:r>
              <a:rPr lang="es-ES" sz="4400" b="1" dirty="0">
                <a:solidFill>
                  <a:schemeClr val="bg1"/>
                </a:solidFill>
              </a:rPr>
              <a:t> de Jehová.</a:t>
            </a:r>
          </a:p>
          <a:p>
            <a:r>
              <a:rPr lang="es-ES" sz="4400" b="1" dirty="0" smtClean="0">
                <a:solidFill>
                  <a:srgbClr val="FF0000"/>
                </a:solidFill>
              </a:rPr>
              <a:t>18</a:t>
            </a:r>
            <a:r>
              <a:rPr lang="es-ES" sz="4400" b="1" dirty="0" smtClean="0">
                <a:solidFill>
                  <a:schemeClr val="bg1"/>
                </a:solidFill>
              </a:rPr>
              <a:t> </a:t>
            </a:r>
            <a:r>
              <a:rPr lang="es-ES" sz="4400" b="1" dirty="0">
                <a:solidFill>
                  <a:schemeClr val="bg1"/>
                </a:solidFill>
              </a:rPr>
              <a:t>Abre mis ojos, y miraré</a:t>
            </a:r>
          </a:p>
          <a:p>
            <a:r>
              <a:rPr lang="es-ES" sz="4400" b="1" dirty="0" smtClean="0">
                <a:solidFill>
                  <a:schemeClr val="bg1"/>
                </a:solidFill>
              </a:rPr>
              <a:t>Las </a:t>
            </a:r>
            <a:r>
              <a:rPr lang="es-ES" sz="4400" b="1" dirty="0">
                <a:solidFill>
                  <a:schemeClr val="bg1"/>
                </a:solidFill>
              </a:rPr>
              <a:t>maravillas de tu </a:t>
            </a:r>
            <a:r>
              <a:rPr lang="es-ES" sz="4400" b="1" dirty="0">
                <a:solidFill>
                  <a:srgbClr val="FFFF00"/>
                </a:solidFill>
              </a:rPr>
              <a:t>ley</a:t>
            </a:r>
            <a:r>
              <a:rPr lang="es-ES" sz="4400" b="1" dirty="0" smtClean="0">
                <a:solidFill>
                  <a:schemeClr val="bg1"/>
                </a:solidFill>
              </a:rPr>
              <a:t>.</a:t>
            </a:r>
          </a:p>
          <a:p>
            <a:r>
              <a:rPr lang="es-ES" sz="4400" b="1" dirty="0">
                <a:solidFill>
                  <a:srgbClr val="FF0000"/>
                </a:solidFill>
              </a:rPr>
              <a:t>34</a:t>
            </a:r>
            <a:r>
              <a:rPr lang="es-ES" sz="4400" b="1" dirty="0">
                <a:solidFill>
                  <a:schemeClr val="bg1"/>
                </a:solidFill>
              </a:rPr>
              <a:t> Dame entendimiento, y guardaré tu </a:t>
            </a:r>
            <a:r>
              <a:rPr lang="es-ES" sz="4400" b="1" dirty="0">
                <a:solidFill>
                  <a:srgbClr val="FFFF00"/>
                </a:solidFill>
              </a:rPr>
              <a:t>ley</a:t>
            </a:r>
            <a:r>
              <a:rPr lang="es-ES" sz="4400" b="1" dirty="0">
                <a:solidFill>
                  <a:schemeClr val="bg1"/>
                </a:solidFill>
              </a:rPr>
              <a:t>,</a:t>
            </a:r>
          </a:p>
          <a:p>
            <a:r>
              <a:rPr lang="es-ES" sz="4400" b="1" dirty="0" smtClean="0">
                <a:solidFill>
                  <a:schemeClr val="bg1"/>
                </a:solidFill>
              </a:rPr>
              <a:t>Y </a:t>
            </a:r>
            <a:r>
              <a:rPr lang="es-ES" sz="4400" b="1" dirty="0">
                <a:solidFill>
                  <a:schemeClr val="bg1"/>
                </a:solidFill>
              </a:rPr>
              <a:t>la cumpliré de todo corazón</a:t>
            </a:r>
            <a:r>
              <a:rPr lang="es-ES" sz="4400" b="1" dirty="0" smtClean="0">
                <a:solidFill>
                  <a:schemeClr val="bg1"/>
                </a:solidFill>
              </a:rPr>
              <a:t>.</a:t>
            </a:r>
          </a:p>
          <a:p>
            <a:r>
              <a:rPr lang="es-ES" sz="4400" b="1" dirty="0">
                <a:solidFill>
                  <a:srgbClr val="FF0000"/>
                </a:solidFill>
              </a:rPr>
              <a:t>44</a:t>
            </a:r>
            <a:r>
              <a:rPr lang="es-ES" sz="4400" b="1" dirty="0">
                <a:solidFill>
                  <a:schemeClr val="bg1"/>
                </a:solidFill>
              </a:rPr>
              <a:t> Guardaré tu </a:t>
            </a:r>
            <a:r>
              <a:rPr lang="es-ES" sz="4400" b="1" dirty="0">
                <a:solidFill>
                  <a:srgbClr val="FFFF00"/>
                </a:solidFill>
              </a:rPr>
              <a:t>ley</a:t>
            </a:r>
            <a:r>
              <a:rPr lang="es-ES" sz="4400" b="1" dirty="0">
                <a:solidFill>
                  <a:schemeClr val="bg1"/>
                </a:solidFill>
              </a:rPr>
              <a:t> siempre,</a:t>
            </a:r>
          </a:p>
          <a:p>
            <a:r>
              <a:rPr lang="es-ES" sz="4400" b="1" dirty="0" smtClean="0">
                <a:solidFill>
                  <a:schemeClr val="bg1"/>
                </a:solidFill>
              </a:rPr>
              <a:t>Para </a:t>
            </a:r>
            <a:r>
              <a:rPr lang="es-ES" sz="4400" b="1" dirty="0">
                <a:solidFill>
                  <a:schemeClr val="bg1"/>
                </a:solidFill>
              </a:rPr>
              <a:t>siempre y eternamente</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latin typeface="Arial Black" panose="020B0A04020102020204" pitchFamily="34" charset="0"/>
              </a:rPr>
              <a:t>Salmo 119:</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5197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183836"/>
            <a:ext cx="1171302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u="sng" dirty="0">
                <a:solidFill>
                  <a:srgbClr val="FF0000"/>
                </a:solidFill>
              </a:rPr>
              <a:t>Nota</a:t>
            </a:r>
            <a:r>
              <a:rPr lang="es-ES" sz="4800" b="1" dirty="0">
                <a:solidFill>
                  <a:srgbClr val="002060"/>
                </a:solidFill>
              </a:rPr>
              <a:t>: Algunos arguyen que la palabra </a:t>
            </a:r>
            <a:r>
              <a:rPr lang="es-ES" sz="4800" b="1" dirty="0">
                <a:solidFill>
                  <a:srgbClr val="C00000"/>
                </a:solidFill>
              </a:rPr>
              <a:t>Torá</a:t>
            </a:r>
            <a:r>
              <a:rPr lang="es-ES" sz="4800" b="1" dirty="0">
                <a:solidFill>
                  <a:srgbClr val="002060"/>
                </a:solidFill>
              </a:rPr>
              <a:t>—</a:t>
            </a:r>
            <a:r>
              <a:rPr lang="es-ES" sz="4800" b="1" dirty="0">
                <a:solidFill>
                  <a:srgbClr val="C00000"/>
                </a:solidFill>
              </a:rPr>
              <a:t>ley</a:t>
            </a:r>
            <a:r>
              <a:rPr lang="es-ES" sz="4800" b="1" dirty="0">
                <a:solidFill>
                  <a:srgbClr val="002060"/>
                </a:solidFill>
              </a:rPr>
              <a:t>—se emplea también para describir las prescripciones de la </a:t>
            </a:r>
            <a:r>
              <a:rPr lang="es-ES" sz="4800" b="1" dirty="0">
                <a:solidFill>
                  <a:srgbClr val="C00000"/>
                </a:solidFill>
              </a:rPr>
              <a:t>ley ceremonial</a:t>
            </a:r>
            <a:r>
              <a:rPr lang="es-ES" sz="4800" b="1" dirty="0">
                <a:solidFill>
                  <a:srgbClr val="002060"/>
                </a:solidFill>
              </a:rPr>
              <a:t>. Pero Isaías 24:5 no puede referirse a estos ritos ceremoniales pues éstos caducaron cuando Cristo murió en la cruz. ¡Dios no castigaría al mundo por quebrantar leyes que ya no están vigentes! Así que estas ‘leyes’ tienen que </a:t>
            </a:r>
            <a:r>
              <a:rPr lang="es-ES" sz="4800" b="1" dirty="0" smtClean="0">
                <a:solidFill>
                  <a:srgbClr val="002060"/>
                </a:solidFill>
              </a:rPr>
              <a:t>ser perennes</a:t>
            </a:r>
            <a:r>
              <a:rPr lang="es-ES" sz="4800" b="1" dirty="0">
                <a:solidFill>
                  <a:srgbClr val="002060"/>
                </a:solidFill>
              </a:rPr>
              <a:t>. </a:t>
            </a:r>
            <a:endParaRPr lang="es-ES" sz="4800" b="1" dirty="0" smtClean="0">
              <a:solidFill>
                <a:srgbClr val="002060"/>
              </a:solidFill>
            </a:endParaRPr>
          </a:p>
        </p:txBody>
      </p:sp>
    </p:spTree>
    <p:extLst>
      <p:ext uri="{BB962C8B-B14F-4D97-AF65-F5344CB8AC3E}">
        <p14:creationId xmlns:p14="http://schemas.microsoft.com/office/powerpoint/2010/main" val="1270951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183836"/>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smtClean="0">
                <a:solidFill>
                  <a:srgbClr val="002060"/>
                </a:solidFill>
              </a:rPr>
              <a:t>Es </a:t>
            </a:r>
            <a:r>
              <a:rPr lang="es-ES" sz="4400" b="1" dirty="0">
                <a:solidFill>
                  <a:srgbClr val="002060"/>
                </a:solidFill>
              </a:rPr>
              <a:t>posible que originalmente la palabra </a:t>
            </a:r>
            <a:r>
              <a:rPr lang="es-ES" sz="4400" b="1" dirty="0">
                <a:solidFill>
                  <a:srgbClr val="C00000"/>
                </a:solidFill>
              </a:rPr>
              <a:t>Torá</a:t>
            </a:r>
            <a:r>
              <a:rPr lang="es-ES" sz="4400" b="1" dirty="0">
                <a:solidFill>
                  <a:srgbClr val="002060"/>
                </a:solidFill>
              </a:rPr>
              <a:t> en Isaías 24:5 estaba en </a:t>
            </a:r>
            <a:r>
              <a:rPr lang="es-ES" sz="4400" b="1" dirty="0">
                <a:solidFill>
                  <a:srgbClr val="C00000"/>
                </a:solidFill>
              </a:rPr>
              <a:t>singular</a:t>
            </a:r>
            <a:r>
              <a:rPr lang="es-ES" sz="4400" b="1" dirty="0">
                <a:solidFill>
                  <a:srgbClr val="002060"/>
                </a:solidFill>
              </a:rPr>
              <a:t> pues la versión </a:t>
            </a:r>
            <a:r>
              <a:rPr lang="es-ES" sz="4400" b="1" dirty="0">
                <a:solidFill>
                  <a:srgbClr val="C00000"/>
                </a:solidFill>
              </a:rPr>
              <a:t>siríaca</a:t>
            </a:r>
            <a:r>
              <a:rPr lang="es-ES" sz="4400" b="1" dirty="0">
                <a:solidFill>
                  <a:srgbClr val="002060"/>
                </a:solidFill>
              </a:rPr>
              <a:t>, la </a:t>
            </a:r>
            <a:r>
              <a:rPr lang="es-ES" sz="4400" b="1" dirty="0" err="1">
                <a:solidFill>
                  <a:srgbClr val="C00000"/>
                </a:solidFill>
              </a:rPr>
              <a:t>Septuaginta</a:t>
            </a:r>
            <a:r>
              <a:rPr lang="es-ES" sz="4400" b="1" dirty="0">
                <a:solidFill>
                  <a:srgbClr val="002060"/>
                </a:solidFill>
              </a:rPr>
              <a:t> y la versión </a:t>
            </a:r>
            <a:r>
              <a:rPr lang="es-ES" sz="4400" b="1" dirty="0">
                <a:solidFill>
                  <a:srgbClr val="C00000"/>
                </a:solidFill>
              </a:rPr>
              <a:t>caldea</a:t>
            </a:r>
            <a:r>
              <a:rPr lang="es-ES" sz="4400" b="1" dirty="0">
                <a:solidFill>
                  <a:srgbClr val="002060"/>
                </a:solidFill>
              </a:rPr>
              <a:t> tienen la palabra en </a:t>
            </a:r>
            <a:r>
              <a:rPr lang="es-ES" sz="4400" b="1" dirty="0">
                <a:solidFill>
                  <a:srgbClr val="C00000"/>
                </a:solidFill>
              </a:rPr>
              <a:t>singular</a:t>
            </a:r>
            <a:r>
              <a:rPr lang="es-ES" sz="4400" b="1" dirty="0">
                <a:solidFill>
                  <a:srgbClr val="002060"/>
                </a:solidFill>
              </a:rPr>
              <a:t>.</a:t>
            </a:r>
          </a:p>
          <a:p>
            <a:r>
              <a:rPr lang="es-ES" sz="4400" b="1" dirty="0">
                <a:solidFill>
                  <a:srgbClr val="002060"/>
                </a:solidFill>
              </a:rPr>
              <a:t>El </a:t>
            </a:r>
            <a:r>
              <a:rPr lang="es-ES" sz="4400" b="1" dirty="0">
                <a:solidFill>
                  <a:srgbClr val="C00000"/>
                </a:solidFill>
              </a:rPr>
              <a:t>Nuevo Testamento </a:t>
            </a:r>
            <a:r>
              <a:rPr lang="es-ES" sz="4400" b="1" dirty="0">
                <a:solidFill>
                  <a:srgbClr val="002060"/>
                </a:solidFill>
              </a:rPr>
              <a:t>apoya este significado de la palabra ‘</a:t>
            </a:r>
            <a:r>
              <a:rPr lang="es-ES" sz="4400" b="1" dirty="0">
                <a:solidFill>
                  <a:srgbClr val="C00000"/>
                </a:solidFill>
              </a:rPr>
              <a:t>ley</a:t>
            </a:r>
            <a:r>
              <a:rPr lang="es-ES" sz="4400" b="1" dirty="0">
                <a:solidFill>
                  <a:srgbClr val="002060"/>
                </a:solidFill>
              </a:rPr>
              <a:t>’. De hecho, la </a:t>
            </a:r>
            <a:r>
              <a:rPr lang="es-ES" sz="4400" b="1" dirty="0">
                <a:solidFill>
                  <a:srgbClr val="C00000"/>
                </a:solidFill>
              </a:rPr>
              <a:t>LXX de Isaías 24:5</a:t>
            </a:r>
            <a:r>
              <a:rPr lang="es-ES" sz="4400" b="1" dirty="0">
                <a:solidFill>
                  <a:srgbClr val="002060"/>
                </a:solidFill>
              </a:rPr>
              <a:t> usa la </a:t>
            </a:r>
            <a:r>
              <a:rPr lang="es-ES" sz="4400" b="1" u="sng" dirty="0">
                <a:solidFill>
                  <a:srgbClr val="002060"/>
                </a:solidFill>
              </a:rPr>
              <a:t>misma palabra </a:t>
            </a:r>
            <a:r>
              <a:rPr lang="es-ES" sz="4400" b="1" dirty="0">
                <a:solidFill>
                  <a:srgbClr val="002060"/>
                </a:solidFill>
              </a:rPr>
              <a:t>griega que se traduce ‘</a:t>
            </a:r>
            <a:r>
              <a:rPr lang="es-ES" sz="4400" b="1" dirty="0">
                <a:solidFill>
                  <a:srgbClr val="C00000"/>
                </a:solidFill>
              </a:rPr>
              <a:t>transgresión de la ley</a:t>
            </a:r>
            <a:r>
              <a:rPr lang="es-ES" sz="4400" b="1" dirty="0">
                <a:solidFill>
                  <a:srgbClr val="002060"/>
                </a:solidFill>
              </a:rPr>
              <a:t>’ en 1 Juan 3:4 e ‘</a:t>
            </a:r>
            <a:r>
              <a:rPr lang="es-ES" sz="4400" b="1" dirty="0">
                <a:solidFill>
                  <a:srgbClr val="C00000"/>
                </a:solidFill>
              </a:rPr>
              <a:t>inicuo</a:t>
            </a:r>
            <a:r>
              <a:rPr lang="es-ES" sz="4400" b="1" dirty="0">
                <a:solidFill>
                  <a:srgbClr val="002060"/>
                </a:solidFill>
              </a:rPr>
              <a:t>’ en 2 Tesalonicenses 2.</a:t>
            </a:r>
            <a:endParaRPr lang="es-ES" sz="4400" b="1" dirty="0" smtClean="0">
              <a:solidFill>
                <a:srgbClr val="002060"/>
              </a:solidFill>
            </a:endParaRPr>
          </a:p>
        </p:txBody>
      </p:sp>
    </p:spTree>
    <p:extLst>
      <p:ext uri="{BB962C8B-B14F-4D97-AF65-F5344CB8AC3E}">
        <p14:creationId xmlns:p14="http://schemas.microsoft.com/office/powerpoint/2010/main" val="2993072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5016758"/>
          </a:xfrm>
          <a:prstGeom prst="rect">
            <a:avLst/>
          </a:prstGeom>
          <a:noFill/>
        </p:spPr>
        <p:txBody>
          <a:bodyPr wrap="square" rtlCol="0">
            <a:spAutoFit/>
          </a:bodyPr>
          <a:lstStyle/>
          <a:p>
            <a:r>
              <a:rPr lang="es-ES" sz="8000" b="1" dirty="0" smtClean="0">
                <a:solidFill>
                  <a:schemeClr val="bg1"/>
                </a:solidFill>
              </a:rPr>
              <a:t>“. </a:t>
            </a:r>
            <a:r>
              <a:rPr lang="es-ES" sz="8000" b="1" dirty="0">
                <a:solidFill>
                  <a:schemeClr val="bg1"/>
                </a:solidFill>
              </a:rPr>
              <a:t>. . y por haberse multiplicado </a:t>
            </a:r>
            <a:r>
              <a:rPr lang="es-ES" sz="8000" b="1" dirty="0">
                <a:solidFill>
                  <a:srgbClr val="FFFF00"/>
                </a:solidFill>
              </a:rPr>
              <a:t>la maldad</a:t>
            </a:r>
            <a:r>
              <a:rPr lang="es-ES" sz="8000" b="1" dirty="0">
                <a:solidFill>
                  <a:schemeClr val="bg1"/>
                </a:solidFill>
              </a:rPr>
              <a:t>, el amor de muchos se enfriará.”</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24:12:</a:t>
            </a:r>
          </a:p>
        </p:txBody>
      </p:sp>
    </p:spTree>
    <p:extLst>
      <p:ext uri="{BB962C8B-B14F-4D97-AF65-F5344CB8AC3E}">
        <p14:creationId xmlns:p14="http://schemas.microsoft.com/office/powerpoint/2010/main" val="3575699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1445" y="183836"/>
            <a:ext cx="1074301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C00000"/>
                </a:solidFill>
              </a:rPr>
              <a:t>Nota</a:t>
            </a:r>
            <a:r>
              <a:rPr lang="es-ES" sz="5400" b="1" dirty="0">
                <a:solidFill>
                  <a:srgbClr val="002060"/>
                </a:solidFill>
              </a:rPr>
              <a:t>: La palabra ‘</a:t>
            </a:r>
            <a:r>
              <a:rPr lang="es-ES" sz="5400" b="1" dirty="0">
                <a:solidFill>
                  <a:srgbClr val="C00000"/>
                </a:solidFill>
              </a:rPr>
              <a:t>maldad</a:t>
            </a:r>
            <a:r>
              <a:rPr lang="es-ES" sz="5400" b="1" dirty="0">
                <a:solidFill>
                  <a:srgbClr val="002060"/>
                </a:solidFill>
              </a:rPr>
              <a:t>’ en griego es </a:t>
            </a:r>
            <a:r>
              <a:rPr lang="es-ES" sz="5400" b="1" i="1" dirty="0">
                <a:solidFill>
                  <a:srgbClr val="C00000"/>
                </a:solidFill>
              </a:rPr>
              <a:t>anomías</a:t>
            </a:r>
            <a:r>
              <a:rPr lang="es-ES" sz="5400" b="1" dirty="0">
                <a:solidFill>
                  <a:srgbClr val="002060"/>
                </a:solidFill>
              </a:rPr>
              <a:t> que significa ‘</a:t>
            </a:r>
            <a:r>
              <a:rPr lang="es-ES" sz="5400" b="1" dirty="0">
                <a:solidFill>
                  <a:srgbClr val="C00000"/>
                </a:solidFill>
              </a:rPr>
              <a:t>transgresión de la ley</a:t>
            </a:r>
            <a:r>
              <a:rPr lang="es-ES" sz="5400" b="1" dirty="0">
                <a:solidFill>
                  <a:srgbClr val="002060"/>
                </a:solidFill>
              </a:rPr>
              <a:t>’. Es decir, la generación final de </a:t>
            </a:r>
            <a:r>
              <a:rPr lang="es-ES" sz="5400" b="1" dirty="0">
                <a:solidFill>
                  <a:srgbClr val="C00000"/>
                </a:solidFill>
              </a:rPr>
              <a:t>impíos</a:t>
            </a:r>
            <a:r>
              <a:rPr lang="es-ES" sz="5400" b="1" dirty="0">
                <a:solidFill>
                  <a:srgbClr val="002060"/>
                </a:solidFill>
              </a:rPr>
              <a:t> se caracterizará por ser </a:t>
            </a:r>
            <a:r>
              <a:rPr lang="es-ES" sz="5400" b="1" dirty="0">
                <a:solidFill>
                  <a:srgbClr val="C00000"/>
                </a:solidFill>
              </a:rPr>
              <a:t>transgresores de la ley</a:t>
            </a:r>
            <a:r>
              <a:rPr lang="es-ES" sz="5400" b="1" dirty="0">
                <a:solidFill>
                  <a:srgbClr val="002060"/>
                </a:solidFill>
              </a:rPr>
              <a:t>. ¿</a:t>
            </a:r>
            <a:r>
              <a:rPr lang="es-ES" sz="5400" b="1" i="1" dirty="0">
                <a:solidFill>
                  <a:srgbClr val="002060"/>
                </a:solidFill>
              </a:rPr>
              <a:t>Por qué condenaría Dios al mundo por transgresiones de una ley que caducó en la cruz</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2828747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2136" y="217714"/>
            <a:ext cx="1125723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Muchos de los que reclaman el nombre de Jesús en el tiempo final serán </a:t>
            </a:r>
            <a:r>
              <a:rPr lang="es-ES" sz="6000" b="1" dirty="0">
                <a:solidFill>
                  <a:srgbClr val="C00000"/>
                </a:solidFill>
              </a:rPr>
              <a:t>transgresores de la ley</a:t>
            </a:r>
            <a:r>
              <a:rPr lang="es-ES" sz="6000" b="1" dirty="0">
                <a:solidFill>
                  <a:srgbClr val="002060"/>
                </a:solidFill>
              </a:rPr>
              <a:t>. Estos cristianos falsos aun hicieron milagros y señales en el nombre de Jesús, </a:t>
            </a:r>
            <a:r>
              <a:rPr lang="es-ES" sz="6000" b="1" dirty="0">
                <a:solidFill>
                  <a:srgbClr val="C00000"/>
                </a:solidFill>
              </a:rPr>
              <a:t>pero eran transgresores de la ley</a:t>
            </a:r>
            <a:r>
              <a:rPr lang="es-ES" sz="6000" b="1" dirty="0">
                <a:solidFill>
                  <a:srgbClr val="002060"/>
                </a:solidFill>
              </a:rPr>
              <a:t>:</a:t>
            </a:r>
            <a:endParaRPr lang="es-ES" sz="6000" b="1" dirty="0" smtClean="0">
              <a:solidFill>
                <a:srgbClr val="002060"/>
              </a:solidFill>
            </a:endParaRPr>
          </a:p>
        </p:txBody>
      </p:sp>
    </p:spTree>
    <p:extLst>
      <p:ext uri="{BB962C8B-B14F-4D97-AF65-F5344CB8AC3E}">
        <p14:creationId xmlns:p14="http://schemas.microsoft.com/office/powerpoint/2010/main" val="2772960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5016758"/>
          </a:xfrm>
          <a:prstGeom prst="rect">
            <a:avLst/>
          </a:prstGeom>
          <a:noFill/>
        </p:spPr>
        <p:txBody>
          <a:bodyPr wrap="square" rtlCol="0">
            <a:spAutoFit/>
          </a:bodyPr>
          <a:lstStyle/>
          <a:p>
            <a:r>
              <a:rPr lang="es-ES" sz="8000" b="1" dirty="0">
                <a:solidFill>
                  <a:schemeClr val="bg1"/>
                </a:solidFill>
              </a:rPr>
              <a:t>“Y entonces les declararé: Nunca os conocí; apartaos de mí, hacedores de </a:t>
            </a:r>
            <a:r>
              <a:rPr lang="es-ES" sz="8000" b="1" dirty="0">
                <a:solidFill>
                  <a:srgbClr val="FFFF00"/>
                </a:solidFill>
              </a:rPr>
              <a:t>maldad</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a:t>
            </a:r>
            <a:r>
              <a:rPr lang="es-ES" sz="3600" b="1" dirty="0" smtClean="0">
                <a:solidFill>
                  <a:srgbClr val="FF0000"/>
                </a:solidFill>
                <a:latin typeface="Arial Black" panose="020B0A04020102020204" pitchFamily="34" charset="0"/>
              </a:rPr>
              <a:t>7: 23:</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3435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a:t>
            </a:r>
            <a:r>
              <a:rPr lang="es-ES" sz="4800" b="1" dirty="0">
                <a:solidFill>
                  <a:srgbClr val="FF0000"/>
                </a:solidFill>
              </a:rPr>
              <a:t>Isaías 24 </a:t>
            </a:r>
            <a:r>
              <a:rPr lang="es-ES" sz="4800" b="1" dirty="0">
                <a:solidFill>
                  <a:srgbClr val="002060"/>
                </a:solidFill>
              </a:rPr>
              <a:t>se halla una descripción de una </a:t>
            </a:r>
            <a:r>
              <a:rPr lang="es-ES" sz="4800" b="1" dirty="0">
                <a:solidFill>
                  <a:srgbClr val="FF0000"/>
                </a:solidFill>
              </a:rPr>
              <a:t>catástrofe global </a:t>
            </a:r>
            <a:r>
              <a:rPr lang="es-ES" sz="4800" b="1" dirty="0">
                <a:solidFill>
                  <a:srgbClr val="002060"/>
                </a:solidFill>
              </a:rPr>
              <a:t>que afligirá al planeta—la segunda venida de Cristo:</a:t>
            </a:r>
          </a:p>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ese evento catastrófico, Satanás, sus ángeles y los reyes de la tierra sufrirán la </a:t>
            </a:r>
            <a:r>
              <a:rPr lang="es-ES" sz="4800" b="1" dirty="0">
                <a:solidFill>
                  <a:srgbClr val="FF0000"/>
                </a:solidFill>
              </a:rPr>
              <a:t>primera etapa de su castigo </a:t>
            </a:r>
            <a:r>
              <a:rPr lang="es-ES" sz="4800" b="1" dirty="0">
                <a:solidFill>
                  <a:srgbClr val="002060"/>
                </a:solidFill>
              </a:rPr>
              <a:t>al ser </a:t>
            </a:r>
            <a:r>
              <a:rPr lang="es-ES" sz="4800" b="1" dirty="0">
                <a:solidFill>
                  <a:srgbClr val="FF0000"/>
                </a:solidFill>
              </a:rPr>
              <a:t>echados en prisión </a:t>
            </a:r>
            <a:r>
              <a:rPr lang="es-ES" sz="4800" b="1" dirty="0">
                <a:solidFill>
                  <a:srgbClr val="002060"/>
                </a:solidFill>
              </a:rPr>
              <a:t>para ser castigados después de ‘muchos días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496285"/>
            <a:ext cx="11038396"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Todo aquel que comete pecado, infringe también la ley; pues el pecado es </a:t>
            </a:r>
            <a:r>
              <a:rPr lang="es-ES" sz="8000" b="1" dirty="0">
                <a:solidFill>
                  <a:srgbClr val="FFFF00"/>
                </a:solidFill>
              </a:rPr>
              <a:t>infracción de la ley</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Juan 3:4: </a:t>
            </a:r>
            <a:r>
              <a:rPr lang="es-ES" sz="3600" b="1" dirty="0">
                <a:latin typeface="Arial Black" panose="020B0A04020102020204" pitchFamily="34" charset="0"/>
              </a:rPr>
              <a:t>El pecado es transgresión de la ley (</a:t>
            </a:r>
            <a:r>
              <a:rPr lang="es-ES" sz="3600" b="1" i="1" dirty="0">
                <a:latin typeface="Arial Black" panose="020B0A04020102020204" pitchFamily="34" charset="0"/>
              </a:rPr>
              <a:t>anomias</a:t>
            </a:r>
            <a:r>
              <a:rPr lang="es-ES" sz="3600" b="1" dirty="0">
                <a:latin typeface="Arial Black" panose="020B0A04020102020204" pitchFamily="34" charset="0"/>
              </a:rPr>
              <a:t>):</a:t>
            </a:r>
          </a:p>
        </p:txBody>
      </p:sp>
    </p:spTree>
    <p:extLst>
      <p:ext uri="{BB962C8B-B14F-4D97-AF65-F5344CB8AC3E}">
        <p14:creationId xmlns:p14="http://schemas.microsoft.com/office/powerpoint/2010/main" val="613433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2136" y="335701"/>
            <a:ext cx="11257233"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800" b="1" u="sng" dirty="0">
                <a:solidFill>
                  <a:srgbClr val="C00000"/>
                </a:solidFill>
              </a:rPr>
              <a:t>Nota</a:t>
            </a:r>
            <a:r>
              <a:rPr lang="es-ES" sz="8800" b="1" dirty="0">
                <a:solidFill>
                  <a:srgbClr val="002060"/>
                </a:solidFill>
              </a:rPr>
              <a:t>: La expresión ‘</a:t>
            </a:r>
            <a:r>
              <a:rPr lang="es-ES" sz="8800" b="1" dirty="0">
                <a:solidFill>
                  <a:srgbClr val="C00000"/>
                </a:solidFill>
              </a:rPr>
              <a:t>infracción de la ley</a:t>
            </a:r>
            <a:r>
              <a:rPr lang="es-ES" sz="8800" b="1" dirty="0">
                <a:solidFill>
                  <a:srgbClr val="002060"/>
                </a:solidFill>
              </a:rPr>
              <a:t>’ es </a:t>
            </a:r>
            <a:r>
              <a:rPr lang="es-ES" sz="8800" b="1" dirty="0">
                <a:solidFill>
                  <a:srgbClr val="C00000"/>
                </a:solidFill>
              </a:rPr>
              <a:t>una sola palabra </a:t>
            </a:r>
            <a:r>
              <a:rPr lang="es-ES" sz="8800" b="1" dirty="0">
                <a:solidFill>
                  <a:srgbClr val="002060"/>
                </a:solidFill>
              </a:rPr>
              <a:t>en griego, </a:t>
            </a:r>
            <a:r>
              <a:rPr lang="es-ES" sz="8800" b="1" i="1" dirty="0">
                <a:solidFill>
                  <a:srgbClr val="C00000"/>
                </a:solidFill>
              </a:rPr>
              <a:t>anomías</a:t>
            </a:r>
            <a:r>
              <a:rPr lang="es-ES" sz="8800" b="1" dirty="0">
                <a:solidFill>
                  <a:srgbClr val="002060"/>
                </a:solidFill>
              </a:rPr>
              <a:t>.</a:t>
            </a:r>
            <a:endParaRPr lang="es-ES" sz="8800" b="1" dirty="0" smtClean="0">
              <a:solidFill>
                <a:srgbClr val="002060"/>
              </a:solidFill>
            </a:endParaRPr>
          </a:p>
        </p:txBody>
      </p:sp>
    </p:spTree>
    <p:extLst>
      <p:ext uri="{BB962C8B-B14F-4D97-AF65-F5344CB8AC3E}">
        <p14:creationId xmlns:p14="http://schemas.microsoft.com/office/powerpoint/2010/main" val="1039953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Entonces dije: He aquí, vengo; en el </a:t>
            </a:r>
            <a:r>
              <a:rPr lang="es-ES" sz="6000" b="1" dirty="0">
                <a:solidFill>
                  <a:srgbClr val="FFFF00"/>
                </a:solidFill>
              </a:rPr>
              <a:t>rollo del libro </a:t>
            </a:r>
            <a:r>
              <a:rPr lang="es-ES" sz="6000" b="1" dirty="0">
                <a:solidFill>
                  <a:schemeClr val="bg1"/>
                </a:solidFill>
              </a:rPr>
              <a:t>está escrito de mí; </a:t>
            </a:r>
            <a:r>
              <a:rPr lang="es-ES" sz="6000" b="1" dirty="0">
                <a:solidFill>
                  <a:srgbClr val="C00000"/>
                </a:solidFill>
              </a:rPr>
              <a:t>8</a:t>
            </a:r>
            <a:r>
              <a:rPr lang="es-ES" sz="6000" b="1" dirty="0">
                <a:solidFill>
                  <a:schemeClr val="bg1"/>
                </a:solidFill>
              </a:rPr>
              <a:t> El hacer tu voluntad, Dios mío, me ha agradado, y tu </a:t>
            </a:r>
            <a:r>
              <a:rPr lang="es-ES" sz="6000" b="1" dirty="0">
                <a:solidFill>
                  <a:srgbClr val="FFFF00"/>
                </a:solidFill>
              </a:rPr>
              <a:t>ley</a:t>
            </a:r>
            <a:r>
              <a:rPr lang="es-ES" sz="6000" b="1" dirty="0">
                <a:solidFill>
                  <a:schemeClr val="bg1"/>
                </a:solidFill>
              </a:rPr>
              <a:t> está </a:t>
            </a:r>
            <a:r>
              <a:rPr lang="es-ES" sz="6000" b="1" dirty="0">
                <a:solidFill>
                  <a:srgbClr val="FFFF00"/>
                </a:solidFill>
              </a:rPr>
              <a:t>en medio de mi corazón</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Salmo 40:7, 8:</a:t>
            </a:r>
          </a:p>
        </p:txBody>
      </p:sp>
    </p:spTree>
    <p:extLst>
      <p:ext uri="{BB962C8B-B14F-4D97-AF65-F5344CB8AC3E}">
        <p14:creationId xmlns:p14="http://schemas.microsoft.com/office/powerpoint/2010/main" val="715431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2333685"/>
            <a:ext cx="11038396"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Más del Hijo dice: Tu trono, oh Dios, por el siglo del siglo; cetro de equidad es el cetro de tu reino. </a:t>
            </a:r>
            <a:r>
              <a:rPr lang="es-ES" sz="4800" b="1" dirty="0">
                <a:solidFill>
                  <a:srgbClr val="C00000"/>
                </a:solidFill>
              </a:rPr>
              <a:t>9</a:t>
            </a:r>
            <a:r>
              <a:rPr lang="es-ES" sz="4800" b="1" dirty="0">
                <a:solidFill>
                  <a:schemeClr val="bg1"/>
                </a:solidFill>
              </a:rPr>
              <a:t> Has </a:t>
            </a:r>
            <a:r>
              <a:rPr lang="es-ES" sz="4800" b="1" dirty="0">
                <a:solidFill>
                  <a:srgbClr val="FFFF00"/>
                </a:solidFill>
              </a:rPr>
              <a:t>amado la justicia</a:t>
            </a:r>
            <a:r>
              <a:rPr lang="es-ES" sz="4800" b="1" dirty="0">
                <a:solidFill>
                  <a:schemeClr val="bg1"/>
                </a:solidFill>
              </a:rPr>
              <a:t>, y </a:t>
            </a:r>
            <a:r>
              <a:rPr lang="es-ES" sz="4800" b="1" dirty="0">
                <a:solidFill>
                  <a:srgbClr val="FFFF00"/>
                </a:solidFill>
              </a:rPr>
              <a:t>aborrecido la maldad</a:t>
            </a:r>
            <a:r>
              <a:rPr lang="es-ES" sz="4800" b="1" dirty="0">
                <a:solidFill>
                  <a:schemeClr val="bg1"/>
                </a:solidFill>
              </a:rPr>
              <a:t>, por lo cual te ungió Dios, el Dios tuyo, con óleo de alegría más que a tus compañeros.”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Hebreos </a:t>
            </a:r>
            <a:r>
              <a:rPr lang="es-ES" sz="3600" b="1" dirty="0" smtClean="0">
                <a:solidFill>
                  <a:srgbClr val="FF0000"/>
                </a:solidFill>
                <a:latin typeface="Arial Black" panose="020B0A04020102020204" pitchFamily="34" charset="0"/>
              </a:rPr>
              <a:t>1:8, 9: </a:t>
            </a:r>
            <a:r>
              <a:rPr lang="es-ES" sz="3600" b="1" dirty="0">
                <a:latin typeface="Arial Black" panose="020B0A04020102020204" pitchFamily="34" charset="0"/>
              </a:rPr>
              <a:t>La generación final de impíos estará en contraste con Jesús quien aborreció la maldad y amó la justicia porque la ley estaba escrita en su corazón</a:t>
            </a:r>
            <a:r>
              <a:rPr lang="es-ES" sz="36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1061794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3144846"/>
            <a:ext cx="11038396" cy="341632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Así también vosotros </a:t>
            </a:r>
            <a:r>
              <a:rPr lang="es-ES" sz="5400" b="1" dirty="0">
                <a:solidFill>
                  <a:srgbClr val="FFFF00"/>
                </a:solidFill>
              </a:rPr>
              <a:t>por fuera</a:t>
            </a:r>
            <a:r>
              <a:rPr lang="es-ES" sz="5400" b="1" dirty="0">
                <a:solidFill>
                  <a:schemeClr val="bg1"/>
                </a:solidFill>
              </a:rPr>
              <a:t>, a la verdad, os mostráis justos a los hombres, pero </a:t>
            </a:r>
            <a:r>
              <a:rPr lang="es-ES" sz="5400" b="1" dirty="0">
                <a:solidFill>
                  <a:srgbClr val="FFFF00"/>
                </a:solidFill>
              </a:rPr>
              <a:t>por dentro </a:t>
            </a:r>
            <a:r>
              <a:rPr lang="es-ES" sz="5400" b="1" dirty="0">
                <a:solidFill>
                  <a:schemeClr val="bg1"/>
                </a:solidFill>
              </a:rPr>
              <a:t>estáis llenos de hipocresía e </a:t>
            </a:r>
            <a:r>
              <a:rPr lang="es-ES" sz="5400" b="1" dirty="0">
                <a:solidFill>
                  <a:srgbClr val="FFFF00"/>
                </a:solidFill>
              </a:rPr>
              <a:t>iniquidad</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86232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23:28: </a:t>
            </a:r>
            <a:r>
              <a:rPr lang="es-ES" sz="3600" b="1" dirty="0">
                <a:latin typeface="Arial Black" panose="020B0A04020102020204" pitchFamily="34" charset="0"/>
              </a:rPr>
              <a:t>Aun los que aparentan ser justos por fuera pueden ser transgresores de la ley por dentro. En otras palabras, el legalista es transgresor de la ley porque la motivación de su obediencia no es el amor</a:t>
            </a:r>
            <a:r>
              <a:rPr lang="es-ES" sz="36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3244509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2404831"/>
            <a:ext cx="11038396"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También debes saber esto: que en los postreros días vendrán tiempos peligrosos. </a:t>
            </a:r>
            <a:r>
              <a:rPr lang="es-ES" sz="4800" b="1" dirty="0">
                <a:solidFill>
                  <a:srgbClr val="C00000"/>
                </a:solidFill>
              </a:rPr>
              <a:t>2</a:t>
            </a:r>
            <a:r>
              <a:rPr lang="es-ES" sz="4800" b="1" dirty="0">
                <a:solidFill>
                  <a:schemeClr val="bg1"/>
                </a:solidFill>
              </a:rPr>
              <a:t> Porque habrá hombres amadores de sí mismos, avaros, vanagloriosos, soberbios, blasfemos, desobedientes a los padres, ingratos, </a:t>
            </a:r>
            <a:r>
              <a:rPr lang="es-ES" sz="4800" b="1" dirty="0" smtClean="0">
                <a:solidFill>
                  <a:schemeClr val="bg1"/>
                </a:solidFill>
              </a:rPr>
              <a:t>impíos</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2 Timoteo 3:1-5: </a:t>
            </a:r>
            <a:r>
              <a:rPr lang="es-ES" sz="3600" b="1" dirty="0">
                <a:latin typeface="Arial Black" panose="020B0A04020102020204" pitchFamily="34" charset="0"/>
              </a:rPr>
              <a:t>Esta lista de males describe la conducta de los tales llamados ‘cristianos’ en los últimos días. Tienen una forma de la piedad, pero sin el poder</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3020511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3215" y="117693"/>
            <a:ext cx="11038396" cy="6740307"/>
          </a:xfrm>
          <a:prstGeom prst="rect">
            <a:avLst/>
          </a:prstGeom>
          <a:noFill/>
        </p:spPr>
        <p:txBody>
          <a:bodyPr wrap="square" rtlCol="0">
            <a:spAutoFit/>
          </a:bodyPr>
          <a:lstStyle/>
          <a:p>
            <a:r>
              <a:rPr lang="es-ES" sz="5400" b="1" dirty="0" smtClean="0">
                <a:solidFill>
                  <a:srgbClr val="C00000"/>
                </a:solidFill>
              </a:rPr>
              <a:t>3</a:t>
            </a:r>
            <a:r>
              <a:rPr lang="es-ES" sz="5400" b="1" dirty="0" smtClean="0">
                <a:solidFill>
                  <a:schemeClr val="bg1"/>
                </a:solidFill>
              </a:rPr>
              <a:t> </a:t>
            </a:r>
            <a:r>
              <a:rPr lang="es-ES" sz="5400" b="1" dirty="0">
                <a:solidFill>
                  <a:schemeClr val="bg1"/>
                </a:solidFill>
              </a:rPr>
              <a:t>sin afecto natural, implacables, calumniadores, intemperantes, crueles, aborrecedores de lo bueno, </a:t>
            </a:r>
            <a:r>
              <a:rPr lang="es-ES" sz="5400" b="1" dirty="0">
                <a:solidFill>
                  <a:srgbClr val="C00000"/>
                </a:solidFill>
              </a:rPr>
              <a:t>4</a:t>
            </a:r>
            <a:r>
              <a:rPr lang="es-ES" sz="5400" b="1" dirty="0">
                <a:solidFill>
                  <a:schemeClr val="bg1"/>
                </a:solidFill>
              </a:rPr>
              <a:t> traidores, impetuosos, infatuados, amadores de los deleites más que de Dios, </a:t>
            </a:r>
            <a:r>
              <a:rPr lang="es-ES" sz="5400" b="1" dirty="0">
                <a:solidFill>
                  <a:srgbClr val="C00000"/>
                </a:solidFill>
              </a:rPr>
              <a:t>5</a:t>
            </a:r>
            <a:r>
              <a:rPr lang="es-ES" sz="5400" b="1" dirty="0">
                <a:solidFill>
                  <a:schemeClr val="bg1"/>
                </a:solidFill>
              </a:rPr>
              <a:t> que tendrán </a:t>
            </a:r>
            <a:r>
              <a:rPr lang="es-ES" sz="5400" b="1" dirty="0">
                <a:solidFill>
                  <a:srgbClr val="FFFF00"/>
                </a:solidFill>
              </a:rPr>
              <a:t>apariencia de piedad</a:t>
            </a:r>
            <a:r>
              <a:rPr lang="es-ES" sz="5400" b="1" dirty="0">
                <a:solidFill>
                  <a:schemeClr val="bg1"/>
                </a:solidFill>
              </a:rPr>
              <a:t>, pero </a:t>
            </a:r>
            <a:r>
              <a:rPr lang="es-ES" sz="5400" b="1" dirty="0">
                <a:solidFill>
                  <a:srgbClr val="FFFF00"/>
                </a:solidFill>
              </a:rPr>
              <a:t>negarán la eficacia </a:t>
            </a:r>
            <a:r>
              <a:rPr lang="es-ES" sz="5400" b="1" dirty="0">
                <a:solidFill>
                  <a:schemeClr val="bg1"/>
                </a:solidFill>
              </a:rPr>
              <a:t>de ella; a éstos evita.”</a:t>
            </a:r>
          </a:p>
        </p:txBody>
      </p:sp>
    </p:spTree>
    <p:extLst>
      <p:ext uri="{BB962C8B-B14F-4D97-AF65-F5344CB8AC3E}">
        <p14:creationId xmlns:p14="http://schemas.microsoft.com/office/powerpoint/2010/main" val="573096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809765"/>
            <a:ext cx="4224464" cy="584775"/>
          </a:xfrm>
          <a:prstGeom prst="rect">
            <a:avLst/>
          </a:prstGeom>
          <a:noFill/>
        </p:spPr>
        <p:txBody>
          <a:bodyPr wrap="square" rtlCol="0">
            <a:spAutoFit/>
          </a:bodyPr>
          <a:lstStyle/>
          <a:p>
            <a:pPr lvl="0">
              <a:defRPr/>
            </a:pPr>
            <a:r>
              <a:rPr lang="es-ES" sz="3200" dirty="0">
                <a:solidFill>
                  <a:schemeClr val="accent1">
                    <a:lumMod val="50000"/>
                  </a:schemeClr>
                </a:solidFill>
              </a:rPr>
              <a:t>Después de los mil años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1077218"/>
          </a:xfrm>
          <a:prstGeom prst="rect">
            <a:avLst/>
          </a:prstGeom>
          <a:noFill/>
        </p:spPr>
        <p:txBody>
          <a:bodyPr wrap="square" rtlCol="0">
            <a:spAutoFit/>
          </a:bodyPr>
          <a:lstStyle/>
          <a:p>
            <a:pPr lvl="0">
              <a:defRPr/>
            </a:pPr>
            <a:r>
              <a:rPr lang="es-ES" sz="3200" dirty="0">
                <a:solidFill>
                  <a:schemeClr val="accent1">
                    <a:lumMod val="50000"/>
                  </a:schemeClr>
                </a:solidFill>
              </a:rPr>
              <a:t>Primera etapa del castigo de Satanás</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3" y="4325606"/>
            <a:ext cx="4431072" cy="1077218"/>
          </a:xfrm>
          <a:prstGeom prst="rect">
            <a:avLst/>
          </a:prstGeom>
          <a:noFill/>
        </p:spPr>
        <p:txBody>
          <a:bodyPr wrap="square" rtlCol="0">
            <a:spAutoFit/>
          </a:bodyPr>
          <a:lstStyle/>
          <a:p>
            <a:pPr lvl="0">
              <a:defRPr/>
            </a:pPr>
            <a:r>
              <a:rPr lang="es-ES" sz="3200" dirty="0">
                <a:solidFill>
                  <a:schemeClr val="accent1">
                    <a:lumMod val="50000"/>
                  </a:schemeClr>
                </a:solidFill>
              </a:rPr>
              <a:t>Consecuencia de la maldición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745954"/>
            <a:ext cx="3207312" cy="584775"/>
          </a:xfrm>
          <a:prstGeom prst="rect">
            <a:avLst/>
          </a:prstGeom>
          <a:noFill/>
        </p:spPr>
        <p:txBody>
          <a:bodyPr wrap="square" rtlCol="0">
            <a:spAutoFit/>
          </a:bodyPr>
          <a:lstStyle/>
          <a:p>
            <a:pPr>
              <a:defRPr/>
            </a:pPr>
            <a:r>
              <a:rPr lang="es-ES" sz="3200" i="1" dirty="0">
                <a:solidFill>
                  <a:schemeClr val="accent1">
                    <a:lumMod val="50000"/>
                  </a:schemeClr>
                </a:solidFill>
              </a:rPr>
              <a:t>anomías</a:t>
            </a:r>
            <a:endParaRPr lang="es-ES" sz="3200" i="1"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3032060"/>
            <a:ext cx="4431073" cy="1077218"/>
          </a:xfrm>
          <a:prstGeom prst="rect">
            <a:avLst/>
          </a:prstGeom>
          <a:noFill/>
        </p:spPr>
        <p:txBody>
          <a:bodyPr wrap="square" rtlCol="0">
            <a:spAutoFit/>
          </a:bodyPr>
          <a:lstStyle/>
          <a:p>
            <a:pPr lvl="0">
              <a:defRPr/>
            </a:pPr>
            <a:r>
              <a:rPr lang="es-ES" sz="3200" dirty="0">
                <a:solidFill>
                  <a:schemeClr val="accent1">
                    <a:lumMod val="50000"/>
                  </a:schemeClr>
                </a:solidFill>
              </a:rPr>
              <a:t>La tierra </a:t>
            </a:r>
            <a:r>
              <a:rPr lang="es-ES" sz="3200" dirty="0" smtClean="0">
                <a:solidFill>
                  <a:schemeClr val="accent1">
                    <a:lumMod val="50000"/>
                  </a:schemeClr>
                </a:solidFill>
              </a:rPr>
              <a:t>se contaminó porque</a:t>
            </a:r>
            <a:r>
              <a:rPr lang="es-ES" sz="3200" dirty="0">
                <a:solidFill>
                  <a:schemeClr val="accent1">
                    <a:lumMod val="50000"/>
                  </a:schemeClr>
                </a:solidFill>
              </a:rPr>
              <a:t>...</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61422" y="3228243"/>
            <a:ext cx="5525727" cy="1077218"/>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Los justos estarán en la nueva Jerusalén</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55302" y="1166460"/>
            <a:ext cx="4953472"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En "prisión" por mil años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7" y="155969"/>
            <a:ext cx="5761799"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Disminuyeron los hombres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036034"/>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rPr>
              <a:t>Es transgresión de la ley</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705957"/>
            <a:ext cx="5325381"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transgredieron las leyes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383426" y="4713321"/>
            <a:ext cx="5260708"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Es respeto a la ley</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04808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smtClean="0">
                <a:solidFill>
                  <a:schemeClr val="bg1"/>
                </a:solidFill>
                <a:latin typeface="Bauhaus 93" panose="04030905020B02020C02" pitchFamily="82" charset="0"/>
              </a:rPr>
              <a:t>Cambiando </a:t>
            </a:r>
            <a:r>
              <a:rPr lang="es-ES" sz="8000" dirty="0">
                <a:solidFill>
                  <a:schemeClr val="bg1"/>
                </a:solidFill>
                <a:latin typeface="Bauhaus 93" panose="04030905020B02020C02" pitchFamily="82" charset="0"/>
              </a:rPr>
              <a:t>la ordenanza (</a:t>
            </a:r>
            <a:r>
              <a:rPr lang="es-ES" sz="8000" u="sng" dirty="0">
                <a:solidFill>
                  <a:schemeClr val="bg1"/>
                </a:solidFill>
                <a:latin typeface="Bauhaus 93" panose="04030905020B02020C02" pitchFamily="82" charset="0"/>
              </a:rPr>
              <a:t>singular</a:t>
            </a:r>
            <a:r>
              <a:rPr lang="es-ES" sz="8000" dirty="0">
                <a:solidFill>
                  <a:schemeClr val="bg1"/>
                </a:solidFill>
                <a:latin typeface="Bauhaus 93" panose="04030905020B02020C02" pitchFamily="82" charset="0"/>
              </a:rPr>
              <a:t>: Es una ordenanza en particular)</a:t>
            </a:r>
            <a:endParaRPr lang="es-ES" sz="80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368502"/>
            <a:ext cx="11713029"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C00000"/>
              </a:buClr>
              <a:buFont typeface="Wingdings" panose="05000000000000000000" pitchFamily="2" charset="2"/>
              <a:buChar char="Ø"/>
            </a:pPr>
            <a:r>
              <a:rPr lang="es-ES" sz="4400" b="1" dirty="0" smtClean="0">
                <a:solidFill>
                  <a:srgbClr val="002060"/>
                </a:solidFill>
              </a:rPr>
              <a:t>La </a:t>
            </a:r>
            <a:r>
              <a:rPr lang="es-ES" sz="4400" b="1" dirty="0">
                <a:solidFill>
                  <a:srgbClr val="002060"/>
                </a:solidFill>
              </a:rPr>
              <a:t>palabra que se traduce ‘</a:t>
            </a:r>
            <a:r>
              <a:rPr lang="es-ES" sz="4400" b="1" dirty="0">
                <a:solidFill>
                  <a:srgbClr val="C00000"/>
                </a:solidFill>
              </a:rPr>
              <a:t>falsearon</a:t>
            </a:r>
            <a:r>
              <a:rPr lang="es-ES" sz="4400" b="1" dirty="0">
                <a:solidFill>
                  <a:srgbClr val="002060"/>
                </a:solidFill>
              </a:rPr>
              <a:t>’ </a:t>
            </a:r>
            <a:r>
              <a:rPr lang="es-ES" sz="4400" b="1" dirty="0" smtClean="0">
                <a:solidFill>
                  <a:srgbClr val="002060"/>
                </a:solidFill>
              </a:rPr>
              <a:t>en </a:t>
            </a:r>
            <a:r>
              <a:rPr lang="es-ES" sz="4400" b="1" dirty="0" err="1" smtClean="0">
                <a:solidFill>
                  <a:srgbClr val="002060"/>
                </a:solidFill>
              </a:rPr>
              <a:t>Is</a:t>
            </a:r>
            <a:r>
              <a:rPr lang="es-ES" sz="4400" b="1" dirty="0" smtClean="0">
                <a:solidFill>
                  <a:srgbClr val="002060"/>
                </a:solidFill>
              </a:rPr>
              <a:t>. 24: 5 en RVR1960 </a:t>
            </a:r>
            <a:r>
              <a:rPr lang="es-ES" sz="4400" b="1" dirty="0">
                <a:solidFill>
                  <a:srgbClr val="002060"/>
                </a:solidFill>
              </a:rPr>
              <a:t>se debe traducir </a:t>
            </a:r>
            <a:r>
              <a:rPr lang="es-ES" sz="4400" b="1" dirty="0" smtClean="0">
                <a:solidFill>
                  <a:srgbClr val="002060"/>
                </a:solidFill>
              </a:rPr>
              <a:t>mejor como </a:t>
            </a:r>
            <a:r>
              <a:rPr lang="es-ES" sz="4400" b="1" dirty="0">
                <a:solidFill>
                  <a:srgbClr val="002060"/>
                </a:solidFill>
              </a:rPr>
              <a:t>‘</a:t>
            </a:r>
            <a:r>
              <a:rPr lang="es-ES" sz="4400" b="1" dirty="0">
                <a:solidFill>
                  <a:srgbClr val="C00000"/>
                </a:solidFill>
              </a:rPr>
              <a:t>cambiaron</a:t>
            </a:r>
            <a:r>
              <a:rPr lang="es-ES" sz="4400" b="1" dirty="0" smtClean="0">
                <a:solidFill>
                  <a:srgbClr val="002060"/>
                </a:solidFill>
              </a:rPr>
              <a:t>’.</a:t>
            </a:r>
          </a:p>
          <a:p>
            <a:pPr marL="722313">
              <a:buClr>
                <a:srgbClr val="C00000"/>
              </a:buClr>
            </a:pPr>
            <a:r>
              <a:rPr lang="es-ES" sz="4400" b="1" i="1" u="sng" dirty="0" smtClean="0">
                <a:solidFill>
                  <a:srgbClr val="002060"/>
                </a:solidFill>
              </a:rPr>
              <a:t>RVR 1960 </a:t>
            </a:r>
            <a:r>
              <a:rPr lang="es-ES" sz="4400" b="1" i="1" dirty="0" smtClean="0">
                <a:solidFill>
                  <a:srgbClr val="002060"/>
                </a:solidFill>
              </a:rPr>
              <a:t>“…porque </a:t>
            </a:r>
            <a:r>
              <a:rPr lang="es-ES" sz="4400" b="1" i="1" dirty="0">
                <a:solidFill>
                  <a:srgbClr val="002060"/>
                </a:solidFill>
              </a:rPr>
              <a:t>traspasaron las leyes, </a:t>
            </a:r>
            <a:r>
              <a:rPr lang="es-ES" sz="4400" b="1" i="1" dirty="0">
                <a:solidFill>
                  <a:srgbClr val="C00000"/>
                </a:solidFill>
              </a:rPr>
              <a:t>falsearon</a:t>
            </a:r>
            <a:r>
              <a:rPr lang="es-ES" sz="4400" b="1" i="1" dirty="0">
                <a:solidFill>
                  <a:srgbClr val="002060"/>
                </a:solidFill>
              </a:rPr>
              <a:t> el </a:t>
            </a:r>
            <a:r>
              <a:rPr lang="es-ES" sz="4400" b="1" i="1" dirty="0" smtClean="0">
                <a:solidFill>
                  <a:srgbClr val="002060"/>
                </a:solidFill>
              </a:rPr>
              <a:t>derecho…”</a:t>
            </a:r>
          </a:p>
          <a:p>
            <a:pPr marL="722313">
              <a:buClr>
                <a:srgbClr val="C00000"/>
              </a:buClr>
            </a:pPr>
            <a:r>
              <a:rPr lang="es-ES" sz="4400" b="1" i="1" u="sng" dirty="0" smtClean="0">
                <a:solidFill>
                  <a:srgbClr val="002060"/>
                </a:solidFill>
              </a:rPr>
              <a:t>BLPH</a:t>
            </a:r>
            <a:r>
              <a:rPr lang="es-ES" sz="4400" b="1" i="1" dirty="0" smtClean="0">
                <a:solidFill>
                  <a:srgbClr val="002060"/>
                </a:solidFill>
              </a:rPr>
              <a:t> ‘Sus </a:t>
            </a:r>
            <a:r>
              <a:rPr lang="es-ES" sz="4400" b="1" i="1" dirty="0">
                <a:solidFill>
                  <a:srgbClr val="002060"/>
                </a:solidFill>
              </a:rPr>
              <a:t>habitantes profanan la tierra:</a:t>
            </a:r>
          </a:p>
          <a:p>
            <a:pPr marL="722313">
              <a:buClr>
                <a:srgbClr val="C00000"/>
              </a:buClr>
            </a:pPr>
            <a:r>
              <a:rPr lang="es-ES" sz="4400" b="1" i="1" dirty="0">
                <a:solidFill>
                  <a:srgbClr val="002060"/>
                </a:solidFill>
              </a:rPr>
              <a:t>violan las leyes, </a:t>
            </a:r>
            <a:r>
              <a:rPr lang="es-ES" sz="4400" b="1" i="1" dirty="0">
                <a:solidFill>
                  <a:srgbClr val="C00000"/>
                </a:solidFill>
              </a:rPr>
              <a:t>cambian</a:t>
            </a:r>
            <a:r>
              <a:rPr lang="es-ES" sz="4400" b="1" i="1" dirty="0">
                <a:solidFill>
                  <a:srgbClr val="002060"/>
                </a:solidFill>
              </a:rPr>
              <a:t> las normas,</a:t>
            </a:r>
          </a:p>
          <a:p>
            <a:pPr marL="722313">
              <a:buClr>
                <a:srgbClr val="C00000"/>
              </a:buClr>
            </a:pPr>
            <a:r>
              <a:rPr lang="es-ES" sz="4400" b="1" i="1" dirty="0">
                <a:solidFill>
                  <a:srgbClr val="002060"/>
                </a:solidFill>
              </a:rPr>
              <a:t>quebrantan la alianza eterna</a:t>
            </a:r>
            <a:r>
              <a:rPr lang="es-ES" sz="4400" b="1" i="1" dirty="0" smtClean="0">
                <a:solidFill>
                  <a:srgbClr val="002060"/>
                </a:solidFill>
              </a:rPr>
              <a:t>.’</a:t>
            </a:r>
            <a:endParaRPr lang="es-ES" sz="4400" b="1" i="1" dirty="0">
              <a:solidFill>
                <a:srgbClr val="002060"/>
              </a:solidFill>
            </a:endParaRPr>
          </a:p>
        </p:txBody>
      </p:sp>
    </p:spTree>
    <p:extLst>
      <p:ext uri="{BB962C8B-B14F-4D97-AF65-F5344CB8AC3E}">
        <p14:creationId xmlns:p14="http://schemas.microsoft.com/office/powerpoint/2010/main" val="1214605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Los </a:t>
            </a:r>
            <a:r>
              <a:rPr lang="es-ES" sz="4800" b="1" dirty="0">
                <a:solidFill>
                  <a:srgbClr val="FF0000"/>
                </a:solidFill>
              </a:rPr>
              <a:t>‘muchos días’ </a:t>
            </a:r>
            <a:r>
              <a:rPr lang="es-ES" sz="4800" b="1" dirty="0">
                <a:solidFill>
                  <a:srgbClr val="002060"/>
                </a:solidFill>
              </a:rPr>
              <a:t>de Isaías equivalen a los </a:t>
            </a:r>
            <a:r>
              <a:rPr lang="es-ES" sz="4800" b="1" dirty="0">
                <a:solidFill>
                  <a:srgbClr val="FF0000"/>
                </a:solidFill>
              </a:rPr>
              <a:t>mil años </a:t>
            </a:r>
            <a:r>
              <a:rPr lang="es-ES" sz="4800" b="1" dirty="0">
                <a:solidFill>
                  <a:srgbClr val="002060"/>
                </a:solidFill>
              </a:rPr>
              <a:t>de Apocalipsis 20.</a:t>
            </a:r>
          </a:p>
          <a:p>
            <a:pPr marL="685800" indent="-685800">
              <a:buClr>
                <a:srgbClr val="FF0000"/>
              </a:buClr>
              <a:buFont typeface="Wingdings" panose="05000000000000000000" pitchFamily="2" charset="2"/>
              <a:buChar char="Ø"/>
            </a:pPr>
            <a:r>
              <a:rPr lang="es-ES" sz="4800" b="1" dirty="0" smtClean="0">
                <a:solidFill>
                  <a:srgbClr val="002060"/>
                </a:solidFill>
              </a:rPr>
              <a:t>Después </a:t>
            </a:r>
            <a:r>
              <a:rPr lang="es-ES" sz="4800" b="1" dirty="0">
                <a:solidFill>
                  <a:srgbClr val="002060"/>
                </a:solidFill>
              </a:rPr>
              <a:t>de los mil años Satanás, sus ángeles y los impíos sufrirán la </a:t>
            </a:r>
            <a:r>
              <a:rPr lang="es-ES" sz="4800" b="1" dirty="0">
                <a:solidFill>
                  <a:srgbClr val="FF0000"/>
                </a:solidFill>
              </a:rPr>
              <a:t>segunda etapa de su castigo</a:t>
            </a:r>
            <a:r>
              <a:rPr lang="es-ES" sz="4800" b="1" dirty="0">
                <a:solidFill>
                  <a:srgbClr val="002060"/>
                </a:solidFill>
              </a:rPr>
              <a:t>, la </a:t>
            </a:r>
            <a:r>
              <a:rPr lang="es-ES" sz="4800" b="1" dirty="0">
                <a:solidFill>
                  <a:srgbClr val="FF0000"/>
                </a:solidFill>
              </a:rPr>
              <a:t>muerte segunda</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Después </a:t>
            </a:r>
            <a:r>
              <a:rPr lang="es-ES" sz="4800" b="1" dirty="0">
                <a:solidFill>
                  <a:srgbClr val="002060"/>
                </a:solidFill>
              </a:rPr>
              <a:t>de los mil años, los justos estarán en la </a:t>
            </a:r>
            <a:r>
              <a:rPr lang="es-ES" sz="4800" b="1" dirty="0">
                <a:solidFill>
                  <a:srgbClr val="FF0000"/>
                </a:solidFill>
              </a:rPr>
              <a:t>nueva Jerusalén </a:t>
            </a:r>
            <a:r>
              <a:rPr lang="es-ES" sz="4800" b="1" dirty="0">
                <a:solidFill>
                  <a:srgbClr val="002060"/>
                </a:solidFill>
              </a:rPr>
              <a:t>y en el monte de </a:t>
            </a:r>
            <a:r>
              <a:rPr lang="es-ES" sz="4800" b="1" dirty="0" err="1" smtClean="0">
                <a:solidFill>
                  <a:srgbClr val="002060"/>
                </a:solidFill>
              </a:rPr>
              <a:t>Sión</a:t>
            </a:r>
            <a:endParaRPr lang="es-ES" sz="4800" b="1" dirty="0">
              <a:solidFill>
                <a:srgbClr val="002060"/>
              </a:solidFill>
            </a:endParaRPr>
          </a:p>
        </p:txBody>
      </p:sp>
    </p:spTree>
    <p:extLst>
      <p:ext uri="{BB962C8B-B14F-4D97-AF65-F5344CB8AC3E}">
        <p14:creationId xmlns:p14="http://schemas.microsoft.com/office/powerpoint/2010/main" val="3754831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55677" y="742489"/>
            <a:ext cx="1171302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C00000"/>
              </a:buClr>
              <a:buFont typeface="Wingdings" panose="05000000000000000000" pitchFamily="2" charset="2"/>
              <a:buChar char="Ø"/>
            </a:pPr>
            <a:r>
              <a:rPr lang="es-ES" sz="4800" b="1" dirty="0" smtClean="0">
                <a:solidFill>
                  <a:srgbClr val="002060"/>
                </a:solidFill>
              </a:rPr>
              <a:t>La </a:t>
            </a:r>
            <a:r>
              <a:rPr lang="es-ES" sz="4800" b="1" dirty="0">
                <a:solidFill>
                  <a:srgbClr val="002060"/>
                </a:solidFill>
              </a:rPr>
              <a:t>palabra hebrea se usa para describir a </a:t>
            </a:r>
            <a:r>
              <a:rPr lang="es-ES" sz="4800" b="1" dirty="0" err="1">
                <a:solidFill>
                  <a:srgbClr val="002060"/>
                </a:solidFill>
              </a:rPr>
              <a:t>Labán</a:t>
            </a:r>
            <a:r>
              <a:rPr lang="es-ES" sz="4800" b="1" dirty="0">
                <a:solidFill>
                  <a:srgbClr val="002060"/>
                </a:solidFill>
              </a:rPr>
              <a:t> quien </a:t>
            </a:r>
            <a:r>
              <a:rPr lang="es-ES" sz="4800" b="1" dirty="0">
                <a:solidFill>
                  <a:srgbClr val="C00000"/>
                </a:solidFill>
              </a:rPr>
              <a:t>cambió</a:t>
            </a:r>
            <a:r>
              <a:rPr lang="es-ES" sz="4800" b="1" dirty="0">
                <a:solidFill>
                  <a:srgbClr val="002060"/>
                </a:solidFill>
              </a:rPr>
              <a:t> el salario de Jacob diez veces (Génesis 31:7; vea también Levítico 27:10</a:t>
            </a:r>
            <a:r>
              <a:rPr lang="es-ES" sz="4800" b="1" dirty="0" smtClean="0">
                <a:solidFill>
                  <a:srgbClr val="002060"/>
                </a:solidFill>
              </a:rPr>
              <a:t>).</a:t>
            </a:r>
          </a:p>
          <a:p>
            <a:pPr marL="633413">
              <a:buClr>
                <a:srgbClr val="C00000"/>
              </a:buClr>
            </a:pPr>
            <a:r>
              <a:rPr lang="es-ES" sz="4800" b="1" dirty="0" smtClean="0">
                <a:solidFill>
                  <a:srgbClr val="002060"/>
                </a:solidFill>
              </a:rPr>
              <a:t>“</a:t>
            </a:r>
            <a:r>
              <a:rPr lang="es-ES" sz="4800" b="1" i="1" dirty="0" smtClean="0">
                <a:solidFill>
                  <a:srgbClr val="002060"/>
                </a:solidFill>
              </a:rPr>
              <a:t>y </a:t>
            </a:r>
            <a:r>
              <a:rPr lang="es-ES" sz="4800" b="1" i="1" dirty="0">
                <a:solidFill>
                  <a:srgbClr val="002060"/>
                </a:solidFill>
              </a:rPr>
              <a:t>vuestro padre me ha engañado, y me ha </a:t>
            </a:r>
            <a:r>
              <a:rPr lang="es-ES" sz="4800" b="1" i="1" dirty="0">
                <a:solidFill>
                  <a:srgbClr val="C00000"/>
                </a:solidFill>
              </a:rPr>
              <a:t>cambiado</a:t>
            </a:r>
            <a:r>
              <a:rPr lang="es-ES" sz="4800" b="1" i="1" dirty="0">
                <a:solidFill>
                  <a:srgbClr val="002060"/>
                </a:solidFill>
              </a:rPr>
              <a:t> el salario diez veces; pero Dios no le ha permitido que me hiciese mal</a:t>
            </a:r>
            <a:r>
              <a:rPr lang="es-ES" sz="4800" b="1" i="1" dirty="0" smtClean="0">
                <a:solidFill>
                  <a:srgbClr val="002060"/>
                </a:solidFill>
              </a:rPr>
              <a:t>.”</a:t>
            </a:r>
            <a:endParaRPr lang="es-ES" sz="4800" b="1" i="1" dirty="0">
              <a:solidFill>
                <a:srgbClr val="002060"/>
              </a:solidFill>
            </a:endParaRPr>
          </a:p>
        </p:txBody>
      </p:sp>
    </p:spTree>
    <p:extLst>
      <p:ext uri="{BB962C8B-B14F-4D97-AF65-F5344CB8AC3E}">
        <p14:creationId xmlns:p14="http://schemas.microsoft.com/office/powerpoint/2010/main" val="1014483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531370"/>
            <a:ext cx="11713029"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marL="857250" indent="-857250">
              <a:buClr>
                <a:srgbClr val="C00000"/>
              </a:buClr>
              <a:buFont typeface="Wingdings" panose="05000000000000000000" pitchFamily="2" charset="2"/>
              <a:buChar char="Ø"/>
            </a:pPr>
            <a:r>
              <a:rPr lang="es-ES" sz="6600" b="1" dirty="0" smtClean="0">
                <a:solidFill>
                  <a:srgbClr val="002060"/>
                </a:solidFill>
              </a:rPr>
              <a:t>José </a:t>
            </a:r>
            <a:r>
              <a:rPr lang="es-ES" sz="6600" b="1" dirty="0">
                <a:solidFill>
                  <a:srgbClr val="002060"/>
                </a:solidFill>
              </a:rPr>
              <a:t>se </a:t>
            </a:r>
            <a:r>
              <a:rPr lang="es-ES" sz="6600" b="1" dirty="0">
                <a:solidFill>
                  <a:srgbClr val="C00000"/>
                </a:solidFill>
              </a:rPr>
              <a:t>mudó o cambió </a:t>
            </a:r>
            <a:r>
              <a:rPr lang="es-ES" sz="6600" b="1" dirty="0">
                <a:solidFill>
                  <a:srgbClr val="002060"/>
                </a:solidFill>
              </a:rPr>
              <a:t>la ropa cuando lo sacaron de la prisión (Génesis 41:14).</a:t>
            </a:r>
          </a:p>
          <a:p>
            <a:pPr marL="857250" indent="-857250">
              <a:buClr>
                <a:srgbClr val="C00000"/>
              </a:buClr>
              <a:buFont typeface="Wingdings" panose="05000000000000000000" pitchFamily="2" charset="2"/>
              <a:buChar char="Ø"/>
            </a:pPr>
            <a:r>
              <a:rPr lang="es-ES" sz="6600" b="1" dirty="0" smtClean="0">
                <a:solidFill>
                  <a:srgbClr val="002060"/>
                </a:solidFill>
              </a:rPr>
              <a:t>La </a:t>
            </a:r>
            <a:r>
              <a:rPr lang="es-ES" sz="6600" b="1" dirty="0">
                <a:solidFill>
                  <a:srgbClr val="002060"/>
                </a:solidFill>
              </a:rPr>
              <a:t>palabra también se traduce ‘</a:t>
            </a:r>
            <a:r>
              <a:rPr lang="es-ES" sz="6600" b="1" dirty="0">
                <a:solidFill>
                  <a:srgbClr val="C00000"/>
                </a:solidFill>
              </a:rPr>
              <a:t>quitará</a:t>
            </a:r>
            <a:r>
              <a:rPr lang="es-ES" sz="6600" b="1" dirty="0">
                <a:solidFill>
                  <a:srgbClr val="002060"/>
                </a:solidFill>
              </a:rPr>
              <a:t>’ (Isaías 2:18).</a:t>
            </a:r>
            <a:endParaRPr lang="es-ES" sz="6600" b="1" dirty="0" smtClean="0">
              <a:solidFill>
                <a:srgbClr val="002060"/>
              </a:solidFill>
            </a:endParaRPr>
          </a:p>
        </p:txBody>
      </p:sp>
    </p:spTree>
    <p:extLst>
      <p:ext uri="{BB962C8B-B14F-4D97-AF65-F5344CB8AC3E}">
        <p14:creationId xmlns:p14="http://schemas.microsoft.com/office/powerpoint/2010/main" val="659114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1725989"/>
            <a:ext cx="11713029" cy="2800767"/>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8800" b="1" dirty="0">
                <a:solidFill>
                  <a:srgbClr val="002060"/>
                </a:solidFill>
              </a:rPr>
              <a:t>¿Qué significa la palabra ‘</a:t>
            </a:r>
            <a:r>
              <a:rPr lang="es-ES" sz="8800" b="1" dirty="0">
                <a:solidFill>
                  <a:srgbClr val="C00000"/>
                </a:solidFill>
              </a:rPr>
              <a:t>ordenanza</a:t>
            </a:r>
            <a:r>
              <a:rPr lang="es-ES" sz="8800" b="1" dirty="0">
                <a:solidFill>
                  <a:srgbClr val="002060"/>
                </a:solidFill>
              </a:rPr>
              <a:t>’?</a:t>
            </a:r>
            <a:endParaRPr lang="es-ES" sz="8800" b="1" dirty="0" smtClean="0">
              <a:solidFill>
                <a:srgbClr val="002060"/>
              </a:solidFill>
            </a:endParaRPr>
          </a:p>
        </p:txBody>
      </p:sp>
    </p:spTree>
    <p:extLst>
      <p:ext uri="{BB962C8B-B14F-4D97-AF65-F5344CB8AC3E}">
        <p14:creationId xmlns:p14="http://schemas.microsoft.com/office/powerpoint/2010/main" val="3966177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2136" y="217714"/>
            <a:ext cx="112572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Los mejores lexicógrafos hebreos explican que la raíz de la palabra </a:t>
            </a:r>
            <a:r>
              <a:rPr lang="es-ES" sz="4400" b="1" i="1" dirty="0" err="1">
                <a:solidFill>
                  <a:srgbClr val="C00000"/>
                </a:solidFill>
              </a:rPr>
              <a:t>choq</a:t>
            </a:r>
            <a:r>
              <a:rPr lang="es-ES" sz="4400" b="1" dirty="0">
                <a:solidFill>
                  <a:srgbClr val="002060"/>
                </a:solidFill>
              </a:rPr>
              <a:t> significa ‘</a:t>
            </a:r>
            <a:r>
              <a:rPr lang="es-ES" sz="4400" b="1" dirty="0">
                <a:solidFill>
                  <a:srgbClr val="C00000"/>
                </a:solidFill>
              </a:rPr>
              <a:t>tallar o grabar cortando o grabando en piedra</a:t>
            </a:r>
            <a:r>
              <a:rPr lang="es-ES" sz="4400" b="1" dirty="0">
                <a:solidFill>
                  <a:srgbClr val="002060"/>
                </a:solidFill>
              </a:rPr>
              <a:t>’.</a:t>
            </a:r>
          </a:p>
          <a:p>
            <a:r>
              <a:rPr lang="es-ES" sz="4400" b="1" dirty="0">
                <a:solidFill>
                  <a:srgbClr val="002060"/>
                </a:solidFill>
              </a:rPr>
              <a:t>Según los eruditos del idioma hebreo, la palabra significa ‘</a:t>
            </a:r>
            <a:r>
              <a:rPr lang="es-ES" sz="4400" b="1" i="1" dirty="0">
                <a:solidFill>
                  <a:srgbClr val="C00000"/>
                </a:solidFill>
              </a:rPr>
              <a:t>grabar leyes sobre tablas de piedra o metal con el fin de colocarlos en un lugar público.</a:t>
            </a:r>
            <a:r>
              <a:rPr lang="es-ES" sz="4400" b="1" dirty="0">
                <a:solidFill>
                  <a:srgbClr val="002060"/>
                </a:solidFill>
              </a:rPr>
              <a:t>” </a:t>
            </a:r>
            <a:r>
              <a:rPr lang="es-ES" sz="4400" b="1" dirty="0" smtClean="0">
                <a:solidFill>
                  <a:srgbClr val="AC0C45"/>
                </a:solidFill>
              </a:rPr>
              <a:t>(Jack </a:t>
            </a:r>
            <a:r>
              <a:rPr lang="es-ES" sz="4400" b="1" dirty="0">
                <a:solidFill>
                  <a:srgbClr val="AC0C45"/>
                </a:solidFill>
              </a:rPr>
              <a:t>P. Lewis, </a:t>
            </a:r>
            <a:r>
              <a:rPr lang="es-ES" sz="4400" b="1" dirty="0" err="1">
                <a:solidFill>
                  <a:srgbClr val="AC0C45"/>
                </a:solidFill>
              </a:rPr>
              <a:t>Theological</a:t>
            </a:r>
            <a:r>
              <a:rPr lang="es-ES" sz="4400" b="1" dirty="0">
                <a:solidFill>
                  <a:srgbClr val="AC0C45"/>
                </a:solidFill>
              </a:rPr>
              <a:t> </a:t>
            </a:r>
            <a:r>
              <a:rPr lang="es-ES" sz="4400" b="1" dirty="0" err="1">
                <a:solidFill>
                  <a:srgbClr val="AC0C45"/>
                </a:solidFill>
              </a:rPr>
              <a:t>Wordbook</a:t>
            </a:r>
            <a:r>
              <a:rPr lang="es-ES" sz="4400" b="1" dirty="0">
                <a:solidFill>
                  <a:srgbClr val="AC0C45"/>
                </a:solidFill>
              </a:rPr>
              <a:t> of </a:t>
            </a:r>
            <a:r>
              <a:rPr lang="es-ES" sz="4400" b="1" dirty="0" err="1">
                <a:solidFill>
                  <a:srgbClr val="AC0C45"/>
                </a:solidFill>
              </a:rPr>
              <a:t>the</a:t>
            </a:r>
            <a:r>
              <a:rPr lang="es-ES" sz="4400" b="1" dirty="0">
                <a:solidFill>
                  <a:srgbClr val="AC0C45"/>
                </a:solidFill>
              </a:rPr>
              <a:t> Old </a:t>
            </a:r>
            <a:r>
              <a:rPr lang="es-ES" sz="4400" b="1" dirty="0" err="1">
                <a:solidFill>
                  <a:srgbClr val="AC0C45"/>
                </a:solidFill>
              </a:rPr>
              <a:t>Testament</a:t>
            </a:r>
            <a:r>
              <a:rPr lang="es-ES" sz="4400" b="1" dirty="0">
                <a:solidFill>
                  <a:srgbClr val="AC0C45"/>
                </a:solidFill>
              </a:rPr>
              <a:t>, </a:t>
            </a:r>
            <a:r>
              <a:rPr lang="es-ES" sz="4400" b="1" dirty="0" err="1">
                <a:solidFill>
                  <a:srgbClr val="AC0C45"/>
                </a:solidFill>
              </a:rPr>
              <a:t>volume</a:t>
            </a:r>
            <a:r>
              <a:rPr lang="es-ES" sz="4400" b="1" dirty="0">
                <a:solidFill>
                  <a:srgbClr val="AC0C45"/>
                </a:solidFill>
              </a:rPr>
              <a:t> 1, p. </a:t>
            </a:r>
            <a:r>
              <a:rPr lang="es-ES" sz="4400" b="1" dirty="0" smtClean="0">
                <a:solidFill>
                  <a:srgbClr val="AC0C45"/>
                </a:solidFill>
              </a:rPr>
              <a:t>317)</a:t>
            </a:r>
          </a:p>
        </p:txBody>
      </p:sp>
    </p:spTree>
    <p:extLst>
      <p:ext uri="{BB962C8B-B14F-4D97-AF65-F5344CB8AC3E}">
        <p14:creationId xmlns:p14="http://schemas.microsoft.com/office/powerpoint/2010/main" val="3700731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2136" y="531370"/>
            <a:ext cx="1120585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Según el léxico hebreo de Brown-Driver-</a:t>
            </a:r>
            <a:r>
              <a:rPr lang="es-ES" sz="4800" b="1" dirty="0" err="1">
                <a:solidFill>
                  <a:srgbClr val="002060"/>
                </a:solidFill>
              </a:rPr>
              <a:t>Briggs</a:t>
            </a:r>
            <a:r>
              <a:rPr lang="es-ES" sz="4800" b="1" dirty="0">
                <a:solidFill>
                  <a:srgbClr val="002060"/>
                </a:solidFill>
              </a:rPr>
              <a:t> la palabra </a:t>
            </a:r>
            <a:r>
              <a:rPr lang="es-ES" sz="4800" b="1" i="1" dirty="0" err="1" smtClean="0">
                <a:solidFill>
                  <a:srgbClr val="FF0000"/>
                </a:solidFill>
              </a:rPr>
              <a:t>choq</a:t>
            </a:r>
            <a:r>
              <a:rPr lang="es-ES" sz="4800" b="1" dirty="0" smtClean="0">
                <a:solidFill>
                  <a:srgbClr val="002060"/>
                </a:solidFill>
              </a:rPr>
              <a:t> significa</a:t>
            </a:r>
            <a:r>
              <a:rPr lang="es-ES" sz="4800" b="1" dirty="0">
                <a:solidFill>
                  <a:srgbClr val="002060"/>
                </a:solidFill>
              </a:rPr>
              <a:t>: </a:t>
            </a:r>
            <a:r>
              <a:rPr lang="es-ES" sz="4800" b="1" dirty="0" smtClean="0">
                <a:solidFill>
                  <a:srgbClr val="AC0C45"/>
                </a:solidFill>
              </a:rPr>
              <a:t>“cortar </a:t>
            </a:r>
            <a:r>
              <a:rPr lang="es-ES" sz="4800" b="1" dirty="0">
                <a:solidFill>
                  <a:srgbClr val="AC0C45"/>
                </a:solidFill>
              </a:rPr>
              <a:t>en, cortar sobre, grabar, inscribir, recalcar, demarcar.”</a:t>
            </a:r>
          </a:p>
          <a:p>
            <a:r>
              <a:rPr lang="es-ES" sz="4800" b="1" dirty="0">
                <a:solidFill>
                  <a:srgbClr val="002060"/>
                </a:solidFill>
              </a:rPr>
              <a:t>La palabra aparece con frecuencia en el Antiguo Testamento junto con otras palabras tales como ‘</a:t>
            </a:r>
            <a:r>
              <a:rPr lang="es-ES" sz="4800" b="1" dirty="0">
                <a:solidFill>
                  <a:srgbClr val="AC0C45"/>
                </a:solidFill>
              </a:rPr>
              <a:t>palabra</a:t>
            </a:r>
            <a:r>
              <a:rPr lang="es-ES" sz="4800" b="1" dirty="0">
                <a:solidFill>
                  <a:srgbClr val="002060"/>
                </a:solidFill>
              </a:rPr>
              <a:t>’, ‘</a:t>
            </a:r>
            <a:r>
              <a:rPr lang="es-ES" sz="4800" b="1" dirty="0">
                <a:solidFill>
                  <a:srgbClr val="AC0C45"/>
                </a:solidFill>
              </a:rPr>
              <a:t>testimonio</a:t>
            </a:r>
            <a:r>
              <a:rPr lang="es-ES" sz="4800" b="1" dirty="0">
                <a:solidFill>
                  <a:srgbClr val="002060"/>
                </a:solidFill>
              </a:rPr>
              <a:t>’, ‘</a:t>
            </a:r>
            <a:r>
              <a:rPr lang="es-ES" sz="4800" b="1" dirty="0">
                <a:solidFill>
                  <a:srgbClr val="AC0C45"/>
                </a:solidFill>
              </a:rPr>
              <a:t>ley</a:t>
            </a:r>
            <a:r>
              <a:rPr lang="es-ES" sz="4800" b="1" dirty="0">
                <a:solidFill>
                  <a:srgbClr val="002060"/>
                </a:solidFill>
              </a:rPr>
              <a:t>’, ‘</a:t>
            </a:r>
            <a:r>
              <a:rPr lang="es-ES" sz="4800" b="1" dirty="0">
                <a:solidFill>
                  <a:srgbClr val="AC0C45"/>
                </a:solidFill>
              </a:rPr>
              <a:t>juicio</a:t>
            </a:r>
            <a:r>
              <a:rPr lang="es-ES" sz="4800" b="1" dirty="0">
                <a:solidFill>
                  <a:srgbClr val="002060"/>
                </a:solidFill>
              </a:rPr>
              <a:t>’ y ‘</a:t>
            </a:r>
            <a:r>
              <a:rPr lang="es-ES" sz="4800" b="1" dirty="0">
                <a:solidFill>
                  <a:srgbClr val="AC0C45"/>
                </a:solidFill>
              </a:rPr>
              <a:t>mandamiento</a:t>
            </a:r>
            <a:r>
              <a:rPr lang="es-ES" sz="4800" b="1" dirty="0">
                <a:solidFill>
                  <a:srgbClr val="002060"/>
                </a:solidFill>
              </a:rPr>
              <a:t>’.</a:t>
            </a:r>
            <a:endParaRPr lang="es-ES" sz="4800" b="1" dirty="0" smtClean="0">
              <a:solidFill>
                <a:srgbClr val="AC0C45"/>
              </a:solidFill>
            </a:endParaRPr>
          </a:p>
        </p:txBody>
      </p:sp>
    </p:spTree>
    <p:extLst>
      <p:ext uri="{BB962C8B-B14F-4D97-AF65-F5344CB8AC3E}">
        <p14:creationId xmlns:p14="http://schemas.microsoft.com/office/powerpoint/2010/main" val="393736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6788" y="460835"/>
            <a:ext cx="1120585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“Los sinónimos de la palabra son </a:t>
            </a:r>
            <a:r>
              <a:rPr lang="es-ES" sz="4800" b="1" i="1" dirty="0" err="1">
                <a:solidFill>
                  <a:srgbClr val="FF0000"/>
                </a:solidFill>
              </a:rPr>
              <a:t>mitswah</a:t>
            </a:r>
            <a:r>
              <a:rPr lang="es-ES" sz="4800" b="1" dirty="0">
                <a:solidFill>
                  <a:srgbClr val="002060"/>
                </a:solidFill>
              </a:rPr>
              <a:t>, </a:t>
            </a:r>
            <a:r>
              <a:rPr lang="es-ES" sz="4800" b="1" dirty="0" smtClean="0">
                <a:solidFill>
                  <a:srgbClr val="002060"/>
                </a:solidFill>
              </a:rPr>
              <a:t>‘mandamiento’; </a:t>
            </a:r>
            <a:r>
              <a:rPr lang="es-ES" sz="4800" b="1" i="1" dirty="0" err="1">
                <a:solidFill>
                  <a:srgbClr val="FF0000"/>
                </a:solidFill>
              </a:rPr>
              <a:t>mishpat</a:t>
            </a:r>
            <a:r>
              <a:rPr lang="es-ES" sz="4800" b="1" dirty="0">
                <a:solidFill>
                  <a:srgbClr val="002060"/>
                </a:solidFill>
              </a:rPr>
              <a:t>, </a:t>
            </a:r>
            <a:r>
              <a:rPr lang="es-ES" sz="4800" b="1" dirty="0" smtClean="0">
                <a:solidFill>
                  <a:srgbClr val="002060"/>
                </a:solidFill>
              </a:rPr>
              <a:t>‘juicio’; </a:t>
            </a:r>
            <a:r>
              <a:rPr lang="es-ES" sz="4800" b="1" i="1" dirty="0" err="1">
                <a:solidFill>
                  <a:srgbClr val="FF0000"/>
                </a:solidFill>
              </a:rPr>
              <a:t>berit</a:t>
            </a:r>
            <a:r>
              <a:rPr lang="es-ES" sz="4800" b="1" dirty="0">
                <a:solidFill>
                  <a:srgbClr val="002060"/>
                </a:solidFill>
              </a:rPr>
              <a:t>, </a:t>
            </a:r>
            <a:r>
              <a:rPr lang="es-ES" sz="4800" b="1" dirty="0" smtClean="0">
                <a:solidFill>
                  <a:srgbClr val="002060"/>
                </a:solidFill>
              </a:rPr>
              <a:t>‘pacto’; </a:t>
            </a:r>
            <a:r>
              <a:rPr lang="es-ES" sz="4800" b="1" i="1" dirty="0" err="1">
                <a:solidFill>
                  <a:srgbClr val="FF0000"/>
                </a:solidFill>
              </a:rPr>
              <a:t>torah</a:t>
            </a:r>
            <a:r>
              <a:rPr lang="es-ES" sz="4800" b="1" dirty="0">
                <a:solidFill>
                  <a:srgbClr val="002060"/>
                </a:solidFill>
              </a:rPr>
              <a:t>, </a:t>
            </a:r>
            <a:r>
              <a:rPr lang="es-ES" sz="4800" b="1" dirty="0" smtClean="0">
                <a:solidFill>
                  <a:srgbClr val="002060"/>
                </a:solidFill>
              </a:rPr>
              <a:t>‘ley’; </a:t>
            </a:r>
            <a:r>
              <a:rPr lang="es-ES" sz="4800" b="1" dirty="0">
                <a:solidFill>
                  <a:srgbClr val="002060"/>
                </a:solidFill>
              </a:rPr>
              <a:t>y </a:t>
            </a:r>
            <a:r>
              <a:rPr lang="es-ES" sz="4800" b="1" i="1" dirty="0" err="1" smtClean="0">
                <a:solidFill>
                  <a:srgbClr val="FF0000"/>
                </a:solidFill>
              </a:rPr>
              <a:t>edut</a:t>
            </a:r>
            <a:r>
              <a:rPr lang="es-ES" sz="4800" b="1" dirty="0">
                <a:solidFill>
                  <a:srgbClr val="002060"/>
                </a:solidFill>
              </a:rPr>
              <a:t>, </a:t>
            </a:r>
            <a:r>
              <a:rPr lang="es-ES" sz="4800" b="1" dirty="0" smtClean="0">
                <a:solidFill>
                  <a:srgbClr val="002060"/>
                </a:solidFill>
              </a:rPr>
              <a:t>‘testimonio.’ </a:t>
            </a:r>
            <a:r>
              <a:rPr lang="es-ES" sz="4800" b="1" dirty="0">
                <a:solidFill>
                  <a:srgbClr val="002060"/>
                </a:solidFill>
              </a:rPr>
              <a:t>No es fácil distinguir entre estos sinónimos, pues a menudo se encuentran </a:t>
            </a:r>
            <a:r>
              <a:rPr lang="es-ES" sz="4800" b="1" dirty="0" smtClean="0">
                <a:solidFill>
                  <a:srgbClr val="002060"/>
                </a:solidFill>
              </a:rPr>
              <a:t>juntos</a:t>
            </a:r>
            <a:r>
              <a:rPr lang="es-ES" sz="4800" b="1" dirty="0">
                <a:solidFill>
                  <a:srgbClr val="002060"/>
                </a:solidFill>
              </a:rPr>
              <a:t>.” </a:t>
            </a:r>
            <a:r>
              <a:rPr lang="es-ES" sz="4800" b="1" i="1" dirty="0" err="1">
                <a:solidFill>
                  <a:srgbClr val="AC0C45"/>
                </a:solidFill>
              </a:rPr>
              <a:t>Vine's</a:t>
            </a:r>
            <a:r>
              <a:rPr lang="es-ES" sz="4800" b="1" i="1" dirty="0">
                <a:solidFill>
                  <a:srgbClr val="AC0C45"/>
                </a:solidFill>
              </a:rPr>
              <a:t> </a:t>
            </a:r>
            <a:r>
              <a:rPr lang="es-ES" sz="4800" b="1" i="1" dirty="0" err="1">
                <a:solidFill>
                  <a:srgbClr val="AC0C45"/>
                </a:solidFill>
              </a:rPr>
              <a:t>Expository</a:t>
            </a:r>
            <a:r>
              <a:rPr lang="es-ES" sz="4800" b="1" i="1" dirty="0">
                <a:solidFill>
                  <a:srgbClr val="AC0C45"/>
                </a:solidFill>
              </a:rPr>
              <a:t> </a:t>
            </a:r>
            <a:r>
              <a:rPr lang="es-ES" sz="4800" b="1" i="1" dirty="0" err="1">
                <a:solidFill>
                  <a:srgbClr val="AC0C45"/>
                </a:solidFill>
              </a:rPr>
              <a:t>Dictionary</a:t>
            </a:r>
            <a:r>
              <a:rPr lang="es-ES" sz="4800" b="1" i="1" dirty="0">
                <a:solidFill>
                  <a:srgbClr val="AC0C45"/>
                </a:solidFill>
              </a:rPr>
              <a:t> of </a:t>
            </a:r>
            <a:r>
              <a:rPr lang="es-ES" sz="4800" b="1" i="1" dirty="0" err="1">
                <a:solidFill>
                  <a:srgbClr val="AC0C45"/>
                </a:solidFill>
              </a:rPr>
              <a:t>Biblical</a:t>
            </a:r>
            <a:r>
              <a:rPr lang="es-ES" sz="4800" b="1" i="1" dirty="0">
                <a:solidFill>
                  <a:srgbClr val="AC0C45"/>
                </a:solidFill>
              </a:rPr>
              <a:t> </a:t>
            </a:r>
            <a:r>
              <a:rPr lang="es-ES" sz="4800" b="1" i="1" dirty="0" err="1">
                <a:solidFill>
                  <a:srgbClr val="AC0C45"/>
                </a:solidFill>
              </a:rPr>
              <a:t>Words</a:t>
            </a:r>
            <a:r>
              <a:rPr lang="es-ES" sz="4800" b="1" i="1" dirty="0">
                <a:solidFill>
                  <a:srgbClr val="AC0C45"/>
                </a:solidFill>
              </a:rPr>
              <a:t>, Copyright (c) 1985, Thomas Nelson </a:t>
            </a:r>
            <a:r>
              <a:rPr lang="es-ES" sz="4800" b="1" i="1" dirty="0" err="1">
                <a:solidFill>
                  <a:srgbClr val="AC0C45"/>
                </a:solidFill>
              </a:rPr>
              <a:t>Publishers</a:t>
            </a:r>
            <a:r>
              <a:rPr lang="es-ES" sz="4800" b="1" i="1" dirty="0">
                <a:solidFill>
                  <a:srgbClr val="AC0C45"/>
                </a:solidFill>
              </a:rPr>
              <a:t>)</a:t>
            </a:r>
            <a:endParaRPr lang="es-ES" sz="4800" b="1" i="1" dirty="0" smtClean="0">
              <a:solidFill>
                <a:srgbClr val="AC0C45"/>
              </a:solidFill>
            </a:endParaRPr>
          </a:p>
        </p:txBody>
      </p:sp>
    </p:spTree>
    <p:extLst>
      <p:ext uri="{BB962C8B-B14F-4D97-AF65-F5344CB8AC3E}">
        <p14:creationId xmlns:p14="http://schemas.microsoft.com/office/powerpoint/2010/main" val="4177135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6788" y="460835"/>
            <a:ext cx="11205851" cy="4524315"/>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La palabra </a:t>
            </a:r>
            <a:r>
              <a:rPr lang="es-ES" sz="7200" b="1" i="1" dirty="0" err="1" smtClean="0">
                <a:solidFill>
                  <a:srgbClr val="FF0000"/>
                </a:solidFill>
              </a:rPr>
              <a:t>choq</a:t>
            </a:r>
            <a:r>
              <a:rPr lang="es-ES" sz="7200" b="1" dirty="0" smtClean="0">
                <a:solidFill>
                  <a:srgbClr val="002060"/>
                </a:solidFill>
              </a:rPr>
              <a:t> se </a:t>
            </a:r>
            <a:r>
              <a:rPr lang="es-ES" sz="7200" b="1" dirty="0">
                <a:solidFill>
                  <a:srgbClr val="002060"/>
                </a:solidFill>
              </a:rPr>
              <a:t>usa para denotar </a:t>
            </a:r>
            <a:r>
              <a:rPr lang="es-ES" sz="7200" b="1" dirty="0">
                <a:solidFill>
                  <a:srgbClr val="FF0000"/>
                </a:solidFill>
              </a:rPr>
              <a:t>decretos inmutables </a:t>
            </a:r>
            <a:r>
              <a:rPr lang="es-ES" sz="7200" b="1" dirty="0">
                <a:solidFill>
                  <a:srgbClr val="002060"/>
                </a:solidFill>
              </a:rPr>
              <a:t>que Dios estableció en la misma </a:t>
            </a:r>
            <a:r>
              <a:rPr lang="es-ES" sz="7200" b="1" dirty="0">
                <a:solidFill>
                  <a:srgbClr val="FF0000"/>
                </a:solidFill>
              </a:rPr>
              <a:t>creación</a:t>
            </a:r>
            <a:r>
              <a:rPr lang="es-ES" sz="7200" b="1" dirty="0">
                <a:solidFill>
                  <a:srgbClr val="002060"/>
                </a:solidFill>
              </a:rPr>
              <a:t>.</a:t>
            </a:r>
            <a:endParaRPr lang="es-ES" sz="7200" b="1" i="1" dirty="0" smtClean="0">
              <a:solidFill>
                <a:srgbClr val="AC0C45"/>
              </a:solidFill>
            </a:endParaRPr>
          </a:p>
        </p:txBody>
      </p:sp>
    </p:spTree>
    <p:extLst>
      <p:ext uri="{BB962C8B-B14F-4D97-AF65-F5344CB8AC3E}">
        <p14:creationId xmlns:p14="http://schemas.microsoft.com/office/powerpoint/2010/main" val="1333534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643767"/>
            <a:ext cx="11297264"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Cuando ponía al mar su </a:t>
            </a:r>
            <a:r>
              <a:rPr lang="es-ES" sz="6000" b="1" dirty="0">
                <a:solidFill>
                  <a:srgbClr val="FFFF00"/>
                </a:solidFill>
              </a:rPr>
              <a:t>estatuto</a:t>
            </a:r>
            <a:r>
              <a:rPr lang="es-ES" sz="6000" b="1" dirty="0">
                <a:solidFill>
                  <a:schemeClr val="bg1"/>
                </a:solidFill>
              </a:rPr>
              <a:t> [</a:t>
            </a:r>
            <a:r>
              <a:rPr lang="es-ES" sz="6000" b="1" i="1" dirty="0" err="1">
                <a:solidFill>
                  <a:srgbClr val="FFFF00"/>
                </a:solidFill>
              </a:rPr>
              <a:t>choq</a:t>
            </a:r>
            <a:r>
              <a:rPr lang="es-ES" sz="6000" b="1" dirty="0">
                <a:solidFill>
                  <a:srgbClr val="FFFF00"/>
                </a:solidFill>
              </a:rPr>
              <a:t>: ordenanza, decreto</a:t>
            </a:r>
            <a:r>
              <a:rPr lang="es-ES" sz="6000" b="1" dirty="0">
                <a:solidFill>
                  <a:schemeClr val="bg1"/>
                </a:solidFill>
              </a:rPr>
              <a:t>], para que las aguas no traspasasen su </a:t>
            </a:r>
            <a:r>
              <a:rPr lang="es-ES" sz="6000" b="1" dirty="0">
                <a:solidFill>
                  <a:srgbClr val="FFFF00"/>
                </a:solidFill>
              </a:rPr>
              <a:t>mandamiento</a:t>
            </a:r>
            <a:r>
              <a:rPr lang="es-ES" sz="6000" b="1" dirty="0">
                <a:solidFill>
                  <a:schemeClr val="bg1"/>
                </a:solidFill>
              </a:rPr>
              <a:t>; cuando establecía los fundamentos de la tierra.”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Proverbios 8:29: </a:t>
            </a:r>
            <a:r>
              <a:rPr lang="es-ES" sz="3600" b="1" dirty="0"/>
              <a:t>Dios emitió un </a:t>
            </a:r>
            <a:r>
              <a:rPr lang="es-ES" sz="3600" b="1" u="sng" dirty="0"/>
              <a:t>decreto</a:t>
            </a:r>
            <a:r>
              <a:rPr lang="es-ES" sz="3600" b="1" dirty="0"/>
              <a:t> en la creación que mantiene al mar dentro de sus límites</a:t>
            </a:r>
            <a:r>
              <a:rPr lang="es-ES" sz="3600" b="1" dirty="0" smtClean="0"/>
              <a:t>:</a:t>
            </a:r>
            <a:endParaRPr lang="es-ES" sz="3600" b="1" dirty="0"/>
          </a:p>
        </p:txBody>
      </p:sp>
    </p:spTree>
    <p:extLst>
      <p:ext uri="{BB962C8B-B14F-4D97-AF65-F5344CB8AC3E}">
        <p14:creationId xmlns:p14="http://schemas.microsoft.com/office/powerpoint/2010/main" val="1522969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671691"/>
            <a:ext cx="11297264"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Quién </a:t>
            </a:r>
            <a:r>
              <a:rPr lang="es-ES" sz="4400" b="1" dirty="0">
                <a:solidFill>
                  <a:srgbClr val="FFFF00"/>
                </a:solidFill>
              </a:rPr>
              <a:t>encerró</a:t>
            </a:r>
            <a:r>
              <a:rPr lang="es-ES" sz="4400" b="1" dirty="0">
                <a:solidFill>
                  <a:schemeClr val="bg1"/>
                </a:solidFill>
              </a:rPr>
              <a:t> con puertas el mar, cuando se derramaba saliéndose de su seno </a:t>
            </a:r>
            <a:r>
              <a:rPr lang="es-ES" sz="4400" b="1" dirty="0">
                <a:solidFill>
                  <a:srgbClr val="FFFF00"/>
                </a:solidFill>
              </a:rPr>
              <a:t>[en la creación el mar no tenía limites porque la tierra estaba cubierta de agua]</a:t>
            </a:r>
            <a:r>
              <a:rPr lang="es-ES" sz="4400" b="1" dirty="0">
                <a:solidFill>
                  <a:schemeClr val="bg1"/>
                </a:solidFill>
              </a:rPr>
              <a:t>, </a:t>
            </a:r>
            <a:r>
              <a:rPr lang="es-ES" sz="4400" b="1" dirty="0">
                <a:solidFill>
                  <a:srgbClr val="FF0000"/>
                </a:solidFill>
              </a:rPr>
              <a:t>9</a:t>
            </a:r>
            <a:r>
              <a:rPr lang="es-ES" sz="4400" b="1" dirty="0">
                <a:solidFill>
                  <a:schemeClr val="bg1"/>
                </a:solidFill>
              </a:rPr>
              <a:t> Cuando puse yo nubes por vestidura suya, y por su faja oscuridad, </a:t>
            </a:r>
            <a:r>
              <a:rPr lang="es-ES" sz="4400" b="1" dirty="0">
                <a:solidFill>
                  <a:srgbClr val="FF0000"/>
                </a:solidFill>
              </a:rPr>
              <a:t>10</a:t>
            </a:r>
            <a:r>
              <a:rPr lang="es-ES" sz="4400" b="1" dirty="0">
                <a:solidFill>
                  <a:schemeClr val="bg1"/>
                </a:solidFill>
              </a:rPr>
              <a:t> Y establecí sobre él mi </a:t>
            </a:r>
            <a:r>
              <a:rPr lang="es-ES" sz="4400" b="1" dirty="0">
                <a:solidFill>
                  <a:srgbClr val="FFFF00"/>
                </a:solidFill>
              </a:rPr>
              <a:t>decreto</a:t>
            </a:r>
            <a:r>
              <a:rPr lang="es-ES" sz="4400" b="1" dirty="0">
                <a:solidFill>
                  <a:schemeClr val="bg1"/>
                </a:solidFill>
              </a:rPr>
              <a:t> </a:t>
            </a:r>
            <a:r>
              <a:rPr lang="es-ES" sz="4400" b="1" dirty="0">
                <a:solidFill>
                  <a:srgbClr val="FFFF00"/>
                </a:solidFill>
              </a:rPr>
              <a:t>[</a:t>
            </a:r>
            <a:r>
              <a:rPr lang="es-ES" sz="4400" b="1" i="1" dirty="0" err="1">
                <a:solidFill>
                  <a:srgbClr val="FFFF00"/>
                </a:solidFill>
              </a:rPr>
              <a:t>choq</a:t>
            </a:r>
            <a:r>
              <a:rPr lang="es-ES" sz="4400" b="1" dirty="0">
                <a:solidFill>
                  <a:srgbClr val="FFFF00"/>
                </a:solidFill>
              </a:rPr>
              <a:t>, ordenanza], </a:t>
            </a:r>
            <a:r>
              <a:rPr lang="es-ES" sz="4400" b="1" dirty="0">
                <a:solidFill>
                  <a:schemeClr val="bg1"/>
                </a:solidFill>
              </a:rPr>
              <a:t>le </a:t>
            </a:r>
            <a:r>
              <a:rPr lang="es-ES" sz="4400" b="1" dirty="0">
                <a:solidFill>
                  <a:srgbClr val="FFFF00"/>
                </a:solidFill>
              </a:rPr>
              <a:t>puse puertas y cerrojo</a:t>
            </a:r>
            <a:r>
              <a:rPr lang="es-ES" sz="4400" b="1" dirty="0">
                <a:solidFill>
                  <a:schemeClr val="bg1"/>
                </a:solidFill>
              </a:rPr>
              <a:t>, </a:t>
            </a:r>
            <a:r>
              <a:rPr lang="es-ES" sz="4400" b="1" dirty="0">
                <a:solidFill>
                  <a:srgbClr val="FF0000"/>
                </a:solidFill>
              </a:rPr>
              <a:t>11</a:t>
            </a:r>
            <a:r>
              <a:rPr lang="es-ES" sz="4400" b="1" dirty="0">
                <a:solidFill>
                  <a:schemeClr val="bg1"/>
                </a:solidFill>
              </a:rPr>
              <a:t> Y dije: ¿Hasta aquí llegarás, y no pasarás adelante, y ahí parará el orgullo de tus olas?”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Job 38:8-11:</a:t>
            </a:r>
          </a:p>
        </p:txBody>
      </p:sp>
    </p:spTree>
    <p:extLst>
      <p:ext uri="{BB962C8B-B14F-4D97-AF65-F5344CB8AC3E}">
        <p14:creationId xmlns:p14="http://schemas.microsoft.com/office/powerpoint/2010/main" val="4277623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759158"/>
            <a:ext cx="11297264"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Alábenlo, </a:t>
            </a:r>
            <a:r>
              <a:rPr lang="es-ES" sz="4400" b="1" dirty="0">
                <a:solidFill>
                  <a:srgbClr val="FFFF00"/>
                </a:solidFill>
              </a:rPr>
              <a:t>sol y luna</a:t>
            </a:r>
            <a:r>
              <a:rPr lang="es-ES" sz="4400" b="1" dirty="0">
                <a:solidFill>
                  <a:schemeClr val="bg1"/>
                </a:solidFill>
              </a:rPr>
              <a:t>, alábenlo, </a:t>
            </a:r>
            <a:r>
              <a:rPr lang="es-ES" sz="4400" b="1" dirty="0">
                <a:solidFill>
                  <a:srgbClr val="FFFF00"/>
                </a:solidFill>
              </a:rPr>
              <a:t>estrellas luminosas</a:t>
            </a:r>
            <a:r>
              <a:rPr lang="es-ES" sz="4400" b="1" dirty="0">
                <a:solidFill>
                  <a:schemeClr val="bg1"/>
                </a:solidFill>
              </a:rPr>
              <a:t>. </a:t>
            </a:r>
            <a:r>
              <a:rPr lang="es-ES" sz="4400" b="1" dirty="0">
                <a:solidFill>
                  <a:srgbClr val="FF0000"/>
                </a:solidFill>
              </a:rPr>
              <a:t>4</a:t>
            </a:r>
            <a:r>
              <a:rPr lang="es-ES" sz="4400" b="1" dirty="0">
                <a:solidFill>
                  <a:schemeClr val="bg1"/>
                </a:solidFill>
              </a:rPr>
              <a:t> Alábenlo ustedes, altísimos cielos, y ustedes, las aguas que están sobre los cielos. </a:t>
            </a:r>
            <a:r>
              <a:rPr lang="es-ES" sz="4400" b="1" dirty="0">
                <a:solidFill>
                  <a:srgbClr val="FF0000"/>
                </a:solidFill>
              </a:rPr>
              <a:t>5</a:t>
            </a:r>
            <a:r>
              <a:rPr lang="es-ES" sz="4400" b="1" dirty="0">
                <a:solidFill>
                  <a:schemeClr val="bg1"/>
                </a:solidFill>
              </a:rPr>
              <a:t> Sea alabado el nombre del SEÑOR porque él dio </a:t>
            </a:r>
            <a:r>
              <a:rPr lang="es-ES" sz="4400" b="1" dirty="0">
                <a:solidFill>
                  <a:srgbClr val="FFFF00"/>
                </a:solidFill>
              </a:rPr>
              <a:t>una orden y todo fue creado</a:t>
            </a:r>
            <a:r>
              <a:rPr lang="es-ES" sz="4400" b="1" dirty="0">
                <a:solidFill>
                  <a:schemeClr val="bg1"/>
                </a:solidFill>
              </a:rPr>
              <a:t>. </a:t>
            </a:r>
            <a:r>
              <a:rPr lang="es-ES" sz="4400" b="1" dirty="0">
                <a:solidFill>
                  <a:srgbClr val="FF0000"/>
                </a:solidFill>
              </a:rPr>
              <a:t>6</a:t>
            </a:r>
            <a:r>
              <a:rPr lang="es-ES" sz="4400" b="1" dirty="0">
                <a:solidFill>
                  <a:schemeClr val="bg1"/>
                </a:solidFill>
              </a:rPr>
              <a:t> Todo quedó afirmado para siempre; emitió un </a:t>
            </a:r>
            <a:r>
              <a:rPr lang="es-ES" sz="4400" b="1" dirty="0">
                <a:solidFill>
                  <a:srgbClr val="FFFF00"/>
                </a:solidFill>
              </a:rPr>
              <a:t>decreto [</a:t>
            </a:r>
            <a:r>
              <a:rPr lang="es-ES" sz="4400" b="1" dirty="0" err="1">
                <a:solidFill>
                  <a:srgbClr val="FFFF00"/>
                </a:solidFill>
              </a:rPr>
              <a:t>choq</a:t>
            </a:r>
            <a:r>
              <a:rPr lang="es-ES" sz="4400" b="1" dirty="0">
                <a:solidFill>
                  <a:srgbClr val="FFFF00"/>
                </a:solidFill>
              </a:rPr>
              <a:t>, ordenanza] </a:t>
            </a:r>
            <a:r>
              <a:rPr lang="es-ES" sz="4400" b="1" dirty="0">
                <a:solidFill>
                  <a:schemeClr val="bg1"/>
                </a:solidFill>
              </a:rPr>
              <a:t>que no será abolido.”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32343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4000" b="1" dirty="0">
                <a:solidFill>
                  <a:srgbClr val="FF0000"/>
                </a:solidFill>
              </a:rPr>
              <a:t>Salmo 148:3, </a:t>
            </a:r>
            <a:r>
              <a:rPr lang="es-ES" sz="4000" b="1" dirty="0" smtClean="0">
                <a:solidFill>
                  <a:srgbClr val="FF0000"/>
                </a:solidFill>
              </a:rPr>
              <a:t>6 NVI: </a:t>
            </a:r>
            <a:r>
              <a:rPr lang="es-ES" sz="4000" b="1" dirty="0" smtClean="0"/>
              <a:t>El </a:t>
            </a:r>
            <a:r>
              <a:rPr lang="es-ES" sz="4000" b="1" dirty="0"/>
              <a:t>decreto de Dios mantiene a los cuerpos celestes en sus órbitas</a:t>
            </a:r>
            <a:r>
              <a:rPr lang="es-ES" sz="4000" b="1" dirty="0" smtClean="0"/>
              <a:t>:</a:t>
            </a:r>
            <a:endParaRPr lang="es-ES" sz="4000" b="1" dirty="0"/>
          </a:p>
        </p:txBody>
      </p:sp>
    </p:spTree>
    <p:extLst>
      <p:ext uri="{BB962C8B-B14F-4D97-AF65-F5344CB8AC3E}">
        <p14:creationId xmlns:p14="http://schemas.microsoft.com/office/powerpoint/2010/main" val="402427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116601"/>
            <a:ext cx="11573091"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la ciudad brillará la </a:t>
            </a:r>
            <a:r>
              <a:rPr lang="es-ES" sz="4800" b="1" dirty="0">
                <a:solidFill>
                  <a:srgbClr val="FF0000"/>
                </a:solidFill>
              </a:rPr>
              <a:t>gloria radiante de Dios</a:t>
            </a:r>
            <a:r>
              <a:rPr lang="es-ES" sz="4800" b="1" dirty="0">
                <a:solidFill>
                  <a:srgbClr val="002060"/>
                </a:solidFill>
              </a:rPr>
              <a:t> y la luna se avergonzará y el sol se confundirá.</a:t>
            </a: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capítulo en su totalidad describe eventos que ocurrirán en la </a:t>
            </a:r>
            <a:r>
              <a:rPr lang="es-ES" sz="4800" b="1" dirty="0">
                <a:solidFill>
                  <a:srgbClr val="FF0000"/>
                </a:solidFill>
              </a:rPr>
              <a:t>segunda venida de Jesús</a:t>
            </a:r>
            <a:r>
              <a:rPr lang="es-ES" sz="4800" b="1" dirty="0">
                <a:solidFill>
                  <a:srgbClr val="002060"/>
                </a:solidFill>
              </a:rPr>
              <a:t>, y durante y después del </a:t>
            </a:r>
            <a:r>
              <a:rPr lang="es-ES" sz="4800" b="1" dirty="0">
                <a:solidFill>
                  <a:srgbClr val="FF0000"/>
                </a:solidFill>
              </a:rPr>
              <a:t>milenio</a:t>
            </a:r>
            <a:r>
              <a:rPr lang="es-ES" sz="4800" b="1" dirty="0">
                <a:solidFill>
                  <a:srgbClr val="002060"/>
                </a:solidFill>
              </a:rPr>
              <a:t>. Esta profecía no se cumplió en el Antiguo Testamento así que debemos esperar su cumplimiento en el futuro.</a:t>
            </a:r>
          </a:p>
        </p:txBody>
      </p:sp>
    </p:spTree>
    <p:extLst>
      <p:ext uri="{BB962C8B-B14F-4D97-AF65-F5344CB8AC3E}">
        <p14:creationId xmlns:p14="http://schemas.microsoft.com/office/powerpoint/2010/main" val="3429459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1748324"/>
            <a:ext cx="11297264" cy="341632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Al dar peso al viento, y poner las </a:t>
            </a:r>
            <a:r>
              <a:rPr lang="es-ES" sz="5400" b="1" dirty="0">
                <a:solidFill>
                  <a:srgbClr val="FFFF00"/>
                </a:solidFill>
              </a:rPr>
              <a:t>aguas por medida</a:t>
            </a:r>
            <a:r>
              <a:rPr lang="es-ES" sz="5400" b="1" dirty="0">
                <a:solidFill>
                  <a:schemeClr val="bg1"/>
                </a:solidFill>
              </a:rPr>
              <a:t>; </a:t>
            </a:r>
            <a:r>
              <a:rPr lang="es-ES" sz="5400" b="1" dirty="0">
                <a:solidFill>
                  <a:srgbClr val="FF0000"/>
                </a:solidFill>
              </a:rPr>
              <a:t>26</a:t>
            </a:r>
            <a:r>
              <a:rPr lang="es-ES" sz="5400" b="1" dirty="0">
                <a:solidFill>
                  <a:schemeClr val="bg1"/>
                </a:solidFill>
              </a:rPr>
              <a:t> Cuando él dio </a:t>
            </a:r>
            <a:r>
              <a:rPr lang="es-ES" sz="5400" b="1" dirty="0">
                <a:solidFill>
                  <a:srgbClr val="FFFF00"/>
                </a:solidFill>
              </a:rPr>
              <a:t>ley [</a:t>
            </a:r>
            <a:r>
              <a:rPr lang="es-ES" sz="5400" b="1" dirty="0" err="1">
                <a:solidFill>
                  <a:srgbClr val="FFFF00"/>
                </a:solidFill>
              </a:rPr>
              <a:t>choq</a:t>
            </a:r>
            <a:r>
              <a:rPr lang="es-ES" sz="5400" b="1" dirty="0">
                <a:solidFill>
                  <a:srgbClr val="FFFF00"/>
                </a:solidFill>
              </a:rPr>
              <a:t>, ordenanza] </a:t>
            </a:r>
            <a:r>
              <a:rPr lang="es-ES" sz="5400" b="1" dirty="0">
                <a:solidFill>
                  <a:schemeClr val="bg1"/>
                </a:solidFill>
              </a:rPr>
              <a:t>a la lluvia, Y </a:t>
            </a:r>
            <a:r>
              <a:rPr lang="es-ES" sz="5400" b="1" dirty="0">
                <a:solidFill>
                  <a:srgbClr val="FFFF00"/>
                </a:solidFill>
              </a:rPr>
              <a:t>camino</a:t>
            </a:r>
            <a:r>
              <a:rPr lang="es-ES" sz="5400" b="1" dirty="0">
                <a:solidFill>
                  <a:schemeClr val="bg1"/>
                </a:solidFill>
              </a:rPr>
              <a:t> al relámpago de los truenos.”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32343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4000" b="1" dirty="0">
                <a:solidFill>
                  <a:srgbClr val="FF0000"/>
                </a:solidFill>
              </a:rPr>
              <a:t>Job 28:25, </a:t>
            </a:r>
            <a:r>
              <a:rPr lang="es-ES" sz="4000" b="1" dirty="0" smtClean="0">
                <a:solidFill>
                  <a:srgbClr val="FF0000"/>
                </a:solidFill>
              </a:rPr>
              <a:t>26: </a:t>
            </a:r>
            <a:r>
              <a:rPr lang="es-ES" sz="4000" b="1" dirty="0" smtClean="0"/>
              <a:t>El </a:t>
            </a:r>
            <a:r>
              <a:rPr lang="es-ES" sz="4000" b="1" dirty="0"/>
              <a:t>decreto de Dios causa que la lluvia caiga en su debida temporada</a:t>
            </a:r>
            <a:r>
              <a:rPr lang="es-ES" sz="4000" b="1" dirty="0" smtClean="0"/>
              <a:t>:</a:t>
            </a:r>
            <a:endParaRPr lang="es-ES" sz="4000" b="1" dirty="0"/>
          </a:p>
        </p:txBody>
      </p:sp>
    </p:spTree>
    <p:extLst>
      <p:ext uri="{BB962C8B-B14F-4D97-AF65-F5344CB8AC3E}">
        <p14:creationId xmlns:p14="http://schemas.microsoft.com/office/powerpoint/2010/main" val="2185882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1748324"/>
            <a:ext cx="11297264"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no dijeron en su corazón: Temamos ahora a Jehová Dios nuestro, que da lluvia temprana y tardía en su tiempo, y nos guarda los </a:t>
            </a:r>
            <a:r>
              <a:rPr lang="es-ES" sz="5400" b="1" dirty="0">
                <a:solidFill>
                  <a:srgbClr val="FFFF00"/>
                </a:solidFill>
              </a:rPr>
              <a:t>tiempos establecidos [</a:t>
            </a:r>
            <a:r>
              <a:rPr lang="es-ES" sz="5400" b="1" i="1" dirty="0" err="1">
                <a:solidFill>
                  <a:srgbClr val="FFFF00"/>
                </a:solidFill>
              </a:rPr>
              <a:t>choq</a:t>
            </a:r>
            <a:r>
              <a:rPr lang="es-ES" sz="5400" b="1" dirty="0">
                <a:solidFill>
                  <a:srgbClr val="FFFF00"/>
                </a:solidFill>
              </a:rPr>
              <a:t>]</a:t>
            </a:r>
            <a:r>
              <a:rPr lang="es-ES" sz="5400" b="1" dirty="0">
                <a:solidFill>
                  <a:schemeClr val="bg1"/>
                </a:solidFill>
              </a:rPr>
              <a:t> de la siega.”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32343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4000" b="1" dirty="0">
                <a:solidFill>
                  <a:srgbClr val="FF0000"/>
                </a:solidFill>
              </a:rPr>
              <a:t>Jeremías </a:t>
            </a:r>
            <a:r>
              <a:rPr lang="es-ES" sz="4000" b="1" dirty="0" smtClean="0">
                <a:solidFill>
                  <a:srgbClr val="FF0000"/>
                </a:solidFill>
              </a:rPr>
              <a:t>5:24: </a:t>
            </a:r>
            <a:r>
              <a:rPr lang="es-ES" sz="4000" b="1" dirty="0" smtClean="0"/>
              <a:t>Dios </a:t>
            </a:r>
            <a:r>
              <a:rPr lang="es-ES" sz="4000" b="1" dirty="0"/>
              <a:t>dio una ordenanza que las estaciones de cosecha vinieran a su debido tiempo</a:t>
            </a:r>
            <a:r>
              <a:rPr lang="es-ES" sz="4000" b="1" dirty="0" smtClean="0">
                <a:solidFill>
                  <a:srgbClr val="FF0000"/>
                </a:solidFill>
              </a:rPr>
              <a:t>:</a:t>
            </a:r>
            <a:endParaRPr lang="es-ES" sz="4000" b="1" dirty="0">
              <a:solidFill>
                <a:srgbClr val="FF0000"/>
              </a:solidFill>
            </a:endParaRPr>
          </a:p>
        </p:txBody>
      </p:sp>
    </p:spTree>
    <p:extLst>
      <p:ext uri="{BB962C8B-B14F-4D97-AF65-F5344CB8AC3E}">
        <p14:creationId xmlns:p14="http://schemas.microsoft.com/office/powerpoint/2010/main" val="1571941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131782"/>
            <a:ext cx="11297264"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Del pacto que concertó con Abraham, y de su juramento a Isaac; el cual confirmó a Jacob por </a:t>
            </a:r>
            <a:r>
              <a:rPr lang="es-ES" sz="5400" b="1" dirty="0">
                <a:solidFill>
                  <a:srgbClr val="FFFF00"/>
                </a:solidFill>
              </a:rPr>
              <a:t>estatuto [</a:t>
            </a:r>
            <a:r>
              <a:rPr lang="es-ES" sz="5400" b="1" dirty="0" err="1">
                <a:solidFill>
                  <a:srgbClr val="FFFF00"/>
                </a:solidFill>
              </a:rPr>
              <a:t>choq</a:t>
            </a:r>
            <a:r>
              <a:rPr lang="es-ES" sz="5400" b="1" dirty="0">
                <a:solidFill>
                  <a:srgbClr val="FFFF00"/>
                </a:solidFill>
              </a:rPr>
              <a:t>, ordenanza]</a:t>
            </a:r>
            <a:r>
              <a:rPr lang="es-ES" sz="5400" b="1" dirty="0">
                <a:solidFill>
                  <a:schemeClr val="bg1"/>
                </a:solidFill>
              </a:rPr>
              <a:t>, y a Israel por pacto sempiterno.”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93899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4000" b="1" dirty="0">
                <a:solidFill>
                  <a:srgbClr val="FF0000"/>
                </a:solidFill>
              </a:rPr>
              <a:t>1 Crónicas 16:16, </a:t>
            </a:r>
            <a:r>
              <a:rPr lang="es-ES" sz="4000" b="1" dirty="0" smtClean="0">
                <a:solidFill>
                  <a:srgbClr val="FF0000"/>
                </a:solidFill>
              </a:rPr>
              <a:t>17: </a:t>
            </a:r>
            <a:r>
              <a:rPr lang="es-ES" sz="4000" b="1" dirty="0" smtClean="0"/>
              <a:t>Dios </a:t>
            </a:r>
            <a:r>
              <a:rPr lang="es-ES" sz="4000" b="1" dirty="0"/>
              <a:t>hizo un pacto eterno con Abraham, Isaac y Jacob, un juramento que no se podía cambiar</a:t>
            </a:r>
            <a:r>
              <a:rPr lang="es-ES" sz="4000" b="1" dirty="0" smtClean="0"/>
              <a:t>:</a:t>
            </a:r>
            <a:endParaRPr lang="es-ES" sz="4000" b="1" dirty="0"/>
          </a:p>
        </p:txBody>
      </p:sp>
    </p:spTree>
    <p:extLst>
      <p:ext uri="{BB962C8B-B14F-4D97-AF65-F5344CB8AC3E}">
        <p14:creationId xmlns:p14="http://schemas.microsoft.com/office/powerpoint/2010/main" val="3235688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249769"/>
            <a:ext cx="11297264" cy="3785652"/>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No </a:t>
            </a:r>
            <a:r>
              <a:rPr lang="es-ES" sz="8000" b="1" dirty="0" smtClean="0">
                <a:solidFill>
                  <a:schemeClr val="bg1"/>
                </a:solidFill>
              </a:rPr>
              <a:t>violaré </a:t>
            </a:r>
            <a:r>
              <a:rPr lang="es-ES" sz="8000" b="1" dirty="0">
                <a:solidFill>
                  <a:schemeClr val="bg1"/>
                </a:solidFill>
              </a:rPr>
              <a:t>mi </a:t>
            </a:r>
            <a:r>
              <a:rPr lang="es-ES" sz="8000" b="1" dirty="0">
                <a:solidFill>
                  <a:srgbClr val="FFFF00"/>
                </a:solidFill>
              </a:rPr>
              <a:t>pacto, ni mudaré</a:t>
            </a:r>
            <a:r>
              <a:rPr lang="es-ES" sz="8000" b="1" dirty="0">
                <a:solidFill>
                  <a:schemeClr val="bg1"/>
                </a:solidFill>
              </a:rPr>
              <a:t> lo que ha salido de </a:t>
            </a:r>
            <a:r>
              <a:rPr lang="es-ES" sz="8000" b="1" dirty="0">
                <a:solidFill>
                  <a:srgbClr val="FFFF00"/>
                </a:solidFill>
              </a:rPr>
              <a:t>mis labios</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5400" b="1" dirty="0">
                <a:solidFill>
                  <a:srgbClr val="FF0000"/>
                </a:solidFill>
              </a:rPr>
              <a:t>Salmo 89:34: </a:t>
            </a:r>
            <a:r>
              <a:rPr lang="es-ES" sz="5400" b="1" dirty="0"/>
              <a:t>Más adelante Dios le prometió a David:</a:t>
            </a:r>
          </a:p>
        </p:txBody>
      </p:sp>
    </p:spTree>
    <p:extLst>
      <p:ext uri="{BB962C8B-B14F-4D97-AF65-F5344CB8AC3E}">
        <p14:creationId xmlns:p14="http://schemas.microsoft.com/office/powerpoint/2010/main" val="2861958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4211" y="676938"/>
            <a:ext cx="1137100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C00000"/>
                </a:solidFill>
              </a:rPr>
              <a:t>Nota</a:t>
            </a:r>
            <a:r>
              <a:rPr lang="es-ES" sz="4800" b="1" dirty="0">
                <a:solidFill>
                  <a:srgbClr val="002060"/>
                </a:solidFill>
              </a:rPr>
              <a:t>: Los diez mandamientos fueron grabados sobre </a:t>
            </a:r>
            <a:r>
              <a:rPr lang="es-ES" sz="4800" b="1" u="sng" dirty="0">
                <a:solidFill>
                  <a:srgbClr val="002060"/>
                </a:solidFill>
              </a:rPr>
              <a:t>tablas de piedra </a:t>
            </a:r>
            <a:r>
              <a:rPr lang="es-ES" sz="4800" b="1" dirty="0">
                <a:solidFill>
                  <a:srgbClr val="002060"/>
                </a:solidFill>
              </a:rPr>
              <a:t>indicando así su </a:t>
            </a:r>
            <a:r>
              <a:rPr lang="es-ES" sz="4800" b="1" u="sng" dirty="0">
                <a:solidFill>
                  <a:srgbClr val="002060"/>
                </a:solidFill>
              </a:rPr>
              <a:t>permanencia</a:t>
            </a:r>
            <a:r>
              <a:rPr lang="es-ES" sz="4800" b="1" dirty="0">
                <a:solidFill>
                  <a:srgbClr val="002060"/>
                </a:solidFill>
              </a:rPr>
              <a:t> y el hecho que </a:t>
            </a:r>
            <a:r>
              <a:rPr lang="es-ES" sz="4800" b="1" u="sng" dirty="0">
                <a:solidFill>
                  <a:srgbClr val="002060"/>
                </a:solidFill>
              </a:rPr>
              <a:t>no se podían cambiar</a:t>
            </a:r>
            <a:r>
              <a:rPr lang="es-ES" sz="4800" b="1" dirty="0">
                <a:solidFill>
                  <a:srgbClr val="002060"/>
                </a:solidFill>
              </a:rPr>
              <a:t>. En inglés usamos la expresión ‘set in </a:t>
            </a:r>
            <a:r>
              <a:rPr lang="es-ES" sz="4800" b="1" dirty="0" err="1">
                <a:solidFill>
                  <a:srgbClr val="002060"/>
                </a:solidFill>
              </a:rPr>
              <a:t>stone</a:t>
            </a:r>
            <a:r>
              <a:rPr lang="es-ES" sz="4800" b="1" dirty="0">
                <a:solidFill>
                  <a:srgbClr val="002060"/>
                </a:solidFill>
              </a:rPr>
              <a:t>’ o ‘</a:t>
            </a:r>
            <a:r>
              <a:rPr lang="es-ES" sz="4800" b="1" dirty="0" err="1">
                <a:solidFill>
                  <a:srgbClr val="002060"/>
                </a:solidFill>
              </a:rPr>
              <a:t>etched</a:t>
            </a:r>
            <a:r>
              <a:rPr lang="es-ES" sz="4800" b="1" dirty="0">
                <a:solidFill>
                  <a:srgbClr val="002060"/>
                </a:solidFill>
              </a:rPr>
              <a:t> in </a:t>
            </a:r>
            <a:r>
              <a:rPr lang="es-ES" sz="4800" b="1" dirty="0" err="1">
                <a:solidFill>
                  <a:srgbClr val="002060"/>
                </a:solidFill>
              </a:rPr>
              <a:t>stone</a:t>
            </a:r>
            <a:r>
              <a:rPr lang="es-ES" sz="4800" b="1" dirty="0" smtClean="0">
                <a:solidFill>
                  <a:srgbClr val="002060"/>
                </a:solidFill>
              </a:rPr>
              <a:t>’ [</a:t>
            </a:r>
            <a:r>
              <a:rPr lang="es-ES" sz="4800" b="1" dirty="0" smtClean="0">
                <a:solidFill>
                  <a:srgbClr val="C00000"/>
                </a:solidFill>
              </a:rPr>
              <a:t>escrito/grabado en piedra</a:t>
            </a:r>
            <a:r>
              <a:rPr lang="es-ES" sz="4800" b="1" dirty="0" smtClean="0">
                <a:solidFill>
                  <a:srgbClr val="002060"/>
                </a:solidFill>
              </a:rPr>
              <a:t>] </a:t>
            </a:r>
            <a:r>
              <a:rPr lang="es-ES" sz="4800" b="1" dirty="0">
                <a:solidFill>
                  <a:srgbClr val="002060"/>
                </a:solidFill>
              </a:rPr>
              <a:t>para referirnos a </a:t>
            </a:r>
            <a:r>
              <a:rPr lang="es-ES" sz="4800" b="1" u="sng" dirty="0">
                <a:solidFill>
                  <a:srgbClr val="002060"/>
                </a:solidFill>
              </a:rPr>
              <a:t>algo que no se puede cambiar</a:t>
            </a:r>
            <a:r>
              <a:rPr lang="es-ES" sz="4800" b="1" dirty="0">
                <a:solidFill>
                  <a:srgbClr val="002060"/>
                </a:solidFill>
              </a:rPr>
              <a:t>. </a:t>
            </a:r>
          </a:p>
        </p:txBody>
      </p:sp>
    </p:spTree>
    <p:extLst>
      <p:ext uri="{BB962C8B-B14F-4D97-AF65-F5344CB8AC3E}">
        <p14:creationId xmlns:p14="http://schemas.microsoft.com/office/powerpoint/2010/main" val="1336363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4" y="337725"/>
            <a:ext cx="1137100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Los </a:t>
            </a:r>
            <a:r>
              <a:rPr lang="es-ES" sz="4800" b="1" dirty="0">
                <a:solidFill>
                  <a:srgbClr val="002060"/>
                </a:solidFill>
              </a:rPr>
              <a:t>mandamientos fueron dados como decretos u </a:t>
            </a:r>
            <a:r>
              <a:rPr lang="es-ES" sz="4800" b="1" dirty="0">
                <a:solidFill>
                  <a:srgbClr val="C00000"/>
                </a:solidFill>
              </a:rPr>
              <a:t>ordenanzas</a:t>
            </a:r>
            <a:r>
              <a:rPr lang="es-ES" sz="4800" b="1" dirty="0">
                <a:solidFill>
                  <a:srgbClr val="002060"/>
                </a:solidFill>
              </a:rPr>
              <a:t> al hombre. Pero Daniel 7:25 nos dice que el cuerno pequeño (el papado) pensó que podía cambiar los tiempos y la ley de Dios. A esto se refiere Isaías 24:5. ¿</a:t>
            </a:r>
            <a:r>
              <a:rPr lang="es-ES" sz="4800" b="1" dirty="0">
                <a:solidFill>
                  <a:srgbClr val="C00000"/>
                </a:solidFill>
              </a:rPr>
              <a:t>Cuál cambio ha hecho el hombre en lo que estableció Dios en la creación y que se encuentra en su ley</a:t>
            </a:r>
            <a:r>
              <a:rPr lang="es-ES" sz="4800" b="1" dirty="0">
                <a:solidFill>
                  <a:srgbClr val="002060"/>
                </a:solidFill>
              </a:rPr>
              <a:t>?</a:t>
            </a:r>
          </a:p>
        </p:txBody>
      </p:sp>
    </p:spTree>
    <p:extLst>
      <p:ext uri="{BB962C8B-B14F-4D97-AF65-F5344CB8AC3E}">
        <p14:creationId xmlns:p14="http://schemas.microsoft.com/office/powerpoint/2010/main" val="2897229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131782"/>
            <a:ext cx="11297264" cy="3139321"/>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las </a:t>
            </a:r>
            <a:r>
              <a:rPr lang="es-ES" sz="6600" b="1" dirty="0">
                <a:solidFill>
                  <a:srgbClr val="FFFF00"/>
                </a:solidFill>
              </a:rPr>
              <a:t>tablas</a:t>
            </a:r>
            <a:r>
              <a:rPr lang="es-ES" sz="6600" b="1" dirty="0">
                <a:solidFill>
                  <a:schemeClr val="bg1"/>
                </a:solidFill>
              </a:rPr>
              <a:t> eran </a:t>
            </a:r>
            <a:r>
              <a:rPr lang="es-ES" sz="6600" b="1" dirty="0">
                <a:solidFill>
                  <a:srgbClr val="FFFF00"/>
                </a:solidFill>
              </a:rPr>
              <a:t>obra de Dios</a:t>
            </a:r>
            <a:r>
              <a:rPr lang="es-ES" sz="6600" b="1" dirty="0">
                <a:solidFill>
                  <a:schemeClr val="bg1"/>
                </a:solidFill>
              </a:rPr>
              <a:t>, y la escritura era escritura de Dios </a:t>
            </a:r>
            <a:r>
              <a:rPr lang="es-ES" sz="6600" b="1" dirty="0">
                <a:solidFill>
                  <a:srgbClr val="FFFF00"/>
                </a:solidFill>
              </a:rPr>
              <a:t>grabada</a:t>
            </a:r>
            <a:r>
              <a:rPr lang="es-ES" sz="6600" b="1" dirty="0">
                <a:solidFill>
                  <a:schemeClr val="bg1"/>
                </a:solidFill>
              </a:rPr>
              <a:t> sobre las tablas.”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70788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4000" b="1" dirty="0">
                <a:solidFill>
                  <a:srgbClr val="FF0000"/>
                </a:solidFill>
              </a:rPr>
              <a:t>Éxodo 32:16:</a:t>
            </a:r>
          </a:p>
        </p:txBody>
      </p:sp>
    </p:spTree>
    <p:extLst>
      <p:ext uri="{BB962C8B-B14F-4D97-AF65-F5344CB8AC3E}">
        <p14:creationId xmlns:p14="http://schemas.microsoft.com/office/powerpoint/2010/main" val="39427818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058040"/>
            <a:ext cx="11297264"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Dios ha dado una sola razón por la cual una esposa puede dejar a su marido, o el marido a la esposa: el adulterio. Este asunto debe ser considerado con oración. El matrimonio fue constituido por Dios como una </a:t>
            </a:r>
            <a:r>
              <a:rPr lang="es-ES" sz="4800" b="1" dirty="0">
                <a:solidFill>
                  <a:srgbClr val="FFFF00"/>
                </a:solidFill>
              </a:rPr>
              <a:t>ordenanza divina</a:t>
            </a:r>
            <a:r>
              <a:rPr lang="es-ES" sz="4800" b="1" dirty="0">
                <a:solidFill>
                  <a:schemeClr val="bg1"/>
                </a:solidFill>
              </a:rPr>
              <a:t>, en la creación.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Testimonios sobre la Conducta Sexual, el Divorcio y el Matrimonio, p. </a:t>
            </a:r>
            <a:r>
              <a:rPr lang="es-ES" sz="3600" b="1" dirty="0" smtClean="0">
                <a:solidFill>
                  <a:srgbClr val="FF0000"/>
                </a:solidFill>
              </a:rPr>
              <a:t>181: </a:t>
            </a:r>
            <a:r>
              <a:rPr lang="es-ES" sz="3600" b="1" dirty="0" smtClean="0"/>
              <a:t>Concerniente a las dos instituciones que Dios estableció en la creación, se nos dice:</a:t>
            </a:r>
            <a:endParaRPr lang="es-ES" sz="3600" b="1" dirty="0"/>
          </a:p>
        </p:txBody>
      </p:sp>
    </p:spTree>
    <p:extLst>
      <p:ext uri="{BB962C8B-B14F-4D97-AF65-F5344CB8AC3E}">
        <p14:creationId xmlns:p14="http://schemas.microsoft.com/office/powerpoint/2010/main" val="17184554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7021" y="368710"/>
            <a:ext cx="11297264" cy="6186309"/>
          </a:xfrm>
          <a:prstGeom prst="rect">
            <a:avLst/>
          </a:prstGeom>
          <a:noFill/>
        </p:spPr>
        <p:txBody>
          <a:bodyPr wrap="square" rtlCol="0">
            <a:spAutoFit/>
          </a:bodyPr>
          <a:lstStyle/>
          <a:p>
            <a:r>
              <a:rPr lang="es-ES" sz="4400" b="1" dirty="0" smtClean="0">
                <a:solidFill>
                  <a:schemeClr val="bg1"/>
                </a:solidFill>
              </a:rPr>
              <a:t>La </a:t>
            </a:r>
            <a:r>
              <a:rPr lang="es-ES" sz="4400" b="1" dirty="0">
                <a:solidFill>
                  <a:schemeClr val="bg1"/>
                </a:solidFill>
              </a:rPr>
              <a:t>institución del matrimonio fue establecida en el Edén. El </a:t>
            </a:r>
            <a:r>
              <a:rPr lang="es-ES" sz="4400" b="1" dirty="0">
                <a:solidFill>
                  <a:srgbClr val="FFFF00"/>
                </a:solidFill>
              </a:rPr>
              <a:t>sábado del cuarto mandamiento también</a:t>
            </a:r>
            <a:r>
              <a:rPr lang="es-ES" sz="4400" b="1" dirty="0">
                <a:solidFill>
                  <a:schemeClr val="bg1"/>
                </a:solidFill>
              </a:rPr>
              <a:t> fue instituido en el Edén, cuando se pusieron los fundamentos del mundo, cuando las estrellas del alba alababan a Dios y se regocijaban los hijos de Dios. Por eso, dejemos que la institución del matrimonio, establecida por Dios, </a:t>
            </a:r>
            <a:r>
              <a:rPr lang="es-ES" sz="4400" b="1" dirty="0">
                <a:solidFill>
                  <a:srgbClr val="FFFF00"/>
                </a:solidFill>
              </a:rPr>
              <a:t>sea mantenida tan firme como el sábado</a:t>
            </a:r>
            <a:r>
              <a:rPr lang="es-ES" sz="4400" b="1" dirty="0">
                <a:solidFill>
                  <a:schemeClr val="bg1"/>
                </a:solidFill>
              </a:rPr>
              <a:t> del cuarto mandamiento</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967463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453356"/>
            <a:ext cx="11297264" cy="4524315"/>
          </a:xfrm>
          <a:prstGeom prst="rect">
            <a:avLst/>
          </a:prstGeom>
          <a:noFill/>
        </p:spPr>
        <p:txBody>
          <a:bodyPr wrap="square" rtlCol="0">
            <a:spAutoFit/>
          </a:bodyPr>
          <a:lstStyle/>
          <a:p>
            <a:r>
              <a:rPr lang="es-ES" sz="4800" b="1" dirty="0">
                <a:solidFill>
                  <a:schemeClr val="bg1"/>
                </a:solidFill>
              </a:rPr>
              <a:t>“El Sábado fue santificado en ocasión de la creación. Tal cual fue </a:t>
            </a:r>
            <a:r>
              <a:rPr lang="es-ES" sz="4800" b="1" dirty="0">
                <a:solidFill>
                  <a:srgbClr val="FFFF00"/>
                </a:solidFill>
              </a:rPr>
              <a:t>ordenado [palabra clave]</a:t>
            </a:r>
            <a:r>
              <a:rPr lang="es-ES" sz="4800" b="1" dirty="0">
                <a:solidFill>
                  <a:schemeClr val="bg1"/>
                </a:solidFill>
              </a:rPr>
              <a:t> para el hombre, tuvo su origen cuando “las estrellas todas del alba alababan, y se regocijaban todos los hijos de Dios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El Deseado de Todas las Gentes, p. 248</a:t>
            </a:r>
          </a:p>
        </p:txBody>
      </p:sp>
    </p:spTree>
    <p:extLst>
      <p:ext uri="{BB962C8B-B14F-4D97-AF65-F5344CB8AC3E}">
        <p14:creationId xmlns:p14="http://schemas.microsoft.com/office/powerpoint/2010/main" val="2793145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pregunta clave</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023057"/>
            <a:ext cx="11297264" cy="5632311"/>
          </a:xfrm>
          <a:prstGeom prst="rect">
            <a:avLst/>
          </a:prstGeom>
          <a:noFill/>
        </p:spPr>
        <p:txBody>
          <a:bodyPr wrap="square" rtlCol="0">
            <a:spAutoFit/>
          </a:bodyPr>
          <a:lstStyle/>
          <a:p>
            <a:r>
              <a:rPr lang="es-ES" sz="4000" b="1" dirty="0">
                <a:solidFill>
                  <a:schemeClr val="bg1"/>
                </a:solidFill>
              </a:rPr>
              <a:t>“Se me mostró que la ley de Dios permanecerá inalterable por siempre y regirá en la nueva tierra por toda la eternidad. Cuando en la creación se </a:t>
            </a:r>
            <a:r>
              <a:rPr lang="es-ES" sz="4000" b="1" dirty="0">
                <a:solidFill>
                  <a:srgbClr val="FFFF00"/>
                </a:solidFill>
              </a:rPr>
              <a:t>echaron los cimientos de la tierra</a:t>
            </a:r>
            <a:r>
              <a:rPr lang="es-ES" sz="4000" b="1" dirty="0">
                <a:solidFill>
                  <a:schemeClr val="bg1"/>
                </a:solidFill>
              </a:rPr>
              <a:t>, los hijos de Dios contemplaron admirados la obra del Creador, y la hueste celestial prorrumpió en exclamaciones de júbilo. . . Vi que el sábado nunca será abolido, sino que los santos redimidos y toda la hueste angélica lo </a:t>
            </a:r>
            <a:r>
              <a:rPr lang="es-ES" sz="4000" b="1" dirty="0">
                <a:solidFill>
                  <a:srgbClr val="FFFF00"/>
                </a:solidFill>
              </a:rPr>
              <a:t>observarán eternamente </a:t>
            </a:r>
            <a:r>
              <a:rPr lang="es-ES" sz="4000" b="1" dirty="0">
                <a:solidFill>
                  <a:schemeClr val="bg1"/>
                </a:solidFill>
              </a:rPr>
              <a:t>en honra del gran Creador</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Primeros Escritos, p. 217</a:t>
            </a:r>
          </a:p>
        </p:txBody>
      </p:sp>
    </p:spTree>
    <p:extLst>
      <p:ext uri="{BB962C8B-B14F-4D97-AF65-F5344CB8AC3E}">
        <p14:creationId xmlns:p14="http://schemas.microsoft.com/office/powerpoint/2010/main" val="35655734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3" y="742838"/>
            <a:ext cx="11871676" cy="6001643"/>
          </a:xfrm>
          <a:prstGeom prst="rect">
            <a:avLst/>
          </a:prstGeom>
          <a:noFill/>
        </p:spPr>
        <p:txBody>
          <a:bodyPr wrap="square" rtlCol="0">
            <a:spAutoFit/>
          </a:bodyPr>
          <a:lstStyle/>
          <a:p>
            <a:r>
              <a:rPr lang="es-ES" sz="4800" b="1" dirty="0">
                <a:solidFill>
                  <a:schemeClr val="bg1"/>
                </a:solidFill>
              </a:rPr>
              <a:t>“Así como el sábado, </a:t>
            </a:r>
            <a:r>
              <a:rPr lang="es-ES" sz="4800" b="1" dirty="0">
                <a:solidFill>
                  <a:srgbClr val="FFFF00"/>
                </a:solidFill>
              </a:rPr>
              <a:t>la semana </a:t>
            </a:r>
            <a:r>
              <a:rPr lang="es-ES" sz="4800" b="1" dirty="0">
                <a:solidFill>
                  <a:schemeClr val="bg1"/>
                </a:solidFill>
              </a:rPr>
              <a:t>se originó al tiempo de la creación, y fue conservada y transmitida a nosotros a través de la historia bíblica. Dios mismo </a:t>
            </a:r>
            <a:r>
              <a:rPr lang="es-ES" sz="4800" b="1" dirty="0">
                <a:solidFill>
                  <a:srgbClr val="FFFF00"/>
                </a:solidFill>
              </a:rPr>
              <a:t>dio</a:t>
            </a:r>
            <a:r>
              <a:rPr lang="es-ES" sz="4800" b="1" dirty="0">
                <a:solidFill>
                  <a:schemeClr val="bg1"/>
                </a:solidFill>
              </a:rPr>
              <a:t> </a:t>
            </a:r>
            <a:r>
              <a:rPr lang="es-ES" sz="4800" b="1" dirty="0">
                <a:solidFill>
                  <a:srgbClr val="FFFF00"/>
                </a:solidFill>
              </a:rPr>
              <a:t>[‘</a:t>
            </a:r>
            <a:r>
              <a:rPr lang="es-ES" sz="4800" b="1" dirty="0" err="1">
                <a:solidFill>
                  <a:srgbClr val="FFFF00"/>
                </a:solidFill>
              </a:rPr>
              <a:t>marked</a:t>
            </a:r>
            <a:r>
              <a:rPr lang="es-ES" sz="4800" b="1" dirty="0">
                <a:solidFill>
                  <a:srgbClr val="FFFF00"/>
                </a:solidFill>
              </a:rPr>
              <a:t> off’, </a:t>
            </a:r>
            <a:r>
              <a:rPr lang="es-ES" sz="4800" b="1" dirty="0" smtClean="0">
                <a:solidFill>
                  <a:srgbClr val="FFFF00"/>
                </a:solidFill>
              </a:rPr>
              <a:t>demarcó]</a:t>
            </a:r>
            <a:r>
              <a:rPr lang="es-ES" sz="4800" b="1" dirty="0" smtClean="0">
                <a:solidFill>
                  <a:schemeClr val="bg1"/>
                </a:solidFill>
              </a:rPr>
              <a:t>. </a:t>
            </a:r>
            <a:r>
              <a:rPr lang="es-ES" sz="4800" b="1" i="1" dirty="0">
                <a:solidFill>
                  <a:srgbClr val="FFFF00"/>
                </a:solidFill>
              </a:rPr>
              <a:t>Dios no solo midió la geografía del planeta sino también su cronología</a:t>
            </a:r>
            <a:r>
              <a:rPr lang="es-ES" sz="4800" b="1" dirty="0">
                <a:solidFill>
                  <a:schemeClr val="bg1"/>
                </a:solidFill>
              </a:rPr>
              <a:t>] la primera semana como </a:t>
            </a:r>
            <a:r>
              <a:rPr lang="es-ES" sz="4800" b="1" dirty="0">
                <a:solidFill>
                  <a:srgbClr val="FFFF00"/>
                </a:solidFill>
              </a:rPr>
              <a:t>modelo</a:t>
            </a:r>
            <a:r>
              <a:rPr lang="es-ES" sz="4800" b="1" dirty="0">
                <a:solidFill>
                  <a:schemeClr val="bg1"/>
                </a:solidFill>
              </a:rPr>
              <a:t> de las subsiguientes hasta el fin de los </a:t>
            </a:r>
            <a:r>
              <a:rPr lang="es-ES" sz="4800" b="1" dirty="0" smtClean="0">
                <a:solidFill>
                  <a:schemeClr val="bg1"/>
                </a:solidFill>
              </a:rPr>
              <a:t>tiempos</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Patriarcas y Profetas, p. 102</a:t>
            </a:r>
          </a:p>
        </p:txBody>
      </p:sp>
    </p:spTree>
    <p:extLst>
      <p:ext uri="{BB962C8B-B14F-4D97-AF65-F5344CB8AC3E}">
        <p14:creationId xmlns:p14="http://schemas.microsoft.com/office/powerpoint/2010/main" val="4286895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07923" y="1023057"/>
            <a:ext cx="11028878" cy="5078313"/>
          </a:xfrm>
          <a:prstGeom prst="rect">
            <a:avLst/>
          </a:prstGeom>
          <a:noFill/>
        </p:spPr>
        <p:txBody>
          <a:bodyPr wrap="square" rtlCol="0">
            <a:spAutoFit/>
          </a:bodyPr>
          <a:lstStyle/>
          <a:p>
            <a:r>
              <a:rPr lang="es-ES" sz="5400" b="1" dirty="0" smtClean="0">
                <a:solidFill>
                  <a:schemeClr val="bg1"/>
                </a:solidFill>
              </a:rPr>
              <a:t>Como </a:t>
            </a:r>
            <a:r>
              <a:rPr lang="es-ES" sz="5400" b="1" dirty="0">
                <a:solidFill>
                  <a:schemeClr val="bg1"/>
                </a:solidFill>
              </a:rPr>
              <a:t>las demás, consistió en siete días literales. Se emplearon seis días en la obra de la creación; y en el séptimo, Dios reposó y luego bendijo ese día y lo puso aparte como día de descanso para el hombre</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2737327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9935" y="742838"/>
            <a:ext cx="11076039" cy="5632311"/>
          </a:xfrm>
          <a:prstGeom prst="rect">
            <a:avLst/>
          </a:prstGeom>
          <a:noFill/>
        </p:spPr>
        <p:txBody>
          <a:bodyPr wrap="square" rtlCol="0">
            <a:spAutoFit/>
          </a:bodyPr>
          <a:lstStyle/>
          <a:p>
            <a:r>
              <a:rPr lang="es-ES" sz="6000" b="1" dirty="0">
                <a:solidFill>
                  <a:schemeClr val="bg1"/>
                </a:solidFill>
              </a:rPr>
              <a:t>“Todos los que mantienen firmemente el principio de su confianza hasta el fin, observarán el sábado como séptimo día, que llega hasta nosotros </a:t>
            </a:r>
            <a:r>
              <a:rPr lang="es-ES" sz="6000" b="1" dirty="0">
                <a:solidFill>
                  <a:srgbClr val="FFFF00"/>
                </a:solidFill>
              </a:rPr>
              <a:t>marcado por el sol</a:t>
            </a:r>
            <a:r>
              <a:rPr lang="es-ES" sz="6000" b="1" dirty="0" smtClean="0">
                <a:solidFill>
                  <a:srgbClr val="FFFF00"/>
                </a:solidFill>
              </a:rPr>
              <a:t>.</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Mensajes Selectos, tomo 3, p. 365</a:t>
            </a:r>
          </a:p>
        </p:txBody>
      </p:sp>
    </p:spTree>
    <p:extLst>
      <p:ext uri="{BB962C8B-B14F-4D97-AF65-F5344CB8AC3E}">
        <p14:creationId xmlns:p14="http://schemas.microsoft.com/office/powerpoint/2010/main" val="18600989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9935" y="742838"/>
            <a:ext cx="11076039" cy="6186309"/>
          </a:xfrm>
          <a:prstGeom prst="rect">
            <a:avLst/>
          </a:prstGeom>
          <a:noFill/>
        </p:spPr>
        <p:txBody>
          <a:bodyPr wrap="square" rtlCol="0">
            <a:spAutoFit/>
          </a:bodyPr>
          <a:lstStyle/>
          <a:p>
            <a:r>
              <a:rPr lang="es-ES" sz="4400" b="1" dirty="0">
                <a:solidFill>
                  <a:schemeClr val="bg1"/>
                </a:solidFill>
              </a:rPr>
              <a:t>“Dios descansó el séptimo día, y lo apartó para que el hombre lo observara en honor a su creación de los cielos y la tierra en seis días literales. El bendijo y santificó el día de descanso. Ya que los hombres son tan cuidadosos para investigar y averiguar en cuanto al período preciso de tiempo, debemos decirles que Dios hizo su sábado para un mundo esférico;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Mensajes Selectos, tomo 3, p. 363</a:t>
            </a:r>
          </a:p>
        </p:txBody>
      </p:sp>
    </p:spTree>
    <p:extLst>
      <p:ext uri="{BB962C8B-B14F-4D97-AF65-F5344CB8AC3E}">
        <p14:creationId xmlns:p14="http://schemas.microsoft.com/office/powerpoint/2010/main" val="20911443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5187" y="447870"/>
            <a:ext cx="11076039" cy="6001643"/>
          </a:xfrm>
          <a:prstGeom prst="rect">
            <a:avLst/>
          </a:prstGeom>
          <a:noFill/>
        </p:spPr>
        <p:txBody>
          <a:bodyPr wrap="square" rtlCol="0">
            <a:spAutoFit/>
          </a:bodyPr>
          <a:lstStyle/>
          <a:p>
            <a:r>
              <a:rPr lang="es-ES" sz="4800" b="1" dirty="0" smtClean="0">
                <a:solidFill>
                  <a:schemeClr val="bg1"/>
                </a:solidFill>
              </a:rPr>
              <a:t>y </a:t>
            </a:r>
            <a:r>
              <a:rPr lang="es-ES" sz="4800" b="1" dirty="0">
                <a:solidFill>
                  <a:schemeClr val="bg1"/>
                </a:solidFill>
              </a:rPr>
              <a:t>cuando </a:t>
            </a:r>
            <a:r>
              <a:rPr lang="es-ES" sz="4800" b="1" dirty="0">
                <a:solidFill>
                  <a:srgbClr val="FFFF00"/>
                </a:solidFill>
              </a:rPr>
              <a:t>el séptimo día nos llega </a:t>
            </a:r>
            <a:r>
              <a:rPr lang="es-ES" sz="4800" b="1" dirty="0">
                <a:solidFill>
                  <a:schemeClr val="bg1"/>
                </a:solidFill>
              </a:rPr>
              <a:t>en este mundo redondo, </a:t>
            </a:r>
            <a:r>
              <a:rPr lang="es-ES" sz="4800" b="1" dirty="0">
                <a:solidFill>
                  <a:srgbClr val="FFFF00"/>
                </a:solidFill>
              </a:rPr>
              <a:t>controlado por el sol que rige el día</a:t>
            </a:r>
            <a:r>
              <a:rPr lang="es-ES" sz="4800" b="1" dirty="0">
                <a:solidFill>
                  <a:schemeClr val="bg1"/>
                </a:solidFill>
              </a:rPr>
              <a:t>, ése es el tiempo en todos los países para observar el sábado. En los países donde no hay </a:t>
            </a:r>
            <a:r>
              <a:rPr lang="es-ES" sz="4800" b="1" dirty="0">
                <a:solidFill>
                  <a:srgbClr val="FFFF00"/>
                </a:solidFill>
              </a:rPr>
              <a:t>puesta ni salida de sol </a:t>
            </a:r>
            <a:r>
              <a:rPr lang="es-ES" sz="4800" b="1" dirty="0">
                <a:solidFill>
                  <a:schemeClr val="bg1"/>
                </a:solidFill>
              </a:rPr>
              <a:t>durante meses, el período de tiempo debe ser calculado por los registros que se guardan</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10470124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0149" y="919819"/>
            <a:ext cx="11076039" cy="5632311"/>
          </a:xfrm>
          <a:prstGeom prst="rect">
            <a:avLst/>
          </a:prstGeom>
          <a:noFill/>
        </p:spPr>
        <p:txBody>
          <a:bodyPr wrap="square" rtlCol="0">
            <a:spAutoFit/>
          </a:bodyPr>
          <a:lstStyle/>
          <a:p>
            <a:r>
              <a:rPr lang="es-ES" sz="6000" b="1" dirty="0">
                <a:solidFill>
                  <a:schemeClr val="bg1"/>
                </a:solidFill>
              </a:rPr>
              <a:t>“Cuando el Señor declara que hizo el mundo en seis días y descansó en el día séptimo, se refiere a días de veinticuatro horas, que ha señalado con </a:t>
            </a:r>
            <a:r>
              <a:rPr lang="es-ES" sz="6000" b="1" dirty="0">
                <a:solidFill>
                  <a:srgbClr val="FFFF00"/>
                </a:solidFill>
              </a:rPr>
              <a:t>la salida y la puesta del sol</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Testimonios para los Ministros, p. 136</a:t>
            </a:r>
          </a:p>
        </p:txBody>
      </p:sp>
    </p:spTree>
    <p:extLst>
      <p:ext uri="{BB962C8B-B14F-4D97-AF65-F5344CB8AC3E}">
        <p14:creationId xmlns:p14="http://schemas.microsoft.com/office/powerpoint/2010/main" val="26271480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1" y="875607"/>
            <a:ext cx="11761835" cy="5632311"/>
          </a:xfrm>
          <a:prstGeom prst="rect">
            <a:avLst/>
          </a:prstGeom>
          <a:noFill/>
        </p:spPr>
        <p:txBody>
          <a:bodyPr wrap="square" rtlCol="0">
            <a:spAutoFit/>
          </a:bodyPr>
          <a:lstStyle/>
          <a:p>
            <a:r>
              <a:rPr lang="es-ES" sz="4000" b="1" dirty="0">
                <a:solidFill>
                  <a:schemeClr val="bg1"/>
                </a:solidFill>
              </a:rPr>
              <a:t>“El creador de los cielos y la tierra mandó: ‘el séptimo día es Sábado del Señor tu Dios, no harás ninguna obra en él.” Este mandato fue impuesto por el ejemplo del creador, proclamado por su propia voz e incorporado en el mismo seno del Decálogo. Pero el poder papal ha quitado </a:t>
            </a:r>
            <a:r>
              <a:rPr lang="es-ES" sz="4000" b="1" dirty="0" smtClean="0">
                <a:solidFill>
                  <a:schemeClr val="bg1"/>
                </a:solidFill>
              </a:rPr>
              <a:t>esta </a:t>
            </a:r>
            <a:r>
              <a:rPr lang="es-ES" sz="4000" b="1" dirty="0">
                <a:solidFill>
                  <a:srgbClr val="FFFF00"/>
                </a:solidFill>
              </a:rPr>
              <a:t>ordenanza divina </a:t>
            </a:r>
            <a:r>
              <a:rPr lang="es-ES" sz="4000" b="1" dirty="0">
                <a:solidFill>
                  <a:schemeClr val="bg1"/>
                </a:solidFill>
              </a:rPr>
              <a:t>y puesto en su lugar un día que Dios no </a:t>
            </a:r>
            <a:r>
              <a:rPr lang="es-ES" sz="4000" b="1" dirty="0" smtClean="0">
                <a:solidFill>
                  <a:schemeClr val="bg1"/>
                </a:solidFill>
              </a:rPr>
              <a:t>santificó, </a:t>
            </a:r>
            <a:r>
              <a:rPr lang="es-ES" sz="4000" b="1" dirty="0">
                <a:solidFill>
                  <a:schemeClr val="bg1"/>
                </a:solidFill>
              </a:rPr>
              <a:t>en el cual no </a:t>
            </a:r>
            <a:r>
              <a:rPr lang="es-ES" sz="4000" b="1" dirty="0" smtClean="0">
                <a:solidFill>
                  <a:schemeClr val="bg1"/>
                </a:solidFill>
              </a:rPr>
              <a:t>hay reposo</a:t>
            </a:r>
            <a:r>
              <a:rPr lang="es-ES" sz="4000" b="1" dirty="0">
                <a:solidFill>
                  <a:schemeClr val="bg1"/>
                </a:solidFill>
              </a:rPr>
              <a:t>, un festival que ha sido adorado por los paganos como ‘</a:t>
            </a:r>
            <a:r>
              <a:rPr lang="es-ES" sz="4000" b="1" i="1" dirty="0">
                <a:solidFill>
                  <a:schemeClr val="bg1"/>
                </a:solidFill>
              </a:rPr>
              <a:t>el día venerable del sol</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rPr>
              <a:t>Signs of the Times, </a:t>
            </a:r>
            <a:r>
              <a:rPr lang="en-US" sz="3600" b="1" dirty="0" err="1">
                <a:solidFill>
                  <a:srgbClr val="FF0000"/>
                </a:solidFill>
              </a:rPr>
              <a:t>septiembre</a:t>
            </a:r>
            <a:r>
              <a:rPr lang="en-US" sz="3600" b="1" dirty="0">
                <a:solidFill>
                  <a:srgbClr val="FF0000"/>
                </a:solidFill>
              </a:rPr>
              <a:t> 14, 1882</a:t>
            </a:r>
            <a:endParaRPr lang="es-ES" sz="3600" b="1" dirty="0">
              <a:solidFill>
                <a:srgbClr val="FF0000"/>
              </a:solidFill>
            </a:endParaRPr>
          </a:p>
        </p:txBody>
      </p:sp>
    </p:spTree>
    <p:extLst>
      <p:ext uri="{BB962C8B-B14F-4D97-AF65-F5344CB8AC3E}">
        <p14:creationId xmlns:p14="http://schemas.microsoft.com/office/powerpoint/2010/main" val="1744735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875607"/>
            <a:ext cx="11984748" cy="5632311"/>
          </a:xfrm>
          <a:prstGeom prst="rect">
            <a:avLst/>
          </a:prstGeom>
          <a:noFill/>
        </p:spPr>
        <p:txBody>
          <a:bodyPr wrap="square" rtlCol="0">
            <a:spAutoFit/>
          </a:bodyPr>
          <a:lstStyle/>
          <a:p>
            <a:r>
              <a:rPr lang="es-ES" sz="4000" b="1" dirty="0">
                <a:solidFill>
                  <a:schemeClr val="bg1"/>
                </a:solidFill>
              </a:rPr>
              <a:t>“El profeta indica </a:t>
            </a:r>
            <a:r>
              <a:rPr lang="es-ES" sz="4000" b="1" dirty="0" smtClean="0">
                <a:solidFill>
                  <a:schemeClr val="bg1"/>
                </a:solidFill>
              </a:rPr>
              <a:t>así la ordenanza </a:t>
            </a:r>
            <a:r>
              <a:rPr lang="es-ES" sz="4000" b="1" dirty="0">
                <a:solidFill>
                  <a:schemeClr val="bg1"/>
                </a:solidFill>
              </a:rPr>
              <a:t>[palabra clave] que ha sido olvidada: “</a:t>
            </a:r>
            <a:r>
              <a:rPr lang="es-ES" sz="4000" b="1" i="1" dirty="0">
                <a:solidFill>
                  <a:schemeClr val="bg1"/>
                </a:solidFill>
              </a:rPr>
              <a:t>Los cimientos de generación y generación levantarás: y serás llamado reparador de portillos, restaurador de calzadas para habitar. Si retrajeres del sábado tu pie, de hacer tu voluntad en mi día santo, y al sábado llamares delicias, santo, glorioso de Jehová; y lo venerares, no haciendo tus caminos, ni buscando tu voluntad, ni hablando tus palabras; entonces te deleitarás en Jehová</a:t>
            </a:r>
            <a:r>
              <a:rPr lang="es-ES" sz="4000" b="1" dirty="0">
                <a:solidFill>
                  <a:schemeClr val="bg1"/>
                </a:solidFill>
              </a:rPr>
              <a:t>”. </a:t>
            </a:r>
            <a:r>
              <a:rPr lang="es-ES" sz="3600" b="1" dirty="0" err="1" smtClean="0">
                <a:solidFill>
                  <a:srgbClr val="CB6A86"/>
                </a:solidFill>
              </a:rPr>
              <a:t>Is</a:t>
            </a:r>
            <a:r>
              <a:rPr lang="es-ES" sz="3600" b="1" dirty="0" smtClean="0">
                <a:solidFill>
                  <a:srgbClr val="CB6A86"/>
                </a:solidFill>
              </a:rPr>
              <a:t>. 58. </a:t>
            </a:r>
            <a:r>
              <a:rPr lang="es-ES" sz="3600" b="1" dirty="0">
                <a:solidFill>
                  <a:srgbClr val="CB6A86"/>
                </a:solidFill>
              </a:rPr>
              <a:t>12-14.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rPr>
              <a:t>CS, pp. 446, 447</a:t>
            </a:r>
          </a:p>
        </p:txBody>
      </p:sp>
    </p:spTree>
    <p:extLst>
      <p:ext uri="{BB962C8B-B14F-4D97-AF65-F5344CB8AC3E}">
        <p14:creationId xmlns:p14="http://schemas.microsoft.com/office/powerpoint/2010/main" val="35955964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697" y="506864"/>
            <a:ext cx="11090787" cy="6001643"/>
          </a:xfrm>
          <a:prstGeom prst="rect">
            <a:avLst/>
          </a:prstGeom>
          <a:noFill/>
        </p:spPr>
        <p:txBody>
          <a:bodyPr wrap="square" rtlCol="0">
            <a:spAutoFit/>
          </a:bodyPr>
          <a:lstStyle/>
          <a:p>
            <a:r>
              <a:rPr lang="es-ES" sz="4800" b="1" dirty="0" smtClean="0">
                <a:solidFill>
                  <a:schemeClr val="bg1"/>
                </a:solidFill>
              </a:rPr>
              <a:t>Esta </a:t>
            </a:r>
            <a:r>
              <a:rPr lang="es-ES" sz="4800" b="1" dirty="0">
                <a:solidFill>
                  <a:schemeClr val="bg1"/>
                </a:solidFill>
              </a:rPr>
              <a:t>profecía se aplica también a nuestro tiempo. La brecha fue hecha en la ley de Dios cuando el sábado fue cambiado por el poder romano. Pero ha llegado el tiempo en que esa institución divina debe ser restaurada. La brecha debe ser reparada, y levantados los cimientos de muchas generaciones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841171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743" y="150479"/>
            <a:ext cx="1085393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FF0000"/>
                </a:solidFill>
              </a:rPr>
              <a:t>¿Por qué cayó la tierra y se </a:t>
            </a:r>
            <a:r>
              <a:rPr lang="es-ES" sz="8000" b="1" dirty="0" smtClean="0">
                <a:solidFill>
                  <a:srgbClr val="FF0000"/>
                </a:solidFill>
              </a:rPr>
              <a:t>destruyó y se contaminó? </a:t>
            </a:r>
            <a:r>
              <a:rPr lang="es-ES" sz="8000" b="1" dirty="0">
                <a:solidFill>
                  <a:srgbClr val="002060"/>
                </a:solidFill>
              </a:rPr>
              <a:t>La respuesta se halla en los versículos 4 y 5:</a:t>
            </a:r>
          </a:p>
        </p:txBody>
      </p:sp>
    </p:spTree>
    <p:extLst>
      <p:ext uri="{BB962C8B-B14F-4D97-AF65-F5344CB8AC3E}">
        <p14:creationId xmlns:p14="http://schemas.microsoft.com/office/powerpoint/2010/main" val="1605580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2955" y="404385"/>
            <a:ext cx="1112028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Algunos evangélicos y católicos hoy están luchando por defender el matrimonio tradicional tal cual lo estableció Dios en la creación y esto está bien. Hay un clamor contra los cristianos liberales que desean redefinir la institución del matrimonio y permitir que se case hombre con hombre y mujer con mujer.</a:t>
            </a:r>
            <a:endParaRPr lang="es-ES" sz="4800" b="1" i="1" dirty="0">
              <a:solidFill>
                <a:srgbClr val="C00000"/>
              </a:solidFill>
            </a:endParaRPr>
          </a:p>
        </p:txBody>
      </p:sp>
    </p:spTree>
    <p:extLst>
      <p:ext uri="{BB962C8B-B14F-4D97-AF65-F5344CB8AC3E}">
        <p14:creationId xmlns:p14="http://schemas.microsoft.com/office/powerpoint/2010/main" val="4040173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2955" y="404385"/>
            <a:ext cx="11120284"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Pero estos evangélicos y católicos son inconsistentes. No es posible defender una institución que estableció Dios en la creación mientras que pisotean la otra. No pueden decir que el hombre no puede cambiar la institución del matrimonio, pero </a:t>
            </a:r>
            <a:r>
              <a:rPr lang="es-ES" sz="4800" b="1" dirty="0" smtClean="0">
                <a:solidFill>
                  <a:srgbClr val="002060"/>
                </a:solidFill>
              </a:rPr>
              <a:t>sí </a:t>
            </a:r>
            <a:r>
              <a:rPr lang="es-ES" sz="4800" b="1" dirty="0">
                <a:solidFill>
                  <a:srgbClr val="002060"/>
                </a:solidFill>
              </a:rPr>
              <a:t>puede cambiar el día </a:t>
            </a:r>
            <a:r>
              <a:rPr lang="es-ES" sz="4800" b="1" dirty="0" smtClean="0">
                <a:solidFill>
                  <a:srgbClr val="002060"/>
                </a:solidFill>
              </a:rPr>
              <a:t>de reposo</a:t>
            </a:r>
            <a:r>
              <a:rPr lang="es-ES" sz="4800" b="1" dirty="0">
                <a:solidFill>
                  <a:srgbClr val="002060"/>
                </a:solidFill>
              </a:rPr>
              <a:t>. </a:t>
            </a:r>
            <a:endParaRPr lang="es-ES" sz="4800" b="1" i="1" dirty="0">
              <a:solidFill>
                <a:srgbClr val="C00000"/>
              </a:solidFill>
            </a:endParaRPr>
          </a:p>
        </p:txBody>
      </p:sp>
    </p:spTree>
    <p:extLst>
      <p:ext uri="{BB962C8B-B14F-4D97-AF65-F5344CB8AC3E}">
        <p14:creationId xmlns:p14="http://schemas.microsoft.com/office/powerpoint/2010/main" val="27855797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2955" y="404385"/>
            <a:ext cx="1112028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Este </a:t>
            </a:r>
            <a:r>
              <a:rPr lang="es-ES" sz="4800" b="1" dirty="0">
                <a:solidFill>
                  <a:srgbClr val="002060"/>
                </a:solidFill>
              </a:rPr>
              <a:t>hablar de ambos lados de la boca no es permisible. Yo desafío a los cristianos a restaurar ambas instituciones tal cual Dios las estableció al principio. Al fin y al cabo, ambas instituciones simbolizan la relación entre Dios y su pueblo. ¿Si el matrimonio es aún un símbolo de tal relación, por qué no el sábado?</a:t>
            </a:r>
            <a:endParaRPr lang="es-ES" sz="4800" b="1" i="1" dirty="0">
              <a:solidFill>
                <a:srgbClr val="C00000"/>
              </a:solidFill>
            </a:endParaRPr>
          </a:p>
        </p:txBody>
      </p:sp>
    </p:spTree>
    <p:extLst>
      <p:ext uri="{BB962C8B-B14F-4D97-AF65-F5344CB8AC3E}">
        <p14:creationId xmlns:p14="http://schemas.microsoft.com/office/powerpoint/2010/main" val="30121428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234017"/>
            <a:ext cx="4224464" cy="584775"/>
          </a:xfrm>
          <a:prstGeom prst="rect">
            <a:avLst/>
          </a:prstGeom>
          <a:noFill/>
        </p:spPr>
        <p:txBody>
          <a:bodyPr wrap="square" rtlCol="0">
            <a:spAutoFit/>
          </a:bodyPr>
          <a:lstStyle/>
          <a:p>
            <a:pPr lvl="0">
              <a:defRPr/>
            </a:pPr>
            <a:r>
              <a:rPr lang="es-ES" sz="3200" dirty="0" err="1">
                <a:solidFill>
                  <a:schemeClr val="accent1">
                    <a:lumMod val="50000"/>
                  </a:schemeClr>
                </a:solidFill>
              </a:rPr>
              <a:t>choq</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584775"/>
          </a:xfrm>
          <a:prstGeom prst="rect">
            <a:avLst/>
          </a:prstGeom>
          <a:noFill/>
        </p:spPr>
        <p:txBody>
          <a:bodyPr wrap="square" rtlCol="0">
            <a:spAutoFit/>
          </a:bodyPr>
          <a:lstStyle/>
          <a:p>
            <a:pPr lvl="0">
              <a:defRPr/>
            </a:pPr>
            <a:r>
              <a:rPr lang="es-ES" sz="3200" dirty="0">
                <a:solidFill>
                  <a:schemeClr val="accent1">
                    <a:lumMod val="50000"/>
                  </a:schemeClr>
                </a:solidFill>
              </a:rPr>
              <a:t>Falsearon el derecho</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4" y="4146127"/>
            <a:ext cx="4218655" cy="584775"/>
          </a:xfrm>
          <a:prstGeom prst="rect">
            <a:avLst/>
          </a:prstGeom>
          <a:noFill/>
        </p:spPr>
        <p:txBody>
          <a:bodyPr wrap="square" rtlCol="0">
            <a:spAutoFit/>
          </a:bodyPr>
          <a:lstStyle/>
          <a:p>
            <a:pPr lvl="0">
              <a:defRPr/>
            </a:pPr>
            <a:r>
              <a:rPr lang="es-ES" sz="3200" dirty="0">
                <a:solidFill>
                  <a:schemeClr val="accent1">
                    <a:lumMod val="50000"/>
                  </a:schemeClr>
                </a:solidFill>
              </a:rPr>
              <a:t>Instituido en el Edén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5394" y="5455909"/>
            <a:ext cx="4357497" cy="1077218"/>
          </a:xfrm>
          <a:prstGeom prst="rect">
            <a:avLst/>
          </a:prstGeom>
          <a:noFill/>
        </p:spPr>
        <p:txBody>
          <a:bodyPr wrap="square" rtlCol="0">
            <a:spAutoFit/>
          </a:bodyPr>
          <a:lstStyle/>
          <a:p>
            <a:pPr>
              <a:defRPr/>
            </a:pPr>
            <a:r>
              <a:rPr lang="es-ES" sz="3200" dirty="0">
                <a:solidFill>
                  <a:schemeClr val="accent1">
                    <a:lumMod val="50000"/>
                  </a:schemeClr>
                </a:solidFill>
              </a:rPr>
              <a:t>¿Cuándo se originó la semana?</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2870431"/>
            <a:ext cx="3864695" cy="584775"/>
          </a:xfrm>
          <a:prstGeom prst="rect">
            <a:avLst/>
          </a:prstGeom>
          <a:noFill/>
        </p:spPr>
        <p:txBody>
          <a:bodyPr wrap="square" rtlCol="0">
            <a:spAutoFit/>
          </a:bodyPr>
          <a:lstStyle/>
          <a:p>
            <a:pPr lvl="0">
              <a:defRPr/>
            </a:pPr>
            <a:r>
              <a:rPr lang="es-ES" sz="3200" dirty="0">
                <a:solidFill>
                  <a:schemeClr val="accent1">
                    <a:lumMod val="50000"/>
                  </a:schemeClr>
                </a:solidFill>
              </a:rPr>
              <a:t>ordenanza</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20029" y="3784112"/>
            <a:ext cx="5525727"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decretos inmutables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81977" y="1580304"/>
            <a:ext cx="4130383" cy="1077218"/>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Cambiaron las normas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55302" y="276912"/>
            <a:ext cx="5761799"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sábado del cuarto mandamiento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883696"/>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Durante la creación</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788957"/>
            <a:ext cx="5325381"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err="1">
                <a:solidFill>
                  <a:prstClr val="black"/>
                </a:solidFill>
              </a:rPr>
              <a:t>choq</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383426" y="4708796"/>
            <a:ext cx="5260708"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Durante la Edad </a:t>
            </a:r>
            <a:r>
              <a:rPr lang="es-ES" sz="3200" dirty="0">
                <a:solidFill>
                  <a:prstClr val="black"/>
                </a:solidFill>
              </a:rPr>
              <a:t>M</a:t>
            </a:r>
            <a:r>
              <a:rPr lang="es-ES" sz="3200" dirty="0" smtClean="0">
                <a:solidFill>
                  <a:prstClr val="black"/>
                </a:solidFill>
              </a:rPr>
              <a:t>edia</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185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Quebrantaron el pacto sempiterno</a:t>
            </a:r>
            <a:endParaRPr lang="es-ES" sz="80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6295212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97890" y="117693"/>
            <a:ext cx="1161833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Solo existe un pacto eterno entre el Padre y el </a:t>
            </a:r>
            <a:r>
              <a:rPr lang="es-ES" sz="4800" b="1" dirty="0" smtClean="0">
                <a:solidFill>
                  <a:srgbClr val="002060"/>
                </a:solidFill>
              </a:rPr>
              <a:t>Hijo</a:t>
            </a:r>
            <a:r>
              <a:rPr lang="es-ES" sz="4800" b="1" dirty="0">
                <a:solidFill>
                  <a:srgbClr val="002060"/>
                </a:solidFill>
              </a:rPr>
              <a:t>. Este pacto decía que en caso que el hombre pecara, Cristo se ofrecería como sustituto para restaurar al hombre a su condición original.</a:t>
            </a:r>
          </a:p>
          <a:p>
            <a:pPr>
              <a:buClr>
                <a:srgbClr val="FF0000"/>
              </a:buClr>
            </a:pPr>
            <a:r>
              <a:rPr lang="es-ES" sz="4800" b="1" dirty="0">
                <a:solidFill>
                  <a:srgbClr val="002060"/>
                </a:solidFill>
              </a:rPr>
              <a:t>El pacto tenía dos aspectos: [</a:t>
            </a:r>
            <a:r>
              <a:rPr lang="es-ES" sz="4800" b="1" dirty="0">
                <a:solidFill>
                  <a:srgbClr val="C00000"/>
                </a:solidFill>
              </a:rPr>
              <a:t>1</a:t>
            </a:r>
            <a:r>
              <a:rPr lang="es-ES" sz="4800" b="1" dirty="0">
                <a:solidFill>
                  <a:srgbClr val="002060"/>
                </a:solidFill>
              </a:rPr>
              <a:t>] </a:t>
            </a:r>
            <a:r>
              <a:rPr lang="es-ES" sz="4800" b="1" dirty="0">
                <a:solidFill>
                  <a:srgbClr val="C00000"/>
                </a:solidFill>
              </a:rPr>
              <a:t>la ley del pacto</a:t>
            </a:r>
            <a:r>
              <a:rPr lang="es-ES" sz="4800" b="1" dirty="0">
                <a:solidFill>
                  <a:srgbClr val="002060"/>
                </a:solidFill>
              </a:rPr>
              <a:t> y [</a:t>
            </a:r>
            <a:r>
              <a:rPr lang="es-ES" sz="4800" b="1" dirty="0">
                <a:solidFill>
                  <a:srgbClr val="C00000"/>
                </a:solidFill>
              </a:rPr>
              <a:t>2</a:t>
            </a:r>
            <a:r>
              <a:rPr lang="es-ES" sz="4800" b="1" dirty="0">
                <a:solidFill>
                  <a:srgbClr val="002060"/>
                </a:solidFill>
              </a:rPr>
              <a:t>] </a:t>
            </a:r>
            <a:r>
              <a:rPr lang="es-ES" sz="4800" b="1" dirty="0">
                <a:solidFill>
                  <a:srgbClr val="C00000"/>
                </a:solidFill>
              </a:rPr>
              <a:t>el sacrificio del pacto</a:t>
            </a:r>
            <a:r>
              <a:rPr lang="es-ES" sz="4800" b="1" dirty="0">
                <a:solidFill>
                  <a:srgbClr val="002060"/>
                </a:solidFill>
              </a:rPr>
              <a:t>. La </a:t>
            </a:r>
            <a:r>
              <a:rPr lang="es-ES" sz="4800" b="1" dirty="0">
                <a:solidFill>
                  <a:srgbClr val="C00000"/>
                </a:solidFill>
              </a:rPr>
              <a:t>violación</a:t>
            </a:r>
            <a:r>
              <a:rPr lang="es-ES" sz="4800" b="1" dirty="0">
                <a:solidFill>
                  <a:srgbClr val="002060"/>
                </a:solidFill>
              </a:rPr>
              <a:t> de </a:t>
            </a:r>
            <a:r>
              <a:rPr lang="es-ES" sz="4800" b="1" u="sng" dirty="0">
                <a:solidFill>
                  <a:srgbClr val="002060"/>
                </a:solidFill>
              </a:rPr>
              <a:t>la ley del pacto </a:t>
            </a:r>
            <a:r>
              <a:rPr lang="es-ES" sz="4800" b="1" dirty="0">
                <a:solidFill>
                  <a:srgbClr val="002060"/>
                </a:solidFill>
              </a:rPr>
              <a:t>hacía </a:t>
            </a:r>
            <a:r>
              <a:rPr lang="es-ES" sz="4800" b="1" dirty="0">
                <a:solidFill>
                  <a:srgbClr val="C00000"/>
                </a:solidFill>
              </a:rPr>
              <a:t>necesario</a:t>
            </a:r>
            <a:r>
              <a:rPr lang="es-ES" sz="4800" b="1" dirty="0">
                <a:solidFill>
                  <a:srgbClr val="002060"/>
                </a:solidFill>
              </a:rPr>
              <a:t> el </a:t>
            </a:r>
            <a:r>
              <a:rPr lang="es-ES" sz="4800" b="1" u="sng" dirty="0">
                <a:solidFill>
                  <a:srgbClr val="002060"/>
                </a:solidFill>
              </a:rPr>
              <a:t>sacrificio del pacto</a:t>
            </a:r>
            <a:r>
              <a:rPr lang="es-ES" sz="4800" b="1" dirty="0">
                <a:solidFill>
                  <a:srgbClr val="002060"/>
                </a:solidFill>
              </a:rPr>
              <a:t>.</a:t>
            </a:r>
          </a:p>
        </p:txBody>
      </p:sp>
    </p:spTree>
    <p:extLst>
      <p:ext uri="{BB962C8B-B14F-4D97-AF65-F5344CB8AC3E}">
        <p14:creationId xmlns:p14="http://schemas.microsoft.com/office/powerpoint/2010/main" val="12111074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9862" y="1450793"/>
            <a:ext cx="11429225" cy="5262979"/>
          </a:xfrm>
          <a:prstGeom prst="rect">
            <a:avLst/>
          </a:prstGeom>
          <a:noFill/>
        </p:spPr>
        <p:txBody>
          <a:bodyPr wrap="square" rtlCol="0">
            <a:spAutoFit/>
          </a:bodyPr>
          <a:lstStyle/>
          <a:p>
            <a:r>
              <a:rPr lang="es-ES" sz="4800" b="1" dirty="0" smtClean="0">
                <a:solidFill>
                  <a:schemeClr val="bg1"/>
                </a:solidFill>
              </a:rPr>
              <a:t>“. </a:t>
            </a:r>
            <a:r>
              <a:rPr lang="es-ES" sz="4800" b="1" dirty="0">
                <a:solidFill>
                  <a:schemeClr val="bg1"/>
                </a:solidFill>
              </a:rPr>
              <a:t>. . y habló Jehová con vosotros de en medio del fuego; oísteis la voz de sus palabras, Más a excepción de </a:t>
            </a:r>
            <a:r>
              <a:rPr lang="es-ES" sz="4800" b="1" dirty="0" err="1" smtClean="0">
                <a:solidFill>
                  <a:schemeClr val="bg1"/>
                </a:solidFill>
              </a:rPr>
              <a:t>oir</a:t>
            </a:r>
            <a:r>
              <a:rPr lang="es-ES" sz="4800" b="1" dirty="0" smtClean="0">
                <a:solidFill>
                  <a:schemeClr val="bg1"/>
                </a:solidFill>
              </a:rPr>
              <a:t> </a:t>
            </a:r>
            <a:r>
              <a:rPr lang="es-ES" sz="4800" b="1" dirty="0">
                <a:solidFill>
                  <a:schemeClr val="bg1"/>
                </a:solidFill>
              </a:rPr>
              <a:t>la voz, ninguna figura visteis. </a:t>
            </a:r>
            <a:r>
              <a:rPr lang="es-ES" sz="4800" b="1" dirty="0">
                <a:solidFill>
                  <a:srgbClr val="FF0000"/>
                </a:solidFill>
              </a:rPr>
              <a:t>13</a:t>
            </a:r>
            <a:r>
              <a:rPr lang="es-ES" sz="4800" b="1" dirty="0">
                <a:solidFill>
                  <a:schemeClr val="bg1"/>
                </a:solidFill>
              </a:rPr>
              <a:t> Y él os anunció </a:t>
            </a:r>
            <a:r>
              <a:rPr lang="es-ES" sz="4800" b="1" dirty="0">
                <a:solidFill>
                  <a:srgbClr val="FFFF00"/>
                </a:solidFill>
              </a:rPr>
              <a:t>su pacto</a:t>
            </a:r>
            <a:r>
              <a:rPr lang="es-ES" sz="4800" b="1" dirty="0">
                <a:solidFill>
                  <a:schemeClr val="bg1"/>
                </a:solidFill>
              </a:rPr>
              <a:t>, el cual os mandó poner por obra; los </a:t>
            </a:r>
            <a:r>
              <a:rPr lang="es-ES" sz="4800" b="1" dirty="0">
                <a:solidFill>
                  <a:srgbClr val="FFFF00"/>
                </a:solidFill>
              </a:rPr>
              <a:t>diez mandamientos</a:t>
            </a:r>
            <a:r>
              <a:rPr lang="es-ES" sz="4800" b="1" dirty="0">
                <a:solidFill>
                  <a:schemeClr val="bg1"/>
                </a:solidFill>
              </a:rPr>
              <a:t>, y los escribió en </a:t>
            </a:r>
            <a:r>
              <a:rPr lang="es-ES" sz="4800" b="1" dirty="0">
                <a:solidFill>
                  <a:srgbClr val="FFFF00"/>
                </a:solidFill>
              </a:rPr>
              <a:t>dos tablas de piedra</a:t>
            </a:r>
            <a:r>
              <a:rPr lang="es-ES" sz="4800" b="1" dirty="0">
                <a:solidFill>
                  <a:schemeClr val="bg1"/>
                </a:solidFill>
              </a:rPr>
              <a:t>.”</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t>Note las palabras de </a:t>
            </a:r>
            <a:r>
              <a:rPr lang="es-ES" sz="3600" b="1" dirty="0">
                <a:solidFill>
                  <a:srgbClr val="FF0000"/>
                </a:solidFill>
              </a:rPr>
              <a:t>Deuteronomio 4:12-13 </a:t>
            </a:r>
            <a:r>
              <a:rPr lang="es-ES" sz="3600" b="1" dirty="0"/>
              <a:t>concernientes a </a:t>
            </a:r>
            <a:r>
              <a:rPr lang="es-ES" sz="3600" b="1" u="sng" dirty="0"/>
              <a:t>la ley del pacto</a:t>
            </a:r>
            <a:r>
              <a:rPr lang="es-ES" sz="3600" b="1" dirty="0"/>
              <a:t>:</a:t>
            </a:r>
          </a:p>
        </p:txBody>
      </p:sp>
    </p:spTree>
    <p:extLst>
      <p:ext uri="{BB962C8B-B14F-4D97-AF65-F5344CB8AC3E}">
        <p14:creationId xmlns:p14="http://schemas.microsoft.com/office/powerpoint/2010/main" val="39503685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9862" y="1450793"/>
            <a:ext cx="11429225"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tomando la copa, y habiendo dado gracias, les dio, diciendo: Bebed de ella todos; </a:t>
            </a:r>
            <a:r>
              <a:rPr lang="es-ES" sz="5400" b="1" dirty="0">
                <a:solidFill>
                  <a:srgbClr val="FF0000"/>
                </a:solidFill>
              </a:rPr>
              <a:t>28</a:t>
            </a:r>
            <a:r>
              <a:rPr lang="es-ES" sz="5400" b="1" dirty="0">
                <a:solidFill>
                  <a:schemeClr val="bg1"/>
                </a:solidFill>
              </a:rPr>
              <a:t> porque esto es mi sangre del </a:t>
            </a:r>
            <a:r>
              <a:rPr lang="es-ES" sz="5400" b="1" dirty="0">
                <a:solidFill>
                  <a:srgbClr val="FFFF00"/>
                </a:solidFill>
              </a:rPr>
              <a:t>nuevo pacto</a:t>
            </a:r>
            <a:r>
              <a:rPr lang="es-ES" sz="5400" b="1" dirty="0">
                <a:solidFill>
                  <a:schemeClr val="bg1"/>
                </a:solidFill>
              </a:rPr>
              <a:t>, que por muchos es </a:t>
            </a:r>
            <a:r>
              <a:rPr lang="es-ES" sz="5400" b="1" dirty="0">
                <a:solidFill>
                  <a:srgbClr val="FFFF00"/>
                </a:solidFill>
              </a:rPr>
              <a:t>derramada para remisión</a:t>
            </a:r>
            <a:r>
              <a:rPr lang="es-ES" sz="5400" b="1" dirty="0">
                <a:solidFill>
                  <a:schemeClr val="bg1"/>
                </a:solidFill>
              </a:rPr>
              <a:t> de los pecados</a:t>
            </a:r>
            <a:r>
              <a:rPr lang="es-ES" sz="5400" b="1" dirty="0" smtClean="0">
                <a:solidFill>
                  <a:schemeClr val="bg1"/>
                </a:solidFill>
              </a:rPr>
              <a:t>.”</a:t>
            </a:r>
            <a:endParaRPr lang="es-ES" sz="48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Mateo 26:27-28 y Hebreos 13:20, 21 </a:t>
            </a:r>
            <a:r>
              <a:rPr lang="es-ES" sz="3600" b="1" dirty="0"/>
              <a:t>describen el sacrificio del pacto:</a:t>
            </a:r>
          </a:p>
        </p:txBody>
      </p:sp>
    </p:spTree>
    <p:extLst>
      <p:ext uri="{BB962C8B-B14F-4D97-AF65-F5344CB8AC3E}">
        <p14:creationId xmlns:p14="http://schemas.microsoft.com/office/powerpoint/2010/main" val="27362878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6623" y="344664"/>
            <a:ext cx="11429225"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el Dios de paz que resucitó de los muertos a nuestro Señor Jesucristo, el gran pastor de las ovejas, por la </a:t>
            </a:r>
            <a:r>
              <a:rPr lang="es-ES" sz="4800" b="1" dirty="0">
                <a:solidFill>
                  <a:srgbClr val="FFFF00"/>
                </a:solidFill>
              </a:rPr>
              <a:t>sangre del pacto eterno</a:t>
            </a:r>
            <a:r>
              <a:rPr lang="es-ES" sz="4800" b="1" dirty="0">
                <a:solidFill>
                  <a:schemeClr val="bg1"/>
                </a:solidFill>
              </a:rPr>
              <a:t>, </a:t>
            </a:r>
            <a:r>
              <a:rPr lang="es-ES" sz="4800" b="1" dirty="0">
                <a:solidFill>
                  <a:srgbClr val="FF0000"/>
                </a:solidFill>
              </a:rPr>
              <a:t>21</a:t>
            </a:r>
            <a:r>
              <a:rPr lang="es-ES" sz="4800" b="1" dirty="0">
                <a:solidFill>
                  <a:schemeClr val="bg1"/>
                </a:solidFill>
              </a:rPr>
              <a:t> os haga aptos en </a:t>
            </a:r>
            <a:r>
              <a:rPr lang="es-ES" sz="4800" b="1" dirty="0">
                <a:solidFill>
                  <a:srgbClr val="FFFF00"/>
                </a:solidFill>
              </a:rPr>
              <a:t>toda</a:t>
            </a:r>
            <a:r>
              <a:rPr lang="es-ES" sz="4800" b="1" dirty="0">
                <a:solidFill>
                  <a:schemeClr val="bg1"/>
                </a:solidFill>
              </a:rPr>
              <a:t> </a:t>
            </a:r>
            <a:r>
              <a:rPr lang="es-ES" sz="4800" b="1" dirty="0">
                <a:solidFill>
                  <a:srgbClr val="FFFF00"/>
                </a:solidFill>
              </a:rPr>
              <a:t>obra buena</a:t>
            </a:r>
            <a:r>
              <a:rPr lang="es-ES" sz="4800" b="1" dirty="0">
                <a:solidFill>
                  <a:schemeClr val="bg1"/>
                </a:solidFill>
              </a:rPr>
              <a:t> para que </a:t>
            </a:r>
            <a:r>
              <a:rPr lang="es-ES" sz="4800" b="1" dirty="0">
                <a:solidFill>
                  <a:srgbClr val="FFFF00"/>
                </a:solidFill>
              </a:rPr>
              <a:t>hagáis su voluntad</a:t>
            </a:r>
            <a:r>
              <a:rPr lang="es-ES" sz="4800" b="1" dirty="0">
                <a:solidFill>
                  <a:schemeClr val="bg1"/>
                </a:solidFill>
              </a:rPr>
              <a:t>, haciendo él en vosotros lo que es </a:t>
            </a:r>
            <a:r>
              <a:rPr lang="es-ES" sz="4800" b="1" dirty="0">
                <a:solidFill>
                  <a:srgbClr val="FFFF00"/>
                </a:solidFill>
              </a:rPr>
              <a:t>agradable</a:t>
            </a:r>
            <a:r>
              <a:rPr lang="es-ES" sz="4800" b="1" dirty="0">
                <a:solidFill>
                  <a:schemeClr val="bg1"/>
                </a:solidFill>
              </a:rPr>
              <a:t> delante de él por Jesucristo; al cual sea la gloria por los siglos de los siglos. Amén.”</a:t>
            </a:r>
            <a:endParaRPr lang="es-ES" sz="4400" b="1" dirty="0">
              <a:solidFill>
                <a:srgbClr val="CB6A86"/>
              </a:solidFill>
            </a:endParaRPr>
          </a:p>
        </p:txBody>
      </p:sp>
    </p:spTree>
    <p:extLst>
      <p:ext uri="{BB962C8B-B14F-4D97-AF65-F5344CB8AC3E}">
        <p14:creationId xmlns:p14="http://schemas.microsoft.com/office/powerpoint/2010/main" val="19394947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73556" y="742838"/>
            <a:ext cx="11429225"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Por lo cual, </a:t>
            </a:r>
            <a:r>
              <a:rPr lang="es-ES" sz="4000" b="1" dirty="0">
                <a:solidFill>
                  <a:srgbClr val="FFFF00"/>
                </a:solidFill>
              </a:rPr>
              <a:t>este es el pacto </a:t>
            </a:r>
            <a:r>
              <a:rPr lang="es-ES" sz="4000" b="1" dirty="0">
                <a:solidFill>
                  <a:schemeClr val="bg1"/>
                </a:solidFill>
              </a:rPr>
              <a:t>que haré con la casa de Israel después de aquellos días, dice el Señor: Pondré mis leyes en la </a:t>
            </a:r>
            <a:r>
              <a:rPr lang="es-ES" sz="4000" b="1" dirty="0">
                <a:solidFill>
                  <a:srgbClr val="FFFF00"/>
                </a:solidFill>
              </a:rPr>
              <a:t>mente de ellos</a:t>
            </a:r>
            <a:r>
              <a:rPr lang="es-ES" sz="4000" b="1" dirty="0">
                <a:solidFill>
                  <a:schemeClr val="bg1"/>
                </a:solidFill>
              </a:rPr>
              <a:t>, y sobre </a:t>
            </a:r>
            <a:r>
              <a:rPr lang="es-ES" sz="4000" b="1" dirty="0">
                <a:solidFill>
                  <a:srgbClr val="FFFF00"/>
                </a:solidFill>
              </a:rPr>
              <a:t>su corazón </a:t>
            </a:r>
            <a:r>
              <a:rPr lang="es-ES" sz="4000" b="1" dirty="0">
                <a:solidFill>
                  <a:schemeClr val="bg1"/>
                </a:solidFill>
              </a:rPr>
              <a:t>las escribiré; y seré a ellos por Dios, y ellos me serán a mí por pueblo; </a:t>
            </a:r>
            <a:r>
              <a:rPr lang="es-ES" sz="4000" b="1" dirty="0">
                <a:solidFill>
                  <a:srgbClr val="C00000"/>
                </a:solidFill>
              </a:rPr>
              <a:t>11</a:t>
            </a:r>
            <a:r>
              <a:rPr lang="es-ES" sz="4000" b="1" dirty="0">
                <a:solidFill>
                  <a:schemeClr val="bg1"/>
                </a:solidFill>
              </a:rPr>
              <a:t> Y ninguno enseñará a su prójimo, ni ninguno a su hermano, diciendo: Conoce al Señor; porque todos me conocerán, desde el menor hasta el mayor de ellos. </a:t>
            </a:r>
            <a:r>
              <a:rPr lang="es-ES" sz="4000" b="1" dirty="0">
                <a:solidFill>
                  <a:srgbClr val="C00000"/>
                </a:solidFill>
              </a:rPr>
              <a:t>12</a:t>
            </a:r>
            <a:r>
              <a:rPr lang="es-ES" sz="4000" b="1" dirty="0">
                <a:solidFill>
                  <a:schemeClr val="bg1"/>
                </a:solidFill>
              </a:rPr>
              <a:t> Porque seré propicio a </a:t>
            </a:r>
            <a:r>
              <a:rPr lang="es-ES" sz="4000" b="1" dirty="0">
                <a:solidFill>
                  <a:srgbClr val="FFFF00"/>
                </a:solidFill>
              </a:rPr>
              <a:t>sus injusticias</a:t>
            </a:r>
            <a:r>
              <a:rPr lang="es-ES" sz="4000" b="1" dirty="0">
                <a:solidFill>
                  <a:schemeClr val="bg1"/>
                </a:solidFill>
              </a:rPr>
              <a:t>, y </a:t>
            </a:r>
            <a:r>
              <a:rPr lang="es-ES" sz="4000" b="1" dirty="0">
                <a:solidFill>
                  <a:srgbClr val="FFFF00"/>
                </a:solidFill>
              </a:rPr>
              <a:t>nunca más me acordaré de sus pecados y de sus iniquidades</a:t>
            </a:r>
            <a:r>
              <a:rPr lang="es-ES" sz="4000" b="1" dirty="0">
                <a:solidFill>
                  <a:schemeClr val="bg1"/>
                </a:solidFill>
              </a:rPr>
              <a:t>.”</a:t>
            </a:r>
            <a:endParaRPr lang="es-ES" sz="36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Hebreos 8:10-12 </a:t>
            </a:r>
            <a:r>
              <a:rPr lang="es-ES" sz="3600" b="1" dirty="0"/>
              <a:t>junta las dos ideas, </a:t>
            </a:r>
            <a:r>
              <a:rPr lang="es-ES" sz="3600" b="1" u="sng" dirty="0"/>
              <a:t>perdón</a:t>
            </a:r>
            <a:r>
              <a:rPr lang="es-ES" sz="3600" b="1" dirty="0"/>
              <a:t> y </a:t>
            </a:r>
            <a:r>
              <a:rPr lang="es-ES" sz="3600" b="1" u="sng" dirty="0"/>
              <a:t>obediencia</a:t>
            </a:r>
            <a:r>
              <a:rPr lang="es-ES" sz="3600" b="1" dirty="0">
                <a:solidFill>
                  <a:srgbClr val="FF0000"/>
                </a:solidFill>
              </a:rPr>
              <a:t>:</a:t>
            </a:r>
          </a:p>
        </p:txBody>
      </p:sp>
    </p:spTree>
    <p:extLst>
      <p:ext uri="{BB962C8B-B14F-4D97-AF65-F5344CB8AC3E}">
        <p14:creationId xmlns:p14="http://schemas.microsoft.com/office/powerpoint/2010/main" val="354686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742838"/>
            <a:ext cx="11297264" cy="5909310"/>
          </a:xfrm>
          <a:prstGeom prst="rect">
            <a:avLst/>
          </a:prstGeom>
          <a:noFill/>
        </p:spPr>
        <p:txBody>
          <a:bodyPr wrap="square" rtlCol="0">
            <a:spAutoFit/>
          </a:bodyPr>
          <a:lstStyle/>
          <a:p>
            <a:r>
              <a:rPr lang="es-ES" sz="5400" b="1" dirty="0">
                <a:solidFill>
                  <a:schemeClr val="bg1"/>
                </a:solidFill>
              </a:rPr>
              <a:t>“Se destruyó, cayó la tierra; enfermó, cayó el mundo; enfermaron los altos pueblos de la tierra y la tierra </a:t>
            </a:r>
            <a:r>
              <a:rPr lang="es-ES" sz="5400" b="1" dirty="0">
                <a:solidFill>
                  <a:srgbClr val="FFFF00"/>
                </a:solidFill>
              </a:rPr>
              <a:t>se contaminó bajo sus moradores</a:t>
            </a:r>
            <a:r>
              <a:rPr lang="es-ES" sz="5400" b="1" dirty="0">
                <a:solidFill>
                  <a:schemeClr val="bg1"/>
                </a:solidFill>
              </a:rPr>
              <a:t>; porque [</a:t>
            </a:r>
            <a:r>
              <a:rPr lang="es-ES" sz="5400" b="1" dirty="0">
                <a:solidFill>
                  <a:srgbClr val="FFFF00"/>
                </a:solidFill>
              </a:rPr>
              <a:t>1</a:t>
            </a:r>
            <a:r>
              <a:rPr lang="es-ES" sz="5400" b="1" dirty="0">
                <a:solidFill>
                  <a:schemeClr val="bg1"/>
                </a:solidFill>
              </a:rPr>
              <a:t>] </a:t>
            </a:r>
            <a:r>
              <a:rPr lang="es-ES" sz="5400" b="1" dirty="0">
                <a:solidFill>
                  <a:srgbClr val="FFFF00"/>
                </a:solidFill>
              </a:rPr>
              <a:t>traspasaron</a:t>
            </a:r>
            <a:r>
              <a:rPr lang="es-ES" sz="5400" b="1" dirty="0">
                <a:solidFill>
                  <a:schemeClr val="bg1"/>
                </a:solidFill>
              </a:rPr>
              <a:t> las leyes, [</a:t>
            </a:r>
            <a:r>
              <a:rPr lang="es-ES" sz="5400" b="1" dirty="0">
                <a:solidFill>
                  <a:srgbClr val="FFFF00"/>
                </a:solidFill>
              </a:rPr>
              <a:t>2</a:t>
            </a:r>
            <a:r>
              <a:rPr lang="es-ES" sz="5400" b="1" dirty="0">
                <a:solidFill>
                  <a:schemeClr val="bg1"/>
                </a:solidFill>
              </a:rPr>
              <a:t>] </a:t>
            </a:r>
            <a:r>
              <a:rPr lang="es-ES" sz="5400" b="1" dirty="0">
                <a:solidFill>
                  <a:srgbClr val="FFFF00"/>
                </a:solidFill>
              </a:rPr>
              <a:t>falsearon</a:t>
            </a:r>
            <a:r>
              <a:rPr lang="es-ES" sz="5400" b="1" dirty="0">
                <a:solidFill>
                  <a:schemeClr val="bg1"/>
                </a:solidFill>
              </a:rPr>
              <a:t> el derecho, [</a:t>
            </a:r>
            <a:r>
              <a:rPr lang="es-ES" sz="5400" b="1" dirty="0">
                <a:solidFill>
                  <a:srgbClr val="FFFF00"/>
                </a:solidFill>
              </a:rPr>
              <a:t>3</a:t>
            </a:r>
            <a:r>
              <a:rPr lang="es-ES" sz="5400" b="1" dirty="0">
                <a:solidFill>
                  <a:schemeClr val="bg1"/>
                </a:solidFill>
              </a:rPr>
              <a:t>] </a:t>
            </a:r>
            <a:r>
              <a:rPr lang="es-ES" sz="5400" b="1" dirty="0">
                <a:solidFill>
                  <a:srgbClr val="FFFF00"/>
                </a:solidFill>
              </a:rPr>
              <a:t>quebrantaron</a:t>
            </a:r>
            <a:r>
              <a:rPr lang="es-ES" sz="5400" b="1" dirty="0">
                <a:solidFill>
                  <a:schemeClr val="bg1"/>
                </a:solidFill>
              </a:rPr>
              <a:t> el pacto sempiterno.”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smtClean="0"/>
              <a:t>Is</a:t>
            </a:r>
            <a:r>
              <a:rPr lang="es-ES" dirty="0" smtClean="0"/>
              <a:t>. 24: 4,5</a:t>
            </a:r>
            <a:endParaRPr lang="es-ES" dirty="0"/>
          </a:p>
        </p:txBody>
      </p:sp>
    </p:spTree>
    <p:extLst>
      <p:ext uri="{BB962C8B-B14F-4D97-AF65-F5344CB8AC3E}">
        <p14:creationId xmlns:p14="http://schemas.microsoft.com/office/powerpoint/2010/main" val="33683157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9862" y="1579649"/>
            <a:ext cx="11214603"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Entonces uno de los ancianos habló, diciéndome: Estos que están vestidos de ropas blancas, ¿quiénes son, y de dónde han venido? 14 Yo le dije: Señor, tú lo sabes. Y él me dijo: Estos son </a:t>
            </a:r>
            <a:r>
              <a:rPr lang="es-ES" sz="4400" b="1" dirty="0" smtClean="0">
                <a:solidFill>
                  <a:schemeClr val="bg1"/>
                </a:solidFill>
              </a:rPr>
              <a:t>los que </a:t>
            </a:r>
            <a:r>
              <a:rPr lang="es-ES" sz="4400" b="1" dirty="0">
                <a:solidFill>
                  <a:schemeClr val="bg1"/>
                </a:solidFill>
              </a:rPr>
              <a:t>han salido de la gran tribulación, y han lavado sus ropas, y las han </a:t>
            </a:r>
            <a:r>
              <a:rPr lang="es-ES" sz="4400" b="1" dirty="0">
                <a:solidFill>
                  <a:srgbClr val="FFFF00"/>
                </a:solidFill>
              </a:rPr>
              <a:t>emblanquecido en la sangre del Cordero</a:t>
            </a:r>
            <a:r>
              <a:rPr lang="es-ES" sz="4400" b="1" dirty="0">
                <a:solidFill>
                  <a:schemeClr val="bg1"/>
                </a:solidFill>
              </a:rPr>
              <a:t>.”</a:t>
            </a:r>
            <a:endParaRPr lang="es-ES" sz="40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rPr>
              <a:t>Ap. 7: 13 </a:t>
            </a:r>
            <a:r>
              <a:rPr lang="es-ES" sz="3600" b="1" dirty="0" smtClean="0"/>
              <a:t>describe cómo </a:t>
            </a:r>
            <a:r>
              <a:rPr lang="es-ES" sz="3600" b="1" dirty="0"/>
              <a:t>el pueblo de Dios lavará las ropas de su carácter </a:t>
            </a:r>
            <a:r>
              <a:rPr lang="es-ES" sz="3600" b="1" u="sng" dirty="0"/>
              <a:t>en la sangre del cordero</a:t>
            </a:r>
            <a:r>
              <a:rPr lang="es-ES" sz="3600" b="1" dirty="0">
                <a:solidFill>
                  <a:srgbClr val="FF0000"/>
                </a:solidFill>
              </a:rPr>
              <a:t>:</a:t>
            </a:r>
          </a:p>
        </p:txBody>
      </p:sp>
    </p:spTree>
    <p:extLst>
      <p:ext uri="{BB962C8B-B14F-4D97-AF65-F5344CB8AC3E}">
        <p14:creationId xmlns:p14="http://schemas.microsoft.com/office/powerpoint/2010/main" val="18275830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0473" y="1126432"/>
            <a:ext cx="10713991"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Pero Apocalipsis también enfatiza que la generación final será odiada por Satanás porque guarda los </a:t>
            </a:r>
            <a:r>
              <a:rPr lang="es-ES" sz="6000" b="1" dirty="0">
                <a:solidFill>
                  <a:srgbClr val="C00000"/>
                </a:solidFill>
              </a:rPr>
              <a:t>mandamientos de Dios</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11037772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867" y="742838"/>
            <a:ext cx="11214603"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Entonces el dragón se llenó de ira contra la mujer; y se fue a hacer guerra contra el resto de la descendencia de ella, los que guardan los </a:t>
            </a:r>
            <a:r>
              <a:rPr lang="es-ES" sz="4800" b="1" dirty="0">
                <a:solidFill>
                  <a:srgbClr val="FFFF00"/>
                </a:solidFill>
              </a:rPr>
              <a:t>mandamientos de Dios </a:t>
            </a:r>
            <a:r>
              <a:rPr lang="es-ES" sz="4800" b="1" dirty="0">
                <a:solidFill>
                  <a:schemeClr val="bg1"/>
                </a:solidFill>
              </a:rPr>
              <a:t>y tienen el testimonio de Jesucristo.”</a:t>
            </a:r>
          </a:p>
          <a:p>
            <a:r>
              <a:rPr lang="es-ES" sz="4800" b="1" dirty="0">
                <a:solidFill>
                  <a:schemeClr val="bg1"/>
                </a:solidFill>
              </a:rPr>
              <a:t>“Aquí está la paciencia de los santos, los que </a:t>
            </a:r>
            <a:r>
              <a:rPr lang="es-ES" sz="4800" b="1" dirty="0">
                <a:solidFill>
                  <a:srgbClr val="FFFF00"/>
                </a:solidFill>
              </a:rPr>
              <a:t>guardan los mandamientos de Dios </a:t>
            </a:r>
            <a:r>
              <a:rPr lang="es-ES" sz="4800" b="1" dirty="0">
                <a:solidFill>
                  <a:schemeClr val="bg1"/>
                </a:solidFill>
              </a:rPr>
              <a:t>y la fe de Jesús.”</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Apocalipsis 12:17; 14:12:</a:t>
            </a:r>
          </a:p>
        </p:txBody>
      </p:sp>
    </p:spTree>
    <p:extLst>
      <p:ext uri="{BB962C8B-B14F-4D97-AF65-F5344CB8AC3E}">
        <p14:creationId xmlns:p14="http://schemas.microsoft.com/office/powerpoint/2010/main" val="40237399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933" y="416864"/>
            <a:ext cx="1086956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remanente vencerá a Satanás por la </a:t>
            </a:r>
            <a:r>
              <a:rPr lang="es-ES" sz="5400" b="1" dirty="0">
                <a:solidFill>
                  <a:srgbClr val="C00000"/>
                </a:solidFill>
              </a:rPr>
              <a:t>sangre del cordero </a:t>
            </a:r>
            <a:r>
              <a:rPr lang="es-ES" sz="5400" b="1" dirty="0">
                <a:solidFill>
                  <a:srgbClr val="002060"/>
                </a:solidFill>
              </a:rPr>
              <a:t>y la </a:t>
            </a:r>
            <a:r>
              <a:rPr lang="es-ES" sz="5400" b="1" dirty="0">
                <a:solidFill>
                  <a:srgbClr val="C00000"/>
                </a:solidFill>
              </a:rPr>
              <a:t>palabra de su testimonio </a:t>
            </a:r>
            <a:r>
              <a:rPr lang="es-ES" sz="5400" b="1" dirty="0">
                <a:solidFill>
                  <a:srgbClr val="002060"/>
                </a:solidFill>
              </a:rPr>
              <a:t>(Apocalipsis 12:11). Su vida justificada los llevará a obedecer a Dios aun a riesgo de su vida.</a:t>
            </a:r>
          </a:p>
          <a:p>
            <a:pPr>
              <a:buClr>
                <a:srgbClr val="FF0000"/>
              </a:buClr>
            </a:pPr>
            <a:r>
              <a:rPr lang="es-ES" sz="5400" b="1" dirty="0">
                <a:solidFill>
                  <a:srgbClr val="002060"/>
                </a:solidFill>
              </a:rPr>
              <a:t>Notemos los siguientes textos al terminar nuestro estudio:</a:t>
            </a:r>
          </a:p>
        </p:txBody>
      </p:sp>
    </p:spTree>
    <p:extLst>
      <p:ext uri="{BB962C8B-B14F-4D97-AF65-F5344CB8AC3E}">
        <p14:creationId xmlns:p14="http://schemas.microsoft.com/office/powerpoint/2010/main" val="30014239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867" y="1019210"/>
            <a:ext cx="11214603"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Jehová, tú nos darás paz, porque también </a:t>
            </a:r>
            <a:r>
              <a:rPr lang="es-ES" sz="8000" b="1" dirty="0">
                <a:solidFill>
                  <a:srgbClr val="FFFF00"/>
                </a:solidFill>
              </a:rPr>
              <a:t>hiciste en nosotros todas nuestras obras</a:t>
            </a:r>
            <a:r>
              <a:rPr lang="es-ES" sz="8000" b="1" dirty="0">
                <a:solidFill>
                  <a:schemeClr val="bg1"/>
                </a:solidFill>
              </a:rPr>
              <a:t>.”</a:t>
            </a:r>
            <a:endParaRPr lang="es-ES" sz="72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Isaías 26:12:</a:t>
            </a:r>
          </a:p>
        </p:txBody>
      </p:sp>
    </p:spTree>
    <p:extLst>
      <p:ext uri="{BB962C8B-B14F-4D97-AF65-F5344CB8AC3E}">
        <p14:creationId xmlns:p14="http://schemas.microsoft.com/office/powerpoint/2010/main" val="25138317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867" y="742838"/>
            <a:ext cx="11214603"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 tanto, amados míos, como siempre habéis obedecido, no como en mi presencia solamente, sino mucho más ahora en mi ausencia, ocupaos en vuestra salvación con temor y temblor, 13 porque Dios es el que en vosotros produce así </a:t>
            </a:r>
            <a:r>
              <a:rPr lang="es-ES" sz="4800" b="1" dirty="0">
                <a:solidFill>
                  <a:srgbClr val="FFFF00"/>
                </a:solidFill>
              </a:rPr>
              <a:t>el querer </a:t>
            </a:r>
            <a:r>
              <a:rPr lang="es-ES" sz="4800" b="1" dirty="0">
                <a:solidFill>
                  <a:schemeClr val="bg1"/>
                </a:solidFill>
              </a:rPr>
              <a:t>como </a:t>
            </a:r>
            <a:r>
              <a:rPr lang="es-ES" sz="4800" b="1" dirty="0">
                <a:solidFill>
                  <a:srgbClr val="FFFF00"/>
                </a:solidFill>
              </a:rPr>
              <a:t>el hacer</a:t>
            </a:r>
            <a:r>
              <a:rPr lang="es-ES" sz="4800" b="1" dirty="0">
                <a:solidFill>
                  <a:schemeClr val="bg1"/>
                </a:solidFill>
              </a:rPr>
              <a:t>, por su buena voluntad.”</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Filipenses 2:12-13:</a:t>
            </a:r>
          </a:p>
        </p:txBody>
      </p:sp>
    </p:spTree>
    <p:extLst>
      <p:ext uri="{BB962C8B-B14F-4D97-AF65-F5344CB8AC3E}">
        <p14:creationId xmlns:p14="http://schemas.microsoft.com/office/powerpoint/2010/main" val="10661823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867" y="1052554"/>
            <a:ext cx="11214603"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Gocémonos y alegrémonos y démosle gloria; porque han llegado las bodas del Cordero, y su esposa se ha preparado. 8 Y a ella se le ha concedido que se vista de lino fino, limpio y resplandeciente; porque el </a:t>
            </a:r>
            <a:r>
              <a:rPr lang="es-ES" sz="4800" b="1" dirty="0">
                <a:solidFill>
                  <a:srgbClr val="FFFF00"/>
                </a:solidFill>
              </a:rPr>
              <a:t>lino fino </a:t>
            </a:r>
            <a:r>
              <a:rPr lang="es-ES" sz="4800" b="1" dirty="0">
                <a:solidFill>
                  <a:schemeClr val="bg1"/>
                </a:solidFill>
              </a:rPr>
              <a:t>es las </a:t>
            </a:r>
            <a:r>
              <a:rPr lang="es-ES" sz="4800" b="1" dirty="0">
                <a:solidFill>
                  <a:srgbClr val="FFFF00"/>
                </a:solidFill>
              </a:rPr>
              <a:t>acciones justas de los santos</a:t>
            </a:r>
            <a:r>
              <a:rPr lang="es-ES" sz="4800" b="1" dirty="0">
                <a:solidFill>
                  <a:schemeClr val="bg1"/>
                </a:solidFill>
              </a:rPr>
              <a:t>.”</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Apocalipsis 19:7, 8:</a:t>
            </a:r>
          </a:p>
        </p:txBody>
      </p:sp>
    </p:spTree>
    <p:extLst>
      <p:ext uri="{BB962C8B-B14F-4D97-AF65-F5344CB8AC3E}">
        <p14:creationId xmlns:p14="http://schemas.microsoft.com/office/powerpoint/2010/main" val="13283827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867" y="1052554"/>
            <a:ext cx="11214603"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Porque </a:t>
            </a:r>
            <a:r>
              <a:rPr lang="es-ES" sz="4800" b="1" dirty="0">
                <a:solidFill>
                  <a:srgbClr val="FFFF00"/>
                </a:solidFill>
              </a:rPr>
              <a:t>por gracia </a:t>
            </a:r>
            <a:r>
              <a:rPr lang="es-ES" sz="4800" b="1" dirty="0">
                <a:solidFill>
                  <a:schemeClr val="bg1"/>
                </a:solidFill>
              </a:rPr>
              <a:t>sois salvos por medio de la fe; y esto no de vosotros, pues es don de Dios; </a:t>
            </a:r>
            <a:r>
              <a:rPr lang="es-ES" sz="4800" b="1" dirty="0">
                <a:solidFill>
                  <a:srgbClr val="C00000"/>
                </a:solidFill>
              </a:rPr>
              <a:t>9</a:t>
            </a:r>
            <a:r>
              <a:rPr lang="es-ES" sz="4800" b="1" dirty="0">
                <a:solidFill>
                  <a:schemeClr val="bg1"/>
                </a:solidFill>
              </a:rPr>
              <a:t> </a:t>
            </a:r>
            <a:r>
              <a:rPr lang="es-ES" sz="4800" b="1" dirty="0">
                <a:solidFill>
                  <a:srgbClr val="FFFF00"/>
                </a:solidFill>
              </a:rPr>
              <a:t>no por obras</a:t>
            </a:r>
            <a:r>
              <a:rPr lang="es-ES" sz="4800" b="1" dirty="0">
                <a:solidFill>
                  <a:schemeClr val="bg1"/>
                </a:solidFill>
              </a:rPr>
              <a:t>, para que nadie se gloríe. </a:t>
            </a:r>
            <a:r>
              <a:rPr lang="es-ES" sz="4800" b="1" dirty="0">
                <a:solidFill>
                  <a:srgbClr val="C00000"/>
                </a:solidFill>
              </a:rPr>
              <a:t>10</a:t>
            </a:r>
            <a:r>
              <a:rPr lang="es-ES" sz="4800" b="1" dirty="0">
                <a:solidFill>
                  <a:schemeClr val="bg1"/>
                </a:solidFill>
              </a:rPr>
              <a:t> Porque somos hechura suya, creados en Cristo Jesús </a:t>
            </a:r>
            <a:r>
              <a:rPr lang="es-ES" sz="4800" b="1" dirty="0">
                <a:solidFill>
                  <a:srgbClr val="FFFF00"/>
                </a:solidFill>
              </a:rPr>
              <a:t>para buenas obras</a:t>
            </a:r>
            <a:r>
              <a:rPr lang="es-ES" sz="4800" b="1" dirty="0">
                <a:solidFill>
                  <a:schemeClr val="bg1"/>
                </a:solidFill>
              </a:rPr>
              <a:t>, las cuales </a:t>
            </a:r>
            <a:r>
              <a:rPr lang="es-ES" sz="4800" b="1" dirty="0">
                <a:solidFill>
                  <a:srgbClr val="FFFF00"/>
                </a:solidFill>
              </a:rPr>
              <a:t>Dios preparó </a:t>
            </a:r>
            <a:r>
              <a:rPr lang="es-ES" sz="4800" b="1" dirty="0">
                <a:solidFill>
                  <a:schemeClr val="bg1"/>
                </a:solidFill>
              </a:rPr>
              <a:t>de antemano para que </a:t>
            </a:r>
            <a:r>
              <a:rPr lang="es-ES" sz="4800" b="1" dirty="0">
                <a:solidFill>
                  <a:srgbClr val="FFFF00"/>
                </a:solidFill>
              </a:rPr>
              <a:t>anduviésemos en ellas</a:t>
            </a:r>
            <a:r>
              <a:rPr lang="es-ES" sz="4800" b="1" dirty="0">
                <a:solidFill>
                  <a:schemeClr val="bg1"/>
                </a:solidFill>
              </a:rPr>
              <a:t>.”</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Efesios 2:8-10:</a:t>
            </a:r>
          </a:p>
        </p:txBody>
      </p:sp>
    </p:spTree>
    <p:extLst>
      <p:ext uri="{BB962C8B-B14F-4D97-AF65-F5344CB8AC3E}">
        <p14:creationId xmlns:p14="http://schemas.microsoft.com/office/powerpoint/2010/main" val="1128188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933" y="1032713"/>
            <a:ext cx="10869561" cy="42473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Anteriormente en este material </a:t>
            </a:r>
            <a:r>
              <a:rPr lang="es-ES" sz="5400" b="1" dirty="0" smtClean="0">
                <a:solidFill>
                  <a:srgbClr val="002060"/>
                </a:solidFill>
              </a:rPr>
              <a:t>cité </a:t>
            </a:r>
            <a:r>
              <a:rPr lang="es-ES" sz="5400" b="1" dirty="0">
                <a:solidFill>
                  <a:srgbClr val="C00000"/>
                </a:solidFill>
              </a:rPr>
              <a:t>Hebreos 13:20, 21 </a:t>
            </a:r>
            <a:r>
              <a:rPr lang="es-ES" sz="5400" b="1" dirty="0">
                <a:solidFill>
                  <a:srgbClr val="002060"/>
                </a:solidFill>
              </a:rPr>
              <a:t>a donde se menciona el sacrificio del pacto. Pero note </a:t>
            </a:r>
            <a:r>
              <a:rPr lang="es-ES" sz="5400" b="1" dirty="0" smtClean="0">
                <a:solidFill>
                  <a:srgbClr val="002060"/>
                </a:solidFill>
              </a:rPr>
              <a:t>qué </a:t>
            </a:r>
            <a:r>
              <a:rPr lang="es-ES" sz="5400" b="1" dirty="0">
                <a:solidFill>
                  <a:srgbClr val="002060"/>
                </a:solidFill>
              </a:rPr>
              <a:t>más hallamos en estos versículos:</a:t>
            </a:r>
          </a:p>
        </p:txBody>
      </p:sp>
    </p:spTree>
    <p:extLst>
      <p:ext uri="{BB962C8B-B14F-4D97-AF65-F5344CB8AC3E}">
        <p14:creationId xmlns:p14="http://schemas.microsoft.com/office/powerpoint/2010/main" val="1679427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4059" y="742838"/>
            <a:ext cx="11488220" cy="6001643"/>
          </a:xfrm>
          <a:prstGeom prst="rect">
            <a:avLst/>
          </a:prstGeom>
          <a:noFill/>
        </p:spPr>
        <p:txBody>
          <a:bodyPr wrap="square" rtlCol="0">
            <a:spAutoFit/>
          </a:bodyPr>
          <a:lstStyle/>
          <a:p>
            <a:r>
              <a:rPr lang="es-ES" sz="4800" b="1" dirty="0">
                <a:solidFill>
                  <a:schemeClr val="bg1"/>
                </a:solidFill>
              </a:rPr>
              <a:t>“Y el Dios de paz que resucitó de los muertos a nuestro Señor Jesucristo, el gran pastor de las ovejas, por la </a:t>
            </a:r>
            <a:r>
              <a:rPr lang="es-ES" sz="4800" b="1" dirty="0">
                <a:solidFill>
                  <a:srgbClr val="FFFF00"/>
                </a:solidFill>
              </a:rPr>
              <a:t>sangre del pacto eterno</a:t>
            </a:r>
            <a:r>
              <a:rPr lang="es-ES" sz="4800" b="1" dirty="0">
                <a:solidFill>
                  <a:schemeClr val="bg1"/>
                </a:solidFill>
              </a:rPr>
              <a:t>, </a:t>
            </a:r>
            <a:r>
              <a:rPr lang="es-ES" sz="4800" b="1" dirty="0">
                <a:solidFill>
                  <a:srgbClr val="C00000"/>
                </a:solidFill>
              </a:rPr>
              <a:t>21</a:t>
            </a:r>
            <a:r>
              <a:rPr lang="es-ES" sz="4800" b="1" dirty="0">
                <a:solidFill>
                  <a:schemeClr val="bg1"/>
                </a:solidFill>
              </a:rPr>
              <a:t> os haga aptos en toda obra buena para que </a:t>
            </a:r>
            <a:r>
              <a:rPr lang="es-ES" sz="4800" b="1" dirty="0">
                <a:solidFill>
                  <a:srgbClr val="FFFF00"/>
                </a:solidFill>
              </a:rPr>
              <a:t>hagáis su voluntad</a:t>
            </a:r>
            <a:r>
              <a:rPr lang="es-ES" sz="4800" b="1" dirty="0">
                <a:solidFill>
                  <a:schemeClr val="bg1"/>
                </a:solidFill>
              </a:rPr>
              <a:t>, haciendo él en vosotros </a:t>
            </a:r>
            <a:r>
              <a:rPr lang="es-ES" sz="4800" b="1" dirty="0">
                <a:solidFill>
                  <a:srgbClr val="FFFF00"/>
                </a:solidFill>
              </a:rPr>
              <a:t>lo que es agradable </a:t>
            </a:r>
            <a:r>
              <a:rPr lang="es-ES" sz="4800" b="1" dirty="0">
                <a:solidFill>
                  <a:schemeClr val="bg1"/>
                </a:solidFill>
              </a:rPr>
              <a:t>delante de él por Jesucristo; al cual sea la gloria por los siglos de los siglos. Amén.”</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err="1" smtClean="0">
                <a:solidFill>
                  <a:srgbClr val="FF0000"/>
                </a:solidFill>
              </a:rPr>
              <a:t>Heb</a:t>
            </a:r>
            <a:r>
              <a:rPr lang="es-ES" sz="3600" b="1" dirty="0" smtClean="0">
                <a:solidFill>
                  <a:srgbClr val="FF0000"/>
                </a:solidFill>
              </a:rPr>
              <a:t>. 13: 20-21</a:t>
            </a:r>
            <a:endParaRPr lang="es-ES" sz="3600" b="1" dirty="0">
              <a:solidFill>
                <a:srgbClr val="FF0000"/>
              </a:solidFill>
            </a:endParaRPr>
          </a:p>
        </p:txBody>
      </p:sp>
    </p:spTree>
    <p:extLst>
      <p:ext uri="{BB962C8B-B14F-4D97-AF65-F5344CB8AC3E}">
        <p14:creationId xmlns:p14="http://schemas.microsoft.com/office/powerpoint/2010/main" val="4134426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368502"/>
            <a:ext cx="11179277"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smtClean="0">
                <a:solidFill>
                  <a:srgbClr val="002060"/>
                </a:solidFill>
              </a:rPr>
              <a:t>“</a:t>
            </a:r>
            <a:r>
              <a:rPr lang="es-ES" sz="4400" b="1" dirty="0" smtClean="0">
                <a:solidFill>
                  <a:srgbClr val="FF0000"/>
                </a:solidFill>
              </a:rPr>
              <a:t>La </a:t>
            </a:r>
            <a:r>
              <a:rPr lang="es-ES" sz="4400" b="1" dirty="0">
                <a:solidFill>
                  <a:srgbClr val="FF0000"/>
                </a:solidFill>
              </a:rPr>
              <a:t>tierra se </a:t>
            </a:r>
            <a:r>
              <a:rPr lang="es-ES" sz="4400" b="1" dirty="0" smtClean="0">
                <a:solidFill>
                  <a:srgbClr val="FF0000"/>
                </a:solidFill>
              </a:rPr>
              <a:t>contaminó </a:t>
            </a:r>
            <a:r>
              <a:rPr lang="es-ES" sz="4400" b="1" dirty="0" smtClean="0">
                <a:solidFill>
                  <a:srgbClr val="002060"/>
                </a:solidFill>
              </a:rPr>
              <a:t>.Dios </a:t>
            </a:r>
            <a:r>
              <a:rPr lang="es-ES" sz="4400" b="1" dirty="0">
                <a:solidFill>
                  <a:srgbClr val="002060"/>
                </a:solidFill>
              </a:rPr>
              <a:t>es santo. Dio su </a:t>
            </a:r>
            <a:r>
              <a:rPr lang="es-ES" sz="4400" b="1" dirty="0">
                <a:solidFill>
                  <a:srgbClr val="AC0C45"/>
                </a:solidFill>
              </a:rPr>
              <a:t>ley</a:t>
            </a:r>
            <a:r>
              <a:rPr lang="es-ES" sz="4400" b="1" dirty="0">
                <a:solidFill>
                  <a:srgbClr val="002060"/>
                </a:solidFill>
              </a:rPr>
              <a:t> para que los hombres se </a:t>
            </a:r>
            <a:r>
              <a:rPr lang="es-ES" sz="4400" b="1" dirty="0" smtClean="0">
                <a:solidFill>
                  <a:srgbClr val="002060"/>
                </a:solidFill>
              </a:rPr>
              <a:t>mantuvieran </a:t>
            </a:r>
            <a:r>
              <a:rPr lang="es-ES" sz="4400" b="1" dirty="0">
                <a:solidFill>
                  <a:srgbClr val="002060"/>
                </a:solidFill>
              </a:rPr>
              <a:t>puros y el </a:t>
            </a:r>
            <a:r>
              <a:rPr lang="es-ES" sz="4400" b="1" dirty="0" smtClean="0">
                <a:solidFill>
                  <a:srgbClr val="002060"/>
                </a:solidFill>
              </a:rPr>
              <a:t>mundo incontaminado</a:t>
            </a:r>
            <a:r>
              <a:rPr lang="es-ES" sz="4400" b="1" dirty="0">
                <a:solidFill>
                  <a:srgbClr val="002060"/>
                </a:solidFill>
              </a:rPr>
              <a:t>. Pero como ellos han rechazado esa </a:t>
            </a:r>
            <a:r>
              <a:rPr lang="es-ES" sz="4400" b="1" dirty="0">
                <a:solidFill>
                  <a:srgbClr val="AC0C45"/>
                </a:solidFill>
              </a:rPr>
              <a:t>ley</a:t>
            </a:r>
            <a:r>
              <a:rPr lang="es-ES" sz="4400" b="1" dirty="0">
                <a:solidFill>
                  <a:srgbClr val="002060"/>
                </a:solidFill>
              </a:rPr>
              <a:t>, no sólo se </a:t>
            </a:r>
            <a:r>
              <a:rPr lang="es-ES" sz="4400" b="1" dirty="0" smtClean="0">
                <a:solidFill>
                  <a:srgbClr val="002060"/>
                </a:solidFill>
              </a:rPr>
              <a:t>contaminaron a sí </a:t>
            </a:r>
            <a:r>
              <a:rPr lang="es-ES" sz="4400" b="1" dirty="0">
                <a:solidFill>
                  <a:srgbClr val="002060"/>
                </a:solidFill>
              </a:rPr>
              <a:t>mismos sino también contaminan el mundo en que viven. El contagio del </a:t>
            </a:r>
            <a:r>
              <a:rPr lang="es-ES" sz="4400" b="1" dirty="0" smtClean="0">
                <a:solidFill>
                  <a:srgbClr val="002060"/>
                </a:solidFill>
              </a:rPr>
              <a:t>pecado ha </a:t>
            </a:r>
            <a:r>
              <a:rPr lang="es-ES" sz="4400" b="1" dirty="0">
                <a:solidFill>
                  <a:srgbClr val="002060"/>
                </a:solidFill>
              </a:rPr>
              <a:t>infectado la tierra que pisamos, el alimento que comemos, </a:t>
            </a:r>
            <a:endParaRPr lang="es-ES" sz="4400" b="1" dirty="0">
              <a:solidFill>
                <a:srgbClr val="002060"/>
              </a:solidFill>
            </a:endParaRPr>
          </a:p>
        </p:txBody>
      </p:sp>
    </p:spTree>
    <p:extLst>
      <p:ext uri="{BB962C8B-B14F-4D97-AF65-F5344CB8AC3E}">
        <p14:creationId xmlns:p14="http://schemas.microsoft.com/office/powerpoint/2010/main" val="23525855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¿Cómo se puede vivir este tipo de </a:t>
            </a:r>
            <a:r>
              <a:rPr lang="es-ES" sz="8000" dirty="0" smtClean="0">
                <a:solidFill>
                  <a:schemeClr val="bg1"/>
                </a:solidFill>
                <a:latin typeface="Bauhaus 93" panose="04030905020B02020C02" pitchFamily="82" charset="0"/>
              </a:rPr>
              <a:t>vida, haciendo la voluntad de Cristo?</a:t>
            </a:r>
            <a:endParaRPr lang="es-ES" sz="80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1393363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4059" y="964064"/>
            <a:ext cx="11488220"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aquel día cantarán este cántico en tierra de Judá: </a:t>
            </a:r>
            <a:r>
              <a:rPr lang="es-ES" sz="4800" b="1" dirty="0">
                <a:solidFill>
                  <a:srgbClr val="FFFF00"/>
                </a:solidFill>
              </a:rPr>
              <a:t>Fuerte ciudad </a:t>
            </a:r>
            <a:r>
              <a:rPr lang="es-ES" sz="4800" b="1" dirty="0">
                <a:solidFill>
                  <a:schemeClr val="bg1"/>
                </a:solidFill>
              </a:rPr>
              <a:t>tenemos; salvación puso Dios por muros y antemuro. </a:t>
            </a:r>
            <a:r>
              <a:rPr lang="es-ES" sz="4800" b="1" dirty="0">
                <a:solidFill>
                  <a:srgbClr val="C00000"/>
                </a:solidFill>
              </a:rPr>
              <a:t>2</a:t>
            </a:r>
            <a:r>
              <a:rPr lang="es-ES" sz="4800" b="1" dirty="0">
                <a:solidFill>
                  <a:schemeClr val="bg1"/>
                </a:solidFill>
              </a:rPr>
              <a:t> </a:t>
            </a:r>
            <a:r>
              <a:rPr lang="es-ES" sz="4800" b="1" dirty="0">
                <a:solidFill>
                  <a:srgbClr val="FFFF00"/>
                </a:solidFill>
              </a:rPr>
              <a:t>Abrid las puertas</a:t>
            </a:r>
            <a:r>
              <a:rPr lang="es-ES" sz="4800" b="1" dirty="0">
                <a:solidFill>
                  <a:schemeClr val="bg1"/>
                </a:solidFill>
              </a:rPr>
              <a:t>, y entrará la gente justa, guardadora de verdades. </a:t>
            </a:r>
            <a:r>
              <a:rPr lang="es-ES" sz="4800" b="1" dirty="0">
                <a:solidFill>
                  <a:srgbClr val="C00000"/>
                </a:solidFill>
              </a:rPr>
              <a:t>3</a:t>
            </a:r>
            <a:r>
              <a:rPr lang="es-ES" sz="4800" b="1" dirty="0">
                <a:solidFill>
                  <a:schemeClr val="bg1"/>
                </a:solidFill>
              </a:rPr>
              <a:t> Tú guardarás en completa paz a aquel </a:t>
            </a:r>
            <a:r>
              <a:rPr lang="es-ES" sz="4800" b="1" dirty="0">
                <a:solidFill>
                  <a:srgbClr val="FFFF00"/>
                </a:solidFill>
              </a:rPr>
              <a:t>cuyo pensamiento en ti persevera</a:t>
            </a:r>
            <a:r>
              <a:rPr lang="es-ES" sz="4800" b="1" dirty="0">
                <a:solidFill>
                  <a:schemeClr val="bg1"/>
                </a:solidFill>
              </a:rPr>
              <a:t>; porque en ti ha confiado.”</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Isaías 26:1-3: </a:t>
            </a:r>
            <a:r>
              <a:rPr lang="es-ES" sz="3600" b="1" dirty="0"/>
              <a:t>La mente debe perseverar en Jesús:</a:t>
            </a:r>
          </a:p>
        </p:txBody>
      </p:sp>
    </p:spTree>
    <p:extLst>
      <p:ext uri="{BB962C8B-B14F-4D97-AF65-F5344CB8AC3E}">
        <p14:creationId xmlns:p14="http://schemas.microsoft.com/office/powerpoint/2010/main" val="16920924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4059" y="1701483"/>
            <a:ext cx="11488220"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 tanto, nosotros todos, </a:t>
            </a:r>
            <a:r>
              <a:rPr lang="es-ES" sz="4800" b="1" dirty="0">
                <a:solidFill>
                  <a:srgbClr val="FFFF00"/>
                </a:solidFill>
              </a:rPr>
              <a:t>mirando</a:t>
            </a:r>
            <a:r>
              <a:rPr lang="es-ES" sz="4800" b="1" dirty="0">
                <a:solidFill>
                  <a:schemeClr val="bg1"/>
                </a:solidFill>
              </a:rPr>
              <a:t> a cara descubierta como en un espejo la gloria del Señor, </a:t>
            </a:r>
            <a:r>
              <a:rPr lang="es-ES" sz="4800" b="1" dirty="0">
                <a:solidFill>
                  <a:srgbClr val="FFFF00"/>
                </a:solidFill>
              </a:rPr>
              <a:t>somos [estamos siendo] </a:t>
            </a:r>
            <a:r>
              <a:rPr lang="es-ES" sz="4800" b="1" dirty="0">
                <a:solidFill>
                  <a:schemeClr val="bg1"/>
                </a:solidFill>
              </a:rPr>
              <a:t>transformados de gloria en gloria en la misma imagen, como por el Espíritu del Señor.”</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2 Corintios </a:t>
            </a:r>
            <a:r>
              <a:rPr lang="es-ES" sz="3600" b="1" dirty="0" smtClean="0">
                <a:solidFill>
                  <a:srgbClr val="FF0000"/>
                </a:solidFill>
              </a:rPr>
              <a:t>3:18: </a:t>
            </a:r>
            <a:r>
              <a:rPr lang="es-ES" sz="3600" b="1" dirty="0" smtClean="0"/>
              <a:t>La </a:t>
            </a:r>
            <a:r>
              <a:rPr lang="es-ES" sz="3600" b="1" dirty="0"/>
              <a:t>similitud a Jesús no se logra echándole un vistazo sino permitiendo que </a:t>
            </a:r>
            <a:r>
              <a:rPr lang="es-ES" sz="3600" b="1" u="sng" dirty="0"/>
              <a:t>la mente persevere en </a:t>
            </a:r>
            <a:r>
              <a:rPr lang="es-ES" sz="3600" b="1" u="sng" dirty="0" smtClean="0"/>
              <a:t>Él</a:t>
            </a:r>
            <a:r>
              <a:rPr lang="es-ES" sz="3600" b="1" dirty="0" smtClean="0"/>
              <a:t>:</a:t>
            </a:r>
            <a:endParaRPr lang="es-ES" sz="3600" b="1" dirty="0"/>
          </a:p>
        </p:txBody>
      </p:sp>
    </p:spTree>
    <p:extLst>
      <p:ext uri="{BB962C8B-B14F-4D97-AF65-F5344CB8AC3E}">
        <p14:creationId xmlns:p14="http://schemas.microsoft.com/office/powerpoint/2010/main" val="39493102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867" y="1141044"/>
            <a:ext cx="11488220"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Al </a:t>
            </a:r>
            <a:r>
              <a:rPr lang="es-ES" sz="4800" b="1" u="sng" dirty="0">
                <a:solidFill>
                  <a:srgbClr val="FFFF00"/>
                </a:solidFill>
              </a:rPr>
              <a:t>contemplar</a:t>
            </a:r>
            <a:r>
              <a:rPr lang="es-ES" sz="4800" b="1" dirty="0">
                <a:solidFill>
                  <a:schemeClr val="bg1"/>
                </a:solidFill>
              </a:rPr>
              <a:t> a Jesús, al </a:t>
            </a:r>
            <a:r>
              <a:rPr lang="es-ES" sz="4800" b="1" u="sng" dirty="0">
                <a:solidFill>
                  <a:srgbClr val="FFFF00"/>
                </a:solidFill>
              </a:rPr>
              <a:t>hablar</a:t>
            </a:r>
            <a:r>
              <a:rPr lang="es-ES" sz="4800" b="1" dirty="0">
                <a:solidFill>
                  <a:schemeClr val="bg1"/>
                </a:solidFill>
              </a:rPr>
              <a:t> de Él, al </a:t>
            </a:r>
            <a:r>
              <a:rPr lang="es-ES" sz="4800" b="1" u="sng" dirty="0">
                <a:solidFill>
                  <a:srgbClr val="FFFF00"/>
                </a:solidFill>
              </a:rPr>
              <a:t>meditar</a:t>
            </a:r>
            <a:r>
              <a:rPr lang="es-ES" sz="4800" b="1" dirty="0">
                <a:solidFill>
                  <a:schemeClr val="bg1"/>
                </a:solidFill>
              </a:rPr>
              <a:t> sobre la hermosura de su carácter, somos cambiados. Cambiados de gloria en gloria. ¿Y qué es ‘</a:t>
            </a:r>
            <a:r>
              <a:rPr lang="es-ES" sz="4800" b="1" dirty="0">
                <a:solidFill>
                  <a:srgbClr val="FFFF00"/>
                </a:solidFill>
              </a:rPr>
              <a:t>gloria</a:t>
            </a:r>
            <a:r>
              <a:rPr lang="es-ES" sz="4800" b="1" dirty="0">
                <a:solidFill>
                  <a:schemeClr val="bg1"/>
                </a:solidFill>
              </a:rPr>
              <a:t>’? </a:t>
            </a:r>
            <a:r>
              <a:rPr lang="es-ES" sz="4800" b="1" dirty="0">
                <a:solidFill>
                  <a:srgbClr val="FFFF00"/>
                </a:solidFill>
              </a:rPr>
              <a:t>Carácter</a:t>
            </a:r>
            <a:r>
              <a:rPr lang="es-ES" sz="4800" b="1" dirty="0">
                <a:solidFill>
                  <a:schemeClr val="bg1"/>
                </a:solidFill>
              </a:rPr>
              <a:t>. Somos cambiados de carácter en carácter. Así vemos que hay una obra de </a:t>
            </a:r>
            <a:r>
              <a:rPr lang="es-ES" sz="4800" b="1" dirty="0">
                <a:solidFill>
                  <a:srgbClr val="FFFF00"/>
                </a:solidFill>
              </a:rPr>
              <a:t>purificación</a:t>
            </a:r>
            <a:r>
              <a:rPr lang="es-ES" sz="4800" b="1" dirty="0">
                <a:solidFill>
                  <a:schemeClr val="bg1"/>
                </a:solidFill>
              </a:rPr>
              <a:t> que ocurre al contemplar a </a:t>
            </a:r>
            <a:r>
              <a:rPr lang="es-ES" sz="4800" b="1" dirty="0" smtClean="0">
                <a:solidFill>
                  <a:schemeClr val="bg1"/>
                </a:solidFill>
              </a:rPr>
              <a:t>Jesús.”</a:t>
            </a:r>
            <a:endParaRPr lang="es-ES" sz="4400" b="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t>Elena White escribió: </a:t>
            </a:r>
            <a:r>
              <a:rPr lang="en-US" sz="3600" b="1" dirty="0">
                <a:solidFill>
                  <a:srgbClr val="FF0000"/>
                </a:solidFill>
              </a:rPr>
              <a:t>Sons and Daughters of God, p. </a:t>
            </a:r>
            <a:r>
              <a:rPr lang="en-US" sz="3600" b="1" dirty="0" smtClean="0">
                <a:solidFill>
                  <a:srgbClr val="FF0000"/>
                </a:solidFill>
              </a:rPr>
              <a:t>337</a:t>
            </a:r>
            <a:endParaRPr lang="en-US" sz="3600" b="1" dirty="0">
              <a:solidFill>
                <a:srgbClr val="FF0000"/>
              </a:solidFill>
            </a:endParaRPr>
          </a:p>
        </p:txBody>
      </p:sp>
    </p:spTree>
    <p:extLst>
      <p:ext uri="{BB962C8B-B14F-4D97-AF65-F5344CB8AC3E}">
        <p14:creationId xmlns:p14="http://schemas.microsoft.com/office/powerpoint/2010/main" val="24022621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9585" y="1512327"/>
            <a:ext cx="4224464" cy="1077218"/>
          </a:xfrm>
          <a:prstGeom prst="rect">
            <a:avLst/>
          </a:prstGeom>
          <a:noFill/>
        </p:spPr>
        <p:txBody>
          <a:bodyPr wrap="square" rtlCol="0">
            <a:spAutoFit/>
          </a:bodyPr>
          <a:lstStyle/>
          <a:p>
            <a:pPr lvl="0">
              <a:defRPr/>
            </a:pPr>
            <a:r>
              <a:rPr lang="es-ES" sz="3200" dirty="0">
                <a:solidFill>
                  <a:schemeClr val="accent1">
                    <a:lumMod val="50000"/>
                  </a:schemeClr>
                </a:solidFill>
              </a:rPr>
              <a:t>El remanente vencerá a Satanás por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1077218"/>
          </a:xfrm>
          <a:prstGeom prst="rect">
            <a:avLst/>
          </a:prstGeom>
          <a:noFill/>
        </p:spPr>
        <p:txBody>
          <a:bodyPr wrap="square" rtlCol="0">
            <a:spAutoFit/>
          </a:bodyPr>
          <a:lstStyle/>
          <a:p>
            <a:pPr lvl="0">
              <a:defRPr/>
            </a:pPr>
            <a:r>
              <a:rPr lang="es-ES" sz="3200" dirty="0">
                <a:solidFill>
                  <a:schemeClr val="accent1">
                    <a:lumMod val="50000"/>
                  </a:schemeClr>
                </a:solidFill>
              </a:rPr>
              <a:t>Dos aspectos del pacto sempiterno</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39585" y="4434040"/>
            <a:ext cx="4218655" cy="584775"/>
          </a:xfrm>
          <a:prstGeom prst="rect">
            <a:avLst/>
          </a:prstGeom>
          <a:noFill/>
        </p:spPr>
        <p:txBody>
          <a:bodyPr wrap="square" rtlCol="0">
            <a:spAutoFit/>
          </a:bodyPr>
          <a:lstStyle/>
          <a:p>
            <a:pPr lvl="0">
              <a:defRPr/>
            </a:pPr>
            <a:r>
              <a:rPr lang="es-ES" sz="3200" dirty="0">
                <a:solidFill>
                  <a:schemeClr val="accent1">
                    <a:lumMod val="50000"/>
                  </a:schemeClr>
                </a:solidFill>
              </a:rPr>
              <a:t>La mente debe...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5394" y="5455909"/>
            <a:ext cx="4357497" cy="1077218"/>
          </a:xfrm>
          <a:prstGeom prst="rect">
            <a:avLst/>
          </a:prstGeom>
          <a:noFill/>
        </p:spPr>
        <p:txBody>
          <a:bodyPr wrap="square" rtlCol="0">
            <a:spAutoFit/>
          </a:bodyPr>
          <a:lstStyle/>
          <a:p>
            <a:pPr>
              <a:defRPr/>
            </a:pPr>
            <a:r>
              <a:rPr lang="es-ES" sz="3200" dirty="0">
                <a:solidFill>
                  <a:schemeClr val="accent1">
                    <a:lumMod val="50000"/>
                  </a:schemeClr>
                </a:solidFill>
              </a:rPr>
              <a:t>Cuando la mente persevera en Jesús</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39585" y="2984912"/>
            <a:ext cx="3982682" cy="1077218"/>
          </a:xfrm>
          <a:prstGeom prst="rect">
            <a:avLst/>
          </a:prstGeom>
          <a:noFill/>
        </p:spPr>
        <p:txBody>
          <a:bodyPr wrap="square" rtlCol="0">
            <a:spAutoFit/>
          </a:bodyPr>
          <a:lstStyle/>
          <a:p>
            <a:pPr lvl="0">
              <a:defRPr/>
            </a:pPr>
            <a:r>
              <a:rPr lang="es-ES" sz="3200" dirty="0">
                <a:solidFill>
                  <a:schemeClr val="accent1">
                    <a:lumMod val="50000"/>
                  </a:schemeClr>
                </a:solidFill>
              </a:rPr>
              <a:t>Por la sangre del pacto eterno hacemos...</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20029" y="3428408"/>
            <a:ext cx="5525727" cy="1077218"/>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sangre del Cordero y su testimonio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81977" y="1580304"/>
            <a:ext cx="4130383"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ley y el sacrificio</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55302" y="276912"/>
            <a:ext cx="5761799"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perseverar en Jesús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637521"/>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nos parecemos a </a:t>
            </a:r>
            <a:r>
              <a:rPr lang="es-ES" sz="3200" dirty="0" smtClean="0">
                <a:solidFill>
                  <a:prstClr val="black"/>
                </a:solidFill>
              </a:rPr>
              <a:t>Cristo</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788957"/>
            <a:ext cx="5325381"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 que es </a:t>
            </a:r>
            <a:r>
              <a:rPr lang="es-ES" sz="3200">
                <a:solidFill>
                  <a:prstClr val="black"/>
                </a:solidFill>
              </a:rPr>
              <a:t>agradable </a:t>
            </a:r>
            <a:r>
              <a:rPr lang="es-ES" sz="3200" smtClean="0">
                <a:solidFill>
                  <a:prstClr val="black"/>
                </a:solidFill>
              </a:rPr>
              <a:t>a </a:t>
            </a:r>
            <a:r>
              <a:rPr lang="es-ES" sz="3200" dirty="0" smtClean="0">
                <a:solidFill>
                  <a:prstClr val="black"/>
                </a:solidFill>
              </a:rPr>
              <a:t>Dios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383426" y="4871134"/>
            <a:ext cx="5260708"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rPr>
              <a:t>n</a:t>
            </a:r>
            <a:r>
              <a:rPr lang="es-ES" sz="3200" dirty="0" smtClean="0">
                <a:solidFill>
                  <a:prstClr val="black"/>
                </a:solidFill>
              </a:rPr>
              <a:t>os alejamos de Dios</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95040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38360" y="825836"/>
            <a:ext cx="5163266" cy="5078313"/>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QUE TU  MENTE PERSEVERE EN JESUCRISTO PARA SALVACIÓN?</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13310</TotalTime>
  <Words>4947</Words>
  <Application>Microsoft Office PowerPoint</Application>
  <PresentationFormat>Panorámica</PresentationFormat>
  <Paragraphs>206</Paragraphs>
  <Slides>95</Slides>
  <Notes>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95</vt:i4>
      </vt:variant>
    </vt:vector>
  </HeadingPairs>
  <TitlesOfParts>
    <vt:vector size="107"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663</cp:revision>
  <dcterms:created xsi:type="dcterms:W3CDTF">2022-04-02T22:48:54Z</dcterms:created>
  <dcterms:modified xsi:type="dcterms:W3CDTF">2022-11-30T03:34:54Z</dcterms:modified>
</cp:coreProperties>
</file>