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67" r:id="rId3"/>
    <p:sldId id="597" r:id="rId4"/>
    <p:sldId id="757" r:id="rId5"/>
    <p:sldId id="758" r:id="rId6"/>
    <p:sldId id="759" r:id="rId7"/>
    <p:sldId id="760" r:id="rId8"/>
    <p:sldId id="761" r:id="rId9"/>
    <p:sldId id="762" r:id="rId10"/>
    <p:sldId id="763" r:id="rId11"/>
    <p:sldId id="764" r:id="rId12"/>
    <p:sldId id="665" r:id="rId13"/>
    <p:sldId id="492" r:id="rId14"/>
    <p:sldId id="765" r:id="rId15"/>
    <p:sldId id="666" r:id="rId16"/>
    <p:sldId id="821" r:id="rId17"/>
    <p:sldId id="766" r:id="rId18"/>
    <p:sldId id="768" r:id="rId19"/>
    <p:sldId id="667" r:id="rId20"/>
    <p:sldId id="767" r:id="rId21"/>
    <p:sldId id="770" r:id="rId22"/>
    <p:sldId id="769" r:id="rId23"/>
    <p:sldId id="771" r:id="rId24"/>
    <p:sldId id="772" r:id="rId25"/>
    <p:sldId id="491" r:id="rId26"/>
    <p:sldId id="773" r:id="rId27"/>
    <p:sldId id="774" r:id="rId28"/>
    <p:sldId id="775" r:id="rId29"/>
    <p:sldId id="776" r:id="rId30"/>
    <p:sldId id="777" r:id="rId31"/>
    <p:sldId id="668" r:id="rId32"/>
    <p:sldId id="669" r:id="rId33"/>
    <p:sldId id="778" r:id="rId34"/>
    <p:sldId id="779" r:id="rId35"/>
    <p:sldId id="670" r:id="rId36"/>
    <p:sldId id="780" r:id="rId37"/>
    <p:sldId id="671" r:id="rId38"/>
    <p:sldId id="781" r:id="rId39"/>
    <p:sldId id="792" r:id="rId40"/>
    <p:sldId id="783" r:id="rId41"/>
    <p:sldId id="784" r:id="rId42"/>
    <p:sldId id="785" r:id="rId43"/>
    <p:sldId id="786" r:id="rId44"/>
    <p:sldId id="787" r:id="rId45"/>
    <p:sldId id="788" r:id="rId46"/>
    <p:sldId id="789" r:id="rId47"/>
    <p:sldId id="790" r:id="rId48"/>
    <p:sldId id="791" r:id="rId49"/>
    <p:sldId id="782" r:id="rId50"/>
    <p:sldId id="794" r:id="rId51"/>
    <p:sldId id="793" r:id="rId52"/>
    <p:sldId id="795" r:id="rId53"/>
    <p:sldId id="796" r:id="rId54"/>
    <p:sldId id="797" r:id="rId55"/>
    <p:sldId id="798" r:id="rId56"/>
    <p:sldId id="799" r:id="rId57"/>
    <p:sldId id="800" r:id="rId58"/>
    <p:sldId id="801" r:id="rId59"/>
    <p:sldId id="802" r:id="rId60"/>
    <p:sldId id="803" r:id="rId61"/>
    <p:sldId id="672" r:id="rId62"/>
    <p:sldId id="804" r:id="rId63"/>
    <p:sldId id="673" r:id="rId64"/>
    <p:sldId id="805" r:id="rId65"/>
    <p:sldId id="806" r:id="rId66"/>
    <p:sldId id="807" r:id="rId67"/>
    <p:sldId id="808" r:id="rId68"/>
    <p:sldId id="809" r:id="rId69"/>
    <p:sldId id="810" r:id="rId70"/>
    <p:sldId id="811" r:id="rId71"/>
    <p:sldId id="812" r:id="rId72"/>
    <p:sldId id="822" r:id="rId73"/>
    <p:sldId id="813" r:id="rId74"/>
    <p:sldId id="674" r:id="rId75"/>
    <p:sldId id="675" r:id="rId76"/>
    <p:sldId id="814" r:id="rId77"/>
    <p:sldId id="676" r:id="rId78"/>
    <p:sldId id="815" r:id="rId79"/>
    <p:sldId id="816" r:id="rId80"/>
    <p:sldId id="817" r:id="rId81"/>
    <p:sldId id="818" r:id="rId82"/>
    <p:sldId id="819" r:id="rId83"/>
    <p:sldId id="820" r:id="rId84"/>
    <p:sldId id="256" r:id="rId85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F74"/>
    <a:srgbClr val="967200"/>
    <a:srgbClr val="086064"/>
    <a:srgbClr val="BC8F00"/>
    <a:srgbClr val="0E4856"/>
    <a:srgbClr val="0E5456"/>
    <a:srgbClr val="1D343D"/>
    <a:srgbClr val="1C0000"/>
    <a:srgbClr val="152543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FF98F-F66E-47EE-A34A-B27117D81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40B748-14C3-47A7-8683-8851E015D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04779F-FC67-4738-B1CE-02A93310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B10257-D2E1-47E4-B289-8BB517FF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A17BAB-653A-4A0C-AFF5-67E55074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7232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8CED6-F359-4D0A-A50D-3858F643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6E7869-F2BE-43DD-B18B-44D9E0B0D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8E15F5-CA39-4F78-BEBA-254B13449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692B50-ADAB-4CCE-B99B-A60657BE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0A626A-F1FD-48E4-9E10-CDB7B774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9503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3E061F-F2AF-4166-AE41-B65C9BCCF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65E2C5-DCB2-4598-99C5-3E63925B2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1BAE7-45FB-4E6A-B61C-822885E5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83F476-62DC-4BD8-8DCB-780F8E72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916952-F220-4A9E-B6A7-2ACBEC98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1964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2FD7A-235B-472E-A358-1CE3D2CF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589D56-E551-4FCD-9B31-C5F64C412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7B7FA0-B7BB-4CD6-BD78-7355EA97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115C04-6AD6-43DC-B1BE-8DD50B50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6E4662-B320-4382-875A-DB47AF1F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3989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F81FF-D99E-43B1-A770-BCD81CBC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9F158C-EBE3-4FE1-A323-1AF65197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FFE31C-9951-42E5-ABF0-79A768BC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9165C3-9EA9-403F-BA12-A4C88A7C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7300A-FB8F-4E0B-BEB6-3FB9BFA9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8441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52440-BF41-428F-95E1-07C761A2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53BF9B-97F9-4CCF-9062-11AFAEA75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147188-9B0D-4100-9E01-1AF00D4FC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BE4576-D88D-4723-95A6-13142449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9887AA-30E2-4228-9E89-F2996EA0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27EDB1-4DEC-4D05-9EF9-2EBB63E5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825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A431B-AC69-4AAA-973E-A57F5736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1E817F-A4CB-4991-854C-65DB724A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D47D32-14E2-4848-8E76-BDB655C23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88F400-6B3C-4A82-B524-99823E079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563AE0-FFF2-4A79-8CBD-6F824B5C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259560-B0AE-49D1-A17F-FF371698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034A84-5F3A-4870-9531-4DC082DD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F0E196-51ED-4D55-8847-BEE3858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3267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745E6-3B0A-44AE-B1CD-DF54DD64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8A50B9-161C-4F13-BC01-6E334355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4CF8D5-8CB0-461F-9779-70A74D52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62561D-CC02-47B3-8709-762D1468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0335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251AF-86B6-409F-8E71-FEBB8A63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EAE96-A8DD-4142-B7FA-94D112E7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81E59F-C60A-4B7E-8AD5-D5F1D421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6206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E5428-733C-42BC-9D02-25A6662A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9E3AA-AC6F-41B0-8D33-4D8FE23FE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52B7DF-4769-42E8-867B-E58066764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4F9CBC-5F3B-42C1-95F6-BA24A55B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77C2D4-1780-444E-8439-A87B1208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525ABB-6149-4F88-8B8B-3075A9501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4817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917F4-7571-4135-BD8C-D5441787E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12D14A-A1C1-4C0F-9F75-A4344CB84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5274EA-D22B-4C7A-964A-EF6EE75BC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9F3E66-8210-4CFB-A5C8-B9BC912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381686-A28F-454B-888E-5B7725D8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53F561-C394-454F-9798-FCCF1121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8715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A09A02-95BE-4D0D-AD1E-FDC4EC77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AB327-E2DD-40DA-955A-3D419D182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F31F4-7237-4B82-89FF-E94F83EE2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A31E-41B7-46B2-B779-DD92D1E68E44}" type="datetimeFigureOut">
              <a:rPr lang="es-DO" smtClean="0"/>
              <a:t>12/2/2022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5BB4E-3466-4A00-BC43-785438761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98699-5BA3-4A0E-95CE-C2F8A80A6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EAD3-B223-4C81-81FE-7784B1F71A4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112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2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ángulo rectángulo 2">
            <a:extLst>
              <a:ext uri="{FF2B5EF4-FFF2-40B4-BE49-F238E27FC236}">
                <a16:creationId xmlns:a16="http://schemas.microsoft.com/office/drawing/2014/main" id="{FC720941-F56B-403F-9E45-1FD1B43009F9}"/>
              </a:ext>
            </a:extLst>
          </p:cNvPr>
          <p:cNvSpPr/>
          <p:nvPr/>
        </p:nvSpPr>
        <p:spPr>
          <a:xfrm rot="10800000">
            <a:off x="7663542" y="-1"/>
            <a:ext cx="4528457" cy="5565308"/>
          </a:xfrm>
          <a:prstGeom prst="rtTriangle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18A714F-76F5-4468-8CEC-2C1E68B228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771" y="871813"/>
            <a:ext cx="1080880" cy="971516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</p:pic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386016" y="-386018"/>
            <a:ext cx="2174364" cy="2946402"/>
          </a:xfrm>
          <a:prstGeom prst="rtTriangle">
            <a:avLst/>
          </a:prstGeom>
          <a:solidFill>
            <a:srgbClr val="1F3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7573"/>
            <a:ext cx="6505575" cy="4630427"/>
          </a:xfrm>
          <a:prstGeom prst="rect">
            <a:avLst/>
          </a:prstGeom>
        </p:spPr>
      </p:pic>
      <p:sp>
        <p:nvSpPr>
          <p:cNvPr id="2" name="Triángulo rectángulo 1">
            <a:extLst>
              <a:ext uri="{FF2B5EF4-FFF2-40B4-BE49-F238E27FC236}">
                <a16:creationId xmlns:a16="http://schemas.microsoft.com/office/drawing/2014/main" id="{E94B1040-F3F3-4D1B-A2C1-7F20F2E4E2E0}"/>
              </a:ext>
            </a:extLst>
          </p:cNvPr>
          <p:cNvSpPr/>
          <p:nvPr/>
        </p:nvSpPr>
        <p:spPr>
          <a:xfrm rot="16200000">
            <a:off x="4815011" y="-518988"/>
            <a:ext cx="6335486" cy="8418489"/>
          </a:xfrm>
          <a:prstGeom prst="rtTriangle">
            <a:avLst/>
          </a:prstGeom>
          <a:solidFill>
            <a:srgbClr val="152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ADE288B-3E73-4F70-9A01-CFF384DA006E}"/>
              </a:ext>
            </a:extLst>
          </p:cNvPr>
          <p:cNvSpPr txBox="1"/>
          <p:nvPr/>
        </p:nvSpPr>
        <p:spPr>
          <a:xfrm>
            <a:off x="6145826" y="2602487"/>
            <a:ext cx="5936343" cy="255454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6000"/>
              </a:srgbClr>
            </a:outerShdw>
            <a:reflection endPos="0" dir="5400000" sy="-100000" algn="bl" rotWithShape="0"/>
            <a:softEdge rad="0"/>
          </a:effectLst>
          <a:scene3d>
            <a:camera prst="orthographicFront"/>
            <a:lightRig rig="threePt" dir="t"/>
          </a:scene3d>
          <a:sp3d>
            <a:bevelT w="819150" prst="cross"/>
            <a:bevelB w="469900"/>
          </a:sp3d>
        </p:spPr>
        <p:txBody>
          <a:bodyPr wrap="square" rtlCol="0">
            <a:spAutoFit/>
          </a:bodyPr>
          <a:lstStyle/>
          <a:p>
            <a:pPr algn="ctr"/>
            <a:r>
              <a:rPr lang="es-US" sz="8000" b="1" dirty="0">
                <a:solidFill>
                  <a:schemeClr val="bg1"/>
                </a:solidFill>
                <a:latin typeface="Papyrus" panose="03070502060502030205" pitchFamily="66" charset="0"/>
              </a:rPr>
              <a:t> </a:t>
            </a:r>
            <a:r>
              <a:rPr lang="es-US" sz="8000" b="1" dirty="0" smtClean="0">
                <a:solidFill>
                  <a:schemeClr val="bg1"/>
                </a:solidFill>
                <a:latin typeface="Papyrus" panose="03070502060502030205" pitchFamily="66" charset="0"/>
              </a:rPr>
              <a:t>Estudio de Mateo 24</a:t>
            </a:r>
            <a:endParaRPr lang="es-DO" sz="8000" b="1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C7F5F526-D025-46B3-AC78-7AD9819CC4F5}"/>
              </a:ext>
            </a:extLst>
          </p:cNvPr>
          <p:cNvSpPr/>
          <p:nvPr/>
        </p:nvSpPr>
        <p:spPr>
          <a:xfrm>
            <a:off x="8666925" y="270998"/>
            <a:ext cx="2302572" cy="413358"/>
          </a:xfrm>
          <a:prstGeom prst="roundRect">
            <a:avLst/>
          </a:prstGeom>
          <a:solidFill>
            <a:schemeClr val="accent2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Cristoweb.com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4FDAE54-7A16-42FE-A395-26A14A316526}"/>
              </a:ext>
            </a:extLst>
          </p:cNvPr>
          <p:cNvSpPr txBox="1"/>
          <p:nvPr/>
        </p:nvSpPr>
        <p:spPr>
          <a:xfrm>
            <a:off x="444314" y="224671"/>
            <a:ext cx="1006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5400" smtClean="0">
                <a:solidFill>
                  <a:schemeClr val="bg1"/>
                </a:solidFill>
                <a:latin typeface="Bahnschrift Light" panose="020B0502040204020203" pitchFamily="34" charset="0"/>
              </a:rPr>
              <a:t>12</a:t>
            </a:r>
            <a:endParaRPr lang="es-DO" sz="5400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31657" y="5418290"/>
            <a:ext cx="7360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          Basado </a:t>
            </a:r>
            <a:r>
              <a:rPr lang="es-ES" sz="2800" dirty="0">
                <a:solidFill>
                  <a:schemeClr val="bg1"/>
                </a:solidFill>
                <a:latin typeface="Papyrus" panose="03070502060502030205" pitchFamily="66" charset="0"/>
              </a:rPr>
              <a:t>en "Mateo 24 y las Señales del Fin" de Esteban </a:t>
            </a:r>
            <a:r>
              <a:rPr lang="es-ES" sz="2800" dirty="0" smtClean="0">
                <a:solidFill>
                  <a:schemeClr val="bg1"/>
                </a:solidFill>
                <a:latin typeface="Papyrus" panose="03070502060502030205" pitchFamily="66" charset="0"/>
              </a:rPr>
              <a:t>Bohr</a:t>
            </a:r>
            <a:endParaRPr lang="en-US" sz="2800" dirty="0">
              <a:solidFill>
                <a:schemeClr val="bg1"/>
              </a:solidFill>
              <a:latin typeface="Papyrus" panose="03070502060502030205" pitchFamily="66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4FDAE54-7A16-42FE-A395-26A14A316526}"/>
              </a:ext>
            </a:extLst>
          </p:cNvPr>
          <p:cNvSpPr txBox="1"/>
          <p:nvPr/>
        </p:nvSpPr>
        <p:spPr>
          <a:xfrm>
            <a:off x="2110209" y="-6161"/>
            <a:ext cx="6009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Bahnschrift Light" panose="020B0502040204020203" pitchFamily="34" charset="0"/>
              </a:rPr>
              <a:t>Material Adicional sobre el Tiempo de Angustia</a:t>
            </a:r>
            <a:endParaRPr lang="es-DO" sz="4800" b="1" dirty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683657" y="524015"/>
            <a:ext cx="9637053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En 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11:44, 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45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describe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cómo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rey del norte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sale con el fin de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destruir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al remanente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Dios. El rey del norte representa el mismo poder que 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barro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(Daniel 2), 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cuerno pequeño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(Daniel 7 y 8),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bestia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(Apocalipsis 13), 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hombre de pecado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(2 Tesalonicenses 2),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abominación asoladora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(Mateo 24),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ramera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(Apocalipsis 17) y 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anticristo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(1 Juan 2).</a:t>
            </a:r>
          </a:p>
        </p:txBody>
      </p:sp>
    </p:spTree>
    <p:extLst>
      <p:ext uri="{BB962C8B-B14F-4D97-AF65-F5344CB8AC3E}">
        <p14:creationId xmlns:p14="http://schemas.microsoft.com/office/powerpoint/2010/main" val="25193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683657" y="223765"/>
            <a:ext cx="9637053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12: 1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“En aquel tiempo [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1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se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levantará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Miguel, el gran príncipe que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está de parte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los hijos de tu pueblo; y [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2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será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cual nunca fue desde que hubo gente hasta entonces; pero en aquel tiempo [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3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será </a:t>
            </a:r>
            <a:r>
              <a:rPr lang="es-ES" sz="4400" u="sng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libertado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tu pueblo, todos los que [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4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se hallen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escritos en el libro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370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1152193"/>
            <a:ext cx="10776099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palabra clave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en </a:t>
            </a:r>
            <a:r>
              <a:rPr lang="es-ES" sz="4800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 12: 1 es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‘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libertado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’. Esta palabra se usa en tan solo dos otros capítulos del libro de Daniel—Daniel 3 y Daniel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6, 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así que debe haber una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relación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entre Daniel 12:1 y Daniel 3 y 6.</a:t>
            </a:r>
          </a:p>
        </p:txBody>
      </p:sp>
    </p:spTree>
    <p:extLst>
      <p:ext uri="{BB962C8B-B14F-4D97-AF65-F5344CB8AC3E}">
        <p14:creationId xmlns:p14="http://schemas.microsoft.com/office/powerpoint/2010/main" val="12648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724739" y="1415126"/>
            <a:ext cx="10742522" cy="48320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0000"/>
                </a:solidFill>
                <a:latin typeface="Bahnschrift Condensed" panose="020B0502040204020203" pitchFamily="34" charset="0"/>
              </a:rPr>
              <a:t>Daniel 11:2, 3</a:t>
            </a:r>
            <a:r>
              <a:rPr lang="es-ES" sz="44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: </a:t>
            </a:r>
            <a:r>
              <a:rPr lang="es-ES" sz="44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“Y ahora yo te mostraré la verdad. He aquí que aún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habrá [se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levantarán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] </a:t>
            </a:r>
            <a:r>
              <a:rPr lang="es-ES" sz="44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tres reyes en Persia, y el cuarto se hará de grandes riquezas más que todos ellos; y al hacerse fuerte con sus riquezas, levantará a todos contra el reino de Grecia.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</a:t>
            </a:r>
            <a:r>
              <a:rPr lang="es-ES" sz="44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Se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levantará</a:t>
            </a:r>
            <a:r>
              <a:rPr lang="es-ES" sz="44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luego un rey valiente, el cual dominará con gran poder y hará su voluntad.”</a:t>
            </a:r>
            <a:endParaRPr lang="es-DO" sz="4400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05218" y="399051"/>
            <a:ext cx="10740789" cy="7694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¿Qué </a:t>
            </a:r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significa la expresión ‘se </a:t>
            </a:r>
            <a:r>
              <a:rPr lang="es-ES" sz="4400" b="1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levantará’ en </a:t>
            </a:r>
            <a:r>
              <a:rPr lang="es-ES" sz="4400" b="1" dirty="0" err="1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4400" b="1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. 12: 1?:</a:t>
            </a:r>
            <a:endParaRPr lang="es-ES" sz="4400" b="1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1083076"/>
            <a:ext cx="10742522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b="1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Gn</a:t>
            </a:r>
            <a:r>
              <a:rPr lang="es-ES" sz="40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7: 16: 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“Y los que vinieron, macho y hembra de toda carne vinieron, como le había mandado Dios;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Jehová le cerró la puerta</a:t>
            </a:r>
            <a:r>
              <a:rPr lang="es-ES" sz="4000" dirty="0" smtClean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.”</a:t>
            </a:r>
          </a:p>
          <a:p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Mt. 24: 37-39 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“Más como en los días de Noé, así será la venida del Hijo del Hombre.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38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Porque como en los días antes del diluvio estaban comiendo y bebiendo, casándose y dando en casamiento,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hasta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el día en que Noé entró en el arca,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39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y no entendieron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hasta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que vino el diluvio y se los llevó a todos, así será también la venida del Hijo del Hombre</a:t>
            </a:r>
            <a:r>
              <a:rPr lang="es-ES" sz="4000" dirty="0" smtClean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.”</a:t>
            </a:r>
            <a:endParaRPr lang="es-DO" sz="4000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62524" y="266596"/>
            <a:ext cx="10740789" cy="7694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El tiempo de </a:t>
            </a:r>
            <a:r>
              <a:rPr lang="es-ES" sz="4400" b="1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angustia después </a:t>
            </a:r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del </a:t>
            </a:r>
            <a:r>
              <a:rPr lang="es-ES" sz="4400" b="1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cierre de la gracia</a:t>
            </a:r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9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17079" y="1904448"/>
            <a:ext cx="10419745" cy="230832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1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puerta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gracia se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cerrará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; 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luego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viene</a:t>
            </a:r>
          </a:p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2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tiempo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angustia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seguido por </a:t>
            </a:r>
            <a:endParaRPr lang="es-ES" sz="48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3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segunda venida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0" y="0"/>
            <a:ext cx="1652525" cy="6858000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92322D2-0383-4B6C-88B5-80854FB1A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80" y="5840986"/>
            <a:ext cx="1066763" cy="96008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7F75417-8BC0-431B-9DD0-3952FEF3CE45}"/>
              </a:ext>
            </a:extLst>
          </p:cNvPr>
          <p:cNvSpPr txBox="1"/>
          <p:nvPr/>
        </p:nvSpPr>
        <p:spPr>
          <a:xfrm>
            <a:off x="1784209" y="1475178"/>
            <a:ext cx="4225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Objetivo del rey del norte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B80B65F-4774-4B34-B211-5F7CCD9DB0D1}"/>
              </a:ext>
            </a:extLst>
          </p:cNvPr>
          <p:cNvSpPr txBox="1"/>
          <p:nvPr/>
        </p:nvSpPr>
        <p:spPr>
          <a:xfrm>
            <a:off x="1741359" y="263657"/>
            <a:ext cx="56151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Tiempo de angustia es después de la segunda venida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95100F-E8B5-4CF3-9E17-D707427B80EE}"/>
              </a:ext>
            </a:extLst>
          </p:cNvPr>
          <p:cNvSpPr txBox="1"/>
          <p:nvPr/>
        </p:nvSpPr>
        <p:spPr>
          <a:xfrm>
            <a:off x="1730535" y="4081156"/>
            <a:ext cx="4011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Después del cierre de la gracia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84CE96C-CBE3-40DD-869A-7E653E50D465}"/>
              </a:ext>
            </a:extLst>
          </p:cNvPr>
          <p:cNvSpPr txBox="1"/>
          <p:nvPr/>
        </p:nvSpPr>
        <p:spPr>
          <a:xfrm>
            <a:off x="1741359" y="5401774"/>
            <a:ext cx="4197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Después del tiempo de angustia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ADEAE86-D7E0-4E67-860F-EC436B06AF60}"/>
              </a:ext>
            </a:extLst>
          </p:cNvPr>
          <p:cNvSpPr txBox="1"/>
          <p:nvPr/>
        </p:nvSpPr>
        <p:spPr>
          <a:xfrm>
            <a:off x="1741359" y="2766822"/>
            <a:ext cx="4645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Los que se hallen escritos en el libro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4BBA2C-AD84-4635-BFED-A54A24D56E2B}"/>
              </a:ext>
            </a:extLst>
          </p:cNvPr>
          <p:cNvSpPr txBox="1"/>
          <p:nvPr/>
        </p:nvSpPr>
        <p:spPr>
          <a:xfrm>
            <a:off x="8181831" y="4575578"/>
            <a:ext cx="2975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E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Destruir al remanente</a:t>
            </a:r>
            <a:endParaRPr lang="es-ES" sz="3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F3B8264-4C31-43B4-BA54-43EE83420FE7}"/>
              </a:ext>
            </a:extLst>
          </p:cNvPr>
          <p:cNvSpPr txBox="1"/>
          <p:nvPr/>
        </p:nvSpPr>
        <p:spPr>
          <a:xfrm>
            <a:off x="8181831" y="1583221"/>
            <a:ext cx="349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B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Falso</a:t>
            </a:r>
            <a:endParaRPr lang="es-ES" sz="32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07CBC07-791E-485A-931D-932FDFAF0D6C}"/>
              </a:ext>
            </a:extLst>
          </p:cNvPr>
          <p:cNvSpPr txBox="1"/>
          <p:nvPr/>
        </p:nvSpPr>
        <p:spPr>
          <a:xfrm>
            <a:off x="8229598" y="243916"/>
            <a:ext cx="3493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A. </a:t>
            </a:r>
            <a:r>
              <a:rPr lang="es-ES" sz="3200" dirty="0"/>
              <a:t>El tiempo de angustia</a:t>
            </a:r>
            <a:endParaRPr lang="es-ES" sz="3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4C28EC-9574-47D6-8D4C-A2D48F991BF0}"/>
              </a:ext>
            </a:extLst>
          </p:cNvPr>
          <p:cNvSpPr txBox="1"/>
          <p:nvPr/>
        </p:nvSpPr>
        <p:spPr>
          <a:xfrm>
            <a:off x="8181831" y="2508587"/>
            <a:ext cx="3275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C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La segunda venida</a:t>
            </a:r>
            <a:endParaRPr lang="es-DO" sz="3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0408FA-21B6-4E50-A2CA-A06FB9771535}"/>
              </a:ext>
            </a:extLst>
          </p:cNvPr>
          <p:cNvSpPr txBox="1"/>
          <p:nvPr/>
        </p:nvSpPr>
        <p:spPr>
          <a:xfrm>
            <a:off x="8229598" y="5894217"/>
            <a:ext cx="3710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F. </a:t>
            </a:r>
            <a:r>
              <a:rPr lang="es-ES" sz="3200" dirty="0"/>
              <a:t>Serán libertados</a:t>
            </a:r>
            <a:endParaRPr lang="es-ES" sz="3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2AD20F-C77A-4B88-B6A1-2718AE27E03B}"/>
              </a:ext>
            </a:extLst>
          </p:cNvPr>
          <p:cNvSpPr txBox="1"/>
          <p:nvPr/>
        </p:nvSpPr>
        <p:spPr>
          <a:xfrm>
            <a:off x="8181831" y="3804157"/>
            <a:ext cx="3179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000" dirty="0">
                <a:solidFill>
                  <a:srgbClr val="C00000"/>
                </a:solidFill>
              </a:rPr>
              <a:t>D</a:t>
            </a:r>
            <a:r>
              <a:rPr lang="es-DO" sz="3000" dirty="0" smtClean="0">
                <a:solidFill>
                  <a:srgbClr val="C00000"/>
                </a:solidFill>
              </a:rPr>
              <a:t>. </a:t>
            </a:r>
            <a:r>
              <a:rPr lang="es-ES" sz="3000" dirty="0" smtClean="0"/>
              <a:t>Verdadero</a:t>
            </a:r>
            <a:endParaRPr lang="es-ES" sz="3000" dirty="0"/>
          </a:p>
        </p:txBody>
      </p:sp>
      <p:sp>
        <p:nvSpPr>
          <p:cNvPr id="6" name="Rectángulo 5"/>
          <p:cNvSpPr/>
          <p:nvPr/>
        </p:nvSpPr>
        <p:spPr>
          <a:xfrm>
            <a:off x="0" y="5158374"/>
            <a:ext cx="16525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4000" b="1" cap="none" spc="0" dirty="0" smtClean="0">
                <a:ln/>
                <a:solidFill>
                  <a:schemeClr val="accent4"/>
                </a:solidFill>
                <a:effectLst/>
              </a:rPr>
              <a:t>Asocie</a:t>
            </a:r>
            <a:endParaRPr lang="es-E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1652525" y="30409"/>
            <a:ext cx="0" cy="6827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53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8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1858570" y="1031091"/>
            <a:ext cx="8469191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La Angustia de Jacob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96203" y="674400"/>
            <a:ext cx="10399594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lvl="1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remanente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fiel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[Jacob…y familia]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571500" lvl="1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enemigo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[Esaú]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571500" lvl="1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angustia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[lucha con el ángel/Jesús]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571500" lvl="1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Una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demora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[la respuesta a la oración por liberación no fue inmediata]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571500" lvl="1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fe severamente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probada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[Rehusó soltar la mano]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571500" lvl="1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remanente es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manos del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enemigo [librado de Esaú]</a:t>
            </a:r>
          </a:p>
        </p:txBody>
      </p:sp>
    </p:spTree>
    <p:extLst>
      <p:ext uri="{BB962C8B-B14F-4D97-AF65-F5344CB8AC3E}">
        <p14:creationId xmlns:p14="http://schemas.microsoft.com/office/powerpoint/2010/main" val="9785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538806"/>
            <a:ext cx="10776099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historia de Jacob en Génesis 32: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Esaú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el enemigo de Jacob venía con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400 hombres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armados hasta los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dientes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para destruir a Jacob y a su familia.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Jacob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su familia estaban completamente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indefensos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ante la amenaza.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Jacob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temía que el pecado que había cometido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20 años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antes impediría que Dios lo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protegiera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DO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73539" y="1985912"/>
            <a:ext cx="8469191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Introducción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783772"/>
            <a:ext cx="10776099" cy="42473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Jacob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fue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solo al arroyo de </a:t>
            </a:r>
            <a:r>
              <a:rPr lang="es-ES" sz="5400" dirty="0" err="1">
                <a:solidFill>
                  <a:srgbClr val="FFFF00"/>
                </a:solidFill>
                <a:latin typeface="Bahnschrift Condensed" panose="020B0502040204020203" pitchFamily="34" charset="0"/>
              </a:rPr>
              <a:t>Jabok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para vaciar su corazón en oración a Dios. Pedía dos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cosas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:</a:t>
            </a:r>
          </a:p>
          <a:p>
            <a:pPr lvl="1">
              <a:buClr>
                <a:srgbClr val="FFFF00"/>
              </a:buClr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1] Dame la seguridad del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perdón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endParaRPr lang="es-ES" sz="5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lvl="1">
              <a:buClr>
                <a:srgbClr val="FFFF00"/>
              </a:buClr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[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2]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protégeme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ira de mi hermano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59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6" y="335845"/>
            <a:ext cx="10728653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lvl="1">
              <a:buClr>
                <a:srgbClr val="FFFF00"/>
              </a:buClr>
            </a:pP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Génesis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32:9-11: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“Y dijo Jacob: Dios de mi padre Abraham, y Dios de mi padre Isaac, Jehová, que me dijiste: Vuélvete a tu tierra y a tu parentela, y yo te haré bien;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10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menor soy que todas las misericordias [no soy digno]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que toda la verdad que has usado para con tu siervo; pues con mi cayado pasé este Jordán, y ahora estoy sobre dos campamentos.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11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Líbrame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ahora de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mano de mi hermano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de la mano de Esaú, porque le temo; no venga acaso 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me hiera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madre con los hijos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896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223765"/>
            <a:ext cx="10776099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Luchó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con Jesús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toda la noche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(porque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llamó al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lugar ‘</a:t>
            </a:r>
            <a:r>
              <a:rPr lang="es-ES" sz="4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Peniel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’ [rostro de Dios]).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realidad era 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ángel de Jehová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“Venció al ángel, y prevaleció; lloró, y le rogó; en </a:t>
            </a:r>
            <a:r>
              <a:rPr lang="es-ES" sz="4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Bet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-el le halló, y allí habló con nosotros.” (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Oseas 12:4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)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Jacob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rehusó soltar la mano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Jesús hasta que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recibiera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bendición.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Jesús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cambió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su nombre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allí porque había cambiado su carácter.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223765"/>
            <a:ext cx="10776099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Dios lo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libró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 ira de su hermano.</a:t>
            </a:r>
          </a:p>
          <a:p>
            <a:pPr>
              <a:buClr>
                <a:srgbClr val="FFFF00"/>
              </a:buClr>
            </a:pP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Génesis 32:24-30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</a:t>
            </a:r>
          </a:p>
          <a:p>
            <a:pPr>
              <a:buClr>
                <a:srgbClr val="FFFF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“Así se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quedó Jacob solo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luchó con él un varón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hasta que rayaba el alba.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25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cuando el varón vio que no podía con él, tocó en el sitio del encaje de su muslo, y se descoyuntó el muslo de Jacob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mientras con él luchaba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26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dijo: Déjame, porque raya el alba. Y Jacob le respondió: No te dejaré,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si no me bendices. </a:t>
            </a:r>
            <a:endParaRPr lang="es-ES" sz="4400" dirty="0" smtClean="0">
              <a:solidFill>
                <a:srgbClr val="FFFF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1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55343" y="223765"/>
            <a:ext cx="10660414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27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el varón le dijo: ¿Cuál es tu nombre? Y él respondió: Jacob.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28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el varón le dijo: No se dirá más tu nombre Jacob, sino Israel; porque has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luchado con Dios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con los hombres, y has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vencido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29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Entonces Jacob le preguntó, y dijo: Declárame ahora tu nombre. Y el varón respondió: ¿Por qué me preguntas por mi nombre? Y lo bendijo allí.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30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llamó Jacob el nombre de aquel lugar, </a:t>
            </a:r>
            <a:r>
              <a:rPr lang="es-ES" sz="4400" dirty="0" err="1">
                <a:solidFill>
                  <a:srgbClr val="FFFF00"/>
                </a:solidFill>
                <a:latin typeface="Bahnschrift Condensed" panose="020B0502040204020203" pitchFamily="34" charset="0"/>
              </a:rPr>
              <a:t>Peniel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 [rostro de Dios]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porque dijo: Vi a Dios cara a cara, y fue librada mi alma.”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019870" y="1194321"/>
            <a:ext cx="9004998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El Cautiverio Babilónico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2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46541" y="1046964"/>
            <a:ext cx="10649590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Jer</a:t>
            </a:r>
            <a:r>
              <a:rPr lang="es-ES" sz="36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30: 5-9 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“Porque así ha dicho Jehová: Hemos oído voz de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temblor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; de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espanto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y no de paz.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Inquirid ahora, y mirad si el varón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da a luz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; porque he visto que todo hombre tenía las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manos sobre sus lomos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como mujer que está de parto, y se han vuelto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pálidos todos los rostros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.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7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¡Ah, cuán grande es aquel día! tanto, que no hay otro semejante a él;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 para Jacob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; pero de ella será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librado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.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8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En aquel día, dice Jehová de los ejércitos, yo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quebraré su yugo 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de tu cuello, y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romperé tus coyundas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y extranjeros no lo volverán más a poner en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servidumbre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9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sino que servirán a Jehová su Dios y a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David su rey</a:t>
            </a:r>
            <a:r>
              <a:rPr lang="es-ES" sz="36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a quien yo les levantaré.”</a:t>
            </a:r>
            <a:endParaRPr lang="es-DO" sz="3600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62524" y="14331"/>
            <a:ext cx="10740789" cy="7694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El tiempo de </a:t>
            </a:r>
            <a:r>
              <a:rPr lang="es-ES" sz="4400" b="1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angustia </a:t>
            </a:r>
            <a:r>
              <a:rPr lang="es-ES" sz="4400" b="1" u="sng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en el cautiverio babilónico</a:t>
            </a:r>
            <a:r>
              <a:rPr lang="es-ES" sz="4400" b="1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.</a:t>
            </a:r>
            <a:endParaRPr lang="es-ES" sz="4400" b="1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29052" y="1985912"/>
            <a:ext cx="900499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Mateo 24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46541" y="1046964"/>
            <a:ext cx="9325758" cy="52629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Mt. 24: 21-22 [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la tribulación</a:t>
            </a:r>
            <a:r>
              <a:rPr lang="es-ES" sz="48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]  </a:t>
            </a:r>
            <a:r>
              <a:rPr lang="es-ES" sz="4800" dirty="0" smtClean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“. </a:t>
            </a:r>
            <a:r>
              <a:rPr lang="es-ES" sz="4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. . porque habrá entonces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gran tribulación</a:t>
            </a:r>
            <a:r>
              <a:rPr lang="es-ES" sz="4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cual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la ha habido </a:t>
            </a:r>
            <a:r>
              <a:rPr lang="es-ES" sz="4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desde el principio del mundo hasta ahora,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ni la habrá</a:t>
            </a:r>
            <a:r>
              <a:rPr lang="es-ES" sz="4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. </a:t>
            </a:r>
            <a:r>
              <a:rPr lang="es-ES" sz="48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22</a:t>
            </a:r>
            <a:r>
              <a:rPr lang="es-ES" sz="4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Y si aquellos días no fuesen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acortados</a:t>
            </a:r>
            <a:r>
              <a:rPr lang="es-ES" sz="4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nadie sería salvo; más por causa de los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escogidos</a:t>
            </a:r>
            <a:r>
              <a:rPr lang="es-ES" sz="48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, aquellos días serán acortados</a:t>
            </a:r>
            <a:r>
              <a:rPr lang="es-ES" sz="4800" dirty="0" smtClean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.”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62524" y="14331"/>
            <a:ext cx="10740789" cy="7694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La tribulación y la liberación.</a:t>
            </a:r>
          </a:p>
        </p:txBody>
      </p:sp>
    </p:spTree>
    <p:extLst>
      <p:ext uri="{BB962C8B-B14F-4D97-AF65-F5344CB8AC3E}">
        <p14:creationId xmlns:p14="http://schemas.microsoft.com/office/powerpoint/2010/main" val="40942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48840" y="305068"/>
            <a:ext cx="11013743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Mt. 24:  29-31 [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la liberación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]  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E inmediatamente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después de la tribulación 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de aquellos días, el sol se oscurecerá, y la luna no dará su resplandor, y las estrellas caerán del cielo, y las potencias de los cielos serán conmovidas.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30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Entonces aparecerá la señal del Hijo del Hombre en el cielo; y entonces lamentarán todas las tribus de la tierra, y verán al Hijo del Hombre viniendo sobre las nubes del cielo, con poder y gran gloria.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31</a:t>
            </a:r>
            <a:r>
              <a:rPr lang="es-ES" sz="4000" dirty="0">
                <a:solidFill>
                  <a:schemeClr val="bg1">
                    <a:lumMod val="85000"/>
                  </a:schemeClr>
                </a:solidFill>
                <a:latin typeface="Bahnschrift Condensed" panose="020B0502040204020203" pitchFamily="34" charset="0"/>
              </a:rPr>
              <a:t> Y enviará sus ángeles con gran voz de trompeta, y juntarán a sus escogidos, de los cuatro vientos, desde un extremo del cielo hasta el otro.”</a:t>
            </a:r>
            <a:endParaRPr lang="es-DO" sz="4000" dirty="0">
              <a:solidFill>
                <a:schemeClr val="bg1">
                  <a:lumMod val="8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444929" y="335845"/>
            <a:ext cx="10060133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nuestro último estudio hablamos del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cierre de la puerta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gracia y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cesación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del ministerio de Cristo como sumo-sacerdote en el santuario celestial. También consideramos brevemente 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vendrá sobre el mundo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cuando se cierre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puerta de la gracia. En este estudio analizaremos algunos pasajes que describen lo que ocurrirá con el pueblo de Dios durante 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15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15404" y="1426354"/>
            <a:ext cx="9004998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La Viuda de Lucas 18:1-8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78173" y="612844"/>
            <a:ext cx="9416955" cy="440120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Esta parábola ilustra Mateo 24 porque usa la palabra ‘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elegidos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’.</a:t>
            </a:r>
          </a:p>
          <a:p>
            <a:pPr>
              <a:buClr>
                <a:srgbClr val="FFFF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tiempo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parábola: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juez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viuda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adversario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demora</a:t>
            </a:r>
          </a:p>
        </p:txBody>
      </p:sp>
    </p:spTree>
    <p:extLst>
      <p:ext uri="{BB962C8B-B14F-4D97-AF65-F5344CB8AC3E}">
        <p14:creationId xmlns:p14="http://schemas.microsoft.com/office/powerpoint/2010/main" val="40814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98966" y="0"/>
            <a:ext cx="10776099" cy="68634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400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Lc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. 18: 1-8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“También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les refirió Jesús una parábola sobre la necesidad de orar siempre, 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desmayar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2 diciendo: Había en una ciudad un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juez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que ni temía a Dios, ni respetaba a hombre.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Había también en aquella ciudad una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viuda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[destituida de todo apoyo humano],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cual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[continuamente] venía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él, diciendo: Hazme justicia de mi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adversario [que le había quitado todo].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4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él no quiso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por algún tiempo [una demora en hacerle justicia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al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adversario];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pero después de esto dijo dentro de sí: Aunque ni temo a Dios, ni tengo respeto a hombre, </a:t>
            </a:r>
          </a:p>
        </p:txBody>
      </p:sp>
    </p:spTree>
    <p:extLst>
      <p:ext uri="{BB962C8B-B14F-4D97-AF65-F5344CB8AC3E}">
        <p14:creationId xmlns:p14="http://schemas.microsoft.com/office/powerpoint/2010/main" val="12759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17079" y="335845"/>
            <a:ext cx="10776099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5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sin embargo, porque esta viuda me es molesta, le haré justicia, no sea que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viniendo de continuo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me agote la paciencia.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dijo el Señor: Oíd lo que dijo el juez injusto.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7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¿Y acaso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Dios [el juez]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no hará justicia a sus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escogidos [la viuda],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claman a él día y noche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[para que venga]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aun cuando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 tarda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responderles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 [la demora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]?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8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Os digo que pronto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les hará justicia [los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librará del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adversario].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Pero cuando venga el Hijo del Hombre, ¿hallará fe en la tierra?”</a:t>
            </a:r>
          </a:p>
        </p:txBody>
      </p:sp>
    </p:spTree>
    <p:extLst>
      <p:ext uri="{BB962C8B-B14F-4D97-AF65-F5344CB8AC3E}">
        <p14:creationId xmlns:p14="http://schemas.microsoft.com/office/powerpoint/2010/main" val="28858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15404" y="1426354"/>
            <a:ext cx="9004998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La Primera </a:t>
            </a:r>
            <a:r>
              <a:rPr lang="es-ES" sz="9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Enmienda [EE.UU.]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756476"/>
            <a:ext cx="10776099" cy="52629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Apocalipsis 13:11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describe una bestia que tiene dos cuernos como de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cordero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pero que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hablará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como un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dragón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Esta bestia le 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ayudará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la primera bestia 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recuperar el poder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perdió cuando recibió 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herida mortal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En otras palabras, </a:t>
            </a: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soltará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del cautiverio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la primera bestia y luego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restringirá la libertad civil y religiosa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DO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756476"/>
            <a:ext cx="10776099" cy="52629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685800" indent="-6858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Habla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como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dragón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685800" indent="-6858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Ejerce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toda 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autoridad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primera bestia.</a:t>
            </a:r>
          </a:p>
          <a:p>
            <a:pPr marL="685800" indent="-6858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Todo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lo hace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en presencia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(en favor de) de la primera bestia.</a:t>
            </a:r>
          </a:p>
          <a:p>
            <a:pPr marL="685800" indent="-6858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Manda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todos 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adorar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la primera bestia.</a:t>
            </a:r>
          </a:p>
          <a:p>
            <a:pPr marL="685800" indent="-6858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Hace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una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imagen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primera bestia.</a:t>
            </a:r>
          </a:p>
          <a:p>
            <a:pPr marL="685800" indent="-6858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Impone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marca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la primera bestia.</a:t>
            </a:r>
            <a:endParaRPr lang="es-DO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595196" y="305068"/>
            <a:ext cx="11001608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   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primera enmienda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garantiza libertad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civil y religiosa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No permite que el congreso haga ninguna ley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establezca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alguna observancia religiosa o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prohíba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la libre práctica de la religión:</a:t>
            </a:r>
          </a:p>
          <a:p>
            <a:pPr>
              <a:buClr>
                <a:srgbClr val="FFFF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congreso no hará ninguna ley con respecto al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[</a:t>
            </a:r>
            <a:r>
              <a:rPr lang="es-ES" sz="4000" i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cláusula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#1] establecimiento 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religión [</a:t>
            </a:r>
            <a:r>
              <a:rPr lang="es-ES" sz="4000" i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ni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una religión </a:t>
            </a:r>
            <a:r>
              <a:rPr lang="es-ES" sz="4000" i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ni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una iglesia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ni que prohíba la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[</a:t>
            </a:r>
            <a:r>
              <a:rPr lang="es-ES" sz="4000" i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cláusula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#2] libre práctica 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 misma, ni que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[</a:t>
            </a:r>
            <a:r>
              <a:rPr lang="es-ES" sz="4000" i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cláusula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#3] coarte la libertad de expresión 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ni la de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libertad de prensa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o el derecho que tiene el pueblo de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reunirse pacíficamente 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de pedirle al gobierno que se les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haga justicia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493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378255" y="703023"/>
            <a:ext cx="9004998" cy="452431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Daniel 3: La Primera </a:t>
            </a:r>
            <a:r>
              <a:rPr lang="it-IT" sz="9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Cláusula de la Primera enmienda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2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310184" y="1997390"/>
            <a:ext cx="9594377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Cláusula #1</a:t>
            </a:r>
          </a:p>
          <a:p>
            <a:pPr>
              <a:buClr>
                <a:srgbClr val="FFFF00"/>
              </a:buClr>
            </a:pPr>
            <a:r>
              <a:rPr lang="es-ES" sz="4800" i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8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congreso no hará ninguna ley con respecto al </a:t>
            </a:r>
            <a:r>
              <a:rPr lang="es-ES" sz="4800" i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establecimiento </a:t>
            </a:r>
            <a:r>
              <a:rPr lang="es-ES" sz="48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religión [</a:t>
            </a:r>
            <a:r>
              <a:rPr lang="es-ES" sz="48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ni una religión ni una iglesia</a:t>
            </a:r>
            <a:r>
              <a:rPr lang="es-ES" sz="48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5831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444929" y="335845"/>
            <a:ext cx="10060133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Alguno podría preguntar: ¿Cómo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podemos conectar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todos estos textos bíblicos que se hallan en diferentes libros que fueron escritos en diferentes épocas? La respuesta es que la Biblia es su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propio intérprete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todos los pasajes tienen un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tema en común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el tiempo de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angustia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liberación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final del pueblo de Dios. Es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ilegítimo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vincular versículos que no tratan con el mismo tema.</a:t>
            </a:r>
          </a:p>
        </p:txBody>
      </p:sp>
    </p:spTree>
    <p:extLst>
      <p:ext uri="{BB962C8B-B14F-4D97-AF65-F5344CB8AC3E}">
        <p14:creationId xmlns:p14="http://schemas.microsoft.com/office/powerpoint/2010/main" val="25151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400602"/>
            <a:ext cx="11001608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ilustra lo que sucede cuando 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poder civil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viola la primera cláusula de la primera enmienda.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Bestia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, imagen,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número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, mandato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adoración,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decreto de muerte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horno de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fuego,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liberación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ocurrió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local y literalmente en Babilonia literal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 repetirá al final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con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Babilonia espiritual y mundial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punto de conflicto es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la ley de Dios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primordialmente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la primera tabla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controversia tiene que ver con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adoración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Tiene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ver con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establecer observancias religiosas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4000" i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46541" y="1046964"/>
            <a:ext cx="9325758" cy="52629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remanente fiel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enemigo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demora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fe severamente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probada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remanente es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librado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manos del enemigo</a:t>
            </a:r>
            <a:endParaRPr lang="es-ES" sz="48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76173" y="138762"/>
            <a:ext cx="60390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Comunes denominadores.</a:t>
            </a:r>
            <a:endParaRPr lang="es-ES" sz="4400" b="1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46540" y="1046964"/>
            <a:ext cx="10322045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Daniel 3:15: El desafío del rey</a:t>
            </a:r>
          </a:p>
          <a:p>
            <a:pPr>
              <a:buClr>
                <a:srgbClr val="FF00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“Ahora, pues, ¿estáis dispuestos para que al oír el son de la bocina, de la flauta, del tamboril, del arpa, del salterio, de la zampoña y de todo instrumento de música, os postréis y adoréis la estatua que he hecho? Porque si no la adorareis, en la misma hora seréis echados en medio de un horno de fuego ardiendo; ¿y qué dios será aquel que os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libre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mis manos?”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276173" y="138762"/>
            <a:ext cx="60390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La Palabra Clave es ‘</a:t>
            </a:r>
            <a:r>
              <a:rPr lang="es-ES" sz="4400" b="1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Librar</a:t>
            </a:r>
            <a:r>
              <a:rPr lang="es-ES" sz="44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0243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60188" y="405520"/>
            <a:ext cx="10322045" cy="55092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3:16-18: Los héroes hebreos responden</a:t>
            </a:r>
          </a:p>
          <a:p>
            <a:pPr>
              <a:buClr>
                <a:srgbClr val="FF00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Sadrac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Mesac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Abed-nego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respondieron al rey Nabucodonosor, diciendo: No es necesario que te respondamos sobre este asunto.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17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He aquí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nuestro Dios a quien servimos puede librarnos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del horno de fuego ardiendo; y de tu mano, oh rey, nos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librará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18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si no, sepas, oh rey, que no serviremos a tus dioses, ni tampoco adoraremos la estatua que has levantado.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60188" y="405520"/>
            <a:ext cx="10322045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3:25, 28: Jesús interviene para librar a sus siervos</a:t>
            </a:r>
          </a:p>
          <a:p>
            <a:pPr>
              <a:buClr>
                <a:srgbClr val="FF00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“Y él dijo: He aquí yo veo cuatro varones sueltos, que se pasean en medio del fuego sin sufrir ningún daño; y el aspecto del cuarto es semejante 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hijo de los dioses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. . 28 Entonces Nabucodonosor dijo: Bendito sea el Dios de ellos, de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Sadrac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Mesac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Abed-nego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que envió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su ángel [el mismo Miguel de Daniel 12:1]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libró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sus siervos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confiaron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él, y que no cumplieron el edicto del rey, y entregaron sus cuerpos antes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servir y adorar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otro dios que su Dios.”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305068"/>
            <a:ext cx="10595000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3:28-29: El rey alaba a Dios por librar a sus siervos</a:t>
            </a:r>
          </a:p>
          <a:p>
            <a:pPr>
              <a:buClr>
                <a:srgbClr val="FF0000"/>
              </a:buClr>
            </a:pP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28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Entonces Nabucodonosor dijo: Bendito sea el Dios de ellos, de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Sadrac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Mesac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Abed-nego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que envió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su ángel [el mismo Miguel de Daniel 12:1]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libró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sus siervos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confiaron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él, y que no cumplieron el edicto del rey, y entregaron sus cuerpos antes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servir y adorar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otro dios que su Dios.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29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Por lo tanto,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decreto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[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ilegítimo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 que todo pueblo, nación o lengua que dijere blasfemia contra el Dios de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Sadrac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Mesac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Abed-nego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sea descuartizado, y su casa convertida en muladar; por cuanto no hay dios que pueda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librar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como éste.”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03431" y="920621"/>
            <a:ext cx="10595000" cy="501675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Hebreos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11:32-34: Fue por la fe que vencieron</a:t>
            </a:r>
          </a:p>
          <a:p>
            <a:pPr>
              <a:buClr>
                <a:srgbClr val="FF00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“¿Y qué más digo? Porque el tiempo me faltaría contando de Gedeón, de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Barac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de Sansón, de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Jefté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de David, así como de Samuel y de los profetas;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33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por fe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conquistaron reinos, hicieron justicia, alcanzaron promesas,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taparon bocas de leones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34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apagaron fuegos impetuosos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evitaron filo de espada, sacaron fuerzas de debilidad, se hicieron fuertes en batallas, pusieron en fuga ejércitos extranjeros.”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03431" y="920621"/>
            <a:ext cx="10595000" cy="501675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Hebreos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11:32-34: Fue por la fe que vencieron</a:t>
            </a:r>
          </a:p>
          <a:p>
            <a:pPr>
              <a:buClr>
                <a:srgbClr val="FF00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“¿Y qué más digo? Porque el tiempo me faltaría contando de Gedeón, de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Barac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de Sansón, de </a:t>
            </a:r>
            <a:r>
              <a:rPr lang="es-ES" sz="40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Jefté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de David, así como de Samuel y de los profetas;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33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por fe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conquistaron reinos, hicieron justicia, alcanzaron promesas,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taparon bocas de leones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34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apagaron fuegos impetuosos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evitaron filo de espada, sacaron fuerzas de debilidad, se hicieron fuertes en batallas, pusieron en fuga ejércitos extranjeros.”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378255" y="703023"/>
            <a:ext cx="9004998" cy="452431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Daniel </a:t>
            </a:r>
            <a:r>
              <a:rPr lang="it-IT" sz="9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6: </a:t>
            </a:r>
            <a:r>
              <a:rPr lang="it-IT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La </a:t>
            </a:r>
            <a:r>
              <a:rPr lang="it-IT" sz="9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Segunda Cláusula de la Primera enmienda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495948" y="1819969"/>
            <a:ext cx="8603395" cy="230832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 Cláusula #2</a:t>
            </a:r>
          </a:p>
          <a:p>
            <a:pPr>
              <a:buClr>
                <a:srgbClr val="FFFF00"/>
              </a:buClr>
            </a:pPr>
            <a:r>
              <a:rPr lang="es-ES" sz="48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congreso no hará ninguna ley </a:t>
            </a:r>
            <a:r>
              <a:rPr lang="es-ES" sz="4800" i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que </a:t>
            </a:r>
            <a:r>
              <a:rPr lang="es-ES" sz="48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prohíba la </a:t>
            </a:r>
            <a:r>
              <a:rPr lang="es-ES" sz="4800" i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libre </a:t>
            </a:r>
            <a:r>
              <a:rPr lang="es-ES" sz="48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práctica </a:t>
            </a:r>
            <a:r>
              <a:rPr lang="es-ES" sz="48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 </a:t>
            </a:r>
            <a:r>
              <a:rPr lang="es-ES" sz="4800" i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religión</a:t>
            </a:r>
            <a:endParaRPr lang="es-ES" sz="4800" i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444929" y="335845"/>
            <a:ext cx="10060133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Orden de Eventos:</a:t>
            </a:r>
          </a:p>
          <a:p>
            <a:pPr marL="1143000" indent="-1143000">
              <a:buClr>
                <a:srgbClr val="FF0000"/>
              </a:buClr>
              <a:buFont typeface="+mj-lt"/>
              <a:buAutoNum type="arabicPeriod"/>
            </a:pPr>
            <a:r>
              <a:rPr lang="es-ES" sz="6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Todos </a:t>
            </a:r>
            <a:r>
              <a:rPr lang="es-ES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los casos </a:t>
            </a:r>
            <a:r>
              <a:rPr lang="es-ES" sz="6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decididos</a:t>
            </a:r>
            <a:r>
              <a:rPr lang="es-ES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1143000" indent="-1143000">
              <a:buClr>
                <a:srgbClr val="FF0000"/>
              </a:buClr>
              <a:buFont typeface="+mj-lt"/>
              <a:buAutoNum type="arabicPeriod"/>
            </a:pPr>
            <a:r>
              <a:rPr lang="es-ES" sz="6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Tiempo </a:t>
            </a:r>
            <a:r>
              <a:rPr lang="es-ES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</a:t>
            </a:r>
            <a:r>
              <a:rPr lang="es-ES" sz="6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angustia (La teología del rapto: esta es la parte que el mundo ignora).</a:t>
            </a:r>
          </a:p>
          <a:p>
            <a:pPr marL="1143000" indent="-1143000">
              <a:buClr>
                <a:srgbClr val="FF0000"/>
              </a:buClr>
              <a:buFont typeface="+mj-lt"/>
              <a:buAutoNum type="arabicPeriod"/>
            </a:pPr>
            <a:r>
              <a:rPr lang="es-ES" sz="6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Segunda </a:t>
            </a:r>
            <a:r>
              <a:rPr lang="es-ES" sz="6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venida</a:t>
            </a:r>
            <a:r>
              <a:rPr lang="es-ES" sz="6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5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34977" y="2121687"/>
            <a:ext cx="10322045" cy="37856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punto de conflicto es 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adoración y la ley de Dios.</a:t>
            </a:r>
          </a:p>
          <a:p>
            <a:pPr marL="571500" indent="-5715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rey prohibió la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libre práctica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 religión o el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derecho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tenía Daniel de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practicar su religión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48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480889" y="368273"/>
            <a:ext cx="6039028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La Palabra Clave es ‘</a:t>
            </a:r>
            <a:r>
              <a:rPr lang="es-ES" sz="4800" b="1" u="sng" dirty="0">
                <a:solidFill>
                  <a:srgbClr val="FFC000"/>
                </a:solidFill>
                <a:latin typeface="Bahnschrift Condensed" panose="020B0502040204020203" pitchFamily="34" charset="0"/>
              </a:rPr>
              <a:t>Librar</a:t>
            </a:r>
            <a:r>
              <a:rPr lang="es-ES" sz="4800" b="1" dirty="0">
                <a:solidFill>
                  <a:srgbClr val="FFC000"/>
                </a:solidFill>
                <a:latin typeface="Bahnschrift Condensed" panose="020B0502040204020203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5923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03431" y="920621"/>
            <a:ext cx="9860187" cy="50783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5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5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6:5: El conflicto es sobre la ley</a:t>
            </a:r>
          </a:p>
          <a:p>
            <a:pPr>
              <a:buClr>
                <a:srgbClr val="FF0000"/>
              </a:buClr>
            </a:pP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“Entonces dijeron aquellos hombres: No hallaremos contra este Daniel ocasión alguna para acusarle, si no la hallamos contra él en relación con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la ley de su Dios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  <a:endParaRPr lang="es-ES" sz="5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41696" y="477672"/>
            <a:ext cx="10536071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36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6:6-9: Prohibiendo que Daniel practique su religión</a:t>
            </a:r>
          </a:p>
          <a:p>
            <a:pPr>
              <a:buClr>
                <a:srgbClr val="FF0000"/>
              </a:buClr>
            </a:pP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“Entonces estos gobernadores y sátrapas se juntaron delante del rey, y le dijeron así: ¡Rey Darío, para siempre vive!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7</a:t>
            </a: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Todos los gobernadores del reino, magistrados, sátrapas, príncipes y capitanes han acordado por consejo que promulgues un edicto real y lo confirmes, que cualquiera que en el espacio de treinta días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demande petición de cualquier dios u hombre fuera de ti, oh rey</a:t>
            </a: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sea echado en el foso de los leones.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8</a:t>
            </a: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Ahora, oh rey, confirma el edicto y fírmalo, para que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pueda ser revocado</a:t>
            </a: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conforme a la ley de Media y de Persia, la cual no puede ser abrogada. </a:t>
            </a:r>
            <a:r>
              <a:rPr lang="es-ES" sz="36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9</a:t>
            </a: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Firmó</a:t>
            </a: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pues, el rey Darío el </a:t>
            </a:r>
            <a:r>
              <a:rPr lang="es-ES" sz="3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edicto y la prohibición</a:t>
            </a:r>
            <a:r>
              <a:rPr lang="es-ES" sz="3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  <a:endParaRPr lang="es-ES" sz="36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55344" y="335845"/>
            <a:ext cx="10536071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6:10: Daniel no 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cambió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sus hábitos para ser políticamente correcto. 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Adoró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de la misma manera que siempre lo había hecho.</a:t>
            </a:r>
          </a:p>
          <a:p>
            <a:pPr>
              <a:buClr>
                <a:srgbClr val="FF0000"/>
              </a:buClr>
            </a:pP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Cuando Daniel supo que el edicto había sido firmado, entró en su casa, 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abiertas las ventanas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su cámara que daban hacia Jerusalén,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 arrodillaba [adoración]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tres veces al día, y oraba 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daba gracias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delante de su Dios, como lo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solía hacer antes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4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55344" y="335845"/>
            <a:ext cx="10536071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6:14-23: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La palabra clave es ‘librar’</a:t>
            </a:r>
          </a:p>
          <a:p>
            <a:pPr>
              <a:buClr>
                <a:srgbClr val="FF00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“Cuando el rey oyó el asunto, le pesó en gran manera, y resolvió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librar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Daniel; y hasta la puesta del sol trabajó para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librarle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15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Pero aquellos hombres rodearon al rey y le dijeron: Sepas, oh rey, que es ley de Media y de Persia que ningún edicto u ordenanza que el rey confirme puede ser abrogado.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16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Entonces el rey mandó, y trajeron a Daniel, y le echaron en el foso de los leones. Y el rey dijo a Daniel: El Dios tuyo, a quien tú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continuamente sirves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él te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55344" y="335845"/>
            <a:ext cx="10536071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17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fue traída una piedra y puesta sobre la puerta del foso, la cual selló el rey con su anillo y con el anillo de sus príncipes, para que el acuerdo acerca de Daniel no se alterase.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18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Luego el rey se fue a su palacio, y se acostó ayuno; ni instrumentos de música fueron traídos delante de él, y se le fue el sueño.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19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El rey, pues, se levantó muy de mañana, y fue apresuradamente al foso de los leones.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20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acercándose al foso llamó a voces a Daniel con voz triste, y le dijo: Daniel, siervo del Dios viviente, el Dios tuyo, a quien tú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continuamente sirves,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¿te ha podido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librar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los leones? 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41697" y="783772"/>
            <a:ext cx="10536071" cy="501675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21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Entonces Daniel respondió al rey: Oh rey, vive para siempre.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22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Mi Dios envió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su ángel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el cual cerró la boca de los leones, para que no me hiciesen daño, porque ante él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fui hallado inocente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aun delante de ti, oh rey, yo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he hecho nada malo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23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Entonces se alegró el rey en gran manera a causa de él, y mandó sacar a Daniel del foso; y fue Daniel sacado del foso, y ninguna lesión se halló en él,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porque había confiado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su Dios.”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7" y="305068"/>
            <a:ext cx="10536071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6:25-27</a:t>
            </a: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:</a:t>
            </a:r>
          </a:p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Entonces el rey Darío escribió a todos los pueblos, naciones y lenguas que habitan en toda la tierra: Paz os sea multiplicada.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26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parte mía es puesta esta ordenanza [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ilegítima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]: Que en todo el dominio de mi reino todos teman y tiemblen ante la presencia del Dios de Daniel; porque él es el Dios viviente y permanece por todos los siglos, y su reino no será jamás destruido, y su dominio perdurará hasta el fin.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27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El salva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y hace señales y maravillas en el cielo y en la tierra; él ha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librado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Daniel del poder de los leones.”</a:t>
            </a:r>
            <a:endParaRPr lang="es-ES" sz="40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200834" y="1803042"/>
            <a:ext cx="900499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El Libro de Ester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7" y="305068"/>
            <a:ext cx="10536071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Ester 3: 8-9</a:t>
            </a:r>
          </a:p>
          <a:p>
            <a:pPr>
              <a:buClr>
                <a:srgbClr val="FF00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“Y dijo Amán al rey </a:t>
            </a:r>
            <a:r>
              <a:rPr lang="es-ES" sz="44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Asuero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Hay un pueblo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esparcido y distribuido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entre los pueblos en todas las provincias de tu reino, y sus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leyes son diferentes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las de todo pueblo, 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guardan las leyes del rey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y al rey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nada le beneficia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dejarlos vivir.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9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Si place al rey,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decrete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sean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destruidos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yo pesaré diez mil talentos de plata a los que manejan la hacienda, para que sean traídos a los tesoros del rey.”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228130" y="1085139"/>
            <a:ext cx="8469191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Los Comunes Denominadores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09935" y="612844"/>
            <a:ext cx="10454185" cy="563231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Ester 4: 1-3  Tiempo de Angustia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“Luego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supo Mardoqueo todo lo que se había hecho,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rasgó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sus vestidos, se vistió de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cilicio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de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ceniza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y se fue por la ciudad clamando con grande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amargo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clamor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2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vino hasta delante de la puerta del rey; pues no era lícito pasar adentro de la puerta del rey con vestido de cilicio.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3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en cada provincia y lugar donde el mandamiento del rey y su decreto llegaba, tenían los judíos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gran,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ayuno, lloro y lamentación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cilicio y ceniza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era la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cama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muchos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01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30726" y="1119116"/>
            <a:ext cx="10776099" cy="415498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remanente fiel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Mardoqueo y el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pueblo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Enemigos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del remanente: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Amán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Ester 4:1-3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Una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demora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No los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libró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inmediatamente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severamente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probada</a:t>
            </a:r>
          </a:p>
          <a:p>
            <a:pPr marL="571500" indent="-5715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remanente es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librado</a:t>
            </a:r>
          </a:p>
        </p:txBody>
      </p:sp>
    </p:spTree>
    <p:extLst>
      <p:ext uri="{BB962C8B-B14F-4D97-AF65-F5344CB8AC3E}">
        <p14:creationId xmlns:p14="http://schemas.microsoft.com/office/powerpoint/2010/main" val="15646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200834" y="1803042"/>
            <a:ext cx="9004998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La Experiencia de Jesús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71671" y="1877974"/>
            <a:ext cx="9573584" cy="313932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66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Los </a:t>
            </a:r>
            <a:r>
              <a:rPr lang="es-ES" sz="6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eventos finales de la </a:t>
            </a:r>
            <a:r>
              <a:rPr lang="es-ES" sz="6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vida de Jesús </a:t>
            </a:r>
            <a:r>
              <a:rPr lang="es-ES" sz="66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tipifican los de Su pueblo en el </a:t>
            </a:r>
            <a:r>
              <a:rPr lang="es-ES" sz="66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del fin</a:t>
            </a:r>
            <a:r>
              <a:rPr lang="es-ES" sz="66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66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305068"/>
            <a:ext cx="10760937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agonía de Jesús: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remanente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fue Jesús.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Sus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enemigos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fueron Satanás y sus instrumentos humanos.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fe de Jesús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Su Padre fue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severamente probada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su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Padre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no lo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libró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inmediatamente </a:t>
            </a: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[demora]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 tiempo de angustia.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comenzó 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entristecerse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angustiarse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gran manera” (Mateo 26:37).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Le rogó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su Padre que le quitara la copa si fuera posible.</a:t>
            </a:r>
          </a:p>
        </p:txBody>
      </p:sp>
    </p:spTree>
    <p:extLst>
      <p:ext uri="{BB962C8B-B14F-4D97-AF65-F5344CB8AC3E}">
        <p14:creationId xmlns:p14="http://schemas.microsoft.com/office/powerpoint/2010/main" val="15801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715531" y="796452"/>
            <a:ext cx="10760937" cy="341632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685800" indent="-6858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Sudó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grandes gotas de sangre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685800" indent="-6858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Clamó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la cruz: “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Dios mío, Dios mío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por qué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me has desamparado”.</a:t>
            </a:r>
          </a:p>
          <a:p>
            <a:pPr marL="685800" indent="-6858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Padre se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demoró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responderle</a:t>
            </a: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5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8" y="305068"/>
            <a:ext cx="10760937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Fue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librado del sepulcro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por su padre.</a:t>
            </a:r>
          </a:p>
          <a:p>
            <a:pPr lvl="1">
              <a:buClr>
                <a:srgbClr val="FFFF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Aquel que murió por los pecados del mundo debía permanecer en la tumba por el tiempo establecido. Estaba como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prisionero de la justicia divina 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esa prisión pedregosa y era responsable ante el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Juez del universo</a:t>
            </a:r>
            <a:r>
              <a:rPr lang="es-ES" sz="4000" i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Estaba llevando sobre si los pecados del mundo y </a:t>
            </a:r>
            <a:r>
              <a:rPr lang="es-ES" sz="4000" i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solo su Padre lo podía soltar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.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” </a:t>
            </a:r>
            <a:r>
              <a:rPr lang="es-ES" sz="4000" i="1" dirty="0" err="1">
                <a:solidFill>
                  <a:srgbClr val="00B0F0"/>
                </a:solidFill>
                <a:latin typeface="Bahnschrift Condensed" panose="020B0502040204020203" pitchFamily="34" charset="0"/>
              </a:rPr>
              <a:t>The</a:t>
            </a:r>
            <a:r>
              <a:rPr lang="es-ES" sz="4000" i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i="1" dirty="0" err="1">
                <a:solidFill>
                  <a:srgbClr val="00B0F0"/>
                </a:solidFill>
                <a:latin typeface="Bahnschrift Condensed" panose="020B0502040204020203" pitchFamily="34" charset="0"/>
              </a:rPr>
              <a:t>Youth’s</a:t>
            </a:r>
            <a:r>
              <a:rPr lang="es-ES" sz="4000" i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 Instructor, Mayo 2, 1901</a:t>
            </a:r>
          </a:p>
          <a:p>
            <a:pPr lvl="1">
              <a:buClr>
                <a:srgbClr val="FFFF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Jesús no se rigió por sus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emociones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ni por la forma en que se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sentía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Dependió de las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promesas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su Padre y por eso le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encomendó su espíritu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66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7" y="305068"/>
            <a:ext cx="10536071" cy="48320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Hebreos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5:7: Describe la fe perseverante de Jesús</a:t>
            </a:r>
          </a:p>
          <a:p>
            <a:pPr>
              <a:buClr>
                <a:srgbClr val="FF0000"/>
              </a:buClr>
            </a:pP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Cristo, en los días de su carne, ofreciendo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ruegos y súplicas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con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gran clamor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lágrimas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al que le podía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librar [palabra clave]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la muerte,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fue oído [pero no le respondió Inmediatamente]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causa de su temor reverente.”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7" y="305068"/>
            <a:ext cx="10536071" cy="415498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¿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Por qué el Padre le </a:t>
            </a: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escuchó 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y sin embargo se demoró en responderle?</a:t>
            </a:r>
          </a:p>
          <a:p>
            <a:pPr>
              <a:buClr>
                <a:srgbClr val="FF0000"/>
              </a:buClr>
            </a:pP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Hebreos 5:8:</a:t>
            </a:r>
          </a:p>
          <a:p>
            <a:pPr>
              <a:buClr>
                <a:srgbClr val="FF00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“Y aunque era Hijo,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por lo que padeció aprendió la obediencia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.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81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7" y="305068"/>
            <a:ext cx="10536071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“Entre las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terribles tinieblas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aparentemente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abandonado de Dios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Cristo había vaciado las últimas heces de la copa de la desgracia humana. En esas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horrorosas horas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había confiado en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evidencia que antes recibiera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que era aceptado de su Padre.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Conocía el carácter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su Padre;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comprendía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su justicia, su misericordia y su gran amor.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Por la fe, confió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Aquel a quien había sido siempre su placer obedecer. Y mientras,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sumiso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se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confiaba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Dios,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desapareció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sensación de haber perdido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favor de su Padre.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Por la fe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Cristo venció.” </a:t>
            </a:r>
            <a:r>
              <a:rPr lang="es-ES" sz="4000" i="1" dirty="0">
                <a:solidFill>
                  <a:srgbClr val="00B0F0"/>
                </a:solidFill>
                <a:latin typeface="Bahnschrift Condensed" panose="020B0502040204020203" pitchFamily="34" charset="0"/>
              </a:rPr>
              <a:t>El Deseado de Todas las Gentes, p. 704</a:t>
            </a:r>
            <a:endParaRPr lang="es-ES" sz="4000" i="1" dirty="0" smtClean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335746" y="474345"/>
            <a:ext cx="10060133" cy="590931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685800" indent="-6858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remanente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fiel</a:t>
            </a:r>
          </a:p>
          <a:p>
            <a:pPr marL="685800" indent="-6858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enemigo</a:t>
            </a:r>
          </a:p>
          <a:p>
            <a:pPr marL="685800" indent="-6858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tiempo de angustia</a:t>
            </a:r>
          </a:p>
          <a:p>
            <a:pPr marL="685800" indent="-6858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Una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demora</a:t>
            </a:r>
          </a:p>
          <a:p>
            <a:pPr marL="685800" indent="-6858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fe severamente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probada</a:t>
            </a:r>
          </a:p>
          <a:p>
            <a:pPr marL="685800" indent="-6858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remanente es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librado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manos del enemigo</a:t>
            </a:r>
          </a:p>
        </p:txBody>
      </p:sp>
    </p:spTree>
    <p:extLst>
      <p:ext uri="{BB962C8B-B14F-4D97-AF65-F5344CB8AC3E}">
        <p14:creationId xmlns:p14="http://schemas.microsoft.com/office/powerpoint/2010/main" val="27358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7" y="305068"/>
            <a:ext cx="10536071" cy="34778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Esta 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es la ‘fe de Jesús’ en el mensaje del tercer ángel</a:t>
            </a:r>
          </a:p>
          <a:p>
            <a:pPr>
              <a:buClr>
                <a:srgbClr val="FF0000"/>
              </a:buClr>
            </a:pP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0000"/>
              </a:buClr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Elena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White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explicó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el pueblo de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Dios,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al final de la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historia,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repetirá la experiencia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de Jesús y necesitaremos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misma fe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tuvo El.</a:t>
            </a:r>
            <a:endParaRPr lang="es-ES" sz="4400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996287" y="305068"/>
            <a:ext cx="10536071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Las fuerzas de las tinieblas se unirán con agentes humanos que se han entregado al control de Satanás y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 revivirán las mismas escenas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que ocurrieron cuando Jesús fue juzgado, rechazado y crucificado. Al entregarse a las influencias Satánicas los hombres se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transformarán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demonios y aquellos que fueron creados a imagen de Dios, los que fueron formados para honrar y glorificar a su Creador se convertirán en habitación de dragones, y Satanás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verá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en una raza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apóstata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su obra maestra de maldad—seres humanos que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reflejan su propia imagen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 </a:t>
            </a:r>
            <a:r>
              <a:rPr lang="es-ES" sz="4000" dirty="0">
                <a:solidFill>
                  <a:srgbClr val="00B0F0"/>
                </a:solidFill>
                <a:latin typeface="Bahnschrift Condensed" panose="020B0502040204020203" pitchFamily="34" charset="0"/>
              </a:rPr>
              <a:t>RH, Abril 14, 1896</a:t>
            </a:r>
            <a:endParaRPr lang="es-ES" sz="4000" dirty="0" smtClean="0">
              <a:solidFill>
                <a:srgbClr val="00B0F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0" y="0"/>
            <a:ext cx="1652525" cy="6858000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92322D2-0383-4B6C-88B5-80854FB1A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80" y="5840986"/>
            <a:ext cx="1066763" cy="96008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7F75417-8BC0-431B-9DD0-3952FEF3CE45}"/>
              </a:ext>
            </a:extLst>
          </p:cNvPr>
          <p:cNvSpPr txBox="1"/>
          <p:nvPr/>
        </p:nvSpPr>
        <p:spPr>
          <a:xfrm>
            <a:off x="1784209" y="1475178"/>
            <a:ext cx="4225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Cuando la primera bestia recupere el poder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B80B65F-4774-4B34-B211-5F7CCD9DB0D1}"/>
              </a:ext>
            </a:extLst>
          </p:cNvPr>
          <p:cNvSpPr txBox="1"/>
          <p:nvPr/>
        </p:nvSpPr>
        <p:spPr>
          <a:xfrm>
            <a:off x="1741360" y="263657"/>
            <a:ext cx="4000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Bestia con dos cuernos como de cordero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C95100F-E8B5-4CF3-9E17-D707427B80EE}"/>
              </a:ext>
            </a:extLst>
          </p:cNvPr>
          <p:cNvSpPr txBox="1"/>
          <p:nvPr/>
        </p:nvSpPr>
        <p:spPr>
          <a:xfrm>
            <a:off x="1730535" y="4081156"/>
            <a:ext cx="4011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Mardoqueo y el pueblo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84CE96C-CBE3-40DD-869A-7E653E50D465}"/>
              </a:ext>
            </a:extLst>
          </p:cNvPr>
          <p:cNvSpPr txBox="1"/>
          <p:nvPr/>
        </p:nvSpPr>
        <p:spPr>
          <a:xfrm>
            <a:off x="1741359" y="5401774"/>
            <a:ext cx="4197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Los eventos finales de la vida de Jesús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ADEAE86-D7E0-4E67-860F-EC436B06AF60}"/>
              </a:ext>
            </a:extLst>
          </p:cNvPr>
          <p:cNvSpPr txBox="1"/>
          <p:nvPr/>
        </p:nvSpPr>
        <p:spPr>
          <a:xfrm>
            <a:off x="1741359" y="2766822"/>
            <a:ext cx="4645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3200" dirty="0">
                <a:solidFill>
                  <a:srgbClr val="DF6613"/>
                </a:solidFill>
              </a:rPr>
              <a:t>Forma en que vence el pueblo de Dios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DF661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4BBA2C-AD84-4635-BFED-A54A24D56E2B}"/>
              </a:ext>
            </a:extLst>
          </p:cNvPr>
          <p:cNvSpPr txBox="1"/>
          <p:nvPr/>
        </p:nvSpPr>
        <p:spPr>
          <a:xfrm>
            <a:off x="7424380" y="4619765"/>
            <a:ext cx="4032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E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Se restringirá la libertad civil y religiosa</a:t>
            </a:r>
            <a:endParaRPr lang="es-ES" sz="3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F3B8264-4C31-43B4-BA54-43EE83420FE7}"/>
              </a:ext>
            </a:extLst>
          </p:cNvPr>
          <p:cNvSpPr txBox="1"/>
          <p:nvPr/>
        </p:nvSpPr>
        <p:spPr>
          <a:xfrm>
            <a:off x="7253784" y="972302"/>
            <a:ext cx="44696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B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Ayudará a la bestia con herida mortal a recuperar el poder</a:t>
            </a:r>
            <a:endParaRPr lang="es-ES" sz="32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07CBC07-791E-485A-931D-932FDFAF0D6C}"/>
              </a:ext>
            </a:extLst>
          </p:cNvPr>
          <p:cNvSpPr txBox="1"/>
          <p:nvPr/>
        </p:nvSpPr>
        <p:spPr>
          <a:xfrm>
            <a:off x="7253784" y="243916"/>
            <a:ext cx="4469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A. </a:t>
            </a:r>
            <a:r>
              <a:rPr lang="es-ES" sz="3200" dirty="0"/>
              <a:t>Un remanente fiel</a:t>
            </a:r>
            <a:endParaRPr lang="es-ES" sz="32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4C28EC-9574-47D6-8D4C-A2D48F991BF0}"/>
              </a:ext>
            </a:extLst>
          </p:cNvPr>
          <p:cNvSpPr txBox="1"/>
          <p:nvPr/>
        </p:nvSpPr>
        <p:spPr>
          <a:xfrm>
            <a:off x="7253785" y="2685573"/>
            <a:ext cx="4674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>
                <a:solidFill>
                  <a:srgbClr val="C00000"/>
                </a:solidFill>
              </a:rPr>
              <a:t>C</a:t>
            </a:r>
            <a:r>
              <a:rPr lang="es-DO" sz="3200" dirty="0" smtClean="0">
                <a:solidFill>
                  <a:srgbClr val="C00000"/>
                </a:solidFill>
              </a:rPr>
              <a:t>. </a:t>
            </a:r>
            <a:r>
              <a:rPr lang="es-ES" sz="3200" dirty="0"/>
              <a:t>Tipifican los de Su pueblo en el tiempo del fin</a:t>
            </a:r>
            <a:endParaRPr lang="es-DO" sz="3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70408FA-21B6-4E50-A2CA-A06FB9771535}"/>
              </a:ext>
            </a:extLst>
          </p:cNvPr>
          <p:cNvSpPr txBox="1"/>
          <p:nvPr/>
        </p:nvSpPr>
        <p:spPr>
          <a:xfrm>
            <a:off x="7478972" y="5880808"/>
            <a:ext cx="2647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200" dirty="0" smtClean="0">
                <a:solidFill>
                  <a:srgbClr val="C00000"/>
                </a:solidFill>
              </a:rPr>
              <a:t>F. </a:t>
            </a:r>
            <a:r>
              <a:rPr lang="es-ES" sz="3200" dirty="0"/>
              <a:t>Por fe</a:t>
            </a:r>
            <a:endParaRPr lang="es-ES" sz="3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2AD20F-C77A-4B88-B6A1-2718AE27E03B}"/>
              </a:ext>
            </a:extLst>
          </p:cNvPr>
          <p:cNvSpPr txBox="1"/>
          <p:nvPr/>
        </p:nvSpPr>
        <p:spPr>
          <a:xfrm>
            <a:off x="7424380" y="3973855"/>
            <a:ext cx="3132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000" dirty="0">
                <a:solidFill>
                  <a:srgbClr val="C00000"/>
                </a:solidFill>
              </a:rPr>
              <a:t>D</a:t>
            </a:r>
            <a:r>
              <a:rPr lang="es-DO" sz="3000" dirty="0" smtClean="0">
                <a:solidFill>
                  <a:srgbClr val="C00000"/>
                </a:solidFill>
              </a:rPr>
              <a:t>. </a:t>
            </a:r>
            <a:r>
              <a:rPr lang="es-ES" sz="3000" dirty="0" smtClean="0"/>
              <a:t>Por obras</a:t>
            </a:r>
            <a:endParaRPr lang="es-ES" sz="3000" dirty="0"/>
          </a:p>
        </p:txBody>
      </p:sp>
      <p:sp>
        <p:nvSpPr>
          <p:cNvPr id="6" name="Rectángulo 5"/>
          <p:cNvSpPr/>
          <p:nvPr/>
        </p:nvSpPr>
        <p:spPr>
          <a:xfrm>
            <a:off x="0" y="5158374"/>
            <a:ext cx="16525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4000" b="1" cap="none" spc="0" dirty="0" smtClean="0">
                <a:ln/>
                <a:solidFill>
                  <a:schemeClr val="accent4"/>
                </a:solidFill>
                <a:effectLst/>
              </a:rPr>
              <a:t>Asocie</a:t>
            </a:r>
            <a:endParaRPr lang="es-E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1652525" y="30409"/>
            <a:ext cx="0" cy="6827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43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8" grpId="0"/>
      <p:bldP spid="20" grpId="0"/>
      <p:bldP spid="21" grpId="0"/>
      <p:bldP spid="22" grpId="0"/>
      <p:bldP spid="2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200834" y="1803042"/>
            <a:ext cx="900499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La Generación Fiel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44376" y="1301938"/>
            <a:ext cx="10228676" cy="341632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5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Lucas 18: 8 </a:t>
            </a:r>
          </a:p>
          <a:p>
            <a:pPr>
              <a:buClr>
                <a:srgbClr val="FFFF00"/>
              </a:buClr>
            </a:pPr>
            <a:r>
              <a:rPr lang="es-ES" sz="5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Os </a:t>
            </a:r>
            <a:r>
              <a:rPr lang="es-ES" sz="5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digo que pronto les hará justicia. Pero cuando venga el Hijo del Hombre, </a:t>
            </a:r>
            <a:r>
              <a:rPr lang="es-ES" sz="5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¿hallará fe en la tierra?</a:t>
            </a:r>
          </a:p>
        </p:txBody>
      </p:sp>
    </p:spTree>
    <p:extLst>
      <p:ext uri="{BB962C8B-B14F-4D97-AF65-F5344CB8AC3E}">
        <p14:creationId xmlns:p14="http://schemas.microsoft.com/office/powerpoint/2010/main" val="17576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058022" y="223765"/>
            <a:ext cx="10776099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La pregunta de Lucas 18:8 la contesta el libro de Apocalipsis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afirmativamente: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FF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Ap. 13: 10 Cuando el pueblo está a punto de entrar en crisis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“Si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alguno lleva en cautividad, va en cautividad; si alguno mata a espada, a espada debe ser muerto. Aquí está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paciencia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los santos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  <a:p>
            <a:pPr>
              <a:buClr>
                <a:srgbClr val="FFFF00"/>
              </a:buClr>
            </a:pPr>
            <a:r>
              <a:rPr lang="es-ES" sz="40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Apocalipsis </a:t>
            </a:r>
            <a:r>
              <a:rPr lang="es-ES" sz="40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14:12: Inmediatamente después de referirse a la bestia, su imagen y su marca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>
              <a:buClr>
                <a:srgbClr val="FFFF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Aquí está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paciencia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los santos, los que guardan los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mandamientos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Dios y la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de Jesús.”</a:t>
            </a:r>
          </a:p>
        </p:txBody>
      </p:sp>
    </p:spTree>
    <p:extLst>
      <p:ext uri="{BB962C8B-B14F-4D97-AF65-F5344CB8AC3E}">
        <p14:creationId xmlns:p14="http://schemas.microsoft.com/office/powerpoint/2010/main" val="18915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32595" y="765813"/>
            <a:ext cx="9004998" cy="452431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El Porqué de la Demora: La Historia de Job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707950" y="143020"/>
            <a:ext cx="10776099" cy="62478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jurado celestial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está observando cuidadosamente el conflicto: Los hijos de Dios.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Satanás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se queja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Dios no le ha permitido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probar a Job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Tú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no me has dado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pleno acceso a Job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adversario Satanás dice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“Permíteme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probarlo al máximo 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comprobaré que te sirve por los panes y los peces, por interés”.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0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Job </a:t>
            </a:r>
            <a:r>
              <a:rPr lang="es-ES" sz="40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clama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“Aunque me matare aun en El 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confiaré”.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lvl="1">
              <a:buClr>
                <a:srgbClr val="FFFF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Yo sé que mi redentor vive”.</a:t>
            </a:r>
          </a:p>
          <a:p>
            <a:pPr lvl="1">
              <a:buClr>
                <a:srgbClr val="FFFF00"/>
              </a:buClr>
            </a:pP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</a:t>
            </a:r>
            <a:r>
              <a:rPr lang="es-ES" sz="40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Cuando me hubiere probado, saldré como oro</a:t>
            </a:r>
            <a:r>
              <a:rPr lang="es-ES" sz="40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  <a:endParaRPr lang="es-ES" sz="40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9" y="1330375"/>
            <a:ext cx="9914778" cy="452431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adversario le quita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a Job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todo apoyo humano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 Pierde posesiones, siervos, hijos, salud, esposa, amigos y se siente inclusive desamparado de Dios.</a:t>
            </a:r>
          </a:p>
          <a:p>
            <a:pPr marL="571500" indent="-571500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Al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fin de la prueba hizo quedar bien a Dios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ante todo el universo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s-ES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44679" y="0"/>
            <a:ext cx="10776099" cy="68634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¿Por qué 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permite Dios que Su pueblo pase por la tribulación? </a:t>
            </a:r>
          </a:p>
          <a:p>
            <a:pPr>
              <a:buClr>
                <a:srgbClr val="FFFF00"/>
              </a:buClr>
            </a:pPr>
            <a:r>
              <a:rPr lang="es-ES" sz="4400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Primero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: Las pruebas consumen su </a:t>
            </a:r>
            <a:r>
              <a:rPr lang="es-ES" sz="4400" dirty="0" err="1">
                <a:solidFill>
                  <a:srgbClr val="FF0000"/>
                </a:solidFill>
                <a:latin typeface="Bahnschrift Condensed" panose="020B0502040204020203" pitchFamily="34" charset="0"/>
              </a:rPr>
              <a:t>terrenalidad</a:t>
            </a:r>
            <a:endParaRPr lang="es-ES" sz="4400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FF00"/>
              </a:buClr>
            </a:pP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Job 23:10:</a:t>
            </a:r>
          </a:p>
          <a:p>
            <a:pPr>
              <a:buClr>
                <a:srgbClr val="FFFF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“Cuando me hubiere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probado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saldré como oro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  <a:p>
            <a:pPr>
              <a:buClr>
                <a:srgbClr val="FFFF00"/>
              </a:buClr>
            </a:pP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Isaías 48:10:</a:t>
            </a:r>
          </a:p>
          <a:p>
            <a:pPr>
              <a:buClr>
                <a:srgbClr val="FFFF00"/>
              </a:buClr>
            </a:pP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“He aquí te he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purificado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y no como a plata; te he escogido en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horno de aflicción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.”</a:t>
            </a:r>
          </a:p>
          <a:p>
            <a:pPr>
              <a:buClr>
                <a:srgbClr val="FFFF00"/>
              </a:buClr>
            </a:pPr>
            <a:r>
              <a:rPr lang="es-ES" sz="4400" dirty="0">
                <a:solidFill>
                  <a:srgbClr val="00B0F0"/>
                </a:solidFill>
                <a:latin typeface="Bahnschrift Condensed" panose="020B0502040204020203" pitchFamily="34" charset="0"/>
              </a:rPr>
              <a:t>Segundo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: Dios le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revela al universo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su pueblo le sirve por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puro amor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que es seguro llevarlos al cielo.</a:t>
            </a:r>
            <a:endParaRPr lang="es-DO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8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1858570" y="1031091"/>
            <a:ext cx="8469191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Daniel 12: 1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F164D5A-ADDB-4EF7-9412-D1C9C7A85266}"/>
              </a:ext>
            </a:extLst>
          </p:cNvPr>
          <p:cNvSpPr/>
          <p:nvPr/>
        </p:nvSpPr>
        <p:spPr>
          <a:xfrm>
            <a:off x="-4339" y="-12879"/>
            <a:ext cx="12195011" cy="6890641"/>
          </a:xfrm>
          <a:custGeom>
            <a:avLst/>
            <a:gdLst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0 w 12180497"/>
              <a:gd name="connsiteY3" fmla="*/ 6937829 h 6937829"/>
              <a:gd name="connsiteX4" fmla="*/ 0 w 12180497"/>
              <a:gd name="connsiteY4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6937829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748421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25758 w 12180497"/>
              <a:gd name="connsiteY4" fmla="*/ 4580995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77273 w 12180497"/>
              <a:gd name="connsiteY4" fmla="*/ 4323418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370494 w 12180497"/>
              <a:gd name="connsiteY3" fmla="*/ 692492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5975801 w 12180497"/>
              <a:gd name="connsiteY3" fmla="*/ 6899162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516714 w 12180497"/>
              <a:gd name="connsiteY3" fmla="*/ 6873404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6812928 w 12180497"/>
              <a:gd name="connsiteY3" fmla="*/ 6796130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37829"/>
              <a:gd name="connsiteX1" fmla="*/ 12180497 w 12180497"/>
              <a:gd name="connsiteY1" fmla="*/ 0 h 6937829"/>
              <a:gd name="connsiteX2" fmla="*/ 12180497 w 12180497"/>
              <a:gd name="connsiteY2" fmla="*/ 6937829 h 6937829"/>
              <a:gd name="connsiteX3" fmla="*/ 7147779 w 12180497"/>
              <a:gd name="connsiteY3" fmla="*/ 6899161 h 6937829"/>
              <a:gd name="connsiteX4" fmla="*/ 0 w 12180497"/>
              <a:gd name="connsiteY4" fmla="*/ 4271902 h 6937829"/>
              <a:gd name="connsiteX5" fmla="*/ 0 w 12180497"/>
              <a:gd name="connsiteY5" fmla="*/ 0 h 6937829"/>
              <a:gd name="connsiteX0" fmla="*/ 0 w 12180497"/>
              <a:gd name="connsiteY0" fmla="*/ 0 h 6957784"/>
              <a:gd name="connsiteX1" fmla="*/ 12180497 w 12180497"/>
              <a:gd name="connsiteY1" fmla="*/ 0 h 6957784"/>
              <a:gd name="connsiteX2" fmla="*/ 12180497 w 12180497"/>
              <a:gd name="connsiteY2" fmla="*/ 6937829 h 6957784"/>
              <a:gd name="connsiteX3" fmla="*/ 5826979 w 12180497"/>
              <a:gd name="connsiteY3" fmla="*/ 6957784 h 6957784"/>
              <a:gd name="connsiteX4" fmla="*/ 0 w 12180497"/>
              <a:gd name="connsiteY4" fmla="*/ 4271902 h 6957784"/>
              <a:gd name="connsiteX5" fmla="*/ 0 w 12180497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  <a:gd name="connsiteX0" fmla="*/ 14514 w 12195011"/>
              <a:gd name="connsiteY0" fmla="*/ 0 h 6957784"/>
              <a:gd name="connsiteX1" fmla="*/ 12195011 w 12195011"/>
              <a:gd name="connsiteY1" fmla="*/ 0 h 6957784"/>
              <a:gd name="connsiteX2" fmla="*/ 12195011 w 12195011"/>
              <a:gd name="connsiteY2" fmla="*/ 6937829 h 6957784"/>
              <a:gd name="connsiteX3" fmla="*/ 5841493 w 12195011"/>
              <a:gd name="connsiteY3" fmla="*/ 6957784 h 6957784"/>
              <a:gd name="connsiteX4" fmla="*/ 0 w 12195011"/>
              <a:gd name="connsiteY4" fmla="*/ 4740886 h 6957784"/>
              <a:gd name="connsiteX5" fmla="*/ 14514 w 12195011"/>
              <a:gd name="connsiteY5" fmla="*/ 0 h 69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011" h="6957784">
                <a:moveTo>
                  <a:pt x="14514" y="0"/>
                </a:moveTo>
                <a:lnTo>
                  <a:pt x="12195011" y="0"/>
                </a:lnTo>
                <a:lnTo>
                  <a:pt x="12195011" y="6937829"/>
                </a:lnTo>
                <a:lnTo>
                  <a:pt x="5841493" y="6957784"/>
                </a:lnTo>
                <a:cubicBezTo>
                  <a:pt x="2789199" y="5669907"/>
                  <a:pt x="3006708" y="4649363"/>
                  <a:pt x="0" y="4740886"/>
                </a:cubicBezTo>
                <a:lnTo>
                  <a:pt x="14514" y="0"/>
                </a:lnTo>
                <a:close/>
              </a:path>
            </a:pathLst>
          </a:custGeom>
          <a:solidFill>
            <a:srgbClr val="0E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1E5E673E-5CC0-4041-A9DE-029F13646AA4}"/>
              </a:ext>
            </a:extLst>
          </p:cNvPr>
          <p:cNvSpPr/>
          <p:nvPr/>
        </p:nvSpPr>
        <p:spPr>
          <a:xfrm rot="5400000">
            <a:off x="285437" y="-289776"/>
            <a:ext cx="1803041" cy="2382594"/>
          </a:xfrm>
          <a:prstGeom prst="rtTriangle">
            <a:avLst/>
          </a:prstGeom>
          <a:solidFill>
            <a:srgbClr val="967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ADAB16B-E808-4602-9392-E9B88DBC55A1}"/>
              </a:ext>
            </a:extLst>
          </p:cNvPr>
          <p:cNvSpPr txBox="1"/>
          <p:nvPr/>
        </p:nvSpPr>
        <p:spPr>
          <a:xfrm>
            <a:off x="2132595" y="765813"/>
            <a:ext cx="900499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¿Qué de Nosotros?</a:t>
            </a:r>
            <a:endParaRPr lang="es-DO" sz="9600" dirty="0">
              <a:solidFill>
                <a:srgbClr val="FFC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446663" y="1330375"/>
            <a:ext cx="9307774" cy="37856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8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Lucas </a:t>
            </a:r>
            <a:r>
              <a:rPr lang="es-ES" sz="48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16:10. Debemos pedir al Espíritu Santo fidelidad a Cristo.</a:t>
            </a:r>
            <a:endParaRPr lang="es-ES" sz="4800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El 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que es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fiel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en lo muy poco, también en lo más es </a:t>
            </a:r>
            <a:r>
              <a:rPr lang="es-ES" sz="48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fiel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; y el que en lo muy poco es injusto, también en lo más es injusto.</a:t>
            </a:r>
          </a:p>
        </p:txBody>
      </p:sp>
    </p:spTree>
    <p:extLst>
      <p:ext uri="{BB962C8B-B14F-4D97-AF65-F5344CB8AC3E}">
        <p14:creationId xmlns:p14="http://schemas.microsoft.com/office/powerpoint/2010/main" val="10814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839659" y="1330375"/>
            <a:ext cx="9914778" cy="37856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Daniel 3. Debemos ser constantes en nuestra fidelidad a Dios sin dudarlo.</a:t>
            </a:r>
            <a:endParaRPr lang="es-ES" sz="4800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FF00"/>
              </a:buClr>
            </a:pP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“¿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Es verdad, </a:t>
            </a:r>
            <a:r>
              <a:rPr lang="es-ES" sz="48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Sadrac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8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Mesac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80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Abed-nego</a:t>
            </a:r>
            <a:r>
              <a:rPr lang="es-ES" sz="48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que vosotros no honráis a mi dios, ni adoráis la estatua de oro que he levantado</a:t>
            </a:r>
            <a:r>
              <a:rPr lang="es-ES" sz="48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?”</a:t>
            </a:r>
            <a:endParaRPr lang="es-ES" sz="48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138611" y="428178"/>
            <a:ext cx="9914778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Jeremías </a:t>
            </a:r>
            <a:r>
              <a:rPr lang="es-ES" sz="4400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12:5. Debemos ser persistentes enfrentando al mundo pues vienen tiempos más difíciles.</a:t>
            </a:r>
            <a:endParaRPr lang="es-ES" sz="4400" dirty="0">
              <a:solidFill>
                <a:srgbClr val="FF0000"/>
              </a:solidFill>
              <a:latin typeface="Bahnschrift Condensed" panose="020B0502040204020203" pitchFamily="34" charset="0"/>
            </a:endParaRPr>
          </a:p>
          <a:p>
            <a:pPr>
              <a:buClr>
                <a:srgbClr val="FFFF00"/>
              </a:buClr>
            </a:pP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Si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corriste con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los de a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pie [los que menos sufren]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te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cansaron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¿cómo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contenderás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con los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caballos [los que más sufren]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?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si en la tierra de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paz [en tiempos menos difíciles]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no estabas seguro, ¿cómo harás en la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espesura del 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Jordán [en peores momentos]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?</a:t>
            </a:r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8D897E6C-04C1-4D5E-8719-4DAF7FBC78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87938" y="2133600"/>
            <a:ext cx="5111750" cy="6477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s-UY" altLang="es-DO" sz="4800" dirty="0" err="1"/>
              <a:t>Presentation</a:t>
            </a:r>
            <a:r>
              <a:rPr lang="es-UY" altLang="es-DO" sz="4800" dirty="0"/>
              <a:t> </a:t>
            </a:r>
            <a:r>
              <a:rPr lang="es-UY" altLang="es-DO" sz="4800" dirty="0" err="1"/>
              <a:t>Title</a:t>
            </a:r>
            <a:endParaRPr lang="es-ES" altLang="es-DO" sz="4800" dirty="0"/>
          </a:p>
        </p:txBody>
      </p:sp>
      <p:sp>
        <p:nvSpPr>
          <p:cNvPr id="2213" name="Rectangle 165">
            <a:extLst>
              <a:ext uri="{FF2B5EF4-FFF2-40B4-BE49-F238E27FC236}">
                <a16:creationId xmlns:a16="http://schemas.microsoft.com/office/drawing/2014/main" id="{35631819-A051-4B9B-A63D-120EE76AD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2781300"/>
            <a:ext cx="32400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s-UY" altLang="es-DO" sz="2400" dirty="0" err="1">
                <a:solidFill>
                  <a:schemeClr val="tx1"/>
                </a:solidFill>
              </a:rPr>
              <a:t>Your</a:t>
            </a:r>
            <a:r>
              <a:rPr lang="es-UY" altLang="es-DO" sz="2400" dirty="0">
                <a:solidFill>
                  <a:schemeClr val="tx1"/>
                </a:solidFill>
              </a:rPr>
              <a:t> </a:t>
            </a:r>
            <a:r>
              <a:rPr lang="es-UY" altLang="es-DO" sz="2400" dirty="0" err="1">
                <a:solidFill>
                  <a:schemeClr val="tx1"/>
                </a:solidFill>
              </a:rPr>
              <a:t>company</a:t>
            </a:r>
            <a:r>
              <a:rPr lang="es-UY" altLang="es-DO" sz="2400" dirty="0">
                <a:solidFill>
                  <a:schemeClr val="tx1"/>
                </a:solidFill>
              </a:rPr>
              <a:t> </a:t>
            </a:r>
            <a:r>
              <a:rPr lang="es-UY" altLang="es-DO" sz="2400" dirty="0" err="1">
                <a:solidFill>
                  <a:schemeClr val="tx1"/>
                </a:solidFill>
              </a:rPr>
              <a:t>name</a:t>
            </a:r>
            <a:endParaRPr lang="es-ES" altLang="es-DO" sz="2400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24779B4-07A8-4735-94BC-478F07D5F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000" contrast="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1DC34A4-AFA8-4699-9980-35B74824EF12}"/>
              </a:ext>
            </a:extLst>
          </p:cNvPr>
          <p:cNvSpPr/>
          <p:nvPr/>
        </p:nvSpPr>
        <p:spPr>
          <a:xfrm>
            <a:off x="0" y="6676571"/>
            <a:ext cx="885371" cy="181429"/>
          </a:xfrm>
          <a:prstGeom prst="rect">
            <a:avLst/>
          </a:prstGeom>
          <a:solidFill>
            <a:srgbClr val="1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8C3DC89-D543-4002-B4A2-F6FDF60A6608}"/>
              </a:ext>
            </a:extLst>
          </p:cNvPr>
          <p:cNvSpPr txBox="1"/>
          <p:nvPr/>
        </p:nvSpPr>
        <p:spPr>
          <a:xfrm>
            <a:off x="130628" y="4818743"/>
            <a:ext cx="7068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>
                <a:solidFill>
                  <a:schemeClr val="bg1"/>
                </a:solidFill>
                <a:latin typeface="Agency FB" panose="020B0503020202020204" pitchFamily="34" charset="0"/>
              </a:rPr>
              <a:t>APLICACIÓN PERSONAL</a:t>
            </a:r>
            <a:endParaRPr lang="es-DO" sz="60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6A745B-F620-4205-A98A-448DFCEB0558}"/>
              </a:ext>
            </a:extLst>
          </p:cNvPr>
          <p:cNvSpPr txBox="1"/>
          <p:nvPr/>
        </p:nvSpPr>
        <p:spPr>
          <a:xfrm>
            <a:off x="2825087" y="240774"/>
            <a:ext cx="8555198" cy="37856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7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DO" sz="6000" dirty="0" smtClean="0">
                <a:solidFill>
                  <a:srgbClr val="152543"/>
                </a:solidFill>
                <a:latin typeface="Bahnschrift Light Condensed" panose="020B0502040204020203" pitchFamily="34" charset="0"/>
              </a:rPr>
              <a:t>¿Quieres mantenerte fiel a Cristo y resistir decididamente los intentos del enemigo de alejarte del camino a la salvación?</a:t>
            </a:r>
            <a:endParaRPr lang="es-DO" sz="6000" dirty="0">
              <a:solidFill>
                <a:srgbClr val="152543"/>
              </a:solidFill>
              <a:latin typeface="Bahnschrift Light 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CA1A69F-DFCF-49D8-A0BA-47C77AC631F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2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C2E85C08-31F4-4BD9-885E-40638F372D84}"/>
              </a:ext>
            </a:extLst>
          </p:cNvPr>
          <p:cNvSpPr/>
          <p:nvPr/>
        </p:nvSpPr>
        <p:spPr>
          <a:xfrm rot="5400000">
            <a:off x="55887" y="-60226"/>
            <a:ext cx="1567543" cy="1687996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81D4FA-1499-40D7-BA8D-B57F720ACDFB}"/>
              </a:ext>
            </a:extLst>
          </p:cNvPr>
          <p:cNvSpPr txBox="1"/>
          <p:nvPr/>
        </p:nvSpPr>
        <p:spPr>
          <a:xfrm>
            <a:off x="1683657" y="223765"/>
            <a:ext cx="9637053" cy="61863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El contexto anterior </a:t>
            </a: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a </a:t>
            </a:r>
            <a:r>
              <a:rPr lang="es-ES" sz="4400" dirty="0" err="1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Dn</a:t>
            </a:r>
            <a:r>
              <a:rPr lang="es-ES" sz="44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. 12: 1 se </a:t>
            </a:r>
            <a:r>
              <a:rPr lang="es-ES" sz="4400" dirty="0">
                <a:solidFill>
                  <a:srgbClr val="FFC000"/>
                </a:solidFill>
                <a:latin typeface="Bahnschrift Condensed" panose="020B0502040204020203" pitchFamily="34" charset="0"/>
              </a:rPr>
              <a:t>encuentra en Daniel 11:44, 45. </a:t>
            </a:r>
            <a:endParaRPr lang="es-ES" sz="4400" dirty="0" smtClean="0">
              <a:solidFill>
                <a:srgbClr val="FFC000"/>
              </a:solidFill>
              <a:latin typeface="Bahnschrift Condensed" panose="020B0502040204020203" pitchFamily="34" charset="0"/>
            </a:endParaRPr>
          </a:p>
          <a:p>
            <a:endParaRPr lang="es-ES" sz="440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44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Pero noticias del oriente y del norte lo 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atemorizarán [</a:t>
            </a:r>
            <a:r>
              <a:rPr lang="es-ES" sz="4400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al rey del norte</a:t>
            </a:r>
            <a:r>
              <a:rPr lang="es-ES" sz="4400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], 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y saldrá con gran ira para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destruir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matar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a muchos. </a:t>
            </a:r>
            <a:r>
              <a:rPr lang="es-ES" sz="4400" dirty="0">
                <a:solidFill>
                  <a:srgbClr val="FF0000"/>
                </a:solidFill>
                <a:latin typeface="Bahnschrift Condensed" panose="020B0502040204020203" pitchFamily="34" charset="0"/>
              </a:rPr>
              <a:t>45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Y plantará las tiendas de su palacio entre los mares y el monte glorioso y santo; mas llegará a su </a:t>
            </a:r>
            <a:r>
              <a:rPr lang="es-ES" sz="4400" dirty="0">
                <a:solidFill>
                  <a:srgbClr val="FFFF00"/>
                </a:solidFill>
                <a:latin typeface="Bahnschrift Condensed" panose="020B0502040204020203" pitchFamily="34" charset="0"/>
              </a:rPr>
              <a:t>fin</a:t>
            </a:r>
            <a:r>
              <a:rPr lang="es-ES" sz="440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y no tendrá quien le ayude.</a:t>
            </a:r>
          </a:p>
        </p:txBody>
      </p:sp>
    </p:spTree>
    <p:extLst>
      <p:ext uri="{BB962C8B-B14F-4D97-AF65-F5344CB8AC3E}">
        <p14:creationId xmlns:p14="http://schemas.microsoft.com/office/powerpoint/2010/main" val="10746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6296</TotalTime>
  <Words>5266</Words>
  <Application>Microsoft Office PowerPoint</Application>
  <PresentationFormat>Panorámica</PresentationFormat>
  <Paragraphs>227</Paragraphs>
  <Slides>84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84</vt:i4>
      </vt:variant>
    </vt:vector>
  </HeadingPairs>
  <TitlesOfParts>
    <vt:vector size="94" baseType="lpstr">
      <vt:lpstr>Agency FB</vt:lpstr>
      <vt:lpstr>Arial</vt:lpstr>
      <vt:lpstr>Bahnschrift Condensed</vt:lpstr>
      <vt:lpstr>Bahnschrift Light</vt:lpstr>
      <vt:lpstr>Bahnschrift Light Condensed</vt:lpstr>
      <vt:lpstr>Calibri</vt:lpstr>
      <vt:lpstr>Calibri Light</vt:lpstr>
      <vt:lpstr>Papyrus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Jacquilove.music</dc:creator>
  <cp:lastModifiedBy>Ulises Aguero Arroyo</cp:lastModifiedBy>
  <cp:revision>411</cp:revision>
  <dcterms:created xsi:type="dcterms:W3CDTF">2021-09-22T20:44:24Z</dcterms:created>
  <dcterms:modified xsi:type="dcterms:W3CDTF">2022-02-12T21:06:12Z</dcterms:modified>
</cp:coreProperties>
</file>