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7" r:id="rId3"/>
    <p:sldId id="285" r:id="rId4"/>
    <p:sldId id="422" r:id="rId5"/>
    <p:sldId id="322" r:id="rId6"/>
    <p:sldId id="411" r:id="rId7"/>
    <p:sldId id="409" r:id="rId8"/>
    <p:sldId id="412" r:id="rId9"/>
    <p:sldId id="413" r:id="rId10"/>
    <p:sldId id="388" r:id="rId11"/>
    <p:sldId id="414" r:id="rId12"/>
    <p:sldId id="423" r:id="rId13"/>
    <p:sldId id="415" r:id="rId14"/>
    <p:sldId id="416" r:id="rId15"/>
    <p:sldId id="417" r:id="rId16"/>
    <p:sldId id="418" r:id="rId17"/>
    <p:sldId id="424" r:id="rId18"/>
    <p:sldId id="419" r:id="rId19"/>
    <p:sldId id="425" r:id="rId20"/>
    <p:sldId id="420" r:id="rId21"/>
    <p:sldId id="421" r:id="rId22"/>
    <p:sldId id="340" r:id="rId23"/>
    <p:sldId id="403" r:id="rId24"/>
    <p:sldId id="404" r:id="rId25"/>
    <p:sldId id="405" r:id="rId26"/>
    <p:sldId id="410" r:id="rId27"/>
    <p:sldId id="259" r:id="rId28"/>
  </p:sldIdLst>
  <p:sldSz cx="12192000" cy="6858000"/>
  <p:notesSz cx="6858000" cy="9144000"/>
  <p:photoAlbum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AE9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B59792-18B9-8FD6-EF14-1DF5EB072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71146E9-687F-E8BC-6044-58A4407D5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D322BFE-1E62-2E26-CB05-D5F920AE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99BA35-6703-2A13-E803-F0CDC7BD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2A3E83C-C1A6-36D5-6761-51C804A3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235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71F814-F414-EF23-5B43-C8AA8592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FE82AA9-AEB2-3E8D-1392-65E85BED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A23041B-482D-2FF5-7811-4B8CFA18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3D0597A-2E17-963A-02B2-1BA0B876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49C2F0-1F96-594E-C3E0-8546437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136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1F1AE6B-13CD-A23B-CDAF-6CC8502CB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080E18C-98FF-0118-CC11-73F2BA7A6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55BFAD-AD88-6CDB-6164-3B79FF56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1E9704-7418-B5B9-3B9C-D9A8860E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3945250-4C70-3C47-0990-F40D0673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46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80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2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4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77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89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96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B08892D-D702-00C2-BC9A-5A82849E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705981-4A37-F1CF-F063-FB8568D3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34F3CA-2C4B-4260-981F-F827575B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A9522E4-5946-5EFB-C88C-B84371A1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EC67FD-70A7-3A1C-8DAE-B828DA0E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96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9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5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93387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26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20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7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8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6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D285BB-5999-9BD0-AFA5-73153F0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9D0AFAA-5E0E-A017-3974-B8E8E6ED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38A9EA-CA4A-E775-FEA9-7E4A5E32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B2A586-1AEA-8DCB-3301-9A5DB295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3CEFC5-DA17-A23D-A0C8-85FB1691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26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352FF8-9009-5451-CFA8-BA1C96C5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309D88-CE9E-4A86-45DC-3A5E9F396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3317619-52DD-696F-4F65-FAC8BB1C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FED535D-E24D-8707-D970-E6A3975A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F0DDF4C-DFCF-0F9B-23F5-5F64B8BF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D31C51F-BCB4-EA1E-5F89-FF0F675A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1335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CBB8F6-248A-077B-09B1-D9AD509B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74E2E9F-F97C-4097-42A8-8E76BC91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1C6618C-5BEE-F355-CBAB-5DFDB561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F10C05A-A6FB-2DAD-7322-AA24458D2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2F2D67D-B28D-2C35-A46A-8DE80B9B7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C00534B-0C4B-027C-9066-F75E4E16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83CF184-9F58-FED4-1A36-59FDC22A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0DB0397-2D87-C7F8-AB22-3BCF47A0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7928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33EEBC-8D8E-A58D-60AF-25CBB679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522707B-E948-5CE2-C90C-FB86CC0B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5B5B3BF-F931-EB9C-2E01-E798C9E7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C330045-2A19-7260-DE21-3E95F9E9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5971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238DB6F-7900-EDD4-0D0D-4843F5B6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B352ACC-B5BC-D52B-FC65-A7E36C2A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E03866C-4B76-7238-C705-560DB26B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14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03B8AF-80B3-0AD8-8500-6F37802E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CF2B118-190C-E2CD-3FB0-A45720412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7E54338-2056-73C7-205C-C1E67601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6499695-0D33-4BC4-FCDF-C17AEA4D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3B861C-27FB-A4FB-B48D-E51601CD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5103F12-2DED-514D-D0B4-5071CE02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0779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F6AA19-AAFC-F739-BF8A-EBEC3117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AE06951-CB06-E713-83DB-C07FBE8F4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1D3463C-B71E-1534-D736-178A9D90A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CC375DF-CAAF-901F-9329-010BBDAD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AFB9DE-98BE-D0F3-01D8-B808A557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ACA37C0-1FD0-6102-7944-BD38403F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08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9D3DD9F-D327-9301-5A5F-F6BB3D57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9E8055-7761-B772-D82B-FBDF9DE4B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9FEF495-6D99-B1CC-332C-62C8D2714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9B9C6-C011-4741-998D-4934121D99A2}" type="datetimeFigureOut">
              <a:rPr lang="es-419" smtClean="0"/>
              <a:t>30/6/2024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B7F1C3-0314-FD34-F252-1DB5D6664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C10CE5-34A0-98FF-3C6B-0AFC8A6FC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54664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48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xmlns="" id="{8680A5DA-4E3B-597C-DD2C-2B874E5D2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374073"/>
            <a:ext cx="9680127" cy="90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953038"/>
            <a:ext cx="6375705" cy="55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Dios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transformó entonces la maldición en bendición; El dijo entonces que por causa de haber observado </a:t>
            </a: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ley y guardado </a:t>
            </a: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mandamientos, ellos podrían </a:t>
            </a:r>
            <a:r>
              <a:rPr lang="es-DO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"enseñar tus juicios a Jacob y tu ley a Israel</a:t>
            </a:r>
            <a:r>
              <a:rPr lang="es-DO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endParaRPr lang="es-DO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ostumbres de la Biblia: los levitas - Universal México - Universal Mé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79" y="1277007"/>
            <a:ext cx="4436678" cy="46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70109" y="399245"/>
            <a:ext cx="10979209" cy="6030879"/>
          </a:xfrm>
          <a:prstGeom prst="rect">
            <a:avLst/>
          </a:prstGeom>
          <a:solidFill>
            <a:schemeClr val="bg1">
              <a:lumMod val="95000"/>
              <a:lumOff val="5000"/>
              <a:alpha val="54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Deuteronomio </a:t>
            </a:r>
            <a:r>
              <a:rPr lang="es-MX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33: </a:t>
            </a:r>
            <a:r>
              <a:rPr lang="es-MX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8-11</a:t>
            </a:r>
            <a:endParaRPr lang="es-ES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DO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DO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Leví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dijo: tu </a:t>
            </a:r>
            <a:r>
              <a:rPr lang="es-MX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Tumim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tu </a:t>
            </a:r>
            <a:r>
              <a:rPr lang="es-MX" sz="24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Urim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sean para tu varón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piadoso, a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quien probaste en </a:t>
            </a:r>
            <a:r>
              <a:rPr lang="es-MX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Masah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quien contendiste en las aguas de </a:t>
            </a:r>
            <a:r>
              <a:rPr lang="es-MX" sz="2400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Meriba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quien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dijo de su padre y de su madre: Nunca los he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visto; y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reconoció a sus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hermanos, ni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sus hijos conoció;</a:t>
            </a:r>
          </a:p>
          <a:p>
            <a:pPr algn="just">
              <a:lnSpc>
                <a:spcPct val="150000"/>
              </a:lnSpc>
            </a:pP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ues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ellos guardaron tus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palabras, y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cumplieron tu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pacto. Ellos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enseñarán tus juicios a Jacob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ley a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Israel; pondrán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incienso delante de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ti, y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holocausto sobre tu altar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MX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Bendice, oh Jehová, lo que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hicieren, y recibe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agrado la obra de sus manos;</a:t>
            </a:r>
          </a:p>
          <a:p>
            <a:pPr algn="just">
              <a:lnSpc>
                <a:spcPct val="150000"/>
              </a:lnSpc>
            </a:pP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iere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lomos de sus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enemigos, y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que lo aborrecieren, para que nunca se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levanten¨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374073"/>
            <a:ext cx="9680127" cy="90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1159098"/>
            <a:ext cx="10767401" cy="5324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que su influencia para el bien pudiese ser mucho mas sentida en todo Israel, el Señor, en vez de darles una porción de terreno como herencia, como les dio a las otras tribus, </a:t>
            </a:r>
            <a:r>
              <a:rPr lang="es-DO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dio 48 ciudades escogidas de entre todas las </a:t>
            </a:r>
            <a:r>
              <a:rPr lang="es-DO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tribus</a:t>
            </a: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Realmente estaban divididos en Jacob y repartidos en Israel, pero la maldición había sido transformada en bendición.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374073"/>
            <a:ext cx="9680127" cy="90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9" y="1159098"/>
            <a:ext cx="10252246" cy="5324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Nuestro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Dios es </a:t>
            </a:r>
            <a:r>
              <a:rPr lang="es-DO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"el mismo ayer, y hoy, y siempre</a:t>
            </a:r>
            <a:r>
              <a:rPr lang="es-DO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dice algo maligno contra una nación o contra un individuo por causa de su iniquidad, si se arrepentían de su maldad, Dios les dice que </a:t>
            </a: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 </a:t>
            </a:r>
            <a:r>
              <a:rPr lang="es-DO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 arrepentiría del mal"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Él </a:t>
            </a:r>
            <a:r>
              <a:rPr lang="es-DO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"iría a hacerles",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 y como en el caso de Leví, la maldición se volvería una </a:t>
            </a: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bendición. </a:t>
            </a:r>
            <a:endParaRPr lang="es-D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688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0099" y="270457"/>
            <a:ext cx="4353721" cy="759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7" y="888642"/>
            <a:ext cx="6556009" cy="55952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término </a:t>
            </a:r>
            <a:r>
              <a:rPr lang="es-DO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"Levita" </a:t>
            </a: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era aplicado a todos los sacerdotes, pero </a:t>
            </a:r>
            <a:r>
              <a:rPr lang="es-DO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solamente a los descendientes de Aarón </a:t>
            </a: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se les mantuvo el sagrado oficio. El </a:t>
            </a:r>
            <a:r>
              <a:rPr lang="es-D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restante de la tribu </a:t>
            </a: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tenía que hacer el servicio del santuario bajo la dirección de los sacerdotes. </a:t>
            </a:r>
            <a:r>
              <a:rPr lang="es-DO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les era permitido oficiar en el altar de las ofrendas quemadas, ni tampoco quemar incienso, ni efectuar cualquier trabajo de los sacerdotes dentro del velo. 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" descr="Números 3,1-13; 8,5-11. LEGISLACIÓN SOBRE LOS LEVITAS – En la Escuela de  las Escritu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588" y="1365161"/>
            <a:ext cx="4320473" cy="42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73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0098" y="283335"/>
            <a:ext cx="4237812" cy="5537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9" y="965914"/>
            <a:ext cx="6642068" cy="5518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Levitas </a:t>
            </a:r>
            <a:r>
              <a:rPr lang="es-DO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tenían que servir, o ministrar, a los sacerdotes; pero los sacerdotes tenían que ministrar para el pueblo delante del Señor [9]. </a:t>
            </a: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Los Levitas estaban consagrados al trabajo del santuario poniendo las manos a toda la asamblea de Israel, y entonces Aarón los ofrecía </a:t>
            </a:r>
            <a:r>
              <a:rPr lang="es-D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"delante del Señor como una ofrenda de los hijos de Israel" [10]. 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051" y="1159099"/>
            <a:ext cx="3709115" cy="47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70109" y="644466"/>
            <a:ext cx="10832191" cy="5785658"/>
          </a:xfrm>
          <a:prstGeom prst="rect">
            <a:avLst/>
          </a:prstGeom>
          <a:solidFill>
            <a:schemeClr val="bg1">
              <a:lumMod val="95000"/>
              <a:lumOff val="5000"/>
              <a:alpha val="54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MX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Números 8:9-14</a:t>
            </a:r>
            <a:endParaRPr lang="es-ES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DO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harás que los levitas se acerquen delante del tabernáculo de reunión, y reunirás a toda la congregación de los hijos de Israel. </a:t>
            </a:r>
            <a:r>
              <a:rPr lang="es-MX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cuando hayas acercado a los levitas delante de Jehová, pondrán los hijos de Israel sus manos sobre los levitas; </a:t>
            </a:r>
            <a:r>
              <a:rPr lang="es-MX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ofrecerá Aarón los levitas delante de Jehová en ofrenda de los hijos de Israel, y servirán en el ministerio de Jehová. </a:t>
            </a:r>
            <a:r>
              <a:rPr lang="es-MX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12 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los levitas pondrán sus manos sobre las cabezas de los novillos; y ofrecerás el uno por expiación, y el otro en holocausto a Jehová, para hacer expiación por los levitas. </a:t>
            </a:r>
            <a:r>
              <a:rPr lang="es-MX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13 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presentarás a los levitas delante de Aarón, y delante de sus hijos, y los ofrecerás en ofrenda a Jehová.</a:t>
            </a:r>
          </a:p>
          <a:p>
            <a:pPr algn="just">
              <a:lnSpc>
                <a:spcPct val="150000"/>
              </a:lnSpc>
            </a:pPr>
            <a:r>
              <a:rPr lang="es-MX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14 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 apartarás a los levitas de entre los hijos de Israel, y serán míos los levitas.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¨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374073"/>
            <a:ext cx="4676099" cy="90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9" y="1159098"/>
            <a:ext cx="5667366" cy="5324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DO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Levitas eran escogidos por el Señor, </a:t>
            </a:r>
            <a:r>
              <a:rPr lang="es-DO" sz="2600" b="1" dirty="0">
                <a:latin typeface="Arial" panose="020B0604020202020204" pitchFamily="34" charset="0"/>
                <a:cs typeface="Arial" panose="020B0604020202020204" pitchFamily="34" charset="0"/>
              </a:rPr>
              <a:t>y no por los primogénitos de Israel [11]. Mientras </a:t>
            </a:r>
            <a:r>
              <a:rPr lang="es-DO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vagaban </a:t>
            </a:r>
            <a:r>
              <a:rPr lang="es-DO" sz="2600" b="1" dirty="0">
                <a:latin typeface="Arial" panose="020B0604020202020204" pitchFamily="34" charset="0"/>
                <a:cs typeface="Arial" panose="020B0604020202020204" pitchFamily="34" charset="0"/>
              </a:rPr>
              <a:t>en el desierto, ellos levaban todo lo que pertenecía al santuario; </a:t>
            </a:r>
            <a:r>
              <a:rPr lang="es-DO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aún cuando cargasen el sagrado mueble, no les era permitido ni siquiera mirarlo [12].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28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Quiénes eran los Levitas? | Palabra y Vida CL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8" y="1277007"/>
            <a:ext cx="4623516" cy="46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70109" y="644466"/>
            <a:ext cx="8995863" cy="5785658"/>
          </a:xfrm>
          <a:prstGeom prst="rect">
            <a:avLst/>
          </a:prstGeom>
          <a:solidFill>
            <a:schemeClr val="bg1">
              <a:lumMod val="95000"/>
              <a:lumOff val="5000"/>
              <a:alpha val="54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MX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Números 8:17-18</a:t>
            </a:r>
            <a:endParaRPr lang="es-ES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DO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mío es todo primogénito de entre los hijos de Israel, así de hombres como de animales; desde el día que yo herí a todo primogénito en la tierra de Egipto, los santifiqué para mí. </a:t>
            </a:r>
            <a:r>
              <a:rPr lang="es-MX" sz="28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18 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he tomado a los levitas en lugar de todos los primogénitos de los hijos de 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Israel¨.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374073"/>
            <a:ext cx="3285181" cy="90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9" y="1159098"/>
            <a:ext cx="10509822" cy="5324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Después </a:t>
            </a:r>
            <a:r>
              <a:rPr lang="es-DO" sz="2600" b="1" dirty="0">
                <a:latin typeface="Arial" panose="020B0604020202020204" pitchFamily="34" charset="0"/>
                <a:cs typeface="Arial" panose="020B0604020202020204" pitchFamily="34" charset="0"/>
              </a:rPr>
              <a:t>que el templo era montado, los Levitas tenían que esperar por los sacerdotes que efectuarían el servicio del santuario. </a:t>
            </a:r>
            <a:r>
              <a:rPr lang="es-DO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Ellos preparaban el pan de la proposición, a menudo conducían los cánticos, recolectaban los diezmos, y hacían muchos trabajos para el servicio del Señor </a:t>
            </a:r>
            <a:r>
              <a:rPr lang="es-DO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 Crónicas 23:24-32]. </a:t>
            </a:r>
            <a:r>
              <a:rPr lang="es-DO" sz="2600" b="1" dirty="0">
                <a:latin typeface="Arial" panose="020B0604020202020204" pitchFamily="34" charset="0"/>
                <a:cs typeface="Arial" panose="020B0604020202020204" pitchFamily="34" charset="0"/>
              </a:rPr>
              <a:t>En el tiempo de David, los Levitas comenzaron a servir en el santuario, a la edad de 25 años. A los 50 años de edad ellos debían </a:t>
            </a:r>
            <a:r>
              <a:rPr lang="es-DO" sz="2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"dejar el servicio activo</a:t>
            </a:r>
            <a:r>
              <a:rPr lang="es-DO" sz="2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[Números 8:23-26]. </a:t>
            </a:r>
            <a:endParaRPr lang="es-DO" sz="2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28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72965" y="682388"/>
            <a:ext cx="11382703" cy="56774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72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</a:t>
            </a:r>
            <a:r>
              <a:rPr lang="es-ES" sz="7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III: El sacerdocio</a:t>
            </a:r>
            <a:r>
              <a:rPr lang="es-DO" sz="7200" b="1" dirty="0"/>
              <a:t/>
            </a:r>
            <a:br>
              <a:rPr lang="es-DO" sz="7200" b="1" dirty="0"/>
            </a:br>
            <a:r>
              <a:rPr lang="es-DO" sz="4000" b="1" dirty="0"/>
              <a:t/>
            </a:r>
            <a:br>
              <a:rPr lang="es-DO" sz="4000" b="1" dirty="0"/>
            </a:b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Capítulo </a:t>
            </a:r>
            <a:r>
              <a:rPr lang="es-ES" sz="6600" b="1" dirty="0" smtClean="0">
                <a:solidFill>
                  <a:srgbClr val="EBEBEB"/>
                </a:solidFill>
                <a:latin typeface="Century Gothic" panose="020B0502020202020204"/>
              </a:rPr>
              <a:t>XI</a:t>
            </a:r>
            <a:r>
              <a:rPr kumimoji="0" lang="es-E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: </a:t>
            </a:r>
            <a:r>
              <a:rPr lang="es-ES" sz="6600" b="1" dirty="0">
                <a:solidFill>
                  <a:srgbClr val="EBEBEB"/>
                </a:solidFill>
                <a:latin typeface="Century Gothic" panose="020B0502020202020204"/>
              </a:rPr>
              <a:t>Los </a:t>
            </a:r>
            <a:r>
              <a:rPr lang="es-ES" sz="6600" b="1" dirty="0" smtClean="0">
                <a:solidFill>
                  <a:srgbClr val="EBEBEB"/>
                </a:solidFill>
                <a:latin typeface="Century Gothic" panose="020B0502020202020204"/>
              </a:rPr>
              <a:t>Levita</a:t>
            </a:r>
            <a:r>
              <a:rPr kumimoji="0" lang="es-E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801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374073"/>
            <a:ext cx="9680127" cy="90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3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3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9" y="1159098"/>
            <a:ext cx="9247693" cy="5324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Ellos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no eran descartados; ellos continuaban manteniendo un visión del trabajo, pero no se les solicitaba que hicieran trabajos pesados. El trabajo de los Levitas quedaba grandemente confinado al atrio, y </a:t>
            </a: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tipificaba el trabajo del ministro del evangelio hoy en Día.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28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DO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1059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62" name="Picture 1061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64" name="Oval 1063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68" name="Picture 1067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70" name="Rectangle 1069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2" name="Freeform 16">
            <a:extLst>
              <a:ext uri="{FF2B5EF4-FFF2-40B4-BE49-F238E27FC236}">
                <a16:creationId xmlns:a16="http://schemas.microsoft.com/office/drawing/2014/main" xmlns="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4" name="Freeform: Shape 1073">
            <a:extLst>
              <a:ext uri="{FF2B5EF4-FFF2-40B4-BE49-F238E27FC236}">
                <a16:creationId xmlns:a16="http://schemas.microsoft.com/office/drawing/2014/main" xmlns="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3B252CF8-CD61-566D-71B7-8BE426DC6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94452"/>
              </p:ext>
            </p:extLst>
          </p:nvPr>
        </p:nvGraphicFramePr>
        <p:xfrm>
          <a:off x="1159098" y="1512214"/>
          <a:ext cx="9964514" cy="463430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982257">
                  <a:extLst>
                    <a:ext uri="{9D8B030D-6E8A-4147-A177-3AD203B41FA5}">
                      <a16:colId xmlns:a16="http://schemas.microsoft.com/office/drawing/2014/main" xmlns="" val="1515989389"/>
                    </a:ext>
                  </a:extLst>
                </a:gridCol>
                <a:gridCol w="4982257">
                  <a:extLst>
                    <a:ext uri="{9D8B030D-6E8A-4147-A177-3AD203B41FA5}">
                      <a16:colId xmlns:a16="http://schemas.microsoft.com/office/drawing/2014/main" xmlns="" val="1689262919"/>
                    </a:ext>
                  </a:extLst>
                </a:gridCol>
              </a:tblGrid>
              <a:tr h="1197756">
                <a:tc>
                  <a:txBody>
                    <a:bodyPr/>
                    <a:lstStyle/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endParaRPr lang="es-DO" sz="2100" kern="100" dirty="0" smtClean="0">
                        <a:effectLst/>
                      </a:endParaRPr>
                    </a:p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r>
                        <a:rPr lang="es-DO" sz="2100" kern="100" dirty="0" smtClean="0">
                          <a:effectLst/>
                        </a:rPr>
                        <a:t>Números 18:1-7 </a:t>
                      </a:r>
                      <a:endParaRPr lang="es-DO" sz="2100" kern="100" dirty="0">
                        <a:effectLst/>
                      </a:endParaRPr>
                    </a:p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r>
                        <a:rPr lang="es-DO" sz="2100" b="1" kern="100" dirty="0">
                          <a:solidFill>
                            <a:srgbClr val="FFC000"/>
                          </a:solidFill>
                          <a:effectLst/>
                        </a:rPr>
                        <a:t>Los </a:t>
                      </a:r>
                      <a:r>
                        <a:rPr lang="es-DO" sz="2100" b="1" kern="100" dirty="0" smtClean="0">
                          <a:solidFill>
                            <a:srgbClr val="FFC000"/>
                          </a:solidFill>
                          <a:effectLst/>
                        </a:rPr>
                        <a:t>Levitas</a:t>
                      </a:r>
                      <a:r>
                        <a:rPr lang="es-DO" sz="2100" b="1" kern="100" baseline="0" dirty="0" smtClean="0">
                          <a:solidFill>
                            <a:srgbClr val="FFC000"/>
                          </a:solidFill>
                          <a:effectLst/>
                        </a:rPr>
                        <a:t> servían junto a los sacerdotes en el atrio del santuario.</a:t>
                      </a:r>
                      <a:endParaRPr lang="es-DO" sz="2100" b="1" kern="1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r>
                        <a:rPr lang="es-DO" sz="2100" kern="100" dirty="0">
                          <a:effectLst/>
                        </a:rPr>
                        <a:t> </a:t>
                      </a:r>
                      <a:endParaRPr lang="es-DO" sz="2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endParaRPr lang="es-DO" sz="2100" kern="100" dirty="0" smtClean="0">
                        <a:effectLst/>
                      </a:endParaRPr>
                    </a:p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r>
                        <a:rPr lang="es-DO" sz="2100" kern="100" dirty="0" smtClean="0">
                          <a:effectLst/>
                        </a:rPr>
                        <a:t>Mateo 28:19-20</a:t>
                      </a:r>
                      <a:endParaRPr lang="es-DO" sz="2100" kern="100" dirty="0">
                        <a:effectLst/>
                      </a:endParaRPr>
                    </a:p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r>
                        <a:rPr lang="es-MX" sz="2100" kern="1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</a:rPr>
                        <a:t>Los</a:t>
                      </a:r>
                      <a:r>
                        <a:rPr lang="es-MX" sz="2100" kern="100" baseline="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</a:rPr>
                        <a:t> ministros de Cristo deben ir a todo el mundo, el atrio </a:t>
                      </a:r>
                      <a:r>
                        <a:rPr lang="es-MX" sz="2100" kern="100" baseline="0" dirty="0" err="1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</a:rPr>
                        <a:t>antitípico</a:t>
                      </a:r>
                      <a:r>
                        <a:rPr lang="es-MX" sz="2100" kern="100" baseline="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</a:rPr>
                        <a:t>.</a:t>
                      </a:r>
                      <a:endParaRPr lang="es-DO" sz="2100" kern="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6021202"/>
                  </a:ext>
                </a:extLst>
              </a:tr>
              <a:tr h="1197756">
                <a:tc>
                  <a:txBody>
                    <a:bodyPr/>
                    <a:lstStyle/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endParaRPr lang="es-DO" sz="2100" kern="100" dirty="0" smtClean="0">
                        <a:effectLst/>
                      </a:endParaRPr>
                    </a:p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r>
                        <a:rPr lang="es-DO" sz="2100" kern="100" dirty="0" smtClean="0">
                          <a:effectLst/>
                        </a:rPr>
                        <a:t>2 </a:t>
                      </a:r>
                      <a:r>
                        <a:rPr lang="es-DO" sz="2100" kern="100" dirty="0">
                          <a:effectLst/>
                        </a:rPr>
                        <a:t>Crónicas </a:t>
                      </a:r>
                      <a:r>
                        <a:rPr lang="es-DO" sz="2100" kern="100" dirty="0" smtClean="0">
                          <a:effectLst/>
                        </a:rPr>
                        <a:t>35:3;</a:t>
                      </a:r>
                      <a:r>
                        <a:rPr lang="es-DO" sz="2100" kern="100" baseline="0" dirty="0" smtClean="0">
                          <a:effectLst/>
                        </a:rPr>
                        <a:t> 30:22</a:t>
                      </a:r>
                      <a:endParaRPr lang="es-DO" sz="2100" kern="100" dirty="0">
                        <a:effectLst/>
                      </a:endParaRPr>
                    </a:p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r>
                        <a:rPr lang="es-DO" sz="2100" kern="100" dirty="0">
                          <a:solidFill>
                            <a:srgbClr val="FFC000"/>
                          </a:solidFill>
                          <a:effectLst/>
                        </a:rPr>
                        <a:t>Los </a:t>
                      </a:r>
                      <a:r>
                        <a:rPr lang="es-DO" sz="2100" kern="100" dirty="0" smtClean="0">
                          <a:solidFill>
                            <a:srgbClr val="FFC000"/>
                          </a:solidFill>
                          <a:effectLst/>
                        </a:rPr>
                        <a:t>Levitas</a:t>
                      </a:r>
                      <a:r>
                        <a:rPr lang="es-DO" sz="2100" kern="100" baseline="0" dirty="0" smtClean="0">
                          <a:solidFill>
                            <a:srgbClr val="FFC000"/>
                          </a:solidFill>
                          <a:effectLst/>
                        </a:rPr>
                        <a:t> eran profesores en Israel.</a:t>
                      </a:r>
                      <a:r>
                        <a:rPr lang="es-DO" sz="2100" kern="100" dirty="0" smtClean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endParaRPr lang="es-DO" sz="2100" kern="100" dirty="0">
                        <a:solidFill>
                          <a:srgbClr val="FFC000"/>
                        </a:solidFill>
                        <a:effectLst/>
                      </a:endParaRPr>
                    </a:p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r>
                        <a:rPr lang="es-DO" sz="2100" kern="100" dirty="0">
                          <a:effectLst/>
                        </a:rPr>
                        <a:t> </a:t>
                      </a:r>
                      <a:endParaRPr lang="es-DO" sz="2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endParaRPr lang="es-DO" sz="2100" b="1" kern="100" dirty="0" smtClean="0">
                        <a:effectLst/>
                      </a:endParaRPr>
                    </a:p>
                    <a:p>
                      <a:pPr marL="6350" marR="762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r>
                        <a:rPr lang="es-DO" sz="2100" b="1" kern="100" dirty="0" smtClean="0">
                          <a:effectLst/>
                        </a:rPr>
                        <a:t>Mateo</a:t>
                      </a:r>
                      <a:r>
                        <a:rPr lang="es-DO" sz="2100" b="1" kern="100" baseline="0" dirty="0" smtClean="0">
                          <a:effectLst/>
                        </a:rPr>
                        <a:t> 28:19</a:t>
                      </a:r>
                      <a:r>
                        <a:rPr lang="es-DO" sz="2100" b="1" kern="100" dirty="0" smtClean="0">
                          <a:effectLst/>
                        </a:rPr>
                        <a:t> </a:t>
                      </a:r>
                      <a:endParaRPr lang="es-DO" sz="2100" b="1" kern="100" dirty="0">
                        <a:effectLst/>
                      </a:endParaRPr>
                    </a:p>
                    <a:p>
                      <a:pPr marL="6350" marR="762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r>
                        <a:rPr lang="es-MX" sz="2100" b="1" kern="1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</a:rPr>
                        <a:t>Cristo</a:t>
                      </a:r>
                      <a:r>
                        <a:rPr lang="es-MX" sz="2100" b="1" kern="100" baseline="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</a:rPr>
                        <a:t> comisionó a sus discípulos para que enseñasen a todas las naciones. </a:t>
                      </a:r>
                      <a:endParaRPr lang="es-DO" sz="2100" b="1" kern="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3705423"/>
                  </a:ext>
                </a:extLst>
              </a:tr>
              <a:tr h="671902">
                <a:tc>
                  <a:txBody>
                    <a:bodyPr/>
                    <a:lstStyle/>
                    <a:p>
                      <a:pPr marL="6350" marR="189230" indent="-6350" algn="just">
                        <a:lnSpc>
                          <a:spcPct val="100000"/>
                        </a:lnSpc>
                        <a:spcAft>
                          <a:spcPts val="980"/>
                        </a:spcAft>
                      </a:pPr>
                      <a:endParaRPr lang="es-DO" sz="2100" b="1" kern="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00000"/>
                        </a:lnSpc>
                        <a:spcAft>
                          <a:spcPts val="3560"/>
                        </a:spcAft>
                      </a:pPr>
                      <a:endParaRPr lang="es-DO" sz="2100" b="1" kern="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118848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5CF7DDB-A880-3AFE-515C-6D2A89DB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20" y="570703"/>
            <a:ext cx="9977392" cy="774890"/>
          </a:xfrm>
          <a:solidFill>
            <a:srgbClr val="D6A300">
              <a:alpha val="92000"/>
            </a:srgbClr>
          </a:solidFill>
        </p:spPr>
        <p:txBody>
          <a:bodyPr/>
          <a:lstStyle/>
          <a:p>
            <a:pPr algn="ctr"/>
            <a:r>
              <a:rPr lang="es-DO" dirty="0"/>
              <a:t>TIPO					     		ANTITIPO</a:t>
            </a:r>
          </a:p>
        </p:txBody>
      </p:sp>
    </p:spTree>
    <p:extLst>
      <p:ext uri="{BB962C8B-B14F-4D97-AF65-F5344CB8AC3E}">
        <p14:creationId xmlns:p14="http://schemas.microsoft.com/office/powerpoint/2010/main" val="37502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0EF8A4-1B05-FD39-A6F1-FF945C847272}"/>
              </a:ext>
            </a:extLst>
          </p:cNvPr>
          <p:cNvSpPr txBox="1"/>
          <p:nvPr/>
        </p:nvSpPr>
        <p:spPr>
          <a:xfrm>
            <a:off x="1052876" y="1146840"/>
            <a:ext cx="10110370" cy="693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DO" sz="2000" dirty="0"/>
              <a:t> 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¿Por qué Dios escogió a la tribu de Leví para que sirviesen delante de él?</a:t>
            </a:r>
            <a:endParaRPr lang="es-DO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DO" sz="2000" dirty="0"/>
          </a:p>
          <a:p>
            <a:pPr>
              <a:lnSpc>
                <a:spcPct val="150000"/>
              </a:lnSpc>
            </a:pPr>
            <a:r>
              <a:rPr lang="es-DO" sz="2000" dirty="0"/>
              <a:t>a) </a:t>
            </a:r>
            <a:r>
              <a:rPr lang="es-DO" sz="2000" dirty="0" smtClean="0"/>
              <a:t>Porque se mantuvieron fieles a Jehová en tiempos de apostasía</a:t>
            </a:r>
            <a:endParaRPr lang="es-DO" sz="2000" dirty="0"/>
          </a:p>
          <a:p>
            <a:pPr>
              <a:lnSpc>
                <a:spcPct val="150000"/>
              </a:lnSpc>
            </a:pPr>
            <a:r>
              <a:rPr lang="es-DO" sz="2000" dirty="0"/>
              <a:t>b) </a:t>
            </a:r>
            <a:r>
              <a:rPr lang="es-DO" sz="2000" dirty="0" smtClean="0"/>
              <a:t>Por gracia </a:t>
            </a:r>
            <a:endParaRPr lang="es-DO" sz="2000" dirty="0"/>
          </a:p>
          <a:p>
            <a:pPr>
              <a:lnSpc>
                <a:spcPct val="150000"/>
              </a:lnSpc>
            </a:pPr>
            <a:r>
              <a:rPr lang="es-DO" sz="2000" dirty="0"/>
              <a:t>c) </a:t>
            </a:r>
            <a:r>
              <a:rPr lang="es-DO" sz="2000" dirty="0" smtClean="0"/>
              <a:t>A y b son correctas</a:t>
            </a:r>
            <a:endParaRPr lang="es-DO" sz="2000" dirty="0"/>
          </a:p>
          <a:p>
            <a:pPr>
              <a:lnSpc>
                <a:spcPct val="150000"/>
              </a:lnSpc>
            </a:pPr>
            <a:r>
              <a:rPr lang="es-DO" sz="2000" dirty="0"/>
              <a:t>Respuesta correcta: </a:t>
            </a:r>
            <a:r>
              <a:rPr lang="es-DO" sz="2000" b="1" dirty="0">
                <a:solidFill>
                  <a:srgbClr val="FFFF00"/>
                </a:solidFill>
              </a:rPr>
              <a:t>c</a:t>
            </a:r>
            <a:r>
              <a:rPr lang="es-DO" sz="2000" b="1" dirty="0" smtClean="0">
                <a:solidFill>
                  <a:srgbClr val="FFFF00"/>
                </a:solidFill>
              </a:rPr>
              <a:t>) A y b son correctas</a:t>
            </a:r>
            <a:endParaRPr lang="es-DO" sz="20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s-DO" sz="2000" dirty="0"/>
          </a:p>
          <a:p>
            <a:pPr>
              <a:lnSpc>
                <a:spcPct val="150000"/>
              </a:lnSpc>
            </a:pPr>
            <a:endParaRPr lang="es-DO" sz="2000" dirty="0"/>
          </a:p>
          <a:p>
            <a:r>
              <a:rPr lang="es-E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DO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¿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quiénes estaba reservado el oficio del sacerdocio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s-DO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DO" sz="2000" dirty="0"/>
              <a:t>a) </a:t>
            </a:r>
            <a:r>
              <a:rPr lang="es-DO" sz="2000" dirty="0" smtClean="0"/>
              <a:t>A todos los levitas</a:t>
            </a:r>
            <a:endParaRPr lang="es-DO" sz="2000" dirty="0"/>
          </a:p>
          <a:p>
            <a:r>
              <a:rPr lang="es-DO" sz="2000" dirty="0"/>
              <a:t>b) </a:t>
            </a:r>
            <a:r>
              <a:rPr lang="es-DO" sz="2000" dirty="0" smtClean="0"/>
              <a:t>A Aarón y sus descendientes</a:t>
            </a:r>
            <a:endParaRPr lang="es-DO" sz="2000" dirty="0"/>
          </a:p>
          <a:p>
            <a:r>
              <a:rPr lang="es-DO" sz="2000" dirty="0"/>
              <a:t>c) </a:t>
            </a:r>
            <a:r>
              <a:rPr lang="es-DO" sz="2000" dirty="0" smtClean="0"/>
              <a:t>A todos los israelitas</a:t>
            </a:r>
            <a:endParaRPr lang="es-DO" sz="2000" dirty="0"/>
          </a:p>
          <a:p>
            <a:endParaRPr lang="es-DO" sz="2000" dirty="0"/>
          </a:p>
          <a:p>
            <a:r>
              <a:rPr lang="es-DO" sz="2000" dirty="0"/>
              <a:t>Respuesta correcta: </a:t>
            </a:r>
            <a:r>
              <a:rPr lang="es-DO" sz="2000" b="1" dirty="0">
                <a:solidFill>
                  <a:srgbClr val="FFFF00"/>
                </a:solidFill>
              </a:rPr>
              <a:t>b) </a:t>
            </a:r>
            <a:r>
              <a:rPr lang="es-DO" sz="2000" b="1" dirty="0" smtClean="0">
                <a:solidFill>
                  <a:srgbClr val="FFFF00"/>
                </a:solidFill>
              </a:rPr>
              <a:t>A Aarón y sus descendientes</a:t>
            </a:r>
            <a:endParaRPr lang="es-DO" sz="20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sz="19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9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50110C5-A2B1-5F43-2D77-CD6EB20444CA}"/>
              </a:ext>
            </a:extLst>
          </p:cNvPr>
          <p:cNvSpPr txBox="1"/>
          <p:nvPr/>
        </p:nvSpPr>
        <p:spPr>
          <a:xfrm>
            <a:off x="1052876" y="279939"/>
            <a:ext cx="6956946" cy="655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es-ES" sz="2800" b="1" dirty="0"/>
              <a:t>Selecciona la respuesta correcta.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8514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0EF8A4-1B05-FD39-A6F1-FF945C847272}"/>
              </a:ext>
            </a:extLst>
          </p:cNvPr>
          <p:cNvSpPr txBox="1"/>
          <p:nvPr/>
        </p:nvSpPr>
        <p:spPr>
          <a:xfrm>
            <a:off x="957618" y="791571"/>
            <a:ext cx="1027676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 </a:t>
            </a:r>
            <a:r>
              <a:rPr lang="es-DO" sz="2000" dirty="0"/>
              <a:t>3. </a:t>
            </a:r>
            <a:r>
              <a:rPr lang="es-DO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¿</a:t>
            </a:r>
            <a:r>
              <a:rPr lang="es-DO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qué edad comenzaba el servicio de los levitas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s-DO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DO" sz="2000" dirty="0"/>
          </a:p>
          <a:p>
            <a:r>
              <a:rPr lang="es-DO" sz="2000" dirty="0"/>
              <a:t>a) </a:t>
            </a:r>
            <a:r>
              <a:rPr lang="es-DO" sz="2000" dirty="0" smtClean="0"/>
              <a:t>A los 15 años</a:t>
            </a:r>
            <a:endParaRPr lang="es-DO" sz="2000" dirty="0"/>
          </a:p>
          <a:p>
            <a:r>
              <a:rPr lang="es-DO" sz="2000" dirty="0"/>
              <a:t>b) </a:t>
            </a:r>
            <a:r>
              <a:rPr lang="es-DO" sz="2000" dirty="0" smtClean="0"/>
              <a:t>A los 25 años</a:t>
            </a:r>
            <a:endParaRPr lang="es-DO" sz="2000" dirty="0"/>
          </a:p>
          <a:p>
            <a:r>
              <a:rPr lang="es-DO" sz="2000" dirty="0"/>
              <a:t>c) </a:t>
            </a:r>
            <a:r>
              <a:rPr lang="es-DO" sz="2000" dirty="0" smtClean="0"/>
              <a:t>A los 50 años</a:t>
            </a:r>
            <a:endParaRPr lang="es-DO" sz="2000" dirty="0"/>
          </a:p>
          <a:p>
            <a:endParaRPr lang="es-DO" sz="2000" dirty="0"/>
          </a:p>
          <a:p>
            <a:r>
              <a:rPr lang="es-DO" sz="2000" dirty="0"/>
              <a:t>Respuesta correcta: </a:t>
            </a:r>
            <a:r>
              <a:rPr lang="es-DO" sz="2000" b="1" dirty="0">
                <a:solidFill>
                  <a:srgbClr val="FFFF00"/>
                </a:solidFill>
              </a:rPr>
              <a:t>b</a:t>
            </a:r>
            <a:r>
              <a:rPr lang="es-DO" sz="2000" b="1" dirty="0" smtClean="0">
                <a:solidFill>
                  <a:srgbClr val="FFFF00"/>
                </a:solidFill>
              </a:rPr>
              <a:t>) A los 25 años </a:t>
            </a:r>
            <a:endParaRPr lang="es-DO" sz="2000" b="1" dirty="0">
              <a:solidFill>
                <a:srgbClr val="FFFF00"/>
              </a:solidFill>
            </a:endParaRPr>
          </a:p>
          <a:p>
            <a:endParaRPr lang="es-DO" sz="2000" dirty="0"/>
          </a:p>
          <a:p>
            <a:endParaRPr lang="es-DO" sz="2000" dirty="0"/>
          </a:p>
          <a:p>
            <a:r>
              <a:rPr lang="es-DO" sz="2000" dirty="0"/>
              <a:t> </a:t>
            </a:r>
          </a:p>
          <a:p>
            <a:r>
              <a:rPr lang="es-DO" sz="2000" dirty="0"/>
              <a:t>4. </a:t>
            </a:r>
            <a:r>
              <a:rPr lang="es-DO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¿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Para qué Dios le asignó a la </a:t>
            </a:r>
            <a:r>
              <a:rPr lang="es-DO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tibu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 Leví 48 ciudades entre los hijos de Israel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endParaRPr lang="es-DO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DO" sz="2000" dirty="0"/>
          </a:p>
          <a:p>
            <a:r>
              <a:rPr lang="es-DO" sz="2000" dirty="0"/>
              <a:t>a) </a:t>
            </a:r>
            <a:r>
              <a:rPr lang="es-DO" sz="2000" dirty="0" smtClean="0"/>
              <a:t>Para que tuvieran mayor influencia para el bien en todo el pueblo</a:t>
            </a:r>
            <a:endParaRPr lang="es-DO" sz="2000" dirty="0"/>
          </a:p>
          <a:p>
            <a:r>
              <a:rPr lang="es-DO" sz="2000" dirty="0"/>
              <a:t>b) </a:t>
            </a:r>
            <a:r>
              <a:rPr lang="es-DO" sz="2000" dirty="0" smtClean="0"/>
              <a:t>Para que acumulasen más riquezas que las demás tribus</a:t>
            </a:r>
            <a:endParaRPr lang="es-DO" sz="2000" dirty="0"/>
          </a:p>
          <a:p>
            <a:r>
              <a:rPr lang="es-DO" sz="2000" dirty="0"/>
              <a:t>c) </a:t>
            </a:r>
            <a:r>
              <a:rPr lang="es-DO" sz="2000" dirty="0" smtClean="0"/>
              <a:t>Para que pasaran desapercibidos entre todas las tribus</a:t>
            </a:r>
            <a:endParaRPr lang="es-DO" sz="2000" dirty="0"/>
          </a:p>
          <a:p>
            <a:endParaRPr lang="es-DO" sz="2000" dirty="0"/>
          </a:p>
          <a:p>
            <a:r>
              <a:rPr lang="es-DO" sz="2000" dirty="0"/>
              <a:t>Respuesta correcta: </a:t>
            </a:r>
            <a:r>
              <a:rPr lang="es-DO" sz="2000" b="1" dirty="0">
                <a:solidFill>
                  <a:srgbClr val="FFFF00"/>
                </a:solidFill>
              </a:rPr>
              <a:t>A</a:t>
            </a:r>
            <a:endParaRPr lang="es-DO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0EF8A4-1B05-FD39-A6F1-FF945C847272}"/>
              </a:ext>
            </a:extLst>
          </p:cNvPr>
          <p:cNvSpPr txBox="1"/>
          <p:nvPr/>
        </p:nvSpPr>
        <p:spPr>
          <a:xfrm>
            <a:off x="1114567" y="610136"/>
            <a:ext cx="996286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2000" dirty="0"/>
              <a:t>5. 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Dios puede convertir a un individuo de carácter impetuoso en un valiente guerrero para el avance de </a:t>
            </a:r>
            <a:r>
              <a:rPr lang="es-DO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 obra</a:t>
            </a:r>
            <a:endParaRPr lang="es-DO" sz="2000" dirty="0"/>
          </a:p>
          <a:p>
            <a:endParaRPr lang="es-DO" sz="2000" dirty="0"/>
          </a:p>
          <a:p>
            <a:r>
              <a:rPr lang="es-DO" sz="2000" dirty="0"/>
              <a:t>a) </a:t>
            </a:r>
            <a:r>
              <a:rPr lang="es-DO" sz="2000" dirty="0" smtClean="0"/>
              <a:t>Verdadero</a:t>
            </a:r>
            <a:endParaRPr lang="es-DO" sz="2000" dirty="0"/>
          </a:p>
          <a:p>
            <a:r>
              <a:rPr lang="es-DO" sz="2000" dirty="0"/>
              <a:t>b) </a:t>
            </a:r>
            <a:r>
              <a:rPr lang="es-DO" sz="2000" dirty="0" smtClean="0"/>
              <a:t>Falso</a:t>
            </a:r>
            <a:endParaRPr lang="es-DO" sz="2000" dirty="0"/>
          </a:p>
          <a:p>
            <a:endParaRPr lang="es-DO" sz="2000" dirty="0"/>
          </a:p>
          <a:p>
            <a:r>
              <a:rPr lang="es-DO" sz="2000" dirty="0"/>
              <a:t>Respuesta correcta: </a:t>
            </a:r>
            <a:r>
              <a:rPr lang="es-DO" sz="2000" b="1" dirty="0" smtClean="0">
                <a:solidFill>
                  <a:srgbClr val="FFFF00"/>
                </a:solidFill>
              </a:rPr>
              <a:t>Verdader</a:t>
            </a:r>
            <a:r>
              <a:rPr lang="es-DO" sz="2000" b="1" dirty="0" smtClean="0">
                <a:solidFill>
                  <a:srgbClr val="FFFF00"/>
                </a:solidFill>
              </a:rPr>
              <a:t>o</a:t>
            </a:r>
            <a:endParaRPr lang="es-DO" sz="2000" b="1" dirty="0">
              <a:solidFill>
                <a:srgbClr val="FFFF00"/>
              </a:solidFill>
            </a:endParaRPr>
          </a:p>
          <a:p>
            <a:endParaRPr lang="es-DO" sz="2000" dirty="0"/>
          </a:p>
          <a:p>
            <a:endParaRPr lang="es-DO" sz="2000" dirty="0"/>
          </a:p>
          <a:p>
            <a:endParaRPr lang="es-DO" sz="2000" dirty="0"/>
          </a:p>
          <a:p>
            <a:r>
              <a:rPr lang="es-DO" sz="2000" dirty="0"/>
              <a:t>6. 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Todos los levitas podían ministrar en el Lugar Santo</a:t>
            </a:r>
            <a:r>
              <a:rPr lang="es-DO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s-D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del tabernáculo</a:t>
            </a:r>
            <a:endParaRPr lang="es-DO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DO" sz="2000" dirty="0"/>
          </a:p>
          <a:p>
            <a:r>
              <a:rPr lang="es-DO" sz="2000" dirty="0"/>
              <a:t>a) </a:t>
            </a:r>
            <a:r>
              <a:rPr lang="es-DO" sz="2000" dirty="0" smtClean="0"/>
              <a:t>Verdadero</a:t>
            </a:r>
            <a:endParaRPr lang="es-DO" sz="2000" dirty="0"/>
          </a:p>
          <a:p>
            <a:r>
              <a:rPr lang="es-DO" sz="2000" dirty="0"/>
              <a:t>b) </a:t>
            </a:r>
            <a:r>
              <a:rPr lang="es-DO" sz="2000" dirty="0" smtClean="0"/>
              <a:t>Falso</a:t>
            </a:r>
            <a:endParaRPr lang="es-DO" sz="2000" dirty="0"/>
          </a:p>
          <a:p>
            <a:endParaRPr lang="es-DO" sz="2000" dirty="0"/>
          </a:p>
          <a:p>
            <a:r>
              <a:rPr lang="es-DO" sz="2000" dirty="0"/>
              <a:t>Respuesta correcta: </a:t>
            </a:r>
            <a:r>
              <a:rPr lang="es-DO" sz="2000" b="1" dirty="0" smtClean="0">
                <a:solidFill>
                  <a:srgbClr val="FFFF00"/>
                </a:solidFill>
              </a:rPr>
              <a:t>Falso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451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4">
            <a:extLst>
              <a:ext uri="{FF2B5EF4-FFF2-40B4-BE49-F238E27FC236}">
                <a16:creationId xmlns:a16="http://schemas.microsoft.com/office/drawing/2014/main" xmlns="" id="{C335C153-32AF-6A47-1CC2-0E23EBA17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94EB3B3-987E-55FF-C01C-B8D29557905F}"/>
              </a:ext>
            </a:extLst>
          </p:cNvPr>
          <p:cNvSpPr txBox="1"/>
          <p:nvPr/>
        </p:nvSpPr>
        <p:spPr>
          <a:xfrm>
            <a:off x="982639" y="848856"/>
            <a:ext cx="994921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DO" sz="2000" dirty="0" smtClean="0"/>
              <a:t>7.</a:t>
            </a:r>
            <a:r>
              <a:rPr lang="es-DO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 bien los Levitas podían cargar el Arca del Pacto, no podían ni siquiera mirar dentro de él. </a:t>
            </a:r>
            <a:endParaRPr lang="es-DO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s-DO" sz="2000" dirty="0"/>
              <a:t>a) </a:t>
            </a:r>
            <a:r>
              <a:rPr lang="es-DO" sz="2000" dirty="0" smtClean="0"/>
              <a:t>Verdadero</a:t>
            </a:r>
            <a:endParaRPr lang="es-DO" sz="2000" dirty="0"/>
          </a:p>
          <a:p>
            <a:r>
              <a:rPr lang="es-DO" sz="2000" dirty="0"/>
              <a:t>b) </a:t>
            </a:r>
            <a:r>
              <a:rPr lang="es-DO" sz="2000" dirty="0" smtClean="0"/>
              <a:t>Falso</a:t>
            </a:r>
            <a:endParaRPr lang="es-DO" sz="2000" dirty="0"/>
          </a:p>
          <a:p>
            <a:endParaRPr lang="es-DO" sz="2000" dirty="0"/>
          </a:p>
          <a:p>
            <a:r>
              <a:rPr lang="es-DO" sz="2000" dirty="0"/>
              <a:t>Respuesta correcta</a:t>
            </a:r>
            <a:r>
              <a:rPr lang="es-DO" sz="2000" dirty="0" smtClean="0"/>
              <a:t>: </a:t>
            </a:r>
            <a:r>
              <a:rPr lang="es-DO" sz="2000" b="1" dirty="0" smtClean="0">
                <a:solidFill>
                  <a:srgbClr val="FFC000"/>
                </a:solidFill>
              </a:rPr>
              <a:t>Verdadero</a:t>
            </a:r>
            <a:endParaRPr lang="es-DO" sz="2000" b="1" dirty="0">
              <a:solidFill>
                <a:srgbClr val="FFC000"/>
              </a:solidFill>
            </a:endParaRPr>
          </a:p>
          <a:p>
            <a:endParaRPr lang="es-DO" sz="2000" b="1" dirty="0">
              <a:solidFill>
                <a:srgbClr val="FFFF00"/>
              </a:solidFill>
            </a:endParaRPr>
          </a:p>
          <a:p>
            <a:endParaRPr lang="es-DO" sz="2000" b="1" dirty="0">
              <a:solidFill>
                <a:srgbClr val="FFFF00"/>
              </a:solidFill>
            </a:endParaRPr>
          </a:p>
          <a:p>
            <a:r>
              <a:rPr lang="es-DO" sz="2000" b="1" dirty="0">
                <a:solidFill>
                  <a:srgbClr val="FFFF00"/>
                </a:solidFill>
              </a:rPr>
              <a:t> </a:t>
            </a:r>
          </a:p>
          <a:p>
            <a:r>
              <a:rPr lang="es-DO" sz="2000" dirty="0"/>
              <a:t>8. </a:t>
            </a:r>
            <a:r>
              <a:rPr lang="es-DO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¿</a:t>
            </a:r>
            <a:r>
              <a:rPr lang="es-DO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Bajo qué método fue escogida la tribu de Leví para servir delante de Jehová?</a:t>
            </a:r>
            <a:endParaRPr lang="es-DO" sz="2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s-DO" sz="2000" dirty="0"/>
          </a:p>
          <a:p>
            <a:r>
              <a:rPr lang="es-DO" sz="2000" dirty="0"/>
              <a:t>a) </a:t>
            </a:r>
            <a:r>
              <a:rPr lang="es-DO" sz="2000" dirty="0" smtClean="0"/>
              <a:t>Por un concilio de ancianos</a:t>
            </a:r>
            <a:endParaRPr lang="es-DO" sz="2000" dirty="0"/>
          </a:p>
          <a:p>
            <a:r>
              <a:rPr lang="es-DO" sz="2000" dirty="0" smtClean="0"/>
              <a:t>b) Echaron suertes</a:t>
            </a:r>
            <a:endParaRPr lang="es-DO" sz="2000" dirty="0"/>
          </a:p>
          <a:p>
            <a:r>
              <a:rPr lang="es-DO" sz="2000" dirty="0"/>
              <a:t>c) </a:t>
            </a:r>
            <a:r>
              <a:rPr lang="es-DO" sz="2000" dirty="0" smtClean="0"/>
              <a:t>Dios mismo los escogió</a:t>
            </a:r>
            <a:endParaRPr lang="es-DO" sz="2000" dirty="0"/>
          </a:p>
          <a:p>
            <a:endParaRPr lang="es-DO" sz="2000" dirty="0"/>
          </a:p>
          <a:p>
            <a:r>
              <a:rPr lang="es-DO" sz="2000" dirty="0"/>
              <a:t>Respuesta correcta: </a:t>
            </a:r>
            <a:r>
              <a:rPr lang="es-DO" sz="2000" b="1" dirty="0">
                <a:solidFill>
                  <a:srgbClr val="FFFF00"/>
                </a:solidFill>
              </a:rPr>
              <a:t>c) </a:t>
            </a:r>
            <a:r>
              <a:rPr lang="es-DO" sz="2000" b="1" dirty="0" smtClean="0">
                <a:solidFill>
                  <a:srgbClr val="FFFF00"/>
                </a:solidFill>
              </a:rPr>
              <a:t>Dios mismo los escogió</a:t>
            </a:r>
            <a:endParaRPr lang="es-DO" sz="2000" b="1" dirty="0">
              <a:solidFill>
                <a:srgbClr val="FFFF00"/>
              </a:solidFill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0047927D-8278-105D-702C-2B24C0BC0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575D3F2-26D6-77A2-D051-73489A17DA74}"/>
              </a:ext>
            </a:extLst>
          </p:cNvPr>
          <p:cNvSpPr txBox="1"/>
          <p:nvPr/>
        </p:nvSpPr>
        <p:spPr>
          <a:xfrm>
            <a:off x="5622877" y="1284360"/>
            <a:ext cx="63735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s-DO" sz="4800" b="1" dirty="0">
                <a:solidFill>
                  <a:srgbClr val="FFFF00"/>
                </a:solidFill>
                <a:latin typeface="Century Gothic" panose="020B0502020202020204"/>
              </a:rPr>
              <a:t>¿Aceptas por fe la Intercesión de Jesús como nuestro sumo sacerdote en el santuario celestial?</a:t>
            </a:r>
            <a:endParaRPr lang="en-US" sz="48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3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038">
            <a:extLst>
              <a:ext uri="{FF2B5EF4-FFF2-40B4-BE49-F238E27FC236}">
                <a16:creationId xmlns:a16="http://schemas.microsoft.com/office/drawing/2014/main" xmlns="" id="{1530DCFF-08F5-434A-A0D5-F3E89407A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xmlns="" id="{24011A3A-9884-40BF-94F6-0625A0ADD3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43" name="Oval 1042">
            <a:extLst>
              <a:ext uri="{FF2B5EF4-FFF2-40B4-BE49-F238E27FC236}">
                <a16:creationId xmlns:a16="http://schemas.microsoft.com/office/drawing/2014/main" xmlns="" id="{D6573690-978D-48A4-8645-0E01F8211B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xmlns="" id="{D4B84446-184D-45CE-9532-48179EAE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xmlns="" id="{C9229660-8639-44E7-B486-7436516E6B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xmlns="" id="{858084FA-40DB-44FC-94DA-93AA71CD6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B02798-9C13-B0A2-FC3F-B6F35E27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45" y="1735284"/>
            <a:ext cx="4482517" cy="125383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xmlns="" id="{518F4153-5030-4BBD-B9C8-0E192DDC6B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xmlns="" id="{72264661-8F08-453E-B5AF-0BF3BB9B03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8664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xmlns="" id="{5C18AF5E-4168-487D-808E-EA097E547F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74334" y="3429000"/>
            <a:ext cx="8120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Levitas |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" y="477078"/>
            <a:ext cx="10667206" cy="58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374073"/>
            <a:ext cx="9680127" cy="90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1163782"/>
            <a:ext cx="9820321" cy="53201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DO" sz="3000" b="1" dirty="0">
                <a:latin typeface="Arial" panose="020B0604020202020204" pitchFamily="34" charset="0"/>
                <a:cs typeface="Arial" panose="020B0604020202020204" pitchFamily="34" charset="0"/>
              </a:rPr>
              <a:t>tribu completa de Israel fue dejada aparte para el servicio del santuario. A medida que recordamos las últimas palabras dichas a Leví por su padre Jacob cuando él estaba en su lecho de muerte, podremos asombrarnos de que sus descendientes fuesen escogidos para ese oficio tan sagrado.</a:t>
            </a:r>
            <a:endParaRPr lang="es-E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374073"/>
            <a:ext cx="9680127" cy="90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1163782"/>
            <a:ext cx="9820321" cy="53201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DO" sz="3200" b="1" dirty="0">
                <a:latin typeface="Arial" panose="020B0604020202020204" pitchFamily="34" charset="0"/>
                <a:cs typeface="Arial" panose="020B0604020202020204" pitchFamily="34" charset="0"/>
              </a:rPr>
              <a:t>Jacob recordó los pecados de Leví, él pronunció casi una maldición en vez de una bendición sobre su hijo, y terminó con estas palabras: </a:t>
            </a:r>
            <a:r>
              <a:rPr lang="es-DO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"Los dividiré en Jacob, y los repartiré en Israel</a:t>
            </a:r>
            <a:r>
              <a:rPr lang="es-DO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endParaRPr lang="es-ES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247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7" y="412123"/>
            <a:ext cx="5448830" cy="1881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Génesis 49:5-7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1223492"/>
            <a:ext cx="10007547" cy="39022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¨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Simeón 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Leví son 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hermanos; armas 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iniquidad sus armas.</a:t>
            </a:r>
          </a:p>
          <a:p>
            <a:pPr algn="just">
              <a:lnSpc>
                <a:spcPct val="150000"/>
              </a:lnSpc>
            </a:pP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consejo no entre mi 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alma, ni 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 espíritu se junte en su compañía.</a:t>
            </a:r>
          </a:p>
          <a:p>
            <a:pPr algn="just">
              <a:lnSpc>
                <a:spcPct val="150000"/>
              </a:lnSpc>
            </a:pP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en su furor mataron 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hombres, y 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su temeridad desjarretaron 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toros. Maldito 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furor, que fue 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fiero; y 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ira, que fue 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dura. Yo 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apartaré en 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Jacob, y </a:t>
            </a:r>
            <a:r>
              <a:rPr lang="es-MX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esparciré en </a:t>
            </a:r>
            <a:r>
              <a:rPr lang="es-MX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Israel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¨.</a:t>
            </a:r>
            <a:endParaRPr lang="es-ES" sz="2800" b="1" dirty="0">
              <a:solidFill>
                <a:srgbClr val="FFC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374073"/>
            <a:ext cx="9680127" cy="90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Levitas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8" y="953038"/>
            <a:ext cx="10960584" cy="55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Maravilloso </a:t>
            </a:r>
            <a:r>
              <a:rPr lang="es-DO" sz="2600" b="1" dirty="0">
                <a:latin typeface="Arial" panose="020B0604020202020204" pitchFamily="34" charset="0"/>
                <a:cs typeface="Arial" panose="020B0604020202020204" pitchFamily="34" charset="0"/>
              </a:rPr>
              <a:t>es el amor de Dios que puede cambiar una maldición en una </a:t>
            </a:r>
            <a:r>
              <a:rPr lang="es-DO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bendición. </a:t>
            </a:r>
            <a:r>
              <a:rPr lang="es-DO" sz="2600" b="1" dirty="0">
                <a:latin typeface="Arial" panose="020B0604020202020204" pitchFamily="34" charset="0"/>
                <a:cs typeface="Arial" panose="020B0604020202020204" pitchFamily="34" charset="0"/>
              </a:rPr>
              <a:t>Solamente un Dios poderoso puede transformar los pecados escarlatas en una blanca </a:t>
            </a:r>
            <a:r>
              <a:rPr lang="es-DO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nieve. </a:t>
            </a:r>
            <a:r>
              <a:rPr lang="es-DO" sz="2600" b="1" dirty="0">
                <a:latin typeface="Arial" panose="020B0604020202020204" pitchFamily="34" charset="0"/>
                <a:cs typeface="Arial" panose="020B0604020202020204" pitchFamily="34" charset="0"/>
              </a:rPr>
              <a:t>La naturaleza impulsiva, que bajo el control de Satanás, conduce a un hombre a cometer desesperados crímenes, no es removida cuando él se convierte. </a:t>
            </a:r>
            <a:r>
              <a:rPr lang="es-DO" sz="2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misma impetuosidad, consagrada y bajo el control de Cristo, lo transforma en un valiente guerrero para el Señor.</a:t>
            </a:r>
            <a:r>
              <a:rPr lang="es-DO" sz="2600" b="1" dirty="0">
                <a:latin typeface="Arial" panose="020B0604020202020204" pitchFamily="34" charset="0"/>
                <a:cs typeface="Arial" panose="020B0604020202020204" pitchFamily="34" charset="0"/>
              </a:rPr>
              <a:t> Saulo, el desesperado perseguidor, cuando fue convertido, se transformó en Pablo, el apóstol. </a:t>
            </a: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endParaRPr lang="es-ES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146" y="374073"/>
            <a:ext cx="9680127" cy="902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L</a:t>
            </a:r>
            <a:r>
              <a:rPr lang="es-E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evitas</a:t>
            </a:r>
            <a:endParaRPr lang="en-US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0099" y="1120462"/>
            <a:ext cx="9015874" cy="53634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atrevido carácter que, bajo el control de Satanás, llevó a Leví a asesinar los </a:t>
            </a:r>
            <a:r>
              <a:rPr lang="es-DO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Siquemitas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cuando fue  </a:t>
            </a:r>
            <a:r>
              <a:rPr lang="es-DO" sz="2800" b="1" dirty="0">
                <a:latin typeface="Arial" panose="020B0604020202020204" pitchFamily="34" charset="0"/>
                <a:cs typeface="Arial" panose="020B0604020202020204" pitchFamily="34" charset="0"/>
              </a:rPr>
              <a:t>controlado por la gracia de Dios, permitió que sus descendientes permanecieran firmes al lado del Señor cuando la mayor parte de Israel cayó en la </a:t>
            </a:r>
            <a:r>
              <a:rPr lang="es-D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idolatría. </a:t>
            </a:r>
            <a:endParaRPr lang="es-ES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70109" y="644466"/>
            <a:ext cx="10832191" cy="5785658"/>
          </a:xfrm>
          <a:prstGeom prst="rect">
            <a:avLst/>
          </a:prstGeom>
          <a:solidFill>
            <a:schemeClr val="bg1">
              <a:lumMod val="95000"/>
              <a:lumOff val="5000"/>
              <a:alpha val="54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MX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Éxodo 32:26-29</a:t>
            </a:r>
            <a:endParaRPr lang="es-ES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150000"/>
              </a:lnSpc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defRPr/>
            </a:pPr>
            <a:r>
              <a:rPr lang="es-DO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puso Moisés a la puerta del campamento, y dijo: ¿Quién está por Jehová? Júntese conmigo. Y se juntaron con él todos los hijos de Leví. </a:t>
            </a:r>
            <a:r>
              <a:rPr lang="es-MX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27 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él les dijo: Así ha dicho Jehová, el Dios de Israel: Poned cada uno su espada sobre su muslo; pasad y volved de puerta a puerta por el campamento, y matad cada uno a su hermano, y a su amigo, y a su pariente. </a:t>
            </a:r>
            <a:r>
              <a:rPr lang="es-MX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28 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los hijos de Leví lo hicieron conforme al dicho de Moisés; y cayeron del pueblo en aquel día como tres mil hombres. </a:t>
            </a:r>
            <a:r>
              <a:rPr lang="es-MX" sz="2400" b="1" baseline="30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29 </a:t>
            </a:r>
            <a:r>
              <a:rPr lang="es-MX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Entonces Moisés dijo: Hoy os habéis consagrado a Jehová, pues cada uno se ha consagrado en su hijo y en su hermano, para que él dé bendición hoy sobre </a:t>
            </a:r>
            <a:r>
              <a:rPr lang="es-MX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vosotros¨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2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" id="{CBAD0E0A-F576-4E8B-A01B-D97BC1BBDAE3}" vid="{BD0A4B01-F1E2-47E0-9001-0D659CBADEE4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la cruz y su sombra</Template>
  <TotalTime>1311</TotalTime>
  <Words>1269</Words>
  <Application>Microsoft Office PowerPoint</Application>
  <PresentationFormat>Panorámica</PresentationFormat>
  <Paragraphs>129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Century Gothic</vt:lpstr>
      <vt:lpstr>Times New Roman</vt:lpstr>
      <vt:lpstr>Wingdings 3</vt:lpstr>
      <vt:lpstr>Tema de Office</vt:lpstr>
      <vt:lpstr>1_Ion</vt:lpstr>
      <vt:lpstr>Presentación de PowerPoint</vt:lpstr>
      <vt:lpstr>Presentación de PowerPoint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            ANTITIPO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</dc:creator>
  <cp:lastModifiedBy>pc</cp:lastModifiedBy>
  <cp:revision>63</cp:revision>
  <cp:lastPrinted>2024-06-23T16:26:05Z</cp:lastPrinted>
  <dcterms:created xsi:type="dcterms:W3CDTF">2024-04-21T02:46:20Z</dcterms:created>
  <dcterms:modified xsi:type="dcterms:W3CDTF">2024-07-01T01:27:12Z</dcterms:modified>
</cp:coreProperties>
</file>