
<file path=[Content_Types].xml><?xml version="1.0" encoding="utf-8"?>
<Types xmlns="http://schemas.openxmlformats.org/package/2006/content-types">
  <Default Extension="png" ContentType="image/png"/>
  <Default Extension="vtt" ContentType="text/vtt"/>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handoutMasterIdLst>
    <p:handoutMasterId r:id="rId42"/>
  </p:handoutMasterIdLst>
  <p:sldIdLst>
    <p:sldId id="256" r:id="rId2"/>
    <p:sldId id="304" r:id="rId3"/>
    <p:sldId id="305" r:id="rId4"/>
    <p:sldId id="306" r:id="rId5"/>
    <p:sldId id="307" r:id="rId6"/>
    <p:sldId id="308" r:id="rId7"/>
    <p:sldId id="311" r:id="rId8"/>
    <p:sldId id="309" r:id="rId9"/>
    <p:sldId id="310" r:id="rId10"/>
    <p:sldId id="271" r:id="rId11"/>
    <p:sldId id="279" r:id="rId12"/>
    <p:sldId id="281" r:id="rId13"/>
    <p:sldId id="280" r:id="rId14"/>
    <p:sldId id="257" r:id="rId15"/>
    <p:sldId id="275" r:id="rId16"/>
    <p:sldId id="276" r:id="rId17"/>
    <p:sldId id="283" r:id="rId18"/>
    <p:sldId id="284" r:id="rId19"/>
    <p:sldId id="289" r:id="rId20"/>
    <p:sldId id="312" r:id="rId21"/>
    <p:sldId id="290" r:id="rId22"/>
    <p:sldId id="291" r:id="rId23"/>
    <p:sldId id="301" r:id="rId24"/>
    <p:sldId id="292" r:id="rId25"/>
    <p:sldId id="296" r:id="rId26"/>
    <p:sldId id="293" r:id="rId27"/>
    <p:sldId id="294" r:id="rId28"/>
    <p:sldId id="302" r:id="rId29"/>
    <p:sldId id="295" r:id="rId30"/>
    <p:sldId id="297" r:id="rId31"/>
    <p:sldId id="298" r:id="rId32"/>
    <p:sldId id="299" r:id="rId33"/>
    <p:sldId id="300" r:id="rId34"/>
    <p:sldId id="303" r:id="rId35"/>
    <p:sldId id="285" r:id="rId36"/>
    <p:sldId id="288" r:id="rId37"/>
    <p:sldId id="286" r:id="rId38"/>
    <p:sldId id="287" r:id="rId39"/>
    <p:sldId id="282" r:id="rId40"/>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 damos la bienvenida" id="{E75E278A-FF0E-49A4-B170-79828D63BBAD}">
          <p14:sldIdLst>
            <p14:sldId id="256"/>
            <p14:sldId id="304"/>
            <p14:sldId id="305"/>
            <p14:sldId id="306"/>
            <p14:sldId id="307"/>
            <p14:sldId id="308"/>
            <p14:sldId id="311"/>
            <p14:sldId id="309"/>
            <p14:sldId id="310"/>
          </p14:sldIdLst>
        </p14:section>
        <p14:section name="Diseñar, Transformación, Anotar, Trabajar en colaboración, Información" id="{B9B51309-D148-4332-87C2-07BE32FBCA3B}">
          <p14:sldIdLst>
            <p14:sldId id="271"/>
            <p14:sldId id="279"/>
            <p14:sldId id="281"/>
            <p14:sldId id="280"/>
            <p14:sldId id="257"/>
            <p14:sldId id="275"/>
            <p14:sldId id="276"/>
            <p14:sldId id="283"/>
            <p14:sldId id="284"/>
            <p14:sldId id="289"/>
            <p14:sldId id="312"/>
            <p14:sldId id="290"/>
            <p14:sldId id="291"/>
            <p14:sldId id="301"/>
            <p14:sldId id="292"/>
            <p14:sldId id="296"/>
            <p14:sldId id="293"/>
            <p14:sldId id="294"/>
            <p14:sldId id="302"/>
            <p14:sldId id="295"/>
            <p14:sldId id="297"/>
            <p14:sldId id="298"/>
            <p14:sldId id="299"/>
            <p14:sldId id="300"/>
            <p14:sldId id="303"/>
            <p14:sldId id="285"/>
            <p14:sldId id="288"/>
            <p14:sldId id="286"/>
            <p14:sldId id="287"/>
          </p14:sldIdLst>
        </p14:section>
        <p14:section name="Más información" id="{2CC34DB2-6590-42C0-AD4B-A04C6060184E}">
          <p14:sldIdLst>
            <p14:sldId id="2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136D"/>
    <a:srgbClr val="DD462F"/>
    <a:srgbClr val="5D730D"/>
    <a:srgbClr val="D24726"/>
    <a:srgbClr val="404040"/>
    <a:srgbClr val="FF9B45"/>
    <a:srgbClr val="F8CFB6"/>
    <a:srgbClr val="F8CAB6"/>
    <a:srgbClr val="923922"/>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41" autoAdjust="0"/>
  </p:normalViewPr>
  <p:slideViewPr>
    <p:cSldViewPr snapToGrid="0">
      <p:cViewPr varScale="1">
        <p:scale>
          <a:sx n="70" d="100"/>
          <a:sy n="70" d="100"/>
        </p:scale>
        <p:origin x="660"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5" d="100"/>
          <a:sy n="85" d="100"/>
        </p:scale>
        <p:origin x="386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0B2B5E0-3F7C-4D27-B033-54169BBE3F5A}" type="datetime1">
              <a:rPr lang="es-ES" smtClean="0"/>
              <a:t>12/11/2023</a:t>
            </a:fld>
            <a:endParaRPr lang="es-ES"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679768-A2FC-4D08-91F6-8DCE6C566B36}" type="slidenum">
              <a:rPr lang="es-ES" smtClean="0"/>
              <a:t>‹Nº›</a:t>
            </a:fld>
            <a:endParaRPr lang="es-ES"/>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7AE0AD-AC8A-40B7-A05F-83C08D0E80A3}" type="datetime1">
              <a:rPr lang="es-ES" smtClean="0"/>
              <a:pPr/>
              <a:t>12/11/2023</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F61EA0F-A667-4B49-8422-0062BC55E249}" type="slidenum">
              <a:rPr lang="es-ES" noProof="0" smtClean="0"/>
              <a:t>‹Nº›</a:t>
            </a:fld>
            <a:endParaRPr lang="es-ES" noProof="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rtlCol="0"/>
          <a:lstStyle/>
          <a:p>
            <a:pPr rtl="0"/>
            <a:endParaRPr lang="es-ES" noProof="0" dirty="0"/>
          </a:p>
        </p:txBody>
      </p:sp>
      <p:sp>
        <p:nvSpPr>
          <p:cNvPr id="4" name="Marcador de número de diapositiva 3"/>
          <p:cNvSpPr>
            <a:spLocks noGrp="1"/>
          </p:cNvSpPr>
          <p:nvPr>
            <p:ph type="sldNum" sz="quarter" idx="10"/>
          </p:nvPr>
        </p:nvSpPr>
        <p:spPr/>
        <p:txBody>
          <a:bodyPr rtlCol="0"/>
          <a:lstStyle/>
          <a:p>
            <a:pPr rtl="0"/>
            <a:fld id="{DF61EA0F-A667-4B49-8422-0062BC55E249}" type="slidenum">
              <a:rPr lang="es-ES" smtClean="0"/>
              <a:t>1</a:t>
            </a:fld>
            <a:endParaRPr lang="es-ES"/>
          </a:p>
        </p:txBody>
      </p:sp>
    </p:spTree>
    <p:extLst>
      <p:ext uri="{BB962C8B-B14F-4D97-AF65-F5344CB8AC3E}">
        <p14:creationId xmlns:p14="http://schemas.microsoft.com/office/powerpoint/2010/main" val="101176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10</a:t>
            </a:fld>
            <a:endParaRPr lang="es-ES"/>
          </a:p>
        </p:txBody>
      </p:sp>
    </p:spTree>
    <p:extLst>
      <p:ext uri="{BB962C8B-B14F-4D97-AF65-F5344CB8AC3E}">
        <p14:creationId xmlns:p14="http://schemas.microsoft.com/office/powerpoint/2010/main" val="2370231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11</a:t>
            </a:fld>
            <a:endParaRPr lang="es-ES"/>
          </a:p>
        </p:txBody>
      </p:sp>
    </p:spTree>
    <p:extLst>
      <p:ext uri="{BB962C8B-B14F-4D97-AF65-F5344CB8AC3E}">
        <p14:creationId xmlns:p14="http://schemas.microsoft.com/office/powerpoint/2010/main" val="508845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12</a:t>
            </a:fld>
            <a:endParaRPr lang="es-ES"/>
          </a:p>
        </p:txBody>
      </p:sp>
    </p:spTree>
    <p:extLst>
      <p:ext uri="{BB962C8B-B14F-4D97-AF65-F5344CB8AC3E}">
        <p14:creationId xmlns:p14="http://schemas.microsoft.com/office/powerpoint/2010/main" val="1646141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13</a:t>
            </a:fld>
            <a:endParaRPr lang="es-ES"/>
          </a:p>
        </p:txBody>
      </p:sp>
    </p:spTree>
    <p:extLst>
      <p:ext uri="{BB962C8B-B14F-4D97-AF65-F5344CB8AC3E}">
        <p14:creationId xmlns:p14="http://schemas.microsoft.com/office/powerpoint/2010/main" val="4235296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endParaRPr lang="es-ES" noProof="0" dirty="0"/>
          </a:p>
        </p:txBody>
      </p:sp>
      <p:sp>
        <p:nvSpPr>
          <p:cNvPr id="4" name="Marcador de número de diapositiva 3"/>
          <p:cNvSpPr>
            <a:spLocks noGrp="1"/>
          </p:cNvSpPr>
          <p:nvPr>
            <p:ph type="sldNum" sz="quarter" idx="5"/>
          </p:nvPr>
        </p:nvSpPr>
        <p:spPr/>
        <p:txBody>
          <a:bodyPr rtlCol="0"/>
          <a:lstStyle/>
          <a:p>
            <a:pPr rtl="0"/>
            <a:fld id="{DF61EA0F-A667-4B49-8422-0062BC55E249}" type="slidenum">
              <a:rPr lang="es-ES" smtClean="0"/>
              <a:t>14</a:t>
            </a:fld>
            <a:endParaRPr lang="es-ES"/>
          </a:p>
        </p:txBody>
      </p:sp>
    </p:spTree>
    <p:extLst>
      <p:ext uri="{BB962C8B-B14F-4D97-AF65-F5344CB8AC3E}">
        <p14:creationId xmlns:p14="http://schemas.microsoft.com/office/powerpoint/2010/main" val="303423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15</a:t>
            </a:fld>
            <a:endParaRPr lang="es-ES"/>
          </a:p>
        </p:txBody>
      </p:sp>
    </p:spTree>
    <p:extLst>
      <p:ext uri="{BB962C8B-B14F-4D97-AF65-F5344CB8AC3E}">
        <p14:creationId xmlns:p14="http://schemas.microsoft.com/office/powerpoint/2010/main" val="1729412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16</a:t>
            </a:fld>
            <a:endParaRPr lang="es-ES"/>
          </a:p>
        </p:txBody>
      </p:sp>
    </p:spTree>
    <p:extLst>
      <p:ext uri="{BB962C8B-B14F-4D97-AF65-F5344CB8AC3E}">
        <p14:creationId xmlns:p14="http://schemas.microsoft.com/office/powerpoint/2010/main" val="1250746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rtlCol="0"/>
          <a:lstStyle/>
          <a:p>
            <a:pPr rtl="0"/>
            <a:endParaRPr lang="es-ES" noProof="0" dirty="0"/>
          </a:p>
        </p:txBody>
      </p:sp>
      <p:sp>
        <p:nvSpPr>
          <p:cNvPr id="4" name="Marcador de número de diapositiva 3"/>
          <p:cNvSpPr>
            <a:spLocks noGrp="1"/>
          </p:cNvSpPr>
          <p:nvPr>
            <p:ph type="sldNum" sz="quarter" idx="10"/>
          </p:nvPr>
        </p:nvSpPr>
        <p:spPr/>
        <p:txBody>
          <a:bodyPr rtlCol="0"/>
          <a:lstStyle/>
          <a:p>
            <a:pPr rtl="0"/>
            <a:fld id="{DF61EA0F-A667-4B49-8422-0062BC55E249}" type="slidenum">
              <a:rPr lang="es-ES" smtClean="0"/>
              <a:t>39</a:t>
            </a:fld>
            <a:endParaRPr lang="es-ES"/>
          </a:p>
        </p:txBody>
      </p:sp>
    </p:spTree>
    <p:extLst>
      <p:ext uri="{BB962C8B-B14F-4D97-AF65-F5344CB8AC3E}">
        <p14:creationId xmlns:p14="http://schemas.microsoft.com/office/powerpoint/2010/main" val="3421780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Rectángulo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a:p>
        </p:txBody>
      </p:sp>
      <p:sp>
        <p:nvSpPr>
          <p:cNvPr id="2" name="Título 1"/>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171854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contenido">
    <p:spTree>
      <p:nvGrpSpPr>
        <p:cNvPr id="1" name=""/>
        <p:cNvGrpSpPr/>
        <p:nvPr/>
      </p:nvGrpSpPr>
      <p:grpSpPr>
        <a:xfrm>
          <a:off x="0" y="0"/>
          <a:ext cx="0" cy="0"/>
          <a:chOff x="0" y="0"/>
          <a:chExt cx="0" cy="0"/>
        </a:xfrm>
      </p:grpSpPr>
      <p:sp>
        <p:nvSpPr>
          <p:cNvPr id="9" name="Rectángulo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es-ES" sz="1800" noProof="0"/>
          </a:p>
        </p:txBody>
      </p:sp>
      <p:cxnSp>
        <p:nvCxnSpPr>
          <p:cNvPr id="12" name="Conector recto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ítulo 3"/>
          <p:cNvSpPr>
            <a:spLocks noGrp="1"/>
          </p:cNvSpPr>
          <p:nvPr>
            <p:ph type="title"/>
          </p:nvPr>
        </p:nvSpPr>
        <p:spPr>
          <a:xfrm>
            <a:off x="521207" y="448056"/>
            <a:ext cx="6877119" cy="640080"/>
          </a:xfrm>
        </p:spPr>
        <p:txBody>
          <a:bodyPr rtlCol="0" anchor="b" anchorCtr="0">
            <a:normAutofit/>
          </a:bodyPr>
          <a:lstStyle>
            <a:lvl1pPr>
              <a:defRPr sz="2800">
                <a:solidFill>
                  <a:schemeClr val="bg2">
                    <a:lumMod val="25000"/>
                  </a:schemeClr>
                </a:solidFill>
              </a:defRPr>
            </a:lvl1pPr>
          </a:lstStyle>
          <a:p>
            <a:pPr rtl="0"/>
            <a:r>
              <a:rPr lang="es-ES" noProof="0"/>
              <a:t>Haga clic para modificar el estilo de título del patrón</a:t>
            </a:r>
          </a:p>
        </p:txBody>
      </p:sp>
      <p:sp>
        <p:nvSpPr>
          <p:cNvPr id="3" name="Marcador de contenido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rtl="0">
              <a:lnSpc>
                <a:spcPct val="150000"/>
              </a:lnSpc>
              <a:spcBef>
                <a:spcPts val="1000"/>
              </a:spcBef>
              <a:spcAft>
                <a:spcPts val="1200"/>
              </a:spcAft>
              <a:buNone/>
            </a:pPr>
            <a:r>
              <a:rPr lang="es-ES" noProof="0"/>
              <a:t>Haga clic para modificar los estilos de texto del patrón</a:t>
            </a:r>
          </a:p>
          <a:p>
            <a:pPr marL="0" lvl="1" indent="0" rtl="0">
              <a:lnSpc>
                <a:spcPct val="150000"/>
              </a:lnSpc>
              <a:spcBef>
                <a:spcPts val="1000"/>
              </a:spcBef>
              <a:spcAft>
                <a:spcPts val="1200"/>
              </a:spcAft>
              <a:buNone/>
            </a:pPr>
            <a:r>
              <a:rPr lang="es-ES" noProof="0"/>
              <a:t>Segundo nivel</a:t>
            </a:r>
          </a:p>
          <a:p>
            <a:pPr marL="0" lvl="2" indent="0" rtl="0">
              <a:lnSpc>
                <a:spcPct val="150000"/>
              </a:lnSpc>
              <a:spcBef>
                <a:spcPts val="1000"/>
              </a:spcBef>
              <a:spcAft>
                <a:spcPts val="1200"/>
              </a:spcAft>
              <a:buNone/>
            </a:pPr>
            <a:r>
              <a:rPr lang="es-ES" noProof="0"/>
              <a:t>Tercer nivel</a:t>
            </a:r>
          </a:p>
          <a:p>
            <a:pPr marL="0" lvl="3" indent="0" rtl="0">
              <a:lnSpc>
                <a:spcPct val="150000"/>
              </a:lnSpc>
              <a:spcBef>
                <a:spcPts val="1000"/>
              </a:spcBef>
              <a:spcAft>
                <a:spcPts val="1200"/>
              </a:spcAft>
              <a:buNone/>
            </a:pPr>
            <a:r>
              <a:rPr lang="es-ES" noProof="0"/>
              <a:t>Cuarto nivel</a:t>
            </a:r>
          </a:p>
          <a:p>
            <a:pPr marL="0" lvl="4" indent="0" rtl="0">
              <a:lnSpc>
                <a:spcPct val="150000"/>
              </a:lnSpc>
              <a:spcBef>
                <a:spcPts val="1000"/>
              </a:spcBef>
              <a:spcAft>
                <a:spcPts val="1200"/>
              </a:spcAft>
              <a:buNone/>
            </a:pPr>
            <a:r>
              <a:rPr lang="es-ES" noProof="0"/>
              <a:t>Quinto nivel</a:t>
            </a:r>
          </a:p>
        </p:txBody>
      </p:sp>
      <p:sp>
        <p:nvSpPr>
          <p:cNvPr id="6" name="Marcador de fecha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7A7F30DA-8663-4794-8A66-1184A9F2D888}" type="datetime1">
              <a:rPr lang="es-ES" noProof="0" smtClean="0"/>
              <a:t>12/11/2023</a:t>
            </a:fld>
            <a:endParaRPr lang="es-ES" noProof="0"/>
          </a:p>
        </p:txBody>
      </p:sp>
      <p:sp>
        <p:nvSpPr>
          <p:cNvPr id="7" name="Marcador de pie de página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es-ES" noProof="0"/>
          </a:p>
        </p:txBody>
      </p:sp>
      <p:sp>
        <p:nvSpPr>
          <p:cNvPr id="8" name="Marcador de número de diapositiva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es-ES" noProof="0" smtClean="0"/>
              <a:pPr rtl="0"/>
              <a:t>‹Nº›</a:t>
            </a:fld>
            <a:endParaRPr lang="es-ES" noProof="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9" name="Rectángulo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a:p>
        </p:txBody>
      </p:sp>
      <p:sp>
        <p:nvSpPr>
          <p:cNvPr id="10" name="Rectángulo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a:p>
        </p:txBody>
      </p:sp>
      <p:sp>
        <p:nvSpPr>
          <p:cNvPr id="2" name="Título 1"/>
          <p:cNvSpPr>
            <a:spLocks noGrp="1"/>
          </p:cNvSpPr>
          <p:nvPr>
            <p:ph type="title"/>
          </p:nvPr>
        </p:nvSpPr>
        <p:spPr>
          <a:xfrm>
            <a:off x="521208" y="1536192"/>
            <a:ext cx="6876288" cy="640080"/>
          </a:xfrm>
        </p:spPr>
        <p:txBody>
          <a:bodyPr rtlCol="0">
            <a:normAutofit/>
          </a:bodyPr>
          <a:lstStyle>
            <a:lvl1pPr>
              <a:defRPr sz="3600">
                <a:solidFill>
                  <a:schemeClr val="bg1"/>
                </a:solidFill>
              </a:defRPr>
            </a:lvl1pPr>
          </a:lstStyle>
          <a:p>
            <a:pPr rtl="0"/>
            <a:r>
              <a:rPr lang="es-ES" noProof="0"/>
              <a:t>Haga clic para modificar el estilo de título del patrón</a:t>
            </a:r>
          </a:p>
        </p:txBody>
      </p:sp>
      <p:sp>
        <p:nvSpPr>
          <p:cNvPr id="7" name="Marcador de contenido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rtl="0">
              <a:lnSpc>
                <a:spcPct val="150000"/>
              </a:lnSpc>
              <a:spcBef>
                <a:spcPts val="1000"/>
              </a:spcBef>
              <a:spcAft>
                <a:spcPts val="1200"/>
              </a:spcAft>
              <a:buNone/>
            </a:pPr>
            <a:r>
              <a:rPr lang="es-ES" noProof="0"/>
              <a:t>Haga clic para modificar los estilos de texto del patrón</a:t>
            </a:r>
          </a:p>
          <a:p>
            <a:pPr marL="0" lvl="1" indent="0" rtl="0">
              <a:lnSpc>
                <a:spcPct val="150000"/>
              </a:lnSpc>
              <a:spcBef>
                <a:spcPts val="1000"/>
              </a:spcBef>
              <a:spcAft>
                <a:spcPts val="1200"/>
              </a:spcAft>
              <a:buNone/>
            </a:pPr>
            <a:r>
              <a:rPr lang="es-ES" noProof="0"/>
              <a:t>Segundo nivel</a:t>
            </a:r>
          </a:p>
          <a:p>
            <a:pPr marL="0" lvl="2" indent="0" rtl="0">
              <a:lnSpc>
                <a:spcPct val="150000"/>
              </a:lnSpc>
              <a:spcBef>
                <a:spcPts val="1000"/>
              </a:spcBef>
              <a:spcAft>
                <a:spcPts val="1200"/>
              </a:spcAft>
              <a:buNone/>
            </a:pPr>
            <a:r>
              <a:rPr lang="es-ES" noProof="0"/>
              <a:t>Tercer nivel</a:t>
            </a:r>
          </a:p>
          <a:p>
            <a:pPr marL="0" lvl="3" indent="0" rtl="0">
              <a:lnSpc>
                <a:spcPct val="150000"/>
              </a:lnSpc>
              <a:spcBef>
                <a:spcPts val="1000"/>
              </a:spcBef>
              <a:spcAft>
                <a:spcPts val="1200"/>
              </a:spcAft>
              <a:buNone/>
            </a:pPr>
            <a:r>
              <a:rPr lang="es-ES" noProof="0"/>
              <a:t>Cuarto nivel</a:t>
            </a:r>
          </a:p>
          <a:p>
            <a:pPr marL="0" lvl="4" indent="0" rtl="0">
              <a:lnSpc>
                <a:spcPct val="150000"/>
              </a:lnSpc>
              <a:spcBef>
                <a:spcPts val="1000"/>
              </a:spcBef>
              <a:spcAft>
                <a:spcPts val="1200"/>
              </a:spcAft>
              <a:buNone/>
            </a:pPr>
            <a:r>
              <a:rPr lang="es-ES" noProof="0"/>
              <a:t>Quinto nivel</a:t>
            </a:r>
          </a:p>
        </p:txBody>
      </p:sp>
    </p:spTree>
    <p:extLst>
      <p:ext uri="{BB962C8B-B14F-4D97-AF65-F5344CB8AC3E}">
        <p14:creationId xmlns:p14="http://schemas.microsoft.com/office/powerpoint/2010/main" val="13356555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ángulo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es-ES" sz="1800" noProof="0"/>
          </a:p>
        </p:txBody>
      </p:sp>
      <p:sp>
        <p:nvSpPr>
          <p:cNvPr id="2" name="Marcador de título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pPr rtl="0"/>
            <a:r>
              <a:rPr lang="es-ES" noProof="0"/>
              <a:t>Haga clic para modificar el estilo de título del patrón</a:t>
            </a:r>
          </a:p>
        </p:txBody>
      </p:sp>
      <p:sp>
        <p:nvSpPr>
          <p:cNvPr id="3" name="Marcador de texto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E978C3BE-9016-4208-9F91-C00CEFA51175}" type="datetime1">
              <a:rPr lang="es-ES" noProof="0" smtClean="0"/>
              <a:t>12/11/2023</a:t>
            </a:fld>
            <a:endParaRPr lang="es-ES" noProof="0"/>
          </a:p>
        </p:txBody>
      </p:sp>
      <p:sp>
        <p:nvSpPr>
          <p:cNvPr id="5" name="Marcador de pie de página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es-ES" noProof="0"/>
          </a:p>
        </p:txBody>
      </p:sp>
      <p:sp>
        <p:nvSpPr>
          <p:cNvPr id="6" name="Marcador de número de diapositiva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es-ES" noProof="0" smtClean="0"/>
              <a:pPr rtl="0"/>
              <a:t>‹Nº›</a:t>
            </a:fld>
            <a:endParaRPr lang="es-ES" noProof="0"/>
          </a:p>
        </p:txBody>
      </p:sp>
      <p:cxnSp>
        <p:nvCxnSpPr>
          <p:cNvPr id="8" name="Conector recto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microsoft.com/office/2017/04/relationships/track" Target="../media/track1.vtt"/><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54359" y="251926"/>
            <a:ext cx="10542937" cy="4208107"/>
          </a:xfrm>
        </p:spPr>
        <p:txBody>
          <a:bodyPr rtlCol="0" anchor="ctr" anchorCtr="0">
            <a:normAutofit fontScale="90000"/>
          </a:bodyPr>
          <a:lstStyle/>
          <a:p>
            <a:pPr algn="ctr" rtl="0"/>
            <a:r>
              <a:rPr lang="es-DO" sz="9600" b="1"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
            </a:r>
            <a:br>
              <a:rPr lang="es-DO" sz="9600" b="1"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br>
            <a:r>
              <a:rPr lang="es-DO" sz="9600" b="1"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
            </a:r>
            <a:br>
              <a:rPr lang="es-DO" sz="9600" b="1"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br>
            <a:r>
              <a:rPr lang="es-DO" sz="9600" b="1"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
            </a:r>
            <a:br>
              <a:rPr lang="es-DO" sz="9600" b="1"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br>
            <a:r>
              <a:rPr lang="es-DO" sz="9600" b="1"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
            </a:r>
            <a:br>
              <a:rPr lang="es-DO" sz="9600" b="1"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br>
            <a:r>
              <a:rPr lang="es-DO" sz="6700" b="1"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El pecado no se levantará dos veces</a:t>
            </a:r>
            <a:r>
              <a:rPr lang="es-DO" sz="9600" b="1"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
            </a:r>
            <a:br>
              <a:rPr lang="es-DO" sz="9600" b="1"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br>
            <a:r>
              <a:rPr lang="es-DO" sz="4400" b="1"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capitulo 8</a:t>
            </a:r>
            <a:br>
              <a:rPr lang="es-DO" sz="4400" b="1"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br>
            <a:r>
              <a:rPr lang="es-DO" sz="4400" b="1"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La Ultima Generacion</a:t>
            </a:r>
            <a:endParaRPr lang="es-ES" sz="9600" b="1" dirty="0">
              <a:solidFill>
                <a:schemeClr val="bg1"/>
              </a:solidFill>
              <a:latin typeface="ADLaM Display" panose="020F0502020204030204" pitchFamily="2" charset="0"/>
              <a:ea typeface="ADLaM Display" panose="020F0502020204030204" pitchFamily="2" charset="0"/>
              <a:cs typeface="ADLaM Display" panose="020F0502020204030204" pitchFamily="2" charset="0"/>
            </a:endParaRPr>
          </a:p>
        </p:txBody>
      </p:sp>
      <p:pic>
        <p:nvPicPr>
          <p:cNvPr id="4" name="Imagen 3" descr="Icono de programa de PowerPoint"/>
          <p:cNvPicPr>
            <a:picLocks noChangeAspect="1"/>
          </p:cNvPicPr>
          <p:nvPr/>
        </p:nvPicPr>
        <p:blipFill>
          <a:blip r:embed="rId3"/>
          <a:srcRect/>
          <a:stretch/>
        </p:blipFill>
        <p:spPr bwMode="invGray">
          <a:xfrm>
            <a:off x="670216" y="5193062"/>
            <a:ext cx="822960" cy="822960"/>
          </a:xfrm>
          <a:prstGeom prst="rect">
            <a:avLst/>
          </a:prstGeom>
        </p:spPr>
      </p:pic>
      <p:pic>
        <p:nvPicPr>
          <p:cNvPr id="5" name="Imagen 4">
            <a:extLst>
              <a:ext uri="{FF2B5EF4-FFF2-40B4-BE49-F238E27FC236}">
                <a16:creationId xmlns:a16="http://schemas.microsoft.com/office/drawing/2014/main" id="{977592F1-D63A-022A-273C-96DB0B8F1AF0}"/>
              </a:ext>
            </a:extLst>
          </p:cNvPr>
          <p:cNvPicPr>
            <a:picLocks noChangeAspect="1"/>
          </p:cNvPicPr>
          <p:nvPr/>
        </p:nvPicPr>
        <p:blipFill>
          <a:blip r:embed="rId4"/>
          <a:stretch>
            <a:fillRect/>
          </a:stretch>
        </p:blipFill>
        <p:spPr>
          <a:xfrm>
            <a:off x="3152021" y="125961"/>
            <a:ext cx="6346541" cy="3565949"/>
          </a:xfrm>
          <a:prstGeom prst="rect">
            <a:avLst/>
          </a:prstGeom>
        </p:spPr>
      </p:pic>
    </p:spTree>
    <p:extLst>
      <p:ext uri="{BB962C8B-B14F-4D97-AF65-F5344CB8AC3E}">
        <p14:creationId xmlns:p14="http://schemas.microsoft.com/office/powerpoint/2010/main" val="247180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521207" y="448056"/>
            <a:ext cx="10712850" cy="640080"/>
          </a:xfrm>
        </p:spPr>
        <p:txBody>
          <a:bodyPr rtlCol="0">
            <a:noAutofit/>
          </a:bodyPr>
          <a:lstStyle/>
          <a:p>
            <a:pPr rtl="0"/>
            <a:r>
              <a:rPr lang="es-ES" sz="4400" dirty="0">
                <a:solidFill>
                  <a:srgbClr val="FF0000"/>
                </a:solidFill>
                <a:latin typeface="Rockwell Nova Extra Bold" panose="020F0502020204030204" pitchFamily="18" charset="0"/>
                <a:cs typeface="Segoe UI Light" panose="020B0502040204020203" pitchFamily="34" charset="0"/>
              </a:rPr>
              <a:t>Tres personajes bíblicos </a:t>
            </a:r>
          </a:p>
        </p:txBody>
      </p:sp>
      <p:sp>
        <p:nvSpPr>
          <p:cNvPr id="4" name="Subtítulo 2">
            <a:extLst>
              <a:ext uri="{FF2B5EF4-FFF2-40B4-BE49-F238E27FC236}">
                <a16:creationId xmlns:a16="http://schemas.microsoft.com/office/drawing/2014/main" id="{2B566244-665A-C40E-6BF3-920579B1B44B}"/>
              </a:ext>
            </a:extLst>
          </p:cNvPr>
          <p:cNvSpPr txBox="1">
            <a:spLocks/>
          </p:cNvSpPr>
          <p:nvPr/>
        </p:nvSpPr>
        <p:spPr>
          <a:xfrm>
            <a:off x="195944" y="1175657"/>
            <a:ext cx="6400800" cy="5570375"/>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s-DO" sz="24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Veamos la experiencia de tres personajes bíblicos que vivieron vidas completamente diferentes: David, el ladrón arrepentido en la cruz (llamado Dimas) y Manasés. Creo que estos hombres serán resucitados en ocasión de la Segunda Venida, serán trasladados al cielo y formarán parte de la gran multitud que estará delante del trono de Dios y del Cordero, vestidos de ropas blancas (</a:t>
            </a:r>
            <a:r>
              <a:rPr lang="es-DO" sz="2400" b="1" dirty="0" err="1">
                <a:solidFill>
                  <a:srgbClr val="FF0000"/>
                </a:solidFill>
                <a:latin typeface="ADLaM Display" panose="02010000000000000000" pitchFamily="2" charset="0"/>
                <a:ea typeface="ADLaM Display" panose="02010000000000000000" pitchFamily="2" charset="0"/>
                <a:cs typeface="ADLaM Display" panose="02010000000000000000" pitchFamily="2" charset="0"/>
              </a:rPr>
              <a:t>Ap</a:t>
            </a:r>
            <a:r>
              <a:rPr lang="es-DO" sz="24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 7:9-11). </a:t>
            </a:r>
            <a:r>
              <a:rPr lang="es-ES" sz="24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 </a:t>
            </a:r>
          </a:p>
        </p:txBody>
      </p:sp>
      <p:pic>
        <p:nvPicPr>
          <p:cNvPr id="6" name="Imagen 5">
            <a:extLst>
              <a:ext uri="{FF2B5EF4-FFF2-40B4-BE49-F238E27FC236}">
                <a16:creationId xmlns:a16="http://schemas.microsoft.com/office/drawing/2014/main" id="{9B4B3484-14B9-4467-184C-AC37483B5BB3}"/>
              </a:ext>
            </a:extLst>
          </p:cNvPr>
          <p:cNvPicPr>
            <a:picLocks noChangeAspect="1"/>
          </p:cNvPicPr>
          <p:nvPr/>
        </p:nvPicPr>
        <p:blipFill>
          <a:blip r:embed="rId3"/>
          <a:stretch>
            <a:fillRect/>
          </a:stretch>
        </p:blipFill>
        <p:spPr>
          <a:xfrm>
            <a:off x="6682176" y="1502228"/>
            <a:ext cx="1825884" cy="2757457"/>
          </a:xfrm>
          <a:prstGeom prst="rect">
            <a:avLst/>
          </a:prstGeom>
        </p:spPr>
      </p:pic>
      <p:pic>
        <p:nvPicPr>
          <p:cNvPr id="7" name="Imagen 6">
            <a:extLst>
              <a:ext uri="{FF2B5EF4-FFF2-40B4-BE49-F238E27FC236}">
                <a16:creationId xmlns:a16="http://schemas.microsoft.com/office/drawing/2014/main" id="{E6BC4B3F-DF3E-3C1F-3668-1C2E3ADDA6C3}"/>
              </a:ext>
            </a:extLst>
          </p:cNvPr>
          <p:cNvPicPr>
            <a:picLocks noChangeAspect="1"/>
          </p:cNvPicPr>
          <p:nvPr/>
        </p:nvPicPr>
        <p:blipFill>
          <a:blip r:embed="rId4"/>
          <a:stretch>
            <a:fillRect/>
          </a:stretch>
        </p:blipFill>
        <p:spPr>
          <a:xfrm>
            <a:off x="8508060" y="1390776"/>
            <a:ext cx="3599427" cy="2980359"/>
          </a:xfrm>
          <a:prstGeom prst="rect">
            <a:avLst/>
          </a:prstGeom>
        </p:spPr>
      </p:pic>
      <p:pic>
        <p:nvPicPr>
          <p:cNvPr id="9" name="Imagen 8">
            <a:extLst>
              <a:ext uri="{FF2B5EF4-FFF2-40B4-BE49-F238E27FC236}">
                <a16:creationId xmlns:a16="http://schemas.microsoft.com/office/drawing/2014/main" id="{205F5051-4ED9-873A-BBE8-ED2C216C6737}"/>
              </a:ext>
            </a:extLst>
          </p:cNvPr>
          <p:cNvPicPr>
            <a:picLocks noChangeAspect="1"/>
          </p:cNvPicPr>
          <p:nvPr/>
        </p:nvPicPr>
        <p:blipFill>
          <a:blip r:embed="rId5"/>
          <a:stretch>
            <a:fillRect/>
          </a:stretch>
        </p:blipFill>
        <p:spPr>
          <a:xfrm>
            <a:off x="6634414" y="4305886"/>
            <a:ext cx="5399312" cy="2552114"/>
          </a:xfrm>
          <a:prstGeom prst="rect">
            <a:avLst/>
          </a:prstGeom>
        </p:spPr>
      </p:pic>
    </p:spTree>
    <p:extLst>
      <p:ext uri="{BB962C8B-B14F-4D97-AF65-F5344CB8AC3E}">
        <p14:creationId xmlns:p14="http://schemas.microsoft.com/office/powerpoint/2010/main" val="3457616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3195" y="212322"/>
            <a:ext cx="11541253" cy="1039246"/>
          </a:xfrm>
        </p:spPr>
        <p:txBody>
          <a:bodyPr rtlCol="0">
            <a:normAutofit fontScale="90000"/>
          </a:bodyPr>
          <a:lstStyle/>
          <a:p>
            <a:pPr rtl="0"/>
            <a:r>
              <a:rPr lang="es-ES" b="1" dirty="0">
                <a:solidFill>
                  <a:srgbClr val="FF0000"/>
                </a:solidFill>
                <a:latin typeface="Rockwell Nova Extra Bold" panose="02060903020205020403" pitchFamily="18" charset="0"/>
                <a:cs typeface="Segoe UI Light" panose="020B0502040204020203" pitchFamily="34" charset="0"/>
              </a:rPr>
              <a:t>¿Volverá David a cometer adulterio o Dimas a realizar algún acto delictivo? ¿Volverá Manasés a ser un rebelde e idólatra?</a:t>
            </a:r>
          </a:p>
        </p:txBody>
      </p:sp>
      <p:sp>
        <p:nvSpPr>
          <p:cNvPr id="25" name="Marcador de contenido 17"/>
          <p:cNvSpPr txBox="1">
            <a:spLocks/>
          </p:cNvSpPr>
          <p:nvPr/>
        </p:nvSpPr>
        <p:spPr>
          <a:xfrm>
            <a:off x="532083" y="1366923"/>
            <a:ext cx="5168143" cy="409838"/>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rtl="0">
              <a:spcAft>
                <a:spcPts val="2000"/>
              </a:spcAft>
              <a:buNone/>
            </a:pPr>
            <a:r>
              <a:rPr lang="es-ES" sz="3600" b="1" dirty="0">
                <a:solidFill>
                  <a:srgbClr val="FF0000"/>
                </a:solidFill>
                <a:latin typeface="Segoe UI" panose="020B0502040204020203" pitchFamily="34" charset="0"/>
                <a:cs typeface="Segoe UI" panose="020B0502040204020203" pitchFamily="34" charset="0"/>
              </a:rPr>
              <a:t>¡Por supuesto que no!</a:t>
            </a:r>
          </a:p>
        </p:txBody>
      </p:sp>
      <p:sp>
        <p:nvSpPr>
          <p:cNvPr id="21" name="Marcador de contenido 17"/>
          <p:cNvSpPr txBox="1">
            <a:spLocks/>
          </p:cNvSpPr>
          <p:nvPr/>
        </p:nvSpPr>
        <p:spPr>
          <a:xfrm>
            <a:off x="1056513" y="1196340"/>
            <a:ext cx="4585731" cy="1489295"/>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rtl="0">
              <a:spcAft>
                <a:spcPts val="600"/>
              </a:spcAft>
              <a:buNone/>
              <a:defRPr/>
            </a:pPr>
            <a:endParaRPr lang="es-ES" dirty="0">
              <a:solidFill>
                <a:prstClr val="black">
                  <a:lumMod val="75000"/>
                  <a:lumOff val="25000"/>
                </a:prstClr>
              </a:solidFill>
              <a:cs typeface="Segoe UI"/>
            </a:endParaRPr>
          </a:p>
        </p:txBody>
      </p:sp>
      <p:sp>
        <p:nvSpPr>
          <p:cNvPr id="32" name="Marcador de contenido 17"/>
          <p:cNvSpPr txBox="1">
            <a:spLocks/>
          </p:cNvSpPr>
          <p:nvPr/>
        </p:nvSpPr>
        <p:spPr>
          <a:xfrm>
            <a:off x="1056513" y="4236460"/>
            <a:ext cx="4504252" cy="761144"/>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rtl="0">
              <a:spcAft>
                <a:spcPts val="600"/>
              </a:spcAft>
              <a:buNone/>
              <a:defRPr/>
            </a:pPr>
            <a:endParaRPr lang="es-ES" dirty="0">
              <a:solidFill>
                <a:prstClr val="black">
                  <a:lumMod val="75000"/>
                  <a:lumOff val="25000"/>
                </a:prstClr>
              </a:solidFill>
              <a:cs typeface="Segoe UI"/>
            </a:endParaRPr>
          </a:p>
        </p:txBody>
      </p:sp>
      <p:sp>
        <p:nvSpPr>
          <p:cNvPr id="38" name="Elipse 37" descr="Círculo pequeño"/>
          <p:cNvSpPr/>
          <p:nvPr/>
        </p:nvSpPr>
        <p:spPr bwMode="blackWhite">
          <a:xfrm>
            <a:off x="6168902" y="145242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3" name="CuadroTexto 2">
            <a:extLst>
              <a:ext uri="{FF2B5EF4-FFF2-40B4-BE49-F238E27FC236}">
                <a16:creationId xmlns:a16="http://schemas.microsoft.com/office/drawing/2014/main" id="{EBB74AAD-56BF-50B1-BAF1-016B172C85FE}"/>
              </a:ext>
            </a:extLst>
          </p:cNvPr>
          <p:cNvSpPr txBox="1"/>
          <p:nvPr/>
        </p:nvSpPr>
        <p:spPr>
          <a:xfrm>
            <a:off x="213360" y="1684020"/>
            <a:ext cx="6365380" cy="4401205"/>
          </a:xfrm>
          <a:prstGeom prst="rect">
            <a:avLst/>
          </a:prstGeom>
          <a:noFill/>
        </p:spPr>
        <p:txBody>
          <a:bodyPr wrap="square">
            <a:spAutoFit/>
          </a:bodyPr>
          <a:lstStyle/>
          <a:p>
            <a:r>
              <a:rPr lang="es-DO" sz="2800" b="1" dirty="0">
                <a:solidFill>
                  <a:srgbClr val="FF0000"/>
                </a:solidFill>
              </a:rPr>
              <a:t>¡¡Ninguno de ellos volverá a cometer la más mínima falta! ¿Cómo podemos estar seguros? Porque ellos, como todos los demás salvados, pasaron por una obra de transformación y purificación del pecado que, como la que experimentará la última generación de creyentes, asegura por siempre que no volverán a pecar. </a:t>
            </a:r>
          </a:p>
        </p:txBody>
      </p:sp>
      <p:sp>
        <p:nvSpPr>
          <p:cNvPr id="8" name="CuadroTexto 7">
            <a:extLst>
              <a:ext uri="{FF2B5EF4-FFF2-40B4-BE49-F238E27FC236}">
                <a16:creationId xmlns:a16="http://schemas.microsoft.com/office/drawing/2014/main" id="{8BF6717A-B7F1-2C87-9FF7-85C832060833}"/>
              </a:ext>
            </a:extLst>
          </p:cNvPr>
          <p:cNvSpPr txBox="1"/>
          <p:nvPr/>
        </p:nvSpPr>
        <p:spPr>
          <a:xfrm>
            <a:off x="6667500" y="1153288"/>
            <a:ext cx="5168143" cy="1200329"/>
          </a:xfrm>
          <a:prstGeom prst="rect">
            <a:avLst/>
          </a:prstGeom>
          <a:noFill/>
        </p:spPr>
        <p:txBody>
          <a:bodyPr wrap="square">
            <a:spAutoFit/>
          </a:bodyPr>
          <a:lstStyle/>
          <a:p>
            <a:r>
              <a:rPr lang="es-DO" sz="2400" b="1" dirty="0">
                <a:solidFill>
                  <a:srgbClr val="FF0000"/>
                </a:solidFill>
                <a:latin typeface="Bodoni MT Black" panose="02070A03080606020203" pitchFamily="18" charset="0"/>
              </a:rPr>
              <a:t>La visión de la gran multitud ante el trono confirma esta conclusión</a:t>
            </a:r>
            <a:r>
              <a:rPr lang="es-DO" sz="2400" b="1" dirty="0"/>
              <a:t>: </a:t>
            </a:r>
          </a:p>
        </p:txBody>
      </p:sp>
      <p:pic>
        <p:nvPicPr>
          <p:cNvPr id="9" name="Imagen 8">
            <a:extLst>
              <a:ext uri="{FF2B5EF4-FFF2-40B4-BE49-F238E27FC236}">
                <a16:creationId xmlns:a16="http://schemas.microsoft.com/office/drawing/2014/main" id="{7C7F1FFF-70BD-80B5-14A2-7C4900A62851}"/>
              </a:ext>
            </a:extLst>
          </p:cNvPr>
          <p:cNvPicPr>
            <a:picLocks noChangeAspect="1"/>
          </p:cNvPicPr>
          <p:nvPr/>
        </p:nvPicPr>
        <p:blipFill>
          <a:blip r:embed="rId3"/>
          <a:stretch>
            <a:fillRect/>
          </a:stretch>
        </p:blipFill>
        <p:spPr>
          <a:xfrm>
            <a:off x="6667500" y="1889602"/>
            <a:ext cx="5168144" cy="4482015"/>
          </a:xfrm>
          <a:prstGeom prst="rect">
            <a:avLst/>
          </a:prstGeom>
        </p:spPr>
      </p:pic>
    </p:spTree>
    <p:extLst>
      <p:ext uri="{BB962C8B-B14F-4D97-AF65-F5344CB8AC3E}">
        <p14:creationId xmlns:p14="http://schemas.microsoft.com/office/powerpoint/2010/main" val="1107001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521207" y="282102"/>
            <a:ext cx="10111125" cy="806034"/>
          </a:xfrm>
        </p:spPr>
        <p:txBody>
          <a:bodyPr rtlCol="0">
            <a:normAutofit/>
          </a:bodyPr>
          <a:lstStyle/>
          <a:p>
            <a:pPr rtl="0"/>
            <a:r>
              <a:rPr lang="es-ES" sz="4000" b="1" dirty="0">
                <a:solidFill>
                  <a:srgbClr val="FF0000"/>
                </a:solidFill>
                <a:latin typeface="Rockwell Nova Extra Bold" panose="02060903020205020403" pitchFamily="18" charset="0"/>
                <a:cs typeface="Segoe UI Light" panose="020B0502040204020203" pitchFamily="34" charset="0"/>
              </a:rPr>
              <a:t>Vienen de la Gran Tribulación</a:t>
            </a:r>
          </a:p>
        </p:txBody>
      </p:sp>
      <p:sp>
        <p:nvSpPr>
          <p:cNvPr id="5" name="Marcador de contenido 4"/>
          <p:cNvSpPr>
            <a:spLocks noGrp="1"/>
          </p:cNvSpPr>
          <p:nvPr>
            <p:ph sz="half" idx="4294967295"/>
          </p:nvPr>
        </p:nvSpPr>
        <p:spPr>
          <a:xfrm>
            <a:off x="116732" y="1156995"/>
            <a:ext cx="6857999" cy="5570375"/>
          </a:xfrm>
        </p:spPr>
        <p:txBody>
          <a:bodyPr vert="horz" lIns="91440" tIns="45720" rIns="91440" bIns="45720" rtlCol="0">
            <a:normAutofit fontScale="85000" lnSpcReduction="20000"/>
          </a:bodyPr>
          <a:lstStyle/>
          <a:p>
            <a:pPr marL="0" indent="0" rtl="0">
              <a:lnSpc>
                <a:spcPct val="100000"/>
              </a:lnSpc>
              <a:spcBef>
                <a:spcPts val="1000"/>
              </a:spcBef>
              <a:spcAft>
                <a:spcPts val="600"/>
              </a:spcAft>
              <a:buNone/>
            </a:pPr>
            <a:r>
              <a:rPr lang="es-DO" sz="3600" b="1" dirty="0">
                <a:solidFill>
                  <a:srgbClr val="FF0000"/>
                </a:solidFill>
                <a:latin typeface="Rockwell Nova Extra Bold" panose="02060903020205020403" pitchFamily="18" charset="0"/>
                <a:cs typeface="Arial" panose="020B0604020202020204" pitchFamily="34" charset="0"/>
              </a:rPr>
              <a:t>«Uno de los ancianos me preguntó diciendo: —Estos que están vestidos con vestiduras blancas, ¿quiénes son y de dónde han venido? Y yo le dije: —Señor mío, tú lo sabes. Y él me dijo: —Estos son los que vienen de la gran tribulación; han lavado sus vestidos y los han emblanquecido en la sangre del Cordero» (</a:t>
            </a:r>
            <a:r>
              <a:rPr lang="es-DO" sz="3600" b="1" dirty="0" err="1">
                <a:solidFill>
                  <a:srgbClr val="FF0000"/>
                </a:solidFill>
                <a:latin typeface="Rockwell Nova Extra Bold" panose="02060903020205020403" pitchFamily="18" charset="0"/>
                <a:cs typeface="Arial" panose="020B0604020202020204" pitchFamily="34" charset="0"/>
              </a:rPr>
              <a:t>Ap</a:t>
            </a:r>
            <a:r>
              <a:rPr lang="es-DO" sz="3600" b="1" dirty="0">
                <a:solidFill>
                  <a:srgbClr val="FF0000"/>
                </a:solidFill>
                <a:latin typeface="Rockwell Nova Extra Bold" panose="02060903020205020403" pitchFamily="18" charset="0"/>
                <a:cs typeface="Arial" panose="020B0604020202020204" pitchFamily="34" charset="0"/>
              </a:rPr>
              <a:t> 7:13-14). </a:t>
            </a:r>
            <a:endParaRPr lang="es-ES" sz="3600" b="1" dirty="0">
              <a:solidFill>
                <a:srgbClr val="FF0000"/>
              </a:solidFill>
              <a:latin typeface="Rockwell Nova Extra Bold" panose="02060903020205020403" pitchFamily="18" charset="0"/>
              <a:cs typeface="Arial" panose="020B0604020202020204" pitchFamily="34" charset="0"/>
            </a:endParaRPr>
          </a:p>
        </p:txBody>
      </p:sp>
      <p:pic>
        <p:nvPicPr>
          <p:cNvPr id="7" name="Vídeo sobre Transformación" descr="Vídeo en el que se muestra un ejemplo de la característica Transformación, que se puede reproducir o pausar usando las teclas Alt+P">
            <a:hlinkClick r:id="" action="ppaction://media"/>
            <a:extLst>
              <a:ext uri="{FF2B5EF4-FFF2-40B4-BE49-F238E27FC236}">
                <a16:creationId xmlns:a16="http://schemas.microsoft.com/office/drawing/2014/main" id="{9F029C1A-F15A-44BF-996A-1F59B3110D78}"/>
              </a:ext>
            </a:extLst>
          </p:cNvPr>
          <p:cNvPicPr>
            <a:picLocks noGrp="1" noChangeAspect="1"/>
          </p:cNvPicPr>
          <p:nvPr>
            <p:ph sz="quarter" idx="10"/>
            <a:videoFile r:link="rId2"/>
            <p:extLst>
              <p:ext uri="{DAA4B4D4-6D71-4841-9C94-3DE7FCFB9230}">
                <p14:media xmlns:p14="http://schemas.microsoft.com/office/powerpoint/2010/main" r:embed="rId1">
                  <p14:extLst>
                    <p:ext uri="{3AFAAA56-56D3-431D-BCD4-E75A35582382}">
                      <p173:tracksInfo xmlns:p173="http://schemas.microsoft.com/office/powerpoint/2017/3/main" xmlns="" displayLoc="media">
                        <p173:trackLst>
                          <p173:track id="{7D80394A-61EE-4513-90D2-E9A3DA581656}" label="caption" lang="" r:embed="rId5"/>
                        </p173:trackLst>
                      </p173:tracksInfo>
                    </p:ext>
                  </p14:extLst>
                </p14:media>
              </p:ext>
            </p:extLst>
          </p:nvPr>
        </p:nvPicPr>
        <p:blipFill>
          <a:blip r:embed="rId6"/>
          <a:stretch>
            <a:fillRect/>
          </a:stretch>
        </p:blipFill>
        <p:spPr>
          <a:xfrm>
            <a:off x="6746033" y="1240971"/>
            <a:ext cx="5445967" cy="5728996"/>
          </a:xfrm>
        </p:spPr>
      </p:pic>
    </p:spTree>
    <p:extLst>
      <p:ext uri="{BB962C8B-B14F-4D97-AF65-F5344CB8AC3E}">
        <p14:creationId xmlns:p14="http://schemas.microsoft.com/office/powerpoint/2010/main" val="958036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521208" y="244785"/>
            <a:ext cx="10928247" cy="865614"/>
          </a:xfrm>
        </p:spPr>
        <p:txBody>
          <a:bodyPr rtlCol="0">
            <a:normAutofit fontScale="90000"/>
          </a:bodyPr>
          <a:lstStyle/>
          <a:p>
            <a:pPr rtl="0"/>
            <a:r>
              <a:rPr lang="es-DO" b="1" dirty="0">
                <a:solidFill>
                  <a:srgbClr val="FF0000"/>
                </a:solidFill>
                <a:latin typeface="Rockwell Nova Extra Bold" panose="02060903020205020403" pitchFamily="18" charset="0"/>
              </a:rPr>
              <a:t>Este pasaje reafirma una verdad que fue enunciada por el apóstol Pablo a un joven líder de la iglesia primitiva:  (Tito 3:3-7)</a:t>
            </a:r>
            <a:endParaRPr lang="es-ES" b="1" dirty="0">
              <a:solidFill>
                <a:srgbClr val="FF0000"/>
              </a:solidFill>
              <a:latin typeface="Rockwell Nova Extra Bold" panose="02060903020205020403" pitchFamily="18" charset="0"/>
              <a:cs typeface="Segoe UI Light" panose="020B0502040204020203" pitchFamily="34" charset="0"/>
            </a:endParaRPr>
          </a:p>
        </p:txBody>
      </p:sp>
      <p:cxnSp>
        <p:nvCxnSpPr>
          <p:cNvPr id="20" name="Conector recto 19">
            <a:extLst>
              <a:ext uri="{C183D7F6-B498-43B3-948B-1728B52AA6E4}">
                <adec:decorative xmlns:adec="http://schemas.microsoft.com/office/drawing/2017/decorative" xmlns="" val="1"/>
              </a:ext>
            </a:extLst>
          </p:cNvPr>
          <p:cNvCxnSpPr>
            <a:cxnSpLocks/>
          </p:cNvCxnSpPr>
          <p:nvPr/>
        </p:nvCxnSpPr>
        <p:spPr>
          <a:xfrm flipH="1">
            <a:off x="7184571" y="1296956"/>
            <a:ext cx="141548" cy="5439746"/>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Elipse 9" descr="Círculo grande de color azul con un círculo pequeño de color azul claro en el interior"/>
          <p:cNvSpPr/>
          <p:nvPr/>
        </p:nvSpPr>
        <p:spPr>
          <a:xfrm>
            <a:off x="7921548" y="1875561"/>
            <a:ext cx="4344675" cy="489263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a:ln>
                <a:noFill/>
              </a:ln>
              <a:solidFill>
                <a:sysClr val="windowText" lastClr="000000"/>
              </a:solidFill>
              <a:effectLst/>
              <a:uLnTx/>
              <a:uFillTx/>
            </a:endParaRPr>
          </a:p>
        </p:txBody>
      </p:sp>
      <p:sp>
        <p:nvSpPr>
          <p:cNvPr id="11" name="Elipse 10" descr="Círculo pequeño de color azul claro en el interior de un círculo grande de color azul marino"/>
          <p:cNvSpPr/>
          <p:nvPr/>
        </p:nvSpPr>
        <p:spPr bwMode="ltGray">
          <a:xfrm>
            <a:off x="8759845" y="2721952"/>
            <a:ext cx="2148929" cy="210175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a:ln>
                <a:noFill/>
              </a:ln>
              <a:solidFill>
                <a:sysClr val="windowText" lastClr="000000"/>
              </a:solidFill>
              <a:effectLst/>
              <a:uLnTx/>
              <a:uFillTx/>
            </a:endParaRPr>
          </a:p>
        </p:txBody>
      </p:sp>
      <p:sp>
        <p:nvSpPr>
          <p:cNvPr id="7" name="CuadroTexto 6">
            <a:extLst>
              <a:ext uri="{FF2B5EF4-FFF2-40B4-BE49-F238E27FC236}">
                <a16:creationId xmlns:a16="http://schemas.microsoft.com/office/drawing/2014/main" id="{8D762004-F0D3-A3DE-4085-12AFA728DE4D}"/>
              </a:ext>
            </a:extLst>
          </p:cNvPr>
          <p:cNvSpPr txBox="1"/>
          <p:nvPr/>
        </p:nvSpPr>
        <p:spPr>
          <a:xfrm>
            <a:off x="318120" y="1296956"/>
            <a:ext cx="7084274" cy="5262979"/>
          </a:xfrm>
          <a:prstGeom prst="rect">
            <a:avLst/>
          </a:prstGeom>
          <a:noFill/>
        </p:spPr>
        <p:txBody>
          <a:bodyPr wrap="square">
            <a:spAutoFit/>
          </a:bodyPr>
          <a:lstStyle/>
          <a:p>
            <a:r>
              <a:rPr lang="es-DO" sz="2400" b="1" dirty="0">
                <a:solidFill>
                  <a:srgbClr val="FF0000"/>
                </a:solidFill>
              </a:rPr>
              <a:t>«Porque en otro tiempo nosotros también éramos insensatos, desobedientes, extraviados. Estábamos esclavizados por diversas pasiones y placeres, viviendo en malicia y en envidia. Éramos aborrecibles, odiándonos unos a otros. Pero cuando se manifestó la bondad de Dios nuestro Salvador y su amor por los hombres, él nos salvó, no por las obras de justicia que nosotros hubiéramos hecho, sino según su misericordia; por medio del lavamiento de la regeneración y de la renovación del Espíritu Santo que él derramó sobre nosotros abundantemente por medio de Jesucristo nuestro Salvador» </a:t>
            </a:r>
          </a:p>
        </p:txBody>
      </p:sp>
      <p:pic>
        <p:nvPicPr>
          <p:cNvPr id="8" name="Imagen 7">
            <a:extLst>
              <a:ext uri="{FF2B5EF4-FFF2-40B4-BE49-F238E27FC236}">
                <a16:creationId xmlns:a16="http://schemas.microsoft.com/office/drawing/2014/main" id="{FF8835DE-EB9E-1D3A-A6BF-4016D02B4018}"/>
              </a:ext>
            </a:extLst>
          </p:cNvPr>
          <p:cNvPicPr>
            <a:picLocks noChangeAspect="1"/>
          </p:cNvPicPr>
          <p:nvPr/>
        </p:nvPicPr>
        <p:blipFill>
          <a:blip r:embed="rId3"/>
          <a:stretch>
            <a:fillRect/>
          </a:stretch>
        </p:blipFill>
        <p:spPr>
          <a:xfrm>
            <a:off x="7495701" y="1110399"/>
            <a:ext cx="4863829" cy="4792182"/>
          </a:xfrm>
          <a:prstGeom prst="rect">
            <a:avLst/>
          </a:prstGeom>
        </p:spPr>
      </p:pic>
    </p:spTree>
    <p:extLst>
      <p:ext uri="{BB962C8B-B14F-4D97-AF65-F5344CB8AC3E}">
        <p14:creationId xmlns:p14="http://schemas.microsoft.com/office/powerpoint/2010/main" val="2596833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4476" y="165370"/>
            <a:ext cx="10992255" cy="1138136"/>
          </a:xfrm>
        </p:spPr>
        <p:txBody>
          <a:bodyPr rtlCol="0">
            <a:normAutofit fontScale="90000"/>
          </a:bodyPr>
          <a:lstStyle/>
          <a:p>
            <a:pPr lvl="0" rtl="0"/>
            <a:r>
              <a:rPr lang="es-ES" sz="4400" b="1" dirty="0">
                <a:solidFill>
                  <a:srgbClr val="FF0000"/>
                </a:solidFill>
                <a:latin typeface="Rockwell Nova Extra Bold" panose="02060903020205020403" pitchFamily="18" charset="0"/>
                <a:cs typeface="Segoe UI Light" panose="020B0502040204020203" pitchFamily="34" charset="0"/>
              </a:rPr>
              <a:t>El poder transformador del Espíritu Santo</a:t>
            </a:r>
          </a:p>
        </p:txBody>
      </p:sp>
      <p:pic>
        <p:nvPicPr>
          <p:cNvPr id="3" name="Imagen 2">
            <a:extLst>
              <a:ext uri="{FF2B5EF4-FFF2-40B4-BE49-F238E27FC236}">
                <a16:creationId xmlns:a16="http://schemas.microsoft.com/office/drawing/2014/main" id="{8768DA04-6947-0A7C-77B7-D45F2CA45391}"/>
              </a:ext>
            </a:extLst>
          </p:cNvPr>
          <p:cNvPicPr>
            <a:picLocks noChangeAspect="1"/>
          </p:cNvPicPr>
          <p:nvPr/>
        </p:nvPicPr>
        <p:blipFill>
          <a:blip r:embed="rId3"/>
          <a:stretch>
            <a:fillRect/>
          </a:stretch>
        </p:blipFill>
        <p:spPr>
          <a:xfrm>
            <a:off x="949283" y="1303506"/>
            <a:ext cx="10293433" cy="5554494"/>
          </a:xfrm>
          <a:prstGeom prst="rect">
            <a:avLst/>
          </a:prstGeom>
        </p:spPr>
      </p:pic>
      <p:sp>
        <p:nvSpPr>
          <p:cNvPr id="4" name="CuadroTexto 3">
            <a:extLst>
              <a:ext uri="{FF2B5EF4-FFF2-40B4-BE49-F238E27FC236}">
                <a16:creationId xmlns:a16="http://schemas.microsoft.com/office/drawing/2014/main" id="{F85596EE-803A-A9B7-CA12-176AE62A8AC9}"/>
              </a:ext>
            </a:extLst>
          </p:cNvPr>
          <p:cNvSpPr txBox="1"/>
          <p:nvPr/>
        </p:nvSpPr>
        <p:spPr>
          <a:xfrm>
            <a:off x="1017037" y="1468878"/>
            <a:ext cx="10142375" cy="4401205"/>
          </a:xfrm>
          <a:prstGeom prst="rect">
            <a:avLst/>
          </a:prstGeom>
          <a:noFill/>
        </p:spPr>
        <p:txBody>
          <a:bodyPr wrap="square">
            <a:spAutoFit/>
          </a:bodyPr>
          <a:lstStyle/>
          <a:p>
            <a:r>
              <a:rPr lang="es-DO" sz="2800" b="1" dirty="0">
                <a:latin typeface="Rockwell Nova Extra Bold" panose="02060903020205020403" pitchFamily="18" charset="0"/>
              </a:rPr>
              <a:t>El poder transformador del Espíritu Santo no operará de una manera distinta en la última generación a como lo hizo en el pasado con otros creyentes. </a:t>
            </a:r>
          </a:p>
          <a:p>
            <a:r>
              <a:rPr lang="es-DO" sz="2800" b="1" dirty="0">
                <a:latin typeface="Rockwell Nova Extra Bold" panose="02060903020205020403" pitchFamily="18" charset="0"/>
              </a:rPr>
              <a:t>Sugerir lo contrario es plantear un argumento engañoso. Es por esto que, de los salvados de todos los tiempos, se expresa que ellos «han lavado sus vestidos y los han emblanquecido en la sangre del Cordero». </a:t>
            </a:r>
          </a:p>
        </p:txBody>
      </p:sp>
    </p:spTree>
    <p:extLst>
      <p:ext uri="{BB962C8B-B14F-4D97-AF65-F5344CB8AC3E}">
        <p14:creationId xmlns:p14="http://schemas.microsoft.com/office/powerpoint/2010/main" val="1328676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559837" y="150227"/>
            <a:ext cx="10014110" cy="971404"/>
          </a:xfrm>
        </p:spPr>
        <p:txBody>
          <a:bodyPr rtlCol="0">
            <a:normAutofit/>
          </a:bodyPr>
          <a:lstStyle/>
          <a:p>
            <a:pPr>
              <a:lnSpc>
                <a:spcPct val="107000"/>
              </a:lnSpc>
              <a:spcAft>
                <a:spcPts val="800"/>
              </a:spcAft>
              <a:tabLst>
                <a:tab pos="680085" algn="l"/>
              </a:tabLst>
            </a:pPr>
            <a:r>
              <a:rPr lang="es-DO" sz="4400" b="1" dirty="0">
                <a:solidFill>
                  <a:srgbClr val="FF0000"/>
                </a:solidFill>
                <a:effectLst/>
                <a:latin typeface="Bauhaus 93" panose="04030905020B02020C02" pitchFamily="82" charset="0"/>
                <a:ea typeface="Calibri" panose="020F0502020204030204" pitchFamily="34" charset="0"/>
                <a:cs typeface="Times New Roman" panose="02020603050405020304" pitchFamily="18" charset="0"/>
              </a:rPr>
              <a:t>El caso de David </a:t>
            </a:r>
            <a:endParaRPr lang="es-DO" sz="4400" dirty="0">
              <a:solidFill>
                <a:srgbClr val="FF0000"/>
              </a:solidFill>
              <a:effectLst/>
              <a:latin typeface="Bauhaus 93" panose="04030905020B02020C02" pitchFamily="82" charset="0"/>
              <a:ea typeface="Calibri" panose="020F05020202040302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id="{B56A4E25-5350-75A7-CBFB-E6C3A43E609B}"/>
              </a:ext>
            </a:extLst>
          </p:cNvPr>
          <p:cNvPicPr>
            <a:picLocks noChangeAspect="1"/>
          </p:cNvPicPr>
          <p:nvPr/>
        </p:nvPicPr>
        <p:blipFill>
          <a:blip r:embed="rId3"/>
          <a:stretch>
            <a:fillRect/>
          </a:stretch>
        </p:blipFill>
        <p:spPr>
          <a:xfrm>
            <a:off x="8716397" y="1244634"/>
            <a:ext cx="3475603" cy="5525817"/>
          </a:xfrm>
          <a:prstGeom prst="rect">
            <a:avLst/>
          </a:prstGeom>
        </p:spPr>
      </p:pic>
      <p:sp>
        <p:nvSpPr>
          <p:cNvPr id="10" name="CuadroTexto 9">
            <a:extLst>
              <a:ext uri="{FF2B5EF4-FFF2-40B4-BE49-F238E27FC236}">
                <a16:creationId xmlns:a16="http://schemas.microsoft.com/office/drawing/2014/main" id="{4DD16541-49BB-90D7-54B9-62FA2363A43D}"/>
              </a:ext>
            </a:extLst>
          </p:cNvPr>
          <p:cNvSpPr txBox="1"/>
          <p:nvPr/>
        </p:nvSpPr>
        <p:spPr>
          <a:xfrm>
            <a:off x="270588" y="1331895"/>
            <a:ext cx="8966717" cy="5509200"/>
          </a:xfrm>
          <a:prstGeom prst="rect">
            <a:avLst/>
          </a:prstGeom>
          <a:noFill/>
        </p:spPr>
        <p:txBody>
          <a:bodyPr wrap="square">
            <a:spAutoFit/>
          </a:bodyPr>
          <a:lstStyle/>
          <a:p>
            <a:r>
              <a:rPr lang="es-DO" sz="3200" b="1" dirty="0">
                <a:solidFill>
                  <a:srgbClr val="C00000"/>
                </a:solidFill>
              </a:rPr>
              <a:t>Aunque es imposible pensar en David sin asociarlo a su desliz moral con la mujer de Urías y con el errático censo militar, también queda consignado en las Escrituras como un «hombre conforme al corazón de Dios» (1 Sm 13:14; </a:t>
            </a:r>
            <a:r>
              <a:rPr lang="es-DO" sz="3200" b="1" dirty="0" err="1">
                <a:solidFill>
                  <a:srgbClr val="C00000"/>
                </a:solidFill>
              </a:rPr>
              <a:t>Hch</a:t>
            </a:r>
            <a:r>
              <a:rPr lang="es-DO" sz="3200" b="1" dirty="0">
                <a:solidFill>
                  <a:srgbClr val="C00000"/>
                </a:solidFill>
              </a:rPr>
              <a:t> 13:22), y como alguien que, según el mismo Señor, «guardó mis mandamientos y caminó en pos de mí con todo su corazón, haciendo solo lo recto ante mis ojos» (1 Re 14:8, cf. 3:14, cursivas añadidas). El mismo Señor declaró a Salomón: </a:t>
            </a:r>
          </a:p>
        </p:txBody>
      </p:sp>
      <p:pic>
        <p:nvPicPr>
          <p:cNvPr id="11" name="Imagen 10">
            <a:extLst>
              <a:ext uri="{FF2B5EF4-FFF2-40B4-BE49-F238E27FC236}">
                <a16:creationId xmlns:a16="http://schemas.microsoft.com/office/drawing/2014/main" id="{A46E8248-4A73-54DB-53E6-4AEEEBA261D1}"/>
              </a:ext>
            </a:extLst>
          </p:cNvPr>
          <p:cNvPicPr>
            <a:picLocks noChangeAspect="1"/>
          </p:cNvPicPr>
          <p:nvPr/>
        </p:nvPicPr>
        <p:blipFill>
          <a:blip r:embed="rId4"/>
          <a:stretch>
            <a:fillRect/>
          </a:stretch>
        </p:blipFill>
        <p:spPr>
          <a:xfrm>
            <a:off x="4882367" y="278574"/>
            <a:ext cx="1206689" cy="952500"/>
          </a:xfrm>
          <a:prstGeom prst="rect">
            <a:avLst/>
          </a:prstGeom>
        </p:spPr>
      </p:pic>
      <p:pic>
        <p:nvPicPr>
          <p:cNvPr id="12" name="Imagen 11">
            <a:extLst>
              <a:ext uri="{FF2B5EF4-FFF2-40B4-BE49-F238E27FC236}">
                <a16:creationId xmlns:a16="http://schemas.microsoft.com/office/drawing/2014/main" id="{1172AD5C-168B-7EE4-3102-69DFD28D0F99}"/>
              </a:ext>
            </a:extLst>
          </p:cNvPr>
          <p:cNvPicPr>
            <a:picLocks noChangeAspect="1"/>
          </p:cNvPicPr>
          <p:nvPr/>
        </p:nvPicPr>
        <p:blipFill>
          <a:blip r:embed="rId5"/>
          <a:stretch>
            <a:fillRect/>
          </a:stretch>
        </p:blipFill>
        <p:spPr>
          <a:xfrm>
            <a:off x="6089056" y="177753"/>
            <a:ext cx="1206688" cy="952500"/>
          </a:xfrm>
          <a:prstGeom prst="rect">
            <a:avLst/>
          </a:prstGeom>
        </p:spPr>
      </p:pic>
      <p:pic>
        <p:nvPicPr>
          <p:cNvPr id="13" name="Imagen 12">
            <a:extLst>
              <a:ext uri="{FF2B5EF4-FFF2-40B4-BE49-F238E27FC236}">
                <a16:creationId xmlns:a16="http://schemas.microsoft.com/office/drawing/2014/main" id="{E72CF203-7B39-B038-06E7-DC596799E106}"/>
              </a:ext>
            </a:extLst>
          </p:cNvPr>
          <p:cNvPicPr>
            <a:picLocks noChangeAspect="1"/>
          </p:cNvPicPr>
          <p:nvPr/>
        </p:nvPicPr>
        <p:blipFill>
          <a:blip r:embed="rId6"/>
          <a:stretch>
            <a:fillRect/>
          </a:stretch>
        </p:blipFill>
        <p:spPr>
          <a:xfrm>
            <a:off x="7295744" y="72411"/>
            <a:ext cx="1400763" cy="1049220"/>
          </a:xfrm>
          <a:prstGeom prst="rect">
            <a:avLst/>
          </a:prstGeom>
        </p:spPr>
      </p:pic>
      <p:pic>
        <p:nvPicPr>
          <p:cNvPr id="14" name="Imagen 13">
            <a:extLst>
              <a:ext uri="{FF2B5EF4-FFF2-40B4-BE49-F238E27FC236}">
                <a16:creationId xmlns:a16="http://schemas.microsoft.com/office/drawing/2014/main" id="{8702CE1B-6962-91FA-8716-5F9DACC22449}"/>
              </a:ext>
            </a:extLst>
          </p:cNvPr>
          <p:cNvPicPr>
            <a:picLocks noChangeAspect="1"/>
          </p:cNvPicPr>
          <p:nvPr/>
        </p:nvPicPr>
        <p:blipFill>
          <a:blip r:embed="rId7"/>
          <a:stretch>
            <a:fillRect/>
          </a:stretch>
        </p:blipFill>
        <p:spPr>
          <a:xfrm>
            <a:off x="8696507" y="-70077"/>
            <a:ext cx="1877440" cy="1191708"/>
          </a:xfrm>
          <a:prstGeom prst="rect">
            <a:avLst/>
          </a:prstGeom>
        </p:spPr>
      </p:pic>
    </p:spTree>
    <p:extLst>
      <p:ext uri="{BB962C8B-B14F-4D97-AF65-F5344CB8AC3E}">
        <p14:creationId xmlns:p14="http://schemas.microsoft.com/office/powerpoint/2010/main" val="727668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493216" y="186612"/>
            <a:ext cx="8447695" cy="882863"/>
          </a:xfrm>
        </p:spPr>
        <p:txBody>
          <a:bodyPr rtlCol="0">
            <a:noAutofit/>
          </a:bodyPr>
          <a:lstStyle/>
          <a:p>
            <a:pPr rtl="0"/>
            <a:r>
              <a:rPr lang="es-DO" sz="4000" b="1" dirty="0">
                <a:solidFill>
                  <a:srgbClr val="FF0000"/>
                </a:solidFill>
                <a:latin typeface="Rockwell Nova Extra Bold" panose="02060903020205020403" pitchFamily="18" charset="0"/>
                <a:cs typeface="Segoe UI Light" panose="020B0502040204020203" pitchFamily="34" charset="0"/>
              </a:rPr>
              <a:t>(1 Reyes 9:4-5, </a:t>
            </a:r>
            <a:endParaRPr lang="es-ES" sz="4000" b="1" dirty="0">
              <a:solidFill>
                <a:srgbClr val="FF0000"/>
              </a:solidFill>
              <a:latin typeface="Rockwell Nova Extra Bold" panose="02060903020205020403" pitchFamily="18" charset="0"/>
              <a:cs typeface="Segoe UI Light" panose="020B0502040204020203" pitchFamily="34" charset="0"/>
            </a:endParaRPr>
          </a:p>
        </p:txBody>
      </p:sp>
      <p:sp>
        <p:nvSpPr>
          <p:cNvPr id="16" name="Marcador de contenido 17"/>
          <p:cNvSpPr txBox="1">
            <a:spLocks/>
          </p:cNvSpPr>
          <p:nvPr/>
        </p:nvSpPr>
        <p:spPr>
          <a:xfrm>
            <a:off x="289682" y="1203649"/>
            <a:ext cx="11317600" cy="293795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spcAft>
                <a:spcPts val="2000"/>
              </a:spcAft>
              <a:buNone/>
            </a:pPr>
            <a:r>
              <a:rPr lang="es-DO" sz="3600" b="1" dirty="0">
                <a:solidFill>
                  <a:srgbClr val="FF0000"/>
                </a:solidFill>
                <a:latin typeface="Bodoni MT Black" panose="02070A03080606020203" pitchFamily="18" charset="0"/>
                <a:ea typeface="STFangsong" panose="020B0503020204020204" pitchFamily="2" charset="-122"/>
                <a:cs typeface="Times New Roman" panose="02020603050405020304" pitchFamily="18" charset="0"/>
              </a:rPr>
              <a:t>«Y en cuanto a ti, si andas delante de mí como anduvo tu padre David, con integridad de corazón y con rectitud, haciendo todas las cosas que te he mandado y guardando mis leyes y mis decretos, entonces estableceré para siempre el trono de tu reino sobre Israel, como prometí a tu padre David, diciendo: “No te faltará un hombre sobre el trono de Israel”» </a:t>
            </a:r>
            <a:endParaRPr lang="es-ES" sz="3600" b="1" dirty="0">
              <a:solidFill>
                <a:srgbClr val="FF0000"/>
              </a:solidFill>
              <a:latin typeface="Bodoni MT Black" panose="02070A03080606020203" pitchFamily="18" charset="0"/>
              <a:ea typeface="STFangsong" panose="020B0503020204020204" pitchFamily="2" charset="-122"/>
              <a:cs typeface="Times New Roman" panose="02020603050405020304" pitchFamily="18" charset="0"/>
            </a:endParaRPr>
          </a:p>
        </p:txBody>
      </p:sp>
      <p:pic>
        <p:nvPicPr>
          <p:cNvPr id="2" name="Imagen 1">
            <a:extLst>
              <a:ext uri="{FF2B5EF4-FFF2-40B4-BE49-F238E27FC236}">
                <a16:creationId xmlns:a16="http://schemas.microsoft.com/office/drawing/2014/main" id="{0E18A279-002C-5C53-B09A-7D8F523C22EF}"/>
              </a:ext>
            </a:extLst>
          </p:cNvPr>
          <p:cNvPicPr>
            <a:picLocks noChangeAspect="1"/>
          </p:cNvPicPr>
          <p:nvPr/>
        </p:nvPicPr>
        <p:blipFill>
          <a:blip r:embed="rId3"/>
          <a:stretch>
            <a:fillRect/>
          </a:stretch>
        </p:blipFill>
        <p:spPr>
          <a:xfrm>
            <a:off x="3075460" y="3837460"/>
            <a:ext cx="6041079" cy="3020540"/>
          </a:xfrm>
          <a:prstGeom prst="rect">
            <a:avLst/>
          </a:prstGeom>
        </p:spPr>
      </p:pic>
    </p:spTree>
    <p:extLst>
      <p:ext uri="{BB962C8B-B14F-4D97-AF65-F5344CB8AC3E}">
        <p14:creationId xmlns:p14="http://schemas.microsoft.com/office/powerpoint/2010/main" val="1769326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26B53B-FF8B-0D76-F373-A20C985FF0D8}"/>
              </a:ext>
            </a:extLst>
          </p:cNvPr>
          <p:cNvSpPr>
            <a:spLocks noGrp="1"/>
          </p:cNvSpPr>
          <p:nvPr>
            <p:ph type="title"/>
          </p:nvPr>
        </p:nvSpPr>
        <p:spPr>
          <a:xfrm>
            <a:off x="428017" y="379379"/>
            <a:ext cx="11546732" cy="712303"/>
          </a:xfrm>
        </p:spPr>
        <p:txBody>
          <a:bodyPr>
            <a:noAutofit/>
          </a:bodyPr>
          <a:lstStyle/>
          <a:p>
            <a:r>
              <a:rPr lang="es-DO" sz="3600" dirty="0">
                <a:solidFill>
                  <a:srgbClr val="FF0000"/>
                </a:solidFill>
                <a:latin typeface="Rockwell Nova Extra Bold" panose="02060903020205020403" pitchFamily="18" charset="0"/>
              </a:rPr>
              <a:t>Incluso, el mismo Salomón declaró: </a:t>
            </a:r>
          </a:p>
        </p:txBody>
      </p:sp>
      <p:sp>
        <p:nvSpPr>
          <p:cNvPr id="3" name="Marcador de contenido 2">
            <a:extLst>
              <a:ext uri="{FF2B5EF4-FFF2-40B4-BE49-F238E27FC236}">
                <a16:creationId xmlns:a16="http://schemas.microsoft.com/office/drawing/2014/main" id="{D0CE2E1B-FE84-E909-40B6-CBF29D745114}"/>
              </a:ext>
            </a:extLst>
          </p:cNvPr>
          <p:cNvSpPr>
            <a:spLocks noGrp="1"/>
          </p:cNvSpPr>
          <p:nvPr>
            <p:ph sz="quarter" idx="10"/>
          </p:nvPr>
        </p:nvSpPr>
        <p:spPr>
          <a:xfrm>
            <a:off x="428018" y="1293779"/>
            <a:ext cx="6579272" cy="5291847"/>
          </a:xfrm>
        </p:spPr>
        <p:txBody>
          <a:bodyPr>
            <a:normAutofit lnSpcReduction="10000"/>
          </a:bodyPr>
          <a:lstStyle/>
          <a:p>
            <a:pPr algn="just">
              <a:lnSpc>
                <a:spcPct val="100000"/>
              </a:lnSpc>
            </a:pPr>
            <a:r>
              <a:rPr lang="es-DO" sz="3200" b="1" dirty="0">
                <a:solidFill>
                  <a:srgbClr val="FF0000"/>
                </a:solidFill>
                <a:latin typeface="Bodoni MT Black" panose="02070A03080606020203" pitchFamily="18" charset="0"/>
              </a:rPr>
              <a:t>«Tú has usado de gran misericordia con tu siervo David mi padre, según él anduvo delante de ti con fidelidad, justicia y rectitud de corazón hacia ti; y has guardado para él esta gran misericordia, en que le has dado un hijo que se siente en su trono, como sucede hoy» (1 Re 3:6-12, LBLA). </a:t>
            </a:r>
          </a:p>
          <a:p>
            <a:endParaRPr lang="es-DO" sz="1400" dirty="0"/>
          </a:p>
        </p:txBody>
      </p:sp>
      <p:pic>
        <p:nvPicPr>
          <p:cNvPr id="4" name="Imagen 3">
            <a:extLst>
              <a:ext uri="{FF2B5EF4-FFF2-40B4-BE49-F238E27FC236}">
                <a16:creationId xmlns:a16="http://schemas.microsoft.com/office/drawing/2014/main" id="{0D264025-D55C-EE08-CBF8-C663B441D4EB}"/>
              </a:ext>
            </a:extLst>
          </p:cNvPr>
          <p:cNvPicPr>
            <a:picLocks noChangeAspect="1"/>
          </p:cNvPicPr>
          <p:nvPr/>
        </p:nvPicPr>
        <p:blipFill>
          <a:blip r:embed="rId2"/>
          <a:stretch>
            <a:fillRect/>
          </a:stretch>
        </p:blipFill>
        <p:spPr>
          <a:xfrm>
            <a:off x="7175241" y="1381327"/>
            <a:ext cx="5016759" cy="5387299"/>
          </a:xfrm>
          <a:prstGeom prst="rect">
            <a:avLst/>
          </a:prstGeom>
        </p:spPr>
      </p:pic>
    </p:spTree>
    <p:extLst>
      <p:ext uri="{BB962C8B-B14F-4D97-AF65-F5344CB8AC3E}">
        <p14:creationId xmlns:p14="http://schemas.microsoft.com/office/powerpoint/2010/main" val="2725403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23BC9F-17E3-F34E-A799-369CCF07FC2D}"/>
              </a:ext>
            </a:extLst>
          </p:cNvPr>
          <p:cNvSpPr>
            <a:spLocks noGrp="1"/>
          </p:cNvSpPr>
          <p:nvPr>
            <p:ph type="title"/>
          </p:nvPr>
        </p:nvSpPr>
        <p:spPr>
          <a:xfrm>
            <a:off x="521207" y="272373"/>
            <a:ext cx="10821244" cy="1060315"/>
          </a:xfrm>
        </p:spPr>
        <p:txBody>
          <a:bodyPr>
            <a:normAutofit fontScale="90000"/>
          </a:bodyPr>
          <a:lstStyle/>
          <a:p>
            <a:r>
              <a:rPr lang="es-DO" sz="4400" b="1" dirty="0">
                <a:solidFill>
                  <a:srgbClr val="FF0000"/>
                </a:solidFill>
                <a:latin typeface="Rockwell Nova Extra Bold" panose="02060903020205020403" pitchFamily="18" charset="0"/>
              </a:rPr>
              <a:t>Dios no excusa los errores de sus siervos </a:t>
            </a:r>
          </a:p>
        </p:txBody>
      </p:sp>
      <p:sp>
        <p:nvSpPr>
          <p:cNvPr id="3" name="Marcador de contenido 2">
            <a:extLst>
              <a:ext uri="{FF2B5EF4-FFF2-40B4-BE49-F238E27FC236}">
                <a16:creationId xmlns:a16="http://schemas.microsoft.com/office/drawing/2014/main" id="{0D6E5856-0903-D235-AC45-DC10CD288A11}"/>
              </a:ext>
            </a:extLst>
          </p:cNvPr>
          <p:cNvSpPr>
            <a:spLocks noGrp="1"/>
          </p:cNvSpPr>
          <p:nvPr>
            <p:ph sz="quarter" idx="10"/>
          </p:nvPr>
        </p:nvSpPr>
        <p:spPr>
          <a:xfrm>
            <a:off x="4832230" y="1332688"/>
            <a:ext cx="7154257" cy="5013830"/>
          </a:xfrm>
        </p:spPr>
        <p:txBody>
          <a:bodyPr>
            <a:normAutofit/>
          </a:bodyPr>
          <a:lstStyle/>
          <a:p>
            <a:r>
              <a:rPr lang="es-DO" sz="1800" b="1" dirty="0">
                <a:solidFill>
                  <a:srgbClr val="FF0000"/>
                </a:solidFill>
                <a:latin typeface="Bodoni MT Black" panose="02070A03080606020203" pitchFamily="18" charset="0"/>
              </a:rPr>
              <a:t>Dios no excusa los errores de sus siervos y el caso de David no es la excepción. Entonces, ¿no parece exagerado hacer esas declaraciones respecto a un hombre que mostró defectos de carácter tan notables? En lo absoluto. ¿Por qué? Porque el autor bíblico no mira a David como un modelo de virtud en cada aspecto de su vida, sino en el contexto de lealtad a Dios en sentido general.9 Aunque David cometió pecados graves, nunca se apartó de Dios de forma completa. El pecado lo sedujo, encegueciéndolo en algunos momentos, pero la reprensión divina lo despertaba del letargo y se arrepentía prontamente (cf. 1 Sm 25:21-22, 32-35; 2 Sm 12:1-13). </a:t>
            </a:r>
          </a:p>
        </p:txBody>
      </p:sp>
      <p:pic>
        <p:nvPicPr>
          <p:cNvPr id="4" name="Imagen 3">
            <a:extLst>
              <a:ext uri="{FF2B5EF4-FFF2-40B4-BE49-F238E27FC236}">
                <a16:creationId xmlns:a16="http://schemas.microsoft.com/office/drawing/2014/main" id="{BFD2C839-CBA0-A6D7-AB98-2A8007919C04}"/>
              </a:ext>
            </a:extLst>
          </p:cNvPr>
          <p:cNvPicPr>
            <a:picLocks noChangeAspect="1"/>
          </p:cNvPicPr>
          <p:nvPr/>
        </p:nvPicPr>
        <p:blipFill>
          <a:blip r:embed="rId2"/>
          <a:stretch>
            <a:fillRect/>
          </a:stretch>
        </p:blipFill>
        <p:spPr>
          <a:xfrm>
            <a:off x="85522" y="4027251"/>
            <a:ext cx="4659725" cy="2609446"/>
          </a:xfrm>
          <a:prstGeom prst="rect">
            <a:avLst/>
          </a:prstGeom>
        </p:spPr>
      </p:pic>
      <p:pic>
        <p:nvPicPr>
          <p:cNvPr id="5" name="Imagen 4">
            <a:extLst>
              <a:ext uri="{FF2B5EF4-FFF2-40B4-BE49-F238E27FC236}">
                <a16:creationId xmlns:a16="http://schemas.microsoft.com/office/drawing/2014/main" id="{8D59A8A0-EC12-7A59-B4A0-DAE3D0FD53D4}"/>
              </a:ext>
            </a:extLst>
          </p:cNvPr>
          <p:cNvPicPr>
            <a:picLocks noChangeAspect="1"/>
          </p:cNvPicPr>
          <p:nvPr/>
        </p:nvPicPr>
        <p:blipFill>
          <a:blip r:embed="rId3"/>
          <a:stretch>
            <a:fillRect/>
          </a:stretch>
        </p:blipFill>
        <p:spPr>
          <a:xfrm>
            <a:off x="221725" y="1190017"/>
            <a:ext cx="4610505" cy="2837234"/>
          </a:xfrm>
          <a:prstGeom prst="rect">
            <a:avLst/>
          </a:prstGeom>
        </p:spPr>
      </p:pic>
    </p:spTree>
    <p:extLst>
      <p:ext uri="{BB962C8B-B14F-4D97-AF65-F5344CB8AC3E}">
        <p14:creationId xmlns:p14="http://schemas.microsoft.com/office/powerpoint/2010/main" val="4029406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322C0F-D152-EEE6-C268-5EA283000D14}"/>
              </a:ext>
            </a:extLst>
          </p:cNvPr>
          <p:cNvSpPr>
            <a:spLocks noGrp="1"/>
          </p:cNvSpPr>
          <p:nvPr>
            <p:ph type="title"/>
          </p:nvPr>
        </p:nvSpPr>
        <p:spPr>
          <a:xfrm>
            <a:off x="521207" y="448056"/>
            <a:ext cx="11365993" cy="640080"/>
          </a:xfrm>
        </p:spPr>
        <p:txBody>
          <a:bodyPr>
            <a:normAutofit/>
          </a:bodyPr>
          <a:lstStyle/>
          <a:p>
            <a:r>
              <a:rPr lang="es-DO" sz="3600" b="1" dirty="0">
                <a:solidFill>
                  <a:srgbClr val="FF0000"/>
                </a:solidFill>
                <a:latin typeface="Rockwell Nova Extra Bold" panose="02060903020205020403" pitchFamily="18" charset="0"/>
              </a:rPr>
              <a:t>David no coqueteo con la idolatría</a:t>
            </a:r>
          </a:p>
        </p:txBody>
      </p:sp>
      <p:sp>
        <p:nvSpPr>
          <p:cNvPr id="3" name="Marcador de contenido 2">
            <a:extLst>
              <a:ext uri="{FF2B5EF4-FFF2-40B4-BE49-F238E27FC236}">
                <a16:creationId xmlns:a16="http://schemas.microsoft.com/office/drawing/2014/main" id="{25329F6B-4EF6-6FFF-F2BB-5FE8544439C9}"/>
              </a:ext>
            </a:extLst>
          </p:cNvPr>
          <p:cNvSpPr>
            <a:spLocks noGrp="1"/>
          </p:cNvSpPr>
          <p:nvPr>
            <p:ph sz="quarter" idx="10"/>
          </p:nvPr>
        </p:nvSpPr>
        <p:spPr>
          <a:xfrm>
            <a:off x="539496" y="1435607"/>
            <a:ext cx="9402172" cy="5227839"/>
          </a:xfrm>
        </p:spPr>
        <p:txBody>
          <a:bodyPr>
            <a:normAutofit lnSpcReduction="10000"/>
          </a:bodyPr>
          <a:lstStyle/>
          <a:p>
            <a:r>
              <a:rPr lang="es-DO" sz="2400" b="1" dirty="0">
                <a:solidFill>
                  <a:srgbClr val="FF0000"/>
                </a:solidFill>
              </a:rPr>
              <a:t>Otro asunto que, generalmente, se pasa por alto es que David, diferente a la mayoría de los reyes israelitas, no coqueteó con la adoración de ídolos como lo hiciera posteriormente su hijo Salomón (cf. 1 Re 11:4). El autor inspirado hace la siguiente evaluación del carácter de David: «David había hecho lo recto ante los ojos del SEÑOR y no se había apartado en todos los días de su vida de nada de lo que le había mandado, excepto en el asunto de Urías el heteo» (1 Re 15:5). Pero, aunque podamos señalar «el asunto de Urías» como el único acto reprobable en la vida de David, cosa que no creo. </a:t>
            </a:r>
          </a:p>
        </p:txBody>
      </p:sp>
      <p:pic>
        <p:nvPicPr>
          <p:cNvPr id="4" name="Imagen 3">
            <a:extLst>
              <a:ext uri="{FF2B5EF4-FFF2-40B4-BE49-F238E27FC236}">
                <a16:creationId xmlns:a16="http://schemas.microsoft.com/office/drawing/2014/main" id="{B3A67F88-5268-B341-DD09-7302341DA63F}"/>
              </a:ext>
            </a:extLst>
          </p:cNvPr>
          <p:cNvPicPr>
            <a:picLocks noChangeAspect="1"/>
          </p:cNvPicPr>
          <p:nvPr/>
        </p:nvPicPr>
        <p:blipFill>
          <a:blip r:embed="rId2"/>
          <a:stretch>
            <a:fillRect/>
          </a:stretch>
        </p:blipFill>
        <p:spPr>
          <a:xfrm>
            <a:off x="10011282" y="1257300"/>
            <a:ext cx="2109382" cy="2915585"/>
          </a:xfrm>
          <a:prstGeom prst="rect">
            <a:avLst/>
          </a:prstGeom>
        </p:spPr>
      </p:pic>
      <p:pic>
        <p:nvPicPr>
          <p:cNvPr id="5" name="Imagen 4">
            <a:extLst>
              <a:ext uri="{FF2B5EF4-FFF2-40B4-BE49-F238E27FC236}">
                <a16:creationId xmlns:a16="http://schemas.microsoft.com/office/drawing/2014/main" id="{B3A1C19D-94BE-B672-1942-1947BE675A30}"/>
              </a:ext>
            </a:extLst>
          </p:cNvPr>
          <p:cNvPicPr>
            <a:picLocks noChangeAspect="1"/>
          </p:cNvPicPr>
          <p:nvPr/>
        </p:nvPicPr>
        <p:blipFill>
          <a:blip r:embed="rId3"/>
          <a:stretch>
            <a:fillRect/>
          </a:stretch>
        </p:blipFill>
        <p:spPr>
          <a:xfrm>
            <a:off x="10011282" y="4244525"/>
            <a:ext cx="2109382" cy="2613475"/>
          </a:xfrm>
          <a:prstGeom prst="rect">
            <a:avLst/>
          </a:prstGeom>
        </p:spPr>
      </p:pic>
    </p:spTree>
    <p:extLst>
      <p:ext uri="{BB962C8B-B14F-4D97-AF65-F5344CB8AC3E}">
        <p14:creationId xmlns:p14="http://schemas.microsoft.com/office/powerpoint/2010/main" val="227083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77A380-ECB8-F175-383E-ED883830C386}"/>
              </a:ext>
            </a:extLst>
          </p:cNvPr>
          <p:cNvSpPr>
            <a:spLocks noGrp="1"/>
          </p:cNvSpPr>
          <p:nvPr>
            <p:ph type="title"/>
          </p:nvPr>
        </p:nvSpPr>
        <p:spPr>
          <a:xfrm>
            <a:off x="521207" y="298580"/>
            <a:ext cx="6877119" cy="789556"/>
          </a:xfrm>
        </p:spPr>
        <p:txBody>
          <a:bodyPr>
            <a:normAutofit/>
          </a:bodyPr>
          <a:lstStyle/>
          <a:p>
            <a:r>
              <a:rPr lang="es-DO" sz="4000" dirty="0">
                <a:solidFill>
                  <a:srgbClr val="FF0000"/>
                </a:solidFill>
                <a:latin typeface="Amasis MT Pro Black" panose="02040A04050005020304" pitchFamily="18" charset="0"/>
              </a:rPr>
              <a:t>Introducción 1</a:t>
            </a:r>
          </a:p>
        </p:txBody>
      </p:sp>
      <p:sp>
        <p:nvSpPr>
          <p:cNvPr id="3" name="Marcador de contenido 2">
            <a:extLst>
              <a:ext uri="{FF2B5EF4-FFF2-40B4-BE49-F238E27FC236}">
                <a16:creationId xmlns:a16="http://schemas.microsoft.com/office/drawing/2014/main" id="{E47DEC8F-AE80-A8B9-8C0F-BD34FE968810}"/>
              </a:ext>
            </a:extLst>
          </p:cNvPr>
          <p:cNvSpPr>
            <a:spLocks noGrp="1"/>
          </p:cNvSpPr>
          <p:nvPr>
            <p:ph sz="quarter" idx="10"/>
          </p:nvPr>
        </p:nvSpPr>
        <p:spPr>
          <a:xfrm>
            <a:off x="5393093" y="1315617"/>
            <a:ext cx="6277699" cy="5309117"/>
          </a:xfrm>
        </p:spPr>
        <p:txBody>
          <a:bodyPr>
            <a:normAutofit fontScale="85000" lnSpcReduction="10000"/>
          </a:bodyPr>
          <a:lstStyle/>
          <a:p>
            <a:pPr>
              <a:lnSpc>
                <a:spcPct val="100000"/>
              </a:lnSpc>
              <a:spcBef>
                <a:spcPts val="0"/>
              </a:spcBef>
              <a:spcAft>
                <a:spcPts val="0"/>
              </a:spcAft>
            </a:pPr>
            <a:r>
              <a:rPr lang="es-DO" sz="2400" dirty="0">
                <a:solidFill>
                  <a:srgbClr val="FF0000"/>
                </a:solidFill>
                <a:latin typeface="Amasis MT Pro Black" panose="02040A04050005020304" pitchFamily="18" charset="0"/>
              </a:rPr>
              <a:t>Los justos serán glorificados en ocasión de la Segunda Venida (Rom8:29-30; 1 Tes 4:14-17; 1 Co 15:50-51). Esa experiencia garantiza la erradicación de la «ley del pecado y de la muerte» de la naturaleza humana (Rom 7:18-23). Nuestra naturaleza volverá a ser como la de nuestros primeros padres en el Edén: sin ninguna inclinación al mal, santa e inmaculada.</a:t>
            </a:r>
          </a:p>
          <a:p>
            <a:pPr>
              <a:lnSpc>
                <a:spcPct val="100000"/>
              </a:lnSpc>
              <a:spcBef>
                <a:spcPts val="0"/>
              </a:spcBef>
              <a:spcAft>
                <a:spcPts val="0"/>
              </a:spcAft>
            </a:pPr>
            <a:endParaRPr lang="es-DO" sz="2400" dirty="0">
              <a:solidFill>
                <a:srgbClr val="FF0000"/>
              </a:solidFill>
              <a:latin typeface="Amasis MT Pro Black" panose="02040A04050005020304" pitchFamily="18" charset="0"/>
            </a:endParaRPr>
          </a:p>
          <a:p>
            <a:pPr>
              <a:lnSpc>
                <a:spcPct val="100000"/>
              </a:lnSpc>
              <a:spcBef>
                <a:spcPts val="0"/>
              </a:spcBef>
              <a:spcAft>
                <a:spcPts val="0"/>
              </a:spcAft>
            </a:pPr>
            <a:r>
              <a:rPr lang="es-DO" sz="2400" dirty="0">
                <a:solidFill>
                  <a:srgbClr val="FF0000"/>
                </a:solidFill>
                <a:latin typeface="Amasis MT Pro Black" panose="02040A04050005020304" pitchFamily="18" charset="0"/>
              </a:rPr>
              <a:t>Luego, al finalizar el juicio final, el autor del mal, el pecado y los</a:t>
            </a:r>
            <a:r>
              <a:rPr lang="es-DO" sz="2400" u="sng" dirty="0">
                <a:solidFill>
                  <a:srgbClr val="FF0000"/>
                </a:solidFill>
                <a:latin typeface="Amasis MT Pro Black" panose="02040A04050005020304" pitchFamily="18" charset="0"/>
              </a:rPr>
              <a:t> </a:t>
            </a:r>
            <a:r>
              <a:rPr lang="es-DO" sz="2400" dirty="0">
                <a:solidFill>
                  <a:srgbClr val="FF0000"/>
                </a:solidFill>
                <a:latin typeface="Amasis MT Pro Black" panose="02040A04050005020304" pitchFamily="18" charset="0"/>
              </a:rPr>
              <a:t>pecadores serán destruidos para siempre (</a:t>
            </a:r>
            <a:r>
              <a:rPr lang="es-DO" sz="2400" dirty="0" err="1">
                <a:solidFill>
                  <a:srgbClr val="FF0000"/>
                </a:solidFill>
                <a:latin typeface="Amasis MT Pro Black" panose="02040A04050005020304" pitchFamily="18" charset="0"/>
              </a:rPr>
              <a:t>Ap</a:t>
            </a:r>
            <a:r>
              <a:rPr lang="es-DO" sz="2400" dirty="0">
                <a:solidFill>
                  <a:srgbClr val="FF0000"/>
                </a:solidFill>
                <a:latin typeface="Amasis MT Pro Black" panose="02040A04050005020304" pitchFamily="18" charset="0"/>
              </a:rPr>
              <a:t> 20:9, 11-15, cf. Mal 3:1-3; Ez 28:18-19). El profeta Nahúm afirma que la erradicación del mal será tan completa, que «¡La calamidad no se repetirá!» (1:9, NVI, cf. Mal 4:1-3), o como traduce la RVR 2015, el Señor «no tomará venganza dos veces de sus enemigos».</a:t>
            </a:r>
          </a:p>
        </p:txBody>
      </p:sp>
      <p:pic>
        <p:nvPicPr>
          <p:cNvPr id="4" name="Imagen 3">
            <a:extLst>
              <a:ext uri="{FF2B5EF4-FFF2-40B4-BE49-F238E27FC236}">
                <a16:creationId xmlns:a16="http://schemas.microsoft.com/office/drawing/2014/main" id="{A7F880EA-EFF6-0E8F-F9D7-605038F52499}"/>
              </a:ext>
            </a:extLst>
          </p:cNvPr>
          <p:cNvPicPr>
            <a:picLocks noChangeAspect="1"/>
          </p:cNvPicPr>
          <p:nvPr/>
        </p:nvPicPr>
        <p:blipFill>
          <a:blip r:embed="rId2"/>
          <a:stretch>
            <a:fillRect/>
          </a:stretch>
        </p:blipFill>
        <p:spPr>
          <a:xfrm>
            <a:off x="0" y="1792838"/>
            <a:ext cx="5258206" cy="4309382"/>
          </a:xfrm>
          <a:prstGeom prst="rect">
            <a:avLst/>
          </a:prstGeom>
        </p:spPr>
      </p:pic>
    </p:spTree>
    <p:extLst>
      <p:ext uri="{BB962C8B-B14F-4D97-AF65-F5344CB8AC3E}">
        <p14:creationId xmlns:p14="http://schemas.microsoft.com/office/powerpoint/2010/main" val="1695545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D92C39-154C-E302-E119-B22C0FBE2732}"/>
              </a:ext>
            </a:extLst>
          </p:cNvPr>
          <p:cNvSpPr>
            <a:spLocks noGrp="1"/>
          </p:cNvSpPr>
          <p:nvPr>
            <p:ph type="title"/>
          </p:nvPr>
        </p:nvSpPr>
        <p:spPr>
          <a:xfrm>
            <a:off x="521207" y="233265"/>
            <a:ext cx="8865389" cy="854871"/>
          </a:xfrm>
        </p:spPr>
        <p:txBody>
          <a:bodyPr>
            <a:normAutofit/>
          </a:bodyPr>
          <a:lstStyle/>
          <a:p>
            <a:r>
              <a:rPr lang="es-DO" sz="4400" b="1"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Una cosa es segura: </a:t>
            </a:r>
          </a:p>
        </p:txBody>
      </p:sp>
      <p:sp>
        <p:nvSpPr>
          <p:cNvPr id="7" name="Marcador de contenido 6">
            <a:extLst>
              <a:ext uri="{FF2B5EF4-FFF2-40B4-BE49-F238E27FC236}">
                <a16:creationId xmlns:a16="http://schemas.microsoft.com/office/drawing/2014/main" id="{80263BB3-D7CD-0C99-B328-E03210DCD97B}"/>
              </a:ext>
            </a:extLst>
          </p:cNvPr>
          <p:cNvSpPr>
            <a:spLocks noGrp="1"/>
          </p:cNvSpPr>
          <p:nvPr>
            <p:ph sz="quarter" idx="10"/>
          </p:nvPr>
        </p:nvSpPr>
        <p:spPr>
          <a:xfrm>
            <a:off x="539495" y="1435608"/>
            <a:ext cx="10722553" cy="4937200"/>
          </a:xfrm>
        </p:spPr>
        <p:txBody>
          <a:bodyPr>
            <a:normAutofit/>
          </a:bodyPr>
          <a:lstStyle/>
          <a:p>
            <a:pPr>
              <a:lnSpc>
                <a:spcPct val="100000"/>
              </a:lnSpc>
              <a:spcBef>
                <a:spcPts val="0"/>
              </a:spcBef>
              <a:spcAft>
                <a:spcPts val="0"/>
              </a:spcAft>
            </a:pPr>
            <a:r>
              <a:rPr lang="es-DO" sz="4000" b="1"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David mostró genuino arrepentimiento de sus pecados. </a:t>
            </a:r>
          </a:p>
          <a:p>
            <a:pPr>
              <a:lnSpc>
                <a:spcPct val="100000"/>
              </a:lnSpc>
              <a:spcBef>
                <a:spcPts val="0"/>
              </a:spcBef>
              <a:spcAft>
                <a:spcPts val="0"/>
              </a:spcAft>
            </a:pPr>
            <a:endParaRPr lang="es-DO" sz="4000" b="1" dirty="0">
              <a:solidFill>
                <a:srgbClr val="C00000"/>
              </a:solidFill>
              <a:latin typeface="ADLaM Display" panose="02010000000000000000" pitchFamily="2" charset="0"/>
              <a:ea typeface="ADLaM Display" panose="02010000000000000000" pitchFamily="2" charset="0"/>
              <a:cs typeface="ADLaM Display" panose="02010000000000000000" pitchFamily="2" charset="0"/>
            </a:endParaRPr>
          </a:p>
          <a:p>
            <a:pPr>
              <a:lnSpc>
                <a:spcPct val="100000"/>
              </a:lnSpc>
              <a:spcBef>
                <a:spcPts val="0"/>
              </a:spcBef>
              <a:spcAft>
                <a:spcPts val="0"/>
              </a:spcAft>
            </a:pPr>
            <a:r>
              <a:rPr lang="es-DO" sz="4000" b="1"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Esto significa que cuando él resucite y sea traslado al cielo, nadie temerá jamás que David volverá a desviarse del camino de la justicia.</a:t>
            </a:r>
          </a:p>
        </p:txBody>
      </p:sp>
    </p:spTree>
    <p:extLst>
      <p:ext uri="{BB962C8B-B14F-4D97-AF65-F5344CB8AC3E}">
        <p14:creationId xmlns:p14="http://schemas.microsoft.com/office/powerpoint/2010/main" val="3727618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478F0A-6425-EFE0-78EB-57F0A49D9AE6}"/>
              </a:ext>
            </a:extLst>
          </p:cNvPr>
          <p:cNvSpPr>
            <a:spLocks noGrp="1"/>
          </p:cNvSpPr>
          <p:nvPr>
            <p:ph type="title"/>
          </p:nvPr>
        </p:nvSpPr>
        <p:spPr>
          <a:xfrm>
            <a:off x="252919" y="233464"/>
            <a:ext cx="11770467" cy="854672"/>
          </a:xfrm>
        </p:spPr>
        <p:txBody>
          <a:bodyPr>
            <a:normAutofit fontScale="90000"/>
          </a:bodyPr>
          <a:lstStyle/>
          <a:p>
            <a:r>
              <a:rPr lang="es-DO" sz="3200" b="1" dirty="0">
                <a:solidFill>
                  <a:srgbClr val="FF0000"/>
                </a:solidFill>
                <a:latin typeface="Rockwell Nova Extra Bold" panose="02060903020205020403" pitchFamily="18" charset="0"/>
              </a:rPr>
              <a:t>El Juicio pre-Advenimiento y Gratitud Eterna</a:t>
            </a:r>
          </a:p>
        </p:txBody>
      </p:sp>
      <p:sp>
        <p:nvSpPr>
          <p:cNvPr id="3" name="Marcador de contenido 2">
            <a:extLst>
              <a:ext uri="{FF2B5EF4-FFF2-40B4-BE49-F238E27FC236}">
                <a16:creationId xmlns:a16="http://schemas.microsoft.com/office/drawing/2014/main" id="{1E2E7E49-C101-0F97-B88C-C2A42EAFA1D8}"/>
              </a:ext>
            </a:extLst>
          </p:cNvPr>
          <p:cNvSpPr>
            <a:spLocks noGrp="1"/>
          </p:cNvSpPr>
          <p:nvPr>
            <p:ph sz="quarter" idx="10"/>
          </p:nvPr>
        </p:nvSpPr>
        <p:spPr>
          <a:xfrm>
            <a:off x="3929974" y="1264596"/>
            <a:ext cx="7996137" cy="5359940"/>
          </a:xfrm>
        </p:spPr>
        <p:txBody>
          <a:bodyPr>
            <a:normAutofit lnSpcReduction="10000"/>
          </a:bodyPr>
          <a:lstStyle/>
          <a:p>
            <a:r>
              <a:rPr lang="es-DO" sz="2000" b="1" dirty="0">
                <a:solidFill>
                  <a:srgbClr val="FF0000"/>
                </a:solidFill>
              </a:rPr>
              <a:t>Dos cosas nos permiten afirmar esto: 1) El juicio pre-advenimiento despejará toda duda. Dios vindicará a sus hijos en este juicio y los declarará dignos de heredar el reino eterno (</a:t>
            </a:r>
            <a:r>
              <a:rPr lang="es-DO" sz="2000" b="1" dirty="0" err="1">
                <a:solidFill>
                  <a:srgbClr val="FF0000"/>
                </a:solidFill>
              </a:rPr>
              <a:t>Dn</a:t>
            </a:r>
            <a:r>
              <a:rPr lang="es-DO" sz="2000" b="1" dirty="0">
                <a:solidFill>
                  <a:srgbClr val="FF0000"/>
                </a:solidFill>
              </a:rPr>
              <a:t> 7:13-14; 22, 26-27). El caso de cada creyente habrá sido decidido y cada creyente habrá sido vindicado de las acusaciones de Satanás (</a:t>
            </a:r>
            <a:r>
              <a:rPr lang="es-DO" sz="2000" b="1" dirty="0" err="1">
                <a:solidFill>
                  <a:srgbClr val="FF0000"/>
                </a:solidFill>
              </a:rPr>
              <a:t>Ap</a:t>
            </a:r>
            <a:r>
              <a:rPr lang="es-DO" sz="2000" b="1" dirty="0">
                <a:solidFill>
                  <a:srgbClr val="FF0000"/>
                </a:solidFill>
              </a:rPr>
              <a:t> 12:10; Zac 3:1-2). Cuando los santos lleguen al cielo, independientemente de los errores que cometieron en la tierra, ninguno de ellos mirará en los demás a un posible rebelde. 2) Un sentido de gratitud y agradecimiento eterno rebosará en el corazón de los redimidos. En las marcas de la crucifixión tendrán ellos una motivación suficiente para no rebelarse jamás. ¡Ya no habrá otro Getsemaní y, mucho menos, otro Calvario! </a:t>
            </a:r>
          </a:p>
        </p:txBody>
      </p:sp>
      <p:pic>
        <p:nvPicPr>
          <p:cNvPr id="4" name="Imagen 3">
            <a:extLst>
              <a:ext uri="{FF2B5EF4-FFF2-40B4-BE49-F238E27FC236}">
                <a16:creationId xmlns:a16="http://schemas.microsoft.com/office/drawing/2014/main" id="{827ED10D-1B42-D4C0-6506-3D930D9DC350}"/>
              </a:ext>
            </a:extLst>
          </p:cNvPr>
          <p:cNvPicPr>
            <a:picLocks noChangeAspect="1"/>
          </p:cNvPicPr>
          <p:nvPr/>
        </p:nvPicPr>
        <p:blipFill>
          <a:blip r:embed="rId2"/>
          <a:stretch>
            <a:fillRect/>
          </a:stretch>
        </p:blipFill>
        <p:spPr>
          <a:xfrm>
            <a:off x="86231" y="1264596"/>
            <a:ext cx="3792182" cy="2840476"/>
          </a:xfrm>
          <a:prstGeom prst="rect">
            <a:avLst/>
          </a:prstGeom>
        </p:spPr>
      </p:pic>
      <p:pic>
        <p:nvPicPr>
          <p:cNvPr id="5" name="Imagen 4">
            <a:extLst>
              <a:ext uri="{FF2B5EF4-FFF2-40B4-BE49-F238E27FC236}">
                <a16:creationId xmlns:a16="http://schemas.microsoft.com/office/drawing/2014/main" id="{40446BE7-D8FF-F843-D6A4-E7C3B11FA671}"/>
              </a:ext>
            </a:extLst>
          </p:cNvPr>
          <p:cNvPicPr>
            <a:picLocks noChangeAspect="1"/>
          </p:cNvPicPr>
          <p:nvPr/>
        </p:nvPicPr>
        <p:blipFill>
          <a:blip r:embed="rId3"/>
          <a:stretch>
            <a:fillRect/>
          </a:stretch>
        </p:blipFill>
        <p:spPr>
          <a:xfrm>
            <a:off x="34670" y="4105072"/>
            <a:ext cx="4068533" cy="2519464"/>
          </a:xfrm>
          <a:prstGeom prst="rect">
            <a:avLst/>
          </a:prstGeom>
        </p:spPr>
      </p:pic>
    </p:spTree>
    <p:extLst>
      <p:ext uri="{BB962C8B-B14F-4D97-AF65-F5344CB8AC3E}">
        <p14:creationId xmlns:p14="http://schemas.microsoft.com/office/powerpoint/2010/main" val="2050521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9FF4C1-0F98-F0AE-986B-D2A79DEC20D3}"/>
              </a:ext>
            </a:extLst>
          </p:cNvPr>
          <p:cNvSpPr>
            <a:spLocks noGrp="1"/>
          </p:cNvSpPr>
          <p:nvPr>
            <p:ph type="title"/>
          </p:nvPr>
        </p:nvSpPr>
        <p:spPr>
          <a:xfrm>
            <a:off x="521207" y="448056"/>
            <a:ext cx="9060538" cy="640080"/>
          </a:xfrm>
        </p:spPr>
        <p:txBody>
          <a:bodyPr>
            <a:normAutofit/>
          </a:bodyPr>
          <a:lstStyle/>
          <a:p>
            <a:r>
              <a:rPr lang="es-DO" sz="3600" b="1" dirty="0">
                <a:solidFill>
                  <a:srgbClr val="FF0000"/>
                </a:solidFill>
                <a:latin typeface="Rockwell Nova Extra Bold" panose="02060903020205020403" pitchFamily="18" charset="0"/>
              </a:rPr>
              <a:t>Valoración positiva de David </a:t>
            </a:r>
          </a:p>
        </p:txBody>
      </p:sp>
      <p:sp>
        <p:nvSpPr>
          <p:cNvPr id="3" name="Marcador de contenido 2">
            <a:extLst>
              <a:ext uri="{FF2B5EF4-FFF2-40B4-BE49-F238E27FC236}">
                <a16:creationId xmlns:a16="http://schemas.microsoft.com/office/drawing/2014/main" id="{590CA316-21FC-9246-060E-8C5738DA1FFE}"/>
              </a:ext>
            </a:extLst>
          </p:cNvPr>
          <p:cNvSpPr>
            <a:spLocks noGrp="1"/>
          </p:cNvSpPr>
          <p:nvPr>
            <p:ph sz="quarter" idx="10"/>
          </p:nvPr>
        </p:nvSpPr>
        <p:spPr>
          <a:xfrm>
            <a:off x="539495" y="1435607"/>
            <a:ext cx="7232905" cy="5227839"/>
          </a:xfrm>
        </p:spPr>
        <p:txBody>
          <a:bodyPr>
            <a:normAutofit/>
          </a:bodyPr>
          <a:lstStyle/>
          <a:p>
            <a:r>
              <a:rPr lang="es-DO" sz="2400" b="1" dirty="0">
                <a:solidFill>
                  <a:srgbClr val="FF0000"/>
                </a:solidFill>
              </a:rPr>
              <a:t>La valoración positiva de David como andando en pos de Dios «con todo su corazón, haciendo solo lo recto ante» Él, no excluye o niega sus errores. De la misma manera, la valoración negativa de </a:t>
            </a:r>
            <a:r>
              <a:rPr lang="es-DO" sz="2400" b="1" dirty="0" err="1">
                <a:solidFill>
                  <a:srgbClr val="FF0000"/>
                </a:solidFill>
              </a:rPr>
              <a:t>Acab</a:t>
            </a:r>
            <a:r>
              <a:rPr lang="es-DO" sz="2400" b="1" dirty="0">
                <a:solidFill>
                  <a:srgbClr val="FF0000"/>
                </a:solidFill>
              </a:rPr>
              <a:t>: «No hubo realmente nadie como </a:t>
            </a:r>
            <a:r>
              <a:rPr lang="es-DO" sz="2400" b="1" dirty="0" err="1">
                <a:solidFill>
                  <a:srgbClr val="FF0000"/>
                </a:solidFill>
              </a:rPr>
              <a:t>Acab</a:t>
            </a:r>
            <a:r>
              <a:rPr lang="es-DO" sz="2400" b="1" dirty="0">
                <a:solidFill>
                  <a:srgbClr val="FF0000"/>
                </a:solidFill>
              </a:rPr>
              <a:t>, que se vendiera para hacer lo malo ante los ojos del SEÑOR, pues su mujer Jezabel lo incitaba» (1 Re 21:25), no niega su conversión y arrepentimiento (cf. vv. 27-29).</a:t>
            </a:r>
          </a:p>
        </p:txBody>
      </p:sp>
      <p:pic>
        <p:nvPicPr>
          <p:cNvPr id="5" name="Imagen 4">
            <a:extLst>
              <a:ext uri="{FF2B5EF4-FFF2-40B4-BE49-F238E27FC236}">
                <a16:creationId xmlns:a16="http://schemas.microsoft.com/office/drawing/2014/main" id="{B59636F5-D30C-D87F-458C-C6B3DA7B8A6F}"/>
              </a:ext>
            </a:extLst>
          </p:cNvPr>
          <p:cNvPicPr>
            <a:picLocks noChangeAspect="1"/>
          </p:cNvPicPr>
          <p:nvPr/>
        </p:nvPicPr>
        <p:blipFill>
          <a:blip r:embed="rId2"/>
          <a:stretch>
            <a:fillRect/>
          </a:stretch>
        </p:blipFill>
        <p:spPr>
          <a:xfrm>
            <a:off x="7566801" y="1308572"/>
            <a:ext cx="4544135" cy="2835411"/>
          </a:xfrm>
          <a:prstGeom prst="rect">
            <a:avLst/>
          </a:prstGeom>
        </p:spPr>
      </p:pic>
      <p:pic>
        <p:nvPicPr>
          <p:cNvPr id="8" name="Imagen 7">
            <a:extLst>
              <a:ext uri="{FF2B5EF4-FFF2-40B4-BE49-F238E27FC236}">
                <a16:creationId xmlns:a16="http://schemas.microsoft.com/office/drawing/2014/main" id="{2E6AE9E7-DDCF-2019-A5C8-AA05C62A31D6}"/>
              </a:ext>
            </a:extLst>
          </p:cNvPr>
          <p:cNvPicPr>
            <a:picLocks noChangeAspect="1"/>
          </p:cNvPicPr>
          <p:nvPr/>
        </p:nvPicPr>
        <p:blipFill>
          <a:blip r:embed="rId3"/>
          <a:stretch>
            <a:fillRect/>
          </a:stretch>
        </p:blipFill>
        <p:spPr>
          <a:xfrm>
            <a:off x="7446440" y="4226179"/>
            <a:ext cx="4664496" cy="2392428"/>
          </a:xfrm>
          <a:prstGeom prst="rect">
            <a:avLst/>
          </a:prstGeom>
        </p:spPr>
      </p:pic>
    </p:spTree>
    <p:extLst>
      <p:ext uri="{BB962C8B-B14F-4D97-AF65-F5344CB8AC3E}">
        <p14:creationId xmlns:p14="http://schemas.microsoft.com/office/powerpoint/2010/main" val="176224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0C6576-25EF-DD18-C07D-F70BD5E8B1AE}"/>
              </a:ext>
            </a:extLst>
          </p:cNvPr>
          <p:cNvSpPr>
            <a:spLocks noGrp="1"/>
          </p:cNvSpPr>
          <p:nvPr>
            <p:ph type="title"/>
          </p:nvPr>
        </p:nvSpPr>
        <p:spPr>
          <a:xfrm>
            <a:off x="521207" y="233265"/>
            <a:ext cx="6877119" cy="494523"/>
          </a:xfrm>
        </p:spPr>
        <p:txBody>
          <a:bodyPr>
            <a:normAutofit fontScale="90000"/>
          </a:bodyPr>
          <a:lstStyle/>
          <a:p>
            <a:r>
              <a:rPr lang="es-DO" b="1" dirty="0">
                <a:solidFill>
                  <a:srgbClr val="FF0000"/>
                </a:solidFill>
                <a:latin typeface="Amasis MT Pro Black" panose="020F0502020204030204" pitchFamily="18" charset="0"/>
              </a:rPr>
              <a:t>EVALUACION 1</a:t>
            </a:r>
          </a:p>
        </p:txBody>
      </p:sp>
      <p:sp>
        <p:nvSpPr>
          <p:cNvPr id="3" name="Marcador de contenido 2">
            <a:extLst>
              <a:ext uri="{FF2B5EF4-FFF2-40B4-BE49-F238E27FC236}">
                <a16:creationId xmlns:a16="http://schemas.microsoft.com/office/drawing/2014/main" id="{345D1719-AC5E-ED5D-4EB7-C72BAD59B1FB}"/>
              </a:ext>
            </a:extLst>
          </p:cNvPr>
          <p:cNvSpPr>
            <a:spLocks noGrp="1"/>
          </p:cNvSpPr>
          <p:nvPr>
            <p:ph sz="quarter" idx="10"/>
          </p:nvPr>
        </p:nvSpPr>
        <p:spPr>
          <a:xfrm>
            <a:off x="539495" y="1054359"/>
            <a:ext cx="7419517" cy="5570376"/>
          </a:xfrm>
        </p:spPr>
        <p:txBody>
          <a:bodyPr>
            <a:normAutofit fontScale="85000" lnSpcReduction="20000"/>
          </a:bodyPr>
          <a:lstStyle/>
          <a:p>
            <a:pPr lvl="1" indent="0">
              <a:buNone/>
            </a:pPr>
            <a:r>
              <a:rPr lang="es-DO" sz="2400" b="1" dirty="0">
                <a:solidFill>
                  <a:srgbClr val="FF0000"/>
                </a:solidFill>
              </a:rPr>
              <a:t>1. ¿Se puede decir que David fue un adultero, asesino y ladrón con acechanza y alevosía’?</a:t>
            </a:r>
          </a:p>
          <a:p>
            <a:r>
              <a:rPr lang="es-DO" sz="2400" b="1" dirty="0">
                <a:solidFill>
                  <a:srgbClr val="FF0000"/>
                </a:solidFill>
              </a:rPr>
              <a:t>2.  ¿David salió a la guerra para ver la muerte de Urías?</a:t>
            </a:r>
          </a:p>
          <a:p>
            <a:r>
              <a:rPr lang="es-DO" sz="1800" b="1" dirty="0">
                <a:solidFill>
                  <a:srgbClr val="FF0000"/>
                </a:solidFill>
              </a:rPr>
              <a:t>3.  ¿</a:t>
            </a:r>
            <a:r>
              <a:rPr lang="es-DO" sz="2600" b="1" dirty="0">
                <a:solidFill>
                  <a:srgbClr val="FF0000"/>
                </a:solidFill>
              </a:rPr>
              <a:t>Se puede decir que David no coqueteo con la idolatría?</a:t>
            </a:r>
          </a:p>
          <a:p>
            <a:r>
              <a:rPr lang="es-DO" sz="2600" b="1" dirty="0">
                <a:solidFill>
                  <a:srgbClr val="FF0000"/>
                </a:solidFill>
              </a:rPr>
              <a:t>4. ¿Salomón  tenía una mala valoración de su Padre David?</a:t>
            </a:r>
          </a:p>
          <a:p>
            <a:r>
              <a:rPr lang="es-DO" sz="2600" b="1" dirty="0">
                <a:solidFill>
                  <a:srgbClr val="FF0000"/>
                </a:solidFill>
              </a:rPr>
              <a:t>5. ¿Por su arrepentimiento sincero y de todo corazón se dijo de David que tenía su corazón como el corazón de Dios?</a:t>
            </a:r>
          </a:p>
        </p:txBody>
      </p:sp>
      <p:sp>
        <p:nvSpPr>
          <p:cNvPr id="5" name="CuadroTexto 4">
            <a:extLst>
              <a:ext uri="{FF2B5EF4-FFF2-40B4-BE49-F238E27FC236}">
                <a16:creationId xmlns:a16="http://schemas.microsoft.com/office/drawing/2014/main" id="{644A9468-8AD9-B1B4-B77A-8DBEC9977845}"/>
              </a:ext>
            </a:extLst>
          </p:cNvPr>
          <p:cNvSpPr txBox="1"/>
          <p:nvPr/>
        </p:nvSpPr>
        <p:spPr>
          <a:xfrm>
            <a:off x="8826759" y="1435608"/>
            <a:ext cx="2696547" cy="4893647"/>
          </a:xfrm>
          <a:prstGeom prst="rect">
            <a:avLst/>
          </a:prstGeom>
          <a:noFill/>
        </p:spPr>
        <p:txBody>
          <a:bodyPr wrap="square" rtlCol="0">
            <a:spAutoFit/>
          </a:bodyPr>
          <a:lstStyle/>
          <a:p>
            <a:r>
              <a:rPr lang="es-DO" sz="2400" b="1" dirty="0">
                <a:solidFill>
                  <a:srgbClr val="00B050"/>
                </a:solidFill>
                <a:latin typeface="Amasis MT Pro Black" panose="02040A04050005020304" pitchFamily="18" charset="0"/>
              </a:rPr>
              <a:t>Si   </a:t>
            </a:r>
            <a:r>
              <a:rPr lang="es-DO" sz="2400" b="1" dirty="0">
                <a:solidFill>
                  <a:srgbClr val="FF0000"/>
                </a:solidFill>
                <a:latin typeface="Amasis MT Pro Black" panose="02040A04050005020304" pitchFamily="18" charset="0"/>
              </a:rPr>
              <a:t>        NO</a:t>
            </a:r>
          </a:p>
          <a:p>
            <a:endParaRPr lang="es-DO" sz="2400" b="1" dirty="0">
              <a:solidFill>
                <a:srgbClr val="FF0000"/>
              </a:solidFill>
              <a:latin typeface="Amasis MT Pro Black" panose="02040A04050005020304" pitchFamily="18" charset="0"/>
            </a:endParaRPr>
          </a:p>
          <a:p>
            <a:r>
              <a:rPr lang="es-DO" sz="2400" b="1" dirty="0">
                <a:solidFill>
                  <a:srgbClr val="00B050"/>
                </a:solidFill>
                <a:latin typeface="Amasis MT Pro Black" panose="02040A04050005020304" pitchFamily="18" charset="0"/>
              </a:rPr>
              <a:t>SI   </a:t>
            </a:r>
            <a:r>
              <a:rPr lang="es-DO" sz="2400" b="1" dirty="0">
                <a:solidFill>
                  <a:srgbClr val="FF0000"/>
                </a:solidFill>
                <a:latin typeface="Amasis MT Pro Black" panose="02040A04050005020304" pitchFamily="18" charset="0"/>
              </a:rPr>
              <a:t>        NO</a:t>
            </a:r>
          </a:p>
          <a:p>
            <a:endParaRPr lang="es-DO" sz="2400" b="1" dirty="0">
              <a:solidFill>
                <a:srgbClr val="FF0000"/>
              </a:solidFill>
              <a:latin typeface="Amasis MT Pro Black" panose="02040A04050005020304" pitchFamily="18" charset="0"/>
            </a:endParaRPr>
          </a:p>
          <a:p>
            <a:endParaRPr lang="es-DO" sz="2400" b="1" dirty="0">
              <a:solidFill>
                <a:srgbClr val="FF0000"/>
              </a:solidFill>
              <a:latin typeface="Amasis MT Pro Black" panose="02040A04050005020304" pitchFamily="18" charset="0"/>
            </a:endParaRPr>
          </a:p>
          <a:p>
            <a:r>
              <a:rPr lang="es-DO" sz="2400" b="1" dirty="0">
                <a:solidFill>
                  <a:srgbClr val="00B050"/>
                </a:solidFill>
                <a:latin typeface="Amasis MT Pro Black" panose="02040A04050005020304" pitchFamily="18" charset="0"/>
              </a:rPr>
              <a:t>SI    </a:t>
            </a:r>
            <a:r>
              <a:rPr lang="es-DO" sz="2400" b="1" dirty="0">
                <a:solidFill>
                  <a:srgbClr val="FF0000"/>
                </a:solidFill>
                <a:latin typeface="Amasis MT Pro Black" panose="02040A04050005020304" pitchFamily="18" charset="0"/>
              </a:rPr>
              <a:t>       NO</a:t>
            </a:r>
          </a:p>
          <a:p>
            <a:endParaRPr lang="es-DO" sz="2400" b="1" dirty="0">
              <a:solidFill>
                <a:srgbClr val="FF0000"/>
              </a:solidFill>
              <a:latin typeface="Amasis MT Pro Black" panose="02040A04050005020304" pitchFamily="18" charset="0"/>
            </a:endParaRPr>
          </a:p>
          <a:p>
            <a:endParaRPr lang="es-DO" sz="2400" b="1" dirty="0">
              <a:solidFill>
                <a:srgbClr val="FF0000"/>
              </a:solidFill>
              <a:latin typeface="Amasis MT Pro Black" panose="02040A04050005020304" pitchFamily="18" charset="0"/>
            </a:endParaRPr>
          </a:p>
          <a:p>
            <a:r>
              <a:rPr lang="es-DO" sz="2400" b="1" dirty="0">
                <a:solidFill>
                  <a:srgbClr val="00B050"/>
                </a:solidFill>
                <a:latin typeface="Amasis MT Pro Black" panose="02040A04050005020304" pitchFamily="18" charset="0"/>
              </a:rPr>
              <a:t>SI  </a:t>
            </a:r>
            <a:r>
              <a:rPr lang="es-DO" sz="2400" b="1" dirty="0">
                <a:solidFill>
                  <a:srgbClr val="FF0000"/>
                </a:solidFill>
                <a:latin typeface="Amasis MT Pro Black" panose="02040A04050005020304" pitchFamily="18" charset="0"/>
              </a:rPr>
              <a:t>         NO</a:t>
            </a:r>
          </a:p>
          <a:p>
            <a:endParaRPr lang="es-DO" sz="2400" b="1" dirty="0">
              <a:solidFill>
                <a:srgbClr val="FF0000"/>
              </a:solidFill>
              <a:latin typeface="Amasis MT Pro Black" panose="02040A04050005020304" pitchFamily="18" charset="0"/>
            </a:endParaRPr>
          </a:p>
          <a:p>
            <a:endParaRPr lang="es-DO" sz="2400" b="1" dirty="0">
              <a:solidFill>
                <a:srgbClr val="FF0000"/>
              </a:solidFill>
              <a:latin typeface="Amasis MT Pro Black" panose="02040A04050005020304" pitchFamily="18" charset="0"/>
            </a:endParaRPr>
          </a:p>
          <a:p>
            <a:endParaRPr lang="es-DO" sz="2400" b="1" dirty="0">
              <a:solidFill>
                <a:srgbClr val="FF0000"/>
              </a:solidFill>
              <a:latin typeface="Amasis MT Pro Black" panose="02040A04050005020304" pitchFamily="18" charset="0"/>
            </a:endParaRPr>
          </a:p>
          <a:p>
            <a:r>
              <a:rPr lang="es-DO" sz="2400" b="1" dirty="0">
                <a:solidFill>
                  <a:srgbClr val="00B050"/>
                </a:solidFill>
                <a:latin typeface="Amasis MT Pro Black" panose="02040A04050005020304" pitchFamily="18" charset="0"/>
              </a:rPr>
              <a:t>SI </a:t>
            </a:r>
            <a:r>
              <a:rPr lang="es-DO" sz="2400" b="1" dirty="0">
                <a:solidFill>
                  <a:srgbClr val="FF0000"/>
                </a:solidFill>
                <a:latin typeface="Amasis MT Pro Black" panose="02040A04050005020304" pitchFamily="18" charset="0"/>
              </a:rPr>
              <a:t>          NO</a:t>
            </a:r>
          </a:p>
        </p:txBody>
      </p:sp>
    </p:spTree>
    <p:extLst>
      <p:ext uri="{BB962C8B-B14F-4D97-AF65-F5344CB8AC3E}">
        <p14:creationId xmlns:p14="http://schemas.microsoft.com/office/powerpoint/2010/main" val="3524506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FF57D0-BDE1-F1D3-0604-713FB136903B}"/>
              </a:ext>
            </a:extLst>
          </p:cNvPr>
          <p:cNvSpPr>
            <a:spLocks noGrp="1"/>
          </p:cNvSpPr>
          <p:nvPr>
            <p:ph type="title"/>
          </p:nvPr>
        </p:nvSpPr>
        <p:spPr/>
        <p:txBody>
          <a:bodyPr>
            <a:normAutofit fontScale="90000"/>
          </a:bodyPr>
          <a:lstStyle/>
          <a:p>
            <a:r>
              <a:rPr lang="es-DO" dirty="0"/>
              <a:t> </a:t>
            </a:r>
            <a:r>
              <a:rPr lang="es-DO" sz="4400" b="1" dirty="0">
                <a:solidFill>
                  <a:srgbClr val="FF0000"/>
                </a:solidFill>
                <a:latin typeface="Rockwell Nova Extra Bold" panose="02060903020205020403" pitchFamily="18" charset="0"/>
              </a:rPr>
              <a:t>El caso de Dimas </a:t>
            </a:r>
            <a:endParaRPr lang="es-DO" b="1" dirty="0">
              <a:solidFill>
                <a:srgbClr val="FF0000"/>
              </a:solidFill>
              <a:latin typeface="Rockwell Nova Extra Bold" panose="02060903020205020403" pitchFamily="18" charset="0"/>
            </a:endParaRPr>
          </a:p>
        </p:txBody>
      </p:sp>
      <p:sp>
        <p:nvSpPr>
          <p:cNvPr id="3" name="Marcador de contenido 2">
            <a:extLst>
              <a:ext uri="{FF2B5EF4-FFF2-40B4-BE49-F238E27FC236}">
                <a16:creationId xmlns:a16="http://schemas.microsoft.com/office/drawing/2014/main" id="{CC0F958B-E2EE-CE50-8B04-9DE88D9DA023}"/>
              </a:ext>
            </a:extLst>
          </p:cNvPr>
          <p:cNvSpPr>
            <a:spLocks noGrp="1"/>
          </p:cNvSpPr>
          <p:nvPr>
            <p:ph sz="quarter" idx="10"/>
          </p:nvPr>
        </p:nvSpPr>
        <p:spPr>
          <a:xfrm>
            <a:off x="539495" y="1435607"/>
            <a:ext cx="6678427" cy="5062469"/>
          </a:xfrm>
        </p:spPr>
        <p:txBody>
          <a:bodyPr>
            <a:normAutofit/>
          </a:bodyPr>
          <a:lstStyle/>
          <a:p>
            <a:r>
              <a:rPr lang="es-DO" sz="1800" b="1" dirty="0">
                <a:solidFill>
                  <a:srgbClr val="FF0000"/>
                </a:solidFill>
              </a:rPr>
              <a:t>¿Qué podemos decir respecto a Dimas, «el buen ladrón»? </a:t>
            </a:r>
          </a:p>
          <a:p>
            <a:r>
              <a:rPr lang="es-DO" sz="1800" b="1" dirty="0">
                <a:solidFill>
                  <a:srgbClr val="FF0000"/>
                </a:solidFill>
              </a:rPr>
              <a:t>Lo mismo que hemos afirmado de David. Aunque se sostenga que Dimas fue justificado y santificado en aquel mismo momento, sabemos que este hombre no tuvo la oportunidad de experimentar la santificación como una experiencia de crecimiento y desarrollo del carácter, y mucho menos la perfección del carácter (Rom 6:19-22; 1 Co 1:2). ¡Aún así estará en el cielo! Y de seguro que, como David y todos los demás pecadores redimidos, Dimas jamás volverá «deshonrar a Dios ni ha estropear el universo perfecto» de Dios.</a:t>
            </a:r>
          </a:p>
        </p:txBody>
      </p:sp>
      <p:pic>
        <p:nvPicPr>
          <p:cNvPr id="5" name="Imagen 4">
            <a:extLst>
              <a:ext uri="{FF2B5EF4-FFF2-40B4-BE49-F238E27FC236}">
                <a16:creationId xmlns:a16="http://schemas.microsoft.com/office/drawing/2014/main" id="{67E2703E-A5FC-2E9A-6B25-3A526A435E96}"/>
              </a:ext>
            </a:extLst>
          </p:cNvPr>
          <p:cNvPicPr>
            <a:picLocks noChangeAspect="1"/>
          </p:cNvPicPr>
          <p:nvPr/>
        </p:nvPicPr>
        <p:blipFill>
          <a:blip r:embed="rId2"/>
          <a:stretch>
            <a:fillRect/>
          </a:stretch>
        </p:blipFill>
        <p:spPr>
          <a:xfrm>
            <a:off x="7217922" y="768096"/>
            <a:ext cx="4776848" cy="5204298"/>
          </a:xfrm>
          <a:prstGeom prst="rect">
            <a:avLst/>
          </a:prstGeom>
        </p:spPr>
      </p:pic>
    </p:spTree>
    <p:extLst>
      <p:ext uri="{BB962C8B-B14F-4D97-AF65-F5344CB8AC3E}">
        <p14:creationId xmlns:p14="http://schemas.microsoft.com/office/powerpoint/2010/main" val="3561057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601F7A-4B7D-AF0F-ED8D-192F8D24D39F}"/>
              </a:ext>
            </a:extLst>
          </p:cNvPr>
          <p:cNvSpPr>
            <a:spLocks noGrp="1"/>
          </p:cNvSpPr>
          <p:nvPr>
            <p:ph type="title"/>
          </p:nvPr>
        </p:nvSpPr>
        <p:spPr>
          <a:xfrm>
            <a:off x="521207" y="252919"/>
            <a:ext cx="10685057" cy="835217"/>
          </a:xfrm>
        </p:spPr>
        <p:txBody>
          <a:bodyPr>
            <a:normAutofit/>
          </a:bodyPr>
          <a:lstStyle/>
          <a:p>
            <a:r>
              <a:rPr lang="es-DO" sz="4400" dirty="0">
                <a:solidFill>
                  <a:srgbClr val="FF0000"/>
                </a:solidFill>
                <a:latin typeface="Rockwell Nova Extra Bold" panose="02060903020205020403" pitchFamily="18" charset="0"/>
              </a:rPr>
              <a:t>Su caso es muy significativo</a:t>
            </a:r>
          </a:p>
        </p:txBody>
      </p:sp>
      <p:sp>
        <p:nvSpPr>
          <p:cNvPr id="3" name="Marcador de contenido 2">
            <a:extLst>
              <a:ext uri="{FF2B5EF4-FFF2-40B4-BE49-F238E27FC236}">
                <a16:creationId xmlns:a16="http://schemas.microsoft.com/office/drawing/2014/main" id="{9F26C266-4D01-2548-7B0E-EDDF7FA530B2}"/>
              </a:ext>
            </a:extLst>
          </p:cNvPr>
          <p:cNvSpPr>
            <a:spLocks noGrp="1"/>
          </p:cNvSpPr>
          <p:nvPr>
            <p:ph sz="quarter" idx="10"/>
          </p:nvPr>
        </p:nvSpPr>
        <p:spPr>
          <a:xfrm>
            <a:off x="539495" y="1435607"/>
            <a:ext cx="11376887" cy="5169474"/>
          </a:xfrm>
        </p:spPr>
        <p:txBody>
          <a:bodyPr>
            <a:normAutofit fontScale="92500" lnSpcReduction="10000"/>
          </a:bodyPr>
          <a:lstStyle/>
          <a:p>
            <a:r>
              <a:rPr lang="es-DO" sz="3200" b="1" dirty="0">
                <a:solidFill>
                  <a:srgbClr val="FF0000"/>
                </a:solidFill>
              </a:rPr>
              <a:t>El caso de este pobre hombre es muy significativo en el contexto de nuestro estudio y el tema de la vindicación de Dios. Recordemos que, cuando Jesús pendía de la cruz, el liderazgo judío y muchos de las multitudes lo veían como un farsante y no como quien Él había afirmado ser: el Cristo (el Ungido), el Hijo del Dios viviente (Mt 16:16-28; 26:63-64). Sobre las implicaciones de la confesión de fe del ladrón arrepentido, </a:t>
            </a:r>
          </a:p>
        </p:txBody>
      </p:sp>
    </p:spTree>
    <p:extLst>
      <p:ext uri="{BB962C8B-B14F-4D97-AF65-F5344CB8AC3E}">
        <p14:creationId xmlns:p14="http://schemas.microsoft.com/office/powerpoint/2010/main" val="469120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8C34E7-0562-9FCF-3D50-5FB52193AF45}"/>
              </a:ext>
            </a:extLst>
          </p:cNvPr>
          <p:cNvSpPr>
            <a:spLocks noGrp="1"/>
          </p:cNvSpPr>
          <p:nvPr>
            <p:ph type="title"/>
          </p:nvPr>
        </p:nvSpPr>
        <p:spPr/>
        <p:txBody>
          <a:bodyPr/>
          <a:lstStyle/>
          <a:p>
            <a:r>
              <a:rPr lang="es-DO" b="1" dirty="0">
                <a:solidFill>
                  <a:srgbClr val="FF0000"/>
                </a:solidFill>
                <a:latin typeface="Rockwell Nova Extra Bold" panose="02060903020205020403" pitchFamily="18" charset="0"/>
              </a:rPr>
              <a:t>la Sra. White declaró: </a:t>
            </a:r>
          </a:p>
        </p:txBody>
      </p:sp>
      <p:sp>
        <p:nvSpPr>
          <p:cNvPr id="3" name="Marcador de contenido 2">
            <a:extLst>
              <a:ext uri="{FF2B5EF4-FFF2-40B4-BE49-F238E27FC236}">
                <a16:creationId xmlns:a16="http://schemas.microsoft.com/office/drawing/2014/main" id="{5AF84726-A001-C4BD-452C-495DF14D262E}"/>
              </a:ext>
            </a:extLst>
          </p:cNvPr>
          <p:cNvSpPr>
            <a:spLocks noGrp="1"/>
          </p:cNvSpPr>
          <p:nvPr>
            <p:ph sz="quarter" idx="10"/>
          </p:nvPr>
        </p:nvSpPr>
        <p:spPr>
          <a:xfrm>
            <a:off x="608031" y="1289116"/>
            <a:ext cx="7933295" cy="5120828"/>
          </a:xfrm>
        </p:spPr>
        <p:txBody>
          <a:bodyPr>
            <a:normAutofit fontScale="92500"/>
          </a:bodyPr>
          <a:lstStyle/>
          <a:p>
            <a:r>
              <a:rPr lang="es-DO" sz="2400" b="1" dirty="0">
                <a:solidFill>
                  <a:srgbClr val="FF0000"/>
                </a:solidFill>
              </a:rPr>
              <a:t>«¡Cuánto agradecimiento sintió entonces el Salvador por la expresión de fe y amor que oyó del ladrón moribundo! Mientras los dirigentes judíos le negaban y hasta sus discípulos dudaban de su divinidad, el pobre ladrón, en el umbral de la eternidad, llamó a Jesús, Señor. Muchos estaban dispuestos a llamarle Señor cuando realizaba milagros y después que hubo resucitado de la tumba; pero mientras pendía moribundo de la cruz, nadie le reconoció sino el ladrón arrepentido que se salvó a la undécima hora».</a:t>
            </a:r>
          </a:p>
        </p:txBody>
      </p:sp>
      <p:pic>
        <p:nvPicPr>
          <p:cNvPr id="4" name="Imagen 3">
            <a:extLst>
              <a:ext uri="{FF2B5EF4-FFF2-40B4-BE49-F238E27FC236}">
                <a16:creationId xmlns:a16="http://schemas.microsoft.com/office/drawing/2014/main" id="{E9C29383-B4A0-5D6C-43D6-76DC9D1B242C}"/>
              </a:ext>
            </a:extLst>
          </p:cNvPr>
          <p:cNvPicPr>
            <a:picLocks noChangeAspect="1"/>
          </p:cNvPicPr>
          <p:nvPr/>
        </p:nvPicPr>
        <p:blipFill>
          <a:blip r:embed="rId2"/>
          <a:stretch>
            <a:fillRect/>
          </a:stretch>
        </p:blipFill>
        <p:spPr>
          <a:xfrm>
            <a:off x="8541326" y="1289116"/>
            <a:ext cx="3408799" cy="2553309"/>
          </a:xfrm>
          <a:prstGeom prst="rect">
            <a:avLst/>
          </a:prstGeom>
        </p:spPr>
      </p:pic>
      <p:pic>
        <p:nvPicPr>
          <p:cNvPr id="5" name="Imagen 4">
            <a:extLst>
              <a:ext uri="{FF2B5EF4-FFF2-40B4-BE49-F238E27FC236}">
                <a16:creationId xmlns:a16="http://schemas.microsoft.com/office/drawing/2014/main" id="{5F3ED538-CF63-11B6-F9AE-29546681B78D}"/>
              </a:ext>
            </a:extLst>
          </p:cNvPr>
          <p:cNvPicPr>
            <a:picLocks noChangeAspect="1"/>
          </p:cNvPicPr>
          <p:nvPr/>
        </p:nvPicPr>
        <p:blipFill>
          <a:blip r:embed="rId3"/>
          <a:stretch>
            <a:fillRect/>
          </a:stretch>
        </p:blipFill>
        <p:spPr>
          <a:xfrm>
            <a:off x="8541326" y="3873434"/>
            <a:ext cx="3461456" cy="2737490"/>
          </a:xfrm>
          <a:prstGeom prst="rect">
            <a:avLst/>
          </a:prstGeom>
        </p:spPr>
      </p:pic>
    </p:spTree>
    <p:extLst>
      <p:ext uri="{BB962C8B-B14F-4D97-AF65-F5344CB8AC3E}">
        <p14:creationId xmlns:p14="http://schemas.microsoft.com/office/powerpoint/2010/main" val="3207951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0C1AF0-27CD-909F-A9B1-3C2E8425F133}"/>
              </a:ext>
            </a:extLst>
          </p:cNvPr>
          <p:cNvSpPr>
            <a:spLocks noGrp="1"/>
          </p:cNvSpPr>
          <p:nvPr>
            <p:ph type="title"/>
          </p:nvPr>
        </p:nvSpPr>
        <p:spPr>
          <a:xfrm>
            <a:off x="408562" y="87549"/>
            <a:ext cx="11585641" cy="1000587"/>
          </a:xfrm>
        </p:spPr>
        <p:txBody>
          <a:bodyPr>
            <a:normAutofit fontScale="90000"/>
          </a:bodyPr>
          <a:lstStyle/>
          <a:p>
            <a:r>
              <a:rPr lang="es-DO" sz="3600" b="1" dirty="0">
                <a:solidFill>
                  <a:srgbClr val="FF0000"/>
                </a:solidFill>
                <a:latin typeface="Rockwell Nova Extra Bold" panose="02060903020205020403" pitchFamily="18" charset="0"/>
              </a:rPr>
              <a:t>La fe de Dimas vindicó la misión salvífica de Cristo. </a:t>
            </a:r>
          </a:p>
        </p:txBody>
      </p:sp>
      <p:sp>
        <p:nvSpPr>
          <p:cNvPr id="3" name="Marcador de contenido 2">
            <a:extLst>
              <a:ext uri="{FF2B5EF4-FFF2-40B4-BE49-F238E27FC236}">
                <a16:creationId xmlns:a16="http://schemas.microsoft.com/office/drawing/2014/main" id="{BD2120BC-4275-B98B-550D-FDD6E6EA136D}"/>
              </a:ext>
            </a:extLst>
          </p:cNvPr>
          <p:cNvSpPr>
            <a:spLocks noGrp="1"/>
          </p:cNvSpPr>
          <p:nvPr>
            <p:ph sz="quarter" idx="10"/>
          </p:nvPr>
        </p:nvSpPr>
        <p:spPr>
          <a:xfrm>
            <a:off x="204281" y="1435607"/>
            <a:ext cx="8093413" cy="5237567"/>
          </a:xfrm>
        </p:spPr>
        <p:txBody>
          <a:bodyPr>
            <a:normAutofit fontScale="92500" lnSpcReduction="10000"/>
          </a:bodyPr>
          <a:lstStyle/>
          <a:p>
            <a:r>
              <a:rPr lang="es-DO" sz="2400" b="1" dirty="0">
                <a:solidFill>
                  <a:srgbClr val="FF0000"/>
                </a:solidFill>
              </a:rPr>
              <a:t>En un contexto de rechazo casi generalizado y de dudas anidadas en el corazón de sus propios discípulos, la fe de Dimas vindicó la misión salvífica de Cristo. En esa confesión, escuchaba derrotado Satanás el eco del canto que la gran multitud entonará «delante del trono de Dios y en la presencia del Cordero»: «¡La salvación pertenece a nuestro Dios que está sentado sobre el trono, y al Cordero!» (</a:t>
            </a:r>
            <a:r>
              <a:rPr lang="es-DO" sz="2400" b="1" dirty="0" err="1">
                <a:solidFill>
                  <a:srgbClr val="FF0000"/>
                </a:solidFill>
              </a:rPr>
              <a:t>Ap</a:t>
            </a:r>
            <a:r>
              <a:rPr lang="es-DO" sz="2400" b="1" dirty="0">
                <a:solidFill>
                  <a:srgbClr val="FF0000"/>
                </a:solidFill>
              </a:rPr>
              <a:t> 7:9, 11). Dimas terminó siendo el instrumento que, en su acto de fe, anticipa el triunfo del evangelio sobre la mente y el corazón de aquellos a quienes Satanás tiene esclavizados. </a:t>
            </a:r>
          </a:p>
          <a:p>
            <a:endParaRPr lang="es-DO" sz="2400" b="1" dirty="0">
              <a:solidFill>
                <a:srgbClr val="FF0000"/>
              </a:solidFill>
            </a:endParaRPr>
          </a:p>
        </p:txBody>
      </p:sp>
      <p:pic>
        <p:nvPicPr>
          <p:cNvPr id="4" name="Imagen 3">
            <a:extLst>
              <a:ext uri="{FF2B5EF4-FFF2-40B4-BE49-F238E27FC236}">
                <a16:creationId xmlns:a16="http://schemas.microsoft.com/office/drawing/2014/main" id="{8D435851-3F46-C6C9-14C5-6C6C7312C3B4}"/>
              </a:ext>
            </a:extLst>
          </p:cNvPr>
          <p:cNvPicPr>
            <a:picLocks noChangeAspect="1"/>
          </p:cNvPicPr>
          <p:nvPr/>
        </p:nvPicPr>
        <p:blipFill>
          <a:blip r:embed="rId2"/>
          <a:stretch>
            <a:fillRect/>
          </a:stretch>
        </p:blipFill>
        <p:spPr>
          <a:xfrm>
            <a:off x="8191160" y="997896"/>
            <a:ext cx="4000840" cy="3175270"/>
          </a:xfrm>
          <a:prstGeom prst="rect">
            <a:avLst/>
          </a:prstGeom>
        </p:spPr>
      </p:pic>
      <p:pic>
        <p:nvPicPr>
          <p:cNvPr id="5" name="Imagen 4">
            <a:extLst>
              <a:ext uri="{FF2B5EF4-FFF2-40B4-BE49-F238E27FC236}">
                <a16:creationId xmlns:a16="http://schemas.microsoft.com/office/drawing/2014/main" id="{2471908B-BBE8-FD4D-A892-C9922A5815DE}"/>
              </a:ext>
            </a:extLst>
          </p:cNvPr>
          <p:cNvPicPr>
            <a:picLocks noChangeAspect="1"/>
          </p:cNvPicPr>
          <p:nvPr/>
        </p:nvPicPr>
        <p:blipFill>
          <a:blip r:embed="rId3"/>
          <a:stretch>
            <a:fillRect/>
          </a:stretch>
        </p:blipFill>
        <p:spPr>
          <a:xfrm>
            <a:off x="8226828" y="4173165"/>
            <a:ext cx="3996712" cy="2597285"/>
          </a:xfrm>
          <a:prstGeom prst="rect">
            <a:avLst/>
          </a:prstGeom>
        </p:spPr>
      </p:pic>
    </p:spTree>
    <p:extLst>
      <p:ext uri="{BB962C8B-B14F-4D97-AF65-F5344CB8AC3E}">
        <p14:creationId xmlns:p14="http://schemas.microsoft.com/office/powerpoint/2010/main" val="3005954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6E8595-3E88-D5A9-D486-7414F50B683B}"/>
              </a:ext>
            </a:extLst>
          </p:cNvPr>
          <p:cNvSpPr>
            <a:spLocks noGrp="1"/>
          </p:cNvSpPr>
          <p:nvPr>
            <p:ph type="title"/>
          </p:nvPr>
        </p:nvSpPr>
        <p:spPr/>
        <p:txBody>
          <a:bodyPr/>
          <a:lstStyle/>
          <a:p>
            <a:r>
              <a:rPr lang="es-DO" b="1" dirty="0">
                <a:solidFill>
                  <a:srgbClr val="FF0000"/>
                </a:solidFill>
                <a:latin typeface="Amasis MT Pro Black" panose="02040A04050005020304" pitchFamily="18" charset="0"/>
              </a:rPr>
              <a:t>EVALUACION 2</a:t>
            </a:r>
          </a:p>
        </p:txBody>
      </p:sp>
      <p:sp>
        <p:nvSpPr>
          <p:cNvPr id="3" name="Marcador de contenido 2">
            <a:extLst>
              <a:ext uri="{FF2B5EF4-FFF2-40B4-BE49-F238E27FC236}">
                <a16:creationId xmlns:a16="http://schemas.microsoft.com/office/drawing/2014/main" id="{BE4B6495-6687-73EC-AB70-FF2EB17734B9}"/>
              </a:ext>
            </a:extLst>
          </p:cNvPr>
          <p:cNvSpPr>
            <a:spLocks noGrp="1"/>
          </p:cNvSpPr>
          <p:nvPr>
            <p:ph sz="quarter" idx="10"/>
          </p:nvPr>
        </p:nvSpPr>
        <p:spPr>
          <a:xfrm>
            <a:off x="539495" y="1435608"/>
            <a:ext cx="7223574" cy="5207788"/>
          </a:xfrm>
        </p:spPr>
        <p:txBody>
          <a:bodyPr>
            <a:normAutofit lnSpcReduction="10000"/>
          </a:bodyPr>
          <a:lstStyle/>
          <a:p>
            <a:r>
              <a:rPr lang="es-DO" sz="1800" b="1" dirty="0">
                <a:solidFill>
                  <a:srgbClr val="FF0000"/>
                </a:solidFill>
              </a:rPr>
              <a:t>1. ¿DIMAS fue un buen ladrón, durante toda su vida?</a:t>
            </a:r>
          </a:p>
          <a:p>
            <a:r>
              <a:rPr lang="es-DO" sz="1800" b="1" dirty="0">
                <a:solidFill>
                  <a:srgbClr val="FF0000"/>
                </a:solidFill>
              </a:rPr>
              <a:t>2. ¿ Elena G. de White dice DIMAS trajo agradecimiento al Salvador por la expresión de fe y amor que oyó del ladrón moribundo?</a:t>
            </a:r>
          </a:p>
          <a:p>
            <a:r>
              <a:rPr lang="es-DO" sz="1800" b="1" dirty="0">
                <a:solidFill>
                  <a:srgbClr val="FF0000"/>
                </a:solidFill>
              </a:rPr>
              <a:t>3. ¿ El caso de este pobre hombre es muy significativo en el contexto de nuestro estudio y el tema de la vindicación de Dios?</a:t>
            </a:r>
          </a:p>
          <a:p>
            <a:r>
              <a:rPr lang="es-DO" sz="1800" b="1" dirty="0">
                <a:solidFill>
                  <a:srgbClr val="FF0000"/>
                </a:solidFill>
              </a:rPr>
              <a:t>4. ¿ DIMAS tuvo la oportunidad de experimentar la santificación como una experiencia de crecimiento y desarrollo del carácter?</a:t>
            </a:r>
          </a:p>
          <a:p>
            <a:r>
              <a:rPr lang="es-DO" sz="1800" b="1" dirty="0">
                <a:solidFill>
                  <a:srgbClr val="FF0000"/>
                </a:solidFill>
              </a:rPr>
              <a:t>5. ¿Mientras pendía moribundo de la cruz, nadie le reconoció sino el ladrón arrepentido que se salvó a la undécima?</a:t>
            </a:r>
          </a:p>
          <a:p>
            <a:endParaRPr lang="es-DO" sz="1800" b="1" dirty="0">
              <a:solidFill>
                <a:srgbClr val="FF0000"/>
              </a:solidFill>
            </a:endParaRPr>
          </a:p>
          <a:p>
            <a:endParaRPr lang="es-DO" sz="1800" b="1" dirty="0">
              <a:solidFill>
                <a:srgbClr val="FF0000"/>
              </a:solidFill>
            </a:endParaRPr>
          </a:p>
        </p:txBody>
      </p:sp>
      <p:sp>
        <p:nvSpPr>
          <p:cNvPr id="5" name="CuadroTexto 4">
            <a:extLst>
              <a:ext uri="{FF2B5EF4-FFF2-40B4-BE49-F238E27FC236}">
                <a16:creationId xmlns:a16="http://schemas.microsoft.com/office/drawing/2014/main" id="{04F68A82-618A-BCCC-A0DE-32892AF76AA1}"/>
              </a:ext>
            </a:extLst>
          </p:cNvPr>
          <p:cNvSpPr txBox="1"/>
          <p:nvPr/>
        </p:nvSpPr>
        <p:spPr>
          <a:xfrm>
            <a:off x="7903028" y="1435608"/>
            <a:ext cx="3592285" cy="5632311"/>
          </a:xfrm>
          <a:prstGeom prst="rect">
            <a:avLst/>
          </a:prstGeom>
          <a:noFill/>
        </p:spPr>
        <p:txBody>
          <a:bodyPr wrap="square" rtlCol="0">
            <a:spAutoFit/>
          </a:bodyPr>
          <a:lstStyle/>
          <a:p>
            <a:r>
              <a:rPr lang="es-DO" dirty="0">
                <a:solidFill>
                  <a:srgbClr val="00B050"/>
                </a:solidFill>
              </a:rPr>
              <a:t>  </a:t>
            </a:r>
            <a:r>
              <a:rPr lang="es-DO" b="1" dirty="0">
                <a:solidFill>
                  <a:srgbClr val="00B050"/>
                </a:solidFill>
              </a:rPr>
              <a:t>SI                           </a:t>
            </a:r>
            <a:r>
              <a:rPr lang="es-DO" b="1" dirty="0">
                <a:solidFill>
                  <a:srgbClr val="FF0000"/>
                </a:solidFill>
              </a:rPr>
              <a:t>NO</a:t>
            </a:r>
          </a:p>
          <a:p>
            <a:endParaRPr lang="es-DO" b="1" dirty="0">
              <a:solidFill>
                <a:srgbClr val="FF0000"/>
              </a:solidFill>
            </a:endParaRPr>
          </a:p>
          <a:p>
            <a:endParaRPr lang="es-DO" b="1" dirty="0">
              <a:solidFill>
                <a:srgbClr val="FF0000"/>
              </a:solidFill>
            </a:endParaRPr>
          </a:p>
          <a:p>
            <a:endParaRPr lang="es-DO" b="1" dirty="0">
              <a:solidFill>
                <a:srgbClr val="FF0000"/>
              </a:solidFill>
            </a:endParaRPr>
          </a:p>
          <a:p>
            <a:r>
              <a:rPr lang="es-DO" b="1" dirty="0">
                <a:solidFill>
                  <a:srgbClr val="FF0000"/>
                </a:solidFill>
              </a:rPr>
              <a:t> </a:t>
            </a:r>
            <a:r>
              <a:rPr lang="es-DO" b="1" dirty="0">
                <a:solidFill>
                  <a:srgbClr val="00B050"/>
                </a:solidFill>
              </a:rPr>
              <a:t> SI                           </a:t>
            </a:r>
            <a:r>
              <a:rPr lang="es-DO" b="1" dirty="0">
                <a:solidFill>
                  <a:srgbClr val="FF0000"/>
                </a:solidFill>
              </a:rPr>
              <a:t>NO</a:t>
            </a:r>
          </a:p>
          <a:p>
            <a:endParaRPr lang="es-DO" b="1" dirty="0">
              <a:solidFill>
                <a:srgbClr val="FF0000"/>
              </a:solidFill>
            </a:endParaRPr>
          </a:p>
          <a:p>
            <a:endParaRPr lang="es-DO" b="1" dirty="0">
              <a:solidFill>
                <a:srgbClr val="FF0000"/>
              </a:solidFill>
            </a:endParaRPr>
          </a:p>
          <a:p>
            <a:endParaRPr lang="es-DO" b="1" dirty="0">
              <a:solidFill>
                <a:srgbClr val="FF0000"/>
              </a:solidFill>
            </a:endParaRPr>
          </a:p>
          <a:p>
            <a:r>
              <a:rPr lang="es-DO" b="1" dirty="0">
                <a:solidFill>
                  <a:srgbClr val="00B050"/>
                </a:solidFill>
              </a:rPr>
              <a:t>SI </a:t>
            </a:r>
            <a:r>
              <a:rPr lang="es-DO" b="1" dirty="0">
                <a:solidFill>
                  <a:srgbClr val="FF0000"/>
                </a:solidFill>
              </a:rPr>
              <a:t>                          NO</a:t>
            </a:r>
          </a:p>
          <a:p>
            <a:endParaRPr lang="es-DO" b="1" dirty="0">
              <a:solidFill>
                <a:srgbClr val="FF0000"/>
              </a:solidFill>
            </a:endParaRPr>
          </a:p>
          <a:p>
            <a:endParaRPr lang="es-DO" b="1" dirty="0">
              <a:solidFill>
                <a:srgbClr val="FF0000"/>
              </a:solidFill>
            </a:endParaRPr>
          </a:p>
          <a:p>
            <a:endParaRPr lang="es-DO" b="1" dirty="0">
              <a:solidFill>
                <a:srgbClr val="FF0000"/>
              </a:solidFill>
            </a:endParaRPr>
          </a:p>
          <a:p>
            <a:r>
              <a:rPr lang="es-DO" b="1" dirty="0">
                <a:solidFill>
                  <a:srgbClr val="00B050"/>
                </a:solidFill>
              </a:rPr>
              <a:t>SI </a:t>
            </a:r>
            <a:r>
              <a:rPr lang="es-DO" b="1" dirty="0">
                <a:solidFill>
                  <a:srgbClr val="FF0000"/>
                </a:solidFill>
              </a:rPr>
              <a:t>                          NO</a:t>
            </a:r>
          </a:p>
          <a:p>
            <a:endParaRPr lang="es-DO" b="1" dirty="0">
              <a:solidFill>
                <a:srgbClr val="FF0000"/>
              </a:solidFill>
            </a:endParaRPr>
          </a:p>
          <a:p>
            <a:endParaRPr lang="es-DO" b="1" dirty="0">
              <a:solidFill>
                <a:srgbClr val="FF0000"/>
              </a:solidFill>
            </a:endParaRPr>
          </a:p>
          <a:p>
            <a:endParaRPr lang="es-DO" b="1" dirty="0">
              <a:solidFill>
                <a:srgbClr val="FF0000"/>
              </a:solidFill>
            </a:endParaRPr>
          </a:p>
          <a:p>
            <a:r>
              <a:rPr lang="es-DO" b="1" dirty="0">
                <a:solidFill>
                  <a:srgbClr val="00B050"/>
                </a:solidFill>
              </a:rPr>
              <a:t>SI  </a:t>
            </a:r>
            <a:r>
              <a:rPr lang="es-DO" b="1" dirty="0">
                <a:solidFill>
                  <a:srgbClr val="FF0000"/>
                </a:solidFill>
              </a:rPr>
              <a:t>                         NO</a:t>
            </a:r>
          </a:p>
          <a:p>
            <a:endParaRPr lang="es-DO" b="1" dirty="0">
              <a:solidFill>
                <a:srgbClr val="FF0000"/>
              </a:solidFill>
            </a:endParaRPr>
          </a:p>
          <a:p>
            <a:endParaRPr lang="es-DO" b="1" dirty="0">
              <a:solidFill>
                <a:srgbClr val="FF0000"/>
              </a:solidFill>
            </a:endParaRPr>
          </a:p>
          <a:p>
            <a:endParaRPr lang="es-DO" b="1" dirty="0">
              <a:solidFill>
                <a:srgbClr val="FF0000"/>
              </a:solidFill>
            </a:endParaRPr>
          </a:p>
        </p:txBody>
      </p:sp>
    </p:spTree>
    <p:extLst>
      <p:ext uri="{BB962C8B-B14F-4D97-AF65-F5344CB8AC3E}">
        <p14:creationId xmlns:p14="http://schemas.microsoft.com/office/powerpoint/2010/main" val="1999049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4769D-722C-EE6E-1A9E-6C6DCF22D572}"/>
              </a:ext>
            </a:extLst>
          </p:cNvPr>
          <p:cNvSpPr>
            <a:spLocks noGrp="1"/>
          </p:cNvSpPr>
          <p:nvPr>
            <p:ph type="title"/>
          </p:nvPr>
        </p:nvSpPr>
        <p:spPr>
          <a:xfrm>
            <a:off x="560117" y="214591"/>
            <a:ext cx="11220078" cy="835995"/>
          </a:xfrm>
        </p:spPr>
        <p:txBody>
          <a:bodyPr>
            <a:noAutofit/>
          </a:bodyPr>
          <a:lstStyle/>
          <a:p>
            <a:r>
              <a:rPr lang="es-DO" sz="4000" dirty="0"/>
              <a:t/>
            </a:r>
            <a:br>
              <a:rPr lang="es-DO" sz="4000" dirty="0"/>
            </a:br>
            <a:r>
              <a:rPr lang="es-DO" sz="4000" dirty="0"/>
              <a:t/>
            </a:r>
            <a:br>
              <a:rPr lang="es-DO" sz="4000" dirty="0"/>
            </a:br>
            <a:r>
              <a:rPr lang="es-DO" sz="4000" dirty="0"/>
              <a:t/>
            </a:r>
            <a:br>
              <a:rPr lang="es-DO" sz="4000" dirty="0"/>
            </a:br>
            <a:r>
              <a:rPr lang="es-DO" sz="5400" b="1" dirty="0">
                <a:solidFill>
                  <a:srgbClr val="FF0000"/>
                </a:solidFill>
                <a:latin typeface="Rockwell Nova Extra Bold" panose="02060903020205020403" pitchFamily="18" charset="0"/>
              </a:rPr>
              <a:t>El caso de Manasés </a:t>
            </a:r>
            <a:endParaRPr lang="es-DO" sz="4000" b="1" dirty="0">
              <a:solidFill>
                <a:srgbClr val="FF0000"/>
              </a:solidFill>
              <a:latin typeface="Rockwell Nova Extra Bold" panose="02060903020205020403" pitchFamily="18" charset="0"/>
            </a:endParaRPr>
          </a:p>
        </p:txBody>
      </p:sp>
      <p:sp>
        <p:nvSpPr>
          <p:cNvPr id="3" name="Marcador de contenido 2">
            <a:extLst>
              <a:ext uri="{FF2B5EF4-FFF2-40B4-BE49-F238E27FC236}">
                <a16:creationId xmlns:a16="http://schemas.microsoft.com/office/drawing/2014/main" id="{1117CBE5-5831-0666-5E78-A691665C848A}"/>
              </a:ext>
            </a:extLst>
          </p:cNvPr>
          <p:cNvSpPr>
            <a:spLocks noGrp="1"/>
          </p:cNvSpPr>
          <p:nvPr>
            <p:ph sz="quarter" idx="10"/>
          </p:nvPr>
        </p:nvSpPr>
        <p:spPr>
          <a:xfrm>
            <a:off x="5422780" y="1298541"/>
            <a:ext cx="6357415" cy="4999531"/>
          </a:xfrm>
        </p:spPr>
        <p:txBody>
          <a:bodyPr>
            <a:normAutofit fontScale="92500" lnSpcReduction="20000"/>
          </a:bodyPr>
          <a:lstStyle/>
          <a:p>
            <a:r>
              <a:rPr lang="es-DO" sz="2800" b="1" dirty="0">
                <a:solidFill>
                  <a:srgbClr val="FF0000"/>
                </a:solidFill>
              </a:rPr>
              <a:t>Manasés es, quizás, el personaje más atípico de los que hemos escogido. Desde el inicio de su reinado «Erigió altares a Baal e hizo un árbol ritual de </a:t>
            </a:r>
            <a:r>
              <a:rPr lang="es-DO" sz="2800" b="1" dirty="0" err="1">
                <a:solidFill>
                  <a:srgbClr val="FF0000"/>
                </a:solidFill>
              </a:rPr>
              <a:t>Asera</a:t>
            </a:r>
            <a:r>
              <a:rPr lang="es-DO" sz="2800" b="1" dirty="0">
                <a:solidFill>
                  <a:srgbClr val="FF0000"/>
                </a:solidFill>
              </a:rPr>
              <a:t>, como había hecho </a:t>
            </a:r>
            <a:r>
              <a:rPr lang="es-DO" sz="2800" b="1" dirty="0" err="1">
                <a:solidFill>
                  <a:srgbClr val="FF0000"/>
                </a:solidFill>
              </a:rPr>
              <a:t>Acab</a:t>
            </a:r>
            <a:r>
              <a:rPr lang="es-DO" sz="2800" b="1" dirty="0">
                <a:solidFill>
                  <a:srgbClr val="FF0000"/>
                </a:solidFill>
              </a:rPr>
              <a:t>, rey de Israel. Se postró ante todo el ejército de los cielos y les rindió culto. También edificó altares en la casa del SEÑOR» (2 Re 21:3-4).</a:t>
            </a:r>
          </a:p>
          <a:p>
            <a:endParaRPr lang="es-DO" sz="2800" dirty="0"/>
          </a:p>
        </p:txBody>
      </p:sp>
      <p:pic>
        <p:nvPicPr>
          <p:cNvPr id="4" name="Imagen 3">
            <a:extLst>
              <a:ext uri="{FF2B5EF4-FFF2-40B4-BE49-F238E27FC236}">
                <a16:creationId xmlns:a16="http://schemas.microsoft.com/office/drawing/2014/main" id="{80616A03-4F39-57E7-F7BF-AD8061457A76}"/>
              </a:ext>
            </a:extLst>
          </p:cNvPr>
          <p:cNvPicPr>
            <a:picLocks noChangeAspect="1"/>
          </p:cNvPicPr>
          <p:nvPr/>
        </p:nvPicPr>
        <p:blipFill>
          <a:blip r:embed="rId2"/>
          <a:stretch>
            <a:fillRect/>
          </a:stretch>
        </p:blipFill>
        <p:spPr>
          <a:xfrm>
            <a:off x="246738" y="1298541"/>
            <a:ext cx="4938105" cy="5593399"/>
          </a:xfrm>
          <a:prstGeom prst="rect">
            <a:avLst/>
          </a:prstGeom>
        </p:spPr>
      </p:pic>
    </p:spTree>
    <p:extLst>
      <p:ext uri="{BB962C8B-B14F-4D97-AF65-F5344CB8AC3E}">
        <p14:creationId xmlns:p14="http://schemas.microsoft.com/office/powerpoint/2010/main" val="1816334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A2FD8E-5089-BFA9-AE27-2E89384A58DC}"/>
              </a:ext>
            </a:extLst>
          </p:cNvPr>
          <p:cNvSpPr>
            <a:spLocks noGrp="1"/>
          </p:cNvSpPr>
          <p:nvPr>
            <p:ph type="title"/>
          </p:nvPr>
        </p:nvSpPr>
        <p:spPr/>
        <p:txBody>
          <a:bodyPr>
            <a:normAutofit/>
          </a:bodyPr>
          <a:lstStyle/>
          <a:p>
            <a:r>
              <a:rPr lang="es-DO" sz="3600" b="1" dirty="0">
                <a:solidFill>
                  <a:srgbClr val="FF0000"/>
                </a:solidFill>
                <a:latin typeface="Amasis MT Pro Black" panose="02040A04050005020304" pitchFamily="18" charset="0"/>
              </a:rPr>
              <a:t>INTRODUCCION 2</a:t>
            </a:r>
          </a:p>
        </p:txBody>
      </p:sp>
      <p:sp>
        <p:nvSpPr>
          <p:cNvPr id="3" name="Marcador de contenido 2">
            <a:extLst>
              <a:ext uri="{FF2B5EF4-FFF2-40B4-BE49-F238E27FC236}">
                <a16:creationId xmlns:a16="http://schemas.microsoft.com/office/drawing/2014/main" id="{9DB95C53-8226-606B-8448-2C30FB7D6029}"/>
              </a:ext>
            </a:extLst>
          </p:cNvPr>
          <p:cNvSpPr>
            <a:spLocks noGrp="1"/>
          </p:cNvSpPr>
          <p:nvPr>
            <p:ph sz="quarter" idx="10"/>
          </p:nvPr>
        </p:nvSpPr>
        <p:spPr>
          <a:xfrm>
            <a:off x="5197151" y="1324200"/>
            <a:ext cx="6344816" cy="5085744"/>
          </a:xfrm>
        </p:spPr>
        <p:txBody>
          <a:bodyPr>
            <a:normAutofit fontScale="77500" lnSpcReduction="20000"/>
          </a:bodyPr>
          <a:lstStyle/>
          <a:p>
            <a:r>
              <a:rPr lang="es-DO" sz="3200" b="1" dirty="0">
                <a:solidFill>
                  <a:srgbClr val="FF0000"/>
                </a:solidFill>
                <a:latin typeface="Amasis MT Pro Black" panose="02040A04050005020304" pitchFamily="18" charset="0"/>
              </a:rPr>
              <a:t>Pero, la transformación de la naturaleza pecaminosa, ¿constituye una garantía absoluta de que el pecado no volverá a levantar su fea cabeza? Creo que las causas antropológicas —que involucran a los seres humanos redimidos y a la erradicación de los pecadores— son insuficientes para garantizar el resurgimiento del pecado</a:t>
            </a:r>
            <a:r>
              <a:rPr lang="es-DO" dirty="0"/>
              <a:t>.</a:t>
            </a:r>
          </a:p>
        </p:txBody>
      </p:sp>
      <p:pic>
        <p:nvPicPr>
          <p:cNvPr id="4" name="Imagen 3">
            <a:extLst>
              <a:ext uri="{FF2B5EF4-FFF2-40B4-BE49-F238E27FC236}">
                <a16:creationId xmlns:a16="http://schemas.microsoft.com/office/drawing/2014/main" id="{0E7C2C88-9999-F6A8-C036-3F12BEC0F047}"/>
              </a:ext>
            </a:extLst>
          </p:cNvPr>
          <p:cNvPicPr>
            <a:picLocks noChangeAspect="1"/>
          </p:cNvPicPr>
          <p:nvPr/>
        </p:nvPicPr>
        <p:blipFill>
          <a:blip r:embed="rId2"/>
          <a:stretch>
            <a:fillRect/>
          </a:stretch>
        </p:blipFill>
        <p:spPr>
          <a:xfrm>
            <a:off x="150191" y="1151864"/>
            <a:ext cx="5046960" cy="5430416"/>
          </a:xfrm>
          <a:prstGeom prst="rect">
            <a:avLst/>
          </a:prstGeom>
        </p:spPr>
      </p:pic>
    </p:spTree>
    <p:extLst>
      <p:ext uri="{BB962C8B-B14F-4D97-AF65-F5344CB8AC3E}">
        <p14:creationId xmlns:p14="http://schemas.microsoft.com/office/powerpoint/2010/main" val="2547518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24DE5F-4012-7280-DB08-0D739E537E5C}"/>
              </a:ext>
            </a:extLst>
          </p:cNvPr>
          <p:cNvSpPr>
            <a:spLocks noGrp="1"/>
          </p:cNvSpPr>
          <p:nvPr>
            <p:ph type="title"/>
          </p:nvPr>
        </p:nvSpPr>
        <p:spPr>
          <a:xfrm>
            <a:off x="521207" y="136187"/>
            <a:ext cx="8681159" cy="951949"/>
          </a:xfrm>
        </p:spPr>
        <p:txBody>
          <a:bodyPr>
            <a:normAutofit fontScale="90000"/>
          </a:bodyPr>
          <a:lstStyle/>
          <a:p>
            <a:r>
              <a:rPr lang="es-DO" sz="4400" b="1" dirty="0">
                <a:solidFill>
                  <a:srgbClr val="FF0000"/>
                </a:solidFill>
                <a:latin typeface="Rockwell Nova Extra Bold" panose="02060903020205020403" pitchFamily="18" charset="0"/>
              </a:rPr>
              <a:t>Dios castigó a Manasés </a:t>
            </a:r>
          </a:p>
        </p:txBody>
      </p:sp>
      <p:sp>
        <p:nvSpPr>
          <p:cNvPr id="3" name="Marcador de contenido 2">
            <a:extLst>
              <a:ext uri="{FF2B5EF4-FFF2-40B4-BE49-F238E27FC236}">
                <a16:creationId xmlns:a16="http://schemas.microsoft.com/office/drawing/2014/main" id="{C928B3EC-3F99-FA48-5E64-C6042C47B2B9}"/>
              </a:ext>
            </a:extLst>
          </p:cNvPr>
          <p:cNvSpPr>
            <a:spLocks noGrp="1"/>
          </p:cNvSpPr>
          <p:nvPr>
            <p:ph sz="quarter" idx="10"/>
          </p:nvPr>
        </p:nvSpPr>
        <p:spPr>
          <a:xfrm>
            <a:off x="539495" y="1435608"/>
            <a:ext cx="7388547" cy="5033286"/>
          </a:xfrm>
        </p:spPr>
        <p:txBody>
          <a:bodyPr>
            <a:normAutofit fontScale="92500" lnSpcReduction="10000"/>
          </a:bodyPr>
          <a:lstStyle/>
          <a:p>
            <a:r>
              <a:rPr lang="es-DO" sz="2400" b="1" dirty="0">
                <a:solidFill>
                  <a:srgbClr val="FF0000"/>
                </a:solidFill>
              </a:rPr>
              <a:t>El segundo libro de Crónicas registra que Dios castigó a Manasés por medio de «los jefes del ejército del rey de Asiria, quienes [lo] aprisionaron con ganchos […], y lo llevaron a Babilonia atado con cadenas de bronce. Sin embargo, cuando fue puesto en angustia, imploró el favor del SEÑOR su Dios y se humilló mucho delante del Dios de sus padres. Él oró a Dios, quien aceptó su oración y escuchó su súplica, y lo hizo volver a Jerusalén y a su reino. Entonces Manasés reconoció que el SEÑOR es Dios» (33:11-13). </a:t>
            </a:r>
          </a:p>
        </p:txBody>
      </p:sp>
      <p:pic>
        <p:nvPicPr>
          <p:cNvPr id="4" name="Imagen 3">
            <a:extLst>
              <a:ext uri="{FF2B5EF4-FFF2-40B4-BE49-F238E27FC236}">
                <a16:creationId xmlns:a16="http://schemas.microsoft.com/office/drawing/2014/main" id="{7CCBCCDA-DA1C-BF17-40F4-23651A6E0A45}"/>
              </a:ext>
            </a:extLst>
          </p:cNvPr>
          <p:cNvPicPr>
            <a:picLocks noChangeAspect="1"/>
          </p:cNvPicPr>
          <p:nvPr/>
        </p:nvPicPr>
        <p:blipFill>
          <a:blip r:embed="rId2"/>
          <a:stretch>
            <a:fillRect/>
          </a:stretch>
        </p:blipFill>
        <p:spPr>
          <a:xfrm>
            <a:off x="8006572" y="1435607"/>
            <a:ext cx="4185428" cy="5626313"/>
          </a:xfrm>
          <a:prstGeom prst="rect">
            <a:avLst/>
          </a:prstGeom>
        </p:spPr>
      </p:pic>
    </p:spTree>
    <p:extLst>
      <p:ext uri="{BB962C8B-B14F-4D97-AF65-F5344CB8AC3E}">
        <p14:creationId xmlns:p14="http://schemas.microsoft.com/office/powerpoint/2010/main" val="3694240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1A89A3-EFFA-4DE8-DB6D-09D543C684DA}"/>
              </a:ext>
            </a:extLst>
          </p:cNvPr>
          <p:cNvSpPr>
            <a:spLocks noGrp="1"/>
          </p:cNvSpPr>
          <p:nvPr>
            <p:ph type="title"/>
          </p:nvPr>
        </p:nvSpPr>
        <p:spPr>
          <a:xfrm>
            <a:off x="398834" y="126460"/>
            <a:ext cx="11634281" cy="961676"/>
          </a:xfrm>
        </p:spPr>
        <p:txBody>
          <a:bodyPr>
            <a:normAutofit fontScale="90000"/>
          </a:bodyPr>
          <a:lstStyle/>
          <a:p>
            <a:r>
              <a:rPr lang="es-DO" sz="3600" dirty="0">
                <a:solidFill>
                  <a:srgbClr val="FF0000"/>
                </a:solidFill>
                <a:latin typeface="Rockwell Nova Extra Bold" panose="02060903020205020403" pitchFamily="18" charset="0"/>
              </a:rPr>
              <a:t>Cuando Manasés esté entre los redimidos</a:t>
            </a:r>
          </a:p>
        </p:txBody>
      </p:sp>
      <p:sp>
        <p:nvSpPr>
          <p:cNvPr id="3" name="Marcador de contenido 2">
            <a:extLst>
              <a:ext uri="{FF2B5EF4-FFF2-40B4-BE49-F238E27FC236}">
                <a16:creationId xmlns:a16="http://schemas.microsoft.com/office/drawing/2014/main" id="{A3A02573-4E3B-753D-F959-27227EA3F725}"/>
              </a:ext>
            </a:extLst>
          </p:cNvPr>
          <p:cNvSpPr>
            <a:spLocks noGrp="1"/>
          </p:cNvSpPr>
          <p:nvPr>
            <p:ph sz="quarter" idx="10"/>
          </p:nvPr>
        </p:nvSpPr>
        <p:spPr>
          <a:xfrm>
            <a:off x="665956" y="1235414"/>
            <a:ext cx="11162878" cy="5496126"/>
          </a:xfrm>
        </p:spPr>
        <p:txBody>
          <a:bodyPr>
            <a:normAutofit lnSpcReduction="10000"/>
          </a:bodyPr>
          <a:lstStyle/>
          <a:p>
            <a:r>
              <a:rPr lang="es-DO" sz="2400" b="1" dirty="0">
                <a:solidFill>
                  <a:srgbClr val="FF0000"/>
                </a:solidFill>
              </a:rPr>
              <a:t>Cuando Manasés esté entre los redimidos, ¿tendrán ellos alguna duda de que él pueda corromper el cielo induciendo a los santos a hacer lo malo ante el Señor? ¡Por supuesto que no! El Manasés que llegará al cielo será un hombre transformado por el poder divino. </a:t>
            </a:r>
          </a:p>
          <a:p>
            <a:r>
              <a:rPr lang="es-DO" sz="2400" b="1" dirty="0">
                <a:solidFill>
                  <a:srgbClr val="FF0000"/>
                </a:solidFill>
              </a:rPr>
              <a:t>Y para mayor seguridad, el juicio pre-advenimiento habrá vindicado su caso eliminando toda posible duda sobre su carácter. Si ha existido un ser humano en contra de quien las acusaciones de Satanás podrían tener algún efecto, ese es Manasés; pero él, como todo otro pecador, fue redimido y transformado en una nueva criatura. Las acusaciones de Satanás serán acalladas por los méritos de la justicia de Cristo. </a:t>
            </a:r>
          </a:p>
        </p:txBody>
      </p:sp>
    </p:spTree>
    <p:extLst>
      <p:ext uri="{BB962C8B-B14F-4D97-AF65-F5344CB8AC3E}">
        <p14:creationId xmlns:p14="http://schemas.microsoft.com/office/powerpoint/2010/main" val="819834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91B73D-ACDC-CF62-3940-0746B956C8B5}"/>
              </a:ext>
            </a:extLst>
          </p:cNvPr>
          <p:cNvSpPr>
            <a:spLocks noGrp="1"/>
          </p:cNvSpPr>
          <p:nvPr>
            <p:ph type="title"/>
          </p:nvPr>
        </p:nvSpPr>
        <p:spPr>
          <a:xfrm>
            <a:off x="521207" y="448056"/>
            <a:ext cx="10996342" cy="640080"/>
          </a:xfrm>
        </p:spPr>
        <p:txBody>
          <a:bodyPr>
            <a:normAutofit fontScale="90000"/>
          </a:bodyPr>
          <a:lstStyle/>
          <a:p>
            <a:r>
              <a:rPr lang="es-DO" sz="4000" b="1" dirty="0">
                <a:solidFill>
                  <a:srgbClr val="FF0000"/>
                </a:solidFill>
                <a:latin typeface="Rockwell Nova Extra Bold" panose="02060903020205020403" pitchFamily="18" charset="0"/>
              </a:rPr>
              <a:t>Redimidas y transformadas </a:t>
            </a:r>
          </a:p>
        </p:txBody>
      </p:sp>
      <p:sp>
        <p:nvSpPr>
          <p:cNvPr id="3" name="Marcador de contenido 2">
            <a:extLst>
              <a:ext uri="{FF2B5EF4-FFF2-40B4-BE49-F238E27FC236}">
                <a16:creationId xmlns:a16="http://schemas.microsoft.com/office/drawing/2014/main" id="{7129A8CF-9957-3D6B-164F-2082408BCF54}"/>
              </a:ext>
            </a:extLst>
          </p:cNvPr>
          <p:cNvSpPr>
            <a:spLocks noGrp="1"/>
          </p:cNvSpPr>
          <p:nvPr>
            <p:ph sz="quarter" idx="10"/>
          </p:nvPr>
        </p:nvSpPr>
        <p:spPr>
          <a:xfrm>
            <a:off x="539495" y="1245140"/>
            <a:ext cx="9431356" cy="5496128"/>
          </a:xfrm>
        </p:spPr>
        <p:txBody>
          <a:bodyPr>
            <a:normAutofit fontScale="85000" lnSpcReduction="10000"/>
          </a:bodyPr>
          <a:lstStyle/>
          <a:p>
            <a:r>
              <a:rPr lang="es-DO" sz="2400" b="1" dirty="0">
                <a:solidFill>
                  <a:srgbClr val="FF0000"/>
                </a:solidFill>
                <a:latin typeface="Amasis MT Pro Black" panose="02040A04050005020304" pitchFamily="18" charset="0"/>
              </a:rPr>
              <a:t>De esta manera, las presuposiciones que subyacen a la pregunta formulada por </a:t>
            </a:r>
            <a:r>
              <a:rPr lang="es-DO" sz="2400" b="1" dirty="0" err="1">
                <a:solidFill>
                  <a:srgbClr val="FF0000"/>
                </a:solidFill>
                <a:latin typeface="Amasis MT Pro Black" panose="02040A04050005020304" pitchFamily="18" charset="0"/>
              </a:rPr>
              <a:t>Priebe</a:t>
            </a:r>
            <a:r>
              <a:rPr lang="es-DO" sz="2400" b="1" dirty="0">
                <a:solidFill>
                  <a:srgbClr val="FF0000"/>
                </a:solidFill>
                <a:latin typeface="Amasis MT Pro Black" panose="02040A04050005020304" pitchFamily="18" charset="0"/>
              </a:rPr>
              <a:t>: «¿Pueden los pecadores con naturalezas caídas ser tan transformados por la gracia de Dios que se pueda confiar en que nunca más deshonrarán a Dios y estropearán Su universo perfecto?», no pueden sostenerse en pie ni por un segundo. </a:t>
            </a:r>
          </a:p>
          <a:p>
            <a:r>
              <a:rPr lang="es-DO" sz="2400" b="1" dirty="0">
                <a:solidFill>
                  <a:srgbClr val="FF0000"/>
                </a:solidFill>
                <a:latin typeface="Amasis MT Pro Black" panose="02040A04050005020304" pitchFamily="18" charset="0"/>
              </a:rPr>
              <a:t>Cada persona que llegará al cielo y que, posteriormente, poblará la tierra por toda la eternidad, serán personas redimidas y transformadas que no pondrán en peligro en los más mínimo la seguridad y la paz del universo. </a:t>
            </a:r>
            <a:r>
              <a:rPr lang="es-DO" sz="2400" b="1" i="1" dirty="0">
                <a:solidFill>
                  <a:srgbClr val="FF0000"/>
                </a:solidFill>
                <a:latin typeface="Amasis MT Pro Black" panose="02040A04050005020304" pitchFamily="18" charset="0"/>
              </a:rPr>
              <a:t>La garantía de que los redimidos no volverán a pecar queda determinada por el veredicto del juicio investigador que declaró a los creyentes fieles y «dignos» de vivir en el reino del Señor </a:t>
            </a:r>
            <a:r>
              <a:rPr lang="es-DO" sz="2400" b="1" dirty="0">
                <a:solidFill>
                  <a:srgbClr val="FF0000"/>
                </a:solidFill>
                <a:latin typeface="Amasis MT Pro Black" panose="02040A04050005020304" pitchFamily="18" charset="0"/>
              </a:rPr>
              <a:t>(</a:t>
            </a:r>
            <a:r>
              <a:rPr lang="es-DO" sz="2400" b="1" dirty="0" err="1">
                <a:solidFill>
                  <a:srgbClr val="FF0000"/>
                </a:solidFill>
                <a:latin typeface="Amasis MT Pro Black" panose="02040A04050005020304" pitchFamily="18" charset="0"/>
              </a:rPr>
              <a:t>Lc</a:t>
            </a:r>
            <a:r>
              <a:rPr lang="es-DO" sz="2400" b="1" dirty="0">
                <a:solidFill>
                  <a:srgbClr val="FF0000"/>
                </a:solidFill>
                <a:latin typeface="Amasis MT Pro Black" panose="02040A04050005020304" pitchFamily="18" charset="0"/>
              </a:rPr>
              <a:t> 20:35-36).13</a:t>
            </a:r>
          </a:p>
        </p:txBody>
      </p:sp>
      <p:pic>
        <p:nvPicPr>
          <p:cNvPr id="4" name="Imagen 3">
            <a:extLst>
              <a:ext uri="{FF2B5EF4-FFF2-40B4-BE49-F238E27FC236}">
                <a16:creationId xmlns:a16="http://schemas.microsoft.com/office/drawing/2014/main" id="{4E7B303F-F887-FA62-7546-1D6DAC868032}"/>
              </a:ext>
            </a:extLst>
          </p:cNvPr>
          <p:cNvPicPr>
            <a:picLocks noChangeAspect="1"/>
          </p:cNvPicPr>
          <p:nvPr/>
        </p:nvPicPr>
        <p:blipFill>
          <a:blip r:embed="rId2"/>
          <a:stretch>
            <a:fillRect/>
          </a:stretch>
        </p:blipFill>
        <p:spPr>
          <a:xfrm>
            <a:off x="10298147" y="1245140"/>
            <a:ext cx="1809750" cy="2524125"/>
          </a:xfrm>
          <a:prstGeom prst="rect">
            <a:avLst/>
          </a:prstGeom>
        </p:spPr>
      </p:pic>
      <p:pic>
        <p:nvPicPr>
          <p:cNvPr id="5" name="Imagen 4">
            <a:extLst>
              <a:ext uri="{FF2B5EF4-FFF2-40B4-BE49-F238E27FC236}">
                <a16:creationId xmlns:a16="http://schemas.microsoft.com/office/drawing/2014/main" id="{3E1BFF51-A454-AD6E-B645-8120985B5311}"/>
              </a:ext>
            </a:extLst>
          </p:cNvPr>
          <p:cNvPicPr>
            <a:picLocks noChangeAspect="1"/>
          </p:cNvPicPr>
          <p:nvPr/>
        </p:nvPicPr>
        <p:blipFill>
          <a:blip r:embed="rId3"/>
          <a:stretch>
            <a:fillRect/>
          </a:stretch>
        </p:blipFill>
        <p:spPr>
          <a:xfrm>
            <a:off x="10298147" y="3769264"/>
            <a:ext cx="2084838" cy="2972003"/>
          </a:xfrm>
          <a:prstGeom prst="rect">
            <a:avLst/>
          </a:prstGeom>
        </p:spPr>
      </p:pic>
    </p:spTree>
    <p:extLst>
      <p:ext uri="{BB962C8B-B14F-4D97-AF65-F5344CB8AC3E}">
        <p14:creationId xmlns:p14="http://schemas.microsoft.com/office/powerpoint/2010/main" val="1503092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07ACE5-6107-C37D-48F1-D9A552716319}"/>
              </a:ext>
            </a:extLst>
          </p:cNvPr>
          <p:cNvSpPr>
            <a:spLocks noGrp="1"/>
          </p:cNvSpPr>
          <p:nvPr>
            <p:ph type="title"/>
          </p:nvPr>
        </p:nvSpPr>
        <p:spPr>
          <a:xfrm>
            <a:off x="107004" y="214009"/>
            <a:ext cx="11877473" cy="1138136"/>
          </a:xfrm>
        </p:spPr>
        <p:txBody>
          <a:bodyPr>
            <a:normAutofit fontScale="90000"/>
          </a:bodyPr>
          <a:lstStyle/>
          <a:p>
            <a:r>
              <a:rPr lang="es-DO" sz="4000" b="1" dirty="0">
                <a:solidFill>
                  <a:srgbClr val="FF0000"/>
                </a:solidFill>
                <a:latin typeface="Rockwell Nova Extra Bold" panose="02060903020205020403" pitchFamily="18" charset="0"/>
              </a:rPr>
              <a:t>Este veredicto y no el testimonio de otros </a:t>
            </a:r>
          </a:p>
        </p:txBody>
      </p:sp>
      <p:sp>
        <p:nvSpPr>
          <p:cNvPr id="3" name="Marcador de contenido 2">
            <a:extLst>
              <a:ext uri="{FF2B5EF4-FFF2-40B4-BE49-F238E27FC236}">
                <a16:creationId xmlns:a16="http://schemas.microsoft.com/office/drawing/2014/main" id="{E801351E-98FE-8B96-4FC0-B81BB3D269C7}"/>
              </a:ext>
            </a:extLst>
          </p:cNvPr>
          <p:cNvSpPr>
            <a:spLocks noGrp="1"/>
          </p:cNvSpPr>
          <p:nvPr>
            <p:ph sz="quarter" idx="10"/>
          </p:nvPr>
        </p:nvSpPr>
        <p:spPr>
          <a:xfrm>
            <a:off x="4544007" y="1352145"/>
            <a:ext cx="7207005" cy="5291846"/>
          </a:xfrm>
        </p:spPr>
        <p:txBody>
          <a:bodyPr>
            <a:normAutofit fontScale="77500" lnSpcReduction="20000"/>
          </a:bodyPr>
          <a:lstStyle/>
          <a:p>
            <a:r>
              <a:rPr lang="es-DO" sz="2000" b="1" i="1" dirty="0">
                <a:solidFill>
                  <a:srgbClr val="FF0000"/>
                </a:solidFill>
                <a:latin typeface="Amasis MT Pro Black" panose="02040A04050005020304" pitchFamily="18" charset="0"/>
              </a:rPr>
              <a:t>Este veredicto y no el testimonio de otros </a:t>
            </a:r>
            <a:r>
              <a:rPr lang="es-DO" sz="2000" b="1" dirty="0">
                <a:solidFill>
                  <a:srgbClr val="FF0000"/>
                </a:solidFill>
                <a:latin typeface="Amasis MT Pro Black" panose="02040A04050005020304" pitchFamily="18" charset="0"/>
              </a:rPr>
              <a:t>—como la obediencia de la última generación—, </a:t>
            </a:r>
            <a:r>
              <a:rPr lang="es-DO" sz="2000" b="1" i="1" dirty="0">
                <a:solidFill>
                  <a:srgbClr val="FF0000"/>
                </a:solidFill>
                <a:latin typeface="Amasis MT Pro Black" panose="02040A04050005020304" pitchFamily="18" charset="0"/>
              </a:rPr>
              <a:t>será el fundamento sobre el cual descansará la seguridad de los seres celestiales.</a:t>
            </a:r>
            <a:r>
              <a:rPr lang="es-DO" sz="2000" b="1" i="1" dirty="0">
                <a:latin typeface="Amasis MT Pro Black" panose="02040A04050005020304" pitchFamily="18" charset="0"/>
              </a:rPr>
              <a:t> </a:t>
            </a:r>
            <a:r>
              <a:rPr lang="es-DO" sz="2000" b="1" dirty="0">
                <a:solidFill>
                  <a:srgbClr val="FF0000"/>
                </a:solidFill>
                <a:latin typeface="Amasis MT Pro Black" panose="02040A04050005020304" pitchFamily="18" charset="0"/>
              </a:rPr>
              <a:t>Recordemos que </a:t>
            </a:r>
            <a:r>
              <a:rPr lang="es-DO" sz="2600" b="1" i="1" dirty="0">
                <a:solidFill>
                  <a:srgbClr val="FF0000"/>
                </a:solidFill>
                <a:latin typeface="Amasis MT Pro Black" panose="02040A04050005020304" pitchFamily="18" charset="0"/>
              </a:rPr>
              <a:t>los ángeles son los testigos del juicio </a:t>
            </a:r>
            <a:r>
              <a:rPr lang="es-DO" sz="2000" b="1" dirty="0">
                <a:solidFill>
                  <a:srgbClr val="FF0000"/>
                </a:solidFill>
                <a:latin typeface="Amasis MT Pro Black" panose="02040A04050005020304" pitchFamily="18" charset="0"/>
              </a:rPr>
              <a:t>(Mt 18:10) y, como tales,</a:t>
            </a:r>
            <a:r>
              <a:rPr lang="es-DO" sz="2000" b="1" dirty="0">
                <a:latin typeface="Amasis MT Pro Black" panose="02040A04050005020304" pitchFamily="18" charset="0"/>
              </a:rPr>
              <a:t> </a:t>
            </a:r>
            <a:r>
              <a:rPr lang="es-DO" sz="2600" b="1" i="1" dirty="0">
                <a:solidFill>
                  <a:srgbClr val="FF0000"/>
                </a:solidFill>
                <a:latin typeface="Amasis MT Pro Black" panose="02040A04050005020304" pitchFamily="18" charset="0"/>
              </a:rPr>
              <a:t>confirman que el veredicto que favorece a los santos cumple con las exigencias de la justicia divina (cf. </a:t>
            </a:r>
            <a:r>
              <a:rPr lang="es-DO" sz="2600" b="1" i="1" dirty="0" err="1">
                <a:solidFill>
                  <a:srgbClr val="FF0000"/>
                </a:solidFill>
                <a:latin typeface="Amasis MT Pro Black" panose="02040A04050005020304" pitchFamily="18" charset="0"/>
              </a:rPr>
              <a:t>Ap</a:t>
            </a:r>
            <a:r>
              <a:rPr lang="es-DO" sz="2600" b="1" i="1" dirty="0">
                <a:solidFill>
                  <a:srgbClr val="FF0000"/>
                </a:solidFill>
                <a:latin typeface="Amasis MT Pro Black" panose="02040A04050005020304" pitchFamily="18" charset="0"/>
              </a:rPr>
              <a:t> 16:5).</a:t>
            </a:r>
            <a:endParaRPr lang="es-DO" sz="2000" b="1" i="1" dirty="0">
              <a:solidFill>
                <a:srgbClr val="FF0000"/>
              </a:solidFill>
              <a:latin typeface="Amasis MT Pro Black" panose="02040A04050005020304" pitchFamily="18" charset="0"/>
            </a:endParaRPr>
          </a:p>
          <a:p>
            <a:r>
              <a:rPr lang="es-DO" sz="2000" b="1" dirty="0">
                <a:latin typeface="Amasis MT Pro Black" panose="02040A04050005020304" pitchFamily="18" charset="0"/>
              </a:rPr>
              <a:t> </a:t>
            </a:r>
            <a:r>
              <a:rPr lang="es-DO" sz="2000" b="1" dirty="0">
                <a:solidFill>
                  <a:srgbClr val="FF0000"/>
                </a:solidFill>
                <a:latin typeface="Amasis MT Pro Black" panose="02040A04050005020304" pitchFamily="18" charset="0"/>
              </a:rPr>
              <a:t>La purificación del Santuario celestial se logra a través de un Juicio Investigador de todos los creyentes que profesan la fe, que tiene lugar en el cielo no mucho antes de la segunda venida de Cristo (cf. </a:t>
            </a:r>
            <a:r>
              <a:rPr lang="es-DO" sz="2000" b="1" dirty="0" err="1">
                <a:solidFill>
                  <a:srgbClr val="FF0000"/>
                </a:solidFill>
                <a:latin typeface="Amasis MT Pro Black" panose="02040A04050005020304" pitchFamily="18" charset="0"/>
              </a:rPr>
              <a:t>Dn</a:t>
            </a:r>
            <a:r>
              <a:rPr lang="es-DO" sz="2000" b="1" dirty="0">
                <a:solidFill>
                  <a:srgbClr val="FF0000"/>
                </a:solidFill>
                <a:latin typeface="Amasis MT Pro Black" panose="02040A04050005020304" pitchFamily="18" charset="0"/>
              </a:rPr>
              <a:t> 7:9, 10, 13, 14; 8:14; </a:t>
            </a:r>
            <a:r>
              <a:rPr lang="es-DO" sz="2000" b="1" dirty="0" err="1">
                <a:solidFill>
                  <a:srgbClr val="FF0000"/>
                </a:solidFill>
                <a:latin typeface="Amasis MT Pro Black" panose="02040A04050005020304" pitchFamily="18" charset="0"/>
              </a:rPr>
              <a:t>Heb</a:t>
            </a:r>
            <a:r>
              <a:rPr lang="es-DO" sz="2000" b="1" dirty="0">
                <a:solidFill>
                  <a:srgbClr val="FF0000"/>
                </a:solidFill>
                <a:latin typeface="Amasis MT Pro Black" panose="02040A04050005020304" pitchFamily="18" charset="0"/>
              </a:rPr>
              <a:t> 10:25-30; </a:t>
            </a:r>
            <a:r>
              <a:rPr lang="es-DO" sz="2000" b="1" dirty="0" err="1">
                <a:solidFill>
                  <a:srgbClr val="FF0000"/>
                </a:solidFill>
                <a:latin typeface="Amasis MT Pro Black" panose="02040A04050005020304" pitchFamily="18" charset="0"/>
              </a:rPr>
              <a:t>Ap</a:t>
            </a:r>
            <a:r>
              <a:rPr lang="es-DO" sz="2000" b="1" dirty="0">
                <a:solidFill>
                  <a:srgbClr val="FF0000"/>
                </a:solidFill>
                <a:latin typeface="Amasis MT Pro Black" panose="02040A04050005020304" pitchFamily="18" charset="0"/>
              </a:rPr>
              <a:t> 14:7). «Solo los que perseveran en su lealtad al Señor reciben el beneficio de su purificación/vindicación (cf. </a:t>
            </a:r>
            <a:r>
              <a:rPr lang="es-DO" sz="2000" b="1" dirty="0" err="1">
                <a:solidFill>
                  <a:srgbClr val="FF0000"/>
                </a:solidFill>
                <a:latin typeface="Amasis MT Pro Black" panose="02040A04050005020304" pitchFamily="18" charset="0"/>
              </a:rPr>
              <a:t>Lv</a:t>
            </a:r>
            <a:r>
              <a:rPr lang="es-DO" sz="2000" b="1" dirty="0">
                <a:solidFill>
                  <a:srgbClr val="FF0000"/>
                </a:solidFill>
                <a:latin typeface="Amasis MT Pro Black" panose="02040A04050005020304" pitchFamily="18" charset="0"/>
              </a:rPr>
              <a:t> 16:16, 29-31; 23:27-32)».14</a:t>
            </a:r>
          </a:p>
          <a:p>
            <a:endParaRPr lang="es-DO" sz="2000" b="1" dirty="0">
              <a:latin typeface="Amasis MT Pro Black" panose="02040A04050005020304" pitchFamily="18" charset="0"/>
            </a:endParaRPr>
          </a:p>
        </p:txBody>
      </p:sp>
      <p:pic>
        <p:nvPicPr>
          <p:cNvPr id="4" name="Imagen 3">
            <a:extLst>
              <a:ext uri="{FF2B5EF4-FFF2-40B4-BE49-F238E27FC236}">
                <a16:creationId xmlns:a16="http://schemas.microsoft.com/office/drawing/2014/main" id="{C25EF7F0-0AEB-2735-9FB0-F338ED562A13}"/>
              </a:ext>
            </a:extLst>
          </p:cNvPr>
          <p:cNvPicPr>
            <a:picLocks noChangeAspect="1"/>
          </p:cNvPicPr>
          <p:nvPr/>
        </p:nvPicPr>
        <p:blipFill>
          <a:blip r:embed="rId2"/>
          <a:stretch>
            <a:fillRect/>
          </a:stretch>
        </p:blipFill>
        <p:spPr>
          <a:xfrm>
            <a:off x="0" y="3921599"/>
            <a:ext cx="3920247" cy="2936401"/>
          </a:xfrm>
          <a:prstGeom prst="rect">
            <a:avLst/>
          </a:prstGeom>
        </p:spPr>
      </p:pic>
      <p:pic>
        <p:nvPicPr>
          <p:cNvPr id="5" name="Imagen 4">
            <a:extLst>
              <a:ext uri="{FF2B5EF4-FFF2-40B4-BE49-F238E27FC236}">
                <a16:creationId xmlns:a16="http://schemas.microsoft.com/office/drawing/2014/main" id="{3CE6AE8A-A53F-0382-50BD-787E2FEEE99C}"/>
              </a:ext>
            </a:extLst>
          </p:cNvPr>
          <p:cNvPicPr>
            <a:picLocks noChangeAspect="1"/>
          </p:cNvPicPr>
          <p:nvPr/>
        </p:nvPicPr>
        <p:blipFill>
          <a:blip r:embed="rId3"/>
          <a:stretch>
            <a:fillRect/>
          </a:stretch>
        </p:blipFill>
        <p:spPr>
          <a:xfrm>
            <a:off x="0" y="1022719"/>
            <a:ext cx="3920247" cy="2898880"/>
          </a:xfrm>
          <a:prstGeom prst="rect">
            <a:avLst/>
          </a:prstGeom>
        </p:spPr>
      </p:pic>
    </p:spTree>
    <p:extLst>
      <p:ext uri="{BB962C8B-B14F-4D97-AF65-F5344CB8AC3E}">
        <p14:creationId xmlns:p14="http://schemas.microsoft.com/office/powerpoint/2010/main" val="2561303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783315-4C57-7D48-830C-AE8B756595C9}"/>
              </a:ext>
            </a:extLst>
          </p:cNvPr>
          <p:cNvSpPr>
            <a:spLocks noGrp="1"/>
          </p:cNvSpPr>
          <p:nvPr>
            <p:ph type="title"/>
          </p:nvPr>
        </p:nvSpPr>
        <p:spPr/>
        <p:txBody>
          <a:bodyPr/>
          <a:lstStyle/>
          <a:p>
            <a:r>
              <a:rPr lang="es-DO" dirty="0">
                <a:solidFill>
                  <a:srgbClr val="FF0000"/>
                </a:solidFill>
                <a:latin typeface="Amasis MT Pro Black" panose="02040A04050005020304" pitchFamily="18" charset="0"/>
              </a:rPr>
              <a:t>EVALUACION 3</a:t>
            </a:r>
          </a:p>
        </p:txBody>
      </p:sp>
      <p:sp>
        <p:nvSpPr>
          <p:cNvPr id="3" name="Marcador de contenido 2">
            <a:extLst>
              <a:ext uri="{FF2B5EF4-FFF2-40B4-BE49-F238E27FC236}">
                <a16:creationId xmlns:a16="http://schemas.microsoft.com/office/drawing/2014/main" id="{01FC903A-5A77-4E60-50E8-761143AA6E73}"/>
              </a:ext>
            </a:extLst>
          </p:cNvPr>
          <p:cNvSpPr>
            <a:spLocks noGrp="1"/>
          </p:cNvSpPr>
          <p:nvPr>
            <p:ph sz="quarter" idx="10"/>
          </p:nvPr>
        </p:nvSpPr>
        <p:spPr>
          <a:xfrm>
            <a:off x="539496" y="1166327"/>
            <a:ext cx="7512822" cy="5243617"/>
          </a:xfrm>
        </p:spPr>
        <p:txBody>
          <a:bodyPr>
            <a:normAutofit fontScale="85000" lnSpcReduction="20000"/>
          </a:bodyPr>
          <a:lstStyle/>
          <a:p>
            <a:pPr marL="342900" indent="-342900">
              <a:buAutoNum type="arabicPeriod"/>
            </a:pPr>
            <a:r>
              <a:rPr lang="es-DO" sz="1600" dirty="0">
                <a:solidFill>
                  <a:srgbClr val="FF0000"/>
                </a:solidFill>
                <a:latin typeface="Amasis MT Pro Black" panose="02040A04050005020304" pitchFamily="18" charset="0"/>
              </a:rPr>
              <a:t>¿Cuándo Manasés esté entre los redimidos, ¿tendrán ellos alguna duda de que él pueda corromper el cielo induciendo a los santos a hacer lo malo ante el Señor? </a:t>
            </a:r>
          </a:p>
          <a:p>
            <a:pPr marL="342900" indent="-342900">
              <a:buAutoNum type="arabicPeriod"/>
            </a:pPr>
            <a:r>
              <a:rPr lang="es-DO" sz="1600" dirty="0">
                <a:solidFill>
                  <a:srgbClr val="FF0000"/>
                </a:solidFill>
                <a:latin typeface="Amasis MT Pro Black" panose="02040A04050005020304" pitchFamily="18" charset="0"/>
              </a:rPr>
              <a:t>MANASES nunca se postró ante todo el ejército de los cielos y no les rindió culto. ¿También edificó altares en la casa del SEÑOR? </a:t>
            </a:r>
          </a:p>
          <a:p>
            <a:pPr marL="342900" indent="-342900">
              <a:buAutoNum type="arabicPeriod"/>
            </a:pPr>
            <a:r>
              <a:rPr lang="es-DO" sz="1600" b="1" dirty="0">
                <a:solidFill>
                  <a:srgbClr val="FF0000"/>
                </a:solidFill>
              </a:rPr>
              <a:t>¿Cuándo MANASES fue puesto en angustia, imploró el favor del SEÑOR su Dios y se humilló mucho delante del Dios de sus padres?</a:t>
            </a:r>
          </a:p>
          <a:p>
            <a:pPr marL="342900" indent="-342900">
              <a:buAutoNum type="arabicPeriod"/>
            </a:pPr>
            <a:r>
              <a:rPr lang="es-DO" sz="1600" b="1" dirty="0">
                <a:solidFill>
                  <a:srgbClr val="FF0000"/>
                </a:solidFill>
              </a:rPr>
              <a:t>¿</a:t>
            </a:r>
            <a:r>
              <a:rPr lang="es-DO" sz="1600" b="1" dirty="0">
                <a:solidFill>
                  <a:srgbClr val="FF0000"/>
                </a:solidFill>
                <a:latin typeface="Amasis MT Pro Black" panose="02040A04050005020304" pitchFamily="18" charset="0"/>
              </a:rPr>
              <a:t>La purificación del Santuario celestial se logra a través de un Juicio Investigador de todos los creyentes que profesan la fe, que tiene lugar en el cielo después de la segunda venida de Cristo?</a:t>
            </a:r>
          </a:p>
          <a:p>
            <a:pPr marL="342900" indent="-342900">
              <a:buAutoNum type="arabicPeriod"/>
            </a:pPr>
            <a:r>
              <a:rPr lang="es-DO" sz="1600" b="1" dirty="0">
                <a:solidFill>
                  <a:srgbClr val="FF0000"/>
                </a:solidFill>
                <a:latin typeface="Amasis MT Pro Black" panose="02040A04050005020304" pitchFamily="18" charset="0"/>
              </a:rPr>
              <a:t>¿El Manasés q </a:t>
            </a:r>
            <a:r>
              <a:rPr lang="es-DO" sz="1600" b="1" dirty="0" err="1">
                <a:solidFill>
                  <a:srgbClr val="FF0000"/>
                </a:solidFill>
                <a:latin typeface="Amasis MT Pro Black" panose="02040A04050005020304" pitchFamily="18" charset="0"/>
              </a:rPr>
              <a:t>ue</a:t>
            </a:r>
            <a:r>
              <a:rPr lang="es-DO" sz="1600" b="1" dirty="0">
                <a:solidFill>
                  <a:srgbClr val="FF0000"/>
                </a:solidFill>
                <a:latin typeface="Amasis MT Pro Black" panose="02040A04050005020304" pitchFamily="18" charset="0"/>
              </a:rPr>
              <a:t> llegará al cielo será un hombre transformado por el poder divino? ¿Y para mayor seguridad, el juicio pre-advenimiento habrá vindicado su caso? </a:t>
            </a:r>
          </a:p>
          <a:p>
            <a:pPr marL="342900" indent="-342900">
              <a:buAutoNum type="arabicPeriod"/>
            </a:pPr>
            <a:endParaRPr lang="es-DO" sz="1600" dirty="0">
              <a:solidFill>
                <a:srgbClr val="FF0000"/>
              </a:solidFill>
              <a:latin typeface="Amasis MT Pro Black" panose="02040A04050005020304" pitchFamily="18" charset="0"/>
            </a:endParaRPr>
          </a:p>
          <a:p>
            <a:pPr marL="342900" indent="-342900">
              <a:buAutoNum type="arabicPeriod"/>
            </a:pPr>
            <a:endParaRPr lang="es-DO" sz="1600" dirty="0">
              <a:solidFill>
                <a:srgbClr val="FF0000"/>
              </a:solidFill>
              <a:latin typeface="Amasis MT Pro Black" panose="02040A04050005020304" pitchFamily="18" charset="0"/>
            </a:endParaRPr>
          </a:p>
          <a:p>
            <a:pPr marL="342900" indent="-342900">
              <a:buAutoNum type="arabicPeriod"/>
            </a:pPr>
            <a:endParaRPr lang="es-DO" sz="1600" dirty="0">
              <a:solidFill>
                <a:srgbClr val="FF0000"/>
              </a:solidFill>
              <a:latin typeface="Amasis MT Pro Black" panose="02040A04050005020304" pitchFamily="18" charset="0"/>
            </a:endParaRPr>
          </a:p>
          <a:p>
            <a:endParaRPr lang="es-DO" dirty="0"/>
          </a:p>
        </p:txBody>
      </p:sp>
      <p:sp>
        <p:nvSpPr>
          <p:cNvPr id="6" name="CuadroTexto 5">
            <a:extLst>
              <a:ext uri="{FF2B5EF4-FFF2-40B4-BE49-F238E27FC236}">
                <a16:creationId xmlns:a16="http://schemas.microsoft.com/office/drawing/2014/main" id="{6EF25786-8E71-48FC-F509-FB5B927B9B9C}"/>
              </a:ext>
            </a:extLst>
          </p:cNvPr>
          <p:cNvSpPr txBox="1"/>
          <p:nvPr/>
        </p:nvSpPr>
        <p:spPr>
          <a:xfrm>
            <a:off x="8145624" y="1435608"/>
            <a:ext cx="2864498" cy="5355312"/>
          </a:xfrm>
          <a:prstGeom prst="rect">
            <a:avLst/>
          </a:prstGeom>
          <a:noFill/>
        </p:spPr>
        <p:txBody>
          <a:bodyPr wrap="square" rtlCol="0">
            <a:spAutoFit/>
          </a:bodyPr>
          <a:lstStyle/>
          <a:p>
            <a:endParaRPr lang="es-DO" b="1" dirty="0">
              <a:solidFill>
                <a:srgbClr val="00B050"/>
              </a:solidFill>
            </a:endParaRPr>
          </a:p>
          <a:p>
            <a:r>
              <a:rPr lang="es-DO" b="1" dirty="0">
                <a:solidFill>
                  <a:srgbClr val="00B050"/>
                </a:solidFill>
              </a:rPr>
              <a:t>SI</a:t>
            </a:r>
            <a:r>
              <a:rPr lang="es-DO" dirty="0"/>
              <a:t>		</a:t>
            </a:r>
            <a:r>
              <a:rPr lang="es-DO" b="1" dirty="0">
                <a:solidFill>
                  <a:srgbClr val="FF0000"/>
                </a:solidFill>
              </a:rPr>
              <a:t>NO</a:t>
            </a:r>
          </a:p>
          <a:p>
            <a:endParaRPr lang="es-DO" b="1" dirty="0">
              <a:solidFill>
                <a:srgbClr val="FF0000"/>
              </a:solidFill>
            </a:endParaRPr>
          </a:p>
          <a:p>
            <a:endParaRPr lang="es-DO" b="1" dirty="0">
              <a:solidFill>
                <a:srgbClr val="FF0000"/>
              </a:solidFill>
            </a:endParaRPr>
          </a:p>
          <a:p>
            <a:r>
              <a:rPr lang="es-DO" b="1" dirty="0">
                <a:solidFill>
                  <a:srgbClr val="00B050"/>
                </a:solidFill>
              </a:rPr>
              <a:t>SI</a:t>
            </a:r>
            <a:r>
              <a:rPr lang="es-DO" b="1" dirty="0">
                <a:solidFill>
                  <a:srgbClr val="FF0000"/>
                </a:solidFill>
              </a:rPr>
              <a:t>		NO</a:t>
            </a:r>
          </a:p>
          <a:p>
            <a:endParaRPr lang="es-DO" b="1" dirty="0">
              <a:solidFill>
                <a:srgbClr val="FF0000"/>
              </a:solidFill>
            </a:endParaRPr>
          </a:p>
          <a:p>
            <a:endParaRPr lang="es-DO" b="1" dirty="0">
              <a:solidFill>
                <a:srgbClr val="FF0000"/>
              </a:solidFill>
            </a:endParaRPr>
          </a:p>
          <a:p>
            <a:r>
              <a:rPr lang="es-DO" b="1" dirty="0">
                <a:solidFill>
                  <a:srgbClr val="00B050"/>
                </a:solidFill>
              </a:rPr>
              <a:t>SI</a:t>
            </a:r>
            <a:r>
              <a:rPr lang="es-DO" b="1" dirty="0">
                <a:solidFill>
                  <a:srgbClr val="FF0000"/>
                </a:solidFill>
              </a:rPr>
              <a:t>		NO</a:t>
            </a:r>
          </a:p>
          <a:p>
            <a:endParaRPr lang="es-DO" b="1" dirty="0">
              <a:solidFill>
                <a:srgbClr val="FF0000"/>
              </a:solidFill>
            </a:endParaRPr>
          </a:p>
          <a:p>
            <a:endParaRPr lang="es-DO" b="1" dirty="0">
              <a:solidFill>
                <a:srgbClr val="FF0000"/>
              </a:solidFill>
            </a:endParaRPr>
          </a:p>
          <a:p>
            <a:endParaRPr lang="es-DO" b="1" dirty="0">
              <a:solidFill>
                <a:srgbClr val="00B050"/>
              </a:solidFill>
            </a:endParaRPr>
          </a:p>
          <a:p>
            <a:r>
              <a:rPr lang="es-DO" b="1" dirty="0">
                <a:solidFill>
                  <a:srgbClr val="00B050"/>
                </a:solidFill>
              </a:rPr>
              <a:t>SI</a:t>
            </a:r>
            <a:r>
              <a:rPr lang="es-DO" b="1" dirty="0">
                <a:solidFill>
                  <a:srgbClr val="FF0000"/>
                </a:solidFill>
              </a:rPr>
              <a:t>		NO</a:t>
            </a:r>
          </a:p>
          <a:p>
            <a:endParaRPr lang="es-DO" b="1" dirty="0">
              <a:solidFill>
                <a:srgbClr val="FF0000"/>
              </a:solidFill>
            </a:endParaRPr>
          </a:p>
          <a:p>
            <a:endParaRPr lang="es-DO" b="1" dirty="0">
              <a:solidFill>
                <a:srgbClr val="FF0000"/>
              </a:solidFill>
            </a:endParaRPr>
          </a:p>
          <a:p>
            <a:endParaRPr lang="es-DO" b="1" dirty="0">
              <a:solidFill>
                <a:srgbClr val="00B050"/>
              </a:solidFill>
            </a:endParaRPr>
          </a:p>
          <a:p>
            <a:r>
              <a:rPr lang="es-DO" b="1" dirty="0">
                <a:solidFill>
                  <a:srgbClr val="00B050"/>
                </a:solidFill>
              </a:rPr>
              <a:t>SI</a:t>
            </a:r>
            <a:r>
              <a:rPr lang="es-DO" b="1" dirty="0">
                <a:solidFill>
                  <a:srgbClr val="FF0000"/>
                </a:solidFill>
              </a:rPr>
              <a:t>		NO</a:t>
            </a:r>
          </a:p>
          <a:p>
            <a:endParaRPr lang="es-DO" b="1" dirty="0">
              <a:solidFill>
                <a:srgbClr val="FF0000"/>
              </a:solidFill>
            </a:endParaRPr>
          </a:p>
          <a:p>
            <a:endParaRPr lang="es-DO" b="1" dirty="0">
              <a:solidFill>
                <a:srgbClr val="FF0000"/>
              </a:solidFill>
            </a:endParaRPr>
          </a:p>
          <a:p>
            <a:endParaRPr lang="es-DO" b="1" dirty="0">
              <a:solidFill>
                <a:srgbClr val="FF0000"/>
              </a:solidFill>
            </a:endParaRPr>
          </a:p>
        </p:txBody>
      </p:sp>
    </p:spTree>
    <p:extLst>
      <p:ext uri="{BB962C8B-B14F-4D97-AF65-F5344CB8AC3E}">
        <p14:creationId xmlns:p14="http://schemas.microsoft.com/office/powerpoint/2010/main" val="2461701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9D840C-6DA1-C7A0-0023-1BF6C99551E9}"/>
              </a:ext>
            </a:extLst>
          </p:cNvPr>
          <p:cNvSpPr>
            <a:spLocks noGrp="1"/>
          </p:cNvSpPr>
          <p:nvPr>
            <p:ph type="title"/>
          </p:nvPr>
        </p:nvSpPr>
        <p:spPr>
          <a:xfrm>
            <a:off x="521207" y="194553"/>
            <a:ext cx="6877119" cy="1498060"/>
          </a:xfrm>
        </p:spPr>
        <p:txBody>
          <a:bodyPr>
            <a:noAutofit/>
          </a:bodyPr>
          <a:lstStyle/>
          <a:p>
            <a:r>
              <a:rPr lang="es-DO" sz="4000" b="1" dirty="0">
                <a:solidFill>
                  <a:srgbClr val="FF0000"/>
                </a:solidFill>
                <a:latin typeface="Rockwell Nova Extra Bold" panose="02060903020205020403" pitchFamily="18" charset="0"/>
              </a:rPr>
              <a:t/>
            </a:r>
            <a:br>
              <a:rPr lang="es-DO" sz="4000" b="1" dirty="0">
                <a:solidFill>
                  <a:srgbClr val="FF0000"/>
                </a:solidFill>
                <a:latin typeface="Rockwell Nova Extra Bold" panose="02060903020205020403" pitchFamily="18" charset="0"/>
              </a:rPr>
            </a:br>
            <a:r>
              <a:rPr lang="es-DO" sz="4000" b="1" dirty="0">
                <a:solidFill>
                  <a:srgbClr val="FF0000"/>
                </a:solidFill>
                <a:latin typeface="Rockwell Nova Extra Bold" panose="02060903020205020403" pitchFamily="18" charset="0"/>
              </a:rPr>
              <a:t/>
            </a:r>
            <a:br>
              <a:rPr lang="es-DO" sz="4000" b="1" dirty="0">
                <a:solidFill>
                  <a:srgbClr val="FF0000"/>
                </a:solidFill>
                <a:latin typeface="Rockwell Nova Extra Bold" panose="02060903020205020403" pitchFamily="18" charset="0"/>
              </a:rPr>
            </a:br>
            <a:r>
              <a:rPr lang="es-DO" sz="4000" b="1" dirty="0">
                <a:solidFill>
                  <a:srgbClr val="FF0000"/>
                </a:solidFill>
                <a:latin typeface="Rockwell Nova Extra Bold" panose="02060903020205020403" pitchFamily="18" charset="0"/>
              </a:rPr>
              <a:t/>
            </a:r>
            <a:br>
              <a:rPr lang="es-DO" sz="4000" b="1" dirty="0">
                <a:solidFill>
                  <a:srgbClr val="FF0000"/>
                </a:solidFill>
                <a:latin typeface="Rockwell Nova Extra Bold" panose="02060903020205020403" pitchFamily="18" charset="0"/>
              </a:rPr>
            </a:br>
            <a:r>
              <a:rPr lang="es-DO" sz="4000" b="1" dirty="0">
                <a:solidFill>
                  <a:srgbClr val="FF0000"/>
                </a:solidFill>
                <a:latin typeface="Rockwell Nova Extra Bold" panose="02060903020205020403" pitchFamily="18" charset="0"/>
              </a:rPr>
              <a:t/>
            </a:r>
            <a:br>
              <a:rPr lang="es-DO" sz="4000" b="1" dirty="0">
                <a:solidFill>
                  <a:srgbClr val="FF0000"/>
                </a:solidFill>
                <a:latin typeface="Rockwell Nova Extra Bold" panose="02060903020205020403" pitchFamily="18" charset="0"/>
              </a:rPr>
            </a:br>
            <a:r>
              <a:rPr lang="es-DO" sz="4000" b="1" dirty="0">
                <a:solidFill>
                  <a:srgbClr val="FF0000"/>
                </a:solidFill>
                <a:latin typeface="Rockwell Nova Extra Bold" panose="02060903020205020403" pitchFamily="18" charset="0"/>
              </a:rPr>
              <a:t>Conclusión 1</a:t>
            </a:r>
            <a:br>
              <a:rPr lang="es-DO" sz="4000" b="1" dirty="0">
                <a:solidFill>
                  <a:srgbClr val="FF0000"/>
                </a:solidFill>
                <a:latin typeface="Rockwell Nova Extra Bold" panose="02060903020205020403" pitchFamily="18" charset="0"/>
              </a:rPr>
            </a:br>
            <a:endParaRPr lang="es-DO" sz="4000" b="1" dirty="0">
              <a:solidFill>
                <a:srgbClr val="FF0000"/>
              </a:solidFill>
              <a:latin typeface="Rockwell Nova Extra Bold" panose="02060903020205020403" pitchFamily="18" charset="0"/>
            </a:endParaRPr>
          </a:p>
        </p:txBody>
      </p:sp>
      <p:sp>
        <p:nvSpPr>
          <p:cNvPr id="3" name="Marcador de contenido 2">
            <a:extLst>
              <a:ext uri="{FF2B5EF4-FFF2-40B4-BE49-F238E27FC236}">
                <a16:creationId xmlns:a16="http://schemas.microsoft.com/office/drawing/2014/main" id="{7153BE46-2C69-5BBF-046A-B81E40503E17}"/>
              </a:ext>
            </a:extLst>
          </p:cNvPr>
          <p:cNvSpPr>
            <a:spLocks noGrp="1"/>
          </p:cNvSpPr>
          <p:nvPr>
            <p:ph sz="quarter" idx="10"/>
          </p:nvPr>
        </p:nvSpPr>
        <p:spPr>
          <a:xfrm>
            <a:off x="291830" y="1215957"/>
            <a:ext cx="11468910" cy="5447489"/>
          </a:xfrm>
        </p:spPr>
        <p:txBody>
          <a:bodyPr>
            <a:noAutofit/>
          </a:bodyPr>
          <a:lstStyle/>
          <a:p>
            <a:r>
              <a:rPr lang="es-DO" sz="3200" b="1" dirty="0">
                <a:solidFill>
                  <a:srgbClr val="FF0000"/>
                </a:solidFill>
              </a:rPr>
              <a:t>La seguridad de que el pecado no levantará nuevamente su fea cabeza no es el resultado de la demostración de obediencia que hará la última generación, como consecuencia de la transformación de su carácter por la gracia divina. Aun suponiendo que Dios optara por suprimir el libre albedrío de sus criaturas, aun esa medida revelaría que la solución provista al problema del pecado no dejó zanjado todo el asunto. </a:t>
            </a:r>
          </a:p>
          <a:p>
            <a:r>
              <a:rPr lang="es-DO" sz="3200" dirty="0"/>
              <a:t>.</a:t>
            </a:r>
          </a:p>
          <a:p>
            <a:endParaRPr lang="es-DO" sz="3200" dirty="0"/>
          </a:p>
          <a:p>
            <a:endParaRPr lang="es-DO" sz="1800" dirty="0"/>
          </a:p>
          <a:p>
            <a:endParaRPr lang="es-DO" sz="1800" dirty="0"/>
          </a:p>
          <a:p>
            <a:endParaRPr lang="es-DO" sz="1800" dirty="0"/>
          </a:p>
          <a:p>
            <a:endParaRPr lang="es-DO" sz="1800" dirty="0"/>
          </a:p>
          <a:p>
            <a:r>
              <a:rPr lang="es-DO" sz="1800" dirty="0"/>
              <a:t>La última generación</a:t>
            </a:r>
          </a:p>
          <a:p>
            <a:endParaRPr lang="es-DO" sz="1800" dirty="0"/>
          </a:p>
          <a:p>
            <a:r>
              <a:rPr lang="es-DO" sz="1800" dirty="0"/>
              <a:t>.</a:t>
            </a:r>
          </a:p>
          <a:p>
            <a:endParaRPr lang="es-DO" sz="1800" dirty="0"/>
          </a:p>
        </p:txBody>
      </p:sp>
    </p:spTree>
    <p:extLst>
      <p:ext uri="{BB962C8B-B14F-4D97-AF65-F5344CB8AC3E}">
        <p14:creationId xmlns:p14="http://schemas.microsoft.com/office/powerpoint/2010/main" val="4104239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2E1521-409A-FA9E-BAAA-F6B5B48FA51C}"/>
              </a:ext>
            </a:extLst>
          </p:cNvPr>
          <p:cNvSpPr>
            <a:spLocks noGrp="1"/>
          </p:cNvSpPr>
          <p:nvPr>
            <p:ph type="title"/>
          </p:nvPr>
        </p:nvSpPr>
        <p:spPr>
          <a:xfrm>
            <a:off x="521207" y="126459"/>
            <a:ext cx="6877119" cy="1108953"/>
          </a:xfrm>
        </p:spPr>
        <p:txBody>
          <a:bodyPr>
            <a:noAutofit/>
          </a:bodyPr>
          <a:lstStyle/>
          <a:p>
            <a:r>
              <a:rPr lang="es-DO" sz="3200" dirty="0"/>
              <a:t/>
            </a:r>
            <a:br>
              <a:rPr lang="es-DO" sz="3200" dirty="0"/>
            </a:br>
            <a:r>
              <a:rPr lang="es-DO" sz="3200" dirty="0"/>
              <a:t/>
            </a:r>
            <a:br>
              <a:rPr lang="es-DO" sz="3200" dirty="0"/>
            </a:br>
            <a:r>
              <a:rPr lang="es-DO" sz="3200" dirty="0"/>
              <a:t/>
            </a:r>
            <a:br>
              <a:rPr lang="es-DO" sz="3200" dirty="0"/>
            </a:br>
            <a:r>
              <a:rPr lang="es-DO" sz="3200" dirty="0"/>
              <a:t/>
            </a:r>
            <a:br>
              <a:rPr lang="es-DO" sz="3200" dirty="0"/>
            </a:br>
            <a:r>
              <a:rPr lang="es-DO" sz="4000" dirty="0">
                <a:solidFill>
                  <a:srgbClr val="FF0000"/>
                </a:solidFill>
                <a:latin typeface="Rockwell Nova Extra Bold" panose="02060903020205020403" pitchFamily="18" charset="0"/>
              </a:rPr>
              <a:t>Conclusión 2</a:t>
            </a:r>
            <a:br>
              <a:rPr lang="es-DO" sz="4000" dirty="0">
                <a:solidFill>
                  <a:srgbClr val="FF0000"/>
                </a:solidFill>
                <a:latin typeface="Rockwell Nova Extra Bold" panose="02060903020205020403" pitchFamily="18" charset="0"/>
              </a:rPr>
            </a:br>
            <a:endParaRPr lang="es-DO" sz="3200" dirty="0">
              <a:solidFill>
                <a:srgbClr val="FF0000"/>
              </a:solidFill>
              <a:latin typeface="Rockwell Nova Extra Bold" panose="02060903020205020403" pitchFamily="18" charset="0"/>
            </a:endParaRPr>
          </a:p>
        </p:txBody>
      </p:sp>
      <p:sp>
        <p:nvSpPr>
          <p:cNvPr id="3" name="Marcador de contenido 2">
            <a:extLst>
              <a:ext uri="{FF2B5EF4-FFF2-40B4-BE49-F238E27FC236}">
                <a16:creationId xmlns:a16="http://schemas.microsoft.com/office/drawing/2014/main" id="{4DE6A3F6-EFA3-0B9F-C2E8-BB39D70D1DEB}"/>
              </a:ext>
            </a:extLst>
          </p:cNvPr>
          <p:cNvSpPr>
            <a:spLocks noGrp="1"/>
          </p:cNvSpPr>
          <p:nvPr>
            <p:ph sz="quarter" idx="10"/>
          </p:nvPr>
        </p:nvSpPr>
        <p:spPr>
          <a:xfrm>
            <a:off x="413037" y="1163233"/>
            <a:ext cx="7116172" cy="5441847"/>
          </a:xfrm>
        </p:spPr>
        <p:txBody>
          <a:bodyPr>
            <a:normAutofit lnSpcReduction="10000"/>
          </a:bodyPr>
          <a:lstStyle/>
          <a:p>
            <a:r>
              <a:rPr lang="es-DO" sz="2800" b="1" dirty="0">
                <a:solidFill>
                  <a:srgbClr val="FF0000"/>
                </a:solidFill>
              </a:rPr>
              <a:t>La idea de que Dios transformará a la última generación de manera «que nunca más deshonrarán a Dios ni estropearán Su universo perfecto», es descabellada y exegéticamente cuestionable. Esto implicaría que la gracia divina solo produjo transformaciones de segunda mano fuera del tiempo del fin</a:t>
            </a:r>
          </a:p>
        </p:txBody>
      </p:sp>
      <p:pic>
        <p:nvPicPr>
          <p:cNvPr id="4" name="Imagen 3">
            <a:extLst>
              <a:ext uri="{FF2B5EF4-FFF2-40B4-BE49-F238E27FC236}">
                <a16:creationId xmlns:a16="http://schemas.microsoft.com/office/drawing/2014/main" id="{FD8CFBC0-4C93-7D2A-7E4F-521F54D99EF7}"/>
              </a:ext>
            </a:extLst>
          </p:cNvPr>
          <p:cNvPicPr>
            <a:picLocks noChangeAspect="1"/>
          </p:cNvPicPr>
          <p:nvPr/>
        </p:nvPicPr>
        <p:blipFill>
          <a:blip r:embed="rId2"/>
          <a:stretch>
            <a:fillRect/>
          </a:stretch>
        </p:blipFill>
        <p:spPr>
          <a:xfrm>
            <a:off x="7034515" y="3802367"/>
            <a:ext cx="5157485" cy="3055633"/>
          </a:xfrm>
          <a:prstGeom prst="rect">
            <a:avLst/>
          </a:prstGeom>
        </p:spPr>
      </p:pic>
      <p:pic>
        <p:nvPicPr>
          <p:cNvPr id="5" name="Imagen 4">
            <a:extLst>
              <a:ext uri="{FF2B5EF4-FFF2-40B4-BE49-F238E27FC236}">
                <a16:creationId xmlns:a16="http://schemas.microsoft.com/office/drawing/2014/main" id="{F8EF19A5-5051-7B9E-175C-6DA752B61DBA}"/>
              </a:ext>
            </a:extLst>
          </p:cNvPr>
          <p:cNvPicPr>
            <a:picLocks noChangeAspect="1"/>
          </p:cNvPicPr>
          <p:nvPr/>
        </p:nvPicPr>
        <p:blipFill>
          <a:blip r:embed="rId3"/>
          <a:stretch>
            <a:fillRect/>
          </a:stretch>
        </p:blipFill>
        <p:spPr>
          <a:xfrm>
            <a:off x="7034515" y="1231850"/>
            <a:ext cx="5157485" cy="2574079"/>
          </a:xfrm>
          <a:prstGeom prst="rect">
            <a:avLst/>
          </a:prstGeom>
        </p:spPr>
      </p:pic>
    </p:spTree>
    <p:extLst>
      <p:ext uri="{BB962C8B-B14F-4D97-AF65-F5344CB8AC3E}">
        <p14:creationId xmlns:p14="http://schemas.microsoft.com/office/powerpoint/2010/main" val="3149103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71EB20-DD50-9A1A-5129-1DFF979DB369}"/>
              </a:ext>
            </a:extLst>
          </p:cNvPr>
          <p:cNvSpPr>
            <a:spLocks noGrp="1"/>
          </p:cNvSpPr>
          <p:nvPr>
            <p:ph type="title"/>
          </p:nvPr>
        </p:nvSpPr>
        <p:spPr/>
        <p:txBody>
          <a:bodyPr>
            <a:normAutofit/>
          </a:bodyPr>
          <a:lstStyle/>
          <a:p>
            <a:r>
              <a:rPr lang="es-DO" sz="3600" dirty="0">
                <a:solidFill>
                  <a:srgbClr val="FF0000"/>
                </a:solidFill>
                <a:latin typeface="Rockwell Nova Extra Bold" panose="02060903020205020403" pitchFamily="18" charset="0"/>
              </a:rPr>
              <a:t>Conclusión 3</a:t>
            </a:r>
          </a:p>
        </p:txBody>
      </p:sp>
      <p:sp>
        <p:nvSpPr>
          <p:cNvPr id="3" name="Marcador de contenido 2">
            <a:extLst>
              <a:ext uri="{FF2B5EF4-FFF2-40B4-BE49-F238E27FC236}">
                <a16:creationId xmlns:a16="http://schemas.microsoft.com/office/drawing/2014/main" id="{94D88D0A-9FD8-8603-4B05-04D53D731542}"/>
              </a:ext>
            </a:extLst>
          </p:cNvPr>
          <p:cNvSpPr>
            <a:spLocks noGrp="1"/>
          </p:cNvSpPr>
          <p:nvPr>
            <p:ph sz="quarter" idx="10"/>
          </p:nvPr>
        </p:nvSpPr>
        <p:spPr>
          <a:xfrm>
            <a:off x="359923" y="1293779"/>
            <a:ext cx="11488366" cy="5252936"/>
          </a:xfrm>
        </p:spPr>
        <p:txBody>
          <a:bodyPr>
            <a:normAutofit/>
          </a:bodyPr>
          <a:lstStyle/>
          <a:p>
            <a:r>
              <a:rPr lang="es-DO" sz="2400" b="1" dirty="0">
                <a:solidFill>
                  <a:srgbClr val="FF0000"/>
                </a:solidFill>
              </a:rPr>
              <a:t>En este capítulo, hemos analizado la vida de tres hombres del pasado: David, Dimas, el ladrón arrepentido y Manasés. En cada caso, vimos que Dios obró de diferentes maneras para salvar a estos hombres. Cuando ellos lleguen junto a todos los demás redimidos, nadie dudará jamás de que ellos no volverán a cometer los mismos errores del pasado. La gracia de Dios no solo los transformó completamente, sino que, en el juicio pre-advenimiento, ellos fueron vindicados y declarados «dignos» de la vida eterna. Lo mismo es cierto de todos los salvados. </a:t>
            </a:r>
          </a:p>
        </p:txBody>
      </p:sp>
      <p:pic>
        <p:nvPicPr>
          <p:cNvPr id="4" name="Imagen 3">
            <a:extLst>
              <a:ext uri="{FF2B5EF4-FFF2-40B4-BE49-F238E27FC236}">
                <a16:creationId xmlns:a16="http://schemas.microsoft.com/office/drawing/2014/main" id="{1C18EBEA-286E-86C7-26EB-EBBE172D26FF}"/>
              </a:ext>
            </a:extLst>
          </p:cNvPr>
          <p:cNvPicPr>
            <a:picLocks noChangeAspect="1"/>
          </p:cNvPicPr>
          <p:nvPr/>
        </p:nvPicPr>
        <p:blipFill>
          <a:blip r:embed="rId2"/>
          <a:stretch>
            <a:fillRect/>
          </a:stretch>
        </p:blipFill>
        <p:spPr>
          <a:xfrm>
            <a:off x="3587480" y="5152158"/>
            <a:ext cx="2857500" cy="1600200"/>
          </a:xfrm>
          <a:prstGeom prst="rect">
            <a:avLst/>
          </a:prstGeom>
        </p:spPr>
      </p:pic>
      <p:pic>
        <p:nvPicPr>
          <p:cNvPr id="5" name="Imagen 4">
            <a:extLst>
              <a:ext uri="{FF2B5EF4-FFF2-40B4-BE49-F238E27FC236}">
                <a16:creationId xmlns:a16="http://schemas.microsoft.com/office/drawing/2014/main" id="{DBACBB56-9B26-C331-1CB2-30D4E17EC5EC}"/>
              </a:ext>
            </a:extLst>
          </p:cNvPr>
          <p:cNvPicPr>
            <a:picLocks noChangeAspect="1"/>
          </p:cNvPicPr>
          <p:nvPr/>
        </p:nvPicPr>
        <p:blipFill>
          <a:blip r:embed="rId3"/>
          <a:stretch>
            <a:fillRect/>
          </a:stretch>
        </p:blipFill>
        <p:spPr>
          <a:xfrm>
            <a:off x="6544689" y="5152158"/>
            <a:ext cx="2857500" cy="1600200"/>
          </a:xfrm>
          <a:prstGeom prst="rect">
            <a:avLst/>
          </a:prstGeom>
        </p:spPr>
      </p:pic>
      <p:pic>
        <p:nvPicPr>
          <p:cNvPr id="6" name="Imagen 5">
            <a:extLst>
              <a:ext uri="{FF2B5EF4-FFF2-40B4-BE49-F238E27FC236}">
                <a16:creationId xmlns:a16="http://schemas.microsoft.com/office/drawing/2014/main" id="{DCB3438F-15ED-6393-803D-7B990AF06412}"/>
              </a:ext>
            </a:extLst>
          </p:cNvPr>
          <p:cNvPicPr>
            <a:picLocks noChangeAspect="1"/>
          </p:cNvPicPr>
          <p:nvPr/>
        </p:nvPicPr>
        <p:blipFill>
          <a:blip r:embed="rId4"/>
          <a:stretch>
            <a:fillRect/>
          </a:stretch>
        </p:blipFill>
        <p:spPr>
          <a:xfrm>
            <a:off x="9501898" y="5108384"/>
            <a:ext cx="2619375" cy="1643974"/>
          </a:xfrm>
          <a:prstGeom prst="rect">
            <a:avLst/>
          </a:prstGeom>
        </p:spPr>
      </p:pic>
    </p:spTree>
    <p:extLst>
      <p:ext uri="{BB962C8B-B14F-4D97-AF65-F5344CB8AC3E}">
        <p14:creationId xmlns:p14="http://schemas.microsoft.com/office/powerpoint/2010/main" val="1977641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640211-6E1B-C44F-52CF-E3B7559D297B}"/>
              </a:ext>
            </a:extLst>
          </p:cNvPr>
          <p:cNvSpPr>
            <a:spLocks noGrp="1"/>
          </p:cNvSpPr>
          <p:nvPr>
            <p:ph type="title"/>
          </p:nvPr>
        </p:nvSpPr>
        <p:spPr/>
        <p:txBody>
          <a:bodyPr>
            <a:normAutofit fontScale="90000"/>
          </a:bodyPr>
          <a:lstStyle/>
          <a:p>
            <a:r>
              <a:rPr lang="es-DO" sz="4000" dirty="0">
                <a:solidFill>
                  <a:srgbClr val="FF0000"/>
                </a:solidFill>
                <a:latin typeface="Rockwell Nova Extra Bold" panose="02060903020205020403" pitchFamily="18" charset="0"/>
              </a:rPr>
              <a:t>Conclusión 4</a:t>
            </a:r>
          </a:p>
        </p:txBody>
      </p:sp>
      <p:sp>
        <p:nvSpPr>
          <p:cNvPr id="3" name="Marcador de contenido 2">
            <a:extLst>
              <a:ext uri="{FF2B5EF4-FFF2-40B4-BE49-F238E27FC236}">
                <a16:creationId xmlns:a16="http://schemas.microsoft.com/office/drawing/2014/main" id="{44B18548-B9BF-700F-BA00-3DBC0873D131}"/>
              </a:ext>
            </a:extLst>
          </p:cNvPr>
          <p:cNvSpPr>
            <a:spLocks noGrp="1"/>
          </p:cNvSpPr>
          <p:nvPr>
            <p:ph sz="quarter" idx="10"/>
          </p:nvPr>
        </p:nvSpPr>
        <p:spPr>
          <a:xfrm>
            <a:off x="296304" y="1211872"/>
            <a:ext cx="6877118" cy="5578034"/>
          </a:xfrm>
        </p:spPr>
        <p:txBody>
          <a:bodyPr>
            <a:normAutofit fontScale="85000" lnSpcReduction="10000"/>
          </a:bodyPr>
          <a:lstStyle/>
          <a:p>
            <a:r>
              <a:rPr lang="es-DO" sz="2400" b="1" dirty="0">
                <a:solidFill>
                  <a:srgbClr val="FF0000"/>
                </a:solidFill>
                <a:latin typeface="Source Sans Pro Black" panose="020F0502020204030204" pitchFamily="34" charset="0"/>
                <a:cs typeface="Times New Roman" panose="02020603050405020304" pitchFamily="18" charset="0"/>
              </a:rPr>
              <a:t>Finalmente, las Escrituras revelan con absoluta claridad cuál es el </a:t>
            </a:r>
            <a:r>
              <a:rPr lang="es-DO" sz="2400" b="1" u="sng" dirty="0">
                <a:solidFill>
                  <a:srgbClr val="FF0000"/>
                </a:solidFill>
                <a:latin typeface="Source Sans Pro Black" panose="020F0502020204030204" pitchFamily="34" charset="0"/>
                <a:cs typeface="Times New Roman" panose="02020603050405020304" pitchFamily="18" charset="0"/>
              </a:rPr>
              <a:t>fundamento donde descansa la seguridad eterna de que el pecado no volverá a levantarse una segunda vez</a:t>
            </a:r>
            <a:r>
              <a:rPr lang="es-DO" sz="2400" b="1" dirty="0">
                <a:solidFill>
                  <a:srgbClr val="FF0000"/>
                </a:solidFill>
                <a:latin typeface="Source Sans Pro Black" panose="020F0502020204030204" pitchFamily="34" charset="0"/>
                <a:cs typeface="Times New Roman" panose="02020603050405020304" pitchFamily="18" charset="0"/>
              </a:rPr>
              <a:t>: </a:t>
            </a:r>
            <a:r>
              <a:rPr lang="es-DO" sz="3300" b="1" dirty="0">
                <a:solidFill>
                  <a:srgbClr val="FF0000"/>
                </a:solidFill>
                <a:latin typeface="Source Sans Pro Black" panose="020F0502020204030204" pitchFamily="34" charset="0"/>
                <a:cs typeface="Times New Roman" panose="02020603050405020304" pitchFamily="18" charset="0"/>
              </a:rPr>
              <a:t>el sacrificio expiatorio de Cristo. </a:t>
            </a:r>
            <a:r>
              <a:rPr lang="es-DO" sz="2400" b="1" dirty="0">
                <a:solidFill>
                  <a:srgbClr val="FF0000"/>
                </a:solidFill>
                <a:latin typeface="Source Sans Pro Black" panose="020F0502020204030204" pitchFamily="34" charset="0"/>
                <a:cs typeface="Times New Roman" panose="02020603050405020304" pitchFamily="18" charset="0"/>
              </a:rPr>
              <a:t>Este gran evento será el tema de estudio por toda la eternidad. </a:t>
            </a:r>
          </a:p>
          <a:p>
            <a:r>
              <a:rPr lang="es-DO" sz="2400" b="1" dirty="0">
                <a:solidFill>
                  <a:srgbClr val="FF0000"/>
                </a:solidFill>
                <a:latin typeface="Source Sans Pro Black" panose="020F0502020204030204" pitchFamily="34" charset="0"/>
                <a:cs typeface="Times New Roman" panose="02020603050405020304" pitchFamily="18" charset="0"/>
              </a:rPr>
              <a:t>En las cicatrices del Redentor tendrán los redimidos un recuerdo eterno del precio que Dios pagó para la redención de la raza caída y para purificar al universo de la mancha del pecado. Nadie, jamás, se atreverá a herir de esa manera el corazón del divino Redentor. El universo estará seguro para siempre. El amor habrá triunfado</a:t>
            </a:r>
          </a:p>
          <a:p>
            <a:endParaRPr lang="es-DO" b="1" dirty="0">
              <a:solidFill>
                <a:srgbClr val="FF0000"/>
              </a:solidFill>
            </a:endParaRPr>
          </a:p>
        </p:txBody>
      </p:sp>
      <p:pic>
        <p:nvPicPr>
          <p:cNvPr id="4" name="Imagen 3">
            <a:extLst>
              <a:ext uri="{FF2B5EF4-FFF2-40B4-BE49-F238E27FC236}">
                <a16:creationId xmlns:a16="http://schemas.microsoft.com/office/drawing/2014/main" id="{6D3FBCBB-10BA-08AD-2825-61752B3911AB}"/>
              </a:ext>
            </a:extLst>
          </p:cNvPr>
          <p:cNvPicPr>
            <a:picLocks noChangeAspect="1"/>
          </p:cNvPicPr>
          <p:nvPr/>
        </p:nvPicPr>
        <p:blipFill>
          <a:blip r:embed="rId2"/>
          <a:stretch>
            <a:fillRect/>
          </a:stretch>
        </p:blipFill>
        <p:spPr>
          <a:xfrm>
            <a:off x="7546633" y="1211872"/>
            <a:ext cx="4593193" cy="2572188"/>
          </a:xfrm>
          <a:prstGeom prst="rect">
            <a:avLst/>
          </a:prstGeom>
        </p:spPr>
      </p:pic>
      <p:pic>
        <p:nvPicPr>
          <p:cNvPr id="5" name="Imagen 4">
            <a:extLst>
              <a:ext uri="{FF2B5EF4-FFF2-40B4-BE49-F238E27FC236}">
                <a16:creationId xmlns:a16="http://schemas.microsoft.com/office/drawing/2014/main" id="{342A03EF-2600-7174-3B6A-A3B18AA27037}"/>
              </a:ext>
            </a:extLst>
          </p:cNvPr>
          <p:cNvPicPr>
            <a:picLocks noChangeAspect="1"/>
          </p:cNvPicPr>
          <p:nvPr/>
        </p:nvPicPr>
        <p:blipFill>
          <a:blip r:embed="rId3"/>
          <a:stretch>
            <a:fillRect/>
          </a:stretch>
        </p:blipFill>
        <p:spPr>
          <a:xfrm>
            <a:off x="7546634" y="3864410"/>
            <a:ext cx="4593193" cy="2850204"/>
          </a:xfrm>
          <a:prstGeom prst="rect">
            <a:avLst/>
          </a:prstGeom>
        </p:spPr>
      </p:pic>
    </p:spTree>
    <p:extLst>
      <p:ext uri="{BB962C8B-B14F-4D97-AF65-F5344CB8AC3E}">
        <p14:creationId xmlns:p14="http://schemas.microsoft.com/office/powerpoint/2010/main" val="2097550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p:cNvSpPr>
            <a:spLocks noGrp="1"/>
          </p:cNvSpPr>
          <p:nvPr>
            <p:ph type="title"/>
          </p:nvPr>
        </p:nvSpPr>
        <p:spPr>
          <a:xfrm>
            <a:off x="1741250" y="373224"/>
            <a:ext cx="9091591" cy="1334277"/>
          </a:xfrm>
        </p:spPr>
        <p:txBody>
          <a:bodyPr rtlCol="0">
            <a:normAutofit/>
          </a:bodyPr>
          <a:lstStyle/>
          <a:p>
            <a:pPr algn="ctr" rtl="0"/>
            <a:r>
              <a:rPr lang="es-ES" sz="4400" b="1" dirty="0">
                <a:latin typeface="Rockwell Nova Extra Bold" panose="02060903020205020403" pitchFamily="18" charset="0"/>
                <a:cs typeface="Segoe UI Light" panose="020B0502040204020203" pitchFamily="34" charset="0"/>
              </a:rPr>
              <a:t>Reflexión Final:</a:t>
            </a:r>
          </a:p>
        </p:txBody>
      </p:sp>
      <p:sp>
        <p:nvSpPr>
          <p:cNvPr id="5" name="Marcador de contenido 4"/>
          <p:cNvSpPr>
            <a:spLocks noGrp="1"/>
          </p:cNvSpPr>
          <p:nvPr>
            <p:ph sz="half" idx="4294967295"/>
          </p:nvPr>
        </p:nvSpPr>
        <p:spPr>
          <a:xfrm>
            <a:off x="298581" y="2444621"/>
            <a:ext cx="5797419" cy="4148082"/>
          </a:xfrm>
        </p:spPr>
        <p:txBody>
          <a:bodyPr rtlCol="0">
            <a:normAutofit fontScale="77500" lnSpcReduction="20000"/>
          </a:bodyPr>
          <a:lstStyle/>
          <a:p>
            <a:pPr marL="0" indent="0" rtl="0">
              <a:lnSpc>
                <a:spcPts val="3600"/>
              </a:lnSpc>
              <a:spcAft>
                <a:spcPts val="0"/>
              </a:spcAft>
              <a:buNone/>
            </a:pPr>
            <a:r>
              <a:rPr lang="es-DO" sz="4000" b="1" dirty="0">
                <a:solidFill>
                  <a:srgbClr val="FF0000"/>
                </a:solidFill>
                <a:latin typeface="Rockwell Extra Bold" panose="02060903040505020403" pitchFamily="18" charset="0"/>
                <a:cs typeface="Segoe UI Light" panose="020B0502040204020203" pitchFamily="34" charset="0"/>
              </a:rPr>
              <a:t>¿Estamos en disposición de aceptar el perdón y la vindicación de Dios para vivir por siempre en un mundo sin la posibilidad de pecar?</a:t>
            </a:r>
            <a:endParaRPr lang="es-ES" sz="4000" b="1" dirty="0">
              <a:solidFill>
                <a:srgbClr val="FF0000"/>
              </a:solidFill>
              <a:latin typeface="Rockwell Extra Bold" panose="02060903040505020403" pitchFamily="18" charset="0"/>
              <a:cs typeface="Segoe UI Light" panose="020B0502040204020203" pitchFamily="34" charset="0"/>
            </a:endParaRPr>
          </a:p>
        </p:txBody>
      </p:sp>
      <p:pic>
        <p:nvPicPr>
          <p:cNvPr id="2" name="Imagen 1">
            <a:extLst>
              <a:ext uri="{FF2B5EF4-FFF2-40B4-BE49-F238E27FC236}">
                <a16:creationId xmlns:a16="http://schemas.microsoft.com/office/drawing/2014/main" id="{5DC33435-4FD0-6C01-5B44-C94E3210B27C}"/>
              </a:ext>
            </a:extLst>
          </p:cNvPr>
          <p:cNvPicPr>
            <a:picLocks noChangeAspect="1"/>
          </p:cNvPicPr>
          <p:nvPr/>
        </p:nvPicPr>
        <p:blipFill>
          <a:blip r:embed="rId3"/>
          <a:stretch>
            <a:fillRect/>
          </a:stretch>
        </p:blipFill>
        <p:spPr>
          <a:xfrm>
            <a:off x="6214526" y="2234682"/>
            <a:ext cx="5678893" cy="4250093"/>
          </a:xfrm>
          <a:prstGeom prst="rect">
            <a:avLst/>
          </a:prstGeom>
        </p:spPr>
      </p:pic>
    </p:spTree>
    <p:extLst>
      <p:ext uri="{BB962C8B-B14F-4D97-AF65-F5344CB8AC3E}">
        <p14:creationId xmlns:p14="http://schemas.microsoft.com/office/powerpoint/2010/main" val="893025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0EF99-4F78-C163-150D-2DF3C6A58830}"/>
              </a:ext>
            </a:extLst>
          </p:cNvPr>
          <p:cNvSpPr>
            <a:spLocks noGrp="1"/>
          </p:cNvSpPr>
          <p:nvPr>
            <p:ph type="title"/>
          </p:nvPr>
        </p:nvSpPr>
        <p:spPr>
          <a:xfrm>
            <a:off x="521207" y="279918"/>
            <a:ext cx="10442262" cy="808218"/>
          </a:xfrm>
        </p:spPr>
        <p:txBody>
          <a:bodyPr>
            <a:normAutofit fontScale="90000"/>
          </a:bodyPr>
          <a:lstStyle/>
          <a:p>
            <a:r>
              <a:rPr lang="es-DO" sz="4000" dirty="0">
                <a:solidFill>
                  <a:srgbClr val="FF0000"/>
                </a:solidFill>
                <a:latin typeface="Amasis MT Pro Black" panose="02040A04050005020304" pitchFamily="18" charset="0"/>
              </a:rPr>
              <a:t/>
            </a:r>
            <a:br>
              <a:rPr lang="es-DO" sz="4000" dirty="0">
                <a:solidFill>
                  <a:srgbClr val="FF0000"/>
                </a:solidFill>
                <a:latin typeface="Amasis MT Pro Black" panose="02040A04050005020304" pitchFamily="18" charset="0"/>
              </a:rPr>
            </a:br>
            <a:r>
              <a:rPr lang="es-DO" sz="4000" dirty="0">
                <a:solidFill>
                  <a:srgbClr val="FF0000"/>
                </a:solidFill>
                <a:latin typeface="Amasis MT Pro Black" panose="02040A04050005020304" pitchFamily="18" charset="0"/>
              </a:rPr>
              <a:t>Introducción 3: El libre albedrío</a:t>
            </a:r>
          </a:p>
        </p:txBody>
      </p:sp>
      <p:sp>
        <p:nvSpPr>
          <p:cNvPr id="3" name="Marcador de contenido 2">
            <a:extLst>
              <a:ext uri="{FF2B5EF4-FFF2-40B4-BE49-F238E27FC236}">
                <a16:creationId xmlns:a16="http://schemas.microsoft.com/office/drawing/2014/main" id="{1702F21F-6344-D357-6E4C-42754AF57F5D}"/>
              </a:ext>
            </a:extLst>
          </p:cNvPr>
          <p:cNvSpPr>
            <a:spLocks noGrp="1"/>
          </p:cNvSpPr>
          <p:nvPr>
            <p:ph sz="quarter" idx="10"/>
          </p:nvPr>
        </p:nvSpPr>
        <p:spPr>
          <a:xfrm>
            <a:off x="539494" y="1222309"/>
            <a:ext cx="6956681" cy="5505061"/>
          </a:xfrm>
        </p:spPr>
        <p:txBody>
          <a:bodyPr>
            <a:normAutofit fontScale="92500" lnSpcReduction="10000"/>
          </a:bodyPr>
          <a:lstStyle/>
          <a:p>
            <a:pPr algn="just">
              <a:lnSpc>
                <a:spcPct val="100000"/>
              </a:lnSpc>
              <a:spcBef>
                <a:spcPts val="0"/>
              </a:spcBef>
              <a:spcAft>
                <a:spcPts val="0"/>
              </a:spcAft>
            </a:pPr>
            <a:r>
              <a:rPr lang="es-DO" sz="2400" dirty="0">
                <a:solidFill>
                  <a:srgbClr val="FF0000"/>
                </a:solidFill>
                <a:latin typeface="Amasis MT Pro Black" panose="02040A04050005020304" pitchFamily="18" charset="0"/>
              </a:rPr>
              <a:t>Y si Dios eliminara el libre albedrío, ¿tendríamos una garantía absoluta de que el pecado no volverá a aparecer por segunda vez? No creo que esta sea una opción viable, y claro que Dios puede hacer lo que Él desee, pero no es lo que muestran las Escrituras. </a:t>
            </a:r>
          </a:p>
          <a:p>
            <a:pPr algn="just">
              <a:lnSpc>
                <a:spcPct val="100000"/>
              </a:lnSpc>
              <a:spcBef>
                <a:spcPts val="0"/>
              </a:spcBef>
              <a:spcAft>
                <a:spcPts val="0"/>
              </a:spcAft>
            </a:pPr>
            <a:endParaRPr lang="es-DO" sz="2400" dirty="0">
              <a:solidFill>
                <a:srgbClr val="FF0000"/>
              </a:solidFill>
              <a:latin typeface="Amasis MT Pro Black" panose="02040A04050005020304" pitchFamily="18" charset="0"/>
            </a:endParaRPr>
          </a:p>
          <a:p>
            <a:pPr algn="just">
              <a:lnSpc>
                <a:spcPct val="100000"/>
              </a:lnSpc>
              <a:spcBef>
                <a:spcPts val="0"/>
              </a:spcBef>
              <a:spcAft>
                <a:spcPts val="0"/>
              </a:spcAft>
            </a:pPr>
            <a:r>
              <a:rPr lang="es-DO" sz="2400" dirty="0">
                <a:solidFill>
                  <a:srgbClr val="FF0000"/>
                </a:solidFill>
                <a:latin typeface="Amasis MT Pro Black" panose="02040A04050005020304" pitchFamily="18" charset="0"/>
              </a:rPr>
              <a:t>Si hubo un momento ideal para eliminar el libre albedrío, fue antes del surgimiento de la rebelión en el cielo. Dios mismo se habría evitado el drama del Calvario.</a:t>
            </a:r>
          </a:p>
          <a:p>
            <a:pPr algn="just">
              <a:lnSpc>
                <a:spcPct val="100000"/>
              </a:lnSpc>
              <a:spcBef>
                <a:spcPts val="0"/>
              </a:spcBef>
              <a:spcAft>
                <a:spcPts val="0"/>
              </a:spcAft>
            </a:pPr>
            <a:endParaRPr lang="es-DO" sz="2400" dirty="0">
              <a:solidFill>
                <a:srgbClr val="FF0000"/>
              </a:solidFill>
              <a:latin typeface="Amasis MT Pro Black" panose="02040A04050005020304" pitchFamily="18" charset="0"/>
            </a:endParaRPr>
          </a:p>
          <a:p>
            <a:pPr algn="just">
              <a:lnSpc>
                <a:spcPct val="100000"/>
              </a:lnSpc>
              <a:spcBef>
                <a:spcPts val="0"/>
              </a:spcBef>
              <a:spcAft>
                <a:spcPts val="0"/>
              </a:spcAft>
            </a:pPr>
            <a:r>
              <a:rPr lang="es-DO" sz="2400" dirty="0">
                <a:solidFill>
                  <a:srgbClr val="FF0000"/>
                </a:solidFill>
                <a:latin typeface="Amasis MT Pro Black" panose="02040A04050005020304" pitchFamily="18" charset="0"/>
              </a:rPr>
              <a:t>Pero no, las criaturas deben seguir teniendo la capacidad de elegir libremente amar a Dios o no hacerlo. Pero, ¿no supone esto un riesgo latente que mantendría al Universo en riesgo permanente?</a:t>
            </a:r>
          </a:p>
        </p:txBody>
      </p:sp>
      <p:pic>
        <p:nvPicPr>
          <p:cNvPr id="4" name="Imagen 3">
            <a:extLst>
              <a:ext uri="{FF2B5EF4-FFF2-40B4-BE49-F238E27FC236}">
                <a16:creationId xmlns:a16="http://schemas.microsoft.com/office/drawing/2014/main" id="{752742C2-63EB-430E-A590-9BB0CA43A8F6}"/>
              </a:ext>
            </a:extLst>
          </p:cNvPr>
          <p:cNvPicPr>
            <a:picLocks noChangeAspect="1"/>
          </p:cNvPicPr>
          <p:nvPr/>
        </p:nvPicPr>
        <p:blipFill>
          <a:blip r:embed="rId2"/>
          <a:stretch>
            <a:fillRect/>
          </a:stretch>
        </p:blipFill>
        <p:spPr>
          <a:xfrm>
            <a:off x="7496175" y="1222309"/>
            <a:ext cx="4695826" cy="2930591"/>
          </a:xfrm>
          <a:prstGeom prst="rect">
            <a:avLst/>
          </a:prstGeom>
        </p:spPr>
      </p:pic>
      <p:pic>
        <p:nvPicPr>
          <p:cNvPr id="5" name="Imagen 4">
            <a:extLst>
              <a:ext uri="{FF2B5EF4-FFF2-40B4-BE49-F238E27FC236}">
                <a16:creationId xmlns:a16="http://schemas.microsoft.com/office/drawing/2014/main" id="{D478148C-3164-731F-0B42-FEF324104254}"/>
              </a:ext>
            </a:extLst>
          </p:cNvPr>
          <p:cNvPicPr>
            <a:picLocks noChangeAspect="1"/>
          </p:cNvPicPr>
          <p:nvPr/>
        </p:nvPicPr>
        <p:blipFill>
          <a:blip r:embed="rId3"/>
          <a:stretch>
            <a:fillRect/>
          </a:stretch>
        </p:blipFill>
        <p:spPr>
          <a:xfrm>
            <a:off x="7620000" y="3883825"/>
            <a:ext cx="4152900" cy="2843545"/>
          </a:xfrm>
          <a:prstGeom prst="rect">
            <a:avLst/>
          </a:prstGeom>
        </p:spPr>
      </p:pic>
    </p:spTree>
    <p:extLst>
      <p:ext uri="{BB962C8B-B14F-4D97-AF65-F5344CB8AC3E}">
        <p14:creationId xmlns:p14="http://schemas.microsoft.com/office/powerpoint/2010/main" val="912595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D2733CB-3708-1DB3-C78E-76C8C7B362A3}"/>
              </a:ext>
            </a:extLst>
          </p:cNvPr>
          <p:cNvSpPr>
            <a:spLocks noGrp="1"/>
          </p:cNvSpPr>
          <p:nvPr>
            <p:ph sz="quarter" idx="10"/>
          </p:nvPr>
        </p:nvSpPr>
        <p:spPr>
          <a:xfrm>
            <a:off x="6096000" y="1286318"/>
            <a:ext cx="5772538" cy="5301094"/>
          </a:xfrm>
        </p:spPr>
        <p:txBody>
          <a:bodyPr>
            <a:normAutofit lnSpcReduction="10000"/>
          </a:bodyPr>
          <a:lstStyle/>
          <a:p>
            <a:r>
              <a:rPr lang="es-DO" sz="1800" u="sng" dirty="0">
                <a:solidFill>
                  <a:srgbClr val="FF0000"/>
                </a:solidFill>
                <a:latin typeface="Amasis MT Pro Black" panose="02040A04050005020304" pitchFamily="18" charset="0"/>
              </a:rPr>
              <a:t>Libre Albedrío </a:t>
            </a:r>
            <a:r>
              <a:rPr lang="es-DO" sz="1800" dirty="0">
                <a:solidFill>
                  <a:srgbClr val="FF0000"/>
                </a:solidFill>
                <a:latin typeface="Amasis MT Pro Black" panose="02040A04050005020304" pitchFamily="18" charset="0"/>
              </a:rPr>
              <a:t>es un aspecto determinante en la relación Creador/criatura. Solo quienes tienen la libertad de escoger hacer o no hacer algo de manera voluntaria, pueden amar de manera plena. Dios será amado sin reservas por todos los redimidos y los ángeles </a:t>
            </a:r>
            <a:r>
              <a:rPr lang="es-DO" sz="1800" dirty="0" err="1">
                <a:solidFill>
                  <a:srgbClr val="FF0000"/>
                </a:solidFill>
                <a:latin typeface="Amasis MT Pro Black" panose="02040A04050005020304" pitchFamily="18" charset="0"/>
              </a:rPr>
              <a:t>ue</a:t>
            </a:r>
            <a:r>
              <a:rPr lang="es-DO" sz="1800" dirty="0">
                <a:solidFill>
                  <a:srgbClr val="FF0000"/>
                </a:solidFill>
                <a:latin typeface="Amasis MT Pro Black" panose="02040A04050005020304" pitchFamily="18" charset="0"/>
              </a:rPr>
              <a:t> permanecieron fieles a Él, porque ellos desearán hacerlo y porque descubrieron durante el desarrollo del Plan de la redención que Él es digno de adoración y de ser amado sin reservas. El triunfo del bien y la justicia divina es el triunfo del amor de Dios. Note las siguientes citas comparadas de la serie del Gran conflicto:</a:t>
            </a:r>
            <a:endParaRPr lang="es-DO" sz="500" dirty="0">
              <a:solidFill>
                <a:srgbClr val="FF0000"/>
              </a:solidFill>
              <a:latin typeface="Amasis MT Pro Black" panose="02040A04050005020304" pitchFamily="18" charset="0"/>
            </a:endParaRPr>
          </a:p>
        </p:txBody>
      </p:sp>
      <p:pic>
        <p:nvPicPr>
          <p:cNvPr id="6" name="Imagen 5">
            <a:extLst>
              <a:ext uri="{FF2B5EF4-FFF2-40B4-BE49-F238E27FC236}">
                <a16:creationId xmlns:a16="http://schemas.microsoft.com/office/drawing/2014/main" id="{728E9CEE-A314-D395-1AF8-4AC8E1D1BB84}"/>
              </a:ext>
            </a:extLst>
          </p:cNvPr>
          <p:cNvPicPr>
            <a:picLocks noChangeAspect="1"/>
          </p:cNvPicPr>
          <p:nvPr/>
        </p:nvPicPr>
        <p:blipFill>
          <a:blip r:embed="rId2"/>
          <a:stretch>
            <a:fillRect/>
          </a:stretch>
        </p:blipFill>
        <p:spPr>
          <a:xfrm>
            <a:off x="557401" y="1382081"/>
            <a:ext cx="2652330" cy="342930"/>
          </a:xfrm>
          <a:prstGeom prst="rect">
            <a:avLst/>
          </a:prstGeom>
        </p:spPr>
      </p:pic>
      <p:pic>
        <p:nvPicPr>
          <p:cNvPr id="7" name="Imagen 6">
            <a:extLst>
              <a:ext uri="{FF2B5EF4-FFF2-40B4-BE49-F238E27FC236}">
                <a16:creationId xmlns:a16="http://schemas.microsoft.com/office/drawing/2014/main" id="{4BE7A2DB-0B14-D3D2-0A49-E384A64DAD41}"/>
              </a:ext>
            </a:extLst>
          </p:cNvPr>
          <p:cNvPicPr>
            <a:picLocks noChangeAspect="1"/>
          </p:cNvPicPr>
          <p:nvPr/>
        </p:nvPicPr>
        <p:blipFill>
          <a:blip r:embed="rId3"/>
          <a:stretch>
            <a:fillRect/>
          </a:stretch>
        </p:blipFill>
        <p:spPr>
          <a:xfrm>
            <a:off x="2919806" y="1382081"/>
            <a:ext cx="2883835" cy="342930"/>
          </a:xfrm>
          <a:prstGeom prst="rect">
            <a:avLst/>
          </a:prstGeom>
        </p:spPr>
      </p:pic>
      <p:pic>
        <p:nvPicPr>
          <p:cNvPr id="8" name="Imagen 7">
            <a:extLst>
              <a:ext uri="{FF2B5EF4-FFF2-40B4-BE49-F238E27FC236}">
                <a16:creationId xmlns:a16="http://schemas.microsoft.com/office/drawing/2014/main" id="{F9318FCE-A629-725B-4EBC-BB490863C541}"/>
              </a:ext>
            </a:extLst>
          </p:cNvPr>
          <p:cNvPicPr>
            <a:picLocks noChangeAspect="1"/>
          </p:cNvPicPr>
          <p:nvPr/>
        </p:nvPicPr>
        <p:blipFill>
          <a:blip r:embed="rId4"/>
          <a:stretch>
            <a:fillRect/>
          </a:stretch>
        </p:blipFill>
        <p:spPr>
          <a:xfrm>
            <a:off x="557401" y="1725011"/>
            <a:ext cx="2362405" cy="1143099"/>
          </a:xfrm>
          <a:prstGeom prst="rect">
            <a:avLst/>
          </a:prstGeom>
        </p:spPr>
      </p:pic>
      <p:pic>
        <p:nvPicPr>
          <p:cNvPr id="9" name="Imagen 8">
            <a:extLst>
              <a:ext uri="{FF2B5EF4-FFF2-40B4-BE49-F238E27FC236}">
                <a16:creationId xmlns:a16="http://schemas.microsoft.com/office/drawing/2014/main" id="{D457FED1-4F48-6414-8AD6-0721AE455FBF}"/>
              </a:ext>
            </a:extLst>
          </p:cNvPr>
          <p:cNvPicPr>
            <a:picLocks noChangeAspect="1"/>
          </p:cNvPicPr>
          <p:nvPr/>
        </p:nvPicPr>
        <p:blipFill>
          <a:blip r:embed="rId5"/>
          <a:stretch>
            <a:fillRect/>
          </a:stretch>
        </p:blipFill>
        <p:spPr>
          <a:xfrm>
            <a:off x="2919806" y="1725010"/>
            <a:ext cx="2883835" cy="1143099"/>
          </a:xfrm>
          <a:prstGeom prst="rect">
            <a:avLst/>
          </a:prstGeom>
        </p:spPr>
      </p:pic>
      <p:sp>
        <p:nvSpPr>
          <p:cNvPr id="11" name="CuadroTexto 10">
            <a:extLst>
              <a:ext uri="{FF2B5EF4-FFF2-40B4-BE49-F238E27FC236}">
                <a16:creationId xmlns:a16="http://schemas.microsoft.com/office/drawing/2014/main" id="{563C579D-3E38-5AAE-F0DB-8F4B7689A33F}"/>
              </a:ext>
            </a:extLst>
          </p:cNvPr>
          <p:cNvSpPr txBox="1"/>
          <p:nvPr/>
        </p:nvSpPr>
        <p:spPr>
          <a:xfrm>
            <a:off x="323462" y="2835729"/>
            <a:ext cx="5321558" cy="3785652"/>
          </a:xfrm>
          <a:prstGeom prst="rect">
            <a:avLst/>
          </a:prstGeom>
          <a:noFill/>
        </p:spPr>
        <p:txBody>
          <a:bodyPr wrap="square">
            <a:spAutoFit/>
          </a:bodyPr>
          <a:lstStyle/>
          <a:p>
            <a:r>
              <a:rPr lang="es-DO" sz="2000" b="1" dirty="0">
                <a:solidFill>
                  <a:srgbClr val="FF0000"/>
                </a:solidFill>
                <a:latin typeface="Amasis MT Pro Black" panose="02040A04050005020304" pitchFamily="18" charset="0"/>
              </a:rPr>
              <a:t> La historia del gran conflicto terminará dejando al Universo en las mismas condiciones de pureza y armonía en el que se encontraba antes del surgimiento del pecado (cf. 1 Co </a:t>
            </a:r>
            <a:r>
              <a:rPr lang="es-DO" sz="2000" b="1" i="1" dirty="0">
                <a:solidFill>
                  <a:srgbClr val="FF0000"/>
                </a:solidFill>
                <a:latin typeface="Amasis MT Pro Black" panose="02040A04050005020304" pitchFamily="18" charset="0"/>
              </a:rPr>
              <a:t>15:24-28). ¿Qué nos asegura, entonces, que el pecado no volverá a surgir? Como veremos en la próxima secc</a:t>
            </a:r>
            <a:r>
              <a:rPr lang="es-DO" sz="2000" b="1" dirty="0">
                <a:solidFill>
                  <a:srgbClr val="FF0000"/>
                </a:solidFill>
                <a:latin typeface="Amasis MT Pro Black" panose="02040A04050005020304" pitchFamily="18" charset="0"/>
              </a:rPr>
              <a:t>ión de este capítulo, la TUG sostiene que Dios tiene un plan para evitar que la armonía de Su universo vuelva a ser trastornada. </a:t>
            </a:r>
          </a:p>
        </p:txBody>
      </p:sp>
      <p:sp>
        <p:nvSpPr>
          <p:cNvPr id="14" name="CuadroTexto 13">
            <a:extLst>
              <a:ext uri="{FF2B5EF4-FFF2-40B4-BE49-F238E27FC236}">
                <a16:creationId xmlns:a16="http://schemas.microsoft.com/office/drawing/2014/main" id="{80875F6F-DAF6-79F6-9E52-CE86A0746CE3}"/>
              </a:ext>
            </a:extLst>
          </p:cNvPr>
          <p:cNvSpPr txBox="1"/>
          <p:nvPr/>
        </p:nvSpPr>
        <p:spPr>
          <a:xfrm>
            <a:off x="557401" y="653143"/>
            <a:ext cx="7354957" cy="646331"/>
          </a:xfrm>
          <a:prstGeom prst="rect">
            <a:avLst/>
          </a:prstGeom>
          <a:noFill/>
        </p:spPr>
        <p:txBody>
          <a:bodyPr wrap="square" rtlCol="0">
            <a:spAutoFit/>
          </a:bodyPr>
          <a:lstStyle/>
          <a:p>
            <a:r>
              <a:rPr lang="es-DO" sz="3600" b="1" dirty="0">
                <a:solidFill>
                  <a:srgbClr val="FF0000"/>
                </a:solidFill>
                <a:latin typeface="Amasis MT Pro Black" panose="02040A04050005020304" pitchFamily="18" charset="0"/>
              </a:rPr>
              <a:t>Introducción 4</a:t>
            </a:r>
          </a:p>
        </p:txBody>
      </p:sp>
    </p:spTree>
    <p:extLst>
      <p:ext uri="{BB962C8B-B14F-4D97-AF65-F5344CB8AC3E}">
        <p14:creationId xmlns:p14="http://schemas.microsoft.com/office/powerpoint/2010/main" val="396098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44100-DD6A-3DFF-76CE-D8B7903E0146}"/>
              </a:ext>
            </a:extLst>
          </p:cNvPr>
          <p:cNvSpPr>
            <a:spLocks noGrp="1"/>
          </p:cNvSpPr>
          <p:nvPr>
            <p:ph type="title"/>
          </p:nvPr>
        </p:nvSpPr>
        <p:spPr/>
        <p:txBody>
          <a:bodyPr>
            <a:normAutofit fontScale="90000"/>
          </a:bodyPr>
          <a:lstStyle/>
          <a:p>
            <a:r>
              <a:rPr lang="es-DO" sz="4000" b="1" dirty="0">
                <a:solidFill>
                  <a:srgbClr val="FF0000"/>
                </a:solidFill>
                <a:latin typeface="Bodoni MT Black" panose="02070A03080606020203" pitchFamily="18" charset="0"/>
              </a:rPr>
              <a:t>Introducción 5</a:t>
            </a:r>
          </a:p>
        </p:txBody>
      </p:sp>
      <p:sp>
        <p:nvSpPr>
          <p:cNvPr id="3" name="Marcador de contenido 2">
            <a:extLst>
              <a:ext uri="{FF2B5EF4-FFF2-40B4-BE49-F238E27FC236}">
                <a16:creationId xmlns:a16="http://schemas.microsoft.com/office/drawing/2014/main" id="{0B472767-F072-BDCD-E472-208062D32CAB}"/>
              </a:ext>
            </a:extLst>
          </p:cNvPr>
          <p:cNvSpPr>
            <a:spLocks noGrp="1"/>
          </p:cNvSpPr>
          <p:nvPr>
            <p:ph sz="quarter" idx="10"/>
          </p:nvPr>
        </p:nvSpPr>
        <p:spPr>
          <a:xfrm>
            <a:off x="539497" y="1278294"/>
            <a:ext cx="6051804" cy="5503506"/>
          </a:xfrm>
        </p:spPr>
        <p:txBody>
          <a:bodyPr>
            <a:normAutofit fontScale="92500" lnSpcReduction="20000"/>
          </a:bodyPr>
          <a:lstStyle/>
          <a:p>
            <a:pPr>
              <a:lnSpc>
                <a:spcPct val="100000"/>
              </a:lnSpc>
              <a:spcBef>
                <a:spcPts val="0"/>
              </a:spcBef>
              <a:spcAft>
                <a:spcPts val="0"/>
              </a:spcAft>
            </a:pPr>
            <a:r>
              <a:rPr lang="es-DO" sz="2400" b="1" dirty="0">
                <a:solidFill>
                  <a:srgbClr val="FF0000"/>
                </a:solidFill>
              </a:rPr>
              <a:t>Después de recibir el sello, los 144.000 harán la mayor demostración de obediencia a la Ley que el mundo jamás haya presenciado.  Se revelará que las acusaciones de Satanás contra el carácter de Dios y su santa Ley eran falsas</a:t>
            </a:r>
          </a:p>
          <a:p>
            <a:pPr>
              <a:lnSpc>
                <a:spcPct val="100000"/>
              </a:lnSpc>
              <a:spcBef>
                <a:spcPts val="0"/>
              </a:spcBef>
              <a:spcAft>
                <a:spcPts val="0"/>
              </a:spcAft>
            </a:pPr>
            <a:endParaRPr lang="es-DO" sz="2400" b="1" dirty="0">
              <a:solidFill>
                <a:srgbClr val="FF0000"/>
              </a:solidFill>
            </a:endParaRPr>
          </a:p>
          <a:p>
            <a:pPr>
              <a:lnSpc>
                <a:spcPct val="100000"/>
              </a:lnSpc>
              <a:spcBef>
                <a:spcPts val="0"/>
              </a:spcBef>
              <a:spcAft>
                <a:spcPts val="0"/>
              </a:spcAft>
            </a:pPr>
            <a:r>
              <a:rPr lang="es-DO" sz="2400" b="1" dirty="0">
                <a:solidFill>
                  <a:srgbClr val="FF0000"/>
                </a:solidFill>
              </a:rPr>
              <a:t>La Biblia muestra un cuadro diferente. El fundamento sobre el cual descansa la seguridad de que el pecado no volverá a aparecer, consiste en aquello que será el motivo de estudio de los redimidos por toda la eternidad: el sacrificio expiatorio de Cristo. Él único recuerdo que quedará del pecado por toda la eternidad serán las cicatrices de la crucifixión que conservará Cristo en sus manos y su costado (cf. </a:t>
            </a:r>
            <a:r>
              <a:rPr lang="es-DO" sz="2400" b="1" dirty="0" err="1">
                <a:solidFill>
                  <a:srgbClr val="FF0000"/>
                </a:solidFill>
              </a:rPr>
              <a:t>Jn</a:t>
            </a:r>
            <a:r>
              <a:rPr lang="es-DO" sz="2400" b="1" dirty="0">
                <a:solidFill>
                  <a:srgbClr val="FF0000"/>
                </a:solidFill>
              </a:rPr>
              <a:t> 20:27-29).3ntra el carácter de Dios y su santa Ley eran falsas.</a:t>
            </a:r>
          </a:p>
        </p:txBody>
      </p:sp>
      <p:pic>
        <p:nvPicPr>
          <p:cNvPr id="6" name="Imagen 5">
            <a:extLst>
              <a:ext uri="{FF2B5EF4-FFF2-40B4-BE49-F238E27FC236}">
                <a16:creationId xmlns:a16="http://schemas.microsoft.com/office/drawing/2014/main" id="{EF701E11-D651-755C-E748-DD8FDCC71760}"/>
              </a:ext>
            </a:extLst>
          </p:cNvPr>
          <p:cNvPicPr>
            <a:picLocks noChangeAspect="1"/>
          </p:cNvPicPr>
          <p:nvPr/>
        </p:nvPicPr>
        <p:blipFill>
          <a:blip r:embed="rId2"/>
          <a:stretch>
            <a:fillRect/>
          </a:stretch>
        </p:blipFill>
        <p:spPr>
          <a:xfrm>
            <a:off x="6677026" y="1610860"/>
            <a:ext cx="5057774" cy="3799768"/>
          </a:xfrm>
          <a:prstGeom prst="rect">
            <a:avLst/>
          </a:prstGeom>
        </p:spPr>
      </p:pic>
    </p:spTree>
    <p:extLst>
      <p:ext uri="{BB962C8B-B14F-4D97-AF65-F5344CB8AC3E}">
        <p14:creationId xmlns:p14="http://schemas.microsoft.com/office/powerpoint/2010/main" val="289255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6F4A80-528A-8365-CD2F-A4A821CF3135}"/>
              </a:ext>
            </a:extLst>
          </p:cNvPr>
          <p:cNvSpPr>
            <a:spLocks noGrp="1"/>
          </p:cNvSpPr>
          <p:nvPr>
            <p:ph type="title"/>
          </p:nvPr>
        </p:nvSpPr>
        <p:spPr>
          <a:xfrm>
            <a:off x="521207" y="200025"/>
            <a:ext cx="10413493" cy="888111"/>
          </a:xfrm>
        </p:spPr>
        <p:txBody>
          <a:bodyPr>
            <a:normAutofit/>
          </a:bodyPr>
          <a:lstStyle/>
          <a:p>
            <a:r>
              <a:rPr lang="es-DO" sz="44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Esta es la razón del canto celestial</a:t>
            </a:r>
          </a:p>
        </p:txBody>
      </p:sp>
      <p:sp>
        <p:nvSpPr>
          <p:cNvPr id="7" name="Marcador de contenido 6">
            <a:extLst>
              <a:ext uri="{FF2B5EF4-FFF2-40B4-BE49-F238E27FC236}">
                <a16:creationId xmlns:a16="http://schemas.microsoft.com/office/drawing/2014/main" id="{DAEF15FA-F8DE-866B-D527-93B021733919}"/>
              </a:ext>
            </a:extLst>
          </p:cNvPr>
          <p:cNvSpPr>
            <a:spLocks noGrp="1"/>
          </p:cNvSpPr>
          <p:nvPr>
            <p:ph sz="quarter" idx="10"/>
          </p:nvPr>
        </p:nvSpPr>
        <p:spPr>
          <a:xfrm>
            <a:off x="409576" y="1228725"/>
            <a:ext cx="6819900" cy="5333999"/>
          </a:xfrm>
        </p:spPr>
        <p:txBody>
          <a:bodyPr>
            <a:normAutofit fontScale="92500" lnSpcReduction="10000"/>
          </a:bodyPr>
          <a:lstStyle/>
          <a:p>
            <a:r>
              <a:rPr lang="es-DO" sz="28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«Y oí a toda criatura que está en el cielo y sobre la tierra y debajo de la tierra y en el mar, y a todas las cosas que hay en ellos, diciendo: “Al que está sentado en el trono y al Cordero sean la bendición y la honra y la gloria y el poder por los siglos de los siglos”. Los cuatro seres vivientes decían: “¡Amén!”. Y los veinticuatro ancianos se postraron y adoraron» (</a:t>
            </a:r>
            <a:r>
              <a:rPr lang="es-DO" sz="2800" b="1" dirty="0" err="1">
                <a:solidFill>
                  <a:srgbClr val="FF0000"/>
                </a:solidFill>
                <a:latin typeface="ADLaM Display" panose="02010000000000000000" pitchFamily="2" charset="0"/>
                <a:ea typeface="ADLaM Display" panose="02010000000000000000" pitchFamily="2" charset="0"/>
                <a:cs typeface="ADLaM Display" panose="02010000000000000000" pitchFamily="2" charset="0"/>
              </a:rPr>
              <a:t>Ap</a:t>
            </a:r>
            <a:r>
              <a:rPr lang="es-DO" sz="28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 5:13-14).</a:t>
            </a:r>
          </a:p>
          <a:p>
            <a:endParaRPr lang="es-DO" sz="2800" b="1"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8" name="Imagen 7">
            <a:extLst>
              <a:ext uri="{FF2B5EF4-FFF2-40B4-BE49-F238E27FC236}">
                <a16:creationId xmlns:a16="http://schemas.microsoft.com/office/drawing/2014/main" id="{81772CCD-8B23-C30E-9258-85AFF1DC8D53}"/>
              </a:ext>
            </a:extLst>
          </p:cNvPr>
          <p:cNvPicPr>
            <a:picLocks noChangeAspect="1"/>
          </p:cNvPicPr>
          <p:nvPr/>
        </p:nvPicPr>
        <p:blipFill>
          <a:blip r:embed="rId2"/>
          <a:stretch>
            <a:fillRect/>
          </a:stretch>
        </p:blipFill>
        <p:spPr>
          <a:xfrm>
            <a:off x="7038974" y="1320163"/>
            <a:ext cx="4867275" cy="5537838"/>
          </a:xfrm>
          <a:prstGeom prst="rect">
            <a:avLst/>
          </a:prstGeom>
        </p:spPr>
      </p:pic>
    </p:spTree>
    <p:extLst>
      <p:ext uri="{BB962C8B-B14F-4D97-AF65-F5344CB8AC3E}">
        <p14:creationId xmlns:p14="http://schemas.microsoft.com/office/powerpoint/2010/main" val="2453383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3E2515-D3DC-2BF9-252D-8556E419DBC9}"/>
              </a:ext>
            </a:extLst>
          </p:cNvPr>
          <p:cNvSpPr>
            <a:spLocks noGrp="1"/>
          </p:cNvSpPr>
          <p:nvPr>
            <p:ph type="title"/>
          </p:nvPr>
        </p:nvSpPr>
        <p:spPr/>
        <p:txBody>
          <a:bodyPr>
            <a:normAutofit/>
          </a:bodyPr>
          <a:lstStyle/>
          <a:p>
            <a:r>
              <a:rPr lang="es-DO" sz="3600" b="1" dirty="0">
                <a:solidFill>
                  <a:srgbClr val="FF0000"/>
                </a:solidFill>
                <a:latin typeface="Bodoni MT Black" panose="02070A03080606020203" pitchFamily="18" charset="0"/>
              </a:rPr>
              <a:t>Introducción 6</a:t>
            </a:r>
          </a:p>
        </p:txBody>
      </p:sp>
      <p:sp>
        <p:nvSpPr>
          <p:cNvPr id="3" name="Marcador de contenido 2">
            <a:extLst>
              <a:ext uri="{FF2B5EF4-FFF2-40B4-BE49-F238E27FC236}">
                <a16:creationId xmlns:a16="http://schemas.microsoft.com/office/drawing/2014/main" id="{DB069E63-A130-D6D8-C06F-D454881E7D43}"/>
              </a:ext>
            </a:extLst>
          </p:cNvPr>
          <p:cNvSpPr>
            <a:spLocks noGrp="1"/>
          </p:cNvSpPr>
          <p:nvPr>
            <p:ph sz="quarter" idx="10"/>
          </p:nvPr>
        </p:nvSpPr>
        <p:spPr>
          <a:xfrm>
            <a:off x="539496" y="1287624"/>
            <a:ext cx="8473876" cy="5355772"/>
          </a:xfrm>
        </p:spPr>
        <p:txBody>
          <a:bodyPr>
            <a:normAutofit lnSpcReduction="10000"/>
          </a:bodyPr>
          <a:lstStyle/>
          <a:p>
            <a:pPr>
              <a:lnSpc>
                <a:spcPct val="100000"/>
              </a:lnSpc>
              <a:spcBef>
                <a:spcPts val="0"/>
              </a:spcBef>
              <a:spcAft>
                <a:spcPts val="0"/>
              </a:spcAft>
            </a:pPr>
            <a:r>
              <a:rPr lang="es-DO"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Apocalipsis afirma que Jesús conserva un recuerdo eterno de su sacrificio. Aunque Él está ejerciendo su ministerio sumo sacerdotal, simbólicamente es presentado como «el León de la tribu de Judá», pero además como «un cordero como inmolado» (</a:t>
            </a:r>
            <a:r>
              <a:rPr lang="es-DO"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Ap</a:t>
            </a:r>
            <a:r>
              <a:rPr lang="es-DO"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5:5-6). El recuerdo de su sacrificio perdura por toda la eternidad. «Digno es el Cordero, </a:t>
            </a:r>
            <a:r>
              <a:rPr lang="es-DO" sz="3200" b="1" dirty="0">
                <a:solidFill>
                  <a:srgbClr val="FF0000"/>
                </a:solidFill>
                <a:effectLst/>
                <a:latin typeface="Dreaming Outloud Pro" panose="03050502040302030504" pitchFamily="66" charset="0"/>
                <a:ea typeface="Calibri" panose="020F0502020204030204" pitchFamily="34" charset="0"/>
              </a:rPr>
              <a:t>que fue inmolado</a:t>
            </a:r>
            <a:r>
              <a:rPr lang="es-DO"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de recibir el poder, las riquezas, la sabiduría, la fortaleza, la honra, la gloria y la alabanza» (v. 12, cf. v. 13). </a:t>
            </a:r>
            <a:endParaRPr lang="es-DO" sz="2000" b="1" dirty="0">
              <a:solidFill>
                <a:srgbClr val="FF0000"/>
              </a:solidFill>
            </a:endParaRPr>
          </a:p>
        </p:txBody>
      </p:sp>
      <p:pic>
        <p:nvPicPr>
          <p:cNvPr id="4" name="Imagen 3">
            <a:extLst>
              <a:ext uri="{FF2B5EF4-FFF2-40B4-BE49-F238E27FC236}">
                <a16:creationId xmlns:a16="http://schemas.microsoft.com/office/drawing/2014/main" id="{2CA788F8-4097-51BA-2467-111D756515DA}"/>
              </a:ext>
            </a:extLst>
          </p:cNvPr>
          <p:cNvPicPr>
            <a:picLocks noChangeAspect="1"/>
          </p:cNvPicPr>
          <p:nvPr/>
        </p:nvPicPr>
        <p:blipFill>
          <a:blip r:embed="rId2"/>
          <a:stretch>
            <a:fillRect/>
          </a:stretch>
        </p:blipFill>
        <p:spPr>
          <a:xfrm>
            <a:off x="9078686" y="1287624"/>
            <a:ext cx="3113314" cy="3067192"/>
          </a:xfrm>
          <a:prstGeom prst="rect">
            <a:avLst/>
          </a:prstGeom>
        </p:spPr>
      </p:pic>
      <p:pic>
        <p:nvPicPr>
          <p:cNvPr id="5" name="Imagen 4">
            <a:extLst>
              <a:ext uri="{FF2B5EF4-FFF2-40B4-BE49-F238E27FC236}">
                <a16:creationId xmlns:a16="http://schemas.microsoft.com/office/drawing/2014/main" id="{451B4CE1-1B2D-7349-9B8F-6A7060531FE9}"/>
              </a:ext>
            </a:extLst>
          </p:cNvPr>
          <p:cNvPicPr>
            <a:picLocks noChangeAspect="1"/>
          </p:cNvPicPr>
          <p:nvPr/>
        </p:nvPicPr>
        <p:blipFill>
          <a:blip r:embed="rId3"/>
          <a:stretch>
            <a:fillRect/>
          </a:stretch>
        </p:blipFill>
        <p:spPr>
          <a:xfrm>
            <a:off x="9078685" y="4379751"/>
            <a:ext cx="3295867" cy="2263645"/>
          </a:xfrm>
          <a:prstGeom prst="rect">
            <a:avLst/>
          </a:prstGeom>
        </p:spPr>
      </p:pic>
    </p:spTree>
    <p:extLst>
      <p:ext uri="{BB962C8B-B14F-4D97-AF65-F5344CB8AC3E}">
        <p14:creationId xmlns:p14="http://schemas.microsoft.com/office/powerpoint/2010/main" val="2723794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D949CD-DC5D-649C-B8A4-286E486654D5}"/>
              </a:ext>
            </a:extLst>
          </p:cNvPr>
          <p:cNvSpPr>
            <a:spLocks noGrp="1"/>
          </p:cNvSpPr>
          <p:nvPr>
            <p:ph type="title"/>
          </p:nvPr>
        </p:nvSpPr>
        <p:spPr/>
        <p:txBody>
          <a:bodyPr>
            <a:normAutofit/>
          </a:bodyPr>
          <a:lstStyle/>
          <a:p>
            <a:r>
              <a:rPr lang="es-DO" sz="3600" b="1" dirty="0">
                <a:solidFill>
                  <a:srgbClr val="FF0000"/>
                </a:solidFill>
                <a:latin typeface="Bodoni MT Black" panose="02070A03080606020203" pitchFamily="18" charset="0"/>
              </a:rPr>
              <a:t>Introducción 7</a:t>
            </a:r>
          </a:p>
        </p:txBody>
      </p:sp>
      <p:sp>
        <p:nvSpPr>
          <p:cNvPr id="3" name="Marcador de contenido 2">
            <a:extLst>
              <a:ext uri="{FF2B5EF4-FFF2-40B4-BE49-F238E27FC236}">
                <a16:creationId xmlns:a16="http://schemas.microsoft.com/office/drawing/2014/main" id="{0B993FC6-5BD6-63C8-8BC4-DFD12DF1E5BF}"/>
              </a:ext>
            </a:extLst>
          </p:cNvPr>
          <p:cNvSpPr>
            <a:spLocks noGrp="1"/>
          </p:cNvSpPr>
          <p:nvPr>
            <p:ph sz="quarter" idx="10"/>
          </p:nvPr>
        </p:nvSpPr>
        <p:spPr>
          <a:xfrm>
            <a:off x="4376057" y="1250301"/>
            <a:ext cx="7623111" cy="5383764"/>
          </a:xfrm>
        </p:spPr>
        <p:txBody>
          <a:bodyPr>
            <a:normAutofit fontScale="92500" lnSpcReduction="20000"/>
          </a:bodyPr>
          <a:lstStyle/>
          <a:p>
            <a:pPr>
              <a:lnSpc>
                <a:spcPct val="107000"/>
              </a:lnSpc>
              <a:spcAft>
                <a:spcPts val="800"/>
              </a:spcAft>
              <a:tabLst>
                <a:tab pos="680085" algn="l"/>
              </a:tabLst>
            </a:pPr>
            <a:r>
              <a:rPr lang="es-DO" sz="2800" b="1" dirty="0">
                <a:solidFill>
                  <a:srgbClr val="FF0000"/>
                </a:solidFill>
                <a:effectLst/>
                <a:latin typeface="Bodoni MT Black" panose="02070A03080606020203" pitchFamily="18" charset="0"/>
                <a:ea typeface="Calibri" panose="020F0502020204030204" pitchFamily="34" charset="0"/>
                <a:cs typeface="Times New Roman" panose="02020603050405020304" pitchFamily="18" charset="0"/>
              </a:rPr>
              <a:t>Habiendo entendido el dolor que el pecado causó al corazón de Dios,</a:t>
            </a:r>
            <a:r>
              <a:rPr lang="es-DO" sz="2800" b="1" baseline="30000" dirty="0">
                <a:solidFill>
                  <a:srgbClr val="FF0000"/>
                </a:solidFill>
                <a:effectLst/>
                <a:latin typeface="Bodoni MT Black" panose="02070A03080606020203" pitchFamily="18" charset="0"/>
                <a:ea typeface="Calibri" panose="020F0502020204030204" pitchFamily="34" charset="0"/>
                <a:cs typeface="Times New Roman" panose="02020603050405020304" pitchFamily="18" charset="0"/>
              </a:rPr>
              <a:t>4</a:t>
            </a:r>
            <a:r>
              <a:rPr lang="es-DO" sz="2800" b="1" dirty="0">
                <a:solidFill>
                  <a:srgbClr val="FF0000"/>
                </a:solidFill>
                <a:effectLst/>
                <a:latin typeface="Bodoni MT Black" panose="02070A03080606020203" pitchFamily="18" charset="0"/>
                <a:ea typeface="Calibri" panose="020F0502020204030204" pitchFamily="34" charset="0"/>
                <a:cs typeface="Times New Roman" panose="02020603050405020304" pitchFamily="18" charset="0"/>
              </a:rPr>
              <a:t>  y el alto precio que el Hijo de Dios pagó en la cruz,</a:t>
            </a:r>
          </a:p>
          <a:p>
            <a:pPr>
              <a:lnSpc>
                <a:spcPct val="107000"/>
              </a:lnSpc>
              <a:spcAft>
                <a:spcPts val="800"/>
              </a:spcAft>
              <a:tabLst>
                <a:tab pos="680085" algn="l"/>
              </a:tabLst>
            </a:pPr>
            <a:r>
              <a:rPr lang="es-DO" sz="2800" b="1" dirty="0">
                <a:solidFill>
                  <a:srgbClr val="FF0000"/>
                </a:solidFill>
                <a:effectLst/>
                <a:latin typeface="Bodoni MT Black" panose="02070A03080606020203" pitchFamily="18" charset="0"/>
                <a:ea typeface="Calibri" panose="020F0502020204030204" pitchFamily="34" charset="0"/>
                <a:cs typeface="Times New Roman" panose="02020603050405020304" pitchFamily="18" charset="0"/>
              </a:rPr>
              <a:t> ninguna criatura «tanto sobre la tierra como en los cielos» (Col 1:20), elegirá jamás un curso de acción diferente al que siguió el amor divino para redimir a los pecadores. Una vida sin pecado e inmaculada, así como el privilegio de morar en la presencia de un Dios santo, fueron dones de la gracia divina y el resultado del sacrificio expiatorio de Cristo. Una vez entendido esto, el pecado no tendrá la más mínima oportunidad de surgir por segunda vez.</a:t>
            </a:r>
          </a:p>
          <a:p>
            <a:endParaRPr lang="es-DO" sz="1400" b="1" dirty="0">
              <a:solidFill>
                <a:srgbClr val="FF0000"/>
              </a:solidFill>
              <a:latin typeface="Bodoni MT Black" panose="02070A03080606020203" pitchFamily="18" charset="0"/>
            </a:endParaRPr>
          </a:p>
        </p:txBody>
      </p:sp>
      <p:pic>
        <p:nvPicPr>
          <p:cNvPr id="4" name="Imagen 3">
            <a:extLst>
              <a:ext uri="{FF2B5EF4-FFF2-40B4-BE49-F238E27FC236}">
                <a16:creationId xmlns:a16="http://schemas.microsoft.com/office/drawing/2014/main" id="{EE806D42-7EAE-2C60-9B49-ECF132883369}"/>
              </a:ext>
            </a:extLst>
          </p:cNvPr>
          <p:cNvPicPr>
            <a:picLocks noChangeAspect="1"/>
          </p:cNvPicPr>
          <p:nvPr/>
        </p:nvPicPr>
        <p:blipFill>
          <a:blip r:embed="rId2"/>
          <a:stretch>
            <a:fillRect/>
          </a:stretch>
        </p:blipFill>
        <p:spPr>
          <a:xfrm>
            <a:off x="192832" y="1250301"/>
            <a:ext cx="4089919" cy="3124393"/>
          </a:xfrm>
          <a:prstGeom prst="rect">
            <a:avLst/>
          </a:prstGeom>
        </p:spPr>
      </p:pic>
      <p:pic>
        <p:nvPicPr>
          <p:cNvPr id="5" name="Imagen 4">
            <a:extLst>
              <a:ext uri="{FF2B5EF4-FFF2-40B4-BE49-F238E27FC236}">
                <a16:creationId xmlns:a16="http://schemas.microsoft.com/office/drawing/2014/main" id="{FB7E0034-ADA5-7006-1DB1-C4E6B12E55EA}"/>
              </a:ext>
            </a:extLst>
          </p:cNvPr>
          <p:cNvPicPr>
            <a:picLocks noChangeAspect="1"/>
          </p:cNvPicPr>
          <p:nvPr/>
        </p:nvPicPr>
        <p:blipFill>
          <a:blip r:embed="rId3"/>
          <a:stretch>
            <a:fillRect/>
          </a:stretch>
        </p:blipFill>
        <p:spPr>
          <a:xfrm>
            <a:off x="192832" y="4375346"/>
            <a:ext cx="4089919" cy="2482654"/>
          </a:xfrm>
          <a:prstGeom prst="rect">
            <a:avLst/>
          </a:prstGeom>
        </p:spPr>
      </p:pic>
    </p:spTree>
    <p:extLst>
      <p:ext uri="{BB962C8B-B14F-4D97-AF65-F5344CB8AC3E}">
        <p14:creationId xmlns:p14="http://schemas.microsoft.com/office/powerpoint/2010/main" val="385981590"/>
      </p:ext>
    </p:extLst>
  </p:cSld>
  <p:clrMapOvr>
    <a:masterClrMapping/>
  </p:clrMapOvr>
</p:sld>
</file>

<file path=ppt/theme/theme1.xml><?xml version="1.0" encoding="utf-8"?>
<a:theme xmlns:a="http://schemas.openxmlformats.org/drawingml/2006/main" name="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0957334_TF10001108_Win32" id="{08D89365-2E4C-432D-9349-8DF9B80AEEA1}" vid="{010FF314-90DF-4A21-BD0D-ADCBA34234A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{944CB0DD-6B7E-4832-964D-6F4E37C4ED0A}tf10001108_win32</Template>
  <TotalTime>940</TotalTime>
  <Words>4129</Words>
  <Application>Microsoft Office PowerPoint</Application>
  <PresentationFormat>Panorámica</PresentationFormat>
  <Paragraphs>177</Paragraphs>
  <Slides>39</Slides>
  <Notes>9</Notes>
  <HiddenSlides>0</HiddenSlides>
  <MMClips>1</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39</vt:i4>
      </vt:variant>
    </vt:vector>
  </HeadingPairs>
  <TitlesOfParts>
    <vt:vector size="54" baseType="lpstr">
      <vt:lpstr>ADLaM Display</vt:lpstr>
      <vt:lpstr>Amasis MT Pro Black</vt:lpstr>
      <vt:lpstr>Arial</vt:lpstr>
      <vt:lpstr>Bauhaus 93</vt:lpstr>
      <vt:lpstr>Bodoni MT Black</vt:lpstr>
      <vt:lpstr>Calibri</vt:lpstr>
      <vt:lpstr>Dreaming Outloud Pro</vt:lpstr>
      <vt:lpstr>Rockwell Extra Bold</vt:lpstr>
      <vt:lpstr>Rockwell Nova Extra Bold</vt:lpstr>
      <vt:lpstr>Segoe UI</vt:lpstr>
      <vt:lpstr>Segoe UI Light</vt:lpstr>
      <vt:lpstr>Source Sans Pro Black</vt:lpstr>
      <vt:lpstr>STFangsong</vt:lpstr>
      <vt:lpstr>Times New Roman</vt:lpstr>
      <vt:lpstr>Personalizado</vt:lpstr>
      <vt:lpstr>    El pecado no se levantará dos veces capitulo 8 La Ultima Generacion</vt:lpstr>
      <vt:lpstr>Introducción 1</vt:lpstr>
      <vt:lpstr>INTRODUCCION 2</vt:lpstr>
      <vt:lpstr> Introducción 3: El libre albedrío</vt:lpstr>
      <vt:lpstr>Presentación de PowerPoint</vt:lpstr>
      <vt:lpstr>Introducción 5</vt:lpstr>
      <vt:lpstr>Esta es la razón del canto celestial</vt:lpstr>
      <vt:lpstr>Introducción 6</vt:lpstr>
      <vt:lpstr>Introducción 7</vt:lpstr>
      <vt:lpstr>Tres personajes bíblicos </vt:lpstr>
      <vt:lpstr>¿Volverá David a cometer adulterio o Dimas a realizar algún acto delictivo? ¿Volverá Manasés a ser un rebelde e idólatra?</vt:lpstr>
      <vt:lpstr>Vienen de la Gran Tribulación</vt:lpstr>
      <vt:lpstr>Este pasaje reafirma una verdad que fue enunciada por el apóstol Pablo a un joven líder de la iglesia primitiva:  (Tito 3:3-7)</vt:lpstr>
      <vt:lpstr>El poder transformador del Espíritu Santo</vt:lpstr>
      <vt:lpstr>El caso de David </vt:lpstr>
      <vt:lpstr>(1 Reyes 9:4-5, </vt:lpstr>
      <vt:lpstr>Incluso, el mismo Salomón declaró: </vt:lpstr>
      <vt:lpstr>Dios no excusa los errores de sus siervos </vt:lpstr>
      <vt:lpstr>David no coqueteo con la idolatría</vt:lpstr>
      <vt:lpstr>Una cosa es segura: </vt:lpstr>
      <vt:lpstr>El Juicio pre-Advenimiento y Gratitud Eterna</vt:lpstr>
      <vt:lpstr>Valoración positiva de David </vt:lpstr>
      <vt:lpstr>EVALUACION 1</vt:lpstr>
      <vt:lpstr> El caso de Dimas </vt:lpstr>
      <vt:lpstr>Su caso es muy significativo</vt:lpstr>
      <vt:lpstr>la Sra. White declaró: </vt:lpstr>
      <vt:lpstr>La fe de Dimas vindicó la misión salvífica de Cristo. </vt:lpstr>
      <vt:lpstr>EVALUACION 2</vt:lpstr>
      <vt:lpstr>   El caso de Manasés </vt:lpstr>
      <vt:lpstr>Dios castigó a Manasés </vt:lpstr>
      <vt:lpstr>Cuando Manasés esté entre los redimidos</vt:lpstr>
      <vt:lpstr>Redimidas y transformadas </vt:lpstr>
      <vt:lpstr>Este veredicto y no el testimonio de otros </vt:lpstr>
      <vt:lpstr>EVALUACION 3</vt:lpstr>
      <vt:lpstr>    Conclusión 1 </vt:lpstr>
      <vt:lpstr>    Conclusión 2 </vt:lpstr>
      <vt:lpstr>Conclusión 3</vt:lpstr>
      <vt:lpstr>Conclusión 4</vt:lpstr>
      <vt:lpstr>Reflexión Final: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pecado no se levantará dos veces capitulo 8 La Ultima Generacion</dc:title>
  <dc:creator>Luis Rafael Perez Bido</dc:creator>
  <cp:keywords/>
  <cp:lastModifiedBy>Ulises Aguero Arroyo</cp:lastModifiedBy>
  <cp:revision>18</cp:revision>
  <dcterms:created xsi:type="dcterms:W3CDTF">2023-11-02T00:05:54Z</dcterms:created>
  <dcterms:modified xsi:type="dcterms:W3CDTF">2023-11-13T02:56:50Z</dcterms:modified>
  <cp:version/>
</cp:coreProperties>
</file>