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7"/>
  </p:notesMasterIdLst>
  <p:sldIdLst>
    <p:sldId id="258" r:id="rId3"/>
    <p:sldId id="264" r:id="rId4"/>
    <p:sldId id="2204" r:id="rId5"/>
    <p:sldId id="2513" r:id="rId6"/>
    <p:sldId id="2203" r:id="rId7"/>
    <p:sldId id="2514" r:id="rId8"/>
    <p:sldId id="2519" r:id="rId9"/>
    <p:sldId id="2520" r:id="rId10"/>
    <p:sldId id="2521" r:id="rId11"/>
    <p:sldId id="2522" r:id="rId12"/>
    <p:sldId id="2515" r:id="rId13"/>
    <p:sldId id="2516" r:id="rId14"/>
    <p:sldId id="1546" r:id="rId15"/>
    <p:sldId id="2517" r:id="rId16"/>
    <p:sldId id="2518" r:id="rId17"/>
    <p:sldId id="2273" r:id="rId18"/>
    <p:sldId id="2524" r:id="rId19"/>
    <p:sldId id="2525" r:id="rId20"/>
    <p:sldId id="2396" r:id="rId21"/>
    <p:sldId id="2526" r:id="rId22"/>
    <p:sldId id="2527" r:id="rId23"/>
    <p:sldId id="1831" r:id="rId24"/>
    <p:sldId id="2523" r:id="rId25"/>
    <p:sldId id="2398" r:id="rId26"/>
    <p:sldId id="2529" r:id="rId27"/>
    <p:sldId id="2274" r:id="rId28"/>
    <p:sldId id="2530" r:id="rId29"/>
    <p:sldId id="2528" r:id="rId30"/>
    <p:sldId id="2532" r:id="rId31"/>
    <p:sldId id="2533" r:id="rId32"/>
    <p:sldId id="2534" r:id="rId33"/>
    <p:sldId id="2535" r:id="rId34"/>
    <p:sldId id="2536" r:id="rId35"/>
    <p:sldId id="2106" r:id="rId36"/>
    <p:sldId id="2531" r:id="rId37"/>
    <p:sldId id="2538" r:id="rId38"/>
    <p:sldId id="2539" r:id="rId39"/>
    <p:sldId id="2540" r:id="rId40"/>
    <p:sldId id="2541" r:id="rId41"/>
    <p:sldId id="2537" r:id="rId42"/>
    <p:sldId id="2543" r:id="rId43"/>
    <p:sldId id="2544" r:id="rId44"/>
    <p:sldId id="2545" r:id="rId45"/>
    <p:sldId id="2399" r:id="rId46"/>
    <p:sldId id="2546" r:id="rId47"/>
    <p:sldId id="2547" r:id="rId48"/>
    <p:sldId id="2542" r:id="rId49"/>
    <p:sldId id="2549" r:id="rId50"/>
    <p:sldId id="2401" r:id="rId51"/>
    <p:sldId id="2400" r:id="rId52"/>
    <p:sldId id="2403" r:id="rId53"/>
    <p:sldId id="2550" r:id="rId54"/>
    <p:sldId id="2548" r:id="rId55"/>
    <p:sldId id="2552" r:id="rId56"/>
    <p:sldId id="2553" r:id="rId57"/>
    <p:sldId id="2554" r:id="rId58"/>
    <p:sldId id="2406" r:id="rId59"/>
    <p:sldId id="2622" r:id="rId60"/>
    <p:sldId id="2623" r:id="rId61"/>
    <p:sldId id="2624" r:id="rId62"/>
    <p:sldId id="2625" r:id="rId63"/>
    <p:sldId id="2626" r:id="rId64"/>
    <p:sldId id="2551" r:id="rId65"/>
    <p:sldId id="2556" r:id="rId66"/>
    <p:sldId id="2555" r:id="rId67"/>
    <p:sldId id="2558" r:id="rId68"/>
    <p:sldId id="2559" r:id="rId69"/>
    <p:sldId id="2560" r:id="rId70"/>
    <p:sldId id="2561" r:id="rId71"/>
    <p:sldId id="2557" r:id="rId72"/>
    <p:sldId id="2276" r:id="rId73"/>
    <p:sldId id="2563" r:id="rId74"/>
    <p:sldId id="2562" r:id="rId75"/>
    <p:sldId id="2565" r:id="rId76"/>
    <p:sldId id="2566" r:id="rId77"/>
    <p:sldId id="2567" r:id="rId78"/>
    <p:sldId id="2568" r:id="rId79"/>
    <p:sldId id="2407" r:id="rId80"/>
    <p:sldId id="2569" r:id="rId81"/>
    <p:sldId id="2570" r:id="rId82"/>
    <p:sldId id="2571" r:id="rId83"/>
    <p:sldId id="2572" r:id="rId84"/>
    <p:sldId id="2573" r:id="rId85"/>
    <p:sldId id="2574" r:id="rId86"/>
    <p:sldId id="2409" r:id="rId87"/>
    <p:sldId id="2575" r:id="rId88"/>
    <p:sldId id="2576" r:id="rId89"/>
    <p:sldId id="2267" r:id="rId90"/>
    <p:sldId id="2564" r:id="rId91"/>
    <p:sldId id="2578" r:id="rId92"/>
    <p:sldId id="2412" r:id="rId93"/>
    <p:sldId id="2579" r:id="rId94"/>
    <p:sldId id="2580" r:id="rId95"/>
    <p:sldId id="2581" r:id="rId96"/>
    <p:sldId id="2582" r:id="rId97"/>
    <p:sldId id="2577" r:id="rId98"/>
    <p:sldId id="2413" r:id="rId99"/>
    <p:sldId id="2584" r:id="rId100"/>
    <p:sldId id="2583" r:id="rId101"/>
    <p:sldId id="2586" r:id="rId102"/>
    <p:sldId id="2587" r:id="rId103"/>
    <p:sldId id="2588" r:id="rId104"/>
    <p:sldId id="2585" r:id="rId105"/>
    <p:sldId id="2590" r:id="rId106"/>
    <p:sldId id="2411" r:id="rId107"/>
    <p:sldId id="2591" r:id="rId108"/>
    <p:sldId id="2592" r:id="rId109"/>
    <p:sldId id="2593" r:id="rId110"/>
    <p:sldId id="2594" r:id="rId111"/>
    <p:sldId id="2410" r:id="rId112"/>
    <p:sldId id="2595" r:id="rId113"/>
    <p:sldId id="2415" r:id="rId114"/>
    <p:sldId id="2596" r:id="rId115"/>
    <p:sldId id="2597" r:id="rId116"/>
    <p:sldId id="2598" r:id="rId117"/>
    <p:sldId id="2599" r:id="rId118"/>
    <p:sldId id="2205" r:id="rId119"/>
    <p:sldId id="2600" r:id="rId120"/>
    <p:sldId id="2601" r:id="rId121"/>
    <p:sldId id="2602" r:id="rId122"/>
    <p:sldId id="2416" r:id="rId123"/>
    <p:sldId id="2603" r:id="rId124"/>
    <p:sldId id="2604" r:id="rId125"/>
    <p:sldId id="2605" r:id="rId126"/>
    <p:sldId id="2589" r:id="rId127"/>
    <p:sldId id="2420" r:id="rId128"/>
    <p:sldId id="2607" r:id="rId129"/>
    <p:sldId id="2606" r:id="rId130"/>
    <p:sldId id="2417" r:id="rId131"/>
    <p:sldId id="2609" r:id="rId132"/>
    <p:sldId id="2610" r:id="rId133"/>
    <p:sldId id="2611" r:id="rId134"/>
    <p:sldId id="2612" r:id="rId135"/>
    <p:sldId id="2613" r:id="rId136"/>
    <p:sldId id="2395" r:id="rId137"/>
    <p:sldId id="2608" r:id="rId138"/>
    <p:sldId id="2616" r:id="rId139"/>
    <p:sldId id="2615" r:id="rId140"/>
    <p:sldId id="2617" r:id="rId141"/>
    <p:sldId id="2618" r:id="rId142"/>
    <p:sldId id="2619" r:id="rId143"/>
    <p:sldId id="2620" r:id="rId144"/>
    <p:sldId id="2621" r:id="rId145"/>
    <p:sldId id="296" r:id="rId146"/>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3874"/>
    <a:srgbClr val="AC0C45"/>
    <a:srgbClr val="CB6A86"/>
    <a:srgbClr val="672F62"/>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343" autoAdjust="0"/>
  </p:normalViewPr>
  <p:slideViewPr>
    <p:cSldViewPr snapToGrid="0">
      <p:cViewPr varScale="1">
        <p:scale>
          <a:sx n="65" d="100"/>
          <a:sy n="65" d="100"/>
        </p:scale>
        <p:origin x="774" y="78"/>
      </p:cViewPr>
      <p:guideLst/>
    </p:cSldViewPr>
  </p:slideViewPr>
  <p:outlineViewPr>
    <p:cViewPr>
      <p:scale>
        <a:sx n="33" d="100"/>
        <a:sy n="33" d="100"/>
      </p:scale>
      <p:origin x="0" y="-14748"/>
    </p:cViewPr>
  </p:outlineViewPr>
  <p:notesTextViewPr>
    <p:cViewPr>
      <p:scale>
        <a:sx n="3" d="2"/>
        <a:sy n="3" d="2"/>
      </p:scale>
      <p:origin x="0" y="0"/>
    </p:cViewPr>
  </p:notesTextViewPr>
  <p:sorterViewPr>
    <p:cViewPr>
      <p:scale>
        <a:sx n="100" d="100"/>
        <a:sy n="100" d="100"/>
      </p:scale>
      <p:origin x="0" y="-3738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viewProps" Target="viewProps.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5/23/2023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a:t>
            </a:fld>
            <a:endParaRPr lang="en-US"/>
          </a:p>
        </p:txBody>
      </p:sp>
    </p:spTree>
    <p:extLst>
      <p:ext uri="{BB962C8B-B14F-4D97-AF65-F5344CB8AC3E}">
        <p14:creationId xmlns:p14="http://schemas.microsoft.com/office/powerpoint/2010/main" val="43376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29</a:t>
            </a:fld>
            <a:endParaRPr lang="en-US"/>
          </a:p>
        </p:txBody>
      </p:sp>
    </p:spTree>
    <p:extLst>
      <p:ext uri="{BB962C8B-B14F-4D97-AF65-F5344CB8AC3E}">
        <p14:creationId xmlns:p14="http://schemas.microsoft.com/office/powerpoint/2010/main" val="1748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30</a:t>
            </a:fld>
            <a:endParaRPr lang="en-US"/>
          </a:p>
        </p:txBody>
      </p:sp>
    </p:spTree>
    <p:extLst>
      <p:ext uri="{BB962C8B-B14F-4D97-AF65-F5344CB8AC3E}">
        <p14:creationId xmlns:p14="http://schemas.microsoft.com/office/powerpoint/2010/main" val="3893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31</a:t>
            </a:fld>
            <a:endParaRPr lang="en-US"/>
          </a:p>
        </p:txBody>
      </p:sp>
    </p:spTree>
    <p:extLst>
      <p:ext uri="{BB962C8B-B14F-4D97-AF65-F5344CB8AC3E}">
        <p14:creationId xmlns:p14="http://schemas.microsoft.com/office/powerpoint/2010/main" val="248542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32</a:t>
            </a:fld>
            <a:endParaRPr lang="en-US"/>
          </a:p>
        </p:txBody>
      </p:sp>
    </p:spTree>
    <p:extLst>
      <p:ext uri="{BB962C8B-B14F-4D97-AF65-F5344CB8AC3E}">
        <p14:creationId xmlns:p14="http://schemas.microsoft.com/office/powerpoint/2010/main" val="196979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33</a:t>
            </a:fld>
            <a:endParaRPr lang="en-US"/>
          </a:p>
        </p:txBody>
      </p:sp>
    </p:spTree>
    <p:extLst>
      <p:ext uri="{BB962C8B-B14F-4D97-AF65-F5344CB8AC3E}">
        <p14:creationId xmlns:p14="http://schemas.microsoft.com/office/powerpoint/2010/main" val="16574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36</a:t>
            </a:fld>
            <a:endParaRPr lang="en-US"/>
          </a:p>
        </p:txBody>
      </p:sp>
    </p:spTree>
    <p:extLst>
      <p:ext uri="{BB962C8B-B14F-4D97-AF65-F5344CB8AC3E}">
        <p14:creationId xmlns:p14="http://schemas.microsoft.com/office/powerpoint/2010/main" val="3735074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37</a:t>
            </a:fld>
            <a:endParaRPr lang="en-US"/>
          </a:p>
        </p:txBody>
      </p:sp>
    </p:spTree>
    <p:extLst>
      <p:ext uri="{BB962C8B-B14F-4D97-AF65-F5344CB8AC3E}">
        <p14:creationId xmlns:p14="http://schemas.microsoft.com/office/powerpoint/2010/main" val="60970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38</a:t>
            </a:fld>
            <a:endParaRPr lang="en-US"/>
          </a:p>
        </p:txBody>
      </p:sp>
    </p:spTree>
    <p:extLst>
      <p:ext uri="{BB962C8B-B14F-4D97-AF65-F5344CB8AC3E}">
        <p14:creationId xmlns:p14="http://schemas.microsoft.com/office/powerpoint/2010/main" val="193619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39</a:t>
            </a:fld>
            <a:endParaRPr lang="en-US"/>
          </a:p>
        </p:txBody>
      </p:sp>
    </p:spTree>
    <p:extLst>
      <p:ext uri="{BB962C8B-B14F-4D97-AF65-F5344CB8AC3E}">
        <p14:creationId xmlns:p14="http://schemas.microsoft.com/office/powerpoint/2010/main" val="3590750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41</a:t>
            </a:fld>
            <a:endParaRPr lang="en-US"/>
          </a:p>
        </p:txBody>
      </p:sp>
    </p:spTree>
    <p:extLst>
      <p:ext uri="{BB962C8B-B14F-4D97-AF65-F5344CB8AC3E}">
        <p14:creationId xmlns:p14="http://schemas.microsoft.com/office/powerpoint/2010/main" val="281013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a:t>
            </a:fld>
            <a:endParaRPr lang="en-US"/>
          </a:p>
        </p:txBody>
      </p:sp>
    </p:spTree>
    <p:extLst>
      <p:ext uri="{BB962C8B-B14F-4D97-AF65-F5344CB8AC3E}">
        <p14:creationId xmlns:p14="http://schemas.microsoft.com/office/powerpoint/2010/main" val="411334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42</a:t>
            </a:fld>
            <a:endParaRPr lang="en-US"/>
          </a:p>
        </p:txBody>
      </p:sp>
    </p:spTree>
    <p:extLst>
      <p:ext uri="{BB962C8B-B14F-4D97-AF65-F5344CB8AC3E}">
        <p14:creationId xmlns:p14="http://schemas.microsoft.com/office/powerpoint/2010/main" val="1286539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43</a:t>
            </a:fld>
            <a:endParaRPr lang="en-US"/>
          </a:p>
        </p:txBody>
      </p:sp>
    </p:spTree>
    <p:extLst>
      <p:ext uri="{BB962C8B-B14F-4D97-AF65-F5344CB8AC3E}">
        <p14:creationId xmlns:p14="http://schemas.microsoft.com/office/powerpoint/2010/main" val="1771873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50</a:t>
            </a:fld>
            <a:endParaRPr lang="en-US"/>
          </a:p>
        </p:txBody>
      </p:sp>
    </p:spTree>
    <p:extLst>
      <p:ext uri="{BB962C8B-B14F-4D97-AF65-F5344CB8AC3E}">
        <p14:creationId xmlns:p14="http://schemas.microsoft.com/office/powerpoint/2010/main" val="2681069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54</a:t>
            </a:fld>
            <a:endParaRPr lang="en-US"/>
          </a:p>
        </p:txBody>
      </p:sp>
    </p:spTree>
    <p:extLst>
      <p:ext uri="{BB962C8B-B14F-4D97-AF65-F5344CB8AC3E}">
        <p14:creationId xmlns:p14="http://schemas.microsoft.com/office/powerpoint/2010/main" val="1735831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55</a:t>
            </a:fld>
            <a:endParaRPr lang="en-US"/>
          </a:p>
        </p:txBody>
      </p:sp>
    </p:spTree>
    <p:extLst>
      <p:ext uri="{BB962C8B-B14F-4D97-AF65-F5344CB8AC3E}">
        <p14:creationId xmlns:p14="http://schemas.microsoft.com/office/powerpoint/2010/main" val="3578843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56</a:t>
            </a:fld>
            <a:endParaRPr lang="en-US"/>
          </a:p>
        </p:txBody>
      </p:sp>
    </p:spTree>
    <p:extLst>
      <p:ext uri="{BB962C8B-B14F-4D97-AF65-F5344CB8AC3E}">
        <p14:creationId xmlns:p14="http://schemas.microsoft.com/office/powerpoint/2010/main" val="3098725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71</a:t>
            </a:fld>
            <a:endParaRPr lang="en-US"/>
          </a:p>
        </p:txBody>
      </p:sp>
    </p:spTree>
    <p:extLst>
      <p:ext uri="{BB962C8B-B14F-4D97-AF65-F5344CB8AC3E}">
        <p14:creationId xmlns:p14="http://schemas.microsoft.com/office/powerpoint/2010/main" val="118625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72</a:t>
            </a:fld>
            <a:endParaRPr lang="en-US"/>
          </a:p>
        </p:txBody>
      </p:sp>
    </p:spTree>
    <p:extLst>
      <p:ext uri="{BB962C8B-B14F-4D97-AF65-F5344CB8AC3E}">
        <p14:creationId xmlns:p14="http://schemas.microsoft.com/office/powerpoint/2010/main" val="4260308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74</a:t>
            </a:fld>
            <a:endParaRPr lang="en-US"/>
          </a:p>
        </p:txBody>
      </p:sp>
    </p:spTree>
    <p:extLst>
      <p:ext uri="{BB962C8B-B14F-4D97-AF65-F5344CB8AC3E}">
        <p14:creationId xmlns:p14="http://schemas.microsoft.com/office/powerpoint/2010/main" val="3846458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75</a:t>
            </a:fld>
            <a:endParaRPr lang="en-US"/>
          </a:p>
        </p:txBody>
      </p:sp>
    </p:spTree>
    <p:extLst>
      <p:ext uri="{BB962C8B-B14F-4D97-AF65-F5344CB8AC3E}">
        <p14:creationId xmlns:p14="http://schemas.microsoft.com/office/powerpoint/2010/main" val="274858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a:t>
            </a:fld>
            <a:endParaRPr lang="en-US"/>
          </a:p>
        </p:txBody>
      </p:sp>
    </p:spTree>
    <p:extLst>
      <p:ext uri="{BB962C8B-B14F-4D97-AF65-F5344CB8AC3E}">
        <p14:creationId xmlns:p14="http://schemas.microsoft.com/office/powerpoint/2010/main" val="802540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76</a:t>
            </a:fld>
            <a:endParaRPr lang="en-US"/>
          </a:p>
        </p:txBody>
      </p:sp>
    </p:spTree>
    <p:extLst>
      <p:ext uri="{BB962C8B-B14F-4D97-AF65-F5344CB8AC3E}">
        <p14:creationId xmlns:p14="http://schemas.microsoft.com/office/powerpoint/2010/main" val="2954352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77</a:t>
            </a:fld>
            <a:endParaRPr lang="en-US"/>
          </a:p>
        </p:txBody>
      </p:sp>
    </p:spTree>
    <p:extLst>
      <p:ext uri="{BB962C8B-B14F-4D97-AF65-F5344CB8AC3E}">
        <p14:creationId xmlns:p14="http://schemas.microsoft.com/office/powerpoint/2010/main" val="1495626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81</a:t>
            </a:fld>
            <a:endParaRPr lang="en-US"/>
          </a:p>
        </p:txBody>
      </p:sp>
    </p:spTree>
    <p:extLst>
      <p:ext uri="{BB962C8B-B14F-4D97-AF65-F5344CB8AC3E}">
        <p14:creationId xmlns:p14="http://schemas.microsoft.com/office/powerpoint/2010/main" val="279750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82</a:t>
            </a:fld>
            <a:endParaRPr lang="en-US"/>
          </a:p>
        </p:txBody>
      </p:sp>
    </p:spTree>
    <p:extLst>
      <p:ext uri="{BB962C8B-B14F-4D97-AF65-F5344CB8AC3E}">
        <p14:creationId xmlns:p14="http://schemas.microsoft.com/office/powerpoint/2010/main" val="1116899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83</a:t>
            </a:fld>
            <a:endParaRPr lang="en-US"/>
          </a:p>
        </p:txBody>
      </p:sp>
    </p:spTree>
    <p:extLst>
      <p:ext uri="{BB962C8B-B14F-4D97-AF65-F5344CB8AC3E}">
        <p14:creationId xmlns:p14="http://schemas.microsoft.com/office/powerpoint/2010/main" val="2201709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84</a:t>
            </a:fld>
            <a:endParaRPr lang="en-US"/>
          </a:p>
        </p:txBody>
      </p:sp>
    </p:spTree>
    <p:extLst>
      <p:ext uri="{BB962C8B-B14F-4D97-AF65-F5344CB8AC3E}">
        <p14:creationId xmlns:p14="http://schemas.microsoft.com/office/powerpoint/2010/main" val="2734330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90</a:t>
            </a:fld>
            <a:endParaRPr lang="en-US"/>
          </a:p>
        </p:txBody>
      </p:sp>
    </p:spTree>
    <p:extLst>
      <p:ext uri="{BB962C8B-B14F-4D97-AF65-F5344CB8AC3E}">
        <p14:creationId xmlns:p14="http://schemas.microsoft.com/office/powerpoint/2010/main" val="1248294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92</a:t>
            </a:fld>
            <a:endParaRPr lang="en-US"/>
          </a:p>
        </p:txBody>
      </p:sp>
    </p:spTree>
    <p:extLst>
      <p:ext uri="{BB962C8B-B14F-4D97-AF65-F5344CB8AC3E}">
        <p14:creationId xmlns:p14="http://schemas.microsoft.com/office/powerpoint/2010/main" val="2257584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93</a:t>
            </a:fld>
            <a:endParaRPr lang="en-US"/>
          </a:p>
        </p:txBody>
      </p:sp>
    </p:spTree>
    <p:extLst>
      <p:ext uri="{BB962C8B-B14F-4D97-AF65-F5344CB8AC3E}">
        <p14:creationId xmlns:p14="http://schemas.microsoft.com/office/powerpoint/2010/main" val="2302373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94</a:t>
            </a:fld>
            <a:endParaRPr lang="en-US"/>
          </a:p>
        </p:txBody>
      </p:sp>
    </p:spTree>
    <p:extLst>
      <p:ext uri="{BB962C8B-B14F-4D97-AF65-F5344CB8AC3E}">
        <p14:creationId xmlns:p14="http://schemas.microsoft.com/office/powerpoint/2010/main" val="75807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a:t>
            </a:fld>
            <a:endParaRPr lang="en-US"/>
          </a:p>
        </p:txBody>
      </p:sp>
    </p:spTree>
    <p:extLst>
      <p:ext uri="{BB962C8B-B14F-4D97-AF65-F5344CB8AC3E}">
        <p14:creationId xmlns:p14="http://schemas.microsoft.com/office/powerpoint/2010/main" val="2570564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95</a:t>
            </a:fld>
            <a:endParaRPr lang="en-US"/>
          </a:p>
        </p:txBody>
      </p:sp>
    </p:spTree>
    <p:extLst>
      <p:ext uri="{BB962C8B-B14F-4D97-AF65-F5344CB8AC3E}">
        <p14:creationId xmlns:p14="http://schemas.microsoft.com/office/powerpoint/2010/main" val="2350006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105</a:t>
            </a:fld>
            <a:endParaRPr lang="en-US"/>
          </a:p>
        </p:txBody>
      </p:sp>
    </p:spTree>
    <p:extLst>
      <p:ext uri="{BB962C8B-B14F-4D97-AF65-F5344CB8AC3E}">
        <p14:creationId xmlns:p14="http://schemas.microsoft.com/office/powerpoint/2010/main" val="3641721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110</a:t>
            </a:fld>
            <a:endParaRPr lang="en-US"/>
          </a:p>
        </p:txBody>
      </p:sp>
    </p:spTree>
    <p:extLst>
      <p:ext uri="{BB962C8B-B14F-4D97-AF65-F5344CB8AC3E}">
        <p14:creationId xmlns:p14="http://schemas.microsoft.com/office/powerpoint/2010/main" val="3245761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111</a:t>
            </a:fld>
            <a:endParaRPr lang="en-US"/>
          </a:p>
        </p:txBody>
      </p:sp>
    </p:spTree>
    <p:extLst>
      <p:ext uri="{BB962C8B-B14F-4D97-AF65-F5344CB8AC3E}">
        <p14:creationId xmlns:p14="http://schemas.microsoft.com/office/powerpoint/2010/main" val="93002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117</a:t>
            </a:fld>
            <a:endParaRPr lang="en-US"/>
          </a:p>
        </p:txBody>
      </p:sp>
    </p:spTree>
    <p:extLst>
      <p:ext uri="{BB962C8B-B14F-4D97-AF65-F5344CB8AC3E}">
        <p14:creationId xmlns:p14="http://schemas.microsoft.com/office/powerpoint/2010/main" val="35080778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121</a:t>
            </a:fld>
            <a:endParaRPr lang="en-US"/>
          </a:p>
        </p:txBody>
      </p:sp>
    </p:spTree>
    <p:extLst>
      <p:ext uri="{BB962C8B-B14F-4D97-AF65-F5344CB8AC3E}">
        <p14:creationId xmlns:p14="http://schemas.microsoft.com/office/powerpoint/2010/main" val="853102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126</a:t>
            </a:fld>
            <a:endParaRPr lang="en-US"/>
          </a:p>
        </p:txBody>
      </p:sp>
    </p:spTree>
    <p:extLst>
      <p:ext uri="{BB962C8B-B14F-4D97-AF65-F5344CB8AC3E}">
        <p14:creationId xmlns:p14="http://schemas.microsoft.com/office/powerpoint/2010/main" val="39241497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127</a:t>
            </a:fld>
            <a:endParaRPr lang="en-US"/>
          </a:p>
        </p:txBody>
      </p:sp>
    </p:spTree>
    <p:extLst>
      <p:ext uri="{BB962C8B-B14F-4D97-AF65-F5344CB8AC3E}">
        <p14:creationId xmlns:p14="http://schemas.microsoft.com/office/powerpoint/2010/main" val="1741003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137</a:t>
            </a:fld>
            <a:endParaRPr lang="en-US"/>
          </a:p>
        </p:txBody>
      </p:sp>
    </p:spTree>
    <p:extLst>
      <p:ext uri="{BB962C8B-B14F-4D97-AF65-F5344CB8AC3E}">
        <p14:creationId xmlns:p14="http://schemas.microsoft.com/office/powerpoint/2010/main" val="356049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a:t>
            </a:fld>
            <a:endParaRPr lang="en-US"/>
          </a:p>
        </p:txBody>
      </p:sp>
    </p:spTree>
    <p:extLst>
      <p:ext uri="{BB962C8B-B14F-4D97-AF65-F5344CB8AC3E}">
        <p14:creationId xmlns:p14="http://schemas.microsoft.com/office/powerpoint/2010/main" val="65109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17</a:t>
            </a:fld>
            <a:endParaRPr lang="en-US"/>
          </a:p>
        </p:txBody>
      </p:sp>
    </p:spTree>
    <p:extLst>
      <p:ext uri="{BB962C8B-B14F-4D97-AF65-F5344CB8AC3E}">
        <p14:creationId xmlns:p14="http://schemas.microsoft.com/office/powerpoint/2010/main" val="310367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18</a:t>
            </a:fld>
            <a:endParaRPr lang="en-US"/>
          </a:p>
        </p:txBody>
      </p:sp>
    </p:spTree>
    <p:extLst>
      <p:ext uri="{BB962C8B-B14F-4D97-AF65-F5344CB8AC3E}">
        <p14:creationId xmlns:p14="http://schemas.microsoft.com/office/powerpoint/2010/main" val="3707945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26</a:t>
            </a:fld>
            <a:endParaRPr lang="en-US"/>
          </a:p>
        </p:txBody>
      </p:sp>
    </p:spTree>
    <p:extLst>
      <p:ext uri="{BB962C8B-B14F-4D97-AF65-F5344CB8AC3E}">
        <p14:creationId xmlns:p14="http://schemas.microsoft.com/office/powerpoint/2010/main" val="84699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27</a:t>
            </a:fld>
            <a:endParaRPr lang="en-US"/>
          </a:p>
        </p:txBody>
      </p:sp>
    </p:spTree>
    <p:extLst>
      <p:ext uri="{BB962C8B-B14F-4D97-AF65-F5344CB8AC3E}">
        <p14:creationId xmlns:p14="http://schemas.microsoft.com/office/powerpoint/2010/main" val="183115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23/5/2023</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23/5/2023</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23/5/2023</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23/5/2023</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23/5/2023</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23/5/2023</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23/5/2023</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23/5/2023</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23/5/2023</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23/5/2023</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23/5/2023</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23/5/2023</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23/5/2023</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23/5/2023</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23/5/2023</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23/5/2023</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23/5/2023</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23/5/2023</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23/5/2023</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23/5/2023</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23/5/2023</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23/5/2023</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23/5/2023</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23/5/2023</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32</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307975" y="3104877"/>
            <a:ext cx="6323857" cy="1754326"/>
          </a:xfrm>
          <a:prstGeom prst="rect">
            <a:avLst/>
          </a:prstGeom>
          <a:noFill/>
        </p:spPr>
        <p:txBody>
          <a:bodyPr wrap="square" rtlCol="0">
            <a:spAutoFit/>
          </a:bodyPr>
          <a:lstStyle/>
          <a:p>
            <a:pPr algn="ctr"/>
            <a:r>
              <a:rPr lang="es-ES" sz="5400" b="1" dirty="0"/>
              <a:t>LA GENERACIÓN FINAL: LOS 144,000</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099" y="270968"/>
            <a:ext cx="11209624" cy="4524315"/>
          </a:xfrm>
          <a:prstGeom prst="rect">
            <a:avLst/>
          </a:prstGeom>
          <a:noFill/>
        </p:spPr>
        <p:txBody>
          <a:bodyPr wrap="square" rtlCol="0">
            <a:spAutoFit/>
          </a:bodyPr>
          <a:lstStyle/>
          <a:p>
            <a:r>
              <a:rPr lang="es-ES" sz="4800" b="1" dirty="0" smtClean="0">
                <a:solidFill>
                  <a:schemeClr val="bg1"/>
                </a:solidFill>
              </a:rPr>
              <a:t>7 </a:t>
            </a:r>
            <a:r>
              <a:rPr lang="es-ES" sz="4800" b="1" dirty="0">
                <a:solidFill>
                  <a:schemeClr val="bg1"/>
                </a:solidFill>
              </a:rPr>
              <a:t>De la tribu de Simeón, doce mil </a:t>
            </a:r>
            <a:r>
              <a:rPr lang="es-ES" sz="4800" b="1" dirty="0">
                <a:solidFill>
                  <a:srgbClr val="FFFF00"/>
                </a:solidFill>
              </a:rPr>
              <a:t>sellados</a:t>
            </a:r>
            <a:r>
              <a:rPr lang="es-ES" sz="4800" b="1" dirty="0">
                <a:solidFill>
                  <a:schemeClr val="bg1"/>
                </a:solidFill>
              </a:rPr>
              <a:t>. De la tribu de Leví, doce mil </a:t>
            </a:r>
            <a:r>
              <a:rPr lang="es-ES" sz="4800" b="1" dirty="0">
                <a:solidFill>
                  <a:srgbClr val="FFFF00"/>
                </a:solidFill>
              </a:rPr>
              <a:t>sellados</a:t>
            </a:r>
            <a:r>
              <a:rPr lang="es-ES" sz="4800" b="1" dirty="0">
                <a:solidFill>
                  <a:schemeClr val="bg1"/>
                </a:solidFill>
              </a:rPr>
              <a:t>. De la tribu de </a:t>
            </a:r>
            <a:r>
              <a:rPr lang="es-ES" sz="4800" b="1" dirty="0" err="1">
                <a:solidFill>
                  <a:schemeClr val="bg1"/>
                </a:solidFill>
              </a:rPr>
              <a:t>Isacar</a:t>
            </a:r>
            <a:r>
              <a:rPr lang="es-ES" sz="4800" b="1" dirty="0">
                <a:solidFill>
                  <a:schemeClr val="bg1"/>
                </a:solidFill>
              </a:rPr>
              <a:t>, doce mil </a:t>
            </a:r>
            <a:r>
              <a:rPr lang="es-ES" sz="4800" b="1" dirty="0">
                <a:solidFill>
                  <a:srgbClr val="FFFF00"/>
                </a:solidFill>
              </a:rPr>
              <a:t>sellados</a:t>
            </a:r>
            <a:r>
              <a:rPr lang="es-ES" sz="4800" b="1" dirty="0">
                <a:solidFill>
                  <a:schemeClr val="bg1"/>
                </a:solidFill>
              </a:rPr>
              <a:t>. 8 De la tribu de Zabulón, doce mil </a:t>
            </a:r>
            <a:r>
              <a:rPr lang="es-ES" sz="4800" b="1" dirty="0">
                <a:solidFill>
                  <a:srgbClr val="FFFF00"/>
                </a:solidFill>
              </a:rPr>
              <a:t>sellados</a:t>
            </a:r>
            <a:r>
              <a:rPr lang="es-ES" sz="4800" b="1" dirty="0">
                <a:solidFill>
                  <a:schemeClr val="bg1"/>
                </a:solidFill>
              </a:rPr>
              <a:t>. De la tribu de José, doce mil </a:t>
            </a:r>
            <a:r>
              <a:rPr lang="es-ES" sz="4800" b="1" dirty="0">
                <a:solidFill>
                  <a:srgbClr val="FFFF00"/>
                </a:solidFill>
              </a:rPr>
              <a:t>sellados</a:t>
            </a:r>
            <a:r>
              <a:rPr lang="es-ES" sz="4800" b="1" dirty="0">
                <a:solidFill>
                  <a:schemeClr val="bg1"/>
                </a:solidFill>
              </a:rPr>
              <a:t>. De la tribu de Benjamín, doce mil </a:t>
            </a:r>
            <a:r>
              <a:rPr lang="es-ES" sz="4800" b="1" dirty="0">
                <a:solidFill>
                  <a:srgbClr val="FFFF00"/>
                </a:solidFill>
              </a:rPr>
              <a:t>sellados</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6873211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696110"/>
            <a:ext cx="11354468"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Después miré, y he aquí el Cordero estaba en pie sobre el monte de Sion, y con él ciento cuarenta y cuatro mil, que tenían el nombre de él y el de su Padre </a:t>
            </a:r>
            <a:r>
              <a:rPr lang="es-ES" sz="4800" b="1" dirty="0">
                <a:solidFill>
                  <a:srgbClr val="FFFF00"/>
                </a:solidFill>
              </a:rPr>
              <a:t>escrito en la frente</a:t>
            </a:r>
            <a:r>
              <a:rPr lang="es-ES" sz="4800" b="1" dirty="0">
                <a:solidFill>
                  <a:schemeClr val="bg1"/>
                </a:solidFill>
              </a:rPr>
              <a:t>. 2 Y oí una voz del cielo como estruendo de muchas aguas, y como sonido de un gran trueno; y la voz que oí era como de arpistas que tocaban sus arpas.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14:1-5:</a:t>
            </a:r>
          </a:p>
        </p:txBody>
      </p:sp>
    </p:spTree>
    <p:extLst>
      <p:ext uri="{BB962C8B-B14F-4D97-AF65-F5344CB8AC3E}">
        <p14:creationId xmlns:p14="http://schemas.microsoft.com/office/powerpoint/2010/main" val="33601282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6852" y="224161"/>
            <a:ext cx="11354468" cy="5909310"/>
          </a:xfrm>
          <a:prstGeom prst="rect">
            <a:avLst/>
          </a:prstGeom>
          <a:noFill/>
        </p:spPr>
        <p:txBody>
          <a:bodyPr wrap="square" rtlCol="0">
            <a:spAutoFit/>
          </a:bodyPr>
          <a:lstStyle/>
          <a:p>
            <a:r>
              <a:rPr lang="es-ES" sz="5400" b="1" dirty="0" smtClean="0">
                <a:solidFill>
                  <a:schemeClr val="bg1"/>
                </a:solidFill>
              </a:rPr>
              <a:t>3 </a:t>
            </a:r>
            <a:r>
              <a:rPr lang="es-ES" sz="5400" b="1" dirty="0">
                <a:solidFill>
                  <a:schemeClr val="bg1"/>
                </a:solidFill>
              </a:rPr>
              <a:t>Y </a:t>
            </a:r>
            <a:r>
              <a:rPr lang="es-ES" sz="5400" b="1" dirty="0">
                <a:solidFill>
                  <a:srgbClr val="FFFF00"/>
                </a:solidFill>
              </a:rPr>
              <a:t>cantaban un cántico nuevo </a:t>
            </a:r>
            <a:r>
              <a:rPr lang="es-ES" sz="5400" b="1" dirty="0">
                <a:solidFill>
                  <a:schemeClr val="bg1"/>
                </a:solidFill>
              </a:rPr>
              <a:t>delante del trono, y delante de los cuatro seres vivientes, y de los ancianos; y nadie podía aprender el cántico sino aquellos ciento cuarenta y cuatro mil que fueron redimidos de entre los de la tierra. </a:t>
            </a:r>
            <a:endParaRPr lang="es-ES" sz="5400" b="1" dirty="0">
              <a:solidFill>
                <a:schemeClr val="bg1"/>
              </a:solidFill>
            </a:endParaRPr>
          </a:p>
        </p:txBody>
      </p:sp>
    </p:spTree>
    <p:extLst>
      <p:ext uri="{BB962C8B-B14F-4D97-AF65-F5344CB8AC3E}">
        <p14:creationId xmlns:p14="http://schemas.microsoft.com/office/powerpoint/2010/main" val="40503100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6852" y="224161"/>
            <a:ext cx="11354468" cy="6001643"/>
          </a:xfrm>
          <a:prstGeom prst="rect">
            <a:avLst/>
          </a:prstGeom>
          <a:noFill/>
        </p:spPr>
        <p:txBody>
          <a:bodyPr wrap="square" rtlCol="0">
            <a:spAutoFit/>
          </a:bodyPr>
          <a:lstStyle/>
          <a:p>
            <a:r>
              <a:rPr lang="es-ES" sz="4800" b="1" dirty="0" smtClean="0">
                <a:solidFill>
                  <a:schemeClr val="bg1"/>
                </a:solidFill>
              </a:rPr>
              <a:t>4 </a:t>
            </a:r>
            <a:r>
              <a:rPr lang="es-ES" sz="4800" b="1" dirty="0">
                <a:solidFill>
                  <a:schemeClr val="bg1"/>
                </a:solidFill>
              </a:rPr>
              <a:t>Estos </a:t>
            </a:r>
            <a:r>
              <a:rPr lang="es-ES" sz="4800" b="1" dirty="0" smtClean="0">
                <a:solidFill>
                  <a:schemeClr val="bg1"/>
                </a:solidFill>
              </a:rPr>
              <a:t>son los </a:t>
            </a:r>
            <a:r>
              <a:rPr lang="es-ES" sz="4800" b="1" dirty="0">
                <a:solidFill>
                  <a:schemeClr val="bg1"/>
                </a:solidFill>
              </a:rPr>
              <a:t>que </a:t>
            </a:r>
            <a:r>
              <a:rPr lang="es-ES" sz="4800" b="1" dirty="0">
                <a:solidFill>
                  <a:srgbClr val="FFFF00"/>
                </a:solidFill>
              </a:rPr>
              <a:t>no se contaminaron con mujeres</a:t>
            </a:r>
            <a:r>
              <a:rPr lang="es-ES" sz="4800" b="1" dirty="0">
                <a:solidFill>
                  <a:schemeClr val="bg1"/>
                </a:solidFill>
              </a:rPr>
              <a:t>, pues </a:t>
            </a:r>
            <a:r>
              <a:rPr lang="es-ES" sz="4800" b="1" dirty="0">
                <a:solidFill>
                  <a:srgbClr val="FFFF00"/>
                </a:solidFill>
              </a:rPr>
              <a:t>son vírgenes</a:t>
            </a:r>
            <a:r>
              <a:rPr lang="es-ES" sz="4800" b="1" dirty="0">
                <a:solidFill>
                  <a:schemeClr val="bg1"/>
                </a:solidFill>
              </a:rPr>
              <a:t>. Estos son los que </a:t>
            </a:r>
            <a:r>
              <a:rPr lang="es-ES" sz="4800" b="1" dirty="0">
                <a:solidFill>
                  <a:srgbClr val="FFFF00"/>
                </a:solidFill>
              </a:rPr>
              <a:t>siguen al Cordero </a:t>
            </a:r>
            <a:r>
              <a:rPr lang="es-ES" sz="4800" b="1" dirty="0">
                <a:solidFill>
                  <a:schemeClr val="bg1"/>
                </a:solidFill>
              </a:rPr>
              <a:t>por dondequiera que va. Estos </a:t>
            </a:r>
            <a:r>
              <a:rPr lang="es-ES" sz="4800" b="1" dirty="0">
                <a:solidFill>
                  <a:srgbClr val="FFFF00"/>
                </a:solidFill>
              </a:rPr>
              <a:t>fueron redimidos </a:t>
            </a:r>
            <a:r>
              <a:rPr lang="es-ES" sz="4800" b="1" dirty="0">
                <a:solidFill>
                  <a:schemeClr val="bg1"/>
                </a:solidFill>
              </a:rPr>
              <a:t>de entre los hombres como </a:t>
            </a:r>
            <a:r>
              <a:rPr lang="es-ES" sz="4800" b="1" dirty="0">
                <a:solidFill>
                  <a:srgbClr val="FFFF00"/>
                </a:solidFill>
              </a:rPr>
              <a:t>primicias</a:t>
            </a:r>
            <a:r>
              <a:rPr lang="es-ES" sz="4800" b="1" dirty="0">
                <a:solidFill>
                  <a:schemeClr val="bg1"/>
                </a:solidFill>
              </a:rPr>
              <a:t> para Dios y para el Cordero; 5 y en sus bocas </a:t>
            </a:r>
            <a:r>
              <a:rPr lang="es-ES" sz="4800" b="1" dirty="0">
                <a:solidFill>
                  <a:srgbClr val="FFFF00"/>
                </a:solidFill>
              </a:rPr>
              <a:t>no fue hallada mentira</a:t>
            </a:r>
            <a:r>
              <a:rPr lang="es-ES" sz="4800" b="1" dirty="0">
                <a:solidFill>
                  <a:schemeClr val="bg1"/>
                </a:solidFill>
              </a:rPr>
              <a:t>, pues son </a:t>
            </a:r>
            <a:r>
              <a:rPr lang="es-ES" sz="4800" b="1" dirty="0">
                <a:solidFill>
                  <a:srgbClr val="FFFF00"/>
                </a:solidFill>
              </a:rPr>
              <a:t>sin mancha </a:t>
            </a:r>
            <a:r>
              <a:rPr lang="es-ES" sz="4800" b="1" dirty="0">
                <a:solidFill>
                  <a:schemeClr val="bg1"/>
                </a:solidFill>
              </a:rPr>
              <a:t>delante del trono de Dios.”</a:t>
            </a:r>
            <a:endParaRPr lang="es-ES" sz="4800" b="1" dirty="0">
              <a:solidFill>
                <a:schemeClr val="bg1"/>
              </a:solidFill>
            </a:endParaRPr>
          </a:p>
        </p:txBody>
      </p:sp>
    </p:spTree>
    <p:extLst>
      <p:ext uri="{BB962C8B-B14F-4D97-AF65-F5344CB8AC3E}">
        <p14:creationId xmlns:p14="http://schemas.microsoft.com/office/powerpoint/2010/main" val="13489458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049401"/>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pregunta de </a:t>
            </a:r>
            <a:r>
              <a:rPr lang="es-ES" sz="8000" dirty="0" smtClean="0">
                <a:solidFill>
                  <a:schemeClr val="bg1"/>
                </a:solidFill>
                <a:latin typeface="Bauhaus 93" panose="04030905020B02020C02" pitchFamily="82" charset="0"/>
              </a:rPr>
              <a:t>Ap. </a:t>
            </a:r>
            <a:r>
              <a:rPr lang="es-ES" sz="8000" dirty="0">
                <a:solidFill>
                  <a:schemeClr val="bg1"/>
                </a:solidFill>
                <a:latin typeface="Bauhaus 93" panose="04030905020B02020C02" pitchFamily="82" charset="0"/>
              </a:rPr>
              <a:t>6:17 ‘¿quién podrá estar en </a:t>
            </a:r>
            <a:r>
              <a:rPr lang="es-ES" sz="8000" dirty="0" smtClean="0">
                <a:solidFill>
                  <a:schemeClr val="bg1"/>
                </a:solidFill>
                <a:latin typeface="Bauhaus 93" panose="04030905020B02020C02" pitchFamily="82" charset="0"/>
              </a:rPr>
              <a:t>pie?’ </a:t>
            </a:r>
            <a:r>
              <a:rPr lang="es-ES" sz="8000" dirty="0">
                <a:solidFill>
                  <a:schemeClr val="bg1"/>
                </a:solidFill>
                <a:latin typeface="Bauhaus 93" panose="04030905020B02020C02" pitchFamily="82" charset="0"/>
              </a:rPr>
              <a:t>en otras partes</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2672583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696110"/>
            <a:ext cx="11354468"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a:t>
            </a:r>
            <a:r>
              <a:rPr lang="es-ES" sz="6000" b="1" dirty="0">
                <a:solidFill>
                  <a:srgbClr val="FFFF00"/>
                </a:solidFill>
              </a:rPr>
              <a:t>quién podrá soportar </a:t>
            </a:r>
            <a:r>
              <a:rPr lang="es-ES" sz="6000" b="1" dirty="0">
                <a:solidFill>
                  <a:schemeClr val="bg1"/>
                </a:solidFill>
              </a:rPr>
              <a:t>el tiempo de su venida? ¿o </a:t>
            </a:r>
            <a:r>
              <a:rPr lang="es-ES" sz="6000" b="1" dirty="0">
                <a:solidFill>
                  <a:srgbClr val="FFFF00"/>
                </a:solidFill>
              </a:rPr>
              <a:t>quién podrá estar en pie </a:t>
            </a:r>
            <a:r>
              <a:rPr lang="es-ES" sz="6000" b="1" dirty="0">
                <a:solidFill>
                  <a:schemeClr val="bg1"/>
                </a:solidFill>
              </a:rPr>
              <a:t>cuando él se manifieste? Porque él es como </a:t>
            </a:r>
            <a:r>
              <a:rPr lang="es-ES" sz="6000" b="1" dirty="0">
                <a:solidFill>
                  <a:srgbClr val="FFFF00"/>
                </a:solidFill>
              </a:rPr>
              <a:t>fuego purificador</a:t>
            </a:r>
            <a:r>
              <a:rPr lang="es-ES" sz="6000" b="1" dirty="0">
                <a:solidFill>
                  <a:schemeClr val="bg1"/>
                </a:solidFill>
              </a:rPr>
              <a:t>, y como jabón de lavadores.”</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Malaquías 3:2: </a:t>
            </a:r>
          </a:p>
        </p:txBody>
      </p:sp>
    </p:spTree>
    <p:extLst>
      <p:ext uri="{BB962C8B-B14F-4D97-AF65-F5344CB8AC3E}">
        <p14:creationId xmlns:p14="http://schemas.microsoft.com/office/powerpoint/2010/main" val="4913545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24268"/>
            <a:ext cx="1171302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Apocalipsis 6:17 </a:t>
            </a:r>
            <a:r>
              <a:rPr lang="es-ES" sz="4800" b="1" dirty="0">
                <a:solidFill>
                  <a:srgbClr val="FF0000"/>
                </a:solidFill>
              </a:rPr>
              <a:t>no es único lugar </a:t>
            </a:r>
            <a:r>
              <a:rPr lang="es-ES" sz="4800" b="1" dirty="0">
                <a:solidFill>
                  <a:srgbClr val="002060"/>
                </a:solidFill>
              </a:rPr>
              <a:t>a donde aparece la pregunta ‘¿quién podrá estar en pie’? Hay varios textos bíblicos a donde se encuentra una pregunta similar y en cada caso la repuesta pone en relieve el carácter de los que se mantendrán firmes. </a:t>
            </a:r>
            <a:r>
              <a:rPr lang="es-ES" sz="4800" b="1" dirty="0">
                <a:solidFill>
                  <a:srgbClr val="FF0000"/>
                </a:solidFill>
              </a:rPr>
              <a:t>Joel 2:1-10 </a:t>
            </a:r>
            <a:r>
              <a:rPr lang="es-ES" sz="4800" b="1" dirty="0">
                <a:solidFill>
                  <a:srgbClr val="002060"/>
                </a:solidFill>
              </a:rPr>
              <a:t>describe la segunda venida de Cristo con sus huestes. Los versículos 11 y 12 formulan la misma pregunta:</a:t>
            </a:r>
            <a:endParaRPr lang="es-ES" sz="4800" b="1" dirty="0">
              <a:solidFill>
                <a:srgbClr val="002060"/>
              </a:solidFill>
            </a:endParaRPr>
          </a:p>
        </p:txBody>
      </p:sp>
    </p:spTree>
    <p:extLst>
      <p:ext uri="{BB962C8B-B14F-4D97-AF65-F5344CB8AC3E}">
        <p14:creationId xmlns:p14="http://schemas.microsoft.com/office/powerpoint/2010/main" val="39443924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696110"/>
            <a:ext cx="11354468"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Delante de él temblará la tierra, se estremecerán los cielos; el sol y la luna se oscurecerán, y las estrellas retraerán su resplandor. Y Jehová dará su orden delante de su ejército; porque muy grande es su campamento; fuerte es el que ejecuta su orden; porque </a:t>
            </a:r>
            <a:r>
              <a:rPr lang="es-ES" sz="4800" b="1" dirty="0">
                <a:solidFill>
                  <a:srgbClr val="FFFF00"/>
                </a:solidFill>
              </a:rPr>
              <a:t>grande es el día de Jehová, y muy terrible; ¿quién podrá soportarlo?”</a:t>
            </a:r>
            <a:endParaRPr lang="es-ES" sz="48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Joel 2:10, 11:</a:t>
            </a:r>
          </a:p>
        </p:txBody>
      </p:sp>
    </p:spTree>
    <p:extLst>
      <p:ext uri="{BB962C8B-B14F-4D97-AF65-F5344CB8AC3E}">
        <p14:creationId xmlns:p14="http://schemas.microsoft.com/office/powerpoint/2010/main" val="31263746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1680995"/>
            <a:ext cx="11354468" cy="4832092"/>
          </a:xfrm>
          <a:prstGeom prst="rect">
            <a:avLst/>
          </a:prstGeom>
          <a:noFill/>
        </p:spPr>
        <p:txBody>
          <a:bodyPr wrap="square" rtlCol="0">
            <a:spAutoFit/>
          </a:bodyPr>
          <a:lstStyle/>
          <a:p>
            <a:r>
              <a:rPr lang="es-ES" sz="4400" b="1" dirty="0" smtClean="0">
                <a:solidFill>
                  <a:schemeClr val="bg1"/>
                </a:solidFill>
              </a:rPr>
              <a:t>“</a:t>
            </a:r>
            <a:r>
              <a:rPr lang="es-ES" sz="4400" b="1" dirty="0">
                <a:solidFill>
                  <a:srgbClr val="FFFF00"/>
                </a:solidFill>
              </a:rPr>
              <a:t>Por eso </a:t>
            </a:r>
            <a:r>
              <a:rPr lang="es-ES" sz="4400" b="1" dirty="0">
                <a:solidFill>
                  <a:schemeClr val="bg1"/>
                </a:solidFill>
              </a:rPr>
              <a:t>pues, ahora, dice Jehová, </a:t>
            </a:r>
            <a:r>
              <a:rPr lang="es-ES" sz="4400" b="1" dirty="0">
                <a:solidFill>
                  <a:srgbClr val="FFFF00"/>
                </a:solidFill>
              </a:rPr>
              <a:t>convertíos</a:t>
            </a:r>
            <a:r>
              <a:rPr lang="es-ES" sz="4400" b="1" dirty="0">
                <a:solidFill>
                  <a:schemeClr val="bg1"/>
                </a:solidFill>
              </a:rPr>
              <a:t> a mí con </a:t>
            </a:r>
            <a:r>
              <a:rPr lang="es-ES" sz="4400" b="1" dirty="0">
                <a:solidFill>
                  <a:srgbClr val="FFFF00"/>
                </a:solidFill>
              </a:rPr>
              <a:t>todo vuestro corazón</a:t>
            </a:r>
            <a:r>
              <a:rPr lang="es-ES" sz="4400" b="1" dirty="0">
                <a:solidFill>
                  <a:schemeClr val="bg1"/>
                </a:solidFill>
              </a:rPr>
              <a:t>, con </a:t>
            </a:r>
            <a:r>
              <a:rPr lang="es-ES" sz="4400" b="1" dirty="0">
                <a:solidFill>
                  <a:srgbClr val="FFFF00"/>
                </a:solidFill>
              </a:rPr>
              <a:t>ayuno y lloro y lamento</a:t>
            </a:r>
            <a:r>
              <a:rPr lang="es-ES" sz="4400" b="1" dirty="0">
                <a:solidFill>
                  <a:schemeClr val="bg1"/>
                </a:solidFill>
              </a:rPr>
              <a:t>. 13 </a:t>
            </a:r>
            <a:r>
              <a:rPr lang="es-ES" sz="4400" b="1" dirty="0">
                <a:solidFill>
                  <a:srgbClr val="FFFF00"/>
                </a:solidFill>
              </a:rPr>
              <a:t>Rasgad vuestro corazón</a:t>
            </a:r>
            <a:r>
              <a:rPr lang="es-ES" sz="4400" b="1" dirty="0">
                <a:solidFill>
                  <a:schemeClr val="bg1"/>
                </a:solidFill>
              </a:rPr>
              <a:t>, y no vuestros vestidos, y convertíos a Jehová vuestro Dios; porque misericordioso es y clemente, tardo para la ira y grande en misericordia, y que se duele del castigo. </a:t>
            </a:r>
            <a:endParaRPr lang="es-ES" sz="4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solidFill>
                  <a:schemeClr val="tx1"/>
                </a:solidFill>
              </a:rPr>
              <a:t>La respuesta a la pregunta se da en los </a:t>
            </a:r>
            <a:r>
              <a:rPr lang="es-ES" sz="3200" dirty="0"/>
              <a:t>versículos 12-17 </a:t>
            </a:r>
            <a:r>
              <a:rPr lang="es-ES" sz="3200" dirty="0" smtClean="0">
                <a:solidFill>
                  <a:schemeClr val="tx1"/>
                </a:solidFill>
              </a:rPr>
              <a:t>en el </a:t>
            </a:r>
            <a:r>
              <a:rPr lang="es-ES" sz="3200" dirty="0">
                <a:solidFill>
                  <a:schemeClr val="tx1"/>
                </a:solidFill>
              </a:rPr>
              <a:t>contexto de la fiesta de las trompetas y del </a:t>
            </a:r>
            <a:r>
              <a:rPr lang="es-ES" sz="3200" u="sng" dirty="0">
                <a:solidFill>
                  <a:schemeClr val="tx1"/>
                </a:solidFill>
              </a:rPr>
              <a:t>día de expiación</a:t>
            </a:r>
            <a:r>
              <a:rPr lang="es-ES" sz="3200" dirty="0">
                <a:solidFill>
                  <a:schemeClr val="tx1"/>
                </a:solidFill>
              </a:rPr>
              <a:t>:</a:t>
            </a:r>
          </a:p>
        </p:txBody>
      </p:sp>
    </p:spTree>
    <p:extLst>
      <p:ext uri="{BB962C8B-B14F-4D97-AF65-F5344CB8AC3E}">
        <p14:creationId xmlns:p14="http://schemas.microsoft.com/office/powerpoint/2010/main" val="106799033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132414"/>
            <a:ext cx="11354468" cy="6740307"/>
          </a:xfrm>
          <a:prstGeom prst="rect">
            <a:avLst/>
          </a:prstGeom>
          <a:noFill/>
        </p:spPr>
        <p:txBody>
          <a:bodyPr wrap="square" rtlCol="0">
            <a:spAutoFit/>
          </a:bodyPr>
          <a:lstStyle/>
          <a:p>
            <a:r>
              <a:rPr lang="es-ES" sz="4800" b="1" dirty="0" smtClean="0">
                <a:solidFill>
                  <a:schemeClr val="bg1"/>
                </a:solidFill>
              </a:rPr>
              <a:t>14 </a:t>
            </a:r>
            <a:r>
              <a:rPr lang="es-ES" sz="4800" b="1" dirty="0">
                <a:solidFill>
                  <a:schemeClr val="bg1"/>
                </a:solidFill>
              </a:rPr>
              <a:t>¿Quién sabe si volverá y se arrepentirá y dejará bendición tras de él, esto es, ofrenda y libación para Jehová vuestro Dios? 15 Tocad </a:t>
            </a:r>
            <a:r>
              <a:rPr lang="es-ES" sz="4800" b="1" dirty="0">
                <a:solidFill>
                  <a:srgbClr val="FFFF00"/>
                </a:solidFill>
              </a:rPr>
              <a:t>trompeta</a:t>
            </a:r>
            <a:r>
              <a:rPr lang="es-ES" sz="4800" b="1" dirty="0">
                <a:solidFill>
                  <a:schemeClr val="bg1"/>
                </a:solidFill>
              </a:rPr>
              <a:t> en Sion, proclamad </a:t>
            </a:r>
            <a:r>
              <a:rPr lang="es-ES" sz="4800" b="1" dirty="0">
                <a:solidFill>
                  <a:srgbClr val="FFFF00"/>
                </a:solidFill>
              </a:rPr>
              <a:t>ayuno</a:t>
            </a:r>
            <a:r>
              <a:rPr lang="es-ES" sz="4800" b="1" dirty="0">
                <a:solidFill>
                  <a:schemeClr val="bg1"/>
                </a:solidFill>
              </a:rPr>
              <a:t>, </a:t>
            </a:r>
            <a:r>
              <a:rPr lang="es-ES" sz="4800" b="1" dirty="0">
                <a:solidFill>
                  <a:srgbClr val="FFFF00"/>
                </a:solidFill>
              </a:rPr>
              <a:t>convocad asamblea</a:t>
            </a:r>
            <a:r>
              <a:rPr lang="es-ES" sz="4800" b="1" dirty="0">
                <a:solidFill>
                  <a:schemeClr val="bg1"/>
                </a:solidFill>
              </a:rPr>
              <a:t>. 16 </a:t>
            </a:r>
            <a:r>
              <a:rPr lang="es-ES" sz="4800" b="1" dirty="0">
                <a:solidFill>
                  <a:srgbClr val="FFFF00"/>
                </a:solidFill>
              </a:rPr>
              <a:t>Reunid</a:t>
            </a:r>
            <a:r>
              <a:rPr lang="es-ES" sz="4800" b="1" dirty="0">
                <a:solidFill>
                  <a:schemeClr val="bg1"/>
                </a:solidFill>
              </a:rPr>
              <a:t> al pueblo, </a:t>
            </a:r>
            <a:r>
              <a:rPr lang="es-ES" sz="4800" b="1" dirty="0">
                <a:solidFill>
                  <a:srgbClr val="FFFF00"/>
                </a:solidFill>
              </a:rPr>
              <a:t>santificad</a:t>
            </a:r>
            <a:r>
              <a:rPr lang="es-ES" sz="4800" b="1" dirty="0">
                <a:solidFill>
                  <a:schemeClr val="bg1"/>
                </a:solidFill>
              </a:rPr>
              <a:t> la </a:t>
            </a:r>
            <a:r>
              <a:rPr lang="es-ES" sz="4800" b="1" dirty="0">
                <a:solidFill>
                  <a:srgbClr val="FFFF00"/>
                </a:solidFill>
              </a:rPr>
              <a:t>reunión</a:t>
            </a:r>
            <a:r>
              <a:rPr lang="es-ES" sz="4800" b="1" dirty="0">
                <a:solidFill>
                  <a:schemeClr val="bg1"/>
                </a:solidFill>
              </a:rPr>
              <a:t>, </a:t>
            </a:r>
            <a:r>
              <a:rPr lang="es-ES" sz="4800" b="1" dirty="0">
                <a:solidFill>
                  <a:srgbClr val="FFFF00"/>
                </a:solidFill>
              </a:rPr>
              <a:t>juntad</a:t>
            </a:r>
            <a:r>
              <a:rPr lang="es-ES" sz="4800" b="1" dirty="0">
                <a:solidFill>
                  <a:schemeClr val="bg1"/>
                </a:solidFill>
              </a:rPr>
              <a:t> a los ancianos, </a:t>
            </a:r>
            <a:r>
              <a:rPr lang="es-ES" sz="4800" b="1" dirty="0">
                <a:solidFill>
                  <a:srgbClr val="FFFF00"/>
                </a:solidFill>
              </a:rPr>
              <a:t>congregad</a:t>
            </a:r>
            <a:r>
              <a:rPr lang="es-ES" sz="4800" b="1" dirty="0">
                <a:solidFill>
                  <a:schemeClr val="bg1"/>
                </a:solidFill>
              </a:rPr>
              <a:t> a los niños y a los que maman, salga de su cámara el novio, y de su tálamo la novia. </a:t>
            </a:r>
            <a:endParaRPr lang="es-ES" sz="4800" b="1" dirty="0">
              <a:solidFill>
                <a:srgbClr val="FFFF00"/>
              </a:solidFill>
            </a:endParaRPr>
          </a:p>
        </p:txBody>
      </p:sp>
    </p:spTree>
    <p:extLst>
      <p:ext uri="{BB962C8B-B14F-4D97-AF65-F5344CB8AC3E}">
        <p14:creationId xmlns:p14="http://schemas.microsoft.com/office/powerpoint/2010/main" val="34826029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132414"/>
            <a:ext cx="11354468" cy="6740307"/>
          </a:xfrm>
          <a:prstGeom prst="rect">
            <a:avLst/>
          </a:prstGeom>
          <a:noFill/>
        </p:spPr>
        <p:txBody>
          <a:bodyPr wrap="square" rtlCol="0">
            <a:spAutoFit/>
          </a:bodyPr>
          <a:lstStyle/>
          <a:p>
            <a:r>
              <a:rPr lang="es-ES" sz="5400" b="1" dirty="0" smtClean="0">
                <a:solidFill>
                  <a:schemeClr val="bg1"/>
                </a:solidFill>
              </a:rPr>
              <a:t>17 </a:t>
            </a:r>
            <a:r>
              <a:rPr lang="es-ES" sz="5400" b="1" dirty="0">
                <a:solidFill>
                  <a:schemeClr val="bg1"/>
                </a:solidFill>
              </a:rPr>
              <a:t>Entre la entrada y el altar </a:t>
            </a:r>
            <a:r>
              <a:rPr lang="es-ES" sz="5400" b="1" dirty="0">
                <a:solidFill>
                  <a:srgbClr val="FFFF00"/>
                </a:solidFill>
              </a:rPr>
              <a:t>lloren los sacerdotes </a:t>
            </a:r>
            <a:r>
              <a:rPr lang="es-ES" sz="5400" b="1" dirty="0">
                <a:solidFill>
                  <a:schemeClr val="bg1"/>
                </a:solidFill>
              </a:rPr>
              <a:t>ministros de Jehová, y digan: Perdona, oh Jehová, a tu pueblo, y no entregues al oprobio tu heredad, para que las naciones se enseñoreen de ella. ¿Por qué han de decir entre los pueblos: ¿Dónde está su Dios?”</a:t>
            </a:r>
            <a:endParaRPr lang="es-ES" sz="5400" b="1" dirty="0">
              <a:solidFill>
                <a:srgbClr val="FFFF00"/>
              </a:solidFill>
            </a:endParaRPr>
          </a:p>
        </p:txBody>
      </p:sp>
    </p:spTree>
    <p:extLst>
      <p:ext uri="{BB962C8B-B14F-4D97-AF65-F5344CB8AC3E}">
        <p14:creationId xmlns:p14="http://schemas.microsoft.com/office/powerpoint/2010/main" val="2558464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1261" y="399018"/>
            <a:ext cx="10495478"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expresión ‘sostenerse en pie’ es </a:t>
            </a:r>
            <a:r>
              <a:rPr lang="es-ES" sz="6000" b="1" u="sng" dirty="0">
                <a:solidFill>
                  <a:srgbClr val="002060"/>
                </a:solidFill>
              </a:rPr>
              <a:t>una sola palabra </a:t>
            </a:r>
            <a:r>
              <a:rPr lang="es-ES" sz="6000" b="1" dirty="0">
                <a:solidFill>
                  <a:srgbClr val="002060"/>
                </a:solidFill>
              </a:rPr>
              <a:t>en griego. ¿Qué significa </a:t>
            </a:r>
            <a:r>
              <a:rPr lang="es-ES" sz="6000" b="1" dirty="0" smtClean="0">
                <a:solidFill>
                  <a:srgbClr val="002060"/>
                </a:solidFill>
              </a:rPr>
              <a:t>esta </a:t>
            </a:r>
            <a:r>
              <a:rPr lang="es-ES" sz="6000" b="1" dirty="0">
                <a:solidFill>
                  <a:srgbClr val="002060"/>
                </a:solidFill>
              </a:rPr>
              <a:t>palabra? En el Nuevo Testamento se usa a menudo como </a:t>
            </a:r>
            <a:r>
              <a:rPr lang="es-ES" sz="6000" b="1" u="sng" dirty="0">
                <a:solidFill>
                  <a:srgbClr val="002060"/>
                </a:solidFill>
              </a:rPr>
              <a:t>antónimo</a:t>
            </a:r>
            <a:r>
              <a:rPr lang="es-ES" sz="6000" b="1" dirty="0">
                <a:solidFill>
                  <a:srgbClr val="002060"/>
                </a:solidFill>
              </a:rPr>
              <a:t> de la palabra ‘caer’.</a:t>
            </a:r>
          </a:p>
        </p:txBody>
      </p:sp>
    </p:spTree>
    <p:extLst>
      <p:ext uri="{BB962C8B-B14F-4D97-AF65-F5344CB8AC3E}">
        <p14:creationId xmlns:p14="http://schemas.microsoft.com/office/powerpoint/2010/main" val="174423946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466" y="0"/>
            <a:ext cx="1143682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este pasaje tenemos todos los elementos del </a:t>
            </a:r>
            <a:r>
              <a:rPr lang="es-ES" sz="4800" b="1" dirty="0">
                <a:solidFill>
                  <a:srgbClr val="FF0000"/>
                </a:solidFill>
              </a:rPr>
              <a:t>día de expiación</a:t>
            </a:r>
            <a:r>
              <a:rPr lang="es-ES" sz="4800" b="1" dirty="0">
                <a:solidFill>
                  <a:srgbClr val="002060"/>
                </a:solidFill>
              </a:rPr>
              <a:t>: </a:t>
            </a:r>
            <a:endParaRPr lang="es-ES" sz="4800" b="1" dirty="0" smtClean="0">
              <a:solidFill>
                <a:srgbClr val="002060"/>
              </a:solidFill>
            </a:endParaRP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002060"/>
                </a:solidFill>
              </a:rPr>
              <a:t>sonar de la </a:t>
            </a:r>
            <a:r>
              <a:rPr lang="es-ES" sz="4800" b="1" u="sng" dirty="0">
                <a:solidFill>
                  <a:srgbClr val="002060"/>
                </a:solidFill>
              </a:rPr>
              <a:t>trompeta</a:t>
            </a:r>
            <a:r>
              <a:rPr lang="es-ES" sz="4800" b="1" dirty="0">
                <a:solidFill>
                  <a:srgbClr val="002060"/>
                </a:solidFill>
              </a:rPr>
              <a:t> </a:t>
            </a:r>
            <a:endParaRPr lang="es-ES" sz="4800" b="1" dirty="0" smtClean="0">
              <a:solidFill>
                <a:srgbClr val="002060"/>
              </a:solidFill>
            </a:endParaRPr>
          </a:p>
          <a:p>
            <a:pPr marL="685800" indent="-685800">
              <a:buClr>
                <a:srgbClr val="FF0000"/>
              </a:buClr>
              <a:buFont typeface="Wingdings" panose="05000000000000000000" pitchFamily="2" charset="2"/>
              <a:buChar char="Ø"/>
            </a:pPr>
            <a:r>
              <a:rPr lang="es-ES" sz="4800" b="1" dirty="0" smtClean="0">
                <a:solidFill>
                  <a:srgbClr val="002060"/>
                </a:solidFill>
              </a:rPr>
              <a:t>La </a:t>
            </a:r>
            <a:r>
              <a:rPr lang="es-ES" sz="4800" b="1" u="sng" dirty="0">
                <a:solidFill>
                  <a:srgbClr val="002060"/>
                </a:solidFill>
              </a:rPr>
              <a:t>aflicción</a:t>
            </a:r>
            <a:r>
              <a:rPr lang="es-ES" sz="4800" b="1" dirty="0">
                <a:solidFill>
                  <a:srgbClr val="002060"/>
                </a:solidFill>
              </a:rPr>
              <a:t> del alma con lloro y lamento </a:t>
            </a:r>
            <a:endParaRPr lang="es-ES" sz="4800" b="1" dirty="0" smtClean="0">
              <a:solidFill>
                <a:srgbClr val="002060"/>
              </a:solidFill>
            </a:endParaRPr>
          </a:p>
          <a:p>
            <a:pPr marL="685800" indent="-685800">
              <a:buClr>
                <a:srgbClr val="FF0000"/>
              </a:buClr>
              <a:buFont typeface="Wingdings" panose="05000000000000000000" pitchFamily="2" charset="2"/>
              <a:buChar char="Ø"/>
            </a:pPr>
            <a:r>
              <a:rPr lang="es-ES" sz="4800" b="1" dirty="0" smtClean="0">
                <a:solidFill>
                  <a:srgbClr val="002060"/>
                </a:solidFill>
              </a:rPr>
              <a:t>La </a:t>
            </a:r>
            <a:r>
              <a:rPr lang="es-ES" sz="4800" b="1" u="sng" dirty="0">
                <a:solidFill>
                  <a:srgbClr val="002060"/>
                </a:solidFill>
              </a:rPr>
              <a:t>convocación del pueblo</a:t>
            </a: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u="sng" dirty="0">
                <a:solidFill>
                  <a:srgbClr val="002060"/>
                </a:solidFill>
              </a:rPr>
              <a:t>ayuno</a:t>
            </a:r>
            <a:r>
              <a:rPr lang="es-ES" sz="4800" b="1" dirty="0">
                <a:solidFill>
                  <a:srgbClr val="002060"/>
                </a:solidFill>
              </a:rPr>
              <a:t> </a:t>
            </a:r>
            <a:endParaRPr lang="es-ES" sz="4800" b="1" dirty="0" smtClean="0">
              <a:solidFill>
                <a:srgbClr val="002060"/>
              </a:solidFill>
            </a:endParaRP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u="sng" dirty="0">
                <a:solidFill>
                  <a:srgbClr val="002060"/>
                </a:solidFill>
              </a:rPr>
              <a:t>arrepentimiento y la conversión</a:t>
            </a:r>
            <a:r>
              <a:rPr lang="es-ES" sz="4800" b="1" dirty="0">
                <a:solidFill>
                  <a:srgbClr val="002060"/>
                </a:solidFill>
              </a:rPr>
              <a:t> </a:t>
            </a:r>
            <a:endParaRPr lang="es-ES" sz="4800" b="1" dirty="0" smtClean="0">
              <a:solidFill>
                <a:srgbClr val="002060"/>
              </a:solidFill>
            </a:endParaRP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002060"/>
                </a:solidFill>
              </a:rPr>
              <a:t>lloro y clamor de los </a:t>
            </a:r>
            <a:r>
              <a:rPr lang="es-ES" sz="4800" b="1" u="sng" dirty="0">
                <a:solidFill>
                  <a:srgbClr val="002060"/>
                </a:solidFill>
              </a:rPr>
              <a:t>sacerdotes</a:t>
            </a:r>
            <a:endParaRPr lang="es-ES" sz="4800" b="1" u="sng" dirty="0">
              <a:solidFill>
                <a:srgbClr val="002060"/>
              </a:solidFill>
            </a:endParaRPr>
          </a:p>
        </p:txBody>
      </p:sp>
    </p:spTree>
    <p:extLst>
      <p:ext uri="{BB962C8B-B14F-4D97-AF65-F5344CB8AC3E}">
        <p14:creationId xmlns:p14="http://schemas.microsoft.com/office/powerpoint/2010/main" val="33081468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466" y="1445342"/>
            <a:ext cx="11436823" cy="341632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FF0000"/>
                </a:solidFill>
              </a:rPr>
              <a:t>Isaías 33:14-16</a:t>
            </a:r>
            <a:r>
              <a:rPr lang="es-ES" sz="7200" b="1" dirty="0">
                <a:solidFill>
                  <a:srgbClr val="002060"/>
                </a:solidFill>
              </a:rPr>
              <a:t>: Aparece la misma pregunta que en Apocalipsis 6:17.</a:t>
            </a:r>
            <a:endParaRPr lang="es-ES" sz="7200" b="1" dirty="0">
              <a:solidFill>
                <a:srgbClr val="002060"/>
              </a:solidFill>
            </a:endParaRPr>
          </a:p>
        </p:txBody>
      </p:sp>
    </p:spTree>
    <p:extLst>
      <p:ext uri="{BB962C8B-B14F-4D97-AF65-F5344CB8AC3E}">
        <p14:creationId xmlns:p14="http://schemas.microsoft.com/office/powerpoint/2010/main" val="7671209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6290" y="696110"/>
            <a:ext cx="11354468"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Los pecadores se asombraron en Sion, espanto sobrecogió a los hipócritas. ¿</a:t>
            </a:r>
            <a:r>
              <a:rPr lang="es-ES" sz="6000" b="1" dirty="0">
                <a:solidFill>
                  <a:srgbClr val="FFFF00"/>
                </a:solidFill>
              </a:rPr>
              <a:t>Quién</a:t>
            </a:r>
            <a:r>
              <a:rPr lang="es-ES" sz="6000" b="1" dirty="0">
                <a:solidFill>
                  <a:schemeClr val="bg1"/>
                </a:solidFill>
              </a:rPr>
              <a:t> de nosotros morará con el fuego consumidor? ¿</a:t>
            </a:r>
            <a:r>
              <a:rPr lang="es-ES" sz="6000" b="1" dirty="0">
                <a:solidFill>
                  <a:srgbClr val="FFFF00"/>
                </a:solidFill>
              </a:rPr>
              <a:t>Quién</a:t>
            </a:r>
            <a:r>
              <a:rPr lang="es-ES" sz="6000" b="1" dirty="0">
                <a:solidFill>
                  <a:schemeClr val="bg1"/>
                </a:solidFill>
              </a:rPr>
              <a:t> de nosotros habitará con las llamas eternas?”</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err="1" smtClean="0"/>
              <a:t>Is</a:t>
            </a:r>
            <a:r>
              <a:rPr lang="es-ES" sz="3200" dirty="0" smtClean="0"/>
              <a:t>. 33: 14</a:t>
            </a:r>
            <a:r>
              <a:rPr lang="es-ES" sz="3200" dirty="0"/>
              <a:t>: </a:t>
            </a:r>
            <a:r>
              <a:rPr lang="es-ES" sz="3200" dirty="0">
                <a:solidFill>
                  <a:schemeClr val="tx1"/>
                </a:solidFill>
              </a:rPr>
              <a:t>La pregunta</a:t>
            </a:r>
          </a:p>
        </p:txBody>
      </p:sp>
    </p:spTree>
    <p:extLst>
      <p:ext uri="{BB962C8B-B14F-4D97-AF65-F5344CB8AC3E}">
        <p14:creationId xmlns:p14="http://schemas.microsoft.com/office/powerpoint/2010/main" val="162088132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1188553"/>
            <a:ext cx="11354468"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El que </a:t>
            </a:r>
            <a:r>
              <a:rPr lang="es-ES" sz="4400" b="1" dirty="0">
                <a:solidFill>
                  <a:srgbClr val="FFFF00"/>
                </a:solidFill>
              </a:rPr>
              <a:t>camina</a:t>
            </a:r>
            <a:r>
              <a:rPr lang="es-ES" sz="4400" b="1" dirty="0">
                <a:solidFill>
                  <a:schemeClr val="bg1"/>
                </a:solidFill>
              </a:rPr>
              <a:t> en justicia y </a:t>
            </a:r>
            <a:r>
              <a:rPr lang="es-ES" sz="4400" b="1" dirty="0">
                <a:solidFill>
                  <a:srgbClr val="FFFF00"/>
                </a:solidFill>
              </a:rPr>
              <a:t>habla</a:t>
            </a:r>
            <a:r>
              <a:rPr lang="es-ES" sz="4400" b="1" dirty="0">
                <a:solidFill>
                  <a:schemeClr val="bg1"/>
                </a:solidFill>
              </a:rPr>
              <a:t> lo recto; el que </a:t>
            </a:r>
            <a:r>
              <a:rPr lang="es-ES" sz="4400" b="1" dirty="0">
                <a:solidFill>
                  <a:srgbClr val="FFFF00"/>
                </a:solidFill>
              </a:rPr>
              <a:t>aborrece</a:t>
            </a:r>
            <a:r>
              <a:rPr lang="es-ES" sz="4400" b="1" dirty="0">
                <a:solidFill>
                  <a:schemeClr val="bg1"/>
                </a:solidFill>
              </a:rPr>
              <a:t> la ganancia de violencias, el que </a:t>
            </a:r>
            <a:r>
              <a:rPr lang="es-ES" sz="4400" b="1" dirty="0">
                <a:solidFill>
                  <a:srgbClr val="FFFF00"/>
                </a:solidFill>
              </a:rPr>
              <a:t>sacude sus manos </a:t>
            </a:r>
            <a:r>
              <a:rPr lang="es-ES" sz="4400" b="1" dirty="0">
                <a:solidFill>
                  <a:schemeClr val="bg1"/>
                </a:solidFill>
              </a:rPr>
              <a:t>para no recibir cohecho, el que </a:t>
            </a:r>
            <a:r>
              <a:rPr lang="es-ES" sz="4400" b="1" dirty="0">
                <a:solidFill>
                  <a:srgbClr val="FFFF00"/>
                </a:solidFill>
              </a:rPr>
              <a:t>tapa sus oídos </a:t>
            </a:r>
            <a:r>
              <a:rPr lang="es-ES" sz="4400" b="1" dirty="0">
                <a:solidFill>
                  <a:schemeClr val="bg1"/>
                </a:solidFill>
              </a:rPr>
              <a:t>para no oír propuestas sanguinarias; el que </a:t>
            </a:r>
            <a:r>
              <a:rPr lang="es-ES" sz="4400" b="1" dirty="0">
                <a:solidFill>
                  <a:srgbClr val="FFFF00"/>
                </a:solidFill>
              </a:rPr>
              <a:t>cierra sus ojos </a:t>
            </a:r>
            <a:r>
              <a:rPr lang="es-ES" sz="4400" b="1" dirty="0">
                <a:solidFill>
                  <a:schemeClr val="bg1"/>
                </a:solidFill>
              </a:rPr>
              <a:t>para no ver cosa mala; 16 éste habitará en las alturas; fortaleza de rocas será su lugar de refugio; se le dará su </a:t>
            </a:r>
            <a:r>
              <a:rPr lang="es-ES" sz="4400" b="1" dirty="0">
                <a:solidFill>
                  <a:srgbClr val="FFFF00"/>
                </a:solidFill>
              </a:rPr>
              <a:t>pan</a:t>
            </a:r>
            <a:r>
              <a:rPr lang="es-ES" sz="4400" b="1" dirty="0">
                <a:solidFill>
                  <a:schemeClr val="bg1"/>
                </a:solidFill>
              </a:rPr>
              <a:t>, y sus </a:t>
            </a:r>
            <a:r>
              <a:rPr lang="es-ES" sz="4400" b="1" dirty="0">
                <a:solidFill>
                  <a:srgbClr val="FFFF00"/>
                </a:solidFill>
              </a:rPr>
              <a:t>aguas</a:t>
            </a:r>
            <a:r>
              <a:rPr lang="es-ES" sz="4400" b="1" dirty="0">
                <a:solidFill>
                  <a:schemeClr val="bg1"/>
                </a:solidFill>
              </a:rPr>
              <a:t> serán seguras.”</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err="1" smtClean="0"/>
              <a:t>Is</a:t>
            </a:r>
            <a:r>
              <a:rPr lang="es-ES" sz="3200" dirty="0" smtClean="0"/>
              <a:t>. 34: 15</a:t>
            </a:r>
            <a:r>
              <a:rPr lang="es-ES" sz="3200" dirty="0"/>
              <a:t>, 16: </a:t>
            </a:r>
            <a:r>
              <a:rPr lang="es-ES" sz="3200" dirty="0">
                <a:solidFill>
                  <a:schemeClr val="tx1"/>
                </a:solidFill>
              </a:rPr>
              <a:t>La respuesta: Los </a:t>
            </a:r>
            <a:r>
              <a:rPr lang="es-ES" sz="3200" dirty="0" smtClean="0">
                <a:solidFill>
                  <a:schemeClr val="tx1"/>
                </a:solidFill>
              </a:rPr>
              <a:t>de conducta </a:t>
            </a:r>
            <a:r>
              <a:rPr lang="es-ES" sz="3200" dirty="0">
                <a:solidFill>
                  <a:schemeClr val="tx1"/>
                </a:solidFill>
              </a:rPr>
              <a:t>intachable podrán habitar con las llamas eternas:</a:t>
            </a:r>
          </a:p>
        </p:txBody>
      </p:sp>
    </p:spTree>
    <p:extLst>
      <p:ext uri="{BB962C8B-B14F-4D97-AF65-F5344CB8AC3E}">
        <p14:creationId xmlns:p14="http://schemas.microsoft.com/office/powerpoint/2010/main" val="39440986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1188553"/>
            <a:ext cx="11354467" cy="5016758"/>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Jehová, ¿</a:t>
            </a:r>
            <a:r>
              <a:rPr lang="es-ES" sz="8000" b="1" dirty="0">
                <a:solidFill>
                  <a:srgbClr val="FFFF00"/>
                </a:solidFill>
              </a:rPr>
              <a:t>quién</a:t>
            </a:r>
            <a:r>
              <a:rPr lang="es-ES" sz="8000" b="1" dirty="0">
                <a:solidFill>
                  <a:schemeClr val="bg1"/>
                </a:solidFill>
              </a:rPr>
              <a:t> habitará en tu </a:t>
            </a:r>
            <a:r>
              <a:rPr lang="es-ES" sz="8000" b="1" dirty="0">
                <a:solidFill>
                  <a:srgbClr val="FFFF00"/>
                </a:solidFill>
              </a:rPr>
              <a:t>tabernáculo</a:t>
            </a:r>
            <a:r>
              <a:rPr lang="es-ES" sz="8000" b="1" dirty="0">
                <a:solidFill>
                  <a:schemeClr val="bg1"/>
                </a:solidFill>
              </a:rPr>
              <a:t>? ¿</a:t>
            </a:r>
            <a:r>
              <a:rPr lang="es-ES" sz="8000" b="1" dirty="0">
                <a:solidFill>
                  <a:srgbClr val="FFFF00"/>
                </a:solidFill>
              </a:rPr>
              <a:t>Quién</a:t>
            </a:r>
            <a:r>
              <a:rPr lang="es-ES" sz="8000" b="1" dirty="0">
                <a:solidFill>
                  <a:schemeClr val="bg1"/>
                </a:solidFill>
              </a:rPr>
              <a:t> morará en tu </a:t>
            </a:r>
            <a:r>
              <a:rPr lang="es-ES" sz="8000" b="1" dirty="0">
                <a:solidFill>
                  <a:srgbClr val="FFFF00"/>
                </a:solidFill>
              </a:rPr>
              <a:t>monte santo [Sion</a:t>
            </a:r>
            <a:r>
              <a:rPr lang="es-ES" sz="8000" b="1" dirty="0" smtClean="0">
                <a:solidFill>
                  <a:srgbClr val="FFFF00"/>
                </a:solidFill>
              </a:rPr>
              <a:t>]?”</a:t>
            </a:r>
            <a:endParaRPr lang="es-ES" sz="80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Salmo 15:1: </a:t>
            </a:r>
            <a:r>
              <a:rPr lang="es-ES" sz="3200" b="0" dirty="0">
                <a:solidFill>
                  <a:schemeClr val="tx1"/>
                </a:solidFill>
              </a:rPr>
              <a:t>La pregunta:</a:t>
            </a:r>
          </a:p>
        </p:txBody>
      </p:sp>
    </p:spTree>
    <p:extLst>
      <p:ext uri="{BB962C8B-B14F-4D97-AF65-F5344CB8AC3E}">
        <p14:creationId xmlns:p14="http://schemas.microsoft.com/office/powerpoint/2010/main" val="14700448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0440" y="1188553"/>
            <a:ext cx="10913806" cy="5262979"/>
          </a:xfrm>
          <a:prstGeom prst="rect">
            <a:avLst/>
          </a:prstGeom>
          <a:noFill/>
        </p:spPr>
        <p:txBody>
          <a:bodyPr wrap="square" rtlCol="0">
            <a:spAutoFit/>
          </a:bodyPr>
          <a:lstStyle/>
          <a:p>
            <a:r>
              <a:rPr lang="es-ES" sz="4800" b="1" dirty="0">
                <a:solidFill>
                  <a:schemeClr val="bg1"/>
                </a:solidFill>
              </a:rPr>
              <a:t>“Jehová, ¿</a:t>
            </a:r>
            <a:r>
              <a:rPr lang="es-ES" sz="4800" b="1" dirty="0">
                <a:solidFill>
                  <a:srgbClr val="FFFF00"/>
                </a:solidFill>
              </a:rPr>
              <a:t>quién</a:t>
            </a:r>
            <a:r>
              <a:rPr lang="es-ES" sz="4800" b="1" dirty="0">
                <a:solidFill>
                  <a:schemeClr val="bg1"/>
                </a:solidFill>
              </a:rPr>
              <a:t> habitará en tu </a:t>
            </a:r>
            <a:r>
              <a:rPr lang="es-ES" sz="4800" b="1" dirty="0">
                <a:solidFill>
                  <a:srgbClr val="FFFF00"/>
                </a:solidFill>
              </a:rPr>
              <a:t>tabernáculo</a:t>
            </a:r>
            <a:r>
              <a:rPr lang="es-ES" sz="4800" b="1" dirty="0">
                <a:solidFill>
                  <a:schemeClr val="bg1"/>
                </a:solidFill>
              </a:rPr>
              <a:t>? ¿Quién morará en tu </a:t>
            </a:r>
            <a:r>
              <a:rPr lang="es-ES" sz="4800" b="1" dirty="0">
                <a:solidFill>
                  <a:srgbClr val="FFFF00"/>
                </a:solidFill>
              </a:rPr>
              <a:t>monte santo [Sion</a:t>
            </a:r>
            <a:r>
              <a:rPr lang="es-ES" sz="4800" b="1" dirty="0">
                <a:solidFill>
                  <a:schemeClr val="bg1"/>
                </a:solidFill>
              </a:rPr>
              <a:t>]? 2 El que </a:t>
            </a:r>
            <a:r>
              <a:rPr lang="es-ES" sz="4800" b="1" dirty="0">
                <a:solidFill>
                  <a:srgbClr val="FFFF00"/>
                </a:solidFill>
              </a:rPr>
              <a:t>anda</a:t>
            </a:r>
            <a:r>
              <a:rPr lang="es-ES" sz="4800" b="1" dirty="0">
                <a:solidFill>
                  <a:schemeClr val="bg1"/>
                </a:solidFill>
              </a:rPr>
              <a:t> en integridad y </a:t>
            </a:r>
            <a:r>
              <a:rPr lang="es-ES" sz="4800" b="1" dirty="0">
                <a:solidFill>
                  <a:srgbClr val="FFFF00"/>
                </a:solidFill>
              </a:rPr>
              <a:t>hace</a:t>
            </a:r>
            <a:r>
              <a:rPr lang="es-ES" sz="4800" b="1" dirty="0">
                <a:solidFill>
                  <a:schemeClr val="bg1"/>
                </a:solidFill>
              </a:rPr>
              <a:t> justicia, y </a:t>
            </a:r>
            <a:r>
              <a:rPr lang="es-ES" sz="4800" b="1" dirty="0">
                <a:solidFill>
                  <a:srgbClr val="FFFF00"/>
                </a:solidFill>
              </a:rPr>
              <a:t>habla</a:t>
            </a:r>
            <a:r>
              <a:rPr lang="es-ES" sz="4800" b="1" dirty="0">
                <a:solidFill>
                  <a:schemeClr val="bg1"/>
                </a:solidFill>
              </a:rPr>
              <a:t> verdad en su corazón. 3 El que no </a:t>
            </a:r>
            <a:r>
              <a:rPr lang="es-ES" sz="4800" b="1" dirty="0">
                <a:solidFill>
                  <a:srgbClr val="FFFF00"/>
                </a:solidFill>
              </a:rPr>
              <a:t>calumnia</a:t>
            </a:r>
            <a:r>
              <a:rPr lang="es-ES" sz="4800" b="1" dirty="0">
                <a:solidFill>
                  <a:schemeClr val="bg1"/>
                </a:solidFill>
              </a:rPr>
              <a:t> con su lengua, ni </a:t>
            </a:r>
            <a:r>
              <a:rPr lang="es-ES" sz="4800" b="1" dirty="0">
                <a:solidFill>
                  <a:srgbClr val="FFFF00"/>
                </a:solidFill>
              </a:rPr>
              <a:t>hace mal </a:t>
            </a:r>
            <a:r>
              <a:rPr lang="es-ES" sz="4800" b="1" dirty="0">
                <a:solidFill>
                  <a:schemeClr val="bg1"/>
                </a:solidFill>
              </a:rPr>
              <a:t>a su prójimo, ni admite reproche alguno contra su vecino. </a:t>
            </a:r>
            <a:endParaRPr lang="es-ES" sz="48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Salmo </a:t>
            </a:r>
            <a:r>
              <a:rPr lang="es-ES" sz="3200" dirty="0" smtClean="0"/>
              <a:t>15:2-5: </a:t>
            </a:r>
            <a:r>
              <a:rPr lang="es-ES" sz="3200" b="0" dirty="0">
                <a:solidFill>
                  <a:schemeClr val="tx1"/>
                </a:solidFill>
              </a:rPr>
              <a:t>La respuesta: Los que tienen una conducta intachable:</a:t>
            </a:r>
          </a:p>
        </p:txBody>
      </p:sp>
    </p:spTree>
    <p:extLst>
      <p:ext uri="{BB962C8B-B14F-4D97-AF65-F5344CB8AC3E}">
        <p14:creationId xmlns:p14="http://schemas.microsoft.com/office/powerpoint/2010/main" val="20544654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9432" y="436385"/>
            <a:ext cx="11135033" cy="6001643"/>
          </a:xfrm>
          <a:prstGeom prst="rect">
            <a:avLst/>
          </a:prstGeom>
          <a:noFill/>
        </p:spPr>
        <p:txBody>
          <a:bodyPr wrap="square" rtlCol="0">
            <a:spAutoFit/>
          </a:bodyPr>
          <a:lstStyle/>
          <a:p>
            <a:r>
              <a:rPr lang="es-ES" sz="4800" b="1" dirty="0" smtClean="0">
                <a:solidFill>
                  <a:schemeClr val="bg1"/>
                </a:solidFill>
              </a:rPr>
              <a:t>4 </a:t>
            </a:r>
            <a:r>
              <a:rPr lang="es-ES" sz="4800" b="1" dirty="0">
                <a:solidFill>
                  <a:schemeClr val="bg1"/>
                </a:solidFill>
              </a:rPr>
              <a:t>Aquel a cuyos ojos el </a:t>
            </a:r>
            <a:r>
              <a:rPr lang="es-ES" sz="4800" b="1" dirty="0">
                <a:solidFill>
                  <a:srgbClr val="FFFF00"/>
                </a:solidFill>
              </a:rPr>
              <a:t>vil es menospreciado</a:t>
            </a:r>
            <a:r>
              <a:rPr lang="es-ES" sz="4800" b="1" dirty="0">
                <a:solidFill>
                  <a:schemeClr val="bg1"/>
                </a:solidFill>
              </a:rPr>
              <a:t>, pero </a:t>
            </a:r>
            <a:r>
              <a:rPr lang="es-ES" sz="4800" b="1" dirty="0">
                <a:solidFill>
                  <a:srgbClr val="FFFF00"/>
                </a:solidFill>
              </a:rPr>
              <a:t>honra</a:t>
            </a:r>
            <a:r>
              <a:rPr lang="es-ES" sz="4800" b="1" dirty="0">
                <a:solidFill>
                  <a:schemeClr val="bg1"/>
                </a:solidFill>
              </a:rPr>
              <a:t> a los que temen a Jehová. El que, aun jurando en </a:t>
            </a:r>
            <a:r>
              <a:rPr lang="es-ES" sz="4800" b="1" dirty="0">
                <a:solidFill>
                  <a:srgbClr val="FFFF00"/>
                </a:solidFill>
              </a:rPr>
              <a:t>daño suyo</a:t>
            </a:r>
            <a:r>
              <a:rPr lang="es-ES" sz="4800" b="1" dirty="0">
                <a:solidFill>
                  <a:schemeClr val="bg1"/>
                </a:solidFill>
              </a:rPr>
              <a:t>, no por eso cambia [</a:t>
            </a:r>
            <a:r>
              <a:rPr lang="es-ES" sz="4800" b="1" dirty="0">
                <a:solidFill>
                  <a:srgbClr val="FFFF00"/>
                </a:solidFill>
              </a:rPr>
              <a:t>cumple sus promesas</a:t>
            </a:r>
            <a:r>
              <a:rPr lang="es-ES" sz="4800" b="1" dirty="0">
                <a:solidFill>
                  <a:schemeClr val="bg1"/>
                </a:solidFill>
              </a:rPr>
              <a:t>]; 5 quien su dinero no dio a </a:t>
            </a:r>
            <a:r>
              <a:rPr lang="es-ES" sz="4800" b="1" dirty="0">
                <a:solidFill>
                  <a:srgbClr val="FFFF00"/>
                </a:solidFill>
              </a:rPr>
              <a:t>usura</a:t>
            </a:r>
            <a:r>
              <a:rPr lang="es-ES" sz="4800" b="1" dirty="0">
                <a:solidFill>
                  <a:schemeClr val="bg1"/>
                </a:solidFill>
              </a:rPr>
              <a:t>, ni contra el inocente admitió </a:t>
            </a:r>
            <a:r>
              <a:rPr lang="es-ES" sz="4800" b="1" dirty="0" smtClean="0">
                <a:solidFill>
                  <a:srgbClr val="FFFF00"/>
                </a:solidFill>
              </a:rPr>
              <a:t>cohecho [soborno]</a:t>
            </a:r>
            <a:r>
              <a:rPr lang="es-ES" sz="4800" b="1" dirty="0" smtClean="0">
                <a:solidFill>
                  <a:schemeClr val="bg1"/>
                </a:solidFill>
              </a:rPr>
              <a:t>. </a:t>
            </a:r>
            <a:r>
              <a:rPr lang="es-ES" sz="4800" b="1" dirty="0">
                <a:solidFill>
                  <a:schemeClr val="bg1"/>
                </a:solidFill>
              </a:rPr>
              <a:t>El que hace estas cosas, </a:t>
            </a:r>
            <a:r>
              <a:rPr lang="es-ES" sz="4800" b="1" dirty="0">
                <a:solidFill>
                  <a:srgbClr val="FFFF00"/>
                </a:solidFill>
              </a:rPr>
              <a:t>no resbalará [caerá] </a:t>
            </a:r>
            <a:r>
              <a:rPr lang="es-ES" sz="4800" b="1" dirty="0">
                <a:solidFill>
                  <a:schemeClr val="bg1"/>
                </a:solidFill>
              </a:rPr>
              <a:t>jamás.”</a:t>
            </a:r>
            <a:endParaRPr lang="es-ES" sz="4800" b="1" dirty="0">
              <a:solidFill>
                <a:srgbClr val="FFFF00"/>
              </a:solidFill>
            </a:endParaRPr>
          </a:p>
        </p:txBody>
      </p:sp>
    </p:spTree>
    <p:extLst>
      <p:ext uri="{BB962C8B-B14F-4D97-AF65-F5344CB8AC3E}">
        <p14:creationId xmlns:p14="http://schemas.microsoft.com/office/powerpoint/2010/main" val="249111343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4842" y="270489"/>
            <a:ext cx="11421447"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C00000"/>
                </a:solidFill>
              </a:rPr>
              <a:t>Salmo 24:3-6</a:t>
            </a:r>
            <a:r>
              <a:rPr lang="es-ES" sz="6000" b="1" dirty="0">
                <a:solidFill>
                  <a:srgbClr val="002060"/>
                </a:solidFill>
              </a:rPr>
              <a:t>: Este himno se cantó cuando Jesús ascendió al cielo con las primicias y se cantará de nuevo cuando Dios el Padre le extienda la bienvenida a Jesús y a los redimidos:</a:t>
            </a:r>
            <a:endParaRPr lang="es-ES" sz="6000" b="1" dirty="0">
              <a:solidFill>
                <a:srgbClr val="002060"/>
              </a:solidFill>
            </a:endParaRPr>
          </a:p>
        </p:txBody>
      </p:sp>
    </p:spTree>
    <p:extLst>
      <p:ext uri="{BB962C8B-B14F-4D97-AF65-F5344CB8AC3E}">
        <p14:creationId xmlns:p14="http://schemas.microsoft.com/office/powerpoint/2010/main" val="25802599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0440" y="1188553"/>
            <a:ext cx="10913806" cy="3416320"/>
          </a:xfrm>
          <a:prstGeom prst="rect">
            <a:avLst/>
          </a:prstGeom>
          <a:noFill/>
        </p:spPr>
        <p:txBody>
          <a:bodyPr wrap="square" rtlCol="0">
            <a:spAutoFit/>
          </a:bodyPr>
          <a:lstStyle/>
          <a:p>
            <a:r>
              <a:rPr lang="es-ES" sz="7200" b="1" dirty="0" smtClean="0">
                <a:solidFill>
                  <a:schemeClr val="bg1"/>
                </a:solidFill>
              </a:rPr>
              <a:t>“¿</a:t>
            </a:r>
            <a:r>
              <a:rPr lang="es-ES" sz="7200" b="1" dirty="0">
                <a:solidFill>
                  <a:srgbClr val="FFFF00"/>
                </a:solidFill>
              </a:rPr>
              <a:t>Quién</a:t>
            </a:r>
            <a:r>
              <a:rPr lang="es-ES" sz="7200" b="1" dirty="0">
                <a:solidFill>
                  <a:schemeClr val="bg1"/>
                </a:solidFill>
              </a:rPr>
              <a:t> subirá al </a:t>
            </a:r>
            <a:r>
              <a:rPr lang="es-ES" sz="7200" b="1" dirty="0">
                <a:solidFill>
                  <a:srgbClr val="FFFF00"/>
                </a:solidFill>
              </a:rPr>
              <a:t>monte</a:t>
            </a:r>
            <a:r>
              <a:rPr lang="es-ES" sz="7200" b="1" dirty="0">
                <a:solidFill>
                  <a:schemeClr val="bg1"/>
                </a:solidFill>
              </a:rPr>
              <a:t> de Jehová? ¿Y </a:t>
            </a:r>
            <a:r>
              <a:rPr lang="es-ES" sz="7200" b="1" dirty="0">
                <a:solidFill>
                  <a:srgbClr val="FFFF00"/>
                </a:solidFill>
              </a:rPr>
              <a:t>quién</a:t>
            </a:r>
            <a:r>
              <a:rPr lang="es-ES" sz="7200" b="1" dirty="0">
                <a:solidFill>
                  <a:schemeClr val="bg1"/>
                </a:solidFill>
              </a:rPr>
              <a:t> estará en su </a:t>
            </a:r>
            <a:r>
              <a:rPr lang="es-ES" sz="7200" b="1" dirty="0">
                <a:solidFill>
                  <a:srgbClr val="FFFF00"/>
                </a:solidFill>
              </a:rPr>
              <a:t>lugar santo</a:t>
            </a:r>
            <a:r>
              <a:rPr lang="es-ES" sz="7200" b="1" dirty="0">
                <a:solidFill>
                  <a:schemeClr val="bg1"/>
                </a:solidFill>
              </a:rPr>
              <a:t>?”</a:t>
            </a:r>
            <a:endParaRPr lang="es-ES" sz="72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#1: </a:t>
            </a:r>
            <a:r>
              <a:rPr lang="es-ES" sz="3200" dirty="0">
                <a:solidFill>
                  <a:schemeClr val="tx1"/>
                </a:solidFill>
              </a:rPr>
              <a:t>La </a:t>
            </a:r>
            <a:r>
              <a:rPr lang="es-ES" sz="3200" dirty="0" smtClean="0">
                <a:solidFill>
                  <a:schemeClr val="tx1"/>
                </a:solidFill>
              </a:rPr>
              <a:t>pregunta</a:t>
            </a:r>
            <a:r>
              <a:rPr lang="es-ES" sz="3200" dirty="0" smtClean="0"/>
              <a:t>. Sal. 24: </a:t>
            </a:r>
            <a:r>
              <a:rPr lang="es-ES" sz="3200" dirty="0"/>
              <a:t>3:</a:t>
            </a:r>
          </a:p>
        </p:txBody>
      </p:sp>
    </p:spTree>
    <p:extLst>
      <p:ext uri="{BB962C8B-B14F-4D97-AF65-F5344CB8AC3E}">
        <p14:creationId xmlns:p14="http://schemas.microsoft.com/office/powerpoint/2010/main" val="5274935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75188" y="1291792"/>
            <a:ext cx="10913806" cy="5262979"/>
          </a:xfrm>
          <a:prstGeom prst="rect">
            <a:avLst/>
          </a:prstGeom>
          <a:noFill/>
        </p:spPr>
        <p:txBody>
          <a:bodyPr wrap="square" rtlCol="0">
            <a:spAutoFit/>
          </a:bodyPr>
          <a:lstStyle/>
          <a:p>
            <a:r>
              <a:rPr lang="es-ES" sz="4800" b="1" dirty="0">
                <a:solidFill>
                  <a:schemeClr val="bg1"/>
                </a:solidFill>
              </a:rPr>
              <a:t>“El limpio de </a:t>
            </a:r>
            <a:r>
              <a:rPr lang="es-ES" sz="4800" b="1" dirty="0">
                <a:solidFill>
                  <a:srgbClr val="FFFF00"/>
                </a:solidFill>
              </a:rPr>
              <a:t>manos</a:t>
            </a:r>
            <a:r>
              <a:rPr lang="es-ES" sz="4800" b="1" dirty="0">
                <a:solidFill>
                  <a:schemeClr val="bg1"/>
                </a:solidFill>
              </a:rPr>
              <a:t> y puro de </a:t>
            </a:r>
            <a:r>
              <a:rPr lang="es-ES" sz="4800" b="1" dirty="0">
                <a:solidFill>
                  <a:srgbClr val="FFFF00"/>
                </a:solidFill>
              </a:rPr>
              <a:t>corazón</a:t>
            </a:r>
            <a:r>
              <a:rPr lang="es-ES" sz="4800" b="1" dirty="0">
                <a:solidFill>
                  <a:schemeClr val="bg1"/>
                </a:solidFill>
              </a:rPr>
              <a:t>; el que no ha elevado su alma a </a:t>
            </a:r>
            <a:r>
              <a:rPr lang="es-ES" sz="4800" b="1" dirty="0">
                <a:solidFill>
                  <a:srgbClr val="FFFF00"/>
                </a:solidFill>
              </a:rPr>
              <a:t>cosas vanas</a:t>
            </a:r>
            <a:r>
              <a:rPr lang="es-ES" sz="4800" b="1" dirty="0">
                <a:solidFill>
                  <a:schemeClr val="bg1"/>
                </a:solidFill>
              </a:rPr>
              <a:t>, ni </a:t>
            </a:r>
            <a:r>
              <a:rPr lang="es-ES" sz="4800" b="1" dirty="0">
                <a:solidFill>
                  <a:srgbClr val="FFFF00"/>
                </a:solidFill>
              </a:rPr>
              <a:t>jurado</a:t>
            </a:r>
            <a:r>
              <a:rPr lang="es-ES" sz="4800" b="1" dirty="0">
                <a:solidFill>
                  <a:schemeClr val="bg1"/>
                </a:solidFill>
              </a:rPr>
              <a:t> con engaño. 5 El recibirá bendición de Jehová, y </a:t>
            </a:r>
            <a:r>
              <a:rPr lang="es-ES" sz="4800" b="1" dirty="0">
                <a:solidFill>
                  <a:srgbClr val="FFFF00"/>
                </a:solidFill>
              </a:rPr>
              <a:t>justicia del Dios </a:t>
            </a:r>
            <a:r>
              <a:rPr lang="es-ES" sz="4800" b="1" dirty="0">
                <a:solidFill>
                  <a:schemeClr val="bg1"/>
                </a:solidFill>
              </a:rPr>
              <a:t>de salvación. 6 Tal es la generación de los que le buscan, de los que buscan tu rostro, oh Dios de Jacob.”</a:t>
            </a:r>
            <a:endParaRPr lang="es-ES" sz="48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#2: </a:t>
            </a:r>
            <a:r>
              <a:rPr lang="es-ES" sz="3200" dirty="0">
                <a:solidFill>
                  <a:schemeClr val="tx1"/>
                </a:solidFill>
              </a:rPr>
              <a:t>La respuesta: Los que viven una vida santa y piadosa</a:t>
            </a:r>
            <a:r>
              <a:rPr lang="es-ES" sz="3200" dirty="0" smtClean="0"/>
              <a:t>: Sal 24: 4-6</a:t>
            </a:r>
            <a:endParaRPr lang="es-ES" sz="3200" dirty="0"/>
          </a:p>
        </p:txBody>
      </p:sp>
    </p:spTree>
    <p:extLst>
      <p:ext uri="{BB962C8B-B14F-4D97-AF65-F5344CB8AC3E}">
        <p14:creationId xmlns:p14="http://schemas.microsoft.com/office/powerpoint/2010/main" val="79476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1261" y="399018"/>
            <a:ext cx="1140496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C00000"/>
                </a:solidFill>
              </a:rPr>
              <a:t>Marcos 3:24, 25</a:t>
            </a:r>
            <a:r>
              <a:rPr lang="es-ES" sz="5400" b="1" dirty="0">
                <a:solidFill>
                  <a:srgbClr val="002060"/>
                </a:solidFill>
              </a:rPr>
              <a:t>: Un reino dividido contra sí mismo no puede </a:t>
            </a:r>
            <a:r>
              <a:rPr lang="es-ES" sz="5400" b="1" u="sng" dirty="0">
                <a:solidFill>
                  <a:srgbClr val="002060"/>
                </a:solidFill>
              </a:rPr>
              <a:t>permanecer</a:t>
            </a:r>
          </a:p>
          <a:p>
            <a:pPr>
              <a:buClr>
                <a:srgbClr val="FF0000"/>
              </a:buClr>
            </a:pPr>
            <a:r>
              <a:rPr lang="es-ES" sz="5400" b="1" dirty="0" smtClean="0">
                <a:solidFill>
                  <a:srgbClr val="C00000"/>
                </a:solidFill>
              </a:rPr>
              <a:t>Juan </a:t>
            </a:r>
            <a:r>
              <a:rPr lang="es-ES" sz="5400" b="1" dirty="0">
                <a:solidFill>
                  <a:srgbClr val="C00000"/>
                </a:solidFill>
              </a:rPr>
              <a:t>8:44</a:t>
            </a:r>
            <a:r>
              <a:rPr lang="es-ES" sz="5400" b="1" dirty="0">
                <a:solidFill>
                  <a:srgbClr val="002060"/>
                </a:solidFill>
              </a:rPr>
              <a:t>: Satanás al principio no </a:t>
            </a:r>
            <a:r>
              <a:rPr lang="es-ES" sz="5400" b="1" u="sng" dirty="0">
                <a:solidFill>
                  <a:srgbClr val="002060"/>
                </a:solidFill>
              </a:rPr>
              <a:t>permaneció</a:t>
            </a:r>
            <a:r>
              <a:rPr lang="es-ES" sz="5400" b="1" dirty="0">
                <a:solidFill>
                  <a:srgbClr val="002060"/>
                </a:solidFill>
              </a:rPr>
              <a:t> en la verdad</a:t>
            </a:r>
          </a:p>
          <a:p>
            <a:pPr>
              <a:buClr>
                <a:srgbClr val="FF0000"/>
              </a:buClr>
            </a:pPr>
            <a:r>
              <a:rPr lang="es-ES" sz="5400" b="1" dirty="0" smtClean="0">
                <a:solidFill>
                  <a:srgbClr val="C00000"/>
                </a:solidFill>
              </a:rPr>
              <a:t>1 </a:t>
            </a:r>
            <a:r>
              <a:rPr lang="es-ES" sz="5400" b="1" dirty="0">
                <a:solidFill>
                  <a:srgbClr val="C00000"/>
                </a:solidFill>
              </a:rPr>
              <a:t>Corintios 10:12: </a:t>
            </a:r>
            <a:r>
              <a:rPr lang="es-ES" sz="5400" b="1" dirty="0">
                <a:solidFill>
                  <a:srgbClr val="002060"/>
                </a:solidFill>
              </a:rPr>
              <a:t>El que crea estar firme mire que </a:t>
            </a:r>
            <a:r>
              <a:rPr lang="es-ES" sz="5400" b="1" u="sng" dirty="0">
                <a:solidFill>
                  <a:srgbClr val="002060"/>
                </a:solidFill>
              </a:rPr>
              <a:t>no</a:t>
            </a:r>
            <a:r>
              <a:rPr lang="es-ES" sz="5400" b="1" dirty="0">
                <a:solidFill>
                  <a:srgbClr val="002060"/>
                </a:solidFill>
              </a:rPr>
              <a:t> </a:t>
            </a:r>
            <a:r>
              <a:rPr lang="es-ES" sz="5400" b="1" u="sng" dirty="0">
                <a:solidFill>
                  <a:srgbClr val="002060"/>
                </a:solidFill>
              </a:rPr>
              <a:t>caiga</a:t>
            </a:r>
          </a:p>
        </p:txBody>
      </p:sp>
    </p:spTree>
    <p:extLst>
      <p:ext uri="{BB962C8B-B14F-4D97-AF65-F5344CB8AC3E}">
        <p14:creationId xmlns:p14="http://schemas.microsoft.com/office/powerpoint/2010/main" val="253156812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5691" y="696110"/>
            <a:ext cx="10913806" cy="6186309"/>
          </a:xfrm>
          <a:prstGeom prst="rect">
            <a:avLst/>
          </a:prstGeom>
          <a:noFill/>
        </p:spPr>
        <p:txBody>
          <a:bodyPr wrap="square" rtlCol="0">
            <a:spAutoFit/>
          </a:bodyPr>
          <a:lstStyle/>
          <a:p>
            <a:r>
              <a:rPr lang="es-ES" sz="4400" b="1" dirty="0">
                <a:solidFill>
                  <a:schemeClr val="bg1"/>
                </a:solidFill>
              </a:rPr>
              <a:t>“Alzad, oh puertas, vuestras cabezas, y alzaos vosotras, puertas eternas, y entrará el Rey de gloria. 8 ¿Quién es este Rey de gloria? Jehová el fuerte y valiente, Jehová el poderoso en batalla. 9 Alzad, oh puertas, vuestras cabezas, y alzaos vosotras, puertas eternas, y entrará el Rey de gloria. 10 ¿Quién es este Rey de gloria? Jehová de los ejércitos, Él es el Rey de la gloria.”</a:t>
            </a:r>
            <a:endParaRPr lang="es-ES" sz="4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#3: </a:t>
            </a:r>
            <a:r>
              <a:rPr lang="es-ES" sz="3200" dirty="0">
                <a:solidFill>
                  <a:schemeClr val="tx1"/>
                </a:solidFill>
              </a:rPr>
              <a:t>La entrada al </a:t>
            </a:r>
            <a:r>
              <a:rPr lang="es-ES" sz="3200" dirty="0" smtClean="0">
                <a:solidFill>
                  <a:schemeClr val="tx1"/>
                </a:solidFill>
              </a:rPr>
              <a:t>cielo: </a:t>
            </a:r>
            <a:r>
              <a:rPr lang="es-ES" sz="3200" dirty="0" smtClean="0"/>
              <a:t>Sal. 24: </a:t>
            </a:r>
            <a:r>
              <a:rPr lang="es-ES" sz="3200" dirty="0"/>
              <a:t>7-10:</a:t>
            </a:r>
          </a:p>
        </p:txBody>
      </p:sp>
    </p:spTree>
    <p:extLst>
      <p:ext uri="{BB962C8B-B14F-4D97-AF65-F5344CB8AC3E}">
        <p14:creationId xmlns:p14="http://schemas.microsoft.com/office/powerpoint/2010/main" val="1249061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4842" y="270489"/>
            <a:ext cx="1142144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Como </a:t>
            </a:r>
            <a:r>
              <a:rPr lang="es-ES" sz="4800" b="1" dirty="0" smtClean="0">
                <a:solidFill>
                  <a:srgbClr val="002060"/>
                </a:solidFill>
              </a:rPr>
              <a:t>mencioné [Bohr] </a:t>
            </a:r>
            <a:r>
              <a:rPr lang="es-ES" sz="4800" b="1" dirty="0">
                <a:solidFill>
                  <a:srgbClr val="002060"/>
                </a:solidFill>
              </a:rPr>
              <a:t>anteriormente este himno se cantó cuando Jesús </a:t>
            </a:r>
            <a:r>
              <a:rPr lang="es-ES" sz="4800" b="1" u="sng" dirty="0">
                <a:solidFill>
                  <a:srgbClr val="002060"/>
                </a:solidFill>
              </a:rPr>
              <a:t>ascendió a la presencia de su Padre con las primicias</a:t>
            </a:r>
            <a:r>
              <a:rPr lang="es-ES" sz="4800" b="1" dirty="0">
                <a:solidFill>
                  <a:srgbClr val="002060"/>
                </a:solidFill>
              </a:rPr>
              <a:t>. Allí lo estaban esperando el Padre, los querubines y serafines, los representantes de los mundos y el Espíritu Santo. Este himno se cantará de nuevo cuando Jesús </a:t>
            </a:r>
            <a:r>
              <a:rPr lang="es-ES" sz="4800" b="1" u="sng" dirty="0">
                <a:solidFill>
                  <a:srgbClr val="002060"/>
                </a:solidFill>
              </a:rPr>
              <a:t>ascienda al cielo con todos los redimidos</a:t>
            </a:r>
            <a:r>
              <a:rPr lang="es-ES" sz="4800" b="1" dirty="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82784722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01445" y="1188553"/>
            <a:ext cx="11267767"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El sacrificio de nuestro Salvador ha hecho amplia provisión para cada alma arrepentida y creyente. Somos salvos porque Dios ama lo que ha sido comprado por la sangre de Cristo y no solo perdonará al pecador que se arrepiente, </a:t>
            </a:r>
            <a:endParaRPr lang="es-ES" sz="5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Comentario Bíblico Adventista, tomo </a:t>
            </a:r>
            <a:r>
              <a:rPr lang="es-ES" sz="3200" dirty="0" smtClean="0"/>
              <a:t>7A </a:t>
            </a:r>
            <a:r>
              <a:rPr lang="es-ES" sz="3200" dirty="0">
                <a:solidFill>
                  <a:schemeClr val="tx1"/>
                </a:solidFill>
              </a:rPr>
              <a:t>Bienvenida por el Padre</a:t>
            </a:r>
            <a:r>
              <a:rPr lang="es-ES" sz="3200" dirty="0" smtClean="0">
                <a:solidFill>
                  <a:schemeClr val="tx1"/>
                </a:solidFill>
              </a:rPr>
              <a:t>:</a:t>
            </a:r>
            <a:endParaRPr lang="es-ES" sz="3200" dirty="0">
              <a:solidFill>
                <a:schemeClr val="tx1"/>
              </a:solidFill>
            </a:endParaRPr>
          </a:p>
        </p:txBody>
      </p:sp>
    </p:spTree>
    <p:extLst>
      <p:ext uri="{BB962C8B-B14F-4D97-AF65-F5344CB8AC3E}">
        <p14:creationId xmlns:p14="http://schemas.microsoft.com/office/powerpoint/2010/main" val="213808925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04683" y="135672"/>
            <a:ext cx="10913806" cy="6001643"/>
          </a:xfrm>
          <a:prstGeom prst="rect">
            <a:avLst/>
          </a:prstGeom>
          <a:noFill/>
        </p:spPr>
        <p:txBody>
          <a:bodyPr wrap="square" rtlCol="0">
            <a:spAutoFit/>
          </a:bodyPr>
          <a:lstStyle/>
          <a:p>
            <a:r>
              <a:rPr lang="es-ES" sz="4800" b="1" dirty="0" smtClean="0">
                <a:solidFill>
                  <a:schemeClr val="bg1"/>
                </a:solidFill>
              </a:rPr>
              <a:t>no </a:t>
            </a:r>
            <a:r>
              <a:rPr lang="es-ES" sz="4800" b="1" dirty="0">
                <a:solidFill>
                  <a:schemeClr val="bg1"/>
                </a:solidFill>
              </a:rPr>
              <a:t>solo le permitirá entrar al cielo, sino que El, el Padre de misericordia </a:t>
            </a:r>
            <a:r>
              <a:rPr lang="es-ES" sz="4800" b="1" dirty="0">
                <a:solidFill>
                  <a:srgbClr val="FFFF00"/>
                </a:solidFill>
              </a:rPr>
              <a:t>aguardará en los mismos portales del cielo</a:t>
            </a:r>
            <a:r>
              <a:rPr lang="es-ES" sz="4800" b="1" dirty="0">
                <a:solidFill>
                  <a:schemeClr val="bg1"/>
                </a:solidFill>
              </a:rPr>
              <a:t> para darnos una abundante bienvenida a las mansiones de los bienaventurados. ¡Oh, que amor, </a:t>
            </a:r>
            <a:r>
              <a:rPr lang="es-ES" sz="4800" b="1" dirty="0" smtClean="0">
                <a:solidFill>
                  <a:schemeClr val="bg1"/>
                </a:solidFill>
              </a:rPr>
              <a:t>qué </a:t>
            </a:r>
            <a:r>
              <a:rPr lang="es-ES" sz="4800" b="1" dirty="0">
                <a:solidFill>
                  <a:schemeClr val="bg1"/>
                </a:solidFill>
              </a:rPr>
              <a:t>maravilloso amor nos ha demostrado el Padre en la dádiva de su Hijo </a:t>
            </a:r>
            <a:r>
              <a:rPr lang="es-ES" sz="4800" b="1" dirty="0" smtClean="0">
                <a:solidFill>
                  <a:schemeClr val="bg1"/>
                </a:solidFill>
              </a:rPr>
              <a:t>a la </a:t>
            </a:r>
            <a:r>
              <a:rPr lang="es-ES" sz="4800" b="1" dirty="0">
                <a:solidFill>
                  <a:schemeClr val="bg1"/>
                </a:solidFill>
              </a:rPr>
              <a:t>raza caída! </a:t>
            </a:r>
            <a:endParaRPr lang="es-ES" sz="4800" b="1" dirty="0">
              <a:solidFill>
                <a:srgbClr val="FFFF00"/>
              </a:solidFill>
            </a:endParaRPr>
          </a:p>
        </p:txBody>
      </p:sp>
    </p:spTree>
    <p:extLst>
      <p:ext uri="{BB962C8B-B14F-4D97-AF65-F5344CB8AC3E}">
        <p14:creationId xmlns:p14="http://schemas.microsoft.com/office/powerpoint/2010/main" val="181377670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04683" y="297904"/>
            <a:ext cx="10913806" cy="5632311"/>
          </a:xfrm>
          <a:prstGeom prst="rect">
            <a:avLst/>
          </a:prstGeom>
          <a:noFill/>
        </p:spPr>
        <p:txBody>
          <a:bodyPr wrap="square" rtlCol="0">
            <a:spAutoFit/>
          </a:bodyPr>
          <a:lstStyle/>
          <a:p>
            <a:r>
              <a:rPr lang="es-ES" sz="6000" b="1" dirty="0" smtClean="0">
                <a:solidFill>
                  <a:schemeClr val="bg1"/>
                </a:solidFill>
              </a:rPr>
              <a:t>Y </a:t>
            </a:r>
            <a:r>
              <a:rPr lang="es-ES" sz="6000" b="1" dirty="0">
                <a:solidFill>
                  <a:schemeClr val="bg1"/>
                </a:solidFill>
              </a:rPr>
              <a:t>este Sacrificio es el canal por medio del cual fluye el amor infinito para que todo el que cree en Jesús pueda recibir, así como el hijo </a:t>
            </a:r>
            <a:r>
              <a:rPr lang="es-ES" sz="6000" b="1" dirty="0" smtClean="0">
                <a:solidFill>
                  <a:schemeClr val="bg1"/>
                </a:solidFill>
              </a:rPr>
              <a:t>pródigo</a:t>
            </a:r>
            <a:r>
              <a:rPr lang="es-ES" sz="6000" b="1" dirty="0">
                <a:solidFill>
                  <a:schemeClr val="bg1"/>
                </a:solidFill>
              </a:rPr>
              <a:t>, plena y gratuita reintegración al favor del cielo</a:t>
            </a:r>
            <a:r>
              <a:rPr lang="es-ES" sz="6000" b="1" dirty="0" smtClean="0">
                <a:solidFill>
                  <a:schemeClr val="bg1"/>
                </a:solidFill>
              </a:rPr>
              <a:t>.”</a:t>
            </a:r>
            <a:endParaRPr lang="es-ES" sz="6000" b="1" dirty="0">
              <a:solidFill>
                <a:srgbClr val="FFFF00"/>
              </a:solidFill>
            </a:endParaRPr>
          </a:p>
        </p:txBody>
      </p:sp>
    </p:spTree>
    <p:extLst>
      <p:ext uri="{BB962C8B-B14F-4D97-AF65-F5344CB8AC3E}">
        <p14:creationId xmlns:p14="http://schemas.microsoft.com/office/powerpoint/2010/main" val="68374804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concepto </a:t>
            </a:r>
            <a:r>
              <a:rPr lang="es-ES" sz="8000" dirty="0" smtClean="0">
                <a:solidFill>
                  <a:schemeClr val="bg1"/>
                </a:solidFill>
                <a:latin typeface="Bauhaus 93" panose="04030905020B02020C02" pitchFamily="82" charset="0"/>
              </a:rPr>
              <a:t>escatológico [del tiempo del fin] </a:t>
            </a:r>
            <a:r>
              <a:rPr lang="es-ES" sz="8000" dirty="0">
                <a:solidFill>
                  <a:schemeClr val="bg1"/>
                </a:solidFill>
                <a:latin typeface="Bauhaus 93" panose="04030905020B02020C02" pitchFamily="82" charset="0"/>
              </a:rPr>
              <a:t>superficial</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2717384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4842" y="82724"/>
            <a:ext cx="11421447"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Algunos cristianos tienen un concepto superficial del cristianismo. Tienen la forma de la piedad, pero sin el poder. El concepto de un rapto secreto está preparando al mundo cristiano para un engaño abrumador. </a:t>
            </a:r>
            <a:endParaRPr lang="es-ES" sz="6000" b="1" dirty="0">
              <a:solidFill>
                <a:srgbClr val="002060"/>
              </a:solidFill>
            </a:endParaRPr>
          </a:p>
        </p:txBody>
      </p:sp>
    </p:spTree>
    <p:extLst>
      <p:ext uri="{BB962C8B-B14F-4D97-AF65-F5344CB8AC3E}">
        <p14:creationId xmlns:p14="http://schemas.microsoft.com/office/powerpoint/2010/main" val="382049367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4842" y="324531"/>
            <a:ext cx="1142144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Piensan </a:t>
            </a:r>
            <a:r>
              <a:rPr lang="es-ES" sz="4800" b="1" dirty="0">
                <a:solidFill>
                  <a:srgbClr val="002060"/>
                </a:solidFill>
              </a:rPr>
              <a:t>que no van a pasar por la gran tribulación y por lo tanto cuando se encuentren en medio de ella carecerán de la preparación necesaria para subsistir. Para ellos los mensajes de los tres ángeles no tienen relevancia alguna para la iglesia pues creen que se aplican a los judíos literales después del rapto de la iglesia.</a:t>
            </a:r>
            <a:endParaRPr lang="es-ES" sz="4800" b="1" dirty="0">
              <a:solidFill>
                <a:srgbClr val="002060"/>
              </a:solidFill>
            </a:endParaRPr>
          </a:p>
        </p:txBody>
      </p:sp>
    </p:spTree>
    <p:extLst>
      <p:ext uri="{BB962C8B-B14F-4D97-AF65-F5344CB8AC3E}">
        <p14:creationId xmlns:p14="http://schemas.microsoft.com/office/powerpoint/2010/main" val="178292453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Una generación limpia y fiel</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08942960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6290" y="1399065"/>
            <a:ext cx="10946949" cy="3785652"/>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Bienaventurados los de </a:t>
            </a:r>
            <a:r>
              <a:rPr lang="es-ES" sz="8000" b="1" dirty="0">
                <a:solidFill>
                  <a:srgbClr val="FFFF00"/>
                </a:solidFill>
              </a:rPr>
              <a:t>limpio corazón</a:t>
            </a:r>
            <a:r>
              <a:rPr lang="es-ES" sz="8000" b="1" dirty="0">
                <a:solidFill>
                  <a:schemeClr val="bg1"/>
                </a:solidFill>
              </a:rPr>
              <a:t>, porque ellos verán a Dios.”</a:t>
            </a:r>
            <a:endParaRPr lang="es-ES" sz="8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Mateo 5:8:</a:t>
            </a:r>
          </a:p>
        </p:txBody>
      </p:sp>
    </p:spTree>
    <p:extLst>
      <p:ext uri="{BB962C8B-B14F-4D97-AF65-F5344CB8AC3E}">
        <p14:creationId xmlns:p14="http://schemas.microsoft.com/office/powerpoint/2010/main" val="1725745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8" y="757666"/>
            <a:ext cx="11761834" cy="5834863"/>
          </a:xfrm>
          <a:prstGeom prst="rect">
            <a:avLst/>
          </a:prstGeom>
          <a:noFill/>
        </p:spPr>
        <p:txBody>
          <a:bodyPr wrap="square" rtlCol="0">
            <a:spAutoFit/>
          </a:bodyPr>
          <a:lstStyle/>
          <a:p>
            <a:r>
              <a:rPr lang="es-ES" sz="4000" b="1" dirty="0">
                <a:solidFill>
                  <a:schemeClr val="bg1"/>
                </a:solidFill>
              </a:rPr>
              <a:t>“Vestíos de toda la armadura de Dios, para que podáis </a:t>
            </a:r>
            <a:r>
              <a:rPr lang="es-ES" sz="4000" b="1" dirty="0">
                <a:solidFill>
                  <a:srgbClr val="FFFF00"/>
                </a:solidFill>
              </a:rPr>
              <a:t>estar firmes </a:t>
            </a:r>
            <a:r>
              <a:rPr lang="es-ES" sz="4000" b="1" dirty="0">
                <a:solidFill>
                  <a:schemeClr val="bg1"/>
                </a:solidFill>
              </a:rPr>
              <a:t>contra las asechanzas del diablo. 12 Porque no tenemos lucha contra sangre y carne, sino contra principados, contra potestades, contra los gobernadores de las tinieblas de este siglo, contra huestes espirituales de maldad en las regiones celestes. 13 Por tanto, tomad toda la armadura de Dios, para que podáis resistir en el día malo, y habiendo acabado todo, </a:t>
            </a:r>
            <a:r>
              <a:rPr lang="es-ES" sz="4000" b="1" dirty="0">
                <a:solidFill>
                  <a:srgbClr val="FFFF00"/>
                </a:solidFill>
              </a:rPr>
              <a:t>estar firmes</a:t>
            </a:r>
            <a:r>
              <a:rPr lang="es-ES" sz="4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Efesios 6:11-13</a:t>
            </a:r>
            <a:r>
              <a:rPr lang="es-ES" dirty="0" smtClean="0"/>
              <a:t>:</a:t>
            </a:r>
            <a:endParaRPr lang="es-ES" dirty="0">
              <a:solidFill>
                <a:schemeClr val="tx1"/>
              </a:solidFill>
            </a:endParaRPr>
          </a:p>
        </p:txBody>
      </p:sp>
    </p:spTree>
    <p:extLst>
      <p:ext uri="{BB962C8B-B14F-4D97-AF65-F5344CB8AC3E}">
        <p14:creationId xmlns:p14="http://schemas.microsoft.com/office/powerpoint/2010/main" val="250681816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6290" y="1399065"/>
            <a:ext cx="10946949" cy="3785652"/>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Seguid la paz con todos, y la </a:t>
            </a:r>
            <a:r>
              <a:rPr lang="es-ES" sz="8000" b="1" dirty="0">
                <a:solidFill>
                  <a:srgbClr val="FFFF00"/>
                </a:solidFill>
              </a:rPr>
              <a:t>santidad</a:t>
            </a:r>
            <a:r>
              <a:rPr lang="es-ES" sz="8000" b="1" dirty="0">
                <a:solidFill>
                  <a:schemeClr val="bg1"/>
                </a:solidFill>
              </a:rPr>
              <a:t>, sin la cual </a:t>
            </a:r>
            <a:r>
              <a:rPr lang="es-ES" sz="8000" b="1" dirty="0">
                <a:solidFill>
                  <a:srgbClr val="FFFF00"/>
                </a:solidFill>
              </a:rPr>
              <a:t>nadie verá </a:t>
            </a:r>
            <a:r>
              <a:rPr lang="es-ES" sz="8000" b="1" dirty="0">
                <a:solidFill>
                  <a:schemeClr val="bg1"/>
                </a:solidFill>
              </a:rPr>
              <a:t>al Señor.”</a:t>
            </a:r>
            <a:endParaRPr lang="es-ES" sz="8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Hebreos 12:14:</a:t>
            </a:r>
          </a:p>
        </p:txBody>
      </p:sp>
    </p:spTree>
    <p:extLst>
      <p:ext uri="{BB962C8B-B14F-4D97-AF65-F5344CB8AC3E}">
        <p14:creationId xmlns:p14="http://schemas.microsoft.com/office/powerpoint/2010/main" val="33406719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253" y="858343"/>
            <a:ext cx="11593083"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Mirad cuál amor nos ha dado el Padre, para que seamos llamados hijos de Dios; por esto el mundo no nos conoce, porque no le conoció a él. </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smtClean="0"/>
              <a:t>1 </a:t>
            </a:r>
            <a:r>
              <a:rPr lang="es-ES" sz="3200" dirty="0"/>
              <a:t>Juan 3:1-3:</a:t>
            </a:r>
          </a:p>
        </p:txBody>
      </p:sp>
    </p:spTree>
    <p:extLst>
      <p:ext uri="{BB962C8B-B14F-4D97-AF65-F5344CB8AC3E}">
        <p14:creationId xmlns:p14="http://schemas.microsoft.com/office/powerpoint/2010/main" val="235340764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2103" y="117693"/>
            <a:ext cx="11593083" cy="6740307"/>
          </a:xfrm>
          <a:prstGeom prst="rect">
            <a:avLst/>
          </a:prstGeom>
          <a:noFill/>
        </p:spPr>
        <p:txBody>
          <a:bodyPr wrap="square" rtlCol="0">
            <a:spAutoFit/>
          </a:bodyPr>
          <a:lstStyle/>
          <a:p>
            <a:r>
              <a:rPr lang="es-ES" sz="5400" b="1" dirty="0" smtClean="0">
                <a:solidFill>
                  <a:schemeClr val="bg1"/>
                </a:solidFill>
              </a:rPr>
              <a:t>2 </a:t>
            </a:r>
            <a:r>
              <a:rPr lang="es-ES" sz="5400" b="1" dirty="0">
                <a:solidFill>
                  <a:schemeClr val="bg1"/>
                </a:solidFill>
              </a:rPr>
              <a:t>Amados, ahora somos hijos de Dios, y aún no se ha manifestado lo que hemos de ser; pero sabemos que cuando él se manifieste, </a:t>
            </a:r>
            <a:r>
              <a:rPr lang="es-ES" sz="5400" b="1" dirty="0">
                <a:solidFill>
                  <a:srgbClr val="FFFF00"/>
                </a:solidFill>
              </a:rPr>
              <a:t>seremos semejantes a él</a:t>
            </a:r>
            <a:r>
              <a:rPr lang="es-ES" sz="5400" b="1" dirty="0">
                <a:solidFill>
                  <a:schemeClr val="bg1"/>
                </a:solidFill>
              </a:rPr>
              <a:t>, porque le veremos tal como él es. 3 Y todo aquel que tiene esta esperanza en él, </a:t>
            </a:r>
            <a:r>
              <a:rPr lang="es-ES" sz="5400" b="1" dirty="0">
                <a:solidFill>
                  <a:srgbClr val="FFFF00"/>
                </a:solidFill>
              </a:rPr>
              <a:t>se purifica a sí mismo</a:t>
            </a:r>
            <a:r>
              <a:rPr lang="es-ES" sz="5400" b="1" dirty="0">
                <a:solidFill>
                  <a:schemeClr val="bg1"/>
                </a:solidFill>
              </a:rPr>
              <a:t>, así como </a:t>
            </a:r>
            <a:r>
              <a:rPr lang="es-ES" sz="5400" b="1" dirty="0">
                <a:solidFill>
                  <a:srgbClr val="FFFF00"/>
                </a:solidFill>
              </a:rPr>
              <a:t>él es puro.</a:t>
            </a:r>
            <a:r>
              <a:rPr lang="es-ES" sz="5400" b="1" dirty="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333501595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6982" y="696110"/>
            <a:ext cx="11593083"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me dijo: No selles las palabras de la profecía de este libro, porque el tiempo está cerca. 11 El que es injusto, </a:t>
            </a:r>
            <a:r>
              <a:rPr lang="es-ES" sz="4800" b="1" dirty="0">
                <a:solidFill>
                  <a:srgbClr val="FFFF00"/>
                </a:solidFill>
              </a:rPr>
              <a:t>sea injusto [imperativo: ‘siga actuando injustamente’] </a:t>
            </a:r>
            <a:r>
              <a:rPr lang="es-ES" sz="4800" b="1" dirty="0">
                <a:solidFill>
                  <a:schemeClr val="bg1"/>
                </a:solidFill>
              </a:rPr>
              <a:t>todavía; y el que es inmundo, sea inmundo todavía [</a:t>
            </a:r>
            <a:r>
              <a:rPr lang="es-ES" sz="4800" b="1" dirty="0">
                <a:solidFill>
                  <a:srgbClr val="FFFF00"/>
                </a:solidFill>
              </a:rPr>
              <a:t>imperativo</a:t>
            </a:r>
            <a:r>
              <a:rPr lang="es-ES" sz="4800" b="1" dirty="0">
                <a:solidFill>
                  <a:schemeClr val="bg1"/>
                </a:solidFill>
              </a:rPr>
              <a:t>]; y el que es justo, </a:t>
            </a:r>
            <a:r>
              <a:rPr lang="es-ES" sz="4800" b="1" dirty="0">
                <a:solidFill>
                  <a:srgbClr val="FFFF00"/>
                </a:solidFill>
              </a:rPr>
              <a:t>practique</a:t>
            </a:r>
            <a:r>
              <a:rPr lang="es-ES" sz="4800" b="1" dirty="0">
                <a:solidFill>
                  <a:schemeClr val="bg1"/>
                </a:solidFill>
              </a:rPr>
              <a:t> la justicia todavía; y el que es santo, </a:t>
            </a:r>
            <a:r>
              <a:rPr lang="es-ES" sz="4800" b="1" dirty="0">
                <a:solidFill>
                  <a:srgbClr val="FFFF00"/>
                </a:solidFill>
              </a:rPr>
              <a:t>santifíquese todavía [imperativo</a:t>
            </a:r>
            <a:r>
              <a:rPr lang="es-ES" sz="4800" b="1" dirty="0">
                <a:solidFill>
                  <a:schemeClr val="bg1"/>
                </a:solidFill>
              </a:rPr>
              <a:t>].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22:11-13:</a:t>
            </a:r>
          </a:p>
        </p:txBody>
      </p:sp>
    </p:spTree>
    <p:extLst>
      <p:ext uri="{BB962C8B-B14F-4D97-AF65-F5344CB8AC3E}">
        <p14:creationId xmlns:p14="http://schemas.microsoft.com/office/powerpoint/2010/main" val="3046209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6505" y="371646"/>
            <a:ext cx="11593083" cy="5632311"/>
          </a:xfrm>
          <a:prstGeom prst="rect">
            <a:avLst/>
          </a:prstGeom>
          <a:noFill/>
        </p:spPr>
        <p:txBody>
          <a:bodyPr wrap="square" rtlCol="0">
            <a:spAutoFit/>
          </a:bodyPr>
          <a:lstStyle/>
          <a:p>
            <a:r>
              <a:rPr lang="es-ES" sz="6000" b="1" dirty="0" smtClean="0">
                <a:solidFill>
                  <a:schemeClr val="bg1"/>
                </a:solidFill>
              </a:rPr>
              <a:t>12 </a:t>
            </a:r>
            <a:r>
              <a:rPr lang="es-ES" sz="6000" b="1" dirty="0">
                <a:solidFill>
                  <a:schemeClr val="bg1"/>
                </a:solidFill>
              </a:rPr>
              <a:t>He aquí yo vengo pronto, y mi galardón conmigo, para recompensar a cada uno según sea su obra. 13 Yo soy el Alfa y la Omega, el principio y el fin, el primero y el último.”</a:t>
            </a:r>
            <a:endParaRPr lang="es-ES" sz="6000" b="1" dirty="0">
              <a:solidFill>
                <a:schemeClr val="bg1"/>
              </a:solidFill>
            </a:endParaRPr>
          </a:p>
        </p:txBody>
      </p:sp>
    </p:spTree>
    <p:extLst>
      <p:ext uri="{BB962C8B-B14F-4D97-AF65-F5344CB8AC3E}">
        <p14:creationId xmlns:p14="http://schemas.microsoft.com/office/powerpoint/2010/main" val="68154049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31131" y="1469794"/>
            <a:ext cx="4224464" cy="1077218"/>
          </a:xfrm>
          <a:prstGeom prst="rect">
            <a:avLst/>
          </a:prstGeom>
          <a:noFill/>
        </p:spPr>
        <p:txBody>
          <a:bodyPr wrap="square" rtlCol="0">
            <a:spAutoFit/>
          </a:bodyPr>
          <a:lstStyle/>
          <a:p>
            <a:pPr lvl="0">
              <a:defRPr/>
            </a:pPr>
            <a:r>
              <a:rPr lang="es-ES" sz="3200" dirty="0">
                <a:solidFill>
                  <a:srgbClr val="4472C4">
                    <a:lumMod val="50000"/>
                  </a:srgbClr>
                </a:solidFill>
              </a:rPr>
              <a:t>Los tres jóvenes de </a:t>
            </a:r>
            <a:r>
              <a:rPr lang="es-ES" sz="3200" dirty="0" err="1">
                <a:solidFill>
                  <a:srgbClr val="4472C4">
                    <a:lumMod val="50000"/>
                  </a:srgbClr>
                </a:solidFill>
              </a:rPr>
              <a:t>Dn</a:t>
            </a:r>
            <a:r>
              <a:rPr lang="es-ES" sz="3200" dirty="0">
                <a:solidFill>
                  <a:srgbClr val="4472C4">
                    <a:lumMod val="50000"/>
                  </a:srgbClr>
                </a:solidFill>
              </a:rPr>
              <a:t>. 3 que no adoraron...</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191669"/>
            <a:ext cx="4047484" cy="1077218"/>
          </a:xfrm>
          <a:prstGeom prst="rect">
            <a:avLst/>
          </a:prstGeom>
          <a:noFill/>
        </p:spPr>
        <p:txBody>
          <a:bodyPr wrap="square" rtlCol="0">
            <a:spAutoFit/>
          </a:bodyPr>
          <a:lstStyle/>
          <a:p>
            <a:pPr lvl="0">
              <a:defRPr/>
            </a:pPr>
            <a:r>
              <a:rPr lang="es-ES" sz="3200" dirty="0">
                <a:solidFill>
                  <a:srgbClr val="4472C4">
                    <a:lumMod val="50000"/>
                  </a:srgbClr>
                </a:solidFill>
              </a:rPr>
              <a:t>Decreto de muerte para...</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31131" y="4358338"/>
            <a:ext cx="4210202" cy="584775"/>
          </a:xfrm>
          <a:prstGeom prst="rect">
            <a:avLst/>
          </a:prstGeom>
          <a:noFill/>
        </p:spPr>
        <p:txBody>
          <a:bodyPr wrap="square" rtlCol="0">
            <a:spAutoFit/>
          </a:bodyPr>
          <a:lstStyle/>
          <a:p>
            <a:pPr lvl="0">
              <a:defRPr/>
            </a:pPr>
            <a:r>
              <a:rPr lang="es-ES" sz="3200" dirty="0">
                <a:solidFill>
                  <a:srgbClr val="4472C4">
                    <a:lumMod val="50000"/>
                  </a:srgbClr>
                </a:solidFill>
              </a:rPr>
              <a:t>El que es injusto...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584775"/>
          </a:xfrm>
          <a:prstGeom prst="rect">
            <a:avLst/>
          </a:prstGeom>
          <a:noFill/>
        </p:spPr>
        <p:txBody>
          <a:bodyPr wrap="square" rtlCol="0">
            <a:spAutoFit/>
          </a:bodyPr>
          <a:lstStyle/>
          <a:p>
            <a:pPr lvl="0">
              <a:defRPr/>
            </a:pPr>
            <a:r>
              <a:rPr lang="es-ES" sz="3200" dirty="0">
                <a:solidFill>
                  <a:srgbClr val="4472C4">
                    <a:lumMod val="50000"/>
                  </a:srgbClr>
                </a:solidFill>
              </a:rPr>
              <a:t>El que es santo...</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582215" y="2734911"/>
            <a:ext cx="4110661" cy="1077218"/>
          </a:xfrm>
          <a:prstGeom prst="rect">
            <a:avLst/>
          </a:prstGeom>
          <a:noFill/>
        </p:spPr>
        <p:txBody>
          <a:bodyPr wrap="square" rtlCol="0">
            <a:spAutoFit/>
          </a:bodyPr>
          <a:lstStyle/>
          <a:p>
            <a:pPr lvl="0">
              <a:defRPr/>
            </a:pPr>
            <a:r>
              <a:rPr lang="es-ES" sz="3200" dirty="0">
                <a:solidFill>
                  <a:srgbClr val="4472C4">
                    <a:lumMod val="50000"/>
                  </a:srgbClr>
                </a:solidFill>
              </a:rPr>
              <a:t>Piensan que no van a pasar por la tribulación</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78461" y="3592990"/>
            <a:ext cx="530787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prefiguran a los 144 mil</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54930" y="1502714"/>
            <a:ext cx="540980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los que no adoren a la bestia</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16338" y="266638"/>
            <a:ext cx="553463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siga actuando injustamente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78461" y="2537779"/>
            <a:ext cx="5248199"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santifíquese todavía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16338" y="5512317"/>
            <a:ext cx="5115423"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Los mensajes de los tres ángeles son irrelevantes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78461" y="4650726"/>
            <a:ext cx="5053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latin typeface="Calibri" panose="020F0502020204030204"/>
              </a:rPr>
              <a:t>l</a:t>
            </a:r>
            <a:r>
              <a:rPr lang="es-ES" sz="3200" noProof="0" dirty="0" smtClean="0">
                <a:solidFill>
                  <a:prstClr val="black"/>
                </a:solidFill>
                <a:latin typeface="Calibri" panose="020F0502020204030204"/>
              </a:rPr>
              <a:t>os que adoren a la bestia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46427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¿Cómo puede purgarse el pecado de la vida?</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451996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4842" y="324531"/>
            <a:ext cx="11421447" cy="437042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8000" b="1" u="sng" dirty="0">
                <a:solidFill>
                  <a:srgbClr val="002060"/>
                </a:solidFill>
              </a:rPr>
              <a:t>Dos secretos</a:t>
            </a:r>
            <a:r>
              <a:rPr lang="es-ES" sz="8000" b="1" dirty="0" smtClean="0">
                <a:solidFill>
                  <a:srgbClr val="002060"/>
                </a:solidFill>
              </a:rPr>
              <a:t>:</a:t>
            </a:r>
          </a:p>
          <a:p>
            <a:pPr marL="1371600" indent="-1371600">
              <a:buClr>
                <a:srgbClr val="FF0000"/>
              </a:buClr>
              <a:buFont typeface="+mj-lt"/>
              <a:buAutoNum type="arabicPeriod"/>
            </a:pPr>
            <a:r>
              <a:rPr lang="es-ES" sz="6600" b="1" dirty="0" smtClean="0">
                <a:solidFill>
                  <a:srgbClr val="002060"/>
                </a:solidFill>
              </a:rPr>
              <a:t>Enfoque </a:t>
            </a:r>
            <a:r>
              <a:rPr lang="es-ES" sz="6600" b="1" dirty="0">
                <a:solidFill>
                  <a:srgbClr val="002060"/>
                </a:solidFill>
              </a:rPr>
              <a:t>sus ojos en Jesús </a:t>
            </a:r>
            <a:r>
              <a:rPr lang="es-ES" sz="6600" b="1" dirty="0" smtClean="0">
                <a:solidFill>
                  <a:srgbClr val="002060"/>
                </a:solidFill>
              </a:rPr>
              <a:t>y</a:t>
            </a:r>
          </a:p>
          <a:p>
            <a:pPr marL="1371600" indent="-1371600">
              <a:buClr>
                <a:srgbClr val="FF0000"/>
              </a:buClr>
              <a:buFont typeface="+mj-lt"/>
              <a:buAutoNum type="arabicPeriod"/>
            </a:pPr>
            <a:r>
              <a:rPr lang="es-ES" sz="6600" b="1" dirty="0" smtClean="0">
                <a:solidFill>
                  <a:srgbClr val="002060"/>
                </a:solidFill>
              </a:rPr>
              <a:t>quítelos </a:t>
            </a:r>
            <a:r>
              <a:rPr lang="es-ES" sz="6600" b="1" dirty="0">
                <a:solidFill>
                  <a:srgbClr val="002060"/>
                </a:solidFill>
              </a:rPr>
              <a:t>de lo que estorba </a:t>
            </a:r>
            <a:r>
              <a:rPr lang="es-ES" sz="6600" b="1" dirty="0" smtClean="0">
                <a:solidFill>
                  <a:srgbClr val="002060"/>
                </a:solidFill>
              </a:rPr>
              <a:t>en su </a:t>
            </a:r>
            <a:r>
              <a:rPr lang="es-ES" sz="6600" b="1" dirty="0">
                <a:solidFill>
                  <a:srgbClr val="002060"/>
                </a:solidFill>
              </a:rPr>
              <a:t>relación con </a:t>
            </a:r>
            <a:r>
              <a:rPr lang="es-ES" sz="6600" b="1" dirty="0" smtClean="0">
                <a:solidFill>
                  <a:srgbClr val="002060"/>
                </a:solidFill>
              </a:rPr>
              <a:t>Él</a:t>
            </a:r>
            <a:r>
              <a:rPr lang="es-ES" sz="6600" b="1" dirty="0">
                <a:solidFill>
                  <a:srgbClr val="002060"/>
                </a:solidFill>
              </a:rPr>
              <a:t>:</a:t>
            </a:r>
            <a:endParaRPr lang="es-ES" sz="6600" b="1" dirty="0">
              <a:solidFill>
                <a:srgbClr val="002060"/>
              </a:solidFill>
            </a:endParaRPr>
          </a:p>
        </p:txBody>
      </p:sp>
    </p:spTree>
    <p:extLst>
      <p:ext uri="{BB962C8B-B14F-4D97-AF65-F5344CB8AC3E}">
        <p14:creationId xmlns:p14="http://schemas.microsoft.com/office/powerpoint/2010/main" val="53483204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6982" y="696110"/>
            <a:ext cx="11593083"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Maridos, amad a vuestras mujeres, así como Cristo amó a la iglesia, y se entregó a sí mismo por ella, 26 para santificarla, habiéndola purificado en el </a:t>
            </a:r>
            <a:r>
              <a:rPr lang="es-ES" sz="4800" b="1" dirty="0">
                <a:solidFill>
                  <a:srgbClr val="FFFF00"/>
                </a:solidFill>
              </a:rPr>
              <a:t>lavamiento del agua por la palabra</a:t>
            </a:r>
            <a:r>
              <a:rPr lang="es-ES" sz="4800" b="1" dirty="0">
                <a:solidFill>
                  <a:schemeClr val="bg1"/>
                </a:solidFill>
              </a:rPr>
              <a:t>, 27 a fin de presentársela a sí mismo, una iglesia gloriosa, que no tuviese mancha ni arruga ni cosa semejante, sino que fuese santa y sin mancha.”</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Efesios 5:25-27:</a:t>
            </a:r>
          </a:p>
        </p:txBody>
      </p:sp>
    </p:spTree>
    <p:extLst>
      <p:ext uri="{BB962C8B-B14F-4D97-AF65-F5344CB8AC3E}">
        <p14:creationId xmlns:p14="http://schemas.microsoft.com/office/powerpoint/2010/main" val="401121447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6982" y="696110"/>
            <a:ext cx="11593083"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Con qué limpiará el joven su camino? Con </a:t>
            </a:r>
            <a:r>
              <a:rPr lang="es-ES" sz="5400" b="1" dirty="0">
                <a:solidFill>
                  <a:srgbClr val="FFFF00"/>
                </a:solidFill>
              </a:rPr>
              <a:t>guardar tu palabra</a:t>
            </a:r>
            <a:r>
              <a:rPr lang="es-ES" sz="5400" b="1" dirty="0">
                <a:solidFill>
                  <a:schemeClr val="bg1"/>
                </a:solidFill>
              </a:rPr>
              <a:t>. 10 Con todo mi corazón te he buscado; no me dejes desviarme de tus mandamientos. 11 En mi corazón he guardado tus dichos, </a:t>
            </a:r>
            <a:r>
              <a:rPr lang="es-ES" sz="5400" b="1" dirty="0">
                <a:solidFill>
                  <a:srgbClr val="FFFF00"/>
                </a:solidFill>
              </a:rPr>
              <a:t>para no pecar contra ti</a:t>
            </a:r>
            <a:r>
              <a:rPr lang="es-ES" sz="5400" b="1" dirty="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Salmo 119:9-11:</a:t>
            </a:r>
          </a:p>
        </p:txBody>
      </p:sp>
    </p:spTree>
    <p:extLst>
      <p:ext uri="{BB962C8B-B14F-4D97-AF65-F5344CB8AC3E}">
        <p14:creationId xmlns:p14="http://schemas.microsoft.com/office/powerpoint/2010/main" val="2549776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5690" y="757666"/>
            <a:ext cx="11105536" cy="6186309"/>
          </a:xfrm>
          <a:prstGeom prst="rect">
            <a:avLst/>
          </a:prstGeom>
          <a:noFill/>
        </p:spPr>
        <p:txBody>
          <a:bodyPr wrap="square" rtlCol="0">
            <a:spAutoFit/>
          </a:bodyPr>
          <a:lstStyle/>
          <a:p>
            <a:r>
              <a:rPr lang="es-ES" sz="6600" b="1" dirty="0">
                <a:solidFill>
                  <a:schemeClr val="bg1"/>
                </a:solidFill>
              </a:rPr>
              <a:t>“Pero el </a:t>
            </a:r>
            <a:r>
              <a:rPr lang="es-ES" sz="6600" b="1" dirty="0">
                <a:solidFill>
                  <a:srgbClr val="FFFF00"/>
                </a:solidFill>
              </a:rPr>
              <a:t>fundamento</a:t>
            </a:r>
            <a:r>
              <a:rPr lang="es-ES" sz="6600" b="1" dirty="0">
                <a:solidFill>
                  <a:schemeClr val="bg1"/>
                </a:solidFill>
              </a:rPr>
              <a:t> de Dios </a:t>
            </a:r>
            <a:r>
              <a:rPr lang="es-ES" sz="6600" b="1" dirty="0">
                <a:solidFill>
                  <a:srgbClr val="FFFF00"/>
                </a:solidFill>
              </a:rPr>
              <a:t>está firme</a:t>
            </a:r>
            <a:r>
              <a:rPr lang="es-ES" sz="6600" b="1" dirty="0">
                <a:solidFill>
                  <a:schemeClr val="bg1"/>
                </a:solidFill>
              </a:rPr>
              <a:t>, teniendo este sello: Conoce el Señor a los que son suyos; y: </a:t>
            </a:r>
            <a:r>
              <a:rPr lang="es-ES" sz="6600" b="1" dirty="0">
                <a:solidFill>
                  <a:srgbClr val="FFFF00"/>
                </a:solidFill>
              </a:rPr>
              <a:t>Apártese de iniquidad </a:t>
            </a:r>
            <a:r>
              <a:rPr lang="es-ES" sz="6600" b="1" dirty="0">
                <a:solidFill>
                  <a:schemeClr val="bg1"/>
                </a:solidFill>
              </a:rPr>
              <a:t>todo aquel que invoca el nombre de Cristo.”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2 </a:t>
            </a:r>
            <a:r>
              <a:rPr lang="en-US" dirty="0" err="1"/>
              <a:t>Timoteo</a:t>
            </a:r>
            <a:r>
              <a:rPr lang="en-US" dirty="0"/>
              <a:t> 2:19: </a:t>
            </a:r>
            <a:endParaRPr lang="es-ES" dirty="0">
              <a:solidFill>
                <a:schemeClr val="tx1"/>
              </a:solidFill>
            </a:endParaRPr>
          </a:p>
        </p:txBody>
      </p:sp>
    </p:spTree>
    <p:extLst>
      <p:ext uri="{BB962C8B-B14F-4D97-AF65-F5344CB8AC3E}">
        <p14:creationId xmlns:p14="http://schemas.microsoft.com/office/powerpoint/2010/main" val="268218149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6983" y="696110"/>
            <a:ext cx="11508708"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Por tanto, nosotros también, teniendo en derredor nuestra tan grande nube de testigos, </a:t>
            </a:r>
            <a:r>
              <a:rPr lang="es-ES" sz="5400" b="1" dirty="0">
                <a:solidFill>
                  <a:srgbClr val="FFFF00"/>
                </a:solidFill>
              </a:rPr>
              <a:t>despojémonos de todo peso y del pecado </a:t>
            </a:r>
            <a:r>
              <a:rPr lang="es-ES" sz="5400" b="1" dirty="0">
                <a:solidFill>
                  <a:schemeClr val="bg1"/>
                </a:solidFill>
              </a:rPr>
              <a:t>que nos asedia, y corramos con paciencia la </a:t>
            </a:r>
            <a:r>
              <a:rPr lang="es-ES" sz="5400" b="1" dirty="0" smtClean="0">
                <a:solidFill>
                  <a:schemeClr val="bg1"/>
                </a:solidFill>
              </a:rPr>
              <a:t>carrera que </a:t>
            </a:r>
            <a:r>
              <a:rPr lang="es-ES" sz="5400" b="1" dirty="0">
                <a:solidFill>
                  <a:schemeClr val="bg1"/>
                </a:solidFill>
              </a:rPr>
              <a:t>tenemos por delante, </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Hebreos 12:1-3: </a:t>
            </a:r>
          </a:p>
        </p:txBody>
      </p:sp>
    </p:spTree>
    <p:extLst>
      <p:ext uri="{BB962C8B-B14F-4D97-AF65-F5344CB8AC3E}">
        <p14:creationId xmlns:p14="http://schemas.microsoft.com/office/powerpoint/2010/main" val="182869969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3743" y="238910"/>
            <a:ext cx="11593083" cy="6001643"/>
          </a:xfrm>
          <a:prstGeom prst="rect">
            <a:avLst/>
          </a:prstGeom>
          <a:noFill/>
        </p:spPr>
        <p:txBody>
          <a:bodyPr wrap="square" rtlCol="0">
            <a:spAutoFit/>
          </a:bodyPr>
          <a:lstStyle/>
          <a:p>
            <a:r>
              <a:rPr lang="es-ES" sz="4800" b="1" dirty="0" smtClean="0">
                <a:solidFill>
                  <a:schemeClr val="bg1"/>
                </a:solidFill>
              </a:rPr>
              <a:t>2 </a:t>
            </a:r>
            <a:r>
              <a:rPr lang="es-ES" sz="4800" b="1" dirty="0">
                <a:solidFill>
                  <a:srgbClr val="FFFF00"/>
                </a:solidFill>
              </a:rPr>
              <a:t>puestos los ojos en Jesús</a:t>
            </a:r>
            <a:r>
              <a:rPr lang="es-ES" sz="4800" b="1" dirty="0">
                <a:solidFill>
                  <a:schemeClr val="bg1"/>
                </a:solidFill>
              </a:rPr>
              <a:t>, el autor y consumador de la fe, el cual por el gozo puesto delante de él sufrió la cruz, menospreciando el oprobio, y se sentó a la diestra del trono de Dios. 3 </a:t>
            </a:r>
            <a:r>
              <a:rPr lang="es-ES" sz="4800" b="1" dirty="0">
                <a:solidFill>
                  <a:srgbClr val="FFFF00"/>
                </a:solidFill>
              </a:rPr>
              <a:t>Considerad a aquel </a:t>
            </a:r>
            <a:r>
              <a:rPr lang="es-ES" sz="4800" b="1" dirty="0">
                <a:solidFill>
                  <a:schemeClr val="bg1"/>
                </a:solidFill>
              </a:rPr>
              <a:t>que sufrió tal contradicción de pecadores contra sí mismo, para que vuestro ánimo no se canse hasta desmayar.”</a:t>
            </a:r>
            <a:endParaRPr lang="es-ES" sz="4800" b="1" dirty="0">
              <a:solidFill>
                <a:schemeClr val="bg1"/>
              </a:solidFill>
            </a:endParaRPr>
          </a:p>
        </p:txBody>
      </p:sp>
    </p:spTree>
    <p:extLst>
      <p:ext uri="{BB962C8B-B14F-4D97-AF65-F5344CB8AC3E}">
        <p14:creationId xmlns:p14="http://schemas.microsoft.com/office/powerpoint/2010/main" val="391779690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6983" y="696110"/>
            <a:ext cx="11508708"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Por tanto, nosotros todos, mirando a cara descubierta como en un espejo la gloria del Señor, </a:t>
            </a:r>
            <a:r>
              <a:rPr lang="es-ES" sz="6000" b="1" dirty="0">
                <a:solidFill>
                  <a:srgbClr val="FFFF00"/>
                </a:solidFill>
              </a:rPr>
              <a:t>somos transformados </a:t>
            </a:r>
            <a:r>
              <a:rPr lang="es-ES" sz="6000" b="1" dirty="0">
                <a:solidFill>
                  <a:schemeClr val="bg1"/>
                </a:solidFill>
              </a:rPr>
              <a:t>de gloria en gloria en la </a:t>
            </a:r>
            <a:r>
              <a:rPr lang="es-ES" sz="6000" b="1" dirty="0">
                <a:solidFill>
                  <a:srgbClr val="FFFF00"/>
                </a:solidFill>
              </a:rPr>
              <a:t>misma imagen</a:t>
            </a:r>
            <a:r>
              <a:rPr lang="es-ES" sz="6000" b="1" dirty="0">
                <a:solidFill>
                  <a:schemeClr val="bg1"/>
                </a:solidFill>
              </a:rPr>
              <a:t>, como por el Espíritu del Señor.”</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2 Corintios 3:18:</a:t>
            </a:r>
          </a:p>
        </p:txBody>
      </p:sp>
    </p:spTree>
    <p:extLst>
      <p:ext uri="{BB962C8B-B14F-4D97-AF65-F5344CB8AC3E}">
        <p14:creationId xmlns:p14="http://schemas.microsoft.com/office/powerpoint/2010/main" val="80821207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696110"/>
            <a:ext cx="11593084"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Maridos, amad a vuestras mujeres, así como Cristo amó a la iglesia, y se entregó a sí mismo por ella, 26 para santificarla, </a:t>
            </a:r>
            <a:r>
              <a:rPr lang="es-ES" sz="4800" b="1" dirty="0">
                <a:solidFill>
                  <a:srgbClr val="FFFF00"/>
                </a:solidFill>
              </a:rPr>
              <a:t>habiéndola purificado </a:t>
            </a:r>
            <a:r>
              <a:rPr lang="es-ES" sz="4800" b="1" dirty="0">
                <a:solidFill>
                  <a:schemeClr val="bg1"/>
                </a:solidFill>
              </a:rPr>
              <a:t>en el lavamiento del </a:t>
            </a:r>
            <a:r>
              <a:rPr lang="es-ES" sz="4800" b="1" dirty="0">
                <a:solidFill>
                  <a:srgbClr val="FFFF00"/>
                </a:solidFill>
              </a:rPr>
              <a:t>agua por la palabra</a:t>
            </a:r>
            <a:r>
              <a:rPr lang="es-ES" sz="4800" b="1" dirty="0">
                <a:solidFill>
                  <a:schemeClr val="bg1"/>
                </a:solidFill>
              </a:rPr>
              <a:t>, 27 a fin de presentársela a sí mismo, una iglesia </a:t>
            </a:r>
            <a:r>
              <a:rPr lang="es-ES" sz="4800" b="1" dirty="0">
                <a:solidFill>
                  <a:srgbClr val="FFFF00"/>
                </a:solidFill>
              </a:rPr>
              <a:t>gloriosa</a:t>
            </a:r>
            <a:r>
              <a:rPr lang="es-ES" sz="4800" b="1" dirty="0">
                <a:solidFill>
                  <a:schemeClr val="bg1"/>
                </a:solidFill>
              </a:rPr>
              <a:t>, que no tuviese </a:t>
            </a:r>
            <a:r>
              <a:rPr lang="es-ES" sz="4800" b="1" dirty="0">
                <a:solidFill>
                  <a:srgbClr val="FFFF00"/>
                </a:solidFill>
              </a:rPr>
              <a:t>mancha ni arruga </a:t>
            </a:r>
            <a:r>
              <a:rPr lang="es-ES" sz="4800" b="1" dirty="0">
                <a:solidFill>
                  <a:schemeClr val="bg1"/>
                </a:solidFill>
              </a:rPr>
              <a:t>ni cosa semejante, sino que fuese </a:t>
            </a:r>
            <a:r>
              <a:rPr lang="es-ES" sz="4800" b="1" dirty="0">
                <a:solidFill>
                  <a:srgbClr val="FFFF00"/>
                </a:solidFill>
              </a:rPr>
              <a:t>santa y sin mancha</a:t>
            </a:r>
            <a:r>
              <a:rPr lang="es-ES" sz="4800" b="1" dirty="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Efesios 5:25-27:</a:t>
            </a:r>
          </a:p>
        </p:txBody>
      </p:sp>
    </p:spTree>
    <p:extLst>
      <p:ext uri="{BB962C8B-B14F-4D97-AF65-F5344CB8AC3E}">
        <p14:creationId xmlns:p14="http://schemas.microsoft.com/office/powerpoint/2010/main" val="345404060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0" y="3239"/>
            <a:ext cx="5800299"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252483" y="334225"/>
            <a:ext cx="5295332" cy="6186309"/>
          </a:xfrm>
          <a:prstGeom prst="rect">
            <a:avLst/>
          </a:prstGeom>
          <a:noFill/>
        </p:spPr>
        <p:txBody>
          <a:bodyPr wrap="square" rtlCol="0">
            <a:spAutoFit/>
          </a:bodyPr>
          <a:lstStyle/>
          <a:p>
            <a:pPr algn="ctr"/>
            <a:r>
              <a:rPr lang="es-ES" sz="66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ser propiedad de Cristo y recibir su protección mediante su sello?</a:t>
            </a:r>
            <a:endParaRPr lang="es-US" sz="66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4"/>
          <a:stretch>
            <a:fillRect/>
          </a:stretch>
        </p:blipFill>
        <p:spPr>
          <a:xfrm>
            <a:off x="5800298" y="0"/>
            <a:ext cx="6391701" cy="6858000"/>
          </a:xfrm>
          <a:prstGeom prst="rect">
            <a:avLst/>
          </a:prstGeom>
        </p:spPr>
      </p:pic>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5690" y="757666"/>
            <a:ext cx="11105536" cy="6186309"/>
          </a:xfrm>
          <a:prstGeom prst="rect">
            <a:avLst/>
          </a:prstGeom>
          <a:noFill/>
        </p:spPr>
        <p:txBody>
          <a:bodyPr wrap="square" rtlCol="0">
            <a:spAutoFit/>
          </a:bodyPr>
          <a:lstStyle/>
          <a:p>
            <a:r>
              <a:rPr lang="es-ES" sz="6600" b="1" dirty="0">
                <a:solidFill>
                  <a:schemeClr val="bg1"/>
                </a:solidFill>
              </a:rPr>
              <a:t>“Velad, pues, en todo tiempo orando que seáis tenidos por dignos de escapar de todas estas cosas que vendrán, y de </a:t>
            </a:r>
            <a:r>
              <a:rPr lang="es-ES" sz="6600" b="1" dirty="0">
                <a:solidFill>
                  <a:srgbClr val="FFFF00"/>
                </a:solidFill>
              </a:rPr>
              <a:t>estar en pie </a:t>
            </a:r>
            <a:r>
              <a:rPr lang="es-ES" sz="6600" b="1" dirty="0">
                <a:solidFill>
                  <a:schemeClr val="bg1"/>
                </a:solidFill>
              </a:rPr>
              <a:t>delante del Hijo del Hombre.”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smtClean="0"/>
              <a:t>Lucas </a:t>
            </a:r>
            <a:r>
              <a:rPr lang="en-US" dirty="0"/>
              <a:t>21:36: </a:t>
            </a:r>
            <a:r>
              <a:rPr lang="en-US" dirty="0" smtClean="0"/>
              <a:t> </a:t>
            </a:r>
            <a:endParaRPr lang="es-ES" dirty="0">
              <a:solidFill>
                <a:schemeClr val="tx1"/>
              </a:solidFill>
            </a:endParaRPr>
          </a:p>
        </p:txBody>
      </p:sp>
    </p:spTree>
    <p:extLst>
      <p:ext uri="{BB962C8B-B14F-4D97-AF65-F5344CB8AC3E}">
        <p14:creationId xmlns:p14="http://schemas.microsoft.com/office/powerpoint/2010/main" val="361711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carácter de los 144,000 (Apocalipsis 14:1-5)</a:t>
            </a:r>
          </a:p>
        </p:txBody>
      </p:sp>
    </p:spTree>
    <p:extLst>
      <p:ext uri="{BB962C8B-B14F-4D97-AF65-F5344CB8AC3E}">
        <p14:creationId xmlns:p14="http://schemas.microsoft.com/office/powerpoint/2010/main" val="2374094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1261" y="399018"/>
            <a:ext cx="10495478"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smtClean="0">
                <a:solidFill>
                  <a:srgbClr val="C00000"/>
                </a:solidFill>
              </a:rPr>
              <a:t>Apocalipsis </a:t>
            </a:r>
            <a:r>
              <a:rPr lang="es-ES" sz="6600" b="1" dirty="0">
                <a:solidFill>
                  <a:srgbClr val="C00000"/>
                </a:solidFill>
              </a:rPr>
              <a:t>13:11-18</a:t>
            </a:r>
            <a:r>
              <a:rPr lang="es-ES" sz="6600" b="1" dirty="0">
                <a:solidFill>
                  <a:srgbClr val="002060"/>
                </a:solidFill>
              </a:rPr>
              <a:t>: Una descripción de la crisis final con respecto a la bestia, su imagen, su marca y el número de su nombre</a:t>
            </a:r>
            <a:r>
              <a:rPr lang="es-ES" sz="6600" b="1" dirty="0" smtClean="0">
                <a:solidFill>
                  <a:srgbClr val="002060"/>
                </a:solidFill>
              </a:rPr>
              <a:t>.</a:t>
            </a:r>
            <a:endParaRPr lang="es-ES" sz="6600" b="1" dirty="0">
              <a:solidFill>
                <a:srgbClr val="002060"/>
              </a:solidFill>
            </a:endParaRPr>
          </a:p>
        </p:txBody>
      </p:sp>
    </p:spTree>
    <p:extLst>
      <p:ext uri="{BB962C8B-B14F-4D97-AF65-F5344CB8AC3E}">
        <p14:creationId xmlns:p14="http://schemas.microsoft.com/office/powerpoint/2010/main" val="213169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1261" y="399018"/>
            <a:ext cx="1049547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C00000"/>
                </a:solidFill>
              </a:rPr>
              <a:t>Apocalipsis </a:t>
            </a:r>
            <a:r>
              <a:rPr lang="es-ES" sz="5400" b="1" dirty="0">
                <a:solidFill>
                  <a:srgbClr val="C00000"/>
                </a:solidFill>
              </a:rPr>
              <a:t>14:1-5</a:t>
            </a:r>
            <a:r>
              <a:rPr lang="es-ES" sz="5400" b="1" dirty="0">
                <a:solidFill>
                  <a:srgbClr val="002060"/>
                </a:solidFill>
              </a:rPr>
              <a:t>: (</a:t>
            </a:r>
            <a:r>
              <a:rPr lang="es-ES" sz="5400" b="1" i="1" dirty="0">
                <a:solidFill>
                  <a:srgbClr val="002060"/>
                </a:solidFill>
              </a:rPr>
              <a:t>estos versículos son el clímax de Apocalipsis 13:11-18</a:t>
            </a:r>
            <a:r>
              <a:rPr lang="es-ES" sz="5400" b="1" dirty="0">
                <a:solidFill>
                  <a:srgbClr val="002060"/>
                </a:solidFill>
              </a:rPr>
              <a:t>). Aquellos que reciben el </a:t>
            </a:r>
            <a:r>
              <a:rPr lang="es-ES" sz="5400" b="1" dirty="0">
                <a:solidFill>
                  <a:srgbClr val="C00000"/>
                </a:solidFill>
              </a:rPr>
              <a:t>sello</a:t>
            </a:r>
            <a:r>
              <a:rPr lang="es-ES" sz="5400" b="1" dirty="0">
                <a:solidFill>
                  <a:srgbClr val="002060"/>
                </a:solidFill>
              </a:rPr>
              <a:t> de Dios en la </a:t>
            </a:r>
            <a:r>
              <a:rPr lang="es-ES" sz="5400" b="1" dirty="0">
                <a:solidFill>
                  <a:srgbClr val="C00000"/>
                </a:solidFill>
              </a:rPr>
              <a:t>frente</a:t>
            </a:r>
            <a:r>
              <a:rPr lang="es-ES" sz="5400" b="1" dirty="0">
                <a:solidFill>
                  <a:srgbClr val="002060"/>
                </a:solidFill>
              </a:rPr>
              <a:t> están en </a:t>
            </a:r>
            <a:r>
              <a:rPr lang="es-ES" sz="5400" b="1" dirty="0">
                <a:solidFill>
                  <a:srgbClr val="C00000"/>
                </a:solidFill>
              </a:rPr>
              <a:t>contraste</a:t>
            </a:r>
            <a:r>
              <a:rPr lang="es-ES" sz="5400" b="1" dirty="0">
                <a:solidFill>
                  <a:srgbClr val="002060"/>
                </a:solidFill>
              </a:rPr>
              <a:t> con los que recibieron la </a:t>
            </a:r>
            <a:r>
              <a:rPr lang="es-ES" sz="5400" b="1" dirty="0">
                <a:solidFill>
                  <a:srgbClr val="C00000"/>
                </a:solidFill>
              </a:rPr>
              <a:t>marca</a:t>
            </a:r>
            <a:r>
              <a:rPr lang="es-ES" sz="5400" b="1" dirty="0">
                <a:solidFill>
                  <a:srgbClr val="002060"/>
                </a:solidFill>
              </a:rPr>
              <a:t> de la </a:t>
            </a:r>
            <a:r>
              <a:rPr lang="es-ES" sz="5400" b="1" dirty="0">
                <a:solidFill>
                  <a:srgbClr val="C00000"/>
                </a:solidFill>
              </a:rPr>
              <a:t>bestia</a:t>
            </a:r>
            <a:r>
              <a:rPr lang="es-ES" sz="5400" b="1" dirty="0">
                <a:solidFill>
                  <a:srgbClr val="002060"/>
                </a:solidFill>
              </a:rPr>
              <a:t> en la </a:t>
            </a:r>
            <a:r>
              <a:rPr lang="es-ES" sz="5400" b="1" dirty="0">
                <a:solidFill>
                  <a:srgbClr val="C00000"/>
                </a:solidFill>
              </a:rPr>
              <a:t>frente y/o en la mano </a:t>
            </a:r>
            <a:r>
              <a:rPr lang="es-ES" sz="5400" b="1" dirty="0">
                <a:solidFill>
                  <a:srgbClr val="002060"/>
                </a:solidFill>
              </a:rPr>
              <a:t>derecha.</a:t>
            </a:r>
          </a:p>
        </p:txBody>
      </p:sp>
    </p:spTree>
    <p:extLst>
      <p:ext uri="{BB962C8B-B14F-4D97-AF65-F5344CB8AC3E}">
        <p14:creationId xmlns:p14="http://schemas.microsoft.com/office/powerpoint/2010/main" val="1756541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757666"/>
            <a:ext cx="11475095" cy="6001643"/>
          </a:xfrm>
          <a:prstGeom prst="rect">
            <a:avLst/>
          </a:prstGeom>
          <a:noFill/>
        </p:spPr>
        <p:txBody>
          <a:bodyPr wrap="square" rtlCol="0">
            <a:spAutoFit/>
          </a:bodyPr>
          <a:lstStyle/>
          <a:p>
            <a:r>
              <a:rPr lang="es-ES" sz="4800" b="1" dirty="0" smtClean="0">
                <a:solidFill>
                  <a:schemeClr val="bg1"/>
                </a:solidFill>
              </a:rPr>
              <a:t>“Después </a:t>
            </a:r>
            <a:r>
              <a:rPr lang="es-ES" sz="4800" b="1" dirty="0">
                <a:solidFill>
                  <a:schemeClr val="bg1"/>
                </a:solidFill>
              </a:rPr>
              <a:t>miré, y he aquí el Cordero estaba en pie sobre el monte de Sion, y con él </a:t>
            </a:r>
            <a:r>
              <a:rPr lang="es-ES" sz="4800" b="1" dirty="0">
                <a:solidFill>
                  <a:srgbClr val="FFFF00"/>
                </a:solidFill>
              </a:rPr>
              <a:t>ciento cuarenta y cuatro mil</a:t>
            </a:r>
            <a:r>
              <a:rPr lang="es-ES" sz="4800" b="1" dirty="0">
                <a:solidFill>
                  <a:schemeClr val="bg1"/>
                </a:solidFill>
              </a:rPr>
              <a:t>, que tenían el </a:t>
            </a:r>
            <a:r>
              <a:rPr lang="es-ES" sz="4800" b="1" dirty="0">
                <a:solidFill>
                  <a:srgbClr val="FFFF00"/>
                </a:solidFill>
              </a:rPr>
              <a:t>nombre</a:t>
            </a:r>
            <a:r>
              <a:rPr lang="es-ES" sz="4800" b="1" dirty="0">
                <a:solidFill>
                  <a:schemeClr val="bg1"/>
                </a:solidFill>
              </a:rPr>
              <a:t> de él y el de su Padre escrito en la </a:t>
            </a:r>
            <a:r>
              <a:rPr lang="es-ES" sz="4800" b="1" dirty="0">
                <a:solidFill>
                  <a:srgbClr val="FFFF00"/>
                </a:solidFill>
              </a:rPr>
              <a:t>frente</a:t>
            </a:r>
            <a:r>
              <a:rPr lang="es-ES" sz="4800" b="1" dirty="0">
                <a:solidFill>
                  <a:schemeClr val="bg1"/>
                </a:solidFill>
              </a:rPr>
              <a:t>. 2 Y oí una voz del cielo como estruendo de muchas aguas, y como sonido de un gran trueno; y la voz que oí era como de arpistas que tocaban sus arpas.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Ap. 14:1-5</a:t>
            </a:r>
            <a:endParaRPr lang="es-ES" dirty="0">
              <a:solidFill>
                <a:schemeClr val="tx1"/>
              </a:solidFill>
            </a:endParaRPr>
          </a:p>
        </p:txBody>
      </p:sp>
    </p:spTree>
    <p:extLst>
      <p:ext uri="{BB962C8B-B14F-4D97-AF65-F5344CB8AC3E}">
        <p14:creationId xmlns:p14="http://schemas.microsoft.com/office/powerpoint/2010/main" val="275920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Tres panoramas de los 144,000</a:t>
            </a: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2103" y="182479"/>
            <a:ext cx="11475095" cy="6555641"/>
          </a:xfrm>
          <a:prstGeom prst="rect">
            <a:avLst/>
          </a:prstGeom>
          <a:noFill/>
        </p:spPr>
        <p:txBody>
          <a:bodyPr wrap="square" rtlCol="0">
            <a:spAutoFit/>
          </a:bodyPr>
          <a:lstStyle/>
          <a:p>
            <a:r>
              <a:rPr lang="es-ES" sz="6000" b="1" dirty="0" smtClean="0">
                <a:solidFill>
                  <a:schemeClr val="bg1"/>
                </a:solidFill>
              </a:rPr>
              <a:t>3 </a:t>
            </a:r>
            <a:r>
              <a:rPr lang="es-ES" sz="6000" b="1" dirty="0">
                <a:solidFill>
                  <a:schemeClr val="bg1"/>
                </a:solidFill>
              </a:rPr>
              <a:t>Y cantaban un </a:t>
            </a:r>
            <a:r>
              <a:rPr lang="es-ES" sz="6000" b="1" dirty="0">
                <a:solidFill>
                  <a:srgbClr val="FFFF00"/>
                </a:solidFill>
              </a:rPr>
              <a:t>cántico nuevo </a:t>
            </a:r>
            <a:r>
              <a:rPr lang="es-ES" sz="6000" b="1" dirty="0">
                <a:solidFill>
                  <a:schemeClr val="bg1"/>
                </a:solidFill>
              </a:rPr>
              <a:t>delante del trono, y delante de los cuatro seres vivientes, y de los ancianos; y nadie podía aprender el cántico sino aquellos </a:t>
            </a:r>
            <a:r>
              <a:rPr lang="es-ES" sz="6000" b="1" dirty="0">
                <a:solidFill>
                  <a:srgbClr val="FFFF00"/>
                </a:solidFill>
              </a:rPr>
              <a:t>ciento cuarenta y cuatro mil</a:t>
            </a:r>
            <a:r>
              <a:rPr lang="es-ES" sz="6000" b="1" dirty="0">
                <a:solidFill>
                  <a:schemeClr val="bg1"/>
                </a:solidFill>
              </a:rPr>
              <a:t> que fueron </a:t>
            </a:r>
            <a:r>
              <a:rPr lang="es-ES" sz="6000" b="1" dirty="0">
                <a:solidFill>
                  <a:srgbClr val="FFFF00"/>
                </a:solidFill>
              </a:rPr>
              <a:t>redimidos</a:t>
            </a:r>
            <a:r>
              <a:rPr lang="es-ES" sz="6000" b="1" dirty="0">
                <a:solidFill>
                  <a:schemeClr val="bg1"/>
                </a:solidFill>
              </a:rPr>
              <a:t> de entre los de la tierra</a:t>
            </a:r>
            <a:r>
              <a:rPr lang="es-ES" sz="6000" b="1" dirty="0" smtClean="0">
                <a:solidFill>
                  <a:schemeClr val="bg1"/>
                </a:solidFill>
              </a:rPr>
              <a:t>.</a:t>
            </a:r>
            <a:endParaRPr lang="es-ES" sz="6000" b="1" dirty="0">
              <a:solidFill>
                <a:schemeClr val="bg1"/>
              </a:solidFill>
            </a:endParaRPr>
          </a:p>
        </p:txBody>
      </p:sp>
    </p:spTree>
    <p:extLst>
      <p:ext uri="{BB962C8B-B14F-4D97-AF65-F5344CB8AC3E}">
        <p14:creationId xmlns:p14="http://schemas.microsoft.com/office/powerpoint/2010/main" val="847225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2103" y="182479"/>
            <a:ext cx="11475095" cy="6001643"/>
          </a:xfrm>
          <a:prstGeom prst="rect">
            <a:avLst/>
          </a:prstGeom>
          <a:noFill/>
        </p:spPr>
        <p:txBody>
          <a:bodyPr wrap="square" rtlCol="0">
            <a:spAutoFit/>
          </a:bodyPr>
          <a:lstStyle/>
          <a:p>
            <a:r>
              <a:rPr lang="es-ES" sz="4800" b="1" dirty="0" smtClean="0">
                <a:solidFill>
                  <a:schemeClr val="bg1"/>
                </a:solidFill>
              </a:rPr>
              <a:t>4 </a:t>
            </a:r>
            <a:r>
              <a:rPr lang="es-ES" sz="4800" b="1" dirty="0">
                <a:solidFill>
                  <a:schemeClr val="bg1"/>
                </a:solidFill>
              </a:rPr>
              <a:t>Estos son los que </a:t>
            </a:r>
            <a:r>
              <a:rPr lang="es-ES" sz="4800" b="1" dirty="0">
                <a:solidFill>
                  <a:srgbClr val="FFFF00"/>
                </a:solidFill>
              </a:rPr>
              <a:t>no se contaminaron </a:t>
            </a:r>
            <a:r>
              <a:rPr lang="es-ES" sz="4800" b="1" dirty="0">
                <a:solidFill>
                  <a:schemeClr val="bg1"/>
                </a:solidFill>
              </a:rPr>
              <a:t>con mujeres, pues son vírgenes. Estos son los que </a:t>
            </a:r>
            <a:r>
              <a:rPr lang="es-ES" sz="4800" b="1" dirty="0">
                <a:solidFill>
                  <a:srgbClr val="FFFF00"/>
                </a:solidFill>
              </a:rPr>
              <a:t>siguen al Cordero </a:t>
            </a:r>
            <a:r>
              <a:rPr lang="es-ES" sz="4800" b="1" dirty="0">
                <a:solidFill>
                  <a:schemeClr val="bg1"/>
                </a:solidFill>
              </a:rPr>
              <a:t>por dondequiera que va. Estos fueron redimidos de entre los hombres como </a:t>
            </a:r>
            <a:r>
              <a:rPr lang="es-ES" sz="4800" b="1" dirty="0">
                <a:solidFill>
                  <a:srgbClr val="FFFF00"/>
                </a:solidFill>
              </a:rPr>
              <a:t>primicias</a:t>
            </a:r>
            <a:r>
              <a:rPr lang="es-ES" sz="4800" b="1" dirty="0">
                <a:solidFill>
                  <a:schemeClr val="bg1"/>
                </a:solidFill>
              </a:rPr>
              <a:t> para Dios y para el Cordero; 5 y en sus bocas </a:t>
            </a:r>
            <a:r>
              <a:rPr lang="es-ES" sz="4800" b="1" dirty="0">
                <a:solidFill>
                  <a:srgbClr val="FFFF00"/>
                </a:solidFill>
              </a:rPr>
              <a:t>no fue hallada mentira</a:t>
            </a:r>
            <a:r>
              <a:rPr lang="es-ES" sz="4800" b="1" dirty="0">
                <a:solidFill>
                  <a:schemeClr val="bg1"/>
                </a:solidFill>
              </a:rPr>
              <a:t>, pues son </a:t>
            </a:r>
            <a:r>
              <a:rPr lang="es-ES" sz="4800" b="1" dirty="0">
                <a:solidFill>
                  <a:srgbClr val="FFFF00"/>
                </a:solidFill>
              </a:rPr>
              <a:t>sin mancha </a:t>
            </a:r>
            <a:r>
              <a:rPr lang="es-ES" sz="4800" b="1" dirty="0">
                <a:solidFill>
                  <a:schemeClr val="bg1"/>
                </a:solidFill>
              </a:rPr>
              <a:t>delante del trono de Dios</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3996408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9657" y="1577168"/>
            <a:ext cx="4224464" cy="1077218"/>
          </a:xfrm>
          <a:prstGeom prst="rect">
            <a:avLst/>
          </a:prstGeom>
          <a:noFill/>
        </p:spPr>
        <p:txBody>
          <a:bodyPr wrap="square" rtlCol="0">
            <a:spAutoFit/>
          </a:bodyPr>
          <a:lstStyle/>
          <a:p>
            <a:pPr lvl="0">
              <a:defRPr/>
            </a:pPr>
            <a:r>
              <a:rPr lang="es-ES" sz="3200" dirty="0">
                <a:solidFill>
                  <a:srgbClr val="4472C4">
                    <a:lumMod val="50000"/>
                  </a:srgbClr>
                </a:solidFill>
              </a:rPr>
              <a:t>Antes del gran día de la ira de Dios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31132" y="158771"/>
            <a:ext cx="4504198" cy="1077218"/>
          </a:xfrm>
          <a:prstGeom prst="rect">
            <a:avLst/>
          </a:prstGeom>
          <a:noFill/>
        </p:spPr>
        <p:txBody>
          <a:bodyPr wrap="square" rtlCol="0">
            <a:spAutoFit/>
          </a:bodyPr>
          <a:lstStyle/>
          <a:p>
            <a:pPr lvl="0">
              <a:defRPr/>
            </a:pPr>
            <a:r>
              <a:rPr lang="es-ES" sz="3200" dirty="0">
                <a:solidFill>
                  <a:srgbClr val="4472C4">
                    <a:lumMod val="50000"/>
                  </a:srgbClr>
                </a:solidFill>
              </a:rPr>
              <a:t>Conclusión del gran día de la ira de </a:t>
            </a:r>
            <a:r>
              <a:rPr lang="es-ES" sz="3200" dirty="0" smtClean="0">
                <a:solidFill>
                  <a:srgbClr val="4472C4">
                    <a:lumMod val="50000"/>
                  </a:srgbClr>
                </a:solidFill>
              </a:rPr>
              <a:t>Dios: </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571166" y="4118656"/>
            <a:ext cx="4210202" cy="584775"/>
          </a:xfrm>
          <a:prstGeom prst="rect">
            <a:avLst/>
          </a:prstGeom>
          <a:noFill/>
        </p:spPr>
        <p:txBody>
          <a:bodyPr wrap="square" rtlCol="0">
            <a:spAutoFit/>
          </a:bodyPr>
          <a:lstStyle/>
          <a:p>
            <a:pPr lvl="0">
              <a:defRPr/>
            </a:pPr>
            <a:r>
              <a:rPr lang="es-ES" sz="3200" dirty="0">
                <a:solidFill>
                  <a:srgbClr val="4472C4">
                    <a:lumMod val="50000"/>
                  </a:srgbClr>
                </a:solidFill>
              </a:rPr>
              <a:t>El sello de Dios en...</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La marca de la bestia </a:t>
            </a:r>
            <a:r>
              <a:rPr lang="es-ES" sz="3200" dirty="0" smtClean="0">
                <a:solidFill>
                  <a:srgbClr val="4472C4">
                    <a:lumMod val="50000"/>
                  </a:srgbClr>
                </a:solidFill>
              </a:rPr>
              <a:t>en…</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31131" y="2947551"/>
            <a:ext cx="4210202" cy="584775"/>
          </a:xfrm>
          <a:prstGeom prst="rect">
            <a:avLst/>
          </a:prstGeom>
          <a:noFill/>
        </p:spPr>
        <p:txBody>
          <a:bodyPr wrap="square" rtlCol="0">
            <a:spAutoFit/>
          </a:bodyPr>
          <a:lstStyle/>
          <a:p>
            <a:pPr lvl="0">
              <a:defRPr/>
            </a:pPr>
            <a:r>
              <a:rPr lang="es-ES" sz="3200" dirty="0">
                <a:solidFill>
                  <a:srgbClr val="4472C4">
                    <a:lumMod val="50000"/>
                  </a:srgbClr>
                </a:solidFill>
              </a:rPr>
              <a:t>Antónimo de "caer"</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54929" y="3492934"/>
            <a:ext cx="530787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Sellamiento de los 144 mil</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54929" y="1235989"/>
            <a:ext cx="540980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¿Quién podrá estar de pie?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16338" y="266638"/>
            <a:ext cx="512295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frente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453714" y="2361998"/>
            <a:ext cx="5248199"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frente y/o en </a:t>
            </a:r>
            <a:r>
              <a:rPr lang="es-ES" sz="3200" dirty="0" smtClean="0">
                <a:solidFill>
                  <a:prstClr val="black"/>
                </a:solidFill>
              </a:rPr>
              <a:t>la </a:t>
            </a:r>
            <a:r>
              <a:rPr lang="es-ES" sz="3200" dirty="0">
                <a:solidFill>
                  <a:prstClr val="black"/>
                </a:solidFill>
              </a:rPr>
              <a:t>mano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85991" y="5806527"/>
            <a:ext cx="5115423"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"Sostenerse en pie"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85991" y="4828244"/>
            <a:ext cx="5053300" cy="584775"/>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smtClean="0">
                <a:solidFill>
                  <a:prstClr val="black"/>
                </a:solidFill>
                <a:latin typeface="Calibri" panose="020F0502020204030204"/>
              </a:rPr>
              <a:t>“Estar de rodillas”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0392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victoria de los 144,000</a:t>
            </a:r>
          </a:p>
        </p:txBody>
      </p:sp>
    </p:spTree>
    <p:extLst>
      <p:ext uri="{BB962C8B-B14F-4D97-AF65-F5344CB8AC3E}">
        <p14:creationId xmlns:p14="http://schemas.microsoft.com/office/powerpoint/2010/main" val="3757728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98088" y="2419659"/>
            <a:ext cx="11206408"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Vi también como un mar de vidrio mezclado con fuego; y a </a:t>
            </a:r>
            <a:r>
              <a:rPr lang="es-ES" sz="4800" b="1" dirty="0">
                <a:solidFill>
                  <a:srgbClr val="FFFF00"/>
                </a:solidFill>
              </a:rPr>
              <a:t>los que habían alcanzado la victoria</a:t>
            </a:r>
            <a:r>
              <a:rPr lang="es-ES" sz="4800" b="1" dirty="0">
                <a:solidFill>
                  <a:schemeClr val="bg1"/>
                </a:solidFill>
              </a:rPr>
              <a:t> sobre la bestia y su imagen, y su marca y el número de su nombre, </a:t>
            </a:r>
            <a:r>
              <a:rPr lang="es-ES" sz="4800" b="1" dirty="0">
                <a:solidFill>
                  <a:srgbClr val="FFFF00"/>
                </a:solidFill>
              </a:rPr>
              <a:t>en pie </a:t>
            </a:r>
            <a:r>
              <a:rPr lang="es-ES" sz="4800" b="1" dirty="0">
                <a:solidFill>
                  <a:schemeClr val="bg1"/>
                </a:solidFill>
              </a:rPr>
              <a:t>sobre el mar de vidrio, con las arpas de Dios.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15:2-4:</a:t>
            </a:r>
          </a:p>
          <a:p>
            <a:r>
              <a:rPr lang="es-ES" dirty="0">
                <a:solidFill>
                  <a:schemeClr val="tx1"/>
                </a:solidFill>
              </a:rPr>
              <a:t>Estos versículos describen la </a:t>
            </a:r>
            <a:r>
              <a:rPr lang="es-ES" u="sng" dirty="0">
                <a:solidFill>
                  <a:schemeClr val="tx1"/>
                </a:solidFill>
              </a:rPr>
              <a:t>victoria</a:t>
            </a:r>
            <a:r>
              <a:rPr lang="es-ES" dirty="0">
                <a:solidFill>
                  <a:schemeClr val="tx1"/>
                </a:solidFill>
              </a:rPr>
              <a:t> de los 144,000 sobre la bestia, su imagen, su marca y el número de su nombre.</a:t>
            </a:r>
          </a:p>
        </p:txBody>
      </p:sp>
    </p:spTree>
    <p:extLst>
      <p:ext uri="{BB962C8B-B14F-4D97-AF65-F5344CB8AC3E}">
        <p14:creationId xmlns:p14="http://schemas.microsoft.com/office/powerpoint/2010/main" val="264443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9596" y="118911"/>
            <a:ext cx="11462855" cy="6740307"/>
          </a:xfrm>
          <a:prstGeom prst="rect">
            <a:avLst/>
          </a:prstGeom>
          <a:noFill/>
        </p:spPr>
        <p:txBody>
          <a:bodyPr wrap="square" rtlCol="0">
            <a:spAutoFit/>
          </a:bodyPr>
          <a:lstStyle/>
          <a:p>
            <a:r>
              <a:rPr lang="es-ES" sz="4800" b="1" dirty="0" smtClean="0">
                <a:solidFill>
                  <a:schemeClr val="bg1"/>
                </a:solidFill>
              </a:rPr>
              <a:t>3 </a:t>
            </a:r>
            <a:r>
              <a:rPr lang="es-ES" sz="4800" b="1" dirty="0">
                <a:solidFill>
                  <a:schemeClr val="bg1"/>
                </a:solidFill>
              </a:rPr>
              <a:t>Y </a:t>
            </a:r>
            <a:r>
              <a:rPr lang="es-ES" sz="4800" b="1" dirty="0">
                <a:solidFill>
                  <a:srgbClr val="FFFF00"/>
                </a:solidFill>
              </a:rPr>
              <a:t>cantan el cántico de Moisés </a:t>
            </a:r>
            <a:r>
              <a:rPr lang="es-ES" sz="4800" b="1" dirty="0">
                <a:solidFill>
                  <a:schemeClr val="bg1"/>
                </a:solidFill>
              </a:rPr>
              <a:t>siervo de Dios, y el </a:t>
            </a:r>
            <a:r>
              <a:rPr lang="es-ES" sz="4800" b="1" dirty="0">
                <a:solidFill>
                  <a:srgbClr val="FFFF00"/>
                </a:solidFill>
              </a:rPr>
              <a:t>cántico del Cordero</a:t>
            </a:r>
            <a:r>
              <a:rPr lang="es-ES" sz="4800" b="1" dirty="0">
                <a:solidFill>
                  <a:schemeClr val="bg1"/>
                </a:solidFill>
              </a:rPr>
              <a:t>, diciendo: Grandes y maravillosas son tus obras, Señor Dios Todopoderoso; justos y verdaderos son tus caminos, Rey de los santos. 4 ¿Quién no te temerá, oh Señor, y glorificará tu nombre? pues sólo tú eres santo; por lo cual todas las naciones vendrán y te </a:t>
            </a:r>
            <a:r>
              <a:rPr lang="es-ES" sz="4800" b="1" dirty="0">
                <a:solidFill>
                  <a:srgbClr val="FFFF00"/>
                </a:solidFill>
              </a:rPr>
              <a:t>adorarán</a:t>
            </a:r>
            <a:r>
              <a:rPr lang="es-ES" sz="4800" b="1" dirty="0">
                <a:solidFill>
                  <a:schemeClr val="bg1"/>
                </a:solidFill>
              </a:rPr>
              <a:t>, porque </a:t>
            </a:r>
            <a:r>
              <a:rPr lang="es-ES" sz="4800" b="1" dirty="0">
                <a:solidFill>
                  <a:srgbClr val="FFFF00"/>
                </a:solidFill>
              </a:rPr>
              <a:t>tus juicios se han manifestado</a:t>
            </a:r>
            <a:r>
              <a:rPr lang="es-ES" sz="4800" b="1" dirty="0">
                <a:solidFill>
                  <a:schemeClr val="bg1"/>
                </a:solidFill>
              </a:rPr>
              <a:t>.”</a:t>
            </a:r>
          </a:p>
        </p:txBody>
      </p:sp>
    </p:spTree>
    <p:extLst>
      <p:ext uri="{BB962C8B-B14F-4D97-AF65-F5344CB8AC3E}">
        <p14:creationId xmlns:p14="http://schemas.microsoft.com/office/powerpoint/2010/main" val="3330442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2871" y="324531"/>
            <a:ext cx="1128335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Si los </a:t>
            </a:r>
            <a:r>
              <a:rPr lang="es-ES" sz="4800" b="1" dirty="0">
                <a:solidFill>
                  <a:srgbClr val="C00000"/>
                </a:solidFill>
              </a:rPr>
              <a:t>144,000</a:t>
            </a:r>
            <a:r>
              <a:rPr lang="es-ES" sz="4800" b="1" dirty="0">
                <a:solidFill>
                  <a:srgbClr val="002060"/>
                </a:solidFill>
              </a:rPr>
              <a:t> ganaron la </a:t>
            </a:r>
            <a:r>
              <a:rPr lang="es-ES" sz="4800" b="1" dirty="0">
                <a:solidFill>
                  <a:srgbClr val="C00000"/>
                </a:solidFill>
              </a:rPr>
              <a:t>victoria</a:t>
            </a:r>
            <a:r>
              <a:rPr lang="es-ES" sz="4800" b="1" dirty="0">
                <a:solidFill>
                  <a:srgbClr val="002060"/>
                </a:solidFill>
              </a:rPr>
              <a:t> sobre la bestia, su imagen, su marca y el número de su nombre tendrían que estar vivos en la crisis final. </a:t>
            </a:r>
            <a:r>
              <a:rPr lang="es-ES" sz="4800" b="1" dirty="0">
                <a:solidFill>
                  <a:srgbClr val="C00000"/>
                </a:solidFill>
              </a:rPr>
              <a:t>Apocalipsis 6:14-17 </a:t>
            </a:r>
            <a:r>
              <a:rPr lang="es-ES" sz="4800" b="1" dirty="0">
                <a:solidFill>
                  <a:srgbClr val="002060"/>
                </a:solidFill>
              </a:rPr>
              <a:t>indica que estarán </a:t>
            </a:r>
            <a:r>
              <a:rPr lang="es-ES" sz="4800" b="1" dirty="0">
                <a:solidFill>
                  <a:srgbClr val="C00000"/>
                </a:solidFill>
              </a:rPr>
              <a:t>vivos</a:t>
            </a:r>
            <a:r>
              <a:rPr lang="es-ES" sz="4800" b="1" dirty="0">
                <a:solidFill>
                  <a:srgbClr val="002060"/>
                </a:solidFill>
              </a:rPr>
              <a:t> durante el derramamiento final de la </a:t>
            </a:r>
            <a:r>
              <a:rPr lang="es-ES" sz="4800" b="1" dirty="0">
                <a:solidFill>
                  <a:srgbClr val="C00000"/>
                </a:solidFill>
              </a:rPr>
              <a:t>ira de Dios </a:t>
            </a:r>
            <a:r>
              <a:rPr lang="es-ES" sz="4800" b="1" dirty="0">
                <a:solidFill>
                  <a:srgbClr val="002060"/>
                </a:solidFill>
              </a:rPr>
              <a:t>que culmina con la segunda venida pues el versículo 17 </a:t>
            </a:r>
            <a:r>
              <a:rPr lang="es-ES" sz="4800" b="1" dirty="0" smtClean="0">
                <a:solidFill>
                  <a:srgbClr val="002060"/>
                </a:solidFill>
              </a:rPr>
              <a:t>pregunta:</a:t>
            </a:r>
            <a:endParaRPr lang="es-ES" sz="4800" b="1" dirty="0">
              <a:solidFill>
                <a:srgbClr val="002060"/>
              </a:solidFill>
            </a:endParaRPr>
          </a:p>
        </p:txBody>
      </p:sp>
    </p:spTree>
    <p:extLst>
      <p:ext uri="{BB962C8B-B14F-4D97-AF65-F5344CB8AC3E}">
        <p14:creationId xmlns:p14="http://schemas.microsoft.com/office/powerpoint/2010/main" val="2048934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933" y="531370"/>
            <a:ext cx="1128335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a:t>
            </a:r>
            <a:r>
              <a:rPr lang="es-ES" sz="4800" b="1" dirty="0">
                <a:solidFill>
                  <a:srgbClr val="002060"/>
                </a:solidFill>
              </a:rPr>
              <a:t>El día grande de su ira ha venido y </a:t>
            </a:r>
            <a:r>
              <a:rPr lang="es-ES" sz="4800" b="1" dirty="0" smtClean="0">
                <a:solidFill>
                  <a:srgbClr val="C00000"/>
                </a:solidFill>
              </a:rPr>
              <a:t>quién </a:t>
            </a:r>
            <a:r>
              <a:rPr lang="es-ES" sz="4800" b="1" dirty="0">
                <a:solidFill>
                  <a:srgbClr val="C00000"/>
                </a:solidFill>
              </a:rPr>
              <a:t>podrá estar en pie</a:t>
            </a:r>
            <a:r>
              <a:rPr lang="es-ES" sz="4800" b="1" dirty="0">
                <a:solidFill>
                  <a:srgbClr val="002060"/>
                </a:solidFill>
              </a:rPr>
              <a:t>?’</a:t>
            </a:r>
          </a:p>
          <a:p>
            <a:pPr>
              <a:buClr>
                <a:srgbClr val="FF0000"/>
              </a:buClr>
            </a:pPr>
            <a:r>
              <a:rPr lang="es-ES" sz="4800" b="1" dirty="0" smtClean="0">
                <a:solidFill>
                  <a:srgbClr val="002060"/>
                </a:solidFill>
              </a:rPr>
              <a:t>Apocalipsis </a:t>
            </a:r>
            <a:r>
              <a:rPr lang="es-ES" sz="4800" b="1" dirty="0">
                <a:solidFill>
                  <a:srgbClr val="002060"/>
                </a:solidFill>
              </a:rPr>
              <a:t>7 indica que los </a:t>
            </a:r>
            <a:r>
              <a:rPr lang="es-ES" sz="4800" b="1" dirty="0">
                <a:solidFill>
                  <a:srgbClr val="C00000"/>
                </a:solidFill>
              </a:rPr>
              <a:t>144,000</a:t>
            </a:r>
            <a:r>
              <a:rPr lang="es-ES" sz="4800" b="1" dirty="0">
                <a:solidFill>
                  <a:srgbClr val="002060"/>
                </a:solidFill>
              </a:rPr>
              <a:t> recibirán el </a:t>
            </a:r>
            <a:r>
              <a:rPr lang="es-ES" sz="4800" b="1" dirty="0">
                <a:solidFill>
                  <a:srgbClr val="C00000"/>
                </a:solidFill>
              </a:rPr>
              <a:t>sello</a:t>
            </a:r>
            <a:r>
              <a:rPr lang="es-ES" sz="4800" b="1" dirty="0">
                <a:solidFill>
                  <a:srgbClr val="002060"/>
                </a:solidFill>
              </a:rPr>
              <a:t> de Dios </a:t>
            </a:r>
            <a:r>
              <a:rPr lang="es-ES" sz="4800" b="1" dirty="0">
                <a:solidFill>
                  <a:srgbClr val="C00000"/>
                </a:solidFill>
              </a:rPr>
              <a:t>antes</a:t>
            </a:r>
            <a:r>
              <a:rPr lang="es-ES" sz="4800" b="1" dirty="0">
                <a:solidFill>
                  <a:srgbClr val="002060"/>
                </a:solidFill>
              </a:rPr>
              <a:t> que los ángeles </a:t>
            </a:r>
            <a:r>
              <a:rPr lang="es-ES" sz="4800" b="1" dirty="0">
                <a:solidFill>
                  <a:srgbClr val="C00000"/>
                </a:solidFill>
              </a:rPr>
              <a:t>suelten los vientos </a:t>
            </a:r>
            <a:r>
              <a:rPr lang="es-ES" sz="4800" b="1" dirty="0">
                <a:solidFill>
                  <a:srgbClr val="002060"/>
                </a:solidFill>
              </a:rPr>
              <a:t>a fin de que puedan </a:t>
            </a:r>
            <a:r>
              <a:rPr lang="es-ES" sz="4800" b="1" dirty="0">
                <a:solidFill>
                  <a:srgbClr val="C00000"/>
                </a:solidFill>
              </a:rPr>
              <a:t>subsistir</a:t>
            </a:r>
            <a:r>
              <a:rPr lang="es-ES" sz="4800" b="1" dirty="0">
                <a:solidFill>
                  <a:srgbClr val="002060"/>
                </a:solidFill>
              </a:rPr>
              <a:t> durante el derramamiento de la </a:t>
            </a:r>
            <a:r>
              <a:rPr lang="es-ES" sz="4800" b="1" dirty="0">
                <a:solidFill>
                  <a:srgbClr val="C00000"/>
                </a:solidFill>
              </a:rPr>
              <a:t>ira</a:t>
            </a:r>
            <a:r>
              <a:rPr lang="es-ES" sz="4800" b="1" dirty="0">
                <a:solidFill>
                  <a:srgbClr val="002060"/>
                </a:solidFill>
              </a:rPr>
              <a:t> de Dios en las </a:t>
            </a:r>
            <a:r>
              <a:rPr lang="es-ES" sz="4800" b="1" dirty="0">
                <a:solidFill>
                  <a:srgbClr val="C00000"/>
                </a:solidFill>
              </a:rPr>
              <a:t>plagas</a:t>
            </a:r>
            <a:r>
              <a:rPr lang="es-ES" sz="4800" b="1" dirty="0">
                <a:solidFill>
                  <a:srgbClr val="002060"/>
                </a:solidFill>
              </a:rPr>
              <a:t>.</a:t>
            </a:r>
          </a:p>
        </p:txBody>
      </p:sp>
    </p:spTree>
    <p:extLst>
      <p:ext uri="{BB962C8B-B14F-4D97-AF65-F5344CB8AC3E}">
        <p14:creationId xmlns:p14="http://schemas.microsoft.com/office/powerpoint/2010/main" val="1117755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secuencia cronológica</a:t>
            </a:r>
          </a:p>
        </p:txBody>
      </p:sp>
    </p:spTree>
    <p:extLst>
      <p:ext uri="{BB962C8B-B14F-4D97-AF65-F5344CB8AC3E}">
        <p14:creationId xmlns:p14="http://schemas.microsoft.com/office/powerpoint/2010/main" val="1539846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2871" y="324465"/>
            <a:ext cx="11047852"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Apocalipsis </a:t>
            </a:r>
            <a:r>
              <a:rPr lang="es-ES" sz="5400" b="1" dirty="0">
                <a:solidFill>
                  <a:srgbClr val="C00000"/>
                </a:solidFill>
              </a:rPr>
              <a:t>14 y 15 </a:t>
            </a:r>
            <a:r>
              <a:rPr lang="es-ES" sz="5400" b="1" dirty="0">
                <a:solidFill>
                  <a:srgbClr val="002060"/>
                </a:solidFill>
              </a:rPr>
              <a:t>presentan una clara </a:t>
            </a:r>
            <a:r>
              <a:rPr lang="es-ES" sz="5400" b="1" dirty="0">
                <a:solidFill>
                  <a:srgbClr val="C00000"/>
                </a:solidFill>
              </a:rPr>
              <a:t>secuencia</a:t>
            </a:r>
            <a:r>
              <a:rPr lang="es-ES" sz="5400" b="1" dirty="0">
                <a:solidFill>
                  <a:srgbClr val="002060"/>
                </a:solidFill>
              </a:rPr>
              <a:t> de los </a:t>
            </a:r>
            <a:r>
              <a:rPr lang="es-ES" sz="5400" b="1" dirty="0">
                <a:solidFill>
                  <a:srgbClr val="C00000"/>
                </a:solidFill>
              </a:rPr>
              <a:t>eventos finales </a:t>
            </a:r>
            <a:r>
              <a:rPr lang="es-ES" sz="5400" b="1" dirty="0">
                <a:solidFill>
                  <a:srgbClr val="002060"/>
                </a:solidFill>
              </a:rPr>
              <a:t>en orden cronológico:</a:t>
            </a:r>
          </a:p>
          <a:p>
            <a:pPr>
              <a:buClr>
                <a:srgbClr val="FF0000"/>
              </a:buClr>
            </a:pPr>
            <a:r>
              <a:rPr lang="es-ES" sz="5400" b="1" dirty="0" smtClean="0">
                <a:solidFill>
                  <a:srgbClr val="C00000"/>
                </a:solidFill>
              </a:rPr>
              <a:t>Apocalipsis </a:t>
            </a:r>
            <a:r>
              <a:rPr lang="es-ES" sz="5400" b="1" dirty="0">
                <a:solidFill>
                  <a:srgbClr val="C00000"/>
                </a:solidFill>
              </a:rPr>
              <a:t>14:6-12</a:t>
            </a:r>
            <a:r>
              <a:rPr lang="es-ES" sz="5400" b="1" dirty="0">
                <a:solidFill>
                  <a:srgbClr val="002060"/>
                </a:solidFill>
              </a:rPr>
              <a:t>: Los mensajes de los tres ángeles le advierten al mundo que no adore a la bestia ni su imagen ni que reciba su marca</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178570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94955" y="192541"/>
            <a:ext cx="10495478"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Esta serie sobre los mensajes de los tres ángeles no estaría completa sin considerar el tema de los 144,000. Este grupo enigmático se menciona en tres lugares estratégicos del libro de Apocalipsis.</a:t>
            </a:r>
          </a:p>
        </p:txBody>
      </p:sp>
    </p:spTree>
    <p:extLst>
      <p:ext uri="{BB962C8B-B14F-4D97-AF65-F5344CB8AC3E}">
        <p14:creationId xmlns:p14="http://schemas.microsoft.com/office/powerpoint/2010/main" val="1043189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5423" y="265471"/>
            <a:ext cx="1147752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C00000"/>
                </a:solidFill>
              </a:rPr>
              <a:t>Apocalipsis </a:t>
            </a:r>
            <a:r>
              <a:rPr lang="es-ES" sz="4800" b="1" dirty="0">
                <a:solidFill>
                  <a:srgbClr val="C00000"/>
                </a:solidFill>
              </a:rPr>
              <a:t>14:14-17</a:t>
            </a:r>
            <a:r>
              <a:rPr lang="es-ES" sz="4800" b="1" dirty="0">
                <a:solidFill>
                  <a:srgbClr val="002060"/>
                </a:solidFill>
              </a:rPr>
              <a:t>: Cuando los mensajes concluyen, todo el mundo está dividido en dos grupos, la mies y las uvas. Ya no habrá tibios pues el mensaje a </a:t>
            </a:r>
            <a:r>
              <a:rPr lang="es-ES" sz="4800" b="1" dirty="0" err="1">
                <a:solidFill>
                  <a:srgbClr val="002060"/>
                </a:solidFill>
              </a:rPr>
              <a:t>Laodicea</a:t>
            </a:r>
            <a:r>
              <a:rPr lang="es-ES" sz="4800" b="1" dirty="0">
                <a:solidFill>
                  <a:srgbClr val="002060"/>
                </a:solidFill>
              </a:rPr>
              <a:t> </a:t>
            </a:r>
            <a:r>
              <a:rPr lang="es-ES" sz="4800" b="1" dirty="0" smtClean="0">
                <a:solidFill>
                  <a:srgbClr val="002060"/>
                </a:solidFill>
              </a:rPr>
              <a:t>causó </a:t>
            </a:r>
            <a:r>
              <a:rPr lang="es-ES" sz="4800" b="1" dirty="0">
                <a:solidFill>
                  <a:srgbClr val="002060"/>
                </a:solidFill>
              </a:rPr>
              <a:t>que todos se tornaran fríos o calientes</a:t>
            </a:r>
          </a:p>
          <a:p>
            <a:pPr>
              <a:buClr>
                <a:srgbClr val="FF0000"/>
              </a:buClr>
            </a:pPr>
            <a:r>
              <a:rPr lang="es-ES" sz="4800" b="1" dirty="0" smtClean="0">
                <a:solidFill>
                  <a:srgbClr val="C00000"/>
                </a:solidFill>
              </a:rPr>
              <a:t>Apocalipsis </a:t>
            </a:r>
            <a:r>
              <a:rPr lang="es-ES" sz="4800" b="1" dirty="0">
                <a:solidFill>
                  <a:srgbClr val="C00000"/>
                </a:solidFill>
              </a:rPr>
              <a:t>14:18-19</a:t>
            </a:r>
            <a:r>
              <a:rPr lang="es-ES" sz="4800" b="1" dirty="0">
                <a:solidFill>
                  <a:srgbClr val="002060"/>
                </a:solidFill>
              </a:rPr>
              <a:t>: Los impíos son echados al lagar de la ira de Dios que son las plagas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948301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5423" y="265471"/>
            <a:ext cx="11477525"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smtClean="0">
                <a:solidFill>
                  <a:srgbClr val="C00000"/>
                </a:solidFill>
              </a:rPr>
              <a:t>Apocalipsis </a:t>
            </a:r>
            <a:r>
              <a:rPr lang="es-ES" sz="6600" b="1" dirty="0">
                <a:solidFill>
                  <a:srgbClr val="C00000"/>
                </a:solidFill>
              </a:rPr>
              <a:t>14:20</a:t>
            </a:r>
            <a:r>
              <a:rPr lang="es-ES" sz="6600" b="1" dirty="0">
                <a:solidFill>
                  <a:srgbClr val="002060"/>
                </a:solidFill>
              </a:rPr>
              <a:t>: Los impíos que están en el lagar procurarán acabar con el remanente, pero Cristo vendrá con los ángeles para para librarlos</a:t>
            </a:r>
            <a:r>
              <a:rPr lang="es-ES" sz="6600" b="1" dirty="0" smtClean="0">
                <a:solidFill>
                  <a:srgbClr val="002060"/>
                </a:solidFill>
              </a:rPr>
              <a:t>.</a:t>
            </a:r>
            <a:endParaRPr lang="es-ES" sz="6600" b="1" dirty="0">
              <a:solidFill>
                <a:srgbClr val="002060"/>
              </a:solidFill>
            </a:endParaRPr>
          </a:p>
        </p:txBody>
      </p:sp>
    </p:spTree>
    <p:extLst>
      <p:ext uri="{BB962C8B-B14F-4D97-AF65-F5344CB8AC3E}">
        <p14:creationId xmlns:p14="http://schemas.microsoft.com/office/powerpoint/2010/main" val="1700335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5423" y="265471"/>
            <a:ext cx="1147752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C00000"/>
                </a:solidFill>
              </a:rPr>
              <a:t>Apocalipsis </a:t>
            </a:r>
            <a:r>
              <a:rPr lang="es-ES" sz="4800" b="1" dirty="0">
                <a:solidFill>
                  <a:srgbClr val="C00000"/>
                </a:solidFill>
              </a:rPr>
              <a:t>15:2-4</a:t>
            </a:r>
            <a:r>
              <a:rPr lang="es-ES" sz="4800" b="1" dirty="0">
                <a:solidFill>
                  <a:srgbClr val="002060"/>
                </a:solidFill>
              </a:rPr>
              <a:t>: Los 144,000 se paran sobre el monte Sion pues han ganado la victoria sobre la bestia, su imagen, su marca y el número de su nombre. Sabemos que </a:t>
            </a:r>
            <a:r>
              <a:rPr lang="es-ES" sz="4800" b="1" u="sng" dirty="0">
                <a:solidFill>
                  <a:srgbClr val="002060"/>
                </a:solidFill>
              </a:rPr>
              <a:t>aceptaron</a:t>
            </a:r>
            <a:r>
              <a:rPr lang="es-ES" sz="4800" b="1" dirty="0">
                <a:solidFill>
                  <a:srgbClr val="002060"/>
                </a:solidFill>
              </a:rPr>
              <a:t> el mensaje del primer ángel pues el himno que cantan contiene los tres imperativos de ese mensaje. Ellos </a:t>
            </a:r>
            <a:r>
              <a:rPr lang="es-ES" sz="4800" b="1" u="sng" dirty="0">
                <a:solidFill>
                  <a:srgbClr val="002060"/>
                </a:solidFill>
              </a:rPr>
              <a:t>temieron a Dios, le dieron gloria y le adoraron</a:t>
            </a:r>
            <a:r>
              <a:rPr lang="es-ES" sz="4800" b="1" dirty="0">
                <a:solidFill>
                  <a:srgbClr val="002060"/>
                </a:solidFill>
              </a:rPr>
              <a:t>.</a:t>
            </a:r>
          </a:p>
        </p:txBody>
      </p:sp>
    </p:spTree>
    <p:extLst>
      <p:ext uri="{BB962C8B-B14F-4D97-AF65-F5344CB8AC3E}">
        <p14:creationId xmlns:p14="http://schemas.microsoft.com/office/powerpoint/2010/main" val="1366363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5423" y="265471"/>
            <a:ext cx="11477525"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Queda claro, entonces, que los 144,000 </a:t>
            </a:r>
            <a:r>
              <a:rPr lang="es-ES" sz="5400" b="1" dirty="0">
                <a:solidFill>
                  <a:srgbClr val="C00000"/>
                </a:solidFill>
              </a:rPr>
              <a:t>vivirán</a:t>
            </a:r>
            <a:r>
              <a:rPr lang="es-ES" sz="5400" b="1" dirty="0">
                <a:solidFill>
                  <a:srgbClr val="002060"/>
                </a:solidFill>
              </a:rPr>
              <a:t> durante la crisis final y </a:t>
            </a:r>
            <a:r>
              <a:rPr lang="es-ES" sz="5400" b="1" dirty="0">
                <a:solidFill>
                  <a:srgbClr val="C00000"/>
                </a:solidFill>
              </a:rPr>
              <a:t>rehusarán</a:t>
            </a:r>
            <a:r>
              <a:rPr lang="es-ES" sz="5400" b="1" dirty="0">
                <a:solidFill>
                  <a:srgbClr val="002060"/>
                </a:solidFill>
              </a:rPr>
              <a:t> adorar a la bestia y su imagen y </a:t>
            </a:r>
            <a:r>
              <a:rPr lang="es-ES" sz="5400" b="1" dirty="0">
                <a:solidFill>
                  <a:srgbClr val="C00000"/>
                </a:solidFill>
              </a:rPr>
              <a:t>rechazarán</a:t>
            </a:r>
            <a:r>
              <a:rPr lang="es-ES" sz="5400" b="1" dirty="0">
                <a:solidFill>
                  <a:srgbClr val="002060"/>
                </a:solidFill>
              </a:rPr>
              <a:t> la marca. Es decir, estarán </a:t>
            </a:r>
            <a:r>
              <a:rPr lang="es-ES" sz="5400" b="1" dirty="0">
                <a:solidFill>
                  <a:srgbClr val="C00000"/>
                </a:solidFill>
              </a:rPr>
              <a:t>vivos</a:t>
            </a:r>
            <a:r>
              <a:rPr lang="es-ES" sz="5400" b="1" dirty="0">
                <a:solidFill>
                  <a:srgbClr val="002060"/>
                </a:solidFill>
              </a:rPr>
              <a:t> durante el derramamiento final de la </a:t>
            </a:r>
            <a:r>
              <a:rPr lang="es-ES" sz="5400" b="1" dirty="0">
                <a:solidFill>
                  <a:srgbClr val="C00000"/>
                </a:solidFill>
              </a:rPr>
              <a:t>ira</a:t>
            </a:r>
            <a:r>
              <a:rPr lang="es-ES" sz="5400" b="1" dirty="0">
                <a:solidFill>
                  <a:srgbClr val="002060"/>
                </a:solidFill>
              </a:rPr>
              <a:t> de Dios sin mezcla de misericordia.</a:t>
            </a:r>
          </a:p>
        </p:txBody>
      </p:sp>
    </p:spTree>
    <p:extLst>
      <p:ext uri="{BB962C8B-B14F-4D97-AF65-F5344CB8AC3E}">
        <p14:creationId xmlns:p14="http://schemas.microsoft.com/office/powerpoint/2010/main" val="2593264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31131" y="1275726"/>
            <a:ext cx="4885204" cy="1077218"/>
          </a:xfrm>
          <a:prstGeom prst="rect">
            <a:avLst/>
          </a:prstGeom>
          <a:noFill/>
        </p:spPr>
        <p:txBody>
          <a:bodyPr wrap="square" rtlCol="0">
            <a:spAutoFit/>
          </a:bodyPr>
          <a:lstStyle/>
          <a:p>
            <a:pPr lvl="0">
              <a:defRPr/>
            </a:pPr>
            <a:r>
              <a:rPr lang="es-ES" sz="3200" dirty="0">
                <a:solidFill>
                  <a:srgbClr val="4472C4">
                    <a:lumMod val="50000"/>
                  </a:srgbClr>
                </a:solidFill>
              </a:rPr>
              <a:t>Los 144 mil reciben el sello antes de que...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5404336" cy="584775"/>
          </a:xfrm>
          <a:prstGeom prst="rect">
            <a:avLst/>
          </a:prstGeom>
          <a:noFill/>
        </p:spPr>
        <p:txBody>
          <a:bodyPr wrap="square" rtlCol="0">
            <a:spAutoFit/>
          </a:bodyPr>
          <a:lstStyle/>
          <a:p>
            <a:pPr lvl="0">
              <a:defRPr/>
            </a:pPr>
            <a:r>
              <a:rPr lang="es-ES" sz="3200" dirty="0">
                <a:solidFill>
                  <a:srgbClr val="4472C4">
                    <a:lumMod val="50000"/>
                  </a:srgbClr>
                </a:solidFill>
              </a:rPr>
              <a:t>Los 144 mil estarán...</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2" y="4065952"/>
            <a:ext cx="4666917" cy="1077218"/>
          </a:xfrm>
          <a:prstGeom prst="rect">
            <a:avLst/>
          </a:prstGeom>
          <a:noFill/>
        </p:spPr>
        <p:txBody>
          <a:bodyPr wrap="square" rtlCol="0">
            <a:spAutoFit/>
          </a:bodyPr>
          <a:lstStyle/>
          <a:p>
            <a:pPr lvl="0">
              <a:defRPr/>
            </a:pPr>
            <a:r>
              <a:rPr lang="es-ES" sz="3200" dirty="0">
                <a:solidFill>
                  <a:srgbClr val="4472C4">
                    <a:lumMod val="50000"/>
                  </a:srgbClr>
                </a:solidFill>
              </a:rPr>
              <a:t>Aceptaron el mensaje del primer ángel porque...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653007"/>
            <a:ext cx="4033220" cy="584775"/>
          </a:xfrm>
          <a:prstGeom prst="rect">
            <a:avLst/>
          </a:prstGeom>
          <a:noFill/>
        </p:spPr>
        <p:txBody>
          <a:bodyPr wrap="square" rtlCol="0">
            <a:spAutoFit/>
          </a:bodyPr>
          <a:lstStyle/>
          <a:p>
            <a:pPr lvl="0">
              <a:defRPr/>
            </a:pPr>
            <a:r>
              <a:rPr lang="es-ES" sz="3200" dirty="0">
                <a:solidFill>
                  <a:srgbClr val="4472C4">
                    <a:lumMod val="50000"/>
                  </a:srgbClr>
                </a:solidFill>
              </a:rPr>
              <a:t>Durante la crisis final...</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631237"/>
            <a:ext cx="4468804" cy="1077218"/>
          </a:xfrm>
          <a:prstGeom prst="rect">
            <a:avLst/>
          </a:prstGeom>
          <a:noFill/>
        </p:spPr>
        <p:txBody>
          <a:bodyPr wrap="square" rtlCol="0">
            <a:spAutoFit/>
          </a:bodyPr>
          <a:lstStyle/>
          <a:p>
            <a:pPr lvl="0">
              <a:defRPr/>
            </a:pPr>
            <a:r>
              <a:rPr lang="es-ES" sz="3200" dirty="0">
                <a:solidFill>
                  <a:srgbClr val="4472C4">
                    <a:lumMod val="50000"/>
                  </a:srgbClr>
                </a:solidFill>
              </a:rPr>
              <a:t>Los impíos son echados al lagar de la ira...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16336" y="3466779"/>
            <a:ext cx="5286338"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los ángeles suelten los vientos</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16335" y="2695620"/>
            <a:ext cx="5307871" cy="584775"/>
          </a:xfrm>
          <a:prstGeom prst="rect">
            <a:avLst/>
          </a:prstGeom>
          <a:noFill/>
        </p:spPr>
        <p:txBody>
          <a:bodyPr wrap="square" rtlCol="0">
            <a:spAutoFit/>
          </a:bodyPr>
          <a:lstStyle/>
          <a:p>
            <a:pPr lvl="0"/>
            <a:r>
              <a:rPr lang="es-DO" sz="3200" dirty="0">
                <a:solidFill>
                  <a:srgbClr val="C00000"/>
                </a:solidFill>
                <a:latin typeface="Calibri" panose="020F0502020204030204"/>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vivos en la segunda venida</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37729" y="190919"/>
            <a:ext cx="5348895"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temieron a Dios, le dieron gloria y le adoraron</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37729" y="1455345"/>
            <a:ext cx="5264944"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smtClean="0">
                <a:solidFill>
                  <a:prstClr val="black"/>
                </a:solidFill>
              </a:rPr>
              <a:t>l</a:t>
            </a:r>
            <a:r>
              <a:rPr lang="es-ES" sz="3200" dirty="0" smtClean="0">
                <a:solidFill>
                  <a:prstClr val="black"/>
                </a:solidFill>
              </a:rPr>
              <a:t>os </a:t>
            </a:r>
            <a:r>
              <a:rPr lang="es-ES" sz="3200" dirty="0">
                <a:solidFill>
                  <a:prstClr val="black"/>
                </a:solidFill>
              </a:rPr>
              <a:t>144 mil rehusarán adorar a la bestia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37730" y="5394333"/>
            <a:ext cx="5264944"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después de que el mundo se divida en mies y uvas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16335" y="4489548"/>
            <a:ext cx="5533097" cy="584775"/>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a:solidFill>
                  <a:prstClr val="black"/>
                </a:solidFill>
              </a:rPr>
              <a:t>m</a:t>
            </a:r>
            <a:r>
              <a:rPr lang="es-ES" sz="3200" dirty="0" err="1" smtClean="0">
                <a:solidFill>
                  <a:prstClr val="black"/>
                </a:solidFill>
              </a:rPr>
              <a:t>uertos</a:t>
            </a:r>
            <a:r>
              <a:rPr lang="es-ES" sz="3200" dirty="0" smtClean="0">
                <a:solidFill>
                  <a:prstClr val="black"/>
                </a:solidFill>
              </a:rPr>
              <a:t> en la segunda venida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8869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Síntesis cronológica de los eventos finales</a:t>
            </a:r>
          </a:p>
        </p:txBody>
      </p:sp>
    </p:spTree>
    <p:extLst>
      <p:ext uri="{BB962C8B-B14F-4D97-AF65-F5344CB8AC3E}">
        <p14:creationId xmlns:p14="http://schemas.microsoft.com/office/powerpoint/2010/main" val="664686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5423" y="265471"/>
            <a:ext cx="11477525"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rabicPeriod"/>
            </a:pPr>
            <a:r>
              <a:rPr lang="es-ES" sz="5400" b="1" dirty="0" smtClean="0">
                <a:solidFill>
                  <a:srgbClr val="002060"/>
                </a:solidFill>
              </a:rPr>
              <a:t>La </a:t>
            </a:r>
            <a:r>
              <a:rPr lang="es-ES" sz="5400" b="1" dirty="0">
                <a:solidFill>
                  <a:srgbClr val="C00000"/>
                </a:solidFill>
              </a:rPr>
              <a:t>predicación</a:t>
            </a:r>
            <a:r>
              <a:rPr lang="es-ES" sz="5400" b="1" dirty="0">
                <a:solidFill>
                  <a:srgbClr val="002060"/>
                </a:solidFill>
              </a:rPr>
              <a:t> del mensaje de los tres ángeles a toda nación, tribu, lengua y pueblo divide al mundo en </a:t>
            </a:r>
            <a:r>
              <a:rPr lang="es-ES" sz="5400" b="1" dirty="0">
                <a:solidFill>
                  <a:srgbClr val="C00000"/>
                </a:solidFill>
              </a:rPr>
              <a:t>dos grupos</a:t>
            </a:r>
            <a:r>
              <a:rPr lang="es-ES" sz="5400" b="1" dirty="0">
                <a:solidFill>
                  <a:srgbClr val="002060"/>
                </a:solidFill>
              </a:rPr>
              <a:t>.</a:t>
            </a:r>
          </a:p>
          <a:p>
            <a:pPr marL="914400" indent="-914400">
              <a:buClr>
                <a:srgbClr val="FF0000"/>
              </a:buClr>
              <a:buFont typeface="+mj-lt"/>
              <a:buAutoNum type="arabicPeriod"/>
            </a:pPr>
            <a:r>
              <a:rPr lang="es-ES" sz="5400" b="1" dirty="0" smtClean="0">
                <a:solidFill>
                  <a:srgbClr val="002060"/>
                </a:solidFill>
              </a:rPr>
              <a:t>Mientras </a:t>
            </a:r>
            <a:r>
              <a:rPr lang="es-ES" sz="5400" b="1" dirty="0">
                <a:solidFill>
                  <a:srgbClr val="002060"/>
                </a:solidFill>
              </a:rPr>
              <a:t>los mensajes se están predicando los ángeles </a:t>
            </a:r>
            <a:r>
              <a:rPr lang="es-ES" sz="5400" b="1" dirty="0">
                <a:solidFill>
                  <a:srgbClr val="C00000"/>
                </a:solidFill>
              </a:rPr>
              <a:t>detienen los vientos </a:t>
            </a:r>
            <a:r>
              <a:rPr lang="es-ES" sz="5400" b="1" dirty="0">
                <a:solidFill>
                  <a:srgbClr val="002060"/>
                </a:solidFill>
              </a:rPr>
              <a:t>y la gente se puede salvar</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3524044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5423" y="265471"/>
            <a:ext cx="11477525"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rabicPeriod" startAt="3"/>
            </a:pPr>
            <a:r>
              <a:rPr lang="es-ES" sz="5400" b="1" dirty="0" smtClean="0">
                <a:solidFill>
                  <a:srgbClr val="002060"/>
                </a:solidFill>
              </a:rPr>
              <a:t>Cuando </a:t>
            </a:r>
            <a:r>
              <a:rPr lang="es-ES" sz="5400" b="1" dirty="0">
                <a:solidFill>
                  <a:srgbClr val="002060"/>
                </a:solidFill>
              </a:rPr>
              <a:t>termina el sellamiento de los siervos de Dios, se </a:t>
            </a:r>
            <a:r>
              <a:rPr lang="es-ES" sz="5400" b="1" dirty="0">
                <a:solidFill>
                  <a:srgbClr val="C00000"/>
                </a:solidFill>
              </a:rPr>
              <a:t>cierra la puerta </a:t>
            </a:r>
            <a:r>
              <a:rPr lang="es-ES" sz="5400" b="1" dirty="0">
                <a:solidFill>
                  <a:srgbClr val="002060"/>
                </a:solidFill>
              </a:rPr>
              <a:t>de la gracia y Cristo deja de interceder.</a:t>
            </a:r>
          </a:p>
          <a:p>
            <a:pPr marL="914400" indent="-914400">
              <a:buClr>
                <a:srgbClr val="FF0000"/>
              </a:buClr>
              <a:buFont typeface="+mj-lt"/>
              <a:buAutoNum type="arabicPeriod" startAt="3"/>
            </a:pPr>
            <a:r>
              <a:rPr lang="es-ES" sz="5400" b="1" dirty="0" smtClean="0">
                <a:solidFill>
                  <a:srgbClr val="002060"/>
                </a:solidFill>
              </a:rPr>
              <a:t>Los </a:t>
            </a:r>
            <a:r>
              <a:rPr lang="es-ES" sz="5400" b="1" dirty="0">
                <a:solidFill>
                  <a:srgbClr val="002060"/>
                </a:solidFill>
              </a:rPr>
              <a:t>ángeles </a:t>
            </a:r>
            <a:r>
              <a:rPr lang="es-ES" sz="5400" b="1" dirty="0">
                <a:solidFill>
                  <a:srgbClr val="C00000"/>
                </a:solidFill>
              </a:rPr>
              <a:t>sueltan los cuatro vientos</a:t>
            </a:r>
            <a:r>
              <a:rPr lang="es-ES" sz="5400" b="1" dirty="0">
                <a:solidFill>
                  <a:srgbClr val="002060"/>
                </a:solidFill>
              </a:rPr>
              <a:t>, y viene el tiempo de angustia o la gran tribulación</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180354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8702" y="544596"/>
            <a:ext cx="11477525"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rabicPeriod" startAt="5"/>
            </a:pPr>
            <a:r>
              <a:rPr lang="es-ES" sz="5400" b="1" dirty="0" smtClean="0">
                <a:solidFill>
                  <a:srgbClr val="002060"/>
                </a:solidFill>
              </a:rPr>
              <a:t>Durante </a:t>
            </a:r>
            <a:r>
              <a:rPr lang="es-ES" sz="5400" b="1" dirty="0">
                <a:solidFill>
                  <a:srgbClr val="002060"/>
                </a:solidFill>
              </a:rPr>
              <a:t>el tiempo de angustia Dios </a:t>
            </a:r>
            <a:r>
              <a:rPr lang="es-ES" sz="5400" b="1" dirty="0">
                <a:solidFill>
                  <a:srgbClr val="C00000"/>
                </a:solidFill>
              </a:rPr>
              <a:t>derramará su ira </a:t>
            </a:r>
            <a:r>
              <a:rPr lang="es-ES" sz="5400" b="1" dirty="0">
                <a:solidFill>
                  <a:srgbClr val="002060"/>
                </a:solidFill>
              </a:rPr>
              <a:t>en siete plagas sin mezcla de misericordia.</a:t>
            </a:r>
          </a:p>
          <a:p>
            <a:pPr marL="914400" indent="-914400">
              <a:buClr>
                <a:srgbClr val="FF0000"/>
              </a:buClr>
              <a:buFont typeface="+mj-lt"/>
              <a:buAutoNum type="arabicPeriod" startAt="5"/>
            </a:pPr>
            <a:r>
              <a:rPr lang="es-ES" sz="5400" b="1" dirty="0" smtClean="0">
                <a:solidFill>
                  <a:srgbClr val="002060"/>
                </a:solidFill>
              </a:rPr>
              <a:t>Hacia </a:t>
            </a:r>
            <a:r>
              <a:rPr lang="es-ES" sz="5400" b="1" dirty="0">
                <a:solidFill>
                  <a:srgbClr val="002060"/>
                </a:solidFill>
              </a:rPr>
              <a:t>el final del tiempo de angustia los </a:t>
            </a:r>
            <a:r>
              <a:rPr lang="es-ES" sz="5400" b="1" dirty="0">
                <a:solidFill>
                  <a:srgbClr val="C00000"/>
                </a:solidFill>
              </a:rPr>
              <a:t>impíos rodearán </a:t>
            </a:r>
            <a:r>
              <a:rPr lang="es-ES" sz="5400" b="1" dirty="0">
                <a:solidFill>
                  <a:srgbClr val="002060"/>
                </a:solidFill>
              </a:rPr>
              <a:t>al pueblo de Dios con la intención de destruirlos</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2874405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200" y="265471"/>
            <a:ext cx="10972800"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marL="1143000" indent="-1143000">
              <a:buClr>
                <a:srgbClr val="FF0000"/>
              </a:buClr>
              <a:buFont typeface="+mj-lt"/>
              <a:buAutoNum type="arabicPeriod" startAt="7"/>
            </a:pPr>
            <a:r>
              <a:rPr lang="es-ES" sz="6000" b="1" dirty="0" smtClean="0">
                <a:solidFill>
                  <a:srgbClr val="002060"/>
                </a:solidFill>
              </a:rPr>
              <a:t>Cristo </a:t>
            </a:r>
            <a:r>
              <a:rPr lang="es-ES" sz="6000" b="1" dirty="0">
                <a:solidFill>
                  <a:srgbClr val="002060"/>
                </a:solidFill>
              </a:rPr>
              <a:t>vendrá con las huestes celestiales para </a:t>
            </a:r>
            <a:r>
              <a:rPr lang="es-ES" sz="6000" b="1" dirty="0">
                <a:solidFill>
                  <a:srgbClr val="C00000"/>
                </a:solidFill>
              </a:rPr>
              <a:t>librar a su pueblo.</a:t>
            </a:r>
          </a:p>
          <a:p>
            <a:pPr>
              <a:buClr>
                <a:srgbClr val="FF0000"/>
              </a:buClr>
            </a:pPr>
            <a:r>
              <a:rPr lang="es-ES" sz="6000" b="1" dirty="0">
                <a:solidFill>
                  <a:srgbClr val="002060"/>
                </a:solidFill>
              </a:rPr>
              <a:t>En el resto de este estudio desmenuzaremos más detalladamente los eventos en ésta secuencia cronológica.</a:t>
            </a:r>
          </a:p>
        </p:txBody>
      </p:sp>
    </p:spTree>
    <p:extLst>
      <p:ext uri="{BB962C8B-B14F-4D97-AF65-F5344CB8AC3E}">
        <p14:creationId xmlns:p14="http://schemas.microsoft.com/office/powerpoint/2010/main" val="329910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94955" y="192541"/>
            <a:ext cx="10495478"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marL="1143000" indent="-1143000">
              <a:buClr>
                <a:srgbClr val="FF0000"/>
              </a:buClr>
              <a:buFont typeface="+mj-lt"/>
              <a:buAutoNum type="arabicPeriod"/>
            </a:pPr>
            <a:r>
              <a:rPr lang="es-ES" sz="6000" b="1" dirty="0" smtClean="0">
                <a:solidFill>
                  <a:srgbClr val="C00000"/>
                </a:solidFill>
              </a:rPr>
              <a:t>Apocalipsis </a:t>
            </a:r>
            <a:r>
              <a:rPr lang="es-ES" sz="6000" b="1" dirty="0">
                <a:solidFill>
                  <a:srgbClr val="C00000"/>
                </a:solidFill>
              </a:rPr>
              <a:t>7:1-8</a:t>
            </a:r>
            <a:r>
              <a:rPr lang="es-ES" sz="6000" b="1" dirty="0">
                <a:solidFill>
                  <a:srgbClr val="002060"/>
                </a:solidFill>
              </a:rPr>
              <a:t>: El </a:t>
            </a:r>
            <a:r>
              <a:rPr lang="es-ES" sz="6000" b="1" u="sng" dirty="0">
                <a:solidFill>
                  <a:srgbClr val="002060"/>
                </a:solidFill>
              </a:rPr>
              <a:t>sellamiento</a:t>
            </a:r>
            <a:r>
              <a:rPr lang="es-ES" sz="6000" b="1" dirty="0">
                <a:solidFill>
                  <a:srgbClr val="002060"/>
                </a:solidFill>
              </a:rPr>
              <a:t> de los 144,000</a:t>
            </a:r>
          </a:p>
          <a:p>
            <a:pPr marL="1143000" indent="-1143000">
              <a:buClr>
                <a:srgbClr val="FF0000"/>
              </a:buClr>
              <a:buFont typeface="+mj-lt"/>
              <a:buAutoNum type="arabicPeriod"/>
            </a:pPr>
            <a:r>
              <a:rPr lang="es-ES" sz="6000" b="1" dirty="0" smtClean="0">
                <a:solidFill>
                  <a:srgbClr val="C00000"/>
                </a:solidFill>
              </a:rPr>
              <a:t>Apocalipsis </a:t>
            </a:r>
            <a:r>
              <a:rPr lang="es-ES" sz="6000" b="1" dirty="0">
                <a:solidFill>
                  <a:srgbClr val="C00000"/>
                </a:solidFill>
              </a:rPr>
              <a:t>14:1-5</a:t>
            </a:r>
            <a:r>
              <a:rPr lang="es-ES" sz="6000" b="1" dirty="0">
                <a:solidFill>
                  <a:srgbClr val="002060"/>
                </a:solidFill>
              </a:rPr>
              <a:t>: El </a:t>
            </a:r>
            <a:r>
              <a:rPr lang="es-ES" sz="6000" b="1" u="sng" dirty="0">
                <a:solidFill>
                  <a:srgbClr val="002060"/>
                </a:solidFill>
              </a:rPr>
              <a:t>carácter</a:t>
            </a:r>
            <a:r>
              <a:rPr lang="es-ES" sz="6000" b="1" dirty="0">
                <a:solidFill>
                  <a:srgbClr val="002060"/>
                </a:solidFill>
              </a:rPr>
              <a:t> de los 144,000</a:t>
            </a:r>
          </a:p>
          <a:p>
            <a:pPr marL="1143000" indent="-1143000">
              <a:buClr>
                <a:srgbClr val="FF0000"/>
              </a:buClr>
              <a:buFont typeface="+mj-lt"/>
              <a:buAutoNum type="arabicPeriod"/>
            </a:pPr>
            <a:r>
              <a:rPr lang="es-ES" sz="6000" b="1" dirty="0" smtClean="0">
                <a:solidFill>
                  <a:srgbClr val="C00000"/>
                </a:solidFill>
              </a:rPr>
              <a:t>Apocalipsis </a:t>
            </a:r>
            <a:r>
              <a:rPr lang="es-ES" sz="6000" b="1" dirty="0">
                <a:solidFill>
                  <a:srgbClr val="C00000"/>
                </a:solidFill>
              </a:rPr>
              <a:t>15:2-4</a:t>
            </a:r>
            <a:r>
              <a:rPr lang="es-ES" sz="6000" b="1" dirty="0">
                <a:solidFill>
                  <a:srgbClr val="002060"/>
                </a:solidFill>
              </a:rPr>
              <a:t>: La </a:t>
            </a:r>
            <a:r>
              <a:rPr lang="es-ES" sz="6000" b="1" u="sng" dirty="0">
                <a:solidFill>
                  <a:srgbClr val="002060"/>
                </a:solidFill>
              </a:rPr>
              <a:t>victoria</a:t>
            </a:r>
            <a:r>
              <a:rPr lang="es-ES" sz="6000" b="1" dirty="0">
                <a:solidFill>
                  <a:srgbClr val="002060"/>
                </a:solidFill>
              </a:rPr>
              <a:t> de los 144,000</a:t>
            </a:r>
          </a:p>
        </p:txBody>
      </p:sp>
    </p:spTree>
    <p:extLst>
      <p:ext uri="{BB962C8B-B14F-4D97-AF65-F5344CB8AC3E}">
        <p14:creationId xmlns:p14="http://schemas.microsoft.com/office/powerpoint/2010/main" val="2533554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santuario abierto</a:t>
            </a:r>
          </a:p>
        </p:txBody>
      </p:sp>
    </p:spTree>
    <p:extLst>
      <p:ext uri="{BB962C8B-B14F-4D97-AF65-F5344CB8AC3E}">
        <p14:creationId xmlns:p14="http://schemas.microsoft.com/office/powerpoint/2010/main" val="2328000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8957" y="153092"/>
            <a:ext cx="1134151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Jesús está intercediendo ahora por aquellos que se arrepienten de sus pecados y confían en los méritos de su vida y muerte. En el presente la gente puede venir con confianza al trono de la gracia para recibir perdón. Pero cuando los cuatro ángeles suelten los vientos Jesús dejará de interceder y se cerrará su obra en el lugar santísimo.</a:t>
            </a:r>
          </a:p>
        </p:txBody>
      </p:sp>
    </p:spTree>
    <p:extLst>
      <p:ext uri="{BB962C8B-B14F-4D97-AF65-F5344CB8AC3E}">
        <p14:creationId xmlns:p14="http://schemas.microsoft.com/office/powerpoint/2010/main" val="3943976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8957" y="82724"/>
            <a:ext cx="11341510"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Cuando los tres ángeles hayan concluido su obra, el mundo estará dividido en </a:t>
            </a:r>
            <a:r>
              <a:rPr lang="es-ES" sz="6000" b="1" dirty="0">
                <a:solidFill>
                  <a:srgbClr val="C00000"/>
                </a:solidFill>
              </a:rPr>
              <a:t>dos grupos</a:t>
            </a:r>
            <a:r>
              <a:rPr lang="es-ES" sz="6000" b="1" dirty="0">
                <a:solidFill>
                  <a:srgbClr val="002060"/>
                </a:solidFill>
              </a:rPr>
              <a:t>, los que tienen el sello de Dios y los que tienen la marca de la bestia. Después de esto no habrá oportunidad para cambiar de lado.</a:t>
            </a:r>
          </a:p>
        </p:txBody>
      </p:sp>
    </p:spTree>
    <p:extLst>
      <p:ext uri="{BB962C8B-B14F-4D97-AF65-F5344CB8AC3E}">
        <p14:creationId xmlns:p14="http://schemas.microsoft.com/office/powerpoint/2010/main" val="30031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8957" y="82724"/>
            <a:ext cx="11341510"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C00000"/>
                </a:solidFill>
              </a:rPr>
              <a:t>Apocalipsis 14:14-19</a:t>
            </a:r>
            <a:r>
              <a:rPr lang="es-ES" sz="5400" b="1" dirty="0">
                <a:solidFill>
                  <a:srgbClr val="002060"/>
                </a:solidFill>
              </a:rPr>
              <a:t>: En este pasaje Juan describe la cosecha de la mies y de las uvas. Por un lado, los impíos son completamente impíos y los justos serán plenamente justos. Los impíos tendrán la marca de la bestia y los justos el sello de Dios.</a:t>
            </a:r>
          </a:p>
        </p:txBody>
      </p:sp>
    </p:spTree>
    <p:extLst>
      <p:ext uri="{BB962C8B-B14F-4D97-AF65-F5344CB8AC3E}">
        <p14:creationId xmlns:p14="http://schemas.microsoft.com/office/powerpoint/2010/main" val="27280845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7963" y="1044269"/>
            <a:ext cx="11206408" cy="5509200"/>
          </a:xfrm>
          <a:prstGeom prst="rect">
            <a:avLst/>
          </a:prstGeom>
          <a:noFill/>
        </p:spPr>
        <p:txBody>
          <a:bodyPr wrap="square" rtlCol="0">
            <a:spAutoFit/>
          </a:bodyPr>
          <a:lstStyle/>
          <a:p>
            <a:r>
              <a:rPr lang="es-ES" sz="4400" b="1" dirty="0" smtClean="0">
                <a:solidFill>
                  <a:schemeClr val="bg1"/>
                </a:solidFill>
              </a:rPr>
              <a:t>“Miré</a:t>
            </a:r>
            <a:r>
              <a:rPr lang="es-ES" sz="4400" b="1" dirty="0">
                <a:solidFill>
                  <a:schemeClr val="bg1"/>
                </a:solidFill>
              </a:rPr>
              <a:t>, y he aquí una nube blanca; y sobre la nube uno sentado </a:t>
            </a:r>
            <a:r>
              <a:rPr lang="es-ES" sz="4400" b="1" dirty="0">
                <a:solidFill>
                  <a:srgbClr val="FFFF00"/>
                </a:solidFill>
              </a:rPr>
              <a:t>semejante al Hijo del Hombre</a:t>
            </a:r>
            <a:r>
              <a:rPr lang="es-ES" sz="4400" b="1" dirty="0">
                <a:solidFill>
                  <a:schemeClr val="bg1"/>
                </a:solidFill>
              </a:rPr>
              <a:t>, que tenía en la cabeza una corona de oro, y en la mano una hoz aguda. 15 Y del templo salió otro ángel, clamando a gran voz al que estaba sentado sobre la nube: </a:t>
            </a:r>
            <a:r>
              <a:rPr lang="es-ES" sz="4400" b="1" dirty="0">
                <a:solidFill>
                  <a:srgbClr val="FFFF00"/>
                </a:solidFill>
              </a:rPr>
              <a:t>Mete tu hoz, y siega; porque la hora de segar ha llegado</a:t>
            </a:r>
            <a:r>
              <a:rPr lang="es-ES" sz="4400" b="1" dirty="0">
                <a:solidFill>
                  <a:schemeClr val="bg1"/>
                </a:solidFill>
              </a:rPr>
              <a:t>, pues </a:t>
            </a:r>
            <a:r>
              <a:rPr lang="es-ES" sz="4400" b="1" u="sng" dirty="0">
                <a:solidFill>
                  <a:srgbClr val="FFFF00"/>
                </a:solidFill>
              </a:rPr>
              <a:t>la mies </a:t>
            </a:r>
            <a:r>
              <a:rPr lang="es-ES" sz="4400" b="1" dirty="0">
                <a:solidFill>
                  <a:schemeClr val="bg1"/>
                </a:solidFill>
              </a:rPr>
              <a:t>de la tierra está madura.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Ap. 14: 14-19</a:t>
            </a:r>
            <a:endParaRPr lang="es-ES" dirty="0"/>
          </a:p>
        </p:txBody>
      </p:sp>
    </p:spTree>
    <p:extLst>
      <p:ext uri="{BB962C8B-B14F-4D97-AF65-F5344CB8AC3E}">
        <p14:creationId xmlns:p14="http://schemas.microsoft.com/office/powerpoint/2010/main" val="3422628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28466" y="129869"/>
            <a:ext cx="11206408" cy="6186309"/>
          </a:xfrm>
          <a:prstGeom prst="rect">
            <a:avLst/>
          </a:prstGeom>
          <a:noFill/>
        </p:spPr>
        <p:txBody>
          <a:bodyPr wrap="square" rtlCol="0">
            <a:spAutoFit/>
          </a:bodyPr>
          <a:lstStyle/>
          <a:p>
            <a:r>
              <a:rPr lang="es-ES" sz="4400" b="1" dirty="0" smtClean="0">
                <a:solidFill>
                  <a:schemeClr val="bg1"/>
                </a:solidFill>
              </a:rPr>
              <a:t>16 </a:t>
            </a:r>
            <a:r>
              <a:rPr lang="es-ES" sz="4400" b="1" dirty="0">
                <a:solidFill>
                  <a:schemeClr val="bg1"/>
                </a:solidFill>
              </a:rPr>
              <a:t>Y el que estaba sentado sobre la nube </a:t>
            </a:r>
            <a:r>
              <a:rPr lang="es-ES" sz="4400" b="1" dirty="0">
                <a:solidFill>
                  <a:srgbClr val="FFFF00"/>
                </a:solidFill>
              </a:rPr>
              <a:t>metió su hoz en la tierra, y la tierra fue </a:t>
            </a:r>
            <a:r>
              <a:rPr lang="es-ES" sz="4400" b="1" dirty="0" smtClean="0">
                <a:solidFill>
                  <a:srgbClr val="FFFF00"/>
                </a:solidFill>
              </a:rPr>
              <a:t>segada</a:t>
            </a:r>
            <a:r>
              <a:rPr lang="es-ES" sz="4400" b="1" dirty="0" smtClean="0">
                <a:solidFill>
                  <a:schemeClr val="bg1"/>
                </a:solidFill>
              </a:rPr>
              <a:t>. 17 </a:t>
            </a:r>
            <a:r>
              <a:rPr lang="es-ES" sz="4400" b="1" dirty="0">
                <a:solidFill>
                  <a:schemeClr val="bg1"/>
                </a:solidFill>
              </a:rPr>
              <a:t>Salió otro ángel del templo que está en el cielo, teniendo también una hoz aguda. 18 Y salió del altar otro ángel, que tenía poder sobre el fuego, y llamó a gran voz al que tenía la hoz aguda, diciendo: </a:t>
            </a:r>
            <a:r>
              <a:rPr lang="es-ES" sz="4400" b="1" dirty="0">
                <a:solidFill>
                  <a:srgbClr val="FFFF00"/>
                </a:solidFill>
              </a:rPr>
              <a:t>Mete tu hoz aguda, y vendimia </a:t>
            </a:r>
            <a:r>
              <a:rPr lang="es-ES" sz="4400" b="1" u="sng" dirty="0">
                <a:solidFill>
                  <a:srgbClr val="FFFF00"/>
                </a:solidFill>
              </a:rPr>
              <a:t>los racimos </a:t>
            </a:r>
            <a:r>
              <a:rPr lang="es-ES" sz="4400" b="1" dirty="0">
                <a:solidFill>
                  <a:srgbClr val="FFFF00"/>
                </a:solidFill>
              </a:rPr>
              <a:t>de la tierra, porque sus </a:t>
            </a:r>
            <a:r>
              <a:rPr lang="es-ES" sz="4400" b="1" u="sng" dirty="0">
                <a:solidFill>
                  <a:srgbClr val="FFFF00"/>
                </a:solidFill>
              </a:rPr>
              <a:t>uvas</a:t>
            </a:r>
            <a:r>
              <a:rPr lang="es-ES" sz="4400" b="1" dirty="0">
                <a:solidFill>
                  <a:srgbClr val="FFFF00"/>
                </a:solidFill>
              </a:rPr>
              <a:t> están maduras</a:t>
            </a:r>
            <a:r>
              <a:rPr lang="es-ES" sz="4400" b="1" dirty="0">
                <a:solidFill>
                  <a:schemeClr val="bg1"/>
                </a:solidFill>
              </a:rPr>
              <a:t>. </a:t>
            </a:r>
          </a:p>
        </p:txBody>
      </p:sp>
    </p:spTree>
    <p:extLst>
      <p:ext uri="{BB962C8B-B14F-4D97-AF65-F5344CB8AC3E}">
        <p14:creationId xmlns:p14="http://schemas.microsoft.com/office/powerpoint/2010/main" val="2146148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28466" y="129869"/>
            <a:ext cx="11206408" cy="5632311"/>
          </a:xfrm>
          <a:prstGeom prst="rect">
            <a:avLst/>
          </a:prstGeom>
          <a:noFill/>
        </p:spPr>
        <p:txBody>
          <a:bodyPr wrap="square" rtlCol="0">
            <a:spAutoFit/>
          </a:bodyPr>
          <a:lstStyle/>
          <a:p>
            <a:r>
              <a:rPr lang="es-ES" sz="7200" b="1" dirty="0" smtClean="0">
                <a:solidFill>
                  <a:schemeClr val="bg1"/>
                </a:solidFill>
              </a:rPr>
              <a:t>19 </a:t>
            </a:r>
            <a:r>
              <a:rPr lang="es-ES" sz="7200" b="1" dirty="0">
                <a:solidFill>
                  <a:schemeClr val="bg1"/>
                </a:solidFill>
              </a:rPr>
              <a:t>Y el ángel arrojó su hoz en la tierra, y </a:t>
            </a:r>
            <a:r>
              <a:rPr lang="es-ES" sz="7200" b="1" u="sng" dirty="0">
                <a:solidFill>
                  <a:srgbClr val="FFFF00"/>
                </a:solidFill>
              </a:rPr>
              <a:t>vendimió</a:t>
            </a:r>
            <a:r>
              <a:rPr lang="es-ES" sz="7200" b="1" dirty="0">
                <a:solidFill>
                  <a:srgbClr val="FFFF00"/>
                </a:solidFill>
              </a:rPr>
              <a:t> la viña de la tierra, y echó las </a:t>
            </a:r>
            <a:r>
              <a:rPr lang="es-ES" sz="7200" b="1" u="sng" dirty="0">
                <a:solidFill>
                  <a:srgbClr val="FFFF00"/>
                </a:solidFill>
              </a:rPr>
              <a:t>uvas</a:t>
            </a:r>
            <a:r>
              <a:rPr lang="es-ES" sz="7200" b="1" dirty="0">
                <a:solidFill>
                  <a:srgbClr val="FFFF00"/>
                </a:solidFill>
              </a:rPr>
              <a:t> en el gran lagar de la ira de Dios</a:t>
            </a:r>
            <a:r>
              <a:rPr lang="es-ES" sz="7200" b="1" dirty="0" smtClean="0">
                <a:solidFill>
                  <a:schemeClr val="bg1"/>
                </a:solidFill>
              </a:rPr>
              <a:t>.”</a:t>
            </a:r>
            <a:endParaRPr lang="es-ES" sz="7200" b="1" dirty="0">
              <a:solidFill>
                <a:schemeClr val="bg1"/>
              </a:solidFill>
            </a:endParaRPr>
          </a:p>
        </p:txBody>
      </p:sp>
    </p:spTree>
    <p:extLst>
      <p:ext uri="{BB962C8B-B14F-4D97-AF65-F5344CB8AC3E}">
        <p14:creationId xmlns:p14="http://schemas.microsoft.com/office/powerpoint/2010/main" val="16606453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santuario se cierra</a:t>
            </a:r>
          </a:p>
        </p:txBody>
      </p:sp>
    </p:spTree>
    <p:extLst>
      <p:ext uri="{BB962C8B-B14F-4D97-AF65-F5344CB8AC3E}">
        <p14:creationId xmlns:p14="http://schemas.microsoft.com/office/powerpoint/2010/main" val="1524322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5498" y="1480337"/>
            <a:ext cx="11206408"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me dijo: </a:t>
            </a:r>
            <a:r>
              <a:rPr lang="es-ES" sz="4800" b="1" dirty="0">
                <a:solidFill>
                  <a:srgbClr val="FFFF00"/>
                </a:solidFill>
              </a:rPr>
              <a:t>[1]</a:t>
            </a:r>
            <a:r>
              <a:rPr lang="es-ES" sz="4800" b="1" dirty="0">
                <a:solidFill>
                  <a:schemeClr val="bg1"/>
                </a:solidFill>
              </a:rPr>
              <a:t> </a:t>
            </a:r>
            <a:r>
              <a:rPr lang="es-ES" sz="4800" b="1" dirty="0">
                <a:solidFill>
                  <a:srgbClr val="FFFF00"/>
                </a:solidFill>
              </a:rPr>
              <a:t>No selles </a:t>
            </a:r>
            <a:r>
              <a:rPr lang="es-ES" sz="4800" b="1" dirty="0">
                <a:solidFill>
                  <a:schemeClr val="bg1"/>
                </a:solidFill>
              </a:rPr>
              <a:t>las palabras de la profecía de este libro, porque </a:t>
            </a:r>
            <a:r>
              <a:rPr lang="es-ES" sz="4800" b="1" dirty="0">
                <a:solidFill>
                  <a:srgbClr val="FFFF00"/>
                </a:solidFill>
              </a:rPr>
              <a:t>[2]</a:t>
            </a:r>
            <a:r>
              <a:rPr lang="es-ES" sz="4800" b="1" dirty="0">
                <a:solidFill>
                  <a:schemeClr val="bg1"/>
                </a:solidFill>
              </a:rPr>
              <a:t> </a:t>
            </a:r>
            <a:r>
              <a:rPr lang="es-ES" sz="4800" b="1" dirty="0">
                <a:solidFill>
                  <a:srgbClr val="FFFF00"/>
                </a:solidFill>
              </a:rPr>
              <a:t>el tiempo está cerca</a:t>
            </a:r>
            <a:r>
              <a:rPr lang="es-ES" sz="4800" b="1" dirty="0">
                <a:solidFill>
                  <a:schemeClr val="bg1"/>
                </a:solidFill>
              </a:rPr>
              <a:t>. 11 El que es injusto, sea injusto todavía; y el que es inmundo, sea inmundo todavía; y el que es justo, practique la justicia todavía; y el que es santo, santifíquese todavía.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22:10-12: </a:t>
            </a:r>
            <a:r>
              <a:rPr lang="es-ES" dirty="0">
                <a:solidFill>
                  <a:schemeClr val="tx1"/>
                </a:solidFill>
              </a:rPr>
              <a:t>Estos versículos describen tres puntos de tiempo:</a:t>
            </a:r>
          </a:p>
        </p:txBody>
      </p:sp>
    </p:spTree>
    <p:extLst>
      <p:ext uri="{BB962C8B-B14F-4D97-AF65-F5344CB8AC3E}">
        <p14:creationId xmlns:p14="http://schemas.microsoft.com/office/powerpoint/2010/main" val="11942488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0247" y="551188"/>
            <a:ext cx="11206408" cy="4154984"/>
          </a:xfrm>
          <a:prstGeom prst="rect">
            <a:avLst/>
          </a:prstGeom>
          <a:noFill/>
        </p:spPr>
        <p:txBody>
          <a:bodyPr wrap="square" rtlCol="0">
            <a:spAutoFit/>
          </a:bodyPr>
          <a:lstStyle/>
          <a:p>
            <a:r>
              <a:rPr lang="es-ES" sz="6600" b="1" dirty="0" smtClean="0">
                <a:solidFill>
                  <a:schemeClr val="bg1"/>
                </a:solidFill>
              </a:rPr>
              <a:t>12 He aquí yo vengo pronto, y </a:t>
            </a:r>
            <a:r>
              <a:rPr lang="es-ES" sz="6600" b="1" dirty="0" smtClean="0">
                <a:solidFill>
                  <a:srgbClr val="FFFF00"/>
                </a:solidFill>
              </a:rPr>
              <a:t>[3]</a:t>
            </a:r>
            <a:r>
              <a:rPr lang="es-ES" sz="6600" b="1" dirty="0" smtClean="0">
                <a:solidFill>
                  <a:schemeClr val="bg1"/>
                </a:solidFill>
              </a:rPr>
              <a:t> </a:t>
            </a:r>
            <a:r>
              <a:rPr lang="es-ES" sz="6600" b="1" dirty="0" smtClean="0">
                <a:solidFill>
                  <a:srgbClr val="FFFF00"/>
                </a:solidFill>
              </a:rPr>
              <a:t>mi galardón conmigo</a:t>
            </a:r>
            <a:r>
              <a:rPr lang="es-ES" sz="6600" b="1" dirty="0" smtClean="0">
                <a:solidFill>
                  <a:schemeClr val="bg1"/>
                </a:solidFill>
              </a:rPr>
              <a:t>, para recompensar a cada uno según sea su obra.”</a:t>
            </a:r>
            <a:endParaRPr lang="es-ES" sz="6600" b="1" dirty="0">
              <a:solidFill>
                <a:schemeClr val="bg1"/>
              </a:solidFill>
            </a:endParaRPr>
          </a:p>
        </p:txBody>
      </p:sp>
    </p:spTree>
    <p:extLst>
      <p:ext uri="{BB962C8B-B14F-4D97-AF65-F5344CB8AC3E}">
        <p14:creationId xmlns:p14="http://schemas.microsoft.com/office/powerpoint/2010/main" val="2977626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sello de protección (Apocalipsis 7:1-8)</a:t>
            </a:r>
          </a:p>
        </p:txBody>
      </p:sp>
    </p:spTree>
    <p:extLst>
      <p:ext uri="{BB962C8B-B14F-4D97-AF65-F5344CB8AC3E}">
        <p14:creationId xmlns:p14="http://schemas.microsoft.com/office/powerpoint/2010/main" val="193635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8034" y="24268"/>
            <a:ext cx="11283356"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Durante todo el año los pecados de Israel entraban al santuario por medio de la sangre de las víctimas, pero una vez al año al final del año, el santuario se cerraba y los pecados ya no podían entrar. Los que no simpatizaban con la obra del sumo-sacerdote eran cortados de en medio del pueblo.</a:t>
            </a:r>
          </a:p>
        </p:txBody>
      </p:sp>
    </p:spTree>
    <p:extLst>
      <p:ext uri="{BB962C8B-B14F-4D97-AF65-F5344CB8AC3E}">
        <p14:creationId xmlns:p14="http://schemas.microsoft.com/office/powerpoint/2010/main" val="2890564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097" y="578123"/>
            <a:ext cx="11354468"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Después de estas cosas miré, y he aquí </a:t>
            </a:r>
            <a:r>
              <a:rPr lang="es-ES" sz="4400" b="1" dirty="0">
                <a:solidFill>
                  <a:srgbClr val="FFFF00"/>
                </a:solidFill>
              </a:rPr>
              <a:t>fue abierto en el cielo el templo </a:t>
            </a:r>
            <a:r>
              <a:rPr lang="es-ES" sz="4400" b="1" dirty="0">
                <a:solidFill>
                  <a:schemeClr val="bg1"/>
                </a:solidFill>
              </a:rPr>
              <a:t>del tabernáculo del testimonio; 6 y </a:t>
            </a:r>
            <a:r>
              <a:rPr lang="es-ES" sz="4400" b="1" dirty="0">
                <a:solidFill>
                  <a:srgbClr val="FFFF00"/>
                </a:solidFill>
              </a:rPr>
              <a:t>del templo salieron </a:t>
            </a:r>
            <a:r>
              <a:rPr lang="es-ES" sz="4400" b="1" dirty="0">
                <a:solidFill>
                  <a:schemeClr val="bg1"/>
                </a:solidFill>
              </a:rPr>
              <a:t>los siete ángeles que tenían las siete plagas, vestidos de lino limpio y resplandeciente, y ceñidos alrededor del pecho con cintos de oro. 7 Y uno de los cuatro seres vivientes dio a los siete ángeles </a:t>
            </a:r>
            <a:r>
              <a:rPr lang="es-ES" sz="4400" b="1" dirty="0">
                <a:solidFill>
                  <a:srgbClr val="FFFF00"/>
                </a:solidFill>
              </a:rPr>
              <a:t>siete copas de oro, llenas de la ira de Dios</a:t>
            </a:r>
            <a:r>
              <a:rPr lang="es-ES" sz="4400" b="1" dirty="0">
                <a:solidFill>
                  <a:schemeClr val="bg1"/>
                </a:solidFill>
              </a:rPr>
              <a:t>, que vive por los siglos de los siglos.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15:5-8:</a:t>
            </a:r>
          </a:p>
        </p:txBody>
      </p:sp>
    </p:spTree>
    <p:extLst>
      <p:ext uri="{BB962C8B-B14F-4D97-AF65-F5344CB8AC3E}">
        <p14:creationId xmlns:p14="http://schemas.microsoft.com/office/powerpoint/2010/main" val="3433455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7356" y="342149"/>
            <a:ext cx="11354468" cy="5632311"/>
          </a:xfrm>
          <a:prstGeom prst="rect">
            <a:avLst/>
          </a:prstGeom>
          <a:noFill/>
        </p:spPr>
        <p:txBody>
          <a:bodyPr wrap="square" rtlCol="0">
            <a:spAutoFit/>
          </a:bodyPr>
          <a:lstStyle/>
          <a:p>
            <a:r>
              <a:rPr lang="es-ES" sz="6000" b="1" dirty="0" smtClean="0">
                <a:solidFill>
                  <a:schemeClr val="bg1"/>
                </a:solidFill>
              </a:rPr>
              <a:t>8 </a:t>
            </a:r>
            <a:r>
              <a:rPr lang="es-ES" sz="6000" b="1" dirty="0">
                <a:solidFill>
                  <a:schemeClr val="bg1"/>
                </a:solidFill>
              </a:rPr>
              <a:t>Y el templo se llenó de humo por la gloria de Dios, y por su poder; </a:t>
            </a:r>
            <a:r>
              <a:rPr lang="es-ES" sz="6000" b="1" dirty="0" smtClean="0">
                <a:solidFill>
                  <a:schemeClr val="bg1"/>
                </a:solidFill>
              </a:rPr>
              <a:t>y </a:t>
            </a:r>
            <a:r>
              <a:rPr lang="es-ES" sz="6000" b="1" dirty="0" smtClean="0">
                <a:solidFill>
                  <a:srgbClr val="FFFF00"/>
                </a:solidFill>
              </a:rPr>
              <a:t>nadie </a:t>
            </a:r>
            <a:r>
              <a:rPr lang="es-ES" sz="6000" b="1" dirty="0">
                <a:solidFill>
                  <a:srgbClr val="FFFF00"/>
                </a:solidFill>
              </a:rPr>
              <a:t>podía entrar </a:t>
            </a:r>
            <a:r>
              <a:rPr lang="es-ES" sz="6000" b="1" dirty="0">
                <a:solidFill>
                  <a:schemeClr val="bg1"/>
                </a:solidFill>
              </a:rPr>
              <a:t>en el templo hasta que se </a:t>
            </a:r>
            <a:r>
              <a:rPr lang="es-ES" sz="6000" b="1" dirty="0">
                <a:solidFill>
                  <a:srgbClr val="FFFF00"/>
                </a:solidFill>
              </a:rPr>
              <a:t>hubiesen cumplido </a:t>
            </a:r>
            <a:r>
              <a:rPr lang="es-ES" sz="6000" b="1" dirty="0">
                <a:solidFill>
                  <a:schemeClr val="bg1"/>
                </a:solidFill>
              </a:rPr>
              <a:t>las siete plagas de los siete ángeles.”</a:t>
            </a:r>
          </a:p>
        </p:txBody>
      </p:sp>
    </p:spTree>
    <p:extLst>
      <p:ext uri="{BB962C8B-B14F-4D97-AF65-F5344CB8AC3E}">
        <p14:creationId xmlns:p14="http://schemas.microsoft.com/office/powerpoint/2010/main" val="22807209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tribulación y las siete plagas</a:t>
            </a:r>
          </a:p>
        </p:txBody>
      </p:sp>
    </p:spTree>
    <p:extLst>
      <p:ext uri="{BB962C8B-B14F-4D97-AF65-F5344CB8AC3E}">
        <p14:creationId xmlns:p14="http://schemas.microsoft.com/office/powerpoint/2010/main" val="13710079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8034" y="24268"/>
            <a:ext cx="1128335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C00000"/>
                </a:solidFill>
              </a:rPr>
              <a:t>Apocalipsis 16:1-21: </a:t>
            </a:r>
            <a:r>
              <a:rPr lang="es-ES" sz="4800" b="1" dirty="0">
                <a:solidFill>
                  <a:srgbClr val="002060"/>
                </a:solidFill>
              </a:rPr>
              <a:t>Siete plagas devastadoras afligen a los que adoran a la bestia y su imagen y reciben su marca. Al final de las plagas, la tierra volverá a la condición en que se encontraba antes de la semana de la creación:</a:t>
            </a:r>
          </a:p>
          <a:p>
            <a:pPr marL="685800" indent="-685800">
              <a:buClr>
                <a:srgbClr val="FF0000"/>
              </a:buClr>
              <a:buFont typeface="Wingdings" panose="05000000000000000000" pitchFamily="2" charset="2"/>
              <a:buChar char="Ø"/>
            </a:pPr>
            <a:r>
              <a:rPr lang="es-ES" sz="4800" b="1" u="sng" dirty="0" smtClean="0">
                <a:solidFill>
                  <a:srgbClr val="002060"/>
                </a:solidFill>
              </a:rPr>
              <a:t>Llagas </a:t>
            </a:r>
            <a:r>
              <a:rPr lang="es-ES" sz="4800" b="1" u="sng" dirty="0">
                <a:solidFill>
                  <a:srgbClr val="002060"/>
                </a:solidFill>
              </a:rPr>
              <a:t>malignas </a:t>
            </a:r>
            <a:r>
              <a:rPr lang="es-ES" sz="4800" b="1" dirty="0">
                <a:solidFill>
                  <a:srgbClr val="002060"/>
                </a:solidFill>
              </a:rPr>
              <a:t>afligen los cuerpos de los </a:t>
            </a:r>
            <a:r>
              <a:rPr lang="es-ES" sz="4800" b="1" dirty="0" smtClean="0">
                <a:solidFill>
                  <a:srgbClr val="002060"/>
                </a:solidFill>
              </a:rPr>
              <a:t>impíos</a:t>
            </a:r>
            <a:endParaRPr lang="es-ES" sz="4800" b="1" dirty="0">
              <a:solidFill>
                <a:srgbClr val="002060"/>
              </a:solidFill>
            </a:endParaRPr>
          </a:p>
        </p:txBody>
      </p:sp>
    </p:spTree>
    <p:extLst>
      <p:ext uri="{BB962C8B-B14F-4D97-AF65-F5344CB8AC3E}">
        <p14:creationId xmlns:p14="http://schemas.microsoft.com/office/powerpoint/2010/main" val="4271732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8034" y="24268"/>
            <a:ext cx="11283356"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La </a:t>
            </a:r>
            <a:r>
              <a:rPr lang="es-ES" sz="5400" b="1" u="sng" dirty="0">
                <a:solidFill>
                  <a:srgbClr val="002060"/>
                </a:solidFill>
              </a:rPr>
              <a:t>lengua</a:t>
            </a:r>
            <a:r>
              <a:rPr lang="es-ES" sz="5400" b="1" dirty="0">
                <a:solidFill>
                  <a:srgbClr val="002060"/>
                </a:solidFill>
              </a:rPr>
              <a:t> de los impíos se les deshacen en la boca por </a:t>
            </a:r>
            <a:r>
              <a:rPr lang="es-ES" sz="5400" b="1" dirty="0" smtClean="0">
                <a:solidFill>
                  <a:srgbClr val="002060"/>
                </a:solidFill>
              </a:rPr>
              <a:t>enseñar </a:t>
            </a:r>
            <a:r>
              <a:rPr lang="es-ES" sz="5400" b="1" dirty="0">
                <a:solidFill>
                  <a:srgbClr val="002060"/>
                </a:solidFill>
              </a:rPr>
              <a:t>mentiras</a:t>
            </a:r>
          </a:p>
          <a:p>
            <a:pPr marL="685800" indent="-685800">
              <a:buClr>
                <a:srgbClr val="FF0000"/>
              </a:buClr>
              <a:buFont typeface="Wingdings" panose="05000000000000000000" pitchFamily="2" charset="2"/>
              <a:buChar char="Ø"/>
            </a:pPr>
            <a:r>
              <a:rPr lang="es-ES" sz="5400" b="1" dirty="0" smtClean="0">
                <a:solidFill>
                  <a:srgbClr val="002060"/>
                </a:solidFill>
              </a:rPr>
              <a:t>Las </a:t>
            </a:r>
            <a:r>
              <a:rPr lang="es-ES" sz="5400" b="1" u="sng" dirty="0">
                <a:solidFill>
                  <a:srgbClr val="002060"/>
                </a:solidFill>
              </a:rPr>
              <a:t>aguas del mar </a:t>
            </a:r>
            <a:r>
              <a:rPr lang="es-ES" sz="5400" b="1" dirty="0">
                <a:solidFill>
                  <a:srgbClr val="002060"/>
                </a:solidFill>
              </a:rPr>
              <a:t>se convierten en sangre</a:t>
            </a:r>
          </a:p>
          <a:p>
            <a:pPr marL="685800" indent="-685800">
              <a:buClr>
                <a:srgbClr val="FF0000"/>
              </a:buClr>
              <a:buFont typeface="Wingdings" panose="05000000000000000000" pitchFamily="2" charset="2"/>
              <a:buChar char="Ø"/>
            </a:pPr>
            <a:r>
              <a:rPr lang="es-ES" sz="5400" b="1" dirty="0" smtClean="0">
                <a:solidFill>
                  <a:srgbClr val="002060"/>
                </a:solidFill>
              </a:rPr>
              <a:t>Las </a:t>
            </a:r>
            <a:r>
              <a:rPr lang="es-ES" sz="5400" b="1" dirty="0">
                <a:solidFill>
                  <a:srgbClr val="002060"/>
                </a:solidFill>
              </a:rPr>
              <a:t>fuentes de </a:t>
            </a:r>
            <a:r>
              <a:rPr lang="es-ES" sz="5400" b="1" u="sng" dirty="0">
                <a:solidFill>
                  <a:srgbClr val="002060"/>
                </a:solidFill>
              </a:rPr>
              <a:t>agua dulce </a:t>
            </a:r>
            <a:r>
              <a:rPr lang="es-ES" sz="5400" b="1" dirty="0">
                <a:solidFill>
                  <a:srgbClr val="002060"/>
                </a:solidFill>
              </a:rPr>
              <a:t>se convierten en </a:t>
            </a:r>
            <a:r>
              <a:rPr lang="es-ES" sz="5400" b="1" dirty="0" smtClean="0">
                <a:solidFill>
                  <a:srgbClr val="002060"/>
                </a:solidFill>
              </a:rPr>
              <a:t>sangre</a:t>
            </a:r>
            <a:endParaRPr lang="es-ES" sz="5400" b="1" dirty="0">
              <a:solidFill>
                <a:srgbClr val="002060"/>
              </a:solidFill>
            </a:endParaRPr>
          </a:p>
        </p:txBody>
      </p:sp>
    </p:spTree>
    <p:extLst>
      <p:ext uri="{BB962C8B-B14F-4D97-AF65-F5344CB8AC3E}">
        <p14:creationId xmlns:p14="http://schemas.microsoft.com/office/powerpoint/2010/main" val="21798209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8034" y="531370"/>
            <a:ext cx="1128335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002060"/>
                </a:solidFill>
              </a:rPr>
              <a:t>sol destruye toda </a:t>
            </a:r>
            <a:r>
              <a:rPr lang="es-ES" sz="4800" b="1" u="sng" dirty="0">
                <a:solidFill>
                  <a:srgbClr val="002060"/>
                </a:solidFill>
              </a:rPr>
              <a:t>la vegetación</a:t>
            </a:r>
          </a:p>
          <a:p>
            <a:pPr marL="685800" indent="-685800">
              <a:buClr>
                <a:srgbClr val="FF0000"/>
              </a:buClr>
              <a:buFont typeface="Wingdings" panose="05000000000000000000" pitchFamily="2" charset="2"/>
              <a:buChar char="Ø"/>
            </a:pPr>
            <a:r>
              <a:rPr lang="es-ES" sz="4800" b="1" u="sng" dirty="0" smtClean="0">
                <a:solidFill>
                  <a:srgbClr val="002060"/>
                </a:solidFill>
              </a:rPr>
              <a:t>Las </a:t>
            </a:r>
            <a:r>
              <a:rPr lang="es-ES" sz="4800" b="1" u="sng" dirty="0">
                <a:solidFill>
                  <a:srgbClr val="002060"/>
                </a:solidFill>
              </a:rPr>
              <a:t>tinieblas </a:t>
            </a:r>
            <a:r>
              <a:rPr lang="es-ES" sz="4800" b="1" dirty="0">
                <a:solidFill>
                  <a:srgbClr val="002060"/>
                </a:solidFill>
              </a:rPr>
              <a:t>cubren la tierra de nuevo</a:t>
            </a:r>
          </a:p>
          <a:p>
            <a:pPr marL="685800" indent="-685800">
              <a:buClr>
                <a:srgbClr val="FF0000"/>
              </a:buClr>
              <a:buFont typeface="Wingdings" panose="05000000000000000000" pitchFamily="2" charset="2"/>
              <a:buChar char="Ø"/>
            </a:pPr>
            <a:r>
              <a:rPr lang="es-ES" sz="4800" b="1" dirty="0" smtClean="0">
                <a:solidFill>
                  <a:srgbClr val="002060"/>
                </a:solidFill>
              </a:rPr>
              <a:t>Los </a:t>
            </a:r>
            <a:r>
              <a:rPr lang="es-ES" sz="4800" b="1" dirty="0">
                <a:solidFill>
                  <a:srgbClr val="002060"/>
                </a:solidFill>
              </a:rPr>
              <a:t>impíos se </a:t>
            </a:r>
            <a:r>
              <a:rPr lang="es-ES" sz="4800" b="1" u="sng" dirty="0">
                <a:solidFill>
                  <a:srgbClr val="002060"/>
                </a:solidFill>
              </a:rPr>
              <a:t>destruyen uno al otro</a:t>
            </a:r>
          </a:p>
          <a:p>
            <a:pPr marL="685800" indent="-685800">
              <a:buClr>
                <a:srgbClr val="FF0000"/>
              </a:buClr>
              <a:buFont typeface="Wingdings" panose="05000000000000000000" pitchFamily="2" charset="2"/>
              <a:buChar char="Ø"/>
            </a:pPr>
            <a:r>
              <a:rPr lang="es-ES" sz="4800" b="1" dirty="0" smtClean="0">
                <a:solidFill>
                  <a:srgbClr val="002060"/>
                </a:solidFill>
              </a:rPr>
              <a:t>Un </a:t>
            </a:r>
            <a:r>
              <a:rPr lang="es-ES" sz="4800" b="1" u="sng" dirty="0">
                <a:solidFill>
                  <a:srgbClr val="002060"/>
                </a:solidFill>
              </a:rPr>
              <a:t>terremoto global </a:t>
            </a:r>
            <a:r>
              <a:rPr lang="es-ES" sz="4800" b="1" dirty="0">
                <a:solidFill>
                  <a:srgbClr val="002060"/>
                </a:solidFill>
              </a:rPr>
              <a:t>sacude al planeta</a:t>
            </a:r>
          </a:p>
          <a:p>
            <a:pPr marL="685800" indent="-685800">
              <a:buClr>
                <a:srgbClr val="FF0000"/>
              </a:buClr>
              <a:buFont typeface="Wingdings" panose="05000000000000000000" pitchFamily="2" charset="2"/>
              <a:buChar char="Ø"/>
            </a:pPr>
            <a:r>
              <a:rPr lang="es-ES" sz="4800" b="1" dirty="0" smtClean="0">
                <a:solidFill>
                  <a:srgbClr val="002060"/>
                </a:solidFill>
              </a:rPr>
              <a:t>Las </a:t>
            </a:r>
            <a:r>
              <a:rPr lang="es-ES" sz="4800" b="1" u="sng" dirty="0">
                <a:solidFill>
                  <a:srgbClr val="002060"/>
                </a:solidFill>
              </a:rPr>
              <a:t>islas y las montañas </a:t>
            </a:r>
            <a:r>
              <a:rPr lang="es-ES" sz="4800" b="1" dirty="0">
                <a:solidFill>
                  <a:srgbClr val="002060"/>
                </a:solidFill>
              </a:rPr>
              <a:t>desaparecen</a:t>
            </a:r>
          </a:p>
          <a:p>
            <a:pPr marL="685800" indent="-685800">
              <a:buClr>
                <a:srgbClr val="FF0000"/>
              </a:buClr>
              <a:buFont typeface="Wingdings" panose="05000000000000000000" pitchFamily="2" charset="2"/>
              <a:buChar char="Ø"/>
            </a:pPr>
            <a:r>
              <a:rPr lang="es-ES" sz="4800" b="1" u="sng" dirty="0" smtClean="0">
                <a:solidFill>
                  <a:srgbClr val="002060"/>
                </a:solidFill>
              </a:rPr>
              <a:t>Granizo</a:t>
            </a:r>
            <a:r>
              <a:rPr lang="es-ES" sz="4800" b="1" dirty="0" smtClean="0">
                <a:solidFill>
                  <a:srgbClr val="002060"/>
                </a:solidFill>
              </a:rPr>
              <a:t> </a:t>
            </a:r>
            <a:r>
              <a:rPr lang="es-ES" sz="4800" b="1" dirty="0">
                <a:solidFill>
                  <a:srgbClr val="002060"/>
                </a:solidFill>
              </a:rPr>
              <a:t>de hasta 50 libras cae sobre los impenitentes</a:t>
            </a:r>
          </a:p>
        </p:txBody>
      </p:sp>
    </p:spTree>
    <p:extLst>
      <p:ext uri="{BB962C8B-B14F-4D97-AF65-F5344CB8AC3E}">
        <p14:creationId xmlns:p14="http://schemas.microsoft.com/office/powerpoint/2010/main" val="24189093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6504" y="696110"/>
            <a:ext cx="11354468" cy="5632311"/>
          </a:xfrm>
          <a:prstGeom prst="rect">
            <a:avLst/>
          </a:prstGeom>
          <a:noFill/>
        </p:spPr>
        <p:txBody>
          <a:bodyPr wrap="square" rtlCol="0">
            <a:spAutoFit/>
          </a:bodyPr>
          <a:lstStyle/>
          <a:p>
            <a:r>
              <a:rPr lang="es-ES" sz="4000" b="1" dirty="0">
                <a:solidFill>
                  <a:schemeClr val="bg1"/>
                </a:solidFill>
              </a:rPr>
              <a:t>Oí una gran voz que decía desde el templo a los siete ángeles: Id y derramad sobre la tierra las siete copas de la ira de </a:t>
            </a:r>
            <a:r>
              <a:rPr lang="es-ES" sz="4000" b="1" dirty="0" smtClean="0">
                <a:solidFill>
                  <a:schemeClr val="bg1"/>
                </a:solidFill>
              </a:rPr>
              <a:t>Dios. 2 </a:t>
            </a:r>
            <a:r>
              <a:rPr lang="es-ES" sz="4000" b="1" dirty="0">
                <a:solidFill>
                  <a:schemeClr val="bg1"/>
                </a:solidFill>
              </a:rPr>
              <a:t>Fue el </a:t>
            </a:r>
            <a:r>
              <a:rPr lang="es-ES" sz="4000" b="1" dirty="0">
                <a:solidFill>
                  <a:srgbClr val="FFFF00"/>
                </a:solidFill>
              </a:rPr>
              <a:t>primero</a:t>
            </a:r>
            <a:r>
              <a:rPr lang="es-ES" sz="4000" b="1" dirty="0">
                <a:solidFill>
                  <a:schemeClr val="bg1"/>
                </a:solidFill>
              </a:rPr>
              <a:t>, y derramó su copa sobre la tierra, y vino una úlcera maligna y pestilente sobre los hombres que tenían la marca de la bestia, y que adoraban su </a:t>
            </a:r>
            <a:r>
              <a:rPr lang="es-ES" sz="4000" b="1" dirty="0" smtClean="0">
                <a:solidFill>
                  <a:schemeClr val="bg1"/>
                </a:solidFill>
              </a:rPr>
              <a:t>imagen. 3 </a:t>
            </a:r>
            <a:r>
              <a:rPr lang="es-ES" sz="4000" b="1" dirty="0">
                <a:solidFill>
                  <a:schemeClr val="bg1"/>
                </a:solidFill>
              </a:rPr>
              <a:t>El </a:t>
            </a:r>
            <a:r>
              <a:rPr lang="es-ES" sz="4000" b="1" dirty="0">
                <a:solidFill>
                  <a:srgbClr val="FFFF00"/>
                </a:solidFill>
              </a:rPr>
              <a:t>segundo</a:t>
            </a:r>
            <a:r>
              <a:rPr lang="es-ES" sz="4000" b="1" dirty="0">
                <a:solidFill>
                  <a:schemeClr val="bg1"/>
                </a:solidFill>
              </a:rPr>
              <a:t> ángel derramó su copa sobre el mar, y este se convirtió en sangre como de muerto; y murió todo ser vivo que había en el </a:t>
            </a:r>
            <a:r>
              <a:rPr lang="es-ES" sz="4000" b="1" dirty="0" smtClean="0">
                <a:solidFill>
                  <a:schemeClr val="bg1"/>
                </a:solidFill>
              </a:rPr>
              <a:t>mar. </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smtClean="0"/>
              <a:t>Ap. 16: 1-21:</a:t>
            </a:r>
            <a:endParaRPr lang="es-ES" sz="3200" dirty="0"/>
          </a:p>
        </p:txBody>
      </p:sp>
    </p:spTree>
    <p:extLst>
      <p:ext uri="{BB962C8B-B14F-4D97-AF65-F5344CB8AC3E}">
        <p14:creationId xmlns:p14="http://schemas.microsoft.com/office/powerpoint/2010/main" val="11957117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5498" y="165168"/>
            <a:ext cx="11354468" cy="6247864"/>
          </a:xfrm>
          <a:prstGeom prst="rect">
            <a:avLst/>
          </a:prstGeom>
          <a:noFill/>
        </p:spPr>
        <p:txBody>
          <a:bodyPr wrap="square" rtlCol="0">
            <a:spAutoFit/>
          </a:bodyPr>
          <a:lstStyle/>
          <a:p>
            <a:r>
              <a:rPr lang="es-ES" sz="4000" b="1" dirty="0" smtClean="0">
                <a:solidFill>
                  <a:schemeClr val="bg1"/>
                </a:solidFill>
              </a:rPr>
              <a:t>4 </a:t>
            </a:r>
            <a:r>
              <a:rPr lang="es-ES" sz="4000" b="1" dirty="0">
                <a:solidFill>
                  <a:schemeClr val="bg1"/>
                </a:solidFill>
              </a:rPr>
              <a:t>El </a:t>
            </a:r>
            <a:r>
              <a:rPr lang="es-ES" sz="4000" b="1" dirty="0">
                <a:solidFill>
                  <a:srgbClr val="FFFF00"/>
                </a:solidFill>
              </a:rPr>
              <a:t>tercer</a:t>
            </a:r>
            <a:r>
              <a:rPr lang="es-ES" sz="4000" b="1" dirty="0">
                <a:solidFill>
                  <a:schemeClr val="bg1"/>
                </a:solidFill>
              </a:rPr>
              <a:t> ángel derramó su copa sobre los ríos, y sobre las fuentes de las aguas, y se convirtieron en sangre. 5 Y oí al ángel de las aguas, que decía: Justo eres tú, oh Señor, el que eres y que eras, el Santo, porque has juzgado estas cosas. 6 Por cuanto derramaron la sangre de los santos y de los profetas, también tú les has dado a beber sangre; pues lo merecen. 7 También oí a otro, que desde el altar decía: Ciertamente, Señor Dios Todopoderoso, tus juicios son verdaderos y </a:t>
            </a:r>
            <a:r>
              <a:rPr lang="es-ES" sz="4000" b="1" dirty="0" smtClean="0">
                <a:solidFill>
                  <a:schemeClr val="bg1"/>
                </a:solidFill>
              </a:rPr>
              <a:t>justos. </a:t>
            </a:r>
            <a:endParaRPr lang="es-ES" sz="4000" b="1" dirty="0">
              <a:solidFill>
                <a:schemeClr val="bg1"/>
              </a:solidFill>
            </a:endParaRPr>
          </a:p>
        </p:txBody>
      </p:sp>
    </p:spTree>
    <p:extLst>
      <p:ext uri="{BB962C8B-B14F-4D97-AF65-F5344CB8AC3E}">
        <p14:creationId xmlns:p14="http://schemas.microsoft.com/office/powerpoint/2010/main" val="34834766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5498" y="165168"/>
            <a:ext cx="11354468" cy="6247864"/>
          </a:xfrm>
          <a:prstGeom prst="rect">
            <a:avLst/>
          </a:prstGeom>
          <a:noFill/>
        </p:spPr>
        <p:txBody>
          <a:bodyPr wrap="square" rtlCol="0">
            <a:spAutoFit/>
          </a:bodyPr>
          <a:lstStyle/>
          <a:p>
            <a:r>
              <a:rPr lang="es-ES" sz="4000" b="1" dirty="0" smtClean="0">
                <a:solidFill>
                  <a:schemeClr val="bg1"/>
                </a:solidFill>
              </a:rPr>
              <a:t>8 </a:t>
            </a:r>
            <a:r>
              <a:rPr lang="es-ES" sz="4000" b="1" dirty="0">
                <a:solidFill>
                  <a:schemeClr val="bg1"/>
                </a:solidFill>
              </a:rPr>
              <a:t>El </a:t>
            </a:r>
            <a:r>
              <a:rPr lang="es-ES" sz="4000" b="1" dirty="0">
                <a:solidFill>
                  <a:srgbClr val="FFFF00"/>
                </a:solidFill>
              </a:rPr>
              <a:t>cuarto</a:t>
            </a:r>
            <a:r>
              <a:rPr lang="es-ES" sz="4000" b="1" dirty="0">
                <a:solidFill>
                  <a:schemeClr val="bg1"/>
                </a:solidFill>
              </a:rPr>
              <a:t> ángel derramó su copa sobre el sol, al cual fue dado quemar a los hombres con fuego. 9 Y los hombres se quemaron con el gran calor, y blasfemaron el nombre de Dios, que tiene poder sobre estas plagas, y no se arrepintieron para darle </a:t>
            </a:r>
            <a:r>
              <a:rPr lang="es-ES" sz="4000" b="1" dirty="0" smtClean="0">
                <a:solidFill>
                  <a:schemeClr val="bg1"/>
                </a:solidFill>
              </a:rPr>
              <a:t>gloria. 10 </a:t>
            </a:r>
            <a:r>
              <a:rPr lang="es-ES" sz="4000" b="1" dirty="0">
                <a:solidFill>
                  <a:schemeClr val="bg1"/>
                </a:solidFill>
              </a:rPr>
              <a:t>El </a:t>
            </a:r>
            <a:r>
              <a:rPr lang="es-ES" sz="4000" b="1" dirty="0">
                <a:solidFill>
                  <a:srgbClr val="FFFF00"/>
                </a:solidFill>
              </a:rPr>
              <a:t>quinto</a:t>
            </a:r>
            <a:r>
              <a:rPr lang="es-ES" sz="4000" b="1" dirty="0">
                <a:solidFill>
                  <a:schemeClr val="bg1"/>
                </a:solidFill>
              </a:rPr>
              <a:t> ángel derramó su copa sobre el trono de la bestia; y su reino se cubrió de tinieblas, y mordían de dolor sus lenguas, 11 y blasfemaron contra el Dios del cielo por sus dolores y por sus úlceras, y no se arrepintieron de sus </a:t>
            </a:r>
            <a:r>
              <a:rPr lang="es-ES" sz="4000" b="1" dirty="0" smtClean="0">
                <a:solidFill>
                  <a:schemeClr val="bg1"/>
                </a:solidFill>
              </a:rPr>
              <a:t>obras. </a:t>
            </a:r>
            <a:endParaRPr lang="es-ES" sz="4000" b="1" dirty="0">
              <a:solidFill>
                <a:schemeClr val="bg1"/>
              </a:solidFill>
            </a:endParaRPr>
          </a:p>
        </p:txBody>
      </p:sp>
    </p:spTree>
    <p:extLst>
      <p:ext uri="{BB962C8B-B14F-4D97-AF65-F5344CB8AC3E}">
        <p14:creationId xmlns:p14="http://schemas.microsoft.com/office/powerpoint/2010/main" val="680575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94954" y="192541"/>
            <a:ext cx="1113001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C00000"/>
                </a:solidFill>
              </a:rPr>
              <a:t>Apocalipsis </a:t>
            </a:r>
            <a:r>
              <a:rPr lang="es-ES" sz="5400" b="1" dirty="0">
                <a:solidFill>
                  <a:srgbClr val="C00000"/>
                </a:solidFill>
              </a:rPr>
              <a:t>6:14-17</a:t>
            </a:r>
            <a:r>
              <a:rPr lang="es-ES" sz="5400" b="1" dirty="0">
                <a:solidFill>
                  <a:srgbClr val="002060"/>
                </a:solidFill>
              </a:rPr>
              <a:t>: El gran día de la ira de Dios concluye con una pregunta: ¿Quién podrá </a:t>
            </a:r>
            <a:r>
              <a:rPr lang="es-ES" sz="5400" b="1" u="sng" dirty="0">
                <a:solidFill>
                  <a:srgbClr val="002060"/>
                </a:solidFill>
              </a:rPr>
              <a:t>estar en pie</a:t>
            </a:r>
            <a:r>
              <a:rPr lang="es-ES" sz="5400" b="1" dirty="0">
                <a:solidFill>
                  <a:srgbClr val="002060"/>
                </a:solidFill>
              </a:rPr>
              <a:t>?</a:t>
            </a:r>
          </a:p>
          <a:p>
            <a:pPr>
              <a:buClr>
                <a:srgbClr val="FF0000"/>
              </a:buClr>
            </a:pPr>
            <a:r>
              <a:rPr lang="es-ES" sz="5400" b="1" dirty="0" smtClean="0">
                <a:solidFill>
                  <a:srgbClr val="C00000"/>
                </a:solidFill>
              </a:rPr>
              <a:t>Apocalipsis </a:t>
            </a:r>
            <a:r>
              <a:rPr lang="es-ES" sz="5400" b="1" dirty="0">
                <a:solidFill>
                  <a:srgbClr val="C00000"/>
                </a:solidFill>
              </a:rPr>
              <a:t>7:1-8</a:t>
            </a:r>
            <a:r>
              <a:rPr lang="es-ES" sz="5400" b="1" dirty="0">
                <a:solidFill>
                  <a:srgbClr val="002060"/>
                </a:solidFill>
              </a:rPr>
              <a:t>: Estos versículos describen el </a:t>
            </a:r>
            <a:r>
              <a:rPr lang="es-ES" sz="5400" b="1" u="sng" dirty="0">
                <a:solidFill>
                  <a:srgbClr val="002060"/>
                </a:solidFill>
              </a:rPr>
              <a:t>sellamiento</a:t>
            </a:r>
            <a:r>
              <a:rPr lang="es-ES" sz="5400" b="1" dirty="0">
                <a:solidFill>
                  <a:srgbClr val="002060"/>
                </a:solidFill>
              </a:rPr>
              <a:t> de los 144,000 </a:t>
            </a:r>
            <a:r>
              <a:rPr lang="es-ES" sz="5400" b="1" u="sng" dirty="0">
                <a:solidFill>
                  <a:srgbClr val="002060"/>
                </a:solidFill>
              </a:rPr>
              <a:t>antes</a:t>
            </a:r>
            <a:r>
              <a:rPr lang="es-ES" sz="5400" b="1" dirty="0">
                <a:solidFill>
                  <a:srgbClr val="002060"/>
                </a:solidFill>
              </a:rPr>
              <a:t> del gran </a:t>
            </a:r>
            <a:r>
              <a:rPr lang="es-ES" sz="5400" b="1" u="sng" dirty="0">
                <a:solidFill>
                  <a:srgbClr val="002060"/>
                </a:solidFill>
              </a:rPr>
              <a:t>día de la ira de Dios</a:t>
            </a:r>
            <a:r>
              <a:rPr lang="es-ES" sz="5400" b="1" dirty="0">
                <a:solidFill>
                  <a:srgbClr val="002060"/>
                </a:solidFill>
              </a:rPr>
              <a:t> para que puedan estar en pie.</a:t>
            </a:r>
          </a:p>
        </p:txBody>
      </p:sp>
    </p:spTree>
    <p:extLst>
      <p:ext uri="{BB962C8B-B14F-4D97-AF65-F5344CB8AC3E}">
        <p14:creationId xmlns:p14="http://schemas.microsoft.com/office/powerpoint/2010/main" val="2617395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5498" y="165168"/>
            <a:ext cx="11354468" cy="6247864"/>
          </a:xfrm>
          <a:prstGeom prst="rect">
            <a:avLst/>
          </a:prstGeom>
          <a:noFill/>
        </p:spPr>
        <p:txBody>
          <a:bodyPr wrap="square" rtlCol="0">
            <a:spAutoFit/>
          </a:bodyPr>
          <a:lstStyle/>
          <a:p>
            <a:r>
              <a:rPr lang="es-ES" sz="4000" b="1" dirty="0" smtClean="0">
                <a:solidFill>
                  <a:schemeClr val="bg1"/>
                </a:solidFill>
              </a:rPr>
              <a:t>12 El </a:t>
            </a:r>
            <a:r>
              <a:rPr lang="es-ES" sz="4000" b="1" dirty="0" smtClean="0">
                <a:solidFill>
                  <a:srgbClr val="FFFF00"/>
                </a:solidFill>
              </a:rPr>
              <a:t>sexto</a:t>
            </a:r>
            <a:r>
              <a:rPr lang="es-ES" sz="4000" b="1" dirty="0" smtClean="0">
                <a:solidFill>
                  <a:schemeClr val="bg1"/>
                </a:solidFill>
              </a:rPr>
              <a:t> ángel derramó su copa sobre el gran río Éufrates; y el agua de este se secó, para que estuviese preparado el camino a los reyes del oriente. 13 Y vi salir de la boca del dragón, y de la boca de la bestia, y de la boca del falso profeta, tres espíritus inmundos a manera de ranas; 14 pues son espíritus de demonios, que hacen señales, y van a los reyes de la tierra en todo el mundo, para reunirlos a la batalla de aquel gran día del Dios Todopoderoso. </a:t>
            </a:r>
            <a:endParaRPr lang="es-ES" sz="4000" b="1" dirty="0">
              <a:solidFill>
                <a:schemeClr val="bg1"/>
              </a:solidFill>
            </a:endParaRPr>
          </a:p>
        </p:txBody>
      </p:sp>
    </p:spTree>
    <p:extLst>
      <p:ext uri="{BB962C8B-B14F-4D97-AF65-F5344CB8AC3E}">
        <p14:creationId xmlns:p14="http://schemas.microsoft.com/office/powerpoint/2010/main" val="1957373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5498" y="165168"/>
            <a:ext cx="11354468" cy="6247864"/>
          </a:xfrm>
          <a:prstGeom prst="rect">
            <a:avLst/>
          </a:prstGeom>
          <a:noFill/>
        </p:spPr>
        <p:txBody>
          <a:bodyPr wrap="square" rtlCol="0">
            <a:spAutoFit/>
          </a:bodyPr>
          <a:lstStyle/>
          <a:p>
            <a:r>
              <a:rPr lang="es-ES" sz="4000" b="1" dirty="0" smtClean="0">
                <a:solidFill>
                  <a:schemeClr val="bg1"/>
                </a:solidFill>
              </a:rPr>
              <a:t>15 </a:t>
            </a:r>
            <a:r>
              <a:rPr lang="es-ES" sz="4000" b="1" dirty="0">
                <a:solidFill>
                  <a:schemeClr val="bg1"/>
                </a:solidFill>
              </a:rPr>
              <a:t>He aquí, yo vengo como ladrón. Bienaventurado el que vela, y guarda sus ropas, para que no ande desnudo, y vean su vergüenza. 16 Y los reunió en el lugar que en hebreo se llama </a:t>
            </a:r>
            <a:r>
              <a:rPr lang="es-ES" sz="4000" b="1" dirty="0" smtClean="0">
                <a:solidFill>
                  <a:schemeClr val="bg1"/>
                </a:solidFill>
              </a:rPr>
              <a:t>Armagedón. 17 </a:t>
            </a:r>
            <a:r>
              <a:rPr lang="es-ES" sz="4000" b="1" dirty="0">
                <a:solidFill>
                  <a:schemeClr val="bg1"/>
                </a:solidFill>
              </a:rPr>
              <a:t>El </a:t>
            </a:r>
            <a:r>
              <a:rPr lang="es-ES" sz="4000" b="1" dirty="0">
                <a:solidFill>
                  <a:srgbClr val="FFFF00"/>
                </a:solidFill>
              </a:rPr>
              <a:t>séptimo</a:t>
            </a:r>
            <a:r>
              <a:rPr lang="es-ES" sz="4000" b="1" dirty="0">
                <a:solidFill>
                  <a:schemeClr val="bg1"/>
                </a:solidFill>
              </a:rPr>
              <a:t> ángel derramó su copa por el aire; y salió una gran voz del templo del cielo, del trono, diciendo: Hecho está. 18 Entonces hubo relámpagos y voces y truenos, y un gran temblor de tierra, un terremoto tan grande, cual no lo hubo jamás desde que los hombres han estado sobre la </a:t>
            </a:r>
            <a:r>
              <a:rPr lang="es-ES" sz="4000" b="1" dirty="0" smtClean="0">
                <a:solidFill>
                  <a:schemeClr val="bg1"/>
                </a:solidFill>
              </a:rPr>
              <a:t>tierra.</a:t>
            </a:r>
            <a:endParaRPr lang="es-ES" sz="4000" b="1" dirty="0">
              <a:solidFill>
                <a:schemeClr val="bg1"/>
              </a:solidFill>
            </a:endParaRPr>
          </a:p>
        </p:txBody>
      </p:sp>
    </p:spTree>
    <p:extLst>
      <p:ext uri="{BB962C8B-B14F-4D97-AF65-F5344CB8AC3E}">
        <p14:creationId xmlns:p14="http://schemas.microsoft.com/office/powerpoint/2010/main" val="8764617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5498" y="165168"/>
            <a:ext cx="11092489" cy="5632311"/>
          </a:xfrm>
          <a:prstGeom prst="rect">
            <a:avLst/>
          </a:prstGeom>
          <a:noFill/>
        </p:spPr>
        <p:txBody>
          <a:bodyPr wrap="square" rtlCol="0">
            <a:spAutoFit/>
          </a:bodyPr>
          <a:lstStyle/>
          <a:p>
            <a:r>
              <a:rPr lang="es-ES" sz="4000" b="1" dirty="0" smtClean="0">
                <a:solidFill>
                  <a:schemeClr val="bg1"/>
                </a:solidFill>
              </a:rPr>
              <a:t>19 </a:t>
            </a:r>
            <a:r>
              <a:rPr lang="es-ES" sz="4000" b="1" dirty="0">
                <a:solidFill>
                  <a:schemeClr val="bg1"/>
                </a:solidFill>
              </a:rPr>
              <a:t>Y la gran ciudad fue dividida en tres partes, y las ciudades de las naciones cayeron; y la gran Babilonia vino en memoria delante de Dios, para darle el cáliz del vino del ardor de su ira. 20 Y toda isla huyó, y los montes no fueron hallados. 21 Y cayó del cielo sobre los hombres un enorme granizo como del peso de un talento; y los hombres blasfemaron contra Dios por la plaga del granizo; porque su plaga fue sobremanera grande.</a:t>
            </a:r>
            <a:endParaRPr lang="es-ES" sz="4000" b="1" dirty="0">
              <a:solidFill>
                <a:schemeClr val="bg1"/>
              </a:solidFill>
            </a:endParaRPr>
          </a:p>
        </p:txBody>
      </p:sp>
    </p:spTree>
    <p:extLst>
      <p:ext uri="{BB962C8B-B14F-4D97-AF65-F5344CB8AC3E}">
        <p14:creationId xmlns:p14="http://schemas.microsoft.com/office/powerpoint/2010/main" val="42117714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peor tiempo de angustia de la historia</a:t>
            </a:r>
          </a:p>
        </p:txBody>
      </p:sp>
    </p:spTree>
    <p:extLst>
      <p:ext uri="{BB962C8B-B14F-4D97-AF65-F5344CB8AC3E}">
        <p14:creationId xmlns:p14="http://schemas.microsoft.com/office/powerpoint/2010/main" val="41339999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697" y="1005826"/>
            <a:ext cx="11312013"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 aquel tiempo se levantará Miguel, el gran príncipe que está de parte de los hijos de tu pueblo; y </a:t>
            </a:r>
            <a:r>
              <a:rPr lang="es-ES" sz="4800" b="1" dirty="0">
                <a:solidFill>
                  <a:srgbClr val="FFFF00"/>
                </a:solidFill>
              </a:rPr>
              <a:t>será tiempo de angustia</a:t>
            </a:r>
            <a:r>
              <a:rPr lang="es-ES" sz="4800" b="1" dirty="0">
                <a:solidFill>
                  <a:schemeClr val="bg1"/>
                </a:solidFill>
              </a:rPr>
              <a:t>, cual </a:t>
            </a:r>
            <a:r>
              <a:rPr lang="es-ES" sz="4800" b="1" dirty="0">
                <a:solidFill>
                  <a:srgbClr val="FFFF00"/>
                </a:solidFill>
              </a:rPr>
              <a:t>nunca fue </a:t>
            </a:r>
            <a:r>
              <a:rPr lang="es-ES" sz="4800" b="1" dirty="0">
                <a:solidFill>
                  <a:schemeClr val="bg1"/>
                </a:solidFill>
              </a:rPr>
              <a:t>desde que hubo gente hasta entonces; pero en aquel tiempo </a:t>
            </a:r>
            <a:r>
              <a:rPr lang="es-ES" sz="4800" b="1" dirty="0">
                <a:solidFill>
                  <a:srgbClr val="FFFF00"/>
                </a:solidFill>
              </a:rPr>
              <a:t>será libertado tu pueblo</a:t>
            </a:r>
            <a:r>
              <a:rPr lang="es-ES" sz="4800" b="1" dirty="0">
                <a:solidFill>
                  <a:schemeClr val="bg1"/>
                </a:solidFill>
              </a:rPr>
              <a:t>, todos los que se hallen escritos en el libro.”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Daniel 12:1:</a:t>
            </a:r>
          </a:p>
        </p:txBody>
      </p:sp>
    </p:spTree>
    <p:extLst>
      <p:ext uri="{BB962C8B-B14F-4D97-AF65-F5344CB8AC3E}">
        <p14:creationId xmlns:p14="http://schemas.microsoft.com/office/powerpoint/2010/main" val="5543749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culminación del tiempo de angustia: La segunda venida</a:t>
            </a:r>
          </a:p>
        </p:txBody>
      </p:sp>
    </p:spTree>
    <p:extLst>
      <p:ext uri="{BB962C8B-B14F-4D97-AF65-F5344CB8AC3E}">
        <p14:creationId xmlns:p14="http://schemas.microsoft.com/office/powerpoint/2010/main" val="5558659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697" y="1005826"/>
            <a:ext cx="11312013"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el cielo se desvaneció como un pergamino que se enrolla; y todo monte y toda isla se removió de su lugar. 15 Y los reyes de la tierra, y los grandes, los ricos, los capitanes, los poderosos, y todo siervo y todo libre, se escondieron en las cuevas y entre las peñas de los montes;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6:14-17:</a:t>
            </a:r>
          </a:p>
        </p:txBody>
      </p:sp>
    </p:spTree>
    <p:extLst>
      <p:ext uri="{BB962C8B-B14F-4D97-AF65-F5344CB8AC3E}">
        <p14:creationId xmlns:p14="http://schemas.microsoft.com/office/powerpoint/2010/main" val="7694539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75187" y="504381"/>
            <a:ext cx="11312013" cy="5909310"/>
          </a:xfrm>
          <a:prstGeom prst="rect">
            <a:avLst/>
          </a:prstGeom>
          <a:noFill/>
        </p:spPr>
        <p:txBody>
          <a:bodyPr wrap="square" rtlCol="0">
            <a:spAutoFit/>
          </a:bodyPr>
          <a:lstStyle/>
          <a:p>
            <a:r>
              <a:rPr lang="es-ES" sz="5400" b="1" dirty="0" smtClean="0">
                <a:solidFill>
                  <a:schemeClr val="bg1"/>
                </a:solidFill>
              </a:rPr>
              <a:t>16 </a:t>
            </a:r>
            <a:r>
              <a:rPr lang="es-ES" sz="5400" b="1" dirty="0">
                <a:solidFill>
                  <a:schemeClr val="bg1"/>
                </a:solidFill>
              </a:rPr>
              <a:t>y decían a los montes y a las peñas: Caed sobre nosotros, y escondednos del rostro de aquel que está sentado sobre el trono, y de la ira del Cordero; 17 porque el gran día de su ira ha llegado; ¿y </a:t>
            </a:r>
            <a:r>
              <a:rPr lang="es-ES" sz="5400" b="1" dirty="0">
                <a:solidFill>
                  <a:srgbClr val="FFFF00"/>
                </a:solidFill>
              </a:rPr>
              <a:t>quién podrá sostenerse en pie</a:t>
            </a:r>
            <a:r>
              <a:rPr lang="es-ES" sz="5400" b="1" dirty="0">
                <a:solidFill>
                  <a:schemeClr val="bg1"/>
                </a:solidFill>
              </a:rPr>
              <a:t>?”</a:t>
            </a:r>
          </a:p>
        </p:txBody>
      </p:sp>
    </p:spTree>
    <p:extLst>
      <p:ext uri="{BB962C8B-B14F-4D97-AF65-F5344CB8AC3E}">
        <p14:creationId xmlns:p14="http://schemas.microsoft.com/office/powerpoint/2010/main" val="16238054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696110"/>
            <a:ext cx="11312013"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 aquel tiempo se </a:t>
            </a:r>
            <a:r>
              <a:rPr lang="es-ES" sz="4800" b="1" dirty="0">
                <a:solidFill>
                  <a:srgbClr val="FFFF00"/>
                </a:solidFill>
              </a:rPr>
              <a:t>levantará Miguel</a:t>
            </a:r>
            <a:r>
              <a:rPr lang="es-ES" sz="4800" b="1" dirty="0">
                <a:solidFill>
                  <a:schemeClr val="bg1"/>
                </a:solidFill>
              </a:rPr>
              <a:t>, el gran príncipe que está de parte de los hijos de tu pueblo; y será </a:t>
            </a:r>
            <a:r>
              <a:rPr lang="es-ES" sz="4800" b="1" dirty="0">
                <a:solidFill>
                  <a:srgbClr val="FFFF00"/>
                </a:solidFill>
              </a:rPr>
              <a:t>tiempo de angustia</a:t>
            </a:r>
            <a:r>
              <a:rPr lang="es-ES" sz="4800" b="1" dirty="0">
                <a:solidFill>
                  <a:schemeClr val="bg1"/>
                </a:solidFill>
              </a:rPr>
              <a:t>, cual nunca fue desde que hubo gente hasta entonces; pero en aquel tiempo será </a:t>
            </a:r>
            <a:r>
              <a:rPr lang="es-ES" sz="4800" b="1" dirty="0">
                <a:solidFill>
                  <a:srgbClr val="FFFF00"/>
                </a:solidFill>
              </a:rPr>
              <a:t>libertado tu pueblo</a:t>
            </a:r>
            <a:r>
              <a:rPr lang="es-ES" sz="4800" b="1" dirty="0">
                <a:solidFill>
                  <a:schemeClr val="bg1"/>
                </a:solidFill>
              </a:rPr>
              <a:t>, todos los que se hallen escritos en el libro.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Daniel 12:1-3:</a:t>
            </a:r>
          </a:p>
        </p:txBody>
      </p:sp>
    </p:spTree>
    <p:extLst>
      <p:ext uri="{BB962C8B-B14F-4D97-AF65-F5344CB8AC3E}">
        <p14:creationId xmlns:p14="http://schemas.microsoft.com/office/powerpoint/2010/main" val="10691981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6853" y="460135"/>
            <a:ext cx="11312013" cy="6001643"/>
          </a:xfrm>
          <a:prstGeom prst="rect">
            <a:avLst/>
          </a:prstGeom>
          <a:noFill/>
        </p:spPr>
        <p:txBody>
          <a:bodyPr wrap="square" rtlCol="0">
            <a:spAutoFit/>
          </a:bodyPr>
          <a:lstStyle/>
          <a:p>
            <a:r>
              <a:rPr lang="es-ES" sz="4800" b="1" dirty="0" smtClean="0">
                <a:solidFill>
                  <a:schemeClr val="bg1"/>
                </a:solidFill>
              </a:rPr>
              <a:t>2 </a:t>
            </a:r>
            <a:r>
              <a:rPr lang="es-ES" sz="4800" b="1" dirty="0">
                <a:solidFill>
                  <a:schemeClr val="bg1"/>
                </a:solidFill>
              </a:rPr>
              <a:t>Y muchos de los que </a:t>
            </a:r>
            <a:r>
              <a:rPr lang="es-ES" sz="4800" b="1" dirty="0">
                <a:solidFill>
                  <a:srgbClr val="FFFF00"/>
                </a:solidFill>
              </a:rPr>
              <a:t>duermen en el polvo </a:t>
            </a:r>
            <a:r>
              <a:rPr lang="es-ES" sz="4800" b="1" dirty="0">
                <a:solidFill>
                  <a:schemeClr val="bg1"/>
                </a:solidFill>
              </a:rPr>
              <a:t>de la tierra serán despertados, unos para vida eterna, y otros para vergüenza y confusión perpetua. 3 Los </a:t>
            </a:r>
            <a:r>
              <a:rPr lang="es-ES" sz="4800" b="1" dirty="0">
                <a:solidFill>
                  <a:srgbClr val="FFFF00"/>
                </a:solidFill>
              </a:rPr>
              <a:t>entendidos resplandecerán</a:t>
            </a:r>
            <a:r>
              <a:rPr lang="es-ES" sz="4800" b="1" dirty="0">
                <a:solidFill>
                  <a:schemeClr val="bg1"/>
                </a:solidFill>
              </a:rPr>
              <a:t> como el resplandor del firmamento; y los que enseñan la justicia a la multitud, como las estrellas a perpetua eternidad.”</a:t>
            </a:r>
          </a:p>
        </p:txBody>
      </p:sp>
    </p:spTree>
    <p:extLst>
      <p:ext uri="{BB962C8B-B14F-4D97-AF65-F5344CB8AC3E}">
        <p14:creationId xmlns:p14="http://schemas.microsoft.com/office/powerpoint/2010/main" val="419949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919898"/>
            <a:ext cx="11135882" cy="5078313"/>
          </a:xfrm>
          <a:prstGeom prst="rect">
            <a:avLst/>
          </a:prstGeom>
          <a:noFill/>
        </p:spPr>
        <p:txBody>
          <a:bodyPr wrap="square" rtlCol="0">
            <a:spAutoFit/>
          </a:bodyPr>
          <a:lstStyle/>
          <a:p>
            <a:r>
              <a:rPr lang="es-ES" sz="5400" b="1" dirty="0" smtClean="0">
                <a:solidFill>
                  <a:schemeClr val="bg1"/>
                </a:solidFill>
              </a:rPr>
              <a:t>“Después </a:t>
            </a:r>
            <a:r>
              <a:rPr lang="es-ES" sz="5400" b="1" dirty="0">
                <a:solidFill>
                  <a:schemeClr val="bg1"/>
                </a:solidFill>
              </a:rPr>
              <a:t>de esto vi a cuatro ángeles en pie sobre los cuatro ángulos de la tierra, que </a:t>
            </a:r>
            <a:r>
              <a:rPr lang="es-ES" sz="5400" b="1" dirty="0">
                <a:solidFill>
                  <a:srgbClr val="FFFF00"/>
                </a:solidFill>
              </a:rPr>
              <a:t>detenían los cuatro vientos de la tierra</a:t>
            </a:r>
            <a:r>
              <a:rPr lang="es-ES" sz="5400" b="1" dirty="0">
                <a:solidFill>
                  <a:schemeClr val="bg1"/>
                </a:solidFill>
              </a:rPr>
              <a:t>, para que no soplase viento alguno sobre la tierra, ni sobre el mar, ni sobre ningún árbol.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Ap. 7: 1-8:</a:t>
            </a:r>
            <a:endParaRPr lang="es-ES" dirty="0">
              <a:solidFill>
                <a:schemeClr val="tx1"/>
              </a:solidFill>
            </a:endParaRPr>
          </a:p>
        </p:txBody>
      </p:sp>
    </p:spTree>
    <p:extLst>
      <p:ext uri="{BB962C8B-B14F-4D97-AF65-F5344CB8AC3E}">
        <p14:creationId xmlns:p14="http://schemas.microsoft.com/office/powerpoint/2010/main" val="16172294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¿Quién podrá estar firme en el tiempo de angustia?</a:t>
            </a:r>
          </a:p>
        </p:txBody>
      </p:sp>
    </p:spTree>
    <p:extLst>
      <p:ext uri="{BB962C8B-B14F-4D97-AF65-F5344CB8AC3E}">
        <p14:creationId xmlns:p14="http://schemas.microsoft.com/office/powerpoint/2010/main" val="23888574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9404" y="589935"/>
            <a:ext cx="10906351"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Los últimos versículos del capítulo 6 describen el tiempo de angustia y la segunda venida. La pregunta clave es: ¿Quién podrá estar firme cuando Dios derrame su ira devastadora sobre la tierra?</a:t>
            </a:r>
          </a:p>
        </p:txBody>
      </p:sp>
    </p:spTree>
    <p:extLst>
      <p:ext uri="{BB962C8B-B14F-4D97-AF65-F5344CB8AC3E}">
        <p14:creationId xmlns:p14="http://schemas.microsoft.com/office/powerpoint/2010/main" val="31684217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656" y="324531"/>
            <a:ext cx="10906351"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a:t>
            </a:r>
            <a:r>
              <a:rPr lang="es-ES" sz="4800" b="1" dirty="0" smtClean="0">
                <a:solidFill>
                  <a:srgbClr val="C00000"/>
                </a:solidFill>
              </a:rPr>
              <a:t>respuesta</a:t>
            </a:r>
            <a:r>
              <a:rPr lang="es-ES" sz="4800" b="1" dirty="0" smtClean="0">
                <a:solidFill>
                  <a:srgbClr val="002060"/>
                </a:solidFill>
              </a:rPr>
              <a:t> </a:t>
            </a:r>
            <a:r>
              <a:rPr lang="es-ES" sz="4800" b="1" dirty="0">
                <a:solidFill>
                  <a:srgbClr val="002060"/>
                </a:solidFill>
              </a:rPr>
              <a:t>se halla en el siguiente capítulo (Apocalipsis 7:1-8) </a:t>
            </a:r>
            <a:r>
              <a:rPr lang="es-ES" sz="4800" b="1" dirty="0" smtClean="0">
                <a:solidFill>
                  <a:srgbClr val="002060"/>
                </a:solidFill>
              </a:rPr>
              <a:t>adonde </a:t>
            </a:r>
            <a:r>
              <a:rPr lang="es-ES" sz="4800" b="1" dirty="0">
                <a:solidFill>
                  <a:srgbClr val="002060"/>
                </a:solidFill>
              </a:rPr>
              <a:t>se describen los </a:t>
            </a:r>
            <a:r>
              <a:rPr lang="es-ES" sz="4800" b="1" dirty="0">
                <a:solidFill>
                  <a:srgbClr val="C00000"/>
                </a:solidFill>
              </a:rPr>
              <a:t>144,000</a:t>
            </a:r>
            <a:r>
              <a:rPr lang="es-ES" sz="4800" b="1" dirty="0">
                <a:solidFill>
                  <a:srgbClr val="002060"/>
                </a:solidFill>
              </a:rPr>
              <a:t> que recibieron el </a:t>
            </a:r>
            <a:r>
              <a:rPr lang="es-ES" sz="4800" b="1" dirty="0">
                <a:solidFill>
                  <a:srgbClr val="C00000"/>
                </a:solidFill>
              </a:rPr>
              <a:t>sello</a:t>
            </a:r>
            <a:r>
              <a:rPr lang="es-ES" sz="4800" b="1" dirty="0">
                <a:solidFill>
                  <a:srgbClr val="002060"/>
                </a:solidFill>
              </a:rPr>
              <a:t> de Dios y fueron </a:t>
            </a:r>
            <a:r>
              <a:rPr lang="es-ES" sz="4800" b="1" dirty="0">
                <a:solidFill>
                  <a:srgbClr val="C00000"/>
                </a:solidFill>
              </a:rPr>
              <a:t>protegidos</a:t>
            </a:r>
            <a:r>
              <a:rPr lang="es-ES" sz="4800" b="1" dirty="0">
                <a:solidFill>
                  <a:srgbClr val="002060"/>
                </a:solidFill>
              </a:rPr>
              <a:t> en medio del derramamiento de la ira de Dios. Dios </a:t>
            </a:r>
            <a:r>
              <a:rPr lang="es-ES" sz="4800" b="1" dirty="0">
                <a:solidFill>
                  <a:srgbClr val="C00000"/>
                </a:solidFill>
              </a:rPr>
              <a:t>no los sacó </a:t>
            </a:r>
            <a:r>
              <a:rPr lang="es-ES" sz="4800" b="1" dirty="0">
                <a:solidFill>
                  <a:srgbClr val="002060"/>
                </a:solidFill>
              </a:rPr>
              <a:t>del mundo antes de la tribulación, sino que </a:t>
            </a:r>
            <a:r>
              <a:rPr lang="es-ES" sz="4800" b="1" dirty="0">
                <a:solidFill>
                  <a:srgbClr val="C00000"/>
                </a:solidFill>
              </a:rPr>
              <a:t>los protegió </a:t>
            </a:r>
            <a:r>
              <a:rPr lang="es-ES" sz="4800" b="1" dirty="0">
                <a:solidFill>
                  <a:srgbClr val="002060"/>
                </a:solidFill>
              </a:rPr>
              <a:t>en medio de la </a:t>
            </a:r>
            <a:r>
              <a:rPr lang="es-ES" sz="4800" b="1" dirty="0">
                <a:solidFill>
                  <a:srgbClr val="C00000"/>
                </a:solidFill>
              </a:rPr>
              <a:t>tribulación</a:t>
            </a:r>
            <a:r>
              <a:rPr lang="es-ES" sz="4800" b="1" dirty="0">
                <a:solidFill>
                  <a:srgbClr val="002060"/>
                </a:solidFill>
              </a:rPr>
              <a:t>.</a:t>
            </a:r>
          </a:p>
        </p:txBody>
      </p:sp>
    </p:spTree>
    <p:extLst>
      <p:ext uri="{BB962C8B-B14F-4D97-AF65-F5344CB8AC3E}">
        <p14:creationId xmlns:p14="http://schemas.microsoft.com/office/powerpoint/2010/main" val="8743626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propósito del sello</a:t>
            </a:r>
          </a:p>
        </p:txBody>
      </p:sp>
    </p:spTree>
    <p:extLst>
      <p:ext uri="{BB962C8B-B14F-4D97-AF65-F5344CB8AC3E}">
        <p14:creationId xmlns:p14="http://schemas.microsoft.com/office/powerpoint/2010/main" val="34101314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656" y="324531"/>
            <a:ext cx="10906351"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Tanto el </a:t>
            </a:r>
            <a:r>
              <a:rPr lang="es-ES" sz="7200" b="1" u="sng" dirty="0">
                <a:solidFill>
                  <a:srgbClr val="002060"/>
                </a:solidFill>
              </a:rPr>
              <a:t>sello</a:t>
            </a:r>
            <a:r>
              <a:rPr lang="es-ES" sz="7200" b="1" dirty="0">
                <a:solidFill>
                  <a:srgbClr val="002060"/>
                </a:solidFill>
              </a:rPr>
              <a:t> de Dios como la </a:t>
            </a:r>
            <a:r>
              <a:rPr lang="es-ES" sz="7200" b="1" u="sng" dirty="0">
                <a:solidFill>
                  <a:srgbClr val="002060"/>
                </a:solidFill>
              </a:rPr>
              <a:t>marca</a:t>
            </a:r>
            <a:r>
              <a:rPr lang="es-ES" sz="7200" b="1" dirty="0">
                <a:solidFill>
                  <a:srgbClr val="002060"/>
                </a:solidFill>
              </a:rPr>
              <a:t> de la bestia tienen un doble propósito:</a:t>
            </a:r>
          </a:p>
          <a:p>
            <a:pPr marL="1143000" indent="-1143000">
              <a:buClr>
                <a:srgbClr val="FF0000"/>
              </a:buClr>
              <a:buFont typeface="+mj-lt"/>
              <a:buAutoNum type="arabicPeriod"/>
            </a:pPr>
            <a:r>
              <a:rPr lang="es-ES" sz="7200" b="1" dirty="0" smtClean="0">
                <a:solidFill>
                  <a:srgbClr val="002060"/>
                </a:solidFill>
              </a:rPr>
              <a:t>Señal </a:t>
            </a:r>
            <a:r>
              <a:rPr lang="es-ES" sz="7200" b="1" dirty="0">
                <a:solidFill>
                  <a:srgbClr val="002060"/>
                </a:solidFill>
              </a:rPr>
              <a:t>de </a:t>
            </a:r>
            <a:r>
              <a:rPr lang="es-ES" sz="7200" b="1" u="sng" dirty="0">
                <a:solidFill>
                  <a:srgbClr val="002060"/>
                </a:solidFill>
              </a:rPr>
              <a:t>propiedad</a:t>
            </a:r>
          </a:p>
          <a:p>
            <a:pPr marL="1143000" indent="-1143000">
              <a:buClr>
                <a:srgbClr val="FF0000"/>
              </a:buClr>
              <a:buFont typeface="+mj-lt"/>
              <a:buAutoNum type="arabicPeriod"/>
            </a:pPr>
            <a:r>
              <a:rPr lang="es-ES" sz="7200" b="1" dirty="0" smtClean="0">
                <a:solidFill>
                  <a:srgbClr val="002060"/>
                </a:solidFill>
              </a:rPr>
              <a:t>Señal </a:t>
            </a:r>
            <a:r>
              <a:rPr lang="es-ES" sz="7200" b="1" dirty="0">
                <a:solidFill>
                  <a:srgbClr val="002060"/>
                </a:solidFill>
              </a:rPr>
              <a:t>de </a:t>
            </a:r>
            <a:r>
              <a:rPr lang="es-ES" sz="7200" b="1" u="sng" dirty="0">
                <a:solidFill>
                  <a:srgbClr val="002060"/>
                </a:solidFill>
              </a:rPr>
              <a:t>protección</a:t>
            </a:r>
          </a:p>
        </p:txBody>
      </p:sp>
    </p:spTree>
    <p:extLst>
      <p:ext uri="{BB962C8B-B14F-4D97-AF65-F5344CB8AC3E}">
        <p14:creationId xmlns:p14="http://schemas.microsoft.com/office/powerpoint/2010/main" val="12289135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656" y="324531"/>
            <a:ext cx="11451571"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Los que tienen el </a:t>
            </a:r>
            <a:r>
              <a:rPr lang="es-ES" sz="5400" b="1" u="sng" dirty="0">
                <a:solidFill>
                  <a:srgbClr val="002060"/>
                </a:solidFill>
              </a:rPr>
              <a:t>sello</a:t>
            </a:r>
            <a:r>
              <a:rPr lang="es-ES" sz="5400" b="1" dirty="0">
                <a:solidFill>
                  <a:srgbClr val="002060"/>
                </a:solidFill>
              </a:rPr>
              <a:t> </a:t>
            </a:r>
            <a:r>
              <a:rPr lang="es-ES" sz="5400" b="1" dirty="0">
                <a:solidFill>
                  <a:srgbClr val="C00000"/>
                </a:solidFill>
              </a:rPr>
              <a:t>de Dios </a:t>
            </a:r>
            <a:r>
              <a:rPr lang="es-ES" sz="5400" b="1" dirty="0">
                <a:solidFill>
                  <a:srgbClr val="002060"/>
                </a:solidFill>
              </a:rPr>
              <a:t>son </a:t>
            </a:r>
            <a:r>
              <a:rPr lang="es-ES" sz="5400" b="1" u="sng" dirty="0">
                <a:solidFill>
                  <a:srgbClr val="002060"/>
                </a:solidFill>
              </a:rPr>
              <a:t>propiedad</a:t>
            </a:r>
            <a:r>
              <a:rPr lang="es-ES" sz="5400" b="1" dirty="0">
                <a:solidFill>
                  <a:srgbClr val="002060"/>
                </a:solidFill>
              </a:rPr>
              <a:t> de Él y tienen la garantía de su </a:t>
            </a:r>
            <a:r>
              <a:rPr lang="es-ES" sz="5400" b="1" u="sng" dirty="0">
                <a:solidFill>
                  <a:srgbClr val="002060"/>
                </a:solidFill>
              </a:rPr>
              <a:t>protección</a:t>
            </a:r>
            <a:r>
              <a:rPr lang="es-ES" sz="5400" b="1" dirty="0">
                <a:solidFill>
                  <a:srgbClr val="002060"/>
                </a:solidFill>
              </a:rPr>
              <a:t>. Los que tienen la </a:t>
            </a:r>
            <a:r>
              <a:rPr lang="es-ES" sz="5400" b="1" u="sng" dirty="0">
                <a:solidFill>
                  <a:srgbClr val="002060"/>
                </a:solidFill>
              </a:rPr>
              <a:t>marca</a:t>
            </a:r>
            <a:r>
              <a:rPr lang="es-ES" sz="5400" b="1" dirty="0">
                <a:solidFill>
                  <a:srgbClr val="002060"/>
                </a:solidFill>
              </a:rPr>
              <a:t> </a:t>
            </a:r>
            <a:r>
              <a:rPr lang="es-ES" sz="5400" b="1" dirty="0">
                <a:solidFill>
                  <a:srgbClr val="C00000"/>
                </a:solidFill>
              </a:rPr>
              <a:t>de la bestia </a:t>
            </a:r>
            <a:r>
              <a:rPr lang="es-ES" sz="5400" b="1" u="sng" dirty="0">
                <a:solidFill>
                  <a:srgbClr val="002060"/>
                </a:solidFill>
              </a:rPr>
              <a:t>pertenecen</a:t>
            </a:r>
            <a:r>
              <a:rPr lang="es-ES" sz="5400" b="1" dirty="0">
                <a:solidFill>
                  <a:srgbClr val="002060"/>
                </a:solidFill>
              </a:rPr>
              <a:t> a la bestia y la bestia promete </a:t>
            </a:r>
            <a:r>
              <a:rPr lang="es-ES" sz="5400" b="1" u="sng" dirty="0">
                <a:solidFill>
                  <a:srgbClr val="002060"/>
                </a:solidFill>
              </a:rPr>
              <a:t>protegerlos</a:t>
            </a:r>
            <a:r>
              <a:rPr lang="es-ES" sz="5400" b="1" dirty="0">
                <a:solidFill>
                  <a:srgbClr val="002060"/>
                </a:solidFill>
              </a:rPr>
              <a:t>. ¿Preferiría usted la protección de Dios o la protección de la bestia?</a:t>
            </a:r>
            <a:endParaRPr lang="es-ES" sz="5400" b="1" u="sng" dirty="0">
              <a:solidFill>
                <a:srgbClr val="002060"/>
              </a:solidFill>
            </a:endParaRPr>
          </a:p>
        </p:txBody>
      </p:sp>
    </p:spTree>
    <p:extLst>
      <p:ext uri="{BB962C8B-B14F-4D97-AF65-F5344CB8AC3E}">
        <p14:creationId xmlns:p14="http://schemas.microsoft.com/office/powerpoint/2010/main" val="23272925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656" y="192541"/>
            <a:ext cx="11451571"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El trasfondo de </a:t>
            </a:r>
            <a:r>
              <a:rPr lang="es-ES" sz="6000" b="1" dirty="0">
                <a:solidFill>
                  <a:srgbClr val="C00000"/>
                </a:solidFill>
              </a:rPr>
              <a:t>Apocalipsis 7:1-3 </a:t>
            </a:r>
            <a:r>
              <a:rPr lang="es-ES" sz="6000" b="1" dirty="0">
                <a:solidFill>
                  <a:srgbClr val="002060"/>
                </a:solidFill>
              </a:rPr>
              <a:t>se encuentra en </a:t>
            </a:r>
            <a:r>
              <a:rPr lang="es-ES" sz="6000" b="1" dirty="0">
                <a:solidFill>
                  <a:srgbClr val="C00000"/>
                </a:solidFill>
              </a:rPr>
              <a:t>Ezequiel 9:1-6</a:t>
            </a:r>
            <a:r>
              <a:rPr lang="es-ES" sz="6000" b="1" dirty="0">
                <a:solidFill>
                  <a:srgbClr val="002060"/>
                </a:solidFill>
              </a:rPr>
              <a:t>. Allí Dios colocó una </a:t>
            </a:r>
            <a:r>
              <a:rPr lang="es-ES" sz="6000" b="1" u="sng" dirty="0">
                <a:solidFill>
                  <a:srgbClr val="002060"/>
                </a:solidFill>
              </a:rPr>
              <a:t>marca</a:t>
            </a:r>
            <a:r>
              <a:rPr lang="es-ES" sz="6000" b="1" dirty="0">
                <a:solidFill>
                  <a:srgbClr val="002060"/>
                </a:solidFill>
              </a:rPr>
              <a:t> de </a:t>
            </a:r>
            <a:r>
              <a:rPr lang="es-ES" sz="6000" b="1" u="sng" dirty="0">
                <a:solidFill>
                  <a:srgbClr val="002060"/>
                </a:solidFill>
              </a:rPr>
              <a:t>protección</a:t>
            </a:r>
            <a:r>
              <a:rPr lang="es-ES" sz="6000" b="1" dirty="0">
                <a:solidFill>
                  <a:srgbClr val="002060"/>
                </a:solidFill>
              </a:rPr>
              <a:t> en la frente de los que clamaban y gemían por las abominaciones que se estaban cometiendo en Jerusalén. </a:t>
            </a:r>
            <a:endParaRPr lang="es-ES" sz="6000" b="1" u="sng" dirty="0">
              <a:solidFill>
                <a:srgbClr val="002060"/>
              </a:solidFill>
            </a:endParaRPr>
          </a:p>
        </p:txBody>
      </p:sp>
    </p:spTree>
    <p:extLst>
      <p:ext uri="{BB962C8B-B14F-4D97-AF65-F5344CB8AC3E}">
        <p14:creationId xmlns:p14="http://schemas.microsoft.com/office/powerpoint/2010/main" val="16627652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656" y="324531"/>
            <a:ext cx="11451571"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Después </a:t>
            </a:r>
            <a:r>
              <a:rPr lang="es-ES" sz="5400" b="1" dirty="0">
                <a:solidFill>
                  <a:srgbClr val="002060"/>
                </a:solidFill>
              </a:rPr>
              <a:t>que todos estaban </a:t>
            </a:r>
            <a:r>
              <a:rPr lang="es-ES" sz="5400" b="1" u="sng" dirty="0">
                <a:solidFill>
                  <a:srgbClr val="002060"/>
                </a:solidFill>
              </a:rPr>
              <a:t>sellados</a:t>
            </a:r>
            <a:r>
              <a:rPr lang="es-ES" sz="5400" b="1" dirty="0">
                <a:solidFill>
                  <a:srgbClr val="002060"/>
                </a:solidFill>
              </a:rPr>
              <a:t>, los ángeles pasaron por en medio de la ciudad y </a:t>
            </a:r>
            <a:r>
              <a:rPr lang="es-ES" sz="5400" b="1" u="sng" dirty="0">
                <a:solidFill>
                  <a:srgbClr val="002060"/>
                </a:solidFill>
              </a:rPr>
              <a:t>destruyeron</a:t>
            </a:r>
            <a:r>
              <a:rPr lang="es-ES" sz="5400" b="1" dirty="0">
                <a:solidFill>
                  <a:srgbClr val="002060"/>
                </a:solidFill>
              </a:rPr>
              <a:t> a los que no tenían la marca. La peor </a:t>
            </a:r>
            <a:r>
              <a:rPr lang="es-ES" sz="5400" b="1" dirty="0">
                <a:solidFill>
                  <a:srgbClr val="C00000"/>
                </a:solidFill>
              </a:rPr>
              <a:t>abominación</a:t>
            </a:r>
            <a:r>
              <a:rPr lang="es-ES" sz="5400" b="1" dirty="0">
                <a:solidFill>
                  <a:srgbClr val="002060"/>
                </a:solidFill>
              </a:rPr>
              <a:t> que estaba cometiendo el pueblo profeso de Dios era la </a:t>
            </a:r>
            <a:r>
              <a:rPr lang="es-ES" sz="5400" b="1" dirty="0">
                <a:solidFill>
                  <a:srgbClr val="C00000"/>
                </a:solidFill>
              </a:rPr>
              <a:t>adoración</a:t>
            </a:r>
            <a:r>
              <a:rPr lang="es-ES" sz="5400" b="1" dirty="0">
                <a:solidFill>
                  <a:srgbClr val="002060"/>
                </a:solidFill>
              </a:rPr>
              <a:t> al dios sol.</a:t>
            </a:r>
            <a:endParaRPr lang="es-ES" sz="5400" b="1" u="sng" dirty="0">
              <a:solidFill>
                <a:srgbClr val="002060"/>
              </a:solidFill>
            </a:endParaRPr>
          </a:p>
        </p:txBody>
      </p:sp>
    </p:spTree>
    <p:extLst>
      <p:ext uri="{BB962C8B-B14F-4D97-AF65-F5344CB8AC3E}">
        <p14:creationId xmlns:p14="http://schemas.microsoft.com/office/powerpoint/2010/main" val="6926764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696110"/>
            <a:ext cx="11354468"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Después de esto vi a cuatro ángeles en pie sobre los cuatro ángulos de la tierra, que detenían los cuatro vientos de la tierra, para que no soplase viento alguno sobre la tierra, ni sobre el mar, ni sobre ningún árbol. 2 Vi también a otro ángel que subía de donde sale el sol, y </a:t>
            </a:r>
            <a:r>
              <a:rPr lang="es-ES" sz="4800" b="1" dirty="0">
                <a:solidFill>
                  <a:srgbClr val="FFFF00"/>
                </a:solidFill>
              </a:rPr>
              <a:t>tenía el sello del Dios vivo</a:t>
            </a:r>
            <a:r>
              <a:rPr lang="es-ES" sz="48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7:1-3:</a:t>
            </a:r>
          </a:p>
        </p:txBody>
      </p:sp>
    </p:spTree>
    <p:extLst>
      <p:ext uri="{BB962C8B-B14F-4D97-AF65-F5344CB8AC3E}">
        <p14:creationId xmlns:p14="http://schemas.microsoft.com/office/powerpoint/2010/main" val="20197834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71542" y="445388"/>
            <a:ext cx="10946948" cy="5909310"/>
          </a:xfrm>
          <a:prstGeom prst="rect">
            <a:avLst/>
          </a:prstGeom>
          <a:noFill/>
        </p:spPr>
        <p:txBody>
          <a:bodyPr wrap="square" rtlCol="0">
            <a:spAutoFit/>
          </a:bodyPr>
          <a:lstStyle/>
          <a:p>
            <a:r>
              <a:rPr lang="es-ES" sz="5400" b="1" dirty="0" smtClean="0">
                <a:solidFill>
                  <a:schemeClr val="bg1"/>
                </a:solidFill>
              </a:rPr>
              <a:t>y </a:t>
            </a:r>
            <a:r>
              <a:rPr lang="es-ES" sz="5400" b="1" dirty="0">
                <a:solidFill>
                  <a:schemeClr val="bg1"/>
                </a:solidFill>
              </a:rPr>
              <a:t>clamó a gran voz a los cuatro ángeles, a quienes se les había dado el poder </a:t>
            </a:r>
            <a:r>
              <a:rPr lang="es-ES" sz="5400" b="1" dirty="0" smtClean="0">
                <a:solidFill>
                  <a:schemeClr val="bg1"/>
                </a:solidFill>
              </a:rPr>
              <a:t>de hacer </a:t>
            </a:r>
            <a:r>
              <a:rPr lang="es-ES" sz="5400" b="1" dirty="0">
                <a:solidFill>
                  <a:schemeClr val="bg1"/>
                </a:solidFill>
              </a:rPr>
              <a:t>daño a la tierra y al mar, 3 diciendo: No hagáis daño a la tierra, ni al mar, ni a los árboles, hasta que hayamos sellado </a:t>
            </a:r>
            <a:r>
              <a:rPr lang="es-ES" sz="5400" b="1" dirty="0">
                <a:solidFill>
                  <a:srgbClr val="FFFF00"/>
                </a:solidFill>
              </a:rPr>
              <a:t>en sus frentes </a:t>
            </a:r>
            <a:r>
              <a:rPr lang="es-ES" sz="5400" b="1" dirty="0">
                <a:solidFill>
                  <a:schemeClr val="bg1"/>
                </a:solidFill>
              </a:rPr>
              <a:t>a los </a:t>
            </a:r>
            <a:r>
              <a:rPr lang="es-ES" sz="5400" b="1" dirty="0">
                <a:solidFill>
                  <a:srgbClr val="FFFF00"/>
                </a:solidFill>
              </a:rPr>
              <a:t>siervos de nuestro Dios</a:t>
            </a:r>
            <a:r>
              <a:rPr lang="es-ES" sz="5400" b="1" dirty="0">
                <a:solidFill>
                  <a:schemeClr val="bg1"/>
                </a:solidFill>
              </a:rPr>
              <a:t>.”</a:t>
            </a:r>
          </a:p>
        </p:txBody>
      </p:sp>
    </p:spTree>
    <p:extLst>
      <p:ext uri="{BB962C8B-B14F-4D97-AF65-F5344CB8AC3E}">
        <p14:creationId xmlns:p14="http://schemas.microsoft.com/office/powerpoint/2010/main" val="191446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49873" y="197227"/>
            <a:ext cx="11622579" cy="6001643"/>
          </a:xfrm>
          <a:prstGeom prst="rect">
            <a:avLst/>
          </a:prstGeom>
          <a:noFill/>
        </p:spPr>
        <p:txBody>
          <a:bodyPr wrap="square" rtlCol="0">
            <a:spAutoFit/>
          </a:bodyPr>
          <a:lstStyle/>
          <a:p>
            <a:r>
              <a:rPr lang="es-ES" sz="4800" b="1" dirty="0" smtClean="0">
                <a:solidFill>
                  <a:schemeClr val="bg1"/>
                </a:solidFill>
              </a:rPr>
              <a:t>2 </a:t>
            </a:r>
            <a:r>
              <a:rPr lang="es-ES" sz="4800" b="1" dirty="0">
                <a:solidFill>
                  <a:schemeClr val="bg1"/>
                </a:solidFill>
              </a:rPr>
              <a:t>Vi también a otro ángel que subía de donde sale el sol, y tenía el sello del Dios vivo; y clamó a gran voz a los cuatro ángeles, a quienes se les había dado el poder de hacer daño a la tierra y al mar, 3 diciendo: </a:t>
            </a:r>
            <a:r>
              <a:rPr lang="es-ES" sz="4800" b="1" dirty="0">
                <a:solidFill>
                  <a:srgbClr val="FFFF00"/>
                </a:solidFill>
              </a:rPr>
              <a:t>No hagáis daño </a:t>
            </a:r>
            <a:r>
              <a:rPr lang="es-ES" sz="4800" b="1" dirty="0">
                <a:solidFill>
                  <a:schemeClr val="bg1"/>
                </a:solidFill>
              </a:rPr>
              <a:t>a la tierra, ni al mar, ni a los árboles, </a:t>
            </a:r>
            <a:r>
              <a:rPr lang="es-ES" sz="4800" b="1" dirty="0">
                <a:solidFill>
                  <a:srgbClr val="FFFF00"/>
                </a:solidFill>
              </a:rPr>
              <a:t>hasta que hayamos sellado </a:t>
            </a:r>
            <a:r>
              <a:rPr lang="es-ES" sz="4800" b="1" dirty="0">
                <a:solidFill>
                  <a:schemeClr val="bg1"/>
                </a:solidFill>
              </a:rPr>
              <a:t>en sus </a:t>
            </a:r>
            <a:r>
              <a:rPr lang="es-ES" sz="4800" b="1" dirty="0">
                <a:solidFill>
                  <a:srgbClr val="FFFF00"/>
                </a:solidFill>
              </a:rPr>
              <a:t>frentes</a:t>
            </a:r>
            <a:r>
              <a:rPr lang="es-ES" sz="4800" b="1" dirty="0">
                <a:solidFill>
                  <a:schemeClr val="bg1"/>
                </a:solidFill>
              </a:rPr>
              <a:t> a los siervos de nuestro Dios. </a:t>
            </a:r>
          </a:p>
        </p:txBody>
      </p:sp>
    </p:spTree>
    <p:extLst>
      <p:ext uri="{BB962C8B-B14F-4D97-AF65-F5344CB8AC3E}">
        <p14:creationId xmlns:p14="http://schemas.microsoft.com/office/powerpoint/2010/main" val="38600709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¿Son judíos literales los 144,000?</a:t>
            </a:r>
          </a:p>
        </p:txBody>
      </p:sp>
    </p:spTree>
    <p:extLst>
      <p:ext uri="{BB962C8B-B14F-4D97-AF65-F5344CB8AC3E}">
        <p14:creationId xmlns:p14="http://schemas.microsoft.com/office/powerpoint/2010/main" val="6635988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393600"/>
            <a:ext cx="1145902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evidencia indica que los 144,000 sellados no son judíos literales sino judíos espirituales</a:t>
            </a:r>
            <a:r>
              <a:rPr lang="es-ES" sz="4800" b="1" dirty="0" smtClean="0">
                <a:solidFill>
                  <a:srgbClr val="002060"/>
                </a:solidFill>
              </a:rPr>
              <a:t>:</a:t>
            </a:r>
          </a:p>
          <a:p>
            <a:pPr marL="571500" indent="-571500">
              <a:buClr>
                <a:srgbClr val="FF0000"/>
              </a:buClr>
              <a:buFont typeface="Wingdings" panose="05000000000000000000" pitchFamily="2" charset="2"/>
              <a:buChar char="Ø"/>
            </a:pPr>
            <a:r>
              <a:rPr lang="es-ES" sz="4800" b="1" dirty="0" smtClean="0">
                <a:solidFill>
                  <a:srgbClr val="002060"/>
                </a:solidFill>
              </a:rPr>
              <a:t>Los </a:t>
            </a:r>
            <a:r>
              <a:rPr lang="es-ES" sz="4800" b="1" dirty="0">
                <a:solidFill>
                  <a:srgbClr val="002060"/>
                </a:solidFill>
              </a:rPr>
              <a:t>mensajes de los tres ángeles van a toda nación, tribu, lengua y pueblo (</a:t>
            </a:r>
            <a:r>
              <a:rPr lang="es-ES" sz="4800" b="1" dirty="0" smtClean="0">
                <a:solidFill>
                  <a:srgbClr val="002060"/>
                </a:solidFill>
              </a:rPr>
              <a:t>Ap. </a:t>
            </a:r>
            <a:r>
              <a:rPr lang="es-ES" sz="4800" b="1" dirty="0">
                <a:solidFill>
                  <a:srgbClr val="002060"/>
                </a:solidFill>
              </a:rPr>
              <a:t>14:6) y los mensajes de los tres ángeles malignos van también a los reyes de la tierra y todo el mundo (</a:t>
            </a:r>
            <a:r>
              <a:rPr lang="es-ES" sz="4800" b="1" dirty="0" smtClean="0">
                <a:solidFill>
                  <a:srgbClr val="002060"/>
                </a:solidFill>
              </a:rPr>
              <a:t>Ap. </a:t>
            </a:r>
            <a:r>
              <a:rPr lang="es-ES" sz="4800" b="1" dirty="0">
                <a:solidFill>
                  <a:srgbClr val="002060"/>
                </a:solidFill>
              </a:rPr>
              <a:t>16:13, 14</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672771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1084" y="927155"/>
            <a:ext cx="11713029"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4800" b="1" dirty="0" smtClean="0">
                <a:solidFill>
                  <a:srgbClr val="002060"/>
                </a:solidFill>
              </a:rPr>
              <a:t>La </a:t>
            </a:r>
            <a:r>
              <a:rPr lang="es-ES" sz="4800" b="1" dirty="0">
                <a:solidFill>
                  <a:srgbClr val="002060"/>
                </a:solidFill>
              </a:rPr>
              <a:t>advertencia en contra de adorar a la bestia y su imagen va a todos los habitantes de la tierra, no solo a los judíos.</a:t>
            </a:r>
          </a:p>
          <a:p>
            <a:pPr marL="571500" indent="-571500">
              <a:buClr>
                <a:srgbClr val="FF0000"/>
              </a:buClr>
              <a:buFont typeface="Wingdings" panose="05000000000000000000" pitchFamily="2" charset="2"/>
              <a:buChar char="Ø"/>
            </a:pPr>
            <a:r>
              <a:rPr lang="es-ES" sz="4800" b="1" dirty="0" smtClean="0">
                <a:solidFill>
                  <a:srgbClr val="002060"/>
                </a:solidFill>
              </a:rPr>
              <a:t>Los </a:t>
            </a:r>
            <a:r>
              <a:rPr lang="es-ES" sz="4800" b="1" dirty="0">
                <a:solidFill>
                  <a:srgbClr val="002060"/>
                </a:solidFill>
              </a:rPr>
              <a:t>cuatro ángeles retienen los vientos en los cuatro ángulos de la tierra así que el sello de protección tiene que ser global</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22414703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656" y="324531"/>
            <a:ext cx="1106858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smtClean="0">
                <a:solidFill>
                  <a:srgbClr val="002060"/>
                </a:solidFill>
              </a:rPr>
              <a:t>Hemos </a:t>
            </a:r>
            <a:r>
              <a:rPr lang="es-ES" sz="6600" b="1" dirty="0">
                <a:solidFill>
                  <a:srgbClr val="002060"/>
                </a:solidFill>
              </a:rPr>
              <a:t>visto en una presentación anterior que un judío es aquel que ha recibido a Jesús como Salvador y Señor sin importar si es un judío literal o Gentil.</a:t>
            </a:r>
            <a:endParaRPr lang="es-ES" sz="6600" b="1" u="sng" dirty="0">
              <a:solidFill>
                <a:srgbClr val="002060"/>
              </a:solidFill>
            </a:endParaRPr>
          </a:p>
        </p:txBody>
      </p:sp>
    </p:spTree>
    <p:extLst>
      <p:ext uri="{BB962C8B-B14F-4D97-AF65-F5344CB8AC3E}">
        <p14:creationId xmlns:p14="http://schemas.microsoft.com/office/powerpoint/2010/main" val="20755054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0914" y="150479"/>
            <a:ext cx="1152531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a:t>
            </a:r>
            <a:r>
              <a:rPr lang="es-ES" sz="4800" b="1" dirty="0" err="1">
                <a:solidFill>
                  <a:srgbClr val="FF0000"/>
                </a:solidFill>
              </a:rPr>
              <a:t>dispensacionalista</a:t>
            </a:r>
            <a:r>
              <a:rPr lang="es-ES" sz="4800" b="1" dirty="0">
                <a:solidFill>
                  <a:srgbClr val="FF0000"/>
                </a:solidFill>
              </a:rPr>
              <a:t> </a:t>
            </a:r>
            <a:r>
              <a:rPr lang="es-ES" sz="4800" b="1" dirty="0" err="1">
                <a:solidFill>
                  <a:srgbClr val="FF0000"/>
                </a:solidFill>
              </a:rPr>
              <a:t>Dave</a:t>
            </a:r>
            <a:r>
              <a:rPr lang="es-ES" sz="4800" b="1" dirty="0">
                <a:solidFill>
                  <a:srgbClr val="FF0000"/>
                </a:solidFill>
              </a:rPr>
              <a:t> </a:t>
            </a:r>
            <a:r>
              <a:rPr lang="es-ES" sz="4800" b="1" dirty="0" err="1">
                <a:solidFill>
                  <a:srgbClr val="FF0000"/>
                </a:solidFill>
              </a:rPr>
              <a:t>Hunt</a:t>
            </a:r>
            <a:r>
              <a:rPr lang="es-ES" sz="4800" b="1" dirty="0">
                <a:solidFill>
                  <a:srgbClr val="FF0000"/>
                </a:solidFill>
              </a:rPr>
              <a:t> </a:t>
            </a:r>
            <a:r>
              <a:rPr lang="es-ES" sz="4800" b="1" dirty="0">
                <a:solidFill>
                  <a:srgbClr val="002060"/>
                </a:solidFill>
              </a:rPr>
              <a:t>escribió que los 144,000 serán judíos literales que viven en la tierra de Israel literal. pero al mismo tiempo, </a:t>
            </a:r>
            <a:r>
              <a:rPr lang="es-ES" sz="4800" b="1" dirty="0" err="1">
                <a:solidFill>
                  <a:srgbClr val="002060"/>
                </a:solidFill>
              </a:rPr>
              <a:t>Hunt</a:t>
            </a:r>
            <a:r>
              <a:rPr lang="es-ES" sz="4800" b="1" dirty="0">
                <a:solidFill>
                  <a:srgbClr val="002060"/>
                </a:solidFill>
              </a:rPr>
              <a:t> dijo que Babilonia representa un sistema simbólico y global. Según él, Babilonia simboliza al papado que es un sistema espiritual y mundial, pero los 144,000 son judíos literales que viven en la tierra santa literal:</a:t>
            </a:r>
            <a:endParaRPr lang="es-ES" sz="4800" b="1" u="sng" dirty="0">
              <a:solidFill>
                <a:srgbClr val="002060"/>
              </a:solidFill>
            </a:endParaRPr>
          </a:p>
        </p:txBody>
      </p:sp>
    </p:spTree>
    <p:extLst>
      <p:ext uri="{BB962C8B-B14F-4D97-AF65-F5344CB8AC3E}">
        <p14:creationId xmlns:p14="http://schemas.microsoft.com/office/powerpoint/2010/main" val="18106903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6852" y="122780"/>
            <a:ext cx="11354468" cy="6740307"/>
          </a:xfrm>
          <a:prstGeom prst="rect">
            <a:avLst/>
          </a:prstGeom>
          <a:noFill/>
        </p:spPr>
        <p:txBody>
          <a:bodyPr wrap="square" rtlCol="0">
            <a:spAutoFit/>
          </a:bodyPr>
          <a:lstStyle/>
          <a:p>
            <a:r>
              <a:rPr lang="es-ES" sz="5400" b="1" dirty="0">
                <a:solidFill>
                  <a:schemeClr val="bg1"/>
                </a:solidFill>
              </a:rPr>
              <a:t>“Algunos sugieren que cuando se reconstruya la antigua ciudad de Babilonia, el Vaticano trasladará su sede a la Babilonia en Iraq, ¿Pero, por que ha de hacerlo? El Vaticano ha estado cumpliendo la visión de Juan desde su localidad en Roma durante los últimos quince siglos. </a:t>
            </a:r>
            <a:endParaRPr lang="es-ES" sz="5400" b="1" dirty="0">
              <a:solidFill>
                <a:schemeClr val="bg1"/>
              </a:solidFill>
            </a:endParaRPr>
          </a:p>
        </p:txBody>
      </p:sp>
    </p:spTree>
    <p:extLst>
      <p:ext uri="{BB962C8B-B14F-4D97-AF65-F5344CB8AC3E}">
        <p14:creationId xmlns:p14="http://schemas.microsoft.com/office/powerpoint/2010/main" val="5525302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6852" y="122780"/>
            <a:ext cx="11354468" cy="6186309"/>
          </a:xfrm>
          <a:prstGeom prst="rect">
            <a:avLst/>
          </a:prstGeom>
          <a:noFill/>
        </p:spPr>
        <p:txBody>
          <a:bodyPr wrap="square" rtlCol="0">
            <a:spAutoFit/>
          </a:bodyPr>
          <a:lstStyle/>
          <a:p>
            <a:r>
              <a:rPr lang="es-ES" sz="4400" b="1" dirty="0">
                <a:solidFill>
                  <a:schemeClr val="bg1"/>
                </a:solidFill>
              </a:rPr>
              <a:t>Además, hemos demostrado como el Vaticano ha mantenido su conexión con la Babilonia antigua por medio del cristianismo paganizado que ha promulgado. </a:t>
            </a:r>
            <a:r>
              <a:rPr lang="es-ES" sz="4400" b="1" dirty="0" smtClean="0">
                <a:solidFill>
                  <a:schemeClr val="bg1"/>
                </a:solidFill>
              </a:rPr>
              <a:t>En </a:t>
            </a:r>
            <a:r>
              <a:rPr lang="es-ES" sz="4400" b="1" dirty="0">
                <a:solidFill>
                  <a:schemeClr val="bg1"/>
                </a:solidFill>
              </a:rPr>
              <a:t>lo que a la antigua Babilonia se refiere, ni siquiera ha existido durante los últimos 2300 años ‘para reinar sobre los reyes de la tierra.’ Babilonia estaba en ruinas cuando la Roma pagana y luego la Roma católica reinaban sobre los </a:t>
            </a:r>
            <a:r>
              <a:rPr lang="es-ES" sz="4400" b="1" dirty="0" smtClean="0">
                <a:solidFill>
                  <a:schemeClr val="bg1"/>
                </a:solidFill>
              </a:rPr>
              <a:t>reyes. </a:t>
            </a:r>
          </a:p>
        </p:txBody>
      </p:sp>
    </p:spTree>
    <p:extLst>
      <p:ext uri="{BB962C8B-B14F-4D97-AF65-F5344CB8AC3E}">
        <p14:creationId xmlns:p14="http://schemas.microsoft.com/office/powerpoint/2010/main" val="25102052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6852" y="122780"/>
            <a:ext cx="11354468" cy="6186309"/>
          </a:xfrm>
          <a:prstGeom prst="rect">
            <a:avLst/>
          </a:prstGeom>
          <a:noFill/>
        </p:spPr>
        <p:txBody>
          <a:bodyPr wrap="square" rtlCol="0">
            <a:spAutoFit/>
          </a:bodyPr>
          <a:lstStyle/>
          <a:p>
            <a:r>
              <a:rPr lang="es-ES" sz="4400" b="1" dirty="0" smtClean="0">
                <a:solidFill>
                  <a:schemeClr val="bg1"/>
                </a:solidFill>
              </a:rPr>
              <a:t>Dios </a:t>
            </a:r>
            <a:r>
              <a:rPr lang="es-ES" sz="4400" b="1" dirty="0">
                <a:solidFill>
                  <a:schemeClr val="bg1"/>
                </a:solidFill>
              </a:rPr>
              <a:t>estaba anunciando el juicio final que recaerá sobre el gran mal que comenzó en la torre de Babel y que ha crecido a medida que se han sofisticado la política, la religión y la ciencia. Finalmente, </a:t>
            </a:r>
            <a:r>
              <a:rPr lang="es-ES" sz="4400" b="1" dirty="0">
                <a:solidFill>
                  <a:srgbClr val="FFFF00"/>
                </a:solidFill>
              </a:rPr>
              <a:t>todo el mundo </a:t>
            </a:r>
            <a:r>
              <a:rPr lang="es-ES" sz="4400" b="1" dirty="0">
                <a:solidFill>
                  <a:schemeClr val="bg1"/>
                </a:solidFill>
              </a:rPr>
              <a:t>se unirá para propagar la antigua mentira de Satanás. Esta es la Babilonia </a:t>
            </a:r>
            <a:r>
              <a:rPr lang="es-ES" sz="4400" b="1" dirty="0">
                <a:solidFill>
                  <a:srgbClr val="FFFF00"/>
                </a:solidFill>
              </a:rPr>
              <a:t>revivida</a:t>
            </a:r>
            <a:r>
              <a:rPr lang="es-ES" sz="4400" b="1" dirty="0">
                <a:solidFill>
                  <a:schemeClr val="bg1"/>
                </a:solidFill>
              </a:rPr>
              <a:t> con su sede en Roma que será destruida para nunca más ser habitada.”</a:t>
            </a:r>
            <a:endParaRPr lang="es-ES" sz="4400" b="1" dirty="0">
              <a:solidFill>
                <a:schemeClr val="bg1"/>
              </a:solidFill>
            </a:endParaRPr>
          </a:p>
        </p:txBody>
      </p:sp>
    </p:spTree>
    <p:extLst>
      <p:ext uri="{BB962C8B-B14F-4D97-AF65-F5344CB8AC3E}">
        <p14:creationId xmlns:p14="http://schemas.microsoft.com/office/powerpoint/2010/main" val="8877940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9656" y="1619151"/>
            <a:ext cx="4903376" cy="1077218"/>
          </a:xfrm>
          <a:prstGeom prst="rect">
            <a:avLst/>
          </a:prstGeom>
          <a:noFill/>
        </p:spPr>
        <p:txBody>
          <a:bodyPr wrap="square" rtlCol="0">
            <a:spAutoFit/>
          </a:bodyPr>
          <a:lstStyle/>
          <a:p>
            <a:pPr lvl="0">
              <a:defRPr/>
            </a:pPr>
            <a:r>
              <a:rPr lang="es-ES" sz="3200" dirty="0">
                <a:solidFill>
                  <a:srgbClr val="4472C4">
                    <a:lumMod val="50000"/>
                  </a:srgbClr>
                </a:solidFill>
              </a:rPr>
              <a:t>Después de que el mundo se haya sellado y marcado...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4714464" cy="1077218"/>
          </a:xfrm>
          <a:prstGeom prst="rect">
            <a:avLst/>
          </a:prstGeom>
          <a:noFill/>
        </p:spPr>
        <p:txBody>
          <a:bodyPr wrap="square" rtlCol="0">
            <a:spAutoFit/>
          </a:bodyPr>
          <a:lstStyle/>
          <a:p>
            <a:pPr lvl="0">
              <a:defRPr/>
            </a:pPr>
            <a:r>
              <a:rPr lang="es-ES" sz="3200" dirty="0">
                <a:solidFill>
                  <a:srgbClr val="4472C4">
                    <a:lumMod val="50000"/>
                  </a:srgbClr>
                </a:solidFill>
              </a:rPr>
              <a:t>Cuando los tres ángeles suelten los </a:t>
            </a:r>
            <a:r>
              <a:rPr lang="es-ES" sz="3200" dirty="0" smtClean="0">
                <a:solidFill>
                  <a:srgbClr val="4472C4">
                    <a:lumMod val="50000"/>
                  </a:srgbClr>
                </a:solidFill>
              </a:rPr>
              <a:t>vientos, </a:t>
            </a:r>
            <a:r>
              <a:rPr lang="es-ES" sz="3200" dirty="0">
                <a:solidFill>
                  <a:srgbClr val="4472C4">
                    <a:lumMod val="50000"/>
                  </a:srgbClr>
                </a:solidFill>
              </a:rPr>
              <a:t>Jesús...</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156430"/>
            <a:ext cx="4577986" cy="1077218"/>
          </a:xfrm>
          <a:prstGeom prst="rect">
            <a:avLst/>
          </a:prstGeom>
          <a:noFill/>
        </p:spPr>
        <p:txBody>
          <a:bodyPr wrap="square" rtlCol="0">
            <a:spAutoFit/>
          </a:bodyPr>
          <a:lstStyle/>
          <a:p>
            <a:pPr lvl="0">
              <a:defRPr/>
            </a:pPr>
            <a:r>
              <a:rPr lang="es-ES" sz="3200" dirty="0">
                <a:solidFill>
                  <a:srgbClr val="4472C4">
                    <a:lumMod val="50000"/>
                  </a:srgbClr>
                </a:solidFill>
              </a:rPr>
              <a:t>El sello de Dios y la marca de la bestia son...</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6" y="5512317"/>
            <a:ext cx="4033220" cy="1077218"/>
          </a:xfrm>
          <a:prstGeom prst="rect">
            <a:avLst/>
          </a:prstGeom>
          <a:noFill/>
        </p:spPr>
        <p:txBody>
          <a:bodyPr wrap="square" rtlCol="0">
            <a:spAutoFit/>
          </a:bodyPr>
          <a:lstStyle/>
          <a:p>
            <a:pPr lvl="0">
              <a:defRPr/>
            </a:pPr>
            <a:r>
              <a:rPr lang="es-ES" sz="3200" dirty="0">
                <a:solidFill>
                  <a:srgbClr val="4472C4">
                    <a:lumMod val="50000"/>
                  </a:srgbClr>
                </a:solidFill>
              </a:rPr>
              <a:t>Los 144 mil sellados no son...</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764612"/>
            <a:ext cx="4714464" cy="1077218"/>
          </a:xfrm>
          <a:prstGeom prst="rect">
            <a:avLst/>
          </a:prstGeom>
          <a:noFill/>
        </p:spPr>
        <p:txBody>
          <a:bodyPr wrap="square" rtlCol="0">
            <a:spAutoFit/>
          </a:bodyPr>
          <a:lstStyle/>
          <a:p>
            <a:pPr lvl="0">
              <a:defRPr/>
            </a:pPr>
            <a:r>
              <a:rPr lang="es-ES" sz="3200" dirty="0">
                <a:solidFill>
                  <a:srgbClr val="4472C4">
                    <a:lumMod val="50000"/>
                  </a:srgbClr>
                </a:solidFill>
              </a:rPr>
              <a:t>Dios </a:t>
            </a:r>
            <a:r>
              <a:rPr lang="es-ES" sz="3200" dirty="0" smtClean="0">
                <a:solidFill>
                  <a:srgbClr val="4472C4">
                    <a:lumMod val="50000"/>
                  </a:srgbClr>
                </a:solidFill>
              </a:rPr>
              <a:t>protege </a:t>
            </a:r>
            <a:r>
              <a:rPr lang="es-ES" sz="3200" dirty="0">
                <a:solidFill>
                  <a:srgbClr val="4472C4">
                    <a:lumMod val="50000"/>
                  </a:srgbClr>
                </a:solidFill>
              </a:rPr>
              <a:t>a los 144 mil en medio...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46709" y="3349387"/>
            <a:ext cx="510426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ya no habrá oportunidad para cambiar de lado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946709" y="1619151"/>
            <a:ext cx="501802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dejará de interceder</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946710" y="266638"/>
            <a:ext cx="510426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señal de propiedad y protección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946709" y="2564556"/>
            <a:ext cx="481782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judíos literales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946709" y="5692390"/>
            <a:ext cx="4756385"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de la tribulación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46709" y="4767110"/>
            <a:ext cx="5018025" cy="584775"/>
          </a:xfrm>
          <a:prstGeom prst="rect">
            <a:avLst/>
          </a:prstGeom>
          <a:noFill/>
        </p:spPr>
        <p:txBody>
          <a:bodyPr wrap="square" rtlCol="0">
            <a:spAutoFit/>
          </a:bodyPr>
          <a:lstStyle/>
          <a:p>
            <a:pPr lvl="0">
              <a:defRPr/>
            </a:pP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E. </a:t>
            </a:r>
            <a:r>
              <a:rPr lang="es-ES" sz="3200" noProof="0" dirty="0">
                <a:solidFill>
                  <a:prstClr val="black"/>
                </a:solidFill>
              </a:rPr>
              <a:t>j</a:t>
            </a:r>
            <a:r>
              <a:rPr lang="es-ES" sz="3200" dirty="0" err="1" smtClean="0">
                <a:solidFill>
                  <a:prstClr val="black"/>
                </a:solidFill>
              </a:rPr>
              <a:t>udíos</a:t>
            </a:r>
            <a:r>
              <a:rPr lang="es-ES" sz="3200" dirty="0" smtClean="0">
                <a:solidFill>
                  <a:prstClr val="black"/>
                </a:solidFill>
              </a:rPr>
              <a:t> espirituales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0289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Los fieles bajo el decreto de muerte</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4186451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49873" y="197227"/>
            <a:ext cx="11761834" cy="6740307"/>
          </a:xfrm>
          <a:prstGeom prst="rect">
            <a:avLst/>
          </a:prstGeom>
          <a:noFill/>
        </p:spPr>
        <p:txBody>
          <a:bodyPr wrap="square" rtlCol="0">
            <a:spAutoFit/>
          </a:bodyPr>
          <a:lstStyle/>
          <a:p>
            <a:r>
              <a:rPr lang="es-ES" sz="4800" b="1" dirty="0" smtClean="0">
                <a:solidFill>
                  <a:schemeClr val="bg1"/>
                </a:solidFill>
              </a:rPr>
              <a:t>4 </a:t>
            </a:r>
            <a:r>
              <a:rPr lang="es-ES" sz="4800" b="1" dirty="0">
                <a:solidFill>
                  <a:schemeClr val="bg1"/>
                </a:solidFill>
              </a:rPr>
              <a:t>Y oí el número de los </a:t>
            </a:r>
            <a:r>
              <a:rPr lang="es-ES" sz="4800" b="1" dirty="0">
                <a:solidFill>
                  <a:srgbClr val="FFFF00"/>
                </a:solidFill>
              </a:rPr>
              <a:t>sellados</a:t>
            </a:r>
            <a:r>
              <a:rPr lang="es-ES" sz="4800" b="1" dirty="0">
                <a:solidFill>
                  <a:schemeClr val="bg1"/>
                </a:solidFill>
              </a:rPr>
              <a:t>: </a:t>
            </a:r>
            <a:r>
              <a:rPr lang="es-ES" sz="4800" b="1" u="sng" dirty="0">
                <a:solidFill>
                  <a:srgbClr val="FFFF00"/>
                </a:solidFill>
              </a:rPr>
              <a:t>ciento cuarenta y cuatro mil </a:t>
            </a:r>
            <a:r>
              <a:rPr lang="es-ES" sz="4800" b="1" dirty="0">
                <a:solidFill>
                  <a:srgbClr val="FFFF00"/>
                </a:solidFill>
              </a:rPr>
              <a:t>sellados</a:t>
            </a:r>
            <a:r>
              <a:rPr lang="es-ES" sz="4800" b="1" dirty="0">
                <a:solidFill>
                  <a:schemeClr val="bg1"/>
                </a:solidFill>
              </a:rPr>
              <a:t> de todas las tribus de los hijos de Israel. 5 De la tribu de Judá, doce mil </a:t>
            </a:r>
            <a:r>
              <a:rPr lang="es-ES" sz="4800" b="1" dirty="0">
                <a:solidFill>
                  <a:srgbClr val="FFFF00"/>
                </a:solidFill>
              </a:rPr>
              <a:t>sellados</a:t>
            </a:r>
            <a:r>
              <a:rPr lang="es-ES" sz="4800" b="1" dirty="0">
                <a:solidFill>
                  <a:schemeClr val="bg1"/>
                </a:solidFill>
              </a:rPr>
              <a:t>. De la tribu de Rubén, doce mil </a:t>
            </a:r>
            <a:r>
              <a:rPr lang="es-ES" sz="4800" b="1" dirty="0">
                <a:solidFill>
                  <a:srgbClr val="FFFF00"/>
                </a:solidFill>
              </a:rPr>
              <a:t>sellados</a:t>
            </a:r>
            <a:r>
              <a:rPr lang="es-ES" sz="4800" b="1" dirty="0">
                <a:solidFill>
                  <a:schemeClr val="bg1"/>
                </a:solidFill>
              </a:rPr>
              <a:t>. De la tribu de </a:t>
            </a:r>
            <a:r>
              <a:rPr lang="es-ES" sz="4800" b="1" dirty="0" err="1">
                <a:solidFill>
                  <a:schemeClr val="bg1"/>
                </a:solidFill>
              </a:rPr>
              <a:t>Gad</a:t>
            </a:r>
            <a:r>
              <a:rPr lang="es-ES" sz="4800" b="1" dirty="0">
                <a:solidFill>
                  <a:schemeClr val="bg1"/>
                </a:solidFill>
              </a:rPr>
              <a:t>, doce mil </a:t>
            </a:r>
            <a:r>
              <a:rPr lang="es-ES" sz="4800" b="1" dirty="0">
                <a:solidFill>
                  <a:srgbClr val="FFFF00"/>
                </a:solidFill>
              </a:rPr>
              <a:t>sellados</a:t>
            </a:r>
            <a:r>
              <a:rPr lang="es-ES" sz="4800" b="1" dirty="0">
                <a:solidFill>
                  <a:schemeClr val="bg1"/>
                </a:solidFill>
              </a:rPr>
              <a:t>. 6 De la tribu de </a:t>
            </a:r>
            <a:r>
              <a:rPr lang="es-ES" sz="4800" b="1" dirty="0" err="1">
                <a:solidFill>
                  <a:schemeClr val="bg1"/>
                </a:solidFill>
              </a:rPr>
              <a:t>Aser</a:t>
            </a:r>
            <a:r>
              <a:rPr lang="es-ES" sz="4800" b="1" dirty="0">
                <a:solidFill>
                  <a:schemeClr val="bg1"/>
                </a:solidFill>
              </a:rPr>
              <a:t>, doce mil </a:t>
            </a:r>
            <a:r>
              <a:rPr lang="es-ES" sz="4800" b="1" dirty="0">
                <a:solidFill>
                  <a:srgbClr val="FFFF00"/>
                </a:solidFill>
              </a:rPr>
              <a:t>sellados</a:t>
            </a:r>
            <a:r>
              <a:rPr lang="es-ES" sz="4800" b="1" dirty="0">
                <a:solidFill>
                  <a:schemeClr val="bg1"/>
                </a:solidFill>
              </a:rPr>
              <a:t>. De la tribu de Neftalí, doce mil sellados. De la tribu de Manasés, doce mil </a:t>
            </a:r>
            <a:r>
              <a:rPr lang="es-ES" sz="4800" b="1" dirty="0">
                <a:solidFill>
                  <a:srgbClr val="FFFF00"/>
                </a:solidFill>
              </a:rPr>
              <a:t>sellados</a:t>
            </a:r>
            <a:r>
              <a:rPr lang="es-ES" sz="4800" b="1" dirty="0">
                <a:solidFill>
                  <a:schemeClr val="bg1"/>
                </a:solidFill>
              </a:rPr>
              <a:t>. </a:t>
            </a:r>
          </a:p>
        </p:txBody>
      </p:sp>
    </p:spTree>
    <p:extLst>
      <p:ext uri="{BB962C8B-B14F-4D97-AF65-F5344CB8AC3E}">
        <p14:creationId xmlns:p14="http://schemas.microsoft.com/office/powerpoint/2010/main" val="14303451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656" y="324531"/>
            <a:ext cx="11068583"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Se emitirá finalmente un decreto de muerte contra los que no adoren a la bestia y su imagen y que rehúsen recibir la marca.</a:t>
            </a:r>
            <a:endParaRPr lang="es-ES" sz="6600" b="1" u="sng" dirty="0">
              <a:solidFill>
                <a:srgbClr val="002060"/>
              </a:solidFill>
            </a:endParaRPr>
          </a:p>
        </p:txBody>
      </p:sp>
    </p:spTree>
    <p:extLst>
      <p:ext uri="{BB962C8B-B14F-4D97-AF65-F5344CB8AC3E}">
        <p14:creationId xmlns:p14="http://schemas.microsoft.com/office/powerpoint/2010/main" val="41973375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696110"/>
            <a:ext cx="11354468" cy="5632311"/>
          </a:xfrm>
          <a:prstGeom prst="rect">
            <a:avLst/>
          </a:prstGeom>
          <a:noFill/>
        </p:spPr>
        <p:txBody>
          <a:bodyPr wrap="square" rtlCol="0">
            <a:spAutoFit/>
          </a:bodyPr>
          <a:lstStyle/>
          <a:p>
            <a:r>
              <a:rPr lang="es-ES" sz="7200" b="1" dirty="0" smtClean="0">
                <a:solidFill>
                  <a:schemeClr val="bg1"/>
                </a:solidFill>
              </a:rPr>
              <a:t>“ </a:t>
            </a:r>
            <a:r>
              <a:rPr lang="es-ES" sz="7200" b="1" dirty="0">
                <a:solidFill>
                  <a:schemeClr val="bg1"/>
                </a:solidFill>
              </a:rPr>
              <a:t>Y se le permitió infundir aliento a la imagen de la bestia, para que la imagen hablase e </a:t>
            </a:r>
            <a:r>
              <a:rPr lang="es-ES" sz="7200" b="1" dirty="0">
                <a:solidFill>
                  <a:srgbClr val="FFFF00"/>
                </a:solidFill>
              </a:rPr>
              <a:t>hiciese matar </a:t>
            </a:r>
            <a:r>
              <a:rPr lang="es-ES" sz="7200" b="1" dirty="0">
                <a:solidFill>
                  <a:schemeClr val="bg1"/>
                </a:solidFill>
              </a:rPr>
              <a:t>a todo el que no la adorase.”</a:t>
            </a:r>
            <a:endParaRPr lang="es-ES" sz="72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13:15:</a:t>
            </a:r>
          </a:p>
        </p:txBody>
      </p:sp>
    </p:spTree>
    <p:extLst>
      <p:ext uri="{BB962C8B-B14F-4D97-AF65-F5344CB8AC3E}">
        <p14:creationId xmlns:p14="http://schemas.microsoft.com/office/powerpoint/2010/main" val="1941449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5482" y="245425"/>
            <a:ext cx="1139080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Daniel </a:t>
            </a:r>
            <a:r>
              <a:rPr lang="es-ES" sz="5400" b="1" dirty="0">
                <a:solidFill>
                  <a:srgbClr val="C00000"/>
                </a:solidFill>
              </a:rPr>
              <a:t>3</a:t>
            </a:r>
            <a:r>
              <a:rPr lang="es-ES" sz="5400" b="1" dirty="0">
                <a:solidFill>
                  <a:srgbClr val="002060"/>
                </a:solidFill>
              </a:rPr>
              <a:t> es una ilustración vívida de lo que hará Babilonia globalmente contra los fieles que guardan los mandamientos de Dios y le adoran tan solo a </a:t>
            </a:r>
            <a:r>
              <a:rPr lang="es-ES" sz="5400" b="1" dirty="0" smtClean="0">
                <a:solidFill>
                  <a:srgbClr val="002060"/>
                </a:solidFill>
              </a:rPr>
              <a:t>Él.  El </a:t>
            </a:r>
            <a:r>
              <a:rPr lang="es-ES" sz="5400" b="1" dirty="0">
                <a:solidFill>
                  <a:srgbClr val="002060"/>
                </a:solidFill>
              </a:rPr>
              <a:t>horno que el rey calentó siete veces más representa el tiempo de angustia cual no se ha visto jamás. </a:t>
            </a:r>
            <a:endParaRPr lang="es-ES" sz="5400" b="1" u="sng" dirty="0">
              <a:solidFill>
                <a:srgbClr val="002060"/>
              </a:solidFill>
            </a:endParaRPr>
          </a:p>
        </p:txBody>
      </p:sp>
    </p:spTree>
    <p:extLst>
      <p:ext uri="{BB962C8B-B14F-4D97-AF65-F5344CB8AC3E}">
        <p14:creationId xmlns:p14="http://schemas.microsoft.com/office/powerpoint/2010/main" val="30331877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6480" y="150479"/>
            <a:ext cx="11289809"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smtClean="0">
                <a:solidFill>
                  <a:srgbClr val="002060"/>
                </a:solidFill>
              </a:rPr>
              <a:t>Los </a:t>
            </a:r>
            <a:r>
              <a:rPr lang="es-ES" sz="6000" b="1" dirty="0">
                <a:solidFill>
                  <a:srgbClr val="002060"/>
                </a:solidFill>
              </a:rPr>
              <a:t>tres jóvenes pasaron por el tiempo de angustia, pero ni la ira del rey ni el fuego los consumió. Pasaron por el horno de fuego y sus </a:t>
            </a:r>
            <a:r>
              <a:rPr lang="es-ES" sz="6000" b="1" dirty="0" err="1" smtClean="0">
                <a:solidFill>
                  <a:srgbClr val="002060"/>
                </a:solidFill>
              </a:rPr>
              <a:t>carácteres</a:t>
            </a:r>
            <a:r>
              <a:rPr lang="es-ES" sz="6000" b="1" dirty="0" smtClean="0">
                <a:solidFill>
                  <a:srgbClr val="002060"/>
                </a:solidFill>
              </a:rPr>
              <a:t> </a:t>
            </a:r>
            <a:r>
              <a:rPr lang="es-ES" sz="6000" b="1" dirty="0">
                <a:solidFill>
                  <a:srgbClr val="002060"/>
                </a:solidFill>
              </a:rPr>
              <a:t>salieron como oro puro. Estos tres jóvenes prefiguran a los 144,000</a:t>
            </a:r>
            <a:r>
              <a:rPr lang="es-ES" sz="6000" b="1" dirty="0" smtClean="0">
                <a:solidFill>
                  <a:srgbClr val="002060"/>
                </a:solidFill>
              </a:rPr>
              <a:t>.</a:t>
            </a:r>
            <a:endParaRPr lang="es-ES" sz="6000" b="1" dirty="0">
              <a:solidFill>
                <a:srgbClr val="002060"/>
              </a:solidFill>
            </a:endParaRPr>
          </a:p>
        </p:txBody>
      </p:sp>
    </p:spTree>
    <p:extLst>
      <p:ext uri="{BB962C8B-B14F-4D97-AF65-F5344CB8AC3E}">
        <p14:creationId xmlns:p14="http://schemas.microsoft.com/office/powerpoint/2010/main" val="751816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656" y="324531"/>
            <a:ext cx="1106858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Las </a:t>
            </a:r>
            <a:r>
              <a:rPr lang="es-ES" sz="4800" b="1" dirty="0">
                <a:solidFill>
                  <a:srgbClr val="002060"/>
                </a:solidFill>
              </a:rPr>
              <a:t>siete plagas y el tiempo de angustia serán terribles. Cuando los cuatro ángeles suelten los vientos, Satanás se levantará del abismo con total control sobre los finalmente impenitentes. La imaginación más fecunda no alcanza a divisar lo que será ese tiempo para aquellos que adoran a la bestia y su imagen y reciben su marca</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22552637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656" y="324531"/>
            <a:ext cx="1106858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smtClean="0">
                <a:solidFill>
                  <a:srgbClr val="002060"/>
                </a:solidFill>
              </a:rPr>
              <a:t>Durante </a:t>
            </a:r>
            <a:r>
              <a:rPr lang="es-ES" sz="6600" b="1" dirty="0">
                <a:solidFill>
                  <a:srgbClr val="002060"/>
                </a:solidFill>
              </a:rPr>
              <a:t>este tiempo la bestia protegerá a los que reciban su marca y Dios protegerá a los que reciban su sello. ¿Cuál de los dos protectores prefiere usted?</a:t>
            </a:r>
            <a:endParaRPr lang="es-ES" sz="6600" b="1" u="sng" dirty="0">
              <a:solidFill>
                <a:srgbClr val="002060"/>
              </a:solidFill>
            </a:endParaRPr>
          </a:p>
        </p:txBody>
      </p:sp>
    </p:spTree>
    <p:extLst>
      <p:ext uri="{BB962C8B-B14F-4D97-AF65-F5344CB8AC3E}">
        <p14:creationId xmlns:p14="http://schemas.microsoft.com/office/powerpoint/2010/main" val="25208609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rescate al final de la tribulación</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8623487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1680995"/>
            <a:ext cx="11354468"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Entonces vi el cielo abierto; y he aquí un caballo blanco, y el que lo montaba se llamaba Fiel y Verdadero, y con </a:t>
            </a:r>
            <a:r>
              <a:rPr lang="es-ES" sz="4800" b="1" dirty="0">
                <a:solidFill>
                  <a:srgbClr val="FFFF00"/>
                </a:solidFill>
              </a:rPr>
              <a:t>justicia juzga y pelea</a:t>
            </a:r>
            <a:r>
              <a:rPr lang="es-ES" sz="4800" b="1" dirty="0">
                <a:solidFill>
                  <a:schemeClr val="bg1"/>
                </a:solidFill>
              </a:rPr>
              <a:t>. 12 Sus ojos eran como llama de fuego, y había en su cabeza muchas diademas; y tenía un nombre escrito que ninguno conocía sino él mismo.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19:11-16: </a:t>
            </a:r>
            <a:r>
              <a:rPr lang="es-ES" sz="3200" dirty="0">
                <a:solidFill>
                  <a:schemeClr val="tx1"/>
                </a:solidFill>
              </a:rPr>
              <a:t>Cristo vendrá al rescate castigando a la bestia, al falso profeta y a los reyes de la tierra (Apocalipsis 19:19, 20).</a:t>
            </a:r>
          </a:p>
        </p:txBody>
      </p:sp>
    </p:spTree>
    <p:extLst>
      <p:ext uri="{BB962C8B-B14F-4D97-AF65-F5344CB8AC3E}">
        <p14:creationId xmlns:p14="http://schemas.microsoft.com/office/powerpoint/2010/main" val="971453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0"/>
            <a:ext cx="11354468" cy="6863417"/>
          </a:xfrm>
          <a:prstGeom prst="rect">
            <a:avLst/>
          </a:prstGeom>
          <a:noFill/>
        </p:spPr>
        <p:txBody>
          <a:bodyPr wrap="square" rtlCol="0">
            <a:spAutoFit/>
          </a:bodyPr>
          <a:lstStyle/>
          <a:p>
            <a:r>
              <a:rPr lang="es-ES" sz="4400" b="1" dirty="0" smtClean="0">
                <a:solidFill>
                  <a:schemeClr val="bg1"/>
                </a:solidFill>
              </a:rPr>
              <a:t>13 </a:t>
            </a:r>
            <a:r>
              <a:rPr lang="es-ES" sz="4400" b="1" dirty="0">
                <a:solidFill>
                  <a:schemeClr val="bg1"/>
                </a:solidFill>
              </a:rPr>
              <a:t>Estaba vestido de una </a:t>
            </a:r>
            <a:r>
              <a:rPr lang="es-ES" sz="4400" b="1" dirty="0">
                <a:solidFill>
                  <a:srgbClr val="FFFF00"/>
                </a:solidFill>
              </a:rPr>
              <a:t>ropa teñida en sangre</a:t>
            </a:r>
            <a:r>
              <a:rPr lang="es-ES" sz="4400" b="1" dirty="0">
                <a:solidFill>
                  <a:schemeClr val="bg1"/>
                </a:solidFill>
              </a:rPr>
              <a:t>; y su nombre es: EL VERBO DE DIOS. 14 Y los </a:t>
            </a:r>
            <a:r>
              <a:rPr lang="es-ES" sz="4400" b="1" dirty="0">
                <a:solidFill>
                  <a:srgbClr val="FFFF00"/>
                </a:solidFill>
              </a:rPr>
              <a:t>ejércitos celestiales</a:t>
            </a:r>
            <a:r>
              <a:rPr lang="es-ES" sz="4400" b="1" dirty="0">
                <a:solidFill>
                  <a:schemeClr val="bg1"/>
                </a:solidFill>
              </a:rPr>
              <a:t>, vestidos de lino finísimo, blanco y limpio, le seguían en caballos blancos. 15 De su boca sale una espada aguda, para herir con ella a las naciones, y él las regirá con vara de hierro; y él </a:t>
            </a:r>
            <a:r>
              <a:rPr lang="es-ES" sz="4400" b="1" dirty="0">
                <a:solidFill>
                  <a:srgbClr val="FFFF00"/>
                </a:solidFill>
              </a:rPr>
              <a:t>pisa el lagar del vino del furor </a:t>
            </a:r>
            <a:r>
              <a:rPr lang="es-ES" sz="4400" b="1" dirty="0">
                <a:solidFill>
                  <a:schemeClr val="bg1"/>
                </a:solidFill>
              </a:rPr>
              <a:t>y de la ira del Dios Todopoderoso. 16 Y en su vestidura y en su muslo tiene escrito este nombre: REY DE REYES Y SEÑOR DE SEÑORES.”</a:t>
            </a:r>
            <a:endParaRPr lang="es-ES" sz="4400" b="1" dirty="0">
              <a:solidFill>
                <a:schemeClr val="bg1"/>
              </a:solidFill>
            </a:endParaRPr>
          </a:p>
        </p:txBody>
      </p:sp>
    </p:spTree>
    <p:extLst>
      <p:ext uri="{BB962C8B-B14F-4D97-AF65-F5344CB8AC3E}">
        <p14:creationId xmlns:p14="http://schemas.microsoft.com/office/powerpoint/2010/main" val="19006880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¿Qué clase de carácter tendrán los 144,000?</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4225103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22279</TotalTime>
  <Words>7223</Words>
  <Application>Microsoft Office PowerPoint</Application>
  <PresentationFormat>Panorámica</PresentationFormat>
  <Paragraphs>310</Paragraphs>
  <Slides>144</Slides>
  <Notes>48</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144</vt:i4>
      </vt:variant>
    </vt:vector>
  </HeadingPairs>
  <TitlesOfParts>
    <vt:vector size="155" baseType="lpstr">
      <vt:lpstr>Arial</vt:lpstr>
      <vt:lpstr>Arial Black</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1142</cp:revision>
  <dcterms:created xsi:type="dcterms:W3CDTF">2022-04-02T22:48:54Z</dcterms:created>
  <dcterms:modified xsi:type="dcterms:W3CDTF">2023-05-24T06:24:14Z</dcterms:modified>
</cp:coreProperties>
</file>