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4"/>
  </p:notesMasterIdLst>
  <p:sldIdLst>
    <p:sldId id="257" r:id="rId2"/>
    <p:sldId id="258" r:id="rId3"/>
    <p:sldId id="259" r:id="rId4"/>
    <p:sldId id="428" r:id="rId5"/>
    <p:sldId id="446" r:id="rId6"/>
    <p:sldId id="371" r:id="rId7"/>
    <p:sldId id="429" r:id="rId8"/>
    <p:sldId id="430" r:id="rId9"/>
    <p:sldId id="431" r:id="rId10"/>
    <p:sldId id="432" r:id="rId11"/>
    <p:sldId id="433" r:id="rId12"/>
    <p:sldId id="435" r:id="rId13"/>
    <p:sldId id="436" r:id="rId14"/>
    <p:sldId id="437" r:id="rId15"/>
    <p:sldId id="447" r:id="rId16"/>
    <p:sldId id="438" r:id="rId17"/>
    <p:sldId id="439" r:id="rId18"/>
    <p:sldId id="440" r:id="rId19"/>
    <p:sldId id="441" r:id="rId20"/>
    <p:sldId id="442" r:id="rId21"/>
    <p:sldId id="443" r:id="rId22"/>
    <p:sldId id="444" r:id="rId23"/>
    <p:sldId id="312" r:id="rId24"/>
    <p:sldId id="372" r:id="rId25"/>
    <p:sldId id="449" r:id="rId26"/>
    <p:sldId id="450" r:id="rId27"/>
    <p:sldId id="451" r:id="rId28"/>
    <p:sldId id="499" r:id="rId29"/>
    <p:sldId id="453" r:id="rId30"/>
    <p:sldId id="407" r:id="rId31"/>
    <p:sldId id="454" r:id="rId32"/>
    <p:sldId id="455" r:id="rId33"/>
    <p:sldId id="456" r:id="rId34"/>
    <p:sldId id="457" r:id="rId35"/>
    <p:sldId id="458" r:id="rId36"/>
    <p:sldId id="459" r:id="rId37"/>
    <p:sldId id="460" r:id="rId38"/>
    <p:sldId id="461" r:id="rId39"/>
    <p:sldId id="462" r:id="rId40"/>
    <p:sldId id="463" r:id="rId41"/>
    <p:sldId id="464" r:id="rId42"/>
    <p:sldId id="465" r:id="rId43"/>
    <p:sldId id="466" r:id="rId44"/>
    <p:sldId id="467" r:id="rId45"/>
    <p:sldId id="468" r:id="rId46"/>
    <p:sldId id="469" r:id="rId47"/>
    <p:sldId id="470" r:id="rId48"/>
    <p:sldId id="448" r:id="rId49"/>
    <p:sldId id="408" r:id="rId50"/>
    <p:sldId id="472" r:id="rId51"/>
    <p:sldId id="473" r:id="rId52"/>
    <p:sldId id="474" r:id="rId53"/>
    <p:sldId id="471" r:id="rId54"/>
    <p:sldId id="409" r:id="rId55"/>
    <p:sldId id="477" r:id="rId56"/>
    <p:sldId id="476" r:id="rId57"/>
    <p:sldId id="478" r:id="rId58"/>
    <p:sldId id="479" r:id="rId59"/>
    <p:sldId id="480" r:id="rId60"/>
    <p:sldId id="481" r:id="rId61"/>
    <p:sldId id="482" r:id="rId62"/>
    <p:sldId id="483" r:id="rId63"/>
    <p:sldId id="484" r:id="rId64"/>
    <p:sldId id="485" r:id="rId65"/>
    <p:sldId id="486" r:id="rId66"/>
    <p:sldId id="487" r:id="rId67"/>
    <p:sldId id="488" r:id="rId68"/>
    <p:sldId id="489" r:id="rId69"/>
    <p:sldId id="490" r:id="rId70"/>
    <p:sldId id="491" r:id="rId71"/>
    <p:sldId id="492" r:id="rId72"/>
    <p:sldId id="493" r:id="rId73"/>
    <p:sldId id="494" r:id="rId74"/>
    <p:sldId id="367" r:id="rId75"/>
    <p:sldId id="501" r:id="rId76"/>
    <p:sldId id="475" r:id="rId77"/>
    <p:sldId id="410" r:id="rId78"/>
    <p:sldId id="495" r:id="rId79"/>
    <p:sldId id="496" r:id="rId80"/>
    <p:sldId id="497" r:id="rId81"/>
    <p:sldId id="498" r:id="rId82"/>
    <p:sldId id="262" r:id="rId83"/>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825"/>
    <a:srgbClr val="000E2A"/>
    <a:srgbClr val="000F2E"/>
    <a:srgbClr val="001746"/>
    <a:srgbClr val="19278B"/>
    <a:srgbClr val="121C64"/>
    <a:srgbClr val="4B23AF"/>
    <a:srgbClr val="6BC95B"/>
    <a:srgbClr val="719BCD"/>
    <a:srgbClr val="F5CC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240" autoAdjust="0"/>
    <p:restoredTop sz="94640"/>
  </p:normalViewPr>
  <p:slideViewPr>
    <p:cSldViewPr snapToGrid="0">
      <p:cViewPr varScale="1">
        <p:scale>
          <a:sx n="102" d="100"/>
          <a:sy n="102" d="100"/>
        </p:scale>
        <p:origin x="51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8T16:03:08.842"/>
    </inkml:context>
    <inkml:brush xml:id="br0">
      <inkml:brushProperty name="width" value="0.0599" units="cm"/>
      <inkml:brushProperty name="height" value="0.0599" units="cm"/>
    </inkml:brush>
  </inkml:definitions>
  <inkml:trace contextRef="#ctx0" brushRef="#br0">0 543 8042,'3'-12'46,"0"0"1,1-1 0,0 0 0,1-1-1,1-1 1,0-1 0,2 1 0,2-1 0,3-1-1,-1 0 1,0 1 0,0-1 0,-1 3-1,-3 1 1,-2 1 0,0 2 0,-1 4 0,-2 5-1,-3 7 1,-2 5 0,-2 4 0,0 1 805,0 1-794,1 2 1,0-1-1,0 1 1,1-1-1,1 0 1,1 1 0,0-1 53,0 1 1,1-2 0,1-1 0,2-1-84,1-2 0,1-4 0,3-3 0,2 0 90,1 0 1,-1-2-1,5-6 1,4-5 18,3-5 0,5-6 1,2-6-1,1-4-149,2-4 0,1-5 0,3-4 0,-1-2-33,1-4 0,-2 5 0,-3-1 1,-7 6 143,-4 3 0,-5 5 0,-8 7 0,-2 2 226,-3 6 1,-3 7 0,-3 4-67,-3 2 0,2 2 0,0 2 0,1 3-239,0 2 0,-4 2 0,1 2 1,-3 1-78,0 1 0,0 3 0,0 3 0,0 1-165,-1 0 1,4-2-1,1-1 1,0-2-135,0-1 1,3-3 0,0 0 224,4-2 0,3-5 1,5-2-1,3-3 104,2-3 0,3-2 1,3-5-1,1-2-204,2-4 0,1-2 1,4-3-1,0-1-149,-3-2 1,0 0 0,0-3 0,1 2-1123,0 0 1501,-5 1 0,9-4 0,-8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8T16:03:17.224"/>
    </inkml:context>
    <inkml:brush xml:id="br0">
      <inkml:brushProperty name="width" value="0.0599" units="cm"/>
      <inkml:brushProperty name="height" value="0.0599" units="cm"/>
    </inkml:brush>
  </inkml:definitions>
  <inkml:trace contextRef="#ctx0" brushRef="#br0">194 185 8313,'-3'9'-346,"-1"0"294,-1 0 0,3 0 1,-1 1-1,2-1 52,1 0 0,0 1 0,0 2 0,0 1-12,0 1 1,0-2-1,0 4 1,0 0-17,0 1 1,1 0 0,1-1 0,2 2 9,1-2 1,-2 0-1,3 3 1,1-1 22,1 1 1,2-1 0,0-1 0,1 0 144,1-2 0,5-3 0,-2 3 0,2-2 8,2-2 1,2-4 0,2-1 0,0 1-86,3-2 0,0 0 0,2-3 0,0 1-31,-1-1 0,2-1 1,1-1-1,1-1-84,2-2 0,-3 2 0,0-3 1,-1 0-29,-1-2 1,-1 0 0,0 0-1,-2 0 42,0 1 1,-4-3 0,2 2 0,-3-1-10,-2 0 1,-6-1 0,1 2 0,-2-2-6,-1-1 1,0 0 0,-7-1 0,-1 1 54,-1 0 0,-1-3 1,0-1-1,-1 2 38,-2 1 1,-2 0 0,-3-2 0,0 0-56,2 1 0,0-2 0,-3 0 0,0 1 4,0-1 1,-1 2 0,1-5 0,0 1-11,0 1 0,-3-4 0,-2 3 0,0-3 35,-2 0 1,-2 0 0,0-1 0,-1 1 31,1-1 0,-1 4 0,-2 1 0,-1-1-21,-2 1 1,3 4 0,-4 0 0,-1 3-20,0-1 1,2 3 0,3 0 0,1 0-41,2 0 0,0 2 0,-1-3 0,1-1 68,-1-2 1,4 3 0,1 0 0,-1 0 111,1 1 1,3-2 0,-1 4-1,0 1-96,0 1 0,1 1 1,-3 0-1,-1 0-95,1 0 0,2 1 0,-4 2 1,-1 3-164,-4 2 1,5 2 0,-2 1 0,0 3 9,1 0 1,-1-1-1,0 5 1,2 1-40,0 1 1,4 0-1,-2 2 1,1 1 13,1 1 0,2 2 0,2-2 0,2-1 212,3-1 0,2 1 0,1 1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8T16:04:24.551"/>
    </inkml:context>
    <inkml:brush xml:id="br0">
      <inkml:brushProperty name="width" value="0.0599" units="cm"/>
      <inkml:brushProperty name="height" value="0.0599" units="cm"/>
    </inkml:brush>
  </inkml:definitions>
  <inkml:trace contextRef="#ctx0" brushRef="#br0">28 240 7639,'-5'0'1427,"1"0"-2099,4 0 705,0 0 0,0 4 0,0 2 57,0 3 0,0 0 0,0 0 0,0 1-3,0 2 1,0 0-1,1 2 1,1 0-63,1 1 0,0 0 0,-2 2 1,1 0-97,1-2 0,1-1 0,-2 3 0,2-3-135,1-1 0,-3 1 0,1-3 1,-2 1-275,-1-1 1,3 0-1,1-2-218,-2 0 698,-1 0 0,-6 0 0,0 1 0</inkml:trace>
  <inkml:trace contextRef="#ctx0" brushRef="#br0" timeOffset="617">19 203 8012,'-5'-9'-61,"1"0"544,-2 0-40,2 4-371,4 1-53,0 4 0,0 1 41,0 2 0,1-2 0,2 2-21,3-2 1,6-1 0,1 0 0,2 0-74,5 0 1,3-4 0,8-4 0,4-2-213,4-2 1,7-5 0,7-1 0,2-2 53,0-1 0,0 3 0,-9 2 0,-5 2-117,-5 4 0,-12 3 0,-10 8-302,-6 2 611,-12 2 0,-6 8 0,-9 2 0</inkml:trace>
  <inkml:trace contextRef="#ctx0" brushRef="#br0" timeOffset="1184">91 185 7823,'-5'-4'-516,"-3"3"1059,2-2 61,2-2-381,-5 4-85,8-3 1,-3 5 67,4 2 1,0-1 0,0 4-1,0 1-180,0 1 1,0 4 0,0 2-1,0 0 16,0 2 0,0 2 0,0 1 1,0 3-82,0 2 0,0 7 0,0 3 0,0 1-65,0 2 1,-3-3 0,-1 0 0,0-1-90,0 0 0,1-2 1,3-8-1,0-4-45,0-6 0,1-3 1,2-2-1,3-1-58,2-4 1,2-2-1,0-2 296,2-2 0,2-3 0,5-3 0</inkml:trace>
  <inkml:trace contextRef="#ctx0" brushRef="#br0" timeOffset="1817">65 434 8007,'-6'-1'-22,"2"-1"102,0-1 219,3 0-211,-3 3 1,5 0 0,2 0-68,3 0 1,4-3 0,2-1 0,3 0 1,3 0 0,1-3 1,1 2-1,2-2-45,-2 1 0,3 0 1,-2-3-1,0 0 29,-2 0 1,0 2 0,-2 2-1,-2 0-182,-2 0 0,-3 3-496,-1-1 583,-4 2 1,-5 1 0,-6 0 40,-2 0 0,-1 0 0,-1 0 0,1 0-5,0 0 1,0 0 0,-1 1 0,-2 1-27,0 1 1,-3 0 0,1-3 0,1 1 34,0 2 1,-2-2-1,1 2 1,0-1 51,-2 1 0,-1-2 1,1 4-1,2-2-183,0 0 0,2 4 0,3-2 174,0 0 0,3 7 0,2-1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8T16:04:42.252"/>
    </inkml:context>
    <inkml:brush xml:id="br0">
      <inkml:brushProperty name="width" value="0.0599" units="cm"/>
      <inkml:brushProperty name="height" value="0.0599" units="cm"/>
    </inkml:brush>
  </inkml:definitions>
  <inkml:trace contextRef="#ctx0" brushRef="#br0">0 9 7919,'0'-5'131,"0"1"-85,0 4 0,0 1 0,1 2 0,1 3-19,1 3 1,3 0 0,-2 1 0,1 1 28,-1 2 0,3 3 0,-2-1 0,1 3-83,0 0 0,0 0 0,2 1 0,0-1 9,-2 1 1,0-1 0,2 0-1,-1 1-10,-1-1 1,-3-2 0,3-2 0,-2-1-84,-2-2 0,2 0-91,-1-2-73,0-4-83,-3-1-17,0-4 1,1-1 374,2-2 0,-2-2 0,3-4 0</inkml:trace>
  <inkml:trace contextRef="#ctx0" brushRef="#br0" timeOffset="616">294 73 7878,'0'-9'0,"0"-1"-204,0 1 0,0 0 1,-1 0 467,-3 0 1,3 2 295,-2 1-673,2 4 1,1-1 55,0 6 0,0-1 1,0 4 33,0 2 1,-3 0-1,0 1 1,0 1-6,-1 2 1,2-1 0,-3 1 0,0-1 42,0 1 1,0 0-1,-3 2 1,3-1 55,1-1 0,-2 1 0,2 0 0,-1 0 35,-2 1 1,2-1 0,-2-2-1,0 3 13,-1 0 1,2-3 0,1 1 0,1-1-121,2-2 0,-2 0-915,1 0-274,0-4 1190,3-1 0,0-4 0,0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8T16:04:52.902"/>
    </inkml:context>
    <inkml:brush xml:id="br0">
      <inkml:brushProperty name="width" value="0.0599" units="cm"/>
      <inkml:brushProperty name="height" value="0.0599" units="cm"/>
    </inkml:brush>
  </inkml:definitions>
  <inkml:trace contextRef="#ctx0" brushRef="#br0">26 101 7949,'0'-9'404,"0"4"0,1 1-279,1 4 1,0 7 0,2 3-1,0 4-84,-1 2 0,1 1 1,-2 2-1,-1 0-55,-1 3 1,2-2-1,0 5 1,-1 0-24,0 2 1,-3 0 0,0 2 0,-1 1 1,-2 0 1,0 1 0,-1-3 0,0-1-101,0 1 0,2-5 0,1-1 1,-1-3-377,0 0 1,2-5-423,2-2 933,0-6 0,0-1 0,0-5 0</inkml:trace>
  <inkml:trace contextRef="#ctx0" brushRef="#br0" timeOffset="466">38 184 7950,'-6'-6'-150,"0"0"1,0 4 200,1-1 530,-1 2-569,0 1 0,3 3 0,3 0 18,3-1 0,3-1 0,0-1 1,0 0-40,2 0 0,2 0 0,3-1 1,3-2-85,0-3 1,5-2 0,0-3 0,2 0-153,2-1 1,0-4 0,2 0-1,0 0 28,0 0 0,-4 0 0,-4 5 0,-3 2 217,-2 2 0,-4 0 0,-2-2 0</inkml:trace>
  <inkml:trace contextRef="#ctx0" brushRef="#br0" timeOffset="884">49 395 8031,'0'-9'51,"0"1"1,-1 0 13,-1 2 0,-1 4 1,2-2-1,-2 1-244,-1 0 1,3 0 762,-3 3-122,3 0-204,-5 0-257,6 4 0,-2 0 0,4 2 0,2-3 59,3-2 0,3-1 1,4 0-1,2 0-81,2 0 1,3-1 0,3-2 0,2-3-133,1-2 1,0 1-1,-1 0 1,0-2-116,-2 2 0,2 0 0,-2-1 0,-3 2-138,-2 3 0,-1 1 406,-4-1 0,2 2 0,-1-4 0</inkml:trace>
  <inkml:trace contextRef="#ctx0" brushRef="#br0" timeOffset="1467">72 219 7943,'0'-6'-44,"-2"0"32,0-1 1,0 3 0,0-1 748,0 1-632,0 3 1,2-2-1,-2 6 1,0 3-23,1 3 1,0 0-1,1 1 1,0 1-107,0 2 0,0 2 0,0-2 0,1 2-41,1 1 0,-1-2 1,1 2-1,-1 0 18,1 1 0,-2 2 1,3-1-1,-2 1 179,1-1 0,-1 3-176,1 1 0,-2 2 2,-2-2 0,-1 0 1,-4-1-1,1 0-79,1 0 0,-1 1 0,0-1 120,0-4 0,-2 1 0,-1-3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D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85D268-0FD2-4631-811C-0CB80D220B89}" type="datetimeFigureOut">
              <a:rPr lang="es-DO" smtClean="0"/>
              <a:t>25/2/24</a:t>
            </a:fld>
            <a:endParaRPr lang="es-D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D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D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FF45E-8DEE-49FB-98A0-EA8A0FF874F0}" type="slidenum">
              <a:rPr lang="es-DO" smtClean="0"/>
              <a:t>‹Nº›</a:t>
            </a:fld>
            <a:endParaRPr lang="es-DO"/>
          </a:p>
        </p:txBody>
      </p:sp>
    </p:spTree>
    <p:extLst>
      <p:ext uri="{BB962C8B-B14F-4D97-AF65-F5344CB8AC3E}">
        <p14:creationId xmlns:p14="http://schemas.microsoft.com/office/powerpoint/2010/main" val="148477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DO" dirty="0"/>
          </a:p>
        </p:txBody>
      </p:sp>
      <p:sp>
        <p:nvSpPr>
          <p:cNvPr id="4" name="Marcador de número de diapositiva 3"/>
          <p:cNvSpPr>
            <a:spLocks noGrp="1"/>
          </p:cNvSpPr>
          <p:nvPr>
            <p:ph type="sldNum" sz="quarter" idx="10"/>
          </p:nvPr>
        </p:nvSpPr>
        <p:spPr/>
        <p:txBody>
          <a:bodyPr/>
          <a:lstStyle/>
          <a:p>
            <a:fld id="{6A0FF45E-8DEE-49FB-98A0-EA8A0FF874F0}" type="slidenum">
              <a:rPr lang="es-DO" smtClean="0"/>
              <a:t>2</a:t>
            </a:fld>
            <a:endParaRPr lang="es-DO"/>
          </a:p>
        </p:txBody>
      </p:sp>
    </p:spTree>
    <p:extLst>
      <p:ext uri="{BB962C8B-B14F-4D97-AF65-F5344CB8AC3E}">
        <p14:creationId xmlns:p14="http://schemas.microsoft.com/office/powerpoint/2010/main" val="2356616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s-DO" dirty="0"/>
          </a:p>
        </p:txBody>
      </p:sp>
      <p:sp>
        <p:nvSpPr>
          <p:cNvPr id="4" name="Marcador de número de diapositiva 3"/>
          <p:cNvSpPr>
            <a:spLocks noGrp="1"/>
          </p:cNvSpPr>
          <p:nvPr>
            <p:ph type="sldNum" sz="quarter" idx="5"/>
          </p:nvPr>
        </p:nvSpPr>
        <p:spPr/>
        <p:txBody>
          <a:bodyPr/>
          <a:lstStyle/>
          <a:p>
            <a:fld id="{6A0FF45E-8DEE-49FB-98A0-EA8A0FF874F0}" type="slidenum">
              <a:rPr lang="es-DO" smtClean="0"/>
              <a:t>27</a:t>
            </a:fld>
            <a:endParaRPr lang="es-DO"/>
          </a:p>
        </p:txBody>
      </p:sp>
    </p:spTree>
    <p:extLst>
      <p:ext uri="{BB962C8B-B14F-4D97-AF65-F5344CB8AC3E}">
        <p14:creationId xmlns:p14="http://schemas.microsoft.com/office/powerpoint/2010/main" val="1339899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0B64DB-F995-9300-1D42-E44F8B7DA26F}"/>
              </a:ext>
            </a:extLst>
          </p:cNvPr>
          <p:cNvSpPr>
            <a:spLocks noGrp="1"/>
          </p:cNvSpPr>
          <p:nvPr>
            <p:ph type="ctrTitle"/>
          </p:nvPr>
        </p:nvSpPr>
        <p:spPr>
          <a:xfrm>
            <a:off x="1524003" y="1122364"/>
            <a:ext cx="9144000" cy="2387600"/>
          </a:xfrm>
        </p:spPr>
        <p:txBody>
          <a:bodyPr anchor="b"/>
          <a:lstStyle>
            <a:lvl1pPr algn="ctr">
              <a:defRPr sz="5999"/>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8EEF1722-41BA-C6C0-D2DD-32719BF1248F}"/>
              </a:ext>
            </a:extLst>
          </p:cNvPr>
          <p:cNvSpPr>
            <a:spLocks noGrp="1"/>
          </p:cNvSpPr>
          <p:nvPr>
            <p:ph type="subTitle" idx="1"/>
          </p:nvPr>
        </p:nvSpPr>
        <p:spPr>
          <a:xfrm>
            <a:off x="1524003" y="3602038"/>
            <a:ext cx="9144000" cy="1655762"/>
          </a:xfrm>
        </p:spPr>
        <p:txBody>
          <a:bodyPr/>
          <a:lstStyle>
            <a:lvl1pPr marL="0" indent="0" algn="ctr">
              <a:buNone/>
              <a:defRPr sz="2401"/>
            </a:lvl1pPr>
            <a:lvl2pPr marL="457255" indent="0" algn="ctr">
              <a:buNone/>
              <a:defRPr sz="2001"/>
            </a:lvl2pPr>
            <a:lvl3pPr marL="914513" indent="0" algn="ctr">
              <a:buNone/>
              <a:defRPr sz="1799"/>
            </a:lvl3pPr>
            <a:lvl4pPr marL="1371766" indent="0" algn="ctr">
              <a:buNone/>
              <a:defRPr sz="1600"/>
            </a:lvl4pPr>
            <a:lvl5pPr marL="1829024" indent="0" algn="ctr">
              <a:buNone/>
              <a:defRPr sz="1600"/>
            </a:lvl5pPr>
            <a:lvl6pPr marL="2286278" indent="0" algn="ctr">
              <a:buNone/>
              <a:defRPr sz="1600"/>
            </a:lvl6pPr>
            <a:lvl7pPr marL="2743534" indent="0" algn="ctr">
              <a:buNone/>
              <a:defRPr sz="1600"/>
            </a:lvl7pPr>
            <a:lvl8pPr marL="3200791" indent="0" algn="ctr">
              <a:buNone/>
              <a:defRPr sz="1600"/>
            </a:lvl8pPr>
            <a:lvl9pPr marL="3658047"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07C8CCFC-F5D7-EA98-EBBF-1A3169371249}"/>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5" name="Marcador de pie de página 4">
            <a:extLst>
              <a:ext uri="{FF2B5EF4-FFF2-40B4-BE49-F238E27FC236}">
                <a16:creationId xmlns:a16="http://schemas.microsoft.com/office/drawing/2014/main" id="{473D65ED-85C5-D7AB-05DB-64214D4E115A}"/>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A4937796-E63F-952B-393C-00C38791BCDC}"/>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885284165"/>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CA37E6-073A-4303-C3E9-33E270DB1F6D}"/>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265E51EC-FC26-140C-73C8-7ABF82B447D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9076015D-CD22-3685-AD5F-4A01195192FB}"/>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5" name="Marcador de pie de página 4">
            <a:extLst>
              <a:ext uri="{FF2B5EF4-FFF2-40B4-BE49-F238E27FC236}">
                <a16:creationId xmlns:a16="http://schemas.microsoft.com/office/drawing/2014/main" id="{5620C387-46E3-9A04-557A-52AF2E9B2132}"/>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545E32F-B42B-FD7E-C077-44A380374AE3}"/>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43202512"/>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4E9B06E-BBE5-3906-D7C2-25EF1D3CFBF9}"/>
              </a:ext>
            </a:extLst>
          </p:cNvPr>
          <p:cNvSpPr>
            <a:spLocks noGrp="1"/>
          </p:cNvSpPr>
          <p:nvPr>
            <p:ph type="title" orient="vert"/>
          </p:nvPr>
        </p:nvSpPr>
        <p:spPr>
          <a:xfrm>
            <a:off x="8724901" y="365127"/>
            <a:ext cx="2628903"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9F54D7C3-FE26-0A04-4247-73F7264E947C}"/>
              </a:ext>
            </a:extLst>
          </p:cNvPr>
          <p:cNvSpPr>
            <a:spLocks noGrp="1"/>
          </p:cNvSpPr>
          <p:nvPr>
            <p:ph type="body" orient="vert" idx="1"/>
          </p:nvPr>
        </p:nvSpPr>
        <p:spPr>
          <a:xfrm>
            <a:off x="838201" y="365127"/>
            <a:ext cx="7734299"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9C92FBFF-F707-B345-FF45-D391FB2A033B}"/>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5" name="Marcador de pie de página 4">
            <a:extLst>
              <a:ext uri="{FF2B5EF4-FFF2-40B4-BE49-F238E27FC236}">
                <a16:creationId xmlns:a16="http://schemas.microsoft.com/office/drawing/2014/main" id="{B6CDF893-0E23-EFEE-CC79-8B25169D75D6}"/>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DDC301A6-9CF0-5528-3F60-2EA2F186DC54}"/>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460395300"/>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D86B2B-A3B1-91A5-0D6A-8194BD263618}"/>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9647D168-9187-0A87-EB31-B0671F0CA65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6DA9B267-F0EA-9809-A0F6-E43BAD8D1B0F}"/>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5" name="Marcador de pie de página 4">
            <a:extLst>
              <a:ext uri="{FF2B5EF4-FFF2-40B4-BE49-F238E27FC236}">
                <a16:creationId xmlns:a16="http://schemas.microsoft.com/office/drawing/2014/main" id="{EF318AA8-F73F-EDE1-E104-6358048A105F}"/>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6930630D-6FF0-B1B1-AF54-1B398292B9F3}"/>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638337093"/>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313E8-4065-9B64-FC65-9B276616088A}"/>
              </a:ext>
            </a:extLst>
          </p:cNvPr>
          <p:cNvSpPr>
            <a:spLocks noGrp="1"/>
          </p:cNvSpPr>
          <p:nvPr>
            <p:ph type="title"/>
          </p:nvPr>
        </p:nvSpPr>
        <p:spPr>
          <a:xfrm>
            <a:off x="831856" y="1709743"/>
            <a:ext cx="10515601" cy="2852737"/>
          </a:xfrm>
        </p:spPr>
        <p:txBody>
          <a:bodyPr anchor="b"/>
          <a:lstStyle>
            <a:lvl1pPr>
              <a:defRPr sz="5999"/>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52543AEA-F7A2-B5A3-913C-6506AF4F2918}"/>
              </a:ext>
            </a:extLst>
          </p:cNvPr>
          <p:cNvSpPr>
            <a:spLocks noGrp="1"/>
          </p:cNvSpPr>
          <p:nvPr>
            <p:ph type="body" idx="1"/>
          </p:nvPr>
        </p:nvSpPr>
        <p:spPr>
          <a:xfrm>
            <a:off x="831856" y="4589468"/>
            <a:ext cx="10515601" cy="1500187"/>
          </a:xfrm>
        </p:spPr>
        <p:txBody>
          <a:bodyPr/>
          <a:lstStyle>
            <a:lvl1pPr marL="0" indent="0">
              <a:buNone/>
              <a:defRPr sz="2401">
                <a:solidFill>
                  <a:schemeClr val="tx1">
                    <a:tint val="75000"/>
                  </a:schemeClr>
                </a:solidFill>
              </a:defRPr>
            </a:lvl1pPr>
            <a:lvl2pPr marL="457255" indent="0">
              <a:buNone/>
              <a:defRPr sz="2001">
                <a:solidFill>
                  <a:schemeClr val="tx1">
                    <a:tint val="75000"/>
                  </a:schemeClr>
                </a:solidFill>
              </a:defRPr>
            </a:lvl2pPr>
            <a:lvl3pPr marL="914513" indent="0">
              <a:buNone/>
              <a:defRPr sz="1799">
                <a:solidFill>
                  <a:schemeClr val="tx1">
                    <a:tint val="75000"/>
                  </a:schemeClr>
                </a:solidFill>
              </a:defRPr>
            </a:lvl3pPr>
            <a:lvl4pPr marL="1371766" indent="0">
              <a:buNone/>
              <a:defRPr sz="1600">
                <a:solidFill>
                  <a:schemeClr val="tx1">
                    <a:tint val="75000"/>
                  </a:schemeClr>
                </a:solidFill>
              </a:defRPr>
            </a:lvl4pPr>
            <a:lvl5pPr marL="1829024" indent="0">
              <a:buNone/>
              <a:defRPr sz="1600">
                <a:solidFill>
                  <a:schemeClr val="tx1">
                    <a:tint val="75000"/>
                  </a:schemeClr>
                </a:solidFill>
              </a:defRPr>
            </a:lvl5pPr>
            <a:lvl6pPr marL="2286278" indent="0">
              <a:buNone/>
              <a:defRPr sz="1600">
                <a:solidFill>
                  <a:schemeClr val="tx1">
                    <a:tint val="75000"/>
                  </a:schemeClr>
                </a:solidFill>
              </a:defRPr>
            </a:lvl6pPr>
            <a:lvl7pPr marL="2743534" indent="0">
              <a:buNone/>
              <a:defRPr sz="1600">
                <a:solidFill>
                  <a:schemeClr val="tx1">
                    <a:tint val="75000"/>
                  </a:schemeClr>
                </a:solidFill>
              </a:defRPr>
            </a:lvl7pPr>
            <a:lvl8pPr marL="3200791" indent="0">
              <a:buNone/>
              <a:defRPr sz="1600">
                <a:solidFill>
                  <a:schemeClr val="tx1">
                    <a:tint val="75000"/>
                  </a:schemeClr>
                </a:solidFill>
              </a:defRPr>
            </a:lvl8pPr>
            <a:lvl9pPr marL="3658047"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B43D05E-2804-F184-6880-7D4382F02634}"/>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5" name="Marcador de pie de página 4">
            <a:extLst>
              <a:ext uri="{FF2B5EF4-FFF2-40B4-BE49-F238E27FC236}">
                <a16:creationId xmlns:a16="http://schemas.microsoft.com/office/drawing/2014/main" id="{44A34E78-98AD-F713-44B7-4E724863403B}"/>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2797A14-24D6-8969-5A4C-3FAACB212068}"/>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623074477"/>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934D2C-1CE9-9998-B218-82372303F570}"/>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CC18CA7F-68C6-3C67-7105-B0118E5E53B4}"/>
              </a:ext>
            </a:extLst>
          </p:cNvPr>
          <p:cNvSpPr>
            <a:spLocks noGrp="1"/>
          </p:cNvSpPr>
          <p:nvPr>
            <p:ph sz="half" idx="1"/>
          </p:nvPr>
        </p:nvSpPr>
        <p:spPr>
          <a:xfrm>
            <a:off x="838202" y="1825626"/>
            <a:ext cx="5181601"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3146C46A-75F1-7889-26A8-9F9014F3E956}"/>
              </a:ext>
            </a:extLst>
          </p:cNvPr>
          <p:cNvSpPr>
            <a:spLocks noGrp="1"/>
          </p:cNvSpPr>
          <p:nvPr>
            <p:ph sz="half" idx="2"/>
          </p:nvPr>
        </p:nvSpPr>
        <p:spPr>
          <a:xfrm>
            <a:off x="6172201" y="1825626"/>
            <a:ext cx="5181601"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3FE7623E-AF15-2B14-6170-D1EC3CE85B1D}"/>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6" name="Marcador de pie de página 5">
            <a:extLst>
              <a:ext uri="{FF2B5EF4-FFF2-40B4-BE49-F238E27FC236}">
                <a16:creationId xmlns:a16="http://schemas.microsoft.com/office/drawing/2014/main" id="{CC94DC58-A694-AF43-64DF-52DB60092F4B}"/>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C572F7B-DEAF-746A-3418-001AD8FED371}"/>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635097943"/>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946BF7-3EFD-F20B-FB68-E6CAA0A32771}"/>
              </a:ext>
            </a:extLst>
          </p:cNvPr>
          <p:cNvSpPr>
            <a:spLocks noGrp="1"/>
          </p:cNvSpPr>
          <p:nvPr>
            <p:ph type="title"/>
          </p:nvPr>
        </p:nvSpPr>
        <p:spPr>
          <a:xfrm>
            <a:off x="839792" y="365129"/>
            <a:ext cx="10515601"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0F7A9C4F-6EC9-8A70-82DD-9FAADF32DEA6}"/>
              </a:ext>
            </a:extLst>
          </p:cNvPr>
          <p:cNvSpPr>
            <a:spLocks noGrp="1"/>
          </p:cNvSpPr>
          <p:nvPr>
            <p:ph type="body" idx="1"/>
          </p:nvPr>
        </p:nvSpPr>
        <p:spPr>
          <a:xfrm>
            <a:off x="839789" y="1681164"/>
            <a:ext cx="5157787" cy="823912"/>
          </a:xfrm>
        </p:spPr>
        <p:txBody>
          <a:bodyPr anchor="b"/>
          <a:lstStyle>
            <a:lvl1pPr marL="0" indent="0">
              <a:buNone/>
              <a:defRPr sz="2401" b="1"/>
            </a:lvl1pPr>
            <a:lvl2pPr marL="457255" indent="0">
              <a:buNone/>
              <a:defRPr sz="2001" b="1"/>
            </a:lvl2pPr>
            <a:lvl3pPr marL="914513" indent="0">
              <a:buNone/>
              <a:defRPr sz="1799" b="1"/>
            </a:lvl3pPr>
            <a:lvl4pPr marL="1371766" indent="0">
              <a:buNone/>
              <a:defRPr sz="1600" b="1"/>
            </a:lvl4pPr>
            <a:lvl5pPr marL="1829024" indent="0">
              <a:buNone/>
              <a:defRPr sz="1600" b="1"/>
            </a:lvl5pPr>
            <a:lvl6pPr marL="2286278" indent="0">
              <a:buNone/>
              <a:defRPr sz="1600" b="1"/>
            </a:lvl6pPr>
            <a:lvl7pPr marL="2743534" indent="0">
              <a:buNone/>
              <a:defRPr sz="1600" b="1"/>
            </a:lvl7pPr>
            <a:lvl8pPr marL="3200791" indent="0">
              <a:buNone/>
              <a:defRPr sz="1600" b="1"/>
            </a:lvl8pPr>
            <a:lvl9pPr marL="3658047"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A654494-D396-2E38-6771-1C21808600F0}"/>
              </a:ext>
            </a:extLst>
          </p:cNvPr>
          <p:cNvSpPr>
            <a:spLocks noGrp="1"/>
          </p:cNvSpPr>
          <p:nvPr>
            <p:ph sz="half" idx="2"/>
          </p:nvPr>
        </p:nvSpPr>
        <p:spPr>
          <a:xfrm>
            <a:off x="839789"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3F87B9B3-8408-ACFA-B21F-36025F172120}"/>
              </a:ext>
            </a:extLst>
          </p:cNvPr>
          <p:cNvSpPr>
            <a:spLocks noGrp="1"/>
          </p:cNvSpPr>
          <p:nvPr>
            <p:ph type="body" sz="quarter" idx="3"/>
          </p:nvPr>
        </p:nvSpPr>
        <p:spPr>
          <a:xfrm>
            <a:off x="6172205" y="1681164"/>
            <a:ext cx="5183187" cy="823912"/>
          </a:xfrm>
        </p:spPr>
        <p:txBody>
          <a:bodyPr anchor="b"/>
          <a:lstStyle>
            <a:lvl1pPr marL="0" indent="0">
              <a:buNone/>
              <a:defRPr sz="2401" b="1"/>
            </a:lvl1pPr>
            <a:lvl2pPr marL="457255" indent="0">
              <a:buNone/>
              <a:defRPr sz="2001" b="1"/>
            </a:lvl2pPr>
            <a:lvl3pPr marL="914513" indent="0">
              <a:buNone/>
              <a:defRPr sz="1799" b="1"/>
            </a:lvl3pPr>
            <a:lvl4pPr marL="1371766" indent="0">
              <a:buNone/>
              <a:defRPr sz="1600" b="1"/>
            </a:lvl4pPr>
            <a:lvl5pPr marL="1829024" indent="0">
              <a:buNone/>
              <a:defRPr sz="1600" b="1"/>
            </a:lvl5pPr>
            <a:lvl6pPr marL="2286278" indent="0">
              <a:buNone/>
              <a:defRPr sz="1600" b="1"/>
            </a:lvl6pPr>
            <a:lvl7pPr marL="2743534" indent="0">
              <a:buNone/>
              <a:defRPr sz="1600" b="1"/>
            </a:lvl7pPr>
            <a:lvl8pPr marL="3200791" indent="0">
              <a:buNone/>
              <a:defRPr sz="1600" b="1"/>
            </a:lvl8pPr>
            <a:lvl9pPr marL="3658047"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D72166C-5308-9926-17E0-221126B48D06}"/>
              </a:ext>
            </a:extLst>
          </p:cNvPr>
          <p:cNvSpPr>
            <a:spLocks noGrp="1"/>
          </p:cNvSpPr>
          <p:nvPr>
            <p:ph sz="quarter" idx="4"/>
          </p:nvPr>
        </p:nvSpPr>
        <p:spPr>
          <a:xfrm>
            <a:off x="6172205" y="2505075"/>
            <a:ext cx="51831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2FC4A154-F87E-CF26-8C49-BD10628D0372}"/>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8" name="Marcador de pie de página 7">
            <a:extLst>
              <a:ext uri="{FF2B5EF4-FFF2-40B4-BE49-F238E27FC236}">
                <a16:creationId xmlns:a16="http://schemas.microsoft.com/office/drawing/2014/main" id="{F0A57817-8648-1EE9-2A01-E5F566F71F49}"/>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B600487F-9B50-74A0-CFE3-F80084857AAD}"/>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733663462"/>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C00604-F777-3767-3A7C-44F07873AA77}"/>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01CE7D40-1661-ABF1-2151-74494A0BAE13}"/>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4" name="Marcador de pie de página 3">
            <a:extLst>
              <a:ext uri="{FF2B5EF4-FFF2-40B4-BE49-F238E27FC236}">
                <a16:creationId xmlns:a16="http://schemas.microsoft.com/office/drawing/2014/main" id="{58CB9C3A-E19D-2503-F6C3-603EA49B3B0E}"/>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8483133B-A1F1-5570-665F-28BD5BB87EF6}"/>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1883739837"/>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A5BB581-871A-87D3-1493-A708539BBF7E}"/>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3" name="Marcador de pie de página 2">
            <a:extLst>
              <a:ext uri="{FF2B5EF4-FFF2-40B4-BE49-F238E27FC236}">
                <a16:creationId xmlns:a16="http://schemas.microsoft.com/office/drawing/2014/main" id="{35E79D47-9580-F1C4-4530-E273C585F359}"/>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6A5CF8A4-0D3F-6934-FBFF-CAE3F06BB0A1}"/>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836078099"/>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82BD99-7CCD-75C9-4F6B-5AA99DC2B47C}"/>
              </a:ext>
            </a:extLst>
          </p:cNvPr>
          <p:cNvSpPr>
            <a:spLocks noGrp="1"/>
          </p:cNvSpPr>
          <p:nvPr>
            <p:ph type="title"/>
          </p:nvPr>
        </p:nvSpPr>
        <p:spPr>
          <a:xfrm>
            <a:off x="839790" y="457201"/>
            <a:ext cx="3932236"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B3BA3D2-9587-4DE3-3D36-87A83F4E922C}"/>
              </a:ext>
            </a:extLst>
          </p:cNvPr>
          <p:cNvSpPr>
            <a:spLocks noGrp="1"/>
          </p:cNvSpPr>
          <p:nvPr>
            <p:ph idx="1"/>
          </p:nvPr>
        </p:nvSpPr>
        <p:spPr>
          <a:xfrm>
            <a:off x="5183193" y="987429"/>
            <a:ext cx="6172200" cy="4873625"/>
          </a:xfrm>
        </p:spPr>
        <p:txBody>
          <a:bodyPr/>
          <a:lstStyle>
            <a:lvl1pPr>
              <a:defRPr sz="3200"/>
            </a:lvl1pPr>
            <a:lvl2pPr>
              <a:defRPr sz="2799"/>
            </a:lvl2pPr>
            <a:lvl3pPr>
              <a:defRPr sz="2401"/>
            </a:lvl3pPr>
            <a:lvl4pPr>
              <a:defRPr sz="2001"/>
            </a:lvl4pPr>
            <a:lvl5pPr>
              <a:defRPr sz="2001"/>
            </a:lvl5pPr>
            <a:lvl6pPr>
              <a:defRPr sz="2001"/>
            </a:lvl6pPr>
            <a:lvl7pPr>
              <a:defRPr sz="2001"/>
            </a:lvl7pPr>
            <a:lvl8pPr>
              <a:defRPr sz="2001"/>
            </a:lvl8pPr>
            <a:lvl9pPr>
              <a:defRPr sz="20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660FCDDD-9898-81C8-3C22-65D345822266}"/>
              </a:ext>
            </a:extLst>
          </p:cNvPr>
          <p:cNvSpPr>
            <a:spLocks noGrp="1"/>
          </p:cNvSpPr>
          <p:nvPr>
            <p:ph type="body" sz="half" idx="2"/>
          </p:nvPr>
        </p:nvSpPr>
        <p:spPr>
          <a:xfrm>
            <a:off x="839790" y="2057400"/>
            <a:ext cx="3932236" cy="3811588"/>
          </a:xfrm>
        </p:spPr>
        <p:txBody>
          <a:bodyPr/>
          <a:lstStyle>
            <a:lvl1pPr marL="0" indent="0">
              <a:buNone/>
              <a:defRPr sz="1600"/>
            </a:lvl1pPr>
            <a:lvl2pPr marL="457255" indent="0">
              <a:buNone/>
              <a:defRPr sz="1401"/>
            </a:lvl2pPr>
            <a:lvl3pPr marL="914513" indent="0">
              <a:buNone/>
              <a:defRPr sz="1199"/>
            </a:lvl3pPr>
            <a:lvl4pPr marL="1371766" indent="0">
              <a:buNone/>
              <a:defRPr sz="1000"/>
            </a:lvl4pPr>
            <a:lvl5pPr marL="1829024" indent="0">
              <a:buNone/>
              <a:defRPr sz="1000"/>
            </a:lvl5pPr>
            <a:lvl6pPr marL="2286278" indent="0">
              <a:buNone/>
              <a:defRPr sz="1000"/>
            </a:lvl6pPr>
            <a:lvl7pPr marL="2743534" indent="0">
              <a:buNone/>
              <a:defRPr sz="1000"/>
            </a:lvl7pPr>
            <a:lvl8pPr marL="3200791" indent="0">
              <a:buNone/>
              <a:defRPr sz="1000"/>
            </a:lvl8pPr>
            <a:lvl9pPr marL="3658047"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8B5BB2A-A80C-6C7C-BE45-1DAF45D0850B}"/>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6" name="Marcador de pie de página 5">
            <a:extLst>
              <a:ext uri="{FF2B5EF4-FFF2-40B4-BE49-F238E27FC236}">
                <a16:creationId xmlns:a16="http://schemas.microsoft.com/office/drawing/2014/main" id="{04801182-D741-2678-764D-6CB2461DB8B2}"/>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B5B5226A-BE17-C2B5-B951-1063EB4CDB52}"/>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3440094895"/>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FF835D-2435-D4FB-C1E0-8DFBE0EAFBAB}"/>
              </a:ext>
            </a:extLst>
          </p:cNvPr>
          <p:cNvSpPr>
            <a:spLocks noGrp="1"/>
          </p:cNvSpPr>
          <p:nvPr>
            <p:ph type="title"/>
          </p:nvPr>
        </p:nvSpPr>
        <p:spPr>
          <a:xfrm>
            <a:off x="839790" y="457201"/>
            <a:ext cx="3932236"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7828690B-2CFD-D723-6BE7-0E3969D76E6D}"/>
              </a:ext>
            </a:extLst>
          </p:cNvPr>
          <p:cNvSpPr>
            <a:spLocks noGrp="1"/>
          </p:cNvSpPr>
          <p:nvPr>
            <p:ph type="pic" idx="1"/>
          </p:nvPr>
        </p:nvSpPr>
        <p:spPr>
          <a:xfrm>
            <a:off x="5183193" y="987429"/>
            <a:ext cx="6172200" cy="4873625"/>
          </a:xfrm>
        </p:spPr>
        <p:txBody>
          <a:bodyPr/>
          <a:lstStyle>
            <a:lvl1pPr marL="0" indent="0">
              <a:buNone/>
              <a:defRPr sz="3200"/>
            </a:lvl1pPr>
            <a:lvl2pPr marL="457255" indent="0">
              <a:buNone/>
              <a:defRPr sz="2799"/>
            </a:lvl2pPr>
            <a:lvl3pPr marL="914513" indent="0">
              <a:buNone/>
              <a:defRPr sz="2401"/>
            </a:lvl3pPr>
            <a:lvl4pPr marL="1371766" indent="0">
              <a:buNone/>
              <a:defRPr sz="2001"/>
            </a:lvl4pPr>
            <a:lvl5pPr marL="1829024" indent="0">
              <a:buNone/>
              <a:defRPr sz="2001"/>
            </a:lvl5pPr>
            <a:lvl6pPr marL="2286278" indent="0">
              <a:buNone/>
              <a:defRPr sz="2001"/>
            </a:lvl6pPr>
            <a:lvl7pPr marL="2743534" indent="0">
              <a:buNone/>
              <a:defRPr sz="2001"/>
            </a:lvl7pPr>
            <a:lvl8pPr marL="3200791" indent="0">
              <a:buNone/>
              <a:defRPr sz="2001"/>
            </a:lvl8pPr>
            <a:lvl9pPr marL="3658047" indent="0">
              <a:buNone/>
              <a:defRPr sz="2001"/>
            </a:lvl9pPr>
          </a:lstStyle>
          <a:p>
            <a:endParaRPr lang="es-DO"/>
          </a:p>
        </p:txBody>
      </p:sp>
      <p:sp>
        <p:nvSpPr>
          <p:cNvPr id="4" name="Marcador de texto 3">
            <a:extLst>
              <a:ext uri="{FF2B5EF4-FFF2-40B4-BE49-F238E27FC236}">
                <a16:creationId xmlns:a16="http://schemas.microsoft.com/office/drawing/2014/main" id="{0166F23B-2BDD-0C81-1167-39DED81A9D7F}"/>
              </a:ext>
            </a:extLst>
          </p:cNvPr>
          <p:cNvSpPr>
            <a:spLocks noGrp="1"/>
          </p:cNvSpPr>
          <p:nvPr>
            <p:ph type="body" sz="half" idx="2"/>
          </p:nvPr>
        </p:nvSpPr>
        <p:spPr>
          <a:xfrm>
            <a:off x="839790" y="2057400"/>
            <a:ext cx="3932236" cy="3811588"/>
          </a:xfrm>
        </p:spPr>
        <p:txBody>
          <a:bodyPr/>
          <a:lstStyle>
            <a:lvl1pPr marL="0" indent="0">
              <a:buNone/>
              <a:defRPr sz="1600"/>
            </a:lvl1pPr>
            <a:lvl2pPr marL="457255" indent="0">
              <a:buNone/>
              <a:defRPr sz="1401"/>
            </a:lvl2pPr>
            <a:lvl3pPr marL="914513" indent="0">
              <a:buNone/>
              <a:defRPr sz="1199"/>
            </a:lvl3pPr>
            <a:lvl4pPr marL="1371766" indent="0">
              <a:buNone/>
              <a:defRPr sz="1000"/>
            </a:lvl4pPr>
            <a:lvl5pPr marL="1829024" indent="0">
              <a:buNone/>
              <a:defRPr sz="1000"/>
            </a:lvl5pPr>
            <a:lvl6pPr marL="2286278" indent="0">
              <a:buNone/>
              <a:defRPr sz="1000"/>
            </a:lvl6pPr>
            <a:lvl7pPr marL="2743534" indent="0">
              <a:buNone/>
              <a:defRPr sz="1000"/>
            </a:lvl7pPr>
            <a:lvl8pPr marL="3200791" indent="0">
              <a:buNone/>
              <a:defRPr sz="1000"/>
            </a:lvl8pPr>
            <a:lvl9pPr marL="3658047"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CF96FDD-87DE-63FF-FE8B-6B6A4D2A66A3}"/>
              </a:ext>
            </a:extLst>
          </p:cNvPr>
          <p:cNvSpPr>
            <a:spLocks noGrp="1"/>
          </p:cNvSpPr>
          <p:nvPr>
            <p:ph type="dt" sz="half" idx="10"/>
          </p:nvPr>
        </p:nvSpPr>
        <p:spPr/>
        <p:txBody>
          <a:bodyPr/>
          <a:lstStyle/>
          <a:p>
            <a:fld id="{374C648D-F527-4B47-B518-4DE233CA1F8D}" type="datetimeFigureOut">
              <a:rPr lang="es-DO" smtClean="0"/>
              <a:t>25/2/24</a:t>
            </a:fld>
            <a:endParaRPr lang="es-DO"/>
          </a:p>
        </p:txBody>
      </p:sp>
      <p:sp>
        <p:nvSpPr>
          <p:cNvPr id="6" name="Marcador de pie de página 5">
            <a:extLst>
              <a:ext uri="{FF2B5EF4-FFF2-40B4-BE49-F238E27FC236}">
                <a16:creationId xmlns:a16="http://schemas.microsoft.com/office/drawing/2014/main" id="{EAF2B202-42FD-5629-5A25-72407BC08275}"/>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5040475-5C8A-6DF9-ACE2-7A7C76F30AAF}"/>
              </a:ext>
            </a:extLst>
          </p:cNvPr>
          <p:cNvSpPr>
            <a:spLocks noGrp="1"/>
          </p:cNvSpPr>
          <p:nvPr>
            <p:ph type="sldNum" sz="quarter" idx="12"/>
          </p:nvPr>
        </p:nvSpPr>
        <p:spPr/>
        <p:txBody>
          <a:bodyPr/>
          <a:lstStyle/>
          <a:p>
            <a:fld id="{DCF17388-65FA-47A1-B58A-5588233490C4}" type="slidenum">
              <a:rPr lang="es-DO" smtClean="0"/>
              <a:t>‹Nº›</a:t>
            </a:fld>
            <a:endParaRPr lang="es-DO"/>
          </a:p>
        </p:txBody>
      </p:sp>
    </p:spTree>
    <p:extLst>
      <p:ext uri="{BB962C8B-B14F-4D97-AF65-F5344CB8AC3E}">
        <p14:creationId xmlns:p14="http://schemas.microsoft.com/office/powerpoint/2010/main" val="23706082"/>
      </p:ext>
    </p:extLst>
  </p:cSld>
  <p:clrMapOvr>
    <a:masterClrMapping/>
  </p:clrMapOvr>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E14DDB5-5187-0B1C-1615-D1A9C1B777E4}"/>
              </a:ext>
            </a:extLst>
          </p:cNvPr>
          <p:cNvSpPr>
            <a:spLocks noGrp="1"/>
          </p:cNvSpPr>
          <p:nvPr>
            <p:ph type="title"/>
          </p:nvPr>
        </p:nvSpPr>
        <p:spPr>
          <a:xfrm>
            <a:off x="838205" y="365129"/>
            <a:ext cx="10515601"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80188BDF-7AB3-1FA9-CF32-E08372576F75}"/>
              </a:ext>
            </a:extLst>
          </p:cNvPr>
          <p:cNvSpPr>
            <a:spLocks noGrp="1"/>
          </p:cNvSpPr>
          <p:nvPr>
            <p:ph type="body" idx="1"/>
          </p:nvPr>
        </p:nvSpPr>
        <p:spPr>
          <a:xfrm>
            <a:off x="838205" y="1825626"/>
            <a:ext cx="10515601"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FC80D688-9ECA-6A30-F321-A4359F967EB8}"/>
              </a:ext>
            </a:extLst>
          </p:cNvPr>
          <p:cNvSpPr>
            <a:spLocks noGrp="1"/>
          </p:cNvSpPr>
          <p:nvPr>
            <p:ph type="dt" sz="half" idx="2"/>
          </p:nvPr>
        </p:nvSpPr>
        <p:spPr>
          <a:xfrm>
            <a:off x="838202" y="6356355"/>
            <a:ext cx="2743201" cy="365125"/>
          </a:xfrm>
          <a:prstGeom prst="rect">
            <a:avLst/>
          </a:prstGeom>
        </p:spPr>
        <p:txBody>
          <a:bodyPr vert="horz" lIns="91440" tIns="45720" rIns="91440" bIns="45720" rtlCol="0" anchor="ctr"/>
          <a:lstStyle>
            <a:lvl1pPr algn="l">
              <a:defRPr sz="1199">
                <a:solidFill>
                  <a:schemeClr val="tx1">
                    <a:tint val="75000"/>
                  </a:schemeClr>
                </a:solidFill>
              </a:defRPr>
            </a:lvl1pPr>
          </a:lstStyle>
          <a:p>
            <a:fld id="{374C648D-F527-4B47-B518-4DE233CA1F8D}" type="datetimeFigureOut">
              <a:rPr lang="es-DO" smtClean="0"/>
              <a:t>25/2/24</a:t>
            </a:fld>
            <a:endParaRPr lang="es-DO"/>
          </a:p>
        </p:txBody>
      </p:sp>
      <p:sp>
        <p:nvSpPr>
          <p:cNvPr id="5" name="Marcador de pie de página 4">
            <a:extLst>
              <a:ext uri="{FF2B5EF4-FFF2-40B4-BE49-F238E27FC236}">
                <a16:creationId xmlns:a16="http://schemas.microsoft.com/office/drawing/2014/main" id="{8743AE14-3C03-E2D7-9A06-DD2A4AC2945F}"/>
              </a:ext>
            </a:extLst>
          </p:cNvPr>
          <p:cNvSpPr>
            <a:spLocks noGrp="1"/>
          </p:cNvSpPr>
          <p:nvPr>
            <p:ph type="ftr" sz="quarter" idx="3"/>
          </p:nvPr>
        </p:nvSpPr>
        <p:spPr>
          <a:xfrm>
            <a:off x="4038606" y="6356355"/>
            <a:ext cx="4114799" cy="365125"/>
          </a:xfrm>
          <a:prstGeom prst="rect">
            <a:avLst/>
          </a:prstGeom>
        </p:spPr>
        <p:txBody>
          <a:bodyPr vert="horz" lIns="91440" tIns="45720" rIns="91440" bIns="45720" rtlCol="0" anchor="ctr"/>
          <a:lstStyle>
            <a:lvl1pPr algn="ctr">
              <a:defRPr sz="1199">
                <a:solidFill>
                  <a:schemeClr val="tx1">
                    <a:tint val="75000"/>
                  </a:schemeClr>
                </a:solidFill>
              </a:defRPr>
            </a:lvl1pPr>
          </a:lstStyle>
          <a:p>
            <a:endParaRPr lang="es-DO"/>
          </a:p>
        </p:txBody>
      </p:sp>
      <p:sp>
        <p:nvSpPr>
          <p:cNvPr id="6" name="Marcador de número de diapositiva 5">
            <a:extLst>
              <a:ext uri="{FF2B5EF4-FFF2-40B4-BE49-F238E27FC236}">
                <a16:creationId xmlns:a16="http://schemas.microsoft.com/office/drawing/2014/main" id="{ACBA696E-AA85-F078-A6B5-8F13B3AB7BEC}"/>
              </a:ext>
            </a:extLst>
          </p:cNvPr>
          <p:cNvSpPr>
            <a:spLocks noGrp="1"/>
          </p:cNvSpPr>
          <p:nvPr>
            <p:ph type="sldNum" sz="quarter" idx="4"/>
          </p:nvPr>
        </p:nvSpPr>
        <p:spPr>
          <a:xfrm>
            <a:off x="8610601" y="6356355"/>
            <a:ext cx="2743201" cy="365125"/>
          </a:xfrm>
          <a:prstGeom prst="rect">
            <a:avLst/>
          </a:prstGeom>
        </p:spPr>
        <p:txBody>
          <a:bodyPr vert="horz" lIns="91440" tIns="45720" rIns="91440" bIns="45720" rtlCol="0" anchor="ctr"/>
          <a:lstStyle>
            <a:lvl1pPr algn="r">
              <a:defRPr sz="1199">
                <a:solidFill>
                  <a:schemeClr val="tx1">
                    <a:tint val="75000"/>
                  </a:schemeClr>
                </a:solidFill>
              </a:defRPr>
            </a:lvl1pPr>
          </a:lstStyle>
          <a:p>
            <a:fld id="{DCF17388-65FA-47A1-B58A-5588233490C4}" type="slidenum">
              <a:rPr lang="es-DO" smtClean="0"/>
              <a:t>‹Nº›</a:t>
            </a:fld>
            <a:endParaRPr lang="es-DO"/>
          </a:p>
        </p:txBody>
      </p:sp>
    </p:spTree>
    <p:extLst>
      <p:ext uri="{BB962C8B-B14F-4D97-AF65-F5344CB8AC3E}">
        <p14:creationId xmlns:p14="http://schemas.microsoft.com/office/powerpoint/2010/main" val="418062939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14:gallery dir="l"/>
      </p:transition>
    </mc:Choice>
    <mc:Fallback xmlns="">
      <p:transition spd="slow">
        <p:fade/>
      </p:transition>
    </mc:Fallback>
  </mc:AlternateContent>
  <p:txStyles>
    <p:titleStyle>
      <a:lvl1pPr algn="l" defTabSz="914513"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629" indent="-228629" algn="l" defTabSz="914513"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884" indent="-228629" algn="l" defTabSz="914513"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3139" indent="-228629" algn="l" defTabSz="914513"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395" indent="-228629" algn="l" defTabSz="914513"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7651" indent="-228629" algn="l" defTabSz="914513"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4905" indent="-228629" algn="l" defTabSz="914513"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2160" indent="-228629" algn="l" defTabSz="914513"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9418" indent="-228629" algn="l" defTabSz="914513"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6673" indent="-228629" algn="l" defTabSz="914513"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s-DO"/>
      </a:defPPr>
      <a:lvl1pPr marL="0" algn="l" defTabSz="914513" rtl="0" eaLnBrk="1" latinLnBrk="0" hangingPunct="1">
        <a:defRPr sz="1799" kern="1200">
          <a:solidFill>
            <a:schemeClr val="tx1"/>
          </a:solidFill>
          <a:latin typeface="+mn-lt"/>
          <a:ea typeface="+mn-ea"/>
          <a:cs typeface="+mn-cs"/>
        </a:defRPr>
      </a:lvl1pPr>
      <a:lvl2pPr marL="457255" algn="l" defTabSz="914513" rtl="0" eaLnBrk="1" latinLnBrk="0" hangingPunct="1">
        <a:defRPr sz="1799" kern="1200">
          <a:solidFill>
            <a:schemeClr val="tx1"/>
          </a:solidFill>
          <a:latin typeface="+mn-lt"/>
          <a:ea typeface="+mn-ea"/>
          <a:cs typeface="+mn-cs"/>
        </a:defRPr>
      </a:lvl2pPr>
      <a:lvl3pPr marL="914513" algn="l" defTabSz="914513" rtl="0" eaLnBrk="1" latinLnBrk="0" hangingPunct="1">
        <a:defRPr sz="1799" kern="1200">
          <a:solidFill>
            <a:schemeClr val="tx1"/>
          </a:solidFill>
          <a:latin typeface="+mn-lt"/>
          <a:ea typeface="+mn-ea"/>
          <a:cs typeface="+mn-cs"/>
        </a:defRPr>
      </a:lvl3pPr>
      <a:lvl4pPr marL="1371766" algn="l" defTabSz="914513" rtl="0" eaLnBrk="1" latinLnBrk="0" hangingPunct="1">
        <a:defRPr sz="1799" kern="1200">
          <a:solidFill>
            <a:schemeClr val="tx1"/>
          </a:solidFill>
          <a:latin typeface="+mn-lt"/>
          <a:ea typeface="+mn-ea"/>
          <a:cs typeface="+mn-cs"/>
        </a:defRPr>
      </a:lvl4pPr>
      <a:lvl5pPr marL="1829024" algn="l" defTabSz="914513" rtl="0" eaLnBrk="1" latinLnBrk="0" hangingPunct="1">
        <a:defRPr sz="1799" kern="1200">
          <a:solidFill>
            <a:schemeClr val="tx1"/>
          </a:solidFill>
          <a:latin typeface="+mn-lt"/>
          <a:ea typeface="+mn-ea"/>
          <a:cs typeface="+mn-cs"/>
        </a:defRPr>
      </a:lvl5pPr>
      <a:lvl6pPr marL="2286278" algn="l" defTabSz="914513" rtl="0" eaLnBrk="1" latinLnBrk="0" hangingPunct="1">
        <a:defRPr sz="1799" kern="1200">
          <a:solidFill>
            <a:schemeClr val="tx1"/>
          </a:solidFill>
          <a:latin typeface="+mn-lt"/>
          <a:ea typeface="+mn-ea"/>
          <a:cs typeface="+mn-cs"/>
        </a:defRPr>
      </a:lvl6pPr>
      <a:lvl7pPr marL="2743534" algn="l" defTabSz="914513" rtl="0" eaLnBrk="1" latinLnBrk="0" hangingPunct="1">
        <a:defRPr sz="1799" kern="1200">
          <a:solidFill>
            <a:schemeClr val="tx1"/>
          </a:solidFill>
          <a:latin typeface="+mn-lt"/>
          <a:ea typeface="+mn-ea"/>
          <a:cs typeface="+mn-cs"/>
        </a:defRPr>
      </a:lvl7pPr>
      <a:lvl8pPr marL="3200791" algn="l" defTabSz="914513" rtl="0" eaLnBrk="1" latinLnBrk="0" hangingPunct="1">
        <a:defRPr sz="1799" kern="1200">
          <a:solidFill>
            <a:schemeClr val="tx1"/>
          </a:solidFill>
          <a:latin typeface="+mn-lt"/>
          <a:ea typeface="+mn-ea"/>
          <a:cs typeface="+mn-cs"/>
        </a:defRPr>
      </a:lvl8pPr>
      <a:lvl9pPr marL="3658047" algn="l" defTabSz="91451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customXml" Target="../ink/ink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image" Target="../media/image4.jp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customXml" Target="../ink/ink4.xml"/><Relationship Id="rId4" Type="http://schemas.openxmlformats.org/officeDocument/2006/relationships/image" Target="../media/image7.png"/></Relationships>
</file>

<file path=ppt/slides/_rels/slide7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364CF5E2-93B6-5513-1C93-6B4959FF406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Tree>
    <p:extLst>
      <p:ext uri="{BB962C8B-B14F-4D97-AF65-F5344CB8AC3E}">
        <p14:creationId xmlns:p14="http://schemas.microsoft.com/office/powerpoint/2010/main" val="5042792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280141" y="1498348"/>
            <a:ext cx="11485144" cy="5441939"/>
          </a:xfrm>
          <a:prstGeom prst="rect">
            <a:avLst/>
          </a:prstGeom>
          <a:noFill/>
        </p:spPr>
        <p:txBody>
          <a:bodyPr wrap="square" rtlCol="0">
            <a:spAutoFit/>
          </a:bodyPr>
          <a:lstStyle/>
          <a:p>
            <a:pPr algn="just">
              <a:lnSpc>
                <a:spcPct val="150000"/>
              </a:lnSpc>
            </a:pPr>
            <a:r>
              <a:rPr lang="es-ES" sz="4001" b="1" dirty="0">
                <a:latin typeface="Bahnschrift SemiCondensed" panose="020B0502040204020203" pitchFamily="34" charset="0"/>
              </a:rPr>
              <a:t>Nuestro Señor es el </a:t>
            </a:r>
            <a:r>
              <a:rPr lang="es-ES" sz="4001" b="1" dirty="0">
                <a:solidFill>
                  <a:srgbClr val="FFC000"/>
                </a:solidFill>
                <a:latin typeface="Bahnschrift SemiCondensed" panose="020B0502040204020203" pitchFamily="34" charset="0"/>
              </a:rPr>
              <a:t>mayor ejemplo de obediencia</a:t>
            </a:r>
            <a:r>
              <a:rPr lang="es-ES" sz="4001" b="1" dirty="0">
                <a:latin typeface="Bahnschrift SemiCondensed" panose="020B0502040204020203" pitchFamily="34" charset="0"/>
              </a:rPr>
              <a:t>: </a:t>
            </a:r>
            <a:r>
              <a:rPr lang="es-ES" sz="4001" b="1" dirty="0">
                <a:solidFill>
                  <a:srgbClr val="92D050"/>
                </a:solidFill>
                <a:latin typeface="Bahnschrift SemiCondensed" panose="020B0502040204020203" pitchFamily="34" charset="0"/>
              </a:rPr>
              <a:t>«yo también he guardado los mandamientos de mi Padre</a:t>
            </a:r>
            <a:r>
              <a:rPr lang="es-ES" sz="4001" b="1" dirty="0">
                <a:latin typeface="Bahnschrift SemiCondensed" panose="020B0502040204020203" pitchFamily="34" charset="0"/>
              </a:rPr>
              <a:t>» (</a:t>
            </a:r>
            <a:r>
              <a:rPr lang="es-ES" sz="4001" b="1" dirty="0" err="1">
                <a:latin typeface="Bahnschrift SemiCondensed" panose="020B0502040204020203" pitchFamily="34" charset="0"/>
              </a:rPr>
              <a:t>Jn</a:t>
            </a:r>
            <a:r>
              <a:rPr lang="es-ES" sz="4001" b="1" dirty="0">
                <a:latin typeface="Bahnschrift SemiCondensed" panose="020B0502040204020203" pitchFamily="34" charset="0"/>
              </a:rPr>
              <a:t> 15:10). Él fue </a:t>
            </a:r>
            <a:r>
              <a:rPr lang="es-ES" sz="4001" b="1" dirty="0">
                <a:solidFill>
                  <a:srgbClr val="FFFF00"/>
                </a:solidFill>
                <a:latin typeface="Bahnschrift SemiCondensed" panose="020B0502040204020203" pitchFamily="34" charset="0"/>
              </a:rPr>
              <a:t>«obediente hasta la muerte» </a:t>
            </a:r>
            <a:r>
              <a:rPr lang="es-ES" sz="4001" b="1" dirty="0">
                <a:latin typeface="Bahnschrift SemiCondensed" panose="020B0502040204020203" pitchFamily="34" charset="0"/>
              </a:rPr>
              <a:t>(Fil 2:8, cf. </a:t>
            </a:r>
            <a:r>
              <a:rPr lang="es-ES" sz="4001" b="1" dirty="0" err="1">
                <a:latin typeface="Bahnschrift SemiCondensed" panose="020B0502040204020203" pitchFamily="34" charset="0"/>
              </a:rPr>
              <a:t>Heb</a:t>
            </a:r>
            <a:r>
              <a:rPr lang="es-ES" sz="4001" b="1" dirty="0">
                <a:latin typeface="Bahnschrift SemiCondensed" panose="020B0502040204020203" pitchFamily="34" charset="0"/>
              </a:rPr>
              <a:t> 10:5-10). </a:t>
            </a:r>
          </a:p>
          <a:p>
            <a:pPr algn="just">
              <a:lnSpc>
                <a:spcPct val="150000"/>
              </a:lnSpc>
            </a:pPr>
            <a:endParaRPr lang="es-ES" sz="3800" b="1" dirty="0">
              <a:latin typeface="Bahnschrift SemiCondensed" panose="020B0502040204020203" pitchFamily="34" charset="0"/>
            </a:endParaRP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03968213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052861" y="865110"/>
            <a:ext cx="10086284" cy="6364691"/>
          </a:xfrm>
          <a:prstGeom prst="rect">
            <a:avLst/>
          </a:prstGeom>
          <a:noFill/>
        </p:spPr>
        <p:txBody>
          <a:bodyPr wrap="square" rtlCol="0">
            <a:spAutoFit/>
          </a:bodyPr>
          <a:lstStyle/>
          <a:p>
            <a:pPr algn="just">
              <a:lnSpc>
                <a:spcPct val="150000"/>
              </a:lnSpc>
            </a:pPr>
            <a:r>
              <a:rPr lang="es-ES" sz="4001" b="1" dirty="0">
                <a:latin typeface="Bahnschrift SemiCondensed" panose="020B0502040204020203" pitchFamily="34" charset="0"/>
              </a:rPr>
              <a:t>L</a:t>
            </a:r>
            <a:r>
              <a:rPr lang="es-ES" sz="3200" b="1" dirty="0">
                <a:latin typeface="Bahnschrift SemiCondensed" panose="020B0502040204020203" pitchFamily="34" charset="0"/>
              </a:rPr>
              <a:t>os creyentes son impelidos a emular Su ejemplo: </a:t>
            </a:r>
            <a:r>
              <a:rPr lang="es-ES" sz="3200" b="1" dirty="0">
                <a:solidFill>
                  <a:srgbClr val="FFFF00"/>
                </a:solidFill>
                <a:latin typeface="Bahnschrift SemiCondensed" panose="020B0502040204020203" pitchFamily="34" charset="0"/>
              </a:rPr>
              <a:t>«Si me aman, guardarán mis mandamientos»</a:t>
            </a:r>
            <a:r>
              <a:rPr lang="es-ES" sz="3200" b="1" dirty="0">
                <a:latin typeface="Bahnschrift SemiCondensed" panose="020B0502040204020203" pitchFamily="34" charset="0"/>
              </a:rPr>
              <a:t> (</a:t>
            </a:r>
            <a:r>
              <a:rPr lang="es-ES" sz="3200" b="1" dirty="0" err="1">
                <a:latin typeface="Bahnschrift SemiCondensed" panose="020B0502040204020203" pitchFamily="34" charset="0"/>
              </a:rPr>
              <a:t>Jn</a:t>
            </a:r>
            <a:r>
              <a:rPr lang="es-ES" sz="3200" b="1" dirty="0">
                <a:latin typeface="Bahnschrift SemiCondensed" panose="020B0502040204020203" pitchFamily="34" charset="0"/>
              </a:rPr>
              <a:t> 14:15). La obediencia es la </a:t>
            </a:r>
            <a:r>
              <a:rPr lang="es-ES" sz="3200" b="1" dirty="0">
                <a:solidFill>
                  <a:srgbClr val="FFC000"/>
                </a:solidFill>
                <a:latin typeface="Bahnschrift SemiCondensed" panose="020B0502040204020203" pitchFamily="34" charset="0"/>
              </a:rPr>
              <a:t>verdadera prueba </a:t>
            </a:r>
            <a:r>
              <a:rPr lang="es-ES" sz="3200" b="1" dirty="0">
                <a:latin typeface="Bahnschrift SemiCondensed" panose="020B0502040204020203" pitchFamily="34" charset="0"/>
              </a:rPr>
              <a:t>del discipulado: «El que dice: “Yo lo conozco” y </a:t>
            </a:r>
            <a:r>
              <a:rPr lang="es-ES" sz="3200" b="1" dirty="0">
                <a:solidFill>
                  <a:srgbClr val="FF0000"/>
                </a:solidFill>
                <a:latin typeface="Bahnschrift SemiCondensed" panose="020B0502040204020203" pitchFamily="34" charset="0"/>
              </a:rPr>
              <a:t>no guarda sus mandamientos es mentiroso</a:t>
            </a:r>
            <a:r>
              <a:rPr lang="es-ES" sz="3200" b="1" dirty="0">
                <a:latin typeface="Bahnschrift SemiCondensed" panose="020B0502040204020203" pitchFamily="34" charset="0"/>
              </a:rPr>
              <a:t> y la verdad no está en él […] El que dice que permanece en él </a:t>
            </a:r>
            <a:r>
              <a:rPr lang="es-ES" sz="3200" b="1" dirty="0">
                <a:solidFill>
                  <a:srgbClr val="00B050"/>
                </a:solidFill>
                <a:latin typeface="Bahnschrift SemiCondensed" panose="020B0502040204020203" pitchFamily="34" charset="0"/>
              </a:rPr>
              <a:t>debe andar como él anduvo</a:t>
            </a:r>
            <a:r>
              <a:rPr lang="es-ES" sz="3200" b="1" dirty="0">
                <a:latin typeface="Bahnschrift SemiCondensed" panose="020B0502040204020203" pitchFamily="34" charset="0"/>
              </a:rPr>
              <a:t>» (1 </a:t>
            </a:r>
            <a:r>
              <a:rPr lang="es-ES" sz="3200" b="1" dirty="0" err="1">
                <a:latin typeface="Bahnschrift SemiCondensed" panose="020B0502040204020203" pitchFamily="34" charset="0"/>
              </a:rPr>
              <a:t>Jn</a:t>
            </a:r>
            <a:r>
              <a:rPr lang="es-ES" sz="3200" b="1" dirty="0">
                <a:latin typeface="Bahnschrift SemiCondensed" panose="020B0502040204020203" pitchFamily="34" charset="0"/>
              </a:rPr>
              <a:t> 2:4, 6). </a:t>
            </a:r>
          </a:p>
          <a:p>
            <a:pPr algn="just">
              <a:lnSpc>
                <a:spcPct val="150000"/>
              </a:lnSpc>
            </a:pPr>
            <a:endParaRPr lang="es-ES" sz="3800" b="1" dirty="0">
              <a:latin typeface="Bahnschrift SemiCondensed" panose="020B0502040204020203" pitchFamily="34" charset="0"/>
            </a:endParaRP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316313239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14321" y="1256378"/>
            <a:ext cx="10963361" cy="3682483"/>
          </a:xfrm>
          <a:prstGeom prst="rect">
            <a:avLst/>
          </a:prstGeom>
          <a:noFill/>
        </p:spPr>
        <p:txBody>
          <a:bodyPr wrap="square" rtlCol="0">
            <a:spAutoFit/>
          </a:bodyPr>
          <a:lstStyle/>
          <a:p>
            <a:pPr algn="just">
              <a:lnSpc>
                <a:spcPct val="150000"/>
              </a:lnSpc>
            </a:pPr>
            <a:r>
              <a:rPr lang="es-ES" sz="4001" b="1" dirty="0">
                <a:latin typeface="Bahnschrift SemiCondensed" panose="020B0502040204020203" pitchFamily="34" charset="0"/>
              </a:rPr>
              <a:t>«La obediencia de Jesús va más allá del cumplimiento moral. En la perspectiva teológica de Pablo adquiere dimensiones soteriológicas, que revierten el curso de la historia iniciado en el primer pecado del hombre: </a:t>
            </a: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423555725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745078" y="664847"/>
            <a:ext cx="11137535" cy="5529527"/>
          </a:xfrm>
          <a:prstGeom prst="rect">
            <a:avLst/>
          </a:prstGeom>
          <a:noFill/>
        </p:spPr>
        <p:txBody>
          <a:bodyPr wrap="square" rtlCol="0">
            <a:spAutoFit/>
          </a:bodyPr>
          <a:lstStyle/>
          <a:p>
            <a:pPr algn="just">
              <a:lnSpc>
                <a:spcPct val="150000"/>
              </a:lnSpc>
            </a:pPr>
            <a:r>
              <a:rPr lang="es-ES" sz="4001" b="1" dirty="0">
                <a:latin typeface="Bahnschrift SemiCondensed" panose="020B0502040204020203" pitchFamily="34" charset="0"/>
              </a:rPr>
              <a:t>“Así como por </a:t>
            </a:r>
            <a:r>
              <a:rPr lang="es-ES" sz="4001" b="1" dirty="0">
                <a:solidFill>
                  <a:srgbClr val="FF0000"/>
                </a:solidFill>
                <a:latin typeface="Bahnschrift SemiCondensed" panose="020B0502040204020203" pitchFamily="34" charset="0"/>
              </a:rPr>
              <a:t>la desobediencia </a:t>
            </a:r>
            <a:r>
              <a:rPr lang="es-ES" sz="4001" b="1" dirty="0">
                <a:latin typeface="Bahnschrift SemiCondensed" panose="020B0502040204020203" pitchFamily="34" charset="0"/>
              </a:rPr>
              <a:t>de un solo hombre, muchos fueron constituidos </a:t>
            </a:r>
            <a:r>
              <a:rPr lang="es-ES" sz="4001" b="1" dirty="0">
                <a:solidFill>
                  <a:srgbClr val="FF0000"/>
                </a:solidFill>
                <a:latin typeface="Bahnschrift SemiCondensed" panose="020B0502040204020203" pitchFamily="34" charset="0"/>
              </a:rPr>
              <a:t>pecadores</a:t>
            </a:r>
            <a:r>
              <a:rPr lang="es-ES" sz="4001" b="1" dirty="0">
                <a:latin typeface="Bahnschrift SemiCondensed" panose="020B0502040204020203" pitchFamily="34" charset="0"/>
              </a:rPr>
              <a:t>, así también, por la </a:t>
            </a:r>
            <a:r>
              <a:rPr lang="es-ES" sz="4001" b="1" dirty="0">
                <a:solidFill>
                  <a:srgbClr val="00B050"/>
                </a:solidFill>
                <a:latin typeface="Bahnschrift SemiCondensed" panose="020B0502040204020203" pitchFamily="34" charset="0"/>
              </a:rPr>
              <a:t>obediencia </a:t>
            </a:r>
            <a:r>
              <a:rPr lang="es-ES" sz="4001" b="1" dirty="0">
                <a:latin typeface="Bahnschrift SemiCondensed" panose="020B0502040204020203" pitchFamily="34" charset="0"/>
              </a:rPr>
              <a:t>de uno, muchos serán constituidos </a:t>
            </a:r>
            <a:r>
              <a:rPr lang="es-ES" sz="4001" b="1" dirty="0">
                <a:solidFill>
                  <a:srgbClr val="00B050"/>
                </a:solidFill>
                <a:latin typeface="Bahnschrift SemiCondensed" panose="020B0502040204020203" pitchFamily="34" charset="0"/>
              </a:rPr>
              <a:t>justos” </a:t>
            </a:r>
            <a:r>
              <a:rPr lang="es-ES" sz="4001" b="1" dirty="0">
                <a:latin typeface="Bahnschrift SemiCondensed" panose="020B0502040204020203" pitchFamily="34" charset="0"/>
              </a:rPr>
              <a:t>(Rom 5:19; cf. </a:t>
            </a:r>
            <a:r>
              <a:rPr lang="es-ES" sz="4001" b="1" dirty="0" err="1">
                <a:latin typeface="Bahnschrift SemiCondensed" panose="020B0502040204020203" pitchFamily="34" charset="0"/>
              </a:rPr>
              <a:t>Gl</a:t>
            </a:r>
            <a:r>
              <a:rPr lang="es-ES" sz="4001" b="1" dirty="0">
                <a:latin typeface="Bahnschrift SemiCondensed" panose="020B0502040204020203" pitchFamily="34" charset="0"/>
              </a:rPr>
              <a:t> 4:4). La obediencia de Jesucristo implica la </a:t>
            </a:r>
            <a:r>
              <a:rPr lang="es-ES" sz="4001" b="1" dirty="0">
                <a:solidFill>
                  <a:srgbClr val="00B050"/>
                </a:solidFill>
                <a:latin typeface="Bahnschrift SemiCondensed" panose="020B0502040204020203" pitchFamily="34" charset="0"/>
              </a:rPr>
              <a:t>salvación del mundo</a:t>
            </a:r>
            <a:r>
              <a:rPr lang="es-ES" sz="4001" b="1" dirty="0">
                <a:latin typeface="Bahnschrift SemiCondensed" panose="020B0502040204020203" pitchFamily="34" charset="0"/>
              </a:rPr>
              <a:t>, y por ella a este le es dado volver a la obediencia a Dios». </a:t>
            </a: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60190659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90378" y="865198"/>
            <a:ext cx="11446929" cy="5488297"/>
          </a:xfrm>
          <a:prstGeom prst="rect">
            <a:avLst/>
          </a:prstGeom>
          <a:noFill/>
        </p:spPr>
        <p:txBody>
          <a:bodyPr wrap="square" rtlCol="0">
            <a:spAutoFit/>
          </a:bodyPr>
          <a:lstStyle/>
          <a:p>
            <a:pPr algn="just">
              <a:lnSpc>
                <a:spcPct val="150000"/>
              </a:lnSpc>
            </a:pPr>
            <a:r>
              <a:rPr lang="es-ES" sz="4001" b="1" dirty="0">
                <a:latin typeface="Bahnschrift SemiCondensed" panose="020B0502040204020203" pitchFamily="34" charset="0"/>
              </a:rPr>
              <a:t>A la luz de la perspectiva teológica de Pablo, se desprende que </a:t>
            </a:r>
            <a:r>
              <a:rPr lang="es-ES" sz="4001" b="1" dirty="0">
                <a:solidFill>
                  <a:srgbClr val="00B050"/>
                </a:solidFill>
                <a:latin typeface="Bahnschrift SemiCondensed" panose="020B0502040204020203" pitchFamily="34" charset="0"/>
              </a:rPr>
              <a:t>la obediencia de Cristo es lo que determina y garantiza el futuro del Plan de la Salvación. </a:t>
            </a:r>
            <a:r>
              <a:rPr lang="es-ES" sz="4001" b="1" dirty="0">
                <a:latin typeface="Bahnschrift SemiCondensed" panose="020B0502040204020203" pitchFamily="34" charset="0"/>
              </a:rPr>
              <a:t>Su obediencia propicia y orienta la </a:t>
            </a:r>
            <a:r>
              <a:rPr lang="es-ES" sz="4001" b="1" dirty="0">
                <a:solidFill>
                  <a:srgbClr val="FFFF00"/>
                </a:solidFill>
                <a:latin typeface="Bahnschrift SemiCondensed" panose="020B0502040204020203" pitchFamily="34" charset="0"/>
              </a:rPr>
              <a:t>fidelidad</a:t>
            </a:r>
            <a:r>
              <a:rPr lang="es-ES" sz="4001" b="1" dirty="0">
                <a:latin typeface="Bahnschrift SemiCondensed" panose="020B0502040204020203" pitchFamily="34" charset="0"/>
              </a:rPr>
              <a:t> de sus seguidores de todos los tiempos.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50193051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689323" y="986647"/>
            <a:ext cx="9644655" cy="4401333"/>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8000" b="1" dirty="0">
                <a:effectLst>
                  <a:outerShdw blurRad="38100" dist="38100" dir="2700000" algn="tl">
                    <a:srgbClr val="000000">
                      <a:alpha val="43137"/>
                    </a:srgbClr>
                  </a:outerShdw>
                </a:effectLst>
                <a:latin typeface="Bahnschrift SemiCondensed" panose="020B0502040204020203" pitchFamily="34" charset="0"/>
              </a:rPr>
              <a:t>La </a:t>
            </a:r>
            <a:r>
              <a:rPr lang="es-ES" sz="8000" b="1" dirty="0">
                <a:solidFill>
                  <a:srgbClr val="92D050"/>
                </a:solidFill>
                <a:effectLst>
                  <a:outerShdw blurRad="38100" dist="38100" dir="2700000" algn="tl">
                    <a:srgbClr val="000000">
                      <a:alpha val="43137"/>
                    </a:srgbClr>
                  </a:outerShdw>
                </a:effectLst>
                <a:latin typeface="Bahnschrift SemiCondensed" panose="020B0502040204020203" pitchFamily="34" charset="0"/>
              </a:rPr>
              <a:t>obediencia</a:t>
            </a:r>
            <a:r>
              <a:rPr lang="es-ES" sz="8000" b="1" dirty="0">
                <a:effectLst>
                  <a:outerShdw blurRad="38100" dist="38100" dir="2700000" algn="tl">
                    <a:srgbClr val="000000">
                      <a:alpha val="43137"/>
                    </a:srgbClr>
                  </a:outerShdw>
                </a:effectLst>
                <a:latin typeface="Bahnschrift SemiCondensed" panose="020B0502040204020203" pitchFamily="34" charset="0"/>
              </a:rPr>
              <a:t> en la </a:t>
            </a:r>
            <a:r>
              <a:rPr lang="es-ES" sz="8000" b="1" dirty="0">
                <a:solidFill>
                  <a:srgbClr val="FFC000"/>
                </a:solidFill>
                <a:effectLst>
                  <a:outerShdw blurRad="38100" dist="38100" dir="2700000" algn="tl">
                    <a:srgbClr val="000000">
                      <a:alpha val="43137"/>
                    </a:srgbClr>
                  </a:outerShdw>
                </a:effectLst>
                <a:latin typeface="Bahnschrift SemiCondensed" panose="020B0502040204020203" pitchFamily="34" charset="0"/>
              </a:rPr>
              <a:t>última generación</a:t>
            </a: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310943417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5"/>
            <a:ext cx="4846319"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de la última generación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5911" y="1146999"/>
            <a:ext cx="11235867" cy="4564776"/>
          </a:xfrm>
          <a:prstGeom prst="rect">
            <a:avLst/>
          </a:prstGeom>
          <a:noFill/>
        </p:spPr>
        <p:txBody>
          <a:bodyPr wrap="square" rtlCol="0">
            <a:spAutoFit/>
          </a:bodyPr>
          <a:lstStyle/>
          <a:p>
            <a:pPr algn="just">
              <a:lnSpc>
                <a:spcPct val="150000"/>
              </a:lnSpc>
            </a:pPr>
            <a:r>
              <a:rPr lang="es-ES" sz="4001" b="1" dirty="0">
                <a:latin typeface="Bahnschrift SemiCondensed" panose="020B0502040204020203" pitchFamily="34" charset="0"/>
              </a:rPr>
              <a:t>Los proponentes de la TUG afirman que los </a:t>
            </a:r>
            <a:r>
              <a:rPr lang="es-ES" sz="4001" b="1" dirty="0">
                <a:solidFill>
                  <a:srgbClr val="FFC000"/>
                </a:solidFill>
                <a:latin typeface="Bahnschrift SemiCondensed" panose="020B0502040204020203" pitchFamily="34" charset="0"/>
              </a:rPr>
              <a:t>santos del tiempo del fin</a:t>
            </a:r>
            <a:r>
              <a:rPr lang="es-ES" sz="4001" b="1" dirty="0">
                <a:latin typeface="Bahnschrift SemiCondensed" panose="020B0502040204020203" pitchFamily="34" charset="0"/>
              </a:rPr>
              <a:t> ofrecerán una </a:t>
            </a:r>
            <a:r>
              <a:rPr lang="es-ES" sz="4001" b="1" dirty="0">
                <a:solidFill>
                  <a:srgbClr val="00B050"/>
                </a:solidFill>
                <a:latin typeface="Bahnschrift SemiCondensed" panose="020B0502040204020203" pitchFamily="34" charset="0"/>
              </a:rPr>
              <a:t>obediencia impecable </a:t>
            </a:r>
            <a:r>
              <a:rPr lang="es-ES" sz="4001" b="1" dirty="0">
                <a:solidFill>
                  <a:srgbClr val="FF0000"/>
                </a:solidFill>
                <a:latin typeface="Bahnschrift SemiCondensed" panose="020B0502040204020203" pitchFamily="34" charset="0"/>
              </a:rPr>
              <a:t>después del cierre de gracia</a:t>
            </a:r>
            <a:r>
              <a:rPr lang="es-ES" sz="4001" b="1" dirty="0">
                <a:latin typeface="Bahnschrift SemiCondensed" panose="020B0502040204020203" pitchFamily="34" charset="0"/>
              </a:rPr>
              <a:t>; </a:t>
            </a:r>
            <a:r>
              <a:rPr lang="es-ES" sz="4001" b="1" dirty="0">
                <a:solidFill>
                  <a:srgbClr val="FFC000"/>
                </a:solidFill>
                <a:latin typeface="Bahnschrift SemiCondensed" panose="020B0502040204020203" pitchFamily="34" charset="0"/>
              </a:rPr>
              <a:t>de lo contrario, el gobierno divino colapsaría y Satanás triunfaría.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2913469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5"/>
            <a:ext cx="4846319"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de la última generación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5911" y="1147005"/>
            <a:ext cx="11235867" cy="4606004"/>
          </a:xfrm>
          <a:prstGeom prst="rect">
            <a:avLst/>
          </a:prstGeom>
          <a:noFill/>
        </p:spPr>
        <p:txBody>
          <a:bodyPr wrap="square" rtlCol="0">
            <a:spAutoFit/>
          </a:bodyPr>
          <a:lstStyle/>
          <a:p>
            <a:pPr algn="just">
              <a:lnSpc>
                <a:spcPct val="150000"/>
              </a:lnSpc>
            </a:pPr>
            <a:r>
              <a:rPr lang="es-ES" sz="4001" b="1" dirty="0">
                <a:latin typeface="Bahnschrift SemiCondensed" panose="020B0502040204020203" pitchFamily="34" charset="0"/>
              </a:rPr>
              <a:t>Como ya hemos visto, este enfoque se edifica sobre la premisa de que el gobierno de Dios está en </a:t>
            </a:r>
            <a:r>
              <a:rPr lang="es-ES" sz="4001" b="1" dirty="0">
                <a:solidFill>
                  <a:srgbClr val="FFC000"/>
                </a:solidFill>
                <a:latin typeface="Bahnschrift SemiCondensed" panose="020B0502040204020203" pitchFamily="34" charset="0"/>
              </a:rPr>
              <a:t>«riesgo</a:t>
            </a:r>
            <a:r>
              <a:rPr lang="es-ES" sz="4001" b="1" dirty="0">
                <a:latin typeface="Bahnschrift SemiCondensed" panose="020B0502040204020203" pitchFamily="34" charset="0"/>
              </a:rPr>
              <a:t>» y que, por ello, Él </a:t>
            </a:r>
            <a:r>
              <a:rPr lang="es-ES" sz="4001" b="1" dirty="0">
                <a:solidFill>
                  <a:srgbClr val="00B050"/>
                </a:solidFill>
                <a:latin typeface="Bahnschrift SemiCondensed" panose="020B0502040204020203" pitchFamily="34" charset="0"/>
              </a:rPr>
              <a:t>«vindicará Su propio nombre dándole a Su pueblo el poder divino necesario para obedecer Su Ley perfectamente». </a:t>
            </a:r>
            <a:r>
              <a:rPr lang="es-ES" sz="4001" b="1" dirty="0">
                <a:latin typeface="Bahnschrift SemiCondensed" panose="020B0502040204020203" pitchFamily="34" charset="0"/>
              </a:rPr>
              <a:t>(ver capítulo 13). </a:t>
            </a: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403287093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5"/>
            <a:ext cx="4846319"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de la última generación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5911" y="994167"/>
            <a:ext cx="11235867" cy="6041334"/>
          </a:xfrm>
          <a:prstGeom prst="rect">
            <a:avLst/>
          </a:prstGeom>
          <a:noFill/>
        </p:spPr>
        <p:txBody>
          <a:bodyPr wrap="square" rtlCol="0">
            <a:spAutoFit/>
          </a:bodyPr>
          <a:lstStyle/>
          <a:p>
            <a:pPr algn="just">
              <a:lnSpc>
                <a:spcPct val="150000"/>
              </a:lnSpc>
            </a:pPr>
            <a:r>
              <a:rPr lang="es-ES" sz="3200" b="1" dirty="0">
                <a:latin typeface="Bahnschrift SemiCondensed" panose="020B0502040204020203" pitchFamily="34" charset="0"/>
              </a:rPr>
              <a:t>Sin embargo, nuestro enfoque escatológico no debe estar centrado en suposiciones de cosas que no ocurrirán. </a:t>
            </a:r>
            <a:r>
              <a:rPr lang="es-ES" sz="3200" b="1" dirty="0">
                <a:solidFill>
                  <a:srgbClr val="FF0000"/>
                </a:solidFill>
                <a:latin typeface="Bahnschrift SemiCondensed" panose="020B0502040204020203" pitchFamily="34" charset="0"/>
              </a:rPr>
              <a:t>Es IMPOSIBLE</a:t>
            </a:r>
            <a:r>
              <a:rPr lang="es-ES" sz="3200" b="1" dirty="0">
                <a:latin typeface="Bahnschrift SemiCondensed" panose="020B0502040204020203" pitchFamily="34" charset="0"/>
              </a:rPr>
              <a:t> que Dios y su gobierno, incluidos sus siervos, estén el riesgo de fracasar,  y no porque los fieles alcanzarán una perfección de carácter que les impedirá pecar después del cierre de gracia; al contrario, </a:t>
            </a:r>
            <a:r>
              <a:rPr lang="es-ES" sz="3200" b="1" dirty="0">
                <a:solidFill>
                  <a:srgbClr val="FFC000"/>
                </a:solidFill>
                <a:latin typeface="Bahnschrift SemiCondensed" panose="020B0502040204020203" pitchFamily="34" charset="0"/>
              </a:rPr>
              <a:t>la razón por la que los santos triunfarán en el último conflicto es porque la victoria de Cristo en la cruz garantiza esa experiencia.</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17340261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5"/>
            <a:ext cx="4846319"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de la última generación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5911" y="994165"/>
            <a:ext cx="11235867" cy="4441152"/>
          </a:xfrm>
          <a:prstGeom prst="rect">
            <a:avLst/>
          </a:prstGeom>
          <a:noFill/>
        </p:spPr>
        <p:txBody>
          <a:bodyPr wrap="square" rtlCol="0">
            <a:spAutoFit/>
          </a:bodyPr>
          <a:lstStyle/>
          <a:p>
            <a:pPr algn="just">
              <a:lnSpc>
                <a:spcPct val="150000"/>
              </a:lnSpc>
            </a:pPr>
            <a:r>
              <a:rPr lang="es-ES" sz="3200" b="1" dirty="0">
                <a:latin typeface="Bahnschrift SemiCondensed" panose="020B0502040204020203" pitchFamily="34" charset="0"/>
              </a:rPr>
              <a:t>El Apocalipsis muestra a Cristo como el Cordero «que ha vencido» (5:5). </a:t>
            </a:r>
            <a:r>
              <a:rPr lang="es-ES" sz="3200" b="1" dirty="0">
                <a:solidFill>
                  <a:srgbClr val="FFC000"/>
                </a:solidFill>
                <a:latin typeface="Bahnschrift SemiCondensed" panose="020B0502040204020203" pitchFamily="34" charset="0"/>
              </a:rPr>
              <a:t>¿Cómo puede alguien inferir siquiera que el gobierno divino está en riesgo de un colapso? </a:t>
            </a:r>
            <a:r>
              <a:rPr lang="es-ES" sz="3200" b="1" dirty="0">
                <a:latin typeface="Bahnschrift SemiCondensed" panose="020B0502040204020203" pitchFamily="34" charset="0"/>
              </a:rPr>
              <a:t>Esa es una declaración disparatada y, peor aún, blasfema. De lo santos leemos: «</a:t>
            </a:r>
            <a:r>
              <a:rPr lang="es-ES" sz="3200" b="1" dirty="0">
                <a:solidFill>
                  <a:srgbClr val="00B050"/>
                </a:solidFill>
                <a:latin typeface="Bahnschrift SemiCondensed" panose="020B0502040204020203" pitchFamily="34" charset="0"/>
              </a:rPr>
              <a:t>Y ellos lo han vencido por causa de la sangre del Cordero y de la palabra del testimonio de ellos, porque no amaron sus vidas hasta la muerte» </a:t>
            </a:r>
            <a:r>
              <a:rPr lang="es-ES" sz="3200" b="1" dirty="0">
                <a:latin typeface="Bahnschrift SemiCondensed" panose="020B0502040204020203" pitchFamily="34" charset="0"/>
              </a:rPr>
              <a:t>(</a:t>
            </a:r>
            <a:r>
              <a:rPr lang="es-ES" sz="3200" b="1" dirty="0" err="1">
                <a:latin typeface="Bahnschrift SemiCondensed" panose="020B0502040204020203" pitchFamily="34" charset="0"/>
              </a:rPr>
              <a:t>Ap</a:t>
            </a:r>
            <a:r>
              <a:rPr lang="es-ES" sz="3200" b="1" dirty="0">
                <a:latin typeface="Bahnschrift SemiCondensed" panose="020B0502040204020203" pitchFamily="34" charset="0"/>
              </a:rPr>
              <a:t> 12:11). </a:t>
            </a: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85525476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2D1922AA-2FBD-383B-47B4-E6599D77C773}"/>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AB3F1B7B-A486-9CEF-D435-E1F73C1A21CA}"/>
              </a:ext>
            </a:extLst>
          </p:cNvPr>
          <p:cNvSpPr txBox="1"/>
          <p:nvPr/>
        </p:nvSpPr>
        <p:spPr>
          <a:xfrm>
            <a:off x="509519" y="894302"/>
            <a:ext cx="8604004" cy="4524828"/>
          </a:xfrm>
          <a:prstGeom prst="rect">
            <a:avLst/>
          </a:prstGeom>
          <a:noFill/>
        </p:spPr>
        <p:txBody>
          <a:bodyPr wrap="square" lIns="91439" tIns="45720" rIns="91439" bIns="45720" rtlCol="0" anchor="t">
            <a:spAutoFit/>
          </a:bodyPr>
          <a:lstStyle/>
          <a:p>
            <a:r>
              <a:rPr lang="es-MX" sz="7201" b="1" dirty="0">
                <a:latin typeface="Avenir Next LT Pro"/>
              </a:rPr>
              <a:t>Los que </a:t>
            </a:r>
            <a:r>
              <a:rPr lang="es-MX" sz="7201" b="1" dirty="0">
                <a:solidFill>
                  <a:srgbClr val="00B050"/>
                </a:solidFill>
                <a:latin typeface="Avenir Next LT Pro"/>
              </a:rPr>
              <a:t>«guardan» </a:t>
            </a:r>
            <a:r>
              <a:rPr lang="es-MX" sz="7201" b="1" dirty="0">
                <a:latin typeface="Avenir Next LT Pro"/>
              </a:rPr>
              <a:t>los </a:t>
            </a:r>
            <a:r>
              <a:rPr lang="es-MX" sz="7201" b="1" dirty="0">
                <a:solidFill>
                  <a:srgbClr val="FFC000"/>
                </a:solidFill>
                <a:latin typeface="Avenir Next LT Pro"/>
              </a:rPr>
              <a:t>mandamientos</a:t>
            </a:r>
            <a:r>
              <a:rPr lang="es-MX" sz="7201" b="1" dirty="0">
                <a:latin typeface="Avenir Next LT Pro"/>
              </a:rPr>
              <a:t> </a:t>
            </a:r>
            <a:r>
              <a:rPr lang="es-MX" sz="7201" b="1" dirty="0">
                <a:solidFill>
                  <a:srgbClr val="00B050"/>
                </a:solidFill>
                <a:latin typeface="Avenir Next LT Pro"/>
              </a:rPr>
              <a:t>de Dios</a:t>
            </a:r>
          </a:p>
          <a:p>
            <a:endParaRPr lang="es-DO" sz="7201" b="1" dirty="0">
              <a:effectLst>
                <a:outerShdw blurRad="38100" dist="38100" dir="2700000" algn="tl">
                  <a:srgbClr val="000000">
                    <a:alpha val="43137"/>
                  </a:srgbClr>
                </a:outerShdw>
              </a:effectLst>
              <a:latin typeface="Avenir Next LT Pro"/>
            </a:endParaRPr>
          </a:p>
        </p:txBody>
      </p:sp>
      <p:sp>
        <p:nvSpPr>
          <p:cNvPr id="5" name="CuadroTexto 4">
            <a:extLst>
              <a:ext uri="{FF2B5EF4-FFF2-40B4-BE49-F238E27FC236}">
                <a16:creationId xmlns:a16="http://schemas.microsoft.com/office/drawing/2014/main" id="{7A034904-C73B-3DAB-1CA7-B80F9ED59BC3}"/>
              </a:ext>
            </a:extLst>
          </p:cNvPr>
          <p:cNvSpPr txBox="1"/>
          <p:nvPr/>
        </p:nvSpPr>
        <p:spPr>
          <a:xfrm>
            <a:off x="10182134" y="5682109"/>
            <a:ext cx="2009868" cy="523092"/>
          </a:xfrm>
          <a:prstGeom prst="rect">
            <a:avLst/>
          </a:prstGeom>
          <a:noFill/>
        </p:spPr>
        <p:txBody>
          <a:bodyPr wrap="square" rtlCol="0">
            <a:spAutoFit/>
          </a:bodyPr>
          <a:lstStyle/>
          <a:p>
            <a:pPr algn="ctr"/>
            <a:r>
              <a:rPr lang="es-DO" sz="2799" dirty="0">
                <a:solidFill>
                  <a:schemeClr val="accent4">
                    <a:lumMod val="75000"/>
                  </a:schemeClr>
                </a:solidFill>
                <a:latin typeface="Bahnschrift SemiBold Condensed" panose="020B0502040204020203" pitchFamily="34" charset="0"/>
              </a:rPr>
              <a:t>CAPÍTULO #18</a:t>
            </a:r>
          </a:p>
        </p:txBody>
      </p:sp>
      <p:sp>
        <p:nvSpPr>
          <p:cNvPr id="6" name="Rectángulo 5"/>
          <p:cNvSpPr/>
          <p:nvPr/>
        </p:nvSpPr>
        <p:spPr>
          <a:xfrm>
            <a:off x="509516" y="5418620"/>
            <a:ext cx="6096000" cy="646074"/>
          </a:xfrm>
          <a:prstGeom prst="rect">
            <a:avLst/>
          </a:prstGeom>
        </p:spPr>
        <p:txBody>
          <a:bodyPr>
            <a:spAutoFit/>
          </a:bodyPr>
          <a:lstStyle/>
          <a:p>
            <a:pPr algn="r"/>
            <a:r>
              <a:rPr lang="es-DO" sz="1799" i="1" dirty="0">
                <a:ea typeface="Cascadia Code" panose="020B0609020000020004" pitchFamily="49" charset="0"/>
                <a:cs typeface="Cascadia Code" panose="020B0609020000020004" pitchFamily="49" charset="0"/>
              </a:rPr>
              <a:t>Basado en el libro “La última generación: ¿cuál es el papel que desempeñarán los santos en el tiempo del fin?”</a:t>
            </a:r>
          </a:p>
        </p:txBody>
      </p:sp>
    </p:spTree>
    <p:extLst>
      <p:ext uri="{BB962C8B-B14F-4D97-AF65-F5344CB8AC3E}">
        <p14:creationId xmlns:p14="http://schemas.microsoft.com/office/powerpoint/2010/main" val="262005365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5"/>
            <a:ext cx="4846319"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de la última generación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5911" y="994170"/>
            <a:ext cx="11235867" cy="5026632"/>
          </a:xfrm>
          <a:prstGeom prst="rect">
            <a:avLst/>
          </a:prstGeom>
          <a:noFill/>
        </p:spPr>
        <p:txBody>
          <a:bodyPr wrap="square" rtlCol="0">
            <a:spAutoFit/>
          </a:bodyPr>
          <a:lstStyle/>
          <a:p>
            <a:pPr algn="just">
              <a:lnSpc>
                <a:spcPct val="150000"/>
              </a:lnSpc>
            </a:pPr>
            <a:r>
              <a:rPr lang="es-ES" sz="3601" b="1" dirty="0">
                <a:latin typeface="Bahnschrift SemiCondensed" panose="020B0502040204020203" pitchFamily="34" charset="0"/>
              </a:rPr>
              <a:t>La victoria de la cruz aún </a:t>
            </a:r>
            <a:r>
              <a:rPr lang="es-ES" sz="3601" b="1" dirty="0">
                <a:solidFill>
                  <a:srgbClr val="FFC000"/>
                </a:solidFill>
                <a:latin typeface="Bahnschrift SemiCondensed" panose="020B0502040204020203" pitchFamily="34" charset="0"/>
              </a:rPr>
              <a:t>no ha concluido en sus consecuencias últimas</a:t>
            </a:r>
            <a:r>
              <a:rPr lang="es-ES" sz="3601" b="1" dirty="0">
                <a:latin typeface="Bahnschrift SemiCondensed" panose="020B0502040204020203" pitchFamily="34" charset="0"/>
              </a:rPr>
              <a:t>; es como una ola expansiva cuyo efecto se mueve hasta restaurar totalmente todas las cosas (Col 1:19-22; Ro 8:18-23). </a:t>
            </a:r>
            <a:r>
              <a:rPr lang="es-ES" sz="3601" b="1" dirty="0">
                <a:solidFill>
                  <a:srgbClr val="00B050"/>
                </a:solidFill>
                <a:latin typeface="Bahnschrift SemiCondensed" panose="020B0502040204020203" pitchFamily="34" charset="0"/>
              </a:rPr>
              <a:t>El Evangelio es «poder de Dios para salvación» </a:t>
            </a:r>
            <a:r>
              <a:rPr lang="es-ES" sz="3601" b="1" dirty="0">
                <a:latin typeface="Bahnschrift SemiCondensed" panose="020B0502040204020203" pitchFamily="34" charset="0"/>
              </a:rPr>
              <a:t>(Rom 1:16).</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181242353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5"/>
            <a:ext cx="4846319"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de la última generación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5911" y="994168"/>
            <a:ext cx="11235867" cy="4985917"/>
          </a:xfrm>
          <a:prstGeom prst="rect">
            <a:avLst/>
          </a:prstGeom>
          <a:noFill/>
        </p:spPr>
        <p:txBody>
          <a:bodyPr wrap="square" rtlCol="0">
            <a:spAutoFit/>
          </a:bodyPr>
          <a:lstStyle/>
          <a:p>
            <a:pPr algn="just">
              <a:lnSpc>
                <a:spcPct val="150000"/>
              </a:lnSpc>
            </a:pPr>
            <a:r>
              <a:rPr lang="es-ES" sz="3601" b="1" dirty="0">
                <a:latin typeface="Bahnschrift SemiCondensed" panose="020B0502040204020203" pitchFamily="34" charset="0"/>
              </a:rPr>
              <a:t>Es cierto que Satanás conserva aún su poder para hacer pecar a los seres humanos, </a:t>
            </a:r>
            <a:r>
              <a:rPr lang="es-ES" sz="3601" b="1" dirty="0">
                <a:solidFill>
                  <a:srgbClr val="FFC000"/>
                </a:solidFill>
                <a:latin typeface="Bahnschrift SemiCondensed" panose="020B0502040204020203" pitchFamily="34" charset="0"/>
              </a:rPr>
              <a:t>pero no puede vencer a quienes aceptan por la fe al Señor Jesús.</a:t>
            </a:r>
            <a:r>
              <a:rPr lang="es-ES" sz="3601" b="1" dirty="0">
                <a:latin typeface="Bahnschrift SemiCondensed" panose="020B0502040204020203" pitchFamily="34" charset="0"/>
              </a:rPr>
              <a:t> La carta a los Hebreos afirma que en la cruz, Cristo </a:t>
            </a:r>
            <a:r>
              <a:rPr lang="es-ES" sz="3601" b="1" dirty="0">
                <a:solidFill>
                  <a:srgbClr val="FF0000"/>
                </a:solidFill>
                <a:latin typeface="Bahnschrift SemiCondensed" panose="020B0502040204020203" pitchFamily="34" charset="0"/>
              </a:rPr>
              <a:t>«destruyó» </a:t>
            </a:r>
            <a:r>
              <a:rPr lang="es-ES" sz="3601" b="1" dirty="0">
                <a:latin typeface="Bahnschrift SemiCondensed" panose="020B0502040204020203" pitchFamily="34" charset="0"/>
              </a:rPr>
              <a:t>(</a:t>
            </a:r>
            <a:r>
              <a:rPr lang="es-ES" sz="3601" b="1" dirty="0" err="1">
                <a:latin typeface="Bahnschrift SemiCondensed" panose="020B0502040204020203" pitchFamily="34" charset="0"/>
              </a:rPr>
              <a:t>lit.</a:t>
            </a:r>
            <a:r>
              <a:rPr lang="es-ES" sz="3601" b="1" dirty="0">
                <a:latin typeface="Bahnschrift SemiCondensed" panose="020B0502040204020203" pitchFamily="34" charset="0"/>
              </a:rPr>
              <a:t> «anuló») </a:t>
            </a:r>
            <a:r>
              <a:rPr lang="es-ES" sz="3601" b="1" dirty="0">
                <a:solidFill>
                  <a:srgbClr val="FF0000"/>
                </a:solidFill>
                <a:latin typeface="Bahnschrift SemiCondensed" panose="020B0502040204020203" pitchFamily="34" charset="0"/>
              </a:rPr>
              <a:t>mediante su muerte </a:t>
            </a:r>
            <a:r>
              <a:rPr lang="es-ES" sz="3601" b="1" dirty="0">
                <a:solidFill>
                  <a:srgbClr val="00B050"/>
                </a:solidFill>
                <a:latin typeface="Bahnschrift SemiCondensed" panose="020B0502040204020203" pitchFamily="34" charset="0"/>
              </a:rPr>
              <a:t>«el poder de aquel que tenía el poder de la muerte, es decir, el diablo» </a:t>
            </a:r>
            <a:r>
              <a:rPr lang="es-ES" sz="3601" b="1" dirty="0">
                <a:latin typeface="Bahnschrift SemiCondensed" panose="020B0502040204020203" pitchFamily="34" charset="0"/>
              </a:rPr>
              <a:t>(</a:t>
            </a:r>
            <a:r>
              <a:rPr lang="es-ES" sz="3601" b="1" dirty="0" err="1">
                <a:latin typeface="Bahnschrift SemiCondensed" panose="020B0502040204020203" pitchFamily="34" charset="0"/>
              </a:rPr>
              <a:t>Heb</a:t>
            </a:r>
            <a:r>
              <a:rPr lang="es-ES" sz="3601" b="1" dirty="0">
                <a:latin typeface="Bahnschrift SemiCondensed" panose="020B0502040204020203" pitchFamily="34" charset="0"/>
              </a:rPr>
              <a:t> 2:14, LBLA). </a:t>
            </a: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85641797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5"/>
            <a:ext cx="4846319"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de la última generación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5911" y="994173"/>
            <a:ext cx="11235867" cy="5857822"/>
          </a:xfrm>
          <a:prstGeom prst="rect">
            <a:avLst/>
          </a:prstGeom>
          <a:noFill/>
        </p:spPr>
        <p:txBody>
          <a:bodyPr wrap="square" rtlCol="0">
            <a:spAutoFit/>
          </a:bodyPr>
          <a:lstStyle/>
          <a:p>
            <a:pPr algn="just">
              <a:lnSpc>
                <a:spcPct val="150000"/>
              </a:lnSpc>
            </a:pPr>
            <a:r>
              <a:rPr lang="es-ES" sz="3601" b="1" dirty="0">
                <a:latin typeface="Bahnschrift SemiCondensed" panose="020B0502040204020203" pitchFamily="34" charset="0"/>
              </a:rPr>
              <a:t>Así, la victoria de la última generación está asegurada; Satanás no podrá impedir la entrada de los santos a su reino eterno. </a:t>
            </a:r>
            <a:r>
              <a:rPr lang="es-ES" sz="3601" b="1" dirty="0">
                <a:solidFill>
                  <a:srgbClr val="FF0000"/>
                </a:solidFill>
                <a:latin typeface="Bahnschrift SemiCondensed" panose="020B0502040204020203" pitchFamily="34" charset="0"/>
              </a:rPr>
              <a:t>Su poder ha sido anulado en la cruz </a:t>
            </a:r>
            <a:r>
              <a:rPr lang="es-ES" sz="3601" b="1" dirty="0">
                <a:latin typeface="Bahnschrift SemiCondensed" panose="020B0502040204020203" pitchFamily="34" charset="0"/>
              </a:rPr>
              <a:t>(ver capítulo 10). </a:t>
            </a:r>
            <a:r>
              <a:rPr lang="es-ES" sz="3601" b="1" dirty="0">
                <a:solidFill>
                  <a:srgbClr val="FFC000"/>
                </a:solidFill>
                <a:latin typeface="Bahnschrift SemiCondensed" panose="020B0502040204020203" pitchFamily="34" charset="0"/>
              </a:rPr>
              <a:t>Ante los méritos del sacrificio de Cristo, </a:t>
            </a:r>
            <a:r>
              <a:rPr lang="es-ES" sz="3601" b="1" dirty="0">
                <a:latin typeface="Bahnschrift SemiCondensed" panose="020B0502040204020203" pitchFamily="34" charset="0"/>
              </a:rPr>
              <a:t>el poder y </a:t>
            </a:r>
            <a:r>
              <a:rPr lang="es-ES" sz="3601" b="1" dirty="0">
                <a:solidFill>
                  <a:srgbClr val="00B050"/>
                </a:solidFill>
                <a:latin typeface="Bahnschrift SemiCondensed" panose="020B0502040204020203" pitchFamily="34" charset="0"/>
              </a:rPr>
              <a:t>los argumentos de Satanás se desvanecen como la neblina al salir el sol.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80010278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117777"/>
            <a:ext cx="4618095" cy="375424"/>
          </a:xfrm>
          <a:prstGeom prst="rect">
            <a:avLst/>
          </a:prstGeom>
          <a:noFill/>
        </p:spPr>
        <p:txBody>
          <a:bodyPr wrap="square" rtlCol="0">
            <a:spAutoFit/>
          </a:bodyPr>
          <a:lstStyle/>
          <a:p>
            <a:pPr>
              <a:lnSpc>
                <a:spcPct val="107000"/>
              </a:lnSpc>
              <a:spcAft>
                <a:spcPts val="801"/>
              </a:spcAft>
              <a:tabLst>
                <a:tab pos="885299" algn="l"/>
              </a:tabLst>
            </a:pPr>
            <a:r>
              <a:rPr lang="es-DO" sz="1799" b="1" dirty="0">
                <a:latin typeface="Calibri" panose="020F0502020204030204" pitchFamily="34" charset="0"/>
                <a:ea typeface="Calibri" panose="020F0502020204030204" pitchFamily="34" charset="0"/>
                <a:cs typeface="Times New Roman" panose="02020603050405020304" pitchFamily="18" charset="0"/>
              </a:rPr>
              <a:t>La reproducción perfecta del carácter de Cristo</a:t>
            </a:r>
            <a:endParaRPr lang="es-DO" sz="1799"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89323" y="986647"/>
            <a:ext cx="9644655" cy="4401333"/>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8000" b="1" dirty="0">
                <a:effectLst>
                  <a:outerShdw blurRad="38100" dist="38100" dir="2700000" algn="tl">
                    <a:srgbClr val="000000">
                      <a:alpha val="43137"/>
                    </a:srgbClr>
                  </a:outerShdw>
                </a:effectLst>
                <a:latin typeface="Bahnschrift SemiCondensed" panose="020B0502040204020203" pitchFamily="34" charset="0"/>
              </a:rPr>
              <a:t>La </a:t>
            </a:r>
            <a:r>
              <a:rPr lang="es-ES" sz="8000" b="1" dirty="0">
                <a:solidFill>
                  <a:srgbClr val="00B050"/>
                </a:solidFill>
                <a:effectLst>
                  <a:outerShdw blurRad="38100" dist="38100" dir="2700000" algn="tl">
                    <a:srgbClr val="000000">
                      <a:alpha val="43137"/>
                    </a:srgbClr>
                  </a:outerShdw>
                </a:effectLst>
                <a:latin typeface="Bahnschrift SemiCondensed" panose="020B0502040204020203" pitchFamily="34" charset="0"/>
              </a:rPr>
              <a:t>obediencia</a:t>
            </a:r>
            <a:r>
              <a:rPr lang="es-ES" sz="8000" b="1" dirty="0">
                <a:effectLst>
                  <a:outerShdw blurRad="38100" dist="38100" dir="2700000" algn="tl">
                    <a:srgbClr val="000000">
                      <a:alpha val="43137"/>
                    </a:srgbClr>
                  </a:outerShdw>
                </a:effectLst>
                <a:latin typeface="Bahnschrift SemiCondensed" panose="020B0502040204020203" pitchFamily="34" charset="0"/>
              </a:rPr>
              <a:t> en el </a:t>
            </a:r>
            <a:r>
              <a:rPr lang="es-ES" sz="8000" b="1" dirty="0">
                <a:solidFill>
                  <a:schemeClr val="accent4"/>
                </a:solidFill>
                <a:effectLst>
                  <a:outerShdw blurRad="38100" dist="38100" dir="2700000" algn="tl">
                    <a:srgbClr val="000000">
                      <a:alpha val="43137"/>
                    </a:srgbClr>
                  </a:outerShdw>
                </a:effectLst>
                <a:latin typeface="Bahnschrift SemiCondensed" panose="020B0502040204020203" pitchFamily="34" charset="0"/>
              </a:rPr>
              <a:t>Apocalipsis</a:t>
            </a:r>
            <a:endParaRPr lang="es-ES" sz="8000" b="1" dirty="0">
              <a:solidFill>
                <a:schemeClr val="accent6"/>
              </a:solidFill>
              <a:effectLst>
                <a:outerShdw blurRad="38100" dist="38100" dir="2700000" algn="tl">
                  <a:srgbClr val="000000">
                    <a:alpha val="43137"/>
                  </a:srgbClr>
                </a:outerShdw>
              </a:effectLst>
              <a:latin typeface="Bahnschrift SemiCondensed" panose="020B0502040204020203" pitchFamily="34" charset="0"/>
            </a:endParaRP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229048296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el Apocalipsis</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449650" y="1313681"/>
            <a:ext cx="9728391" cy="4747518"/>
          </a:xfrm>
          <a:prstGeom prst="rect">
            <a:avLst/>
          </a:prstGeom>
          <a:noFill/>
        </p:spPr>
        <p:txBody>
          <a:bodyPr wrap="square" lIns="91439" tIns="45720" rIns="91439" bIns="45720" rtlCol="0" anchor="t">
            <a:spAutoFit/>
          </a:bodyPr>
          <a:lstStyle/>
          <a:p>
            <a:pPr algn="just">
              <a:lnSpc>
                <a:spcPct val="150000"/>
              </a:lnSpc>
            </a:pPr>
            <a:r>
              <a:rPr lang="es-ES" sz="2799" b="1" dirty="0">
                <a:latin typeface="Bahnschrift SemiCondensed" panose="020B0502040204020203" pitchFamily="34" charset="0"/>
              </a:rPr>
              <a:t>El tema de la obediencia es </a:t>
            </a:r>
            <a:r>
              <a:rPr lang="es-ES" sz="2799" b="1" dirty="0">
                <a:solidFill>
                  <a:srgbClr val="00B050"/>
                </a:solidFill>
                <a:latin typeface="Bahnschrift SemiCondensed" panose="020B0502040204020203" pitchFamily="34" charset="0"/>
              </a:rPr>
              <a:t>central en el libro del Apocalipsis</a:t>
            </a:r>
            <a:r>
              <a:rPr lang="es-ES" sz="2799" b="1" dirty="0">
                <a:latin typeface="Bahnschrift SemiCondensed" panose="020B0502040204020203" pitchFamily="34" charset="0"/>
              </a:rPr>
              <a:t> desde el mismo principio: «Bienaventurado el que lee y los que oyen las palabras de esta profecía, y guardan (gr. </a:t>
            </a:r>
            <a:r>
              <a:rPr lang="es-ES" sz="2799" b="1" dirty="0" err="1">
                <a:solidFill>
                  <a:srgbClr val="FFC000"/>
                </a:solidFill>
                <a:latin typeface="Bahnschrift SemiCondensed" panose="020B0502040204020203" pitchFamily="34" charset="0"/>
              </a:rPr>
              <a:t>tērountes</a:t>
            </a:r>
            <a:r>
              <a:rPr lang="es-ES" sz="2799" b="1" dirty="0">
                <a:solidFill>
                  <a:srgbClr val="FFC000"/>
                </a:solidFill>
                <a:latin typeface="Bahnschrift SemiCondensed" panose="020B0502040204020203" pitchFamily="34" charset="0"/>
              </a:rPr>
              <a:t>) </a:t>
            </a:r>
            <a:r>
              <a:rPr lang="es-ES" sz="2799" b="1" dirty="0">
                <a:latin typeface="Bahnschrift SemiCondensed" panose="020B0502040204020203" pitchFamily="34" charset="0"/>
              </a:rPr>
              <a:t>las cosas escritas en ella, porque el tiempo está cerca» (</a:t>
            </a:r>
            <a:r>
              <a:rPr lang="es-ES" sz="2799" b="1" dirty="0" err="1">
                <a:latin typeface="Bahnschrift SemiCondensed" panose="020B0502040204020203" pitchFamily="34" charset="0"/>
              </a:rPr>
              <a:t>Ap</a:t>
            </a:r>
            <a:r>
              <a:rPr lang="es-ES" sz="2799" b="1" dirty="0">
                <a:latin typeface="Bahnschrift SemiCondensed" panose="020B0502040204020203" pitchFamily="34" charset="0"/>
              </a:rPr>
              <a:t> 1:3). El verbo </a:t>
            </a:r>
            <a:r>
              <a:rPr lang="es-ES" sz="2799" b="1" dirty="0" err="1">
                <a:solidFill>
                  <a:srgbClr val="FFC000"/>
                </a:solidFill>
                <a:latin typeface="Bahnschrift SemiCondensed" panose="020B0502040204020203" pitchFamily="34" charset="0"/>
              </a:rPr>
              <a:t>tērountes</a:t>
            </a:r>
            <a:r>
              <a:rPr lang="es-ES" sz="2799" b="1" dirty="0">
                <a:solidFill>
                  <a:srgbClr val="FFC000"/>
                </a:solidFill>
                <a:latin typeface="Bahnschrift SemiCondensed" panose="020B0502040204020203" pitchFamily="34" charset="0"/>
              </a:rPr>
              <a:t> </a:t>
            </a:r>
            <a:r>
              <a:rPr lang="es-ES" sz="2799" b="1" dirty="0">
                <a:latin typeface="Bahnschrift SemiCondensed" panose="020B0502040204020203" pitchFamily="34" charset="0"/>
              </a:rPr>
              <a:t>aparece en 12:17 y 14:12, donde se describe </a:t>
            </a:r>
            <a:r>
              <a:rPr lang="es-ES" sz="2799" b="1" dirty="0">
                <a:solidFill>
                  <a:srgbClr val="FF0000"/>
                </a:solidFill>
                <a:latin typeface="Bahnschrift SemiCondensed" panose="020B0502040204020203" pitchFamily="34" charset="0"/>
              </a:rPr>
              <a:t>la fidelidad del pueblo de Dios.</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43029884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el Apocalipsis</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44581" y="724336"/>
            <a:ext cx="11538529" cy="6133667"/>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La crisis final ocurrirá precisamente </a:t>
            </a:r>
            <a:r>
              <a:rPr lang="es-ES" sz="3800" b="1" dirty="0">
                <a:solidFill>
                  <a:srgbClr val="FFC000"/>
                </a:solidFill>
                <a:latin typeface="Bahnschrift SemiCondensed" panose="020B0502040204020203" pitchFamily="34" charset="0"/>
              </a:rPr>
              <a:t>como resultado de un intento de las fuerzas de mal por anular la Ley de Dios</a:t>
            </a:r>
            <a:r>
              <a:rPr lang="es-ES" sz="3800" b="1" dirty="0">
                <a:latin typeface="Bahnschrift SemiCondensed" panose="020B0502040204020203" pitchFamily="34" charset="0"/>
              </a:rPr>
              <a:t>. Este será el último engaño de Satanás en su afán por usurpar las prerrogativas divinas. En este sentido, </a:t>
            </a:r>
            <a:r>
              <a:rPr lang="es-ES" sz="3800" b="1" dirty="0">
                <a:solidFill>
                  <a:srgbClr val="00B050"/>
                </a:solidFill>
                <a:latin typeface="Bahnschrift SemiCondensed" panose="020B0502040204020203" pitchFamily="34" charset="0"/>
              </a:rPr>
              <a:t>la crisis final no será distinta a otras del pasado donde los fieles tuvieron que mantenerse por parte de la verdad.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416702482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el Apocalipsis</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04658" y="1059766"/>
            <a:ext cx="11818375" cy="5256504"/>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Mario Veloso también señala: </a:t>
            </a:r>
          </a:p>
          <a:p>
            <a:pPr algn="just">
              <a:lnSpc>
                <a:spcPct val="150000"/>
              </a:lnSpc>
            </a:pPr>
            <a:r>
              <a:rPr lang="es-ES" sz="3800" b="1" dirty="0">
                <a:latin typeface="Bahnschrift SemiCondensed" panose="020B0502040204020203" pitchFamily="34" charset="0"/>
              </a:rPr>
              <a:t>«El remanente </a:t>
            </a:r>
            <a:r>
              <a:rPr lang="es-ES" sz="3800" b="1" dirty="0">
                <a:solidFill>
                  <a:srgbClr val="FFC000"/>
                </a:solidFill>
                <a:latin typeface="Bahnschrift SemiCondensed" panose="020B0502040204020203" pitchFamily="34" charset="0"/>
              </a:rPr>
              <a:t>no defiende sus derechos ante los mandamientos, los guarda. </a:t>
            </a:r>
            <a:r>
              <a:rPr lang="es-ES" sz="3800" b="1" dirty="0">
                <a:latin typeface="Bahnschrift SemiCondensed" panose="020B0502040204020203" pitchFamily="34" charset="0"/>
              </a:rPr>
              <a:t>No los discute, no los condiciona, no les adapta, no los disminuye, no los rechaza como legalismo. </a:t>
            </a:r>
            <a:r>
              <a:rPr lang="es-ES" sz="3800" b="1" dirty="0">
                <a:solidFill>
                  <a:srgbClr val="00B050"/>
                </a:solidFill>
                <a:latin typeface="Bahnschrift SemiCondensed" panose="020B0502040204020203" pitchFamily="34" charset="0"/>
              </a:rPr>
              <a:t>Simplemente los guarda…»</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01213681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el Apocalipsis</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319055" y="1098110"/>
            <a:ext cx="10288231" cy="5179816"/>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La palabra guardar significa </a:t>
            </a:r>
            <a:r>
              <a:rPr lang="es-ES" sz="3200" b="1" dirty="0">
                <a:solidFill>
                  <a:srgbClr val="FFC000"/>
                </a:solidFill>
                <a:latin typeface="Bahnschrift SemiCondensed" panose="020B0502040204020203" pitchFamily="34" charset="0"/>
              </a:rPr>
              <a:t>cuidar con al afecto de una madre que cuida de sus hijos; proteger con la diligencia de alguien que protege una reliquia, para pasarla, inalterada, a la siguiente generación de su familia; custodiar con el afecto con que un amigo custodia los bienes que le encarga su amigo cuando está de viaje,</a:t>
            </a:r>
            <a:r>
              <a:rPr lang="es-ES" sz="3200" b="1" dirty="0">
                <a:latin typeface="Bahnschrift SemiCondensed" panose="020B0502040204020203" pitchFamily="34" charset="0"/>
              </a:rPr>
              <a:t> </a:t>
            </a:r>
            <a:r>
              <a:rPr lang="es-ES" sz="3200" b="1" dirty="0">
                <a:solidFill>
                  <a:srgbClr val="00B050"/>
                </a:solidFill>
                <a:latin typeface="Bahnschrift SemiCondensed" panose="020B0502040204020203" pitchFamily="34" charset="0"/>
              </a:rPr>
              <a:t>sin pretender beneficiarse en nada con los valores recibidos». </a:t>
            </a:r>
          </a:p>
        </p:txBody>
      </p:sp>
    </p:spTree>
    <p:extLst>
      <p:ext uri="{BB962C8B-B14F-4D97-AF65-F5344CB8AC3E}">
        <p14:creationId xmlns:p14="http://schemas.microsoft.com/office/powerpoint/2010/main" val="361721380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2" name="Rectángulo 1"/>
          <p:cNvSpPr/>
          <p:nvPr/>
        </p:nvSpPr>
        <p:spPr>
          <a:xfrm>
            <a:off x="254759" y="525234"/>
            <a:ext cx="11682484" cy="892552"/>
          </a:xfrm>
          <a:prstGeom prst="rect">
            <a:avLst/>
          </a:prstGeom>
        </p:spPr>
        <p:txBody>
          <a:bodyPr wrap="square" lIns="91439" tIns="45720" rIns="91439" bIns="45720" anchor="t">
            <a:spAutoFit/>
          </a:bodyPr>
          <a:lstStyle/>
          <a:p>
            <a:pPr algn="just"/>
            <a:r>
              <a:rPr lang="en-US" sz="2600" b="1" dirty="0" err="1">
                <a:solidFill>
                  <a:srgbClr val="FFC000"/>
                </a:solidFill>
                <a:latin typeface="Bahnschrift SemiBold SemiConden" panose="020B0502040204020203" pitchFamily="34" charset="0"/>
              </a:rPr>
              <a:t>Selecciona</a:t>
            </a:r>
            <a:r>
              <a:rPr lang="en-US" sz="2600" b="1" dirty="0">
                <a:solidFill>
                  <a:srgbClr val="FFC000"/>
                </a:solidFill>
                <a:latin typeface="Bahnschrift SemiBold SemiConden" panose="020B0502040204020203" pitchFamily="34" charset="0"/>
              </a:rPr>
              <a:t> la </a:t>
            </a:r>
            <a:r>
              <a:rPr lang="en-US" sz="2600" b="1" dirty="0" err="1">
                <a:solidFill>
                  <a:srgbClr val="FFC000"/>
                </a:solidFill>
                <a:latin typeface="Bahnschrift SemiBold SemiConden" panose="020B0502040204020203" pitchFamily="34" charset="0"/>
              </a:rPr>
              <a:t>respuesta</a:t>
            </a:r>
            <a:r>
              <a:rPr lang="en-US" sz="2600" b="1" dirty="0">
                <a:solidFill>
                  <a:srgbClr val="FFC000"/>
                </a:solidFill>
                <a:latin typeface="Bahnschrift SemiBold SemiConden" panose="020B0502040204020203" pitchFamily="34" charset="0"/>
              </a:rPr>
              <a:t> </a:t>
            </a:r>
            <a:r>
              <a:rPr lang="en-US" sz="2600" b="1" dirty="0" err="1">
                <a:solidFill>
                  <a:srgbClr val="FFC000"/>
                </a:solidFill>
                <a:latin typeface="Bahnschrift SemiBold SemiConden" panose="020B0502040204020203" pitchFamily="34" charset="0"/>
              </a:rPr>
              <a:t>correcta</a:t>
            </a:r>
            <a:r>
              <a:rPr lang="en-US" sz="2600" b="1" dirty="0">
                <a:solidFill>
                  <a:srgbClr val="FFC000"/>
                </a:solidFill>
                <a:latin typeface="Bahnschrift SemiBold SemiConden" panose="020B0502040204020203" pitchFamily="34" charset="0"/>
              </a:rPr>
              <a:t>:</a:t>
            </a:r>
          </a:p>
          <a:p>
            <a:pPr algn="just"/>
            <a:endParaRPr lang="es-MX" sz="2600" dirty="0">
              <a:latin typeface="Bahnschrift SemiBold SemiConden" panose="020B0502040204020203" pitchFamily="34" charset="0"/>
            </a:endParaRPr>
          </a:p>
        </p:txBody>
      </p:sp>
      <mc:AlternateContent xmlns:mc="http://schemas.openxmlformats.org/markup-compatibility/2006" xmlns:p14="http://schemas.microsoft.com/office/powerpoint/2010/main">
        <mc:Choice Requires="p14">
          <p:contentPart p14:bwMode="auto" r:id="rId3">
            <p14:nvContentPartPr>
              <p14:cNvPr id="14" name="Entrada de lápiz 13">
                <a:extLst>
                  <a:ext uri="{FF2B5EF4-FFF2-40B4-BE49-F238E27FC236}">
                    <a16:creationId xmlns:a16="http://schemas.microsoft.com/office/drawing/2014/main" id="{FC16D493-EE59-C59D-CC8B-03750EF4E657}"/>
                  </a:ext>
                </a:extLst>
              </p14:cNvPr>
              <p14:cNvContentPartPr/>
              <p14:nvPr/>
            </p14:nvContentPartPr>
            <p14:xfrm>
              <a:off x="6665270" y="1560902"/>
              <a:ext cx="341631" cy="215265"/>
            </p14:xfrm>
          </p:contentPart>
        </mc:Choice>
        <mc:Fallback xmlns="">
          <p:pic>
            <p:nvPicPr>
              <p:cNvPr id="14" name="Entrada de lápiz 13">
                <a:extLst>
                  <a:ext uri="{FF2B5EF4-FFF2-40B4-BE49-F238E27FC236}">
                    <a16:creationId xmlns:a16="http://schemas.microsoft.com/office/drawing/2014/main" id="{FC16D493-EE59-C59D-CC8B-03750EF4E657}"/>
                  </a:ext>
                </a:extLst>
              </p:cNvPr>
              <p:cNvPicPr/>
              <p:nvPr/>
            </p:nvPicPr>
            <p:blipFill>
              <a:blip r:embed="rId4"/>
              <a:stretch>
                <a:fillRect/>
              </a:stretch>
            </p:blipFill>
            <p:spPr>
              <a:xfrm>
                <a:off x="6654470" y="1550139"/>
                <a:ext cx="362870" cy="236433"/>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Entrada de lápiz 14">
                <a:extLst>
                  <a:ext uri="{FF2B5EF4-FFF2-40B4-BE49-F238E27FC236}">
                    <a16:creationId xmlns:a16="http://schemas.microsoft.com/office/drawing/2014/main" id="{48AD752E-9780-B4C9-F34C-F3878FBB94A1}"/>
                  </a:ext>
                </a:extLst>
              </p14:cNvPr>
              <p14:cNvContentPartPr/>
              <p14:nvPr/>
            </p14:nvContentPartPr>
            <p14:xfrm>
              <a:off x="1006154" y="4030411"/>
              <a:ext cx="364489" cy="234951"/>
            </p14:xfrm>
          </p:contentPart>
        </mc:Choice>
        <mc:Fallback xmlns="">
          <p:pic>
            <p:nvPicPr>
              <p:cNvPr id="15" name="Entrada de lápiz 14">
                <a:extLst>
                  <a:ext uri="{FF2B5EF4-FFF2-40B4-BE49-F238E27FC236}">
                    <a16:creationId xmlns:a16="http://schemas.microsoft.com/office/drawing/2014/main" id="{48AD752E-9780-B4C9-F34C-F3878FBB94A1}"/>
                  </a:ext>
                </a:extLst>
              </p:cNvPr>
              <p:cNvPicPr/>
              <p:nvPr/>
            </p:nvPicPr>
            <p:blipFill>
              <a:blip r:embed="rId6"/>
              <a:stretch>
                <a:fillRect/>
              </a:stretch>
            </p:blipFill>
            <p:spPr>
              <a:xfrm>
                <a:off x="995360" y="4019633"/>
                <a:ext cx="385718" cy="256147"/>
              </a:xfrm>
              <a:prstGeom prst="rect">
                <a:avLst/>
              </a:prstGeom>
            </p:spPr>
          </p:pic>
        </mc:Fallback>
      </mc:AlternateContent>
      <p:sp>
        <p:nvSpPr>
          <p:cNvPr id="16" name="Rectangle 13">
            <a:extLst>
              <a:ext uri="{FF2B5EF4-FFF2-40B4-BE49-F238E27FC236}">
                <a16:creationId xmlns:a16="http://schemas.microsoft.com/office/drawing/2014/main" id="{4D0DB17A-846C-67D6-45DB-D012318FDD30}"/>
              </a:ext>
            </a:extLst>
          </p:cNvPr>
          <p:cNvSpPr>
            <a:spLocks noChangeArrowheads="1"/>
          </p:cNvSpPr>
          <p:nvPr/>
        </p:nvSpPr>
        <p:spPr bwMode="auto">
          <a:xfrm>
            <a:off x="2850" y="1107695"/>
            <a:ext cx="184729" cy="36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9" tIns="45720" rIns="91439" bIns="45720" numCol="1" anchor="ctr" anchorCtr="0" compatLnSpc="1">
            <a:prstTxWarp prst="textNoShape">
              <a:avLst/>
            </a:prstTxWarp>
            <a:spAutoFit/>
          </a:bodyPr>
          <a:lstStyle/>
          <a:p>
            <a:endParaRPr lang="es-DO" sz="1799"/>
          </a:p>
        </p:txBody>
      </p:sp>
      <p:sp>
        <p:nvSpPr>
          <p:cNvPr id="17" name="Rectangle 14">
            <a:extLst>
              <a:ext uri="{FF2B5EF4-FFF2-40B4-BE49-F238E27FC236}">
                <a16:creationId xmlns:a16="http://schemas.microsoft.com/office/drawing/2014/main" id="{C63C953C-3CF5-77FC-91D5-0EB870E09830}"/>
              </a:ext>
            </a:extLst>
          </p:cNvPr>
          <p:cNvSpPr>
            <a:spLocks noChangeArrowheads="1"/>
          </p:cNvSpPr>
          <p:nvPr/>
        </p:nvSpPr>
        <p:spPr bwMode="auto">
          <a:xfrm>
            <a:off x="474310" y="1113472"/>
            <a:ext cx="10711543" cy="5172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9" tIns="45720" rIns="91439"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513"/>
            <a:r>
              <a:rPr lang="es-DO" altLang="es-DO" sz="2401" b="1" dirty="0">
                <a:solidFill>
                  <a:srgbClr val="00B050"/>
                </a:solidFill>
                <a:latin typeface="Aptos" panose="020B0004020202020204" pitchFamily="34" charset="0"/>
                <a:ea typeface="Calibri" panose="020F0502020204030204" pitchFamily="34" charset="0"/>
                <a:cs typeface="Times New Roman" panose="02020603050405020304" pitchFamily="18" charset="0"/>
              </a:rPr>
              <a:t>Según el Gran diccionario enciclopédico de la Biblia, el término «obediencia» es la traducción de:</a:t>
            </a:r>
          </a:p>
          <a:p>
            <a:pPr defTabSz="914513"/>
            <a:endParaRPr lang="es-DO" altLang="es-DO" sz="2401" b="1" dirty="0">
              <a:solidFill>
                <a:srgbClr val="FFC000"/>
              </a:solidFill>
            </a:endParaRPr>
          </a:p>
          <a:p>
            <a:pPr marL="514414" indent="-514414" defTabSz="914513">
              <a:buAutoNum type="alphaLcParenR"/>
            </a:pPr>
            <a:r>
              <a:rPr lang="es-DO" altLang="es-DO" sz="2401" b="1" dirty="0">
                <a:latin typeface="Aptos" panose="020B0004020202020204" pitchFamily="34" charset="0"/>
                <a:ea typeface="Calibri" panose="020F0502020204030204" pitchFamily="34" charset="0"/>
                <a:cs typeface="Times New Roman" panose="02020603050405020304" pitchFamily="18" charset="0"/>
              </a:rPr>
              <a:t>La palabra hebrea </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sham</a:t>
            </a:r>
            <a:r>
              <a:rPr lang="es-DO" altLang="es-DO" sz="2401" b="1" dirty="0">
                <a:latin typeface="Aptos" panose="020B0004020202020204" pitchFamily="34" charset="0"/>
                <a:ea typeface="Calibri" panose="020F0502020204030204" pitchFamily="34" charset="0"/>
                <a:cs typeface="Times New Roman" panose="02020603050405020304" pitchFamily="18" charset="0"/>
              </a:rPr>
              <a:t>á, cuya raíz primeramente significa «oír —inteligentemente—, atender, obedecer». </a:t>
            </a:r>
          </a:p>
          <a:p>
            <a:pPr marL="514414" indent="-514414" defTabSz="914513">
              <a:buAutoNum type="alphaLcParenR"/>
            </a:pPr>
            <a:endParaRPr lang="es-DO" altLang="es-DO" sz="2401" b="1" dirty="0"/>
          </a:p>
          <a:p>
            <a:pPr defTabSz="914513"/>
            <a:r>
              <a:rPr lang="es-DO" altLang="es-DO" sz="2401" b="1" dirty="0">
                <a:latin typeface="Aptos" panose="020B0004020202020204" pitchFamily="34" charset="0"/>
                <a:ea typeface="Calibri" panose="020F0502020204030204" pitchFamily="34" charset="0"/>
                <a:cs typeface="Times New Roman" panose="02020603050405020304" pitchFamily="18" charset="0"/>
              </a:rPr>
              <a:t>b)     La palabra griega, </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hypako</a:t>
            </a:r>
            <a:r>
              <a:rPr lang="es-DO" altLang="es-DO" sz="2401" b="1" dirty="0">
                <a:latin typeface="Aptos" panose="020B0004020202020204" pitchFamily="34" charset="0"/>
                <a:ea typeface="Calibri" panose="020F0502020204030204" pitchFamily="34" charset="0"/>
                <a:cs typeface="Times New Roman" panose="02020603050405020304" pitchFamily="18" charset="0"/>
              </a:rPr>
              <a:t>é, «obediencia»; de </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hyp</a:t>
            </a:r>
            <a:r>
              <a:rPr lang="es-DO" altLang="es-DO" sz="2401" b="1" dirty="0">
                <a:latin typeface="Aptos" panose="020B0004020202020204" pitchFamily="34" charset="0"/>
                <a:ea typeface="Calibri" panose="020F0502020204030204" pitchFamily="34" charset="0"/>
                <a:cs typeface="Times New Roman" panose="02020603050405020304" pitchFamily="18" charset="0"/>
              </a:rPr>
              <a:t>ó, «bajo» y </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ak</a:t>
            </a:r>
            <a:r>
              <a:rPr lang="es-DO" altLang="es-DO" sz="2401" b="1" dirty="0">
                <a:latin typeface="Aptos" panose="020B0004020202020204" pitchFamily="34" charset="0"/>
                <a:ea typeface="Calibri" panose="020F0502020204030204" pitchFamily="34" charset="0"/>
                <a:cs typeface="Times New Roman" panose="02020603050405020304" pitchFamily="18" charset="0"/>
              </a:rPr>
              <a:t>ú</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o</a:t>
            </a:r>
            <a:r>
              <a:rPr lang="es-DO" altLang="es-DO" sz="2401" b="1" dirty="0">
                <a:latin typeface="Aptos" panose="020B0004020202020204" pitchFamily="34" charset="0"/>
                <a:ea typeface="Calibri" panose="020F0502020204030204" pitchFamily="34" charset="0"/>
                <a:cs typeface="Times New Roman" panose="02020603050405020304" pitchFamily="18" charset="0"/>
              </a:rPr>
              <a:t>, «</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o</a:t>
            </a:r>
            <a:r>
              <a:rPr lang="es-DO" altLang="es-DO" sz="2401" b="1" dirty="0">
                <a:latin typeface="Aptos" panose="020B0004020202020204" pitchFamily="34" charset="0"/>
                <a:ea typeface="Calibri" panose="020F0502020204030204" pitchFamily="34" charset="0"/>
                <a:cs typeface="Times New Roman" panose="02020603050405020304" pitchFamily="18" charset="0"/>
              </a:rPr>
              <a:t>í</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r</a:t>
            </a:r>
            <a:r>
              <a:rPr lang="es-DO" altLang="es-DO" sz="2401" b="1" dirty="0">
                <a:latin typeface="Aptos" panose="020B0004020202020204" pitchFamily="34" charset="0"/>
                <a:ea typeface="Calibri" panose="020F0502020204030204" pitchFamily="34" charset="0"/>
                <a:cs typeface="Times New Roman" panose="02020603050405020304" pitchFamily="18" charset="0"/>
              </a:rPr>
              <a:t>».</a:t>
            </a:r>
            <a:r>
              <a:rPr lang="es-DO" altLang="es-DO" sz="2401" b="1" baseline="30000" dirty="0">
                <a:latin typeface="Aptos" panose="020B0004020202020204" pitchFamily="34" charset="0"/>
                <a:ea typeface="Calibri" panose="020F0502020204030204" pitchFamily="34" charset="0"/>
                <a:cs typeface="Times New Roman" panose="02020603050405020304" pitchFamily="18" charset="0"/>
              </a:rPr>
              <a:t> </a:t>
            </a:r>
            <a:r>
              <a:rPr lang="es-DO" altLang="es-DO" sz="2401" b="1" dirty="0">
                <a:latin typeface="Dreaming Outloud Pro" panose="03050502040302030504" pitchFamily="66" charset="77"/>
                <a:ea typeface="Calibri" panose="020F0502020204030204" pitchFamily="34" charset="0"/>
                <a:cs typeface="Times New Roman" panose="02020603050405020304" pitchFamily="18" charset="0"/>
              </a:rPr>
              <a:t>Obedecer</a:t>
            </a:r>
            <a:r>
              <a:rPr lang="es-DO" altLang="es-DO" sz="2401" b="1" dirty="0">
                <a:latin typeface="Aptos" panose="020B0004020202020204" pitchFamily="34" charset="0"/>
                <a:ea typeface="Calibri" panose="020F0502020204030204" pitchFamily="34" charset="0"/>
                <a:cs typeface="Times New Roman" panose="02020603050405020304" pitchFamily="18" charset="0"/>
              </a:rPr>
              <a:t> es la palabra que describe «la disposición a escuchar, y después, a seguir o dar cumplimiento a lo escuchado.</a:t>
            </a:r>
          </a:p>
          <a:p>
            <a:pPr defTabSz="914513"/>
            <a:endParaRPr lang="es-DO" altLang="es-DO" sz="2401" b="1" dirty="0"/>
          </a:p>
          <a:p>
            <a:pPr defTabSz="914513"/>
            <a:r>
              <a:rPr lang="es-DO" altLang="es-DO" sz="2401" b="1" dirty="0">
                <a:latin typeface="Aptos" panose="020B0004020202020204" pitchFamily="34" charset="0"/>
                <a:ea typeface="Calibri" panose="020F0502020204030204" pitchFamily="34" charset="0"/>
                <a:cs typeface="Times New Roman" panose="02020603050405020304" pitchFamily="18" charset="0"/>
              </a:rPr>
              <a:t>c)   Oikos (griego:οἶκος, plural: οἶκοι).</a:t>
            </a:r>
          </a:p>
          <a:p>
            <a:pPr defTabSz="914513"/>
            <a:endParaRPr lang="es-DO" altLang="es-DO" sz="2401" b="1" dirty="0">
              <a:latin typeface="Aptos" panose="020B0004020202020204" pitchFamily="34" charset="0"/>
              <a:cs typeface="Times New Roman" panose="02020603050405020304" pitchFamily="18" charset="0"/>
            </a:endParaRPr>
          </a:p>
          <a:p>
            <a:pPr defTabSz="914513"/>
            <a:r>
              <a:rPr lang="es-DO" altLang="es-DO" sz="2401" b="1" dirty="0">
                <a:latin typeface="Aptos" panose="020B0004020202020204" pitchFamily="34" charset="0"/>
                <a:cs typeface="Times New Roman" panose="02020603050405020304" pitchFamily="18" charset="0"/>
              </a:rPr>
              <a:t>d)   A y B son correctas.</a:t>
            </a:r>
            <a:endParaRPr lang="es-DO" altLang="es-DO" sz="2401" b="1" dirty="0"/>
          </a:p>
          <a:p>
            <a:pPr defTabSz="914513"/>
            <a:endParaRPr lang="es-DO" altLang="es-DO" sz="1799" dirty="0"/>
          </a:p>
        </p:txBody>
      </p:sp>
    </p:spTree>
    <p:extLst>
      <p:ext uri="{BB962C8B-B14F-4D97-AF65-F5344CB8AC3E}">
        <p14:creationId xmlns:p14="http://schemas.microsoft.com/office/powerpoint/2010/main" val="353198792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17">
                                            <p:txEl>
                                              <p:pRg st="8" end="8"/>
                                            </p:txEl>
                                          </p:spTgt>
                                        </p:tgtEl>
                                      </p:cBhvr>
                                      <p:by x="150000" y="150000"/>
                                    </p:animScale>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17">
                                            <p:txEl>
                                              <p:pRg st="8" end="8"/>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117777"/>
            <a:ext cx="4618095" cy="375424"/>
          </a:xfrm>
          <a:prstGeom prst="rect">
            <a:avLst/>
          </a:prstGeom>
          <a:noFill/>
        </p:spPr>
        <p:txBody>
          <a:bodyPr wrap="square" rtlCol="0">
            <a:spAutoFit/>
          </a:bodyPr>
          <a:lstStyle/>
          <a:p>
            <a:pPr>
              <a:lnSpc>
                <a:spcPct val="107000"/>
              </a:lnSpc>
              <a:spcAft>
                <a:spcPts val="801"/>
              </a:spcAft>
              <a:tabLst>
                <a:tab pos="885299" algn="l"/>
              </a:tabLst>
            </a:pPr>
            <a:r>
              <a:rPr lang="es-DO" sz="1799" b="1" dirty="0">
                <a:latin typeface="Calibri" panose="020F0502020204030204" pitchFamily="34" charset="0"/>
                <a:ea typeface="Calibri" panose="020F0502020204030204" pitchFamily="34" charset="0"/>
                <a:cs typeface="Times New Roman" panose="02020603050405020304" pitchFamily="18" charset="0"/>
              </a:rPr>
              <a:t>La reproducción perfecta del carácter de Cristo</a:t>
            </a:r>
            <a:endParaRPr lang="es-DO" sz="1799"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66579" y="859510"/>
            <a:ext cx="11258843" cy="5632439"/>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8000" b="1" dirty="0">
                <a:effectLst>
                  <a:outerShdw blurRad="38100" dist="38100" dir="2700000" algn="tl">
                    <a:srgbClr val="000000">
                      <a:alpha val="43137"/>
                    </a:srgbClr>
                  </a:outerShdw>
                </a:effectLst>
                <a:latin typeface="Bahnschrift SemiCondensed" panose="020B0502040204020203" pitchFamily="34" charset="0"/>
              </a:rPr>
              <a:t>La </a:t>
            </a:r>
            <a:r>
              <a:rPr lang="es-ES" sz="8000" b="1" dirty="0">
                <a:solidFill>
                  <a:srgbClr val="00B050"/>
                </a:solidFill>
                <a:effectLst>
                  <a:outerShdw blurRad="38100" dist="38100" dir="2700000" algn="tl">
                    <a:srgbClr val="000000">
                      <a:alpha val="43137"/>
                    </a:srgbClr>
                  </a:outerShdw>
                </a:effectLst>
                <a:latin typeface="Bahnschrift SemiCondensed" panose="020B0502040204020203" pitchFamily="34" charset="0"/>
              </a:rPr>
              <a:t>obediencia</a:t>
            </a:r>
            <a:r>
              <a:rPr lang="es-ES" sz="8000" b="1" dirty="0">
                <a:effectLst>
                  <a:outerShdw blurRad="38100" dist="38100" dir="2700000" algn="tl">
                    <a:srgbClr val="000000">
                      <a:alpha val="43137"/>
                    </a:srgbClr>
                  </a:outerShdw>
                </a:effectLst>
                <a:latin typeface="Bahnschrift SemiCondensed" panose="020B0502040204020203" pitchFamily="34" charset="0"/>
              </a:rPr>
              <a:t> en los escritos de </a:t>
            </a:r>
            <a:r>
              <a:rPr lang="es-ES" sz="8000" b="1" dirty="0">
                <a:solidFill>
                  <a:srgbClr val="FFC000"/>
                </a:solidFill>
                <a:effectLst>
                  <a:outerShdw blurRad="38100" dist="38100" dir="2700000" algn="tl">
                    <a:srgbClr val="000000">
                      <a:alpha val="43137"/>
                    </a:srgbClr>
                  </a:outerShdw>
                </a:effectLst>
                <a:latin typeface="Bahnschrift SemiCondensed" panose="020B0502040204020203" pitchFamily="34" charset="0"/>
              </a:rPr>
              <a:t>Elena G. de White</a:t>
            </a: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170067090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3" y="-56367"/>
            <a:ext cx="12427264"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Introducción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58340" y="970697"/>
            <a:ext cx="11075323" cy="6133667"/>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a:rPr>
              <a:t>¿Sabe usted qué significa la frase: </a:t>
            </a:r>
            <a:r>
              <a:rPr lang="es-ES" sz="3800" b="1" dirty="0">
                <a:solidFill>
                  <a:srgbClr val="00B050"/>
                </a:solidFill>
                <a:latin typeface="Bahnschrift SemiCondensed"/>
              </a:rPr>
              <a:t>«los que guardan los mandamientos» </a:t>
            </a:r>
            <a:r>
              <a:rPr lang="es-ES" sz="3800" b="1" dirty="0">
                <a:latin typeface="Bahnschrift SemiCondensed"/>
              </a:rPr>
              <a:t>(</a:t>
            </a:r>
            <a:r>
              <a:rPr lang="es-ES" sz="3800" b="1" dirty="0" err="1">
                <a:latin typeface="Bahnschrift SemiCondensed"/>
              </a:rPr>
              <a:t>Ap</a:t>
            </a:r>
            <a:r>
              <a:rPr lang="es-ES" sz="3800" b="1" dirty="0">
                <a:latin typeface="Bahnschrift SemiCondensed"/>
              </a:rPr>
              <a:t> 12:17; 14:12)? ¿Qué significa realmente </a:t>
            </a:r>
            <a:r>
              <a:rPr lang="es-ES" sz="3800" b="1" dirty="0">
                <a:solidFill>
                  <a:srgbClr val="FFC000"/>
                </a:solidFill>
                <a:latin typeface="Bahnschrift SemiCondensed"/>
              </a:rPr>
              <a:t>guardar la Ley de Dios</a:t>
            </a:r>
            <a:r>
              <a:rPr lang="es-ES" sz="3800" b="1" dirty="0">
                <a:latin typeface="Bahnschrift SemiCondensed"/>
              </a:rPr>
              <a:t>? ¿Guardará la última generación la Ley de una </a:t>
            </a:r>
            <a:r>
              <a:rPr lang="es-ES" sz="3800" b="1" dirty="0">
                <a:solidFill>
                  <a:srgbClr val="FF0000"/>
                </a:solidFill>
                <a:latin typeface="Bahnschrift SemiCondensed"/>
              </a:rPr>
              <a:t>manera distinta </a:t>
            </a:r>
            <a:r>
              <a:rPr lang="es-ES" sz="3800" b="1" dirty="0">
                <a:latin typeface="Bahnschrift SemiCondensed"/>
              </a:rPr>
              <a:t>a las generaciones pasadas? </a:t>
            </a:r>
          </a:p>
          <a:p>
            <a:pPr algn="just">
              <a:lnSpc>
                <a:spcPct val="150000"/>
              </a:lnSpc>
            </a:pPr>
            <a:r>
              <a:rPr lang="es-ES" sz="3800" b="1" dirty="0">
                <a:latin typeface="Bahnschrift SemiCondensed"/>
              </a:rPr>
              <a:t>En este capítulo, abordaremos tres perspectivas sobre el tema planteado: </a:t>
            </a:r>
          </a:p>
          <a:p>
            <a:pPr algn="just">
              <a:lnSpc>
                <a:spcPct val="150000"/>
              </a:lnSpc>
            </a:pPr>
            <a:endParaRPr lang="es-ES" sz="3800" b="1" dirty="0">
              <a:latin typeface="Bahnschrift SemiCondensed"/>
            </a:endParaRPr>
          </a:p>
        </p:txBody>
      </p:sp>
    </p:spTree>
    <p:extLst>
      <p:ext uri="{BB962C8B-B14F-4D97-AF65-F5344CB8AC3E}">
        <p14:creationId xmlns:p14="http://schemas.microsoft.com/office/powerpoint/2010/main" val="48038106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1368756" y="523622"/>
            <a:ext cx="9983493" cy="6689011"/>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Para los fines de este estudio, nos limitaremos a dos de sus obras más conocidas y leídas: </a:t>
            </a:r>
            <a:r>
              <a:rPr lang="es-ES" sz="3601" b="1" dirty="0">
                <a:solidFill>
                  <a:srgbClr val="00B050"/>
                </a:solidFill>
                <a:latin typeface="Bahnschrift SemiCondensed" panose="020B0502040204020203" pitchFamily="34" charset="0"/>
              </a:rPr>
              <a:t>El camino a Cristo y Patriarcas y profetas</a:t>
            </a:r>
            <a:r>
              <a:rPr lang="es-ES" sz="3601" b="1" dirty="0">
                <a:latin typeface="Bahnschrift SemiCondensed" panose="020B0502040204020203" pitchFamily="34" charset="0"/>
              </a:rPr>
              <a:t>. </a:t>
            </a:r>
          </a:p>
          <a:p>
            <a:pPr algn="just">
              <a:lnSpc>
                <a:spcPct val="150000"/>
              </a:lnSpc>
            </a:pPr>
            <a:br>
              <a:rPr lang="es-ES" sz="3601" b="1" dirty="0">
                <a:latin typeface="Bahnschrift SemiCondensed" panose="020B0502040204020203" pitchFamily="34" charset="0"/>
              </a:rPr>
            </a:br>
            <a:r>
              <a:rPr lang="es-ES" sz="3601" b="1" dirty="0">
                <a:latin typeface="Bahnschrift SemiCondensed" panose="020B0502040204020203" pitchFamily="34" charset="0"/>
              </a:rPr>
              <a:t>La Sra. White describe el carácter de aquellos que experimentan el poder transformador del Espíritu de Dios: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7338965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448134" y="800748"/>
            <a:ext cx="11295735" cy="6133667"/>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«Los que llegan a ser nuevas criaturas en Cristo Jesús producen los frutos de su Espíritu [se cita </a:t>
            </a:r>
            <a:r>
              <a:rPr lang="es-ES" sz="3800" b="1" dirty="0" err="1">
                <a:latin typeface="Bahnschrift SemiCondensed" panose="020B0502040204020203" pitchFamily="34" charset="0"/>
              </a:rPr>
              <a:t>Gál</a:t>
            </a:r>
            <a:r>
              <a:rPr lang="es-ES" sz="3800" b="1" dirty="0">
                <a:latin typeface="Bahnschrift SemiCondensed" panose="020B0502040204020203" pitchFamily="34" charset="0"/>
              </a:rPr>
              <a:t> 5:22, 23] [...] </a:t>
            </a:r>
            <a:r>
              <a:rPr lang="es-ES" sz="3800" b="1" dirty="0">
                <a:solidFill>
                  <a:srgbClr val="00B050"/>
                </a:solidFill>
                <a:latin typeface="Bahnschrift SemiCondensed" panose="020B0502040204020203" pitchFamily="34" charset="0"/>
              </a:rPr>
              <a:t>Ya no se conforman con las concupiscencias anteriores</a:t>
            </a:r>
            <a:r>
              <a:rPr lang="es-ES" sz="3800" b="1" dirty="0">
                <a:latin typeface="Bahnschrift SemiCondensed" panose="020B0502040204020203" pitchFamily="34" charset="0"/>
              </a:rPr>
              <a:t>, sino que por la fe siguen las pisadas del Hijo de Dios, reflejan su carácter y se purifican a sí mismos como Él es puro». CC PÁG. 58</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62875548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448134" y="1677914"/>
            <a:ext cx="11295735" cy="3502177"/>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En la vida de Cristo predominaba «el amor a Dios y el celo por» la gloria del Padre. </a:t>
            </a:r>
            <a:r>
              <a:rPr lang="es-ES" sz="3800" b="1" dirty="0">
                <a:solidFill>
                  <a:srgbClr val="00B050"/>
                </a:solidFill>
                <a:latin typeface="Bahnschrift SemiCondensed" panose="020B0502040204020203" pitchFamily="34" charset="0"/>
              </a:rPr>
              <a:t>«El amor embellecía y ennoblecía todas sus acciones»</a:t>
            </a:r>
            <a:r>
              <a:rPr lang="es-ES" sz="3800" b="1" dirty="0">
                <a:latin typeface="Bahnschrift SemiCondensed" panose="020B0502040204020203" pitchFamily="34" charset="0"/>
              </a:rPr>
              <a:t>. CC PÁG. 59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346839894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448134" y="961872"/>
            <a:ext cx="11295735" cy="6133667"/>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Entonces, ¿puede una persona inconversa ser guiada por el amor de Dios? Imposible, pero en «En el corazón regenerado por la gracia divina, el amor es el móvil de las acciones. Modifica el carácter, gobierna los impulsos, restringe las pasiones, subyuga la enemistad y ennoblece los afectos». CC PÁG. 59-60</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128785264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570222" y="1000488"/>
            <a:ext cx="11051556" cy="6039795"/>
          </a:xfrm>
          <a:prstGeom prst="rect">
            <a:avLst/>
          </a:prstGeom>
          <a:noFill/>
        </p:spPr>
        <p:txBody>
          <a:bodyPr wrap="square" lIns="91439" tIns="45720" rIns="91439" bIns="45720" rtlCol="0" anchor="t">
            <a:spAutoFit/>
          </a:bodyPr>
          <a:lstStyle/>
          <a:p>
            <a:pPr algn="just">
              <a:lnSpc>
                <a:spcPct val="150000"/>
              </a:lnSpc>
            </a:pPr>
            <a:r>
              <a:rPr lang="es-ES" sz="2799" b="1" dirty="0">
                <a:latin typeface="Bahnschrift SemiCondensed" panose="020B0502040204020203" pitchFamily="34" charset="0"/>
              </a:rPr>
              <a:t>En este contexto se da definición de «obediencia» que pocos han notado: </a:t>
            </a:r>
          </a:p>
          <a:p>
            <a:pPr algn="just">
              <a:lnSpc>
                <a:spcPct val="150000"/>
              </a:lnSpc>
            </a:pPr>
            <a:r>
              <a:rPr lang="es-ES" sz="2799" b="1" dirty="0">
                <a:latin typeface="Bahnschrift SemiCondensed" panose="020B0502040204020203" pitchFamily="34" charset="0"/>
              </a:rPr>
              <a:t>«Nótese, sin embargo, que la obediencia no es un mero cumplimiento externo, sino un servicio de amor […] Si nuestros corazones están renovados a la semejanza de Dios, si el amor divino está implantado en el alma, ¿no se cumplirá la Ley de Dios en nuestra vida? […] Y si la Ley está escrita en el corazón, ¿no modelará la vida? La obediencia, es decir, el servicio y la lealtad que se rinden por amor, es la verdadera prueba del discipulado». CC PÁG. 60-61</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62983683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609602" y="787928"/>
            <a:ext cx="10512487" cy="5487336"/>
          </a:xfrm>
          <a:prstGeom prst="rect">
            <a:avLst/>
          </a:prstGeom>
          <a:noFill/>
        </p:spPr>
        <p:txBody>
          <a:bodyPr wrap="square" lIns="91439" tIns="45720" rIns="91439" bIns="45720" rtlCol="0" anchor="t">
            <a:spAutoFit/>
          </a:bodyPr>
          <a:lstStyle/>
          <a:p>
            <a:pPr algn="just">
              <a:lnSpc>
                <a:spcPct val="150000"/>
              </a:lnSpc>
            </a:pPr>
            <a:r>
              <a:rPr lang="es-ES" sz="2800" b="1" dirty="0">
                <a:latin typeface="Bahnschrift SemiCondensed" panose="020B0502040204020203" pitchFamily="34" charset="0"/>
              </a:rPr>
              <a:t>La obediencia no está limitada a victorias morales sobre nuestras propensiones pecaminosas, es más bien «un servicio de amor» que brota de un corazón transformado por la gracia y guiado por el poder del amor. Los actos correctos no se corresponden necesariamente con la obediencia genuina, pueden ser el fruto de la hipocresía, la educación y hasta de la moralidad personal; ». CC PÁG. 18</a:t>
            </a:r>
          </a:p>
          <a:p>
            <a:pPr algn="just">
              <a:lnSpc>
                <a:spcPct val="150000"/>
              </a:lnSpc>
            </a:pPr>
            <a:endParaRPr lang="es-ES" sz="3200" b="1" dirty="0">
              <a:latin typeface="Bahnschrift SemiCondensed" panose="020B0502040204020203" pitchFamily="34" charset="0"/>
            </a:endParaRP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382047622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949004" y="1056901"/>
            <a:ext cx="10714262" cy="5948039"/>
          </a:xfrm>
          <a:prstGeom prst="rect">
            <a:avLst/>
          </a:prstGeom>
          <a:noFill/>
        </p:spPr>
        <p:txBody>
          <a:bodyPr wrap="square" lIns="91439" tIns="45720" rIns="91439" bIns="45720" rtlCol="0" anchor="t">
            <a:spAutoFit/>
          </a:bodyPr>
          <a:lstStyle/>
          <a:p>
            <a:pPr algn="just">
              <a:lnSpc>
                <a:spcPct val="150000"/>
              </a:lnSpc>
            </a:pPr>
            <a:r>
              <a:rPr lang="es-ES" sz="4399" b="1" dirty="0">
                <a:latin typeface="Bahnschrift SemiCondensed" panose="020B0502040204020203" pitchFamily="34" charset="0"/>
              </a:rPr>
              <a:t>Además, White señala que «La justicia se define por la norma de la santa Ley de Dios».». CC PÁG. 61</a:t>
            </a:r>
          </a:p>
          <a:p>
            <a:pPr algn="just">
              <a:lnSpc>
                <a:spcPct val="150000"/>
              </a:lnSpc>
            </a:pPr>
            <a:r>
              <a:rPr lang="es-ES" sz="4399" b="1" dirty="0">
                <a:latin typeface="Bahnschrift SemiCondensed" panose="020B0502040204020203" pitchFamily="34" charset="0"/>
              </a:rPr>
              <a:t> Luego, hace una declaración que amerita ser comprendida:</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37429707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305222" y="523621"/>
            <a:ext cx="10630256" cy="6687665"/>
          </a:xfrm>
          <a:prstGeom prst="rect">
            <a:avLst/>
          </a:prstGeom>
          <a:noFill/>
        </p:spPr>
        <p:txBody>
          <a:bodyPr wrap="square" lIns="91439" tIns="45720" rIns="91439" bIns="45720" rtlCol="0" anchor="t">
            <a:spAutoFit/>
          </a:bodyPr>
          <a:lstStyle/>
          <a:p>
            <a:pPr algn="just">
              <a:lnSpc>
                <a:spcPct val="150000"/>
              </a:lnSpc>
            </a:pPr>
            <a:r>
              <a:rPr lang="es-ES" sz="3600" b="1" dirty="0">
                <a:latin typeface="Bahnschrift SemiCondensed" panose="020B0502040204020203" pitchFamily="34" charset="0"/>
              </a:rPr>
              <a:t>«La condición para alcanzar la vida eterna es ahora exactamente la misma de siempre, tal cual era en el paraíso antes de la caída de nuestros primeros padres: la perfecta obediencia a la Ley de Dios, la perfecta justicia. Si la vida eterna se concediera con alguna condición inferior a ésta, peligraría la felicidad de todo el universo». CC PÁG. 62</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384886901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78563" y="1057154"/>
            <a:ext cx="10694237" cy="5025671"/>
          </a:xfrm>
          <a:prstGeom prst="rect">
            <a:avLst/>
          </a:prstGeom>
          <a:noFill/>
        </p:spPr>
        <p:txBody>
          <a:bodyPr wrap="square" lIns="91439" tIns="45720" rIns="91439" bIns="45720" rtlCol="0" anchor="t">
            <a:spAutoFit/>
          </a:bodyPr>
          <a:lstStyle/>
          <a:p>
            <a:pPr algn="just">
              <a:lnSpc>
                <a:spcPct val="150000"/>
              </a:lnSpc>
            </a:pPr>
            <a:r>
              <a:rPr lang="es-ES" sz="3600" b="1" dirty="0">
                <a:latin typeface="Bahnschrift SemiCondensed" panose="020B0502040204020203" pitchFamily="34" charset="0"/>
              </a:rPr>
              <a:t>Entonces, ¿qué debemos hacer si queremos «alcanzar la vida eterna»? ¿Obedecer perfectamente la Ley de Dios? Dudo que la autora esté hablando de salvación por la obediencia personal del creyente. </a:t>
            </a:r>
          </a:p>
          <a:p>
            <a:pPr algn="just">
              <a:lnSpc>
                <a:spcPct val="150000"/>
              </a:lnSpc>
            </a:pPr>
            <a:r>
              <a:rPr lang="es-ES" sz="3600" b="1" dirty="0">
                <a:latin typeface="Bahnschrift SemiCondensed" panose="020B0502040204020203" pitchFamily="34" charset="0"/>
              </a:rPr>
              <a:t>White sigue diciendo: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89098619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94927" y="-56367"/>
            <a:ext cx="12097074"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a:spLocks/>
          </p:cNvSpPr>
          <p:nvPr/>
        </p:nvSpPr>
        <p:spPr>
          <a:xfrm>
            <a:off x="402823" y="757745"/>
            <a:ext cx="11111153" cy="581710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«Antes que Adán cayese le era posible desarrollar un carácter justo por la obediencia a la Ley de Dios. Mas no lo hizo, y por causa de su caída tenemos una naturaleza pecaminosa y no podemos hacernos justos a nosotros mismos. Puesto que somos pecadores y malos, no podemos obedecer perfectamente una Ley santa. No tenemos justicia propia con que cumplir lo que la Ley de Dios exige. </a:t>
            </a:r>
          </a:p>
        </p:txBody>
      </p:sp>
    </p:spTree>
    <p:extLst>
      <p:ext uri="{BB962C8B-B14F-4D97-AF65-F5344CB8AC3E}">
        <p14:creationId xmlns:p14="http://schemas.microsoft.com/office/powerpoint/2010/main" val="233444733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3" y="2"/>
            <a:ext cx="12427264"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Introducción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311466" y="1024771"/>
            <a:ext cx="11804335" cy="6133667"/>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a:rPr>
              <a:t>1. Analizaremos brevemente el </a:t>
            </a:r>
            <a:r>
              <a:rPr lang="es-ES" sz="3800" b="1" dirty="0">
                <a:solidFill>
                  <a:srgbClr val="FFC000"/>
                </a:solidFill>
                <a:latin typeface="Bahnschrift SemiCondensed"/>
              </a:rPr>
              <a:t>fundamento bíblico </a:t>
            </a:r>
            <a:r>
              <a:rPr lang="es-ES" sz="3800" b="1" dirty="0">
                <a:latin typeface="Bahnschrift SemiCondensed"/>
              </a:rPr>
              <a:t>de la obediencia; </a:t>
            </a:r>
          </a:p>
          <a:p>
            <a:pPr algn="just">
              <a:lnSpc>
                <a:spcPct val="150000"/>
              </a:lnSpc>
            </a:pPr>
            <a:r>
              <a:rPr lang="es-ES" sz="3800" b="1" dirty="0">
                <a:latin typeface="Bahnschrift SemiCondensed"/>
              </a:rPr>
              <a:t>2. Veremos la </a:t>
            </a:r>
            <a:r>
              <a:rPr lang="es-ES" sz="3800" b="1" dirty="0">
                <a:solidFill>
                  <a:srgbClr val="FFC000"/>
                </a:solidFill>
                <a:latin typeface="Bahnschrift SemiCondensed"/>
              </a:rPr>
              <a:t>naturaleza de la obediencia </a:t>
            </a:r>
            <a:r>
              <a:rPr lang="es-ES" sz="3800" b="1" dirty="0">
                <a:latin typeface="Bahnschrift SemiCondensed"/>
              </a:rPr>
              <a:t>del creyente nacido de nuevo desde la </a:t>
            </a:r>
            <a:r>
              <a:rPr lang="es-ES" sz="3800" b="1" dirty="0">
                <a:solidFill>
                  <a:srgbClr val="00B050"/>
                </a:solidFill>
                <a:latin typeface="Bahnschrift SemiCondensed"/>
              </a:rPr>
              <a:t>perspectiva de la Sra. White. </a:t>
            </a:r>
          </a:p>
          <a:p>
            <a:pPr algn="just">
              <a:lnSpc>
                <a:spcPct val="150000"/>
              </a:lnSpc>
            </a:pPr>
            <a:r>
              <a:rPr lang="es-ES" sz="3800" b="1" dirty="0">
                <a:latin typeface="Bahnschrift SemiCondensed"/>
              </a:rPr>
              <a:t>3. Estudiaremos el significado de la </a:t>
            </a:r>
            <a:r>
              <a:rPr lang="es-ES" sz="3800" b="1" dirty="0">
                <a:solidFill>
                  <a:srgbClr val="92D050"/>
                </a:solidFill>
                <a:latin typeface="Bahnschrift SemiCondensed"/>
              </a:rPr>
              <a:t>«obediencia perfecta» </a:t>
            </a:r>
            <a:r>
              <a:rPr lang="es-ES" sz="3800" b="1" dirty="0">
                <a:latin typeface="Bahnschrift SemiCondensed"/>
              </a:rPr>
              <a:t>a la luz de una de las historias más fascinantes de la </a:t>
            </a:r>
            <a:r>
              <a:rPr lang="es-ES" sz="3800" b="1" dirty="0">
                <a:solidFill>
                  <a:srgbClr val="FFC000"/>
                </a:solidFill>
                <a:latin typeface="Bahnschrift SemiCondensed"/>
              </a:rPr>
              <a:t>Biblia. </a:t>
            </a:r>
          </a:p>
          <a:p>
            <a:pPr algn="just">
              <a:lnSpc>
                <a:spcPct val="150000"/>
              </a:lnSpc>
            </a:pPr>
            <a:endParaRPr lang="es-ES" sz="3800" b="1" dirty="0">
              <a:latin typeface="Bahnschrift SemiCondensed"/>
            </a:endParaRPr>
          </a:p>
        </p:txBody>
      </p:sp>
    </p:spTree>
    <p:extLst>
      <p:ext uri="{BB962C8B-B14F-4D97-AF65-F5344CB8AC3E}">
        <p14:creationId xmlns:p14="http://schemas.microsoft.com/office/powerpoint/2010/main" val="201662249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2191993"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78563" y="857577"/>
            <a:ext cx="10880850" cy="6000617"/>
          </a:xfrm>
          <a:prstGeom prst="rect">
            <a:avLst/>
          </a:prstGeom>
          <a:noFill/>
        </p:spPr>
        <p:txBody>
          <a:bodyPr wrap="square" lIns="91439" tIns="45720" rIns="91439" bIns="45720" rtlCol="0" anchor="t">
            <a:spAutoFit/>
          </a:bodyPr>
          <a:lstStyle/>
          <a:p>
            <a:pPr algn="just">
              <a:lnSpc>
                <a:spcPct val="150000"/>
              </a:lnSpc>
            </a:pPr>
            <a:r>
              <a:rPr lang="es-ES" sz="2800" b="1" dirty="0">
                <a:latin typeface="Bahnschrift SemiCondensed" panose="020B0502040204020203" pitchFamily="34" charset="0"/>
              </a:rPr>
              <a:t>Pero Cristo nos preparó una vía de escape. Vivió en esta tierra en medio de pruebas y tentaciones como las que nosotros tenemos que arrostrar. Sin embargo, su vida fue impecable. Murió por nosotros, y ahora ofrece quitar nuestros pecados y vestirnos de su justicia. Si os entregáis a Él y le aceptáis como vuestro Salvador, por pecaminosa que haya sido vuestra vida, seréis contados entre los justos, por consideración hacia El. El carácter de Cristo reemplaza el vuestro, y sois aceptados por Dios como si no hubierais pecado». CC PÁG. 62</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281051119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2191993"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78563" y="1352124"/>
            <a:ext cx="11533992" cy="4985917"/>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A parte de Cristo, ningún ser humano posee un registro de obediencia impecable. Aun si la obediencia de los siervos de Dios fuera perfecta desde el momento de la conversión y hasta la muerte o el regreso de Cristo, no poseerían los méritos suficientes para merecer la salvación.</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392483354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2191993"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35697" y="1040895"/>
            <a:ext cx="11720605" cy="581710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La desobediencia de la humanidad no se soluciona con la obediencia de la misma humanidad, sino con la obediencia de Cristo (cf. Ro 5:19). La Ley no aceptará menos que un registro de obediencia impecable desde el nacimiento hasta la muerte. Y esto no lo posee ningún ser humano, con la excepción de Cristo, por eso Él es «el Salvador del mundo» (</a:t>
            </a:r>
            <a:r>
              <a:rPr lang="es-ES" sz="3601" b="1" dirty="0" err="1">
                <a:latin typeface="Bahnschrift SemiCondensed" panose="020B0502040204020203" pitchFamily="34" charset="0"/>
              </a:rPr>
              <a:t>Jn</a:t>
            </a:r>
            <a:r>
              <a:rPr lang="es-ES" sz="3601" b="1" dirty="0">
                <a:latin typeface="Bahnschrift SemiCondensed" panose="020B0502040204020203" pitchFamily="34" charset="0"/>
              </a:rPr>
              <a:t> 4:42b).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298635394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2191993"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838400" y="1173339"/>
            <a:ext cx="9966450" cy="4985917"/>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Después de la entrada del pecado, es imposible lograr un carácter justo por la obediencia a la Ley, eso solo es posible por medio de la fe en la justicia imputada e impartida de Cristo. Solo bajo estos términos somos reconciliados con Dios y el espíritu de su santa Ley.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287945399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353724"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97225" y="719857"/>
            <a:ext cx="11086124" cy="664829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Aunque los santos son facultados por el Espíritu Santo a través del nuevo nacimiento para vivir una vida de obediencia plena a sus mandamientos, el fundamento de nuestra seguridad de salvación no descansa en este aspecto, sino en el hecho de que el carácter de Cristo reemplazó el vuestro, y somos aceptados por Dios como si no hubiéramos pecado.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54608512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2191993"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78562" y="991870"/>
            <a:ext cx="11142107" cy="581710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La TUG enfatiza tanto la victoria sobre el pecado y la perfección del carácter de la última generación, que da la impresión de que la salvación de los santos descansa sobre los aspectos subjetivos del Evangelio: lo que Cristo hace en y por medio de ellos, y no en lo que Él hizo por ellos en su vida y muerte sacrificial.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22463493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3915835"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139285" y="523621"/>
            <a:ext cx="11913430" cy="6657143"/>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Que seamos facultados para vencer el poder del pecado no niega que, por diversas razones, el creyente nacido de nuevo cometerá errores, los cuales darán argumentos a Satanás para que lo acuse delante de Dios de no merecer la salvación. El Señor responde estas acusaciones, no señalando la vida impecable de la última generación, sino mostrando que, aunque pecaron, se arrepintieron y ejercieron fe en el sacrificio de Su Hijo (ver capítulos 15 y 16). Que los justos hayan pecado ocasionalmente no significa que ellos se hayan entregado al dominio del mal. 2JT PÁG. 177</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296746139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 y="-56367"/>
            <a:ext cx="12191993"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9025"/>
            <a:ext cx="5139159" cy="369204"/>
          </a:xfrm>
          <a:prstGeom prst="rect">
            <a:avLst/>
          </a:prstGeom>
          <a:noFill/>
        </p:spPr>
        <p:txBody>
          <a:bodyPr wrap="square" rtlCol="0">
            <a:spAutoFit/>
          </a:bodyPr>
          <a:lstStyle/>
          <a:p>
            <a:pPr algn="ctr"/>
            <a:r>
              <a:rPr lang="es-MX" sz="1799" b="1" dirty="0">
                <a:latin typeface="Bahnschrift SemiCondensed" panose="020B0502040204020203" pitchFamily="34" charset="0"/>
              </a:rPr>
              <a:t>La «obediencia» en los escritos de Elena G. de White</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78562" y="875560"/>
            <a:ext cx="11142107" cy="5918480"/>
          </a:xfrm>
          <a:prstGeom prst="rect">
            <a:avLst/>
          </a:prstGeom>
          <a:noFill/>
        </p:spPr>
        <p:txBody>
          <a:bodyPr wrap="square" lIns="91439" tIns="45720" rIns="91439" bIns="45720" rtlCol="0" anchor="t">
            <a:spAutoFit/>
          </a:bodyPr>
          <a:lstStyle/>
          <a:p>
            <a:pPr algn="just">
              <a:lnSpc>
                <a:spcPct val="150000"/>
              </a:lnSpc>
            </a:pPr>
            <a:r>
              <a:rPr lang="es-ES" sz="2800" b="1" dirty="0">
                <a:latin typeface="Bahnschrift SemiCondensed" panose="020B0502040204020203" pitchFamily="34" charset="0"/>
              </a:rPr>
              <a:t>Que seamos facultados para vencer el poder del pecado no niega que, por diversas razones, el creyente nacido de nuevo cometerá errores, los cuales darán argumentos a Satanás para que lo acuse delante de Dios de no merecer la salvación. El Señor responde estas acusaciones, no señalando la vida impecable de la última generación, sino mostrando que, aunque pecaron, se arrepintieron y ejercieron fe en el sacrificio de Su Hijo (ver capítulos 15 y 16). Que los justos hayan pecado ocasionalmente no significa que ellos se hayan entregado al dominio del mal. 2JT PÁG. 177</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20386256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117777"/>
            <a:ext cx="4618095" cy="375424"/>
          </a:xfrm>
          <a:prstGeom prst="rect">
            <a:avLst/>
          </a:prstGeom>
          <a:noFill/>
        </p:spPr>
        <p:txBody>
          <a:bodyPr wrap="square" rtlCol="0">
            <a:spAutoFit/>
          </a:bodyPr>
          <a:lstStyle/>
          <a:p>
            <a:pPr>
              <a:lnSpc>
                <a:spcPct val="107000"/>
              </a:lnSpc>
              <a:spcAft>
                <a:spcPts val="801"/>
              </a:spcAft>
              <a:tabLst>
                <a:tab pos="885299" algn="l"/>
              </a:tabLst>
            </a:pPr>
            <a:r>
              <a:rPr lang="es-DO" sz="1799" b="1" dirty="0">
                <a:latin typeface="Calibri" panose="020F0502020204030204" pitchFamily="34" charset="0"/>
                <a:ea typeface="Calibri" panose="020F0502020204030204" pitchFamily="34" charset="0"/>
                <a:cs typeface="Times New Roman" panose="02020603050405020304" pitchFamily="18" charset="0"/>
              </a:rPr>
              <a:t>La reproducción perfecta del carácter de Cristo</a:t>
            </a:r>
            <a:endParaRPr lang="es-DO" sz="1799"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89321" y="986647"/>
            <a:ext cx="10778783" cy="4401333"/>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8000" b="1" dirty="0">
                <a:solidFill>
                  <a:schemeClr val="accent4"/>
                </a:solidFill>
                <a:effectLst>
                  <a:outerShdw blurRad="38100" dist="38100" dir="2700000" algn="tl">
                    <a:srgbClr val="000000">
                      <a:alpha val="43137"/>
                    </a:srgbClr>
                  </a:outerShdw>
                </a:effectLst>
                <a:latin typeface="Bahnschrift SemiCondensed" panose="020B0502040204020203" pitchFamily="34" charset="0"/>
              </a:rPr>
              <a:t>Ejemplos de obediencia &lt;&lt;intachable&gt;&gt;</a:t>
            </a:r>
            <a:endParaRPr lang="es-ES" sz="8000" b="1" dirty="0">
              <a:solidFill>
                <a:schemeClr val="accent6"/>
              </a:solidFill>
              <a:effectLst>
                <a:outerShdw blurRad="38100" dist="38100" dir="2700000" algn="tl">
                  <a:srgbClr val="000000">
                    <a:alpha val="43137"/>
                  </a:srgbClr>
                </a:outerShdw>
              </a:effectLst>
              <a:latin typeface="Bahnschrift SemiCondensed" panose="020B0502040204020203" pitchFamily="34" charset="0"/>
            </a:endParaRP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100749756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112733"/>
            <a:ext cx="12625627" cy="6969600"/>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5"/>
            <a:ext cx="48768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Ejemplos de obediencia «intachable» </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332986" y="1239330"/>
            <a:ext cx="10285251" cy="4379340"/>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Cuando leemos que David guardó los mandamientos de Dios e hizo siempre lo recto (1 R 3:14; 14:8), o que Abraham: «creyó contra toda esperanza, […] Sin debilitarse en la fe, […] no dudó de la promesa de Dios por falta de fe» (Rom 4:18-20), </a:t>
            </a:r>
          </a:p>
        </p:txBody>
      </p:sp>
    </p:spTree>
    <p:extLst>
      <p:ext uri="{BB962C8B-B14F-4D97-AF65-F5344CB8AC3E}">
        <p14:creationId xmlns:p14="http://schemas.microsoft.com/office/powerpoint/2010/main" val="260118236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5" name="CuadroTexto 4">
            <a:extLst>
              <a:ext uri="{FF2B5EF4-FFF2-40B4-BE49-F238E27FC236}">
                <a16:creationId xmlns:a16="http://schemas.microsoft.com/office/drawing/2014/main" id="{C08B84B9-E2B0-1148-DC50-5801C944DA9C}"/>
              </a:ext>
            </a:extLst>
          </p:cNvPr>
          <p:cNvSpPr txBox="1"/>
          <p:nvPr/>
        </p:nvSpPr>
        <p:spPr>
          <a:xfrm>
            <a:off x="689323" y="986647"/>
            <a:ext cx="9644655" cy="4401333"/>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8000" b="1" dirty="0">
                <a:solidFill>
                  <a:schemeClr val="accent4"/>
                </a:solidFill>
                <a:effectLst>
                  <a:outerShdw blurRad="38100" dist="38100" dir="2700000" algn="tl">
                    <a:srgbClr val="000000">
                      <a:alpha val="43137"/>
                    </a:srgbClr>
                  </a:outerShdw>
                </a:effectLst>
                <a:latin typeface="Bahnschrift SemiCondensed" panose="020B0502040204020203" pitchFamily="34" charset="0"/>
              </a:rPr>
              <a:t>La </a:t>
            </a:r>
            <a:r>
              <a:rPr lang="es-ES" sz="8000" b="1" dirty="0">
                <a:solidFill>
                  <a:srgbClr val="00B050"/>
                </a:solidFill>
                <a:effectLst>
                  <a:outerShdw blurRad="38100" dist="38100" dir="2700000" algn="tl">
                    <a:srgbClr val="000000">
                      <a:alpha val="43137"/>
                    </a:srgbClr>
                  </a:outerShdw>
                </a:effectLst>
                <a:latin typeface="Bahnschrift SemiCondensed" panose="020B0502040204020203" pitchFamily="34" charset="0"/>
              </a:rPr>
              <a:t>obediencia</a:t>
            </a:r>
            <a:r>
              <a:rPr lang="es-ES" sz="8000" b="1" dirty="0">
                <a:solidFill>
                  <a:schemeClr val="accent4"/>
                </a:solidFill>
                <a:effectLst>
                  <a:outerShdw blurRad="38100" dist="38100" dir="2700000" algn="tl">
                    <a:srgbClr val="000000">
                      <a:alpha val="43137"/>
                    </a:srgbClr>
                  </a:outerShdw>
                </a:effectLst>
                <a:latin typeface="Bahnschrift SemiCondensed" panose="020B0502040204020203" pitchFamily="34" charset="0"/>
              </a:rPr>
              <a:t> en la </a:t>
            </a:r>
            <a:r>
              <a:rPr lang="es-ES" sz="8000" b="1" dirty="0">
                <a:solidFill>
                  <a:srgbClr val="FFFF00"/>
                </a:solidFill>
                <a:effectLst>
                  <a:outerShdw blurRad="38100" dist="38100" dir="2700000" algn="tl">
                    <a:srgbClr val="000000">
                      <a:alpha val="43137"/>
                    </a:srgbClr>
                  </a:outerShdw>
                </a:effectLst>
                <a:latin typeface="Bahnschrift SemiCondensed" panose="020B0502040204020203" pitchFamily="34" charset="0"/>
              </a:rPr>
              <a:t>Biblia</a:t>
            </a: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262630192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112733"/>
            <a:ext cx="12625627" cy="6969600"/>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5"/>
            <a:ext cx="48768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Ejemplos de obediencia «intachable» </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489954" y="1239330"/>
            <a:ext cx="8773692" cy="4379340"/>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Preguntamos: ¿Se corresponde esta evaluación con la realidad y las experiencias de ellos? ¿Es cierto que David siempre guardó los mandamientos de Dios y que a Abraham «no dudo» en algunas ocasiones </a:t>
            </a:r>
          </a:p>
        </p:txBody>
      </p:sp>
    </p:spTree>
    <p:extLst>
      <p:ext uri="{BB962C8B-B14F-4D97-AF65-F5344CB8AC3E}">
        <p14:creationId xmlns:p14="http://schemas.microsoft.com/office/powerpoint/2010/main" val="81536228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 y="-111605"/>
            <a:ext cx="11959648" cy="6969600"/>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5"/>
            <a:ext cx="48768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Ejemplos de obediencia «intachable» </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568254" y="573408"/>
            <a:ext cx="10199272" cy="6779998"/>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Lo dicho sobre David y Abraham es cierto cuando tomamos en cuenta el cuadro general de sus experiencias y la forma positiva en la que terminaron sus vidas. Sobre ellos también se puede afirmar: «El carácter de Cristo reemplazó el de ellos, y fueron aceptados por Dios como si nunca hubiesen pecado». Esta es la única manera en que pueden aparecer ante Dios como siendo «sin mancha». La última generación no será la excepción.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70531373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112733"/>
            <a:ext cx="12625627" cy="6969600"/>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0" y="5"/>
            <a:ext cx="4876800" cy="831253"/>
          </a:xfrm>
          <a:prstGeom prst="rect">
            <a:avLst/>
          </a:prstGeom>
          <a:noFill/>
        </p:spPr>
        <p:txBody>
          <a:bodyPr wrap="square" rtlCol="0">
            <a:spAutoFit/>
          </a:bodyPr>
          <a:lstStyle/>
          <a:p>
            <a:pPr algn="ctr"/>
            <a:r>
              <a:rPr lang="es-MX" sz="2401" b="1" dirty="0">
                <a:latin typeface="Bahnschrift SemiCondensed" panose="020B0502040204020203" pitchFamily="34" charset="0"/>
              </a:rPr>
              <a:t>Ejemplos de obediencia «intachable» A.	</a:t>
            </a:r>
          </a:p>
        </p:txBody>
      </p:sp>
      <p:sp>
        <p:nvSpPr>
          <p:cNvPr id="5" name="CuadroTexto 4">
            <a:extLst>
              <a:ext uri="{FF2B5EF4-FFF2-40B4-BE49-F238E27FC236}">
                <a16:creationId xmlns:a16="http://schemas.microsoft.com/office/drawing/2014/main" id="{C08B84B9-E2B0-1148-DC50-5801C944DA9C}"/>
              </a:ext>
            </a:extLst>
          </p:cNvPr>
          <p:cNvSpPr txBox="1"/>
          <p:nvPr/>
        </p:nvSpPr>
        <p:spPr>
          <a:xfrm>
            <a:off x="232352" y="574405"/>
            <a:ext cx="11374930" cy="6041334"/>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Lo dicho sobre David y Abraham es cierto cuando tomamos en cuenta el cuadro general de sus experiencias y la forma positiva en la que terminaron sus vidas. Sobre ellos también se puede afirmar: «El carácter de Cristo reemplazó el de ellos, y fueron aceptados por Dios como si nunca hubiesen pecado». Esta es la única manera en que pueden aparecer ante Dios como siendo «sin mancha». La última generación no será la excepción.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80732523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117777"/>
            <a:ext cx="4618095" cy="375424"/>
          </a:xfrm>
          <a:prstGeom prst="rect">
            <a:avLst/>
          </a:prstGeom>
          <a:noFill/>
        </p:spPr>
        <p:txBody>
          <a:bodyPr wrap="square" rtlCol="0">
            <a:spAutoFit/>
          </a:bodyPr>
          <a:lstStyle/>
          <a:p>
            <a:pPr>
              <a:lnSpc>
                <a:spcPct val="107000"/>
              </a:lnSpc>
              <a:spcAft>
                <a:spcPts val="801"/>
              </a:spcAft>
              <a:tabLst>
                <a:tab pos="885299" algn="l"/>
              </a:tabLst>
            </a:pPr>
            <a:r>
              <a:rPr lang="es-DO" sz="1799" b="1" dirty="0">
                <a:latin typeface="Calibri" panose="020F0502020204030204" pitchFamily="34" charset="0"/>
                <a:ea typeface="Calibri" panose="020F0502020204030204" pitchFamily="34" charset="0"/>
                <a:cs typeface="Times New Roman" panose="02020603050405020304" pitchFamily="18" charset="0"/>
              </a:rPr>
              <a:t>La reproducción perfecta del carácter de Cristo</a:t>
            </a:r>
            <a:endParaRPr lang="es-DO" sz="1799"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89323" y="986652"/>
            <a:ext cx="9644655" cy="3293466"/>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8801" b="1" dirty="0">
                <a:solidFill>
                  <a:schemeClr val="accent4"/>
                </a:solidFill>
                <a:effectLst>
                  <a:outerShdw blurRad="38100" dist="38100" dir="2700000" algn="tl">
                    <a:srgbClr val="000000">
                      <a:alpha val="43137"/>
                    </a:srgbClr>
                  </a:outerShdw>
                </a:effectLst>
                <a:latin typeface="Bahnschrift SemiCondensed" panose="020B0502040204020203" pitchFamily="34" charset="0"/>
              </a:rPr>
              <a:t>Obediencia “perfecta”</a:t>
            </a:r>
            <a:endParaRPr lang="es-ES" sz="8801" b="1" dirty="0">
              <a:solidFill>
                <a:schemeClr val="accent6"/>
              </a:solidFill>
              <a:effectLst>
                <a:outerShdw blurRad="38100" dist="38100" dir="2700000" algn="tl">
                  <a:srgbClr val="000000">
                    <a:alpha val="43137"/>
                  </a:srgbClr>
                </a:outerShdw>
              </a:effectLst>
              <a:latin typeface="Bahnschrift SemiCondensed" panose="020B0502040204020203" pitchFamily="34" charset="0"/>
            </a:endParaRP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324721218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 y="-112733"/>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Obediencia perfecta </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66496" y="751953"/>
            <a:ext cx="11646060" cy="5817105"/>
          </a:xfrm>
          <a:prstGeom prst="rect">
            <a:avLst/>
          </a:prstGeom>
          <a:noFill/>
        </p:spPr>
        <p:txBody>
          <a:bodyPr wrap="square" lIns="91439" tIns="45720" rIns="91439" bIns="45720" rtlCol="0" anchor="t">
            <a:spAutoFit/>
          </a:bodyPr>
          <a:lstStyle/>
          <a:p>
            <a:pPr algn="just">
              <a:lnSpc>
                <a:spcPct val="150000"/>
              </a:lnSpc>
            </a:pPr>
            <a:r>
              <a:rPr lang="es-ES" sz="3601" b="1" dirty="0">
                <a:solidFill>
                  <a:srgbClr val="00B050"/>
                </a:solidFill>
                <a:latin typeface="Bahnschrift SemiCondensed" panose="020B0502040204020203" pitchFamily="34" charset="0"/>
              </a:rPr>
              <a:t>¿Es posible para los seres humanos caídos prestar obediencia perfecta a Dios? </a:t>
            </a:r>
            <a:r>
              <a:rPr lang="es-ES" sz="3601" b="1" dirty="0">
                <a:latin typeface="Bahnschrift SemiCondensed" panose="020B0502040204020203" pitchFamily="34" charset="0"/>
              </a:rPr>
              <a:t>Cuando hablamos de </a:t>
            </a:r>
            <a:r>
              <a:rPr lang="es-ES" sz="3601" b="1" dirty="0">
                <a:solidFill>
                  <a:srgbClr val="FFC000"/>
                </a:solidFill>
                <a:latin typeface="Bahnschrift SemiCondensed" panose="020B0502040204020203" pitchFamily="34" charset="0"/>
              </a:rPr>
              <a:t>«obediencia perfecta» </a:t>
            </a:r>
            <a:r>
              <a:rPr lang="es-ES" sz="3601" b="1" dirty="0">
                <a:latin typeface="Bahnschrift SemiCondensed" panose="020B0502040204020203" pitchFamily="34" charset="0"/>
              </a:rPr>
              <a:t>no estamos infiriendo la impecabilidad, pues aparte de Cristo, ningún ser humano ha vivido una vida sin pecado. Incluso, si la última generación de creyentes viviera sin cometer pecados durante el tiempo de angustia de Jacob, </a:t>
            </a:r>
            <a:r>
              <a:rPr lang="es-ES" sz="3601" b="1" dirty="0">
                <a:solidFill>
                  <a:srgbClr val="FF0000"/>
                </a:solidFill>
                <a:latin typeface="Bahnschrift SemiCondensed" panose="020B0502040204020203" pitchFamily="34" charset="0"/>
              </a:rPr>
              <a:t>aun así, no se podría decir que ellos son impecables. </a:t>
            </a:r>
          </a:p>
        </p:txBody>
      </p:sp>
    </p:spTree>
    <p:extLst>
      <p:ext uri="{BB962C8B-B14F-4D97-AF65-F5344CB8AC3E}">
        <p14:creationId xmlns:p14="http://schemas.microsoft.com/office/powerpoint/2010/main" val="47211678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117777"/>
            <a:ext cx="4618095" cy="375424"/>
          </a:xfrm>
          <a:prstGeom prst="rect">
            <a:avLst/>
          </a:prstGeom>
          <a:noFill/>
        </p:spPr>
        <p:txBody>
          <a:bodyPr wrap="square" rtlCol="0">
            <a:spAutoFit/>
          </a:bodyPr>
          <a:lstStyle/>
          <a:p>
            <a:pPr>
              <a:lnSpc>
                <a:spcPct val="107000"/>
              </a:lnSpc>
              <a:spcAft>
                <a:spcPts val="801"/>
              </a:spcAft>
              <a:tabLst>
                <a:tab pos="885299" algn="l"/>
              </a:tabLst>
            </a:pPr>
            <a:r>
              <a:rPr lang="es-DO" sz="1799" b="1" dirty="0">
                <a:latin typeface="Calibri" panose="020F0502020204030204" pitchFamily="34" charset="0"/>
                <a:ea typeface="Calibri" panose="020F0502020204030204" pitchFamily="34" charset="0"/>
                <a:cs typeface="Times New Roman" panose="02020603050405020304" pitchFamily="18" charset="0"/>
              </a:rPr>
              <a:t>La reproducción perfecta del carácter de Cristo</a:t>
            </a:r>
            <a:endParaRPr lang="es-DO" sz="1799"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89323" y="986645"/>
            <a:ext cx="11051579" cy="4647811"/>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8801" b="1" dirty="0">
                <a:effectLst>
                  <a:outerShdw blurRad="38100" dist="38100" dir="2700000" algn="tl">
                    <a:srgbClr val="000000">
                      <a:alpha val="43137"/>
                    </a:srgbClr>
                  </a:outerShdw>
                </a:effectLst>
                <a:latin typeface="Bahnschrift SemiCondensed" panose="020B0502040204020203" pitchFamily="34" charset="0"/>
              </a:rPr>
              <a:t>¿Podemos ofrecer a Dios </a:t>
            </a:r>
            <a:r>
              <a:rPr lang="es-ES" sz="8801" b="1" dirty="0">
                <a:solidFill>
                  <a:srgbClr val="FFC000"/>
                </a:solidFill>
                <a:effectLst>
                  <a:outerShdw blurRad="38100" dist="38100" dir="2700000" algn="tl">
                    <a:srgbClr val="000000">
                      <a:alpha val="43137"/>
                    </a:srgbClr>
                  </a:outerShdw>
                </a:effectLst>
                <a:latin typeface="Bahnschrift SemiCondensed" panose="020B0502040204020203" pitchFamily="34" charset="0"/>
              </a:rPr>
              <a:t>«obediencia perfecta»? </a:t>
            </a: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365027584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099554" y="1380450"/>
            <a:ext cx="9500021" cy="4154727"/>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Lo antes dicho queda ilustrado en la experiencia del patriarca Abraham registrada en el libro de Génesis. Después de los eventos del capítulo 21, leemos que «Dios probó a Abraham» (22:1).</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190483107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8" y="-27552"/>
            <a:ext cx="12358486"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73009" y="774381"/>
            <a:ext cx="10879492" cy="6092950"/>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a:t>
            </a:r>
            <a:r>
              <a:rPr lang="es-ES" sz="2800" b="1" dirty="0">
                <a:latin typeface="Bahnschrift SemiCondensed" panose="020B0502040204020203" pitchFamily="34" charset="0"/>
              </a:rPr>
              <a:t>Toma a tu hijo, tu único, Isaac, a quien amas, vete a tierra de </a:t>
            </a:r>
            <a:r>
              <a:rPr lang="es-ES" sz="2800" b="1" dirty="0" err="1">
                <a:latin typeface="Bahnschrift SemiCondensed" panose="020B0502040204020203" pitchFamily="34" charset="0"/>
              </a:rPr>
              <a:t>Moriah</a:t>
            </a:r>
            <a:r>
              <a:rPr lang="es-ES" sz="2800" b="1" dirty="0">
                <a:latin typeface="Bahnschrift SemiCondensed" panose="020B0502040204020203" pitchFamily="34" charset="0"/>
              </a:rPr>
              <a:t> y ofrécelo allí en holocausto sobre uno de los montes que yo te diré» (v. 2). La frase «</a:t>
            </a:r>
            <a:r>
              <a:rPr lang="es-ES" sz="2800" b="1" dirty="0">
                <a:solidFill>
                  <a:srgbClr val="00B050"/>
                </a:solidFill>
                <a:latin typeface="Bahnschrift SemiCondensed" panose="020B0502040204020203" pitchFamily="34" charset="0"/>
              </a:rPr>
              <a:t>tu único, […] a quien amas</a:t>
            </a:r>
            <a:r>
              <a:rPr lang="es-ES" sz="2800" b="1" dirty="0">
                <a:latin typeface="Bahnschrift SemiCondensed" panose="020B0502040204020203" pitchFamily="34" charset="0"/>
              </a:rPr>
              <a:t>», denota la singularidad de Isaac como el heredero de las promesas divinas y de lo inusual del pedido. Incluso, evoca la orden divina de salir de </a:t>
            </a:r>
            <a:r>
              <a:rPr lang="es-ES" sz="2800" b="1" dirty="0" err="1">
                <a:latin typeface="Bahnschrift SemiCondensed" panose="020B0502040204020203" pitchFamily="34" charset="0"/>
              </a:rPr>
              <a:t>Ur</a:t>
            </a:r>
            <a:r>
              <a:rPr lang="es-ES" sz="2800" b="1" dirty="0">
                <a:latin typeface="Bahnschrift SemiCondensed" panose="020B0502040204020203" pitchFamily="34" charset="0"/>
              </a:rPr>
              <a:t> de los Caldeos y mudarse a Canaán (12:1). En ambos casos el patriarca obedeció por fe (cf. </a:t>
            </a:r>
            <a:r>
              <a:rPr lang="es-ES" sz="2800" b="1" dirty="0" err="1">
                <a:latin typeface="Bahnschrift SemiCondensed" panose="020B0502040204020203" pitchFamily="34" charset="0"/>
              </a:rPr>
              <a:t>Heb</a:t>
            </a:r>
            <a:r>
              <a:rPr lang="es-ES" sz="2800" b="1" dirty="0">
                <a:latin typeface="Bahnschrift SemiCondensed" panose="020B0502040204020203" pitchFamily="34" charset="0"/>
              </a:rPr>
              <a:t> 11:8, 17). La narrativa muestra la firmeza de propósito de Abraham (</a:t>
            </a:r>
            <a:r>
              <a:rPr lang="es-ES" sz="2800" b="1" dirty="0" err="1">
                <a:latin typeface="Bahnschrift SemiCondensed" panose="020B0502040204020203" pitchFamily="34" charset="0"/>
              </a:rPr>
              <a:t>Gn</a:t>
            </a:r>
            <a:r>
              <a:rPr lang="es-ES" sz="2800" b="1" dirty="0">
                <a:latin typeface="Bahnschrift SemiCondensed" panose="020B0502040204020203" pitchFamily="34" charset="0"/>
              </a:rPr>
              <a:t> 22:7-8). Semejante acto de fe no fue defraudado (vv. 13-14).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1426199284"/>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767491" y="1126076"/>
            <a:ext cx="10657017" cy="581710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El texto ni siquiera infiere la razón de la prueba. Solo a la luz del evangelio de Juan podemos tener una idea: «Abraham, el padre de ustedes, se regocijó de ver mi día. Él lo vio y se gozó» (</a:t>
            </a:r>
            <a:r>
              <a:rPr lang="es-ES" sz="3601" b="1" dirty="0" err="1">
                <a:latin typeface="Bahnschrift SemiCondensed" panose="020B0502040204020203" pitchFamily="34" charset="0"/>
              </a:rPr>
              <a:t>Jn</a:t>
            </a:r>
            <a:r>
              <a:rPr lang="es-ES" sz="3601" b="1" dirty="0">
                <a:latin typeface="Bahnschrift SemiCondensed" panose="020B0502040204020203" pitchFamily="34" charset="0"/>
              </a:rPr>
              <a:t> 8:56). Aun así, </a:t>
            </a:r>
            <a:r>
              <a:rPr lang="es-ES" sz="3601" b="1" dirty="0">
                <a:solidFill>
                  <a:srgbClr val="FF0000"/>
                </a:solidFill>
                <a:latin typeface="Bahnschrift SemiCondensed" panose="020B0502040204020203" pitchFamily="34" charset="0"/>
              </a:rPr>
              <a:t>Jesús no asocia directamente la declaración con la experiencia de Abraham.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106122729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217841" y="-56367"/>
            <a:ext cx="1240984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79019" y="733817"/>
            <a:ext cx="11235515" cy="581710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Podemos inferir otros asuntos a partir de algunos pasajes que nos ayudan entender qué cosas desencadenaron este solemne evento. Dios había llamado a Abraham y le había dado «grandes y preciosas promesas» (2 Pe 1:4; </a:t>
            </a:r>
            <a:r>
              <a:rPr lang="es-ES" sz="3601" b="1" dirty="0" err="1">
                <a:latin typeface="Bahnschrift SemiCondensed" panose="020B0502040204020203" pitchFamily="34" charset="0"/>
              </a:rPr>
              <a:t>Gn</a:t>
            </a:r>
            <a:r>
              <a:rPr lang="es-ES" sz="3601" b="1" dirty="0">
                <a:latin typeface="Bahnschrift SemiCondensed" panose="020B0502040204020203" pitchFamily="34" charset="0"/>
              </a:rPr>
              <a:t> 12:1-3), también </a:t>
            </a:r>
            <a:r>
              <a:rPr lang="es-ES" sz="3601" b="1" dirty="0">
                <a:solidFill>
                  <a:srgbClr val="00B050"/>
                </a:solidFill>
                <a:latin typeface="Bahnschrift SemiCondensed" panose="020B0502040204020203" pitchFamily="34" charset="0"/>
              </a:rPr>
              <a:t>le había dado la seguridad de que lo protegería </a:t>
            </a:r>
            <a:r>
              <a:rPr lang="es-ES" sz="3601" b="1" dirty="0">
                <a:latin typeface="Bahnschrift SemiCondensed" panose="020B0502040204020203" pitchFamily="34" charset="0"/>
              </a:rPr>
              <a:t>(12:3; 15:1) y que lo haría heredero de una gran descendencia (12:7; 15:8). </a:t>
            </a:r>
          </a:p>
        </p:txBody>
      </p:sp>
    </p:spTree>
    <p:extLst>
      <p:ext uri="{BB962C8B-B14F-4D97-AF65-F5344CB8AC3E}">
        <p14:creationId xmlns:p14="http://schemas.microsoft.com/office/powerpoint/2010/main" val="374820118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898233" y="800751"/>
            <a:ext cx="10831219" cy="5256504"/>
          </a:xfrm>
          <a:prstGeom prst="rect">
            <a:avLst/>
          </a:prstGeom>
          <a:noFill/>
        </p:spPr>
        <p:txBody>
          <a:bodyPr wrap="square" rtlCol="0">
            <a:spAutoFit/>
          </a:bodyPr>
          <a:lstStyle/>
          <a:p>
            <a:pPr algn="just">
              <a:lnSpc>
                <a:spcPct val="150000"/>
              </a:lnSpc>
            </a:pPr>
            <a:r>
              <a:rPr lang="es-ES" sz="3800" b="1" dirty="0">
                <a:latin typeface="Bahnschrift SemiCondensed" panose="020B0502040204020203" pitchFamily="34" charset="0"/>
              </a:rPr>
              <a:t>Según el Gran diccionario enciclopédico de la Biblia, el término </a:t>
            </a:r>
            <a:r>
              <a:rPr lang="es-ES" sz="3800" b="1" dirty="0">
                <a:solidFill>
                  <a:srgbClr val="FFC000"/>
                </a:solidFill>
                <a:latin typeface="Bahnschrift SemiCondensed" panose="020B0502040204020203" pitchFamily="34" charset="0"/>
              </a:rPr>
              <a:t>«obediencia» </a:t>
            </a:r>
            <a:r>
              <a:rPr lang="es-ES" sz="3800" b="1" dirty="0">
                <a:latin typeface="Bahnschrift SemiCondensed" panose="020B0502040204020203" pitchFamily="34" charset="0"/>
              </a:rPr>
              <a:t>es la traducción de la palabra hebrea </a:t>
            </a:r>
            <a:r>
              <a:rPr lang="es-ES" sz="3800" b="1" dirty="0" err="1">
                <a:solidFill>
                  <a:srgbClr val="00B050"/>
                </a:solidFill>
                <a:latin typeface="Bahnschrift SemiCondensed" panose="020B0502040204020203" pitchFamily="34" charset="0"/>
              </a:rPr>
              <a:t>shamá</a:t>
            </a:r>
            <a:r>
              <a:rPr lang="es-ES" sz="3800" b="1" dirty="0">
                <a:solidFill>
                  <a:srgbClr val="00B050"/>
                </a:solidFill>
                <a:latin typeface="Bahnschrift SemiCondensed" panose="020B0502040204020203" pitchFamily="34" charset="0"/>
              </a:rPr>
              <a:t>, </a:t>
            </a:r>
            <a:r>
              <a:rPr lang="es-ES" sz="3800" b="1" dirty="0">
                <a:latin typeface="Bahnschrift SemiCondensed" panose="020B0502040204020203" pitchFamily="34" charset="0"/>
              </a:rPr>
              <a:t>cuya raíz primeramente significa </a:t>
            </a:r>
            <a:r>
              <a:rPr lang="es-ES" sz="3800" b="1" dirty="0">
                <a:solidFill>
                  <a:srgbClr val="FFC000"/>
                </a:solidFill>
                <a:latin typeface="Bahnschrift SemiCondensed" panose="020B0502040204020203" pitchFamily="34" charset="0"/>
              </a:rPr>
              <a:t>«oír —inteligentemente—, </a:t>
            </a:r>
            <a:r>
              <a:rPr lang="es-ES" sz="3800" b="1" dirty="0">
                <a:solidFill>
                  <a:srgbClr val="00B050"/>
                </a:solidFill>
                <a:latin typeface="Bahnschrift SemiCondensed" panose="020B0502040204020203" pitchFamily="34" charset="0"/>
              </a:rPr>
              <a:t>atender, obedecer</a:t>
            </a:r>
            <a:r>
              <a:rPr lang="es-ES" sz="3800" b="1" dirty="0">
                <a:latin typeface="Bahnschrift SemiCondensed" panose="020B0502040204020203" pitchFamily="34" charset="0"/>
              </a:rPr>
              <a:t>». En griego, la palabra es </a:t>
            </a:r>
            <a:r>
              <a:rPr lang="es-ES" sz="3800" b="1" dirty="0" err="1">
                <a:solidFill>
                  <a:srgbClr val="FF0000"/>
                </a:solidFill>
                <a:latin typeface="Bahnschrift SemiCondensed" panose="020B0502040204020203" pitchFamily="34" charset="0"/>
              </a:rPr>
              <a:t>hypakoé</a:t>
            </a:r>
            <a:r>
              <a:rPr lang="es-ES" sz="3800" b="1" dirty="0">
                <a:solidFill>
                  <a:srgbClr val="FF0000"/>
                </a:solidFill>
                <a:latin typeface="Bahnschrift SemiCondensed" panose="020B0502040204020203" pitchFamily="34" charset="0"/>
              </a:rPr>
              <a:t>,</a:t>
            </a:r>
            <a:r>
              <a:rPr lang="es-ES" sz="3800" b="1" dirty="0">
                <a:latin typeface="Bahnschrift SemiCondensed" panose="020B0502040204020203" pitchFamily="34" charset="0"/>
              </a:rPr>
              <a:t> «obediencia»; de </a:t>
            </a:r>
            <a:r>
              <a:rPr lang="es-ES" sz="3800" b="1" dirty="0" err="1">
                <a:latin typeface="Bahnschrift SemiCondensed" panose="020B0502040204020203" pitchFamily="34" charset="0"/>
              </a:rPr>
              <a:t>hypó</a:t>
            </a:r>
            <a:r>
              <a:rPr lang="es-ES" sz="3800" b="1" dirty="0">
                <a:latin typeface="Bahnschrift SemiCondensed" panose="020B0502040204020203" pitchFamily="34" charset="0"/>
              </a:rPr>
              <a:t>, </a:t>
            </a:r>
            <a:r>
              <a:rPr lang="es-ES" sz="3800" b="1" dirty="0">
                <a:solidFill>
                  <a:srgbClr val="FFC000"/>
                </a:solidFill>
                <a:latin typeface="Bahnschrift SemiCondensed" panose="020B0502040204020203" pitchFamily="34" charset="0"/>
              </a:rPr>
              <a:t>«bajo» y </a:t>
            </a:r>
            <a:r>
              <a:rPr lang="es-ES" sz="3800" b="1" dirty="0" err="1">
                <a:solidFill>
                  <a:srgbClr val="FFC000"/>
                </a:solidFill>
                <a:latin typeface="Bahnschrift SemiCondensed" panose="020B0502040204020203" pitchFamily="34" charset="0"/>
              </a:rPr>
              <a:t>akúo</a:t>
            </a:r>
            <a:r>
              <a:rPr lang="es-ES" sz="3800" b="1" dirty="0">
                <a:solidFill>
                  <a:srgbClr val="FFC000"/>
                </a:solidFill>
                <a:latin typeface="Bahnschrift SemiCondensed" panose="020B0502040204020203" pitchFamily="34" charset="0"/>
              </a:rPr>
              <a:t>, «oír». </a:t>
            </a:r>
          </a:p>
        </p:txBody>
      </p:sp>
    </p:spTree>
    <p:extLst>
      <p:ext uri="{BB962C8B-B14F-4D97-AF65-F5344CB8AC3E}">
        <p14:creationId xmlns:p14="http://schemas.microsoft.com/office/powerpoint/2010/main" val="334524698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30159" y="0"/>
            <a:ext cx="12322159"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980685" y="1280729"/>
            <a:ext cx="9791699" cy="4985917"/>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Dios también le pidió que alcanzara </a:t>
            </a:r>
            <a:r>
              <a:rPr lang="es-ES" sz="3601" b="1" dirty="0">
                <a:solidFill>
                  <a:srgbClr val="00B050"/>
                </a:solidFill>
                <a:latin typeface="Bahnschrift SemiCondensed" panose="020B0502040204020203" pitchFamily="34" charset="0"/>
              </a:rPr>
              <a:t>la madurez de carácter requerida para garantizar el cumplimiento del propósito divino en su vida</a:t>
            </a:r>
            <a:r>
              <a:rPr lang="es-ES" sz="3601" b="1" dirty="0">
                <a:latin typeface="Bahnschrift SemiCondensed" panose="020B0502040204020203" pitchFamily="34" charset="0"/>
              </a:rPr>
              <a:t> (17:1). Sólo Enoc y Noé habían dado testimonio de haber desarrollado semejante carácter anteriormente (5:24; 6:9).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224735340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86614" y="903299"/>
            <a:ext cx="11140749" cy="6000617"/>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No obstante, Abraham había fallado en mantener una obediencia intachable. </a:t>
            </a:r>
            <a:r>
              <a:rPr lang="es-ES" sz="3200" b="1" dirty="0">
                <a:solidFill>
                  <a:srgbClr val="FF0000"/>
                </a:solidFill>
                <a:latin typeface="Bahnschrift SemiCondensed" panose="020B0502040204020203" pitchFamily="34" charset="0"/>
              </a:rPr>
              <a:t>Mintió </a:t>
            </a:r>
            <a:r>
              <a:rPr lang="es-ES" sz="3200" b="1" dirty="0">
                <a:latin typeface="Bahnschrift SemiCondensed" panose="020B0502040204020203" pitchFamily="34" charset="0"/>
              </a:rPr>
              <a:t>respecto a su relación con Sara en Egipto (</a:t>
            </a:r>
            <a:r>
              <a:rPr lang="es-ES" sz="3200" b="1" dirty="0" err="1">
                <a:latin typeface="Bahnschrift SemiCondensed" panose="020B0502040204020203" pitchFamily="34" charset="0"/>
              </a:rPr>
              <a:t>Gn</a:t>
            </a:r>
            <a:r>
              <a:rPr lang="es-ES" sz="3200" b="1" dirty="0">
                <a:latin typeface="Bahnschrift SemiCondensed" panose="020B0502040204020203" pitchFamily="34" charset="0"/>
              </a:rPr>
              <a:t> 10:12-16), repitió el mismo error en </a:t>
            </a:r>
            <a:r>
              <a:rPr lang="es-ES" sz="3200" b="1" dirty="0" err="1">
                <a:latin typeface="Bahnschrift SemiCondensed" panose="020B0502040204020203" pitchFamily="34" charset="0"/>
              </a:rPr>
              <a:t>Gerar</a:t>
            </a:r>
            <a:r>
              <a:rPr lang="es-ES" sz="3200" b="1" dirty="0">
                <a:latin typeface="Bahnschrift SemiCondensed" panose="020B0502040204020203" pitchFamily="34" charset="0"/>
              </a:rPr>
              <a:t> (20:1-3), </a:t>
            </a:r>
            <a:r>
              <a:rPr lang="es-ES" sz="3200" b="1" dirty="0">
                <a:solidFill>
                  <a:srgbClr val="FF0000"/>
                </a:solidFill>
                <a:latin typeface="Bahnschrift SemiCondensed" panose="020B0502040204020203" pitchFamily="34" charset="0"/>
              </a:rPr>
              <a:t>cedió</a:t>
            </a:r>
            <a:r>
              <a:rPr lang="es-ES" sz="3200" b="1" dirty="0">
                <a:latin typeface="Bahnschrift SemiCondensed" panose="020B0502040204020203" pitchFamily="34" charset="0"/>
              </a:rPr>
              <a:t> al pedido de su esposa para procrear el hijo de la promesa con Agar (16:1-16), </a:t>
            </a:r>
            <a:r>
              <a:rPr lang="es-ES" sz="3200" b="1" dirty="0">
                <a:solidFill>
                  <a:srgbClr val="FF0000"/>
                </a:solidFill>
                <a:latin typeface="Bahnschrift SemiCondensed" panose="020B0502040204020203" pitchFamily="34" charset="0"/>
              </a:rPr>
              <a:t>expresó dudas </a:t>
            </a:r>
            <a:r>
              <a:rPr lang="es-ES" sz="3200" b="1" dirty="0">
                <a:latin typeface="Bahnschrift SemiCondensed" panose="020B0502040204020203" pitchFamily="34" charset="0"/>
              </a:rPr>
              <a:t>al reírse de las palabras de Dios cuando se le confirmó el nacimiento del hijo prometido (17:15-19), y otras tantas cosas que, quizás, que el texto no consigna. </a:t>
            </a:r>
          </a:p>
          <a:p>
            <a:pPr algn="just">
              <a:lnSpc>
                <a:spcPct val="150000"/>
              </a:lnSpc>
            </a:pPr>
            <a:endParaRPr lang="es-ES" sz="3601" b="1" dirty="0">
              <a:latin typeface="Bahnschrift SemiCondensed" panose="020B0502040204020203" pitchFamily="34" charset="0"/>
            </a:endParaRPr>
          </a:p>
        </p:txBody>
      </p:sp>
    </p:spTree>
    <p:extLst>
      <p:ext uri="{BB962C8B-B14F-4D97-AF65-F5344CB8AC3E}">
        <p14:creationId xmlns:p14="http://schemas.microsoft.com/office/powerpoint/2010/main" val="181838952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8" y="-27552"/>
            <a:ext cx="12358486"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338206" y="665564"/>
            <a:ext cx="11085531" cy="5918480"/>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A la luz de este cuadro de fe y dudas, de victorias y fracasos, entramos </a:t>
            </a:r>
            <a:r>
              <a:rPr lang="es-ES" sz="3200" b="1" dirty="0">
                <a:solidFill>
                  <a:srgbClr val="00B050"/>
                </a:solidFill>
                <a:latin typeface="Bahnschrift SemiCondensed" panose="020B0502040204020203" pitchFamily="34" charset="0"/>
              </a:rPr>
              <a:t>al terreno del Gran Conflicto</a:t>
            </a:r>
            <a:r>
              <a:rPr lang="es-ES" sz="3200" b="1" dirty="0">
                <a:latin typeface="Bahnschrift SemiCondensed" panose="020B0502040204020203" pitchFamily="34" charset="0"/>
              </a:rPr>
              <a:t>. Uno de los papeles favoritos de Satanás es el ser </a:t>
            </a:r>
            <a:r>
              <a:rPr lang="es-ES" sz="3200" b="1" dirty="0">
                <a:solidFill>
                  <a:srgbClr val="FF0000"/>
                </a:solidFill>
                <a:latin typeface="Bahnschrift SemiCondensed" panose="020B0502040204020203" pitchFamily="34" charset="0"/>
              </a:rPr>
              <a:t>«acusador de vuestros hermanos», </a:t>
            </a:r>
            <a:r>
              <a:rPr lang="es-ES" sz="3200" b="1" dirty="0">
                <a:latin typeface="Bahnschrift SemiCondensed" panose="020B0502040204020203" pitchFamily="34" charset="0"/>
              </a:rPr>
              <a:t>y ejercer esa función «día y noche» (</a:t>
            </a:r>
            <a:r>
              <a:rPr lang="es-ES" sz="3200" b="1" dirty="0" err="1">
                <a:latin typeface="Bahnschrift SemiCondensed" panose="020B0502040204020203" pitchFamily="34" charset="0"/>
              </a:rPr>
              <a:t>Ap</a:t>
            </a:r>
            <a:r>
              <a:rPr lang="es-ES" sz="3200" b="1" dirty="0">
                <a:latin typeface="Bahnschrift SemiCondensed" panose="020B0502040204020203" pitchFamily="34" charset="0"/>
              </a:rPr>
              <a:t> 12:10). Una ilustración de esta verdad aparece en el libro del profeta Zacarías, donde se describe la escena que ya hemos analizado (ver capítulo 15) del sumo sacerdote Josué delante del Ángel de Dios. También aparece Satanás para acusar al siervo de Dios (3:1-7). </a:t>
            </a:r>
          </a:p>
        </p:txBody>
      </p:sp>
    </p:spTree>
    <p:extLst>
      <p:ext uri="{BB962C8B-B14F-4D97-AF65-F5344CB8AC3E}">
        <p14:creationId xmlns:p14="http://schemas.microsoft.com/office/powerpoint/2010/main" val="115675446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358489"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00836" y="1468788"/>
            <a:ext cx="10972798" cy="3702488"/>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Satanás sabía que Dios había dado a Abraham las promesas de una descendencia numerosa y de la redención del mundo por medio de uno de sus descendientes, el Cristo. Además, </a:t>
            </a:r>
            <a:r>
              <a:rPr lang="es-ES" sz="3200" b="1" dirty="0">
                <a:solidFill>
                  <a:srgbClr val="00B050"/>
                </a:solidFill>
                <a:latin typeface="Bahnschrift SemiCondensed" panose="020B0502040204020203" pitchFamily="34" charset="0"/>
              </a:rPr>
              <a:t>sabía que había hecho fallar a Abraham en puntos claves de su experiencia</a:t>
            </a:r>
            <a:r>
              <a:rPr lang="es-ES" sz="3200" b="1" dirty="0">
                <a:latin typeface="Bahnschrift SemiCondensed" panose="020B0502040204020203" pitchFamily="34" charset="0"/>
              </a:rPr>
              <a:t>; ahora era el momento de procurar eliminarlo del plan divino. </a:t>
            </a:r>
          </a:p>
        </p:txBody>
      </p:sp>
    </p:spTree>
    <p:extLst>
      <p:ext uri="{BB962C8B-B14F-4D97-AF65-F5344CB8AC3E}">
        <p14:creationId xmlns:p14="http://schemas.microsoft.com/office/powerpoint/2010/main" val="340153606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3245" y="-56367"/>
            <a:ext cx="12358489"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181123" y="1606570"/>
            <a:ext cx="11663263" cy="3702488"/>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¿Abandonaría Dios a su siervo? ¿Podría Abraham, a pesar de sus debilidades, </a:t>
            </a:r>
            <a:r>
              <a:rPr lang="es-ES" sz="3200" b="1" dirty="0">
                <a:solidFill>
                  <a:srgbClr val="FFC000"/>
                </a:solidFill>
                <a:latin typeface="Bahnschrift SemiCondensed" panose="020B0502040204020203" pitchFamily="34" charset="0"/>
              </a:rPr>
              <a:t>ser vindicado por Dios de las acusaciones de Satanás</a:t>
            </a:r>
            <a:r>
              <a:rPr lang="es-ES" sz="3200" b="1" dirty="0">
                <a:latin typeface="Bahnschrift SemiCondensed" panose="020B0502040204020203" pitchFamily="34" charset="0"/>
              </a:rPr>
              <a:t>? ¿</a:t>
            </a:r>
            <a:r>
              <a:rPr lang="es-ES" sz="3200" b="1" dirty="0">
                <a:solidFill>
                  <a:srgbClr val="FF0000"/>
                </a:solidFill>
                <a:latin typeface="Bahnschrift SemiCondensed" panose="020B0502040204020203" pitchFamily="34" charset="0"/>
              </a:rPr>
              <a:t>Podía Abraham ofrecer a Dios una obediencia tan perfecta que vindicara la decisión divina de mantener una relación </a:t>
            </a:r>
            <a:r>
              <a:rPr lang="es-ES" sz="3200" b="1" dirty="0" err="1">
                <a:solidFill>
                  <a:srgbClr val="FF0000"/>
                </a:solidFill>
                <a:latin typeface="Bahnschrift SemiCondensed" panose="020B0502040204020203" pitchFamily="34" charset="0"/>
              </a:rPr>
              <a:t>pactual</a:t>
            </a:r>
            <a:r>
              <a:rPr lang="es-ES" sz="3200" b="1" dirty="0">
                <a:solidFill>
                  <a:srgbClr val="FF0000"/>
                </a:solidFill>
                <a:latin typeface="Bahnschrift SemiCondensed" panose="020B0502040204020203" pitchFamily="34" charset="0"/>
              </a:rPr>
              <a:t> con él</a:t>
            </a:r>
            <a:r>
              <a:rPr lang="es-ES" sz="3200" b="1" dirty="0">
                <a:latin typeface="Bahnschrift SemiCondensed" panose="020B0502040204020203" pitchFamily="34" charset="0"/>
              </a:rPr>
              <a:t>?</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153287939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92581"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06964" y="1606570"/>
            <a:ext cx="11178071" cy="3702488"/>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Los errores de Abraham </a:t>
            </a:r>
            <a:r>
              <a:rPr lang="es-ES" sz="3200" b="1" dirty="0">
                <a:solidFill>
                  <a:srgbClr val="FF0000"/>
                </a:solidFill>
                <a:latin typeface="Bahnschrift SemiCondensed" panose="020B0502040204020203" pitchFamily="34" charset="0"/>
              </a:rPr>
              <a:t>no mostraban falta de amor por Dios, </a:t>
            </a:r>
            <a:r>
              <a:rPr lang="es-ES" sz="3200" b="1" dirty="0">
                <a:latin typeface="Bahnschrift SemiCondensed" panose="020B0502040204020203" pitchFamily="34" charset="0"/>
              </a:rPr>
              <a:t>tampoco a alguien entregado al mal, </a:t>
            </a:r>
            <a:r>
              <a:rPr lang="es-ES" sz="3200" b="1" dirty="0">
                <a:solidFill>
                  <a:srgbClr val="FFC000"/>
                </a:solidFill>
                <a:latin typeface="Bahnschrift SemiCondensed" panose="020B0502040204020203" pitchFamily="34" charset="0"/>
              </a:rPr>
              <a:t>sino un carácter que todavía necesitaba crecer y madurar</a:t>
            </a:r>
            <a:r>
              <a:rPr lang="es-ES" sz="3200" b="1" dirty="0">
                <a:latin typeface="Bahnschrift SemiCondensed" panose="020B0502040204020203" pitchFamily="34" charset="0"/>
              </a:rPr>
              <a:t>. Y «Para que pudiera alcanzar la norma más alta, Dios le sometió a otra prueba, la mayor que se haya impuesto jamás a hombre alguno». PP PÁG. 143. </a:t>
            </a:r>
          </a:p>
        </p:txBody>
      </p:sp>
    </p:spTree>
    <p:extLst>
      <p:ext uri="{BB962C8B-B14F-4D97-AF65-F5344CB8AC3E}">
        <p14:creationId xmlns:p14="http://schemas.microsoft.com/office/powerpoint/2010/main" val="214056331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92863" y="903299"/>
            <a:ext cx="10935476" cy="5734968"/>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Y más aún, «Pero Dios había reservado a Abrahán su última y más aflictiva prueba para el tiempo cuando la carga de los años pesaba sobre él y anhelaba descansar de la ansiedad y el trabajo». PP PÁG. 144. </a:t>
            </a:r>
          </a:p>
          <a:p>
            <a:pPr algn="just">
              <a:lnSpc>
                <a:spcPct val="150000"/>
              </a:lnSpc>
            </a:pPr>
            <a:r>
              <a:rPr lang="es-ES" sz="3601" b="1" dirty="0">
                <a:latin typeface="Bahnschrift SemiCondensed" panose="020B0502040204020203" pitchFamily="34" charset="0"/>
              </a:rPr>
              <a:t> Entonces, la obra antes citada abre ante nosotros un cuadro majestuoso del motivo de esta «aflictiva prueba»: </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91357620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50980" y="964855"/>
            <a:ext cx="11290039" cy="4985917"/>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«El sacrificio exigido a Abraham no fue sólo para su propio bien ni tampoco exclusivamente para el beneficio de las futuras generaciones; </a:t>
            </a:r>
            <a:r>
              <a:rPr lang="es-ES" sz="3601" b="1" dirty="0">
                <a:solidFill>
                  <a:srgbClr val="00B050"/>
                </a:solidFill>
                <a:latin typeface="Bahnschrift SemiCondensed" panose="020B0502040204020203" pitchFamily="34" charset="0"/>
              </a:rPr>
              <a:t>sino también para instruir a los seres sin pecado del cielo y de otros mundos. </a:t>
            </a:r>
            <a:r>
              <a:rPr lang="es-ES" sz="3601" b="1" dirty="0">
                <a:latin typeface="Bahnschrift SemiCondensed" panose="020B0502040204020203" pitchFamily="34" charset="0"/>
              </a:rPr>
              <a:t>El campo de batalla entre Cristo y Satanás, el terreno en el cual se desarrolla el plan de la redención, es el libro de texto del universo…</a:t>
            </a: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391501984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34956" y="635862"/>
            <a:ext cx="11122088" cy="6566156"/>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Por haber demostrado Abraham falta de fe en las promesas de Dios, Satanás le había acusado ante los ángeles y ante Dios de </a:t>
            </a:r>
            <a:r>
              <a:rPr lang="es-ES" sz="3601" b="1" dirty="0">
                <a:solidFill>
                  <a:srgbClr val="FFC000"/>
                </a:solidFill>
                <a:latin typeface="Bahnschrift SemiCondensed" panose="020B0502040204020203" pitchFamily="34" charset="0"/>
              </a:rPr>
              <a:t>no ser digno de sus bendiciones</a:t>
            </a:r>
            <a:r>
              <a:rPr lang="es-ES" sz="3601" b="1" dirty="0">
                <a:latin typeface="Bahnschrift SemiCondensed" panose="020B0502040204020203" pitchFamily="34" charset="0"/>
              </a:rPr>
              <a:t>. Dios deseaba probar la lealtad de su siervo ante todo el cielo, </a:t>
            </a:r>
            <a:r>
              <a:rPr lang="es-ES" sz="3601" b="1" dirty="0">
                <a:solidFill>
                  <a:srgbClr val="00B050"/>
                </a:solidFill>
                <a:latin typeface="Bahnschrift SemiCondensed" panose="020B0502040204020203" pitchFamily="34" charset="0"/>
              </a:rPr>
              <a:t>para demostrar que no se puede aceptar algo inferior a la obediencia perfecta y para revelar más plenamente el Plan de la Salvación</a:t>
            </a:r>
            <a:r>
              <a:rPr lang="es-ES" sz="3601" b="1" dirty="0">
                <a:latin typeface="Bahnschrift SemiCondensed" panose="020B0502040204020203" pitchFamily="34" charset="0"/>
              </a:rPr>
              <a:t>». PP PÁG. 150-151</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270210866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358489"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0495" y="640508"/>
            <a:ext cx="11924520" cy="581710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Ahora, podemos entender el móvil divino al someter a su siervo a esta prueba. A parte de «revelar más plenamente el Plan de la Salvación», Dios «demostraría» que </a:t>
            </a:r>
            <a:r>
              <a:rPr lang="es-ES" sz="3601" b="1" dirty="0">
                <a:solidFill>
                  <a:srgbClr val="00B050"/>
                </a:solidFill>
                <a:latin typeface="Bahnschrift SemiCondensed" panose="020B0502040204020203" pitchFamily="34" charset="0"/>
              </a:rPr>
              <a:t>no puede aceptar de sus siervos nada menos que «obediencia perfecta». </a:t>
            </a:r>
            <a:r>
              <a:rPr lang="es-ES" sz="3601" b="1" dirty="0">
                <a:latin typeface="Bahnschrift SemiCondensed" panose="020B0502040204020203" pitchFamily="34" charset="0"/>
              </a:rPr>
              <a:t>Dios no necesita esperar la última generación para mostrar este hecho y tampoco para que sus hijos demuestren que se puede prestar «obediencia perfecta» a los mandamientos divinos. </a:t>
            </a: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374587893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60278" y="621185"/>
            <a:ext cx="11507129" cy="6133667"/>
          </a:xfrm>
          <a:prstGeom prst="rect">
            <a:avLst/>
          </a:prstGeom>
          <a:noFill/>
        </p:spPr>
        <p:txBody>
          <a:bodyPr wrap="square" rtlCol="0">
            <a:spAutoFit/>
          </a:bodyPr>
          <a:lstStyle/>
          <a:p>
            <a:pPr algn="just">
              <a:lnSpc>
                <a:spcPct val="150000"/>
              </a:lnSpc>
            </a:pPr>
            <a:r>
              <a:rPr lang="es-ES" sz="3800" b="1" dirty="0">
                <a:latin typeface="Bahnschrift SemiCondensed" panose="020B0502040204020203" pitchFamily="34" charset="0"/>
              </a:rPr>
              <a:t>Obedecer es la palabra que describe </a:t>
            </a:r>
            <a:r>
              <a:rPr lang="es-ES" sz="3800" b="1" dirty="0">
                <a:solidFill>
                  <a:srgbClr val="00B050"/>
                </a:solidFill>
                <a:latin typeface="Bahnschrift SemiCondensed" panose="020B0502040204020203" pitchFamily="34" charset="0"/>
              </a:rPr>
              <a:t>«la disposición a escuchar, y después, a seguir o dar cumplimiento a lo escuchado» </a:t>
            </a:r>
            <a:r>
              <a:rPr lang="es-ES" sz="3800" b="1" dirty="0">
                <a:latin typeface="Bahnschrift SemiCondensed" panose="020B0502040204020203" pitchFamily="34" charset="0"/>
              </a:rPr>
              <a:t>(cf. Ro 10:17);2 como lo expresa la respuesta del niño Samuel: «Habla, que tu siervo escucha» (1 Sm 3:10). La idea es el oír </a:t>
            </a:r>
            <a:r>
              <a:rPr lang="es-ES" sz="3800" b="1" dirty="0">
                <a:solidFill>
                  <a:srgbClr val="FFC000"/>
                </a:solidFill>
                <a:latin typeface="Bahnschrift SemiCondensed" panose="020B0502040204020203" pitchFamily="34" charset="0"/>
              </a:rPr>
              <a:t>«que se lleva a cabo bajo la autoridad o la influencia del que habla, y que conduce hacia el cumplimiento de lo que dicha autoridad requiere». </a:t>
            </a:r>
          </a:p>
        </p:txBody>
      </p:sp>
    </p:spTree>
    <p:extLst>
      <p:ext uri="{BB962C8B-B14F-4D97-AF65-F5344CB8AC3E}">
        <p14:creationId xmlns:p14="http://schemas.microsoft.com/office/powerpoint/2010/main" val="426375358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51347" y="0"/>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90397" y="1242779"/>
            <a:ext cx="10811206" cy="4903778"/>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Lo pudo demostrar Abraham? Sí, a pesar de los errores antes cometidos. </a:t>
            </a:r>
            <a:r>
              <a:rPr lang="es-ES" sz="3601" b="1" dirty="0">
                <a:solidFill>
                  <a:srgbClr val="00B050"/>
                </a:solidFill>
                <a:latin typeface="Bahnschrift SemiCondensed" panose="020B0502040204020203" pitchFamily="34" charset="0"/>
              </a:rPr>
              <a:t>Al ser fiel a Dios en esta prueba, demostró más allá de toda duda hasta qué punto amaba al Señor </a:t>
            </a:r>
            <a:r>
              <a:rPr lang="es-ES" sz="3601" b="1" dirty="0">
                <a:latin typeface="Bahnschrift SemiCondensed" panose="020B0502040204020203" pitchFamily="34" charset="0"/>
              </a:rPr>
              <a:t>y el alto precio que estuvo dispuesto a pagar con tal de no deshonrar al Señor. </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27907953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482961" y="549261"/>
            <a:ext cx="10926205" cy="5817105"/>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Algo similar ocurrirá con la última generación de creyentes. Ellos, como Abraham, </a:t>
            </a:r>
            <a:r>
              <a:rPr lang="es-ES" sz="3601" b="1" dirty="0">
                <a:solidFill>
                  <a:srgbClr val="FF0000"/>
                </a:solidFill>
                <a:latin typeface="Bahnschrift SemiCondensed" panose="020B0502040204020203" pitchFamily="34" charset="0"/>
              </a:rPr>
              <a:t>tendrán un registro manchado de errores y fracasos que propiciarán las acusaciones de Satanás en su contra</a:t>
            </a:r>
            <a:r>
              <a:rPr lang="es-ES" sz="3601" b="1" dirty="0">
                <a:latin typeface="Bahnschrift SemiCondensed" panose="020B0502040204020203" pitchFamily="34" charset="0"/>
              </a:rPr>
              <a:t> (</a:t>
            </a:r>
            <a:r>
              <a:rPr lang="es-ES" sz="3601" b="1" dirty="0" err="1">
                <a:latin typeface="Bahnschrift SemiCondensed" panose="020B0502040204020203" pitchFamily="34" charset="0"/>
              </a:rPr>
              <a:t>Ap</a:t>
            </a:r>
            <a:r>
              <a:rPr lang="es-ES" sz="3601" b="1" dirty="0">
                <a:latin typeface="Bahnschrift SemiCondensed" panose="020B0502040204020203" pitchFamily="34" charset="0"/>
              </a:rPr>
              <a:t> 12:11), pero también se verá que, a pesar de esa realidad, </a:t>
            </a:r>
            <a:r>
              <a:rPr lang="es-ES" sz="3601" b="1" dirty="0">
                <a:solidFill>
                  <a:srgbClr val="00B050"/>
                </a:solidFill>
                <a:latin typeface="Bahnschrift SemiCondensed" panose="020B0502040204020203" pitchFamily="34" charset="0"/>
              </a:rPr>
              <a:t>«no se entregaron al dominio del mal», y que confesaron sus pecados y confiaron en los méritos del Redentor</a:t>
            </a:r>
            <a:r>
              <a:rPr lang="es-ES" sz="3601" b="1" dirty="0">
                <a:latin typeface="Bahnschrift SemiCondensed" panose="020B0502040204020203" pitchFamily="34" charset="0"/>
              </a:rPr>
              <a:t> (ver capítulo 15). </a:t>
            </a: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417772718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66489" y="-27552"/>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39591" y="1019696"/>
            <a:ext cx="11112817" cy="5734968"/>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Serán sometidos a la prueba que propiciará la formación de la imagen de la bestia y la promulgación del decreto de muerte (13:14-17), </a:t>
            </a:r>
            <a:r>
              <a:rPr lang="es-ES" sz="3601" b="1" dirty="0">
                <a:solidFill>
                  <a:srgbClr val="00B050"/>
                </a:solidFill>
                <a:latin typeface="Bahnschrift SemiCondensed" panose="020B0502040204020203" pitchFamily="34" charset="0"/>
              </a:rPr>
              <a:t>pero manifestarán su lealtad incondicional a la Ley de Dios. Su firme fidelidad </a:t>
            </a:r>
            <a:r>
              <a:rPr lang="es-ES" sz="3601" b="1" dirty="0">
                <a:latin typeface="Bahnschrift SemiCondensed" panose="020B0502040204020203" pitchFamily="34" charset="0"/>
              </a:rPr>
              <a:t>a la voluntad divina le será tomada como </a:t>
            </a:r>
            <a:r>
              <a:rPr lang="es-ES" sz="3601" b="1" dirty="0">
                <a:solidFill>
                  <a:srgbClr val="FFC000"/>
                </a:solidFill>
                <a:latin typeface="Bahnschrift SemiCondensed" panose="020B0502040204020203" pitchFamily="34" charset="0"/>
              </a:rPr>
              <a:t>«obediencia perfecta</a:t>
            </a:r>
            <a:r>
              <a:rPr lang="es-ES" sz="3601" b="1" dirty="0">
                <a:latin typeface="Bahnschrift SemiCondensed" panose="020B0502040204020203" pitchFamily="34" charset="0"/>
              </a:rPr>
              <a:t>» (12:17; 14:12). Y todo esto </a:t>
            </a:r>
            <a:r>
              <a:rPr lang="es-ES" sz="3601" b="1" dirty="0">
                <a:solidFill>
                  <a:srgbClr val="FFC000"/>
                </a:solidFill>
                <a:latin typeface="Bahnschrift SemiCondensed" panose="020B0502040204020203" pitchFamily="34" charset="0"/>
              </a:rPr>
              <a:t>antes del cierre de la gracia. </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45012964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217841"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108872" y="103336"/>
            <a:ext cx="6620256" cy="799963"/>
          </a:xfrm>
          <a:prstGeom prst="rect">
            <a:avLst/>
          </a:prstGeom>
          <a:noFill/>
        </p:spPr>
        <p:txBody>
          <a:bodyPr wrap="square" rtlCol="0">
            <a:spAutoFit/>
          </a:bodyPr>
          <a:lstStyle/>
          <a:p>
            <a:pPr algn="ctr"/>
            <a:r>
              <a:rPr lang="es-MX" sz="1799" b="1" dirty="0">
                <a:latin typeface="Bahnschrift SemiCondensed" panose="020B0502040204020203" pitchFamily="34" charset="0"/>
              </a:rPr>
              <a:t>¿Podemos ofrecer a Dios «obediencia perfecta»? </a:t>
            </a:r>
          </a:p>
          <a:p>
            <a:pPr algn="ct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394995" y="625755"/>
            <a:ext cx="11402007" cy="6566156"/>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Después de terminada esta prueba, los santos pasarán por la última crisis de su vida: </a:t>
            </a:r>
            <a:r>
              <a:rPr lang="es-ES" sz="3601" b="1" dirty="0">
                <a:solidFill>
                  <a:srgbClr val="FFC000"/>
                </a:solidFill>
                <a:latin typeface="Bahnschrift SemiCondensed" panose="020B0502040204020203" pitchFamily="34" charset="0"/>
              </a:rPr>
              <a:t>el tiempo de angustia de Jacob</a:t>
            </a:r>
            <a:r>
              <a:rPr lang="es-ES" sz="3601" b="1" dirty="0">
                <a:latin typeface="Bahnschrift SemiCondensed" panose="020B0502040204020203" pitchFamily="34" charset="0"/>
              </a:rPr>
              <a:t>. A lo largo de este tiempo, ellos estarán sometidos a una obra de purificación que </a:t>
            </a:r>
            <a:r>
              <a:rPr lang="es-ES" sz="3601" b="1" dirty="0">
                <a:solidFill>
                  <a:srgbClr val="FF0000"/>
                </a:solidFill>
                <a:latin typeface="Bahnschrift SemiCondensed" panose="020B0502040204020203" pitchFamily="34" charset="0"/>
              </a:rPr>
              <a:t>eliminará en ellos su «índole terrenal», «su </a:t>
            </a:r>
            <a:r>
              <a:rPr lang="es-ES" sz="3601" b="1" dirty="0" err="1">
                <a:solidFill>
                  <a:srgbClr val="FF0000"/>
                </a:solidFill>
                <a:latin typeface="Bahnschrift SemiCondensed" panose="020B0502040204020203" pitchFamily="34" charset="0"/>
              </a:rPr>
              <a:t>mundalidad</a:t>
            </a:r>
            <a:r>
              <a:rPr lang="es-ES" sz="3601" b="1" dirty="0">
                <a:solidFill>
                  <a:srgbClr val="FF0000"/>
                </a:solidFill>
                <a:latin typeface="Bahnschrift SemiCondensed" panose="020B0502040204020203" pitchFamily="34" charset="0"/>
              </a:rPr>
              <a:t>»</a:t>
            </a:r>
            <a:r>
              <a:rPr lang="es-ES" sz="3601" b="1" dirty="0">
                <a:latin typeface="Bahnschrift SemiCondensed" panose="020B0502040204020203" pitchFamily="34" charset="0"/>
              </a:rPr>
              <a:t>, deberán </a:t>
            </a:r>
            <a:r>
              <a:rPr lang="es-ES" sz="3601" b="1" dirty="0">
                <a:solidFill>
                  <a:srgbClr val="FFC000"/>
                </a:solidFill>
                <a:latin typeface="Bahnschrift SemiCondensed" panose="020B0502040204020203" pitchFamily="34" charset="0"/>
              </a:rPr>
              <a:t>«vencer la incredulidad»; </a:t>
            </a:r>
            <a:r>
              <a:rPr lang="es-ES" sz="3601" b="1" dirty="0">
                <a:solidFill>
                  <a:srgbClr val="00B050"/>
                </a:solidFill>
                <a:latin typeface="Bahnschrift SemiCondensed" panose="020B0502040204020203" pitchFamily="34" charset="0"/>
              </a:rPr>
              <a:t>«desarrollar fe, esperanza y paciencia»</a:t>
            </a:r>
            <a:r>
              <a:rPr lang="es-ES" sz="3601" b="1" dirty="0">
                <a:latin typeface="Bahnschrift SemiCondensed" panose="020B0502040204020203" pitchFamily="34" charset="0"/>
              </a:rPr>
              <a:t>. 2JT PÁG. 177. Solo entonces, estarán listos para la traslación.</a:t>
            </a:r>
          </a:p>
          <a:p>
            <a:pPr algn="just">
              <a:lnSpc>
                <a:spcPct val="150000"/>
              </a:lnSpc>
            </a:pPr>
            <a:endParaRPr lang="es-ES" sz="3200" b="1" dirty="0">
              <a:latin typeface="Bahnschrift SemiCondensed" panose="020B0502040204020203" pitchFamily="34" charset="0"/>
            </a:endParaRPr>
          </a:p>
        </p:txBody>
      </p:sp>
    </p:spTree>
    <p:extLst>
      <p:ext uri="{BB962C8B-B14F-4D97-AF65-F5344CB8AC3E}">
        <p14:creationId xmlns:p14="http://schemas.microsoft.com/office/powerpoint/2010/main" val="3481315582"/>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2" name="Rectángulo 1"/>
          <p:cNvSpPr/>
          <p:nvPr/>
        </p:nvSpPr>
        <p:spPr>
          <a:xfrm>
            <a:off x="254759" y="205279"/>
            <a:ext cx="11682484" cy="7926914"/>
          </a:xfrm>
          <a:prstGeom prst="rect">
            <a:avLst/>
          </a:prstGeom>
        </p:spPr>
        <p:txBody>
          <a:bodyPr wrap="square" lIns="91439" tIns="45720" rIns="91439" bIns="45720" anchor="t">
            <a:spAutoFit/>
          </a:bodyPr>
          <a:lstStyle/>
          <a:p>
            <a:pPr algn="just"/>
            <a:r>
              <a:rPr lang="es-DO" sz="2600" dirty="0">
                <a:solidFill>
                  <a:srgbClr val="FFC000"/>
                </a:solidFill>
                <a:latin typeface="Bahnschrift SemiBold SemiConden" panose="020B0502040204020203" pitchFamily="34" charset="0"/>
              </a:rPr>
              <a:t>Responde Verdadero o Falso a partir de </a:t>
            </a:r>
            <a:r>
              <a:rPr lang="en-US" sz="2600" dirty="0">
                <a:solidFill>
                  <a:srgbClr val="FFC000"/>
                </a:solidFill>
                <a:latin typeface="Bahnschrift SemiBold SemiConden" panose="020B0502040204020203" pitchFamily="34" charset="0"/>
              </a:rPr>
              <a:t>lo </a:t>
            </a:r>
            <a:r>
              <a:rPr lang="en-US" sz="2600" dirty="0" err="1">
                <a:solidFill>
                  <a:srgbClr val="FFC000"/>
                </a:solidFill>
                <a:latin typeface="Bahnschrift SemiBold SemiConden" panose="020B0502040204020203" pitchFamily="34" charset="0"/>
              </a:rPr>
              <a:t>aprendido</a:t>
            </a:r>
            <a:r>
              <a:rPr lang="en-US" sz="2600" dirty="0">
                <a:solidFill>
                  <a:srgbClr val="FFC000"/>
                </a:solidFill>
                <a:latin typeface="Bahnschrift SemiBold SemiConden" panose="020B0502040204020203" pitchFamily="34" charset="0"/>
              </a:rPr>
              <a:t> </a:t>
            </a:r>
            <a:r>
              <a:rPr lang="en-US" sz="2600" dirty="0" err="1">
                <a:solidFill>
                  <a:srgbClr val="FFC000"/>
                </a:solidFill>
                <a:latin typeface="Bahnschrift SemiBold SemiConden" panose="020B0502040204020203" pitchFamily="34" charset="0"/>
              </a:rPr>
              <a:t>anteriormente</a:t>
            </a:r>
            <a:r>
              <a:rPr lang="en-US" sz="2600" dirty="0">
                <a:solidFill>
                  <a:srgbClr val="FFC000"/>
                </a:solidFill>
                <a:latin typeface="Bahnschrift SemiBold SemiConden" panose="020B0502040204020203" pitchFamily="34" charset="0"/>
              </a:rPr>
              <a:t>:</a:t>
            </a:r>
          </a:p>
          <a:p>
            <a:pPr algn="just"/>
            <a:endParaRPr lang="es-MX" sz="2600" dirty="0">
              <a:latin typeface="Bahnschrift SemiBold SemiConden" panose="020B0502040204020203" pitchFamily="34" charset="0"/>
            </a:endParaRPr>
          </a:p>
          <a:p>
            <a:pPr marL="457255" indent="-457255" algn="just">
              <a:buAutoNum type="arabicPeriod"/>
            </a:pPr>
            <a:r>
              <a:rPr lang="es-DO" sz="2401" dirty="0">
                <a:latin typeface="Bahnschrift SemiBold SemiConden" panose="020B0502040204020203" pitchFamily="34" charset="0"/>
              </a:rPr>
              <a:t>¨Aunque los seres humanos no se salvan por los méritos de su obediencia, serán juzgados por su respuesta positiva o negativa a los mandatos divinos </a:t>
            </a:r>
          </a:p>
          <a:p>
            <a:pPr algn="just"/>
            <a:r>
              <a:rPr lang="es-DO" sz="2401" dirty="0">
                <a:solidFill>
                  <a:srgbClr val="00B050"/>
                </a:solidFill>
                <a:latin typeface="Bahnschrift SemiBold SemiConden" panose="020B0502040204020203" pitchFamily="34" charset="0"/>
              </a:rPr>
              <a:t> </a:t>
            </a:r>
            <a:r>
              <a:rPr lang="es-MX" sz="2299" dirty="0">
                <a:solidFill>
                  <a:srgbClr val="00B050"/>
                </a:solidFill>
                <a:latin typeface="Bahnschrift SemiBold SemiConden" panose="020B0502040204020203" pitchFamily="34" charset="0"/>
              </a:rPr>
              <a:t>-VERDADERO</a:t>
            </a:r>
          </a:p>
          <a:p>
            <a:pPr algn="just"/>
            <a:endParaRPr lang="es-MX" sz="2299" dirty="0">
              <a:latin typeface="Bahnschrift SemiBold SemiConden" panose="020B0502040204020203" pitchFamily="34" charset="0"/>
            </a:endParaRPr>
          </a:p>
          <a:p>
            <a:pPr algn="just"/>
            <a:r>
              <a:rPr lang="es-MX" sz="2299" dirty="0">
                <a:latin typeface="Bahnschrift SemiBold SemiConden"/>
              </a:rPr>
              <a:t>2. </a:t>
            </a:r>
            <a:r>
              <a:rPr lang="es-MX" sz="2299" dirty="0">
                <a:latin typeface="Bahnschrift SemiBold SemiConden"/>
                <a:ea typeface="+mn-lt"/>
                <a:cs typeface="+mn-lt"/>
              </a:rPr>
              <a:t>¨Los santos del tiempo del fin ofrecerán una obediencia impecable después del cierre de gracia; de lo contrario, el gobierno divino colapsaría y Satanás triunfaría </a:t>
            </a:r>
          </a:p>
          <a:p>
            <a:pPr algn="just"/>
            <a:r>
              <a:rPr lang="es-MX" sz="2299" dirty="0">
                <a:solidFill>
                  <a:srgbClr val="FF0000"/>
                </a:solidFill>
                <a:latin typeface="Bahnschrift SemiBold SemiConden" panose="020B0502040204020203" pitchFamily="34" charset="0"/>
              </a:rPr>
              <a:t>FALSO</a:t>
            </a:r>
          </a:p>
          <a:p>
            <a:pPr lvl="0" algn="just"/>
            <a:r>
              <a:rPr lang="es-MX" sz="2299" dirty="0">
                <a:latin typeface="Bahnschrift SemiBold SemiConden" panose="020B0502040204020203" pitchFamily="34" charset="0"/>
              </a:rPr>
              <a:t> </a:t>
            </a:r>
          </a:p>
          <a:p>
            <a:pPr algn="just"/>
            <a:r>
              <a:rPr lang="es-MX" sz="2299" dirty="0">
                <a:latin typeface="Bahnschrift SemiBold SemiConden"/>
              </a:rPr>
              <a:t>3. Según el Camino a Cristo ¨Los actos correctos no se corresponden necesariamente con la obediencia genuina, pueden ser el fruto de la hipocresía, la educación y hasta de la moralidad personal¨ </a:t>
            </a:r>
          </a:p>
          <a:p>
            <a:pPr algn="just"/>
            <a:r>
              <a:rPr lang="es-MX" sz="2299" dirty="0">
                <a:solidFill>
                  <a:srgbClr val="00B050"/>
                </a:solidFill>
                <a:latin typeface="Bahnschrift SemiBold SemiConden" panose="020B0502040204020203" pitchFamily="34" charset="0"/>
              </a:rPr>
              <a:t>VERDADERO</a:t>
            </a:r>
          </a:p>
          <a:p>
            <a:pPr lvl="0" algn="just"/>
            <a:endParaRPr lang="es-MX" sz="2299" dirty="0">
              <a:solidFill>
                <a:srgbClr val="00B050"/>
              </a:solidFill>
              <a:latin typeface="Bahnschrift SemiBold SemiConden" panose="020B0502040204020203" pitchFamily="34" charset="0"/>
            </a:endParaRPr>
          </a:p>
          <a:p>
            <a:pPr algn="just"/>
            <a:r>
              <a:rPr lang="es-MX" sz="2299" dirty="0">
                <a:latin typeface="Bahnschrift SemiBold SemiConden"/>
              </a:rPr>
              <a:t>4. </a:t>
            </a:r>
            <a:r>
              <a:rPr lang="es-MX" sz="2299" dirty="0">
                <a:latin typeface="Bahnschrift SemiBold SemiConden"/>
                <a:ea typeface="+mn-lt"/>
                <a:cs typeface="+mn-lt"/>
              </a:rPr>
              <a:t>¨La prueba de Abraham mostró que Dios no aceptará de sus hijos nada menos que una «obediencia perfecta» a su palabra¨ </a:t>
            </a:r>
          </a:p>
          <a:p>
            <a:pPr algn="just"/>
            <a:r>
              <a:rPr lang="es-MX" sz="2299" dirty="0">
                <a:solidFill>
                  <a:srgbClr val="00B050"/>
                </a:solidFill>
                <a:latin typeface="Bahnschrift SemiBold SemiConden" panose="020B0502040204020203" pitchFamily="34" charset="0"/>
              </a:rPr>
              <a:t>-VERDADERO</a:t>
            </a:r>
            <a:endParaRPr lang="es-MX" sz="2299" dirty="0">
              <a:latin typeface="Bahnschrift SemiBold SemiConden" panose="020B0502040204020203" pitchFamily="34" charset="0"/>
            </a:endParaRPr>
          </a:p>
          <a:p>
            <a:pPr algn="just"/>
            <a:endParaRPr lang="es-MX" sz="2299" dirty="0">
              <a:solidFill>
                <a:srgbClr val="FFFFFF"/>
              </a:solidFill>
              <a:latin typeface="Bahnschrift SemiBold SemiConden" panose="020B0502040204020203" pitchFamily="34" charset="0"/>
            </a:endParaRPr>
          </a:p>
          <a:p>
            <a:pPr algn="just">
              <a:lnSpc>
                <a:spcPct val="150000"/>
              </a:lnSpc>
            </a:pPr>
            <a:endParaRPr lang="es-MX" sz="2600" dirty="0">
              <a:solidFill>
                <a:srgbClr val="00B050"/>
              </a:solidFill>
              <a:latin typeface="Bahnschrift SemiBold SemiConden" panose="020B0502040204020203" pitchFamily="34" charset="0"/>
            </a:endParaRPr>
          </a:p>
          <a:p>
            <a:pPr algn="just">
              <a:lnSpc>
                <a:spcPct val="150000"/>
              </a:lnSpc>
            </a:pPr>
            <a:endParaRPr lang="es-DO" sz="1799" dirty="0">
              <a:solidFill>
                <a:srgbClr val="FFC000"/>
              </a:solidFill>
              <a:latin typeface="Bahnschrift SemiBold SemiConden" panose="020B0502040204020203" pitchFamily="34" charset="0"/>
            </a:endParaRPr>
          </a:p>
        </p:txBody>
      </p:sp>
    </p:spTree>
    <p:extLst>
      <p:ext uri="{BB962C8B-B14F-4D97-AF65-F5344CB8AC3E}">
        <p14:creationId xmlns:p14="http://schemas.microsoft.com/office/powerpoint/2010/main" val="2492423233"/>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2D8FDD8E-CD0E-8DAD-43A3-9A5B7F55511E}"/>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4962"/>
            <a:ext cx="12192000" cy="6858001"/>
          </a:xfrm>
          <a:prstGeom prst="rect">
            <a:avLst/>
          </a:prstGeom>
        </p:spPr>
      </p:pic>
      <p:sp>
        <p:nvSpPr>
          <p:cNvPr id="10" name="Rectangle 8">
            <a:extLst>
              <a:ext uri="{FF2B5EF4-FFF2-40B4-BE49-F238E27FC236}">
                <a16:creationId xmlns:a16="http://schemas.microsoft.com/office/drawing/2014/main" id="{FF523126-4EA5-C0A5-D65E-B24CEBF02AB3}"/>
              </a:ext>
            </a:extLst>
          </p:cNvPr>
          <p:cNvSpPr>
            <a:spLocks noChangeArrowheads="1"/>
          </p:cNvSpPr>
          <p:nvPr/>
        </p:nvSpPr>
        <p:spPr bwMode="auto">
          <a:xfrm>
            <a:off x="0" y="44000"/>
            <a:ext cx="184729" cy="36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9" tIns="45720" rIns="91439" bIns="45720" numCol="1" anchor="ctr" anchorCtr="0" compatLnSpc="1">
            <a:prstTxWarp prst="textNoShape">
              <a:avLst/>
            </a:prstTxWarp>
            <a:spAutoFit/>
          </a:bodyPr>
          <a:lstStyle/>
          <a:p>
            <a:endParaRPr lang="es-DO" sz="1799"/>
          </a:p>
        </p:txBody>
      </p:sp>
      <mc:AlternateContent xmlns:mc="http://schemas.openxmlformats.org/markup-compatibility/2006" xmlns:p14="http://schemas.microsoft.com/office/powerpoint/2010/main">
        <mc:Choice Requires="p14">
          <p:contentPart p14:bwMode="auto" r:id="rId3">
            <p14:nvContentPartPr>
              <p14:cNvPr id="11" name="Entrada de lápiz 10">
                <a:extLst>
                  <a:ext uri="{FF2B5EF4-FFF2-40B4-BE49-F238E27FC236}">
                    <a16:creationId xmlns:a16="http://schemas.microsoft.com/office/drawing/2014/main" id="{92CE4F4A-8901-B151-F920-26010371D74A}"/>
                  </a:ext>
                </a:extLst>
              </p14:cNvPr>
              <p14:cNvContentPartPr/>
              <p14:nvPr/>
            </p14:nvContentPartPr>
            <p14:xfrm>
              <a:off x="4962528" y="5659759"/>
              <a:ext cx="227331" cy="258444"/>
            </p14:xfrm>
          </p:contentPart>
        </mc:Choice>
        <mc:Fallback xmlns="">
          <p:pic>
            <p:nvPicPr>
              <p:cNvPr id="11" name="Entrada de lápiz 10">
                <a:extLst>
                  <a:ext uri="{FF2B5EF4-FFF2-40B4-BE49-F238E27FC236}">
                    <a16:creationId xmlns:a16="http://schemas.microsoft.com/office/drawing/2014/main" id="{92CE4F4A-8901-B151-F920-26010371D74A}"/>
                  </a:ext>
                </a:extLst>
              </p:cNvPr>
              <p:cNvPicPr/>
              <p:nvPr/>
            </p:nvPicPr>
            <p:blipFill>
              <a:blip r:embed="rId4"/>
              <a:stretch>
                <a:fillRect/>
              </a:stretch>
            </p:blipFill>
            <p:spPr>
              <a:xfrm>
                <a:off x="4951737" y="5648976"/>
                <a:ext cx="248553" cy="279652"/>
              </a:xfrm>
              <a:prstGeom prst="rect">
                <a:avLst/>
              </a:prstGeom>
            </p:spPr>
          </p:pic>
        </mc:Fallback>
      </mc:AlternateContent>
      <p:sp>
        <p:nvSpPr>
          <p:cNvPr id="12" name="Rectangle 9">
            <a:extLst>
              <a:ext uri="{FF2B5EF4-FFF2-40B4-BE49-F238E27FC236}">
                <a16:creationId xmlns:a16="http://schemas.microsoft.com/office/drawing/2014/main" id="{684FEBD5-D0D8-4A8E-2E4B-F6EAC1A6FFE9}"/>
              </a:ext>
            </a:extLst>
          </p:cNvPr>
          <p:cNvSpPr>
            <a:spLocks noChangeArrowheads="1"/>
          </p:cNvSpPr>
          <p:nvPr/>
        </p:nvSpPr>
        <p:spPr bwMode="auto">
          <a:xfrm>
            <a:off x="254759" y="1261507"/>
            <a:ext cx="11539136" cy="1016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9" tIns="45720" rIns="91439" bIns="45720" numCol="1" anchor="ctr" anchorCtr="0" compatLnSpc="1">
            <a:prstTxWarp prst="textNoShape">
              <a:avLst/>
            </a:prstTxWarp>
            <a:spAutoFit/>
          </a:bodyPr>
          <a:lstStyle/>
          <a:p>
            <a:pPr defTabSz="914513" eaLnBrk="0" fontAlgn="base" hangingPunct="0">
              <a:spcBef>
                <a:spcPct val="0"/>
              </a:spcBef>
              <a:spcAft>
                <a:spcPct val="0"/>
              </a:spcAft>
            </a:pPr>
            <a:r>
              <a:rPr lang="es-DO" altLang="es-DO" sz="2001" b="1" dirty="0">
                <a:latin typeface="Avenir Next LT Pro" panose="020B0504020202020204" pitchFamily="34" charset="77"/>
                <a:ea typeface="Calibri" panose="020F0502020204030204" pitchFamily="34" charset="0"/>
                <a:cs typeface="Times New Roman" panose="02020603050405020304" pitchFamily="18" charset="0"/>
              </a:rPr>
              <a:t>1. «La condición para alcanzar la vida eterna es ahora exactamente la misma de siempre, tal cual era en el paraíso antes de la caída de nuestros primeros padres: la perfecta obediencia a la Ley de Dios, la perfecta justicia¨. Es decir, justificación por las obras.</a:t>
            </a:r>
            <a:endParaRPr lang="es-DO" altLang="es-DO" sz="2001" b="1" dirty="0">
              <a:latin typeface="Avenir Next LT Pro" panose="020B0504020202020204" pitchFamily="34" charset="77"/>
            </a:endParaRPr>
          </a:p>
        </p:txBody>
      </p:sp>
      <p:sp>
        <p:nvSpPr>
          <p:cNvPr id="14" name="CuadroTexto 13">
            <a:extLst>
              <a:ext uri="{FF2B5EF4-FFF2-40B4-BE49-F238E27FC236}">
                <a16:creationId xmlns:a16="http://schemas.microsoft.com/office/drawing/2014/main" id="{75F6FD34-2F0A-D6BB-1540-AA2CC19C851E}"/>
              </a:ext>
            </a:extLst>
          </p:cNvPr>
          <p:cNvSpPr txBox="1"/>
          <p:nvPr/>
        </p:nvSpPr>
        <p:spPr>
          <a:xfrm>
            <a:off x="133301" y="341945"/>
            <a:ext cx="9885784" cy="461793"/>
          </a:xfrm>
          <a:prstGeom prst="rect">
            <a:avLst/>
          </a:prstGeom>
          <a:noFill/>
        </p:spPr>
        <p:txBody>
          <a:bodyPr wrap="square">
            <a:spAutoFit/>
          </a:bodyPr>
          <a:lstStyle/>
          <a:p>
            <a:pPr algn="just"/>
            <a:r>
              <a:rPr lang="es-DO" sz="2401" dirty="0">
                <a:solidFill>
                  <a:srgbClr val="FFC000"/>
                </a:solidFill>
                <a:latin typeface="Bahnschrift SemiBold SemiConden" panose="020B0502040204020203" pitchFamily="34" charset="0"/>
              </a:rPr>
              <a:t>Responde Verdadero o Falso a partir de </a:t>
            </a:r>
            <a:r>
              <a:rPr lang="en-US" sz="2401" dirty="0">
                <a:solidFill>
                  <a:srgbClr val="FFC000"/>
                </a:solidFill>
                <a:latin typeface="Bahnschrift SemiBold SemiConden" panose="020B0502040204020203" pitchFamily="34" charset="0"/>
              </a:rPr>
              <a:t>lo </a:t>
            </a:r>
            <a:r>
              <a:rPr lang="en-US" sz="2401" dirty="0" err="1">
                <a:solidFill>
                  <a:srgbClr val="FFC000"/>
                </a:solidFill>
                <a:latin typeface="Bahnschrift SemiBold SemiConden" panose="020B0502040204020203" pitchFamily="34" charset="0"/>
              </a:rPr>
              <a:t>aprendido</a:t>
            </a:r>
            <a:r>
              <a:rPr lang="en-US" sz="2401" dirty="0">
                <a:solidFill>
                  <a:srgbClr val="FFC000"/>
                </a:solidFill>
                <a:latin typeface="Bahnschrift SemiBold SemiConden" panose="020B0502040204020203" pitchFamily="34" charset="0"/>
              </a:rPr>
              <a:t> </a:t>
            </a:r>
            <a:r>
              <a:rPr lang="en-US" sz="2401" dirty="0" err="1">
                <a:solidFill>
                  <a:srgbClr val="FFC000"/>
                </a:solidFill>
                <a:latin typeface="Bahnschrift SemiBold SemiConden" panose="020B0502040204020203" pitchFamily="34" charset="0"/>
              </a:rPr>
              <a:t>anteriormente</a:t>
            </a:r>
            <a:r>
              <a:rPr lang="en-US" sz="2401" dirty="0">
                <a:solidFill>
                  <a:srgbClr val="FFC000"/>
                </a:solidFill>
                <a:latin typeface="Bahnschrift SemiBold SemiConden" panose="020B0502040204020203" pitchFamily="34" charset="0"/>
              </a:rPr>
              <a:t>:</a:t>
            </a:r>
          </a:p>
        </p:txBody>
      </p:sp>
      <p:sp>
        <p:nvSpPr>
          <p:cNvPr id="16" name="CuadroTexto 15">
            <a:extLst>
              <a:ext uri="{FF2B5EF4-FFF2-40B4-BE49-F238E27FC236}">
                <a16:creationId xmlns:a16="http://schemas.microsoft.com/office/drawing/2014/main" id="{F2C7C36C-7763-D32F-6869-84E5AAB7B677}"/>
              </a:ext>
            </a:extLst>
          </p:cNvPr>
          <p:cNvSpPr txBox="1"/>
          <p:nvPr/>
        </p:nvSpPr>
        <p:spPr>
          <a:xfrm>
            <a:off x="398107" y="2264584"/>
            <a:ext cx="6242179" cy="523092"/>
          </a:xfrm>
          <a:prstGeom prst="rect">
            <a:avLst/>
          </a:prstGeom>
          <a:noFill/>
        </p:spPr>
        <p:txBody>
          <a:bodyPr wrap="square">
            <a:spAutoFit/>
          </a:bodyPr>
          <a:lstStyle/>
          <a:p>
            <a:r>
              <a:rPr lang="es-MX" sz="2799" b="1" dirty="0">
                <a:solidFill>
                  <a:srgbClr val="FF0000"/>
                </a:solidFill>
                <a:latin typeface="Bahnschrift SemiBold SemiConden" panose="020B0502040204020203" pitchFamily="34" charset="0"/>
              </a:rPr>
              <a:t>FALSO</a:t>
            </a:r>
            <a:endParaRPr lang="es-DO" sz="2799" b="1" dirty="0"/>
          </a:p>
        </p:txBody>
      </p:sp>
      <p:sp>
        <p:nvSpPr>
          <p:cNvPr id="17" name="Rectangle 11">
            <a:extLst>
              <a:ext uri="{FF2B5EF4-FFF2-40B4-BE49-F238E27FC236}">
                <a16:creationId xmlns:a16="http://schemas.microsoft.com/office/drawing/2014/main" id="{6D452C3A-6C69-BA7A-0965-F36FF7F1C994}"/>
              </a:ext>
            </a:extLst>
          </p:cNvPr>
          <p:cNvSpPr>
            <a:spLocks noChangeArrowheads="1"/>
          </p:cNvSpPr>
          <p:nvPr/>
        </p:nvSpPr>
        <p:spPr bwMode="auto">
          <a:xfrm>
            <a:off x="133300" y="98962"/>
            <a:ext cx="184729" cy="36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9" tIns="45720" rIns="91439" bIns="45720" numCol="1" anchor="ctr" anchorCtr="0" compatLnSpc="1">
            <a:prstTxWarp prst="textNoShape">
              <a:avLst/>
            </a:prstTxWarp>
            <a:spAutoFit/>
          </a:bodyPr>
          <a:lstStyle/>
          <a:p>
            <a:endParaRPr lang="es-DO" sz="1799"/>
          </a:p>
        </p:txBody>
      </p:sp>
      <mc:AlternateContent xmlns:mc="http://schemas.openxmlformats.org/markup-compatibility/2006" xmlns:p14="http://schemas.microsoft.com/office/powerpoint/2010/main">
        <mc:Choice Requires="p14">
          <p:contentPart p14:bwMode="auto" r:id="rId5">
            <p14:nvContentPartPr>
              <p14:cNvPr id="18" name="Entrada de lápiz 17">
                <a:extLst>
                  <a:ext uri="{FF2B5EF4-FFF2-40B4-BE49-F238E27FC236}">
                    <a16:creationId xmlns:a16="http://schemas.microsoft.com/office/drawing/2014/main" id="{D2207EB2-C7A7-B605-AF62-190995B31E9A}"/>
                  </a:ext>
                </a:extLst>
              </p14:cNvPr>
              <p14:cNvContentPartPr/>
              <p14:nvPr/>
            </p14:nvContentPartPr>
            <p14:xfrm>
              <a:off x="5911163" y="6283672"/>
              <a:ext cx="105411" cy="129541"/>
            </p14:xfrm>
          </p:contentPart>
        </mc:Choice>
        <mc:Fallback xmlns="">
          <p:pic>
            <p:nvPicPr>
              <p:cNvPr id="18" name="Entrada de lápiz 17">
                <a:extLst>
                  <a:ext uri="{FF2B5EF4-FFF2-40B4-BE49-F238E27FC236}">
                    <a16:creationId xmlns:a16="http://schemas.microsoft.com/office/drawing/2014/main" id="{D2207EB2-C7A7-B605-AF62-190995B31E9A}"/>
                  </a:ext>
                </a:extLst>
              </p:cNvPr>
              <p:cNvPicPr/>
              <p:nvPr/>
            </p:nvPicPr>
            <p:blipFill>
              <a:blip r:embed="rId6"/>
              <a:stretch>
                <a:fillRect/>
              </a:stretch>
            </p:blipFill>
            <p:spPr>
              <a:xfrm>
                <a:off x="5900443" y="6272877"/>
                <a:ext cx="126493" cy="150771"/>
              </a:xfrm>
              <a:prstGeom prst="rect">
                <a:avLst/>
              </a:prstGeom>
            </p:spPr>
          </p:pic>
        </mc:Fallback>
      </mc:AlternateContent>
      <p:sp>
        <p:nvSpPr>
          <p:cNvPr id="19" name="Rectangle 12">
            <a:extLst>
              <a:ext uri="{FF2B5EF4-FFF2-40B4-BE49-F238E27FC236}">
                <a16:creationId xmlns:a16="http://schemas.microsoft.com/office/drawing/2014/main" id="{B587DFBA-0F0F-FEA7-9DDA-5853CC9341E7}"/>
              </a:ext>
            </a:extLst>
          </p:cNvPr>
          <p:cNvSpPr>
            <a:spLocks noChangeArrowheads="1"/>
          </p:cNvSpPr>
          <p:nvPr/>
        </p:nvSpPr>
        <p:spPr bwMode="auto">
          <a:xfrm>
            <a:off x="254759" y="2636065"/>
            <a:ext cx="11682484" cy="120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9" tIns="45720" rIns="91439" bIns="45720" numCol="1" anchor="ctr" anchorCtr="0" compatLnSpc="1">
            <a:prstTxWarp prst="textNoShape">
              <a:avLst/>
            </a:prstTxWarp>
            <a:spAutoFit/>
          </a:bodyPr>
          <a:lstStyle/>
          <a:p>
            <a:pPr defTabSz="914513" eaLnBrk="0" fontAlgn="base" hangingPunct="0">
              <a:spcBef>
                <a:spcPct val="0"/>
              </a:spcBef>
              <a:spcAft>
                <a:spcPct val="0"/>
              </a:spcAft>
            </a:pPr>
            <a:r>
              <a:rPr lang="es-DO" altLang="es-DO" sz="2401" b="1" dirty="0">
                <a:latin typeface="Avenir Next LT Pro" panose="020B0504020202020204" pitchFamily="34" charset="77"/>
                <a:ea typeface="Calibri" panose="020F0502020204030204" pitchFamily="34" charset="0"/>
                <a:cs typeface="Times New Roman" panose="02020603050405020304" pitchFamily="18" charset="0"/>
              </a:rPr>
              <a:t>2. ¨Si os entregáis a Él (a Cristo) y le aceptáis como vuestro Salvador, por pecaminosa que haya sido vuestra vida, seréis contados entre los justos, por consideración hacia El¨</a:t>
            </a:r>
            <a:endParaRPr lang="es-DO" altLang="es-DO" sz="2401" b="1" dirty="0">
              <a:latin typeface="Avenir Next LT Pro" panose="020B0504020202020204" pitchFamily="34" charset="77"/>
            </a:endParaRPr>
          </a:p>
        </p:txBody>
      </p:sp>
      <p:sp>
        <p:nvSpPr>
          <p:cNvPr id="21" name="CuadroTexto 20">
            <a:extLst>
              <a:ext uri="{FF2B5EF4-FFF2-40B4-BE49-F238E27FC236}">
                <a16:creationId xmlns:a16="http://schemas.microsoft.com/office/drawing/2014/main" id="{08F03C5F-49E2-3964-8414-DBC3B8305D7F}"/>
              </a:ext>
            </a:extLst>
          </p:cNvPr>
          <p:cNvSpPr txBox="1"/>
          <p:nvPr/>
        </p:nvSpPr>
        <p:spPr>
          <a:xfrm>
            <a:off x="398107" y="3825911"/>
            <a:ext cx="6242179" cy="461793"/>
          </a:xfrm>
          <a:prstGeom prst="rect">
            <a:avLst/>
          </a:prstGeom>
          <a:noFill/>
        </p:spPr>
        <p:txBody>
          <a:bodyPr wrap="square">
            <a:spAutoFit/>
          </a:bodyPr>
          <a:lstStyle/>
          <a:p>
            <a:pPr algn="just"/>
            <a:r>
              <a:rPr lang="es-MX" sz="2401" b="1" dirty="0">
                <a:solidFill>
                  <a:srgbClr val="00B050"/>
                </a:solidFill>
                <a:latin typeface="Bahnschrift SemiBold SemiConden" panose="020B0502040204020203" pitchFamily="34" charset="0"/>
              </a:rPr>
              <a:t>VERDADERO</a:t>
            </a:r>
          </a:p>
        </p:txBody>
      </p:sp>
      <p:sp>
        <p:nvSpPr>
          <p:cNvPr id="31" name="Rectangle 17">
            <a:extLst>
              <a:ext uri="{FF2B5EF4-FFF2-40B4-BE49-F238E27FC236}">
                <a16:creationId xmlns:a16="http://schemas.microsoft.com/office/drawing/2014/main" id="{37FCF630-B576-2474-88EC-A05A0B018357}"/>
              </a:ext>
            </a:extLst>
          </p:cNvPr>
          <p:cNvSpPr>
            <a:spLocks noChangeArrowheads="1"/>
          </p:cNvSpPr>
          <p:nvPr/>
        </p:nvSpPr>
        <p:spPr bwMode="auto">
          <a:xfrm>
            <a:off x="133299" y="4103684"/>
            <a:ext cx="7723079" cy="36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9" tIns="45720" rIns="91439" bIns="45720" numCol="1" anchor="ctr" anchorCtr="0" compatLnSpc="1">
            <a:prstTxWarp prst="textNoShape">
              <a:avLst/>
            </a:prstTxWarp>
            <a:spAutoFit/>
          </a:bodyPr>
          <a:lstStyle/>
          <a:p>
            <a:endParaRPr lang="es-DO" sz="1799"/>
          </a:p>
        </p:txBody>
      </p:sp>
      <mc:AlternateContent xmlns:mc="http://schemas.openxmlformats.org/markup-compatibility/2006" xmlns:p14="http://schemas.microsoft.com/office/powerpoint/2010/main">
        <mc:Choice Requires="p14">
          <p:contentPart p14:bwMode="auto" r:id="rId7">
            <p14:nvContentPartPr>
              <p14:cNvPr id="32" name="Entrada de lápiz 31">
                <a:extLst>
                  <a:ext uri="{FF2B5EF4-FFF2-40B4-BE49-F238E27FC236}">
                    <a16:creationId xmlns:a16="http://schemas.microsoft.com/office/drawing/2014/main" id="{4E9ABACC-138F-A4C6-CCF0-8E1D9433CBB3}"/>
                  </a:ext>
                </a:extLst>
              </p14:cNvPr>
              <p14:cNvContentPartPr/>
              <p14:nvPr/>
            </p14:nvContentPartPr>
            <p14:xfrm>
              <a:off x="6207708" y="10745596"/>
              <a:ext cx="160093" cy="254635"/>
            </p14:xfrm>
          </p:contentPart>
        </mc:Choice>
        <mc:Fallback xmlns="">
          <p:pic>
            <p:nvPicPr>
              <p:cNvPr id="32" name="Entrada de lápiz 31">
                <a:extLst>
                  <a:ext uri="{FF2B5EF4-FFF2-40B4-BE49-F238E27FC236}">
                    <a16:creationId xmlns:a16="http://schemas.microsoft.com/office/drawing/2014/main" id="{4E9ABACC-138F-A4C6-CCF0-8E1D9433CBB3}"/>
                  </a:ext>
                </a:extLst>
              </p:cNvPr>
              <p:cNvPicPr/>
              <p:nvPr/>
            </p:nvPicPr>
            <p:blipFill>
              <a:blip r:embed="rId8"/>
              <a:stretch>
                <a:fillRect/>
              </a:stretch>
            </p:blipFill>
            <p:spPr>
              <a:xfrm>
                <a:off x="6196964" y="10734806"/>
                <a:ext cx="181224" cy="275855"/>
              </a:xfrm>
              <a:prstGeom prst="rect">
                <a:avLst/>
              </a:prstGeom>
            </p:spPr>
          </p:pic>
        </mc:Fallback>
      </mc:AlternateContent>
      <p:sp>
        <p:nvSpPr>
          <p:cNvPr id="33" name="Rectangle 18">
            <a:extLst>
              <a:ext uri="{FF2B5EF4-FFF2-40B4-BE49-F238E27FC236}">
                <a16:creationId xmlns:a16="http://schemas.microsoft.com/office/drawing/2014/main" id="{88F1D5E7-BD35-FE5A-7CA9-61BC0B26EC3D}"/>
              </a:ext>
            </a:extLst>
          </p:cNvPr>
          <p:cNvSpPr>
            <a:spLocks noChangeArrowheads="1"/>
          </p:cNvSpPr>
          <p:nvPr/>
        </p:nvSpPr>
        <p:spPr bwMode="auto">
          <a:xfrm>
            <a:off x="133299" y="4218356"/>
            <a:ext cx="12058703" cy="120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9" tIns="45720" rIns="91439" bIns="45720" numCol="1" anchor="ctr" anchorCtr="0" compatLnSpc="1">
            <a:prstTxWarp prst="textNoShape">
              <a:avLst/>
            </a:prstTxWarp>
            <a:spAutoFit/>
          </a:bodyPr>
          <a:lstStyle/>
          <a:p>
            <a:pPr defTabSz="914513" eaLnBrk="0" fontAlgn="base" hangingPunct="0">
              <a:spcBef>
                <a:spcPct val="0"/>
              </a:spcBef>
              <a:spcAft>
                <a:spcPct val="0"/>
              </a:spcAft>
            </a:pPr>
            <a:r>
              <a:rPr lang="es-DO" altLang="es-DO" sz="2001" b="1" dirty="0">
                <a:latin typeface="Avenir Next LT Pro" panose="020B0504020202020204" pitchFamily="34" charset="77"/>
                <a:ea typeface="Calibri" panose="020F0502020204030204" pitchFamily="34" charset="0"/>
                <a:cs typeface="Times New Roman" panose="02020603050405020304" pitchFamily="18" charset="0"/>
              </a:rPr>
              <a:t>3</a:t>
            </a:r>
            <a:r>
              <a:rPr lang="es-DO" altLang="es-DO" sz="2401" b="1" dirty="0">
                <a:latin typeface="Avenir Next LT Pro" panose="020B0504020202020204" pitchFamily="34" charset="77"/>
                <a:ea typeface="Calibri" panose="020F0502020204030204" pitchFamily="34" charset="0"/>
                <a:cs typeface="Times New Roman" panose="02020603050405020304" pitchFamily="18" charset="0"/>
              </a:rPr>
              <a:t>. ¨Frente a las acusaciones de Satanás de que todos son pecadores y cometen errores. El Señor responde estas acusaciones, señalando la vida impecable de la última generación</a:t>
            </a:r>
            <a:r>
              <a:rPr lang="es-DO" altLang="es-DO" sz="2001" b="1" dirty="0">
                <a:latin typeface="Avenir Next LT Pro" panose="020B0504020202020204" pitchFamily="34" charset="77"/>
                <a:ea typeface="Calibri" panose="020F0502020204030204" pitchFamily="34" charset="0"/>
                <a:cs typeface="Times New Roman" panose="02020603050405020304" pitchFamily="18" charset="0"/>
              </a:rPr>
              <a:t>¨</a:t>
            </a:r>
            <a:endParaRPr lang="es-DO" altLang="es-DO" sz="2001" b="1" dirty="0">
              <a:latin typeface="Avenir Next LT Pro" panose="020B0504020202020204" pitchFamily="34" charset="77"/>
            </a:endParaRPr>
          </a:p>
        </p:txBody>
      </p:sp>
      <p:sp>
        <p:nvSpPr>
          <p:cNvPr id="35" name="CuadroTexto 34">
            <a:extLst>
              <a:ext uri="{FF2B5EF4-FFF2-40B4-BE49-F238E27FC236}">
                <a16:creationId xmlns:a16="http://schemas.microsoft.com/office/drawing/2014/main" id="{4C55D2CF-FAB6-E8AD-EEA8-0A5CFB69BFA6}"/>
              </a:ext>
            </a:extLst>
          </p:cNvPr>
          <p:cNvSpPr txBox="1"/>
          <p:nvPr/>
        </p:nvSpPr>
        <p:spPr>
          <a:xfrm>
            <a:off x="398107" y="5522077"/>
            <a:ext cx="6242179" cy="461793"/>
          </a:xfrm>
          <a:prstGeom prst="rect">
            <a:avLst/>
          </a:prstGeom>
          <a:noFill/>
        </p:spPr>
        <p:txBody>
          <a:bodyPr wrap="square">
            <a:spAutoFit/>
          </a:bodyPr>
          <a:lstStyle/>
          <a:p>
            <a:r>
              <a:rPr lang="es-MX" sz="2401" b="1" dirty="0">
                <a:solidFill>
                  <a:srgbClr val="FF0000"/>
                </a:solidFill>
                <a:latin typeface="Bahnschrift SemiBold SemiConden" panose="020B0502040204020203" pitchFamily="34" charset="0"/>
              </a:rPr>
              <a:t>FALSO</a:t>
            </a:r>
            <a:endParaRPr lang="es-DO" sz="2401" b="1" dirty="0"/>
          </a:p>
        </p:txBody>
      </p:sp>
    </p:spTree>
    <p:extLst>
      <p:ext uri="{BB962C8B-B14F-4D97-AF65-F5344CB8AC3E}">
        <p14:creationId xmlns:p14="http://schemas.microsoft.com/office/powerpoint/2010/main" val="195407380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6" grpId="0"/>
      <p:bldP spid="19" grpId="0"/>
      <p:bldP spid="21" grpId="0"/>
      <p:bldP spid="35"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6" y="117777"/>
            <a:ext cx="4618095" cy="375424"/>
          </a:xfrm>
          <a:prstGeom prst="rect">
            <a:avLst/>
          </a:prstGeom>
          <a:noFill/>
        </p:spPr>
        <p:txBody>
          <a:bodyPr wrap="square" rtlCol="0">
            <a:spAutoFit/>
          </a:bodyPr>
          <a:lstStyle/>
          <a:p>
            <a:pPr>
              <a:lnSpc>
                <a:spcPct val="107000"/>
              </a:lnSpc>
              <a:spcAft>
                <a:spcPts val="801"/>
              </a:spcAft>
              <a:tabLst>
                <a:tab pos="885299" algn="l"/>
              </a:tabLst>
            </a:pPr>
            <a:r>
              <a:rPr lang="es-DO" sz="1799" b="1" dirty="0">
                <a:latin typeface="Calibri" panose="020F0502020204030204" pitchFamily="34" charset="0"/>
                <a:ea typeface="Calibri" panose="020F0502020204030204" pitchFamily="34" charset="0"/>
                <a:cs typeface="Times New Roman" panose="02020603050405020304" pitchFamily="18" charset="0"/>
              </a:rPr>
              <a:t>La reproducción perfecta del carácter de Cristo</a:t>
            </a:r>
            <a:endParaRPr lang="es-DO" sz="1799"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60439" y="1193123"/>
            <a:ext cx="10658437" cy="3416448"/>
          </a:xfrm>
          <a:prstGeom prst="rect">
            <a:avLst/>
          </a:prstGeom>
          <a:noFill/>
        </p:spPr>
        <p:txBody>
          <a:bodyPr wrap="square" rtlCol="0">
            <a:spAutoFit/>
          </a:bodyPr>
          <a:lstStyle/>
          <a:p>
            <a:pPr algn="just"/>
            <a:endParaRPr lang="es-ES" sz="4800" dirty="0">
              <a:latin typeface="Bahnschrift SemiCondensed" panose="020B0502040204020203" pitchFamily="34" charset="0"/>
            </a:endParaRPr>
          </a:p>
          <a:p>
            <a:pPr algn="just"/>
            <a:r>
              <a:rPr lang="es-ES" sz="9600" b="1" dirty="0">
                <a:solidFill>
                  <a:srgbClr val="FF0000"/>
                </a:solidFill>
                <a:effectLst>
                  <a:outerShdw blurRad="38100" dist="38100" dir="2700000" algn="tl">
                    <a:srgbClr val="000000">
                      <a:alpha val="43137"/>
                    </a:srgbClr>
                  </a:outerShdw>
                </a:effectLst>
                <a:latin typeface="Bahnschrift SemiCondensed" panose="020B0502040204020203" pitchFamily="34" charset="0"/>
              </a:rPr>
              <a:t>Conclusión</a:t>
            </a:r>
          </a:p>
          <a:p>
            <a:pPr algn="just"/>
            <a:endParaRPr lang="es-DO" sz="7201" b="1" dirty="0">
              <a:solidFill>
                <a:srgbClr val="FFC000"/>
              </a:solidFill>
              <a:effectLst>
                <a:outerShdw blurRad="38100" dist="38100" dir="2700000" algn="tl">
                  <a:srgbClr val="000000">
                    <a:alpha val="43137"/>
                  </a:srgbClr>
                </a:outerShdw>
              </a:effectLst>
              <a:latin typeface="Bahnschrift SemiCondensed" panose="020B0502040204020203" pitchFamily="34" charset="0"/>
            </a:endParaRPr>
          </a:p>
        </p:txBody>
      </p:sp>
    </p:spTree>
    <p:extLst>
      <p:ext uri="{BB962C8B-B14F-4D97-AF65-F5344CB8AC3E}">
        <p14:creationId xmlns:p14="http://schemas.microsoft.com/office/powerpoint/2010/main" val="244357887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Conclusión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332986" y="780699"/>
            <a:ext cx="11526028" cy="6133667"/>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En la Biblia, la obediencia es un tema fundamental, </a:t>
            </a:r>
            <a:r>
              <a:rPr lang="es-ES" sz="3800" b="1" dirty="0">
                <a:solidFill>
                  <a:srgbClr val="00B050"/>
                </a:solidFill>
                <a:latin typeface="Bahnschrift SemiCondensed" panose="020B0502040204020203" pitchFamily="34" charset="0"/>
              </a:rPr>
              <a:t>muestra que valoramos la Ley de Dios como la norma de vida</a:t>
            </a:r>
            <a:r>
              <a:rPr lang="es-ES" sz="3800" b="1" dirty="0">
                <a:latin typeface="Bahnschrift SemiCondensed" panose="020B0502040204020203" pitchFamily="34" charset="0"/>
              </a:rPr>
              <a:t>. </a:t>
            </a:r>
            <a:r>
              <a:rPr lang="es-ES" sz="3800" b="1" dirty="0">
                <a:solidFill>
                  <a:srgbClr val="FFC000"/>
                </a:solidFill>
                <a:latin typeface="Bahnschrift SemiCondensed" panose="020B0502040204020203" pitchFamily="34" charset="0"/>
              </a:rPr>
              <a:t>La obediencia no es el medio de la salvación</a:t>
            </a:r>
            <a:r>
              <a:rPr lang="es-ES" sz="3800" b="1" dirty="0">
                <a:latin typeface="Bahnschrift SemiCondensed" panose="020B0502040204020203" pitchFamily="34" charset="0"/>
              </a:rPr>
              <a:t>, pero es la </a:t>
            </a:r>
            <a:r>
              <a:rPr lang="es-ES" sz="3800" b="1" dirty="0">
                <a:solidFill>
                  <a:srgbClr val="FFC000"/>
                </a:solidFill>
                <a:latin typeface="Bahnschrift SemiCondensed" panose="020B0502040204020203" pitchFamily="34" charset="0"/>
              </a:rPr>
              <a:t>evidencia de una relación correcta con Dios</a:t>
            </a:r>
            <a:r>
              <a:rPr lang="es-ES" sz="3800" b="1" dirty="0">
                <a:latin typeface="Bahnschrift SemiCondensed" panose="020B0502040204020203" pitchFamily="34" charset="0"/>
              </a:rPr>
              <a:t>; está «en el centro mismo de la conducta religiosa». </a:t>
            </a:r>
            <a:r>
              <a:rPr lang="es-ES" sz="3800" b="1" dirty="0">
                <a:solidFill>
                  <a:srgbClr val="00B050"/>
                </a:solidFill>
                <a:latin typeface="Bahnschrift SemiCondensed" panose="020B0502040204020203" pitchFamily="34" charset="0"/>
              </a:rPr>
              <a:t>Jesús es el ejemplo perfecto de una vida fiel</a:t>
            </a:r>
            <a:r>
              <a:rPr lang="es-ES" sz="3800" b="1" dirty="0">
                <a:latin typeface="Bahnschrift SemiCondensed" panose="020B0502040204020203" pitchFamily="34" charset="0"/>
              </a:rPr>
              <a:t> (</a:t>
            </a:r>
            <a:r>
              <a:rPr lang="es-ES" sz="3800" b="1" dirty="0" err="1">
                <a:latin typeface="Bahnschrift SemiCondensed" panose="020B0502040204020203" pitchFamily="34" charset="0"/>
              </a:rPr>
              <a:t>Jn</a:t>
            </a:r>
            <a:r>
              <a:rPr lang="es-ES" sz="3800" b="1" dirty="0">
                <a:latin typeface="Bahnschrift SemiCondensed" panose="020B0502040204020203" pitchFamily="34" charset="0"/>
              </a:rPr>
              <a:t> 15:10).</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102241520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Conclusión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50826" y="800747"/>
            <a:ext cx="11526028" cy="5256504"/>
          </a:xfrm>
          <a:prstGeom prst="rect">
            <a:avLst/>
          </a:prstGeom>
          <a:noFill/>
        </p:spPr>
        <p:txBody>
          <a:bodyPr wrap="square" lIns="91439" tIns="45720" rIns="91439" bIns="45720" rtlCol="0" anchor="t">
            <a:spAutoFit/>
          </a:bodyPr>
          <a:lstStyle/>
          <a:p>
            <a:pPr algn="just">
              <a:lnSpc>
                <a:spcPct val="150000"/>
              </a:lnSpc>
            </a:pPr>
            <a:r>
              <a:rPr lang="es-ES" sz="3800" b="1" dirty="0">
                <a:latin typeface="Bahnschrift SemiCondensed" panose="020B0502040204020203" pitchFamily="34" charset="0"/>
              </a:rPr>
              <a:t>La obediencia de la última generación </a:t>
            </a:r>
            <a:r>
              <a:rPr lang="es-ES" sz="3800" b="1" dirty="0">
                <a:solidFill>
                  <a:srgbClr val="00B050"/>
                </a:solidFill>
                <a:latin typeface="Bahnschrift SemiCondensed" panose="020B0502040204020203" pitchFamily="34" charset="0"/>
              </a:rPr>
              <a:t>es clave </a:t>
            </a:r>
            <a:r>
              <a:rPr lang="es-ES" sz="3800" b="1" dirty="0">
                <a:latin typeface="Bahnschrift SemiCondensed" panose="020B0502040204020203" pitchFamily="34" charset="0"/>
              </a:rPr>
              <a:t>en el desenlace de la crisis final (</a:t>
            </a:r>
            <a:r>
              <a:rPr lang="es-ES" sz="3800" b="1" dirty="0" err="1">
                <a:latin typeface="Bahnschrift SemiCondensed" panose="020B0502040204020203" pitchFamily="34" charset="0"/>
              </a:rPr>
              <a:t>Ap</a:t>
            </a:r>
            <a:r>
              <a:rPr lang="es-ES" sz="3800" b="1" dirty="0">
                <a:latin typeface="Bahnschrift SemiCondensed" panose="020B0502040204020203" pitchFamily="34" charset="0"/>
              </a:rPr>
              <a:t> 12:17; 14:12), </a:t>
            </a:r>
            <a:r>
              <a:rPr lang="es-ES" sz="3800" b="1" dirty="0">
                <a:solidFill>
                  <a:srgbClr val="FF0000"/>
                </a:solidFill>
                <a:latin typeface="Bahnschrift SemiCondensed" panose="020B0502040204020203" pitchFamily="34" charset="0"/>
              </a:rPr>
              <a:t>pero no como enseña la TUG</a:t>
            </a:r>
            <a:r>
              <a:rPr lang="es-ES" sz="3800" b="1" dirty="0">
                <a:latin typeface="Bahnschrift SemiCondensed" panose="020B0502040204020203" pitchFamily="34" charset="0"/>
              </a:rPr>
              <a:t>, que será el medio para derrotar las acusaciones de Satanás de que la Ley de Dios no se puede guardar. </a:t>
            </a:r>
            <a:r>
              <a:rPr lang="es-ES" sz="3800" b="1" dirty="0">
                <a:solidFill>
                  <a:srgbClr val="FF0000"/>
                </a:solidFill>
                <a:latin typeface="Bahnschrift SemiCondensed" panose="020B0502040204020203" pitchFamily="34" charset="0"/>
              </a:rPr>
              <a:t>Dios no pide de la última generación algo distinto a lo que pidió de sus hijos en el pasado. </a:t>
            </a:r>
          </a:p>
        </p:txBody>
      </p:sp>
    </p:spTree>
    <p:extLst>
      <p:ext uri="{BB962C8B-B14F-4D97-AF65-F5344CB8AC3E}">
        <p14:creationId xmlns:p14="http://schemas.microsoft.com/office/powerpoint/2010/main" val="2294125650"/>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192000"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Conclusión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269283" y="816663"/>
            <a:ext cx="11294541" cy="6041334"/>
          </a:xfrm>
          <a:prstGeom prst="rect">
            <a:avLst/>
          </a:prstGeom>
          <a:noFill/>
        </p:spPr>
        <p:txBody>
          <a:bodyPr wrap="square" lIns="91439" tIns="45720" rIns="91439" bIns="45720" rtlCol="0" anchor="t">
            <a:spAutoFit/>
          </a:bodyPr>
          <a:lstStyle/>
          <a:p>
            <a:pPr algn="just">
              <a:lnSpc>
                <a:spcPct val="150000"/>
              </a:lnSpc>
            </a:pPr>
            <a:r>
              <a:rPr lang="es-ES" sz="3200" b="1" dirty="0">
                <a:latin typeface="Bahnschrift SemiCondensed" panose="020B0502040204020203" pitchFamily="34" charset="0"/>
              </a:rPr>
              <a:t>Tampoco le pide desarrollar una norma de carácter distinta a los creyentes de otros tiempos. La prueba de Abraham </a:t>
            </a:r>
            <a:r>
              <a:rPr lang="es-ES" sz="3200" b="1" dirty="0">
                <a:solidFill>
                  <a:srgbClr val="FF0000"/>
                </a:solidFill>
                <a:latin typeface="Bahnschrift SemiCondensed" panose="020B0502040204020203" pitchFamily="34" charset="0"/>
              </a:rPr>
              <a:t>mostró que Dios no aceptará de sus hijos nada menos que una «obediencia perfecta» a su palabra.</a:t>
            </a:r>
            <a:r>
              <a:rPr lang="es-ES" sz="3200" b="1" dirty="0">
                <a:latin typeface="Bahnschrift SemiCondensed" panose="020B0502040204020203" pitchFamily="34" charset="0"/>
              </a:rPr>
              <a:t> Esto no niega que los santos tienen un registro de errores cometidos, pero sí que, cuando llegue el momento de prueba, </a:t>
            </a:r>
            <a:r>
              <a:rPr lang="es-ES" sz="3200" b="1" dirty="0">
                <a:solidFill>
                  <a:srgbClr val="00B050"/>
                </a:solidFill>
                <a:latin typeface="Bahnschrift SemiCondensed" panose="020B0502040204020203" pitchFamily="34" charset="0"/>
              </a:rPr>
              <a:t>la lealtad que brindarán a Dios revelará su nivel de compromiso con su voluntad revelada.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8302478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560278" y="940219"/>
            <a:ext cx="11507129" cy="6133667"/>
          </a:xfrm>
          <a:prstGeom prst="rect">
            <a:avLst/>
          </a:prstGeom>
          <a:noFill/>
        </p:spPr>
        <p:txBody>
          <a:bodyPr wrap="square" rtlCol="0">
            <a:spAutoFit/>
          </a:bodyPr>
          <a:lstStyle/>
          <a:p>
            <a:pPr algn="just">
              <a:lnSpc>
                <a:spcPct val="150000"/>
              </a:lnSpc>
            </a:pPr>
            <a:r>
              <a:rPr lang="es-ES" sz="3800" b="1" dirty="0">
                <a:latin typeface="Bahnschrift SemiCondensed" panose="020B0502040204020203" pitchFamily="34" charset="0"/>
              </a:rPr>
              <a:t>La Biblia enmarca la obediencia en el centro mismo de la conducta religiosa y encuentra expresión en la </a:t>
            </a:r>
            <a:r>
              <a:rPr lang="es-ES" sz="3800" b="1" dirty="0">
                <a:solidFill>
                  <a:srgbClr val="00B050"/>
                </a:solidFill>
                <a:latin typeface="Bahnschrift SemiCondensed" panose="020B0502040204020203" pitchFamily="34" charset="0"/>
              </a:rPr>
              <a:t>sumisión de la voluntad revelada del Ser supremo</a:t>
            </a:r>
            <a:r>
              <a:rPr lang="es-ES" sz="3800" b="1" dirty="0">
                <a:latin typeface="Bahnschrift SemiCondensed" panose="020B0502040204020203" pitchFamily="34" charset="0"/>
              </a:rPr>
              <a:t> (</a:t>
            </a:r>
            <a:r>
              <a:rPr lang="es-ES" sz="3800" b="1" dirty="0" err="1">
                <a:latin typeface="Bahnschrift SemiCondensed" panose="020B0502040204020203" pitchFamily="34" charset="0"/>
              </a:rPr>
              <a:t>Is</a:t>
            </a:r>
            <a:r>
              <a:rPr lang="es-ES" sz="3800" b="1" dirty="0">
                <a:latin typeface="Bahnschrift SemiCondensed" panose="020B0502040204020203" pitchFamily="34" charset="0"/>
              </a:rPr>
              <a:t> 1:2; </a:t>
            </a:r>
            <a:r>
              <a:rPr lang="es-ES" sz="3800" b="1" dirty="0" err="1">
                <a:latin typeface="Bahnschrift SemiCondensed" panose="020B0502040204020203" pitchFamily="34" charset="0"/>
              </a:rPr>
              <a:t>Jr</a:t>
            </a:r>
            <a:r>
              <a:rPr lang="es-ES" sz="3800" b="1" dirty="0">
                <a:latin typeface="Bahnschrift SemiCondensed" panose="020B0502040204020203" pitchFamily="34" charset="0"/>
              </a:rPr>
              <a:t> 2:4; 7:21-28). Aunque los seres humanos </a:t>
            </a:r>
            <a:r>
              <a:rPr lang="es-ES" sz="3800" b="1" dirty="0">
                <a:solidFill>
                  <a:srgbClr val="FFC000"/>
                </a:solidFill>
                <a:latin typeface="Bahnschrift SemiCondensed" panose="020B0502040204020203" pitchFamily="34" charset="0"/>
              </a:rPr>
              <a:t>no se salvan por los méritos de su obediencia</a:t>
            </a:r>
            <a:r>
              <a:rPr lang="es-ES" sz="3800" b="1" dirty="0">
                <a:latin typeface="Bahnschrift SemiCondensed" panose="020B0502040204020203" pitchFamily="34" charset="0"/>
              </a:rPr>
              <a:t>, serán </a:t>
            </a:r>
            <a:r>
              <a:rPr lang="es-ES" sz="3800" b="1" dirty="0">
                <a:solidFill>
                  <a:srgbClr val="92D050"/>
                </a:solidFill>
                <a:latin typeface="Bahnschrift SemiCondensed" panose="020B0502040204020203" pitchFamily="34" charset="0"/>
              </a:rPr>
              <a:t>juzgados por su respuesta</a:t>
            </a:r>
            <a:r>
              <a:rPr lang="es-ES" sz="3800" b="1" dirty="0">
                <a:latin typeface="Bahnschrift SemiCondensed" panose="020B0502040204020203" pitchFamily="34" charset="0"/>
              </a:rPr>
              <a:t> </a:t>
            </a:r>
            <a:r>
              <a:rPr lang="es-ES" sz="3800" b="1" dirty="0">
                <a:solidFill>
                  <a:srgbClr val="00B050"/>
                </a:solidFill>
                <a:latin typeface="Bahnschrift SemiCondensed" panose="020B0502040204020203" pitchFamily="34" charset="0"/>
              </a:rPr>
              <a:t>positiva</a:t>
            </a:r>
            <a:r>
              <a:rPr lang="es-ES" sz="3800" b="1" dirty="0">
                <a:latin typeface="Bahnschrift SemiCondensed" panose="020B0502040204020203" pitchFamily="34" charset="0"/>
              </a:rPr>
              <a:t> o </a:t>
            </a:r>
            <a:r>
              <a:rPr lang="es-ES" sz="3800" b="1" dirty="0">
                <a:solidFill>
                  <a:srgbClr val="FF0000"/>
                </a:solidFill>
                <a:latin typeface="Bahnschrift SemiCondensed" panose="020B0502040204020203" pitchFamily="34" charset="0"/>
              </a:rPr>
              <a:t>negativa</a:t>
            </a:r>
            <a:r>
              <a:rPr lang="es-ES" sz="3800" b="1" dirty="0">
                <a:latin typeface="Bahnschrift SemiCondensed" panose="020B0502040204020203" pitchFamily="34" charset="0"/>
              </a:rPr>
              <a:t> a los mandatos divinos (cf. </a:t>
            </a:r>
            <a:r>
              <a:rPr lang="es-ES" sz="3800" b="1" dirty="0" err="1">
                <a:latin typeface="Bahnschrift SemiCondensed" panose="020B0502040204020203" pitchFamily="34" charset="0"/>
              </a:rPr>
              <a:t>Dt</a:t>
            </a:r>
            <a:r>
              <a:rPr lang="es-ES" sz="3800" b="1" dirty="0">
                <a:latin typeface="Bahnschrift SemiCondensed" panose="020B0502040204020203" pitchFamily="34" charset="0"/>
              </a:rPr>
              <a:t> 7:11-13).</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171377807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 y="-56367"/>
            <a:ext cx="12191999"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Conclusión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388154" y="814961"/>
            <a:ext cx="11238558" cy="4985917"/>
          </a:xfrm>
          <a:prstGeom prst="rect">
            <a:avLst/>
          </a:prstGeom>
          <a:noFill/>
        </p:spPr>
        <p:txBody>
          <a:bodyPr wrap="square" lIns="91439" tIns="45720" rIns="91439" bIns="45720" rtlCol="0" anchor="t">
            <a:spAutoFit/>
          </a:bodyPr>
          <a:lstStyle/>
          <a:p>
            <a:pPr algn="just">
              <a:lnSpc>
                <a:spcPct val="150000"/>
              </a:lnSpc>
            </a:pPr>
            <a:r>
              <a:rPr lang="es-ES" sz="3601" b="1" dirty="0">
                <a:solidFill>
                  <a:srgbClr val="FF0000"/>
                </a:solidFill>
                <a:latin typeface="Bahnschrift SemiCondensed" panose="020B0502040204020203" pitchFamily="34" charset="0"/>
              </a:rPr>
              <a:t>La última generación no será impecable </a:t>
            </a:r>
            <a:r>
              <a:rPr lang="es-ES" sz="3601" b="1" dirty="0">
                <a:latin typeface="Bahnschrift SemiCondensed" panose="020B0502040204020203" pitchFamily="34" charset="0"/>
              </a:rPr>
              <a:t>(poseen un registro manchado por sus pecados), pero </a:t>
            </a:r>
            <a:r>
              <a:rPr lang="es-ES" sz="3601" b="1" dirty="0">
                <a:solidFill>
                  <a:srgbClr val="92D050"/>
                </a:solidFill>
                <a:latin typeface="Bahnschrift SemiCondensed" panose="020B0502040204020203" pitchFamily="34" charset="0"/>
              </a:rPr>
              <a:t>ofrecerá a Dios una «obediencia perfecta»</a:t>
            </a:r>
            <a:r>
              <a:rPr lang="es-ES" sz="3601" b="1" dirty="0">
                <a:latin typeface="Bahnschrift SemiCondensed" panose="020B0502040204020203" pitchFamily="34" charset="0"/>
              </a:rPr>
              <a:t> en medio de las dos mayores crisis de sus vidas: </a:t>
            </a:r>
            <a:r>
              <a:rPr lang="es-ES" sz="3601" b="1" dirty="0">
                <a:solidFill>
                  <a:srgbClr val="00B050"/>
                </a:solidFill>
                <a:latin typeface="Bahnschrift SemiCondensed" panose="020B0502040204020203" pitchFamily="34" charset="0"/>
              </a:rPr>
              <a:t>durante la formación de la imagen de la bestia y el decreto de muerte </a:t>
            </a:r>
            <a:r>
              <a:rPr lang="es-ES" sz="3601" b="1" dirty="0">
                <a:latin typeface="Bahnschrift SemiCondensed" panose="020B0502040204020203" pitchFamily="34" charset="0"/>
              </a:rPr>
              <a:t>(antes del cierre de gracia), y </a:t>
            </a:r>
            <a:r>
              <a:rPr lang="es-ES" sz="3601" b="1" dirty="0">
                <a:solidFill>
                  <a:srgbClr val="00B050"/>
                </a:solidFill>
                <a:latin typeface="Bahnschrift SemiCondensed" panose="020B0502040204020203" pitchFamily="34" charset="0"/>
              </a:rPr>
              <a:t>durante el tiempo de angustia de Jacob</a:t>
            </a:r>
            <a:r>
              <a:rPr lang="es-ES" sz="3601" b="1" dirty="0">
                <a:latin typeface="Bahnschrift SemiCondensed" panose="020B0502040204020203" pitchFamily="34" charset="0"/>
              </a:rPr>
              <a:t> (después del cierre de gracia). </a:t>
            </a: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354872724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3"/>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Conclusión</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952582" y="1385412"/>
            <a:ext cx="10286835" cy="5026632"/>
          </a:xfrm>
          <a:prstGeom prst="rect">
            <a:avLst/>
          </a:prstGeom>
          <a:noFill/>
        </p:spPr>
        <p:txBody>
          <a:bodyPr wrap="square" lIns="91439" tIns="45720" rIns="91439" bIns="45720" rtlCol="0" anchor="t">
            <a:spAutoFit/>
          </a:bodyPr>
          <a:lstStyle/>
          <a:p>
            <a:pPr algn="just">
              <a:lnSpc>
                <a:spcPct val="150000"/>
              </a:lnSpc>
            </a:pPr>
            <a:r>
              <a:rPr lang="es-ES" sz="3601" b="1" dirty="0">
                <a:latin typeface="Bahnschrift SemiCondensed" panose="020B0502040204020203" pitchFamily="34" charset="0"/>
              </a:rPr>
              <a:t>La única manera en la que podrán comparecer delante de Dios «sin mancha», es </a:t>
            </a:r>
            <a:r>
              <a:rPr lang="es-ES" sz="3601" b="1" dirty="0">
                <a:solidFill>
                  <a:srgbClr val="00B050"/>
                </a:solidFill>
                <a:latin typeface="Bahnschrift SemiCondensed" panose="020B0502040204020203" pitchFamily="34" charset="0"/>
              </a:rPr>
              <a:t>cuando el carácter de Cristo reemplace el suyo, y sean aceptados por Dios como si no hubieran pecado.</a:t>
            </a:r>
          </a:p>
          <a:p>
            <a:pPr algn="just">
              <a:lnSpc>
                <a:spcPct val="150000"/>
              </a:lnSpc>
            </a:pPr>
            <a:r>
              <a:rPr lang="es-ES" sz="3601" b="1" dirty="0">
                <a:latin typeface="Bahnschrift SemiCondensed" panose="020B0502040204020203" pitchFamily="34" charset="0"/>
              </a:rPr>
              <a:t> </a:t>
            </a: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1457916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id="{E04BD369-A28C-D8C0-6206-A7B4754C2A31}"/>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5"/>
            <a:ext cx="12192000" cy="6858001"/>
          </a:xfrm>
          <a:prstGeom prst="rect">
            <a:avLst/>
          </a:prstGeom>
        </p:spPr>
      </p:pic>
      <p:sp>
        <p:nvSpPr>
          <p:cNvPr id="4" name="CuadroTexto 3">
            <a:extLst>
              <a:ext uri="{FF2B5EF4-FFF2-40B4-BE49-F238E27FC236}">
                <a16:creationId xmlns:a16="http://schemas.microsoft.com/office/drawing/2014/main" id="{C7DA6392-58FA-2875-347E-661B3E5181A2}"/>
              </a:ext>
            </a:extLst>
          </p:cNvPr>
          <p:cNvSpPr txBox="1"/>
          <p:nvPr/>
        </p:nvSpPr>
        <p:spPr>
          <a:xfrm>
            <a:off x="6693204" y="1307811"/>
            <a:ext cx="5176069" cy="5262979"/>
          </a:xfrm>
          <a:prstGeom prst="rect">
            <a:avLst/>
          </a:prstGeom>
          <a:noFill/>
        </p:spPr>
        <p:txBody>
          <a:bodyPr wrap="square" lIns="91439" tIns="45720" rIns="91439" bIns="45720" rtlCol="0" anchor="t">
            <a:spAutoFit/>
          </a:bodyPr>
          <a:lstStyle/>
          <a:p>
            <a:pPr algn="just"/>
            <a:r>
              <a:rPr lang="es-DO" sz="4800" dirty="0">
                <a:solidFill>
                  <a:srgbClr val="FFC000"/>
                </a:solidFill>
                <a:latin typeface="Bahnschrift SemiBold SemiConden"/>
              </a:rPr>
              <a:t>Quireres aceptar la obediencia perfecta de Cristo en tu vida, que te fortalezca para guardar sus mandamientos?</a:t>
            </a:r>
          </a:p>
          <a:p>
            <a:pPr algn="ctr"/>
            <a:endParaRPr lang="es-DO" sz="4800" b="1" dirty="0">
              <a:latin typeface="Century Gothic" panose="020B0502020202020204" pitchFamily="34" charset="0"/>
            </a:endParaRPr>
          </a:p>
        </p:txBody>
      </p:sp>
    </p:spTree>
    <p:extLst>
      <p:ext uri="{BB962C8B-B14F-4D97-AF65-F5344CB8AC3E}">
        <p14:creationId xmlns:p14="http://schemas.microsoft.com/office/powerpoint/2010/main" val="18715451"/>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526AE5B0-38B8-D2D2-F81F-DD8C92274AB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8" y="-56367"/>
            <a:ext cx="12627681" cy="6970733"/>
          </a:xfrm>
          <a:prstGeom prst="rect">
            <a:avLst/>
          </a:prstGeom>
        </p:spPr>
      </p:pic>
      <p:sp>
        <p:nvSpPr>
          <p:cNvPr id="4" name="CuadroTexto 3">
            <a:extLst>
              <a:ext uri="{FF2B5EF4-FFF2-40B4-BE49-F238E27FC236}">
                <a16:creationId xmlns:a16="http://schemas.microsoft.com/office/drawing/2014/main" id="{64135796-1766-D8EE-051A-21064EBE411E}"/>
              </a:ext>
            </a:extLst>
          </p:cNvPr>
          <p:cNvSpPr txBox="1"/>
          <p:nvPr/>
        </p:nvSpPr>
        <p:spPr>
          <a:xfrm>
            <a:off x="1" y="4"/>
            <a:ext cx="4258100" cy="461793"/>
          </a:xfrm>
          <a:prstGeom prst="rect">
            <a:avLst/>
          </a:prstGeom>
          <a:noFill/>
        </p:spPr>
        <p:txBody>
          <a:bodyPr wrap="square" rtlCol="0">
            <a:spAutoFit/>
          </a:bodyPr>
          <a:lstStyle/>
          <a:p>
            <a:pPr algn="ctr"/>
            <a:r>
              <a:rPr lang="es-MX" sz="2401" b="1" dirty="0">
                <a:latin typeface="Bahnschrift SemiCondensed" panose="020B0502040204020203" pitchFamily="34" charset="0"/>
              </a:rPr>
              <a:t>La obediencia en la Biblia</a:t>
            </a:r>
            <a:endParaRPr lang="es-DO" sz="2799" b="1"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C08B84B9-E2B0-1148-DC50-5801C944DA9C}"/>
              </a:ext>
            </a:extLst>
          </p:cNvPr>
          <p:cNvSpPr txBox="1"/>
          <p:nvPr/>
        </p:nvSpPr>
        <p:spPr>
          <a:xfrm>
            <a:off x="684874" y="940219"/>
            <a:ext cx="10754457" cy="7887993"/>
          </a:xfrm>
          <a:prstGeom prst="rect">
            <a:avLst/>
          </a:prstGeom>
          <a:noFill/>
        </p:spPr>
        <p:txBody>
          <a:bodyPr wrap="square" rtlCol="0">
            <a:spAutoFit/>
          </a:bodyPr>
          <a:lstStyle/>
          <a:p>
            <a:pPr algn="just">
              <a:lnSpc>
                <a:spcPct val="150000"/>
              </a:lnSpc>
            </a:pPr>
            <a:r>
              <a:rPr lang="es-ES" sz="3800" b="1" dirty="0">
                <a:latin typeface="Bahnschrift SemiCondensed" panose="020B0502040204020203" pitchFamily="34" charset="0"/>
              </a:rPr>
              <a:t>Las nefastas consecuencias que acarrea la desobediencia a los mandamientos de Dios se manifiestan en la historia de la </a:t>
            </a:r>
            <a:r>
              <a:rPr lang="es-ES" sz="3800" b="1" dirty="0">
                <a:solidFill>
                  <a:srgbClr val="FF0000"/>
                </a:solidFill>
                <a:latin typeface="Bahnschrift SemiCondensed" panose="020B0502040204020203" pitchFamily="34" charset="0"/>
              </a:rPr>
              <a:t>caída de nuestros primeros padres</a:t>
            </a:r>
            <a:r>
              <a:rPr lang="es-ES" sz="3800" b="1" dirty="0">
                <a:latin typeface="Bahnschrift SemiCondensed" panose="020B0502040204020203" pitchFamily="34" charset="0"/>
              </a:rPr>
              <a:t>, la </a:t>
            </a:r>
            <a:r>
              <a:rPr lang="es-ES" sz="3800" b="1" dirty="0">
                <a:solidFill>
                  <a:srgbClr val="FF0000"/>
                </a:solidFill>
                <a:latin typeface="Bahnschrift SemiCondensed" panose="020B0502040204020203" pitchFamily="34" charset="0"/>
              </a:rPr>
              <a:t>esclavitud que alcanzó a la vasta creación</a:t>
            </a:r>
            <a:r>
              <a:rPr lang="es-ES" sz="3800" b="1" dirty="0">
                <a:latin typeface="Bahnschrift SemiCondensed" panose="020B0502040204020203" pitchFamily="34" charset="0"/>
              </a:rPr>
              <a:t> y el </a:t>
            </a:r>
            <a:r>
              <a:rPr lang="es-ES" sz="3800" b="1" dirty="0">
                <a:solidFill>
                  <a:srgbClr val="FFC000"/>
                </a:solidFill>
                <a:latin typeface="Bahnschrift SemiCondensed" panose="020B0502040204020203" pitchFamily="34" charset="0"/>
              </a:rPr>
              <a:t>costo elevado</a:t>
            </a:r>
            <a:r>
              <a:rPr lang="es-ES" sz="3800" b="1" dirty="0">
                <a:latin typeface="Bahnschrift SemiCondensed" panose="020B0502040204020203" pitchFamily="34" charset="0"/>
              </a:rPr>
              <a:t> que nuestro Señor tuvo que pagar </a:t>
            </a:r>
            <a:r>
              <a:rPr lang="es-ES" sz="3800" b="1" dirty="0">
                <a:solidFill>
                  <a:srgbClr val="00B050"/>
                </a:solidFill>
                <a:latin typeface="Bahnschrift SemiCondensed" panose="020B0502040204020203" pitchFamily="34" charset="0"/>
              </a:rPr>
              <a:t>para rescatar a la raza caída </a:t>
            </a:r>
            <a:r>
              <a:rPr lang="es-ES" sz="3800" b="1" dirty="0">
                <a:latin typeface="Bahnschrift SemiCondensed" panose="020B0502040204020203" pitchFamily="34" charset="0"/>
              </a:rPr>
              <a:t>(</a:t>
            </a:r>
            <a:r>
              <a:rPr lang="es-ES" sz="3800" b="1" dirty="0" err="1">
                <a:latin typeface="Bahnschrift SemiCondensed" panose="020B0502040204020203" pitchFamily="34" charset="0"/>
              </a:rPr>
              <a:t>Gn</a:t>
            </a:r>
            <a:r>
              <a:rPr lang="es-ES" sz="3800" b="1" dirty="0">
                <a:latin typeface="Bahnschrift SemiCondensed" panose="020B0502040204020203" pitchFamily="34" charset="0"/>
              </a:rPr>
              <a:t> 3:1-24; </a:t>
            </a:r>
            <a:r>
              <a:rPr lang="es-ES" sz="3800" b="1" dirty="0" err="1">
                <a:latin typeface="Bahnschrift SemiCondensed" panose="020B0502040204020203" pitchFamily="34" charset="0"/>
              </a:rPr>
              <a:t>Jn</a:t>
            </a:r>
            <a:r>
              <a:rPr lang="es-ES" sz="3800" b="1" dirty="0">
                <a:latin typeface="Bahnschrift SemiCondensed" panose="020B0502040204020203" pitchFamily="34" charset="0"/>
              </a:rPr>
              <a:t> 3:16; Ro 5:5-10; 8:20). </a:t>
            </a:r>
          </a:p>
          <a:p>
            <a:pPr algn="just">
              <a:lnSpc>
                <a:spcPct val="150000"/>
              </a:lnSpc>
            </a:pPr>
            <a:endParaRPr lang="es-ES" sz="3800" b="1" dirty="0">
              <a:latin typeface="Bahnschrift SemiCondensed" panose="020B0502040204020203" pitchFamily="34" charset="0"/>
            </a:endParaRPr>
          </a:p>
          <a:p>
            <a:pPr algn="just">
              <a:lnSpc>
                <a:spcPct val="150000"/>
              </a:lnSpc>
            </a:pPr>
            <a:endParaRPr lang="es-ES" sz="3800" b="1" dirty="0">
              <a:latin typeface="Bahnschrift SemiCondensed" panose="020B0502040204020203" pitchFamily="34" charset="0"/>
            </a:endParaRPr>
          </a:p>
        </p:txBody>
      </p:sp>
    </p:spTree>
    <p:extLst>
      <p:ext uri="{BB962C8B-B14F-4D97-AF65-F5344CB8AC3E}">
        <p14:creationId xmlns:p14="http://schemas.microsoft.com/office/powerpoint/2010/main" val="2826483315"/>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9239</TotalTime>
  <Words>5601</Words>
  <Application>Microsoft Macintosh PowerPoint</Application>
  <PresentationFormat>Panorámica</PresentationFormat>
  <Paragraphs>205</Paragraphs>
  <Slides>82</Slides>
  <Notes>2</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82</vt:i4>
      </vt:variant>
    </vt:vector>
  </HeadingPairs>
  <TitlesOfParts>
    <vt:vector size="93" baseType="lpstr">
      <vt:lpstr>Aptos</vt:lpstr>
      <vt:lpstr>Arial</vt:lpstr>
      <vt:lpstr>Avenir Next LT Pro</vt:lpstr>
      <vt:lpstr>Bahnschrift SemiBold Condensed</vt:lpstr>
      <vt:lpstr>Bahnschrift SemiBold SemiConden</vt:lpstr>
      <vt:lpstr>Bahnschrift SemiCondensed</vt:lpstr>
      <vt:lpstr>Calibri</vt:lpstr>
      <vt:lpstr>Calibri Light</vt:lpstr>
      <vt:lpstr>Century Gothic</vt:lpstr>
      <vt:lpstr>Dreaming Outloud Pro</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Office365</dc:creator>
  <cp:lastModifiedBy>[Est - MED] De Jesus Acosta, Loida Beatriz</cp:lastModifiedBy>
  <cp:revision>376</cp:revision>
  <dcterms:created xsi:type="dcterms:W3CDTF">2023-08-29T14:36:31Z</dcterms:created>
  <dcterms:modified xsi:type="dcterms:W3CDTF">2024-02-25T23:40:43Z</dcterms:modified>
</cp:coreProperties>
</file>