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7" r:id="rId3"/>
    <p:sldId id="597" r:id="rId4"/>
    <p:sldId id="757" r:id="rId5"/>
    <p:sldId id="759" r:id="rId6"/>
    <p:sldId id="760" r:id="rId7"/>
    <p:sldId id="823" r:id="rId8"/>
    <p:sldId id="761" r:id="rId9"/>
    <p:sldId id="762" r:id="rId10"/>
    <p:sldId id="821" r:id="rId11"/>
    <p:sldId id="766" r:id="rId12"/>
    <p:sldId id="763" r:id="rId13"/>
    <p:sldId id="764" r:id="rId14"/>
    <p:sldId id="665" r:id="rId15"/>
    <p:sldId id="825" r:id="rId16"/>
    <p:sldId id="824" r:id="rId17"/>
    <p:sldId id="826" r:id="rId18"/>
    <p:sldId id="827" r:id="rId19"/>
    <p:sldId id="828" r:id="rId20"/>
    <p:sldId id="829" r:id="rId21"/>
    <p:sldId id="492" r:id="rId22"/>
    <p:sldId id="830" r:id="rId23"/>
    <p:sldId id="831" r:id="rId24"/>
    <p:sldId id="832" r:id="rId25"/>
    <p:sldId id="833" r:id="rId26"/>
    <p:sldId id="765" r:id="rId27"/>
    <p:sldId id="834" r:id="rId28"/>
    <p:sldId id="835" r:id="rId29"/>
    <p:sldId id="836" r:id="rId30"/>
    <p:sldId id="838" r:id="rId31"/>
    <p:sldId id="839" r:id="rId32"/>
    <p:sldId id="840" r:id="rId33"/>
    <p:sldId id="837" r:id="rId34"/>
    <p:sldId id="841" r:id="rId35"/>
    <p:sldId id="842" r:id="rId36"/>
    <p:sldId id="843" r:id="rId37"/>
    <p:sldId id="844" r:id="rId38"/>
    <p:sldId id="845" r:id="rId39"/>
    <p:sldId id="846" r:id="rId40"/>
    <p:sldId id="822" r:id="rId41"/>
    <p:sldId id="847" r:id="rId42"/>
    <p:sldId id="848" r:id="rId43"/>
    <p:sldId id="849" r:id="rId44"/>
    <p:sldId id="850" r:id="rId45"/>
    <p:sldId id="852" r:id="rId46"/>
    <p:sldId id="851" r:id="rId47"/>
    <p:sldId id="853" r:id="rId48"/>
    <p:sldId id="854" r:id="rId49"/>
    <p:sldId id="855" r:id="rId50"/>
    <p:sldId id="856" r:id="rId51"/>
    <p:sldId id="857" r:id="rId52"/>
    <p:sldId id="858" r:id="rId53"/>
    <p:sldId id="859" r:id="rId54"/>
    <p:sldId id="860" r:id="rId55"/>
    <p:sldId id="861" r:id="rId56"/>
    <p:sldId id="865" r:id="rId57"/>
    <p:sldId id="864" r:id="rId58"/>
    <p:sldId id="866" r:id="rId59"/>
    <p:sldId id="867" r:id="rId60"/>
    <p:sldId id="868" r:id="rId61"/>
    <p:sldId id="870" r:id="rId62"/>
    <p:sldId id="871" r:id="rId63"/>
    <p:sldId id="873" r:id="rId64"/>
    <p:sldId id="869" r:id="rId65"/>
    <p:sldId id="874" r:id="rId66"/>
    <p:sldId id="875" r:id="rId67"/>
    <p:sldId id="876" r:id="rId68"/>
    <p:sldId id="877" r:id="rId69"/>
    <p:sldId id="879" r:id="rId70"/>
    <p:sldId id="878" r:id="rId71"/>
    <p:sldId id="880" r:id="rId72"/>
    <p:sldId id="881" r:id="rId73"/>
    <p:sldId id="897" r:id="rId74"/>
    <p:sldId id="882" r:id="rId75"/>
    <p:sldId id="883" r:id="rId76"/>
    <p:sldId id="884" r:id="rId77"/>
    <p:sldId id="862" r:id="rId78"/>
    <p:sldId id="863" r:id="rId79"/>
    <p:sldId id="666" r:id="rId80"/>
    <p:sldId id="885" r:id="rId81"/>
    <p:sldId id="886" r:id="rId82"/>
    <p:sldId id="887" r:id="rId83"/>
    <p:sldId id="888" r:id="rId84"/>
    <p:sldId id="889" r:id="rId85"/>
    <p:sldId id="890" r:id="rId86"/>
    <p:sldId id="891" r:id="rId87"/>
    <p:sldId id="892" r:id="rId88"/>
    <p:sldId id="893" r:id="rId89"/>
    <p:sldId id="894" r:id="rId90"/>
    <p:sldId id="895" r:id="rId91"/>
    <p:sldId id="896" r:id="rId92"/>
    <p:sldId id="256" r:id="rId93"/>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F74"/>
    <a:srgbClr val="967200"/>
    <a:srgbClr val="086064"/>
    <a:srgbClr val="BC8F00"/>
    <a:srgbClr val="0E4856"/>
    <a:srgbClr val="0E5456"/>
    <a:srgbClr val="1D343D"/>
    <a:srgbClr val="1C0000"/>
    <a:srgbClr val="152543"/>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54"/>
      </p:cViewPr>
      <p:guideLst/>
    </p:cSldViewPr>
  </p:slideViewPr>
  <p:notesTextViewPr>
    <p:cViewPr>
      <p:scale>
        <a:sx n="1" d="1"/>
        <a:sy n="1" d="1"/>
      </p:scale>
      <p:origin x="0" y="0"/>
    </p:cViewPr>
  </p:notesTextViewPr>
  <p:sorterViewPr>
    <p:cViewPr>
      <p:scale>
        <a:sx n="100" d="100"/>
        <a:sy n="100" d="100"/>
      </p:scale>
      <p:origin x="0" y="-234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67232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39503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1964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83989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8441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25825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03267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70335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96206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817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19/2/2022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1871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19/2/2022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101124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2543"/>
        </a:solidFill>
        <a:effectLst/>
      </p:bgPr>
    </p:bg>
    <p:spTree>
      <p:nvGrpSpPr>
        <p:cNvPr id="1" name=""/>
        <p:cNvGrpSpPr/>
        <p:nvPr/>
      </p:nvGrpSpPr>
      <p:grpSpPr>
        <a:xfrm>
          <a:off x="0" y="0"/>
          <a:ext cx="0" cy="0"/>
          <a:chOff x="0" y="0"/>
          <a:chExt cx="0" cy="0"/>
        </a:xfrm>
      </p:grpSpPr>
      <p:sp>
        <p:nvSpPr>
          <p:cNvPr id="3" name="Triángulo rectángulo 2">
            <a:extLst>
              <a:ext uri="{FF2B5EF4-FFF2-40B4-BE49-F238E27FC236}">
                <a16:creationId xmlns:a16="http://schemas.microsoft.com/office/drawing/2014/main" id="{FC720941-F56B-403F-9E45-1FD1B43009F9}"/>
              </a:ext>
            </a:extLst>
          </p:cNvPr>
          <p:cNvSpPr/>
          <p:nvPr/>
        </p:nvSpPr>
        <p:spPr>
          <a:xfrm rot="10800000">
            <a:off x="7663542" y="-1"/>
            <a:ext cx="4528457" cy="5565308"/>
          </a:xfrm>
          <a:prstGeom prst="r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918A714F-76F5-4468-8CEC-2C1E68B2287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77771" y="871813"/>
            <a:ext cx="1080880" cy="971516"/>
          </a:xfrm>
          <a:prstGeom prst="rect">
            <a:avLst/>
          </a:prstGeom>
          <a:effectLst>
            <a:outerShdw blurRad="50800" dist="50800" dir="5400000" algn="ctr" rotWithShape="0">
              <a:srgbClr val="000000">
                <a:alpha val="99000"/>
              </a:srgbClr>
            </a:outerShdw>
          </a:effectLst>
        </p:spPr>
      </p:pic>
      <p:sp>
        <p:nvSpPr>
          <p:cNvPr id="4" name="Triángulo rectángulo 3">
            <a:extLst>
              <a:ext uri="{FF2B5EF4-FFF2-40B4-BE49-F238E27FC236}">
                <a16:creationId xmlns:a16="http://schemas.microsoft.com/office/drawing/2014/main" id="{1E5E673E-5CC0-4041-A9DE-029F13646AA4}"/>
              </a:ext>
            </a:extLst>
          </p:cNvPr>
          <p:cNvSpPr/>
          <p:nvPr/>
        </p:nvSpPr>
        <p:spPr>
          <a:xfrm rot="5400000">
            <a:off x="386016" y="-386018"/>
            <a:ext cx="2174364" cy="2946402"/>
          </a:xfrm>
          <a:prstGeom prst="rtTriangle">
            <a:avLst/>
          </a:prstGeom>
          <a:solidFill>
            <a:srgbClr val="1F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5" name="Imagen 4"/>
          <p:cNvPicPr>
            <a:picLocks noChangeAspect="1"/>
          </p:cNvPicPr>
          <p:nvPr/>
        </p:nvPicPr>
        <p:blipFill>
          <a:blip r:embed="rId3"/>
          <a:stretch>
            <a:fillRect/>
          </a:stretch>
        </p:blipFill>
        <p:spPr>
          <a:xfrm>
            <a:off x="0" y="2227573"/>
            <a:ext cx="6505575" cy="4630427"/>
          </a:xfrm>
          <a:prstGeom prst="rect">
            <a:avLst/>
          </a:prstGeom>
        </p:spPr>
      </p:pic>
      <p:sp>
        <p:nvSpPr>
          <p:cNvPr id="2" name="Triángulo rectángulo 1">
            <a:extLst>
              <a:ext uri="{FF2B5EF4-FFF2-40B4-BE49-F238E27FC236}">
                <a16:creationId xmlns:a16="http://schemas.microsoft.com/office/drawing/2014/main" id="{E94B1040-F3F3-4D1B-A2C1-7F20F2E4E2E0}"/>
              </a:ext>
            </a:extLst>
          </p:cNvPr>
          <p:cNvSpPr/>
          <p:nvPr/>
        </p:nvSpPr>
        <p:spPr>
          <a:xfrm rot="16200000">
            <a:off x="4815011" y="-518988"/>
            <a:ext cx="6335486" cy="8418489"/>
          </a:xfrm>
          <a:prstGeom prst="rtTriangle">
            <a:avLst/>
          </a:prstGeom>
          <a:solidFill>
            <a:srgbClr val="152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8" name="CuadroTexto 7">
            <a:extLst>
              <a:ext uri="{FF2B5EF4-FFF2-40B4-BE49-F238E27FC236}">
                <a16:creationId xmlns:a16="http://schemas.microsoft.com/office/drawing/2014/main" id="{1ADE288B-3E73-4F70-9A01-CFF384DA006E}"/>
              </a:ext>
            </a:extLst>
          </p:cNvPr>
          <p:cNvSpPr txBox="1"/>
          <p:nvPr/>
        </p:nvSpPr>
        <p:spPr>
          <a:xfrm>
            <a:off x="6145826" y="2602487"/>
            <a:ext cx="5936343" cy="2554545"/>
          </a:xfrm>
          <a:prstGeom prst="rect">
            <a:avLst/>
          </a:prstGeom>
          <a:noFill/>
          <a:effectLst>
            <a:outerShdw blurRad="50800" dist="50800" dir="5400000" algn="ctr" rotWithShape="0">
              <a:srgbClr val="000000">
                <a:alpha val="76000"/>
              </a:srgbClr>
            </a:outerShdw>
            <a:reflection endPos="0" dir="5400000" sy="-100000" algn="bl" rotWithShape="0"/>
            <a:softEdge rad="0"/>
          </a:effectLst>
          <a:scene3d>
            <a:camera prst="orthographicFront"/>
            <a:lightRig rig="threePt" dir="t"/>
          </a:scene3d>
          <a:sp3d>
            <a:bevelT w="819150" prst="cross"/>
            <a:bevelB w="469900"/>
          </a:sp3d>
        </p:spPr>
        <p:txBody>
          <a:bodyPr wrap="square" rtlCol="0">
            <a:spAutoFit/>
          </a:bodyPr>
          <a:lstStyle/>
          <a:p>
            <a:pPr algn="ctr"/>
            <a:r>
              <a:rPr lang="es-US" sz="8000" b="1" dirty="0">
                <a:solidFill>
                  <a:schemeClr val="bg1"/>
                </a:solidFill>
                <a:latin typeface="Papyrus" panose="03070502060502030205" pitchFamily="66" charset="0"/>
              </a:rPr>
              <a:t> </a:t>
            </a:r>
            <a:r>
              <a:rPr lang="es-US" sz="8000" b="1" dirty="0" smtClean="0">
                <a:solidFill>
                  <a:schemeClr val="bg1"/>
                </a:solidFill>
                <a:latin typeface="Papyrus" panose="03070502060502030205" pitchFamily="66" charset="0"/>
              </a:rPr>
              <a:t>Estudio de Mateo 24</a:t>
            </a:r>
            <a:endParaRPr lang="es-DO" sz="8000" b="1" dirty="0">
              <a:solidFill>
                <a:schemeClr val="bg1"/>
              </a:solidFill>
              <a:latin typeface="Papyrus" panose="03070502060502030205" pitchFamily="66" charset="0"/>
            </a:endParaRPr>
          </a:p>
        </p:txBody>
      </p:sp>
      <p:sp>
        <p:nvSpPr>
          <p:cNvPr id="10" name="Rectángulo: esquinas redondeadas 9">
            <a:extLst>
              <a:ext uri="{FF2B5EF4-FFF2-40B4-BE49-F238E27FC236}">
                <a16:creationId xmlns:a16="http://schemas.microsoft.com/office/drawing/2014/main" id="{C7F5F526-D025-46B3-AC78-7AD9819CC4F5}"/>
              </a:ext>
            </a:extLst>
          </p:cNvPr>
          <p:cNvSpPr/>
          <p:nvPr/>
        </p:nvSpPr>
        <p:spPr>
          <a:xfrm>
            <a:off x="8666925" y="270998"/>
            <a:ext cx="2302572" cy="413358"/>
          </a:xfrm>
          <a:prstGeom prst="roundRect">
            <a:avLst/>
          </a:prstGeom>
          <a:solidFill>
            <a:schemeClr val="accent2"/>
          </a:solidFill>
          <a:ln w="38100" cap="flat" cmpd="sng" algn="ctr">
            <a:solidFill>
              <a:schemeClr val="accent1">
                <a:lumMod val="75000"/>
              </a:schemeClr>
            </a:solidFill>
            <a:prstDash val="solid"/>
            <a:miter lim="800000"/>
          </a:ln>
          <a:effectLst>
            <a:outerShdw blurRad="50800" dist="50800" dir="5400000" algn="ctr" rotWithShape="0">
              <a:srgbClr val="000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sz="2400" b="0" i="0" u="none" strike="noStrike" kern="0" cap="none" spc="0" normalizeH="0" baseline="0" noProof="0" dirty="0">
                <a:ln>
                  <a:noFill/>
                </a:ln>
                <a:solidFill>
                  <a:schemeClr val="bg1"/>
                </a:solidFill>
                <a:effectLst/>
                <a:uLnTx/>
                <a:uFillTx/>
                <a:latin typeface="Calibri" panose="020F0502020204030204"/>
                <a:ea typeface="+mn-ea"/>
                <a:cs typeface="+mn-cs"/>
              </a:rPr>
              <a:t>Cristoweb.com</a:t>
            </a:r>
          </a:p>
        </p:txBody>
      </p:sp>
      <p:sp>
        <p:nvSpPr>
          <p:cNvPr id="16" name="CuadroTexto 15">
            <a:extLst>
              <a:ext uri="{FF2B5EF4-FFF2-40B4-BE49-F238E27FC236}">
                <a16:creationId xmlns:a16="http://schemas.microsoft.com/office/drawing/2014/main" id="{34FDAE54-7A16-42FE-A395-26A14A316526}"/>
              </a:ext>
            </a:extLst>
          </p:cNvPr>
          <p:cNvSpPr txBox="1"/>
          <p:nvPr/>
        </p:nvSpPr>
        <p:spPr>
          <a:xfrm>
            <a:off x="444314" y="224671"/>
            <a:ext cx="1006143" cy="923330"/>
          </a:xfrm>
          <a:prstGeom prst="rect">
            <a:avLst/>
          </a:prstGeom>
          <a:noFill/>
        </p:spPr>
        <p:txBody>
          <a:bodyPr wrap="square" rtlCol="0">
            <a:spAutoFit/>
          </a:bodyPr>
          <a:lstStyle/>
          <a:p>
            <a:r>
              <a:rPr lang="es-US" sz="5400" dirty="0" smtClean="0">
                <a:solidFill>
                  <a:schemeClr val="bg1"/>
                </a:solidFill>
                <a:latin typeface="Bahnschrift Light" panose="020B0502040204020203" pitchFamily="34" charset="0"/>
              </a:rPr>
              <a:t>13</a:t>
            </a:r>
            <a:endParaRPr lang="es-DO" sz="5400" dirty="0">
              <a:solidFill>
                <a:schemeClr val="bg1"/>
              </a:solidFill>
              <a:latin typeface="Bahnschrift Light" panose="020B0502040204020203" pitchFamily="34" charset="0"/>
            </a:endParaRPr>
          </a:p>
        </p:txBody>
      </p:sp>
      <p:sp>
        <p:nvSpPr>
          <p:cNvPr id="6" name="CuadroTexto 5"/>
          <p:cNvSpPr txBox="1"/>
          <p:nvPr/>
        </p:nvSpPr>
        <p:spPr>
          <a:xfrm>
            <a:off x="4731657" y="5418290"/>
            <a:ext cx="7360260" cy="954107"/>
          </a:xfrm>
          <a:prstGeom prst="rect">
            <a:avLst/>
          </a:prstGeom>
          <a:noFill/>
        </p:spPr>
        <p:txBody>
          <a:bodyPr wrap="square" rtlCol="0">
            <a:spAutoFit/>
          </a:bodyPr>
          <a:lstStyle/>
          <a:p>
            <a:pPr algn="ctr"/>
            <a:r>
              <a:rPr lang="es-ES" sz="2800" dirty="0" smtClean="0">
                <a:solidFill>
                  <a:schemeClr val="bg1"/>
                </a:solidFill>
                <a:latin typeface="Papyrus" panose="03070502060502030205" pitchFamily="66" charset="0"/>
              </a:rPr>
              <a:t>          Basado </a:t>
            </a:r>
            <a:r>
              <a:rPr lang="es-ES" sz="2800" dirty="0">
                <a:solidFill>
                  <a:schemeClr val="bg1"/>
                </a:solidFill>
                <a:latin typeface="Papyrus" panose="03070502060502030205" pitchFamily="66" charset="0"/>
              </a:rPr>
              <a:t>en "Mateo 24 y las Señales del Fin" de Esteban </a:t>
            </a:r>
            <a:r>
              <a:rPr lang="es-ES" sz="2800" dirty="0" smtClean="0">
                <a:solidFill>
                  <a:schemeClr val="bg1"/>
                </a:solidFill>
                <a:latin typeface="Papyrus" panose="03070502060502030205" pitchFamily="66" charset="0"/>
              </a:rPr>
              <a:t>Bohr</a:t>
            </a:r>
            <a:endParaRPr lang="en-US" sz="2800" dirty="0">
              <a:solidFill>
                <a:schemeClr val="bg1"/>
              </a:solidFill>
              <a:latin typeface="Papyrus" panose="03070502060502030205" pitchFamily="66" charset="0"/>
            </a:endParaRPr>
          </a:p>
        </p:txBody>
      </p:sp>
      <p:sp>
        <p:nvSpPr>
          <p:cNvPr id="13" name="CuadroTexto 12">
            <a:extLst>
              <a:ext uri="{FF2B5EF4-FFF2-40B4-BE49-F238E27FC236}">
                <a16:creationId xmlns:a16="http://schemas.microsoft.com/office/drawing/2014/main" id="{34FDAE54-7A16-42FE-A395-26A14A316526}"/>
              </a:ext>
            </a:extLst>
          </p:cNvPr>
          <p:cNvSpPr txBox="1"/>
          <p:nvPr/>
        </p:nvSpPr>
        <p:spPr>
          <a:xfrm>
            <a:off x="2078346" y="270998"/>
            <a:ext cx="6009595" cy="1569660"/>
          </a:xfrm>
          <a:prstGeom prst="rect">
            <a:avLst/>
          </a:prstGeom>
          <a:noFill/>
        </p:spPr>
        <p:txBody>
          <a:bodyPr wrap="square" rtlCol="0">
            <a:spAutoFit/>
          </a:bodyPr>
          <a:lstStyle/>
          <a:p>
            <a:pPr algn="ctr"/>
            <a:r>
              <a:rPr lang="es-ES" sz="4800" b="1" dirty="0">
                <a:solidFill>
                  <a:schemeClr val="bg1"/>
                </a:solidFill>
                <a:latin typeface="Bahnschrift Light" panose="020B0502040204020203" pitchFamily="34" charset="0"/>
              </a:rPr>
              <a:t>Como Ladrón en La Noche</a:t>
            </a:r>
            <a:endParaRPr lang="es-DO" sz="4800" b="1" dirty="0">
              <a:solidFill>
                <a:schemeClr val="bg1"/>
              </a:solidFill>
              <a:latin typeface="Bahnschrift Light" panose="020B0502040204020203" pitchFamily="34" charset="0"/>
            </a:endParaRPr>
          </a:p>
        </p:txBody>
      </p:sp>
    </p:spTree>
    <p:extLst>
      <p:ext uri="{BB962C8B-B14F-4D97-AF65-F5344CB8AC3E}">
        <p14:creationId xmlns:p14="http://schemas.microsoft.com/office/powerpoint/2010/main" val="61472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784209" y="1475178"/>
            <a:ext cx="4225505" cy="1077218"/>
          </a:xfrm>
          <a:prstGeom prst="rect">
            <a:avLst/>
          </a:prstGeom>
          <a:noFill/>
        </p:spPr>
        <p:txBody>
          <a:bodyPr wrap="square" rtlCol="0">
            <a:spAutoFit/>
          </a:bodyPr>
          <a:lstStyle/>
          <a:p>
            <a:pPr lvl="0">
              <a:defRPr/>
            </a:pPr>
            <a:r>
              <a:rPr lang="es-ES" sz="3200" dirty="0">
                <a:solidFill>
                  <a:srgbClr val="DF6613"/>
                </a:solidFill>
              </a:rPr>
              <a:t>Cuando la puerta del arca se cerró</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41359" y="263657"/>
            <a:ext cx="5615167" cy="1077218"/>
          </a:xfrm>
          <a:prstGeom prst="rect">
            <a:avLst/>
          </a:prstGeom>
          <a:noFill/>
        </p:spPr>
        <p:txBody>
          <a:bodyPr wrap="square" rtlCol="0">
            <a:spAutoFit/>
          </a:bodyPr>
          <a:lstStyle/>
          <a:p>
            <a:pPr lvl="0">
              <a:defRPr/>
            </a:pPr>
            <a:r>
              <a:rPr lang="es-ES" sz="3200" dirty="0">
                <a:solidFill>
                  <a:srgbClr val="DF6613"/>
                </a:solidFill>
              </a:rPr>
              <a:t>Noé predicó el mensaje de juicio...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30535" y="4081156"/>
            <a:ext cx="4011750" cy="584775"/>
          </a:xfrm>
          <a:prstGeom prst="rect">
            <a:avLst/>
          </a:prstGeom>
          <a:noFill/>
        </p:spPr>
        <p:txBody>
          <a:bodyPr wrap="square" rtlCol="0">
            <a:spAutoFit/>
          </a:bodyPr>
          <a:lstStyle/>
          <a:p>
            <a:pPr lvl="0">
              <a:defRPr/>
            </a:pPr>
            <a:r>
              <a:rPr lang="es-ES" sz="3200" dirty="0">
                <a:solidFill>
                  <a:srgbClr val="DF6613"/>
                </a:solidFill>
              </a:rPr>
              <a:t>La lluvia mató a todos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84209" y="5068020"/>
            <a:ext cx="4645793" cy="1077218"/>
          </a:xfrm>
          <a:prstGeom prst="rect">
            <a:avLst/>
          </a:prstGeom>
          <a:noFill/>
        </p:spPr>
        <p:txBody>
          <a:bodyPr wrap="square" rtlCol="0">
            <a:spAutoFit/>
          </a:bodyPr>
          <a:lstStyle/>
          <a:p>
            <a:pPr lvl="0">
              <a:defRPr/>
            </a:pPr>
            <a:r>
              <a:rPr lang="es-ES" sz="3200" dirty="0">
                <a:solidFill>
                  <a:srgbClr val="DF6613"/>
                </a:solidFill>
              </a:rPr>
              <a:t>"Y vio Jehová que la maldad de los hombres...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41359" y="2766822"/>
            <a:ext cx="4645793" cy="1077218"/>
          </a:xfrm>
          <a:prstGeom prst="rect">
            <a:avLst/>
          </a:prstGeom>
          <a:noFill/>
        </p:spPr>
        <p:txBody>
          <a:bodyPr wrap="square" rtlCol="0">
            <a:spAutoFit/>
          </a:bodyPr>
          <a:lstStyle/>
          <a:p>
            <a:pPr lvl="0">
              <a:defRPr/>
            </a:pPr>
            <a:r>
              <a:rPr lang="es-ES" sz="3200" dirty="0">
                <a:solidFill>
                  <a:srgbClr val="DF6613"/>
                </a:solidFill>
              </a:rPr>
              <a:t>Siete días de angustia para Noé y su familia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594976" y="3708298"/>
            <a:ext cx="4345095" cy="1569660"/>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Todos los casos estaban decididos para vida o muerte</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7488209" y="1103258"/>
            <a:ext cx="3758240" cy="584775"/>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Durante 120 años</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7547210" y="301060"/>
            <a:ext cx="3493828" cy="584775"/>
          </a:xfrm>
          <a:prstGeom prst="rect">
            <a:avLst/>
          </a:prstGeom>
          <a:noFill/>
        </p:spPr>
        <p:txBody>
          <a:bodyPr wrap="square" rtlCol="0">
            <a:spAutoFit/>
          </a:bodyPr>
          <a:lstStyle/>
          <a:p>
            <a:r>
              <a:rPr lang="es-DO" sz="3200" dirty="0" smtClean="0">
                <a:solidFill>
                  <a:srgbClr val="C00000"/>
                </a:solidFill>
              </a:rPr>
              <a:t>A. </a:t>
            </a:r>
            <a:r>
              <a:rPr lang="es-ES" sz="3200" dirty="0"/>
              <a:t>Los impíos</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7547210" y="1893434"/>
            <a:ext cx="3910083"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era mucha en la tierra"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7594976" y="5469995"/>
            <a:ext cx="4185596" cy="1077218"/>
          </a:xfrm>
          <a:prstGeom prst="rect">
            <a:avLst/>
          </a:prstGeom>
          <a:noFill/>
        </p:spPr>
        <p:txBody>
          <a:bodyPr wrap="square" rtlCol="0">
            <a:spAutoFit/>
          </a:bodyPr>
          <a:lstStyle/>
          <a:p>
            <a:r>
              <a:rPr lang="es-DO" sz="3200" dirty="0" smtClean="0">
                <a:solidFill>
                  <a:srgbClr val="C00000"/>
                </a:solidFill>
              </a:rPr>
              <a:t>F. </a:t>
            </a:r>
            <a:r>
              <a:rPr lang="es-ES" sz="3200" dirty="0"/>
              <a:t>Luego de que se cerró la puerta y no llovía</a:t>
            </a:r>
            <a:endParaRPr lang="es-ES"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7594976" y="3085262"/>
            <a:ext cx="3814549"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ES" sz="3000" dirty="0" smtClean="0"/>
              <a:t>Por 40 años</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55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Unión Prohibida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2496611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928049" y="524015"/>
            <a:ext cx="10392662" cy="5632311"/>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6000" dirty="0">
                <a:solidFill>
                  <a:schemeClr val="accent4"/>
                </a:solidFill>
                <a:latin typeface="Bahnschrift Condensed" panose="020B0502040204020203" pitchFamily="34" charset="0"/>
              </a:rPr>
              <a:t>¿Cómo puede haber alcanzado el mundo una condición tal </a:t>
            </a:r>
            <a:r>
              <a:rPr lang="es-ES" sz="6000" dirty="0" smtClean="0">
                <a:solidFill>
                  <a:schemeClr val="accent4"/>
                </a:solidFill>
                <a:latin typeface="Bahnschrift Condensed" panose="020B0502040204020203" pitchFamily="34" charset="0"/>
              </a:rPr>
              <a:t>de maldad en </a:t>
            </a:r>
            <a:r>
              <a:rPr lang="es-ES" sz="6000" dirty="0">
                <a:solidFill>
                  <a:schemeClr val="accent4"/>
                </a:solidFill>
                <a:latin typeface="Bahnschrift Condensed" panose="020B0502040204020203" pitchFamily="34" charset="0"/>
              </a:rPr>
              <a:t>tan solo 1500 años</a:t>
            </a:r>
            <a:r>
              <a:rPr lang="es-ES" sz="6000" dirty="0" smtClean="0">
                <a:solidFill>
                  <a:schemeClr val="accent4"/>
                </a:solidFill>
                <a:latin typeface="Bahnschrift Condensed" panose="020B0502040204020203" pitchFamily="34" charset="0"/>
              </a:rPr>
              <a:t>?</a:t>
            </a:r>
          </a:p>
          <a:p>
            <a:r>
              <a:rPr lang="es-ES" sz="6000" dirty="0" err="1" smtClean="0">
                <a:solidFill>
                  <a:srgbClr val="FF0000"/>
                </a:solidFill>
                <a:latin typeface="Bahnschrift Condensed" panose="020B0502040204020203" pitchFamily="34" charset="0"/>
              </a:rPr>
              <a:t>Gn</a:t>
            </a:r>
            <a:r>
              <a:rPr lang="es-ES" sz="6000" dirty="0" smtClean="0">
                <a:solidFill>
                  <a:srgbClr val="FF0000"/>
                </a:solidFill>
                <a:latin typeface="Bahnschrift Condensed" panose="020B0502040204020203" pitchFamily="34" charset="0"/>
              </a:rPr>
              <a:t>. 6: 1-4 </a:t>
            </a:r>
            <a:r>
              <a:rPr lang="es-ES" sz="6000" dirty="0" smtClean="0">
                <a:solidFill>
                  <a:schemeClr val="bg1"/>
                </a:solidFill>
                <a:latin typeface="Bahnschrift Condensed" panose="020B0502040204020203" pitchFamily="34" charset="0"/>
              </a:rPr>
              <a:t>explica </a:t>
            </a:r>
            <a:r>
              <a:rPr lang="es-ES" sz="6000" dirty="0">
                <a:solidFill>
                  <a:schemeClr val="bg1"/>
                </a:solidFill>
                <a:latin typeface="Bahnschrift Condensed" panose="020B0502040204020203" pitchFamily="34" charset="0"/>
              </a:rPr>
              <a:t>que fue por causa de la unión de los hijos de Dios con las hijas de los hombres</a:t>
            </a:r>
          </a:p>
        </p:txBody>
      </p:sp>
    </p:spTree>
    <p:extLst>
      <p:ext uri="{BB962C8B-B14F-4D97-AF65-F5344CB8AC3E}">
        <p14:creationId xmlns:p14="http://schemas.microsoft.com/office/powerpoint/2010/main" val="2519311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354843" y="223765"/>
            <a:ext cx="10965868" cy="6186309"/>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smtClean="0">
                <a:solidFill>
                  <a:srgbClr val="FF0000"/>
                </a:solidFill>
                <a:latin typeface="Bahnschrift Condensed" panose="020B0502040204020203" pitchFamily="34" charset="0"/>
              </a:rPr>
              <a:t>      </a:t>
            </a:r>
            <a:r>
              <a:rPr lang="es-ES" sz="4400" dirty="0" err="1" smtClean="0">
                <a:solidFill>
                  <a:srgbClr val="FF0000"/>
                </a:solidFill>
                <a:latin typeface="Bahnschrift Condensed" panose="020B0502040204020203" pitchFamily="34" charset="0"/>
              </a:rPr>
              <a:t>Gn</a:t>
            </a:r>
            <a:r>
              <a:rPr lang="es-ES" sz="4400" dirty="0" smtClean="0">
                <a:solidFill>
                  <a:srgbClr val="FF0000"/>
                </a:solidFill>
                <a:latin typeface="Bahnschrift Condensed" panose="020B0502040204020203" pitchFamily="34" charset="0"/>
              </a:rPr>
              <a:t>. 6: 1, 2, 4 </a:t>
            </a:r>
            <a:r>
              <a:rPr lang="es-ES" sz="4400" dirty="0">
                <a:solidFill>
                  <a:schemeClr val="bg1"/>
                </a:solidFill>
                <a:latin typeface="Bahnschrift Condensed" panose="020B0502040204020203" pitchFamily="34" charset="0"/>
              </a:rPr>
              <a:t>“Aconteció que cuando comenzaron los hombres a multiplicarse sobre la faz de la tierra, y les nacieron hijas, </a:t>
            </a:r>
            <a:r>
              <a:rPr lang="es-ES" sz="4400" dirty="0">
                <a:solidFill>
                  <a:srgbClr val="FF0000"/>
                </a:solidFill>
                <a:latin typeface="Bahnschrift Condensed" panose="020B0502040204020203" pitchFamily="34" charset="0"/>
              </a:rPr>
              <a:t>2</a:t>
            </a:r>
            <a:r>
              <a:rPr lang="es-ES" sz="4400" dirty="0">
                <a:solidFill>
                  <a:schemeClr val="bg1"/>
                </a:solidFill>
                <a:latin typeface="Bahnschrift Condensed" panose="020B0502040204020203" pitchFamily="34" charset="0"/>
              </a:rPr>
              <a:t> que viendo los </a:t>
            </a:r>
            <a:r>
              <a:rPr lang="es-ES" sz="4400" dirty="0">
                <a:solidFill>
                  <a:srgbClr val="FFFF00"/>
                </a:solidFill>
                <a:latin typeface="Bahnschrift Condensed" panose="020B0502040204020203" pitchFamily="34" charset="0"/>
              </a:rPr>
              <a:t>hijos de Dios</a:t>
            </a:r>
            <a:r>
              <a:rPr lang="es-ES" sz="4400" dirty="0">
                <a:solidFill>
                  <a:schemeClr val="bg1"/>
                </a:solidFill>
                <a:latin typeface="Bahnschrift Condensed" panose="020B0502040204020203" pitchFamily="34" charset="0"/>
              </a:rPr>
              <a:t> que las </a:t>
            </a:r>
            <a:r>
              <a:rPr lang="es-ES" sz="4400" dirty="0">
                <a:solidFill>
                  <a:srgbClr val="FFFF00"/>
                </a:solidFill>
                <a:latin typeface="Bahnschrift Condensed" panose="020B0502040204020203" pitchFamily="34" charset="0"/>
              </a:rPr>
              <a:t>hijas de los hombres</a:t>
            </a:r>
            <a:r>
              <a:rPr lang="es-ES" sz="4400" dirty="0">
                <a:solidFill>
                  <a:schemeClr val="bg1"/>
                </a:solidFill>
                <a:latin typeface="Bahnschrift Condensed" panose="020B0502040204020203" pitchFamily="34" charset="0"/>
              </a:rPr>
              <a:t> eran hermosas, tomaron para sí mujeres, escogiendo entre </a:t>
            </a:r>
            <a:r>
              <a:rPr lang="es-ES" sz="4400" dirty="0" smtClean="0">
                <a:solidFill>
                  <a:schemeClr val="bg1"/>
                </a:solidFill>
                <a:latin typeface="Bahnschrift Condensed" panose="020B0502040204020203" pitchFamily="34" charset="0"/>
              </a:rPr>
              <a:t>todas…….. </a:t>
            </a:r>
            <a:r>
              <a:rPr lang="es-ES" sz="4400" dirty="0">
                <a:solidFill>
                  <a:srgbClr val="FF0000"/>
                </a:solidFill>
                <a:latin typeface="Bahnschrift Condensed" panose="020B0502040204020203" pitchFamily="34" charset="0"/>
              </a:rPr>
              <a:t>4</a:t>
            </a:r>
            <a:r>
              <a:rPr lang="es-ES" sz="4400" dirty="0">
                <a:solidFill>
                  <a:schemeClr val="bg1"/>
                </a:solidFill>
                <a:latin typeface="Bahnschrift Condensed" panose="020B0502040204020203" pitchFamily="34" charset="0"/>
              </a:rPr>
              <a:t> Había gigantes en la tierra en aquellos días, y también </a:t>
            </a:r>
            <a:r>
              <a:rPr lang="es-ES" sz="4400" dirty="0">
                <a:solidFill>
                  <a:srgbClr val="FFFF00"/>
                </a:solidFill>
                <a:latin typeface="Bahnschrift Condensed" panose="020B0502040204020203" pitchFamily="34" charset="0"/>
              </a:rPr>
              <a:t>después</a:t>
            </a:r>
            <a:r>
              <a:rPr lang="es-ES" sz="4400" dirty="0">
                <a:solidFill>
                  <a:schemeClr val="bg1"/>
                </a:solidFill>
                <a:latin typeface="Bahnschrift Condensed" panose="020B0502040204020203" pitchFamily="34" charset="0"/>
              </a:rPr>
              <a:t> que se llegaron los hijos de Dios a las hijas de los hombres, y les engendraron hijos. Estos fueron los </a:t>
            </a:r>
            <a:r>
              <a:rPr lang="es-ES" sz="4400" dirty="0">
                <a:solidFill>
                  <a:srgbClr val="FFFF00"/>
                </a:solidFill>
                <a:latin typeface="Bahnschrift Condensed" panose="020B0502040204020203" pitchFamily="34" charset="0"/>
              </a:rPr>
              <a:t>valientes</a:t>
            </a:r>
            <a:r>
              <a:rPr lang="es-ES" sz="4400" dirty="0">
                <a:solidFill>
                  <a:schemeClr val="bg1"/>
                </a:solidFill>
                <a:latin typeface="Bahnschrift Condensed" panose="020B0502040204020203" pitchFamily="34" charset="0"/>
              </a:rPr>
              <a:t> que desde la antigüedad fueron varones de </a:t>
            </a:r>
            <a:r>
              <a:rPr lang="es-ES" sz="4400" dirty="0">
                <a:solidFill>
                  <a:srgbClr val="FFFF00"/>
                </a:solidFill>
                <a:latin typeface="Bahnschrift Condensed" panose="020B0502040204020203" pitchFamily="34" charset="0"/>
              </a:rPr>
              <a:t>renombre</a:t>
            </a:r>
            <a:r>
              <a:rPr lang="es-ES" sz="4400" dirty="0">
                <a:solidFill>
                  <a:schemeClr val="bg1"/>
                </a:solidFill>
                <a:latin typeface="Bahnschrift Condensed" panose="020B0502040204020203" pitchFamily="34" charset="0"/>
              </a:rPr>
              <a:t>.”</a:t>
            </a:r>
          </a:p>
        </p:txBody>
      </p:sp>
    </p:spTree>
    <p:extLst>
      <p:ext uri="{BB962C8B-B14F-4D97-AF65-F5344CB8AC3E}">
        <p14:creationId xmlns:p14="http://schemas.microsoft.com/office/powerpoint/2010/main" val="1837092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941695" y="117693"/>
            <a:ext cx="10769596" cy="6740307"/>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800" dirty="0" smtClean="0">
                <a:solidFill>
                  <a:srgbClr val="FFC000"/>
                </a:solidFill>
                <a:latin typeface="Bahnschrift Condensed" panose="020B0502040204020203" pitchFamily="34" charset="0"/>
              </a:rPr>
              <a:t>  ¿Eran estos gigantes híbridos, mitad ángel y mitad ser humano?</a:t>
            </a:r>
          </a:p>
          <a:p>
            <a:pPr>
              <a:buClr>
                <a:srgbClr val="FFFF00"/>
              </a:buClr>
            </a:pPr>
            <a:r>
              <a:rPr lang="es-ES" sz="4800" dirty="0" smtClean="0">
                <a:solidFill>
                  <a:schemeClr val="bg1"/>
                </a:solidFill>
                <a:latin typeface="Bahnschrift Condensed" panose="020B0502040204020203" pitchFamily="34" charset="0"/>
              </a:rPr>
              <a:t>No pueden ser por tres razones:</a:t>
            </a:r>
          </a:p>
          <a:p>
            <a:pPr marL="914400" indent="-914400">
              <a:buClr>
                <a:srgbClr val="FFFF00"/>
              </a:buClr>
              <a:buFont typeface="+mj-lt"/>
              <a:buAutoNum type="arabicPeriod"/>
            </a:pPr>
            <a:r>
              <a:rPr lang="es-ES" sz="4800" dirty="0" smtClean="0">
                <a:solidFill>
                  <a:schemeClr val="bg1"/>
                </a:solidFill>
                <a:latin typeface="Bahnschrift Condensed" panose="020B0502040204020203" pitchFamily="34" charset="0"/>
              </a:rPr>
              <a:t>Los gigantes </a:t>
            </a:r>
            <a:r>
              <a:rPr lang="es-ES" sz="4800" dirty="0" smtClean="0">
                <a:solidFill>
                  <a:srgbClr val="FFFF00"/>
                </a:solidFill>
                <a:latin typeface="Bahnschrift Condensed" panose="020B0502040204020203" pitchFamily="34" charset="0"/>
              </a:rPr>
              <a:t>existían antes </a:t>
            </a:r>
            <a:r>
              <a:rPr lang="es-ES" sz="4800" dirty="0" smtClean="0">
                <a:solidFill>
                  <a:schemeClr val="bg1"/>
                </a:solidFill>
                <a:latin typeface="Bahnschrift Condensed" panose="020B0502040204020203" pitchFamily="34" charset="0"/>
              </a:rPr>
              <a:t>que hubiera estas relaciones.</a:t>
            </a:r>
          </a:p>
          <a:p>
            <a:pPr marL="914400" indent="-914400">
              <a:buClr>
                <a:srgbClr val="FFFF00"/>
              </a:buClr>
              <a:buFont typeface="+mj-lt"/>
              <a:buAutoNum type="arabicPeriod"/>
            </a:pPr>
            <a:r>
              <a:rPr lang="es-ES" sz="4800" dirty="0" smtClean="0">
                <a:solidFill>
                  <a:schemeClr val="bg1"/>
                </a:solidFill>
                <a:latin typeface="Bahnschrift Condensed" panose="020B0502040204020203" pitchFamily="34" charset="0"/>
              </a:rPr>
              <a:t>Había </a:t>
            </a:r>
            <a:r>
              <a:rPr lang="es-ES" sz="4800" i="1" dirty="0" err="1" smtClean="0">
                <a:solidFill>
                  <a:srgbClr val="FFFF00"/>
                </a:solidFill>
                <a:latin typeface="Bahnschrift Condensed" panose="020B0502040204020203" pitchFamily="34" charset="0"/>
              </a:rPr>
              <a:t>nefilim</a:t>
            </a:r>
            <a:r>
              <a:rPr lang="es-ES" sz="4800" dirty="0" smtClean="0">
                <a:solidFill>
                  <a:srgbClr val="FFFF00"/>
                </a:solidFill>
                <a:latin typeface="Bahnschrift Condensed" panose="020B0502040204020203" pitchFamily="34" charset="0"/>
              </a:rPr>
              <a:t> [gigantes]</a:t>
            </a:r>
            <a:r>
              <a:rPr lang="es-ES" sz="4800" dirty="0" smtClean="0">
                <a:solidFill>
                  <a:schemeClr val="bg1"/>
                </a:solidFill>
                <a:latin typeface="Bahnschrift Condensed" panose="020B0502040204020203" pitchFamily="34" charset="0"/>
              </a:rPr>
              <a:t> en </a:t>
            </a:r>
            <a:r>
              <a:rPr lang="es-ES" sz="4800" dirty="0" smtClean="0">
                <a:solidFill>
                  <a:srgbClr val="FFFF00"/>
                </a:solidFill>
                <a:latin typeface="Bahnschrift Condensed" panose="020B0502040204020203" pitchFamily="34" charset="0"/>
              </a:rPr>
              <a:t>Canaán</a:t>
            </a:r>
            <a:r>
              <a:rPr lang="es-ES" sz="4800" dirty="0" smtClean="0">
                <a:solidFill>
                  <a:schemeClr val="bg1"/>
                </a:solidFill>
                <a:latin typeface="Bahnschrift Condensed" panose="020B0502040204020203" pitchFamily="34" charset="0"/>
              </a:rPr>
              <a:t> después del diluvio (Números 13:33).</a:t>
            </a:r>
          </a:p>
          <a:p>
            <a:pPr marL="914400" indent="-914400">
              <a:buClr>
                <a:srgbClr val="FFFF00"/>
              </a:buClr>
              <a:buFont typeface="+mj-lt"/>
              <a:buAutoNum type="arabicPeriod"/>
            </a:pPr>
            <a:r>
              <a:rPr lang="es-ES" sz="4800" dirty="0" smtClean="0">
                <a:solidFill>
                  <a:schemeClr val="bg1"/>
                </a:solidFill>
                <a:latin typeface="Bahnschrift Condensed" panose="020B0502040204020203" pitchFamily="34" charset="0"/>
              </a:rPr>
              <a:t>Los </a:t>
            </a:r>
            <a:r>
              <a:rPr lang="es-ES" sz="4800" dirty="0" smtClean="0">
                <a:solidFill>
                  <a:srgbClr val="FFFF00"/>
                </a:solidFill>
                <a:latin typeface="Bahnschrift Condensed" panose="020B0502040204020203" pitchFamily="34" charset="0"/>
              </a:rPr>
              <a:t>ángeles no se casan </a:t>
            </a:r>
            <a:r>
              <a:rPr lang="es-ES" sz="4800" dirty="0" smtClean="0">
                <a:solidFill>
                  <a:schemeClr val="bg1"/>
                </a:solidFill>
                <a:latin typeface="Bahnschrift Condensed" panose="020B0502040204020203" pitchFamily="34" charset="0"/>
              </a:rPr>
              <a:t>ni se dan en casamiento (Mt. 22: 30).</a:t>
            </a:r>
            <a:endParaRPr lang="es-ES" sz="48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264804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023582" y="646846"/>
            <a:ext cx="10555352" cy="550920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err="1" smtClean="0">
                <a:solidFill>
                  <a:srgbClr val="FF0000"/>
                </a:solidFill>
                <a:latin typeface="Bahnschrift Condensed" panose="020B0502040204020203" pitchFamily="34" charset="0"/>
              </a:rPr>
              <a:t>Nm</a:t>
            </a:r>
            <a:r>
              <a:rPr lang="es-ES" sz="4400" dirty="0" smtClean="0">
                <a:solidFill>
                  <a:srgbClr val="FF0000"/>
                </a:solidFill>
                <a:latin typeface="Bahnschrift Condensed" panose="020B0502040204020203" pitchFamily="34" charset="0"/>
              </a:rPr>
              <a:t>. 13: 33 </a:t>
            </a:r>
            <a:r>
              <a:rPr lang="es-ES" sz="4400" dirty="0" smtClean="0">
                <a:solidFill>
                  <a:schemeClr val="bg1"/>
                </a:solidFill>
                <a:latin typeface="Bahnschrift Condensed" panose="020B0502040204020203" pitchFamily="34" charset="0"/>
              </a:rPr>
              <a:t>También </a:t>
            </a:r>
            <a:r>
              <a:rPr lang="es-ES" sz="4400" dirty="0">
                <a:solidFill>
                  <a:schemeClr val="bg1"/>
                </a:solidFill>
                <a:latin typeface="Bahnschrift Condensed" panose="020B0502040204020203" pitchFamily="34" charset="0"/>
              </a:rPr>
              <a:t>vimos </a:t>
            </a:r>
            <a:r>
              <a:rPr lang="es-ES" sz="4400" dirty="0" smtClean="0">
                <a:solidFill>
                  <a:schemeClr val="bg1"/>
                </a:solidFill>
                <a:latin typeface="Bahnschrift Condensed" panose="020B0502040204020203" pitchFamily="34" charset="0"/>
              </a:rPr>
              <a:t>allí [en Canaán] </a:t>
            </a:r>
            <a:r>
              <a:rPr lang="es-ES" sz="4400" dirty="0">
                <a:solidFill>
                  <a:srgbClr val="FFFF00"/>
                </a:solidFill>
                <a:latin typeface="Bahnschrift Condensed" panose="020B0502040204020203" pitchFamily="34" charset="0"/>
              </a:rPr>
              <a:t>gigantes</a:t>
            </a:r>
            <a:r>
              <a:rPr lang="es-ES" sz="4400" dirty="0">
                <a:solidFill>
                  <a:schemeClr val="bg1"/>
                </a:solidFill>
                <a:latin typeface="Bahnschrift Condensed" panose="020B0502040204020203" pitchFamily="34" charset="0"/>
              </a:rPr>
              <a:t>, hijos de </a:t>
            </a:r>
            <a:r>
              <a:rPr lang="es-ES" sz="4400" dirty="0" err="1">
                <a:solidFill>
                  <a:schemeClr val="bg1"/>
                </a:solidFill>
                <a:latin typeface="Bahnschrift Condensed" panose="020B0502040204020203" pitchFamily="34" charset="0"/>
              </a:rPr>
              <a:t>Anac</a:t>
            </a:r>
            <a:r>
              <a:rPr lang="es-ES" sz="4400" dirty="0">
                <a:solidFill>
                  <a:schemeClr val="bg1"/>
                </a:solidFill>
                <a:latin typeface="Bahnschrift Condensed" panose="020B0502040204020203" pitchFamily="34" charset="0"/>
              </a:rPr>
              <a:t>, raza de los </a:t>
            </a:r>
            <a:r>
              <a:rPr lang="es-ES" sz="4400" dirty="0">
                <a:solidFill>
                  <a:srgbClr val="FFFF00"/>
                </a:solidFill>
                <a:latin typeface="Bahnschrift Condensed" panose="020B0502040204020203" pitchFamily="34" charset="0"/>
              </a:rPr>
              <a:t>gigantes</a:t>
            </a:r>
            <a:r>
              <a:rPr lang="es-ES" sz="4400" dirty="0">
                <a:solidFill>
                  <a:schemeClr val="bg1"/>
                </a:solidFill>
                <a:latin typeface="Bahnschrift Condensed" panose="020B0502040204020203" pitchFamily="34" charset="0"/>
              </a:rPr>
              <a:t>, y éramos nosotros, a nuestro parecer, como langostas; y así les parecíamos a ellos</a:t>
            </a:r>
            <a:r>
              <a:rPr lang="es-ES" sz="4400" dirty="0" smtClean="0">
                <a:solidFill>
                  <a:schemeClr val="bg1"/>
                </a:solidFill>
                <a:latin typeface="Bahnschrift Condensed" panose="020B0502040204020203" pitchFamily="34" charset="0"/>
              </a:rPr>
              <a:t>.</a:t>
            </a:r>
          </a:p>
          <a:p>
            <a:endParaRPr lang="es-ES" sz="4400" dirty="0">
              <a:solidFill>
                <a:schemeClr val="bg1"/>
              </a:solidFill>
              <a:latin typeface="Bahnschrift Condensed" panose="020B0502040204020203" pitchFamily="34" charset="0"/>
            </a:endParaRPr>
          </a:p>
          <a:p>
            <a:r>
              <a:rPr lang="es-ES" sz="4400" dirty="0">
                <a:solidFill>
                  <a:srgbClr val="FF0000"/>
                </a:solidFill>
                <a:latin typeface="Bahnschrift Condensed" panose="020B0502040204020203" pitchFamily="34" charset="0"/>
              </a:rPr>
              <a:t>Mt. 22: 30 </a:t>
            </a:r>
            <a:r>
              <a:rPr lang="es-ES" sz="4400" dirty="0">
                <a:solidFill>
                  <a:schemeClr val="bg1"/>
                </a:solidFill>
                <a:latin typeface="Bahnschrift Condensed" panose="020B0502040204020203" pitchFamily="34" charset="0"/>
              </a:rPr>
              <a:t>Porque en la resurrección </a:t>
            </a:r>
            <a:r>
              <a:rPr lang="es-ES" sz="4400" dirty="0">
                <a:solidFill>
                  <a:srgbClr val="FFFF00"/>
                </a:solidFill>
                <a:latin typeface="Bahnschrift Condensed" panose="020B0502040204020203" pitchFamily="34" charset="0"/>
              </a:rPr>
              <a:t>ni se casarán ni se darán en casamiento</a:t>
            </a:r>
            <a:r>
              <a:rPr lang="es-ES" sz="4400" dirty="0">
                <a:solidFill>
                  <a:schemeClr val="bg1"/>
                </a:solidFill>
                <a:latin typeface="Bahnschrift Condensed" panose="020B0502040204020203" pitchFamily="34" charset="0"/>
              </a:rPr>
              <a:t>, sino </a:t>
            </a:r>
            <a:r>
              <a:rPr lang="es-ES" sz="4400" dirty="0">
                <a:solidFill>
                  <a:srgbClr val="FFFF00"/>
                </a:solidFill>
                <a:latin typeface="Bahnschrift Condensed" panose="020B0502040204020203" pitchFamily="34" charset="0"/>
              </a:rPr>
              <a:t>serán como los án</a:t>
            </a:r>
            <a:r>
              <a:rPr lang="es-ES" sz="4400" dirty="0">
                <a:solidFill>
                  <a:schemeClr val="bg1"/>
                </a:solidFill>
                <a:latin typeface="Bahnschrift Condensed" panose="020B0502040204020203" pitchFamily="34" charset="0"/>
              </a:rPr>
              <a:t>geles de Dios en el cielo</a:t>
            </a:r>
            <a:r>
              <a:rPr lang="es-ES" sz="4400" dirty="0" smtClean="0">
                <a:solidFill>
                  <a:schemeClr val="bg1"/>
                </a:solidFill>
                <a:latin typeface="Bahnschrift Condensed" panose="020B0502040204020203" pitchFamily="34" charset="0"/>
              </a:rPr>
              <a:t>.</a:t>
            </a:r>
            <a:endParaRPr lang="es-ES" sz="44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1547516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23765"/>
            <a:ext cx="10769596" cy="6186309"/>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400" dirty="0">
                <a:solidFill>
                  <a:srgbClr val="FFC000"/>
                </a:solidFill>
                <a:latin typeface="Bahnschrift Condensed" panose="020B0502040204020203" pitchFamily="34" charset="0"/>
              </a:rPr>
              <a:t>  ¿Entonces, </a:t>
            </a:r>
            <a:r>
              <a:rPr lang="es-ES" sz="4400" dirty="0" smtClean="0">
                <a:solidFill>
                  <a:srgbClr val="FFC000"/>
                </a:solidFill>
                <a:latin typeface="Bahnschrift Condensed" panose="020B0502040204020203" pitchFamily="34" charset="0"/>
              </a:rPr>
              <a:t>quiénes </a:t>
            </a:r>
            <a:r>
              <a:rPr lang="es-ES" sz="4400" dirty="0">
                <a:solidFill>
                  <a:srgbClr val="FFC000"/>
                </a:solidFill>
                <a:latin typeface="Bahnschrift Condensed" panose="020B0502040204020203" pitchFamily="34" charset="0"/>
              </a:rPr>
              <a:t>eran?</a:t>
            </a:r>
          </a:p>
          <a:p>
            <a:pPr marL="685800" indent="-685800">
              <a:buClr>
                <a:srgbClr val="FFFF00"/>
              </a:buClr>
              <a:buFont typeface="Wingdings" panose="05000000000000000000" pitchFamily="2" charset="2"/>
              <a:buChar char="Ø"/>
            </a:pPr>
            <a:r>
              <a:rPr lang="es-ES" sz="4400" dirty="0" smtClean="0">
                <a:solidFill>
                  <a:schemeClr val="bg1"/>
                </a:solidFill>
                <a:latin typeface="Bahnschrift Condensed" panose="020B0502040204020203" pitchFamily="34" charset="0"/>
              </a:rPr>
              <a:t>El </a:t>
            </a:r>
            <a:r>
              <a:rPr lang="es-ES" sz="4400" dirty="0">
                <a:solidFill>
                  <a:schemeClr val="bg1"/>
                </a:solidFill>
                <a:latin typeface="Bahnschrift Condensed" panose="020B0502040204020203" pitchFamily="34" charset="0"/>
              </a:rPr>
              <a:t>contexto </a:t>
            </a:r>
            <a:r>
              <a:rPr lang="es-ES" sz="4400" dirty="0" smtClean="0">
                <a:solidFill>
                  <a:srgbClr val="FFFF00"/>
                </a:solidFill>
                <a:latin typeface="Bahnschrift Condensed" panose="020B0502040204020203" pitchFamily="34" charset="0"/>
              </a:rPr>
              <a:t>inmediato</a:t>
            </a:r>
            <a:r>
              <a:rPr lang="es-ES" sz="4400" dirty="0" smtClean="0">
                <a:solidFill>
                  <a:schemeClr val="bg1"/>
                </a:solidFill>
                <a:latin typeface="Bahnschrift Condensed" panose="020B0502040204020203" pitchFamily="34" charset="0"/>
              </a:rPr>
              <a:t>: </a:t>
            </a:r>
            <a:r>
              <a:rPr lang="es-ES" sz="4400" dirty="0">
                <a:solidFill>
                  <a:schemeClr val="bg1"/>
                </a:solidFill>
                <a:latin typeface="Bahnschrift Condensed" panose="020B0502040204020203" pitchFamily="34" charset="0"/>
              </a:rPr>
              <a:t>Hijos de Dios (descendientes de </a:t>
            </a:r>
            <a:r>
              <a:rPr lang="es-ES" sz="4400" dirty="0" smtClean="0">
                <a:solidFill>
                  <a:schemeClr val="bg1"/>
                </a:solidFill>
                <a:latin typeface="Bahnschrift Condensed" panose="020B0502040204020203" pitchFamily="34" charset="0"/>
              </a:rPr>
              <a:t>Set [sustituto de Abel</a:t>
            </a:r>
            <a:r>
              <a:rPr lang="es-ES" sz="4400" dirty="0" smtClean="0">
                <a:solidFill>
                  <a:schemeClr val="bg1"/>
                </a:solidFill>
                <a:latin typeface="Bahnschrift Condensed" panose="020B0502040204020203" pitchFamily="34" charset="0"/>
              </a:rPr>
              <a:t>]), setitas, </a:t>
            </a:r>
            <a:r>
              <a:rPr lang="es-ES" sz="4400" dirty="0">
                <a:solidFill>
                  <a:schemeClr val="bg1"/>
                </a:solidFill>
                <a:latin typeface="Bahnschrift Condensed" panose="020B0502040204020203" pitchFamily="34" charset="0"/>
              </a:rPr>
              <a:t>hijas de los hombres (descendientes de </a:t>
            </a:r>
            <a:r>
              <a:rPr lang="es-ES" sz="4400" dirty="0" smtClean="0">
                <a:solidFill>
                  <a:schemeClr val="bg1"/>
                </a:solidFill>
                <a:latin typeface="Bahnschrift Condensed" panose="020B0502040204020203" pitchFamily="34" charset="0"/>
              </a:rPr>
              <a:t>Caín [el asesino</a:t>
            </a:r>
            <a:r>
              <a:rPr lang="es-ES" sz="4400" dirty="0" smtClean="0">
                <a:solidFill>
                  <a:schemeClr val="bg1"/>
                </a:solidFill>
                <a:latin typeface="Bahnschrift Condensed" panose="020B0502040204020203" pitchFamily="34" charset="0"/>
              </a:rPr>
              <a:t>], cainitas).</a:t>
            </a:r>
            <a:endParaRPr lang="es-ES" sz="4400" dirty="0">
              <a:solidFill>
                <a:schemeClr val="bg1"/>
              </a:solidFill>
              <a:latin typeface="Bahnschrift Condensed" panose="020B0502040204020203" pitchFamily="34" charset="0"/>
            </a:endParaRPr>
          </a:p>
          <a:p>
            <a:pPr marL="685800" indent="-685800">
              <a:buClr>
                <a:srgbClr val="FFFF00"/>
              </a:buClr>
              <a:buFont typeface="Wingdings" panose="05000000000000000000" pitchFamily="2" charset="2"/>
              <a:buChar char="Ø"/>
            </a:pPr>
            <a:r>
              <a:rPr lang="es-ES" sz="4400" dirty="0" smtClean="0">
                <a:solidFill>
                  <a:schemeClr val="bg1"/>
                </a:solidFill>
                <a:latin typeface="Bahnschrift Condensed" panose="020B0502040204020203" pitchFamily="34" charset="0"/>
              </a:rPr>
              <a:t>El </a:t>
            </a:r>
            <a:r>
              <a:rPr lang="es-ES" sz="4400" dirty="0">
                <a:solidFill>
                  <a:schemeClr val="bg1"/>
                </a:solidFill>
                <a:latin typeface="Bahnschrift Condensed" panose="020B0502040204020203" pitchFamily="34" charset="0"/>
              </a:rPr>
              <a:t>contexto del </a:t>
            </a:r>
            <a:r>
              <a:rPr lang="es-ES" sz="4400" dirty="0">
                <a:solidFill>
                  <a:srgbClr val="FFFF00"/>
                </a:solidFill>
                <a:latin typeface="Bahnschrift Condensed" panose="020B0502040204020203" pitchFamily="34" charset="0"/>
              </a:rPr>
              <a:t>libro</a:t>
            </a:r>
            <a:r>
              <a:rPr lang="es-ES" sz="4400" dirty="0">
                <a:solidFill>
                  <a:schemeClr val="bg1"/>
                </a:solidFill>
                <a:latin typeface="Bahnschrift Condensed" panose="020B0502040204020203" pitchFamily="34" charset="0"/>
              </a:rPr>
              <a:t>: Hay dos </a:t>
            </a:r>
            <a:r>
              <a:rPr lang="es-ES" sz="4400" dirty="0">
                <a:solidFill>
                  <a:srgbClr val="FFFF00"/>
                </a:solidFill>
                <a:latin typeface="Bahnschrift Condensed" panose="020B0502040204020203" pitchFamily="34" charset="0"/>
              </a:rPr>
              <a:t>simientes</a:t>
            </a:r>
            <a:r>
              <a:rPr lang="es-ES" sz="4400" dirty="0">
                <a:solidFill>
                  <a:schemeClr val="bg1"/>
                </a:solidFill>
                <a:latin typeface="Bahnschrift Condensed" panose="020B0502040204020203" pitchFamily="34" charset="0"/>
              </a:rPr>
              <a:t> en Génesis: La historia de los </a:t>
            </a:r>
            <a:r>
              <a:rPr lang="es-ES" sz="4400" dirty="0">
                <a:solidFill>
                  <a:srgbClr val="FFFF00"/>
                </a:solidFill>
                <a:latin typeface="Bahnschrift Condensed" panose="020B0502040204020203" pitchFamily="34" charset="0"/>
              </a:rPr>
              <a:t>justos</a:t>
            </a:r>
            <a:r>
              <a:rPr lang="es-ES" sz="4400" dirty="0">
                <a:solidFill>
                  <a:schemeClr val="bg1"/>
                </a:solidFill>
                <a:latin typeface="Bahnschrift Condensed" panose="020B0502040204020203" pitchFamily="34" charset="0"/>
              </a:rPr>
              <a:t> y de los </a:t>
            </a:r>
            <a:r>
              <a:rPr lang="es-ES" sz="4400" dirty="0">
                <a:solidFill>
                  <a:srgbClr val="FFFF00"/>
                </a:solidFill>
                <a:latin typeface="Bahnschrift Condensed" panose="020B0502040204020203" pitchFamily="34" charset="0"/>
              </a:rPr>
              <a:t>injustos</a:t>
            </a:r>
            <a:r>
              <a:rPr lang="es-ES" sz="4400" dirty="0">
                <a:solidFill>
                  <a:schemeClr val="bg1"/>
                </a:solidFill>
                <a:latin typeface="Bahnschrift Condensed" panose="020B0502040204020203" pitchFamily="34" charset="0"/>
              </a:rPr>
              <a:t>.</a:t>
            </a:r>
          </a:p>
          <a:p>
            <a:pPr marL="685800" indent="-685800">
              <a:buClr>
                <a:srgbClr val="FFFF00"/>
              </a:buClr>
              <a:buFont typeface="Wingdings" panose="05000000000000000000" pitchFamily="2" charset="2"/>
              <a:buChar char="Ø"/>
            </a:pPr>
            <a:r>
              <a:rPr lang="es-ES" sz="4400" dirty="0" smtClean="0">
                <a:solidFill>
                  <a:schemeClr val="bg1"/>
                </a:solidFill>
                <a:latin typeface="Bahnschrift Condensed" panose="020B0502040204020203" pitchFamily="34" charset="0"/>
              </a:rPr>
              <a:t>El </a:t>
            </a:r>
            <a:r>
              <a:rPr lang="es-ES" sz="4400" dirty="0">
                <a:solidFill>
                  <a:schemeClr val="bg1"/>
                </a:solidFill>
                <a:latin typeface="Bahnschrift Condensed" panose="020B0502040204020203" pitchFamily="34" charset="0"/>
              </a:rPr>
              <a:t>contexto </a:t>
            </a:r>
            <a:r>
              <a:rPr lang="es-ES" sz="4400" dirty="0">
                <a:solidFill>
                  <a:srgbClr val="FFFF00"/>
                </a:solidFill>
                <a:latin typeface="Bahnschrift Condensed" panose="020B0502040204020203" pitchFamily="34" charset="0"/>
              </a:rPr>
              <a:t>Bíblico</a:t>
            </a:r>
            <a:r>
              <a:rPr lang="es-ES" sz="4400" dirty="0">
                <a:solidFill>
                  <a:schemeClr val="bg1"/>
                </a:solidFill>
                <a:latin typeface="Bahnschrift Condensed" panose="020B0502040204020203" pitchFamily="34" charset="0"/>
              </a:rPr>
              <a:t>: Hijos de Dios son los </a:t>
            </a:r>
            <a:r>
              <a:rPr lang="es-ES" sz="4400" dirty="0">
                <a:solidFill>
                  <a:srgbClr val="FFFF00"/>
                </a:solidFill>
                <a:latin typeface="Bahnschrift Condensed" panose="020B0502040204020203" pitchFamily="34" charset="0"/>
              </a:rPr>
              <a:t>conversos</a:t>
            </a:r>
            <a:r>
              <a:rPr lang="es-ES" sz="4400" dirty="0">
                <a:solidFill>
                  <a:schemeClr val="bg1"/>
                </a:solidFill>
                <a:latin typeface="Bahnschrift Condensed" panose="020B0502040204020203" pitchFamily="34" charset="0"/>
              </a:rPr>
              <a:t> (Romanos 8:14).</a:t>
            </a:r>
          </a:p>
        </p:txBody>
      </p:sp>
    </p:spTree>
    <p:extLst>
      <p:ext uri="{BB962C8B-B14F-4D97-AF65-F5344CB8AC3E}">
        <p14:creationId xmlns:p14="http://schemas.microsoft.com/office/powerpoint/2010/main" val="911510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419367" y="646846"/>
            <a:ext cx="7874758" cy="2585323"/>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5400" dirty="0" smtClean="0">
                <a:solidFill>
                  <a:srgbClr val="FF0000"/>
                </a:solidFill>
                <a:latin typeface="Bahnschrift Condensed" panose="020B0502040204020203" pitchFamily="34" charset="0"/>
              </a:rPr>
              <a:t>Ro. 8: 14 </a:t>
            </a:r>
            <a:r>
              <a:rPr lang="es-ES" sz="5400" dirty="0" smtClean="0">
                <a:solidFill>
                  <a:schemeClr val="bg1"/>
                </a:solidFill>
                <a:latin typeface="Bahnschrift Condensed" panose="020B0502040204020203" pitchFamily="34" charset="0"/>
              </a:rPr>
              <a:t>Porque </a:t>
            </a:r>
            <a:r>
              <a:rPr lang="es-ES" sz="5400" dirty="0">
                <a:solidFill>
                  <a:schemeClr val="bg1"/>
                </a:solidFill>
                <a:latin typeface="Bahnschrift Condensed" panose="020B0502040204020203" pitchFamily="34" charset="0"/>
              </a:rPr>
              <a:t>todos los que son guiados por el Espíritu de Dios, estos son </a:t>
            </a:r>
            <a:r>
              <a:rPr lang="es-ES" sz="5400" dirty="0">
                <a:solidFill>
                  <a:srgbClr val="FFFF00"/>
                </a:solidFill>
                <a:latin typeface="Bahnschrift Condensed" panose="020B0502040204020203" pitchFamily="34" charset="0"/>
              </a:rPr>
              <a:t>hijos de Dios</a:t>
            </a:r>
            <a:r>
              <a:rPr lang="es-ES" sz="5400" dirty="0" smtClean="0">
                <a:solidFill>
                  <a:schemeClr val="bg1"/>
                </a:solidFill>
                <a:latin typeface="Bahnschrift Condensed" panose="020B0502040204020203" pitchFamily="34" charset="0"/>
              </a:rPr>
              <a:t>.</a:t>
            </a:r>
            <a:endParaRPr lang="es-ES" sz="54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648899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614149" y="0"/>
            <a:ext cx="11204812" cy="686341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000" dirty="0" smtClean="0">
                <a:solidFill>
                  <a:schemeClr val="accent4"/>
                </a:solidFill>
                <a:latin typeface="Bahnschrift Condensed" panose="020B0502040204020203" pitchFamily="34" charset="0"/>
              </a:rPr>
              <a:t>       Los </a:t>
            </a:r>
            <a:r>
              <a:rPr lang="es-ES" sz="4000" dirty="0">
                <a:solidFill>
                  <a:schemeClr val="accent4"/>
                </a:solidFill>
                <a:latin typeface="Bahnschrift Condensed" panose="020B0502040204020203" pitchFamily="34" charset="0"/>
              </a:rPr>
              <a:t>hijos de </a:t>
            </a:r>
            <a:r>
              <a:rPr lang="es-ES" sz="4000" dirty="0" smtClean="0">
                <a:solidFill>
                  <a:schemeClr val="accent4"/>
                </a:solidFill>
                <a:latin typeface="Bahnschrift Condensed" panose="020B0502040204020203" pitchFamily="34" charset="0"/>
              </a:rPr>
              <a:t>Dios</a:t>
            </a:r>
            <a:r>
              <a:rPr lang="es-ES" sz="4000" dirty="0" smtClean="0">
                <a:solidFill>
                  <a:schemeClr val="bg1"/>
                </a:solidFill>
                <a:latin typeface="Bahnschrift Condensed" panose="020B0502040204020203" pitchFamily="34" charset="0"/>
              </a:rPr>
              <a:t>. Esta </a:t>
            </a:r>
            <a:r>
              <a:rPr lang="es-ES" sz="4000" dirty="0">
                <a:solidFill>
                  <a:schemeClr val="bg1"/>
                </a:solidFill>
                <a:latin typeface="Bahnschrift Condensed" panose="020B0502040204020203" pitchFamily="34" charset="0"/>
              </a:rPr>
              <a:t>frase ha sido interpretada de diversas maneras. Algunos </a:t>
            </a:r>
            <a:r>
              <a:rPr lang="es-ES" sz="4000" dirty="0" smtClean="0">
                <a:solidFill>
                  <a:schemeClr val="bg1"/>
                </a:solidFill>
                <a:latin typeface="Bahnschrift Condensed" panose="020B0502040204020203" pitchFamily="34" charset="0"/>
              </a:rPr>
              <a:t>antiguos comentadores </a:t>
            </a:r>
            <a:r>
              <a:rPr lang="es-ES" sz="4000" dirty="0">
                <a:solidFill>
                  <a:schemeClr val="bg1"/>
                </a:solidFill>
                <a:latin typeface="Bahnschrift Condensed" panose="020B0502040204020203" pitchFamily="34" charset="0"/>
              </a:rPr>
              <a:t>judíos, los primeros padres de la iglesia y muchos </a:t>
            </a:r>
            <a:r>
              <a:rPr lang="es-ES" sz="4000" dirty="0" smtClean="0">
                <a:solidFill>
                  <a:schemeClr val="bg1"/>
                </a:solidFill>
                <a:latin typeface="Bahnschrift Condensed" panose="020B0502040204020203" pitchFamily="34" charset="0"/>
              </a:rPr>
              <a:t>expositores modernos </a:t>
            </a:r>
            <a:r>
              <a:rPr lang="es-ES" sz="4000" dirty="0">
                <a:solidFill>
                  <a:schemeClr val="bg1"/>
                </a:solidFill>
                <a:latin typeface="Bahnschrift Condensed" panose="020B0502040204020203" pitchFamily="34" charset="0"/>
              </a:rPr>
              <a:t>han pensado que estos "hijos" fueron ángeles, y los compararon con </a:t>
            </a:r>
            <a:r>
              <a:rPr lang="es-ES" sz="4000" dirty="0" smtClean="0">
                <a:solidFill>
                  <a:schemeClr val="bg1"/>
                </a:solidFill>
                <a:latin typeface="Bahnschrift Condensed" panose="020B0502040204020203" pitchFamily="34" charset="0"/>
              </a:rPr>
              <a:t>los "hijos </a:t>
            </a:r>
            <a:r>
              <a:rPr lang="es-ES" sz="4000" dirty="0">
                <a:solidFill>
                  <a:schemeClr val="bg1"/>
                </a:solidFill>
                <a:latin typeface="Bahnschrift Condensed" panose="020B0502040204020203" pitchFamily="34" charset="0"/>
              </a:rPr>
              <a:t>de Dios" de Job 1: 6; 2: 1; 38: 7. Debe rechazarse este punto de </a:t>
            </a:r>
            <a:r>
              <a:rPr lang="es-ES" sz="4000" dirty="0" smtClean="0">
                <a:solidFill>
                  <a:schemeClr val="bg1"/>
                </a:solidFill>
                <a:latin typeface="Bahnschrift Condensed" panose="020B0502040204020203" pitchFamily="34" charset="0"/>
              </a:rPr>
              <a:t>vista, porque </a:t>
            </a:r>
            <a:r>
              <a:rPr lang="es-ES" sz="4000" dirty="0">
                <a:solidFill>
                  <a:schemeClr val="bg1"/>
                </a:solidFill>
                <a:latin typeface="Bahnschrift Condensed" panose="020B0502040204020203" pitchFamily="34" charset="0"/>
              </a:rPr>
              <a:t>el castigo que pronto sobrevendría se debió a los pecados de </a:t>
            </a:r>
            <a:r>
              <a:rPr lang="es-ES" sz="4000" dirty="0" smtClean="0">
                <a:solidFill>
                  <a:schemeClr val="bg1"/>
                </a:solidFill>
                <a:latin typeface="Bahnschrift Condensed" panose="020B0502040204020203" pitchFamily="34" charset="0"/>
              </a:rPr>
              <a:t>seres humanos (vv. 3</a:t>
            </a:r>
            <a:r>
              <a:rPr lang="es-ES" sz="4000" dirty="0">
                <a:solidFill>
                  <a:schemeClr val="bg1"/>
                </a:solidFill>
                <a:latin typeface="Bahnschrift Condensed" panose="020B0502040204020203" pitchFamily="34" charset="0"/>
              </a:rPr>
              <a:t>) y no de ángeles. Además los ángeles no se casan (</a:t>
            </a:r>
            <a:r>
              <a:rPr lang="es-ES" sz="4000" dirty="0" smtClean="0">
                <a:solidFill>
                  <a:schemeClr val="bg1"/>
                </a:solidFill>
                <a:latin typeface="Bahnschrift Condensed" panose="020B0502040204020203" pitchFamily="34" charset="0"/>
              </a:rPr>
              <a:t>Mat.22</a:t>
            </a:r>
            <a:r>
              <a:rPr lang="es-ES" sz="4000" dirty="0">
                <a:solidFill>
                  <a:schemeClr val="bg1"/>
                </a:solidFill>
                <a:latin typeface="Bahnschrift Condensed" panose="020B0502040204020203" pitchFamily="34" charset="0"/>
              </a:rPr>
              <a:t>: 30). Los "hijos de Dios" no fueron otros sino los descendientes de Set, </a:t>
            </a:r>
            <a:r>
              <a:rPr lang="es-ES" sz="4000" dirty="0" smtClean="0">
                <a:solidFill>
                  <a:schemeClr val="bg1"/>
                </a:solidFill>
                <a:latin typeface="Bahnschrift Condensed" panose="020B0502040204020203" pitchFamily="34" charset="0"/>
              </a:rPr>
              <a:t>y las </a:t>
            </a:r>
            <a:r>
              <a:rPr lang="es-ES" sz="4000" dirty="0">
                <a:solidFill>
                  <a:schemeClr val="bg1"/>
                </a:solidFill>
                <a:latin typeface="Bahnschrift Condensed" panose="020B0502040204020203" pitchFamily="34" charset="0"/>
              </a:rPr>
              <a:t>"hijas de los hombres", las descendientes de los </a:t>
            </a:r>
            <a:r>
              <a:rPr lang="es-ES" sz="4000" dirty="0" smtClean="0">
                <a:solidFill>
                  <a:schemeClr val="bg1"/>
                </a:solidFill>
                <a:latin typeface="Bahnschrift Condensed" panose="020B0502040204020203" pitchFamily="34" charset="0"/>
              </a:rPr>
              <a:t>cainitas [de Caín] </a:t>
            </a:r>
            <a:r>
              <a:rPr lang="es-ES" sz="4000" dirty="0">
                <a:solidFill>
                  <a:schemeClr val="bg1"/>
                </a:solidFill>
                <a:latin typeface="Bahnschrift Condensed" panose="020B0502040204020203" pitchFamily="34" charset="0"/>
              </a:rPr>
              <a:t>impíos (PP 67</a:t>
            </a:r>
            <a:r>
              <a:rPr lang="es-ES" sz="4000" dirty="0" smtClean="0">
                <a:solidFill>
                  <a:schemeClr val="bg1"/>
                </a:solidFill>
                <a:latin typeface="Bahnschrift Condensed" panose="020B0502040204020203" pitchFamily="34" charset="0"/>
              </a:rPr>
              <a:t>). </a:t>
            </a:r>
            <a:r>
              <a:rPr lang="es-ES" sz="4000" i="1" dirty="0" smtClean="0">
                <a:solidFill>
                  <a:srgbClr val="00B0F0"/>
                </a:solidFill>
                <a:latin typeface="Bahnschrift Condensed" panose="020B0502040204020203" pitchFamily="34" charset="0"/>
              </a:rPr>
              <a:t>Comentario bíblico adventista, </a:t>
            </a:r>
            <a:r>
              <a:rPr lang="es-ES" sz="4000" i="1" dirty="0" err="1" smtClean="0">
                <a:solidFill>
                  <a:srgbClr val="00B0F0"/>
                </a:solidFill>
                <a:latin typeface="Bahnschrift Condensed" panose="020B0502040204020203" pitchFamily="34" charset="0"/>
              </a:rPr>
              <a:t>Gn</a:t>
            </a:r>
            <a:r>
              <a:rPr lang="es-ES" sz="4000" i="1" dirty="0" smtClean="0">
                <a:solidFill>
                  <a:srgbClr val="00B0F0"/>
                </a:solidFill>
                <a:latin typeface="Bahnschrift Condensed" panose="020B0502040204020203" pitchFamily="34" charset="0"/>
              </a:rPr>
              <a:t>. 6: 2</a:t>
            </a:r>
            <a:endParaRPr lang="es-ES" sz="40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1872243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723331" y="117693"/>
            <a:ext cx="11000096" cy="674030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3600" dirty="0">
                <a:solidFill>
                  <a:schemeClr val="accent4"/>
                </a:solidFill>
                <a:latin typeface="Bahnschrift Condensed" panose="020B0502040204020203" pitchFamily="34" charset="0"/>
              </a:rPr>
              <a:t>       Tomaron para sí </a:t>
            </a:r>
            <a:r>
              <a:rPr lang="es-ES" sz="3600" dirty="0" smtClean="0">
                <a:solidFill>
                  <a:schemeClr val="accent4"/>
                </a:solidFill>
                <a:latin typeface="Bahnschrift Condensed" panose="020B0502040204020203" pitchFamily="34" charset="0"/>
              </a:rPr>
              <a:t>mujeres. </a:t>
            </a:r>
            <a:r>
              <a:rPr lang="es-ES" sz="3600" dirty="0" smtClean="0">
                <a:solidFill>
                  <a:schemeClr val="bg1"/>
                </a:solidFill>
                <a:latin typeface="Bahnschrift Condensed" panose="020B0502040204020203" pitchFamily="34" charset="0"/>
              </a:rPr>
              <a:t>Estas </a:t>
            </a:r>
            <a:r>
              <a:rPr lang="es-ES" sz="3600" dirty="0">
                <a:solidFill>
                  <a:schemeClr val="bg1"/>
                </a:solidFill>
                <a:latin typeface="Bahnschrift Condensed" panose="020B0502040204020203" pitchFamily="34" charset="0"/>
              </a:rPr>
              <a:t>alianzas profanas entre </a:t>
            </a:r>
            <a:r>
              <a:rPr lang="es-ES" sz="3600" dirty="0" smtClean="0">
                <a:solidFill>
                  <a:schemeClr val="bg1"/>
                </a:solidFill>
                <a:latin typeface="Bahnschrift Condensed" panose="020B0502040204020203" pitchFamily="34" charset="0"/>
              </a:rPr>
              <a:t>setitas [descendientes de Set] </a:t>
            </a:r>
            <a:r>
              <a:rPr lang="es-ES" sz="3600" dirty="0">
                <a:solidFill>
                  <a:schemeClr val="bg1"/>
                </a:solidFill>
                <a:latin typeface="Bahnschrift Condensed" panose="020B0502040204020203" pitchFamily="34" charset="0"/>
              </a:rPr>
              <a:t>y </a:t>
            </a:r>
            <a:r>
              <a:rPr lang="es-ES" sz="3600" dirty="0" smtClean="0">
                <a:solidFill>
                  <a:schemeClr val="bg1"/>
                </a:solidFill>
                <a:latin typeface="Bahnschrift Condensed" panose="020B0502040204020203" pitchFamily="34" charset="0"/>
              </a:rPr>
              <a:t>cainitas [descendientes de Caín] </a:t>
            </a:r>
            <a:r>
              <a:rPr lang="es-ES" sz="3600" dirty="0">
                <a:solidFill>
                  <a:schemeClr val="bg1"/>
                </a:solidFill>
                <a:latin typeface="Bahnschrift Condensed" panose="020B0502040204020203" pitchFamily="34" charset="0"/>
              </a:rPr>
              <a:t>fueron la causa del </a:t>
            </a:r>
            <a:r>
              <a:rPr lang="es-ES" sz="3600" dirty="0" smtClean="0">
                <a:solidFill>
                  <a:schemeClr val="bg1"/>
                </a:solidFill>
                <a:latin typeface="Bahnschrift Condensed" panose="020B0502040204020203" pitchFamily="34" charset="0"/>
              </a:rPr>
              <a:t>rápido aumento </a:t>
            </a:r>
            <a:r>
              <a:rPr lang="es-ES" sz="3600" dirty="0">
                <a:solidFill>
                  <a:schemeClr val="bg1"/>
                </a:solidFill>
                <a:latin typeface="Bahnschrift Condensed" panose="020B0502040204020203" pitchFamily="34" charset="0"/>
              </a:rPr>
              <a:t>de la impiedad entre los primeros. Dios siempre ha amonestado a </a:t>
            </a:r>
            <a:r>
              <a:rPr lang="es-ES" sz="3600" dirty="0" smtClean="0">
                <a:solidFill>
                  <a:schemeClr val="bg1"/>
                </a:solidFill>
                <a:latin typeface="Bahnschrift Condensed" panose="020B0502040204020203" pitchFamily="34" charset="0"/>
              </a:rPr>
              <a:t>sus seguidores </a:t>
            </a:r>
            <a:r>
              <a:rPr lang="es-ES" sz="3600" dirty="0">
                <a:solidFill>
                  <a:schemeClr val="bg1"/>
                </a:solidFill>
                <a:latin typeface="Bahnschrift Condensed" panose="020B0502040204020203" pitchFamily="34" charset="0"/>
              </a:rPr>
              <a:t>para que no se casen con incrédulos, debido al gran peligro al </a:t>
            </a:r>
            <a:r>
              <a:rPr lang="es-ES" sz="3600" dirty="0" smtClean="0">
                <a:solidFill>
                  <a:schemeClr val="bg1"/>
                </a:solidFill>
                <a:latin typeface="Bahnschrift Condensed" panose="020B0502040204020203" pitchFamily="34" charset="0"/>
              </a:rPr>
              <a:t>que así </a:t>
            </a:r>
            <a:r>
              <a:rPr lang="es-ES" sz="3600" dirty="0">
                <a:solidFill>
                  <a:schemeClr val="bg1"/>
                </a:solidFill>
                <a:latin typeface="Bahnschrift Condensed" panose="020B0502040204020203" pitchFamily="34" charset="0"/>
              </a:rPr>
              <a:t>se expone el creyente, y ante el cual generalmente sucumbe (</a:t>
            </a:r>
            <a:r>
              <a:rPr lang="es-ES" sz="3600" dirty="0" err="1">
                <a:solidFill>
                  <a:schemeClr val="bg1"/>
                </a:solidFill>
                <a:latin typeface="Bahnschrift Condensed" panose="020B0502040204020203" pitchFamily="34" charset="0"/>
              </a:rPr>
              <a:t>Deut</a:t>
            </a:r>
            <a:r>
              <a:rPr lang="es-ES" sz="3600" dirty="0">
                <a:solidFill>
                  <a:schemeClr val="bg1"/>
                </a:solidFill>
                <a:latin typeface="Bahnschrift Condensed" panose="020B0502040204020203" pitchFamily="34" charset="0"/>
              </a:rPr>
              <a:t>. 7: 3, </a:t>
            </a:r>
            <a:r>
              <a:rPr lang="es-ES" sz="3600" dirty="0" smtClean="0">
                <a:solidFill>
                  <a:schemeClr val="bg1"/>
                </a:solidFill>
                <a:latin typeface="Bahnschrift Condensed" panose="020B0502040204020203" pitchFamily="34" charset="0"/>
              </a:rPr>
              <a:t>4). </a:t>
            </a:r>
            <a:r>
              <a:rPr lang="es-ES" sz="3600" dirty="0">
                <a:solidFill>
                  <a:schemeClr val="bg1"/>
                </a:solidFill>
                <a:latin typeface="Bahnschrift Condensed" panose="020B0502040204020203" pitchFamily="34" charset="0"/>
              </a:rPr>
              <a:t>Pero los </a:t>
            </a:r>
            <a:r>
              <a:rPr lang="es-ES" sz="3600" dirty="0" smtClean="0">
                <a:solidFill>
                  <a:schemeClr val="bg1"/>
                </a:solidFill>
                <a:latin typeface="Bahnschrift Condensed" panose="020B0502040204020203" pitchFamily="34" charset="0"/>
              </a:rPr>
              <a:t>setitas no </a:t>
            </a:r>
            <a:r>
              <a:rPr lang="es-ES" sz="3600" dirty="0">
                <a:solidFill>
                  <a:schemeClr val="bg1"/>
                </a:solidFill>
                <a:latin typeface="Bahnschrift Condensed" panose="020B0502040204020203" pitchFamily="34" charset="0"/>
              </a:rPr>
              <a:t>prestaron atención a las amonestaciones que seguramente deben </a:t>
            </a:r>
            <a:r>
              <a:rPr lang="es-ES" sz="3600" dirty="0" smtClean="0">
                <a:solidFill>
                  <a:schemeClr val="bg1"/>
                </a:solidFill>
                <a:latin typeface="Bahnschrift Condensed" panose="020B0502040204020203" pitchFamily="34" charset="0"/>
              </a:rPr>
              <a:t>haber recibido</a:t>
            </a:r>
            <a:r>
              <a:rPr lang="es-ES" sz="3600" dirty="0">
                <a:solidFill>
                  <a:schemeClr val="bg1"/>
                </a:solidFill>
                <a:latin typeface="Bahnschrift Condensed" panose="020B0502040204020203" pitchFamily="34" charset="0"/>
              </a:rPr>
              <a:t>. Debido a la atracción de los sentidos no se satisficieron con </a:t>
            </a:r>
            <a:r>
              <a:rPr lang="es-ES" sz="3600" dirty="0" smtClean="0">
                <a:solidFill>
                  <a:schemeClr val="bg1"/>
                </a:solidFill>
                <a:latin typeface="Bahnschrift Condensed" panose="020B0502040204020203" pitchFamily="34" charset="0"/>
              </a:rPr>
              <a:t>las bellas </a:t>
            </a:r>
            <a:r>
              <a:rPr lang="es-ES" sz="3600" dirty="0">
                <a:solidFill>
                  <a:schemeClr val="bg1"/>
                </a:solidFill>
                <a:latin typeface="Bahnschrift Condensed" panose="020B0502040204020203" pitchFamily="34" charset="0"/>
              </a:rPr>
              <a:t>hijas del linaje piadoso, y con frecuencia eligieron esposas entre </a:t>
            </a:r>
            <a:r>
              <a:rPr lang="es-ES" sz="3600" dirty="0" smtClean="0">
                <a:solidFill>
                  <a:schemeClr val="bg1"/>
                </a:solidFill>
                <a:latin typeface="Bahnschrift Condensed" panose="020B0502040204020203" pitchFamily="34" charset="0"/>
              </a:rPr>
              <a:t>los cainitas</a:t>
            </a:r>
            <a:r>
              <a:rPr lang="es-ES" sz="3600" dirty="0">
                <a:solidFill>
                  <a:schemeClr val="bg1"/>
                </a:solidFill>
                <a:latin typeface="Bahnschrift Condensed" panose="020B0502040204020203" pitchFamily="34" charset="0"/>
              </a:rPr>
              <a:t>. Además, el empleo de la forma plural, "tomaron.... mujeres", </a:t>
            </a:r>
            <a:r>
              <a:rPr lang="es-ES" sz="3600" dirty="0" smtClean="0">
                <a:solidFill>
                  <a:schemeClr val="bg1"/>
                </a:solidFill>
                <a:latin typeface="Bahnschrift Condensed" panose="020B0502040204020203" pitchFamily="34" charset="0"/>
              </a:rPr>
              <a:t>parece sugerir </a:t>
            </a:r>
            <a:r>
              <a:rPr lang="es-ES" sz="3600" dirty="0">
                <a:solidFill>
                  <a:schemeClr val="bg1"/>
                </a:solidFill>
                <a:latin typeface="Bahnschrift Condensed" panose="020B0502040204020203" pitchFamily="34" charset="0"/>
              </a:rPr>
              <a:t>que predominaba la poligamia</a:t>
            </a:r>
            <a:r>
              <a:rPr lang="es-ES" sz="3600" dirty="0" smtClean="0">
                <a:solidFill>
                  <a:schemeClr val="accent4"/>
                </a:solidFill>
                <a:latin typeface="Bahnschrift Condensed" panose="020B0502040204020203" pitchFamily="34" charset="0"/>
              </a:rPr>
              <a:t>. </a:t>
            </a:r>
            <a:r>
              <a:rPr lang="es-ES" sz="3600" i="1" dirty="0" smtClean="0">
                <a:solidFill>
                  <a:srgbClr val="00B0F0"/>
                </a:solidFill>
                <a:latin typeface="Bahnschrift Condensed" panose="020B0502040204020203" pitchFamily="34" charset="0"/>
              </a:rPr>
              <a:t>Comentario bíblico adventista, </a:t>
            </a:r>
            <a:r>
              <a:rPr lang="es-ES" sz="3600" i="1" dirty="0" err="1" smtClean="0">
                <a:solidFill>
                  <a:srgbClr val="00B0F0"/>
                </a:solidFill>
                <a:latin typeface="Bahnschrift Condensed" panose="020B0502040204020203" pitchFamily="34" charset="0"/>
              </a:rPr>
              <a:t>Gn</a:t>
            </a:r>
            <a:r>
              <a:rPr lang="es-ES" sz="3600" i="1" dirty="0" smtClean="0">
                <a:solidFill>
                  <a:srgbClr val="00B0F0"/>
                </a:solidFill>
                <a:latin typeface="Bahnschrift Condensed" panose="020B0502040204020203" pitchFamily="34" charset="0"/>
              </a:rPr>
              <a:t>. 6: 2</a:t>
            </a:r>
            <a:endParaRPr lang="es-ES" sz="36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346235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2173539" y="1985912"/>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Introducción</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4276612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smtClean="0">
                <a:solidFill>
                  <a:schemeClr val="bg1"/>
                </a:solidFill>
                <a:latin typeface="Bahnschrift Light Condensed" panose="020B0502040204020203" pitchFamily="34" charset="0"/>
              </a:rPr>
              <a:t>Un remanente fiel</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4166569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338744"/>
            <a:ext cx="10742522" cy="4154984"/>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smtClean="0">
                <a:solidFill>
                  <a:srgbClr val="FF0000"/>
                </a:solidFill>
                <a:latin typeface="Bahnschrift Condensed" panose="020B0502040204020203" pitchFamily="34" charset="0"/>
              </a:rPr>
              <a:t>Génesis </a:t>
            </a:r>
            <a:r>
              <a:rPr lang="es-ES" sz="4400" dirty="0">
                <a:solidFill>
                  <a:srgbClr val="FF0000"/>
                </a:solidFill>
                <a:latin typeface="Bahnschrift Condensed" panose="020B0502040204020203" pitchFamily="34" charset="0"/>
              </a:rPr>
              <a:t>6:9; 7:1:</a:t>
            </a:r>
          </a:p>
          <a:p>
            <a:r>
              <a:rPr lang="es-ES" sz="4400" dirty="0" smtClean="0">
                <a:solidFill>
                  <a:schemeClr val="bg1">
                    <a:lumMod val="85000"/>
                  </a:schemeClr>
                </a:solidFill>
                <a:latin typeface="Bahnschrift Condensed" panose="020B0502040204020203" pitchFamily="34" charset="0"/>
              </a:rPr>
              <a:t>“</a:t>
            </a:r>
            <a:r>
              <a:rPr lang="es-ES" sz="4400" dirty="0">
                <a:solidFill>
                  <a:schemeClr val="bg1">
                    <a:lumMod val="85000"/>
                  </a:schemeClr>
                </a:solidFill>
                <a:latin typeface="Bahnschrift Condensed" panose="020B0502040204020203" pitchFamily="34" charset="0"/>
              </a:rPr>
              <a:t>Estas son las generaciones de Noé: Noé, varón </a:t>
            </a:r>
            <a:r>
              <a:rPr lang="es-ES" sz="4400" dirty="0">
                <a:solidFill>
                  <a:srgbClr val="FFFF00"/>
                </a:solidFill>
                <a:latin typeface="Bahnschrift Condensed" panose="020B0502040204020203" pitchFamily="34" charset="0"/>
              </a:rPr>
              <a:t>justo</a:t>
            </a:r>
            <a:r>
              <a:rPr lang="es-ES" sz="4400" dirty="0">
                <a:solidFill>
                  <a:schemeClr val="bg1">
                    <a:lumMod val="85000"/>
                  </a:schemeClr>
                </a:solidFill>
                <a:latin typeface="Bahnschrift Condensed" panose="020B0502040204020203" pitchFamily="34" charset="0"/>
              </a:rPr>
              <a:t>, era </a:t>
            </a:r>
            <a:r>
              <a:rPr lang="es-ES" sz="4400" dirty="0">
                <a:solidFill>
                  <a:srgbClr val="FFFF00"/>
                </a:solidFill>
                <a:latin typeface="Bahnschrift Condensed" panose="020B0502040204020203" pitchFamily="34" charset="0"/>
              </a:rPr>
              <a:t>perfecto</a:t>
            </a:r>
            <a:r>
              <a:rPr lang="es-ES" sz="4400" dirty="0">
                <a:solidFill>
                  <a:schemeClr val="bg1">
                    <a:lumMod val="85000"/>
                  </a:schemeClr>
                </a:solidFill>
                <a:latin typeface="Bahnschrift Condensed" panose="020B0502040204020203" pitchFamily="34" charset="0"/>
              </a:rPr>
              <a:t> en sus generaciones; </a:t>
            </a:r>
            <a:r>
              <a:rPr lang="es-ES" sz="4400" dirty="0">
                <a:solidFill>
                  <a:srgbClr val="FFFF00"/>
                </a:solidFill>
                <a:latin typeface="Bahnschrift Condensed" panose="020B0502040204020203" pitchFamily="34" charset="0"/>
              </a:rPr>
              <a:t>con Dios caminó</a:t>
            </a:r>
            <a:r>
              <a:rPr lang="es-ES" sz="4400" dirty="0">
                <a:solidFill>
                  <a:schemeClr val="bg1">
                    <a:lumMod val="85000"/>
                  </a:schemeClr>
                </a:solidFill>
                <a:latin typeface="Bahnschrift Condensed" panose="020B0502040204020203" pitchFamily="34" charset="0"/>
              </a:rPr>
              <a:t> Noé. . . Dijo luego Jehová a Noé: Entra tú y toda tu casa en el arca; porque a ti he visto </a:t>
            </a:r>
            <a:r>
              <a:rPr lang="es-ES" sz="4400" dirty="0">
                <a:solidFill>
                  <a:srgbClr val="FFFF00"/>
                </a:solidFill>
                <a:latin typeface="Bahnschrift Condensed" panose="020B0502040204020203" pitchFamily="34" charset="0"/>
              </a:rPr>
              <a:t>justo</a:t>
            </a:r>
            <a:r>
              <a:rPr lang="es-ES" sz="4400" dirty="0">
                <a:solidFill>
                  <a:schemeClr val="bg1">
                    <a:lumMod val="85000"/>
                  </a:schemeClr>
                </a:solidFill>
                <a:latin typeface="Bahnschrift Condensed" panose="020B0502040204020203" pitchFamily="34" charset="0"/>
              </a:rPr>
              <a:t> delante de mí en esta generación.”</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223528" y="199526"/>
            <a:ext cx="10358652" cy="2123658"/>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En contraste con los </a:t>
            </a:r>
            <a:r>
              <a:rPr lang="es-ES" sz="4400" b="1" dirty="0" smtClean="0">
                <a:solidFill>
                  <a:srgbClr val="FFC000"/>
                </a:solidFill>
                <a:latin typeface="Bahnschrift Condensed" panose="020B0502040204020203" pitchFamily="34" charset="0"/>
              </a:rPr>
              <a:t>pecadores,  </a:t>
            </a:r>
            <a:r>
              <a:rPr lang="es-ES" sz="4400" b="1" dirty="0">
                <a:solidFill>
                  <a:srgbClr val="FFC000"/>
                </a:solidFill>
                <a:latin typeface="Bahnschrift Condensed" panose="020B0502040204020203" pitchFamily="34" charset="0"/>
              </a:rPr>
              <a:t>Dios tenía un </a:t>
            </a:r>
            <a:r>
              <a:rPr lang="es-ES" sz="4400" b="1" u="sng" dirty="0">
                <a:solidFill>
                  <a:srgbClr val="FFC000"/>
                </a:solidFill>
                <a:latin typeface="Bahnschrift Condensed" panose="020B0502040204020203" pitchFamily="34" charset="0"/>
              </a:rPr>
              <a:t>remanente fiel.</a:t>
            </a:r>
            <a:r>
              <a:rPr lang="es-ES" sz="4400" b="1" dirty="0">
                <a:solidFill>
                  <a:srgbClr val="FFC000"/>
                </a:solidFill>
                <a:latin typeface="Bahnschrift Condensed" panose="020B0502040204020203" pitchFamily="34" charset="0"/>
              </a:rPr>
              <a:t> Solo había ocho fieles en un mundo a donde había indudablemente </a:t>
            </a:r>
            <a:r>
              <a:rPr lang="es-ES" sz="4400" b="1" u="sng" dirty="0">
                <a:solidFill>
                  <a:srgbClr val="FFC000"/>
                </a:solidFill>
                <a:latin typeface="Bahnschrift Condensed" panose="020B0502040204020203" pitchFamily="34" charset="0"/>
              </a:rPr>
              <a:t>millones</a:t>
            </a:r>
            <a:r>
              <a:rPr lang="es-ES" sz="4400" b="1" dirty="0">
                <a:solidFill>
                  <a:srgbClr val="FFC000"/>
                </a:solidFill>
                <a:latin typeface="Bahnschrift Condensed" panose="020B0502040204020203" pitchFamily="34" charset="0"/>
              </a:rPr>
              <a:t> de habitantes.</a:t>
            </a:r>
          </a:p>
        </p:txBody>
      </p:sp>
    </p:spTree>
    <p:extLst>
      <p:ext uri="{BB962C8B-B14F-4D97-AF65-F5344CB8AC3E}">
        <p14:creationId xmlns:p14="http://schemas.microsoft.com/office/powerpoint/2010/main" val="1571557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3046988"/>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Un Periodo de Gracia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395958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338744"/>
            <a:ext cx="10742522" cy="280076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Génesis 6:3: </a:t>
            </a:r>
            <a:endParaRPr lang="es-ES" sz="4400" dirty="0" smtClean="0">
              <a:solidFill>
                <a:srgbClr val="FF0000"/>
              </a:solidFill>
              <a:latin typeface="Bahnschrift Condensed" panose="020B0502040204020203" pitchFamily="34" charset="0"/>
            </a:endParaRPr>
          </a:p>
          <a:p>
            <a:r>
              <a:rPr lang="es-ES" sz="4400" dirty="0" smtClean="0">
                <a:solidFill>
                  <a:schemeClr val="bg1">
                    <a:lumMod val="85000"/>
                  </a:schemeClr>
                </a:solidFill>
                <a:latin typeface="Bahnschrift Condensed" panose="020B0502040204020203" pitchFamily="34" charset="0"/>
              </a:rPr>
              <a:t>“</a:t>
            </a:r>
            <a:r>
              <a:rPr lang="es-ES" sz="4400" dirty="0">
                <a:solidFill>
                  <a:schemeClr val="bg1">
                    <a:lumMod val="85000"/>
                  </a:schemeClr>
                </a:solidFill>
                <a:latin typeface="Bahnschrift Condensed" panose="020B0502040204020203" pitchFamily="34" charset="0"/>
              </a:rPr>
              <a:t>Y dijo Jehová: No contenderá mi espíritu con el hombre para siempre, porque ciertamente él es carne; más serán sus días ciento veinte años.”</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205110" y="215086"/>
            <a:ext cx="10358652" cy="144655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Dios le dio al mundo antediluviano un </a:t>
            </a:r>
            <a:r>
              <a:rPr lang="es-ES" sz="4400" b="1" u="sng" dirty="0">
                <a:solidFill>
                  <a:srgbClr val="FFC000"/>
                </a:solidFill>
                <a:latin typeface="Bahnschrift Condensed" panose="020B0502040204020203" pitchFamily="34" charset="0"/>
              </a:rPr>
              <a:t>periodo de gracia </a:t>
            </a:r>
            <a:r>
              <a:rPr lang="es-ES" sz="4400" b="1" dirty="0">
                <a:solidFill>
                  <a:srgbClr val="FFC000"/>
                </a:solidFill>
                <a:latin typeface="Bahnschrift Condensed" panose="020B0502040204020203" pitchFamily="34" charset="0"/>
              </a:rPr>
              <a:t>para que se arrepintieran (120 años).</a:t>
            </a:r>
          </a:p>
        </p:txBody>
      </p:sp>
    </p:spTree>
    <p:extLst>
      <p:ext uri="{BB962C8B-B14F-4D97-AF65-F5344CB8AC3E}">
        <p14:creationId xmlns:p14="http://schemas.microsoft.com/office/powerpoint/2010/main" val="3156477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3046988"/>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Un Mensaje de Advertencia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1495595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338744"/>
            <a:ext cx="10742522" cy="280076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2 Pedro 2:5:</a:t>
            </a:r>
          </a:p>
          <a:p>
            <a:r>
              <a:rPr lang="es-ES" sz="4400" dirty="0" smtClean="0">
                <a:solidFill>
                  <a:schemeClr val="bg1">
                    <a:lumMod val="85000"/>
                  </a:schemeClr>
                </a:solidFill>
                <a:latin typeface="Bahnschrift Condensed" panose="020B0502040204020203" pitchFamily="34" charset="0"/>
              </a:rPr>
              <a:t>“. </a:t>
            </a:r>
            <a:r>
              <a:rPr lang="es-ES" sz="4400" dirty="0">
                <a:solidFill>
                  <a:schemeClr val="bg1">
                    <a:lumMod val="85000"/>
                  </a:schemeClr>
                </a:solidFill>
                <a:latin typeface="Bahnschrift Condensed" panose="020B0502040204020203" pitchFamily="34" charset="0"/>
              </a:rPr>
              <a:t>. . y si no perdonó al mundo antiguo, sino que guardó a Noé, pregonero de justicia, con otras siete personas, trayendo el diluvio sobre el mundo de los impíos.”</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031593" y="506594"/>
            <a:ext cx="10358652" cy="144655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Noé </a:t>
            </a:r>
            <a:r>
              <a:rPr lang="es-ES" sz="4400" b="1" dirty="0" smtClean="0">
                <a:solidFill>
                  <a:srgbClr val="FFC000"/>
                </a:solidFill>
                <a:latin typeface="Bahnschrift Condensed" panose="020B0502040204020203" pitchFamily="34" charset="0"/>
              </a:rPr>
              <a:t>predicó </a:t>
            </a:r>
            <a:r>
              <a:rPr lang="es-ES" sz="4400" b="1" dirty="0">
                <a:solidFill>
                  <a:srgbClr val="FFC000"/>
                </a:solidFill>
                <a:latin typeface="Bahnschrift Condensed" panose="020B0502040204020203" pitchFamily="34" charset="0"/>
              </a:rPr>
              <a:t>la necesidad de vivir vidas justas durante este periodo de gracia.</a:t>
            </a:r>
          </a:p>
        </p:txBody>
      </p:sp>
    </p:spTree>
    <p:extLst>
      <p:ext uri="{BB962C8B-B14F-4D97-AF65-F5344CB8AC3E}">
        <p14:creationId xmlns:p14="http://schemas.microsoft.com/office/powerpoint/2010/main" val="1689045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627797" y="163773"/>
            <a:ext cx="11163869" cy="6617196"/>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000" dirty="0" smtClean="0">
                <a:solidFill>
                  <a:schemeClr val="bg1">
                    <a:lumMod val="85000"/>
                  </a:schemeClr>
                </a:solidFill>
                <a:latin typeface="Bahnschrift Condensed" panose="020B0502040204020203" pitchFamily="34" charset="0"/>
              </a:rPr>
              <a:t>    Este </a:t>
            </a:r>
            <a:r>
              <a:rPr lang="es-ES" sz="4000" dirty="0">
                <a:solidFill>
                  <a:schemeClr val="bg1">
                    <a:lumMod val="85000"/>
                  </a:schemeClr>
                </a:solidFill>
                <a:latin typeface="Bahnschrift Condensed" panose="020B0502040204020203" pitchFamily="34" charset="0"/>
              </a:rPr>
              <a:t>mensaje estuvo acompañado del poder del </a:t>
            </a:r>
            <a:r>
              <a:rPr lang="es-ES" sz="4000" dirty="0">
                <a:solidFill>
                  <a:srgbClr val="FFFF00"/>
                </a:solidFill>
                <a:latin typeface="Bahnschrift Condensed" panose="020B0502040204020203" pitchFamily="34" charset="0"/>
              </a:rPr>
              <a:t>Espíritu Santo</a:t>
            </a:r>
            <a:r>
              <a:rPr lang="es-ES" sz="4000" dirty="0">
                <a:solidFill>
                  <a:schemeClr val="bg1">
                    <a:lumMod val="85000"/>
                  </a:schemeClr>
                </a:solidFill>
                <a:latin typeface="Bahnschrift Condensed" panose="020B0502040204020203" pitchFamily="34" charset="0"/>
              </a:rPr>
              <a:t>.</a:t>
            </a:r>
          </a:p>
          <a:p>
            <a:r>
              <a:rPr lang="es-ES" sz="4000" dirty="0">
                <a:solidFill>
                  <a:schemeClr val="bg1">
                    <a:lumMod val="85000"/>
                  </a:schemeClr>
                </a:solidFill>
                <a:latin typeface="Bahnschrift Condensed" panose="020B0502040204020203" pitchFamily="34" charset="0"/>
              </a:rPr>
              <a:t>El mensaje de Noé fue un </a:t>
            </a:r>
            <a:r>
              <a:rPr lang="es-ES" sz="4000" dirty="0">
                <a:solidFill>
                  <a:srgbClr val="FFFF00"/>
                </a:solidFill>
                <a:latin typeface="Bahnschrift Condensed" panose="020B0502040204020203" pitchFamily="34" charset="0"/>
              </a:rPr>
              <a:t>mensaje de juicio</a:t>
            </a:r>
            <a:r>
              <a:rPr lang="es-ES" sz="4000" dirty="0">
                <a:solidFill>
                  <a:schemeClr val="bg1">
                    <a:lumMod val="85000"/>
                  </a:schemeClr>
                </a:solidFill>
                <a:latin typeface="Bahnschrift Condensed" panose="020B0502040204020203" pitchFamily="34" charset="0"/>
              </a:rPr>
              <a:t>. La palabra ‘</a:t>
            </a:r>
            <a:r>
              <a:rPr lang="es-ES" sz="4000" dirty="0">
                <a:solidFill>
                  <a:srgbClr val="FFFF00"/>
                </a:solidFill>
                <a:latin typeface="Bahnschrift Condensed" panose="020B0502040204020203" pitchFamily="34" charset="0"/>
              </a:rPr>
              <a:t>contenderá</a:t>
            </a:r>
            <a:r>
              <a:rPr lang="es-ES" sz="4000" dirty="0">
                <a:solidFill>
                  <a:schemeClr val="bg1">
                    <a:lumMod val="85000"/>
                  </a:schemeClr>
                </a:solidFill>
                <a:latin typeface="Bahnschrift Condensed" panose="020B0502040204020203" pitchFamily="34" charset="0"/>
              </a:rPr>
              <a:t>’ [</a:t>
            </a:r>
            <a:r>
              <a:rPr lang="es-ES" sz="4000" i="1" dirty="0" err="1">
                <a:solidFill>
                  <a:schemeClr val="bg1">
                    <a:lumMod val="85000"/>
                  </a:schemeClr>
                </a:solidFill>
                <a:latin typeface="Bahnschrift Condensed" panose="020B0502040204020203" pitchFamily="34" charset="0"/>
              </a:rPr>
              <a:t>doon</a:t>
            </a:r>
            <a:r>
              <a:rPr lang="es-ES" sz="4000" dirty="0">
                <a:solidFill>
                  <a:schemeClr val="bg1">
                    <a:lumMod val="85000"/>
                  </a:schemeClr>
                </a:solidFill>
                <a:latin typeface="Bahnschrift Condensed" panose="020B0502040204020203" pitchFamily="34" charset="0"/>
              </a:rPr>
              <a:t>] se traduce repetidas veces ‘juicio’ en el Antiguo Testamento.</a:t>
            </a:r>
          </a:p>
          <a:p>
            <a:r>
              <a:rPr lang="es-ES" sz="4000" dirty="0">
                <a:solidFill>
                  <a:schemeClr val="bg1">
                    <a:lumMod val="85000"/>
                  </a:schemeClr>
                </a:solidFill>
                <a:latin typeface="Bahnschrift Condensed" panose="020B0502040204020203" pitchFamily="34" charset="0"/>
              </a:rPr>
              <a:t>Noé demostró su </a:t>
            </a:r>
            <a:r>
              <a:rPr lang="es-ES" sz="4000" dirty="0">
                <a:solidFill>
                  <a:srgbClr val="FFFF00"/>
                </a:solidFill>
                <a:latin typeface="Bahnschrift Condensed" panose="020B0502040204020203" pitchFamily="34" charset="0"/>
              </a:rPr>
              <a:t>fe</a:t>
            </a:r>
            <a:r>
              <a:rPr lang="es-ES" sz="4000" dirty="0">
                <a:solidFill>
                  <a:schemeClr val="bg1">
                    <a:lumMod val="85000"/>
                  </a:schemeClr>
                </a:solidFill>
                <a:latin typeface="Bahnschrift Condensed" panose="020B0502040204020203" pitchFamily="34" charset="0"/>
              </a:rPr>
              <a:t> por sus obras. No solo </a:t>
            </a:r>
            <a:r>
              <a:rPr lang="es-ES" sz="4000" dirty="0" smtClean="0">
                <a:solidFill>
                  <a:srgbClr val="FFFF00"/>
                </a:solidFill>
                <a:latin typeface="Bahnschrift Condensed" panose="020B0502040204020203" pitchFamily="34" charset="0"/>
              </a:rPr>
              <a:t>predicó</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sino que </a:t>
            </a:r>
            <a:r>
              <a:rPr lang="es-ES" sz="4000" dirty="0" smtClean="0">
                <a:solidFill>
                  <a:schemeClr val="bg1">
                    <a:lumMod val="85000"/>
                  </a:schemeClr>
                </a:solidFill>
                <a:latin typeface="Bahnschrift Condensed" panose="020B0502040204020203" pitchFamily="34" charset="0"/>
              </a:rPr>
              <a:t>construyó </a:t>
            </a:r>
            <a:r>
              <a:rPr lang="es-ES" sz="4000" dirty="0">
                <a:solidFill>
                  <a:schemeClr val="bg1">
                    <a:lumMod val="85000"/>
                  </a:schemeClr>
                </a:solidFill>
                <a:latin typeface="Bahnschrift Condensed" panose="020B0502040204020203" pitchFamily="34" charset="0"/>
              </a:rPr>
              <a:t>un arca y así dio evidencia que creía lo que predicaba (</a:t>
            </a:r>
            <a:r>
              <a:rPr lang="es-ES" sz="4000" dirty="0">
                <a:solidFill>
                  <a:srgbClr val="FF0000"/>
                </a:solidFill>
                <a:latin typeface="Bahnschrift Condensed" panose="020B0502040204020203" pitchFamily="34" charset="0"/>
              </a:rPr>
              <a:t>Hebreos 11:7</a:t>
            </a:r>
            <a:r>
              <a:rPr lang="es-ES" sz="4000" dirty="0">
                <a:solidFill>
                  <a:schemeClr val="bg1">
                    <a:lumMod val="85000"/>
                  </a:schemeClr>
                </a:solidFill>
                <a:latin typeface="Bahnschrift Condensed" panose="020B0502040204020203" pitchFamily="34" charset="0"/>
              </a:rPr>
              <a:t>). Sus obras revelaron que su fe era genuina.</a:t>
            </a:r>
          </a:p>
          <a:p>
            <a:r>
              <a:rPr lang="es-ES" sz="3600" i="1" dirty="0">
                <a:solidFill>
                  <a:schemeClr val="bg1">
                    <a:lumMod val="85000"/>
                  </a:schemeClr>
                </a:solidFill>
                <a:latin typeface="Bahnschrift Condensed" panose="020B0502040204020203" pitchFamily="34" charset="0"/>
              </a:rPr>
              <a:t>“Por la fe Noé, cuando fue advertido por Dios acerca de cosas que aún no se veían, con temor </a:t>
            </a:r>
            <a:r>
              <a:rPr lang="es-ES" sz="3600" i="1" dirty="0">
                <a:solidFill>
                  <a:srgbClr val="FFFF00"/>
                </a:solidFill>
                <a:latin typeface="Bahnschrift Condensed" panose="020B0502040204020203" pitchFamily="34" charset="0"/>
              </a:rPr>
              <a:t>preparó el arca </a:t>
            </a:r>
            <a:r>
              <a:rPr lang="es-ES" sz="3600" i="1" dirty="0">
                <a:solidFill>
                  <a:schemeClr val="bg1">
                    <a:lumMod val="85000"/>
                  </a:schemeClr>
                </a:solidFill>
                <a:latin typeface="Bahnschrift Condensed" panose="020B0502040204020203" pitchFamily="34" charset="0"/>
              </a:rPr>
              <a:t>en que su casa se salvase; y por esa fe condenó al mundo, y fue hecho heredero de la justicia que viene por la fe.”</a:t>
            </a:r>
            <a:endParaRPr lang="es-DO" sz="3600" i="1"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2485987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3046988"/>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Contrario a la Razón y la Ciencia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381704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507241" y="305068"/>
            <a:ext cx="11368585" cy="6247864"/>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000" dirty="0">
                <a:solidFill>
                  <a:schemeClr val="bg1">
                    <a:lumMod val="85000"/>
                  </a:schemeClr>
                </a:solidFill>
                <a:latin typeface="Bahnschrift Condensed" panose="020B0502040204020203" pitchFamily="34" charset="0"/>
              </a:rPr>
              <a:t>    El mensaje de Noé era contrario a la evidencia </a:t>
            </a:r>
            <a:r>
              <a:rPr lang="es-ES" sz="4000" dirty="0">
                <a:solidFill>
                  <a:srgbClr val="FFFF00"/>
                </a:solidFill>
                <a:latin typeface="Bahnschrift Condensed" panose="020B0502040204020203" pitchFamily="34" charset="0"/>
              </a:rPr>
              <a:t>histórica, científica, sensorial y racional.</a:t>
            </a:r>
            <a:r>
              <a:rPr lang="es-ES" sz="4000" dirty="0">
                <a:solidFill>
                  <a:schemeClr val="bg1">
                    <a:lumMod val="85000"/>
                  </a:schemeClr>
                </a:solidFill>
                <a:latin typeface="Bahnschrift Condensed" panose="020B0502040204020203" pitchFamily="34" charset="0"/>
              </a:rPr>
              <a:t> La idea de un diluvio universal era absurda e </a:t>
            </a:r>
            <a:r>
              <a:rPr lang="es-ES" sz="4000" dirty="0" smtClean="0">
                <a:solidFill>
                  <a:schemeClr val="bg1">
                    <a:lumMod val="85000"/>
                  </a:schemeClr>
                </a:solidFill>
                <a:latin typeface="Bahnschrift Condensed" panose="020B0502040204020203" pitchFamily="34" charset="0"/>
              </a:rPr>
              <a:t>ilógica para el mundo:</a:t>
            </a:r>
            <a:endParaRPr lang="es-ES" sz="4000" dirty="0">
              <a:solidFill>
                <a:schemeClr val="bg1">
                  <a:lumMod val="85000"/>
                </a:schemeClr>
              </a:solidFill>
              <a:latin typeface="Bahnschrift Condensed" panose="020B0502040204020203" pitchFamily="34" charset="0"/>
            </a:endParaRP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En </a:t>
            </a:r>
            <a:r>
              <a:rPr lang="es-ES" sz="4000" dirty="0">
                <a:solidFill>
                  <a:schemeClr val="bg1">
                    <a:lumMod val="85000"/>
                  </a:schemeClr>
                </a:solidFill>
                <a:latin typeface="Bahnschrift Condensed" panose="020B0502040204020203" pitchFamily="34" charset="0"/>
              </a:rPr>
              <a:t>la creación el planeta estaba </a:t>
            </a:r>
            <a:r>
              <a:rPr lang="es-ES" sz="4000" dirty="0">
                <a:solidFill>
                  <a:srgbClr val="FFFF00"/>
                </a:solidFill>
                <a:latin typeface="Bahnschrift Condensed" panose="020B0502040204020203" pitchFamily="34" charset="0"/>
              </a:rPr>
              <a:t>cubierto de agua (Génesis 1:2).</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El </a:t>
            </a:r>
            <a:r>
              <a:rPr lang="es-ES" sz="4000" dirty="0">
                <a:solidFill>
                  <a:srgbClr val="FFFF00"/>
                </a:solidFill>
                <a:latin typeface="Bahnschrift Condensed" panose="020B0502040204020203" pitchFamily="34" charset="0"/>
              </a:rPr>
              <a:t>segundo</a:t>
            </a:r>
            <a:r>
              <a:rPr lang="es-ES" sz="4000" dirty="0">
                <a:solidFill>
                  <a:schemeClr val="bg1">
                    <a:lumMod val="85000"/>
                  </a:schemeClr>
                </a:solidFill>
                <a:latin typeface="Bahnschrift Condensed" panose="020B0502040204020203" pitchFamily="34" charset="0"/>
              </a:rPr>
              <a:t> día de la creación Dios </a:t>
            </a:r>
            <a:r>
              <a:rPr lang="es-ES" sz="4000" dirty="0" smtClean="0">
                <a:solidFill>
                  <a:schemeClr val="bg1">
                    <a:lumMod val="85000"/>
                  </a:schemeClr>
                </a:solidFill>
                <a:latin typeface="Bahnschrift Condensed" panose="020B0502040204020203" pitchFamily="34" charset="0"/>
              </a:rPr>
              <a:t>colocó </a:t>
            </a:r>
            <a:r>
              <a:rPr lang="es-ES" sz="4000" dirty="0">
                <a:solidFill>
                  <a:srgbClr val="FFFF00"/>
                </a:solidFill>
                <a:latin typeface="Bahnschrift Condensed" panose="020B0502040204020203" pitchFamily="34" charset="0"/>
              </a:rPr>
              <a:t>agua arriba </a:t>
            </a:r>
            <a:r>
              <a:rPr lang="es-ES" sz="4000" dirty="0">
                <a:solidFill>
                  <a:schemeClr val="bg1">
                    <a:lumMod val="85000"/>
                  </a:schemeClr>
                </a:solidFill>
                <a:latin typeface="Bahnschrift Condensed" panose="020B0502040204020203" pitchFamily="34" charset="0"/>
              </a:rPr>
              <a:t>y agua </a:t>
            </a:r>
            <a:r>
              <a:rPr lang="es-ES" sz="4000" dirty="0">
                <a:solidFill>
                  <a:srgbClr val="FFFF00"/>
                </a:solidFill>
                <a:latin typeface="Bahnschrift Condensed" panose="020B0502040204020203" pitchFamily="34" charset="0"/>
              </a:rPr>
              <a:t>debajo</a:t>
            </a:r>
            <a:r>
              <a:rPr lang="es-ES" sz="4000" dirty="0">
                <a:solidFill>
                  <a:schemeClr val="bg1">
                    <a:lumMod val="85000"/>
                  </a:schemeClr>
                </a:solidFill>
                <a:latin typeface="Bahnschrift Condensed" panose="020B0502040204020203" pitchFamily="34" charset="0"/>
              </a:rPr>
              <a:t> de la tierra (Génesis 1:7).</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chemeClr val="bg1">
                    <a:lumMod val="85000"/>
                  </a:schemeClr>
                </a:solidFill>
                <a:latin typeface="Bahnschrift Condensed" panose="020B0502040204020203" pitchFamily="34" charset="0"/>
              </a:rPr>
              <a:t>tierra era regada por un sistema de </a:t>
            </a:r>
            <a:r>
              <a:rPr lang="es-ES" sz="4000" dirty="0">
                <a:solidFill>
                  <a:srgbClr val="FFFF00"/>
                </a:solidFill>
                <a:latin typeface="Bahnschrift Condensed" panose="020B0502040204020203" pitchFamily="34" charset="0"/>
              </a:rPr>
              <a:t>riego </a:t>
            </a:r>
            <a:r>
              <a:rPr lang="es-ES" sz="4000" dirty="0" smtClean="0">
                <a:solidFill>
                  <a:srgbClr val="FFFF00"/>
                </a:solidFill>
                <a:latin typeface="Bahnschrift Condensed" panose="020B0502040204020203" pitchFamily="34" charset="0"/>
              </a:rPr>
              <a:t>automático [vapor que subía de la tierra, sin lluvia] </a:t>
            </a:r>
            <a:r>
              <a:rPr lang="es-ES" sz="4000" dirty="0">
                <a:solidFill>
                  <a:srgbClr val="FFFF00"/>
                </a:solidFill>
                <a:latin typeface="Bahnschrift Condensed" panose="020B0502040204020203" pitchFamily="34" charset="0"/>
              </a:rPr>
              <a:t>(Génesis 2:5, 6).</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En </a:t>
            </a:r>
            <a:r>
              <a:rPr lang="es-ES" sz="4000" dirty="0">
                <a:solidFill>
                  <a:schemeClr val="bg1">
                    <a:lumMod val="85000"/>
                  </a:schemeClr>
                </a:solidFill>
                <a:latin typeface="Bahnschrift Condensed" panose="020B0502040204020203" pitchFamily="34" charset="0"/>
              </a:rPr>
              <a:t>el diluvio Dios abrió las </a:t>
            </a:r>
            <a:r>
              <a:rPr lang="es-ES" sz="4000" dirty="0">
                <a:solidFill>
                  <a:srgbClr val="FFFF00"/>
                </a:solidFill>
                <a:latin typeface="Bahnschrift Condensed" panose="020B0502040204020203" pitchFamily="34" charset="0"/>
              </a:rPr>
              <a:t>ventanas</a:t>
            </a:r>
            <a:r>
              <a:rPr lang="es-ES" sz="4000" dirty="0">
                <a:solidFill>
                  <a:schemeClr val="bg1">
                    <a:lumMod val="85000"/>
                  </a:schemeClr>
                </a:solidFill>
                <a:latin typeface="Bahnschrift Condensed" panose="020B0502040204020203" pitchFamily="34" charset="0"/>
              </a:rPr>
              <a:t> del cielo y las </a:t>
            </a:r>
            <a:r>
              <a:rPr lang="es-ES" sz="4000" dirty="0">
                <a:solidFill>
                  <a:srgbClr val="FFFF00"/>
                </a:solidFill>
                <a:latin typeface="Bahnschrift Condensed" panose="020B0502040204020203" pitchFamily="34" charset="0"/>
              </a:rPr>
              <a:t>fuentes</a:t>
            </a:r>
            <a:r>
              <a:rPr lang="es-ES" sz="4000" dirty="0">
                <a:solidFill>
                  <a:schemeClr val="bg1">
                    <a:lumMod val="85000"/>
                  </a:schemeClr>
                </a:solidFill>
                <a:latin typeface="Bahnschrift Condensed" panose="020B0502040204020203" pitchFamily="34" charset="0"/>
              </a:rPr>
              <a:t> del gran abismo y volvió a llenar el planeta de agua (</a:t>
            </a:r>
            <a:r>
              <a:rPr lang="es-ES" sz="4000" dirty="0">
                <a:solidFill>
                  <a:srgbClr val="FFFF00"/>
                </a:solidFill>
                <a:latin typeface="Bahnschrift Condensed" panose="020B0502040204020203" pitchFamily="34" charset="0"/>
              </a:rPr>
              <a:t>Génesis 7:11</a:t>
            </a:r>
            <a:r>
              <a:rPr lang="es-ES" sz="4000" dirty="0">
                <a:solidFill>
                  <a:schemeClr val="bg1">
                    <a:lumMod val="85000"/>
                  </a:schemeClr>
                </a:solidFill>
                <a:latin typeface="Bahnschrift Condensed" panose="020B0502040204020203" pitchFamily="34" charset="0"/>
              </a:rPr>
              <a:t>).</a:t>
            </a:r>
            <a:endParaRPr lang="es-DO" sz="3600" i="1"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55741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Se Cierra la Puerta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290286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444929" y="335845"/>
            <a:ext cx="10060133" cy="550920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Mateo 24:37-39</a:t>
            </a:r>
            <a:r>
              <a:rPr lang="es-ES" sz="4400" dirty="0">
                <a:solidFill>
                  <a:schemeClr val="bg1"/>
                </a:solidFill>
                <a:latin typeface="Bahnschrift Condensed" panose="020B0502040204020203" pitchFamily="34" charset="0"/>
              </a:rPr>
              <a:t>: “Más como en los días de Noé, así será la venida del Hijo del Hombre. </a:t>
            </a:r>
            <a:r>
              <a:rPr lang="es-ES" sz="4400" dirty="0">
                <a:solidFill>
                  <a:srgbClr val="FF0000"/>
                </a:solidFill>
                <a:latin typeface="Bahnschrift Condensed" panose="020B0502040204020203" pitchFamily="34" charset="0"/>
              </a:rPr>
              <a:t>38</a:t>
            </a:r>
            <a:r>
              <a:rPr lang="es-ES" sz="4400" dirty="0">
                <a:solidFill>
                  <a:schemeClr val="bg1"/>
                </a:solidFill>
                <a:latin typeface="Bahnschrift Condensed" panose="020B0502040204020203" pitchFamily="34" charset="0"/>
              </a:rPr>
              <a:t> Porque como en los días antes del diluvio estaban comiendo y bebiendo, casándose y dando en casamiento, </a:t>
            </a:r>
            <a:r>
              <a:rPr lang="es-ES" sz="4400" dirty="0">
                <a:solidFill>
                  <a:srgbClr val="FFFF00"/>
                </a:solidFill>
                <a:latin typeface="Bahnschrift Condensed" panose="020B0502040204020203" pitchFamily="34" charset="0"/>
              </a:rPr>
              <a:t>hasta</a:t>
            </a:r>
            <a:r>
              <a:rPr lang="es-ES" sz="4400" dirty="0">
                <a:solidFill>
                  <a:schemeClr val="bg1"/>
                </a:solidFill>
                <a:latin typeface="Bahnschrift Condensed" panose="020B0502040204020203" pitchFamily="34" charset="0"/>
              </a:rPr>
              <a:t> el día en que Noé entró en el arca, </a:t>
            </a:r>
            <a:r>
              <a:rPr lang="es-ES" sz="4400" dirty="0">
                <a:solidFill>
                  <a:srgbClr val="FF0000"/>
                </a:solidFill>
                <a:latin typeface="Bahnschrift Condensed" panose="020B0502040204020203" pitchFamily="34" charset="0"/>
              </a:rPr>
              <a:t>39</a:t>
            </a:r>
            <a:r>
              <a:rPr lang="es-ES" sz="4400" dirty="0">
                <a:solidFill>
                  <a:schemeClr val="bg1"/>
                </a:solidFill>
                <a:latin typeface="Bahnschrift Condensed" panose="020B0502040204020203" pitchFamily="34" charset="0"/>
              </a:rPr>
              <a:t> y </a:t>
            </a:r>
            <a:r>
              <a:rPr lang="es-ES" sz="4400" dirty="0">
                <a:solidFill>
                  <a:srgbClr val="FFFF00"/>
                </a:solidFill>
                <a:latin typeface="Bahnschrift Condensed" panose="020B0502040204020203" pitchFamily="34" charset="0"/>
              </a:rPr>
              <a:t>no entendieron [los impíos]</a:t>
            </a:r>
            <a:r>
              <a:rPr lang="es-ES" sz="4400" dirty="0">
                <a:solidFill>
                  <a:schemeClr val="bg1"/>
                </a:solidFill>
                <a:latin typeface="Bahnschrift Condensed" panose="020B0502040204020203" pitchFamily="34" charset="0"/>
              </a:rPr>
              <a:t> </a:t>
            </a:r>
            <a:r>
              <a:rPr lang="es-ES" sz="4400" dirty="0">
                <a:solidFill>
                  <a:srgbClr val="FFFF00"/>
                </a:solidFill>
                <a:latin typeface="Bahnschrift Condensed" panose="020B0502040204020203" pitchFamily="34" charset="0"/>
              </a:rPr>
              <a:t>hasta</a:t>
            </a:r>
            <a:r>
              <a:rPr lang="es-ES" sz="4400" dirty="0">
                <a:solidFill>
                  <a:schemeClr val="bg1"/>
                </a:solidFill>
                <a:latin typeface="Bahnschrift Condensed" panose="020B0502040204020203" pitchFamily="34" charset="0"/>
              </a:rPr>
              <a:t> que vino el diluvio y se los llevó a todos, así será también la venida del Hijo del Hombre.”</a:t>
            </a:r>
          </a:p>
        </p:txBody>
      </p:sp>
    </p:spTree>
    <p:extLst>
      <p:ext uri="{BB962C8B-B14F-4D97-AF65-F5344CB8AC3E}">
        <p14:creationId xmlns:p14="http://schemas.microsoft.com/office/powerpoint/2010/main" val="224159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3235468"/>
            <a:ext cx="10742522" cy="280076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Génesis 7:16: </a:t>
            </a:r>
            <a:endParaRPr lang="es-ES" sz="4400" dirty="0" smtClean="0">
              <a:solidFill>
                <a:srgbClr val="FF0000"/>
              </a:solidFill>
              <a:latin typeface="Bahnschrift Condensed" panose="020B0502040204020203" pitchFamily="34" charset="0"/>
            </a:endParaRPr>
          </a:p>
          <a:p>
            <a:r>
              <a:rPr lang="es-ES" sz="4400" dirty="0" smtClean="0">
                <a:solidFill>
                  <a:schemeClr val="bg1">
                    <a:lumMod val="85000"/>
                  </a:schemeClr>
                </a:solidFill>
                <a:latin typeface="Bahnschrift Condensed" panose="020B0502040204020203" pitchFamily="34" charset="0"/>
              </a:rPr>
              <a:t>“Y los que vinieron, macho y hembra de toda carne vinieron, como le había mandado Dios; y Jehová le </a:t>
            </a:r>
            <a:r>
              <a:rPr lang="es-ES" sz="4400" dirty="0" smtClean="0">
                <a:solidFill>
                  <a:srgbClr val="FFFF00"/>
                </a:solidFill>
                <a:latin typeface="Bahnschrift Condensed" panose="020B0502040204020203" pitchFamily="34" charset="0"/>
              </a:rPr>
              <a:t>cerró la puerta</a:t>
            </a:r>
            <a:r>
              <a:rPr lang="es-ES" sz="4400" dirty="0" smtClean="0">
                <a:solidFill>
                  <a:schemeClr val="bg1">
                    <a:lumMod val="85000"/>
                  </a:schemeClr>
                </a:solidFill>
                <a:latin typeface="Bahnschrift Condensed" panose="020B0502040204020203" pitchFamily="34" charset="0"/>
              </a:rPr>
              <a:t>.”</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031593" y="167160"/>
            <a:ext cx="10358652" cy="280076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La puerta </a:t>
            </a:r>
            <a:r>
              <a:rPr lang="es-ES" sz="4400" b="1" u="sng" dirty="0">
                <a:solidFill>
                  <a:srgbClr val="FFC000"/>
                </a:solidFill>
                <a:latin typeface="Bahnschrift Condensed" panose="020B0502040204020203" pitchFamily="34" charset="0"/>
              </a:rPr>
              <a:t>se cierra </a:t>
            </a:r>
            <a:r>
              <a:rPr lang="es-ES" sz="4400" b="1" dirty="0">
                <a:solidFill>
                  <a:srgbClr val="FFC000"/>
                </a:solidFill>
                <a:latin typeface="Bahnschrift Condensed" panose="020B0502040204020203" pitchFamily="34" charset="0"/>
              </a:rPr>
              <a:t>y todos los </a:t>
            </a:r>
            <a:r>
              <a:rPr lang="es-ES" sz="4400" b="1" u="sng" dirty="0">
                <a:solidFill>
                  <a:srgbClr val="FFC000"/>
                </a:solidFill>
                <a:latin typeface="Bahnschrift Condensed" panose="020B0502040204020203" pitchFamily="34" charset="0"/>
              </a:rPr>
              <a:t>casos quedan decididos </a:t>
            </a:r>
            <a:r>
              <a:rPr lang="es-ES" sz="4400" b="1" dirty="0">
                <a:solidFill>
                  <a:srgbClr val="FFC000"/>
                </a:solidFill>
                <a:latin typeface="Bahnschrift Condensed" panose="020B0502040204020203" pitchFamily="34" charset="0"/>
              </a:rPr>
              <a:t>para vida o para muerte. Los sellados para salvación estaban dentro y los que estaban marcados por la perdición estaban fuera.</a:t>
            </a:r>
          </a:p>
        </p:txBody>
      </p:sp>
    </p:spTree>
    <p:extLst>
      <p:ext uri="{BB962C8B-B14F-4D97-AF65-F5344CB8AC3E}">
        <p14:creationId xmlns:p14="http://schemas.microsoft.com/office/powerpoint/2010/main" val="978571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3046988"/>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Siete Días de Prueba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4086154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496917"/>
            <a:ext cx="10742522" cy="4154984"/>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Génesis 7:10: </a:t>
            </a:r>
            <a:endParaRPr lang="es-ES" sz="4400" dirty="0" smtClean="0">
              <a:solidFill>
                <a:srgbClr val="FF0000"/>
              </a:solidFill>
              <a:latin typeface="Bahnschrift Condensed" panose="020B0502040204020203" pitchFamily="34" charset="0"/>
            </a:endParaRPr>
          </a:p>
          <a:p>
            <a:r>
              <a:rPr lang="es-ES" sz="4400" dirty="0" smtClean="0">
                <a:solidFill>
                  <a:schemeClr val="bg1">
                    <a:lumMod val="85000"/>
                  </a:schemeClr>
                </a:solidFill>
                <a:latin typeface="Bahnschrift Condensed" panose="020B0502040204020203" pitchFamily="34" charset="0"/>
              </a:rPr>
              <a:t>“Porque </a:t>
            </a:r>
            <a:r>
              <a:rPr lang="es-ES" sz="4400" dirty="0" smtClean="0">
                <a:solidFill>
                  <a:srgbClr val="FFFF00"/>
                </a:solidFill>
                <a:latin typeface="Bahnschrift Condensed" panose="020B0502040204020203" pitchFamily="34" charset="0"/>
              </a:rPr>
              <a:t>pasados aún siete días</a:t>
            </a:r>
            <a:r>
              <a:rPr lang="es-ES" sz="4400" dirty="0" smtClean="0">
                <a:solidFill>
                  <a:schemeClr val="bg1">
                    <a:lumMod val="85000"/>
                  </a:schemeClr>
                </a:solidFill>
                <a:latin typeface="Bahnschrift Condensed" panose="020B0502040204020203" pitchFamily="34" charset="0"/>
              </a:rPr>
              <a:t>, yo haré llover sobre la tierra cuarenta días y cuarenta noches; y raeré de sobre la faz de la tierra a todo ser viviente que hice. . . Y sucedió que </a:t>
            </a:r>
            <a:r>
              <a:rPr lang="es-ES" sz="4400" dirty="0" smtClean="0">
                <a:solidFill>
                  <a:srgbClr val="FFFF00"/>
                </a:solidFill>
                <a:latin typeface="Bahnschrift Condensed" panose="020B0502040204020203" pitchFamily="34" charset="0"/>
              </a:rPr>
              <a:t>al séptimo día</a:t>
            </a:r>
            <a:r>
              <a:rPr lang="es-ES" sz="4400" dirty="0" smtClean="0">
                <a:solidFill>
                  <a:schemeClr val="bg1">
                    <a:lumMod val="85000"/>
                  </a:schemeClr>
                </a:solidFill>
                <a:latin typeface="Bahnschrift Condensed" panose="020B0502040204020203" pitchFamily="34" charset="0"/>
              </a:rPr>
              <a:t> las aguas del diluvio vinieron sobre la tierra.”</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031593" y="167160"/>
            <a:ext cx="10358652" cy="2123658"/>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Los siete días que pasaron antes de comenzar a llover fueron una prueba de la fe de los que estaban dentro y un tiempo de victoria para los que estaban fuera.</a:t>
            </a:r>
          </a:p>
        </p:txBody>
      </p:sp>
    </p:spTree>
    <p:extLst>
      <p:ext uri="{BB962C8B-B14F-4D97-AF65-F5344CB8AC3E}">
        <p14:creationId xmlns:p14="http://schemas.microsoft.com/office/powerpoint/2010/main" val="4249609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723331" y="-5417"/>
            <a:ext cx="10945505" cy="686341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chemeClr val="bg1">
                    <a:lumMod val="85000"/>
                  </a:schemeClr>
                </a:solidFill>
                <a:latin typeface="Bahnschrift Condensed" panose="020B0502040204020203" pitchFamily="34" charset="0"/>
              </a:rPr>
              <a:t>    “El </a:t>
            </a:r>
            <a:r>
              <a:rPr lang="es-ES" sz="4400" dirty="0">
                <a:solidFill>
                  <a:srgbClr val="FFFF00"/>
                </a:solidFill>
                <a:latin typeface="Bahnschrift Condensed" panose="020B0502040204020203" pitchFamily="34" charset="0"/>
              </a:rPr>
              <a:t>sello del cielo </a:t>
            </a:r>
            <a:r>
              <a:rPr lang="es-ES" sz="4400" dirty="0" smtClean="0">
                <a:solidFill>
                  <a:schemeClr val="bg1">
                    <a:lumMod val="85000"/>
                  </a:schemeClr>
                </a:solidFill>
                <a:latin typeface="Bahnschrift Condensed" panose="020B0502040204020203" pitchFamily="34" charset="0"/>
              </a:rPr>
              <a:t>fue </a:t>
            </a:r>
            <a:r>
              <a:rPr lang="es-ES" sz="4400" dirty="0">
                <a:solidFill>
                  <a:schemeClr val="bg1">
                    <a:lumMod val="85000"/>
                  </a:schemeClr>
                </a:solidFill>
                <a:latin typeface="Bahnschrift Condensed" panose="020B0502040204020203" pitchFamily="34" charset="0"/>
              </a:rPr>
              <a:t>puesto sobre la puerta; Dios </a:t>
            </a:r>
            <a:r>
              <a:rPr lang="es-ES" sz="4400" dirty="0">
                <a:solidFill>
                  <a:srgbClr val="FFFF00"/>
                </a:solidFill>
                <a:latin typeface="Bahnschrift Condensed" panose="020B0502040204020203" pitchFamily="34" charset="0"/>
              </a:rPr>
              <a:t>la había cerrado</a:t>
            </a:r>
            <a:r>
              <a:rPr lang="es-ES" sz="4400" dirty="0">
                <a:solidFill>
                  <a:schemeClr val="bg1">
                    <a:lumMod val="85000"/>
                  </a:schemeClr>
                </a:solidFill>
                <a:latin typeface="Bahnschrift Condensed" panose="020B0502040204020203" pitchFamily="34" charset="0"/>
              </a:rPr>
              <a:t>, y sólo Dios podía abrirla. </a:t>
            </a:r>
            <a:r>
              <a:rPr lang="es-ES" sz="4400" dirty="0">
                <a:solidFill>
                  <a:srgbClr val="FFFF00"/>
                </a:solidFill>
                <a:latin typeface="Bahnschrift Condensed" panose="020B0502040204020203" pitchFamily="34" charset="0"/>
              </a:rPr>
              <a:t>Asimismo</a:t>
            </a:r>
            <a:r>
              <a:rPr lang="es-ES" sz="4400" dirty="0">
                <a:solidFill>
                  <a:schemeClr val="bg1">
                    <a:lumMod val="85000"/>
                  </a:schemeClr>
                </a:solidFill>
                <a:latin typeface="Bahnschrift Condensed" panose="020B0502040204020203" pitchFamily="34" charset="0"/>
              </a:rPr>
              <a:t>, cuando Cristo deje de interceder por los hombres culpables, </a:t>
            </a:r>
            <a:r>
              <a:rPr lang="es-ES" sz="4400" dirty="0">
                <a:solidFill>
                  <a:srgbClr val="FFFF00"/>
                </a:solidFill>
                <a:latin typeface="Bahnschrift Condensed" panose="020B0502040204020203" pitchFamily="34" charset="0"/>
              </a:rPr>
              <a:t>antes</a:t>
            </a:r>
            <a:r>
              <a:rPr lang="es-ES" sz="4400" dirty="0">
                <a:solidFill>
                  <a:schemeClr val="bg1">
                    <a:lumMod val="85000"/>
                  </a:schemeClr>
                </a:solidFill>
                <a:latin typeface="Bahnschrift Condensed" panose="020B0502040204020203" pitchFamily="34" charset="0"/>
              </a:rPr>
              <a:t> de su venida en las nubes del cielo, la puerta de la misericordia </a:t>
            </a:r>
            <a:r>
              <a:rPr lang="es-ES" sz="4400" dirty="0">
                <a:solidFill>
                  <a:srgbClr val="FFFF00"/>
                </a:solidFill>
                <a:latin typeface="Bahnschrift Condensed" panose="020B0502040204020203" pitchFamily="34" charset="0"/>
              </a:rPr>
              <a:t>será cerrada</a:t>
            </a:r>
            <a:r>
              <a:rPr lang="es-ES" sz="4400" dirty="0">
                <a:solidFill>
                  <a:schemeClr val="bg1">
                    <a:lumMod val="85000"/>
                  </a:schemeClr>
                </a:solidFill>
                <a:latin typeface="Bahnschrift Condensed" panose="020B0502040204020203" pitchFamily="34" charset="0"/>
              </a:rPr>
              <a:t>. Entonces la gracia divina ya no refrenará más a los impíos, y Satanás tendrá dominio absoluto sobre los que hayan rechazado la misericordia divina. </a:t>
            </a:r>
            <a:r>
              <a:rPr lang="es-ES" sz="4400" dirty="0">
                <a:solidFill>
                  <a:srgbClr val="FFFF00"/>
                </a:solidFill>
                <a:latin typeface="Bahnschrift Condensed" panose="020B0502040204020203" pitchFamily="34" charset="0"/>
              </a:rPr>
              <a:t>Pugnarán ellos por destruir al pueblo de Dios</a:t>
            </a:r>
            <a:r>
              <a:rPr lang="es-ES" sz="4400" dirty="0">
                <a:solidFill>
                  <a:schemeClr val="bg1">
                    <a:lumMod val="85000"/>
                  </a:schemeClr>
                </a:solidFill>
                <a:latin typeface="Bahnschrift Condensed" panose="020B0502040204020203" pitchFamily="34" charset="0"/>
              </a:rPr>
              <a:t>; pero </a:t>
            </a:r>
            <a:r>
              <a:rPr lang="es-ES" sz="4400" dirty="0">
                <a:solidFill>
                  <a:srgbClr val="FFFF00"/>
                </a:solidFill>
                <a:latin typeface="Bahnschrift Condensed" panose="020B0502040204020203" pitchFamily="34" charset="0"/>
              </a:rPr>
              <a:t>así como </a:t>
            </a:r>
            <a:r>
              <a:rPr lang="es-ES" sz="4400" dirty="0">
                <a:solidFill>
                  <a:schemeClr val="bg1">
                    <a:lumMod val="85000"/>
                  </a:schemeClr>
                </a:solidFill>
                <a:latin typeface="Bahnschrift Condensed" panose="020B0502040204020203" pitchFamily="34" charset="0"/>
              </a:rPr>
              <a:t>Noé </a:t>
            </a:r>
            <a:r>
              <a:rPr lang="es-ES" sz="4400" dirty="0" smtClean="0">
                <a:solidFill>
                  <a:schemeClr val="bg1">
                    <a:lumMod val="85000"/>
                  </a:schemeClr>
                </a:solidFill>
                <a:latin typeface="Bahnschrift Condensed" panose="020B0502040204020203" pitchFamily="34" charset="0"/>
              </a:rPr>
              <a:t>fue </a:t>
            </a:r>
            <a:r>
              <a:rPr lang="es-ES" sz="4400" dirty="0">
                <a:solidFill>
                  <a:schemeClr val="bg1">
                    <a:lumMod val="85000"/>
                  </a:schemeClr>
                </a:solidFill>
                <a:latin typeface="Bahnschrift Condensed" panose="020B0502040204020203" pitchFamily="34" charset="0"/>
              </a:rPr>
              <a:t>guardado en el arca, los justos serán escudados por el poder divino. </a:t>
            </a:r>
            <a:endParaRPr lang="es-DO" sz="4000" i="1"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349568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305068"/>
            <a:ext cx="10747291" cy="6247864"/>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000" dirty="0" smtClean="0">
                <a:solidFill>
                  <a:schemeClr val="bg1">
                    <a:lumMod val="85000"/>
                  </a:schemeClr>
                </a:solidFill>
                <a:latin typeface="Bahnschrift Condensed" panose="020B0502040204020203" pitchFamily="34" charset="0"/>
              </a:rPr>
              <a:t>Durante </a:t>
            </a:r>
            <a:r>
              <a:rPr lang="es-ES" sz="4000" dirty="0">
                <a:solidFill>
                  <a:schemeClr val="bg1">
                    <a:lumMod val="85000"/>
                  </a:schemeClr>
                </a:solidFill>
                <a:latin typeface="Bahnschrift Condensed" panose="020B0502040204020203" pitchFamily="34" charset="0"/>
              </a:rPr>
              <a:t>siete días después que Noé y su familia hubieron entrado en el arca, no aparecieron señales de la inminente tempestad. Durante ese tiempo </a:t>
            </a:r>
            <a:r>
              <a:rPr lang="es-ES" sz="4000" dirty="0">
                <a:solidFill>
                  <a:srgbClr val="FFFF00"/>
                </a:solidFill>
                <a:latin typeface="Bahnschrift Condensed" panose="020B0502040204020203" pitchFamily="34" charset="0"/>
              </a:rPr>
              <a:t>se probó su fe</a:t>
            </a:r>
            <a:r>
              <a:rPr lang="es-ES" sz="4000" dirty="0">
                <a:solidFill>
                  <a:schemeClr val="bg1">
                    <a:lumMod val="85000"/>
                  </a:schemeClr>
                </a:solidFill>
                <a:latin typeface="Bahnschrift Condensed" panose="020B0502040204020203" pitchFamily="34" charset="0"/>
              </a:rPr>
              <a:t>. </a:t>
            </a:r>
            <a:r>
              <a:rPr lang="es-ES" sz="4000" dirty="0" smtClean="0">
                <a:solidFill>
                  <a:schemeClr val="bg1">
                    <a:lumMod val="85000"/>
                  </a:schemeClr>
                </a:solidFill>
                <a:latin typeface="Bahnschrift Condensed" panose="020B0502040204020203" pitchFamily="34" charset="0"/>
              </a:rPr>
              <a:t>Fue </a:t>
            </a:r>
            <a:r>
              <a:rPr lang="es-ES" sz="4000" dirty="0">
                <a:solidFill>
                  <a:schemeClr val="bg1">
                    <a:lumMod val="85000"/>
                  </a:schemeClr>
                </a:solidFill>
                <a:latin typeface="Bahnschrift Condensed" panose="020B0502040204020203" pitchFamily="34" charset="0"/>
              </a:rPr>
              <a:t>un momento de </a:t>
            </a:r>
            <a:r>
              <a:rPr lang="es-ES" sz="4000" dirty="0">
                <a:solidFill>
                  <a:srgbClr val="FFFF00"/>
                </a:solidFill>
                <a:latin typeface="Bahnschrift Condensed" panose="020B0502040204020203" pitchFamily="34" charset="0"/>
              </a:rPr>
              <a:t>triunfo para el mundo exterior</a:t>
            </a:r>
            <a:r>
              <a:rPr lang="es-ES" sz="4000" dirty="0">
                <a:solidFill>
                  <a:schemeClr val="bg1">
                    <a:lumMod val="85000"/>
                  </a:schemeClr>
                </a:solidFill>
                <a:latin typeface="Bahnschrift Condensed" panose="020B0502040204020203" pitchFamily="34" charset="0"/>
              </a:rPr>
              <a:t>. La aparente tardanza confirmaba la creencia de que el mensaje de Noé era un error y que el diluvio no ocurriría. A pesar de las solemnes escenas que habían presenciado, al ver cómo las bestias y las aves entraban en el arca, y el ángel de Dios cerraba la puerta, continuaron las burlas y orgías, y hasta se mofaron los hombres de las manifiestas señales del poder de Dios. </a:t>
            </a:r>
            <a:endParaRPr lang="es-DO" sz="3600" i="1"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258712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187355" y="305068"/>
            <a:ext cx="10031105" cy="3785652"/>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smtClean="0">
                <a:solidFill>
                  <a:schemeClr val="bg1">
                    <a:lumMod val="85000"/>
                  </a:schemeClr>
                </a:solidFill>
                <a:latin typeface="Bahnschrift Condensed" panose="020B0502040204020203" pitchFamily="34" charset="0"/>
              </a:rPr>
              <a:t>Se </a:t>
            </a:r>
            <a:r>
              <a:rPr lang="es-ES" sz="4800" dirty="0">
                <a:solidFill>
                  <a:srgbClr val="FFFF00"/>
                </a:solidFill>
                <a:latin typeface="Bahnschrift Condensed" panose="020B0502040204020203" pitchFamily="34" charset="0"/>
              </a:rPr>
              <a:t>reunieron en multitudes alrededor </a:t>
            </a:r>
            <a:r>
              <a:rPr lang="es-ES" sz="4800" dirty="0">
                <a:solidFill>
                  <a:schemeClr val="bg1">
                    <a:lumMod val="85000"/>
                  </a:schemeClr>
                </a:solidFill>
                <a:latin typeface="Bahnschrift Condensed" panose="020B0502040204020203" pitchFamily="34" charset="0"/>
              </a:rPr>
              <a:t>del arca para ridiculizar a sus ocupantes con una </a:t>
            </a:r>
            <a:r>
              <a:rPr lang="es-ES" sz="4800" dirty="0">
                <a:solidFill>
                  <a:srgbClr val="FFFF00"/>
                </a:solidFill>
                <a:latin typeface="Bahnschrift Condensed" panose="020B0502040204020203" pitchFamily="34" charset="0"/>
              </a:rPr>
              <a:t>audacia violenta </a:t>
            </a:r>
            <a:r>
              <a:rPr lang="es-ES" sz="4800" dirty="0">
                <a:solidFill>
                  <a:schemeClr val="bg1">
                    <a:lumMod val="85000"/>
                  </a:schemeClr>
                </a:solidFill>
                <a:latin typeface="Bahnschrift Condensed" panose="020B0502040204020203" pitchFamily="34" charset="0"/>
              </a:rPr>
              <a:t>que no se habían atrevido a manifestar antes</a:t>
            </a:r>
            <a:r>
              <a:rPr lang="es-ES" sz="4800" dirty="0" smtClean="0">
                <a:solidFill>
                  <a:schemeClr val="bg1">
                    <a:lumMod val="85000"/>
                  </a:schemeClr>
                </a:solidFill>
                <a:latin typeface="Bahnschrift Condensed" panose="020B0502040204020203" pitchFamily="34" charset="0"/>
              </a:rPr>
              <a:t>.” </a:t>
            </a:r>
            <a:r>
              <a:rPr lang="es-ES" sz="4800" i="1" dirty="0" smtClean="0">
                <a:solidFill>
                  <a:srgbClr val="00B0F0"/>
                </a:solidFill>
                <a:latin typeface="Bahnschrift Condensed" panose="020B0502040204020203" pitchFamily="34" charset="0"/>
              </a:rPr>
              <a:t>Elena White, Patriarcas y Profetas, </a:t>
            </a:r>
            <a:r>
              <a:rPr lang="es-ES" sz="4800" i="1" dirty="0">
                <a:solidFill>
                  <a:srgbClr val="00B0F0"/>
                </a:solidFill>
                <a:latin typeface="Bahnschrift Condensed" panose="020B0502040204020203" pitchFamily="34" charset="0"/>
              </a:rPr>
              <a:t>PP, pp. 86, 87</a:t>
            </a:r>
            <a:endParaRPr lang="es-DO" sz="44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516230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Cataclismo</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4034932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496917"/>
            <a:ext cx="10742522" cy="4154984"/>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Génesis </a:t>
            </a:r>
            <a:r>
              <a:rPr lang="es-ES" sz="4400" dirty="0" smtClean="0">
                <a:solidFill>
                  <a:srgbClr val="FF0000"/>
                </a:solidFill>
                <a:latin typeface="Bahnschrift Condensed" panose="020B0502040204020203" pitchFamily="34" charset="0"/>
              </a:rPr>
              <a:t>7:11-12: </a:t>
            </a:r>
          </a:p>
          <a:p>
            <a:r>
              <a:rPr lang="es-ES" sz="4400" dirty="0" smtClean="0">
                <a:solidFill>
                  <a:schemeClr val="bg1">
                    <a:lumMod val="85000"/>
                  </a:schemeClr>
                </a:solidFill>
                <a:latin typeface="Bahnschrift Condensed" panose="020B0502040204020203" pitchFamily="34" charset="0"/>
              </a:rPr>
              <a:t>“El año seiscientos de la vida de Noé, en el mes segundo, a los diecisiete días del mes, aquel día fueron rotas todas las </a:t>
            </a:r>
            <a:r>
              <a:rPr lang="es-ES" sz="4400" dirty="0" smtClean="0">
                <a:solidFill>
                  <a:srgbClr val="FFFF00"/>
                </a:solidFill>
                <a:latin typeface="Bahnschrift Condensed" panose="020B0502040204020203" pitchFamily="34" charset="0"/>
              </a:rPr>
              <a:t>fuentes</a:t>
            </a:r>
            <a:r>
              <a:rPr lang="es-ES" sz="4400" dirty="0" smtClean="0">
                <a:solidFill>
                  <a:schemeClr val="bg1">
                    <a:lumMod val="85000"/>
                  </a:schemeClr>
                </a:solidFill>
                <a:latin typeface="Bahnschrift Condensed" panose="020B0502040204020203" pitchFamily="34" charset="0"/>
              </a:rPr>
              <a:t> del grande abismo, y las </a:t>
            </a:r>
            <a:r>
              <a:rPr lang="es-ES" sz="4400" dirty="0" smtClean="0">
                <a:solidFill>
                  <a:srgbClr val="FFFF00"/>
                </a:solidFill>
                <a:latin typeface="Bahnschrift Condensed" panose="020B0502040204020203" pitchFamily="34" charset="0"/>
              </a:rPr>
              <a:t>cataratas</a:t>
            </a:r>
            <a:r>
              <a:rPr lang="es-ES" sz="4400" dirty="0" smtClean="0">
                <a:solidFill>
                  <a:schemeClr val="bg1">
                    <a:lumMod val="85000"/>
                  </a:schemeClr>
                </a:solidFill>
                <a:latin typeface="Bahnschrift Condensed" panose="020B0502040204020203" pitchFamily="34" charset="0"/>
              </a:rPr>
              <a:t> de los cielos fueron abiertas, </a:t>
            </a:r>
            <a:r>
              <a:rPr lang="es-ES" sz="4400" dirty="0" smtClean="0">
                <a:solidFill>
                  <a:srgbClr val="FF0000"/>
                </a:solidFill>
                <a:latin typeface="Bahnschrift Condensed" panose="020B0502040204020203" pitchFamily="34" charset="0"/>
              </a:rPr>
              <a:t>12</a:t>
            </a:r>
            <a:r>
              <a:rPr lang="es-ES" sz="4400" dirty="0" smtClean="0">
                <a:solidFill>
                  <a:schemeClr val="bg1">
                    <a:lumMod val="85000"/>
                  </a:schemeClr>
                </a:solidFill>
                <a:latin typeface="Bahnschrift Condensed" panose="020B0502040204020203" pitchFamily="34" charset="0"/>
              </a:rPr>
              <a:t> y hubo lluvia sobre la tierra cuarenta días y cuarenta noches.”</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031593" y="167160"/>
            <a:ext cx="10358652" cy="2123658"/>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Agua vino de </a:t>
            </a:r>
            <a:r>
              <a:rPr lang="es-ES" sz="4400" b="1" u="sng" dirty="0">
                <a:solidFill>
                  <a:srgbClr val="FFC000"/>
                </a:solidFill>
                <a:latin typeface="Bahnschrift Condensed" panose="020B0502040204020203" pitchFamily="34" charset="0"/>
              </a:rPr>
              <a:t>arriba y abajo </a:t>
            </a:r>
            <a:r>
              <a:rPr lang="es-ES" sz="4400" b="1" dirty="0">
                <a:solidFill>
                  <a:srgbClr val="FFC000"/>
                </a:solidFill>
                <a:latin typeface="Bahnschrift Condensed" panose="020B0502040204020203" pitchFamily="34" charset="0"/>
              </a:rPr>
              <a:t>y </a:t>
            </a:r>
            <a:r>
              <a:rPr lang="es-ES" sz="4400" b="1" dirty="0" smtClean="0">
                <a:solidFill>
                  <a:srgbClr val="FFC000"/>
                </a:solidFill>
                <a:latin typeface="Bahnschrift Condensed" panose="020B0502040204020203" pitchFamily="34" charset="0"/>
              </a:rPr>
              <a:t>destruyó </a:t>
            </a:r>
            <a:r>
              <a:rPr lang="es-ES" sz="4400" b="1" dirty="0">
                <a:solidFill>
                  <a:srgbClr val="FFC000"/>
                </a:solidFill>
                <a:latin typeface="Bahnschrift Condensed" panose="020B0502040204020203" pitchFamily="34" charset="0"/>
              </a:rPr>
              <a:t>a todos los malvados habitantes de la tierra. No </a:t>
            </a:r>
            <a:r>
              <a:rPr lang="es-ES" sz="4400" b="1" dirty="0" smtClean="0">
                <a:solidFill>
                  <a:srgbClr val="FFC000"/>
                </a:solidFill>
                <a:latin typeface="Bahnschrift Condensed" panose="020B0502040204020203" pitchFamily="34" charset="0"/>
              </a:rPr>
              <a:t>quedó </a:t>
            </a:r>
            <a:r>
              <a:rPr lang="es-ES" sz="4400" b="1" dirty="0">
                <a:solidFill>
                  <a:srgbClr val="FFC000"/>
                </a:solidFill>
                <a:latin typeface="Bahnschrift Condensed" panose="020B0502040204020203" pitchFamily="34" charset="0"/>
              </a:rPr>
              <a:t>nadie vivo sino Noé y su familia.</a:t>
            </a:r>
          </a:p>
        </p:txBody>
      </p:sp>
    </p:spTree>
    <p:extLst>
      <p:ext uri="{BB962C8B-B14F-4D97-AF65-F5344CB8AC3E}">
        <p14:creationId xmlns:p14="http://schemas.microsoft.com/office/powerpoint/2010/main" val="4034315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058022" y="886481"/>
            <a:ext cx="10742522" cy="4832092"/>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smtClean="0">
                <a:solidFill>
                  <a:schemeClr val="bg1">
                    <a:lumMod val="85000"/>
                  </a:schemeClr>
                </a:solidFill>
                <a:latin typeface="Bahnschrift Condensed" panose="020B0502040204020203" pitchFamily="34" charset="0"/>
              </a:rPr>
              <a:t>Al </a:t>
            </a:r>
            <a:r>
              <a:rPr lang="es-ES" sz="4400" dirty="0">
                <a:solidFill>
                  <a:schemeClr val="bg1">
                    <a:lumMod val="85000"/>
                  </a:schemeClr>
                </a:solidFill>
                <a:latin typeface="Bahnschrift Condensed" panose="020B0502040204020203" pitchFamily="34" charset="0"/>
              </a:rPr>
              <a:t>ver el terremoto que sacudió al </a:t>
            </a:r>
            <a:r>
              <a:rPr lang="es-ES" sz="4400" dirty="0">
                <a:solidFill>
                  <a:srgbClr val="FF0000"/>
                </a:solidFill>
                <a:latin typeface="Bahnschrift Condensed" panose="020B0502040204020203" pitchFamily="34" charset="0"/>
              </a:rPr>
              <a:t>Japón</a:t>
            </a:r>
            <a:r>
              <a:rPr lang="es-ES" sz="4400" dirty="0">
                <a:solidFill>
                  <a:schemeClr val="bg1">
                    <a:lumMod val="85000"/>
                  </a:schemeClr>
                </a:solidFill>
                <a:latin typeface="Bahnschrift Condensed" panose="020B0502040204020203" pitchFamily="34" charset="0"/>
              </a:rPr>
              <a:t> y el tsunami que le siguió, </a:t>
            </a:r>
            <a:r>
              <a:rPr lang="es-ES" sz="4400" dirty="0" smtClean="0">
                <a:solidFill>
                  <a:schemeClr val="bg1">
                    <a:lumMod val="85000"/>
                  </a:schemeClr>
                </a:solidFill>
                <a:latin typeface="Bahnschrift Condensed" panose="020B0502040204020203" pitchFamily="34" charset="0"/>
              </a:rPr>
              <a:t>todo </a:t>
            </a:r>
            <a:r>
              <a:rPr lang="es-ES" sz="4400" dirty="0">
                <a:solidFill>
                  <a:schemeClr val="bg1">
                    <a:lumMod val="85000"/>
                  </a:schemeClr>
                </a:solidFill>
                <a:latin typeface="Bahnschrift Condensed" panose="020B0502040204020203" pitchFamily="34" charset="0"/>
              </a:rPr>
              <a:t>parecía como una </a:t>
            </a:r>
            <a:r>
              <a:rPr lang="es-ES" sz="4400" dirty="0">
                <a:solidFill>
                  <a:srgbClr val="FF0000"/>
                </a:solidFill>
                <a:latin typeface="Bahnschrift Condensed" panose="020B0502040204020203" pitchFamily="34" charset="0"/>
              </a:rPr>
              <a:t>película de Hollywood</a:t>
            </a:r>
            <a:r>
              <a:rPr lang="es-ES" sz="4400" dirty="0">
                <a:solidFill>
                  <a:schemeClr val="bg1">
                    <a:lumMod val="85000"/>
                  </a:schemeClr>
                </a:solidFill>
                <a:latin typeface="Bahnschrift Condensed" panose="020B0502040204020203" pitchFamily="34" charset="0"/>
              </a:rPr>
              <a:t>. Pero la calamidad en los días de Noé fue </a:t>
            </a:r>
            <a:r>
              <a:rPr lang="es-ES" sz="4400" dirty="0">
                <a:solidFill>
                  <a:srgbClr val="FF0000"/>
                </a:solidFill>
                <a:latin typeface="Bahnschrift Condensed" panose="020B0502040204020203" pitchFamily="34" charset="0"/>
              </a:rPr>
              <a:t>global y catastrófica</a:t>
            </a:r>
            <a:r>
              <a:rPr lang="es-ES" sz="4400" dirty="0">
                <a:solidFill>
                  <a:schemeClr val="bg1">
                    <a:lumMod val="85000"/>
                  </a:schemeClr>
                </a:solidFill>
                <a:latin typeface="Bahnschrift Condensed" panose="020B0502040204020203" pitchFamily="34" charset="0"/>
              </a:rPr>
              <a:t>.</a:t>
            </a:r>
          </a:p>
          <a:p>
            <a:r>
              <a:rPr lang="es-ES" sz="4400" dirty="0">
                <a:solidFill>
                  <a:schemeClr val="bg1">
                    <a:lumMod val="85000"/>
                  </a:schemeClr>
                </a:solidFill>
                <a:latin typeface="Bahnschrift Condensed" panose="020B0502040204020203" pitchFamily="34" charset="0"/>
              </a:rPr>
              <a:t>Se usan dos palabras especiales: </a:t>
            </a:r>
            <a:r>
              <a:rPr lang="es-ES" sz="4400" i="1" dirty="0" err="1">
                <a:solidFill>
                  <a:srgbClr val="FFFF00"/>
                </a:solidFill>
                <a:latin typeface="Bahnschrift Condensed" panose="020B0502040204020203" pitchFamily="34" charset="0"/>
              </a:rPr>
              <a:t>Mabul</a:t>
            </a:r>
            <a:r>
              <a:rPr lang="es-ES" sz="4400" dirty="0">
                <a:solidFill>
                  <a:schemeClr val="bg1">
                    <a:lumMod val="85000"/>
                  </a:schemeClr>
                </a:solidFill>
                <a:latin typeface="Bahnschrift Condensed" panose="020B0502040204020203" pitchFamily="34" charset="0"/>
              </a:rPr>
              <a:t> en el Antiguo Testamento y </a:t>
            </a:r>
            <a:r>
              <a:rPr lang="es-ES" sz="4400" i="1" dirty="0" err="1">
                <a:solidFill>
                  <a:srgbClr val="FFFF00"/>
                </a:solidFill>
                <a:latin typeface="Bahnschrift Condensed" panose="020B0502040204020203" pitchFamily="34" charset="0"/>
              </a:rPr>
              <a:t>Kataklysmos</a:t>
            </a:r>
            <a:r>
              <a:rPr lang="es-ES" sz="4400" dirty="0">
                <a:solidFill>
                  <a:schemeClr val="bg1">
                    <a:lumMod val="85000"/>
                  </a:schemeClr>
                </a:solidFill>
                <a:latin typeface="Bahnschrift Condensed" panose="020B0502040204020203" pitchFamily="34" charset="0"/>
              </a:rPr>
              <a:t> </a:t>
            </a:r>
            <a:r>
              <a:rPr lang="es-ES" sz="4400" dirty="0" smtClean="0">
                <a:solidFill>
                  <a:schemeClr val="bg1">
                    <a:lumMod val="85000"/>
                  </a:schemeClr>
                </a:solidFill>
                <a:latin typeface="Bahnschrift Condensed" panose="020B0502040204020203" pitchFamily="34" charset="0"/>
              </a:rPr>
              <a:t>[inundación] en </a:t>
            </a:r>
            <a:r>
              <a:rPr lang="es-ES" sz="4400" dirty="0">
                <a:solidFill>
                  <a:schemeClr val="bg1">
                    <a:lumMod val="85000"/>
                  </a:schemeClr>
                </a:solidFill>
                <a:latin typeface="Bahnschrift Condensed" panose="020B0502040204020203" pitchFamily="34" charset="0"/>
              </a:rPr>
              <a:t>el Nuevo. Describe </a:t>
            </a:r>
            <a:r>
              <a:rPr lang="es-ES" sz="4400" dirty="0" smtClean="0">
                <a:solidFill>
                  <a:schemeClr val="bg1">
                    <a:lumMod val="85000"/>
                  </a:schemeClr>
                </a:solidFill>
                <a:latin typeface="Bahnschrift Condensed" panose="020B0502040204020203" pitchFamily="34" charset="0"/>
              </a:rPr>
              <a:t>Elena White:</a:t>
            </a:r>
            <a:endParaRPr lang="es-DO" sz="44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590945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0"/>
            <a:ext cx="10742522" cy="6863417"/>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El agua se veía caer de las nubes cual enormes cataratas. Los ríos se salieron de madre e inundaron los valles. Torrentes de aguas brotaban de la tierra con fuerza indescriptible, arrojando al aire, a centenares de pies, macizas rocas, que al caer se </a:t>
            </a:r>
            <a:r>
              <a:rPr lang="es-ES" sz="4000" dirty="0" smtClean="0">
                <a:solidFill>
                  <a:schemeClr val="bg1">
                    <a:lumMod val="85000"/>
                  </a:schemeClr>
                </a:solidFill>
                <a:latin typeface="Bahnschrift Condensed" panose="020B0502040204020203" pitchFamily="34" charset="0"/>
              </a:rPr>
              <a:t>sepultaban profundamente </a:t>
            </a:r>
            <a:r>
              <a:rPr lang="es-ES" sz="4000" dirty="0">
                <a:solidFill>
                  <a:schemeClr val="bg1">
                    <a:lumMod val="85000"/>
                  </a:schemeClr>
                </a:solidFill>
                <a:latin typeface="Bahnschrift Condensed" panose="020B0502040204020203" pitchFamily="34" charset="0"/>
              </a:rPr>
              <a:t>en el suelo. . . A medida que la violencia de la tempestad aumentaba, árboles, edificios, rocas y tierra eran lanzados en todas direcciones. El terror de los hombres y los animales era indescriptible. Por encima del rugido de la tempestad podían escucharse 88 los lamentos de un pueblo que había despreciado la autoridad de Dios.” </a:t>
            </a:r>
            <a:r>
              <a:rPr lang="es-ES" sz="4000" i="1" dirty="0">
                <a:solidFill>
                  <a:srgbClr val="00B0F0"/>
                </a:solidFill>
                <a:latin typeface="Bahnschrift Condensed" panose="020B0502040204020203" pitchFamily="34" charset="0"/>
              </a:rPr>
              <a:t>Patriarcas y Profetas, p. 87</a:t>
            </a:r>
            <a:endParaRPr lang="es-DO" sz="40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976450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349394" y="1318484"/>
            <a:ext cx="9445985" cy="3477875"/>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chemeClr val="bg1"/>
                </a:solidFill>
                <a:latin typeface="Bahnschrift Condensed" panose="020B0502040204020203" pitchFamily="34" charset="0"/>
              </a:rPr>
              <a:t>En estos versículos Jesús está comparando </a:t>
            </a:r>
            <a:r>
              <a:rPr lang="es-ES" sz="4400" dirty="0">
                <a:solidFill>
                  <a:srgbClr val="FFFF00"/>
                </a:solidFill>
                <a:latin typeface="Bahnschrift Condensed" panose="020B0502040204020203" pitchFamily="34" charset="0"/>
              </a:rPr>
              <a:t>dos grandes eventos</a:t>
            </a:r>
            <a:r>
              <a:rPr lang="es-ES" sz="4400" dirty="0">
                <a:solidFill>
                  <a:schemeClr val="bg1"/>
                </a:solidFill>
                <a:latin typeface="Bahnschrift Condensed" panose="020B0502040204020203" pitchFamily="34" charset="0"/>
              </a:rPr>
              <a:t>: Los días de Noé y la segunda venida. Si queremos comprender los eventos relacionados con las segunda venida, debemos </a:t>
            </a:r>
            <a:r>
              <a:rPr lang="es-ES" sz="4400" dirty="0">
                <a:solidFill>
                  <a:srgbClr val="FFFF00"/>
                </a:solidFill>
                <a:latin typeface="Bahnschrift Condensed" panose="020B0502040204020203" pitchFamily="34" charset="0"/>
              </a:rPr>
              <a:t>regresar al libro de Génesis</a:t>
            </a:r>
            <a:r>
              <a:rPr lang="es-ES" sz="4400" dirty="0">
                <a:solidFill>
                  <a:schemeClr val="bg1"/>
                </a:solidFill>
                <a:latin typeface="Bahnschrift Condensed" panose="020B0502040204020203" pitchFamily="34" charset="0"/>
              </a:rPr>
              <a:t>.</a:t>
            </a:r>
          </a:p>
        </p:txBody>
      </p:sp>
    </p:spTree>
    <p:extLst>
      <p:ext uri="{BB962C8B-B14F-4D97-AF65-F5344CB8AC3E}">
        <p14:creationId xmlns:p14="http://schemas.microsoft.com/office/powerpoint/2010/main" val="2515130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756913" y="1934499"/>
            <a:ext cx="4225505" cy="584775"/>
          </a:xfrm>
          <a:prstGeom prst="rect">
            <a:avLst/>
          </a:prstGeom>
          <a:noFill/>
        </p:spPr>
        <p:txBody>
          <a:bodyPr wrap="square" rtlCol="0">
            <a:spAutoFit/>
          </a:bodyPr>
          <a:lstStyle/>
          <a:p>
            <a:pPr lvl="0">
              <a:defRPr/>
            </a:pPr>
            <a:r>
              <a:rPr lang="es-ES" sz="3200" dirty="0">
                <a:solidFill>
                  <a:srgbClr val="DF6613"/>
                </a:solidFill>
              </a:rPr>
              <a:t>Los "hijos de Dios"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41360" y="414627"/>
            <a:ext cx="4268354" cy="1077218"/>
          </a:xfrm>
          <a:prstGeom prst="rect">
            <a:avLst/>
          </a:prstGeom>
          <a:noFill/>
        </p:spPr>
        <p:txBody>
          <a:bodyPr wrap="square" rtlCol="0">
            <a:spAutoFit/>
          </a:bodyPr>
          <a:lstStyle/>
          <a:p>
            <a:pPr lvl="0">
              <a:defRPr/>
            </a:pPr>
            <a:r>
              <a:rPr lang="es-ES" sz="3200" dirty="0">
                <a:solidFill>
                  <a:srgbClr val="DF6613"/>
                </a:solidFill>
              </a:rPr>
              <a:t>Los gigantes eran mitad ángel y mitad humano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84209" y="4238935"/>
            <a:ext cx="4011750" cy="1077218"/>
          </a:xfrm>
          <a:prstGeom prst="rect">
            <a:avLst/>
          </a:prstGeom>
          <a:noFill/>
        </p:spPr>
        <p:txBody>
          <a:bodyPr wrap="square" rtlCol="0">
            <a:spAutoFit/>
          </a:bodyPr>
          <a:lstStyle/>
          <a:p>
            <a:pPr lvl="0">
              <a:defRPr/>
            </a:pPr>
            <a:r>
              <a:rPr lang="es-ES" sz="3200" dirty="0">
                <a:solidFill>
                  <a:srgbClr val="DF6613"/>
                </a:solidFill>
              </a:rPr>
              <a:t>Noé demostró su fe por sus obras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1359" y="5736254"/>
            <a:ext cx="4197824" cy="584775"/>
          </a:xfrm>
          <a:prstGeom prst="rect">
            <a:avLst/>
          </a:prstGeom>
          <a:noFill/>
        </p:spPr>
        <p:txBody>
          <a:bodyPr wrap="square" rtlCol="0">
            <a:spAutoFit/>
          </a:bodyPr>
          <a:lstStyle/>
          <a:p>
            <a:pPr lvl="0">
              <a:defRPr/>
            </a:pPr>
            <a:r>
              <a:rPr lang="es-ES" sz="3200" dirty="0" err="1">
                <a:solidFill>
                  <a:srgbClr val="DF6613"/>
                </a:solidFill>
              </a:rPr>
              <a:t>Kataklysmos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41359" y="3020941"/>
            <a:ext cx="4645793" cy="584775"/>
          </a:xfrm>
          <a:prstGeom prst="rect">
            <a:avLst/>
          </a:prstGeom>
          <a:noFill/>
        </p:spPr>
        <p:txBody>
          <a:bodyPr wrap="square" rtlCol="0">
            <a:spAutoFit/>
          </a:bodyPr>
          <a:lstStyle/>
          <a:p>
            <a:pPr lvl="0">
              <a:defRPr/>
            </a:pPr>
            <a:r>
              <a:rPr lang="es-ES" sz="3200" dirty="0">
                <a:solidFill>
                  <a:srgbClr val="DF6613"/>
                </a:solidFill>
              </a:rPr>
              <a:t>Las "hijas de los hombres"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253784" y="4086236"/>
            <a:ext cx="4032914" cy="1077218"/>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Descendientes de </a:t>
            </a:r>
            <a:r>
              <a:rPr lang="es-ES" sz="3200" dirty="0" smtClean="0"/>
              <a:t>Set</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7253784" y="972302"/>
            <a:ext cx="4469641" cy="584775"/>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Falso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7253784" y="243916"/>
            <a:ext cx="4469642" cy="584775"/>
          </a:xfrm>
          <a:prstGeom prst="rect">
            <a:avLst/>
          </a:prstGeom>
          <a:noFill/>
        </p:spPr>
        <p:txBody>
          <a:bodyPr wrap="square" rtlCol="0">
            <a:spAutoFit/>
          </a:bodyPr>
          <a:lstStyle/>
          <a:p>
            <a:r>
              <a:rPr lang="es-DO" sz="3200" dirty="0" smtClean="0">
                <a:solidFill>
                  <a:srgbClr val="C00000"/>
                </a:solidFill>
              </a:rPr>
              <a:t>A. </a:t>
            </a:r>
            <a:r>
              <a:rPr lang="es-ES" sz="3200" dirty="0"/>
              <a:t>Construyó un </a:t>
            </a:r>
            <a:r>
              <a:rPr lang="es-ES" sz="3200" dirty="0" smtClean="0"/>
              <a:t>arca</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7253784" y="1922643"/>
            <a:ext cx="4674358"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err="1"/>
              <a:t>Mabul</a:t>
            </a:r>
            <a:r>
              <a:rPr lang="es-ES" sz="3200" dirty="0"/>
              <a:t>, diluvio, inundación</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7264018" y="5573872"/>
            <a:ext cx="4449171" cy="584775"/>
          </a:xfrm>
          <a:prstGeom prst="rect">
            <a:avLst/>
          </a:prstGeom>
          <a:noFill/>
        </p:spPr>
        <p:txBody>
          <a:bodyPr wrap="square" rtlCol="0">
            <a:spAutoFit/>
          </a:bodyPr>
          <a:lstStyle/>
          <a:p>
            <a:r>
              <a:rPr lang="es-DO" sz="3200" dirty="0" smtClean="0">
                <a:solidFill>
                  <a:srgbClr val="C00000"/>
                </a:solidFill>
              </a:rPr>
              <a:t>F. </a:t>
            </a:r>
            <a:r>
              <a:rPr lang="es-ES" sz="3200" dirty="0"/>
              <a:t>Descendientes de Caín</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7253784" y="3183686"/>
            <a:ext cx="3132159"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ES" sz="3000" dirty="0" smtClean="0"/>
              <a:t>Verdadero</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944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4524315"/>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La Tierra Desordenada y Vacía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3185951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783772"/>
            <a:ext cx="10569870" cy="5262979"/>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a:solidFill>
                  <a:schemeClr val="bg1">
                    <a:lumMod val="85000"/>
                  </a:schemeClr>
                </a:solidFill>
                <a:latin typeface="Bahnschrift Condensed" panose="020B0502040204020203" pitchFamily="34" charset="0"/>
              </a:rPr>
              <a:t>    La tierra </a:t>
            </a:r>
            <a:r>
              <a:rPr lang="es-ES" sz="4800" dirty="0" smtClean="0">
                <a:solidFill>
                  <a:srgbClr val="FFFF00"/>
                </a:solidFill>
                <a:latin typeface="Bahnschrift Condensed" panose="020B0502040204020203" pitchFamily="34" charset="0"/>
              </a:rPr>
              <a:t>regresó</a:t>
            </a:r>
            <a:r>
              <a:rPr lang="es-ES" sz="4800" dirty="0" smtClean="0">
                <a:solidFill>
                  <a:schemeClr val="bg1">
                    <a:lumMod val="85000"/>
                  </a:schemeClr>
                </a:solidFill>
                <a:latin typeface="Bahnschrift Condensed" panose="020B0502040204020203" pitchFamily="34" charset="0"/>
              </a:rPr>
              <a:t> </a:t>
            </a:r>
            <a:r>
              <a:rPr lang="es-ES" sz="4800" dirty="0">
                <a:solidFill>
                  <a:schemeClr val="bg1">
                    <a:lumMod val="85000"/>
                  </a:schemeClr>
                </a:solidFill>
                <a:latin typeface="Bahnschrift Condensed" panose="020B0502040204020203" pitchFamily="34" charset="0"/>
              </a:rPr>
              <a:t>en gran medida a la condición caótica en que había estado antes de la semana de la creación:</a:t>
            </a:r>
          </a:p>
          <a:p>
            <a:pPr marL="685800" indent="-685800">
              <a:buClr>
                <a:srgbClr val="FFFF00"/>
              </a:buClr>
              <a:buFont typeface="Wingdings" panose="05000000000000000000" pitchFamily="2" charset="2"/>
              <a:buChar char="Ø"/>
            </a:pPr>
            <a:r>
              <a:rPr lang="es-ES" sz="4800" dirty="0" smtClean="0">
                <a:solidFill>
                  <a:srgbClr val="FFFF00"/>
                </a:solidFill>
                <a:latin typeface="Bahnschrift Condensed" panose="020B0502040204020203" pitchFamily="34" charset="0"/>
              </a:rPr>
              <a:t>Oscuridad</a:t>
            </a:r>
            <a:r>
              <a:rPr lang="es-ES" sz="4800" dirty="0" smtClean="0">
                <a:solidFill>
                  <a:schemeClr val="bg1">
                    <a:lumMod val="85000"/>
                  </a:schemeClr>
                </a:solidFill>
                <a:latin typeface="Bahnschrift Condensed" panose="020B0502040204020203" pitchFamily="34" charset="0"/>
              </a:rPr>
              <a:t> </a:t>
            </a:r>
            <a:r>
              <a:rPr lang="es-ES" sz="4800" dirty="0">
                <a:solidFill>
                  <a:schemeClr val="bg1">
                    <a:lumMod val="85000"/>
                  </a:schemeClr>
                </a:solidFill>
                <a:latin typeface="Bahnschrift Condensed" panose="020B0502040204020203" pitchFamily="34" charset="0"/>
              </a:rPr>
              <a:t>en los cielos</a:t>
            </a:r>
          </a:p>
          <a:p>
            <a:pPr marL="685800" indent="-6858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La </a:t>
            </a:r>
            <a:r>
              <a:rPr lang="es-ES" sz="4800" dirty="0">
                <a:solidFill>
                  <a:schemeClr val="bg1">
                    <a:lumMod val="85000"/>
                  </a:schemeClr>
                </a:solidFill>
                <a:latin typeface="Bahnschrift Condensed" panose="020B0502040204020203" pitchFamily="34" charset="0"/>
              </a:rPr>
              <a:t>tierra </a:t>
            </a:r>
            <a:r>
              <a:rPr lang="es-ES" sz="4800" dirty="0">
                <a:solidFill>
                  <a:srgbClr val="FFFF00"/>
                </a:solidFill>
                <a:latin typeface="Bahnschrift Condensed" panose="020B0502040204020203" pitchFamily="34" charset="0"/>
              </a:rPr>
              <a:t>llena de agua</a:t>
            </a:r>
          </a:p>
          <a:p>
            <a:pPr marL="685800" indent="-685800">
              <a:buClr>
                <a:srgbClr val="FFFF00"/>
              </a:buClr>
              <a:buFont typeface="Wingdings" panose="05000000000000000000" pitchFamily="2" charset="2"/>
              <a:buChar char="Ø"/>
            </a:pPr>
            <a:r>
              <a:rPr lang="es-ES" sz="4800" dirty="0" smtClean="0">
                <a:solidFill>
                  <a:srgbClr val="FFFF00"/>
                </a:solidFill>
                <a:latin typeface="Bahnschrift Condensed" panose="020B0502040204020203" pitchFamily="34" charset="0"/>
              </a:rPr>
              <a:t>Todos </a:t>
            </a:r>
            <a:r>
              <a:rPr lang="es-ES" sz="4800" dirty="0">
                <a:solidFill>
                  <a:srgbClr val="FFFF00"/>
                </a:solidFill>
                <a:latin typeface="Bahnschrift Condensed" panose="020B0502040204020203" pitchFamily="34" charset="0"/>
              </a:rPr>
              <a:t>los seres humanos perecieron </a:t>
            </a:r>
            <a:r>
              <a:rPr lang="es-ES" sz="4800" dirty="0">
                <a:solidFill>
                  <a:schemeClr val="bg1">
                    <a:lumMod val="85000"/>
                  </a:schemeClr>
                </a:solidFill>
                <a:latin typeface="Bahnschrift Condensed" panose="020B0502040204020203" pitchFamily="34" charset="0"/>
              </a:rPr>
              <a:t>y no </a:t>
            </a:r>
            <a:r>
              <a:rPr lang="es-ES" sz="4800" dirty="0" smtClean="0">
                <a:solidFill>
                  <a:schemeClr val="bg1">
                    <a:lumMod val="85000"/>
                  </a:schemeClr>
                </a:solidFill>
                <a:latin typeface="Bahnschrift Condensed" panose="020B0502040204020203" pitchFamily="34" charset="0"/>
              </a:rPr>
              <a:t>quedó </a:t>
            </a:r>
            <a:r>
              <a:rPr lang="es-ES" sz="4800" dirty="0">
                <a:solidFill>
                  <a:schemeClr val="bg1">
                    <a:lumMod val="85000"/>
                  </a:schemeClr>
                </a:solidFill>
                <a:latin typeface="Bahnschrift Condensed" panose="020B0502040204020203" pitchFamily="34" charset="0"/>
              </a:rPr>
              <a:t>uno solo vivo</a:t>
            </a:r>
            <a:endParaRPr lang="es-DO" sz="48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1848979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Satanás</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3101679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23081"/>
            <a:ext cx="10569870" cy="550920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chemeClr val="bg1">
                    <a:lumMod val="85000"/>
                  </a:schemeClr>
                </a:solidFill>
                <a:latin typeface="Bahnschrift Condensed" panose="020B0502040204020203" pitchFamily="34" charset="0"/>
              </a:rPr>
              <a:t>    </a:t>
            </a:r>
            <a:r>
              <a:rPr lang="es-ES" sz="4400" dirty="0">
                <a:solidFill>
                  <a:srgbClr val="FFC000"/>
                </a:solidFill>
                <a:latin typeface="Bahnschrift Condensed" panose="020B0502040204020203" pitchFamily="34" charset="0"/>
              </a:rPr>
              <a:t>¿Qué sucedió con Satanás durante este periodo?</a:t>
            </a:r>
          </a:p>
          <a:p>
            <a:r>
              <a:rPr lang="es-ES" sz="4400" dirty="0">
                <a:solidFill>
                  <a:schemeClr val="bg1">
                    <a:lumMod val="85000"/>
                  </a:schemeClr>
                </a:solidFill>
                <a:latin typeface="Bahnschrift Condensed" panose="020B0502040204020203" pitchFamily="34" charset="0"/>
              </a:rPr>
              <a:t>En el diluvio ocurrió lo mismo que sucederá durante el milenio apocalíptico. La tierra volverá a estar desordenada y vacía y en tinieblas. Según Apocalipsis 20:1-3 Satanás </a:t>
            </a:r>
            <a:r>
              <a:rPr lang="es-ES" sz="4400" dirty="0" smtClean="0">
                <a:solidFill>
                  <a:schemeClr val="bg1">
                    <a:lumMod val="85000"/>
                  </a:schemeClr>
                </a:solidFill>
                <a:latin typeface="Bahnschrift Condensed" panose="020B0502040204020203" pitchFamily="34" charset="0"/>
              </a:rPr>
              <a:t>quedará </a:t>
            </a:r>
            <a:r>
              <a:rPr lang="es-ES" sz="4400" dirty="0">
                <a:solidFill>
                  <a:schemeClr val="bg1">
                    <a:lumMod val="85000"/>
                  </a:schemeClr>
                </a:solidFill>
                <a:latin typeface="Bahnschrift Condensed" panose="020B0502040204020203" pitchFamily="34" charset="0"/>
              </a:rPr>
              <a:t>encadenado a un planeta desolado sin tener a nadie a quien tentar pues todos sus seguidores estarán muertos.</a:t>
            </a:r>
          </a:p>
          <a:p>
            <a:endParaRPr lang="es-DO" sz="44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2092426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783772"/>
            <a:ext cx="10569870" cy="550920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smtClean="0">
                <a:solidFill>
                  <a:srgbClr val="FF0000"/>
                </a:solidFill>
                <a:latin typeface="Bahnschrift Condensed" panose="020B0502040204020203" pitchFamily="34" charset="0"/>
              </a:rPr>
              <a:t> Ap. 20: 1-3 RVR 1977 </a:t>
            </a:r>
            <a:r>
              <a:rPr lang="es-ES" sz="4400" dirty="0" smtClean="0">
                <a:solidFill>
                  <a:schemeClr val="bg1">
                    <a:lumMod val="85000"/>
                  </a:schemeClr>
                </a:solidFill>
                <a:latin typeface="Bahnschrift Condensed" panose="020B0502040204020203" pitchFamily="34" charset="0"/>
              </a:rPr>
              <a:t>Vi </a:t>
            </a:r>
            <a:r>
              <a:rPr lang="es-ES" sz="4400" dirty="0">
                <a:solidFill>
                  <a:schemeClr val="bg1">
                    <a:lumMod val="85000"/>
                  </a:schemeClr>
                </a:solidFill>
                <a:latin typeface="Bahnschrift Condensed" panose="020B0502040204020203" pitchFamily="34" charset="0"/>
              </a:rPr>
              <a:t>a un ángel que descendía del cielo, teniendo la llave del abismo, y una gran cadena en la </a:t>
            </a:r>
            <a:r>
              <a:rPr lang="es-ES" sz="4400" dirty="0" smtClean="0">
                <a:solidFill>
                  <a:schemeClr val="bg1">
                    <a:lumMod val="85000"/>
                  </a:schemeClr>
                </a:solidFill>
                <a:latin typeface="Bahnschrift Condensed" panose="020B0502040204020203" pitchFamily="34" charset="0"/>
              </a:rPr>
              <a:t>mano. Y </a:t>
            </a:r>
            <a:r>
              <a:rPr lang="es-ES" sz="4400" dirty="0">
                <a:solidFill>
                  <a:schemeClr val="bg1">
                    <a:lumMod val="85000"/>
                  </a:schemeClr>
                </a:solidFill>
                <a:latin typeface="Bahnschrift Condensed" panose="020B0502040204020203" pitchFamily="34" charset="0"/>
              </a:rPr>
              <a:t>prendió al dragón, la serpiente antigua, que es el diablo y Satanás, y lo ató por mil </a:t>
            </a:r>
            <a:r>
              <a:rPr lang="es-ES" sz="4400" dirty="0" smtClean="0">
                <a:solidFill>
                  <a:schemeClr val="bg1">
                    <a:lumMod val="85000"/>
                  </a:schemeClr>
                </a:solidFill>
                <a:latin typeface="Bahnschrift Condensed" panose="020B0502040204020203" pitchFamily="34" charset="0"/>
              </a:rPr>
              <a:t>años; </a:t>
            </a:r>
            <a:r>
              <a:rPr lang="es-ES" sz="4400" dirty="0">
                <a:solidFill>
                  <a:schemeClr val="bg1">
                    <a:lumMod val="85000"/>
                  </a:schemeClr>
                </a:solidFill>
                <a:latin typeface="Bahnschrift Condensed" panose="020B0502040204020203" pitchFamily="34" charset="0"/>
              </a:rPr>
              <a:t>y lo arrojó al abismo, y lo encerró, y puso su sello sobre él, para que no engañase más a las naciones, hasta que fuesen cumplidos los mil años; y después de esto debe ser desatado por un poco de tiempo.</a:t>
            </a:r>
            <a:endParaRPr lang="es-DO" sz="44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3754840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234145" y="1438955"/>
            <a:ext cx="9723709" cy="341632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7200" dirty="0">
                <a:solidFill>
                  <a:schemeClr val="bg1">
                    <a:lumMod val="85000"/>
                  </a:schemeClr>
                </a:solidFill>
                <a:latin typeface="Bahnschrift Condensed" panose="020B0502040204020203" pitchFamily="34" charset="0"/>
              </a:rPr>
              <a:t>Lo mismo que ocurrió en el diluvio ocurrirá durante los mil años del libro de Apocalipsis.</a:t>
            </a:r>
            <a:endParaRPr lang="es-DO" sz="72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4244490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797510"/>
            <a:ext cx="10569870" cy="5262979"/>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smtClean="0">
                <a:solidFill>
                  <a:srgbClr val="FF0000"/>
                </a:solidFill>
                <a:latin typeface="Bahnschrift Condensed" panose="020B0502040204020203" pitchFamily="34" charset="0"/>
              </a:rPr>
              <a:t>Jeremías </a:t>
            </a:r>
            <a:r>
              <a:rPr lang="es-ES" sz="4800" dirty="0">
                <a:solidFill>
                  <a:srgbClr val="FF0000"/>
                </a:solidFill>
                <a:latin typeface="Bahnschrift Condensed" panose="020B0502040204020203" pitchFamily="34" charset="0"/>
              </a:rPr>
              <a:t>4:23 </a:t>
            </a:r>
            <a:r>
              <a:rPr lang="es-ES" sz="4800" dirty="0">
                <a:solidFill>
                  <a:schemeClr val="bg1">
                    <a:lumMod val="85000"/>
                  </a:schemeClr>
                </a:solidFill>
                <a:latin typeface="Bahnschrift Condensed" panose="020B0502040204020203" pitchFamily="34" charset="0"/>
              </a:rPr>
              <a:t>dice que Dios le </a:t>
            </a:r>
            <a:r>
              <a:rPr lang="es-ES" sz="4800" dirty="0" smtClean="0">
                <a:solidFill>
                  <a:schemeClr val="bg1">
                    <a:lumMod val="85000"/>
                  </a:schemeClr>
                </a:solidFill>
                <a:latin typeface="Bahnschrift Condensed" panose="020B0502040204020203" pitchFamily="34" charset="0"/>
              </a:rPr>
              <a:t>mostró </a:t>
            </a:r>
            <a:r>
              <a:rPr lang="es-ES" sz="4800" dirty="0">
                <a:solidFill>
                  <a:schemeClr val="bg1">
                    <a:lumMod val="85000"/>
                  </a:schemeClr>
                </a:solidFill>
                <a:latin typeface="Bahnschrift Condensed" panose="020B0502040204020203" pitchFamily="34" charset="0"/>
              </a:rPr>
              <a:t>la tierra al profeta y la vio </a:t>
            </a:r>
            <a:r>
              <a:rPr lang="es-ES" sz="4800" dirty="0">
                <a:solidFill>
                  <a:srgbClr val="FFFF00"/>
                </a:solidFill>
                <a:latin typeface="Bahnschrift Condensed" panose="020B0502040204020203" pitchFamily="34" charset="0"/>
              </a:rPr>
              <a:t>desordenada y vacía </a:t>
            </a:r>
            <a:r>
              <a:rPr lang="es-ES" sz="4800" dirty="0">
                <a:solidFill>
                  <a:schemeClr val="bg1">
                    <a:lumMod val="85000"/>
                  </a:schemeClr>
                </a:solidFill>
                <a:latin typeface="Bahnschrift Condensed" panose="020B0502040204020203" pitchFamily="34" charset="0"/>
              </a:rPr>
              <a:t>y en tinieblas y que no había habitantes.</a:t>
            </a:r>
          </a:p>
          <a:p>
            <a:r>
              <a:rPr lang="es-ES" sz="4800" i="1" dirty="0">
                <a:solidFill>
                  <a:schemeClr val="bg1">
                    <a:lumMod val="85000"/>
                  </a:schemeClr>
                </a:solidFill>
                <a:latin typeface="Bahnschrift Condensed" panose="020B0502040204020203" pitchFamily="34" charset="0"/>
              </a:rPr>
              <a:t>“Miré a la tierra, y he aquí que estaba </a:t>
            </a:r>
            <a:r>
              <a:rPr lang="es-ES" sz="4800" i="1" dirty="0">
                <a:solidFill>
                  <a:srgbClr val="FFFF00"/>
                </a:solidFill>
                <a:latin typeface="Bahnschrift Condensed" panose="020B0502040204020203" pitchFamily="34" charset="0"/>
              </a:rPr>
              <a:t>asolada</a:t>
            </a:r>
            <a:r>
              <a:rPr lang="es-ES" sz="4800" i="1" dirty="0">
                <a:solidFill>
                  <a:schemeClr val="bg1">
                    <a:lumMod val="85000"/>
                  </a:schemeClr>
                </a:solidFill>
                <a:latin typeface="Bahnschrift Condensed" panose="020B0502040204020203" pitchFamily="34" charset="0"/>
              </a:rPr>
              <a:t> y </a:t>
            </a:r>
            <a:r>
              <a:rPr lang="es-ES" sz="4800" i="1" dirty="0">
                <a:solidFill>
                  <a:srgbClr val="FFFF00"/>
                </a:solidFill>
                <a:latin typeface="Bahnschrift Condensed" panose="020B0502040204020203" pitchFamily="34" charset="0"/>
              </a:rPr>
              <a:t>vacía</a:t>
            </a:r>
            <a:r>
              <a:rPr lang="es-ES" sz="4800" i="1" dirty="0">
                <a:solidFill>
                  <a:schemeClr val="bg1">
                    <a:lumMod val="85000"/>
                  </a:schemeClr>
                </a:solidFill>
                <a:latin typeface="Bahnschrift Condensed" panose="020B0502040204020203" pitchFamily="34" charset="0"/>
              </a:rPr>
              <a:t>; y a los cielos, y </a:t>
            </a:r>
            <a:r>
              <a:rPr lang="es-ES" sz="4800" i="1" dirty="0">
                <a:solidFill>
                  <a:srgbClr val="FFFF00"/>
                </a:solidFill>
                <a:latin typeface="Bahnschrift Condensed" panose="020B0502040204020203" pitchFamily="34" charset="0"/>
              </a:rPr>
              <a:t>no había en ellos luz</a:t>
            </a:r>
            <a:r>
              <a:rPr lang="es-ES" sz="4800" i="1" dirty="0">
                <a:solidFill>
                  <a:schemeClr val="bg1">
                    <a:lumMod val="85000"/>
                  </a:schemeClr>
                </a:solidFill>
                <a:latin typeface="Bahnschrift Condensed" panose="020B0502040204020203" pitchFamily="34" charset="0"/>
              </a:rPr>
              <a:t>. 24 Miré a los montes, y he aquí que temblaban, y todos los collados fueron destruidos.”</a:t>
            </a:r>
            <a:endParaRPr lang="es-DO" sz="4800" i="1"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36208851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Jesús y el Diluvio</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972169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724739" y="1734704"/>
            <a:ext cx="10742522" cy="4832092"/>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0000"/>
                </a:solidFill>
                <a:latin typeface="Bahnschrift Condensed" panose="020B0502040204020203" pitchFamily="34" charset="0"/>
              </a:rPr>
              <a:t>Mateo 24:37-39: </a:t>
            </a:r>
            <a:endParaRPr lang="es-ES" sz="4400" dirty="0" smtClean="0">
              <a:solidFill>
                <a:srgbClr val="FF0000"/>
              </a:solidFill>
              <a:latin typeface="Bahnschrift Condensed" panose="020B0502040204020203" pitchFamily="34" charset="0"/>
            </a:endParaRPr>
          </a:p>
          <a:p>
            <a:r>
              <a:rPr lang="es-ES" sz="4400" dirty="0" smtClean="0">
                <a:solidFill>
                  <a:schemeClr val="bg1">
                    <a:lumMod val="85000"/>
                  </a:schemeClr>
                </a:solidFill>
                <a:latin typeface="Bahnschrift Condensed" panose="020B0502040204020203" pitchFamily="34" charset="0"/>
              </a:rPr>
              <a:t>“Más como en los días de Noé, así será la venida del Hijo del Hombre. 38 Porque como en los días antes del diluvio estaban comiendo y bebiendo, casándose y dando en casamiento, </a:t>
            </a:r>
            <a:r>
              <a:rPr lang="es-ES" sz="4400" dirty="0" smtClean="0">
                <a:solidFill>
                  <a:srgbClr val="FFFF00"/>
                </a:solidFill>
                <a:latin typeface="Bahnschrift Condensed" panose="020B0502040204020203" pitchFamily="34" charset="0"/>
              </a:rPr>
              <a:t>hasta</a:t>
            </a:r>
            <a:r>
              <a:rPr lang="es-ES" sz="4400" dirty="0" smtClean="0">
                <a:solidFill>
                  <a:schemeClr val="bg1">
                    <a:lumMod val="85000"/>
                  </a:schemeClr>
                </a:solidFill>
                <a:latin typeface="Bahnschrift Condensed" panose="020B0502040204020203" pitchFamily="34" charset="0"/>
              </a:rPr>
              <a:t> el día en que Noé entró en el arca, 39 y no entendieron </a:t>
            </a:r>
            <a:r>
              <a:rPr lang="es-ES" sz="4400" dirty="0" smtClean="0">
                <a:solidFill>
                  <a:srgbClr val="FFFF00"/>
                </a:solidFill>
                <a:latin typeface="Bahnschrift Condensed" panose="020B0502040204020203" pitchFamily="34" charset="0"/>
              </a:rPr>
              <a:t>hasta</a:t>
            </a:r>
            <a:r>
              <a:rPr lang="es-ES" sz="4400" dirty="0" smtClean="0">
                <a:solidFill>
                  <a:schemeClr val="bg1">
                    <a:lumMod val="85000"/>
                  </a:schemeClr>
                </a:solidFill>
                <a:latin typeface="Bahnschrift Condensed" panose="020B0502040204020203" pitchFamily="34" charset="0"/>
              </a:rPr>
              <a:t> que vino el diluvio y se los llevó a todos, así será también la venida del Hijo del Hombre.”</a:t>
            </a:r>
            <a:endParaRPr lang="es-DO" sz="4400" dirty="0">
              <a:solidFill>
                <a:schemeClr val="bg1">
                  <a:lumMod val="85000"/>
                </a:schemeClr>
              </a:solidFill>
              <a:latin typeface="Bahnschrift Condensed" panose="020B0502040204020203" pitchFamily="34" charset="0"/>
            </a:endParaRPr>
          </a:p>
        </p:txBody>
      </p:sp>
      <p:sp>
        <p:nvSpPr>
          <p:cNvPr id="5" name="CuadroTexto 4">
            <a:extLst>
              <a:ext uri="{FF2B5EF4-FFF2-40B4-BE49-F238E27FC236}">
                <a16:creationId xmlns:a16="http://schemas.microsoft.com/office/drawing/2014/main" id="{7681D4FA-1499-40D7-BA8D-B57F720ACDFB}"/>
              </a:ext>
            </a:extLst>
          </p:cNvPr>
          <p:cNvSpPr txBox="1"/>
          <p:nvPr/>
        </p:nvSpPr>
        <p:spPr>
          <a:xfrm>
            <a:off x="1031593" y="167160"/>
            <a:ext cx="10358652" cy="1446550"/>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b="1" dirty="0">
                <a:solidFill>
                  <a:srgbClr val="FFC000"/>
                </a:solidFill>
                <a:latin typeface="Bahnschrift Condensed" panose="020B0502040204020203" pitchFamily="34" charset="0"/>
              </a:rPr>
              <a:t>Jesús </a:t>
            </a:r>
            <a:r>
              <a:rPr lang="es-ES" sz="4400" b="1" dirty="0" smtClean="0">
                <a:solidFill>
                  <a:srgbClr val="FFC000"/>
                </a:solidFill>
                <a:latin typeface="Bahnschrift Condensed" panose="020B0502040204020203" pitchFamily="34" charset="0"/>
              </a:rPr>
              <a:t>enseñó </a:t>
            </a:r>
            <a:r>
              <a:rPr lang="es-ES" sz="4400" b="1" dirty="0">
                <a:solidFill>
                  <a:srgbClr val="FFC000"/>
                </a:solidFill>
                <a:latin typeface="Bahnschrift Condensed" panose="020B0502040204020203" pitchFamily="34" charset="0"/>
              </a:rPr>
              <a:t>que la puerta de la gracia se </a:t>
            </a:r>
            <a:r>
              <a:rPr lang="es-ES" sz="4400" b="1" dirty="0" smtClean="0">
                <a:solidFill>
                  <a:srgbClr val="FFC000"/>
                </a:solidFill>
                <a:latin typeface="Bahnschrift Condensed" panose="020B0502040204020203" pitchFamily="34" charset="0"/>
              </a:rPr>
              <a:t>cerrará </a:t>
            </a:r>
            <a:r>
              <a:rPr lang="es-ES" sz="4400" b="1" u="sng" dirty="0">
                <a:solidFill>
                  <a:srgbClr val="FFC000"/>
                </a:solidFill>
                <a:latin typeface="Bahnschrift Condensed" panose="020B0502040204020203" pitchFamily="34" charset="0"/>
              </a:rPr>
              <a:t>antes de la segunda venida</a:t>
            </a:r>
            <a:r>
              <a:rPr lang="es-ES" sz="4400" b="1" dirty="0">
                <a:solidFill>
                  <a:srgbClr val="FFC000"/>
                </a:solidFill>
                <a:latin typeface="Bahnschrift Condensed" panose="020B0502040204020203" pitchFamily="34" charset="0"/>
              </a:rPr>
              <a:t>.</a:t>
            </a:r>
          </a:p>
        </p:txBody>
      </p:sp>
    </p:spTree>
    <p:extLst>
      <p:ext uri="{BB962C8B-B14F-4D97-AF65-F5344CB8AC3E}">
        <p14:creationId xmlns:p14="http://schemas.microsoft.com/office/powerpoint/2010/main" val="357121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2228130" y="1085139"/>
            <a:ext cx="8469191" cy="3046988"/>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Cuatro Puntos de Tiempo</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831251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724739" y="797510"/>
            <a:ext cx="10742522" cy="5262979"/>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smtClean="0">
                <a:solidFill>
                  <a:schemeClr val="bg1">
                    <a:lumMod val="85000"/>
                  </a:schemeClr>
                </a:solidFill>
                <a:latin typeface="Bahnschrift Condensed" panose="020B0502040204020203" pitchFamily="34" charset="0"/>
              </a:rPr>
              <a:t>Jesús empleó </a:t>
            </a:r>
            <a:r>
              <a:rPr lang="es-ES" sz="4800" dirty="0">
                <a:solidFill>
                  <a:schemeClr val="bg1">
                    <a:lumMod val="85000"/>
                  </a:schemeClr>
                </a:solidFill>
                <a:latin typeface="Bahnschrift Condensed" panose="020B0502040204020203" pitchFamily="34" charset="0"/>
              </a:rPr>
              <a:t>la palabra ‘</a:t>
            </a:r>
            <a:r>
              <a:rPr lang="es-ES" sz="4800" dirty="0">
                <a:solidFill>
                  <a:schemeClr val="bg1"/>
                </a:solidFill>
                <a:latin typeface="Bahnschrift Condensed" panose="020B0502040204020203" pitchFamily="34" charset="0"/>
              </a:rPr>
              <a:t>hasta</a:t>
            </a:r>
            <a:r>
              <a:rPr lang="es-ES" sz="4800" dirty="0">
                <a:solidFill>
                  <a:schemeClr val="bg1">
                    <a:lumMod val="85000"/>
                  </a:schemeClr>
                </a:solidFill>
                <a:latin typeface="Bahnschrift Condensed" panose="020B0502040204020203" pitchFamily="34" charset="0"/>
              </a:rPr>
              <a:t>’ </a:t>
            </a:r>
            <a:r>
              <a:rPr lang="es-ES" sz="4800" dirty="0">
                <a:solidFill>
                  <a:srgbClr val="FFFF00"/>
                </a:solidFill>
                <a:latin typeface="Bahnschrift Condensed" panose="020B0502040204020203" pitchFamily="34" charset="0"/>
              </a:rPr>
              <a:t>dos veces </a:t>
            </a:r>
            <a:r>
              <a:rPr lang="es-ES" sz="4800" dirty="0">
                <a:solidFill>
                  <a:schemeClr val="bg1">
                    <a:lumMod val="85000"/>
                  </a:schemeClr>
                </a:solidFill>
                <a:latin typeface="Bahnschrift Condensed" panose="020B0502040204020203" pitchFamily="34" charset="0"/>
              </a:rPr>
              <a:t>en Mateo 24:38, 39. La </a:t>
            </a:r>
            <a:r>
              <a:rPr lang="es-ES" sz="4800" dirty="0">
                <a:solidFill>
                  <a:srgbClr val="FFFF00"/>
                </a:solidFill>
                <a:latin typeface="Bahnschrift Condensed" panose="020B0502040204020203" pitchFamily="34" charset="0"/>
              </a:rPr>
              <a:t>primera vez </a:t>
            </a:r>
            <a:r>
              <a:rPr lang="es-ES" sz="4800" dirty="0">
                <a:solidFill>
                  <a:schemeClr val="bg1">
                    <a:lumMod val="85000"/>
                  </a:schemeClr>
                </a:solidFill>
                <a:latin typeface="Bahnschrift Condensed" panose="020B0502040204020203" pitchFamily="34" charset="0"/>
              </a:rPr>
              <a:t>que se usa esta palabra se refiere al momento cuando se </a:t>
            </a:r>
            <a:r>
              <a:rPr lang="es-ES" sz="4800" dirty="0">
                <a:solidFill>
                  <a:srgbClr val="FFFF00"/>
                </a:solidFill>
                <a:latin typeface="Bahnschrift Condensed" panose="020B0502040204020203" pitchFamily="34" charset="0"/>
              </a:rPr>
              <a:t>cerró la puerta</a:t>
            </a:r>
            <a:r>
              <a:rPr lang="es-ES" sz="4800" dirty="0">
                <a:solidFill>
                  <a:schemeClr val="bg1">
                    <a:lumMod val="85000"/>
                  </a:schemeClr>
                </a:solidFill>
                <a:latin typeface="Bahnschrift Condensed" panose="020B0502040204020203" pitchFamily="34" charset="0"/>
              </a:rPr>
              <a:t>. La </a:t>
            </a:r>
            <a:r>
              <a:rPr lang="es-ES" sz="4800" dirty="0">
                <a:solidFill>
                  <a:srgbClr val="FFFF00"/>
                </a:solidFill>
                <a:latin typeface="Bahnschrift Condensed" panose="020B0502040204020203" pitchFamily="34" charset="0"/>
              </a:rPr>
              <a:t>segunda vez </a:t>
            </a:r>
            <a:r>
              <a:rPr lang="es-ES" sz="4800" dirty="0">
                <a:solidFill>
                  <a:schemeClr val="bg1">
                    <a:lumMod val="85000"/>
                  </a:schemeClr>
                </a:solidFill>
                <a:latin typeface="Bahnschrift Condensed" panose="020B0502040204020203" pitchFamily="34" charset="0"/>
              </a:rPr>
              <a:t>que se usa se refiere al momento cuando </a:t>
            </a:r>
            <a:r>
              <a:rPr lang="es-ES" sz="4800" dirty="0">
                <a:solidFill>
                  <a:srgbClr val="FFFF00"/>
                </a:solidFill>
                <a:latin typeface="Bahnschrift Condensed" panose="020B0502040204020203" pitchFamily="34" charset="0"/>
              </a:rPr>
              <a:t>comenzó a llover</a:t>
            </a:r>
            <a:r>
              <a:rPr lang="es-ES" sz="4800" dirty="0">
                <a:solidFill>
                  <a:schemeClr val="bg1">
                    <a:lumMod val="85000"/>
                  </a:schemeClr>
                </a:solidFill>
                <a:latin typeface="Bahnschrift Condensed" panose="020B0502040204020203" pitchFamily="34" charset="0"/>
              </a:rPr>
              <a:t>. Entre el tiempo cuando se cerró la puerta y comenzó a llover pasaron </a:t>
            </a:r>
            <a:r>
              <a:rPr lang="es-ES" sz="4800" dirty="0">
                <a:solidFill>
                  <a:srgbClr val="FFFF00"/>
                </a:solidFill>
                <a:latin typeface="Bahnschrift Condensed" panose="020B0502040204020203" pitchFamily="34" charset="0"/>
              </a:rPr>
              <a:t>siete días</a:t>
            </a:r>
            <a:r>
              <a:rPr lang="es-ES" sz="4800" dirty="0">
                <a:solidFill>
                  <a:schemeClr val="bg1">
                    <a:lumMod val="85000"/>
                  </a:schemeClr>
                </a:solidFill>
                <a:latin typeface="Bahnschrift Condensed" panose="020B0502040204020203" pitchFamily="34" charset="0"/>
              </a:rPr>
              <a:t>.</a:t>
            </a:r>
            <a:endParaRPr lang="es-DO"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766233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3046988"/>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La Venida de Jesús como Ladrón</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3807825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724739" y="797510"/>
            <a:ext cx="10742522" cy="5262979"/>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a:solidFill>
                  <a:schemeClr val="bg1">
                    <a:lumMod val="85000"/>
                  </a:schemeClr>
                </a:solidFill>
                <a:latin typeface="Bahnschrift Condensed" panose="020B0502040204020203" pitchFamily="34" charset="0"/>
              </a:rPr>
              <a:t>La venida del ladrón en la noche tiene </a:t>
            </a:r>
            <a:r>
              <a:rPr lang="es-ES" sz="4800" dirty="0">
                <a:solidFill>
                  <a:srgbClr val="FFFF00"/>
                </a:solidFill>
                <a:latin typeface="Bahnschrift Condensed" panose="020B0502040204020203" pitchFamily="34" charset="0"/>
              </a:rPr>
              <a:t>dos momentos claves</a:t>
            </a:r>
            <a:r>
              <a:rPr lang="es-ES" sz="4800" dirty="0">
                <a:solidFill>
                  <a:schemeClr val="bg1">
                    <a:lumMod val="85000"/>
                  </a:schemeClr>
                </a:solidFill>
                <a:latin typeface="Bahnschrift Condensed" panose="020B0502040204020203" pitchFamily="34" charset="0"/>
              </a:rPr>
              <a:t>: </a:t>
            </a:r>
            <a:endParaRPr lang="es-ES" sz="4800" dirty="0" smtClean="0">
              <a:solidFill>
                <a:schemeClr val="bg1">
                  <a:lumMod val="85000"/>
                </a:schemeClr>
              </a:solidFill>
              <a:latin typeface="Bahnschrift Condensed" panose="020B0502040204020203" pitchFamily="34" charset="0"/>
            </a:endParaRPr>
          </a:p>
          <a:p>
            <a:pPr marL="914400" indent="-914400">
              <a:buClr>
                <a:srgbClr val="FFFF00"/>
              </a:buClr>
              <a:buFont typeface="+mj-lt"/>
              <a:buAutoNum type="arabicPeriod"/>
            </a:pPr>
            <a:r>
              <a:rPr lang="es-ES" sz="4800" dirty="0" smtClean="0">
                <a:solidFill>
                  <a:schemeClr val="bg1">
                    <a:lumMod val="85000"/>
                  </a:schemeClr>
                </a:solidFill>
                <a:latin typeface="Bahnschrift Condensed" panose="020B0502040204020203" pitchFamily="34" charset="0"/>
              </a:rPr>
              <a:t>El </a:t>
            </a:r>
            <a:r>
              <a:rPr lang="es-ES" sz="4800" dirty="0">
                <a:solidFill>
                  <a:schemeClr val="bg1">
                    <a:lumMod val="85000"/>
                  </a:schemeClr>
                </a:solidFill>
                <a:latin typeface="Bahnschrift Condensed" panose="020B0502040204020203" pitchFamily="34" charset="0"/>
              </a:rPr>
              <a:t>momento en que </a:t>
            </a:r>
            <a:r>
              <a:rPr lang="es-ES" sz="4800" dirty="0">
                <a:solidFill>
                  <a:srgbClr val="FFFF00"/>
                </a:solidFill>
                <a:latin typeface="Bahnschrift Condensed" panose="020B0502040204020203" pitchFamily="34" charset="0"/>
              </a:rPr>
              <a:t>llega el ladrón </a:t>
            </a:r>
            <a:r>
              <a:rPr lang="es-ES" sz="4800" dirty="0">
                <a:solidFill>
                  <a:schemeClr val="bg1">
                    <a:lumMod val="85000"/>
                  </a:schemeClr>
                </a:solidFill>
                <a:latin typeface="Bahnschrift Condensed" panose="020B0502040204020203" pitchFamily="34" charset="0"/>
              </a:rPr>
              <a:t>a la casa y están todos </a:t>
            </a:r>
            <a:r>
              <a:rPr lang="es-ES" sz="4800" dirty="0" smtClean="0">
                <a:solidFill>
                  <a:schemeClr val="bg1">
                    <a:lumMod val="85000"/>
                  </a:schemeClr>
                </a:solidFill>
                <a:latin typeface="Bahnschrift Condensed" panose="020B0502040204020203" pitchFamily="34" charset="0"/>
              </a:rPr>
              <a:t>durmiendo.</a:t>
            </a:r>
            <a:endParaRPr lang="es-ES" sz="4800" dirty="0">
              <a:solidFill>
                <a:schemeClr val="bg1">
                  <a:lumMod val="85000"/>
                </a:schemeClr>
              </a:solidFill>
              <a:latin typeface="Bahnschrift Condensed" panose="020B0502040204020203" pitchFamily="34" charset="0"/>
            </a:endParaRPr>
          </a:p>
          <a:p>
            <a:pPr marL="914400" indent="-914400">
              <a:buClr>
                <a:srgbClr val="FFFF00"/>
              </a:buClr>
              <a:buFont typeface="+mj-lt"/>
              <a:buAutoNum type="arabicPeriod"/>
            </a:pPr>
            <a:r>
              <a:rPr lang="es-ES" sz="4800" dirty="0" smtClean="0">
                <a:solidFill>
                  <a:schemeClr val="bg1">
                    <a:lumMod val="85000"/>
                  </a:schemeClr>
                </a:solidFill>
                <a:latin typeface="Bahnschrift Condensed" panose="020B0502040204020203" pitchFamily="34" charset="0"/>
              </a:rPr>
              <a:t>El </a:t>
            </a:r>
            <a:r>
              <a:rPr lang="es-ES" sz="4800" dirty="0">
                <a:solidFill>
                  <a:schemeClr val="bg1">
                    <a:lumMod val="85000"/>
                  </a:schemeClr>
                </a:solidFill>
                <a:latin typeface="Bahnschrift Condensed" panose="020B0502040204020203" pitchFamily="34" charset="0"/>
              </a:rPr>
              <a:t>momento en que los que están en la casa </a:t>
            </a:r>
            <a:r>
              <a:rPr lang="es-ES" sz="4800" dirty="0">
                <a:solidFill>
                  <a:srgbClr val="FFFF00"/>
                </a:solidFill>
                <a:latin typeface="Bahnschrift Condensed" panose="020B0502040204020203" pitchFamily="34" charset="0"/>
              </a:rPr>
              <a:t>se despiertan</a:t>
            </a:r>
            <a:r>
              <a:rPr lang="es-ES" sz="4800" dirty="0">
                <a:solidFill>
                  <a:schemeClr val="bg1">
                    <a:lumMod val="85000"/>
                  </a:schemeClr>
                </a:solidFill>
                <a:latin typeface="Bahnschrift Condensed" panose="020B0502040204020203" pitchFamily="34" charset="0"/>
              </a:rPr>
              <a:t> y se dan cuenta que el ladrón los ha saqueado</a:t>
            </a:r>
            <a:r>
              <a:rPr lang="es-ES" sz="4800" dirty="0" smtClean="0">
                <a:solidFill>
                  <a:schemeClr val="bg1">
                    <a:lumMod val="85000"/>
                  </a:schemeClr>
                </a:solidFill>
                <a:latin typeface="Bahnschrift Condensed" panose="020B0502040204020203" pitchFamily="34" charset="0"/>
              </a:rPr>
              <a:t>.</a:t>
            </a:r>
            <a:endParaRPr lang="es-ES"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837186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997694" y="1567544"/>
            <a:ext cx="10742522" cy="3785652"/>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smtClean="0">
                <a:solidFill>
                  <a:schemeClr val="bg1">
                    <a:lumMod val="85000"/>
                  </a:schemeClr>
                </a:solidFill>
                <a:latin typeface="Bahnschrift Condensed" panose="020B0502040204020203" pitchFamily="34" charset="0"/>
              </a:rPr>
              <a:t>Antes </a:t>
            </a:r>
            <a:r>
              <a:rPr lang="es-ES" sz="4800" dirty="0">
                <a:solidFill>
                  <a:schemeClr val="bg1">
                    <a:lumMod val="85000"/>
                  </a:schemeClr>
                </a:solidFill>
                <a:latin typeface="Bahnschrift Condensed" panose="020B0502040204020203" pitchFamily="34" charset="0"/>
              </a:rPr>
              <a:t>del diluvio también hubo </a:t>
            </a:r>
            <a:r>
              <a:rPr lang="es-ES" sz="4800" dirty="0">
                <a:solidFill>
                  <a:srgbClr val="FFFF00"/>
                </a:solidFill>
                <a:latin typeface="Bahnschrift Condensed" panose="020B0502040204020203" pitchFamily="34" charset="0"/>
              </a:rPr>
              <a:t>dos momentos claves</a:t>
            </a:r>
            <a:r>
              <a:rPr lang="es-ES" sz="4800" dirty="0">
                <a:solidFill>
                  <a:schemeClr val="bg1">
                    <a:lumMod val="85000"/>
                  </a:schemeClr>
                </a:solidFill>
                <a:latin typeface="Bahnschrift Condensed" panose="020B0502040204020203" pitchFamily="34" charset="0"/>
              </a:rPr>
              <a:t>: El momento en que se </a:t>
            </a:r>
            <a:r>
              <a:rPr lang="es-ES" sz="4800" dirty="0">
                <a:solidFill>
                  <a:srgbClr val="FFFF00"/>
                </a:solidFill>
                <a:latin typeface="Bahnschrift Condensed" panose="020B0502040204020203" pitchFamily="34" charset="0"/>
              </a:rPr>
              <a:t>cerró la puerta </a:t>
            </a:r>
            <a:r>
              <a:rPr lang="es-ES" sz="4800" dirty="0">
                <a:solidFill>
                  <a:schemeClr val="bg1">
                    <a:lumMod val="85000"/>
                  </a:schemeClr>
                </a:solidFill>
                <a:latin typeface="Bahnschrift Condensed" panose="020B0502040204020203" pitchFamily="34" charset="0"/>
              </a:rPr>
              <a:t>y el momento en que </a:t>
            </a:r>
            <a:r>
              <a:rPr lang="es-ES" sz="4800" dirty="0">
                <a:solidFill>
                  <a:srgbClr val="FFFF00"/>
                </a:solidFill>
                <a:latin typeface="Bahnschrift Condensed" panose="020B0502040204020203" pitchFamily="34" charset="0"/>
              </a:rPr>
              <a:t>comenzó a llover</a:t>
            </a:r>
            <a:r>
              <a:rPr lang="es-ES" sz="4800" dirty="0">
                <a:solidFill>
                  <a:schemeClr val="bg1">
                    <a:lumMod val="85000"/>
                  </a:schemeClr>
                </a:solidFill>
                <a:latin typeface="Bahnschrift Condensed" panose="020B0502040204020203" pitchFamily="34" charset="0"/>
              </a:rPr>
              <a:t>. Ambos momentos tomaron por </a:t>
            </a:r>
            <a:r>
              <a:rPr lang="es-ES" sz="4800" dirty="0">
                <a:solidFill>
                  <a:srgbClr val="FFFF00"/>
                </a:solidFill>
                <a:latin typeface="Bahnschrift Condensed" panose="020B0502040204020203" pitchFamily="34" charset="0"/>
              </a:rPr>
              <a:t>sorpresa</a:t>
            </a:r>
            <a:r>
              <a:rPr lang="es-ES" sz="4800" dirty="0">
                <a:solidFill>
                  <a:schemeClr val="bg1">
                    <a:lumMod val="85000"/>
                  </a:schemeClr>
                </a:solidFill>
                <a:latin typeface="Bahnschrift Condensed" panose="020B0502040204020203" pitchFamily="34" charset="0"/>
              </a:rPr>
              <a:t> a los que </a:t>
            </a:r>
            <a:r>
              <a:rPr lang="es-ES" sz="4800" dirty="0">
                <a:solidFill>
                  <a:srgbClr val="FFFF00"/>
                </a:solidFill>
                <a:latin typeface="Bahnschrift Condensed" panose="020B0502040204020203" pitchFamily="34" charset="0"/>
              </a:rPr>
              <a:t>no entraron al arca</a:t>
            </a:r>
            <a:r>
              <a:rPr lang="es-ES" sz="4800" dirty="0">
                <a:solidFill>
                  <a:schemeClr val="bg1">
                    <a:lumMod val="85000"/>
                  </a:schemeClr>
                </a:solidFill>
                <a:latin typeface="Bahnschrift Condensed" panose="020B0502040204020203" pitchFamily="34" charset="0"/>
              </a:rPr>
              <a:t>.</a:t>
            </a:r>
            <a:endParaRPr lang="es-DO"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42558386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Puertas Cerradas</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3652265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0"/>
            <a:ext cx="10948646" cy="6863417"/>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chemeClr val="bg1">
                    <a:lumMod val="85000"/>
                  </a:schemeClr>
                </a:solidFill>
                <a:latin typeface="Bahnschrift Condensed" panose="020B0502040204020203" pitchFamily="34" charset="0"/>
              </a:rPr>
              <a:t>puerta </a:t>
            </a:r>
            <a:r>
              <a:rPr lang="es-ES" sz="4000" dirty="0">
                <a:solidFill>
                  <a:srgbClr val="FFFF00"/>
                </a:solidFill>
                <a:latin typeface="Bahnschrift Condensed" panose="020B0502040204020203" pitchFamily="34" charset="0"/>
              </a:rPr>
              <a:t>se cerró </a:t>
            </a:r>
            <a:r>
              <a:rPr lang="es-ES" sz="4000" dirty="0">
                <a:solidFill>
                  <a:schemeClr val="bg1">
                    <a:lumMod val="85000"/>
                  </a:schemeClr>
                </a:solidFill>
                <a:latin typeface="Bahnschrift Condensed" panose="020B0502040204020203" pitchFamily="34" charset="0"/>
              </a:rPr>
              <a:t>para la </a:t>
            </a:r>
            <a:r>
              <a:rPr lang="es-ES" sz="4000" dirty="0">
                <a:solidFill>
                  <a:srgbClr val="FFFF00"/>
                </a:solidFill>
                <a:latin typeface="Bahnschrift Condensed" panose="020B0502040204020203" pitchFamily="34" charset="0"/>
              </a:rPr>
              <a:t>nación Judía </a:t>
            </a:r>
            <a:r>
              <a:rPr lang="es-ES" sz="4000" dirty="0">
                <a:solidFill>
                  <a:schemeClr val="bg1">
                    <a:lumMod val="85000"/>
                  </a:schemeClr>
                </a:solidFill>
                <a:latin typeface="Bahnschrift Condensed" panose="020B0502040204020203" pitchFamily="34" charset="0"/>
              </a:rPr>
              <a:t>en el año </a:t>
            </a:r>
            <a:r>
              <a:rPr lang="es-ES" sz="4000" dirty="0">
                <a:solidFill>
                  <a:srgbClr val="FFFF00"/>
                </a:solidFill>
                <a:latin typeface="Bahnschrift Condensed" panose="020B0502040204020203" pitchFamily="34" charset="0"/>
              </a:rPr>
              <a:t>34</a:t>
            </a:r>
            <a:r>
              <a:rPr lang="es-ES" sz="4000" dirty="0">
                <a:solidFill>
                  <a:schemeClr val="bg1">
                    <a:lumMod val="85000"/>
                  </a:schemeClr>
                </a:solidFill>
                <a:latin typeface="Bahnschrift Condensed" panose="020B0502040204020203" pitchFamily="34" charset="0"/>
              </a:rPr>
              <a:t> </a:t>
            </a:r>
            <a:r>
              <a:rPr lang="es-ES" sz="4000" dirty="0" smtClean="0">
                <a:solidFill>
                  <a:schemeClr val="bg1">
                    <a:lumMod val="85000"/>
                  </a:schemeClr>
                </a:solidFill>
                <a:latin typeface="Bahnschrift Condensed" panose="020B0502040204020203" pitchFamily="34" charset="0"/>
              </a:rPr>
              <a:t>d.C. antes </a:t>
            </a:r>
            <a:r>
              <a:rPr lang="es-ES" sz="4000" dirty="0">
                <a:solidFill>
                  <a:schemeClr val="bg1">
                    <a:lumMod val="85000"/>
                  </a:schemeClr>
                </a:solidFill>
                <a:latin typeface="Bahnschrift Condensed" panose="020B0502040204020203" pitchFamily="34" charset="0"/>
              </a:rPr>
              <a:t>que Jerusalén fuera destruida en el año 70.</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chemeClr val="bg1">
                    <a:lumMod val="85000"/>
                  </a:schemeClr>
                </a:solidFill>
                <a:latin typeface="Bahnschrift Condensed" panose="020B0502040204020203" pitchFamily="34" charset="0"/>
              </a:rPr>
              <a:t>puerta de la gracia se cerró para el </a:t>
            </a:r>
            <a:r>
              <a:rPr lang="es-ES" sz="4000" dirty="0">
                <a:solidFill>
                  <a:srgbClr val="FFFF00"/>
                </a:solidFill>
                <a:latin typeface="Bahnschrift Condensed" panose="020B0502040204020203" pitchFamily="34" charset="0"/>
              </a:rPr>
              <a:t>reino de Babilonia </a:t>
            </a:r>
            <a:r>
              <a:rPr lang="es-ES" sz="4000" dirty="0">
                <a:solidFill>
                  <a:schemeClr val="bg1">
                    <a:lumMod val="85000"/>
                  </a:schemeClr>
                </a:solidFill>
                <a:latin typeface="Bahnschrift Condensed" panose="020B0502040204020203" pitchFamily="34" charset="0"/>
              </a:rPr>
              <a:t>antes que cayera la ciudad.</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chemeClr val="bg1">
                    <a:lumMod val="85000"/>
                  </a:schemeClr>
                </a:solidFill>
                <a:latin typeface="Bahnschrift Condensed" panose="020B0502040204020203" pitchFamily="34" charset="0"/>
              </a:rPr>
              <a:t>puerta se cerró para </a:t>
            </a:r>
            <a:r>
              <a:rPr lang="es-ES" sz="4000" dirty="0">
                <a:solidFill>
                  <a:srgbClr val="FFFF00"/>
                </a:solidFill>
                <a:latin typeface="Bahnschrift Condensed" panose="020B0502040204020203" pitchFamily="34" charset="0"/>
              </a:rPr>
              <a:t>Sodoma y Gomorra </a:t>
            </a:r>
            <a:r>
              <a:rPr lang="es-ES" sz="4000" dirty="0">
                <a:solidFill>
                  <a:schemeClr val="bg1">
                    <a:lumMod val="85000"/>
                  </a:schemeClr>
                </a:solidFill>
                <a:latin typeface="Bahnschrift Condensed" panose="020B0502040204020203" pitchFamily="34" charset="0"/>
              </a:rPr>
              <a:t>y luego las ciudades fueron destruidas por fuego.</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chemeClr val="bg1">
                    <a:lumMod val="85000"/>
                  </a:schemeClr>
                </a:solidFill>
                <a:latin typeface="Bahnschrift Condensed" panose="020B0502040204020203" pitchFamily="34" charset="0"/>
              </a:rPr>
              <a:t>puerta se cerró para </a:t>
            </a:r>
            <a:r>
              <a:rPr lang="es-ES" sz="4000" dirty="0">
                <a:solidFill>
                  <a:srgbClr val="FFFF00"/>
                </a:solidFill>
                <a:latin typeface="Bahnschrift Condensed" panose="020B0502040204020203" pitchFamily="34" charset="0"/>
              </a:rPr>
              <a:t>Jerusalén</a:t>
            </a:r>
            <a:r>
              <a:rPr lang="es-ES" sz="4000" dirty="0">
                <a:solidFill>
                  <a:schemeClr val="bg1">
                    <a:lumMod val="85000"/>
                  </a:schemeClr>
                </a:solidFill>
                <a:latin typeface="Bahnschrift Condensed" panose="020B0502040204020203" pitchFamily="34" charset="0"/>
              </a:rPr>
              <a:t> (Ezequiel 8) y luego Nabucodonosor </a:t>
            </a:r>
            <a:r>
              <a:rPr lang="es-ES" sz="4000" dirty="0" smtClean="0">
                <a:solidFill>
                  <a:schemeClr val="bg1">
                    <a:lumMod val="85000"/>
                  </a:schemeClr>
                </a:solidFill>
                <a:latin typeface="Bahnschrift Condensed" panose="020B0502040204020203" pitchFamily="34" charset="0"/>
              </a:rPr>
              <a:t>destruyó </a:t>
            </a:r>
            <a:r>
              <a:rPr lang="es-ES" sz="4000" dirty="0">
                <a:solidFill>
                  <a:schemeClr val="bg1">
                    <a:lumMod val="85000"/>
                  </a:schemeClr>
                </a:solidFill>
                <a:latin typeface="Bahnschrift Condensed" panose="020B0502040204020203" pitchFamily="34" charset="0"/>
              </a:rPr>
              <a:t>la ciudad.</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Se </a:t>
            </a:r>
            <a:r>
              <a:rPr lang="es-ES" sz="4000" dirty="0">
                <a:solidFill>
                  <a:schemeClr val="bg1">
                    <a:lumMod val="85000"/>
                  </a:schemeClr>
                </a:solidFill>
                <a:latin typeface="Bahnschrift Condensed" panose="020B0502040204020203" pitchFamily="34" charset="0"/>
              </a:rPr>
              <a:t>anuncia la hora del </a:t>
            </a:r>
            <a:r>
              <a:rPr lang="es-ES" sz="4000" dirty="0">
                <a:solidFill>
                  <a:srgbClr val="FFFF00"/>
                </a:solidFill>
                <a:latin typeface="Bahnschrift Condensed" panose="020B0502040204020203" pitchFamily="34" charset="0"/>
              </a:rPr>
              <a:t>juicio del mundo </a:t>
            </a:r>
            <a:r>
              <a:rPr lang="es-ES" sz="4000" dirty="0">
                <a:solidFill>
                  <a:schemeClr val="bg1">
                    <a:lumMod val="85000"/>
                  </a:schemeClr>
                </a:solidFill>
                <a:latin typeface="Bahnschrift Condensed" panose="020B0502040204020203" pitchFamily="34" charset="0"/>
              </a:rPr>
              <a:t>(Apocalipsis 14:6, 7), el </a:t>
            </a:r>
            <a:r>
              <a:rPr lang="es-ES" sz="4000" dirty="0">
                <a:solidFill>
                  <a:srgbClr val="FFFF00"/>
                </a:solidFill>
                <a:latin typeface="Bahnschrift Condensed" panose="020B0502040204020203" pitchFamily="34" charset="0"/>
              </a:rPr>
              <a:t>santuario se cierra </a:t>
            </a:r>
            <a:r>
              <a:rPr lang="es-ES" sz="4000" dirty="0">
                <a:solidFill>
                  <a:schemeClr val="bg1">
                    <a:lumMod val="85000"/>
                  </a:schemeClr>
                </a:solidFill>
                <a:latin typeface="Bahnschrift Condensed" panose="020B0502040204020203" pitchFamily="34" charset="0"/>
              </a:rPr>
              <a:t>(Apocalipsis 15:5-8) y entonces </a:t>
            </a:r>
            <a:r>
              <a:rPr lang="es-ES" sz="4000" dirty="0">
                <a:solidFill>
                  <a:srgbClr val="FFFF00"/>
                </a:solidFill>
                <a:latin typeface="Bahnschrift Condensed" panose="020B0502040204020203" pitchFamily="34" charset="0"/>
              </a:rPr>
              <a:t>caen las siete postreras plagas</a:t>
            </a:r>
            <a:r>
              <a:rPr lang="es-ES" sz="4000" dirty="0">
                <a:solidFill>
                  <a:schemeClr val="bg1">
                    <a:lumMod val="85000"/>
                  </a:schemeClr>
                </a:solidFill>
                <a:latin typeface="Bahnschrift Condensed" panose="020B0502040204020203" pitchFamily="34" charset="0"/>
              </a:rPr>
              <a:t>.</a:t>
            </a:r>
            <a:endParaRPr lang="es-DO"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474029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997694" y="1567544"/>
            <a:ext cx="10742522" cy="2308324"/>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800" dirty="0">
                <a:solidFill>
                  <a:schemeClr val="bg1">
                    <a:lumMod val="85000"/>
                  </a:schemeClr>
                </a:solidFill>
                <a:latin typeface="Bahnschrift Condensed" panose="020B0502040204020203" pitchFamily="34" charset="0"/>
              </a:rPr>
              <a:t>Los versículos 37-41 </a:t>
            </a:r>
            <a:r>
              <a:rPr lang="es-ES" sz="4800" dirty="0" smtClean="0">
                <a:solidFill>
                  <a:schemeClr val="bg1">
                    <a:lumMod val="85000"/>
                  </a:schemeClr>
                </a:solidFill>
                <a:latin typeface="Bahnschrift Condensed" panose="020B0502040204020203" pitchFamily="34" charset="0"/>
              </a:rPr>
              <a:t>de Mateo 24 ilustran </a:t>
            </a:r>
            <a:r>
              <a:rPr lang="es-ES" sz="4800" dirty="0">
                <a:solidFill>
                  <a:schemeClr val="bg1">
                    <a:lumMod val="85000"/>
                  </a:schemeClr>
                </a:solidFill>
                <a:latin typeface="Bahnschrift Condensed" panose="020B0502040204020203" pitchFamily="34" charset="0"/>
              </a:rPr>
              <a:t>los eventos que transcurrieron </a:t>
            </a:r>
            <a:r>
              <a:rPr lang="es-ES" sz="4800" dirty="0" smtClean="0">
                <a:solidFill>
                  <a:srgbClr val="FFFF00"/>
                </a:solidFill>
                <a:latin typeface="Bahnschrift Condensed" panose="020B0502040204020203" pitchFamily="34" charset="0"/>
              </a:rPr>
              <a:t>antes del cierre de la puerta</a:t>
            </a:r>
            <a:r>
              <a:rPr lang="es-ES" sz="4800" dirty="0" smtClean="0">
                <a:solidFill>
                  <a:schemeClr val="bg1">
                    <a:lumMod val="85000"/>
                  </a:schemeClr>
                </a:solidFill>
                <a:latin typeface="Bahnschrift Condensed" panose="020B0502040204020203" pitchFamily="34" charset="0"/>
              </a:rPr>
              <a:t> [de la gracia]:</a:t>
            </a:r>
            <a:endParaRPr lang="es-DO"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21948881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305068"/>
            <a:ext cx="10742522" cy="5632311"/>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000" dirty="0" smtClean="0">
                <a:solidFill>
                  <a:srgbClr val="FF0000"/>
                </a:solidFill>
                <a:latin typeface="Bahnschrift Condensed" panose="020B0502040204020203" pitchFamily="34" charset="0"/>
              </a:rPr>
              <a:t>Mt. 24: 37-41. “</a:t>
            </a:r>
            <a:r>
              <a:rPr lang="es-ES" sz="4000" dirty="0" smtClean="0">
                <a:solidFill>
                  <a:schemeClr val="bg1">
                    <a:lumMod val="85000"/>
                  </a:schemeClr>
                </a:solidFill>
                <a:latin typeface="Bahnschrift Condensed" panose="020B0502040204020203" pitchFamily="34" charset="0"/>
              </a:rPr>
              <a:t>Mas </a:t>
            </a:r>
            <a:r>
              <a:rPr lang="es-ES" sz="4000" dirty="0">
                <a:solidFill>
                  <a:schemeClr val="bg1">
                    <a:lumMod val="85000"/>
                  </a:schemeClr>
                </a:solidFill>
                <a:latin typeface="Bahnschrift Condensed" panose="020B0502040204020203" pitchFamily="34" charset="0"/>
              </a:rPr>
              <a:t>como en los días de Noé, así será la venida del Hijo del </a:t>
            </a:r>
            <a:r>
              <a:rPr lang="es-ES" sz="4000" dirty="0" smtClean="0">
                <a:solidFill>
                  <a:schemeClr val="bg1">
                    <a:lumMod val="85000"/>
                  </a:schemeClr>
                </a:solidFill>
                <a:latin typeface="Bahnschrift Condensed" panose="020B0502040204020203" pitchFamily="34" charset="0"/>
              </a:rPr>
              <a:t>Hombre. </a:t>
            </a:r>
            <a:r>
              <a:rPr lang="es-ES" sz="4000" dirty="0">
                <a:solidFill>
                  <a:schemeClr val="bg1">
                    <a:lumMod val="85000"/>
                  </a:schemeClr>
                </a:solidFill>
                <a:latin typeface="Bahnschrift Condensed" panose="020B0502040204020203" pitchFamily="34" charset="0"/>
              </a:rPr>
              <a:t>Porque como en los días antes del diluvio estaban comiendo y bebiendo, casándose y dándose en matrimonio, hasta el día en que Noé entró en el </a:t>
            </a:r>
            <a:r>
              <a:rPr lang="es-ES" sz="4000" dirty="0" smtClean="0">
                <a:solidFill>
                  <a:schemeClr val="bg1">
                    <a:lumMod val="85000"/>
                  </a:schemeClr>
                </a:solidFill>
                <a:latin typeface="Bahnschrift Condensed" panose="020B0502040204020203" pitchFamily="34" charset="0"/>
              </a:rPr>
              <a:t>arca, </a:t>
            </a:r>
            <a:r>
              <a:rPr lang="es-ES" sz="4000" dirty="0">
                <a:solidFill>
                  <a:schemeClr val="bg1">
                    <a:lumMod val="85000"/>
                  </a:schemeClr>
                </a:solidFill>
                <a:latin typeface="Bahnschrift Condensed" panose="020B0502040204020203" pitchFamily="34" charset="0"/>
              </a:rPr>
              <a:t>y no se dieron cuenta hasta que vino el diluvio y </a:t>
            </a:r>
            <a:r>
              <a:rPr lang="es-ES" sz="4000" dirty="0">
                <a:solidFill>
                  <a:srgbClr val="FFFF00"/>
                </a:solidFill>
                <a:latin typeface="Bahnschrift Condensed" panose="020B0502040204020203" pitchFamily="34" charset="0"/>
              </a:rPr>
              <a:t>se los llevó </a:t>
            </a:r>
            <a:r>
              <a:rPr lang="es-ES" sz="4000" dirty="0" smtClean="0">
                <a:solidFill>
                  <a:schemeClr val="bg1">
                    <a:lumMod val="85000"/>
                  </a:schemeClr>
                </a:solidFill>
                <a:latin typeface="Bahnschrift Condensed" panose="020B0502040204020203" pitchFamily="34" charset="0"/>
              </a:rPr>
              <a:t>a </a:t>
            </a:r>
            <a:r>
              <a:rPr lang="es-ES" sz="4000" dirty="0">
                <a:solidFill>
                  <a:schemeClr val="bg1">
                    <a:lumMod val="85000"/>
                  </a:schemeClr>
                </a:solidFill>
                <a:latin typeface="Bahnschrift Condensed" panose="020B0502040204020203" pitchFamily="34" charset="0"/>
              </a:rPr>
              <a:t>todos, así será también la venida del Hijo del </a:t>
            </a:r>
            <a:r>
              <a:rPr lang="es-ES" sz="4000" dirty="0" smtClean="0">
                <a:solidFill>
                  <a:schemeClr val="bg1">
                    <a:lumMod val="85000"/>
                  </a:schemeClr>
                </a:solidFill>
                <a:latin typeface="Bahnschrift Condensed" panose="020B0502040204020203" pitchFamily="34" charset="0"/>
              </a:rPr>
              <a:t>Hombre. </a:t>
            </a:r>
            <a:r>
              <a:rPr lang="es-ES" sz="4000" dirty="0">
                <a:solidFill>
                  <a:schemeClr val="bg1">
                    <a:lumMod val="85000"/>
                  </a:schemeClr>
                </a:solidFill>
                <a:latin typeface="Bahnschrift Condensed" panose="020B0502040204020203" pitchFamily="34" charset="0"/>
              </a:rPr>
              <a:t>Entonces estarán dos en el campo; el uno será </a:t>
            </a:r>
            <a:r>
              <a:rPr lang="es-ES" sz="4000" dirty="0" smtClean="0">
                <a:solidFill>
                  <a:srgbClr val="FFFF00"/>
                </a:solidFill>
                <a:latin typeface="Bahnschrift Condensed" panose="020B0502040204020203" pitchFamily="34" charset="0"/>
              </a:rPr>
              <a:t>tomado</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y el otro será </a:t>
            </a:r>
            <a:r>
              <a:rPr lang="es-ES" sz="4000" dirty="0" smtClean="0">
                <a:solidFill>
                  <a:srgbClr val="FFFF00"/>
                </a:solidFill>
                <a:latin typeface="Bahnschrift Condensed" panose="020B0502040204020203" pitchFamily="34" charset="0"/>
              </a:rPr>
              <a:t>dejado</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Dos mujeres estarán moliendo en un molino; la una será </a:t>
            </a:r>
            <a:r>
              <a:rPr lang="es-ES" sz="4000" dirty="0">
                <a:solidFill>
                  <a:srgbClr val="FFFF00"/>
                </a:solidFill>
                <a:latin typeface="Bahnschrift Condensed" panose="020B0502040204020203" pitchFamily="34" charset="0"/>
              </a:rPr>
              <a:t>tomada</a:t>
            </a:r>
            <a:r>
              <a:rPr lang="es-ES" sz="4000" dirty="0">
                <a:solidFill>
                  <a:schemeClr val="bg1">
                    <a:lumMod val="85000"/>
                  </a:schemeClr>
                </a:solidFill>
                <a:latin typeface="Bahnschrift Condensed" panose="020B0502040204020203" pitchFamily="34" charset="0"/>
              </a:rPr>
              <a:t>, y la otra será </a:t>
            </a:r>
            <a:r>
              <a:rPr lang="es-ES" sz="4000" dirty="0">
                <a:solidFill>
                  <a:srgbClr val="FFFF00"/>
                </a:solidFill>
                <a:latin typeface="Bahnschrift Condensed" panose="020B0502040204020203" pitchFamily="34" charset="0"/>
              </a:rPr>
              <a:t>dejada</a:t>
            </a:r>
            <a:r>
              <a:rPr lang="es-ES" sz="4000" dirty="0" smtClean="0">
                <a:solidFill>
                  <a:schemeClr val="bg1">
                    <a:lumMod val="85000"/>
                  </a:schemeClr>
                </a:solidFill>
                <a:latin typeface="Bahnschrift Condensed" panose="020B0502040204020203" pitchFamily="34" charset="0"/>
              </a:rPr>
              <a:t>.”</a:t>
            </a:r>
            <a:endParaRPr lang="es-DO"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968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573206" y="202768"/>
            <a:ext cx="10713493" cy="6247864"/>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000" dirty="0">
                <a:solidFill>
                  <a:schemeClr val="bg1">
                    <a:lumMod val="85000"/>
                  </a:schemeClr>
                </a:solidFill>
                <a:latin typeface="Bahnschrift Condensed" panose="020B0502040204020203" pitchFamily="34" charset="0"/>
              </a:rPr>
              <a:t>El evangelio se </a:t>
            </a:r>
            <a:r>
              <a:rPr lang="es-ES" sz="4000" dirty="0">
                <a:solidFill>
                  <a:srgbClr val="FFFF00"/>
                </a:solidFill>
                <a:latin typeface="Bahnschrift Condensed" panose="020B0502040204020203" pitchFamily="34" charset="0"/>
              </a:rPr>
              <a:t>predica</a:t>
            </a:r>
            <a:r>
              <a:rPr lang="es-ES" sz="4000" dirty="0">
                <a:solidFill>
                  <a:schemeClr val="bg1">
                    <a:lumMod val="85000"/>
                  </a:schemeClr>
                </a:solidFill>
                <a:latin typeface="Bahnschrift Condensed" panose="020B0502040204020203" pitchFamily="34" charset="0"/>
              </a:rPr>
              <a:t> en todo el mundo (2 Pedro 2:5—Noé; Apocalipsis 14:6—al final).</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Se </a:t>
            </a:r>
            <a:r>
              <a:rPr lang="es-ES" sz="4000" dirty="0">
                <a:solidFill>
                  <a:schemeClr val="bg1">
                    <a:lumMod val="85000"/>
                  </a:schemeClr>
                </a:solidFill>
                <a:latin typeface="Bahnschrift Condensed" panose="020B0502040204020203" pitchFamily="34" charset="0"/>
              </a:rPr>
              <a:t>coloca la </a:t>
            </a:r>
            <a:r>
              <a:rPr lang="es-ES" sz="4000" dirty="0">
                <a:solidFill>
                  <a:srgbClr val="FFFF00"/>
                </a:solidFill>
                <a:latin typeface="Bahnschrift Condensed" panose="020B0502040204020203" pitchFamily="34" charset="0"/>
              </a:rPr>
              <a:t>abominación asoladora </a:t>
            </a:r>
            <a:r>
              <a:rPr lang="es-ES" sz="4000" dirty="0">
                <a:solidFill>
                  <a:schemeClr val="bg1">
                    <a:lumMod val="85000"/>
                  </a:schemeClr>
                </a:solidFill>
                <a:latin typeface="Bahnschrift Condensed" panose="020B0502040204020203" pitchFamily="34" charset="0"/>
              </a:rPr>
              <a:t>y los habitantes de Jerusalén se dividen en dos grupos, </a:t>
            </a:r>
            <a:r>
              <a:rPr lang="es-ES" sz="4000" dirty="0">
                <a:solidFill>
                  <a:srgbClr val="FFFF00"/>
                </a:solidFill>
                <a:latin typeface="Bahnschrift Condensed" panose="020B0502040204020203" pitchFamily="34" charset="0"/>
              </a:rPr>
              <a:t>los que se quedan</a:t>
            </a:r>
            <a:r>
              <a:rPr lang="es-ES" sz="4000" dirty="0">
                <a:solidFill>
                  <a:schemeClr val="bg1">
                    <a:lumMod val="85000"/>
                  </a:schemeClr>
                </a:solidFill>
                <a:latin typeface="Bahnschrift Condensed" panose="020B0502040204020203" pitchFamily="34" charset="0"/>
              </a:rPr>
              <a:t> y </a:t>
            </a:r>
            <a:r>
              <a:rPr lang="es-ES" sz="4000" dirty="0">
                <a:solidFill>
                  <a:srgbClr val="FFFF00"/>
                </a:solidFill>
                <a:latin typeface="Bahnschrift Condensed" panose="020B0502040204020203" pitchFamily="34" charset="0"/>
              </a:rPr>
              <a:t>los que huyen </a:t>
            </a:r>
            <a:r>
              <a:rPr lang="es-ES" sz="4000" u="sng" dirty="0">
                <a:solidFill>
                  <a:srgbClr val="FFFF00"/>
                </a:solidFill>
                <a:latin typeface="Bahnschrift Condensed" panose="020B0502040204020203" pitchFamily="34" charset="0"/>
              </a:rPr>
              <a:t>habiendo visto la señal</a:t>
            </a:r>
            <a:r>
              <a:rPr lang="es-ES" sz="4000" dirty="0">
                <a:solidFill>
                  <a:schemeClr val="bg1">
                    <a:lumMod val="85000"/>
                  </a:schemeClr>
                </a:solidFill>
                <a:latin typeface="Bahnschrift Condensed" panose="020B0502040204020203" pitchFamily="34" charset="0"/>
              </a:rPr>
              <a:t> (24:15). La gente en los días de Noé también </a:t>
            </a:r>
            <a:r>
              <a:rPr lang="es-ES" sz="4000" dirty="0" smtClean="0">
                <a:solidFill>
                  <a:schemeClr val="bg1">
                    <a:lumMod val="85000"/>
                  </a:schemeClr>
                </a:solidFill>
                <a:latin typeface="Bahnschrift Condensed" panose="020B0502040204020203" pitchFamily="34" charset="0"/>
              </a:rPr>
              <a:t>quedó </a:t>
            </a:r>
            <a:r>
              <a:rPr lang="es-ES" sz="4000" dirty="0">
                <a:solidFill>
                  <a:schemeClr val="bg1">
                    <a:lumMod val="85000"/>
                  </a:schemeClr>
                </a:solidFill>
                <a:latin typeface="Bahnschrift Condensed" panose="020B0502040204020203" pitchFamily="34" charset="0"/>
              </a:rPr>
              <a:t>dividida en dos grupos, los que estaban </a:t>
            </a:r>
            <a:r>
              <a:rPr lang="es-ES" sz="4000" dirty="0">
                <a:solidFill>
                  <a:srgbClr val="FFFF00"/>
                </a:solidFill>
                <a:latin typeface="Bahnschrift Condensed" panose="020B0502040204020203" pitchFamily="34" charset="0"/>
              </a:rPr>
              <a:t>dentro</a:t>
            </a:r>
            <a:r>
              <a:rPr lang="es-ES" sz="4000" dirty="0">
                <a:solidFill>
                  <a:schemeClr val="bg1">
                    <a:lumMod val="85000"/>
                  </a:schemeClr>
                </a:solidFill>
                <a:latin typeface="Bahnschrift Condensed" panose="020B0502040204020203" pitchFamily="34" charset="0"/>
              </a:rPr>
              <a:t> del arca y los que estaban </a:t>
            </a:r>
            <a:r>
              <a:rPr lang="es-ES" sz="4000" dirty="0">
                <a:solidFill>
                  <a:srgbClr val="FFFF00"/>
                </a:solidFill>
                <a:latin typeface="Bahnschrift Condensed" panose="020B0502040204020203" pitchFamily="34" charset="0"/>
              </a:rPr>
              <a:t>fuera</a:t>
            </a:r>
            <a:r>
              <a:rPr lang="es-ES" sz="4000" dirty="0">
                <a:solidFill>
                  <a:schemeClr val="bg1">
                    <a:lumMod val="85000"/>
                  </a:schemeClr>
                </a:solidFill>
                <a:latin typeface="Bahnschrift Condensed" panose="020B0502040204020203" pitchFamily="34" charset="0"/>
              </a:rPr>
              <a:t> (Génesis 7:16</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Al final de la historia los </a:t>
            </a:r>
            <a:r>
              <a:rPr lang="es-ES" sz="4000" dirty="0">
                <a:solidFill>
                  <a:srgbClr val="FFFF00"/>
                </a:solidFill>
                <a:latin typeface="Bahnschrift Condensed" panose="020B0502040204020203" pitchFamily="34" charset="0"/>
              </a:rPr>
              <a:t>fieles</a:t>
            </a:r>
            <a:r>
              <a:rPr lang="es-ES" sz="4000" dirty="0">
                <a:solidFill>
                  <a:schemeClr val="bg1">
                    <a:lumMod val="85000"/>
                  </a:schemeClr>
                </a:solidFill>
                <a:latin typeface="Bahnschrift Condensed" panose="020B0502040204020203" pitchFamily="34" charset="0"/>
              </a:rPr>
              <a:t> recibirán el </a:t>
            </a:r>
            <a:r>
              <a:rPr lang="es-ES" sz="4000" dirty="0">
                <a:solidFill>
                  <a:srgbClr val="FFFF00"/>
                </a:solidFill>
                <a:latin typeface="Bahnschrift Condensed" panose="020B0502040204020203" pitchFamily="34" charset="0"/>
              </a:rPr>
              <a:t>sello</a:t>
            </a:r>
            <a:r>
              <a:rPr lang="es-ES" sz="4000" dirty="0">
                <a:solidFill>
                  <a:schemeClr val="bg1">
                    <a:lumMod val="85000"/>
                  </a:schemeClr>
                </a:solidFill>
                <a:latin typeface="Bahnschrift Condensed" panose="020B0502040204020203" pitchFamily="34" charset="0"/>
              </a:rPr>
              <a:t> </a:t>
            </a:r>
            <a:r>
              <a:rPr lang="es-ES" sz="4000" dirty="0">
                <a:solidFill>
                  <a:srgbClr val="FFFF00"/>
                </a:solidFill>
                <a:latin typeface="Bahnschrift Condensed" panose="020B0502040204020203" pitchFamily="34" charset="0"/>
              </a:rPr>
              <a:t>de Dios </a:t>
            </a:r>
            <a:r>
              <a:rPr lang="es-ES" sz="4000" dirty="0">
                <a:solidFill>
                  <a:schemeClr val="bg1">
                    <a:lumMod val="85000"/>
                  </a:schemeClr>
                </a:solidFill>
                <a:latin typeface="Bahnschrift Condensed" panose="020B0502040204020203" pitchFamily="34" charset="0"/>
              </a:rPr>
              <a:t>y los </a:t>
            </a:r>
            <a:r>
              <a:rPr lang="es-ES" sz="4000" dirty="0">
                <a:solidFill>
                  <a:srgbClr val="FFFF00"/>
                </a:solidFill>
                <a:latin typeface="Bahnschrift Condensed" panose="020B0502040204020203" pitchFamily="34" charset="0"/>
              </a:rPr>
              <a:t>impíos</a:t>
            </a:r>
            <a:r>
              <a:rPr lang="es-ES" sz="4000" dirty="0">
                <a:solidFill>
                  <a:schemeClr val="bg1">
                    <a:lumMod val="85000"/>
                  </a:schemeClr>
                </a:solidFill>
                <a:latin typeface="Bahnschrift Condensed" panose="020B0502040204020203" pitchFamily="34" charset="0"/>
              </a:rPr>
              <a:t> la </a:t>
            </a:r>
            <a:r>
              <a:rPr lang="es-ES" sz="4000" dirty="0">
                <a:solidFill>
                  <a:srgbClr val="FFFF00"/>
                </a:solidFill>
                <a:latin typeface="Bahnschrift Condensed" panose="020B0502040204020203" pitchFamily="34" charset="0"/>
              </a:rPr>
              <a:t>marca de la bestia </a:t>
            </a:r>
            <a:r>
              <a:rPr lang="es-ES" sz="4000" dirty="0">
                <a:solidFill>
                  <a:schemeClr val="bg1">
                    <a:lumMod val="85000"/>
                  </a:schemeClr>
                </a:solidFill>
                <a:latin typeface="Bahnschrift Condensed" panose="020B0502040204020203" pitchFamily="34" charset="0"/>
              </a:rPr>
              <a:t>y se </a:t>
            </a:r>
            <a:r>
              <a:rPr lang="es-ES" sz="4000" dirty="0" smtClean="0">
                <a:solidFill>
                  <a:srgbClr val="FFFF00"/>
                </a:solidFill>
                <a:latin typeface="Bahnschrift Condensed" panose="020B0502040204020203" pitchFamily="34" charset="0"/>
              </a:rPr>
              <a:t>cerrará </a:t>
            </a:r>
            <a:r>
              <a:rPr lang="es-ES" sz="4000" dirty="0">
                <a:solidFill>
                  <a:srgbClr val="FFFF00"/>
                </a:solidFill>
                <a:latin typeface="Bahnschrift Condensed" panose="020B0502040204020203" pitchFamily="34" charset="0"/>
              </a:rPr>
              <a:t>la puerta de la gracia </a:t>
            </a:r>
            <a:r>
              <a:rPr lang="es-ES" sz="4000" dirty="0">
                <a:solidFill>
                  <a:schemeClr val="bg1">
                    <a:lumMod val="85000"/>
                  </a:schemeClr>
                </a:solidFill>
                <a:latin typeface="Bahnschrift Condensed" panose="020B0502040204020203" pitchFamily="34" charset="0"/>
              </a:rPr>
              <a:t>(Apocalipsis 15:5-8</a:t>
            </a:r>
            <a:r>
              <a:rPr lang="es-ES" sz="4000" dirty="0" smtClean="0">
                <a:solidFill>
                  <a:schemeClr val="bg1">
                    <a:lumMod val="85000"/>
                  </a:schemeClr>
                </a:solidFill>
                <a:latin typeface="Bahnschrift Condensed" panose="020B0502040204020203" pitchFamily="34" charset="0"/>
              </a:rPr>
              <a:t>).</a:t>
            </a:r>
            <a:endParaRPr lang="es-ES"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693213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478375" y="0"/>
            <a:ext cx="11235249" cy="6863417"/>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El </a:t>
            </a:r>
            <a:r>
              <a:rPr lang="es-ES" sz="4000" dirty="0">
                <a:solidFill>
                  <a:srgbClr val="FFFF00"/>
                </a:solidFill>
                <a:latin typeface="Bahnschrift Condensed" panose="020B0502040204020203" pitchFamily="34" charset="0"/>
              </a:rPr>
              <a:t>pueblo de Dios </a:t>
            </a:r>
            <a:r>
              <a:rPr lang="es-ES" sz="4000" dirty="0" smtClean="0">
                <a:solidFill>
                  <a:srgbClr val="FFFF00"/>
                </a:solidFill>
                <a:latin typeface="Bahnschrift Condensed" panose="020B0502040204020203" pitchFamily="34" charset="0"/>
              </a:rPr>
              <a:t>huirá</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se verán sumidos en la </a:t>
            </a:r>
            <a:r>
              <a:rPr lang="es-ES" sz="4000" dirty="0">
                <a:solidFill>
                  <a:srgbClr val="FFFF00"/>
                </a:solidFill>
                <a:latin typeface="Bahnschrift Condensed" panose="020B0502040204020203" pitchFamily="34" charset="0"/>
              </a:rPr>
              <a:t>gran tribulación</a:t>
            </a:r>
            <a:r>
              <a:rPr lang="es-ES" sz="4000" dirty="0">
                <a:solidFill>
                  <a:schemeClr val="bg1">
                    <a:lumMod val="85000"/>
                  </a:schemeClr>
                </a:solidFill>
                <a:latin typeface="Bahnschrift Condensed" panose="020B0502040204020203" pitchFamily="34" charset="0"/>
              </a:rPr>
              <a:t> y se </a:t>
            </a:r>
            <a:r>
              <a:rPr lang="es-ES" sz="4000" dirty="0" smtClean="0">
                <a:solidFill>
                  <a:schemeClr val="bg1">
                    <a:lumMod val="85000"/>
                  </a:schemeClr>
                </a:solidFill>
                <a:latin typeface="Bahnschrift Condensed" panose="020B0502040204020203" pitchFamily="34" charset="0"/>
              </a:rPr>
              <a:t>enfrentarán </a:t>
            </a:r>
            <a:r>
              <a:rPr lang="es-ES" sz="4000" dirty="0">
                <a:solidFill>
                  <a:schemeClr val="bg1">
                    <a:lumMod val="85000"/>
                  </a:schemeClr>
                </a:solidFill>
                <a:latin typeface="Bahnschrift Condensed" panose="020B0502040204020203" pitchFamily="34" charset="0"/>
              </a:rPr>
              <a:t>a </a:t>
            </a:r>
            <a:r>
              <a:rPr lang="es-ES" sz="4000" dirty="0">
                <a:solidFill>
                  <a:srgbClr val="FFFF00"/>
                </a:solidFill>
                <a:latin typeface="Bahnschrift Condensed" panose="020B0502040204020203" pitchFamily="34" charset="0"/>
              </a:rPr>
              <a:t>tremendos engaños</a:t>
            </a:r>
            <a:r>
              <a:rPr lang="es-ES" sz="4000" dirty="0">
                <a:solidFill>
                  <a:schemeClr val="bg1">
                    <a:lumMod val="85000"/>
                  </a:schemeClr>
                </a:solidFill>
                <a:latin typeface="Bahnschrift Condensed" panose="020B0502040204020203" pitchFamily="34" charset="0"/>
              </a:rPr>
              <a:t> (24:16-28). Durante </a:t>
            </a:r>
            <a:r>
              <a:rPr lang="es-ES" sz="4000" dirty="0">
                <a:solidFill>
                  <a:srgbClr val="FFFF00"/>
                </a:solidFill>
                <a:latin typeface="Bahnschrift Condensed" panose="020B0502040204020203" pitchFamily="34" charset="0"/>
              </a:rPr>
              <a:t>siete días </a:t>
            </a:r>
            <a:r>
              <a:rPr lang="es-ES" sz="4000" dirty="0">
                <a:solidFill>
                  <a:schemeClr val="bg1">
                    <a:lumMod val="85000"/>
                  </a:schemeClr>
                </a:solidFill>
                <a:latin typeface="Bahnschrift Condensed" panose="020B0502040204020203" pitchFamily="34" charset="0"/>
              </a:rPr>
              <a:t>la </a:t>
            </a:r>
            <a:r>
              <a:rPr lang="es-ES" sz="4000" dirty="0">
                <a:solidFill>
                  <a:srgbClr val="FFFF00"/>
                </a:solidFill>
                <a:latin typeface="Bahnschrift Condensed" panose="020B0502040204020203" pitchFamily="34" charset="0"/>
              </a:rPr>
              <a:t>fe</a:t>
            </a:r>
            <a:r>
              <a:rPr lang="es-ES" sz="4000" dirty="0">
                <a:solidFill>
                  <a:schemeClr val="bg1">
                    <a:lumMod val="85000"/>
                  </a:schemeClr>
                </a:solidFill>
                <a:latin typeface="Bahnschrift Condensed" panose="020B0502040204020203" pitchFamily="34" charset="0"/>
              </a:rPr>
              <a:t> de Noé y su familia fue </a:t>
            </a:r>
            <a:r>
              <a:rPr lang="es-ES" sz="4000" dirty="0">
                <a:solidFill>
                  <a:srgbClr val="FFFF00"/>
                </a:solidFill>
                <a:latin typeface="Bahnschrift Condensed" panose="020B0502040204020203" pitchFamily="34" charset="0"/>
              </a:rPr>
              <a:t>severamente probada</a:t>
            </a:r>
            <a:r>
              <a:rPr lang="es-ES" sz="4000" dirty="0">
                <a:solidFill>
                  <a:schemeClr val="bg1">
                    <a:lumMod val="85000"/>
                  </a:schemeClr>
                </a:solidFill>
                <a:latin typeface="Bahnschrift Condensed" panose="020B0502040204020203" pitchFamily="34" charset="0"/>
              </a:rPr>
              <a:t> y durante el mismo periodo los impíos </a:t>
            </a:r>
            <a:r>
              <a:rPr lang="es-ES" sz="4000" dirty="0">
                <a:solidFill>
                  <a:srgbClr val="FFFF00"/>
                </a:solidFill>
                <a:latin typeface="Bahnschrift Condensed" panose="020B0502040204020203" pitchFamily="34" charset="0"/>
              </a:rPr>
              <a:t>tuvieron su tiempo de victoria</a:t>
            </a:r>
            <a:r>
              <a:rPr lang="es-ES" sz="4000" dirty="0">
                <a:solidFill>
                  <a:schemeClr val="bg1">
                    <a:lumMod val="85000"/>
                  </a:schemeClr>
                </a:solidFill>
                <a:latin typeface="Bahnschrift Condensed" panose="020B0502040204020203" pitchFamily="34" charset="0"/>
              </a:rPr>
              <a:t> (Génesis 7:10). Al </a:t>
            </a:r>
            <a:r>
              <a:rPr lang="es-ES" sz="4000" dirty="0">
                <a:solidFill>
                  <a:srgbClr val="FFFF00"/>
                </a:solidFill>
                <a:latin typeface="Bahnschrift Condensed" panose="020B0502040204020203" pitchFamily="34" charset="0"/>
              </a:rPr>
              <a:t>final de la historia </a:t>
            </a:r>
            <a:r>
              <a:rPr lang="es-ES" sz="4000" dirty="0">
                <a:solidFill>
                  <a:schemeClr val="bg1">
                    <a:lumMod val="85000"/>
                  </a:schemeClr>
                </a:solidFill>
                <a:latin typeface="Bahnschrift Condensed" panose="020B0502040204020203" pitchFamily="34" charset="0"/>
              </a:rPr>
              <a:t>el </a:t>
            </a:r>
            <a:r>
              <a:rPr lang="es-ES" sz="4000" dirty="0">
                <a:solidFill>
                  <a:srgbClr val="FFFF00"/>
                </a:solidFill>
                <a:latin typeface="Bahnschrift Condensed" panose="020B0502040204020203" pitchFamily="34" charset="0"/>
              </a:rPr>
              <a:t>pueblo de Dios </a:t>
            </a:r>
            <a:r>
              <a:rPr lang="es-ES" sz="4000" dirty="0" smtClean="0">
                <a:solidFill>
                  <a:schemeClr val="bg1">
                    <a:lumMod val="85000"/>
                  </a:schemeClr>
                </a:solidFill>
                <a:latin typeface="Bahnschrift Condensed" panose="020B0502040204020203" pitchFamily="34" charset="0"/>
              </a:rPr>
              <a:t>pasará </a:t>
            </a:r>
            <a:r>
              <a:rPr lang="es-ES" sz="4000" dirty="0">
                <a:solidFill>
                  <a:schemeClr val="bg1">
                    <a:lumMod val="85000"/>
                  </a:schemeClr>
                </a:solidFill>
                <a:latin typeface="Bahnschrift Condensed" panose="020B0502040204020203" pitchFamily="34" charset="0"/>
              </a:rPr>
              <a:t>por la </a:t>
            </a:r>
            <a:r>
              <a:rPr lang="es-ES" sz="4000" dirty="0">
                <a:solidFill>
                  <a:srgbClr val="FFFF00"/>
                </a:solidFill>
                <a:latin typeface="Bahnschrift Condensed" panose="020B0502040204020203" pitchFamily="34" charset="0"/>
              </a:rPr>
              <a:t>gran tribulación </a:t>
            </a:r>
            <a:r>
              <a:rPr lang="es-ES" sz="4000" dirty="0">
                <a:solidFill>
                  <a:schemeClr val="bg1">
                    <a:lumMod val="85000"/>
                  </a:schemeClr>
                </a:solidFill>
                <a:latin typeface="Bahnschrift Condensed" panose="020B0502040204020203" pitchFamily="34" charset="0"/>
              </a:rPr>
              <a:t>y </a:t>
            </a:r>
            <a:r>
              <a:rPr lang="es-ES" sz="4000" dirty="0">
                <a:solidFill>
                  <a:srgbClr val="FFFF00"/>
                </a:solidFill>
                <a:latin typeface="Bahnschrift Condensed" panose="020B0502040204020203" pitchFamily="34" charset="0"/>
              </a:rPr>
              <a:t>su fe será severamente probada</a:t>
            </a:r>
            <a:r>
              <a:rPr lang="es-ES" sz="4000" dirty="0">
                <a:solidFill>
                  <a:schemeClr val="bg1">
                    <a:lumMod val="85000"/>
                  </a:schemeClr>
                </a:solidFill>
                <a:latin typeface="Bahnschrift Condensed" panose="020B0502040204020203" pitchFamily="34" charset="0"/>
              </a:rPr>
              <a:t>. </a:t>
            </a:r>
            <a:r>
              <a:rPr lang="es-ES" sz="4000" dirty="0" smtClean="0">
                <a:solidFill>
                  <a:schemeClr val="bg1">
                    <a:lumMod val="85000"/>
                  </a:schemeClr>
                </a:solidFill>
                <a:latin typeface="Bahnschrift Condensed" panose="020B0502040204020203" pitchFamily="34" charset="0"/>
              </a:rPr>
              <a:t>Será </a:t>
            </a:r>
            <a:r>
              <a:rPr lang="es-ES" sz="4000" dirty="0">
                <a:solidFill>
                  <a:schemeClr val="bg1">
                    <a:lumMod val="85000"/>
                  </a:schemeClr>
                </a:solidFill>
                <a:latin typeface="Bahnschrift Condensed" panose="020B0502040204020203" pitchFamily="34" charset="0"/>
              </a:rPr>
              <a:t>un tiempo de </a:t>
            </a:r>
            <a:r>
              <a:rPr lang="es-ES" sz="4000" dirty="0">
                <a:solidFill>
                  <a:srgbClr val="FFFF00"/>
                </a:solidFill>
                <a:latin typeface="Bahnschrift Condensed" panose="020B0502040204020203" pitchFamily="34" charset="0"/>
              </a:rPr>
              <a:t>victoria</a:t>
            </a:r>
            <a:r>
              <a:rPr lang="es-ES" sz="4000" dirty="0">
                <a:solidFill>
                  <a:schemeClr val="bg1">
                    <a:lumMod val="85000"/>
                  </a:schemeClr>
                </a:solidFill>
                <a:latin typeface="Bahnschrift Condensed" panose="020B0502040204020203" pitchFamily="34" charset="0"/>
              </a:rPr>
              <a:t> para los impíos (Daniel 12:1).</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rgbClr val="FFFF00"/>
                </a:solidFill>
                <a:latin typeface="Bahnschrift Condensed" panose="020B0502040204020203" pitchFamily="34" charset="0"/>
              </a:rPr>
              <a:t>destrucción</a:t>
            </a:r>
            <a:r>
              <a:rPr lang="es-ES" sz="4000" dirty="0">
                <a:solidFill>
                  <a:schemeClr val="bg1">
                    <a:lumMod val="85000"/>
                  </a:schemeClr>
                </a:solidFill>
                <a:latin typeface="Bahnschrift Condensed" panose="020B0502040204020203" pitchFamily="34" charset="0"/>
              </a:rPr>
              <a:t> viene cuando Jesús aparece en las </a:t>
            </a:r>
            <a:r>
              <a:rPr lang="es-ES" sz="4000" dirty="0">
                <a:solidFill>
                  <a:srgbClr val="FFFF00"/>
                </a:solidFill>
                <a:latin typeface="Bahnschrift Condensed" panose="020B0502040204020203" pitchFamily="34" charset="0"/>
              </a:rPr>
              <a:t>nubes</a:t>
            </a:r>
            <a:r>
              <a:rPr lang="es-ES" sz="4000" dirty="0">
                <a:solidFill>
                  <a:schemeClr val="bg1">
                    <a:lumMod val="85000"/>
                  </a:schemeClr>
                </a:solidFill>
                <a:latin typeface="Bahnschrift Condensed" panose="020B0502040204020203" pitchFamily="34" charset="0"/>
              </a:rPr>
              <a:t> del cielo (24:29-31) mientras que el </a:t>
            </a:r>
            <a:r>
              <a:rPr lang="es-ES" sz="4000" dirty="0">
                <a:solidFill>
                  <a:srgbClr val="FFFF00"/>
                </a:solidFill>
                <a:latin typeface="Bahnschrift Condensed" panose="020B0502040204020203" pitchFamily="34" charset="0"/>
              </a:rPr>
              <a:t>pueblo de Dios es salvo </a:t>
            </a:r>
            <a:r>
              <a:rPr lang="es-ES" sz="4000" dirty="0">
                <a:solidFill>
                  <a:schemeClr val="bg1">
                    <a:lumMod val="85000"/>
                  </a:schemeClr>
                </a:solidFill>
                <a:latin typeface="Bahnschrift Condensed" panose="020B0502040204020203" pitchFamily="34" charset="0"/>
              </a:rPr>
              <a:t>(Génesis 7:11</a:t>
            </a:r>
            <a:r>
              <a:rPr lang="es-ES" sz="4000" dirty="0" smtClean="0">
                <a:solidFill>
                  <a:schemeClr val="bg1">
                    <a:lumMod val="85000"/>
                  </a:schemeClr>
                </a:solidFill>
                <a:latin typeface="Bahnschrift Condensed" panose="020B0502040204020203" pitchFamily="34" charset="0"/>
              </a:rPr>
              <a:t>).</a:t>
            </a:r>
          </a:p>
        </p:txBody>
      </p:sp>
    </p:spTree>
    <p:extLst>
      <p:ext uri="{BB962C8B-B14F-4D97-AF65-F5344CB8AC3E}">
        <p14:creationId xmlns:p14="http://schemas.microsoft.com/office/powerpoint/2010/main" val="41345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777923" y="177598"/>
            <a:ext cx="10672548" cy="6186309"/>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0000"/>
              </a:buClr>
            </a:pPr>
            <a:r>
              <a:rPr lang="es-ES" sz="4400" dirty="0" smtClean="0">
                <a:solidFill>
                  <a:srgbClr val="FFC000"/>
                </a:solidFill>
                <a:latin typeface="Bahnschrift Condensed" panose="020B0502040204020203" pitchFamily="34" charset="0"/>
              </a:rPr>
              <a:t>    Resumamos </a:t>
            </a:r>
            <a:r>
              <a:rPr lang="es-ES" sz="4400" dirty="0">
                <a:solidFill>
                  <a:srgbClr val="FFC000"/>
                </a:solidFill>
                <a:latin typeface="Bahnschrift Condensed" panose="020B0502040204020203" pitchFamily="34" charset="0"/>
              </a:rPr>
              <a:t>los cuatro puntos de tiempo claves en la historia del diluvio en Génesis:</a:t>
            </a:r>
          </a:p>
          <a:p>
            <a:pPr marL="685800" indent="-685800">
              <a:buClr>
                <a:srgbClr val="FF0000"/>
              </a:buClr>
              <a:buFont typeface="Wingdings" panose="05000000000000000000" pitchFamily="2" charset="2"/>
              <a:buChar char="Ø"/>
            </a:pPr>
            <a:r>
              <a:rPr lang="es-ES" sz="4400" dirty="0">
                <a:solidFill>
                  <a:schemeClr val="bg1"/>
                </a:solidFill>
                <a:latin typeface="Bahnschrift Condensed" panose="020B0502040204020203" pitchFamily="34" charset="0"/>
              </a:rPr>
              <a:t>#1: Por </a:t>
            </a:r>
            <a:r>
              <a:rPr lang="es-ES" sz="4400" dirty="0">
                <a:solidFill>
                  <a:srgbClr val="FFFF00"/>
                </a:solidFill>
                <a:latin typeface="Bahnschrift Condensed" panose="020B0502040204020203" pitchFamily="34" charset="0"/>
              </a:rPr>
              <a:t>120 años </a:t>
            </a:r>
            <a:r>
              <a:rPr lang="es-ES" sz="4400" dirty="0">
                <a:solidFill>
                  <a:schemeClr val="bg1"/>
                </a:solidFill>
                <a:latin typeface="Bahnschrift Condensed" panose="020B0502040204020203" pitchFamily="34" charset="0"/>
              </a:rPr>
              <a:t>el Espíritu Santo </a:t>
            </a:r>
            <a:r>
              <a:rPr lang="es-ES" sz="4400" dirty="0" smtClean="0">
                <a:solidFill>
                  <a:schemeClr val="bg1"/>
                </a:solidFill>
                <a:latin typeface="Bahnschrift Condensed" panose="020B0502040204020203" pitchFamily="34" charset="0"/>
              </a:rPr>
              <a:t>luchó </a:t>
            </a:r>
            <a:r>
              <a:rPr lang="es-ES" sz="4400" dirty="0">
                <a:solidFill>
                  <a:schemeClr val="bg1"/>
                </a:solidFill>
                <a:latin typeface="Bahnschrift Condensed" panose="020B0502040204020203" pitchFamily="34" charset="0"/>
              </a:rPr>
              <a:t>con los corazones de los seres humanos mientras Noé predicaba un </a:t>
            </a:r>
            <a:r>
              <a:rPr lang="es-ES" sz="4400" dirty="0">
                <a:solidFill>
                  <a:srgbClr val="FFFF00"/>
                </a:solidFill>
                <a:latin typeface="Bahnschrift Condensed" panose="020B0502040204020203" pitchFamily="34" charset="0"/>
              </a:rPr>
              <a:t>mensaje de juicio </a:t>
            </a:r>
            <a:r>
              <a:rPr lang="es-ES" sz="4400" dirty="0">
                <a:solidFill>
                  <a:schemeClr val="bg1"/>
                </a:solidFill>
                <a:latin typeface="Bahnschrift Condensed" panose="020B0502040204020203" pitchFamily="34" charset="0"/>
              </a:rPr>
              <a:t>y </a:t>
            </a:r>
            <a:r>
              <a:rPr lang="es-ES" sz="4400" dirty="0">
                <a:solidFill>
                  <a:srgbClr val="FFFF00"/>
                </a:solidFill>
                <a:latin typeface="Bahnschrift Condensed" panose="020B0502040204020203" pitchFamily="34" charset="0"/>
              </a:rPr>
              <a:t>construía el arca</a:t>
            </a:r>
            <a:r>
              <a:rPr lang="es-ES" sz="4400" dirty="0">
                <a:solidFill>
                  <a:schemeClr val="bg1"/>
                </a:solidFill>
                <a:latin typeface="Bahnschrift Condensed" panose="020B0502040204020203" pitchFamily="34" charset="0"/>
              </a:rPr>
              <a:t> (Hebreos 11:7; 2 Pedro 2:5).</a:t>
            </a:r>
          </a:p>
          <a:p>
            <a:pPr marL="685800" indent="-685800">
              <a:buClr>
                <a:srgbClr val="FF0000"/>
              </a:buClr>
              <a:buFont typeface="Wingdings" panose="05000000000000000000" pitchFamily="2" charset="2"/>
              <a:buChar char="Ø"/>
            </a:pPr>
            <a:r>
              <a:rPr lang="es-ES" sz="4400" dirty="0">
                <a:solidFill>
                  <a:schemeClr val="bg1"/>
                </a:solidFill>
                <a:latin typeface="Bahnschrift Condensed" panose="020B0502040204020203" pitchFamily="34" charset="0"/>
              </a:rPr>
              <a:t>#2: El Espíritu </a:t>
            </a:r>
            <a:r>
              <a:rPr lang="es-ES" sz="4400" dirty="0" smtClean="0">
                <a:solidFill>
                  <a:srgbClr val="FFFF00"/>
                </a:solidFill>
                <a:latin typeface="Bahnschrift Condensed" panose="020B0502040204020203" pitchFamily="34" charset="0"/>
              </a:rPr>
              <a:t>cesó </a:t>
            </a:r>
            <a:r>
              <a:rPr lang="es-ES" sz="4400" dirty="0">
                <a:solidFill>
                  <a:srgbClr val="FFFF00"/>
                </a:solidFill>
                <a:latin typeface="Bahnschrift Condensed" panose="020B0502040204020203" pitchFamily="34" charset="0"/>
              </a:rPr>
              <a:t>de luchar con los corazones </a:t>
            </a:r>
            <a:r>
              <a:rPr lang="es-ES" sz="4400" dirty="0">
                <a:solidFill>
                  <a:schemeClr val="bg1"/>
                </a:solidFill>
                <a:latin typeface="Bahnschrift Condensed" panose="020B0502040204020203" pitchFamily="34" charset="0"/>
              </a:rPr>
              <a:t>y se </a:t>
            </a:r>
            <a:r>
              <a:rPr lang="es-ES" sz="4400" dirty="0">
                <a:solidFill>
                  <a:srgbClr val="FFFF00"/>
                </a:solidFill>
                <a:latin typeface="Bahnschrift Condensed" panose="020B0502040204020203" pitchFamily="34" charset="0"/>
              </a:rPr>
              <a:t>cerró la puerta</a:t>
            </a:r>
            <a:r>
              <a:rPr lang="es-ES" sz="4400" dirty="0">
                <a:solidFill>
                  <a:schemeClr val="bg1"/>
                </a:solidFill>
                <a:latin typeface="Bahnschrift Condensed" panose="020B0502040204020203" pitchFamily="34" charset="0"/>
              </a:rPr>
              <a:t>. Cuando la puerta se cerró </a:t>
            </a:r>
            <a:r>
              <a:rPr lang="es-ES" sz="4400" dirty="0">
                <a:solidFill>
                  <a:srgbClr val="FFFF00"/>
                </a:solidFill>
                <a:latin typeface="Bahnschrift Condensed" panose="020B0502040204020203" pitchFamily="34" charset="0"/>
              </a:rPr>
              <a:t>todos los casos estaban decididos</a:t>
            </a:r>
            <a:r>
              <a:rPr lang="es-ES" sz="4400" dirty="0">
                <a:solidFill>
                  <a:schemeClr val="bg1"/>
                </a:solidFill>
                <a:latin typeface="Bahnschrift Condensed" panose="020B0502040204020203" pitchFamily="34" charset="0"/>
              </a:rPr>
              <a:t> para vida o muerte. (7:16</a:t>
            </a:r>
            <a:r>
              <a:rPr lang="es-ES" sz="4400" dirty="0" smtClean="0">
                <a:solidFill>
                  <a:schemeClr val="bg1"/>
                </a:solidFill>
                <a:latin typeface="Bahnschrift Condensed" panose="020B0502040204020203" pitchFamily="34" charset="0"/>
              </a:rPr>
              <a:t>).</a:t>
            </a:r>
            <a:endParaRPr lang="es-ES" sz="44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27358509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87104" y="612201"/>
            <a:ext cx="10181230" cy="5262979"/>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800" dirty="0" err="1" smtClean="0">
                <a:solidFill>
                  <a:srgbClr val="FF0000"/>
                </a:solidFill>
                <a:latin typeface="Bahnschrift Condensed" panose="020B0502040204020203" pitchFamily="34" charset="0"/>
              </a:rPr>
              <a:t>Gn</a:t>
            </a:r>
            <a:r>
              <a:rPr lang="es-ES" sz="4800" dirty="0" smtClean="0">
                <a:solidFill>
                  <a:srgbClr val="FF0000"/>
                </a:solidFill>
                <a:latin typeface="Bahnschrift Condensed" panose="020B0502040204020203" pitchFamily="34" charset="0"/>
              </a:rPr>
              <a:t>. 7: 22-23: </a:t>
            </a:r>
            <a:r>
              <a:rPr lang="es-ES" sz="4800" dirty="0" smtClean="0">
                <a:solidFill>
                  <a:schemeClr val="bg1">
                    <a:lumMod val="85000"/>
                  </a:schemeClr>
                </a:solidFill>
                <a:latin typeface="Bahnschrift Condensed" panose="020B0502040204020203" pitchFamily="34" charset="0"/>
              </a:rPr>
              <a:t>Todo lo </a:t>
            </a:r>
            <a:r>
              <a:rPr lang="es-ES" sz="4800" dirty="0">
                <a:solidFill>
                  <a:schemeClr val="bg1">
                    <a:lumMod val="85000"/>
                  </a:schemeClr>
                </a:solidFill>
                <a:latin typeface="Bahnschrift Condensed" panose="020B0502040204020203" pitchFamily="34" charset="0"/>
              </a:rPr>
              <a:t>que tenía aliento de espíritu de vida en sus narices, todo lo que había en la tierra, murió. 23 Así fue destruido todo ser que vivía sobre la faz de la tierra, desde el hombre hasta la bestia, los reptiles, y las aves del cielo; y fueron raídos de la tierra, y quedó solamente Noé, y los que con él estaban en el arca.</a:t>
            </a:r>
          </a:p>
        </p:txBody>
      </p:sp>
    </p:spTree>
    <p:extLst>
      <p:ext uri="{BB962C8B-B14F-4D97-AF65-F5344CB8AC3E}">
        <p14:creationId xmlns:p14="http://schemas.microsoft.com/office/powerpoint/2010/main" val="8066425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586854" y="202768"/>
            <a:ext cx="11139714" cy="6740307"/>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En </a:t>
            </a:r>
            <a:r>
              <a:rPr lang="es-ES" sz="4800" dirty="0">
                <a:solidFill>
                  <a:schemeClr val="bg1">
                    <a:lumMod val="85000"/>
                  </a:schemeClr>
                </a:solidFill>
                <a:latin typeface="Bahnschrift Condensed" panose="020B0502040204020203" pitchFamily="34" charset="0"/>
              </a:rPr>
              <a:t>Génesis 7:22, 23 los </a:t>
            </a:r>
            <a:r>
              <a:rPr lang="es-ES" sz="4800" dirty="0">
                <a:solidFill>
                  <a:srgbClr val="FFFF00"/>
                </a:solidFill>
                <a:latin typeface="Bahnschrift Condensed" panose="020B0502040204020203" pitchFamily="34" charset="0"/>
              </a:rPr>
              <a:t>impíos</a:t>
            </a:r>
            <a:r>
              <a:rPr lang="es-ES" sz="4800" dirty="0">
                <a:solidFill>
                  <a:schemeClr val="bg1">
                    <a:lumMod val="85000"/>
                  </a:schemeClr>
                </a:solidFill>
                <a:latin typeface="Bahnschrift Condensed" panose="020B0502040204020203" pitchFamily="34" charset="0"/>
              </a:rPr>
              <a:t> fueron </a:t>
            </a:r>
            <a:r>
              <a:rPr lang="es-ES" sz="4800" dirty="0">
                <a:solidFill>
                  <a:srgbClr val="FFFF00"/>
                </a:solidFill>
                <a:latin typeface="Bahnschrift Condensed" panose="020B0502040204020203" pitchFamily="34" charset="0"/>
              </a:rPr>
              <a:t>tomados</a:t>
            </a:r>
            <a:r>
              <a:rPr lang="es-ES" sz="4800" dirty="0">
                <a:solidFill>
                  <a:schemeClr val="bg1">
                    <a:lumMod val="85000"/>
                  </a:schemeClr>
                </a:solidFill>
                <a:latin typeface="Bahnschrift Condensed" panose="020B0502040204020203" pitchFamily="34" charset="0"/>
              </a:rPr>
              <a:t> cuando se </a:t>
            </a:r>
            <a:r>
              <a:rPr lang="es-ES" sz="4800" dirty="0">
                <a:solidFill>
                  <a:srgbClr val="FFFF00"/>
                </a:solidFill>
                <a:latin typeface="Bahnschrift Condensed" panose="020B0502040204020203" pitchFamily="34" charset="0"/>
              </a:rPr>
              <a:t>cerró la puerta</a:t>
            </a:r>
            <a:r>
              <a:rPr lang="es-ES" sz="4800" dirty="0">
                <a:solidFill>
                  <a:schemeClr val="bg1">
                    <a:lumMod val="85000"/>
                  </a:schemeClr>
                </a:solidFill>
                <a:latin typeface="Bahnschrift Condensed" panose="020B0502040204020203" pitchFamily="34" charset="0"/>
              </a:rPr>
              <a:t> y finalmente fueron destruidos. Por el otro lado, los </a:t>
            </a:r>
            <a:r>
              <a:rPr lang="es-ES" sz="4800" dirty="0">
                <a:solidFill>
                  <a:srgbClr val="FFFF00"/>
                </a:solidFill>
                <a:latin typeface="Bahnschrift Condensed" panose="020B0502040204020203" pitchFamily="34" charset="0"/>
              </a:rPr>
              <a:t>salvos</a:t>
            </a:r>
            <a:r>
              <a:rPr lang="es-ES" sz="4800" dirty="0">
                <a:solidFill>
                  <a:schemeClr val="bg1">
                    <a:lumMod val="85000"/>
                  </a:schemeClr>
                </a:solidFill>
                <a:latin typeface="Bahnschrift Condensed" panose="020B0502040204020203" pitchFamily="34" charset="0"/>
              </a:rPr>
              <a:t> fueron </a:t>
            </a:r>
            <a:r>
              <a:rPr lang="es-ES" sz="4800" dirty="0">
                <a:solidFill>
                  <a:srgbClr val="FFFF00"/>
                </a:solidFill>
                <a:latin typeface="Bahnschrift Condensed" panose="020B0502040204020203" pitchFamily="34" charset="0"/>
              </a:rPr>
              <a:t>dejados</a:t>
            </a:r>
            <a:r>
              <a:rPr lang="es-ES" sz="4800" dirty="0">
                <a:solidFill>
                  <a:schemeClr val="bg1">
                    <a:lumMod val="85000"/>
                  </a:schemeClr>
                </a:solidFill>
                <a:latin typeface="Bahnschrift Condensed" panose="020B0502040204020203" pitchFamily="34" charset="0"/>
              </a:rPr>
              <a:t> cuando </a:t>
            </a:r>
            <a:r>
              <a:rPr lang="es-ES" sz="4800" dirty="0" smtClean="0">
                <a:solidFill>
                  <a:schemeClr val="bg1">
                    <a:lumMod val="85000"/>
                  </a:schemeClr>
                </a:solidFill>
                <a:latin typeface="Bahnschrift Condensed" panose="020B0502040204020203" pitchFamily="34" charset="0"/>
              </a:rPr>
              <a:t>se </a:t>
            </a:r>
            <a:r>
              <a:rPr lang="es-ES" sz="4800" dirty="0" smtClean="0">
                <a:solidFill>
                  <a:srgbClr val="FFFF00"/>
                </a:solidFill>
                <a:latin typeface="Bahnschrift Condensed" panose="020B0502040204020203" pitchFamily="34" charset="0"/>
              </a:rPr>
              <a:t>cerró </a:t>
            </a:r>
            <a:r>
              <a:rPr lang="es-ES" sz="4800" dirty="0">
                <a:solidFill>
                  <a:srgbClr val="FFFF00"/>
                </a:solidFill>
                <a:latin typeface="Bahnschrift Condensed" panose="020B0502040204020203" pitchFamily="34" charset="0"/>
              </a:rPr>
              <a:t>la puerta</a:t>
            </a:r>
            <a:r>
              <a:rPr lang="es-ES" sz="4800" dirty="0">
                <a:solidFill>
                  <a:schemeClr val="bg1">
                    <a:lumMod val="85000"/>
                  </a:schemeClr>
                </a:solidFill>
                <a:latin typeface="Bahnschrift Condensed" panose="020B0502040204020203" pitchFamily="34" charset="0"/>
              </a:rPr>
              <a:t>—son </a:t>
            </a:r>
            <a:r>
              <a:rPr lang="es-ES" sz="4800" u="sng" dirty="0">
                <a:solidFill>
                  <a:srgbClr val="FFFF00"/>
                </a:solidFill>
                <a:latin typeface="Bahnschrift Condensed" panose="020B0502040204020203" pitchFamily="34" charset="0"/>
              </a:rPr>
              <a:t>el remanente fiel</a:t>
            </a:r>
            <a:r>
              <a:rPr lang="es-ES" sz="4800" dirty="0">
                <a:solidFill>
                  <a:schemeClr val="bg1">
                    <a:lumMod val="85000"/>
                  </a:schemeClr>
                </a:solidFill>
                <a:latin typeface="Bahnschrift Condensed" panose="020B0502040204020203" pitchFamily="34" charset="0"/>
              </a:rPr>
              <a:t>. </a:t>
            </a:r>
            <a:r>
              <a:rPr lang="es-ES" sz="4800" dirty="0" smtClean="0">
                <a:solidFill>
                  <a:schemeClr val="bg1">
                    <a:lumMod val="85000"/>
                  </a:schemeClr>
                </a:solidFill>
                <a:latin typeface="Bahnschrift Condensed" panose="020B0502040204020203" pitchFamily="34" charset="0"/>
              </a:rPr>
              <a:t> En Mt. 24: 40-41 El </a:t>
            </a:r>
            <a:r>
              <a:rPr lang="es-ES" sz="4800" u="sng" dirty="0">
                <a:solidFill>
                  <a:srgbClr val="FFFF00"/>
                </a:solidFill>
                <a:latin typeface="Bahnschrift Condensed" panose="020B0502040204020203" pitchFamily="34" charset="0"/>
              </a:rPr>
              <a:t>tomado</a:t>
            </a:r>
            <a:r>
              <a:rPr lang="es-ES" sz="4800" dirty="0">
                <a:solidFill>
                  <a:schemeClr val="bg1">
                    <a:lumMod val="85000"/>
                  </a:schemeClr>
                </a:solidFill>
                <a:latin typeface="Bahnschrift Condensed" panose="020B0502040204020203" pitchFamily="34" charset="0"/>
              </a:rPr>
              <a:t> se refiere a </a:t>
            </a:r>
            <a:r>
              <a:rPr lang="es-ES" sz="4800" dirty="0">
                <a:solidFill>
                  <a:srgbClr val="FFFF00"/>
                </a:solidFill>
                <a:latin typeface="Bahnschrift Condensed" panose="020B0502040204020203" pitchFamily="34" charset="0"/>
              </a:rPr>
              <a:t>los que fueron marcados para la destrucción </a:t>
            </a:r>
            <a:r>
              <a:rPr lang="es-ES" sz="4800" dirty="0">
                <a:solidFill>
                  <a:schemeClr val="bg1">
                    <a:lumMod val="85000"/>
                  </a:schemeClr>
                </a:solidFill>
                <a:latin typeface="Bahnschrift Condensed" panose="020B0502040204020203" pitchFamily="34" charset="0"/>
              </a:rPr>
              <a:t>y los </a:t>
            </a:r>
            <a:r>
              <a:rPr lang="es-ES" sz="4800" u="sng" dirty="0">
                <a:solidFill>
                  <a:srgbClr val="FFFF00"/>
                </a:solidFill>
                <a:latin typeface="Bahnschrift Condensed" panose="020B0502040204020203" pitchFamily="34" charset="0"/>
              </a:rPr>
              <a:t>dejados</a:t>
            </a:r>
            <a:r>
              <a:rPr lang="es-ES" sz="4800" dirty="0">
                <a:solidFill>
                  <a:schemeClr val="bg1">
                    <a:lumMod val="85000"/>
                  </a:schemeClr>
                </a:solidFill>
                <a:latin typeface="Bahnschrift Condensed" panose="020B0502040204020203" pitchFamily="34" charset="0"/>
              </a:rPr>
              <a:t> se refiere a los que fueron </a:t>
            </a:r>
            <a:r>
              <a:rPr lang="es-ES" sz="4800" dirty="0">
                <a:solidFill>
                  <a:srgbClr val="FFFF00"/>
                </a:solidFill>
                <a:latin typeface="Bahnschrift Condensed" panose="020B0502040204020203" pitchFamily="34" charset="0"/>
              </a:rPr>
              <a:t>sellados con el sello de </a:t>
            </a:r>
            <a:r>
              <a:rPr lang="es-ES" sz="4800" dirty="0" smtClean="0">
                <a:solidFill>
                  <a:srgbClr val="FFFF00"/>
                </a:solidFill>
                <a:latin typeface="Bahnschrift Condensed" panose="020B0502040204020203" pitchFamily="34" charset="0"/>
              </a:rPr>
              <a:t>Dios [antes del cierre de la puerta de la gracia]</a:t>
            </a:r>
            <a:r>
              <a:rPr lang="es-ES" sz="4800" dirty="0" smtClean="0">
                <a:solidFill>
                  <a:schemeClr val="bg1">
                    <a:lumMod val="85000"/>
                  </a:schemeClr>
                </a:solidFill>
                <a:latin typeface="Bahnschrift Condensed" panose="020B0502040204020203" pitchFamily="34" charset="0"/>
              </a:rPr>
              <a:t>.</a:t>
            </a:r>
            <a:endParaRPr lang="es-ES"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665668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682388" y="202768"/>
            <a:ext cx="11044180" cy="5940088"/>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n-US" sz="3600" i="1" dirty="0" smtClean="0">
                <a:solidFill>
                  <a:schemeClr val="bg1">
                    <a:lumMod val="85000"/>
                  </a:schemeClr>
                </a:solidFill>
                <a:latin typeface="Bahnschrift Condensed" panose="020B0502040204020203" pitchFamily="34" charset="0"/>
              </a:rPr>
              <a:t>“Two </a:t>
            </a:r>
            <a:r>
              <a:rPr lang="en-US" sz="3600" i="1" dirty="0">
                <a:solidFill>
                  <a:schemeClr val="bg1">
                    <a:lumMod val="85000"/>
                  </a:schemeClr>
                </a:solidFill>
                <a:latin typeface="Bahnschrift Condensed" panose="020B0502040204020203" pitchFamily="34" charset="0"/>
              </a:rPr>
              <a:t>men will be in the field; one will be </a:t>
            </a:r>
            <a:r>
              <a:rPr lang="en-US" sz="3600" i="1" dirty="0">
                <a:solidFill>
                  <a:srgbClr val="FFFF00"/>
                </a:solidFill>
                <a:latin typeface="Bahnschrift Condensed" panose="020B0502040204020203" pitchFamily="34" charset="0"/>
              </a:rPr>
              <a:t>taken away in judgment</a:t>
            </a:r>
            <a:r>
              <a:rPr lang="en-US" sz="3600" i="1" dirty="0">
                <a:solidFill>
                  <a:schemeClr val="bg1">
                    <a:lumMod val="85000"/>
                  </a:schemeClr>
                </a:solidFill>
                <a:latin typeface="Bahnschrift Condensed" panose="020B0502040204020203" pitchFamily="34" charset="0"/>
              </a:rPr>
              <a:t>, the other will be </a:t>
            </a:r>
            <a:r>
              <a:rPr lang="en-US" sz="3600" i="1" dirty="0">
                <a:solidFill>
                  <a:srgbClr val="FFFF00"/>
                </a:solidFill>
                <a:latin typeface="Bahnschrift Condensed" panose="020B0502040204020203" pitchFamily="34" charset="0"/>
              </a:rPr>
              <a:t>left to enter the Millennium</a:t>
            </a:r>
            <a:r>
              <a:rPr lang="en-US" sz="3600" i="1" dirty="0">
                <a:solidFill>
                  <a:schemeClr val="bg1">
                    <a:lumMod val="85000"/>
                  </a:schemeClr>
                </a:solidFill>
                <a:latin typeface="Bahnschrift Condensed" panose="020B0502040204020203" pitchFamily="34" charset="0"/>
              </a:rPr>
              <a:t>. Two women will be grinding at the mill; they will be instantly separated. One will be </a:t>
            </a:r>
            <a:r>
              <a:rPr lang="en-US" sz="3600" i="1" dirty="0">
                <a:solidFill>
                  <a:srgbClr val="FFFF00"/>
                </a:solidFill>
                <a:latin typeface="Bahnschrift Condensed" panose="020B0502040204020203" pitchFamily="34" charset="0"/>
              </a:rPr>
              <a:t>swept away by the flood of judgment</a:t>
            </a:r>
            <a:r>
              <a:rPr lang="en-US" sz="3600" i="1" dirty="0">
                <a:solidFill>
                  <a:schemeClr val="bg1">
                    <a:lumMod val="85000"/>
                  </a:schemeClr>
                </a:solidFill>
                <a:latin typeface="Bahnschrift Condensed" panose="020B0502040204020203" pitchFamily="34" charset="0"/>
              </a:rPr>
              <a:t>; the other </a:t>
            </a:r>
            <a:r>
              <a:rPr lang="en-US" sz="3600" i="1" dirty="0">
                <a:solidFill>
                  <a:srgbClr val="FFFF00"/>
                </a:solidFill>
                <a:latin typeface="Bahnschrift Condensed" panose="020B0502040204020203" pitchFamily="34" charset="0"/>
              </a:rPr>
              <a:t>left to enjoy the blessings </a:t>
            </a:r>
            <a:r>
              <a:rPr lang="en-US" sz="3600" i="1" dirty="0">
                <a:solidFill>
                  <a:schemeClr val="bg1">
                    <a:lumMod val="85000"/>
                  </a:schemeClr>
                </a:solidFill>
                <a:latin typeface="Bahnschrift Condensed" panose="020B0502040204020203" pitchFamily="34" charset="0"/>
              </a:rPr>
              <a:t>of Christ’s reign</a:t>
            </a:r>
            <a:r>
              <a:rPr lang="en-US" sz="3600" i="1" dirty="0" smtClean="0">
                <a:solidFill>
                  <a:schemeClr val="bg1">
                    <a:lumMod val="85000"/>
                  </a:schemeClr>
                </a:solidFill>
                <a:latin typeface="Bahnschrift Condensed" panose="020B0502040204020203" pitchFamily="34" charset="0"/>
              </a:rPr>
              <a:t>.” </a:t>
            </a:r>
            <a:r>
              <a:rPr lang="en-US" sz="3600" i="1" dirty="0" smtClean="0">
                <a:solidFill>
                  <a:srgbClr val="00B0F0"/>
                </a:solidFill>
                <a:latin typeface="Bahnschrift Condensed" panose="020B0502040204020203" pitchFamily="34" charset="0"/>
              </a:rPr>
              <a:t>Believers Bible Commentary</a:t>
            </a:r>
            <a:r>
              <a:rPr lang="en-US" sz="3600" i="1" dirty="0" smtClean="0">
                <a:solidFill>
                  <a:schemeClr val="bg1">
                    <a:lumMod val="85000"/>
                  </a:schemeClr>
                </a:solidFill>
                <a:latin typeface="Bahnschrift Condensed" panose="020B0502040204020203" pitchFamily="34" charset="0"/>
              </a:rPr>
              <a:t>.</a:t>
            </a:r>
            <a:endParaRPr lang="es-ES" sz="3600" i="1" dirty="0" smtClean="0">
              <a:solidFill>
                <a:schemeClr val="bg1">
                  <a:lumMod val="85000"/>
                </a:schemeClr>
              </a:solidFill>
              <a:latin typeface="Bahnschrift Condensed" panose="020B0502040204020203" pitchFamily="34" charset="0"/>
            </a:endParaRPr>
          </a:p>
          <a:p>
            <a:pPr>
              <a:buClr>
                <a:srgbClr val="FFFF00"/>
              </a:buClr>
            </a:pPr>
            <a:r>
              <a:rPr lang="es-ES" sz="4000" dirty="0" smtClean="0">
                <a:solidFill>
                  <a:schemeClr val="bg1">
                    <a:lumMod val="85000"/>
                  </a:schemeClr>
                </a:solidFill>
                <a:latin typeface="Bahnschrift Condensed" panose="020B0502040204020203" pitchFamily="34" charset="0"/>
              </a:rPr>
              <a:t>“Dos </a:t>
            </a:r>
            <a:r>
              <a:rPr lang="es-ES" sz="4000" dirty="0">
                <a:solidFill>
                  <a:schemeClr val="bg1">
                    <a:lumMod val="85000"/>
                  </a:schemeClr>
                </a:solidFill>
                <a:latin typeface="Bahnschrift Condensed" panose="020B0502040204020203" pitchFamily="34" charset="0"/>
              </a:rPr>
              <a:t>hombres estarán en el campo; uno será </a:t>
            </a:r>
            <a:r>
              <a:rPr lang="es-ES" sz="4000" dirty="0" smtClean="0">
                <a:solidFill>
                  <a:srgbClr val="FFFF00"/>
                </a:solidFill>
                <a:latin typeface="Bahnschrift Condensed" panose="020B0502040204020203" pitchFamily="34" charset="0"/>
              </a:rPr>
              <a:t>llevado para juicio</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el otro será </a:t>
            </a:r>
            <a:r>
              <a:rPr lang="es-ES" sz="4000" dirty="0">
                <a:solidFill>
                  <a:srgbClr val="FFFF00"/>
                </a:solidFill>
                <a:latin typeface="Bahnschrift Condensed" panose="020B0502040204020203" pitchFamily="34" charset="0"/>
              </a:rPr>
              <a:t>dejado para entrar en el Milenio</a:t>
            </a:r>
            <a:r>
              <a:rPr lang="es-ES" sz="4000" dirty="0">
                <a:solidFill>
                  <a:schemeClr val="bg1">
                    <a:lumMod val="85000"/>
                  </a:schemeClr>
                </a:solidFill>
                <a:latin typeface="Bahnschrift Condensed" panose="020B0502040204020203" pitchFamily="34" charset="0"/>
              </a:rPr>
              <a:t>. Dos mujeres estarán moliendo en el molino; se separarán </a:t>
            </a:r>
            <a:r>
              <a:rPr lang="es-ES" sz="4000" dirty="0" smtClean="0">
                <a:solidFill>
                  <a:schemeClr val="bg1">
                    <a:lumMod val="85000"/>
                  </a:schemeClr>
                </a:solidFill>
                <a:latin typeface="Bahnschrift Condensed" panose="020B0502040204020203" pitchFamily="34" charset="0"/>
              </a:rPr>
              <a:t>instantáneamente</a:t>
            </a:r>
            <a:r>
              <a:rPr lang="es-ES" sz="4000" dirty="0">
                <a:solidFill>
                  <a:schemeClr val="bg1">
                    <a:lumMod val="85000"/>
                  </a:schemeClr>
                </a:solidFill>
                <a:latin typeface="Bahnschrift Condensed" panose="020B0502040204020203" pitchFamily="34" charset="0"/>
              </a:rPr>
              <a:t>. Uno será </a:t>
            </a:r>
            <a:r>
              <a:rPr lang="es-ES" sz="4000" dirty="0">
                <a:solidFill>
                  <a:srgbClr val="FFFF00"/>
                </a:solidFill>
                <a:latin typeface="Bahnschrift Condensed" panose="020B0502040204020203" pitchFamily="34" charset="0"/>
              </a:rPr>
              <a:t>barrido por la inundación del juicio</a:t>
            </a:r>
            <a:r>
              <a:rPr lang="es-ES" sz="4000" dirty="0">
                <a:solidFill>
                  <a:schemeClr val="bg1">
                    <a:lumMod val="85000"/>
                  </a:schemeClr>
                </a:solidFill>
                <a:latin typeface="Bahnschrift Condensed" panose="020B0502040204020203" pitchFamily="34" charset="0"/>
              </a:rPr>
              <a:t>; el otro </a:t>
            </a:r>
            <a:r>
              <a:rPr lang="es-ES" sz="4000" dirty="0">
                <a:solidFill>
                  <a:srgbClr val="FFFF00"/>
                </a:solidFill>
                <a:latin typeface="Bahnschrift Condensed" panose="020B0502040204020203" pitchFamily="34" charset="0"/>
              </a:rPr>
              <a:t>se fue para disfrutar de las bendiciones</a:t>
            </a:r>
            <a:r>
              <a:rPr lang="es-ES" sz="4000" dirty="0">
                <a:solidFill>
                  <a:schemeClr val="bg1">
                    <a:lumMod val="85000"/>
                  </a:schemeClr>
                </a:solidFill>
                <a:latin typeface="Bahnschrift Condensed" panose="020B0502040204020203" pitchFamily="34" charset="0"/>
              </a:rPr>
              <a:t> del reinado de Cristo.</a:t>
            </a:r>
          </a:p>
        </p:txBody>
      </p:sp>
    </p:spTree>
    <p:extLst>
      <p:ext uri="{BB962C8B-B14F-4D97-AF65-F5344CB8AC3E}">
        <p14:creationId xmlns:p14="http://schemas.microsoft.com/office/powerpoint/2010/main" val="22386819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682388" y="202768"/>
            <a:ext cx="11044180" cy="6063198"/>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endParaRPr lang="es-DO" sz="3600" i="1" dirty="0" smtClean="0">
              <a:solidFill>
                <a:schemeClr val="bg1">
                  <a:lumMod val="85000"/>
                </a:schemeClr>
              </a:solidFill>
              <a:latin typeface="Bahnschrift Condensed" panose="020B0502040204020203" pitchFamily="34" charset="0"/>
            </a:endParaRPr>
          </a:p>
          <a:p>
            <a:pPr>
              <a:buClr>
                <a:srgbClr val="FFFF00"/>
              </a:buClr>
            </a:pPr>
            <a:r>
              <a:rPr lang="es-DO" sz="3600" i="1" dirty="0" smtClean="0">
                <a:solidFill>
                  <a:srgbClr val="FFC000"/>
                </a:solidFill>
                <a:latin typeface="Bahnschrift Condensed" panose="020B0502040204020203" pitchFamily="34" charset="0"/>
              </a:rPr>
              <a:t>Una interpretación distinta de tomado y dejado en Mt. 24: 40-41</a:t>
            </a:r>
            <a:endParaRPr lang="en-US" sz="3600" i="1" dirty="0" smtClean="0">
              <a:solidFill>
                <a:srgbClr val="FFC000"/>
              </a:solidFill>
              <a:latin typeface="Bahnschrift Condensed" panose="020B0502040204020203" pitchFamily="34" charset="0"/>
            </a:endParaRPr>
          </a:p>
          <a:p>
            <a:pPr>
              <a:buClr>
                <a:srgbClr val="FFFF00"/>
              </a:buClr>
            </a:pPr>
            <a:r>
              <a:rPr lang="en-US" sz="3600" i="1" dirty="0" err="1" smtClean="0">
                <a:solidFill>
                  <a:schemeClr val="bg1">
                    <a:lumMod val="85000"/>
                  </a:schemeClr>
                </a:solidFill>
                <a:latin typeface="Bahnschrift Condensed" panose="020B0502040204020203" pitchFamily="34" charset="0"/>
              </a:rPr>
              <a:t>Será</a:t>
            </a:r>
            <a:r>
              <a:rPr lang="en-US" sz="3600" i="1" dirty="0" smtClean="0">
                <a:solidFill>
                  <a:schemeClr val="bg1">
                    <a:lumMod val="85000"/>
                  </a:schemeClr>
                </a:solidFill>
                <a:latin typeface="Bahnschrift Condensed" panose="020B0502040204020203" pitchFamily="34" charset="0"/>
              </a:rPr>
              <a:t> </a:t>
            </a:r>
            <a:r>
              <a:rPr lang="en-US" sz="3600" i="1" dirty="0" err="1" smtClean="0">
                <a:solidFill>
                  <a:schemeClr val="bg1">
                    <a:lumMod val="85000"/>
                  </a:schemeClr>
                </a:solidFill>
                <a:latin typeface="Bahnschrift Condensed" panose="020B0502040204020203" pitchFamily="34" charset="0"/>
              </a:rPr>
              <a:t>dejado</a:t>
            </a:r>
            <a:r>
              <a:rPr lang="en-US" sz="3600" i="1" dirty="0" smtClean="0">
                <a:solidFill>
                  <a:schemeClr val="bg1">
                    <a:lumMod val="85000"/>
                  </a:schemeClr>
                </a:solidFill>
                <a:latin typeface="Bahnschrift Condensed" panose="020B0502040204020203" pitchFamily="34" charset="0"/>
              </a:rPr>
              <a:t>  (</a:t>
            </a:r>
            <a:r>
              <a:rPr lang="en-US" sz="3600" i="1" dirty="0" err="1" smtClean="0">
                <a:solidFill>
                  <a:srgbClr val="00B0F0"/>
                </a:solidFill>
                <a:latin typeface="Bahnschrift Condensed" panose="020B0502040204020203" pitchFamily="34" charset="0"/>
              </a:rPr>
              <a:t>Comentario</a:t>
            </a:r>
            <a:r>
              <a:rPr lang="en-US" sz="3600" i="1" dirty="0" smtClean="0">
                <a:solidFill>
                  <a:srgbClr val="00B0F0"/>
                </a:solidFill>
                <a:latin typeface="Bahnschrift Condensed" panose="020B0502040204020203" pitchFamily="34" charset="0"/>
              </a:rPr>
              <a:t> </a:t>
            </a:r>
            <a:r>
              <a:rPr lang="en-US" sz="3600" i="1" dirty="0" err="1" smtClean="0">
                <a:solidFill>
                  <a:srgbClr val="00B0F0"/>
                </a:solidFill>
                <a:latin typeface="Bahnschrift Condensed" panose="020B0502040204020203" pitchFamily="34" charset="0"/>
              </a:rPr>
              <a:t>Bíblico</a:t>
            </a:r>
            <a:r>
              <a:rPr lang="en-US" sz="3600" i="1" dirty="0" smtClean="0">
                <a:solidFill>
                  <a:srgbClr val="00B0F0"/>
                </a:solidFill>
                <a:latin typeface="Bahnschrift Condensed" panose="020B0502040204020203" pitchFamily="34" charset="0"/>
              </a:rPr>
              <a:t> </a:t>
            </a:r>
            <a:r>
              <a:rPr lang="en-US" sz="3600" i="1" dirty="0" err="1" smtClean="0">
                <a:solidFill>
                  <a:srgbClr val="00B0F0"/>
                </a:solidFill>
                <a:latin typeface="Bahnschrift Condensed" panose="020B0502040204020203" pitchFamily="34" charset="0"/>
              </a:rPr>
              <a:t>Adventista</a:t>
            </a:r>
            <a:r>
              <a:rPr lang="en-US" sz="3600" i="1" dirty="0" smtClean="0">
                <a:solidFill>
                  <a:schemeClr val="bg1">
                    <a:lumMod val="85000"/>
                  </a:schemeClr>
                </a:solidFill>
                <a:latin typeface="Bahnschrift Condensed" panose="020B0502040204020203" pitchFamily="34" charset="0"/>
              </a:rPr>
              <a:t>)</a:t>
            </a:r>
          </a:p>
          <a:p>
            <a:pPr>
              <a:buClr>
                <a:srgbClr val="FFFF00"/>
              </a:buClr>
            </a:pPr>
            <a:r>
              <a:rPr lang="es-ES" sz="4000" dirty="0" smtClean="0">
                <a:solidFill>
                  <a:schemeClr val="bg1">
                    <a:lumMod val="85000"/>
                  </a:schemeClr>
                </a:solidFill>
                <a:latin typeface="Bahnschrift Condensed" panose="020B0502040204020203" pitchFamily="34" charset="0"/>
              </a:rPr>
              <a:t>Gr</a:t>
            </a:r>
            <a:r>
              <a:rPr lang="es-ES" sz="4000" dirty="0">
                <a:solidFill>
                  <a:schemeClr val="bg1">
                    <a:lumMod val="85000"/>
                  </a:schemeClr>
                </a:solidFill>
                <a:latin typeface="Bahnschrift Condensed" panose="020B0502040204020203" pitchFamily="34" charset="0"/>
              </a:rPr>
              <a:t>. </a:t>
            </a:r>
            <a:r>
              <a:rPr lang="es-ES" sz="4000" dirty="0" err="1">
                <a:solidFill>
                  <a:schemeClr val="bg1">
                    <a:lumMod val="85000"/>
                  </a:schemeClr>
                </a:solidFill>
                <a:latin typeface="Bahnschrift Condensed" panose="020B0502040204020203" pitchFamily="34" charset="0"/>
              </a:rPr>
              <a:t>afi'mi</a:t>
            </a:r>
            <a:r>
              <a:rPr lang="es-ES" sz="4000" dirty="0">
                <a:solidFill>
                  <a:schemeClr val="bg1">
                    <a:lumMod val="85000"/>
                  </a:schemeClr>
                </a:solidFill>
                <a:latin typeface="Bahnschrift Condensed" panose="020B0502040204020203" pitchFamily="34" charset="0"/>
              </a:rPr>
              <a:t>, "dejar", "</a:t>
            </a:r>
            <a:r>
              <a:rPr lang="es-ES" sz="4000" u="sng" dirty="0">
                <a:solidFill>
                  <a:schemeClr val="bg1">
                    <a:lumMod val="85000"/>
                  </a:schemeClr>
                </a:solidFill>
                <a:latin typeface="Bahnschrift Condensed" panose="020B0502040204020203" pitchFamily="34" charset="0"/>
              </a:rPr>
              <a:t>despachar</a:t>
            </a:r>
            <a:r>
              <a:rPr lang="es-ES" sz="4000" dirty="0">
                <a:solidFill>
                  <a:schemeClr val="bg1">
                    <a:lumMod val="85000"/>
                  </a:schemeClr>
                </a:solidFill>
                <a:latin typeface="Bahnschrift Condensed" panose="020B0502040204020203" pitchFamily="34" charset="0"/>
              </a:rPr>
              <a:t>", "despedir". Según el griego, los </a:t>
            </a:r>
            <a:r>
              <a:rPr lang="es-ES" sz="4000" dirty="0">
                <a:solidFill>
                  <a:srgbClr val="FFFF00"/>
                </a:solidFill>
                <a:latin typeface="Bahnschrift Condensed" panose="020B0502040204020203" pitchFamily="34" charset="0"/>
              </a:rPr>
              <a:t>justos</a:t>
            </a:r>
            <a:r>
              <a:rPr lang="es-ES" sz="4000" dirty="0">
                <a:solidFill>
                  <a:schemeClr val="bg1">
                    <a:lumMod val="85000"/>
                  </a:schemeClr>
                </a:solidFill>
                <a:latin typeface="Bahnschrift Condensed" panose="020B0502040204020203" pitchFamily="34" charset="0"/>
              </a:rPr>
              <a:t> </a:t>
            </a:r>
            <a:r>
              <a:rPr lang="es-ES" sz="4000" dirty="0" smtClean="0">
                <a:solidFill>
                  <a:schemeClr val="bg1">
                    <a:lumMod val="85000"/>
                  </a:schemeClr>
                </a:solidFill>
                <a:latin typeface="Bahnschrift Condensed" panose="020B0502040204020203" pitchFamily="34" charset="0"/>
              </a:rPr>
              <a:t>son "recibidos</a:t>
            </a:r>
            <a:r>
              <a:rPr lang="es-ES" sz="4000" dirty="0">
                <a:solidFill>
                  <a:schemeClr val="bg1">
                    <a:lumMod val="85000"/>
                  </a:schemeClr>
                </a:solidFill>
                <a:latin typeface="Bahnschrift Condensed" panose="020B0502040204020203" pitchFamily="34" charset="0"/>
              </a:rPr>
              <a:t>" mientras que los </a:t>
            </a:r>
            <a:r>
              <a:rPr lang="es-ES" sz="4000" dirty="0">
                <a:solidFill>
                  <a:srgbClr val="FFFF00"/>
                </a:solidFill>
                <a:latin typeface="Bahnschrift Condensed" panose="020B0502040204020203" pitchFamily="34" charset="0"/>
              </a:rPr>
              <a:t>impíos</a:t>
            </a:r>
            <a:r>
              <a:rPr lang="es-ES" sz="4000" dirty="0">
                <a:solidFill>
                  <a:schemeClr val="bg1">
                    <a:lumMod val="85000"/>
                  </a:schemeClr>
                </a:solidFill>
                <a:latin typeface="Bahnschrift Condensed" panose="020B0502040204020203" pitchFamily="34" charset="0"/>
              </a:rPr>
              <a:t> son "</a:t>
            </a:r>
            <a:r>
              <a:rPr lang="es-ES" sz="4000" u="sng" dirty="0">
                <a:solidFill>
                  <a:schemeClr val="bg1">
                    <a:lumMod val="85000"/>
                  </a:schemeClr>
                </a:solidFill>
                <a:latin typeface="Bahnschrift Condensed" panose="020B0502040204020203" pitchFamily="34" charset="0"/>
              </a:rPr>
              <a:t>despachados</a:t>
            </a:r>
            <a:r>
              <a:rPr lang="es-ES" sz="4000" dirty="0" smtClean="0">
                <a:solidFill>
                  <a:schemeClr val="bg1">
                    <a:lumMod val="85000"/>
                  </a:schemeClr>
                </a:solidFill>
                <a:latin typeface="Bahnschrift Condensed" panose="020B0502040204020203" pitchFamily="34" charset="0"/>
              </a:rPr>
              <a:t>".</a:t>
            </a:r>
          </a:p>
          <a:p>
            <a:pPr>
              <a:buClr>
                <a:srgbClr val="FFFF00"/>
              </a:buClr>
            </a:pPr>
            <a:r>
              <a:rPr lang="es-ES" sz="4000" dirty="0" smtClean="0">
                <a:solidFill>
                  <a:srgbClr val="00B0F0"/>
                </a:solidFill>
                <a:latin typeface="Bahnschrift Condensed" panose="020B0502040204020203" pitchFamily="34" charset="0"/>
              </a:rPr>
              <a:t>Biblia de Estudio de Andrews</a:t>
            </a:r>
          </a:p>
          <a:p>
            <a:pPr>
              <a:buClr>
                <a:srgbClr val="FFFF00"/>
              </a:buClr>
            </a:pPr>
            <a:r>
              <a:rPr lang="es-ES" sz="4000" dirty="0" smtClean="0">
                <a:solidFill>
                  <a:schemeClr val="bg1">
                    <a:lumMod val="85000"/>
                  </a:schemeClr>
                </a:solidFill>
                <a:latin typeface="Bahnschrift Condensed" panose="020B0502040204020203" pitchFamily="34" charset="0"/>
              </a:rPr>
              <a:t>“Que uno </a:t>
            </a:r>
            <a:r>
              <a:rPr lang="es-ES" sz="4000" dirty="0" smtClean="0">
                <a:solidFill>
                  <a:srgbClr val="FFFF00"/>
                </a:solidFill>
                <a:latin typeface="Bahnschrift Condensed" panose="020B0502040204020203" pitchFamily="34" charset="0"/>
              </a:rPr>
              <a:t>será dejado </a:t>
            </a:r>
            <a:r>
              <a:rPr lang="es-ES" sz="4000" dirty="0" smtClean="0">
                <a:solidFill>
                  <a:schemeClr val="bg1">
                    <a:lumMod val="85000"/>
                  </a:schemeClr>
                </a:solidFill>
                <a:latin typeface="Bahnschrift Condensed" panose="020B0502040204020203" pitchFamily="34" charset="0"/>
              </a:rPr>
              <a:t>significa simplemente que no todos estarán preparados para la segunda venida cuando esta ocurra”</a:t>
            </a:r>
            <a:endParaRPr lang="es-ES" sz="4000" dirty="0">
              <a:solidFill>
                <a:schemeClr val="bg1">
                  <a:lumMod val="85000"/>
                </a:schemeClr>
              </a:solidFill>
              <a:latin typeface="Bahnschrift Condensed" panose="020B0502040204020203" pitchFamily="34" charset="0"/>
            </a:endParaRPr>
          </a:p>
          <a:p>
            <a:pPr>
              <a:buClr>
                <a:srgbClr val="FFFF00"/>
              </a:buClr>
            </a:pPr>
            <a:endParaRPr lang="es-ES"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2497042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586854" y="202768"/>
            <a:ext cx="11139714" cy="6001643"/>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Esto </a:t>
            </a:r>
            <a:r>
              <a:rPr lang="es-ES" sz="4800" dirty="0">
                <a:solidFill>
                  <a:schemeClr val="bg1">
                    <a:lumMod val="85000"/>
                  </a:schemeClr>
                </a:solidFill>
                <a:latin typeface="Bahnschrift Condensed" panose="020B0502040204020203" pitchFamily="34" charset="0"/>
              </a:rPr>
              <a:t>demuestra que Dios sella a su pueblo por dos razones: </a:t>
            </a:r>
            <a:r>
              <a:rPr lang="es-ES" sz="4800" dirty="0">
                <a:solidFill>
                  <a:srgbClr val="FFFF00"/>
                </a:solidFill>
                <a:latin typeface="Bahnschrift Condensed" panose="020B0502040204020203" pitchFamily="34" charset="0"/>
              </a:rPr>
              <a:t>Primero</a:t>
            </a:r>
            <a:r>
              <a:rPr lang="es-ES" sz="4800" dirty="0">
                <a:solidFill>
                  <a:schemeClr val="bg1">
                    <a:lumMod val="85000"/>
                  </a:schemeClr>
                </a:solidFill>
                <a:latin typeface="Bahnschrift Condensed" panose="020B0502040204020203" pitchFamily="34" charset="0"/>
              </a:rPr>
              <a:t> para que puedan sobrevivir la tribulación cuando los impíos se levantan para destruirlos y </a:t>
            </a:r>
            <a:r>
              <a:rPr lang="es-ES" sz="4800" dirty="0">
                <a:solidFill>
                  <a:srgbClr val="FFFF00"/>
                </a:solidFill>
                <a:latin typeface="Bahnschrift Condensed" panose="020B0502040204020203" pitchFamily="34" charset="0"/>
              </a:rPr>
              <a:t>segundo</a:t>
            </a:r>
            <a:r>
              <a:rPr lang="es-ES" sz="4800" dirty="0">
                <a:solidFill>
                  <a:schemeClr val="bg1">
                    <a:lumMod val="85000"/>
                  </a:schemeClr>
                </a:solidFill>
                <a:latin typeface="Bahnschrift Condensed" panose="020B0502040204020203" pitchFamily="34" charset="0"/>
              </a:rPr>
              <a:t> para poder sobrevivir los eventos </a:t>
            </a:r>
            <a:r>
              <a:rPr lang="es-ES" sz="4800" dirty="0" err="1" smtClean="0">
                <a:solidFill>
                  <a:schemeClr val="bg1">
                    <a:lumMod val="85000"/>
                  </a:schemeClr>
                </a:solidFill>
                <a:latin typeface="Bahnschrift Condensed" panose="020B0502040204020203" pitchFamily="34" charset="0"/>
              </a:rPr>
              <a:t>cataclísmicos</a:t>
            </a:r>
            <a:r>
              <a:rPr lang="es-ES" sz="4800" dirty="0" smtClean="0">
                <a:solidFill>
                  <a:schemeClr val="bg1">
                    <a:lumMod val="85000"/>
                  </a:schemeClr>
                </a:solidFill>
                <a:latin typeface="Bahnschrift Condensed" panose="020B0502040204020203" pitchFamily="34" charset="0"/>
              </a:rPr>
              <a:t> </a:t>
            </a:r>
            <a:r>
              <a:rPr lang="es-ES" sz="4800" dirty="0">
                <a:solidFill>
                  <a:schemeClr val="bg1">
                    <a:lumMod val="85000"/>
                  </a:schemeClr>
                </a:solidFill>
                <a:latin typeface="Bahnschrift Condensed" panose="020B0502040204020203" pitchFamily="34" charset="0"/>
              </a:rPr>
              <a:t>relacionados con la segunda venida. Esto demuestra que hay tres eventos </a:t>
            </a:r>
            <a:r>
              <a:rPr lang="es-ES" sz="4800" dirty="0">
                <a:solidFill>
                  <a:srgbClr val="FFFF00"/>
                </a:solidFill>
                <a:latin typeface="Bahnschrift Condensed" panose="020B0502040204020203" pitchFamily="34" charset="0"/>
              </a:rPr>
              <a:t>interconectados</a:t>
            </a:r>
            <a:r>
              <a:rPr lang="es-ES" sz="4800" dirty="0">
                <a:solidFill>
                  <a:schemeClr val="bg1">
                    <a:lumMod val="85000"/>
                  </a:schemeClr>
                </a:solidFill>
                <a:latin typeface="Bahnschrift Condensed" panose="020B0502040204020203" pitchFamily="34" charset="0"/>
              </a:rPr>
              <a:t>: El </a:t>
            </a:r>
            <a:r>
              <a:rPr lang="es-ES" sz="4800" dirty="0">
                <a:solidFill>
                  <a:srgbClr val="FFFF00"/>
                </a:solidFill>
                <a:latin typeface="Bahnschrift Condensed" panose="020B0502040204020203" pitchFamily="34" charset="0"/>
              </a:rPr>
              <a:t>cierre de la gracia, la gran tribulación y la segunda venida</a:t>
            </a:r>
            <a:r>
              <a:rPr lang="es-ES" sz="4800" dirty="0">
                <a:solidFill>
                  <a:schemeClr val="bg1">
                    <a:lumMod val="85000"/>
                  </a:schemeClr>
                </a:solidFill>
                <a:latin typeface="Bahnschrift Condensed" panose="020B0502040204020203" pitchFamily="34" charset="0"/>
              </a:rPr>
              <a:t>.</a:t>
            </a:r>
            <a:endParaRPr lang="es-DO"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672143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1035281"/>
            <a:ext cx="11139714" cy="4524315"/>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800" dirty="0">
                <a:solidFill>
                  <a:schemeClr val="bg1">
                    <a:lumMod val="85000"/>
                  </a:schemeClr>
                </a:solidFill>
                <a:latin typeface="Bahnschrift Condensed" panose="020B0502040204020203" pitchFamily="34" charset="0"/>
              </a:rPr>
              <a:t>Concerniente a esto afirma Elena White:</a:t>
            </a:r>
          </a:p>
          <a:p>
            <a:pPr>
              <a:buClr>
                <a:srgbClr val="FFFF00"/>
              </a:buClr>
            </a:pPr>
            <a:r>
              <a:rPr lang="es-ES" sz="4800" dirty="0">
                <a:solidFill>
                  <a:schemeClr val="bg1">
                    <a:lumMod val="85000"/>
                  </a:schemeClr>
                </a:solidFill>
                <a:latin typeface="Bahnschrift Condensed" panose="020B0502040204020203" pitchFamily="34" charset="0"/>
              </a:rPr>
              <a:t>“Cuando quede </a:t>
            </a:r>
            <a:r>
              <a:rPr lang="es-ES" sz="4800" dirty="0">
                <a:solidFill>
                  <a:srgbClr val="FFFF00"/>
                </a:solidFill>
                <a:latin typeface="Bahnschrift Condensed" panose="020B0502040204020203" pitchFamily="34" charset="0"/>
              </a:rPr>
              <a:t>concluida</a:t>
            </a:r>
            <a:r>
              <a:rPr lang="es-ES" sz="4800" dirty="0">
                <a:solidFill>
                  <a:schemeClr val="bg1">
                    <a:lumMod val="85000"/>
                  </a:schemeClr>
                </a:solidFill>
                <a:latin typeface="Bahnschrift Condensed" panose="020B0502040204020203" pitchFamily="34" charset="0"/>
              </a:rPr>
              <a:t> la obra del </a:t>
            </a:r>
            <a:r>
              <a:rPr lang="es-ES" sz="4800" dirty="0">
                <a:solidFill>
                  <a:srgbClr val="FFFF00"/>
                </a:solidFill>
                <a:latin typeface="Bahnschrift Condensed" panose="020B0502040204020203" pitchFamily="34" charset="0"/>
              </a:rPr>
              <a:t>juicio investigador</a:t>
            </a:r>
            <a:r>
              <a:rPr lang="es-ES" sz="4800" dirty="0">
                <a:solidFill>
                  <a:schemeClr val="bg1">
                    <a:lumMod val="85000"/>
                  </a:schemeClr>
                </a:solidFill>
                <a:latin typeface="Bahnschrift Condensed" panose="020B0502040204020203" pitchFamily="34" charset="0"/>
              </a:rPr>
              <a:t>, quedará también </a:t>
            </a:r>
            <a:r>
              <a:rPr lang="es-ES" sz="4800" dirty="0">
                <a:solidFill>
                  <a:srgbClr val="FFFF00"/>
                </a:solidFill>
                <a:latin typeface="Bahnschrift Condensed" panose="020B0502040204020203" pitchFamily="34" charset="0"/>
              </a:rPr>
              <a:t>decidida</a:t>
            </a:r>
            <a:r>
              <a:rPr lang="es-ES" sz="4800" dirty="0">
                <a:solidFill>
                  <a:schemeClr val="bg1">
                    <a:lumMod val="85000"/>
                  </a:schemeClr>
                </a:solidFill>
                <a:latin typeface="Bahnschrift Condensed" panose="020B0502040204020203" pitchFamily="34" charset="0"/>
              </a:rPr>
              <a:t> la suerte de todos para vida o para muerte. El </a:t>
            </a:r>
            <a:r>
              <a:rPr lang="es-ES" sz="4800" dirty="0">
                <a:solidFill>
                  <a:srgbClr val="FFFF00"/>
                </a:solidFill>
                <a:latin typeface="Bahnschrift Condensed" panose="020B0502040204020203" pitchFamily="34" charset="0"/>
              </a:rPr>
              <a:t>tiempo de gracia </a:t>
            </a:r>
            <a:r>
              <a:rPr lang="es-ES" sz="4800" dirty="0">
                <a:solidFill>
                  <a:schemeClr val="bg1">
                    <a:lumMod val="85000"/>
                  </a:schemeClr>
                </a:solidFill>
                <a:latin typeface="Bahnschrift Condensed" panose="020B0502040204020203" pitchFamily="34" charset="0"/>
              </a:rPr>
              <a:t>terminará poco antes de que el Señor aparezca en las nubes del cielo.</a:t>
            </a:r>
            <a:endParaRPr lang="es-DO"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9527711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04387"/>
            <a:ext cx="11139714" cy="6247864"/>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000" dirty="0">
                <a:solidFill>
                  <a:srgbClr val="FF0000"/>
                </a:solidFill>
                <a:latin typeface="Bahnschrift Condensed" panose="020B0502040204020203" pitchFamily="34" charset="0"/>
              </a:rPr>
              <a:t>Marcos 13:33-37 </a:t>
            </a:r>
            <a:r>
              <a:rPr lang="es-ES" sz="4000" dirty="0">
                <a:solidFill>
                  <a:schemeClr val="bg1">
                    <a:lumMod val="85000"/>
                  </a:schemeClr>
                </a:solidFill>
                <a:latin typeface="Bahnschrift Condensed" panose="020B0502040204020203" pitchFamily="34" charset="0"/>
              </a:rPr>
              <a:t>es un pasaje clave:</a:t>
            </a:r>
          </a:p>
          <a:p>
            <a:pPr>
              <a:buClr>
                <a:srgbClr val="FFFF00"/>
              </a:buClr>
            </a:pPr>
            <a:r>
              <a:rPr lang="es-ES" sz="4000" dirty="0">
                <a:solidFill>
                  <a:schemeClr val="bg1">
                    <a:lumMod val="85000"/>
                  </a:schemeClr>
                </a:solidFill>
                <a:latin typeface="Bahnschrift Condensed" panose="020B0502040204020203" pitchFamily="34" charset="0"/>
              </a:rPr>
              <a:t>“Pero de aquel </a:t>
            </a:r>
            <a:r>
              <a:rPr lang="es-ES" sz="4000" dirty="0">
                <a:solidFill>
                  <a:srgbClr val="FFFF00"/>
                </a:solidFill>
                <a:latin typeface="Bahnschrift Condensed" panose="020B0502040204020203" pitchFamily="34" charset="0"/>
              </a:rPr>
              <a:t>día y de la hora </a:t>
            </a:r>
            <a:r>
              <a:rPr lang="es-ES" sz="4000" dirty="0">
                <a:solidFill>
                  <a:schemeClr val="bg1">
                    <a:lumMod val="85000"/>
                  </a:schemeClr>
                </a:solidFill>
                <a:latin typeface="Bahnschrift Condensed" panose="020B0502040204020203" pitchFamily="34" charset="0"/>
              </a:rPr>
              <a:t>nadie sabe, ni aun los ángeles que están en el cielo, ni el Hijo, sino el Padre. 33 Mirad, velad y orad; porque no sabéis cuándo </a:t>
            </a:r>
            <a:r>
              <a:rPr lang="es-ES" sz="4000" dirty="0">
                <a:solidFill>
                  <a:srgbClr val="FFFF00"/>
                </a:solidFill>
                <a:latin typeface="Bahnschrift Condensed" panose="020B0502040204020203" pitchFamily="34" charset="0"/>
              </a:rPr>
              <a:t>será el tiempo</a:t>
            </a:r>
            <a:r>
              <a:rPr lang="es-ES" sz="4000" dirty="0">
                <a:solidFill>
                  <a:schemeClr val="bg1">
                    <a:lumMod val="85000"/>
                  </a:schemeClr>
                </a:solidFill>
                <a:latin typeface="Bahnschrift Condensed" panose="020B0502040204020203" pitchFamily="34" charset="0"/>
              </a:rPr>
              <a:t>. 34 Es como el hombre que yéndose lejos, dejó su casa, y dio autoridad a sus siervos, y a cada uno su obra, y al portero mandó que velase. 35 </a:t>
            </a:r>
            <a:r>
              <a:rPr lang="es-ES" sz="4000" dirty="0">
                <a:solidFill>
                  <a:srgbClr val="FFFF00"/>
                </a:solidFill>
                <a:latin typeface="Bahnschrift Condensed" panose="020B0502040204020203" pitchFamily="34" charset="0"/>
              </a:rPr>
              <a:t>Velad</a:t>
            </a:r>
            <a:r>
              <a:rPr lang="es-ES" sz="4000" dirty="0">
                <a:solidFill>
                  <a:schemeClr val="bg1">
                    <a:lumMod val="85000"/>
                  </a:schemeClr>
                </a:solidFill>
                <a:latin typeface="Bahnschrift Condensed" panose="020B0502040204020203" pitchFamily="34" charset="0"/>
              </a:rPr>
              <a:t>, pues, porque no sabéis cuándo </a:t>
            </a:r>
            <a:r>
              <a:rPr lang="es-ES" sz="4000" dirty="0">
                <a:solidFill>
                  <a:srgbClr val="FFFF00"/>
                </a:solidFill>
                <a:latin typeface="Bahnschrift Condensed" panose="020B0502040204020203" pitchFamily="34" charset="0"/>
              </a:rPr>
              <a:t>vendrá el señor </a:t>
            </a:r>
            <a:r>
              <a:rPr lang="es-ES" sz="4000" dirty="0">
                <a:solidFill>
                  <a:schemeClr val="bg1">
                    <a:lumMod val="85000"/>
                  </a:schemeClr>
                </a:solidFill>
                <a:latin typeface="Bahnschrift Condensed" panose="020B0502040204020203" pitchFamily="34" charset="0"/>
              </a:rPr>
              <a:t>de la casa; si al anochecer, o a la medianoche, o al canto del gallo, o a la mañana; 36 para </a:t>
            </a:r>
            <a:r>
              <a:rPr lang="es-ES" sz="4000" dirty="0" smtClean="0">
                <a:solidFill>
                  <a:schemeClr val="bg1">
                    <a:lumMod val="85000"/>
                  </a:schemeClr>
                </a:solidFill>
                <a:latin typeface="Bahnschrift Condensed" panose="020B0502040204020203" pitchFamily="34" charset="0"/>
              </a:rPr>
              <a:t>que cuando </a:t>
            </a:r>
            <a:r>
              <a:rPr lang="es-ES" sz="4000" dirty="0">
                <a:solidFill>
                  <a:schemeClr val="bg1">
                    <a:lumMod val="85000"/>
                  </a:schemeClr>
                </a:solidFill>
                <a:latin typeface="Bahnschrift Condensed" panose="020B0502040204020203" pitchFamily="34" charset="0"/>
              </a:rPr>
              <a:t>venga de repente, </a:t>
            </a:r>
            <a:r>
              <a:rPr lang="es-ES" sz="4000" dirty="0">
                <a:solidFill>
                  <a:srgbClr val="FFFF00"/>
                </a:solidFill>
                <a:latin typeface="Bahnschrift Condensed" panose="020B0502040204020203" pitchFamily="34" charset="0"/>
              </a:rPr>
              <a:t>no os halle durmiendo</a:t>
            </a:r>
            <a:r>
              <a:rPr lang="es-ES" sz="4000" dirty="0">
                <a:solidFill>
                  <a:schemeClr val="bg1">
                    <a:lumMod val="85000"/>
                  </a:schemeClr>
                </a:solidFill>
                <a:latin typeface="Bahnschrift Condensed" panose="020B0502040204020203" pitchFamily="34" charset="0"/>
              </a:rPr>
              <a:t>. 37 Y lo que a vosotros digo, a todos lo digo: </a:t>
            </a:r>
            <a:r>
              <a:rPr lang="es-ES" sz="4000" dirty="0">
                <a:solidFill>
                  <a:srgbClr val="FFFF00"/>
                </a:solidFill>
                <a:latin typeface="Bahnschrift Condensed" panose="020B0502040204020203" pitchFamily="34" charset="0"/>
              </a:rPr>
              <a:t>Velad</a:t>
            </a:r>
            <a:r>
              <a:rPr lang="es-ES" sz="4000" dirty="0">
                <a:solidFill>
                  <a:schemeClr val="bg1">
                    <a:lumMod val="85000"/>
                  </a:schemeClr>
                </a:solidFill>
                <a:latin typeface="Bahnschrift Condensed" panose="020B0502040204020203" pitchFamily="34" charset="0"/>
              </a:rPr>
              <a:t>.”</a:t>
            </a:r>
            <a:endParaRPr lang="es-DO"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21647866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134529"/>
            <a:ext cx="11139714" cy="6186309"/>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400" dirty="0">
                <a:solidFill>
                  <a:schemeClr val="bg1">
                    <a:lumMod val="85000"/>
                  </a:schemeClr>
                </a:solidFill>
                <a:latin typeface="Bahnschrift Condensed" panose="020B0502040204020203" pitchFamily="34" charset="0"/>
              </a:rPr>
              <a:t>Comentando sobre este pasaje </a:t>
            </a:r>
            <a:r>
              <a:rPr lang="es-ES" sz="4400" dirty="0">
                <a:solidFill>
                  <a:srgbClr val="FFFF00"/>
                </a:solidFill>
                <a:latin typeface="Bahnschrift Condensed" panose="020B0502040204020203" pitchFamily="34" charset="0"/>
              </a:rPr>
              <a:t>Elena White </a:t>
            </a:r>
            <a:r>
              <a:rPr lang="es-ES" sz="4400" dirty="0">
                <a:solidFill>
                  <a:schemeClr val="bg1">
                    <a:lumMod val="85000"/>
                  </a:schemeClr>
                </a:solidFill>
                <a:latin typeface="Bahnschrift Condensed" panose="020B0502040204020203" pitchFamily="34" charset="0"/>
              </a:rPr>
              <a:t>escribió:</a:t>
            </a:r>
          </a:p>
          <a:p>
            <a:pPr>
              <a:buClr>
                <a:srgbClr val="FFFF00"/>
              </a:buClr>
            </a:pPr>
            <a:r>
              <a:rPr lang="es-ES" sz="4400" dirty="0">
                <a:solidFill>
                  <a:schemeClr val="bg1">
                    <a:lumMod val="85000"/>
                  </a:schemeClr>
                </a:solidFill>
                <a:latin typeface="Bahnschrift Condensed" panose="020B0502040204020203" pitchFamily="34" charset="0"/>
              </a:rPr>
              <a:t>“Jesús nos ha advertido: ‘Velad, pues, porque no sabéis cuando el Señor de la casa vendrá; si a la tarde, o a la media noche, o al canto del gallo, o a la mañana; porque cuando viniere de repente, no os halle durmiendo. Y las cosas que a vosotros os digo, a todos les digo: ‘Velad’ (Marcos 13:35-37). Estamos esperando y velando por el regreso del Señor, quien traerá la mañana no sea que viniendo de repente nos halle durmiendo. </a:t>
            </a:r>
            <a:endParaRPr lang="es-DO" sz="44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8268651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48427"/>
            <a:ext cx="11139714" cy="6186309"/>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400" dirty="0" smtClean="0">
                <a:solidFill>
                  <a:srgbClr val="FFFF00"/>
                </a:solidFill>
                <a:latin typeface="Bahnschrift Condensed" panose="020B0502040204020203" pitchFamily="34" charset="0"/>
              </a:rPr>
              <a:t>¿</a:t>
            </a:r>
            <a:r>
              <a:rPr lang="es-ES" sz="4400" dirty="0">
                <a:solidFill>
                  <a:srgbClr val="FFFF00"/>
                </a:solidFill>
                <a:latin typeface="Bahnschrift Condensed" panose="020B0502040204020203" pitchFamily="34" charset="0"/>
              </a:rPr>
              <a:t>A qué tiempo se refiere esto? No a la revelación de Cristo en las nubes del cielo para hallar a un pueblo dormido. No</a:t>
            </a:r>
            <a:r>
              <a:rPr lang="es-ES" sz="4400" dirty="0">
                <a:solidFill>
                  <a:schemeClr val="bg1">
                    <a:lumMod val="85000"/>
                  </a:schemeClr>
                </a:solidFill>
                <a:latin typeface="Bahnschrift Condensed" panose="020B0502040204020203" pitchFamily="34" charset="0"/>
              </a:rPr>
              <a:t>; sino a su regreso de su ministración en el lugar santísimo del santuario celestial, cuando se quita sus vestiduras sacerdotales y se vista con sus vestiduras de venganza y cuando se dicte el mandato: ‘El que es injusto, sea injusto todavía; el que es sucio, ensúciese todavía; el que es justo, sea justo todavía; y el que es santo sea santo todavía.’ (</a:t>
            </a:r>
            <a:r>
              <a:rPr lang="es-ES" sz="4400" dirty="0" err="1">
                <a:solidFill>
                  <a:schemeClr val="bg1">
                    <a:lumMod val="85000"/>
                  </a:schemeClr>
                </a:solidFill>
                <a:latin typeface="Bahnschrift Condensed" panose="020B0502040204020203" pitchFamily="34" charset="0"/>
              </a:rPr>
              <a:t>Apoc</a:t>
            </a:r>
            <a:r>
              <a:rPr lang="es-ES" sz="4400" dirty="0">
                <a:solidFill>
                  <a:schemeClr val="bg1">
                    <a:lumMod val="85000"/>
                  </a:schemeClr>
                </a:solidFill>
                <a:latin typeface="Bahnschrift Condensed" panose="020B0502040204020203" pitchFamily="34" charset="0"/>
              </a:rPr>
              <a:t>. 22:11</a:t>
            </a:r>
            <a:r>
              <a:rPr lang="es-ES" sz="4400" dirty="0" smtClean="0">
                <a:solidFill>
                  <a:schemeClr val="bg1">
                    <a:lumMod val="85000"/>
                  </a:schemeClr>
                </a:solidFill>
                <a:latin typeface="Bahnschrift Condensed" panose="020B0502040204020203" pitchFamily="34" charset="0"/>
              </a:rPr>
              <a:t>)</a:t>
            </a:r>
            <a:endParaRPr lang="es-ES" sz="44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7124113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62075"/>
            <a:ext cx="11139714" cy="6247864"/>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000" dirty="0" smtClean="0">
                <a:solidFill>
                  <a:schemeClr val="bg1">
                    <a:lumMod val="85000"/>
                  </a:schemeClr>
                </a:solidFill>
                <a:latin typeface="Bahnschrift Condensed" panose="020B0502040204020203" pitchFamily="34" charset="0"/>
              </a:rPr>
              <a:t>Cuando </a:t>
            </a:r>
            <a:r>
              <a:rPr lang="es-ES" sz="4000" dirty="0">
                <a:solidFill>
                  <a:schemeClr val="bg1">
                    <a:lumMod val="85000"/>
                  </a:schemeClr>
                </a:solidFill>
                <a:latin typeface="Bahnschrift Condensed" panose="020B0502040204020203" pitchFamily="34" charset="0"/>
              </a:rPr>
              <a:t>Jesús deje de interceder por el hombre, los casos de todos quedan para siempre decididos. Este es el tiempo en que ajusta las cuentas con sus siervos. Para aquellos que han descuidado la preparación de la pureza y la santidad la cual los capacita para esperar al Señor y darle la bienvenida, el sol se pone en ocaso y tinieblas para nunca levantarse más. Se cierra la gracia; cesan las intercesiones de Cristo en el cielo. Este momento sobrecoge a todos repentinamente, y aquellos que han </a:t>
            </a:r>
            <a:r>
              <a:rPr lang="es-ES" sz="4000" dirty="0">
                <a:solidFill>
                  <a:srgbClr val="FFFF00"/>
                </a:solidFill>
                <a:latin typeface="Bahnschrift Condensed" panose="020B0502040204020203" pitchFamily="34" charset="0"/>
              </a:rPr>
              <a:t>descuidado</a:t>
            </a:r>
            <a:r>
              <a:rPr lang="es-ES" sz="4000" dirty="0">
                <a:solidFill>
                  <a:schemeClr val="bg1">
                    <a:lumMod val="85000"/>
                  </a:schemeClr>
                </a:solidFill>
                <a:latin typeface="Bahnschrift Condensed" panose="020B0502040204020203" pitchFamily="34" charset="0"/>
              </a:rPr>
              <a:t> la purificación de sus almas por medio de la obediencia a la verdad, se hallaran durmiendo. </a:t>
            </a:r>
            <a:endParaRPr lang="es-DO"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277688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390337" y="177598"/>
            <a:ext cx="10060133" cy="6001643"/>
          </a:xfrm>
          <a:prstGeom prst="rect">
            <a:avLst/>
          </a:prstGeom>
          <a:noFill/>
          <a:effectLst>
            <a:outerShdw blurRad="50800" dist="50800" dir="5400000" algn="ctr" rotWithShape="0">
              <a:srgbClr val="000000">
                <a:alpha val="5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dirty="0" smtClean="0">
                <a:solidFill>
                  <a:schemeClr val="bg1"/>
                </a:solidFill>
                <a:latin typeface="Bahnschrift Condensed" panose="020B0502040204020203" pitchFamily="34" charset="0"/>
              </a:rPr>
              <a:t>#</a:t>
            </a:r>
            <a:r>
              <a:rPr lang="es-ES" sz="4800" dirty="0">
                <a:solidFill>
                  <a:schemeClr val="bg1"/>
                </a:solidFill>
                <a:latin typeface="Bahnschrift Condensed" panose="020B0502040204020203" pitchFamily="34" charset="0"/>
              </a:rPr>
              <a:t>3: Siguieron </a:t>
            </a:r>
            <a:r>
              <a:rPr lang="es-ES" sz="4800" dirty="0">
                <a:solidFill>
                  <a:srgbClr val="FFFF00"/>
                </a:solidFill>
                <a:latin typeface="Bahnschrift Condensed" panose="020B0502040204020203" pitchFamily="34" charset="0"/>
              </a:rPr>
              <a:t>siete días </a:t>
            </a:r>
            <a:r>
              <a:rPr lang="es-ES" sz="4800" dirty="0">
                <a:solidFill>
                  <a:schemeClr val="bg1"/>
                </a:solidFill>
                <a:latin typeface="Bahnschrift Condensed" panose="020B0502040204020203" pitchFamily="34" charset="0"/>
              </a:rPr>
              <a:t>de </a:t>
            </a:r>
            <a:r>
              <a:rPr lang="es-ES" sz="4800" dirty="0">
                <a:solidFill>
                  <a:srgbClr val="FFFF00"/>
                </a:solidFill>
                <a:latin typeface="Bahnschrift Condensed" panose="020B0502040204020203" pitchFamily="34" charset="0"/>
              </a:rPr>
              <a:t>angustia</a:t>
            </a:r>
            <a:r>
              <a:rPr lang="es-ES" sz="4800" dirty="0">
                <a:solidFill>
                  <a:schemeClr val="bg1"/>
                </a:solidFill>
                <a:latin typeface="Bahnschrift Condensed" panose="020B0502040204020203" pitchFamily="34" charset="0"/>
              </a:rPr>
              <a:t> para Noé y su familia y </a:t>
            </a:r>
            <a:r>
              <a:rPr lang="es-ES" sz="4800" dirty="0">
                <a:solidFill>
                  <a:srgbClr val="FFFF00"/>
                </a:solidFill>
                <a:latin typeface="Bahnschrift Condensed" panose="020B0502040204020203" pitchFamily="34" charset="0"/>
              </a:rPr>
              <a:t>días de victoria </a:t>
            </a:r>
            <a:r>
              <a:rPr lang="es-ES" sz="4800" dirty="0" smtClean="0">
                <a:solidFill>
                  <a:srgbClr val="FFFF00"/>
                </a:solidFill>
                <a:latin typeface="Bahnschrift Condensed" panose="020B0502040204020203" pitchFamily="34" charset="0"/>
              </a:rPr>
              <a:t>[pues no llovía] </a:t>
            </a:r>
            <a:r>
              <a:rPr lang="es-ES" sz="4800" dirty="0" smtClean="0">
                <a:solidFill>
                  <a:schemeClr val="bg1"/>
                </a:solidFill>
                <a:latin typeface="Bahnschrift Condensed" panose="020B0502040204020203" pitchFamily="34" charset="0"/>
              </a:rPr>
              <a:t>para </a:t>
            </a:r>
            <a:r>
              <a:rPr lang="es-ES" sz="4800" dirty="0">
                <a:solidFill>
                  <a:schemeClr val="bg1"/>
                </a:solidFill>
                <a:latin typeface="Bahnschrift Condensed" panose="020B0502040204020203" pitchFamily="34" charset="0"/>
              </a:rPr>
              <a:t>los que estaban fuera (7:10).</a:t>
            </a:r>
          </a:p>
          <a:p>
            <a:pPr marL="685800" indent="-685800">
              <a:buClr>
                <a:srgbClr val="FF0000"/>
              </a:buClr>
              <a:buFont typeface="Wingdings" panose="05000000000000000000" pitchFamily="2" charset="2"/>
              <a:buChar char="Ø"/>
            </a:pPr>
            <a:r>
              <a:rPr lang="es-ES" sz="4800" dirty="0">
                <a:solidFill>
                  <a:schemeClr val="bg1"/>
                </a:solidFill>
                <a:latin typeface="Bahnschrift Condensed" panose="020B0502040204020203" pitchFamily="34" charset="0"/>
              </a:rPr>
              <a:t>#4: Vino </a:t>
            </a:r>
            <a:r>
              <a:rPr lang="es-ES" sz="4800" dirty="0">
                <a:solidFill>
                  <a:srgbClr val="FFFF00"/>
                </a:solidFill>
                <a:latin typeface="Bahnschrift Condensed" panose="020B0502040204020203" pitchFamily="34" charset="0"/>
              </a:rPr>
              <a:t>la lluvia </a:t>
            </a:r>
            <a:r>
              <a:rPr lang="es-ES" sz="4800" dirty="0">
                <a:solidFill>
                  <a:schemeClr val="bg1"/>
                </a:solidFill>
                <a:latin typeface="Bahnschrift Condensed" panose="020B0502040204020203" pitchFamily="34" charset="0"/>
              </a:rPr>
              <a:t>y </a:t>
            </a:r>
            <a:r>
              <a:rPr lang="es-ES" sz="4800" dirty="0" smtClean="0">
                <a:solidFill>
                  <a:srgbClr val="FFFF00"/>
                </a:solidFill>
                <a:latin typeface="Bahnschrift Condensed" panose="020B0502040204020203" pitchFamily="34" charset="0"/>
              </a:rPr>
              <a:t>destruyó</a:t>
            </a:r>
            <a:r>
              <a:rPr lang="es-ES" sz="4800" dirty="0" smtClean="0">
                <a:solidFill>
                  <a:schemeClr val="bg1"/>
                </a:solidFill>
                <a:latin typeface="Bahnschrift Condensed" panose="020B0502040204020203" pitchFamily="34" charset="0"/>
              </a:rPr>
              <a:t> </a:t>
            </a:r>
            <a:r>
              <a:rPr lang="es-ES" sz="4800" dirty="0">
                <a:solidFill>
                  <a:schemeClr val="bg1"/>
                </a:solidFill>
                <a:latin typeface="Bahnschrift Condensed" panose="020B0502040204020203" pitchFamily="34" charset="0"/>
              </a:rPr>
              <a:t>a todos lo </a:t>
            </a:r>
            <a:r>
              <a:rPr lang="es-ES" sz="4800" dirty="0">
                <a:solidFill>
                  <a:srgbClr val="FFFF00"/>
                </a:solidFill>
                <a:latin typeface="Bahnschrift Condensed" panose="020B0502040204020203" pitchFamily="34" charset="0"/>
              </a:rPr>
              <a:t>impíos</a:t>
            </a:r>
            <a:r>
              <a:rPr lang="es-ES" sz="4800" dirty="0">
                <a:solidFill>
                  <a:schemeClr val="bg1"/>
                </a:solidFill>
                <a:latin typeface="Bahnschrift Condensed" panose="020B0502040204020203" pitchFamily="34" charset="0"/>
              </a:rPr>
              <a:t> (7:11, 12).</a:t>
            </a:r>
          </a:p>
          <a:p>
            <a:pPr>
              <a:buClr>
                <a:srgbClr val="FF0000"/>
              </a:buClr>
            </a:pPr>
            <a:endParaRPr lang="es-ES" sz="4800" dirty="0">
              <a:solidFill>
                <a:schemeClr val="bg1"/>
              </a:solidFill>
              <a:latin typeface="Bahnschrift Condensed" panose="020B0502040204020203" pitchFamily="34" charset="0"/>
            </a:endParaRPr>
          </a:p>
          <a:p>
            <a:pPr>
              <a:buClr>
                <a:srgbClr val="FF0000"/>
              </a:buClr>
            </a:pPr>
            <a:r>
              <a:rPr lang="es-ES" sz="4800" dirty="0" smtClean="0">
                <a:solidFill>
                  <a:srgbClr val="FFC000"/>
                </a:solidFill>
                <a:latin typeface="Bahnschrift Condensed" panose="020B0502040204020203" pitchFamily="34" charset="0"/>
              </a:rPr>
              <a:t>Ahora </a:t>
            </a:r>
            <a:r>
              <a:rPr lang="es-ES" sz="4800" dirty="0">
                <a:solidFill>
                  <a:srgbClr val="FFC000"/>
                </a:solidFill>
                <a:latin typeface="Bahnschrift Condensed" panose="020B0502040204020203" pitchFamily="34" charset="0"/>
              </a:rPr>
              <a:t>examinemos estos cuatro puntos en más </a:t>
            </a:r>
            <a:r>
              <a:rPr lang="es-ES" sz="4800" dirty="0" smtClean="0">
                <a:solidFill>
                  <a:srgbClr val="FFC000"/>
                </a:solidFill>
                <a:latin typeface="Bahnschrift Condensed" panose="020B0502040204020203" pitchFamily="34" charset="0"/>
              </a:rPr>
              <a:t>detalle</a:t>
            </a:r>
            <a:r>
              <a:rPr lang="es-ES" sz="4800" dirty="0">
                <a:solidFill>
                  <a:schemeClr val="bg1"/>
                </a:solidFill>
                <a:latin typeface="Bahnschrift Condensed" panose="020B0502040204020203" pitchFamily="34" charset="0"/>
              </a:rPr>
              <a:t>.</a:t>
            </a:r>
            <a:endParaRPr lang="es-ES" sz="48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9648277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134529"/>
            <a:ext cx="11139714" cy="6247864"/>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000" dirty="0" smtClean="0">
                <a:solidFill>
                  <a:schemeClr val="bg1">
                    <a:lumMod val="85000"/>
                  </a:schemeClr>
                </a:solidFill>
                <a:latin typeface="Bahnschrift Condensed" panose="020B0502040204020203" pitchFamily="34" charset="0"/>
              </a:rPr>
              <a:t>Se </a:t>
            </a:r>
            <a:r>
              <a:rPr lang="es-ES" sz="4000" dirty="0">
                <a:solidFill>
                  <a:srgbClr val="FFFF00"/>
                </a:solidFill>
                <a:latin typeface="Bahnschrift Condensed" panose="020B0502040204020203" pitchFamily="34" charset="0"/>
              </a:rPr>
              <a:t>cansaron</a:t>
            </a:r>
            <a:r>
              <a:rPr lang="es-ES" sz="4000" dirty="0">
                <a:solidFill>
                  <a:schemeClr val="bg1">
                    <a:lumMod val="85000"/>
                  </a:schemeClr>
                </a:solidFill>
                <a:latin typeface="Bahnschrift Condensed" panose="020B0502040204020203" pitchFamily="34" charset="0"/>
              </a:rPr>
              <a:t> de esperar y velar; se volvieron </a:t>
            </a:r>
            <a:r>
              <a:rPr lang="es-ES" sz="4000" dirty="0">
                <a:solidFill>
                  <a:srgbClr val="FFFF00"/>
                </a:solidFill>
                <a:latin typeface="Bahnschrift Condensed" panose="020B0502040204020203" pitchFamily="34" charset="0"/>
              </a:rPr>
              <a:t>indiferentes</a:t>
            </a:r>
            <a:r>
              <a:rPr lang="es-ES" sz="4000" dirty="0">
                <a:solidFill>
                  <a:schemeClr val="bg1">
                    <a:lumMod val="85000"/>
                  </a:schemeClr>
                </a:solidFill>
                <a:latin typeface="Bahnschrift Condensed" panose="020B0502040204020203" pitchFamily="34" charset="0"/>
              </a:rPr>
              <a:t> en cuanto a la venida de su maestro. </a:t>
            </a:r>
            <a:r>
              <a:rPr lang="es-ES" sz="4000" dirty="0">
                <a:solidFill>
                  <a:srgbClr val="FFFF00"/>
                </a:solidFill>
                <a:latin typeface="Bahnschrift Condensed" panose="020B0502040204020203" pitchFamily="34" charset="0"/>
              </a:rPr>
              <a:t>No anhelaban </a:t>
            </a:r>
            <a:r>
              <a:rPr lang="es-ES" sz="4000" dirty="0">
                <a:solidFill>
                  <a:schemeClr val="bg1">
                    <a:lumMod val="85000"/>
                  </a:schemeClr>
                </a:solidFill>
                <a:latin typeface="Bahnschrift Condensed" panose="020B0502040204020203" pitchFamily="34" charset="0"/>
              </a:rPr>
              <a:t>su venida, pensaban que no era necesario </a:t>
            </a:r>
            <a:r>
              <a:rPr lang="es-ES" sz="4000" dirty="0">
                <a:solidFill>
                  <a:srgbClr val="FFFF00"/>
                </a:solidFill>
                <a:latin typeface="Bahnschrift Condensed" panose="020B0502040204020203" pitchFamily="34" charset="0"/>
              </a:rPr>
              <a:t>velar continuamente</a:t>
            </a:r>
            <a:r>
              <a:rPr lang="es-ES" sz="4000" dirty="0">
                <a:solidFill>
                  <a:schemeClr val="bg1">
                    <a:lumMod val="85000"/>
                  </a:schemeClr>
                </a:solidFill>
                <a:latin typeface="Bahnschrift Condensed" panose="020B0502040204020203" pitchFamily="34" charset="0"/>
              </a:rPr>
              <a:t> y con perseverancia. Habían sido chasqueados en sus expectaciones y podrían serlo de nuevo. Pensaban que había aun suficiente tiempo para despertar. Querían estar seguros de no perder la oportunidad de acumular tesoros terrenales. Había seguridad en acumular de este mundo todo lo que pudieran. Y mientras procuraban este objetivo perdieron toda </a:t>
            </a:r>
            <a:r>
              <a:rPr lang="es-ES" sz="4000" dirty="0">
                <a:solidFill>
                  <a:srgbClr val="FFFF00"/>
                </a:solidFill>
                <a:latin typeface="Bahnschrift Condensed" panose="020B0502040204020203" pitchFamily="34" charset="0"/>
              </a:rPr>
              <a:t>ansiedad</a:t>
            </a:r>
            <a:r>
              <a:rPr lang="es-ES" sz="4000" dirty="0">
                <a:solidFill>
                  <a:schemeClr val="bg1">
                    <a:lumMod val="85000"/>
                  </a:schemeClr>
                </a:solidFill>
                <a:latin typeface="Bahnschrift Condensed" panose="020B0502040204020203" pitchFamily="34" charset="0"/>
              </a:rPr>
              <a:t> e interés en la venida de su Maestro. </a:t>
            </a:r>
            <a:endParaRPr lang="es-DO"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6956121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009934" y="428178"/>
            <a:ext cx="10549719" cy="6001643"/>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800" dirty="0" smtClean="0">
                <a:solidFill>
                  <a:schemeClr val="bg1">
                    <a:lumMod val="85000"/>
                  </a:schemeClr>
                </a:solidFill>
                <a:latin typeface="Bahnschrift Condensed" panose="020B0502040204020203" pitchFamily="34" charset="0"/>
              </a:rPr>
              <a:t>Se </a:t>
            </a:r>
            <a:r>
              <a:rPr lang="es-ES" sz="4800" dirty="0">
                <a:solidFill>
                  <a:schemeClr val="bg1">
                    <a:lumMod val="85000"/>
                  </a:schemeClr>
                </a:solidFill>
                <a:latin typeface="Bahnschrift Condensed" panose="020B0502040204020203" pitchFamily="34" charset="0"/>
              </a:rPr>
              <a:t>volvieron indiferentes y descuidados, como si la venida del Maestro estuviera aún muy lejos. Pero mientras su interés estaba sepultado en sus ganancias mundanales, la obra cerró en el santuario celestial y no estaban preparados</a:t>
            </a:r>
            <a:r>
              <a:rPr lang="es-ES" sz="4800" dirty="0" smtClean="0">
                <a:solidFill>
                  <a:schemeClr val="bg1">
                    <a:lumMod val="85000"/>
                  </a:schemeClr>
                </a:solidFill>
                <a:latin typeface="Bahnschrift Condensed" panose="020B0502040204020203" pitchFamily="34" charset="0"/>
              </a:rPr>
              <a:t>. ¡</a:t>
            </a:r>
            <a:r>
              <a:rPr lang="es-ES" sz="4800" dirty="0">
                <a:solidFill>
                  <a:schemeClr val="bg1">
                    <a:lumMod val="85000"/>
                  </a:schemeClr>
                </a:solidFill>
                <a:latin typeface="Bahnschrift Condensed" panose="020B0502040204020203" pitchFamily="34" charset="0"/>
              </a:rPr>
              <a:t>Si tan solo estos hubieran sabido que la obra de Cristo en el santuario celestial iba a concluir tan pronto, cuan cuidadosamente hubieran </a:t>
            </a:r>
            <a:r>
              <a:rPr lang="es-ES" sz="4800" dirty="0">
                <a:solidFill>
                  <a:srgbClr val="FFFF00"/>
                </a:solidFill>
                <a:latin typeface="Bahnschrift Condensed" panose="020B0502040204020203" pitchFamily="34" charset="0"/>
              </a:rPr>
              <a:t>velado</a:t>
            </a:r>
            <a:r>
              <a:rPr lang="es-ES" sz="4800" dirty="0">
                <a:solidFill>
                  <a:schemeClr val="bg1">
                    <a:lumMod val="85000"/>
                  </a:schemeClr>
                </a:solidFill>
                <a:latin typeface="Bahnschrift Condensed" panose="020B0502040204020203" pitchFamily="34" charset="0"/>
              </a:rPr>
              <a:t>! </a:t>
            </a:r>
            <a:endParaRPr lang="es-DO"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31390894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586853" y="298301"/>
            <a:ext cx="11474405" cy="6001643"/>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800" dirty="0" smtClean="0">
                <a:solidFill>
                  <a:schemeClr val="bg1">
                    <a:lumMod val="85000"/>
                  </a:schemeClr>
                </a:solidFill>
                <a:latin typeface="Bahnschrift Condensed" panose="020B0502040204020203" pitchFamily="34" charset="0"/>
              </a:rPr>
              <a:t>El </a:t>
            </a:r>
            <a:r>
              <a:rPr lang="es-ES" sz="4800" dirty="0">
                <a:solidFill>
                  <a:schemeClr val="bg1">
                    <a:lumMod val="85000"/>
                  </a:schemeClr>
                </a:solidFill>
                <a:latin typeface="Bahnschrift Condensed" panose="020B0502040204020203" pitchFamily="34" charset="0"/>
              </a:rPr>
              <a:t>Maestro </a:t>
            </a:r>
            <a:r>
              <a:rPr lang="es-ES" sz="4800" dirty="0" smtClean="0">
                <a:solidFill>
                  <a:schemeClr val="bg1">
                    <a:lumMod val="85000"/>
                  </a:schemeClr>
                </a:solidFill>
                <a:latin typeface="Bahnschrift Condensed" panose="020B0502040204020203" pitchFamily="34" charset="0"/>
              </a:rPr>
              <a:t>anticipó </a:t>
            </a:r>
            <a:r>
              <a:rPr lang="es-ES" sz="4800" dirty="0">
                <a:solidFill>
                  <a:schemeClr val="bg1">
                    <a:lumMod val="85000"/>
                  </a:schemeClr>
                </a:solidFill>
                <a:latin typeface="Bahnschrift Condensed" panose="020B0502040204020203" pitchFamily="34" charset="0"/>
              </a:rPr>
              <a:t>todo esto, y les da una advertencia oportuna en el mandato de velar. Claramente afirma que su venida será repentina. No mide el tiempo, no sea que </a:t>
            </a:r>
            <a:r>
              <a:rPr lang="es-ES" sz="4800" dirty="0">
                <a:solidFill>
                  <a:srgbClr val="FFFF00"/>
                </a:solidFill>
                <a:latin typeface="Bahnschrift Condensed" panose="020B0502040204020203" pitchFamily="34" charset="0"/>
              </a:rPr>
              <a:t>descuidemos</a:t>
            </a:r>
            <a:r>
              <a:rPr lang="es-ES" sz="4800" dirty="0">
                <a:solidFill>
                  <a:schemeClr val="bg1">
                    <a:lumMod val="85000"/>
                  </a:schemeClr>
                </a:solidFill>
                <a:latin typeface="Bahnschrift Condensed" panose="020B0502040204020203" pitchFamily="34" charset="0"/>
              </a:rPr>
              <a:t> </a:t>
            </a:r>
            <a:r>
              <a:rPr lang="es-ES" sz="4800" dirty="0" smtClean="0">
                <a:solidFill>
                  <a:schemeClr val="bg1">
                    <a:lumMod val="85000"/>
                  </a:schemeClr>
                </a:solidFill>
                <a:latin typeface="Bahnschrift Condensed" panose="020B0502040204020203" pitchFamily="34" charset="0"/>
              </a:rPr>
              <a:t>la preparación </a:t>
            </a:r>
            <a:r>
              <a:rPr lang="es-ES" sz="4800" dirty="0">
                <a:solidFill>
                  <a:schemeClr val="bg1">
                    <a:lumMod val="85000"/>
                  </a:schemeClr>
                </a:solidFill>
                <a:latin typeface="Bahnschrift Condensed" panose="020B0502040204020203" pitchFamily="34" charset="0"/>
              </a:rPr>
              <a:t>en el presente, y en nuestra indolencia demoremos nuestra preparación hasta el momento en el futuro cuando creemos que El vendrá. ‘Velad, pues, porque no sabéis.’" </a:t>
            </a:r>
            <a:r>
              <a:rPr lang="es-ES" sz="4800" dirty="0" smtClean="0">
                <a:solidFill>
                  <a:srgbClr val="00B0F0"/>
                </a:solidFill>
                <a:latin typeface="Bahnschrift Condensed" panose="020B0502040204020203" pitchFamily="34" charset="0"/>
              </a:rPr>
              <a:t>Testimonios para la Iglesia, tomo 2, 2T</a:t>
            </a:r>
            <a:r>
              <a:rPr lang="es-ES" sz="4800" dirty="0">
                <a:solidFill>
                  <a:srgbClr val="00B0F0"/>
                </a:solidFill>
                <a:latin typeface="Bahnschrift Condensed" panose="020B0502040204020203" pitchFamily="34" charset="0"/>
              </a:rPr>
              <a:t>, pp. 190-192</a:t>
            </a:r>
            <a:endParaRPr lang="es-DO" sz="48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25772954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756912" y="1617118"/>
            <a:ext cx="4225505" cy="584775"/>
          </a:xfrm>
          <a:prstGeom prst="rect">
            <a:avLst/>
          </a:prstGeom>
          <a:noFill/>
        </p:spPr>
        <p:txBody>
          <a:bodyPr wrap="square" rtlCol="0">
            <a:spAutoFit/>
          </a:bodyPr>
          <a:lstStyle/>
          <a:p>
            <a:pPr lvl="0">
              <a:defRPr/>
            </a:pPr>
            <a:r>
              <a:rPr lang="es-ES" sz="3200" dirty="0">
                <a:solidFill>
                  <a:srgbClr val="DF6613"/>
                </a:solidFill>
              </a:rPr>
              <a:t>Según Jesús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5488" y="108622"/>
            <a:ext cx="4268354" cy="1077218"/>
          </a:xfrm>
          <a:prstGeom prst="rect">
            <a:avLst/>
          </a:prstGeom>
          <a:noFill/>
        </p:spPr>
        <p:txBody>
          <a:bodyPr wrap="square" rtlCol="0">
            <a:spAutoFit/>
          </a:bodyPr>
          <a:lstStyle/>
          <a:p>
            <a:pPr lvl="0">
              <a:defRPr/>
            </a:pPr>
            <a:r>
              <a:rPr lang="es-ES" sz="3200" dirty="0">
                <a:solidFill>
                  <a:srgbClr val="DF6613"/>
                </a:solidFill>
              </a:rPr>
              <a:t>Durante el milenio apocalíptico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62782" y="4027811"/>
            <a:ext cx="4365063" cy="1569660"/>
          </a:xfrm>
          <a:prstGeom prst="rect">
            <a:avLst/>
          </a:prstGeom>
          <a:noFill/>
        </p:spPr>
        <p:txBody>
          <a:bodyPr wrap="square" rtlCol="0">
            <a:spAutoFit/>
          </a:bodyPr>
          <a:lstStyle/>
          <a:p>
            <a:pPr lvl="0">
              <a:defRPr/>
            </a:pPr>
            <a:r>
              <a:rPr lang="es-ES" sz="3200" dirty="0">
                <a:solidFill>
                  <a:srgbClr val="DF6613"/>
                </a:solidFill>
              </a:rPr>
              <a:t>Luego de que el santuario celestial se cierra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1359" y="5736254"/>
            <a:ext cx="4197824" cy="584775"/>
          </a:xfrm>
          <a:prstGeom prst="rect">
            <a:avLst/>
          </a:prstGeom>
          <a:noFill/>
        </p:spPr>
        <p:txBody>
          <a:bodyPr wrap="square" rtlCol="0">
            <a:spAutoFit/>
          </a:bodyPr>
          <a:lstStyle/>
          <a:p>
            <a:pPr lvl="0">
              <a:defRPr/>
            </a:pPr>
            <a:r>
              <a:rPr lang="es-ES" sz="3200" dirty="0">
                <a:solidFill>
                  <a:srgbClr val="DF6613"/>
                </a:solidFill>
              </a:rPr>
              <a:t>Interconectados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62782" y="2661547"/>
            <a:ext cx="3996573" cy="1077218"/>
          </a:xfrm>
          <a:prstGeom prst="rect">
            <a:avLst/>
          </a:prstGeom>
          <a:noFill/>
        </p:spPr>
        <p:txBody>
          <a:bodyPr wrap="square" rtlCol="0">
            <a:spAutoFit/>
          </a:bodyPr>
          <a:lstStyle/>
          <a:p>
            <a:pPr lvl="0">
              <a:defRPr/>
            </a:pPr>
            <a:r>
              <a:rPr lang="es-ES" sz="3200" dirty="0">
                <a:solidFill>
                  <a:srgbClr val="DF6613"/>
                </a:solidFill>
              </a:rPr>
              <a:t>La puerta se cerró para la nación judía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755633" y="1326077"/>
            <a:ext cx="4674359"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La puerta de la gracia cerrará </a:t>
            </a:r>
            <a:r>
              <a:rPr lang="es-ES" sz="3200" dirty="0" smtClean="0"/>
              <a:t>antes </a:t>
            </a:r>
            <a:r>
              <a:rPr lang="es-ES" sz="3200" dirty="0"/>
              <a:t>de su venida</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762456" y="3980036"/>
            <a:ext cx="4667536" cy="1077218"/>
          </a:xfrm>
          <a:prstGeom prst="rect">
            <a:avLst/>
          </a:prstGeom>
          <a:noFill/>
        </p:spPr>
        <p:txBody>
          <a:bodyPr wrap="square" rtlCol="0">
            <a:spAutoFit/>
          </a:bodyPr>
          <a:lstStyle/>
          <a:p>
            <a:r>
              <a:rPr lang="es-DO" sz="3200" dirty="0">
                <a:solidFill>
                  <a:srgbClr val="C00000"/>
                </a:solidFill>
              </a:rPr>
              <a:t>D</a:t>
            </a:r>
            <a:r>
              <a:rPr lang="es-DO" sz="3200" dirty="0" smtClean="0">
                <a:solidFill>
                  <a:srgbClr val="C00000"/>
                </a:solidFill>
              </a:rPr>
              <a:t>. </a:t>
            </a:r>
            <a:r>
              <a:rPr lang="es-ES" sz="3200" dirty="0"/>
              <a:t>Todos los seguidores de Satanás </a:t>
            </a:r>
            <a:r>
              <a:rPr lang="es-ES" sz="3200" dirty="0" smtClean="0"/>
              <a:t> estarán muertos</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94222" y="108622"/>
            <a:ext cx="4469642" cy="1077218"/>
          </a:xfrm>
          <a:prstGeom prst="rect">
            <a:avLst/>
          </a:prstGeom>
          <a:noFill/>
        </p:spPr>
        <p:txBody>
          <a:bodyPr wrap="square" rtlCol="0">
            <a:spAutoFit/>
          </a:bodyPr>
          <a:lstStyle/>
          <a:p>
            <a:r>
              <a:rPr lang="es-DO" sz="3200" dirty="0" smtClean="0">
                <a:solidFill>
                  <a:srgbClr val="C00000"/>
                </a:solidFill>
              </a:rPr>
              <a:t>A. </a:t>
            </a:r>
            <a:r>
              <a:rPr lang="es-ES" sz="3200" dirty="0"/>
              <a:t>Caen las siete plagas postreras</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755633" y="2662836"/>
            <a:ext cx="4957549"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Cierre de la gracia, gran tribulación y segunda venida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868226" y="6070720"/>
            <a:ext cx="4449171" cy="584775"/>
          </a:xfrm>
          <a:prstGeom prst="rect">
            <a:avLst/>
          </a:prstGeom>
          <a:noFill/>
        </p:spPr>
        <p:txBody>
          <a:bodyPr wrap="square" rtlCol="0">
            <a:spAutoFit/>
          </a:bodyPr>
          <a:lstStyle/>
          <a:p>
            <a:r>
              <a:rPr lang="es-DO" sz="3200" dirty="0" smtClean="0">
                <a:solidFill>
                  <a:srgbClr val="C00000"/>
                </a:solidFill>
              </a:rPr>
              <a:t>F. </a:t>
            </a:r>
            <a:r>
              <a:rPr lang="es-ES" sz="3200" dirty="0"/>
              <a:t>En el 34 d.C.</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857997" y="5286988"/>
            <a:ext cx="3132159" cy="553998"/>
          </a:xfrm>
          <a:prstGeom prst="rect">
            <a:avLst/>
          </a:prstGeom>
          <a:noFill/>
        </p:spPr>
        <p:txBody>
          <a:bodyPr wrap="square" rtlCol="0">
            <a:spAutoFit/>
          </a:bodyPr>
          <a:lstStyle/>
          <a:p>
            <a:r>
              <a:rPr lang="es-DO" sz="3000" dirty="0">
                <a:solidFill>
                  <a:srgbClr val="C00000"/>
                </a:solidFill>
              </a:rPr>
              <a:t>E</a:t>
            </a:r>
            <a:r>
              <a:rPr lang="es-DO" sz="3000" dirty="0" smtClean="0">
                <a:solidFill>
                  <a:srgbClr val="C00000"/>
                </a:solidFill>
              </a:rPr>
              <a:t>. </a:t>
            </a:r>
            <a:r>
              <a:rPr lang="es-ES" sz="3000" dirty="0" smtClean="0"/>
              <a:t>En el </a:t>
            </a:r>
            <a:r>
              <a:rPr lang="es-ES" sz="3000" smtClean="0"/>
              <a:t>70 d.C.</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06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1858570" y="1031091"/>
            <a:ext cx="8469191" cy="4524315"/>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Recordaos de </a:t>
            </a:r>
            <a:r>
              <a:rPr lang="es-ES" sz="9600" dirty="0" smtClean="0">
                <a:solidFill>
                  <a:schemeClr val="bg1"/>
                </a:solidFill>
                <a:latin typeface="Bahnschrift Light Condensed" panose="020B0502040204020203" pitchFamily="34" charset="0"/>
              </a:rPr>
              <a:t>Armero [ciudad de Colombia]</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42850557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009934" y="1904448"/>
            <a:ext cx="10112992" cy="2308324"/>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800" dirty="0">
                <a:solidFill>
                  <a:schemeClr val="bg1">
                    <a:lumMod val="85000"/>
                  </a:schemeClr>
                </a:solidFill>
                <a:latin typeface="Bahnschrift Condensed" panose="020B0502040204020203" pitchFamily="34" charset="0"/>
              </a:rPr>
              <a:t>¿</a:t>
            </a:r>
            <a:r>
              <a:rPr lang="es-ES" sz="4800" dirty="0" smtClean="0">
                <a:solidFill>
                  <a:schemeClr val="bg1">
                    <a:lumMod val="85000"/>
                  </a:schemeClr>
                </a:solidFill>
                <a:latin typeface="Bahnschrift Condensed" panose="020B0502040204020203" pitchFamily="34" charset="0"/>
              </a:rPr>
              <a:t>Será </a:t>
            </a:r>
            <a:r>
              <a:rPr lang="es-ES" sz="4800" dirty="0">
                <a:solidFill>
                  <a:schemeClr val="bg1">
                    <a:lumMod val="85000"/>
                  </a:schemeClr>
                </a:solidFill>
                <a:latin typeface="Bahnschrift Condensed" panose="020B0502040204020203" pitchFamily="34" charset="0"/>
              </a:rPr>
              <a:t>posible que el cierre de la gracia </a:t>
            </a:r>
            <a:r>
              <a:rPr lang="es-ES" sz="4800" dirty="0">
                <a:solidFill>
                  <a:srgbClr val="FFFF00"/>
                </a:solidFill>
                <a:latin typeface="Bahnschrift Condensed" panose="020B0502040204020203" pitchFamily="34" charset="0"/>
              </a:rPr>
              <a:t>nos tome por sorpresa</a:t>
            </a:r>
            <a:r>
              <a:rPr lang="es-ES" sz="4800" dirty="0">
                <a:solidFill>
                  <a:schemeClr val="bg1">
                    <a:lumMod val="85000"/>
                  </a:schemeClr>
                </a:solidFill>
                <a:latin typeface="Bahnschrift Condensed" panose="020B0502040204020203" pitchFamily="34" charset="0"/>
              </a:rPr>
              <a:t>? Un ejemplo nos </a:t>
            </a:r>
            <a:r>
              <a:rPr lang="es-ES" sz="4800" dirty="0" smtClean="0">
                <a:solidFill>
                  <a:schemeClr val="bg1">
                    <a:lumMod val="85000"/>
                  </a:schemeClr>
                </a:solidFill>
                <a:latin typeface="Bahnschrift Condensed" panose="020B0502040204020203" pitchFamily="34" charset="0"/>
              </a:rPr>
              <a:t>ayudará </a:t>
            </a:r>
            <a:r>
              <a:rPr lang="es-ES" sz="4800" dirty="0">
                <a:solidFill>
                  <a:schemeClr val="bg1">
                    <a:lumMod val="85000"/>
                  </a:schemeClr>
                </a:solidFill>
                <a:latin typeface="Bahnschrift Condensed" panose="020B0502040204020203" pitchFamily="34" charset="0"/>
              </a:rPr>
              <a:t>a entender que si es posible.</a:t>
            </a:r>
            <a:endParaRPr lang="es-DO" sz="48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29539035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0"/>
            <a:ext cx="10870121" cy="6863417"/>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000" dirty="0">
                <a:solidFill>
                  <a:schemeClr val="bg1">
                    <a:lumMod val="85000"/>
                  </a:schemeClr>
                </a:solidFill>
                <a:latin typeface="Bahnschrift Condensed" panose="020B0502040204020203" pitchFamily="34" charset="0"/>
              </a:rPr>
              <a:t>El miércoles 13 de Noviembre de </a:t>
            </a:r>
            <a:r>
              <a:rPr lang="es-ES" sz="4000" dirty="0">
                <a:solidFill>
                  <a:srgbClr val="FFFF00"/>
                </a:solidFill>
                <a:latin typeface="Bahnschrift Condensed" panose="020B0502040204020203" pitchFamily="34" charset="0"/>
              </a:rPr>
              <a:t>1985</a:t>
            </a:r>
            <a:r>
              <a:rPr lang="es-ES" sz="4000" dirty="0">
                <a:solidFill>
                  <a:schemeClr val="bg1">
                    <a:lumMod val="85000"/>
                  </a:schemeClr>
                </a:solidFill>
                <a:latin typeface="Bahnschrift Condensed" panose="020B0502040204020203" pitchFamily="34" charset="0"/>
              </a:rPr>
              <a:t> la ciudad de </a:t>
            </a:r>
            <a:r>
              <a:rPr lang="es-ES" sz="4000" dirty="0">
                <a:solidFill>
                  <a:srgbClr val="FFFF00"/>
                </a:solidFill>
                <a:latin typeface="Bahnschrift Condensed" panose="020B0502040204020203" pitchFamily="34" charset="0"/>
              </a:rPr>
              <a:t>Armero</a:t>
            </a:r>
            <a:r>
              <a:rPr lang="es-ES" sz="4000" dirty="0">
                <a:solidFill>
                  <a:schemeClr val="bg1">
                    <a:lumMod val="85000"/>
                  </a:schemeClr>
                </a:solidFill>
                <a:latin typeface="Bahnschrift Condensed" panose="020B0502040204020203" pitchFamily="34" charset="0"/>
              </a:rPr>
              <a:t> </a:t>
            </a:r>
            <a:r>
              <a:rPr lang="es-ES" sz="4000" dirty="0" smtClean="0">
                <a:solidFill>
                  <a:schemeClr val="bg1">
                    <a:lumMod val="85000"/>
                  </a:schemeClr>
                </a:solidFill>
                <a:latin typeface="Bahnschrift Condensed" panose="020B0502040204020203" pitchFamily="34" charset="0"/>
              </a:rPr>
              <a:t> [Colombia] quedó </a:t>
            </a:r>
            <a:r>
              <a:rPr lang="es-ES" sz="4000" dirty="0">
                <a:solidFill>
                  <a:schemeClr val="bg1">
                    <a:lumMod val="85000"/>
                  </a:schemeClr>
                </a:solidFill>
                <a:latin typeface="Bahnschrift Condensed" panose="020B0502040204020203" pitchFamily="34" charset="0"/>
              </a:rPr>
              <a:t>completamente sepultada por una avalancha de barro causada por la erupción del volcán Nevado del </a:t>
            </a:r>
            <a:r>
              <a:rPr lang="es-ES" sz="4000" dirty="0" smtClean="0">
                <a:solidFill>
                  <a:schemeClr val="bg1">
                    <a:lumMod val="85000"/>
                  </a:schemeClr>
                </a:solidFill>
                <a:latin typeface="Bahnschrift Condensed" panose="020B0502040204020203" pitchFamily="34" charset="0"/>
              </a:rPr>
              <a:t>Ruíz</a:t>
            </a:r>
            <a:r>
              <a:rPr lang="es-ES" sz="4000" dirty="0">
                <a:solidFill>
                  <a:schemeClr val="bg1">
                    <a:lumMod val="85000"/>
                  </a:schemeClr>
                </a:solidFill>
                <a:latin typeface="Bahnschrift Condensed" panose="020B0502040204020203" pitchFamily="34" charset="0"/>
              </a:rPr>
              <a:t>.</a:t>
            </a:r>
          </a:p>
          <a:p>
            <a:pPr>
              <a:buClr>
                <a:srgbClr val="FFFF00"/>
              </a:buClr>
            </a:pPr>
            <a:r>
              <a:rPr lang="es-ES" sz="4000" dirty="0">
                <a:solidFill>
                  <a:schemeClr val="bg1">
                    <a:lumMod val="85000"/>
                  </a:schemeClr>
                </a:solidFill>
                <a:latin typeface="Bahnschrift Condensed" panose="020B0502040204020203" pitchFamily="34" charset="0"/>
              </a:rPr>
              <a:t>Los habitantes de la ciudad estaban </a:t>
            </a:r>
            <a:r>
              <a:rPr lang="es-ES" sz="4000" dirty="0">
                <a:solidFill>
                  <a:srgbClr val="FFFF00"/>
                </a:solidFill>
                <a:latin typeface="Bahnschrift Condensed" panose="020B0502040204020203" pitchFamily="34" charset="0"/>
              </a:rPr>
              <a:t>confiados</a:t>
            </a:r>
            <a:r>
              <a:rPr lang="es-ES" sz="4000" dirty="0">
                <a:solidFill>
                  <a:schemeClr val="bg1">
                    <a:lumMod val="85000"/>
                  </a:schemeClr>
                </a:solidFill>
                <a:latin typeface="Bahnschrift Condensed" panose="020B0502040204020203" pitchFamily="34" charset="0"/>
              </a:rPr>
              <a:t> que si hubiese una erupción, el barro seguiría el </a:t>
            </a:r>
            <a:r>
              <a:rPr lang="es-ES" sz="4000" dirty="0">
                <a:solidFill>
                  <a:srgbClr val="FFFF00"/>
                </a:solidFill>
                <a:latin typeface="Bahnschrift Condensed" panose="020B0502040204020203" pitchFamily="34" charset="0"/>
              </a:rPr>
              <a:t>cauce del </a:t>
            </a:r>
            <a:r>
              <a:rPr lang="es-ES" sz="4000" dirty="0" smtClean="0">
                <a:solidFill>
                  <a:srgbClr val="FFFF00"/>
                </a:solidFill>
                <a:latin typeface="Bahnschrift Condensed" panose="020B0502040204020203" pitchFamily="34" charset="0"/>
              </a:rPr>
              <a:t>río </a:t>
            </a:r>
            <a:r>
              <a:rPr lang="es-ES" sz="4000" dirty="0">
                <a:solidFill>
                  <a:schemeClr val="bg1">
                    <a:lumMod val="85000"/>
                  </a:schemeClr>
                </a:solidFill>
                <a:latin typeface="Bahnschrift Condensed" panose="020B0502040204020203" pitchFamily="34" charset="0"/>
              </a:rPr>
              <a:t>que quedaba al </a:t>
            </a:r>
            <a:r>
              <a:rPr lang="es-ES" sz="4000" dirty="0">
                <a:solidFill>
                  <a:srgbClr val="FFFF00"/>
                </a:solidFill>
                <a:latin typeface="Bahnschrift Condensed" panose="020B0502040204020203" pitchFamily="34" charset="0"/>
              </a:rPr>
              <a:t>occidente</a:t>
            </a:r>
            <a:r>
              <a:rPr lang="es-ES" sz="4000" dirty="0">
                <a:solidFill>
                  <a:schemeClr val="bg1">
                    <a:lumMod val="85000"/>
                  </a:schemeClr>
                </a:solidFill>
                <a:latin typeface="Bahnschrift Condensed" panose="020B0502040204020203" pitchFamily="34" charset="0"/>
              </a:rPr>
              <a:t> de la ciudad. Pero no contaban con que una </a:t>
            </a:r>
            <a:r>
              <a:rPr lang="es-ES" sz="4000" dirty="0">
                <a:solidFill>
                  <a:srgbClr val="FFFF00"/>
                </a:solidFill>
                <a:latin typeface="Bahnschrift Condensed" panose="020B0502040204020203" pitchFamily="34" charset="0"/>
              </a:rPr>
              <a:t>gigantesca </a:t>
            </a:r>
            <a:r>
              <a:rPr lang="es-ES" sz="4000" dirty="0" smtClean="0">
                <a:solidFill>
                  <a:srgbClr val="FFFF00"/>
                </a:solidFill>
                <a:latin typeface="Bahnschrift Condensed" panose="020B0502040204020203" pitchFamily="34" charset="0"/>
              </a:rPr>
              <a:t>peña </a:t>
            </a:r>
            <a:r>
              <a:rPr lang="es-ES" sz="4000" dirty="0">
                <a:solidFill>
                  <a:schemeClr val="bg1">
                    <a:lumMod val="85000"/>
                  </a:schemeClr>
                </a:solidFill>
                <a:latin typeface="Bahnschrift Condensed" panose="020B0502040204020203" pitchFamily="34" charset="0"/>
              </a:rPr>
              <a:t>tapara el cauce del </a:t>
            </a:r>
            <a:r>
              <a:rPr lang="es-ES" sz="4000" dirty="0" smtClean="0">
                <a:solidFill>
                  <a:schemeClr val="bg1">
                    <a:lumMod val="85000"/>
                  </a:schemeClr>
                </a:solidFill>
                <a:latin typeface="Bahnschrift Condensed" panose="020B0502040204020203" pitchFamily="34" charset="0"/>
              </a:rPr>
              <a:t>río </a:t>
            </a:r>
            <a:r>
              <a:rPr lang="es-ES" sz="4000" dirty="0">
                <a:solidFill>
                  <a:schemeClr val="bg1">
                    <a:lumMod val="85000"/>
                  </a:schemeClr>
                </a:solidFill>
                <a:latin typeface="Bahnschrift Condensed" panose="020B0502040204020203" pitchFamily="34" charset="0"/>
              </a:rPr>
              <a:t>y </a:t>
            </a:r>
            <a:r>
              <a:rPr lang="es-ES" sz="4000" dirty="0">
                <a:solidFill>
                  <a:srgbClr val="FFFF00"/>
                </a:solidFill>
                <a:latin typeface="Bahnschrift Condensed" panose="020B0502040204020203" pitchFamily="34" charset="0"/>
              </a:rPr>
              <a:t>desviara</a:t>
            </a:r>
            <a:r>
              <a:rPr lang="es-ES" sz="4000" dirty="0">
                <a:solidFill>
                  <a:schemeClr val="bg1">
                    <a:lumMod val="85000"/>
                  </a:schemeClr>
                </a:solidFill>
                <a:latin typeface="Bahnschrift Condensed" panose="020B0502040204020203" pitchFamily="34" charset="0"/>
              </a:rPr>
              <a:t> la avalancha de barro hacia la </a:t>
            </a:r>
            <a:r>
              <a:rPr lang="es-ES" sz="4000" dirty="0" smtClean="0">
                <a:solidFill>
                  <a:schemeClr val="bg1">
                    <a:lumMod val="85000"/>
                  </a:schemeClr>
                </a:solidFill>
                <a:latin typeface="Bahnschrift Condensed" panose="020B0502040204020203" pitchFamily="34" charset="0"/>
              </a:rPr>
              <a:t>ciudad. En </a:t>
            </a:r>
            <a:r>
              <a:rPr lang="es-ES" sz="4000" dirty="0">
                <a:solidFill>
                  <a:schemeClr val="bg1">
                    <a:lumMod val="85000"/>
                  </a:schemeClr>
                </a:solidFill>
                <a:latin typeface="Bahnschrift Condensed" panose="020B0502040204020203" pitchFamily="34" charset="0"/>
              </a:rPr>
              <a:t>una sola noche perecieron unas </a:t>
            </a:r>
            <a:r>
              <a:rPr lang="es-ES" sz="4000" dirty="0">
                <a:solidFill>
                  <a:srgbClr val="FFFF00"/>
                </a:solidFill>
                <a:latin typeface="Bahnschrift Condensed" panose="020B0502040204020203" pitchFamily="34" charset="0"/>
              </a:rPr>
              <a:t>22,000 personas</a:t>
            </a:r>
            <a:r>
              <a:rPr lang="es-ES" sz="4000" dirty="0">
                <a:solidFill>
                  <a:schemeClr val="bg1">
                    <a:lumMod val="85000"/>
                  </a:schemeClr>
                </a:solidFill>
                <a:latin typeface="Bahnschrift Condensed" panose="020B0502040204020203" pitchFamily="34" charset="0"/>
              </a:rPr>
              <a:t>. La pregunta clave es esta: ¿</a:t>
            </a:r>
            <a:r>
              <a:rPr lang="es-ES" sz="4000" dirty="0">
                <a:solidFill>
                  <a:srgbClr val="FFFF00"/>
                </a:solidFill>
                <a:latin typeface="Bahnschrift Condensed" panose="020B0502040204020203" pitchFamily="34" charset="0"/>
              </a:rPr>
              <a:t>Podría haberse evitado </a:t>
            </a:r>
            <a:r>
              <a:rPr lang="es-ES" sz="4000" dirty="0">
                <a:solidFill>
                  <a:schemeClr val="bg1">
                    <a:lumMod val="85000"/>
                  </a:schemeClr>
                </a:solidFill>
                <a:latin typeface="Bahnschrift Condensed" panose="020B0502040204020203" pitchFamily="34" charset="0"/>
              </a:rPr>
              <a:t>está perdida de vidas? ¿Acaso </a:t>
            </a:r>
            <a:r>
              <a:rPr lang="es-ES" sz="4000" dirty="0">
                <a:solidFill>
                  <a:srgbClr val="FFFF00"/>
                </a:solidFill>
                <a:latin typeface="Bahnschrift Condensed" panose="020B0502040204020203" pitchFamily="34" charset="0"/>
              </a:rPr>
              <a:t>no había señales</a:t>
            </a:r>
            <a:r>
              <a:rPr lang="es-ES" sz="4000" dirty="0">
                <a:solidFill>
                  <a:schemeClr val="bg1">
                    <a:lumMod val="85000"/>
                  </a:schemeClr>
                </a:solidFill>
                <a:latin typeface="Bahnschrift Condensed" panose="020B0502040204020203" pitchFamily="34" charset="0"/>
              </a:rPr>
              <a:t> de una destrucción inminente?</a:t>
            </a:r>
            <a:endParaRPr lang="es-DO" sz="40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42426210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5" name="Imagen 4"/>
          <p:cNvPicPr>
            <a:picLocks noChangeAspect="1"/>
          </p:cNvPicPr>
          <p:nvPr/>
        </p:nvPicPr>
        <p:blipFill>
          <a:blip r:embed="rId2"/>
          <a:stretch>
            <a:fillRect/>
          </a:stretch>
        </p:blipFill>
        <p:spPr>
          <a:xfrm>
            <a:off x="0" y="38217"/>
            <a:ext cx="12192000" cy="6821412"/>
          </a:xfrm>
          <a:prstGeom prst="rect">
            <a:avLst/>
          </a:prstGeom>
        </p:spPr>
      </p:pic>
    </p:spTree>
    <p:extLst>
      <p:ext uri="{BB962C8B-B14F-4D97-AF65-F5344CB8AC3E}">
        <p14:creationId xmlns:p14="http://schemas.microsoft.com/office/powerpoint/2010/main" val="11280945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3" name="Imagen 2"/>
          <p:cNvPicPr>
            <a:picLocks noChangeAspect="1"/>
          </p:cNvPicPr>
          <p:nvPr/>
        </p:nvPicPr>
        <p:blipFill>
          <a:blip r:embed="rId2"/>
          <a:stretch>
            <a:fillRect/>
          </a:stretch>
        </p:blipFill>
        <p:spPr>
          <a:xfrm>
            <a:off x="0" y="1"/>
            <a:ext cx="12191999" cy="6891470"/>
          </a:xfrm>
          <a:prstGeom prst="rect">
            <a:avLst/>
          </a:prstGeom>
        </p:spPr>
      </p:pic>
    </p:spTree>
    <p:extLst>
      <p:ext uri="{BB962C8B-B14F-4D97-AF65-F5344CB8AC3E}">
        <p14:creationId xmlns:p14="http://schemas.microsoft.com/office/powerpoint/2010/main" val="25184412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3" name="Imagen 2"/>
          <p:cNvPicPr>
            <a:picLocks noChangeAspect="1"/>
          </p:cNvPicPr>
          <p:nvPr/>
        </p:nvPicPr>
        <p:blipFill>
          <a:blip r:embed="rId2"/>
          <a:stretch>
            <a:fillRect/>
          </a:stretch>
        </p:blipFill>
        <p:spPr>
          <a:xfrm>
            <a:off x="1978925" y="-22351"/>
            <a:ext cx="7980762" cy="6880351"/>
          </a:xfrm>
          <a:prstGeom prst="rect">
            <a:avLst/>
          </a:prstGeom>
        </p:spPr>
      </p:pic>
    </p:spTree>
    <p:extLst>
      <p:ext uri="{BB962C8B-B14F-4D97-AF65-F5344CB8AC3E}">
        <p14:creationId xmlns:p14="http://schemas.microsoft.com/office/powerpoint/2010/main" val="2710847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2049639" y="1803042"/>
            <a:ext cx="8469191" cy="1569660"/>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Maldad</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21660299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783772"/>
            <a:ext cx="10870121" cy="5016758"/>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4000" dirty="0">
                <a:solidFill>
                  <a:schemeClr val="bg1">
                    <a:lumMod val="85000"/>
                  </a:schemeClr>
                </a:solidFill>
                <a:latin typeface="Bahnschrift Condensed" panose="020B0502040204020203" pitchFamily="34" charset="0"/>
              </a:rPr>
              <a:t>¡La respuesta es que </a:t>
            </a:r>
            <a:r>
              <a:rPr lang="es-ES" sz="4000" dirty="0" smtClean="0">
                <a:solidFill>
                  <a:srgbClr val="FFFF00"/>
                </a:solidFill>
                <a:latin typeface="Bahnschrift Condensed" panose="020B0502040204020203" pitchFamily="34" charset="0"/>
              </a:rPr>
              <a:t>sí </a:t>
            </a:r>
            <a:r>
              <a:rPr lang="es-ES" sz="4000" dirty="0">
                <a:solidFill>
                  <a:srgbClr val="FFFF00"/>
                </a:solidFill>
                <a:latin typeface="Bahnschrift Condensed" panose="020B0502040204020203" pitchFamily="34" charset="0"/>
              </a:rPr>
              <a:t>las hubo</a:t>
            </a:r>
            <a:r>
              <a:rPr lang="es-ES" sz="4000" dirty="0">
                <a:solidFill>
                  <a:schemeClr val="bg1">
                    <a:lumMod val="85000"/>
                  </a:schemeClr>
                </a:solidFill>
                <a:latin typeface="Bahnschrift Condensed" panose="020B0502040204020203" pitchFamily="34" charset="0"/>
              </a:rPr>
              <a:t>! ¿</a:t>
            </a:r>
            <a:r>
              <a:rPr lang="es-ES" sz="4000" dirty="0">
                <a:solidFill>
                  <a:srgbClr val="FFFF00"/>
                </a:solidFill>
                <a:latin typeface="Bahnschrift Condensed" panose="020B0502040204020203" pitchFamily="34" charset="0"/>
              </a:rPr>
              <a:t>Por qué </a:t>
            </a:r>
            <a:r>
              <a:rPr lang="es-ES" sz="4000" dirty="0">
                <a:solidFill>
                  <a:schemeClr val="bg1">
                    <a:lumMod val="85000"/>
                  </a:schemeClr>
                </a:solidFill>
                <a:latin typeface="Bahnschrift Condensed" panose="020B0502040204020203" pitchFamily="34" charset="0"/>
              </a:rPr>
              <a:t>entonces fueron tantos tomados por sorpresa?</a:t>
            </a:r>
          </a:p>
          <a:p>
            <a:pPr>
              <a:buClr>
                <a:srgbClr val="FFFF00"/>
              </a:buClr>
            </a:pPr>
            <a:r>
              <a:rPr lang="es-ES" sz="4000" dirty="0">
                <a:solidFill>
                  <a:schemeClr val="bg1">
                    <a:lumMod val="85000"/>
                  </a:schemeClr>
                </a:solidFill>
                <a:latin typeface="Bahnschrift Condensed" panose="020B0502040204020203" pitchFamily="34" charset="0"/>
              </a:rPr>
              <a:t>El día después del desastre apareció en </a:t>
            </a:r>
            <a:r>
              <a:rPr lang="es-ES" sz="4000" dirty="0">
                <a:solidFill>
                  <a:srgbClr val="FFFF00"/>
                </a:solidFill>
                <a:latin typeface="Bahnschrift Condensed" panose="020B0502040204020203" pitchFamily="34" charset="0"/>
              </a:rPr>
              <a:t>El Espectador </a:t>
            </a:r>
            <a:r>
              <a:rPr lang="es-ES" sz="4000" dirty="0">
                <a:solidFill>
                  <a:schemeClr val="bg1">
                    <a:lumMod val="85000"/>
                  </a:schemeClr>
                </a:solidFill>
                <a:latin typeface="Bahnschrift Condensed" panose="020B0502040204020203" pitchFamily="34" charset="0"/>
              </a:rPr>
              <a:t>un artículo titulado “</a:t>
            </a:r>
            <a:r>
              <a:rPr lang="es-ES" sz="4000" dirty="0">
                <a:solidFill>
                  <a:srgbClr val="FFFF00"/>
                </a:solidFill>
                <a:latin typeface="Bahnschrift Condensed" panose="020B0502040204020203" pitchFamily="34" charset="0"/>
              </a:rPr>
              <a:t>Un Desastre Anunciado</a:t>
            </a:r>
            <a:r>
              <a:rPr lang="es-ES" sz="4000" dirty="0">
                <a:solidFill>
                  <a:schemeClr val="bg1">
                    <a:lumMod val="85000"/>
                  </a:schemeClr>
                </a:solidFill>
                <a:latin typeface="Bahnschrift Condensed" panose="020B0502040204020203" pitchFamily="34" charset="0"/>
              </a:rPr>
              <a:t>” escrito por Rodolfo Rodríguez Calderón. El artículo demuestra claramente que todos </a:t>
            </a:r>
            <a:r>
              <a:rPr lang="es-ES" sz="4000" dirty="0">
                <a:solidFill>
                  <a:srgbClr val="FFFF00"/>
                </a:solidFill>
                <a:latin typeface="Bahnschrift Condensed" panose="020B0502040204020203" pitchFamily="34" charset="0"/>
              </a:rPr>
              <a:t>podrían haber salvado </a:t>
            </a:r>
            <a:r>
              <a:rPr lang="es-ES" sz="4000" dirty="0">
                <a:solidFill>
                  <a:schemeClr val="bg1">
                    <a:lumMod val="85000"/>
                  </a:schemeClr>
                </a:solidFill>
                <a:latin typeface="Bahnschrift Condensed" panose="020B0502040204020203" pitchFamily="34" charset="0"/>
              </a:rPr>
              <a:t>sus vidas sin tan solo se hubieran </a:t>
            </a:r>
            <a:r>
              <a:rPr lang="es-ES" sz="4000" dirty="0">
                <a:solidFill>
                  <a:srgbClr val="FFFF00"/>
                </a:solidFill>
                <a:latin typeface="Bahnschrift Condensed" panose="020B0502040204020203" pitchFamily="34" charset="0"/>
              </a:rPr>
              <a:t>fijado en las señales </a:t>
            </a:r>
            <a:r>
              <a:rPr lang="es-ES" sz="4000" dirty="0">
                <a:solidFill>
                  <a:schemeClr val="bg1">
                    <a:lumMod val="85000"/>
                  </a:schemeClr>
                </a:solidFill>
                <a:latin typeface="Bahnschrift Condensed" panose="020B0502040204020203" pitchFamily="34" charset="0"/>
              </a:rPr>
              <a:t>de ‘un desastre anunciado’. El problema es que la gente escogió </a:t>
            </a:r>
            <a:r>
              <a:rPr lang="es-ES" sz="4000" dirty="0">
                <a:solidFill>
                  <a:srgbClr val="FFFF00"/>
                </a:solidFill>
                <a:latin typeface="Bahnschrift Condensed" panose="020B0502040204020203" pitchFamily="34" charset="0"/>
              </a:rPr>
              <a:t>ignorar las señales </a:t>
            </a:r>
            <a:r>
              <a:rPr lang="es-ES" sz="4000" dirty="0">
                <a:solidFill>
                  <a:schemeClr val="bg1">
                    <a:lumMod val="85000"/>
                  </a:schemeClr>
                </a:solidFill>
                <a:latin typeface="Bahnschrift Condensed" panose="020B0502040204020203" pitchFamily="34" charset="0"/>
              </a:rPr>
              <a:t>y advertencias:</a:t>
            </a:r>
            <a:endParaRPr lang="es-DO" sz="40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36498395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83521"/>
            <a:ext cx="10870121" cy="5509200"/>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dirty="0" smtClean="0">
                <a:solidFill>
                  <a:srgbClr val="FFFF00"/>
                </a:solidFill>
                <a:latin typeface="Bahnschrift Condensed" panose="020B0502040204020203" pitchFamily="34" charset="0"/>
              </a:rPr>
              <a:t>Once </a:t>
            </a:r>
            <a:r>
              <a:rPr lang="es-ES" sz="4400" dirty="0">
                <a:solidFill>
                  <a:srgbClr val="FFFF00"/>
                </a:solidFill>
                <a:latin typeface="Bahnschrift Condensed" panose="020B0502040204020203" pitchFamily="34" charset="0"/>
              </a:rPr>
              <a:t>meses antes </a:t>
            </a:r>
            <a:r>
              <a:rPr lang="es-ES" sz="4400" dirty="0">
                <a:solidFill>
                  <a:schemeClr val="bg1">
                    <a:lumMod val="85000"/>
                  </a:schemeClr>
                </a:solidFill>
                <a:latin typeface="Bahnschrift Condensed" panose="020B0502040204020203" pitchFamily="34" charset="0"/>
              </a:rPr>
              <a:t>del desastre, la </a:t>
            </a:r>
            <a:r>
              <a:rPr lang="es-ES" sz="4400" dirty="0" smtClean="0">
                <a:solidFill>
                  <a:schemeClr val="bg1">
                    <a:lumMod val="85000"/>
                  </a:schemeClr>
                </a:solidFill>
                <a:latin typeface="Bahnschrift Condensed" panose="020B0502040204020203" pitchFamily="34" charset="0"/>
              </a:rPr>
              <a:t>Montaña </a:t>
            </a:r>
            <a:r>
              <a:rPr lang="es-ES" sz="4400" dirty="0">
                <a:solidFill>
                  <a:schemeClr val="bg1">
                    <a:lumMod val="85000"/>
                  </a:schemeClr>
                </a:solidFill>
                <a:latin typeface="Bahnschrift Condensed" panose="020B0502040204020203" pitchFamily="34" charset="0"/>
              </a:rPr>
              <a:t>había comenzado a </a:t>
            </a:r>
            <a:r>
              <a:rPr lang="es-ES" sz="4400" dirty="0">
                <a:solidFill>
                  <a:srgbClr val="FFFF00"/>
                </a:solidFill>
                <a:latin typeface="Bahnschrift Condensed" panose="020B0502040204020203" pitchFamily="34" charset="0"/>
              </a:rPr>
              <a:t>escupir humo</a:t>
            </a:r>
            <a:r>
              <a:rPr lang="es-ES" sz="4400" dirty="0">
                <a:solidFill>
                  <a:schemeClr val="bg1">
                    <a:lumMod val="85000"/>
                  </a:schemeClr>
                </a:solidFill>
                <a:latin typeface="Bahnschrift Condensed" panose="020B0502040204020203" pitchFamily="34" charset="0"/>
              </a:rPr>
              <a:t>.</a:t>
            </a:r>
          </a:p>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Debido </a:t>
            </a:r>
            <a:r>
              <a:rPr lang="es-ES" sz="4400" dirty="0">
                <a:solidFill>
                  <a:schemeClr val="bg1">
                    <a:lumMod val="85000"/>
                  </a:schemeClr>
                </a:solidFill>
                <a:latin typeface="Bahnschrift Condensed" panose="020B0502040204020203" pitchFamily="34" charset="0"/>
              </a:rPr>
              <a:t>al calor intenso, </a:t>
            </a:r>
            <a:r>
              <a:rPr lang="es-ES" sz="4400" dirty="0">
                <a:solidFill>
                  <a:srgbClr val="FFFF00"/>
                </a:solidFill>
                <a:latin typeface="Bahnschrift Condensed" panose="020B0502040204020203" pitchFamily="34" charset="0"/>
              </a:rPr>
              <a:t>la suave capa de nieve </a:t>
            </a:r>
            <a:r>
              <a:rPr lang="es-ES" sz="4400" dirty="0">
                <a:solidFill>
                  <a:schemeClr val="bg1">
                    <a:lumMod val="85000"/>
                  </a:schemeClr>
                </a:solidFill>
                <a:latin typeface="Bahnschrift Condensed" panose="020B0502040204020203" pitchFamily="34" charset="0"/>
              </a:rPr>
              <a:t>que cubría la cima de la montaña, se convirtió en una </a:t>
            </a:r>
            <a:r>
              <a:rPr lang="es-ES" sz="4400" dirty="0">
                <a:solidFill>
                  <a:srgbClr val="FFFF00"/>
                </a:solidFill>
                <a:latin typeface="Bahnschrift Condensed" panose="020B0502040204020203" pitchFamily="34" charset="0"/>
              </a:rPr>
              <a:t>sólida masa de hielo</a:t>
            </a:r>
            <a:r>
              <a:rPr lang="es-ES" sz="4400" dirty="0">
                <a:solidFill>
                  <a:schemeClr val="bg1">
                    <a:lumMod val="85000"/>
                  </a:schemeClr>
                </a:solidFill>
                <a:latin typeface="Bahnschrift Condensed" panose="020B0502040204020203" pitchFamily="34" charset="0"/>
              </a:rPr>
              <a:t>.</a:t>
            </a:r>
          </a:p>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El </a:t>
            </a:r>
            <a:r>
              <a:rPr lang="es-ES" sz="4400" dirty="0">
                <a:solidFill>
                  <a:srgbClr val="FFFF00"/>
                </a:solidFill>
                <a:latin typeface="Bahnschrift Condensed" panose="020B0502040204020203" pitchFamily="34" charset="0"/>
              </a:rPr>
              <a:t>nivel del agua </a:t>
            </a:r>
            <a:r>
              <a:rPr lang="es-ES" sz="4400" dirty="0">
                <a:solidFill>
                  <a:schemeClr val="bg1">
                    <a:lumMod val="85000"/>
                  </a:schemeClr>
                </a:solidFill>
                <a:latin typeface="Bahnschrift Condensed" panose="020B0502040204020203" pitchFamily="34" charset="0"/>
              </a:rPr>
              <a:t>de los ríos y quebradas </a:t>
            </a:r>
            <a:r>
              <a:rPr lang="es-ES" sz="4400" dirty="0" smtClean="0">
                <a:solidFill>
                  <a:schemeClr val="bg1">
                    <a:lumMod val="85000"/>
                  </a:schemeClr>
                </a:solidFill>
                <a:latin typeface="Bahnschrift Condensed" panose="020B0502040204020203" pitchFamily="34" charset="0"/>
              </a:rPr>
              <a:t>aumentó </a:t>
            </a:r>
            <a:r>
              <a:rPr lang="es-ES" sz="4400" dirty="0">
                <a:solidFill>
                  <a:schemeClr val="bg1">
                    <a:lumMod val="85000"/>
                  </a:schemeClr>
                </a:solidFill>
                <a:latin typeface="Bahnschrift Condensed" panose="020B0502040204020203" pitchFamily="34" charset="0"/>
              </a:rPr>
              <a:t>significativamente debido a la gran cantidad de nieve que se iba derritiendo</a:t>
            </a:r>
            <a:r>
              <a:rPr lang="es-ES" sz="4400" dirty="0" smtClean="0">
                <a:solidFill>
                  <a:schemeClr val="bg1">
                    <a:lumMod val="85000"/>
                  </a:schemeClr>
                </a:solidFill>
                <a:latin typeface="Bahnschrift Condensed" panose="020B0502040204020203" pitchFamily="34" charset="0"/>
              </a:rPr>
              <a:t>.</a:t>
            </a:r>
            <a:endParaRPr lang="es-ES" sz="44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067681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83521"/>
            <a:ext cx="10870121" cy="5632311"/>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rgbClr val="FFFF00"/>
                </a:solidFill>
                <a:latin typeface="Bahnschrift Condensed" panose="020B0502040204020203" pitchFamily="34" charset="0"/>
              </a:rPr>
              <a:t>fumarola de ceniza</a:t>
            </a:r>
            <a:r>
              <a:rPr lang="es-ES" sz="4000" dirty="0">
                <a:solidFill>
                  <a:schemeClr val="bg1">
                    <a:lumMod val="85000"/>
                  </a:schemeClr>
                </a:solidFill>
                <a:latin typeface="Bahnschrift Condensed" panose="020B0502040204020203" pitchFamily="34" charset="0"/>
              </a:rPr>
              <a:t>, humo y gas que alcanzaba tan solo 50 metros al principio, aumento a </a:t>
            </a:r>
            <a:r>
              <a:rPr lang="es-ES" sz="4000" dirty="0">
                <a:solidFill>
                  <a:srgbClr val="FFFF00"/>
                </a:solidFill>
                <a:latin typeface="Bahnschrift Condensed" panose="020B0502040204020203" pitchFamily="34" charset="0"/>
              </a:rPr>
              <a:t>300 metros </a:t>
            </a:r>
            <a:r>
              <a:rPr lang="es-ES" sz="4000" dirty="0">
                <a:solidFill>
                  <a:schemeClr val="bg1">
                    <a:lumMod val="85000"/>
                  </a:schemeClr>
                </a:solidFill>
                <a:latin typeface="Bahnschrift Condensed" panose="020B0502040204020203" pitchFamily="34" charset="0"/>
              </a:rPr>
              <a:t>dos días después y el día </a:t>
            </a:r>
            <a:r>
              <a:rPr lang="es-ES" sz="4000" dirty="0" smtClean="0">
                <a:solidFill>
                  <a:schemeClr val="bg1">
                    <a:lumMod val="85000"/>
                  </a:schemeClr>
                </a:solidFill>
                <a:latin typeface="Bahnschrift Condensed" panose="020B0502040204020203" pitchFamily="34" charset="0"/>
              </a:rPr>
              <a:t>anterior [al evento] </a:t>
            </a:r>
            <a:r>
              <a:rPr lang="es-ES" sz="4000" dirty="0">
                <a:solidFill>
                  <a:schemeClr val="bg1">
                    <a:lumMod val="85000"/>
                  </a:schemeClr>
                </a:solidFill>
                <a:latin typeface="Bahnschrift Condensed" panose="020B0502040204020203" pitchFamily="34" charset="0"/>
              </a:rPr>
              <a:t>la fumarola alcanzaba una altura de </a:t>
            </a:r>
            <a:r>
              <a:rPr lang="es-ES" sz="4000" dirty="0">
                <a:solidFill>
                  <a:srgbClr val="FFFF00"/>
                </a:solidFill>
                <a:latin typeface="Bahnschrift Condensed" panose="020B0502040204020203" pitchFamily="34" charset="0"/>
              </a:rPr>
              <a:t>5,500 metros</a:t>
            </a:r>
            <a:r>
              <a:rPr lang="es-ES" sz="4000" dirty="0">
                <a:solidFill>
                  <a:schemeClr val="bg1">
                    <a:lumMod val="85000"/>
                  </a:schemeClr>
                </a:solidFill>
                <a:latin typeface="Bahnschrift Condensed" panose="020B0502040204020203" pitchFamily="34" charset="0"/>
              </a:rPr>
              <a:t>.</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El </a:t>
            </a:r>
            <a:r>
              <a:rPr lang="es-ES" sz="4000" dirty="0">
                <a:solidFill>
                  <a:srgbClr val="FFFF00"/>
                </a:solidFill>
                <a:latin typeface="Bahnschrift Condensed" panose="020B0502040204020203" pitchFamily="34" charset="0"/>
              </a:rPr>
              <a:t>11 de </a:t>
            </a:r>
            <a:r>
              <a:rPr lang="es-ES" sz="4000" dirty="0" smtClean="0">
                <a:solidFill>
                  <a:srgbClr val="FFFF00"/>
                </a:solidFill>
                <a:latin typeface="Bahnschrift Condensed" panose="020B0502040204020203" pitchFamily="34" charset="0"/>
              </a:rPr>
              <a:t>Septiembre [tres meses antes del evento] </a:t>
            </a:r>
            <a:r>
              <a:rPr lang="es-ES" sz="4000" dirty="0">
                <a:solidFill>
                  <a:schemeClr val="bg1">
                    <a:lumMod val="85000"/>
                  </a:schemeClr>
                </a:solidFill>
                <a:latin typeface="Bahnschrift Condensed" panose="020B0502040204020203" pitchFamily="34" charset="0"/>
              </a:rPr>
              <a:t>la tierra tembló, alcanzando una intensidad de 3 en la escala de Mercalli.</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En </a:t>
            </a:r>
            <a:r>
              <a:rPr lang="es-ES" sz="4000" dirty="0">
                <a:solidFill>
                  <a:schemeClr val="bg1">
                    <a:lumMod val="85000"/>
                  </a:schemeClr>
                </a:solidFill>
                <a:latin typeface="Bahnschrift Condensed" panose="020B0502040204020203" pitchFamily="34" charset="0"/>
              </a:rPr>
              <a:t>ciertas ocasiones la gente podía oír el </a:t>
            </a:r>
            <a:r>
              <a:rPr lang="es-ES" sz="4000" dirty="0">
                <a:solidFill>
                  <a:srgbClr val="FFFF00"/>
                </a:solidFill>
                <a:latin typeface="Bahnschrift Condensed" panose="020B0502040204020203" pitchFamily="34" charset="0"/>
              </a:rPr>
              <a:t>rugido de la </a:t>
            </a:r>
            <a:r>
              <a:rPr lang="es-ES" sz="4000" dirty="0" smtClean="0">
                <a:solidFill>
                  <a:srgbClr val="FFFF00"/>
                </a:solidFill>
                <a:latin typeface="Bahnschrift Condensed" panose="020B0502040204020203" pitchFamily="34" charset="0"/>
              </a:rPr>
              <a:t>montaña</a:t>
            </a:r>
            <a:r>
              <a:rPr lang="es-ES" sz="4000" dirty="0" smtClean="0">
                <a:solidFill>
                  <a:schemeClr val="bg1">
                    <a:lumMod val="85000"/>
                  </a:schemeClr>
                </a:solidFill>
                <a:latin typeface="Bahnschrift Condensed" panose="020B0502040204020203" pitchFamily="34" charset="0"/>
              </a:rPr>
              <a:t>.</a:t>
            </a:r>
            <a:endParaRPr lang="es-ES"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5957382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83521"/>
            <a:ext cx="10679052" cy="5262979"/>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Las </a:t>
            </a:r>
            <a:r>
              <a:rPr lang="es-ES" sz="4800" dirty="0">
                <a:solidFill>
                  <a:schemeClr val="bg1">
                    <a:lumMod val="85000"/>
                  </a:schemeClr>
                </a:solidFill>
                <a:latin typeface="Bahnschrift Condensed" panose="020B0502040204020203" pitchFamily="34" charset="0"/>
              </a:rPr>
              <a:t>autoridades tuvieron que </a:t>
            </a:r>
            <a:r>
              <a:rPr lang="es-ES" sz="4800" dirty="0">
                <a:solidFill>
                  <a:srgbClr val="FFFF00"/>
                </a:solidFill>
                <a:latin typeface="Bahnschrift Condensed" panose="020B0502040204020203" pitchFamily="34" charset="0"/>
              </a:rPr>
              <a:t>cerrar la carreteras </a:t>
            </a:r>
            <a:r>
              <a:rPr lang="es-ES" sz="4800" dirty="0">
                <a:solidFill>
                  <a:schemeClr val="bg1">
                    <a:lumMod val="85000"/>
                  </a:schemeClr>
                </a:solidFill>
                <a:latin typeface="Bahnschrift Condensed" panose="020B0502040204020203" pitchFamily="34" charset="0"/>
              </a:rPr>
              <a:t>que llevaban a los lugares turísticos porque había </a:t>
            </a:r>
            <a:r>
              <a:rPr lang="es-ES" sz="4800" dirty="0">
                <a:solidFill>
                  <a:srgbClr val="FFFF00"/>
                </a:solidFill>
                <a:latin typeface="Bahnschrift Condensed" panose="020B0502040204020203" pitchFamily="34" charset="0"/>
              </a:rPr>
              <a:t>deslices de barro </a:t>
            </a:r>
            <a:r>
              <a:rPr lang="es-ES" sz="4800" dirty="0">
                <a:solidFill>
                  <a:schemeClr val="bg1">
                    <a:lumMod val="85000"/>
                  </a:schemeClr>
                </a:solidFill>
                <a:latin typeface="Bahnschrift Condensed" panose="020B0502040204020203" pitchFamily="34" charset="0"/>
              </a:rPr>
              <a:t>por todas partes.</a:t>
            </a:r>
          </a:p>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Era </a:t>
            </a:r>
            <a:r>
              <a:rPr lang="es-ES" sz="4800" dirty="0">
                <a:solidFill>
                  <a:schemeClr val="bg1">
                    <a:lumMod val="85000"/>
                  </a:schemeClr>
                </a:solidFill>
                <a:latin typeface="Bahnschrift Condensed" panose="020B0502040204020203" pitchFamily="34" charset="0"/>
              </a:rPr>
              <a:t>imposible mantener las </a:t>
            </a:r>
            <a:r>
              <a:rPr lang="es-ES" sz="4800" dirty="0">
                <a:solidFill>
                  <a:srgbClr val="FFFF00"/>
                </a:solidFill>
                <a:latin typeface="Bahnschrift Condensed" panose="020B0502040204020203" pitchFamily="34" charset="0"/>
              </a:rPr>
              <a:t>casas y los muebles </a:t>
            </a:r>
            <a:r>
              <a:rPr lang="es-ES" sz="4800" dirty="0">
                <a:solidFill>
                  <a:schemeClr val="bg1">
                    <a:lumMod val="85000"/>
                  </a:schemeClr>
                </a:solidFill>
                <a:latin typeface="Bahnschrift Condensed" panose="020B0502040204020203" pitchFamily="34" charset="0"/>
              </a:rPr>
              <a:t>limpios debido a la ceniza que caía constantemente sobre el pueblo.</a:t>
            </a:r>
          </a:p>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La </a:t>
            </a:r>
            <a:r>
              <a:rPr lang="es-ES" sz="4800" dirty="0">
                <a:solidFill>
                  <a:schemeClr val="bg1">
                    <a:lumMod val="85000"/>
                  </a:schemeClr>
                </a:solidFill>
                <a:latin typeface="Bahnschrift Condensed" panose="020B0502040204020203" pitchFamily="34" charset="0"/>
              </a:rPr>
              <a:t>gente podía sentir el olor de </a:t>
            </a:r>
            <a:r>
              <a:rPr lang="es-ES" sz="4800" dirty="0">
                <a:solidFill>
                  <a:srgbClr val="FFFF00"/>
                </a:solidFill>
                <a:latin typeface="Bahnschrift Condensed" panose="020B0502040204020203" pitchFamily="34" charset="0"/>
              </a:rPr>
              <a:t>azufre en el aire</a:t>
            </a:r>
            <a:r>
              <a:rPr lang="es-ES" sz="4800" dirty="0" smtClean="0">
                <a:solidFill>
                  <a:schemeClr val="bg1">
                    <a:lumMod val="85000"/>
                  </a:schemeClr>
                </a:solidFill>
                <a:latin typeface="Bahnschrift Condensed" panose="020B0502040204020203" pitchFamily="34" charset="0"/>
              </a:rPr>
              <a:t>.</a:t>
            </a:r>
            <a:endParaRPr lang="es-ES"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41909504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483521"/>
            <a:ext cx="10870121" cy="5509200"/>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Una </a:t>
            </a:r>
            <a:r>
              <a:rPr lang="es-ES" sz="4400" dirty="0">
                <a:solidFill>
                  <a:srgbClr val="FFFF00"/>
                </a:solidFill>
                <a:latin typeface="Bahnschrift Condensed" panose="020B0502040204020203" pitchFamily="34" charset="0"/>
              </a:rPr>
              <a:t>lluvia</a:t>
            </a:r>
            <a:r>
              <a:rPr lang="es-ES" sz="4400" dirty="0">
                <a:solidFill>
                  <a:schemeClr val="bg1">
                    <a:lumMod val="85000"/>
                  </a:schemeClr>
                </a:solidFill>
                <a:latin typeface="Bahnschrift Condensed" panose="020B0502040204020203" pitchFamily="34" charset="0"/>
              </a:rPr>
              <a:t> torrencial acompañada de un </a:t>
            </a:r>
            <a:r>
              <a:rPr lang="es-ES" sz="4400" dirty="0">
                <a:solidFill>
                  <a:srgbClr val="FFFF00"/>
                </a:solidFill>
                <a:latin typeface="Bahnschrift Condensed" panose="020B0502040204020203" pitchFamily="34" charset="0"/>
              </a:rPr>
              <a:t>viento con intensidad de huracán</a:t>
            </a:r>
            <a:r>
              <a:rPr lang="es-ES" sz="4400" dirty="0">
                <a:solidFill>
                  <a:schemeClr val="bg1">
                    <a:lumMod val="85000"/>
                  </a:schemeClr>
                </a:solidFill>
                <a:latin typeface="Bahnschrift Condensed" panose="020B0502040204020203" pitchFamily="34" charset="0"/>
              </a:rPr>
              <a:t>, empezó a caer alrededor de las </a:t>
            </a:r>
            <a:r>
              <a:rPr lang="es-ES" sz="4400" dirty="0">
                <a:solidFill>
                  <a:srgbClr val="FFFF00"/>
                </a:solidFill>
                <a:latin typeface="Bahnschrift Condensed" panose="020B0502040204020203" pitchFamily="34" charset="0"/>
              </a:rPr>
              <a:t>nueve de la noche</a:t>
            </a:r>
            <a:r>
              <a:rPr lang="es-ES" sz="4400" dirty="0">
                <a:solidFill>
                  <a:schemeClr val="bg1">
                    <a:lumMod val="85000"/>
                  </a:schemeClr>
                </a:solidFill>
                <a:latin typeface="Bahnschrift Condensed" panose="020B0502040204020203" pitchFamily="34" charset="0"/>
              </a:rPr>
              <a:t>. Los testigos afirman que había una </a:t>
            </a:r>
            <a:r>
              <a:rPr lang="es-ES" sz="4400" dirty="0">
                <a:solidFill>
                  <a:srgbClr val="FFFF00"/>
                </a:solidFill>
                <a:latin typeface="Bahnschrift Condensed" panose="020B0502040204020203" pitchFamily="34" charset="0"/>
              </a:rPr>
              <a:t>oscuridad casi sobrenatural</a:t>
            </a:r>
            <a:r>
              <a:rPr lang="es-ES" sz="4400" dirty="0">
                <a:solidFill>
                  <a:schemeClr val="bg1">
                    <a:lumMod val="85000"/>
                  </a:schemeClr>
                </a:solidFill>
                <a:latin typeface="Bahnschrift Condensed" panose="020B0502040204020203" pitchFamily="34" charset="0"/>
              </a:rPr>
              <a:t>.</a:t>
            </a:r>
          </a:p>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Un </a:t>
            </a:r>
            <a:r>
              <a:rPr lang="es-ES" sz="4400" dirty="0">
                <a:solidFill>
                  <a:schemeClr val="bg1">
                    <a:lumMod val="85000"/>
                  </a:schemeClr>
                </a:solidFill>
                <a:latin typeface="Bahnschrift Condensed" panose="020B0502040204020203" pitchFamily="34" charset="0"/>
              </a:rPr>
              <a:t>hermano </a:t>
            </a:r>
            <a:r>
              <a:rPr lang="es-ES" sz="4400" dirty="0">
                <a:solidFill>
                  <a:srgbClr val="FFFF00"/>
                </a:solidFill>
                <a:latin typeface="Bahnschrift Condensed" panose="020B0502040204020203" pitchFamily="34" charset="0"/>
              </a:rPr>
              <a:t>Adventista</a:t>
            </a:r>
            <a:r>
              <a:rPr lang="es-ES" sz="4400" dirty="0">
                <a:solidFill>
                  <a:schemeClr val="bg1">
                    <a:lumMod val="85000"/>
                  </a:schemeClr>
                </a:solidFill>
                <a:latin typeface="Bahnschrift Condensed" panose="020B0502040204020203" pitchFamily="34" charset="0"/>
              </a:rPr>
              <a:t> en una </a:t>
            </a:r>
            <a:r>
              <a:rPr lang="es-ES" sz="4400" dirty="0" smtClean="0">
                <a:solidFill>
                  <a:schemeClr val="bg1">
                    <a:lumMod val="85000"/>
                  </a:schemeClr>
                </a:solidFill>
                <a:latin typeface="Bahnschrift Condensed" panose="020B0502040204020203" pitchFamily="34" charset="0"/>
              </a:rPr>
              <a:t>moto [un motor] </a:t>
            </a:r>
            <a:r>
              <a:rPr lang="es-ES" sz="4400" dirty="0">
                <a:solidFill>
                  <a:schemeClr val="bg1">
                    <a:lumMod val="85000"/>
                  </a:schemeClr>
                </a:solidFill>
                <a:latin typeface="Bahnschrift Condensed" panose="020B0502040204020203" pitchFamily="34" charset="0"/>
              </a:rPr>
              <a:t>se </a:t>
            </a:r>
            <a:r>
              <a:rPr lang="es-ES" sz="4400" dirty="0" smtClean="0">
                <a:solidFill>
                  <a:schemeClr val="bg1">
                    <a:lumMod val="85000"/>
                  </a:schemeClr>
                </a:solidFill>
                <a:latin typeface="Bahnschrift Condensed" panose="020B0502040204020203" pitchFamily="34" charset="0"/>
              </a:rPr>
              <a:t>movilizó </a:t>
            </a:r>
            <a:r>
              <a:rPr lang="es-ES" sz="4400" dirty="0">
                <a:solidFill>
                  <a:schemeClr val="bg1">
                    <a:lumMod val="85000"/>
                  </a:schemeClr>
                </a:solidFill>
                <a:latin typeface="Bahnschrift Condensed" panose="020B0502040204020203" pitchFamily="34" charset="0"/>
              </a:rPr>
              <a:t>por el pueblo instando a los miembros que salieran pero </a:t>
            </a:r>
            <a:r>
              <a:rPr lang="es-ES" sz="4400" dirty="0">
                <a:solidFill>
                  <a:srgbClr val="FFFF00"/>
                </a:solidFill>
                <a:latin typeface="Bahnschrift Condensed" panose="020B0502040204020203" pitchFamily="34" charset="0"/>
              </a:rPr>
              <a:t>fue en vano</a:t>
            </a:r>
            <a:r>
              <a:rPr lang="es-ES" sz="4400" dirty="0">
                <a:solidFill>
                  <a:schemeClr val="bg1">
                    <a:lumMod val="85000"/>
                  </a:schemeClr>
                </a:solidFill>
                <a:latin typeface="Bahnschrift Condensed" panose="020B0502040204020203" pitchFamily="34" charset="0"/>
              </a:rPr>
              <a:t>. Apenas </a:t>
            </a:r>
            <a:r>
              <a:rPr lang="es-ES" sz="4400" dirty="0" smtClean="0">
                <a:solidFill>
                  <a:schemeClr val="bg1">
                    <a:lumMod val="85000"/>
                  </a:schemeClr>
                </a:solidFill>
                <a:latin typeface="Bahnschrift Condensed" panose="020B0502040204020203" pitchFamily="34" charset="0"/>
              </a:rPr>
              <a:t>logró él mismo escapar </a:t>
            </a:r>
            <a:r>
              <a:rPr lang="es-ES" sz="4400" dirty="0">
                <a:solidFill>
                  <a:schemeClr val="bg1">
                    <a:lumMod val="85000"/>
                  </a:schemeClr>
                </a:solidFill>
                <a:latin typeface="Bahnschrift Condensed" panose="020B0502040204020203" pitchFamily="34" charset="0"/>
              </a:rPr>
              <a:t>del </a:t>
            </a:r>
            <a:r>
              <a:rPr lang="es-ES" sz="4400" dirty="0" smtClean="0">
                <a:solidFill>
                  <a:schemeClr val="bg1">
                    <a:lumMod val="85000"/>
                  </a:schemeClr>
                </a:solidFill>
                <a:latin typeface="Bahnschrift Condensed" panose="020B0502040204020203" pitchFamily="34" charset="0"/>
              </a:rPr>
              <a:t>desastre.</a:t>
            </a:r>
            <a:endParaRPr lang="es-ES" sz="44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5690247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9" y="483521"/>
            <a:ext cx="10365154" cy="5078313"/>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5400" dirty="0" smtClean="0">
                <a:solidFill>
                  <a:schemeClr val="bg1">
                    <a:lumMod val="85000"/>
                  </a:schemeClr>
                </a:solidFill>
                <a:latin typeface="Bahnschrift Condensed" panose="020B0502040204020203" pitchFamily="34" charset="0"/>
              </a:rPr>
              <a:t>A </a:t>
            </a:r>
            <a:r>
              <a:rPr lang="es-ES" sz="5400" dirty="0">
                <a:solidFill>
                  <a:schemeClr val="bg1">
                    <a:lumMod val="85000"/>
                  </a:schemeClr>
                </a:solidFill>
                <a:latin typeface="Bahnschrift Condensed" panose="020B0502040204020203" pitchFamily="34" charset="0"/>
              </a:rPr>
              <a:t>pesar de todas estas señales </a:t>
            </a:r>
            <a:r>
              <a:rPr lang="es-ES" sz="5400" dirty="0">
                <a:solidFill>
                  <a:srgbClr val="FFFF00"/>
                </a:solidFill>
                <a:latin typeface="Bahnschrift Condensed" panose="020B0502040204020203" pitchFamily="34" charset="0"/>
              </a:rPr>
              <a:t>perecieron 22,000 almas preciosas</a:t>
            </a:r>
            <a:r>
              <a:rPr lang="es-ES" sz="5400" dirty="0">
                <a:solidFill>
                  <a:schemeClr val="bg1">
                    <a:lumMod val="85000"/>
                  </a:schemeClr>
                </a:solidFill>
                <a:latin typeface="Bahnschrift Condensed" panose="020B0502040204020203" pitchFamily="34" charset="0"/>
              </a:rPr>
              <a:t>. ¿</a:t>
            </a:r>
            <a:r>
              <a:rPr lang="es-ES" sz="5400" dirty="0" smtClean="0">
                <a:solidFill>
                  <a:schemeClr val="bg1">
                    <a:lumMod val="85000"/>
                  </a:schemeClr>
                </a:solidFill>
                <a:latin typeface="Bahnschrift Condensed" panose="020B0502040204020203" pitchFamily="34" charset="0"/>
              </a:rPr>
              <a:t>Será </a:t>
            </a:r>
            <a:r>
              <a:rPr lang="es-ES" sz="5400" dirty="0">
                <a:solidFill>
                  <a:schemeClr val="bg1">
                    <a:lumMod val="85000"/>
                  </a:schemeClr>
                </a:solidFill>
                <a:latin typeface="Bahnschrift Condensed" panose="020B0502040204020203" pitchFamily="34" charset="0"/>
              </a:rPr>
              <a:t>que la </a:t>
            </a:r>
            <a:r>
              <a:rPr lang="es-ES" sz="5400" dirty="0">
                <a:solidFill>
                  <a:srgbClr val="FFFF00"/>
                </a:solidFill>
                <a:latin typeface="Bahnschrift Condensed" panose="020B0502040204020203" pitchFamily="34" charset="0"/>
              </a:rPr>
              <a:t>segunda venida de Cristo </a:t>
            </a:r>
            <a:r>
              <a:rPr lang="es-ES" sz="5400" dirty="0">
                <a:solidFill>
                  <a:schemeClr val="bg1">
                    <a:lumMod val="85000"/>
                  </a:schemeClr>
                </a:solidFill>
                <a:latin typeface="Bahnschrift Condensed" panose="020B0502040204020203" pitchFamily="34" charset="0"/>
              </a:rPr>
              <a:t>tome al mundo por sorpresa a pesar de las señales? Claro que sí. Si la gente escoge </a:t>
            </a:r>
            <a:r>
              <a:rPr lang="es-ES" sz="5400" dirty="0">
                <a:solidFill>
                  <a:srgbClr val="FFFF00"/>
                </a:solidFill>
                <a:latin typeface="Bahnschrift Condensed" panose="020B0502040204020203" pitchFamily="34" charset="0"/>
              </a:rPr>
              <a:t>ignorar o rechazar </a:t>
            </a:r>
            <a:r>
              <a:rPr lang="es-ES" sz="5400" dirty="0">
                <a:solidFill>
                  <a:schemeClr val="bg1">
                    <a:lumMod val="85000"/>
                  </a:schemeClr>
                </a:solidFill>
                <a:latin typeface="Bahnschrift Condensed" panose="020B0502040204020203" pitchFamily="34" charset="0"/>
              </a:rPr>
              <a:t>las señales serán tomados por sorpresa.</a:t>
            </a:r>
            <a:endParaRPr lang="es-DO" sz="54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18310392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164D5A-ADDB-4EF7-9412-D1C9C7A85266}"/>
              </a:ext>
            </a:extLst>
          </p:cNvPr>
          <p:cNvSpPr/>
          <p:nvPr/>
        </p:nvSpPr>
        <p:spPr>
          <a:xfrm>
            <a:off x="-4339" y="-12879"/>
            <a:ext cx="12195011" cy="6890641"/>
          </a:xfrm>
          <a:custGeom>
            <a:avLst/>
            <a:gdLst>
              <a:gd name="connsiteX0" fmla="*/ 0 w 12180497"/>
              <a:gd name="connsiteY0" fmla="*/ 0 h 6937829"/>
              <a:gd name="connsiteX1" fmla="*/ 12180497 w 12180497"/>
              <a:gd name="connsiteY1" fmla="*/ 0 h 6937829"/>
              <a:gd name="connsiteX2" fmla="*/ 12180497 w 12180497"/>
              <a:gd name="connsiteY2" fmla="*/ 6937829 h 6937829"/>
              <a:gd name="connsiteX3" fmla="*/ 0 w 12180497"/>
              <a:gd name="connsiteY3" fmla="*/ 6937829 h 6937829"/>
              <a:gd name="connsiteX4" fmla="*/ 0 w 12180497"/>
              <a:gd name="connsiteY4"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6937829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748421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25758 w 12180497"/>
              <a:gd name="connsiteY4" fmla="*/ 4580995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77273 w 12180497"/>
              <a:gd name="connsiteY4" fmla="*/ 4323418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370494 w 12180497"/>
              <a:gd name="connsiteY3" fmla="*/ 692492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5975801 w 12180497"/>
              <a:gd name="connsiteY3" fmla="*/ 6899162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516714 w 12180497"/>
              <a:gd name="connsiteY3" fmla="*/ 6873404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6812928 w 12180497"/>
              <a:gd name="connsiteY3" fmla="*/ 6796130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37829"/>
              <a:gd name="connsiteX1" fmla="*/ 12180497 w 12180497"/>
              <a:gd name="connsiteY1" fmla="*/ 0 h 6937829"/>
              <a:gd name="connsiteX2" fmla="*/ 12180497 w 12180497"/>
              <a:gd name="connsiteY2" fmla="*/ 6937829 h 6937829"/>
              <a:gd name="connsiteX3" fmla="*/ 7147779 w 12180497"/>
              <a:gd name="connsiteY3" fmla="*/ 6899161 h 6937829"/>
              <a:gd name="connsiteX4" fmla="*/ 0 w 12180497"/>
              <a:gd name="connsiteY4" fmla="*/ 4271902 h 6937829"/>
              <a:gd name="connsiteX5" fmla="*/ 0 w 12180497"/>
              <a:gd name="connsiteY5" fmla="*/ 0 h 6937829"/>
              <a:gd name="connsiteX0" fmla="*/ 0 w 12180497"/>
              <a:gd name="connsiteY0" fmla="*/ 0 h 6957784"/>
              <a:gd name="connsiteX1" fmla="*/ 12180497 w 12180497"/>
              <a:gd name="connsiteY1" fmla="*/ 0 h 6957784"/>
              <a:gd name="connsiteX2" fmla="*/ 12180497 w 12180497"/>
              <a:gd name="connsiteY2" fmla="*/ 6937829 h 6957784"/>
              <a:gd name="connsiteX3" fmla="*/ 5826979 w 12180497"/>
              <a:gd name="connsiteY3" fmla="*/ 6957784 h 6957784"/>
              <a:gd name="connsiteX4" fmla="*/ 0 w 12180497"/>
              <a:gd name="connsiteY4" fmla="*/ 4271902 h 6957784"/>
              <a:gd name="connsiteX5" fmla="*/ 0 w 12180497"/>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 name="connsiteX0" fmla="*/ 14514 w 12195011"/>
              <a:gd name="connsiteY0" fmla="*/ 0 h 6957784"/>
              <a:gd name="connsiteX1" fmla="*/ 12195011 w 12195011"/>
              <a:gd name="connsiteY1" fmla="*/ 0 h 6957784"/>
              <a:gd name="connsiteX2" fmla="*/ 12195011 w 12195011"/>
              <a:gd name="connsiteY2" fmla="*/ 6937829 h 6957784"/>
              <a:gd name="connsiteX3" fmla="*/ 5841493 w 12195011"/>
              <a:gd name="connsiteY3" fmla="*/ 6957784 h 6957784"/>
              <a:gd name="connsiteX4" fmla="*/ 0 w 12195011"/>
              <a:gd name="connsiteY4" fmla="*/ 4740886 h 6957784"/>
              <a:gd name="connsiteX5" fmla="*/ 14514 w 12195011"/>
              <a:gd name="connsiteY5" fmla="*/ 0 h 695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011" h="6957784">
                <a:moveTo>
                  <a:pt x="14514" y="0"/>
                </a:moveTo>
                <a:lnTo>
                  <a:pt x="12195011" y="0"/>
                </a:lnTo>
                <a:lnTo>
                  <a:pt x="12195011" y="6937829"/>
                </a:lnTo>
                <a:lnTo>
                  <a:pt x="5841493" y="6957784"/>
                </a:lnTo>
                <a:cubicBezTo>
                  <a:pt x="2789199" y="5669907"/>
                  <a:pt x="3006708" y="4649363"/>
                  <a:pt x="0" y="4740886"/>
                </a:cubicBezTo>
                <a:lnTo>
                  <a:pt x="14514" y="0"/>
                </a:lnTo>
                <a:close/>
              </a:path>
            </a:pathLst>
          </a:custGeom>
          <a:solidFill>
            <a:srgbClr val="0E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riángulo rectángulo 3">
            <a:extLst>
              <a:ext uri="{FF2B5EF4-FFF2-40B4-BE49-F238E27FC236}">
                <a16:creationId xmlns:a16="http://schemas.microsoft.com/office/drawing/2014/main" id="{1E5E673E-5CC0-4041-A9DE-029F13646AA4}"/>
              </a:ext>
            </a:extLst>
          </p:cNvPr>
          <p:cNvSpPr/>
          <p:nvPr/>
        </p:nvSpPr>
        <p:spPr>
          <a:xfrm rot="5400000">
            <a:off x="285437" y="-289776"/>
            <a:ext cx="1803041" cy="2382594"/>
          </a:xfrm>
          <a:prstGeom prst="rtTriangle">
            <a:avLst/>
          </a:prstGeom>
          <a:solidFill>
            <a:srgbClr val="96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3ADAB16B-E808-4602-9392-E9B88DBC55A1}"/>
              </a:ext>
            </a:extLst>
          </p:cNvPr>
          <p:cNvSpPr txBox="1"/>
          <p:nvPr/>
        </p:nvSpPr>
        <p:spPr>
          <a:xfrm>
            <a:off x="2378255" y="498828"/>
            <a:ext cx="8469191" cy="4524315"/>
          </a:xfrm>
          <a:prstGeom prst="rect">
            <a:avLst/>
          </a:prstGeom>
          <a:noFill/>
          <a:effectLst>
            <a:outerShdw blurRad="50800" dist="50800" dir="5400000" algn="ctr" rotWithShape="0">
              <a:srgbClr val="000000">
                <a:alpha val="85000"/>
              </a:srgbClr>
            </a:outerShdw>
          </a:effectLst>
        </p:spPr>
        <p:txBody>
          <a:bodyPr wrap="square" rtlCol="0">
            <a:spAutoFit/>
          </a:bodyPr>
          <a:lstStyle/>
          <a:p>
            <a:pPr algn="ctr"/>
            <a:r>
              <a:rPr lang="es-ES" sz="9600" dirty="0">
                <a:solidFill>
                  <a:schemeClr val="bg1"/>
                </a:solidFill>
                <a:latin typeface="Bahnschrift Light Condensed" panose="020B0502040204020203" pitchFamily="34" charset="0"/>
              </a:rPr>
              <a:t>¿Por qué fueron ignoradas las </a:t>
            </a:r>
            <a:r>
              <a:rPr lang="es-ES" sz="9600" dirty="0" smtClean="0">
                <a:solidFill>
                  <a:schemeClr val="bg1"/>
                </a:solidFill>
                <a:latin typeface="Bahnschrift Light Condensed" panose="020B0502040204020203" pitchFamily="34" charset="0"/>
              </a:rPr>
              <a:t>señales en Armero?</a:t>
            </a:r>
            <a:endParaRPr lang="es-DO" sz="9600" dirty="0">
              <a:solidFill>
                <a:srgbClr val="FFC000"/>
              </a:solidFill>
              <a:latin typeface="Bahnschrift Light Condensed" panose="020B0502040204020203" pitchFamily="34" charset="0"/>
            </a:endParaRPr>
          </a:p>
        </p:txBody>
      </p:sp>
    </p:spTree>
    <p:extLst>
      <p:ext uri="{BB962C8B-B14F-4D97-AF65-F5344CB8AC3E}">
        <p14:creationId xmlns:p14="http://schemas.microsoft.com/office/powerpoint/2010/main" val="14170041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9" y="483521"/>
            <a:ext cx="10365154" cy="5909310"/>
          </a:xfrm>
          <a:prstGeom prst="rect">
            <a:avLst/>
          </a:prstGeom>
          <a:noFill/>
          <a:effectLst>
            <a:outerShdw blurRad="50800" dist="50800" dir="5400000" algn="ctr" rotWithShape="0">
              <a:srgbClr val="000000">
                <a:alpha val="52000"/>
              </a:srgbClr>
            </a:outerShdw>
          </a:effectLst>
        </p:spPr>
        <p:txBody>
          <a:bodyPr wrap="square" rtlCol="0">
            <a:spAutoFit/>
          </a:bodyPr>
          <a:lstStyle/>
          <a:p>
            <a:pPr>
              <a:buClr>
                <a:srgbClr val="FFFF00"/>
              </a:buClr>
            </a:pPr>
            <a:r>
              <a:rPr lang="es-ES" sz="5400" dirty="0">
                <a:solidFill>
                  <a:schemeClr val="bg1">
                    <a:lumMod val="85000"/>
                  </a:schemeClr>
                </a:solidFill>
                <a:latin typeface="Bahnschrift Condensed" panose="020B0502040204020203" pitchFamily="34" charset="0"/>
              </a:rPr>
              <a:t>Hubo una </a:t>
            </a:r>
            <a:r>
              <a:rPr lang="es-ES" sz="5400" dirty="0">
                <a:solidFill>
                  <a:srgbClr val="FFFF00"/>
                </a:solidFill>
                <a:latin typeface="Bahnschrift Condensed" panose="020B0502040204020203" pitchFamily="34" charset="0"/>
              </a:rPr>
              <a:t>trágica razón </a:t>
            </a:r>
            <a:r>
              <a:rPr lang="es-ES" sz="5400" dirty="0">
                <a:solidFill>
                  <a:schemeClr val="bg1">
                    <a:lumMod val="85000"/>
                  </a:schemeClr>
                </a:solidFill>
                <a:latin typeface="Bahnschrift Condensed" panose="020B0502040204020203" pitchFamily="34" charset="0"/>
              </a:rPr>
              <a:t>por la cual el pueblo escogió </a:t>
            </a:r>
            <a:r>
              <a:rPr lang="es-ES" sz="5400" dirty="0">
                <a:solidFill>
                  <a:srgbClr val="FFFF00"/>
                </a:solidFill>
                <a:latin typeface="Bahnschrift Condensed" panose="020B0502040204020203" pitchFamily="34" charset="0"/>
              </a:rPr>
              <a:t>ignorar</a:t>
            </a:r>
            <a:r>
              <a:rPr lang="es-ES" sz="5400" dirty="0">
                <a:solidFill>
                  <a:schemeClr val="bg1">
                    <a:lumMod val="85000"/>
                  </a:schemeClr>
                </a:solidFill>
                <a:latin typeface="Bahnschrift Condensed" panose="020B0502040204020203" pitchFamily="34" charset="0"/>
              </a:rPr>
              <a:t> las señales de un desastre inminente. Al igual que en los </a:t>
            </a:r>
            <a:r>
              <a:rPr lang="es-ES" sz="5400" dirty="0">
                <a:solidFill>
                  <a:srgbClr val="FFFF00"/>
                </a:solidFill>
                <a:latin typeface="Bahnschrift Condensed" panose="020B0502040204020203" pitchFamily="34" charset="0"/>
              </a:rPr>
              <a:t>días de Noé</a:t>
            </a:r>
            <a:r>
              <a:rPr lang="es-ES" sz="5400" dirty="0">
                <a:solidFill>
                  <a:schemeClr val="bg1">
                    <a:lumMod val="85000"/>
                  </a:schemeClr>
                </a:solidFill>
                <a:latin typeface="Bahnschrift Condensed" panose="020B0502040204020203" pitchFamily="34" charset="0"/>
              </a:rPr>
              <a:t>, escogieron hacerle caso a </a:t>
            </a:r>
            <a:r>
              <a:rPr lang="es-ES" sz="5400" dirty="0">
                <a:solidFill>
                  <a:srgbClr val="FFFF00"/>
                </a:solidFill>
                <a:latin typeface="Bahnschrift Condensed" panose="020B0502040204020203" pitchFamily="34" charset="0"/>
              </a:rPr>
              <a:t>las voces de los expertos</a:t>
            </a:r>
            <a:r>
              <a:rPr lang="es-ES" sz="5400" dirty="0">
                <a:solidFill>
                  <a:schemeClr val="bg1">
                    <a:lumMod val="85000"/>
                  </a:schemeClr>
                </a:solidFill>
                <a:latin typeface="Bahnschrift Condensed" panose="020B0502040204020203" pitchFamily="34" charset="0"/>
              </a:rPr>
              <a:t> en vez de hacerle caso a las señales patentes. En el artículo </a:t>
            </a:r>
            <a:r>
              <a:rPr lang="es-ES" sz="5400" dirty="0" smtClean="0">
                <a:solidFill>
                  <a:schemeClr val="bg1">
                    <a:lumMod val="85000"/>
                  </a:schemeClr>
                </a:solidFill>
                <a:latin typeface="Bahnschrift Condensed" panose="020B0502040204020203" pitchFamily="34" charset="0"/>
              </a:rPr>
              <a:t>de Calderón </a:t>
            </a:r>
            <a:r>
              <a:rPr lang="es-ES" sz="5400" dirty="0">
                <a:solidFill>
                  <a:schemeClr val="bg1">
                    <a:lumMod val="85000"/>
                  </a:schemeClr>
                </a:solidFill>
                <a:latin typeface="Bahnschrift Condensed" panose="020B0502040204020203" pitchFamily="34" charset="0"/>
              </a:rPr>
              <a:t>hay varios datos tristes:</a:t>
            </a:r>
            <a:endParaRPr lang="es-DO" sz="54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38665696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78804"/>
            <a:ext cx="10365154" cy="5632311"/>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A </a:t>
            </a:r>
            <a:r>
              <a:rPr lang="es-ES" sz="4000" dirty="0">
                <a:solidFill>
                  <a:schemeClr val="bg1">
                    <a:lumMod val="85000"/>
                  </a:schemeClr>
                </a:solidFill>
                <a:latin typeface="Bahnschrift Condensed" panose="020B0502040204020203" pitchFamily="34" charset="0"/>
              </a:rPr>
              <a:t>las siete de la noche, el </a:t>
            </a:r>
            <a:r>
              <a:rPr lang="es-ES" sz="4000" dirty="0">
                <a:solidFill>
                  <a:srgbClr val="FFFF00"/>
                </a:solidFill>
                <a:latin typeface="Bahnschrift Condensed" panose="020B0502040204020203" pitchFamily="34" charset="0"/>
              </a:rPr>
              <a:t>sacerdote</a:t>
            </a:r>
            <a:r>
              <a:rPr lang="es-ES" sz="4000" dirty="0">
                <a:solidFill>
                  <a:schemeClr val="bg1">
                    <a:lumMod val="85000"/>
                  </a:schemeClr>
                </a:solidFill>
                <a:latin typeface="Bahnschrift Condensed" panose="020B0502040204020203" pitchFamily="34" charset="0"/>
              </a:rPr>
              <a:t> Edgar </a:t>
            </a:r>
            <a:r>
              <a:rPr lang="es-ES" sz="4000" dirty="0" smtClean="0">
                <a:solidFill>
                  <a:schemeClr val="bg1">
                    <a:lumMod val="85000"/>
                  </a:schemeClr>
                </a:solidFill>
                <a:latin typeface="Bahnschrift Condensed" panose="020B0502040204020203" pitchFamily="34" charset="0"/>
              </a:rPr>
              <a:t>Efrén </a:t>
            </a:r>
            <a:r>
              <a:rPr lang="es-ES" sz="4000" dirty="0">
                <a:solidFill>
                  <a:schemeClr val="bg1">
                    <a:lumMod val="85000"/>
                  </a:schemeClr>
                </a:solidFill>
                <a:latin typeface="Bahnschrift Condensed" panose="020B0502040204020203" pitchFamily="34" charset="0"/>
              </a:rPr>
              <a:t>Torres </a:t>
            </a:r>
            <a:r>
              <a:rPr lang="es-ES" sz="4000" dirty="0" smtClean="0">
                <a:solidFill>
                  <a:schemeClr val="bg1">
                    <a:lumMod val="85000"/>
                  </a:schemeClr>
                </a:solidFill>
                <a:latin typeface="Bahnschrift Condensed" panose="020B0502040204020203" pitchFamily="34" charset="0"/>
              </a:rPr>
              <a:t>anunció </a:t>
            </a:r>
            <a:r>
              <a:rPr lang="es-ES" sz="4000" dirty="0">
                <a:solidFill>
                  <a:schemeClr val="bg1">
                    <a:lumMod val="85000"/>
                  </a:schemeClr>
                </a:solidFill>
                <a:latin typeface="Bahnschrift Condensed" panose="020B0502040204020203" pitchFamily="34" charset="0"/>
              </a:rPr>
              <a:t>por la radio: “No hay razón para tener pánico. Por favor conserven la calma.”</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rgbClr val="FFFF00"/>
                </a:solidFill>
                <a:latin typeface="Bahnschrift Condensed" panose="020B0502040204020203" pitchFamily="34" charset="0"/>
              </a:rPr>
              <a:t>Defensa </a:t>
            </a:r>
            <a:r>
              <a:rPr lang="es-ES" sz="4000" dirty="0" smtClean="0">
                <a:solidFill>
                  <a:srgbClr val="FFFF00"/>
                </a:solidFill>
                <a:latin typeface="Bahnschrift Condensed" panose="020B0502040204020203" pitchFamily="34" charset="0"/>
              </a:rPr>
              <a:t>Civil</a:t>
            </a:r>
            <a:r>
              <a:rPr lang="es-ES" sz="4000" dirty="0" smtClean="0">
                <a:solidFill>
                  <a:schemeClr val="bg1">
                    <a:lumMod val="85000"/>
                  </a:schemeClr>
                </a:solidFill>
                <a:latin typeface="Bahnschrift Condensed" panose="020B0502040204020203" pitchFamily="34" charset="0"/>
              </a:rPr>
              <a:t>, </a:t>
            </a:r>
            <a:r>
              <a:rPr lang="es-ES" sz="4000" dirty="0">
                <a:solidFill>
                  <a:schemeClr val="bg1">
                    <a:lumMod val="85000"/>
                  </a:schemeClr>
                </a:solidFill>
                <a:latin typeface="Bahnschrift Condensed" panose="020B0502040204020203" pitchFamily="34" charset="0"/>
              </a:rPr>
              <a:t>en un mensaje oficial por </a:t>
            </a:r>
            <a:r>
              <a:rPr lang="es-ES" sz="4000" dirty="0" smtClean="0">
                <a:solidFill>
                  <a:schemeClr val="bg1">
                    <a:lumMod val="85000"/>
                  </a:schemeClr>
                </a:solidFill>
                <a:latin typeface="Bahnschrift Condensed" panose="020B0502040204020203" pitchFamily="34" charset="0"/>
              </a:rPr>
              <a:t>radio, afirmó: </a:t>
            </a:r>
            <a:r>
              <a:rPr lang="es-ES" sz="4000" dirty="0">
                <a:solidFill>
                  <a:schemeClr val="bg1">
                    <a:lumMod val="85000"/>
                  </a:schemeClr>
                </a:solidFill>
                <a:latin typeface="Bahnschrift Condensed" panose="020B0502040204020203" pitchFamily="34" charset="0"/>
              </a:rPr>
              <a:t>“No hay razón para preocuparse.”</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El </a:t>
            </a:r>
            <a:r>
              <a:rPr lang="es-ES" sz="4000" dirty="0">
                <a:solidFill>
                  <a:srgbClr val="FFFF00"/>
                </a:solidFill>
                <a:latin typeface="Bahnschrift Condensed" panose="020B0502040204020203" pitchFamily="34" charset="0"/>
              </a:rPr>
              <a:t>Obispo</a:t>
            </a:r>
            <a:r>
              <a:rPr lang="es-ES" sz="4000" dirty="0">
                <a:solidFill>
                  <a:schemeClr val="bg1">
                    <a:lumMod val="85000"/>
                  </a:schemeClr>
                </a:solidFill>
                <a:latin typeface="Bahnschrift Condensed" panose="020B0502040204020203" pitchFamily="34" charset="0"/>
              </a:rPr>
              <a:t> del pueblo Augusto Osorio advirtió al pueblo que tuviera cuidado con los fanáticos que querían dejar la impresión de un desastre inminente.</a:t>
            </a:r>
          </a:p>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El </a:t>
            </a:r>
            <a:r>
              <a:rPr lang="es-ES" sz="4000" dirty="0">
                <a:solidFill>
                  <a:srgbClr val="FFFF00"/>
                </a:solidFill>
                <a:latin typeface="Bahnschrift Condensed" panose="020B0502040204020203" pitchFamily="34" charset="0"/>
              </a:rPr>
              <a:t>alcalde</a:t>
            </a:r>
            <a:r>
              <a:rPr lang="es-ES" sz="4000" dirty="0">
                <a:solidFill>
                  <a:schemeClr val="bg1">
                    <a:lumMod val="85000"/>
                  </a:schemeClr>
                </a:solidFill>
                <a:latin typeface="Bahnschrift Condensed" panose="020B0502040204020203" pitchFamily="34" charset="0"/>
              </a:rPr>
              <a:t> de la ciudad dijo: “no se preocupen</a:t>
            </a:r>
            <a:r>
              <a:rPr lang="es-ES" sz="4000" dirty="0" smtClean="0">
                <a:solidFill>
                  <a:schemeClr val="bg1">
                    <a:lumMod val="85000"/>
                  </a:schemeClr>
                </a:solidFill>
                <a:latin typeface="Bahnschrift Condensed" panose="020B0502040204020203" pitchFamily="34" charset="0"/>
              </a:rPr>
              <a:t>.”</a:t>
            </a:r>
            <a:endParaRPr lang="es-ES" sz="40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10892869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78804"/>
            <a:ext cx="10365154" cy="6186309"/>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Después </a:t>
            </a:r>
            <a:r>
              <a:rPr lang="es-ES" sz="4400" dirty="0">
                <a:solidFill>
                  <a:schemeClr val="bg1">
                    <a:lumMod val="85000"/>
                  </a:schemeClr>
                </a:solidFill>
                <a:latin typeface="Bahnschrift Condensed" panose="020B0502040204020203" pitchFamily="34" charset="0"/>
              </a:rPr>
              <a:t>del desastre, el </a:t>
            </a:r>
            <a:r>
              <a:rPr lang="es-ES" sz="4400" dirty="0">
                <a:solidFill>
                  <a:srgbClr val="FFFF00"/>
                </a:solidFill>
                <a:latin typeface="Bahnschrift Condensed" panose="020B0502040204020203" pitchFamily="34" charset="0"/>
              </a:rPr>
              <a:t>gobernador</a:t>
            </a:r>
            <a:r>
              <a:rPr lang="es-ES" sz="4400" dirty="0">
                <a:solidFill>
                  <a:schemeClr val="bg1">
                    <a:lumMod val="85000"/>
                  </a:schemeClr>
                </a:solidFill>
                <a:latin typeface="Bahnschrift Condensed" panose="020B0502040204020203" pitchFamily="34" charset="0"/>
              </a:rPr>
              <a:t> del departamento del Tolima </a:t>
            </a:r>
            <a:r>
              <a:rPr lang="es-ES" sz="4400" dirty="0" smtClean="0">
                <a:solidFill>
                  <a:schemeClr val="bg1">
                    <a:lumMod val="85000"/>
                  </a:schemeClr>
                </a:solidFill>
                <a:latin typeface="Bahnschrift Condensed" panose="020B0502040204020203" pitchFamily="34" charset="0"/>
              </a:rPr>
              <a:t>afirmó: </a:t>
            </a:r>
            <a:r>
              <a:rPr lang="es-ES" sz="4400" dirty="0">
                <a:solidFill>
                  <a:schemeClr val="bg1">
                    <a:lumMod val="85000"/>
                  </a:schemeClr>
                </a:solidFill>
                <a:latin typeface="Bahnschrift Condensed" panose="020B0502040204020203" pitchFamily="34" charset="0"/>
              </a:rPr>
              <a:t>“El desastre </a:t>
            </a:r>
            <a:r>
              <a:rPr lang="es-ES" sz="4400" dirty="0">
                <a:solidFill>
                  <a:srgbClr val="FFFF00"/>
                </a:solidFill>
                <a:latin typeface="Bahnschrift Condensed" panose="020B0502040204020203" pitchFamily="34" charset="0"/>
              </a:rPr>
              <a:t>no se podría haber </a:t>
            </a:r>
            <a:r>
              <a:rPr lang="es-ES" sz="4400" dirty="0" smtClean="0">
                <a:solidFill>
                  <a:srgbClr val="FFFF00"/>
                </a:solidFill>
                <a:latin typeface="Bahnschrift Condensed" panose="020B0502040204020203" pitchFamily="34" charset="0"/>
              </a:rPr>
              <a:t>predicho </a:t>
            </a:r>
            <a:r>
              <a:rPr lang="es-ES" sz="4400" dirty="0">
                <a:solidFill>
                  <a:schemeClr val="bg1">
                    <a:lumMod val="85000"/>
                  </a:schemeClr>
                </a:solidFill>
                <a:latin typeface="Bahnschrift Condensed" panose="020B0502040204020203" pitchFamily="34" charset="0"/>
              </a:rPr>
              <a:t>de antemano.”</a:t>
            </a:r>
          </a:p>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El </a:t>
            </a:r>
            <a:r>
              <a:rPr lang="es-ES" sz="4400" dirty="0">
                <a:solidFill>
                  <a:srgbClr val="FFFF00"/>
                </a:solidFill>
                <a:latin typeface="Bahnschrift Condensed" panose="020B0502040204020203" pitchFamily="34" charset="0"/>
              </a:rPr>
              <a:t>científico</a:t>
            </a:r>
            <a:r>
              <a:rPr lang="es-ES" sz="4400" dirty="0">
                <a:solidFill>
                  <a:schemeClr val="bg1">
                    <a:lumMod val="85000"/>
                  </a:schemeClr>
                </a:solidFill>
                <a:latin typeface="Bahnschrift Condensed" panose="020B0502040204020203" pitchFamily="34" charset="0"/>
              </a:rPr>
              <a:t> Colombiano, Jaime Villegas Velázquez, afirmo: “Este volcán </a:t>
            </a:r>
            <a:r>
              <a:rPr lang="es-ES" sz="4400" dirty="0">
                <a:solidFill>
                  <a:srgbClr val="FFFF00"/>
                </a:solidFill>
                <a:latin typeface="Bahnschrift Condensed" panose="020B0502040204020203" pitchFamily="34" charset="0"/>
              </a:rPr>
              <a:t>nunca </a:t>
            </a:r>
            <a:r>
              <a:rPr lang="es-ES" sz="4400" dirty="0" smtClean="0">
                <a:solidFill>
                  <a:srgbClr val="FFFF00"/>
                </a:solidFill>
                <a:latin typeface="Bahnschrift Condensed" panose="020B0502040204020203" pitchFamily="34" charset="0"/>
              </a:rPr>
              <a:t>estallará</a:t>
            </a:r>
            <a:r>
              <a:rPr lang="es-ES" sz="4400" dirty="0" smtClean="0">
                <a:solidFill>
                  <a:schemeClr val="bg1">
                    <a:lumMod val="85000"/>
                  </a:schemeClr>
                </a:solidFill>
                <a:latin typeface="Bahnschrift Condensed" panose="020B0502040204020203" pitchFamily="34" charset="0"/>
              </a:rPr>
              <a:t>. </a:t>
            </a:r>
            <a:r>
              <a:rPr lang="es-ES" sz="4400" dirty="0">
                <a:solidFill>
                  <a:schemeClr val="bg1">
                    <a:lumMod val="85000"/>
                  </a:schemeClr>
                </a:solidFill>
                <a:latin typeface="Bahnschrift Condensed" panose="020B0502040204020203" pitchFamily="34" charset="0"/>
              </a:rPr>
              <a:t>Nada va a pasar. Tengan cuidado con las especulaciones y exageraciones</a:t>
            </a:r>
            <a:r>
              <a:rPr lang="es-ES" sz="4400" dirty="0" smtClean="0">
                <a:solidFill>
                  <a:schemeClr val="bg1">
                    <a:lumMod val="85000"/>
                  </a:schemeClr>
                </a:solidFill>
                <a:latin typeface="Bahnschrift Condensed" panose="020B0502040204020203" pitchFamily="34" charset="0"/>
              </a:rPr>
              <a:t>.”</a:t>
            </a:r>
            <a:endParaRPr lang="es-ES" sz="4400" dirty="0">
              <a:solidFill>
                <a:schemeClr val="bg1">
                  <a:lumMod val="85000"/>
                </a:schemeClr>
              </a:solidFill>
              <a:latin typeface="Bahnschrift Condensed" panose="020B0502040204020203" pitchFamily="34" charset="0"/>
            </a:endParaRPr>
          </a:p>
          <a:p>
            <a:pPr marL="571500" indent="-571500">
              <a:buClr>
                <a:srgbClr val="FFFF00"/>
              </a:buClr>
              <a:buFont typeface="Wingdings" panose="05000000000000000000" pitchFamily="2" charset="2"/>
              <a:buChar char="Ø"/>
            </a:pPr>
            <a:r>
              <a:rPr lang="es-ES" sz="4400" dirty="0" smtClean="0">
                <a:solidFill>
                  <a:schemeClr val="bg1">
                    <a:lumMod val="85000"/>
                  </a:schemeClr>
                </a:solidFill>
                <a:latin typeface="Bahnschrift Condensed" panose="020B0502040204020203" pitchFamily="34" charset="0"/>
              </a:rPr>
              <a:t>El </a:t>
            </a:r>
            <a:r>
              <a:rPr lang="es-ES" sz="4400" dirty="0">
                <a:solidFill>
                  <a:srgbClr val="FFFF00"/>
                </a:solidFill>
                <a:latin typeface="Bahnschrift Condensed" panose="020B0502040204020203" pitchFamily="34" charset="0"/>
              </a:rPr>
              <a:t>secretario de minas</a:t>
            </a:r>
            <a:r>
              <a:rPr lang="es-ES" sz="4400" dirty="0">
                <a:solidFill>
                  <a:schemeClr val="bg1">
                    <a:lumMod val="85000"/>
                  </a:schemeClr>
                </a:solidFill>
                <a:latin typeface="Bahnschrift Condensed" panose="020B0502040204020203" pitchFamily="34" charset="0"/>
              </a:rPr>
              <a:t>, </a:t>
            </a:r>
            <a:r>
              <a:rPr lang="es-ES" sz="4400" dirty="0" smtClean="0">
                <a:solidFill>
                  <a:schemeClr val="bg1">
                    <a:lumMod val="85000"/>
                  </a:schemeClr>
                </a:solidFill>
                <a:latin typeface="Bahnschrift Condensed" panose="020B0502040204020203" pitchFamily="34" charset="0"/>
              </a:rPr>
              <a:t>Iván </a:t>
            </a:r>
            <a:r>
              <a:rPr lang="es-ES" sz="4400" dirty="0">
                <a:solidFill>
                  <a:schemeClr val="bg1">
                    <a:lumMod val="85000"/>
                  </a:schemeClr>
                </a:solidFill>
                <a:latin typeface="Bahnschrift Condensed" panose="020B0502040204020203" pitchFamily="34" charset="0"/>
              </a:rPr>
              <a:t>Duque Escobar dijo: “</a:t>
            </a:r>
            <a:r>
              <a:rPr lang="es-ES" sz="4400" dirty="0">
                <a:solidFill>
                  <a:srgbClr val="FFFF00"/>
                </a:solidFill>
                <a:latin typeface="Bahnschrift Condensed" panose="020B0502040204020203" pitchFamily="34" charset="0"/>
              </a:rPr>
              <a:t>Nada </a:t>
            </a:r>
            <a:r>
              <a:rPr lang="es-ES" sz="4400" dirty="0" smtClean="0">
                <a:solidFill>
                  <a:srgbClr val="FFFF00"/>
                </a:solidFill>
                <a:latin typeface="Bahnschrift Condensed" panose="020B0502040204020203" pitchFamily="34" charset="0"/>
              </a:rPr>
              <a:t>pasará</a:t>
            </a:r>
            <a:r>
              <a:rPr lang="es-ES" sz="4400" dirty="0" smtClean="0">
                <a:solidFill>
                  <a:schemeClr val="bg1">
                    <a:lumMod val="85000"/>
                  </a:schemeClr>
                </a:solidFill>
                <a:latin typeface="Bahnschrift Condensed" panose="020B0502040204020203" pitchFamily="34" charset="0"/>
              </a:rPr>
              <a:t>.”</a:t>
            </a:r>
            <a:endParaRPr lang="es-ES" sz="44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418377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1683657" y="223765"/>
            <a:ext cx="9637053" cy="6186309"/>
          </a:xfrm>
          <a:prstGeom prst="rect">
            <a:avLst/>
          </a:prstGeom>
          <a:noFill/>
          <a:effectLst>
            <a:outerShdw blurRad="50800" dist="50800" dir="5400000" algn="ctr" rotWithShape="0">
              <a:srgbClr val="000000">
                <a:alpha val="52000"/>
              </a:srgbClr>
            </a:outerShdw>
          </a:effectLst>
        </p:spPr>
        <p:txBody>
          <a:bodyPr wrap="square" rtlCol="0">
            <a:spAutoFit/>
          </a:bodyPr>
          <a:lstStyle/>
          <a:p>
            <a:r>
              <a:rPr lang="es-ES" sz="4400" dirty="0">
                <a:solidFill>
                  <a:srgbClr val="FFC000"/>
                </a:solidFill>
                <a:latin typeface="Bahnschrift Condensed" panose="020B0502040204020203" pitchFamily="34" charset="0"/>
              </a:rPr>
              <a:t>La maldad sobre la tierra</a:t>
            </a:r>
            <a:endParaRPr lang="es-ES" sz="4400" dirty="0" smtClean="0">
              <a:solidFill>
                <a:schemeClr val="bg1"/>
              </a:solidFill>
              <a:latin typeface="Bahnschrift Condensed" panose="020B0502040204020203" pitchFamily="34" charset="0"/>
            </a:endParaRPr>
          </a:p>
          <a:p>
            <a:r>
              <a:rPr lang="es-ES" sz="4400" dirty="0">
                <a:solidFill>
                  <a:srgbClr val="FF0000"/>
                </a:solidFill>
                <a:latin typeface="Bahnschrift Condensed" panose="020B0502040204020203" pitchFamily="34" charset="0"/>
              </a:rPr>
              <a:t>Génesis 6:5, 11, 12:</a:t>
            </a:r>
            <a:r>
              <a:rPr lang="es-ES" sz="4400" dirty="0">
                <a:solidFill>
                  <a:schemeClr val="bg1"/>
                </a:solidFill>
                <a:latin typeface="Bahnschrift Condensed" panose="020B0502040204020203" pitchFamily="34" charset="0"/>
              </a:rPr>
              <a:t> “Y vio Jehová que la </a:t>
            </a:r>
            <a:r>
              <a:rPr lang="es-ES" sz="4400" dirty="0">
                <a:solidFill>
                  <a:srgbClr val="FFFF00"/>
                </a:solidFill>
                <a:latin typeface="Bahnschrift Condensed" panose="020B0502040204020203" pitchFamily="34" charset="0"/>
              </a:rPr>
              <a:t>maldad</a:t>
            </a:r>
            <a:r>
              <a:rPr lang="es-ES" sz="4400" dirty="0">
                <a:solidFill>
                  <a:schemeClr val="bg1"/>
                </a:solidFill>
                <a:latin typeface="Bahnschrift Condensed" panose="020B0502040204020203" pitchFamily="34" charset="0"/>
              </a:rPr>
              <a:t> de los hombres era </a:t>
            </a:r>
            <a:r>
              <a:rPr lang="es-ES" sz="4400" dirty="0">
                <a:solidFill>
                  <a:srgbClr val="FFFF00"/>
                </a:solidFill>
                <a:latin typeface="Bahnschrift Condensed" panose="020B0502040204020203" pitchFamily="34" charset="0"/>
              </a:rPr>
              <a:t>mucha</a:t>
            </a:r>
            <a:r>
              <a:rPr lang="es-ES" sz="4400" dirty="0">
                <a:solidFill>
                  <a:schemeClr val="bg1"/>
                </a:solidFill>
                <a:latin typeface="Bahnschrift Condensed" panose="020B0502040204020203" pitchFamily="34" charset="0"/>
              </a:rPr>
              <a:t> en la tierra, y que </a:t>
            </a:r>
            <a:r>
              <a:rPr lang="es-ES" sz="4400" dirty="0">
                <a:solidFill>
                  <a:srgbClr val="FFFF00"/>
                </a:solidFill>
                <a:latin typeface="Bahnschrift Condensed" panose="020B0502040204020203" pitchFamily="34" charset="0"/>
              </a:rPr>
              <a:t>todo</a:t>
            </a:r>
            <a:r>
              <a:rPr lang="es-ES" sz="4400" dirty="0">
                <a:solidFill>
                  <a:schemeClr val="bg1"/>
                </a:solidFill>
                <a:latin typeface="Bahnschrift Condensed" panose="020B0502040204020203" pitchFamily="34" charset="0"/>
              </a:rPr>
              <a:t> designio de los pensamientos del corazón de ellos era de </a:t>
            </a:r>
            <a:r>
              <a:rPr lang="es-ES" sz="4400" dirty="0">
                <a:solidFill>
                  <a:srgbClr val="FFFF00"/>
                </a:solidFill>
                <a:latin typeface="Bahnschrift Condensed" panose="020B0502040204020203" pitchFamily="34" charset="0"/>
              </a:rPr>
              <a:t>continuo solamente </a:t>
            </a:r>
            <a:r>
              <a:rPr lang="es-ES" sz="4400" dirty="0">
                <a:solidFill>
                  <a:schemeClr val="bg1"/>
                </a:solidFill>
                <a:latin typeface="Bahnschrift Condensed" panose="020B0502040204020203" pitchFamily="34" charset="0"/>
              </a:rPr>
              <a:t>el mal. . . Y se </a:t>
            </a:r>
            <a:r>
              <a:rPr lang="es-ES" sz="4400" dirty="0">
                <a:solidFill>
                  <a:srgbClr val="FFFF00"/>
                </a:solidFill>
                <a:latin typeface="Bahnschrift Condensed" panose="020B0502040204020203" pitchFamily="34" charset="0"/>
              </a:rPr>
              <a:t>corrompió</a:t>
            </a:r>
            <a:r>
              <a:rPr lang="es-ES" sz="4400" dirty="0">
                <a:solidFill>
                  <a:schemeClr val="bg1"/>
                </a:solidFill>
                <a:latin typeface="Bahnschrift Condensed" panose="020B0502040204020203" pitchFamily="34" charset="0"/>
              </a:rPr>
              <a:t> la tierra delante de Dios, y estaba la tierra llena de </a:t>
            </a:r>
            <a:r>
              <a:rPr lang="es-ES" sz="4400" dirty="0">
                <a:solidFill>
                  <a:srgbClr val="FFFF00"/>
                </a:solidFill>
                <a:latin typeface="Bahnschrift Condensed" panose="020B0502040204020203" pitchFamily="34" charset="0"/>
              </a:rPr>
              <a:t>violencia</a:t>
            </a:r>
            <a:r>
              <a:rPr lang="es-ES" sz="4400" dirty="0">
                <a:solidFill>
                  <a:schemeClr val="bg1"/>
                </a:solidFill>
                <a:latin typeface="Bahnschrift Condensed" panose="020B0502040204020203" pitchFamily="34" charset="0"/>
              </a:rPr>
              <a:t>. 12 Y miró Dios la tierra, y he aquí que estaba </a:t>
            </a:r>
            <a:r>
              <a:rPr lang="es-ES" sz="4400" dirty="0">
                <a:solidFill>
                  <a:srgbClr val="FFFF00"/>
                </a:solidFill>
                <a:latin typeface="Bahnschrift Condensed" panose="020B0502040204020203" pitchFamily="34" charset="0"/>
              </a:rPr>
              <a:t>corrompida</a:t>
            </a:r>
            <a:r>
              <a:rPr lang="es-ES" sz="4400" dirty="0">
                <a:solidFill>
                  <a:schemeClr val="bg1"/>
                </a:solidFill>
                <a:latin typeface="Bahnschrift Condensed" panose="020B0502040204020203" pitchFamily="34" charset="0"/>
              </a:rPr>
              <a:t>; porque </a:t>
            </a:r>
            <a:r>
              <a:rPr lang="es-ES" sz="4400" dirty="0">
                <a:solidFill>
                  <a:srgbClr val="FFFF00"/>
                </a:solidFill>
                <a:latin typeface="Bahnschrift Condensed" panose="020B0502040204020203" pitchFamily="34" charset="0"/>
              </a:rPr>
              <a:t>toda carne </a:t>
            </a:r>
            <a:r>
              <a:rPr lang="es-ES" sz="4400" dirty="0">
                <a:solidFill>
                  <a:schemeClr val="bg1"/>
                </a:solidFill>
                <a:latin typeface="Bahnschrift Condensed" panose="020B0502040204020203" pitchFamily="34" charset="0"/>
              </a:rPr>
              <a:t>había </a:t>
            </a:r>
            <a:r>
              <a:rPr lang="es-ES" sz="4400" dirty="0">
                <a:solidFill>
                  <a:srgbClr val="FFFF00"/>
                </a:solidFill>
                <a:latin typeface="Bahnschrift Condensed" panose="020B0502040204020203" pitchFamily="34" charset="0"/>
              </a:rPr>
              <a:t>corrompido</a:t>
            </a:r>
            <a:r>
              <a:rPr lang="es-ES" sz="4400" dirty="0">
                <a:solidFill>
                  <a:schemeClr val="bg1"/>
                </a:solidFill>
                <a:latin typeface="Bahnschrift Condensed" panose="020B0502040204020203" pitchFamily="34" charset="0"/>
              </a:rPr>
              <a:t> su </a:t>
            </a:r>
            <a:r>
              <a:rPr lang="es-ES" sz="4400" dirty="0">
                <a:solidFill>
                  <a:srgbClr val="FFFF00"/>
                </a:solidFill>
                <a:latin typeface="Bahnschrift Condensed" panose="020B0502040204020203" pitchFamily="34" charset="0"/>
              </a:rPr>
              <a:t>camino</a:t>
            </a:r>
            <a:r>
              <a:rPr lang="es-ES" sz="4400" dirty="0">
                <a:solidFill>
                  <a:schemeClr val="bg1"/>
                </a:solidFill>
                <a:latin typeface="Bahnschrift Condensed" panose="020B0502040204020203" pitchFamily="34" charset="0"/>
              </a:rPr>
              <a:t> sobre la tierra.”</a:t>
            </a:r>
          </a:p>
        </p:txBody>
      </p:sp>
    </p:spTree>
    <p:extLst>
      <p:ext uri="{BB962C8B-B14F-4D97-AF65-F5344CB8AC3E}">
        <p14:creationId xmlns:p14="http://schemas.microsoft.com/office/powerpoint/2010/main" val="10746487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278804"/>
            <a:ext cx="10365154" cy="6001643"/>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Aun </a:t>
            </a:r>
            <a:r>
              <a:rPr lang="es-ES" sz="4800" dirty="0">
                <a:solidFill>
                  <a:schemeClr val="bg1">
                    <a:lumMod val="85000"/>
                  </a:schemeClr>
                </a:solidFill>
                <a:latin typeface="Bahnschrift Condensed" panose="020B0502040204020203" pitchFamily="34" charset="0"/>
              </a:rPr>
              <a:t>el </a:t>
            </a:r>
            <a:r>
              <a:rPr lang="es-ES" sz="4800" dirty="0">
                <a:solidFill>
                  <a:srgbClr val="FFFF00"/>
                </a:solidFill>
                <a:latin typeface="Bahnschrift Condensed" panose="020B0502040204020203" pitchFamily="34" charset="0"/>
              </a:rPr>
              <a:t>geólogo</a:t>
            </a:r>
            <a:r>
              <a:rPr lang="es-ES" sz="4800" dirty="0">
                <a:solidFill>
                  <a:schemeClr val="bg1">
                    <a:lumMod val="85000"/>
                  </a:schemeClr>
                </a:solidFill>
                <a:latin typeface="Bahnschrift Condensed" panose="020B0502040204020203" pitchFamily="34" charset="0"/>
              </a:rPr>
              <a:t> Estadounidense </a:t>
            </a:r>
            <a:r>
              <a:rPr lang="es-ES" sz="4800" dirty="0" err="1">
                <a:solidFill>
                  <a:schemeClr val="bg1">
                    <a:lumMod val="85000"/>
                  </a:schemeClr>
                </a:solidFill>
                <a:latin typeface="Bahnschrift Condensed" panose="020B0502040204020203" pitchFamily="34" charset="0"/>
              </a:rPr>
              <a:t>Darrel</a:t>
            </a:r>
            <a:r>
              <a:rPr lang="es-ES" sz="4800" dirty="0">
                <a:solidFill>
                  <a:schemeClr val="bg1">
                    <a:lumMod val="85000"/>
                  </a:schemeClr>
                </a:solidFill>
                <a:latin typeface="Bahnschrift Condensed" panose="020B0502040204020203" pitchFamily="34" charset="0"/>
              </a:rPr>
              <a:t> </a:t>
            </a:r>
            <a:r>
              <a:rPr lang="es-ES" sz="4800" dirty="0" err="1">
                <a:solidFill>
                  <a:schemeClr val="bg1">
                    <a:lumMod val="85000"/>
                  </a:schemeClr>
                </a:solidFill>
                <a:latin typeface="Bahnschrift Condensed" panose="020B0502040204020203" pitchFamily="34" charset="0"/>
              </a:rPr>
              <a:t>Herd</a:t>
            </a:r>
            <a:r>
              <a:rPr lang="es-ES" sz="4800" dirty="0">
                <a:solidFill>
                  <a:schemeClr val="bg1">
                    <a:lumMod val="85000"/>
                  </a:schemeClr>
                </a:solidFill>
                <a:latin typeface="Bahnschrift Condensed" panose="020B0502040204020203" pitchFamily="34" charset="0"/>
              </a:rPr>
              <a:t>, había dicho: “Es muy </a:t>
            </a:r>
            <a:r>
              <a:rPr lang="es-ES" sz="4800" dirty="0">
                <a:solidFill>
                  <a:srgbClr val="FFFF00"/>
                </a:solidFill>
                <a:latin typeface="Bahnschrift Condensed" panose="020B0502040204020203" pitchFamily="34" charset="0"/>
              </a:rPr>
              <a:t>improbable</a:t>
            </a:r>
            <a:r>
              <a:rPr lang="es-ES" sz="4800" dirty="0">
                <a:solidFill>
                  <a:schemeClr val="bg1">
                    <a:lumMod val="85000"/>
                  </a:schemeClr>
                </a:solidFill>
                <a:latin typeface="Bahnschrift Condensed" panose="020B0502040204020203" pitchFamily="34" charset="0"/>
              </a:rPr>
              <a:t> que la ciudad pueda ser </a:t>
            </a:r>
            <a:r>
              <a:rPr lang="es-ES" sz="4800" dirty="0">
                <a:solidFill>
                  <a:srgbClr val="FFFF00"/>
                </a:solidFill>
                <a:latin typeface="Bahnschrift Condensed" panose="020B0502040204020203" pitchFamily="34" charset="0"/>
              </a:rPr>
              <a:t>sepultada</a:t>
            </a:r>
            <a:r>
              <a:rPr lang="es-ES" sz="4800" dirty="0">
                <a:solidFill>
                  <a:schemeClr val="bg1">
                    <a:lumMod val="85000"/>
                  </a:schemeClr>
                </a:solidFill>
                <a:latin typeface="Bahnschrift Condensed" panose="020B0502040204020203" pitchFamily="34" charset="0"/>
              </a:rPr>
              <a:t> por rocas, lava o barro.”</a:t>
            </a:r>
          </a:p>
          <a:p>
            <a:pPr marL="571500" indent="-571500">
              <a:buClr>
                <a:srgbClr val="FFFF00"/>
              </a:buClr>
              <a:buFont typeface="Wingdings" panose="05000000000000000000" pitchFamily="2" charset="2"/>
              <a:buChar char="Ø"/>
            </a:pPr>
            <a:r>
              <a:rPr lang="es-ES" sz="4800" dirty="0" smtClean="0">
                <a:solidFill>
                  <a:schemeClr val="bg1">
                    <a:lumMod val="85000"/>
                  </a:schemeClr>
                </a:solidFill>
                <a:latin typeface="Bahnschrift Condensed" panose="020B0502040204020203" pitchFamily="34" charset="0"/>
              </a:rPr>
              <a:t>El </a:t>
            </a:r>
            <a:r>
              <a:rPr lang="es-ES" sz="4800" dirty="0">
                <a:solidFill>
                  <a:srgbClr val="FFFF00"/>
                </a:solidFill>
                <a:latin typeface="Bahnschrift Condensed" panose="020B0502040204020203" pitchFamily="34" charset="0"/>
              </a:rPr>
              <a:t>Comité Regional de Emergencias </a:t>
            </a:r>
            <a:r>
              <a:rPr lang="es-ES" sz="4800" dirty="0">
                <a:solidFill>
                  <a:schemeClr val="bg1">
                    <a:lumMod val="85000"/>
                  </a:schemeClr>
                </a:solidFill>
                <a:latin typeface="Bahnschrift Condensed" panose="020B0502040204020203" pitchFamily="34" charset="0"/>
              </a:rPr>
              <a:t>impartió el mensaje: “No esperen que las ventanas se quiebren . . . No esperen oscuridad, ni lava corriendo cuesta abajo, no esperen una gran cantidad de ceniza entre otras cosas</a:t>
            </a:r>
            <a:r>
              <a:rPr lang="es-ES" sz="4800" dirty="0" smtClean="0">
                <a:solidFill>
                  <a:schemeClr val="bg1">
                    <a:lumMod val="85000"/>
                  </a:schemeClr>
                </a:solidFill>
                <a:latin typeface="Bahnschrift Condensed" panose="020B0502040204020203" pitchFamily="34" charset="0"/>
              </a:rPr>
              <a:t>.</a:t>
            </a:r>
            <a:endParaRPr lang="es-ES" sz="4800" dirty="0">
              <a:solidFill>
                <a:schemeClr val="bg1">
                  <a:lumMod val="85000"/>
                </a:schemeClr>
              </a:solidFill>
              <a:latin typeface="Bahnschrift Condensed" panose="020B0502040204020203" pitchFamily="34" charset="0"/>
            </a:endParaRPr>
          </a:p>
        </p:txBody>
      </p:sp>
    </p:spTree>
    <p:extLst>
      <p:ext uri="{BB962C8B-B14F-4D97-AF65-F5344CB8AC3E}">
        <p14:creationId xmlns:p14="http://schemas.microsoft.com/office/powerpoint/2010/main" val="20328753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A1A69F-DFCF-49D8-A0BA-47C77AC631FF}"/>
              </a:ext>
            </a:extLst>
          </p:cNvPr>
          <p:cNvSpPr/>
          <p:nvPr/>
        </p:nvSpPr>
        <p:spPr>
          <a:xfrm>
            <a:off x="0" y="0"/>
            <a:ext cx="12192000" cy="6858000"/>
          </a:xfrm>
          <a:prstGeom prst="rect">
            <a:avLst/>
          </a:prstGeom>
          <a:solidFill>
            <a:srgbClr val="15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4" name="Triángulo rectángulo 3">
            <a:extLst>
              <a:ext uri="{FF2B5EF4-FFF2-40B4-BE49-F238E27FC236}">
                <a16:creationId xmlns:a16="http://schemas.microsoft.com/office/drawing/2014/main" id="{C2E85C08-31F4-4BD9-885E-40638F372D84}"/>
              </a:ext>
            </a:extLst>
          </p:cNvPr>
          <p:cNvSpPr/>
          <p:nvPr/>
        </p:nvSpPr>
        <p:spPr>
          <a:xfrm rot="5400000">
            <a:off x="55887" y="-60226"/>
            <a:ext cx="1567543" cy="168799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CuadroTexto 5">
            <a:extLst>
              <a:ext uri="{FF2B5EF4-FFF2-40B4-BE49-F238E27FC236}">
                <a16:creationId xmlns:a16="http://schemas.microsoft.com/office/drawing/2014/main" id="{7681D4FA-1499-40D7-BA8D-B57F720ACDFB}"/>
              </a:ext>
            </a:extLst>
          </p:cNvPr>
          <p:cNvSpPr txBox="1"/>
          <p:nvPr/>
        </p:nvSpPr>
        <p:spPr>
          <a:xfrm>
            <a:off x="839658" y="920621"/>
            <a:ext cx="10365154" cy="5016758"/>
          </a:xfrm>
          <a:prstGeom prst="rect">
            <a:avLst/>
          </a:prstGeom>
          <a:noFill/>
          <a:effectLst>
            <a:outerShdw blurRad="50800" dist="50800" dir="5400000" algn="ctr" rotWithShape="0">
              <a:srgbClr val="000000">
                <a:alpha val="5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000" dirty="0" smtClean="0">
                <a:solidFill>
                  <a:schemeClr val="bg1">
                    <a:lumMod val="85000"/>
                  </a:schemeClr>
                </a:solidFill>
                <a:latin typeface="Bahnschrift Condensed" panose="020B0502040204020203" pitchFamily="34" charset="0"/>
              </a:rPr>
              <a:t>La </a:t>
            </a:r>
            <a:r>
              <a:rPr lang="es-ES" sz="4000" dirty="0">
                <a:solidFill>
                  <a:schemeClr val="bg1">
                    <a:lumMod val="85000"/>
                  </a:schemeClr>
                </a:solidFill>
                <a:latin typeface="Bahnschrift Condensed" panose="020B0502040204020203" pitchFamily="34" charset="0"/>
              </a:rPr>
              <a:t>gente </a:t>
            </a:r>
            <a:r>
              <a:rPr lang="es-ES" sz="4000" dirty="0" smtClean="0">
                <a:solidFill>
                  <a:schemeClr val="bg1">
                    <a:lumMod val="85000"/>
                  </a:schemeClr>
                </a:solidFill>
                <a:latin typeface="Bahnschrift Condensed" panose="020B0502040204020203" pitchFamily="34" charset="0"/>
              </a:rPr>
              <a:t>no </a:t>
            </a:r>
            <a:r>
              <a:rPr lang="es-ES" sz="4000" dirty="0">
                <a:solidFill>
                  <a:schemeClr val="bg1">
                    <a:lumMod val="85000"/>
                  </a:schemeClr>
                </a:solidFill>
                <a:latin typeface="Bahnschrift Condensed" panose="020B0502040204020203" pitchFamily="34" charset="0"/>
              </a:rPr>
              <a:t>se dio cuenta que </a:t>
            </a:r>
            <a:r>
              <a:rPr lang="es-ES" sz="4000" dirty="0">
                <a:solidFill>
                  <a:srgbClr val="FFFF00"/>
                </a:solidFill>
                <a:latin typeface="Bahnschrift Condensed" panose="020B0502040204020203" pitchFamily="34" charset="0"/>
              </a:rPr>
              <a:t>la puerta de la vida </a:t>
            </a:r>
            <a:r>
              <a:rPr lang="es-ES" sz="4000" dirty="0">
                <a:solidFill>
                  <a:schemeClr val="bg1">
                    <a:lumMod val="85000"/>
                  </a:schemeClr>
                </a:solidFill>
                <a:latin typeface="Bahnschrift Condensed" panose="020B0502040204020203" pitchFamily="34" charset="0"/>
              </a:rPr>
              <a:t>se </a:t>
            </a:r>
            <a:r>
              <a:rPr lang="es-ES" sz="4000" dirty="0">
                <a:solidFill>
                  <a:srgbClr val="FFFF00"/>
                </a:solidFill>
                <a:latin typeface="Bahnschrift Condensed" panose="020B0502040204020203" pitchFamily="34" charset="0"/>
              </a:rPr>
              <a:t>había cerrado </a:t>
            </a:r>
            <a:r>
              <a:rPr lang="es-ES" sz="4000" dirty="0">
                <a:solidFill>
                  <a:schemeClr val="bg1">
                    <a:lumMod val="85000"/>
                  </a:schemeClr>
                </a:solidFill>
                <a:latin typeface="Bahnschrift Condensed" panose="020B0502040204020203" pitchFamily="34" charset="0"/>
              </a:rPr>
              <a:t>hasta que vino la </a:t>
            </a:r>
            <a:r>
              <a:rPr lang="es-ES" sz="4000" dirty="0">
                <a:solidFill>
                  <a:srgbClr val="FFFF00"/>
                </a:solidFill>
                <a:latin typeface="Bahnschrift Condensed" panose="020B0502040204020203" pitchFamily="34" charset="0"/>
              </a:rPr>
              <a:t>avalancha de barro </a:t>
            </a:r>
            <a:r>
              <a:rPr lang="es-ES" sz="4000" dirty="0">
                <a:solidFill>
                  <a:schemeClr val="bg1">
                    <a:lumMod val="85000"/>
                  </a:schemeClr>
                </a:solidFill>
                <a:latin typeface="Bahnschrift Condensed" panose="020B0502040204020203" pitchFamily="34" charset="0"/>
              </a:rPr>
              <a:t>pero entonces ya era demasiado tarde. </a:t>
            </a:r>
            <a:r>
              <a:rPr lang="es-ES" sz="4000" dirty="0">
                <a:solidFill>
                  <a:srgbClr val="FFFF00"/>
                </a:solidFill>
                <a:latin typeface="Bahnschrift Condensed" panose="020B0502040204020203" pitchFamily="34" charset="0"/>
              </a:rPr>
              <a:t>El barro se los </a:t>
            </a:r>
            <a:r>
              <a:rPr lang="es-ES" sz="4000" dirty="0" smtClean="0">
                <a:solidFill>
                  <a:srgbClr val="FFFF00"/>
                </a:solidFill>
                <a:latin typeface="Bahnschrift Condensed" panose="020B0502040204020203" pitchFamily="34" charset="0"/>
              </a:rPr>
              <a:t>llevó </a:t>
            </a:r>
            <a:r>
              <a:rPr lang="es-ES" sz="4000" dirty="0">
                <a:solidFill>
                  <a:srgbClr val="FFFF00"/>
                </a:solidFill>
                <a:latin typeface="Bahnschrift Condensed" panose="020B0502040204020203" pitchFamily="34" charset="0"/>
              </a:rPr>
              <a:t>a todos</a:t>
            </a:r>
            <a:r>
              <a:rPr lang="es-ES" sz="4000" dirty="0">
                <a:solidFill>
                  <a:schemeClr val="bg1">
                    <a:lumMod val="85000"/>
                  </a:schemeClr>
                </a:solidFill>
                <a:latin typeface="Bahnschrift Condensed" panose="020B0502040204020203" pitchFamily="34" charset="0"/>
              </a:rPr>
              <a:t>. Quedaron pocos. Así mismo será la venida de Cristo. La puerta </a:t>
            </a:r>
            <a:r>
              <a:rPr lang="es-ES" sz="4000" dirty="0" smtClean="0">
                <a:solidFill>
                  <a:schemeClr val="bg1">
                    <a:lumMod val="85000"/>
                  </a:schemeClr>
                </a:solidFill>
                <a:latin typeface="Bahnschrift Condensed" panose="020B0502040204020203" pitchFamily="34" charset="0"/>
              </a:rPr>
              <a:t>se cerrará </a:t>
            </a:r>
            <a:r>
              <a:rPr lang="es-ES" sz="4000" dirty="0">
                <a:solidFill>
                  <a:schemeClr val="bg1">
                    <a:lumMod val="85000"/>
                  </a:schemeClr>
                </a:solidFill>
                <a:latin typeface="Bahnschrift Condensed" panose="020B0502040204020203" pitchFamily="34" charset="0"/>
              </a:rPr>
              <a:t>poco antes de la segunda venida. La gente seguirá </a:t>
            </a:r>
            <a:r>
              <a:rPr lang="es-ES" sz="4000" dirty="0">
                <a:solidFill>
                  <a:srgbClr val="FFFF00"/>
                </a:solidFill>
                <a:latin typeface="Bahnschrift Condensed" panose="020B0502040204020203" pitchFamily="34" charset="0"/>
              </a:rPr>
              <a:t>su vida rutinaria</a:t>
            </a:r>
            <a:r>
              <a:rPr lang="es-ES" sz="4000" dirty="0">
                <a:solidFill>
                  <a:schemeClr val="bg1">
                    <a:lumMod val="85000"/>
                  </a:schemeClr>
                </a:solidFill>
                <a:latin typeface="Bahnschrift Condensed" panose="020B0502040204020203" pitchFamily="34" charset="0"/>
              </a:rPr>
              <a:t>, </a:t>
            </a:r>
            <a:r>
              <a:rPr lang="es-ES" sz="4000" dirty="0">
                <a:solidFill>
                  <a:srgbClr val="FFFF00"/>
                </a:solidFill>
                <a:latin typeface="Bahnschrift Condensed" panose="020B0502040204020203" pitchFamily="34" charset="0"/>
              </a:rPr>
              <a:t>inconscientes</a:t>
            </a:r>
            <a:r>
              <a:rPr lang="es-ES" sz="4000" dirty="0">
                <a:solidFill>
                  <a:schemeClr val="bg1">
                    <a:lumMod val="85000"/>
                  </a:schemeClr>
                </a:solidFill>
                <a:latin typeface="Bahnschrift Condensed" panose="020B0502040204020203" pitchFamily="34" charset="0"/>
              </a:rPr>
              <a:t> que la puerta de la gracia se ha cerrado y su </a:t>
            </a:r>
            <a:r>
              <a:rPr lang="es-ES" sz="4000" dirty="0">
                <a:solidFill>
                  <a:srgbClr val="FFFF00"/>
                </a:solidFill>
                <a:latin typeface="Bahnschrift Condensed" panose="020B0502040204020203" pitchFamily="34" charset="0"/>
              </a:rPr>
              <a:t>destino está decidido</a:t>
            </a:r>
            <a:r>
              <a:rPr lang="es-ES" sz="4000" dirty="0">
                <a:solidFill>
                  <a:schemeClr val="bg1">
                    <a:lumMod val="85000"/>
                  </a:schemeClr>
                </a:solidFill>
                <a:latin typeface="Bahnschrift Condensed" panose="020B0502040204020203" pitchFamily="34" charset="0"/>
              </a:rPr>
              <a:t> para siempre.</a:t>
            </a:r>
            <a:endParaRPr lang="es-DO" sz="4000" dirty="0">
              <a:solidFill>
                <a:srgbClr val="00B0F0"/>
              </a:solidFill>
              <a:latin typeface="Bahnschrift Condensed" panose="020B0502040204020203" pitchFamily="34" charset="0"/>
            </a:endParaRPr>
          </a:p>
        </p:txBody>
      </p:sp>
    </p:spTree>
    <p:extLst>
      <p:ext uri="{BB962C8B-B14F-4D97-AF65-F5344CB8AC3E}">
        <p14:creationId xmlns:p14="http://schemas.microsoft.com/office/powerpoint/2010/main" val="22504928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a:extLst>
              <a:ext uri="{FF2B5EF4-FFF2-40B4-BE49-F238E27FC236}">
                <a16:creationId xmlns:a16="http://schemas.microsoft.com/office/drawing/2014/main" id="{8D897E6C-04C1-4D5E-8719-4DAF7FBC7816}"/>
              </a:ext>
            </a:extLst>
          </p:cNvPr>
          <p:cNvSpPr>
            <a:spLocks noGrp="1" noChangeArrowheads="1"/>
          </p:cNvSpPr>
          <p:nvPr>
            <p:ph type="ctrTitle"/>
          </p:nvPr>
        </p:nvSpPr>
        <p:spPr>
          <a:xfrm>
            <a:off x="5087938" y="2133600"/>
            <a:ext cx="5111750" cy="647700"/>
          </a:xfrm>
        </p:spPr>
        <p:txBody>
          <a:bodyPr anchor="ctr">
            <a:normAutofit fontScale="90000"/>
          </a:bodyPr>
          <a:lstStyle/>
          <a:p>
            <a:pPr algn="l"/>
            <a:r>
              <a:rPr lang="es-UY" altLang="es-DO" sz="4800" dirty="0" err="1"/>
              <a:t>Presentation</a:t>
            </a:r>
            <a:r>
              <a:rPr lang="es-UY" altLang="es-DO" sz="4800" dirty="0"/>
              <a:t> </a:t>
            </a:r>
            <a:r>
              <a:rPr lang="es-UY" altLang="es-DO" sz="4800" dirty="0" err="1"/>
              <a:t>Title</a:t>
            </a:r>
            <a:endParaRPr lang="es-ES" altLang="es-DO" sz="4800" dirty="0"/>
          </a:p>
        </p:txBody>
      </p:sp>
      <p:sp>
        <p:nvSpPr>
          <p:cNvPr id="2213" name="Rectangle 165">
            <a:extLst>
              <a:ext uri="{FF2B5EF4-FFF2-40B4-BE49-F238E27FC236}">
                <a16:creationId xmlns:a16="http://schemas.microsoft.com/office/drawing/2014/main" id="{35631819-A051-4B9B-A63D-120EE76ADA91}"/>
              </a:ext>
            </a:extLst>
          </p:cNvPr>
          <p:cNvSpPr>
            <a:spLocks noChangeArrowheads="1"/>
          </p:cNvSpPr>
          <p:nvPr/>
        </p:nvSpPr>
        <p:spPr bwMode="auto">
          <a:xfrm>
            <a:off x="5159375" y="2781300"/>
            <a:ext cx="32400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es-DO" sz="2400" dirty="0" err="1">
                <a:solidFill>
                  <a:schemeClr val="tx1"/>
                </a:solidFill>
              </a:rPr>
              <a:t>Your</a:t>
            </a:r>
            <a:r>
              <a:rPr lang="es-UY" altLang="es-DO" sz="2400" dirty="0">
                <a:solidFill>
                  <a:schemeClr val="tx1"/>
                </a:solidFill>
              </a:rPr>
              <a:t> </a:t>
            </a:r>
            <a:r>
              <a:rPr lang="es-UY" altLang="es-DO" sz="2400" dirty="0" err="1">
                <a:solidFill>
                  <a:schemeClr val="tx1"/>
                </a:solidFill>
              </a:rPr>
              <a:t>company</a:t>
            </a:r>
            <a:r>
              <a:rPr lang="es-UY" altLang="es-DO" sz="2400" dirty="0">
                <a:solidFill>
                  <a:schemeClr val="tx1"/>
                </a:solidFill>
              </a:rPr>
              <a:t> </a:t>
            </a:r>
            <a:r>
              <a:rPr lang="es-UY" altLang="es-DO" sz="2400" dirty="0" err="1">
                <a:solidFill>
                  <a:schemeClr val="tx1"/>
                </a:solidFill>
              </a:rPr>
              <a:t>name</a:t>
            </a:r>
            <a:endParaRPr lang="es-ES" altLang="es-DO" sz="2400" dirty="0">
              <a:solidFill>
                <a:schemeClr val="tx1"/>
              </a:solidFill>
            </a:endParaRPr>
          </a:p>
        </p:txBody>
      </p:sp>
      <p:pic>
        <p:nvPicPr>
          <p:cNvPr id="3" name="Imagen 2">
            <a:extLst>
              <a:ext uri="{FF2B5EF4-FFF2-40B4-BE49-F238E27FC236}">
                <a16:creationId xmlns:a16="http://schemas.microsoft.com/office/drawing/2014/main" id="{724779B4-07A8-4735-94BC-478F07D5FFF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000" contrast="5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81DC34A4-AFA8-4699-9980-35B74824EF12}"/>
              </a:ext>
            </a:extLst>
          </p:cNvPr>
          <p:cNvSpPr/>
          <p:nvPr/>
        </p:nvSpPr>
        <p:spPr>
          <a:xfrm>
            <a:off x="0" y="6676571"/>
            <a:ext cx="885371" cy="181429"/>
          </a:xfrm>
          <a:prstGeom prst="rect">
            <a:avLst/>
          </a:prstGeom>
          <a:solidFill>
            <a:srgbClr val="1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5" name="CuadroTexto 4">
            <a:extLst>
              <a:ext uri="{FF2B5EF4-FFF2-40B4-BE49-F238E27FC236}">
                <a16:creationId xmlns:a16="http://schemas.microsoft.com/office/drawing/2014/main" id="{B8C3DC89-D543-4002-B4A2-F6FDF60A6608}"/>
              </a:ext>
            </a:extLst>
          </p:cNvPr>
          <p:cNvSpPr txBox="1"/>
          <p:nvPr/>
        </p:nvSpPr>
        <p:spPr>
          <a:xfrm>
            <a:off x="130628" y="4818743"/>
            <a:ext cx="7068457" cy="1015663"/>
          </a:xfrm>
          <a:prstGeom prst="rect">
            <a:avLst/>
          </a:prstGeom>
          <a:noFill/>
        </p:spPr>
        <p:txBody>
          <a:bodyPr wrap="square" rtlCol="0">
            <a:spAutoFit/>
          </a:bodyPr>
          <a:lstStyle/>
          <a:p>
            <a:r>
              <a:rPr lang="en-US" sz="6000">
                <a:solidFill>
                  <a:schemeClr val="bg1"/>
                </a:solidFill>
                <a:latin typeface="Agency FB" panose="020B0503020202020204" pitchFamily="34" charset="0"/>
              </a:rPr>
              <a:t>APLICACIÓN PERSONAL</a:t>
            </a:r>
            <a:endParaRPr lang="es-DO" sz="6000" dirty="0">
              <a:solidFill>
                <a:schemeClr val="bg1"/>
              </a:solidFill>
              <a:latin typeface="Agency FB" panose="020B0503020202020204" pitchFamily="34" charset="0"/>
            </a:endParaRPr>
          </a:p>
        </p:txBody>
      </p:sp>
      <p:sp>
        <p:nvSpPr>
          <p:cNvPr id="6" name="CuadroTexto 5">
            <a:extLst>
              <a:ext uri="{FF2B5EF4-FFF2-40B4-BE49-F238E27FC236}">
                <a16:creationId xmlns:a16="http://schemas.microsoft.com/office/drawing/2014/main" id="{7E6A745B-F620-4205-A98A-448DFCEB0558}"/>
              </a:ext>
            </a:extLst>
          </p:cNvPr>
          <p:cNvSpPr txBox="1"/>
          <p:nvPr/>
        </p:nvSpPr>
        <p:spPr>
          <a:xfrm>
            <a:off x="2825087" y="240774"/>
            <a:ext cx="8555198" cy="3785652"/>
          </a:xfrm>
          <a:prstGeom prst="rect">
            <a:avLst/>
          </a:prstGeom>
          <a:noFill/>
          <a:effectLst>
            <a:outerShdw blurRad="50800" dist="50800" dir="5400000" algn="ctr" rotWithShape="0">
              <a:srgbClr val="000000">
                <a:alpha val="67000"/>
              </a:srgbClr>
            </a:outerShdw>
          </a:effectLst>
        </p:spPr>
        <p:txBody>
          <a:bodyPr wrap="square" rtlCol="0">
            <a:spAutoFit/>
          </a:bodyPr>
          <a:lstStyle/>
          <a:p>
            <a:pPr algn="ctr"/>
            <a:r>
              <a:rPr lang="es-DO" sz="6000" dirty="0" smtClean="0">
                <a:solidFill>
                  <a:srgbClr val="152543"/>
                </a:solidFill>
                <a:latin typeface="Bahnschrift Light Condensed" panose="020B0502040204020203" pitchFamily="34" charset="0"/>
              </a:rPr>
              <a:t>¿Velarás activamente sin cesar en espera de la pronta venida de Cristo para que el evento no te tome desprevenido?</a:t>
            </a:r>
            <a:endParaRPr lang="es-DO" sz="6000" dirty="0">
              <a:solidFill>
                <a:srgbClr val="152543"/>
              </a:solidFill>
              <a:latin typeface="Bahnschrift Light Condensed" panose="020B0502040204020203"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7017</TotalTime>
  <Words>5598</Words>
  <Application>Microsoft Office PowerPoint</Application>
  <PresentationFormat>Panorámica</PresentationFormat>
  <Paragraphs>204</Paragraphs>
  <Slides>92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92</vt:i4>
      </vt:variant>
    </vt:vector>
  </HeadingPairs>
  <TitlesOfParts>
    <vt:vector size="102" baseType="lpstr">
      <vt:lpstr>Agency FB</vt:lpstr>
      <vt:lpstr>Arial</vt:lpstr>
      <vt:lpstr>Bahnschrift Condensed</vt:lpstr>
      <vt:lpstr>Bahnschrift Light</vt:lpstr>
      <vt:lpstr>Bahnschrift Light Condensed</vt:lpstr>
      <vt:lpstr>Calibri</vt:lpstr>
      <vt:lpstr>Calibri Light</vt:lpstr>
      <vt:lpstr>Papyrus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Presentation 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Jacquilove.music</dc:creator>
  <cp:lastModifiedBy>Ulises Aguero Arroyo</cp:lastModifiedBy>
  <cp:revision>461</cp:revision>
  <dcterms:created xsi:type="dcterms:W3CDTF">2021-09-22T20:44:24Z</dcterms:created>
  <dcterms:modified xsi:type="dcterms:W3CDTF">2022-02-20T00:29:21Z</dcterms:modified>
</cp:coreProperties>
</file>