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7"/>
  </p:notesMasterIdLst>
  <p:sldIdLst>
    <p:sldId id="258" r:id="rId3"/>
    <p:sldId id="264" r:id="rId4"/>
    <p:sldId id="490" r:id="rId5"/>
    <p:sldId id="260" r:id="rId6"/>
    <p:sldId id="483" r:id="rId7"/>
    <p:sldId id="835" r:id="rId8"/>
    <p:sldId id="380" r:id="rId9"/>
    <p:sldId id="672" r:id="rId10"/>
    <p:sldId id="708" r:id="rId11"/>
    <p:sldId id="836" r:id="rId12"/>
    <p:sldId id="706" r:id="rId13"/>
    <p:sldId id="837" r:id="rId14"/>
    <p:sldId id="838" r:id="rId15"/>
    <p:sldId id="710" r:id="rId16"/>
    <p:sldId id="709" r:id="rId17"/>
    <p:sldId id="839" r:id="rId18"/>
    <p:sldId id="840" r:id="rId19"/>
    <p:sldId id="841" r:id="rId20"/>
    <p:sldId id="842" r:id="rId21"/>
    <p:sldId id="843" r:id="rId22"/>
    <p:sldId id="844" r:id="rId23"/>
    <p:sldId id="846" r:id="rId24"/>
    <p:sldId id="722" r:id="rId25"/>
    <p:sldId id="845" r:id="rId26"/>
    <p:sldId id="847" r:id="rId27"/>
    <p:sldId id="743" r:id="rId28"/>
    <p:sldId id="389" r:id="rId29"/>
    <p:sldId id="848" r:id="rId30"/>
    <p:sldId id="849" r:id="rId31"/>
    <p:sldId id="850" r:id="rId32"/>
    <p:sldId id="493" r:id="rId33"/>
    <p:sldId id="727" r:id="rId34"/>
    <p:sldId id="851" r:id="rId35"/>
    <p:sldId id="754" r:id="rId36"/>
    <p:sldId id="852" r:id="rId37"/>
    <p:sldId id="853" r:id="rId38"/>
    <p:sldId id="854" r:id="rId39"/>
    <p:sldId id="855" r:id="rId40"/>
    <p:sldId id="856" r:id="rId41"/>
    <p:sldId id="857" r:id="rId42"/>
    <p:sldId id="858" r:id="rId43"/>
    <p:sldId id="495" r:id="rId44"/>
    <p:sldId id="859" r:id="rId45"/>
    <p:sldId id="500" r:id="rId46"/>
    <p:sldId id="756" r:id="rId47"/>
    <p:sldId id="860" r:id="rId48"/>
    <p:sldId id="377" r:id="rId49"/>
    <p:sldId id="504" r:id="rId50"/>
    <p:sldId id="861" r:id="rId51"/>
    <p:sldId id="862" r:id="rId52"/>
    <p:sldId id="863" r:id="rId53"/>
    <p:sldId id="864" r:id="rId54"/>
    <p:sldId id="865" r:id="rId55"/>
    <p:sldId id="508" r:id="rId56"/>
    <p:sldId id="690" r:id="rId57"/>
    <p:sldId id="763" r:id="rId58"/>
    <p:sldId id="866" r:id="rId59"/>
    <p:sldId id="867" r:id="rId60"/>
    <p:sldId id="760" r:id="rId61"/>
    <p:sldId id="761" r:id="rId62"/>
    <p:sldId id="868" r:id="rId63"/>
    <p:sldId id="869" r:id="rId64"/>
    <p:sldId id="870" r:id="rId65"/>
    <p:sldId id="871" r:id="rId66"/>
    <p:sldId id="872" r:id="rId67"/>
    <p:sldId id="873" r:id="rId68"/>
    <p:sldId id="874" r:id="rId69"/>
    <p:sldId id="765" r:id="rId70"/>
    <p:sldId id="875" r:id="rId71"/>
    <p:sldId id="876" r:id="rId72"/>
    <p:sldId id="879" r:id="rId73"/>
    <p:sldId id="877" r:id="rId74"/>
    <p:sldId id="878" r:id="rId75"/>
    <p:sldId id="762" r:id="rId76"/>
    <p:sldId id="769" r:id="rId77"/>
    <p:sldId id="880" r:id="rId78"/>
    <p:sldId id="881" r:id="rId79"/>
    <p:sldId id="882" r:id="rId80"/>
    <p:sldId id="883" r:id="rId81"/>
    <p:sldId id="884" r:id="rId82"/>
    <p:sldId id="885" r:id="rId83"/>
    <p:sldId id="886" r:id="rId84"/>
    <p:sldId id="887" r:id="rId85"/>
    <p:sldId id="768" r:id="rId86"/>
    <p:sldId id="888" r:id="rId87"/>
    <p:sldId id="889" r:id="rId88"/>
    <p:sldId id="890" r:id="rId89"/>
    <p:sldId id="891" r:id="rId90"/>
    <p:sldId id="833" r:id="rId91"/>
    <p:sldId id="767" r:id="rId92"/>
    <p:sldId id="893" r:id="rId93"/>
    <p:sldId id="894" r:id="rId94"/>
    <p:sldId id="892" r:id="rId95"/>
    <p:sldId id="895" r:id="rId96"/>
    <p:sldId id="896" r:id="rId97"/>
    <p:sldId id="898" r:id="rId98"/>
    <p:sldId id="897" r:id="rId99"/>
    <p:sldId id="781" r:id="rId100"/>
    <p:sldId id="783" r:id="rId101"/>
    <p:sldId id="899" r:id="rId102"/>
    <p:sldId id="785" r:id="rId103"/>
    <p:sldId id="900" r:id="rId104"/>
    <p:sldId id="786" r:id="rId105"/>
    <p:sldId id="901" r:id="rId106"/>
    <p:sldId id="791" r:id="rId107"/>
    <p:sldId id="792" r:id="rId108"/>
    <p:sldId id="902" r:id="rId109"/>
    <p:sldId id="903" r:id="rId110"/>
    <p:sldId id="904" r:id="rId111"/>
    <p:sldId id="793" r:id="rId112"/>
    <p:sldId id="794" r:id="rId113"/>
    <p:sldId id="834" r:id="rId114"/>
    <p:sldId id="805" r:id="rId115"/>
    <p:sldId id="808" r:id="rId116"/>
    <p:sldId id="806" r:id="rId117"/>
    <p:sldId id="809" r:id="rId118"/>
    <p:sldId id="810" r:id="rId119"/>
    <p:sldId id="811" r:id="rId120"/>
    <p:sldId id="905" r:id="rId121"/>
    <p:sldId id="812" r:id="rId122"/>
    <p:sldId id="819" r:id="rId123"/>
    <p:sldId id="820" r:id="rId124"/>
    <p:sldId id="821" r:id="rId125"/>
    <p:sldId id="906" r:id="rId126"/>
    <p:sldId id="822" r:id="rId127"/>
    <p:sldId id="907" r:id="rId128"/>
    <p:sldId id="823" r:id="rId129"/>
    <p:sldId id="825" r:id="rId130"/>
    <p:sldId id="824" r:id="rId131"/>
    <p:sldId id="908" r:id="rId132"/>
    <p:sldId id="909" r:id="rId133"/>
    <p:sldId id="910" r:id="rId134"/>
    <p:sldId id="911" r:id="rId135"/>
    <p:sldId id="296" r:id="rId136"/>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C45"/>
    <a:srgbClr val="CB6A86"/>
    <a:srgbClr val="7B3874"/>
    <a:srgbClr val="672F62"/>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132" y="60"/>
      </p:cViewPr>
      <p:guideLst/>
    </p:cSldViewPr>
  </p:slideViewPr>
  <p:notesTextViewPr>
    <p:cViewPr>
      <p:scale>
        <a:sx n="3" d="2"/>
        <a:sy n="3" d="2"/>
      </p:scale>
      <p:origin x="0" y="0"/>
    </p:cViewPr>
  </p:notesTextViewPr>
  <p:sorterViewPr>
    <p:cViewPr>
      <p:scale>
        <a:sx n="100" d="100"/>
        <a:sy n="100" d="100"/>
      </p:scale>
      <p:origin x="0" y="-522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7/2/2022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47</a:t>
            </a:fld>
            <a:endParaRPr lang="en-US"/>
          </a:p>
        </p:txBody>
      </p:sp>
    </p:spTree>
    <p:extLst>
      <p:ext uri="{BB962C8B-B14F-4D97-AF65-F5344CB8AC3E}">
        <p14:creationId xmlns:p14="http://schemas.microsoft.com/office/powerpoint/2010/main" val="16458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89</a:t>
            </a:fld>
            <a:endParaRPr lang="en-US"/>
          </a:p>
        </p:txBody>
      </p:sp>
    </p:spTree>
    <p:extLst>
      <p:ext uri="{BB962C8B-B14F-4D97-AF65-F5344CB8AC3E}">
        <p14:creationId xmlns:p14="http://schemas.microsoft.com/office/powerpoint/2010/main" val="340029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112</a:t>
            </a:fld>
            <a:endParaRPr lang="en-US"/>
          </a:p>
        </p:txBody>
      </p:sp>
    </p:spTree>
    <p:extLst>
      <p:ext uri="{BB962C8B-B14F-4D97-AF65-F5344CB8AC3E}">
        <p14:creationId xmlns:p14="http://schemas.microsoft.com/office/powerpoint/2010/main" val="1939209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2/7/2022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2/7/2022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2/7/2022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2/7/2022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2/7/2022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2/7/2022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2/7/2022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2/7/2022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2/7/2022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2/7/2022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2/7/2022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2/7/2022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2/7/2022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2/7/2022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2/7/2022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2/7/2022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2/7/2022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2/7/2022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2/7/2022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2/7/2022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2/7/2022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2/7/2022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2/7/2022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2/7/2022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09</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6" y="3347679"/>
            <a:ext cx="5108772" cy="707886"/>
          </a:xfrm>
          <a:prstGeom prst="rect">
            <a:avLst/>
          </a:prstGeom>
          <a:noFill/>
        </p:spPr>
        <p:txBody>
          <a:bodyPr wrap="square" rtlCol="0">
            <a:spAutoFit/>
          </a:bodyPr>
          <a:lstStyle/>
          <a:p>
            <a:pPr algn="ctr"/>
            <a:r>
              <a:rPr lang="es-ES" sz="4000" dirty="0"/>
              <a:t>EL VINO DE BABILONIA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40659" y="681282"/>
            <a:ext cx="10751574" cy="5078313"/>
          </a:xfrm>
          <a:prstGeom prst="rect">
            <a:avLst/>
          </a:prstGeom>
          <a:noFill/>
        </p:spPr>
        <p:txBody>
          <a:bodyPr wrap="square" rtlCol="0">
            <a:spAutoFit/>
          </a:bodyPr>
          <a:lstStyle/>
          <a:p>
            <a:r>
              <a:rPr lang="es-ES" sz="5400" b="1" dirty="0" smtClean="0">
                <a:solidFill>
                  <a:srgbClr val="FF0000"/>
                </a:solidFill>
              </a:rPr>
              <a:t>19</a:t>
            </a:r>
            <a:r>
              <a:rPr lang="es-ES" sz="5400" b="1" dirty="0" smtClean="0">
                <a:solidFill>
                  <a:schemeClr val="bg1"/>
                </a:solidFill>
              </a:rPr>
              <a:t> </a:t>
            </a:r>
            <a:r>
              <a:rPr lang="es-ES" sz="5400" b="1" dirty="0">
                <a:solidFill>
                  <a:schemeClr val="bg1"/>
                </a:solidFill>
              </a:rPr>
              <a:t>Y la gran ciudad fue </a:t>
            </a:r>
            <a:r>
              <a:rPr lang="es-ES" sz="5400" b="1" dirty="0">
                <a:solidFill>
                  <a:srgbClr val="FFFF00"/>
                </a:solidFill>
              </a:rPr>
              <a:t>dividida en tres partes [la trilogía se desbarata], </a:t>
            </a:r>
            <a:r>
              <a:rPr lang="es-ES" sz="5400" b="1" dirty="0">
                <a:solidFill>
                  <a:schemeClr val="bg1"/>
                </a:solidFill>
              </a:rPr>
              <a:t>y las ciudades de las naciones cayeron; y la gran Babilonia vino en memoria delante de Dios, para darle el cáliz del vino del ardor de su ira.”</a:t>
            </a:r>
          </a:p>
        </p:txBody>
      </p:sp>
    </p:spTree>
    <p:extLst>
      <p:ext uri="{BB962C8B-B14F-4D97-AF65-F5344CB8AC3E}">
        <p14:creationId xmlns:p14="http://schemas.microsoft.com/office/powerpoint/2010/main" val="38402214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0390" y="1586863"/>
            <a:ext cx="11015558"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Pero si no me oyereis para santificar el día de reposo, y para no traer carga ni meterla por las puertas de Jerusalén en día de reposo, yo </a:t>
            </a:r>
            <a:r>
              <a:rPr lang="es-ES" sz="4800" b="1" dirty="0">
                <a:solidFill>
                  <a:srgbClr val="FFFF00"/>
                </a:solidFill>
              </a:rPr>
              <a:t>haré descender fuego </a:t>
            </a:r>
            <a:r>
              <a:rPr lang="es-ES" sz="4800" b="1" dirty="0">
                <a:solidFill>
                  <a:schemeClr val="bg1"/>
                </a:solidFill>
              </a:rPr>
              <a:t>en sus puertas, y </a:t>
            </a:r>
            <a:r>
              <a:rPr lang="es-ES" sz="4800" b="1" dirty="0">
                <a:solidFill>
                  <a:srgbClr val="FFFF00"/>
                </a:solidFill>
              </a:rPr>
              <a:t>consumirá</a:t>
            </a:r>
            <a:r>
              <a:rPr lang="es-ES" sz="4800" b="1" dirty="0">
                <a:solidFill>
                  <a:schemeClr val="bg1"/>
                </a:solidFill>
              </a:rPr>
              <a:t> los palacios de Jerusalén, y no se apagará.”</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Jeremías </a:t>
            </a:r>
            <a:r>
              <a:rPr lang="es-ES" sz="3200" b="1" dirty="0" smtClean="0">
                <a:solidFill>
                  <a:srgbClr val="FF0000"/>
                </a:solidFill>
                <a:latin typeface="Arial Black" panose="020B0A04020102020204" pitchFamily="34" charset="0"/>
              </a:rPr>
              <a:t>17:27: </a:t>
            </a:r>
            <a:r>
              <a:rPr lang="es-ES" sz="3200" b="1" dirty="0" smtClean="0">
                <a:latin typeface="Arial Black" panose="020B0A04020102020204" pitchFamily="34" charset="0"/>
              </a:rPr>
              <a:t>Dios </a:t>
            </a:r>
            <a:r>
              <a:rPr lang="es-ES" sz="3200" b="1" dirty="0">
                <a:latin typeface="Arial Black" panose="020B0A04020102020204" pitchFamily="34" charset="0"/>
              </a:rPr>
              <a:t>destruyó la ciudad porque el pueblo estaba pisoteando el sábado</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7227447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El insumo de vino causa ira</a:t>
            </a:r>
            <a:endParaRPr lang="es-ES" sz="6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3630245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0390" y="1940824"/>
            <a:ext cx="11015558"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Copa de oro fue Babilonia en la mano de Jehová, que </a:t>
            </a:r>
            <a:r>
              <a:rPr lang="es-ES" sz="5400" b="1" dirty="0">
                <a:solidFill>
                  <a:srgbClr val="FFFF00"/>
                </a:solidFill>
              </a:rPr>
              <a:t>embriagó</a:t>
            </a:r>
            <a:r>
              <a:rPr lang="es-ES" sz="5400" b="1" dirty="0">
                <a:solidFill>
                  <a:schemeClr val="bg1"/>
                </a:solidFill>
              </a:rPr>
              <a:t> a toda la tierra; de su </a:t>
            </a:r>
            <a:r>
              <a:rPr lang="es-ES" sz="5400" b="1" dirty="0">
                <a:solidFill>
                  <a:srgbClr val="FFFF00"/>
                </a:solidFill>
              </a:rPr>
              <a:t>vino bebieron </a:t>
            </a:r>
            <a:r>
              <a:rPr lang="es-ES" sz="5400" b="1" dirty="0">
                <a:solidFill>
                  <a:schemeClr val="bg1"/>
                </a:solidFill>
              </a:rPr>
              <a:t>los pueblos; se </a:t>
            </a:r>
            <a:r>
              <a:rPr lang="es-ES" sz="5400" b="1" dirty="0">
                <a:solidFill>
                  <a:srgbClr val="FFFF00"/>
                </a:solidFill>
              </a:rPr>
              <a:t>aturdieron</a:t>
            </a:r>
            <a:r>
              <a:rPr lang="es-ES" sz="5400" b="1" dirty="0">
                <a:solidFill>
                  <a:schemeClr val="bg1"/>
                </a:solidFill>
              </a:rPr>
              <a:t>, por tanto, las naciones.”</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Jeremías </a:t>
            </a:r>
            <a:r>
              <a:rPr lang="es-ES" sz="3200" b="1" dirty="0" smtClean="0">
                <a:solidFill>
                  <a:srgbClr val="FF0000"/>
                </a:solidFill>
                <a:latin typeface="Arial Black" panose="020B0A04020102020204" pitchFamily="34" charset="0"/>
              </a:rPr>
              <a:t>51:7: </a:t>
            </a:r>
            <a:r>
              <a:rPr lang="es-ES" sz="3200" b="1" dirty="0" smtClean="0">
                <a:latin typeface="Arial Black" panose="020B0A04020102020204" pitchFamily="34" charset="0"/>
              </a:rPr>
              <a:t>El </a:t>
            </a:r>
            <a:r>
              <a:rPr lang="es-ES" sz="3200" b="1" dirty="0">
                <a:latin typeface="Arial Black" panose="020B0A04020102020204" pitchFamily="34" charset="0"/>
              </a:rPr>
              <a:t>vino de babilonia no solo intoxica a los que lo beben, sino que </a:t>
            </a:r>
            <a:r>
              <a:rPr lang="es-ES" sz="3200" b="1" u="sng" dirty="0">
                <a:latin typeface="Arial Black" panose="020B0A04020102020204" pitchFamily="34" charset="0"/>
              </a:rPr>
              <a:t>los enoja </a:t>
            </a:r>
            <a:r>
              <a:rPr lang="es-ES" sz="3200" b="1" dirty="0">
                <a:latin typeface="Arial Black" panose="020B0A04020102020204" pitchFamily="34" charset="0"/>
              </a:rPr>
              <a:t>contra el pueblo de Dios que </a:t>
            </a:r>
            <a:r>
              <a:rPr lang="es-ES" sz="3200" b="1" u="sng" dirty="0">
                <a:latin typeface="Arial Black" panose="020B0A04020102020204" pitchFamily="34" charset="0"/>
              </a:rPr>
              <a:t>rechace beber</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23532744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41257" y="368502"/>
            <a:ext cx="11135032"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400" b="1" dirty="0">
                <a:solidFill>
                  <a:srgbClr val="002060"/>
                </a:solidFill>
              </a:rPr>
              <a:t>La </a:t>
            </a:r>
            <a:r>
              <a:rPr lang="es-ES" sz="4400" b="1" dirty="0">
                <a:solidFill>
                  <a:srgbClr val="FF0000"/>
                </a:solidFill>
              </a:rPr>
              <a:t>ramera y sus hijas </a:t>
            </a:r>
            <a:r>
              <a:rPr lang="es-ES" sz="4400" b="1" dirty="0">
                <a:solidFill>
                  <a:srgbClr val="002060"/>
                </a:solidFill>
              </a:rPr>
              <a:t>han convertido en </a:t>
            </a:r>
            <a:r>
              <a:rPr lang="es-ES" sz="4400" b="1" dirty="0" smtClean="0">
                <a:solidFill>
                  <a:srgbClr val="002060"/>
                </a:solidFill>
              </a:rPr>
              <a:t>alcohólicas </a:t>
            </a:r>
            <a:r>
              <a:rPr lang="es-ES" sz="4400" b="1" dirty="0">
                <a:solidFill>
                  <a:srgbClr val="002060"/>
                </a:solidFill>
              </a:rPr>
              <a:t>a todas las naciones y están tan </a:t>
            </a:r>
            <a:r>
              <a:rPr lang="es-ES" sz="4400" b="1" dirty="0" smtClean="0">
                <a:solidFill>
                  <a:srgbClr val="002060"/>
                </a:solidFill>
              </a:rPr>
              <a:t>adictas </a:t>
            </a:r>
            <a:r>
              <a:rPr lang="es-ES" sz="4400" b="1" dirty="0">
                <a:solidFill>
                  <a:srgbClr val="002060"/>
                </a:solidFill>
              </a:rPr>
              <a:t>que les resulta imposible comprender y aceptar la verdad para este tiempo. El alcohol espiritual aturde sus sensibilidades espirituales. </a:t>
            </a:r>
            <a:r>
              <a:rPr lang="es-ES" sz="4400" b="1" i="1" dirty="0">
                <a:solidFill>
                  <a:srgbClr val="002060"/>
                </a:solidFill>
              </a:rPr>
              <a:t>¡Es imposible razonar con </a:t>
            </a:r>
            <a:r>
              <a:rPr lang="es-ES" sz="4400" b="1" i="1" dirty="0" smtClean="0">
                <a:solidFill>
                  <a:srgbClr val="002060"/>
                </a:solidFill>
              </a:rPr>
              <a:t>una borracha </a:t>
            </a:r>
            <a:r>
              <a:rPr lang="es-ES" sz="4400" b="1" i="1" dirty="0">
                <a:solidFill>
                  <a:srgbClr val="002060"/>
                </a:solidFill>
              </a:rPr>
              <a:t>pues cree que lo sabe todo y está </a:t>
            </a:r>
            <a:r>
              <a:rPr lang="es-ES" sz="4400" b="1" i="1" dirty="0" smtClean="0">
                <a:solidFill>
                  <a:srgbClr val="002060"/>
                </a:solidFill>
              </a:rPr>
              <a:t>dispuesta </a:t>
            </a:r>
            <a:r>
              <a:rPr lang="es-ES" sz="4400" b="1" i="1" dirty="0">
                <a:solidFill>
                  <a:srgbClr val="002060"/>
                </a:solidFill>
              </a:rPr>
              <a:t>a defender su punto de vista por absurdo que sea</a:t>
            </a:r>
            <a:r>
              <a:rPr lang="es-ES" sz="4400" b="1" i="1" dirty="0" smtClean="0">
                <a:solidFill>
                  <a:srgbClr val="002060"/>
                </a:solidFill>
              </a:rPr>
              <a:t>!</a:t>
            </a:r>
            <a:endParaRPr lang="es-ES" sz="4400" b="1" i="1" dirty="0">
              <a:solidFill>
                <a:srgbClr val="002060"/>
              </a:solidFill>
            </a:endParaRPr>
          </a:p>
        </p:txBody>
      </p:sp>
    </p:spTree>
    <p:extLst>
      <p:ext uri="{BB962C8B-B14F-4D97-AF65-F5344CB8AC3E}">
        <p14:creationId xmlns:p14="http://schemas.microsoft.com/office/powerpoint/2010/main" val="25876887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0390" y="1085417"/>
            <a:ext cx="11015558" cy="5262979"/>
          </a:xfrm>
          <a:prstGeom prst="rect">
            <a:avLst/>
          </a:prstGeom>
          <a:noFill/>
        </p:spPr>
        <p:txBody>
          <a:bodyPr wrap="square" rtlCol="0">
            <a:spAutoFit/>
          </a:bodyPr>
          <a:lstStyle/>
          <a:p>
            <a:r>
              <a:rPr lang="es-ES" sz="4800" b="1" dirty="0">
                <a:solidFill>
                  <a:schemeClr val="bg1"/>
                </a:solidFill>
              </a:rPr>
              <a:t>“El error nunca es </a:t>
            </a:r>
            <a:r>
              <a:rPr lang="es-ES" sz="4800" b="1" dirty="0">
                <a:solidFill>
                  <a:srgbClr val="FFFF00"/>
                </a:solidFill>
              </a:rPr>
              <a:t>inofensivo</a:t>
            </a:r>
            <a:r>
              <a:rPr lang="es-ES" sz="4800" b="1" dirty="0">
                <a:solidFill>
                  <a:schemeClr val="bg1"/>
                </a:solidFill>
              </a:rPr>
              <a:t>. Nunca </a:t>
            </a:r>
            <a:r>
              <a:rPr lang="es-ES" sz="4800" b="1" dirty="0">
                <a:solidFill>
                  <a:srgbClr val="FFFF00"/>
                </a:solidFill>
              </a:rPr>
              <a:t>santifica</a:t>
            </a:r>
            <a:r>
              <a:rPr lang="es-ES" sz="4800" b="1" dirty="0">
                <a:solidFill>
                  <a:schemeClr val="bg1"/>
                </a:solidFill>
              </a:rPr>
              <a:t>, sino que siempre trae </a:t>
            </a:r>
            <a:r>
              <a:rPr lang="es-ES" sz="4800" b="1" dirty="0">
                <a:solidFill>
                  <a:srgbClr val="FFFF00"/>
                </a:solidFill>
              </a:rPr>
              <a:t>confusión</a:t>
            </a:r>
            <a:r>
              <a:rPr lang="es-ES" sz="4800" b="1" dirty="0">
                <a:solidFill>
                  <a:schemeClr val="bg1"/>
                </a:solidFill>
              </a:rPr>
              <a:t> y disensión. Siempre es peligroso. El enemigo de las almas ejerce gran poder sobre las mentes que no han sido plenamente fortalecidas por la oración y establecidas sobre la </a:t>
            </a:r>
            <a:r>
              <a:rPr lang="es-ES" sz="4800" b="1" dirty="0">
                <a:solidFill>
                  <a:srgbClr val="FFFF00"/>
                </a:solidFill>
              </a:rPr>
              <a:t>verdad bíblica</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Joyas de los Testimonios, tomo 2, pp. 103-104</a:t>
            </a:r>
          </a:p>
        </p:txBody>
      </p:sp>
    </p:spTree>
    <p:extLst>
      <p:ext uri="{BB962C8B-B14F-4D97-AF65-F5344CB8AC3E}">
        <p14:creationId xmlns:p14="http://schemas.microsoft.com/office/powerpoint/2010/main" val="17970626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El mensaje final</a:t>
            </a:r>
            <a:endParaRPr lang="es-ES" sz="6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9200075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200" y="830167"/>
            <a:ext cx="1145902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La proclamación del mensaje del segundo ángel se ira </a:t>
            </a:r>
            <a:r>
              <a:rPr lang="es-ES" sz="4800" b="1" dirty="0">
                <a:solidFill>
                  <a:srgbClr val="FF0000"/>
                </a:solidFill>
              </a:rPr>
              <a:t>intensificando</a:t>
            </a:r>
            <a:r>
              <a:rPr lang="es-ES" sz="4800" b="1" dirty="0">
                <a:solidFill>
                  <a:srgbClr val="002060"/>
                </a:solidFill>
              </a:rPr>
              <a:t> hasta alcanzar un </a:t>
            </a:r>
            <a:r>
              <a:rPr lang="es-ES" sz="4800" b="1" dirty="0">
                <a:solidFill>
                  <a:srgbClr val="FF0000"/>
                </a:solidFill>
              </a:rPr>
              <a:t>fuerte clamor </a:t>
            </a:r>
            <a:r>
              <a:rPr lang="es-ES" sz="4800" b="1" dirty="0">
                <a:solidFill>
                  <a:srgbClr val="002060"/>
                </a:solidFill>
              </a:rPr>
              <a:t>inmediatamente </a:t>
            </a:r>
            <a:r>
              <a:rPr lang="es-ES" sz="4800" b="1" dirty="0">
                <a:solidFill>
                  <a:srgbClr val="FF0000"/>
                </a:solidFill>
              </a:rPr>
              <a:t>antes del cierre de la gracia</a:t>
            </a:r>
            <a:r>
              <a:rPr lang="es-ES" sz="4800" b="1" dirty="0">
                <a:solidFill>
                  <a:srgbClr val="002060"/>
                </a:solidFill>
              </a:rPr>
              <a:t>. En el último remanente de tiempo éste ángel hará un </a:t>
            </a:r>
            <a:r>
              <a:rPr lang="es-ES" sz="4800" b="1" dirty="0">
                <a:solidFill>
                  <a:srgbClr val="FF0000"/>
                </a:solidFill>
              </a:rPr>
              <a:t>llamado urgente</a:t>
            </a:r>
            <a:r>
              <a:rPr lang="es-ES" sz="4800" b="1" dirty="0">
                <a:solidFill>
                  <a:srgbClr val="002060"/>
                </a:solidFill>
              </a:rPr>
              <a:t> a salir de </a:t>
            </a:r>
            <a:r>
              <a:rPr lang="es-ES" sz="4800" b="1" dirty="0" smtClean="0">
                <a:solidFill>
                  <a:srgbClr val="002060"/>
                </a:solidFill>
              </a:rPr>
              <a:t>Babilonia </a:t>
            </a:r>
            <a:r>
              <a:rPr lang="es-ES" sz="4800" b="1" dirty="0">
                <a:solidFill>
                  <a:srgbClr val="002060"/>
                </a:solidFill>
              </a:rPr>
              <a:t>antes que caigan las plagas. </a:t>
            </a:r>
            <a:endParaRPr lang="es-ES" sz="4800" b="1" i="1" dirty="0">
              <a:solidFill>
                <a:srgbClr val="AC0C45"/>
              </a:solidFill>
            </a:endParaRPr>
          </a:p>
        </p:txBody>
      </p:sp>
    </p:spTree>
    <p:extLst>
      <p:ext uri="{BB962C8B-B14F-4D97-AF65-F5344CB8AC3E}">
        <p14:creationId xmlns:p14="http://schemas.microsoft.com/office/powerpoint/2010/main" val="4839579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41257" y="531370"/>
            <a:ext cx="11135032"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smtClean="0">
                <a:solidFill>
                  <a:srgbClr val="002060"/>
                </a:solidFill>
              </a:rPr>
              <a:t>Es </a:t>
            </a:r>
            <a:r>
              <a:rPr lang="es-ES" sz="6000" b="1" dirty="0">
                <a:solidFill>
                  <a:srgbClr val="002060"/>
                </a:solidFill>
              </a:rPr>
              <a:t>decir, antes que Dios derrame las plagas, el segundo ángel proclamará su mensaje por última vez, pero con mayor </a:t>
            </a:r>
            <a:r>
              <a:rPr lang="es-ES" sz="6000" b="1" dirty="0">
                <a:solidFill>
                  <a:srgbClr val="FF0000"/>
                </a:solidFill>
              </a:rPr>
              <a:t>urgencia, poder y extensión</a:t>
            </a:r>
            <a:r>
              <a:rPr lang="es-ES" sz="6000" b="1" dirty="0">
                <a:solidFill>
                  <a:srgbClr val="002060"/>
                </a:solidFill>
              </a:rPr>
              <a:t>:</a:t>
            </a:r>
            <a:endParaRPr lang="es-ES" sz="6000" b="1" i="1" dirty="0">
              <a:solidFill>
                <a:srgbClr val="AC0C45"/>
              </a:solidFill>
            </a:endParaRPr>
          </a:p>
        </p:txBody>
      </p:sp>
    </p:spTree>
    <p:extLst>
      <p:ext uri="{BB962C8B-B14F-4D97-AF65-F5344CB8AC3E}">
        <p14:creationId xmlns:p14="http://schemas.microsoft.com/office/powerpoint/2010/main" val="16238731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0390" y="1586862"/>
            <a:ext cx="11015558" cy="4832092"/>
          </a:xfrm>
          <a:prstGeom prst="rect">
            <a:avLst/>
          </a:prstGeom>
          <a:noFill/>
        </p:spPr>
        <p:txBody>
          <a:bodyPr wrap="square" rtlCol="0">
            <a:spAutoFit/>
          </a:bodyPr>
          <a:lstStyle/>
          <a:p>
            <a:r>
              <a:rPr lang="es-ES" sz="4400" b="1" dirty="0">
                <a:solidFill>
                  <a:schemeClr val="bg1"/>
                </a:solidFill>
              </a:rPr>
              <a:t>“Después de esto vi a otro ángel descender del cielo con </a:t>
            </a:r>
            <a:r>
              <a:rPr lang="es-ES" sz="4400" b="1" dirty="0">
                <a:solidFill>
                  <a:srgbClr val="FFFF00"/>
                </a:solidFill>
              </a:rPr>
              <a:t>[1] gran autoridad</a:t>
            </a:r>
            <a:r>
              <a:rPr lang="es-ES" sz="4400" b="1" dirty="0">
                <a:solidFill>
                  <a:schemeClr val="bg1"/>
                </a:solidFill>
              </a:rPr>
              <a:t>; y </a:t>
            </a:r>
            <a:r>
              <a:rPr lang="es-ES" sz="4400" b="1" dirty="0">
                <a:solidFill>
                  <a:srgbClr val="FFFF00"/>
                </a:solidFill>
              </a:rPr>
              <a:t>[2] la tierra fue alumbrada</a:t>
            </a:r>
            <a:r>
              <a:rPr lang="es-ES" sz="4400" b="1" dirty="0">
                <a:solidFill>
                  <a:schemeClr val="bg1"/>
                </a:solidFill>
              </a:rPr>
              <a:t> con su gloria. </a:t>
            </a:r>
            <a:r>
              <a:rPr lang="es-ES" sz="4400" b="1" dirty="0">
                <a:solidFill>
                  <a:srgbClr val="FF0000"/>
                </a:solidFill>
              </a:rPr>
              <a:t>2</a:t>
            </a:r>
            <a:r>
              <a:rPr lang="es-ES" sz="4400" b="1" dirty="0">
                <a:solidFill>
                  <a:schemeClr val="bg1"/>
                </a:solidFill>
              </a:rPr>
              <a:t> Y </a:t>
            </a:r>
            <a:r>
              <a:rPr lang="es-ES" sz="4400" b="1" dirty="0">
                <a:solidFill>
                  <a:srgbClr val="FFFF00"/>
                </a:solidFill>
              </a:rPr>
              <a:t>[3] clamó </a:t>
            </a:r>
            <a:r>
              <a:rPr lang="es-ES" sz="4400" b="1" dirty="0">
                <a:solidFill>
                  <a:schemeClr val="bg1"/>
                </a:solidFill>
              </a:rPr>
              <a:t>con </a:t>
            </a:r>
            <a:r>
              <a:rPr lang="es-ES" sz="4400" b="1" dirty="0">
                <a:solidFill>
                  <a:srgbClr val="FFFF00"/>
                </a:solidFill>
              </a:rPr>
              <a:t>[4] voz potente</a:t>
            </a:r>
            <a:r>
              <a:rPr lang="es-ES" sz="4400" b="1" dirty="0">
                <a:solidFill>
                  <a:schemeClr val="bg1"/>
                </a:solidFill>
              </a:rPr>
              <a:t>, diciendo: Ha caído, ha caído la gran Babilonia, y se ha hecho habitación de </a:t>
            </a:r>
            <a:r>
              <a:rPr lang="es-ES" sz="4400" b="1" dirty="0">
                <a:solidFill>
                  <a:srgbClr val="FFFF00"/>
                </a:solidFill>
              </a:rPr>
              <a:t>demonios</a:t>
            </a:r>
            <a:r>
              <a:rPr lang="es-ES" sz="4400" b="1" dirty="0">
                <a:solidFill>
                  <a:schemeClr val="bg1"/>
                </a:solidFill>
              </a:rPr>
              <a:t> y guarida de todo </a:t>
            </a:r>
            <a:r>
              <a:rPr lang="es-ES" sz="4400" b="1" dirty="0">
                <a:solidFill>
                  <a:srgbClr val="FFFF00"/>
                </a:solidFill>
              </a:rPr>
              <a:t>espíritu inmundo</a:t>
            </a:r>
            <a:r>
              <a:rPr lang="es-ES" sz="4400" b="1" dirty="0">
                <a:solidFill>
                  <a:schemeClr val="bg1"/>
                </a:solidFill>
              </a:rPr>
              <a:t>, y </a:t>
            </a:r>
            <a:r>
              <a:rPr lang="es-ES" sz="4400" b="1" dirty="0">
                <a:solidFill>
                  <a:srgbClr val="FFFF00"/>
                </a:solidFill>
              </a:rPr>
              <a:t>albergue</a:t>
            </a:r>
            <a:r>
              <a:rPr lang="es-ES" sz="4400" b="1" dirty="0">
                <a:solidFill>
                  <a:schemeClr val="bg1"/>
                </a:solidFill>
              </a:rPr>
              <a:t> de toda ave inmunda y aborrecible. </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Apocalipsis 18:1-4: </a:t>
            </a:r>
            <a:r>
              <a:rPr lang="es-ES" sz="3200" b="1" dirty="0">
                <a:latin typeface="Arial Black" panose="020B0A04020102020204" pitchFamily="34" charset="0"/>
              </a:rPr>
              <a:t>Un llamado a salir antes que caigan las plagas:</a:t>
            </a:r>
          </a:p>
        </p:txBody>
      </p:sp>
    </p:spTree>
    <p:extLst>
      <p:ext uri="{BB962C8B-B14F-4D97-AF65-F5344CB8AC3E}">
        <p14:creationId xmlns:p14="http://schemas.microsoft.com/office/powerpoint/2010/main" val="15159309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5641" y="-5417"/>
            <a:ext cx="11015558" cy="6863417"/>
          </a:xfrm>
          <a:prstGeom prst="rect">
            <a:avLst/>
          </a:prstGeom>
          <a:noFill/>
        </p:spPr>
        <p:txBody>
          <a:bodyPr wrap="square" rtlCol="0">
            <a:spAutoFit/>
          </a:bodyPr>
          <a:lstStyle/>
          <a:p>
            <a:r>
              <a:rPr lang="es-ES" sz="4400" b="1" dirty="0" smtClean="0">
                <a:solidFill>
                  <a:srgbClr val="FF0000"/>
                </a:solidFill>
              </a:rPr>
              <a:t>3</a:t>
            </a:r>
            <a:r>
              <a:rPr lang="es-ES" sz="4400" b="1" dirty="0" smtClean="0">
                <a:solidFill>
                  <a:schemeClr val="bg1"/>
                </a:solidFill>
              </a:rPr>
              <a:t> </a:t>
            </a:r>
            <a:r>
              <a:rPr lang="es-ES" sz="4400" b="1" dirty="0">
                <a:solidFill>
                  <a:srgbClr val="FFFF00"/>
                </a:solidFill>
              </a:rPr>
              <a:t>Porque</a:t>
            </a:r>
            <a:r>
              <a:rPr lang="es-ES" sz="4400" b="1" dirty="0">
                <a:solidFill>
                  <a:schemeClr val="bg1"/>
                </a:solidFill>
              </a:rPr>
              <a:t> todas las naciones </a:t>
            </a:r>
            <a:r>
              <a:rPr lang="es-ES" sz="4400" b="1" dirty="0">
                <a:solidFill>
                  <a:srgbClr val="FFFF00"/>
                </a:solidFill>
              </a:rPr>
              <a:t>han bebido del vino del furor</a:t>
            </a:r>
            <a:r>
              <a:rPr lang="es-ES" sz="4400" b="1" dirty="0">
                <a:solidFill>
                  <a:schemeClr val="bg1"/>
                </a:solidFill>
              </a:rPr>
              <a:t> de su fornicación; y los reyes de la tierra han fornicado con ella, y los </a:t>
            </a:r>
            <a:r>
              <a:rPr lang="es-ES" sz="4400" b="1" dirty="0">
                <a:solidFill>
                  <a:srgbClr val="FFFF00"/>
                </a:solidFill>
              </a:rPr>
              <a:t>mercaderes de la tierra </a:t>
            </a:r>
            <a:r>
              <a:rPr lang="es-ES" sz="4400" b="1" dirty="0">
                <a:solidFill>
                  <a:schemeClr val="bg1"/>
                </a:solidFill>
              </a:rPr>
              <a:t>se han enriquecido de la potencia de sus deleites. </a:t>
            </a:r>
            <a:r>
              <a:rPr lang="es-ES" sz="4400" b="1" dirty="0">
                <a:solidFill>
                  <a:srgbClr val="FF0000"/>
                </a:solidFill>
              </a:rPr>
              <a:t>4</a:t>
            </a:r>
            <a:r>
              <a:rPr lang="es-ES" sz="4400" b="1" dirty="0">
                <a:solidFill>
                  <a:schemeClr val="bg1"/>
                </a:solidFill>
              </a:rPr>
              <a:t> Y oí otra voz del cielo, que decía: </a:t>
            </a:r>
            <a:r>
              <a:rPr lang="es-ES" sz="4400" b="1" dirty="0">
                <a:solidFill>
                  <a:srgbClr val="FFFF00"/>
                </a:solidFill>
              </a:rPr>
              <a:t>Salid de ella, pueblo mío</a:t>
            </a:r>
            <a:r>
              <a:rPr lang="es-ES" sz="4400" b="1" dirty="0">
                <a:solidFill>
                  <a:schemeClr val="bg1"/>
                </a:solidFill>
              </a:rPr>
              <a:t>, para que no seáis </a:t>
            </a:r>
            <a:r>
              <a:rPr lang="es-ES" sz="4400" b="1" dirty="0">
                <a:solidFill>
                  <a:srgbClr val="FFFF00"/>
                </a:solidFill>
              </a:rPr>
              <a:t>partícipes de sus pecados</a:t>
            </a:r>
            <a:r>
              <a:rPr lang="es-ES" sz="4400" b="1" dirty="0">
                <a:solidFill>
                  <a:schemeClr val="bg1"/>
                </a:solidFill>
              </a:rPr>
              <a:t>, ni recibáis parte de </a:t>
            </a:r>
            <a:r>
              <a:rPr lang="es-ES" sz="4400" b="1" dirty="0">
                <a:solidFill>
                  <a:srgbClr val="FFFF00"/>
                </a:solidFill>
              </a:rPr>
              <a:t>sus plagas</a:t>
            </a:r>
            <a:r>
              <a:rPr lang="es-ES" sz="4400" b="1" dirty="0">
                <a:solidFill>
                  <a:schemeClr val="bg1"/>
                </a:solidFill>
              </a:rPr>
              <a:t>; 5 porque sus pecados han llegado hasta el cielo, y Dios se ha acordado de sus maldades.”</a:t>
            </a:r>
            <a:endParaRPr lang="es-ES" sz="4400" b="1" dirty="0">
              <a:solidFill>
                <a:schemeClr val="bg1"/>
              </a:solidFill>
            </a:endParaRPr>
          </a:p>
        </p:txBody>
      </p:sp>
    </p:spTree>
    <p:extLst>
      <p:ext uri="{BB962C8B-B14F-4D97-AF65-F5344CB8AC3E}">
        <p14:creationId xmlns:p14="http://schemas.microsoft.com/office/powerpoint/2010/main" val="3101226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42451" y="345443"/>
            <a:ext cx="1103179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Estos tres poderes se mencionan por primera vez en Apocalipsis 13. Allí el </a:t>
            </a:r>
            <a:r>
              <a:rPr lang="es-ES" sz="4800" b="1" dirty="0">
                <a:solidFill>
                  <a:srgbClr val="FF0000"/>
                </a:solidFill>
              </a:rPr>
              <a:t>dragón [Satanás obrando por medio del imperio romano] </a:t>
            </a:r>
            <a:r>
              <a:rPr lang="es-ES" sz="4800" b="1" dirty="0">
                <a:solidFill>
                  <a:srgbClr val="002060"/>
                </a:solidFill>
              </a:rPr>
              <a:t>le entregó a la </a:t>
            </a:r>
            <a:r>
              <a:rPr lang="es-ES" sz="4800" b="1" dirty="0">
                <a:solidFill>
                  <a:srgbClr val="FF0000"/>
                </a:solidFill>
              </a:rPr>
              <a:t>bestia del mar</a:t>
            </a:r>
            <a:r>
              <a:rPr lang="es-ES" sz="4800" b="1" dirty="0">
                <a:solidFill>
                  <a:srgbClr val="002060"/>
                </a:solidFill>
              </a:rPr>
              <a:t> su poder, su trono y su autoridad. La bestia del mar luego gobernó por </a:t>
            </a:r>
            <a:r>
              <a:rPr lang="es-ES" sz="4800" b="1" dirty="0">
                <a:solidFill>
                  <a:srgbClr val="FF0000"/>
                </a:solidFill>
              </a:rPr>
              <a:t>1260</a:t>
            </a:r>
            <a:r>
              <a:rPr lang="es-ES" sz="4800" b="1" dirty="0">
                <a:solidFill>
                  <a:srgbClr val="002060"/>
                </a:solidFill>
              </a:rPr>
              <a:t> años y al final de su dominio recibió una </a:t>
            </a:r>
            <a:r>
              <a:rPr lang="es-ES" sz="4800" b="1" dirty="0">
                <a:solidFill>
                  <a:srgbClr val="FF0000"/>
                </a:solidFill>
              </a:rPr>
              <a:t>herida mortal </a:t>
            </a:r>
            <a:r>
              <a:rPr lang="es-ES" sz="4800" b="1" dirty="0">
                <a:solidFill>
                  <a:srgbClr val="002060"/>
                </a:solidFill>
              </a:rPr>
              <a:t>con la espada. </a:t>
            </a:r>
            <a:endParaRPr lang="es-ES" sz="4800" b="1" u="sng" dirty="0">
              <a:solidFill>
                <a:srgbClr val="002060"/>
              </a:solidFill>
            </a:endParaRPr>
          </a:p>
        </p:txBody>
      </p:sp>
    </p:spTree>
    <p:extLst>
      <p:ext uri="{BB962C8B-B14F-4D97-AF65-F5344CB8AC3E}">
        <p14:creationId xmlns:p14="http://schemas.microsoft.com/office/powerpoint/2010/main" val="369166581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8" y="324531"/>
            <a:ext cx="11135032"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Detalles que enfatizan el </a:t>
            </a:r>
            <a:r>
              <a:rPr lang="es-ES" sz="4800" b="1" dirty="0">
                <a:solidFill>
                  <a:srgbClr val="FF0000"/>
                </a:solidFill>
              </a:rPr>
              <a:t>poder</a:t>
            </a:r>
            <a:r>
              <a:rPr lang="es-ES" sz="4800" b="1" dirty="0">
                <a:solidFill>
                  <a:srgbClr val="002060"/>
                </a:solidFill>
              </a:rPr>
              <a:t> de esta </a:t>
            </a:r>
            <a:r>
              <a:rPr lang="es-ES" sz="4800" b="1" dirty="0">
                <a:solidFill>
                  <a:srgbClr val="FF0000"/>
                </a:solidFill>
              </a:rPr>
              <a:t>proclamación</a:t>
            </a:r>
            <a:r>
              <a:rPr lang="es-ES" sz="4800" b="1" dirty="0">
                <a:solidFill>
                  <a:srgbClr val="002060"/>
                </a:solidFill>
              </a:rPr>
              <a:t>:</a:t>
            </a:r>
          </a:p>
          <a:p>
            <a:pPr marL="914400" indent="-914400">
              <a:buClr>
                <a:srgbClr val="FF0000"/>
              </a:buClr>
              <a:buFont typeface="+mj-lt"/>
              <a:buAutoNum type="arabicPeriod"/>
            </a:pPr>
            <a:r>
              <a:rPr lang="es-ES" sz="4800" b="1" dirty="0" smtClean="0">
                <a:solidFill>
                  <a:srgbClr val="FF0000"/>
                </a:solidFill>
              </a:rPr>
              <a:t>Gran</a:t>
            </a:r>
            <a:r>
              <a:rPr lang="es-ES" sz="4800" b="1" dirty="0" smtClean="0">
                <a:solidFill>
                  <a:srgbClr val="002060"/>
                </a:solidFill>
              </a:rPr>
              <a:t> </a:t>
            </a:r>
            <a:r>
              <a:rPr lang="es-ES" sz="4800" b="1" dirty="0">
                <a:solidFill>
                  <a:srgbClr val="002060"/>
                </a:solidFill>
              </a:rPr>
              <a:t>[</a:t>
            </a:r>
            <a:r>
              <a:rPr lang="es-ES" sz="4800" b="1" i="1" dirty="0" err="1">
                <a:solidFill>
                  <a:srgbClr val="002060"/>
                </a:solidFill>
              </a:rPr>
              <a:t>megálen</a:t>
            </a:r>
            <a:r>
              <a:rPr lang="es-ES" sz="4800" b="1" dirty="0">
                <a:solidFill>
                  <a:srgbClr val="002060"/>
                </a:solidFill>
              </a:rPr>
              <a:t>] autoridad</a:t>
            </a:r>
          </a:p>
          <a:p>
            <a:pPr marL="914400" indent="-914400">
              <a:buClr>
                <a:srgbClr val="FF0000"/>
              </a:buClr>
              <a:buFont typeface="+mj-lt"/>
              <a:buAutoNum type="arabicPeriod"/>
            </a:pPr>
            <a:r>
              <a:rPr lang="es-ES" sz="4800" b="1" dirty="0" smtClean="0">
                <a:solidFill>
                  <a:srgbClr val="FF0000"/>
                </a:solidFill>
              </a:rPr>
              <a:t>Toda </a:t>
            </a:r>
            <a:r>
              <a:rPr lang="es-ES" sz="4800" b="1" dirty="0">
                <a:solidFill>
                  <a:srgbClr val="FF0000"/>
                </a:solidFill>
              </a:rPr>
              <a:t>la tierra </a:t>
            </a:r>
            <a:r>
              <a:rPr lang="es-ES" sz="4800" b="1" dirty="0">
                <a:solidFill>
                  <a:srgbClr val="002060"/>
                </a:solidFill>
              </a:rPr>
              <a:t>fue alumbrada</a:t>
            </a:r>
          </a:p>
          <a:p>
            <a:pPr marL="914400" indent="-914400">
              <a:buClr>
                <a:srgbClr val="FF0000"/>
              </a:buClr>
              <a:buFont typeface="+mj-lt"/>
              <a:buAutoNum type="arabicPeriod"/>
            </a:pPr>
            <a:r>
              <a:rPr lang="es-ES" sz="4800" b="1" dirty="0" smtClean="0">
                <a:solidFill>
                  <a:srgbClr val="FF0000"/>
                </a:solidFill>
              </a:rPr>
              <a:t>Clamó</a:t>
            </a:r>
            <a:r>
              <a:rPr lang="es-ES" sz="4800" b="1" dirty="0" smtClean="0">
                <a:solidFill>
                  <a:srgbClr val="002060"/>
                </a:solidFill>
              </a:rPr>
              <a:t> </a:t>
            </a:r>
            <a:r>
              <a:rPr lang="es-ES" sz="4800" b="1" dirty="0">
                <a:solidFill>
                  <a:srgbClr val="002060"/>
                </a:solidFill>
              </a:rPr>
              <a:t>(como Jesús cuando </a:t>
            </a:r>
            <a:r>
              <a:rPr lang="es-ES" sz="4800" b="1" dirty="0" smtClean="0">
                <a:solidFill>
                  <a:srgbClr val="002060"/>
                </a:solidFill>
              </a:rPr>
              <a:t>murió, </a:t>
            </a:r>
            <a:r>
              <a:rPr lang="es-ES" sz="4800" b="1" dirty="0">
                <a:solidFill>
                  <a:srgbClr val="002060"/>
                </a:solidFill>
              </a:rPr>
              <a:t>y </a:t>
            </a:r>
            <a:r>
              <a:rPr lang="es-ES" sz="4800" b="1" dirty="0" smtClean="0">
                <a:solidFill>
                  <a:srgbClr val="002060"/>
                </a:solidFill>
              </a:rPr>
              <a:t>también como una </a:t>
            </a:r>
            <a:r>
              <a:rPr lang="es-ES" sz="4800" b="1" dirty="0">
                <a:solidFill>
                  <a:srgbClr val="002060"/>
                </a:solidFill>
              </a:rPr>
              <a:t>mujer con dolores de parto</a:t>
            </a:r>
            <a:r>
              <a:rPr lang="es-ES" sz="4800" b="1" dirty="0" smtClean="0">
                <a:solidFill>
                  <a:srgbClr val="002060"/>
                </a:solidFill>
              </a:rPr>
              <a:t>)</a:t>
            </a:r>
          </a:p>
          <a:p>
            <a:pPr marL="914400" indent="-914400">
              <a:buClr>
                <a:srgbClr val="FF0000"/>
              </a:buClr>
              <a:buFont typeface="+mj-lt"/>
              <a:buAutoNum type="arabicPeriod"/>
            </a:pPr>
            <a:r>
              <a:rPr lang="es-ES" sz="4800" b="1" dirty="0">
                <a:solidFill>
                  <a:srgbClr val="FF0000"/>
                </a:solidFill>
              </a:rPr>
              <a:t>Voz potente </a:t>
            </a:r>
            <a:r>
              <a:rPr lang="es-ES" sz="4800" b="1" dirty="0">
                <a:solidFill>
                  <a:srgbClr val="002060"/>
                </a:solidFill>
              </a:rPr>
              <a:t>(</a:t>
            </a:r>
            <a:r>
              <a:rPr lang="es-ES" sz="4800" b="1" dirty="0" err="1">
                <a:solidFill>
                  <a:srgbClr val="002060"/>
                </a:solidFill>
              </a:rPr>
              <a:t>isxurá</a:t>
            </a:r>
            <a:r>
              <a:rPr lang="es-ES" sz="4800" b="1" dirty="0">
                <a:solidFill>
                  <a:srgbClr val="002060"/>
                </a:solidFill>
              </a:rPr>
              <a:t> </a:t>
            </a:r>
            <a:r>
              <a:rPr lang="es-ES" sz="4800" b="1" dirty="0" err="1">
                <a:solidFill>
                  <a:srgbClr val="002060"/>
                </a:solidFill>
              </a:rPr>
              <a:t>foné</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26814271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48929" y="460835"/>
            <a:ext cx="10357810"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7200" b="1" dirty="0">
                <a:solidFill>
                  <a:srgbClr val="002060"/>
                </a:solidFill>
              </a:rPr>
              <a:t>Este es el último mensaje de Dios al mundo pues Dios no </a:t>
            </a:r>
            <a:r>
              <a:rPr lang="es-ES" sz="7200" b="1" dirty="0" smtClean="0">
                <a:solidFill>
                  <a:srgbClr val="002060"/>
                </a:solidFill>
              </a:rPr>
              <a:t>invitaría </a:t>
            </a:r>
            <a:r>
              <a:rPr lang="es-ES" sz="7200" b="1" dirty="0">
                <a:solidFill>
                  <a:srgbClr val="002060"/>
                </a:solidFill>
              </a:rPr>
              <a:t>a escapar </a:t>
            </a:r>
            <a:r>
              <a:rPr lang="es-ES" sz="7200" b="1" dirty="0" smtClean="0">
                <a:solidFill>
                  <a:srgbClr val="002060"/>
                </a:solidFill>
              </a:rPr>
              <a:t>de las </a:t>
            </a:r>
            <a:r>
              <a:rPr lang="es-ES" sz="7200" b="1" dirty="0">
                <a:solidFill>
                  <a:srgbClr val="002060"/>
                </a:solidFill>
              </a:rPr>
              <a:t>plagas si la gente no fuera a vivir durante ellas.</a:t>
            </a:r>
            <a:endParaRPr lang="es-ES" sz="7200" b="1" i="1" dirty="0">
              <a:solidFill>
                <a:srgbClr val="AC0C45"/>
              </a:solidFill>
            </a:endParaRPr>
          </a:p>
        </p:txBody>
      </p:sp>
    </p:spTree>
    <p:extLst>
      <p:ext uri="{BB962C8B-B14F-4D97-AF65-F5344CB8AC3E}">
        <p14:creationId xmlns:p14="http://schemas.microsoft.com/office/powerpoint/2010/main" val="17488547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3433" y="1082448"/>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El Purgatorio según el catolicismo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5315" y="264361"/>
            <a:ext cx="4723443" cy="584775"/>
          </a:xfrm>
          <a:prstGeom prst="rect">
            <a:avLst/>
          </a:prstGeom>
          <a:noFill/>
        </p:spPr>
        <p:txBody>
          <a:bodyPr wrap="square" rtlCol="0">
            <a:spAutoFit/>
          </a:bodyPr>
          <a:lstStyle/>
          <a:p>
            <a:pPr lvl="0">
              <a:defRPr/>
            </a:pPr>
            <a:r>
              <a:rPr lang="es-ES" sz="3200" dirty="0">
                <a:solidFill>
                  <a:schemeClr val="accent1">
                    <a:lumMod val="50000"/>
                  </a:schemeClr>
                </a:solidFill>
              </a:rPr>
              <a:t>La Inmaculada concepción</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2525" y="3470196"/>
            <a:ext cx="4516263" cy="1569660"/>
          </a:xfrm>
          <a:prstGeom prst="rect">
            <a:avLst/>
          </a:prstGeom>
          <a:noFill/>
        </p:spPr>
        <p:txBody>
          <a:bodyPr wrap="square" rtlCol="0">
            <a:spAutoFit/>
          </a:bodyPr>
          <a:lstStyle/>
          <a:p>
            <a:pPr lvl="0">
              <a:defRPr/>
            </a:pPr>
            <a:r>
              <a:rPr lang="es-ES" sz="3200" dirty="0">
                <a:solidFill>
                  <a:schemeClr val="accent1">
                    <a:lumMod val="50000"/>
                  </a:schemeClr>
                </a:solidFill>
              </a:rPr>
              <a:t>Las naciones borrachas por el vino de la ramera y sus hijas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83433" y="5381954"/>
            <a:ext cx="4076958" cy="1077218"/>
          </a:xfrm>
          <a:prstGeom prst="rect">
            <a:avLst/>
          </a:prstGeom>
          <a:noFill/>
        </p:spPr>
        <p:txBody>
          <a:bodyPr wrap="square" rtlCol="0">
            <a:spAutoFit/>
          </a:bodyPr>
          <a:lstStyle/>
          <a:p>
            <a:pPr lvl="0">
              <a:defRPr/>
            </a:pPr>
            <a:r>
              <a:rPr lang="es-ES" sz="3200" dirty="0">
                <a:solidFill>
                  <a:schemeClr val="accent1">
                    <a:lumMod val="50000"/>
                  </a:schemeClr>
                </a:solidFill>
              </a:rPr>
              <a:t>Antes que Dios derrame las plagas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3433" y="2438097"/>
            <a:ext cx="4076958" cy="584775"/>
          </a:xfrm>
          <a:prstGeom prst="rect">
            <a:avLst/>
          </a:prstGeom>
          <a:noFill/>
        </p:spPr>
        <p:txBody>
          <a:bodyPr wrap="square" rtlCol="0">
            <a:spAutoFit/>
          </a:bodyPr>
          <a:lstStyle/>
          <a:p>
            <a:pPr lvl="0">
              <a:defRPr/>
            </a:pPr>
            <a:r>
              <a:rPr lang="es-ES" sz="3200" dirty="0">
                <a:solidFill>
                  <a:schemeClr val="accent1">
                    <a:lumMod val="50000"/>
                  </a:schemeClr>
                </a:solidFill>
              </a:rPr>
              <a:t>La asunción de María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8067" y="4501247"/>
            <a:ext cx="5185338"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E.</a:t>
            </a:r>
            <a:r>
              <a:rPr kumimoji="0" lang="es-DO" sz="3200" b="0" i="0" u="none" strike="noStrike" kern="1200" cap="none" spc="0" normalizeH="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Nos limpia para entrar a las Bodas del Reino de los Cielos</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77780" y="1223666"/>
            <a:ext cx="5450809"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María nació libre del pecado original</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77781" y="162534"/>
            <a:ext cx="5450809"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Les es imposible aceptar la verdad eterna</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77780" y="2473263"/>
            <a:ext cx="511769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clamor del segundo ángel será </a:t>
            </a:r>
            <a:r>
              <a:rPr lang="es-ES" sz="3200" smtClean="0">
                <a:solidFill>
                  <a:prstClr val="black"/>
                </a:solidFill>
              </a:rPr>
              <a:t>muy urgente</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8067" y="5684101"/>
            <a:ext cx="5185338"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Subida en cuerpo y alma de María al cielo</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77780" y="3701028"/>
            <a:ext cx="4786300"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María nació por el Espíritu</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7736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La recomendación de Dios a los reyes</a:t>
            </a:r>
            <a:endParaRPr lang="es-ES" sz="6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07478666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939" y="368502"/>
            <a:ext cx="1098754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El vino espiritual afecta a la gente espiritualmente como el vino literal los afecta literalmente. El </a:t>
            </a:r>
            <a:r>
              <a:rPr lang="es-ES" sz="4800" b="1" dirty="0">
                <a:solidFill>
                  <a:srgbClr val="FF0000"/>
                </a:solidFill>
              </a:rPr>
              <a:t>alcohol nubla </a:t>
            </a:r>
            <a:r>
              <a:rPr lang="es-ES" sz="4800" b="1" dirty="0">
                <a:solidFill>
                  <a:srgbClr val="002060"/>
                </a:solidFill>
              </a:rPr>
              <a:t>la mente y hace imposible que la gente piense </a:t>
            </a:r>
            <a:r>
              <a:rPr lang="es-ES" sz="4800" b="1" dirty="0">
                <a:solidFill>
                  <a:srgbClr val="FF0000"/>
                </a:solidFill>
              </a:rPr>
              <a:t>con claridad </a:t>
            </a:r>
            <a:r>
              <a:rPr lang="es-ES" sz="4800" b="1" dirty="0">
                <a:solidFill>
                  <a:srgbClr val="002060"/>
                </a:solidFill>
              </a:rPr>
              <a:t>y tome </a:t>
            </a:r>
            <a:r>
              <a:rPr lang="es-ES" sz="4800" b="1" dirty="0">
                <a:solidFill>
                  <a:srgbClr val="FF0000"/>
                </a:solidFill>
              </a:rPr>
              <a:t>decisiones sabias</a:t>
            </a:r>
            <a:r>
              <a:rPr lang="es-ES" sz="4800" b="1" dirty="0">
                <a:solidFill>
                  <a:srgbClr val="002060"/>
                </a:solidFill>
              </a:rPr>
              <a:t>. También los </a:t>
            </a:r>
            <a:r>
              <a:rPr lang="es-ES" sz="4800" b="1" dirty="0">
                <a:solidFill>
                  <a:srgbClr val="FF0000"/>
                </a:solidFill>
              </a:rPr>
              <a:t>incapacita</a:t>
            </a:r>
            <a:r>
              <a:rPr lang="es-ES" sz="4800" b="1" dirty="0">
                <a:solidFill>
                  <a:srgbClr val="002060"/>
                </a:solidFill>
              </a:rPr>
              <a:t> para </a:t>
            </a:r>
            <a:r>
              <a:rPr lang="es-ES" sz="4800" b="1" dirty="0">
                <a:solidFill>
                  <a:srgbClr val="FF0000"/>
                </a:solidFill>
              </a:rPr>
              <a:t>distinguir</a:t>
            </a:r>
            <a:r>
              <a:rPr lang="es-ES" sz="4800" b="1" dirty="0">
                <a:solidFill>
                  <a:srgbClr val="002060"/>
                </a:solidFill>
              </a:rPr>
              <a:t> entre </a:t>
            </a:r>
            <a:r>
              <a:rPr lang="es-ES" sz="4800" b="1" dirty="0">
                <a:solidFill>
                  <a:srgbClr val="FF0000"/>
                </a:solidFill>
              </a:rPr>
              <a:t>el bien y el mal</a:t>
            </a:r>
            <a:r>
              <a:rPr lang="es-ES" sz="4800" b="1" dirty="0">
                <a:solidFill>
                  <a:srgbClr val="002060"/>
                </a:solidFill>
              </a:rPr>
              <a:t>, </a:t>
            </a:r>
            <a:r>
              <a:rPr lang="es-ES" sz="4800" b="1" dirty="0">
                <a:solidFill>
                  <a:srgbClr val="FF0000"/>
                </a:solidFill>
              </a:rPr>
              <a:t>lo santo y lo común</a:t>
            </a:r>
            <a:r>
              <a:rPr lang="es-ES" sz="4800" b="1" dirty="0">
                <a:solidFill>
                  <a:srgbClr val="002060"/>
                </a:solidFill>
              </a:rPr>
              <a:t>:</a:t>
            </a:r>
            <a:endParaRPr lang="es-ES" sz="4800" b="1" i="1" dirty="0">
              <a:solidFill>
                <a:srgbClr val="AC0C45"/>
              </a:solidFill>
            </a:endParaRPr>
          </a:p>
        </p:txBody>
      </p:sp>
    </p:spTree>
    <p:extLst>
      <p:ext uri="{BB962C8B-B14F-4D97-AF65-F5344CB8AC3E}">
        <p14:creationId xmlns:p14="http://schemas.microsoft.com/office/powerpoint/2010/main" val="14952822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92440" y="952499"/>
            <a:ext cx="11591458"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No es de los reyes, oh Lemuel, no es de los </a:t>
            </a:r>
            <a:r>
              <a:rPr lang="es-ES" sz="6000" b="1" dirty="0">
                <a:solidFill>
                  <a:srgbClr val="FFFF00"/>
                </a:solidFill>
              </a:rPr>
              <a:t>reyes beber vino</a:t>
            </a:r>
            <a:r>
              <a:rPr lang="es-ES" sz="6000" b="1" dirty="0">
                <a:solidFill>
                  <a:schemeClr val="bg1"/>
                </a:solidFill>
              </a:rPr>
              <a:t>, ni de los </a:t>
            </a:r>
            <a:r>
              <a:rPr lang="es-ES" sz="6000" b="1" dirty="0">
                <a:solidFill>
                  <a:srgbClr val="FFFF00"/>
                </a:solidFill>
              </a:rPr>
              <a:t>príncipes la sidra</a:t>
            </a:r>
            <a:r>
              <a:rPr lang="es-ES" sz="6000" b="1" dirty="0">
                <a:solidFill>
                  <a:schemeClr val="bg1"/>
                </a:solidFill>
              </a:rPr>
              <a:t>; </a:t>
            </a:r>
            <a:r>
              <a:rPr lang="es-ES" sz="6000" b="1" dirty="0">
                <a:solidFill>
                  <a:srgbClr val="FF0000"/>
                </a:solidFill>
              </a:rPr>
              <a:t>5</a:t>
            </a:r>
            <a:r>
              <a:rPr lang="es-ES" sz="6000" b="1" dirty="0">
                <a:solidFill>
                  <a:schemeClr val="bg1"/>
                </a:solidFill>
              </a:rPr>
              <a:t> No sea que bebiendo </a:t>
            </a:r>
            <a:r>
              <a:rPr lang="es-ES" sz="6000" b="1" dirty="0">
                <a:solidFill>
                  <a:srgbClr val="FFFF00"/>
                </a:solidFill>
              </a:rPr>
              <a:t>olviden la ley</a:t>
            </a:r>
            <a:r>
              <a:rPr lang="es-ES" sz="6000" b="1" dirty="0">
                <a:solidFill>
                  <a:schemeClr val="bg1"/>
                </a:solidFill>
              </a:rPr>
              <a:t>, y </a:t>
            </a:r>
            <a:r>
              <a:rPr lang="es-ES" sz="6000" b="1" dirty="0">
                <a:solidFill>
                  <a:srgbClr val="FFFF00"/>
                </a:solidFill>
              </a:rPr>
              <a:t>perviertan el derecho </a:t>
            </a:r>
            <a:r>
              <a:rPr lang="es-ES" sz="6000" b="1" dirty="0">
                <a:solidFill>
                  <a:schemeClr val="bg1"/>
                </a:solidFill>
              </a:rPr>
              <a:t>de todos los afligidos.”</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Proverbios 31:4-5:</a:t>
            </a:r>
          </a:p>
        </p:txBody>
      </p:sp>
    </p:spTree>
    <p:extLst>
      <p:ext uri="{BB962C8B-B14F-4D97-AF65-F5344CB8AC3E}">
        <p14:creationId xmlns:p14="http://schemas.microsoft.com/office/powerpoint/2010/main" val="9208498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err="1">
                <a:solidFill>
                  <a:schemeClr val="bg1"/>
                </a:solidFill>
                <a:latin typeface="Bauhaus 93" panose="04030905020B02020C02" pitchFamily="82" charset="0"/>
              </a:rPr>
              <a:t>Nadab</a:t>
            </a:r>
            <a:r>
              <a:rPr lang="es-ES" sz="6600" dirty="0">
                <a:solidFill>
                  <a:schemeClr val="bg1"/>
                </a:solidFill>
                <a:latin typeface="Bauhaus 93" panose="04030905020B02020C02" pitchFamily="82" charset="0"/>
              </a:rPr>
              <a:t> y </a:t>
            </a:r>
            <a:r>
              <a:rPr lang="es-ES" sz="6600" dirty="0" err="1">
                <a:solidFill>
                  <a:schemeClr val="bg1"/>
                </a:solidFill>
                <a:latin typeface="Bauhaus 93" panose="04030905020B02020C02" pitchFamily="82" charset="0"/>
              </a:rPr>
              <a:t>Abihú</a:t>
            </a:r>
            <a:endParaRPr lang="es-ES" sz="6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3008573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0703" y="117693"/>
            <a:ext cx="11218022"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a:solidFill>
                  <a:srgbClr val="002060"/>
                </a:solidFill>
              </a:rPr>
              <a:t>La historia de </a:t>
            </a:r>
            <a:r>
              <a:rPr lang="es-ES" sz="5400" b="1" dirty="0" err="1">
                <a:solidFill>
                  <a:srgbClr val="002060"/>
                </a:solidFill>
              </a:rPr>
              <a:t>Nadab</a:t>
            </a:r>
            <a:r>
              <a:rPr lang="es-ES" sz="5400" b="1" dirty="0">
                <a:solidFill>
                  <a:srgbClr val="002060"/>
                </a:solidFill>
              </a:rPr>
              <a:t> y </a:t>
            </a:r>
            <a:r>
              <a:rPr lang="es-ES" sz="5400" b="1" dirty="0" err="1">
                <a:solidFill>
                  <a:srgbClr val="002060"/>
                </a:solidFill>
              </a:rPr>
              <a:t>Abihú</a:t>
            </a:r>
            <a:r>
              <a:rPr lang="es-ES" sz="5400" b="1" dirty="0">
                <a:solidFill>
                  <a:srgbClr val="002060"/>
                </a:solidFill>
              </a:rPr>
              <a:t> también aplica. ¿</a:t>
            </a:r>
            <a:r>
              <a:rPr lang="es-ES" sz="5400" b="1" dirty="0">
                <a:solidFill>
                  <a:srgbClr val="FF0000"/>
                </a:solidFill>
              </a:rPr>
              <a:t>Por qué ofrecieron </a:t>
            </a:r>
            <a:r>
              <a:rPr lang="es-ES" sz="5400" b="1" dirty="0" err="1">
                <a:solidFill>
                  <a:srgbClr val="002060"/>
                </a:solidFill>
              </a:rPr>
              <a:t>Nadab</a:t>
            </a:r>
            <a:r>
              <a:rPr lang="es-ES" sz="5400" b="1" dirty="0">
                <a:solidFill>
                  <a:srgbClr val="002060"/>
                </a:solidFill>
              </a:rPr>
              <a:t> y </a:t>
            </a:r>
            <a:r>
              <a:rPr lang="es-ES" sz="5400" b="1" dirty="0" err="1">
                <a:solidFill>
                  <a:srgbClr val="002060"/>
                </a:solidFill>
              </a:rPr>
              <a:t>Abihu</a:t>
            </a:r>
            <a:r>
              <a:rPr lang="es-ES" sz="5400" b="1" dirty="0">
                <a:solidFill>
                  <a:srgbClr val="002060"/>
                </a:solidFill>
              </a:rPr>
              <a:t> fuego común cuando Dios les había dicho explícitamente que ofrecieran fuego santo? La respuesta es que </a:t>
            </a:r>
            <a:r>
              <a:rPr lang="es-ES" sz="5400" b="1" dirty="0">
                <a:solidFill>
                  <a:srgbClr val="FF0000"/>
                </a:solidFill>
              </a:rPr>
              <a:t>estaban intoxicados </a:t>
            </a:r>
            <a:r>
              <a:rPr lang="es-ES" sz="5400" b="1" dirty="0">
                <a:solidFill>
                  <a:srgbClr val="002060"/>
                </a:solidFill>
              </a:rPr>
              <a:t>y por lo tanto </a:t>
            </a:r>
            <a:r>
              <a:rPr lang="es-ES" sz="5400" b="1" dirty="0">
                <a:solidFill>
                  <a:srgbClr val="FF0000"/>
                </a:solidFill>
              </a:rPr>
              <a:t>no pudieron distinguir </a:t>
            </a:r>
            <a:r>
              <a:rPr lang="es-ES" sz="5400" b="1" dirty="0">
                <a:solidFill>
                  <a:srgbClr val="002060"/>
                </a:solidFill>
              </a:rPr>
              <a:t>entre lo </a:t>
            </a:r>
            <a:r>
              <a:rPr lang="es-ES" sz="5400" b="1" dirty="0">
                <a:solidFill>
                  <a:srgbClr val="FF0000"/>
                </a:solidFill>
              </a:rPr>
              <a:t>santo y lo común</a:t>
            </a:r>
            <a:r>
              <a:rPr lang="es-ES" sz="5400" b="1" dirty="0">
                <a:solidFill>
                  <a:srgbClr val="002060"/>
                </a:solidFill>
              </a:rPr>
              <a:t>.</a:t>
            </a:r>
            <a:endParaRPr lang="es-ES" sz="5400" b="1" i="1" dirty="0">
              <a:solidFill>
                <a:srgbClr val="AC0C45"/>
              </a:solidFill>
            </a:endParaRPr>
          </a:p>
        </p:txBody>
      </p:sp>
    </p:spTree>
    <p:extLst>
      <p:ext uri="{BB962C8B-B14F-4D97-AF65-F5344CB8AC3E}">
        <p14:creationId xmlns:p14="http://schemas.microsoft.com/office/powerpoint/2010/main" val="173694741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9213" y="1138482"/>
            <a:ext cx="11629874"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Jehová habló a Aarón, diciendo: </a:t>
            </a:r>
            <a:r>
              <a:rPr lang="es-ES" sz="5400" b="1" dirty="0">
                <a:solidFill>
                  <a:srgbClr val="FF0000"/>
                </a:solidFill>
              </a:rPr>
              <a:t>9</a:t>
            </a:r>
            <a:r>
              <a:rPr lang="es-ES" sz="5400" b="1" dirty="0">
                <a:solidFill>
                  <a:schemeClr val="bg1"/>
                </a:solidFill>
              </a:rPr>
              <a:t> Tú, y tus hijos contigo, no beberéis </a:t>
            </a:r>
            <a:r>
              <a:rPr lang="es-ES" sz="5400" b="1" dirty="0">
                <a:solidFill>
                  <a:srgbClr val="FFFF00"/>
                </a:solidFill>
              </a:rPr>
              <a:t>vino ni sidra</a:t>
            </a:r>
            <a:r>
              <a:rPr lang="es-ES" sz="5400" b="1" dirty="0">
                <a:solidFill>
                  <a:schemeClr val="bg1"/>
                </a:solidFill>
              </a:rPr>
              <a:t> cuando entréis en el tabernáculo de reunión, para que </a:t>
            </a:r>
            <a:r>
              <a:rPr lang="es-ES" sz="5400" b="1" dirty="0">
                <a:solidFill>
                  <a:srgbClr val="FFFF00"/>
                </a:solidFill>
              </a:rPr>
              <a:t>no muráis</a:t>
            </a:r>
            <a:r>
              <a:rPr lang="es-ES" sz="5400" b="1" dirty="0">
                <a:solidFill>
                  <a:schemeClr val="bg1"/>
                </a:solidFill>
              </a:rPr>
              <a:t>; estatuto perpetuo será para vuestras generaciones.”</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Levítico 10:8-9:</a:t>
            </a:r>
          </a:p>
        </p:txBody>
      </p:sp>
    </p:spTree>
    <p:extLst>
      <p:ext uri="{BB962C8B-B14F-4D97-AF65-F5344CB8AC3E}">
        <p14:creationId xmlns:p14="http://schemas.microsoft.com/office/powerpoint/2010/main" val="45244497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8267" y="969882"/>
            <a:ext cx="11218022"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El vino causó dos problemas:</a:t>
            </a:r>
          </a:p>
          <a:p>
            <a:pPr marL="1143000" indent="-1143000">
              <a:buClr>
                <a:srgbClr val="FF0000"/>
              </a:buClr>
              <a:buFont typeface="+mj-lt"/>
              <a:buAutoNum type="arabicPeriod"/>
            </a:pPr>
            <a:r>
              <a:rPr lang="es-ES" sz="6000" b="1" dirty="0" smtClean="0">
                <a:solidFill>
                  <a:srgbClr val="002060"/>
                </a:solidFill>
              </a:rPr>
              <a:t>No </a:t>
            </a:r>
            <a:r>
              <a:rPr lang="es-ES" sz="6000" b="1" dirty="0">
                <a:solidFill>
                  <a:srgbClr val="002060"/>
                </a:solidFill>
              </a:rPr>
              <a:t>permitió que </a:t>
            </a:r>
            <a:r>
              <a:rPr lang="es-ES" sz="6000" b="1" dirty="0">
                <a:solidFill>
                  <a:srgbClr val="FF0000"/>
                </a:solidFill>
              </a:rPr>
              <a:t>distinguieran</a:t>
            </a:r>
            <a:r>
              <a:rPr lang="es-ES" sz="6000" b="1" dirty="0">
                <a:solidFill>
                  <a:srgbClr val="002060"/>
                </a:solidFill>
              </a:rPr>
              <a:t> entre lo santo y lo común.</a:t>
            </a:r>
          </a:p>
          <a:p>
            <a:pPr marL="1143000" indent="-1143000">
              <a:buClr>
                <a:srgbClr val="FF0000"/>
              </a:buClr>
              <a:buFont typeface="+mj-lt"/>
              <a:buAutoNum type="arabicPeriod"/>
            </a:pPr>
            <a:r>
              <a:rPr lang="es-ES" sz="6000" b="1" dirty="0" smtClean="0">
                <a:solidFill>
                  <a:srgbClr val="002060"/>
                </a:solidFill>
              </a:rPr>
              <a:t>No </a:t>
            </a:r>
            <a:r>
              <a:rPr lang="es-ES" sz="6000" b="1" dirty="0">
                <a:solidFill>
                  <a:srgbClr val="002060"/>
                </a:solidFill>
              </a:rPr>
              <a:t>pudieron </a:t>
            </a:r>
            <a:r>
              <a:rPr lang="es-ES" sz="6000" b="1" dirty="0" smtClean="0">
                <a:solidFill>
                  <a:srgbClr val="FF0000"/>
                </a:solidFill>
              </a:rPr>
              <a:t>enseñarle</a:t>
            </a:r>
            <a:r>
              <a:rPr lang="es-ES" sz="6000" b="1" dirty="0" smtClean="0">
                <a:solidFill>
                  <a:srgbClr val="002060"/>
                </a:solidFill>
              </a:rPr>
              <a:t> </a:t>
            </a:r>
            <a:r>
              <a:rPr lang="es-ES" sz="6000" b="1" dirty="0">
                <a:solidFill>
                  <a:srgbClr val="002060"/>
                </a:solidFill>
              </a:rPr>
              <a:t>a Israel los estatutos de Jehová.</a:t>
            </a:r>
            <a:endParaRPr lang="es-ES" sz="6000" b="1" i="1" dirty="0">
              <a:solidFill>
                <a:srgbClr val="AC0C45"/>
              </a:solidFill>
            </a:endParaRPr>
          </a:p>
        </p:txBody>
      </p:sp>
    </p:spTree>
    <p:extLst>
      <p:ext uri="{BB962C8B-B14F-4D97-AF65-F5344CB8AC3E}">
        <p14:creationId xmlns:p14="http://schemas.microsoft.com/office/powerpoint/2010/main" val="893901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42451" y="345443"/>
            <a:ext cx="11031794"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smtClean="0">
                <a:solidFill>
                  <a:srgbClr val="002060"/>
                </a:solidFill>
              </a:rPr>
              <a:t>Pero </a:t>
            </a:r>
            <a:r>
              <a:rPr lang="es-ES" sz="6000" b="1" dirty="0">
                <a:solidFill>
                  <a:srgbClr val="002060"/>
                </a:solidFill>
              </a:rPr>
              <a:t>milagrosamente se levantará </a:t>
            </a:r>
            <a:r>
              <a:rPr lang="es-ES" sz="6000" b="1" dirty="0" smtClean="0">
                <a:solidFill>
                  <a:srgbClr val="002060"/>
                </a:solidFill>
              </a:rPr>
              <a:t>otra </a:t>
            </a:r>
            <a:r>
              <a:rPr lang="es-ES" sz="6000" b="1" dirty="0">
                <a:solidFill>
                  <a:srgbClr val="002060"/>
                </a:solidFill>
              </a:rPr>
              <a:t>bestia de la tierra que le </a:t>
            </a:r>
            <a:r>
              <a:rPr lang="es-ES" sz="6000" b="1" dirty="0">
                <a:solidFill>
                  <a:srgbClr val="FF0000"/>
                </a:solidFill>
              </a:rPr>
              <a:t>sanará la herida</a:t>
            </a:r>
            <a:r>
              <a:rPr lang="es-ES" sz="6000" b="1" dirty="0">
                <a:solidFill>
                  <a:srgbClr val="002060"/>
                </a:solidFill>
              </a:rPr>
              <a:t>. Apocalipsis 17 describe la </a:t>
            </a:r>
            <a:r>
              <a:rPr lang="es-ES" sz="6000" b="1" dirty="0">
                <a:solidFill>
                  <a:srgbClr val="FF0000"/>
                </a:solidFill>
              </a:rPr>
              <a:t>dimensión futura </a:t>
            </a:r>
            <a:r>
              <a:rPr lang="es-ES" sz="6000" b="1" dirty="0">
                <a:solidFill>
                  <a:srgbClr val="002060"/>
                </a:solidFill>
              </a:rPr>
              <a:t>de Apocalipsis 13 pero con </a:t>
            </a:r>
            <a:r>
              <a:rPr lang="es-ES" sz="6000" b="1" dirty="0">
                <a:solidFill>
                  <a:srgbClr val="FF0000"/>
                </a:solidFill>
              </a:rPr>
              <a:t>diferente simbolismo</a:t>
            </a:r>
            <a:r>
              <a:rPr lang="es-ES" sz="6000" b="1" dirty="0">
                <a:solidFill>
                  <a:srgbClr val="002060"/>
                </a:solidFill>
              </a:rPr>
              <a:t>.</a:t>
            </a:r>
            <a:endParaRPr lang="es-ES" sz="6000" b="1" u="sng" dirty="0">
              <a:solidFill>
                <a:srgbClr val="002060"/>
              </a:solidFill>
            </a:endParaRPr>
          </a:p>
        </p:txBody>
      </p:sp>
    </p:spTree>
    <p:extLst>
      <p:ext uri="{BB962C8B-B14F-4D97-AF65-F5344CB8AC3E}">
        <p14:creationId xmlns:p14="http://schemas.microsoft.com/office/powerpoint/2010/main" val="75744114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90258" y="1129479"/>
            <a:ext cx="10795821" cy="5078313"/>
          </a:xfrm>
          <a:prstGeom prst="rect">
            <a:avLst/>
          </a:prstGeom>
          <a:noFill/>
        </p:spPr>
        <p:txBody>
          <a:bodyPr wrap="square" rtlCol="0">
            <a:spAutoFit/>
          </a:bodyPr>
          <a:lstStyle/>
          <a:p>
            <a:r>
              <a:rPr lang="es-ES" sz="5400" b="1" dirty="0" smtClean="0">
                <a:solidFill>
                  <a:schemeClr val="bg1"/>
                </a:solidFill>
              </a:rPr>
              <a:t>“. </a:t>
            </a:r>
            <a:r>
              <a:rPr lang="es-ES" sz="5400" b="1" dirty="0">
                <a:solidFill>
                  <a:schemeClr val="bg1"/>
                </a:solidFill>
              </a:rPr>
              <a:t>. . para poder </a:t>
            </a:r>
            <a:r>
              <a:rPr lang="es-ES" sz="5400" b="1" dirty="0">
                <a:solidFill>
                  <a:srgbClr val="FFFF00"/>
                </a:solidFill>
              </a:rPr>
              <a:t>discernir</a:t>
            </a:r>
            <a:r>
              <a:rPr lang="es-ES" sz="5400" b="1" dirty="0">
                <a:solidFill>
                  <a:schemeClr val="bg1"/>
                </a:solidFill>
              </a:rPr>
              <a:t> [distinguir] entre </a:t>
            </a:r>
            <a:r>
              <a:rPr lang="es-ES" sz="5400" b="1" dirty="0">
                <a:solidFill>
                  <a:srgbClr val="FFFF00"/>
                </a:solidFill>
              </a:rPr>
              <a:t>lo</a:t>
            </a:r>
            <a:r>
              <a:rPr lang="es-ES" sz="5400" b="1" dirty="0">
                <a:solidFill>
                  <a:schemeClr val="bg1"/>
                </a:solidFill>
              </a:rPr>
              <a:t> </a:t>
            </a:r>
            <a:r>
              <a:rPr lang="es-ES" sz="5400" b="1" dirty="0">
                <a:solidFill>
                  <a:srgbClr val="FFFF00"/>
                </a:solidFill>
              </a:rPr>
              <a:t>santo y lo profano</a:t>
            </a:r>
            <a:r>
              <a:rPr lang="es-ES" sz="5400" b="1" dirty="0">
                <a:solidFill>
                  <a:schemeClr val="bg1"/>
                </a:solidFill>
              </a:rPr>
              <a:t>, y entre </a:t>
            </a:r>
            <a:r>
              <a:rPr lang="es-ES" sz="5400" b="1" dirty="0">
                <a:solidFill>
                  <a:srgbClr val="FFFF00"/>
                </a:solidFill>
              </a:rPr>
              <a:t>lo</a:t>
            </a:r>
            <a:r>
              <a:rPr lang="es-ES" sz="5400" b="1" dirty="0">
                <a:solidFill>
                  <a:schemeClr val="bg1"/>
                </a:solidFill>
              </a:rPr>
              <a:t> </a:t>
            </a:r>
            <a:r>
              <a:rPr lang="es-ES" sz="5400" b="1" dirty="0">
                <a:solidFill>
                  <a:srgbClr val="FFFF00"/>
                </a:solidFill>
              </a:rPr>
              <a:t>inmundo y lo limpio</a:t>
            </a:r>
            <a:r>
              <a:rPr lang="es-ES" sz="5400" b="1" dirty="0">
                <a:solidFill>
                  <a:schemeClr val="bg1"/>
                </a:solidFill>
              </a:rPr>
              <a:t>, </a:t>
            </a:r>
            <a:r>
              <a:rPr lang="es-ES" sz="5400" b="1" dirty="0">
                <a:solidFill>
                  <a:srgbClr val="FF0000"/>
                </a:solidFill>
              </a:rPr>
              <a:t>11</a:t>
            </a:r>
            <a:r>
              <a:rPr lang="es-ES" sz="5400" b="1" dirty="0">
                <a:solidFill>
                  <a:schemeClr val="bg1"/>
                </a:solidFill>
              </a:rPr>
              <a:t> y para </a:t>
            </a:r>
            <a:r>
              <a:rPr lang="es-ES" sz="5400" b="1" dirty="0">
                <a:solidFill>
                  <a:srgbClr val="FFFF00"/>
                </a:solidFill>
              </a:rPr>
              <a:t>enseñar</a:t>
            </a:r>
            <a:r>
              <a:rPr lang="es-ES" sz="5400" b="1" dirty="0">
                <a:solidFill>
                  <a:schemeClr val="bg1"/>
                </a:solidFill>
              </a:rPr>
              <a:t> a los hijos de Israel </a:t>
            </a:r>
            <a:r>
              <a:rPr lang="es-ES" sz="5400" b="1" dirty="0">
                <a:solidFill>
                  <a:srgbClr val="FFFF00"/>
                </a:solidFill>
              </a:rPr>
              <a:t>todos los estatutos </a:t>
            </a:r>
            <a:r>
              <a:rPr lang="es-ES" sz="5400" b="1" dirty="0">
                <a:solidFill>
                  <a:schemeClr val="bg1"/>
                </a:solidFill>
              </a:rPr>
              <a:t>que Jehová les ha dicho por medio de Moisés.”</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Levítico 10:10-11:</a:t>
            </a:r>
          </a:p>
        </p:txBody>
      </p:sp>
    </p:spTree>
    <p:extLst>
      <p:ext uri="{BB962C8B-B14F-4D97-AF65-F5344CB8AC3E}">
        <p14:creationId xmlns:p14="http://schemas.microsoft.com/office/powerpoint/2010/main" val="353171259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El grave pecado de </a:t>
            </a:r>
            <a:r>
              <a:rPr lang="es-ES" sz="6600" dirty="0" err="1">
                <a:solidFill>
                  <a:schemeClr val="bg1"/>
                </a:solidFill>
                <a:latin typeface="Bauhaus 93" panose="04030905020B02020C02" pitchFamily="82" charset="0"/>
              </a:rPr>
              <a:t>Beltsasar</a:t>
            </a:r>
            <a:endParaRPr lang="es-ES" sz="6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51828992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27887" y="822981"/>
            <a:ext cx="10849313"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Consideremos ahora </a:t>
            </a:r>
            <a:r>
              <a:rPr lang="es-ES" sz="6000" b="1" dirty="0">
                <a:solidFill>
                  <a:srgbClr val="FF0000"/>
                </a:solidFill>
              </a:rPr>
              <a:t>otra historia </a:t>
            </a:r>
            <a:r>
              <a:rPr lang="es-ES" sz="6000" b="1" dirty="0">
                <a:solidFill>
                  <a:srgbClr val="002060"/>
                </a:solidFill>
              </a:rPr>
              <a:t>que presenta la </a:t>
            </a:r>
            <a:r>
              <a:rPr lang="es-ES" sz="6000" b="1" dirty="0">
                <a:solidFill>
                  <a:srgbClr val="FF0000"/>
                </a:solidFill>
              </a:rPr>
              <a:t>otra cara de la moneda</a:t>
            </a:r>
            <a:r>
              <a:rPr lang="es-ES" sz="6000" b="1" dirty="0">
                <a:solidFill>
                  <a:srgbClr val="002060"/>
                </a:solidFill>
              </a:rPr>
              <a:t>, el peligro de tomar lo que es santo y tratarlo </a:t>
            </a:r>
            <a:r>
              <a:rPr lang="es-ES" sz="6000" b="1" dirty="0">
                <a:solidFill>
                  <a:srgbClr val="FF0000"/>
                </a:solidFill>
              </a:rPr>
              <a:t>como si fuera común</a:t>
            </a:r>
            <a:r>
              <a:rPr lang="es-ES" sz="6000" b="1" dirty="0">
                <a:solidFill>
                  <a:srgbClr val="002060"/>
                </a:solidFill>
              </a:rPr>
              <a:t>.</a:t>
            </a:r>
            <a:endParaRPr lang="es-ES" sz="6000" b="1" i="1" dirty="0">
              <a:solidFill>
                <a:srgbClr val="AC0C45"/>
              </a:solidFill>
            </a:endParaRPr>
          </a:p>
        </p:txBody>
      </p:sp>
    </p:spTree>
    <p:extLst>
      <p:ext uri="{BB962C8B-B14F-4D97-AF65-F5344CB8AC3E}">
        <p14:creationId xmlns:p14="http://schemas.microsoft.com/office/powerpoint/2010/main" val="398229567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28026" y="1271218"/>
            <a:ext cx="11120285"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El </a:t>
            </a:r>
            <a:r>
              <a:rPr lang="es-ES" sz="7200" b="1" dirty="0">
                <a:solidFill>
                  <a:srgbClr val="FFFF00"/>
                </a:solidFill>
              </a:rPr>
              <a:t>rey </a:t>
            </a:r>
            <a:r>
              <a:rPr lang="es-ES" sz="7200" b="1" dirty="0" err="1">
                <a:solidFill>
                  <a:srgbClr val="FFFF00"/>
                </a:solidFill>
              </a:rPr>
              <a:t>Beltsasar</a:t>
            </a:r>
            <a:r>
              <a:rPr lang="es-ES" sz="7200" b="1" dirty="0">
                <a:solidFill>
                  <a:srgbClr val="FFFF00"/>
                </a:solidFill>
              </a:rPr>
              <a:t> </a:t>
            </a:r>
            <a:r>
              <a:rPr lang="es-ES" sz="7200" b="1" dirty="0">
                <a:solidFill>
                  <a:schemeClr val="bg1"/>
                </a:solidFill>
              </a:rPr>
              <a:t>hizo un gran banquete a mil de sus príncipes, y en presencia de los mil </a:t>
            </a:r>
            <a:r>
              <a:rPr lang="es-ES" sz="7200" b="1" dirty="0">
                <a:solidFill>
                  <a:srgbClr val="FFFF00"/>
                </a:solidFill>
              </a:rPr>
              <a:t>bebía vino</a:t>
            </a:r>
            <a:r>
              <a:rPr lang="es-ES" sz="7200" b="1" dirty="0">
                <a:solidFill>
                  <a:schemeClr val="bg1"/>
                </a:solidFill>
              </a:rPr>
              <a:t>.”</a:t>
            </a:r>
            <a:endParaRPr lang="es-ES" sz="72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Daniel 5:1:</a:t>
            </a:r>
          </a:p>
        </p:txBody>
      </p:sp>
    </p:spTree>
    <p:extLst>
      <p:ext uri="{BB962C8B-B14F-4D97-AF65-F5344CB8AC3E}">
        <p14:creationId xmlns:p14="http://schemas.microsoft.com/office/powerpoint/2010/main" val="36061081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057" y="522424"/>
            <a:ext cx="1084931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Este fue el evento que </a:t>
            </a:r>
            <a:r>
              <a:rPr lang="es-ES" sz="6000" b="1" dirty="0">
                <a:solidFill>
                  <a:srgbClr val="FF0000"/>
                </a:solidFill>
              </a:rPr>
              <a:t>colmó la copa</a:t>
            </a:r>
            <a:r>
              <a:rPr lang="es-ES" sz="6000" b="1" dirty="0">
                <a:solidFill>
                  <a:srgbClr val="002060"/>
                </a:solidFill>
              </a:rPr>
              <a:t> de la iniquidad de Babilonia y llevó a su </a:t>
            </a:r>
            <a:r>
              <a:rPr lang="es-ES" sz="6000" b="1" dirty="0">
                <a:solidFill>
                  <a:srgbClr val="FF0000"/>
                </a:solidFill>
              </a:rPr>
              <a:t>fatídica caída</a:t>
            </a:r>
            <a:r>
              <a:rPr lang="es-ES" sz="6000" b="1" dirty="0">
                <a:solidFill>
                  <a:srgbClr val="002060"/>
                </a:solidFill>
              </a:rPr>
              <a:t>. El rey estaba bebiendo vino, acto que no le permitió </a:t>
            </a:r>
            <a:r>
              <a:rPr lang="es-ES" sz="6000" b="1" dirty="0">
                <a:solidFill>
                  <a:srgbClr val="FF0000"/>
                </a:solidFill>
              </a:rPr>
              <a:t>distinguir entre lo santo y lo común</a:t>
            </a:r>
            <a:r>
              <a:rPr lang="es-ES" sz="6000" b="1" dirty="0">
                <a:solidFill>
                  <a:srgbClr val="002060"/>
                </a:solidFill>
              </a:rPr>
              <a:t>.</a:t>
            </a:r>
            <a:endParaRPr lang="es-ES" sz="6000" b="1" i="1" dirty="0">
              <a:solidFill>
                <a:srgbClr val="AC0C45"/>
              </a:solidFill>
            </a:endParaRPr>
          </a:p>
        </p:txBody>
      </p:sp>
    </p:spTree>
    <p:extLst>
      <p:ext uri="{BB962C8B-B14F-4D97-AF65-F5344CB8AC3E}">
        <p14:creationId xmlns:p14="http://schemas.microsoft.com/office/powerpoint/2010/main" val="32833452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81666" y="858263"/>
            <a:ext cx="10928554" cy="5909310"/>
          </a:xfrm>
          <a:prstGeom prst="rect">
            <a:avLst/>
          </a:prstGeom>
          <a:noFill/>
        </p:spPr>
        <p:txBody>
          <a:bodyPr wrap="square" rtlCol="0">
            <a:spAutoFit/>
          </a:bodyPr>
          <a:lstStyle/>
          <a:p>
            <a:r>
              <a:rPr lang="es-ES" sz="5400" b="1" dirty="0" smtClean="0">
                <a:solidFill>
                  <a:schemeClr val="bg1"/>
                </a:solidFill>
              </a:rPr>
              <a:t>“</a:t>
            </a:r>
            <a:r>
              <a:rPr lang="es-ES" sz="5400" b="1" dirty="0" err="1">
                <a:solidFill>
                  <a:schemeClr val="bg1"/>
                </a:solidFill>
              </a:rPr>
              <a:t>Beltsasar</a:t>
            </a:r>
            <a:r>
              <a:rPr lang="es-ES" sz="5400" b="1" dirty="0">
                <a:solidFill>
                  <a:schemeClr val="bg1"/>
                </a:solidFill>
              </a:rPr>
              <a:t>, </a:t>
            </a:r>
            <a:r>
              <a:rPr lang="es-ES" sz="5400" b="1" dirty="0">
                <a:solidFill>
                  <a:srgbClr val="FFFF00"/>
                </a:solidFill>
              </a:rPr>
              <a:t>con el gusto del vino</a:t>
            </a:r>
            <a:r>
              <a:rPr lang="es-ES" sz="5400" b="1" dirty="0">
                <a:solidFill>
                  <a:schemeClr val="bg1"/>
                </a:solidFill>
              </a:rPr>
              <a:t>, mandó que trajesen los vasos de oro y de plata que Nabucodonosor su padre había traído del </a:t>
            </a:r>
            <a:r>
              <a:rPr lang="es-ES" sz="5400" b="1" dirty="0">
                <a:solidFill>
                  <a:srgbClr val="FFFF00"/>
                </a:solidFill>
              </a:rPr>
              <a:t>templo de Jerusalén</a:t>
            </a:r>
            <a:r>
              <a:rPr lang="es-ES" sz="5400" b="1" dirty="0">
                <a:solidFill>
                  <a:schemeClr val="bg1"/>
                </a:solidFill>
              </a:rPr>
              <a:t>, para que bebiesen en ellos el rey y sus grandes, sus mujeres y sus concubinas.”</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Daniel 5:2:</a:t>
            </a:r>
          </a:p>
        </p:txBody>
      </p:sp>
    </p:spTree>
    <p:extLst>
      <p:ext uri="{BB962C8B-B14F-4D97-AF65-F5344CB8AC3E}">
        <p14:creationId xmlns:p14="http://schemas.microsoft.com/office/powerpoint/2010/main" val="144998381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057" y="324531"/>
            <a:ext cx="1084931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Estos vasos sagrados habían sido llevados a Babilonia por el </a:t>
            </a:r>
            <a:r>
              <a:rPr lang="es-ES" sz="4800" b="1" dirty="0">
                <a:solidFill>
                  <a:srgbClr val="FF0000"/>
                </a:solidFill>
              </a:rPr>
              <a:t>Rey Nabucodonosor </a:t>
            </a:r>
            <a:r>
              <a:rPr lang="es-ES" sz="4800" b="1" dirty="0">
                <a:solidFill>
                  <a:srgbClr val="002060"/>
                </a:solidFill>
              </a:rPr>
              <a:t>(Daniel 1:2). </a:t>
            </a:r>
            <a:r>
              <a:rPr lang="es-ES" sz="4800" b="1" dirty="0" err="1">
                <a:solidFill>
                  <a:srgbClr val="002060"/>
                </a:solidFill>
              </a:rPr>
              <a:t>Beltsasar</a:t>
            </a:r>
            <a:r>
              <a:rPr lang="es-ES" sz="4800" b="1" dirty="0">
                <a:solidFill>
                  <a:srgbClr val="002060"/>
                </a:solidFill>
              </a:rPr>
              <a:t> tomó los vasos sagrados que debían usarse solo en el </a:t>
            </a:r>
            <a:r>
              <a:rPr lang="es-ES" sz="4800" b="1" dirty="0">
                <a:solidFill>
                  <a:srgbClr val="FF0000"/>
                </a:solidFill>
              </a:rPr>
              <a:t>contexto del santuario </a:t>
            </a:r>
            <a:r>
              <a:rPr lang="es-ES" sz="4800" b="1" dirty="0">
                <a:solidFill>
                  <a:srgbClr val="002060"/>
                </a:solidFill>
              </a:rPr>
              <a:t>y los empleó con un </a:t>
            </a:r>
            <a:r>
              <a:rPr lang="es-ES" sz="4800" b="1" dirty="0">
                <a:solidFill>
                  <a:srgbClr val="FF0000"/>
                </a:solidFill>
              </a:rPr>
              <a:t>propósito común</a:t>
            </a:r>
            <a:r>
              <a:rPr lang="es-ES" sz="4800" b="1" dirty="0">
                <a:solidFill>
                  <a:srgbClr val="002060"/>
                </a:solidFill>
              </a:rPr>
              <a:t>. Es decir, los </a:t>
            </a:r>
            <a:r>
              <a:rPr lang="es-ES" sz="4800" b="1" dirty="0" smtClean="0">
                <a:solidFill>
                  <a:srgbClr val="FF0000"/>
                </a:solidFill>
              </a:rPr>
              <a:t>desacralizó</a:t>
            </a:r>
            <a:r>
              <a:rPr lang="es-ES" sz="4800" b="1" dirty="0">
                <a:solidFill>
                  <a:srgbClr val="002060"/>
                </a:solidFill>
              </a:rPr>
              <a:t>. La palabra </a:t>
            </a:r>
            <a:r>
              <a:rPr lang="es-ES" sz="4800" b="1" dirty="0" smtClean="0">
                <a:solidFill>
                  <a:srgbClr val="002060"/>
                </a:solidFill>
              </a:rPr>
              <a:t>desacralizar </a:t>
            </a:r>
            <a:r>
              <a:rPr lang="es-ES" sz="4800" b="1" dirty="0">
                <a:solidFill>
                  <a:srgbClr val="002060"/>
                </a:solidFill>
              </a:rPr>
              <a:t>significa ‘</a:t>
            </a:r>
            <a:r>
              <a:rPr lang="es-ES" sz="4800" b="1" dirty="0">
                <a:solidFill>
                  <a:srgbClr val="FF0000"/>
                </a:solidFill>
              </a:rPr>
              <a:t>quitarle su santidad</a:t>
            </a:r>
            <a:r>
              <a:rPr lang="es-ES" sz="4800" b="1" dirty="0">
                <a:solidFill>
                  <a:srgbClr val="002060"/>
                </a:solidFill>
              </a:rPr>
              <a:t>’.</a:t>
            </a:r>
            <a:endParaRPr lang="es-ES" sz="4800" b="1" i="1" dirty="0">
              <a:solidFill>
                <a:srgbClr val="AC0C45"/>
              </a:solidFill>
            </a:endParaRPr>
          </a:p>
        </p:txBody>
      </p:sp>
    </p:spTree>
    <p:extLst>
      <p:ext uri="{BB962C8B-B14F-4D97-AF65-F5344CB8AC3E}">
        <p14:creationId xmlns:p14="http://schemas.microsoft.com/office/powerpoint/2010/main" val="420346715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9816" y="584775"/>
            <a:ext cx="11345195"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Entonces fueron traídos los </a:t>
            </a:r>
            <a:r>
              <a:rPr lang="es-ES" sz="4800" b="1" dirty="0">
                <a:solidFill>
                  <a:srgbClr val="FFFF00"/>
                </a:solidFill>
              </a:rPr>
              <a:t>vasos de oro </a:t>
            </a:r>
            <a:r>
              <a:rPr lang="es-ES" sz="4800" b="1" dirty="0">
                <a:solidFill>
                  <a:schemeClr val="bg1"/>
                </a:solidFill>
              </a:rPr>
              <a:t>que habían traído del </a:t>
            </a:r>
            <a:r>
              <a:rPr lang="es-ES" sz="4800" b="1" dirty="0">
                <a:solidFill>
                  <a:srgbClr val="FFFF00"/>
                </a:solidFill>
              </a:rPr>
              <a:t>templo de la casa de Dios </a:t>
            </a:r>
            <a:r>
              <a:rPr lang="es-ES" sz="4800" b="1" dirty="0">
                <a:solidFill>
                  <a:schemeClr val="bg1"/>
                </a:solidFill>
              </a:rPr>
              <a:t>que estaba en Jerusalén, y bebieron en ellos el rey y sus príncipes, sus mujeres y sus </a:t>
            </a:r>
            <a:r>
              <a:rPr lang="es-ES" sz="4800" b="1" dirty="0" smtClean="0">
                <a:solidFill>
                  <a:schemeClr val="bg1"/>
                </a:solidFill>
              </a:rPr>
              <a:t>concubinas. Bebieron </a:t>
            </a:r>
            <a:r>
              <a:rPr lang="es-ES" sz="4800" b="1" dirty="0">
                <a:solidFill>
                  <a:schemeClr val="bg1"/>
                </a:solidFill>
              </a:rPr>
              <a:t>vino, y </a:t>
            </a:r>
            <a:r>
              <a:rPr lang="es-ES" sz="4800" b="1" dirty="0">
                <a:solidFill>
                  <a:srgbClr val="FFFF00"/>
                </a:solidFill>
              </a:rPr>
              <a:t>alabaron [beber vino lleva a la idolatría y la falsa adoración] </a:t>
            </a:r>
            <a:r>
              <a:rPr lang="es-ES" sz="4800" b="1" dirty="0">
                <a:solidFill>
                  <a:schemeClr val="bg1"/>
                </a:solidFill>
              </a:rPr>
              <a:t>a los </a:t>
            </a:r>
            <a:r>
              <a:rPr lang="es-ES" sz="4800" b="1" dirty="0">
                <a:solidFill>
                  <a:srgbClr val="FFFF00"/>
                </a:solidFill>
              </a:rPr>
              <a:t>dioses de oro y de plata, de bronce, de hierro, de madera y de piedra</a:t>
            </a:r>
            <a:r>
              <a:rPr lang="es-ES" sz="4800" b="1" dirty="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51497" y="0"/>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Daniel 5:3-4:</a:t>
            </a:r>
          </a:p>
        </p:txBody>
      </p:sp>
    </p:spTree>
    <p:extLst>
      <p:ext uri="{BB962C8B-B14F-4D97-AF65-F5344CB8AC3E}">
        <p14:creationId xmlns:p14="http://schemas.microsoft.com/office/powerpoint/2010/main" val="13022289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75786" y="368502"/>
            <a:ext cx="1140050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400" b="1" dirty="0">
                <a:solidFill>
                  <a:srgbClr val="002060"/>
                </a:solidFill>
              </a:rPr>
              <a:t>El vino no solo impidió que el rey </a:t>
            </a:r>
            <a:r>
              <a:rPr lang="es-ES" sz="4400" b="1" dirty="0">
                <a:solidFill>
                  <a:srgbClr val="FF0000"/>
                </a:solidFill>
              </a:rPr>
              <a:t>pudiera distinguir</a:t>
            </a:r>
            <a:r>
              <a:rPr lang="es-ES" sz="4400" b="1" dirty="0">
                <a:solidFill>
                  <a:srgbClr val="002060"/>
                </a:solidFill>
              </a:rPr>
              <a:t> entre lo santo y lo común, sino que lo llevó a </a:t>
            </a:r>
            <a:r>
              <a:rPr lang="es-ES" sz="4400" b="1" dirty="0">
                <a:solidFill>
                  <a:srgbClr val="FF0000"/>
                </a:solidFill>
              </a:rPr>
              <a:t>cometer idolatría</a:t>
            </a:r>
            <a:r>
              <a:rPr lang="es-ES" sz="4400" b="1" dirty="0">
                <a:solidFill>
                  <a:srgbClr val="002060"/>
                </a:solidFill>
              </a:rPr>
              <a:t>. Adoró a </a:t>
            </a:r>
            <a:r>
              <a:rPr lang="es-ES" sz="4400" b="1" dirty="0">
                <a:solidFill>
                  <a:srgbClr val="FF0000"/>
                </a:solidFill>
              </a:rPr>
              <a:t>ídolos hechos por manos de hombres</a:t>
            </a:r>
            <a:r>
              <a:rPr lang="es-ES" sz="4400" b="1" dirty="0">
                <a:solidFill>
                  <a:srgbClr val="002060"/>
                </a:solidFill>
              </a:rPr>
              <a:t>. En otras palabras, quebrantó los </a:t>
            </a:r>
            <a:r>
              <a:rPr lang="es-ES" sz="4400" b="1" dirty="0">
                <a:solidFill>
                  <a:srgbClr val="FF0000"/>
                </a:solidFill>
              </a:rPr>
              <a:t>mandamientos de Dios </a:t>
            </a:r>
            <a:r>
              <a:rPr lang="es-ES" sz="4400" b="1" dirty="0">
                <a:solidFill>
                  <a:srgbClr val="002060"/>
                </a:solidFill>
              </a:rPr>
              <a:t>y practicó la </a:t>
            </a:r>
            <a:r>
              <a:rPr lang="es-ES" sz="4400" b="1" dirty="0">
                <a:solidFill>
                  <a:srgbClr val="FF0000"/>
                </a:solidFill>
              </a:rPr>
              <a:t>falsa adoración</a:t>
            </a:r>
            <a:r>
              <a:rPr lang="es-ES" sz="4400" b="1" dirty="0">
                <a:solidFill>
                  <a:srgbClr val="002060"/>
                </a:solidFill>
              </a:rPr>
              <a:t>. ¿Sabía </a:t>
            </a:r>
            <a:r>
              <a:rPr lang="es-ES" sz="4400" b="1" dirty="0" err="1">
                <a:solidFill>
                  <a:srgbClr val="002060"/>
                </a:solidFill>
              </a:rPr>
              <a:t>Beltsasar</a:t>
            </a:r>
            <a:r>
              <a:rPr lang="es-ES" sz="4400" b="1" dirty="0">
                <a:solidFill>
                  <a:srgbClr val="002060"/>
                </a:solidFill>
              </a:rPr>
              <a:t> la historia de los vasos sagrados o actuó en ignorancia? La respuesta es que </a:t>
            </a:r>
            <a:r>
              <a:rPr lang="es-ES" sz="4400" b="1" dirty="0" err="1">
                <a:solidFill>
                  <a:srgbClr val="002060"/>
                </a:solidFill>
              </a:rPr>
              <a:t>Beltsasar</a:t>
            </a:r>
            <a:r>
              <a:rPr lang="es-ES" sz="4400" b="1" dirty="0">
                <a:solidFill>
                  <a:srgbClr val="002060"/>
                </a:solidFill>
              </a:rPr>
              <a:t> conocía muy bien la historia de su abuelo Nabucodonosor:</a:t>
            </a:r>
            <a:endParaRPr lang="es-ES" sz="4400" b="1" i="1" dirty="0">
              <a:solidFill>
                <a:srgbClr val="AC0C45"/>
              </a:solidFill>
            </a:endParaRPr>
          </a:p>
        </p:txBody>
      </p:sp>
    </p:spTree>
    <p:extLst>
      <p:ext uri="{BB962C8B-B14F-4D97-AF65-F5344CB8AC3E}">
        <p14:creationId xmlns:p14="http://schemas.microsoft.com/office/powerpoint/2010/main" val="188405645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02728" y="1138482"/>
            <a:ext cx="11570881"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El Altísimo Dios, oh </a:t>
            </a:r>
            <a:r>
              <a:rPr lang="es-ES" sz="4400" b="1" dirty="0" smtClean="0">
                <a:solidFill>
                  <a:schemeClr val="bg1"/>
                </a:solidFill>
              </a:rPr>
              <a:t>rey [</a:t>
            </a:r>
            <a:r>
              <a:rPr lang="es-ES" sz="4400" b="1" dirty="0" err="1" smtClean="0">
                <a:solidFill>
                  <a:schemeClr val="bg1"/>
                </a:solidFill>
              </a:rPr>
              <a:t>Beltsasar</a:t>
            </a:r>
            <a:r>
              <a:rPr lang="es-ES" sz="4400" b="1" dirty="0" smtClean="0">
                <a:solidFill>
                  <a:schemeClr val="bg1"/>
                </a:solidFill>
              </a:rPr>
              <a:t>], </a:t>
            </a:r>
            <a:r>
              <a:rPr lang="es-ES" sz="4400" b="1" dirty="0">
                <a:solidFill>
                  <a:schemeClr val="bg1"/>
                </a:solidFill>
              </a:rPr>
              <a:t>dio a Nabucodonosor tu padre el reino y la grandeza, la gloria y la majestad. </a:t>
            </a:r>
            <a:r>
              <a:rPr lang="es-ES" sz="4400" b="1" dirty="0">
                <a:solidFill>
                  <a:srgbClr val="FF0000"/>
                </a:solidFill>
              </a:rPr>
              <a:t>19</a:t>
            </a:r>
            <a:r>
              <a:rPr lang="es-ES" sz="4400" b="1" dirty="0">
                <a:solidFill>
                  <a:schemeClr val="bg1"/>
                </a:solidFill>
              </a:rPr>
              <a:t> Y por la grandeza que le dio, todos los pueblos, naciones y lenguas temblaban y temían delante de él. A quien quería mataba, y a quien quería daba vida; engrandecía a quien quería, y a quien quería humillaba. </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Daniel 5:18-23:</a:t>
            </a:r>
          </a:p>
        </p:txBody>
      </p:sp>
    </p:spTree>
    <p:extLst>
      <p:ext uri="{BB962C8B-B14F-4D97-AF65-F5344CB8AC3E}">
        <p14:creationId xmlns:p14="http://schemas.microsoft.com/office/powerpoint/2010/main" val="2520602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graphicFrame>
        <p:nvGraphicFramePr>
          <p:cNvPr id="2" name="Tabla 1"/>
          <p:cNvGraphicFramePr>
            <a:graphicFrameLocks noGrp="1"/>
          </p:cNvGraphicFramePr>
          <p:nvPr>
            <p:extLst>
              <p:ext uri="{D42A27DB-BD31-4B8C-83A1-F6EECF244321}">
                <p14:modId xmlns:p14="http://schemas.microsoft.com/office/powerpoint/2010/main" val="1753651576"/>
              </p:ext>
            </p:extLst>
          </p:nvPr>
        </p:nvGraphicFramePr>
        <p:xfrm>
          <a:off x="484823" y="302168"/>
          <a:ext cx="11149781" cy="6318977"/>
        </p:xfrm>
        <a:graphic>
          <a:graphicData uri="http://schemas.openxmlformats.org/drawingml/2006/table">
            <a:tbl>
              <a:tblPr firstRow="1" bandRow="1">
                <a:tableStyleId>{5C22544A-7EE6-4342-B048-85BDC9FD1C3A}</a:tableStyleId>
              </a:tblPr>
              <a:tblGrid>
                <a:gridCol w="3716593">
                  <a:extLst>
                    <a:ext uri="{9D8B030D-6E8A-4147-A177-3AD203B41FA5}">
                      <a16:colId xmlns:a16="http://schemas.microsoft.com/office/drawing/2014/main" val="3648275641"/>
                    </a:ext>
                  </a:extLst>
                </a:gridCol>
                <a:gridCol w="2701275">
                  <a:extLst>
                    <a:ext uri="{9D8B030D-6E8A-4147-A177-3AD203B41FA5}">
                      <a16:colId xmlns:a16="http://schemas.microsoft.com/office/drawing/2014/main" val="3433126262"/>
                    </a:ext>
                  </a:extLst>
                </a:gridCol>
                <a:gridCol w="4731913">
                  <a:extLst>
                    <a:ext uri="{9D8B030D-6E8A-4147-A177-3AD203B41FA5}">
                      <a16:colId xmlns:a16="http://schemas.microsoft.com/office/drawing/2014/main" val="3488038384"/>
                    </a:ext>
                  </a:extLst>
                </a:gridCol>
              </a:tblGrid>
              <a:tr h="1266993">
                <a:tc>
                  <a:txBody>
                    <a:bodyPr/>
                    <a:lstStyle/>
                    <a:p>
                      <a:r>
                        <a:rPr lang="es-DO" sz="4400" dirty="0" smtClean="0"/>
                        <a:t>Símbolo: Ap. 13</a:t>
                      </a:r>
                      <a:endParaRPr lang="en-US" sz="4400" dirty="0"/>
                    </a:p>
                  </a:txBody>
                  <a:tcPr/>
                </a:tc>
                <a:tc>
                  <a:txBody>
                    <a:bodyPr/>
                    <a:lstStyle/>
                    <a:p>
                      <a:r>
                        <a:rPr lang="es-DO" sz="4400" dirty="0" smtClean="0"/>
                        <a:t>Símbolo: Ap. 17</a:t>
                      </a:r>
                      <a:endParaRPr lang="en-US" sz="4400" dirty="0"/>
                    </a:p>
                  </a:txBody>
                  <a:tcPr/>
                </a:tc>
                <a:tc>
                  <a:txBody>
                    <a:bodyPr/>
                    <a:lstStyle/>
                    <a:p>
                      <a:r>
                        <a:rPr lang="es-DO" sz="4400" dirty="0" smtClean="0"/>
                        <a:t>Interpretación</a:t>
                      </a:r>
                      <a:endParaRPr lang="en-US" sz="4400" dirty="0"/>
                    </a:p>
                  </a:txBody>
                  <a:tcPr/>
                </a:tc>
                <a:extLst>
                  <a:ext uri="{0D108BD9-81ED-4DB2-BD59-A6C34878D82A}">
                    <a16:rowId xmlns:a16="http://schemas.microsoft.com/office/drawing/2014/main" val="161721968"/>
                  </a:ext>
                </a:extLst>
              </a:tr>
              <a:tr h="1266993">
                <a:tc>
                  <a:txBody>
                    <a:bodyPr/>
                    <a:lstStyle/>
                    <a:p>
                      <a:r>
                        <a:rPr lang="es-DO" sz="4400" dirty="0" smtClean="0">
                          <a:solidFill>
                            <a:srgbClr val="FF0000"/>
                          </a:solidFill>
                        </a:rPr>
                        <a:t>Dragón</a:t>
                      </a:r>
                      <a:r>
                        <a:rPr lang="es-DO" sz="4400" dirty="0" smtClean="0"/>
                        <a:t> (13: 2)</a:t>
                      </a:r>
                      <a:endParaRPr lang="en-US" sz="4400" dirty="0"/>
                    </a:p>
                  </a:txBody>
                  <a:tcPr/>
                </a:tc>
                <a:tc>
                  <a:txBody>
                    <a:bodyPr/>
                    <a:lstStyle/>
                    <a:p>
                      <a:r>
                        <a:rPr lang="es-DO" sz="4400" dirty="0" smtClean="0">
                          <a:solidFill>
                            <a:srgbClr val="FF0000"/>
                          </a:solidFill>
                        </a:rPr>
                        <a:t>Reyes</a:t>
                      </a:r>
                      <a:endParaRPr lang="en-US" sz="4400" dirty="0">
                        <a:solidFill>
                          <a:srgbClr val="FF0000"/>
                        </a:solidFill>
                      </a:endParaRPr>
                    </a:p>
                  </a:txBody>
                  <a:tcPr/>
                </a:tc>
                <a:tc>
                  <a:txBody>
                    <a:bodyPr/>
                    <a:lstStyle/>
                    <a:p>
                      <a:r>
                        <a:rPr lang="es-DO" sz="4400" dirty="0" smtClean="0"/>
                        <a:t>Gobernantes civiles</a:t>
                      </a:r>
                      <a:endParaRPr lang="en-US" sz="4400" dirty="0"/>
                    </a:p>
                  </a:txBody>
                  <a:tcPr/>
                </a:tc>
                <a:extLst>
                  <a:ext uri="{0D108BD9-81ED-4DB2-BD59-A6C34878D82A}">
                    <a16:rowId xmlns:a16="http://schemas.microsoft.com/office/drawing/2014/main" val="3408803485"/>
                  </a:ext>
                </a:extLst>
              </a:tr>
              <a:tr h="1266993">
                <a:tc>
                  <a:txBody>
                    <a:bodyPr/>
                    <a:lstStyle/>
                    <a:p>
                      <a:r>
                        <a:rPr lang="es-DO" sz="4400" dirty="0" smtClean="0">
                          <a:solidFill>
                            <a:srgbClr val="FF0000"/>
                          </a:solidFill>
                        </a:rPr>
                        <a:t>Bestia del mar </a:t>
                      </a:r>
                      <a:r>
                        <a:rPr lang="es-DO" sz="4400" dirty="0" smtClean="0"/>
                        <a:t>(13: 2-10)</a:t>
                      </a:r>
                      <a:endParaRPr lang="en-US" sz="4400" dirty="0"/>
                    </a:p>
                  </a:txBody>
                  <a:tcPr/>
                </a:tc>
                <a:tc>
                  <a:txBody>
                    <a:bodyPr/>
                    <a:lstStyle/>
                    <a:p>
                      <a:r>
                        <a:rPr lang="es-DO" sz="4400" dirty="0" smtClean="0">
                          <a:solidFill>
                            <a:srgbClr val="FF0000"/>
                          </a:solidFill>
                        </a:rPr>
                        <a:t>Ramera</a:t>
                      </a:r>
                      <a:r>
                        <a:rPr lang="es-DO" sz="4400" dirty="0" smtClean="0"/>
                        <a:t> </a:t>
                      </a:r>
                      <a:endParaRPr lang="en-US" sz="4400" dirty="0"/>
                    </a:p>
                  </a:txBody>
                  <a:tcPr/>
                </a:tc>
                <a:tc>
                  <a:txBody>
                    <a:bodyPr/>
                    <a:lstStyle/>
                    <a:p>
                      <a:r>
                        <a:rPr lang="es-DO" sz="4400" dirty="0" smtClean="0"/>
                        <a:t>Papado</a:t>
                      </a:r>
                      <a:endParaRPr lang="en-US" sz="4400" dirty="0"/>
                    </a:p>
                  </a:txBody>
                  <a:tcPr/>
                </a:tc>
                <a:extLst>
                  <a:ext uri="{0D108BD9-81ED-4DB2-BD59-A6C34878D82A}">
                    <a16:rowId xmlns:a16="http://schemas.microsoft.com/office/drawing/2014/main" val="2290380202"/>
                  </a:ext>
                </a:extLst>
              </a:tr>
              <a:tr h="2186864">
                <a:tc>
                  <a:txBody>
                    <a:bodyPr/>
                    <a:lstStyle/>
                    <a:p>
                      <a:r>
                        <a:rPr lang="es-DO" sz="4400" dirty="0" smtClean="0">
                          <a:solidFill>
                            <a:srgbClr val="FF0000"/>
                          </a:solidFill>
                        </a:rPr>
                        <a:t>Bestia de la tierra</a:t>
                      </a:r>
                    </a:p>
                    <a:p>
                      <a:r>
                        <a:rPr lang="es-DO" sz="4400" dirty="0" smtClean="0"/>
                        <a:t> (13: 11-18)</a:t>
                      </a:r>
                      <a:endParaRPr lang="en-US" sz="4400" dirty="0"/>
                    </a:p>
                  </a:txBody>
                  <a:tcPr/>
                </a:tc>
                <a:tc>
                  <a:txBody>
                    <a:bodyPr/>
                    <a:lstStyle/>
                    <a:p>
                      <a:r>
                        <a:rPr lang="es-DO" sz="4400" dirty="0" smtClean="0">
                          <a:solidFill>
                            <a:srgbClr val="FF0000"/>
                          </a:solidFill>
                        </a:rPr>
                        <a:t>Hijas de la ramera</a:t>
                      </a:r>
                      <a:endParaRPr lang="en-US" sz="4400" dirty="0">
                        <a:solidFill>
                          <a:srgbClr val="FF0000"/>
                        </a:solidFill>
                      </a:endParaRPr>
                    </a:p>
                  </a:txBody>
                  <a:tcPr/>
                </a:tc>
                <a:tc>
                  <a:txBody>
                    <a:bodyPr/>
                    <a:lstStyle/>
                    <a:p>
                      <a:r>
                        <a:rPr lang="es-DO" sz="4400" dirty="0" smtClean="0"/>
                        <a:t>Protestantismo</a:t>
                      </a:r>
                      <a:r>
                        <a:rPr lang="es-DO" sz="4400" baseline="0" dirty="0" smtClean="0"/>
                        <a:t> apóstata</a:t>
                      </a:r>
                      <a:endParaRPr lang="en-US" sz="4400" dirty="0"/>
                    </a:p>
                  </a:txBody>
                  <a:tcPr/>
                </a:tc>
                <a:extLst>
                  <a:ext uri="{0D108BD9-81ED-4DB2-BD59-A6C34878D82A}">
                    <a16:rowId xmlns:a16="http://schemas.microsoft.com/office/drawing/2014/main" val="2535703221"/>
                  </a:ext>
                </a:extLst>
              </a:tr>
            </a:tbl>
          </a:graphicData>
        </a:graphic>
      </p:graphicFrame>
    </p:spTree>
    <p:extLst>
      <p:ext uri="{BB962C8B-B14F-4D97-AF65-F5344CB8AC3E}">
        <p14:creationId xmlns:p14="http://schemas.microsoft.com/office/powerpoint/2010/main" val="57073031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1721" y="165089"/>
            <a:ext cx="11570881" cy="6247864"/>
          </a:xfrm>
          <a:prstGeom prst="rect">
            <a:avLst/>
          </a:prstGeom>
          <a:noFill/>
        </p:spPr>
        <p:txBody>
          <a:bodyPr wrap="square" rtlCol="0">
            <a:spAutoFit/>
          </a:bodyPr>
          <a:lstStyle/>
          <a:p>
            <a:r>
              <a:rPr lang="es-ES" sz="4000" b="1" dirty="0" smtClean="0">
                <a:solidFill>
                  <a:srgbClr val="FF0000"/>
                </a:solidFill>
              </a:rPr>
              <a:t>20</a:t>
            </a:r>
            <a:r>
              <a:rPr lang="es-ES" sz="4000" b="1" dirty="0" smtClean="0">
                <a:solidFill>
                  <a:schemeClr val="bg1"/>
                </a:solidFill>
              </a:rPr>
              <a:t> </a:t>
            </a:r>
            <a:r>
              <a:rPr lang="es-ES" sz="4000" b="1" dirty="0">
                <a:solidFill>
                  <a:schemeClr val="bg1"/>
                </a:solidFill>
              </a:rPr>
              <a:t>Mas cuando su </a:t>
            </a:r>
            <a:r>
              <a:rPr lang="es-ES" sz="4000" b="1" dirty="0">
                <a:solidFill>
                  <a:srgbClr val="FFFF00"/>
                </a:solidFill>
              </a:rPr>
              <a:t>corazón</a:t>
            </a:r>
            <a:r>
              <a:rPr lang="es-ES" sz="4000" b="1" dirty="0">
                <a:solidFill>
                  <a:schemeClr val="bg1"/>
                </a:solidFill>
              </a:rPr>
              <a:t> se </a:t>
            </a:r>
            <a:r>
              <a:rPr lang="es-ES" sz="4000" b="1" dirty="0">
                <a:solidFill>
                  <a:srgbClr val="FFFF00"/>
                </a:solidFill>
              </a:rPr>
              <a:t>ensoberbeció</a:t>
            </a:r>
            <a:r>
              <a:rPr lang="es-ES" sz="4000" b="1" dirty="0">
                <a:solidFill>
                  <a:schemeClr val="bg1"/>
                </a:solidFill>
              </a:rPr>
              <a:t>, y su </a:t>
            </a:r>
            <a:r>
              <a:rPr lang="es-ES" sz="4000" b="1" dirty="0">
                <a:solidFill>
                  <a:srgbClr val="FFFF00"/>
                </a:solidFill>
              </a:rPr>
              <a:t>espíritu</a:t>
            </a:r>
            <a:r>
              <a:rPr lang="es-ES" sz="4000" b="1" dirty="0">
                <a:solidFill>
                  <a:schemeClr val="bg1"/>
                </a:solidFill>
              </a:rPr>
              <a:t> se </a:t>
            </a:r>
            <a:r>
              <a:rPr lang="es-ES" sz="4000" b="1" dirty="0">
                <a:solidFill>
                  <a:srgbClr val="FFFF00"/>
                </a:solidFill>
              </a:rPr>
              <a:t>endureció</a:t>
            </a:r>
            <a:r>
              <a:rPr lang="es-ES" sz="4000" b="1" dirty="0">
                <a:solidFill>
                  <a:schemeClr val="bg1"/>
                </a:solidFill>
              </a:rPr>
              <a:t> en su </a:t>
            </a:r>
            <a:r>
              <a:rPr lang="es-ES" sz="4000" b="1" dirty="0">
                <a:solidFill>
                  <a:srgbClr val="FFFF00"/>
                </a:solidFill>
              </a:rPr>
              <a:t>orgullo</a:t>
            </a:r>
            <a:r>
              <a:rPr lang="es-ES" sz="4000" b="1" dirty="0">
                <a:solidFill>
                  <a:schemeClr val="bg1"/>
                </a:solidFill>
              </a:rPr>
              <a:t>, fue depuesto del trono de su reino, y despojado de su gloria. </a:t>
            </a:r>
            <a:r>
              <a:rPr lang="es-ES" sz="4000" b="1" dirty="0">
                <a:solidFill>
                  <a:srgbClr val="FF0000"/>
                </a:solidFill>
              </a:rPr>
              <a:t>21</a:t>
            </a:r>
            <a:r>
              <a:rPr lang="es-ES" sz="4000" b="1" dirty="0">
                <a:solidFill>
                  <a:schemeClr val="bg1"/>
                </a:solidFill>
              </a:rPr>
              <a:t> Y fue echado de entre los hijos de los hombres, y su mente se hizo semejante a la de las bestias, y con los asnos monteses fue su morada. Hierba le hicieron comer como a buey, y su cuerpo fue mojado con el rocío del cielo, hasta que reconoció que el Altísimo Dios tiene dominio sobre el reino de los hombres, y que pone sobre él al que le place. </a:t>
            </a:r>
            <a:endParaRPr lang="es-ES" sz="4000" b="1" dirty="0">
              <a:solidFill>
                <a:schemeClr val="bg1"/>
              </a:solidFill>
            </a:endParaRPr>
          </a:p>
        </p:txBody>
      </p:sp>
    </p:spTree>
    <p:extLst>
      <p:ext uri="{BB962C8B-B14F-4D97-AF65-F5344CB8AC3E}">
        <p14:creationId xmlns:p14="http://schemas.microsoft.com/office/powerpoint/2010/main" val="226079255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1721" y="165089"/>
            <a:ext cx="11570881" cy="6247864"/>
          </a:xfrm>
          <a:prstGeom prst="rect">
            <a:avLst/>
          </a:prstGeom>
          <a:noFill/>
        </p:spPr>
        <p:txBody>
          <a:bodyPr wrap="square" rtlCol="0">
            <a:spAutoFit/>
          </a:bodyPr>
          <a:lstStyle/>
          <a:p>
            <a:r>
              <a:rPr lang="es-ES" sz="4000" b="1" dirty="0" smtClean="0">
                <a:solidFill>
                  <a:srgbClr val="FF0000"/>
                </a:solidFill>
              </a:rPr>
              <a:t>22</a:t>
            </a:r>
            <a:r>
              <a:rPr lang="es-ES" sz="4000" b="1" dirty="0" smtClean="0">
                <a:solidFill>
                  <a:schemeClr val="bg1"/>
                </a:solidFill>
              </a:rPr>
              <a:t> </a:t>
            </a:r>
            <a:r>
              <a:rPr lang="es-ES" sz="4000" b="1" dirty="0">
                <a:solidFill>
                  <a:schemeClr val="bg1"/>
                </a:solidFill>
              </a:rPr>
              <a:t>Y tú, su hijo </a:t>
            </a:r>
            <a:r>
              <a:rPr lang="es-ES" sz="4000" b="1" dirty="0" err="1">
                <a:solidFill>
                  <a:schemeClr val="bg1"/>
                </a:solidFill>
              </a:rPr>
              <a:t>Beltsasar</a:t>
            </a:r>
            <a:r>
              <a:rPr lang="es-ES" sz="4000" b="1" dirty="0">
                <a:solidFill>
                  <a:schemeClr val="bg1"/>
                </a:solidFill>
              </a:rPr>
              <a:t>, no has humillado tu corazón, </a:t>
            </a:r>
            <a:r>
              <a:rPr lang="es-ES" sz="4000" b="1" dirty="0">
                <a:solidFill>
                  <a:srgbClr val="FFFF00"/>
                </a:solidFill>
              </a:rPr>
              <a:t>sabiendo todo esto</a:t>
            </a:r>
            <a:r>
              <a:rPr lang="es-ES" sz="4000" b="1" dirty="0">
                <a:solidFill>
                  <a:schemeClr val="bg1"/>
                </a:solidFill>
              </a:rPr>
              <a:t>; </a:t>
            </a:r>
            <a:r>
              <a:rPr lang="es-ES" sz="4000" b="1" dirty="0">
                <a:solidFill>
                  <a:srgbClr val="FF0000"/>
                </a:solidFill>
              </a:rPr>
              <a:t>23</a:t>
            </a:r>
            <a:r>
              <a:rPr lang="es-ES" sz="4000" b="1" dirty="0">
                <a:solidFill>
                  <a:schemeClr val="bg1"/>
                </a:solidFill>
              </a:rPr>
              <a:t> sino que </a:t>
            </a:r>
            <a:r>
              <a:rPr lang="es-ES" sz="4000" b="1" dirty="0">
                <a:solidFill>
                  <a:srgbClr val="FFFF00"/>
                </a:solidFill>
              </a:rPr>
              <a:t>contra el Señor del cielo te has ensoberbecido</a:t>
            </a:r>
            <a:r>
              <a:rPr lang="es-ES" sz="4000" b="1" dirty="0">
                <a:solidFill>
                  <a:schemeClr val="bg1"/>
                </a:solidFill>
              </a:rPr>
              <a:t>, e hiciste traer delante de ti los </a:t>
            </a:r>
            <a:r>
              <a:rPr lang="es-ES" sz="4000" b="1" dirty="0">
                <a:solidFill>
                  <a:srgbClr val="FFFF00"/>
                </a:solidFill>
              </a:rPr>
              <a:t>vasos de su casa</a:t>
            </a:r>
            <a:r>
              <a:rPr lang="es-ES" sz="4000" b="1" dirty="0">
                <a:solidFill>
                  <a:schemeClr val="bg1"/>
                </a:solidFill>
              </a:rPr>
              <a:t>, y tú y tus grandes, tus mujeres y tus concubinas, bebisteis vino en ellos; </a:t>
            </a:r>
            <a:r>
              <a:rPr lang="es-ES" sz="4000" b="1" dirty="0">
                <a:solidFill>
                  <a:srgbClr val="FFFF00"/>
                </a:solidFill>
              </a:rPr>
              <a:t>además</a:t>
            </a:r>
            <a:r>
              <a:rPr lang="es-ES" sz="4000" b="1" dirty="0">
                <a:solidFill>
                  <a:schemeClr val="bg1"/>
                </a:solidFill>
              </a:rPr>
              <a:t> de esto, diste </a:t>
            </a:r>
            <a:r>
              <a:rPr lang="es-ES" sz="4000" b="1" dirty="0">
                <a:solidFill>
                  <a:srgbClr val="FFFF00"/>
                </a:solidFill>
              </a:rPr>
              <a:t>alabanza a dioses </a:t>
            </a:r>
            <a:r>
              <a:rPr lang="es-ES" sz="4000" b="1" dirty="0">
                <a:solidFill>
                  <a:schemeClr val="bg1"/>
                </a:solidFill>
              </a:rPr>
              <a:t>de plata y oro, de bronce, de hierro, de madera y de piedra, que ni ven, ni oyen, ni saben; y al Dios en cuya mano está tu vida, y cuyos son todos tus caminos, </a:t>
            </a:r>
            <a:r>
              <a:rPr lang="es-ES" sz="4000" b="1" dirty="0">
                <a:solidFill>
                  <a:srgbClr val="FFFF00"/>
                </a:solidFill>
              </a:rPr>
              <a:t>nunca honraste</a:t>
            </a:r>
            <a:r>
              <a:rPr lang="es-ES" sz="4000" b="1" dirty="0">
                <a:solidFill>
                  <a:schemeClr val="bg1"/>
                </a:solidFill>
              </a:rPr>
              <a:t>.”</a:t>
            </a:r>
            <a:endParaRPr lang="es-ES" sz="4000" b="1" dirty="0">
              <a:solidFill>
                <a:schemeClr val="bg1"/>
              </a:solidFill>
            </a:endParaRPr>
          </a:p>
        </p:txBody>
      </p:sp>
    </p:spTree>
    <p:extLst>
      <p:ext uri="{BB962C8B-B14F-4D97-AF65-F5344CB8AC3E}">
        <p14:creationId xmlns:p14="http://schemas.microsoft.com/office/powerpoint/2010/main" val="46969436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02728" y="1285966"/>
            <a:ext cx="11570881"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Pero este día [</a:t>
            </a:r>
            <a:r>
              <a:rPr lang="es-ES" sz="4800" b="1" dirty="0">
                <a:solidFill>
                  <a:srgbClr val="FFFF00"/>
                </a:solidFill>
              </a:rPr>
              <a:t>domingo</a:t>
            </a:r>
            <a:r>
              <a:rPr lang="es-ES" sz="4800" b="1" dirty="0">
                <a:solidFill>
                  <a:schemeClr val="bg1"/>
                </a:solidFill>
              </a:rPr>
              <a:t>] que se exalta tan universalmente, es un sábado espurio, un día común de trabajo. Se acepta en lugar del día que Dios ha bendecido y santificado pero el seguro resultado de este curso de acción se deja ver en el castigo que cayó sobre </a:t>
            </a:r>
            <a:r>
              <a:rPr lang="es-ES" sz="4800" b="1" dirty="0" err="1">
                <a:solidFill>
                  <a:srgbClr val="FFFF00"/>
                </a:solidFill>
              </a:rPr>
              <a:t>Nadab</a:t>
            </a:r>
            <a:r>
              <a:rPr lang="es-ES" sz="4800" b="1" dirty="0">
                <a:solidFill>
                  <a:srgbClr val="FFFF00"/>
                </a:solidFill>
              </a:rPr>
              <a:t> y </a:t>
            </a:r>
            <a:r>
              <a:rPr lang="es-ES" sz="4800" b="1" dirty="0" err="1">
                <a:solidFill>
                  <a:srgbClr val="FFFF00"/>
                </a:solidFill>
              </a:rPr>
              <a:t>Abihu</a:t>
            </a:r>
            <a:r>
              <a:rPr lang="es-ES" sz="4800" b="1" dirty="0">
                <a:solidFill>
                  <a:schemeClr val="bg1"/>
                </a:solidFill>
              </a:rPr>
              <a:t>.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smtClean="0">
                <a:solidFill>
                  <a:srgbClr val="FF0000"/>
                </a:solidFill>
                <a:latin typeface="Arial Black" panose="020B0A04020102020204" pitchFamily="34" charset="0"/>
              </a:rPr>
              <a:t>EGW, Review </a:t>
            </a:r>
            <a:r>
              <a:rPr lang="en-US" sz="3200" b="1" dirty="0">
                <a:solidFill>
                  <a:srgbClr val="FF0000"/>
                </a:solidFill>
                <a:latin typeface="Arial Black" panose="020B0A04020102020204" pitchFamily="34" charset="0"/>
              </a:rPr>
              <a:t>and Herald, </a:t>
            </a:r>
            <a:r>
              <a:rPr lang="en-US" sz="3200" b="1" dirty="0" err="1">
                <a:solidFill>
                  <a:srgbClr val="FF0000"/>
                </a:solidFill>
                <a:latin typeface="Arial Black" panose="020B0A04020102020204" pitchFamily="34" charset="0"/>
              </a:rPr>
              <a:t>diciembre</a:t>
            </a:r>
            <a:r>
              <a:rPr lang="en-US" sz="3200" b="1" dirty="0">
                <a:solidFill>
                  <a:srgbClr val="FF0000"/>
                </a:solidFill>
                <a:latin typeface="Arial Black" panose="020B0A04020102020204" pitchFamily="34" charset="0"/>
              </a:rPr>
              <a:t> 20, </a:t>
            </a:r>
            <a:r>
              <a:rPr lang="en-US" sz="3200" b="1" dirty="0" smtClean="0">
                <a:solidFill>
                  <a:srgbClr val="FF0000"/>
                </a:solidFill>
                <a:latin typeface="Arial Black" panose="020B0A04020102020204" pitchFamily="34" charset="0"/>
              </a:rPr>
              <a:t>1898.  </a:t>
            </a:r>
            <a:r>
              <a:rPr lang="en-US" sz="3200" b="1" dirty="0" err="1" smtClean="0">
                <a:latin typeface="Arial Black" panose="020B0A04020102020204" pitchFamily="34" charset="0"/>
              </a:rPr>
              <a:t>Sobre</a:t>
            </a:r>
            <a:r>
              <a:rPr lang="en-US" sz="3200" b="1" dirty="0" smtClean="0">
                <a:latin typeface="Arial Black" panose="020B0A04020102020204" pitchFamily="34" charset="0"/>
              </a:rPr>
              <a:t> el </a:t>
            </a:r>
            <a:r>
              <a:rPr lang="en-US" sz="3200" b="1" dirty="0" err="1" smtClean="0">
                <a:latin typeface="Arial Black" panose="020B0A04020102020204" pitchFamily="34" charset="0"/>
              </a:rPr>
              <a:t>reemplazo</a:t>
            </a:r>
            <a:r>
              <a:rPr lang="en-US" sz="3200" b="1" dirty="0" smtClean="0">
                <a:latin typeface="Arial Black" panose="020B0A04020102020204" pitchFamily="34" charset="0"/>
              </a:rPr>
              <a:t> del </a:t>
            </a:r>
            <a:r>
              <a:rPr lang="en-US" sz="3200" b="1" dirty="0" err="1" smtClean="0">
                <a:latin typeface="Arial Black" panose="020B0A04020102020204" pitchFamily="34" charset="0"/>
              </a:rPr>
              <a:t>sábado</a:t>
            </a:r>
            <a:endParaRPr lang="en-US" sz="3200" b="1" dirty="0">
              <a:latin typeface="Arial Black" panose="020B0A04020102020204" pitchFamily="34" charset="0"/>
            </a:endParaRPr>
          </a:p>
        </p:txBody>
      </p:sp>
    </p:spTree>
    <p:extLst>
      <p:ext uri="{BB962C8B-B14F-4D97-AF65-F5344CB8AC3E}">
        <p14:creationId xmlns:p14="http://schemas.microsoft.com/office/powerpoint/2010/main" val="416114317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6973" y="799269"/>
            <a:ext cx="11570881" cy="5509200"/>
          </a:xfrm>
          <a:prstGeom prst="rect">
            <a:avLst/>
          </a:prstGeom>
          <a:noFill/>
        </p:spPr>
        <p:txBody>
          <a:bodyPr wrap="square" rtlCol="0">
            <a:spAutoFit/>
          </a:bodyPr>
          <a:lstStyle/>
          <a:p>
            <a:r>
              <a:rPr lang="es-ES" sz="4400" b="1" dirty="0" smtClean="0">
                <a:solidFill>
                  <a:schemeClr val="bg1"/>
                </a:solidFill>
              </a:rPr>
              <a:t>Dios </a:t>
            </a:r>
            <a:r>
              <a:rPr lang="es-ES" sz="4400" b="1" dirty="0">
                <a:solidFill>
                  <a:schemeClr val="bg1"/>
                </a:solidFill>
              </a:rPr>
              <a:t>les había mandado a estos sacerdotes suyos que ofrecieran siempre el fuego que Él mismo había encendido y que ardía ante El día y noche. Esto debía observarse </a:t>
            </a:r>
            <a:r>
              <a:rPr lang="es-ES" sz="4400" b="1" dirty="0">
                <a:solidFill>
                  <a:srgbClr val="FFFF00"/>
                </a:solidFill>
              </a:rPr>
              <a:t>estrictamente</a:t>
            </a:r>
            <a:r>
              <a:rPr lang="es-ES" sz="4400" b="1" dirty="0">
                <a:solidFill>
                  <a:schemeClr val="bg1"/>
                </a:solidFill>
              </a:rPr>
              <a:t>. Pero </a:t>
            </a:r>
            <a:r>
              <a:rPr lang="es-ES" sz="4400" b="1" dirty="0" err="1">
                <a:solidFill>
                  <a:schemeClr val="bg1"/>
                </a:solidFill>
              </a:rPr>
              <a:t>Nadab</a:t>
            </a:r>
            <a:r>
              <a:rPr lang="es-ES" sz="4400" b="1" dirty="0">
                <a:solidFill>
                  <a:schemeClr val="bg1"/>
                </a:solidFill>
              </a:rPr>
              <a:t> y </a:t>
            </a:r>
            <a:r>
              <a:rPr lang="es-ES" sz="4400" b="1" dirty="0" err="1">
                <a:solidFill>
                  <a:schemeClr val="bg1"/>
                </a:solidFill>
              </a:rPr>
              <a:t>Abihu</a:t>
            </a:r>
            <a:r>
              <a:rPr lang="es-ES" sz="4400" b="1" dirty="0">
                <a:solidFill>
                  <a:schemeClr val="bg1"/>
                </a:solidFill>
              </a:rPr>
              <a:t> bebieron demasiado vino y por eso sus mentes perdieron su agudeza y se confundieron y fueron incapaces de </a:t>
            </a:r>
            <a:r>
              <a:rPr lang="es-ES" sz="4400" b="1" dirty="0">
                <a:solidFill>
                  <a:srgbClr val="FFFF00"/>
                </a:solidFill>
              </a:rPr>
              <a:t>distinguir</a:t>
            </a:r>
            <a:r>
              <a:rPr lang="es-ES" sz="4400" b="1" dirty="0">
                <a:solidFill>
                  <a:schemeClr val="bg1"/>
                </a:solidFill>
              </a:rPr>
              <a:t> entre lo que era sagrado y lo que era común</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118669350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694881" y="147851"/>
            <a:ext cx="5483049" cy="6555641"/>
          </a:xfrm>
          <a:prstGeom prst="rect">
            <a:avLst/>
          </a:prstGeom>
          <a:noFill/>
        </p:spPr>
        <p:txBody>
          <a:bodyPr wrap="square" rtlCol="0">
            <a:spAutoFit/>
          </a:bodyPr>
          <a:lstStyle/>
          <a:p>
            <a:pPr algn="ctr"/>
            <a:r>
              <a:rPr lang="es-ES" sz="60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a:t>
            </a:r>
            <a:r>
              <a:rPr lang="es-ES" sz="60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protección divina para que siempre te mantengas lejos del vino de Babilonia</a:t>
            </a:r>
            <a:r>
              <a:rPr lang="es-ES" sz="60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s-US" sz="60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34712"/>
            <a:ext cx="1134858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Alguno preguntará: ¿Acaso el </a:t>
            </a:r>
            <a:r>
              <a:rPr lang="es-ES" sz="4400" b="1" dirty="0">
                <a:solidFill>
                  <a:srgbClr val="FF0000"/>
                </a:solidFill>
              </a:rPr>
              <a:t>dragón</a:t>
            </a:r>
            <a:r>
              <a:rPr lang="es-ES" sz="4400" b="1" dirty="0">
                <a:solidFill>
                  <a:srgbClr val="002060"/>
                </a:solidFill>
              </a:rPr>
              <a:t> no es símbolo de </a:t>
            </a:r>
            <a:r>
              <a:rPr lang="es-ES" sz="4400" b="1" dirty="0">
                <a:solidFill>
                  <a:srgbClr val="FF0000"/>
                </a:solidFill>
              </a:rPr>
              <a:t>Satanás</a:t>
            </a:r>
            <a:r>
              <a:rPr lang="es-ES" sz="4400" b="1" dirty="0">
                <a:solidFill>
                  <a:srgbClr val="002060"/>
                </a:solidFill>
              </a:rPr>
              <a:t>? ¿Cómo dice entonces el pastor Bohr que el dragón representa </a:t>
            </a:r>
            <a:r>
              <a:rPr lang="es-ES" sz="4400" b="1" dirty="0" smtClean="0">
                <a:solidFill>
                  <a:srgbClr val="002060"/>
                </a:solidFill>
              </a:rPr>
              <a:t>a gobernantes civiles como el </a:t>
            </a:r>
            <a:r>
              <a:rPr lang="es-ES" sz="4400" b="1" dirty="0">
                <a:solidFill>
                  <a:srgbClr val="002060"/>
                </a:solidFill>
              </a:rPr>
              <a:t>imperio romano? La respuesta es que el </a:t>
            </a:r>
            <a:r>
              <a:rPr lang="es-ES" sz="4400" b="1" dirty="0">
                <a:solidFill>
                  <a:srgbClr val="FF0000"/>
                </a:solidFill>
              </a:rPr>
              <a:t>dragón</a:t>
            </a:r>
            <a:r>
              <a:rPr lang="es-ES" sz="4400" b="1" dirty="0">
                <a:solidFill>
                  <a:srgbClr val="002060"/>
                </a:solidFill>
              </a:rPr>
              <a:t> </a:t>
            </a:r>
            <a:r>
              <a:rPr lang="es-ES" sz="4400" b="1" dirty="0">
                <a:solidFill>
                  <a:srgbClr val="FF0000"/>
                </a:solidFill>
              </a:rPr>
              <a:t>representa</a:t>
            </a:r>
            <a:r>
              <a:rPr lang="es-ES" sz="4400" b="1" dirty="0">
                <a:solidFill>
                  <a:srgbClr val="002060"/>
                </a:solidFill>
              </a:rPr>
              <a:t> a </a:t>
            </a:r>
            <a:r>
              <a:rPr lang="es-ES" sz="4400" b="1" dirty="0">
                <a:solidFill>
                  <a:srgbClr val="FF0000"/>
                </a:solidFill>
              </a:rPr>
              <a:t>Satanás obrando por medio de los poderes civiles del mundo</a:t>
            </a:r>
            <a:r>
              <a:rPr lang="es-ES" sz="4400" b="1" dirty="0">
                <a:solidFill>
                  <a:srgbClr val="002060"/>
                </a:solidFill>
              </a:rPr>
              <a:t>. Aquí está la evidencia que el dragón representa a Satanás obrando por medio de los sistemas políticos del mundo:</a:t>
            </a:r>
          </a:p>
        </p:txBody>
      </p:sp>
    </p:spTree>
    <p:extLst>
      <p:ext uri="{BB962C8B-B14F-4D97-AF65-F5344CB8AC3E}">
        <p14:creationId xmlns:p14="http://schemas.microsoft.com/office/powerpoint/2010/main" val="603135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92601" y="1096727"/>
            <a:ext cx="10191136"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Habla, y di: Así ha dicho Jehová el Señor: He aquí yo estoy contra ti, </a:t>
            </a:r>
            <a:r>
              <a:rPr lang="es-ES" sz="5400" b="1" dirty="0">
                <a:solidFill>
                  <a:srgbClr val="FFFF00"/>
                </a:solidFill>
              </a:rPr>
              <a:t>Faraón rey </a:t>
            </a:r>
            <a:r>
              <a:rPr lang="es-ES" sz="5400" b="1" dirty="0">
                <a:solidFill>
                  <a:schemeClr val="bg1"/>
                </a:solidFill>
              </a:rPr>
              <a:t>de Egipto, el </a:t>
            </a:r>
            <a:r>
              <a:rPr lang="es-ES" sz="5400" b="1" dirty="0">
                <a:solidFill>
                  <a:srgbClr val="FFFF00"/>
                </a:solidFill>
              </a:rPr>
              <a:t>gran dragón</a:t>
            </a:r>
            <a:r>
              <a:rPr lang="es-ES" sz="5400" b="1" dirty="0">
                <a:solidFill>
                  <a:schemeClr val="bg1"/>
                </a:solidFill>
              </a:rPr>
              <a:t> que yace en medio de sus ríos, el cual dijo: Mío es el Nilo, pues yo lo hice.”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Ezequiel 29:3: </a:t>
            </a:r>
            <a:endParaRPr lang="es-ES" sz="3200" b="1" dirty="0">
              <a:latin typeface="Arial Black" panose="020B0A04020102020204" pitchFamily="34" charset="0"/>
            </a:endParaRPr>
          </a:p>
        </p:txBody>
      </p:sp>
    </p:spTree>
    <p:extLst>
      <p:ext uri="{BB962C8B-B14F-4D97-AF65-F5344CB8AC3E}">
        <p14:creationId xmlns:p14="http://schemas.microsoft.com/office/powerpoint/2010/main" val="86519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92601" y="1096727"/>
            <a:ext cx="10191136"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el </a:t>
            </a:r>
            <a:r>
              <a:rPr lang="es-ES" sz="6600" b="1" dirty="0">
                <a:solidFill>
                  <a:srgbClr val="FFFF00"/>
                </a:solidFill>
              </a:rPr>
              <a:t>dragón se paró </a:t>
            </a:r>
            <a:r>
              <a:rPr lang="es-ES" sz="6600" b="1" dirty="0">
                <a:solidFill>
                  <a:schemeClr val="bg1"/>
                </a:solidFill>
              </a:rPr>
              <a:t>frente a la mujer que estaba para dar a luz, a fin de devorar a su hijo tan pronto como naciese.”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Apocalipsis 12:4: </a:t>
            </a:r>
            <a:endParaRPr lang="es-ES" sz="3200" b="1" dirty="0">
              <a:latin typeface="Arial Black" panose="020B0A04020102020204" pitchFamily="34" charset="0"/>
            </a:endParaRPr>
          </a:p>
        </p:txBody>
      </p:sp>
    </p:spTree>
    <p:extLst>
      <p:ext uri="{BB962C8B-B14F-4D97-AF65-F5344CB8AC3E}">
        <p14:creationId xmlns:p14="http://schemas.microsoft.com/office/powerpoint/2010/main" val="206176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92601" y="1096727"/>
            <a:ext cx="10191136"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el </a:t>
            </a:r>
            <a:r>
              <a:rPr lang="es-ES" sz="6000" b="1" dirty="0" smtClean="0">
                <a:solidFill>
                  <a:srgbClr val="FFFF00"/>
                </a:solidFill>
              </a:rPr>
              <a:t>dragón [ Satanás actuando por medio de Herodes] </a:t>
            </a:r>
            <a:r>
              <a:rPr lang="es-ES" sz="6000" b="1" dirty="0">
                <a:solidFill>
                  <a:srgbClr val="FFFF00"/>
                </a:solidFill>
              </a:rPr>
              <a:t>se paró </a:t>
            </a:r>
            <a:r>
              <a:rPr lang="es-ES" sz="6000" b="1" dirty="0">
                <a:solidFill>
                  <a:schemeClr val="bg1"/>
                </a:solidFill>
              </a:rPr>
              <a:t>frente a la mujer que estaba para dar a luz, a fin de devorar a su hijo tan pronto como naciese.”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Apocalipsis 12:4: </a:t>
            </a:r>
            <a:endParaRPr lang="es-ES" sz="3200" b="1" dirty="0">
              <a:latin typeface="Arial Black" panose="020B0A04020102020204" pitchFamily="34" charset="0"/>
            </a:endParaRPr>
          </a:p>
        </p:txBody>
      </p:sp>
    </p:spTree>
    <p:extLst>
      <p:ext uri="{BB962C8B-B14F-4D97-AF65-F5344CB8AC3E}">
        <p14:creationId xmlns:p14="http://schemas.microsoft.com/office/powerpoint/2010/main" val="3779379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92601" y="1096727"/>
            <a:ext cx="10191136" cy="5262979"/>
          </a:xfrm>
          <a:prstGeom prst="rect">
            <a:avLst/>
          </a:prstGeom>
          <a:noFill/>
        </p:spPr>
        <p:txBody>
          <a:bodyPr wrap="square" rtlCol="0">
            <a:spAutoFit/>
          </a:bodyPr>
          <a:lstStyle/>
          <a:p>
            <a:r>
              <a:rPr lang="es-ES" sz="4800" b="1" dirty="0" smtClean="0">
                <a:solidFill>
                  <a:schemeClr val="bg1"/>
                </a:solidFill>
              </a:rPr>
              <a:t>“</a:t>
            </a:r>
            <a:r>
              <a:rPr lang="es-ES" sz="4800" b="1" dirty="0">
                <a:solidFill>
                  <a:srgbClr val="FFFF00"/>
                </a:solidFill>
              </a:rPr>
              <a:t>Herodes</a:t>
            </a:r>
            <a:r>
              <a:rPr lang="es-ES" sz="4800" b="1" dirty="0">
                <a:solidFill>
                  <a:schemeClr val="bg1"/>
                </a:solidFill>
              </a:rPr>
              <a:t> </a:t>
            </a:r>
            <a:r>
              <a:rPr lang="es-ES" sz="4800" b="1" dirty="0" smtClean="0">
                <a:solidFill>
                  <a:srgbClr val="FFFF00"/>
                </a:solidFill>
              </a:rPr>
              <a:t>[influenciado por Satanás] </a:t>
            </a:r>
            <a:r>
              <a:rPr lang="es-ES" sz="4800" b="1" dirty="0" smtClean="0">
                <a:solidFill>
                  <a:schemeClr val="bg1"/>
                </a:solidFill>
              </a:rPr>
              <a:t>entonces</a:t>
            </a:r>
            <a:r>
              <a:rPr lang="es-ES" sz="4800" b="1" dirty="0">
                <a:solidFill>
                  <a:schemeClr val="bg1"/>
                </a:solidFill>
              </a:rPr>
              <a:t>, cuando se vio burlado por los magos, se enojó mucho, y </a:t>
            </a:r>
            <a:r>
              <a:rPr lang="es-ES" sz="4800" b="1" dirty="0">
                <a:solidFill>
                  <a:srgbClr val="FFFF00"/>
                </a:solidFill>
              </a:rPr>
              <a:t>mandó matar </a:t>
            </a:r>
            <a:r>
              <a:rPr lang="es-ES" sz="4800" b="1" dirty="0">
                <a:solidFill>
                  <a:schemeClr val="bg1"/>
                </a:solidFill>
              </a:rPr>
              <a:t>a todos los niños menores de dos años que había en Belén y en todos sus alrededores, conforme al tiempo que había inquirido de los magos.”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Mateo 2:16: </a:t>
            </a:r>
            <a:endParaRPr lang="es-ES" sz="3200" b="1" dirty="0">
              <a:latin typeface="Arial Black" panose="020B0A04020102020204" pitchFamily="34" charset="0"/>
            </a:endParaRPr>
          </a:p>
        </p:txBody>
      </p:sp>
    </p:spTree>
    <p:extLst>
      <p:ext uri="{BB962C8B-B14F-4D97-AF65-F5344CB8AC3E}">
        <p14:creationId xmlns:p14="http://schemas.microsoft.com/office/powerpoint/2010/main" val="1544417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92601" y="1096727"/>
            <a:ext cx="10191136"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De modo que, si bien el </a:t>
            </a:r>
            <a:r>
              <a:rPr lang="es-ES" sz="6000" b="1" dirty="0">
                <a:solidFill>
                  <a:srgbClr val="FFFF00"/>
                </a:solidFill>
              </a:rPr>
              <a:t>dragón</a:t>
            </a:r>
            <a:r>
              <a:rPr lang="es-ES" sz="6000" b="1" dirty="0">
                <a:solidFill>
                  <a:schemeClr val="bg1"/>
                </a:solidFill>
              </a:rPr>
              <a:t> representa primero a </a:t>
            </a:r>
            <a:r>
              <a:rPr lang="es-ES" sz="6000" b="1" dirty="0">
                <a:solidFill>
                  <a:srgbClr val="FFFF00"/>
                </a:solidFill>
              </a:rPr>
              <a:t>Satanás</a:t>
            </a:r>
            <a:r>
              <a:rPr lang="es-ES" sz="6000" b="1" dirty="0">
                <a:solidFill>
                  <a:schemeClr val="bg1"/>
                </a:solidFill>
              </a:rPr>
              <a:t>, en </a:t>
            </a:r>
            <a:r>
              <a:rPr lang="es-ES" sz="6000" b="1" dirty="0">
                <a:solidFill>
                  <a:srgbClr val="FFFF00"/>
                </a:solidFill>
              </a:rPr>
              <a:t>sentido secundario </a:t>
            </a:r>
            <a:r>
              <a:rPr lang="es-ES" sz="6000" b="1" dirty="0">
                <a:solidFill>
                  <a:schemeClr val="bg1"/>
                </a:solidFill>
              </a:rPr>
              <a:t>es un símbolo de </a:t>
            </a:r>
            <a:r>
              <a:rPr lang="es-ES" sz="6000" b="1" dirty="0">
                <a:solidFill>
                  <a:srgbClr val="FFFF00"/>
                </a:solidFill>
              </a:rPr>
              <a:t>Roma pagana</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 Conflicto de los Siglos, p. 491: </a:t>
            </a:r>
            <a:endParaRPr lang="es-ES" sz="3200" b="1" dirty="0">
              <a:latin typeface="Arial Black" panose="020B0A04020102020204" pitchFamily="34" charset="0"/>
            </a:endParaRPr>
          </a:p>
        </p:txBody>
      </p:sp>
    </p:spTree>
    <p:extLst>
      <p:ext uri="{BB962C8B-B14F-4D97-AF65-F5344CB8AC3E}">
        <p14:creationId xmlns:p14="http://schemas.microsoft.com/office/powerpoint/2010/main" val="3028448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86204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1500" dirty="0">
                <a:solidFill>
                  <a:schemeClr val="bg1"/>
                </a:solidFill>
                <a:latin typeface="Bauhaus 93" panose="04030905020B02020C02" pitchFamily="82" charset="0"/>
              </a:rPr>
              <a:t>Introducción</a:t>
            </a:r>
          </a:p>
        </p:txBody>
      </p:sp>
    </p:spTree>
    <p:extLst>
      <p:ext uri="{BB962C8B-B14F-4D97-AF65-F5344CB8AC3E}">
        <p14:creationId xmlns:p14="http://schemas.microsoft.com/office/powerpoint/2010/main" val="20860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034" y="948690"/>
            <a:ext cx="11238270"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Los </a:t>
            </a:r>
            <a:r>
              <a:rPr lang="es-ES" sz="5400" b="1" dirty="0">
                <a:solidFill>
                  <a:srgbClr val="FFFF00"/>
                </a:solidFill>
              </a:rPr>
              <a:t>reyes, príncipes y gobernantes </a:t>
            </a:r>
            <a:r>
              <a:rPr lang="es-ES" sz="5400" b="1" dirty="0">
                <a:solidFill>
                  <a:schemeClr val="bg1"/>
                </a:solidFill>
              </a:rPr>
              <a:t>han colocado sobre sí mismos el rótulo del anticristo, y son representados </a:t>
            </a:r>
            <a:r>
              <a:rPr lang="es-ES" sz="5400" b="1" dirty="0">
                <a:solidFill>
                  <a:srgbClr val="FFFF00"/>
                </a:solidFill>
              </a:rPr>
              <a:t>por el dragón </a:t>
            </a:r>
            <a:r>
              <a:rPr lang="es-ES" sz="5400" b="1" dirty="0">
                <a:solidFill>
                  <a:schemeClr val="bg1"/>
                </a:solidFill>
              </a:rPr>
              <a:t>que va a hacer guerra contra los santos: aquellos que guardan los mandamientos de Dios y tienen la fe de Jesús.”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Testimonios para los Ministros, p. 36: </a:t>
            </a:r>
            <a:endParaRPr lang="es-ES" sz="3200" b="1" dirty="0">
              <a:latin typeface="Arial Black" panose="020B0A04020102020204" pitchFamily="34" charset="0"/>
            </a:endParaRPr>
          </a:p>
        </p:txBody>
      </p:sp>
    </p:spTree>
    <p:extLst>
      <p:ext uri="{BB962C8B-B14F-4D97-AF65-F5344CB8AC3E}">
        <p14:creationId xmlns:p14="http://schemas.microsoft.com/office/powerpoint/2010/main" val="2777376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034" y="948690"/>
            <a:ext cx="11238270"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En el siglo sexto el papado se había establecido firmemente. El asiento de su poder quedó definitivamente fijado en la ciudad imperial, y el obispo de roma fue proclamado cabeza de toda la iglesia. El </a:t>
            </a:r>
            <a:r>
              <a:rPr lang="es-ES" sz="4400" b="1" dirty="0">
                <a:solidFill>
                  <a:srgbClr val="FFFF00"/>
                </a:solidFill>
              </a:rPr>
              <a:t>paganismo</a:t>
            </a:r>
            <a:r>
              <a:rPr lang="es-ES" sz="4400" b="1" dirty="0">
                <a:solidFill>
                  <a:schemeClr val="bg1"/>
                </a:solidFill>
              </a:rPr>
              <a:t> había cedido su lugar al </a:t>
            </a:r>
            <a:r>
              <a:rPr lang="es-ES" sz="4400" b="1" dirty="0">
                <a:solidFill>
                  <a:srgbClr val="FFFF00"/>
                </a:solidFill>
              </a:rPr>
              <a:t>papado</a:t>
            </a:r>
            <a:r>
              <a:rPr lang="es-ES" sz="4400" b="1" dirty="0">
                <a:solidFill>
                  <a:schemeClr val="bg1"/>
                </a:solidFill>
              </a:rPr>
              <a:t>. </a:t>
            </a:r>
            <a:r>
              <a:rPr lang="es-ES" sz="4400" b="1" dirty="0">
                <a:solidFill>
                  <a:srgbClr val="FFFF00"/>
                </a:solidFill>
              </a:rPr>
              <a:t>El dragón le dio a la bestia</a:t>
            </a:r>
            <a:r>
              <a:rPr lang="es-ES" sz="4400" b="1" dirty="0">
                <a:solidFill>
                  <a:schemeClr val="bg1"/>
                </a:solidFill>
              </a:rPr>
              <a:t> "su poder y su trono, y grande autoridad." (Apocalipsis 13: 2, V.M.)</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 Conflicto de los Siglos, p. 58: </a:t>
            </a:r>
            <a:endParaRPr lang="es-ES" sz="3200" b="1" dirty="0">
              <a:latin typeface="Arial Black" panose="020B0A04020102020204" pitchFamily="34" charset="0"/>
            </a:endParaRPr>
          </a:p>
        </p:txBody>
      </p:sp>
    </p:spTree>
    <p:extLst>
      <p:ext uri="{BB962C8B-B14F-4D97-AF65-F5344CB8AC3E}">
        <p14:creationId xmlns:p14="http://schemas.microsoft.com/office/powerpoint/2010/main" val="1452362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034" y="948690"/>
            <a:ext cx="11238270" cy="5632311"/>
          </a:xfrm>
          <a:prstGeom prst="rect">
            <a:avLst/>
          </a:prstGeom>
          <a:noFill/>
        </p:spPr>
        <p:txBody>
          <a:bodyPr wrap="square" rtlCol="0">
            <a:spAutoFit/>
          </a:bodyPr>
          <a:lstStyle/>
          <a:p>
            <a:r>
              <a:rPr lang="es-ES" sz="4000" b="1" dirty="0">
                <a:solidFill>
                  <a:schemeClr val="bg1"/>
                </a:solidFill>
              </a:rPr>
              <a:t>Y vi a la </a:t>
            </a:r>
            <a:r>
              <a:rPr lang="es-ES" sz="4000" b="1" dirty="0">
                <a:solidFill>
                  <a:srgbClr val="FFFF00"/>
                </a:solidFill>
              </a:rPr>
              <a:t>bestia</a:t>
            </a:r>
            <a:r>
              <a:rPr lang="es-ES" sz="4000" b="1" dirty="0">
                <a:solidFill>
                  <a:schemeClr val="bg1"/>
                </a:solidFill>
              </a:rPr>
              <a:t>, a </a:t>
            </a:r>
            <a:r>
              <a:rPr lang="es-ES" sz="4000" b="1" dirty="0">
                <a:solidFill>
                  <a:srgbClr val="FFFF00"/>
                </a:solidFill>
              </a:rPr>
              <a:t>los reyes de la tierra </a:t>
            </a:r>
            <a:r>
              <a:rPr lang="es-ES" sz="4000" b="1" dirty="0">
                <a:solidFill>
                  <a:schemeClr val="bg1"/>
                </a:solidFill>
              </a:rPr>
              <a:t>y a sus ejércitos, reunidos para guerrear contra </a:t>
            </a:r>
            <a:r>
              <a:rPr lang="es-ES" sz="4000" b="1" dirty="0">
                <a:solidFill>
                  <a:srgbClr val="FFFF00"/>
                </a:solidFill>
              </a:rPr>
              <a:t>el que montaba el </a:t>
            </a:r>
            <a:r>
              <a:rPr lang="es-ES" sz="4000" b="1" dirty="0" smtClean="0">
                <a:solidFill>
                  <a:srgbClr val="FFFF00"/>
                </a:solidFill>
              </a:rPr>
              <a:t>caballo</a:t>
            </a:r>
            <a:r>
              <a:rPr lang="es-ES" sz="4000" b="1" dirty="0" smtClean="0">
                <a:solidFill>
                  <a:schemeClr val="bg1"/>
                </a:solidFill>
              </a:rPr>
              <a:t>, </a:t>
            </a:r>
            <a:r>
              <a:rPr lang="es-ES" sz="4000" b="1" dirty="0">
                <a:solidFill>
                  <a:schemeClr val="bg1"/>
                </a:solidFill>
              </a:rPr>
              <a:t>y contra su ejército. </a:t>
            </a:r>
            <a:r>
              <a:rPr lang="es-ES" sz="4000" b="1" dirty="0">
                <a:solidFill>
                  <a:srgbClr val="FF0000"/>
                </a:solidFill>
              </a:rPr>
              <a:t>20</a:t>
            </a:r>
            <a:r>
              <a:rPr lang="es-ES" sz="4000" b="1" dirty="0">
                <a:solidFill>
                  <a:schemeClr val="bg1"/>
                </a:solidFill>
              </a:rPr>
              <a:t> Y la </a:t>
            </a:r>
            <a:r>
              <a:rPr lang="es-ES" sz="4000" b="1" dirty="0">
                <a:solidFill>
                  <a:srgbClr val="FFFF00"/>
                </a:solidFill>
              </a:rPr>
              <a:t>bestia</a:t>
            </a:r>
            <a:r>
              <a:rPr lang="es-ES" sz="4000" b="1" dirty="0">
                <a:solidFill>
                  <a:schemeClr val="bg1"/>
                </a:solidFill>
              </a:rPr>
              <a:t> fue </a:t>
            </a:r>
            <a:r>
              <a:rPr lang="es-ES" sz="4000" b="1" dirty="0">
                <a:solidFill>
                  <a:srgbClr val="FFFF00"/>
                </a:solidFill>
              </a:rPr>
              <a:t>apresada</a:t>
            </a:r>
            <a:r>
              <a:rPr lang="es-ES" sz="4000" b="1" dirty="0">
                <a:solidFill>
                  <a:schemeClr val="bg1"/>
                </a:solidFill>
              </a:rPr>
              <a:t>, y con ella el </a:t>
            </a:r>
            <a:r>
              <a:rPr lang="es-ES" sz="4000" b="1" dirty="0">
                <a:solidFill>
                  <a:srgbClr val="FFFF00"/>
                </a:solidFill>
              </a:rPr>
              <a:t>falso profeta </a:t>
            </a:r>
            <a:r>
              <a:rPr lang="es-ES" sz="4000" b="1" dirty="0">
                <a:solidFill>
                  <a:schemeClr val="bg1"/>
                </a:solidFill>
              </a:rPr>
              <a:t>que había hecho delante de ella las señales con las cuales había engañado a los que recibieron la marca de la bestia, y habían adorado su imagen. Estos dos fueron lanzados vivos dentro de un lago de fuego que arde con azufre.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Ap. 19: 19-20</a:t>
            </a:r>
            <a:endParaRPr lang="es-ES" sz="3200" b="1" dirty="0">
              <a:latin typeface="Arial Black" panose="020B0A04020102020204" pitchFamily="34" charset="0"/>
            </a:endParaRPr>
          </a:p>
        </p:txBody>
      </p:sp>
    </p:spTree>
    <p:extLst>
      <p:ext uri="{BB962C8B-B14F-4D97-AF65-F5344CB8AC3E}">
        <p14:creationId xmlns:p14="http://schemas.microsoft.com/office/powerpoint/2010/main" val="1211477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9431" y="507002"/>
            <a:ext cx="1062503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Mientras que Apocalipsis 13 se refiere a la triple coalición como el </a:t>
            </a:r>
            <a:r>
              <a:rPr lang="es-ES" sz="5400" b="1" dirty="0">
                <a:solidFill>
                  <a:srgbClr val="FF0000"/>
                </a:solidFill>
              </a:rPr>
              <a:t>dragón, la bestia del mar y la bestia de la tierra</a:t>
            </a:r>
            <a:r>
              <a:rPr lang="es-ES" sz="5400" b="1" dirty="0">
                <a:solidFill>
                  <a:srgbClr val="002060"/>
                </a:solidFill>
              </a:rPr>
              <a:t>, Apocalipsis 19:19, 20 se refiere a la misma coalición </a:t>
            </a:r>
            <a:r>
              <a:rPr lang="es-ES" sz="5400" b="1" dirty="0" smtClean="0">
                <a:solidFill>
                  <a:srgbClr val="002060"/>
                </a:solidFill>
              </a:rPr>
              <a:t>como los reyes de la tierra, </a:t>
            </a:r>
            <a:r>
              <a:rPr lang="es-ES" sz="5400" b="1" dirty="0">
                <a:solidFill>
                  <a:srgbClr val="002060"/>
                </a:solidFill>
              </a:rPr>
              <a:t>la </a:t>
            </a:r>
            <a:r>
              <a:rPr lang="es-ES" sz="5400" b="1" dirty="0" smtClean="0">
                <a:solidFill>
                  <a:srgbClr val="002060"/>
                </a:solidFill>
              </a:rPr>
              <a:t>bestia y </a:t>
            </a:r>
            <a:r>
              <a:rPr lang="es-ES" sz="5400" b="1" dirty="0">
                <a:solidFill>
                  <a:srgbClr val="002060"/>
                </a:solidFill>
              </a:rPr>
              <a:t>el falso </a:t>
            </a:r>
            <a:r>
              <a:rPr lang="es-ES" sz="5400" b="1" dirty="0" smtClean="0">
                <a:solidFill>
                  <a:srgbClr val="002060"/>
                </a:solidFill>
              </a:rPr>
              <a:t>profeta.</a:t>
            </a:r>
            <a:endParaRPr lang="es-ES" sz="5400" b="1" dirty="0">
              <a:solidFill>
                <a:srgbClr val="002060"/>
              </a:solidFill>
            </a:endParaRPr>
          </a:p>
        </p:txBody>
      </p:sp>
    </p:spTree>
    <p:extLst>
      <p:ext uri="{BB962C8B-B14F-4D97-AF65-F5344CB8AC3E}">
        <p14:creationId xmlns:p14="http://schemas.microsoft.com/office/powerpoint/2010/main" val="3815355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graphicFrame>
        <p:nvGraphicFramePr>
          <p:cNvPr id="2" name="Tabla 1"/>
          <p:cNvGraphicFramePr>
            <a:graphicFrameLocks noGrp="1"/>
          </p:cNvGraphicFramePr>
          <p:nvPr>
            <p:extLst>
              <p:ext uri="{D42A27DB-BD31-4B8C-83A1-F6EECF244321}">
                <p14:modId xmlns:p14="http://schemas.microsoft.com/office/powerpoint/2010/main" val="3808470747"/>
              </p:ext>
            </p:extLst>
          </p:nvPr>
        </p:nvGraphicFramePr>
        <p:xfrm>
          <a:off x="484822" y="302168"/>
          <a:ext cx="11092661" cy="6318977"/>
        </p:xfrm>
        <a:graphic>
          <a:graphicData uri="http://schemas.openxmlformats.org/drawingml/2006/table">
            <a:tbl>
              <a:tblPr firstRow="1" bandRow="1">
                <a:tableStyleId>{5C22544A-7EE6-4342-B048-85BDC9FD1C3A}</a:tableStyleId>
              </a:tblPr>
              <a:tblGrid>
                <a:gridCol w="5090068">
                  <a:extLst>
                    <a:ext uri="{9D8B030D-6E8A-4147-A177-3AD203B41FA5}">
                      <a16:colId xmlns:a16="http://schemas.microsoft.com/office/drawing/2014/main" val="3648275641"/>
                    </a:ext>
                  </a:extLst>
                </a:gridCol>
                <a:gridCol w="6002593">
                  <a:extLst>
                    <a:ext uri="{9D8B030D-6E8A-4147-A177-3AD203B41FA5}">
                      <a16:colId xmlns:a16="http://schemas.microsoft.com/office/drawing/2014/main" val="3433126262"/>
                    </a:ext>
                  </a:extLst>
                </a:gridCol>
              </a:tblGrid>
              <a:tr h="1266993">
                <a:tc>
                  <a:txBody>
                    <a:bodyPr/>
                    <a:lstStyle/>
                    <a:p>
                      <a:r>
                        <a:rPr lang="es-DO" sz="4400" dirty="0" smtClean="0"/>
                        <a:t>Ap. 13</a:t>
                      </a:r>
                      <a:endParaRPr lang="en-US" sz="4400" dirty="0"/>
                    </a:p>
                  </a:txBody>
                  <a:tcPr/>
                </a:tc>
                <a:tc>
                  <a:txBody>
                    <a:bodyPr/>
                    <a:lstStyle/>
                    <a:p>
                      <a:r>
                        <a:rPr lang="es-DO" sz="4400" dirty="0" smtClean="0"/>
                        <a:t>Ap. 19: 19, 20</a:t>
                      </a:r>
                      <a:endParaRPr lang="en-US" sz="4400" dirty="0"/>
                    </a:p>
                  </a:txBody>
                  <a:tcPr/>
                </a:tc>
                <a:extLst>
                  <a:ext uri="{0D108BD9-81ED-4DB2-BD59-A6C34878D82A}">
                    <a16:rowId xmlns:a16="http://schemas.microsoft.com/office/drawing/2014/main" val="161721968"/>
                  </a:ext>
                </a:extLst>
              </a:tr>
              <a:tr h="1266993">
                <a:tc>
                  <a:txBody>
                    <a:bodyPr/>
                    <a:lstStyle/>
                    <a:p>
                      <a:r>
                        <a:rPr lang="es-DO" sz="4400" dirty="0" smtClean="0">
                          <a:solidFill>
                            <a:srgbClr val="FF0000"/>
                          </a:solidFill>
                        </a:rPr>
                        <a:t>Dragón</a:t>
                      </a:r>
                      <a:r>
                        <a:rPr lang="es-DO" sz="4400" dirty="0" smtClean="0"/>
                        <a:t> (13: 2)</a:t>
                      </a:r>
                      <a:endParaRPr lang="en-US" sz="4400" dirty="0"/>
                    </a:p>
                  </a:txBody>
                  <a:tcPr/>
                </a:tc>
                <a:tc>
                  <a:txBody>
                    <a:bodyPr/>
                    <a:lstStyle/>
                    <a:p>
                      <a:r>
                        <a:rPr lang="es-DO" sz="4400" dirty="0" smtClean="0">
                          <a:solidFill>
                            <a:srgbClr val="FF0000"/>
                          </a:solidFill>
                        </a:rPr>
                        <a:t>Reyes de la tierra (dirigidos por Satanás)</a:t>
                      </a:r>
                      <a:endParaRPr lang="en-US" sz="4400" dirty="0">
                        <a:solidFill>
                          <a:srgbClr val="FF0000"/>
                        </a:solidFill>
                      </a:endParaRPr>
                    </a:p>
                  </a:txBody>
                  <a:tcPr/>
                </a:tc>
                <a:extLst>
                  <a:ext uri="{0D108BD9-81ED-4DB2-BD59-A6C34878D82A}">
                    <a16:rowId xmlns:a16="http://schemas.microsoft.com/office/drawing/2014/main" val="3408803485"/>
                  </a:ext>
                </a:extLst>
              </a:tr>
              <a:tr h="1266993">
                <a:tc>
                  <a:txBody>
                    <a:bodyPr/>
                    <a:lstStyle/>
                    <a:p>
                      <a:r>
                        <a:rPr lang="es-DO" sz="4400" dirty="0" smtClean="0">
                          <a:solidFill>
                            <a:srgbClr val="FF0000"/>
                          </a:solidFill>
                        </a:rPr>
                        <a:t>Bestia del mar</a:t>
                      </a:r>
                    </a:p>
                    <a:p>
                      <a:r>
                        <a:rPr lang="es-DO" sz="4400" dirty="0" smtClean="0">
                          <a:solidFill>
                            <a:srgbClr val="FF0000"/>
                          </a:solidFill>
                        </a:rPr>
                        <a:t> </a:t>
                      </a:r>
                      <a:r>
                        <a:rPr lang="es-DO" sz="4400" dirty="0" smtClean="0"/>
                        <a:t>(13: 2-10)</a:t>
                      </a:r>
                      <a:endParaRPr lang="en-US" sz="4400" dirty="0"/>
                    </a:p>
                  </a:txBody>
                  <a:tcPr/>
                </a:tc>
                <a:tc>
                  <a:txBody>
                    <a:bodyPr/>
                    <a:lstStyle/>
                    <a:p>
                      <a:r>
                        <a:rPr lang="es-DO" sz="4400" dirty="0" smtClean="0">
                          <a:solidFill>
                            <a:srgbClr val="FF0000"/>
                          </a:solidFill>
                        </a:rPr>
                        <a:t>Bestia</a:t>
                      </a:r>
                      <a:endParaRPr lang="en-US" sz="4400" dirty="0"/>
                    </a:p>
                  </a:txBody>
                  <a:tcPr/>
                </a:tc>
                <a:extLst>
                  <a:ext uri="{0D108BD9-81ED-4DB2-BD59-A6C34878D82A}">
                    <a16:rowId xmlns:a16="http://schemas.microsoft.com/office/drawing/2014/main" val="2290380202"/>
                  </a:ext>
                </a:extLst>
              </a:tr>
              <a:tr h="2186864">
                <a:tc>
                  <a:txBody>
                    <a:bodyPr/>
                    <a:lstStyle/>
                    <a:p>
                      <a:r>
                        <a:rPr lang="es-DO" sz="4400" dirty="0" smtClean="0">
                          <a:solidFill>
                            <a:srgbClr val="FF0000"/>
                          </a:solidFill>
                        </a:rPr>
                        <a:t>Bestia de la tierra</a:t>
                      </a:r>
                    </a:p>
                    <a:p>
                      <a:r>
                        <a:rPr lang="es-DO" sz="4400" dirty="0" smtClean="0"/>
                        <a:t> (13: 11-18)</a:t>
                      </a:r>
                      <a:endParaRPr lang="en-US" sz="4400" dirty="0"/>
                    </a:p>
                  </a:txBody>
                  <a:tcPr/>
                </a:tc>
                <a:tc>
                  <a:txBody>
                    <a:bodyPr/>
                    <a:lstStyle/>
                    <a:p>
                      <a:r>
                        <a:rPr lang="es-DO" sz="4400" dirty="0" smtClean="0">
                          <a:solidFill>
                            <a:srgbClr val="FF0000"/>
                          </a:solidFill>
                        </a:rPr>
                        <a:t>Falso profeta</a:t>
                      </a:r>
                      <a:endParaRPr lang="en-US" sz="4400" dirty="0">
                        <a:solidFill>
                          <a:srgbClr val="FF0000"/>
                        </a:solidFill>
                      </a:endParaRPr>
                    </a:p>
                  </a:txBody>
                  <a:tcPr/>
                </a:tc>
                <a:extLst>
                  <a:ext uri="{0D108BD9-81ED-4DB2-BD59-A6C34878D82A}">
                    <a16:rowId xmlns:a16="http://schemas.microsoft.com/office/drawing/2014/main" val="2535703221"/>
                  </a:ext>
                </a:extLst>
              </a:tr>
            </a:tbl>
          </a:graphicData>
        </a:graphic>
      </p:graphicFrame>
    </p:spTree>
    <p:extLst>
      <p:ext uri="{BB962C8B-B14F-4D97-AF65-F5344CB8AC3E}">
        <p14:creationId xmlns:p14="http://schemas.microsoft.com/office/powerpoint/2010/main" val="475282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9431" y="507002"/>
            <a:ext cx="10625033"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Aun cuando el libro de Apocalipsis nos dice que la babilonia del tiempo del fin </a:t>
            </a:r>
            <a:r>
              <a:rPr lang="es-ES" sz="4000" b="1" dirty="0">
                <a:solidFill>
                  <a:srgbClr val="FF0000"/>
                </a:solidFill>
              </a:rPr>
              <a:t>se compondrá de tres </a:t>
            </a:r>
            <a:r>
              <a:rPr lang="es-ES" sz="4000" b="1" dirty="0">
                <a:solidFill>
                  <a:srgbClr val="002060"/>
                </a:solidFill>
              </a:rPr>
              <a:t>poderes, uno de los tres </a:t>
            </a:r>
            <a:r>
              <a:rPr lang="es-ES" sz="4000" b="1" dirty="0">
                <a:solidFill>
                  <a:srgbClr val="FF0000"/>
                </a:solidFill>
              </a:rPr>
              <a:t>controlará y dominará </a:t>
            </a:r>
            <a:r>
              <a:rPr lang="es-ES" sz="4000" b="1" dirty="0">
                <a:solidFill>
                  <a:srgbClr val="002060"/>
                </a:solidFill>
              </a:rPr>
              <a:t>a los otros dos. </a:t>
            </a:r>
            <a:r>
              <a:rPr lang="es-ES" sz="4000" b="1" dirty="0">
                <a:solidFill>
                  <a:srgbClr val="FF0000"/>
                </a:solidFill>
              </a:rPr>
              <a:t>La bestia del mar </a:t>
            </a:r>
            <a:r>
              <a:rPr lang="es-ES" sz="4000" b="1" dirty="0">
                <a:solidFill>
                  <a:srgbClr val="002060"/>
                </a:solidFill>
              </a:rPr>
              <a:t>(Apocalipsis 13) también conocida como </a:t>
            </a:r>
            <a:r>
              <a:rPr lang="es-ES" sz="4000" b="1" dirty="0">
                <a:solidFill>
                  <a:srgbClr val="FF0000"/>
                </a:solidFill>
              </a:rPr>
              <a:t>la ramera</a:t>
            </a:r>
            <a:r>
              <a:rPr lang="es-ES" sz="4000" b="1" dirty="0">
                <a:solidFill>
                  <a:srgbClr val="002060"/>
                </a:solidFill>
              </a:rPr>
              <a:t> (Apocalipsis 17), se comportará como la ramera </a:t>
            </a:r>
            <a:r>
              <a:rPr lang="es-ES" sz="4000" b="1" dirty="0">
                <a:solidFill>
                  <a:srgbClr val="FF0000"/>
                </a:solidFill>
              </a:rPr>
              <a:t>Jezabel</a:t>
            </a:r>
            <a:r>
              <a:rPr lang="es-ES" sz="4000" b="1" dirty="0">
                <a:solidFill>
                  <a:srgbClr val="002060"/>
                </a:solidFill>
              </a:rPr>
              <a:t> en la historia de Elías. Ella </a:t>
            </a:r>
            <a:r>
              <a:rPr lang="es-ES" sz="4000" b="1" dirty="0">
                <a:solidFill>
                  <a:srgbClr val="FF0000"/>
                </a:solidFill>
              </a:rPr>
              <a:t>protagonizará y dirigirá </a:t>
            </a:r>
            <a:r>
              <a:rPr lang="es-ES" sz="4000" b="1" dirty="0">
                <a:solidFill>
                  <a:srgbClr val="002060"/>
                </a:solidFill>
              </a:rPr>
              <a:t>todo. Los otros dos miembros de la coalición serán sencillamente sus </a:t>
            </a:r>
            <a:r>
              <a:rPr lang="es-ES" sz="4000" b="1" dirty="0">
                <a:solidFill>
                  <a:srgbClr val="FF0000"/>
                </a:solidFill>
              </a:rPr>
              <a:t>marionetas</a:t>
            </a:r>
            <a:r>
              <a:rPr lang="es-ES" sz="4000" b="1" dirty="0">
                <a:solidFill>
                  <a:srgbClr val="002060"/>
                </a:solidFill>
              </a:rPr>
              <a:t>.</a:t>
            </a:r>
          </a:p>
        </p:txBody>
      </p:sp>
    </p:spTree>
    <p:extLst>
      <p:ext uri="{BB962C8B-B14F-4D97-AF65-F5344CB8AC3E}">
        <p14:creationId xmlns:p14="http://schemas.microsoft.com/office/powerpoint/2010/main" val="1299974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2525" y="1501969"/>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La confederación babilónica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4091" y="180677"/>
            <a:ext cx="4675974" cy="1077218"/>
          </a:xfrm>
          <a:prstGeom prst="rect">
            <a:avLst/>
          </a:prstGeom>
          <a:noFill/>
        </p:spPr>
        <p:txBody>
          <a:bodyPr wrap="square" rtlCol="0">
            <a:spAutoFit/>
          </a:bodyPr>
          <a:lstStyle/>
          <a:p>
            <a:pPr lvl="0">
              <a:defRPr/>
            </a:pPr>
            <a:r>
              <a:rPr lang="es-ES" sz="3200" dirty="0">
                <a:solidFill>
                  <a:schemeClr val="accent1">
                    <a:lumMod val="50000"/>
                  </a:schemeClr>
                </a:solidFill>
              </a:rPr>
              <a:t>Babilonia en la Biblia representa...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13677" y="3872326"/>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La bestia del mar y la ramera representan</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46092" y="5059837"/>
            <a:ext cx="4357497" cy="1569660"/>
          </a:xfrm>
          <a:prstGeom prst="rect">
            <a:avLst/>
          </a:prstGeom>
          <a:noFill/>
        </p:spPr>
        <p:txBody>
          <a:bodyPr wrap="square" rtlCol="0">
            <a:spAutoFit/>
          </a:bodyPr>
          <a:lstStyle/>
          <a:p>
            <a:pPr>
              <a:defRPr/>
            </a:pPr>
            <a:r>
              <a:rPr lang="es-ES" sz="3200" dirty="0">
                <a:solidFill>
                  <a:schemeClr val="accent1">
                    <a:lumMod val="50000"/>
                  </a:schemeClr>
                </a:solidFill>
              </a:rPr>
              <a:t>La bestia de la tierra y las hijas de la ramera representan</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13677" y="2728338"/>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El dragón y los reyes representan</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035476" y="4410935"/>
            <a:ext cx="5053534" cy="1569660"/>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está formada por el dragón, la bestia y el falso profeta</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888652" y="760307"/>
            <a:ext cx="4835654" cy="1569660"/>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 una coalición espiritual y global opuesta a Dios y su pueblo</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870537" y="129151"/>
            <a:ext cx="4612943"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al papado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888651" y="2231565"/>
            <a:ext cx="4462818"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al protestantismo apóstata</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035476" y="6078142"/>
            <a:ext cx="4542007"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a gobernantes civiles</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49803" y="3297725"/>
            <a:ext cx="4835654" cy="1015663"/>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a u</a:t>
            </a:r>
            <a:r>
              <a:rPr lang="es-ES" sz="3000" dirty="0" smtClean="0">
                <a:solidFill>
                  <a:prstClr val="black"/>
                </a:solidFill>
              </a:rPr>
              <a:t>na </a:t>
            </a:r>
            <a:r>
              <a:rPr lang="es-ES" sz="3000" dirty="0">
                <a:solidFill>
                  <a:prstClr val="black"/>
                </a:solidFill>
              </a:rPr>
              <a:t>ciudad del Valle de Mesopotamia</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558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bestia del mar: protagonista central de Apocalipsis 13</a:t>
            </a:r>
          </a:p>
        </p:txBody>
      </p:sp>
    </p:spTree>
    <p:extLst>
      <p:ext uri="{BB962C8B-B14F-4D97-AF65-F5344CB8AC3E}">
        <p14:creationId xmlns:p14="http://schemas.microsoft.com/office/powerpoint/2010/main" val="4199683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0568" y="368502"/>
            <a:ext cx="106250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En Apocalipsis 13:1-10, </a:t>
            </a:r>
            <a:r>
              <a:rPr lang="es-ES" sz="4400" b="1" u="sng" dirty="0">
                <a:solidFill>
                  <a:srgbClr val="002060"/>
                </a:solidFill>
              </a:rPr>
              <a:t>la bestia del mar </a:t>
            </a:r>
            <a:r>
              <a:rPr lang="es-ES" sz="4400" b="1" dirty="0">
                <a:solidFill>
                  <a:srgbClr val="002060"/>
                </a:solidFill>
              </a:rPr>
              <a:t>ocupa la posición central:</a:t>
            </a:r>
          </a:p>
          <a:p>
            <a:pPr marL="571500" indent="-571500">
              <a:buClr>
                <a:srgbClr val="FF0000"/>
              </a:buClr>
              <a:buFont typeface="Wingdings" panose="05000000000000000000" pitchFamily="2" charset="2"/>
              <a:buChar char="§"/>
            </a:pPr>
            <a:r>
              <a:rPr lang="es-ES" sz="4400" b="1" dirty="0" smtClean="0">
                <a:solidFill>
                  <a:srgbClr val="002060"/>
                </a:solidFill>
              </a:rPr>
              <a:t>El </a:t>
            </a:r>
            <a:r>
              <a:rPr lang="es-ES" sz="4400" b="1" dirty="0">
                <a:solidFill>
                  <a:srgbClr val="002060"/>
                </a:solidFill>
              </a:rPr>
              <a:t>dragón </a:t>
            </a:r>
            <a:r>
              <a:rPr lang="es-ES" sz="4400" b="1" dirty="0" smtClean="0">
                <a:solidFill>
                  <a:srgbClr val="002060"/>
                </a:solidFill>
              </a:rPr>
              <a:t>(Roma Imperial</a:t>
            </a:r>
            <a:r>
              <a:rPr lang="es-ES" sz="4400" b="1" dirty="0">
                <a:solidFill>
                  <a:srgbClr val="002060"/>
                </a:solidFill>
              </a:rPr>
              <a:t>) </a:t>
            </a:r>
            <a:r>
              <a:rPr lang="es-ES" sz="4400" b="1" dirty="0">
                <a:solidFill>
                  <a:srgbClr val="FF0000"/>
                </a:solidFill>
              </a:rPr>
              <a:t>le transfiere </a:t>
            </a:r>
            <a:r>
              <a:rPr lang="es-ES" sz="4400" b="1" dirty="0">
                <a:solidFill>
                  <a:srgbClr val="002060"/>
                </a:solidFill>
              </a:rPr>
              <a:t>a la bestia su poder, su trono y gran autoridad (13:2).</a:t>
            </a:r>
          </a:p>
          <a:p>
            <a:pPr marL="571500" indent="-571500">
              <a:buClr>
                <a:srgbClr val="FF0000"/>
              </a:buClr>
              <a:buFont typeface="Wingdings" panose="05000000000000000000" pitchFamily="2" charset="2"/>
              <a:buChar char="§"/>
            </a:pPr>
            <a:r>
              <a:rPr lang="es-ES" sz="4400" b="1" dirty="0" smtClean="0">
                <a:solidFill>
                  <a:srgbClr val="002060"/>
                </a:solidFill>
              </a:rPr>
              <a:t>La </a:t>
            </a:r>
            <a:r>
              <a:rPr lang="es-ES" sz="4400" b="1" dirty="0">
                <a:solidFill>
                  <a:srgbClr val="002060"/>
                </a:solidFill>
              </a:rPr>
              <a:t>bestia del mar luego reina por </a:t>
            </a:r>
            <a:r>
              <a:rPr lang="es-ES" sz="4400" b="1" dirty="0">
                <a:solidFill>
                  <a:srgbClr val="FF0000"/>
                </a:solidFill>
              </a:rPr>
              <a:t>42 </a:t>
            </a:r>
            <a:r>
              <a:rPr lang="es-ES" sz="4400" b="1" dirty="0" smtClean="0">
                <a:solidFill>
                  <a:srgbClr val="FF0000"/>
                </a:solidFill>
              </a:rPr>
              <a:t>meses </a:t>
            </a:r>
            <a:r>
              <a:rPr lang="es-ES" sz="4400" b="1" dirty="0" smtClean="0">
                <a:solidFill>
                  <a:srgbClr val="002060"/>
                </a:solidFill>
              </a:rPr>
              <a:t>(1260 años) </a:t>
            </a:r>
            <a:r>
              <a:rPr lang="es-ES" sz="4400" b="1" dirty="0">
                <a:solidFill>
                  <a:srgbClr val="002060"/>
                </a:solidFill>
              </a:rPr>
              <a:t>(13:5).</a:t>
            </a:r>
          </a:p>
          <a:p>
            <a:pPr marL="571500" indent="-571500">
              <a:buClr>
                <a:srgbClr val="FF0000"/>
              </a:buClr>
              <a:buFont typeface="Wingdings" panose="05000000000000000000" pitchFamily="2" charset="2"/>
              <a:buChar char="§"/>
            </a:pPr>
            <a:r>
              <a:rPr lang="es-ES" sz="4400" b="1" dirty="0" smtClean="0">
                <a:solidFill>
                  <a:srgbClr val="002060"/>
                </a:solidFill>
              </a:rPr>
              <a:t>La </a:t>
            </a:r>
            <a:r>
              <a:rPr lang="es-ES" sz="4400" b="1" dirty="0">
                <a:solidFill>
                  <a:srgbClr val="002060"/>
                </a:solidFill>
              </a:rPr>
              <a:t>bestia marina habla </a:t>
            </a:r>
            <a:r>
              <a:rPr lang="es-ES" sz="4400" b="1" dirty="0">
                <a:solidFill>
                  <a:srgbClr val="FF0000"/>
                </a:solidFill>
              </a:rPr>
              <a:t>blasfemias</a:t>
            </a:r>
            <a:r>
              <a:rPr lang="es-ES" sz="4400" b="1" dirty="0">
                <a:solidFill>
                  <a:srgbClr val="002060"/>
                </a:solidFill>
              </a:rPr>
              <a:t> contra el Altísimo (13:5, 6</a:t>
            </a:r>
            <a:r>
              <a:rPr lang="es-ES" sz="4400" b="1" dirty="0" smtClean="0">
                <a:solidFill>
                  <a:srgbClr val="002060"/>
                </a:solidFill>
              </a:rPr>
              <a:t>).</a:t>
            </a:r>
            <a:endParaRPr lang="es-ES" sz="4400" b="1" dirty="0">
              <a:solidFill>
                <a:srgbClr val="002060"/>
              </a:solidFill>
            </a:endParaRPr>
          </a:p>
        </p:txBody>
      </p:sp>
    </p:spTree>
    <p:extLst>
      <p:ext uri="{BB962C8B-B14F-4D97-AF65-F5344CB8AC3E}">
        <p14:creationId xmlns:p14="http://schemas.microsoft.com/office/powerpoint/2010/main" val="4260856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324531"/>
            <a:ext cx="11580761"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
            </a:pPr>
            <a:r>
              <a:rPr lang="es-ES" sz="4800" b="1" dirty="0" smtClean="0">
                <a:solidFill>
                  <a:srgbClr val="FF0000"/>
                </a:solidFill>
              </a:rPr>
              <a:t>Persigue</a:t>
            </a:r>
            <a:r>
              <a:rPr lang="es-ES" sz="4800" b="1" dirty="0" smtClean="0">
                <a:solidFill>
                  <a:srgbClr val="002060"/>
                </a:solidFill>
              </a:rPr>
              <a:t> </a:t>
            </a:r>
            <a:r>
              <a:rPr lang="es-ES" sz="4800" b="1" dirty="0">
                <a:solidFill>
                  <a:srgbClr val="002060"/>
                </a:solidFill>
              </a:rPr>
              <a:t>a los santos del Altísimo (13:7).</a:t>
            </a:r>
          </a:p>
          <a:p>
            <a:pPr marL="571500" indent="-571500">
              <a:buClr>
                <a:srgbClr val="FF0000"/>
              </a:buClr>
              <a:buFont typeface="Wingdings" panose="05000000000000000000" pitchFamily="2" charset="2"/>
              <a:buChar char="§"/>
            </a:pPr>
            <a:r>
              <a:rPr lang="es-ES" sz="4800" b="1" dirty="0" smtClean="0">
                <a:solidFill>
                  <a:srgbClr val="002060"/>
                </a:solidFill>
              </a:rPr>
              <a:t>Intenta </a:t>
            </a:r>
            <a:r>
              <a:rPr lang="es-ES" sz="4800" b="1" dirty="0">
                <a:solidFill>
                  <a:srgbClr val="FF0000"/>
                </a:solidFill>
              </a:rPr>
              <a:t>cambiar la ley </a:t>
            </a:r>
            <a:r>
              <a:rPr lang="es-ES" sz="4800" b="1" dirty="0">
                <a:solidFill>
                  <a:srgbClr val="002060"/>
                </a:solidFill>
              </a:rPr>
              <a:t>de Dios (el cambio de la ley en Daniel 7:25 y la marca de la bestia en Apocalipsis 13:16, 17).</a:t>
            </a:r>
          </a:p>
          <a:p>
            <a:pPr marL="571500" indent="-571500">
              <a:buClr>
                <a:srgbClr val="FF0000"/>
              </a:buClr>
              <a:buFont typeface="Wingdings" panose="05000000000000000000" pitchFamily="2" charset="2"/>
              <a:buChar char="§"/>
            </a:pPr>
            <a:r>
              <a:rPr lang="es-ES" sz="4800" b="1" dirty="0" smtClean="0">
                <a:solidFill>
                  <a:srgbClr val="002060"/>
                </a:solidFill>
              </a:rPr>
              <a:t>Lanza </a:t>
            </a:r>
            <a:r>
              <a:rPr lang="es-ES" sz="4800" b="1" dirty="0">
                <a:solidFill>
                  <a:srgbClr val="002060"/>
                </a:solidFill>
              </a:rPr>
              <a:t>un ataque contra el </a:t>
            </a:r>
            <a:r>
              <a:rPr lang="es-ES" sz="4800" b="1" dirty="0">
                <a:solidFill>
                  <a:srgbClr val="FF0000"/>
                </a:solidFill>
              </a:rPr>
              <a:t>santuario</a:t>
            </a:r>
            <a:r>
              <a:rPr lang="es-ES" sz="4800" b="1" dirty="0">
                <a:solidFill>
                  <a:srgbClr val="002060"/>
                </a:solidFill>
              </a:rPr>
              <a:t> y los que moran en el cielo (13:6).</a:t>
            </a:r>
          </a:p>
          <a:p>
            <a:pPr marL="571500" indent="-571500">
              <a:buClr>
                <a:srgbClr val="FF0000"/>
              </a:buClr>
              <a:buFont typeface="Wingdings" panose="05000000000000000000" pitchFamily="2" charset="2"/>
              <a:buChar char="§"/>
            </a:pPr>
            <a:r>
              <a:rPr lang="es-ES" sz="4800" b="1" dirty="0" smtClean="0">
                <a:solidFill>
                  <a:srgbClr val="002060"/>
                </a:solidFill>
              </a:rPr>
              <a:t>Recibe </a:t>
            </a:r>
            <a:r>
              <a:rPr lang="es-ES" sz="4800" b="1" dirty="0">
                <a:solidFill>
                  <a:srgbClr val="002060"/>
                </a:solidFill>
              </a:rPr>
              <a:t>una </a:t>
            </a:r>
            <a:r>
              <a:rPr lang="es-ES" sz="4800" b="1" dirty="0">
                <a:solidFill>
                  <a:srgbClr val="FF0000"/>
                </a:solidFill>
              </a:rPr>
              <a:t>herida mortal </a:t>
            </a:r>
            <a:r>
              <a:rPr lang="es-ES" sz="4800" b="1" dirty="0">
                <a:solidFill>
                  <a:srgbClr val="002060"/>
                </a:solidFill>
              </a:rPr>
              <a:t>con la </a:t>
            </a:r>
            <a:r>
              <a:rPr lang="es-ES" sz="4800" b="1" dirty="0">
                <a:solidFill>
                  <a:srgbClr val="FF0000"/>
                </a:solidFill>
              </a:rPr>
              <a:t>espada</a:t>
            </a:r>
            <a:r>
              <a:rPr lang="es-ES" sz="4800" b="1" dirty="0">
                <a:solidFill>
                  <a:srgbClr val="002060"/>
                </a:solidFill>
              </a:rPr>
              <a:t> cuando concluyen los 1260 años (13:3, 10</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744280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0492" y="1600110"/>
            <a:ext cx="11761834"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Otro ángel le </a:t>
            </a:r>
            <a:r>
              <a:rPr lang="es-ES" sz="6000" b="1" dirty="0">
                <a:solidFill>
                  <a:srgbClr val="FFFF00"/>
                </a:solidFill>
              </a:rPr>
              <a:t>siguió</a:t>
            </a:r>
            <a:r>
              <a:rPr lang="es-ES" sz="6000" b="1" dirty="0">
                <a:solidFill>
                  <a:schemeClr val="bg1"/>
                </a:solidFill>
              </a:rPr>
              <a:t>, diciendo: Ha caído, ha caído </a:t>
            </a:r>
            <a:r>
              <a:rPr lang="es-ES" sz="6000" b="1" dirty="0">
                <a:solidFill>
                  <a:srgbClr val="FFFF00"/>
                </a:solidFill>
              </a:rPr>
              <a:t>Babilonia</a:t>
            </a:r>
            <a:r>
              <a:rPr lang="es-ES" sz="6000" b="1" dirty="0">
                <a:solidFill>
                  <a:schemeClr val="bg1"/>
                </a:solidFill>
              </a:rPr>
              <a:t>, la </a:t>
            </a:r>
            <a:r>
              <a:rPr lang="es-ES" sz="6000" b="1" dirty="0">
                <a:solidFill>
                  <a:srgbClr val="FFFF00"/>
                </a:solidFill>
              </a:rPr>
              <a:t>gran ciudad</a:t>
            </a:r>
            <a:r>
              <a:rPr lang="es-ES" sz="6000" b="1" dirty="0">
                <a:solidFill>
                  <a:schemeClr val="bg1"/>
                </a:solidFill>
              </a:rPr>
              <a:t>, porque ha </a:t>
            </a:r>
            <a:r>
              <a:rPr lang="es-ES" sz="6000" b="1" dirty="0">
                <a:solidFill>
                  <a:srgbClr val="FFFF00"/>
                </a:solidFill>
              </a:rPr>
              <a:t>hecho</a:t>
            </a:r>
            <a:r>
              <a:rPr lang="es-ES" sz="6000" b="1" dirty="0">
                <a:solidFill>
                  <a:schemeClr val="bg1"/>
                </a:solidFill>
              </a:rPr>
              <a:t> beber a </a:t>
            </a:r>
            <a:r>
              <a:rPr lang="es-ES" sz="6000" b="1" dirty="0">
                <a:solidFill>
                  <a:srgbClr val="FFFF00"/>
                </a:solidFill>
              </a:rPr>
              <a:t>todas las naciones </a:t>
            </a:r>
            <a:r>
              <a:rPr lang="es-ES" sz="6000" b="1" dirty="0">
                <a:solidFill>
                  <a:schemeClr val="bg1"/>
                </a:solidFill>
              </a:rPr>
              <a:t>del </a:t>
            </a:r>
            <a:r>
              <a:rPr lang="es-ES" sz="6000" b="1" dirty="0">
                <a:solidFill>
                  <a:srgbClr val="FFFF00"/>
                </a:solidFill>
              </a:rPr>
              <a:t>vino</a:t>
            </a:r>
            <a:r>
              <a:rPr lang="es-ES" sz="6000" b="1" dirty="0">
                <a:solidFill>
                  <a:schemeClr val="bg1"/>
                </a:solidFill>
              </a:rPr>
              <a:t> del </a:t>
            </a:r>
            <a:r>
              <a:rPr lang="es-ES" sz="6000" b="1" dirty="0">
                <a:solidFill>
                  <a:srgbClr val="FFFF00"/>
                </a:solidFill>
              </a:rPr>
              <a:t>furor</a:t>
            </a:r>
            <a:r>
              <a:rPr lang="es-ES" sz="6000" b="1" dirty="0">
                <a:solidFill>
                  <a:schemeClr val="bg1"/>
                </a:solidFill>
              </a:rPr>
              <a:t> de su </a:t>
            </a:r>
            <a:r>
              <a:rPr lang="es-ES" sz="6000" b="1" dirty="0">
                <a:solidFill>
                  <a:srgbClr val="FFFF00"/>
                </a:solidFill>
              </a:rPr>
              <a:t>fornicación</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14:8</a:t>
            </a:r>
            <a:r>
              <a:rPr lang="es-ES" sz="3600" b="1" dirty="0" smtClean="0">
                <a:solidFill>
                  <a:srgbClr val="FF0000"/>
                </a:solidFill>
                <a:latin typeface="Arial Black" panose="020B0A04020102020204" pitchFamily="34" charset="0"/>
              </a:rPr>
              <a:t>: </a:t>
            </a:r>
            <a:r>
              <a:rPr lang="es-ES" sz="3600" b="1" dirty="0" smtClean="0">
                <a:latin typeface="Arial Black" panose="020B0A04020102020204" pitchFamily="34" charset="0"/>
              </a:rPr>
              <a:t>El mensaje del segundo Ángel</a:t>
            </a:r>
            <a:endParaRPr lang="es-ES" sz="3600" b="1" dirty="0">
              <a:latin typeface="Arial Black" panose="020B0A04020102020204" pitchFamily="34" charset="0"/>
            </a:endParaRPr>
          </a:p>
        </p:txBody>
      </p:sp>
    </p:spTree>
    <p:extLst>
      <p:ext uri="{BB962C8B-B14F-4D97-AF65-F5344CB8AC3E}">
        <p14:creationId xmlns:p14="http://schemas.microsoft.com/office/powerpoint/2010/main" val="725072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9431" y="507002"/>
            <a:ext cx="106250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
            </a:pPr>
            <a:r>
              <a:rPr lang="es-ES" sz="6000" b="1" dirty="0" smtClean="0">
                <a:solidFill>
                  <a:srgbClr val="002060"/>
                </a:solidFill>
              </a:rPr>
              <a:t>Por </a:t>
            </a:r>
            <a:r>
              <a:rPr lang="es-ES" sz="6000" b="1" dirty="0">
                <a:solidFill>
                  <a:srgbClr val="002060"/>
                </a:solidFill>
              </a:rPr>
              <a:t>un periodo de tiempo queda, por así decirlo, fuera de acción </a:t>
            </a:r>
            <a:r>
              <a:rPr lang="es-ES" sz="6000" b="1" dirty="0">
                <a:solidFill>
                  <a:srgbClr val="FF0000"/>
                </a:solidFill>
              </a:rPr>
              <a:t>‘en el hospital’</a:t>
            </a:r>
            <a:r>
              <a:rPr lang="es-ES" sz="6000" b="1" dirty="0">
                <a:solidFill>
                  <a:srgbClr val="002060"/>
                </a:solidFill>
              </a:rPr>
              <a:t>.</a:t>
            </a:r>
          </a:p>
          <a:p>
            <a:pPr marL="571500" indent="-571500">
              <a:buClr>
                <a:srgbClr val="FF0000"/>
              </a:buClr>
              <a:buFont typeface="Wingdings" panose="05000000000000000000" pitchFamily="2" charset="2"/>
              <a:buChar char="§"/>
            </a:pPr>
            <a:r>
              <a:rPr lang="es-ES" sz="6000" b="1" dirty="0" smtClean="0">
                <a:solidFill>
                  <a:srgbClr val="002060"/>
                </a:solidFill>
              </a:rPr>
              <a:t>Cuando </a:t>
            </a:r>
            <a:r>
              <a:rPr lang="es-ES" sz="6000" b="1" dirty="0" smtClean="0">
                <a:solidFill>
                  <a:srgbClr val="FF0000"/>
                </a:solidFill>
              </a:rPr>
              <a:t>sane</a:t>
            </a:r>
            <a:r>
              <a:rPr lang="es-ES" sz="6000" b="1" dirty="0" smtClean="0">
                <a:solidFill>
                  <a:srgbClr val="002060"/>
                </a:solidFill>
              </a:rPr>
              <a:t> la </a:t>
            </a:r>
            <a:r>
              <a:rPr lang="es-ES" sz="6000" b="1" dirty="0">
                <a:solidFill>
                  <a:srgbClr val="002060"/>
                </a:solidFill>
              </a:rPr>
              <a:t>herida </a:t>
            </a:r>
            <a:r>
              <a:rPr lang="es-ES" sz="6000" b="1" dirty="0">
                <a:solidFill>
                  <a:srgbClr val="FF0000"/>
                </a:solidFill>
              </a:rPr>
              <a:t>el mundo entero </a:t>
            </a:r>
            <a:r>
              <a:rPr lang="es-ES" sz="6000" b="1" dirty="0">
                <a:solidFill>
                  <a:srgbClr val="002060"/>
                </a:solidFill>
              </a:rPr>
              <a:t>se maravillará en pos ella y la adorará (13:3).</a:t>
            </a:r>
          </a:p>
        </p:txBody>
      </p:sp>
    </p:spTree>
    <p:extLst>
      <p:ext uri="{BB962C8B-B14F-4D97-AF65-F5344CB8AC3E}">
        <p14:creationId xmlns:p14="http://schemas.microsoft.com/office/powerpoint/2010/main" val="4130242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064149"/>
            <a:ext cx="12192000" cy="452431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 ramera: la actriz principal de Apocalipsis 17</a:t>
            </a:r>
          </a:p>
        </p:txBody>
      </p:sp>
    </p:spTree>
    <p:extLst>
      <p:ext uri="{BB962C8B-B14F-4D97-AF65-F5344CB8AC3E}">
        <p14:creationId xmlns:p14="http://schemas.microsoft.com/office/powerpoint/2010/main" val="966656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Tanto Apocalipsis 13 como Apocalipsis 17 mencionan una </a:t>
            </a:r>
            <a:r>
              <a:rPr lang="es-ES" sz="6000" b="1" dirty="0">
                <a:solidFill>
                  <a:srgbClr val="FF0000"/>
                </a:solidFill>
              </a:rPr>
              <a:t>confederación</a:t>
            </a:r>
            <a:r>
              <a:rPr lang="es-ES" sz="6000" b="1" dirty="0">
                <a:solidFill>
                  <a:srgbClr val="002060"/>
                </a:solidFill>
              </a:rPr>
              <a:t> de </a:t>
            </a:r>
            <a:r>
              <a:rPr lang="es-ES" sz="6000" b="1" dirty="0">
                <a:solidFill>
                  <a:srgbClr val="FF0000"/>
                </a:solidFill>
              </a:rPr>
              <a:t>tres poderes</a:t>
            </a:r>
            <a:r>
              <a:rPr lang="es-ES" sz="6000" b="1" dirty="0">
                <a:solidFill>
                  <a:srgbClr val="002060"/>
                </a:solidFill>
              </a:rPr>
              <a:t>. Pero el capítulo 17 describe esta </a:t>
            </a:r>
            <a:r>
              <a:rPr lang="es-ES" sz="6000" b="1" dirty="0">
                <a:solidFill>
                  <a:srgbClr val="FF0000"/>
                </a:solidFill>
              </a:rPr>
              <a:t>coalición</a:t>
            </a:r>
            <a:r>
              <a:rPr lang="es-ES" sz="6000" b="1" dirty="0">
                <a:solidFill>
                  <a:srgbClr val="002060"/>
                </a:solidFill>
              </a:rPr>
              <a:t> como </a:t>
            </a:r>
            <a:r>
              <a:rPr lang="es-ES" sz="6000" b="1" dirty="0">
                <a:solidFill>
                  <a:srgbClr val="FF0000"/>
                </a:solidFill>
              </a:rPr>
              <a:t>la ramera, las hijas y los reyes de la tierra</a:t>
            </a:r>
            <a:r>
              <a:rPr lang="es-ES" sz="6000" b="1" dirty="0">
                <a:solidFill>
                  <a:srgbClr val="002060"/>
                </a:solidFill>
              </a:rPr>
              <a:t>. </a:t>
            </a:r>
            <a:endParaRPr lang="es-ES" sz="6000" b="1" dirty="0">
              <a:solidFill>
                <a:srgbClr val="FF0000"/>
              </a:solidFill>
            </a:endParaRPr>
          </a:p>
        </p:txBody>
      </p:sp>
    </p:spTree>
    <p:extLst>
      <p:ext uri="{BB962C8B-B14F-4D97-AF65-F5344CB8AC3E}">
        <p14:creationId xmlns:p14="http://schemas.microsoft.com/office/powerpoint/2010/main" val="2511094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830167"/>
            <a:ext cx="1116386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smtClean="0">
                <a:solidFill>
                  <a:srgbClr val="002060"/>
                </a:solidFill>
              </a:rPr>
              <a:t>Aun </a:t>
            </a:r>
            <a:r>
              <a:rPr lang="es-ES" sz="4800" b="1" dirty="0">
                <a:solidFill>
                  <a:srgbClr val="002060"/>
                </a:solidFill>
              </a:rPr>
              <a:t>cuando los tres forman una alianza, </a:t>
            </a:r>
            <a:r>
              <a:rPr lang="es-ES" sz="4800" b="1" dirty="0">
                <a:solidFill>
                  <a:srgbClr val="FF0000"/>
                </a:solidFill>
              </a:rPr>
              <a:t>la que controla</a:t>
            </a:r>
            <a:r>
              <a:rPr lang="es-ES" sz="4800" b="1" dirty="0">
                <a:solidFill>
                  <a:srgbClr val="002060"/>
                </a:solidFill>
              </a:rPr>
              <a:t> y maneja todo es la </a:t>
            </a:r>
            <a:r>
              <a:rPr lang="es-ES" sz="4800" b="1" dirty="0">
                <a:solidFill>
                  <a:srgbClr val="FF0000"/>
                </a:solidFill>
              </a:rPr>
              <a:t>ramera</a:t>
            </a:r>
            <a:r>
              <a:rPr lang="es-ES" sz="4800" b="1" dirty="0">
                <a:solidFill>
                  <a:srgbClr val="002060"/>
                </a:solidFill>
              </a:rPr>
              <a:t>. Los otros miembros de la coalición son meramente </a:t>
            </a:r>
            <a:r>
              <a:rPr lang="es-ES" sz="4800" b="1" dirty="0">
                <a:solidFill>
                  <a:srgbClr val="FF0000"/>
                </a:solidFill>
              </a:rPr>
              <a:t>marionetas</a:t>
            </a:r>
            <a:r>
              <a:rPr lang="es-ES" sz="4800" b="1" dirty="0">
                <a:solidFill>
                  <a:srgbClr val="002060"/>
                </a:solidFill>
              </a:rPr>
              <a:t> de la ramera. En conclusión, </a:t>
            </a:r>
            <a:r>
              <a:rPr lang="es-ES" sz="4800" b="1" dirty="0">
                <a:solidFill>
                  <a:srgbClr val="FF0000"/>
                </a:solidFill>
              </a:rPr>
              <a:t>la bestia del mar </a:t>
            </a:r>
            <a:r>
              <a:rPr lang="es-ES" sz="4800" b="1" dirty="0">
                <a:solidFill>
                  <a:srgbClr val="002060"/>
                </a:solidFill>
              </a:rPr>
              <a:t>de Apocalipsis 13 representa el mismo poder que </a:t>
            </a:r>
            <a:r>
              <a:rPr lang="es-ES" sz="4800" b="1" dirty="0">
                <a:solidFill>
                  <a:srgbClr val="FF0000"/>
                </a:solidFill>
              </a:rPr>
              <a:t>la ramera</a:t>
            </a:r>
            <a:r>
              <a:rPr lang="es-ES" sz="4800" b="1" dirty="0">
                <a:solidFill>
                  <a:srgbClr val="002060"/>
                </a:solidFill>
              </a:rPr>
              <a:t> de Apocalipsis 17.</a:t>
            </a:r>
            <a:endParaRPr lang="es-ES" sz="4800" b="1" dirty="0">
              <a:solidFill>
                <a:srgbClr val="FF0000"/>
              </a:solidFill>
            </a:endParaRPr>
          </a:p>
        </p:txBody>
      </p:sp>
    </p:spTree>
    <p:extLst>
      <p:ext uri="{BB962C8B-B14F-4D97-AF65-F5344CB8AC3E}">
        <p14:creationId xmlns:p14="http://schemas.microsoft.com/office/powerpoint/2010/main" val="4196797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875573"/>
            <a:ext cx="11297264"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Vino entonces uno de los siete ángeles que tenían las siete copas, y habló conmigo diciéndome: Ven acá, y te mostraré la sentencia contra la </a:t>
            </a:r>
            <a:r>
              <a:rPr lang="es-ES" sz="4800" b="1" dirty="0">
                <a:solidFill>
                  <a:srgbClr val="FFFF00"/>
                </a:solidFill>
              </a:rPr>
              <a:t>gran ramera</a:t>
            </a:r>
            <a:r>
              <a:rPr lang="es-ES" sz="4800" b="1" dirty="0">
                <a:solidFill>
                  <a:schemeClr val="bg1"/>
                </a:solidFill>
              </a:rPr>
              <a:t>, la que está sentada sobre </a:t>
            </a:r>
            <a:r>
              <a:rPr lang="es-ES" sz="4800" b="1" dirty="0">
                <a:solidFill>
                  <a:srgbClr val="FFFF00"/>
                </a:solidFill>
              </a:rPr>
              <a:t>muchas aguas</a:t>
            </a:r>
            <a:r>
              <a:rPr lang="es-ES" sz="4800" b="1" dirty="0">
                <a:solidFill>
                  <a:schemeClr val="bg1"/>
                </a:solidFill>
              </a:rPr>
              <a:t>; </a:t>
            </a:r>
            <a:r>
              <a:rPr lang="es-ES" sz="4800" b="1" dirty="0">
                <a:solidFill>
                  <a:srgbClr val="FF0000"/>
                </a:solidFill>
              </a:rPr>
              <a:t>2</a:t>
            </a:r>
            <a:r>
              <a:rPr lang="es-ES" sz="4800" b="1" dirty="0">
                <a:solidFill>
                  <a:schemeClr val="bg1"/>
                </a:solidFill>
              </a:rPr>
              <a:t> con la cual han </a:t>
            </a:r>
            <a:r>
              <a:rPr lang="es-ES" sz="4800" b="1" dirty="0">
                <a:solidFill>
                  <a:srgbClr val="FFFF00"/>
                </a:solidFill>
              </a:rPr>
              <a:t>fornicado</a:t>
            </a:r>
            <a:r>
              <a:rPr lang="es-ES" sz="4800" b="1" dirty="0">
                <a:solidFill>
                  <a:schemeClr val="bg1"/>
                </a:solidFill>
              </a:rPr>
              <a:t> los reyes de la tierra, y los moradores de la tierra se han embriagado con </a:t>
            </a:r>
            <a:r>
              <a:rPr lang="es-ES" sz="4800" b="1" dirty="0">
                <a:solidFill>
                  <a:srgbClr val="FFFF00"/>
                </a:solidFill>
              </a:rPr>
              <a:t>el vino </a:t>
            </a:r>
            <a:r>
              <a:rPr lang="es-ES" sz="4800" b="1" dirty="0">
                <a:solidFill>
                  <a:schemeClr val="bg1"/>
                </a:solidFill>
              </a:rPr>
              <a:t>de su fornicación.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17:1-6: </a:t>
            </a:r>
          </a:p>
        </p:txBody>
      </p:sp>
    </p:spTree>
    <p:extLst>
      <p:ext uri="{BB962C8B-B14F-4D97-AF65-F5344CB8AC3E}">
        <p14:creationId xmlns:p14="http://schemas.microsoft.com/office/powerpoint/2010/main" val="3326276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0"/>
            <a:ext cx="11297264" cy="6740307"/>
          </a:xfrm>
          <a:prstGeom prst="rect">
            <a:avLst/>
          </a:prstGeom>
          <a:noFill/>
        </p:spPr>
        <p:txBody>
          <a:bodyPr wrap="square" rtlCol="0">
            <a:spAutoFit/>
          </a:bodyPr>
          <a:lstStyle/>
          <a:p>
            <a:r>
              <a:rPr lang="es-ES" sz="4800" b="1" dirty="0" smtClean="0">
                <a:solidFill>
                  <a:srgbClr val="FF0000"/>
                </a:solidFill>
              </a:rPr>
              <a:t>3</a:t>
            </a:r>
            <a:r>
              <a:rPr lang="es-ES" sz="4800" b="1" dirty="0" smtClean="0">
                <a:solidFill>
                  <a:schemeClr val="bg1"/>
                </a:solidFill>
              </a:rPr>
              <a:t> </a:t>
            </a:r>
            <a:r>
              <a:rPr lang="es-ES" sz="4800" b="1" dirty="0">
                <a:solidFill>
                  <a:schemeClr val="bg1"/>
                </a:solidFill>
              </a:rPr>
              <a:t>Y me llevó en el Espíritu al desierto; y vi a una mujer sentada sobre una bestia escarlata llena de nombres de blasfemia, que tenía siete cabezas y diez cuernos. </a:t>
            </a:r>
            <a:r>
              <a:rPr lang="es-ES" sz="4800" b="1" dirty="0">
                <a:solidFill>
                  <a:srgbClr val="FF0000"/>
                </a:solidFill>
              </a:rPr>
              <a:t>4</a:t>
            </a:r>
            <a:r>
              <a:rPr lang="es-ES" sz="4800" b="1" dirty="0">
                <a:solidFill>
                  <a:schemeClr val="bg1"/>
                </a:solidFill>
              </a:rPr>
              <a:t> Y la mujer estaba </a:t>
            </a:r>
            <a:r>
              <a:rPr lang="es-ES" sz="4800" b="1" dirty="0">
                <a:solidFill>
                  <a:srgbClr val="FFFF00"/>
                </a:solidFill>
              </a:rPr>
              <a:t>vestida de púrpura y escarlata</a:t>
            </a:r>
            <a:r>
              <a:rPr lang="es-ES" sz="4800" b="1" dirty="0">
                <a:solidFill>
                  <a:schemeClr val="bg1"/>
                </a:solidFill>
              </a:rPr>
              <a:t>, y </a:t>
            </a:r>
            <a:r>
              <a:rPr lang="es-ES" sz="4800" b="1" dirty="0">
                <a:solidFill>
                  <a:srgbClr val="FFFF00"/>
                </a:solidFill>
              </a:rPr>
              <a:t>adornada de oro, de piedras preciosas y de perlas</a:t>
            </a:r>
            <a:r>
              <a:rPr lang="es-ES" sz="4800" b="1" dirty="0">
                <a:solidFill>
                  <a:schemeClr val="bg1"/>
                </a:solidFill>
              </a:rPr>
              <a:t>, y tenía en la mano un </a:t>
            </a:r>
            <a:r>
              <a:rPr lang="es-ES" sz="4800" b="1" dirty="0">
                <a:solidFill>
                  <a:srgbClr val="FFFF00"/>
                </a:solidFill>
              </a:rPr>
              <a:t>cáliz de oro </a:t>
            </a:r>
            <a:r>
              <a:rPr lang="es-ES" sz="4800" b="1" dirty="0">
                <a:solidFill>
                  <a:schemeClr val="bg1"/>
                </a:solidFill>
              </a:rPr>
              <a:t>lleno de </a:t>
            </a:r>
            <a:r>
              <a:rPr lang="es-ES" sz="4800" b="1" dirty="0">
                <a:solidFill>
                  <a:srgbClr val="FFFF00"/>
                </a:solidFill>
              </a:rPr>
              <a:t>abominaciones</a:t>
            </a:r>
            <a:r>
              <a:rPr lang="es-ES" sz="4800" b="1" dirty="0">
                <a:solidFill>
                  <a:schemeClr val="bg1"/>
                </a:solidFill>
              </a:rPr>
              <a:t> y de la inmundicia de su fornicación; </a:t>
            </a:r>
          </a:p>
        </p:txBody>
      </p:sp>
    </p:spTree>
    <p:extLst>
      <p:ext uri="{BB962C8B-B14F-4D97-AF65-F5344CB8AC3E}">
        <p14:creationId xmlns:p14="http://schemas.microsoft.com/office/powerpoint/2010/main" val="641119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4788" y="870154"/>
            <a:ext cx="11297264" cy="5262979"/>
          </a:xfrm>
          <a:prstGeom prst="rect">
            <a:avLst/>
          </a:prstGeom>
          <a:noFill/>
        </p:spPr>
        <p:txBody>
          <a:bodyPr wrap="square" rtlCol="0">
            <a:spAutoFit/>
          </a:bodyPr>
          <a:lstStyle/>
          <a:p>
            <a:r>
              <a:rPr lang="es-ES" sz="4800" b="1" dirty="0" smtClean="0">
                <a:solidFill>
                  <a:srgbClr val="FF0000"/>
                </a:solidFill>
              </a:rPr>
              <a:t>5</a:t>
            </a:r>
            <a:r>
              <a:rPr lang="es-ES" sz="4800" b="1" dirty="0" smtClean="0">
                <a:solidFill>
                  <a:schemeClr val="bg1"/>
                </a:solidFill>
              </a:rPr>
              <a:t> </a:t>
            </a:r>
            <a:r>
              <a:rPr lang="es-ES" sz="4800" b="1" dirty="0">
                <a:solidFill>
                  <a:schemeClr val="bg1"/>
                </a:solidFill>
              </a:rPr>
              <a:t>y en su frente un nombre escrito, un misterio: </a:t>
            </a:r>
            <a:r>
              <a:rPr lang="es-ES" sz="4800" b="1" dirty="0">
                <a:solidFill>
                  <a:srgbClr val="FFFF00"/>
                </a:solidFill>
              </a:rPr>
              <a:t>BABILONIA LA GRANDE</a:t>
            </a:r>
            <a:r>
              <a:rPr lang="es-ES" sz="4800" b="1" dirty="0">
                <a:solidFill>
                  <a:schemeClr val="bg1"/>
                </a:solidFill>
              </a:rPr>
              <a:t>, LA </a:t>
            </a:r>
            <a:r>
              <a:rPr lang="es-ES" sz="4800" b="1" dirty="0">
                <a:solidFill>
                  <a:srgbClr val="FFFF00"/>
                </a:solidFill>
              </a:rPr>
              <a:t>MADRE</a:t>
            </a:r>
            <a:r>
              <a:rPr lang="es-ES" sz="4800" b="1" dirty="0">
                <a:solidFill>
                  <a:schemeClr val="bg1"/>
                </a:solidFill>
              </a:rPr>
              <a:t> DE LAS RAMERAS Y DE LAS ABOMINACIONES DE LA TIERRA. </a:t>
            </a:r>
            <a:r>
              <a:rPr lang="es-ES" sz="4800" b="1" dirty="0">
                <a:solidFill>
                  <a:srgbClr val="FF0000"/>
                </a:solidFill>
              </a:rPr>
              <a:t>6</a:t>
            </a:r>
            <a:r>
              <a:rPr lang="es-ES" sz="4800" b="1" dirty="0">
                <a:solidFill>
                  <a:schemeClr val="bg1"/>
                </a:solidFill>
              </a:rPr>
              <a:t> Vi a la mujer </a:t>
            </a:r>
            <a:r>
              <a:rPr lang="es-ES" sz="4800" b="1" dirty="0">
                <a:solidFill>
                  <a:srgbClr val="FFFF00"/>
                </a:solidFill>
              </a:rPr>
              <a:t>ebria de la sangre </a:t>
            </a:r>
            <a:r>
              <a:rPr lang="es-ES" sz="4800" b="1" dirty="0">
                <a:solidFill>
                  <a:schemeClr val="bg1"/>
                </a:solidFill>
              </a:rPr>
              <a:t>de los santos, y de la sangre de los mártires de Jesús; y cuando la vi, quedé asombrado con gran asombro.”</a:t>
            </a:r>
          </a:p>
        </p:txBody>
      </p:sp>
    </p:spTree>
    <p:extLst>
      <p:ext uri="{BB962C8B-B14F-4D97-AF65-F5344CB8AC3E}">
        <p14:creationId xmlns:p14="http://schemas.microsoft.com/office/powerpoint/2010/main" val="2027555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531370"/>
            <a:ext cx="11438450"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En este pasaje la ramera es la que manipula y maneja todo:</a:t>
            </a:r>
          </a:p>
          <a:p>
            <a:pPr marL="685800" indent="-685800">
              <a:buClr>
                <a:srgbClr val="FF0000"/>
              </a:buClr>
              <a:buFont typeface="Wingdings" panose="05000000000000000000" pitchFamily="2" charset="2"/>
              <a:buChar char="§"/>
            </a:pPr>
            <a:r>
              <a:rPr lang="es-ES" sz="4800" b="1" dirty="0" smtClean="0">
                <a:solidFill>
                  <a:srgbClr val="002060"/>
                </a:solidFill>
              </a:rPr>
              <a:t>La </a:t>
            </a:r>
            <a:r>
              <a:rPr lang="es-ES" sz="4800" b="1" dirty="0">
                <a:solidFill>
                  <a:srgbClr val="002060"/>
                </a:solidFill>
              </a:rPr>
              <a:t>ramera representa una </a:t>
            </a:r>
            <a:r>
              <a:rPr lang="es-ES" sz="4800" b="1" dirty="0">
                <a:solidFill>
                  <a:srgbClr val="FF0000"/>
                </a:solidFill>
              </a:rPr>
              <a:t>iglesia </a:t>
            </a:r>
            <a:r>
              <a:rPr lang="es-ES" sz="4800" b="1" dirty="0" smtClean="0">
                <a:solidFill>
                  <a:srgbClr val="FF0000"/>
                </a:solidFill>
              </a:rPr>
              <a:t>apóstata.</a:t>
            </a:r>
          </a:p>
          <a:p>
            <a:pPr marL="685800" indent="-685800">
              <a:buClr>
                <a:srgbClr val="FF0000"/>
              </a:buClr>
              <a:buFont typeface="Wingdings" panose="05000000000000000000" pitchFamily="2" charset="2"/>
              <a:buChar char="§"/>
            </a:pPr>
            <a:r>
              <a:rPr lang="es-ES" sz="4800" b="1" dirty="0" smtClean="0">
                <a:solidFill>
                  <a:srgbClr val="002060"/>
                </a:solidFill>
              </a:rPr>
              <a:t>Se </a:t>
            </a:r>
            <a:r>
              <a:rPr lang="es-ES" sz="4800" b="1" dirty="0">
                <a:solidFill>
                  <a:srgbClr val="FF0000"/>
                </a:solidFill>
              </a:rPr>
              <a:t>sienta</a:t>
            </a:r>
            <a:r>
              <a:rPr lang="es-ES" sz="4800" b="1" dirty="0">
                <a:solidFill>
                  <a:srgbClr val="002060"/>
                </a:solidFill>
              </a:rPr>
              <a:t> sobre las </a:t>
            </a:r>
            <a:r>
              <a:rPr lang="es-ES" sz="4800" b="1" dirty="0">
                <a:solidFill>
                  <a:srgbClr val="FF0000"/>
                </a:solidFill>
              </a:rPr>
              <a:t>aguas</a:t>
            </a:r>
            <a:r>
              <a:rPr lang="es-ES" sz="4800" b="1" dirty="0">
                <a:solidFill>
                  <a:srgbClr val="002060"/>
                </a:solidFill>
              </a:rPr>
              <a:t> que significa que reina sobre las naciones, multitudes, lenguas y pueblos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1490358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6623" y="531370"/>
            <a:ext cx="11306182"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
            </a:pPr>
            <a:r>
              <a:rPr lang="es-ES" sz="4800" b="1" dirty="0" smtClean="0">
                <a:solidFill>
                  <a:srgbClr val="002060"/>
                </a:solidFill>
              </a:rPr>
              <a:t>Sostiene </a:t>
            </a:r>
            <a:r>
              <a:rPr lang="es-ES" sz="4800" b="1" dirty="0">
                <a:solidFill>
                  <a:srgbClr val="002060"/>
                </a:solidFill>
              </a:rPr>
              <a:t>una relación </a:t>
            </a:r>
            <a:r>
              <a:rPr lang="es-ES" sz="4800" b="1" dirty="0">
                <a:solidFill>
                  <a:srgbClr val="FF0000"/>
                </a:solidFill>
              </a:rPr>
              <a:t>adúltera</a:t>
            </a:r>
            <a:r>
              <a:rPr lang="es-ES" sz="4800" b="1" dirty="0">
                <a:solidFill>
                  <a:srgbClr val="002060"/>
                </a:solidFill>
              </a:rPr>
              <a:t> con los </a:t>
            </a:r>
            <a:r>
              <a:rPr lang="es-ES" sz="4800" b="1" dirty="0">
                <a:solidFill>
                  <a:srgbClr val="FF0000"/>
                </a:solidFill>
              </a:rPr>
              <a:t>poderes políticos </a:t>
            </a:r>
            <a:r>
              <a:rPr lang="es-ES" sz="4800" b="1" dirty="0">
                <a:solidFill>
                  <a:srgbClr val="002060"/>
                </a:solidFill>
              </a:rPr>
              <a:t>del mundo abandonando así a Cristo su </a:t>
            </a:r>
            <a:r>
              <a:rPr lang="es-ES" sz="4800" b="1" dirty="0">
                <a:solidFill>
                  <a:srgbClr val="FF0000"/>
                </a:solidFill>
              </a:rPr>
              <a:t>legítimo esposo</a:t>
            </a:r>
            <a:r>
              <a:rPr lang="es-ES" sz="4800" b="1" dirty="0">
                <a:solidFill>
                  <a:srgbClr val="002060"/>
                </a:solidFill>
              </a:rPr>
              <a:t>.</a:t>
            </a:r>
          </a:p>
          <a:p>
            <a:pPr marL="685800" indent="-685800">
              <a:buClr>
                <a:srgbClr val="FF0000"/>
              </a:buClr>
              <a:buFont typeface="Wingdings" panose="05000000000000000000" pitchFamily="2" charset="2"/>
              <a:buChar char="§"/>
            </a:pPr>
            <a:r>
              <a:rPr lang="es-ES" sz="4800" b="1" dirty="0" smtClean="0">
                <a:solidFill>
                  <a:srgbClr val="002060"/>
                </a:solidFill>
              </a:rPr>
              <a:t>Tiene </a:t>
            </a:r>
            <a:r>
              <a:rPr lang="es-ES" sz="4800" b="1" dirty="0">
                <a:solidFill>
                  <a:srgbClr val="002060"/>
                </a:solidFill>
              </a:rPr>
              <a:t>una </a:t>
            </a:r>
            <a:r>
              <a:rPr lang="es-ES" sz="4800" b="1" dirty="0">
                <a:solidFill>
                  <a:srgbClr val="FF0000"/>
                </a:solidFill>
              </a:rPr>
              <a:t>copa de oro </a:t>
            </a:r>
            <a:r>
              <a:rPr lang="es-ES" sz="4800" b="1" dirty="0">
                <a:solidFill>
                  <a:srgbClr val="002060"/>
                </a:solidFill>
              </a:rPr>
              <a:t>en la mano llena del vino de sus </a:t>
            </a:r>
            <a:r>
              <a:rPr lang="es-ES" sz="4800" b="1" dirty="0">
                <a:solidFill>
                  <a:srgbClr val="FF0000"/>
                </a:solidFill>
              </a:rPr>
              <a:t>abominaciones</a:t>
            </a:r>
            <a:r>
              <a:rPr lang="es-ES" sz="4800" b="1" dirty="0">
                <a:solidFill>
                  <a:srgbClr val="002060"/>
                </a:solidFill>
              </a:rPr>
              <a:t>.</a:t>
            </a:r>
          </a:p>
          <a:p>
            <a:pPr marL="685800" indent="-685800">
              <a:buClr>
                <a:srgbClr val="FF0000"/>
              </a:buClr>
              <a:buFont typeface="Wingdings" panose="05000000000000000000" pitchFamily="2" charset="2"/>
              <a:buChar char="§"/>
            </a:pPr>
            <a:r>
              <a:rPr lang="es-ES" sz="4800" b="1" dirty="0" smtClean="0">
                <a:solidFill>
                  <a:srgbClr val="FF0000"/>
                </a:solidFill>
              </a:rPr>
              <a:t>Obliga</a:t>
            </a:r>
            <a:r>
              <a:rPr lang="es-ES" sz="4800" b="1" dirty="0" smtClean="0">
                <a:solidFill>
                  <a:srgbClr val="002060"/>
                </a:solidFill>
              </a:rPr>
              <a:t> </a:t>
            </a:r>
            <a:r>
              <a:rPr lang="es-ES" sz="4800" b="1" dirty="0">
                <a:solidFill>
                  <a:srgbClr val="002060"/>
                </a:solidFill>
              </a:rPr>
              <a:t>a las naciones a beber el </a:t>
            </a:r>
            <a:r>
              <a:rPr lang="es-ES" sz="4800" b="1" dirty="0">
                <a:solidFill>
                  <a:srgbClr val="FF0000"/>
                </a:solidFill>
              </a:rPr>
              <a:t>su vino</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538615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742021"/>
            <a:ext cx="11163869"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
            </a:pPr>
            <a:r>
              <a:rPr lang="es-ES" sz="5400" b="1" dirty="0" smtClean="0">
                <a:solidFill>
                  <a:srgbClr val="002060"/>
                </a:solidFill>
              </a:rPr>
              <a:t>Cuando los reyes y las naciones beben el vino, se </a:t>
            </a:r>
            <a:r>
              <a:rPr lang="es-ES" sz="5400" b="1" dirty="0" smtClean="0">
                <a:solidFill>
                  <a:srgbClr val="FF0000"/>
                </a:solidFill>
              </a:rPr>
              <a:t>llenan de furor </a:t>
            </a:r>
            <a:r>
              <a:rPr lang="es-ES" sz="5400" b="1" dirty="0" smtClean="0">
                <a:solidFill>
                  <a:srgbClr val="002060"/>
                </a:solidFill>
              </a:rPr>
              <a:t>contra los que no quieren beber.</a:t>
            </a:r>
          </a:p>
          <a:p>
            <a:pPr marL="685800" indent="-685800">
              <a:buClr>
                <a:srgbClr val="FF0000"/>
              </a:buClr>
              <a:buFont typeface="Wingdings" panose="05000000000000000000" pitchFamily="2" charset="2"/>
              <a:buChar char="§"/>
            </a:pPr>
            <a:r>
              <a:rPr lang="es-ES" sz="5400" b="1" dirty="0" smtClean="0">
                <a:solidFill>
                  <a:srgbClr val="002060"/>
                </a:solidFill>
              </a:rPr>
              <a:t>Los colores predilectos de sus vestiduras son la </a:t>
            </a:r>
            <a:r>
              <a:rPr lang="es-ES" sz="5400" b="1" dirty="0" smtClean="0">
                <a:solidFill>
                  <a:srgbClr val="FF0000"/>
                </a:solidFill>
              </a:rPr>
              <a:t>púrpura y la escarlata.</a:t>
            </a:r>
            <a:endParaRPr lang="es-ES" sz="5400" b="1" dirty="0">
              <a:solidFill>
                <a:srgbClr val="FF0000"/>
              </a:solidFill>
            </a:endParaRPr>
          </a:p>
        </p:txBody>
      </p:sp>
    </p:spTree>
    <p:extLst>
      <p:ext uri="{BB962C8B-B14F-4D97-AF65-F5344CB8AC3E}">
        <p14:creationId xmlns:p14="http://schemas.microsoft.com/office/powerpoint/2010/main" val="2395853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6768" y="571676"/>
            <a:ext cx="1104747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dirty="0">
                <a:solidFill>
                  <a:srgbClr val="002060"/>
                </a:solidFill>
              </a:rPr>
              <a:t>No podemos comprender la caída de </a:t>
            </a:r>
            <a:r>
              <a:rPr lang="es-ES" sz="5400" b="1" dirty="0" smtClean="0">
                <a:solidFill>
                  <a:srgbClr val="002060"/>
                </a:solidFill>
              </a:rPr>
              <a:t>Babilonia </a:t>
            </a:r>
            <a:r>
              <a:rPr lang="es-ES" sz="5400" b="1" dirty="0">
                <a:solidFill>
                  <a:srgbClr val="002060"/>
                </a:solidFill>
              </a:rPr>
              <a:t>en Apocalipsis al menos que entendamos </a:t>
            </a:r>
            <a:r>
              <a:rPr lang="es-ES" sz="5400" b="1" dirty="0">
                <a:solidFill>
                  <a:srgbClr val="FF0000"/>
                </a:solidFill>
              </a:rPr>
              <a:t>qué es </a:t>
            </a:r>
            <a:r>
              <a:rPr lang="es-ES" sz="5400" b="1" dirty="0" smtClean="0">
                <a:solidFill>
                  <a:srgbClr val="002060"/>
                </a:solidFill>
              </a:rPr>
              <a:t>Babilonia</a:t>
            </a:r>
            <a:r>
              <a:rPr lang="es-ES" sz="5400" b="1" dirty="0">
                <a:solidFill>
                  <a:srgbClr val="002060"/>
                </a:solidFill>
              </a:rPr>
              <a:t>. En nuestro estudio encontraremos que la palabra </a:t>
            </a:r>
            <a:r>
              <a:rPr lang="es-ES" sz="5400" b="1" dirty="0" smtClean="0">
                <a:solidFill>
                  <a:srgbClr val="002060"/>
                </a:solidFill>
              </a:rPr>
              <a:t>‘Babilonia</a:t>
            </a:r>
            <a:r>
              <a:rPr lang="es-ES" sz="5400" b="1" dirty="0">
                <a:solidFill>
                  <a:srgbClr val="002060"/>
                </a:solidFill>
              </a:rPr>
              <a:t>’ tiene un significado amplio y también uno más estrecho.</a:t>
            </a:r>
          </a:p>
        </p:txBody>
      </p:sp>
    </p:spTree>
    <p:extLst>
      <p:ext uri="{BB962C8B-B14F-4D97-AF65-F5344CB8AC3E}">
        <p14:creationId xmlns:p14="http://schemas.microsoft.com/office/powerpoint/2010/main" val="3303355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
            </a:pPr>
            <a:r>
              <a:rPr lang="es-ES" sz="5400" b="1" dirty="0" smtClean="0">
                <a:solidFill>
                  <a:srgbClr val="002060"/>
                </a:solidFill>
              </a:rPr>
              <a:t>Es </a:t>
            </a:r>
            <a:r>
              <a:rPr lang="es-ES" sz="5400" b="1" dirty="0">
                <a:solidFill>
                  <a:srgbClr val="002060"/>
                </a:solidFill>
              </a:rPr>
              <a:t>una iglesia ostentosa y rica porque está </a:t>
            </a:r>
            <a:r>
              <a:rPr lang="es-ES" sz="5400" b="1" dirty="0">
                <a:solidFill>
                  <a:srgbClr val="FF0000"/>
                </a:solidFill>
              </a:rPr>
              <a:t>adornada</a:t>
            </a:r>
            <a:r>
              <a:rPr lang="es-ES" sz="5400" b="1" dirty="0">
                <a:solidFill>
                  <a:srgbClr val="002060"/>
                </a:solidFill>
              </a:rPr>
              <a:t> con oro, piedras preciosas y perlas.</a:t>
            </a:r>
          </a:p>
          <a:p>
            <a:pPr marL="685800" indent="-685800">
              <a:buClr>
                <a:srgbClr val="FF0000"/>
              </a:buClr>
              <a:buFont typeface="Wingdings" panose="05000000000000000000" pitchFamily="2" charset="2"/>
              <a:buChar char="§"/>
            </a:pPr>
            <a:r>
              <a:rPr lang="es-ES" sz="5400" b="1" dirty="0" smtClean="0">
                <a:solidFill>
                  <a:srgbClr val="002060"/>
                </a:solidFill>
              </a:rPr>
              <a:t>Tiene </a:t>
            </a:r>
            <a:r>
              <a:rPr lang="es-ES" sz="5400" b="1" dirty="0">
                <a:solidFill>
                  <a:srgbClr val="FF0000"/>
                </a:solidFill>
              </a:rPr>
              <a:t>hijas</a:t>
            </a:r>
            <a:r>
              <a:rPr lang="es-ES" sz="5400" b="1" dirty="0">
                <a:solidFill>
                  <a:srgbClr val="002060"/>
                </a:solidFill>
              </a:rPr>
              <a:t> que nacieron de la madre y hacen lo que ella les manda (recuerde la historia de Elías y Juan el Bautista</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1895188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7839" y="245425"/>
            <a:ext cx="11438450"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
            </a:pPr>
            <a:r>
              <a:rPr lang="es-ES" sz="5400" b="1" dirty="0" smtClean="0">
                <a:solidFill>
                  <a:srgbClr val="002060"/>
                </a:solidFill>
              </a:rPr>
              <a:t>Está </a:t>
            </a:r>
            <a:r>
              <a:rPr lang="es-ES" sz="5400" b="1" dirty="0">
                <a:solidFill>
                  <a:srgbClr val="FF0000"/>
                </a:solidFill>
              </a:rPr>
              <a:t>borracha</a:t>
            </a:r>
            <a:r>
              <a:rPr lang="es-ES" sz="5400" b="1" dirty="0">
                <a:solidFill>
                  <a:srgbClr val="002060"/>
                </a:solidFill>
              </a:rPr>
              <a:t> con la sangre de los santos y los mártires de Jesús.</a:t>
            </a:r>
          </a:p>
          <a:p>
            <a:pPr marL="685800" indent="-685800">
              <a:buClr>
                <a:srgbClr val="FF0000"/>
              </a:buClr>
              <a:buFont typeface="Wingdings" panose="05000000000000000000" pitchFamily="2" charset="2"/>
              <a:buChar char="§"/>
            </a:pPr>
            <a:r>
              <a:rPr lang="es-ES" sz="5400" b="1" dirty="0" smtClean="0">
                <a:solidFill>
                  <a:srgbClr val="002060"/>
                </a:solidFill>
              </a:rPr>
              <a:t>Además </a:t>
            </a:r>
            <a:r>
              <a:rPr lang="es-ES" sz="5400" b="1" dirty="0">
                <a:solidFill>
                  <a:srgbClr val="002060"/>
                </a:solidFill>
              </a:rPr>
              <a:t>de ser una iglesia, también representa un </a:t>
            </a:r>
            <a:r>
              <a:rPr lang="es-ES" sz="5400" b="1" dirty="0">
                <a:solidFill>
                  <a:srgbClr val="FF0000"/>
                </a:solidFill>
              </a:rPr>
              <a:t>sistema político </a:t>
            </a:r>
            <a:r>
              <a:rPr lang="es-ES" sz="5400" b="1" dirty="0">
                <a:solidFill>
                  <a:srgbClr val="002060"/>
                </a:solidFill>
              </a:rPr>
              <a:t>de alcance global pues se le representa como </a:t>
            </a:r>
            <a:r>
              <a:rPr lang="es-ES" sz="5400" b="1" dirty="0">
                <a:solidFill>
                  <a:srgbClr val="FF0000"/>
                </a:solidFill>
              </a:rPr>
              <a:t>una ciudad</a:t>
            </a:r>
            <a:r>
              <a:rPr lang="es-ES" sz="5400" b="1" dirty="0">
                <a:solidFill>
                  <a:srgbClr val="002060"/>
                </a:solidFill>
              </a:rPr>
              <a:t> que reina sobre los reyes de la tierra (</a:t>
            </a:r>
            <a:r>
              <a:rPr lang="es-ES" sz="5400" b="1" dirty="0" smtClean="0">
                <a:solidFill>
                  <a:srgbClr val="002060"/>
                </a:solidFill>
              </a:rPr>
              <a:t>Ap. </a:t>
            </a:r>
            <a:r>
              <a:rPr lang="es-ES" sz="5400" b="1" dirty="0">
                <a:solidFill>
                  <a:srgbClr val="002060"/>
                </a:solidFill>
              </a:rPr>
              <a:t>17:18).</a:t>
            </a:r>
            <a:endParaRPr lang="es-ES" sz="5400" b="1" dirty="0">
              <a:solidFill>
                <a:srgbClr val="FF0000"/>
              </a:solidFill>
            </a:endParaRPr>
          </a:p>
        </p:txBody>
      </p:sp>
    </p:spTree>
    <p:extLst>
      <p:ext uri="{BB962C8B-B14F-4D97-AF65-F5344CB8AC3E}">
        <p14:creationId xmlns:p14="http://schemas.microsoft.com/office/powerpoint/2010/main" val="3143982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634180" y="1639336"/>
            <a:ext cx="10486103" cy="230832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Repetición de la expresión ‘ha caído’</a:t>
            </a:r>
          </a:p>
        </p:txBody>
      </p:sp>
    </p:spTree>
    <p:extLst>
      <p:ext uri="{BB962C8B-B14F-4D97-AF65-F5344CB8AC3E}">
        <p14:creationId xmlns:p14="http://schemas.microsoft.com/office/powerpoint/2010/main" val="3869559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245425"/>
            <a:ext cx="11713029"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La </a:t>
            </a:r>
            <a:r>
              <a:rPr lang="es-ES" sz="4000" b="1" dirty="0">
                <a:solidFill>
                  <a:srgbClr val="FF0000"/>
                </a:solidFill>
              </a:rPr>
              <a:t>repetición</a:t>
            </a:r>
            <a:r>
              <a:rPr lang="es-ES" sz="4000" b="1" dirty="0">
                <a:solidFill>
                  <a:srgbClr val="002060"/>
                </a:solidFill>
              </a:rPr>
              <a:t> de la expresión </a:t>
            </a:r>
            <a:r>
              <a:rPr lang="es-ES" sz="4000" b="1" dirty="0">
                <a:solidFill>
                  <a:srgbClr val="FF0000"/>
                </a:solidFill>
              </a:rPr>
              <a:t>‘ha caído</a:t>
            </a:r>
            <a:r>
              <a:rPr lang="es-ES" sz="4000" b="1" dirty="0">
                <a:solidFill>
                  <a:srgbClr val="002060"/>
                </a:solidFill>
              </a:rPr>
              <a:t>’ </a:t>
            </a:r>
            <a:r>
              <a:rPr lang="es-ES" sz="4000" b="1" dirty="0" smtClean="0">
                <a:solidFill>
                  <a:srgbClr val="002060"/>
                </a:solidFill>
              </a:rPr>
              <a:t> en Ap. 14:8 indica </a:t>
            </a:r>
            <a:r>
              <a:rPr lang="es-ES" sz="4000" b="1" dirty="0">
                <a:solidFill>
                  <a:srgbClr val="002060"/>
                </a:solidFill>
              </a:rPr>
              <a:t>que </a:t>
            </a:r>
            <a:r>
              <a:rPr lang="es-ES" sz="4000" b="1" dirty="0" smtClean="0">
                <a:solidFill>
                  <a:srgbClr val="FF0000"/>
                </a:solidFill>
              </a:rPr>
              <a:t>Babilonia</a:t>
            </a:r>
            <a:r>
              <a:rPr lang="es-ES" sz="4000" b="1" dirty="0" smtClean="0">
                <a:solidFill>
                  <a:srgbClr val="002060"/>
                </a:solidFill>
              </a:rPr>
              <a:t> </a:t>
            </a:r>
            <a:r>
              <a:rPr lang="es-ES" sz="4000" b="1" dirty="0">
                <a:solidFill>
                  <a:srgbClr val="002060"/>
                </a:solidFill>
              </a:rPr>
              <a:t>cayó de verdad y </a:t>
            </a:r>
            <a:r>
              <a:rPr lang="es-ES" sz="4000" b="1" dirty="0">
                <a:solidFill>
                  <a:srgbClr val="FF0000"/>
                </a:solidFill>
              </a:rPr>
              <a:t>nunca más se levantará </a:t>
            </a:r>
            <a:r>
              <a:rPr lang="es-ES" sz="4000" b="1" dirty="0">
                <a:solidFill>
                  <a:srgbClr val="002060"/>
                </a:solidFill>
              </a:rPr>
              <a:t>pues su situación es irreversible:</a:t>
            </a:r>
          </a:p>
          <a:p>
            <a:pPr marL="530225" indent="-530225">
              <a:buClr>
                <a:srgbClr val="FF0000"/>
              </a:buClr>
              <a:buFont typeface="Arial" panose="020B0604020202020204" pitchFamily="34" charset="0"/>
              <a:buChar char="•"/>
            </a:pPr>
            <a:r>
              <a:rPr lang="es-ES" sz="4000" b="1" dirty="0" smtClean="0">
                <a:solidFill>
                  <a:srgbClr val="002060"/>
                </a:solidFill>
              </a:rPr>
              <a:t>La </a:t>
            </a:r>
            <a:r>
              <a:rPr lang="es-ES" sz="4000" b="1" dirty="0">
                <a:solidFill>
                  <a:srgbClr val="002060"/>
                </a:solidFill>
              </a:rPr>
              <a:t>Biblia dice que en boca de </a:t>
            </a:r>
            <a:r>
              <a:rPr lang="es-ES" sz="4000" b="1" dirty="0">
                <a:solidFill>
                  <a:srgbClr val="FF0000"/>
                </a:solidFill>
              </a:rPr>
              <a:t>dos o tres testigos </a:t>
            </a:r>
            <a:r>
              <a:rPr lang="es-ES" sz="4000" b="1" dirty="0">
                <a:solidFill>
                  <a:srgbClr val="002060"/>
                </a:solidFill>
              </a:rPr>
              <a:t>se confirma toda palabra.</a:t>
            </a:r>
          </a:p>
          <a:p>
            <a:pPr marL="530225" indent="-530225">
              <a:buClr>
                <a:srgbClr val="FF0000"/>
              </a:buClr>
              <a:buFont typeface="Arial" panose="020B0604020202020204" pitchFamily="34" charset="0"/>
              <a:buChar char="•"/>
            </a:pPr>
            <a:r>
              <a:rPr lang="es-ES" sz="4000" b="1" dirty="0" smtClean="0">
                <a:solidFill>
                  <a:srgbClr val="FF0000"/>
                </a:solidFill>
              </a:rPr>
              <a:t>Faraón</a:t>
            </a:r>
            <a:r>
              <a:rPr lang="es-ES" sz="4000" b="1" dirty="0" smtClean="0">
                <a:solidFill>
                  <a:srgbClr val="002060"/>
                </a:solidFill>
              </a:rPr>
              <a:t> </a:t>
            </a:r>
            <a:r>
              <a:rPr lang="es-ES" sz="4000" b="1" dirty="0">
                <a:solidFill>
                  <a:srgbClr val="002060"/>
                </a:solidFill>
              </a:rPr>
              <a:t>recibió la misma visión básica </a:t>
            </a:r>
            <a:r>
              <a:rPr lang="es-ES" sz="4000" b="1" dirty="0">
                <a:solidFill>
                  <a:srgbClr val="FF0000"/>
                </a:solidFill>
              </a:rPr>
              <a:t>dos veces </a:t>
            </a:r>
            <a:r>
              <a:rPr lang="es-ES" sz="4000" b="1" dirty="0">
                <a:solidFill>
                  <a:srgbClr val="002060"/>
                </a:solidFill>
              </a:rPr>
              <a:t>para recalcar que el mensaje era doblemente seguro.</a:t>
            </a:r>
          </a:p>
          <a:p>
            <a:pPr marL="530225" indent="-530225">
              <a:buClr>
                <a:srgbClr val="FF0000"/>
              </a:buClr>
              <a:buFont typeface="Arial" panose="020B0604020202020204" pitchFamily="34" charset="0"/>
              <a:buChar char="•"/>
            </a:pPr>
            <a:r>
              <a:rPr lang="es-ES" sz="4000" b="1" dirty="0" smtClean="0">
                <a:solidFill>
                  <a:srgbClr val="002060"/>
                </a:solidFill>
              </a:rPr>
              <a:t>Cuando </a:t>
            </a:r>
            <a:r>
              <a:rPr lang="es-ES" sz="4000" b="1" dirty="0">
                <a:solidFill>
                  <a:srgbClr val="002060"/>
                </a:solidFill>
              </a:rPr>
              <a:t>Jesús repitió la expresión ‘</a:t>
            </a:r>
            <a:r>
              <a:rPr lang="es-ES" sz="4000" b="1" dirty="0">
                <a:solidFill>
                  <a:srgbClr val="FF0000"/>
                </a:solidFill>
              </a:rPr>
              <a:t>de cierto, de cierto</a:t>
            </a:r>
            <a:r>
              <a:rPr lang="es-ES" sz="4000" b="1" dirty="0">
                <a:solidFill>
                  <a:srgbClr val="002060"/>
                </a:solidFill>
              </a:rPr>
              <a:t>’ indicó que lo que estaba </a:t>
            </a:r>
            <a:r>
              <a:rPr lang="es-ES" sz="4000" b="1" dirty="0" smtClean="0">
                <a:solidFill>
                  <a:srgbClr val="002060"/>
                </a:solidFill>
              </a:rPr>
              <a:t>enseñando </a:t>
            </a:r>
            <a:r>
              <a:rPr lang="es-ES" sz="4000" b="1" dirty="0">
                <a:solidFill>
                  <a:srgbClr val="002060"/>
                </a:solidFill>
              </a:rPr>
              <a:t>tenía una </a:t>
            </a:r>
            <a:r>
              <a:rPr lang="es-ES" sz="4000" b="1" dirty="0">
                <a:solidFill>
                  <a:srgbClr val="FF0000"/>
                </a:solidFill>
              </a:rPr>
              <a:t>importancia </a:t>
            </a:r>
            <a:r>
              <a:rPr lang="es-ES" sz="4000" b="1" dirty="0" smtClean="0">
                <a:solidFill>
                  <a:srgbClr val="FF0000"/>
                </a:solidFill>
              </a:rPr>
              <a:t>alta</a:t>
            </a:r>
            <a:r>
              <a:rPr lang="es-ES" sz="4000" b="1" dirty="0" smtClean="0">
                <a:solidFill>
                  <a:srgbClr val="002060"/>
                </a:solidFill>
              </a:rPr>
              <a:t>.</a:t>
            </a:r>
            <a:endParaRPr lang="es-ES" sz="4000" b="1" dirty="0">
              <a:solidFill>
                <a:srgbClr val="FF0000"/>
              </a:solidFill>
            </a:endParaRPr>
          </a:p>
        </p:txBody>
      </p:sp>
    </p:spTree>
    <p:extLst>
      <p:ext uri="{BB962C8B-B14F-4D97-AF65-F5344CB8AC3E}">
        <p14:creationId xmlns:p14="http://schemas.microsoft.com/office/powerpoint/2010/main" val="3293847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¿Por qué caerá </a:t>
            </a:r>
            <a:r>
              <a:rPr lang="es-ES" sz="6600" dirty="0" smtClean="0">
                <a:solidFill>
                  <a:schemeClr val="bg1"/>
                </a:solidFill>
                <a:latin typeface="Bauhaus 93" panose="04030905020B02020C02" pitchFamily="82" charset="0"/>
              </a:rPr>
              <a:t>Babilonia</a:t>
            </a:r>
            <a:r>
              <a:rPr lang="es-ES" sz="6600" dirty="0">
                <a:solidFill>
                  <a:schemeClr val="bg1"/>
                </a:solidFill>
                <a:latin typeface="Bauhaus 93" panose="04030905020B02020C02" pitchFamily="82" charset="0"/>
              </a:rPr>
              <a:t>?</a:t>
            </a:r>
            <a:endParaRPr lang="es-ES" sz="66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1188963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450760"/>
            <a:ext cx="11297264"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Otro ángel le </a:t>
            </a:r>
            <a:r>
              <a:rPr lang="es-ES" sz="6000" b="1" dirty="0">
                <a:solidFill>
                  <a:srgbClr val="FFFF00"/>
                </a:solidFill>
              </a:rPr>
              <a:t>siguió</a:t>
            </a:r>
            <a:r>
              <a:rPr lang="es-ES" sz="6000" b="1" dirty="0">
                <a:solidFill>
                  <a:schemeClr val="bg1"/>
                </a:solidFill>
              </a:rPr>
              <a:t>, diciendo: Ha caído, ha caído </a:t>
            </a:r>
            <a:r>
              <a:rPr lang="es-ES" sz="6000" b="1" dirty="0">
                <a:solidFill>
                  <a:srgbClr val="FFFF00"/>
                </a:solidFill>
              </a:rPr>
              <a:t>Babilonia</a:t>
            </a:r>
            <a:r>
              <a:rPr lang="es-ES" sz="6000" b="1" dirty="0">
                <a:solidFill>
                  <a:schemeClr val="bg1"/>
                </a:solidFill>
              </a:rPr>
              <a:t>, la </a:t>
            </a:r>
            <a:r>
              <a:rPr lang="es-ES" sz="6000" b="1" dirty="0">
                <a:solidFill>
                  <a:srgbClr val="FFFF00"/>
                </a:solidFill>
              </a:rPr>
              <a:t>gran ciudad</a:t>
            </a:r>
            <a:r>
              <a:rPr lang="es-ES" sz="6000" b="1" dirty="0">
                <a:solidFill>
                  <a:schemeClr val="bg1"/>
                </a:solidFill>
              </a:rPr>
              <a:t>, porque ha hecho beber a </a:t>
            </a:r>
            <a:r>
              <a:rPr lang="es-ES" sz="6000" b="1" dirty="0">
                <a:solidFill>
                  <a:srgbClr val="FFFF00"/>
                </a:solidFill>
              </a:rPr>
              <a:t>todas las naciones </a:t>
            </a:r>
            <a:r>
              <a:rPr lang="es-ES" sz="6000" b="1" dirty="0">
                <a:solidFill>
                  <a:schemeClr val="bg1"/>
                </a:solidFill>
              </a:rPr>
              <a:t>del </a:t>
            </a:r>
            <a:r>
              <a:rPr lang="es-ES" sz="6000" b="1" dirty="0">
                <a:solidFill>
                  <a:srgbClr val="FFFF00"/>
                </a:solidFill>
              </a:rPr>
              <a:t>vino</a:t>
            </a:r>
            <a:r>
              <a:rPr lang="es-ES" sz="6000" b="1" dirty="0">
                <a:solidFill>
                  <a:schemeClr val="bg1"/>
                </a:solidFill>
              </a:rPr>
              <a:t> del </a:t>
            </a:r>
            <a:r>
              <a:rPr lang="es-ES" sz="6000" b="1" dirty="0">
                <a:solidFill>
                  <a:srgbClr val="FFFF00"/>
                </a:solidFill>
              </a:rPr>
              <a:t>furor</a:t>
            </a:r>
            <a:r>
              <a:rPr lang="es-ES" sz="6000" b="1" dirty="0">
                <a:solidFill>
                  <a:schemeClr val="bg1"/>
                </a:solidFill>
              </a:rPr>
              <a:t> de su </a:t>
            </a:r>
            <a:r>
              <a:rPr lang="es-ES" sz="6000" b="1" dirty="0">
                <a:solidFill>
                  <a:srgbClr val="FFFF00"/>
                </a:solidFill>
              </a:rPr>
              <a:t>fornicación</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14:8:</a:t>
            </a:r>
          </a:p>
        </p:txBody>
      </p:sp>
    </p:spTree>
    <p:extLst>
      <p:ext uri="{BB962C8B-B14F-4D97-AF65-F5344CB8AC3E}">
        <p14:creationId xmlns:p14="http://schemas.microsoft.com/office/powerpoint/2010/main" val="782683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368502"/>
            <a:ext cx="1100229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La ramera tiene en su mano una </a:t>
            </a:r>
            <a:r>
              <a:rPr lang="es-ES" sz="4400" b="1" dirty="0">
                <a:solidFill>
                  <a:srgbClr val="FF0000"/>
                </a:solidFill>
              </a:rPr>
              <a:t>copa de oro </a:t>
            </a:r>
            <a:r>
              <a:rPr lang="es-ES" sz="4400" b="1" dirty="0">
                <a:solidFill>
                  <a:srgbClr val="002060"/>
                </a:solidFill>
              </a:rPr>
              <a:t>llena de </a:t>
            </a:r>
            <a:r>
              <a:rPr lang="es-ES" sz="4400" b="1" dirty="0">
                <a:solidFill>
                  <a:srgbClr val="FF0000"/>
                </a:solidFill>
              </a:rPr>
              <a:t>vino</a:t>
            </a:r>
            <a:r>
              <a:rPr lang="es-ES" sz="4400" b="1" dirty="0">
                <a:solidFill>
                  <a:srgbClr val="002060"/>
                </a:solidFill>
              </a:rPr>
              <a:t> y el vino se compone de </a:t>
            </a:r>
            <a:r>
              <a:rPr lang="es-ES" sz="4400" b="1" dirty="0">
                <a:solidFill>
                  <a:srgbClr val="FF0000"/>
                </a:solidFill>
              </a:rPr>
              <a:t>sus abominaciones y la inmundicia de su fornicación</a:t>
            </a:r>
            <a:r>
              <a:rPr lang="es-ES" sz="4400" b="1" dirty="0">
                <a:solidFill>
                  <a:srgbClr val="002060"/>
                </a:solidFill>
              </a:rPr>
              <a:t>. En resumen:</a:t>
            </a:r>
          </a:p>
          <a:p>
            <a:pPr marL="571500" indent="-571500">
              <a:buClr>
                <a:srgbClr val="FF0000"/>
              </a:buClr>
              <a:buFont typeface="Arial" panose="020B0604020202020204" pitchFamily="34" charset="0"/>
              <a:buChar char="•"/>
            </a:pPr>
            <a:r>
              <a:rPr lang="es-ES" sz="4400" b="1" dirty="0" smtClean="0">
                <a:solidFill>
                  <a:srgbClr val="002060"/>
                </a:solidFill>
              </a:rPr>
              <a:t>La </a:t>
            </a:r>
            <a:r>
              <a:rPr lang="es-ES" sz="4400" b="1" dirty="0">
                <a:solidFill>
                  <a:srgbClr val="002060"/>
                </a:solidFill>
              </a:rPr>
              <a:t>ramera tiene </a:t>
            </a:r>
            <a:r>
              <a:rPr lang="es-ES" sz="4400" b="1" dirty="0">
                <a:solidFill>
                  <a:srgbClr val="FF0000"/>
                </a:solidFill>
              </a:rPr>
              <a:t>una copa llena </a:t>
            </a:r>
            <a:r>
              <a:rPr lang="es-ES" sz="4400" b="1" dirty="0">
                <a:solidFill>
                  <a:srgbClr val="002060"/>
                </a:solidFill>
              </a:rPr>
              <a:t>de vino fermentado.</a:t>
            </a:r>
          </a:p>
          <a:p>
            <a:pPr marL="571500" indent="-571500">
              <a:buClr>
                <a:srgbClr val="FF0000"/>
              </a:buClr>
              <a:buFont typeface="Arial" panose="020B0604020202020204" pitchFamily="34" charset="0"/>
              <a:buChar char="•"/>
            </a:pPr>
            <a:r>
              <a:rPr lang="es-ES" sz="4400" b="1" dirty="0" smtClean="0">
                <a:solidFill>
                  <a:srgbClr val="002060"/>
                </a:solidFill>
              </a:rPr>
              <a:t>La </a:t>
            </a:r>
            <a:r>
              <a:rPr lang="es-ES" sz="4400" b="1" dirty="0">
                <a:solidFill>
                  <a:srgbClr val="002060"/>
                </a:solidFill>
              </a:rPr>
              <a:t>copa está llena de sus </a:t>
            </a:r>
            <a:r>
              <a:rPr lang="es-ES" sz="4400" b="1" dirty="0">
                <a:solidFill>
                  <a:srgbClr val="FF0000"/>
                </a:solidFill>
              </a:rPr>
              <a:t>abominaciones</a:t>
            </a:r>
            <a:r>
              <a:rPr lang="es-ES" sz="4400" b="1" dirty="0">
                <a:solidFill>
                  <a:srgbClr val="002060"/>
                </a:solidFill>
              </a:rPr>
              <a:t>.</a:t>
            </a:r>
          </a:p>
          <a:p>
            <a:pPr marL="571500" indent="-571500">
              <a:buClr>
                <a:srgbClr val="FF0000"/>
              </a:buClr>
              <a:buFont typeface="Arial" panose="020B0604020202020204" pitchFamily="34" charset="0"/>
              <a:buChar char="•"/>
            </a:pPr>
            <a:r>
              <a:rPr lang="es-ES" sz="4400" b="1" dirty="0" smtClean="0">
                <a:solidFill>
                  <a:srgbClr val="002060"/>
                </a:solidFill>
              </a:rPr>
              <a:t>Por </a:t>
            </a:r>
            <a:r>
              <a:rPr lang="es-ES" sz="4400" b="1" dirty="0">
                <a:solidFill>
                  <a:srgbClr val="002060"/>
                </a:solidFill>
              </a:rPr>
              <a:t>lo tanto, el vino y las abominaciones son </a:t>
            </a:r>
            <a:r>
              <a:rPr lang="es-ES" sz="4400" b="1" dirty="0" smtClean="0">
                <a:solidFill>
                  <a:srgbClr val="002060"/>
                </a:solidFill>
              </a:rPr>
              <a:t>símbolos </a:t>
            </a:r>
            <a:r>
              <a:rPr lang="es-ES" sz="4400" b="1" dirty="0" smtClean="0">
                <a:solidFill>
                  <a:srgbClr val="FF0000"/>
                </a:solidFill>
              </a:rPr>
              <a:t>intercambiables</a:t>
            </a:r>
            <a:r>
              <a:rPr lang="es-ES" sz="4400" b="1" dirty="0">
                <a:solidFill>
                  <a:srgbClr val="002060"/>
                </a:solidFill>
              </a:rPr>
              <a:t>.</a:t>
            </a:r>
            <a:endParaRPr lang="es-ES" sz="4400" b="1" dirty="0">
              <a:solidFill>
                <a:srgbClr val="FF0000"/>
              </a:solidFill>
            </a:endParaRPr>
          </a:p>
        </p:txBody>
      </p:sp>
    </p:spTree>
    <p:extLst>
      <p:ext uri="{BB962C8B-B14F-4D97-AF65-F5344CB8AC3E}">
        <p14:creationId xmlns:p14="http://schemas.microsoft.com/office/powerpoint/2010/main" val="3633887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2525" y="2116823"/>
            <a:ext cx="4276327" cy="1077218"/>
          </a:xfrm>
          <a:prstGeom prst="rect">
            <a:avLst/>
          </a:prstGeom>
          <a:noFill/>
        </p:spPr>
        <p:txBody>
          <a:bodyPr wrap="square" rtlCol="0">
            <a:spAutoFit/>
          </a:bodyPr>
          <a:lstStyle/>
          <a:p>
            <a:pPr lvl="0">
              <a:defRPr/>
            </a:pPr>
            <a:r>
              <a:rPr lang="es-ES" sz="3200" dirty="0">
                <a:solidFill>
                  <a:schemeClr val="accent1">
                    <a:lumMod val="50000"/>
                  </a:schemeClr>
                </a:solidFill>
              </a:rPr>
              <a:t>Cuando sane la herida de la bestia del mar...</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5316" y="264361"/>
            <a:ext cx="4223536" cy="1569660"/>
          </a:xfrm>
          <a:prstGeom prst="rect">
            <a:avLst/>
          </a:prstGeom>
          <a:noFill/>
        </p:spPr>
        <p:txBody>
          <a:bodyPr wrap="square" rtlCol="0">
            <a:spAutoFit/>
          </a:bodyPr>
          <a:lstStyle/>
          <a:p>
            <a:pPr lvl="0">
              <a:defRPr/>
            </a:pPr>
            <a:r>
              <a:rPr lang="es-ES" sz="3200" dirty="0">
                <a:solidFill>
                  <a:schemeClr val="accent1">
                    <a:lumMod val="50000"/>
                  </a:schemeClr>
                </a:solidFill>
              </a:rPr>
              <a:t>¿Quién transfiere el poder a la bestia del mar inicialmente?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2525" y="4336963"/>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Ha caído, ha caído Babilonia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89661" y="5646549"/>
            <a:ext cx="4076958" cy="1077218"/>
          </a:xfrm>
          <a:prstGeom prst="rect">
            <a:avLst/>
          </a:prstGeom>
          <a:noFill/>
        </p:spPr>
        <p:txBody>
          <a:bodyPr wrap="square" rtlCol="0">
            <a:spAutoFit/>
          </a:bodyPr>
          <a:lstStyle/>
          <a:p>
            <a:pPr lvl="0">
              <a:defRPr/>
            </a:pPr>
            <a:r>
              <a:rPr lang="es-ES" sz="3200" dirty="0">
                <a:solidFill>
                  <a:schemeClr val="accent1">
                    <a:lumMod val="50000"/>
                  </a:schemeClr>
                </a:solidFill>
              </a:rPr>
              <a:t>El vino de la copa de la ramera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2525" y="3435514"/>
            <a:ext cx="4076958" cy="584775"/>
          </a:xfrm>
          <a:prstGeom prst="rect">
            <a:avLst/>
          </a:prstGeom>
          <a:noFill/>
        </p:spPr>
        <p:txBody>
          <a:bodyPr wrap="square" rtlCol="0">
            <a:spAutoFit/>
          </a:bodyPr>
          <a:lstStyle/>
          <a:p>
            <a:pPr lvl="0">
              <a:defRPr/>
            </a:pPr>
            <a:r>
              <a:rPr lang="es-ES" sz="3200" dirty="0">
                <a:solidFill>
                  <a:schemeClr val="accent1">
                    <a:lumMod val="50000"/>
                  </a:schemeClr>
                </a:solidFill>
              </a:rPr>
              <a:t>La ramera </a:t>
            </a:r>
            <a:r>
              <a:rPr lang="es-ES" sz="3200" dirty="0" smtClean="0">
                <a:solidFill>
                  <a:schemeClr val="accent1">
                    <a:lumMod val="50000"/>
                  </a:schemeClr>
                </a:solidFill>
              </a:rPr>
              <a:t>es…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95768" y="4703564"/>
            <a:ext cx="5057115"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E.</a:t>
            </a:r>
            <a:r>
              <a:rPr kumimoji="0" lang="es-DO" sz="3200" b="0" i="0" u="none" strike="noStrike" kern="1200" cap="none" spc="0" normalizeH="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mundo entero la adorará</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77781" y="1754417"/>
            <a:ext cx="5450809"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dragón: la Roma Imperial</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77782" y="162534"/>
            <a:ext cx="4904288"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Babilonia caerá y nunca más se levantará</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77781" y="2650683"/>
            <a:ext cx="511769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Las abominaciones de la ramera</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710516" y="5953161"/>
            <a:ext cx="5185338"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una iglesia ostentosa y </a:t>
            </a:r>
            <a:r>
              <a:rPr lang="es-ES" sz="3200" dirty="0" smtClean="0">
                <a:solidFill>
                  <a:prstClr val="black"/>
                </a:solidFill>
              </a:rPr>
              <a:t>rica</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695768" y="3900280"/>
            <a:ext cx="4786300"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Grecia Imperial</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705316"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3745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Vínculo con el mensaje del primer ángel</a:t>
            </a:r>
          </a:p>
        </p:txBody>
      </p:sp>
    </p:spTree>
    <p:extLst>
      <p:ext uri="{BB962C8B-B14F-4D97-AF65-F5344CB8AC3E}">
        <p14:creationId xmlns:p14="http://schemas.microsoft.com/office/powerpoint/2010/main" val="26016189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368502"/>
            <a:ext cx="1151802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La caída de </a:t>
            </a:r>
            <a:r>
              <a:rPr lang="es-ES" sz="5400" b="1" dirty="0" smtClean="0">
                <a:solidFill>
                  <a:srgbClr val="002060"/>
                </a:solidFill>
              </a:rPr>
              <a:t>Babilonia </a:t>
            </a:r>
            <a:r>
              <a:rPr lang="es-ES" sz="5400" b="1" dirty="0">
                <a:solidFill>
                  <a:srgbClr val="002060"/>
                </a:solidFill>
              </a:rPr>
              <a:t>hay que comprenderla en el contexto del mensaje del primer ángel. Por así decirlo, </a:t>
            </a:r>
            <a:r>
              <a:rPr lang="es-ES" sz="5400" b="1" dirty="0" smtClean="0">
                <a:solidFill>
                  <a:srgbClr val="002060"/>
                </a:solidFill>
              </a:rPr>
              <a:t>Babilonia </a:t>
            </a:r>
            <a:r>
              <a:rPr lang="es-ES" sz="5400" b="1" dirty="0">
                <a:solidFill>
                  <a:srgbClr val="002060"/>
                </a:solidFill>
              </a:rPr>
              <a:t>cayó porque </a:t>
            </a:r>
            <a:r>
              <a:rPr lang="es-ES" sz="5400" b="1" dirty="0">
                <a:solidFill>
                  <a:srgbClr val="FF0000"/>
                </a:solidFill>
              </a:rPr>
              <a:t>rechazó</a:t>
            </a:r>
            <a:r>
              <a:rPr lang="es-ES" sz="5400" b="1" dirty="0">
                <a:solidFill>
                  <a:srgbClr val="002060"/>
                </a:solidFill>
              </a:rPr>
              <a:t> el </a:t>
            </a:r>
            <a:r>
              <a:rPr lang="es-ES" sz="5400" b="1" dirty="0">
                <a:solidFill>
                  <a:srgbClr val="FF0000"/>
                </a:solidFill>
              </a:rPr>
              <a:t>jugo de uva sin fermentar</a:t>
            </a:r>
            <a:r>
              <a:rPr lang="es-ES" sz="5400" b="1" dirty="0">
                <a:solidFill>
                  <a:srgbClr val="002060"/>
                </a:solidFill>
              </a:rPr>
              <a:t> del </a:t>
            </a:r>
            <a:r>
              <a:rPr lang="es-ES" sz="5400" b="1" dirty="0">
                <a:solidFill>
                  <a:srgbClr val="FF0000"/>
                </a:solidFill>
              </a:rPr>
              <a:t>mensaje del primer ángel </a:t>
            </a:r>
            <a:r>
              <a:rPr lang="es-ES" sz="5400" b="1" dirty="0">
                <a:solidFill>
                  <a:srgbClr val="002060"/>
                </a:solidFill>
              </a:rPr>
              <a:t>y </a:t>
            </a:r>
            <a:r>
              <a:rPr lang="es-ES" sz="5400" b="1" dirty="0">
                <a:solidFill>
                  <a:srgbClr val="FF0000"/>
                </a:solidFill>
              </a:rPr>
              <a:t>prefirió</a:t>
            </a:r>
            <a:r>
              <a:rPr lang="es-ES" sz="5400" b="1" dirty="0">
                <a:solidFill>
                  <a:srgbClr val="002060"/>
                </a:solidFill>
              </a:rPr>
              <a:t> el </a:t>
            </a:r>
            <a:r>
              <a:rPr lang="es-ES" sz="5400" b="1" dirty="0">
                <a:solidFill>
                  <a:srgbClr val="FF0000"/>
                </a:solidFill>
              </a:rPr>
              <a:t>vino fermentado de la falsa doctrina</a:t>
            </a:r>
            <a:r>
              <a:rPr lang="es-ES" sz="5400" b="1" dirty="0">
                <a:solidFill>
                  <a:srgbClr val="002060"/>
                </a:solidFill>
              </a:rPr>
              <a:t>. </a:t>
            </a:r>
            <a:endParaRPr lang="es-ES" sz="5400" b="1" dirty="0">
              <a:solidFill>
                <a:srgbClr val="FF0000"/>
              </a:solidFill>
            </a:endParaRPr>
          </a:p>
        </p:txBody>
      </p:sp>
    </p:spTree>
    <p:extLst>
      <p:ext uri="{BB962C8B-B14F-4D97-AF65-F5344CB8AC3E}">
        <p14:creationId xmlns:p14="http://schemas.microsoft.com/office/powerpoint/2010/main" val="1231657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631763"/>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1500" dirty="0">
                <a:solidFill>
                  <a:schemeClr val="bg1"/>
                </a:solidFill>
                <a:latin typeface="Bauhaus 93" panose="04030905020B02020C02" pitchFamily="82" charset="0"/>
              </a:rPr>
              <a:t>No es </a:t>
            </a:r>
            <a:r>
              <a:rPr lang="es-ES" sz="11500" dirty="0" smtClean="0">
                <a:solidFill>
                  <a:schemeClr val="bg1"/>
                </a:solidFill>
                <a:latin typeface="Bauhaus 93" panose="04030905020B02020C02" pitchFamily="82" charset="0"/>
              </a:rPr>
              <a:t>Babilonia </a:t>
            </a:r>
            <a:r>
              <a:rPr lang="es-ES" sz="11500" dirty="0">
                <a:solidFill>
                  <a:schemeClr val="bg1"/>
                </a:solidFill>
                <a:latin typeface="Bauhaus 93" panose="04030905020B02020C02" pitchFamily="82" charset="0"/>
              </a:rPr>
              <a:t>literal</a:t>
            </a:r>
          </a:p>
        </p:txBody>
      </p:sp>
    </p:spTree>
    <p:extLst>
      <p:ext uri="{BB962C8B-B14F-4D97-AF65-F5344CB8AC3E}">
        <p14:creationId xmlns:p14="http://schemas.microsoft.com/office/powerpoint/2010/main" val="2445257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368502"/>
            <a:ext cx="1100229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primer ángel predica el evangelio eterno que consiste de:</a:t>
            </a:r>
          </a:p>
          <a:p>
            <a:pPr marL="354013" indent="-354013">
              <a:buClr>
                <a:srgbClr val="FF0000"/>
              </a:buClr>
              <a:buFont typeface="Arial" panose="020B0604020202020204" pitchFamily="34" charset="0"/>
              <a:buChar char="•"/>
            </a:pPr>
            <a:r>
              <a:rPr lang="es-ES" sz="4800" b="1" dirty="0" smtClean="0">
                <a:solidFill>
                  <a:srgbClr val="002060"/>
                </a:solidFill>
              </a:rPr>
              <a:t>Jesús </a:t>
            </a:r>
            <a:r>
              <a:rPr lang="es-ES" sz="4800" b="1" dirty="0">
                <a:solidFill>
                  <a:srgbClr val="002060"/>
                </a:solidFill>
              </a:rPr>
              <a:t>fue </a:t>
            </a:r>
            <a:r>
              <a:rPr lang="es-ES" sz="4800" b="1" dirty="0">
                <a:solidFill>
                  <a:srgbClr val="FF0000"/>
                </a:solidFill>
              </a:rPr>
              <a:t>sacrificado</a:t>
            </a:r>
            <a:r>
              <a:rPr lang="es-ES" sz="4800" b="1" dirty="0">
                <a:solidFill>
                  <a:srgbClr val="002060"/>
                </a:solidFill>
              </a:rPr>
              <a:t> en la cruz </a:t>
            </a:r>
            <a:r>
              <a:rPr lang="es-ES" sz="4800" b="1" dirty="0">
                <a:solidFill>
                  <a:srgbClr val="FF0000"/>
                </a:solidFill>
              </a:rPr>
              <a:t>una vez </a:t>
            </a:r>
            <a:r>
              <a:rPr lang="es-ES" sz="4800" b="1" dirty="0">
                <a:solidFill>
                  <a:srgbClr val="002060"/>
                </a:solidFill>
              </a:rPr>
              <a:t>por todas y no necesita morir vez tras vez</a:t>
            </a:r>
          </a:p>
          <a:p>
            <a:pPr marL="354013" indent="-354013">
              <a:buClr>
                <a:srgbClr val="FF0000"/>
              </a:buClr>
              <a:buFont typeface="Arial" panose="020B0604020202020204" pitchFamily="34" charset="0"/>
              <a:buChar char="•"/>
            </a:pPr>
            <a:r>
              <a:rPr lang="es-ES" sz="4800" b="1" dirty="0" smtClean="0">
                <a:solidFill>
                  <a:srgbClr val="002060"/>
                </a:solidFill>
              </a:rPr>
              <a:t>Jesús </a:t>
            </a:r>
            <a:r>
              <a:rPr lang="es-ES" sz="4800" b="1" dirty="0">
                <a:solidFill>
                  <a:srgbClr val="002060"/>
                </a:solidFill>
              </a:rPr>
              <a:t>es nuestro único y </a:t>
            </a:r>
            <a:r>
              <a:rPr lang="es-ES" sz="4800" b="1" dirty="0">
                <a:solidFill>
                  <a:srgbClr val="FF0000"/>
                </a:solidFill>
              </a:rPr>
              <a:t>suficiente sacerdote</a:t>
            </a:r>
          </a:p>
          <a:p>
            <a:pPr marL="354013" indent="-354013">
              <a:buClr>
                <a:srgbClr val="FF0000"/>
              </a:buClr>
              <a:buFont typeface="Arial" panose="020B0604020202020204" pitchFamily="34" charset="0"/>
              <a:buChar char="•"/>
            </a:pPr>
            <a:r>
              <a:rPr lang="es-ES" sz="4800" b="1" dirty="0" smtClean="0">
                <a:solidFill>
                  <a:srgbClr val="002060"/>
                </a:solidFill>
              </a:rPr>
              <a:t>Somos </a:t>
            </a:r>
            <a:r>
              <a:rPr lang="es-ES" sz="4800" b="1" dirty="0">
                <a:solidFill>
                  <a:srgbClr val="002060"/>
                </a:solidFill>
              </a:rPr>
              <a:t>salvos por la </a:t>
            </a:r>
            <a:r>
              <a:rPr lang="es-ES" sz="4800" b="1" dirty="0">
                <a:solidFill>
                  <a:srgbClr val="FF0000"/>
                </a:solidFill>
              </a:rPr>
              <a:t>justicia perfecta </a:t>
            </a:r>
            <a:r>
              <a:rPr lang="es-ES" sz="4800" b="1" dirty="0">
                <a:solidFill>
                  <a:srgbClr val="002060"/>
                </a:solidFill>
              </a:rPr>
              <a:t>de Cristo y no por nuestras obras</a:t>
            </a:r>
            <a:endParaRPr lang="es-ES" sz="4800" b="1" dirty="0">
              <a:solidFill>
                <a:srgbClr val="FF0000"/>
              </a:solidFill>
            </a:endParaRPr>
          </a:p>
        </p:txBody>
      </p:sp>
    </p:spTree>
    <p:extLst>
      <p:ext uri="{BB962C8B-B14F-4D97-AF65-F5344CB8AC3E}">
        <p14:creationId xmlns:p14="http://schemas.microsoft.com/office/powerpoint/2010/main" val="29334144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368502"/>
            <a:ext cx="1100229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El primer ángel también nos </a:t>
            </a:r>
            <a:r>
              <a:rPr lang="es-ES" sz="5400" b="1" dirty="0" smtClean="0">
                <a:solidFill>
                  <a:srgbClr val="002060"/>
                </a:solidFill>
              </a:rPr>
              <a:t>enseña </a:t>
            </a:r>
            <a:r>
              <a:rPr lang="es-ES" sz="5400" b="1" dirty="0">
                <a:solidFill>
                  <a:srgbClr val="002060"/>
                </a:solidFill>
              </a:rPr>
              <a:t>que:</a:t>
            </a:r>
          </a:p>
          <a:p>
            <a:pPr marL="685800" indent="-685800">
              <a:buClr>
                <a:srgbClr val="FF0000"/>
              </a:buClr>
              <a:buFont typeface="Arial" panose="020B0604020202020204" pitchFamily="34" charset="0"/>
              <a:buChar char="•"/>
            </a:pPr>
            <a:r>
              <a:rPr lang="es-ES" sz="5400" b="1" dirty="0" smtClean="0">
                <a:solidFill>
                  <a:srgbClr val="002060"/>
                </a:solidFill>
              </a:rPr>
              <a:t>Debemos </a:t>
            </a:r>
            <a:r>
              <a:rPr lang="es-ES" sz="5400" b="1" dirty="0">
                <a:solidFill>
                  <a:srgbClr val="002060"/>
                </a:solidFill>
              </a:rPr>
              <a:t>‘</a:t>
            </a:r>
            <a:r>
              <a:rPr lang="es-ES" sz="5400" b="1" dirty="0">
                <a:solidFill>
                  <a:srgbClr val="FF0000"/>
                </a:solidFill>
              </a:rPr>
              <a:t>temer a Dios</a:t>
            </a:r>
            <a:r>
              <a:rPr lang="es-ES" sz="5400" b="1" dirty="0">
                <a:solidFill>
                  <a:srgbClr val="002060"/>
                </a:solidFill>
              </a:rPr>
              <a:t>’ y esto se manifiesta en una </a:t>
            </a:r>
            <a:r>
              <a:rPr lang="es-ES" sz="5400" b="1" dirty="0">
                <a:solidFill>
                  <a:srgbClr val="FF0000"/>
                </a:solidFill>
              </a:rPr>
              <a:t>obediencia reverente </a:t>
            </a:r>
            <a:r>
              <a:rPr lang="es-ES" sz="5400" b="1" dirty="0">
                <a:solidFill>
                  <a:srgbClr val="002060"/>
                </a:solidFill>
              </a:rPr>
              <a:t>a sus mandamientos.</a:t>
            </a:r>
          </a:p>
          <a:p>
            <a:pPr marL="685800" indent="-685800">
              <a:buClr>
                <a:srgbClr val="FF0000"/>
              </a:buClr>
              <a:buFont typeface="Arial" panose="020B0604020202020204" pitchFamily="34" charset="0"/>
              <a:buChar char="•"/>
            </a:pPr>
            <a:r>
              <a:rPr lang="es-ES" sz="5400" b="1" dirty="0" smtClean="0">
                <a:solidFill>
                  <a:srgbClr val="002060"/>
                </a:solidFill>
              </a:rPr>
              <a:t>Debemos </a:t>
            </a:r>
            <a:r>
              <a:rPr lang="es-ES" sz="5400" b="1" dirty="0">
                <a:solidFill>
                  <a:srgbClr val="FF0000"/>
                </a:solidFill>
              </a:rPr>
              <a:t>darle gloria </a:t>
            </a:r>
            <a:r>
              <a:rPr lang="es-ES" sz="5400" b="1" dirty="0">
                <a:solidFill>
                  <a:srgbClr val="002060"/>
                </a:solidFill>
              </a:rPr>
              <a:t>a Dios reflejando la belleza de su carácter</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38934571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368502"/>
            <a:ext cx="1100229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Arial" panose="020B0604020202020204" pitchFamily="34" charset="0"/>
              <a:buChar char="•"/>
            </a:pPr>
            <a:r>
              <a:rPr lang="es-ES" sz="4800" b="1" dirty="0" smtClean="0">
                <a:solidFill>
                  <a:srgbClr val="002060"/>
                </a:solidFill>
              </a:rPr>
              <a:t>Debemos </a:t>
            </a:r>
            <a:r>
              <a:rPr lang="es-ES" sz="4800" b="1" dirty="0">
                <a:solidFill>
                  <a:srgbClr val="002060"/>
                </a:solidFill>
              </a:rPr>
              <a:t>glorificar a Dios cuidando nuestro </a:t>
            </a:r>
            <a:r>
              <a:rPr lang="es-ES" sz="4800" b="1" dirty="0">
                <a:solidFill>
                  <a:srgbClr val="FF0000"/>
                </a:solidFill>
              </a:rPr>
              <a:t>cuerpo y espíritu</a:t>
            </a:r>
            <a:r>
              <a:rPr lang="es-ES" sz="4800" b="1" dirty="0">
                <a:solidFill>
                  <a:srgbClr val="002060"/>
                </a:solidFill>
              </a:rPr>
              <a:t>.</a:t>
            </a:r>
          </a:p>
          <a:p>
            <a:pPr marL="685800" indent="-685800">
              <a:buClr>
                <a:srgbClr val="FF0000"/>
              </a:buClr>
              <a:buFont typeface="Arial" panose="020B0604020202020204" pitchFamily="34" charset="0"/>
              <a:buChar char="•"/>
            </a:pPr>
            <a:r>
              <a:rPr lang="es-ES" sz="4800" b="1" dirty="0" smtClean="0">
                <a:solidFill>
                  <a:srgbClr val="002060"/>
                </a:solidFill>
              </a:rPr>
              <a:t>Ahora </a:t>
            </a:r>
            <a:r>
              <a:rPr lang="es-ES" sz="4800" b="1" dirty="0">
                <a:solidFill>
                  <a:srgbClr val="002060"/>
                </a:solidFill>
              </a:rPr>
              <a:t>mismo transpira el </a:t>
            </a:r>
            <a:r>
              <a:rPr lang="es-ES" sz="4800" b="1" dirty="0">
                <a:solidFill>
                  <a:srgbClr val="FF0000"/>
                </a:solidFill>
              </a:rPr>
              <a:t>juicio en el cielo</a:t>
            </a:r>
            <a:r>
              <a:rPr lang="es-ES" sz="4800" b="1" dirty="0">
                <a:solidFill>
                  <a:srgbClr val="002060"/>
                </a:solidFill>
              </a:rPr>
              <a:t>.</a:t>
            </a:r>
          </a:p>
          <a:p>
            <a:pPr marL="685800" indent="-685800">
              <a:buClr>
                <a:srgbClr val="FF0000"/>
              </a:buClr>
              <a:buFont typeface="Arial" panose="020B0604020202020204" pitchFamily="34" charset="0"/>
              <a:buChar char="•"/>
            </a:pPr>
            <a:r>
              <a:rPr lang="es-ES" sz="4800" b="1" dirty="0" smtClean="0">
                <a:solidFill>
                  <a:srgbClr val="002060"/>
                </a:solidFill>
              </a:rPr>
              <a:t>Los </a:t>
            </a:r>
            <a:r>
              <a:rPr lang="es-ES" sz="4800" b="1" dirty="0">
                <a:solidFill>
                  <a:srgbClr val="FF0000"/>
                </a:solidFill>
              </a:rPr>
              <a:t>muertos</a:t>
            </a:r>
            <a:r>
              <a:rPr lang="es-ES" sz="4800" b="1" dirty="0">
                <a:solidFill>
                  <a:srgbClr val="002060"/>
                </a:solidFill>
              </a:rPr>
              <a:t> permanecerán así hasta la resurrección.</a:t>
            </a:r>
          </a:p>
          <a:p>
            <a:pPr marL="685800" indent="-685800">
              <a:buClr>
                <a:srgbClr val="FF0000"/>
              </a:buClr>
              <a:buFont typeface="Arial" panose="020B0604020202020204" pitchFamily="34" charset="0"/>
              <a:buChar char="•"/>
            </a:pPr>
            <a:r>
              <a:rPr lang="es-ES" sz="4800" b="1" dirty="0" smtClean="0">
                <a:solidFill>
                  <a:srgbClr val="002060"/>
                </a:solidFill>
              </a:rPr>
              <a:t>Debemos </a:t>
            </a:r>
            <a:r>
              <a:rPr lang="es-ES" sz="4800" b="1" dirty="0">
                <a:solidFill>
                  <a:srgbClr val="002060"/>
                </a:solidFill>
              </a:rPr>
              <a:t>guardar </a:t>
            </a:r>
            <a:r>
              <a:rPr lang="es-ES" sz="4800" b="1" dirty="0">
                <a:solidFill>
                  <a:srgbClr val="FF0000"/>
                </a:solidFill>
              </a:rPr>
              <a:t>el sábado </a:t>
            </a:r>
            <a:r>
              <a:rPr lang="es-ES" sz="4800" b="1" dirty="0">
                <a:solidFill>
                  <a:srgbClr val="002060"/>
                </a:solidFill>
              </a:rPr>
              <a:t>como </a:t>
            </a:r>
            <a:r>
              <a:rPr lang="es-ES" sz="4800" b="1" dirty="0" smtClean="0">
                <a:solidFill>
                  <a:srgbClr val="002060"/>
                </a:solidFill>
              </a:rPr>
              <a:t>recordatorio </a:t>
            </a:r>
            <a:r>
              <a:rPr lang="es-ES" sz="4800" b="1" dirty="0">
                <a:solidFill>
                  <a:srgbClr val="002060"/>
                </a:solidFill>
              </a:rPr>
              <a:t>del </a:t>
            </a:r>
            <a:r>
              <a:rPr lang="es-ES" sz="4800" b="1" dirty="0" smtClean="0">
                <a:solidFill>
                  <a:srgbClr val="002060"/>
                </a:solidFill>
              </a:rPr>
              <a:t>Creador</a:t>
            </a:r>
            <a:r>
              <a:rPr lang="es-ES" sz="4800" b="1" dirty="0">
                <a:solidFill>
                  <a:srgbClr val="002060"/>
                </a:solidFill>
              </a:rPr>
              <a:t>.</a:t>
            </a:r>
            <a:endParaRPr lang="es-ES" sz="4800" b="1" dirty="0">
              <a:solidFill>
                <a:srgbClr val="FF0000"/>
              </a:solidFill>
            </a:endParaRPr>
          </a:p>
        </p:txBody>
      </p:sp>
    </p:spTree>
    <p:extLst>
      <p:ext uri="{BB962C8B-B14F-4D97-AF65-F5344CB8AC3E}">
        <p14:creationId xmlns:p14="http://schemas.microsoft.com/office/powerpoint/2010/main" val="22281240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368502"/>
            <a:ext cx="1100229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Si </a:t>
            </a:r>
            <a:r>
              <a:rPr lang="es-ES" sz="4800" b="1" dirty="0" smtClean="0">
                <a:solidFill>
                  <a:srgbClr val="FF0000"/>
                </a:solidFill>
              </a:rPr>
              <a:t>Babilonia</a:t>
            </a:r>
            <a:r>
              <a:rPr lang="es-ES" sz="4800" b="1" dirty="0" smtClean="0">
                <a:solidFill>
                  <a:srgbClr val="002060"/>
                </a:solidFill>
              </a:rPr>
              <a:t> </a:t>
            </a:r>
            <a:r>
              <a:rPr lang="es-ES" sz="4800" b="1" dirty="0">
                <a:solidFill>
                  <a:srgbClr val="002060"/>
                </a:solidFill>
              </a:rPr>
              <a:t>hubiese aceptado el mensaje del primer ángel nunca hubiera caído. Cayó porque </a:t>
            </a:r>
            <a:r>
              <a:rPr lang="es-ES" sz="4800" b="1" dirty="0">
                <a:solidFill>
                  <a:srgbClr val="FF0000"/>
                </a:solidFill>
              </a:rPr>
              <a:t>rechazó</a:t>
            </a:r>
            <a:r>
              <a:rPr lang="es-ES" sz="4800" b="1" dirty="0">
                <a:solidFill>
                  <a:srgbClr val="002060"/>
                </a:solidFill>
              </a:rPr>
              <a:t> el mensaje del </a:t>
            </a:r>
            <a:r>
              <a:rPr lang="es-ES" sz="4800" b="1" dirty="0">
                <a:solidFill>
                  <a:srgbClr val="FF0000"/>
                </a:solidFill>
              </a:rPr>
              <a:t>primer ángel </a:t>
            </a:r>
            <a:r>
              <a:rPr lang="es-ES" sz="4800" b="1" dirty="0">
                <a:solidFill>
                  <a:srgbClr val="002060"/>
                </a:solidFill>
              </a:rPr>
              <a:t>y se convirtió en una </a:t>
            </a:r>
            <a:r>
              <a:rPr lang="es-ES" sz="4800" b="1" dirty="0">
                <a:solidFill>
                  <a:srgbClr val="FF0000"/>
                </a:solidFill>
              </a:rPr>
              <a:t>fábrica de vino fermentado</a:t>
            </a:r>
            <a:r>
              <a:rPr lang="es-ES" sz="4800" b="1" dirty="0">
                <a:solidFill>
                  <a:srgbClr val="002060"/>
                </a:solidFill>
              </a:rPr>
              <a:t>. Luego le dio su vino fermentado a los habitantes del mundo quienes se convirtieron en </a:t>
            </a:r>
            <a:r>
              <a:rPr lang="es-ES" sz="4800" b="1" dirty="0">
                <a:solidFill>
                  <a:srgbClr val="FF0000"/>
                </a:solidFill>
              </a:rPr>
              <a:t>alcohólicos </a:t>
            </a:r>
            <a:r>
              <a:rPr lang="es-ES" sz="4800" b="1" dirty="0" smtClean="0">
                <a:solidFill>
                  <a:srgbClr val="FF0000"/>
                </a:solidFill>
              </a:rPr>
              <a:t>espirituales</a:t>
            </a:r>
            <a:r>
              <a:rPr lang="es-ES" sz="4800" b="1" dirty="0" smtClean="0">
                <a:solidFill>
                  <a:srgbClr val="002060"/>
                </a:solidFill>
              </a:rPr>
              <a:t>.</a:t>
            </a:r>
            <a:endParaRPr lang="es-ES" sz="4800" b="1" dirty="0">
              <a:solidFill>
                <a:srgbClr val="FF0000"/>
              </a:solidFill>
            </a:endParaRPr>
          </a:p>
        </p:txBody>
      </p:sp>
    </p:spTree>
    <p:extLst>
      <p:ext uri="{BB962C8B-B14F-4D97-AF65-F5344CB8AC3E}">
        <p14:creationId xmlns:p14="http://schemas.microsoft.com/office/powerpoint/2010/main" val="25532843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¿Qué representa el vino?</a:t>
            </a:r>
          </a:p>
        </p:txBody>
      </p:sp>
    </p:spTree>
    <p:extLst>
      <p:ext uri="{BB962C8B-B14F-4D97-AF65-F5344CB8AC3E}">
        <p14:creationId xmlns:p14="http://schemas.microsoft.com/office/powerpoint/2010/main" val="29088858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00910" y="720678"/>
            <a:ext cx="1107537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El vino representa las </a:t>
            </a:r>
            <a:r>
              <a:rPr lang="es-ES" sz="6000" b="1" dirty="0">
                <a:solidFill>
                  <a:srgbClr val="FF0000"/>
                </a:solidFill>
              </a:rPr>
              <a:t>falsas doctrinas</a:t>
            </a:r>
            <a:r>
              <a:rPr lang="es-ES" sz="6000" b="1" dirty="0">
                <a:solidFill>
                  <a:srgbClr val="002060"/>
                </a:solidFill>
              </a:rPr>
              <a:t> y prácticas que han asimilado las iglesias apóstatas desde la torre de Babel pues de allí se originó el nombre </a:t>
            </a:r>
            <a:r>
              <a:rPr lang="es-ES" sz="6000" b="1" dirty="0" smtClean="0">
                <a:solidFill>
                  <a:srgbClr val="002060"/>
                </a:solidFill>
              </a:rPr>
              <a:t>‘Babilonia</a:t>
            </a:r>
            <a:r>
              <a:rPr lang="es-ES" sz="6000" b="1" dirty="0">
                <a:solidFill>
                  <a:srgbClr val="002060"/>
                </a:solidFill>
              </a:rPr>
              <a:t>’.</a:t>
            </a:r>
          </a:p>
        </p:txBody>
      </p:sp>
    </p:spTree>
    <p:extLst>
      <p:ext uri="{BB962C8B-B14F-4D97-AF65-F5344CB8AC3E}">
        <p14:creationId xmlns:p14="http://schemas.microsoft.com/office/powerpoint/2010/main" val="22457680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7" y="681282"/>
            <a:ext cx="11497139" cy="6001643"/>
          </a:xfrm>
          <a:prstGeom prst="rect">
            <a:avLst/>
          </a:prstGeom>
          <a:noFill/>
        </p:spPr>
        <p:txBody>
          <a:bodyPr wrap="square" rtlCol="0">
            <a:spAutoFit/>
          </a:bodyPr>
          <a:lstStyle/>
          <a:p>
            <a:r>
              <a:rPr lang="es-ES" sz="4800" b="1" dirty="0">
                <a:solidFill>
                  <a:schemeClr val="bg1"/>
                </a:solidFill>
              </a:rPr>
              <a:t>“Las denominaciones religiosas caídas son Babilonia. Babilonia ha estado promoviendo </a:t>
            </a:r>
            <a:r>
              <a:rPr lang="es-ES" sz="4800" b="1" dirty="0">
                <a:solidFill>
                  <a:srgbClr val="FFFF00"/>
                </a:solidFill>
              </a:rPr>
              <a:t>doctrinas venenosas</a:t>
            </a:r>
            <a:r>
              <a:rPr lang="es-ES" sz="4800" b="1" dirty="0">
                <a:solidFill>
                  <a:schemeClr val="bg1"/>
                </a:solidFill>
              </a:rPr>
              <a:t>, </a:t>
            </a:r>
            <a:r>
              <a:rPr lang="es-ES" sz="4800" b="1" dirty="0">
                <a:solidFill>
                  <a:srgbClr val="FFFF00"/>
                </a:solidFill>
              </a:rPr>
              <a:t>el vino del error</a:t>
            </a:r>
            <a:r>
              <a:rPr lang="es-ES" sz="4800" b="1" dirty="0">
                <a:solidFill>
                  <a:schemeClr val="bg1"/>
                </a:solidFill>
              </a:rPr>
              <a:t>. Este </a:t>
            </a:r>
            <a:r>
              <a:rPr lang="es-ES" sz="4800" b="1" dirty="0">
                <a:solidFill>
                  <a:srgbClr val="FFFF00"/>
                </a:solidFill>
              </a:rPr>
              <a:t>vino de error </a:t>
            </a:r>
            <a:r>
              <a:rPr lang="es-ES" sz="4800" b="1" dirty="0">
                <a:solidFill>
                  <a:schemeClr val="bg1"/>
                </a:solidFill>
              </a:rPr>
              <a:t>se compone de </a:t>
            </a:r>
            <a:r>
              <a:rPr lang="es-ES" sz="4800" b="1" dirty="0">
                <a:solidFill>
                  <a:srgbClr val="FFFF00"/>
                </a:solidFill>
              </a:rPr>
              <a:t>falsas doctrinas</a:t>
            </a:r>
            <a:r>
              <a:rPr lang="es-ES" sz="4800" b="1" dirty="0">
                <a:solidFill>
                  <a:schemeClr val="bg1"/>
                </a:solidFill>
              </a:rPr>
              <a:t>, tales como la inmortalidad natural del alma, el tormento eterno de los malos, la negación de la preexistencia de Cristo antes de su nacimiento en Belén,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EGW, Testimonios </a:t>
            </a:r>
            <a:r>
              <a:rPr lang="es-ES" sz="3200" b="1" dirty="0">
                <a:solidFill>
                  <a:srgbClr val="FF0000"/>
                </a:solidFill>
                <a:latin typeface="Arial Black" panose="020B0A04020102020204" pitchFamily="34" charset="0"/>
              </a:rPr>
              <a:t>para los Ministros, p. 59</a:t>
            </a:r>
          </a:p>
        </p:txBody>
      </p:sp>
    </p:spTree>
    <p:extLst>
      <p:ext uri="{BB962C8B-B14F-4D97-AF65-F5344CB8AC3E}">
        <p14:creationId xmlns:p14="http://schemas.microsoft.com/office/powerpoint/2010/main" val="6488189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371566"/>
            <a:ext cx="11081982" cy="5262979"/>
          </a:xfrm>
          <a:prstGeom prst="rect">
            <a:avLst/>
          </a:prstGeom>
          <a:noFill/>
        </p:spPr>
        <p:txBody>
          <a:bodyPr wrap="square" rtlCol="0">
            <a:spAutoFit/>
          </a:bodyPr>
          <a:lstStyle/>
          <a:p>
            <a:r>
              <a:rPr lang="es-ES" sz="4800" b="1" dirty="0" smtClean="0">
                <a:solidFill>
                  <a:schemeClr val="bg1"/>
                </a:solidFill>
              </a:rPr>
              <a:t>y </a:t>
            </a:r>
            <a:r>
              <a:rPr lang="es-ES" sz="4800" b="1" dirty="0">
                <a:solidFill>
                  <a:schemeClr val="bg1"/>
                </a:solidFill>
              </a:rPr>
              <a:t>el defender y exaltar el primer día de la semana por encima del día santo de Dios. </a:t>
            </a:r>
            <a:r>
              <a:rPr lang="es-ES" sz="4800" b="1" dirty="0">
                <a:solidFill>
                  <a:srgbClr val="FFFF00"/>
                </a:solidFill>
              </a:rPr>
              <a:t>Estos errores y otros similares </a:t>
            </a:r>
            <a:r>
              <a:rPr lang="es-ES" sz="4800" b="1" dirty="0">
                <a:solidFill>
                  <a:schemeClr val="bg1"/>
                </a:solidFill>
              </a:rPr>
              <a:t>son presentados al mundo por las diversas iglesias, y así se cumple el pasaje que dice: 'Porque todas las gentes han bebido del vino del furor de su fornicación'. </a:t>
            </a:r>
          </a:p>
        </p:txBody>
      </p:sp>
    </p:spTree>
    <p:extLst>
      <p:ext uri="{BB962C8B-B14F-4D97-AF65-F5344CB8AC3E}">
        <p14:creationId xmlns:p14="http://schemas.microsoft.com/office/powerpoint/2010/main" val="34516892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371566"/>
            <a:ext cx="11081982" cy="5509200"/>
          </a:xfrm>
          <a:prstGeom prst="rect">
            <a:avLst/>
          </a:prstGeom>
          <a:noFill/>
        </p:spPr>
        <p:txBody>
          <a:bodyPr wrap="square" rtlCol="0">
            <a:spAutoFit/>
          </a:bodyPr>
          <a:lstStyle/>
          <a:p>
            <a:r>
              <a:rPr lang="es-ES" sz="4400" b="1" dirty="0" smtClean="0">
                <a:solidFill>
                  <a:schemeClr val="bg1"/>
                </a:solidFill>
              </a:rPr>
              <a:t>Un </a:t>
            </a:r>
            <a:r>
              <a:rPr lang="es-ES" sz="4400" b="1" dirty="0">
                <a:solidFill>
                  <a:schemeClr val="bg1"/>
                </a:solidFill>
              </a:rPr>
              <a:t>furor es lo que producen falsas doctrinas, y cuando los reyes y presidentes beben de este vino del furor de su fornicación, </a:t>
            </a:r>
            <a:r>
              <a:rPr lang="es-ES" sz="4400" b="1" dirty="0">
                <a:solidFill>
                  <a:srgbClr val="FFFF00"/>
                </a:solidFill>
              </a:rPr>
              <a:t>resultan movidos por la ira</a:t>
            </a:r>
            <a:r>
              <a:rPr lang="es-ES" sz="4400" b="1" dirty="0">
                <a:solidFill>
                  <a:schemeClr val="bg1"/>
                </a:solidFill>
              </a:rPr>
              <a:t> contra aquellos que no estarán de acuerdo con las </a:t>
            </a:r>
            <a:r>
              <a:rPr lang="es-ES" sz="4400" b="1" dirty="0">
                <a:solidFill>
                  <a:srgbClr val="FFFF00"/>
                </a:solidFill>
              </a:rPr>
              <a:t>herejías falsas y satánicas </a:t>
            </a:r>
            <a:r>
              <a:rPr lang="es-ES" sz="4400" b="1" dirty="0">
                <a:solidFill>
                  <a:schemeClr val="bg1"/>
                </a:solidFill>
              </a:rPr>
              <a:t>que exaltan el descanso espurio, e inducen a los hombres a pisotear el monumento conmemorativo de Dios</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35040398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¿Qué son las abominaciones?</a:t>
            </a:r>
          </a:p>
        </p:txBody>
      </p:sp>
    </p:spTree>
    <p:extLst>
      <p:ext uri="{BB962C8B-B14F-4D97-AF65-F5344CB8AC3E}">
        <p14:creationId xmlns:p14="http://schemas.microsoft.com/office/powerpoint/2010/main" val="2018987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460835"/>
            <a:ext cx="1171302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La </a:t>
            </a:r>
            <a:r>
              <a:rPr lang="es-ES" sz="4800" b="1" dirty="0" smtClean="0">
                <a:solidFill>
                  <a:srgbClr val="002060"/>
                </a:solidFill>
              </a:rPr>
              <a:t>Babilonia </a:t>
            </a:r>
            <a:r>
              <a:rPr lang="es-ES" sz="4800" b="1" dirty="0">
                <a:solidFill>
                  <a:srgbClr val="002060"/>
                </a:solidFill>
              </a:rPr>
              <a:t>que menciona el mensaje del segundo ángel no es la </a:t>
            </a:r>
            <a:r>
              <a:rPr lang="es-ES" sz="4800" b="1" dirty="0" smtClean="0">
                <a:solidFill>
                  <a:srgbClr val="002060"/>
                </a:solidFill>
              </a:rPr>
              <a:t>Babilonia </a:t>
            </a:r>
            <a:r>
              <a:rPr lang="es-ES" sz="4800" b="1" dirty="0">
                <a:solidFill>
                  <a:srgbClr val="002060"/>
                </a:solidFill>
              </a:rPr>
              <a:t>literal que se hallaba en el </a:t>
            </a:r>
            <a:r>
              <a:rPr lang="es-ES" sz="4800" b="1" dirty="0" smtClean="0">
                <a:solidFill>
                  <a:srgbClr val="002060"/>
                </a:solidFill>
              </a:rPr>
              <a:t>Valle </a:t>
            </a:r>
            <a:r>
              <a:rPr lang="es-ES" sz="4800" b="1" dirty="0">
                <a:solidFill>
                  <a:srgbClr val="002060"/>
                </a:solidFill>
              </a:rPr>
              <a:t>de Mesopotamia. Esta </a:t>
            </a:r>
            <a:r>
              <a:rPr lang="es-ES" sz="4800" b="1" dirty="0" smtClean="0">
                <a:solidFill>
                  <a:srgbClr val="002060"/>
                </a:solidFill>
              </a:rPr>
              <a:t>Babilonia </a:t>
            </a:r>
            <a:r>
              <a:rPr lang="es-ES" sz="4800" b="1" dirty="0">
                <a:solidFill>
                  <a:srgbClr val="002060"/>
                </a:solidFill>
              </a:rPr>
              <a:t>pereció hace mucho tiempo. El libro de Apocalipsis indica que </a:t>
            </a:r>
            <a:r>
              <a:rPr lang="es-ES" sz="4800" b="1" dirty="0" smtClean="0">
                <a:solidFill>
                  <a:srgbClr val="FF0000"/>
                </a:solidFill>
              </a:rPr>
              <a:t>Babilonia</a:t>
            </a:r>
            <a:r>
              <a:rPr lang="es-ES" sz="4800" b="1" dirty="0" smtClean="0">
                <a:solidFill>
                  <a:srgbClr val="002060"/>
                </a:solidFill>
              </a:rPr>
              <a:t> </a:t>
            </a:r>
            <a:r>
              <a:rPr lang="es-ES" sz="4800" b="1" dirty="0">
                <a:solidFill>
                  <a:srgbClr val="002060"/>
                </a:solidFill>
              </a:rPr>
              <a:t>representa una </a:t>
            </a:r>
            <a:r>
              <a:rPr lang="es-ES" sz="4800" b="1" dirty="0">
                <a:solidFill>
                  <a:srgbClr val="FF0000"/>
                </a:solidFill>
              </a:rPr>
              <a:t>coalición espiritual y global </a:t>
            </a:r>
            <a:r>
              <a:rPr lang="es-ES" sz="4800" b="1" dirty="0">
                <a:solidFill>
                  <a:srgbClr val="002060"/>
                </a:solidFill>
              </a:rPr>
              <a:t>que se </a:t>
            </a:r>
            <a:r>
              <a:rPr lang="es-ES" sz="4800" b="1" dirty="0">
                <a:solidFill>
                  <a:srgbClr val="FF0000"/>
                </a:solidFill>
              </a:rPr>
              <a:t>opondrá</a:t>
            </a:r>
            <a:r>
              <a:rPr lang="es-ES" sz="4800" b="1" dirty="0">
                <a:solidFill>
                  <a:srgbClr val="002060"/>
                </a:solidFill>
              </a:rPr>
              <a:t> a Dios y a su pueblo </a:t>
            </a:r>
            <a:r>
              <a:rPr lang="es-ES" sz="4800" b="1" dirty="0">
                <a:solidFill>
                  <a:srgbClr val="FF0000"/>
                </a:solidFill>
              </a:rPr>
              <a:t>al final de la historia.</a:t>
            </a:r>
          </a:p>
        </p:txBody>
      </p:sp>
    </p:spTree>
    <p:extLst>
      <p:ext uri="{BB962C8B-B14F-4D97-AF65-F5344CB8AC3E}">
        <p14:creationId xmlns:p14="http://schemas.microsoft.com/office/powerpoint/2010/main" val="275635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0511" y="324531"/>
            <a:ext cx="1074395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9600" b="1" dirty="0">
                <a:solidFill>
                  <a:srgbClr val="FF0000"/>
                </a:solidFill>
              </a:rPr>
              <a:t>Confeccionar</a:t>
            </a:r>
            <a:r>
              <a:rPr lang="es-ES" sz="9600" b="1" dirty="0">
                <a:solidFill>
                  <a:srgbClr val="002060"/>
                </a:solidFill>
              </a:rPr>
              <a:t> ídolos e </a:t>
            </a:r>
            <a:r>
              <a:rPr lang="es-ES" sz="9600" b="1" dirty="0">
                <a:solidFill>
                  <a:srgbClr val="FF0000"/>
                </a:solidFill>
              </a:rPr>
              <a:t>inclinarse</a:t>
            </a:r>
            <a:r>
              <a:rPr lang="es-ES" sz="9600" b="1" dirty="0">
                <a:solidFill>
                  <a:srgbClr val="002060"/>
                </a:solidFill>
              </a:rPr>
              <a:t> ante ellos es una </a:t>
            </a:r>
            <a:r>
              <a:rPr lang="es-ES" sz="9600" b="1" dirty="0">
                <a:solidFill>
                  <a:srgbClr val="FF0000"/>
                </a:solidFill>
              </a:rPr>
              <a:t>abominación</a:t>
            </a:r>
            <a:r>
              <a:rPr lang="es-ES" sz="9600" b="1" dirty="0" smtClean="0">
                <a:solidFill>
                  <a:srgbClr val="002060"/>
                </a:solidFill>
              </a:rPr>
              <a:t>:</a:t>
            </a:r>
            <a:endParaRPr lang="es-ES" sz="9600" b="1" i="1" dirty="0">
              <a:solidFill>
                <a:srgbClr val="FFFF00"/>
              </a:solidFill>
            </a:endParaRPr>
          </a:p>
        </p:txBody>
      </p:sp>
    </p:spTree>
    <p:extLst>
      <p:ext uri="{BB962C8B-B14F-4D97-AF65-F5344CB8AC3E}">
        <p14:creationId xmlns:p14="http://schemas.microsoft.com/office/powerpoint/2010/main" val="29438381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7" y="681282"/>
            <a:ext cx="11497139" cy="6186309"/>
          </a:xfrm>
          <a:prstGeom prst="rect">
            <a:avLst/>
          </a:prstGeom>
          <a:noFill/>
        </p:spPr>
        <p:txBody>
          <a:bodyPr wrap="square" rtlCol="0">
            <a:spAutoFit/>
          </a:bodyPr>
          <a:lstStyle/>
          <a:p>
            <a:r>
              <a:rPr lang="es-ES" sz="4400" b="1" dirty="0" smtClean="0">
                <a:solidFill>
                  <a:schemeClr val="bg1"/>
                </a:solidFill>
              </a:rPr>
              <a:t>“</a:t>
            </a:r>
            <a:r>
              <a:rPr lang="es-ES" sz="4400" b="1" dirty="0">
                <a:solidFill>
                  <a:srgbClr val="FFFF00"/>
                </a:solidFill>
              </a:rPr>
              <a:t>No te harás imagen</a:t>
            </a:r>
            <a:r>
              <a:rPr lang="es-ES" sz="4400" b="1" dirty="0">
                <a:solidFill>
                  <a:schemeClr val="bg1"/>
                </a:solidFill>
              </a:rPr>
              <a:t>, ni </a:t>
            </a:r>
            <a:r>
              <a:rPr lang="es-ES" sz="4400" b="1" dirty="0">
                <a:solidFill>
                  <a:srgbClr val="FFFF00"/>
                </a:solidFill>
              </a:rPr>
              <a:t>ninguna semejanza</a:t>
            </a:r>
            <a:r>
              <a:rPr lang="es-ES" sz="4400" b="1" dirty="0">
                <a:solidFill>
                  <a:schemeClr val="bg1"/>
                </a:solidFill>
              </a:rPr>
              <a:t> de lo que esté arriba en el cielo, ni abajo en la tierra, ni en las aguas debajo de la tierra. </a:t>
            </a:r>
            <a:r>
              <a:rPr lang="es-ES" sz="4400" b="1" dirty="0">
                <a:solidFill>
                  <a:srgbClr val="FF0000"/>
                </a:solidFill>
              </a:rPr>
              <a:t>5</a:t>
            </a:r>
            <a:r>
              <a:rPr lang="es-ES" sz="4400" b="1" dirty="0">
                <a:solidFill>
                  <a:schemeClr val="bg1"/>
                </a:solidFill>
              </a:rPr>
              <a:t> </a:t>
            </a:r>
            <a:r>
              <a:rPr lang="es-ES" sz="4400" b="1" dirty="0">
                <a:solidFill>
                  <a:srgbClr val="FFFF00"/>
                </a:solidFill>
              </a:rPr>
              <a:t>No te inclinarás a ellas</a:t>
            </a:r>
            <a:r>
              <a:rPr lang="es-ES" sz="4400" b="1" dirty="0">
                <a:solidFill>
                  <a:schemeClr val="bg1"/>
                </a:solidFill>
              </a:rPr>
              <a:t>, </a:t>
            </a:r>
            <a:r>
              <a:rPr lang="es-ES" sz="4400" b="1" dirty="0">
                <a:solidFill>
                  <a:srgbClr val="FFFF00"/>
                </a:solidFill>
              </a:rPr>
              <a:t>ni las honrarás</a:t>
            </a:r>
            <a:r>
              <a:rPr lang="es-ES" sz="4400" b="1" dirty="0">
                <a:solidFill>
                  <a:schemeClr val="bg1"/>
                </a:solidFill>
              </a:rPr>
              <a:t>; porque yo soy Jehová tu Dios, fuerte, celoso, que visito la maldad de los padres sobre los hijos hasta la tercera y cuarta generación de los que me aborrecen, </a:t>
            </a:r>
            <a:r>
              <a:rPr lang="es-ES" sz="4400" b="1" dirty="0">
                <a:solidFill>
                  <a:srgbClr val="FF0000"/>
                </a:solidFill>
              </a:rPr>
              <a:t>6</a:t>
            </a:r>
            <a:r>
              <a:rPr lang="es-ES" sz="4400" b="1" dirty="0">
                <a:solidFill>
                  <a:schemeClr val="bg1"/>
                </a:solidFill>
              </a:rPr>
              <a:t> y hago misericordia a millares, a los que me aman y guardan mis mandamientos.”</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Éxodo 20:4-6:</a:t>
            </a:r>
          </a:p>
        </p:txBody>
      </p:sp>
    </p:spTree>
    <p:extLst>
      <p:ext uri="{BB962C8B-B14F-4D97-AF65-F5344CB8AC3E}">
        <p14:creationId xmlns:p14="http://schemas.microsoft.com/office/powerpoint/2010/main" val="39889874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7" y="681282"/>
            <a:ext cx="11497139"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Las </a:t>
            </a:r>
            <a:r>
              <a:rPr lang="es-ES" sz="4800" b="1" dirty="0">
                <a:solidFill>
                  <a:srgbClr val="FFFF00"/>
                </a:solidFill>
              </a:rPr>
              <a:t>esculturas</a:t>
            </a:r>
            <a:r>
              <a:rPr lang="es-ES" sz="4800" b="1" dirty="0">
                <a:solidFill>
                  <a:schemeClr val="bg1"/>
                </a:solidFill>
              </a:rPr>
              <a:t> de sus dioses quemarás en el fuego; no codiciarás plata ni oro de ellas para tomarlo para ti, para que no tropieces en ello, pues es </a:t>
            </a:r>
            <a:r>
              <a:rPr lang="es-ES" sz="4800" b="1" dirty="0">
                <a:solidFill>
                  <a:srgbClr val="FFFF00"/>
                </a:solidFill>
              </a:rPr>
              <a:t>abominación</a:t>
            </a:r>
            <a:r>
              <a:rPr lang="es-ES" sz="4800" b="1" dirty="0">
                <a:solidFill>
                  <a:schemeClr val="bg1"/>
                </a:solidFill>
              </a:rPr>
              <a:t> a Jehová tu Dios; </a:t>
            </a:r>
            <a:r>
              <a:rPr lang="es-ES" sz="4800" b="1" dirty="0">
                <a:solidFill>
                  <a:srgbClr val="FF0000"/>
                </a:solidFill>
              </a:rPr>
              <a:t>26</a:t>
            </a:r>
            <a:r>
              <a:rPr lang="es-ES" sz="4800" b="1" dirty="0">
                <a:solidFill>
                  <a:schemeClr val="bg1"/>
                </a:solidFill>
              </a:rPr>
              <a:t> y no traerás cosa </a:t>
            </a:r>
            <a:r>
              <a:rPr lang="es-ES" sz="4800" b="1" dirty="0">
                <a:solidFill>
                  <a:srgbClr val="FFFF00"/>
                </a:solidFill>
              </a:rPr>
              <a:t>abominable</a:t>
            </a:r>
            <a:r>
              <a:rPr lang="es-ES" sz="4800" b="1" dirty="0">
                <a:solidFill>
                  <a:schemeClr val="bg1"/>
                </a:solidFill>
              </a:rPr>
              <a:t> a tu casa, para que no seas anatema; del todo la aborrecerás y la </a:t>
            </a:r>
            <a:r>
              <a:rPr lang="es-ES" sz="4800" b="1" dirty="0">
                <a:solidFill>
                  <a:srgbClr val="FFFF00"/>
                </a:solidFill>
              </a:rPr>
              <a:t>abominarás</a:t>
            </a:r>
            <a:r>
              <a:rPr lang="es-ES" sz="4800" b="1" dirty="0">
                <a:solidFill>
                  <a:schemeClr val="bg1"/>
                </a:solidFill>
              </a:rPr>
              <a:t>, porque es </a:t>
            </a:r>
            <a:r>
              <a:rPr lang="es-ES" sz="4800" b="1" dirty="0" smtClean="0">
                <a:solidFill>
                  <a:schemeClr val="bg1"/>
                </a:solidFill>
              </a:rPr>
              <a:t>anatema [maldición].”</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Deuteronomio 7:25, 26:</a:t>
            </a:r>
          </a:p>
        </p:txBody>
      </p:sp>
    </p:spTree>
    <p:extLst>
      <p:ext uri="{BB962C8B-B14F-4D97-AF65-F5344CB8AC3E}">
        <p14:creationId xmlns:p14="http://schemas.microsoft.com/office/powerpoint/2010/main" val="35226377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7" y="681282"/>
            <a:ext cx="11497139"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hablarán los levitas, y dirán a todo varón de Israel en alta voz: </a:t>
            </a:r>
            <a:r>
              <a:rPr lang="es-ES" sz="5400" b="1" dirty="0">
                <a:solidFill>
                  <a:srgbClr val="FF0000"/>
                </a:solidFill>
              </a:rPr>
              <a:t>15</a:t>
            </a:r>
            <a:r>
              <a:rPr lang="es-ES" sz="5400" b="1" dirty="0">
                <a:solidFill>
                  <a:schemeClr val="bg1"/>
                </a:solidFill>
              </a:rPr>
              <a:t> </a:t>
            </a:r>
            <a:r>
              <a:rPr lang="es-ES" sz="5400" b="1" dirty="0">
                <a:solidFill>
                  <a:srgbClr val="FFFF00"/>
                </a:solidFill>
              </a:rPr>
              <a:t>Maldito</a:t>
            </a:r>
            <a:r>
              <a:rPr lang="es-ES" sz="5400" b="1" dirty="0">
                <a:solidFill>
                  <a:schemeClr val="bg1"/>
                </a:solidFill>
              </a:rPr>
              <a:t> el hombre que hiciere </a:t>
            </a:r>
            <a:r>
              <a:rPr lang="es-ES" sz="5400" b="1" dirty="0">
                <a:solidFill>
                  <a:srgbClr val="FFFF00"/>
                </a:solidFill>
              </a:rPr>
              <a:t>escultura o imagen </a:t>
            </a:r>
            <a:r>
              <a:rPr lang="es-ES" sz="5400" b="1" dirty="0">
                <a:solidFill>
                  <a:schemeClr val="bg1"/>
                </a:solidFill>
              </a:rPr>
              <a:t>de fundición, </a:t>
            </a:r>
            <a:r>
              <a:rPr lang="es-ES" sz="5400" b="1" dirty="0">
                <a:solidFill>
                  <a:srgbClr val="FFFF00"/>
                </a:solidFill>
              </a:rPr>
              <a:t>abominación</a:t>
            </a:r>
            <a:r>
              <a:rPr lang="es-ES" sz="5400" b="1" dirty="0">
                <a:solidFill>
                  <a:schemeClr val="bg1"/>
                </a:solidFill>
              </a:rPr>
              <a:t> a Jehová, obra de mano de artífice, y la pusiere en oculto. Y todo el pueblo responderá y dirá: Amén.”</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Deuteronomio 27:14-15:</a:t>
            </a:r>
          </a:p>
        </p:txBody>
      </p:sp>
    </p:spTree>
    <p:extLst>
      <p:ext uri="{BB962C8B-B14F-4D97-AF65-F5344CB8AC3E}">
        <p14:creationId xmlns:p14="http://schemas.microsoft.com/office/powerpoint/2010/main" val="8898356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7" y="681282"/>
            <a:ext cx="11497139"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hablarán los levitas, y dirán a todo varón de Israel en alta voz: </a:t>
            </a:r>
            <a:r>
              <a:rPr lang="es-ES" sz="5400" b="1" dirty="0">
                <a:solidFill>
                  <a:srgbClr val="FF0000"/>
                </a:solidFill>
              </a:rPr>
              <a:t>15</a:t>
            </a:r>
            <a:r>
              <a:rPr lang="es-ES" sz="5400" b="1" dirty="0">
                <a:solidFill>
                  <a:schemeClr val="bg1"/>
                </a:solidFill>
              </a:rPr>
              <a:t> </a:t>
            </a:r>
            <a:r>
              <a:rPr lang="es-ES" sz="5400" b="1" dirty="0">
                <a:solidFill>
                  <a:srgbClr val="FFFF00"/>
                </a:solidFill>
              </a:rPr>
              <a:t>Maldito</a:t>
            </a:r>
            <a:r>
              <a:rPr lang="es-ES" sz="5400" b="1" dirty="0">
                <a:solidFill>
                  <a:schemeClr val="bg1"/>
                </a:solidFill>
              </a:rPr>
              <a:t> el hombre que hiciere </a:t>
            </a:r>
            <a:r>
              <a:rPr lang="es-ES" sz="5400" b="1" dirty="0">
                <a:solidFill>
                  <a:srgbClr val="FFFF00"/>
                </a:solidFill>
              </a:rPr>
              <a:t>escultura o imagen </a:t>
            </a:r>
            <a:r>
              <a:rPr lang="es-ES" sz="5400" b="1" dirty="0">
                <a:solidFill>
                  <a:schemeClr val="bg1"/>
                </a:solidFill>
              </a:rPr>
              <a:t>de fundición, </a:t>
            </a:r>
            <a:r>
              <a:rPr lang="es-ES" sz="5400" b="1" dirty="0">
                <a:solidFill>
                  <a:srgbClr val="FFFF00"/>
                </a:solidFill>
              </a:rPr>
              <a:t>abominación</a:t>
            </a:r>
            <a:r>
              <a:rPr lang="es-ES" sz="5400" b="1" dirty="0">
                <a:solidFill>
                  <a:schemeClr val="bg1"/>
                </a:solidFill>
              </a:rPr>
              <a:t> a Jehová, obra de mano de artífice, y la pusiere en oculto. Y todo el pueblo responderá y dirá: Amén.”</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Deuteronomio 27:14-15:</a:t>
            </a:r>
          </a:p>
        </p:txBody>
      </p:sp>
    </p:spTree>
    <p:extLst>
      <p:ext uri="{BB962C8B-B14F-4D97-AF65-F5344CB8AC3E}">
        <p14:creationId xmlns:p14="http://schemas.microsoft.com/office/powerpoint/2010/main" val="9691491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0511" y="324531"/>
            <a:ext cx="10743953"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9600" b="1" dirty="0">
                <a:solidFill>
                  <a:srgbClr val="002060"/>
                </a:solidFill>
              </a:rPr>
              <a:t>Las </a:t>
            </a:r>
            <a:r>
              <a:rPr lang="es-ES" sz="9600" b="1" dirty="0">
                <a:solidFill>
                  <a:srgbClr val="FF0000"/>
                </a:solidFill>
              </a:rPr>
              <a:t>prácticas ocultistas </a:t>
            </a:r>
            <a:r>
              <a:rPr lang="es-ES" sz="9600" b="1" dirty="0">
                <a:solidFill>
                  <a:srgbClr val="002060"/>
                </a:solidFill>
              </a:rPr>
              <a:t>son una </a:t>
            </a:r>
            <a:r>
              <a:rPr lang="es-ES" sz="9600" b="1" dirty="0">
                <a:solidFill>
                  <a:srgbClr val="FF0000"/>
                </a:solidFill>
              </a:rPr>
              <a:t>abominación</a:t>
            </a:r>
            <a:r>
              <a:rPr lang="es-ES" sz="9600" b="1" dirty="0">
                <a:solidFill>
                  <a:srgbClr val="002060"/>
                </a:solidFill>
              </a:rPr>
              <a:t>:</a:t>
            </a:r>
            <a:endParaRPr lang="es-ES" sz="9600" b="1" i="1" dirty="0">
              <a:solidFill>
                <a:srgbClr val="FFFF00"/>
              </a:solidFill>
            </a:endParaRPr>
          </a:p>
        </p:txBody>
      </p:sp>
    </p:spTree>
    <p:extLst>
      <p:ext uri="{BB962C8B-B14F-4D97-AF65-F5344CB8AC3E}">
        <p14:creationId xmlns:p14="http://schemas.microsoft.com/office/powerpoint/2010/main" val="1757893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838" y="565891"/>
            <a:ext cx="11497139" cy="6247864"/>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Cuando entres a la tierra que Jehová tu Dios te da, no aprenderás a hacer según las </a:t>
            </a:r>
            <a:r>
              <a:rPr lang="es-ES" sz="4000" b="1" dirty="0">
                <a:solidFill>
                  <a:srgbClr val="FFFF00"/>
                </a:solidFill>
              </a:rPr>
              <a:t>abominaciones</a:t>
            </a:r>
            <a:r>
              <a:rPr lang="es-ES" sz="4000" b="1" dirty="0">
                <a:solidFill>
                  <a:schemeClr val="bg1"/>
                </a:solidFill>
              </a:rPr>
              <a:t> de aquellas naciones. </a:t>
            </a:r>
            <a:r>
              <a:rPr lang="es-ES" sz="4000" b="1" dirty="0">
                <a:solidFill>
                  <a:srgbClr val="FF0000"/>
                </a:solidFill>
              </a:rPr>
              <a:t>10</a:t>
            </a:r>
            <a:r>
              <a:rPr lang="es-ES" sz="4000" b="1" dirty="0">
                <a:solidFill>
                  <a:schemeClr val="bg1"/>
                </a:solidFill>
              </a:rPr>
              <a:t> No sea hallado en ti quien haga pasar a su hijo o a su hija por el fuego, ni quien practique </a:t>
            </a:r>
            <a:r>
              <a:rPr lang="es-ES" sz="4000" b="1" dirty="0">
                <a:solidFill>
                  <a:srgbClr val="FFFF00"/>
                </a:solidFill>
              </a:rPr>
              <a:t>adivinación</a:t>
            </a:r>
            <a:r>
              <a:rPr lang="es-ES" sz="4000" b="1" dirty="0">
                <a:solidFill>
                  <a:schemeClr val="bg1"/>
                </a:solidFill>
              </a:rPr>
              <a:t>, ni agorero, ni sortílego, ni hechicero, </a:t>
            </a:r>
            <a:r>
              <a:rPr lang="es-ES" sz="4000" b="1" dirty="0">
                <a:solidFill>
                  <a:srgbClr val="FF0000"/>
                </a:solidFill>
              </a:rPr>
              <a:t>11</a:t>
            </a:r>
            <a:r>
              <a:rPr lang="es-ES" sz="4000" b="1" dirty="0">
                <a:solidFill>
                  <a:schemeClr val="bg1"/>
                </a:solidFill>
              </a:rPr>
              <a:t> ni encantador, ni </a:t>
            </a:r>
            <a:r>
              <a:rPr lang="es-ES" sz="4000" b="1" dirty="0">
                <a:solidFill>
                  <a:srgbClr val="FFFF00"/>
                </a:solidFill>
              </a:rPr>
              <a:t>adivino [médium], </a:t>
            </a:r>
            <a:r>
              <a:rPr lang="es-ES" sz="4000" b="1" dirty="0">
                <a:solidFill>
                  <a:schemeClr val="bg1"/>
                </a:solidFill>
              </a:rPr>
              <a:t>ni </a:t>
            </a:r>
            <a:r>
              <a:rPr lang="es-ES" sz="4000" b="1" dirty="0">
                <a:solidFill>
                  <a:srgbClr val="FFFF00"/>
                </a:solidFill>
              </a:rPr>
              <a:t>mago [espiritista],</a:t>
            </a:r>
            <a:r>
              <a:rPr lang="es-ES" sz="4000" b="1" dirty="0">
                <a:solidFill>
                  <a:schemeClr val="bg1"/>
                </a:solidFill>
              </a:rPr>
              <a:t> ni </a:t>
            </a:r>
            <a:r>
              <a:rPr lang="es-ES" sz="4000" b="1" dirty="0">
                <a:solidFill>
                  <a:srgbClr val="FFFF00"/>
                </a:solidFill>
              </a:rPr>
              <a:t>quien consulte a los muertos</a:t>
            </a:r>
            <a:r>
              <a:rPr lang="es-ES" sz="4000" b="1" dirty="0">
                <a:solidFill>
                  <a:schemeClr val="bg1"/>
                </a:solidFill>
              </a:rPr>
              <a:t>. </a:t>
            </a:r>
            <a:r>
              <a:rPr lang="es-ES" sz="4000" b="1" dirty="0">
                <a:solidFill>
                  <a:srgbClr val="FF0000"/>
                </a:solidFill>
              </a:rPr>
              <a:t>12</a:t>
            </a:r>
            <a:r>
              <a:rPr lang="es-ES" sz="4000" b="1" dirty="0">
                <a:solidFill>
                  <a:schemeClr val="bg1"/>
                </a:solidFill>
              </a:rPr>
              <a:t> Porque es </a:t>
            </a:r>
            <a:r>
              <a:rPr lang="es-ES" sz="4000" b="1" dirty="0">
                <a:solidFill>
                  <a:srgbClr val="FFFF00"/>
                </a:solidFill>
              </a:rPr>
              <a:t>abominación</a:t>
            </a:r>
            <a:r>
              <a:rPr lang="es-ES" sz="4000" b="1" dirty="0">
                <a:solidFill>
                  <a:schemeClr val="bg1"/>
                </a:solidFill>
              </a:rPr>
              <a:t> para con Jehová cualquiera que hace estas cosas, y por estas </a:t>
            </a:r>
            <a:r>
              <a:rPr lang="es-ES" sz="4000" b="1" dirty="0">
                <a:solidFill>
                  <a:srgbClr val="FFFF00"/>
                </a:solidFill>
              </a:rPr>
              <a:t>abominaciones</a:t>
            </a:r>
            <a:r>
              <a:rPr lang="es-ES" sz="4000" b="1" dirty="0">
                <a:solidFill>
                  <a:schemeClr val="bg1"/>
                </a:solidFill>
              </a:rPr>
              <a:t> Jehová tu Dios echa estas naciones de delante de ti.”</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Deuteronomio 18:9-12:</a:t>
            </a:r>
          </a:p>
        </p:txBody>
      </p:sp>
    </p:spTree>
    <p:extLst>
      <p:ext uri="{BB962C8B-B14F-4D97-AF65-F5344CB8AC3E}">
        <p14:creationId xmlns:p14="http://schemas.microsoft.com/office/powerpoint/2010/main" val="27758599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7737" y="506738"/>
            <a:ext cx="10743953" cy="5401479"/>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11500" b="1" dirty="0">
                <a:solidFill>
                  <a:srgbClr val="FF0000"/>
                </a:solidFill>
              </a:rPr>
              <a:t>No hacer caso </a:t>
            </a:r>
            <a:r>
              <a:rPr lang="es-ES" sz="11500" b="1" dirty="0">
                <a:solidFill>
                  <a:srgbClr val="002060"/>
                </a:solidFill>
              </a:rPr>
              <a:t>a la </a:t>
            </a:r>
            <a:r>
              <a:rPr lang="es-ES" sz="11500" b="1" dirty="0">
                <a:solidFill>
                  <a:srgbClr val="FF0000"/>
                </a:solidFill>
              </a:rPr>
              <a:t>ley</a:t>
            </a:r>
            <a:r>
              <a:rPr lang="es-ES" sz="11500" b="1" dirty="0">
                <a:solidFill>
                  <a:srgbClr val="002060"/>
                </a:solidFill>
              </a:rPr>
              <a:t> es </a:t>
            </a:r>
            <a:r>
              <a:rPr lang="es-ES" sz="11500" b="1" dirty="0" smtClean="0">
                <a:solidFill>
                  <a:srgbClr val="FF0000"/>
                </a:solidFill>
              </a:rPr>
              <a:t>abominación:</a:t>
            </a:r>
            <a:endParaRPr lang="es-ES" sz="11500" b="1" i="1" dirty="0">
              <a:solidFill>
                <a:srgbClr val="FFFF00"/>
              </a:solidFill>
            </a:endParaRPr>
          </a:p>
        </p:txBody>
      </p:sp>
    </p:spTree>
    <p:extLst>
      <p:ext uri="{BB962C8B-B14F-4D97-AF65-F5344CB8AC3E}">
        <p14:creationId xmlns:p14="http://schemas.microsoft.com/office/powerpoint/2010/main" val="17828787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566185"/>
            <a:ext cx="11081982" cy="5016758"/>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El que aparta su oído para </a:t>
            </a:r>
            <a:r>
              <a:rPr lang="es-ES" sz="8000" b="1" dirty="0">
                <a:solidFill>
                  <a:srgbClr val="FFFF00"/>
                </a:solidFill>
              </a:rPr>
              <a:t>no oír la ley</a:t>
            </a:r>
            <a:r>
              <a:rPr lang="es-ES" sz="8000" b="1" dirty="0">
                <a:solidFill>
                  <a:schemeClr val="bg1"/>
                </a:solidFill>
              </a:rPr>
              <a:t>, su oración también es </a:t>
            </a:r>
            <a:r>
              <a:rPr lang="es-ES" sz="8000" b="1" dirty="0">
                <a:solidFill>
                  <a:srgbClr val="FFFF00"/>
                </a:solidFill>
              </a:rPr>
              <a:t>abominable</a:t>
            </a:r>
            <a:r>
              <a:rPr lang="es-ES" sz="8000" b="1" dirty="0">
                <a:solidFill>
                  <a:schemeClr val="bg1"/>
                </a:solidFill>
              </a:rPr>
              <a:t>.”</a:t>
            </a:r>
            <a:endParaRPr lang="es-ES" sz="8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Proverbios 28:9: </a:t>
            </a:r>
            <a:r>
              <a:rPr lang="es-ES" sz="3200" b="1" dirty="0">
                <a:latin typeface="Arial Black" panose="020B0A04020102020204" pitchFamily="34" charset="0"/>
              </a:rPr>
              <a:t>Un extremo es cuando rehusamos guardar la ley</a:t>
            </a:r>
            <a:r>
              <a:rPr lang="es-ES" sz="3200" b="1"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9930619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566185"/>
            <a:ext cx="11081982"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Entonces les dijo: Vosotros sois los que os </a:t>
            </a:r>
            <a:r>
              <a:rPr lang="es-ES" sz="5400" b="1" dirty="0">
                <a:solidFill>
                  <a:srgbClr val="FFFF00"/>
                </a:solidFill>
              </a:rPr>
              <a:t>justificáis a vosotros mismos</a:t>
            </a:r>
            <a:r>
              <a:rPr lang="es-ES" sz="5400" b="1" dirty="0">
                <a:solidFill>
                  <a:schemeClr val="bg1"/>
                </a:solidFill>
              </a:rPr>
              <a:t> delante de los hombres; mas Dios conoce vuestros corazones; porque lo que los hombres tienen por sublime, delante de Dios es </a:t>
            </a:r>
            <a:r>
              <a:rPr lang="es-ES" sz="5400" b="1" dirty="0">
                <a:solidFill>
                  <a:srgbClr val="FFFF00"/>
                </a:solidFill>
              </a:rPr>
              <a:t>abominación</a:t>
            </a:r>
            <a:r>
              <a:rPr lang="es-ES" sz="5400" b="1" dirty="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Lucas 16:15: </a:t>
            </a:r>
            <a:r>
              <a:rPr lang="es-ES" sz="3200" b="1" dirty="0">
                <a:latin typeface="Arial Black" panose="020B0A04020102020204" pitchFamily="34" charset="0"/>
              </a:rPr>
              <a:t>El otro extremo es la creencia que nuestras buenas obras nos pueden salvar:</a:t>
            </a:r>
          </a:p>
        </p:txBody>
      </p:sp>
    </p:spTree>
    <p:extLst>
      <p:ext uri="{BB962C8B-B14F-4D97-AF65-F5344CB8AC3E}">
        <p14:creationId xmlns:p14="http://schemas.microsoft.com/office/powerpoint/2010/main" val="3051299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452431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El significado amplio de </a:t>
            </a:r>
            <a:r>
              <a:rPr lang="es-ES" sz="9600" dirty="0" smtClean="0">
                <a:solidFill>
                  <a:schemeClr val="bg1"/>
                </a:solidFill>
                <a:latin typeface="Bauhaus 93" panose="04030905020B02020C02" pitchFamily="82" charset="0"/>
              </a:rPr>
              <a:t>Babilonia</a:t>
            </a:r>
            <a:r>
              <a:rPr lang="es-ES" sz="9600" dirty="0">
                <a:solidFill>
                  <a:schemeClr val="bg1"/>
                </a:solidFill>
                <a:latin typeface="Bauhaus 93" panose="04030905020B02020C02" pitchFamily="82" charset="0"/>
              </a:rPr>
              <a:t>: </a:t>
            </a:r>
            <a:r>
              <a:rPr lang="es-ES" sz="9600" u="sng" dirty="0">
                <a:solidFill>
                  <a:schemeClr val="bg1"/>
                </a:solidFill>
                <a:latin typeface="Bauhaus 93" panose="04030905020B02020C02" pitchFamily="82" charset="0"/>
              </a:rPr>
              <a:t>Una triple confederación</a:t>
            </a:r>
          </a:p>
        </p:txBody>
      </p:sp>
    </p:spTree>
    <p:extLst>
      <p:ext uri="{BB962C8B-B14F-4D97-AF65-F5344CB8AC3E}">
        <p14:creationId xmlns:p14="http://schemas.microsoft.com/office/powerpoint/2010/main" val="2174038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173725"/>
            <a:ext cx="11081982"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Un estudio de la Biblia hecho con oración mostraría a los protestantes el verdadero carácter del papado y se lo haría aborrecer y rehuir; pero muchos son tan sabios en su propia opinión que no sienten ninguna necesidad de buscar humildemente a Dios para ser conducidos a la verdad.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 papado complace a los que están en los dos extremos:</a:t>
            </a:r>
          </a:p>
        </p:txBody>
      </p:sp>
    </p:spTree>
    <p:extLst>
      <p:ext uri="{BB962C8B-B14F-4D97-AF65-F5344CB8AC3E}">
        <p14:creationId xmlns:p14="http://schemas.microsoft.com/office/powerpoint/2010/main" val="40191429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173725"/>
            <a:ext cx="11081982"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Un estudio de la Biblia hecho con oración mostraría a los protestantes el verdadero carácter del papado y se lo haría aborrecer y rehuir; pero muchos son tan sabios en su propia opinión que no sienten ninguna necesidad de buscar humildemente a Dios para ser conducidos a la verdad.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 papado complace a los que están en los dos extremos:</a:t>
            </a:r>
          </a:p>
        </p:txBody>
      </p:sp>
    </p:spTree>
    <p:extLst>
      <p:ext uri="{BB962C8B-B14F-4D97-AF65-F5344CB8AC3E}">
        <p14:creationId xmlns:p14="http://schemas.microsoft.com/office/powerpoint/2010/main" val="2705473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32430" y="250723"/>
            <a:ext cx="11081982" cy="6001643"/>
          </a:xfrm>
          <a:prstGeom prst="rect">
            <a:avLst/>
          </a:prstGeom>
          <a:noFill/>
        </p:spPr>
        <p:txBody>
          <a:bodyPr wrap="square" rtlCol="0">
            <a:spAutoFit/>
          </a:bodyPr>
          <a:lstStyle/>
          <a:p>
            <a:r>
              <a:rPr lang="es-ES" sz="4800" b="1" dirty="0" smtClean="0">
                <a:solidFill>
                  <a:schemeClr val="bg1"/>
                </a:solidFill>
              </a:rPr>
              <a:t>Aunque </a:t>
            </a:r>
            <a:r>
              <a:rPr lang="es-ES" sz="4800" b="1" dirty="0">
                <a:solidFill>
                  <a:schemeClr val="bg1"/>
                </a:solidFill>
              </a:rPr>
              <a:t>se enorgullecen de su ilustración, desconocen tanto las Sagradas Escrituras como el poder de Dios. Necesitan algo para </a:t>
            </a:r>
            <a:r>
              <a:rPr lang="es-ES" sz="4800" b="1" dirty="0">
                <a:solidFill>
                  <a:srgbClr val="FFFF00"/>
                </a:solidFill>
              </a:rPr>
              <a:t>calmar sus conciencias [usando </a:t>
            </a:r>
            <a:r>
              <a:rPr lang="es-ES" sz="4800" b="1" dirty="0" smtClean="0">
                <a:solidFill>
                  <a:srgbClr val="FFFF00"/>
                </a:solidFill>
              </a:rPr>
              <a:t>los dos </a:t>
            </a:r>
            <a:r>
              <a:rPr lang="es-ES" sz="4800" b="1" dirty="0">
                <a:solidFill>
                  <a:srgbClr val="FFFF00"/>
                </a:solidFill>
              </a:rPr>
              <a:t>métodos]</a:t>
            </a:r>
            <a:r>
              <a:rPr lang="es-ES" sz="4800" b="1" dirty="0">
                <a:solidFill>
                  <a:schemeClr val="bg1"/>
                </a:solidFill>
              </a:rPr>
              <a:t>, y buscan lo que es menos espiritual y humillante. Lo que desean es un </a:t>
            </a:r>
            <a:r>
              <a:rPr lang="es-ES" sz="4800" b="1" dirty="0">
                <a:solidFill>
                  <a:srgbClr val="FFFF00"/>
                </a:solidFill>
              </a:rPr>
              <a:t>modo de olvidar a Dios</a:t>
            </a:r>
            <a:r>
              <a:rPr lang="es-ES" sz="4800" b="1" dirty="0">
                <a:solidFill>
                  <a:schemeClr val="bg1"/>
                </a:solidFill>
              </a:rPr>
              <a:t>, pero que </a:t>
            </a:r>
            <a:r>
              <a:rPr lang="es-ES" sz="4800" b="1" dirty="0">
                <a:solidFill>
                  <a:srgbClr val="FFFF00"/>
                </a:solidFill>
              </a:rPr>
              <a:t>parezca recordarlo</a:t>
            </a:r>
            <a:r>
              <a:rPr lang="es-ES" sz="4800" b="1" dirty="0">
                <a:solidFill>
                  <a:schemeClr val="bg1"/>
                </a:solidFill>
              </a:rPr>
              <a:t>. </a:t>
            </a:r>
            <a:endParaRPr lang="es-ES" sz="4800" b="1" dirty="0">
              <a:solidFill>
                <a:schemeClr val="bg1"/>
              </a:solidFill>
            </a:endParaRPr>
          </a:p>
        </p:txBody>
      </p:sp>
    </p:spTree>
    <p:extLst>
      <p:ext uri="{BB962C8B-B14F-4D97-AF65-F5344CB8AC3E}">
        <p14:creationId xmlns:p14="http://schemas.microsoft.com/office/powerpoint/2010/main" val="22605064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0"/>
            <a:ext cx="11081982" cy="6740307"/>
          </a:xfrm>
          <a:prstGeom prst="rect">
            <a:avLst/>
          </a:prstGeom>
          <a:noFill/>
        </p:spPr>
        <p:txBody>
          <a:bodyPr wrap="square" rtlCol="0">
            <a:spAutoFit/>
          </a:bodyPr>
          <a:lstStyle/>
          <a:p>
            <a:r>
              <a:rPr lang="es-ES" sz="5400" b="1" dirty="0" smtClean="0">
                <a:solidFill>
                  <a:schemeClr val="bg1"/>
                </a:solidFill>
              </a:rPr>
              <a:t>El </a:t>
            </a:r>
            <a:r>
              <a:rPr lang="es-ES" sz="5400" b="1" dirty="0">
                <a:solidFill>
                  <a:schemeClr val="bg1"/>
                </a:solidFill>
              </a:rPr>
              <a:t>papado responde perfectamente a las necesidades de </a:t>
            </a:r>
            <a:r>
              <a:rPr lang="es-ES" sz="5400" b="1" dirty="0" smtClean="0">
                <a:solidFill>
                  <a:schemeClr val="bg1"/>
                </a:solidFill>
              </a:rPr>
              <a:t>todas esas </a:t>
            </a:r>
            <a:r>
              <a:rPr lang="es-ES" sz="5400" b="1" dirty="0">
                <a:solidFill>
                  <a:schemeClr val="bg1"/>
                </a:solidFill>
              </a:rPr>
              <a:t>personas. Es adecuado a </a:t>
            </a:r>
            <a:r>
              <a:rPr lang="es-ES" sz="5400" b="1" dirty="0">
                <a:solidFill>
                  <a:srgbClr val="FFFF00"/>
                </a:solidFill>
              </a:rPr>
              <a:t>dos clases </a:t>
            </a:r>
            <a:r>
              <a:rPr lang="es-ES" sz="5400" b="1" dirty="0">
                <a:solidFill>
                  <a:schemeClr val="bg1"/>
                </a:solidFill>
              </a:rPr>
              <a:t>de seres humanos que abarcan casi a todo el mundo: los que quisieran salvarse </a:t>
            </a:r>
            <a:r>
              <a:rPr lang="es-ES" sz="5400" b="1" dirty="0">
                <a:solidFill>
                  <a:srgbClr val="FFFF00"/>
                </a:solidFill>
              </a:rPr>
              <a:t>por sus méritos</a:t>
            </a:r>
            <a:r>
              <a:rPr lang="es-ES" sz="5400" b="1" dirty="0">
                <a:solidFill>
                  <a:schemeClr val="bg1"/>
                </a:solidFill>
              </a:rPr>
              <a:t>, y los que quisieran salvarse </a:t>
            </a:r>
            <a:r>
              <a:rPr lang="es-ES" sz="5400" b="1" dirty="0">
                <a:solidFill>
                  <a:srgbClr val="FFFF00"/>
                </a:solidFill>
              </a:rPr>
              <a:t>en sus pecados</a:t>
            </a:r>
            <a:r>
              <a:rPr lang="es-ES" sz="5400" b="1" dirty="0">
                <a:solidFill>
                  <a:schemeClr val="bg1"/>
                </a:solidFill>
              </a:rPr>
              <a:t>. Tal es el </a:t>
            </a:r>
            <a:r>
              <a:rPr lang="es-ES" sz="5400" b="1" dirty="0">
                <a:solidFill>
                  <a:srgbClr val="FFFF00"/>
                </a:solidFill>
              </a:rPr>
              <a:t>secreto de su poder</a:t>
            </a:r>
            <a:r>
              <a:rPr lang="es-ES" sz="5400" b="1" dirty="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15196499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0339" y="757100"/>
            <a:ext cx="10982396"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8000" b="1" dirty="0">
                <a:solidFill>
                  <a:srgbClr val="002060"/>
                </a:solidFill>
              </a:rPr>
              <a:t>La </a:t>
            </a:r>
            <a:r>
              <a:rPr lang="es-ES" sz="8000" b="1" dirty="0">
                <a:solidFill>
                  <a:srgbClr val="FF0000"/>
                </a:solidFill>
              </a:rPr>
              <a:t>fornicación</a:t>
            </a:r>
            <a:r>
              <a:rPr lang="es-ES" sz="8000" b="1" dirty="0">
                <a:solidFill>
                  <a:srgbClr val="002060"/>
                </a:solidFill>
              </a:rPr>
              <a:t> </a:t>
            </a:r>
            <a:r>
              <a:rPr lang="es-ES" sz="8000" b="1" dirty="0" smtClean="0">
                <a:solidFill>
                  <a:srgbClr val="002060"/>
                </a:solidFill>
              </a:rPr>
              <a:t>y </a:t>
            </a:r>
            <a:r>
              <a:rPr lang="es-ES" sz="8000" b="1" dirty="0">
                <a:solidFill>
                  <a:srgbClr val="002060"/>
                </a:solidFill>
              </a:rPr>
              <a:t>el </a:t>
            </a:r>
            <a:r>
              <a:rPr lang="es-ES" sz="8000" b="1" dirty="0">
                <a:solidFill>
                  <a:srgbClr val="FF0000"/>
                </a:solidFill>
              </a:rPr>
              <a:t>adulterio</a:t>
            </a:r>
            <a:r>
              <a:rPr lang="es-ES" sz="8000" b="1" dirty="0">
                <a:solidFill>
                  <a:srgbClr val="002060"/>
                </a:solidFill>
              </a:rPr>
              <a:t> </a:t>
            </a:r>
            <a:r>
              <a:rPr lang="es-ES" sz="8000" b="1" dirty="0" smtClean="0">
                <a:solidFill>
                  <a:srgbClr val="002060"/>
                </a:solidFill>
              </a:rPr>
              <a:t>son </a:t>
            </a:r>
            <a:r>
              <a:rPr lang="es-ES" sz="8000" b="1" dirty="0" smtClean="0">
                <a:solidFill>
                  <a:srgbClr val="FF0000"/>
                </a:solidFill>
              </a:rPr>
              <a:t>abominaciones</a:t>
            </a:r>
            <a:r>
              <a:rPr lang="es-ES" sz="8000" b="1" dirty="0" smtClean="0">
                <a:solidFill>
                  <a:srgbClr val="002060"/>
                </a:solidFill>
              </a:rPr>
              <a:t>:</a:t>
            </a:r>
            <a:endParaRPr lang="es-ES" sz="8000" b="1" i="1" dirty="0">
              <a:solidFill>
                <a:srgbClr val="AC0C45"/>
              </a:solidFill>
            </a:endParaRPr>
          </a:p>
        </p:txBody>
      </p:sp>
    </p:spTree>
    <p:extLst>
      <p:ext uri="{BB962C8B-B14F-4D97-AF65-F5344CB8AC3E}">
        <p14:creationId xmlns:p14="http://schemas.microsoft.com/office/powerpoint/2010/main" val="13167778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0280" y="681282"/>
            <a:ext cx="11295777"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Yo, pues, descubriré también tus faldas delante de tu rostro, y se manifestará tu </a:t>
            </a:r>
            <a:r>
              <a:rPr lang="es-ES" sz="4800" b="1" dirty="0" smtClean="0">
                <a:solidFill>
                  <a:schemeClr val="bg1"/>
                </a:solidFill>
              </a:rPr>
              <a:t>ignominia [ofensa], </a:t>
            </a:r>
            <a:r>
              <a:rPr lang="es-ES" sz="4800" b="1" dirty="0">
                <a:solidFill>
                  <a:srgbClr val="FF0000"/>
                </a:solidFill>
              </a:rPr>
              <a:t>27</a:t>
            </a:r>
            <a:r>
              <a:rPr lang="es-ES" sz="4800" b="1" dirty="0">
                <a:solidFill>
                  <a:schemeClr val="bg1"/>
                </a:solidFill>
              </a:rPr>
              <a:t> tus </a:t>
            </a:r>
            <a:r>
              <a:rPr lang="es-ES" sz="4800" b="1" dirty="0">
                <a:solidFill>
                  <a:srgbClr val="FFFF00"/>
                </a:solidFill>
              </a:rPr>
              <a:t>adulterios</a:t>
            </a:r>
            <a:r>
              <a:rPr lang="es-ES" sz="4800" b="1" dirty="0">
                <a:solidFill>
                  <a:schemeClr val="bg1"/>
                </a:solidFill>
              </a:rPr>
              <a:t>, tus relinchos, la maldad de tu </a:t>
            </a:r>
            <a:r>
              <a:rPr lang="es-ES" sz="4800" b="1" dirty="0">
                <a:solidFill>
                  <a:srgbClr val="FFFF00"/>
                </a:solidFill>
              </a:rPr>
              <a:t>fornicación</a:t>
            </a:r>
            <a:r>
              <a:rPr lang="es-ES" sz="4800" b="1" dirty="0">
                <a:solidFill>
                  <a:schemeClr val="bg1"/>
                </a:solidFill>
              </a:rPr>
              <a:t> sobre los collados; en el campo vi tus </a:t>
            </a:r>
            <a:r>
              <a:rPr lang="es-ES" sz="4800" b="1" dirty="0">
                <a:solidFill>
                  <a:srgbClr val="FFFF00"/>
                </a:solidFill>
              </a:rPr>
              <a:t>abominaciones</a:t>
            </a:r>
            <a:r>
              <a:rPr lang="es-ES" sz="4800" b="1" dirty="0">
                <a:solidFill>
                  <a:schemeClr val="bg1"/>
                </a:solidFill>
              </a:rPr>
              <a:t>. !¡Ay de ti, Jerusalén! ¿No serás al fin limpia? ¿Cuánto tardarás tú en purificarte?”</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Jeremías 13:26, 27:</a:t>
            </a:r>
          </a:p>
        </p:txBody>
      </p:sp>
    </p:spTree>
    <p:extLst>
      <p:ext uri="{BB962C8B-B14F-4D97-AF65-F5344CB8AC3E}">
        <p14:creationId xmlns:p14="http://schemas.microsoft.com/office/powerpoint/2010/main" val="2008840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0339" y="757100"/>
            <a:ext cx="10982396"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8000" b="1" dirty="0">
                <a:solidFill>
                  <a:srgbClr val="002060"/>
                </a:solidFill>
              </a:rPr>
              <a:t>Derramar </a:t>
            </a:r>
            <a:r>
              <a:rPr lang="es-ES" sz="8000" b="1" dirty="0">
                <a:solidFill>
                  <a:srgbClr val="FF0000"/>
                </a:solidFill>
              </a:rPr>
              <a:t>sangre inocente </a:t>
            </a:r>
            <a:r>
              <a:rPr lang="es-ES" sz="8000" b="1" dirty="0">
                <a:solidFill>
                  <a:srgbClr val="002060"/>
                </a:solidFill>
              </a:rPr>
              <a:t>es una </a:t>
            </a:r>
            <a:r>
              <a:rPr lang="es-ES" sz="8000" b="1" dirty="0">
                <a:solidFill>
                  <a:srgbClr val="FF0000"/>
                </a:solidFill>
              </a:rPr>
              <a:t>abominación</a:t>
            </a:r>
            <a:r>
              <a:rPr lang="es-ES" sz="8000" b="1" dirty="0">
                <a:solidFill>
                  <a:srgbClr val="002060"/>
                </a:solidFill>
              </a:rPr>
              <a:t>:</a:t>
            </a:r>
            <a:endParaRPr lang="es-ES" sz="8000" b="1" i="1" dirty="0">
              <a:solidFill>
                <a:srgbClr val="AC0C45"/>
              </a:solidFill>
            </a:endParaRPr>
          </a:p>
        </p:txBody>
      </p:sp>
    </p:spTree>
    <p:extLst>
      <p:ext uri="{BB962C8B-B14F-4D97-AF65-F5344CB8AC3E}">
        <p14:creationId xmlns:p14="http://schemas.microsoft.com/office/powerpoint/2010/main" val="24767352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0280" y="681282"/>
            <a:ext cx="11295777"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Tú, hijo de hombre, ¿no juzgarás tú, no juzgarás tú a la ciudad </a:t>
            </a:r>
            <a:r>
              <a:rPr lang="es-ES" sz="6600" b="1" dirty="0">
                <a:solidFill>
                  <a:srgbClr val="FFFF00"/>
                </a:solidFill>
              </a:rPr>
              <a:t>derramadora de sangre</a:t>
            </a:r>
            <a:r>
              <a:rPr lang="es-ES" sz="6600" b="1" dirty="0">
                <a:solidFill>
                  <a:schemeClr val="bg1"/>
                </a:solidFill>
              </a:rPr>
              <a:t>, y le mostrarás todas sus </a:t>
            </a:r>
            <a:r>
              <a:rPr lang="es-ES" sz="6600" b="1" dirty="0">
                <a:solidFill>
                  <a:srgbClr val="FFFF00"/>
                </a:solidFill>
              </a:rPr>
              <a:t>abominaciones</a:t>
            </a:r>
            <a:r>
              <a:rPr lang="es-ES" sz="6600" b="1" dirty="0">
                <a:solidFill>
                  <a:schemeClr val="bg1"/>
                </a:solidFill>
              </a:rPr>
              <a:t>?”</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Ezequiel 22:2:</a:t>
            </a:r>
          </a:p>
        </p:txBody>
      </p:sp>
    </p:spTree>
    <p:extLst>
      <p:ext uri="{BB962C8B-B14F-4D97-AF65-F5344CB8AC3E}">
        <p14:creationId xmlns:p14="http://schemas.microsoft.com/office/powerpoint/2010/main" val="6857361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0280" y="681282"/>
            <a:ext cx="11295777"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El que </a:t>
            </a:r>
            <a:r>
              <a:rPr lang="es-ES" sz="7200" b="1" dirty="0">
                <a:solidFill>
                  <a:srgbClr val="FFFF00"/>
                </a:solidFill>
              </a:rPr>
              <a:t>justifica al impío</a:t>
            </a:r>
            <a:r>
              <a:rPr lang="es-ES" sz="7200" b="1" dirty="0">
                <a:solidFill>
                  <a:schemeClr val="bg1"/>
                </a:solidFill>
              </a:rPr>
              <a:t>, y el que condena al justo, ambos son igualmente </a:t>
            </a:r>
            <a:r>
              <a:rPr lang="es-ES" sz="7200" b="1" dirty="0">
                <a:solidFill>
                  <a:srgbClr val="FFFF00"/>
                </a:solidFill>
              </a:rPr>
              <a:t>abominación</a:t>
            </a:r>
            <a:r>
              <a:rPr lang="es-ES" sz="7200" b="1" dirty="0">
                <a:solidFill>
                  <a:schemeClr val="bg1"/>
                </a:solidFill>
              </a:rPr>
              <a:t> a Jehová.”</a:t>
            </a:r>
            <a:endParaRPr lang="es-ES" sz="72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Proverbios 17:15:</a:t>
            </a:r>
          </a:p>
        </p:txBody>
      </p:sp>
    </p:spTree>
    <p:extLst>
      <p:ext uri="{BB962C8B-B14F-4D97-AF65-F5344CB8AC3E}">
        <p14:creationId xmlns:p14="http://schemas.microsoft.com/office/powerpoint/2010/main" val="37268492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0280" y="681282"/>
            <a:ext cx="11295777"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Seis cosas aborrece Jehová, y aun siete </a:t>
            </a:r>
            <a:r>
              <a:rPr lang="es-ES" sz="4800" b="1" dirty="0">
                <a:solidFill>
                  <a:srgbClr val="FFFF00"/>
                </a:solidFill>
              </a:rPr>
              <a:t>abomina</a:t>
            </a:r>
            <a:r>
              <a:rPr lang="es-ES" sz="4800" b="1" dirty="0">
                <a:solidFill>
                  <a:schemeClr val="bg1"/>
                </a:solidFill>
              </a:rPr>
              <a:t> su alma: </a:t>
            </a:r>
            <a:r>
              <a:rPr lang="es-ES" sz="4800" b="1" dirty="0">
                <a:solidFill>
                  <a:srgbClr val="FF0000"/>
                </a:solidFill>
              </a:rPr>
              <a:t>17</a:t>
            </a:r>
            <a:r>
              <a:rPr lang="es-ES" sz="4800" b="1" dirty="0">
                <a:solidFill>
                  <a:schemeClr val="bg1"/>
                </a:solidFill>
              </a:rPr>
              <a:t> Los ojos altivos, la lengua mentirosa, las </a:t>
            </a:r>
            <a:r>
              <a:rPr lang="es-ES" sz="4800" b="1" dirty="0">
                <a:solidFill>
                  <a:srgbClr val="FFFF00"/>
                </a:solidFill>
              </a:rPr>
              <a:t>manos derramadoras de sangre inocente</a:t>
            </a:r>
            <a:r>
              <a:rPr lang="es-ES" sz="4800" b="1" dirty="0">
                <a:solidFill>
                  <a:schemeClr val="bg1"/>
                </a:solidFill>
              </a:rPr>
              <a:t>, </a:t>
            </a:r>
            <a:r>
              <a:rPr lang="es-ES" sz="4800" b="1" dirty="0">
                <a:solidFill>
                  <a:srgbClr val="FF0000"/>
                </a:solidFill>
              </a:rPr>
              <a:t>18</a:t>
            </a:r>
            <a:r>
              <a:rPr lang="es-ES" sz="4800" b="1" dirty="0">
                <a:solidFill>
                  <a:schemeClr val="bg1"/>
                </a:solidFill>
              </a:rPr>
              <a:t> El corazón que maquina pensamientos inicuos, los pies presurosos para correr al mal, </a:t>
            </a:r>
            <a:r>
              <a:rPr lang="es-ES" sz="4800" b="1" dirty="0">
                <a:solidFill>
                  <a:srgbClr val="FF0000"/>
                </a:solidFill>
              </a:rPr>
              <a:t>19</a:t>
            </a:r>
            <a:r>
              <a:rPr lang="es-ES" sz="4800" b="1" dirty="0">
                <a:solidFill>
                  <a:schemeClr val="bg1"/>
                </a:solidFill>
              </a:rPr>
              <a:t> El testigo falso que habla mentiras, y el que siembra discordia entre hermanos.”</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Proverbios 6:16-19:</a:t>
            </a:r>
          </a:p>
        </p:txBody>
      </p:sp>
    </p:spTree>
    <p:extLst>
      <p:ext uri="{BB962C8B-B14F-4D97-AF65-F5344CB8AC3E}">
        <p14:creationId xmlns:p14="http://schemas.microsoft.com/office/powerpoint/2010/main" val="1276831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5187" y="302359"/>
            <a:ext cx="11201102"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0000"/>
              </a:buClr>
            </a:pPr>
            <a:r>
              <a:rPr lang="es-ES" sz="6000" b="1" dirty="0">
                <a:solidFill>
                  <a:srgbClr val="002060"/>
                </a:solidFill>
              </a:rPr>
              <a:t>En su sentido </a:t>
            </a:r>
            <a:r>
              <a:rPr lang="es-ES" sz="6000" b="1" dirty="0">
                <a:solidFill>
                  <a:srgbClr val="FF0000"/>
                </a:solidFill>
              </a:rPr>
              <a:t>más amplio</a:t>
            </a:r>
            <a:r>
              <a:rPr lang="es-ES" sz="6000" b="1" dirty="0">
                <a:solidFill>
                  <a:srgbClr val="002060"/>
                </a:solidFill>
              </a:rPr>
              <a:t>, la </a:t>
            </a:r>
            <a:r>
              <a:rPr lang="es-ES" sz="6000" b="1" dirty="0" smtClean="0">
                <a:solidFill>
                  <a:srgbClr val="002060"/>
                </a:solidFill>
              </a:rPr>
              <a:t>Babilonia </a:t>
            </a:r>
            <a:r>
              <a:rPr lang="es-ES" sz="6000" b="1" dirty="0">
                <a:solidFill>
                  <a:srgbClr val="002060"/>
                </a:solidFill>
              </a:rPr>
              <a:t>final se compondrá de una </a:t>
            </a:r>
            <a:r>
              <a:rPr lang="es-ES" sz="6000" b="1" dirty="0">
                <a:solidFill>
                  <a:srgbClr val="FF0000"/>
                </a:solidFill>
              </a:rPr>
              <a:t>triple confederación </a:t>
            </a:r>
            <a:r>
              <a:rPr lang="es-ES" sz="6000" b="1" dirty="0">
                <a:solidFill>
                  <a:srgbClr val="002060"/>
                </a:solidFill>
              </a:rPr>
              <a:t>que gobernará al mundo con </a:t>
            </a:r>
            <a:r>
              <a:rPr lang="es-ES" sz="6000" b="1" dirty="0">
                <a:solidFill>
                  <a:srgbClr val="FF0000"/>
                </a:solidFill>
              </a:rPr>
              <a:t>mano de hierro</a:t>
            </a:r>
            <a:r>
              <a:rPr lang="es-ES" sz="6000" b="1" dirty="0">
                <a:solidFill>
                  <a:srgbClr val="002060"/>
                </a:solidFill>
              </a:rPr>
              <a:t>. Los protagonistas de esta confederación serán el </a:t>
            </a:r>
            <a:r>
              <a:rPr lang="es-ES" sz="6000" b="1" dirty="0">
                <a:solidFill>
                  <a:srgbClr val="FF0000"/>
                </a:solidFill>
              </a:rPr>
              <a:t>dragón</a:t>
            </a:r>
            <a:r>
              <a:rPr lang="es-ES" sz="6000" b="1" dirty="0">
                <a:solidFill>
                  <a:srgbClr val="002060"/>
                </a:solidFill>
              </a:rPr>
              <a:t>, la </a:t>
            </a:r>
            <a:r>
              <a:rPr lang="es-ES" sz="6000" b="1" dirty="0">
                <a:solidFill>
                  <a:srgbClr val="FF0000"/>
                </a:solidFill>
              </a:rPr>
              <a:t>bestia</a:t>
            </a:r>
            <a:r>
              <a:rPr lang="es-ES" sz="6000" b="1" dirty="0">
                <a:solidFill>
                  <a:srgbClr val="002060"/>
                </a:solidFill>
              </a:rPr>
              <a:t> y el </a:t>
            </a:r>
            <a:r>
              <a:rPr lang="es-ES" sz="6000" b="1" dirty="0">
                <a:solidFill>
                  <a:srgbClr val="FF0000"/>
                </a:solidFill>
              </a:rPr>
              <a:t>falso profeta</a:t>
            </a:r>
            <a:r>
              <a:rPr lang="es-ES" sz="6000" b="1" dirty="0">
                <a:solidFill>
                  <a:srgbClr val="002060"/>
                </a:solidFill>
              </a:rPr>
              <a:t>:</a:t>
            </a:r>
          </a:p>
        </p:txBody>
      </p:sp>
    </p:spTree>
    <p:extLst>
      <p:ext uri="{BB962C8B-B14F-4D97-AF65-F5344CB8AC3E}">
        <p14:creationId xmlns:p14="http://schemas.microsoft.com/office/powerpoint/2010/main" val="7344510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0339" y="757100"/>
            <a:ext cx="10982396" cy="2554545"/>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8000" b="1" dirty="0">
                <a:solidFill>
                  <a:srgbClr val="002060"/>
                </a:solidFill>
              </a:rPr>
              <a:t>La </a:t>
            </a:r>
            <a:r>
              <a:rPr lang="es-ES" sz="8000" b="1" dirty="0">
                <a:solidFill>
                  <a:srgbClr val="FF0000"/>
                </a:solidFill>
              </a:rPr>
              <a:t>homosexualidad</a:t>
            </a:r>
            <a:r>
              <a:rPr lang="es-ES" sz="8000" b="1" dirty="0">
                <a:solidFill>
                  <a:srgbClr val="002060"/>
                </a:solidFill>
              </a:rPr>
              <a:t> es una </a:t>
            </a:r>
            <a:r>
              <a:rPr lang="es-ES" sz="8000" b="1" dirty="0">
                <a:solidFill>
                  <a:srgbClr val="FF0000"/>
                </a:solidFill>
              </a:rPr>
              <a:t>abominación</a:t>
            </a:r>
            <a:r>
              <a:rPr lang="es-ES" sz="8000" b="1" dirty="0">
                <a:solidFill>
                  <a:srgbClr val="002060"/>
                </a:solidFill>
              </a:rPr>
              <a:t>:</a:t>
            </a:r>
            <a:endParaRPr lang="es-ES" sz="8000" b="1" i="1" dirty="0">
              <a:solidFill>
                <a:srgbClr val="AC0C45"/>
              </a:solidFill>
            </a:endParaRPr>
          </a:p>
        </p:txBody>
      </p:sp>
    </p:spTree>
    <p:extLst>
      <p:ext uri="{BB962C8B-B14F-4D97-AF65-F5344CB8AC3E}">
        <p14:creationId xmlns:p14="http://schemas.microsoft.com/office/powerpoint/2010/main" val="26777271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0280" y="681282"/>
            <a:ext cx="11295777" cy="4154984"/>
          </a:xfrm>
          <a:prstGeom prst="rect">
            <a:avLst/>
          </a:prstGeom>
          <a:noFill/>
        </p:spPr>
        <p:txBody>
          <a:bodyPr wrap="square" rtlCol="0">
            <a:spAutoFit/>
          </a:bodyPr>
          <a:lstStyle/>
          <a:p>
            <a:r>
              <a:rPr lang="es-ES" sz="8800" b="1" dirty="0" smtClean="0">
                <a:solidFill>
                  <a:schemeClr val="bg1"/>
                </a:solidFill>
              </a:rPr>
              <a:t>“</a:t>
            </a:r>
            <a:r>
              <a:rPr lang="es-ES" sz="8800" b="1" dirty="0">
                <a:solidFill>
                  <a:schemeClr val="bg1"/>
                </a:solidFill>
              </a:rPr>
              <a:t>No te echarás con varón como con mujer; es </a:t>
            </a:r>
            <a:r>
              <a:rPr lang="es-ES" sz="8800" b="1" dirty="0">
                <a:solidFill>
                  <a:srgbClr val="FFFF00"/>
                </a:solidFill>
              </a:rPr>
              <a:t>abominación</a:t>
            </a:r>
            <a:r>
              <a:rPr lang="es-ES" sz="8800" b="1" dirty="0">
                <a:solidFill>
                  <a:schemeClr val="bg1"/>
                </a:solidFill>
              </a:rPr>
              <a:t>.”</a:t>
            </a:r>
            <a:endParaRPr lang="es-ES" sz="8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Levítico </a:t>
            </a:r>
            <a:r>
              <a:rPr lang="es-ES" sz="3200" b="1" dirty="0" smtClean="0">
                <a:solidFill>
                  <a:srgbClr val="FF0000"/>
                </a:solidFill>
                <a:latin typeface="Arial Black" panose="020B0A04020102020204" pitchFamily="34" charset="0"/>
              </a:rPr>
              <a:t>18:22</a:t>
            </a:r>
            <a:r>
              <a:rPr lang="es-ES" sz="3200" b="1"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42868069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0280" y="681282"/>
            <a:ext cx="11295777" cy="5016758"/>
          </a:xfrm>
          <a:prstGeom prst="rect">
            <a:avLst/>
          </a:prstGeom>
          <a:noFill/>
        </p:spPr>
        <p:txBody>
          <a:bodyPr wrap="square" rtlCol="0">
            <a:spAutoFit/>
          </a:bodyPr>
          <a:lstStyle/>
          <a:p>
            <a:r>
              <a:rPr lang="es-ES" sz="8000" b="1" dirty="0">
                <a:solidFill>
                  <a:schemeClr val="bg1"/>
                </a:solidFill>
              </a:rPr>
              <a:t>No te acostarás con un hombre como quien se acuesta con una mujer. Eso es una </a:t>
            </a:r>
            <a:r>
              <a:rPr lang="es-ES" sz="8000" b="1" dirty="0">
                <a:solidFill>
                  <a:srgbClr val="FFFF00"/>
                </a:solidFill>
              </a:rPr>
              <a:t>abominación</a:t>
            </a:r>
            <a:r>
              <a:rPr lang="es-ES" sz="8000" b="1" dirty="0">
                <a:solidFill>
                  <a:schemeClr val="bg1"/>
                </a:solidFill>
              </a:rPr>
              <a:t>.</a:t>
            </a:r>
            <a:endParaRPr lang="es-ES" sz="8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Levítico </a:t>
            </a:r>
            <a:r>
              <a:rPr lang="es-ES" sz="3200" b="1" dirty="0" smtClean="0">
                <a:solidFill>
                  <a:srgbClr val="FF0000"/>
                </a:solidFill>
                <a:latin typeface="Arial Black" panose="020B0A04020102020204" pitchFamily="34" charset="0"/>
              </a:rPr>
              <a:t>18:22: NVI</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772958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0339" y="757100"/>
            <a:ext cx="10982396" cy="5401479"/>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11500" b="1" dirty="0">
                <a:solidFill>
                  <a:srgbClr val="002060"/>
                </a:solidFill>
              </a:rPr>
              <a:t>La </a:t>
            </a:r>
            <a:r>
              <a:rPr lang="es-ES" sz="11500" b="1" dirty="0">
                <a:solidFill>
                  <a:srgbClr val="FF0000"/>
                </a:solidFill>
              </a:rPr>
              <a:t>adoración</a:t>
            </a:r>
            <a:r>
              <a:rPr lang="es-ES" sz="11500" b="1" dirty="0">
                <a:solidFill>
                  <a:srgbClr val="002060"/>
                </a:solidFill>
              </a:rPr>
              <a:t> al </a:t>
            </a:r>
            <a:r>
              <a:rPr lang="es-ES" sz="11500" b="1" dirty="0">
                <a:solidFill>
                  <a:srgbClr val="FF0000"/>
                </a:solidFill>
              </a:rPr>
              <a:t>sol</a:t>
            </a:r>
            <a:r>
              <a:rPr lang="es-ES" sz="11500" b="1" dirty="0">
                <a:solidFill>
                  <a:srgbClr val="002060"/>
                </a:solidFill>
              </a:rPr>
              <a:t> es </a:t>
            </a:r>
            <a:r>
              <a:rPr lang="es-ES" sz="11500" b="1" dirty="0">
                <a:solidFill>
                  <a:srgbClr val="FF0000"/>
                </a:solidFill>
              </a:rPr>
              <a:t>abominación</a:t>
            </a:r>
            <a:r>
              <a:rPr lang="es-ES" sz="11500" b="1" dirty="0">
                <a:solidFill>
                  <a:srgbClr val="002060"/>
                </a:solidFill>
              </a:rPr>
              <a:t>:</a:t>
            </a:r>
            <a:endParaRPr lang="es-ES" sz="11500" b="1" i="1" dirty="0">
              <a:solidFill>
                <a:srgbClr val="AC0C45"/>
              </a:solidFill>
            </a:endParaRPr>
          </a:p>
        </p:txBody>
      </p:sp>
    </p:spTree>
    <p:extLst>
      <p:ext uri="{BB962C8B-B14F-4D97-AF65-F5344CB8AC3E}">
        <p14:creationId xmlns:p14="http://schemas.microsoft.com/office/powerpoint/2010/main" val="11010462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7260" y="324531"/>
            <a:ext cx="1145902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400" b="1" dirty="0">
                <a:solidFill>
                  <a:srgbClr val="002060"/>
                </a:solidFill>
              </a:rPr>
              <a:t>La iglesia católica está </a:t>
            </a:r>
            <a:r>
              <a:rPr lang="es-ES" sz="4400" b="1" dirty="0">
                <a:solidFill>
                  <a:srgbClr val="FF0000"/>
                </a:solidFill>
              </a:rPr>
              <a:t>obsesionada con el sol. </a:t>
            </a:r>
            <a:r>
              <a:rPr lang="es-ES" sz="4400" b="1" dirty="0">
                <a:solidFill>
                  <a:srgbClr val="002060"/>
                </a:solidFill>
              </a:rPr>
              <a:t>Por todo lado hay </a:t>
            </a:r>
            <a:r>
              <a:rPr lang="es-ES" sz="4400" b="1" dirty="0">
                <a:solidFill>
                  <a:srgbClr val="FF0000"/>
                </a:solidFill>
              </a:rPr>
              <a:t>símbolos solares</a:t>
            </a:r>
            <a:r>
              <a:rPr lang="es-ES" sz="4400" b="1" dirty="0">
                <a:solidFill>
                  <a:srgbClr val="002060"/>
                </a:solidFill>
              </a:rPr>
              <a:t>—en los cálices, en las ventanas, en los altares, en las vestiduras sacerdotales, en las imágenes, etc. Por su propia admisión, el papado adoptó el domingo como día de reposo con el fin de hacer que los </a:t>
            </a:r>
            <a:r>
              <a:rPr lang="es-ES" sz="4400" b="1" dirty="0">
                <a:solidFill>
                  <a:srgbClr val="FF0000"/>
                </a:solidFill>
              </a:rPr>
              <a:t>paganos</a:t>
            </a:r>
            <a:r>
              <a:rPr lang="es-ES" sz="4400" b="1" dirty="0">
                <a:solidFill>
                  <a:srgbClr val="002060"/>
                </a:solidFill>
              </a:rPr>
              <a:t> que adoraban al sol se sintieran cómodos en la iglesia. </a:t>
            </a:r>
            <a:r>
              <a:rPr lang="es-ES" sz="4400" b="1" dirty="0">
                <a:solidFill>
                  <a:srgbClr val="FF0000"/>
                </a:solidFill>
              </a:rPr>
              <a:t>En </a:t>
            </a:r>
            <a:r>
              <a:rPr lang="es-ES" sz="4400" b="1" dirty="0" smtClean="0">
                <a:solidFill>
                  <a:srgbClr val="FF0000"/>
                </a:solidFill>
              </a:rPr>
              <a:t>principio, </a:t>
            </a:r>
            <a:r>
              <a:rPr lang="es-ES" sz="4400" b="1" dirty="0">
                <a:solidFill>
                  <a:srgbClr val="002060"/>
                </a:solidFill>
              </a:rPr>
              <a:t>es lo mismo adorar al sol que adorar en el día del sol.</a:t>
            </a:r>
            <a:endParaRPr lang="es-ES" sz="4400" b="1" i="1" dirty="0">
              <a:solidFill>
                <a:srgbClr val="AC0C45"/>
              </a:solidFill>
            </a:endParaRPr>
          </a:p>
        </p:txBody>
      </p:sp>
    </p:spTree>
    <p:extLst>
      <p:ext uri="{BB962C8B-B14F-4D97-AF65-F5344CB8AC3E}">
        <p14:creationId xmlns:p14="http://schemas.microsoft.com/office/powerpoint/2010/main" val="14528408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pic>
        <p:nvPicPr>
          <p:cNvPr id="2" name="Imagen 1"/>
          <p:cNvPicPr>
            <a:picLocks noChangeAspect="1"/>
          </p:cNvPicPr>
          <p:nvPr/>
        </p:nvPicPr>
        <p:blipFill>
          <a:blip r:embed="rId3"/>
          <a:stretch>
            <a:fillRect/>
          </a:stretch>
        </p:blipFill>
        <p:spPr>
          <a:xfrm>
            <a:off x="977769" y="217714"/>
            <a:ext cx="9316605" cy="6487886"/>
          </a:xfrm>
          <a:prstGeom prst="rect">
            <a:avLst/>
          </a:prstGeom>
        </p:spPr>
      </p:pic>
    </p:spTree>
    <p:extLst>
      <p:ext uri="{BB962C8B-B14F-4D97-AF65-F5344CB8AC3E}">
        <p14:creationId xmlns:p14="http://schemas.microsoft.com/office/powerpoint/2010/main" val="14368518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75317" y="716036"/>
            <a:ext cx="11143173"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a:solidFill>
                  <a:srgbClr val="002060"/>
                </a:solidFill>
              </a:rPr>
              <a:t>La </a:t>
            </a:r>
            <a:r>
              <a:rPr lang="es-ES" sz="5400" b="1" dirty="0">
                <a:solidFill>
                  <a:srgbClr val="FF0000"/>
                </a:solidFill>
              </a:rPr>
              <a:t>más grande </a:t>
            </a:r>
            <a:r>
              <a:rPr lang="es-ES" sz="5400" b="1" dirty="0">
                <a:solidFill>
                  <a:srgbClr val="002060"/>
                </a:solidFill>
              </a:rPr>
              <a:t>de todas las abominaciones entre el pueblo profeso de Dios fue </a:t>
            </a:r>
            <a:r>
              <a:rPr lang="es-ES" sz="5400" b="1" dirty="0">
                <a:solidFill>
                  <a:srgbClr val="FF0000"/>
                </a:solidFill>
              </a:rPr>
              <a:t>la adoración al sol </a:t>
            </a:r>
            <a:r>
              <a:rPr lang="es-ES" sz="5400" b="1" dirty="0">
                <a:solidFill>
                  <a:srgbClr val="002060"/>
                </a:solidFill>
              </a:rPr>
              <a:t>(recuerde que este es el trasfondo del sello de Dios y la marca de la bestia en Apocalipsis 13 y </a:t>
            </a:r>
            <a:r>
              <a:rPr lang="es-ES" sz="5400" b="1" dirty="0" smtClean="0">
                <a:solidFill>
                  <a:srgbClr val="002060"/>
                </a:solidFill>
              </a:rPr>
              <a:t>14)</a:t>
            </a:r>
            <a:endParaRPr lang="es-ES" sz="5400" b="1" i="1" dirty="0">
              <a:solidFill>
                <a:srgbClr val="AC0C45"/>
              </a:solidFill>
            </a:endParaRPr>
          </a:p>
        </p:txBody>
      </p:sp>
    </p:spTree>
    <p:extLst>
      <p:ext uri="{BB962C8B-B14F-4D97-AF65-F5344CB8AC3E}">
        <p14:creationId xmlns:p14="http://schemas.microsoft.com/office/powerpoint/2010/main" val="552493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0280" y="946753"/>
            <a:ext cx="11528807" cy="5262979"/>
          </a:xfrm>
          <a:prstGeom prst="rect">
            <a:avLst/>
          </a:prstGeom>
          <a:noFill/>
        </p:spPr>
        <p:txBody>
          <a:bodyPr wrap="square" rtlCol="0">
            <a:spAutoFit/>
          </a:bodyPr>
          <a:lstStyle/>
          <a:p>
            <a:r>
              <a:rPr lang="es-ES" sz="4800" b="1" dirty="0">
                <a:solidFill>
                  <a:schemeClr val="bg1"/>
                </a:solidFill>
              </a:rPr>
              <a:t>“Y me llevó al atrio de adentro de la casa de Jehová; y he aquí junto a la entrada del templo de Jehová, entre la entrada y el altar, como veinticinco varones, sus espaldas vueltas al templo de Jehová y sus rostros hacia el oriente, y </a:t>
            </a:r>
            <a:r>
              <a:rPr lang="es-ES" sz="4800" b="1" dirty="0">
                <a:solidFill>
                  <a:srgbClr val="FFFF00"/>
                </a:solidFill>
              </a:rPr>
              <a:t>adoraban al sol</a:t>
            </a:r>
            <a:r>
              <a:rPr lang="es-ES" sz="4800" b="1" dirty="0">
                <a:solidFill>
                  <a:schemeClr val="bg1"/>
                </a:solidFill>
              </a:rPr>
              <a:t>, postrándose </a:t>
            </a:r>
            <a:r>
              <a:rPr lang="es-ES" sz="4800" b="1" dirty="0">
                <a:solidFill>
                  <a:srgbClr val="FFFF00"/>
                </a:solidFill>
              </a:rPr>
              <a:t>hacia el oriente</a:t>
            </a:r>
            <a:r>
              <a:rPr lang="es-ES" sz="4800" b="1" dirty="0">
                <a:solidFill>
                  <a:schemeClr val="bg1"/>
                </a:solidFill>
              </a:rPr>
              <a:t>.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Ezequiel 8:16, 17:</a:t>
            </a:r>
          </a:p>
        </p:txBody>
      </p:sp>
    </p:spTree>
    <p:extLst>
      <p:ext uri="{BB962C8B-B14F-4D97-AF65-F5344CB8AC3E}">
        <p14:creationId xmlns:p14="http://schemas.microsoft.com/office/powerpoint/2010/main" val="2794992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777" y="474805"/>
            <a:ext cx="11295777" cy="5909310"/>
          </a:xfrm>
          <a:prstGeom prst="rect">
            <a:avLst/>
          </a:prstGeom>
          <a:noFill/>
        </p:spPr>
        <p:txBody>
          <a:bodyPr wrap="square" rtlCol="0">
            <a:spAutoFit/>
          </a:bodyPr>
          <a:lstStyle/>
          <a:p>
            <a:r>
              <a:rPr lang="es-ES" sz="5400" b="1" dirty="0" smtClean="0">
                <a:solidFill>
                  <a:srgbClr val="FF0000"/>
                </a:solidFill>
              </a:rPr>
              <a:t>17</a:t>
            </a:r>
            <a:r>
              <a:rPr lang="es-ES" sz="5400" b="1" dirty="0" smtClean="0">
                <a:solidFill>
                  <a:schemeClr val="bg1"/>
                </a:solidFill>
              </a:rPr>
              <a:t> </a:t>
            </a:r>
            <a:r>
              <a:rPr lang="es-ES" sz="5400" b="1" dirty="0">
                <a:solidFill>
                  <a:schemeClr val="bg1"/>
                </a:solidFill>
              </a:rPr>
              <a:t>Y me dijo: ¿No has visto, hijo de hombre? ¿Es cosa liviana para la casa de Judá hacer las </a:t>
            </a:r>
            <a:r>
              <a:rPr lang="es-ES" sz="5400" b="1" dirty="0">
                <a:solidFill>
                  <a:srgbClr val="FFFF00"/>
                </a:solidFill>
              </a:rPr>
              <a:t>abominaciones</a:t>
            </a:r>
            <a:r>
              <a:rPr lang="es-ES" sz="5400" b="1" dirty="0">
                <a:solidFill>
                  <a:schemeClr val="bg1"/>
                </a:solidFill>
              </a:rPr>
              <a:t> que hacen aquí? Después que han llenado de maldad la tierra, se volvieron a mí para irritarme; he aquí que aplican el ramo a sus narices.”</a:t>
            </a:r>
            <a:endParaRPr lang="es-ES" sz="5400" b="1" dirty="0">
              <a:solidFill>
                <a:schemeClr val="bg1"/>
              </a:solidFill>
            </a:endParaRPr>
          </a:p>
        </p:txBody>
      </p:sp>
    </p:spTree>
    <p:extLst>
      <p:ext uri="{BB962C8B-B14F-4D97-AF65-F5344CB8AC3E}">
        <p14:creationId xmlns:p14="http://schemas.microsoft.com/office/powerpoint/2010/main" val="19152845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2525" y="1717229"/>
            <a:ext cx="4714419" cy="584775"/>
          </a:xfrm>
          <a:prstGeom prst="rect">
            <a:avLst/>
          </a:prstGeom>
          <a:noFill/>
        </p:spPr>
        <p:txBody>
          <a:bodyPr wrap="square" rtlCol="0">
            <a:spAutoFit/>
          </a:bodyPr>
          <a:lstStyle/>
          <a:p>
            <a:pPr lvl="0">
              <a:defRPr/>
            </a:pPr>
            <a:r>
              <a:rPr lang="es-ES" sz="3200" dirty="0">
                <a:solidFill>
                  <a:schemeClr val="accent1">
                    <a:lumMod val="50000"/>
                  </a:schemeClr>
                </a:solidFill>
              </a:rPr>
              <a:t>Evangelio eterno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5316" y="264361"/>
            <a:ext cx="4468232" cy="584775"/>
          </a:xfrm>
          <a:prstGeom prst="rect">
            <a:avLst/>
          </a:prstGeom>
          <a:noFill/>
        </p:spPr>
        <p:txBody>
          <a:bodyPr wrap="square" rtlCol="0">
            <a:spAutoFit/>
          </a:bodyPr>
          <a:lstStyle/>
          <a:p>
            <a:pPr lvl="0">
              <a:defRPr/>
            </a:pPr>
            <a:r>
              <a:rPr lang="es-ES" sz="3200" dirty="0" smtClean="0">
                <a:solidFill>
                  <a:schemeClr val="accent1">
                    <a:lumMod val="50000"/>
                  </a:schemeClr>
                </a:solidFill>
              </a:rPr>
              <a:t>Babilonia cae porque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89661" y="4164955"/>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El vino de Babilonia representa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89661" y="5646549"/>
            <a:ext cx="4076958" cy="584775"/>
          </a:xfrm>
          <a:prstGeom prst="rect">
            <a:avLst/>
          </a:prstGeom>
          <a:noFill/>
        </p:spPr>
        <p:txBody>
          <a:bodyPr wrap="square" rtlCol="0">
            <a:spAutoFit/>
          </a:bodyPr>
          <a:lstStyle/>
          <a:p>
            <a:pPr lvl="0">
              <a:defRPr/>
            </a:pPr>
            <a:r>
              <a:rPr lang="es-ES" sz="3200" dirty="0">
                <a:solidFill>
                  <a:schemeClr val="accent1">
                    <a:lumMod val="50000"/>
                  </a:schemeClr>
                </a:solidFill>
              </a:rPr>
              <a:t>La adoración al sol</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9661" y="2727791"/>
            <a:ext cx="4076958" cy="1077218"/>
          </a:xfrm>
          <a:prstGeom prst="rect">
            <a:avLst/>
          </a:prstGeom>
          <a:noFill/>
        </p:spPr>
        <p:txBody>
          <a:bodyPr wrap="square" rtlCol="0">
            <a:spAutoFit/>
          </a:bodyPr>
          <a:lstStyle/>
          <a:p>
            <a:pPr lvl="0">
              <a:defRPr/>
            </a:pPr>
            <a:r>
              <a:rPr lang="es-ES" sz="3200" dirty="0">
                <a:solidFill>
                  <a:schemeClr val="accent1">
                    <a:lumMod val="50000"/>
                  </a:schemeClr>
                </a:solidFill>
              </a:rPr>
              <a:t>Cuando cuidamos nuestro cuerpo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95768" y="4703564"/>
            <a:ext cx="5057115"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E.</a:t>
            </a:r>
            <a:r>
              <a:rPr kumimoji="0" lang="es-DO" sz="3200" b="0" i="0" u="none" strike="noStrike" kern="1200" cap="none" spc="0" normalizeH="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Salvos por la justicia perfecta de Cristo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77781" y="1518827"/>
            <a:ext cx="5450809"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smtClean="0">
                <a:solidFill>
                  <a:prstClr val="black"/>
                </a:solidFill>
              </a:rPr>
              <a:t>r</a:t>
            </a:r>
            <a:r>
              <a:rPr lang="es-ES" sz="3200" dirty="0" err="1" smtClean="0">
                <a:solidFill>
                  <a:prstClr val="black"/>
                </a:solidFill>
              </a:rPr>
              <a:t>echazó</a:t>
            </a:r>
            <a:r>
              <a:rPr lang="es-ES" sz="3200" dirty="0" smtClean="0">
                <a:solidFill>
                  <a:prstClr val="black"/>
                </a:solidFill>
              </a:rPr>
              <a:t> </a:t>
            </a:r>
            <a:r>
              <a:rPr lang="es-ES" sz="3200" dirty="0">
                <a:solidFill>
                  <a:prstClr val="black"/>
                </a:solidFill>
              </a:rPr>
              <a:t>el jugo de uva sin fermentar</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77781" y="162534"/>
            <a:ext cx="5450809"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smtClean="0">
                <a:solidFill>
                  <a:prstClr val="black"/>
                </a:solidFill>
              </a:rPr>
              <a:t>l</a:t>
            </a:r>
            <a:r>
              <a:rPr lang="es-ES" sz="3200" dirty="0" smtClean="0">
                <a:solidFill>
                  <a:prstClr val="black"/>
                </a:solidFill>
              </a:rPr>
              <a:t>as </a:t>
            </a:r>
            <a:r>
              <a:rPr lang="es-ES" sz="3200" dirty="0">
                <a:solidFill>
                  <a:prstClr val="black"/>
                </a:solidFill>
              </a:rPr>
              <a:t>falsas doctrinas y prácticas de iglesias</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635193" y="2875120"/>
            <a:ext cx="511769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es una abominación</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710516" y="5953161"/>
            <a:ext cx="5185338"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Glorificamos a Dios</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695768" y="3804730"/>
            <a:ext cx="4786300"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a:solidFill>
                  <a:prstClr val="black"/>
                </a:solidFill>
              </a:rPr>
              <a:t>e</a:t>
            </a:r>
            <a:r>
              <a:rPr lang="es-ES" sz="3000" dirty="0" smtClean="0">
                <a:solidFill>
                  <a:prstClr val="black"/>
                </a:solidFill>
              </a:rPr>
              <a:t>s una bendición</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17531"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1896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6911" y="681282"/>
            <a:ext cx="11282516"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 vi salir de la boca del [</a:t>
            </a:r>
            <a:r>
              <a:rPr lang="es-ES" sz="4400" b="1" dirty="0">
                <a:solidFill>
                  <a:srgbClr val="FFFF00"/>
                </a:solidFill>
              </a:rPr>
              <a:t>1] dragón</a:t>
            </a:r>
            <a:r>
              <a:rPr lang="es-ES" sz="4400" b="1" dirty="0">
                <a:solidFill>
                  <a:schemeClr val="bg1"/>
                </a:solidFill>
              </a:rPr>
              <a:t>, y de la boca de la </a:t>
            </a:r>
            <a:r>
              <a:rPr lang="es-ES" sz="4400" b="1" dirty="0">
                <a:solidFill>
                  <a:srgbClr val="FFFF00"/>
                </a:solidFill>
              </a:rPr>
              <a:t>[2] bestia</a:t>
            </a:r>
            <a:r>
              <a:rPr lang="es-ES" sz="4400" b="1" dirty="0">
                <a:solidFill>
                  <a:schemeClr val="bg1"/>
                </a:solidFill>
              </a:rPr>
              <a:t>, y de la boca del </a:t>
            </a:r>
            <a:r>
              <a:rPr lang="es-ES" sz="4400" b="1" dirty="0">
                <a:solidFill>
                  <a:srgbClr val="FFFF00"/>
                </a:solidFill>
              </a:rPr>
              <a:t>[3] falso profeta</a:t>
            </a:r>
            <a:r>
              <a:rPr lang="es-ES" sz="4400" b="1" dirty="0">
                <a:solidFill>
                  <a:schemeClr val="bg1"/>
                </a:solidFill>
              </a:rPr>
              <a:t>, tres espíritus inmundos a manera de ranas; </a:t>
            </a:r>
            <a:r>
              <a:rPr lang="es-ES" sz="4400" b="1" dirty="0">
                <a:solidFill>
                  <a:srgbClr val="FF0000"/>
                </a:solidFill>
              </a:rPr>
              <a:t>14</a:t>
            </a:r>
            <a:r>
              <a:rPr lang="es-ES" sz="4400" b="1" dirty="0">
                <a:solidFill>
                  <a:schemeClr val="bg1"/>
                </a:solidFill>
              </a:rPr>
              <a:t> pues son espíritus de demonios, que hacen señales, y van a los reyes de la tierra en todo el mundo, para </a:t>
            </a:r>
            <a:r>
              <a:rPr lang="es-ES" sz="4400" b="1" dirty="0">
                <a:solidFill>
                  <a:srgbClr val="FFFF00"/>
                </a:solidFill>
              </a:rPr>
              <a:t>reunirlos</a:t>
            </a:r>
            <a:r>
              <a:rPr lang="es-ES" sz="4400" b="1" dirty="0">
                <a:solidFill>
                  <a:schemeClr val="bg1"/>
                </a:solidFill>
              </a:rPr>
              <a:t> a la batalla de aquel gran día del Dios Todopoderoso </a:t>
            </a:r>
            <a:r>
              <a:rPr lang="es-ES" sz="4400" b="1" dirty="0">
                <a:solidFill>
                  <a:srgbClr val="FFFF00"/>
                </a:solidFill>
              </a:rPr>
              <a:t>[en este momento la trilogía está unida en una causa en común]</a:t>
            </a:r>
            <a:r>
              <a:rPr lang="es-ES" sz="4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err="1">
                <a:solidFill>
                  <a:srgbClr val="FF0000"/>
                </a:solidFill>
                <a:latin typeface="Arial Black" panose="020B0A04020102020204" pitchFamily="34" charset="0"/>
              </a:rPr>
              <a:t>Apocalipsis</a:t>
            </a:r>
            <a:r>
              <a:rPr lang="en-US" sz="3200" b="1" dirty="0">
                <a:solidFill>
                  <a:srgbClr val="FF0000"/>
                </a:solidFill>
                <a:latin typeface="Arial Black" panose="020B0A04020102020204" pitchFamily="34" charset="0"/>
              </a:rPr>
              <a:t> 16:13, 14, 19:</a:t>
            </a:r>
          </a:p>
        </p:txBody>
      </p:sp>
    </p:spTree>
    <p:extLst>
      <p:ext uri="{BB962C8B-B14F-4D97-AF65-F5344CB8AC3E}">
        <p14:creationId xmlns:p14="http://schemas.microsoft.com/office/powerpoint/2010/main" val="27181366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88614"/>
            <a:ext cx="12192000" cy="415498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En perfecta armonía con la Biblia</a:t>
            </a:r>
            <a:r>
              <a:rPr lang="es-ES" sz="6600" dirty="0" smtClean="0">
                <a:solidFill>
                  <a:schemeClr val="bg1"/>
                </a:solidFill>
                <a:latin typeface="Bauhaus 93" panose="04030905020B02020C02" pitchFamily="82" charset="0"/>
              </a:rPr>
              <a:t>, </a:t>
            </a:r>
            <a:r>
              <a:rPr lang="es-ES" sz="6600" dirty="0">
                <a:solidFill>
                  <a:schemeClr val="bg1"/>
                </a:solidFill>
                <a:latin typeface="Bauhaus 93" panose="04030905020B02020C02" pitchFamily="82" charset="0"/>
              </a:rPr>
              <a:t>Elena </a:t>
            </a:r>
            <a:r>
              <a:rPr lang="es-ES" sz="6600" dirty="0" smtClean="0">
                <a:solidFill>
                  <a:schemeClr val="bg1"/>
                </a:solidFill>
                <a:latin typeface="Bauhaus 93" panose="04030905020B02020C02" pitchFamily="82" charset="0"/>
              </a:rPr>
              <a:t>de White </a:t>
            </a:r>
            <a:r>
              <a:rPr lang="es-ES" sz="6600" dirty="0">
                <a:solidFill>
                  <a:schemeClr val="bg1"/>
                </a:solidFill>
                <a:latin typeface="Bauhaus 93" panose="04030905020B02020C02" pitchFamily="82" charset="0"/>
              </a:rPr>
              <a:t>explicó con claridad lo que representa el vino:</a:t>
            </a:r>
            <a:endParaRPr lang="es-ES" sz="6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9076395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0280" y="1049992"/>
            <a:ext cx="11528807" cy="5262979"/>
          </a:xfrm>
          <a:prstGeom prst="rect">
            <a:avLst/>
          </a:prstGeom>
          <a:noFill/>
        </p:spPr>
        <p:txBody>
          <a:bodyPr wrap="square" rtlCol="0">
            <a:spAutoFit/>
          </a:bodyPr>
          <a:lstStyle/>
          <a:p>
            <a:r>
              <a:rPr lang="es-ES" sz="4800" b="1" dirty="0">
                <a:solidFill>
                  <a:schemeClr val="bg1"/>
                </a:solidFill>
              </a:rPr>
              <a:t>“Cuando se levantan maestros verdaderos para explicar la Palabra de Dios, se levantan también hombres de saber, ministros que profesan comprender las Santas Escrituras, para denunciar la </a:t>
            </a:r>
            <a:r>
              <a:rPr lang="es-ES" sz="4800" b="1" dirty="0">
                <a:solidFill>
                  <a:srgbClr val="FFFF00"/>
                </a:solidFill>
              </a:rPr>
              <a:t>sana doctrina como si fuera herejía</a:t>
            </a:r>
            <a:r>
              <a:rPr lang="es-ES" sz="4800" b="1" dirty="0">
                <a:solidFill>
                  <a:schemeClr val="bg1"/>
                </a:solidFill>
              </a:rPr>
              <a:t>, alejando así a los que buscan la verdad.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 Conflicto de los Siglos, pp. 439, 440</a:t>
            </a:r>
          </a:p>
        </p:txBody>
      </p:sp>
    </p:spTree>
    <p:extLst>
      <p:ext uri="{BB962C8B-B14F-4D97-AF65-F5344CB8AC3E}">
        <p14:creationId xmlns:p14="http://schemas.microsoft.com/office/powerpoint/2010/main" val="261938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0280" y="150340"/>
            <a:ext cx="11528807" cy="6863417"/>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Si el mundo no estuviese </a:t>
            </a:r>
            <a:r>
              <a:rPr lang="es-ES" sz="4400" b="1" dirty="0">
                <a:solidFill>
                  <a:srgbClr val="FFFF00"/>
                </a:solidFill>
              </a:rPr>
              <a:t>fatalmente embriagado con el </a:t>
            </a:r>
            <a:r>
              <a:rPr lang="es-ES" sz="4400" b="1" u="sng" dirty="0">
                <a:solidFill>
                  <a:srgbClr val="FFFF00"/>
                </a:solidFill>
              </a:rPr>
              <a:t>vino</a:t>
            </a:r>
            <a:r>
              <a:rPr lang="es-ES" sz="4400" b="1" dirty="0">
                <a:solidFill>
                  <a:srgbClr val="FFFF00"/>
                </a:solidFill>
              </a:rPr>
              <a:t> de Babilonia</a:t>
            </a:r>
            <a:r>
              <a:rPr lang="es-ES" sz="4400" b="1" dirty="0">
                <a:solidFill>
                  <a:schemeClr val="bg1"/>
                </a:solidFill>
              </a:rPr>
              <a:t>, multitudes se </a:t>
            </a:r>
            <a:r>
              <a:rPr lang="es-ES" sz="4400" b="1" dirty="0">
                <a:solidFill>
                  <a:srgbClr val="FFFF00"/>
                </a:solidFill>
              </a:rPr>
              <a:t>convencerían y se convertirían </a:t>
            </a:r>
            <a:r>
              <a:rPr lang="es-ES" sz="4400" b="1" dirty="0">
                <a:solidFill>
                  <a:schemeClr val="bg1"/>
                </a:solidFill>
              </a:rPr>
              <a:t>por medio del conocimiento de las verdades claras y penetrantes de la Palabra de Dios. Pero la fe religiosa aparece </a:t>
            </a:r>
            <a:r>
              <a:rPr lang="es-ES" sz="4400" b="1" dirty="0">
                <a:solidFill>
                  <a:srgbClr val="FFFF00"/>
                </a:solidFill>
              </a:rPr>
              <a:t>tan confusa [que es lo que significa </a:t>
            </a:r>
            <a:r>
              <a:rPr lang="es-ES" sz="4400" b="1" dirty="0" smtClean="0">
                <a:solidFill>
                  <a:srgbClr val="FFFF00"/>
                </a:solidFill>
              </a:rPr>
              <a:t>‘Babilonia</a:t>
            </a:r>
            <a:r>
              <a:rPr lang="es-ES" sz="4400" b="1" dirty="0">
                <a:solidFill>
                  <a:srgbClr val="FFFF00"/>
                </a:solidFill>
              </a:rPr>
              <a:t>’] y discordante </a:t>
            </a:r>
            <a:r>
              <a:rPr lang="es-ES" sz="4400" b="1" dirty="0">
                <a:solidFill>
                  <a:schemeClr val="bg1"/>
                </a:solidFill>
              </a:rPr>
              <a:t>que el pueblo no sabe </a:t>
            </a:r>
            <a:r>
              <a:rPr lang="es-ES" sz="4400" b="1" dirty="0" smtClean="0">
                <a:solidFill>
                  <a:schemeClr val="bg1"/>
                </a:solidFill>
              </a:rPr>
              <a:t>qué </a:t>
            </a:r>
            <a:r>
              <a:rPr lang="es-ES" sz="4400" b="1" dirty="0">
                <a:solidFill>
                  <a:schemeClr val="bg1"/>
                </a:solidFill>
              </a:rPr>
              <a:t>creer ni </a:t>
            </a:r>
            <a:r>
              <a:rPr lang="es-ES" sz="4400" b="1" dirty="0" smtClean="0">
                <a:solidFill>
                  <a:schemeClr val="bg1"/>
                </a:solidFill>
              </a:rPr>
              <a:t>qué </a:t>
            </a:r>
            <a:r>
              <a:rPr lang="es-ES" sz="4400" b="1" dirty="0">
                <a:solidFill>
                  <a:schemeClr val="bg1"/>
                </a:solidFill>
              </a:rPr>
              <a:t>aceptar como verdad. La iglesia es responsable del pecado de la impenitencia del mundo</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8646352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75317" y="716036"/>
            <a:ext cx="1114317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El papado tiene una multiplicidad de </a:t>
            </a:r>
            <a:r>
              <a:rPr lang="es-ES" sz="4800" b="1" dirty="0">
                <a:solidFill>
                  <a:srgbClr val="FF0000"/>
                </a:solidFill>
              </a:rPr>
              <a:t>doctrinas y prácticas </a:t>
            </a:r>
            <a:r>
              <a:rPr lang="es-ES" sz="4800" b="1" dirty="0">
                <a:solidFill>
                  <a:srgbClr val="002060"/>
                </a:solidFill>
              </a:rPr>
              <a:t>que no tienen ni un ápice de apoyo bíblico. Aquí hay una lista parcial:</a:t>
            </a:r>
          </a:p>
          <a:p>
            <a:pPr marL="685800" indent="-685800">
              <a:buClr>
                <a:srgbClr val="FF0000"/>
              </a:buClr>
              <a:buFont typeface="Arial" panose="020B0604020202020204" pitchFamily="34" charset="0"/>
              <a:buChar char="•"/>
            </a:pPr>
            <a:r>
              <a:rPr lang="es-ES" sz="4800" b="1" dirty="0" smtClean="0">
                <a:solidFill>
                  <a:srgbClr val="002060"/>
                </a:solidFill>
              </a:rPr>
              <a:t>El </a:t>
            </a:r>
            <a:r>
              <a:rPr lang="es-ES" sz="4800" b="1" dirty="0">
                <a:solidFill>
                  <a:srgbClr val="FF0000"/>
                </a:solidFill>
              </a:rPr>
              <a:t>domingo</a:t>
            </a:r>
            <a:r>
              <a:rPr lang="es-ES" sz="4800" b="1" dirty="0">
                <a:solidFill>
                  <a:srgbClr val="002060"/>
                </a:solidFill>
              </a:rPr>
              <a:t> como </a:t>
            </a:r>
            <a:r>
              <a:rPr lang="es-ES" sz="4800" b="1" dirty="0">
                <a:solidFill>
                  <a:srgbClr val="FF0000"/>
                </a:solidFill>
              </a:rPr>
              <a:t>día de reposo</a:t>
            </a:r>
          </a:p>
          <a:p>
            <a:pPr marL="685800" indent="-685800">
              <a:buClr>
                <a:srgbClr val="FF0000"/>
              </a:buClr>
              <a:buFont typeface="Arial" panose="020B0604020202020204" pitchFamily="34" charset="0"/>
              <a:buChar char="•"/>
            </a:pPr>
            <a:r>
              <a:rPr lang="es-ES" sz="4800" b="1" dirty="0" smtClean="0">
                <a:solidFill>
                  <a:srgbClr val="002060"/>
                </a:solidFill>
              </a:rPr>
              <a:t>La </a:t>
            </a:r>
            <a:r>
              <a:rPr lang="es-ES" sz="4800" b="1" dirty="0">
                <a:solidFill>
                  <a:srgbClr val="FF0000"/>
                </a:solidFill>
              </a:rPr>
              <a:t>unión</a:t>
            </a:r>
            <a:r>
              <a:rPr lang="es-ES" sz="4800" b="1" dirty="0">
                <a:solidFill>
                  <a:srgbClr val="002060"/>
                </a:solidFill>
              </a:rPr>
              <a:t> de la iglesia con el estado</a:t>
            </a:r>
          </a:p>
          <a:p>
            <a:pPr marL="685800" indent="-685800">
              <a:buClr>
                <a:srgbClr val="FF0000"/>
              </a:buClr>
              <a:buFont typeface="Arial" panose="020B0604020202020204" pitchFamily="34" charset="0"/>
              <a:buChar char="•"/>
            </a:pPr>
            <a:r>
              <a:rPr lang="es-ES" sz="4800" b="1" dirty="0" smtClean="0">
                <a:solidFill>
                  <a:srgbClr val="002060"/>
                </a:solidFill>
              </a:rPr>
              <a:t>El </a:t>
            </a:r>
            <a:r>
              <a:rPr lang="es-ES" sz="4800" b="1" dirty="0">
                <a:solidFill>
                  <a:srgbClr val="FF0000"/>
                </a:solidFill>
              </a:rPr>
              <a:t>bautismo de </a:t>
            </a:r>
            <a:r>
              <a:rPr lang="es-ES" sz="4800" b="1" dirty="0" smtClean="0">
                <a:solidFill>
                  <a:srgbClr val="FF0000"/>
                </a:solidFill>
              </a:rPr>
              <a:t>infantes</a:t>
            </a:r>
            <a:endParaRPr lang="es-ES" sz="4800" b="1" dirty="0">
              <a:solidFill>
                <a:srgbClr val="FF0000"/>
              </a:solidFill>
            </a:endParaRPr>
          </a:p>
        </p:txBody>
      </p:sp>
    </p:spTree>
    <p:extLst>
      <p:ext uri="{BB962C8B-B14F-4D97-AF65-F5344CB8AC3E}">
        <p14:creationId xmlns:p14="http://schemas.microsoft.com/office/powerpoint/2010/main" val="963126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8127" y="406319"/>
            <a:ext cx="1114317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Arial" panose="020B0604020202020204" pitchFamily="34" charset="0"/>
              <a:buChar char="•"/>
            </a:pPr>
            <a:r>
              <a:rPr lang="es-ES" sz="4800" b="1" dirty="0" smtClean="0">
                <a:solidFill>
                  <a:srgbClr val="002060"/>
                </a:solidFill>
              </a:rPr>
              <a:t>La </a:t>
            </a:r>
            <a:r>
              <a:rPr lang="es-ES" sz="4800" b="1" dirty="0">
                <a:solidFill>
                  <a:srgbClr val="FF0000"/>
                </a:solidFill>
              </a:rPr>
              <a:t>cuaresma</a:t>
            </a:r>
          </a:p>
          <a:p>
            <a:pPr marL="685800" indent="-685800">
              <a:buClr>
                <a:srgbClr val="FF0000"/>
              </a:buClr>
              <a:buFont typeface="Arial" panose="020B0604020202020204" pitchFamily="34" charset="0"/>
              <a:buChar char="•"/>
            </a:pPr>
            <a:r>
              <a:rPr lang="es-ES" sz="4800" b="1" dirty="0" smtClean="0">
                <a:solidFill>
                  <a:srgbClr val="002060"/>
                </a:solidFill>
              </a:rPr>
              <a:t>La </a:t>
            </a:r>
            <a:r>
              <a:rPr lang="es-ES" sz="4800" b="1" dirty="0">
                <a:solidFill>
                  <a:srgbClr val="FF0000"/>
                </a:solidFill>
              </a:rPr>
              <a:t>canonización</a:t>
            </a:r>
            <a:r>
              <a:rPr lang="es-ES" sz="4800" b="1" dirty="0">
                <a:solidFill>
                  <a:srgbClr val="002060"/>
                </a:solidFill>
              </a:rPr>
              <a:t> de los santos</a:t>
            </a:r>
          </a:p>
          <a:p>
            <a:pPr marL="685800" indent="-685800">
              <a:buClr>
                <a:srgbClr val="FF0000"/>
              </a:buClr>
              <a:buFont typeface="Arial" panose="020B0604020202020204" pitchFamily="34" charset="0"/>
              <a:buChar char="•"/>
            </a:pPr>
            <a:r>
              <a:rPr lang="es-ES" sz="4800" b="1" dirty="0" smtClean="0">
                <a:solidFill>
                  <a:srgbClr val="002060"/>
                </a:solidFill>
              </a:rPr>
              <a:t>La </a:t>
            </a:r>
            <a:r>
              <a:rPr lang="es-ES" sz="4800" b="1" dirty="0">
                <a:solidFill>
                  <a:srgbClr val="FF0000"/>
                </a:solidFill>
              </a:rPr>
              <a:t>oración a los santos </a:t>
            </a:r>
            <a:r>
              <a:rPr lang="es-ES" sz="4800" b="1" dirty="0">
                <a:solidFill>
                  <a:srgbClr val="002060"/>
                </a:solidFill>
              </a:rPr>
              <a:t>difuntos</a:t>
            </a:r>
          </a:p>
          <a:p>
            <a:pPr marL="685800" indent="-685800">
              <a:buClr>
                <a:srgbClr val="FF0000"/>
              </a:buClr>
              <a:buFont typeface="Arial" panose="020B0604020202020204" pitchFamily="34" charset="0"/>
              <a:buChar char="•"/>
            </a:pPr>
            <a:r>
              <a:rPr lang="es-ES" sz="4800" b="1" dirty="0" smtClean="0">
                <a:solidFill>
                  <a:srgbClr val="FF0000"/>
                </a:solidFill>
              </a:rPr>
              <a:t>Oraciones</a:t>
            </a:r>
            <a:r>
              <a:rPr lang="es-ES" sz="4800" b="1" dirty="0" smtClean="0">
                <a:solidFill>
                  <a:srgbClr val="002060"/>
                </a:solidFill>
              </a:rPr>
              <a:t> </a:t>
            </a:r>
            <a:r>
              <a:rPr lang="es-ES" sz="4800" b="1" dirty="0">
                <a:solidFill>
                  <a:srgbClr val="002060"/>
                </a:solidFill>
              </a:rPr>
              <a:t>por los </a:t>
            </a:r>
            <a:r>
              <a:rPr lang="es-ES" sz="4800" b="1" dirty="0">
                <a:solidFill>
                  <a:srgbClr val="FF0000"/>
                </a:solidFill>
              </a:rPr>
              <a:t>difuntos</a:t>
            </a:r>
          </a:p>
          <a:p>
            <a:pPr marL="685800" indent="-685800">
              <a:buClr>
                <a:srgbClr val="FF0000"/>
              </a:buClr>
              <a:buFont typeface="Arial" panose="020B0604020202020204" pitchFamily="34" charset="0"/>
              <a:buChar char="•"/>
            </a:pPr>
            <a:r>
              <a:rPr lang="es-ES" sz="4800" b="1" dirty="0" smtClean="0">
                <a:solidFill>
                  <a:srgbClr val="002060"/>
                </a:solidFill>
              </a:rPr>
              <a:t>El </a:t>
            </a:r>
            <a:r>
              <a:rPr lang="es-ES" sz="4800" b="1" dirty="0">
                <a:solidFill>
                  <a:srgbClr val="FF0000"/>
                </a:solidFill>
              </a:rPr>
              <a:t>encender </a:t>
            </a:r>
            <a:r>
              <a:rPr lang="es-ES" sz="4800" b="1" dirty="0" smtClean="0">
                <a:solidFill>
                  <a:srgbClr val="FF0000"/>
                </a:solidFill>
              </a:rPr>
              <a:t>velas</a:t>
            </a:r>
          </a:p>
          <a:p>
            <a:pPr marL="685800" indent="-685800">
              <a:buClr>
                <a:srgbClr val="FF0000"/>
              </a:buClr>
              <a:buFont typeface="Arial" panose="020B0604020202020204" pitchFamily="34" charset="0"/>
              <a:buChar char="•"/>
            </a:pPr>
            <a:r>
              <a:rPr lang="es-ES" sz="4800" b="1" dirty="0" smtClean="0">
                <a:solidFill>
                  <a:srgbClr val="002060"/>
                </a:solidFill>
              </a:rPr>
              <a:t>El </a:t>
            </a:r>
            <a:r>
              <a:rPr lang="es-ES" sz="4800" b="1" dirty="0">
                <a:solidFill>
                  <a:srgbClr val="FF0000"/>
                </a:solidFill>
              </a:rPr>
              <a:t>quemar incienso</a:t>
            </a:r>
          </a:p>
          <a:p>
            <a:pPr marL="685800" indent="-685800">
              <a:buClr>
                <a:srgbClr val="FF0000"/>
              </a:buClr>
              <a:buFont typeface="Arial" panose="020B0604020202020204" pitchFamily="34" charset="0"/>
              <a:buChar char="•"/>
            </a:pPr>
            <a:r>
              <a:rPr lang="es-ES" sz="4800" b="1" dirty="0" smtClean="0">
                <a:solidFill>
                  <a:srgbClr val="002060"/>
                </a:solidFill>
              </a:rPr>
              <a:t>Rociar </a:t>
            </a:r>
            <a:r>
              <a:rPr lang="es-ES" sz="4800" b="1" dirty="0">
                <a:solidFill>
                  <a:srgbClr val="FF0000"/>
                </a:solidFill>
              </a:rPr>
              <a:t>agua bendita</a:t>
            </a:r>
          </a:p>
          <a:p>
            <a:pPr marL="685800" indent="-685800">
              <a:buClr>
                <a:srgbClr val="FF0000"/>
              </a:buClr>
              <a:buFont typeface="Arial" panose="020B0604020202020204" pitchFamily="34" charset="0"/>
              <a:buChar char="•"/>
            </a:pPr>
            <a:r>
              <a:rPr lang="es-ES" sz="4800" b="1" dirty="0" smtClean="0">
                <a:solidFill>
                  <a:srgbClr val="002060"/>
                </a:solidFill>
              </a:rPr>
              <a:t>El </a:t>
            </a:r>
            <a:r>
              <a:rPr lang="es-ES" sz="4800" b="1" dirty="0">
                <a:solidFill>
                  <a:srgbClr val="002060"/>
                </a:solidFill>
              </a:rPr>
              <a:t>uso de </a:t>
            </a:r>
            <a:r>
              <a:rPr lang="es-ES" sz="4800" b="1" dirty="0">
                <a:solidFill>
                  <a:srgbClr val="FF0000"/>
                </a:solidFill>
              </a:rPr>
              <a:t>vestiduras </a:t>
            </a:r>
            <a:r>
              <a:rPr lang="es-ES" sz="4800" b="1" dirty="0" smtClean="0">
                <a:solidFill>
                  <a:srgbClr val="FF0000"/>
                </a:solidFill>
              </a:rPr>
              <a:t>sacerdotales</a:t>
            </a:r>
            <a:endParaRPr lang="es-ES" sz="4800" b="1" dirty="0">
              <a:solidFill>
                <a:srgbClr val="FF0000"/>
              </a:solidFill>
            </a:endParaRPr>
          </a:p>
        </p:txBody>
      </p:sp>
    </p:spTree>
    <p:extLst>
      <p:ext uri="{BB962C8B-B14F-4D97-AF65-F5344CB8AC3E}">
        <p14:creationId xmlns:p14="http://schemas.microsoft.com/office/powerpoint/2010/main" val="31771975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8127" y="217714"/>
            <a:ext cx="1114317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Arial" panose="020B0604020202020204" pitchFamily="34" charset="0"/>
              <a:buChar char="•"/>
            </a:pPr>
            <a:r>
              <a:rPr lang="es-ES" sz="4800" b="1" dirty="0" smtClean="0">
                <a:solidFill>
                  <a:srgbClr val="002060"/>
                </a:solidFill>
              </a:rPr>
              <a:t>La </a:t>
            </a:r>
            <a:r>
              <a:rPr lang="es-ES" sz="4800" b="1" dirty="0">
                <a:solidFill>
                  <a:srgbClr val="FF0000"/>
                </a:solidFill>
              </a:rPr>
              <a:t>confesión auricular </a:t>
            </a:r>
            <a:r>
              <a:rPr lang="es-ES" sz="4800" b="1" dirty="0">
                <a:solidFill>
                  <a:srgbClr val="002060"/>
                </a:solidFill>
              </a:rPr>
              <a:t>a un sacerdote</a:t>
            </a:r>
          </a:p>
          <a:p>
            <a:pPr marL="685800" indent="-685800">
              <a:buClr>
                <a:srgbClr val="FF0000"/>
              </a:buClr>
              <a:buFont typeface="Arial" panose="020B0604020202020204" pitchFamily="34" charset="0"/>
              <a:buChar char="•"/>
            </a:pPr>
            <a:r>
              <a:rPr lang="es-ES" sz="4800" b="1" dirty="0" smtClean="0">
                <a:solidFill>
                  <a:srgbClr val="002060"/>
                </a:solidFill>
              </a:rPr>
              <a:t>El </a:t>
            </a:r>
            <a:r>
              <a:rPr lang="es-ES" sz="4800" b="1" dirty="0">
                <a:solidFill>
                  <a:srgbClr val="FF0000"/>
                </a:solidFill>
              </a:rPr>
              <a:t>sacrificio</a:t>
            </a:r>
            <a:r>
              <a:rPr lang="es-ES" sz="4800" b="1" dirty="0">
                <a:solidFill>
                  <a:srgbClr val="002060"/>
                </a:solidFill>
              </a:rPr>
              <a:t> de la </a:t>
            </a:r>
            <a:r>
              <a:rPr lang="es-ES" sz="4800" b="1" dirty="0">
                <a:solidFill>
                  <a:srgbClr val="FF0000"/>
                </a:solidFill>
              </a:rPr>
              <a:t>misa</a:t>
            </a:r>
          </a:p>
          <a:p>
            <a:pPr marL="685800" indent="-685800">
              <a:buClr>
                <a:srgbClr val="FF0000"/>
              </a:buClr>
              <a:buFont typeface="Arial" panose="020B0604020202020204" pitchFamily="34" charset="0"/>
              <a:buChar char="•"/>
            </a:pPr>
            <a:r>
              <a:rPr lang="es-ES" sz="4800" b="1" dirty="0" smtClean="0">
                <a:solidFill>
                  <a:srgbClr val="002060"/>
                </a:solidFill>
              </a:rPr>
              <a:t>El </a:t>
            </a:r>
            <a:r>
              <a:rPr lang="es-ES" sz="4800" b="1" dirty="0">
                <a:solidFill>
                  <a:srgbClr val="FF0000"/>
                </a:solidFill>
              </a:rPr>
              <a:t>crear e inclinarse </a:t>
            </a:r>
            <a:r>
              <a:rPr lang="es-ES" sz="4800" b="1" dirty="0">
                <a:solidFill>
                  <a:srgbClr val="002060"/>
                </a:solidFill>
              </a:rPr>
              <a:t>ante las imágenes</a:t>
            </a:r>
          </a:p>
          <a:p>
            <a:pPr marL="685800" indent="-685800">
              <a:buClr>
                <a:srgbClr val="FF0000"/>
              </a:buClr>
              <a:buFont typeface="Arial" panose="020B0604020202020204" pitchFamily="34" charset="0"/>
              <a:buChar char="•"/>
            </a:pPr>
            <a:r>
              <a:rPr lang="es-ES" sz="4800" b="1" dirty="0" smtClean="0">
                <a:solidFill>
                  <a:srgbClr val="002060"/>
                </a:solidFill>
              </a:rPr>
              <a:t>La </a:t>
            </a:r>
            <a:r>
              <a:rPr lang="es-ES" sz="4800" b="1" dirty="0">
                <a:solidFill>
                  <a:srgbClr val="002060"/>
                </a:solidFill>
              </a:rPr>
              <a:t>práctica de </a:t>
            </a:r>
            <a:r>
              <a:rPr lang="es-ES" sz="4800" b="1" dirty="0">
                <a:solidFill>
                  <a:srgbClr val="FF0000"/>
                </a:solidFill>
              </a:rPr>
              <a:t>persignarse</a:t>
            </a:r>
          </a:p>
          <a:p>
            <a:pPr marL="685800" indent="-685800">
              <a:buClr>
                <a:srgbClr val="FF0000"/>
              </a:buClr>
              <a:buFont typeface="Arial" panose="020B0604020202020204" pitchFamily="34" charset="0"/>
              <a:buChar char="•"/>
            </a:pPr>
            <a:r>
              <a:rPr lang="es-ES" sz="4800" b="1" dirty="0" smtClean="0">
                <a:solidFill>
                  <a:srgbClr val="002060"/>
                </a:solidFill>
              </a:rPr>
              <a:t>El </a:t>
            </a:r>
            <a:r>
              <a:rPr lang="es-ES" sz="4800" b="1" dirty="0">
                <a:solidFill>
                  <a:srgbClr val="FF0000"/>
                </a:solidFill>
              </a:rPr>
              <a:t>rosario </a:t>
            </a:r>
            <a:r>
              <a:rPr lang="es-ES" sz="4000" b="1" dirty="0" smtClean="0">
                <a:solidFill>
                  <a:srgbClr val="002060"/>
                </a:solidFill>
              </a:rPr>
              <a:t>[“…el </a:t>
            </a:r>
            <a:r>
              <a:rPr lang="es-ES" sz="4000" b="1" dirty="0">
                <a:solidFill>
                  <a:srgbClr val="002060"/>
                </a:solidFill>
              </a:rPr>
              <a:t>Rosario es un "ramillete de rosas" para María, pidiendo su intercesión y glorificando a Nuestro Señor Jesucristo</a:t>
            </a:r>
            <a:r>
              <a:rPr lang="es-ES" sz="4000" b="1" dirty="0" smtClean="0">
                <a:solidFill>
                  <a:srgbClr val="002060"/>
                </a:solidFill>
              </a:rPr>
              <a:t>.” catholic.net]</a:t>
            </a:r>
            <a:endParaRPr lang="es-ES" sz="4800" b="1" dirty="0">
              <a:solidFill>
                <a:srgbClr val="002060"/>
              </a:solidFill>
            </a:endParaRPr>
          </a:p>
        </p:txBody>
      </p:sp>
    </p:spTree>
    <p:extLst>
      <p:ext uri="{BB962C8B-B14F-4D97-AF65-F5344CB8AC3E}">
        <p14:creationId xmlns:p14="http://schemas.microsoft.com/office/powerpoint/2010/main" val="2240013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8209" y="430058"/>
            <a:ext cx="11143173" cy="6063198"/>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Arial" panose="020B0604020202020204" pitchFamily="34" charset="0"/>
              <a:buChar char="•"/>
            </a:pPr>
            <a:r>
              <a:rPr lang="es-ES" sz="4800" b="1" dirty="0" smtClean="0">
                <a:solidFill>
                  <a:srgbClr val="002060"/>
                </a:solidFill>
              </a:rPr>
              <a:t>El </a:t>
            </a:r>
            <a:r>
              <a:rPr lang="es-ES" sz="4800" b="1" dirty="0">
                <a:solidFill>
                  <a:srgbClr val="FF0000"/>
                </a:solidFill>
              </a:rPr>
              <a:t>celibato</a:t>
            </a:r>
            <a:r>
              <a:rPr lang="es-ES" sz="4800" b="1" dirty="0">
                <a:solidFill>
                  <a:srgbClr val="002060"/>
                </a:solidFill>
              </a:rPr>
              <a:t> del sacerdocio </a:t>
            </a:r>
            <a:r>
              <a:rPr lang="es-ES" sz="4000" b="1" dirty="0" smtClean="0">
                <a:solidFill>
                  <a:srgbClr val="002060"/>
                </a:solidFill>
              </a:rPr>
              <a:t>[“…en </a:t>
            </a:r>
            <a:r>
              <a:rPr lang="es-ES" sz="4000" b="1" dirty="0">
                <a:solidFill>
                  <a:srgbClr val="002060"/>
                </a:solidFill>
              </a:rPr>
              <a:t>la castidad el sacerdote no rechaza el amor, sino que se realiza la perfección misma de la vida espiritual</a:t>
            </a:r>
            <a:r>
              <a:rPr lang="es-ES" sz="4000" b="1" dirty="0" smtClean="0">
                <a:solidFill>
                  <a:srgbClr val="002060"/>
                </a:solidFill>
              </a:rPr>
              <a:t>.” catholic.net ]</a:t>
            </a:r>
            <a:endParaRPr lang="es-ES" sz="4800" b="1" dirty="0">
              <a:solidFill>
                <a:srgbClr val="002060"/>
              </a:solidFill>
            </a:endParaRPr>
          </a:p>
          <a:p>
            <a:pPr marL="685800" indent="-685800">
              <a:buClr>
                <a:srgbClr val="FF0000"/>
              </a:buClr>
              <a:buFont typeface="Arial" panose="020B0604020202020204" pitchFamily="34" charset="0"/>
              <a:buChar char="•"/>
            </a:pPr>
            <a:r>
              <a:rPr lang="es-ES" sz="4800" b="1" dirty="0" smtClean="0">
                <a:solidFill>
                  <a:srgbClr val="002060"/>
                </a:solidFill>
              </a:rPr>
              <a:t>El </a:t>
            </a:r>
            <a:r>
              <a:rPr lang="es-ES" sz="4800" b="1" dirty="0">
                <a:solidFill>
                  <a:srgbClr val="FF0000"/>
                </a:solidFill>
              </a:rPr>
              <a:t>purgatorio </a:t>
            </a:r>
            <a:r>
              <a:rPr lang="es-ES" sz="4000" b="1" dirty="0">
                <a:solidFill>
                  <a:srgbClr val="002060"/>
                </a:solidFill>
              </a:rPr>
              <a:t>[“El purgatorio existe, debe existir porque nadie entra a las Bodas del Reino de los Cielos con la piel y la ropa llena de mugre. Es necesario entrar con el mejor vestido. </a:t>
            </a:r>
            <a:r>
              <a:rPr lang="es-ES" sz="4000" b="1" dirty="0" smtClean="0">
                <a:solidFill>
                  <a:srgbClr val="002060"/>
                </a:solidFill>
              </a:rPr>
              <a:t>“ catholic.net]</a:t>
            </a:r>
            <a:endParaRPr lang="es-ES" sz="4800" b="1" dirty="0">
              <a:solidFill>
                <a:srgbClr val="002060"/>
              </a:solidFill>
            </a:endParaRPr>
          </a:p>
        </p:txBody>
      </p:sp>
    </p:spTree>
    <p:extLst>
      <p:ext uri="{BB962C8B-B14F-4D97-AF65-F5344CB8AC3E}">
        <p14:creationId xmlns:p14="http://schemas.microsoft.com/office/powerpoint/2010/main" val="9686797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6196" y="531370"/>
            <a:ext cx="1114317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Arial" panose="020B0604020202020204" pitchFamily="34" charset="0"/>
              <a:buChar char="•"/>
            </a:pPr>
            <a:r>
              <a:rPr lang="es-ES" sz="4800" b="1" dirty="0" smtClean="0">
                <a:solidFill>
                  <a:srgbClr val="002060"/>
                </a:solidFill>
              </a:rPr>
              <a:t>Los </a:t>
            </a:r>
            <a:r>
              <a:rPr lang="es-ES" sz="4800" b="1" dirty="0">
                <a:solidFill>
                  <a:srgbClr val="FF0000"/>
                </a:solidFill>
              </a:rPr>
              <a:t>conventos y monasterios</a:t>
            </a:r>
          </a:p>
          <a:p>
            <a:pPr marL="685800" indent="-685800">
              <a:buClr>
                <a:srgbClr val="FF0000"/>
              </a:buClr>
              <a:buFont typeface="Arial" panose="020B0604020202020204" pitchFamily="34" charset="0"/>
              <a:buChar char="•"/>
            </a:pPr>
            <a:r>
              <a:rPr lang="es-ES" sz="4800" b="1" dirty="0" smtClean="0">
                <a:solidFill>
                  <a:srgbClr val="002060"/>
                </a:solidFill>
              </a:rPr>
              <a:t>La </a:t>
            </a:r>
            <a:r>
              <a:rPr lang="es-ES" sz="4800" b="1" dirty="0">
                <a:solidFill>
                  <a:srgbClr val="FF0000"/>
                </a:solidFill>
              </a:rPr>
              <a:t>inmaculada concepción </a:t>
            </a:r>
            <a:r>
              <a:rPr lang="es-ES" sz="4800" b="1" dirty="0">
                <a:solidFill>
                  <a:srgbClr val="002060"/>
                </a:solidFill>
              </a:rPr>
              <a:t>[“Es un don de Dios a María. Significa que desde el inicio de su existencia ella estuvo libre del pecado original</a:t>
            </a:r>
            <a:r>
              <a:rPr lang="es-ES" sz="4800" b="1" dirty="0" smtClean="0">
                <a:solidFill>
                  <a:srgbClr val="002060"/>
                </a:solidFill>
              </a:rPr>
              <a:t>.” catholic.net]</a:t>
            </a:r>
            <a:endParaRPr lang="es-ES" sz="4800" b="1" dirty="0">
              <a:solidFill>
                <a:srgbClr val="002060"/>
              </a:solidFill>
            </a:endParaRPr>
          </a:p>
          <a:p>
            <a:pPr marL="685800" indent="-685800">
              <a:buClr>
                <a:srgbClr val="FF0000"/>
              </a:buClr>
              <a:buFont typeface="Arial" panose="020B0604020202020204" pitchFamily="34" charset="0"/>
              <a:buChar char="•"/>
            </a:pPr>
            <a:r>
              <a:rPr lang="es-ES" sz="4800" b="1" dirty="0" smtClean="0">
                <a:solidFill>
                  <a:srgbClr val="002060"/>
                </a:solidFill>
              </a:rPr>
              <a:t>La </a:t>
            </a:r>
            <a:r>
              <a:rPr lang="es-ES" sz="4800" b="1" dirty="0" smtClean="0">
                <a:solidFill>
                  <a:srgbClr val="FF0000"/>
                </a:solidFill>
              </a:rPr>
              <a:t>asunción</a:t>
            </a:r>
            <a:r>
              <a:rPr lang="es-ES" sz="4800" b="1" dirty="0" smtClean="0">
                <a:solidFill>
                  <a:srgbClr val="002060"/>
                </a:solidFill>
              </a:rPr>
              <a:t> [“subida en cuerpo y alma al cielo”] </a:t>
            </a:r>
            <a:r>
              <a:rPr lang="es-ES" sz="4800" b="1" dirty="0">
                <a:solidFill>
                  <a:srgbClr val="002060"/>
                </a:solidFill>
              </a:rPr>
              <a:t>de María</a:t>
            </a:r>
            <a:endParaRPr lang="es-ES" sz="4800" b="1" i="1" dirty="0">
              <a:solidFill>
                <a:srgbClr val="AC0C45"/>
              </a:solidFill>
            </a:endParaRPr>
          </a:p>
        </p:txBody>
      </p:sp>
    </p:spTree>
    <p:extLst>
      <p:ext uri="{BB962C8B-B14F-4D97-AF65-F5344CB8AC3E}">
        <p14:creationId xmlns:p14="http://schemas.microsoft.com/office/powerpoint/2010/main" val="31207198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Un remanente fiel</a:t>
            </a:r>
            <a:endParaRPr lang="es-ES" sz="6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8173846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0390" y="2235792"/>
            <a:ext cx="11015558"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le dijo Jehová: Pasa por en medio de la ciudad, por en medio de Jerusalén, y ponles una </a:t>
            </a:r>
            <a:r>
              <a:rPr lang="es-ES" sz="4800" b="1" dirty="0">
                <a:solidFill>
                  <a:srgbClr val="FFFF00"/>
                </a:solidFill>
              </a:rPr>
              <a:t>señal en la frente </a:t>
            </a:r>
            <a:r>
              <a:rPr lang="es-ES" sz="4800" b="1" dirty="0">
                <a:solidFill>
                  <a:schemeClr val="bg1"/>
                </a:solidFill>
              </a:rPr>
              <a:t>a los hombres que </a:t>
            </a:r>
            <a:r>
              <a:rPr lang="es-ES" sz="4800" b="1" dirty="0">
                <a:solidFill>
                  <a:srgbClr val="FFFF00"/>
                </a:solidFill>
              </a:rPr>
              <a:t>gimen y que claman </a:t>
            </a:r>
            <a:r>
              <a:rPr lang="es-ES" sz="4800" b="1" dirty="0">
                <a:solidFill>
                  <a:schemeClr val="bg1"/>
                </a:solidFill>
              </a:rPr>
              <a:t>a causa de todas las </a:t>
            </a:r>
            <a:r>
              <a:rPr lang="es-ES" sz="4800" b="1" dirty="0">
                <a:solidFill>
                  <a:srgbClr val="FFFF00"/>
                </a:solidFill>
              </a:rPr>
              <a:t>abominaciones</a:t>
            </a:r>
            <a:r>
              <a:rPr lang="es-ES" sz="4800" b="1" dirty="0">
                <a:solidFill>
                  <a:schemeClr val="bg1"/>
                </a:solidFill>
              </a:rPr>
              <a:t> que se hacen en medio de ella.”</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062103"/>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Ezequiel </a:t>
            </a:r>
            <a:r>
              <a:rPr lang="es-ES" sz="3200" b="1" dirty="0" smtClean="0">
                <a:solidFill>
                  <a:srgbClr val="FF0000"/>
                </a:solidFill>
                <a:latin typeface="Arial Black" panose="020B0A04020102020204" pitchFamily="34" charset="0"/>
              </a:rPr>
              <a:t>9:4: </a:t>
            </a:r>
            <a:r>
              <a:rPr lang="es-ES" sz="3200" b="1" dirty="0" smtClean="0">
                <a:solidFill>
                  <a:srgbClr val="002060"/>
                </a:solidFill>
                <a:latin typeface="Arial Black" panose="020B0A04020102020204" pitchFamily="34" charset="0"/>
              </a:rPr>
              <a:t>Los </a:t>
            </a:r>
            <a:r>
              <a:rPr lang="es-ES" sz="3200" b="1" dirty="0">
                <a:solidFill>
                  <a:srgbClr val="002060"/>
                </a:solidFill>
                <a:latin typeface="Arial Black" panose="020B0A04020102020204" pitchFamily="34" charset="0"/>
              </a:rPr>
              <a:t>que clamaban y gemían a causa de las abominaciones que cometía el </a:t>
            </a:r>
            <a:r>
              <a:rPr lang="es-ES" sz="3200" b="1" u="sng" dirty="0">
                <a:solidFill>
                  <a:srgbClr val="002060"/>
                </a:solidFill>
                <a:latin typeface="Arial Black" panose="020B0A04020102020204" pitchFamily="34" charset="0"/>
              </a:rPr>
              <a:t>pueblo profeso</a:t>
            </a:r>
            <a:r>
              <a:rPr lang="es-ES" sz="3200" b="1" dirty="0">
                <a:solidFill>
                  <a:srgbClr val="002060"/>
                </a:solidFill>
                <a:latin typeface="Arial Black" panose="020B0A04020102020204" pitchFamily="34" charset="0"/>
              </a:rPr>
              <a:t> de Dios tenían una </a:t>
            </a:r>
            <a:r>
              <a:rPr lang="es-ES" sz="3200" b="1" u="sng" dirty="0">
                <a:solidFill>
                  <a:srgbClr val="002060"/>
                </a:solidFill>
                <a:latin typeface="Arial Black" panose="020B0A04020102020204" pitchFamily="34" charset="0"/>
              </a:rPr>
              <a:t>marca en la frente</a:t>
            </a:r>
            <a:r>
              <a:rPr lang="es-ES" sz="3200" b="1" dirty="0">
                <a:solidFill>
                  <a:srgbClr val="002060"/>
                </a:solidFill>
                <a:latin typeface="Arial Black" panose="020B0A04020102020204" pitchFamily="34" charset="0"/>
              </a:rPr>
              <a:t> que los distinguía de los apóstatas</a:t>
            </a:r>
            <a:r>
              <a:rPr lang="es-ES" sz="3200" b="1" dirty="0" smtClean="0">
                <a:solidFill>
                  <a:srgbClr val="002060"/>
                </a:solidFill>
                <a:latin typeface="Arial Black" panose="020B0A04020102020204" pitchFamily="34" charset="0"/>
              </a:rPr>
              <a:t>:</a:t>
            </a:r>
            <a:endParaRPr lang="es-ES" sz="3200" b="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048935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6576</TotalTime>
  <Words>6287</Words>
  <Application>Microsoft Office PowerPoint</Application>
  <PresentationFormat>Panorámica</PresentationFormat>
  <Paragraphs>300</Paragraphs>
  <Slides>134</Slides>
  <Notes>3</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134</vt:i4>
      </vt:variant>
    </vt:vector>
  </HeadingPairs>
  <TitlesOfParts>
    <vt:vector size="146"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313</cp:revision>
  <dcterms:created xsi:type="dcterms:W3CDTF">2022-04-02T22:48:54Z</dcterms:created>
  <dcterms:modified xsi:type="dcterms:W3CDTF">2022-07-03T02:51:16Z</dcterms:modified>
</cp:coreProperties>
</file>