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9"/>
  </p:notesMasterIdLst>
  <p:sldIdLst>
    <p:sldId id="257" r:id="rId2"/>
    <p:sldId id="258" r:id="rId3"/>
    <p:sldId id="312" r:id="rId4"/>
    <p:sldId id="387" r:id="rId5"/>
    <p:sldId id="371" r:id="rId6"/>
    <p:sldId id="324" r:id="rId7"/>
    <p:sldId id="404" r:id="rId8"/>
    <p:sldId id="414" r:id="rId9"/>
    <p:sldId id="413" r:id="rId10"/>
    <p:sldId id="381" r:id="rId11"/>
    <p:sldId id="416" r:id="rId12"/>
    <p:sldId id="418" r:id="rId13"/>
    <p:sldId id="440" r:id="rId14"/>
    <p:sldId id="421" r:id="rId15"/>
    <p:sldId id="423" r:id="rId16"/>
    <p:sldId id="422" r:id="rId17"/>
    <p:sldId id="425" r:id="rId18"/>
    <p:sldId id="426" r:id="rId19"/>
    <p:sldId id="427" r:id="rId20"/>
    <p:sldId id="428" r:id="rId21"/>
    <p:sldId id="376" r:id="rId22"/>
    <p:sldId id="424" r:id="rId23"/>
    <p:sldId id="329" r:id="rId24"/>
    <p:sldId id="430" r:id="rId25"/>
    <p:sldId id="431" r:id="rId26"/>
    <p:sldId id="395" r:id="rId27"/>
    <p:sldId id="433" r:id="rId28"/>
    <p:sldId id="434" r:id="rId29"/>
    <p:sldId id="436" r:id="rId30"/>
    <p:sldId id="437" r:id="rId31"/>
    <p:sldId id="366" r:id="rId32"/>
    <p:sldId id="411" r:id="rId33"/>
    <p:sldId id="403" r:id="rId34"/>
    <p:sldId id="439" r:id="rId35"/>
    <p:sldId id="369" r:id="rId36"/>
    <p:sldId id="438" r:id="rId37"/>
    <p:sldId id="262" r:id="rId38"/>
  </p:sldIdLst>
  <p:sldSz cx="12192000" cy="6858000"/>
  <p:notesSz cx="6858000" cy="9144000"/>
  <p:photoAlbum/>
  <p:defaultTextStyle>
    <a:defPPr>
      <a:defRPr lang="es-D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BC95B"/>
    <a:srgbClr val="F5CC7B"/>
    <a:srgbClr val="EB8825"/>
    <a:srgbClr val="000E2A"/>
    <a:srgbClr val="000F2E"/>
    <a:srgbClr val="001746"/>
    <a:srgbClr val="19278B"/>
    <a:srgbClr val="121C64"/>
    <a:srgbClr val="4B23AF"/>
    <a:srgbClr val="719BCD"/>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721" autoAdjust="0"/>
    <p:restoredTop sz="94660"/>
  </p:normalViewPr>
  <p:slideViewPr>
    <p:cSldViewPr snapToGrid="0">
      <p:cViewPr varScale="1">
        <p:scale>
          <a:sx n="70" d="100"/>
          <a:sy n="70" d="100"/>
        </p:scale>
        <p:origin x="546" y="5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notesMaster" Target="notesMasters/notesMaster1.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ableStyles" Target="tableStyle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s-DO"/>
          </a:p>
        </p:txBody>
      </p:sp>
      <p:sp>
        <p:nvSpPr>
          <p:cNvPr id="3" name="Marcador de fech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A85D268-0FD2-4631-811C-0CB80D220B89}" type="datetimeFigureOut">
              <a:rPr lang="es-DO" smtClean="0"/>
              <a:t>28/1/2024</a:t>
            </a:fld>
            <a:endParaRPr lang="es-DO"/>
          </a:p>
        </p:txBody>
      </p:sp>
      <p:sp>
        <p:nvSpPr>
          <p:cNvPr id="4" name="Marcador de imagen d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s-DO"/>
          </a:p>
        </p:txBody>
      </p:sp>
      <p:sp>
        <p:nvSpPr>
          <p:cNvPr id="5" name="Marcador de nota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DO"/>
          </a:p>
        </p:txBody>
      </p:sp>
      <p:sp>
        <p:nvSpPr>
          <p:cNvPr id="6" name="Marcador de pie de pá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s-DO"/>
          </a:p>
        </p:txBody>
      </p:sp>
      <p:sp>
        <p:nvSpPr>
          <p:cNvPr id="7" name="Marcador de número de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A0FF45E-8DEE-49FB-98A0-EA8A0FF874F0}" type="slidenum">
              <a:rPr lang="es-DO" smtClean="0"/>
              <a:t>‹Nº›</a:t>
            </a:fld>
            <a:endParaRPr lang="es-DO"/>
          </a:p>
        </p:txBody>
      </p:sp>
    </p:spTree>
    <p:extLst>
      <p:ext uri="{BB962C8B-B14F-4D97-AF65-F5344CB8AC3E}">
        <p14:creationId xmlns:p14="http://schemas.microsoft.com/office/powerpoint/2010/main" val="148477563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DO" dirty="0"/>
          </a:p>
        </p:txBody>
      </p:sp>
      <p:sp>
        <p:nvSpPr>
          <p:cNvPr id="4" name="Marcador de número de diapositiva 3"/>
          <p:cNvSpPr>
            <a:spLocks noGrp="1"/>
          </p:cNvSpPr>
          <p:nvPr>
            <p:ph type="sldNum" sz="quarter" idx="10"/>
          </p:nvPr>
        </p:nvSpPr>
        <p:spPr/>
        <p:txBody>
          <a:bodyPr/>
          <a:lstStyle/>
          <a:p>
            <a:fld id="{6A0FF45E-8DEE-49FB-98A0-EA8A0FF874F0}" type="slidenum">
              <a:rPr lang="es-DO" smtClean="0"/>
              <a:t>2</a:t>
            </a:fld>
            <a:endParaRPr lang="es-DO"/>
          </a:p>
        </p:txBody>
      </p:sp>
    </p:spTree>
    <p:extLst>
      <p:ext uri="{BB962C8B-B14F-4D97-AF65-F5344CB8AC3E}">
        <p14:creationId xmlns:p14="http://schemas.microsoft.com/office/powerpoint/2010/main" val="235661616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20B64DB-F995-9300-1D42-E44F8B7DA26F}"/>
              </a:ext>
            </a:extLst>
          </p:cNvPr>
          <p:cNvSpPr>
            <a:spLocks noGrp="1"/>
          </p:cNvSpPr>
          <p:nvPr>
            <p:ph type="ctrTitle"/>
          </p:nvPr>
        </p:nvSpPr>
        <p:spPr>
          <a:xfrm>
            <a:off x="1524000" y="1122363"/>
            <a:ext cx="9144000" cy="2387600"/>
          </a:xfrm>
        </p:spPr>
        <p:txBody>
          <a:bodyPr anchor="b"/>
          <a:lstStyle>
            <a:lvl1pPr algn="ctr">
              <a:defRPr sz="6000"/>
            </a:lvl1pPr>
          </a:lstStyle>
          <a:p>
            <a:r>
              <a:rPr lang="es-ES"/>
              <a:t>Haga clic para modificar el estilo de título del patrón</a:t>
            </a:r>
            <a:endParaRPr lang="es-DO"/>
          </a:p>
        </p:txBody>
      </p:sp>
      <p:sp>
        <p:nvSpPr>
          <p:cNvPr id="3" name="Subtítulo 2">
            <a:extLst>
              <a:ext uri="{FF2B5EF4-FFF2-40B4-BE49-F238E27FC236}">
                <a16:creationId xmlns:a16="http://schemas.microsoft.com/office/drawing/2014/main" id="{8EEF1722-41BA-C6C0-D2DD-32719BF1248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endParaRPr lang="es-DO"/>
          </a:p>
        </p:txBody>
      </p:sp>
      <p:sp>
        <p:nvSpPr>
          <p:cNvPr id="4" name="Marcador de fecha 3">
            <a:extLst>
              <a:ext uri="{FF2B5EF4-FFF2-40B4-BE49-F238E27FC236}">
                <a16:creationId xmlns:a16="http://schemas.microsoft.com/office/drawing/2014/main" id="{07C8CCFC-F5D7-EA98-EBBF-1A3169371249}"/>
              </a:ext>
            </a:extLst>
          </p:cNvPr>
          <p:cNvSpPr>
            <a:spLocks noGrp="1"/>
          </p:cNvSpPr>
          <p:nvPr>
            <p:ph type="dt" sz="half" idx="10"/>
          </p:nvPr>
        </p:nvSpPr>
        <p:spPr/>
        <p:txBody>
          <a:bodyPr/>
          <a:lstStyle/>
          <a:p>
            <a:fld id="{374C648D-F527-4B47-B518-4DE233CA1F8D}" type="datetimeFigureOut">
              <a:rPr lang="es-DO" smtClean="0"/>
              <a:t>28/1/2024</a:t>
            </a:fld>
            <a:endParaRPr lang="es-DO"/>
          </a:p>
        </p:txBody>
      </p:sp>
      <p:sp>
        <p:nvSpPr>
          <p:cNvPr id="5" name="Marcador de pie de página 4">
            <a:extLst>
              <a:ext uri="{FF2B5EF4-FFF2-40B4-BE49-F238E27FC236}">
                <a16:creationId xmlns:a16="http://schemas.microsoft.com/office/drawing/2014/main" id="{473D65ED-85C5-D7AB-05DB-64214D4E115A}"/>
              </a:ext>
            </a:extLst>
          </p:cNvPr>
          <p:cNvSpPr>
            <a:spLocks noGrp="1"/>
          </p:cNvSpPr>
          <p:nvPr>
            <p:ph type="ftr" sz="quarter" idx="11"/>
          </p:nvPr>
        </p:nvSpPr>
        <p:spPr/>
        <p:txBody>
          <a:bodyPr/>
          <a:lstStyle/>
          <a:p>
            <a:endParaRPr lang="es-DO"/>
          </a:p>
        </p:txBody>
      </p:sp>
      <p:sp>
        <p:nvSpPr>
          <p:cNvPr id="6" name="Marcador de número de diapositiva 5">
            <a:extLst>
              <a:ext uri="{FF2B5EF4-FFF2-40B4-BE49-F238E27FC236}">
                <a16:creationId xmlns:a16="http://schemas.microsoft.com/office/drawing/2014/main" id="{A4937796-E63F-952B-393C-00C38791BCDC}"/>
              </a:ext>
            </a:extLst>
          </p:cNvPr>
          <p:cNvSpPr>
            <a:spLocks noGrp="1"/>
          </p:cNvSpPr>
          <p:nvPr>
            <p:ph type="sldNum" sz="quarter" idx="12"/>
          </p:nvPr>
        </p:nvSpPr>
        <p:spPr/>
        <p:txBody>
          <a:bodyPr/>
          <a:lstStyle/>
          <a:p>
            <a:fld id="{DCF17388-65FA-47A1-B58A-5588233490C4}" type="slidenum">
              <a:rPr lang="es-DO" smtClean="0"/>
              <a:t>‹Nº›</a:t>
            </a:fld>
            <a:endParaRPr lang="es-DO"/>
          </a:p>
        </p:txBody>
      </p:sp>
    </p:spTree>
    <p:extLst>
      <p:ext uri="{BB962C8B-B14F-4D97-AF65-F5344CB8AC3E}">
        <p14:creationId xmlns:p14="http://schemas.microsoft.com/office/powerpoint/2010/main" val="885284165"/>
      </p:ext>
    </p:extLst>
  </p:cSld>
  <p:clrMapOvr>
    <a:masterClrMapping/>
  </p:clrMapOvr>
  <mc:AlternateContent xmlns:mc="http://schemas.openxmlformats.org/markup-compatibility/2006" xmlns:p14="http://schemas.microsoft.com/office/powerpoint/2010/main">
    <mc:Choice Requires="p14">
      <p:transition spd="slow" p14:dur="1500">
        <p14:gallery dir="l"/>
      </p:transition>
    </mc:Choice>
    <mc:Fallback xmlns="">
      <p:transition spd="slow">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FCA37E6-073A-4303-C3E9-33E270DB1F6D}"/>
              </a:ext>
            </a:extLst>
          </p:cNvPr>
          <p:cNvSpPr>
            <a:spLocks noGrp="1"/>
          </p:cNvSpPr>
          <p:nvPr>
            <p:ph type="title"/>
          </p:nvPr>
        </p:nvSpPr>
        <p:spPr/>
        <p:txBody>
          <a:bodyPr/>
          <a:lstStyle/>
          <a:p>
            <a:r>
              <a:rPr lang="es-ES"/>
              <a:t>Haga clic para modificar el estilo de título del patrón</a:t>
            </a:r>
            <a:endParaRPr lang="es-DO"/>
          </a:p>
        </p:txBody>
      </p:sp>
      <p:sp>
        <p:nvSpPr>
          <p:cNvPr id="3" name="Marcador de texto vertical 2">
            <a:extLst>
              <a:ext uri="{FF2B5EF4-FFF2-40B4-BE49-F238E27FC236}">
                <a16:creationId xmlns:a16="http://schemas.microsoft.com/office/drawing/2014/main" id="{265E51EC-FC26-140C-73C8-7ABF82B447D2}"/>
              </a:ext>
            </a:extLst>
          </p:cNvPr>
          <p:cNvSpPr>
            <a:spLocks noGrp="1"/>
          </p:cNvSpPr>
          <p:nvPr>
            <p:ph type="body" orient="vert" idx="1"/>
          </p:nvPr>
        </p:nvSpPr>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DO"/>
          </a:p>
        </p:txBody>
      </p:sp>
      <p:sp>
        <p:nvSpPr>
          <p:cNvPr id="4" name="Marcador de fecha 3">
            <a:extLst>
              <a:ext uri="{FF2B5EF4-FFF2-40B4-BE49-F238E27FC236}">
                <a16:creationId xmlns:a16="http://schemas.microsoft.com/office/drawing/2014/main" id="{9076015D-CD22-3685-AD5F-4A01195192FB}"/>
              </a:ext>
            </a:extLst>
          </p:cNvPr>
          <p:cNvSpPr>
            <a:spLocks noGrp="1"/>
          </p:cNvSpPr>
          <p:nvPr>
            <p:ph type="dt" sz="half" idx="10"/>
          </p:nvPr>
        </p:nvSpPr>
        <p:spPr/>
        <p:txBody>
          <a:bodyPr/>
          <a:lstStyle/>
          <a:p>
            <a:fld id="{374C648D-F527-4B47-B518-4DE233CA1F8D}" type="datetimeFigureOut">
              <a:rPr lang="es-DO" smtClean="0"/>
              <a:t>28/1/2024</a:t>
            </a:fld>
            <a:endParaRPr lang="es-DO"/>
          </a:p>
        </p:txBody>
      </p:sp>
      <p:sp>
        <p:nvSpPr>
          <p:cNvPr id="5" name="Marcador de pie de página 4">
            <a:extLst>
              <a:ext uri="{FF2B5EF4-FFF2-40B4-BE49-F238E27FC236}">
                <a16:creationId xmlns:a16="http://schemas.microsoft.com/office/drawing/2014/main" id="{5620C387-46E3-9A04-557A-52AF2E9B2132}"/>
              </a:ext>
            </a:extLst>
          </p:cNvPr>
          <p:cNvSpPr>
            <a:spLocks noGrp="1"/>
          </p:cNvSpPr>
          <p:nvPr>
            <p:ph type="ftr" sz="quarter" idx="11"/>
          </p:nvPr>
        </p:nvSpPr>
        <p:spPr/>
        <p:txBody>
          <a:bodyPr/>
          <a:lstStyle/>
          <a:p>
            <a:endParaRPr lang="es-DO"/>
          </a:p>
        </p:txBody>
      </p:sp>
      <p:sp>
        <p:nvSpPr>
          <p:cNvPr id="6" name="Marcador de número de diapositiva 5">
            <a:extLst>
              <a:ext uri="{FF2B5EF4-FFF2-40B4-BE49-F238E27FC236}">
                <a16:creationId xmlns:a16="http://schemas.microsoft.com/office/drawing/2014/main" id="{7545E32F-B42B-FD7E-C077-44A380374AE3}"/>
              </a:ext>
            </a:extLst>
          </p:cNvPr>
          <p:cNvSpPr>
            <a:spLocks noGrp="1"/>
          </p:cNvSpPr>
          <p:nvPr>
            <p:ph type="sldNum" sz="quarter" idx="12"/>
          </p:nvPr>
        </p:nvSpPr>
        <p:spPr/>
        <p:txBody>
          <a:bodyPr/>
          <a:lstStyle/>
          <a:p>
            <a:fld id="{DCF17388-65FA-47A1-B58A-5588233490C4}" type="slidenum">
              <a:rPr lang="es-DO" smtClean="0"/>
              <a:t>‹Nº›</a:t>
            </a:fld>
            <a:endParaRPr lang="es-DO"/>
          </a:p>
        </p:txBody>
      </p:sp>
    </p:spTree>
    <p:extLst>
      <p:ext uri="{BB962C8B-B14F-4D97-AF65-F5344CB8AC3E}">
        <p14:creationId xmlns:p14="http://schemas.microsoft.com/office/powerpoint/2010/main" val="243202512"/>
      </p:ext>
    </p:extLst>
  </p:cSld>
  <p:clrMapOvr>
    <a:masterClrMapping/>
  </p:clrMapOvr>
  <mc:AlternateContent xmlns:mc="http://schemas.openxmlformats.org/markup-compatibility/2006" xmlns:p14="http://schemas.microsoft.com/office/powerpoint/2010/main">
    <mc:Choice Requires="p14">
      <p:transition spd="slow" p14:dur="1500">
        <p14:gallery dir="l"/>
      </p:transition>
    </mc:Choice>
    <mc:Fallback xmlns="">
      <p:transition spd="slow">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a:extLst>
              <a:ext uri="{FF2B5EF4-FFF2-40B4-BE49-F238E27FC236}">
                <a16:creationId xmlns:a16="http://schemas.microsoft.com/office/drawing/2014/main" id="{44E9B06E-BBE5-3906-D7C2-25EF1D3CFBF9}"/>
              </a:ext>
            </a:extLst>
          </p:cNvPr>
          <p:cNvSpPr>
            <a:spLocks noGrp="1"/>
          </p:cNvSpPr>
          <p:nvPr>
            <p:ph type="title" orient="vert"/>
          </p:nvPr>
        </p:nvSpPr>
        <p:spPr>
          <a:xfrm>
            <a:off x="8724900" y="365125"/>
            <a:ext cx="2628900" cy="5811838"/>
          </a:xfrm>
        </p:spPr>
        <p:txBody>
          <a:bodyPr vert="eaVert"/>
          <a:lstStyle/>
          <a:p>
            <a:r>
              <a:rPr lang="es-ES"/>
              <a:t>Haga clic para modificar el estilo de título del patrón</a:t>
            </a:r>
            <a:endParaRPr lang="es-DO"/>
          </a:p>
        </p:txBody>
      </p:sp>
      <p:sp>
        <p:nvSpPr>
          <p:cNvPr id="3" name="Marcador de texto vertical 2">
            <a:extLst>
              <a:ext uri="{FF2B5EF4-FFF2-40B4-BE49-F238E27FC236}">
                <a16:creationId xmlns:a16="http://schemas.microsoft.com/office/drawing/2014/main" id="{9F54D7C3-FE26-0A04-4247-73F7264E947C}"/>
              </a:ext>
            </a:extLst>
          </p:cNvPr>
          <p:cNvSpPr>
            <a:spLocks noGrp="1"/>
          </p:cNvSpPr>
          <p:nvPr>
            <p:ph type="body" orient="vert" idx="1"/>
          </p:nvPr>
        </p:nvSpPr>
        <p:spPr>
          <a:xfrm>
            <a:off x="838200" y="365125"/>
            <a:ext cx="7734300" cy="5811838"/>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DO"/>
          </a:p>
        </p:txBody>
      </p:sp>
      <p:sp>
        <p:nvSpPr>
          <p:cNvPr id="4" name="Marcador de fecha 3">
            <a:extLst>
              <a:ext uri="{FF2B5EF4-FFF2-40B4-BE49-F238E27FC236}">
                <a16:creationId xmlns:a16="http://schemas.microsoft.com/office/drawing/2014/main" id="{9C92FBFF-F707-B345-FF45-D391FB2A033B}"/>
              </a:ext>
            </a:extLst>
          </p:cNvPr>
          <p:cNvSpPr>
            <a:spLocks noGrp="1"/>
          </p:cNvSpPr>
          <p:nvPr>
            <p:ph type="dt" sz="half" idx="10"/>
          </p:nvPr>
        </p:nvSpPr>
        <p:spPr/>
        <p:txBody>
          <a:bodyPr/>
          <a:lstStyle/>
          <a:p>
            <a:fld id="{374C648D-F527-4B47-B518-4DE233CA1F8D}" type="datetimeFigureOut">
              <a:rPr lang="es-DO" smtClean="0"/>
              <a:t>28/1/2024</a:t>
            </a:fld>
            <a:endParaRPr lang="es-DO"/>
          </a:p>
        </p:txBody>
      </p:sp>
      <p:sp>
        <p:nvSpPr>
          <p:cNvPr id="5" name="Marcador de pie de página 4">
            <a:extLst>
              <a:ext uri="{FF2B5EF4-FFF2-40B4-BE49-F238E27FC236}">
                <a16:creationId xmlns:a16="http://schemas.microsoft.com/office/drawing/2014/main" id="{B6CDF893-0E23-EFEE-CC79-8B25169D75D6}"/>
              </a:ext>
            </a:extLst>
          </p:cNvPr>
          <p:cNvSpPr>
            <a:spLocks noGrp="1"/>
          </p:cNvSpPr>
          <p:nvPr>
            <p:ph type="ftr" sz="quarter" idx="11"/>
          </p:nvPr>
        </p:nvSpPr>
        <p:spPr/>
        <p:txBody>
          <a:bodyPr/>
          <a:lstStyle/>
          <a:p>
            <a:endParaRPr lang="es-DO"/>
          </a:p>
        </p:txBody>
      </p:sp>
      <p:sp>
        <p:nvSpPr>
          <p:cNvPr id="6" name="Marcador de número de diapositiva 5">
            <a:extLst>
              <a:ext uri="{FF2B5EF4-FFF2-40B4-BE49-F238E27FC236}">
                <a16:creationId xmlns:a16="http://schemas.microsoft.com/office/drawing/2014/main" id="{DDC301A6-9CF0-5528-3F60-2EA2F186DC54}"/>
              </a:ext>
            </a:extLst>
          </p:cNvPr>
          <p:cNvSpPr>
            <a:spLocks noGrp="1"/>
          </p:cNvSpPr>
          <p:nvPr>
            <p:ph type="sldNum" sz="quarter" idx="12"/>
          </p:nvPr>
        </p:nvSpPr>
        <p:spPr/>
        <p:txBody>
          <a:bodyPr/>
          <a:lstStyle/>
          <a:p>
            <a:fld id="{DCF17388-65FA-47A1-B58A-5588233490C4}" type="slidenum">
              <a:rPr lang="es-DO" smtClean="0"/>
              <a:t>‹Nº›</a:t>
            </a:fld>
            <a:endParaRPr lang="es-DO"/>
          </a:p>
        </p:txBody>
      </p:sp>
    </p:spTree>
    <p:extLst>
      <p:ext uri="{BB962C8B-B14F-4D97-AF65-F5344CB8AC3E}">
        <p14:creationId xmlns:p14="http://schemas.microsoft.com/office/powerpoint/2010/main" val="3460395300"/>
      </p:ext>
    </p:extLst>
  </p:cSld>
  <p:clrMapOvr>
    <a:masterClrMapping/>
  </p:clrMapOvr>
  <mc:AlternateContent xmlns:mc="http://schemas.openxmlformats.org/markup-compatibility/2006" xmlns:p14="http://schemas.microsoft.com/office/powerpoint/2010/main">
    <mc:Choice Requires="p14">
      <p:transition spd="slow" p14:dur="1500">
        <p14:gallery dir="l"/>
      </p:transition>
    </mc:Choice>
    <mc:Fallback xmlns="">
      <p:transition spd="slow">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9D86B2B-A3B1-91A5-0D6A-8194BD263618}"/>
              </a:ext>
            </a:extLst>
          </p:cNvPr>
          <p:cNvSpPr>
            <a:spLocks noGrp="1"/>
          </p:cNvSpPr>
          <p:nvPr>
            <p:ph type="title"/>
          </p:nvPr>
        </p:nvSpPr>
        <p:spPr/>
        <p:txBody>
          <a:bodyPr/>
          <a:lstStyle/>
          <a:p>
            <a:r>
              <a:rPr lang="es-ES"/>
              <a:t>Haga clic para modificar el estilo de título del patrón</a:t>
            </a:r>
            <a:endParaRPr lang="es-DO"/>
          </a:p>
        </p:txBody>
      </p:sp>
      <p:sp>
        <p:nvSpPr>
          <p:cNvPr id="3" name="Marcador de contenido 2">
            <a:extLst>
              <a:ext uri="{FF2B5EF4-FFF2-40B4-BE49-F238E27FC236}">
                <a16:creationId xmlns:a16="http://schemas.microsoft.com/office/drawing/2014/main" id="{9647D168-9187-0A87-EB31-B0671F0CA65C}"/>
              </a:ext>
            </a:extLst>
          </p:cNvPr>
          <p:cNvSpPr>
            <a:spLocks noGrp="1"/>
          </p:cNvSpPr>
          <p:nvPr>
            <p:ph idx="1"/>
          </p:nvPr>
        </p:nvSpPr>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DO"/>
          </a:p>
        </p:txBody>
      </p:sp>
      <p:sp>
        <p:nvSpPr>
          <p:cNvPr id="4" name="Marcador de fecha 3">
            <a:extLst>
              <a:ext uri="{FF2B5EF4-FFF2-40B4-BE49-F238E27FC236}">
                <a16:creationId xmlns:a16="http://schemas.microsoft.com/office/drawing/2014/main" id="{6DA9B267-F0EA-9809-A0F6-E43BAD8D1B0F}"/>
              </a:ext>
            </a:extLst>
          </p:cNvPr>
          <p:cNvSpPr>
            <a:spLocks noGrp="1"/>
          </p:cNvSpPr>
          <p:nvPr>
            <p:ph type="dt" sz="half" idx="10"/>
          </p:nvPr>
        </p:nvSpPr>
        <p:spPr/>
        <p:txBody>
          <a:bodyPr/>
          <a:lstStyle/>
          <a:p>
            <a:fld id="{374C648D-F527-4B47-B518-4DE233CA1F8D}" type="datetimeFigureOut">
              <a:rPr lang="es-DO" smtClean="0"/>
              <a:t>28/1/2024</a:t>
            </a:fld>
            <a:endParaRPr lang="es-DO"/>
          </a:p>
        </p:txBody>
      </p:sp>
      <p:sp>
        <p:nvSpPr>
          <p:cNvPr id="5" name="Marcador de pie de página 4">
            <a:extLst>
              <a:ext uri="{FF2B5EF4-FFF2-40B4-BE49-F238E27FC236}">
                <a16:creationId xmlns:a16="http://schemas.microsoft.com/office/drawing/2014/main" id="{EF318AA8-F73F-EDE1-E104-6358048A105F}"/>
              </a:ext>
            </a:extLst>
          </p:cNvPr>
          <p:cNvSpPr>
            <a:spLocks noGrp="1"/>
          </p:cNvSpPr>
          <p:nvPr>
            <p:ph type="ftr" sz="quarter" idx="11"/>
          </p:nvPr>
        </p:nvSpPr>
        <p:spPr/>
        <p:txBody>
          <a:bodyPr/>
          <a:lstStyle/>
          <a:p>
            <a:endParaRPr lang="es-DO"/>
          </a:p>
        </p:txBody>
      </p:sp>
      <p:sp>
        <p:nvSpPr>
          <p:cNvPr id="6" name="Marcador de número de diapositiva 5">
            <a:extLst>
              <a:ext uri="{FF2B5EF4-FFF2-40B4-BE49-F238E27FC236}">
                <a16:creationId xmlns:a16="http://schemas.microsoft.com/office/drawing/2014/main" id="{6930630D-6FF0-B1B1-AF54-1B398292B9F3}"/>
              </a:ext>
            </a:extLst>
          </p:cNvPr>
          <p:cNvSpPr>
            <a:spLocks noGrp="1"/>
          </p:cNvSpPr>
          <p:nvPr>
            <p:ph type="sldNum" sz="quarter" idx="12"/>
          </p:nvPr>
        </p:nvSpPr>
        <p:spPr/>
        <p:txBody>
          <a:bodyPr/>
          <a:lstStyle/>
          <a:p>
            <a:fld id="{DCF17388-65FA-47A1-B58A-5588233490C4}" type="slidenum">
              <a:rPr lang="es-DO" smtClean="0"/>
              <a:t>‹Nº›</a:t>
            </a:fld>
            <a:endParaRPr lang="es-DO"/>
          </a:p>
        </p:txBody>
      </p:sp>
    </p:spTree>
    <p:extLst>
      <p:ext uri="{BB962C8B-B14F-4D97-AF65-F5344CB8AC3E}">
        <p14:creationId xmlns:p14="http://schemas.microsoft.com/office/powerpoint/2010/main" val="1638337093"/>
      </p:ext>
    </p:extLst>
  </p:cSld>
  <p:clrMapOvr>
    <a:masterClrMapping/>
  </p:clrMapOvr>
  <mc:AlternateContent xmlns:mc="http://schemas.openxmlformats.org/markup-compatibility/2006" xmlns:p14="http://schemas.microsoft.com/office/powerpoint/2010/main">
    <mc:Choice Requires="p14">
      <p:transition spd="slow" p14:dur="1500">
        <p14:gallery dir="l"/>
      </p:transition>
    </mc:Choice>
    <mc:Fallback xmlns="">
      <p:transition spd="slow">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CE313E8-4065-9B64-FC65-9B276616088A}"/>
              </a:ext>
            </a:extLst>
          </p:cNvPr>
          <p:cNvSpPr>
            <a:spLocks noGrp="1"/>
          </p:cNvSpPr>
          <p:nvPr>
            <p:ph type="title"/>
          </p:nvPr>
        </p:nvSpPr>
        <p:spPr>
          <a:xfrm>
            <a:off x="831850" y="1709738"/>
            <a:ext cx="10515600" cy="2852737"/>
          </a:xfrm>
        </p:spPr>
        <p:txBody>
          <a:bodyPr anchor="b"/>
          <a:lstStyle>
            <a:lvl1pPr>
              <a:defRPr sz="6000"/>
            </a:lvl1pPr>
          </a:lstStyle>
          <a:p>
            <a:r>
              <a:rPr lang="es-ES"/>
              <a:t>Haga clic para modificar el estilo de título del patrón</a:t>
            </a:r>
            <a:endParaRPr lang="es-DO"/>
          </a:p>
        </p:txBody>
      </p:sp>
      <p:sp>
        <p:nvSpPr>
          <p:cNvPr id="3" name="Marcador de texto 2">
            <a:extLst>
              <a:ext uri="{FF2B5EF4-FFF2-40B4-BE49-F238E27FC236}">
                <a16:creationId xmlns:a16="http://schemas.microsoft.com/office/drawing/2014/main" id="{52543AEA-F7A2-B5A3-913C-6506AF4F2918}"/>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Haga clic para modificar los estilos de texto del patrón</a:t>
            </a:r>
          </a:p>
        </p:txBody>
      </p:sp>
      <p:sp>
        <p:nvSpPr>
          <p:cNvPr id="4" name="Marcador de fecha 3">
            <a:extLst>
              <a:ext uri="{FF2B5EF4-FFF2-40B4-BE49-F238E27FC236}">
                <a16:creationId xmlns:a16="http://schemas.microsoft.com/office/drawing/2014/main" id="{2B43D05E-2804-F184-6880-7D4382F02634}"/>
              </a:ext>
            </a:extLst>
          </p:cNvPr>
          <p:cNvSpPr>
            <a:spLocks noGrp="1"/>
          </p:cNvSpPr>
          <p:nvPr>
            <p:ph type="dt" sz="half" idx="10"/>
          </p:nvPr>
        </p:nvSpPr>
        <p:spPr/>
        <p:txBody>
          <a:bodyPr/>
          <a:lstStyle/>
          <a:p>
            <a:fld id="{374C648D-F527-4B47-B518-4DE233CA1F8D}" type="datetimeFigureOut">
              <a:rPr lang="es-DO" smtClean="0"/>
              <a:t>28/1/2024</a:t>
            </a:fld>
            <a:endParaRPr lang="es-DO"/>
          </a:p>
        </p:txBody>
      </p:sp>
      <p:sp>
        <p:nvSpPr>
          <p:cNvPr id="5" name="Marcador de pie de página 4">
            <a:extLst>
              <a:ext uri="{FF2B5EF4-FFF2-40B4-BE49-F238E27FC236}">
                <a16:creationId xmlns:a16="http://schemas.microsoft.com/office/drawing/2014/main" id="{44A34E78-98AD-F713-44B7-4E724863403B}"/>
              </a:ext>
            </a:extLst>
          </p:cNvPr>
          <p:cNvSpPr>
            <a:spLocks noGrp="1"/>
          </p:cNvSpPr>
          <p:nvPr>
            <p:ph type="ftr" sz="quarter" idx="11"/>
          </p:nvPr>
        </p:nvSpPr>
        <p:spPr/>
        <p:txBody>
          <a:bodyPr/>
          <a:lstStyle/>
          <a:p>
            <a:endParaRPr lang="es-DO"/>
          </a:p>
        </p:txBody>
      </p:sp>
      <p:sp>
        <p:nvSpPr>
          <p:cNvPr id="6" name="Marcador de número de diapositiva 5">
            <a:extLst>
              <a:ext uri="{FF2B5EF4-FFF2-40B4-BE49-F238E27FC236}">
                <a16:creationId xmlns:a16="http://schemas.microsoft.com/office/drawing/2014/main" id="{72797A14-24D6-8969-5A4C-3FAACB212068}"/>
              </a:ext>
            </a:extLst>
          </p:cNvPr>
          <p:cNvSpPr>
            <a:spLocks noGrp="1"/>
          </p:cNvSpPr>
          <p:nvPr>
            <p:ph type="sldNum" sz="quarter" idx="12"/>
          </p:nvPr>
        </p:nvSpPr>
        <p:spPr/>
        <p:txBody>
          <a:bodyPr/>
          <a:lstStyle/>
          <a:p>
            <a:fld id="{DCF17388-65FA-47A1-B58A-5588233490C4}" type="slidenum">
              <a:rPr lang="es-DO" smtClean="0"/>
              <a:t>‹Nº›</a:t>
            </a:fld>
            <a:endParaRPr lang="es-DO"/>
          </a:p>
        </p:txBody>
      </p:sp>
    </p:spTree>
    <p:extLst>
      <p:ext uri="{BB962C8B-B14F-4D97-AF65-F5344CB8AC3E}">
        <p14:creationId xmlns:p14="http://schemas.microsoft.com/office/powerpoint/2010/main" val="3623074477"/>
      </p:ext>
    </p:extLst>
  </p:cSld>
  <p:clrMapOvr>
    <a:masterClrMapping/>
  </p:clrMapOvr>
  <mc:AlternateContent xmlns:mc="http://schemas.openxmlformats.org/markup-compatibility/2006" xmlns:p14="http://schemas.microsoft.com/office/powerpoint/2010/main">
    <mc:Choice Requires="p14">
      <p:transition spd="slow" p14:dur="1500">
        <p14:gallery dir="l"/>
      </p:transition>
    </mc:Choice>
    <mc:Fallback xmlns="">
      <p:transition spd="slow">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9934D2C-1CE9-9998-B218-82372303F570}"/>
              </a:ext>
            </a:extLst>
          </p:cNvPr>
          <p:cNvSpPr>
            <a:spLocks noGrp="1"/>
          </p:cNvSpPr>
          <p:nvPr>
            <p:ph type="title"/>
          </p:nvPr>
        </p:nvSpPr>
        <p:spPr/>
        <p:txBody>
          <a:bodyPr/>
          <a:lstStyle/>
          <a:p>
            <a:r>
              <a:rPr lang="es-ES"/>
              <a:t>Haga clic para modificar el estilo de título del patrón</a:t>
            </a:r>
            <a:endParaRPr lang="es-DO"/>
          </a:p>
        </p:txBody>
      </p:sp>
      <p:sp>
        <p:nvSpPr>
          <p:cNvPr id="3" name="Marcador de contenido 2">
            <a:extLst>
              <a:ext uri="{FF2B5EF4-FFF2-40B4-BE49-F238E27FC236}">
                <a16:creationId xmlns:a16="http://schemas.microsoft.com/office/drawing/2014/main" id="{CC18CA7F-68C6-3C67-7105-B0118E5E53B4}"/>
              </a:ext>
            </a:extLst>
          </p:cNvPr>
          <p:cNvSpPr>
            <a:spLocks noGrp="1"/>
          </p:cNvSpPr>
          <p:nvPr>
            <p:ph sz="half" idx="1"/>
          </p:nvPr>
        </p:nvSpPr>
        <p:spPr>
          <a:xfrm>
            <a:off x="838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DO"/>
          </a:p>
        </p:txBody>
      </p:sp>
      <p:sp>
        <p:nvSpPr>
          <p:cNvPr id="4" name="Marcador de contenido 3">
            <a:extLst>
              <a:ext uri="{FF2B5EF4-FFF2-40B4-BE49-F238E27FC236}">
                <a16:creationId xmlns:a16="http://schemas.microsoft.com/office/drawing/2014/main" id="{3146C46A-75F1-7889-26A8-9F9014F3E956}"/>
              </a:ext>
            </a:extLst>
          </p:cNvPr>
          <p:cNvSpPr>
            <a:spLocks noGrp="1"/>
          </p:cNvSpPr>
          <p:nvPr>
            <p:ph sz="half" idx="2"/>
          </p:nvPr>
        </p:nvSpPr>
        <p:spPr>
          <a:xfrm>
            <a:off x="6172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DO"/>
          </a:p>
        </p:txBody>
      </p:sp>
      <p:sp>
        <p:nvSpPr>
          <p:cNvPr id="5" name="Marcador de fecha 4">
            <a:extLst>
              <a:ext uri="{FF2B5EF4-FFF2-40B4-BE49-F238E27FC236}">
                <a16:creationId xmlns:a16="http://schemas.microsoft.com/office/drawing/2014/main" id="{3FE7623E-AF15-2B14-6170-D1EC3CE85B1D}"/>
              </a:ext>
            </a:extLst>
          </p:cNvPr>
          <p:cNvSpPr>
            <a:spLocks noGrp="1"/>
          </p:cNvSpPr>
          <p:nvPr>
            <p:ph type="dt" sz="half" idx="10"/>
          </p:nvPr>
        </p:nvSpPr>
        <p:spPr/>
        <p:txBody>
          <a:bodyPr/>
          <a:lstStyle/>
          <a:p>
            <a:fld id="{374C648D-F527-4B47-B518-4DE233CA1F8D}" type="datetimeFigureOut">
              <a:rPr lang="es-DO" smtClean="0"/>
              <a:t>28/1/2024</a:t>
            </a:fld>
            <a:endParaRPr lang="es-DO"/>
          </a:p>
        </p:txBody>
      </p:sp>
      <p:sp>
        <p:nvSpPr>
          <p:cNvPr id="6" name="Marcador de pie de página 5">
            <a:extLst>
              <a:ext uri="{FF2B5EF4-FFF2-40B4-BE49-F238E27FC236}">
                <a16:creationId xmlns:a16="http://schemas.microsoft.com/office/drawing/2014/main" id="{CC94DC58-A694-AF43-64DF-52DB60092F4B}"/>
              </a:ext>
            </a:extLst>
          </p:cNvPr>
          <p:cNvSpPr>
            <a:spLocks noGrp="1"/>
          </p:cNvSpPr>
          <p:nvPr>
            <p:ph type="ftr" sz="quarter" idx="11"/>
          </p:nvPr>
        </p:nvSpPr>
        <p:spPr/>
        <p:txBody>
          <a:bodyPr/>
          <a:lstStyle/>
          <a:p>
            <a:endParaRPr lang="es-DO"/>
          </a:p>
        </p:txBody>
      </p:sp>
      <p:sp>
        <p:nvSpPr>
          <p:cNvPr id="7" name="Marcador de número de diapositiva 6">
            <a:extLst>
              <a:ext uri="{FF2B5EF4-FFF2-40B4-BE49-F238E27FC236}">
                <a16:creationId xmlns:a16="http://schemas.microsoft.com/office/drawing/2014/main" id="{6C572F7B-DEAF-746A-3418-001AD8FED371}"/>
              </a:ext>
            </a:extLst>
          </p:cNvPr>
          <p:cNvSpPr>
            <a:spLocks noGrp="1"/>
          </p:cNvSpPr>
          <p:nvPr>
            <p:ph type="sldNum" sz="quarter" idx="12"/>
          </p:nvPr>
        </p:nvSpPr>
        <p:spPr/>
        <p:txBody>
          <a:bodyPr/>
          <a:lstStyle/>
          <a:p>
            <a:fld id="{DCF17388-65FA-47A1-B58A-5588233490C4}" type="slidenum">
              <a:rPr lang="es-DO" smtClean="0"/>
              <a:t>‹Nº›</a:t>
            </a:fld>
            <a:endParaRPr lang="es-DO"/>
          </a:p>
        </p:txBody>
      </p:sp>
    </p:spTree>
    <p:extLst>
      <p:ext uri="{BB962C8B-B14F-4D97-AF65-F5344CB8AC3E}">
        <p14:creationId xmlns:p14="http://schemas.microsoft.com/office/powerpoint/2010/main" val="1635097943"/>
      </p:ext>
    </p:extLst>
  </p:cSld>
  <p:clrMapOvr>
    <a:masterClrMapping/>
  </p:clrMapOvr>
  <mc:AlternateContent xmlns:mc="http://schemas.openxmlformats.org/markup-compatibility/2006" xmlns:p14="http://schemas.microsoft.com/office/powerpoint/2010/main">
    <mc:Choice Requires="p14">
      <p:transition spd="slow" p14:dur="1500">
        <p14:gallery dir="l"/>
      </p:transition>
    </mc:Choice>
    <mc:Fallback xmlns="">
      <p:transition spd="slow">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C946BF7-3EFD-F20B-FB68-E6CAA0A32771}"/>
              </a:ext>
            </a:extLst>
          </p:cNvPr>
          <p:cNvSpPr>
            <a:spLocks noGrp="1"/>
          </p:cNvSpPr>
          <p:nvPr>
            <p:ph type="title"/>
          </p:nvPr>
        </p:nvSpPr>
        <p:spPr>
          <a:xfrm>
            <a:off x="839788" y="365125"/>
            <a:ext cx="10515600" cy="1325563"/>
          </a:xfrm>
        </p:spPr>
        <p:txBody>
          <a:bodyPr/>
          <a:lstStyle/>
          <a:p>
            <a:r>
              <a:rPr lang="es-ES"/>
              <a:t>Haga clic para modificar el estilo de título del patrón</a:t>
            </a:r>
            <a:endParaRPr lang="es-DO"/>
          </a:p>
        </p:txBody>
      </p:sp>
      <p:sp>
        <p:nvSpPr>
          <p:cNvPr id="3" name="Marcador de texto 2">
            <a:extLst>
              <a:ext uri="{FF2B5EF4-FFF2-40B4-BE49-F238E27FC236}">
                <a16:creationId xmlns:a16="http://schemas.microsoft.com/office/drawing/2014/main" id="{0F7A9C4F-6EC9-8A70-82DD-9FAADF32DEA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 name="Marcador de contenido 3">
            <a:extLst>
              <a:ext uri="{FF2B5EF4-FFF2-40B4-BE49-F238E27FC236}">
                <a16:creationId xmlns:a16="http://schemas.microsoft.com/office/drawing/2014/main" id="{3A654494-D396-2E38-6771-1C21808600F0}"/>
              </a:ext>
            </a:extLst>
          </p:cNvPr>
          <p:cNvSpPr>
            <a:spLocks noGrp="1"/>
          </p:cNvSpPr>
          <p:nvPr>
            <p:ph sz="half" idx="2"/>
          </p:nvPr>
        </p:nvSpPr>
        <p:spPr>
          <a:xfrm>
            <a:off x="839788" y="2505075"/>
            <a:ext cx="5157787"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DO"/>
          </a:p>
        </p:txBody>
      </p:sp>
      <p:sp>
        <p:nvSpPr>
          <p:cNvPr id="5" name="Marcador de texto 4">
            <a:extLst>
              <a:ext uri="{FF2B5EF4-FFF2-40B4-BE49-F238E27FC236}">
                <a16:creationId xmlns:a16="http://schemas.microsoft.com/office/drawing/2014/main" id="{3F87B9B3-8408-ACFA-B21F-36025F17212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6" name="Marcador de contenido 5">
            <a:extLst>
              <a:ext uri="{FF2B5EF4-FFF2-40B4-BE49-F238E27FC236}">
                <a16:creationId xmlns:a16="http://schemas.microsoft.com/office/drawing/2014/main" id="{1D72166C-5308-9926-17E0-221126B48D06}"/>
              </a:ext>
            </a:extLst>
          </p:cNvPr>
          <p:cNvSpPr>
            <a:spLocks noGrp="1"/>
          </p:cNvSpPr>
          <p:nvPr>
            <p:ph sz="quarter" idx="4"/>
          </p:nvPr>
        </p:nvSpPr>
        <p:spPr>
          <a:xfrm>
            <a:off x="6172200" y="2505075"/>
            <a:ext cx="5183188"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DO"/>
          </a:p>
        </p:txBody>
      </p:sp>
      <p:sp>
        <p:nvSpPr>
          <p:cNvPr id="7" name="Marcador de fecha 6">
            <a:extLst>
              <a:ext uri="{FF2B5EF4-FFF2-40B4-BE49-F238E27FC236}">
                <a16:creationId xmlns:a16="http://schemas.microsoft.com/office/drawing/2014/main" id="{2FC4A154-F87E-CF26-8C49-BD10628D0372}"/>
              </a:ext>
            </a:extLst>
          </p:cNvPr>
          <p:cNvSpPr>
            <a:spLocks noGrp="1"/>
          </p:cNvSpPr>
          <p:nvPr>
            <p:ph type="dt" sz="half" idx="10"/>
          </p:nvPr>
        </p:nvSpPr>
        <p:spPr/>
        <p:txBody>
          <a:bodyPr/>
          <a:lstStyle/>
          <a:p>
            <a:fld id="{374C648D-F527-4B47-B518-4DE233CA1F8D}" type="datetimeFigureOut">
              <a:rPr lang="es-DO" smtClean="0"/>
              <a:t>28/1/2024</a:t>
            </a:fld>
            <a:endParaRPr lang="es-DO"/>
          </a:p>
        </p:txBody>
      </p:sp>
      <p:sp>
        <p:nvSpPr>
          <p:cNvPr id="8" name="Marcador de pie de página 7">
            <a:extLst>
              <a:ext uri="{FF2B5EF4-FFF2-40B4-BE49-F238E27FC236}">
                <a16:creationId xmlns:a16="http://schemas.microsoft.com/office/drawing/2014/main" id="{F0A57817-8648-1EE9-2A01-E5F566F71F49}"/>
              </a:ext>
            </a:extLst>
          </p:cNvPr>
          <p:cNvSpPr>
            <a:spLocks noGrp="1"/>
          </p:cNvSpPr>
          <p:nvPr>
            <p:ph type="ftr" sz="quarter" idx="11"/>
          </p:nvPr>
        </p:nvSpPr>
        <p:spPr/>
        <p:txBody>
          <a:bodyPr/>
          <a:lstStyle/>
          <a:p>
            <a:endParaRPr lang="es-DO"/>
          </a:p>
        </p:txBody>
      </p:sp>
      <p:sp>
        <p:nvSpPr>
          <p:cNvPr id="9" name="Marcador de número de diapositiva 8">
            <a:extLst>
              <a:ext uri="{FF2B5EF4-FFF2-40B4-BE49-F238E27FC236}">
                <a16:creationId xmlns:a16="http://schemas.microsoft.com/office/drawing/2014/main" id="{B600487F-9B50-74A0-CFE3-F80084857AAD}"/>
              </a:ext>
            </a:extLst>
          </p:cNvPr>
          <p:cNvSpPr>
            <a:spLocks noGrp="1"/>
          </p:cNvSpPr>
          <p:nvPr>
            <p:ph type="sldNum" sz="quarter" idx="12"/>
          </p:nvPr>
        </p:nvSpPr>
        <p:spPr/>
        <p:txBody>
          <a:bodyPr/>
          <a:lstStyle/>
          <a:p>
            <a:fld id="{DCF17388-65FA-47A1-B58A-5588233490C4}" type="slidenum">
              <a:rPr lang="es-DO" smtClean="0"/>
              <a:t>‹Nº›</a:t>
            </a:fld>
            <a:endParaRPr lang="es-DO"/>
          </a:p>
        </p:txBody>
      </p:sp>
    </p:spTree>
    <p:extLst>
      <p:ext uri="{BB962C8B-B14F-4D97-AF65-F5344CB8AC3E}">
        <p14:creationId xmlns:p14="http://schemas.microsoft.com/office/powerpoint/2010/main" val="1733663462"/>
      </p:ext>
    </p:extLst>
  </p:cSld>
  <p:clrMapOvr>
    <a:masterClrMapping/>
  </p:clrMapOvr>
  <mc:AlternateContent xmlns:mc="http://schemas.openxmlformats.org/markup-compatibility/2006" xmlns:p14="http://schemas.microsoft.com/office/powerpoint/2010/main">
    <mc:Choice Requires="p14">
      <p:transition spd="slow" p14:dur="1500">
        <p14:gallery dir="l"/>
      </p:transition>
    </mc:Choice>
    <mc:Fallback xmlns="">
      <p:transition spd="slow">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DC00604-F777-3767-3A7C-44F07873AA77}"/>
              </a:ext>
            </a:extLst>
          </p:cNvPr>
          <p:cNvSpPr>
            <a:spLocks noGrp="1"/>
          </p:cNvSpPr>
          <p:nvPr>
            <p:ph type="title"/>
          </p:nvPr>
        </p:nvSpPr>
        <p:spPr/>
        <p:txBody>
          <a:bodyPr/>
          <a:lstStyle/>
          <a:p>
            <a:r>
              <a:rPr lang="es-ES"/>
              <a:t>Haga clic para modificar el estilo de título del patrón</a:t>
            </a:r>
            <a:endParaRPr lang="es-DO"/>
          </a:p>
        </p:txBody>
      </p:sp>
      <p:sp>
        <p:nvSpPr>
          <p:cNvPr id="3" name="Marcador de fecha 2">
            <a:extLst>
              <a:ext uri="{FF2B5EF4-FFF2-40B4-BE49-F238E27FC236}">
                <a16:creationId xmlns:a16="http://schemas.microsoft.com/office/drawing/2014/main" id="{01CE7D40-1661-ABF1-2151-74494A0BAE13}"/>
              </a:ext>
            </a:extLst>
          </p:cNvPr>
          <p:cNvSpPr>
            <a:spLocks noGrp="1"/>
          </p:cNvSpPr>
          <p:nvPr>
            <p:ph type="dt" sz="half" idx="10"/>
          </p:nvPr>
        </p:nvSpPr>
        <p:spPr/>
        <p:txBody>
          <a:bodyPr/>
          <a:lstStyle/>
          <a:p>
            <a:fld id="{374C648D-F527-4B47-B518-4DE233CA1F8D}" type="datetimeFigureOut">
              <a:rPr lang="es-DO" smtClean="0"/>
              <a:t>28/1/2024</a:t>
            </a:fld>
            <a:endParaRPr lang="es-DO"/>
          </a:p>
        </p:txBody>
      </p:sp>
      <p:sp>
        <p:nvSpPr>
          <p:cNvPr id="4" name="Marcador de pie de página 3">
            <a:extLst>
              <a:ext uri="{FF2B5EF4-FFF2-40B4-BE49-F238E27FC236}">
                <a16:creationId xmlns:a16="http://schemas.microsoft.com/office/drawing/2014/main" id="{58CB9C3A-E19D-2503-F6C3-603EA49B3B0E}"/>
              </a:ext>
            </a:extLst>
          </p:cNvPr>
          <p:cNvSpPr>
            <a:spLocks noGrp="1"/>
          </p:cNvSpPr>
          <p:nvPr>
            <p:ph type="ftr" sz="quarter" idx="11"/>
          </p:nvPr>
        </p:nvSpPr>
        <p:spPr/>
        <p:txBody>
          <a:bodyPr/>
          <a:lstStyle/>
          <a:p>
            <a:endParaRPr lang="es-DO"/>
          </a:p>
        </p:txBody>
      </p:sp>
      <p:sp>
        <p:nvSpPr>
          <p:cNvPr id="5" name="Marcador de número de diapositiva 4">
            <a:extLst>
              <a:ext uri="{FF2B5EF4-FFF2-40B4-BE49-F238E27FC236}">
                <a16:creationId xmlns:a16="http://schemas.microsoft.com/office/drawing/2014/main" id="{8483133B-A1F1-5570-665F-28BD5BB87EF6}"/>
              </a:ext>
            </a:extLst>
          </p:cNvPr>
          <p:cNvSpPr>
            <a:spLocks noGrp="1"/>
          </p:cNvSpPr>
          <p:nvPr>
            <p:ph type="sldNum" sz="quarter" idx="12"/>
          </p:nvPr>
        </p:nvSpPr>
        <p:spPr/>
        <p:txBody>
          <a:bodyPr/>
          <a:lstStyle/>
          <a:p>
            <a:fld id="{DCF17388-65FA-47A1-B58A-5588233490C4}" type="slidenum">
              <a:rPr lang="es-DO" smtClean="0"/>
              <a:t>‹Nº›</a:t>
            </a:fld>
            <a:endParaRPr lang="es-DO"/>
          </a:p>
        </p:txBody>
      </p:sp>
    </p:spTree>
    <p:extLst>
      <p:ext uri="{BB962C8B-B14F-4D97-AF65-F5344CB8AC3E}">
        <p14:creationId xmlns:p14="http://schemas.microsoft.com/office/powerpoint/2010/main" val="1883739837"/>
      </p:ext>
    </p:extLst>
  </p:cSld>
  <p:clrMapOvr>
    <a:masterClrMapping/>
  </p:clrMapOvr>
  <mc:AlternateContent xmlns:mc="http://schemas.openxmlformats.org/markup-compatibility/2006" xmlns:p14="http://schemas.microsoft.com/office/powerpoint/2010/main">
    <mc:Choice Requires="p14">
      <p:transition spd="slow" p14:dur="1500">
        <p14:gallery dir="l"/>
      </p:transition>
    </mc:Choice>
    <mc:Fallback xmlns="">
      <p:transition spd="slow">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a:extLst>
              <a:ext uri="{FF2B5EF4-FFF2-40B4-BE49-F238E27FC236}">
                <a16:creationId xmlns:a16="http://schemas.microsoft.com/office/drawing/2014/main" id="{FA5BB581-871A-87D3-1493-A708539BBF7E}"/>
              </a:ext>
            </a:extLst>
          </p:cNvPr>
          <p:cNvSpPr>
            <a:spLocks noGrp="1"/>
          </p:cNvSpPr>
          <p:nvPr>
            <p:ph type="dt" sz="half" idx="10"/>
          </p:nvPr>
        </p:nvSpPr>
        <p:spPr/>
        <p:txBody>
          <a:bodyPr/>
          <a:lstStyle/>
          <a:p>
            <a:fld id="{374C648D-F527-4B47-B518-4DE233CA1F8D}" type="datetimeFigureOut">
              <a:rPr lang="es-DO" smtClean="0"/>
              <a:t>28/1/2024</a:t>
            </a:fld>
            <a:endParaRPr lang="es-DO"/>
          </a:p>
        </p:txBody>
      </p:sp>
      <p:sp>
        <p:nvSpPr>
          <p:cNvPr id="3" name="Marcador de pie de página 2">
            <a:extLst>
              <a:ext uri="{FF2B5EF4-FFF2-40B4-BE49-F238E27FC236}">
                <a16:creationId xmlns:a16="http://schemas.microsoft.com/office/drawing/2014/main" id="{35E79D47-9580-F1C4-4530-E273C585F359}"/>
              </a:ext>
            </a:extLst>
          </p:cNvPr>
          <p:cNvSpPr>
            <a:spLocks noGrp="1"/>
          </p:cNvSpPr>
          <p:nvPr>
            <p:ph type="ftr" sz="quarter" idx="11"/>
          </p:nvPr>
        </p:nvSpPr>
        <p:spPr/>
        <p:txBody>
          <a:bodyPr/>
          <a:lstStyle/>
          <a:p>
            <a:endParaRPr lang="es-DO"/>
          </a:p>
        </p:txBody>
      </p:sp>
      <p:sp>
        <p:nvSpPr>
          <p:cNvPr id="4" name="Marcador de número de diapositiva 3">
            <a:extLst>
              <a:ext uri="{FF2B5EF4-FFF2-40B4-BE49-F238E27FC236}">
                <a16:creationId xmlns:a16="http://schemas.microsoft.com/office/drawing/2014/main" id="{6A5CF8A4-0D3F-6934-FBFF-CAE3F06BB0A1}"/>
              </a:ext>
            </a:extLst>
          </p:cNvPr>
          <p:cNvSpPr>
            <a:spLocks noGrp="1"/>
          </p:cNvSpPr>
          <p:nvPr>
            <p:ph type="sldNum" sz="quarter" idx="12"/>
          </p:nvPr>
        </p:nvSpPr>
        <p:spPr/>
        <p:txBody>
          <a:bodyPr/>
          <a:lstStyle/>
          <a:p>
            <a:fld id="{DCF17388-65FA-47A1-B58A-5588233490C4}" type="slidenum">
              <a:rPr lang="es-DO" smtClean="0"/>
              <a:t>‹Nº›</a:t>
            </a:fld>
            <a:endParaRPr lang="es-DO"/>
          </a:p>
        </p:txBody>
      </p:sp>
    </p:spTree>
    <p:extLst>
      <p:ext uri="{BB962C8B-B14F-4D97-AF65-F5344CB8AC3E}">
        <p14:creationId xmlns:p14="http://schemas.microsoft.com/office/powerpoint/2010/main" val="836078099"/>
      </p:ext>
    </p:extLst>
  </p:cSld>
  <p:clrMapOvr>
    <a:masterClrMapping/>
  </p:clrMapOvr>
  <mc:AlternateContent xmlns:mc="http://schemas.openxmlformats.org/markup-compatibility/2006" xmlns:p14="http://schemas.microsoft.com/office/powerpoint/2010/main">
    <mc:Choice Requires="p14">
      <p:transition spd="slow" p14:dur="1500">
        <p14:gallery dir="l"/>
      </p:transition>
    </mc:Choice>
    <mc:Fallback xmlns="">
      <p:transition spd="slow">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482BD99-7CCD-75C9-4F6B-5AA99DC2B47C}"/>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DO"/>
          </a:p>
        </p:txBody>
      </p:sp>
      <p:sp>
        <p:nvSpPr>
          <p:cNvPr id="3" name="Marcador de contenido 2">
            <a:extLst>
              <a:ext uri="{FF2B5EF4-FFF2-40B4-BE49-F238E27FC236}">
                <a16:creationId xmlns:a16="http://schemas.microsoft.com/office/drawing/2014/main" id="{4B3BA3D2-9587-4DE3-3D36-87A83F4E922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DO"/>
          </a:p>
        </p:txBody>
      </p:sp>
      <p:sp>
        <p:nvSpPr>
          <p:cNvPr id="4" name="Marcador de texto 3">
            <a:extLst>
              <a:ext uri="{FF2B5EF4-FFF2-40B4-BE49-F238E27FC236}">
                <a16:creationId xmlns:a16="http://schemas.microsoft.com/office/drawing/2014/main" id="{660FCDDD-9898-81C8-3C22-65D34582226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id="{28B5BB2A-A80C-6C7C-BE45-1DAF45D0850B}"/>
              </a:ext>
            </a:extLst>
          </p:cNvPr>
          <p:cNvSpPr>
            <a:spLocks noGrp="1"/>
          </p:cNvSpPr>
          <p:nvPr>
            <p:ph type="dt" sz="half" idx="10"/>
          </p:nvPr>
        </p:nvSpPr>
        <p:spPr/>
        <p:txBody>
          <a:bodyPr/>
          <a:lstStyle/>
          <a:p>
            <a:fld id="{374C648D-F527-4B47-B518-4DE233CA1F8D}" type="datetimeFigureOut">
              <a:rPr lang="es-DO" smtClean="0"/>
              <a:t>28/1/2024</a:t>
            </a:fld>
            <a:endParaRPr lang="es-DO"/>
          </a:p>
        </p:txBody>
      </p:sp>
      <p:sp>
        <p:nvSpPr>
          <p:cNvPr id="6" name="Marcador de pie de página 5">
            <a:extLst>
              <a:ext uri="{FF2B5EF4-FFF2-40B4-BE49-F238E27FC236}">
                <a16:creationId xmlns:a16="http://schemas.microsoft.com/office/drawing/2014/main" id="{04801182-D741-2678-764D-6CB2461DB8B2}"/>
              </a:ext>
            </a:extLst>
          </p:cNvPr>
          <p:cNvSpPr>
            <a:spLocks noGrp="1"/>
          </p:cNvSpPr>
          <p:nvPr>
            <p:ph type="ftr" sz="quarter" idx="11"/>
          </p:nvPr>
        </p:nvSpPr>
        <p:spPr/>
        <p:txBody>
          <a:bodyPr/>
          <a:lstStyle/>
          <a:p>
            <a:endParaRPr lang="es-DO"/>
          </a:p>
        </p:txBody>
      </p:sp>
      <p:sp>
        <p:nvSpPr>
          <p:cNvPr id="7" name="Marcador de número de diapositiva 6">
            <a:extLst>
              <a:ext uri="{FF2B5EF4-FFF2-40B4-BE49-F238E27FC236}">
                <a16:creationId xmlns:a16="http://schemas.microsoft.com/office/drawing/2014/main" id="{B5B5226A-BE17-C2B5-B951-1063EB4CDB52}"/>
              </a:ext>
            </a:extLst>
          </p:cNvPr>
          <p:cNvSpPr>
            <a:spLocks noGrp="1"/>
          </p:cNvSpPr>
          <p:nvPr>
            <p:ph type="sldNum" sz="quarter" idx="12"/>
          </p:nvPr>
        </p:nvSpPr>
        <p:spPr/>
        <p:txBody>
          <a:bodyPr/>
          <a:lstStyle/>
          <a:p>
            <a:fld id="{DCF17388-65FA-47A1-B58A-5588233490C4}" type="slidenum">
              <a:rPr lang="es-DO" smtClean="0"/>
              <a:t>‹Nº›</a:t>
            </a:fld>
            <a:endParaRPr lang="es-DO"/>
          </a:p>
        </p:txBody>
      </p:sp>
    </p:spTree>
    <p:extLst>
      <p:ext uri="{BB962C8B-B14F-4D97-AF65-F5344CB8AC3E}">
        <p14:creationId xmlns:p14="http://schemas.microsoft.com/office/powerpoint/2010/main" val="3440094895"/>
      </p:ext>
    </p:extLst>
  </p:cSld>
  <p:clrMapOvr>
    <a:masterClrMapping/>
  </p:clrMapOvr>
  <mc:AlternateContent xmlns:mc="http://schemas.openxmlformats.org/markup-compatibility/2006" xmlns:p14="http://schemas.microsoft.com/office/powerpoint/2010/main">
    <mc:Choice Requires="p14">
      <p:transition spd="slow" p14:dur="1500">
        <p14:gallery dir="l"/>
      </p:transition>
    </mc:Choice>
    <mc:Fallback xmlns="">
      <p:transition spd="slow">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0FF835D-2435-D4FB-C1E0-8DFBE0EAFBAB}"/>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DO"/>
          </a:p>
        </p:txBody>
      </p:sp>
      <p:sp>
        <p:nvSpPr>
          <p:cNvPr id="3" name="Marcador de posición de imagen 2">
            <a:extLst>
              <a:ext uri="{FF2B5EF4-FFF2-40B4-BE49-F238E27FC236}">
                <a16:creationId xmlns:a16="http://schemas.microsoft.com/office/drawing/2014/main" id="{7828690B-2CFD-D723-6BE7-0E3969D76E6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DO"/>
          </a:p>
        </p:txBody>
      </p:sp>
      <p:sp>
        <p:nvSpPr>
          <p:cNvPr id="4" name="Marcador de texto 3">
            <a:extLst>
              <a:ext uri="{FF2B5EF4-FFF2-40B4-BE49-F238E27FC236}">
                <a16:creationId xmlns:a16="http://schemas.microsoft.com/office/drawing/2014/main" id="{0166F23B-2BDD-0C81-1167-39DED81A9D7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id="{CCF96FDD-87DE-63FF-FE8B-6B6A4D2A66A3}"/>
              </a:ext>
            </a:extLst>
          </p:cNvPr>
          <p:cNvSpPr>
            <a:spLocks noGrp="1"/>
          </p:cNvSpPr>
          <p:nvPr>
            <p:ph type="dt" sz="half" idx="10"/>
          </p:nvPr>
        </p:nvSpPr>
        <p:spPr/>
        <p:txBody>
          <a:bodyPr/>
          <a:lstStyle/>
          <a:p>
            <a:fld id="{374C648D-F527-4B47-B518-4DE233CA1F8D}" type="datetimeFigureOut">
              <a:rPr lang="es-DO" smtClean="0"/>
              <a:t>28/1/2024</a:t>
            </a:fld>
            <a:endParaRPr lang="es-DO"/>
          </a:p>
        </p:txBody>
      </p:sp>
      <p:sp>
        <p:nvSpPr>
          <p:cNvPr id="6" name="Marcador de pie de página 5">
            <a:extLst>
              <a:ext uri="{FF2B5EF4-FFF2-40B4-BE49-F238E27FC236}">
                <a16:creationId xmlns:a16="http://schemas.microsoft.com/office/drawing/2014/main" id="{EAF2B202-42FD-5629-5A25-72407BC08275}"/>
              </a:ext>
            </a:extLst>
          </p:cNvPr>
          <p:cNvSpPr>
            <a:spLocks noGrp="1"/>
          </p:cNvSpPr>
          <p:nvPr>
            <p:ph type="ftr" sz="quarter" idx="11"/>
          </p:nvPr>
        </p:nvSpPr>
        <p:spPr/>
        <p:txBody>
          <a:bodyPr/>
          <a:lstStyle/>
          <a:p>
            <a:endParaRPr lang="es-DO"/>
          </a:p>
        </p:txBody>
      </p:sp>
      <p:sp>
        <p:nvSpPr>
          <p:cNvPr id="7" name="Marcador de número de diapositiva 6">
            <a:extLst>
              <a:ext uri="{FF2B5EF4-FFF2-40B4-BE49-F238E27FC236}">
                <a16:creationId xmlns:a16="http://schemas.microsoft.com/office/drawing/2014/main" id="{65040475-5C8A-6DF9-ACE2-7A7C76F30AAF}"/>
              </a:ext>
            </a:extLst>
          </p:cNvPr>
          <p:cNvSpPr>
            <a:spLocks noGrp="1"/>
          </p:cNvSpPr>
          <p:nvPr>
            <p:ph type="sldNum" sz="quarter" idx="12"/>
          </p:nvPr>
        </p:nvSpPr>
        <p:spPr/>
        <p:txBody>
          <a:bodyPr/>
          <a:lstStyle/>
          <a:p>
            <a:fld id="{DCF17388-65FA-47A1-B58A-5588233490C4}" type="slidenum">
              <a:rPr lang="es-DO" smtClean="0"/>
              <a:t>‹Nº›</a:t>
            </a:fld>
            <a:endParaRPr lang="es-DO"/>
          </a:p>
        </p:txBody>
      </p:sp>
    </p:spTree>
    <p:extLst>
      <p:ext uri="{BB962C8B-B14F-4D97-AF65-F5344CB8AC3E}">
        <p14:creationId xmlns:p14="http://schemas.microsoft.com/office/powerpoint/2010/main" val="23706082"/>
      </p:ext>
    </p:extLst>
  </p:cSld>
  <p:clrMapOvr>
    <a:masterClrMapping/>
  </p:clrMapOvr>
  <mc:AlternateContent xmlns:mc="http://schemas.openxmlformats.org/markup-compatibility/2006" xmlns:p14="http://schemas.microsoft.com/office/powerpoint/2010/main">
    <mc:Choice Requires="p14">
      <p:transition spd="slow" p14:dur="1500">
        <p14:gallery dir="l"/>
      </p:transition>
    </mc:Choice>
    <mc:Fallback xmlns="">
      <p:transition spd="slow">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a:extLst>
              <a:ext uri="{FF2B5EF4-FFF2-40B4-BE49-F238E27FC236}">
                <a16:creationId xmlns:a16="http://schemas.microsoft.com/office/drawing/2014/main" id="{5E14DDB5-5187-0B1C-1615-D1A9C1B777E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a:t>Haga clic para modificar el estilo de título del patrón</a:t>
            </a:r>
            <a:endParaRPr lang="es-DO"/>
          </a:p>
        </p:txBody>
      </p:sp>
      <p:sp>
        <p:nvSpPr>
          <p:cNvPr id="3" name="Marcador de texto 2">
            <a:extLst>
              <a:ext uri="{FF2B5EF4-FFF2-40B4-BE49-F238E27FC236}">
                <a16:creationId xmlns:a16="http://schemas.microsoft.com/office/drawing/2014/main" id="{80188BDF-7AB3-1FA9-CF32-E08372576F7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DO"/>
          </a:p>
        </p:txBody>
      </p:sp>
      <p:sp>
        <p:nvSpPr>
          <p:cNvPr id="4" name="Marcador de fecha 3">
            <a:extLst>
              <a:ext uri="{FF2B5EF4-FFF2-40B4-BE49-F238E27FC236}">
                <a16:creationId xmlns:a16="http://schemas.microsoft.com/office/drawing/2014/main" id="{FC80D688-9ECA-6A30-F321-A4359F967EB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74C648D-F527-4B47-B518-4DE233CA1F8D}" type="datetimeFigureOut">
              <a:rPr lang="es-DO" smtClean="0"/>
              <a:t>28/1/2024</a:t>
            </a:fld>
            <a:endParaRPr lang="es-DO"/>
          </a:p>
        </p:txBody>
      </p:sp>
      <p:sp>
        <p:nvSpPr>
          <p:cNvPr id="5" name="Marcador de pie de página 4">
            <a:extLst>
              <a:ext uri="{FF2B5EF4-FFF2-40B4-BE49-F238E27FC236}">
                <a16:creationId xmlns:a16="http://schemas.microsoft.com/office/drawing/2014/main" id="{8743AE14-3C03-E2D7-9A06-DD2A4AC2945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DO"/>
          </a:p>
        </p:txBody>
      </p:sp>
      <p:sp>
        <p:nvSpPr>
          <p:cNvPr id="6" name="Marcador de número de diapositiva 5">
            <a:extLst>
              <a:ext uri="{FF2B5EF4-FFF2-40B4-BE49-F238E27FC236}">
                <a16:creationId xmlns:a16="http://schemas.microsoft.com/office/drawing/2014/main" id="{ACBA696E-AA85-F078-A6B5-8F13B3AB7BE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CF17388-65FA-47A1-B58A-5588233490C4}" type="slidenum">
              <a:rPr lang="es-DO" smtClean="0"/>
              <a:t>‹Nº›</a:t>
            </a:fld>
            <a:endParaRPr lang="es-DO"/>
          </a:p>
        </p:txBody>
      </p:sp>
    </p:spTree>
    <p:extLst>
      <p:ext uri="{BB962C8B-B14F-4D97-AF65-F5344CB8AC3E}">
        <p14:creationId xmlns:p14="http://schemas.microsoft.com/office/powerpoint/2010/main" val="4180629399"/>
      </p:ext>
    </p:extLst>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mc:AlternateContent xmlns:mc="http://schemas.openxmlformats.org/markup-compatibility/2006" xmlns:p14="http://schemas.microsoft.com/office/powerpoint/2010/main">
    <mc:Choice Requires="p14">
      <p:transition spd="slow" p14:dur="1500">
        <p14:gallery dir="l"/>
      </p:transition>
    </mc:Choice>
    <mc:Fallback xmlns="">
      <p:transition spd="slow">
        <p:fade/>
      </p:transition>
    </mc:Fallback>
  </mc:AlternateConten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D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3.jpg"/><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descr="1">
            <a:extLst>
              <a:ext uri="{FF2B5EF4-FFF2-40B4-BE49-F238E27FC236}">
                <a16:creationId xmlns:a16="http://schemas.microsoft.com/office/drawing/2014/main" id="{364CF5E2-93B6-5513-1C93-6B4959FF4065}"/>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Tree>
    <p:extLst>
      <p:ext uri="{BB962C8B-B14F-4D97-AF65-F5344CB8AC3E}">
        <p14:creationId xmlns:p14="http://schemas.microsoft.com/office/powerpoint/2010/main" val="504279215"/>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descr="3">
            <a:extLst>
              <a:ext uri="{FF2B5EF4-FFF2-40B4-BE49-F238E27FC236}">
                <a16:creationId xmlns:a16="http://schemas.microsoft.com/office/drawing/2014/main" id="{526AE5B0-38B8-D2D2-F81F-DD8C92274AB5}"/>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64135796-1766-D8EE-051A-21064EBE411E}"/>
              </a:ext>
            </a:extLst>
          </p:cNvPr>
          <p:cNvSpPr txBox="1"/>
          <p:nvPr/>
        </p:nvSpPr>
        <p:spPr>
          <a:xfrm>
            <a:off x="-623454" y="77059"/>
            <a:ext cx="5597236" cy="523220"/>
          </a:xfrm>
          <a:prstGeom prst="rect">
            <a:avLst/>
          </a:prstGeom>
          <a:noFill/>
        </p:spPr>
        <p:txBody>
          <a:bodyPr wrap="square" rtlCol="0">
            <a:spAutoFit/>
          </a:bodyPr>
          <a:lstStyle/>
          <a:p>
            <a:pPr algn="ctr"/>
            <a:r>
              <a:rPr lang="es-MX" sz="2800" b="1" dirty="0">
                <a:latin typeface="Bahnschrift SemiCondensed" panose="020B0502040204020203" pitchFamily="34" charset="0"/>
              </a:rPr>
              <a:t>El conflicto de los siglos, 478</a:t>
            </a:r>
            <a:endParaRPr lang="es-DO" sz="2800" b="1" dirty="0">
              <a:latin typeface="Bahnschrift SemiCondensed" panose="020B0502040204020203" pitchFamily="34" charset="0"/>
            </a:endParaRPr>
          </a:p>
        </p:txBody>
      </p:sp>
      <p:sp>
        <p:nvSpPr>
          <p:cNvPr id="5" name="CuadroTexto 4">
            <a:extLst>
              <a:ext uri="{FF2B5EF4-FFF2-40B4-BE49-F238E27FC236}">
                <a16:creationId xmlns:a16="http://schemas.microsoft.com/office/drawing/2014/main" id="{C08B84B9-E2B0-1148-DC50-5801C944DA9C}"/>
              </a:ext>
            </a:extLst>
          </p:cNvPr>
          <p:cNvSpPr txBox="1"/>
          <p:nvPr/>
        </p:nvSpPr>
        <p:spPr>
          <a:xfrm>
            <a:off x="807493" y="965915"/>
            <a:ext cx="8073271" cy="5003229"/>
          </a:xfrm>
          <a:prstGeom prst="rect">
            <a:avLst/>
          </a:prstGeom>
          <a:noFill/>
        </p:spPr>
        <p:txBody>
          <a:bodyPr wrap="square" rtlCol="0">
            <a:spAutoFit/>
          </a:bodyPr>
          <a:lstStyle/>
          <a:p>
            <a:pPr algn="just">
              <a:lnSpc>
                <a:spcPct val="150000"/>
              </a:lnSpc>
            </a:pPr>
            <a:r>
              <a:rPr lang="es-DO" sz="3200" b="1" dirty="0">
                <a:solidFill>
                  <a:srgbClr val="F5CC7B"/>
                </a:solidFill>
                <a:effectLst/>
                <a:latin typeface="Calibri" panose="020F0502020204030204" pitchFamily="34" charset="0"/>
                <a:ea typeface="Calibri" panose="020F0502020204030204" pitchFamily="34" charset="0"/>
                <a:cs typeface="Times New Roman" panose="02020603050405020304" pitchFamily="18" charset="0"/>
              </a:rPr>
              <a:t>«Los que vivan en la tierra cuando cese la intercesión de Cristo en el Santuario celestial deberán estar en pie en la presencia del Dios santo sin mediador. Sus vestiduras deberán estar sin mácula; sus caracteres, purificados de todo pecado por la sangre de la aspersión». </a:t>
            </a:r>
            <a:endParaRPr lang="en-US" sz="3200" b="1" dirty="0">
              <a:solidFill>
                <a:srgbClr val="F5CC7B"/>
              </a:solidFill>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pPr>
            <a:endParaRPr lang="es-DO" sz="2400" b="1" dirty="0">
              <a:solidFill>
                <a:srgbClr val="F5CC7B"/>
              </a:solidFill>
              <a:latin typeface="Bahnschrift SemiBold" panose="020B0502040204020203" pitchFamily="34" charset="0"/>
            </a:endParaRPr>
          </a:p>
        </p:txBody>
      </p:sp>
    </p:spTree>
    <p:extLst>
      <p:ext uri="{BB962C8B-B14F-4D97-AF65-F5344CB8AC3E}">
        <p14:creationId xmlns:p14="http://schemas.microsoft.com/office/powerpoint/2010/main" val="738209150"/>
      </p:ext>
    </p:extLst>
  </p:cSld>
  <p:clrMapOvr>
    <a:masterClrMapping/>
  </p:clrMapOvr>
  <p:transition spd="slow">
    <p:cove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descr="3">
            <a:extLst>
              <a:ext uri="{FF2B5EF4-FFF2-40B4-BE49-F238E27FC236}">
                <a16:creationId xmlns:a16="http://schemas.microsoft.com/office/drawing/2014/main" id="{526AE5B0-38B8-D2D2-F81F-DD8C92274AB5}"/>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5" name="CuadroTexto 4">
            <a:extLst>
              <a:ext uri="{FF2B5EF4-FFF2-40B4-BE49-F238E27FC236}">
                <a16:creationId xmlns:a16="http://schemas.microsoft.com/office/drawing/2014/main" id="{C08B84B9-E2B0-1148-DC50-5801C944DA9C}"/>
              </a:ext>
            </a:extLst>
          </p:cNvPr>
          <p:cNvSpPr txBox="1"/>
          <p:nvPr/>
        </p:nvSpPr>
        <p:spPr>
          <a:xfrm>
            <a:off x="807493" y="678873"/>
            <a:ext cx="9888216" cy="5556073"/>
          </a:xfrm>
          <a:prstGeom prst="rect">
            <a:avLst/>
          </a:prstGeom>
          <a:noFill/>
        </p:spPr>
        <p:txBody>
          <a:bodyPr wrap="square" rtlCol="0">
            <a:spAutoFit/>
          </a:bodyPr>
          <a:lstStyle/>
          <a:p>
            <a:pPr algn="just">
              <a:lnSpc>
                <a:spcPct val="150000"/>
              </a:lnSpc>
            </a:pPr>
            <a:r>
              <a:rPr lang="es-DO" sz="3000" b="1" dirty="0">
                <a:effectLst/>
                <a:latin typeface="Calibri" panose="020F0502020204030204" pitchFamily="34" charset="0"/>
                <a:ea typeface="Calibri" panose="020F0502020204030204" pitchFamily="34" charset="0"/>
                <a:cs typeface="Times New Roman" panose="02020603050405020304" pitchFamily="18" charset="0"/>
              </a:rPr>
              <a:t>La finalización de la intercesión de Cristo en el Santuario, </a:t>
            </a:r>
            <a:r>
              <a:rPr lang="es-DO" sz="3000" b="1" dirty="0">
                <a:solidFill>
                  <a:schemeClr val="accent2"/>
                </a:solidFill>
                <a:effectLst/>
                <a:latin typeface="Calibri" panose="020F0502020204030204" pitchFamily="34" charset="0"/>
                <a:ea typeface="Calibri" panose="020F0502020204030204" pitchFamily="34" charset="0"/>
                <a:cs typeface="Times New Roman" panose="02020603050405020304" pitchFamily="18" charset="0"/>
              </a:rPr>
              <a:t>no significa que Él dejará pasar a su pueblo por el tiempo de angustia sin la seguridad de su presencia.</a:t>
            </a:r>
            <a:r>
              <a:rPr lang="es-DO" sz="3000" b="1" dirty="0">
                <a:effectLst/>
                <a:latin typeface="Calibri" panose="020F0502020204030204" pitchFamily="34" charset="0"/>
                <a:ea typeface="Calibri" panose="020F0502020204030204" pitchFamily="34" charset="0"/>
                <a:cs typeface="Times New Roman" panose="02020603050405020304" pitchFamily="18" charset="0"/>
              </a:rPr>
              <a:t> Jesús sigue estando con ellos por medio de su Espíritu Santo hasta el mismo fin </a:t>
            </a:r>
            <a:r>
              <a:rPr lang="es-DO" sz="3000" b="1" dirty="0">
                <a:solidFill>
                  <a:srgbClr val="FFC000"/>
                </a:solidFill>
                <a:effectLst/>
                <a:latin typeface="Calibri" panose="020F0502020204030204" pitchFamily="34" charset="0"/>
                <a:ea typeface="Calibri" panose="020F0502020204030204" pitchFamily="34" charset="0"/>
                <a:cs typeface="Times New Roman" panose="02020603050405020304" pitchFamily="18" charset="0"/>
              </a:rPr>
              <a:t>(Mt 28:20). </a:t>
            </a:r>
            <a:r>
              <a:rPr lang="es-DO" sz="3000" b="1" dirty="0">
                <a:solidFill>
                  <a:srgbClr val="6BC95B"/>
                </a:solidFill>
                <a:effectLst/>
                <a:latin typeface="Calibri" panose="020F0502020204030204" pitchFamily="34" charset="0"/>
                <a:ea typeface="Calibri" panose="020F0502020204030204" pitchFamily="34" charset="0"/>
                <a:cs typeface="Times New Roman" panose="02020603050405020304" pitchFamily="18" charset="0"/>
              </a:rPr>
              <a:t>El Espíritu ya no batallará más con los impíos en procura de su conversión, </a:t>
            </a:r>
            <a:r>
              <a:rPr lang="es-DO" sz="3000" b="1" dirty="0">
                <a:effectLst/>
                <a:latin typeface="Calibri" panose="020F0502020204030204" pitchFamily="34" charset="0"/>
                <a:ea typeface="Calibri" panose="020F0502020204030204" pitchFamily="34" charset="0"/>
                <a:cs typeface="Times New Roman" panose="02020603050405020304" pitchFamily="18" charset="0"/>
              </a:rPr>
              <a:t>pero seguirá en los justos y estando con ellos como </a:t>
            </a:r>
            <a:r>
              <a:rPr lang="es-DO" sz="3000" b="1" dirty="0">
                <a:effectLst/>
                <a:latin typeface="Dreaming Outloud Pro" panose="03050502040302030504" pitchFamily="66" charset="0"/>
                <a:ea typeface="Calibri" panose="020F0502020204030204" pitchFamily="34" charset="0"/>
              </a:rPr>
              <a:t>garantía</a:t>
            </a:r>
            <a:r>
              <a:rPr lang="es-DO" sz="3000" b="1" dirty="0">
                <a:effectLst/>
                <a:latin typeface="Calibri" panose="020F0502020204030204" pitchFamily="34" charset="0"/>
                <a:ea typeface="Calibri" panose="020F0502020204030204" pitchFamily="34" charset="0"/>
                <a:cs typeface="Times New Roman" panose="02020603050405020304" pitchFamily="18" charset="0"/>
              </a:rPr>
              <a:t> de su salvación </a:t>
            </a:r>
            <a:r>
              <a:rPr lang="es-DO" sz="3000" b="1" dirty="0">
                <a:solidFill>
                  <a:srgbClr val="FFC000"/>
                </a:solidFill>
                <a:effectLst/>
                <a:latin typeface="Calibri" panose="020F0502020204030204" pitchFamily="34" charset="0"/>
                <a:ea typeface="Calibri" panose="020F0502020204030204" pitchFamily="34" charset="0"/>
                <a:cs typeface="Times New Roman" panose="02020603050405020304" pitchFamily="18" charset="0"/>
              </a:rPr>
              <a:t>(</a:t>
            </a:r>
            <a:r>
              <a:rPr lang="es-DO" sz="3000" b="1" dirty="0" err="1">
                <a:solidFill>
                  <a:srgbClr val="FFC000"/>
                </a:solidFill>
                <a:effectLst/>
                <a:latin typeface="Calibri" panose="020F0502020204030204" pitchFamily="34" charset="0"/>
                <a:ea typeface="Calibri" panose="020F0502020204030204" pitchFamily="34" charset="0"/>
                <a:cs typeface="Times New Roman" panose="02020603050405020304" pitchFamily="18" charset="0"/>
              </a:rPr>
              <a:t>Jn</a:t>
            </a:r>
            <a:r>
              <a:rPr lang="es-DO" sz="3000" b="1" dirty="0">
                <a:solidFill>
                  <a:srgbClr val="FFC000"/>
                </a:solidFill>
                <a:effectLst/>
                <a:latin typeface="Calibri" panose="020F0502020204030204" pitchFamily="34" charset="0"/>
                <a:ea typeface="Calibri" panose="020F0502020204030204" pitchFamily="34" charset="0"/>
                <a:cs typeface="Times New Roman" panose="02020603050405020304" pitchFamily="18" charset="0"/>
              </a:rPr>
              <a:t> 14:17; </a:t>
            </a:r>
            <a:r>
              <a:rPr lang="es-DO" sz="3000" b="1" dirty="0" err="1">
                <a:solidFill>
                  <a:srgbClr val="FFC000"/>
                </a:solidFill>
                <a:effectLst/>
                <a:latin typeface="Calibri" panose="020F0502020204030204" pitchFamily="34" charset="0"/>
                <a:ea typeface="Calibri" panose="020F0502020204030204" pitchFamily="34" charset="0"/>
                <a:cs typeface="Times New Roman" panose="02020603050405020304" pitchFamily="18" charset="0"/>
              </a:rPr>
              <a:t>Ef</a:t>
            </a:r>
            <a:r>
              <a:rPr lang="es-DO" sz="3000" b="1" dirty="0">
                <a:solidFill>
                  <a:srgbClr val="FFC000"/>
                </a:solidFill>
                <a:effectLst/>
                <a:latin typeface="Calibri" panose="020F0502020204030204" pitchFamily="34" charset="0"/>
                <a:ea typeface="Calibri" panose="020F0502020204030204" pitchFamily="34" charset="0"/>
                <a:cs typeface="Times New Roman" panose="02020603050405020304" pitchFamily="18" charset="0"/>
              </a:rPr>
              <a:t> 1:13-14; 4:30). </a:t>
            </a:r>
            <a:endParaRPr lang="es-DO" sz="3000" b="1" dirty="0">
              <a:solidFill>
                <a:srgbClr val="FFC000"/>
              </a:solidFill>
              <a:latin typeface="Bahnschrift SemiBold" panose="020B0502040204020203" pitchFamily="34" charset="0"/>
            </a:endParaRPr>
          </a:p>
        </p:txBody>
      </p:sp>
    </p:spTree>
    <p:extLst>
      <p:ext uri="{BB962C8B-B14F-4D97-AF65-F5344CB8AC3E}">
        <p14:creationId xmlns:p14="http://schemas.microsoft.com/office/powerpoint/2010/main" val="2712180293"/>
      </p:ext>
    </p:extLst>
  </p:cSld>
  <p:clrMapOvr>
    <a:masterClrMapping/>
  </p:clrMapOvr>
  <p:transition spd="slow">
    <p:cove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descr="3">
            <a:extLst>
              <a:ext uri="{FF2B5EF4-FFF2-40B4-BE49-F238E27FC236}">
                <a16:creationId xmlns:a16="http://schemas.microsoft.com/office/drawing/2014/main" id="{526AE5B0-38B8-D2D2-F81F-DD8C92274AB5}"/>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5" name="CuadroTexto 4">
            <a:extLst>
              <a:ext uri="{FF2B5EF4-FFF2-40B4-BE49-F238E27FC236}">
                <a16:creationId xmlns:a16="http://schemas.microsoft.com/office/drawing/2014/main" id="{C08B84B9-E2B0-1148-DC50-5801C944DA9C}"/>
              </a:ext>
            </a:extLst>
          </p:cNvPr>
          <p:cNvSpPr txBox="1"/>
          <p:nvPr/>
        </p:nvSpPr>
        <p:spPr>
          <a:xfrm>
            <a:off x="1064525" y="846161"/>
            <a:ext cx="10072048" cy="5026376"/>
          </a:xfrm>
          <a:prstGeom prst="rect">
            <a:avLst/>
          </a:prstGeom>
          <a:noFill/>
        </p:spPr>
        <p:txBody>
          <a:bodyPr wrap="square" rtlCol="0">
            <a:spAutoFit/>
          </a:bodyPr>
          <a:lstStyle/>
          <a:p>
            <a:pPr algn="just">
              <a:lnSpc>
                <a:spcPct val="150000"/>
              </a:lnSpc>
            </a:pPr>
            <a:r>
              <a:rPr lang="es-DO" sz="2700" b="1" dirty="0">
                <a:solidFill>
                  <a:srgbClr val="6BC95B"/>
                </a:solidFill>
                <a:effectLst/>
                <a:latin typeface="Calibri" panose="020F0502020204030204" pitchFamily="34" charset="0"/>
                <a:ea typeface="Calibri" panose="020F0502020204030204" pitchFamily="34" charset="0"/>
                <a:cs typeface="Times New Roman" panose="02020603050405020304" pitchFamily="18" charset="0"/>
              </a:rPr>
              <a:t>La fidelidad del remanente a los mandamientos divinos </a:t>
            </a:r>
            <a:r>
              <a:rPr lang="es-DO" sz="2700" b="1" dirty="0">
                <a:effectLst/>
                <a:latin typeface="Calibri" panose="020F0502020204030204" pitchFamily="34" charset="0"/>
                <a:ea typeface="Calibri" panose="020F0502020204030204" pitchFamily="34" charset="0"/>
                <a:cs typeface="Times New Roman" panose="02020603050405020304" pitchFamily="18" charset="0"/>
              </a:rPr>
              <a:t>—aun a costa de su propia vida </a:t>
            </a:r>
            <a:r>
              <a:rPr lang="es-DO" sz="2700" b="1" dirty="0">
                <a:solidFill>
                  <a:srgbClr val="FFC000"/>
                </a:solidFill>
                <a:effectLst/>
                <a:latin typeface="Calibri" panose="020F0502020204030204" pitchFamily="34" charset="0"/>
                <a:ea typeface="Calibri" panose="020F0502020204030204" pitchFamily="34" charset="0"/>
                <a:cs typeface="Times New Roman" panose="02020603050405020304" pitchFamily="18" charset="0"/>
              </a:rPr>
              <a:t>(</a:t>
            </a:r>
            <a:r>
              <a:rPr lang="es-DO" sz="2700" b="1" dirty="0" err="1">
                <a:solidFill>
                  <a:srgbClr val="FFC000"/>
                </a:solidFill>
                <a:effectLst/>
                <a:latin typeface="Calibri" panose="020F0502020204030204" pitchFamily="34" charset="0"/>
                <a:ea typeface="Calibri" panose="020F0502020204030204" pitchFamily="34" charset="0"/>
                <a:cs typeface="Times New Roman" panose="02020603050405020304" pitchFamily="18" charset="0"/>
              </a:rPr>
              <a:t>Ap</a:t>
            </a:r>
            <a:r>
              <a:rPr lang="es-DO" sz="2700" b="1" dirty="0">
                <a:solidFill>
                  <a:srgbClr val="FFC000"/>
                </a:solidFill>
                <a:effectLst/>
                <a:latin typeface="Calibri" panose="020F0502020204030204" pitchFamily="34" charset="0"/>
                <a:ea typeface="Calibri" panose="020F0502020204030204" pitchFamily="34" charset="0"/>
                <a:cs typeface="Times New Roman" panose="02020603050405020304" pitchFamily="18" charset="0"/>
              </a:rPr>
              <a:t> 12:11)—, </a:t>
            </a:r>
            <a:r>
              <a:rPr lang="es-DO" sz="2700" b="1" dirty="0">
                <a:effectLst/>
                <a:latin typeface="Calibri" panose="020F0502020204030204" pitchFamily="34" charset="0"/>
                <a:ea typeface="Calibri" panose="020F0502020204030204" pitchFamily="34" charset="0"/>
                <a:cs typeface="Times New Roman" panose="02020603050405020304" pitchFamily="18" charset="0"/>
              </a:rPr>
              <a:t>ocurrirá precisamente </a:t>
            </a:r>
            <a:r>
              <a:rPr lang="es-DO" sz="2700" b="1" dirty="0">
                <a:solidFill>
                  <a:srgbClr val="6BC95B"/>
                </a:solidFill>
                <a:effectLst/>
                <a:latin typeface="Calibri" panose="020F0502020204030204" pitchFamily="34" charset="0"/>
                <a:ea typeface="Calibri" panose="020F0502020204030204" pitchFamily="34" charset="0"/>
                <a:cs typeface="Times New Roman" panose="02020603050405020304" pitchFamily="18" charset="0"/>
              </a:rPr>
              <a:t>antes del cierre de gracia</a:t>
            </a:r>
            <a:r>
              <a:rPr lang="es-DO" sz="2700" b="1" dirty="0">
                <a:effectLst/>
                <a:latin typeface="Calibri" panose="020F0502020204030204" pitchFamily="34" charset="0"/>
                <a:ea typeface="Calibri" panose="020F0502020204030204" pitchFamily="34" charset="0"/>
                <a:cs typeface="Times New Roman" panose="02020603050405020304" pitchFamily="18" charset="0"/>
              </a:rPr>
              <a:t> cuando se imponga la marca de la bestia y </a:t>
            </a:r>
            <a:r>
              <a:rPr lang="es-DO" sz="2700" b="1" dirty="0">
                <a:solidFill>
                  <a:schemeClr val="accent2"/>
                </a:solidFill>
                <a:effectLst/>
                <a:latin typeface="Calibri" panose="020F0502020204030204" pitchFamily="34" charset="0"/>
                <a:ea typeface="Calibri" panose="020F0502020204030204" pitchFamily="34" charset="0"/>
                <a:cs typeface="Times New Roman" panose="02020603050405020304" pitchFamily="18" charset="0"/>
              </a:rPr>
              <a:t>no después del cierre de gracia </a:t>
            </a:r>
            <a:r>
              <a:rPr lang="es-DO" sz="2700" b="1" dirty="0">
                <a:solidFill>
                  <a:srgbClr val="FFC000"/>
                </a:solidFill>
                <a:effectLst/>
                <a:latin typeface="Calibri" panose="020F0502020204030204" pitchFamily="34" charset="0"/>
                <a:ea typeface="Calibri" panose="020F0502020204030204" pitchFamily="34" charset="0"/>
                <a:cs typeface="Times New Roman" panose="02020603050405020304" pitchFamily="18" charset="0"/>
              </a:rPr>
              <a:t>(12:17; 14:12). </a:t>
            </a:r>
            <a:r>
              <a:rPr lang="es-DO" sz="2700" b="1" dirty="0">
                <a:effectLst/>
                <a:latin typeface="Calibri" panose="020F0502020204030204" pitchFamily="34" charset="0"/>
                <a:ea typeface="Calibri" panose="020F0502020204030204" pitchFamily="34" charset="0"/>
                <a:cs typeface="Times New Roman" panose="02020603050405020304" pitchFamily="18" charset="0"/>
              </a:rPr>
              <a:t>La obra de sellamiento no prepara a los fieles para hacer semejante demostración de fidelidad, todo lo contrario: fija en ellos el carácter fiel que ya poseen. El sello de Dios consiste en </a:t>
            </a:r>
            <a:r>
              <a:rPr lang="es-DO" sz="2700" b="1" dirty="0">
                <a:solidFill>
                  <a:srgbClr val="F5CC7B"/>
                </a:solidFill>
                <a:effectLst/>
                <a:latin typeface="Calibri" panose="020F0502020204030204" pitchFamily="34" charset="0"/>
                <a:ea typeface="Calibri" panose="020F0502020204030204" pitchFamily="34" charset="0"/>
                <a:cs typeface="Times New Roman" panose="02020603050405020304" pitchFamily="18" charset="0"/>
              </a:rPr>
              <a:t>«un afianzamiento en la verdad, tanto intelectual como espiritualmente, de modo que los sellados son </a:t>
            </a:r>
            <a:r>
              <a:rPr lang="es-DO" sz="2700" b="1" dirty="0">
                <a:solidFill>
                  <a:schemeClr val="accent2"/>
                </a:solidFill>
                <a:effectLst/>
                <a:latin typeface="Dreaming Outloud Pro" panose="03050502040302030504" pitchFamily="66" charset="0"/>
                <a:ea typeface="Calibri" panose="020F0502020204030204" pitchFamily="34" charset="0"/>
              </a:rPr>
              <a:t>inconmovibles</a:t>
            </a:r>
            <a:r>
              <a:rPr lang="es-DO" sz="2700" b="1" dirty="0">
                <a:solidFill>
                  <a:schemeClr val="accent2"/>
                </a:solidFill>
                <a:effectLst/>
                <a:latin typeface="Calibri" panose="020F0502020204030204" pitchFamily="34" charset="0"/>
                <a:ea typeface="Calibri" panose="020F0502020204030204" pitchFamily="34" charset="0"/>
                <a:cs typeface="Times New Roman" panose="02020603050405020304" pitchFamily="18" charset="0"/>
              </a:rPr>
              <a:t>».</a:t>
            </a:r>
            <a:endParaRPr lang="es-DO" sz="2700" b="1" dirty="0">
              <a:solidFill>
                <a:schemeClr val="accent2"/>
              </a:solidFill>
            </a:endParaRPr>
          </a:p>
        </p:txBody>
      </p:sp>
    </p:spTree>
    <p:extLst>
      <p:ext uri="{BB962C8B-B14F-4D97-AF65-F5344CB8AC3E}">
        <p14:creationId xmlns:p14="http://schemas.microsoft.com/office/powerpoint/2010/main" val="4032597715"/>
      </p:ext>
    </p:extLst>
  </p:cSld>
  <p:clrMapOvr>
    <a:masterClrMapping/>
  </p:clrMapOvr>
  <p:transition spd="slow">
    <p:cove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descr="3">
            <a:extLst>
              <a:ext uri="{FF2B5EF4-FFF2-40B4-BE49-F238E27FC236}">
                <a16:creationId xmlns:a16="http://schemas.microsoft.com/office/drawing/2014/main" id="{526AE5B0-38B8-D2D2-F81F-DD8C92274AB5}"/>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a:ln>
            <a:solidFill>
              <a:srgbClr val="4B23AF"/>
            </a:solidFill>
          </a:ln>
        </p:spPr>
      </p:pic>
      <p:sp>
        <p:nvSpPr>
          <p:cNvPr id="4" name="CuadroTexto 3">
            <a:extLst>
              <a:ext uri="{FF2B5EF4-FFF2-40B4-BE49-F238E27FC236}">
                <a16:creationId xmlns:a16="http://schemas.microsoft.com/office/drawing/2014/main" id="{64135796-1766-D8EE-051A-21064EBE411E}"/>
              </a:ext>
            </a:extLst>
          </p:cNvPr>
          <p:cNvSpPr txBox="1"/>
          <p:nvPr/>
        </p:nvSpPr>
        <p:spPr>
          <a:xfrm>
            <a:off x="98474" y="119544"/>
            <a:ext cx="4623651" cy="461665"/>
          </a:xfrm>
          <a:prstGeom prst="rect">
            <a:avLst/>
          </a:prstGeom>
          <a:noFill/>
        </p:spPr>
        <p:txBody>
          <a:bodyPr wrap="square" rtlCol="0">
            <a:spAutoFit/>
          </a:bodyPr>
          <a:lstStyle/>
          <a:p>
            <a:pPr algn="ctr"/>
            <a:endParaRPr lang="es-DO" sz="2400" b="1" dirty="0">
              <a:latin typeface="Bahnschrift SemiCondensed" panose="020B0502040204020203" pitchFamily="34" charset="0"/>
            </a:endParaRPr>
          </a:p>
        </p:txBody>
      </p:sp>
      <p:sp>
        <p:nvSpPr>
          <p:cNvPr id="5" name="CuadroTexto 4">
            <a:extLst>
              <a:ext uri="{FF2B5EF4-FFF2-40B4-BE49-F238E27FC236}">
                <a16:creationId xmlns:a16="http://schemas.microsoft.com/office/drawing/2014/main" id="{C08B84B9-E2B0-1148-DC50-5801C944DA9C}"/>
              </a:ext>
            </a:extLst>
          </p:cNvPr>
          <p:cNvSpPr txBox="1"/>
          <p:nvPr/>
        </p:nvSpPr>
        <p:spPr>
          <a:xfrm>
            <a:off x="723331" y="1551709"/>
            <a:ext cx="7686378" cy="3416320"/>
          </a:xfrm>
          <a:prstGeom prst="rect">
            <a:avLst/>
          </a:prstGeom>
          <a:noFill/>
        </p:spPr>
        <p:txBody>
          <a:bodyPr wrap="square" rtlCol="0">
            <a:spAutoFit/>
          </a:bodyPr>
          <a:lstStyle/>
          <a:p>
            <a:r>
              <a:rPr lang="es-ES" sz="7200" b="1" dirty="0">
                <a:effectLst>
                  <a:outerShdw blurRad="38100" dist="38100" dir="2700000" algn="tl">
                    <a:srgbClr val="000000">
                      <a:alpha val="43137"/>
                    </a:srgbClr>
                  </a:outerShdw>
                </a:effectLst>
                <a:latin typeface="Bahnschrift SemiCondensed" panose="020B0502040204020203" pitchFamily="34" charset="0"/>
              </a:rPr>
              <a:t>Una serie de </a:t>
            </a:r>
          </a:p>
          <a:p>
            <a:r>
              <a:rPr lang="es-ES" sz="7200" b="1" dirty="0">
                <a:solidFill>
                  <a:srgbClr val="00B050"/>
                </a:solidFill>
                <a:effectLst>
                  <a:outerShdw blurRad="38100" dist="38100" dir="2700000" algn="tl">
                    <a:srgbClr val="000000">
                      <a:alpha val="43137"/>
                    </a:srgbClr>
                  </a:outerShdw>
                </a:effectLst>
                <a:latin typeface="Bahnschrift SemiCondensed" panose="020B0502040204020203" pitchFamily="34" charset="0"/>
              </a:rPr>
              <a:t>detalles</a:t>
            </a:r>
            <a:r>
              <a:rPr lang="es-ES" sz="7200" b="1" dirty="0">
                <a:effectLst>
                  <a:outerShdw blurRad="38100" dist="38100" dir="2700000" algn="tl">
                    <a:srgbClr val="000000">
                      <a:alpha val="43137"/>
                    </a:srgbClr>
                  </a:outerShdw>
                </a:effectLst>
                <a:latin typeface="Bahnschrift SemiCondensed" panose="020B0502040204020203" pitchFamily="34" charset="0"/>
              </a:rPr>
              <a:t> </a:t>
            </a:r>
          </a:p>
          <a:p>
            <a:pPr algn="just"/>
            <a:r>
              <a:rPr lang="es-ES" sz="7200" b="1" dirty="0">
                <a:solidFill>
                  <a:schemeClr val="accent2"/>
                </a:solidFill>
                <a:effectLst>
                  <a:outerShdw blurRad="38100" dist="38100" dir="2700000" algn="tl">
                    <a:srgbClr val="000000">
                      <a:alpha val="43137"/>
                    </a:srgbClr>
                  </a:outerShdw>
                </a:effectLst>
                <a:latin typeface="Bahnschrift SemiCondensed" panose="020B0502040204020203" pitchFamily="34" charset="0"/>
              </a:rPr>
              <a:t>reveladores </a:t>
            </a:r>
            <a:endParaRPr lang="es-DO" sz="7200" b="1" dirty="0">
              <a:solidFill>
                <a:schemeClr val="accent2"/>
              </a:solidFill>
              <a:effectLst>
                <a:outerShdw blurRad="38100" dist="38100" dir="2700000" algn="tl">
                  <a:srgbClr val="000000">
                    <a:alpha val="43137"/>
                  </a:srgbClr>
                </a:outerShdw>
              </a:effectLst>
              <a:latin typeface="Bahnschrift SemiCondensed" panose="020B0502040204020203" pitchFamily="34" charset="0"/>
            </a:endParaRPr>
          </a:p>
        </p:txBody>
      </p:sp>
    </p:spTree>
    <p:extLst>
      <p:ext uri="{BB962C8B-B14F-4D97-AF65-F5344CB8AC3E}">
        <p14:creationId xmlns:p14="http://schemas.microsoft.com/office/powerpoint/2010/main" val="1935867742"/>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descr="3">
            <a:extLst>
              <a:ext uri="{FF2B5EF4-FFF2-40B4-BE49-F238E27FC236}">
                <a16:creationId xmlns:a16="http://schemas.microsoft.com/office/drawing/2014/main" id="{526AE5B0-38B8-D2D2-F81F-DD8C92274AB5}"/>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5" name="CuadroTexto 4">
            <a:extLst>
              <a:ext uri="{FF2B5EF4-FFF2-40B4-BE49-F238E27FC236}">
                <a16:creationId xmlns:a16="http://schemas.microsoft.com/office/drawing/2014/main" id="{C08B84B9-E2B0-1148-DC50-5801C944DA9C}"/>
              </a:ext>
            </a:extLst>
          </p:cNvPr>
          <p:cNvSpPr txBox="1"/>
          <p:nvPr/>
        </p:nvSpPr>
        <p:spPr>
          <a:xfrm>
            <a:off x="1064525" y="845127"/>
            <a:ext cx="9991402" cy="4741683"/>
          </a:xfrm>
          <a:prstGeom prst="rect">
            <a:avLst/>
          </a:prstGeom>
          <a:noFill/>
        </p:spPr>
        <p:txBody>
          <a:bodyPr wrap="square" rtlCol="0">
            <a:spAutoFit/>
          </a:bodyPr>
          <a:lstStyle/>
          <a:p>
            <a:pPr algn="just">
              <a:lnSpc>
                <a:spcPct val="150000"/>
              </a:lnSpc>
            </a:pPr>
            <a:r>
              <a:rPr lang="es-DO" sz="2700" b="1" dirty="0">
                <a:effectLst/>
                <a:latin typeface="Calibri" panose="020F0502020204030204" pitchFamily="34" charset="0"/>
                <a:ea typeface="Calibri" panose="020F0502020204030204" pitchFamily="34" charset="0"/>
                <a:cs typeface="Times New Roman" panose="02020603050405020304" pitchFamily="18" charset="0"/>
              </a:rPr>
              <a:t>A raíz del decreto de muerte, los santos se verán sumidos «en las escenas de aflicción y angustia descritas por el profeta Jeremías» </a:t>
            </a:r>
          </a:p>
          <a:p>
            <a:pPr algn="just">
              <a:lnSpc>
                <a:spcPct val="150000"/>
              </a:lnSpc>
            </a:pPr>
            <a:r>
              <a:rPr lang="es-DO" sz="2500" b="1" dirty="0">
                <a:solidFill>
                  <a:schemeClr val="accent4">
                    <a:lumMod val="60000"/>
                    <a:lumOff val="40000"/>
                  </a:schemeClr>
                </a:solidFill>
                <a:effectLst/>
                <a:latin typeface="Calibri" panose="020F0502020204030204" pitchFamily="34" charset="0"/>
                <a:ea typeface="Calibri" panose="020F0502020204030204" pitchFamily="34" charset="0"/>
                <a:cs typeface="Times New Roman" panose="02020603050405020304" pitchFamily="18" charset="0"/>
              </a:rPr>
              <a:t> </a:t>
            </a:r>
            <a:r>
              <a:rPr lang="es-ES" sz="2500" b="1" i="0" baseline="30000" dirty="0">
                <a:solidFill>
                  <a:schemeClr val="accent4"/>
                </a:solidFill>
                <a:effectLst/>
                <a:latin typeface="system-ui"/>
              </a:rPr>
              <a:t>5 </a:t>
            </a:r>
            <a:r>
              <a:rPr lang="es-ES" sz="2500" b="1" i="0" dirty="0">
                <a:solidFill>
                  <a:schemeClr val="accent4"/>
                </a:solidFill>
                <a:effectLst/>
                <a:latin typeface="system-ui"/>
              </a:rPr>
              <a:t>Porque así ha dicho Jehová: Hemos oído voz de temblor; de espanto, y no de paz. </a:t>
            </a:r>
            <a:r>
              <a:rPr lang="es-ES" sz="2500" b="1" i="0" baseline="30000" dirty="0">
                <a:solidFill>
                  <a:schemeClr val="accent4"/>
                </a:solidFill>
                <a:effectLst/>
                <a:latin typeface="system-ui"/>
              </a:rPr>
              <a:t>6 </a:t>
            </a:r>
            <a:r>
              <a:rPr lang="es-ES" sz="2500" b="1" i="0" dirty="0">
                <a:solidFill>
                  <a:schemeClr val="accent4"/>
                </a:solidFill>
                <a:effectLst/>
                <a:latin typeface="system-ui"/>
              </a:rPr>
              <a:t>Inquirid ahora, y mirad si el varón da a luz; porque he visto que todo hombre tenía las manos sobre sus lomos, como mujer que está de parto, y se han vuelto pálidos todos los rostros. </a:t>
            </a:r>
            <a:r>
              <a:rPr lang="es-ES" sz="2500" b="1" i="0" baseline="30000" dirty="0">
                <a:solidFill>
                  <a:schemeClr val="accent4"/>
                </a:solidFill>
                <a:effectLst/>
                <a:latin typeface="system-ui"/>
              </a:rPr>
              <a:t>7 </a:t>
            </a:r>
            <a:r>
              <a:rPr lang="es-ES" sz="2500" b="1" i="0" dirty="0">
                <a:solidFill>
                  <a:schemeClr val="accent4"/>
                </a:solidFill>
                <a:effectLst/>
                <a:latin typeface="system-ui"/>
              </a:rPr>
              <a:t>¡Ah, cuán grande es aquel día!, tanto, que no hay otro semejante a él; tiempo de angustia para Jacob; pero de ella será librado (</a:t>
            </a:r>
            <a:r>
              <a:rPr lang="es-ES" sz="2500" b="1" i="0" dirty="0" err="1">
                <a:solidFill>
                  <a:schemeClr val="accent4"/>
                </a:solidFill>
                <a:effectLst/>
                <a:latin typeface="system-ui"/>
              </a:rPr>
              <a:t>Jer</a:t>
            </a:r>
            <a:r>
              <a:rPr lang="es-ES" sz="2500" b="1" i="0" dirty="0">
                <a:solidFill>
                  <a:schemeClr val="accent4"/>
                </a:solidFill>
                <a:effectLst/>
                <a:latin typeface="system-ui"/>
              </a:rPr>
              <a:t>. 30:5-7).</a:t>
            </a:r>
            <a:r>
              <a:rPr lang="es-DO" sz="2500" b="1" dirty="0">
                <a:solidFill>
                  <a:schemeClr val="accent4"/>
                </a:solidFill>
                <a:effectLst/>
                <a:latin typeface="Calibri" panose="020F0502020204030204" pitchFamily="34" charset="0"/>
                <a:ea typeface="Calibri" panose="020F0502020204030204" pitchFamily="34" charset="0"/>
                <a:cs typeface="Times New Roman" panose="02020603050405020304" pitchFamily="18" charset="0"/>
              </a:rPr>
              <a:t> </a:t>
            </a:r>
            <a:endParaRPr lang="es-DO" sz="2500" b="1" dirty="0">
              <a:solidFill>
                <a:schemeClr val="accent4"/>
              </a:solidFill>
            </a:endParaRPr>
          </a:p>
        </p:txBody>
      </p:sp>
    </p:spTree>
    <p:extLst>
      <p:ext uri="{BB962C8B-B14F-4D97-AF65-F5344CB8AC3E}">
        <p14:creationId xmlns:p14="http://schemas.microsoft.com/office/powerpoint/2010/main" val="3891959011"/>
      </p:ext>
    </p:extLst>
  </p:cSld>
  <p:clrMapOvr>
    <a:masterClrMapping/>
  </p:clrMapOvr>
  <p:transition spd="med">
    <p:pull/>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descr="3">
            <a:extLst>
              <a:ext uri="{FF2B5EF4-FFF2-40B4-BE49-F238E27FC236}">
                <a16:creationId xmlns:a16="http://schemas.microsoft.com/office/drawing/2014/main" id="{526AE5B0-38B8-D2D2-F81F-DD8C92274AB5}"/>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5" name="CuadroTexto 4">
            <a:extLst>
              <a:ext uri="{FF2B5EF4-FFF2-40B4-BE49-F238E27FC236}">
                <a16:creationId xmlns:a16="http://schemas.microsoft.com/office/drawing/2014/main" id="{C08B84B9-E2B0-1148-DC50-5801C944DA9C}"/>
              </a:ext>
            </a:extLst>
          </p:cNvPr>
          <p:cNvSpPr txBox="1"/>
          <p:nvPr/>
        </p:nvSpPr>
        <p:spPr>
          <a:xfrm>
            <a:off x="1064525" y="846161"/>
            <a:ext cx="7414457" cy="5186676"/>
          </a:xfrm>
          <a:prstGeom prst="rect">
            <a:avLst/>
          </a:prstGeom>
          <a:noFill/>
        </p:spPr>
        <p:txBody>
          <a:bodyPr wrap="square" rtlCol="0">
            <a:spAutoFit/>
          </a:bodyPr>
          <a:lstStyle/>
          <a:p>
            <a:pPr algn="just">
              <a:lnSpc>
                <a:spcPct val="150000"/>
              </a:lnSpc>
            </a:pPr>
            <a:r>
              <a:rPr lang="es-DO" sz="3200" b="1" dirty="0">
                <a:solidFill>
                  <a:srgbClr val="F5CC7B"/>
                </a:solidFill>
                <a:effectLst/>
                <a:latin typeface="Calibri" panose="020F0502020204030204" pitchFamily="34" charset="0"/>
                <a:ea typeface="Calibri" panose="020F0502020204030204" pitchFamily="34" charset="0"/>
                <a:cs typeface="Times New Roman" panose="02020603050405020304" pitchFamily="18" charset="0"/>
              </a:rPr>
              <a:t>«Así como Satanás influyó en Esaú para que marchase contra Jacob, así también instigará a los malos para que destruyan al pueblo de Dios en el tiempo de angustia. Como acusó a Jacob, acusará también al pueblo de Dios». </a:t>
            </a:r>
            <a:endParaRPr lang="en-US" sz="3200" b="1" dirty="0">
              <a:solidFill>
                <a:srgbClr val="F5CC7B"/>
              </a:solidFill>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pPr>
            <a:endParaRPr lang="es-DO" sz="3200" b="1"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TextBox 3">
            <a:extLst>
              <a:ext uri="{FF2B5EF4-FFF2-40B4-BE49-F238E27FC236}">
                <a16:creationId xmlns:a16="http://schemas.microsoft.com/office/drawing/2014/main" id="{0E4B47BE-E4EC-0971-BC44-56245C18D273}"/>
              </a:ext>
            </a:extLst>
          </p:cNvPr>
          <p:cNvSpPr txBox="1"/>
          <p:nvPr/>
        </p:nvSpPr>
        <p:spPr>
          <a:xfrm>
            <a:off x="304800" y="110836"/>
            <a:ext cx="4211782" cy="461665"/>
          </a:xfrm>
          <a:prstGeom prst="rect">
            <a:avLst/>
          </a:prstGeom>
          <a:noFill/>
        </p:spPr>
        <p:txBody>
          <a:bodyPr wrap="square">
            <a:spAutoFit/>
          </a:bodyPr>
          <a:lstStyle/>
          <a:p>
            <a:r>
              <a:rPr lang="es-ES" sz="2400" b="1" dirty="0"/>
              <a:t>El conflicto de los siglos, 676</a:t>
            </a:r>
          </a:p>
        </p:txBody>
      </p:sp>
    </p:spTree>
    <p:extLst>
      <p:ext uri="{BB962C8B-B14F-4D97-AF65-F5344CB8AC3E}">
        <p14:creationId xmlns:p14="http://schemas.microsoft.com/office/powerpoint/2010/main" val="3796072998"/>
      </p:ext>
    </p:extLst>
  </p:cSld>
  <p:clrMapOvr>
    <a:masterClrMapping/>
  </p:clrMapOvr>
  <p:transition spd="med">
    <p:pull/>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descr="3">
            <a:extLst>
              <a:ext uri="{FF2B5EF4-FFF2-40B4-BE49-F238E27FC236}">
                <a16:creationId xmlns:a16="http://schemas.microsoft.com/office/drawing/2014/main" id="{526AE5B0-38B8-D2D2-F81F-DD8C92274AB5}"/>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5" name="CuadroTexto 4">
            <a:extLst>
              <a:ext uri="{FF2B5EF4-FFF2-40B4-BE49-F238E27FC236}">
                <a16:creationId xmlns:a16="http://schemas.microsoft.com/office/drawing/2014/main" id="{C08B84B9-E2B0-1148-DC50-5801C944DA9C}"/>
              </a:ext>
            </a:extLst>
          </p:cNvPr>
          <p:cNvSpPr txBox="1"/>
          <p:nvPr/>
        </p:nvSpPr>
        <p:spPr>
          <a:xfrm>
            <a:off x="1064525" y="846161"/>
            <a:ext cx="10072048" cy="5186676"/>
          </a:xfrm>
          <a:prstGeom prst="rect">
            <a:avLst/>
          </a:prstGeom>
          <a:noFill/>
        </p:spPr>
        <p:txBody>
          <a:bodyPr wrap="square" rtlCol="0">
            <a:spAutoFit/>
          </a:bodyPr>
          <a:lstStyle/>
          <a:p>
            <a:pPr algn="just">
              <a:lnSpc>
                <a:spcPct val="150000"/>
              </a:lnSpc>
            </a:pPr>
            <a:r>
              <a:rPr lang="es-DO" sz="3200" b="1" dirty="0">
                <a:solidFill>
                  <a:srgbClr val="FFC000"/>
                </a:solidFill>
                <a:latin typeface="Calibri" panose="020F0502020204030204" pitchFamily="34" charset="0"/>
                <a:ea typeface="Calibri" panose="020F0502020204030204" pitchFamily="34" charset="0"/>
                <a:cs typeface="Times New Roman" panose="02020603050405020304" pitchFamily="18" charset="0"/>
              </a:rPr>
              <a:t>Más detalles reveladores.</a:t>
            </a:r>
          </a:p>
          <a:p>
            <a:pPr algn="just">
              <a:lnSpc>
                <a:spcPct val="150000"/>
              </a:lnSpc>
            </a:pPr>
            <a:r>
              <a:rPr lang="es-DO" sz="3200" b="1" dirty="0">
                <a:effectLst/>
                <a:latin typeface="Calibri" panose="020F0502020204030204" pitchFamily="34" charset="0"/>
                <a:ea typeface="Calibri" panose="020F0502020204030204" pitchFamily="34" charset="0"/>
                <a:cs typeface="Times New Roman" panose="02020603050405020304" pitchFamily="18" charset="0"/>
              </a:rPr>
              <a:t>Satanás observa que los justos son protegidos por los ángeles del intento de los impíos por destruirlos y también de los juicios de las plagas. Por eso, </a:t>
            </a:r>
            <a:r>
              <a:rPr lang="es-DO" sz="3200" b="1" dirty="0">
                <a:solidFill>
                  <a:srgbClr val="F5CC7B"/>
                </a:solidFill>
                <a:effectLst/>
                <a:latin typeface="Calibri" panose="020F0502020204030204" pitchFamily="34" charset="0"/>
                <a:ea typeface="Calibri" panose="020F0502020204030204" pitchFamily="34" charset="0"/>
                <a:cs typeface="Times New Roman" panose="02020603050405020304" pitchFamily="18" charset="0"/>
              </a:rPr>
              <a:t>«infiere que sus pecados les han sido perdonados; pero no sabe que la suerte de cada uno de ellos ha sido resuelta en el Santuario».</a:t>
            </a:r>
            <a:endParaRPr lang="es-DO" sz="3200" b="1" dirty="0">
              <a:solidFill>
                <a:srgbClr val="F5CC7B"/>
              </a:solidFill>
            </a:endParaRPr>
          </a:p>
        </p:txBody>
      </p:sp>
    </p:spTree>
    <p:extLst>
      <p:ext uri="{BB962C8B-B14F-4D97-AF65-F5344CB8AC3E}">
        <p14:creationId xmlns:p14="http://schemas.microsoft.com/office/powerpoint/2010/main" val="1709186391"/>
      </p:ext>
    </p:extLst>
  </p:cSld>
  <p:clrMapOvr>
    <a:masterClrMapping/>
  </p:clrMapOvr>
  <p:transition spd="med">
    <p:pull/>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descr="3">
            <a:extLst>
              <a:ext uri="{FF2B5EF4-FFF2-40B4-BE49-F238E27FC236}">
                <a16:creationId xmlns:a16="http://schemas.microsoft.com/office/drawing/2014/main" id="{526AE5B0-38B8-D2D2-F81F-DD8C92274AB5}"/>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5" name="CuadroTexto 4">
            <a:extLst>
              <a:ext uri="{FF2B5EF4-FFF2-40B4-BE49-F238E27FC236}">
                <a16:creationId xmlns:a16="http://schemas.microsoft.com/office/drawing/2014/main" id="{C08B84B9-E2B0-1148-DC50-5801C944DA9C}"/>
              </a:ext>
            </a:extLst>
          </p:cNvPr>
          <p:cNvSpPr txBox="1"/>
          <p:nvPr/>
        </p:nvSpPr>
        <p:spPr>
          <a:xfrm>
            <a:off x="1064525" y="846161"/>
            <a:ext cx="10072048" cy="5602175"/>
          </a:xfrm>
          <a:prstGeom prst="rect">
            <a:avLst/>
          </a:prstGeom>
          <a:noFill/>
        </p:spPr>
        <p:txBody>
          <a:bodyPr wrap="square" rtlCol="0">
            <a:spAutoFit/>
          </a:bodyPr>
          <a:lstStyle/>
          <a:p>
            <a:pPr algn="just">
              <a:lnSpc>
                <a:spcPct val="150000"/>
              </a:lnSpc>
            </a:pPr>
            <a:r>
              <a:rPr lang="es-DO" sz="3000" b="1" dirty="0">
                <a:effectLst/>
                <a:latin typeface="Calibri" panose="020F0502020204030204" pitchFamily="34" charset="0"/>
                <a:ea typeface="Calibri" panose="020F0502020204030204" pitchFamily="34" charset="0"/>
                <a:cs typeface="Times New Roman" panose="02020603050405020304" pitchFamily="18" charset="0"/>
              </a:rPr>
              <a:t>Satanás sostiene que, si en verdad Dios es justo, </a:t>
            </a:r>
            <a:r>
              <a:rPr lang="es-DO" sz="3000" b="1" dirty="0">
                <a:solidFill>
                  <a:srgbClr val="F5CC7B"/>
                </a:solidFill>
                <a:effectLst/>
                <a:latin typeface="Calibri" panose="020F0502020204030204" pitchFamily="34" charset="0"/>
                <a:ea typeface="Calibri" panose="020F0502020204030204" pitchFamily="34" charset="0"/>
                <a:cs typeface="Times New Roman" panose="02020603050405020304" pitchFamily="18" charset="0"/>
              </a:rPr>
              <a:t>«no puede perdonar los pecados de ellos y destruirle al mismo tiempo a él y a sus ángeles. Los reclama como presa suya y pide que le sean entregados para destruirlos».</a:t>
            </a:r>
            <a:endParaRPr lang="es-DO" sz="3000" b="1" baseline="30000" dirty="0">
              <a:solidFill>
                <a:srgbClr val="F5CC7B"/>
              </a:solidFill>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pPr>
            <a:r>
              <a:rPr lang="es-DO" sz="3000" b="1" dirty="0">
                <a:effectLst/>
                <a:latin typeface="Calibri" panose="020F0502020204030204" pitchFamily="34" charset="0"/>
                <a:ea typeface="Calibri" panose="020F0502020204030204" pitchFamily="34" charset="0"/>
                <a:cs typeface="Times New Roman" panose="02020603050405020304" pitchFamily="18" charset="0"/>
              </a:rPr>
              <a:t>Dios no desamparará a sus hijos, pero permitirá que Satanás </a:t>
            </a:r>
            <a:r>
              <a:rPr lang="es-DO" sz="3000" b="1" dirty="0">
                <a:solidFill>
                  <a:schemeClr val="accent2"/>
                </a:solidFill>
                <a:effectLst/>
                <a:latin typeface="Calibri" panose="020F0502020204030204" pitchFamily="34" charset="0"/>
                <a:ea typeface="Calibri" panose="020F0502020204030204" pitchFamily="34" charset="0"/>
                <a:cs typeface="Times New Roman" panose="02020603050405020304" pitchFamily="18" charset="0"/>
              </a:rPr>
              <a:t>«los pruebe hasta el extremo». </a:t>
            </a:r>
            <a:r>
              <a:rPr lang="es-DO" sz="3000" b="1" dirty="0">
                <a:solidFill>
                  <a:srgbClr val="F5CC7B"/>
                </a:solidFill>
                <a:effectLst/>
                <a:latin typeface="Calibri" panose="020F0502020204030204" pitchFamily="34" charset="0"/>
                <a:ea typeface="Calibri" panose="020F0502020204030204" pitchFamily="34" charset="0"/>
                <a:cs typeface="Times New Roman" panose="02020603050405020304" pitchFamily="18" charset="0"/>
              </a:rPr>
              <a:t>«La </a:t>
            </a:r>
            <a:r>
              <a:rPr lang="es-DO" sz="3000" b="1" dirty="0">
                <a:solidFill>
                  <a:srgbClr val="00B050"/>
                </a:solidFill>
                <a:effectLst/>
                <a:latin typeface="Dreaming Outloud Pro" panose="03050502040302030504" pitchFamily="66" charset="0"/>
                <a:ea typeface="Calibri" panose="020F0502020204030204" pitchFamily="34" charset="0"/>
              </a:rPr>
              <a:t>confianza</a:t>
            </a:r>
            <a:r>
              <a:rPr lang="es-DO" sz="3000" b="1" dirty="0">
                <a:effectLst/>
                <a:latin typeface="Calibri" panose="020F0502020204030204" pitchFamily="34" charset="0"/>
                <a:ea typeface="Calibri" panose="020F0502020204030204" pitchFamily="34" charset="0"/>
                <a:cs typeface="Times New Roman" panose="02020603050405020304" pitchFamily="18" charset="0"/>
              </a:rPr>
              <a:t> </a:t>
            </a:r>
            <a:r>
              <a:rPr lang="es-DO" sz="3000" b="1" dirty="0">
                <a:solidFill>
                  <a:srgbClr val="F5CC7B"/>
                </a:solidFill>
                <a:effectLst/>
                <a:latin typeface="Calibri" panose="020F0502020204030204" pitchFamily="34" charset="0"/>
                <a:ea typeface="Calibri" panose="020F0502020204030204" pitchFamily="34" charset="0"/>
                <a:cs typeface="Times New Roman" panose="02020603050405020304" pitchFamily="18" charset="0"/>
              </a:rPr>
              <a:t>de ellos en Dios, su </a:t>
            </a:r>
            <a:r>
              <a:rPr lang="es-DO" sz="3000" b="1" dirty="0">
                <a:solidFill>
                  <a:srgbClr val="00B050"/>
                </a:solidFill>
                <a:effectLst/>
                <a:latin typeface="Dreaming Outloud Pro" panose="03050502040302030504" pitchFamily="66" charset="0"/>
                <a:ea typeface="Calibri" panose="020F0502020204030204" pitchFamily="34" charset="0"/>
                <a:cs typeface="Dreaming Outloud Pro" panose="03050502040302030504" pitchFamily="66" charset="0"/>
              </a:rPr>
              <a:t>fe</a:t>
            </a:r>
            <a:r>
              <a:rPr lang="es-DO" sz="3000" b="1" dirty="0">
                <a:effectLst/>
                <a:latin typeface="Calibri" panose="020F0502020204030204" pitchFamily="34" charset="0"/>
                <a:ea typeface="Calibri" panose="020F0502020204030204" pitchFamily="34" charset="0"/>
                <a:cs typeface="Times New Roman" panose="02020603050405020304" pitchFamily="18" charset="0"/>
              </a:rPr>
              <a:t> </a:t>
            </a:r>
            <a:r>
              <a:rPr lang="es-DO" sz="3000" b="1" dirty="0">
                <a:solidFill>
                  <a:srgbClr val="F5CC7B"/>
                </a:solidFill>
                <a:effectLst/>
                <a:latin typeface="Calibri" panose="020F0502020204030204" pitchFamily="34" charset="0"/>
                <a:ea typeface="Calibri" panose="020F0502020204030204" pitchFamily="34" charset="0"/>
                <a:cs typeface="Times New Roman" panose="02020603050405020304" pitchFamily="18" charset="0"/>
              </a:rPr>
              <a:t>y su </a:t>
            </a:r>
            <a:r>
              <a:rPr lang="es-DO" sz="3000" b="1" dirty="0">
                <a:solidFill>
                  <a:srgbClr val="00B050"/>
                </a:solidFill>
                <a:effectLst/>
                <a:latin typeface="Dreaming Outloud Pro" panose="03050502040302030504" pitchFamily="66" charset="0"/>
                <a:ea typeface="Calibri" panose="020F0502020204030204" pitchFamily="34" charset="0"/>
              </a:rPr>
              <a:t>firmeza</a:t>
            </a:r>
            <a:r>
              <a:rPr lang="es-DO" sz="3000" b="1" dirty="0">
                <a:effectLst/>
                <a:latin typeface="Calibri" panose="020F0502020204030204" pitchFamily="34" charset="0"/>
                <a:ea typeface="Calibri" panose="020F0502020204030204" pitchFamily="34" charset="0"/>
                <a:cs typeface="Times New Roman" panose="02020603050405020304" pitchFamily="18" charset="0"/>
              </a:rPr>
              <a:t> </a:t>
            </a:r>
            <a:r>
              <a:rPr lang="es-DO" sz="3000" b="1" dirty="0">
                <a:solidFill>
                  <a:srgbClr val="F5CC7B"/>
                </a:solidFill>
                <a:effectLst/>
                <a:latin typeface="Calibri" panose="020F0502020204030204" pitchFamily="34" charset="0"/>
                <a:ea typeface="Calibri" panose="020F0502020204030204" pitchFamily="34" charset="0"/>
                <a:cs typeface="Times New Roman" panose="02020603050405020304" pitchFamily="18" charset="0"/>
              </a:rPr>
              <a:t>serán rigurosamente probadas». </a:t>
            </a:r>
            <a:endParaRPr lang="en-US" sz="3000" b="1" dirty="0">
              <a:solidFill>
                <a:srgbClr val="F5CC7B"/>
              </a:solidFill>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pPr>
            <a:endParaRPr lang="es-DO" sz="3200" b="1" dirty="0">
              <a:solidFill>
                <a:srgbClr val="FFC000"/>
              </a:solidFill>
            </a:endParaRPr>
          </a:p>
        </p:txBody>
      </p:sp>
    </p:spTree>
    <p:extLst>
      <p:ext uri="{BB962C8B-B14F-4D97-AF65-F5344CB8AC3E}">
        <p14:creationId xmlns:p14="http://schemas.microsoft.com/office/powerpoint/2010/main" val="4022008287"/>
      </p:ext>
    </p:extLst>
  </p:cSld>
  <p:clrMapOvr>
    <a:masterClrMapping/>
  </p:clrMapOvr>
  <p:transition spd="med">
    <p:pull/>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descr="3">
            <a:extLst>
              <a:ext uri="{FF2B5EF4-FFF2-40B4-BE49-F238E27FC236}">
                <a16:creationId xmlns:a16="http://schemas.microsoft.com/office/drawing/2014/main" id="{526AE5B0-38B8-D2D2-F81F-DD8C92274AB5}"/>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5" name="CuadroTexto 4">
            <a:extLst>
              <a:ext uri="{FF2B5EF4-FFF2-40B4-BE49-F238E27FC236}">
                <a16:creationId xmlns:a16="http://schemas.microsoft.com/office/drawing/2014/main" id="{C08B84B9-E2B0-1148-DC50-5801C944DA9C}"/>
              </a:ext>
            </a:extLst>
          </p:cNvPr>
          <p:cNvSpPr txBox="1"/>
          <p:nvPr/>
        </p:nvSpPr>
        <p:spPr>
          <a:xfrm>
            <a:off x="1064526" y="748145"/>
            <a:ext cx="8702930" cy="5394499"/>
          </a:xfrm>
          <a:prstGeom prst="rect">
            <a:avLst/>
          </a:prstGeom>
          <a:noFill/>
        </p:spPr>
        <p:txBody>
          <a:bodyPr wrap="square" rtlCol="0">
            <a:spAutoFit/>
          </a:bodyPr>
          <a:lstStyle/>
          <a:p>
            <a:pPr algn="just">
              <a:lnSpc>
                <a:spcPct val="150000"/>
              </a:lnSpc>
            </a:pPr>
            <a:r>
              <a:rPr lang="es-DO" sz="2900" b="1" dirty="0">
                <a:effectLst/>
                <a:latin typeface="Calibri" panose="020F0502020204030204" pitchFamily="34" charset="0"/>
                <a:ea typeface="Calibri" panose="020F0502020204030204" pitchFamily="34" charset="0"/>
                <a:cs typeface="Times New Roman" panose="02020603050405020304" pitchFamily="18" charset="0"/>
              </a:rPr>
              <a:t>Más que tener conciencia de su victoria sobre el pecado, de su impecabilidad, los justos están convencidos </a:t>
            </a:r>
            <a:r>
              <a:rPr lang="es-DO" sz="2900" b="1" dirty="0">
                <a:solidFill>
                  <a:srgbClr val="F5CC7B"/>
                </a:solidFill>
                <a:effectLst/>
                <a:latin typeface="Calibri" panose="020F0502020204030204" pitchFamily="34" charset="0"/>
                <a:ea typeface="Calibri" panose="020F0502020204030204" pitchFamily="34" charset="0"/>
                <a:cs typeface="Times New Roman" panose="02020603050405020304" pitchFamily="18" charset="0"/>
              </a:rPr>
              <a:t>«de sus propios defectos de carácter», </a:t>
            </a:r>
            <a:r>
              <a:rPr lang="es-DO" sz="2900" b="1" dirty="0">
                <a:effectLst/>
                <a:latin typeface="Calibri" panose="020F0502020204030204" pitchFamily="34" charset="0"/>
                <a:ea typeface="Calibri" panose="020F0502020204030204" pitchFamily="34" charset="0"/>
                <a:cs typeface="Times New Roman" panose="02020603050405020304" pitchFamily="18" charset="0"/>
              </a:rPr>
              <a:t>y temen, no a los enemigos que los rodean, sino </a:t>
            </a:r>
            <a:r>
              <a:rPr lang="es-DO" sz="2900" b="1" dirty="0">
                <a:solidFill>
                  <a:srgbClr val="F5CC7B"/>
                </a:solidFill>
                <a:effectLst/>
                <a:latin typeface="Calibri" panose="020F0502020204030204" pitchFamily="34" charset="0"/>
                <a:ea typeface="Calibri" panose="020F0502020204030204" pitchFamily="34" charset="0"/>
                <a:cs typeface="Times New Roman" panose="02020603050405020304" pitchFamily="18" charset="0"/>
              </a:rPr>
              <a:t>«no haberse arrepentido de cada pecado y que debido a alguna falta por ellos cometida», </a:t>
            </a:r>
            <a:r>
              <a:rPr lang="es-DO" sz="2900" b="1" dirty="0">
                <a:effectLst/>
                <a:latin typeface="Calibri" panose="020F0502020204030204" pitchFamily="34" charset="0"/>
                <a:ea typeface="Calibri" panose="020F0502020204030204" pitchFamily="34" charset="0"/>
                <a:cs typeface="Times New Roman" panose="02020603050405020304" pitchFamily="18" charset="0"/>
              </a:rPr>
              <a:t>no pueda cumplirse la promesa divina de guardarlos en esa hora de terrible angustia </a:t>
            </a:r>
            <a:r>
              <a:rPr lang="es-DO" sz="2900" b="1" dirty="0">
                <a:solidFill>
                  <a:srgbClr val="FFC000"/>
                </a:solidFill>
                <a:effectLst/>
                <a:latin typeface="Calibri" panose="020F0502020204030204" pitchFamily="34" charset="0"/>
                <a:ea typeface="Calibri" panose="020F0502020204030204" pitchFamily="34" charset="0"/>
                <a:cs typeface="Times New Roman" panose="02020603050405020304" pitchFamily="18" charset="0"/>
              </a:rPr>
              <a:t>(</a:t>
            </a:r>
            <a:r>
              <a:rPr lang="es-DO" sz="2900" b="1" dirty="0" err="1">
                <a:solidFill>
                  <a:srgbClr val="FFC000"/>
                </a:solidFill>
                <a:effectLst/>
                <a:latin typeface="Calibri" panose="020F0502020204030204" pitchFamily="34" charset="0"/>
                <a:ea typeface="Calibri" panose="020F0502020204030204" pitchFamily="34" charset="0"/>
                <a:cs typeface="Times New Roman" panose="02020603050405020304" pitchFamily="18" charset="0"/>
              </a:rPr>
              <a:t>Ap</a:t>
            </a:r>
            <a:r>
              <a:rPr lang="es-DO" sz="2900" b="1" dirty="0">
                <a:solidFill>
                  <a:srgbClr val="FFC000"/>
                </a:solidFill>
                <a:effectLst/>
                <a:latin typeface="Calibri" panose="020F0502020204030204" pitchFamily="34" charset="0"/>
                <a:ea typeface="Calibri" panose="020F0502020204030204" pitchFamily="34" charset="0"/>
                <a:cs typeface="Times New Roman" panose="02020603050405020304" pitchFamily="18" charset="0"/>
              </a:rPr>
              <a:t> 3:10).</a:t>
            </a:r>
            <a:endParaRPr lang="es-DO" sz="2900" b="1" dirty="0">
              <a:solidFill>
                <a:srgbClr val="FFC000"/>
              </a:solidFill>
            </a:endParaRPr>
          </a:p>
        </p:txBody>
      </p:sp>
    </p:spTree>
    <p:extLst>
      <p:ext uri="{BB962C8B-B14F-4D97-AF65-F5344CB8AC3E}">
        <p14:creationId xmlns:p14="http://schemas.microsoft.com/office/powerpoint/2010/main" val="3928845181"/>
      </p:ext>
    </p:extLst>
  </p:cSld>
  <p:clrMapOvr>
    <a:masterClrMapping/>
  </p:clrMapOvr>
  <p:transition spd="slow">
    <p:push dir="u"/>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descr="3">
            <a:extLst>
              <a:ext uri="{FF2B5EF4-FFF2-40B4-BE49-F238E27FC236}">
                <a16:creationId xmlns:a16="http://schemas.microsoft.com/office/drawing/2014/main" id="{526AE5B0-38B8-D2D2-F81F-DD8C92274AB5}"/>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5" name="CuadroTexto 4">
            <a:extLst>
              <a:ext uri="{FF2B5EF4-FFF2-40B4-BE49-F238E27FC236}">
                <a16:creationId xmlns:a16="http://schemas.microsoft.com/office/drawing/2014/main" id="{C08B84B9-E2B0-1148-DC50-5801C944DA9C}"/>
              </a:ext>
            </a:extLst>
          </p:cNvPr>
          <p:cNvSpPr txBox="1"/>
          <p:nvPr/>
        </p:nvSpPr>
        <p:spPr>
          <a:xfrm>
            <a:off x="1064525" y="748145"/>
            <a:ext cx="10185365" cy="6281078"/>
          </a:xfrm>
          <a:prstGeom prst="rect">
            <a:avLst/>
          </a:prstGeom>
          <a:noFill/>
        </p:spPr>
        <p:txBody>
          <a:bodyPr wrap="square" rtlCol="0">
            <a:spAutoFit/>
          </a:bodyPr>
          <a:lstStyle/>
          <a:p>
            <a:pPr algn="just">
              <a:lnSpc>
                <a:spcPct val="150000"/>
              </a:lnSpc>
            </a:pPr>
            <a:r>
              <a:rPr lang="es-DO" sz="2600" b="1" dirty="0">
                <a:effectLst/>
                <a:latin typeface="Calibri" panose="020F0502020204030204" pitchFamily="34" charset="0"/>
                <a:ea typeface="Calibri" panose="020F0502020204030204" pitchFamily="34" charset="0"/>
                <a:cs typeface="Times New Roman" panose="02020603050405020304" pitchFamily="18" charset="0"/>
              </a:rPr>
              <a:t>En medio de su intensa lucha, los santos</a:t>
            </a:r>
            <a:r>
              <a:rPr lang="es-DO" sz="2600" b="1" dirty="0">
                <a:solidFill>
                  <a:srgbClr val="F5CC7B"/>
                </a:solidFill>
                <a:effectLst/>
                <a:latin typeface="Calibri" panose="020F0502020204030204" pitchFamily="34" charset="0"/>
                <a:ea typeface="Calibri" panose="020F0502020204030204" pitchFamily="34" charset="0"/>
                <a:cs typeface="Times New Roman" panose="02020603050405020304" pitchFamily="18" charset="0"/>
              </a:rPr>
              <a:t> «afligen sus almas ante Dios, recordándole cada uno de sus actos de arrepentimiento de sus numerosos pecados». </a:t>
            </a:r>
            <a:r>
              <a:rPr lang="es-DO" sz="2600" b="1" dirty="0">
                <a:effectLst/>
                <a:latin typeface="Calibri" panose="020F0502020204030204" pitchFamily="34" charset="0"/>
                <a:ea typeface="Calibri" panose="020F0502020204030204" pitchFamily="34" charset="0"/>
                <a:cs typeface="Times New Roman" panose="02020603050405020304" pitchFamily="18" charset="0"/>
              </a:rPr>
              <a:t>Pero sus pecados han sido perdonados y borrados; aunque tienen conocimiento de haberlos cometidos, no pueden recordarlos de manera específica.</a:t>
            </a:r>
          </a:p>
          <a:p>
            <a:pPr algn="just">
              <a:lnSpc>
                <a:spcPct val="150000"/>
              </a:lnSpc>
            </a:pPr>
            <a:r>
              <a:rPr lang="es-DO" sz="2600" b="1" dirty="0">
                <a:solidFill>
                  <a:srgbClr val="F5CC7B"/>
                </a:solidFill>
                <a:effectLst/>
                <a:latin typeface="Calibri" panose="020F0502020204030204" pitchFamily="34" charset="0"/>
                <a:ea typeface="Calibri" panose="020F0502020204030204" pitchFamily="34" charset="0"/>
                <a:cs typeface="Times New Roman" panose="02020603050405020304" pitchFamily="18" charset="0"/>
              </a:rPr>
              <a:t>«Si el pueblo de Dios conservase pecados aún inconfesos cuando lo atormenten el temor y la angustia, sería aniquilado»; </a:t>
            </a:r>
            <a:r>
              <a:rPr lang="es-DO" sz="2600" b="1" dirty="0">
                <a:effectLst/>
                <a:latin typeface="Calibri" panose="020F0502020204030204" pitchFamily="34" charset="0"/>
                <a:ea typeface="Calibri" panose="020F0502020204030204" pitchFamily="34" charset="0"/>
                <a:cs typeface="Times New Roman" panose="02020603050405020304" pitchFamily="18" charset="0"/>
              </a:rPr>
              <a:t>pero</a:t>
            </a:r>
            <a:r>
              <a:rPr lang="es-DO" sz="2600" b="1" dirty="0">
                <a:solidFill>
                  <a:srgbClr val="F5CC7B"/>
                </a:solidFill>
                <a:effectLst/>
                <a:latin typeface="Calibri" panose="020F0502020204030204" pitchFamily="34" charset="0"/>
                <a:ea typeface="Calibri" panose="020F0502020204030204" pitchFamily="34" charset="0"/>
                <a:cs typeface="Times New Roman" panose="02020603050405020304" pitchFamily="18" charset="0"/>
              </a:rPr>
              <a:t> «Sus pecados han sido examinados y borrados en el juicio; y </a:t>
            </a:r>
            <a:r>
              <a:rPr lang="es-DO" sz="2600" b="1" dirty="0">
                <a:solidFill>
                  <a:srgbClr val="F5CC7B"/>
                </a:solidFill>
                <a:effectLst/>
                <a:latin typeface="Dreaming Outloud Pro" panose="03050502040302030504" pitchFamily="66" charset="0"/>
                <a:ea typeface="Calibri" panose="020F0502020204030204" pitchFamily="34" charset="0"/>
              </a:rPr>
              <a:t>no puede</a:t>
            </a:r>
            <a:r>
              <a:rPr lang="es-DO" sz="2600" b="1" dirty="0">
                <a:solidFill>
                  <a:srgbClr val="F5CC7B"/>
                </a:solidFill>
                <a:effectLst/>
                <a:latin typeface="Calibri" panose="020F0502020204030204" pitchFamily="34" charset="0"/>
                <a:ea typeface="Calibri" panose="020F0502020204030204" pitchFamily="34" charset="0"/>
                <a:cs typeface="Times New Roman" panose="02020603050405020304" pitchFamily="18" charset="0"/>
              </a:rPr>
              <a:t> recordarlos». </a:t>
            </a:r>
            <a:r>
              <a:rPr lang="es-DO" sz="2600" b="1" dirty="0">
                <a:effectLst/>
                <a:latin typeface="Dreaming Outloud Pro" panose="03050502040302030504" pitchFamily="66" charset="0"/>
                <a:ea typeface="Calibri" panose="020F0502020204030204" pitchFamily="34" charset="0"/>
              </a:rPr>
              <a:t>Esta es la razón</a:t>
            </a:r>
            <a:r>
              <a:rPr lang="es-DO" sz="2600" b="1" dirty="0">
                <a:effectLst/>
                <a:latin typeface="Calibri" panose="020F0502020204030204" pitchFamily="34" charset="0"/>
                <a:ea typeface="Calibri" panose="020F0502020204030204" pitchFamily="34" charset="0"/>
                <a:cs typeface="Times New Roman" panose="02020603050405020304" pitchFamily="18" charset="0"/>
              </a:rPr>
              <a:t> de la crisis. </a:t>
            </a:r>
          </a:p>
          <a:p>
            <a:pPr algn="just">
              <a:lnSpc>
                <a:spcPct val="150000"/>
              </a:lnSpc>
            </a:pPr>
            <a:endParaRPr lang="es-DO" sz="2800" b="1" dirty="0">
              <a:solidFill>
                <a:srgbClr val="FFC000"/>
              </a:solidFill>
            </a:endParaRPr>
          </a:p>
        </p:txBody>
      </p:sp>
    </p:spTree>
    <p:extLst>
      <p:ext uri="{BB962C8B-B14F-4D97-AF65-F5344CB8AC3E}">
        <p14:creationId xmlns:p14="http://schemas.microsoft.com/office/powerpoint/2010/main" val="3257281684"/>
      </p:ext>
    </p:extLst>
  </p:cSld>
  <p:clrMapOvr>
    <a:masterClrMapping/>
  </p:clrMapOvr>
  <p:transition spd="med">
    <p:pull/>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descr="2">
            <a:extLst>
              <a:ext uri="{FF2B5EF4-FFF2-40B4-BE49-F238E27FC236}">
                <a16:creationId xmlns:a16="http://schemas.microsoft.com/office/drawing/2014/main" id="{2D1922AA-2FBD-383B-47B4-E6599D77C773}"/>
              </a:ext>
            </a:extLst>
          </p:cNvPr>
          <p:cNvPicPr>
            <a:picLocks noGrp="1" noChangeAspect="1"/>
          </p:cNvPicPr>
          <p:nvPr isPhoto="1"/>
        </p:nvPicPr>
        <p:blipFill>
          <a:blip r:embed="rId3">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AB3F1B7B-A486-9CEF-D435-E1F73C1A21CA}"/>
              </a:ext>
            </a:extLst>
          </p:cNvPr>
          <p:cNvSpPr txBox="1"/>
          <p:nvPr/>
        </p:nvSpPr>
        <p:spPr>
          <a:xfrm>
            <a:off x="791163" y="1288474"/>
            <a:ext cx="9655164" cy="5262979"/>
          </a:xfrm>
          <a:prstGeom prst="rect">
            <a:avLst/>
          </a:prstGeom>
          <a:noFill/>
        </p:spPr>
        <p:txBody>
          <a:bodyPr wrap="square" rtlCol="0">
            <a:spAutoFit/>
          </a:bodyPr>
          <a:lstStyle/>
          <a:p>
            <a:r>
              <a:rPr lang="es-MX" sz="6000" b="1" dirty="0">
                <a:solidFill>
                  <a:schemeClr val="accent2"/>
                </a:solidFill>
                <a:latin typeface="Avenir Next LT Pro" panose="020B0504020202020204" pitchFamily="34" charset="0"/>
              </a:rPr>
              <a:t>El pueblo de Dios después del </a:t>
            </a:r>
            <a:r>
              <a:rPr lang="es-MX" sz="6000" b="1" dirty="0">
                <a:solidFill>
                  <a:srgbClr val="00B050"/>
                </a:solidFill>
                <a:latin typeface="Avenir Next LT Pro" panose="020B0504020202020204" pitchFamily="34" charset="0"/>
              </a:rPr>
              <a:t>cierre de gracia </a:t>
            </a:r>
          </a:p>
          <a:p>
            <a:pPr algn="ctr"/>
            <a:r>
              <a:rPr lang="es-MX" sz="6000" b="1" dirty="0">
                <a:effectLst>
                  <a:outerShdw blurRad="38100" dist="38100" dir="2700000" algn="tl">
                    <a:srgbClr val="000000">
                      <a:alpha val="43137"/>
                    </a:srgbClr>
                  </a:outerShdw>
                </a:effectLst>
                <a:latin typeface="Avenir Next LT Pro" panose="020B0504020202020204" pitchFamily="34" charset="0"/>
              </a:rPr>
              <a:t>-Segunda parte-</a:t>
            </a:r>
            <a:endParaRPr lang="es-MX" sz="6000" b="1" dirty="0">
              <a:solidFill>
                <a:srgbClr val="00B050"/>
              </a:solidFill>
              <a:latin typeface="Avenir Next LT Pro" panose="020B0504020202020204" pitchFamily="34" charset="0"/>
            </a:endParaRPr>
          </a:p>
          <a:p>
            <a:pPr algn="ctr"/>
            <a:endParaRPr lang="es-MX" sz="4800" b="1" dirty="0">
              <a:effectLst>
                <a:outerShdw blurRad="38100" dist="38100" dir="2700000" algn="tl">
                  <a:srgbClr val="000000">
                    <a:alpha val="43137"/>
                  </a:srgbClr>
                </a:outerShdw>
              </a:effectLst>
              <a:latin typeface="Avenir Next LT Pro" panose="020B0504020202020204" pitchFamily="34" charset="0"/>
            </a:endParaRPr>
          </a:p>
          <a:p>
            <a:pPr algn="ctr"/>
            <a:r>
              <a:rPr lang="es-MX" sz="4800" b="1" dirty="0">
                <a:effectLst>
                  <a:outerShdw blurRad="38100" dist="38100" dir="2700000" algn="tl">
                    <a:srgbClr val="000000">
                      <a:alpha val="43137"/>
                    </a:srgbClr>
                  </a:outerShdw>
                </a:effectLst>
                <a:latin typeface="Avenir Next LT Pro" panose="020B0504020202020204" pitchFamily="34" charset="0"/>
              </a:rPr>
              <a:t>-</a:t>
            </a:r>
            <a:endParaRPr lang="es-DO" sz="4800" b="1" dirty="0">
              <a:effectLst>
                <a:outerShdw blurRad="38100" dist="38100" dir="2700000" algn="tl">
                  <a:srgbClr val="000000">
                    <a:alpha val="43137"/>
                  </a:srgbClr>
                </a:outerShdw>
              </a:effectLst>
              <a:latin typeface="Avenir Next LT Pro" panose="020B0504020202020204" pitchFamily="34" charset="0"/>
            </a:endParaRPr>
          </a:p>
        </p:txBody>
      </p:sp>
      <p:sp>
        <p:nvSpPr>
          <p:cNvPr id="5" name="CuadroTexto 4">
            <a:extLst>
              <a:ext uri="{FF2B5EF4-FFF2-40B4-BE49-F238E27FC236}">
                <a16:creationId xmlns:a16="http://schemas.microsoft.com/office/drawing/2014/main" id="{7A034904-C73B-3DAB-1CA7-B80F9ED59BC3}"/>
              </a:ext>
            </a:extLst>
          </p:cNvPr>
          <p:cNvSpPr txBox="1"/>
          <p:nvPr/>
        </p:nvSpPr>
        <p:spPr>
          <a:xfrm>
            <a:off x="8925059" y="5682108"/>
            <a:ext cx="2369713" cy="523220"/>
          </a:xfrm>
          <a:prstGeom prst="rect">
            <a:avLst/>
          </a:prstGeom>
          <a:noFill/>
        </p:spPr>
        <p:txBody>
          <a:bodyPr wrap="square" rtlCol="0">
            <a:spAutoFit/>
          </a:bodyPr>
          <a:lstStyle/>
          <a:p>
            <a:pPr algn="ctr"/>
            <a:r>
              <a:rPr lang="es-DO" sz="2800" dirty="0">
                <a:solidFill>
                  <a:schemeClr val="accent4">
                    <a:lumMod val="75000"/>
                  </a:schemeClr>
                </a:solidFill>
                <a:latin typeface="Bahnschrift SemiBold Condensed" panose="020B0502040204020203" pitchFamily="34" charset="0"/>
              </a:rPr>
              <a:t>CAPÍTULO </a:t>
            </a:r>
            <a:r>
              <a:rPr lang="es-DO" sz="2800">
                <a:solidFill>
                  <a:schemeClr val="accent4">
                    <a:lumMod val="75000"/>
                  </a:schemeClr>
                </a:solidFill>
                <a:latin typeface="Bahnschrift SemiBold Condensed" panose="020B0502040204020203" pitchFamily="34" charset="0"/>
              </a:rPr>
              <a:t>#</a:t>
            </a:r>
            <a:r>
              <a:rPr lang="es-DO" sz="2800" smtClean="0">
                <a:solidFill>
                  <a:schemeClr val="accent4">
                    <a:lumMod val="75000"/>
                  </a:schemeClr>
                </a:solidFill>
                <a:latin typeface="Bahnschrift SemiBold Condensed" panose="020B0502040204020203" pitchFamily="34" charset="0"/>
              </a:rPr>
              <a:t>16</a:t>
            </a:r>
            <a:endParaRPr lang="es-DO" sz="2800" dirty="0">
              <a:solidFill>
                <a:schemeClr val="accent4">
                  <a:lumMod val="75000"/>
                </a:schemeClr>
              </a:solidFill>
              <a:latin typeface="Bahnschrift SemiBold Condensed" panose="020B0502040204020203" pitchFamily="34" charset="0"/>
            </a:endParaRPr>
          </a:p>
        </p:txBody>
      </p:sp>
      <p:sp>
        <p:nvSpPr>
          <p:cNvPr id="6" name="Rectángulo 5"/>
          <p:cNvSpPr/>
          <p:nvPr/>
        </p:nvSpPr>
        <p:spPr>
          <a:xfrm>
            <a:off x="509515" y="5682108"/>
            <a:ext cx="6112958" cy="646331"/>
          </a:xfrm>
          <a:prstGeom prst="rect">
            <a:avLst/>
          </a:prstGeom>
        </p:spPr>
        <p:txBody>
          <a:bodyPr wrap="square">
            <a:spAutoFit/>
          </a:bodyPr>
          <a:lstStyle/>
          <a:p>
            <a:pPr algn="r"/>
            <a:r>
              <a:rPr lang="es-DO" i="1" dirty="0">
                <a:ea typeface="Cascadia Code" panose="020B0609020000020004" pitchFamily="49" charset="0"/>
                <a:cs typeface="Cascadia Code" panose="020B0609020000020004" pitchFamily="49" charset="0"/>
              </a:rPr>
              <a:t>Basado en el libro “La última generación: ¿cuál es el papel que desempeñarán los santos en el tiempo del fin?”</a:t>
            </a:r>
          </a:p>
        </p:txBody>
      </p:sp>
    </p:spTree>
    <p:extLst>
      <p:ext uri="{BB962C8B-B14F-4D97-AF65-F5344CB8AC3E}">
        <p14:creationId xmlns:p14="http://schemas.microsoft.com/office/powerpoint/2010/main" val="2620053656"/>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descr="3">
            <a:extLst>
              <a:ext uri="{FF2B5EF4-FFF2-40B4-BE49-F238E27FC236}">
                <a16:creationId xmlns:a16="http://schemas.microsoft.com/office/drawing/2014/main" id="{526AE5B0-38B8-D2D2-F81F-DD8C92274AB5}"/>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5" name="CuadroTexto 4">
            <a:extLst>
              <a:ext uri="{FF2B5EF4-FFF2-40B4-BE49-F238E27FC236}">
                <a16:creationId xmlns:a16="http://schemas.microsoft.com/office/drawing/2014/main" id="{C08B84B9-E2B0-1148-DC50-5801C944DA9C}"/>
              </a:ext>
            </a:extLst>
          </p:cNvPr>
          <p:cNvSpPr txBox="1"/>
          <p:nvPr/>
        </p:nvSpPr>
        <p:spPr>
          <a:xfrm>
            <a:off x="1064525" y="748145"/>
            <a:ext cx="10185365" cy="6073329"/>
          </a:xfrm>
          <a:prstGeom prst="rect">
            <a:avLst/>
          </a:prstGeom>
          <a:noFill/>
        </p:spPr>
        <p:txBody>
          <a:bodyPr wrap="square" rtlCol="0">
            <a:spAutoFit/>
          </a:bodyPr>
          <a:lstStyle/>
          <a:p>
            <a:pPr algn="just">
              <a:lnSpc>
                <a:spcPct val="150000"/>
              </a:lnSpc>
            </a:pPr>
            <a:r>
              <a:rPr lang="es-DO" sz="2600" b="1" dirty="0">
                <a:latin typeface="Calibri" panose="020F0502020204030204" pitchFamily="34" charset="0"/>
                <a:ea typeface="Calibri" panose="020F0502020204030204" pitchFamily="34" charset="0"/>
                <a:cs typeface="Times New Roman" panose="02020603050405020304" pitchFamily="18" charset="0"/>
              </a:rPr>
              <a:t>La siguiente declaración explica la razón por la que Dios permitirá que sus hijos pasen por el tiempo de angustia, aunque asegurados en su amor:</a:t>
            </a:r>
            <a:r>
              <a:rPr lang="es-DO" sz="2600" b="1" dirty="0">
                <a:solidFill>
                  <a:srgbClr val="FFC000"/>
                </a:solidFill>
                <a:latin typeface="Calibri" panose="020F0502020204030204" pitchFamily="34" charset="0"/>
                <a:ea typeface="Calibri" panose="020F0502020204030204" pitchFamily="34" charset="0"/>
                <a:cs typeface="Times New Roman" panose="02020603050405020304" pitchFamily="18" charset="0"/>
              </a:rPr>
              <a:t> </a:t>
            </a:r>
          </a:p>
          <a:p>
            <a:pPr algn="just">
              <a:lnSpc>
                <a:spcPct val="150000"/>
              </a:lnSpc>
            </a:pPr>
            <a:r>
              <a:rPr lang="es-DO" sz="2600" b="1" dirty="0">
                <a:solidFill>
                  <a:srgbClr val="F5CC7B"/>
                </a:solidFill>
                <a:effectLst/>
                <a:latin typeface="Calibri" panose="020F0502020204030204" pitchFamily="34" charset="0"/>
                <a:ea typeface="Calibri" panose="020F0502020204030204" pitchFamily="34" charset="0"/>
                <a:cs typeface="Times New Roman" panose="02020603050405020304" pitchFamily="18" charset="0"/>
              </a:rPr>
              <a:t>«El amor de Dios para con sus hijos durante el período de su prueba más dura es tan grande y tan tierno como en los días de su mayor prosperidad; </a:t>
            </a:r>
            <a:r>
              <a:rPr lang="es-DO" sz="2600" b="1" dirty="0">
                <a:solidFill>
                  <a:srgbClr val="F5CC7B"/>
                </a:solidFill>
                <a:effectLst/>
                <a:latin typeface="Dreaming Outloud Pro" panose="03050502040302030504" pitchFamily="66" charset="0"/>
                <a:ea typeface="Calibri" panose="020F0502020204030204" pitchFamily="34" charset="0"/>
                <a:cs typeface="Times New Roman" panose="02020603050405020304" pitchFamily="18" charset="0"/>
              </a:rPr>
              <a:t>pero necesitan pasar por el horno de fuego; debe consumirse su mundanalidad, para que la imagen de Cristo se refleje perfectamente»</a:t>
            </a:r>
            <a:r>
              <a:rPr lang="es-DO" sz="2600" b="1" dirty="0">
                <a:solidFill>
                  <a:srgbClr val="F5CC7B"/>
                </a:solidFill>
                <a:effectLst/>
                <a:latin typeface="Calibri" panose="020F0502020204030204" pitchFamily="34" charset="0"/>
                <a:ea typeface="Calibri" panose="020F0502020204030204" pitchFamily="34" charset="0"/>
                <a:cs typeface="Times New Roman" panose="02020603050405020304" pitchFamily="18" charset="0"/>
              </a:rPr>
              <a:t>.</a:t>
            </a:r>
            <a:endParaRPr lang="en-US" sz="2600" b="1" dirty="0">
              <a:solidFill>
                <a:srgbClr val="F5CC7B"/>
              </a:solidFill>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pPr>
            <a:endParaRPr lang="es-DO" sz="2600" b="1" dirty="0">
              <a:solidFill>
                <a:srgbClr val="FFC000"/>
              </a:solidFill>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pPr>
            <a:endParaRPr lang="es-DO" sz="2800" b="1" dirty="0">
              <a:solidFill>
                <a:srgbClr val="FFC000"/>
              </a:solidFill>
            </a:endParaRPr>
          </a:p>
        </p:txBody>
      </p:sp>
    </p:spTree>
    <p:extLst>
      <p:ext uri="{BB962C8B-B14F-4D97-AF65-F5344CB8AC3E}">
        <p14:creationId xmlns:p14="http://schemas.microsoft.com/office/powerpoint/2010/main" val="74047233"/>
      </p:ext>
    </p:extLst>
  </p:cSld>
  <p:clrMapOvr>
    <a:masterClrMapping/>
  </p:clrMapOvr>
  <p:transition spd="med">
    <p:pull/>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descr="3">
            <a:extLst>
              <a:ext uri="{FF2B5EF4-FFF2-40B4-BE49-F238E27FC236}">
                <a16:creationId xmlns:a16="http://schemas.microsoft.com/office/drawing/2014/main" id="{526AE5B0-38B8-D2D2-F81F-DD8C92274AB5}"/>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a:ln>
            <a:solidFill>
              <a:srgbClr val="4B23AF"/>
            </a:solidFill>
          </a:ln>
        </p:spPr>
      </p:pic>
      <p:sp>
        <p:nvSpPr>
          <p:cNvPr id="4" name="CuadroTexto 3">
            <a:extLst>
              <a:ext uri="{FF2B5EF4-FFF2-40B4-BE49-F238E27FC236}">
                <a16:creationId xmlns:a16="http://schemas.microsoft.com/office/drawing/2014/main" id="{64135796-1766-D8EE-051A-21064EBE411E}"/>
              </a:ext>
            </a:extLst>
          </p:cNvPr>
          <p:cNvSpPr txBox="1"/>
          <p:nvPr/>
        </p:nvSpPr>
        <p:spPr>
          <a:xfrm>
            <a:off x="98474" y="119544"/>
            <a:ext cx="4623651" cy="461665"/>
          </a:xfrm>
          <a:prstGeom prst="rect">
            <a:avLst/>
          </a:prstGeom>
          <a:noFill/>
        </p:spPr>
        <p:txBody>
          <a:bodyPr wrap="square" rtlCol="0">
            <a:spAutoFit/>
          </a:bodyPr>
          <a:lstStyle/>
          <a:p>
            <a:pPr algn="ctr"/>
            <a:endParaRPr lang="es-DO" sz="2400" b="1" dirty="0">
              <a:latin typeface="Bahnschrift SemiCondensed" panose="020B0502040204020203" pitchFamily="34" charset="0"/>
            </a:endParaRPr>
          </a:p>
        </p:txBody>
      </p:sp>
      <p:sp>
        <p:nvSpPr>
          <p:cNvPr id="5" name="CuadroTexto 4">
            <a:extLst>
              <a:ext uri="{FF2B5EF4-FFF2-40B4-BE49-F238E27FC236}">
                <a16:creationId xmlns:a16="http://schemas.microsoft.com/office/drawing/2014/main" id="{C08B84B9-E2B0-1148-DC50-5801C944DA9C}"/>
              </a:ext>
            </a:extLst>
          </p:cNvPr>
          <p:cNvSpPr txBox="1"/>
          <p:nvPr/>
        </p:nvSpPr>
        <p:spPr>
          <a:xfrm>
            <a:off x="723331" y="1078173"/>
            <a:ext cx="9157648" cy="3475823"/>
          </a:xfrm>
          <a:prstGeom prst="rect">
            <a:avLst/>
          </a:prstGeom>
          <a:noFill/>
        </p:spPr>
        <p:txBody>
          <a:bodyPr wrap="square" rtlCol="0">
            <a:spAutoFit/>
          </a:bodyPr>
          <a:lstStyle/>
          <a:p>
            <a:pPr algn="just"/>
            <a:r>
              <a:rPr lang="es-ES" sz="4800" b="1" dirty="0">
                <a:solidFill>
                  <a:srgbClr val="C00000"/>
                </a:solidFill>
                <a:effectLst>
                  <a:outerShdw blurRad="38100" dist="38100" dir="2700000" algn="tl">
                    <a:srgbClr val="000000">
                      <a:alpha val="43137"/>
                    </a:srgbClr>
                  </a:outerShdw>
                </a:effectLst>
                <a:latin typeface="Bahnschrift SemiCondensed" panose="020B0502040204020203" pitchFamily="34" charset="0"/>
              </a:rPr>
              <a:t>Pregunta: </a:t>
            </a:r>
            <a:endParaRPr lang="es-ES" sz="4000" b="1" dirty="0">
              <a:effectLst>
                <a:outerShdw blurRad="38100" dist="38100" dir="2700000" algn="tl">
                  <a:srgbClr val="000000">
                    <a:alpha val="43137"/>
                  </a:srgbClr>
                </a:outerShdw>
              </a:effectLst>
              <a:latin typeface="Bahnschrift SemiCondensed" panose="020B0502040204020203" pitchFamily="34" charset="0"/>
            </a:endParaRPr>
          </a:p>
          <a:p>
            <a:pPr algn="just">
              <a:lnSpc>
                <a:spcPct val="150000"/>
              </a:lnSpc>
            </a:pPr>
            <a:r>
              <a:rPr lang="es-ES" sz="4000" b="1" dirty="0">
                <a:effectLst>
                  <a:outerShdw blurRad="38100" dist="38100" dir="2700000" algn="tl">
                    <a:srgbClr val="000000">
                      <a:alpha val="43137"/>
                    </a:srgbClr>
                  </a:outerShdw>
                </a:effectLst>
                <a:latin typeface="Bahnschrift SemiCondensed" panose="020B0502040204020203" pitchFamily="34" charset="0"/>
              </a:rPr>
              <a:t>Entonces, ¿cuál es el </a:t>
            </a:r>
            <a:r>
              <a:rPr lang="es-ES" sz="4000" b="1" dirty="0">
                <a:solidFill>
                  <a:srgbClr val="00B050"/>
                </a:solidFill>
                <a:effectLst>
                  <a:outerShdw blurRad="38100" dist="38100" dir="2700000" algn="tl">
                    <a:srgbClr val="000000">
                      <a:alpha val="43137"/>
                    </a:srgbClr>
                  </a:outerShdw>
                </a:effectLst>
                <a:latin typeface="Bahnschrift SemiCondensed" panose="020B0502040204020203" pitchFamily="34" charset="0"/>
              </a:rPr>
              <a:t>propósito</a:t>
            </a:r>
            <a:r>
              <a:rPr lang="es-ES" sz="4000" b="1" dirty="0">
                <a:effectLst>
                  <a:outerShdw blurRad="38100" dist="38100" dir="2700000" algn="tl">
                    <a:srgbClr val="000000">
                      <a:alpha val="43137"/>
                    </a:srgbClr>
                  </a:outerShdw>
                </a:effectLst>
                <a:latin typeface="Bahnschrift SemiCondensed" panose="020B0502040204020203" pitchFamily="34" charset="0"/>
              </a:rPr>
              <a:t> real por el cual el pueblo de Dios necesita pasar por este </a:t>
            </a:r>
            <a:r>
              <a:rPr lang="es-ES" sz="4000" b="1" dirty="0">
                <a:solidFill>
                  <a:schemeClr val="accent2"/>
                </a:solidFill>
                <a:effectLst>
                  <a:outerShdw blurRad="38100" dist="38100" dir="2700000" algn="tl">
                    <a:srgbClr val="000000">
                      <a:alpha val="43137"/>
                    </a:srgbClr>
                  </a:outerShdw>
                </a:effectLst>
                <a:latin typeface="Bahnschrift SemiCondensed" panose="020B0502040204020203" pitchFamily="34" charset="0"/>
              </a:rPr>
              <a:t>tiempo de angustia?</a:t>
            </a:r>
            <a:endParaRPr lang="es-DO" sz="4000" b="1" dirty="0">
              <a:solidFill>
                <a:schemeClr val="accent2"/>
              </a:solidFill>
              <a:effectLst>
                <a:outerShdw blurRad="38100" dist="38100" dir="2700000" algn="tl">
                  <a:srgbClr val="000000">
                    <a:alpha val="43137"/>
                  </a:srgbClr>
                </a:outerShdw>
              </a:effectLst>
              <a:latin typeface="Bahnschrift SemiCondensed" panose="020B0502040204020203" pitchFamily="34" charset="0"/>
            </a:endParaRPr>
          </a:p>
        </p:txBody>
      </p:sp>
    </p:spTree>
    <p:extLst>
      <p:ext uri="{BB962C8B-B14F-4D97-AF65-F5344CB8AC3E}">
        <p14:creationId xmlns:p14="http://schemas.microsoft.com/office/powerpoint/2010/main" val="3285815642"/>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descr="3">
            <a:extLst>
              <a:ext uri="{FF2B5EF4-FFF2-40B4-BE49-F238E27FC236}">
                <a16:creationId xmlns:a16="http://schemas.microsoft.com/office/drawing/2014/main" id="{526AE5B0-38B8-D2D2-F81F-DD8C92274AB5}"/>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5" name="CuadroTexto 4">
            <a:extLst>
              <a:ext uri="{FF2B5EF4-FFF2-40B4-BE49-F238E27FC236}">
                <a16:creationId xmlns:a16="http://schemas.microsoft.com/office/drawing/2014/main" id="{C08B84B9-E2B0-1148-DC50-5801C944DA9C}"/>
              </a:ext>
            </a:extLst>
          </p:cNvPr>
          <p:cNvSpPr txBox="1"/>
          <p:nvPr/>
        </p:nvSpPr>
        <p:spPr>
          <a:xfrm>
            <a:off x="1064525" y="846161"/>
            <a:ext cx="10072048" cy="5186676"/>
          </a:xfrm>
          <a:prstGeom prst="rect">
            <a:avLst/>
          </a:prstGeom>
          <a:noFill/>
        </p:spPr>
        <p:txBody>
          <a:bodyPr wrap="square" rtlCol="0">
            <a:spAutoFit/>
          </a:bodyPr>
          <a:lstStyle/>
          <a:p>
            <a:pPr algn="just">
              <a:lnSpc>
                <a:spcPct val="150000"/>
              </a:lnSpc>
            </a:pPr>
            <a:r>
              <a:rPr lang="es-DO" sz="3200" b="1" dirty="0">
                <a:latin typeface="Calibri" panose="020F0502020204030204" pitchFamily="34" charset="0"/>
                <a:ea typeface="Calibri" panose="020F0502020204030204" pitchFamily="34" charset="0"/>
                <a:cs typeface="Times New Roman" panose="02020603050405020304" pitchFamily="18" charset="0"/>
              </a:rPr>
              <a:t>L</a:t>
            </a:r>
            <a:r>
              <a:rPr lang="es-DO" sz="3200" b="1" dirty="0">
                <a:effectLst/>
                <a:latin typeface="Calibri" panose="020F0502020204030204" pitchFamily="34" charset="0"/>
                <a:ea typeface="Calibri" panose="020F0502020204030204" pitchFamily="34" charset="0"/>
                <a:cs typeface="Times New Roman" panose="02020603050405020304" pitchFamily="18" charset="0"/>
              </a:rPr>
              <a:t>a razón por la que el pueblo de Dios pasa por el tiempo de angustia de Jacob es: </a:t>
            </a:r>
            <a:r>
              <a:rPr lang="es-DO" sz="3200" b="1" dirty="0">
                <a:solidFill>
                  <a:srgbClr val="92D050"/>
                </a:solidFill>
                <a:effectLst/>
                <a:latin typeface="Dreaming Outloud Pro" panose="03050502040302030504" pitchFamily="66" charset="0"/>
                <a:ea typeface="Calibri" panose="020F0502020204030204" pitchFamily="34" charset="0"/>
              </a:rPr>
              <a:t>para que la imagen de Cristo se refleje perfectamente</a:t>
            </a:r>
            <a:r>
              <a:rPr lang="es-DO" sz="3200" b="1" dirty="0">
                <a:solidFill>
                  <a:srgbClr val="92D050"/>
                </a:solidFill>
                <a:effectLst/>
                <a:latin typeface="Calibri" panose="020F0502020204030204" pitchFamily="34" charset="0"/>
                <a:ea typeface="Calibri" panose="020F0502020204030204" pitchFamily="34" charset="0"/>
                <a:cs typeface="Times New Roman" panose="02020603050405020304" pitchFamily="18" charset="0"/>
              </a:rPr>
              <a:t>.</a:t>
            </a:r>
            <a:r>
              <a:rPr lang="es-DO" sz="3200" b="1" dirty="0">
                <a:solidFill>
                  <a:srgbClr val="00B050"/>
                </a:solidFill>
                <a:effectLst/>
                <a:latin typeface="Calibri" panose="020F0502020204030204" pitchFamily="34" charset="0"/>
                <a:ea typeface="Calibri" panose="020F0502020204030204" pitchFamily="34" charset="0"/>
                <a:cs typeface="Times New Roman" panose="02020603050405020304" pitchFamily="18" charset="0"/>
              </a:rPr>
              <a:t> </a:t>
            </a:r>
            <a:r>
              <a:rPr lang="es-DO" sz="3200" b="1" dirty="0">
                <a:solidFill>
                  <a:schemeClr val="accent2"/>
                </a:solidFill>
                <a:effectLst/>
                <a:latin typeface="Calibri" panose="020F0502020204030204" pitchFamily="34" charset="0"/>
                <a:ea typeface="Calibri" panose="020F0502020204030204" pitchFamily="34" charset="0"/>
                <a:cs typeface="Times New Roman" panose="02020603050405020304" pitchFamily="18" charset="0"/>
              </a:rPr>
              <a:t>El cierre de gracia no encuentra listos a los santos para el encuentro con Cristo, sino para pasar por el tiempo de angustia,</a:t>
            </a:r>
            <a:r>
              <a:rPr lang="es-DO" sz="3200" b="1" dirty="0">
                <a:effectLst/>
                <a:latin typeface="Calibri" panose="020F0502020204030204" pitchFamily="34" charset="0"/>
                <a:ea typeface="Calibri" panose="020F0502020204030204" pitchFamily="34" charset="0"/>
                <a:cs typeface="Times New Roman" panose="02020603050405020304" pitchFamily="18" charset="0"/>
              </a:rPr>
              <a:t> donde, según las citas que hemos leído, queda una obra de purificación más profunda por realizar en ellos. </a:t>
            </a:r>
            <a:endParaRPr lang="es-DO" sz="3200" b="1" dirty="0">
              <a:solidFill>
                <a:srgbClr val="FFC000"/>
              </a:solidFill>
            </a:endParaRPr>
          </a:p>
        </p:txBody>
      </p:sp>
    </p:spTree>
    <p:extLst>
      <p:ext uri="{BB962C8B-B14F-4D97-AF65-F5344CB8AC3E}">
        <p14:creationId xmlns:p14="http://schemas.microsoft.com/office/powerpoint/2010/main" val="2364650399"/>
      </p:ext>
    </p:extLst>
  </p:cSld>
  <p:clrMapOvr>
    <a:masterClrMapping/>
  </p:clrMapOvr>
  <p:transition spd="slow">
    <p:push dir="u"/>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descr="3">
            <a:extLst>
              <a:ext uri="{FF2B5EF4-FFF2-40B4-BE49-F238E27FC236}">
                <a16:creationId xmlns:a16="http://schemas.microsoft.com/office/drawing/2014/main" id="{526AE5B0-38B8-D2D2-F81F-DD8C92274AB5}"/>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98474" y="0"/>
            <a:ext cx="12192000" cy="6858000"/>
          </a:xfrm>
          <a:prstGeom prst="rect">
            <a:avLst/>
          </a:prstGeom>
        </p:spPr>
      </p:pic>
      <p:sp>
        <p:nvSpPr>
          <p:cNvPr id="5" name="CuadroTexto 4">
            <a:extLst>
              <a:ext uri="{FF2B5EF4-FFF2-40B4-BE49-F238E27FC236}">
                <a16:creationId xmlns:a16="http://schemas.microsoft.com/office/drawing/2014/main" id="{C08B84B9-E2B0-1148-DC50-5801C944DA9C}"/>
              </a:ext>
            </a:extLst>
          </p:cNvPr>
          <p:cNvSpPr txBox="1"/>
          <p:nvPr/>
        </p:nvSpPr>
        <p:spPr>
          <a:xfrm>
            <a:off x="607431" y="1634835"/>
            <a:ext cx="8481152" cy="2492990"/>
          </a:xfrm>
          <a:prstGeom prst="rect">
            <a:avLst/>
          </a:prstGeom>
          <a:noFill/>
        </p:spPr>
        <p:txBody>
          <a:bodyPr wrap="square" rtlCol="0">
            <a:spAutoFit/>
          </a:bodyPr>
          <a:lstStyle/>
          <a:p>
            <a:r>
              <a:rPr lang="es-ES" sz="7800" b="1" dirty="0">
                <a:effectLst>
                  <a:outerShdw blurRad="38100" dist="38100" dir="2700000" algn="tl">
                    <a:srgbClr val="000000">
                      <a:alpha val="43137"/>
                    </a:srgbClr>
                  </a:outerShdw>
                </a:effectLst>
                <a:latin typeface="Bahnschrift SemiCondensed" panose="020B0502040204020203" pitchFamily="34" charset="0"/>
              </a:rPr>
              <a:t>Una </a:t>
            </a:r>
            <a:r>
              <a:rPr lang="es-ES" sz="7800" b="1" dirty="0">
                <a:solidFill>
                  <a:schemeClr val="accent6"/>
                </a:solidFill>
                <a:effectLst>
                  <a:outerShdw blurRad="38100" dist="38100" dir="2700000" algn="tl">
                    <a:srgbClr val="000000">
                      <a:alpha val="43137"/>
                    </a:srgbClr>
                  </a:outerShdw>
                </a:effectLst>
                <a:latin typeface="Bahnschrift SemiCondensed" panose="020B0502040204020203" pitchFamily="34" charset="0"/>
              </a:rPr>
              <a:t>crisis mayor </a:t>
            </a:r>
            <a:r>
              <a:rPr lang="es-ES" sz="7800" b="1" dirty="0">
                <a:effectLst>
                  <a:outerShdw blurRad="38100" dist="38100" dir="2700000" algn="tl">
                    <a:srgbClr val="000000">
                      <a:alpha val="43137"/>
                    </a:srgbClr>
                  </a:outerShdw>
                </a:effectLst>
                <a:latin typeface="Bahnschrift SemiCondensed" panose="020B0502040204020203" pitchFamily="34" charset="0"/>
              </a:rPr>
              <a:t>para algunos </a:t>
            </a:r>
          </a:p>
        </p:txBody>
      </p:sp>
    </p:spTree>
    <p:extLst>
      <p:ext uri="{BB962C8B-B14F-4D97-AF65-F5344CB8AC3E}">
        <p14:creationId xmlns:p14="http://schemas.microsoft.com/office/powerpoint/2010/main" val="2768305637"/>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descr="3">
            <a:extLst>
              <a:ext uri="{FF2B5EF4-FFF2-40B4-BE49-F238E27FC236}">
                <a16:creationId xmlns:a16="http://schemas.microsoft.com/office/drawing/2014/main" id="{526AE5B0-38B8-D2D2-F81F-DD8C92274AB5}"/>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72427" y="0"/>
            <a:ext cx="12192000" cy="6858000"/>
          </a:xfrm>
          <a:prstGeom prst="rect">
            <a:avLst/>
          </a:prstGeom>
        </p:spPr>
      </p:pic>
      <p:sp>
        <p:nvSpPr>
          <p:cNvPr id="5" name="CuadroTexto 4">
            <a:extLst>
              <a:ext uri="{FF2B5EF4-FFF2-40B4-BE49-F238E27FC236}">
                <a16:creationId xmlns:a16="http://schemas.microsoft.com/office/drawing/2014/main" id="{C08B84B9-E2B0-1148-DC50-5801C944DA9C}"/>
              </a:ext>
            </a:extLst>
          </p:cNvPr>
          <p:cNvSpPr txBox="1"/>
          <p:nvPr/>
        </p:nvSpPr>
        <p:spPr>
          <a:xfrm>
            <a:off x="1064525" y="846161"/>
            <a:ext cx="9672748" cy="5196166"/>
          </a:xfrm>
          <a:prstGeom prst="rect">
            <a:avLst/>
          </a:prstGeom>
          <a:noFill/>
        </p:spPr>
        <p:txBody>
          <a:bodyPr wrap="square" rtlCol="0">
            <a:spAutoFit/>
          </a:bodyPr>
          <a:lstStyle/>
          <a:p>
            <a:pPr algn="just">
              <a:lnSpc>
                <a:spcPct val="150000"/>
              </a:lnSpc>
            </a:pPr>
            <a:r>
              <a:rPr lang="es-DO" sz="2800" b="1" dirty="0">
                <a:effectLst/>
                <a:latin typeface="Calibri" panose="020F0502020204030204" pitchFamily="34" charset="0"/>
                <a:ea typeface="Calibri" panose="020F0502020204030204" pitchFamily="34" charset="0"/>
                <a:cs typeface="Times New Roman" panose="02020603050405020304" pitchFamily="18" charset="0"/>
              </a:rPr>
              <a:t>Hay una clase de personas que, habiendo ejercitado poca fe, estarán </a:t>
            </a:r>
            <a:r>
              <a:rPr lang="es-DO" sz="2800" b="1" dirty="0">
                <a:solidFill>
                  <a:srgbClr val="F5CC7B"/>
                </a:solidFill>
                <a:effectLst/>
                <a:latin typeface="Calibri" panose="020F0502020204030204" pitchFamily="34" charset="0"/>
                <a:ea typeface="Calibri" panose="020F0502020204030204" pitchFamily="34" charset="0"/>
                <a:cs typeface="Times New Roman" panose="02020603050405020304" pitchFamily="18" charset="0"/>
              </a:rPr>
              <a:t>«en mayor peligro de caer bajo el dominio de los engaños satánicos y del decreto que violentará las conciencias. Y aun en caso de soportar la prueba, en el tiempo de angustia </a:t>
            </a:r>
            <a:r>
              <a:rPr lang="es-DO" sz="2800" b="1" dirty="0">
                <a:solidFill>
                  <a:srgbClr val="6BC95B"/>
                </a:solidFill>
                <a:effectLst/>
                <a:latin typeface="Dreaming Outloud Pro" panose="03050502040302030504" pitchFamily="66" charset="0"/>
                <a:ea typeface="Calibri" panose="020F0502020204030204" pitchFamily="34" charset="0"/>
              </a:rPr>
              <a:t>se verán sumidos en mayor aflicción</a:t>
            </a:r>
            <a:r>
              <a:rPr lang="es-DO" sz="2800" b="1" dirty="0">
                <a:solidFill>
                  <a:srgbClr val="F5CC7B"/>
                </a:solidFill>
                <a:effectLst/>
                <a:latin typeface="Calibri" panose="020F0502020204030204" pitchFamily="34" charset="0"/>
                <a:ea typeface="Calibri" panose="020F0502020204030204" pitchFamily="34" charset="0"/>
                <a:cs typeface="Times New Roman" panose="02020603050405020304" pitchFamily="18" charset="0"/>
              </a:rPr>
              <a:t> porque no se habrán acostumbrado a confiar en Dios. Las lecciones de fe que hayan descuidado, tendrán que aprenderlas bajo el terrible peso del desaliento».</a:t>
            </a:r>
            <a:endParaRPr lang="es-DO" sz="2800" b="1" dirty="0">
              <a:solidFill>
                <a:srgbClr val="F5CC7B"/>
              </a:solidFill>
            </a:endParaRPr>
          </a:p>
        </p:txBody>
      </p:sp>
    </p:spTree>
    <p:extLst>
      <p:ext uri="{BB962C8B-B14F-4D97-AF65-F5344CB8AC3E}">
        <p14:creationId xmlns:p14="http://schemas.microsoft.com/office/powerpoint/2010/main" val="2991608063"/>
      </p:ext>
    </p:extLst>
  </p:cSld>
  <p:clrMapOvr>
    <a:masterClrMapping/>
  </p:clrMapOvr>
  <p:transition spd="slow">
    <p:wipe/>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descr="3">
            <a:extLst>
              <a:ext uri="{FF2B5EF4-FFF2-40B4-BE49-F238E27FC236}">
                <a16:creationId xmlns:a16="http://schemas.microsoft.com/office/drawing/2014/main" id="{526AE5B0-38B8-D2D2-F81F-DD8C92274AB5}"/>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72427" y="0"/>
            <a:ext cx="12192000" cy="6858000"/>
          </a:xfrm>
          <a:prstGeom prst="rect">
            <a:avLst/>
          </a:prstGeom>
        </p:spPr>
      </p:pic>
      <p:sp>
        <p:nvSpPr>
          <p:cNvPr id="5" name="CuadroTexto 4">
            <a:extLst>
              <a:ext uri="{FF2B5EF4-FFF2-40B4-BE49-F238E27FC236}">
                <a16:creationId xmlns:a16="http://schemas.microsoft.com/office/drawing/2014/main" id="{C08B84B9-E2B0-1148-DC50-5801C944DA9C}"/>
              </a:ext>
            </a:extLst>
          </p:cNvPr>
          <p:cNvSpPr txBox="1"/>
          <p:nvPr/>
        </p:nvSpPr>
        <p:spPr>
          <a:xfrm>
            <a:off x="1064525" y="846161"/>
            <a:ext cx="8301148" cy="4549835"/>
          </a:xfrm>
          <a:prstGeom prst="rect">
            <a:avLst/>
          </a:prstGeom>
          <a:noFill/>
        </p:spPr>
        <p:txBody>
          <a:bodyPr wrap="square" rtlCol="0">
            <a:spAutoFit/>
          </a:bodyPr>
          <a:lstStyle/>
          <a:p>
            <a:pPr algn="just">
              <a:lnSpc>
                <a:spcPct val="150000"/>
              </a:lnSpc>
            </a:pPr>
            <a:r>
              <a:rPr lang="es-DO" sz="2800" b="1" dirty="0">
                <a:effectLst/>
                <a:latin typeface="Calibri" panose="020F0502020204030204" pitchFamily="34" charset="0"/>
                <a:ea typeface="Calibri" panose="020F0502020204030204" pitchFamily="34" charset="0"/>
                <a:cs typeface="Times New Roman" panose="02020603050405020304" pitchFamily="18" charset="0"/>
              </a:rPr>
              <a:t>Con todo, hay una madurez espiritual que será alcanzada antes de que llegue este tiempo: </a:t>
            </a:r>
            <a:r>
              <a:rPr lang="es-DO" sz="2800" b="1" dirty="0">
                <a:solidFill>
                  <a:srgbClr val="6BC95B"/>
                </a:solidFill>
                <a:effectLst/>
                <a:latin typeface="Calibri" panose="020F0502020204030204" pitchFamily="34" charset="0"/>
                <a:ea typeface="Calibri" panose="020F0502020204030204" pitchFamily="34" charset="0"/>
                <a:cs typeface="Times New Roman" panose="02020603050405020304" pitchFamily="18" charset="0"/>
              </a:rPr>
              <a:t>«Ahora, mientras que nuestro gran Sumo Sacerdote está haciendo propiciación por nosotros, debemos tratar de llegar a la perfección en Cristo. </a:t>
            </a:r>
            <a:r>
              <a:rPr lang="es-DO" sz="2800" b="1" dirty="0">
                <a:solidFill>
                  <a:srgbClr val="F5CC7B"/>
                </a:solidFill>
                <a:effectLst/>
                <a:latin typeface="Calibri" panose="020F0502020204030204" pitchFamily="34" charset="0"/>
                <a:ea typeface="Calibri" panose="020F0502020204030204" pitchFamily="34" charset="0"/>
                <a:cs typeface="Times New Roman" panose="02020603050405020304" pitchFamily="18" charset="0"/>
              </a:rPr>
              <a:t>Nuestro Salvador no pudo ser inducido a ceder a la tentación ni siquiera en pensamiento».</a:t>
            </a:r>
            <a:endParaRPr lang="es-DO" sz="2800" b="1" dirty="0">
              <a:solidFill>
                <a:srgbClr val="F5CC7B"/>
              </a:solidFill>
            </a:endParaRPr>
          </a:p>
        </p:txBody>
      </p:sp>
    </p:spTree>
    <p:extLst>
      <p:ext uri="{BB962C8B-B14F-4D97-AF65-F5344CB8AC3E}">
        <p14:creationId xmlns:p14="http://schemas.microsoft.com/office/powerpoint/2010/main" val="2108008968"/>
      </p:ext>
    </p:extLst>
  </p:cSld>
  <p:clrMapOvr>
    <a:masterClrMapping/>
  </p:clrMapOvr>
  <p:transition spd="slow">
    <p:wipe/>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descr="3">
            <a:extLst>
              <a:ext uri="{FF2B5EF4-FFF2-40B4-BE49-F238E27FC236}">
                <a16:creationId xmlns:a16="http://schemas.microsoft.com/office/drawing/2014/main" id="{526AE5B0-38B8-D2D2-F81F-DD8C92274AB5}"/>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5" name="CuadroTexto 4">
            <a:extLst>
              <a:ext uri="{FF2B5EF4-FFF2-40B4-BE49-F238E27FC236}">
                <a16:creationId xmlns:a16="http://schemas.microsoft.com/office/drawing/2014/main" id="{C08B84B9-E2B0-1148-DC50-5801C944DA9C}"/>
              </a:ext>
            </a:extLst>
          </p:cNvPr>
          <p:cNvSpPr txBox="1"/>
          <p:nvPr/>
        </p:nvSpPr>
        <p:spPr>
          <a:xfrm>
            <a:off x="764275" y="1009934"/>
            <a:ext cx="10399594" cy="4462760"/>
          </a:xfrm>
          <a:prstGeom prst="rect">
            <a:avLst/>
          </a:prstGeom>
          <a:noFill/>
        </p:spPr>
        <p:txBody>
          <a:bodyPr wrap="square" rtlCol="0">
            <a:spAutoFit/>
          </a:bodyPr>
          <a:lstStyle/>
          <a:p>
            <a:pPr algn="just">
              <a:lnSpc>
                <a:spcPct val="150000"/>
              </a:lnSpc>
            </a:pPr>
            <a:r>
              <a:rPr lang="es-MX" sz="3200" b="1" dirty="0">
                <a:solidFill>
                  <a:srgbClr val="C00000"/>
                </a:solidFill>
              </a:rPr>
              <a:t>Pregunta: </a:t>
            </a:r>
          </a:p>
          <a:p>
            <a:pPr algn="just">
              <a:lnSpc>
                <a:spcPct val="150000"/>
              </a:lnSpc>
            </a:pPr>
            <a:r>
              <a:rPr lang="es-DO" sz="3200" b="1" dirty="0">
                <a:effectLst/>
                <a:latin typeface="Calibri" panose="020F0502020204030204" pitchFamily="34" charset="0"/>
                <a:ea typeface="Calibri" panose="020F0502020204030204" pitchFamily="34" charset="0"/>
                <a:cs typeface="Times New Roman" panose="02020603050405020304" pitchFamily="18" charset="0"/>
              </a:rPr>
              <a:t>¿Cuál es la «tentación» a la cual los santos no cederán «ni siquiera con el pensamiento»? </a:t>
            </a:r>
            <a:endParaRPr lang="es-DO" sz="3200" b="1" dirty="0">
              <a:solidFill>
                <a:schemeClr val="accent2"/>
              </a:solidFill>
            </a:endParaRPr>
          </a:p>
          <a:p>
            <a:pPr algn="just">
              <a:lnSpc>
                <a:spcPct val="150000"/>
              </a:lnSpc>
            </a:pPr>
            <a:r>
              <a:rPr lang="es-DO" sz="3200" b="1" dirty="0">
                <a:solidFill>
                  <a:srgbClr val="00B050"/>
                </a:solidFill>
              </a:rPr>
              <a:t>Respuesta:</a:t>
            </a:r>
          </a:p>
          <a:p>
            <a:pPr algn="just">
              <a:lnSpc>
                <a:spcPct val="150000"/>
              </a:lnSpc>
            </a:pPr>
            <a:r>
              <a:rPr lang="es-DO" sz="3200" b="1" dirty="0">
                <a:effectLst/>
                <a:latin typeface="Calibri" panose="020F0502020204030204" pitchFamily="34" charset="0"/>
                <a:ea typeface="Calibri" panose="020F0502020204030204" pitchFamily="34" charset="0"/>
                <a:cs typeface="Times New Roman" panose="02020603050405020304" pitchFamily="18" charset="0"/>
              </a:rPr>
              <a:t>Las tentaciones de la</a:t>
            </a:r>
            <a:r>
              <a:rPr lang="es-DO" sz="3200" b="1" dirty="0">
                <a:solidFill>
                  <a:srgbClr val="00B050"/>
                </a:solidFill>
                <a:effectLst/>
                <a:latin typeface="Calibri" panose="020F0502020204030204" pitchFamily="34" charset="0"/>
                <a:ea typeface="Calibri" panose="020F0502020204030204" pitchFamily="34" charset="0"/>
                <a:cs typeface="Times New Roman" panose="02020603050405020304" pitchFamily="18" charset="0"/>
              </a:rPr>
              <a:t> </a:t>
            </a:r>
            <a:r>
              <a:rPr lang="es-DO" sz="3200" b="1" dirty="0">
                <a:solidFill>
                  <a:srgbClr val="6BC95B"/>
                </a:solidFill>
                <a:effectLst/>
                <a:latin typeface="Dreaming Outloud Pro" panose="03050502040302030504" pitchFamily="66" charset="0"/>
                <a:ea typeface="Calibri" panose="020F0502020204030204" pitchFamily="34" charset="0"/>
              </a:rPr>
              <a:t>incredulidad, </a:t>
            </a:r>
            <a:r>
              <a:rPr lang="es-DO" sz="3200" b="1" dirty="0">
                <a:effectLst/>
                <a:latin typeface="Dreaming Outloud Pro" panose="03050502040302030504" pitchFamily="66" charset="0"/>
                <a:ea typeface="Calibri" panose="020F0502020204030204" pitchFamily="34" charset="0"/>
              </a:rPr>
              <a:t>la </a:t>
            </a:r>
            <a:r>
              <a:rPr lang="es-DO" sz="3200" b="1" dirty="0">
                <a:solidFill>
                  <a:srgbClr val="6BC95B"/>
                </a:solidFill>
                <a:effectLst/>
                <a:latin typeface="Dreaming Outloud Pro" panose="03050502040302030504" pitchFamily="66" charset="0"/>
                <a:ea typeface="Calibri" panose="020F0502020204030204" pitchFamily="34" charset="0"/>
              </a:rPr>
              <a:t>desesperanza</a:t>
            </a:r>
            <a:r>
              <a:rPr lang="es-DO" sz="3200" b="1" dirty="0">
                <a:effectLst/>
                <a:latin typeface="Dreaming Outloud Pro" panose="03050502040302030504" pitchFamily="66" charset="0"/>
                <a:ea typeface="Calibri" panose="020F0502020204030204" pitchFamily="34" charset="0"/>
              </a:rPr>
              <a:t> y la </a:t>
            </a:r>
            <a:r>
              <a:rPr lang="es-DO" sz="3200" b="1" dirty="0">
                <a:solidFill>
                  <a:srgbClr val="6BC95B"/>
                </a:solidFill>
                <a:effectLst/>
                <a:latin typeface="Dreaming Outloud Pro" panose="03050502040302030504" pitchFamily="66" charset="0"/>
                <a:ea typeface="Calibri" panose="020F0502020204030204" pitchFamily="34" charset="0"/>
              </a:rPr>
              <a:t>impaciencia</a:t>
            </a:r>
            <a:r>
              <a:rPr lang="es-DO" sz="3200" b="1" dirty="0">
                <a:solidFill>
                  <a:srgbClr val="6BC95B"/>
                </a:solidFill>
              </a:rPr>
              <a:t>. </a:t>
            </a:r>
            <a:endParaRPr lang="es-DO" sz="3200" b="1" dirty="0">
              <a:solidFill>
                <a:srgbClr val="6BC95B"/>
              </a:solidFill>
              <a:latin typeface="Bahnschrift SemiCondensed" panose="020B0502040204020203" pitchFamily="34" charset="0"/>
            </a:endParaRPr>
          </a:p>
        </p:txBody>
      </p:sp>
    </p:spTree>
    <p:extLst>
      <p:ext uri="{BB962C8B-B14F-4D97-AF65-F5344CB8AC3E}">
        <p14:creationId xmlns:p14="http://schemas.microsoft.com/office/powerpoint/2010/main" val="3726552024"/>
      </p:ext>
    </p:extLst>
  </p:cSld>
  <p:clrMapOvr>
    <a:masterClrMapping/>
  </p:clrMapOvr>
  <p:transition spd="slow">
    <p:wipe/>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descr="3">
            <a:extLst>
              <a:ext uri="{FF2B5EF4-FFF2-40B4-BE49-F238E27FC236}">
                <a16:creationId xmlns:a16="http://schemas.microsoft.com/office/drawing/2014/main" id="{526AE5B0-38B8-D2D2-F81F-DD8C92274AB5}"/>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72427" y="0"/>
            <a:ext cx="12192000" cy="6858000"/>
          </a:xfrm>
          <a:prstGeom prst="rect">
            <a:avLst/>
          </a:prstGeom>
        </p:spPr>
      </p:pic>
      <p:sp>
        <p:nvSpPr>
          <p:cNvPr id="5" name="CuadroTexto 4">
            <a:extLst>
              <a:ext uri="{FF2B5EF4-FFF2-40B4-BE49-F238E27FC236}">
                <a16:creationId xmlns:a16="http://schemas.microsoft.com/office/drawing/2014/main" id="{C08B84B9-E2B0-1148-DC50-5801C944DA9C}"/>
              </a:ext>
            </a:extLst>
          </p:cNvPr>
          <p:cNvSpPr txBox="1"/>
          <p:nvPr/>
        </p:nvSpPr>
        <p:spPr>
          <a:xfrm>
            <a:off x="1064524" y="692727"/>
            <a:ext cx="9742021" cy="5196166"/>
          </a:xfrm>
          <a:prstGeom prst="rect">
            <a:avLst/>
          </a:prstGeom>
          <a:noFill/>
        </p:spPr>
        <p:txBody>
          <a:bodyPr wrap="square" rtlCol="0">
            <a:spAutoFit/>
          </a:bodyPr>
          <a:lstStyle/>
          <a:p>
            <a:pPr algn="just">
              <a:lnSpc>
                <a:spcPct val="150000"/>
              </a:lnSpc>
            </a:pPr>
            <a:r>
              <a:rPr lang="es-DO" sz="2800" b="1" dirty="0">
                <a:latin typeface="Calibri" panose="020F0502020204030204" pitchFamily="34" charset="0"/>
                <a:ea typeface="Calibri" panose="020F0502020204030204" pitchFamily="34" charset="0"/>
                <a:cs typeface="Times New Roman" panose="02020603050405020304" pitchFamily="18" charset="0"/>
              </a:rPr>
              <a:t>A </a:t>
            </a:r>
            <a:r>
              <a:rPr lang="es-DO" sz="2800" b="1" dirty="0">
                <a:effectLst/>
                <a:latin typeface="Calibri" panose="020F0502020204030204" pitchFamily="34" charset="0"/>
                <a:ea typeface="Calibri" panose="020F0502020204030204" pitchFamily="34" charset="0"/>
                <a:cs typeface="Times New Roman" panose="02020603050405020304" pitchFamily="18" charset="0"/>
              </a:rPr>
              <a:t>continuación, una cita de la Sra. White que la TUG </a:t>
            </a:r>
            <a:r>
              <a:rPr lang="es-DO" sz="2800" b="1" dirty="0">
                <a:latin typeface="Calibri" panose="020F0502020204030204" pitchFamily="34" charset="0"/>
                <a:ea typeface="Calibri" panose="020F0502020204030204" pitchFamily="34" charset="0"/>
                <a:cs typeface="Times New Roman" panose="02020603050405020304" pitchFamily="18" charset="0"/>
              </a:rPr>
              <a:t>ha malinterpretado: </a:t>
            </a:r>
          </a:p>
          <a:p>
            <a:pPr algn="just">
              <a:lnSpc>
                <a:spcPct val="150000"/>
              </a:lnSpc>
            </a:pPr>
            <a:r>
              <a:rPr lang="es-DO" sz="2800" b="1" dirty="0">
                <a:solidFill>
                  <a:srgbClr val="F5CC7B"/>
                </a:solidFill>
                <a:effectLst/>
                <a:latin typeface="Calibri" panose="020F0502020204030204" pitchFamily="34" charset="0"/>
                <a:ea typeface="Calibri" panose="020F0502020204030204" pitchFamily="34" charset="0"/>
                <a:cs typeface="Times New Roman" panose="02020603050405020304" pitchFamily="18" charset="0"/>
              </a:rPr>
              <a:t>«Satanás no pudo encontrar nada en el Hijo de Dios que le permitiese ganar la victoria. Cristo guardó los mandamientos de su Padre y no hubo en él ningún pecado de que Satanás pudiese sacar ventaja. Esta es la condición en que deben encontrarse los que han de poder subsistir en el tiempo de angustia».</a:t>
            </a:r>
            <a:endParaRPr lang="es-DO" sz="2800" b="1" baseline="30000" dirty="0">
              <a:solidFill>
                <a:srgbClr val="F5CC7B"/>
              </a:solidFill>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pPr>
            <a:endParaRPr lang="es-DO" sz="2800" b="1" dirty="0">
              <a:solidFill>
                <a:srgbClr val="F5CC7B"/>
              </a:solidFill>
            </a:endParaRPr>
          </a:p>
        </p:txBody>
      </p:sp>
    </p:spTree>
    <p:extLst>
      <p:ext uri="{BB962C8B-B14F-4D97-AF65-F5344CB8AC3E}">
        <p14:creationId xmlns:p14="http://schemas.microsoft.com/office/powerpoint/2010/main" val="3865920253"/>
      </p:ext>
    </p:extLst>
  </p:cSld>
  <p:clrMapOvr>
    <a:masterClrMapping/>
  </p:clrMapOvr>
  <p:transition spd="slow">
    <p:push dir="u"/>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descr="3">
            <a:extLst>
              <a:ext uri="{FF2B5EF4-FFF2-40B4-BE49-F238E27FC236}">
                <a16:creationId xmlns:a16="http://schemas.microsoft.com/office/drawing/2014/main" id="{526AE5B0-38B8-D2D2-F81F-DD8C92274AB5}"/>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72427" y="0"/>
            <a:ext cx="12192000" cy="6858000"/>
          </a:xfrm>
          <a:prstGeom prst="rect">
            <a:avLst/>
          </a:prstGeom>
        </p:spPr>
      </p:pic>
      <p:sp>
        <p:nvSpPr>
          <p:cNvPr id="5" name="CuadroTexto 4">
            <a:extLst>
              <a:ext uri="{FF2B5EF4-FFF2-40B4-BE49-F238E27FC236}">
                <a16:creationId xmlns:a16="http://schemas.microsoft.com/office/drawing/2014/main" id="{C08B84B9-E2B0-1148-DC50-5801C944DA9C}"/>
              </a:ext>
            </a:extLst>
          </p:cNvPr>
          <p:cNvSpPr txBox="1"/>
          <p:nvPr/>
        </p:nvSpPr>
        <p:spPr>
          <a:xfrm>
            <a:off x="1064525" y="692727"/>
            <a:ext cx="9769730" cy="6488828"/>
          </a:xfrm>
          <a:prstGeom prst="rect">
            <a:avLst/>
          </a:prstGeom>
          <a:noFill/>
        </p:spPr>
        <p:txBody>
          <a:bodyPr wrap="square" rtlCol="0">
            <a:spAutoFit/>
          </a:bodyPr>
          <a:lstStyle/>
          <a:p>
            <a:pPr algn="just">
              <a:lnSpc>
                <a:spcPct val="150000"/>
              </a:lnSpc>
            </a:pPr>
            <a:r>
              <a:rPr lang="es-DO" sz="2700" b="1" dirty="0">
                <a:latin typeface="Calibri" panose="020F0502020204030204" pitchFamily="34" charset="0"/>
                <a:ea typeface="Calibri" panose="020F0502020204030204" pitchFamily="34" charset="0"/>
                <a:cs typeface="Times New Roman" panose="02020603050405020304" pitchFamily="18" charset="0"/>
              </a:rPr>
              <a:t>Según la TUG, esta cita parece decir </a:t>
            </a:r>
            <a:r>
              <a:rPr lang="es-DO" sz="2700" b="1" dirty="0">
                <a:effectLst/>
                <a:latin typeface="Calibri" panose="020F0502020204030204" pitchFamily="34" charset="0"/>
                <a:ea typeface="Calibri" panose="020F0502020204030204" pitchFamily="34" charset="0"/>
                <a:cs typeface="Times New Roman" panose="02020603050405020304" pitchFamily="18" charset="0"/>
              </a:rPr>
              <a:t>que los santos tendrán un carácter tan puro e impecable como el de Cristo después del cierre de la gracia, pero esto es un error porque </a:t>
            </a:r>
            <a:r>
              <a:rPr lang="es-DO" sz="2700" b="1" dirty="0">
                <a:latin typeface="Calibri" panose="020F0502020204030204" pitchFamily="34" charset="0"/>
                <a:ea typeface="Calibri" panose="020F0502020204030204" pitchFamily="34" charset="0"/>
                <a:cs typeface="Times New Roman" panose="02020603050405020304" pitchFamily="18" charset="0"/>
              </a:rPr>
              <a:t>c</a:t>
            </a:r>
            <a:r>
              <a:rPr lang="es-DO" sz="2700" b="1" dirty="0">
                <a:effectLst/>
                <a:latin typeface="Calibri" panose="020F0502020204030204" pitchFamily="34" charset="0"/>
                <a:ea typeface="Calibri" panose="020F0502020204030204" pitchFamily="34" charset="0"/>
                <a:cs typeface="Times New Roman" panose="02020603050405020304" pitchFamily="18" charset="0"/>
              </a:rPr>
              <a:t>uando Jesús pasó por el Getsemaní, no poseyó ninguna </a:t>
            </a:r>
            <a:r>
              <a:rPr lang="es-DO" sz="2700" b="1" dirty="0">
                <a:solidFill>
                  <a:srgbClr val="F5CC7B"/>
                </a:solidFill>
                <a:effectLst/>
                <a:latin typeface="Calibri" panose="020F0502020204030204" pitchFamily="34" charset="0"/>
                <a:ea typeface="Calibri" panose="020F0502020204030204" pitchFamily="34" charset="0"/>
                <a:cs typeface="Times New Roman" panose="02020603050405020304" pitchFamily="18" charset="0"/>
              </a:rPr>
              <a:t>«índole terrenal que debió ser eliminada» </a:t>
            </a:r>
            <a:r>
              <a:rPr lang="es-DO" sz="2700" b="1" dirty="0">
                <a:effectLst/>
                <a:latin typeface="Calibri" panose="020F0502020204030204" pitchFamily="34" charset="0"/>
                <a:ea typeface="Calibri" panose="020F0502020204030204" pitchFamily="34" charset="0"/>
                <a:cs typeface="Times New Roman" panose="02020603050405020304" pitchFamily="18" charset="0"/>
              </a:rPr>
              <a:t>de su carácter con el objetivo de que la imagen del Padre se </a:t>
            </a:r>
            <a:r>
              <a:rPr lang="es-DO" sz="2700" b="1" dirty="0">
                <a:solidFill>
                  <a:srgbClr val="F5CC7B"/>
                </a:solidFill>
                <a:effectLst/>
                <a:latin typeface="Calibri" panose="020F0502020204030204" pitchFamily="34" charset="0"/>
                <a:ea typeface="Calibri" panose="020F0502020204030204" pitchFamily="34" charset="0"/>
                <a:cs typeface="Times New Roman" panose="02020603050405020304" pitchFamily="18" charset="0"/>
              </a:rPr>
              <a:t>«reflejara más perfectamente» </a:t>
            </a:r>
            <a:r>
              <a:rPr lang="es-DO" sz="2700" b="1" dirty="0">
                <a:effectLst/>
                <a:latin typeface="Calibri" panose="020F0502020204030204" pitchFamily="34" charset="0"/>
                <a:ea typeface="Calibri" panose="020F0502020204030204" pitchFamily="34" charset="0"/>
                <a:cs typeface="Times New Roman" panose="02020603050405020304" pitchFamily="18" charset="0"/>
              </a:rPr>
              <a:t>en Él. Tampoco, siguiendo la declaración </a:t>
            </a:r>
            <a:r>
              <a:rPr lang="es-DO" sz="2700" b="1" dirty="0">
                <a:effectLst/>
                <a:latin typeface="Dreaming Outloud Pro" panose="03050502040302030504" pitchFamily="66" charset="0"/>
                <a:ea typeface="Calibri" panose="020F0502020204030204" pitchFamily="34" charset="0"/>
                <a:cs typeface="Times New Roman" panose="02020603050405020304" pitchFamily="18" charset="0"/>
              </a:rPr>
              <a:t>de El conflicto de los siglos</a:t>
            </a:r>
            <a:r>
              <a:rPr lang="es-DO" sz="2700" b="1" dirty="0">
                <a:effectLst/>
                <a:latin typeface="Calibri" panose="020F0502020204030204" pitchFamily="34" charset="0"/>
                <a:ea typeface="Calibri" panose="020F0502020204030204" pitchFamily="34" charset="0"/>
                <a:cs typeface="Times New Roman" panose="02020603050405020304" pitchFamily="18" charset="0"/>
              </a:rPr>
              <a:t>, el Padre estaba </a:t>
            </a:r>
            <a:r>
              <a:rPr lang="es-DO" sz="2700" b="1" dirty="0">
                <a:solidFill>
                  <a:srgbClr val="F5CC7B"/>
                </a:solidFill>
                <a:effectLst/>
                <a:latin typeface="Calibri" panose="020F0502020204030204" pitchFamily="34" charset="0"/>
                <a:ea typeface="Calibri" panose="020F0502020204030204" pitchFamily="34" charset="0"/>
                <a:cs typeface="Times New Roman" panose="02020603050405020304" pitchFamily="18" charset="0"/>
              </a:rPr>
              <a:t>«consumiendo» </a:t>
            </a:r>
            <a:r>
              <a:rPr lang="es-DO" sz="2700" b="1" dirty="0">
                <a:effectLst/>
                <a:latin typeface="Calibri" panose="020F0502020204030204" pitchFamily="34" charset="0"/>
                <a:ea typeface="Calibri" panose="020F0502020204030204" pitchFamily="34" charset="0"/>
                <a:cs typeface="Times New Roman" panose="02020603050405020304" pitchFamily="18" charset="0"/>
              </a:rPr>
              <a:t>en su Hijo la </a:t>
            </a:r>
            <a:r>
              <a:rPr lang="es-DO" sz="2700" b="1" dirty="0">
                <a:solidFill>
                  <a:srgbClr val="F5CC7B"/>
                </a:solidFill>
                <a:effectLst/>
                <a:latin typeface="Calibri" panose="020F0502020204030204" pitchFamily="34" charset="0"/>
                <a:ea typeface="Calibri" panose="020F0502020204030204" pitchFamily="34" charset="0"/>
                <a:cs typeface="Times New Roman" panose="02020603050405020304" pitchFamily="18" charset="0"/>
              </a:rPr>
              <a:t>«mundanalidad», </a:t>
            </a:r>
            <a:r>
              <a:rPr lang="es-DO" sz="2700" b="1" dirty="0">
                <a:effectLst/>
                <a:latin typeface="Calibri" panose="020F0502020204030204" pitchFamily="34" charset="0"/>
                <a:ea typeface="Calibri" panose="020F0502020204030204" pitchFamily="34" charset="0"/>
                <a:cs typeface="Times New Roman" panose="02020603050405020304" pitchFamily="18" charset="0"/>
              </a:rPr>
              <a:t>como lo hará en los santos.</a:t>
            </a:r>
            <a:endParaRPr lang="en-US" sz="2700" b="1"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pPr>
            <a:endParaRPr lang="es-DO" sz="2800" b="1" dirty="0">
              <a:solidFill>
                <a:srgbClr val="F5CC7B"/>
              </a:solidFill>
            </a:endParaRPr>
          </a:p>
        </p:txBody>
      </p:sp>
    </p:spTree>
    <p:extLst>
      <p:ext uri="{BB962C8B-B14F-4D97-AF65-F5344CB8AC3E}">
        <p14:creationId xmlns:p14="http://schemas.microsoft.com/office/powerpoint/2010/main" val="1007080701"/>
      </p:ext>
    </p:extLst>
  </p:cSld>
  <p:clrMapOvr>
    <a:masterClrMapping/>
  </p:clrMapOvr>
  <p:transition spd="slow">
    <p:push dir="u"/>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descr="3">
            <a:extLst>
              <a:ext uri="{FF2B5EF4-FFF2-40B4-BE49-F238E27FC236}">
                <a16:creationId xmlns:a16="http://schemas.microsoft.com/office/drawing/2014/main" id="{526AE5B0-38B8-D2D2-F81F-DD8C92274AB5}"/>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72427" y="0"/>
            <a:ext cx="12192000" cy="6858000"/>
          </a:xfrm>
          <a:prstGeom prst="rect">
            <a:avLst/>
          </a:prstGeom>
        </p:spPr>
      </p:pic>
      <p:sp>
        <p:nvSpPr>
          <p:cNvPr id="5" name="CuadroTexto 4">
            <a:extLst>
              <a:ext uri="{FF2B5EF4-FFF2-40B4-BE49-F238E27FC236}">
                <a16:creationId xmlns:a16="http://schemas.microsoft.com/office/drawing/2014/main" id="{C08B84B9-E2B0-1148-DC50-5801C944DA9C}"/>
              </a:ext>
            </a:extLst>
          </p:cNvPr>
          <p:cNvSpPr txBox="1"/>
          <p:nvPr/>
        </p:nvSpPr>
        <p:spPr>
          <a:xfrm>
            <a:off x="1064524" y="692727"/>
            <a:ext cx="10060675" cy="6488828"/>
          </a:xfrm>
          <a:prstGeom prst="rect">
            <a:avLst/>
          </a:prstGeom>
          <a:noFill/>
        </p:spPr>
        <p:txBody>
          <a:bodyPr wrap="square" rtlCol="0">
            <a:spAutoFit/>
          </a:bodyPr>
          <a:lstStyle/>
          <a:p>
            <a:pPr algn="just">
              <a:lnSpc>
                <a:spcPct val="150000"/>
              </a:lnSpc>
            </a:pPr>
            <a:r>
              <a:rPr lang="es-DO" sz="2800" b="1" dirty="0">
                <a:effectLst/>
                <a:latin typeface="Calibri" panose="020F0502020204030204" pitchFamily="34" charset="0"/>
                <a:ea typeface="Calibri" panose="020F0502020204030204" pitchFamily="34" charset="0"/>
                <a:cs typeface="Times New Roman" panose="02020603050405020304" pitchFamily="18" charset="0"/>
              </a:rPr>
              <a:t>Satanás no encontró en Cristo</a:t>
            </a:r>
            <a:r>
              <a:rPr lang="es-DO" sz="2800" b="1" dirty="0">
                <a:effectLst/>
                <a:latin typeface="Dreaming Outloud Pro" panose="03050502040302030504" pitchFamily="66" charset="0"/>
                <a:ea typeface="Calibri" panose="020F0502020204030204" pitchFamily="34" charset="0"/>
              </a:rPr>
              <a:t> nada </a:t>
            </a:r>
            <a:r>
              <a:rPr lang="es-DO" sz="2800" b="1" dirty="0">
                <a:solidFill>
                  <a:srgbClr val="F5CC7B"/>
                </a:solidFill>
                <a:effectLst/>
                <a:latin typeface="Calibri" panose="020F0502020204030204" pitchFamily="34" charset="0"/>
                <a:ea typeface="Calibri" panose="020F0502020204030204" pitchFamily="34" charset="0"/>
                <a:cs typeface="Times New Roman" panose="02020603050405020304" pitchFamily="18" charset="0"/>
              </a:rPr>
              <a:t>«que le permitiese ganar la victoria», </a:t>
            </a:r>
            <a:r>
              <a:rPr lang="es-DO" sz="2800" b="1" dirty="0">
                <a:effectLst/>
                <a:latin typeface="Calibri" panose="020F0502020204030204" pitchFamily="34" charset="0"/>
                <a:ea typeface="Calibri" panose="020F0502020204030204" pitchFamily="34" charset="0"/>
                <a:cs typeface="Times New Roman" panose="02020603050405020304" pitchFamily="18" charset="0"/>
              </a:rPr>
              <a:t>pues Jesús nunca consintió a sus tentaciones. Después del sellamiento, </a:t>
            </a:r>
            <a:r>
              <a:rPr lang="es-DO" sz="2800" b="1" dirty="0">
                <a:solidFill>
                  <a:srgbClr val="6BC95B"/>
                </a:solidFill>
                <a:effectLst/>
                <a:latin typeface="Calibri" panose="020F0502020204030204" pitchFamily="34" charset="0"/>
                <a:ea typeface="Calibri" panose="020F0502020204030204" pitchFamily="34" charset="0"/>
                <a:cs typeface="Times New Roman" panose="02020603050405020304" pitchFamily="18" charset="0"/>
              </a:rPr>
              <a:t>los santos no cederán a las tentaciones del maligno que procuran hacerlos perder su fe, su confianza en Dios y esperanza.</a:t>
            </a:r>
            <a:r>
              <a:rPr lang="es-DO" sz="2800" b="1" dirty="0">
                <a:effectLst/>
                <a:latin typeface="Calibri" panose="020F0502020204030204" pitchFamily="34" charset="0"/>
                <a:ea typeface="Calibri" panose="020F0502020204030204" pitchFamily="34" charset="0"/>
                <a:cs typeface="Times New Roman" panose="02020603050405020304" pitchFamily="18" charset="0"/>
              </a:rPr>
              <a:t> Es en este sentido que ellos se encontrarán en</a:t>
            </a:r>
            <a:r>
              <a:rPr lang="es-DO" sz="2800" b="1" dirty="0">
                <a:solidFill>
                  <a:srgbClr val="F5CC7B"/>
                </a:solidFill>
                <a:effectLst/>
                <a:latin typeface="Calibri" panose="020F0502020204030204" pitchFamily="34" charset="0"/>
                <a:ea typeface="Calibri" panose="020F0502020204030204" pitchFamily="34" charset="0"/>
                <a:cs typeface="Times New Roman" panose="02020603050405020304" pitchFamily="18" charset="0"/>
              </a:rPr>
              <a:t> «la condición» </a:t>
            </a:r>
            <a:r>
              <a:rPr lang="es-DO" sz="2800" b="1" dirty="0">
                <a:effectLst/>
                <a:latin typeface="Calibri" panose="020F0502020204030204" pitchFamily="34" charset="0"/>
                <a:ea typeface="Calibri" panose="020F0502020204030204" pitchFamily="34" charset="0"/>
                <a:cs typeface="Times New Roman" panose="02020603050405020304" pitchFamily="18" charset="0"/>
              </a:rPr>
              <a:t>en la que Cristo vivió </a:t>
            </a:r>
            <a:r>
              <a:rPr lang="es-DO" sz="2800" b="1" dirty="0"/>
              <a:t>[…]. Pero </a:t>
            </a:r>
            <a:r>
              <a:rPr lang="es-DO" sz="2800" b="1" dirty="0">
                <a:effectLst/>
                <a:latin typeface="Calibri" panose="020F0502020204030204" pitchFamily="34" charset="0"/>
                <a:ea typeface="Calibri" panose="020F0502020204030204" pitchFamily="34" charset="0"/>
                <a:cs typeface="Times New Roman" panose="02020603050405020304" pitchFamily="18" charset="0"/>
              </a:rPr>
              <a:t>su carácter, diferente al de Cristo, estará siendo purificado y pulido de su </a:t>
            </a:r>
            <a:r>
              <a:rPr lang="es-DO" sz="2800" b="1" dirty="0">
                <a:solidFill>
                  <a:srgbClr val="F5CC7B"/>
                </a:solidFill>
                <a:effectLst/>
                <a:latin typeface="Calibri" panose="020F0502020204030204" pitchFamily="34" charset="0"/>
                <a:ea typeface="Calibri" panose="020F0502020204030204" pitchFamily="34" charset="0"/>
                <a:cs typeface="Times New Roman" panose="02020603050405020304" pitchFamily="18" charset="0"/>
              </a:rPr>
              <a:t>«índole terrenal»</a:t>
            </a:r>
            <a:r>
              <a:rPr lang="es-DO" sz="2800" b="1" dirty="0">
                <a:effectLst/>
                <a:latin typeface="Calibri" panose="020F0502020204030204" pitchFamily="34" charset="0"/>
                <a:ea typeface="Calibri" panose="020F0502020204030204" pitchFamily="34" charset="0"/>
                <a:cs typeface="Times New Roman" panose="02020603050405020304" pitchFamily="18" charset="0"/>
              </a:rPr>
              <a:t> para que puedan estar listos para el encuentro con su Señor. </a:t>
            </a:r>
            <a:endParaRPr lang="en-US" sz="2800" b="1"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pPr>
            <a:endParaRPr lang="en-US" sz="2800" b="1"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pPr>
            <a:endParaRPr lang="es-DO" sz="2800" b="1" dirty="0">
              <a:solidFill>
                <a:srgbClr val="F5CC7B"/>
              </a:solidFill>
            </a:endParaRPr>
          </a:p>
        </p:txBody>
      </p:sp>
    </p:spTree>
    <p:extLst>
      <p:ext uri="{BB962C8B-B14F-4D97-AF65-F5344CB8AC3E}">
        <p14:creationId xmlns:p14="http://schemas.microsoft.com/office/powerpoint/2010/main" val="1025966441"/>
      </p:ext>
    </p:extLst>
  </p:cSld>
  <p:clrMapOvr>
    <a:masterClrMapping/>
  </p:clrMapOvr>
  <p:transition spd="slow">
    <p:push dir="u"/>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descr="3">
            <a:extLst>
              <a:ext uri="{FF2B5EF4-FFF2-40B4-BE49-F238E27FC236}">
                <a16:creationId xmlns:a16="http://schemas.microsoft.com/office/drawing/2014/main" id="{526AE5B0-38B8-D2D2-F81F-DD8C92274AB5}"/>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98474" y="0"/>
            <a:ext cx="12192000" cy="6858000"/>
          </a:xfrm>
          <a:prstGeom prst="rect">
            <a:avLst/>
          </a:prstGeom>
        </p:spPr>
      </p:pic>
      <p:sp>
        <p:nvSpPr>
          <p:cNvPr id="4" name="CuadroTexto 3">
            <a:extLst>
              <a:ext uri="{FF2B5EF4-FFF2-40B4-BE49-F238E27FC236}">
                <a16:creationId xmlns:a16="http://schemas.microsoft.com/office/drawing/2014/main" id="{64135796-1766-D8EE-051A-21064EBE411E}"/>
              </a:ext>
            </a:extLst>
          </p:cNvPr>
          <p:cNvSpPr txBox="1"/>
          <p:nvPr/>
        </p:nvSpPr>
        <p:spPr>
          <a:xfrm>
            <a:off x="530101" y="49359"/>
            <a:ext cx="3367889" cy="523220"/>
          </a:xfrm>
          <a:prstGeom prst="rect">
            <a:avLst/>
          </a:prstGeom>
          <a:noFill/>
        </p:spPr>
        <p:txBody>
          <a:bodyPr wrap="square" rtlCol="0">
            <a:spAutoFit/>
          </a:bodyPr>
          <a:lstStyle/>
          <a:p>
            <a:pPr algn="ctr"/>
            <a:r>
              <a:rPr lang="es-MX" sz="2800" b="1" dirty="0"/>
              <a:t>INTRODUCCIÓN</a:t>
            </a:r>
            <a:endParaRPr lang="es-DO" sz="2800" b="1" dirty="0"/>
          </a:p>
        </p:txBody>
      </p:sp>
      <p:sp>
        <p:nvSpPr>
          <p:cNvPr id="5" name="CuadroTexto 4">
            <a:extLst>
              <a:ext uri="{FF2B5EF4-FFF2-40B4-BE49-F238E27FC236}">
                <a16:creationId xmlns:a16="http://schemas.microsoft.com/office/drawing/2014/main" id="{C08B84B9-E2B0-1148-DC50-5801C944DA9C}"/>
              </a:ext>
            </a:extLst>
          </p:cNvPr>
          <p:cNvSpPr txBox="1"/>
          <p:nvPr/>
        </p:nvSpPr>
        <p:spPr>
          <a:xfrm>
            <a:off x="689317" y="986645"/>
            <a:ext cx="10522634" cy="6363280"/>
          </a:xfrm>
          <a:prstGeom prst="rect">
            <a:avLst/>
          </a:prstGeom>
          <a:noFill/>
        </p:spPr>
        <p:txBody>
          <a:bodyPr wrap="square" rtlCol="0">
            <a:spAutoFit/>
          </a:bodyPr>
          <a:lstStyle/>
          <a:p>
            <a:pPr algn="just">
              <a:lnSpc>
                <a:spcPct val="150000"/>
              </a:lnSpc>
            </a:pPr>
            <a:r>
              <a:rPr lang="es-DO" sz="3500" b="1" dirty="0">
                <a:effectLst/>
                <a:ea typeface="Calibri" panose="020F0502020204030204" pitchFamily="34" charset="0"/>
                <a:cs typeface="Times New Roman" panose="02020603050405020304" pitchFamily="18" charset="0"/>
              </a:rPr>
              <a:t>En el capítulo anterior, estudiamos la experiencia del pueblo de Dios durante los períodos que anteceden y siguen al cierre del tiempo de gracia, como lo describen los escritos de la Sra. White. Vimos que estos temas son abordados en forma amplia en capítulos claves de los libros </a:t>
            </a:r>
            <a:r>
              <a:rPr lang="es-DO" sz="3500" b="1" dirty="0">
                <a:effectLst/>
                <a:ea typeface="Calibri" panose="020F0502020204030204" pitchFamily="34" charset="0"/>
              </a:rPr>
              <a:t>El conflicto de los siglos</a:t>
            </a:r>
            <a:r>
              <a:rPr lang="es-DO" sz="3500" b="1" dirty="0">
                <a:effectLst/>
                <a:ea typeface="Calibri" panose="020F0502020204030204" pitchFamily="34" charset="0"/>
                <a:cs typeface="Times New Roman" panose="02020603050405020304" pitchFamily="18" charset="0"/>
              </a:rPr>
              <a:t> y Joyas de los testimonios, t. 2. </a:t>
            </a:r>
            <a:r>
              <a:rPr lang="es-DO" sz="3500" b="1" dirty="0"/>
              <a:t>. </a:t>
            </a:r>
          </a:p>
          <a:p>
            <a:pPr algn="just"/>
            <a:endParaRPr lang="es-ES" sz="4000" dirty="0">
              <a:latin typeface="Bahnschrift SemiCondensed" panose="020B0502040204020203" pitchFamily="34" charset="0"/>
            </a:endParaRPr>
          </a:p>
        </p:txBody>
      </p:sp>
    </p:spTree>
    <p:extLst>
      <p:ext uri="{BB962C8B-B14F-4D97-AF65-F5344CB8AC3E}">
        <p14:creationId xmlns:p14="http://schemas.microsoft.com/office/powerpoint/2010/main" val="2290482967"/>
      </p:ext>
    </p:extLst>
  </p:cSld>
  <p:clrMapOvr>
    <a:masterClrMapping/>
  </p:clrMapOvr>
  <p:transition spd="slow">
    <p:push dir="u"/>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descr="3">
            <a:extLst>
              <a:ext uri="{FF2B5EF4-FFF2-40B4-BE49-F238E27FC236}">
                <a16:creationId xmlns:a16="http://schemas.microsoft.com/office/drawing/2014/main" id="{526AE5B0-38B8-D2D2-F81F-DD8C92274AB5}"/>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5" name="CuadroTexto 4">
            <a:extLst>
              <a:ext uri="{FF2B5EF4-FFF2-40B4-BE49-F238E27FC236}">
                <a16:creationId xmlns:a16="http://schemas.microsoft.com/office/drawing/2014/main" id="{C08B84B9-E2B0-1148-DC50-5801C944DA9C}"/>
              </a:ext>
            </a:extLst>
          </p:cNvPr>
          <p:cNvSpPr txBox="1"/>
          <p:nvPr/>
        </p:nvSpPr>
        <p:spPr>
          <a:xfrm>
            <a:off x="764275" y="665018"/>
            <a:ext cx="10541034" cy="5376472"/>
          </a:xfrm>
          <a:prstGeom prst="rect">
            <a:avLst/>
          </a:prstGeom>
          <a:noFill/>
        </p:spPr>
        <p:txBody>
          <a:bodyPr wrap="square" rtlCol="0">
            <a:spAutoFit/>
          </a:bodyPr>
          <a:lstStyle/>
          <a:p>
            <a:pPr algn="just">
              <a:lnSpc>
                <a:spcPct val="150000"/>
              </a:lnSpc>
            </a:pPr>
            <a:r>
              <a:rPr lang="es-MX" sz="3200" b="1" dirty="0">
                <a:solidFill>
                  <a:srgbClr val="C00000"/>
                </a:solidFill>
              </a:rPr>
              <a:t>Pregunta: </a:t>
            </a:r>
          </a:p>
          <a:p>
            <a:pPr algn="just">
              <a:lnSpc>
                <a:spcPct val="150000"/>
              </a:lnSpc>
            </a:pPr>
            <a:r>
              <a:rPr lang="es-DO" sz="2800" b="1" dirty="0">
                <a:effectLst/>
                <a:latin typeface="Calibri" panose="020F0502020204030204" pitchFamily="34" charset="0"/>
                <a:ea typeface="Calibri" panose="020F0502020204030204" pitchFamily="34" charset="0"/>
                <a:cs typeface="Times New Roman" panose="02020603050405020304" pitchFamily="18" charset="0"/>
              </a:rPr>
              <a:t>¿Cuál es, pues, la clave de la victoria de los santos? </a:t>
            </a:r>
            <a:endParaRPr lang="es-DO" sz="2800" b="1" dirty="0">
              <a:solidFill>
                <a:schemeClr val="accent2"/>
              </a:solidFill>
            </a:endParaRPr>
          </a:p>
          <a:p>
            <a:pPr algn="just">
              <a:lnSpc>
                <a:spcPct val="150000"/>
              </a:lnSpc>
            </a:pPr>
            <a:r>
              <a:rPr lang="es-DO" sz="3200" b="1" dirty="0">
                <a:solidFill>
                  <a:srgbClr val="00B050"/>
                </a:solidFill>
              </a:rPr>
              <a:t>Respuesta:</a:t>
            </a:r>
          </a:p>
          <a:p>
            <a:pPr algn="just">
              <a:lnSpc>
                <a:spcPct val="150000"/>
              </a:lnSpc>
            </a:pPr>
            <a:r>
              <a:rPr lang="es-DO" sz="2800" b="1" dirty="0">
                <a:effectLst/>
                <a:latin typeface="Calibri" panose="020F0502020204030204" pitchFamily="34" charset="0"/>
                <a:ea typeface="Calibri" panose="020F0502020204030204" pitchFamily="34" charset="0"/>
                <a:cs typeface="Times New Roman" panose="02020603050405020304" pitchFamily="18" charset="0"/>
              </a:rPr>
              <a:t>Estarán tan sumidos en su angustia y en la búsqueda de la seguridad del perdón divino de sus pecados, que no habrá espacio en sus mentes y corazones para ceder a las sugestiones del enemigo. Han llegado a un punto sin retorno en su decisión de seguir al Señor </a:t>
            </a:r>
            <a:r>
              <a:rPr lang="es-DO" sz="2800" b="1" dirty="0">
                <a:solidFill>
                  <a:srgbClr val="FFC000"/>
                </a:solidFill>
                <a:effectLst/>
                <a:latin typeface="Calibri" panose="020F0502020204030204" pitchFamily="34" charset="0"/>
                <a:ea typeface="Calibri" panose="020F0502020204030204" pitchFamily="34" charset="0"/>
                <a:cs typeface="Times New Roman" panose="02020603050405020304" pitchFamily="18" charset="0"/>
              </a:rPr>
              <a:t>(Ap. 22:11). </a:t>
            </a:r>
            <a:endParaRPr lang="es-DO" sz="2800" b="1" dirty="0">
              <a:solidFill>
                <a:srgbClr val="FFC000"/>
              </a:solidFill>
              <a:latin typeface="Bahnschrift SemiCondensed" panose="020B0502040204020203" pitchFamily="34" charset="0"/>
            </a:endParaRPr>
          </a:p>
        </p:txBody>
      </p:sp>
    </p:spTree>
    <p:extLst>
      <p:ext uri="{BB962C8B-B14F-4D97-AF65-F5344CB8AC3E}">
        <p14:creationId xmlns:p14="http://schemas.microsoft.com/office/powerpoint/2010/main" val="1746958616"/>
      </p:ext>
    </p:extLst>
  </p:cSld>
  <p:clrMapOvr>
    <a:masterClrMapping/>
  </p:clrMapOvr>
  <p:transition spd="slow">
    <p:push dir="u"/>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descr="4">
            <a:extLst>
              <a:ext uri="{FF2B5EF4-FFF2-40B4-BE49-F238E27FC236}">
                <a16:creationId xmlns:a16="http://schemas.microsoft.com/office/drawing/2014/main" id="{2D8FDD8E-CD0E-8DAD-43A3-9A5B7F55511E}"/>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Rectángulo 1"/>
          <p:cNvSpPr/>
          <p:nvPr/>
        </p:nvSpPr>
        <p:spPr>
          <a:xfrm>
            <a:off x="259307" y="191069"/>
            <a:ext cx="11682484" cy="7207229"/>
          </a:xfrm>
          <a:prstGeom prst="rect">
            <a:avLst/>
          </a:prstGeom>
        </p:spPr>
        <p:txBody>
          <a:bodyPr wrap="square">
            <a:spAutoFit/>
          </a:bodyPr>
          <a:lstStyle/>
          <a:p>
            <a:pPr algn="just"/>
            <a:r>
              <a:rPr lang="es-DO" sz="2600" b="1" dirty="0">
                <a:solidFill>
                  <a:srgbClr val="FFC000"/>
                </a:solidFill>
              </a:rPr>
              <a:t>Responde verdadero o falso según consideres. </a:t>
            </a:r>
            <a:endParaRPr lang="es-MX" sz="2600" b="1" dirty="0"/>
          </a:p>
          <a:p>
            <a:pPr marL="514350" indent="-514350" algn="just">
              <a:buFontTx/>
              <a:buAutoNum type="arabicPeriod"/>
            </a:pPr>
            <a:r>
              <a:rPr lang="es-DO" sz="2300" b="1" dirty="0">
                <a:latin typeface="Calibri" panose="020F0502020204030204" pitchFamily="34" charset="0"/>
                <a:ea typeface="Calibri" panose="020F0502020204030204" pitchFamily="34" charset="0"/>
                <a:cs typeface="Calibri" panose="020F0502020204030204" pitchFamily="34" charset="0"/>
              </a:rPr>
              <a:t>El tiempo de angustia de Jacob es un periodo de intensa prueba que media entre el </a:t>
            </a:r>
          </a:p>
          <a:p>
            <a:pPr algn="just"/>
            <a:r>
              <a:rPr lang="es-DO" sz="2300" b="1" dirty="0">
                <a:latin typeface="Calibri" panose="020F0502020204030204" pitchFamily="34" charset="0"/>
                <a:ea typeface="Calibri" panose="020F0502020204030204" pitchFamily="34" charset="0"/>
                <a:cs typeface="Calibri" panose="020F0502020204030204" pitchFamily="34" charset="0"/>
              </a:rPr>
              <a:t>cierre de gracia y la Segunda Venida de Cristo.</a:t>
            </a:r>
            <a:endParaRPr lang="es-MX" sz="2300" b="1" dirty="0">
              <a:latin typeface="Calibri" panose="020F0502020204030204" pitchFamily="34" charset="0"/>
              <a:ea typeface="Calibri" panose="020F0502020204030204" pitchFamily="34" charset="0"/>
              <a:cs typeface="Calibri" panose="020F0502020204030204" pitchFamily="34" charset="0"/>
            </a:endParaRPr>
          </a:p>
          <a:p>
            <a:pPr algn="just"/>
            <a:r>
              <a:rPr lang="es-MX" sz="2300" b="1" dirty="0">
                <a:solidFill>
                  <a:srgbClr val="00B050"/>
                </a:solidFill>
              </a:rPr>
              <a:t>Verdadero</a:t>
            </a:r>
          </a:p>
          <a:p>
            <a:pPr algn="just"/>
            <a:endParaRPr lang="es-MX" sz="2300" dirty="0">
              <a:latin typeface="Bahnschrift SemiBold SemiConden" panose="020B0502040204020203" pitchFamily="34" charset="0"/>
            </a:endParaRPr>
          </a:p>
          <a:p>
            <a:pPr marL="457200" indent="-457200" algn="just">
              <a:buAutoNum type="arabicPeriod" startAt="2"/>
            </a:pPr>
            <a:r>
              <a:rPr lang="es-MX" sz="2400" b="1" dirty="0">
                <a:latin typeface="Calibri" panose="020F0502020204030204" pitchFamily="34" charset="0"/>
                <a:ea typeface="Calibri" panose="020F0502020204030204" pitchFamily="34" charset="0"/>
                <a:cs typeface="Calibri" panose="020F0502020204030204" pitchFamily="34" charset="0"/>
              </a:rPr>
              <a:t>El tiempo de angustia de Jacob </a:t>
            </a:r>
            <a:r>
              <a:rPr lang="es-DO" sz="2400" b="1" dirty="0">
                <a:latin typeface="Calibri" panose="020F0502020204030204" pitchFamily="34" charset="0"/>
                <a:ea typeface="Calibri" panose="020F0502020204030204" pitchFamily="34" charset="0"/>
                <a:cs typeface="Times New Roman" panose="02020603050405020304" pitchFamily="18" charset="0"/>
              </a:rPr>
              <a:t>será generado por la imposición de la marca de la</a:t>
            </a:r>
          </a:p>
          <a:p>
            <a:pPr algn="just"/>
            <a:r>
              <a:rPr lang="es-DO" sz="2400" b="1" dirty="0">
                <a:latin typeface="Calibri" panose="020F0502020204030204" pitchFamily="34" charset="0"/>
                <a:ea typeface="Calibri" panose="020F0502020204030204" pitchFamily="34" charset="0"/>
                <a:cs typeface="Times New Roman" panose="02020603050405020304" pitchFamily="18" charset="0"/>
              </a:rPr>
              <a:t> bestia y el decreto de muerte.</a:t>
            </a:r>
            <a:endParaRPr lang="es-DO" sz="2400" dirty="0">
              <a:latin typeface="Bahnschrift SemiBold SemiConden" panose="020B0502040204020203" pitchFamily="34" charset="0"/>
            </a:endParaRPr>
          </a:p>
          <a:p>
            <a:pPr algn="just"/>
            <a:r>
              <a:rPr lang="es-MX" sz="2300" b="1" dirty="0">
                <a:solidFill>
                  <a:srgbClr val="FF0000"/>
                </a:solidFill>
              </a:rPr>
              <a:t>Falso</a:t>
            </a:r>
            <a:r>
              <a:rPr lang="es-MX" sz="2300" b="1" dirty="0">
                <a:solidFill>
                  <a:srgbClr val="00B050"/>
                </a:solidFill>
              </a:rPr>
              <a:t>  </a:t>
            </a:r>
          </a:p>
          <a:p>
            <a:pPr lvl="0" algn="just"/>
            <a:r>
              <a:rPr lang="es-MX" sz="2300" dirty="0">
                <a:latin typeface="Bahnschrift SemiBold SemiConden" panose="020B0502040204020203" pitchFamily="34" charset="0"/>
              </a:rPr>
              <a:t> </a:t>
            </a:r>
          </a:p>
          <a:p>
            <a:pPr lvl="0" algn="just"/>
            <a:r>
              <a:rPr lang="es-MX" sz="2300" dirty="0">
                <a:latin typeface="Bahnschrift SemiBold SemiConden" panose="020B0502040204020203" pitchFamily="34" charset="0"/>
              </a:rPr>
              <a:t>3. </a:t>
            </a:r>
            <a:r>
              <a:rPr lang="es-MX" sz="2400" b="1" dirty="0"/>
              <a:t>Antes que llegue el tiempo de angustia, cada caso habrá sido fallado para </a:t>
            </a:r>
          </a:p>
          <a:p>
            <a:pPr lvl="0" algn="just"/>
            <a:r>
              <a:rPr lang="es-MX" sz="2400" b="1" dirty="0"/>
              <a:t>vida o para muerte.</a:t>
            </a:r>
          </a:p>
          <a:p>
            <a:pPr lvl="0" algn="just"/>
            <a:r>
              <a:rPr lang="es-MX" sz="2300" b="1" dirty="0">
                <a:solidFill>
                  <a:srgbClr val="00B050"/>
                </a:solidFill>
              </a:rPr>
              <a:t>Verdadero</a:t>
            </a:r>
          </a:p>
          <a:p>
            <a:pPr lvl="0" algn="just"/>
            <a:endParaRPr lang="es-MX" sz="2300" b="1" dirty="0">
              <a:solidFill>
                <a:srgbClr val="00B050"/>
              </a:solidFill>
            </a:endParaRPr>
          </a:p>
          <a:p>
            <a:pPr algn="just"/>
            <a:r>
              <a:rPr lang="es-MX" sz="2300" dirty="0">
                <a:latin typeface="Bahnschrift SemiBold SemiConden" panose="020B0502040204020203" pitchFamily="34" charset="0"/>
              </a:rPr>
              <a:t>4</a:t>
            </a:r>
            <a:r>
              <a:rPr lang="es-MX" sz="2300" b="1" dirty="0"/>
              <a:t>. Al concluir su intercesión, Cristo </a:t>
            </a:r>
            <a:r>
              <a:rPr lang="es-DO" sz="2400" b="1" dirty="0">
                <a:latin typeface="Calibri" panose="020F0502020204030204" pitchFamily="34" charset="0"/>
                <a:ea typeface="Calibri" panose="020F0502020204030204" pitchFamily="34" charset="0"/>
                <a:cs typeface="Times New Roman" panose="02020603050405020304" pitchFamily="18" charset="0"/>
              </a:rPr>
              <a:t>dejará pasar a su pueblo por el tiempo de angustia </a:t>
            </a:r>
          </a:p>
          <a:p>
            <a:pPr algn="just"/>
            <a:r>
              <a:rPr lang="es-DO" sz="2400" b="1" dirty="0">
                <a:latin typeface="Calibri" panose="020F0502020204030204" pitchFamily="34" charset="0"/>
                <a:ea typeface="Calibri" panose="020F0502020204030204" pitchFamily="34" charset="0"/>
                <a:cs typeface="Times New Roman" panose="02020603050405020304" pitchFamily="18" charset="0"/>
              </a:rPr>
              <a:t>sin la seguridad de su presencia.</a:t>
            </a:r>
            <a:endParaRPr lang="es-DO" sz="2400" dirty="0">
              <a:latin typeface="Bahnschrift SemiBold SemiConden" panose="020B0502040204020203" pitchFamily="34" charset="0"/>
            </a:endParaRPr>
          </a:p>
          <a:p>
            <a:pPr lvl="0" algn="just"/>
            <a:r>
              <a:rPr lang="es-MX" sz="2300" b="1" dirty="0">
                <a:solidFill>
                  <a:srgbClr val="FF0000"/>
                </a:solidFill>
              </a:rPr>
              <a:t>Falso</a:t>
            </a:r>
            <a:endParaRPr lang="es-DO" sz="2300" b="1" dirty="0">
              <a:solidFill>
                <a:srgbClr val="FF0000"/>
              </a:solidFill>
            </a:endParaRPr>
          </a:p>
          <a:p>
            <a:pPr lvl="0" algn="just"/>
            <a:endParaRPr lang="es-MX" sz="2300" dirty="0">
              <a:latin typeface="Bahnschrift SemiBold SemiConden" panose="020B0502040204020203" pitchFamily="34" charset="0"/>
            </a:endParaRPr>
          </a:p>
          <a:p>
            <a:pPr algn="just">
              <a:lnSpc>
                <a:spcPct val="150000"/>
              </a:lnSpc>
            </a:pPr>
            <a:endParaRPr lang="es-MX" sz="2600" dirty="0">
              <a:solidFill>
                <a:srgbClr val="00B050"/>
              </a:solidFill>
              <a:latin typeface="Bahnschrift SemiBold SemiConden" panose="020B0502040204020203" pitchFamily="34" charset="0"/>
            </a:endParaRPr>
          </a:p>
          <a:p>
            <a:pPr algn="just">
              <a:lnSpc>
                <a:spcPct val="150000"/>
              </a:lnSpc>
            </a:pPr>
            <a:endParaRPr lang="es-DO" dirty="0">
              <a:solidFill>
                <a:srgbClr val="FFC000"/>
              </a:solidFill>
              <a:latin typeface="Bahnschrift SemiBold SemiConden" panose="020B0502040204020203" pitchFamily="34" charset="0"/>
            </a:endParaRPr>
          </a:p>
        </p:txBody>
      </p:sp>
    </p:spTree>
    <p:extLst>
      <p:ext uri="{BB962C8B-B14F-4D97-AF65-F5344CB8AC3E}">
        <p14:creationId xmlns:p14="http://schemas.microsoft.com/office/powerpoint/2010/main" val="1775439941"/>
      </p:ext>
    </p:extLst>
  </p:cSld>
  <p:clrMapOvr>
    <a:masterClrMapping/>
  </p:clrMapOvr>
  <mc:AlternateContent xmlns:mc="http://schemas.openxmlformats.org/markup-compatibility/2006" xmlns:p14="http://schemas.microsoft.com/office/powerpoint/2010/main">
    <mc:Choice Requires="p14">
      <p:transition p14:dur="10">
        <p:fade/>
      </p:transition>
    </mc:Choice>
    <mc:Fallback xmlns="">
      <p:transition>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nodeType="clickEffect">
                                  <p:stCondLst>
                                    <p:cond delay="0"/>
                                  </p:stCondLst>
                                  <p:childTnLst>
                                    <p:set>
                                      <p:cBhvr>
                                        <p:cTn id="16" dur="1" fill="hold">
                                          <p:stCondLst>
                                            <p:cond delay="0"/>
                                          </p:stCondLst>
                                        </p:cTn>
                                        <p:tgtEl>
                                          <p:spTgt spid="2">
                                            <p:txEl>
                                              <p:pRg st="3" end="3"/>
                                            </p:txEl>
                                          </p:spTgt>
                                        </p:tgtEl>
                                        <p:attrNameLst>
                                          <p:attrName>style.visibility</p:attrName>
                                        </p:attrNameLst>
                                      </p:cBhvr>
                                      <p:to>
                                        <p:strVal val="visible"/>
                                      </p:to>
                                    </p:set>
                                    <p:anim calcmode="lin" valueType="num">
                                      <p:cBhvr additive="base">
                                        <p:cTn id="17"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
                                            <p:txEl>
                                              <p:pRg st="5" end="5"/>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2">
                                            <p:txEl>
                                              <p:pRg st="6" end="6"/>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2">
                                            <p:txEl>
                                              <p:pRg st="7" end="7"/>
                                            </p:txEl>
                                          </p:spTgt>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2">
                                            <p:txEl>
                                              <p:pRg st="8" end="8"/>
                                            </p:txEl>
                                          </p:spTgt>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2">
                                            <p:txEl>
                                              <p:pRg st="9" end="9"/>
                                            </p:txEl>
                                          </p:spTgt>
                                        </p:tgtEl>
                                        <p:attrNameLst>
                                          <p:attrName>style.visibility</p:attrName>
                                        </p:attrNameLst>
                                      </p:cBhvr>
                                      <p:to>
                                        <p:strVal val="visible"/>
                                      </p:to>
                                    </p:set>
                                  </p:childTnLst>
                                </p:cTn>
                              </p:par>
                              <p:par>
                                <p:cTn id="37" presetID="1" presetClass="entr" presetSubtype="0" fill="hold" nodeType="withEffect">
                                  <p:stCondLst>
                                    <p:cond delay="0"/>
                                  </p:stCondLst>
                                  <p:childTnLst>
                                    <p:set>
                                      <p:cBhvr>
                                        <p:cTn id="38" dur="1" fill="hold">
                                          <p:stCondLst>
                                            <p:cond delay="0"/>
                                          </p:stCondLst>
                                        </p:cTn>
                                        <p:tgtEl>
                                          <p:spTgt spid="2">
                                            <p:txEl>
                                              <p:pRg st="10" end="10"/>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2">
                                            <p:txEl>
                                              <p:pRg st="11" end="11"/>
                                            </p:txEl>
                                          </p:spTgt>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2">
                                            <p:txEl>
                                              <p:pRg st="13" end="13"/>
                                            </p:txEl>
                                          </p:spTgt>
                                        </p:tgtEl>
                                        <p:attrNameLst>
                                          <p:attrName>style.visibility</p:attrName>
                                        </p:attrNameLst>
                                      </p:cBhvr>
                                      <p:to>
                                        <p:strVal val="visible"/>
                                      </p:to>
                                    </p:set>
                                  </p:childTnLst>
                                </p:cTn>
                              </p:par>
                              <p:par>
                                <p:cTn id="47" presetID="1" presetClass="entr" presetSubtype="0" fill="hold" nodeType="withEffect">
                                  <p:stCondLst>
                                    <p:cond delay="0"/>
                                  </p:stCondLst>
                                  <p:childTnLst>
                                    <p:set>
                                      <p:cBhvr>
                                        <p:cTn id="48" dur="1" fill="hold">
                                          <p:stCondLst>
                                            <p:cond delay="0"/>
                                          </p:stCondLst>
                                        </p:cTn>
                                        <p:tgtEl>
                                          <p:spTgt spid="2">
                                            <p:txEl>
                                              <p:pRg st="14" end="14"/>
                                            </p:txEl>
                                          </p:spTgt>
                                        </p:tgtEl>
                                        <p:attrNameLst>
                                          <p:attrName>style.visibility</p:attrName>
                                        </p:attrNameLst>
                                      </p:cBhvr>
                                      <p:to>
                                        <p:strVal val="visible"/>
                                      </p:to>
                                    </p:set>
                                  </p:childTnLst>
                                </p:cTn>
                              </p:par>
                            </p:childTnLst>
                          </p:cTn>
                        </p:par>
                      </p:childTnLst>
                    </p:cTn>
                  </p:par>
                  <p:par>
                    <p:cTn id="49" fill="hold">
                      <p:stCondLst>
                        <p:cond delay="indefinite"/>
                      </p:stCondLst>
                      <p:childTnLst>
                        <p:par>
                          <p:cTn id="50" fill="hold">
                            <p:stCondLst>
                              <p:cond delay="0"/>
                            </p:stCondLst>
                            <p:childTnLst>
                              <p:par>
                                <p:cTn id="51" presetID="1" presetClass="entr" presetSubtype="0" fill="hold" nodeType="clickEffect">
                                  <p:stCondLst>
                                    <p:cond delay="0"/>
                                  </p:stCondLst>
                                  <p:childTnLst>
                                    <p:set>
                                      <p:cBhvr>
                                        <p:cTn id="52" dur="1" fill="hold">
                                          <p:stCondLst>
                                            <p:cond delay="0"/>
                                          </p:stCondLst>
                                        </p:cTn>
                                        <p:tgtEl>
                                          <p:spTgt spid="2">
                                            <p:txEl>
                                              <p:pRg st="15" end="1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descr="4">
            <a:extLst>
              <a:ext uri="{FF2B5EF4-FFF2-40B4-BE49-F238E27FC236}">
                <a16:creationId xmlns:a16="http://schemas.microsoft.com/office/drawing/2014/main" id="{2D8FDD8E-CD0E-8DAD-43A3-9A5B7F55511E}"/>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Rectángulo 1"/>
          <p:cNvSpPr/>
          <p:nvPr/>
        </p:nvSpPr>
        <p:spPr>
          <a:xfrm>
            <a:off x="259307" y="191069"/>
            <a:ext cx="11682484" cy="6468566"/>
          </a:xfrm>
          <a:prstGeom prst="rect">
            <a:avLst/>
          </a:prstGeom>
        </p:spPr>
        <p:txBody>
          <a:bodyPr wrap="square">
            <a:spAutoFit/>
          </a:bodyPr>
          <a:lstStyle/>
          <a:p>
            <a:pPr marL="457200" indent="-457200" algn="just">
              <a:buAutoNum type="arabicPeriod" startAt="5"/>
            </a:pPr>
            <a:r>
              <a:rPr lang="es-DO" sz="2400" b="1" dirty="0">
                <a:latin typeface="Calibri" panose="020F0502020204030204" pitchFamily="34" charset="0"/>
                <a:ea typeface="Calibri" panose="020F0502020204030204" pitchFamily="34" charset="0"/>
                <a:cs typeface="Times New Roman" panose="02020603050405020304" pitchFamily="18" charset="0"/>
              </a:rPr>
              <a:t>Todos los fieles experimentarán lo mismo durante el tiempo de angustia, </a:t>
            </a:r>
          </a:p>
          <a:p>
            <a:pPr algn="just"/>
            <a:r>
              <a:rPr lang="es-DO" sz="2400" b="1" dirty="0">
                <a:ea typeface="Calibri" panose="020F0502020204030204" pitchFamily="34" charset="0"/>
                <a:cs typeface="Times New Roman" panose="02020603050405020304" pitchFamily="18" charset="0"/>
              </a:rPr>
              <a:t>ninguno sufrirá</a:t>
            </a:r>
            <a:r>
              <a:rPr lang="es-DO" sz="2400" b="1" dirty="0">
                <a:ea typeface="Calibri" panose="020F0502020204030204" pitchFamily="34" charset="0"/>
              </a:rPr>
              <a:t> mayor aflicción</a:t>
            </a:r>
            <a:r>
              <a:rPr lang="es-DO" sz="2400" b="1" dirty="0">
                <a:ea typeface="Calibri" panose="020F0502020204030204" pitchFamily="34" charset="0"/>
                <a:cs typeface="Times New Roman" panose="02020603050405020304" pitchFamily="18" charset="0"/>
              </a:rPr>
              <a:t> que otro.</a:t>
            </a:r>
          </a:p>
          <a:p>
            <a:pPr algn="just"/>
            <a:r>
              <a:rPr lang="es-MX" sz="2300" b="1" dirty="0">
                <a:solidFill>
                  <a:srgbClr val="FF0000"/>
                </a:solidFill>
              </a:rPr>
              <a:t>Falso</a:t>
            </a:r>
          </a:p>
          <a:p>
            <a:pPr algn="just"/>
            <a:endParaRPr lang="es-MX" sz="2300" dirty="0">
              <a:latin typeface="Bahnschrift SemiBold SemiConden" panose="020B0502040204020203" pitchFamily="34" charset="0"/>
            </a:endParaRPr>
          </a:p>
          <a:p>
            <a:pPr algn="just"/>
            <a:r>
              <a:rPr lang="es-MX" sz="2400" b="1" dirty="0"/>
              <a:t>6. Dios permitirá que sus hijos pasen por el tiempo de angustia para que, una vez eliminada su mundanalidad, puedan reflejar perfectamente el carácter de Cristo. </a:t>
            </a:r>
          </a:p>
          <a:p>
            <a:pPr algn="just"/>
            <a:r>
              <a:rPr lang="es-MX" sz="2300" b="1" dirty="0">
                <a:solidFill>
                  <a:srgbClr val="00B050"/>
                </a:solidFill>
              </a:rPr>
              <a:t>Verdadero  </a:t>
            </a:r>
          </a:p>
          <a:p>
            <a:pPr lvl="0" algn="just"/>
            <a:r>
              <a:rPr lang="es-MX" sz="2300" dirty="0">
                <a:latin typeface="Bahnschrift SemiBold SemiConden" panose="020B0502040204020203" pitchFamily="34" charset="0"/>
              </a:rPr>
              <a:t> </a:t>
            </a:r>
          </a:p>
          <a:p>
            <a:pPr lvl="0" algn="just"/>
            <a:r>
              <a:rPr lang="es-MX" sz="2300" dirty="0">
                <a:latin typeface="Bahnschrift SemiBold SemiConden" panose="020B0502040204020203" pitchFamily="34" charset="0"/>
              </a:rPr>
              <a:t>7. </a:t>
            </a:r>
            <a:r>
              <a:rPr lang="es-MX" sz="2400" b="1" dirty="0"/>
              <a:t>Es justo durante el tiempo de angustia, y no antes, cuando Dios demandará de </a:t>
            </a:r>
          </a:p>
          <a:p>
            <a:pPr lvl="0" algn="just"/>
            <a:r>
              <a:rPr lang="es-MX" sz="2400" b="1" dirty="0"/>
              <a:t>sus hijos la perfección del carácter.</a:t>
            </a:r>
          </a:p>
          <a:p>
            <a:pPr lvl="0" algn="just"/>
            <a:r>
              <a:rPr lang="es-MX" sz="2300" b="1" dirty="0">
                <a:solidFill>
                  <a:srgbClr val="FF0000"/>
                </a:solidFill>
              </a:rPr>
              <a:t>Falso</a:t>
            </a:r>
          </a:p>
          <a:p>
            <a:pPr lvl="0" algn="just"/>
            <a:endParaRPr lang="es-MX" sz="2300" dirty="0">
              <a:solidFill>
                <a:srgbClr val="00B050"/>
              </a:solidFill>
              <a:latin typeface="Bahnschrift SemiBold SemiConden" panose="020B0502040204020203" pitchFamily="34" charset="0"/>
            </a:endParaRPr>
          </a:p>
          <a:p>
            <a:pPr algn="just"/>
            <a:r>
              <a:rPr lang="es-MX" sz="2300" dirty="0">
                <a:latin typeface="Bahnschrift SemiBold SemiConden" panose="020B0502040204020203" pitchFamily="34" charset="0"/>
              </a:rPr>
              <a:t>8</a:t>
            </a:r>
            <a:r>
              <a:rPr lang="es-MX" sz="2300" b="1" dirty="0"/>
              <a:t>. </a:t>
            </a:r>
            <a:r>
              <a:rPr lang="es-MX" sz="2400" b="1" dirty="0"/>
              <a:t>Dios ha prometido que el tiempo de angustia será acortado por amor a los escogidos. </a:t>
            </a:r>
          </a:p>
          <a:p>
            <a:pPr algn="just"/>
            <a:r>
              <a:rPr lang="es-MX" sz="2300" b="1" dirty="0">
                <a:solidFill>
                  <a:srgbClr val="00B050"/>
                </a:solidFill>
              </a:rPr>
              <a:t>Verdadero</a:t>
            </a:r>
          </a:p>
          <a:p>
            <a:pPr lvl="0" algn="just"/>
            <a:endParaRPr lang="es-MX" sz="2300" dirty="0">
              <a:latin typeface="Bahnschrift SemiBold SemiConden" panose="020B0502040204020203" pitchFamily="34" charset="0"/>
            </a:endParaRPr>
          </a:p>
          <a:p>
            <a:pPr algn="just">
              <a:lnSpc>
                <a:spcPct val="150000"/>
              </a:lnSpc>
            </a:pPr>
            <a:endParaRPr lang="es-MX" sz="2600" dirty="0">
              <a:solidFill>
                <a:srgbClr val="00B050"/>
              </a:solidFill>
              <a:latin typeface="Bahnschrift SemiBold SemiConden" panose="020B0502040204020203" pitchFamily="34" charset="0"/>
            </a:endParaRPr>
          </a:p>
          <a:p>
            <a:pPr algn="just">
              <a:lnSpc>
                <a:spcPct val="150000"/>
              </a:lnSpc>
            </a:pPr>
            <a:endParaRPr lang="es-DO" dirty="0">
              <a:solidFill>
                <a:srgbClr val="FFC000"/>
              </a:solidFill>
              <a:latin typeface="Bahnschrift SemiBold SemiConden" panose="020B0502040204020203" pitchFamily="34" charset="0"/>
            </a:endParaRPr>
          </a:p>
        </p:txBody>
      </p:sp>
    </p:spTree>
    <p:extLst>
      <p:ext uri="{BB962C8B-B14F-4D97-AF65-F5344CB8AC3E}">
        <p14:creationId xmlns:p14="http://schemas.microsoft.com/office/powerpoint/2010/main" val="493603330"/>
      </p:ext>
    </p:extLst>
  </p:cSld>
  <p:clrMapOvr>
    <a:masterClrMapping/>
  </p:clrMapOvr>
  <mc:AlternateContent xmlns:mc="http://schemas.openxmlformats.org/markup-compatibility/2006" xmlns:p14="http://schemas.microsoft.com/office/powerpoint/2010/main">
    <mc:Choice Requires="p14">
      <p:transition p14:dur="10">
        <p:fade/>
      </p:transition>
    </mc:Choice>
    <mc:Fallback xmlns="">
      <p:transition>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2">
                                            <p:txEl>
                                              <p:pRg st="6" end="6"/>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2">
                                            <p:txEl>
                                              <p:pRg st="7" end="7"/>
                                            </p:txEl>
                                          </p:spTgt>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2">
                                            <p:txEl>
                                              <p:pRg st="8" end="8"/>
                                            </p:txEl>
                                          </p:spTgt>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2">
                                            <p:txEl>
                                              <p:pRg st="9" end="9"/>
                                            </p:txEl>
                                          </p:spTgt>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nodeType="clickEffect">
                                  <p:stCondLst>
                                    <p:cond delay="0"/>
                                  </p:stCondLst>
                                  <p:childTnLst>
                                    <p:set>
                                      <p:cBhvr>
                                        <p:cTn id="40" dur="1" fill="hold">
                                          <p:stCondLst>
                                            <p:cond delay="0"/>
                                          </p:stCondLst>
                                        </p:cTn>
                                        <p:tgtEl>
                                          <p:spTgt spid="2">
                                            <p:txEl>
                                              <p:pRg st="11" end="11"/>
                                            </p:txEl>
                                          </p:spTgt>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nodeType="clickEffect">
                                  <p:stCondLst>
                                    <p:cond delay="0"/>
                                  </p:stCondLst>
                                  <p:childTnLst>
                                    <p:set>
                                      <p:cBhvr>
                                        <p:cTn id="44" dur="1" fill="hold">
                                          <p:stCondLst>
                                            <p:cond delay="0"/>
                                          </p:stCondLst>
                                        </p:cTn>
                                        <p:tgtEl>
                                          <p:spTgt spid="2">
                                            <p:txEl>
                                              <p:pRg st="12" end="1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descr="3">
            <a:extLst>
              <a:ext uri="{FF2B5EF4-FFF2-40B4-BE49-F238E27FC236}">
                <a16:creationId xmlns:a16="http://schemas.microsoft.com/office/drawing/2014/main" id="{526AE5B0-38B8-D2D2-F81F-DD8C92274AB5}"/>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98474" y="0"/>
            <a:ext cx="12192000" cy="6858000"/>
          </a:xfrm>
          <a:prstGeom prst="rect">
            <a:avLst/>
          </a:prstGeom>
        </p:spPr>
      </p:pic>
      <p:sp>
        <p:nvSpPr>
          <p:cNvPr id="5" name="CuadroTexto 4">
            <a:extLst>
              <a:ext uri="{FF2B5EF4-FFF2-40B4-BE49-F238E27FC236}">
                <a16:creationId xmlns:a16="http://schemas.microsoft.com/office/drawing/2014/main" id="{C08B84B9-E2B0-1148-DC50-5801C944DA9C}"/>
              </a:ext>
            </a:extLst>
          </p:cNvPr>
          <p:cNvSpPr txBox="1"/>
          <p:nvPr/>
        </p:nvSpPr>
        <p:spPr>
          <a:xfrm>
            <a:off x="736220" y="2421228"/>
            <a:ext cx="10120670" cy="1292662"/>
          </a:xfrm>
          <a:prstGeom prst="rect">
            <a:avLst/>
          </a:prstGeom>
          <a:noFill/>
        </p:spPr>
        <p:txBody>
          <a:bodyPr wrap="square" rtlCol="0">
            <a:spAutoFit/>
          </a:bodyPr>
          <a:lstStyle/>
          <a:p>
            <a:pPr algn="ctr"/>
            <a:r>
              <a:rPr lang="es-MX" sz="7800" b="1" dirty="0">
                <a:solidFill>
                  <a:srgbClr val="00B050"/>
                </a:solidFill>
                <a:effectLst>
                  <a:outerShdw blurRad="38100" dist="38100" dir="2700000" algn="tl">
                    <a:srgbClr val="000000">
                      <a:alpha val="43137"/>
                    </a:srgbClr>
                  </a:outerShdw>
                </a:effectLst>
                <a:latin typeface="Bahnschrift SemiCondensed" panose="020B0502040204020203" pitchFamily="34" charset="0"/>
              </a:rPr>
              <a:t>CONCLUSIONES</a:t>
            </a:r>
            <a:endParaRPr lang="es-DO" sz="7800" b="1" dirty="0">
              <a:solidFill>
                <a:srgbClr val="00B050"/>
              </a:solidFill>
              <a:effectLst>
                <a:outerShdw blurRad="38100" dist="38100" dir="2700000" algn="tl">
                  <a:srgbClr val="000000">
                    <a:alpha val="43137"/>
                  </a:srgbClr>
                </a:outerShdw>
              </a:effectLst>
              <a:latin typeface="Bahnschrift SemiCondensed" panose="020B0502040204020203" pitchFamily="34" charset="0"/>
            </a:endParaRPr>
          </a:p>
        </p:txBody>
      </p:sp>
    </p:spTree>
    <p:extLst>
      <p:ext uri="{BB962C8B-B14F-4D97-AF65-F5344CB8AC3E}">
        <p14:creationId xmlns:p14="http://schemas.microsoft.com/office/powerpoint/2010/main" val="3950802783"/>
      </p:ext>
    </p:extLst>
  </p:cSld>
  <p:clrMapOvr>
    <a:masterClrMapping/>
  </p:clrMapOvr>
  <p:transition spd="med">
    <p:pull/>
  </p:transition>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descr="3">
            <a:extLst>
              <a:ext uri="{FF2B5EF4-FFF2-40B4-BE49-F238E27FC236}">
                <a16:creationId xmlns:a16="http://schemas.microsoft.com/office/drawing/2014/main" id="{526AE5B0-38B8-D2D2-F81F-DD8C92274AB5}"/>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5" name="CuadroTexto 4">
            <a:extLst>
              <a:ext uri="{FF2B5EF4-FFF2-40B4-BE49-F238E27FC236}">
                <a16:creationId xmlns:a16="http://schemas.microsoft.com/office/drawing/2014/main" id="{C08B84B9-E2B0-1148-DC50-5801C944DA9C}"/>
              </a:ext>
            </a:extLst>
          </p:cNvPr>
          <p:cNvSpPr txBox="1"/>
          <p:nvPr/>
        </p:nvSpPr>
        <p:spPr>
          <a:xfrm>
            <a:off x="764275" y="772732"/>
            <a:ext cx="10157010" cy="5821722"/>
          </a:xfrm>
          <a:prstGeom prst="rect">
            <a:avLst/>
          </a:prstGeom>
          <a:noFill/>
        </p:spPr>
        <p:txBody>
          <a:bodyPr wrap="square" rtlCol="0">
            <a:spAutoFit/>
          </a:bodyPr>
          <a:lstStyle/>
          <a:p>
            <a:pPr algn="just">
              <a:lnSpc>
                <a:spcPct val="150000"/>
              </a:lnSpc>
            </a:pPr>
            <a:r>
              <a:rPr lang="es-DO" sz="2800" b="1" dirty="0">
                <a:effectLst/>
                <a:latin typeface="Calibri" panose="020F0502020204030204" pitchFamily="34" charset="0"/>
                <a:ea typeface="Calibri" panose="020F0502020204030204" pitchFamily="34" charset="0"/>
                <a:cs typeface="Times New Roman" panose="02020603050405020304" pitchFamily="18" charset="0"/>
              </a:rPr>
              <a:t>Contrario a lo que sostiene la</a:t>
            </a:r>
            <a:r>
              <a:rPr lang="es-DO" sz="2800" b="1" dirty="0">
                <a:solidFill>
                  <a:srgbClr val="00B050"/>
                </a:solidFill>
                <a:effectLst/>
                <a:latin typeface="Calibri" panose="020F0502020204030204" pitchFamily="34" charset="0"/>
                <a:ea typeface="Calibri" panose="020F0502020204030204" pitchFamily="34" charset="0"/>
                <a:cs typeface="Times New Roman" panose="02020603050405020304" pitchFamily="18" charset="0"/>
              </a:rPr>
              <a:t> TUG</a:t>
            </a:r>
            <a:r>
              <a:rPr lang="es-DO" sz="2800" b="1" dirty="0">
                <a:effectLst/>
                <a:latin typeface="Calibri" panose="020F0502020204030204" pitchFamily="34" charset="0"/>
                <a:ea typeface="Calibri" panose="020F0502020204030204" pitchFamily="34" charset="0"/>
                <a:cs typeface="Times New Roman" panose="02020603050405020304" pitchFamily="18" charset="0"/>
              </a:rPr>
              <a:t>, el pueblo de Dios no pasará por el tiempo de angustia de Jacob para desmentir las acusaciones de Satanás, de que la Ley de Dios puede ser guardada; al contrario, pasan por esa prueba porque </a:t>
            </a:r>
            <a:r>
              <a:rPr lang="es-DO" sz="2800" b="1" dirty="0">
                <a:solidFill>
                  <a:schemeClr val="accent4">
                    <a:lumMod val="60000"/>
                    <a:lumOff val="40000"/>
                  </a:schemeClr>
                </a:solidFill>
                <a:effectLst/>
                <a:latin typeface="Calibri" panose="020F0502020204030204" pitchFamily="34" charset="0"/>
                <a:ea typeface="Calibri" panose="020F0502020204030204" pitchFamily="34" charset="0"/>
                <a:cs typeface="Times New Roman" panose="02020603050405020304" pitchFamily="18" charset="0"/>
              </a:rPr>
              <a:t>«Su índole terrenal debe ser eliminada, para que la imagen de Cristo pueda reflejarse perfectamente; </a:t>
            </a:r>
            <a:r>
              <a:rPr lang="es-DO" sz="2800" b="1" dirty="0">
                <a:solidFill>
                  <a:schemeClr val="accent2"/>
                </a:solidFill>
                <a:effectLst/>
                <a:latin typeface="Calibri" panose="020F0502020204030204" pitchFamily="34" charset="0"/>
                <a:ea typeface="Calibri" panose="020F0502020204030204" pitchFamily="34" charset="0"/>
                <a:cs typeface="Times New Roman" panose="02020603050405020304" pitchFamily="18" charset="0"/>
              </a:rPr>
              <a:t>deben vencer la incredulidad; han de desarrollar fe, esperanza y paciencia».</a:t>
            </a:r>
            <a:endParaRPr lang="en-US" sz="2800" b="1" dirty="0">
              <a:solidFill>
                <a:schemeClr val="accent2"/>
              </a:solidFill>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pPr>
            <a:endParaRPr lang="es-DO" sz="2800" b="1" dirty="0">
              <a:solidFill>
                <a:srgbClr val="EB8825"/>
              </a:solidFill>
            </a:endParaRPr>
          </a:p>
          <a:p>
            <a:pPr algn="just">
              <a:lnSpc>
                <a:spcPct val="150000"/>
              </a:lnSpc>
            </a:pPr>
            <a:endParaRPr lang="es-DO" sz="2800" b="1" dirty="0">
              <a:solidFill>
                <a:srgbClr val="EB8825"/>
              </a:solidFill>
              <a:latin typeface="Bahnschrift SemiCondensed" panose="020B0502040204020203" pitchFamily="34" charset="0"/>
            </a:endParaRPr>
          </a:p>
        </p:txBody>
      </p:sp>
      <p:sp>
        <p:nvSpPr>
          <p:cNvPr id="4" name="TextBox 3">
            <a:extLst>
              <a:ext uri="{FF2B5EF4-FFF2-40B4-BE49-F238E27FC236}">
                <a16:creationId xmlns:a16="http://schemas.microsoft.com/office/drawing/2014/main" id="{CE4C8EDE-9677-41CA-0F27-636D69FAD4B5}"/>
              </a:ext>
            </a:extLst>
          </p:cNvPr>
          <p:cNvSpPr txBox="1"/>
          <p:nvPr/>
        </p:nvSpPr>
        <p:spPr>
          <a:xfrm>
            <a:off x="277090" y="0"/>
            <a:ext cx="3685310" cy="523220"/>
          </a:xfrm>
          <a:prstGeom prst="rect">
            <a:avLst/>
          </a:prstGeom>
          <a:noFill/>
        </p:spPr>
        <p:txBody>
          <a:bodyPr wrap="square">
            <a:spAutoFit/>
          </a:bodyPr>
          <a:lstStyle/>
          <a:p>
            <a:pPr algn="ctr"/>
            <a:r>
              <a:rPr lang="es-MX" sz="2800" b="1" dirty="0"/>
              <a:t>CONCLUSIONES</a:t>
            </a:r>
            <a:endParaRPr lang="es-DO" sz="2800" b="1" dirty="0"/>
          </a:p>
        </p:txBody>
      </p:sp>
    </p:spTree>
    <p:extLst>
      <p:ext uri="{BB962C8B-B14F-4D97-AF65-F5344CB8AC3E}">
        <p14:creationId xmlns:p14="http://schemas.microsoft.com/office/powerpoint/2010/main" val="49950639"/>
      </p:ext>
    </p:extLst>
  </p:cSld>
  <p:clrMapOvr>
    <a:masterClrMapping/>
  </p:clrMapOvr>
  <p:transition spd="med">
    <p:pull/>
  </p:transition>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descr="3">
            <a:extLst>
              <a:ext uri="{FF2B5EF4-FFF2-40B4-BE49-F238E27FC236}">
                <a16:creationId xmlns:a16="http://schemas.microsoft.com/office/drawing/2014/main" id="{526AE5B0-38B8-D2D2-F81F-DD8C92274AB5}"/>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98474" y="0"/>
            <a:ext cx="12192000" cy="6858000"/>
          </a:xfrm>
          <a:prstGeom prst="rect">
            <a:avLst/>
          </a:prstGeom>
        </p:spPr>
      </p:pic>
      <p:sp>
        <p:nvSpPr>
          <p:cNvPr id="4" name="Rectángulo 3"/>
          <p:cNvSpPr/>
          <p:nvPr/>
        </p:nvSpPr>
        <p:spPr>
          <a:xfrm>
            <a:off x="7906043" y="5458265"/>
            <a:ext cx="3390314" cy="523220"/>
          </a:xfrm>
          <a:prstGeom prst="rect">
            <a:avLst/>
          </a:prstGeom>
        </p:spPr>
        <p:txBody>
          <a:bodyPr wrap="square">
            <a:spAutoFit/>
          </a:bodyPr>
          <a:lstStyle/>
          <a:p>
            <a:pPr algn="ctr"/>
            <a:r>
              <a:rPr lang="es-ES" sz="2800" b="1" dirty="0">
                <a:effectLst>
                  <a:outerShdw blurRad="38100" dist="38100" dir="2700000" algn="tl">
                    <a:srgbClr val="000000">
                      <a:alpha val="43137"/>
                    </a:srgbClr>
                  </a:outerShdw>
                </a:effectLst>
              </a:rPr>
              <a:t>   </a:t>
            </a:r>
            <a:endParaRPr lang="es-DO" sz="2800" b="1" dirty="0">
              <a:solidFill>
                <a:srgbClr val="00B050"/>
              </a:solidFill>
              <a:effectLst>
                <a:outerShdw blurRad="38100" dist="38100" dir="2700000" algn="tl">
                  <a:srgbClr val="000000">
                    <a:alpha val="43137"/>
                  </a:srgbClr>
                </a:outerShdw>
              </a:effectLst>
            </a:endParaRPr>
          </a:p>
        </p:txBody>
      </p:sp>
      <p:sp>
        <p:nvSpPr>
          <p:cNvPr id="9" name="Rectángulo 8"/>
          <p:cNvSpPr/>
          <p:nvPr/>
        </p:nvSpPr>
        <p:spPr>
          <a:xfrm>
            <a:off x="844061" y="734291"/>
            <a:ext cx="9436011" cy="5201424"/>
          </a:xfrm>
          <a:prstGeom prst="rect">
            <a:avLst/>
          </a:prstGeom>
        </p:spPr>
        <p:txBody>
          <a:bodyPr wrap="square">
            <a:spAutoFit/>
          </a:bodyPr>
          <a:lstStyle/>
          <a:p>
            <a:pPr algn="just">
              <a:lnSpc>
                <a:spcPct val="150000"/>
              </a:lnSpc>
            </a:pPr>
            <a:r>
              <a:rPr lang="es-DO" sz="3200" b="1" dirty="0">
                <a:effectLst/>
                <a:latin typeface="Calibri" panose="020F0502020204030204" pitchFamily="34" charset="0"/>
                <a:ea typeface="Calibri" panose="020F0502020204030204" pitchFamily="34" charset="0"/>
                <a:cs typeface="Times New Roman" panose="02020603050405020304" pitchFamily="18" charset="0"/>
              </a:rPr>
              <a:t>Resulta alentador señalar que en la hora mas crítica del tiempo de angustia, los santos </a:t>
            </a:r>
            <a:r>
              <a:rPr lang="es-DO" sz="3200" b="1" dirty="0">
                <a:solidFill>
                  <a:srgbClr val="F5CC7B"/>
                </a:solidFill>
                <a:effectLst/>
                <a:latin typeface="Calibri" panose="020F0502020204030204" pitchFamily="34" charset="0"/>
                <a:ea typeface="Calibri" panose="020F0502020204030204" pitchFamily="34" charset="0"/>
                <a:cs typeface="Times New Roman" panose="02020603050405020304" pitchFamily="18" charset="0"/>
              </a:rPr>
              <a:t>«son inducidos a ejercitar su fe, esperanza y paciencia como no lo hicieron durante su experiencia religiosa anterior». </a:t>
            </a:r>
            <a:r>
              <a:rPr lang="es-DO" sz="3200" b="1" dirty="0">
                <a:effectLst/>
                <a:latin typeface="Calibri" panose="020F0502020204030204" pitchFamily="34" charset="0"/>
                <a:ea typeface="Calibri" panose="020F0502020204030204" pitchFamily="34" charset="0"/>
                <a:cs typeface="Times New Roman" panose="02020603050405020304" pitchFamily="18" charset="0"/>
              </a:rPr>
              <a:t>Así vencerán las tentaciones del maligno que procurará inducirlos a la </a:t>
            </a:r>
            <a:r>
              <a:rPr lang="es-DO" sz="3200" b="1" dirty="0">
                <a:solidFill>
                  <a:srgbClr val="00B050"/>
                </a:solidFill>
                <a:effectLst/>
                <a:latin typeface="Dreaming Outloud Pro" panose="03050502040302030504" pitchFamily="66" charset="0"/>
                <a:ea typeface="Calibri" panose="020F0502020204030204" pitchFamily="34" charset="0"/>
              </a:rPr>
              <a:t>incredulidad, </a:t>
            </a:r>
            <a:r>
              <a:rPr lang="es-DO" sz="3200" b="1" dirty="0">
                <a:effectLst/>
                <a:latin typeface="Dreaming Outloud Pro" panose="03050502040302030504" pitchFamily="66" charset="0"/>
                <a:ea typeface="Calibri" panose="020F0502020204030204" pitchFamily="34" charset="0"/>
              </a:rPr>
              <a:t>la </a:t>
            </a:r>
            <a:r>
              <a:rPr lang="es-DO" sz="3200" b="1" dirty="0">
                <a:solidFill>
                  <a:srgbClr val="00B050"/>
                </a:solidFill>
                <a:effectLst/>
                <a:latin typeface="Dreaming Outloud Pro" panose="03050502040302030504" pitchFamily="66" charset="0"/>
                <a:ea typeface="Calibri" panose="020F0502020204030204" pitchFamily="34" charset="0"/>
              </a:rPr>
              <a:t>desesperanza</a:t>
            </a:r>
            <a:r>
              <a:rPr lang="es-DO" sz="3200" b="1" dirty="0">
                <a:effectLst/>
                <a:latin typeface="Dreaming Outloud Pro" panose="03050502040302030504" pitchFamily="66" charset="0"/>
                <a:ea typeface="Calibri" panose="020F0502020204030204" pitchFamily="34" charset="0"/>
              </a:rPr>
              <a:t> y la </a:t>
            </a:r>
            <a:r>
              <a:rPr lang="es-DO" sz="3200" b="1" dirty="0">
                <a:solidFill>
                  <a:srgbClr val="00B050"/>
                </a:solidFill>
                <a:effectLst/>
                <a:latin typeface="Dreaming Outloud Pro" panose="03050502040302030504" pitchFamily="66" charset="0"/>
                <a:ea typeface="Calibri" panose="020F0502020204030204" pitchFamily="34" charset="0"/>
              </a:rPr>
              <a:t>impaciencia</a:t>
            </a:r>
            <a:r>
              <a:rPr lang="es-DO" sz="3200" b="1" dirty="0">
                <a:solidFill>
                  <a:srgbClr val="00B050"/>
                </a:solidFill>
                <a:effectLst/>
                <a:latin typeface="Calibri" panose="020F0502020204030204" pitchFamily="34" charset="0"/>
                <a:ea typeface="Calibri" panose="020F0502020204030204" pitchFamily="34" charset="0"/>
                <a:cs typeface="Times New Roman" panose="02020603050405020304" pitchFamily="18" charset="0"/>
              </a:rPr>
              <a:t>. </a:t>
            </a:r>
            <a:endParaRPr lang="es-DO" sz="3200" b="1" dirty="0">
              <a:solidFill>
                <a:srgbClr val="00B050"/>
              </a:solidFill>
            </a:endParaRPr>
          </a:p>
        </p:txBody>
      </p:sp>
    </p:spTree>
    <p:extLst>
      <p:ext uri="{BB962C8B-B14F-4D97-AF65-F5344CB8AC3E}">
        <p14:creationId xmlns:p14="http://schemas.microsoft.com/office/powerpoint/2010/main" val="3368269002"/>
      </p:ext>
    </p:extLst>
  </p:cSld>
  <p:clrMapOvr>
    <a:masterClrMapping/>
  </p:clrMapOvr>
  <p:transition spd="slow">
    <p:push dir="u"/>
  </p:transition>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descr="3">
            <a:extLst>
              <a:ext uri="{FF2B5EF4-FFF2-40B4-BE49-F238E27FC236}">
                <a16:creationId xmlns:a16="http://schemas.microsoft.com/office/drawing/2014/main" id="{526AE5B0-38B8-D2D2-F81F-DD8C92274AB5}"/>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98474" y="0"/>
            <a:ext cx="12192000" cy="6858000"/>
          </a:xfrm>
          <a:prstGeom prst="rect">
            <a:avLst/>
          </a:prstGeom>
        </p:spPr>
      </p:pic>
      <p:sp>
        <p:nvSpPr>
          <p:cNvPr id="4" name="Rectángulo 3"/>
          <p:cNvSpPr/>
          <p:nvPr/>
        </p:nvSpPr>
        <p:spPr>
          <a:xfrm>
            <a:off x="7906043" y="5458265"/>
            <a:ext cx="3390314" cy="523220"/>
          </a:xfrm>
          <a:prstGeom prst="rect">
            <a:avLst/>
          </a:prstGeom>
        </p:spPr>
        <p:txBody>
          <a:bodyPr wrap="square">
            <a:spAutoFit/>
          </a:bodyPr>
          <a:lstStyle/>
          <a:p>
            <a:pPr algn="ctr"/>
            <a:r>
              <a:rPr lang="es-ES" sz="2800" b="1" dirty="0">
                <a:effectLst>
                  <a:outerShdw blurRad="38100" dist="38100" dir="2700000" algn="tl">
                    <a:srgbClr val="000000">
                      <a:alpha val="43137"/>
                    </a:srgbClr>
                  </a:outerShdw>
                </a:effectLst>
              </a:rPr>
              <a:t>   </a:t>
            </a:r>
            <a:endParaRPr lang="es-DO" sz="2800" b="1" dirty="0">
              <a:solidFill>
                <a:srgbClr val="00B050"/>
              </a:solidFill>
              <a:effectLst>
                <a:outerShdw blurRad="38100" dist="38100" dir="2700000" algn="tl">
                  <a:srgbClr val="000000">
                    <a:alpha val="43137"/>
                  </a:srgbClr>
                </a:outerShdw>
              </a:effectLst>
            </a:endParaRPr>
          </a:p>
        </p:txBody>
      </p:sp>
      <p:sp>
        <p:nvSpPr>
          <p:cNvPr id="9" name="Rectángulo 8"/>
          <p:cNvSpPr/>
          <p:nvPr/>
        </p:nvSpPr>
        <p:spPr>
          <a:xfrm>
            <a:off x="844062" y="1083212"/>
            <a:ext cx="6067864" cy="5103833"/>
          </a:xfrm>
          <a:prstGeom prst="rect">
            <a:avLst/>
          </a:prstGeom>
        </p:spPr>
        <p:txBody>
          <a:bodyPr wrap="square">
            <a:spAutoFit/>
          </a:bodyPr>
          <a:lstStyle/>
          <a:p>
            <a:pPr algn="just">
              <a:lnSpc>
                <a:spcPct val="150000"/>
              </a:lnSpc>
            </a:pPr>
            <a:r>
              <a:rPr lang="es-DO" sz="3200" b="1" dirty="0">
                <a:effectLst/>
                <a:latin typeface="Calibri" panose="020F0502020204030204" pitchFamily="34" charset="0"/>
                <a:ea typeface="Calibri" panose="020F0502020204030204" pitchFamily="34" charset="0"/>
                <a:cs typeface="Times New Roman" panose="02020603050405020304" pitchFamily="18" charset="0"/>
              </a:rPr>
              <a:t>Pero, Dios no permitirá que sus siervos sean tentados más allá de lo que pueden resistir (1 Co 10:13), </a:t>
            </a:r>
            <a:r>
              <a:rPr lang="es-DO" sz="3200" b="1" dirty="0">
                <a:solidFill>
                  <a:schemeClr val="accent4">
                    <a:lumMod val="60000"/>
                    <a:lumOff val="40000"/>
                  </a:schemeClr>
                </a:solidFill>
                <a:effectLst/>
                <a:latin typeface="Calibri" panose="020F0502020204030204" pitchFamily="34" charset="0"/>
                <a:ea typeface="Calibri" panose="020F0502020204030204" pitchFamily="34" charset="0"/>
                <a:cs typeface="Times New Roman" panose="02020603050405020304" pitchFamily="18" charset="0"/>
              </a:rPr>
              <a:t>«el tiempo de angustia será acortado por amor de los elegidos».</a:t>
            </a:r>
            <a:endParaRPr lang="en-US" sz="3200" b="1"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pPr>
            <a:endParaRPr lang="es-DO" sz="2800" b="1" dirty="0">
              <a:solidFill>
                <a:srgbClr val="00B050"/>
              </a:solidFill>
            </a:endParaRPr>
          </a:p>
        </p:txBody>
      </p:sp>
      <p:pic>
        <p:nvPicPr>
          <p:cNvPr id="5" name="Picture 4">
            <a:extLst>
              <a:ext uri="{FF2B5EF4-FFF2-40B4-BE49-F238E27FC236}">
                <a16:creationId xmlns:a16="http://schemas.microsoft.com/office/drawing/2014/main" id="{922D4C32-586B-C638-7C45-BFC4C7597851}"/>
              </a:ext>
            </a:extLst>
          </p:cNvPr>
          <p:cNvPicPr>
            <a:picLocks noChangeAspect="1"/>
          </p:cNvPicPr>
          <p:nvPr/>
        </p:nvPicPr>
        <p:blipFill>
          <a:blip r:embed="rId3"/>
          <a:stretch>
            <a:fillRect/>
          </a:stretch>
        </p:blipFill>
        <p:spPr>
          <a:xfrm>
            <a:off x="7356764" y="1216090"/>
            <a:ext cx="4184073" cy="4503785"/>
          </a:xfrm>
          <a:prstGeom prst="rect">
            <a:avLst/>
          </a:prstGeom>
        </p:spPr>
      </p:pic>
    </p:spTree>
    <p:extLst>
      <p:ext uri="{BB962C8B-B14F-4D97-AF65-F5344CB8AC3E}">
        <p14:creationId xmlns:p14="http://schemas.microsoft.com/office/powerpoint/2010/main" val="1282197185"/>
      </p:ext>
    </p:extLst>
  </p:cSld>
  <p:clrMapOvr>
    <a:masterClrMapping/>
  </p:clrMapOvr>
  <p:transition spd="slow">
    <p:wipe/>
  </p:transition>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descr="6">
            <a:extLst>
              <a:ext uri="{FF2B5EF4-FFF2-40B4-BE49-F238E27FC236}">
                <a16:creationId xmlns:a16="http://schemas.microsoft.com/office/drawing/2014/main" id="{E04BD369-A28C-D8C0-6206-A7B4754C2A31}"/>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C7DA6392-58FA-2875-347E-661B3E5181A2}"/>
              </a:ext>
            </a:extLst>
          </p:cNvPr>
          <p:cNvSpPr txBox="1"/>
          <p:nvPr/>
        </p:nvSpPr>
        <p:spPr>
          <a:xfrm>
            <a:off x="6527550" y="1184857"/>
            <a:ext cx="4999041" cy="4216539"/>
          </a:xfrm>
          <a:prstGeom prst="rect">
            <a:avLst/>
          </a:prstGeom>
          <a:noFill/>
        </p:spPr>
        <p:txBody>
          <a:bodyPr wrap="square" rtlCol="0">
            <a:spAutoFit/>
          </a:bodyPr>
          <a:lstStyle/>
          <a:p>
            <a:pPr algn="just"/>
            <a:r>
              <a:rPr lang="es-DO" sz="4400" dirty="0">
                <a:solidFill>
                  <a:srgbClr val="FFC000"/>
                </a:solidFill>
                <a:latin typeface="Bahnschrift SemiBold SemiConden" panose="020B0502040204020203" pitchFamily="34" charset="0"/>
              </a:rPr>
              <a:t>Deseas, con la ayuda de Dios, alcanzar la madurez de carácter que soportará la prueba final?</a:t>
            </a:r>
          </a:p>
          <a:p>
            <a:pPr algn="ctr"/>
            <a:endParaRPr lang="es-DO" sz="4800" b="1" dirty="0">
              <a:latin typeface="Century Gothic" panose="020B0502020202020204" pitchFamily="34" charset="0"/>
            </a:endParaRPr>
          </a:p>
        </p:txBody>
      </p:sp>
    </p:spTree>
    <p:extLst>
      <p:ext uri="{BB962C8B-B14F-4D97-AF65-F5344CB8AC3E}">
        <p14:creationId xmlns:p14="http://schemas.microsoft.com/office/powerpoint/2010/main" val="18715451"/>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descr="3">
            <a:extLst>
              <a:ext uri="{FF2B5EF4-FFF2-40B4-BE49-F238E27FC236}">
                <a16:creationId xmlns:a16="http://schemas.microsoft.com/office/drawing/2014/main" id="{526AE5B0-38B8-D2D2-F81F-DD8C92274AB5}"/>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72427" y="0"/>
            <a:ext cx="12192000" cy="6858000"/>
          </a:xfrm>
          <a:prstGeom prst="rect">
            <a:avLst/>
          </a:prstGeom>
        </p:spPr>
      </p:pic>
      <p:sp>
        <p:nvSpPr>
          <p:cNvPr id="5" name="CuadroTexto 4">
            <a:extLst>
              <a:ext uri="{FF2B5EF4-FFF2-40B4-BE49-F238E27FC236}">
                <a16:creationId xmlns:a16="http://schemas.microsoft.com/office/drawing/2014/main" id="{C08B84B9-E2B0-1148-DC50-5801C944DA9C}"/>
              </a:ext>
            </a:extLst>
          </p:cNvPr>
          <p:cNvSpPr txBox="1"/>
          <p:nvPr/>
        </p:nvSpPr>
        <p:spPr>
          <a:xfrm>
            <a:off x="1064525" y="846161"/>
            <a:ext cx="10072048" cy="4850880"/>
          </a:xfrm>
          <a:prstGeom prst="rect">
            <a:avLst/>
          </a:prstGeom>
          <a:noFill/>
        </p:spPr>
        <p:txBody>
          <a:bodyPr wrap="square" rtlCol="0">
            <a:spAutoFit/>
          </a:bodyPr>
          <a:lstStyle/>
          <a:p>
            <a:pPr algn="just">
              <a:lnSpc>
                <a:spcPct val="150000"/>
              </a:lnSpc>
            </a:pPr>
            <a:r>
              <a:rPr lang="es-DO" sz="3500" b="1" dirty="0">
                <a:effectLst/>
                <a:latin typeface="Calibri" panose="020F0502020204030204" pitchFamily="34" charset="0"/>
                <a:ea typeface="Calibri" panose="020F0502020204030204" pitchFamily="34" charset="0"/>
                <a:cs typeface="Times New Roman" panose="02020603050405020304" pitchFamily="18" charset="0"/>
              </a:rPr>
              <a:t>Una lectura cuidadosa de ambas obras muestra la razón por la que Dios somete a su pueblo al tiempo de angustia de Jacob, que es muy diferente a lo propuesto por la TUG, de una supuesta «demostración» de obediencia que probaría que la Ley de Dios puede ser guardada. </a:t>
            </a:r>
            <a:endParaRPr lang="es-DO" sz="3500" b="1" dirty="0">
              <a:solidFill>
                <a:schemeClr val="accent2"/>
              </a:solidFill>
              <a:latin typeface="Bahnschrift SemiBold" panose="020B0502040204020203" pitchFamily="34" charset="0"/>
            </a:endParaRPr>
          </a:p>
        </p:txBody>
      </p:sp>
      <p:sp>
        <p:nvSpPr>
          <p:cNvPr id="4" name="TextBox 3">
            <a:extLst>
              <a:ext uri="{FF2B5EF4-FFF2-40B4-BE49-F238E27FC236}">
                <a16:creationId xmlns:a16="http://schemas.microsoft.com/office/drawing/2014/main" id="{9FCA5E66-54A3-3EE1-856C-43B3066303BC}"/>
              </a:ext>
            </a:extLst>
          </p:cNvPr>
          <p:cNvSpPr txBox="1"/>
          <p:nvPr/>
        </p:nvSpPr>
        <p:spPr>
          <a:xfrm flipH="1">
            <a:off x="928251" y="97301"/>
            <a:ext cx="3200403" cy="523220"/>
          </a:xfrm>
          <a:prstGeom prst="rect">
            <a:avLst/>
          </a:prstGeom>
          <a:noFill/>
        </p:spPr>
        <p:txBody>
          <a:bodyPr wrap="square">
            <a:spAutoFit/>
          </a:bodyPr>
          <a:lstStyle/>
          <a:p>
            <a:r>
              <a:rPr lang="en-US" sz="2800" b="1" dirty="0"/>
              <a:t>INTRODUCCIÓN</a:t>
            </a:r>
          </a:p>
        </p:txBody>
      </p:sp>
    </p:spTree>
    <p:extLst>
      <p:ext uri="{BB962C8B-B14F-4D97-AF65-F5344CB8AC3E}">
        <p14:creationId xmlns:p14="http://schemas.microsoft.com/office/powerpoint/2010/main" val="3881454913"/>
      </p:ext>
    </p:extLst>
  </p:cSld>
  <p:clrMapOvr>
    <a:masterClrMapping/>
  </p:clrMapOvr>
  <p:transition spd="slow">
    <p:push dir="u"/>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descr="3">
            <a:extLst>
              <a:ext uri="{FF2B5EF4-FFF2-40B4-BE49-F238E27FC236}">
                <a16:creationId xmlns:a16="http://schemas.microsoft.com/office/drawing/2014/main" id="{526AE5B0-38B8-D2D2-F81F-DD8C92274AB5}"/>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113991" y="0"/>
            <a:ext cx="12192000" cy="6858000"/>
          </a:xfrm>
          <a:prstGeom prst="rect">
            <a:avLst/>
          </a:prstGeom>
        </p:spPr>
      </p:pic>
      <p:sp>
        <p:nvSpPr>
          <p:cNvPr id="5" name="CuadroTexto 4">
            <a:extLst>
              <a:ext uri="{FF2B5EF4-FFF2-40B4-BE49-F238E27FC236}">
                <a16:creationId xmlns:a16="http://schemas.microsoft.com/office/drawing/2014/main" id="{C08B84B9-E2B0-1148-DC50-5801C944DA9C}"/>
              </a:ext>
            </a:extLst>
          </p:cNvPr>
          <p:cNvSpPr txBox="1"/>
          <p:nvPr/>
        </p:nvSpPr>
        <p:spPr>
          <a:xfrm>
            <a:off x="1064524" y="846161"/>
            <a:ext cx="10157657" cy="5196166"/>
          </a:xfrm>
          <a:prstGeom prst="rect">
            <a:avLst/>
          </a:prstGeom>
          <a:noFill/>
        </p:spPr>
        <p:txBody>
          <a:bodyPr wrap="square" rtlCol="0">
            <a:spAutoFit/>
          </a:bodyPr>
          <a:lstStyle/>
          <a:p>
            <a:pPr algn="just">
              <a:lnSpc>
                <a:spcPct val="150000"/>
              </a:lnSpc>
            </a:pPr>
            <a:r>
              <a:rPr lang="es-DO" sz="2800" b="1" dirty="0">
                <a:effectLst/>
                <a:ea typeface="Calibri" panose="020F0502020204030204" pitchFamily="34" charset="0"/>
                <a:cs typeface="Times New Roman" panose="02020603050405020304" pitchFamily="18" charset="0"/>
              </a:rPr>
              <a:t>Los santos pasarán por dos etapas de intensa prueba: la primera, que sucederá antes del cierre de la gracia, será provocada por la formación de la imagen de la bestia y la promulgación del decreto de muerte </a:t>
            </a:r>
            <a:r>
              <a:rPr lang="es-DO" sz="2800" b="1" dirty="0">
                <a:solidFill>
                  <a:srgbClr val="FFC000"/>
                </a:solidFill>
                <a:effectLst/>
                <a:ea typeface="Calibri" panose="020F0502020204030204" pitchFamily="34" charset="0"/>
                <a:cs typeface="Times New Roman" panose="02020603050405020304" pitchFamily="18" charset="0"/>
              </a:rPr>
              <a:t>(</a:t>
            </a:r>
            <a:r>
              <a:rPr lang="es-DO" sz="2800" b="1" dirty="0" err="1">
                <a:solidFill>
                  <a:srgbClr val="FFC000"/>
                </a:solidFill>
                <a:effectLst/>
                <a:ea typeface="Calibri" panose="020F0502020204030204" pitchFamily="34" charset="0"/>
                <a:cs typeface="Times New Roman" panose="02020603050405020304" pitchFamily="18" charset="0"/>
              </a:rPr>
              <a:t>Ap</a:t>
            </a:r>
            <a:r>
              <a:rPr lang="es-DO" sz="2800" b="1" dirty="0">
                <a:solidFill>
                  <a:srgbClr val="FFC000"/>
                </a:solidFill>
                <a:effectLst/>
                <a:ea typeface="Calibri" panose="020F0502020204030204" pitchFamily="34" charset="0"/>
                <a:cs typeface="Times New Roman" panose="02020603050405020304" pitchFamily="18" charset="0"/>
              </a:rPr>
              <a:t> 13:14-17). </a:t>
            </a:r>
            <a:r>
              <a:rPr lang="es-DO" sz="2800" b="1" dirty="0">
                <a:effectLst/>
                <a:ea typeface="Calibri" panose="020F0502020204030204" pitchFamily="34" charset="0"/>
                <a:cs typeface="Times New Roman" panose="02020603050405020304" pitchFamily="18" charset="0"/>
              </a:rPr>
              <a:t>La segunda ocurre después de la terminación del tiempo de gracia; durante este período, los santos pasan por una intensa angustia mental y espiritual </a:t>
            </a:r>
            <a:r>
              <a:rPr lang="es-DO" sz="2800" b="1" dirty="0">
                <a:solidFill>
                  <a:srgbClr val="FFC000"/>
                </a:solidFill>
                <a:effectLst/>
                <a:ea typeface="Calibri" panose="020F0502020204030204" pitchFamily="34" charset="0"/>
                <a:cs typeface="Times New Roman" panose="02020603050405020304" pitchFamily="18" charset="0"/>
              </a:rPr>
              <a:t>(</a:t>
            </a:r>
            <a:r>
              <a:rPr lang="es-DO" sz="2800" b="1" dirty="0" err="1">
                <a:solidFill>
                  <a:srgbClr val="FFC000"/>
                </a:solidFill>
                <a:effectLst/>
                <a:ea typeface="Calibri" panose="020F0502020204030204" pitchFamily="34" charset="0"/>
                <a:cs typeface="Times New Roman" panose="02020603050405020304" pitchFamily="18" charset="0"/>
              </a:rPr>
              <a:t>Dn</a:t>
            </a:r>
            <a:r>
              <a:rPr lang="es-DO" sz="2800" b="1" dirty="0">
                <a:solidFill>
                  <a:srgbClr val="FFC000"/>
                </a:solidFill>
                <a:effectLst/>
                <a:ea typeface="Calibri" panose="020F0502020204030204" pitchFamily="34" charset="0"/>
                <a:cs typeface="Times New Roman" panose="02020603050405020304" pitchFamily="18" charset="0"/>
              </a:rPr>
              <a:t> 12:1). </a:t>
            </a:r>
            <a:r>
              <a:rPr lang="es-DO" sz="2800" b="1" dirty="0">
                <a:effectLst/>
                <a:ea typeface="Calibri" panose="020F0502020204030204" pitchFamily="34" charset="0"/>
                <a:cs typeface="Times New Roman" panose="02020603050405020304" pitchFamily="18" charset="0"/>
              </a:rPr>
              <a:t>Satanás intentará destruirlos por medio de los impíos, mientras los atormenta con el recuerdo de sus pecados pasados.</a:t>
            </a:r>
            <a:endParaRPr lang="es-DO" sz="2800" b="1" dirty="0">
              <a:solidFill>
                <a:srgbClr val="F5CC7B"/>
              </a:solidFill>
            </a:endParaRPr>
          </a:p>
        </p:txBody>
      </p:sp>
      <p:sp>
        <p:nvSpPr>
          <p:cNvPr id="4" name="TextBox 3">
            <a:extLst>
              <a:ext uri="{FF2B5EF4-FFF2-40B4-BE49-F238E27FC236}">
                <a16:creationId xmlns:a16="http://schemas.microsoft.com/office/drawing/2014/main" id="{206E972E-4C2B-1160-236F-4E62CF614406}"/>
              </a:ext>
            </a:extLst>
          </p:cNvPr>
          <p:cNvSpPr txBox="1"/>
          <p:nvPr/>
        </p:nvSpPr>
        <p:spPr>
          <a:xfrm>
            <a:off x="665017" y="110836"/>
            <a:ext cx="3366656" cy="523220"/>
          </a:xfrm>
          <a:prstGeom prst="rect">
            <a:avLst/>
          </a:prstGeom>
          <a:noFill/>
        </p:spPr>
        <p:txBody>
          <a:bodyPr wrap="square">
            <a:spAutoFit/>
          </a:bodyPr>
          <a:lstStyle/>
          <a:p>
            <a:pPr algn="ctr"/>
            <a:r>
              <a:rPr lang="en-US" sz="2800" b="1" dirty="0"/>
              <a:t>INTRODUCCIÓN</a:t>
            </a:r>
          </a:p>
        </p:txBody>
      </p:sp>
    </p:spTree>
    <p:extLst>
      <p:ext uri="{BB962C8B-B14F-4D97-AF65-F5344CB8AC3E}">
        <p14:creationId xmlns:p14="http://schemas.microsoft.com/office/powerpoint/2010/main" val="1790533375"/>
      </p:ext>
    </p:extLst>
  </p:cSld>
  <p:clrMapOvr>
    <a:masterClrMapping/>
  </p:clrMapOvr>
  <p:transition spd="slow">
    <p:push dir="u"/>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descr="3">
            <a:extLst>
              <a:ext uri="{FF2B5EF4-FFF2-40B4-BE49-F238E27FC236}">
                <a16:creationId xmlns:a16="http://schemas.microsoft.com/office/drawing/2014/main" id="{526AE5B0-38B8-D2D2-F81F-DD8C92274AB5}"/>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98474" y="0"/>
            <a:ext cx="12192000" cy="6858000"/>
          </a:xfrm>
          <a:prstGeom prst="rect">
            <a:avLst/>
          </a:prstGeom>
          <a:ln>
            <a:solidFill>
              <a:srgbClr val="4B23AF"/>
            </a:solidFill>
          </a:ln>
        </p:spPr>
      </p:pic>
      <p:sp>
        <p:nvSpPr>
          <p:cNvPr id="5" name="CuadroTexto 4">
            <a:extLst>
              <a:ext uri="{FF2B5EF4-FFF2-40B4-BE49-F238E27FC236}">
                <a16:creationId xmlns:a16="http://schemas.microsoft.com/office/drawing/2014/main" id="{C08B84B9-E2B0-1148-DC50-5801C944DA9C}"/>
              </a:ext>
            </a:extLst>
          </p:cNvPr>
          <p:cNvSpPr txBox="1"/>
          <p:nvPr/>
        </p:nvSpPr>
        <p:spPr>
          <a:xfrm>
            <a:off x="607430" y="1236372"/>
            <a:ext cx="8910057" cy="3785652"/>
          </a:xfrm>
          <a:prstGeom prst="rect">
            <a:avLst/>
          </a:prstGeom>
          <a:noFill/>
        </p:spPr>
        <p:txBody>
          <a:bodyPr wrap="square" rtlCol="0">
            <a:spAutoFit/>
          </a:bodyPr>
          <a:lstStyle/>
          <a:p>
            <a:r>
              <a:rPr lang="es-ES" sz="8000" b="1" dirty="0">
                <a:effectLst>
                  <a:outerShdw blurRad="38100" dist="38100" dir="2700000" algn="tl">
                    <a:srgbClr val="000000">
                      <a:alpha val="43137"/>
                    </a:srgbClr>
                  </a:outerShdw>
                </a:effectLst>
                <a:latin typeface="Bahnschrift SemiCondensed" panose="020B0502040204020203" pitchFamily="34" charset="0"/>
              </a:rPr>
              <a:t>Propósito del </a:t>
            </a:r>
          </a:p>
          <a:p>
            <a:r>
              <a:rPr lang="es-ES" sz="8000" b="1" dirty="0">
                <a:solidFill>
                  <a:srgbClr val="00B050"/>
                </a:solidFill>
                <a:effectLst>
                  <a:outerShdw blurRad="38100" dist="38100" dir="2700000" algn="tl">
                    <a:srgbClr val="000000">
                      <a:alpha val="43137"/>
                    </a:srgbClr>
                  </a:outerShdw>
                </a:effectLst>
                <a:latin typeface="Bahnschrift SemiCondensed" panose="020B0502040204020203" pitchFamily="34" charset="0"/>
              </a:rPr>
              <a:t>tiempo de angustia </a:t>
            </a:r>
          </a:p>
          <a:p>
            <a:r>
              <a:rPr lang="es-ES" sz="8000" b="1" dirty="0">
                <a:solidFill>
                  <a:srgbClr val="00B050"/>
                </a:solidFill>
                <a:effectLst>
                  <a:outerShdw blurRad="38100" dist="38100" dir="2700000" algn="tl">
                    <a:srgbClr val="000000">
                      <a:alpha val="43137"/>
                    </a:srgbClr>
                  </a:outerShdw>
                </a:effectLst>
                <a:latin typeface="Bahnschrift SemiCondensed" panose="020B0502040204020203" pitchFamily="34" charset="0"/>
              </a:rPr>
              <a:t>de Jacob</a:t>
            </a:r>
            <a:endParaRPr lang="es-DO" sz="8000" b="1" dirty="0">
              <a:solidFill>
                <a:srgbClr val="00B050"/>
              </a:solidFill>
              <a:effectLst>
                <a:outerShdw blurRad="38100" dist="38100" dir="2700000" algn="tl">
                  <a:srgbClr val="000000">
                    <a:alpha val="43137"/>
                  </a:srgbClr>
                </a:outerShdw>
              </a:effectLst>
              <a:latin typeface="Bahnschrift SemiCondensed" panose="020B0502040204020203" pitchFamily="34" charset="0"/>
            </a:endParaRPr>
          </a:p>
        </p:txBody>
      </p:sp>
    </p:spTree>
    <p:extLst>
      <p:ext uri="{BB962C8B-B14F-4D97-AF65-F5344CB8AC3E}">
        <p14:creationId xmlns:p14="http://schemas.microsoft.com/office/powerpoint/2010/main" val="1252408446"/>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descr="3">
            <a:extLst>
              <a:ext uri="{FF2B5EF4-FFF2-40B4-BE49-F238E27FC236}">
                <a16:creationId xmlns:a16="http://schemas.microsoft.com/office/drawing/2014/main" id="{526AE5B0-38B8-D2D2-F81F-DD8C92274AB5}"/>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5" name="CuadroTexto 4">
            <a:extLst>
              <a:ext uri="{FF2B5EF4-FFF2-40B4-BE49-F238E27FC236}">
                <a16:creationId xmlns:a16="http://schemas.microsoft.com/office/drawing/2014/main" id="{C08B84B9-E2B0-1148-DC50-5801C944DA9C}"/>
              </a:ext>
            </a:extLst>
          </p:cNvPr>
          <p:cNvSpPr txBox="1"/>
          <p:nvPr/>
        </p:nvSpPr>
        <p:spPr>
          <a:xfrm>
            <a:off x="807494" y="595745"/>
            <a:ext cx="9417162" cy="7322902"/>
          </a:xfrm>
          <a:prstGeom prst="rect">
            <a:avLst/>
          </a:prstGeom>
          <a:noFill/>
        </p:spPr>
        <p:txBody>
          <a:bodyPr wrap="square" rtlCol="0">
            <a:spAutoFit/>
          </a:bodyPr>
          <a:lstStyle/>
          <a:p>
            <a:pPr marL="0" marR="0" algn="just">
              <a:lnSpc>
                <a:spcPct val="150000"/>
              </a:lnSpc>
              <a:spcBef>
                <a:spcPts val="0"/>
              </a:spcBef>
              <a:spcAft>
                <a:spcPts val="800"/>
              </a:spcAft>
              <a:tabLst>
                <a:tab pos="2245995" algn="l"/>
              </a:tabLst>
            </a:pPr>
            <a:r>
              <a:rPr lang="es-DO" sz="2800" b="1" dirty="0">
                <a:solidFill>
                  <a:srgbClr val="92D050"/>
                </a:solidFill>
                <a:latin typeface="Calibri" panose="020F0502020204030204" pitchFamily="34" charset="0"/>
                <a:ea typeface="Calibri" panose="020F0502020204030204" pitchFamily="34" charset="0"/>
                <a:cs typeface="Times New Roman" panose="02020603050405020304" pitchFamily="18" charset="0"/>
              </a:rPr>
              <a:t>¿En qué consiste el tiempo de angustia de Jacob?</a:t>
            </a:r>
          </a:p>
          <a:p>
            <a:pPr marL="0" marR="0" algn="just">
              <a:lnSpc>
                <a:spcPct val="150000"/>
              </a:lnSpc>
              <a:spcBef>
                <a:spcPts val="0"/>
              </a:spcBef>
              <a:spcAft>
                <a:spcPts val="800"/>
              </a:spcAft>
              <a:tabLst>
                <a:tab pos="2245995" algn="l"/>
              </a:tabLst>
            </a:pPr>
            <a:r>
              <a:rPr lang="es-DO" sz="2800" b="1" dirty="0">
                <a:latin typeface="Calibri" panose="020F0502020204030204" pitchFamily="34" charset="0"/>
                <a:ea typeface="Calibri" panose="020F0502020204030204" pitchFamily="34" charset="0"/>
                <a:cs typeface="Times New Roman" panose="02020603050405020304" pitchFamily="18" charset="0"/>
              </a:rPr>
              <a:t>La</a:t>
            </a:r>
            <a:r>
              <a:rPr lang="es-DO" sz="2800" b="1" dirty="0">
                <a:effectLst/>
                <a:latin typeface="Calibri" panose="020F0502020204030204" pitchFamily="34" charset="0"/>
                <a:ea typeface="Calibri" panose="020F0502020204030204" pitchFamily="34" charset="0"/>
                <a:cs typeface="Times New Roman" panose="02020603050405020304" pitchFamily="18" charset="0"/>
              </a:rPr>
              <a:t> angustia de Jacob es un  período de intensa prueba por la que pasará el pueblo de Dios en el tiempo que media entre el cierre de la gracia y la Segunda Venida. </a:t>
            </a:r>
            <a:r>
              <a:rPr lang="es-DO" sz="2800" b="1" dirty="0">
                <a:latin typeface="Calibri" panose="020F0502020204030204" pitchFamily="34" charset="0"/>
                <a:ea typeface="Calibri" panose="020F0502020204030204" pitchFamily="34" charset="0"/>
                <a:cs typeface="Times New Roman" panose="02020603050405020304" pitchFamily="18" charset="0"/>
              </a:rPr>
              <a:t>El mismo h</a:t>
            </a:r>
            <a:r>
              <a:rPr lang="es-DO" sz="2800" b="1" dirty="0">
                <a:effectLst/>
                <a:latin typeface="Calibri" panose="020F0502020204030204" pitchFamily="34" charset="0"/>
                <a:ea typeface="Calibri" panose="020F0502020204030204" pitchFamily="34" charset="0"/>
                <a:cs typeface="Times New Roman" panose="02020603050405020304" pitchFamily="18" charset="0"/>
              </a:rPr>
              <a:t>ace referencia a la angustia de los justos que lucharán con Dios, como lo hiciera el antiguo patriarca, en procura de obtener la seguridad del perdón divino y la seguridad de la protección del peligro de muerte </a:t>
            </a:r>
            <a:r>
              <a:rPr lang="es-DO" sz="2800" b="1" dirty="0">
                <a:solidFill>
                  <a:srgbClr val="FFC000"/>
                </a:solidFill>
                <a:effectLst/>
                <a:latin typeface="Calibri" panose="020F0502020204030204" pitchFamily="34" charset="0"/>
                <a:ea typeface="Calibri" panose="020F0502020204030204" pitchFamily="34" charset="0"/>
                <a:cs typeface="Times New Roman" panose="02020603050405020304" pitchFamily="18" charset="0"/>
              </a:rPr>
              <a:t>(</a:t>
            </a:r>
            <a:r>
              <a:rPr lang="es-DO" sz="2800" b="1" dirty="0" err="1">
                <a:solidFill>
                  <a:srgbClr val="FFC000"/>
                </a:solidFill>
                <a:effectLst/>
                <a:latin typeface="Calibri" panose="020F0502020204030204" pitchFamily="34" charset="0"/>
                <a:ea typeface="Calibri" panose="020F0502020204030204" pitchFamily="34" charset="0"/>
                <a:cs typeface="Times New Roman" panose="02020603050405020304" pitchFamily="18" charset="0"/>
              </a:rPr>
              <a:t>Gn</a:t>
            </a:r>
            <a:r>
              <a:rPr lang="es-DO" sz="2800" b="1" dirty="0">
                <a:solidFill>
                  <a:srgbClr val="FFC000"/>
                </a:solidFill>
                <a:effectLst/>
                <a:latin typeface="Calibri" panose="020F0502020204030204" pitchFamily="34" charset="0"/>
                <a:ea typeface="Calibri" panose="020F0502020204030204" pitchFamily="34" charset="0"/>
                <a:cs typeface="Times New Roman" panose="02020603050405020304" pitchFamily="18" charset="0"/>
              </a:rPr>
              <a:t> 32:24-26). </a:t>
            </a:r>
          </a:p>
          <a:p>
            <a:pPr marL="0" marR="0" algn="just">
              <a:lnSpc>
                <a:spcPct val="107000"/>
              </a:lnSpc>
              <a:spcBef>
                <a:spcPts val="0"/>
              </a:spcBef>
              <a:spcAft>
                <a:spcPts val="800"/>
              </a:spcAft>
              <a:tabLst>
                <a:tab pos="2245995" algn="l"/>
              </a:tabLst>
            </a:pPr>
            <a:endParaRPr lang="en-US" sz="2800" b="1"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pPr>
            <a:endParaRPr lang="es-DO" sz="3000" b="1" dirty="0">
              <a:solidFill>
                <a:schemeClr val="accent2"/>
              </a:solidFill>
            </a:endParaRPr>
          </a:p>
          <a:p>
            <a:pPr algn="just">
              <a:lnSpc>
                <a:spcPct val="150000"/>
              </a:lnSpc>
            </a:pPr>
            <a:endParaRPr lang="es-DO" sz="3000" b="1" dirty="0">
              <a:solidFill>
                <a:srgbClr val="F5CC7B"/>
              </a:solidFill>
              <a:latin typeface="Bahnschrift SemiBold" panose="020B0502040204020203" pitchFamily="34" charset="0"/>
            </a:endParaRPr>
          </a:p>
        </p:txBody>
      </p:sp>
    </p:spTree>
    <p:extLst>
      <p:ext uri="{BB962C8B-B14F-4D97-AF65-F5344CB8AC3E}">
        <p14:creationId xmlns:p14="http://schemas.microsoft.com/office/powerpoint/2010/main" val="1632884666"/>
      </p:ext>
    </p:extLst>
  </p:cSld>
  <p:clrMapOvr>
    <a:masterClrMapping/>
  </p:clrMapOvr>
  <p:transition spd="slow">
    <p:wip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descr="3">
            <a:extLst>
              <a:ext uri="{FF2B5EF4-FFF2-40B4-BE49-F238E27FC236}">
                <a16:creationId xmlns:a16="http://schemas.microsoft.com/office/drawing/2014/main" id="{526AE5B0-38B8-D2D2-F81F-DD8C92274AB5}"/>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5" name="CuadroTexto 4">
            <a:extLst>
              <a:ext uri="{FF2B5EF4-FFF2-40B4-BE49-F238E27FC236}">
                <a16:creationId xmlns:a16="http://schemas.microsoft.com/office/drawing/2014/main" id="{C08B84B9-E2B0-1148-DC50-5801C944DA9C}"/>
              </a:ext>
            </a:extLst>
          </p:cNvPr>
          <p:cNvSpPr txBox="1"/>
          <p:nvPr/>
        </p:nvSpPr>
        <p:spPr>
          <a:xfrm>
            <a:off x="807493" y="965915"/>
            <a:ext cx="10691779" cy="7220310"/>
          </a:xfrm>
          <a:prstGeom prst="rect">
            <a:avLst/>
          </a:prstGeom>
          <a:noFill/>
        </p:spPr>
        <p:txBody>
          <a:bodyPr wrap="square" rtlCol="0">
            <a:spAutoFit/>
          </a:bodyPr>
          <a:lstStyle/>
          <a:p>
            <a:pPr marL="0" marR="0" algn="just">
              <a:lnSpc>
                <a:spcPct val="150000"/>
              </a:lnSpc>
              <a:spcBef>
                <a:spcPts val="0"/>
              </a:spcBef>
              <a:spcAft>
                <a:spcPts val="800"/>
              </a:spcAft>
              <a:tabLst>
                <a:tab pos="2245995" algn="l"/>
              </a:tabLst>
            </a:pPr>
            <a:r>
              <a:rPr lang="es-DO" sz="2800" b="1" dirty="0">
                <a:effectLst/>
                <a:latin typeface="Calibri" panose="020F0502020204030204" pitchFamily="34" charset="0"/>
                <a:ea typeface="Calibri" panose="020F0502020204030204" pitchFamily="34" charset="0"/>
                <a:cs typeface="Times New Roman" panose="02020603050405020304" pitchFamily="18" charset="0"/>
              </a:rPr>
              <a:t>Este tiempo de angustia </a:t>
            </a:r>
            <a:r>
              <a:rPr lang="es-DO" sz="2800" b="1" dirty="0">
                <a:solidFill>
                  <a:srgbClr val="6BC95B"/>
                </a:solidFill>
                <a:effectLst/>
                <a:latin typeface="Calibri" panose="020F0502020204030204" pitchFamily="34" charset="0"/>
                <a:ea typeface="Calibri" panose="020F0502020204030204" pitchFamily="34" charset="0"/>
                <a:cs typeface="Times New Roman" panose="02020603050405020304" pitchFamily="18" charset="0"/>
              </a:rPr>
              <a:t>no será generado </a:t>
            </a:r>
            <a:r>
              <a:rPr lang="es-DO" sz="2800" b="1" dirty="0">
                <a:effectLst/>
                <a:latin typeface="Calibri" panose="020F0502020204030204" pitchFamily="34" charset="0"/>
                <a:ea typeface="Calibri" panose="020F0502020204030204" pitchFamily="34" charset="0"/>
                <a:cs typeface="Times New Roman" panose="02020603050405020304" pitchFamily="18" charset="0"/>
              </a:rPr>
              <a:t>por la imposición de la marca de la bestia y el decreto de muerte, sino por la llegada de </a:t>
            </a:r>
            <a:r>
              <a:rPr lang="es-DO" sz="2800" b="1" dirty="0">
                <a:solidFill>
                  <a:srgbClr val="F5CC7B"/>
                </a:solidFill>
                <a:effectLst/>
                <a:latin typeface="Calibri" panose="020F0502020204030204" pitchFamily="34" charset="0"/>
                <a:ea typeface="Calibri" panose="020F0502020204030204" pitchFamily="34" charset="0"/>
                <a:cs typeface="Times New Roman" panose="02020603050405020304" pitchFamily="18" charset="0"/>
              </a:rPr>
              <a:t>«la hora de prueba», </a:t>
            </a:r>
            <a:r>
              <a:rPr lang="es-DO" sz="2800" b="1" dirty="0">
                <a:effectLst/>
                <a:latin typeface="Calibri" panose="020F0502020204030204" pitchFamily="34" charset="0"/>
                <a:ea typeface="Calibri" panose="020F0502020204030204" pitchFamily="34" charset="0"/>
                <a:cs typeface="Times New Roman" panose="02020603050405020304" pitchFamily="18" charset="0"/>
              </a:rPr>
              <a:t>que aguarda al pueblo de Dios cuando haya concluido la proclamación del mensaje del tercer ángel y terminado el tiempo de gracia. Para ese entonces, el pueblo de Dios ya habrá recibido </a:t>
            </a:r>
            <a:r>
              <a:rPr lang="es-DO" sz="2800" b="1" dirty="0">
                <a:solidFill>
                  <a:srgbClr val="F5CC7B"/>
                </a:solidFill>
                <a:effectLst/>
                <a:latin typeface="Calibri" panose="020F0502020204030204" pitchFamily="34" charset="0"/>
                <a:ea typeface="Calibri" panose="020F0502020204030204" pitchFamily="34" charset="0"/>
                <a:cs typeface="Times New Roman" panose="02020603050405020304" pitchFamily="18" charset="0"/>
              </a:rPr>
              <a:t>«la lluvia tardía» </a:t>
            </a:r>
            <a:r>
              <a:rPr lang="es-DO" sz="2800" b="1" dirty="0">
                <a:effectLst/>
                <a:latin typeface="Calibri" panose="020F0502020204030204" pitchFamily="34" charset="0"/>
                <a:ea typeface="Calibri" panose="020F0502020204030204" pitchFamily="34" charset="0"/>
                <a:cs typeface="Times New Roman" panose="02020603050405020304" pitchFamily="18" charset="0"/>
              </a:rPr>
              <a:t>y el sello de Dios</a:t>
            </a:r>
            <a:r>
              <a:rPr lang="es-DO" sz="2800" b="1" dirty="0">
                <a:solidFill>
                  <a:srgbClr val="FFC000"/>
                </a:solidFill>
                <a:effectLst/>
                <a:latin typeface="Calibri" panose="020F0502020204030204" pitchFamily="34" charset="0"/>
                <a:ea typeface="Calibri" panose="020F0502020204030204" pitchFamily="34" charset="0"/>
                <a:cs typeface="Times New Roman" panose="02020603050405020304" pitchFamily="18" charset="0"/>
              </a:rPr>
              <a:t> (</a:t>
            </a:r>
            <a:r>
              <a:rPr lang="es-DO" sz="2800" b="1" dirty="0" err="1">
                <a:solidFill>
                  <a:srgbClr val="FFC000"/>
                </a:solidFill>
                <a:effectLst/>
                <a:latin typeface="Calibri" panose="020F0502020204030204" pitchFamily="34" charset="0"/>
                <a:ea typeface="Calibri" panose="020F0502020204030204" pitchFamily="34" charset="0"/>
                <a:cs typeface="Times New Roman" panose="02020603050405020304" pitchFamily="18" charset="0"/>
              </a:rPr>
              <a:t>Ap</a:t>
            </a:r>
            <a:r>
              <a:rPr lang="es-DO" sz="2800" b="1" dirty="0">
                <a:solidFill>
                  <a:srgbClr val="FFC000"/>
                </a:solidFill>
                <a:effectLst/>
                <a:latin typeface="Calibri" panose="020F0502020204030204" pitchFamily="34" charset="0"/>
                <a:ea typeface="Calibri" panose="020F0502020204030204" pitchFamily="34" charset="0"/>
                <a:cs typeface="Times New Roman" panose="02020603050405020304" pitchFamily="18" charset="0"/>
              </a:rPr>
              <a:t> 7:1-3; 18:1-3). </a:t>
            </a:r>
            <a:r>
              <a:rPr lang="es-DO" sz="2800" b="1" dirty="0">
                <a:effectLst/>
                <a:latin typeface="Calibri" panose="020F0502020204030204" pitchFamily="34" charset="0"/>
                <a:ea typeface="Calibri" panose="020F0502020204030204" pitchFamily="34" charset="0"/>
                <a:cs typeface="Times New Roman" panose="02020603050405020304" pitchFamily="18" charset="0"/>
              </a:rPr>
              <a:t>Como </a:t>
            </a:r>
            <a:r>
              <a:rPr lang="es-DO" sz="2800" b="1" dirty="0">
                <a:solidFill>
                  <a:srgbClr val="F5CC7B"/>
                </a:solidFill>
                <a:effectLst/>
                <a:latin typeface="Calibri" panose="020F0502020204030204" pitchFamily="34" charset="0"/>
                <a:ea typeface="Calibri" panose="020F0502020204030204" pitchFamily="34" charset="0"/>
                <a:cs typeface="Times New Roman" panose="02020603050405020304" pitchFamily="18" charset="0"/>
              </a:rPr>
              <a:t>«cada caso» </a:t>
            </a:r>
            <a:r>
              <a:rPr lang="es-DO" sz="2800" b="1" dirty="0">
                <a:effectLst/>
                <a:latin typeface="Calibri" panose="020F0502020204030204" pitchFamily="34" charset="0"/>
                <a:ea typeface="Calibri" panose="020F0502020204030204" pitchFamily="34" charset="0"/>
                <a:cs typeface="Times New Roman" panose="02020603050405020304" pitchFamily="18" charset="0"/>
              </a:rPr>
              <a:t>de los justos </a:t>
            </a:r>
            <a:r>
              <a:rPr lang="es-DO" sz="2800" b="1" dirty="0">
                <a:solidFill>
                  <a:srgbClr val="F5CC7B"/>
                </a:solidFill>
                <a:effectLst/>
                <a:latin typeface="Calibri" panose="020F0502020204030204" pitchFamily="34" charset="0"/>
                <a:ea typeface="Calibri" panose="020F0502020204030204" pitchFamily="34" charset="0"/>
                <a:cs typeface="Times New Roman" panose="02020603050405020304" pitchFamily="18" charset="0"/>
              </a:rPr>
              <a:t>«habrá sido fallado para vida o para muerte», </a:t>
            </a:r>
            <a:r>
              <a:rPr lang="es-DO" sz="2800" b="1" dirty="0">
                <a:effectLst/>
                <a:latin typeface="Calibri" panose="020F0502020204030204" pitchFamily="34" charset="0"/>
                <a:ea typeface="Calibri" panose="020F0502020204030204" pitchFamily="34" charset="0"/>
                <a:cs typeface="Times New Roman" panose="02020603050405020304" pitchFamily="18" charset="0"/>
              </a:rPr>
              <a:t>Jesús concluirá su ministerio de intercesión. </a:t>
            </a:r>
          </a:p>
          <a:p>
            <a:pPr marL="0" marR="0" algn="just">
              <a:lnSpc>
                <a:spcPct val="107000"/>
              </a:lnSpc>
              <a:spcBef>
                <a:spcPts val="0"/>
              </a:spcBef>
              <a:spcAft>
                <a:spcPts val="800"/>
              </a:spcAft>
              <a:tabLst>
                <a:tab pos="2245995" algn="l"/>
              </a:tabLst>
            </a:pPr>
            <a:endParaRPr lang="en-US" sz="2800" b="1"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pPr>
            <a:endParaRPr lang="es-DO" sz="3000" b="1" dirty="0">
              <a:solidFill>
                <a:schemeClr val="accent2"/>
              </a:solidFill>
            </a:endParaRPr>
          </a:p>
          <a:p>
            <a:pPr algn="just">
              <a:lnSpc>
                <a:spcPct val="150000"/>
              </a:lnSpc>
            </a:pPr>
            <a:endParaRPr lang="es-DO" sz="3000" b="1" dirty="0">
              <a:solidFill>
                <a:srgbClr val="F5CC7B"/>
              </a:solidFill>
              <a:latin typeface="Bahnschrift SemiBold" panose="020B0502040204020203" pitchFamily="34" charset="0"/>
            </a:endParaRPr>
          </a:p>
        </p:txBody>
      </p:sp>
    </p:spTree>
    <p:extLst>
      <p:ext uri="{BB962C8B-B14F-4D97-AF65-F5344CB8AC3E}">
        <p14:creationId xmlns:p14="http://schemas.microsoft.com/office/powerpoint/2010/main" val="3026071948"/>
      </p:ext>
    </p:extLst>
  </p:cSld>
  <p:clrMapOvr>
    <a:masterClrMapping/>
  </p:clrMapOvr>
  <p:transition spd="slow">
    <p:wip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descr="3">
            <a:extLst>
              <a:ext uri="{FF2B5EF4-FFF2-40B4-BE49-F238E27FC236}">
                <a16:creationId xmlns:a16="http://schemas.microsoft.com/office/drawing/2014/main" id="{526AE5B0-38B8-D2D2-F81F-DD8C92274AB5}"/>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98474" y="0"/>
            <a:ext cx="12192000" cy="6858000"/>
          </a:xfrm>
          <a:prstGeom prst="rect">
            <a:avLst/>
          </a:prstGeom>
          <a:ln>
            <a:solidFill>
              <a:srgbClr val="4B23AF"/>
            </a:solidFill>
          </a:ln>
        </p:spPr>
      </p:pic>
      <p:sp>
        <p:nvSpPr>
          <p:cNvPr id="5" name="CuadroTexto 4">
            <a:extLst>
              <a:ext uri="{FF2B5EF4-FFF2-40B4-BE49-F238E27FC236}">
                <a16:creationId xmlns:a16="http://schemas.microsoft.com/office/drawing/2014/main" id="{C08B84B9-E2B0-1148-DC50-5801C944DA9C}"/>
              </a:ext>
            </a:extLst>
          </p:cNvPr>
          <p:cNvSpPr txBox="1"/>
          <p:nvPr/>
        </p:nvSpPr>
        <p:spPr>
          <a:xfrm>
            <a:off x="555914" y="1343891"/>
            <a:ext cx="7216485" cy="3416320"/>
          </a:xfrm>
          <a:prstGeom prst="rect">
            <a:avLst/>
          </a:prstGeom>
          <a:noFill/>
        </p:spPr>
        <p:txBody>
          <a:bodyPr wrap="square" rtlCol="0">
            <a:spAutoFit/>
          </a:bodyPr>
          <a:lstStyle/>
          <a:p>
            <a:r>
              <a:rPr lang="es-ES" sz="7200" b="1" dirty="0">
                <a:effectLst>
                  <a:outerShdw blurRad="38100" dist="38100" dir="2700000" algn="tl">
                    <a:srgbClr val="000000">
                      <a:alpha val="43137"/>
                    </a:srgbClr>
                  </a:outerShdw>
                </a:effectLst>
                <a:latin typeface="Bahnschrift SemiCondensed" panose="020B0502040204020203" pitchFamily="34" charset="0"/>
              </a:rPr>
              <a:t>Qué significa </a:t>
            </a:r>
            <a:r>
              <a:rPr lang="es-ES" sz="7200" b="1" dirty="0">
                <a:solidFill>
                  <a:srgbClr val="00B050"/>
                </a:solidFill>
                <a:effectLst>
                  <a:outerShdw blurRad="38100" dist="38100" dir="2700000" algn="tl">
                    <a:srgbClr val="000000">
                      <a:alpha val="43137"/>
                    </a:srgbClr>
                  </a:outerShdw>
                </a:effectLst>
                <a:latin typeface="Bahnschrift SemiCondensed" panose="020B0502040204020203" pitchFamily="34" charset="0"/>
              </a:rPr>
              <a:t>el fin del ministerio intercesor de </a:t>
            </a:r>
            <a:r>
              <a:rPr lang="es-ES" sz="7200" b="1" dirty="0">
                <a:solidFill>
                  <a:schemeClr val="accent2"/>
                </a:solidFill>
                <a:effectLst>
                  <a:outerShdw blurRad="38100" dist="38100" dir="2700000" algn="tl">
                    <a:srgbClr val="000000">
                      <a:alpha val="43137"/>
                    </a:srgbClr>
                  </a:outerShdw>
                </a:effectLst>
                <a:latin typeface="Bahnschrift SemiCondensed" panose="020B0502040204020203" pitchFamily="34" charset="0"/>
              </a:rPr>
              <a:t>Cristo</a:t>
            </a:r>
            <a:endParaRPr lang="es-DO" sz="7200" b="1" dirty="0">
              <a:solidFill>
                <a:schemeClr val="accent2"/>
              </a:solidFill>
              <a:effectLst>
                <a:outerShdw blurRad="38100" dist="38100" dir="2700000" algn="tl">
                  <a:srgbClr val="000000">
                    <a:alpha val="43137"/>
                  </a:srgbClr>
                </a:outerShdw>
              </a:effectLst>
              <a:latin typeface="Bahnschrift SemiCondensed" panose="020B0502040204020203" pitchFamily="34" charset="0"/>
            </a:endParaRPr>
          </a:p>
        </p:txBody>
      </p:sp>
    </p:spTree>
    <p:extLst>
      <p:ext uri="{BB962C8B-B14F-4D97-AF65-F5344CB8AC3E}">
        <p14:creationId xmlns:p14="http://schemas.microsoft.com/office/powerpoint/2010/main" val="2223864083"/>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par>
    </p:tnLst>
  </p:timing>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10780</TotalTime>
  <Words>2345</Words>
  <Application>Microsoft Office PowerPoint</Application>
  <PresentationFormat>Panorámica</PresentationFormat>
  <Paragraphs>99</Paragraphs>
  <Slides>37</Slides>
  <Notes>1</Notes>
  <HiddenSlides>0</HiddenSlides>
  <MMClips>0</MMClips>
  <ScaleCrop>false</ScaleCrop>
  <HeadingPairs>
    <vt:vector size="6" baseType="variant">
      <vt:variant>
        <vt:lpstr>Fuentes usadas</vt:lpstr>
      </vt:variant>
      <vt:variant>
        <vt:i4>13</vt:i4>
      </vt:variant>
      <vt:variant>
        <vt:lpstr>Tema</vt:lpstr>
      </vt:variant>
      <vt:variant>
        <vt:i4>1</vt:i4>
      </vt:variant>
      <vt:variant>
        <vt:lpstr>Títulos de diapositiva</vt:lpstr>
      </vt:variant>
      <vt:variant>
        <vt:i4>37</vt:i4>
      </vt:variant>
    </vt:vector>
  </HeadingPairs>
  <TitlesOfParts>
    <vt:vector size="51" baseType="lpstr">
      <vt:lpstr>Arial</vt:lpstr>
      <vt:lpstr>Avenir Next LT Pro</vt:lpstr>
      <vt:lpstr>Bahnschrift SemiBold</vt:lpstr>
      <vt:lpstr>Bahnschrift SemiBold Condensed</vt:lpstr>
      <vt:lpstr>Bahnschrift SemiBold SemiConden</vt:lpstr>
      <vt:lpstr>Bahnschrift SemiCondensed</vt:lpstr>
      <vt:lpstr>Calibri</vt:lpstr>
      <vt:lpstr>Calibri Light</vt:lpstr>
      <vt:lpstr>Cascadia Code</vt:lpstr>
      <vt:lpstr>Century Gothic</vt:lpstr>
      <vt:lpstr>Dreaming Outloud Pro</vt:lpstr>
      <vt:lpstr>system-ui</vt:lpstr>
      <vt:lpstr>Times New Roman</vt:lpstr>
      <vt:lpstr>Tema de Office</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Office365</dc:creator>
  <cp:lastModifiedBy>Ulises Aguero Arroyo</cp:lastModifiedBy>
  <cp:revision>190</cp:revision>
  <dcterms:created xsi:type="dcterms:W3CDTF">2023-08-29T14:36:31Z</dcterms:created>
  <dcterms:modified xsi:type="dcterms:W3CDTF">2024-01-29T03:12:32Z</dcterms:modified>
</cp:coreProperties>
</file>