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5"/>
  </p:notesMasterIdLst>
  <p:sldIdLst>
    <p:sldId id="258" r:id="rId3"/>
    <p:sldId id="264" r:id="rId4"/>
    <p:sldId id="260" r:id="rId5"/>
    <p:sldId id="968" r:id="rId6"/>
    <p:sldId id="743" r:id="rId7"/>
    <p:sldId id="483" r:id="rId8"/>
    <p:sldId id="835" r:id="rId9"/>
    <p:sldId id="1096" r:id="rId10"/>
    <p:sldId id="969" r:id="rId11"/>
    <p:sldId id="1097" r:id="rId12"/>
    <p:sldId id="970" r:id="rId13"/>
    <p:sldId id="754" r:id="rId14"/>
    <p:sldId id="971" r:id="rId15"/>
    <p:sldId id="1095" r:id="rId16"/>
    <p:sldId id="380" r:id="rId17"/>
    <p:sldId id="672" r:id="rId18"/>
    <p:sldId id="912" r:id="rId19"/>
    <p:sldId id="972" r:id="rId20"/>
    <p:sldId id="973" r:id="rId21"/>
    <p:sldId id="974" r:id="rId22"/>
    <p:sldId id="975" r:id="rId23"/>
    <p:sldId id="976" r:id="rId24"/>
    <p:sldId id="977" r:id="rId25"/>
    <p:sldId id="979" r:id="rId26"/>
    <p:sldId id="980" r:id="rId27"/>
    <p:sldId id="981" r:id="rId28"/>
    <p:sldId id="978" r:id="rId29"/>
    <p:sldId id="982" r:id="rId30"/>
    <p:sldId id="983" r:id="rId31"/>
    <p:sldId id="984" r:id="rId32"/>
    <p:sldId id="985" r:id="rId33"/>
    <p:sldId id="986" r:id="rId34"/>
    <p:sldId id="987" r:id="rId35"/>
    <p:sldId id="988" r:id="rId36"/>
    <p:sldId id="989" r:id="rId37"/>
    <p:sldId id="990" r:id="rId38"/>
    <p:sldId id="991" r:id="rId39"/>
    <p:sldId id="992" r:id="rId40"/>
    <p:sldId id="993" r:id="rId41"/>
    <p:sldId id="1098" r:id="rId42"/>
    <p:sldId id="994" r:id="rId43"/>
    <p:sldId id="995" r:id="rId44"/>
    <p:sldId id="996" r:id="rId45"/>
    <p:sldId id="997" r:id="rId46"/>
    <p:sldId id="998" r:id="rId47"/>
    <p:sldId id="999" r:id="rId48"/>
    <p:sldId id="1000" r:id="rId49"/>
    <p:sldId id="1001" r:id="rId50"/>
    <p:sldId id="1002" r:id="rId51"/>
    <p:sldId id="1003" r:id="rId52"/>
    <p:sldId id="1004" r:id="rId53"/>
    <p:sldId id="1005" r:id="rId54"/>
    <p:sldId id="1006" r:id="rId55"/>
    <p:sldId id="1007" r:id="rId56"/>
    <p:sldId id="1008" r:id="rId57"/>
    <p:sldId id="1009" r:id="rId58"/>
    <p:sldId id="1099" r:id="rId59"/>
    <p:sldId id="1010" r:id="rId60"/>
    <p:sldId id="1011" r:id="rId61"/>
    <p:sldId id="1012" r:id="rId62"/>
    <p:sldId id="1013" r:id="rId63"/>
    <p:sldId id="1014" r:id="rId64"/>
    <p:sldId id="1015" r:id="rId65"/>
    <p:sldId id="1016" r:id="rId66"/>
    <p:sldId id="1017" r:id="rId67"/>
    <p:sldId id="1018" r:id="rId68"/>
    <p:sldId id="1019" r:id="rId69"/>
    <p:sldId id="1020" r:id="rId70"/>
    <p:sldId id="848" r:id="rId71"/>
    <p:sldId id="1021" r:id="rId72"/>
    <p:sldId id="1030" r:id="rId73"/>
    <p:sldId id="1022" r:id="rId74"/>
    <p:sldId id="1023" r:id="rId75"/>
    <p:sldId id="1024" r:id="rId76"/>
    <p:sldId id="1025" r:id="rId77"/>
    <p:sldId id="1026" r:id="rId78"/>
    <p:sldId id="1027" r:id="rId79"/>
    <p:sldId id="1028" r:id="rId80"/>
    <p:sldId id="1100" r:id="rId81"/>
    <p:sldId id="1029" r:id="rId82"/>
    <p:sldId id="1031" r:id="rId83"/>
    <p:sldId id="1032" r:id="rId84"/>
    <p:sldId id="1101" r:id="rId85"/>
    <p:sldId id="1034" r:id="rId86"/>
    <p:sldId id="1033" r:id="rId87"/>
    <p:sldId id="1035" r:id="rId88"/>
    <p:sldId id="1036" r:id="rId89"/>
    <p:sldId id="1037" r:id="rId90"/>
    <p:sldId id="1038" r:id="rId91"/>
    <p:sldId id="1039" r:id="rId92"/>
    <p:sldId id="1040" r:id="rId93"/>
    <p:sldId id="1041" r:id="rId94"/>
    <p:sldId id="1042" r:id="rId95"/>
    <p:sldId id="1102" r:id="rId96"/>
    <p:sldId id="1043" r:id="rId97"/>
    <p:sldId id="1044" r:id="rId98"/>
    <p:sldId id="1059" r:id="rId99"/>
    <p:sldId id="1045" r:id="rId100"/>
    <p:sldId id="1046" r:id="rId101"/>
    <p:sldId id="1047" r:id="rId102"/>
    <p:sldId id="1048" r:id="rId103"/>
    <p:sldId id="1049" r:id="rId104"/>
    <p:sldId id="1050" r:id="rId105"/>
    <p:sldId id="1051" r:id="rId106"/>
    <p:sldId id="1052" r:id="rId107"/>
    <p:sldId id="1053" r:id="rId108"/>
    <p:sldId id="1054" r:id="rId109"/>
    <p:sldId id="1055" r:id="rId110"/>
    <p:sldId id="1056" r:id="rId111"/>
    <p:sldId id="1057" r:id="rId112"/>
    <p:sldId id="1058" r:id="rId113"/>
    <p:sldId id="1060" r:id="rId114"/>
    <p:sldId id="1061" r:id="rId115"/>
    <p:sldId id="1062" r:id="rId116"/>
    <p:sldId id="1063" r:id="rId117"/>
    <p:sldId id="1065" r:id="rId118"/>
    <p:sldId id="1103" r:id="rId119"/>
    <p:sldId id="389" r:id="rId120"/>
    <p:sldId id="1064" r:id="rId121"/>
    <p:sldId id="1066" r:id="rId122"/>
    <p:sldId id="1067" r:id="rId123"/>
    <p:sldId id="727" r:id="rId124"/>
    <p:sldId id="1068" r:id="rId125"/>
    <p:sldId id="1069" r:id="rId126"/>
    <p:sldId id="1070" r:id="rId127"/>
    <p:sldId id="1071" r:id="rId128"/>
    <p:sldId id="1072" r:id="rId129"/>
    <p:sldId id="1073" r:id="rId130"/>
    <p:sldId id="1074" r:id="rId131"/>
    <p:sldId id="1075" r:id="rId132"/>
    <p:sldId id="913" r:id="rId133"/>
    <p:sldId id="1076" r:id="rId134"/>
    <p:sldId id="1077" r:id="rId135"/>
    <p:sldId id="1078" r:id="rId136"/>
    <p:sldId id="1079" r:id="rId137"/>
    <p:sldId id="1080" r:id="rId138"/>
    <p:sldId id="1081" r:id="rId139"/>
    <p:sldId id="1082" r:id="rId140"/>
    <p:sldId id="1083" r:id="rId141"/>
    <p:sldId id="1084" r:id="rId142"/>
    <p:sldId id="1085" r:id="rId143"/>
    <p:sldId id="1086" r:id="rId144"/>
    <p:sldId id="1087" r:id="rId145"/>
    <p:sldId id="1088" r:id="rId146"/>
    <p:sldId id="914" r:id="rId147"/>
    <p:sldId id="1089" r:id="rId148"/>
    <p:sldId id="1090" r:id="rId149"/>
    <p:sldId id="1091" r:id="rId150"/>
    <p:sldId id="1092" r:id="rId151"/>
    <p:sldId id="1093" r:id="rId152"/>
    <p:sldId id="1094" r:id="rId153"/>
    <p:sldId id="296" r:id="rId154"/>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A86"/>
    <a:srgbClr val="672F62"/>
    <a:srgbClr val="AC0C45"/>
    <a:srgbClr val="7B3874"/>
    <a:srgbClr val="649C56"/>
    <a:srgbClr val="451F41"/>
    <a:srgbClr val="A0A9A7"/>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858" y="78"/>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notesMaster" Target="notesMasters/notes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CC6F-2A0E-4F3E-ACD5-ACDEABDA14CF}" type="datetimeFigureOut">
              <a:rPr lang="en-US" smtClean="0"/>
              <a:t>8/27/2022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1EECC-04B9-4816-A831-54CDC0033459}" type="slidenum">
              <a:rPr lang="en-US" smtClean="0"/>
              <a:t>‹Nº›</a:t>
            </a:fld>
            <a:endParaRPr lang="en-US"/>
          </a:p>
        </p:txBody>
      </p:sp>
    </p:spTree>
    <p:extLst>
      <p:ext uri="{BB962C8B-B14F-4D97-AF65-F5344CB8AC3E}">
        <p14:creationId xmlns:p14="http://schemas.microsoft.com/office/powerpoint/2010/main" val="32319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129</a:t>
            </a:fld>
            <a:endParaRPr lang="en-US"/>
          </a:p>
        </p:txBody>
      </p:sp>
    </p:spTree>
    <p:extLst>
      <p:ext uri="{BB962C8B-B14F-4D97-AF65-F5344CB8AC3E}">
        <p14:creationId xmlns:p14="http://schemas.microsoft.com/office/powerpoint/2010/main" val="122214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142</a:t>
            </a:fld>
            <a:endParaRPr lang="en-US"/>
          </a:p>
        </p:txBody>
      </p:sp>
    </p:spTree>
    <p:extLst>
      <p:ext uri="{BB962C8B-B14F-4D97-AF65-F5344CB8AC3E}">
        <p14:creationId xmlns:p14="http://schemas.microsoft.com/office/powerpoint/2010/main" val="382093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143</a:t>
            </a:fld>
            <a:endParaRPr lang="en-US"/>
          </a:p>
        </p:txBody>
      </p:sp>
    </p:spTree>
    <p:extLst>
      <p:ext uri="{BB962C8B-B14F-4D97-AF65-F5344CB8AC3E}">
        <p14:creationId xmlns:p14="http://schemas.microsoft.com/office/powerpoint/2010/main" val="427482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144</a:t>
            </a:fld>
            <a:endParaRPr lang="en-US"/>
          </a:p>
        </p:txBody>
      </p:sp>
    </p:spTree>
    <p:extLst>
      <p:ext uri="{BB962C8B-B14F-4D97-AF65-F5344CB8AC3E}">
        <p14:creationId xmlns:p14="http://schemas.microsoft.com/office/powerpoint/2010/main" val="276290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147</a:t>
            </a:fld>
            <a:endParaRPr lang="en-US"/>
          </a:p>
        </p:txBody>
      </p:sp>
    </p:spTree>
    <p:extLst>
      <p:ext uri="{BB962C8B-B14F-4D97-AF65-F5344CB8AC3E}">
        <p14:creationId xmlns:p14="http://schemas.microsoft.com/office/powerpoint/2010/main" val="50216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148</a:t>
            </a:fld>
            <a:endParaRPr lang="en-US"/>
          </a:p>
        </p:txBody>
      </p:sp>
    </p:spTree>
    <p:extLst>
      <p:ext uri="{BB962C8B-B14F-4D97-AF65-F5344CB8AC3E}">
        <p14:creationId xmlns:p14="http://schemas.microsoft.com/office/powerpoint/2010/main" val="82517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151</a:t>
            </a:fld>
            <a:endParaRPr lang="en-US"/>
          </a:p>
        </p:txBody>
      </p:sp>
    </p:spTree>
    <p:extLst>
      <p:ext uri="{BB962C8B-B14F-4D97-AF65-F5344CB8AC3E}">
        <p14:creationId xmlns:p14="http://schemas.microsoft.com/office/powerpoint/2010/main" val="119519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130</a:t>
            </a:fld>
            <a:endParaRPr lang="en-US"/>
          </a:p>
        </p:txBody>
      </p:sp>
    </p:spTree>
    <p:extLst>
      <p:ext uri="{BB962C8B-B14F-4D97-AF65-F5344CB8AC3E}">
        <p14:creationId xmlns:p14="http://schemas.microsoft.com/office/powerpoint/2010/main" val="101027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135</a:t>
            </a:fld>
            <a:endParaRPr lang="en-US"/>
          </a:p>
        </p:txBody>
      </p:sp>
    </p:spTree>
    <p:extLst>
      <p:ext uri="{BB962C8B-B14F-4D97-AF65-F5344CB8AC3E}">
        <p14:creationId xmlns:p14="http://schemas.microsoft.com/office/powerpoint/2010/main" val="29472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136</a:t>
            </a:fld>
            <a:endParaRPr lang="en-US"/>
          </a:p>
        </p:txBody>
      </p:sp>
    </p:spTree>
    <p:extLst>
      <p:ext uri="{BB962C8B-B14F-4D97-AF65-F5344CB8AC3E}">
        <p14:creationId xmlns:p14="http://schemas.microsoft.com/office/powerpoint/2010/main" val="41425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137</a:t>
            </a:fld>
            <a:endParaRPr lang="en-US"/>
          </a:p>
        </p:txBody>
      </p:sp>
    </p:spTree>
    <p:extLst>
      <p:ext uri="{BB962C8B-B14F-4D97-AF65-F5344CB8AC3E}">
        <p14:creationId xmlns:p14="http://schemas.microsoft.com/office/powerpoint/2010/main" val="63016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138</a:t>
            </a:fld>
            <a:endParaRPr lang="en-US"/>
          </a:p>
        </p:txBody>
      </p:sp>
    </p:spTree>
    <p:extLst>
      <p:ext uri="{BB962C8B-B14F-4D97-AF65-F5344CB8AC3E}">
        <p14:creationId xmlns:p14="http://schemas.microsoft.com/office/powerpoint/2010/main" val="295272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139</a:t>
            </a:fld>
            <a:endParaRPr lang="en-US"/>
          </a:p>
        </p:txBody>
      </p:sp>
    </p:spTree>
    <p:extLst>
      <p:ext uri="{BB962C8B-B14F-4D97-AF65-F5344CB8AC3E}">
        <p14:creationId xmlns:p14="http://schemas.microsoft.com/office/powerpoint/2010/main" val="112801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140</a:t>
            </a:fld>
            <a:endParaRPr lang="en-US"/>
          </a:p>
        </p:txBody>
      </p:sp>
    </p:spTree>
    <p:extLst>
      <p:ext uri="{BB962C8B-B14F-4D97-AF65-F5344CB8AC3E}">
        <p14:creationId xmlns:p14="http://schemas.microsoft.com/office/powerpoint/2010/main" val="365776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7D1EECC-04B9-4816-A831-54CDC0033459}" type="slidenum">
              <a:rPr lang="en-US" smtClean="0"/>
              <a:t>141</a:t>
            </a:fld>
            <a:endParaRPr lang="en-US"/>
          </a:p>
        </p:txBody>
      </p:sp>
    </p:spTree>
    <p:extLst>
      <p:ext uri="{BB962C8B-B14F-4D97-AF65-F5344CB8AC3E}">
        <p14:creationId xmlns:p14="http://schemas.microsoft.com/office/powerpoint/2010/main" val="353096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27/8/2022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27/8/2022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27/8/2022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smtClean="0"/>
              <a:t>12</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794956" y="3347679"/>
            <a:ext cx="5108772" cy="1323439"/>
          </a:xfrm>
          <a:prstGeom prst="rect">
            <a:avLst/>
          </a:prstGeom>
          <a:noFill/>
        </p:spPr>
        <p:txBody>
          <a:bodyPr wrap="square" rtlCol="0">
            <a:spAutoFit/>
          </a:bodyPr>
          <a:lstStyle/>
          <a:p>
            <a:pPr algn="ctr"/>
            <a:r>
              <a:rPr lang="es-ES" sz="4000" dirty="0"/>
              <a:t>¿</a:t>
            </a:r>
            <a:r>
              <a:rPr lang="es-ES" sz="4000" dirty="0" smtClean="0"/>
              <a:t>QUIÉN </a:t>
            </a:r>
            <a:r>
              <a:rPr lang="es-ES" sz="4000" dirty="0"/>
              <a:t>ES EL CUERNO PEQUEÑO?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217714"/>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7200" b="1" dirty="0" smtClean="0">
                <a:solidFill>
                  <a:srgbClr val="FF0000"/>
                </a:solidFill>
              </a:rPr>
              <a:t>#</a:t>
            </a:r>
            <a:r>
              <a:rPr lang="es-ES" sz="7200" b="1" dirty="0">
                <a:solidFill>
                  <a:srgbClr val="FF0000"/>
                </a:solidFill>
              </a:rPr>
              <a:t>3 </a:t>
            </a:r>
            <a:r>
              <a:rPr lang="es-ES" sz="7200" b="1" dirty="0">
                <a:solidFill>
                  <a:srgbClr val="002060"/>
                </a:solidFill>
              </a:rPr>
              <a:t>Cuando el cuerno pequeño se levantó al poder, </a:t>
            </a:r>
            <a:r>
              <a:rPr lang="es-ES" sz="7200" b="1" dirty="0">
                <a:solidFill>
                  <a:srgbClr val="FF0000"/>
                </a:solidFill>
              </a:rPr>
              <a:t>desarraigó de raíz a tres </a:t>
            </a:r>
            <a:r>
              <a:rPr lang="es-ES" sz="7200" b="1" dirty="0">
                <a:solidFill>
                  <a:srgbClr val="002060"/>
                </a:solidFill>
              </a:rPr>
              <a:t>de los diez reinos en que se había dividido el imperio.</a:t>
            </a:r>
            <a:endParaRPr lang="es-ES" sz="7200" b="1" dirty="0">
              <a:solidFill>
                <a:srgbClr val="FF0000"/>
              </a:solidFill>
            </a:endParaRPr>
          </a:p>
        </p:txBody>
      </p:sp>
    </p:spTree>
    <p:extLst>
      <p:ext uri="{BB962C8B-B14F-4D97-AF65-F5344CB8AC3E}">
        <p14:creationId xmlns:p14="http://schemas.microsoft.com/office/powerpoint/2010/main" val="16209327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8079" y="918851"/>
            <a:ext cx="11632789" cy="5632311"/>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Conforme a lo que hemos dicho, es ilegal exigir, defender, o conceder libertad incondicional de pensamiento, de expresión, de prensa, o de culto como si fueran éstos derechos naturales que se le han concedido al hombre.” </a:t>
            </a:r>
            <a:r>
              <a:rPr lang="es-ES" sz="3600" b="1" dirty="0">
                <a:solidFill>
                  <a:schemeClr val="bg1"/>
                </a:solidFill>
              </a:rPr>
              <a:t>(</a:t>
            </a:r>
            <a:r>
              <a:rPr lang="es-ES" sz="3600" b="1" i="1" dirty="0">
                <a:solidFill>
                  <a:schemeClr val="bg1"/>
                </a:solidFill>
              </a:rPr>
              <a:t>citado en </a:t>
            </a:r>
            <a:r>
              <a:rPr lang="es-ES" sz="3600" b="1" i="1" dirty="0" err="1">
                <a:solidFill>
                  <a:schemeClr val="bg1"/>
                </a:solidFill>
              </a:rPr>
              <a:t>The</a:t>
            </a:r>
            <a:r>
              <a:rPr lang="es-ES" sz="3600" b="1" i="1" dirty="0">
                <a:solidFill>
                  <a:schemeClr val="bg1"/>
                </a:solidFill>
              </a:rPr>
              <a:t> </a:t>
            </a:r>
            <a:r>
              <a:rPr lang="es-ES" sz="3600" b="1" i="1" dirty="0" err="1">
                <a:solidFill>
                  <a:schemeClr val="bg1"/>
                </a:solidFill>
              </a:rPr>
              <a:t>Seventh-day</a:t>
            </a:r>
            <a:r>
              <a:rPr lang="es-ES" sz="3600" b="1" i="1" dirty="0">
                <a:solidFill>
                  <a:schemeClr val="bg1"/>
                </a:solidFill>
              </a:rPr>
              <a:t> </a:t>
            </a:r>
            <a:r>
              <a:rPr lang="es-ES" sz="3600" b="1" i="1" dirty="0" err="1">
                <a:solidFill>
                  <a:schemeClr val="bg1"/>
                </a:solidFill>
              </a:rPr>
              <a:t>Adventist</a:t>
            </a:r>
            <a:r>
              <a:rPr lang="es-ES" sz="3600" b="1" i="1" dirty="0">
                <a:solidFill>
                  <a:schemeClr val="bg1"/>
                </a:solidFill>
              </a:rPr>
              <a:t> </a:t>
            </a:r>
            <a:r>
              <a:rPr lang="es-ES" sz="3600" b="1" i="1" dirty="0" err="1">
                <a:solidFill>
                  <a:schemeClr val="bg1"/>
                </a:solidFill>
              </a:rPr>
              <a:t>Bible</a:t>
            </a:r>
            <a:r>
              <a:rPr lang="es-ES" sz="3600" b="1" i="1" dirty="0">
                <a:solidFill>
                  <a:schemeClr val="bg1"/>
                </a:solidFill>
              </a:rPr>
              <a:t> </a:t>
            </a:r>
            <a:r>
              <a:rPr lang="es-ES" sz="3600" b="1" i="1" dirty="0" err="1">
                <a:solidFill>
                  <a:schemeClr val="bg1"/>
                </a:solidFill>
              </a:rPr>
              <a:t>Student’s</a:t>
            </a:r>
            <a:r>
              <a:rPr lang="es-ES" sz="3600" b="1" i="1" dirty="0">
                <a:solidFill>
                  <a:schemeClr val="bg1"/>
                </a:solidFill>
              </a:rPr>
              <a:t> </a:t>
            </a:r>
            <a:r>
              <a:rPr lang="es-ES" sz="3600" b="1" i="1" dirty="0" err="1">
                <a:solidFill>
                  <a:schemeClr val="bg1"/>
                </a:solidFill>
              </a:rPr>
              <a:t>Source</a:t>
            </a:r>
            <a:r>
              <a:rPr lang="es-ES" sz="3600" b="1" i="1" dirty="0">
                <a:solidFill>
                  <a:schemeClr val="bg1"/>
                </a:solidFill>
              </a:rPr>
              <a:t> Book, ‘</a:t>
            </a:r>
            <a:r>
              <a:rPr lang="es-ES" sz="3600" b="1" i="1" dirty="0" err="1">
                <a:solidFill>
                  <a:schemeClr val="bg1"/>
                </a:solidFill>
              </a:rPr>
              <a:t>Church</a:t>
            </a:r>
            <a:r>
              <a:rPr lang="es-ES" sz="3600" b="1" i="1" dirty="0">
                <a:solidFill>
                  <a:schemeClr val="bg1"/>
                </a:solidFill>
              </a:rPr>
              <a:t> and </a:t>
            </a:r>
            <a:r>
              <a:rPr lang="es-ES" sz="3600" b="1" i="1" dirty="0" err="1">
                <a:solidFill>
                  <a:schemeClr val="bg1"/>
                </a:solidFill>
              </a:rPr>
              <a:t>State</a:t>
            </a:r>
            <a:r>
              <a:rPr lang="es-ES" sz="3600" b="1" i="1" dirty="0">
                <a:solidFill>
                  <a:schemeClr val="bg1"/>
                </a:solidFill>
              </a:rPr>
              <a:t>’, párrafo 496 (Washington, D. C.: </a:t>
            </a:r>
            <a:r>
              <a:rPr lang="es-ES" sz="3600" b="1" i="1" dirty="0" err="1">
                <a:solidFill>
                  <a:schemeClr val="bg1"/>
                </a:solidFill>
              </a:rPr>
              <a:t>The</a:t>
            </a:r>
            <a:r>
              <a:rPr lang="es-ES" sz="3600" b="1" i="1" dirty="0">
                <a:solidFill>
                  <a:schemeClr val="bg1"/>
                </a:solidFill>
              </a:rPr>
              <a:t> </a:t>
            </a:r>
            <a:r>
              <a:rPr lang="es-ES" sz="3600" b="1" i="1" dirty="0" err="1">
                <a:solidFill>
                  <a:schemeClr val="bg1"/>
                </a:solidFill>
              </a:rPr>
              <a:t>Review</a:t>
            </a:r>
            <a:r>
              <a:rPr lang="es-ES" sz="3600" b="1" i="1" dirty="0">
                <a:solidFill>
                  <a:schemeClr val="bg1"/>
                </a:solidFill>
              </a:rPr>
              <a:t> and </a:t>
            </a:r>
            <a:r>
              <a:rPr lang="es-ES" sz="3600" b="1" i="1" dirty="0" err="1">
                <a:solidFill>
                  <a:schemeClr val="bg1"/>
                </a:solidFill>
              </a:rPr>
              <a:t>Herald</a:t>
            </a:r>
            <a:r>
              <a:rPr lang="es-ES" sz="3600" b="1" i="1" dirty="0">
                <a:solidFill>
                  <a:schemeClr val="bg1"/>
                </a:solidFill>
              </a:rPr>
              <a:t>, 1962, p. </a:t>
            </a:r>
            <a:r>
              <a:rPr lang="es-ES" sz="3600" b="1" i="1" dirty="0" smtClean="0">
                <a:solidFill>
                  <a:schemeClr val="bg1"/>
                </a:solidFill>
              </a:rPr>
              <a:t>273))</a:t>
            </a:r>
            <a:endParaRPr lang="es-ES" sz="36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El papa León XIII en su encíclica Libertas </a:t>
            </a:r>
            <a:r>
              <a:rPr lang="es-ES" sz="2800" b="1" dirty="0" smtClean="0">
                <a:solidFill>
                  <a:srgbClr val="FF0000"/>
                </a:solidFill>
                <a:latin typeface="Arial Black" panose="020B0A04020102020204" pitchFamily="34" charset="0"/>
              </a:rPr>
              <a:t>Humanan:</a:t>
            </a:r>
            <a:endParaRPr lang="es-ES"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8237192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918851"/>
            <a:ext cx="11632789"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La </a:t>
            </a:r>
            <a:r>
              <a:rPr lang="es-ES" sz="4000" b="1" dirty="0">
                <a:solidFill>
                  <a:srgbClr val="FFFF00"/>
                </a:solidFill>
              </a:rPr>
              <a:t>iglesia católica </a:t>
            </a:r>
            <a:r>
              <a:rPr lang="es-ES" sz="4000" b="1" dirty="0">
                <a:solidFill>
                  <a:schemeClr val="bg1"/>
                </a:solidFill>
              </a:rPr>
              <a:t>tiene el </a:t>
            </a:r>
            <a:r>
              <a:rPr lang="es-ES" sz="4000" b="1" dirty="0">
                <a:solidFill>
                  <a:srgbClr val="FFFF00"/>
                </a:solidFill>
              </a:rPr>
              <a:t>derecho y el deber de matar</a:t>
            </a:r>
            <a:r>
              <a:rPr lang="es-ES" sz="4000" b="1" dirty="0">
                <a:solidFill>
                  <a:schemeClr val="bg1"/>
                </a:solidFill>
              </a:rPr>
              <a:t> a los herejes pues es por medio del fuego y la espada que se extirpa la herejía. Los herejes se mofan de la excomunión masiva. Si se les echa a la cárcel o se les envía al exilio, corromperían a otros. </a:t>
            </a:r>
            <a:r>
              <a:rPr lang="es-ES" sz="4000" b="1" dirty="0">
                <a:solidFill>
                  <a:srgbClr val="FFFF00"/>
                </a:solidFill>
              </a:rPr>
              <a:t>El único recurso es matarlos</a:t>
            </a:r>
            <a:r>
              <a:rPr lang="es-ES" sz="4000" b="1" dirty="0">
                <a:solidFill>
                  <a:schemeClr val="bg1"/>
                </a:solidFill>
              </a:rPr>
              <a:t>. El arrepentimiento no salva a los criminales civiles; el mayor bien de la iglesia es el </a:t>
            </a:r>
            <a:r>
              <a:rPr lang="es-ES" sz="4000" b="1" dirty="0">
                <a:solidFill>
                  <a:srgbClr val="FFFF00"/>
                </a:solidFill>
              </a:rPr>
              <a:t>deber de la fe </a:t>
            </a:r>
            <a:r>
              <a:rPr lang="es-ES" sz="4000" b="1" dirty="0">
                <a:solidFill>
                  <a:schemeClr val="bg1"/>
                </a:solidFill>
              </a:rPr>
              <a:t>y ésta no se puede preservar al menos que los </a:t>
            </a:r>
            <a:r>
              <a:rPr lang="es-ES" sz="4000" b="1" dirty="0">
                <a:solidFill>
                  <a:srgbClr val="FFFF00"/>
                </a:solidFill>
              </a:rPr>
              <a:t>herejes sean muertos</a:t>
            </a:r>
            <a:r>
              <a:rPr lang="es-ES" sz="4000" b="1" dirty="0">
                <a:solidFill>
                  <a:schemeClr val="bg1"/>
                </a:solidFill>
              </a:rPr>
              <a:t>.” </a:t>
            </a:r>
            <a:r>
              <a:rPr lang="es-ES" sz="2800" b="1" i="1" dirty="0">
                <a:solidFill>
                  <a:schemeClr val="bg1"/>
                </a:solidFill>
              </a:rPr>
              <a:t>(citado en </a:t>
            </a:r>
            <a:r>
              <a:rPr lang="es-ES" sz="2800" b="1" i="1" dirty="0" err="1">
                <a:solidFill>
                  <a:schemeClr val="bg1"/>
                </a:solidFill>
              </a:rPr>
              <a:t>Lorraine</a:t>
            </a:r>
            <a:r>
              <a:rPr lang="es-ES" sz="2800" b="1" i="1" dirty="0">
                <a:solidFill>
                  <a:schemeClr val="bg1"/>
                </a:solidFill>
              </a:rPr>
              <a:t> </a:t>
            </a:r>
            <a:r>
              <a:rPr lang="es-ES" sz="2800" b="1" i="1" dirty="0" err="1">
                <a:solidFill>
                  <a:schemeClr val="bg1"/>
                </a:solidFill>
              </a:rPr>
              <a:t>Boettner</a:t>
            </a:r>
            <a:r>
              <a:rPr lang="es-ES" sz="2800" b="1" i="1" dirty="0">
                <a:solidFill>
                  <a:schemeClr val="bg1"/>
                </a:solidFill>
              </a:rPr>
              <a:t>, </a:t>
            </a:r>
            <a:r>
              <a:rPr lang="es-ES" sz="2800" b="1" i="1" dirty="0" err="1">
                <a:solidFill>
                  <a:schemeClr val="bg1"/>
                </a:solidFill>
              </a:rPr>
              <a:t>Roman</a:t>
            </a:r>
            <a:r>
              <a:rPr lang="es-ES" sz="2800" b="1" i="1" dirty="0">
                <a:solidFill>
                  <a:schemeClr val="bg1"/>
                </a:solidFill>
              </a:rPr>
              <a:t> </a:t>
            </a:r>
            <a:r>
              <a:rPr lang="es-ES" sz="2800" b="1" i="1" dirty="0" err="1">
                <a:solidFill>
                  <a:schemeClr val="bg1"/>
                </a:solidFill>
              </a:rPr>
              <a:t>Catholicism</a:t>
            </a:r>
            <a:r>
              <a:rPr lang="es-ES" sz="2800" b="1" i="1" dirty="0">
                <a:solidFill>
                  <a:schemeClr val="bg1"/>
                </a:solidFill>
              </a:rPr>
              <a:t>, p. 426)</a:t>
            </a:r>
            <a:endParaRPr lang="es-ES"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err="1">
                <a:solidFill>
                  <a:srgbClr val="FF0000"/>
                </a:solidFill>
                <a:latin typeface="Arial Black" panose="020B0A04020102020204" pitchFamily="34" charset="0"/>
              </a:rPr>
              <a:t>Marianus</a:t>
            </a:r>
            <a:r>
              <a:rPr lang="es-ES" sz="2800" b="1" dirty="0">
                <a:solidFill>
                  <a:srgbClr val="FF0000"/>
                </a:solidFill>
                <a:latin typeface="Arial Black" panose="020B0A04020102020204" pitchFamily="34" charset="0"/>
              </a:rPr>
              <a:t> de Luca, Jesuita quien fuera profesor de teología en la Universidad Pontificia Gregoriana en Roma escribió:</a:t>
            </a:r>
          </a:p>
        </p:txBody>
      </p:sp>
    </p:spTree>
    <p:extLst>
      <p:ext uri="{BB962C8B-B14F-4D97-AF65-F5344CB8AC3E}">
        <p14:creationId xmlns:p14="http://schemas.microsoft.com/office/powerpoint/2010/main" val="15198700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050614"/>
            <a:ext cx="11632789" cy="5632311"/>
          </a:xfrm>
          <a:prstGeom prst="rect">
            <a:avLst/>
          </a:prstGeom>
          <a:noFill/>
        </p:spPr>
        <p:txBody>
          <a:bodyPr wrap="square" rtlCol="0">
            <a:spAutoFit/>
          </a:bodyPr>
          <a:lstStyle/>
          <a:p>
            <a:r>
              <a:rPr lang="es-ES" sz="4000" b="1" dirty="0">
                <a:solidFill>
                  <a:schemeClr val="bg1"/>
                </a:solidFill>
              </a:rPr>
              <a:t>“Los herejes desprecian la excomunión y dicen que ese rayo es impotente; si se les amenaza con una multa pecuniaria no temen a Dios ni respetan a los hombres, sabiendo que habrá suficientes necios que creerán en su causa y los apoyarán. Si son echados en prisión o enviados al exilio corrompen a los que están cerca con sus palabras y los que están a la distancia con </a:t>
            </a:r>
            <a:r>
              <a:rPr lang="es-ES" sz="4000" b="1" dirty="0" smtClean="0">
                <a:solidFill>
                  <a:schemeClr val="bg1"/>
                </a:solidFill>
              </a:rPr>
              <a:t>sus ASÍ </a:t>
            </a:r>
            <a:r>
              <a:rPr lang="es-ES" sz="4000" b="1" dirty="0">
                <a:solidFill>
                  <a:schemeClr val="bg1"/>
                </a:solidFill>
              </a:rPr>
              <a:t>QUE </a:t>
            </a:r>
            <a:r>
              <a:rPr lang="es-ES" sz="4000" b="1" dirty="0">
                <a:solidFill>
                  <a:srgbClr val="FFFF00"/>
                </a:solidFill>
              </a:rPr>
              <a:t>EL ÚNICO REMEDIO </a:t>
            </a:r>
            <a:r>
              <a:rPr lang="es-ES" sz="4000" b="1" dirty="0">
                <a:solidFill>
                  <a:schemeClr val="bg1"/>
                </a:solidFill>
              </a:rPr>
              <a:t>ES ENVIARLOS PRONTO </a:t>
            </a:r>
            <a:r>
              <a:rPr lang="es-ES" sz="4000" b="1" dirty="0">
                <a:solidFill>
                  <a:srgbClr val="FFFF00"/>
                </a:solidFill>
              </a:rPr>
              <a:t>A SU PROPIO LUGAR</a:t>
            </a:r>
            <a:r>
              <a:rPr lang="es-ES" sz="4000" b="1" dirty="0" smtClean="0">
                <a:solidFill>
                  <a:schemeClr val="bg1"/>
                </a:solidFill>
              </a:rPr>
              <a:t>.”</a:t>
            </a:r>
            <a:endParaRPr lang="es-ES"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err="1" smtClean="0">
                <a:solidFill>
                  <a:srgbClr val="FF0000"/>
                </a:solidFill>
                <a:latin typeface="Arial Black" panose="020B0A04020102020204" pitchFamily="34" charset="0"/>
              </a:rPr>
              <a:t>Marianus</a:t>
            </a:r>
            <a:r>
              <a:rPr lang="es-ES" sz="2800" b="1" dirty="0" smtClean="0">
                <a:solidFill>
                  <a:srgbClr val="FF0000"/>
                </a:solidFill>
                <a:latin typeface="Arial Black" panose="020B0A04020102020204" pitchFamily="34" charset="0"/>
              </a:rPr>
              <a:t> </a:t>
            </a:r>
            <a:r>
              <a:rPr lang="es-ES" sz="2800" b="1" dirty="0">
                <a:solidFill>
                  <a:srgbClr val="FF0000"/>
                </a:solidFill>
                <a:latin typeface="Arial Black" panose="020B0A04020102020204" pitchFamily="34" charset="0"/>
              </a:rPr>
              <a:t>de Luca, </a:t>
            </a:r>
            <a:r>
              <a:rPr lang="es-ES" sz="2800" b="1" dirty="0" err="1">
                <a:solidFill>
                  <a:srgbClr val="FF0000"/>
                </a:solidFill>
                <a:latin typeface="Arial Black" panose="020B0A04020102020204" pitchFamily="34" charset="0"/>
              </a:rPr>
              <a:t>Institutes</a:t>
            </a:r>
            <a:r>
              <a:rPr lang="es-ES" sz="2800" b="1" dirty="0">
                <a:solidFill>
                  <a:srgbClr val="FF0000"/>
                </a:solidFill>
                <a:latin typeface="Arial Black" panose="020B0A04020102020204" pitchFamily="34" charset="0"/>
              </a:rPr>
              <a:t> of </a:t>
            </a:r>
            <a:r>
              <a:rPr lang="es-ES" sz="2800" b="1" dirty="0" err="1">
                <a:solidFill>
                  <a:srgbClr val="FF0000"/>
                </a:solidFill>
                <a:latin typeface="Arial Black" panose="020B0A04020102020204" pitchFamily="34" charset="0"/>
              </a:rPr>
              <a:t>Public</a:t>
            </a:r>
            <a:r>
              <a:rPr lang="es-ES" sz="2800" b="1" dirty="0">
                <a:solidFill>
                  <a:srgbClr val="FF0000"/>
                </a:solidFill>
                <a:latin typeface="Arial Black" panose="020B0A04020102020204" pitchFamily="34" charset="0"/>
              </a:rPr>
              <a:t> </a:t>
            </a:r>
            <a:r>
              <a:rPr lang="es-ES" sz="2800" b="1" dirty="0" err="1">
                <a:solidFill>
                  <a:srgbClr val="FF0000"/>
                </a:solidFill>
                <a:latin typeface="Arial Black" panose="020B0A04020102020204" pitchFamily="34" charset="0"/>
              </a:rPr>
              <a:t>Ecclesiastical</a:t>
            </a:r>
            <a:r>
              <a:rPr lang="es-ES" sz="2800" b="1" dirty="0">
                <a:solidFill>
                  <a:srgbClr val="FF0000"/>
                </a:solidFill>
                <a:latin typeface="Arial Black" panose="020B0A04020102020204" pitchFamily="34" charset="0"/>
              </a:rPr>
              <a:t> </a:t>
            </a:r>
            <a:r>
              <a:rPr lang="es-ES" sz="2800" b="1" dirty="0" err="1">
                <a:solidFill>
                  <a:srgbClr val="FF0000"/>
                </a:solidFill>
                <a:latin typeface="Arial Black" panose="020B0A04020102020204" pitchFamily="34" charset="0"/>
              </a:rPr>
              <a:t>Law</a:t>
            </a:r>
            <a:r>
              <a:rPr lang="es-ES" sz="2800" b="1" dirty="0">
                <a:solidFill>
                  <a:srgbClr val="FF0000"/>
                </a:solidFill>
                <a:latin typeface="Arial Black" panose="020B0A04020102020204" pitchFamily="34" charset="0"/>
              </a:rPr>
              <a:t> (1901), tomo 1, pp. 143</a:t>
            </a:r>
          </a:p>
        </p:txBody>
      </p:sp>
    </p:spTree>
    <p:extLst>
      <p:ext uri="{BB962C8B-B14F-4D97-AF65-F5344CB8AC3E}">
        <p14:creationId xmlns:p14="http://schemas.microsoft.com/office/powerpoint/2010/main" val="227207977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785299"/>
            <a:ext cx="10973677" cy="513986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¿Qué quiere decir </a:t>
            </a:r>
            <a:r>
              <a:rPr lang="es-ES" sz="4800" b="1" dirty="0" smtClean="0">
                <a:solidFill>
                  <a:srgbClr val="002060"/>
                </a:solidFill>
              </a:rPr>
              <a:t>De </a:t>
            </a:r>
            <a:r>
              <a:rPr lang="es-ES" sz="4800" b="1" dirty="0">
                <a:solidFill>
                  <a:srgbClr val="002060"/>
                </a:solidFill>
              </a:rPr>
              <a:t>Luca cuando se refiere a ‘</a:t>
            </a:r>
            <a:r>
              <a:rPr lang="es-ES" sz="4800" b="1" dirty="0">
                <a:solidFill>
                  <a:srgbClr val="FF0000"/>
                </a:solidFill>
              </a:rPr>
              <a:t>su propio lugar</a:t>
            </a:r>
            <a:r>
              <a:rPr lang="es-ES" sz="4800" b="1" dirty="0">
                <a:solidFill>
                  <a:srgbClr val="002060"/>
                </a:solidFill>
              </a:rPr>
              <a:t>’? No hay que adivinar. De Luca explica:</a:t>
            </a:r>
          </a:p>
          <a:p>
            <a:pPr>
              <a:buClr>
                <a:srgbClr val="FF0000"/>
              </a:buClr>
            </a:pPr>
            <a:r>
              <a:rPr lang="es-ES" sz="4800" b="1" dirty="0">
                <a:solidFill>
                  <a:srgbClr val="002060"/>
                </a:solidFill>
              </a:rPr>
              <a:t>“El </a:t>
            </a:r>
            <a:r>
              <a:rPr lang="es-ES" sz="4800" b="1" dirty="0">
                <a:solidFill>
                  <a:srgbClr val="FF0000"/>
                </a:solidFill>
              </a:rPr>
              <a:t>magistrado civil </a:t>
            </a:r>
            <a:r>
              <a:rPr lang="es-ES" sz="4800" b="1" dirty="0">
                <a:solidFill>
                  <a:srgbClr val="002060"/>
                </a:solidFill>
              </a:rPr>
              <a:t>por orden y </a:t>
            </a:r>
            <a:r>
              <a:rPr lang="es-ES" sz="4800" b="1" dirty="0">
                <a:solidFill>
                  <a:srgbClr val="FF0000"/>
                </a:solidFill>
              </a:rPr>
              <a:t>encargo de la iglesia</a:t>
            </a:r>
            <a:r>
              <a:rPr lang="es-ES" sz="4800" b="1" dirty="0">
                <a:solidFill>
                  <a:srgbClr val="002060"/>
                </a:solidFill>
              </a:rPr>
              <a:t>, debe </a:t>
            </a:r>
            <a:r>
              <a:rPr lang="es-ES" sz="4800" b="1" dirty="0">
                <a:solidFill>
                  <a:srgbClr val="FF0000"/>
                </a:solidFill>
              </a:rPr>
              <a:t>castigar</a:t>
            </a:r>
            <a:r>
              <a:rPr lang="es-ES" sz="4800" b="1" dirty="0">
                <a:solidFill>
                  <a:srgbClr val="002060"/>
                </a:solidFill>
              </a:rPr>
              <a:t> al hereje con la </a:t>
            </a:r>
            <a:r>
              <a:rPr lang="es-ES" sz="4800" b="1" dirty="0">
                <a:solidFill>
                  <a:srgbClr val="FF0000"/>
                </a:solidFill>
              </a:rPr>
              <a:t>pena de muerte</a:t>
            </a:r>
            <a:r>
              <a:rPr lang="es-ES" sz="4800" b="1" dirty="0">
                <a:solidFill>
                  <a:srgbClr val="002060"/>
                </a:solidFill>
              </a:rPr>
              <a:t>.” </a:t>
            </a:r>
            <a:r>
              <a:rPr lang="es-ES" sz="4000" b="1" i="1" dirty="0">
                <a:solidFill>
                  <a:srgbClr val="002060"/>
                </a:solidFill>
              </a:rPr>
              <a:t>(</a:t>
            </a:r>
            <a:r>
              <a:rPr lang="es-ES" sz="4000" b="1" i="1" dirty="0" err="1">
                <a:solidFill>
                  <a:srgbClr val="002060"/>
                </a:solidFill>
              </a:rPr>
              <a:t>Marianus</a:t>
            </a:r>
            <a:r>
              <a:rPr lang="es-ES" sz="4000" b="1" i="1" dirty="0">
                <a:solidFill>
                  <a:srgbClr val="002060"/>
                </a:solidFill>
              </a:rPr>
              <a:t> de Luca, </a:t>
            </a:r>
            <a:r>
              <a:rPr lang="es-ES" sz="4000" b="1" i="1" dirty="0" err="1">
                <a:solidFill>
                  <a:srgbClr val="002060"/>
                </a:solidFill>
              </a:rPr>
              <a:t>Institutes</a:t>
            </a:r>
            <a:r>
              <a:rPr lang="es-ES" sz="4000" b="1" i="1" dirty="0">
                <a:solidFill>
                  <a:srgbClr val="002060"/>
                </a:solidFill>
              </a:rPr>
              <a:t> of </a:t>
            </a:r>
            <a:r>
              <a:rPr lang="es-ES" sz="4000" b="1" i="1" dirty="0" err="1">
                <a:solidFill>
                  <a:srgbClr val="002060"/>
                </a:solidFill>
              </a:rPr>
              <a:t>Public</a:t>
            </a:r>
            <a:r>
              <a:rPr lang="es-ES" sz="4000" b="1" i="1" dirty="0">
                <a:solidFill>
                  <a:srgbClr val="002060"/>
                </a:solidFill>
              </a:rPr>
              <a:t> </a:t>
            </a:r>
            <a:r>
              <a:rPr lang="es-ES" sz="4000" b="1" i="1" dirty="0" err="1">
                <a:solidFill>
                  <a:srgbClr val="002060"/>
                </a:solidFill>
              </a:rPr>
              <a:t>Ecclesiastical</a:t>
            </a:r>
            <a:r>
              <a:rPr lang="es-ES" sz="4000" b="1" i="1" dirty="0">
                <a:solidFill>
                  <a:srgbClr val="002060"/>
                </a:solidFill>
              </a:rPr>
              <a:t> </a:t>
            </a:r>
            <a:r>
              <a:rPr lang="es-ES" sz="4000" b="1" i="1" dirty="0" err="1">
                <a:solidFill>
                  <a:srgbClr val="002060"/>
                </a:solidFill>
              </a:rPr>
              <a:t>Law</a:t>
            </a:r>
            <a:r>
              <a:rPr lang="es-ES" sz="4000" b="1" i="1" dirty="0">
                <a:solidFill>
                  <a:srgbClr val="002060"/>
                </a:solidFill>
              </a:rPr>
              <a:t> (1901), tomo 1, pp. </a:t>
            </a:r>
            <a:r>
              <a:rPr lang="es-ES" sz="4000" b="1" i="1" dirty="0" smtClean="0">
                <a:solidFill>
                  <a:srgbClr val="002060"/>
                </a:solidFill>
              </a:rPr>
              <a:t>261)</a:t>
            </a:r>
            <a:endParaRPr lang="es-ES" sz="4000" b="1" i="1" dirty="0">
              <a:solidFill>
                <a:srgbClr val="FF0000"/>
              </a:solidFill>
            </a:endParaRPr>
          </a:p>
        </p:txBody>
      </p:sp>
    </p:spTree>
    <p:extLst>
      <p:ext uri="{BB962C8B-B14F-4D97-AF65-F5344CB8AC3E}">
        <p14:creationId xmlns:p14="http://schemas.microsoft.com/office/powerpoint/2010/main" val="401450082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217714"/>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El autor </a:t>
            </a:r>
            <a:r>
              <a:rPr lang="es-ES" sz="6600" b="1" dirty="0">
                <a:solidFill>
                  <a:srgbClr val="FF0000"/>
                </a:solidFill>
              </a:rPr>
              <a:t>católico romano </a:t>
            </a:r>
            <a:r>
              <a:rPr lang="es-ES" sz="6600" b="1" dirty="0">
                <a:solidFill>
                  <a:srgbClr val="002060"/>
                </a:solidFill>
              </a:rPr>
              <a:t>Alfred </a:t>
            </a:r>
            <a:r>
              <a:rPr lang="es-ES" sz="6600" b="1" dirty="0" err="1">
                <a:solidFill>
                  <a:srgbClr val="002060"/>
                </a:solidFill>
              </a:rPr>
              <a:t>Baudrillart</a:t>
            </a:r>
            <a:r>
              <a:rPr lang="es-ES" sz="6600" b="1" dirty="0">
                <a:solidFill>
                  <a:srgbClr val="002060"/>
                </a:solidFill>
              </a:rPr>
              <a:t> hizo el siguiente comentario sobre </a:t>
            </a:r>
            <a:r>
              <a:rPr lang="es-ES" sz="6600" b="1" dirty="0">
                <a:solidFill>
                  <a:srgbClr val="FF0000"/>
                </a:solidFill>
              </a:rPr>
              <a:t>cómo la iglesia incitó a la violencia </a:t>
            </a:r>
            <a:r>
              <a:rPr lang="es-ES" sz="6600" b="1" dirty="0">
                <a:solidFill>
                  <a:srgbClr val="002060"/>
                </a:solidFill>
              </a:rPr>
              <a:t>durante los 1260 años:</a:t>
            </a:r>
            <a:endParaRPr lang="es-ES" sz="5400" b="1" i="1" dirty="0">
              <a:solidFill>
                <a:srgbClr val="FF0000"/>
              </a:solidFill>
            </a:endParaRPr>
          </a:p>
        </p:txBody>
      </p:sp>
    </p:spTree>
    <p:extLst>
      <p:ext uri="{BB962C8B-B14F-4D97-AF65-F5344CB8AC3E}">
        <p14:creationId xmlns:p14="http://schemas.microsoft.com/office/powerpoint/2010/main" val="31825225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4510" y="652407"/>
            <a:ext cx="11632789" cy="5262979"/>
          </a:xfrm>
          <a:prstGeom prst="rect">
            <a:avLst/>
          </a:prstGeom>
          <a:noFill/>
        </p:spPr>
        <p:txBody>
          <a:bodyPr wrap="square" rtlCol="0">
            <a:spAutoFit/>
          </a:bodyPr>
          <a:lstStyle/>
          <a:p>
            <a:r>
              <a:rPr lang="es-ES" sz="4800" b="1" dirty="0">
                <a:solidFill>
                  <a:schemeClr val="bg1"/>
                </a:solidFill>
              </a:rPr>
              <a:t>“Ella [la iglesia] tiene, y con gran volumen proclama, que tiene un ‘</a:t>
            </a:r>
            <a:r>
              <a:rPr lang="es-ES" sz="4800" b="1" dirty="0">
                <a:solidFill>
                  <a:srgbClr val="FFFF00"/>
                </a:solidFill>
              </a:rPr>
              <a:t>horror de sangre</a:t>
            </a:r>
            <a:r>
              <a:rPr lang="es-ES" sz="4800" b="1" dirty="0">
                <a:solidFill>
                  <a:schemeClr val="bg1"/>
                </a:solidFill>
              </a:rPr>
              <a:t>’. . . Cuando es confrontada con </a:t>
            </a:r>
            <a:r>
              <a:rPr lang="es-ES" sz="4800" b="1" dirty="0">
                <a:solidFill>
                  <a:srgbClr val="FFFF00"/>
                </a:solidFill>
              </a:rPr>
              <a:t>herejía</a:t>
            </a:r>
            <a:r>
              <a:rPr lang="es-ES" sz="4800" b="1" dirty="0">
                <a:solidFill>
                  <a:schemeClr val="bg1"/>
                </a:solidFill>
              </a:rPr>
              <a:t>, ella no se conforma con persuadir; para ella los argumentos de tipo intelectual o moral son insuficientes y por lo tanto recurre a la fuerza, al castigo corporal, a la tortura. </a:t>
            </a:r>
            <a:endParaRPr lang="es-ES" sz="2400" b="1" i="1" dirty="0">
              <a:solidFill>
                <a:schemeClr val="bg1"/>
              </a:solidFill>
            </a:endParaRPr>
          </a:p>
        </p:txBody>
      </p:sp>
    </p:spTree>
    <p:extLst>
      <p:ext uri="{BB962C8B-B14F-4D97-AF65-F5344CB8AC3E}">
        <p14:creationId xmlns:p14="http://schemas.microsoft.com/office/powerpoint/2010/main" val="23282864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75014" y="117693"/>
            <a:ext cx="11632789" cy="6740307"/>
          </a:xfrm>
          <a:prstGeom prst="rect">
            <a:avLst/>
          </a:prstGeom>
          <a:noFill/>
        </p:spPr>
        <p:txBody>
          <a:bodyPr wrap="square" rtlCol="0">
            <a:spAutoFit/>
          </a:bodyPr>
          <a:lstStyle/>
          <a:p>
            <a:r>
              <a:rPr lang="es-ES" sz="4800" b="1" dirty="0" smtClean="0">
                <a:solidFill>
                  <a:schemeClr val="bg1"/>
                </a:solidFill>
              </a:rPr>
              <a:t>Ella </a:t>
            </a:r>
            <a:r>
              <a:rPr lang="es-ES" sz="4800" b="1" dirty="0">
                <a:solidFill>
                  <a:schemeClr val="bg1"/>
                </a:solidFill>
              </a:rPr>
              <a:t>crea tribunales como la Inquisición, </a:t>
            </a:r>
            <a:r>
              <a:rPr lang="es-ES" sz="4800" b="1" dirty="0">
                <a:solidFill>
                  <a:srgbClr val="FFFF00"/>
                </a:solidFill>
              </a:rPr>
              <a:t>solicita la ayuda de las leyes del estado</a:t>
            </a:r>
            <a:r>
              <a:rPr lang="es-ES" sz="4800" b="1" dirty="0">
                <a:solidFill>
                  <a:schemeClr val="bg1"/>
                </a:solidFill>
              </a:rPr>
              <a:t>, y si es necesario convoca una cruzada o una guerra religiosa. Y todo ese ‘horror de sangre’ en la práctica culmina cuando ella </a:t>
            </a:r>
            <a:r>
              <a:rPr lang="es-ES" sz="4800" b="1" dirty="0">
                <a:solidFill>
                  <a:srgbClr val="FFFF00"/>
                </a:solidFill>
              </a:rPr>
              <a:t>urge al poder secular </a:t>
            </a:r>
            <a:r>
              <a:rPr lang="es-ES" sz="4800" b="1" dirty="0">
                <a:solidFill>
                  <a:schemeClr val="bg1"/>
                </a:solidFill>
              </a:rPr>
              <a:t>que la derrame, un procedimiento que es más odioso, pero menos franco que si la derramara ella misma.</a:t>
            </a:r>
            <a:endParaRPr lang="es-ES" sz="2400" b="1" i="1" dirty="0">
              <a:solidFill>
                <a:schemeClr val="bg1"/>
              </a:solidFill>
            </a:endParaRPr>
          </a:p>
        </p:txBody>
      </p:sp>
    </p:spTree>
    <p:extLst>
      <p:ext uri="{BB962C8B-B14F-4D97-AF65-F5344CB8AC3E}">
        <p14:creationId xmlns:p14="http://schemas.microsoft.com/office/powerpoint/2010/main" val="19633660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75014" y="117693"/>
            <a:ext cx="11632789" cy="6001643"/>
          </a:xfrm>
          <a:prstGeom prst="rect">
            <a:avLst/>
          </a:prstGeom>
          <a:noFill/>
        </p:spPr>
        <p:txBody>
          <a:bodyPr wrap="square" rtlCol="0">
            <a:spAutoFit/>
          </a:bodyPr>
          <a:lstStyle/>
          <a:p>
            <a:r>
              <a:rPr lang="es-ES" sz="4800" b="1" dirty="0">
                <a:solidFill>
                  <a:schemeClr val="bg1"/>
                </a:solidFill>
              </a:rPr>
              <a:t>“Especialmente actuó ella así con los protestantes durante el siglo dieciséis. No estuvo dispuesta de reformar moralmente, de predicar, por ejemplo, de convertir a la gente por medio de misioneros santos y elocuentes. Ella encendió en Italia, en los países bajos y por sobre todo en España las hogueras de la inquisición. </a:t>
            </a:r>
            <a:endParaRPr lang="es-ES" sz="2400" b="1" i="1" dirty="0">
              <a:solidFill>
                <a:schemeClr val="bg1"/>
              </a:solidFill>
            </a:endParaRPr>
          </a:p>
        </p:txBody>
      </p:sp>
    </p:spTree>
    <p:extLst>
      <p:ext uri="{BB962C8B-B14F-4D97-AF65-F5344CB8AC3E}">
        <p14:creationId xmlns:p14="http://schemas.microsoft.com/office/powerpoint/2010/main" val="294797411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5517" y="0"/>
            <a:ext cx="11632789" cy="6863417"/>
          </a:xfrm>
          <a:prstGeom prst="rect">
            <a:avLst/>
          </a:prstGeom>
          <a:noFill/>
        </p:spPr>
        <p:txBody>
          <a:bodyPr wrap="square" rtlCol="0">
            <a:spAutoFit/>
          </a:bodyPr>
          <a:lstStyle/>
          <a:p>
            <a:r>
              <a:rPr lang="es-ES" sz="4800" b="1" dirty="0" smtClean="0">
                <a:solidFill>
                  <a:schemeClr val="bg1"/>
                </a:solidFill>
              </a:rPr>
              <a:t>En </a:t>
            </a:r>
            <a:r>
              <a:rPr lang="es-ES" sz="4800" b="1" dirty="0">
                <a:solidFill>
                  <a:schemeClr val="bg1"/>
                </a:solidFill>
              </a:rPr>
              <a:t>Francia bajo Francisco I y Enrique II, en Inglaterra bajo María Tudor, ella torturó a los herejes mientras que en Francia y Alemania durante la segunda mitad del siglo dieciséis y la primera mitad del siglo diecisiete, aun cuando no comenzó las guerras religiosas, por lo menos las fomentó y activamente ayudó a instigarlas.” </a:t>
            </a:r>
            <a:r>
              <a:rPr lang="es-ES" sz="2800" b="1" i="1" dirty="0">
                <a:solidFill>
                  <a:schemeClr val="bg1"/>
                </a:solidFill>
              </a:rPr>
              <a:t>Alfred </a:t>
            </a:r>
            <a:r>
              <a:rPr lang="es-ES" sz="2800" b="1" i="1" dirty="0" err="1">
                <a:solidFill>
                  <a:schemeClr val="bg1"/>
                </a:solidFill>
              </a:rPr>
              <a:t>Baudrillart</a:t>
            </a:r>
            <a:r>
              <a:rPr lang="es-ES" sz="2800" b="1" i="1" dirty="0">
                <a:solidFill>
                  <a:schemeClr val="bg1"/>
                </a:solidFill>
              </a:rPr>
              <a:t>, </a:t>
            </a:r>
            <a:r>
              <a:rPr lang="es-ES" sz="2800" b="1" i="1" dirty="0" err="1">
                <a:solidFill>
                  <a:schemeClr val="bg1"/>
                </a:solidFill>
              </a:rPr>
              <a:t>The</a:t>
            </a:r>
            <a:r>
              <a:rPr lang="es-ES" sz="2800" b="1" i="1" dirty="0">
                <a:solidFill>
                  <a:schemeClr val="bg1"/>
                </a:solidFill>
              </a:rPr>
              <a:t> </a:t>
            </a:r>
            <a:r>
              <a:rPr lang="es-ES" sz="2800" b="1" i="1" dirty="0" err="1">
                <a:solidFill>
                  <a:schemeClr val="bg1"/>
                </a:solidFill>
              </a:rPr>
              <a:t>Catholic</a:t>
            </a:r>
            <a:r>
              <a:rPr lang="es-ES" sz="2800" b="1" i="1" dirty="0">
                <a:solidFill>
                  <a:schemeClr val="bg1"/>
                </a:solidFill>
              </a:rPr>
              <a:t> </a:t>
            </a:r>
            <a:r>
              <a:rPr lang="es-ES" sz="2800" b="1" i="1" dirty="0" err="1">
                <a:solidFill>
                  <a:schemeClr val="bg1"/>
                </a:solidFill>
              </a:rPr>
              <a:t>Church</a:t>
            </a:r>
            <a:r>
              <a:rPr lang="es-ES" sz="2800" b="1" i="1" dirty="0">
                <a:solidFill>
                  <a:schemeClr val="bg1"/>
                </a:solidFill>
              </a:rPr>
              <a:t>, </a:t>
            </a:r>
            <a:r>
              <a:rPr lang="es-ES" sz="2800" b="1" i="1" dirty="0" err="1">
                <a:solidFill>
                  <a:schemeClr val="bg1"/>
                </a:solidFill>
              </a:rPr>
              <a:t>the</a:t>
            </a:r>
            <a:r>
              <a:rPr lang="es-ES" sz="2800" b="1" i="1" dirty="0">
                <a:solidFill>
                  <a:schemeClr val="bg1"/>
                </a:solidFill>
              </a:rPr>
              <a:t> </a:t>
            </a:r>
            <a:r>
              <a:rPr lang="es-ES" sz="2800" b="1" i="1" dirty="0" err="1">
                <a:solidFill>
                  <a:schemeClr val="bg1"/>
                </a:solidFill>
              </a:rPr>
              <a:t>Renaissance</a:t>
            </a:r>
            <a:r>
              <a:rPr lang="es-ES" sz="2800" b="1" i="1" dirty="0">
                <a:solidFill>
                  <a:schemeClr val="bg1"/>
                </a:solidFill>
              </a:rPr>
              <a:t> and </a:t>
            </a:r>
            <a:r>
              <a:rPr lang="es-ES" sz="2800" b="1" i="1" dirty="0" err="1">
                <a:solidFill>
                  <a:schemeClr val="bg1"/>
                </a:solidFill>
              </a:rPr>
              <a:t>Protestantism</a:t>
            </a:r>
            <a:r>
              <a:rPr lang="es-ES" sz="2800" b="1" i="1" dirty="0">
                <a:solidFill>
                  <a:schemeClr val="bg1"/>
                </a:solidFill>
              </a:rPr>
              <a:t>, </a:t>
            </a:r>
            <a:r>
              <a:rPr lang="es-ES" sz="2800" b="1" i="1" dirty="0" err="1">
                <a:solidFill>
                  <a:schemeClr val="bg1"/>
                </a:solidFill>
              </a:rPr>
              <a:t>trans</a:t>
            </a:r>
            <a:r>
              <a:rPr lang="es-ES" sz="2800" b="1" i="1" dirty="0">
                <a:solidFill>
                  <a:schemeClr val="bg1"/>
                </a:solidFill>
              </a:rPr>
              <a:t>., </a:t>
            </a:r>
            <a:r>
              <a:rPr lang="es-ES" sz="2800" b="1" i="1" dirty="0" err="1">
                <a:solidFill>
                  <a:schemeClr val="bg1"/>
                </a:solidFill>
              </a:rPr>
              <a:t>by</a:t>
            </a:r>
            <a:r>
              <a:rPr lang="es-ES" sz="2800" b="1" i="1" dirty="0">
                <a:solidFill>
                  <a:schemeClr val="bg1"/>
                </a:solidFill>
              </a:rPr>
              <a:t> Mrs. Philip </a:t>
            </a:r>
            <a:r>
              <a:rPr lang="es-ES" sz="2800" b="1" i="1" dirty="0" err="1">
                <a:solidFill>
                  <a:schemeClr val="bg1"/>
                </a:solidFill>
              </a:rPr>
              <a:t>Gibbs</a:t>
            </a:r>
            <a:r>
              <a:rPr lang="es-ES" sz="2800" b="1" i="1" dirty="0">
                <a:solidFill>
                  <a:schemeClr val="bg1"/>
                </a:solidFill>
              </a:rPr>
              <a:t> [London: </a:t>
            </a:r>
            <a:r>
              <a:rPr lang="es-ES" sz="2800" b="1" i="1" dirty="0" err="1">
                <a:solidFill>
                  <a:schemeClr val="bg1"/>
                </a:solidFill>
              </a:rPr>
              <a:t>Kegan</a:t>
            </a:r>
            <a:r>
              <a:rPr lang="es-ES" sz="2800" b="1" i="1" dirty="0">
                <a:solidFill>
                  <a:schemeClr val="bg1"/>
                </a:solidFill>
              </a:rPr>
              <a:t> Paul, </a:t>
            </a:r>
            <a:r>
              <a:rPr lang="es-ES" sz="2800" b="1" i="1" dirty="0" err="1">
                <a:solidFill>
                  <a:schemeClr val="bg1"/>
                </a:solidFill>
              </a:rPr>
              <a:t>Trench</a:t>
            </a:r>
            <a:r>
              <a:rPr lang="es-ES" sz="2800" b="1" i="1" dirty="0">
                <a:solidFill>
                  <a:schemeClr val="bg1"/>
                </a:solidFill>
              </a:rPr>
              <a:t>, </a:t>
            </a:r>
            <a:r>
              <a:rPr lang="es-ES" sz="2800" b="1" i="1" dirty="0" err="1">
                <a:solidFill>
                  <a:schemeClr val="bg1"/>
                </a:solidFill>
              </a:rPr>
              <a:t>Trubner</a:t>
            </a:r>
            <a:r>
              <a:rPr lang="es-ES" sz="2800" b="1" i="1" dirty="0">
                <a:solidFill>
                  <a:schemeClr val="bg1"/>
                </a:solidFill>
              </a:rPr>
              <a:t> &amp; Co., Ltd., 1908], pp. 182, 183.</a:t>
            </a:r>
            <a:endParaRPr lang="es-ES" sz="2400" b="1" i="1" dirty="0">
              <a:solidFill>
                <a:schemeClr val="bg1"/>
              </a:solidFill>
            </a:endParaRPr>
          </a:p>
        </p:txBody>
      </p:sp>
    </p:spTree>
    <p:extLst>
      <p:ext uri="{BB962C8B-B14F-4D97-AF65-F5344CB8AC3E}">
        <p14:creationId xmlns:p14="http://schemas.microsoft.com/office/powerpoint/2010/main" val="14998043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217714"/>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Al respecto, el </a:t>
            </a:r>
            <a:r>
              <a:rPr lang="es-ES" sz="6600" b="1" dirty="0">
                <a:solidFill>
                  <a:srgbClr val="FF0000"/>
                </a:solidFill>
              </a:rPr>
              <a:t>padre Alexis M. </a:t>
            </a:r>
            <a:r>
              <a:rPr lang="es-ES" sz="6600" b="1" dirty="0" err="1">
                <a:solidFill>
                  <a:srgbClr val="FF0000"/>
                </a:solidFill>
              </a:rPr>
              <a:t>Lepicier</a:t>
            </a:r>
            <a:r>
              <a:rPr lang="es-ES" sz="6600" b="1" dirty="0">
                <a:solidFill>
                  <a:srgbClr val="FF0000"/>
                </a:solidFill>
              </a:rPr>
              <a:t>,</a:t>
            </a:r>
            <a:r>
              <a:rPr lang="es-ES" sz="6600" b="1" dirty="0">
                <a:solidFill>
                  <a:srgbClr val="002060"/>
                </a:solidFill>
              </a:rPr>
              <a:t> profesor de teología sagrada del Colegio Pontificio de Propaganda Fide, escribió, en un libro publicado en el 1910:</a:t>
            </a:r>
            <a:endParaRPr lang="es-ES" sz="5400" b="1" i="1" dirty="0">
              <a:solidFill>
                <a:srgbClr val="FF0000"/>
              </a:solidFill>
            </a:endParaRPr>
          </a:p>
        </p:txBody>
      </p:sp>
    </p:spTree>
    <p:extLst>
      <p:ext uri="{BB962C8B-B14F-4D97-AF65-F5344CB8AC3E}">
        <p14:creationId xmlns:p14="http://schemas.microsoft.com/office/powerpoint/2010/main" val="2217519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777591"/>
            <a:ext cx="11713029" cy="5016758"/>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8000" b="1" dirty="0" smtClean="0">
                <a:solidFill>
                  <a:srgbClr val="002060"/>
                </a:solidFill>
              </a:rPr>
              <a:t>Notemos </a:t>
            </a:r>
            <a:r>
              <a:rPr lang="es-ES" sz="8000" b="1" dirty="0">
                <a:solidFill>
                  <a:srgbClr val="002060"/>
                </a:solidFill>
              </a:rPr>
              <a:t>ahora </a:t>
            </a:r>
            <a:r>
              <a:rPr lang="es-ES" sz="8000" b="1" dirty="0">
                <a:solidFill>
                  <a:srgbClr val="FF0000"/>
                </a:solidFill>
              </a:rPr>
              <a:t>cuatro</a:t>
            </a:r>
            <a:r>
              <a:rPr lang="es-ES" sz="8000" b="1" dirty="0">
                <a:solidFill>
                  <a:srgbClr val="002060"/>
                </a:solidFill>
              </a:rPr>
              <a:t> características adicionales que se hallan en </a:t>
            </a:r>
            <a:r>
              <a:rPr lang="es-ES" sz="8000" b="1" dirty="0">
                <a:solidFill>
                  <a:srgbClr val="FF0000"/>
                </a:solidFill>
              </a:rPr>
              <a:t>Daniel 7:25</a:t>
            </a:r>
            <a:r>
              <a:rPr lang="es-ES" sz="8000" b="1" dirty="0">
                <a:solidFill>
                  <a:srgbClr val="002060"/>
                </a:solidFill>
              </a:rPr>
              <a:t>:</a:t>
            </a:r>
            <a:endParaRPr lang="es-ES" sz="8000" b="1" dirty="0">
              <a:solidFill>
                <a:srgbClr val="FF0000"/>
              </a:solidFill>
            </a:endParaRPr>
          </a:p>
        </p:txBody>
      </p:sp>
    </p:spTree>
    <p:extLst>
      <p:ext uri="{BB962C8B-B14F-4D97-AF65-F5344CB8AC3E}">
        <p14:creationId xmlns:p14="http://schemas.microsoft.com/office/powerpoint/2010/main" val="25562159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5517" y="324464"/>
            <a:ext cx="11632789" cy="6247864"/>
          </a:xfrm>
          <a:prstGeom prst="rect">
            <a:avLst/>
          </a:prstGeom>
          <a:noFill/>
        </p:spPr>
        <p:txBody>
          <a:bodyPr wrap="square" rtlCol="0">
            <a:spAutoFit/>
          </a:bodyPr>
          <a:lstStyle/>
          <a:p>
            <a:r>
              <a:rPr lang="es-ES" sz="4000" b="1" dirty="0">
                <a:solidFill>
                  <a:schemeClr val="bg1"/>
                </a:solidFill>
              </a:rPr>
              <a:t>“¿Deberíamos tolerar a los herejes? Nadie puede dudar que no solo merecen ser cortados de la iglesia mediante la excomunión, sino que también </a:t>
            </a:r>
            <a:r>
              <a:rPr lang="es-ES" sz="4000" b="1" dirty="0">
                <a:solidFill>
                  <a:srgbClr val="FFFF00"/>
                </a:solidFill>
              </a:rPr>
              <a:t>deben ser eliminados de en medio de los vivos mediante la muerte</a:t>
            </a:r>
            <a:r>
              <a:rPr lang="es-ES" sz="4000" b="1" dirty="0">
                <a:solidFill>
                  <a:schemeClr val="bg1"/>
                </a:solidFill>
              </a:rPr>
              <a:t>. Por consiguiente, tan pronto confiese públicamente alguna persona su herejía y procure pervertir a otros por palabra o ejemplo, no solo debe sufrir la mayor excomunión, sino que también </a:t>
            </a:r>
            <a:r>
              <a:rPr lang="es-ES" sz="4000" b="1" dirty="0">
                <a:solidFill>
                  <a:srgbClr val="FFFF00"/>
                </a:solidFill>
              </a:rPr>
              <a:t>debe ser muerta</a:t>
            </a:r>
            <a:r>
              <a:rPr lang="es-ES" sz="4000" b="1" dirty="0">
                <a:solidFill>
                  <a:schemeClr val="bg1"/>
                </a:solidFill>
              </a:rPr>
              <a:t>, lo cual es justo para que no destruya a muchos mediante su contagio pestilente. </a:t>
            </a:r>
            <a:endParaRPr lang="es-ES" sz="4000" b="1" i="1" dirty="0">
              <a:solidFill>
                <a:schemeClr val="bg1"/>
              </a:solidFill>
            </a:endParaRPr>
          </a:p>
        </p:txBody>
      </p:sp>
    </p:spTree>
    <p:extLst>
      <p:ext uri="{BB962C8B-B14F-4D97-AF65-F5344CB8AC3E}">
        <p14:creationId xmlns:p14="http://schemas.microsoft.com/office/powerpoint/2010/main" val="31915756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89762" y="545691"/>
            <a:ext cx="11632789" cy="5632311"/>
          </a:xfrm>
          <a:prstGeom prst="rect">
            <a:avLst/>
          </a:prstGeom>
          <a:noFill/>
        </p:spPr>
        <p:txBody>
          <a:bodyPr wrap="square" rtlCol="0">
            <a:spAutoFit/>
          </a:bodyPr>
          <a:lstStyle/>
          <a:p>
            <a:r>
              <a:rPr lang="es-ES" sz="4000" b="1" dirty="0" smtClean="0">
                <a:solidFill>
                  <a:schemeClr val="bg1"/>
                </a:solidFill>
              </a:rPr>
              <a:t>Pues </a:t>
            </a:r>
            <a:r>
              <a:rPr lang="es-ES" sz="4000" b="1" dirty="0">
                <a:solidFill>
                  <a:schemeClr val="bg1"/>
                </a:solidFill>
              </a:rPr>
              <a:t>como lo dijera Aristóteles, un hombre malo es peor que una bestia salvaje y hace más daño. Por consiguiente, así como no es malo matar a una bestia salvaje que causa gran daño, tampoco debe ser malo </a:t>
            </a:r>
            <a:r>
              <a:rPr lang="es-ES" sz="4000" b="1" dirty="0">
                <a:solidFill>
                  <a:srgbClr val="FFFF00"/>
                </a:solidFill>
              </a:rPr>
              <a:t>quitarle la vida </a:t>
            </a:r>
            <a:r>
              <a:rPr lang="es-ES" sz="4000" b="1" dirty="0">
                <a:solidFill>
                  <a:schemeClr val="bg1"/>
                </a:solidFill>
              </a:rPr>
              <a:t>dañosa a un hereje que se aparta de la verdad divina y atenta contra la salvación </a:t>
            </a:r>
            <a:r>
              <a:rPr lang="es-ES" sz="4000" b="1" dirty="0" smtClean="0">
                <a:solidFill>
                  <a:schemeClr val="bg1"/>
                </a:solidFill>
              </a:rPr>
              <a:t>de otros</a:t>
            </a:r>
            <a:r>
              <a:rPr lang="es-ES" sz="4000" b="1" dirty="0">
                <a:solidFill>
                  <a:schemeClr val="bg1"/>
                </a:solidFill>
              </a:rPr>
              <a:t>.” </a:t>
            </a:r>
            <a:r>
              <a:rPr lang="es-ES" sz="4000" b="1" i="1" dirty="0">
                <a:solidFill>
                  <a:schemeClr val="bg1"/>
                </a:solidFill>
              </a:rPr>
              <a:t>(De </a:t>
            </a:r>
            <a:r>
              <a:rPr lang="es-ES" sz="4000" b="1" i="1" dirty="0" err="1">
                <a:solidFill>
                  <a:schemeClr val="bg1"/>
                </a:solidFill>
              </a:rPr>
              <a:t>stabilitate</a:t>
            </a:r>
            <a:r>
              <a:rPr lang="es-ES" sz="4000" b="1" i="1" dirty="0">
                <a:solidFill>
                  <a:schemeClr val="bg1"/>
                </a:solidFill>
              </a:rPr>
              <a:t> et </a:t>
            </a:r>
            <a:r>
              <a:rPr lang="es-ES" sz="4000" b="1" i="1" dirty="0" err="1">
                <a:solidFill>
                  <a:schemeClr val="bg1"/>
                </a:solidFill>
              </a:rPr>
              <a:t>progressu</a:t>
            </a:r>
            <a:r>
              <a:rPr lang="es-ES" sz="4000" b="1" i="1" dirty="0">
                <a:solidFill>
                  <a:schemeClr val="bg1"/>
                </a:solidFill>
              </a:rPr>
              <a:t> </a:t>
            </a:r>
            <a:r>
              <a:rPr lang="es-ES" sz="4000" b="1" i="1" dirty="0" err="1">
                <a:solidFill>
                  <a:schemeClr val="bg1"/>
                </a:solidFill>
              </a:rPr>
              <a:t>dogmati</a:t>
            </a:r>
            <a:r>
              <a:rPr lang="es-ES" sz="4000" b="1" i="1" dirty="0">
                <a:solidFill>
                  <a:schemeClr val="bg1"/>
                </a:solidFill>
              </a:rPr>
              <a:t>, Librería </a:t>
            </a:r>
            <a:r>
              <a:rPr lang="es-ES" sz="4000" b="1" i="1" dirty="0" err="1">
                <a:solidFill>
                  <a:schemeClr val="bg1"/>
                </a:solidFill>
              </a:rPr>
              <a:t>Pontífica</a:t>
            </a:r>
            <a:r>
              <a:rPr lang="es-ES" sz="4000" b="1" i="1" dirty="0">
                <a:solidFill>
                  <a:schemeClr val="bg1"/>
                </a:solidFill>
              </a:rPr>
              <a:t>, Roma, Página 104; Citado en D, Introducción, Páginas x-xi).</a:t>
            </a:r>
          </a:p>
        </p:txBody>
      </p:sp>
    </p:spTree>
    <p:extLst>
      <p:ext uri="{BB962C8B-B14F-4D97-AF65-F5344CB8AC3E}">
        <p14:creationId xmlns:p14="http://schemas.microsoft.com/office/powerpoint/2010/main" val="155893186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217714"/>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En el prefacio del libro escrito por </a:t>
            </a:r>
            <a:r>
              <a:rPr lang="es-ES" sz="6600" b="1" dirty="0" err="1">
                <a:solidFill>
                  <a:srgbClr val="002060"/>
                </a:solidFill>
              </a:rPr>
              <a:t>Lepicier</a:t>
            </a:r>
            <a:r>
              <a:rPr lang="es-ES" sz="6600" b="1" dirty="0">
                <a:solidFill>
                  <a:srgbClr val="002060"/>
                </a:solidFill>
              </a:rPr>
              <a:t>, el secretario del papa escribió: “</a:t>
            </a:r>
            <a:r>
              <a:rPr lang="es-ES" sz="6600" b="1" i="1" dirty="0">
                <a:solidFill>
                  <a:srgbClr val="002060"/>
                </a:solidFill>
              </a:rPr>
              <a:t>El Supremo Pontífice estaba inmensamente complacido con la producción”.</a:t>
            </a:r>
            <a:endParaRPr lang="es-ES" sz="5400" b="1" i="1" dirty="0">
              <a:solidFill>
                <a:srgbClr val="FF0000"/>
              </a:solidFill>
            </a:endParaRPr>
          </a:p>
        </p:txBody>
      </p:sp>
    </p:spTree>
    <p:extLst>
      <p:ext uri="{BB962C8B-B14F-4D97-AF65-F5344CB8AC3E}">
        <p14:creationId xmlns:p14="http://schemas.microsoft.com/office/powerpoint/2010/main" val="2510477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623703"/>
            <a:ext cx="10973677" cy="517064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En </a:t>
            </a:r>
            <a:r>
              <a:rPr lang="es-ES" sz="6600" b="1" dirty="0" err="1">
                <a:solidFill>
                  <a:srgbClr val="FF0000"/>
                </a:solidFill>
              </a:rPr>
              <a:t>The</a:t>
            </a:r>
            <a:r>
              <a:rPr lang="es-ES" sz="6600" b="1" dirty="0">
                <a:solidFill>
                  <a:srgbClr val="FF0000"/>
                </a:solidFill>
              </a:rPr>
              <a:t> Tablet</a:t>
            </a:r>
            <a:r>
              <a:rPr lang="es-ES" sz="6600" b="1" dirty="0">
                <a:solidFill>
                  <a:srgbClr val="002060"/>
                </a:solidFill>
              </a:rPr>
              <a:t>, el periódico oficial de la diócesis católica de Brooklyn, Nueva York hallamos la siguiente declaración:</a:t>
            </a:r>
            <a:endParaRPr lang="es-ES" sz="5400" b="1" i="1" dirty="0">
              <a:solidFill>
                <a:srgbClr val="FF0000"/>
              </a:solidFill>
            </a:endParaRPr>
          </a:p>
        </p:txBody>
      </p:sp>
    </p:spTree>
    <p:extLst>
      <p:ext uri="{BB962C8B-B14F-4D97-AF65-F5344CB8AC3E}">
        <p14:creationId xmlns:p14="http://schemas.microsoft.com/office/powerpoint/2010/main" val="199282096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6193" y="324465"/>
            <a:ext cx="11031794" cy="6186309"/>
          </a:xfrm>
          <a:prstGeom prst="rect">
            <a:avLst/>
          </a:prstGeom>
          <a:noFill/>
        </p:spPr>
        <p:txBody>
          <a:bodyPr wrap="square" rtlCol="0">
            <a:spAutoFit/>
          </a:bodyPr>
          <a:lstStyle/>
          <a:p>
            <a:r>
              <a:rPr lang="es-ES" sz="4400" b="1" dirty="0">
                <a:solidFill>
                  <a:schemeClr val="bg1"/>
                </a:solidFill>
              </a:rPr>
              <a:t>“La herejía es un crimen horrendo contra Dios y aquellos que la inician son aún más culpables que los que traicionan al gobierno civil. Si el estado tiene derecho de castigar la traición con la muerte, el principio le concede el mismo derecho a la autoridad religiosa de aplicarle la pena capital a aquel que es </a:t>
            </a:r>
            <a:r>
              <a:rPr lang="es-ES" sz="4400" b="1" dirty="0" err="1">
                <a:solidFill>
                  <a:schemeClr val="bg1"/>
                </a:solidFill>
              </a:rPr>
              <a:t>architraidor</a:t>
            </a:r>
            <a:r>
              <a:rPr lang="es-ES" sz="4400" b="1" dirty="0">
                <a:solidFill>
                  <a:schemeClr val="bg1"/>
                </a:solidFill>
              </a:rPr>
              <a:t> a la verdad y a la revelación divina. </a:t>
            </a:r>
            <a:endParaRPr lang="es-ES" sz="4400" b="1" i="1" dirty="0">
              <a:solidFill>
                <a:schemeClr val="bg1"/>
              </a:solidFill>
            </a:endParaRPr>
          </a:p>
        </p:txBody>
      </p:sp>
    </p:spTree>
    <p:extLst>
      <p:ext uri="{BB962C8B-B14F-4D97-AF65-F5344CB8AC3E}">
        <p14:creationId xmlns:p14="http://schemas.microsoft.com/office/powerpoint/2010/main" val="10279967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9431" y="545691"/>
            <a:ext cx="10825317" cy="5509200"/>
          </a:xfrm>
          <a:prstGeom prst="rect">
            <a:avLst/>
          </a:prstGeom>
          <a:noFill/>
        </p:spPr>
        <p:txBody>
          <a:bodyPr wrap="square" rtlCol="0">
            <a:spAutoFit/>
          </a:bodyPr>
          <a:lstStyle/>
          <a:p>
            <a:r>
              <a:rPr lang="es-ES" sz="4400" b="1" dirty="0" smtClean="0">
                <a:solidFill>
                  <a:schemeClr val="bg1"/>
                </a:solidFill>
              </a:rPr>
              <a:t>Una </a:t>
            </a:r>
            <a:r>
              <a:rPr lang="es-ES" sz="4400" b="1" dirty="0">
                <a:solidFill>
                  <a:schemeClr val="bg1"/>
                </a:solidFill>
              </a:rPr>
              <a:t>sociedad perfecta tiene derecho a su existencia. . . y el poder de ejecutar la pena capital se reconoce como necesaria para una sociedad perfecta. La iglesia católico romana es una sociedad perfecta y como tal tiene el derecho y el poder de tomar medidas para salvaguardar su existencia.” </a:t>
            </a:r>
            <a:r>
              <a:rPr lang="es-ES" sz="4400" b="1" i="1" dirty="0">
                <a:solidFill>
                  <a:schemeClr val="bg1"/>
                </a:solidFill>
              </a:rPr>
              <a:t>(</a:t>
            </a:r>
            <a:r>
              <a:rPr lang="es-ES" sz="4400" b="1" i="1" dirty="0" err="1">
                <a:solidFill>
                  <a:schemeClr val="bg1"/>
                </a:solidFill>
              </a:rPr>
              <a:t>The</a:t>
            </a:r>
            <a:r>
              <a:rPr lang="es-ES" sz="4400" b="1" i="1" dirty="0">
                <a:solidFill>
                  <a:schemeClr val="bg1"/>
                </a:solidFill>
              </a:rPr>
              <a:t> Tablet, noviembre 5, 1938)</a:t>
            </a:r>
          </a:p>
        </p:txBody>
      </p:sp>
    </p:spTree>
    <p:extLst>
      <p:ext uri="{BB962C8B-B14F-4D97-AF65-F5344CB8AC3E}">
        <p14:creationId xmlns:p14="http://schemas.microsoft.com/office/powerpoint/2010/main" val="34399756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050614"/>
            <a:ext cx="11632789" cy="5262979"/>
          </a:xfrm>
          <a:prstGeom prst="rect">
            <a:avLst/>
          </a:prstGeom>
          <a:noFill/>
        </p:spPr>
        <p:txBody>
          <a:bodyPr wrap="square" rtlCol="0">
            <a:spAutoFit/>
          </a:bodyPr>
          <a:lstStyle/>
          <a:p>
            <a:r>
              <a:rPr lang="es-ES" sz="4800" b="1" dirty="0" smtClean="0">
                <a:solidFill>
                  <a:schemeClr val="bg1"/>
                </a:solidFill>
              </a:rPr>
              <a:t>‘. </a:t>
            </a:r>
            <a:r>
              <a:rPr lang="es-ES" sz="4800" b="1" dirty="0">
                <a:solidFill>
                  <a:schemeClr val="bg1"/>
                </a:solidFill>
              </a:rPr>
              <a:t>. . </a:t>
            </a:r>
            <a:r>
              <a:rPr lang="es-ES" sz="4800" b="1" dirty="0" smtClean="0">
                <a:solidFill>
                  <a:schemeClr val="bg1"/>
                </a:solidFill>
              </a:rPr>
              <a:t>juzgando </a:t>
            </a:r>
            <a:r>
              <a:rPr lang="es-ES" sz="4800" b="1" dirty="0">
                <a:solidFill>
                  <a:schemeClr val="bg1"/>
                </a:solidFill>
              </a:rPr>
              <a:t>por los estándares contemporáneos, la inquisición, especialmente como se </a:t>
            </a:r>
            <a:r>
              <a:rPr lang="es-ES" sz="4800" b="1" dirty="0" smtClean="0">
                <a:solidFill>
                  <a:schemeClr val="bg1"/>
                </a:solidFill>
              </a:rPr>
              <a:t>desarrolló </a:t>
            </a:r>
            <a:r>
              <a:rPr lang="es-ES" sz="4800" b="1" dirty="0">
                <a:solidFill>
                  <a:schemeClr val="bg1"/>
                </a:solidFill>
              </a:rPr>
              <a:t>en España hacia fines de la Edad Media, se puede </a:t>
            </a:r>
            <a:r>
              <a:rPr lang="es-ES" sz="4800" b="1" dirty="0" smtClean="0">
                <a:solidFill>
                  <a:schemeClr val="bg1"/>
                </a:solidFill>
              </a:rPr>
              <a:t>clasificar </a:t>
            </a:r>
            <a:r>
              <a:rPr lang="es-ES" sz="4800" b="1" dirty="0">
                <a:solidFill>
                  <a:schemeClr val="bg1"/>
                </a:solidFill>
              </a:rPr>
              <a:t>tan solo como </a:t>
            </a:r>
            <a:r>
              <a:rPr lang="es-ES" sz="4800" b="1" dirty="0">
                <a:solidFill>
                  <a:srgbClr val="FFFF00"/>
                </a:solidFill>
              </a:rPr>
              <a:t>uno de los </a:t>
            </a:r>
          </a:p>
          <a:p>
            <a:r>
              <a:rPr lang="es-ES" sz="4800" b="1" dirty="0">
                <a:solidFill>
                  <a:srgbClr val="FFFF00"/>
                </a:solidFill>
              </a:rPr>
              <a:t>capítulos más oscuros en la historia de la iglesia</a:t>
            </a:r>
            <a:r>
              <a:rPr lang="es-ES" sz="4800" b="1" dirty="0">
                <a:solidFill>
                  <a:schemeClr val="bg1"/>
                </a:solidFill>
              </a:rPr>
              <a:t>.”</a:t>
            </a:r>
            <a:endParaRPr lang="es-ES" sz="24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La Enciclopedia Católica admite que:</a:t>
            </a:r>
          </a:p>
        </p:txBody>
      </p:sp>
    </p:spTree>
    <p:extLst>
      <p:ext uri="{BB962C8B-B14F-4D97-AF65-F5344CB8AC3E}">
        <p14:creationId xmlns:p14="http://schemas.microsoft.com/office/powerpoint/2010/main" val="39315225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09544" y="1222098"/>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Bula Ad </a:t>
            </a:r>
            <a:r>
              <a:rPr lang="es-ES" sz="3200" dirty="0" err="1">
                <a:solidFill>
                  <a:schemeClr val="accent1">
                    <a:lumMod val="50000"/>
                  </a:schemeClr>
                </a:solidFill>
              </a:rPr>
              <a:t>Extirpanda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584775"/>
          </a:xfrm>
          <a:prstGeom prst="rect">
            <a:avLst/>
          </a:prstGeom>
          <a:noFill/>
        </p:spPr>
        <p:txBody>
          <a:bodyPr wrap="square" rtlCol="0">
            <a:spAutoFit/>
          </a:bodyPr>
          <a:lstStyle/>
          <a:p>
            <a:pPr lvl="0">
              <a:defRPr/>
            </a:pPr>
            <a:r>
              <a:rPr lang="es-ES" sz="3200" dirty="0">
                <a:solidFill>
                  <a:schemeClr val="accent1">
                    <a:lumMod val="50000"/>
                  </a:schemeClr>
                </a:solidFill>
              </a:rPr>
              <a:t>Objetivo de la inquisición</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58163" y="4045024"/>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Auto de fe  </a:t>
            </a:r>
            <a:r>
              <a:rPr lang="es-ES" sz="3200" dirty="0" smtClean="0">
                <a:solidFill>
                  <a:schemeClr val="accent1">
                    <a:lumMod val="50000"/>
                  </a:schemeClr>
                </a:solidFill>
              </a:rPr>
              <a:t>(en Perú)</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3989" y="4973708"/>
            <a:ext cx="4357497" cy="1569660"/>
          </a:xfrm>
          <a:prstGeom prst="rect">
            <a:avLst/>
          </a:prstGeom>
          <a:noFill/>
        </p:spPr>
        <p:txBody>
          <a:bodyPr wrap="square" rtlCol="0">
            <a:spAutoFit/>
          </a:bodyPr>
          <a:lstStyle/>
          <a:p>
            <a:pPr>
              <a:defRPr/>
            </a:pPr>
            <a:r>
              <a:rPr lang="es-ES" sz="3200" dirty="0">
                <a:solidFill>
                  <a:schemeClr val="accent1">
                    <a:lumMod val="50000"/>
                  </a:schemeClr>
                </a:solidFill>
              </a:rPr>
              <a:t>La inquisición es uno de los capítulos ... de la iglesia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443767"/>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Castigo para herejes culpables en inquisición</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23949" y="4345179"/>
            <a:ext cx="5053534"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Tortura para hacer confesar a los herejes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01842" y="1366549"/>
            <a:ext cx="5587167"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Destruir la herejía contra el catolicismo</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380065" y="129151"/>
            <a:ext cx="529307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Sentencias del Tribunal de la Inquisición</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01841" y="2569574"/>
            <a:ext cx="478639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más oscuros en la historia</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24033" y="5601159"/>
            <a:ext cx="4542007"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Quema en la hoguera</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501841" y="3665374"/>
            <a:ext cx="5263853"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a:solidFill>
                  <a:prstClr val="black"/>
                </a:solidFill>
              </a:rPr>
              <a:t>m</a:t>
            </a:r>
            <a:r>
              <a:rPr lang="es-ES" sz="3000" noProof="0" dirty="0" err="1" smtClean="0">
                <a:solidFill>
                  <a:prstClr val="black"/>
                </a:solidFill>
              </a:rPr>
              <a:t>ás</a:t>
            </a:r>
            <a:r>
              <a:rPr lang="es-ES" sz="3000" noProof="0" dirty="0" smtClean="0">
                <a:solidFill>
                  <a:prstClr val="black"/>
                </a:solidFill>
              </a:rPr>
              <a:t> misericordiosos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7686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Disculpas Papales</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58232"/>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En la Basílica de San </a:t>
            </a:r>
            <a:r>
              <a:rPr lang="es-ES" sz="4400" b="1" dirty="0" smtClean="0">
                <a:solidFill>
                  <a:srgbClr val="002060"/>
                </a:solidFill>
              </a:rPr>
              <a:t>Pedro, </a:t>
            </a:r>
            <a:r>
              <a:rPr lang="es-ES" sz="4400" b="1" dirty="0">
                <a:solidFill>
                  <a:srgbClr val="002060"/>
                </a:solidFill>
              </a:rPr>
              <a:t>el primer Sábado de la </a:t>
            </a:r>
            <a:r>
              <a:rPr lang="es-ES" sz="4400" b="1" dirty="0" smtClean="0">
                <a:solidFill>
                  <a:srgbClr val="002060"/>
                </a:solidFill>
              </a:rPr>
              <a:t>Cuaresma</a:t>
            </a:r>
            <a:r>
              <a:rPr lang="es-ES" sz="4400" b="1" dirty="0">
                <a:solidFill>
                  <a:srgbClr val="002060"/>
                </a:solidFill>
              </a:rPr>
              <a:t>, el </a:t>
            </a:r>
            <a:r>
              <a:rPr lang="es-ES" sz="4400" b="1" dirty="0">
                <a:solidFill>
                  <a:srgbClr val="FF0000"/>
                </a:solidFill>
              </a:rPr>
              <a:t>12 de marzo del año 2,000</a:t>
            </a:r>
            <a:r>
              <a:rPr lang="es-ES" sz="4400" b="1" dirty="0">
                <a:solidFill>
                  <a:srgbClr val="002060"/>
                </a:solidFill>
              </a:rPr>
              <a:t>, </a:t>
            </a:r>
            <a:r>
              <a:rPr lang="es-ES" sz="4400" b="1" dirty="0" smtClean="0">
                <a:solidFill>
                  <a:srgbClr val="002060"/>
                </a:solidFill>
              </a:rPr>
              <a:t>el </a:t>
            </a:r>
            <a:r>
              <a:rPr lang="es-ES" sz="4400" b="1" dirty="0">
                <a:solidFill>
                  <a:srgbClr val="002060"/>
                </a:solidFill>
              </a:rPr>
              <a:t>papa Juan Pablo II, en una misa </a:t>
            </a:r>
            <a:r>
              <a:rPr lang="es-ES" sz="4400" b="1" dirty="0" smtClean="0">
                <a:solidFill>
                  <a:srgbClr val="FF0000"/>
                </a:solidFill>
              </a:rPr>
              <a:t>meticulosamente </a:t>
            </a:r>
            <a:r>
              <a:rPr lang="es-ES" sz="4400" b="1" dirty="0">
                <a:solidFill>
                  <a:srgbClr val="FF0000"/>
                </a:solidFill>
              </a:rPr>
              <a:t>planeada</a:t>
            </a:r>
            <a:r>
              <a:rPr lang="es-ES" sz="4400" b="1" dirty="0">
                <a:solidFill>
                  <a:srgbClr val="002060"/>
                </a:solidFill>
              </a:rPr>
              <a:t>, recostado </a:t>
            </a:r>
            <a:r>
              <a:rPr lang="es-ES" sz="4400" b="1" dirty="0">
                <a:solidFill>
                  <a:srgbClr val="FF0000"/>
                </a:solidFill>
              </a:rPr>
              <a:t>sobre un </a:t>
            </a:r>
            <a:r>
              <a:rPr lang="es-ES" sz="4400" b="1" dirty="0" smtClean="0">
                <a:solidFill>
                  <a:srgbClr val="FF0000"/>
                </a:solidFill>
              </a:rPr>
              <a:t>crucifijo </a:t>
            </a:r>
            <a:r>
              <a:rPr lang="es-ES" sz="4400" b="1" dirty="0">
                <a:solidFill>
                  <a:srgbClr val="002060"/>
                </a:solidFill>
              </a:rPr>
              <a:t>y con </a:t>
            </a:r>
            <a:r>
              <a:rPr lang="es-ES" sz="4400" b="1" dirty="0">
                <a:solidFill>
                  <a:srgbClr val="FF0000"/>
                </a:solidFill>
              </a:rPr>
              <a:t>voz agonizante</a:t>
            </a:r>
            <a:r>
              <a:rPr lang="es-ES" sz="4400" b="1" dirty="0">
                <a:solidFill>
                  <a:srgbClr val="002060"/>
                </a:solidFill>
              </a:rPr>
              <a:t>, pareció pedir perdón por los pecados que la iglesia católica </a:t>
            </a:r>
            <a:r>
              <a:rPr lang="es-ES" sz="4400" b="1" dirty="0" smtClean="0">
                <a:solidFill>
                  <a:srgbClr val="002060"/>
                </a:solidFill>
              </a:rPr>
              <a:t>cometió </a:t>
            </a:r>
            <a:r>
              <a:rPr lang="es-ES" sz="4400" b="1" dirty="0">
                <a:solidFill>
                  <a:srgbClr val="002060"/>
                </a:solidFill>
              </a:rPr>
              <a:t>en el pasado contra </a:t>
            </a:r>
            <a:r>
              <a:rPr lang="es-ES" sz="4400" b="1" dirty="0">
                <a:solidFill>
                  <a:srgbClr val="FF0000"/>
                </a:solidFill>
              </a:rPr>
              <a:t>los judíos, los protestantes, los </a:t>
            </a:r>
            <a:r>
              <a:rPr lang="es-ES" sz="4400" b="1" dirty="0" smtClean="0">
                <a:solidFill>
                  <a:srgbClr val="FF0000"/>
                </a:solidFill>
              </a:rPr>
              <a:t>inmigrantes</a:t>
            </a:r>
            <a:r>
              <a:rPr lang="es-ES" sz="4400" b="1" dirty="0">
                <a:solidFill>
                  <a:srgbClr val="FF0000"/>
                </a:solidFill>
              </a:rPr>
              <a:t>, las minorías </a:t>
            </a:r>
            <a:r>
              <a:rPr lang="es-ES" sz="4400" b="1" dirty="0" smtClean="0">
                <a:solidFill>
                  <a:srgbClr val="FF0000"/>
                </a:solidFill>
              </a:rPr>
              <a:t>étnicas</a:t>
            </a:r>
            <a:r>
              <a:rPr lang="es-ES" sz="4400" b="1" dirty="0">
                <a:solidFill>
                  <a:srgbClr val="FF0000"/>
                </a:solidFill>
              </a:rPr>
              <a:t>, las mujeres, los niños y las criaturas abortadas</a:t>
            </a:r>
            <a:r>
              <a:rPr lang="es-ES" sz="4400" b="1" dirty="0">
                <a:solidFill>
                  <a:srgbClr val="002060"/>
                </a:solidFill>
              </a:rPr>
              <a:t>. </a:t>
            </a:r>
          </a:p>
        </p:txBody>
      </p:sp>
    </p:spTree>
    <p:extLst>
      <p:ext uri="{BB962C8B-B14F-4D97-AF65-F5344CB8AC3E}">
        <p14:creationId xmlns:p14="http://schemas.microsoft.com/office/powerpoint/2010/main" val="1751999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71823" y="993560"/>
            <a:ext cx="11297264"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a:t>
            </a:r>
            <a:r>
              <a:rPr lang="es-ES" sz="5400" b="1" dirty="0">
                <a:solidFill>
                  <a:srgbClr val="FFFF00"/>
                </a:solidFill>
              </a:rPr>
              <a:t>[4] hablará palabras </a:t>
            </a:r>
            <a:r>
              <a:rPr lang="es-ES" sz="5400" b="1" dirty="0">
                <a:solidFill>
                  <a:schemeClr val="bg1"/>
                </a:solidFill>
              </a:rPr>
              <a:t>contra el Altísimo, y a los </a:t>
            </a:r>
            <a:r>
              <a:rPr lang="es-ES" sz="5400" b="1" dirty="0">
                <a:solidFill>
                  <a:srgbClr val="FFFF00"/>
                </a:solidFill>
              </a:rPr>
              <a:t>[5] santos del Altísimo quebrantará</a:t>
            </a:r>
            <a:r>
              <a:rPr lang="es-ES" sz="5400" b="1" dirty="0">
                <a:solidFill>
                  <a:schemeClr val="bg1"/>
                </a:solidFill>
              </a:rPr>
              <a:t>, y pensará en </a:t>
            </a:r>
            <a:r>
              <a:rPr lang="es-ES" sz="5400" b="1" dirty="0">
                <a:solidFill>
                  <a:srgbClr val="FFFF00"/>
                </a:solidFill>
              </a:rPr>
              <a:t>[6] cambiar los tiempos y la ley</a:t>
            </a:r>
            <a:r>
              <a:rPr lang="es-ES" sz="5400" b="1" dirty="0">
                <a:solidFill>
                  <a:schemeClr val="bg1"/>
                </a:solidFill>
              </a:rPr>
              <a:t>; y serán entregados en su mano hasta </a:t>
            </a:r>
            <a:r>
              <a:rPr lang="es-ES" sz="5400" b="1" dirty="0">
                <a:solidFill>
                  <a:srgbClr val="FFFF00"/>
                </a:solidFill>
              </a:rPr>
              <a:t>[7] tiempo, y tiempos, y medio tiempo</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Daniel 7:25:</a:t>
            </a:r>
          </a:p>
        </p:txBody>
      </p:sp>
    </p:spTree>
    <p:extLst>
      <p:ext uri="{BB962C8B-B14F-4D97-AF65-F5344CB8AC3E}">
        <p14:creationId xmlns:p14="http://schemas.microsoft.com/office/powerpoint/2010/main" val="33262762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358232"/>
            <a:ext cx="10973677"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De </a:t>
            </a:r>
            <a:r>
              <a:rPr lang="es-ES" sz="5400" b="1" dirty="0">
                <a:solidFill>
                  <a:srgbClr val="002060"/>
                </a:solidFill>
              </a:rPr>
              <a:t>esta </a:t>
            </a:r>
            <a:r>
              <a:rPr lang="es-ES" sz="5400" b="1" dirty="0" smtClean="0">
                <a:solidFill>
                  <a:srgbClr val="002060"/>
                </a:solidFill>
              </a:rPr>
              <a:t>manera, </a:t>
            </a:r>
            <a:r>
              <a:rPr lang="es-ES" sz="5400" b="1" dirty="0">
                <a:solidFill>
                  <a:srgbClr val="002060"/>
                </a:solidFill>
              </a:rPr>
              <a:t>el papa Juan </a:t>
            </a:r>
            <a:r>
              <a:rPr lang="es-ES" sz="5400" b="1" dirty="0" smtClean="0">
                <a:solidFill>
                  <a:srgbClr val="002060"/>
                </a:solidFill>
              </a:rPr>
              <a:t>Pablo </a:t>
            </a:r>
            <a:r>
              <a:rPr lang="es-ES" sz="5400" b="1" dirty="0">
                <a:solidFill>
                  <a:srgbClr val="002060"/>
                </a:solidFill>
              </a:rPr>
              <a:t>admitió que la iglesia católica persiguió </a:t>
            </a:r>
            <a:r>
              <a:rPr lang="es-ES" sz="5400" b="1" dirty="0" smtClean="0">
                <a:solidFill>
                  <a:srgbClr val="002060"/>
                </a:solidFill>
              </a:rPr>
              <a:t>a muchos durante </a:t>
            </a:r>
            <a:r>
              <a:rPr lang="es-ES" sz="5400" b="1" dirty="0">
                <a:solidFill>
                  <a:srgbClr val="002060"/>
                </a:solidFill>
              </a:rPr>
              <a:t>el período de su dominio. Citamos </a:t>
            </a:r>
            <a:r>
              <a:rPr lang="es-ES" sz="5400" b="1" dirty="0" smtClean="0">
                <a:solidFill>
                  <a:srgbClr val="002060"/>
                </a:solidFill>
              </a:rPr>
              <a:t>aquí </a:t>
            </a:r>
            <a:r>
              <a:rPr lang="es-ES" sz="5400" b="1" dirty="0">
                <a:solidFill>
                  <a:srgbClr val="002060"/>
                </a:solidFill>
              </a:rPr>
              <a:t>una parte de su homilía:</a:t>
            </a:r>
          </a:p>
        </p:txBody>
      </p:sp>
    </p:spTree>
    <p:extLst>
      <p:ext uri="{BB962C8B-B14F-4D97-AF65-F5344CB8AC3E}">
        <p14:creationId xmlns:p14="http://schemas.microsoft.com/office/powerpoint/2010/main" val="35517939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1444" y="0"/>
            <a:ext cx="10825317" cy="6863417"/>
          </a:xfrm>
          <a:prstGeom prst="rect">
            <a:avLst/>
          </a:prstGeom>
          <a:noFill/>
        </p:spPr>
        <p:txBody>
          <a:bodyPr wrap="square" rtlCol="0">
            <a:spAutoFit/>
          </a:bodyPr>
          <a:lstStyle/>
          <a:p>
            <a:r>
              <a:rPr lang="es-ES" sz="4400" b="1" dirty="0">
                <a:solidFill>
                  <a:schemeClr val="bg1"/>
                </a:solidFill>
              </a:rPr>
              <a:t>“Perdonamos y pedimos perdón! . . . No podemos sino reconocer la traición contra el evangelio </a:t>
            </a:r>
            <a:r>
              <a:rPr lang="es-ES" sz="4400" b="1" dirty="0" smtClean="0">
                <a:solidFill>
                  <a:schemeClr val="bg1"/>
                </a:solidFill>
              </a:rPr>
              <a:t>que </a:t>
            </a:r>
            <a:r>
              <a:rPr lang="es-ES" sz="4400" b="1" dirty="0">
                <a:solidFill>
                  <a:schemeClr val="bg1"/>
                </a:solidFill>
              </a:rPr>
              <a:t>cometieron </a:t>
            </a:r>
            <a:r>
              <a:rPr lang="es-ES" sz="4400" b="1" dirty="0">
                <a:solidFill>
                  <a:srgbClr val="FFFF00"/>
                </a:solidFill>
              </a:rPr>
              <a:t>algunos de nuestros hermanos</a:t>
            </a:r>
            <a:r>
              <a:rPr lang="es-ES" sz="4400" b="1" dirty="0">
                <a:solidFill>
                  <a:schemeClr val="bg1"/>
                </a:solidFill>
              </a:rPr>
              <a:t>, especialmente durante el </a:t>
            </a:r>
            <a:r>
              <a:rPr lang="es-ES" sz="4400" b="1" dirty="0">
                <a:solidFill>
                  <a:srgbClr val="FFFF00"/>
                </a:solidFill>
              </a:rPr>
              <a:t>segundo milenio</a:t>
            </a:r>
            <a:r>
              <a:rPr lang="es-ES" sz="4400" b="1" dirty="0">
                <a:solidFill>
                  <a:schemeClr val="bg1"/>
                </a:solidFill>
              </a:rPr>
              <a:t>. </a:t>
            </a:r>
            <a:r>
              <a:rPr lang="es-ES" sz="4400" b="1" dirty="0" smtClean="0">
                <a:solidFill>
                  <a:schemeClr val="bg1"/>
                </a:solidFill>
              </a:rPr>
              <a:t>Pedimos </a:t>
            </a:r>
            <a:r>
              <a:rPr lang="es-ES" sz="4400" b="1" dirty="0">
                <a:solidFill>
                  <a:schemeClr val="bg1"/>
                </a:solidFill>
              </a:rPr>
              <a:t>perdón por las </a:t>
            </a:r>
            <a:r>
              <a:rPr lang="es-ES" sz="4400" b="1" dirty="0">
                <a:solidFill>
                  <a:srgbClr val="FFFF00"/>
                </a:solidFill>
              </a:rPr>
              <a:t>divisiones</a:t>
            </a:r>
            <a:r>
              <a:rPr lang="es-ES" sz="4400" b="1" dirty="0">
                <a:solidFill>
                  <a:schemeClr val="bg1"/>
                </a:solidFill>
              </a:rPr>
              <a:t> entre cristianos, por el </a:t>
            </a:r>
            <a:r>
              <a:rPr lang="es-ES" sz="4400" b="1" dirty="0">
                <a:solidFill>
                  <a:srgbClr val="FFFF00"/>
                </a:solidFill>
              </a:rPr>
              <a:t>uso de la violencia</a:t>
            </a:r>
            <a:r>
              <a:rPr lang="es-ES" sz="4400" b="1" dirty="0">
                <a:solidFill>
                  <a:schemeClr val="bg1"/>
                </a:solidFill>
              </a:rPr>
              <a:t> por parte de </a:t>
            </a:r>
            <a:r>
              <a:rPr lang="es-ES" sz="4400" b="1" dirty="0" smtClean="0">
                <a:solidFill>
                  <a:srgbClr val="FFFF00"/>
                </a:solidFill>
              </a:rPr>
              <a:t>algunos</a:t>
            </a:r>
            <a:r>
              <a:rPr lang="es-ES" sz="4400" b="1" dirty="0" smtClean="0">
                <a:solidFill>
                  <a:schemeClr val="bg1"/>
                </a:solidFill>
              </a:rPr>
              <a:t> </a:t>
            </a:r>
            <a:r>
              <a:rPr lang="es-ES" sz="4400" b="1" dirty="0">
                <a:solidFill>
                  <a:schemeClr val="bg1"/>
                </a:solidFill>
              </a:rPr>
              <a:t>en defensa de la verdad y por los actos de disidencia y hostilidad manifestada a veces </a:t>
            </a:r>
            <a:r>
              <a:rPr lang="es-ES" sz="4400" b="1" dirty="0" smtClean="0">
                <a:solidFill>
                  <a:schemeClr val="bg1"/>
                </a:solidFill>
              </a:rPr>
              <a:t>contra </a:t>
            </a:r>
            <a:r>
              <a:rPr lang="es-ES" sz="4400" b="1" dirty="0">
                <a:solidFill>
                  <a:schemeClr val="bg1"/>
                </a:solidFill>
              </a:rPr>
              <a:t>los que sostienen otras religiones.”</a:t>
            </a:r>
            <a:endParaRPr lang="es-ES" sz="4400" b="1" i="1" dirty="0">
              <a:solidFill>
                <a:schemeClr val="bg1"/>
              </a:solidFill>
            </a:endParaRPr>
          </a:p>
        </p:txBody>
      </p:sp>
    </p:spTree>
    <p:extLst>
      <p:ext uri="{BB962C8B-B14F-4D97-AF65-F5344CB8AC3E}">
        <p14:creationId xmlns:p14="http://schemas.microsoft.com/office/powerpoint/2010/main" val="288057874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dirty="0">
                <a:solidFill>
                  <a:srgbClr val="002060"/>
                </a:solidFill>
              </a:rPr>
              <a:t>El New York Times comentó sobre esta petición de perdón de la siguiente manera:</a:t>
            </a:r>
            <a:endParaRPr lang="es-ES" sz="6000" b="1" dirty="0">
              <a:solidFill>
                <a:srgbClr val="FF0000"/>
              </a:solidFill>
            </a:endParaRPr>
          </a:p>
        </p:txBody>
      </p:sp>
    </p:spTree>
    <p:extLst>
      <p:ext uri="{BB962C8B-B14F-4D97-AF65-F5344CB8AC3E}">
        <p14:creationId xmlns:p14="http://schemas.microsoft.com/office/powerpoint/2010/main" val="251109493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3" y="442452"/>
            <a:ext cx="10825317" cy="5632311"/>
          </a:xfrm>
          <a:prstGeom prst="rect">
            <a:avLst/>
          </a:prstGeom>
          <a:noFill/>
        </p:spPr>
        <p:txBody>
          <a:bodyPr wrap="square" rtlCol="0">
            <a:spAutoFit/>
          </a:bodyPr>
          <a:lstStyle/>
          <a:p>
            <a:r>
              <a:rPr lang="es-ES" sz="6000" b="1" dirty="0">
                <a:solidFill>
                  <a:schemeClr val="bg1"/>
                </a:solidFill>
              </a:rPr>
              <a:t>“El documento debería haber puesto en relieve que ‘</a:t>
            </a:r>
            <a:r>
              <a:rPr lang="es-ES" sz="6000" b="1" dirty="0">
                <a:solidFill>
                  <a:srgbClr val="FFFF00"/>
                </a:solidFill>
              </a:rPr>
              <a:t>los hijos de la iglesia</a:t>
            </a:r>
            <a:r>
              <a:rPr lang="es-ES" sz="6000" b="1" dirty="0">
                <a:solidFill>
                  <a:schemeClr val="bg1"/>
                </a:solidFill>
              </a:rPr>
              <a:t>’ incluye papas, </a:t>
            </a:r>
            <a:r>
              <a:rPr lang="es-ES" sz="6000" b="1" dirty="0" smtClean="0">
                <a:solidFill>
                  <a:schemeClr val="bg1"/>
                </a:solidFill>
              </a:rPr>
              <a:t>cardenales </a:t>
            </a:r>
            <a:r>
              <a:rPr lang="es-ES" sz="6000" b="1" dirty="0">
                <a:solidFill>
                  <a:schemeClr val="bg1"/>
                </a:solidFill>
              </a:rPr>
              <a:t>y el clero y no solo los laicos en las bancas. . .” </a:t>
            </a:r>
            <a:r>
              <a:rPr lang="es-ES" sz="6000" b="1" i="1" dirty="0">
                <a:solidFill>
                  <a:schemeClr val="bg1"/>
                </a:solidFill>
              </a:rPr>
              <a:t>New York Times, Sección A, p. 10</a:t>
            </a:r>
          </a:p>
        </p:txBody>
      </p:sp>
    </p:spTree>
    <p:extLst>
      <p:ext uri="{BB962C8B-B14F-4D97-AF65-F5344CB8AC3E}">
        <p14:creationId xmlns:p14="http://schemas.microsoft.com/office/powerpoint/2010/main" val="33345007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El </a:t>
            </a:r>
            <a:r>
              <a:rPr lang="es-ES" sz="5400" b="1" dirty="0">
                <a:solidFill>
                  <a:srgbClr val="FF0000"/>
                </a:solidFill>
              </a:rPr>
              <a:t>22 de junio del 2015 </a:t>
            </a:r>
            <a:r>
              <a:rPr lang="es-ES" sz="5400" b="1" dirty="0">
                <a:solidFill>
                  <a:srgbClr val="002060"/>
                </a:solidFill>
              </a:rPr>
              <a:t>el papa Francisco I visitó la ciudad de </a:t>
            </a:r>
            <a:r>
              <a:rPr lang="es-ES" sz="5400" b="1" dirty="0">
                <a:solidFill>
                  <a:srgbClr val="FF0000"/>
                </a:solidFill>
              </a:rPr>
              <a:t>Torre </a:t>
            </a:r>
            <a:r>
              <a:rPr lang="es-ES" sz="5400" b="1" dirty="0" err="1">
                <a:solidFill>
                  <a:srgbClr val="FF0000"/>
                </a:solidFill>
              </a:rPr>
              <a:t>Pellice</a:t>
            </a:r>
            <a:r>
              <a:rPr lang="es-ES" sz="5400" b="1" dirty="0">
                <a:solidFill>
                  <a:srgbClr val="002060"/>
                </a:solidFill>
              </a:rPr>
              <a:t>, la </a:t>
            </a:r>
            <a:r>
              <a:rPr lang="es-ES" sz="5400" b="1" dirty="0">
                <a:solidFill>
                  <a:srgbClr val="FF0000"/>
                </a:solidFill>
              </a:rPr>
              <a:t>capital de </a:t>
            </a:r>
            <a:r>
              <a:rPr lang="es-ES" sz="5400" b="1" dirty="0" smtClean="0">
                <a:solidFill>
                  <a:srgbClr val="FF0000"/>
                </a:solidFill>
              </a:rPr>
              <a:t>los </a:t>
            </a:r>
            <a:r>
              <a:rPr lang="es-ES" sz="5400" b="1" dirty="0">
                <a:solidFill>
                  <a:srgbClr val="FF0000"/>
                </a:solidFill>
              </a:rPr>
              <a:t>Valdenses</a:t>
            </a:r>
            <a:r>
              <a:rPr lang="es-ES" sz="5400" b="1" dirty="0">
                <a:solidFill>
                  <a:srgbClr val="002060"/>
                </a:solidFill>
              </a:rPr>
              <a:t>, y pidió perdón por todas las persecuciones que la iglesia católica lanzó contra </a:t>
            </a:r>
            <a:r>
              <a:rPr lang="es-ES" sz="5400" b="1" dirty="0" smtClean="0">
                <a:solidFill>
                  <a:srgbClr val="002060"/>
                </a:solidFill>
              </a:rPr>
              <a:t>ellos </a:t>
            </a:r>
            <a:r>
              <a:rPr lang="es-ES" sz="5400" b="1" dirty="0">
                <a:solidFill>
                  <a:srgbClr val="002060"/>
                </a:solidFill>
              </a:rPr>
              <a:t>durante el segundo milenio. En parte </a:t>
            </a:r>
            <a:r>
              <a:rPr lang="es-ES" sz="5400" b="1" dirty="0" smtClean="0">
                <a:solidFill>
                  <a:srgbClr val="002060"/>
                </a:solidFill>
              </a:rPr>
              <a:t>dijo:</a:t>
            </a:r>
            <a:endParaRPr lang="es-ES" sz="5400" b="1" dirty="0">
              <a:solidFill>
                <a:srgbClr val="FF0000"/>
              </a:solidFill>
            </a:endParaRPr>
          </a:p>
        </p:txBody>
      </p:sp>
    </p:spTree>
    <p:extLst>
      <p:ext uri="{BB962C8B-B14F-4D97-AF65-F5344CB8AC3E}">
        <p14:creationId xmlns:p14="http://schemas.microsoft.com/office/powerpoint/2010/main" val="26321400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04683" y="442452"/>
            <a:ext cx="10825317" cy="5078313"/>
          </a:xfrm>
          <a:prstGeom prst="rect">
            <a:avLst/>
          </a:prstGeom>
          <a:noFill/>
        </p:spPr>
        <p:txBody>
          <a:bodyPr wrap="square" rtlCol="0">
            <a:spAutoFit/>
          </a:bodyPr>
          <a:lstStyle/>
          <a:p>
            <a:r>
              <a:rPr lang="es-ES" sz="5400" b="1" dirty="0">
                <a:solidFill>
                  <a:schemeClr val="bg1"/>
                </a:solidFill>
              </a:rPr>
              <a:t>“En nombre de la iglesia católica les pido perdón; y lo pido por la forma no cristiana y aún por </a:t>
            </a:r>
            <a:r>
              <a:rPr lang="es-ES" sz="5400" b="1" dirty="0" smtClean="0">
                <a:solidFill>
                  <a:schemeClr val="bg1"/>
                </a:solidFill>
              </a:rPr>
              <a:t>las </a:t>
            </a:r>
            <a:r>
              <a:rPr lang="es-ES" sz="5400" b="1" dirty="0">
                <a:solidFill>
                  <a:schemeClr val="bg1"/>
                </a:solidFill>
              </a:rPr>
              <a:t>actitudes y la conducta inhumana que les hemos manifestado. En el nombre del Señor </a:t>
            </a:r>
            <a:r>
              <a:rPr lang="es-ES" sz="5400" b="1" dirty="0" smtClean="0">
                <a:solidFill>
                  <a:schemeClr val="bg1"/>
                </a:solidFill>
              </a:rPr>
              <a:t>Jesucristo</a:t>
            </a:r>
            <a:r>
              <a:rPr lang="es-ES" sz="5400" b="1" dirty="0">
                <a:solidFill>
                  <a:schemeClr val="bg1"/>
                </a:solidFill>
              </a:rPr>
              <a:t>, les pedimos perdón.”</a:t>
            </a:r>
            <a:endParaRPr lang="es-ES" sz="5400" b="1" i="1" dirty="0">
              <a:solidFill>
                <a:schemeClr val="bg1"/>
              </a:solidFill>
            </a:endParaRPr>
          </a:p>
        </p:txBody>
      </p:sp>
    </p:spTree>
    <p:extLst>
      <p:ext uri="{BB962C8B-B14F-4D97-AF65-F5344CB8AC3E}">
        <p14:creationId xmlns:p14="http://schemas.microsoft.com/office/powerpoint/2010/main" val="32829460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dirty="0">
                <a:solidFill>
                  <a:srgbClr val="002060"/>
                </a:solidFill>
              </a:rPr>
              <a:t>Alguien dirá: “No ve que la iglesia católica se ha </a:t>
            </a:r>
            <a:r>
              <a:rPr lang="es-ES" sz="6600" b="1" dirty="0" smtClean="0">
                <a:solidFill>
                  <a:srgbClr val="002060"/>
                </a:solidFill>
              </a:rPr>
              <a:t>arrepentido </a:t>
            </a:r>
            <a:r>
              <a:rPr lang="es-ES" sz="6600" b="1" dirty="0">
                <a:solidFill>
                  <a:srgbClr val="002060"/>
                </a:solidFill>
              </a:rPr>
              <a:t>de sus persecuciones y ha </a:t>
            </a:r>
            <a:r>
              <a:rPr lang="es-ES" sz="6600" b="1" dirty="0" smtClean="0">
                <a:solidFill>
                  <a:srgbClr val="002060"/>
                </a:solidFill>
              </a:rPr>
              <a:t>cambiado</a:t>
            </a:r>
            <a:r>
              <a:rPr lang="es-ES" sz="6600" b="1" dirty="0">
                <a:solidFill>
                  <a:srgbClr val="002060"/>
                </a:solidFill>
              </a:rPr>
              <a:t>? ¡Ciertamente la iglesia romana no persigue hoy por hoy!”</a:t>
            </a:r>
            <a:endParaRPr lang="es-ES" sz="6600" b="1" dirty="0">
              <a:solidFill>
                <a:srgbClr val="FF0000"/>
              </a:solidFill>
            </a:endParaRPr>
          </a:p>
        </p:txBody>
      </p:sp>
    </p:spTree>
    <p:extLst>
      <p:ext uri="{BB962C8B-B14F-4D97-AF65-F5344CB8AC3E}">
        <p14:creationId xmlns:p14="http://schemas.microsoft.com/office/powerpoint/2010/main" val="250008528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Es cierto que la iglesia católica hoy no persigue. Pero </a:t>
            </a:r>
            <a:r>
              <a:rPr lang="es-ES" sz="4800" b="1" dirty="0">
                <a:solidFill>
                  <a:srgbClr val="FF0000"/>
                </a:solidFill>
              </a:rPr>
              <a:t>no es porque ha cambiado sus </a:t>
            </a:r>
            <a:r>
              <a:rPr lang="es-ES" sz="4800" b="1" dirty="0" smtClean="0">
                <a:solidFill>
                  <a:srgbClr val="FF0000"/>
                </a:solidFill>
              </a:rPr>
              <a:t>principios</a:t>
            </a:r>
            <a:r>
              <a:rPr lang="es-ES" sz="4800" b="1" dirty="0" smtClean="0">
                <a:solidFill>
                  <a:srgbClr val="002060"/>
                </a:solidFill>
              </a:rPr>
              <a:t> </a:t>
            </a:r>
            <a:r>
              <a:rPr lang="es-ES" sz="4800" b="1" dirty="0">
                <a:solidFill>
                  <a:srgbClr val="002060"/>
                </a:solidFill>
              </a:rPr>
              <a:t>sino porque </a:t>
            </a:r>
            <a:r>
              <a:rPr lang="es-ES" sz="4800" b="1" dirty="0">
                <a:solidFill>
                  <a:srgbClr val="FF0000"/>
                </a:solidFill>
              </a:rPr>
              <a:t>han cambiado sus circunstancias</a:t>
            </a:r>
            <a:r>
              <a:rPr lang="es-ES" sz="4800" b="1" dirty="0">
                <a:solidFill>
                  <a:srgbClr val="002060"/>
                </a:solidFill>
              </a:rPr>
              <a:t>. Más adelante en esta serie </a:t>
            </a:r>
            <a:r>
              <a:rPr lang="es-ES" sz="4800" b="1" dirty="0" smtClean="0">
                <a:solidFill>
                  <a:srgbClr val="002060"/>
                </a:solidFill>
              </a:rPr>
              <a:t>veremos </a:t>
            </a:r>
            <a:r>
              <a:rPr lang="es-ES" sz="4800" b="1" dirty="0">
                <a:solidFill>
                  <a:srgbClr val="002060"/>
                </a:solidFill>
              </a:rPr>
              <a:t>que el papado, una vez que recupere el apoyo de los poderes civiles del mundo, se </a:t>
            </a:r>
            <a:r>
              <a:rPr lang="es-ES" sz="4800" b="1" dirty="0" smtClean="0">
                <a:solidFill>
                  <a:srgbClr val="002060"/>
                </a:solidFill>
              </a:rPr>
              <a:t>comportará </a:t>
            </a:r>
            <a:r>
              <a:rPr lang="es-ES" sz="4800" b="1" dirty="0">
                <a:solidFill>
                  <a:srgbClr val="002060"/>
                </a:solidFill>
              </a:rPr>
              <a:t>como se portó en el pasado.</a:t>
            </a:r>
            <a:endParaRPr lang="es-ES" sz="4800" b="1" dirty="0">
              <a:solidFill>
                <a:srgbClr val="FF0000"/>
              </a:solidFill>
            </a:endParaRPr>
          </a:p>
        </p:txBody>
      </p:sp>
    </p:spTree>
    <p:extLst>
      <p:ext uri="{BB962C8B-B14F-4D97-AF65-F5344CB8AC3E}">
        <p14:creationId xmlns:p14="http://schemas.microsoft.com/office/powerpoint/2010/main" val="8597330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6063198"/>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FF0000"/>
                </a:solidFill>
              </a:rPr>
              <a:t>#6 </a:t>
            </a:r>
            <a:r>
              <a:rPr lang="es-ES" sz="4400" b="1" u="sng" dirty="0">
                <a:solidFill>
                  <a:srgbClr val="002060"/>
                </a:solidFill>
              </a:rPr>
              <a:t>El papado profesa haber cambiado la ley de Dios</a:t>
            </a:r>
          </a:p>
          <a:p>
            <a:pPr>
              <a:buClr>
                <a:srgbClr val="FFFF00"/>
              </a:buClr>
            </a:pPr>
            <a:r>
              <a:rPr lang="es-ES" sz="4400" b="1" dirty="0">
                <a:solidFill>
                  <a:srgbClr val="002060"/>
                </a:solidFill>
              </a:rPr>
              <a:t>La renombrada Enciclopedia Católica, </a:t>
            </a:r>
            <a:r>
              <a:rPr lang="es-ES" sz="4400" b="1" dirty="0" err="1">
                <a:solidFill>
                  <a:srgbClr val="002060"/>
                </a:solidFill>
              </a:rPr>
              <a:t>Prompta</a:t>
            </a:r>
            <a:r>
              <a:rPr lang="es-ES" sz="4400" b="1" dirty="0">
                <a:solidFill>
                  <a:srgbClr val="002060"/>
                </a:solidFill>
              </a:rPr>
              <a:t> </a:t>
            </a:r>
            <a:r>
              <a:rPr lang="es-ES" sz="4400" b="1" dirty="0" err="1">
                <a:solidFill>
                  <a:srgbClr val="002060"/>
                </a:solidFill>
              </a:rPr>
              <a:t>Bibliotheca</a:t>
            </a:r>
            <a:r>
              <a:rPr lang="es-ES" sz="4400" b="1" dirty="0">
                <a:solidFill>
                  <a:srgbClr val="002060"/>
                </a:solidFill>
              </a:rPr>
              <a:t> afirma</a:t>
            </a:r>
            <a:r>
              <a:rPr lang="es-ES" sz="4400" b="1" dirty="0" smtClean="0">
                <a:solidFill>
                  <a:srgbClr val="002060"/>
                </a:solidFill>
              </a:rPr>
              <a:t>: “. </a:t>
            </a:r>
            <a:r>
              <a:rPr lang="es-ES" sz="4400" b="1" dirty="0">
                <a:solidFill>
                  <a:srgbClr val="002060"/>
                </a:solidFill>
              </a:rPr>
              <a:t>. . el papa puede </a:t>
            </a:r>
            <a:r>
              <a:rPr lang="es-ES" sz="4400" b="1" dirty="0">
                <a:solidFill>
                  <a:srgbClr val="FF0000"/>
                </a:solidFill>
              </a:rPr>
              <a:t>modificar</a:t>
            </a:r>
            <a:r>
              <a:rPr lang="es-ES" sz="4400" b="1" dirty="0">
                <a:solidFill>
                  <a:srgbClr val="002060"/>
                </a:solidFill>
              </a:rPr>
              <a:t> la ley divina porque su poder no es de los hombres sino de Dios y </a:t>
            </a:r>
            <a:r>
              <a:rPr lang="es-ES" sz="4400" b="1" dirty="0" smtClean="0">
                <a:solidFill>
                  <a:srgbClr val="002060"/>
                </a:solidFill>
              </a:rPr>
              <a:t>actúa </a:t>
            </a:r>
            <a:r>
              <a:rPr lang="es-ES" sz="4400" b="1" dirty="0">
                <a:solidFill>
                  <a:srgbClr val="FF0000"/>
                </a:solidFill>
              </a:rPr>
              <a:t>en lugar de Dios</a:t>
            </a:r>
            <a:r>
              <a:rPr lang="es-ES" sz="4400" b="1" dirty="0">
                <a:solidFill>
                  <a:srgbClr val="002060"/>
                </a:solidFill>
              </a:rPr>
              <a:t> sobre la tierra con pleno poder de atar y desatar a sus ovejas . . .” </a:t>
            </a:r>
            <a:r>
              <a:rPr lang="es-ES" sz="3600" b="1" dirty="0">
                <a:solidFill>
                  <a:srgbClr val="002060"/>
                </a:solidFill>
              </a:rPr>
              <a:t>(</a:t>
            </a:r>
            <a:r>
              <a:rPr lang="es-ES" sz="3600" b="1" dirty="0" err="1">
                <a:solidFill>
                  <a:srgbClr val="002060"/>
                </a:solidFill>
              </a:rPr>
              <a:t>Lucius</a:t>
            </a:r>
            <a:r>
              <a:rPr lang="es-ES" sz="3600" b="1" dirty="0">
                <a:solidFill>
                  <a:srgbClr val="002060"/>
                </a:solidFill>
              </a:rPr>
              <a:t> </a:t>
            </a:r>
            <a:r>
              <a:rPr lang="es-ES" sz="3600" b="1" dirty="0" err="1" smtClean="0">
                <a:solidFill>
                  <a:srgbClr val="002060"/>
                </a:solidFill>
              </a:rPr>
              <a:t>Ferraris</a:t>
            </a:r>
            <a:r>
              <a:rPr lang="es-ES" sz="3600" b="1" dirty="0">
                <a:solidFill>
                  <a:srgbClr val="002060"/>
                </a:solidFill>
              </a:rPr>
              <a:t>, </a:t>
            </a:r>
            <a:r>
              <a:rPr lang="es-ES" sz="3600" b="1" dirty="0" err="1">
                <a:solidFill>
                  <a:srgbClr val="002060"/>
                </a:solidFill>
              </a:rPr>
              <a:t>Prompta</a:t>
            </a:r>
            <a:r>
              <a:rPr lang="es-ES" sz="3600" b="1" dirty="0">
                <a:solidFill>
                  <a:srgbClr val="002060"/>
                </a:solidFill>
              </a:rPr>
              <a:t> </a:t>
            </a:r>
            <a:r>
              <a:rPr lang="es-ES" sz="3600" b="1" dirty="0" err="1">
                <a:solidFill>
                  <a:srgbClr val="002060"/>
                </a:solidFill>
              </a:rPr>
              <a:t>Bibliotheca</a:t>
            </a:r>
            <a:r>
              <a:rPr lang="es-ES" sz="3600" b="1" dirty="0">
                <a:solidFill>
                  <a:srgbClr val="002060"/>
                </a:solidFill>
              </a:rPr>
              <a:t>, 8 </a:t>
            </a:r>
            <a:r>
              <a:rPr lang="es-ES" sz="3600" b="1" dirty="0" err="1">
                <a:solidFill>
                  <a:srgbClr val="002060"/>
                </a:solidFill>
              </a:rPr>
              <a:t>volumes</a:t>
            </a:r>
            <a:r>
              <a:rPr lang="es-ES" sz="3600" b="1" dirty="0">
                <a:solidFill>
                  <a:srgbClr val="002060"/>
                </a:solidFill>
              </a:rPr>
              <a:t>, vol. 2, articulo, ‘Papa’).</a:t>
            </a:r>
            <a:endParaRPr lang="es-ES" sz="3600" b="1" dirty="0">
              <a:solidFill>
                <a:srgbClr val="FF0000"/>
              </a:solidFill>
            </a:endParaRPr>
          </a:p>
        </p:txBody>
      </p:sp>
    </p:spTree>
    <p:extLst>
      <p:ext uri="{BB962C8B-B14F-4D97-AF65-F5344CB8AC3E}">
        <p14:creationId xmlns:p14="http://schemas.microsoft.com/office/powerpoint/2010/main" val="21293128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000" b="1" dirty="0">
                <a:solidFill>
                  <a:srgbClr val="002060"/>
                </a:solidFill>
              </a:rPr>
              <a:t>Aun cuando la Biblia Católica contiene los diez mandamientos, los </a:t>
            </a:r>
            <a:r>
              <a:rPr lang="es-ES" sz="4000" b="1" dirty="0">
                <a:solidFill>
                  <a:srgbClr val="FF0000"/>
                </a:solidFill>
              </a:rPr>
              <a:t>catecismos</a:t>
            </a:r>
            <a:r>
              <a:rPr lang="es-ES" sz="4000" b="1" dirty="0">
                <a:solidFill>
                  <a:srgbClr val="002060"/>
                </a:solidFill>
              </a:rPr>
              <a:t> </a:t>
            </a:r>
            <a:r>
              <a:rPr lang="es-ES" sz="4000" b="1" dirty="0" smtClean="0">
                <a:solidFill>
                  <a:srgbClr val="002060"/>
                </a:solidFill>
              </a:rPr>
              <a:t>tergiversan </a:t>
            </a:r>
            <a:r>
              <a:rPr lang="es-ES" sz="4000" b="1" dirty="0">
                <a:solidFill>
                  <a:srgbClr val="002060"/>
                </a:solidFill>
              </a:rPr>
              <a:t>el </a:t>
            </a:r>
            <a:r>
              <a:rPr lang="es-ES" sz="4000" b="1" dirty="0" smtClean="0">
                <a:solidFill>
                  <a:srgbClr val="FF0000"/>
                </a:solidFill>
              </a:rPr>
              <a:t>segundo mandamiento</a:t>
            </a:r>
            <a:r>
              <a:rPr lang="es-ES" sz="4000" b="1" dirty="0" smtClean="0">
                <a:solidFill>
                  <a:srgbClr val="002060"/>
                </a:solidFill>
              </a:rPr>
              <a:t>. Además</a:t>
            </a:r>
            <a:r>
              <a:rPr lang="es-ES" sz="4000" b="1" dirty="0">
                <a:solidFill>
                  <a:srgbClr val="002060"/>
                </a:solidFill>
              </a:rPr>
              <a:t>, aun cuando en la Biblia católica dice que se debe guardar el séptimo día sábado, los </a:t>
            </a:r>
            <a:r>
              <a:rPr lang="es-ES" sz="4000" b="1" dirty="0" smtClean="0">
                <a:solidFill>
                  <a:srgbClr val="002060"/>
                </a:solidFill>
              </a:rPr>
              <a:t>catecismos </a:t>
            </a:r>
            <a:r>
              <a:rPr lang="es-ES" sz="4000" b="1" dirty="0">
                <a:solidFill>
                  <a:srgbClr val="002060"/>
                </a:solidFill>
              </a:rPr>
              <a:t>enseñan que el día de reposo ha cambiado, que el </a:t>
            </a:r>
            <a:r>
              <a:rPr lang="es-ES" sz="4000" b="1" dirty="0">
                <a:solidFill>
                  <a:srgbClr val="FF0000"/>
                </a:solidFill>
              </a:rPr>
              <a:t>domingo</a:t>
            </a:r>
            <a:r>
              <a:rPr lang="es-ES" sz="4000" b="1" dirty="0">
                <a:solidFill>
                  <a:srgbClr val="002060"/>
                </a:solidFill>
              </a:rPr>
              <a:t> es ahora </a:t>
            </a:r>
            <a:r>
              <a:rPr lang="es-ES" sz="4000" b="1" dirty="0">
                <a:solidFill>
                  <a:srgbClr val="FF0000"/>
                </a:solidFill>
              </a:rPr>
              <a:t>el día del </a:t>
            </a:r>
            <a:r>
              <a:rPr lang="es-ES" sz="4000" b="1" dirty="0" smtClean="0">
                <a:solidFill>
                  <a:srgbClr val="FF0000"/>
                </a:solidFill>
              </a:rPr>
              <a:t>Señor </a:t>
            </a:r>
            <a:r>
              <a:rPr lang="es-ES" sz="4000" b="1" dirty="0">
                <a:solidFill>
                  <a:srgbClr val="002060"/>
                </a:solidFill>
              </a:rPr>
              <a:t>y que todos los fieles están obligados a asistir a la misa para honrar la </a:t>
            </a:r>
            <a:r>
              <a:rPr lang="es-ES" sz="4000" b="1" dirty="0">
                <a:solidFill>
                  <a:srgbClr val="FF0000"/>
                </a:solidFill>
              </a:rPr>
              <a:t>resurrección</a:t>
            </a:r>
          </a:p>
          <a:p>
            <a:pPr>
              <a:buClr>
                <a:srgbClr val="FFFF00"/>
              </a:buClr>
            </a:pPr>
            <a:r>
              <a:rPr lang="es-ES" sz="4000" b="1" dirty="0">
                <a:solidFill>
                  <a:srgbClr val="002060"/>
                </a:solidFill>
              </a:rPr>
              <a:t>de Cristo.</a:t>
            </a:r>
            <a:endParaRPr lang="es-ES" sz="4000" b="1" dirty="0">
              <a:solidFill>
                <a:srgbClr val="FF0000"/>
              </a:solidFill>
            </a:endParaRPr>
          </a:p>
        </p:txBody>
      </p:sp>
    </p:spTree>
    <p:extLst>
      <p:ext uri="{BB962C8B-B14F-4D97-AF65-F5344CB8AC3E}">
        <p14:creationId xmlns:p14="http://schemas.microsoft.com/office/powerpoint/2010/main" val="148601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6697" y="460835"/>
            <a:ext cx="1024427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FF0000"/>
                </a:solidFill>
              </a:rPr>
              <a:t>#4 </a:t>
            </a:r>
            <a:r>
              <a:rPr lang="es-ES" sz="4800" b="1" dirty="0">
                <a:solidFill>
                  <a:srgbClr val="002060"/>
                </a:solidFill>
              </a:rPr>
              <a:t>El cuerno habló grandes palabras y </a:t>
            </a:r>
            <a:r>
              <a:rPr lang="es-ES" sz="4800" b="1" dirty="0">
                <a:solidFill>
                  <a:srgbClr val="FF0000"/>
                </a:solidFill>
              </a:rPr>
              <a:t>blasfemias</a:t>
            </a:r>
            <a:r>
              <a:rPr lang="es-ES" sz="4800" b="1" dirty="0">
                <a:solidFill>
                  <a:srgbClr val="002060"/>
                </a:solidFill>
              </a:rPr>
              <a:t> contra el Altísimo</a:t>
            </a:r>
          </a:p>
          <a:p>
            <a:r>
              <a:rPr lang="es-ES" sz="4800" b="1" dirty="0">
                <a:solidFill>
                  <a:srgbClr val="FF0000"/>
                </a:solidFill>
              </a:rPr>
              <a:t>#5 Persiguió</a:t>
            </a:r>
            <a:r>
              <a:rPr lang="es-ES" sz="4800" b="1" dirty="0">
                <a:solidFill>
                  <a:srgbClr val="002060"/>
                </a:solidFill>
              </a:rPr>
              <a:t> a los santos del Altísimo</a:t>
            </a:r>
          </a:p>
          <a:p>
            <a:r>
              <a:rPr lang="es-ES" sz="4800" b="1" dirty="0">
                <a:solidFill>
                  <a:srgbClr val="FF0000"/>
                </a:solidFill>
              </a:rPr>
              <a:t>#6 </a:t>
            </a:r>
            <a:r>
              <a:rPr lang="es-ES" sz="4800" b="1" dirty="0">
                <a:solidFill>
                  <a:srgbClr val="002060"/>
                </a:solidFill>
              </a:rPr>
              <a:t>Pensó que podía </a:t>
            </a:r>
            <a:r>
              <a:rPr lang="es-ES" sz="4800" b="1" dirty="0">
                <a:solidFill>
                  <a:srgbClr val="FF0000"/>
                </a:solidFill>
              </a:rPr>
              <a:t>cambiar la ley </a:t>
            </a:r>
            <a:r>
              <a:rPr lang="es-ES" sz="4800" b="1" dirty="0">
                <a:solidFill>
                  <a:srgbClr val="002060"/>
                </a:solidFill>
              </a:rPr>
              <a:t>de Dios</a:t>
            </a:r>
          </a:p>
          <a:p>
            <a:r>
              <a:rPr lang="es-ES" sz="4800" b="1" dirty="0">
                <a:solidFill>
                  <a:srgbClr val="FF0000"/>
                </a:solidFill>
              </a:rPr>
              <a:t>#7 </a:t>
            </a:r>
            <a:r>
              <a:rPr lang="es-ES" sz="4800" b="1" dirty="0">
                <a:solidFill>
                  <a:srgbClr val="002060"/>
                </a:solidFill>
              </a:rPr>
              <a:t>Gobernó por </a:t>
            </a:r>
            <a:r>
              <a:rPr lang="es-ES" sz="4800" b="1" dirty="0" smtClean="0">
                <a:solidFill>
                  <a:srgbClr val="FF0000"/>
                </a:solidFill>
              </a:rPr>
              <a:t>tiempo [360], tiempos[360x2] </a:t>
            </a:r>
            <a:r>
              <a:rPr lang="es-ES" sz="4800" b="1" dirty="0">
                <a:solidFill>
                  <a:srgbClr val="FF0000"/>
                </a:solidFill>
              </a:rPr>
              <a:t>y la mitad de un </a:t>
            </a:r>
            <a:r>
              <a:rPr lang="es-ES" sz="4800" b="1" dirty="0" smtClean="0">
                <a:solidFill>
                  <a:srgbClr val="FF0000"/>
                </a:solidFill>
              </a:rPr>
              <a:t>tiempo [180]</a:t>
            </a:r>
            <a:endParaRPr lang="es-ES" sz="4800" b="1" dirty="0">
              <a:solidFill>
                <a:srgbClr val="FF0000"/>
              </a:solidFill>
            </a:endParaRPr>
          </a:p>
        </p:txBody>
      </p:sp>
    </p:spTree>
    <p:extLst>
      <p:ext uri="{BB962C8B-B14F-4D97-AF65-F5344CB8AC3E}">
        <p14:creationId xmlns:p14="http://schemas.microsoft.com/office/powerpoint/2010/main" val="97971293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Tengo en mi </a:t>
            </a:r>
            <a:r>
              <a:rPr lang="es-ES" sz="5400" b="1" dirty="0" smtClean="0">
                <a:solidFill>
                  <a:srgbClr val="002060"/>
                </a:solidFill>
              </a:rPr>
              <a:t>posesión [dice Bohr] </a:t>
            </a:r>
            <a:r>
              <a:rPr lang="es-ES" sz="5400" b="1" dirty="0">
                <a:solidFill>
                  <a:srgbClr val="002060"/>
                </a:solidFill>
              </a:rPr>
              <a:t>múltiples páginas con declaraciones de </a:t>
            </a:r>
            <a:r>
              <a:rPr lang="es-ES" sz="5400" b="1" dirty="0">
                <a:solidFill>
                  <a:srgbClr val="FF0000"/>
                </a:solidFill>
              </a:rPr>
              <a:t>obispos, cardenales y </a:t>
            </a:r>
            <a:r>
              <a:rPr lang="es-ES" sz="5400" b="1" dirty="0" smtClean="0">
                <a:solidFill>
                  <a:srgbClr val="FF0000"/>
                </a:solidFill>
              </a:rPr>
              <a:t>papas  </a:t>
            </a:r>
            <a:r>
              <a:rPr lang="es-ES" sz="5400" b="1" dirty="0">
                <a:solidFill>
                  <a:srgbClr val="002060"/>
                </a:solidFill>
              </a:rPr>
              <a:t>donde afirman que Cristo le dio a la iglesia católica el derecho de </a:t>
            </a:r>
            <a:r>
              <a:rPr lang="es-ES" sz="5400" b="1" dirty="0">
                <a:solidFill>
                  <a:srgbClr val="FF0000"/>
                </a:solidFill>
              </a:rPr>
              <a:t>cambiar, alterar y </a:t>
            </a:r>
            <a:r>
              <a:rPr lang="es-ES" sz="5400" b="1" dirty="0" smtClean="0">
                <a:solidFill>
                  <a:srgbClr val="FF0000"/>
                </a:solidFill>
              </a:rPr>
              <a:t>modificar </a:t>
            </a:r>
            <a:r>
              <a:rPr lang="es-ES" sz="5400" b="1" dirty="0">
                <a:solidFill>
                  <a:srgbClr val="FF0000"/>
                </a:solidFill>
              </a:rPr>
              <a:t>la ley divina</a:t>
            </a:r>
            <a:r>
              <a:rPr lang="es-ES" sz="5400" b="1" dirty="0">
                <a:solidFill>
                  <a:srgbClr val="002060"/>
                </a:solidFill>
              </a:rPr>
              <a:t>. Examinemos algunas de esas citas</a:t>
            </a:r>
            <a:endParaRPr lang="es-ES" sz="5400" b="1" dirty="0">
              <a:solidFill>
                <a:srgbClr val="FF0000"/>
              </a:solidFill>
            </a:endParaRPr>
          </a:p>
        </p:txBody>
      </p:sp>
    </p:spTree>
    <p:extLst>
      <p:ext uri="{BB962C8B-B14F-4D97-AF65-F5344CB8AC3E}">
        <p14:creationId xmlns:p14="http://schemas.microsoft.com/office/powerpoint/2010/main" val="364917714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2261922"/>
            <a:ext cx="11297264" cy="3785652"/>
          </a:xfrm>
          <a:prstGeom prst="rect">
            <a:avLst/>
          </a:prstGeom>
          <a:noFill/>
        </p:spPr>
        <p:txBody>
          <a:bodyPr wrap="square" rtlCol="0">
            <a:spAutoFit/>
          </a:bodyPr>
          <a:lstStyle/>
          <a:p>
            <a:r>
              <a:rPr lang="es-ES" sz="4800" b="1" dirty="0">
                <a:solidFill>
                  <a:schemeClr val="bg1"/>
                </a:solidFill>
              </a:rPr>
              <a:t>“En la nueva ley la observancia del domingo </a:t>
            </a:r>
            <a:r>
              <a:rPr lang="es-ES" sz="4800" b="1" dirty="0">
                <a:solidFill>
                  <a:srgbClr val="FFFF00"/>
                </a:solidFill>
              </a:rPr>
              <a:t>suplanta</a:t>
            </a:r>
            <a:r>
              <a:rPr lang="es-ES" sz="4800" b="1" dirty="0">
                <a:solidFill>
                  <a:schemeClr val="bg1"/>
                </a:solidFill>
              </a:rPr>
              <a:t> la observancia del sábado, </a:t>
            </a:r>
            <a:r>
              <a:rPr lang="es-ES" sz="4800" b="1" dirty="0">
                <a:solidFill>
                  <a:srgbClr val="FFFF00"/>
                </a:solidFill>
              </a:rPr>
              <a:t>no en virtud </a:t>
            </a:r>
            <a:r>
              <a:rPr lang="es-ES" sz="4800" b="1" dirty="0" smtClean="0">
                <a:solidFill>
                  <a:srgbClr val="FFFF00"/>
                </a:solidFill>
              </a:rPr>
              <a:t>de </a:t>
            </a:r>
            <a:r>
              <a:rPr lang="es-ES" sz="4800" b="1" dirty="0">
                <a:solidFill>
                  <a:srgbClr val="FFFF00"/>
                </a:solidFill>
              </a:rPr>
              <a:t>un precepto de ley </a:t>
            </a:r>
            <a:r>
              <a:rPr lang="es-ES" sz="4800" b="1" dirty="0">
                <a:solidFill>
                  <a:schemeClr val="bg1"/>
                </a:solidFill>
              </a:rPr>
              <a:t>sino </a:t>
            </a:r>
            <a:r>
              <a:rPr lang="es-ES" sz="4800" b="1" dirty="0">
                <a:solidFill>
                  <a:srgbClr val="FFFF00"/>
                </a:solidFill>
              </a:rPr>
              <a:t>por la determinación de la iglesia </a:t>
            </a:r>
            <a:r>
              <a:rPr lang="es-ES" sz="4800" b="1" dirty="0">
                <a:solidFill>
                  <a:schemeClr val="bg1"/>
                </a:solidFill>
              </a:rPr>
              <a:t>y la costumbre del pueblo </a:t>
            </a:r>
            <a:r>
              <a:rPr lang="es-ES" sz="4800" b="1" dirty="0" smtClean="0">
                <a:solidFill>
                  <a:schemeClr val="bg1"/>
                </a:solidFill>
              </a:rPr>
              <a:t>cristiano.”</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De la </a:t>
            </a:r>
            <a:r>
              <a:rPr lang="es-ES" sz="3600" b="1" dirty="0" err="1">
                <a:latin typeface="Arial Black" panose="020B0A04020102020204" pitchFamily="34" charset="0"/>
              </a:rPr>
              <a:t>Summa</a:t>
            </a:r>
            <a:r>
              <a:rPr lang="es-ES" sz="3600" b="1" dirty="0">
                <a:latin typeface="Arial Black" panose="020B0A04020102020204" pitchFamily="34" charset="0"/>
              </a:rPr>
              <a:t> Teológica de Santo </a:t>
            </a:r>
            <a:r>
              <a:rPr lang="es-ES" sz="3600" b="1" dirty="0" smtClean="0">
                <a:latin typeface="Arial Black" panose="020B0A04020102020204" pitchFamily="34" charset="0"/>
              </a:rPr>
              <a:t>Tomás </a:t>
            </a:r>
            <a:r>
              <a:rPr lang="es-ES" sz="3600" b="1" dirty="0">
                <a:latin typeface="Arial Black" panose="020B0A04020102020204" pitchFamily="34" charset="0"/>
              </a:rPr>
              <a:t>de Aquino</a:t>
            </a:r>
            <a:r>
              <a:rPr lang="es-ES" sz="3600" b="1" dirty="0">
                <a:solidFill>
                  <a:srgbClr val="FF0000"/>
                </a:solidFill>
                <a:latin typeface="Arial Black" panose="020B0A04020102020204" pitchFamily="34" charset="0"/>
              </a:rPr>
              <a:t>, citado en </a:t>
            </a:r>
            <a:r>
              <a:rPr lang="es-ES" sz="3600" b="1" dirty="0" err="1">
                <a:solidFill>
                  <a:srgbClr val="FF0000"/>
                </a:solidFill>
                <a:latin typeface="Arial Black" panose="020B0A04020102020204" pitchFamily="34" charset="0"/>
              </a:rPr>
              <a:t>The</a:t>
            </a:r>
            <a:r>
              <a:rPr lang="es-ES" sz="3600" b="1" dirty="0">
                <a:solidFill>
                  <a:srgbClr val="FF0000"/>
                </a:solidFill>
                <a:latin typeface="Arial Black" panose="020B0A04020102020204" pitchFamily="34" charset="0"/>
              </a:rPr>
              <a:t> Sabbath in </a:t>
            </a:r>
            <a:r>
              <a:rPr lang="es-ES" sz="3600" b="1" dirty="0" err="1" smtClean="0">
                <a:solidFill>
                  <a:srgbClr val="FF0000"/>
                </a:solidFill>
                <a:latin typeface="Arial Black" panose="020B0A04020102020204" pitchFamily="34" charset="0"/>
              </a:rPr>
              <a:t>Scripture</a:t>
            </a:r>
            <a:r>
              <a:rPr lang="es-ES" sz="3600" b="1" dirty="0" smtClean="0">
                <a:solidFill>
                  <a:srgbClr val="FF0000"/>
                </a:solidFill>
                <a:latin typeface="Arial Black" panose="020B0A04020102020204" pitchFamily="34" charset="0"/>
              </a:rPr>
              <a:t> </a:t>
            </a:r>
            <a:r>
              <a:rPr lang="es-ES" sz="3600" b="1" dirty="0">
                <a:solidFill>
                  <a:srgbClr val="FF0000"/>
                </a:solidFill>
                <a:latin typeface="Arial Black" panose="020B0A04020102020204" pitchFamily="34" charset="0"/>
              </a:rPr>
              <a:t>and </a:t>
            </a:r>
            <a:r>
              <a:rPr lang="es-ES" sz="3600" b="1" dirty="0" err="1">
                <a:solidFill>
                  <a:srgbClr val="FF0000"/>
                </a:solidFill>
                <a:latin typeface="Arial Black" panose="020B0A04020102020204" pitchFamily="34" charset="0"/>
              </a:rPr>
              <a:t>History</a:t>
            </a:r>
            <a:r>
              <a:rPr lang="es-ES" sz="3600" b="1" dirty="0">
                <a:solidFill>
                  <a:srgbClr val="FF0000"/>
                </a:solidFill>
                <a:latin typeface="Arial Black" panose="020B0A04020102020204" pitchFamily="34" charset="0"/>
              </a:rPr>
              <a:t>, pp. 205, 206</a:t>
            </a:r>
          </a:p>
        </p:txBody>
      </p:sp>
    </p:spTree>
    <p:extLst>
      <p:ext uri="{BB962C8B-B14F-4D97-AF65-F5344CB8AC3E}">
        <p14:creationId xmlns:p14="http://schemas.microsoft.com/office/powerpoint/2010/main" val="230051289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01443" y="2145800"/>
            <a:ext cx="11761835" cy="4154984"/>
          </a:xfrm>
          <a:prstGeom prst="rect">
            <a:avLst/>
          </a:prstGeom>
          <a:noFill/>
        </p:spPr>
        <p:txBody>
          <a:bodyPr wrap="square" rtlCol="0">
            <a:spAutoFit/>
          </a:bodyPr>
          <a:lstStyle/>
          <a:p>
            <a:r>
              <a:rPr lang="es-ES" sz="4400" b="1" dirty="0">
                <a:solidFill>
                  <a:schemeClr val="bg1"/>
                </a:solidFill>
              </a:rPr>
              <a:t>“Fue por la autoridad de Jesucristo que </a:t>
            </a:r>
            <a:r>
              <a:rPr lang="es-ES" sz="4400" b="1" dirty="0">
                <a:solidFill>
                  <a:srgbClr val="FFFF00"/>
                </a:solidFill>
              </a:rPr>
              <a:t>la iglesia católica cambió </a:t>
            </a:r>
            <a:r>
              <a:rPr lang="es-ES" sz="4400" b="1" dirty="0">
                <a:solidFill>
                  <a:schemeClr val="bg1"/>
                </a:solidFill>
              </a:rPr>
              <a:t>este reposo al domingo en </a:t>
            </a:r>
            <a:r>
              <a:rPr lang="es-ES" sz="4400" b="1" dirty="0" smtClean="0">
                <a:solidFill>
                  <a:schemeClr val="bg1"/>
                </a:solidFill>
              </a:rPr>
              <a:t>memoria </a:t>
            </a:r>
            <a:r>
              <a:rPr lang="es-ES" sz="4400" b="1" dirty="0">
                <a:solidFill>
                  <a:schemeClr val="bg1"/>
                </a:solidFill>
              </a:rPr>
              <a:t>de la resurrección de nuestro Señor y así es que, al observar el domingo, los </a:t>
            </a:r>
            <a:r>
              <a:rPr lang="es-ES" sz="4400" b="1" dirty="0" smtClean="0">
                <a:solidFill>
                  <a:schemeClr val="bg1"/>
                </a:solidFill>
              </a:rPr>
              <a:t>protestantes </a:t>
            </a:r>
            <a:r>
              <a:rPr lang="es-ES" sz="4400" b="1" dirty="0">
                <a:solidFill>
                  <a:schemeClr val="bg1"/>
                </a:solidFill>
              </a:rPr>
              <a:t>le rinden </a:t>
            </a:r>
            <a:r>
              <a:rPr lang="es-ES" sz="4400" b="1" dirty="0" smtClean="0">
                <a:solidFill>
                  <a:schemeClr val="bg1"/>
                </a:solidFill>
              </a:rPr>
              <a:t>homenaje</a:t>
            </a:r>
            <a:r>
              <a:rPr lang="es-ES" sz="4400" b="1" dirty="0">
                <a:solidFill>
                  <a:schemeClr val="bg1"/>
                </a:solidFill>
              </a:rPr>
              <a:t>, sin querer admitirlo, a la autoridad de la iglesia</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latin typeface="Arial Black" panose="020B0A04020102020204" pitchFamily="34" charset="0"/>
              </a:rPr>
              <a:t>Monsignor </a:t>
            </a:r>
            <a:r>
              <a:rPr lang="en-US" sz="3600" b="1" dirty="0" err="1">
                <a:latin typeface="Arial Black" panose="020B0A04020102020204" pitchFamily="34" charset="0"/>
              </a:rPr>
              <a:t>Segur</a:t>
            </a:r>
            <a:r>
              <a:rPr lang="en-US" sz="3600" b="1" dirty="0">
                <a:latin typeface="Arial Black" panose="020B0A04020102020204" pitchFamily="34" charset="0"/>
              </a:rPr>
              <a:t>, </a:t>
            </a:r>
            <a:r>
              <a:rPr lang="en-US" sz="3600" b="1" dirty="0">
                <a:solidFill>
                  <a:srgbClr val="FF0000"/>
                </a:solidFill>
                <a:latin typeface="Arial Black" panose="020B0A04020102020204" pitchFamily="34" charset="0"/>
              </a:rPr>
              <a:t>Plain Talk about the Protestantism of Today (Boston: Thomas B. Noonan &amp; Co., 1868), p. 213</a:t>
            </a:r>
          </a:p>
        </p:txBody>
      </p:sp>
    </p:spTree>
    <p:extLst>
      <p:ext uri="{BB962C8B-B14F-4D97-AF65-F5344CB8AC3E}">
        <p14:creationId xmlns:p14="http://schemas.microsoft.com/office/powerpoint/2010/main" val="165863518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53961" y="1296836"/>
            <a:ext cx="11459498" cy="5632311"/>
          </a:xfrm>
          <a:prstGeom prst="rect">
            <a:avLst/>
          </a:prstGeom>
          <a:noFill/>
        </p:spPr>
        <p:txBody>
          <a:bodyPr wrap="square" rtlCol="0">
            <a:spAutoFit/>
          </a:bodyPr>
          <a:lstStyle/>
          <a:p>
            <a:r>
              <a:rPr lang="es-ES" sz="4000" b="1" dirty="0">
                <a:solidFill>
                  <a:schemeClr val="bg1"/>
                </a:solidFill>
              </a:rPr>
              <a:t>“Qué autoridad bíblica existe para cambiar el sábado séptimo día al primer día de la semana? </a:t>
            </a:r>
          </a:p>
          <a:p>
            <a:r>
              <a:rPr lang="es-ES" sz="4000" b="1" dirty="0">
                <a:solidFill>
                  <a:schemeClr val="bg1"/>
                </a:solidFill>
              </a:rPr>
              <a:t>¿Quién le dio autoridad al papa para cambiar un mandamiento de Dios? Si la Biblia es la única </a:t>
            </a:r>
          </a:p>
          <a:p>
            <a:r>
              <a:rPr lang="es-ES" sz="4000" b="1" dirty="0">
                <a:solidFill>
                  <a:schemeClr val="bg1"/>
                </a:solidFill>
              </a:rPr>
              <a:t>guía para el cristiano, entonces el Adventista del Séptimo Día tiene razón en observar el sábado </a:t>
            </a:r>
          </a:p>
          <a:p>
            <a:r>
              <a:rPr lang="es-ES" sz="4000" b="1" dirty="0">
                <a:solidFill>
                  <a:schemeClr val="bg1"/>
                </a:solidFill>
              </a:rPr>
              <a:t>juntamente con el judío. . . ¿no es extraño que los que hacen de la Biblia su único maestro, sigan </a:t>
            </a:r>
          </a:p>
          <a:p>
            <a:r>
              <a:rPr lang="es-ES" sz="4000" b="1" dirty="0">
                <a:solidFill>
                  <a:schemeClr val="bg1"/>
                </a:solidFill>
              </a:rPr>
              <a:t>la tradición de la iglesia en este asunto?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latin typeface="Arial Black" panose="020B0A04020102020204" pitchFamily="34" charset="0"/>
              </a:rPr>
              <a:t>The Question Box Answers, </a:t>
            </a:r>
            <a:r>
              <a:rPr lang="en-US" sz="3600" b="1" dirty="0">
                <a:solidFill>
                  <a:srgbClr val="FF0000"/>
                </a:solidFill>
                <a:latin typeface="Arial Black" panose="020B0A04020102020204" pitchFamily="34" charset="0"/>
              </a:rPr>
              <a:t>(New York: The Columbus </a:t>
            </a:r>
            <a:r>
              <a:rPr lang="en-US" sz="3600" b="1" dirty="0" smtClean="0">
                <a:solidFill>
                  <a:srgbClr val="FF0000"/>
                </a:solidFill>
                <a:latin typeface="Arial Black" panose="020B0A04020102020204" pitchFamily="34" charset="0"/>
              </a:rPr>
              <a:t>Press</a:t>
            </a:r>
            <a:r>
              <a:rPr lang="en-US" sz="3600" b="1" dirty="0">
                <a:solidFill>
                  <a:srgbClr val="FF0000"/>
                </a:solidFill>
                <a:latin typeface="Arial Black" panose="020B0A04020102020204" pitchFamily="34" charset="0"/>
              </a:rPr>
              <a:t>, 1910), pp. 254, 255.</a:t>
            </a:r>
          </a:p>
        </p:txBody>
      </p:sp>
    </p:spTree>
    <p:extLst>
      <p:ext uri="{BB962C8B-B14F-4D97-AF65-F5344CB8AC3E}">
        <p14:creationId xmlns:p14="http://schemas.microsoft.com/office/powerpoint/2010/main" val="28196509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09589" y="1650798"/>
            <a:ext cx="11459498" cy="4524315"/>
          </a:xfrm>
          <a:prstGeom prst="rect">
            <a:avLst/>
          </a:prstGeom>
          <a:noFill/>
        </p:spPr>
        <p:txBody>
          <a:bodyPr wrap="square" rtlCol="0">
            <a:spAutoFit/>
          </a:bodyPr>
          <a:lstStyle/>
          <a:p>
            <a:r>
              <a:rPr lang="es-ES" sz="4800" b="1" dirty="0">
                <a:solidFill>
                  <a:schemeClr val="bg1"/>
                </a:solidFill>
              </a:rPr>
              <a:t>“Usted puede leer la Biblia desde Génesis hasta Apocalipsis y </a:t>
            </a:r>
            <a:r>
              <a:rPr lang="es-ES" sz="4800" b="1" dirty="0">
                <a:solidFill>
                  <a:srgbClr val="FFFF00"/>
                </a:solidFill>
              </a:rPr>
              <a:t>no hallará ni una sola línea que </a:t>
            </a:r>
            <a:r>
              <a:rPr lang="es-ES" sz="4800" b="1" dirty="0" smtClean="0">
                <a:solidFill>
                  <a:srgbClr val="FFFF00"/>
                </a:solidFill>
              </a:rPr>
              <a:t>autorice </a:t>
            </a:r>
            <a:r>
              <a:rPr lang="es-ES" sz="4800" b="1" dirty="0">
                <a:solidFill>
                  <a:srgbClr val="FFFF00"/>
                </a:solidFill>
              </a:rPr>
              <a:t>la santificación del domingo</a:t>
            </a:r>
            <a:r>
              <a:rPr lang="es-ES" sz="4800" b="1" dirty="0">
                <a:solidFill>
                  <a:schemeClr val="bg1"/>
                </a:solidFill>
              </a:rPr>
              <a:t>. Las Escrituras exigen la observancia religiosa del sábado, </a:t>
            </a:r>
            <a:r>
              <a:rPr lang="es-ES" sz="4800" b="1" dirty="0" smtClean="0">
                <a:solidFill>
                  <a:schemeClr val="bg1"/>
                </a:solidFill>
              </a:rPr>
              <a:t>día </a:t>
            </a:r>
            <a:r>
              <a:rPr lang="es-ES" sz="4800" b="1" dirty="0">
                <a:solidFill>
                  <a:schemeClr val="bg1"/>
                </a:solidFill>
              </a:rPr>
              <a:t>que nosotros [los católicos] no santificamos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err="1">
                <a:latin typeface="Arial Black" panose="020B0A04020102020204" pitchFamily="34" charset="0"/>
              </a:rPr>
              <a:t>Cardenal</a:t>
            </a:r>
            <a:r>
              <a:rPr lang="en-US" sz="3600" b="1" dirty="0">
                <a:latin typeface="Arial Black" panose="020B0A04020102020204" pitchFamily="34" charset="0"/>
              </a:rPr>
              <a:t> Jaime Gibbons, </a:t>
            </a:r>
            <a:r>
              <a:rPr lang="en-US" sz="3600" b="1" dirty="0">
                <a:solidFill>
                  <a:srgbClr val="FF0000"/>
                </a:solidFill>
                <a:latin typeface="Arial Black" panose="020B0A04020102020204" pitchFamily="34" charset="0"/>
              </a:rPr>
              <a:t>The Faith of our </a:t>
            </a:r>
          </a:p>
          <a:p>
            <a:pPr algn="ctr"/>
            <a:r>
              <a:rPr lang="en-US" sz="3600" b="1" dirty="0">
                <a:solidFill>
                  <a:srgbClr val="FF0000"/>
                </a:solidFill>
                <a:latin typeface="Arial Black" panose="020B0A04020102020204" pitchFamily="34" charset="0"/>
              </a:rPr>
              <a:t>Fathers, p. 111</a:t>
            </a:r>
          </a:p>
        </p:txBody>
      </p:sp>
    </p:spTree>
    <p:extLst>
      <p:ext uri="{BB962C8B-B14F-4D97-AF65-F5344CB8AC3E}">
        <p14:creationId xmlns:p14="http://schemas.microsoft.com/office/powerpoint/2010/main" val="24602067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u="sng" dirty="0">
                <a:solidFill>
                  <a:srgbClr val="FF0000"/>
                </a:solidFill>
              </a:rPr>
              <a:t>#7 </a:t>
            </a:r>
            <a:r>
              <a:rPr lang="es-ES" sz="5400" b="1" u="sng" dirty="0">
                <a:solidFill>
                  <a:srgbClr val="002060"/>
                </a:solidFill>
              </a:rPr>
              <a:t>El papado </a:t>
            </a:r>
            <a:r>
              <a:rPr lang="es-ES" sz="5400" b="1" u="sng" dirty="0" smtClean="0">
                <a:solidFill>
                  <a:srgbClr val="002060"/>
                </a:solidFill>
              </a:rPr>
              <a:t>reinó </a:t>
            </a:r>
            <a:r>
              <a:rPr lang="es-ES" sz="5400" b="1" u="sng" dirty="0">
                <a:solidFill>
                  <a:srgbClr val="002060"/>
                </a:solidFill>
              </a:rPr>
              <a:t>por un periodo de ‘tiempo, tiempos y la mitad de un tiempo:</a:t>
            </a:r>
          </a:p>
          <a:p>
            <a:pPr>
              <a:buClr>
                <a:srgbClr val="FFFF00"/>
              </a:buClr>
            </a:pPr>
            <a:r>
              <a:rPr lang="es-ES" sz="5400" b="1" dirty="0">
                <a:solidFill>
                  <a:srgbClr val="002060"/>
                </a:solidFill>
              </a:rPr>
              <a:t>¿Qué significa la expresión ‘tiempo, tiempos y la mitad de un tiempo’? Examinemos siete </a:t>
            </a:r>
            <a:r>
              <a:rPr lang="es-ES" sz="5400" b="1" dirty="0" smtClean="0">
                <a:solidFill>
                  <a:srgbClr val="002060"/>
                </a:solidFill>
              </a:rPr>
              <a:t>puntos</a:t>
            </a:r>
            <a:r>
              <a:rPr lang="es-ES" sz="5400" b="1" dirty="0">
                <a:solidFill>
                  <a:srgbClr val="002060"/>
                </a:solidFill>
              </a:rPr>
              <a:t>:</a:t>
            </a:r>
            <a:endParaRPr lang="es-ES" sz="5400" b="1" dirty="0">
              <a:solidFill>
                <a:srgbClr val="FF0000"/>
              </a:solidFill>
            </a:endParaRPr>
          </a:p>
        </p:txBody>
      </p:sp>
    </p:spTree>
    <p:extLst>
      <p:ext uri="{BB962C8B-B14F-4D97-AF65-F5344CB8AC3E}">
        <p14:creationId xmlns:p14="http://schemas.microsoft.com/office/powerpoint/2010/main" val="3828274744"/>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6864"/>
            <a:ext cx="1116386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u="sng" dirty="0">
                <a:solidFill>
                  <a:srgbClr val="002060"/>
                </a:solidFill>
              </a:rPr>
              <a:t>Punto #1</a:t>
            </a:r>
            <a:r>
              <a:rPr lang="es-ES" sz="5400" b="1" dirty="0">
                <a:solidFill>
                  <a:srgbClr val="002060"/>
                </a:solidFill>
              </a:rPr>
              <a:t>: </a:t>
            </a:r>
            <a:r>
              <a:rPr lang="es-ES" sz="5400" b="1" dirty="0">
                <a:solidFill>
                  <a:srgbClr val="FF0000"/>
                </a:solidFill>
              </a:rPr>
              <a:t>¿Qué significa la palabra ‘tiempos’? </a:t>
            </a:r>
            <a:r>
              <a:rPr lang="es-ES" sz="5400" b="1" dirty="0">
                <a:solidFill>
                  <a:srgbClr val="002060"/>
                </a:solidFill>
              </a:rPr>
              <a:t>Daniel 4 explica que la palabra ‘tiempos’ </a:t>
            </a:r>
            <a:r>
              <a:rPr lang="es-ES" sz="5400" b="1" dirty="0" smtClean="0">
                <a:solidFill>
                  <a:srgbClr val="002060"/>
                </a:solidFill>
              </a:rPr>
              <a:t>se refiere </a:t>
            </a:r>
            <a:r>
              <a:rPr lang="es-ES" sz="5400" b="1" dirty="0">
                <a:solidFill>
                  <a:srgbClr val="002060"/>
                </a:solidFill>
              </a:rPr>
              <a:t>a años, así que la expresión ‘tiempo, tiempos y la mitad de un tiempo’ significa </a:t>
            </a:r>
            <a:r>
              <a:rPr lang="es-ES" sz="5400" b="1" dirty="0">
                <a:solidFill>
                  <a:srgbClr val="FF0000"/>
                </a:solidFill>
              </a:rPr>
              <a:t>tres </a:t>
            </a:r>
          </a:p>
          <a:p>
            <a:pPr>
              <a:buClr>
                <a:srgbClr val="FFFF00"/>
              </a:buClr>
            </a:pPr>
            <a:r>
              <a:rPr lang="es-ES" sz="5400" b="1" dirty="0">
                <a:solidFill>
                  <a:srgbClr val="FF0000"/>
                </a:solidFill>
              </a:rPr>
              <a:t>años y medio</a:t>
            </a:r>
            <a:r>
              <a:rPr lang="es-ES" sz="5400" b="1" dirty="0">
                <a:solidFill>
                  <a:srgbClr val="002060"/>
                </a:solidFill>
              </a:rPr>
              <a:t>.</a:t>
            </a:r>
          </a:p>
        </p:txBody>
      </p:sp>
    </p:spTree>
    <p:extLst>
      <p:ext uri="{BB962C8B-B14F-4D97-AF65-F5344CB8AC3E}">
        <p14:creationId xmlns:p14="http://schemas.microsoft.com/office/powerpoint/2010/main" val="39274987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117693"/>
            <a:ext cx="1116386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u="sng" dirty="0">
                <a:solidFill>
                  <a:srgbClr val="002060"/>
                </a:solidFill>
              </a:rPr>
              <a:t>Punto #2: </a:t>
            </a:r>
            <a:r>
              <a:rPr lang="es-ES" sz="4800" b="1" dirty="0">
                <a:solidFill>
                  <a:srgbClr val="FF0000"/>
                </a:solidFill>
              </a:rPr>
              <a:t>Los años, ¿son literales o simbólicos? </a:t>
            </a:r>
            <a:r>
              <a:rPr lang="es-ES" sz="4800" b="1" dirty="0">
                <a:solidFill>
                  <a:srgbClr val="002060"/>
                </a:solidFill>
              </a:rPr>
              <a:t>Todo lo que hallamos en Daniel 7 se </a:t>
            </a:r>
            <a:r>
              <a:rPr lang="es-ES" sz="4800" b="1" dirty="0" smtClean="0">
                <a:solidFill>
                  <a:srgbClr val="002060"/>
                </a:solidFill>
              </a:rPr>
              <a:t>expresa </a:t>
            </a:r>
            <a:r>
              <a:rPr lang="es-ES" sz="4800" b="1" dirty="0">
                <a:solidFill>
                  <a:srgbClr val="002060"/>
                </a:solidFill>
              </a:rPr>
              <a:t>en </a:t>
            </a:r>
            <a:r>
              <a:rPr lang="es-ES" sz="4800" b="1" dirty="0">
                <a:solidFill>
                  <a:srgbClr val="FF0000"/>
                </a:solidFill>
              </a:rPr>
              <a:t>lenguaje simbólico</a:t>
            </a:r>
            <a:r>
              <a:rPr lang="es-ES" sz="4800" b="1" dirty="0">
                <a:solidFill>
                  <a:srgbClr val="002060"/>
                </a:solidFill>
              </a:rPr>
              <a:t> así que el período de tiempo también debe ser simbólico: </a:t>
            </a:r>
            <a:r>
              <a:rPr lang="es-ES" sz="4800" b="1" dirty="0" smtClean="0">
                <a:solidFill>
                  <a:srgbClr val="002060"/>
                </a:solidFill>
              </a:rPr>
              <a:t>Aguas</a:t>
            </a:r>
            <a:r>
              <a:rPr lang="es-ES" sz="4800" b="1" dirty="0">
                <a:solidFill>
                  <a:srgbClr val="002060"/>
                </a:solidFill>
              </a:rPr>
              <a:t>, vientos, león, oso, leopardo, dragón, cabezas, alas, costillas, diez cuernos, dientes de </a:t>
            </a:r>
            <a:r>
              <a:rPr lang="es-ES" sz="4800" b="1" dirty="0" smtClean="0">
                <a:solidFill>
                  <a:srgbClr val="002060"/>
                </a:solidFill>
              </a:rPr>
              <a:t>hierro</a:t>
            </a:r>
            <a:r>
              <a:rPr lang="es-ES" sz="4800" b="1" dirty="0">
                <a:solidFill>
                  <a:srgbClr val="002060"/>
                </a:solidFill>
              </a:rPr>
              <a:t>, cuerno pequeño con boca, nubes etc., </a:t>
            </a:r>
            <a:r>
              <a:rPr lang="es-ES" sz="4800" b="1" dirty="0">
                <a:solidFill>
                  <a:srgbClr val="FF0000"/>
                </a:solidFill>
              </a:rPr>
              <a:t>son todos simbólicos.</a:t>
            </a:r>
          </a:p>
        </p:txBody>
      </p:sp>
    </p:spTree>
    <p:extLst>
      <p:ext uri="{BB962C8B-B14F-4D97-AF65-F5344CB8AC3E}">
        <p14:creationId xmlns:p14="http://schemas.microsoft.com/office/powerpoint/2010/main" val="114312226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217714"/>
            <a:ext cx="1116386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u="sng" dirty="0">
                <a:solidFill>
                  <a:srgbClr val="002060"/>
                </a:solidFill>
              </a:rPr>
              <a:t>Punto #3: </a:t>
            </a:r>
            <a:r>
              <a:rPr lang="es-ES" sz="5400" b="1" dirty="0">
                <a:solidFill>
                  <a:srgbClr val="FF0000"/>
                </a:solidFill>
              </a:rPr>
              <a:t>El sabor de la expresión ‘tiempo, tiempos y la mitad de un tiempo’ no es natural </a:t>
            </a:r>
            <a:r>
              <a:rPr lang="es-ES" sz="5400" b="1" dirty="0" smtClean="0">
                <a:solidFill>
                  <a:srgbClr val="FF0000"/>
                </a:solidFill>
              </a:rPr>
              <a:t>ni </a:t>
            </a:r>
            <a:r>
              <a:rPr lang="es-ES" sz="5400" b="1" dirty="0">
                <a:solidFill>
                  <a:srgbClr val="FF0000"/>
                </a:solidFill>
              </a:rPr>
              <a:t>normal. </a:t>
            </a:r>
            <a:endParaRPr lang="es-ES" sz="5400" b="1" dirty="0" smtClean="0">
              <a:solidFill>
                <a:srgbClr val="FF0000"/>
              </a:solidFill>
            </a:endParaRPr>
          </a:p>
          <a:p>
            <a:pPr>
              <a:buClr>
                <a:srgbClr val="FFFF00"/>
              </a:buClr>
            </a:pPr>
            <a:r>
              <a:rPr lang="es-ES" sz="5400" b="1" dirty="0" smtClean="0">
                <a:solidFill>
                  <a:srgbClr val="002060"/>
                </a:solidFill>
              </a:rPr>
              <a:t>Cuando </a:t>
            </a:r>
            <a:r>
              <a:rPr lang="es-ES" sz="5400" b="1" dirty="0">
                <a:solidFill>
                  <a:srgbClr val="002060"/>
                </a:solidFill>
              </a:rPr>
              <a:t>la Biblia se refiere a tres años y medio literales lo expresa en lenguaje </a:t>
            </a:r>
            <a:r>
              <a:rPr lang="es-ES" sz="5400" b="1" dirty="0" smtClean="0">
                <a:solidFill>
                  <a:srgbClr val="002060"/>
                </a:solidFill>
              </a:rPr>
              <a:t>normal </a:t>
            </a:r>
            <a:r>
              <a:rPr lang="es-ES" sz="5400" b="1" dirty="0">
                <a:solidFill>
                  <a:srgbClr val="002060"/>
                </a:solidFill>
              </a:rPr>
              <a:t>como ‘tres años y seis meses’ (Santiago 5:17)</a:t>
            </a:r>
            <a:endParaRPr lang="es-ES" sz="5400" b="1" dirty="0">
              <a:solidFill>
                <a:srgbClr val="FF0000"/>
              </a:solidFill>
            </a:endParaRPr>
          </a:p>
        </p:txBody>
      </p:sp>
    </p:spTree>
    <p:extLst>
      <p:ext uri="{BB962C8B-B14F-4D97-AF65-F5344CB8AC3E}">
        <p14:creationId xmlns:p14="http://schemas.microsoft.com/office/powerpoint/2010/main" val="99456505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91503"/>
            <a:ext cx="11163869"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u="sng" dirty="0">
                <a:solidFill>
                  <a:srgbClr val="002060"/>
                </a:solidFill>
              </a:rPr>
              <a:t>Punto #4: </a:t>
            </a:r>
            <a:r>
              <a:rPr lang="es-ES" sz="5400" b="1" dirty="0">
                <a:solidFill>
                  <a:srgbClr val="FF0000"/>
                </a:solidFill>
              </a:rPr>
              <a:t>Entonces, entendemos que los tres años y medio son simbólicos. ¿Pero </a:t>
            </a:r>
            <a:r>
              <a:rPr lang="es-ES" sz="5400" b="1" dirty="0" smtClean="0">
                <a:solidFill>
                  <a:srgbClr val="FF0000"/>
                </a:solidFill>
              </a:rPr>
              <a:t>simbólicos </a:t>
            </a:r>
            <a:r>
              <a:rPr lang="es-ES" sz="5400" b="1" dirty="0">
                <a:solidFill>
                  <a:srgbClr val="FF0000"/>
                </a:solidFill>
              </a:rPr>
              <a:t>en qué sentido? </a:t>
            </a:r>
            <a:r>
              <a:rPr lang="es-ES" sz="5400" b="1" dirty="0">
                <a:solidFill>
                  <a:srgbClr val="002060"/>
                </a:solidFill>
              </a:rPr>
              <a:t>La Biblia nos dice que el año tiene </a:t>
            </a:r>
            <a:r>
              <a:rPr lang="es-ES" sz="5400" b="1" dirty="0">
                <a:solidFill>
                  <a:srgbClr val="FF0000"/>
                </a:solidFill>
              </a:rPr>
              <a:t>doce meses </a:t>
            </a:r>
            <a:r>
              <a:rPr lang="es-ES" sz="5400" b="1" dirty="0">
                <a:solidFill>
                  <a:srgbClr val="002060"/>
                </a:solidFill>
              </a:rPr>
              <a:t>( “</a:t>
            </a:r>
            <a:r>
              <a:rPr lang="es-ES" sz="5400" b="1" i="1" dirty="0">
                <a:solidFill>
                  <a:srgbClr val="002060"/>
                </a:solidFill>
              </a:rPr>
              <a:t>en un mismo día en todas las provincias del rey </a:t>
            </a:r>
            <a:r>
              <a:rPr lang="es-ES" sz="5400" b="1" i="1" dirty="0" err="1">
                <a:solidFill>
                  <a:srgbClr val="002060"/>
                </a:solidFill>
              </a:rPr>
              <a:t>Asuero</a:t>
            </a:r>
            <a:r>
              <a:rPr lang="es-ES" sz="5400" b="1" i="1" dirty="0">
                <a:solidFill>
                  <a:srgbClr val="002060"/>
                </a:solidFill>
              </a:rPr>
              <a:t>, en el día trece del </a:t>
            </a:r>
            <a:r>
              <a:rPr lang="es-ES" sz="5400" b="1" i="1" dirty="0">
                <a:solidFill>
                  <a:srgbClr val="FF0000"/>
                </a:solidFill>
              </a:rPr>
              <a:t>mes duodécimo</a:t>
            </a:r>
            <a:r>
              <a:rPr lang="es-ES" sz="5400" b="1" i="1" dirty="0">
                <a:solidFill>
                  <a:srgbClr val="002060"/>
                </a:solidFill>
              </a:rPr>
              <a:t>, que es el mes de </a:t>
            </a:r>
            <a:r>
              <a:rPr lang="es-ES" sz="5400" b="1" i="1" dirty="0" err="1">
                <a:solidFill>
                  <a:srgbClr val="002060"/>
                </a:solidFill>
              </a:rPr>
              <a:t>Adar</a:t>
            </a:r>
            <a:r>
              <a:rPr lang="es-ES" sz="5400" b="1" i="1" dirty="0" smtClean="0">
                <a:solidFill>
                  <a:srgbClr val="002060"/>
                </a:solidFill>
              </a:rPr>
              <a:t>.”</a:t>
            </a:r>
            <a:r>
              <a:rPr lang="es-ES" sz="5400" b="1" dirty="0" smtClean="0">
                <a:solidFill>
                  <a:srgbClr val="002060"/>
                </a:solidFill>
              </a:rPr>
              <a:t>Ester </a:t>
            </a:r>
            <a:r>
              <a:rPr lang="es-ES" sz="5400" b="1" dirty="0">
                <a:solidFill>
                  <a:srgbClr val="002060"/>
                </a:solidFill>
              </a:rPr>
              <a:t>8:12)</a:t>
            </a:r>
          </a:p>
        </p:txBody>
      </p:sp>
    </p:spTree>
    <p:extLst>
      <p:ext uri="{BB962C8B-B14F-4D97-AF65-F5344CB8AC3E}">
        <p14:creationId xmlns:p14="http://schemas.microsoft.com/office/powerpoint/2010/main" val="35488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13676" y="2068337"/>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Fue un ... romano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277926"/>
            <a:ext cx="4675974" cy="1569660"/>
          </a:xfrm>
          <a:prstGeom prst="rect">
            <a:avLst/>
          </a:prstGeom>
          <a:noFill/>
        </p:spPr>
        <p:txBody>
          <a:bodyPr wrap="square" rtlCol="0">
            <a:spAutoFit/>
          </a:bodyPr>
          <a:lstStyle/>
          <a:p>
            <a:pPr lvl="0">
              <a:defRPr/>
            </a:pPr>
            <a:r>
              <a:rPr lang="es-ES" sz="3200" dirty="0">
                <a:solidFill>
                  <a:schemeClr val="accent1">
                    <a:lumMod val="50000"/>
                  </a:schemeClr>
                </a:solidFill>
              </a:rPr>
              <a:t>El cuerno pequeño se levantó ... de la división del Imperio </a:t>
            </a:r>
            <a:r>
              <a:rPr lang="es-ES" sz="3200" dirty="0" smtClean="0">
                <a:solidFill>
                  <a:schemeClr val="accent1">
                    <a:lumMod val="50000"/>
                  </a:schemeClr>
                </a:solidFill>
              </a:rPr>
              <a:t>Romano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4247283"/>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 a los santos del altísimo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6092" y="5059837"/>
            <a:ext cx="4357497" cy="1077218"/>
          </a:xfrm>
          <a:prstGeom prst="rect">
            <a:avLst/>
          </a:prstGeom>
          <a:noFill/>
        </p:spPr>
        <p:txBody>
          <a:bodyPr wrap="square" rtlCol="0">
            <a:spAutoFit/>
          </a:bodyPr>
          <a:lstStyle/>
          <a:p>
            <a:pPr>
              <a:defRPr/>
            </a:pPr>
            <a:r>
              <a:rPr lang="es-ES" sz="3200" dirty="0">
                <a:solidFill>
                  <a:schemeClr val="accent1">
                    <a:lumMod val="50000"/>
                  </a:schemeClr>
                </a:solidFill>
              </a:rPr>
              <a:t>Pensó que podía ... de Dios</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931881"/>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Desarraigó a ... de los diez reinos</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35476" y="4465044"/>
            <a:ext cx="5053534"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poder</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4277" y="1343708"/>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después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Persiguió</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4277" y="2457881"/>
            <a:ext cx="446281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cambiar la ley</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91100" y="5653007"/>
            <a:ext cx="4542007"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tres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35476" y="3444204"/>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cuatro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849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0825"/>
            <a:ext cx="1116386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600" b="1" u="sng" dirty="0">
                <a:solidFill>
                  <a:srgbClr val="002060"/>
                </a:solidFill>
              </a:rPr>
              <a:t>Punto #5: </a:t>
            </a:r>
            <a:r>
              <a:rPr lang="es-ES" sz="6600" b="1" dirty="0">
                <a:solidFill>
                  <a:srgbClr val="FF0000"/>
                </a:solidFill>
              </a:rPr>
              <a:t>Cada uno de los meses bíblicos tiene treinta días. ¿Cómo sabemos esto? </a:t>
            </a:r>
            <a:r>
              <a:rPr lang="es-ES" sz="6600" b="1" dirty="0">
                <a:solidFill>
                  <a:srgbClr val="002060"/>
                </a:solidFill>
              </a:rPr>
              <a:t>Hay dos </a:t>
            </a:r>
            <a:r>
              <a:rPr lang="es-ES" sz="6600" b="1" dirty="0" smtClean="0">
                <a:solidFill>
                  <a:srgbClr val="002060"/>
                </a:solidFill>
              </a:rPr>
              <a:t>maneras </a:t>
            </a:r>
            <a:r>
              <a:rPr lang="es-ES" sz="6600" b="1" dirty="0">
                <a:solidFill>
                  <a:srgbClr val="002060"/>
                </a:solidFill>
              </a:rPr>
              <a:t>de comprobar que el mes bíblico tiene treinta días:</a:t>
            </a:r>
          </a:p>
        </p:txBody>
      </p:sp>
    </p:spTree>
    <p:extLst>
      <p:ext uri="{BB962C8B-B14F-4D97-AF65-F5344CB8AC3E}">
        <p14:creationId xmlns:p14="http://schemas.microsoft.com/office/powerpoint/2010/main" val="395288301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0825"/>
            <a:ext cx="11163869"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u="sng" dirty="0">
                <a:solidFill>
                  <a:srgbClr val="002060"/>
                </a:solidFill>
              </a:rPr>
              <a:t>Manera #</a:t>
            </a:r>
            <a:r>
              <a:rPr lang="es-ES" sz="4400" b="1" u="sng" dirty="0" smtClean="0">
                <a:solidFill>
                  <a:srgbClr val="002060"/>
                </a:solidFill>
              </a:rPr>
              <a:t>1: </a:t>
            </a:r>
            <a:r>
              <a:rPr lang="es-ES" sz="4400" b="1" dirty="0" smtClean="0">
                <a:solidFill>
                  <a:srgbClr val="002060"/>
                </a:solidFill>
              </a:rPr>
              <a:t>El </a:t>
            </a:r>
            <a:r>
              <a:rPr lang="es-ES" sz="4400" b="1" dirty="0">
                <a:solidFill>
                  <a:srgbClr val="002060"/>
                </a:solidFill>
              </a:rPr>
              <a:t>período de dominio del cuerno pequeño se expresa de </a:t>
            </a:r>
            <a:r>
              <a:rPr lang="es-ES" sz="4400" b="1" dirty="0">
                <a:solidFill>
                  <a:srgbClr val="FF0000"/>
                </a:solidFill>
              </a:rPr>
              <a:t>tres maneras </a:t>
            </a:r>
            <a:r>
              <a:rPr lang="es-ES" sz="4400" b="1" dirty="0">
                <a:solidFill>
                  <a:srgbClr val="002060"/>
                </a:solidFill>
              </a:rPr>
              <a:t>en Daniel y </a:t>
            </a:r>
            <a:r>
              <a:rPr lang="es-ES" sz="4400" b="1" dirty="0" smtClean="0">
                <a:solidFill>
                  <a:srgbClr val="002060"/>
                </a:solidFill>
              </a:rPr>
              <a:t>Apocalipsis</a:t>
            </a:r>
            <a:r>
              <a:rPr lang="es-ES" sz="4400" b="1" dirty="0">
                <a:solidFill>
                  <a:srgbClr val="002060"/>
                </a:solidFill>
              </a:rPr>
              <a:t>:</a:t>
            </a:r>
          </a:p>
          <a:p>
            <a:pPr marL="742950" indent="-742950">
              <a:buClr>
                <a:srgbClr val="FF0000"/>
              </a:buClr>
              <a:buFont typeface="+mj-lt"/>
              <a:buAutoNum type="arabicPeriod"/>
            </a:pPr>
            <a:r>
              <a:rPr lang="es-ES" sz="4400" b="1" dirty="0" smtClean="0">
                <a:solidFill>
                  <a:srgbClr val="002060"/>
                </a:solidFill>
              </a:rPr>
              <a:t>Tiempo</a:t>
            </a:r>
            <a:r>
              <a:rPr lang="es-ES" sz="4400" b="1" dirty="0">
                <a:solidFill>
                  <a:srgbClr val="002060"/>
                </a:solidFill>
              </a:rPr>
              <a:t>, tiempos y la mitad de un tiempo (Daniel 7:25)</a:t>
            </a:r>
          </a:p>
          <a:p>
            <a:pPr marL="742950" indent="-742950">
              <a:buClr>
                <a:srgbClr val="FF0000"/>
              </a:buClr>
              <a:buFont typeface="+mj-lt"/>
              <a:buAutoNum type="arabicPeriod"/>
            </a:pPr>
            <a:r>
              <a:rPr lang="es-ES" sz="4400" b="1" dirty="0" smtClean="0">
                <a:solidFill>
                  <a:srgbClr val="002060"/>
                </a:solidFill>
              </a:rPr>
              <a:t>Cuarenta </a:t>
            </a:r>
            <a:r>
              <a:rPr lang="es-ES" sz="4400" b="1" dirty="0">
                <a:solidFill>
                  <a:srgbClr val="002060"/>
                </a:solidFill>
              </a:rPr>
              <a:t>y dos meses (Apocalipsis 13:5)</a:t>
            </a:r>
          </a:p>
          <a:p>
            <a:pPr marL="742950" indent="-742950">
              <a:buClr>
                <a:srgbClr val="FF0000"/>
              </a:buClr>
              <a:buFont typeface="+mj-lt"/>
              <a:buAutoNum type="arabicPeriod"/>
            </a:pPr>
            <a:r>
              <a:rPr lang="es-ES" sz="4400" b="1" dirty="0" smtClean="0">
                <a:solidFill>
                  <a:srgbClr val="002060"/>
                </a:solidFill>
              </a:rPr>
              <a:t>Mil </a:t>
            </a:r>
            <a:r>
              <a:rPr lang="es-ES" sz="4400" b="1" dirty="0">
                <a:solidFill>
                  <a:srgbClr val="002060"/>
                </a:solidFill>
              </a:rPr>
              <a:t>doscientos sesenta días (Apocalipsis 12:6, 14)</a:t>
            </a:r>
          </a:p>
        </p:txBody>
      </p:sp>
    </p:spTree>
    <p:extLst>
      <p:ext uri="{BB962C8B-B14F-4D97-AF65-F5344CB8AC3E}">
        <p14:creationId xmlns:p14="http://schemas.microsoft.com/office/powerpoint/2010/main" val="138970843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774755"/>
            <a:ext cx="11163869" cy="452431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002060"/>
                </a:solidFill>
              </a:rPr>
              <a:t>Apocalipsis 12 comprueba dos cosas:</a:t>
            </a:r>
          </a:p>
          <a:p>
            <a:pPr marL="742950" indent="-742950">
              <a:buClr>
                <a:srgbClr val="FF0000"/>
              </a:buClr>
              <a:buFont typeface="+mj-lt"/>
              <a:buAutoNum type="arabicPeriod"/>
            </a:pPr>
            <a:r>
              <a:rPr lang="es-ES" sz="4800" b="1" dirty="0" smtClean="0">
                <a:solidFill>
                  <a:srgbClr val="002060"/>
                </a:solidFill>
              </a:rPr>
              <a:t>Una </a:t>
            </a:r>
            <a:r>
              <a:rPr lang="es-ES" sz="4800" b="1" dirty="0">
                <a:solidFill>
                  <a:srgbClr val="002060"/>
                </a:solidFill>
              </a:rPr>
              <a:t>comparación de Apocalipsis 12:6 y 12:14 demuestra claramente que ‘tiempo, </a:t>
            </a:r>
            <a:r>
              <a:rPr lang="es-ES" sz="4800" b="1" dirty="0" smtClean="0">
                <a:solidFill>
                  <a:srgbClr val="002060"/>
                </a:solidFill>
              </a:rPr>
              <a:t>tiempos </a:t>
            </a:r>
            <a:r>
              <a:rPr lang="es-ES" sz="4800" b="1" dirty="0">
                <a:solidFill>
                  <a:srgbClr val="002060"/>
                </a:solidFill>
              </a:rPr>
              <a:t>y la mitad de un tiempo’ es equivalente a 1260 días</a:t>
            </a:r>
          </a:p>
          <a:p>
            <a:pPr marL="742950" indent="-742950">
              <a:buClr>
                <a:srgbClr val="FF0000"/>
              </a:buClr>
              <a:buFont typeface="+mj-lt"/>
              <a:buAutoNum type="arabicPeriod"/>
            </a:pPr>
            <a:r>
              <a:rPr lang="es-ES" sz="4800" b="1" dirty="0" smtClean="0">
                <a:solidFill>
                  <a:srgbClr val="002060"/>
                </a:solidFill>
              </a:rPr>
              <a:t>3.5 </a:t>
            </a:r>
            <a:r>
              <a:rPr lang="es-ES" sz="4800" b="1" dirty="0">
                <a:solidFill>
                  <a:srgbClr val="002060"/>
                </a:solidFill>
              </a:rPr>
              <a:t>tiempos (años) x 30 días = 1260 días</a:t>
            </a:r>
          </a:p>
        </p:txBody>
      </p:sp>
    </p:spTree>
    <p:extLst>
      <p:ext uri="{BB962C8B-B14F-4D97-AF65-F5344CB8AC3E}">
        <p14:creationId xmlns:p14="http://schemas.microsoft.com/office/powerpoint/2010/main" val="349964038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645535"/>
            <a:ext cx="11163869"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smtClean="0">
                <a:solidFill>
                  <a:srgbClr val="FF0000"/>
                </a:solidFill>
              </a:rPr>
              <a:t>Ap. 12: 6 </a:t>
            </a:r>
            <a:r>
              <a:rPr lang="es-ES" sz="4400" b="1" dirty="0">
                <a:solidFill>
                  <a:srgbClr val="002060"/>
                </a:solidFill>
              </a:rPr>
              <a:t>Y la </a:t>
            </a:r>
            <a:r>
              <a:rPr lang="es-ES" sz="4400" b="1" dirty="0">
                <a:solidFill>
                  <a:srgbClr val="FF0000"/>
                </a:solidFill>
              </a:rPr>
              <a:t>mujer</a:t>
            </a:r>
            <a:r>
              <a:rPr lang="es-ES" sz="4400" b="1" dirty="0">
                <a:solidFill>
                  <a:srgbClr val="002060"/>
                </a:solidFill>
              </a:rPr>
              <a:t> huyó al desierto, donde tiene lugar preparado por Dios, para que allí la sustenten por </a:t>
            </a:r>
            <a:r>
              <a:rPr lang="es-ES" sz="4400" b="1" dirty="0">
                <a:solidFill>
                  <a:srgbClr val="FF0000"/>
                </a:solidFill>
              </a:rPr>
              <a:t>mil doscientos sesenta días</a:t>
            </a:r>
            <a:r>
              <a:rPr lang="es-ES" sz="4400" b="1" dirty="0" smtClean="0">
                <a:solidFill>
                  <a:srgbClr val="002060"/>
                </a:solidFill>
              </a:rPr>
              <a:t>.</a:t>
            </a:r>
          </a:p>
          <a:p>
            <a:pPr>
              <a:buClr>
                <a:srgbClr val="FFFF00"/>
              </a:buClr>
            </a:pPr>
            <a:r>
              <a:rPr lang="es-ES" sz="4400" b="1" dirty="0" smtClean="0">
                <a:solidFill>
                  <a:srgbClr val="FF0000"/>
                </a:solidFill>
              </a:rPr>
              <a:t>Ap. </a:t>
            </a:r>
            <a:r>
              <a:rPr lang="es-ES" sz="4400" b="1" dirty="0">
                <a:solidFill>
                  <a:srgbClr val="FF0000"/>
                </a:solidFill>
              </a:rPr>
              <a:t>12: 14 </a:t>
            </a:r>
            <a:r>
              <a:rPr lang="es-ES" sz="4400" b="1" dirty="0" smtClean="0">
                <a:solidFill>
                  <a:srgbClr val="002060"/>
                </a:solidFill>
              </a:rPr>
              <a:t>Y </a:t>
            </a:r>
            <a:r>
              <a:rPr lang="es-ES" sz="4400" b="1" dirty="0">
                <a:solidFill>
                  <a:srgbClr val="002060"/>
                </a:solidFill>
              </a:rPr>
              <a:t>se le dieron a la </a:t>
            </a:r>
            <a:r>
              <a:rPr lang="es-ES" sz="4400" b="1" dirty="0">
                <a:solidFill>
                  <a:srgbClr val="FF0000"/>
                </a:solidFill>
              </a:rPr>
              <a:t>mujer</a:t>
            </a:r>
            <a:r>
              <a:rPr lang="es-ES" sz="4400" b="1" dirty="0">
                <a:solidFill>
                  <a:srgbClr val="002060"/>
                </a:solidFill>
              </a:rPr>
              <a:t> las dos alas de la gran águila, para que volase de delante de la serpiente al desierto, a su lugar, donde es sustentada por </a:t>
            </a:r>
            <a:r>
              <a:rPr lang="es-ES" sz="4400" b="1" dirty="0">
                <a:solidFill>
                  <a:srgbClr val="FF0000"/>
                </a:solidFill>
              </a:rPr>
              <a:t>un tiempo, y tiempos, y la mitad de un tiempo</a:t>
            </a:r>
            <a:r>
              <a:rPr lang="es-ES" sz="4400" b="1" dirty="0">
                <a:solidFill>
                  <a:srgbClr val="002060"/>
                </a:solidFill>
              </a:rPr>
              <a:t>. </a:t>
            </a:r>
          </a:p>
        </p:txBody>
      </p:sp>
    </p:spTree>
    <p:extLst>
      <p:ext uri="{BB962C8B-B14F-4D97-AF65-F5344CB8AC3E}">
        <p14:creationId xmlns:p14="http://schemas.microsoft.com/office/powerpoint/2010/main" val="111971779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774755"/>
            <a:ext cx="11163869"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u="sng" dirty="0">
                <a:solidFill>
                  <a:srgbClr val="002060"/>
                </a:solidFill>
              </a:rPr>
              <a:t>Manera #2: </a:t>
            </a:r>
            <a:r>
              <a:rPr lang="es-ES" sz="6000" b="1" dirty="0">
                <a:solidFill>
                  <a:srgbClr val="002060"/>
                </a:solidFill>
              </a:rPr>
              <a:t>Desde </a:t>
            </a:r>
            <a:r>
              <a:rPr lang="es-ES" sz="6000" b="1" dirty="0">
                <a:solidFill>
                  <a:srgbClr val="FF0000"/>
                </a:solidFill>
              </a:rPr>
              <a:t>muy temprano </a:t>
            </a:r>
            <a:r>
              <a:rPr lang="es-ES" sz="6000" b="1" dirty="0">
                <a:solidFill>
                  <a:srgbClr val="002060"/>
                </a:solidFill>
              </a:rPr>
              <a:t>en la historia descubrimos que el mes bíblico tiene </a:t>
            </a:r>
            <a:r>
              <a:rPr lang="es-ES" sz="6000" b="1" dirty="0">
                <a:solidFill>
                  <a:srgbClr val="FF0000"/>
                </a:solidFill>
              </a:rPr>
              <a:t>30</a:t>
            </a:r>
            <a:r>
              <a:rPr lang="es-ES" sz="6000" b="1" dirty="0">
                <a:solidFill>
                  <a:srgbClr val="002060"/>
                </a:solidFill>
              </a:rPr>
              <a:t> </a:t>
            </a:r>
            <a:r>
              <a:rPr lang="es-ES" sz="6000" b="1" dirty="0" smtClean="0">
                <a:solidFill>
                  <a:srgbClr val="002060"/>
                </a:solidFill>
              </a:rPr>
              <a:t>días</a:t>
            </a:r>
            <a:r>
              <a:rPr lang="es-ES" sz="6000" b="1" dirty="0">
                <a:solidFill>
                  <a:srgbClr val="002060"/>
                </a:solidFill>
              </a:rPr>
              <a:t>:</a:t>
            </a:r>
          </a:p>
        </p:txBody>
      </p:sp>
    </p:spTree>
    <p:extLst>
      <p:ext uri="{BB962C8B-B14F-4D97-AF65-F5344CB8AC3E}">
        <p14:creationId xmlns:p14="http://schemas.microsoft.com/office/powerpoint/2010/main" val="357463711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745729"/>
            <a:ext cx="11297264"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El año seiscientos de la vida de Noé, en el mes </a:t>
            </a:r>
            <a:r>
              <a:rPr lang="es-ES" sz="4800" b="1" dirty="0">
                <a:solidFill>
                  <a:srgbClr val="FFFF00"/>
                </a:solidFill>
              </a:rPr>
              <a:t>segundo</a:t>
            </a:r>
            <a:r>
              <a:rPr lang="es-ES" sz="4800" b="1" dirty="0">
                <a:solidFill>
                  <a:schemeClr val="bg1"/>
                </a:solidFill>
              </a:rPr>
              <a:t>, a los </a:t>
            </a:r>
            <a:r>
              <a:rPr lang="es-ES" sz="4800" b="1" dirty="0">
                <a:solidFill>
                  <a:srgbClr val="FFFF00"/>
                </a:solidFill>
              </a:rPr>
              <a:t>diecisiete</a:t>
            </a:r>
            <a:r>
              <a:rPr lang="es-ES" sz="4800" b="1" dirty="0">
                <a:solidFill>
                  <a:schemeClr val="bg1"/>
                </a:solidFill>
              </a:rPr>
              <a:t> días del mes, [</a:t>
            </a:r>
            <a:r>
              <a:rPr lang="es-ES" sz="4800" b="1" dirty="0">
                <a:solidFill>
                  <a:srgbClr val="FFFF00"/>
                </a:solidFill>
              </a:rPr>
              <a:t>del año </a:t>
            </a:r>
            <a:r>
              <a:rPr lang="es-ES" sz="4800" b="1" dirty="0" smtClean="0">
                <a:solidFill>
                  <a:srgbClr val="FFFF00"/>
                </a:solidFill>
              </a:rPr>
              <a:t>600 </a:t>
            </a:r>
            <a:r>
              <a:rPr lang="es-ES" sz="4800" b="1" dirty="0">
                <a:solidFill>
                  <a:srgbClr val="FFFF00"/>
                </a:solidFill>
              </a:rPr>
              <a:t>de Noé</a:t>
            </a:r>
            <a:r>
              <a:rPr lang="es-ES" sz="4800" b="1" dirty="0">
                <a:solidFill>
                  <a:schemeClr val="bg1"/>
                </a:solidFill>
              </a:rPr>
              <a:t>] aquel día fueron rotas todas las fuentes del grande abismo, y las cataratas de los </a:t>
            </a:r>
            <a:r>
              <a:rPr lang="es-ES" sz="4800" b="1" dirty="0" smtClean="0">
                <a:solidFill>
                  <a:schemeClr val="bg1"/>
                </a:solidFill>
              </a:rPr>
              <a:t>cielos </a:t>
            </a:r>
            <a:r>
              <a:rPr lang="es-ES" sz="4800" b="1" dirty="0">
                <a:solidFill>
                  <a:schemeClr val="bg1"/>
                </a:solidFill>
              </a:rPr>
              <a:t>fueron abiertas,” </a:t>
            </a:r>
            <a:r>
              <a:rPr lang="es-ES" sz="4800" b="1" dirty="0" smtClean="0">
                <a:solidFill>
                  <a:schemeClr val="bg1"/>
                </a:solidFill>
              </a:rPr>
              <a:t>y </a:t>
            </a:r>
            <a:r>
              <a:rPr lang="es-ES" sz="4800" b="1" dirty="0">
                <a:solidFill>
                  <a:schemeClr val="bg1"/>
                </a:solidFill>
              </a:rPr>
              <a:t>hubo lluvia sobre la tierra cuarenta días y cuarenta noches.”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7:11-12: </a:t>
            </a:r>
            <a:r>
              <a:rPr lang="es-ES" sz="3600" b="1" dirty="0">
                <a:latin typeface="Arial Black" panose="020B0A04020102020204" pitchFamily="34" charset="0"/>
              </a:rPr>
              <a:t>El diluvio comenzó en el mes segundo, día diecisiete del año seiscientos </a:t>
            </a:r>
          </a:p>
          <a:p>
            <a:pPr algn="ctr"/>
            <a:r>
              <a:rPr lang="es-ES" sz="3600" b="1" dirty="0">
                <a:latin typeface="Arial Black" panose="020B0A04020102020204" pitchFamily="34" charset="0"/>
              </a:rPr>
              <a:t>de la vida de Noé</a:t>
            </a:r>
            <a:r>
              <a:rPr lang="es-ES" sz="36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48008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850833"/>
            <a:ext cx="11297264" cy="5078313"/>
          </a:xfrm>
          <a:prstGeom prst="rect">
            <a:avLst/>
          </a:prstGeom>
          <a:noFill/>
        </p:spPr>
        <p:txBody>
          <a:bodyPr wrap="square" rtlCol="0">
            <a:spAutoFit/>
          </a:bodyPr>
          <a:lstStyle/>
          <a:p>
            <a:r>
              <a:rPr lang="es-ES" sz="5400" b="1" dirty="0" smtClean="0">
                <a:solidFill>
                  <a:schemeClr val="bg1"/>
                </a:solidFill>
              </a:rPr>
              <a:t>“</a:t>
            </a:r>
            <a:r>
              <a:rPr lang="es-ES" sz="5400" b="1" dirty="0">
                <a:solidFill>
                  <a:schemeClr val="bg1"/>
                </a:solidFill>
              </a:rPr>
              <a:t>Y las aguas decrecían gradualmente de sobre la tierra; y </a:t>
            </a:r>
            <a:r>
              <a:rPr lang="es-ES" sz="5400" b="1" dirty="0">
                <a:solidFill>
                  <a:srgbClr val="FFFF00"/>
                </a:solidFill>
              </a:rPr>
              <a:t>se retiraron </a:t>
            </a:r>
            <a:r>
              <a:rPr lang="es-ES" sz="5400" b="1" dirty="0">
                <a:solidFill>
                  <a:schemeClr val="bg1"/>
                </a:solidFill>
              </a:rPr>
              <a:t>las aguas al cabo de </a:t>
            </a:r>
            <a:r>
              <a:rPr lang="es-ES" sz="5400" b="1" dirty="0" smtClean="0">
                <a:solidFill>
                  <a:schemeClr val="bg1"/>
                </a:solidFill>
              </a:rPr>
              <a:t>ciento </a:t>
            </a:r>
            <a:r>
              <a:rPr lang="es-ES" sz="5400" b="1" dirty="0">
                <a:solidFill>
                  <a:schemeClr val="bg1"/>
                </a:solidFill>
              </a:rPr>
              <a:t>cincuenta </a:t>
            </a:r>
            <a:r>
              <a:rPr lang="es-ES" sz="5400" b="1" dirty="0" smtClean="0">
                <a:solidFill>
                  <a:schemeClr val="bg1"/>
                </a:solidFill>
              </a:rPr>
              <a:t>días. Y </a:t>
            </a:r>
            <a:r>
              <a:rPr lang="es-ES" sz="5400" b="1" dirty="0">
                <a:solidFill>
                  <a:schemeClr val="bg1"/>
                </a:solidFill>
              </a:rPr>
              <a:t>reposó el arca en el </a:t>
            </a:r>
            <a:r>
              <a:rPr lang="es-ES" sz="5400" b="1" dirty="0">
                <a:solidFill>
                  <a:srgbClr val="FFFF00"/>
                </a:solidFill>
              </a:rPr>
              <a:t>mes séptimo</a:t>
            </a:r>
            <a:r>
              <a:rPr lang="es-ES" sz="5400" b="1" dirty="0">
                <a:solidFill>
                  <a:schemeClr val="bg1"/>
                </a:solidFill>
              </a:rPr>
              <a:t>, a los </a:t>
            </a:r>
            <a:r>
              <a:rPr lang="es-ES" sz="5400" b="1" dirty="0">
                <a:solidFill>
                  <a:srgbClr val="FFFF00"/>
                </a:solidFill>
              </a:rPr>
              <a:t>diecisiete días del mes</a:t>
            </a:r>
            <a:r>
              <a:rPr lang="es-ES" sz="5400" b="1" dirty="0">
                <a:solidFill>
                  <a:schemeClr val="bg1"/>
                </a:solidFill>
              </a:rPr>
              <a:t>, sobre </a:t>
            </a:r>
            <a:r>
              <a:rPr lang="es-ES" sz="5400" b="1" dirty="0" smtClean="0">
                <a:solidFill>
                  <a:schemeClr val="bg1"/>
                </a:solidFill>
              </a:rPr>
              <a:t>los </a:t>
            </a:r>
            <a:r>
              <a:rPr lang="es-ES" sz="5400" b="1" dirty="0">
                <a:solidFill>
                  <a:schemeClr val="bg1"/>
                </a:solidFill>
              </a:rPr>
              <a:t>montes de </a:t>
            </a:r>
            <a:r>
              <a:rPr lang="es-ES" sz="5400" b="1" dirty="0" err="1">
                <a:solidFill>
                  <a:schemeClr val="bg1"/>
                </a:solidFill>
              </a:rPr>
              <a:t>Ararat</a:t>
            </a:r>
            <a:r>
              <a:rPr lang="es-ES" sz="5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8:3, 4: </a:t>
            </a:r>
            <a:r>
              <a:rPr lang="es-ES" sz="3600" b="1" dirty="0">
                <a:latin typeface="Arial Black" panose="020B0A04020102020204" pitchFamily="34" charset="0"/>
              </a:rPr>
              <a:t>El arca </a:t>
            </a:r>
            <a:r>
              <a:rPr lang="es-ES" sz="3600" b="1" u="sng" dirty="0">
                <a:latin typeface="Arial Black" panose="020B0A04020102020204" pitchFamily="34" charset="0"/>
              </a:rPr>
              <a:t>reposó</a:t>
            </a:r>
            <a:r>
              <a:rPr lang="es-ES" sz="3600" b="1" dirty="0">
                <a:latin typeface="Arial Black" panose="020B0A04020102020204" pitchFamily="34" charset="0"/>
              </a:rPr>
              <a:t> en el </a:t>
            </a:r>
            <a:r>
              <a:rPr lang="es-ES" sz="3600" b="1" u="sng" dirty="0">
                <a:latin typeface="Arial Black" panose="020B0A04020102020204" pitchFamily="34" charset="0"/>
              </a:rPr>
              <a:t>mes séptimo</a:t>
            </a:r>
            <a:r>
              <a:rPr lang="es-ES" sz="3600" b="1" dirty="0">
                <a:latin typeface="Arial Black" panose="020B0A04020102020204" pitchFamily="34" charset="0"/>
              </a:rPr>
              <a:t>, día diecisiete del año seiscientos de la vida de Noé:</a:t>
            </a:r>
          </a:p>
        </p:txBody>
      </p:sp>
    </p:spTree>
    <p:extLst>
      <p:ext uri="{BB962C8B-B14F-4D97-AF65-F5344CB8AC3E}">
        <p14:creationId xmlns:p14="http://schemas.microsoft.com/office/powerpoint/2010/main" val="403804071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5500" y="217714"/>
            <a:ext cx="1116386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800" b="1" dirty="0">
                <a:solidFill>
                  <a:srgbClr val="FF0000"/>
                </a:solidFill>
              </a:rPr>
              <a:t>Conclusión</a:t>
            </a:r>
            <a:r>
              <a:rPr lang="es-ES" sz="4800" b="1" dirty="0" smtClean="0">
                <a:solidFill>
                  <a:srgbClr val="002060"/>
                </a:solidFill>
              </a:rPr>
              <a:t>:</a:t>
            </a:r>
          </a:p>
          <a:p>
            <a:pPr>
              <a:buClr>
                <a:srgbClr val="FFFF00"/>
              </a:buClr>
            </a:pPr>
            <a:r>
              <a:rPr lang="es-ES" sz="4800" b="1" dirty="0" smtClean="0">
                <a:solidFill>
                  <a:srgbClr val="002060"/>
                </a:solidFill>
              </a:rPr>
              <a:t>El diluvio inició en el mes </a:t>
            </a:r>
            <a:r>
              <a:rPr lang="es-ES" sz="4800" b="1" dirty="0" smtClean="0">
                <a:solidFill>
                  <a:srgbClr val="FF0000"/>
                </a:solidFill>
              </a:rPr>
              <a:t>segundo</a:t>
            </a:r>
            <a:r>
              <a:rPr lang="es-ES" sz="4800" b="1" dirty="0" smtClean="0">
                <a:solidFill>
                  <a:srgbClr val="002060"/>
                </a:solidFill>
              </a:rPr>
              <a:t> y terminó en el mes </a:t>
            </a:r>
            <a:r>
              <a:rPr lang="es-ES" sz="4800" b="1" dirty="0" smtClean="0">
                <a:solidFill>
                  <a:srgbClr val="FF0000"/>
                </a:solidFill>
              </a:rPr>
              <a:t>séptimo</a:t>
            </a:r>
            <a:r>
              <a:rPr lang="es-ES" sz="4800" b="1" dirty="0" smtClean="0">
                <a:solidFill>
                  <a:srgbClr val="002060"/>
                </a:solidFill>
              </a:rPr>
              <a:t> del año seiscientos de la vida de Noé; es decir, duró </a:t>
            </a:r>
            <a:r>
              <a:rPr lang="es-ES" sz="4800" b="1" dirty="0" smtClean="0">
                <a:solidFill>
                  <a:srgbClr val="FF0000"/>
                </a:solidFill>
              </a:rPr>
              <a:t>cinco meses </a:t>
            </a:r>
            <a:r>
              <a:rPr lang="es-ES" sz="4800" b="1" dirty="0" smtClean="0">
                <a:solidFill>
                  <a:srgbClr val="002060"/>
                </a:solidFill>
              </a:rPr>
              <a:t>exactamente.</a:t>
            </a:r>
          </a:p>
          <a:p>
            <a:pPr>
              <a:buClr>
                <a:srgbClr val="FFFF00"/>
              </a:buClr>
            </a:pPr>
            <a:r>
              <a:rPr lang="es-ES" sz="4800" b="1" dirty="0" smtClean="0">
                <a:solidFill>
                  <a:srgbClr val="002060"/>
                </a:solidFill>
              </a:rPr>
              <a:t>Así que </a:t>
            </a:r>
            <a:r>
              <a:rPr lang="es-ES" sz="4800" b="1" dirty="0" smtClean="0">
                <a:solidFill>
                  <a:srgbClr val="FF0000"/>
                </a:solidFill>
              </a:rPr>
              <a:t>ciento </a:t>
            </a:r>
            <a:r>
              <a:rPr lang="es-ES" sz="4800" b="1" dirty="0">
                <a:solidFill>
                  <a:srgbClr val="FF0000"/>
                </a:solidFill>
              </a:rPr>
              <a:t>cincuenta días </a:t>
            </a:r>
            <a:r>
              <a:rPr lang="es-ES" sz="4800" b="1" dirty="0">
                <a:solidFill>
                  <a:srgbClr val="002060"/>
                </a:solidFill>
              </a:rPr>
              <a:t>equivalen a </a:t>
            </a:r>
            <a:r>
              <a:rPr lang="es-ES" sz="4800" b="1" dirty="0">
                <a:solidFill>
                  <a:srgbClr val="FF0000"/>
                </a:solidFill>
              </a:rPr>
              <a:t>cinco meses </a:t>
            </a:r>
            <a:r>
              <a:rPr lang="es-ES" sz="4800" b="1" dirty="0">
                <a:solidFill>
                  <a:srgbClr val="002060"/>
                </a:solidFill>
              </a:rPr>
              <a:t>así que el mes debe tener </a:t>
            </a:r>
            <a:r>
              <a:rPr lang="es-ES" sz="4800" b="1" dirty="0" smtClean="0">
                <a:solidFill>
                  <a:srgbClr val="FF0000"/>
                </a:solidFill>
              </a:rPr>
              <a:t>treinta días </a:t>
            </a:r>
            <a:r>
              <a:rPr lang="es-ES" sz="4800" b="1" dirty="0" smtClean="0">
                <a:solidFill>
                  <a:srgbClr val="002060"/>
                </a:solidFill>
              </a:rPr>
              <a:t>(150/5=30)</a:t>
            </a:r>
            <a:endParaRPr lang="es-ES" sz="4800" b="1" dirty="0">
              <a:solidFill>
                <a:srgbClr val="002060"/>
              </a:solidFill>
            </a:endParaRPr>
          </a:p>
        </p:txBody>
      </p:sp>
    </p:spTree>
    <p:extLst>
      <p:ext uri="{BB962C8B-B14F-4D97-AF65-F5344CB8AC3E}">
        <p14:creationId xmlns:p14="http://schemas.microsoft.com/office/powerpoint/2010/main" val="102466429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0825"/>
            <a:ext cx="11276686"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6000" b="1" u="sng" dirty="0">
                <a:solidFill>
                  <a:srgbClr val="002060"/>
                </a:solidFill>
              </a:rPr>
              <a:t>Punto #6: </a:t>
            </a:r>
            <a:r>
              <a:rPr lang="es-ES" sz="6000" b="1" dirty="0">
                <a:solidFill>
                  <a:srgbClr val="FF0000"/>
                </a:solidFill>
              </a:rPr>
              <a:t>En los pasajes proféticos de la Biblia un día equivale a un año. </a:t>
            </a:r>
            <a:endParaRPr lang="es-ES" sz="6000" b="1" dirty="0" smtClean="0">
              <a:solidFill>
                <a:srgbClr val="FF0000"/>
              </a:solidFill>
            </a:endParaRPr>
          </a:p>
          <a:p>
            <a:pPr>
              <a:buClr>
                <a:srgbClr val="FFFF00"/>
              </a:buClr>
            </a:pPr>
            <a:r>
              <a:rPr lang="es-ES" sz="6000" b="1" dirty="0" smtClean="0">
                <a:solidFill>
                  <a:srgbClr val="002060"/>
                </a:solidFill>
              </a:rPr>
              <a:t>He [Bohr] escrito </a:t>
            </a:r>
            <a:r>
              <a:rPr lang="es-ES" sz="6000" b="1" dirty="0">
                <a:solidFill>
                  <a:srgbClr val="002060"/>
                </a:solidFill>
              </a:rPr>
              <a:t>un </a:t>
            </a:r>
            <a:r>
              <a:rPr lang="es-ES" sz="6000" b="1" dirty="0" smtClean="0">
                <a:solidFill>
                  <a:srgbClr val="002060"/>
                </a:solidFill>
              </a:rPr>
              <a:t>documento </a:t>
            </a:r>
            <a:r>
              <a:rPr lang="es-ES" sz="6000" b="1" dirty="0">
                <a:solidFill>
                  <a:srgbClr val="002060"/>
                </a:solidFill>
              </a:rPr>
              <a:t>que se titula: “</a:t>
            </a:r>
            <a:r>
              <a:rPr lang="es-ES" sz="6000" b="1" i="1" dirty="0">
                <a:solidFill>
                  <a:srgbClr val="002060"/>
                </a:solidFill>
              </a:rPr>
              <a:t>Veinte Razones para Aplicar el Principio Año por </a:t>
            </a:r>
            <a:r>
              <a:rPr lang="es-ES" sz="6000" b="1" i="1" dirty="0" smtClean="0">
                <a:solidFill>
                  <a:srgbClr val="002060"/>
                </a:solidFill>
              </a:rPr>
              <a:t>Día</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30361488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951181"/>
            <a:ext cx="11297264" cy="563231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Conforme al número de los días, de los cuarenta días en que reconocisteis la tierra, llevaréis </a:t>
            </a:r>
            <a:r>
              <a:rPr lang="es-ES" sz="6000" b="1" dirty="0" smtClean="0">
                <a:solidFill>
                  <a:schemeClr val="bg1"/>
                </a:solidFill>
              </a:rPr>
              <a:t>vuestras </a:t>
            </a:r>
            <a:r>
              <a:rPr lang="es-ES" sz="6000" b="1" dirty="0">
                <a:solidFill>
                  <a:schemeClr val="bg1"/>
                </a:solidFill>
              </a:rPr>
              <a:t>iniquidades cuarenta años, </a:t>
            </a:r>
            <a:r>
              <a:rPr lang="es-ES" sz="6000" b="1" dirty="0">
                <a:solidFill>
                  <a:srgbClr val="FFFF00"/>
                </a:solidFill>
              </a:rPr>
              <a:t>un año por cada día</a:t>
            </a:r>
            <a:r>
              <a:rPr lang="es-ES" sz="6000" b="1" dirty="0">
                <a:solidFill>
                  <a:schemeClr val="bg1"/>
                </a:solidFill>
              </a:rPr>
              <a:t>; y conoceréis mi castigo.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Números 14:34:</a:t>
            </a:r>
          </a:p>
        </p:txBody>
      </p:sp>
    </p:spTree>
    <p:extLst>
      <p:ext uri="{BB962C8B-B14F-4D97-AF65-F5344CB8AC3E}">
        <p14:creationId xmlns:p14="http://schemas.microsoft.com/office/powerpoint/2010/main" val="402506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314872"/>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Cumplimiento del Cuerno Pequeño</a:t>
            </a:r>
            <a:endParaRPr lang="es-ES" sz="9600" u="sng"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174038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142910"/>
            <a:ext cx="11297264" cy="4708981"/>
          </a:xfrm>
          <a:prstGeom prst="rect">
            <a:avLst/>
          </a:prstGeom>
          <a:noFill/>
        </p:spPr>
        <p:txBody>
          <a:bodyPr wrap="square" rtlCol="0">
            <a:spAutoFit/>
          </a:bodyPr>
          <a:lstStyle/>
          <a:p>
            <a:r>
              <a:rPr lang="es-ES" sz="6000" b="1" dirty="0" smtClean="0">
                <a:solidFill>
                  <a:schemeClr val="bg1"/>
                </a:solidFill>
              </a:rPr>
              <a:t>“</a:t>
            </a:r>
            <a:r>
              <a:rPr lang="es-ES" sz="6000" b="1" dirty="0">
                <a:solidFill>
                  <a:schemeClr val="bg1"/>
                </a:solidFill>
              </a:rPr>
              <a:t>Cumplidos éstos, te acostarás sobre tu lado derecho segunda vez, y llevarás la maldad de la </a:t>
            </a:r>
          </a:p>
          <a:p>
            <a:r>
              <a:rPr lang="es-ES" sz="6000" b="1" dirty="0">
                <a:solidFill>
                  <a:schemeClr val="bg1"/>
                </a:solidFill>
              </a:rPr>
              <a:t>casa de Judá cuarenta días; </a:t>
            </a:r>
            <a:r>
              <a:rPr lang="es-ES" sz="6000" b="1" dirty="0">
                <a:solidFill>
                  <a:srgbClr val="FFFF00"/>
                </a:solidFill>
              </a:rPr>
              <a:t>día por año, día por año </a:t>
            </a:r>
            <a:r>
              <a:rPr lang="es-ES" sz="6000" b="1" dirty="0">
                <a:solidFill>
                  <a:schemeClr val="bg1"/>
                </a:solidFill>
              </a:rPr>
              <a:t>te lo he dado.”</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Ezequiel 4:6:</a:t>
            </a:r>
          </a:p>
        </p:txBody>
      </p:sp>
    </p:spTree>
    <p:extLst>
      <p:ext uri="{BB962C8B-B14F-4D97-AF65-F5344CB8AC3E}">
        <p14:creationId xmlns:p14="http://schemas.microsoft.com/office/powerpoint/2010/main" val="61265870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77779" y="410825"/>
            <a:ext cx="11276686"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u="sng" dirty="0">
                <a:solidFill>
                  <a:srgbClr val="002060"/>
                </a:solidFill>
              </a:rPr>
              <a:t>Punto #7: </a:t>
            </a:r>
            <a:r>
              <a:rPr lang="es-ES" sz="5400" b="1" dirty="0">
                <a:solidFill>
                  <a:srgbClr val="FF0000"/>
                </a:solidFill>
              </a:rPr>
              <a:t>Hagamos la operación</a:t>
            </a:r>
            <a:r>
              <a:rPr lang="es-ES" sz="5400" b="1" dirty="0">
                <a:solidFill>
                  <a:srgbClr val="002060"/>
                </a:solidFill>
              </a:rPr>
              <a:t>:</a:t>
            </a:r>
          </a:p>
          <a:p>
            <a:pPr marL="914400" indent="-914400">
              <a:buClr>
                <a:srgbClr val="FF0000"/>
              </a:buClr>
              <a:buFont typeface="+mj-lt"/>
              <a:buAutoNum type="alphaLcParenR"/>
            </a:pPr>
            <a:r>
              <a:rPr lang="es-ES" sz="5400" b="1" dirty="0" smtClean="0">
                <a:solidFill>
                  <a:srgbClr val="002060"/>
                </a:solidFill>
              </a:rPr>
              <a:t>El </a:t>
            </a:r>
            <a:r>
              <a:rPr lang="es-ES" sz="5400" b="1" dirty="0">
                <a:solidFill>
                  <a:srgbClr val="FF0000"/>
                </a:solidFill>
              </a:rPr>
              <a:t>mes</a:t>
            </a:r>
            <a:r>
              <a:rPr lang="es-ES" sz="5400" b="1" dirty="0">
                <a:solidFill>
                  <a:srgbClr val="002060"/>
                </a:solidFill>
              </a:rPr>
              <a:t> bíblico tiene </a:t>
            </a:r>
            <a:r>
              <a:rPr lang="es-ES" sz="5400" b="1" dirty="0">
                <a:solidFill>
                  <a:srgbClr val="FF0000"/>
                </a:solidFill>
              </a:rPr>
              <a:t>30</a:t>
            </a:r>
            <a:r>
              <a:rPr lang="es-ES" sz="5400" b="1" dirty="0">
                <a:solidFill>
                  <a:srgbClr val="002060"/>
                </a:solidFill>
              </a:rPr>
              <a:t> días</a:t>
            </a:r>
          </a:p>
          <a:p>
            <a:pPr marL="914400" indent="-914400">
              <a:buClr>
                <a:srgbClr val="FF0000"/>
              </a:buClr>
              <a:buFont typeface="+mj-lt"/>
              <a:buAutoNum type="alphaLcParenR"/>
            </a:pPr>
            <a:r>
              <a:rPr lang="es-ES" sz="5400" b="1" dirty="0" smtClean="0">
                <a:solidFill>
                  <a:srgbClr val="002060"/>
                </a:solidFill>
              </a:rPr>
              <a:t>Hay </a:t>
            </a:r>
            <a:r>
              <a:rPr lang="es-ES" sz="5400" b="1" dirty="0">
                <a:solidFill>
                  <a:srgbClr val="FF0000"/>
                </a:solidFill>
              </a:rPr>
              <a:t>12 meses </a:t>
            </a:r>
            <a:r>
              <a:rPr lang="es-ES" sz="5400" b="1" dirty="0">
                <a:solidFill>
                  <a:srgbClr val="002060"/>
                </a:solidFill>
              </a:rPr>
              <a:t>en el </a:t>
            </a:r>
            <a:r>
              <a:rPr lang="es-ES" sz="5400" b="1" dirty="0">
                <a:solidFill>
                  <a:srgbClr val="FF0000"/>
                </a:solidFill>
              </a:rPr>
              <a:t>año</a:t>
            </a:r>
          </a:p>
          <a:p>
            <a:pPr marL="914400" indent="-914400">
              <a:buClr>
                <a:srgbClr val="FF0000"/>
              </a:buClr>
              <a:buFont typeface="+mj-lt"/>
              <a:buAutoNum type="alphaLcParenR"/>
            </a:pPr>
            <a:r>
              <a:rPr lang="es-ES" sz="5400" b="1" dirty="0" smtClean="0">
                <a:solidFill>
                  <a:srgbClr val="002060"/>
                </a:solidFill>
              </a:rPr>
              <a:t>12 </a:t>
            </a:r>
            <a:r>
              <a:rPr lang="es-ES" sz="5400" b="1" dirty="0">
                <a:solidFill>
                  <a:srgbClr val="FF0000"/>
                </a:solidFill>
              </a:rPr>
              <a:t>meses</a:t>
            </a:r>
            <a:r>
              <a:rPr lang="es-ES" sz="5400" b="1" dirty="0">
                <a:solidFill>
                  <a:srgbClr val="002060"/>
                </a:solidFill>
              </a:rPr>
              <a:t> por 30 </a:t>
            </a:r>
            <a:r>
              <a:rPr lang="es-ES" sz="5400" b="1" dirty="0">
                <a:solidFill>
                  <a:srgbClr val="FF0000"/>
                </a:solidFill>
              </a:rPr>
              <a:t>días</a:t>
            </a:r>
            <a:r>
              <a:rPr lang="es-ES" sz="5400" b="1" dirty="0">
                <a:solidFill>
                  <a:srgbClr val="002060"/>
                </a:solidFill>
              </a:rPr>
              <a:t> son 360 </a:t>
            </a:r>
            <a:r>
              <a:rPr lang="es-ES" sz="5400" b="1" dirty="0">
                <a:solidFill>
                  <a:srgbClr val="FF0000"/>
                </a:solidFill>
              </a:rPr>
              <a:t>días</a:t>
            </a:r>
          </a:p>
          <a:p>
            <a:pPr marL="914400" indent="-914400">
              <a:buClr>
                <a:srgbClr val="FF0000"/>
              </a:buClr>
              <a:buFont typeface="+mj-lt"/>
              <a:buAutoNum type="alphaLcParenR"/>
            </a:pPr>
            <a:r>
              <a:rPr lang="es-ES" sz="5400" b="1" dirty="0" smtClean="0">
                <a:solidFill>
                  <a:srgbClr val="002060"/>
                </a:solidFill>
              </a:rPr>
              <a:t>42 </a:t>
            </a:r>
            <a:r>
              <a:rPr lang="es-ES" sz="5400" b="1" dirty="0">
                <a:solidFill>
                  <a:srgbClr val="002060"/>
                </a:solidFill>
              </a:rPr>
              <a:t>(</a:t>
            </a:r>
            <a:r>
              <a:rPr lang="es-ES" sz="5400" b="1" dirty="0">
                <a:solidFill>
                  <a:srgbClr val="FF0000"/>
                </a:solidFill>
              </a:rPr>
              <a:t>tres años y medio</a:t>
            </a:r>
            <a:r>
              <a:rPr lang="es-ES" sz="5400" b="1" dirty="0">
                <a:solidFill>
                  <a:srgbClr val="002060"/>
                </a:solidFill>
              </a:rPr>
              <a:t>) </a:t>
            </a:r>
            <a:r>
              <a:rPr lang="es-ES" sz="5400" b="1" dirty="0">
                <a:solidFill>
                  <a:srgbClr val="FF0000"/>
                </a:solidFill>
              </a:rPr>
              <a:t>meses</a:t>
            </a:r>
            <a:r>
              <a:rPr lang="es-ES" sz="5400" b="1" dirty="0">
                <a:solidFill>
                  <a:srgbClr val="002060"/>
                </a:solidFill>
              </a:rPr>
              <a:t> dan como resultado </a:t>
            </a:r>
            <a:r>
              <a:rPr lang="es-ES" sz="5400" b="1" dirty="0">
                <a:solidFill>
                  <a:srgbClr val="FF0000"/>
                </a:solidFill>
              </a:rPr>
              <a:t>1260 días</a:t>
            </a:r>
          </a:p>
        </p:txBody>
      </p:sp>
    </p:spTree>
    <p:extLst>
      <p:ext uri="{BB962C8B-B14F-4D97-AF65-F5344CB8AC3E}">
        <p14:creationId xmlns:p14="http://schemas.microsoft.com/office/powerpoint/2010/main" val="262657051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94881" y="575554"/>
            <a:ext cx="5483049" cy="5170646"/>
          </a:xfrm>
          <a:prstGeom prst="rect">
            <a:avLst/>
          </a:prstGeom>
          <a:noFill/>
        </p:spPr>
        <p:txBody>
          <a:bodyPr wrap="square" rtlCol="0">
            <a:spAutoFit/>
          </a:bodyPr>
          <a:lstStyle/>
          <a:p>
            <a:pPr algn="ctr"/>
            <a:r>
              <a:rPr lang="es-ES" sz="66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mantenerte fiel a Su Palabra </a:t>
            </a:r>
            <a:r>
              <a:rPr lang="es-ES" sz="6600" b="1"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tergiversarla?</a:t>
            </a:r>
            <a:endParaRPr lang="es-US" sz="66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22281"/>
            <a:ext cx="11403781" cy="667875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4400" b="1" dirty="0">
                <a:solidFill>
                  <a:srgbClr val="002060"/>
                </a:solidFill>
              </a:rPr>
              <a:t>Antes de identificar el poder que cumple todas estas características </a:t>
            </a:r>
            <a:r>
              <a:rPr lang="es-ES" sz="4400" b="1" dirty="0" smtClean="0">
                <a:solidFill>
                  <a:srgbClr val="002060"/>
                </a:solidFill>
              </a:rPr>
              <a:t>quiero [Bohr] </a:t>
            </a:r>
            <a:r>
              <a:rPr lang="es-ES" sz="4400" b="1" dirty="0">
                <a:solidFill>
                  <a:srgbClr val="002060"/>
                </a:solidFill>
              </a:rPr>
              <a:t>dejar nuevamente </a:t>
            </a:r>
            <a:r>
              <a:rPr lang="es-ES" sz="4400" b="1" dirty="0">
                <a:solidFill>
                  <a:srgbClr val="FF0000"/>
                </a:solidFill>
              </a:rPr>
              <a:t>algo en claro</a:t>
            </a:r>
            <a:r>
              <a:rPr lang="es-ES" sz="4400" b="1" dirty="0">
                <a:solidFill>
                  <a:srgbClr val="002060"/>
                </a:solidFill>
              </a:rPr>
              <a:t>. No es mi intención </a:t>
            </a:r>
            <a:r>
              <a:rPr lang="es-ES" sz="4400" b="1" dirty="0">
                <a:solidFill>
                  <a:srgbClr val="FF0000"/>
                </a:solidFill>
              </a:rPr>
              <a:t>ofender a nadie</a:t>
            </a:r>
            <a:r>
              <a:rPr lang="es-ES" sz="4400" b="1" dirty="0">
                <a:solidFill>
                  <a:srgbClr val="002060"/>
                </a:solidFill>
              </a:rPr>
              <a:t>. Debemos recordar que el cuerno pequeño representa </a:t>
            </a:r>
            <a:r>
              <a:rPr lang="es-ES" sz="4400" b="1" dirty="0">
                <a:solidFill>
                  <a:srgbClr val="FF0000"/>
                </a:solidFill>
              </a:rPr>
              <a:t>un sistema </a:t>
            </a:r>
            <a:r>
              <a:rPr lang="es-ES" sz="4400" b="1" dirty="0">
                <a:solidFill>
                  <a:srgbClr val="002060"/>
                </a:solidFill>
              </a:rPr>
              <a:t>o una </a:t>
            </a:r>
            <a:r>
              <a:rPr lang="es-ES" sz="4400" b="1" dirty="0">
                <a:solidFill>
                  <a:srgbClr val="FF0000"/>
                </a:solidFill>
              </a:rPr>
              <a:t>organización apóstata </a:t>
            </a:r>
            <a:r>
              <a:rPr lang="es-ES" sz="4400" b="1" dirty="0">
                <a:solidFill>
                  <a:srgbClr val="002060"/>
                </a:solidFill>
              </a:rPr>
              <a:t>y no a todos los individuos que se encuentran dentro del sistema. </a:t>
            </a:r>
            <a:r>
              <a:rPr lang="es-ES" sz="4000" b="1" u="sng" dirty="0">
                <a:solidFill>
                  <a:srgbClr val="002060"/>
                </a:solidFill>
              </a:rPr>
              <a:t>Hay millones de </a:t>
            </a:r>
            <a:r>
              <a:rPr lang="es-ES" sz="4000" b="1" u="sng" dirty="0">
                <a:solidFill>
                  <a:srgbClr val="FF0000"/>
                </a:solidFill>
              </a:rPr>
              <a:t>verdaderos cristianos </a:t>
            </a:r>
            <a:r>
              <a:rPr lang="es-ES" sz="4000" b="1" u="sng" dirty="0">
                <a:solidFill>
                  <a:srgbClr val="002060"/>
                </a:solidFill>
              </a:rPr>
              <a:t>dentro de este sistema religioso apóstata que ignoran lo que voy a presentar.</a:t>
            </a:r>
          </a:p>
        </p:txBody>
      </p:sp>
    </p:spTree>
    <p:extLst>
      <p:ext uri="{BB962C8B-B14F-4D97-AF65-F5344CB8AC3E}">
        <p14:creationId xmlns:p14="http://schemas.microsoft.com/office/powerpoint/2010/main" val="734451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5187" y="302359"/>
            <a:ext cx="11201102"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7200" b="1" dirty="0">
                <a:solidFill>
                  <a:srgbClr val="002060"/>
                </a:solidFill>
              </a:rPr>
              <a:t>Habiendo dicho esto, solo hay </a:t>
            </a:r>
            <a:r>
              <a:rPr lang="es-ES" sz="7200" b="1" dirty="0">
                <a:solidFill>
                  <a:srgbClr val="FF0000"/>
                </a:solidFill>
              </a:rPr>
              <a:t>un poder </a:t>
            </a:r>
            <a:r>
              <a:rPr lang="es-ES" sz="7200" b="1" dirty="0">
                <a:solidFill>
                  <a:srgbClr val="002060"/>
                </a:solidFill>
              </a:rPr>
              <a:t>en la historia que </a:t>
            </a:r>
            <a:r>
              <a:rPr lang="es-ES" sz="7200" b="1" dirty="0">
                <a:solidFill>
                  <a:srgbClr val="FF0000"/>
                </a:solidFill>
              </a:rPr>
              <a:t>cumple perfectamente </a:t>
            </a:r>
            <a:r>
              <a:rPr lang="es-ES" sz="7200" b="1" dirty="0">
                <a:solidFill>
                  <a:srgbClr val="002060"/>
                </a:solidFill>
              </a:rPr>
              <a:t>todas estas características: El </a:t>
            </a:r>
            <a:r>
              <a:rPr lang="es-ES" sz="7200" b="1" dirty="0">
                <a:solidFill>
                  <a:srgbClr val="FF0000"/>
                </a:solidFill>
              </a:rPr>
              <a:t>papado católico romano</a:t>
            </a:r>
            <a:r>
              <a:rPr lang="es-ES" sz="7200" b="1" dirty="0">
                <a:solidFill>
                  <a:srgbClr val="002060"/>
                </a:solidFill>
              </a:rPr>
              <a:t>.</a:t>
            </a:r>
          </a:p>
        </p:txBody>
      </p:sp>
    </p:spTree>
    <p:extLst>
      <p:ext uri="{BB962C8B-B14F-4D97-AF65-F5344CB8AC3E}">
        <p14:creationId xmlns:p14="http://schemas.microsoft.com/office/powerpoint/2010/main" val="429494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22281"/>
            <a:ext cx="11713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u="sng" dirty="0">
                <a:solidFill>
                  <a:srgbClr val="FF0000"/>
                </a:solidFill>
              </a:rPr>
              <a:t>#1</a:t>
            </a:r>
            <a:r>
              <a:rPr lang="es-ES" sz="4000" b="1" u="sng" dirty="0">
                <a:solidFill>
                  <a:srgbClr val="002060"/>
                </a:solidFill>
              </a:rPr>
              <a:t> Ascendió al poder después del año 476 DC.</a:t>
            </a:r>
          </a:p>
          <a:p>
            <a:pPr>
              <a:buClr>
                <a:srgbClr val="FF0000"/>
              </a:buClr>
            </a:pPr>
            <a:r>
              <a:rPr lang="es-ES" sz="4000" b="1" dirty="0">
                <a:solidFill>
                  <a:srgbClr val="002060"/>
                </a:solidFill>
              </a:rPr>
              <a:t>En lo que respecta el </a:t>
            </a:r>
            <a:r>
              <a:rPr lang="es-ES" sz="4000" b="1" dirty="0">
                <a:solidFill>
                  <a:srgbClr val="FF0000"/>
                </a:solidFill>
              </a:rPr>
              <a:t>factor tiempo</a:t>
            </a:r>
            <a:r>
              <a:rPr lang="es-ES" sz="4000" b="1" dirty="0">
                <a:solidFill>
                  <a:srgbClr val="002060"/>
                </a:solidFill>
              </a:rPr>
              <a:t>, el papado ascendió al poder </a:t>
            </a:r>
            <a:r>
              <a:rPr lang="es-ES" sz="4000" b="1" dirty="0">
                <a:solidFill>
                  <a:srgbClr val="FF0000"/>
                </a:solidFill>
              </a:rPr>
              <a:t>después</a:t>
            </a:r>
            <a:r>
              <a:rPr lang="es-ES" sz="4000" b="1" dirty="0">
                <a:solidFill>
                  <a:srgbClr val="002060"/>
                </a:solidFill>
              </a:rPr>
              <a:t> de haberse completado la </a:t>
            </a:r>
            <a:r>
              <a:rPr lang="es-ES" sz="4000" b="1" dirty="0">
                <a:solidFill>
                  <a:srgbClr val="FF0000"/>
                </a:solidFill>
              </a:rPr>
              <a:t>división del imperio </a:t>
            </a:r>
            <a:r>
              <a:rPr lang="es-ES" sz="4000" b="1" dirty="0">
                <a:solidFill>
                  <a:srgbClr val="002060"/>
                </a:solidFill>
              </a:rPr>
              <a:t>Romano en el año </a:t>
            </a:r>
            <a:r>
              <a:rPr lang="es-ES" sz="4000" b="1" dirty="0">
                <a:solidFill>
                  <a:srgbClr val="FF0000"/>
                </a:solidFill>
              </a:rPr>
              <a:t>476 DC</a:t>
            </a:r>
            <a:r>
              <a:rPr lang="es-ES" sz="4000" b="1" dirty="0">
                <a:solidFill>
                  <a:srgbClr val="002060"/>
                </a:solidFill>
              </a:rPr>
              <a:t>.</a:t>
            </a:r>
          </a:p>
          <a:p>
            <a:pPr marL="176213" indent="-176213">
              <a:buClr>
                <a:srgbClr val="FF0000"/>
              </a:buClr>
              <a:buFont typeface="Wingdings" panose="05000000000000000000" pitchFamily="2" charset="2"/>
              <a:buChar char="Ø"/>
            </a:pPr>
            <a:r>
              <a:rPr lang="es-ES" sz="4000" b="1" dirty="0" smtClean="0">
                <a:solidFill>
                  <a:srgbClr val="002060"/>
                </a:solidFill>
              </a:rPr>
              <a:t>En </a:t>
            </a:r>
            <a:r>
              <a:rPr lang="es-ES" sz="4000" b="1" dirty="0">
                <a:solidFill>
                  <a:srgbClr val="002060"/>
                </a:solidFill>
              </a:rPr>
              <a:t>los siglos cuarto y quinto huestes de tribus bárbaras invadieron el imperio romano desde el norte y se </a:t>
            </a:r>
            <a:r>
              <a:rPr lang="es-ES" sz="4000" b="1" dirty="0" smtClean="0">
                <a:solidFill>
                  <a:srgbClr val="FF0000"/>
                </a:solidFill>
              </a:rPr>
              <a:t>dividieron</a:t>
            </a:r>
            <a:r>
              <a:rPr lang="es-ES" sz="4000" b="1" dirty="0" smtClean="0">
                <a:solidFill>
                  <a:srgbClr val="002060"/>
                </a:solidFill>
              </a:rPr>
              <a:t> </a:t>
            </a:r>
            <a:r>
              <a:rPr lang="es-ES" sz="4000" b="1" dirty="0">
                <a:solidFill>
                  <a:srgbClr val="002060"/>
                </a:solidFill>
              </a:rPr>
              <a:t>lo que había sido el imperio. Por ejemplo, los </a:t>
            </a:r>
            <a:r>
              <a:rPr lang="es-ES" sz="4000" b="1" dirty="0">
                <a:solidFill>
                  <a:srgbClr val="FF0000"/>
                </a:solidFill>
              </a:rPr>
              <a:t>anglosajones</a:t>
            </a:r>
            <a:r>
              <a:rPr lang="es-ES" sz="4000" b="1" dirty="0">
                <a:solidFill>
                  <a:srgbClr val="002060"/>
                </a:solidFill>
              </a:rPr>
              <a:t> se establecieron en Inglaterra, los </a:t>
            </a:r>
            <a:r>
              <a:rPr lang="es-ES" sz="4000" b="1" dirty="0" err="1">
                <a:solidFill>
                  <a:srgbClr val="FF0000"/>
                </a:solidFill>
              </a:rPr>
              <a:t>Alemani</a:t>
            </a:r>
            <a:r>
              <a:rPr lang="es-ES" sz="4000" b="1" dirty="0">
                <a:solidFill>
                  <a:srgbClr val="002060"/>
                </a:solidFill>
              </a:rPr>
              <a:t> en Alemania, los </a:t>
            </a:r>
            <a:r>
              <a:rPr lang="es-ES" sz="4000" b="1" dirty="0">
                <a:solidFill>
                  <a:srgbClr val="FF0000"/>
                </a:solidFill>
              </a:rPr>
              <a:t>Lombardos</a:t>
            </a:r>
            <a:r>
              <a:rPr lang="es-ES" sz="4000" b="1" dirty="0">
                <a:solidFill>
                  <a:srgbClr val="002060"/>
                </a:solidFill>
              </a:rPr>
              <a:t> en Italia, </a:t>
            </a:r>
            <a:r>
              <a:rPr lang="es-ES" sz="3600" b="1" dirty="0">
                <a:solidFill>
                  <a:srgbClr val="002060"/>
                </a:solidFill>
              </a:rPr>
              <a:t>los </a:t>
            </a:r>
            <a:r>
              <a:rPr lang="es-ES" sz="3600" b="1" dirty="0">
                <a:solidFill>
                  <a:srgbClr val="FF0000"/>
                </a:solidFill>
              </a:rPr>
              <a:t>Francos</a:t>
            </a:r>
            <a:r>
              <a:rPr lang="es-ES" sz="3600" b="1" dirty="0">
                <a:solidFill>
                  <a:srgbClr val="002060"/>
                </a:solidFill>
              </a:rPr>
              <a:t> en Francia y los </a:t>
            </a:r>
            <a:r>
              <a:rPr lang="es-ES" sz="3600" b="1" dirty="0">
                <a:solidFill>
                  <a:srgbClr val="FF0000"/>
                </a:solidFill>
              </a:rPr>
              <a:t>Visigodos</a:t>
            </a:r>
            <a:r>
              <a:rPr lang="es-ES" sz="3600" b="1" dirty="0">
                <a:solidFill>
                  <a:srgbClr val="002060"/>
                </a:solidFill>
              </a:rPr>
              <a:t> en España</a:t>
            </a:r>
            <a:r>
              <a:rPr lang="es-ES" sz="3600" b="1" dirty="0" smtClean="0">
                <a:solidFill>
                  <a:srgbClr val="002060"/>
                </a:solidFill>
              </a:rPr>
              <a:t>.</a:t>
            </a:r>
            <a:endParaRPr lang="es-ES" sz="4000" b="1" dirty="0">
              <a:solidFill>
                <a:srgbClr val="002060"/>
              </a:solidFill>
            </a:endParaRPr>
          </a:p>
        </p:txBody>
      </p:sp>
    </p:spTree>
    <p:extLst>
      <p:ext uri="{BB962C8B-B14F-4D97-AF65-F5344CB8AC3E}">
        <p14:creationId xmlns:p14="http://schemas.microsoft.com/office/powerpoint/2010/main" val="415809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22281"/>
            <a:ext cx="11403781" cy="7417415"/>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De </a:t>
            </a:r>
            <a:r>
              <a:rPr lang="es-ES" sz="4800" b="1" dirty="0">
                <a:solidFill>
                  <a:srgbClr val="002060"/>
                </a:solidFill>
              </a:rPr>
              <a:t>este proceso histórico descienden los diversos países de Europa occidental, cada uno con su </a:t>
            </a:r>
            <a:r>
              <a:rPr lang="es-ES" sz="4800" b="1" dirty="0">
                <a:solidFill>
                  <a:srgbClr val="FF0000"/>
                </a:solidFill>
              </a:rPr>
              <a:t>propio idioma </a:t>
            </a:r>
            <a:r>
              <a:rPr lang="es-ES" sz="4800" b="1" dirty="0">
                <a:solidFill>
                  <a:srgbClr val="002060"/>
                </a:solidFill>
              </a:rPr>
              <a:t>y su </a:t>
            </a:r>
            <a:r>
              <a:rPr lang="es-ES" sz="4800" b="1" dirty="0">
                <a:solidFill>
                  <a:srgbClr val="FF0000"/>
                </a:solidFill>
              </a:rPr>
              <a:t>propia cultura</a:t>
            </a:r>
            <a:r>
              <a:rPr lang="es-ES" sz="4800" b="1" dirty="0">
                <a:solidFill>
                  <a:srgbClr val="002060"/>
                </a:solidFill>
              </a:rPr>
              <a:t>. Y a pesar de </a:t>
            </a:r>
            <a:r>
              <a:rPr lang="es-ES" sz="4800" b="1" dirty="0">
                <a:solidFill>
                  <a:srgbClr val="FF0000"/>
                </a:solidFill>
              </a:rPr>
              <a:t>múltiples intentos</a:t>
            </a:r>
            <a:r>
              <a:rPr lang="es-ES" sz="4800" b="1" dirty="0">
                <a:solidFill>
                  <a:srgbClr val="002060"/>
                </a:solidFill>
              </a:rPr>
              <a:t>, estas naciones nunca han podido </a:t>
            </a:r>
            <a:r>
              <a:rPr lang="es-ES" sz="4800" b="1" dirty="0">
                <a:solidFill>
                  <a:srgbClr val="FF0000"/>
                </a:solidFill>
              </a:rPr>
              <a:t>unirse</a:t>
            </a:r>
            <a:r>
              <a:rPr lang="es-ES" sz="4800" b="1" dirty="0">
                <a:solidFill>
                  <a:srgbClr val="002060"/>
                </a:solidFill>
              </a:rPr>
              <a:t>.</a:t>
            </a:r>
          </a:p>
          <a:p>
            <a:pPr marL="685800" indent="-685800">
              <a:buClr>
                <a:srgbClr val="FF0000"/>
              </a:buClr>
              <a:buFont typeface="Wingdings" panose="05000000000000000000" pitchFamily="2" charset="2"/>
              <a:buChar char="Ø"/>
            </a:pPr>
            <a:r>
              <a:rPr lang="es-ES" sz="4800" b="1" dirty="0" smtClean="0">
                <a:solidFill>
                  <a:srgbClr val="002060"/>
                </a:solidFill>
              </a:rPr>
              <a:t>En </a:t>
            </a:r>
            <a:r>
              <a:rPr lang="es-ES" sz="4800" b="1" dirty="0">
                <a:solidFill>
                  <a:srgbClr val="002060"/>
                </a:solidFill>
              </a:rPr>
              <a:t>el año </a:t>
            </a:r>
            <a:r>
              <a:rPr lang="es-ES" sz="4800" b="1" dirty="0">
                <a:solidFill>
                  <a:srgbClr val="FF0000"/>
                </a:solidFill>
              </a:rPr>
              <a:t>476 DC </a:t>
            </a:r>
            <a:r>
              <a:rPr lang="es-ES" sz="4800" b="1" dirty="0">
                <a:solidFill>
                  <a:srgbClr val="002060"/>
                </a:solidFill>
              </a:rPr>
              <a:t>fue depuesto el </a:t>
            </a:r>
            <a:r>
              <a:rPr lang="es-ES" sz="4800" b="1" dirty="0">
                <a:solidFill>
                  <a:srgbClr val="FF0000"/>
                </a:solidFill>
              </a:rPr>
              <a:t>último emperador</a:t>
            </a:r>
            <a:r>
              <a:rPr lang="es-ES" sz="4800" b="1" dirty="0">
                <a:solidFill>
                  <a:srgbClr val="002060"/>
                </a:solidFill>
              </a:rPr>
              <a:t> del occidente (Rómulo </a:t>
            </a:r>
            <a:r>
              <a:rPr lang="es-ES" sz="4800" b="1" dirty="0" err="1">
                <a:solidFill>
                  <a:srgbClr val="002060"/>
                </a:solidFill>
              </a:rPr>
              <a:t>Augustelo</a:t>
            </a:r>
            <a:r>
              <a:rPr lang="es-ES" sz="4800" b="1" dirty="0">
                <a:solidFill>
                  <a:srgbClr val="002060"/>
                </a:solidFill>
              </a:rPr>
              <a:t>) y el imperio quedó dividido.</a:t>
            </a:r>
          </a:p>
          <a:p>
            <a:pPr>
              <a:buClr>
                <a:srgbClr val="FF0000"/>
              </a:buClr>
            </a:pPr>
            <a:endParaRPr lang="es-ES" sz="4400" b="1" u="sng" dirty="0">
              <a:solidFill>
                <a:srgbClr val="002060"/>
              </a:solidFill>
            </a:endParaRPr>
          </a:p>
        </p:txBody>
      </p:sp>
    </p:spTree>
    <p:extLst>
      <p:ext uri="{BB962C8B-B14F-4D97-AF65-F5344CB8AC3E}">
        <p14:creationId xmlns:p14="http://schemas.microsoft.com/office/powerpoint/2010/main" val="415532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1323439"/>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Repaso de la Cadena</a:t>
            </a:r>
          </a:p>
        </p:txBody>
      </p:sp>
    </p:spTree>
    <p:extLst>
      <p:ext uri="{BB962C8B-B14F-4D97-AF65-F5344CB8AC3E}">
        <p14:creationId xmlns:p14="http://schemas.microsoft.com/office/powerpoint/2010/main" val="20860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86697" y="122281"/>
            <a:ext cx="11031793"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Se </a:t>
            </a:r>
            <a:r>
              <a:rPr lang="es-ES" sz="5400" b="1" dirty="0">
                <a:solidFill>
                  <a:srgbClr val="002060"/>
                </a:solidFill>
              </a:rPr>
              <a:t>preparó así el camino para que el </a:t>
            </a:r>
            <a:r>
              <a:rPr lang="es-ES" sz="5400" b="1" dirty="0">
                <a:solidFill>
                  <a:srgbClr val="FF0000"/>
                </a:solidFill>
              </a:rPr>
              <a:t>obispo de Roma </a:t>
            </a:r>
            <a:r>
              <a:rPr lang="es-ES" sz="5400" b="1" dirty="0">
                <a:solidFill>
                  <a:srgbClr val="002060"/>
                </a:solidFill>
              </a:rPr>
              <a:t>ocupara el trono </a:t>
            </a:r>
            <a:r>
              <a:rPr lang="es-ES" sz="5400" b="1" dirty="0">
                <a:solidFill>
                  <a:srgbClr val="FF0000"/>
                </a:solidFill>
              </a:rPr>
              <a:t>de César </a:t>
            </a:r>
            <a:r>
              <a:rPr lang="es-ES" sz="5400" b="1" dirty="0">
                <a:solidFill>
                  <a:srgbClr val="002060"/>
                </a:solidFill>
              </a:rPr>
              <a:t>que había </a:t>
            </a:r>
            <a:r>
              <a:rPr lang="es-ES" sz="5400" b="1" dirty="0">
                <a:solidFill>
                  <a:srgbClr val="FF0000"/>
                </a:solidFill>
              </a:rPr>
              <a:t>dejado vacante el emperador</a:t>
            </a:r>
            <a:r>
              <a:rPr lang="es-ES" sz="5400" b="1" dirty="0">
                <a:solidFill>
                  <a:srgbClr val="002060"/>
                </a:solidFill>
              </a:rPr>
              <a:t>.</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papado </a:t>
            </a:r>
            <a:r>
              <a:rPr lang="es-ES" sz="5400" b="1" dirty="0">
                <a:solidFill>
                  <a:srgbClr val="FF0000"/>
                </a:solidFill>
              </a:rPr>
              <a:t>se </a:t>
            </a:r>
            <a:r>
              <a:rPr lang="es-ES" sz="5400" b="1" dirty="0" smtClean="0">
                <a:solidFill>
                  <a:srgbClr val="FF0000"/>
                </a:solidFill>
              </a:rPr>
              <a:t>apropió </a:t>
            </a:r>
            <a:r>
              <a:rPr lang="es-ES" sz="5400" b="1" dirty="0">
                <a:solidFill>
                  <a:srgbClr val="FF0000"/>
                </a:solidFill>
              </a:rPr>
              <a:t>oficialmente </a:t>
            </a:r>
            <a:r>
              <a:rPr lang="es-ES" sz="5400" b="1" dirty="0" smtClean="0">
                <a:solidFill>
                  <a:srgbClr val="002060"/>
                </a:solidFill>
              </a:rPr>
              <a:t>del </a:t>
            </a:r>
            <a:r>
              <a:rPr lang="es-ES" sz="5400" b="1" dirty="0">
                <a:solidFill>
                  <a:srgbClr val="002060"/>
                </a:solidFill>
              </a:rPr>
              <a:t>poder en el año 538 </a:t>
            </a:r>
            <a:r>
              <a:rPr lang="es-ES" sz="5400" b="1" dirty="0" smtClean="0">
                <a:solidFill>
                  <a:srgbClr val="002060"/>
                </a:solidFill>
              </a:rPr>
              <a:t>DC, </a:t>
            </a:r>
            <a:r>
              <a:rPr lang="es-ES" sz="5400" b="1" dirty="0">
                <a:solidFill>
                  <a:srgbClr val="002060"/>
                </a:solidFill>
              </a:rPr>
              <a:t>después que el imperio romano se había dividido en diez reinos.</a:t>
            </a:r>
            <a:endParaRPr lang="es-ES" sz="4800" b="1" u="sng" dirty="0">
              <a:solidFill>
                <a:srgbClr val="002060"/>
              </a:solidFill>
            </a:endParaRPr>
          </a:p>
        </p:txBody>
      </p:sp>
    </p:spTree>
    <p:extLst>
      <p:ext uri="{BB962C8B-B14F-4D97-AF65-F5344CB8AC3E}">
        <p14:creationId xmlns:p14="http://schemas.microsoft.com/office/powerpoint/2010/main" val="170923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22281"/>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FF0000"/>
                </a:solidFill>
              </a:rPr>
              <a:t>#2 </a:t>
            </a:r>
            <a:r>
              <a:rPr lang="es-ES" sz="4400" b="1" u="sng" dirty="0">
                <a:solidFill>
                  <a:srgbClr val="002060"/>
                </a:solidFill>
              </a:rPr>
              <a:t>Se levantó en Europa occidental, específicamente en Roma.</a:t>
            </a:r>
          </a:p>
          <a:p>
            <a:pPr>
              <a:buClr>
                <a:srgbClr val="FF0000"/>
              </a:buClr>
            </a:pPr>
            <a:r>
              <a:rPr lang="es-ES" sz="4400" b="1" dirty="0">
                <a:solidFill>
                  <a:srgbClr val="002060"/>
                </a:solidFill>
              </a:rPr>
              <a:t>Geográficamente, el papado se levantó en medio del territorio de </a:t>
            </a:r>
            <a:r>
              <a:rPr lang="es-ES" sz="4400" b="1" dirty="0">
                <a:solidFill>
                  <a:srgbClr val="FF0000"/>
                </a:solidFill>
              </a:rPr>
              <a:t>Europa Occidental</a:t>
            </a:r>
            <a:r>
              <a:rPr lang="es-ES" sz="4400" b="1" dirty="0">
                <a:solidFill>
                  <a:srgbClr val="002060"/>
                </a:solidFill>
              </a:rPr>
              <a:t>, más específicamente de la cabeza de la </a:t>
            </a:r>
            <a:r>
              <a:rPr lang="es-ES" sz="4400" b="1" dirty="0">
                <a:solidFill>
                  <a:srgbClr val="FF0000"/>
                </a:solidFill>
              </a:rPr>
              <a:t>cuarta bestia—Roma</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Su </a:t>
            </a:r>
            <a:r>
              <a:rPr lang="es-ES" sz="4400" b="1" dirty="0">
                <a:solidFill>
                  <a:srgbClr val="FF0000"/>
                </a:solidFill>
              </a:rPr>
              <a:t>nombre</a:t>
            </a:r>
            <a:r>
              <a:rPr lang="es-ES" sz="4400" b="1" dirty="0">
                <a:solidFill>
                  <a:srgbClr val="002060"/>
                </a:solidFill>
              </a:rPr>
              <a:t> es iglesia católica apostólica romana</a:t>
            </a:r>
          </a:p>
          <a:p>
            <a:pPr marL="571500" indent="-571500">
              <a:buClr>
                <a:srgbClr val="FF0000"/>
              </a:buClr>
              <a:buFont typeface="Wingdings" panose="05000000000000000000" pitchFamily="2" charset="2"/>
              <a:buChar char="Ø"/>
            </a:pPr>
            <a:r>
              <a:rPr lang="es-ES" sz="4400" b="1" dirty="0" smtClean="0">
                <a:solidFill>
                  <a:srgbClr val="002060"/>
                </a:solidFill>
              </a:rPr>
              <a:t>Su </a:t>
            </a:r>
            <a:r>
              <a:rPr lang="es-ES" sz="4400" b="1" dirty="0">
                <a:solidFill>
                  <a:srgbClr val="FF0000"/>
                </a:solidFill>
              </a:rPr>
              <a:t>localidad geográfica </a:t>
            </a:r>
            <a:r>
              <a:rPr lang="es-ES" sz="4400" b="1" dirty="0">
                <a:solidFill>
                  <a:srgbClr val="002060"/>
                </a:solidFill>
              </a:rPr>
              <a:t>se encuentra en </a:t>
            </a:r>
            <a:r>
              <a:rPr lang="es-ES" sz="4400" b="1" dirty="0" smtClean="0">
                <a:solidFill>
                  <a:srgbClr val="002060"/>
                </a:solidFill>
              </a:rPr>
              <a:t>Roma</a:t>
            </a:r>
            <a:endParaRPr lang="es-ES" sz="4400" b="1" dirty="0">
              <a:solidFill>
                <a:srgbClr val="002060"/>
              </a:solidFill>
            </a:endParaRPr>
          </a:p>
        </p:txBody>
      </p:sp>
    </p:spTree>
    <p:extLst>
      <p:ext uri="{BB962C8B-B14F-4D97-AF65-F5344CB8AC3E}">
        <p14:creationId xmlns:p14="http://schemas.microsoft.com/office/powerpoint/2010/main" val="3665000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122281"/>
            <a:ext cx="11713029" cy="757130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5400" b="1" dirty="0" smtClean="0">
                <a:solidFill>
                  <a:srgbClr val="002060"/>
                </a:solidFill>
              </a:rPr>
              <a:t>Su </a:t>
            </a:r>
            <a:r>
              <a:rPr lang="es-ES" sz="5400" b="1" dirty="0">
                <a:solidFill>
                  <a:srgbClr val="FF0000"/>
                </a:solidFill>
              </a:rPr>
              <a:t>idioma</a:t>
            </a:r>
            <a:r>
              <a:rPr lang="es-ES" sz="5400" b="1" dirty="0">
                <a:solidFill>
                  <a:srgbClr val="002060"/>
                </a:solidFill>
              </a:rPr>
              <a:t> oficial es latín</a:t>
            </a:r>
          </a:p>
          <a:p>
            <a:pPr marL="685800" indent="-685800">
              <a:buClr>
                <a:srgbClr val="FF0000"/>
              </a:buClr>
              <a:buFont typeface="Wingdings" panose="05000000000000000000" pitchFamily="2" charset="2"/>
              <a:buChar char="Ø"/>
            </a:pPr>
            <a:r>
              <a:rPr lang="es-ES" sz="5400" b="1" dirty="0" smtClean="0">
                <a:solidFill>
                  <a:srgbClr val="002060"/>
                </a:solidFill>
              </a:rPr>
              <a:t>Usa </a:t>
            </a:r>
            <a:r>
              <a:rPr lang="es-ES" sz="5400" b="1" dirty="0">
                <a:solidFill>
                  <a:srgbClr val="FF0000"/>
                </a:solidFill>
              </a:rPr>
              <a:t>números</a:t>
            </a:r>
            <a:r>
              <a:rPr lang="es-ES" sz="5400" b="1" dirty="0">
                <a:solidFill>
                  <a:srgbClr val="002060"/>
                </a:solidFill>
              </a:rPr>
              <a:t> romanos</a:t>
            </a:r>
          </a:p>
          <a:p>
            <a:pPr marL="685800" indent="-685800">
              <a:buClr>
                <a:srgbClr val="FF0000"/>
              </a:buClr>
              <a:buFont typeface="Wingdings" panose="05000000000000000000" pitchFamily="2" charset="2"/>
              <a:buChar char="Ø"/>
            </a:pPr>
            <a:r>
              <a:rPr lang="es-ES" sz="5400" b="1" dirty="0" smtClean="0">
                <a:solidFill>
                  <a:srgbClr val="002060"/>
                </a:solidFill>
              </a:rPr>
              <a:t>La </a:t>
            </a:r>
            <a:r>
              <a:rPr lang="es-ES" sz="5400" b="1" dirty="0">
                <a:solidFill>
                  <a:srgbClr val="FF0000"/>
                </a:solidFill>
              </a:rPr>
              <a:t>arquitectura</a:t>
            </a:r>
            <a:r>
              <a:rPr lang="es-ES" sz="5400" b="1" dirty="0">
                <a:solidFill>
                  <a:srgbClr val="002060"/>
                </a:solidFill>
              </a:rPr>
              <a:t> del vaticano es romana</a:t>
            </a:r>
          </a:p>
          <a:p>
            <a:pPr marL="685800" indent="-685800">
              <a:buClr>
                <a:srgbClr val="FF0000"/>
              </a:buClr>
              <a:buFont typeface="Wingdings" panose="05000000000000000000" pitchFamily="2" charset="2"/>
              <a:buChar char="Ø"/>
            </a:pPr>
            <a:r>
              <a:rPr lang="es-ES" sz="5400" b="1" dirty="0" smtClean="0">
                <a:solidFill>
                  <a:srgbClr val="002060"/>
                </a:solidFill>
              </a:rPr>
              <a:t>El </a:t>
            </a:r>
            <a:r>
              <a:rPr lang="es-ES" sz="5400" b="1" dirty="0">
                <a:solidFill>
                  <a:srgbClr val="002060"/>
                </a:solidFill>
              </a:rPr>
              <a:t>papado heredó muchos elementos de su </a:t>
            </a:r>
            <a:r>
              <a:rPr lang="es-ES" sz="5400" b="1" dirty="0">
                <a:solidFill>
                  <a:srgbClr val="FF0000"/>
                </a:solidFill>
              </a:rPr>
              <a:t>religión</a:t>
            </a:r>
            <a:r>
              <a:rPr lang="es-ES" sz="5400" b="1" dirty="0">
                <a:solidFill>
                  <a:srgbClr val="002060"/>
                </a:solidFill>
              </a:rPr>
              <a:t> del imperio romano, incluyendo la observancia del día del sol—el </a:t>
            </a:r>
            <a:r>
              <a:rPr lang="es-ES" sz="5400" b="1" dirty="0">
                <a:solidFill>
                  <a:srgbClr val="FF0000"/>
                </a:solidFill>
              </a:rPr>
              <a:t>domingo</a:t>
            </a:r>
            <a:r>
              <a:rPr lang="es-ES" sz="5400" b="1" dirty="0">
                <a:solidFill>
                  <a:srgbClr val="002060"/>
                </a:solidFill>
              </a:rPr>
              <a:t>.</a:t>
            </a:r>
          </a:p>
          <a:p>
            <a:pPr>
              <a:buClr>
                <a:srgbClr val="FF0000"/>
              </a:buClr>
            </a:pPr>
            <a:endParaRPr lang="es-ES" sz="5400" b="1" dirty="0">
              <a:solidFill>
                <a:srgbClr val="002060"/>
              </a:solidFill>
            </a:endParaRPr>
          </a:p>
        </p:txBody>
      </p:sp>
    </p:spTree>
    <p:extLst>
      <p:ext uri="{BB962C8B-B14F-4D97-AF65-F5344CB8AC3E}">
        <p14:creationId xmlns:p14="http://schemas.microsoft.com/office/powerpoint/2010/main" val="397626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531370"/>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Según </a:t>
            </a:r>
            <a:r>
              <a:rPr lang="es-ES" sz="4800" b="1" dirty="0">
                <a:solidFill>
                  <a:srgbClr val="002060"/>
                </a:solidFill>
              </a:rPr>
              <a:t>Malaquías Martin, la </a:t>
            </a:r>
            <a:r>
              <a:rPr lang="es-ES" sz="4800" b="1" dirty="0">
                <a:solidFill>
                  <a:srgbClr val="FF0000"/>
                </a:solidFill>
              </a:rPr>
              <a:t>organización</a:t>
            </a:r>
            <a:r>
              <a:rPr lang="es-ES" sz="4800" b="1" dirty="0">
                <a:solidFill>
                  <a:srgbClr val="002060"/>
                </a:solidFill>
              </a:rPr>
              <a:t> de la iglesia Romana es </a:t>
            </a:r>
            <a:r>
              <a:rPr lang="es-ES" sz="4800" b="1" dirty="0">
                <a:solidFill>
                  <a:srgbClr val="FF0000"/>
                </a:solidFill>
              </a:rPr>
              <a:t>un reflejo </a:t>
            </a:r>
            <a:r>
              <a:rPr lang="es-ES" sz="4800" b="1" dirty="0">
                <a:solidFill>
                  <a:srgbClr val="002060"/>
                </a:solidFill>
              </a:rPr>
              <a:t>de la organización que heredó del imperio romano. El </a:t>
            </a:r>
            <a:r>
              <a:rPr lang="es-ES" sz="4800" b="1" dirty="0">
                <a:solidFill>
                  <a:srgbClr val="FF0000"/>
                </a:solidFill>
              </a:rPr>
              <a:t>emperador</a:t>
            </a:r>
            <a:r>
              <a:rPr lang="es-ES" sz="4800" b="1" dirty="0">
                <a:solidFill>
                  <a:srgbClr val="002060"/>
                </a:solidFill>
              </a:rPr>
              <a:t> fue reemplazado por el papa, los </a:t>
            </a:r>
            <a:r>
              <a:rPr lang="es-ES" sz="4800" b="1" dirty="0">
                <a:solidFill>
                  <a:srgbClr val="FF0000"/>
                </a:solidFill>
              </a:rPr>
              <a:t>senadores</a:t>
            </a:r>
            <a:r>
              <a:rPr lang="es-ES" sz="4800" b="1" dirty="0">
                <a:solidFill>
                  <a:srgbClr val="002060"/>
                </a:solidFill>
              </a:rPr>
              <a:t> por los cardenales, los </a:t>
            </a:r>
            <a:r>
              <a:rPr lang="es-ES" sz="4800" b="1" dirty="0">
                <a:solidFill>
                  <a:srgbClr val="FF0000"/>
                </a:solidFill>
              </a:rPr>
              <a:t>cónsules</a:t>
            </a:r>
            <a:r>
              <a:rPr lang="es-ES" sz="4800" b="1" dirty="0">
                <a:solidFill>
                  <a:srgbClr val="002060"/>
                </a:solidFill>
              </a:rPr>
              <a:t> por los arzobispos y los </a:t>
            </a:r>
            <a:r>
              <a:rPr lang="es-ES" sz="4800" b="1" dirty="0">
                <a:solidFill>
                  <a:srgbClr val="FF0000"/>
                </a:solidFill>
              </a:rPr>
              <a:t>pro-cónsules</a:t>
            </a:r>
            <a:r>
              <a:rPr lang="es-ES" sz="4800" b="1" dirty="0">
                <a:solidFill>
                  <a:srgbClr val="002060"/>
                </a:solidFill>
              </a:rPr>
              <a:t> por los obispos:</a:t>
            </a:r>
          </a:p>
        </p:txBody>
      </p:sp>
    </p:spTree>
    <p:extLst>
      <p:ext uri="{BB962C8B-B14F-4D97-AF65-F5344CB8AC3E}">
        <p14:creationId xmlns:p14="http://schemas.microsoft.com/office/powerpoint/2010/main" val="2563110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450759"/>
            <a:ext cx="11297264" cy="5262979"/>
          </a:xfrm>
          <a:prstGeom prst="rect">
            <a:avLst/>
          </a:prstGeom>
          <a:noFill/>
        </p:spPr>
        <p:txBody>
          <a:bodyPr wrap="square" rtlCol="0">
            <a:spAutoFit/>
          </a:bodyPr>
          <a:lstStyle/>
          <a:p>
            <a:r>
              <a:rPr lang="es-ES" sz="4800" b="1" dirty="0">
                <a:solidFill>
                  <a:schemeClr val="bg1"/>
                </a:solidFill>
              </a:rPr>
              <a:t>“En tres siglos la iglesia romana había </a:t>
            </a:r>
            <a:r>
              <a:rPr lang="es-ES" sz="4800" b="1" dirty="0">
                <a:solidFill>
                  <a:srgbClr val="FFFF00"/>
                </a:solidFill>
              </a:rPr>
              <a:t>transformado la organización </a:t>
            </a:r>
            <a:r>
              <a:rPr lang="es-ES" sz="4800" b="1" dirty="0">
                <a:solidFill>
                  <a:schemeClr val="bg1"/>
                </a:solidFill>
              </a:rPr>
              <a:t>administrativa del imperio romano convirtiéndolo en un sistema eclesiástico de obispados, diócesis, monasterios, colonias, guarniciones, escuelas, bibliotecas, centros administrativos,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err="1">
                <a:solidFill>
                  <a:srgbClr val="FF0000"/>
                </a:solidFill>
                <a:latin typeface="Arial Black" panose="020B0A04020102020204" pitchFamily="34" charset="0"/>
              </a:rPr>
              <a:t>Malaquías</a:t>
            </a:r>
            <a:r>
              <a:rPr lang="en-US" sz="3600" b="1" dirty="0">
                <a:solidFill>
                  <a:srgbClr val="FF0000"/>
                </a:solidFill>
                <a:latin typeface="Arial Black" panose="020B0A04020102020204" pitchFamily="34" charset="0"/>
              </a:rPr>
              <a:t> Martin, The Decline and Fall of the Roman Church, p. 105.</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35148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2775" y="197147"/>
            <a:ext cx="11297264" cy="6740307"/>
          </a:xfrm>
          <a:prstGeom prst="rect">
            <a:avLst/>
          </a:prstGeom>
          <a:noFill/>
        </p:spPr>
        <p:txBody>
          <a:bodyPr wrap="square" rtlCol="0">
            <a:spAutoFit/>
          </a:bodyPr>
          <a:lstStyle/>
          <a:p>
            <a:r>
              <a:rPr lang="es-ES" sz="4800" b="1" dirty="0" smtClean="0">
                <a:solidFill>
                  <a:schemeClr val="bg1"/>
                </a:solidFill>
              </a:rPr>
              <a:t>embajadores</a:t>
            </a:r>
            <a:r>
              <a:rPr lang="es-ES" sz="4800" b="1" dirty="0">
                <a:solidFill>
                  <a:schemeClr val="bg1"/>
                </a:solidFill>
              </a:rPr>
              <a:t>, representantes, tribunales de justicia y un sistema de leyes detallado, y </a:t>
            </a:r>
            <a:r>
              <a:rPr lang="es-ES" sz="4800" b="1" dirty="0">
                <a:solidFill>
                  <a:srgbClr val="FFFF00"/>
                </a:solidFill>
              </a:rPr>
              <a:t>todo esto estaba bajo el control directo del papa</a:t>
            </a:r>
            <a:r>
              <a:rPr lang="es-ES" sz="4800" b="1" dirty="0">
                <a:solidFill>
                  <a:schemeClr val="bg1"/>
                </a:solidFill>
              </a:rPr>
              <a:t>. Su palacio romano, el Letrán, llego a ser el </a:t>
            </a:r>
            <a:r>
              <a:rPr lang="es-ES" sz="4800" b="1" dirty="0">
                <a:solidFill>
                  <a:srgbClr val="FFFF00"/>
                </a:solidFill>
              </a:rPr>
              <a:t>nuevo senado</a:t>
            </a:r>
            <a:r>
              <a:rPr lang="es-ES" sz="4800" b="1" dirty="0">
                <a:solidFill>
                  <a:schemeClr val="bg1"/>
                </a:solidFill>
              </a:rPr>
              <a:t>. Los nuevos </a:t>
            </a:r>
            <a:r>
              <a:rPr lang="es-ES" sz="4800" b="1" dirty="0">
                <a:solidFill>
                  <a:srgbClr val="FFFF00"/>
                </a:solidFill>
              </a:rPr>
              <a:t>senadores</a:t>
            </a:r>
            <a:r>
              <a:rPr lang="es-ES" sz="4800" b="1" dirty="0">
                <a:solidFill>
                  <a:schemeClr val="bg1"/>
                </a:solidFill>
              </a:rPr>
              <a:t> eran los cardenales. Los obispos que vivían en roma y los sacerdotes y diáconos ayudaban al papa a administrar </a:t>
            </a:r>
            <a:r>
              <a:rPr lang="es-ES" sz="4800" b="1" dirty="0">
                <a:solidFill>
                  <a:srgbClr val="FFFF00"/>
                </a:solidFill>
              </a:rPr>
              <a:t>este nuevo </a:t>
            </a:r>
            <a:r>
              <a:rPr lang="es-ES" sz="4800" b="1" dirty="0" err="1">
                <a:solidFill>
                  <a:srgbClr val="FFFF00"/>
                </a:solidFill>
              </a:rPr>
              <a:t>imperium</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477099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421262"/>
            <a:ext cx="11297264" cy="5262979"/>
          </a:xfrm>
          <a:prstGeom prst="rect">
            <a:avLst/>
          </a:prstGeom>
          <a:noFill/>
        </p:spPr>
        <p:txBody>
          <a:bodyPr wrap="square" rtlCol="0">
            <a:spAutoFit/>
          </a:bodyPr>
          <a:lstStyle/>
          <a:p>
            <a:r>
              <a:rPr lang="es-ES" sz="4800" b="1" dirty="0">
                <a:solidFill>
                  <a:schemeClr val="bg1"/>
                </a:solidFill>
              </a:rPr>
              <a:t>“La iglesia romana . . . solapadamente </a:t>
            </a:r>
            <a:r>
              <a:rPr lang="es-ES" sz="4800" b="1" dirty="0">
                <a:solidFill>
                  <a:srgbClr val="FFFF00"/>
                </a:solidFill>
              </a:rPr>
              <a:t>tomó el lugar</a:t>
            </a:r>
            <a:r>
              <a:rPr lang="es-ES" sz="4800" b="1" dirty="0">
                <a:solidFill>
                  <a:schemeClr val="bg1"/>
                </a:solidFill>
              </a:rPr>
              <a:t> del imperio romano mundial y en verdad es </a:t>
            </a:r>
            <a:r>
              <a:rPr lang="es-ES" sz="4800" b="1" dirty="0">
                <a:solidFill>
                  <a:srgbClr val="FFFF00"/>
                </a:solidFill>
              </a:rPr>
              <a:t>su continuación</a:t>
            </a:r>
            <a:r>
              <a:rPr lang="es-ES" sz="4800" b="1" dirty="0">
                <a:solidFill>
                  <a:schemeClr val="bg1"/>
                </a:solidFill>
              </a:rPr>
              <a:t>. El imperio no ha perecido, sino que se ha realizado una </a:t>
            </a:r>
            <a:r>
              <a:rPr lang="es-ES" sz="4800" b="1" dirty="0">
                <a:solidFill>
                  <a:srgbClr val="FFFF00"/>
                </a:solidFill>
              </a:rPr>
              <a:t>transformación</a:t>
            </a:r>
            <a:r>
              <a:rPr lang="es-ES" sz="4800" b="1" dirty="0">
                <a:solidFill>
                  <a:schemeClr val="bg1"/>
                </a:solidFill>
              </a:rPr>
              <a:t>. Es una creación política tan imponente como un imperio mundial, pues es la </a:t>
            </a:r>
            <a:r>
              <a:rPr lang="es-ES" sz="4800" b="1" dirty="0">
                <a:solidFill>
                  <a:srgbClr val="FFFF00"/>
                </a:solidFill>
              </a:rPr>
              <a:t>continuación del imperio romano</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600" b="1" dirty="0">
                <a:solidFill>
                  <a:srgbClr val="FF0000"/>
                </a:solidFill>
                <a:latin typeface="Arial Black" panose="020B0A04020102020204" pitchFamily="34" charset="0"/>
              </a:rPr>
              <a:t>Adolph </a:t>
            </a:r>
            <a:r>
              <a:rPr lang="en-US" sz="3600" b="1" dirty="0" err="1">
                <a:solidFill>
                  <a:srgbClr val="FF0000"/>
                </a:solidFill>
                <a:latin typeface="Arial Black" panose="020B0A04020102020204" pitchFamily="34" charset="0"/>
              </a:rPr>
              <a:t>Harnack</a:t>
            </a:r>
            <a:r>
              <a:rPr lang="en-US" sz="3600" b="1" dirty="0">
                <a:solidFill>
                  <a:srgbClr val="FF0000"/>
                </a:solidFill>
                <a:latin typeface="Arial Black" panose="020B0A04020102020204" pitchFamily="34" charset="0"/>
              </a:rPr>
              <a:t>, What is Christianity, pp. 269, 270.</a:t>
            </a:r>
          </a:p>
        </p:txBody>
      </p:sp>
    </p:spTree>
    <p:extLst>
      <p:ext uri="{BB962C8B-B14F-4D97-AF65-F5344CB8AC3E}">
        <p14:creationId xmlns:p14="http://schemas.microsoft.com/office/powerpoint/2010/main" val="1370807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531370"/>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002060"/>
                </a:solidFill>
              </a:rPr>
              <a:t>nombre del líder de la iglesia romana es ‘</a:t>
            </a:r>
            <a:r>
              <a:rPr lang="es-ES" sz="4400" b="1" dirty="0">
                <a:solidFill>
                  <a:srgbClr val="FF0000"/>
                </a:solidFill>
              </a:rPr>
              <a:t>sumo-pontífice</a:t>
            </a:r>
            <a:r>
              <a:rPr lang="es-ES" sz="4400" b="1" dirty="0">
                <a:solidFill>
                  <a:srgbClr val="002060"/>
                </a:solidFill>
              </a:rPr>
              <a:t>’ (</a:t>
            </a:r>
            <a:r>
              <a:rPr lang="es-ES" sz="4400" b="1" dirty="0" err="1">
                <a:solidFill>
                  <a:srgbClr val="002060"/>
                </a:solidFill>
              </a:rPr>
              <a:t>Pontifex</a:t>
            </a:r>
            <a:r>
              <a:rPr lang="es-ES" sz="4400" b="1" dirty="0">
                <a:solidFill>
                  <a:srgbClr val="002060"/>
                </a:solidFill>
              </a:rPr>
              <a:t> </a:t>
            </a:r>
            <a:r>
              <a:rPr lang="es-ES" sz="4400" b="1" dirty="0" err="1">
                <a:solidFill>
                  <a:srgbClr val="002060"/>
                </a:solidFill>
              </a:rPr>
              <a:t>Maximus</a:t>
            </a:r>
            <a:r>
              <a:rPr lang="es-ES" sz="4400" b="1" dirty="0">
                <a:solidFill>
                  <a:srgbClr val="002060"/>
                </a:solidFill>
              </a:rPr>
              <a:t>), el </a:t>
            </a:r>
            <a:r>
              <a:rPr lang="es-ES" sz="4400" b="1" dirty="0">
                <a:solidFill>
                  <a:srgbClr val="FF0000"/>
                </a:solidFill>
              </a:rPr>
              <a:t>idéntico nombre </a:t>
            </a:r>
            <a:r>
              <a:rPr lang="es-ES" sz="4400" b="1" dirty="0">
                <a:solidFill>
                  <a:srgbClr val="002060"/>
                </a:solidFill>
              </a:rPr>
              <a:t>que designaba al emperador romano.</a:t>
            </a:r>
          </a:p>
          <a:p>
            <a:pPr marL="571500" indent="-571500">
              <a:buClr>
                <a:srgbClr val="FF0000"/>
              </a:buClr>
              <a:buFont typeface="Wingdings" panose="05000000000000000000" pitchFamily="2" charset="2"/>
              <a:buChar char="Ø"/>
            </a:pPr>
            <a:r>
              <a:rPr lang="es-ES" sz="4400" b="1" dirty="0" smtClean="0">
                <a:solidFill>
                  <a:srgbClr val="002060"/>
                </a:solidFill>
              </a:rPr>
              <a:t>Múltiples </a:t>
            </a:r>
            <a:r>
              <a:rPr lang="es-ES" sz="4400" b="1" dirty="0">
                <a:solidFill>
                  <a:srgbClr val="FF0000"/>
                </a:solidFill>
              </a:rPr>
              <a:t>historiadores</a:t>
            </a:r>
            <a:r>
              <a:rPr lang="es-ES" sz="4400" b="1" dirty="0">
                <a:solidFill>
                  <a:srgbClr val="002060"/>
                </a:solidFill>
              </a:rPr>
              <a:t> afirman que el papado continuó el legado del imperio Romano. En </a:t>
            </a:r>
            <a:r>
              <a:rPr lang="es-ES" sz="4400" b="1" dirty="0">
                <a:solidFill>
                  <a:srgbClr val="FF0000"/>
                </a:solidFill>
              </a:rPr>
              <a:t>1911</a:t>
            </a:r>
            <a:r>
              <a:rPr lang="es-ES" sz="4400" b="1" dirty="0">
                <a:solidFill>
                  <a:srgbClr val="002060"/>
                </a:solidFill>
              </a:rPr>
              <a:t> el autor católico romano James P. </a:t>
            </a:r>
            <a:r>
              <a:rPr lang="es-ES" sz="4400" b="1" dirty="0" err="1">
                <a:solidFill>
                  <a:srgbClr val="002060"/>
                </a:solidFill>
              </a:rPr>
              <a:t>Conroy</a:t>
            </a:r>
            <a:r>
              <a:rPr lang="es-ES" sz="4400" b="1" dirty="0">
                <a:solidFill>
                  <a:srgbClr val="002060"/>
                </a:solidFill>
              </a:rPr>
              <a:t> comparó lo que era el papado </a:t>
            </a:r>
            <a:r>
              <a:rPr lang="es-ES" sz="4400" b="1" dirty="0">
                <a:solidFill>
                  <a:srgbClr val="FF0000"/>
                </a:solidFill>
              </a:rPr>
              <a:t>antes</a:t>
            </a:r>
            <a:r>
              <a:rPr lang="es-ES" sz="4400" b="1" dirty="0">
                <a:solidFill>
                  <a:srgbClr val="002060"/>
                </a:solidFill>
              </a:rPr>
              <a:t> y </a:t>
            </a:r>
            <a:r>
              <a:rPr lang="es-ES" sz="4400" b="1" dirty="0">
                <a:solidFill>
                  <a:srgbClr val="FF0000"/>
                </a:solidFill>
              </a:rPr>
              <a:t>después</a:t>
            </a:r>
            <a:r>
              <a:rPr lang="es-ES" sz="4400" b="1" dirty="0">
                <a:solidFill>
                  <a:srgbClr val="002060"/>
                </a:solidFill>
              </a:rPr>
              <a:t> del año 1870:</a:t>
            </a:r>
          </a:p>
        </p:txBody>
      </p:sp>
    </p:spTree>
    <p:extLst>
      <p:ext uri="{BB962C8B-B14F-4D97-AF65-F5344CB8AC3E}">
        <p14:creationId xmlns:p14="http://schemas.microsoft.com/office/powerpoint/2010/main" val="2674438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421262"/>
            <a:ext cx="11297264" cy="5016758"/>
          </a:xfrm>
          <a:prstGeom prst="rect">
            <a:avLst/>
          </a:prstGeom>
          <a:noFill/>
        </p:spPr>
        <p:txBody>
          <a:bodyPr wrap="square" rtlCol="0">
            <a:spAutoFit/>
          </a:bodyPr>
          <a:lstStyle/>
          <a:p>
            <a:r>
              <a:rPr lang="es-ES" sz="4000" b="1" dirty="0">
                <a:solidFill>
                  <a:schemeClr val="bg1"/>
                </a:solidFill>
              </a:rPr>
              <a:t>“Y ahora que el </a:t>
            </a:r>
            <a:r>
              <a:rPr lang="es-ES" sz="4000" b="1" dirty="0">
                <a:solidFill>
                  <a:srgbClr val="FFFF00"/>
                </a:solidFill>
              </a:rPr>
              <a:t>poder temporal </a:t>
            </a:r>
            <a:r>
              <a:rPr lang="es-ES" sz="4000" b="1" dirty="0">
                <a:solidFill>
                  <a:schemeClr val="bg1"/>
                </a:solidFill>
              </a:rPr>
              <a:t>de los pontífices romanos es asunto </a:t>
            </a:r>
            <a:r>
              <a:rPr lang="es-ES" sz="4000" b="1" dirty="0">
                <a:solidFill>
                  <a:srgbClr val="FFFF00"/>
                </a:solidFill>
              </a:rPr>
              <a:t>del pasado </a:t>
            </a:r>
            <a:r>
              <a:rPr lang="es-ES" sz="4000" b="1" dirty="0">
                <a:solidFill>
                  <a:schemeClr val="bg1"/>
                </a:solidFill>
              </a:rPr>
              <a:t>y el líder de la iglesia bajo el alto cielo se ve obligado a depender por su mantenimiento de la generosidad de sus </a:t>
            </a:r>
            <a:r>
              <a:rPr lang="es-ES" sz="4000" b="1" dirty="0">
                <a:solidFill>
                  <a:srgbClr val="FFFF00"/>
                </a:solidFill>
              </a:rPr>
              <a:t>hijos espirituales </a:t>
            </a:r>
            <a:r>
              <a:rPr lang="es-ES" sz="4000" b="1" dirty="0">
                <a:solidFill>
                  <a:schemeClr val="bg1"/>
                </a:solidFill>
              </a:rPr>
              <a:t>en todo el mundo y ahora que un </a:t>
            </a:r>
            <a:r>
              <a:rPr lang="es-ES" sz="4000" b="1" dirty="0" smtClean="0">
                <a:solidFill>
                  <a:schemeClr val="bg1"/>
                </a:solidFill>
              </a:rPr>
              <a:t>usurpador ocupa </a:t>
            </a:r>
            <a:r>
              <a:rPr lang="es-ES" sz="4000" b="1" dirty="0">
                <a:solidFill>
                  <a:schemeClr val="bg1"/>
                </a:solidFill>
              </a:rPr>
              <a:t>el trono sobre el cual gobernó el papa por </a:t>
            </a:r>
            <a:r>
              <a:rPr lang="es-ES" sz="4000" b="1" dirty="0">
                <a:solidFill>
                  <a:srgbClr val="FFFF00"/>
                </a:solidFill>
              </a:rPr>
              <a:t>mil años </a:t>
            </a:r>
            <a:r>
              <a:rPr lang="es-ES" sz="4000" b="1" dirty="0">
                <a:solidFill>
                  <a:schemeClr val="bg1"/>
                </a:solidFill>
              </a:rPr>
              <a:t>mientras que su legítimo dueño se </a:t>
            </a:r>
            <a:r>
              <a:rPr lang="es-ES" sz="4000" b="1" dirty="0">
                <a:solidFill>
                  <a:srgbClr val="FFFF00"/>
                </a:solidFill>
              </a:rPr>
              <a:t>halla prisionero </a:t>
            </a:r>
            <a:r>
              <a:rPr lang="es-ES" sz="4000" b="1" dirty="0">
                <a:solidFill>
                  <a:schemeClr val="bg1"/>
                </a:solidFill>
              </a:rPr>
              <a:t>en su propia ciudad,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38499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2800" b="1" dirty="0">
                <a:solidFill>
                  <a:srgbClr val="FF0000"/>
                </a:solidFill>
                <a:latin typeface="Arial Black" panose="020B0A04020102020204" pitchFamily="34" charset="0"/>
              </a:rPr>
              <a:t>Fuente: Two </a:t>
            </a:r>
            <a:r>
              <a:rPr lang="en-US" sz="2800" b="1" dirty="0" err="1">
                <a:solidFill>
                  <a:srgbClr val="FF0000"/>
                </a:solidFill>
                <a:latin typeface="Arial Black" panose="020B0A04020102020204" pitchFamily="34" charset="0"/>
              </a:rPr>
              <a:t>Romes</a:t>
            </a:r>
            <a:r>
              <a:rPr lang="en-US" sz="2800" b="1" dirty="0">
                <a:solidFill>
                  <a:srgbClr val="FF0000"/>
                </a:solidFill>
                <a:latin typeface="Arial Black" panose="020B0A04020102020204" pitchFamily="34" charset="0"/>
              </a:rPr>
              <a:t>, by James P. Conroy, in The American Catholic Quarterly Review, Volume XXXVI (36), </a:t>
            </a:r>
            <a:r>
              <a:rPr lang="en-US" sz="2800" b="1" dirty="0" smtClean="0">
                <a:solidFill>
                  <a:srgbClr val="FF0000"/>
                </a:solidFill>
                <a:latin typeface="Arial Black" panose="020B0A04020102020204" pitchFamily="34" charset="0"/>
              </a:rPr>
              <a:t>1911</a:t>
            </a:r>
            <a:r>
              <a:rPr lang="en-US" sz="2800" b="1" dirty="0">
                <a:solidFill>
                  <a:srgbClr val="FF0000"/>
                </a:solidFill>
                <a:latin typeface="Arial Black" panose="020B0A04020102020204" pitchFamily="34" charset="0"/>
              </a:rPr>
              <a:t>, pgs. 193-194.</a:t>
            </a:r>
          </a:p>
        </p:txBody>
      </p:sp>
    </p:spTree>
    <p:extLst>
      <p:ext uri="{BB962C8B-B14F-4D97-AF65-F5344CB8AC3E}">
        <p14:creationId xmlns:p14="http://schemas.microsoft.com/office/powerpoint/2010/main" val="29941444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152901"/>
            <a:ext cx="11297264" cy="6247864"/>
          </a:xfrm>
          <a:prstGeom prst="rect">
            <a:avLst/>
          </a:prstGeom>
          <a:noFill/>
        </p:spPr>
        <p:txBody>
          <a:bodyPr wrap="square" rtlCol="0">
            <a:spAutoFit/>
          </a:bodyPr>
          <a:lstStyle/>
          <a:p>
            <a:r>
              <a:rPr lang="es-ES" sz="4000" b="1" dirty="0" smtClean="0">
                <a:solidFill>
                  <a:schemeClr val="bg1"/>
                </a:solidFill>
              </a:rPr>
              <a:t>sería </a:t>
            </a:r>
            <a:r>
              <a:rPr lang="es-ES" sz="4000" b="1" dirty="0">
                <a:solidFill>
                  <a:schemeClr val="bg1"/>
                </a:solidFill>
              </a:rPr>
              <a:t>de interés desde muchos puntos de vista que comparemos como eran la gente y la ciudad de roma </a:t>
            </a:r>
            <a:r>
              <a:rPr lang="es-ES" sz="4000" b="1" dirty="0">
                <a:solidFill>
                  <a:srgbClr val="FFFF00"/>
                </a:solidFill>
              </a:rPr>
              <a:t>antes de 1870 </a:t>
            </a:r>
            <a:r>
              <a:rPr lang="es-ES" sz="4000" b="1" dirty="0">
                <a:solidFill>
                  <a:schemeClr val="bg1"/>
                </a:solidFill>
              </a:rPr>
              <a:t>con lo que son hoy. Hace mucho tiempo, cuando por causa de la negligencia de los emperadores romanos el imperio occidental quedó a la merced de las multitudes bárbaras, los romanos buscaron a un individuo que los ayudara y protegiera y le pidieron que gobernara sobre ellos; de este modo sencillo comenzó la </a:t>
            </a:r>
            <a:r>
              <a:rPr lang="es-ES" sz="4000" b="1" dirty="0">
                <a:solidFill>
                  <a:srgbClr val="FFFF00"/>
                </a:solidFill>
              </a:rPr>
              <a:t>soberanía temporal </a:t>
            </a:r>
            <a:r>
              <a:rPr lang="es-ES" sz="4000" b="1" dirty="0">
                <a:solidFill>
                  <a:schemeClr val="bg1"/>
                </a:solidFill>
              </a:rPr>
              <a:t>de los papas. </a:t>
            </a:r>
          </a:p>
        </p:txBody>
      </p:sp>
    </p:spTree>
    <p:extLst>
      <p:ext uri="{BB962C8B-B14F-4D97-AF65-F5344CB8AC3E}">
        <p14:creationId xmlns:p14="http://schemas.microsoft.com/office/powerpoint/2010/main" val="233208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35975" y="368502"/>
            <a:ext cx="110474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5400" b="1" dirty="0">
                <a:solidFill>
                  <a:srgbClr val="002060"/>
                </a:solidFill>
              </a:rPr>
              <a:t>En la lección anterior estudiamos la gran cadena profética de Daniel 7 pero solo llegamos al momento de la división del imperio romano. Ahora debemos identificar el siguiente eslabón de la cadena, el </a:t>
            </a:r>
            <a:r>
              <a:rPr lang="es-ES" sz="5400" b="1" dirty="0">
                <a:solidFill>
                  <a:srgbClr val="FF0000"/>
                </a:solidFill>
              </a:rPr>
              <a:t>cuerno pequeño</a:t>
            </a:r>
            <a:r>
              <a:rPr lang="es-ES" sz="5400" b="1" dirty="0">
                <a:solidFill>
                  <a:srgbClr val="002060"/>
                </a:solidFill>
              </a:rPr>
              <a:t>. Repasemos la cadena</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3303355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0040" y="152901"/>
            <a:ext cx="11297264" cy="6740307"/>
          </a:xfrm>
          <a:prstGeom prst="rect">
            <a:avLst/>
          </a:prstGeom>
          <a:noFill/>
        </p:spPr>
        <p:txBody>
          <a:bodyPr wrap="square" rtlCol="0">
            <a:spAutoFit/>
          </a:bodyPr>
          <a:lstStyle/>
          <a:p>
            <a:r>
              <a:rPr lang="es-ES" sz="4800" b="1" dirty="0" smtClean="0">
                <a:solidFill>
                  <a:schemeClr val="bg1"/>
                </a:solidFill>
              </a:rPr>
              <a:t>Y </a:t>
            </a:r>
            <a:r>
              <a:rPr lang="es-ES" sz="4800" b="1" dirty="0">
                <a:solidFill>
                  <a:schemeClr val="bg1"/>
                </a:solidFill>
              </a:rPr>
              <a:t>humildemente ascendiendo al </a:t>
            </a:r>
            <a:r>
              <a:rPr lang="es-ES" sz="4800" b="1" dirty="0">
                <a:solidFill>
                  <a:srgbClr val="FFFF00"/>
                </a:solidFill>
              </a:rPr>
              <a:t>trono del César</a:t>
            </a:r>
            <a:r>
              <a:rPr lang="es-ES" sz="4800" b="1" dirty="0">
                <a:solidFill>
                  <a:schemeClr val="bg1"/>
                </a:solidFill>
              </a:rPr>
              <a:t>, el vicario de Cristo se apropió del cetro ante el cual los emperadores y los reyes de Europa </a:t>
            </a:r>
            <a:r>
              <a:rPr lang="es-ES" sz="4800" b="1" dirty="0">
                <a:solidFill>
                  <a:srgbClr val="FFFF00"/>
                </a:solidFill>
              </a:rPr>
              <a:t>se inclinaron reverentemente </a:t>
            </a:r>
            <a:r>
              <a:rPr lang="es-ES" sz="4800" b="1" dirty="0">
                <a:solidFill>
                  <a:schemeClr val="bg1"/>
                </a:solidFill>
              </a:rPr>
              <a:t>por muchos siglos. Lo hicieron por respeto a la dignidad de su cargo y también porque era el único mediador que ellos reconocían en medio de sus interminables guerras.”</a:t>
            </a:r>
          </a:p>
        </p:txBody>
      </p:sp>
    </p:spTree>
    <p:extLst>
      <p:ext uri="{BB962C8B-B14F-4D97-AF65-F5344CB8AC3E}">
        <p14:creationId xmlns:p14="http://schemas.microsoft.com/office/powerpoint/2010/main" val="3012819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619727"/>
            <a:ext cx="11297264" cy="6186309"/>
          </a:xfrm>
          <a:prstGeom prst="rect">
            <a:avLst/>
          </a:prstGeom>
          <a:noFill/>
        </p:spPr>
        <p:txBody>
          <a:bodyPr wrap="square" rtlCol="0">
            <a:spAutoFit/>
          </a:bodyPr>
          <a:lstStyle/>
          <a:p>
            <a:r>
              <a:rPr lang="es-ES" sz="4400" b="1" dirty="0">
                <a:solidFill>
                  <a:schemeClr val="bg1"/>
                </a:solidFill>
              </a:rPr>
              <a:t>“Al contemplar las ruinas del imperio occidental tal es el espectáculo que vemos por todas partes. . . la </a:t>
            </a:r>
            <a:r>
              <a:rPr lang="es-ES" sz="4400" b="1" dirty="0" err="1">
                <a:solidFill>
                  <a:schemeClr val="bg1"/>
                </a:solidFill>
              </a:rPr>
              <a:t>Pax</a:t>
            </a:r>
            <a:r>
              <a:rPr lang="es-ES" sz="4400" b="1" dirty="0">
                <a:solidFill>
                  <a:schemeClr val="bg1"/>
                </a:solidFill>
              </a:rPr>
              <a:t> Romana ha cesado y hay confusión universal. Pero doquiera hay un obispo, la religión protege todo lo que queda del antiguo orden. Por encima del horizonte asciende una </a:t>
            </a:r>
            <a:r>
              <a:rPr lang="es-ES" sz="4400" b="1" dirty="0">
                <a:solidFill>
                  <a:srgbClr val="FFFF00"/>
                </a:solidFill>
              </a:rPr>
              <a:t>nueva roma</a:t>
            </a:r>
            <a:r>
              <a:rPr lang="es-ES" sz="4400" b="1" dirty="0">
                <a:solidFill>
                  <a:schemeClr val="bg1"/>
                </a:solidFill>
              </a:rPr>
              <a:t>. Es la </a:t>
            </a:r>
            <a:r>
              <a:rPr lang="es-ES" sz="4400" b="1" dirty="0">
                <a:solidFill>
                  <a:srgbClr val="FFFF00"/>
                </a:solidFill>
              </a:rPr>
              <a:t>heredera de la religión</a:t>
            </a:r>
            <a:r>
              <a:rPr lang="es-ES" sz="4400" b="1" dirty="0">
                <a:solidFill>
                  <a:schemeClr val="bg1"/>
                </a:solidFill>
              </a:rPr>
              <a:t> que ha derrocado y se apropia del esplendor externo </a:t>
            </a:r>
            <a:r>
              <a:rPr lang="es-ES" sz="4400" b="1" dirty="0">
                <a:solidFill>
                  <a:srgbClr val="FFFF00"/>
                </a:solidFill>
              </a:rPr>
              <a:t>de los césares</a:t>
            </a:r>
            <a:r>
              <a:rPr lang="es-ES" sz="4400" b="1" dirty="0">
                <a:solidFill>
                  <a:schemeClr val="bg1"/>
                </a:solidFill>
              </a:rPr>
              <a:t>. . .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2800" b="1" dirty="0">
                <a:solidFill>
                  <a:srgbClr val="FF0000"/>
                </a:solidFill>
                <a:latin typeface="Arial Black" panose="020B0A04020102020204" pitchFamily="34" charset="0"/>
              </a:rPr>
              <a:t>W. F. Barry, The Papal Monarchy, pp. 45, 46.</a:t>
            </a:r>
          </a:p>
        </p:txBody>
      </p:sp>
    </p:spTree>
    <p:extLst>
      <p:ext uri="{BB962C8B-B14F-4D97-AF65-F5344CB8AC3E}">
        <p14:creationId xmlns:p14="http://schemas.microsoft.com/office/powerpoint/2010/main" val="3815861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69033" y="117693"/>
            <a:ext cx="11297264" cy="6740307"/>
          </a:xfrm>
          <a:prstGeom prst="rect">
            <a:avLst/>
          </a:prstGeom>
          <a:noFill/>
        </p:spPr>
        <p:txBody>
          <a:bodyPr wrap="square" rtlCol="0">
            <a:spAutoFit/>
          </a:bodyPr>
          <a:lstStyle/>
          <a:p>
            <a:r>
              <a:rPr lang="es-ES" sz="4800" b="1" dirty="0" smtClean="0">
                <a:solidFill>
                  <a:schemeClr val="bg1"/>
                </a:solidFill>
              </a:rPr>
              <a:t>El </a:t>
            </a:r>
            <a:r>
              <a:rPr lang="es-ES" sz="4800" b="1" dirty="0">
                <a:solidFill>
                  <a:schemeClr val="bg1"/>
                </a:solidFill>
              </a:rPr>
              <a:t>emperador ya no es. . . pero el </a:t>
            </a:r>
            <a:r>
              <a:rPr lang="es-ES" sz="4800" b="1" dirty="0" err="1">
                <a:solidFill>
                  <a:schemeClr val="bg1"/>
                </a:solidFill>
              </a:rPr>
              <a:t>Pontifex</a:t>
            </a:r>
            <a:r>
              <a:rPr lang="es-ES" sz="4800" b="1" dirty="0">
                <a:solidFill>
                  <a:schemeClr val="bg1"/>
                </a:solidFill>
              </a:rPr>
              <a:t> </a:t>
            </a:r>
            <a:r>
              <a:rPr lang="es-ES" sz="4800" b="1" dirty="0" err="1">
                <a:solidFill>
                  <a:schemeClr val="bg1"/>
                </a:solidFill>
              </a:rPr>
              <a:t>Maximus</a:t>
            </a:r>
            <a:r>
              <a:rPr lang="es-ES" sz="4800" b="1" dirty="0">
                <a:solidFill>
                  <a:schemeClr val="bg1"/>
                </a:solidFill>
              </a:rPr>
              <a:t> permanece; [el </a:t>
            </a:r>
            <a:r>
              <a:rPr lang="es-ES" sz="4800" b="1" dirty="0" err="1">
                <a:solidFill>
                  <a:schemeClr val="bg1"/>
                </a:solidFill>
              </a:rPr>
              <a:t>Pontifex</a:t>
            </a:r>
            <a:r>
              <a:rPr lang="es-ES" sz="4800" b="1" dirty="0">
                <a:solidFill>
                  <a:schemeClr val="bg1"/>
                </a:solidFill>
              </a:rPr>
              <a:t> </a:t>
            </a:r>
            <a:r>
              <a:rPr lang="es-ES" sz="4800" b="1" dirty="0" err="1">
                <a:solidFill>
                  <a:schemeClr val="bg1"/>
                </a:solidFill>
              </a:rPr>
              <a:t>Maximus</a:t>
            </a:r>
            <a:r>
              <a:rPr lang="es-ES" sz="4800" b="1" dirty="0">
                <a:solidFill>
                  <a:schemeClr val="bg1"/>
                </a:solidFill>
              </a:rPr>
              <a:t>] es ahora el vicario de Cristo quien le ofrece a las tribus del norte la antigua civilización. Los convierte a su credo y ellos le sirven como padre y juez supremo. Esta es la monarquía papal que en su auge y declive proyecta su sombra sobre Europa por </a:t>
            </a:r>
            <a:r>
              <a:rPr lang="es-ES" sz="4800" b="1" dirty="0">
                <a:solidFill>
                  <a:srgbClr val="FFFF00"/>
                </a:solidFill>
              </a:rPr>
              <a:t>mil años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1306096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811456"/>
            <a:ext cx="11297264" cy="5632311"/>
          </a:xfrm>
          <a:prstGeom prst="rect">
            <a:avLst/>
          </a:prstGeom>
          <a:noFill/>
        </p:spPr>
        <p:txBody>
          <a:bodyPr wrap="square" rtlCol="0">
            <a:spAutoFit/>
          </a:bodyPr>
          <a:lstStyle/>
          <a:p>
            <a:r>
              <a:rPr lang="es-ES" sz="4000" b="1" dirty="0">
                <a:solidFill>
                  <a:schemeClr val="bg1"/>
                </a:solidFill>
              </a:rPr>
              <a:t>“Así fue que la iglesia romana se impuso imperceptiblemente, </a:t>
            </a:r>
            <a:r>
              <a:rPr lang="es-ES" sz="4000" b="1" dirty="0">
                <a:solidFill>
                  <a:srgbClr val="FFFF00"/>
                </a:solidFill>
              </a:rPr>
              <a:t>ocupando el lugar </a:t>
            </a:r>
            <a:r>
              <a:rPr lang="es-ES" sz="4000" b="1" dirty="0">
                <a:solidFill>
                  <a:schemeClr val="bg1"/>
                </a:solidFill>
              </a:rPr>
              <a:t>del imperio romano mundial del cual es en efecto su </a:t>
            </a:r>
            <a:r>
              <a:rPr lang="es-ES" sz="4000" b="1" dirty="0">
                <a:solidFill>
                  <a:srgbClr val="FFFF00"/>
                </a:solidFill>
              </a:rPr>
              <a:t>continuación</a:t>
            </a:r>
            <a:r>
              <a:rPr lang="es-ES" sz="4000" b="1" dirty="0">
                <a:solidFill>
                  <a:schemeClr val="bg1"/>
                </a:solidFill>
              </a:rPr>
              <a:t>. El imperio </a:t>
            </a:r>
            <a:r>
              <a:rPr lang="es-ES" sz="4000" b="1" dirty="0">
                <a:solidFill>
                  <a:srgbClr val="FFFF00"/>
                </a:solidFill>
              </a:rPr>
              <a:t>no ha perecido</a:t>
            </a:r>
            <a:r>
              <a:rPr lang="es-ES" sz="4000" b="1" dirty="0">
                <a:solidFill>
                  <a:schemeClr val="bg1"/>
                </a:solidFill>
              </a:rPr>
              <a:t>, sino que ha pasado por una </a:t>
            </a:r>
            <a:r>
              <a:rPr lang="es-ES" sz="4000" b="1" dirty="0">
                <a:solidFill>
                  <a:srgbClr val="FFFF00"/>
                </a:solidFill>
              </a:rPr>
              <a:t>transformación</a:t>
            </a:r>
            <a:r>
              <a:rPr lang="es-ES" sz="4000" b="1" dirty="0">
                <a:solidFill>
                  <a:schemeClr val="bg1"/>
                </a:solidFill>
              </a:rPr>
              <a:t>. . . [el papado] es una </a:t>
            </a:r>
            <a:r>
              <a:rPr lang="es-ES" sz="4000" b="1" dirty="0">
                <a:solidFill>
                  <a:srgbClr val="FFFF00"/>
                </a:solidFill>
              </a:rPr>
              <a:t>creación política </a:t>
            </a:r>
            <a:r>
              <a:rPr lang="es-ES" sz="4000" b="1" dirty="0">
                <a:solidFill>
                  <a:schemeClr val="bg1"/>
                </a:solidFill>
              </a:rPr>
              <a:t>tan imponente como un imperio mundial pues es la </a:t>
            </a:r>
            <a:r>
              <a:rPr lang="es-ES" sz="4000" b="1" dirty="0">
                <a:solidFill>
                  <a:srgbClr val="FFFF00"/>
                </a:solidFill>
              </a:rPr>
              <a:t>continuación</a:t>
            </a:r>
            <a:r>
              <a:rPr lang="es-ES" sz="4000" b="1" dirty="0">
                <a:solidFill>
                  <a:schemeClr val="bg1"/>
                </a:solidFill>
              </a:rPr>
              <a:t> del imperio romano. El papa, quien se autodenomina ‘Rey’ y ‘</a:t>
            </a:r>
            <a:r>
              <a:rPr lang="es-ES" sz="4000" b="1" dirty="0" err="1">
                <a:solidFill>
                  <a:schemeClr val="bg1"/>
                </a:solidFill>
              </a:rPr>
              <a:t>Pontifex</a:t>
            </a:r>
            <a:r>
              <a:rPr lang="es-ES" sz="4000" b="1" dirty="0">
                <a:solidFill>
                  <a:schemeClr val="bg1"/>
                </a:solidFill>
              </a:rPr>
              <a:t> </a:t>
            </a:r>
            <a:r>
              <a:rPr lang="es-ES" sz="4000" b="1" dirty="0" err="1">
                <a:solidFill>
                  <a:schemeClr val="bg1"/>
                </a:solidFill>
              </a:rPr>
              <a:t>Maximus</a:t>
            </a:r>
            <a:r>
              <a:rPr lang="es-ES" sz="4000" b="1" dirty="0">
                <a:solidFill>
                  <a:schemeClr val="bg1"/>
                </a:solidFill>
              </a:rPr>
              <a:t>’ es el </a:t>
            </a:r>
            <a:r>
              <a:rPr lang="es-ES" sz="4000" b="1" dirty="0">
                <a:solidFill>
                  <a:srgbClr val="FFFF00"/>
                </a:solidFill>
              </a:rPr>
              <a:t>sucesor de César</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2800" b="1" dirty="0">
                <a:solidFill>
                  <a:srgbClr val="FF0000"/>
                </a:solidFill>
                <a:latin typeface="Arial Black" panose="020B0A04020102020204" pitchFamily="34" charset="0"/>
              </a:rPr>
              <a:t>Adolph </a:t>
            </a:r>
            <a:r>
              <a:rPr lang="en-US" sz="2800" b="1" dirty="0" err="1">
                <a:solidFill>
                  <a:srgbClr val="FF0000"/>
                </a:solidFill>
                <a:latin typeface="Arial Black" panose="020B0A04020102020204" pitchFamily="34" charset="0"/>
              </a:rPr>
              <a:t>Harnack</a:t>
            </a:r>
            <a:r>
              <a:rPr lang="en-US" sz="2800" b="1" dirty="0">
                <a:solidFill>
                  <a:srgbClr val="FF0000"/>
                </a:solidFill>
                <a:latin typeface="Arial Black" panose="020B0A04020102020204" pitchFamily="34" charset="0"/>
              </a:rPr>
              <a:t>, What is Christianity, pp. 269, 270.</a:t>
            </a:r>
          </a:p>
        </p:txBody>
      </p:sp>
    </p:spTree>
    <p:extLst>
      <p:ext uri="{BB962C8B-B14F-4D97-AF65-F5344CB8AC3E}">
        <p14:creationId xmlns:p14="http://schemas.microsoft.com/office/powerpoint/2010/main" val="809653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2955" y="117693"/>
            <a:ext cx="11503274"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FF0000"/>
                </a:solidFill>
              </a:rPr>
              <a:t>#3 </a:t>
            </a:r>
            <a:r>
              <a:rPr lang="es-ES" sz="5400" b="1" u="sng" dirty="0">
                <a:solidFill>
                  <a:srgbClr val="002060"/>
                </a:solidFill>
              </a:rPr>
              <a:t>Arrancó a tres de las tribus </a:t>
            </a:r>
            <a:r>
              <a:rPr lang="es-ES" sz="5400" b="1" u="sng" dirty="0" smtClean="0">
                <a:solidFill>
                  <a:srgbClr val="002060"/>
                </a:solidFill>
              </a:rPr>
              <a:t>bárbaras</a:t>
            </a:r>
            <a:endParaRPr lang="es-ES" sz="5400" b="1" u="sng" dirty="0">
              <a:solidFill>
                <a:srgbClr val="002060"/>
              </a:solidFill>
            </a:endParaRPr>
          </a:p>
          <a:p>
            <a:pPr>
              <a:buClr>
                <a:srgbClr val="FF0000"/>
              </a:buClr>
            </a:pPr>
            <a:r>
              <a:rPr lang="es-ES" sz="5400" b="1" dirty="0">
                <a:solidFill>
                  <a:srgbClr val="FF0000"/>
                </a:solidFill>
              </a:rPr>
              <a:t>Después de caer </a:t>
            </a:r>
            <a:r>
              <a:rPr lang="es-ES" sz="5400" b="1" dirty="0">
                <a:solidFill>
                  <a:srgbClr val="002060"/>
                </a:solidFill>
              </a:rPr>
              <a:t>el imperio romano occidental en el año 476 DC, el papado </a:t>
            </a:r>
            <a:r>
              <a:rPr lang="es-ES" sz="5400" b="1" dirty="0">
                <a:solidFill>
                  <a:srgbClr val="FF0000"/>
                </a:solidFill>
              </a:rPr>
              <a:t>se alió </a:t>
            </a:r>
            <a:r>
              <a:rPr lang="es-ES" sz="5400" b="1" dirty="0">
                <a:solidFill>
                  <a:srgbClr val="002060"/>
                </a:solidFill>
              </a:rPr>
              <a:t>con los emperadores de oriente para </a:t>
            </a:r>
            <a:r>
              <a:rPr lang="es-ES" sz="5400" b="1" dirty="0">
                <a:solidFill>
                  <a:srgbClr val="FF0000"/>
                </a:solidFill>
              </a:rPr>
              <a:t>arrancar de raíz a tres</a:t>
            </a:r>
            <a:r>
              <a:rPr lang="es-ES" sz="5400" b="1" dirty="0">
                <a:solidFill>
                  <a:srgbClr val="002060"/>
                </a:solidFill>
              </a:rPr>
              <a:t> reinos heréticos: Los </a:t>
            </a:r>
            <a:r>
              <a:rPr lang="es-ES" sz="5400" b="1" dirty="0">
                <a:solidFill>
                  <a:srgbClr val="FF0000"/>
                </a:solidFill>
              </a:rPr>
              <a:t>Hérulos</a:t>
            </a:r>
            <a:r>
              <a:rPr lang="es-ES" sz="5400" b="1" dirty="0">
                <a:solidFill>
                  <a:srgbClr val="002060"/>
                </a:solidFill>
              </a:rPr>
              <a:t> (493 DC), los </a:t>
            </a:r>
            <a:r>
              <a:rPr lang="es-ES" sz="5400" b="1" dirty="0">
                <a:solidFill>
                  <a:srgbClr val="FF0000"/>
                </a:solidFill>
              </a:rPr>
              <a:t>Vándalos</a:t>
            </a:r>
            <a:r>
              <a:rPr lang="es-ES" sz="5400" b="1" dirty="0">
                <a:solidFill>
                  <a:srgbClr val="002060"/>
                </a:solidFill>
              </a:rPr>
              <a:t> (534 DC), y los </a:t>
            </a:r>
            <a:r>
              <a:rPr lang="es-ES" sz="5400" b="1" dirty="0">
                <a:solidFill>
                  <a:srgbClr val="FF0000"/>
                </a:solidFill>
              </a:rPr>
              <a:t>Ostrogodos</a:t>
            </a:r>
            <a:r>
              <a:rPr lang="es-ES" sz="5400" b="1" dirty="0">
                <a:solidFill>
                  <a:srgbClr val="002060"/>
                </a:solidFill>
              </a:rPr>
              <a:t> (538 DC</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253175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531370"/>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685800" indent="-6858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obispo de </a:t>
            </a:r>
            <a:r>
              <a:rPr lang="es-ES" sz="4800" b="1" dirty="0" smtClean="0">
                <a:solidFill>
                  <a:srgbClr val="002060"/>
                </a:solidFill>
              </a:rPr>
              <a:t>Roma </a:t>
            </a:r>
            <a:r>
              <a:rPr lang="es-ES" sz="4800" b="1" dirty="0">
                <a:solidFill>
                  <a:srgbClr val="002060"/>
                </a:solidFill>
              </a:rPr>
              <a:t>le </a:t>
            </a:r>
            <a:r>
              <a:rPr lang="es-ES" sz="4800" b="1" dirty="0">
                <a:solidFill>
                  <a:srgbClr val="FF0000"/>
                </a:solidFill>
              </a:rPr>
              <a:t>pidió </a:t>
            </a:r>
            <a:r>
              <a:rPr lang="es-ES" sz="4800" b="1" dirty="0" smtClean="0">
                <a:solidFill>
                  <a:srgbClr val="FF0000"/>
                </a:solidFill>
              </a:rPr>
              <a:t>al </a:t>
            </a:r>
            <a:r>
              <a:rPr lang="es-ES" sz="4800" b="1" dirty="0">
                <a:solidFill>
                  <a:srgbClr val="FF0000"/>
                </a:solidFill>
              </a:rPr>
              <a:t>emperador </a:t>
            </a:r>
            <a:r>
              <a:rPr lang="es-ES" sz="4800" b="1" dirty="0">
                <a:solidFill>
                  <a:srgbClr val="002060"/>
                </a:solidFill>
              </a:rPr>
              <a:t>que lo ayudara a </a:t>
            </a:r>
            <a:r>
              <a:rPr lang="es-ES" sz="4800" b="1" dirty="0">
                <a:solidFill>
                  <a:srgbClr val="FF0000"/>
                </a:solidFill>
              </a:rPr>
              <a:t>desarraigar a los hérulos </a:t>
            </a:r>
            <a:r>
              <a:rPr lang="es-ES" sz="4800" b="1" dirty="0">
                <a:solidFill>
                  <a:srgbClr val="002060"/>
                </a:solidFill>
              </a:rPr>
              <a:t>heréticos. En respuesta, el emperador envió a </a:t>
            </a:r>
            <a:r>
              <a:rPr lang="es-ES" sz="4800" b="1" dirty="0">
                <a:solidFill>
                  <a:srgbClr val="FF0000"/>
                </a:solidFill>
              </a:rPr>
              <a:t>Teodorico</a:t>
            </a:r>
            <a:r>
              <a:rPr lang="es-ES" sz="4800" b="1" dirty="0">
                <a:solidFill>
                  <a:srgbClr val="002060"/>
                </a:solidFill>
              </a:rPr>
              <a:t>, rey de los Ostrogodos </a:t>
            </a:r>
            <a:r>
              <a:rPr lang="es-ES" sz="4800" b="1" dirty="0" smtClean="0">
                <a:solidFill>
                  <a:srgbClr val="002060"/>
                </a:solidFill>
              </a:rPr>
              <a:t>para batallar </a:t>
            </a:r>
            <a:r>
              <a:rPr lang="es-ES" sz="4800" b="1" dirty="0">
                <a:solidFill>
                  <a:srgbClr val="002060"/>
                </a:solidFill>
              </a:rPr>
              <a:t>contra </a:t>
            </a:r>
            <a:r>
              <a:rPr lang="es-ES" sz="4800" b="1" dirty="0" err="1">
                <a:solidFill>
                  <a:srgbClr val="FF0000"/>
                </a:solidFill>
              </a:rPr>
              <a:t>Odoacro</a:t>
            </a:r>
            <a:r>
              <a:rPr lang="es-ES" sz="4800" b="1" dirty="0">
                <a:solidFill>
                  <a:srgbClr val="002060"/>
                </a:solidFill>
              </a:rPr>
              <a:t>, rey de los Hérulos. </a:t>
            </a:r>
            <a:r>
              <a:rPr lang="es-ES" sz="4800" b="1" dirty="0" err="1">
                <a:solidFill>
                  <a:srgbClr val="002060"/>
                </a:solidFill>
              </a:rPr>
              <a:t>Odoacro</a:t>
            </a:r>
            <a:r>
              <a:rPr lang="es-ES" sz="4800" b="1" dirty="0">
                <a:solidFill>
                  <a:srgbClr val="002060"/>
                </a:solidFill>
              </a:rPr>
              <a:t> fue muerto por Teodorico y los hérulos </a:t>
            </a:r>
            <a:r>
              <a:rPr lang="es-ES" sz="4800" b="1" dirty="0">
                <a:solidFill>
                  <a:srgbClr val="FF0000"/>
                </a:solidFill>
              </a:rPr>
              <a:t>desaparecieron de la historia</a:t>
            </a:r>
            <a:r>
              <a:rPr lang="es-ES" sz="4800" b="1" dirty="0">
                <a:solidFill>
                  <a:srgbClr val="002060"/>
                </a:solidFill>
              </a:rPr>
              <a:t> en el año </a:t>
            </a:r>
            <a:r>
              <a:rPr lang="es-ES" sz="4800" b="1" dirty="0">
                <a:solidFill>
                  <a:srgbClr val="FF0000"/>
                </a:solidFill>
              </a:rPr>
              <a:t>493 DC</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1174156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531370"/>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800" b="1" dirty="0" smtClean="0">
                <a:solidFill>
                  <a:srgbClr val="002060"/>
                </a:solidFill>
              </a:rPr>
              <a:t>El </a:t>
            </a:r>
            <a:r>
              <a:rPr lang="es-ES" sz="4800" b="1" dirty="0">
                <a:solidFill>
                  <a:srgbClr val="002060"/>
                </a:solidFill>
              </a:rPr>
              <a:t>próximo en la lista de los </a:t>
            </a:r>
            <a:r>
              <a:rPr lang="es-ES" sz="4800" b="1" dirty="0">
                <a:solidFill>
                  <a:srgbClr val="FF0000"/>
                </a:solidFill>
              </a:rPr>
              <a:t>indeseables</a:t>
            </a:r>
            <a:r>
              <a:rPr lang="es-ES" sz="4800" b="1" dirty="0">
                <a:solidFill>
                  <a:srgbClr val="002060"/>
                </a:solidFill>
              </a:rPr>
              <a:t> eran los </a:t>
            </a:r>
            <a:r>
              <a:rPr lang="es-ES" sz="4800" b="1" dirty="0">
                <a:solidFill>
                  <a:srgbClr val="FF0000"/>
                </a:solidFill>
              </a:rPr>
              <a:t>Vándalos</a:t>
            </a:r>
            <a:r>
              <a:rPr lang="es-ES" sz="4800" b="1" dirty="0">
                <a:solidFill>
                  <a:srgbClr val="002060"/>
                </a:solidFill>
              </a:rPr>
              <a:t>. Por la influencia del papa, el </a:t>
            </a:r>
            <a:r>
              <a:rPr lang="es-ES" sz="4800" b="1" dirty="0">
                <a:solidFill>
                  <a:srgbClr val="FF0000"/>
                </a:solidFill>
              </a:rPr>
              <a:t>emperador Justiniano </a:t>
            </a:r>
            <a:r>
              <a:rPr lang="es-ES" sz="4800" b="1" dirty="0">
                <a:solidFill>
                  <a:srgbClr val="002060"/>
                </a:solidFill>
              </a:rPr>
              <a:t>envió a su confiable general Belisario para batallar contra los vándalos. En el año </a:t>
            </a:r>
            <a:r>
              <a:rPr lang="es-ES" sz="4800" b="1" dirty="0">
                <a:solidFill>
                  <a:srgbClr val="FF0000"/>
                </a:solidFill>
              </a:rPr>
              <a:t>534 DC </a:t>
            </a:r>
            <a:r>
              <a:rPr lang="es-ES" sz="4800" b="1" dirty="0">
                <a:solidFill>
                  <a:srgbClr val="002060"/>
                </a:solidFill>
              </a:rPr>
              <a:t>los vándalos fueron desarraigados y </a:t>
            </a:r>
            <a:r>
              <a:rPr lang="es-ES" sz="4800" b="1" dirty="0">
                <a:solidFill>
                  <a:srgbClr val="FF0000"/>
                </a:solidFill>
              </a:rPr>
              <a:t>desaparecieron</a:t>
            </a:r>
            <a:r>
              <a:rPr lang="es-ES" sz="4800" b="1" dirty="0">
                <a:solidFill>
                  <a:srgbClr val="002060"/>
                </a:solidFill>
              </a:rPr>
              <a:t> de la historia</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53556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marL="354013" indent="-354013">
              <a:buClr>
                <a:srgbClr val="FF0000"/>
              </a:buClr>
              <a:buFont typeface="Wingdings" panose="05000000000000000000" pitchFamily="2" charset="2"/>
              <a:buChar char="Ø"/>
            </a:pPr>
            <a:r>
              <a:rPr lang="es-ES" sz="4000" b="1" dirty="0" smtClean="0">
                <a:solidFill>
                  <a:srgbClr val="002060"/>
                </a:solidFill>
              </a:rPr>
              <a:t>Pero </a:t>
            </a:r>
            <a:r>
              <a:rPr lang="es-ES" sz="4000" b="1" dirty="0">
                <a:solidFill>
                  <a:srgbClr val="002060"/>
                </a:solidFill>
              </a:rPr>
              <a:t>los </a:t>
            </a:r>
            <a:r>
              <a:rPr lang="es-ES" sz="4000" b="1" dirty="0">
                <a:solidFill>
                  <a:srgbClr val="FF0000"/>
                </a:solidFill>
              </a:rPr>
              <a:t>ostrogodos aún permanecían rebeldes</a:t>
            </a:r>
            <a:r>
              <a:rPr lang="es-ES" sz="4000" b="1" dirty="0">
                <a:solidFill>
                  <a:srgbClr val="002060"/>
                </a:solidFill>
              </a:rPr>
              <a:t>. En el </a:t>
            </a:r>
            <a:r>
              <a:rPr lang="es-ES" sz="4000" b="1" dirty="0">
                <a:solidFill>
                  <a:srgbClr val="FF0000"/>
                </a:solidFill>
              </a:rPr>
              <a:t>año 533 DC </a:t>
            </a:r>
            <a:r>
              <a:rPr lang="es-ES" sz="4000" b="1" dirty="0">
                <a:solidFill>
                  <a:srgbClr val="002060"/>
                </a:solidFill>
              </a:rPr>
              <a:t>el emperador </a:t>
            </a:r>
            <a:r>
              <a:rPr lang="es-ES" sz="4000" b="1" dirty="0">
                <a:solidFill>
                  <a:srgbClr val="FF0000"/>
                </a:solidFill>
              </a:rPr>
              <a:t>Justiniano</a:t>
            </a:r>
            <a:r>
              <a:rPr lang="es-ES" sz="4000" b="1" dirty="0">
                <a:solidFill>
                  <a:srgbClr val="002060"/>
                </a:solidFill>
              </a:rPr>
              <a:t> le escribió una carta personal al </a:t>
            </a:r>
            <a:r>
              <a:rPr lang="es-ES" sz="4000" b="1" dirty="0">
                <a:solidFill>
                  <a:srgbClr val="FF0000"/>
                </a:solidFill>
              </a:rPr>
              <a:t>papa Juan </a:t>
            </a:r>
            <a:r>
              <a:rPr lang="es-ES" sz="4000" b="1" dirty="0">
                <a:solidFill>
                  <a:srgbClr val="002060"/>
                </a:solidFill>
              </a:rPr>
              <a:t>legitimándolo como la </a:t>
            </a:r>
            <a:r>
              <a:rPr lang="es-ES" sz="4000" b="1" dirty="0">
                <a:solidFill>
                  <a:srgbClr val="FF0000"/>
                </a:solidFill>
              </a:rPr>
              <a:t>cabeza</a:t>
            </a:r>
            <a:r>
              <a:rPr lang="es-ES" sz="4000" b="1" dirty="0">
                <a:solidFill>
                  <a:srgbClr val="002060"/>
                </a:solidFill>
              </a:rPr>
              <a:t> de todas las iglesias en el </a:t>
            </a:r>
            <a:r>
              <a:rPr lang="es-ES" sz="4000" b="1" dirty="0">
                <a:solidFill>
                  <a:srgbClr val="FF0000"/>
                </a:solidFill>
              </a:rPr>
              <a:t>imperio oriental y occidental</a:t>
            </a:r>
            <a:r>
              <a:rPr lang="es-ES" sz="4000" b="1" dirty="0">
                <a:solidFill>
                  <a:srgbClr val="002060"/>
                </a:solidFill>
              </a:rPr>
              <a:t>. Esta carta se incluyó en el </a:t>
            </a:r>
            <a:r>
              <a:rPr lang="es-ES" sz="4000" b="1" dirty="0">
                <a:solidFill>
                  <a:srgbClr val="FF0000"/>
                </a:solidFill>
              </a:rPr>
              <a:t>Código de Justiniano </a:t>
            </a:r>
            <a:r>
              <a:rPr lang="es-ES" sz="4000" b="1" dirty="0">
                <a:solidFill>
                  <a:srgbClr val="002060"/>
                </a:solidFill>
              </a:rPr>
              <a:t>y por lo tanto </a:t>
            </a:r>
            <a:r>
              <a:rPr lang="es-ES" sz="4000" b="1" dirty="0">
                <a:solidFill>
                  <a:srgbClr val="FF0000"/>
                </a:solidFill>
              </a:rPr>
              <a:t>tenía la autoridad de la ley</a:t>
            </a:r>
            <a:r>
              <a:rPr lang="es-ES" sz="4000" b="1" dirty="0">
                <a:solidFill>
                  <a:srgbClr val="002060"/>
                </a:solidFill>
              </a:rPr>
              <a:t>. En efecto, el </a:t>
            </a:r>
            <a:r>
              <a:rPr lang="es-ES" sz="4000" b="1" dirty="0">
                <a:solidFill>
                  <a:schemeClr val="tx2"/>
                </a:solidFill>
              </a:rPr>
              <a:t>Código de Justiniano </a:t>
            </a:r>
            <a:r>
              <a:rPr lang="es-ES" sz="4000" b="1" dirty="0">
                <a:solidFill>
                  <a:srgbClr val="002060"/>
                </a:solidFill>
              </a:rPr>
              <a:t>fue la ley de Europa </a:t>
            </a:r>
            <a:r>
              <a:rPr lang="es-ES" sz="4000" b="1" dirty="0">
                <a:solidFill>
                  <a:srgbClr val="FF0000"/>
                </a:solidFill>
              </a:rPr>
              <a:t>por más de mil años </a:t>
            </a:r>
            <a:r>
              <a:rPr lang="es-ES" sz="4000" b="1" dirty="0">
                <a:solidFill>
                  <a:srgbClr val="002060"/>
                </a:solidFill>
              </a:rPr>
              <a:t>hasta que fuera reemplazada a fines del siglo 18 por el </a:t>
            </a:r>
            <a:r>
              <a:rPr lang="es-ES" sz="4000" b="1" dirty="0">
                <a:solidFill>
                  <a:srgbClr val="FF0000"/>
                </a:solidFill>
              </a:rPr>
              <a:t>Código de Napoleón</a:t>
            </a:r>
            <a:r>
              <a:rPr lang="es-ES" sz="4000" b="1" dirty="0">
                <a:solidFill>
                  <a:srgbClr val="002060"/>
                </a:solidFill>
              </a:rPr>
              <a:t>. El decreto de Justiniano reza en parte </a:t>
            </a:r>
            <a:r>
              <a:rPr lang="es-ES" sz="3600" b="1" dirty="0">
                <a:solidFill>
                  <a:srgbClr val="002060"/>
                </a:solidFill>
              </a:rPr>
              <a:t>así:</a:t>
            </a:r>
          </a:p>
        </p:txBody>
      </p:sp>
    </p:spTree>
    <p:extLst>
      <p:ext uri="{BB962C8B-B14F-4D97-AF65-F5344CB8AC3E}">
        <p14:creationId xmlns:p14="http://schemas.microsoft.com/office/powerpoint/2010/main" val="3129876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811456"/>
            <a:ext cx="11297264" cy="6001643"/>
          </a:xfrm>
          <a:prstGeom prst="rect">
            <a:avLst/>
          </a:prstGeom>
          <a:noFill/>
        </p:spPr>
        <p:txBody>
          <a:bodyPr wrap="square" rtlCol="0">
            <a:spAutoFit/>
          </a:bodyPr>
          <a:lstStyle/>
          <a:p>
            <a:r>
              <a:rPr lang="es-ES" sz="4800" b="1" dirty="0">
                <a:solidFill>
                  <a:schemeClr val="bg1"/>
                </a:solidFill>
              </a:rPr>
              <a:t>“Por eso </a:t>
            </a:r>
            <a:r>
              <a:rPr lang="es-ES" sz="4800" b="1" dirty="0">
                <a:solidFill>
                  <a:srgbClr val="FFFF00"/>
                </a:solidFill>
              </a:rPr>
              <a:t>nos hemos esforzado </a:t>
            </a:r>
            <a:r>
              <a:rPr lang="es-ES" sz="4800" b="1" dirty="0">
                <a:solidFill>
                  <a:schemeClr val="bg1"/>
                </a:solidFill>
              </a:rPr>
              <a:t>[el emperador] al máximo para unir a todos los sacerdotes de oriente y </a:t>
            </a:r>
            <a:r>
              <a:rPr lang="es-ES" sz="4800" b="1" dirty="0">
                <a:solidFill>
                  <a:srgbClr val="FFFF00"/>
                </a:solidFill>
              </a:rPr>
              <a:t>sujetarlos</a:t>
            </a:r>
            <a:r>
              <a:rPr lang="es-ES" sz="4800" b="1" dirty="0">
                <a:solidFill>
                  <a:schemeClr val="bg1"/>
                </a:solidFill>
              </a:rPr>
              <a:t> a su santa sede. . . porque usted es la cabeza de todas las santas iglesias, y haremos todo lo que esté a nuestro alcance (como lo expresé anteriormente) para aumentar el honor y la autoridad de su sede. . </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2800" b="1" dirty="0">
                <a:solidFill>
                  <a:srgbClr val="FF0000"/>
                </a:solidFill>
                <a:latin typeface="Arial Black" panose="020B0A04020102020204" pitchFamily="34" charset="0"/>
              </a:rPr>
              <a:t>(S. P. Scott, The Civil Law, </a:t>
            </a:r>
            <a:r>
              <a:rPr lang="en-US" sz="2800" b="1" dirty="0" err="1">
                <a:solidFill>
                  <a:srgbClr val="FF0000"/>
                </a:solidFill>
                <a:latin typeface="Arial Black" panose="020B0A04020102020204" pitchFamily="34" charset="0"/>
              </a:rPr>
              <a:t>tomo</a:t>
            </a:r>
            <a:r>
              <a:rPr lang="en-US" sz="2800" b="1" dirty="0">
                <a:solidFill>
                  <a:srgbClr val="FF0000"/>
                </a:solidFill>
                <a:latin typeface="Arial Black" panose="020B0A04020102020204" pitchFamily="34" charset="0"/>
              </a:rPr>
              <a:t> 12, pp. 11-13)</a:t>
            </a:r>
          </a:p>
        </p:txBody>
      </p:sp>
    </p:spTree>
    <p:extLst>
      <p:ext uri="{BB962C8B-B14F-4D97-AF65-F5344CB8AC3E}">
        <p14:creationId xmlns:p14="http://schemas.microsoft.com/office/powerpoint/2010/main" val="143759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29948"/>
            <a:ext cx="11713029" cy="686341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Lo importante de este decreto es que la </a:t>
            </a:r>
            <a:r>
              <a:rPr lang="es-ES" sz="4400" b="1" dirty="0">
                <a:solidFill>
                  <a:srgbClr val="FF0000"/>
                </a:solidFill>
              </a:rPr>
              <a:t>espada del poder civil </a:t>
            </a:r>
            <a:r>
              <a:rPr lang="es-ES" sz="4400" b="1" dirty="0">
                <a:solidFill>
                  <a:srgbClr val="002060"/>
                </a:solidFill>
              </a:rPr>
              <a:t>del emperador se estaba usando para </a:t>
            </a:r>
            <a:r>
              <a:rPr lang="es-ES" sz="4400" b="1" dirty="0">
                <a:solidFill>
                  <a:srgbClr val="FF0000"/>
                </a:solidFill>
              </a:rPr>
              <a:t>legitimar</a:t>
            </a:r>
            <a:r>
              <a:rPr lang="es-ES" sz="4400" b="1" dirty="0">
                <a:solidFill>
                  <a:srgbClr val="002060"/>
                </a:solidFill>
              </a:rPr>
              <a:t> la autoridad del papa en la iglesia. El emperador estaba empleando su poder para </a:t>
            </a:r>
            <a:r>
              <a:rPr lang="es-ES" sz="4400" b="1" dirty="0">
                <a:solidFill>
                  <a:srgbClr val="FF0000"/>
                </a:solidFill>
              </a:rPr>
              <a:t>proclamar que el papa </a:t>
            </a:r>
            <a:r>
              <a:rPr lang="es-ES" sz="4400" b="1" dirty="0">
                <a:solidFill>
                  <a:srgbClr val="002060"/>
                </a:solidFill>
              </a:rPr>
              <a:t>era el único portavoz del </a:t>
            </a:r>
            <a:r>
              <a:rPr lang="es-ES" sz="4400" b="1" dirty="0">
                <a:solidFill>
                  <a:srgbClr val="FF0000"/>
                </a:solidFill>
              </a:rPr>
              <a:t>cristianismo ortodoxo</a:t>
            </a:r>
            <a:r>
              <a:rPr lang="es-ES" sz="4400" b="1" dirty="0">
                <a:solidFill>
                  <a:srgbClr val="002060"/>
                </a:solidFill>
              </a:rPr>
              <a:t>. Aunque este decreto se emitió en el año </a:t>
            </a:r>
            <a:r>
              <a:rPr lang="es-ES" sz="4400" b="1" dirty="0">
                <a:solidFill>
                  <a:srgbClr val="FF0000"/>
                </a:solidFill>
              </a:rPr>
              <a:t>533 DC </a:t>
            </a:r>
            <a:r>
              <a:rPr lang="es-ES" sz="4400" b="1" dirty="0">
                <a:solidFill>
                  <a:srgbClr val="002060"/>
                </a:solidFill>
              </a:rPr>
              <a:t>no se pudo implementar </a:t>
            </a:r>
            <a:r>
              <a:rPr lang="es-ES" sz="4400" b="1" dirty="0">
                <a:solidFill>
                  <a:srgbClr val="FF0000"/>
                </a:solidFill>
              </a:rPr>
              <a:t>hasta el año 538 DC</a:t>
            </a:r>
            <a:r>
              <a:rPr lang="es-ES" sz="4400" b="1" dirty="0">
                <a:solidFill>
                  <a:srgbClr val="002060"/>
                </a:solidFill>
              </a:rPr>
              <a:t> cuando los rebeldes </a:t>
            </a:r>
            <a:r>
              <a:rPr lang="es-ES" sz="4400" b="1" dirty="0">
                <a:solidFill>
                  <a:srgbClr val="FF0000"/>
                </a:solidFill>
              </a:rPr>
              <a:t>ostrogodos</a:t>
            </a:r>
            <a:r>
              <a:rPr lang="es-ES" sz="4400" b="1" dirty="0">
                <a:solidFill>
                  <a:srgbClr val="002060"/>
                </a:solidFill>
              </a:rPr>
              <a:t> fueron </a:t>
            </a:r>
            <a:r>
              <a:rPr lang="es-ES" sz="4400" b="1" dirty="0">
                <a:solidFill>
                  <a:srgbClr val="FF0000"/>
                </a:solidFill>
              </a:rPr>
              <a:t>devastados</a:t>
            </a:r>
            <a:r>
              <a:rPr lang="es-ES" sz="4400" b="1" dirty="0">
                <a:solidFill>
                  <a:srgbClr val="002060"/>
                </a:solidFill>
              </a:rPr>
              <a:t> y expulsados de Roma.</a:t>
            </a:r>
            <a:endParaRPr lang="es-ES" sz="4000" b="1" dirty="0">
              <a:solidFill>
                <a:srgbClr val="002060"/>
              </a:solidFill>
            </a:endParaRPr>
          </a:p>
        </p:txBody>
      </p:sp>
    </p:spTree>
    <p:extLst>
      <p:ext uri="{BB962C8B-B14F-4D97-AF65-F5344CB8AC3E}">
        <p14:creationId xmlns:p14="http://schemas.microsoft.com/office/powerpoint/2010/main" val="219574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68502"/>
            <a:ext cx="1171302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742950" indent="-742950">
              <a:buClr>
                <a:srgbClr val="FF0000"/>
              </a:buClr>
              <a:buFont typeface="+mj-lt"/>
              <a:buAutoNum type="arabicPeriod"/>
            </a:pPr>
            <a:r>
              <a:rPr lang="es-ES" sz="4800" b="1" dirty="0" smtClean="0">
                <a:solidFill>
                  <a:srgbClr val="FF0000"/>
                </a:solidFill>
              </a:rPr>
              <a:t>León</a:t>
            </a:r>
            <a:r>
              <a:rPr lang="es-ES" sz="4800" b="1" dirty="0">
                <a:solidFill>
                  <a:srgbClr val="002060"/>
                </a:solidFill>
              </a:rPr>
              <a:t>: Babilonia (605-539 AC)</a:t>
            </a:r>
          </a:p>
          <a:p>
            <a:pPr marL="742950" indent="-742950">
              <a:buClr>
                <a:srgbClr val="FF0000"/>
              </a:buClr>
              <a:buFont typeface="+mj-lt"/>
              <a:buAutoNum type="arabicPeriod"/>
            </a:pPr>
            <a:r>
              <a:rPr lang="es-ES" sz="4800" b="1" dirty="0" smtClean="0">
                <a:solidFill>
                  <a:srgbClr val="FF0000"/>
                </a:solidFill>
              </a:rPr>
              <a:t>Oso</a:t>
            </a:r>
            <a:r>
              <a:rPr lang="es-ES" sz="4800" b="1" dirty="0">
                <a:solidFill>
                  <a:srgbClr val="002060"/>
                </a:solidFill>
              </a:rPr>
              <a:t>: Medos y persas (539-331 AC)</a:t>
            </a:r>
          </a:p>
          <a:p>
            <a:pPr marL="742950" indent="-742950">
              <a:buClr>
                <a:srgbClr val="FF0000"/>
              </a:buClr>
              <a:buFont typeface="+mj-lt"/>
              <a:buAutoNum type="arabicPeriod"/>
            </a:pPr>
            <a:r>
              <a:rPr lang="es-ES" sz="4800" b="1" dirty="0" smtClean="0">
                <a:solidFill>
                  <a:srgbClr val="FF0000"/>
                </a:solidFill>
              </a:rPr>
              <a:t>Leopardo</a:t>
            </a:r>
            <a:r>
              <a:rPr lang="es-ES" sz="4800" b="1" dirty="0">
                <a:solidFill>
                  <a:srgbClr val="002060"/>
                </a:solidFill>
              </a:rPr>
              <a:t>: Grecia (331-168 AC)</a:t>
            </a:r>
          </a:p>
          <a:p>
            <a:pPr marL="742950" indent="-742950">
              <a:buClr>
                <a:srgbClr val="FF0000"/>
              </a:buClr>
              <a:buFont typeface="+mj-lt"/>
              <a:buAutoNum type="arabicPeriod"/>
            </a:pPr>
            <a:r>
              <a:rPr lang="es-ES" sz="4800" b="1" dirty="0" smtClean="0">
                <a:solidFill>
                  <a:srgbClr val="FF0000"/>
                </a:solidFill>
              </a:rPr>
              <a:t>Dragón</a:t>
            </a:r>
            <a:r>
              <a:rPr lang="es-ES" sz="4800" b="1" dirty="0">
                <a:solidFill>
                  <a:srgbClr val="002060"/>
                </a:solidFill>
              </a:rPr>
              <a:t>: Imperio romano (168 AC-476 DC)</a:t>
            </a:r>
          </a:p>
          <a:p>
            <a:pPr marL="742950" indent="-742950">
              <a:buClr>
                <a:srgbClr val="FF0000"/>
              </a:buClr>
              <a:buFont typeface="+mj-lt"/>
              <a:buAutoNum type="arabicPeriod"/>
            </a:pPr>
            <a:r>
              <a:rPr lang="es-ES" sz="4800" b="1" dirty="0" smtClean="0">
                <a:solidFill>
                  <a:srgbClr val="FF0000"/>
                </a:solidFill>
              </a:rPr>
              <a:t>Diez </a:t>
            </a:r>
            <a:r>
              <a:rPr lang="es-ES" sz="4800" b="1" dirty="0">
                <a:solidFill>
                  <a:srgbClr val="FF0000"/>
                </a:solidFill>
              </a:rPr>
              <a:t>cuernos</a:t>
            </a:r>
            <a:r>
              <a:rPr lang="es-ES" sz="4800" b="1" dirty="0">
                <a:solidFill>
                  <a:srgbClr val="002060"/>
                </a:solidFill>
              </a:rPr>
              <a:t>: División del imperio romano (476-538 DC)</a:t>
            </a:r>
          </a:p>
          <a:p>
            <a:pPr marL="742950" indent="-742950">
              <a:buClr>
                <a:srgbClr val="FF0000"/>
              </a:buClr>
              <a:buFont typeface="+mj-lt"/>
              <a:buAutoNum type="arabicPeriod"/>
            </a:pPr>
            <a:r>
              <a:rPr lang="es-ES" sz="4800" b="1" dirty="0" smtClean="0">
                <a:solidFill>
                  <a:srgbClr val="FF0000"/>
                </a:solidFill>
              </a:rPr>
              <a:t>Cuerno </a:t>
            </a:r>
            <a:r>
              <a:rPr lang="es-ES" sz="4800" b="1" dirty="0">
                <a:solidFill>
                  <a:srgbClr val="FF0000"/>
                </a:solidFill>
              </a:rPr>
              <a:t>pequeño</a:t>
            </a:r>
            <a:r>
              <a:rPr lang="es-ES" sz="4800" b="1" dirty="0">
                <a:solidFill>
                  <a:srgbClr val="002060"/>
                </a:solidFill>
              </a:rPr>
              <a:t>: </a:t>
            </a:r>
            <a:r>
              <a:rPr lang="es-ES" sz="4800" b="1" dirty="0">
                <a:solidFill>
                  <a:srgbClr val="002060"/>
                </a:solidFill>
              </a:rPr>
              <a:t>R</a:t>
            </a:r>
            <a:r>
              <a:rPr lang="es-ES" sz="4800" b="1" dirty="0" smtClean="0">
                <a:solidFill>
                  <a:srgbClr val="002060"/>
                </a:solidFill>
              </a:rPr>
              <a:t>oma </a:t>
            </a:r>
            <a:r>
              <a:rPr lang="es-ES" sz="4800" b="1" dirty="0">
                <a:solidFill>
                  <a:srgbClr val="002060"/>
                </a:solidFill>
              </a:rPr>
              <a:t>papal </a:t>
            </a:r>
            <a:r>
              <a:rPr lang="es-ES" sz="4000" b="1" dirty="0">
                <a:solidFill>
                  <a:srgbClr val="002060"/>
                </a:solidFill>
              </a:rPr>
              <a:t>(538-1798 DC)</a:t>
            </a:r>
            <a:endParaRPr lang="es-ES" sz="4800" b="1" dirty="0">
              <a:solidFill>
                <a:srgbClr val="002060"/>
              </a:solidFill>
            </a:endParaRPr>
          </a:p>
        </p:txBody>
      </p:sp>
    </p:spTree>
    <p:extLst>
      <p:ext uri="{BB962C8B-B14F-4D97-AF65-F5344CB8AC3E}">
        <p14:creationId xmlns:p14="http://schemas.microsoft.com/office/powerpoint/2010/main" val="17296711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09544" y="1222098"/>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Año en que el papado se apropió del poder</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584775"/>
          </a:xfrm>
          <a:prstGeom prst="rect">
            <a:avLst/>
          </a:prstGeom>
          <a:noFill/>
        </p:spPr>
        <p:txBody>
          <a:bodyPr wrap="square" rtlCol="0">
            <a:spAutoFit/>
          </a:bodyPr>
          <a:lstStyle/>
          <a:p>
            <a:pPr lvl="0">
              <a:defRPr/>
            </a:pPr>
            <a:r>
              <a:rPr lang="es-ES" sz="3200" dirty="0">
                <a:solidFill>
                  <a:schemeClr val="accent1">
                    <a:lumMod val="50000"/>
                  </a:schemeClr>
                </a:solidFill>
              </a:rPr>
              <a:t>Lombardos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46092" y="4328687"/>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Senadores romanos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88928" y="5434582"/>
            <a:ext cx="4357497" cy="584775"/>
          </a:xfrm>
          <a:prstGeom prst="rect">
            <a:avLst/>
          </a:prstGeom>
          <a:noFill/>
        </p:spPr>
        <p:txBody>
          <a:bodyPr wrap="square" rtlCol="0">
            <a:spAutoFit/>
          </a:bodyPr>
          <a:lstStyle/>
          <a:p>
            <a:pPr>
              <a:defRPr/>
            </a:pPr>
            <a:r>
              <a:rPr lang="es-ES" sz="3200" dirty="0">
                <a:solidFill>
                  <a:schemeClr val="accent1">
                    <a:lumMod val="50000"/>
                  </a:schemeClr>
                </a:solidFill>
              </a:rPr>
              <a:t>Carta de Justiniano</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6092" y="2713086"/>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El papado heredó la observancia del domingo</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35476" y="5121182"/>
            <a:ext cx="5053534"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538 DC</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5599" y="1069059"/>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smtClean="0">
                <a:solidFill>
                  <a:prstClr val="black"/>
                </a:solidFill>
              </a:rPr>
              <a:t>Italia</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Cardenales católicos</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5599" y="1997308"/>
            <a:ext cx="4462818" cy="1569660"/>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Papa Juan cabeza legítima de todas las iglesias</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35476" y="6078142"/>
            <a:ext cx="4542007"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De la religión romana</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35476" y="4067076"/>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532 DC</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0103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368502"/>
            <a:ext cx="1171302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FF0000"/>
                </a:solidFill>
              </a:rPr>
              <a:t>#4 </a:t>
            </a:r>
            <a:r>
              <a:rPr lang="es-ES" sz="4400" b="1" u="sng" dirty="0">
                <a:solidFill>
                  <a:srgbClr val="002060"/>
                </a:solidFill>
              </a:rPr>
              <a:t>El papado sí habló grandes palabras y blasfemias contra el Altísimo:</a:t>
            </a:r>
          </a:p>
          <a:p>
            <a:pPr>
              <a:buClr>
                <a:srgbClr val="FF0000"/>
              </a:buClr>
            </a:pPr>
            <a:r>
              <a:rPr lang="es-ES" sz="4400" b="1" dirty="0">
                <a:solidFill>
                  <a:srgbClr val="FF0000"/>
                </a:solidFill>
              </a:rPr>
              <a:t>¿</a:t>
            </a:r>
            <a:r>
              <a:rPr lang="es-ES" sz="4400" b="1" dirty="0" smtClean="0">
                <a:solidFill>
                  <a:srgbClr val="FF0000"/>
                </a:solidFill>
              </a:rPr>
              <a:t>QUÉ </a:t>
            </a:r>
            <a:r>
              <a:rPr lang="es-ES" sz="4400" b="1" dirty="0">
                <a:solidFill>
                  <a:srgbClr val="FF0000"/>
                </a:solidFill>
              </a:rPr>
              <a:t>ES BLASFEMIA?</a:t>
            </a:r>
          </a:p>
          <a:p>
            <a:pPr>
              <a:buClr>
                <a:srgbClr val="FF0000"/>
              </a:buClr>
            </a:pPr>
            <a:r>
              <a:rPr lang="es-ES" sz="4400" b="1" dirty="0">
                <a:solidFill>
                  <a:srgbClr val="002060"/>
                </a:solidFill>
              </a:rPr>
              <a:t>A fin de responder esta pregunta debemos permitir que la </a:t>
            </a:r>
            <a:r>
              <a:rPr lang="es-ES" sz="4400" b="1" dirty="0">
                <a:solidFill>
                  <a:srgbClr val="FF0000"/>
                </a:solidFill>
              </a:rPr>
              <a:t>Biblia defina </a:t>
            </a:r>
            <a:r>
              <a:rPr lang="es-ES" sz="4400" b="1" dirty="0">
                <a:solidFill>
                  <a:srgbClr val="002060"/>
                </a:solidFill>
              </a:rPr>
              <a:t>lo que es blasfemia y no el diccionario. Blasfemia no es cuando </a:t>
            </a:r>
            <a:r>
              <a:rPr lang="es-ES" sz="4400" b="1" dirty="0">
                <a:solidFill>
                  <a:srgbClr val="FF0000"/>
                </a:solidFill>
              </a:rPr>
              <a:t>un ateo alza la mano</a:t>
            </a:r>
            <a:r>
              <a:rPr lang="es-ES" sz="4400" b="1" dirty="0">
                <a:solidFill>
                  <a:srgbClr val="002060"/>
                </a:solidFill>
              </a:rPr>
              <a:t> al cielo y </a:t>
            </a:r>
            <a:r>
              <a:rPr lang="es-ES" sz="4400" b="1" dirty="0">
                <a:solidFill>
                  <a:srgbClr val="FF0000"/>
                </a:solidFill>
              </a:rPr>
              <a:t>desafía</a:t>
            </a:r>
            <a:r>
              <a:rPr lang="es-ES" sz="4400" b="1" dirty="0">
                <a:solidFill>
                  <a:srgbClr val="002060"/>
                </a:solidFill>
              </a:rPr>
              <a:t> abiertamente a Dios. Hay por lo menos dos definiciones de blasfemia en la Biblia:</a:t>
            </a:r>
            <a:endParaRPr lang="es-ES" sz="4000" b="1" dirty="0">
              <a:solidFill>
                <a:srgbClr val="002060"/>
              </a:solidFill>
            </a:endParaRPr>
          </a:p>
        </p:txBody>
      </p:sp>
    </p:spTree>
    <p:extLst>
      <p:ext uri="{BB962C8B-B14F-4D97-AF65-F5344CB8AC3E}">
        <p14:creationId xmlns:p14="http://schemas.microsoft.com/office/powerpoint/2010/main" val="1974418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406097"/>
            <a:ext cx="11713029"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002060"/>
                </a:solidFill>
              </a:rPr>
              <a:t>Definición Número 1:</a:t>
            </a:r>
          </a:p>
          <a:p>
            <a:pPr>
              <a:buClr>
                <a:srgbClr val="FF0000"/>
              </a:buClr>
            </a:pPr>
            <a:r>
              <a:rPr lang="es-ES" sz="5400" b="1" dirty="0">
                <a:solidFill>
                  <a:srgbClr val="002060"/>
                </a:solidFill>
              </a:rPr>
              <a:t>Blasfemia es cuando un mero hombre dice que tiene autoridad para </a:t>
            </a:r>
            <a:r>
              <a:rPr lang="es-ES" sz="5400" b="1" dirty="0">
                <a:solidFill>
                  <a:srgbClr val="FF0000"/>
                </a:solidFill>
              </a:rPr>
              <a:t>perdonar pecados</a:t>
            </a:r>
            <a:r>
              <a:rPr lang="es-ES" sz="5400" b="1" dirty="0">
                <a:solidFill>
                  <a:srgbClr val="002060"/>
                </a:solidFill>
              </a:rPr>
              <a:t>. Cuando Jesús perdonó los pecados de un paralítico, los líderes religiosos se desquiciaron diciendo:</a:t>
            </a:r>
            <a:endParaRPr lang="es-ES" sz="4800" b="1" dirty="0">
              <a:solidFill>
                <a:srgbClr val="002060"/>
              </a:solidFill>
            </a:endParaRPr>
          </a:p>
        </p:txBody>
      </p:sp>
    </p:spTree>
    <p:extLst>
      <p:ext uri="{BB962C8B-B14F-4D97-AF65-F5344CB8AC3E}">
        <p14:creationId xmlns:p14="http://schemas.microsoft.com/office/powerpoint/2010/main" val="13309511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519378"/>
            <a:ext cx="11297264" cy="4154984"/>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Por qué habla éste así? </a:t>
            </a:r>
            <a:r>
              <a:rPr lang="es-ES" sz="6600" b="1" dirty="0">
                <a:solidFill>
                  <a:srgbClr val="FFFF00"/>
                </a:solidFill>
              </a:rPr>
              <a:t>Blasfemias</a:t>
            </a:r>
            <a:r>
              <a:rPr lang="es-ES" sz="6600" b="1" dirty="0">
                <a:solidFill>
                  <a:schemeClr val="bg1"/>
                </a:solidFill>
              </a:rPr>
              <a:t> dice. ¿Quién puede perdonar pecados, sino </a:t>
            </a:r>
            <a:r>
              <a:rPr lang="es-ES" sz="6600" b="1" dirty="0">
                <a:solidFill>
                  <a:srgbClr val="FFFF00"/>
                </a:solidFill>
              </a:rPr>
              <a:t>sólo Dios</a:t>
            </a:r>
            <a:r>
              <a:rPr lang="es-ES" sz="66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Marcos 2:7:</a:t>
            </a:r>
          </a:p>
        </p:txBody>
      </p:sp>
    </p:spTree>
    <p:extLst>
      <p:ext uri="{BB962C8B-B14F-4D97-AF65-F5344CB8AC3E}">
        <p14:creationId xmlns:p14="http://schemas.microsoft.com/office/powerpoint/2010/main" val="4293485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En </a:t>
            </a:r>
            <a:r>
              <a:rPr lang="es-ES" sz="6000" b="1" dirty="0">
                <a:solidFill>
                  <a:srgbClr val="002060"/>
                </a:solidFill>
              </a:rPr>
              <a:t>todo templo católico hay </a:t>
            </a:r>
            <a:r>
              <a:rPr lang="es-ES" sz="6000" b="1" dirty="0">
                <a:solidFill>
                  <a:srgbClr val="FF0000"/>
                </a:solidFill>
              </a:rPr>
              <a:t>confesionarios</a:t>
            </a:r>
            <a:r>
              <a:rPr lang="es-ES" sz="6000" b="1" dirty="0">
                <a:solidFill>
                  <a:srgbClr val="002060"/>
                </a:solidFill>
              </a:rPr>
              <a:t> a donde los pecadores le confiesan los pecados a un </a:t>
            </a:r>
            <a:r>
              <a:rPr lang="es-ES" sz="6000" b="1" dirty="0">
                <a:solidFill>
                  <a:srgbClr val="FF0000"/>
                </a:solidFill>
              </a:rPr>
              <a:t>sacerdote humano </a:t>
            </a:r>
            <a:r>
              <a:rPr lang="es-ES" sz="6000" b="1" dirty="0">
                <a:solidFill>
                  <a:srgbClr val="002060"/>
                </a:solidFill>
              </a:rPr>
              <a:t>con el fin de recibir absolución. </a:t>
            </a:r>
            <a:r>
              <a:rPr lang="es-ES" sz="6000" b="1" dirty="0">
                <a:solidFill>
                  <a:srgbClr val="FF0000"/>
                </a:solidFill>
              </a:rPr>
              <a:t>San Alfonso de </a:t>
            </a:r>
            <a:r>
              <a:rPr lang="es-ES" sz="6000" b="1" dirty="0" err="1">
                <a:solidFill>
                  <a:srgbClr val="FF0000"/>
                </a:solidFill>
              </a:rPr>
              <a:t>Ligorio</a:t>
            </a:r>
            <a:r>
              <a:rPr lang="es-ES" sz="6000" b="1" dirty="0">
                <a:solidFill>
                  <a:srgbClr val="FF0000"/>
                </a:solidFill>
              </a:rPr>
              <a:t> </a:t>
            </a:r>
            <a:r>
              <a:rPr lang="es-ES" sz="6000" b="1" dirty="0">
                <a:solidFill>
                  <a:srgbClr val="002060"/>
                </a:solidFill>
              </a:rPr>
              <a:t>definió el poder que tiene el sacerdote católico:</a:t>
            </a:r>
            <a:endParaRPr lang="es-ES" sz="5400" b="1" dirty="0">
              <a:solidFill>
                <a:srgbClr val="002060"/>
              </a:solidFill>
            </a:endParaRPr>
          </a:p>
        </p:txBody>
      </p:sp>
    </p:spTree>
    <p:extLst>
      <p:ext uri="{BB962C8B-B14F-4D97-AF65-F5344CB8AC3E}">
        <p14:creationId xmlns:p14="http://schemas.microsoft.com/office/powerpoint/2010/main" val="2624927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348800"/>
            <a:ext cx="11297264" cy="5509200"/>
          </a:xfrm>
          <a:prstGeom prst="rect">
            <a:avLst/>
          </a:prstGeom>
          <a:noFill/>
        </p:spPr>
        <p:txBody>
          <a:bodyPr wrap="square" rtlCol="0">
            <a:spAutoFit/>
          </a:bodyPr>
          <a:lstStyle/>
          <a:p>
            <a:r>
              <a:rPr lang="es-ES" sz="4400" b="1" dirty="0">
                <a:solidFill>
                  <a:schemeClr val="bg1"/>
                </a:solidFill>
              </a:rPr>
              <a:t>“Si el Redentor entrara a una iglesia y se sentara en un confesionario para administrar el sacramento de la penitencia, y un sacerdote se sentará en otro confesionario y Jesús le dijera a cada penitente, ‘ego te </a:t>
            </a:r>
            <a:r>
              <a:rPr lang="es-ES" sz="4400" b="1" dirty="0" err="1">
                <a:solidFill>
                  <a:schemeClr val="bg1"/>
                </a:solidFill>
              </a:rPr>
              <a:t>absolvo</a:t>
            </a:r>
            <a:r>
              <a:rPr lang="es-ES" sz="4400" b="1" dirty="0">
                <a:solidFill>
                  <a:schemeClr val="bg1"/>
                </a:solidFill>
              </a:rPr>
              <a:t>’ y el sacerdote le dijera igualmente a cada uno de sus penitentes ‘ego te </a:t>
            </a:r>
            <a:r>
              <a:rPr lang="es-ES" sz="4400" b="1" dirty="0" err="1">
                <a:solidFill>
                  <a:schemeClr val="bg1"/>
                </a:solidFill>
              </a:rPr>
              <a:t>absolvo</a:t>
            </a:r>
            <a:r>
              <a:rPr lang="es-ES" sz="4400" b="1" dirty="0">
                <a:solidFill>
                  <a:schemeClr val="bg1"/>
                </a:solidFill>
              </a:rPr>
              <a:t>’, los penitentes del uno y del otro </a:t>
            </a:r>
            <a:r>
              <a:rPr lang="es-ES" sz="4400" b="1" dirty="0">
                <a:solidFill>
                  <a:srgbClr val="FFFF00"/>
                </a:solidFill>
              </a:rPr>
              <a:t>serían igualmente absueltos</a:t>
            </a:r>
            <a:r>
              <a:rPr lang="es-ES" sz="4400" b="1" dirty="0" smtClean="0">
                <a:solidFill>
                  <a:schemeClr val="bg1"/>
                </a:solidFill>
              </a:rPr>
              <a:t>.”</a:t>
            </a:r>
            <a:endParaRPr lang="es-ES" sz="44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San Alfonso de </a:t>
            </a:r>
            <a:r>
              <a:rPr lang="en-US" sz="3200" b="1" dirty="0" err="1">
                <a:solidFill>
                  <a:srgbClr val="FF0000"/>
                </a:solidFill>
                <a:latin typeface="Arial Black" panose="020B0A04020102020204" pitchFamily="34" charset="0"/>
              </a:rPr>
              <a:t>Ligorio</a:t>
            </a:r>
            <a:r>
              <a:rPr lang="en-US" sz="3200" b="1" dirty="0">
                <a:solidFill>
                  <a:srgbClr val="FF0000"/>
                </a:solidFill>
                <a:latin typeface="Arial Black" panose="020B0A04020102020204" pitchFamily="34" charset="0"/>
              </a:rPr>
              <a:t>, Dignity and Duties of the Priest or </a:t>
            </a:r>
            <a:r>
              <a:rPr lang="en-US" sz="3200" b="1" dirty="0" err="1">
                <a:solidFill>
                  <a:srgbClr val="FF0000"/>
                </a:solidFill>
                <a:latin typeface="Arial Black" panose="020B0A04020102020204" pitchFamily="34" charset="0"/>
              </a:rPr>
              <a:t>Selva</a:t>
            </a:r>
            <a:r>
              <a:rPr lang="en-US" sz="3200" b="1" dirty="0">
                <a:solidFill>
                  <a:srgbClr val="FF0000"/>
                </a:solidFill>
                <a:latin typeface="Arial Black" panose="020B0A04020102020204" pitchFamily="34" charset="0"/>
              </a:rPr>
              <a:t>, p. 28</a:t>
            </a:r>
          </a:p>
        </p:txBody>
      </p:sp>
    </p:spTree>
    <p:extLst>
      <p:ext uri="{BB962C8B-B14F-4D97-AF65-F5344CB8AC3E}">
        <p14:creationId xmlns:p14="http://schemas.microsoft.com/office/powerpoint/2010/main" val="3283601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348800"/>
            <a:ext cx="11297264"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El sacerdote no tiene que pedirle a Dios que le perdone a usted sus pecados. El sacerdote </a:t>
            </a:r>
            <a:r>
              <a:rPr lang="es-ES" sz="4800" b="1" dirty="0">
                <a:solidFill>
                  <a:srgbClr val="FFFF00"/>
                </a:solidFill>
              </a:rPr>
              <a:t>posee en sí mismo el poder </a:t>
            </a:r>
            <a:r>
              <a:rPr lang="es-ES" sz="4800" b="1" dirty="0">
                <a:solidFill>
                  <a:schemeClr val="bg1"/>
                </a:solidFill>
              </a:rPr>
              <a:t>para hacerlo en el nombre de Cristo. Cuando el sacerdote le perdona sus pecados es lo mismo que si usted se arrodillara y se los confesara a Jesús</a:t>
            </a:r>
            <a:r>
              <a:rPr lang="es-ES" sz="4800" b="1" dirty="0" smtClean="0">
                <a:solidFill>
                  <a:schemeClr val="bg1"/>
                </a:solidFill>
              </a:rPr>
              <a:t>.”</a:t>
            </a:r>
            <a:endParaRPr lang="es-ES" sz="48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latin typeface="Arial Black" panose="020B0A04020102020204" pitchFamily="34" charset="0"/>
              </a:rPr>
              <a:t>El Catecismo de Baltimore reza:</a:t>
            </a:r>
          </a:p>
          <a:p>
            <a:pPr algn="ctr"/>
            <a:r>
              <a:rPr lang="fr-FR" sz="3200" b="1" dirty="0" smtClean="0">
                <a:solidFill>
                  <a:srgbClr val="FF0000"/>
                </a:solidFill>
                <a:latin typeface="Arial Black" panose="020B0A04020102020204" pitchFamily="34" charset="0"/>
              </a:rPr>
              <a:t>Lorraine Boettner, Roman Catholicism, p. 197.</a:t>
            </a:r>
            <a:endParaRPr lang="fr-F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1060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El </a:t>
            </a:r>
            <a:r>
              <a:rPr lang="es-ES" sz="5400" b="1" dirty="0">
                <a:solidFill>
                  <a:srgbClr val="FF0000"/>
                </a:solidFill>
              </a:rPr>
              <a:t>Papa Francisco I </a:t>
            </a:r>
            <a:r>
              <a:rPr lang="es-ES" sz="5400" b="1" dirty="0">
                <a:solidFill>
                  <a:srgbClr val="002060"/>
                </a:solidFill>
              </a:rPr>
              <a:t>declaró que del </a:t>
            </a:r>
            <a:r>
              <a:rPr lang="es-ES" sz="5400" b="1" dirty="0">
                <a:solidFill>
                  <a:srgbClr val="FF0000"/>
                </a:solidFill>
              </a:rPr>
              <a:t>8 de diciembre del 2015 al 20 de noviembre del 2016 </a:t>
            </a:r>
            <a:r>
              <a:rPr lang="es-ES" sz="5400" b="1" dirty="0">
                <a:solidFill>
                  <a:srgbClr val="002060"/>
                </a:solidFill>
              </a:rPr>
              <a:t>era el año de la </a:t>
            </a:r>
            <a:r>
              <a:rPr lang="es-ES" sz="5400" b="1" dirty="0">
                <a:solidFill>
                  <a:srgbClr val="FF0000"/>
                </a:solidFill>
              </a:rPr>
              <a:t>misericordia</a:t>
            </a:r>
            <a:r>
              <a:rPr lang="es-ES" sz="5400" b="1" dirty="0">
                <a:solidFill>
                  <a:srgbClr val="002060"/>
                </a:solidFill>
              </a:rPr>
              <a:t>. Declaró que aún las mujeres que han </a:t>
            </a:r>
            <a:r>
              <a:rPr lang="es-ES" sz="5400" b="1" dirty="0">
                <a:solidFill>
                  <a:srgbClr val="FF0000"/>
                </a:solidFill>
              </a:rPr>
              <a:t>abortado bebés </a:t>
            </a:r>
            <a:r>
              <a:rPr lang="es-ES" sz="5400" b="1" dirty="0">
                <a:solidFill>
                  <a:srgbClr val="002060"/>
                </a:solidFill>
              </a:rPr>
              <a:t>podían recibir absolución del sacerdote con tal que el arrepentimiento de ellas fuese genuino.</a:t>
            </a:r>
            <a:endParaRPr lang="es-ES" sz="4800" b="1" dirty="0">
              <a:solidFill>
                <a:srgbClr val="002060"/>
              </a:solidFill>
            </a:endParaRPr>
          </a:p>
        </p:txBody>
      </p:sp>
    </p:spTree>
    <p:extLst>
      <p:ext uri="{BB962C8B-B14F-4D97-AF65-F5344CB8AC3E}">
        <p14:creationId xmlns:p14="http://schemas.microsoft.com/office/powerpoint/2010/main" val="15282416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002060"/>
                </a:solidFill>
              </a:rPr>
              <a:t>Definición Numero 2:</a:t>
            </a:r>
          </a:p>
          <a:p>
            <a:pPr>
              <a:buClr>
                <a:srgbClr val="FF0000"/>
              </a:buClr>
            </a:pPr>
            <a:r>
              <a:rPr lang="es-ES" sz="5400" b="1" dirty="0">
                <a:solidFill>
                  <a:srgbClr val="002060"/>
                </a:solidFill>
              </a:rPr>
              <a:t>La Biblia también dice que cuando un mero hombre se jacta de </a:t>
            </a:r>
            <a:r>
              <a:rPr lang="es-ES" sz="5400" b="1" dirty="0">
                <a:solidFill>
                  <a:srgbClr val="FF0000"/>
                </a:solidFill>
              </a:rPr>
              <a:t>ocupar el lugar de Dios </a:t>
            </a:r>
            <a:r>
              <a:rPr lang="es-ES" sz="5400" b="1" dirty="0">
                <a:solidFill>
                  <a:srgbClr val="002060"/>
                </a:solidFill>
              </a:rPr>
              <a:t>como </a:t>
            </a:r>
            <a:r>
              <a:rPr lang="es-ES" sz="5400" b="1" dirty="0">
                <a:solidFill>
                  <a:srgbClr val="FF0000"/>
                </a:solidFill>
              </a:rPr>
              <a:t>su representante </a:t>
            </a:r>
            <a:r>
              <a:rPr lang="es-ES" sz="5400" b="1" dirty="0">
                <a:solidFill>
                  <a:srgbClr val="002060"/>
                </a:solidFill>
              </a:rPr>
              <a:t>en la tierra, está blasfemando. Jesús fue acusado de blasfemia por decir que era el representante de Dios en la tierra:</a:t>
            </a:r>
            <a:endParaRPr lang="es-ES" sz="4800" b="1" dirty="0">
              <a:solidFill>
                <a:srgbClr val="002060"/>
              </a:solidFill>
            </a:endParaRPr>
          </a:p>
        </p:txBody>
      </p:sp>
    </p:spTree>
    <p:extLst>
      <p:ext uri="{BB962C8B-B14F-4D97-AF65-F5344CB8AC3E}">
        <p14:creationId xmlns:p14="http://schemas.microsoft.com/office/powerpoint/2010/main" val="30322937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005746"/>
            <a:ext cx="11297264"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Yo y el Padre uno somos. 31 Entonces los judíos volvieron a tomar piedras para apedrearle. 32 Jesús les respondió: Muchas buenas obras os he mostrado de mi Padre; ¿por cuál de ellas me apedreáis? 33 Le respondieron los judíos, diciendo: Por buena obra no te apedreamos, sino por la </a:t>
            </a:r>
            <a:r>
              <a:rPr lang="es-ES" sz="4400" b="1" dirty="0">
                <a:solidFill>
                  <a:srgbClr val="FFFF00"/>
                </a:solidFill>
              </a:rPr>
              <a:t>blasfemia</a:t>
            </a:r>
            <a:r>
              <a:rPr lang="es-ES" sz="4400" b="1" dirty="0">
                <a:solidFill>
                  <a:schemeClr val="bg1"/>
                </a:solidFill>
              </a:rPr>
              <a:t>; porque tú, siendo hombre, te </a:t>
            </a:r>
            <a:r>
              <a:rPr lang="es-ES" sz="4400" b="1" dirty="0">
                <a:solidFill>
                  <a:srgbClr val="FFFF00"/>
                </a:solidFill>
              </a:rPr>
              <a:t>haces Dios</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10:30-33:</a:t>
            </a:r>
          </a:p>
        </p:txBody>
      </p:sp>
    </p:spTree>
    <p:extLst>
      <p:ext uri="{BB962C8B-B14F-4D97-AF65-F5344CB8AC3E}">
        <p14:creationId xmlns:p14="http://schemas.microsoft.com/office/powerpoint/2010/main" val="24150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13677" y="1119856"/>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539-331 AC</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584775"/>
          </a:xfrm>
          <a:prstGeom prst="rect">
            <a:avLst/>
          </a:prstGeom>
          <a:noFill/>
        </p:spPr>
        <p:txBody>
          <a:bodyPr wrap="square" rtlCol="0">
            <a:spAutoFit/>
          </a:bodyPr>
          <a:lstStyle/>
          <a:p>
            <a:pPr lvl="0">
              <a:defRPr/>
            </a:pPr>
            <a:r>
              <a:rPr lang="es-ES" sz="3200" dirty="0">
                <a:solidFill>
                  <a:schemeClr val="accent1">
                    <a:lumMod val="50000"/>
                  </a:schemeClr>
                </a:solidFill>
              </a:rPr>
              <a:t>605-539 AC</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3369498"/>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168 AC-476 DC</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8481" y="4522512"/>
            <a:ext cx="4357497" cy="584775"/>
          </a:xfrm>
          <a:prstGeom prst="rect">
            <a:avLst/>
          </a:prstGeom>
          <a:noFill/>
        </p:spPr>
        <p:txBody>
          <a:bodyPr wrap="square" rtlCol="0">
            <a:spAutoFit/>
          </a:bodyPr>
          <a:lstStyle/>
          <a:p>
            <a:pPr>
              <a:defRPr/>
            </a:pPr>
            <a:r>
              <a:rPr lang="es-ES" sz="3200" dirty="0" smtClean="0">
                <a:solidFill>
                  <a:schemeClr val="accent1">
                    <a:lumMod val="50000"/>
                  </a:schemeClr>
                </a:solidFill>
              </a:rPr>
              <a:t>476-538 DC</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216484"/>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331-168 AC</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35476" y="3095190"/>
            <a:ext cx="5053534"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Medo Persia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4277" y="976271"/>
            <a:ext cx="4835654"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León</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Imperio Romano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20662" y="1789509"/>
            <a:ext cx="446281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División del Imperio Romano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91100" y="6071293"/>
            <a:ext cx="4542007" cy="584775"/>
          </a:xfrm>
          <a:prstGeom prst="rect">
            <a:avLst/>
          </a:prstGeom>
          <a:noFill/>
        </p:spPr>
        <p:txBody>
          <a:bodyPr wrap="square" rtlCol="0">
            <a:spAutoFit/>
          </a:bodyPr>
          <a:lstStyle/>
          <a:p>
            <a:pPr lvl="0"/>
            <a:r>
              <a:rPr lang="es-DO" sz="3200" dirty="0">
                <a:solidFill>
                  <a:srgbClr val="C00000"/>
                </a:solidFill>
                <a:latin typeface="Calibri" panose="020F0502020204030204"/>
              </a:rPr>
              <a:t>G</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Leopardo</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35476" y="4015827"/>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Camello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
        <p:nvSpPr>
          <p:cNvPr id="18" name="CuadroTexto 17">
            <a:extLst>
              <a:ext uri="{FF2B5EF4-FFF2-40B4-BE49-F238E27FC236}">
                <a16:creationId xmlns:a16="http://schemas.microsoft.com/office/drawing/2014/main" id="{484CE96C-CBE3-40DD-869A-7E653E50D465}"/>
              </a:ext>
            </a:extLst>
          </p:cNvPr>
          <p:cNvSpPr txBox="1"/>
          <p:nvPr/>
        </p:nvSpPr>
        <p:spPr>
          <a:xfrm>
            <a:off x="1738481" y="5888483"/>
            <a:ext cx="4357497" cy="584775"/>
          </a:xfrm>
          <a:prstGeom prst="rect">
            <a:avLst/>
          </a:prstGeom>
          <a:noFill/>
        </p:spPr>
        <p:txBody>
          <a:bodyPr wrap="square" rtlCol="0">
            <a:spAutoFit/>
          </a:bodyPr>
          <a:lstStyle/>
          <a:p>
            <a:pPr>
              <a:defRPr/>
            </a:pPr>
            <a:r>
              <a:rPr lang="es-ES" sz="3200" dirty="0">
                <a:solidFill>
                  <a:schemeClr val="accent1">
                    <a:lumMod val="50000"/>
                  </a:schemeClr>
                </a:solidFill>
              </a:rPr>
              <a:t>538-1798 DC</a:t>
            </a:r>
            <a:endParaRPr lang="es-ES" sz="3200" dirty="0">
              <a:solidFill>
                <a:schemeClr val="accent1">
                  <a:lumMod val="50000"/>
                </a:schemeClr>
              </a:solidFill>
            </a:endParaRPr>
          </a:p>
        </p:txBody>
      </p:sp>
      <p:sp>
        <p:nvSpPr>
          <p:cNvPr id="24" name="CuadroTexto 23">
            <a:extLst>
              <a:ext uri="{FF2B5EF4-FFF2-40B4-BE49-F238E27FC236}">
                <a16:creationId xmlns:a16="http://schemas.microsoft.com/office/drawing/2014/main" id="{4D4C28EC-9574-47D6-8D4C-A2D48F991BF0}"/>
              </a:ext>
            </a:extLst>
          </p:cNvPr>
          <p:cNvSpPr txBox="1"/>
          <p:nvPr/>
        </p:nvSpPr>
        <p:spPr>
          <a:xfrm>
            <a:off x="7130694" y="5028171"/>
            <a:ext cx="4462818" cy="584775"/>
          </a:xfrm>
          <a:prstGeom prst="rect">
            <a:avLst/>
          </a:prstGeom>
          <a:noFill/>
        </p:spPr>
        <p:txBody>
          <a:bodyPr wrap="square" rtlCol="0">
            <a:spAutoFit/>
          </a:bodyPr>
          <a:lstStyle/>
          <a:p>
            <a:pPr lvl="0"/>
            <a:r>
              <a:rPr lang="es-DO" sz="3200" noProof="0" dirty="0">
                <a:solidFill>
                  <a:srgbClr val="C00000"/>
                </a:solidFill>
                <a:latin typeface="Calibri" panose="020F0502020204030204"/>
              </a:rPr>
              <a:t>F</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Cuerno pequeño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85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1" presetClass="emph" presetSubtype="0" fill="hold" grpId="0" nodeType="clickEffect">
                                  <p:stCondLst>
                                    <p:cond delay="0"/>
                                  </p:stCondLst>
                                  <p:childTnLst>
                                    <p:animClr clrSpc="hsl" dir="cw">
                                      <p:cBhvr override="childStyle">
                                        <p:cTn id="65" dur="500" fill="hold"/>
                                        <p:tgtEl>
                                          <p:spTgt spid="24"/>
                                        </p:tgtEl>
                                        <p:attrNameLst>
                                          <p:attrName>style.color</p:attrName>
                                        </p:attrNameLst>
                                      </p:cBhvr>
                                      <p:by>
                                        <p:hsl h="7200000" s="0" l="0"/>
                                      </p:by>
                                    </p:animClr>
                                    <p:animClr clrSpc="hsl" dir="cw">
                                      <p:cBhvr>
                                        <p:cTn id="66" dur="500" fill="hold"/>
                                        <p:tgtEl>
                                          <p:spTgt spid="24"/>
                                        </p:tgtEl>
                                        <p:attrNameLst>
                                          <p:attrName>fillcolor</p:attrName>
                                        </p:attrNameLst>
                                      </p:cBhvr>
                                      <p:by>
                                        <p:hsl h="7200000" s="0" l="0"/>
                                      </p:by>
                                    </p:animClr>
                                    <p:animClr clrSpc="hsl" dir="cw">
                                      <p:cBhvr>
                                        <p:cTn id="67" dur="500" fill="hold"/>
                                        <p:tgtEl>
                                          <p:spTgt spid="24"/>
                                        </p:tgtEl>
                                        <p:attrNameLst>
                                          <p:attrName>stroke.color</p:attrName>
                                        </p:attrNameLst>
                                      </p:cBhvr>
                                      <p:by>
                                        <p:hsl h="7200000" s="0" l="0"/>
                                      </p:by>
                                    </p:animClr>
                                    <p:set>
                                      <p:cBhvr>
                                        <p:cTn id="68"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P spid="18"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22424"/>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smtClean="0">
                <a:solidFill>
                  <a:srgbClr val="002060"/>
                </a:solidFill>
              </a:rPr>
              <a:t>El </a:t>
            </a:r>
            <a:r>
              <a:rPr lang="es-ES" sz="6000" b="1" dirty="0">
                <a:solidFill>
                  <a:srgbClr val="002060"/>
                </a:solidFill>
              </a:rPr>
              <a:t>papado enseña que el papa es el </a:t>
            </a:r>
            <a:r>
              <a:rPr lang="es-ES" sz="6000" b="1" dirty="0" err="1">
                <a:solidFill>
                  <a:srgbClr val="FF0000"/>
                </a:solidFill>
              </a:rPr>
              <a:t>Vicarius</a:t>
            </a:r>
            <a:r>
              <a:rPr lang="es-ES" sz="6000" b="1" dirty="0">
                <a:solidFill>
                  <a:srgbClr val="FF0000"/>
                </a:solidFill>
              </a:rPr>
              <a:t> Christi </a:t>
            </a:r>
            <a:r>
              <a:rPr lang="es-ES" sz="6000" b="1" dirty="0">
                <a:solidFill>
                  <a:srgbClr val="002060"/>
                </a:solidFill>
              </a:rPr>
              <a:t>que significa ‘</a:t>
            </a:r>
            <a:r>
              <a:rPr lang="es-ES" sz="6000" b="1" dirty="0">
                <a:solidFill>
                  <a:srgbClr val="FF0000"/>
                </a:solidFill>
              </a:rPr>
              <a:t>el que ocupa el lugar de Cristo</a:t>
            </a:r>
            <a:r>
              <a:rPr lang="es-ES" sz="6000" b="1" dirty="0">
                <a:solidFill>
                  <a:srgbClr val="002060"/>
                </a:solidFill>
              </a:rPr>
              <a:t>’. Al papa también se le ha denominado </a:t>
            </a:r>
            <a:r>
              <a:rPr lang="es-ES" sz="6000" b="1" dirty="0" err="1">
                <a:solidFill>
                  <a:srgbClr val="FF0000"/>
                </a:solidFill>
              </a:rPr>
              <a:t>Vicarius</a:t>
            </a:r>
            <a:r>
              <a:rPr lang="es-ES" sz="6000" b="1" dirty="0">
                <a:solidFill>
                  <a:srgbClr val="FF0000"/>
                </a:solidFill>
              </a:rPr>
              <a:t> </a:t>
            </a:r>
            <a:r>
              <a:rPr lang="es-ES" sz="6000" b="1" dirty="0" err="1">
                <a:solidFill>
                  <a:srgbClr val="FF0000"/>
                </a:solidFill>
              </a:rPr>
              <a:t>Filii</a:t>
            </a:r>
            <a:r>
              <a:rPr lang="es-ES" sz="6000" b="1" dirty="0">
                <a:solidFill>
                  <a:srgbClr val="FF0000"/>
                </a:solidFill>
              </a:rPr>
              <a:t> Dei</a:t>
            </a:r>
            <a:r>
              <a:rPr lang="es-ES" sz="6000" b="1" dirty="0">
                <a:solidFill>
                  <a:srgbClr val="002060"/>
                </a:solidFill>
              </a:rPr>
              <a:t> que significa ‘</a:t>
            </a:r>
            <a:r>
              <a:rPr lang="es-ES" sz="6000" b="1" dirty="0">
                <a:solidFill>
                  <a:srgbClr val="FF0000"/>
                </a:solidFill>
              </a:rPr>
              <a:t>el que ocupa el lugar del Hijo de Dios</a:t>
            </a:r>
            <a:r>
              <a:rPr lang="es-ES" sz="6000" b="1" dirty="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86228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522424"/>
            <a:ext cx="11713029"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u="sng" dirty="0">
                <a:solidFill>
                  <a:srgbClr val="002060"/>
                </a:solidFill>
              </a:rPr>
              <a:t>Algunos ejemplos </a:t>
            </a:r>
            <a:r>
              <a:rPr lang="es-ES" sz="6000" b="1" dirty="0">
                <a:solidFill>
                  <a:srgbClr val="002060"/>
                </a:solidFill>
              </a:rPr>
              <a:t>de la historia de la iglesia cristiana:</a:t>
            </a:r>
          </a:p>
          <a:p>
            <a:pPr>
              <a:buClr>
                <a:srgbClr val="FF0000"/>
              </a:buClr>
            </a:pPr>
            <a:r>
              <a:rPr lang="es-ES" sz="6000" b="1" dirty="0" smtClean="0">
                <a:solidFill>
                  <a:srgbClr val="002060"/>
                </a:solidFill>
              </a:rPr>
              <a:t>En </a:t>
            </a:r>
            <a:r>
              <a:rPr lang="es-ES" sz="6000" b="1" dirty="0">
                <a:solidFill>
                  <a:srgbClr val="002060"/>
                </a:solidFill>
              </a:rPr>
              <a:t>una </a:t>
            </a:r>
            <a:r>
              <a:rPr lang="es-ES" sz="6000" b="1" dirty="0">
                <a:solidFill>
                  <a:srgbClr val="FF0000"/>
                </a:solidFill>
              </a:rPr>
              <a:t>homilía</a:t>
            </a:r>
            <a:r>
              <a:rPr lang="es-ES" sz="6000" b="1" dirty="0">
                <a:solidFill>
                  <a:srgbClr val="002060"/>
                </a:solidFill>
              </a:rPr>
              <a:t> </a:t>
            </a:r>
            <a:r>
              <a:rPr lang="es-ES" sz="6000" b="1" u="sng" dirty="0">
                <a:solidFill>
                  <a:srgbClr val="002060"/>
                </a:solidFill>
              </a:rPr>
              <a:t>ofrecida al papa </a:t>
            </a:r>
            <a:r>
              <a:rPr lang="es-ES" sz="6000" b="1" dirty="0">
                <a:solidFill>
                  <a:srgbClr val="002060"/>
                </a:solidFill>
              </a:rPr>
              <a:t>en la cuarta sesión del Quinto Concilio de Letrán (1512), Cristóbal Marcelo dijo:</a:t>
            </a:r>
            <a:endParaRPr lang="es-ES" sz="5400" b="1" dirty="0">
              <a:solidFill>
                <a:srgbClr val="002060"/>
              </a:solidFill>
            </a:endParaRPr>
          </a:p>
        </p:txBody>
      </p:sp>
    </p:spTree>
    <p:extLst>
      <p:ext uri="{BB962C8B-B14F-4D97-AF65-F5344CB8AC3E}">
        <p14:creationId xmlns:p14="http://schemas.microsoft.com/office/powerpoint/2010/main" val="35819447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1831655"/>
            <a:ext cx="11297264" cy="4154984"/>
          </a:xfrm>
          <a:prstGeom prst="rect">
            <a:avLst/>
          </a:prstGeom>
          <a:noFill/>
        </p:spPr>
        <p:txBody>
          <a:bodyPr wrap="square" rtlCol="0">
            <a:spAutoFit/>
          </a:bodyPr>
          <a:lstStyle/>
          <a:p>
            <a:r>
              <a:rPr lang="es-ES" sz="6600" b="1" dirty="0">
                <a:solidFill>
                  <a:schemeClr val="bg1"/>
                </a:solidFill>
              </a:rPr>
              <a:t>“Pues tu eres el pastor, tu eres el médico, tu eres el director, tu eres el labrador; finalmente, </a:t>
            </a:r>
            <a:r>
              <a:rPr lang="es-ES" sz="6600" b="1" dirty="0">
                <a:solidFill>
                  <a:srgbClr val="FFFF00"/>
                </a:solidFill>
              </a:rPr>
              <a:t>tu eres otro Dios</a:t>
            </a:r>
            <a:r>
              <a:rPr lang="es-ES" sz="6600" b="1" dirty="0">
                <a:solidFill>
                  <a:schemeClr val="bg1"/>
                </a:solidFill>
              </a:rPr>
              <a:t> en la tierra</a:t>
            </a:r>
            <a:r>
              <a:rPr lang="es-ES" sz="6600" b="1" dirty="0" smtClean="0">
                <a:solidFill>
                  <a:schemeClr val="bg1"/>
                </a:solidFill>
              </a:rPr>
              <a:t>.”</a:t>
            </a:r>
            <a:endParaRPr lang="es-ES" sz="66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err="1" smtClean="0">
                <a:solidFill>
                  <a:srgbClr val="FF0000"/>
                </a:solidFill>
                <a:latin typeface="Arial Black" panose="020B0A04020102020204" pitchFamily="34" charset="0"/>
              </a:rPr>
              <a:t>Labbe</a:t>
            </a:r>
            <a:r>
              <a:rPr lang="en-US" sz="3200" b="1" dirty="0" smtClean="0">
                <a:solidFill>
                  <a:srgbClr val="FF0000"/>
                </a:solidFill>
                <a:latin typeface="Arial Black" panose="020B0A04020102020204" pitchFamily="34" charset="0"/>
              </a:rPr>
              <a:t> </a:t>
            </a:r>
            <a:r>
              <a:rPr lang="en-US" sz="3200" b="1" dirty="0">
                <a:solidFill>
                  <a:srgbClr val="FF0000"/>
                </a:solidFill>
                <a:latin typeface="Arial Black" panose="020B0A04020102020204" pitchFamily="34" charset="0"/>
              </a:rPr>
              <a:t>y </a:t>
            </a:r>
            <a:r>
              <a:rPr lang="en-US" sz="3200" b="1" dirty="0" err="1">
                <a:solidFill>
                  <a:srgbClr val="FF0000"/>
                </a:solidFill>
                <a:latin typeface="Arial Black" panose="020B0A04020102020204" pitchFamily="34" charset="0"/>
              </a:rPr>
              <a:t>Cossart</a:t>
            </a:r>
            <a:r>
              <a:rPr lang="en-US" sz="3200" b="1" dirty="0">
                <a:solidFill>
                  <a:srgbClr val="FF0000"/>
                </a:solidFill>
                <a:latin typeface="Arial Black" panose="020B0A04020102020204" pitchFamily="34" charset="0"/>
              </a:rPr>
              <a:t>, History of the Councils, </a:t>
            </a:r>
            <a:r>
              <a:rPr lang="en-US" sz="3200" b="1" dirty="0" err="1">
                <a:solidFill>
                  <a:srgbClr val="FF0000"/>
                </a:solidFill>
                <a:latin typeface="Arial Black" panose="020B0A04020102020204" pitchFamily="34" charset="0"/>
              </a:rPr>
              <a:t>tomo</a:t>
            </a:r>
            <a:r>
              <a:rPr lang="en-US" sz="3200" b="1" dirty="0">
                <a:solidFill>
                  <a:srgbClr val="FF0000"/>
                </a:solidFill>
                <a:latin typeface="Arial Black" panose="020B0A04020102020204" pitchFamily="34" charset="0"/>
              </a:rPr>
              <a:t> XIV, col. </a:t>
            </a:r>
            <a:r>
              <a:rPr lang="en-US" sz="3200" b="1" dirty="0" smtClean="0">
                <a:solidFill>
                  <a:srgbClr val="FF0000"/>
                </a:solidFill>
                <a:latin typeface="Arial Black" panose="020B0A04020102020204" pitchFamily="34" charset="0"/>
              </a:rPr>
              <a:t>109</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5300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07252" y="681282"/>
            <a:ext cx="11297264" cy="6247864"/>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Además, la autoridad y el poder del pontífice romano no solo se refieren a las cosas celestiales, a las terrenales y a las que están debajo de la tierra, sino que llegan hasta sobre los ángeles pues </a:t>
            </a:r>
            <a:r>
              <a:rPr lang="es-ES" sz="4000" b="1" dirty="0">
                <a:solidFill>
                  <a:srgbClr val="FFFF00"/>
                </a:solidFill>
              </a:rPr>
              <a:t>es mayor que ellos.</a:t>
            </a:r>
            <a:r>
              <a:rPr lang="es-ES" sz="4000" b="1" dirty="0">
                <a:solidFill>
                  <a:schemeClr val="bg1"/>
                </a:solidFill>
              </a:rPr>
              <a:t> De manera que, si pudiera darse el caso que los ángeles errasen en la fe o pensaran en forma contraria a la fe, podrían ser juzgados y excomulgados por el papa. El papa tiene tan grande dignidad y poder que forma uno con Cristo el mismo tribunal</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23220"/>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pt-BR" sz="2800" b="1" dirty="0" err="1">
                <a:solidFill>
                  <a:srgbClr val="FF0000"/>
                </a:solidFill>
                <a:latin typeface="Arial Black" panose="020B0A04020102020204" pitchFamily="34" charset="0"/>
              </a:rPr>
              <a:t>Enciclopedia</a:t>
            </a:r>
            <a:r>
              <a:rPr lang="pt-BR" sz="2800" b="1" dirty="0">
                <a:solidFill>
                  <a:srgbClr val="FF0000"/>
                </a:solidFill>
                <a:latin typeface="Arial Black" panose="020B0A04020102020204" pitchFamily="34" charset="0"/>
              </a:rPr>
              <a:t> Católica, tomo 3, p. 139, articulo ‘Papa’.</a:t>
            </a:r>
          </a:p>
        </p:txBody>
      </p:sp>
    </p:spTree>
    <p:extLst>
      <p:ext uri="{BB962C8B-B14F-4D97-AF65-F5344CB8AC3E}">
        <p14:creationId xmlns:p14="http://schemas.microsoft.com/office/powerpoint/2010/main" val="34474786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374456"/>
            <a:ext cx="11297264" cy="5262979"/>
          </a:xfrm>
          <a:prstGeom prst="rect">
            <a:avLst/>
          </a:prstGeom>
          <a:noFill/>
        </p:spPr>
        <p:txBody>
          <a:bodyPr wrap="square" rtlCol="0">
            <a:spAutoFit/>
          </a:bodyPr>
          <a:lstStyle/>
          <a:p>
            <a:r>
              <a:rPr lang="es-ES" sz="4800" b="1" dirty="0">
                <a:solidFill>
                  <a:schemeClr val="bg1"/>
                </a:solidFill>
              </a:rPr>
              <a:t>“El papa es </a:t>
            </a:r>
            <a:r>
              <a:rPr lang="es-ES" sz="4800" b="1" dirty="0">
                <a:solidFill>
                  <a:srgbClr val="FFFF00"/>
                </a:solidFill>
              </a:rPr>
              <a:t>como si fuese Dios en la tierra</a:t>
            </a:r>
            <a:r>
              <a:rPr lang="es-ES" sz="4800" b="1" dirty="0">
                <a:solidFill>
                  <a:schemeClr val="bg1"/>
                </a:solidFill>
              </a:rPr>
              <a:t>—solo soberano de los fieles de Cristo, principal rey de reyes y señor de señores, que tiene la </a:t>
            </a:r>
            <a:r>
              <a:rPr lang="es-ES" sz="4800" b="1" dirty="0">
                <a:solidFill>
                  <a:srgbClr val="FFFF00"/>
                </a:solidFill>
              </a:rPr>
              <a:t>plenitud de poder,</a:t>
            </a:r>
            <a:r>
              <a:rPr lang="es-ES" sz="4800" b="1" dirty="0">
                <a:solidFill>
                  <a:schemeClr val="bg1"/>
                </a:solidFill>
              </a:rPr>
              <a:t> a quien el omnipotente Dios le ha confiado no solo la dirección de lo terreno [</a:t>
            </a:r>
            <a:r>
              <a:rPr lang="es-ES" sz="4800" b="1" dirty="0">
                <a:solidFill>
                  <a:srgbClr val="FFFF00"/>
                </a:solidFill>
              </a:rPr>
              <a:t>el estado</a:t>
            </a:r>
            <a:r>
              <a:rPr lang="es-ES" sz="4800" b="1" dirty="0">
                <a:solidFill>
                  <a:schemeClr val="bg1"/>
                </a:solidFill>
              </a:rPr>
              <a:t>] sino también del reino celestial [</a:t>
            </a:r>
            <a:r>
              <a:rPr lang="es-ES" sz="4800" b="1" dirty="0">
                <a:solidFill>
                  <a:srgbClr val="FFFF00"/>
                </a:solidFill>
              </a:rPr>
              <a:t>la iglesia</a:t>
            </a:r>
            <a:r>
              <a:rPr lang="es-ES" sz="4800" b="1" dirty="0">
                <a:solidFill>
                  <a:schemeClr val="bg1"/>
                </a:solidFill>
              </a:rPr>
              <a:t>].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pt-BR" sz="3200" b="1" dirty="0" err="1">
                <a:solidFill>
                  <a:srgbClr val="FF0000"/>
                </a:solidFill>
                <a:latin typeface="Arial Black" panose="020B0A04020102020204" pitchFamily="34" charset="0"/>
              </a:rPr>
              <a:t>Lucius</a:t>
            </a:r>
            <a:r>
              <a:rPr lang="pt-BR" sz="3200" b="1" dirty="0">
                <a:solidFill>
                  <a:srgbClr val="FF0000"/>
                </a:solidFill>
                <a:latin typeface="Arial Black" panose="020B0A04020102020204" pitchFamily="34" charset="0"/>
              </a:rPr>
              <a:t> </a:t>
            </a:r>
            <a:r>
              <a:rPr lang="pt-BR" sz="3200" b="1" dirty="0" err="1">
                <a:solidFill>
                  <a:srgbClr val="FF0000"/>
                </a:solidFill>
                <a:latin typeface="Arial Black" panose="020B0A04020102020204" pitchFamily="34" charset="0"/>
              </a:rPr>
              <a:t>Ferraris</a:t>
            </a:r>
            <a:r>
              <a:rPr lang="pt-BR" sz="3200" b="1" dirty="0">
                <a:solidFill>
                  <a:srgbClr val="FF0000"/>
                </a:solidFill>
                <a:latin typeface="Arial Black" panose="020B0A04020102020204" pitchFamily="34" charset="0"/>
              </a:rPr>
              <a:t>, </a:t>
            </a:r>
            <a:r>
              <a:rPr lang="pt-BR" sz="3200" b="1" dirty="0" err="1">
                <a:solidFill>
                  <a:srgbClr val="FF0000"/>
                </a:solidFill>
                <a:latin typeface="Arial Black" panose="020B0A04020102020204" pitchFamily="34" charset="0"/>
              </a:rPr>
              <a:t>Prompta</a:t>
            </a:r>
            <a:r>
              <a:rPr lang="pt-BR" sz="3200" b="1" dirty="0">
                <a:solidFill>
                  <a:srgbClr val="FF0000"/>
                </a:solidFill>
                <a:latin typeface="Arial Black" panose="020B0A04020102020204" pitchFamily="34" charset="0"/>
              </a:rPr>
              <a:t> </a:t>
            </a:r>
            <a:r>
              <a:rPr lang="pt-BR" sz="3200" b="1" dirty="0" err="1">
                <a:solidFill>
                  <a:srgbClr val="FF0000"/>
                </a:solidFill>
                <a:latin typeface="Arial Black" panose="020B0A04020102020204" pitchFamily="34" charset="0"/>
              </a:rPr>
              <a:t>Bibliotheca</a:t>
            </a:r>
            <a:r>
              <a:rPr lang="pt-BR" sz="3200" b="1" dirty="0">
                <a:solidFill>
                  <a:srgbClr val="FF0000"/>
                </a:solidFill>
                <a:latin typeface="Arial Black" panose="020B0A04020102020204" pitchFamily="34" charset="0"/>
              </a:rPr>
              <a:t>, 8 volumes, vol. 2, articulo ‘Papa’).</a:t>
            </a:r>
          </a:p>
        </p:txBody>
      </p:sp>
    </p:spTree>
    <p:extLst>
      <p:ext uri="{BB962C8B-B14F-4D97-AF65-F5344CB8AC3E}">
        <p14:creationId xmlns:p14="http://schemas.microsoft.com/office/powerpoint/2010/main" val="38579706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3730" y="430559"/>
            <a:ext cx="11297264" cy="6001643"/>
          </a:xfrm>
          <a:prstGeom prst="rect">
            <a:avLst/>
          </a:prstGeom>
          <a:noFill/>
        </p:spPr>
        <p:txBody>
          <a:bodyPr wrap="square" rtlCol="0">
            <a:spAutoFit/>
          </a:bodyPr>
          <a:lstStyle/>
          <a:p>
            <a:r>
              <a:rPr lang="es-ES" sz="4800" b="1" dirty="0" smtClean="0">
                <a:solidFill>
                  <a:schemeClr val="bg1"/>
                </a:solidFill>
              </a:rPr>
              <a:t>El </a:t>
            </a:r>
            <a:r>
              <a:rPr lang="es-ES" sz="4800" b="1" dirty="0">
                <a:solidFill>
                  <a:schemeClr val="bg1"/>
                </a:solidFill>
              </a:rPr>
              <a:t>papa tiene tan grande autoridad y poder que puede, </a:t>
            </a:r>
            <a:r>
              <a:rPr lang="es-ES" sz="4800" b="1" dirty="0">
                <a:solidFill>
                  <a:srgbClr val="FFFF00"/>
                </a:solidFill>
              </a:rPr>
              <a:t>modificar, explicar, o interpretar </a:t>
            </a:r>
            <a:r>
              <a:rPr lang="es-ES" sz="4800" b="1" dirty="0">
                <a:solidFill>
                  <a:schemeClr val="bg1"/>
                </a:solidFill>
              </a:rPr>
              <a:t>aun las leyes divinas. El papa puede modificar la ley divina porque su poder </a:t>
            </a:r>
            <a:r>
              <a:rPr lang="es-ES" sz="4800" b="1" dirty="0">
                <a:solidFill>
                  <a:srgbClr val="FFFF00"/>
                </a:solidFill>
              </a:rPr>
              <a:t>no es del hombre sino de Dios</a:t>
            </a:r>
            <a:r>
              <a:rPr lang="es-ES" sz="4800" b="1" dirty="0">
                <a:solidFill>
                  <a:schemeClr val="bg1"/>
                </a:solidFill>
              </a:rPr>
              <a:t> y actúa como vice-regente de Dios sobre la tierra con plenitud de poder para atar y desatar a sus ovejas</a:t>
            </a:r>
            <a:r>
              <a:rPr lang="es-ES" sz="4800" b="1" dirty="0" smtClean="0">
                <a:solidFill>
                  <a:schemeClr val="bg1"/>
                </a:solidFill>
              </a:rPr>
              <a:t>.”</a:t>
            </a:r>
            <a:endParaRPr lang="es-ES" sz="4800" b="1" dirty="0">
              <a:solidFill>
                <a:schemeClr val="bg1"/>
              </a:solidFill>
            </a:endParaRPr>
          </a:p>
        </p:txBody>
      </p:sp>
    </p:spTree>
    <p:extLst>
      <p:ext uri="{BB962C8B-B14F-4D97-AF65-F5344CB8AC3E}">
        <p14:creationId xmlns:p14="http://schemas.microsoft.com/office/powerpoint/2010/main" val="2987814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9537" y="1225689"/>
            <a:ext cx="11297264" cy="5632311"/>
          </a:xfrm>
          <a:prstGeom prst="rect">
            <a:avLst/>
          </a:prstGeom>
          <a:noFill/>
        </p:spPr>
        <p:txBody>
          <a:bodyPr wrap="square" rtlCol="0">
            <a:spAutoFit/>
          </a:bodyPr>
          <a:lstStyle/>
          <a:p>
            <a:r>
              <a:rPr lang="es-ES" sz="4000" b="1" dirty="0">
                <a:solidFill>
                  <a:schemeClr val="bg1"/>
                </a:solidFill>
              </a:rPr>
              <a:t>“El papa </a:t>
            </a:r>
            <a:r>
              <a:rPr lang="es-ES" sz="4000" b="1" dirty="0">
                <a:solidFill>
                  <a:srgbClr val="FFFF00"/>
                </a:solidFill>
              </a:rPr>
              <a:t>ocupa el lugar </a:t>
            </a:r>
            <a:r>
              <a:rPr lang="es-ES" sz="4000" b="1" dirty="0">
                <a:solidFill>
                  <a:schemeClr val="bg1"/>
                </a:solidFill>
              </a:rPr>
              <a:t>de Jesucristo en la tierra. . . Es el verdadero vicario de Cristo, la cabeza de iglesia y el padre de todos los cristianos. Es el gobernante absoluto, el fundador de los dogmas, el autor y juez de los concilios, el gobernante universal de la verdad, el árbitro del mundo, el juez supremo en el cielo y en la tierra, que puede juzgar a todos, pero no puede ser juzgado por nadie. </a:t>
            </a:r>
            <a:r>
              <a:rPr lang="es-ES" sz="4000" b="1" dirty="0">
                <a:solidFill>
                  <a:srgbClr val="FFFF00"/>
                </a:solidFill>
              </a:rPr>
              <a:t>Es Dios mismo en la tierra</a:t>
            </a:r>
            <a:r>
              <a:rPr lang="es-ES" sz="4000" b="1" dirty="0" smtClean="0">
                <a:solidFill>
                  <a:srgbClr val="FFFF00"/>
                </a:solidFill>
              </a:rPr>
              <a:t>.</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solidFill>
                  <a:srgbClr val="FF0000"/>
                </a:solidFill>
                <a:latin typeface="Arial Black" panose="020B0A04020102020204" pitchFamily="34" charset="0"/>
              </a:rPr>
              <a:t>The New York Catechism, </a:t>
            </a:r>
            <a:r>
              <a:rPr lang="en-US" sz="3200" b="1" dirty="0" err="1">
                <a:solidFill>
                  <a:srgbClr val="FF0000"/>
                </a:solidFill>
                <a:latin typeface="Arial Black" panose="020B0A04020102020204" pitchFamily="34" charset="0"/>
              </a:rPr>
              <a:t>citado</a:t>
            </a:r>
            <a:r>
              <a:rPr lang="en-US" sz="3200" b="1" dirty="0">
                <a:solidFill>
                  <a:srgbClr val="FF0000"/>
                </a:solidFill>
                <a:latin typeface="Arial Black" panose="020B0A04020102020204" pitchFamily="34" charset="0"/>
              </a:rPr>
              <a:t> </a:t>
            </a:r>
            <a:r>
              <a:rPr lang="en-US" sz="3200" b="1" dirty="0" err="1">
                <a:solidFill>
                  <a:srgbClr val="FF0000"/>
                </a:solidFill>
                <a:latin typeface="Arial Black" panose="020B0A04020102020204" pitchFamily="34" charset="0"/>
              </a:rPr>
              <a:t>en</a:t>
            </a:r>
            <a:r>
              <a:rPr lang="en-US" sz="3200" b="1" dirty="0">
                <a:solidFill>
                  <a:srgbClr val="FF0000"/>
                </a:solidFill>
                <a:latin typeface="Arial Black" panose="020B0A04020102020204" pitchFamily="34" charset="0"/>
              </a:rPr>
              <a:t> Lorraine </a:t>
            </a:r>
            <a:r>
              <a:rPr lang="en-US" sz="3200" b="1" dirty="0" err="1">
                <a:solidFill>
                  <a:srgbClr val="FF0000"/>
                </a:solidFill>
                <a:latin typeface="Arial Black" panose="020B0A04020102020204" pitchFamily="34" charset="0"/>
              </a:rPr>
              <a:t>Boettner</a:t>
            </a:r>
            <a:r>
              <a:rPr lang="en-US" sz="3200" b="1" dirty="0">
                <a:solidFill>
                  <a:srgbClr val="FF0000"/>
                </a:solidFill>
                <a:latin typeface="Arial Black" panose="020B0A04020102020204" pitchFamily="34" charset="0"/>
              </a:rPr>
              <a:t>, Roman Catholicism, p. 127</a:t>
            </a:r>
          </a:p>
        </p:txBody>
      </p:sp>
    </p:spTree>
    <p:extLst>
      <p:ext uri="{BB962C8B-B14F-4D97-AF65-F5344CB8AC3E}">
        <p14:creationId xmlns:p14="http://schemas.microsoft.com/office/powerpoint/2010/main" val="3593594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09544" y="1222098"/>
            <a:ext cx="4516263" cy="1077218"/>
          </a:xfrm>
          <a:prstGeom prst="rect">
            <a:avLst/>
          </a:prstGeom>
          <a:noFill/>
        </p:spPr>
        <p:txBody>
          <a:bodyPr wrap="square" rtlCol="0">
            <a:spAutoFit/>
          </a:bodyPr>
          <a:lstStyle/>
          <a:p>
            <a:pPr lvl="0">
              <a:defRPr/>
            </a:pPr>
            <a:r>
              <a:rPr lang="es-ES" sz="3200" dirty="0">
                <a:solidFill>
                  <a:schemeClr val="accent1">
                    <a:lumMod val="50000"/>
                  </a:schemeClr>
                </a:solidFill>
              </a:rPr>
              <a:t>Hombre dice ocupar el lugar de Dios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584775"/>
          </a:xfrm>
          <a:prstGeom prst="rect">
            <a:avLst/>
          </a:prstGeom>
          <a:noFill/>
        </p:spPr>
        <p:txBody>
          <a:bodyPr wrap="square" rtlCol="0">
            <a:spAutoFit/>
          </a:bodyPr>
          <a:lstStyle/>
          <a:p>
            <a:pPr lvl="0">
              <a:defRPr/>
            </a:pPr>
            <a:r>
              <a:rPr lang="es-ES" sz="3200" dirty="0">
                <a:solidFill>
                  <a:schemeClr val="accent1">
                    <a:lumMod val="50000"/>
                  </a:schemeClr>
                </a:solidFill>
              </a:rPr>
              <a:t>Blasfemia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83946" y="3926221"/>
            <a:ext cx="4516263" cy="584775"/>
          </a:xfrm>
          <a:prstGeom prst="rect">
            <a:avLst/>
          </a:prstGeom>
          <a:noFill/>
        </p:spPr>
        <p:txBody>
          <a:bodyPr wrap="square" rtlCol="0">
            <a:spAutoFit/>
          </a:bodyPr>
          <a:lstStyle/>
          <a:p>
            <a:pPr lvl="0">
              <a:defRPr/>
            </a:pPr>
            <a:r>
              <a:rPr lang="es-ES" sz="3200" dirty="0" err="1">
                <a:solidFill>
                  <a:schemeClr val="accent1">
                    <a:lumMod val="50000"/>
                  </a:schemeClr>
                </a:solidFill>
              </a:rPr>
              <a:t>Vicarius</a:t>
            </a:r>
            <a:r>
              <a:rPr lang="es-ES" sz="3200" dirty="0">
                <a:solidFill>
                  <a:schemeClr val="accent1">
                    <a:lumMod val="50000"/>
                  </a:schemeClr>
                </a:solidFill>
              </a:rPr>
              <a:t> Christi</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3990" y="5219218"/>
            <a:ext cx="4357497" cy="1077218"/>
          </a:xfrm>
          <a:prstGeom prst="rect">
            <a:avLst/>
          </a:prstGeom>
          <a:noFill/>
        </p:spPr>
        <p:txBody>
          <a:bodyPr wrap="square" rtlCol="0">
            <a:spAutoFit/>
          </a:bodyPr>
          <a:lstStyle/>
          <a:p>
            <a:pPr>
              <a:defRPr/>
            </a:pPr>
            <a:r>
              <a:rPr lang="es-ES" sz="3200" dirty="0">
                <a:solidFill>
                  <a:schemeClr val="accent1">
                    <a:lumMod val="50000"/>
                  </a:schemeClr>
                </a:solidFill>
              </a:rPr>
              <a:t>"Tu eres otro Dios en la tierra"</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6092" y="2713086"/>
            <a:ext cx="4666388" cy="584775"/>
          </a:xfrm>
          <a:prstGeom prst="rect">
            <a:avLst/>
          </a:prstGeom>
          <a:noFill/>
        </p:spPr>
        <p:txBody>
          <a:bodyPr wrap="square" rtlCol="0">
            <a:spAutoFit/>
          </a:bodyPr>
          <a:lstStyle/>
          <a:p>
            <a:pPr lvl="0">
              <a:defRPr/>
            </a:pPr>
            <a:r>
              <a:rPr lang="es-ES" sz="3200" dirty="0" err="1">
                <a:solidFill>
                  <a:schemeClr val="accent1">
                    <a:lumMod val="50000"/>
                  </a:schemeClr>
                </a:solidFill>
              </a:rPr>
              <a:t>Vicarius</a:t>
            </a:r>
            <a:r>
              <a:rPr lang="es-ES" sz="3200" dirty="0">
                <a:solidFill>
                  <a:schemeClr val="accent1">
                    <a:lumMod val="50000"/>
                  </a:schemeClr>
                </a:solidFill>
              </a:rPr>
              <a:t> </a:t>
            </a:r>
            <a:r>
              <a:rPr lang="es-ES" sz="3200" dirty="0" err="1">
                <a:solidFill>
                  <a:schemeClr val="accent1">
                    <a:lumMod val="50000"/>
                  </a:schemeClr>
                </a:solidFill>
              </a:rPr>
              <a:t>Filii</a:t>
            </a:r>
            <a:r>
              <a:rPr lang="es-ES" sz="3200" dirty="0">
                <a:solidFill>
                  <a:schemeClr val="accent1">
                    <a:lumMod val="50000"/>
                  </a:schemeClr>
                </a:solidFill>
              </a:rPr>
              <a:t> Dei</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035476" y="4731163"/>
            <a:ext cx="5053534"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Blasfemia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45599" y="1366549"/>
            <a:ext cx="4835654"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Hombre que se atribuye poder de perdonar pecados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870537" y="129151"/>
            <a:ext cx="4612943"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que ocupa el </a:t>
            </a:r>
            <a:r>
              <a:rPr lang="es-ES" sz="3200" dirty="0" smtClean="0">
                <a:solidFill>
                  <a:prstClr val="black"/>
                </a:solidFill>
              </a:rPr>
              <a:t>lugar </a:t>
            </a:r>
            <a:r>
              <a:rPr lang="es-ES" sz="3200" dirty="0">
                <a:solidFill>
                  <a:prstClr val="black"/>
                </a:solidFill>
              </a:rPr>
              <a:t>de Cristo</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945599" y="2646385"/>
            <a:ext cx="446281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Lo que se dijo del Papa en un Concilio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035476" y="5602813"/>
            <a:ext cx="4542007"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El que ocupa el lugar del Hijo de </a:t>
            </a:r>
            <a:r>
              <a:rPr lang="es-ES" sz="3200" dirty="0" smtClean="0">
                <a:solidFill>
                  <a:prstClr val="black"/>
                </a:solidFill>
              </a:rPr>
              <a:t>Dios</a:t>
            </a:r>
            <a:endParaRPr lang="es-ES" sz="3200" dirty="0">
              <a:solidFill>
                <a:prstClr val="black"/>
              </a:solidFill>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35476" y="3926221"/>
            <a:ext cx="4835654"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El que predica sobre Dios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35812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u="sng" dirty="0">
                <a:solidFill>
                  <a:srgbClr val="FF0000"/>
                </a:solidFill>
              </a:rPr>
              <a:t>#5 </a:t>
            </a:r>
            <a:r>
              <a:rPr lang="es-ES" sz="4800" b="1" u="sng" dirty="0">
                <a:solidFill>
                  <a:srgbClr val="002060"/>
                </a:solidFill>
              </a:rPr>
              <a:t>El papado </a:t>
            </a:r>
            <a:r>
              <a:rPr lang="es-ES" sz="4800" b="1" u="sng" dirty="0" smtClean="0">
                <a:solidFill>
                  <a:srgbClr val="002060"/>
                </a:solidFill>
              </a:rPr>
              <a:t>sí </a:t>
            </a:r>
            <a:r>
              <a:rPr lang="es-ES" sz="4800" b="1" u="sng" dirty="0">
                <a:solidFill>
                  <a:srgbClr val="002060"/>
                </a:solidFill>
              </a:rPr>
              <a:t>persiguió a los santos del Altísimo</a:t>
            </a:r>
            <a:r>
              <a:rPr lang="es-ES" sz="4800" b="1" dirty="0">
                <a:solidFill>
                  <a:srgbClr val="002060"/>
                </a:solidFill>
              </a:rPr>
              <a:t>:</a:t>
            </a:r>
          </a:p>
          <a:p>
            <a:pPr>
              <a:buClr>
                <a:srgbClr val="FF0000"/>
              </a:buClr>
            </a:pPr>
            <a:r>
              <a:rPr lang="es-ES" sz="4800" b="1" dirty="0">
                <a:solidFill>
                  <a:srgbClr val="002060"/>
                </a:solidFill>
              </a:rPr>
              <a:t>¿Qué diríamos de la persecución de los santos? ¿</a:t>
            </a:r>
            <a:r>
              <a:rPr lang="es-ES" sz="4800" b="1" dirty="0">
                <a:solidFill>
                  <a:srgbClr val="FF0000"/>
                </a:solidFill>
              </a:rPr>
              <a:t>Persiguió el papado </a:t>
            </a:r>
            <a:r>
              <a:rPr lang="es-ES" sz="4800" b="1" dirty="0">
                <a:solidFill>
                  <a:srgbClr val="002060"/>
                </a:solidFill>
              </a:rPr>
              <a:t>en el transcurso de su historia a los que no concordaban con sus </a:t>
            </a:r>
            <a:r>
              <a:rPr lang="es-ES" sz="4800" b="1" dirty="0">
                <a:solidFill>
                  <a:srgbClr val="FF0000"/>
                </a:solidFill>
              </a:rPr>
              <a:t>doctrinas y prácticas</a:t>
            </a:r>
            <a:r>
              <a:rPr lang="es-ES" sz="4800" b="1" dirty="0">
                <a:solidFill>
                  <a:srgbClr val="002060"/>
                </a:solidFill>
              </a:rPr>
              <a:t>? Hay abundante evidencia histórica que el papado si </a:t>
            </a:r>
            <a:r>
              <a:rPr lang="es-ES" sz="4800" b="1" dirty="0">
                <a:solidFill>
                  <a:srgbClr val="FF0000"/>
                </a:solidFill>
              </a:rPr>
              <a:t>persiguió</a:t>
            </a:r>
            <a:r>
              <a:rPr lang="es-ES" sz="4800" b="1" dirty="0">
                <a:solidFill>
                  <a:srgbClr val="002060"/>
                </a:solidFill>
              </a:rPr>
              <a:t> a los santos del Altísimo</a:t>
            </a:r>
            <a:r>
              <a:rPr lang="es-ES" sz="4800" b="1" dirty="0" smtClean="0">
                <a:solidFill>
                  <a:srgbClr val="002060"/>
                </a:solidFill>
              </a:rPr>
              <a:t>. </a:t>
            </a:r>
            <a:endParaRPr lang="es-ES" sz="6600" b="1" dirty="0">
              <a:solidFill>
                <a:schemeClr val="accent2"/>
              </a:solidFill>
            </a:endParaRPr>
          </a:p>
        </p:txBody>
      </p:sp>
    </p:spTree>
    <p:extLst>
      <p:ext uri="{BB962C8B-B14F-4D97-AF65-F5344CB8AC3E}">
        <p14:creationId xmlns:p14="http://schemas.microsoft.com/office/powerpoint/2010/main" val="400543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Daremos </a:t>
            </a:r>
            <a:r>
              <a:rPr lang="es-ES" sz="4800" b="1" dirty="0">
                <a:solidFill>
                  <a:srgbClr val="002060"/>
                </a:solidFill>
              </a:rPr>
              <a:t>algunos ejemplos de la actitud de la iglesia católica en cuanto a la persecución:</a:t>
            </a:r>
          </a:p>
          <a:p>
            <a:pPr marL="914400" indent="-914400">
              <a:buClr>
                <a:srgbClr val="FF0000"/>
              </a:buClr>
              <a:buFont typeface="+mj-lt"/>
              <a:buAutoNum type="alphaLcPeriod"/>
            </a:pPr>
            <a:r>
              <a:rPr lang="es-ES" sz="4800" b="1" dirty="0" smtClean="0">
                <a:solidFill>
                  <a:srgbClr val="FF0000"/>
                </a:solidFill>
              </a:rPr>
              <a:t>San </a:t>
            </a:r>
            <a:r>
              <a:rPr lang="es-ES" sz="4800" b="1" dirty="0">
                <a:solidFill>
                  <a:srgbClr val="FF0000"/>
                </a:solidFill>
              </a:rPr>
              <a:t>Agustín </a:t>
            </a:r>
            <a:r>
              <a:rPr lang="es-ES" sz="4800" b="1" dirty="0">
                <a:solidFill>
                  <a:srgbClr val="002060"/>
                </a:solidFill>
              </a:rPr>
              <a:t>y Santo </a:t>
            </a:r>
            <a:r>
              <a:rPr lang="es-ES" sz="4800" b="1" dirty="0" smtClean="0">
                <a:solidFill>
                  <a:srgbClr val="002060"/>
                </a:solidFill>
              </a:rPr>
              <a:t>Tomás </a:t>
            </a:r>
            <a:r>
              <a:rPr lang="es-ES" sz="4800" b="1" dirty="0">
                <a:solidFill>
                  <a:srgbClr val="002060"/>
                </a:solidFill>
              </a:rPr>
              <a:t>de </a:t>
            </a:r>
            <a:r>
              <a:rPr lang="es-ES" sz="4800" b="1" dirty="0">
                <a:solidFill>
                  <a:srgbClr val="FF0000"/>
                </a:solidFill>
              </a:rPr>
              <a:t>Aquino</a:t>
            </a:r>
          </a:p>
          <a:p>
            <a:pPr marL="914400" indent="-914400">
              <a:buClr>
                <a:srgbClr val="FF0000"/>
              </a:buClr>
              <a:buFont typeface="+mj-lt"/>
              <a:buAutoNum type="alphaLcPeriod"/>
            </a:pPr>
            <a:r>
              <a:rPr lang="es-ES" sz="4800" b="1" dirty="0" smtClean="0">
                <a:solidFill>
                  <a:srgbClr val="002060"/>
                </a:solidFill>
              </a:rPr>
              <a:t>El </a:t>
            </a:r>
            <a:r>
              <a:rPr lang="es-ES" sz="4800" b="1" dirty="0">
                <a:solidFill>
                  <a:srgbClr val="002060"/>
                </a:solidFill>
              </a:rPr>
              <a:t>martirio de </a:t>
            </a:r>
            <a:r>
              <a:rPr lang="es-ES" sz="4800" b="1" dirty="0">
                <a:solidFill>
                  <a:srgbClr val="FF0000"/>
                </a:solidFill>
              </a:rPr>
              <a:t>Juan </a:t>
            </a:r>
            <a:r>
              <a:rPr lang="es-ES" sz="4800" b="1" dirty="0" err="1">
                <a:solidFill>
                  <a:srgbClr val="FF0000"/>
                </a:solidFill>
              </a:rPr>
              <a:t>Hus</a:t>
            </a:r>
            <a:endParaRPr lang="es-ES" sz="4800" b="1" dirty="0">
              <a:solidFill>
                <a:srgbClr val="FF0000"/>
              </a:solidFill>
            </a:endParaRPr>
          </a:p>
          <a:p>
            <a:pPr marL="914400" indent="-914400">
              <a:buClr>
                <a:srgbClr val="FF0000"/>
              </a:buClr>
              <a:buFont typeface="+mj-lt"/>
              <a:buAutoNum type="alphaLcPeriod"/>
            </a:pPr>
            <a:r>
              <a:rPr lang="es-ES" sz="4800" b="1" dirty="0" smtClean="0">
                <a:solidFill>
                  <a:srgbClr val="002060"/>
                </a:solidFill>
              </a:rPr>
              <a:t>La </a:t>
            </a:r>
            <a:r>
              <a:rPr lang="es-ES" sz="4800" b="1" dirty="0">
                <a:solidFill>
                  <a:srgbClr val="002060"/>
                </a:solidFill>
              </a:rPr>
              <a:t>persecución de los </a:t>
            </a:r>
            <a:r>
              <a:rPr lang="es-ES" sz="4800" b="1" dirty="0" smtClean="0">
                <a:solidFill>
                  <a:srgbClr val="FF0000"/>
                </a:solidFill>
              </a:rPr>
              <a:t>Husitas [seguidores de Juan </a:t>
            </a:r>
            <a:r>
              <a:rPr lang="es-ES" sz="4800" b="1" dirty="0" err="1" smtClean="0">
                <a:solidFill>
                  <a:srgbClr val="FF0000"/>
                </a:solidFill>
              </a:rPr>
              <a:t>Hus</a:t>
            </a:r>
            <a:r>
              <a:rPr lang="es-ES" sz="4800" b="1" dirty="0" smtClean="0">
                <a:solidFill>
                  <a:srgbClr val="FF0000"/>
                </a:solidFill>
              </a:rPr>
              <a:t>]</a:t>
            </a:r>
            <a:endParaRPr lang="es-ES" sz="4800" b="1" dirty="0">
              <a:solidFill>
                <a:srgbClr val="FF0000"/>
              </a:solidFill>
            </a:endParaRPr>
          </a:p>
          <a:p>
            <a:pPr marL="914400" indent="-914400">
              <a:buClr>
                <a:srgbClr val="FF0000"/>
              </a:buClr>
              <a:buFont typeface="+mj-lt"/>
              <a:buAutoNum type="alphaLcPeriod"/>
            </a:pPr>
            <a:r>
              <a:rPr lang="es-ES" sz="4800" b="1" dirty="0" smtClean="0">
                <a:solidFill>
                  <a:srgbClr val="002060"/>
                </a:solidFill>
              </a:rPr>
              <a:t>La </a:t>
            </a:r>
            <a:r>
              <a:rPr lang="es-ES" sz="4800" b="1" dirty="0">
                <a:solidFill>
                  <a:srgbClr val="002060"/>
                </a:solidFill>
              </a:rPr>
              <a:t>persecución de los </a:t>
            </a:r>
            <a:r>
              <a:rPr lang="es-ES" sz="4800" b="1" dirty="0">
                <a:solidFill>
                  <a:srgbClr val="FF0000"/>
                </a:solidFill>
              </a:rPr>
              <a:t>Valdenses</a:t>
            </a:r>
          </a:p>
          <a:p>
            <a:pPr marL="914400" indent="-914400">
              <a:buClr>
                <a:srgbClr val="FF0000"/>
              </a:buClr>
              <a:buFont typeface="+mj-lt"/>
              <a:buAutoNum type="alphaLcPeriod"/>
            </a:pPr>
            <a:r>
              <a:rPr lang="es-ES" sz="4800" b="1" dirty="0" smtClean="0">
                <a:solidFill>
                  <a:srgbClr val="002060"/>
                </a:solidFill>
              </a:rPr>
              <a:t>La </a:t>
            </a:r>
            <a:r>
              <a:rPr lang="es-ES" sz="4800" b="1" dirty="0">
                <a:solidFill>
                  <a:srgbClr val="002060"/>
                </a:solidFill>
              </a:rPr>
              <a:t>Masacre de </a:t>
            </a:r>
            <a:r>
              <a:rPr lang="es-ES" sz="4800" b="1" dirty="0">
                <a:solidFill>
                  <a:srgbClr val="FF0000"/>
                </a:solidFill>
              </a:rPr>
              <a:t>San </a:t>
            </a:r>
            <a:r>
              <a:rPr lang="es-ES" sz="4800" b="1" dirty="0" smtClean="0">
                <a:solidFill>
                  <a:srgbClr val="FF0000"/>
                </a:solidFill>
              </a:rPr>
              <a:t>Bartolomé</a:t>
            </a:r>
            <a:endParaRPr lang="es-ES" sz="4800" b="1" dirty="0">
              <a:solidFill>
                <a:srgbClr val="FF0000"/>
              </a:solidFill>
            </a:endParaRPr>
          </a:p>
        </p:txBody>
      </p:sp>
    </p:spTree>
    <p:extLst>
      <p:ext uri="{BB962C8B-B14F-4D97-AF65-F5344CB8AC3E}">
        <p14:creationId xmlns:p14="http://schemas.microsoft.com/office/powerpoint/2010/main" val="3284171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24588"/>
            <a:ext cx="12192000" cy="2800767"/>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800" dirty="0">
                <a:solidFill>
                  <a:schemeClr val="bg1"/>
                </a:solidFill>
                <a:latin typeface="Bauhaus 93" panose="04030905020B02020C02" pitchFamily="82" charset="0"/>
              </a:rPr>
              <a:t>Características del Cuerno Pequeño</a:t>
            </a:r>
          </a:p>
        </p:txBody>
      </p:sp>
    </p:spTree>
    <p:extLst>
      <p:ext uri="{BB962C8B-B14F-4D97-AF65-F5344CB8AC3E}">
        <p14:creationId xmlns:p14="http://schemas.microsoft.com/office/powerpoint/2010/main" val="2445257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lphaLcPeriod" startAt="6"/>
            </a:pPr>
            <a:r>
              <a:rPr lang="es-ES" sz="5400" b="1" dirty="0" smtClean="0">
                <a:solidFill>
                  <a:srgbClr val="002060"/>
                </a:solidFill>
              </a:rPr>
              <a:t>La </a:t>
            </a:r>
            <a:r>
              <a:rPr lang="es-ES" sz="5400" b="1" dirty="0">
                <a:solidFill>
                  <a:srgbClr val="002060"/>
                </a:solidFill>
              </a:rPr>
              <a:t>historia del </a:t>
            </a:r>
            <a:r>
              <a:rPr lang="es-ES" sz="5400" b="1" dirty="0">
                <a:solidFill>
                  <a:srgbClr val="FF0000"/>
                </a:solidFill>
              </a:rPr>
              <a:t>Santo Oficio de la Inquisición</a:t>
            </a:r>
          </a:p>
          <a:p>
            <a:pPr marL="914400" indent="-914400">
              <a:buClr>
                <a:srgbClr val="FF0000"/>
              </a:buClr>
              <a:buFont typeface="+mj-lt"/>
              <a:buAutoNum type="alphaLcPeriod" startAt="6"/>
            </a:pPr>
            <a:r>
              <a:rPr lang="es-ES" sz="5400" b="1" dirty="0" smtClean="0">
                <a:solidFill>
                  <a:srgbClr val="002060"/>
                </a:solidFill>
              </a:rPr>
              <a:t>El </a:t>
            </a:r>
            <a:r>
              <a:rPr lang="es-ES" sz="5400" b="1" dirty="0">
                <a:solidFill>
                  <a:srgbClr val="002060"/>
                </a:solidFill>
              </a:rPr>
              <a:t>12 de marzo del año 2000, el papa </a:t>
            </a:r>
            <a:r>
              <a:rPr lang="es-ES" sz="5400" b="1" dirty="0">
                <a:solidFill>
                  <a:srgbClr val="FF0000"/>
                </a:solidFill>
              </a:rPr>
              <a:t>Juan Pablo II </a:t>
            </a:r>
            <a:r>
              <a:rPr lang="es-ES" sz="5400" b="1" dirty="0">
                <a:solidFill>
                  <a:srgbClr val="002060"/>
                </a:solidFill>
              </a:rPr>
              <a:t>leyó un largo documento </a:t>
            </a:r>
            <a:r>
              <a:rPr lang="es-ES" sz="5400" b="1" dirty="0">
                <a:solidFill>
                  <a:srgbClr val="FF0000"/>
                </a:solidFill>
              </a:rPr>
              <a:t>pidiendo perdón </a:t>
            </a:r>
            <a:r>
              <a:rPr lang="es-ES" sz="5400" b="1" dirty="0">
                <a:solidFill>
                  <a:srgbClr val="002060"/>
                </a:solidFill>
              </a:rPr>
              <a:t>por las atrocidades que la iglesia practicó contra los herejes</a:t>
            </a:r>
            <a:r>
              <a:rPr lang="es-ES" sz="5400" b="1" dirty="0" smtClean="0">
                <a:solidFill>
                  <a:srgbClr val="002060"/>
                </a:solidFill>
              </a:rPr>
              <a:t>.</a:t>
            </a:r>
            <a:endParaRPr lang="es-ES" sz="5400" b="1" dirty="0">
              <a:solidFill>
                <a:srgbClr val="002060"/>
              </a:solidFill>
            </a:endParaRPr>
          </a:p>
        </p:txBody>
      </p:sp>
    </p:spTree>
    <p:extLst>
      <p:ext uri="{BB962C8B-B14F-4D97-AF65-F5344CB8AC3E}">
        <p14:creationId xmlns:p14="http://schemas.microsoft.com/office/powerpoint/2010/main" val="18299565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257" y="217714"/>
            <a:ext cx="1171302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marL="914400" indent="-914400">
              <a:buClr>
                <a:srgbClr val="FF0000"/>
              </a:buClr>
              <a:buFont typeface="+mj-lt"/>
              <a:buAutoNum type="alphaLcPeriod" startAt="8"/>
            </a:pPr>
            <a:r>
              <a:rPr lang="es-ES" sz="4800" b="1" dirty="0" smtClean="0">
                <a:solidFill>
                  <a:srgbClr val="002060"/>
                </a:solidFill>
              </a:rPr>
              <a:t>El </a:t>
            </a:r>
            <a:r>
              <a:rPr lang="es-ES" sz="4800" b="1" dirty="0">
                <a:solidFill>
                  <a:srgbClr val="002060"/>
                </a:solidFill>
              </a:rPr>
              <a:t>papa </a:t>
            </a:r>
            <a:r>
              <a:rPr lang="es-ES" sz="4800" b="1" dirty="0">
                <a:solidFill>
                  <a:srgbClr val="FF0000"/>
                </a:solidFill>
              </a:rPr>
              <a:t>Francisco </a:t>
            </a:r>
            <a:r>
              <a:rPr lang="es-ES" sz="4800" b="1" dirty="0" smtClean="0">
                <a:solidFill>
                  <a:srgbClr val="FF0000"/>
                </a:solidFill>
              </a:rPr>
              <a:t>I</a:t>
            </a:r>
            <a:r>
              <a:rPr lang="es-ES" sz="4800" b="1" dirty="0" smtClean="0">
                <a:solidFill>
                  <a:srgbClr val="002060"/>
                </a:solidFill>
              </a:rPr>
              <a:t>, </a:t>
            </a:r>
            <a:r>
              <a:rPr lang="es-ES" sz="4800" b="1" dirty="0">
                <a:solidFill>
                  <a:srgbClr val="002060"/>
                </a:solidFill>
              </a:rPr>
              <a:t>el 22 de junio del 2015 viajó a </a:t>
            </a:r>
            <a:r>
              <a:rPr lang="es-ES" sz="4800" b="1" dirty="0">
                <a:solidFill>
                  <a:srgbClr val="FF0000"/>
                </a:solidFill>
              </a:rPr>
              <a:t>Torre </a:t>
            </a:r>
            <a:r>
              <a:rPr lang="es-ES" sz="4800" b="1" dirty="0" err="1">
                <a:solidFill>
                  <a:srgbClr val="FF0000"/>
                </a:solidFill>
              </a:rPr>
              <a:t>Pellice</a:t>
            </a:r>
            <a:r>
              <a:rPr lang="es-ES" sz="4800" b="1" dirty="0">
                <a:solidFill>
                  <a:srgbClr val="FF0000"/>
                </a:solidFill>
              </a:rPr>
              <a:t> </a:t>
            </a:r>
            <a:r>
              <a:rPr lang="es-ES" sz="4800" b="1" dirty="0">
                <a:solidFill>
                  <a:srgbClr val="002060"/>
                </a:solidFill>
              </a:rPr>
              <a:t>a donde le pidió perdón a los </a:t>
            </a:r>
            <a:r>
              <a:rPr lang="es-ES" sz="4800" b="1" dirty="0">
                <a:solidFill>
                  <a:srgbClr val="FF0000"/>
                </a:solidFill>
              </a:rPr>
              <a:t>Valdenses</a:t>
            </a:r>
            <a:r>
              <a:rPr lang="es-ES" sz="4800" b="1" dirty="0">
                <a:solidFill>
                  <a:srgbClr val="002060"/>
                </a:solidFill>
              </a:rPr>
              <a:t> por la forma en que fueron perseguidos por el papado.</a:t>
            </a:r>
          </a:p>
          <a:p>
            <a:pPr marL="914400" indent="-914400">
              <a:buClr>
                <a:srgbClr val="FF0000"/>
              </a:buClr>
              <a:buFont typeface="+mj-lt"/>
              <a:buAutoNum type="alphaLcPeriod" startAt="8"/>
            </a:pPr>
            <a:r>
              <a:rPr lang="es-ES" sz="4800" b="1" dirty="0" smtClean="0">
                <a:solidFill>
                  <a:srgbClr val="FF0000"/>
                </a:solidFill>
              </a:rPr>
              <a:t>Juan </a:t>
            </a:r>
            <a:r>
              <a:rPr lang="es-ES" sz="4800" b="1" dirty="0">
                <a:solidFill>
                  <a:srgbClr val="FF0000"/>
                </a:solidFill>
              </a:rPr>
              <a:t>Antonio Llorente</a:t>
            </a:r>
            <a:r>
              <a:rPr lang="es-ES" sz="4800" b="1" dirty="0">
                <a:solidFill>
                  <a:srgbClr val="002060"/>
                </a:solidFill>
              </a:rPr>
              <a:t>, quien fue </a:t>
            </a:r>
            <a:r>
              <a:rPr lang="es-ES" sz="4800" b="1" dirty="0">
                <a:solidFill>
                  <a:srgbClr val="FF0000"/>
                </a:solidFill>
              </a:rPr>
              <a:t>inquisidor</a:t>
            </a:r>
            <a:r>
              <a:rPr lang="es-ES" sz="4800" b="1" dirty="0">
                <a:solidFill>
                  <a:srgbClr val="002060"/>
                </a:solidFill>
              </a:rPr>
              <a:t>, documentó en varios tomos con minucioso detalle las atrocidades que cometió la </a:t>
            </a:r>
            <a:r>
              <a:rPr lang="es-ES" sz="4800" b="1" dirty="0">
                <a:solidFill>
                  <a:srgbClr val="FF0000"/>
                </a:solidFill>
              </a:rPr>
              <a:t>Inquisición en España</a:t>
            </a:r>
            <a:r>
              <a:rPr lang="es-ES" sz="4800" b="1" dirty="0">
                <a:solidFill>
                  <a:srgbClr val="002060"/>
                </a:solidFill>
              </a:rPr>
              <a:t>.</a:t>
            </a:r>
            <a:endParaRPr lang="es-ES" sz="6600" b="1" dirty="0">
              <a:solidFill>
                <a:schemeClr val="accent2"/>
              </a:solidFill>
            </a:endParaRPr>
          </a:p>
        </p:txBody>
      </p:sp>
    </p:spTree>
    <p:extLst>
      <p:ext uri="{BB962C8B-B14F-4D97-AF65-F5344CB8AC3E}">
        <p14:creationId xmlns:p14="http://schemas.microsoft.com/office/powerpoint/2010/main" val="11133424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828766"/>
            <a:ext cx="11632789"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Entre el </a:t>
            </a:r>
            <a:r>
              <a:rPr lang="es-ES" sz="4400" b="1" dirty="0">
                <a:solidFill>
                  <a:srgbClr val="FFFF00"/>
                </a:solidFill>
              </a:rPr>
              <a:t>391 y el año 400</a:t>
            </a:r>
            <a:r>
              <a:rPr lang="es-ES" sz="4400" b="1" dirty="0">
                <a:solidFill>
                  <a:schemeClr val="bg1"/>
                </a:solidFill>
              </a:rPr>
              <a:t>, Agustín se opuso radicalmente a emplear la fuerza contra los herejes: ‘Mi primera sentencia era que nadie debía ser obligado a aceptar la unidad de Cristo; que había que obrar de palabra, luchar en la disputa, triunfar con la razón, para no convertir en católicos fingidos a los que conocíamos como herejes declarados’ [Carta 93, cap. 5, n 17].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latin typeface="Arial Black" panose="020B0A04020102020204" pitchFamily="34" charset="0"/>
              </a:rPr>
              <a:t>San </a:t>
            </a:r>
            <a:r>
              <a:rPr lang="en-US" sz="3200" b="1" dirty="0" err="1" smtClean="0">
                <a:latin typeface="Arial Black" panose="020B0A04020102020204" pitchFamily="34" charset="0"/>
              </a:rPr>
              <a:t>Agustín</a:t>
            </a:r>
            <a:r>
              <a:rPr lang="en-US" sz="3200" b="1" dirty="0" smtClean="0">
                <a:latin typeface="Arial Black" panose="020B0A04020102020204" pitchFamily="34" charset="0"/>
              </a:rPr>
              <a:t>: </a:t>
            </a:r>
            <a:r>
              <a:rPr lang="es-ES" sz="3200" b="1" dirty="0" err="1">
                <a:solidFill>
                  <a:srgbClr val="FF0000"/>
                </a:solidFill>
                <a:latin typeface="Arial Black" panose="020B0A04020102020204" pitchFamily="34" charset="0"/>
              </a:rPr>
              <a:t>Cormenin</a:t>
            </a:r>
            <a:r>
              <a:rPr lang="es-ES" sz="3200" b="1" dirty="0">
                <a:solidFill>
                  <a:srgbClr val="FF0000"/>
                </a:solidFill>
                <a:latin typeface="Arial Black" panose="020B0A04020102020204" pitchFamily="34" charset="0"/>
              </a:rPr>
              <a:t>, Historia de los Papas</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5622781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681282"/>
            <a:ext cx="11297264" cy="5632311"/>
          </a:xfrm>
          <a:prstGeom prst="rect">
            <a:avLst/>
          </a:prstGeom>
          <a:noFill/>
        </p:spPr>
        <p:txBody>
          <a:bodyPr wrap="square" rtlCol="0">
            <a:spAutoFit/>
          </a:bodyPr>
          <a:lstStyle/>
          <a:p>
            <a:r>
              <a:rPr lang="es-ES" sz="4000" b="1" dirty="0" smtClean="0">
                <a:solidFill>
                  <a:schemeClr val="bg1"/>
                </a:solidFill>
              </a:rPr>
              <a:t>Pero </a:t>
            </a:r>
            <a:r>
              <a:rPr lang="es-ES" sz="4000" b="1" dirty="0">
                <a:solidFill>
                  <a:schemeClr val="bg1"/>
                </a:solidFill>
              </a:rPr>
              <a:t>luego, entre los años 400 y 405 empezó a cambiar su postura, paulatinamente inclinada hacia la aceptación de la violencia que el imperio imponía. Pues bien, a pesar de esa </a:t>
            </a:r>
            <a:r>
              <a:rPr lang="es-ES" sz="4000" b="1" dirty="0">
                <a:solidFill>
                  <a:srgbClr val="FFFF00"/>
                </a:solidFill>
              </a:rPr>
              <a:t>aceptación de la represión violenta</a:t>
            </a:r>
            <a:r>
              <a:rPr lang="es-ES" sz="4000" b="1" dirty="0">
                <a:solidFill>
                  <a:schemeClr val="bg1"/>
                </a:solidFill>
              </a:rPr>
              <a:t>, se oponía a la pena de muerte, haciendo uso con frecuencia de su autoridad moral ante los magistrados para que no condenaran a muerte a ningún hereje, por graves que hubieren sido sus delitos.”</a:t>
            </a:r>
          </a:p>
        </p:txBody>
      </p:sp>
    </p:spTree>
    <p:extLst>
      <p:ext uri="{BB962C8B-B14F-4D97-AF65-F5344CB8AC3E}">
        <p14:creationId xmlns:p14="http://schemas.microsoft.com/office/powerpoint/2010/main" val="4086871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828766"/>
            <a:ext cx="11632789" cy="6186309"/>
          </a:xfrm>
          <a:prstGeom prst="rect">
            <a:avLst/>
          </a:prstGeom>
          <a:noFill/>
        </p:spPr>
        <p:txBody>
          <a:bodyPr wrap="square" rtlCol="0">
            <a:spAutoFit/>
          </a:bodyPr>
          <a:lstStyle/>
          <a:p>
            <a:r>
              <a:rPr lang="es-ES" sz="4400" b="1" dirty="0">
                <a:solidFill>
                  <a:schemeClr val="bg1"/>
                </a:solidFill>
              </a:rPr>
              <a:t>“Acerca de los herejes deben considerarse dos aspectos: Uno por parte de ellos y el otro por parte de la iglesia. Por parte de ellos está el pecado por el que no solo merecieron ser separados de la iglesia por la excomunión, sino aun ser excluidos del mundo por la muerte, pues mucho más grave es corromper la fe, vida del alma, que falsificar moneda con que se sustenta la vida temporal.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n-US" sz="3200" b="1" dirty="0">
                <a:latin typeface="Arial Black" panose="020B0A04020102020204" pitchFamily="34" charset="0"/>
              </a:rPr>
              <a:t>Santo </a:t>
            </a:r>
            <a:r>
              <a:rPr lang="en-US" sz="3200" b="1" dirty="0" err="1">
                <a:latin typeface="Arial Black" panose="020B0A04020102020204" pitchFamily="34" charset="0"/>
              </a:rPr>
              <a:t>Tomás</a:t>
            </a:r>
            <a:r>
              <a:rPr lang="en-US" sz="3200" b="1" dirty="0">
                <a:latin typeface="Arial Black" panose="020B0A04020102020204" pitchFamily="34" charset="0"/>
              </a:rPr>
              <a:t> de Aquino: </a:t>
            </a:r>
            <a:r>
              <a:rPr lang="es-ES" sz="2400" b="1" dirty="0" err="1">
                <a:solidFill>
                  <a:srgbClr val="FF0000"/>
                </a:solidFill>
                <a:latin typeface="Arial Black" panose="020B0A04020102020204" pitchFamily="34" charset="0"/>
              </a:rPr>
              <a:t>Cormenin</a:t>
            </a:r>
            <a:r>
              <a:rPr lang="es-ES" sz="2400" b="1" dirty="0">
                <a:solidFill>
                  <a:srgbClr val="FF0000"/>
                </a:solidFill>
                <a:latin typeface="Arial Black" panose="020B0A04020102020204" pitchFamily="34" charset="0"/>
              </a:rPr>
              <a:t>, Historia de los Papas</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904953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5795" y="474804"/>
            <a:ext cx="11632789" cy="5509200"/>
          </a:xfrm>
          <a:prstGeom prst="rect">
            <a:avLst/>
          </a:prstGeom>
          <a:noFill/>
        </p:spPr>
        <p:txBody>
          <a:bodyPr wrap="square" rtlCol="0">
            <a:spAutoFit/>
          </a:bodyPr>
          <a:lstStyle/>
          <a:p>
            <a:r>
              <a:rPr lang="es-ES" sz="4400" b="1" dirty="0" smtClean="0">
                <a:solidFill>
                  <a:schemeClr val="bg1"/>
                </a:solidFill>
              </a:rPr>
              <a:t>Y </a:t>
            </a:r>
            <a:r>
              <a:rPr lang="es-ES" sz="4400" b="1" dirty="0">
                <a:solidFill>
                  <a:schemeClr val="bg1"/>
                </a:solidFill>
              </a:rPr>
              <a:t>si tales falsificadores y otros malhechores son entregados sin más a la muerte por los príncipes seculares, con más razón los herejes, al momento de ser convictos de herejía podrían no solo ser excomulgados sino entregados a la justa pena de muerte. Por parte de la iglesia está la misericordia para la conversión de los que yerran</a:t>
            </a:r>
            <a:r>
              <a:rPr lang="es-ES" sz="4400" b="1" dirty="0" smtClean="0">
                <a:solidFill>
                  <a:schemeClr val="bg1"/>
                </a:solidFill>
              </a:rPr>
              <a:t>.</a:t>
            </a:r>
            <a:endParaRPr lang="es-ES" sz="4400" b="1" dirty="0">
              <a:solidFill>
                <a:schemeClr val="bg1"/>
              </a:solidFill>
            </a:endParaRPr>
          </a:p>
        </p:txBody>
      </p:sp>
    </p:spTree>
    <p:extLst>
      <p:ext uri="{BB962C8B-B14F-4D97-AF65-F5344CB8AC3E}">
        <p14:creationId xmlns:p14="http://schemas.microsoft.com/office/powerpoint/2010/main" val="2213007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65795" y="474804"/>
            <a:ext cx="11632789" cy="6186309"/>
          </a:xfrm>
          <a:prstGeom prst="rect">
            <a:avLst/>
          </a:prstGeom>
          <a:noFill/>
        </p:spPr>
        <p:txBody>
          <a:bodyPr wrap="square" rtlCol="0">
            <a:spAutoFit/>
          </a:bodyPr>
          <a:lstStyle/>
          <a:p>
            <a:r>
              <a:rPr lang="es-ES" sz="4400" b="1" dirty="0" smtClean="0">
                <a:solidFill>
                  <a:schemeClr val="bg1"/>
                </a:solidFill>
              </a:rPr>
              <a:t>Por </a:t>
            </a:r>
            <a:r>
              <a:rPr lang="es-ES" sz="4400" b="1" dirty="0">
                <a:solidFill>
                  <a:schemeClr val="bg1"/>
                </a:solidFill>
              </a:rPr>
              <a:t>eso no condena inmediatamente sino después de una primera y segunda corrección, como señala el apóstol. Pero si todavía alguno se mantiene pertinaz, la iglesia, no esperando su conversión, lo separa de sí por sentencia de excomunión mirando la salud de los demás. Y va aún más lejos </a:t>
            </a:r>
            <a:r>
              <a:rPr lang="es-ES" sz="4400" b="1" dirty="0">
                <a:solidFill>
                  <a:srgbClr val="FFFF00"/>
                </a:solidFill>
              </a:rPr>
              <a:t>entregándole al juicio </a:t>
            </a:r>
            <a:r>
              <a:rPr lang="es-ES" sz="4400" b="1" dirty="0" smtClean="0">
                <a:solidFill>
                  <a:srgbClr val="FFFF00"/>
                </a:solidFill>
              </a:rPr>
              <a:t>secular [la espada civil] </a:t>
            </a:r>
            <a:r>
              <a:rPr lang="es-ES" sz="4400" b="1" dirty="0">
                <a:solidFill>
                  <a:schemeClr val="bg1"/>
                </a:solidFill>
              </a:rPr>
              <a:t>para su exterminio del mundo por la muerte.”</a:t>
            </a:r>
          </a:p>
        </p:txBody>
      </p:sp>
    </p:spTree>
    <p:extLst>
      <p:ext uri="{BB962C8B-B14F-4D97-AF65-F5344CB8AC3E}">
        <p14:creationId xmlns:p14="http://schemas.microsoft.com/office/powerpoint/2010/main" val="10492524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481502"/>
            <a:ext cx="11632789" cy="5509200"/>
          </a:xfrm>
          <a:prstGeom prst="rect">
            <a:avLst/>
          </a:prstGeom>
          <a:noFill/>
        </p:spPr>
        <p:txBody>
          <a:bodyPr wrap="square" rtlCol="0">
            <a:spAutoFit/>
          </a:bodyPr>
          <a:lstStyle/>
          <a:p>
            <a:r>
              <a:rPr lang="es-ES" sz="4400" b="1" dirty="0">
                <a:solidFill>
                  <a:schemeClr val="bg1"/>
                </a:solidFill>
              </a:rPr>
              <a:t>“Sepa que, </a:t>
            </a:r>
            <a:r>
              <a:rPr lang="es-ES" sz="4400" b="1" dirty="0">
                <a:solidFill>
                  <a:srgbClr val="FFFF00"/>
                </a:solidFill>
              </a:rPr>
              <a:t>conforme a los intereses de la Santa Sede</a:t>
            </a:r>
            <a:r>
              <a:rPr lang="es-ES" sz="4400" b="1" dirty="0">
                <a:solidFill>
                  <a:schemeClr val="bg1"/>
                </a:solidFill>
              </a:rPr>
              <a:t>, como también a los de su corona, </a:t>
            </a:r>
            <a:r>
              <a:rPr lang="es-ES" sz="4400" b="1" dirty="0">
                <a:solidFill>
                  <a:srgbClr val="FFFF00"/>
                </a:solidFill>
              </a:rPr>
              <a:t>es su deber exterminar a los husitas</a:t>
            </a:r>
            <a:r>
              <a:rPr lang="es-ES" sz="4400" b="1" dirty="0">
                <a:solidFill>
                  <a:schemeClr val="bg1"/>
                </a:solidFill>
              </a:rPr>
              <a:t>. Acuérdate que estos impíos se atreven a proclamar principios de igualdad; mantienen que todos los cristianos son hermanos y que Dios no les ha dado a los hombres privilegiados el derecho de gobernar a las naciones;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38499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u="sng" dirty="0">
                <a:latin typeface="Arial Black" panose="020B0A04020102020204" pitchFamily="34" charset="0"/>
              </a:rPr>
              <a:t>La Persecución de los </a:t>
            </a:r>
            <a:r>
              <a:rPr lang="es-ES" sz="2800" b="1" u="sng" dirty="0" smtClean="0">
                <a:latin typeface="Arial Black" panose="020B0A04020102020204" pitchFamily="34" charset="0"/>
              </a:rPr>
              <a:t>Husitas. </a:t>
            </a:r>
            <a:r>
              <a:rPr lang="es-ES" sz="2800" b="1" dirty="0" smtClean="0">
                <a:latin typeface="Arial Black" panose="020B0A04020102020204" pitchFamily="34" charset="0"/>
              </a:rPr>
              <a:t>Palabras </a:t>
            </a:r>
            <a:r>
              <a:rPr lang="es-ES" sz="2800" b="1" dirty="0">
                <a:latin typeface="Arial Black" panose="020B0A04020102020204" pitchFamily="34" charset="0"/>
              </a:rPr>
              <a:t>del papa Martin V al rey de Polonia (1417-1431) en 1429 mandándolo a exterminar a los Husitas</a:t>
            </a:r>
            <a:r>
              <a:rPr lang="es-ES" sz="2800" b="1" dirty="0" smtClean="0">
                <a:latin typeface="Arial Black" panose="020B0A04020102020204" pitchFamily="34" charset="0"/>
              </a:rPr>
              <a:t>: </a:t>
            </a:r>
            <a:r>
              <a:rPr lang="es-ES" sz="2400" b="1" dirty="0" err="1" smtClean="0">
                <a:solidFill>
                  <a:srgbClr val="FF0000"/>
                </a:solidFill>
                <a:latin typeface="Arial Black" panose="020B0A04020102020204" pitchFamily="34" charset="0"/>
              </a:rPr>
              <a:t>Cormenin</a:t>
            </a:r>
            <a:r>
              <a:rPr lang="es-ES" sz="2400" b="1" dirty="0" smtClean="0">
                <a:solidFill>
                  <a:srgbClr val="FF0000"/>
                </a:solidFill>
                <a:latin typeface="Arial Black" panose="020B0A04020102020204" pitchFamily="34" charset="0"/>
              </a:rPr>
              <a:t>, Historia de los Papas</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5955049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16019" y="0"/>
            <a:ext cx="11632789" cy="6863417"/>
          </a:xfrm>
          <a:prstGeom prst="rect">
            <a:avLst/>
          </a:prstGeom>
          <a:noFill/>
        </p:spPr>
        <p:txBody>
          <a:bodyPr wrap="square" rtlCol="0">
            <a:spAutoFit/>
          </a:bodyPr>
          <a:lstStyle/>
          <a:p>
            <a:r>
              <a:rPr lang="es-ES" sz="4400" b="1" dirty="0" smtClean="0">
                <a:solidFill>
                  <a:schemeClr val="bg1"/>
                </a:solidFill>
              </a:rPr>
              <a:t>se </a:t>
            </a:r>
            <a:r>
              <a:rPr lang="es-ES" sz="4400" b="1" dirty="0">
                <a:solidFill>
                  <a:schemeClr val="bg1"/>
                </a:solidFill>
              </a:rPr>
              <a:t>aferran a la idea que Cristo vino a la tierra para abolir la esclavitud, y llaman a la gente a la libertad, que daría como resultado la eliminación de reyes y sacerdotes. Así pues, mientras aún haya oportunidad, despliegue sus fuerzas [militares] contra Bohemia: </a:t>
            </a:r>
            <a:r>
              <a:rPr lang="es-ES" sz="4400" b="1" dirty="0">
                <a:solidFill>
                  <a:srgbClr val="FFFF00"/>
                </a:solidFill>
              </a:rPr>
              <a:t>queme, masacre, haga de todo un desierto</a:t>
            </a:r>
            <a:r>
              <a:rPr lang="es-ES" sz="4400" b="1" dirty="0">
                <a:solidFill>
                  <a:schemeClr val="bg1"/>
                </a:solidFill>
              </a:rPr>
              <a:t>, ya que </a:t>
            </a:r>
            <a:r>
              <a:rPr lang="es-ES" sz="4400" b="1" dirty="0">
                <a:solidFill>
                  <a:srgbClr val="FFFF00"/>
                </a:solidFill>
              </a:rPr>
              <a:t>no habrá nada que agrade más a Dios </a:t>
            </a:r>
            <a:r>
              <a:rPr lang="es-ES" sz="4400" b="1" dirty="0">
                <a:solidFill>
                  <a:schemeClr val="bg1"/>
                </a:solidFill>
              </a:rPr>
              <a:t>o que sea más útil para la causa de los reyes que el </a:t>
            </a:r>
            <a:r>
              <a:rPr lang="es-ES" sz="4400" b="1" dirty="0">
                <a:solidFill>
                  <a:srgbClr val="FFFF00"/>
                </a:solidFill>
              </a:rPr>
              <a:t>exterminio</a:t>
            </a:r>
            <a:r>
              <a:rPr lang="es-ES" sz="4400" b="1" dirty="0">
                <a:solidFill>
                  <a:schemeClr val="bg1"/>
                </a:solidFill>
              </a:rPr>
              <a:t> de los husitas”</a:t>
            </a:r>
          </a:p>
        </p:txBody>
      </p:sp>
    </p:spTree>
    <p:extLst>
      <p:ext uri="{BB962C8B-B14F-4D97-AF65-F5344CB8AC3E}">
        <p14:creationId xmlns:p14="http://schemas.microsoft.com/office/powerpoint/2010/main" val="2325403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645535"/>
            <a:ext cx="1097367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FF0000"/>
                </a:solidFill>
              </a:rPr>
              <a:t>La persecución de los </a:t>
            </a:r>
            <a:r>
              <a:rPr lang="es-ES" sz="4400" b="1" u="sng" dirty="0" smtClean="0">
                <a:solidFill>
                  <a:srgbClr val="FF0000"/>
                </a:solidFill>
              </a:rPr>
              <a:t>Valdenses.</a:t>
            </a:r>
          </a:p>
          <a:p>
            <a:pPr>
              <a:buClr>
                <a:srgbClr val="FF0000"/>
              </a:buClr>
            </a:pPr>
            <a:r>
              <a:rPr lang="es-ES" sz="4400" b="1" dirty="0">
                <a:solidFill>
                  <a:srgbClr val="002060"/>
                </a:solidFill>
              </a:rPr>
              <a:t>En el </a:t>
            </a:r>
            <a:r>
              <a:rPr lang="es-ES" sz="4400" b="1" dirty="0">
                <a:solidFill>
                  <a:srgbClr val="FF0000"/>
                </a:solidFill>
              </a:rPr>
              <a:t>siglo XV </a:t>
            </a:r>
            <a:r>
              <a:rPr lang="es-ES" sz="4400" b="1" dirty="0">
                <a:solidFill>
                  <a:srgbClr val="002060"/>
                </a:solidFill>
              </a:rPr>
              <a:t>(1487 DC) el papa </a:t>
            </a:r>
            <a:r>
              <a:rPr lang="es-ES" sz="4400" b="1" dirty="0">
                <a:solidFill>
                  <a:srgbClr val="FF0000"/>
                </a:solidFill>
              </a:rPr>
              <a:t>Inocencio III </a:t>
            </a:r>
            <a:r>
              <a:rPr lang="es-ES" sz="4400" b="1" dirty="0">
                <a:solidFill>
                  <a:srgbClr val="002060"/>
                </a:solidFill>
              </a:rPr>
              <a:t>proclamó una </a:t>
            </a:r>
            <a:r>
              <a:rPr lang="es-ES" sz="4400" b="1" i="1" dirty="0">
                <a:solidFill>
                  <a:srgbClr val="002060"/>
                </a:solidFill>
              </a:rPr>
              <a:t>bula</a:t>
            </a:r>
            <a:r>
              <a:rPr lang="es-ES" sz="4400" b="1" dirty="0">
                <a:solidFill>
                  <a:srgbClr val="002060"/>
                </a:solidFill>
              </a:rPr>
              <a:t> </a:t>
            </a:r>
            <a:r>
              <a:rPr lang="es-ES" sz="4400" b="1" dirty="0">
                <a:solidFill>
                  <a:srgbClr val="FF0000"/>
                </a:solidFill>
              </a:rPr>
              <a:t>en contra de los Valdenses</a:t>
            </a:r>
            <a:r>
              <a:rPr lang="es-ES" sz="4400" b="1" dirty="0">
                <a:solidFill>
                  <a:srgbClr val="002060"/>
                </a:solidFill>
              </a:rPr>
              <a:t>. El texto original de esta bula se halla en la biblioteca de la </a:t>
            </a:r>
            <a:r>
              <a:rPr lang="es-ES" sz="4400" b="1" u="sng" dirty="0">
                <a:solidFill>
                  <a:srgbClr val="002060"/>
                </a:solidFill>
              </a:rPr>
              <a:t>Universidad de Cambridge </a:t>
            </a:r>
            <a:r>
              <a:rPr lang="es-ES" sz="4400" b="1" dirty="0">
                <a:solidFill>
                  <a:srgbClr val="002060"/>
                </a:solidFill>
              </a:rPr>
              <a:t>y la traducción se encuentra en la obra de </a:t>
            </a:r>
            <a:r>
              <a:rPr lang="es-ES" sz="4400" b="1" u="sng" dirty="0">
                <a:solidFill>
                  <a:srgbClr val="002060"/>
                </a:solidFill>
              </a:rPr>
              <a:t>John </a:t>
            </a:r>
            <a:r>
              <a:rPr lang="es-ES" sz="4400" b="1" u="sng" dirty="0" err="1">
                <a:solidFill>
                  <a:srgbClr val="002060"/>
                </a:solidFill>
              </a:rPr>
              <a:t>Dowling</a:t>
            </a:r>
            <a:r>
              <a:rPr lang="es-ES" sz="4400" b="1" dirty="0">
                <a:solidFill>
                  <a:srgbClr val="002060"/>
                </a:solidFill>
              </a:rPr>
              <a:t>, </a:t>
            </a:r>
            <a:r>
              <a:rPr lang="es-ES" sz="4400" b="1" i="1" dirty="0" err="1">
                <a:solidFill>
                  <a:srgbClr val="002060"/>
                </a:solidFill>
              </a:rPr>
              <a:t>History</a:t>
            </a:r>
            <a:r>
              <a:rPr lang="es-ES" sz="4400" b="1" i="1" dirty="0">
                <a:solidFill>
                  <a:srgbClr val="002060"/>
                </a:solidFill>
              </a:rPr>
              <a:t> of </a:t>
            </a:r>
            <a:r>
              <a:rPr lang="es-ES" sz="4400" b="1" i="1" dirty="0" err="1">
                <a:solidFill>
                  <a:srgbClr val="002060"/>
                </a:solidFill>
              </a:rPr>
              <a:t>Romanism</a:t>
            </a:r>
            <a:r>
              <a:rPr lang="es-ES" sz="4400" b="1" i="1" dirty="0">
                <a:solidFill>
                  <a:srgbClr val="002060"/>
                </a:solidFill>
              </a:rPr>
              <a:t> </a:t>
            </a:r>
            <a:r>
              <a:rPr lang="es-ES" sz="4400" b="1" dirty="0">
                <a:solidFill>
                  <a:srgbClr val="002060"/>
                </a:solidFill>
              </a:rPr>
              <a:t>(edición de 1891), libro 6, capitulo 5, sección </a:t>
            </a:r>
            <a:r>
              <a:rPr lang="es-ES" sz="4400" b="1" dirty="0" smtClean="0">
                <a:solidFill>
                  <a:srgbClr val="002060"/>
                </a:solidFill>
              </a:rPr>
              <a:t>62.</a:t>
            </a:r>
            <a:endParaRPr lang="es-ES" sz="4400" b="1" dirty="0">
              <a:solidFill>
                <a:srgbClr val="002060"/>
              </a:solidFill>
            </a:endParaRPr>
          </a:p>
        </p:txBody>
      </p:sp>
    </p:spTree>
    <p:extLst>
      <p:ext uri="{BB962C8B-B14F-4D97-AF65-F5344CB8AC3E}">
        <p14:creationId xmlns:p14="http://schemas.microsoft.com/office/powerpoint/2010/main" val="426085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7199" y="217714"/>
            <a:ext cx="11135033"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600" b="1" dirty="0">
                <a:solidFill>
                  <a:srgbClr val="002060"/>
                </a:solidFill>
              </a:rPr>
              <a:t>Fijémonos en </a:t>
            </a:r>
            <a:r>
              <a:rPr lang="es-ES" sz="6600" b="1" dirty="0">
                <a:solidFill>
                  <a:srgbClr val="FF0000"/>
                </a:solidFill>
              </a:rPr>
              <a:t>siete</a:t>
            </a:r>
            <a:r>
              <a:rPr lang="es-ES" sz="6600" b="1" dirty="0">
                <a:solidFill>
                  <a:srgbClr val="002060"/>
                </a:solidFill>
              </a:rPr>
              <a:t> características que nos ayudarán a identificar el poder que representa el cuerno </a:t>
            </a:r>
            <a:r>
              <a:rPr lang="es-ES" sz="6600" b="1" dirty="0" smtClean="0">
                <a:solidFill>
                  <a:srgbClr val="002060"/>
                </a:solidFill>
              </a:rPr>
              <a:t>pequeño. (Las detallaremos luego de mencionarlas.):</a:t>
            </a:r>
            <a:endParaRPr lang="es-ES" sz="6600" b="1" dirty="0" smtClean="0">
              <a:solidFill>
                <a:srgbClr val="002060"/>
              </a:solidFill>
            </a:endParaRPr>
          </a:p>
        </p:txBody>
      </p:sp>
    </p:spTree>
    <p:extLst>
      <p:ext uri="{BB962C8B-B14F-4D97-AF65-F5344CB8AC3E}">
        <p14:creationId xmlns:p14="http://schemas.microsoft.com/office/powerpoint/2010/main" val="27563542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245425"/>
            <a:ext cx="109736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Bula</a:t>
            </a:r>
            <a:r>
              <a:rPr lang="es-ES" sz="4800" b="1" dirty="0" smtClean="0">
                <a:solidFill>
                  <a:srgbClr val="FF0000"/>
                </a:solidFill>
              </a:rPr>
              <a:t>: </a:t>
            </a:r>
            <a:r>
              <a:rPr lang="es-ES" sz="4800" b="1" dirty="0" smtClean="0">
                <a:solidFill>
                  <a:srgbClr val="002060"/>
                </a:solidFill>
              </a:rPr>
              <a:t>“</a:t>
            </a:r>
            <a:r>
              <a:rPr lang="es-ES" sz="4800" b="1" dirty="0">
                <a:solidFill>
                  <a:srgbClr val="002060"/>
                </a:solidFill>
              </a:rPr>
              <a:t>Documento pontificio relativo a materia de fe o de interés general, concesión de gracias o privilegios o asuntos judiciales o administrativos, expedido por la Cancillería Apostólica y autorizado por el sello de su nombre u otro parecido estampado con tinta roja</a:t>
            </a:r>
            <a:r>
              <a:rPr lang="es-ES" sz="4800" b="1" dirty="0" smtClean="0">
                <a:solidFill>
                  <a:srgbClr val="002060"/>
                </a:solidFill>
              </a:rPr>
              <a:t>.” </a:t>
            </a:r>
            <a:r>
              <a:rPr lang="es-ES" sz="4800" b="1" i="1" dirty="0" smtClean="0">
                <a:solidFill>
                  <a:srgbClr val="0070C0"/>
                </a:solidFill>
              </a:rPr>
              <a:t>Diccionario RAE</a:t>
            </a:r>
            <a:endParaRPr lang="es-ES" sz="4800" b="1" i="1" dirty="0">
              <a:solidFill>
                <a:srgbClr val="0070C0"/>
              </a:solidFill>
            </a:endParaRPr>
          </a:p>
        </p:txBody>
      </p:sp>
    </p:spTree>
    <p:extLst>
      <p:ext uri="{BB962C8B-B14F-4D97-AF65-F5344CB8AC3E}">
        <p14:creationId xmlns:p14="http://schemas.microsoft.com/office/powerpoint/2010/main" val="494815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645535"/>
            <a:ext cx="109736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smtClean="0">
                <a:solidFill>
                  <a:srgbClr val="002060"/>
                </a:solidFill>
              </a:rPr>
              <a:t>En </a:t>
            </a:r>
            <a:r>
              <a:rPr lang="es-ES" sz="5400" b="1" dirty="0">
                <a:solidFill>
                  <a:srgbClr val="002060"/>
                </a:solidFill>
              </a:rPr>
              <a:t>esta carta personal, el papa se refiere a los Valdenses como ‘</a:t>
            </a:r>
            <a:r>
              <a:rPr lang="es-ES" sz="5400" b="1" i="1" dirty="0">
                <a:solidFill>
                  <a:srgbClr val="002060"/>
                </a:solidFill>
              </a:rPr>
              <a:t>esa maliciosa y abominable secta de malignos</a:t>
            </a:r>
            <a:r>
              <a:rPr lang="es-ES" sz="5400" b="1" dirty="0">
                <a:solidFill>
                  <a:srgbClr val="002060"/>
                </a:solidFill>
              </a:rPr>
              <a:t>’ y los amenazó diciendo que si ‘</a:t>
            </a:r>
            <a:r>
              <a:rPr lang="es-ES" sz="5400" b="1" i="1" dirty="0">
                <a:solidFill>
                  <a:srgbClr val="002060"/>
                </a:solidFill>
              </a:rPr>
              <a:t>rehusaban renunciar [a su fe] se debían aplastar como serpientes venenosas</a:t>
            </a:r>
            <a:r>
              <a:rPr lang="es-ES" sz="5400" b="1" dirty="0">
                <a:solidFill>
                  <a:srgbClr val="002060"/>
                </a:solidFill>
              </a:rPr>
              <a:t>.’</a:t>
            </a:r>
          </a:p>
        </p:txBody>
      </p:sp>
    </p:spTree>
    <p:extLst>
      <p:ext uri="{BB962C8B-B14F-4D97-AF65-F5344CB8AC3E}">
        <p14:creationId xmlns:p14="http://schemas.microsoft.com/office/powerpoint/2010/main" val="703942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¿Quién podría olvidar la ‘</a:t>
            </a:r>
            <a:r>
              <a:rPr lang="es-ES" sz="4400" b="1" dirty="0">
                <a:solidFill>
                  <a:srgbClr val="FF0000"/>
                </a:solidFill>
              </a:rPr>
              <a:t>Masacre del Piamonte</a:t>
            </a:r>
            <a:r>
              <a:rPr lang="es-ES" sz="4400" b="1" dirty="0">
                <a:solidFill>
                  <a:srgbClr val="002060"/>
                </a:solidFill>
              </a:rPr>
              <a:t>’ que ocurrió en </a:t>
            </a:r>
            <a:r>
              <a:rPr lang="es-ES" sz="4400" b="1" dirty="0">
                <a:solidFill>
                  <a:srgbClr val="FF0000"/>
                </a:solidFill>
              </a:rPr>
              <a:t>1655</a:t>
            </a:r>
            <a:r>
              <a:rPr lang="es-ES" sz="4400" b="1" dirty="0">
                <a:solidFill>
                  <a:srgbClr val="002060"/>
                </a:solidFill>
              </a:rPr>
              <a:t>? El </a:t>
            </a:r>
            <a:r>
              <a:rPr lang="es-ES" sz="4400" b="1" dirty="0">
                <a:solidFill>
                  <a:srgbClr val="FF0000"/>
                </a:solidFill>
              </a:rPr>
              <a:t>25 de enero el duque de </a:t>
            </a:r>
            <a:r>
              <a:rPr lang="es-ES" sz="4400" b="1" dirty="0" err="1">
                <a:solidFill>
                  <a:srgbClr val="FF0000"/>
                </a:solidFill>
              </a:rPr>
              <a:t>Savoy</a:t>
            </a:r>
            <a:r>
              <a:rPr lang="es-ES" sz="4400" b="1" dirty="0">
                <a:solidFill>
                  <a:srgbClr val="002060"/>
                </a:solidFill>
              </a:rPr>
              <a:t> dio un edicto que los Valdenses debían </a:t>
            </a:r>
            <a:r>
              <a:rPr lang="es-ES" sz="4400" b="1" dirty="0">
                <a:solidFill>
                  <a:srgbClr val="FF0000"/>
                </a:solidFill>
              </a:rPr>
              <a:t>convertirse a la fe católica o abandonar los valles </a:t>
            </a:r>
            <a:r>
              <a:rPr lang="es-ES" sz="4400" b="1" dirty="0">
                <a:solidFill>
                  <a:srgbClr val="002060"/>
                </a:solidFill>
              </a:rPr>
              <a:t>pues sus propiedades serían </a:t>
            </a:r>
            <a:r>
              <a:rPr lang="es-ES" sz="4400" b="1" dirty="0">
                <a:solidFill>
                  <a:srgbClr val="FF0000"/>
                </a:solidFill>
              </a:rPr>
              <a:t>confiscadas</a:t>
            </a:r>
            <a:r>
              <a:rPr lang="es-ES" sz="4400" b="1" dirty="0">
                <a:solidFill>
                  <a:srgbClr val="002060"/>
                </a:solidFill>
              </a:rPr>
              <a:t> en pocos días. Los amenazó diciendo que, si no se iban, estarían sujetos a la </a:t>
            </a:r>
            <a:r>
              <a:rPr lang="es-ES" sz="4400" b="1" dirty="0">
                <a:solidFill>
                  <a:srgbClr val="FF0000"/>
                </a:solidFill>
              </a:rPr>
              <a:t>sentencia de muerte</a:t>
            </a:r>
            <a:r>
              <a:rPr lang="es-ES" sz="4400" b="1" dirty="0">
                <a:solidFill>
                  <a:srgbClr val="002060"/>
                </a:solidFill>
              </a:rPr>
              <a:t>. El edicto fue dado en </a:t>
            </a:r>
            <a:r>
              <a:rPr lang="es-ES" sz="4400" b="1" dirty="0">
                <a:solidFill>
                  <a:srgbClr val="FF0000"/>
                </a:solidFill>
              </a:rPr>
              <a:t>pleno invierno</a:t>
            </a:r>
            <a:r>
              <a:rPr lang="es-ES" sz="4400" b="1" dirty="0">
                <a:solidFill>
                  <a:srgbClr val="002060"/>
                </a:solidFill>
              </a:rPr>
              <a:t>:</a:t>
            </a:r>
          </a:p>
        </p:txBody>
      </p:sp>
    </p:spTree>
    <p:extLst>
      <p:ext uri="{BB962C8B-B14F-4D97-AF65-F5344CB8AC3E}">
        <p14:creationId xmlns:p14="http://schemas.microsoft.com/office/powerpoint/2010/main" val="444733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481502"/>
            <a:ext cx="11632789" cy="4832092"/>
          </a:xfrm>
          <a:prstGeom prst="rect">
            <a:avLst/>
          </a:prstGeom>
          <a:noFill/>
        </p:spPr>
        <p:txBody>
          <a:bodyPr wrap="square" rtlCol="0">
            <a:spAutoFit/>
          </a:bodyPr>
          <a:lstStyle/>
          <a:p>
            <a:r>
              <a:rPr lang="es-ES" sz="4400" b="1" dirty="0">
                <a:solidFill>
                  <a:schemeClr val="bg1"/>
                </a:solidFill>
              </a:rPr>
              <a:t>“El 17 de abril, 15,000 soldados invadieron el valle del Piamonte. Miles de Valdenses fueron asesinados, torturados y esclavizados. Centenares que lograron escapar a las áreas más escarpadas de las montañas fueron atrapados y desplomados del escarpado precipicio del </a:t>
            </a:r>
            <a:r>
              <a:rPr lang="es-ES" sz="4400" b="1" dirty="0" err="1">
                <a:solidFill>
                  <a:schemeClr val="bg1"/>
                </a:solidFill>
              </a:rPr>
              <a:t>Catalluzo</a:t>
            </a:r>
            <a:r>
              <a:rPr lang="es-ES" sz="4400" b="1" dirty="0">
                <a:solidFill>
                  <a:schemeClr val="bg1"/>
                </a:solidFill>
              </a:rPr>
              <a:t> cerca de Torre </a:t>
            </a:r>
            <a:r>
              <a:rPr lang="es-ES" sz="4400" b="1" dirty="0" err="1">
                <a:solidFill>
                  <a:schemeClr val="bg1"/>
                </a:solidFill>
              </a:rPr>
              <a:t>Pellice</a:t>
            </a:r>
            <a:r>
              <a:rPr lang="es-ES" sz="4400" b="1" dirty="0">
                <a:solidFill>
                  <a:schemeClr val="bg1"/>
                </a:solidFill>
              </a:rPr>
              <a:t>.”</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i="1" u="sng" dirty="0" err="1">
                <a:solidFill>
                  <a:srgbClr val="FF0000"/>
                </a:solidFill>
                <a:latin typeface="Arial Black" panose="020B0A04020102020204" pitchFamily="34" charset="0"/>
              </a:rPr>
              <a:t>Salim</a:t>
            </a:r>
            <a:r>
              <a:rPr lang="es-ES" sz="2800" b="1" i="1" u="sng" dirty="0">
                <a:solidFill>
                  <a:srgbClr val="FF0000"/>
                </a:solidFill>
                <a:latin typeface="Arial Black" panose="020B0A04020102020204" pitchFamily="34" charset="0"/>
              </a:rPr>
              <a:t> </a:t>
            </a:r>
            <a:r>
              <a:rPr lang="es-ES" sz="2800" b="1" i="1" u="sng" dirty="0" err="1">
                <a:solidFill>
                  <a:srgbClr val="FF0000"/>
                </a:solidFill>
                <a:latin typeface="Arial Black" panose="020B0A04020102020204" pitchFamily="34" charset="0"/>
              </a:rPr>
              <a:t>Japas</a:t>
            </a:r>
            <a:r>
              <a:rPr lang="es-ES" sz="2800" b="1" u="sng" dirty="0">
                <a:solidFill>
                  <a:srgbClr val="FF0000"/>
                </a:solidFill>
                <a:latin typeface="Arial Black" panose="020B0A04020102020204" pitchFamily="34" charset="0"/>
              </a:rPr>
              <a:t>, Herejía, Colón y la Inquisición (</a:t>
            </a:r>
            <a:r>
              <a:rPr lang="es-ES" sz="2800" b="1" u="sng" dirty="0" err="1">
                <a:solidFill>
                  <a:srgbClr val="FF0000"/>
                </a:solidFill>
                <a:latin typeface="Arial Black" panose="020B0A04020102020204" pitchFamily="34" charset="0"/>
              </a:rPr>
              <a:t>Siloam</a:t>
            </a:r>
            <a:r>
              <a:rPr lang="es-ES" sz="2800" b="1" u="sng" dirty="0">
                <a:solidFill>
                  <a:srgbClr val="FF0000"/>
                </a:solidFill>
                <a:latin typeface="Arial Black" panose="020B0A04020102020204" pitchFamily="34" charset="0"/>
              </a:rPr>
              <a:t> Springs, Arkansas: </a:t>
            </a:r>
            <a:r>
              <a:rPr lang="es-ES" sz="2800" b="1" u="sng" dirty="0" err="1">
                <a:solidFill>
                  <a:srgbClr val="FF0000"/>
                </a:solidFill>
                <a:latin typeface="Arial Black" panose="020B0A04020102020204" pitchFamily="34" charset="0"/>
              </a:rPr>
              <a:t>Creation</a:t>
            </a:r>
            <a:r>
              <a:rPr lang="es-ES" sz="2800" b="1" u="sng" dirty="0">
                <a:solidFill>
                  <a:srgbClr val="FF0000"/>
                </a:solidFill>
                <a:latin typeface="Arial Black" panose="020B0A04020102020204" pitchFamily="34" charset="0"/>
              </a:rPr>
              <a:t> </a:t>
            </a:r>
            <a:r>
              <a:rPr lang="es-ES" sz="2800" b="1" u="sng" dirty="0" err="1">
                <a:solidFill>
                  <a:srgbClr val="FF0000"/>
                </a:solidFill>
                <a:latin typeface="Arial Black" panose="020B0A04020102020204" pitchFamily="34" charset="0"/>
              </a:rPr>
              <a:t>Enterprises</a:t>
            </a:r>
            <a:r>
              <a:rPr lang="es-ES" sz="2800" b="1" u="sng" dirty="0">
                <a:solidFill>
                  <a:srgbClr val="FF0000"/>
                </a:solidFill>
                <a:latin typeface="Arial Black" panose="020B0A04020102020204" pitchFamily="34" charset="0"/>
              </a:rPr>
              <a:t>, 1992), pp. 62, 63</a:t>
            </a:r>
            <a:endParaRPr lang="en-U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56362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06946" y="522424"/>
            <a:ext cx="11105535"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u="sng" dirty="0">
                <a:solidFill>
                  <a:srgbClr val="FF0000"/>
                </a:solidFill>
              </a:rPr>
              <a:t>La Masacre de San </a:t>
            </a:r>
            <a:r>
              <a:rPr lang="es-ES" sz="4000" b="1" u="sng" dirty="0" smtClean="0">
                <a:solidFill>
                  <a:srgbClr val="FF0000"/>
                </a:solidFill>
              </a:rPr>
              <a:t>Bartolomé</a:t>
            </a:r>
          </a:p>
          <a:p>
            <a:pPr>
              <a:buClr>
                <a:srgbClr val="FF0000"/>
              </a:buClr>
            </a:pPr>
            <a:r>
              <a:rPr lang="es-ES" sz="4000" b="1" dirty="0">
                <a:solidFill>
                  <a:srgbClr val="002060"/>
                </a:solidFill>
              </a:rPr>
              <a:t>“</a:t>
            </a:r>
            <a:r>
              <a:rPr lang="es-ES" sz="4000" b="1" dirty="0">
                <a:solidFill>
                  <a:srgbClr val="FF0000"/>
                </a:solidFill>
              </a:rPr>
              <a:t>Hugonote</a:t>
            </a:r>
            <a:r>
              <a:rPr lang="es-ES" sz="4000" b="1" dirty="0">
                <a:solidFill>
                  <a:srgbClr val="002060"/>
                </a:solidFill>
              </a:rPr>
              <a:t>” fue </a:t>
            </a:r>
            <a:r>
              <a:rPr lang="es-ES" sz="4000" b="1" dirty="0" smtClean="0">
                <a:solidFill>
                  <a:srgbClr val="002060"/>
                </a:solidFill>
              </a:rPr>
              <a:t>el nombre </a:t>
            </a:r>
            <a:r>
              <a:rPr lang="es-ES" sz="4000" b="1" dirty="0">
                <a:solidFill>
                  <a:srgbClr val="002060"/>
                </a:solidFill>
              </a:rPr>
              <a:t>que se les dio a los protestantes en Francia, siendo seguidores de </a:t>
            </a:r>
            <a:r>
              <a:rPr lang="es-ES" sz="4000" b="1" dirty="0">
                <a:solidFill>
                  <a:srgbClr val="FF0000"/>
                </a:solidFill>
              </a:rPr>
              <a:t>Juan Calvino</a:t>
            </a:r>
            <a:r>
              <a:rPr lang="es-ES" sz="4000" b="1" dirty="0">
                <a:solidFill>
                  <a:srgbClr val="002060"/>
                </a:solidFill>
              </a:rPr>
              <a:t>. En su apogeo, a mediados del </a:t>
            </a:r>
            <a:r>
              <a:rPr lang="es-ES" sz="4000" b="1" dirty="0">
                <a:solidFill>
                  <a:srgbClr val="FF0000"/>
                </a:solidFill>
              </a:rPr>
              <a:t>Siglo XVII</a:t>
            </a:r>
            <a:r>
              <a:rPr lang="es-ES" sz="4000" b="1" dirty="0">
                <a:solidFill>
                  <a:srgbClr val="002060"/>
                </a:solidFill>
              </a:rPr>
              <a:t>, había unos </a:t>
            </a:r>
            <a:r>
              <a:rPr lang="es-ES" sz="4000" b="1" dirty="0">
                <a:solidFill>
                  <a:srgbClr val="FF0000"/>
                </a:solidFill>
              </a:rPr>
              <a:t>dos millones </a:t>
            </a:r>
            <a:r>
              <a:rPr lang="es-ES" sz="4000" b="1" dirty="0">
                <a:solidFill>
                  <a:srgbClr val="002060"/>
                </a:solidFill>
              </a:rPr>
              <a:t>de hugonotes en Francia, mientras sumaban aproximadamente </a:t>
            </a:r>
            <a:r>
              <a:rPr lang="es-ES" sz="4000" b="1" dirty="0">
                <a:solidFill>
                  <a:srgbClr val="FF0000"/>
                </a:solidFill>
              </a:rPr>
              <a:t>dieciséis millones</a:t>
            </a:r>
            <a:r>
              <a:rPr lang="es-ES" sz="4000" b="1" dirty="0">
                <a:solidFill>
                  <a:srgbClr val="002060"/>
                </a:solidFill>
              </a:rPr>
              <a:t> los católicos romanos. Los Hugonotes eran los profesionales de aquel tiempo, por así decirlo ‘</a:t>
            </a:r>
            <a:r>
              <a:rPr lang="es-ES" sz="4000" b="1" dirty="0">
                <a:solidFill>
                  <a:srgbClr val="FF0000"/>
                </a:solidFill>
              </a:rPr>
              <a:t>la creme de la creme</a:t>
            </a:r>
            <a:r>
              <a:rPr lang="es-ES" sz="4000" b="1" dirty="0">
                <a:solidFill>
                  <a:srgbClr val="002060"/>
                </a:solidFill>
              </a:rPr>
              <a:t>’ de Francia.</a:t>
            </a:r>
          </a:p>
        </p:txBody>
      </p:sp>
    </p:spTree>
    <p:extLst>
      <p:ext uri="{BB962C8B-B14F-4D97-AF65-F5344CB8AC3E}">
        <p14:creationId xmlns:p14="http://schemas.microsoft.com/office/powerpoint/2010/main" val="22870846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El </a:t>
            </a:r>
            <a:r>
              <a:rPr lang="es-ES" sz="4400" b="1" dirty="0">
                <a:solidFill>
                  <a:srgbClr val="FF0000"/>
                </a:solidFill>
              </a:rPr>
              <a:t>24 de agosto de 1572 </a:t>
            </a:r>
            <a:r>
              <a:rPr lang="es-ES" sz="4400" b="1" dirty="0">
                <a:solidFill>
                  <a:srgbClr val="002060"/>
                </a:solidFill>
              </a:rPr>
              <a:t>ocurrió “</a:t>
            </a:r>
            <a:r>
              <a:rPr lang="es-ES" sz="4400" b="1" dirty="0">
                <a:solidFill>
                  <a:srgbClr val="FF0000"/>
                </a:solidFill>
              </a:rPr>
              <a:t>La masacre del día de San Bartolomé.</a:t>
            </a:r>
            <a:r>
              <a:rPr lang="es-ES" sz="4400" b="1" dirty="0">
                <a:solidFill>
                  <a:srgbClr val="002060"/>
                </a:solidFill>
              </a:rPr>
              <a:t>” Al sonar de la campana, los Hugonotes en Paris fueron </a:t>
            </a:r>
            <a:r>
              <a:rPr lang="es-ES" sz="4400" b="1" dirty="0">
                <a:solidFill>
                  <a:srgbClr val="FF0000"/>
                </a:solidFill>
              </a:rPr>
              <a:t>masacrados sin misericordia</a:t>
            </a:r>
            <a:r>
              <a:rPr lang="es-ES" sz="4400" b="1" dirty="0">
                <a:solidFill>
                  <a:srgbClr val="002060"/>
                </a:solidFill>
              </a:rPr>
              <a:t>. </a:t>
            </a:r>
            <a:r>
              <a:rPr lang="es-ES" sz="4400" b="1" dirty="0" smtClean="0">
                <a:solidFill>
                  <a:srgbClr val="002060"/>
                </a:solidFill>
              </a:rPr>
              <a:t>Masacres similares </a:t>
            </a:r>
            <a:r>
              <a:rPr lang="es-ES" sz="4400" b="1" dirty="0">
                <a:solidFill>
                  <a:srgbClr val="002060"/>
                </a:solidFill>
              </a:rPr>
              <a:t>ocurrieron en otros pueblos de Francia durante las siguientes semanas, calculándose en </a:t>
            </a:r>
            <a:r>
              <a:rPr lang="es-ES" sz="4400" b="1" dirty="0">
                <a:solidFill>
                  <a:srgbClr val="FF0000"/>
                </a:solidFill>
              </a:rPr>
              <a:t>70,000 el total de muertos</a:t>
            </a:r>
            <a:r>
              <a:rPr lang="es-ES" sz="4400" b="1" dirty="0">
                <a:solidFill>
                  <a:srgbClr val="002060"/>
                </a:solidFill>
              </a:rPr>
              <a:t>. </a:t>
            </a:r>
            <a:r>
              <a:rPr lang="es-ES" sz="4400" b="1" i="1" dirty="0">
                <a:solidFill>
                  <a:srgbClr val="002060"/>
                </a:solidFill>
              </a:rPr>
              <a:t>Los perpetradores fueron protegidos por una amnistía</a:t>
            </a:r>
            <a:r>
              <a:rPr lang="es-ES" sz="4400" b="1" dirty="0">
                <a:solidFill>
                  <a:srgbClr val="002060"/>
                </a:solidFill>
              </a:rPr>
              <a:t>.</a:t>
            </a:r>
          </a:p>
        </p:txBody>
      </p:sp>
    </p:spTree>
    <p:extLst>
      <p:ext uri="{BB962C8B-B14F-4D97-AF65-F5344CB8AC3E}">
        <p14:creationId xmlns:p14="http://schemas.microsoft.com/office/powerpoint/2010/main" val="28930791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Vaticano celebró el evento con el sonar de </a:t>
            </a:r>
            <a:r>
              <a:rPr lang="es-ES" sz="4800" b="1" dirty="0">
                <a:solidFill>
                  <a:srgbClr val="FF0000"/>
                </a:solidFill>
              </a:rPr>
              <a:t>campanas, misas </a:t>
            </a:r>
            <a:r>
              <a:rPr lang="es-ES" sz="4800" b="1" dirty="0">
                <a:solidFill>
                  <a:srgbClr val="002060"/>
                </a:solidFill>
              </a:rPr>
              <a:t>de júbilo y el papa </a:t>
            </a:r>
            <a:r>
              <a:rPr lang="es-ES" sz="4800" b="1" dirty="0">
                <a:solidFill>
                  <a:srgbClr val="FF0000"/>
                </a:solidFill>
              </a:rPr>
              <a:t>Gregorio XIII</a:t>
            </a:r>
            <a:r>
              <a:rPr lang="es-ES" sz="4800" b="1" dirty="0">
                <a:solidFill>
                  <a:srgbClr val="002060"/>
                </a:solidFill>
              </a:rPr>
              <a:t>, acompañado de sus cardenales y otros dignatarios eclesiásticos organizó una procesión a la </a:t>
            </a:r>
            <a:r>
              <a:rPr lang="es-ES" sz="4800" b="1" dirty="0">
                <a:solidFill>
                  <a:srgbClr val="FF0000"/>
                </a:solidFill>
              </a:rPr>
              <a:t>iglesia de San Luis </a:t>
            </a:r>
            <a:r>
              <a:rPr lang="es-ES" sz="4800" b="1" dirty="0">
                <a:solidFill>
                  <a:srgbClr val="002060"/>
                </a:solidFill>
              </a:rPr>
              <a:t>a donde el cardenal de </a:t>
            </a:r>
            <a:r>
              <a:rPr lang="es-ES" sz="4800" b="1" dirty="0" err="1">
                <a:solidFill>
                  <a:srgbClr val="FF0000"/>
                </a:solidFill>
              </a:rPr>
              <a:t>Lorraine</a:t>
            </a:r>
            <a:r>
              <a:rPr lang="es-ES" sz="4800" b="1" dirty="0">
                <a:solidFill>
                  <a:srgbClr val="002060"/>
                </a:solidFill>
              </a:rPr>
              <a:t> cantó un </a:t>
            </a:r>
            <a:r>
              <a:rPr lang="es-ES" sz="4800" b="1" dirty="0">
                <a:solidFill>
                  <a:srgbClr val="FF0000"/>
                </a:solidFill>
              </a:rPr>
              <a:t>Te </a:t>
            </a:r>
            <a:r>
              <a:rPr lang="es-ES" sz="4800" b="1" dirty="0" err="1">
                <a:solidFill>
                  <a:srgbClr val="FF0000"/>
                </a:solidFill>
              </a:rPr>
              <a:t>Deum</a:t>
            </a:r>
            <a:r>
              <a:rPr lang="es-ES" sz="4800" b="1" dirty="0">
                <a:solidFill>
                  <a:srgbClr val="FF0000"/>
                </a:solidFill>
              </a:rPr>
              <a:t> </a:t>
            </a:r>
            <a:r>
              <a:rPr lang="es-ES" sz="4800" b="1" dirty="0">
                <a:solidFill>
                  <a:srgbClr val="002060"/>
                </a:solidFill>
              </a:rPr>
              <a:t>[himno de alabanza a Dios].</a:t>
            </a:r>
          </a:p>
        </p:txBody>
      </p:sp>
    </p:spTree>
    <p:extLst>
      <p:ext uri="{BB962C8B-B14F-4D97-AF65-F5344CB8AC3E}">
        <p14:creationId xmlns:p14="http://schemas.microsoft.com/office/powerpoint/2010/main" val="29349592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¡El papa contrató al artista italiano </a:t>
            </a:r>
            <a:r>
              <a:rPr lang="es-ES" sz="6600" b="1" dirty="0" err="1">
                <a:solidFill>
                  <a:srgbClr val="002060"/>
                </a:solidFill>
              </a:rPr>
              <a:t>Vasari</a:t>
            </a:r>
            <a:r>
              <a:rPr lang="es-ES" sz="6600" b="1" dirty="0">
                <a:solidFill>
                  <a:srgbClr val="002060"/>
                </a:solidFill>
              </a:rPr>
              <a:t> para que pintara un </a:t>
            </a:r>
            <a:r>
              <a:rPr lang="es-ES" sz="6600" b="1" dirty="0">
                <a:solidFill>
                  <a:srgbClr val="FF0000"/>
                </a:solidFill>
              </a:rPr>
              <a:t>mural conmemorativo </a:t>
            </a:r>
            <a:r>
              <a:rPr lang="es-ES" sz="6600" b="1" dirty="0">
                <a:solidFill>
                  <a:srgbClr val="002060"/>
                </a:solidFill>
              </a:rPr>
              <a:t>del evento que aún </a:t>
            </a:r>
            <a:r>
              <a:rPr lang="es-ES" sz="6600" b="1" dirty="0">
                <a:solidFill>
                  <a:srgbClr val="FF0000"/>
                </a:solidFill>
              </a:rPr>
              <a:t>se halla </a:t>
            </a:r>
            <a:r>
              <a:rPr lang="es-ES" sz="6600" b="1" dirty="0">
                <a:solidFill>
                  <a:srgbClr val="002060"/>
                </a:solidFill>
              </a:rPr>
              <a:t>en el Vaticano!</a:t>
            </a:r>
          </a:p>
        </p:txBody>
      </p:sp>
    </p:spTree>
    <p:extLst>
      <p:ext uri="{BB962C8B-B14F-4D97-AF65-F5344CB8AC3E}">
        <p14:creationId xmlns:p14="http://schemas.microsoft.com/office/powerpoint/2010/main" val="22280426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Gregorio también mandó a hacer </a:t>
            </a:r>
            <a:r>
              <a:rPr lang="es-ES" sz="5400" b="1" dirty="0">
                <a:solidFill>
                  <a:srgbClr val="FF0000"/>
                </a:solidFill>
              </a:rPr>
              <a:t>una moneda conmemorativa </a:t>
            </a:r>
            <a:r>
              <a:rPr lang="es-ES" sz="5400" b="1" dirty="0">
                <a:solidFill>
                  <a:srgbClr val="002060"/>
                </a:solidFill>
              </a:rPr>
              <a:t>de la ocasión. En un lado de la moneda está </a:t>
            </a:r>
            <a:r>
              <a:rPr lang="es-ES" sz="5400" b="1" dirty="0">
                <a:solidFill>
                  <a:srgbClr val="FF0000"/>
                </a:solidFill>
              </a:rPr>
              <a:t>el perfil de Gregorio </a:t>
            </a:r>
            <a:r>
              <a:rPr lang="es-ES" sz="5400" b="1" dirty="0">
                <a:solidFill>
                  <a:srgbClr val="002060"/>
                </a:solidFill>
              </a:rPr>
              <a:t>y en el otro lado se ve al </a:t>
            </a:r>
            <a:r>
              <a:rPr lang="es-ES" sz="5400" b="1" dirty="0">
                <a:solidFill>
                  <a:srgbClr val="FF0000"/>
                </a:solidFill>
              </a:rPr>
              <a:t>ángel de la muerte </a:t>
            </a:r>
            <a:r>
              <a:rPr lang="es-ES" sz="5400" b="1" dirty="0">
                <a:solidFill>
                  <a:srgbClr val="002060"/>
                </a:solidFill>
              </a:rPr>
              <a:t>por encima de los cuerpos de los que fueron asesinados.</a:t>
            </a:r>
          </a:p>
        </p:txBody>
      </p:sp>
    </p:spTree>
    <p:extLst>
      <p:ext uri="{BB962C8B-B14F-4D97-AF65-F5344CB8AC3E}">
        <p14:creationId xmlns:p14="http://schemas.microsoft.com/office/powerpoint/2010/main" val="310227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709544" y="1222098"/>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Husitas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04091" y="180677"/>
            <a:ext cx="4675974" cy="584775"/>
          </a:xfrm>
          <a:prstGeom prst="rect">
            <a:avLst/>
          </a:prstGeom>
          <a:noFill/>
        </p:spPr>
        <p:txBody>
          <a:bodyPr wrap="square" rtlCol="0">
            <a:spAutoFit/>
          </a:bodyPr>
          <a:lstStyle/>
          <a:p>
            <a:pPr lvl="0">
              <a:defRPr/>
            </a:pPr>
            <a:r>
              <a:rPr lang="es-ES" sz="3200" dirty="0">
                <a:solidFill>
                  <a:schemeClr val="accent1">
                    <a:lumMod val="50000"/>
                  </a:schemeClr>
                </a:solidFill>
              </a:rPr>
              <a:t>Bula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819052" y="3523005"/>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Hugonotes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43989" y="4973708"/>
            <a:ext cx="4357497" cy="1077218"/>
          </a:xfrm>
          <a:prstGeom prst="rect">
            <a:avLst/>
          </a:prstGeom>
          <a:noFill/>
        </p:spPr>
        <p:txBody>
          <a:bodyPr wrap="square" rtlCol="0">
            <a:spAutoFit/>
          </a:bodyPr>
          <a:lstStyle/>
          <a:p>
            <a:pPr>
              <a:defRPr/>
            </a:pPr>
            <a:r>
              <a:rPr lang="es-ES" sz="3200" dirty="0">
                <a:solidFill>
                  <a:schemeClr val="accent1">
                    <a:lumMod val="50000"/>
                  </a:schemeClr>
                </a:solidFill>
              </a:rPr>
              <a:t>Masacre de San Bartolomé</a:t>
            </a:r>
            <a:endParaRPr lang="es-ES" sz="3200" dirty="0">
              <a:solidFill>
                <a:schemeClr val="accent1">
                  <a:lumMod val="50000"/>
                </a:schemeClr>
              </a:solidFill>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43990" y="2351434"/>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Masacre del Piamonte</a:t>
            </a:r>
            <a:endParaRPr lang="es-ES" sz="3200" dirty="0">
              <a:solidFill>
                <a:schemeClr val="accent1">
                  <a:lumMod val="50000"/>
                </a:schemeClr>
              </a:solidFill>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6523949" y="4345179"/>
            <a:ext cx="5053534"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Perseguidos por proclamar igualdad religiosa</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501842" y="1366549"/>
            <a:ext cx="5587167" cy="1077218"/>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Documento pontificio oficial sobre asuntos de fe y otros</a:t>
            </a:r>
            <a:endParaRPr lang="es-ES" sz="3200" dirty="0">
              <a:solidFill>
                <a:prstClr val="black"/>
              </a:solidFill>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6380065" y="129151"/>
            <a:ext cx="529307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Protestantes franceses seguidores de Juan Calvino</a:t>
            </a:r>
          </a:p>
        </p:txBody>
      </p:sp>
      <p:sp>
        <p:nvSpPr>
          <p:cNvPr id="22" name="CuadroTexto 21">
            <a:extLst>
              <a:ext uri="{FF2B5EF4-FFF2-40B4-BE49-F238E27FC236}">
                <a16:creationId xmlns:a16="http://schemas.microsoft.com/office/drawing/2014/main" id="{4D4C28EC-9574-47D6-8D4C-A2D48F991BF0}"/>
              </a:ext>
            </a:extLst>
          </p:cNvPr>
          <p:cNvSpPr txBox="1"/>
          <p:nvPr/>
        </p:nvSpPr>
        <p:spPr>
          <a:xfrm>
            <a:off x="6501842" y="2762183"/>
            <a:ext cx="478639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Hugonotes masacrados</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6624033" y="5601159"/>
            <a:ext cx="4542007"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Valdenses no quisieron convertirse al catolicismo</a:t>
            </a:r>
          </a:p>
        </p:txBody>
      </p:sp>
      <p:sp>
        <p:nvSpPr>
          <p:cNvPr id="9" name="CuadroTexto 8">
            <a:extLst>
              <a:ext uri="{FF2B5EF4-FFF2-40B4-BE49-F238E27FC236}">
                <a16:creationId xmlns:a16="http://schemas.microsoft.com/office/drawing/2014/main" id="{D52AD20F-C77A-4B88-B6A1-2718AE27E03B}"/>
              </a:ext>
            </a:extLst>
          </p:cNvPr>
          <p:cNvSpPr txBox="1"/>
          <p:nvPr/>
        </p:nvSpPr>
        <p:spPr>
          <a:xfrm>
            <a:off x="6501841" y="3665374"/>
            <a:ext cx="5263853" cy="553998"/>
          </a:xfrm>
          <a:prstGeom prst="rect">
            <a:avLst/>
          </a:prstGeom>
          <a:noFill/>
        </p:spPr>
        <p:txBody>
          <a:bodyPr wrap="square" rtlCol="0">
            <a:spAutoFit/>
          </a:bodyPr>
          <a:lstStyle/>
          <a:p>
            <a:pPr lvl="0">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noProof="0" dirty="0" smtClean="0">
                <a:solidFill>
                  <a:prstClr val="black"/>
                </a:solidFill>
              </a:rPr>
              <a:t>Católicos masacrados</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4682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64336" y="522424"/>
            <a:ext cx="11135033" cy="5632311"/>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6000" b="1" dirty="0" smtClean="0">
                <a:solidFill>
                  <a:srgbClr val="FF0000"/>
                </a:solidFill>
              </a:rPr>
              <a:t>#</a:t>
            </a:r>
            <a:r>
              <a:rPr lang="es-ES" sz="6000" b="1" dirty="0">
                <a:solidFill>
                  <a:srgbClr val="FF0000"/>
                </a:solidFill>
              </a:rPr>
              <a:t>1 </a:t>
            </a:r>
            <a:r>
              <a:rPr lang="es-ES" sz="6000" b="1" dirty="0">
                <a:solidFill>
                  <a:srgbClr val="002060"/>
                </a:solidFill>
              </a:rPr>
              <a:t>Se levantó </a:t>
            </a:r>
            <a:r>
              <a:rPr lang="es-ES" sz="6000" b="1" dirty="0">
                <a:solidFill>
                  <a:srgbClr val="FF0000"/>
                </a:solidFill>
              </a:rPr>
              <a:t>después</a:t>
            </a:r>
            <a:r>
              <a:rPr lang="es-ES" sz="6000" b="1" dirty="0">
                <a:solidFill>
                  <a:srgbClr val="002060"/>
                </a:solidFill>
              </a:rPr>
              <a:t> que estaban completos los diez </a:t>
            </a:r>
            <a:r>
              <a:rPr lang="es-ES" sz="6000" b="1" dirty="0" smtClean="0">
                <a:solidFill>
                  <a:srgbClr val="002060"/>
                </a:solidFill>
              </a:rPr>
              <a:t>[cuernos] así </a:t>
            </a:r>
            <a:r>
              <a:rPr lang="es-ES" sz="6000" b="1" dirty="0">
                <a:solidFill>
                  <a:srgbClr val="002060"/>
                </a:solidFill>
              </a:rPr>
              <a:t>que tiene que </a:t>
            </a:r>
            <a:r>
              <a:rPr lang="es-ES" sz="6000" b="1" dirty="0" smtClean="0">
                <a:solidFill>
                  <a:srgbClr val="002060"/>
                </a:solidFill>
              </a:rPr>
              <a:t>haber </a:t>
            </a:r>
            <a:r>
              <a:rPr lang="es-ES" sz="6000" b="1" dirty="0">
                <a:solidFill>
                  <a:srgbClr val="002060"/>
                </a:solidFill>
              </a:rPr>
              <a:t>ascendido al poder </a:t>
            </a:r>
            <a:r>
              <a:rPr lang="es-ES" sz="6000" b="1" dirty="0">
                <a:solidFill>
                  <a:srgbClr val="FF0000"/>
                </a:solidFill>
              </a:rPr>
              <a:t>después</a:t>
            </a:r>
            <a:r>
              <a:rPr lang="es-ES" sz="6000" b="1" dirty="0">
                <a:solidFill>
                  <a:srgbClr val="002060"/>
                </a:solidFill>
              </a:rPr>
              <a:t> </a:t>
            </a:r>
            <a:r>
              <a:rPr lang="es-ES" sz="6000" b="1" dirty="0">
                <a:solidFill>
                  <a:srgbClr val="FF0000"/>
                </a:solidFill>
              </a:rPr>
              <a:t>de haberse dividido</a:t>
            </a:r>
            <a:r>
              <a:rPr lang="es-ES" sz="6000" b="1" dirty="0">
                <a:solidFill>
                  <a:srgbClr val="002060"/>
                </a:solidFill>
              </a:rPr>
              <a:t> el imperio romano en el año 476 DC</a:t>
            </a:r>
            <a:r>
              <a:rPr lang="es-ES" sz="6000" b="1" dirty="0" smtClean="0">
                <a:solidFill>
                  <a:srgbClr val="002060"/>
                </a:solidFill>
              </a:rPr>
              <a:t>.</a:t>
            </a:r>
            <a:endParaRPr lang="es-ES" sz="6000" b="1" dirty="0">
              <a:solidFill>
                <a:srgbClr val="002060"/>
              </a:solidFill>
            </a:endParaRPr>
          </a:p>
        </p:txBody>
      </p:sp>
    </p:spTree>
    <p:extLst>
      <p:ext uri="{BB962C8B-B14F-4D97-AF65-F5344CB8AC3E}">
        <p14:creationId xmlns:p14="http://schemas.microsoft.com/office/powerpoint/2010/main" val="22609171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550920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u="sng" dirty="0">
                <a:solidFill>
                  <a:srgbClr val="FF0000"/>
                </a:solidFill>
              </a:rPr>
              <a:t>El Santo Oficio de la Inquisición</a:t>
            </a:r>
          </a:p>
          <a:p>
            <a:pPr>
              <a:buClr>
                <a:srgbClr val="FF0000"/>
              </a:buClr>
            </a:pPr>
            <a:r>
              <a:rPr lang="es-ES" sz="4400" b="1" dirty="0">
                <a:solidFill>
                  <a:srgbClr val="002060"/>
                </a:solidFill>
              </a:rPr>
              <a:t>La Inquisición se estableció en el siglo XII y durante el pontificado de Inocencio IV (1241-1253) fue ‘perfeccionado’. En la bula </a:t>
            </a:r>
            <a:r>
              <a:rPr lang="es-ES" sz="4400" b="1" i="1" dirty="0">
                <a:solidFill>
                  <a:srgbClr val="002060"/>
                </a:solidFill>
              </a:rPr>
              <a:t>Ad </a:t>
            </a:r>
            <a:r>
              <a:rPr lang="es-ES" sz="4400" b="1" i="1" dirty="0" err="1">
                <a:solidFill>
                  <a:srgbClr val="002060"/>
                </a:solidFill>
              </a:rPr>
              <a:t>Extirpanda</a:t>
            </a:r>
            <a:r>
              <a:rPr lang="es-ES" sz="4400" b="1" dirty="0">
                <a:solidFill>
                  <a:srgbClr val="002060"/>
                </a:solidFill>
              </a:rPr>
              <a:t> las siguientes provisiones se establecieron por ley:</a:t>
            </a:r>
          </a:p>
          <a:p>
            <a:pPr marL="571500" indent="-571500">
              <a:buClr>
                <a:srgbClr val="FF0000"/>
              </a:buClr>
              <a:buFont typeface="Wingdings" panose="05000000000000000000" pitchFamily="2" charset="2"/>
              <a:buChar char="Ø"/>
            </a:pPr>
            <a:r>
              <a:rPr lang="es-ES" sz="4400" b="1" dirty="0" smtClean="0">
                <a:solidFill>
                  <a:srgbClr val="FF0000"/>
                </a:solidFill>
              </a:rPr>
              <a:t>La </a:t>
            </a:r>
            <a:r>
              <a:rPr lang="es-ES" sz="4400" b="1" dirty="0">
                <a:solidFill>
                  <a:srgbClr val="FF0000"/>
                </a:solidFill>
              </a:rPr>
              <a:t>tortura </a:t>
            </a:r>
            <a:r>
              <a:rPr lang="es-ES" sz="4400" b="1" dirty="0">
                <a:solidFill>
                  <a:srgbClr val="002060"/>
                </a:solidFill>
              </a:rPr>
              <a:t>se debe usar para obligar a los herejes que </a:t>
            </a:r>
            <a:r>
              <a:rPr lang="es-ES" sz="4400" b="1" dirty="0" smtClean="0">
                <a:solidFill>
                  <a:srgbClr val="002060"/>
                </a:solidFill>
              </a:rPr>
              <a:t>confiesen</a:t>
            </a:r>
            <a:endParaRPr lang="es-ES" sz="4400" b="1" dirty="0">
              <a:solidFill>
                <a:srgbClr val="002060"/>
              </a:solidFill>
            </a:endParaRPr>
          </a:p>
        </p:txBody>
      </p:sp>
    </p:spTree>
    <p:extLst>
      <p:ext uri="{BB962C8B-B14F-4D97-AF65-F5344CB8AC3E}">
        <p14:creationId xmlns:p14="http://schemas.microsoft.com/office/powerpoint/2010/main" val="16460721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4400" b="1" dirty="0" smtClean="0">
                <a:solidFill>
                  <a:srgbClr val="002060"/>
                </a:solidFill>
              </a:rPr>
              <a:t>Los </a:t>
            </a:r>
            <a:r>
              <a:rPr lang="es-ES" sz="4400" b="1" dirty="0">
                <a:solidFill>
                  <a:srgbClr val="002060"/>
                </a:solidFill>
              </a:rPr>
              <a:t>herejes que se hallen culpables deben ser </a:t>
            </a:r>
            <a:r>
              <a:rPr lang="es-ES" sz="4400" b="1" dirty="0">
                <a:solidFill>
                  <a:srgbClr val="FF0000"/>
                </a:solidFill>
              </a:rPr>
              <a:t>quemados en la hoguera</a:t>
            </a:r>
          </a:p>
          <a:p>
            <a:pPr marL="571500" indent="-571500">
              <a:buClr>
                <a:srgbClr val="FF0000"/>
              </a:buClr>
              <a:buFont typeface="Wingdings" panose="05000000000000000000" pitchFamily="2" charset="2"/>
              <a:buChar char="Ø"/>
            </a:pPr>
            <a:r>
              <a:rPr lang="es-ES" sz="4400" b="1" dirty="0" smtClean="0">
                <a:solidFill>
                  <a:srgbClr val="002060"/>
                </a:solidFill>
              </a:rPr>
              <a:t>Se </a:t>
            </a:r>
            <a:r>
              <a:rPr lang="es-ES" sz="4400" b="1" dirty="0">
                <a:solidFill>
                  <a:srgbClr val="002060"/>
                </a:solidFill>
              </a:rPr>
              <a:t>debe establecer </a:t>
            </a:r>
            <a:r>
              <a:rPr lang="es-ES" sz="4400" b="1" dirty="0">
                <a:solidFill>
                  <a:srgbClr val="FF0000"/>
                </a:solidFill>
              </a:rPr>
              <a:t>una fuerza policíaca </a:t>
            </a:r>
            <a:r>
              <a:rPr lang="es-ES" sz="4400" b="1" dirty="0">
                <a:solidFill>
                  <a:srgbClr val="002060"/>
                </a:solidFill>
              </a:rPr>
              <a:t>al servicio de la Inquisición</a:t>
            </a:r>
          </a:p>
          <a:p>
            <a:pPr marL="571500" indent="-571500">
              <a:buClr>
                <a:srgbClr val="FF0000"/>
              </a:buClr>
              <a:buFont typeface="Wingdings" panose="05000000000000000000" pitchFamily="2" charset="2"/>
              <a:buChar char="Ø"/>
            </a:pPr>
            <a:r>
              <a:rPr lang="es-ES" sz="4400" b="1" dirty="0" smtClean="0">
                <a:solidFill>
                  <a:srgbClr val="002060"/>
                </a:solidFill>
              </a:rPr>
              <a:t>Se </a:t>
            </a:r>
            <a:r>
              <a:rPr lang="es-ES" sz="4400" b="1" dirty="0">
                <a:solidFill>
                  <a:srgbClr val="002060"/>
                </a:solidFill>
              </a:rPr>
              <a:t>debe proclamar </a:t>
            </a:r>
            <a:r>
              <a:rPr lang="es-ES" sz="4400" b="1" dirty="0">
                <a:solidFill>
                  <a:srgbClr val="FF0000"/>
                </a:solidFill>
              </a:rPr>
              <a:t>una cruzada </a:t>
            </a:r>
            <a:r>
              <a:rPr lang="es-ES" sz="4400" b="1" dirty="0">
                <a:solidFill>
                  <a:srgbClr val="002060"/>
                </a:solidFill>
              </a:rPr>
              <a:t>en contra de todos los herejes </a:t>
            </a:r>
            <a:r>
              <a:rPr lang="es-ES" sz="4400" b="1" dirty="0">
                <a:solidFill>
                  <a:srgbClr val="FF0000"/>
                </a:solidFill>
              </a:rPr>
              <a:t>en Italia</a:t>
            </a:r>
            <a:r>
              <a:rPr lang="es-ES" sz="4400" b="1" dirty="0">
                <a:solidFill>
                  <a:srgbClr val="002060"/>
                </a:solidFill>
              </a:rPr>
              <a:t>. Los que participaran en esta cruzada debían gozar de los mismos </a:t>
            </a:r>
            <a:r>
              <a:rPr lang="es-ES" sz="4400" b="1" dirty="0">
                <a:solidFill>
                  <a:srgbClr val="FF0000"/>
                </a:solidFill>
              </a:rPr>
              <a:t>privilegios e indulgencias </a:t>
            </a:r>
            <a:r>
              <a:rPr lang="es-ES" sz="4400" b="1" dirty="0">
                <a:solidFill>
                  <a:srgbClr val="002060"/>
                </a:solidFill>
              </a:rPr>
              <a:t>que los que fueran en cruzadas a tierra </a:t>
            </a:r>
            <a:r>
              <a:rPr lang="es-ES" sz="4400" b="1" dirty="0" smtClean="0">
                <a:solidFill>
                  <a:srgbClr val="002060"/>
                </a:solidFill>
              </a:rPr>
              <a:t>santa</a:t>
            </a:r>
            <a:endParaRPr lang="es-ES" sz="4400" b="1" dirty="0">
              <a:solidFill>
                <a:srgbClr val="002060"/>
              </a:solidFill>
            </a:endParaRPr>
          </a:p>
        </p:txBody>
      </p:sp>
    </p:spTree>
    <p:extLst>
      <p:ext uri="{BB962C8B-B14F-4D97-AF65-F5344CB8AC3E}">
        <p14:creationId xmlns:p14="http://schemas.microsoft.com/office/powerpoint/2010/main" val="17723562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2585323"/>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0000"/>
              </a:buClr>
              <a:buFont typeface="Wingdings" panose="05000000000000000000" pitchFamily="2" charset="2"/>
              <a:buChar char="Ø"/>
            </a:pPr>
            <a:r>
              <a:rPr lang="es-ES" sz="5400" b="1" dirty="0" smtClean="0">
                <a:solidFill>
                  <a:srgbClr val="002060"/>
                </a:solidFill>
              </a:rPr>
              <a:t>No </a:t>
            </a:r>
            <a:r>
              <a:rPr lang="es-ES" sz="5400" b="1" dirty="0">
                <a:solidFill>
                  <a:srgbClr val="002060"/>
                </a:solidFill>
              </a:rPr>
              <a:t>solo se les debía confiscar los bienes a los herejes sino también los bienes de </a:t>
            </a:r>
            <a:r>
              <a:rPr lang="es-ES" sz="5400" b="1" dirty="0">
                <a:solidFill>
                  <a:srgbClr val="FF0000"/>
                </a:solidFill>
              </a:rPr>
              <a:t>sus descendientes</a:t>
            </a:r>
          </a:p>
        </p:txBody>
      </p:sp>
    </p:spTree>
    <p:extLst>
      <p:ext uri="{BB962C8B-B14F-4D97-AF65-F5344CB8AC3E}">
        <p14:creationId xmlns:p14="http://schemas.microsoft.com/office/powerpoint/2010/main" val="38963783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18581" y="302359"/>
            <a:ext cx="11482266" cy="655564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FF0000"/>
                </a:solidFill>
              </a:rPr>
              <a:t>Herejía</a:t>
            </a:r>
            <a:r>
              <a:rPr lang="es-ES" sz="4400" b="1" dirty="0" smtClean="0">
                <a:solidFill>
                  <a:srgbClr val="002060"/>
                </a:solidFill>
              </a:rPr>
              <a:t>: Idea </a:t>
            </a:r>
            <a:r>
              <a:rPr lang="es-ES" sz="4400" b="1" dirty="0">
                <a:solidFill>
                  <a:srgbClr val="002060"/>
                </a:solidFill>
              </a:rPr>
              <a:t>o conjunto de ideas religiosas contrarias a los dogmas de una doctrina religiosa que son rechazadas por las autoridades eclesiásticas, especialmente en la iglesia católica</a:t>
            </a:r>
            <a:r>
              <a:rPr lang="es-ES" sz="4400" b="1" dirty="0" smtClean="0">
                <a:solidFill>
                  <a:srgbClr val="002060"/>
                </a:solidFill>
              </a:rPr>
              <a:t>.</a:t>
            </a:r>
          </a:p>
          <a:p>
            <a:pPr>
              <a:buClr>
                <a:srgbClr val="FF0000"/>
              </a:buClr>
            </a:pPr>
            <a:r>
              <a:rPr lang="es-ES" sz="3600" b="1" u="sng" dirty="0" smtClean="0">
                <a:solidFill>
                  <a:srgbClr val="002060"/>
                </a:solidFill>
              </a:rPr>
              <a:t>Ejemplo</a:t>
            </a:r>
            <a:endParaRPr lang="es-ES" sz="3600" b="1" u="sng" dirty="0">
              <a:solidFill>
                <a:srgbClr val="002060"/>
              </a:solidFill>
            </a:endParaRPr>
          </a:p>
          <a:p>
            <a:pPr>
              <a:buClr>
                <a:srgbClr val="FF0000"/>
              </a:buClr>
            </a:pPr>
            <a:r>
              <a:rPr lang="es-ES" sz="4400" b="1" dirty="0">
                <a:solidFill>
                  <a:srgbClr val="002060"/>
                </a:solidFill>
              </a:rPr>
              <a:t>"la Inquisición era una institución de origen medieval que fue fundada para combatir las herejías contra el </a:t>
            </a:r>
            <a:r>
              <a:rPr lang="es-ES" sz="4400" b="1" dirty="0" smtClean="0">
                <a:solidFill>
                  <a:srgbClr val="002060"/>
                </a:solidFill>
              </a:rPr>
              <a:t>cristianismo“</a:t>
            </a:r>
          </a:p>
          <a:p>
            <a:pPr>
              <a:buClr>
                <a:srgbClr val="FF0000"/>
              </a:buClr>
            </a:pPr>
            <a:r>
              <a:rPr lang="es-ES" sz="3200" b="1" dirty="0" smtClean="0">
                <a:solidFill>
                  <a:srgbClr val="672F62"/>
                </a:solidFill>
              </a:rPr>
              <a:t>Oxford </a:t>
            </a:r>
            <a:r>
              <a:rPr lang="es-ES" sz="3200" b="1" dirty="0" err="1" smtClean="0">
                <a:solidFill>
                  <a:srgbClr val="672F62"/>
                </a:solidFill>
              </a:rPr>
              <a:t>Languages</a:t>
            </a:r>
            <a:endParaRPr lang="es-ES" sz="3200" b="1" dirty="0">
              <a:solidFill>
                <a:srgbClr val="672F62"/>
              </a:solidFill>
            </a:endParaRPr>
          </a:p>
        </p:txBody>
      </p:sp>
    </p:spTree>
    <p:extLst>
      <p:ext uri="{BB962C8B-B14F-4D97-AF65-F5344CB8AC3E}">
        <p14:creationId xmlns:p14="http://schemas.microsoft.com/office/powerpoint/2010/main" val="35257945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289773"/>
            <a:ext cx="11632789"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De los </a:t>
            </a:r>
            <a:r>
              <a:rPr lang="es-ES" sz="4800" b="1" dirty="0">
                <a:solidFill>
                  <a:srgbClr val="FFFF00"/>
                </a:solidFill>
              </a:rPr>
              <a:t>ochenta papas </a:t>
            </a:r>
            <a:r>
              <a:rPr lang="es-ES" sz="4800" b="1" dirty="0">
                <a:solidFill>
                  <a:schemeClr val="bg1"/>
                </a:solidFill>
              </a:rPr>
              <a:t>que reinaron desde el siglo trece en adelante, ni uno solo desaprobó </a:t>
            </a:r>
            <a:r>
              <a:rPr lang="es-ES" sz="4800" b="1" dirty="0" smtClean="0">
                <a:solidFill>
                  <a:schemeClr val="bg1"/>
                </a:solidFill>
              </a:rPr>
              <a:t>la </a:t>
            </a:r>
            <a:r>
              <a:rPr lang="es-ES" sz="4800" b="1" dirty="0">
                <a:solidFill>
                  <a:schemeClr val="bg1"/>
                </a:solidFill>
              </a:rPr>
              <a:t>teología </a:t>
            </a:r>
            <a:r>
              <a:rPr lang="es-ES" sz="4800" b="1" dirty="0" smtClean="0">
                <a:solidFill>
                  <a:schemeClr val="bg1"/>
                </a:solidFill>
              </a:rPr>
              <a:t>o </a:t>
            </a:r>
            <a:r>
              <a:rPr lang="es-ES" sz="4800" b="1" dirty="0">
                <a:solidFill>
                  <a:schemeClr val="bg1"/>
                </a:solidFill>
              </a:rPr>
              <a:t>el mecanismo de </a:t>
            </a:r>
            <a:r>
              <a:rPr lang="es-ES" sz="4800" b="1" dirty="0" smtClean="0">
                <a:solidFill>
                  <a:schemeClr val="bg1"/>
                </a:solidFill>
              </a:rPr>
              <a:t>la </a:t>
            </a:r>
            <a:r>
              <a:rPr lang="es-ES" sz="4800" b="1" dirty="0" smtClean="0">
                <a:solidFill>
                  <a:srgbClr val="FFFF00"/>
                </a:solidFill>
              </a:rPr>
              <a:t>inquisición</a:t>
            </a:r>
            <a:r>
              <a:rPr lang="es-ES" sz="4800" b="1" dirty="0" smtClean="0">
                <a:solidFill>
                  <a:schemeClr val="bg1"/>
                </a:solidFill>
              </a:rPr>
              <a:t>. </a:t>
            </a:r>
            <a:r>
              <a:rPr lang="es-ES" sz="4800" b="1" dirty="0">
                <a:solidFill>
                  <a:schemeClr val="bg1"/>
                </a:solidFill>
              </a:rPr>
              <a:t>Al contrario, </a:t>
            </a:r>
            <a:r>
              <a:rPr lang="es-ES" sz="4800" b="1" dirty="0">
                <a:solidFill>
                  <a:srgbClr val="FFFF00"/>
                </a:solidFill>
              </a:rPr>
              <a:t>uno tras otro le </a:t>
            </a:r>
            <a:r>
              <a:rPr lang="es-ES" sz="4800" b="1" dirty="0" smtClean="0">
                <a:solidFill>
                  <a:srgbClr val="FFFF00"/>
                </a:solidFill>
              </a:rPr>
              <a:t>añadió </a:t>
            </a:r>
            <a:r>
              <a:rPr lang="es-ES" sz="4800" b="1" dirty="0">
                <a:solidFill>
                  <a:schemeClr val="bg1"/>
                </a:solidFill>
              </a:rPr>
              <a:t>sus crueles retoques a esta maquinaria mortal.” </a:t>
            </a:r>
            <a:r>
              <a:rPr lang="es-ES" sz="4800" b="1" i="1" dirty="0">
                <a:solidFill>
                  <a:schemeClr val="bg1"/>
                </a:solidFill>
              </a:rPr>
              <a:t>Peter de Rosa, </a:t>
            </a:r>
            <a:r>
              <a:rPr lang="es-ES" sz="4800" b="1" i="1" dirty="0" err="1">
                <a:solidFill>
                  <a:schemeClr val="bg1"/>
                </a:solidFill>
              </a:rPr>
              <a:t>Vicars</a:t>
            </a:r>
            <a:r>
              <a:rPr lang="es-ES" sz="4800" b="1" i="1" dirty="0">
                <a:solidFill>
                  <a:schemeClr val="bg1"/>
                </a:solidFill>
              </a:rPr>
              <a:t> of </a:t>
            </a:r>
            <a:r>
              <a:rPr lang="es-ES" sz="4800" b="1" i="1" dirty="0" err="1">
                <a:solidFill>
                  <a:schemeClr val="bg1"/>
                </a:solidFill>
              </a:rPr>
              <a:t>Christ</a:t>
            </a:r>
            <a:r>
              <a:rPr lang="es-ES" sz="4800" b="1" i="1" dirty="0">
                <a:solidFill>
                  <a:schemeClr val="bg1"/>
                </a:solidFill>
              </a:rPr>
              <a:t>, pp. 175, 176</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latin typeface="Arial Black" panose="020B0A04020102020204" pitchFamily="34" charset="0"/>
              </a:rPr>
              <a:t>En cuanto a la Inquisición</a:t>
            </a:r>
            <a:r>
              <a:rPr lang="es-ES" sz="2800" b="1" dirty="0">
                <a:solidFill>
                  <a:srgbClr val="FF0000"/>
                </a:solidFill>
                <a:latin typeface="Arial Black" panose="020B0A04020102020204" pitchFamily="34" charset="0"/>
              </a:rPr>
              <a:t>, el historiador católico Pedro de Rosa comentó:</a:t>
            </a:r>
          </a:p>
        </p:txBody>
      </p:sp>
    </p:spTree>
    <p:extLst>
      <p:ext uri="{BB962C8B-B14F-4D97-AF65-F5344CB8AC3E}">
        <p14:creationId xmlns:p14="http://schemas.microsoft.com/office/powerpoint/2010/main" val="24793422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638315"/>
            <a:ext cx="10973677"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FF0000"/>
                </a:solidFill>
              </a:rPr>
              <a:t>Bernard </a:t>
            </a:r>
            <a:r>
              <a:rPr lang="es-ES" sz="5400" b="1" dirty="0" err="1">
                <a:solidFill>
                  <a:srgbClr val="FF0000"/>
                </a:solidFill>
              </a:rPr>
              <a:t>Gui</a:t>
            </a:r>
            <a:r>
              <a:rPr lang="es-ES" sz="5400" b="1" dirty="0">
                <a:solidFill>
                  <a:srgbClr val="FF0000"/>
                </a:solidFill>
              </a:rPr>
              <a:t>, </a:t>
            </a:r>
            <a:r>
              <a:rPr lang="es-ES" sz="5400" b="1" dirty="0">
                <a:solidFill>
                  <a:srgbClr val="002060"/>
                </a:solidFill>
              </a:rPr>
              <a:t>fue un inquisidor francés del </a:t>
            </a:r>
            <a:r>
              <a:rPr lang="es-ES" sz="5400" b="1" dirty="0">
                <a:solidFill>
                  <a:srgbClr val="FF0000"/>
                </a:solidFill>
              </a:rPr>
              <a:t>orden de los dominicanos </a:t>
            </a:r>
            <a:r>
              <a:rPr lang="es-ES" sz="5400" b="1" dirty="0">
                <a:solidFill>
                  <a:srgbClr val="002060"/>
                </a:solidFill>
              </a:rPr>
              <a:t>que luchó incansablemente contra los Albigenses por pedido de los papas </a:t>
            </a:r>
            <a:r>
              <a:rPr lang="es-ES" sz="5400" b="1" dirty="0">
                <a:solidFill>
                  <a:srgbClr val="FF0000"/>
                </a:solidFill>
              </a:rPr>
              <a:t>Clemente V y Juan XXII </a:t>
            </a:r>
            <a:r>
              <a:rPr lang="es-ES" sz="5400" b="1" dirty="0">
                <a:solidFill>
                  <a:srgbClr val="002060"/>
                </a:solidFill>
              </a:rPr>
              <a:t>entre los años </a:t>
            </a:r>
            <a:r>
              <a:rPr lang="es-ES" sz="5400" b="1" dirty="0">
                <a:solidFill>
                  <a:srgbClr val="FF0000"/>
                </a:solidFill>
              </a:rPr>
              <a:t>1307 y 1323 DC</a:t>
            </a:r>
            <a:r>
              <a:rPr lang="es-ES" sz="5400" b="1" dirty="0">
                <a:solidFill>
                  <a:srgbClr val="002060"/>
                </a:solidFill>
              </a:rPr>
              <a:t>. </a:t>
            </a:r>
            <a:r>
              <a:rPr lang="es-ES" sz="5400" b="1" dirty="0" err="1">
                <a:solidFill>
                  <a:srgbClr val="002060"/>
                </a:solidFill>
              </a:rPr>
              <a:t>Gui</a:t>
            </a:r>
            <a:r>
              <a:rPr lang="es-ES" sz="5400" b="1" dirty="0">
                <a:solidFill>
                  <a:srgbClr val="002060"/>
                </a:solidFill>
              </a:rPr>
              <a:t> escribió:</a:t>
            </a:r>
          </a:p>
        </p:txBody>
      </p:sp>
    </p:spTree>
    <p:extLst>
      <p:ext uri="{BB962C8B-B14F-4D97-AF65-F5344CB8AC3E}">
        <p14:creationId xmlns:p14="http://schemas.microsoft.com/office/powerpoint/2010/main" val="26121382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71774" y="1481502"/>
            <a:ext cx="11632789" cy="4524315"/>
          </a:xfrm>
          <a:prstGeom prst="rect">
            <a:avLst/>
          </a:prstGeom>
          <a:noFill/>
        </p:spPr>
        <p:txBody>
          <a:bodyPr wrap="square" rtlCol="0">
            <a:spAutoFit/>
          </a:bodyPr>
          <a:lstStyle/>
          <a:p>
            <a:r>
              <a:rPr lang="es-ES" sz="4800" b="1" dirty="0">
                <a:solidFill>
                  <a:schemeClr val="bg1"/>
                </a:solidFill>
              </a:rPr>
              <a:t>“. . . el </a:t>
            </a:r>
            <a:r>
              <a:rPr lang="es-ES" sz="4800" b="1" dirty="0">
                <a:solidFill>
                  <a:srgbClr val="FFFF00"/>
                </a:solidFill>
              </a:rPr>
              <a:t>objetivo</a:t>
            </a:r>
            <a:r>
              <a:rPr lang="es-ES" sz="4800" b="1" dirty="0">
                <a:solidFill>
                  <a:schemeClr val="bg1"/>
                </a:solidFill>
              </a:rPr>
              <a:t> de la inquisición es </a:t>
            </a:r>
            <a:r>
              <a:rPr lang="es-ES" sz="4800" b="1" dirty="0">
                <a:solidFill>
                  <a:srgbClr val="FFFF00"/>
                </a:solidFill>
              </a:rPr>
              <a:t>destruir la herejía</a:t>
            </a:r>
            <a:r>
              <a:rPr lang="es-ES" sz="4800" b="1" dirty="0">
                <a:solidFill>
                  <a:schemeClr val="bg1"/>
                </a:solidFill>
              </a:rPr>
              <a:t>; no es posible destruir la herejía al menos que se eliminen los herejes; y no es posible eliminar a los herejes al menos que </a:t>
            </a:r>
            <a:r>
              <a:rPr lang="es-ES" sz="4800" b="1" u="sng" dirty="0">
                <a:solidFill>
                  <a:schemeClr val="bg1"/>
                </a:solidFill>
              </a:rPr>
              <a:t>se eliminen los que los esconden, simpatizan con ellos y los protegen</a:t>
            </a:r>
            <a:r>
              <a:rPr lang="es-ES" sz="4800" b="1" dirty="0" smtClean="0">
                <a:solidFill>
                  <a:schemeClr val="bg1"/>
                </a:solidFill>
              </a:rPr>
              <a:t>.”</a:t>
            </a:r>
            <a:endParaRPr lang="es-ES" sz="48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a:t>
            </a:r>
            <a:r>
              <a:rPr lang="es-ES" sz="2800" b="1" dirty="0" err="1">
                <a:solidFill>
                  <a:srgbClr val="FF0000"/>
                </a:solidFill>
                <a:latin typeface="Arial Black" panose="020B0A04020102020204" pitchFamily="34" charset="0"/>
              </a:rPr>
              <a:t>Salim</a:t>
            </a:r>
            <a:r>
              <a:rPr lang="es-ES" sz="2800" b="1" dirty="0">
                <a:solidFill>
                  <a:srgbClr val="FF0000"/>
                </a:solidFill>
                <a:latin typeface="Arial Black" panose="020B0A04020102020204" pitchFamily="34" charset="0"/>
              </a:rPr>
              <a:t> </a:t>
            </a:r>
            <a:r>
              <a:rPr lang="es-ES" sz="2800" b="1" dirty="0" err="1">
                <a:solidFill>
                  <a:srgbClr val="FF0000"/>
                </a:solidFill>
                <a:latin typeface="Arial Black" panose="020B0A04020102020204" pitchFamily="34" charset="0"/>
              </a:rPr>
              <a:t>Japas</a:t>
            </a:r>
            <a:r>
              <a:rPr lang="es-ES" sz="2800" b="1" dirty="0">
                <a:solidFill>
                  <a:srgbClr val="FF0000"/>
                </a:solidFill>
                <a:latin typeface="Arial Black" panose="020B0A04020102020204" pitchFamily="34" charset="0"/>
              </a:rPr>
              <a:t>, Herejía, Colon y la Inquisición (</a:t>
            </a:r>
            <a:r>
              <a:rPr lang="es-ES" sz="2800" b="1" dirty="0" err="1">
                <a:solidFill>
                  <a:srgbClr val="FF0000"/>
                </a:solidFill>
                <a:latin typeface="Arial Black" panose="020B0A04020102020204" pitchFamily="34" charset="0"/>
              </a:rPr>
              <a:t>Siloam</a:t>
            </a:r>
            <a:r>
              <a:rPr lang="es-ES" sz="2800" b="1" dirty="0">
                <a:solidFill>
                  <a:srgbClr val="FF0000"/>
                </a:solidFill>
                <a:latin typeface="Arial Black" panose="020B0A04020102020204" pitchFamily="34" charset="0"/>
              </a:rPr>
              <a:t> Springs, Arkansas: </a:t>
            </a:r>
            <a:r>
              <a:rPr lang="es-ES" sz="2800" b="1" dirty="0" err="1">
                <a:solidFill>
                  <a:srgbClr val="FF0000"/>
                </a:solidFill>
                <a:latin typeface="Arial Black" panose="020B0A04020102020204" pitchFamily="34" charset="0"/>
              </a:rPr>
              <a:t>Creation</a:t>
            </a:r>
            <a:r>
              <a:rPr lang="es-ES" sz="2800" b="1" dirty="0">
                <a:solidFill>
                  <a:srgbClr val="FF0000"/>
                </a:solidFill>
                <a:latin typeface="Arial Black" panose="020B0A04020102020204" pitchFamily="34" charset="0"/>
              </a:rPr>
              <a:t> </a:t>
            </a:r>
            <a:r>
              <a:rPr lang="es-ES" sz="2800" b="1" dirty="0" err="1">
                <a:solidFill>
                  <a:srgbClr val="FF0000"/>
                </a:solidFill>
                <a:latin typeface="Arial Black" panose="020B0A04020102020204" pitchFamily="34" charset="0"/>
              </a:rPr>
              <a:t>Enterprises</a:t>
            </a:r>
            <a:r>
              <a:rPr lang="es-ES" sz="2800" b="1" dirty="0">
                <a:solidFill>
                  <a:srgbClr val="FF0000"/>
                </a:solidFill>
                <a:latin typeface="Arial Black" panose="020B0A04020102020204" pitchFamily="34" charset="0"/>
              </a:rPr>
              <a:t>, 1992), p. 20</a:t>
            </a:r>
          </a:p>
        </p:txBody>
      </p:sp>
    </p:spTree>
    <p:extLst>
      <p:ext uri="{BB962C8B-B14F-4D97-AF65-F5344CB8AC3E}">
        <p14:creationId xmlns:p14="http://schemas.microsoft.com/office/powerpoint/2010/main" val="28427966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638315"/>
            <a:ext cx="10973677"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FF0000"/>
                </a:solidFill>
              </a:rPr>
              <a:t>Juan Antonio Llorente </a:t>
            </a:r>
            <a:r>
              <a:rPr lang="es-ES" sz="5400" b="1" dirty="0">
                <a:solidFill>
                  <a:srgbClr val="002060"/>
                </a:solidFill>
              </a:rPr>
              <a:t>quien fuera miembro de la Inquisición española, </a:t>
            </a:r>
            <a:r>
              <a:rPr lang="es-ES" sz="5400" b="1" dirty="0">
                <a:solidFill>
                  <a:srgbClr val="FF0000"/>
                </a:solidFill>
              </a:rPr>
              <a:t>documentó en minucioso detalle </a:t>
            </a:r>
            <a:r>
              <a:rPr lang="es-ES" sz="5400" b="1" dirty="0">
                <a:solidFill>
                  <a:srgbClr val="002060"/>
                </a:solidFill>
              </a:rPr>
              <a:t>las atrocidades que fueron perpetradas por el papado durante la </a:t>
            </a:r>
            <a:r>
              <a:rPr lang="es-ES" sz="5400" b="1" dirty="0">
                <a:solidFill>
                  <a:srgbClr val="FF0000"/>
                </a:solidFill>
              </a:rPr>
              <a:t>Inquisición en España</a:t>
            </a:r>
            <a:r>
              <a:rPr lang="es-ES" sz="5400" b="1" dirty="0">
                <a:solidFill>
                  <a:srgbClr val="002060"/>
                </a:solidFill>
              </a:rPr>
              <a:t>. Escribió:</a:t>
            </a:r>
          </a:p>
        </p:txBody>
      </p:sp>
    </p:spTree>
    <p:extLst>
      <p:ext uri="{BB962C8B-B14F-4D97-AF65-F5344CB8AC3E}">
        <p14:creationId xmlns:p14="http://schemas.microsoft.com/office/powerpoint/2010/main" val="15772451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614237"/>
            <a:ext cx="11632789" cy="4524315"/>
          </a:xfrm>
          <a:prstGeom prst="rect">
            <a:avLst/>
          </a:prstGeom>
          <a:noFill/>
        </p:spPr>
        <p:txBody>
          <a:bodyPr wrap="square" rtlCol="0">
            <a:spAutoFit/>
          </a:bodyPr>
          <a:lstStyle/>
          <a:p>
            <a:r>
              <a:rPr lang="es-ES" sz="4800" b="1" dirty="0">
                <a:solidFill>
                  <a:schemeClr val="bg1"/>
                </a:solidFill>
              </a:rPr>
              <a:t>“Yo fui secretario de la Inquisición de Corte de Madrid, en los años de 1789, 1790 y 1791, y conocí el establecimiento bastante a fondo </a:t>
            </a:r>
            <a:r>
              <a:rPr lang="es-ES" sz="4800" b="1" dirty="0">
                <a:solidFill>
                  <a:srgbClr val="FFFF00"/>
                </a:solidFill>
              </a:rPr>
              <a:t>para refutarlo</a:t>
            </a:r>
            <a:r>
              <a:rPr lang="es-ES" sz="4800" b="1" dirty="0">
                <a:solidFill>
                  <a:schemeClr val="bg1"/>
                </a:solidFill>
              </a:rPr>
              <a:t>. [</a:t>
            </a:r>
            <a:r>
              <a:rPr lang="es-ES" sz="4800" b="1" dirty="0">
                <a:solidFill>
                  <a:srgbClr val="FFFF00"/>
                </a:solidFill>
              </a:rPr>
              <a:t>Fue</a:t>
            </a:r>
            <a:r>
              <a:rPr lang="es-ES" sz="4800" b="1" dirty="0">
                <a:solidFill>
                  <a:schemeClr val="bg1"/>
                </a:solidFill>
              </a:rPr>
              <a:t>] </a:t>
            </a:r>
            <a:r>
              <a:rPr lang="es-ES" sz="4800" b="1" dirty="0">
                <a:solidFill>
                  <a:srgbClr val="FFFF00"/>
                </a:solidFill>
              </a:rPr>
              <a:t>vicioso</a:t>
            </a:r>
            <a:r>
              <a:rPr lang="es-ES" sz="4800" b="1" dirty="0">
                <a:solidFill>
                  <a:schemeClr val="bg1"/>
                </a:solidFill>
              </a:rPr>
              <a:t> en su origen, constitución y leyes, a pesar de las apologías que se han escrito en su favor.”</a:t>
            </a:r>
            <a:endParaRPr lang="es-ES" sz="48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(Jean </a:t>
            </a:r>
            <a:r>
              <a:rPr lang="es-ES" sz="2800" b="1" dirty="0" err="1">
                <a:solidFill>
                  <a:srgbClr val="FF0000"/>
                </a:solidFill>
                <a:latin typeface="Arial Black" panose="020B0A04020102020204" pitchFamily="34" charset="0"/>
              </a:rPr>
              <a:t>Antonine</a:t>
            </a:r>
            <a:r>
              <a:rPr lang="es-ES" sz="2800" b="1" dirty="0">
                <a:solidFill>
                  <a:srgbClr val="FF0000"/>
                </a:solidFill>
                <a:latin typeface="Arial Black" panose="020B0A04020102020204" pitchFamily="34" charset="0"/>
              </a:rPr>
              <a:t> Llorente, </a:t>
            </a:r>
            <a:r>
              <a:rPr lang="es-ES" sz="2800" b="1" i="1" dirty="0" smtClean="0">
                <a:solidFill>
                  <a:srgbClr val="FF0000"/>
                </a:solidFill>
                <a:latin typeface="Arial Black" panose="020B0A04020102020204" pitchFamily="34" charset="0"/>
              </a:rPr>
              <a:t>Historia </a:t>
            </a:r>
            <a:r>
              <a:rPr lang="es-ES" sz="2800" b="1" i="1" dirty="0">
                <a:solidFill>
                  <a:srgbClr val="FF0000"/>
                </a:solidFill>
                <a:latin typeface="Arial Black" panose="020B0A04020102020204" pitchFamily="34" charset="0"/>
              </a:rPr>
              <a:t>de la Inquisición</a:t>
            </a:r>
            <a:r>
              <a:rPr lang="es-ES" sz="2800" b="1" dirty="0">
                <a:solidFill>
                  <a:srgbClr val="FF0000"/>
                </a:solidFill>
                <a:latin typeface="Arial Black" panose="020B0A04020102020204" pitchFamily="34" charset="0"/>
              </a:rPr>
              <a:t>, citado en R. W. Thompson, </a:t>
            </a:r>
            <a:r>
              <a:rPr lang="es-ES" sz="2800" b="1" i="1" dirty="0">
                <a:solidFill>
                  <a:srgbClr val="FF0000"/>
                </a:solidFill>
                <a:latin typeface="Arial Black" panose="020B0A04020102020204" pitchFamily="34" charset="0"/>
              </a:rPr>
              <a:t>El papado y el poder civil</a:t>
            </a:r>
            <a:r>
              <a:rPr lang="es-ES" sz="2800" b="1" dirty="0">
                <a:solidFill>
                  <a:srgbClr val="FF0000"/>
                </a:solidFill>
                <a:latin typeface="Arial Black" panose="020B0A04020102020204" pitchFamily="34" charset="0"/>
              </a:rPr>
              <a:t>, Página 82).</a:t>
            </a:r>
          </a:p>
        </p:txBody>
      </p:sp>
    </p:spTree>
    <p:extLst>
      <p:ext uri="{BB962C8B-B14F-4D97-AF65-F5344CB8AC3E}">
        <p14:creationId xmlns:p14="http://schemas.microsoft.com/office/powerpoint/2010/main" val="4390965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262556" y="383459"/>
            <a:ext cx="11632789" cy="6186309"/>
          </a:xfrm>
          <a:prstGeom prst="rect">
            <a:avLst/>
          </a:prstGeom>
          <a:noFill/>
        </p:spPr>
        <p:txBody>
          <a:bodyPr wrap="square" rtlCol="0">
            <a:spAutoFit/>
          </a:bodyPr>
          <a:lstStyle/>
          <a:p>
            <a:r>
              <a:rPr lang="es-ES" sz="4400" b="1" dirty="0">
                <a:solidFill>
                  <a:schemeClr val="bg1"/>
                </a:solidFill>
              </a:rPr>
              <a:t>“La conducta espeluznante del </a:t>
            </a:r>
            <a:r>
              <a:rPr lang="es-ES" sz="4400" b="1" dirty="0">
                <a:solidFill>
                  <a:srgbClr val="FFFF00"/>
                </a:solidFill>
              </a:rPr>
              <a:t>Santo Oficio (la Santa Inquisición)</a:t>
            </a:r>
            <a:r>
              <a:rPr lang="es-ES" sz="4400" b="1" dirty="0">
                <a:solidFill>
                  <a:schemeClr val="bg1"/>
                </a:solidFill>
              </a:rPr>
              <a:t> debilitó el poder y redujo la población de España, pues obstaculizaba el progreso de las artes, las ciencias, la industria y el comercio; también porque obligó a multitudes de familias a salir del Imperio, ya que instigaba la expulsión de los judíos y de los moros; también por </a:t>
            </a:r>
            <a:r>
              <a:rPr lang="es-ES" sz="4400" b="1" dirty="0">
                <a:solidFill>
                  <a:srgbClr val="FFFF00"/>
                </a:solidFill>
              </a:rPr>
              <a:t>inmolar en sus hogueras candentes a más de 300,000 víctimas</a:t>
            </a:r>
            <a:r>
              <a:rPr lang="es-ES" sz="4400" b="1" dirty="0">
                <a:solidFill>
                  <a:schemeClr val="bg1"/>
                </a:solidFill>
              </a:rPr>
              <a:t>”</a:t>
            </a:r>
            <a:endParaRPr lang="es-ES" sz="4400" b="1" i="1" dirty="0">
              <a:solidFill>
                <a:schemeClr val="bg1"/>
              </a:solidFill>
            </a:endParaRPr>
          </a:p>
        </p:txBody>
      </p:sp>
    </p:spTree>
    <p:extLst>
      <p:ext uri="{BB962C8B-B14F-4D97-AF65-F5344CB8AC3E}">
        <p14:creationId xmlns:p14="http://schemas.microsoft.com/office/powerpoint/2010/main" val="3005393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200" y="217714"/>
            <a:ext cx="1198880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smtClean="0">
                <a:solidFill>
                  <a:srgbClr val="FF0000"/>
                </a:solidFill>
              </a:rPr>
              <a:t>#</a:t>
            </a:r>
            <a:r>
              <a:rPr lang="es-ES" sz="4800" b="1" dirty="0">
                <a:solidFill>
                  <a:srgbClr val="FF0000"/>
                </a:solidFill>
              </a:rPr>
              <a:t>2 </a:t>
            </a:r>
            <a:r>
              <a:rPr lang="es-ES" sz="4800" b="1" dirty="0">
                <a:solidFill>
                  <a:srgbClr val="002060"/>
                </a:solidFill>
              </a:rPr>
              <a:t>Ya que el cuerno pequeño se levantó en medio de los diez cuernos y los diez representan las naciones de </a:t>
            </a:r>
            <a:r>
              <a:rPr lang="es-ES" sz="4800" b="1" dirty="0">
                <a:solidFill>
                  <a:schemeClr val="accent1">
                    <a:lumMod val="50000"/>
                  </a:schemeClr>
                </a:solidFill>
              </a:rPr>
              <a:t>Europa occidental</a:t>
            </a:r>
            <a:r>
              <a:rPr lang="es-ES" sz="4800" b="1" dirty="0">
                <a:solidFill>
                  <a:srgbClr val="002060"/>
                </a:solidFill>
              </a:rPr>
              <a:t>, el pequeño tiene que haber surgido en el territorio de </a:t>
            </a:r>
            <a:r>
              <a:rPr lang="es-ES" sz="4800" b="1" dirty="0">
                <a:solidFill>
                  <a:srgbClr val="FF0000"/>
                </a:solidFill>
              </a:rPr>
              <a:t>Europa Occidental</a:t>
            </a:r>
            <a:r>
              <a:rPr lang="es-ES" sz="4800" b="1" dirty="0">
                <a:solidFill>
                  <a:srgbClr val="002060"/>
                </a:solidFill>
              </a:rPr>
              <a:t>. Más específicamente, tiene que haber sido un </a:t>
            </a:r>
            <a:r>
              <a:rPr lang="es-ES" sz="4800" b="1" dirty="0">
                <a:solidFill>
                  <a:srgbClr val="FF0000"/>
                </a:solidFill>
              </a:rPr>
              <a:t>poder romano </a:t>
            </a:r>
            <a:r>
              <a:rPr lang="es-ES" sz="4800" b="1" dirty="0">
                <a:solidFill>
                  <a:srgbClr val="002060"/>
                </a:solidFill>
              </a:rPr>
              <a:t>porque se levantó de la </a:t>
            </a:r>
            <a:r>
              <a:rPr lang="es-ES" sz="4800" b="1" dirty="0">
                <a:solidFill>
                  <a:srgbClr val="FF0000"/>
                </a:solidFill>
              </a:rPr>
              <a:t>cabeza de la cuarta bestia</a:t>
            </a:r>
            <a:r>
              <a:rPr lang="es-ES" sz="4800" b="1" dirty="0">
                <a:solidFill>
                  <a:srgbClr val="002060"/>
                </a:solidFill>
              </a:rPr>
              <a:t>, que representa a Roma</a:t>
            </a:r>
            <a:r>
              <a:rPr lang="es-ES" sz="4800" b="1" dirty="0" smtClean="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3463534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050614"/>
            <a:ext cx="11632789" cy="5632311"/>
          </a:xfrm>
          <a:prstGeom prst="rect">
            <a:avLst/>
          </a:prstGeom>
          <a:noFill/>
        </p:spPr>
        <p:txBody>
          <a:bodyPr wrap="square" rtlCol="0">
            <a:spAutoFit/>
          </a:bodyPr>
          <a:lstStyle/>
          <a:p>
            <a:r>
              <a:rPr lang="es-ES" sz="4000" b="1" dirty="0">
                <a:solidFill>
                  <a:schemeClr val="bg1"/>
                </a:solidFill>
              </a:rPr>
              <a:t>“La Iglesia Católica, convencida por sus prerrogativas divinas que es la única iglesia verdadera, </a:t>
            </a:r>
            <a:r>
              <a:rPr lang="es-ES" sz="4000" b="1" dirty="0">
                <a:solidFill>
                  <a:srgbClr val="FFFF00"/>
                </a:solidFill>
              </a:rPr>
              <a:t>reclama única y exclusivamente para sí misma el derecho a la libertad,</a:t>
            </a:r>
            <a:r>
              <a:rPr lang="es-ES" sz="4000" b="1" dirty="0">
                <a:solidFill>
                  <a:schemeClr val="bg1"/>
                </a:solidFill>
              </a:rPr>
              <a:t> pues este derecho puede pertenecer solo a la verdad y nunca al error. En lo concerniente a otras religiones, ella </a:t>
            </a:r>
            <a:r>
              <a:rPr lang="es-ES" sz="4000" b="1" dirty="0">
                <a:solidFill>
                  <a:srgbClr val="FFFF00"/>
                </a:solidFill>
              </a:rPr>
              <a:t>no utilizará la espada </a:t>
            </a:r>
            <a:r>
              <a:rPr lang="es-ES" sz="4000" b="1" dirty="0">
                <a:solidFill>
                  <a:schemeClr val="bg1"/>
                </a:solidFill>
              </a:rPr>
              <a:t>en contra de ellas. Sin embargo, solicitará por los medios dignos de la criatura </a:t>
            </a:r>
            <a:r>
              <a:rPr lang="es-ES" sz="4000" b="1" dirty="0">
                <a:solidFill>
                  <a:srgbClr val="FFFF00"/>
                </a:solidFill>
              </a:rPr>
              <a:t>humana</a:t>
            </a:r>
            <a:r>
              <a:rPr lang="es-ES" sz="4000" b="1" dirty="0">
                <a:solidFill>
                  <a:schemeClr val="bg1"/>
                </a:solidFill>
              </a:rPr>
              <a:t> que no se les permita propagar sus falsas doctrinas” </a:t>
            </a:r>
            <a:r>
              <a:rPr lang="es-ES" sz="4000" b="1" dirty="0" smtClean="0">
                <a:solidFill>
                  <a:schemeClr val="bg1"/>
                </a:solidFill>
              </a:rPr>
              <a:t>(</a:t>
            </a:r>
            <a:r>
              <a:rPr lang="es-ES" sz="4000" b="1" i="1" dirty="0" smtClean="0">
                <a:solidFill>
                  <a:schemeClr val="bg1"/>
                </a:solidFill>
              </a:rPr>
              <a:t>La </a:t>
            </a:r>
            <a:r>
              <a:rPr lang="es-ES" sz="4000" b="1" i="1" dirty="0" err="1">
                <a:solidFill>
                  <a:schemeClr val="bg1"/>
                </a:solidFill>
              </a:rPr>
              <a:t>Civitta</a:t>
            </a:r>
            <a:r>
              <a:rPr lang="es-ES" sz="4000" b="1" i="1" dirty="0">
                <a:solidFill>
                  <a:schemeClr val="bg1"/>
                </a:solidFill>
              </a:rPr>
              <a:t> </a:t>
            </a:r>
            <a:r>
              <a:rPr lang="es-ES" sz="4000" b="1" i="1" dirty="0" smtClean="0">
                <a:solidFill>
                  <a:schemeClr val="bg1"/>
                </a:solidFill>
              </a:rPr>
              <a:t>Católica</a:t>
            </a:r>
            <a:r>
              <a:rPr lang="es-ES" sz="4000" b="1" dirty="0" smtClean="0">
                <a:solidFill>
                  <a:schemeClr val="bg1"/>
                </a:solidFill>
              </a:rPr>
              <a:t>)</a:t>
            </a:r>
            <a:endParaRPr lang="es-ES" sz="40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El padre jesuita </a:t>
            </a:r>
            <a:r>
              <a:rPr lang="es-ES" sz="2800" b="1" dirty="0" err="1">
                <a:solidFill>
                  <a:srgbClr val="FF0000"/>
                </a:solidFill>
                <a:latin typeface="Arial Black" panose="020B0A04020102020204" pitchFamily="34" charset="0"/>
              </a:rPr>
              <a:t>Cavalli</a:t>
            </a:r>
            <a:r>
              <a:rPr lang="es-ES" sz="2800" b="1" dirty="0" smtClean="0">
                <a:solidFill>
                  <a:srgbClr val="FF0000"/>
                </a:solidFill>
                <a:latin typeface="Arial Black" panose="020B0A04020102020204" pitchFamily="34" charset="0"/>
              </a:rPr>
              <a:t>, en1948</a:t>
            </a:r>
            <a:r>
              <a:rPr lang="es-ES" sz="2800" b="1" dirty="0">
                <a:solidFill>
                  <a:srgbClr val="FF0000"/>
                </a:solidFill>
                <a:latin typeface="Arial Black" panose="020B0A04020102020204" pitchFamily="34" charset="0"/>
              </a:rPr>
              <a:t>, </a:t>
            </a:r>
            <a:r>
              <a:rPr lang="es-ES" sz="2800" b="1" dirty="0">
                <a:latin typeface="Arial Black" panose="020B0A04020102020204" pitchFamily="34" charset="0"/>
              </a:rPr>
              <a:t>expone la posición de la Iglesia católica romana sobre el trato de herejes</a:t>
            </a:r>
            <a:r>
              <a:rPr lang="es-ES" sz="2800" b="1"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2986036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571675"/>
            <a:ext cx="109736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err="1">
                <a:solidFill>
                  <a:srgbClr val="002060"/>
                </a:solidFill>
              </a:rPr>
              <a:t>Cavalli</a:t>
            </a:r>
            <a:r>
              <a:rPr lang="es-ES" sz="4800" b="1" dirty="0">
                <a:solidFill>
                  <a:srgbClr val="002060"/>
                </a:solidFill>
              </a:rPr>
              <a:t> dice que la Iglesia Católica “no utilizará la espada” contra otras religiones. Claro que no lo hace en los países modernos porque ya no puede manipular y utilizar el ‘brazo secular’ como en épocas pasadas. Esto es así porque Dios ha librado a estos países del yugo de la jerarquía católica romana. </a:t>
            </a:r>
          </a:p>
        </p:txBody>
      </p:sp>
    </p:spTree>
    <p:extLst>
      <p:ext uri="{BB962C8B-B14F-4D97-AF65-F5344CB8AC3E}">
        <p14:creationId xmlns:p14="http://schemas.microsoft.com/office/powerpoint/2010/main" val="17489242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460835"/>
            <a:ext cx="1097367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smtClean="0">
                <a:solidFill>
                  <a:srgbClr val="002060"/>
                </a:solidFill>
              </a:rPr>
              <a:t>Hoy día la Iglesia Católica Romana no utiliza la espada porque no se lo permiten los países librados de su yugo. Más, sin embargo, lo ha hecho libre y maliciosamente durante muchos largos siglos del pasado, </a:t>
            </a:r>
            <a:r>
              <a:rPr lang="es-ES" sz="4800" b="1" dirty="0" smtClean="0">
                <a:solidFill>
                  <a:srgbClr val="FF0000"/>
                </a:solidFill>
              </a:rPr>
              <a:t>torturando, matando, o haciendo matar, a millones de seres humanos.</a:t>
            </a:r>
            <a:endParaRPr lang="es-ES" sz="4800" b="1" dirty="0">
              <a:solidFill>
                <a:srgbClr val="FF0000"/>
              </a:solidFill>
            </a:endParaRPr>
          </a:p>
        </p:txBody>
      </p:sp>
    </p:spTree>
    <p:extLst>
      <p:ext uri="{BB962C8B-B14F-4D97-AF65-F5344CB8AC3E}">
        <p14:creationId xmlns:p14="http://schemas.microsoft.com/office/powerpoint/2010/main" val="335251441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19215" y="117693"/>
            <a:ext cx="10973677" cy="6740307"/>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u="sng" dirty="0">
                <a:solidFill>
                  <a:srgbClr val="FF0000"/>
                </a:solidFill>
              </a:rPr>
              <a:t>En América Latina</a:t>
            </a:r>
          </a:p>
          <a:p>
            <a:pPr>
              <a:buClr>
                <a:srgbClr val="FF0000"/>
              </a:buClr>
            </a:pPr>
            <a:r>
              <a:rPr lang="es-ES" sz="5400" b="1" dirty="0">
                <a:solidFill>
                  <a:srgbClr val="002060"/>
                </a:solidFill>
              </a:rPr>
              <a:t>En América Latina la Inquisición funcionó en tres países: </a:t>
            </a:r>
            <a:r>
              <a:rPr lang="es-ES" sz="5400" b="1" dirty="0">
                <a:solidFill>
                  <a:srgbClr val="FF0000"/>
                </a:solidFill>
              </a:rPr>
              <a:t>Colombia, México y Perú. </a:t>
            </a:r>
            <a:r>
              <a:rPr lang="es-ES" sz="5400" b="1" dirty="0">
                <a:solidFill>
                  <a:srgbClr val="002060"/>
                </a:solidFill>
              </a:rPr>
              <a:t>Hace unos años </a:t>
            </a:r>
            <a:r>
              <a:rPr lang="es-ES" sz="5400" b="1" dirty="0" smtClean="0">
                <a:solidFill>
                  <a:srgbClr val="002060"/>
                </a:solidFill>
              </a:rPr>
              <a:t>tuve [Bohr] </a:t>
            </a:r>
            <a:r>
              <a:rPr lang="es-ES" sz="5400" b="1" dirty="0">
                <a:solidFill>
                  <a:srgbClr val="002060"/>
                </a:solidFill>
              </a:rPr>
              <a:t>la oportunidad de visitar la ciudad de Lima, Perú y un lugar que siempre había querido visitar era el </a:t>
            </a:r>
            <a:r>
              <a:rPr lang="es-ES" sz="5400" b="1" dirty="0">
                <a:solidFill>
                  <a:srgbClr val="FF0000"/>
                </a:solidFill>
              </a:rPr>
              <a:t>Palacio de la Inquisición</a:t>
            </a:r>
            <a:r>
              <a:rPr lang="es-ES" sz="5400" b="1" dirty="0">
                <a:solidFill>
                  <a:srgbClr val="002060"/>
                </a:solidFill>
              </a:rPr>
              <a:t>.</a:t>
            </a:r>
            <a:endParaRPr lang="es-ES" sz="5400" b="1" dirty="0">
              <a:solidFill>
                <a:srgbClr val="FF0000"/>
              </a:solidFill>
            </a:endParaRPr>
          </a:p>
        </p:txBody>
      </p:sp>
    </p:spTree>
    <p:extLst>
      <p:ext uri="{BB962C8B-B14F-4D97-AF65-F5344CB8AC3E}">
        <p14:creationId xmlns:p14="http://schemas.microsoft.com/office/powerpoint/2010/main" val="21287577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72875" y="522424"/>
            <a:ext cx="1097367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000" b="1" dirty="0">
                <a:solidFill>
                  <a:srgbClr val="002060"/>
                </a:solidFill>
              </a:rPr>
              <a:t>Los </a:t>
            </a:r>
            <a:r>
              <a:rPr lang="es-ES" sz="6000" b="1" dirty="0">
                <a:solidFill>
                  <a:srgbClr val="FF0000"/>
                </a:solidFill>
              </a:rPr>
              <a:t>autos de fe </a:t>
            </a:r>
            <a:r>
              <a:rPr lang="es-ES" sz="6000" b="1" dirty="0">
                <a:solidFill>
                  <a:srgbClr val="002060"/>
                </a:solidFill>
              </a:rPr>
              <a:t>eran ceremonias en las que se producía la lectura pública y solemne de las sentencias dispuestas por el Tribunal de la Inquisición. </a:t>
            </a:r>
            <a:r>
              <a:rPr lang="es-ES" sz="4800" b="1" dirty="0" smtClean="0">
                <a:solidFill>
                  <a:srgbClr val="CB6A86"/>
                </a:solidFill>
              </a:rPr>
              <a:t>www.congreso.gob.pe</a:t>
            </a:r>
            <a:endParaRPr lang="es-ES" sz="4800" b="1" dirty="0">
              <a:solidFill>
                <a:srgbClr val="CB6A86"/>
              </a:solidFill>
            </a:endParaRPr>
          </a:p>
        </p:txBody>
      </p:sp>
    </p:spTree>
    <p:extLst>
      <p:ext uri="{BB962C8B-B14F-4D97-AF65-F5344CB8AC3E}">
        <p14:creationId xmlns:p14="http://schemas.microsoft.com/office/powerpoint/2010/main" val="1806405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368502"/>
            <a:ext cx="1097367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En la entrada al palacio hay un gran mural que ilustra un </a:t>
            </a:r>
            <a:r>
              <a:rPr lang="es-ES" sz="4400" b="1" dirty="0">
                <a:solidFill>
                  <a:srgbClr val="FF0000"/>
                </a:solidFill>
              </a:rPr>
              <a:t>auto de Fe </a:t>
            </a:r>
            <a:r>
              <a:rPr lang="es-ES" sz="4400" b="1" dirty="0">
                <a:solidFill>
                  <a:srgbClr val="002060"/>
                </a:solidFill>
              </a:rPr>
              <a:t>en la </a:t>
            </a:r>
            <a:r>
              <a:rPr lang="es-ES" sz="4400" b="1" dirty="0">
                <a:solidFill>
                  <a:srgbClr val="FF0000"/>
                </a:solidFill>
              </a:rPr>
              <a:t>Plaza de Armas</a:t>
            </a:r>
            <a:r>
              <a:rPr lang="es-ES" sz="4400" b="1" dirty="0">
                <a:solidFill>
                  <a:srgbClr val="002060"/>
                </a:solidFill>
              </a:rPr>
              <a:t>. Después de explicar el mural, el guía turístico nos llevó a la </a:t>
            </a:r>
            <a:r>
              <a:rPr lang="es-ES" sz="4400" b="1" dirty="0">
                <a:solidFill>
                  <a:srgbClr val="FF0000"/>
                </a:solidFill>
              </a:rPr>
              <a:t>cámara de la tortura</a:t>
            </a:r>
            <a:r>
              <a:rPr lang="es-ES" sz="4400" b="1" dirty="0">
                <a:solidFill>
                  <a:srgbClr val="002060"/>
                </a:solidFill>
              </a:rPr>
              <a:t>. Me maravilló la </a:t>
            </a:r>
            <a:r>
              <a:rPr lang="es-ES" sz="4400" b="1" dirty="0">
                <a:solidFill>
                  <a:srgbClr val="FF0000"/>
                </a:solidFill>
              </a:rPr>
              <a:t>forma explícita y franca </a:t>
            </a:r>
            <a:r>
              <a:rPr lang="es-ES" sz="4400" b="1" dirty="0">
                <a:solidFill>
                  <a:srgbClr val="002060"/>
                </a:solidFill>
              </a:rPr>
              <a:t>en que el guía describió los </a:t>
            </a:r>
            <a:r>
              <a:rPr lang="es-ES" sz="4400" b="1" dirty="0">
                <a:solidFill>
                  <a:srgbClr val="FF0000"/>
                </a:solidFill>
              </a:rPr>
              <a:t>implementos y </a:t>
            </a:r>
            <a:r>
              <a:rPr lang="es-ES" sz="4400" b="1" dirty="0" smtClean="0">
                <a:solidFill>
                  <a:srgbClr val="FF0000"/>
                </a:solidFill>
              </a:rPr>
              <a:t>métodos </a:t>
            </a:r>
            <a:r>
              <a:rPr lang="es-ES" sz="4400" b="1" dirty="0" smtClean="0">
                <a:solidFill>
                  <a:srgbClr val="002060"/>
                </a:solidFill>
              </a:rPr>
              <a:t>que </a:t>
            </a:r>
            <a:r>
              <a:rPr lang="es-ES" sz="4400" b="1" dirty="0">
                <a:solidFill>
                  <a:srgbClr val="002060"/>
                </a:solidFill>
              </a:rPr>
              <a:t>se usaban para torturar y matar a los herejes que discrepaban con las creencias y prácticas del papado.</a:t>
            </a:r>
            <a:endParaRPr lang="es-ES" sz="4400" b="1" dirty="0">
              <a:solidFill>
                <a:srgbClr val="FF0000"/>
              </a:solidFill>
            </a:endParaRPr>
          </a:p>
        </p:txBody>
      </p:sp>
    </p:spTree>
    <p:extLst>
      <p:ext uri="{BB962C8B-B14F-4D97-AF65-F5344CB8AC3E}">
        <p14:creationId xmlns:p14="http://schemas.microsoft.com/office/powerpoint/2010/main" val="289918217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25692" y="692966"/>
            <a:ext cx="10973677"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Los cuerpos de los herejes eran azotados, flagelados, ahogados, incinerados, sofocados, desmembrados, dislocados, estirados, descoyuntados. Si quieren conocer la verdad en cuanto a lo que hizo la iglesia romana vayan a Google y </a:t>
            </a:r>
            <a:r>
              <a:rPr lang="es-ES" sz="4800" b="1" dirty="0" smtClean="0">
                <a:solidFill>
                  <a:srgbClr val="002060"/>
                </a:solidFill>
              </a:rPr>
              <a:t>busquen </a:t>
            </a:r>
            <a:r>
              <a:rPr lang="es-ES" sz="4800" b="1" dirty="0">
                <a:solidFill>
                  <a:srgbClr val="002060"/>
                </a:solidFill>
              </a:rPr>
              <a:t>‘inquisición Lima’.</a:t>
            </a:r>
            <a:endParaRPr lang="es-ES" sz="4800" b="1" dirty="0">
              <a:solidFill>
                <a:srgbClr val="FF0000"/>
              </a:solidFill>
            </a:endParaRPr>
          </a:p>
        </p:txBody>
      </p:sp>
    </p:spTree>
    <p:extLst>
      <p:ext uri="{BB962C8B-B14F-4D97-AF65-F5344CB8AC3E}">
        <p14:creationId xmlns:p14="http://schemas.microsoft.com/office/powerpoint/2010/main" val="23766909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540093" y="2286359"/>
            <a:ext cx="8577302" cy="193899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buClr>
                <a:srgbClr val="FF0000"/>
              </a:buClr>
            </a:pPr>
            <a:r>
              <a:rPr lang="es-ES" sz="6000" b="1" dirty="0" smtClean="0">
                <a:solidFill>
                  <a:srgbClr val="002060"/>
                </a:solidFill>
              </a:rPr>
              <a:t>OTRAS FUENTES CATÓLICAS</a:t>
            </a:r>
            <a:endParaRPr lang="es-ES" sz="6000" b="1" dirty="0">
              <a:solidFill>
                <a:srgbClr val="FF0000"/>
              </a:solidFill>
            </a:endParaRPr>
          </a:p>
        </p:txBody>
      </p:sp>
    </p:spTree>
    <p:extLst>
      <p:ext uri="{BB962C8B-B14F-4D97-AF65-F5344CB8AC3E}">
        <p14:creationId xmlns:p14="http://schemas.microsoft.com/office/powerpoint/2010/main" val="316509468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212845"/>
            <a:ext cx="11632789"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El único medio efectivo contra los herejes es conducirlos lo más pronto posible al lugar preparado para ellos. Al hacer esto les estamos haciendo un bien, pues mientras más </a:t>
            </a:r>
            <a:r>
              <a:rPr lang="es-ES" sz="4400" b="1" dirty="0">
                <a:solidFill>
                  <a:srgbClr val="FFFF00"/>
                </a:solidFill>
              </a:rPr>
              <a:t>se les permita vivir</a:t>
            </a:r>
            <a:r>
              <a:rPr lang="es-ES" sz="4400" b="1" dirty="0">
                <a:solidFill>
                  <a:schemeClr val="bg1"/>
                </a:solidFill>
              </a:rPr>
              <a:t>, más herejías inventarán y más creyentes seducirán agravando así su propia condenación.” (</a:t>
            </a:r>
            <a:r>
              <a:rPr lang="es-ES" sz="4400" b="1" i="1" dirty="0">
                <a:solidFill>
                  <a:schemeClr val="bg1"/>
                </a:solidFill>
              </a:rPr>
              <a:t>citado en </a:t>
            </a:r>
            <a:r>
              <a:rPr lang="es-ES" sz="4400" b="1" i="1" dirty="0" err="1">
                <a:solidFill>
                  <a:schemeClr val="bg1"/>
                </a:solidFill>
              </a:rPr>
              <a:t>Symposium</a:t>
            </a:r>
            <a:r>
              <a:rPr lang="es-ES" sz="4400" b="1" i="1" dirty="0">
                <a:solidFill>
                  <a:schemeClr val="bg1"/>
                </a:solidFill>
              </a:rPr>
              <a:t> </a:t>
            </a:r>
            <a:r>
              <a:rPr lang="es-ES" sz="4400" b="1" i="1" dirty="0" err="1">
                <a:solidFill>
                  <a:schemeClr val="bg1"/>
                </a:solidFill>
              </a:rPr>
              <a:t>on</a:t>
            </a:r>
            <a:r>
              <a:rPr lang="es-ES" sz="4400" b="1" i="1" dirty="0">
                <a:solidFill>
                  <a:schemeClr val="bg1"/>
                </a:solidFill>
              </a:rPr>
              <a:t> </a:t>
            </a:r>
            <a:r>
              <a:rPr lang="es-ES" sz="4400" b="1" i="1" dirty="0" err="1">
                <a:solidFill>
                  <a:schemeClr val="bg1"/>
                </a:solidFill>
              </a:rPr>
              <a:t>Revelation</a:t>
            </a:r>
            <a:r>
              <a:rPr lang="es-ES" sz="4400" b="1" i="1" dirty="0">
                <a:solidFill>
                  <a:schemeClr val="bg1"/>
                </a:solidFill>
              </a:rPr>
              <a:t>, tomo 2, p. </a:t>
            </a:r>
            <a:r>
              <a:rPr lang="es-ES" sz="4400" b="1" i="1" dirty="0" smtClean="0">
                <a:solidFill>
                  <a:schemeClr val="bg1"/>
                </a:solidFill>
              </a:rPr>
              <a:t>345)</a:t>
            </a:r>
            <a:endParaRPr lang="es-ES" sz="44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solidFill>
                  <a:srgbClr val="FF0000"/>
                </a:solidFill>
                <a:latin typeface="Arial Black" panose="020B0A04020102020204" pitchFamily="34" charset="0"/>
              </a:rPr>
              <a:t>El cardenal de la contra reforma, Belarmino (1542-1621) escribió lo siguiente en cuanto al castigo de los herejes:</a:t>
            </a:r>
          </a:p>
        </p:txBody>
      </p:sp>
    </p:spTree>
    <p:extLst>
      <p:ext uri="{BB962C8B-B14F-4D97-AF65-F5344CB8AC3E}">
        <p14:creationId xmlns:p14="http://schemas.microsoft.com/office/powerpoint/2010/main" val="21138440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36298" y="1640548"/>
            <a:ext cx="11632789" cy="4524315"/>
          </a:xfrm>
          <a:prstGeom prst="rect">
            <a:avLst/>
          </a:prstGeom>
          <a:noFill/>
        </p:spPr>
        <p:txBody>
          <a:bodyPr wrap="square" rtlCol="0">
            <a:spAutoFit/>
          </a:bodyPr>
          <a:lstStyle/>
          <a:p>
            <a:r>
              <a:rPr lang="es-ES" sz="4800" b="1" dirty="0" smtClean="0">
                <a:solidFill>
                  <a:schemeClr val="bg1"/>
                </a:solidFill>
              </a:rPr>
              <a:t>“</a:t>
            </a:r>
            <a:r>
              <a:rPr lang="es-ES" sz="4800" b="1" dirty="0">
                <a:solidFill>
                  <a:srgbClr val="FFFF00"/>
                </a:solidFill>
              </a:rPr>
              <a:t>Malditos</a:t>
            </a:r>
            <a:r>
              <a:rPr lang="es-ES" sz="4800" b="1" dirty="0">
                <a:solidFill>
                  <a:schemeClr val="bg1"/>
                </a:solidFill>
              </a:rPr>
              <a:t> sean aquellos que </a:t>
            </a:r>
            <a:r>
              <a:rPr lang="es-ES" sz="4800" b="1" dirty="0">
                <a:solidFill>
                  <a:srgbClr val="FFFF00"/>
                </a:solidFill>
              </a:rPr>
              <a:t>defienden la libertad de conciencia y de culto </a:t>
            </a:r>
            <a:r>
              <a:rPr lang="es-ES" sz="4800" b="1" dirty="0">
                <a:solidFill>
                  <a:schemeClr val="bg1"/>
                </a:solidFill>
              </a:rPr>
              <a:t>y aquellos que afirman que la iglesia no debe usar la fuerza. El estado no tiene el derecho de permitirle a cada persona que escoja la religión que considere verdadera.”</a:t>
            </a:r>
            <a:endParaRPr lang="es-ES" sz="4800" b="1" i="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954107"/>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2800" b="1" dirty="0">
                <a:latin typeface="Arial Black" panose="020B0A04020102020204" pitchFamily="34" charset="0"/>
              </a:rPr>
              <a:t>El papa Pio IX </a:t>
            </a:r>
            <a:r>
              <a:rPr lang="es-ES" sz="2800" b="1" dirty="0">
                <a:solidFill>
                  <a:srgbClr val="FF0000"/>
                </a:solidFill>
                <a:latin typeface="Arial Black" panose="020B0A04020102020204" pitchFamily="34" charset="0"/>
              </a:rPr>
              <a:t>en su Encíclica y Sílabo (diciembre 8, 1864) </a:t>
            </a:r>
            <a:r>
              <a:rPr lang="es-ES" sz="2800" b="1" dirty="0" smtClean="0">
                <a:solidFill>
                  <a:srgbClr val="FF0000"/>
                </a:solidFill>
                <a:latin typeface="Arial Black" panose="020B0A04020102020204" pitchFamily="34" charset="0"/>
              </a:rPr>
              <a:t>atacó la </a:t>
            </a:r>
            <a:r>
              <a:rPr lang="es-ES" sz="2800" b="1" dirty="0" smtClean="0">
                <a:latin typeface="Arial Black" panose="020B0A04020102020204" pitchFamily="34" charset="0"/>
              </a:rPr>
              <a:t>libertad religiosa</a:t>
            </a:r>
            <a:r>
              <a:rPr lang="es-ES" sz="2800" b="1" dirty="0" smtClean="0">
                <a:solidFill>
                  <a:srgbClr val="FF0000"/>
                </a:solidFill>
                <a:latin typeface="Arial Black" panose="020B0A04020102020204" pitchFamily="34" charset="0"/>
              </a:rPr>
              <a:t>:</a:t>
            </a:r>
            <a:endParaRPr lang="es-ES"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777107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8121</TotalTime>
  <Words>8823</Words>
  <Application>Microsoft Office PowerPoint</Application>
  <PresentationFormat>Panorámica</PresentationFormat>
  <Paragraphs>348</Paragraphs>
  <Slides>152</Slides>
  <Notes>15</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152</vt:i4>
      </vt:variant>
    </vt:vector>
  </HeadingPairs>
  <TitlesOfParts>
    <vt:vector size="164"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407</cp:revision>
  <dcterms:created xsi:type="dcterms:W3CDTF">2022-04-02T22:48:54Z</dcterms:created>
  <dcterms:modified xsi:type="dcterms:W3CDTF">2022-08-27T23:24:37Z</dcterms:modified>
</cp:coreProperties>
</file>