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8"/>
  </p:notesMasterIdLst>
  <p:sldIdLst>
    <p:sldId id="257" r:id="rId2"/>
    <p:sldId id="258" r:id="rId3"/>
    <p:sldId id="263" r:id="rId4"/>
    <p:sldId id="265" r:id="rId5"/>
    <p:sldId id="314" r:id="rId6"/>
    <p:sldId id="269" r:id="rId7"/>
    <p:sldId id="270" r:id="rId8"/>
    <p:sldId id="271" r:id="rId9"/>
    <p:sldId id="272" r:id="rId10"/>
    <p:sldId id="274" r:id="rId11"/>
    <p:sldId id="275" r:id="rId12"/>
    <p:sldId id="276" r:id="rId13"/>
    <p:sldId id="273" r:id="rId14"/>
    <p:sldId id="278" r:id="rId15"/>
    <p:sldId id="279" r:id="rId16"/>
    <p:sldId id="280" r:id="rId17"/>
    <p:sldId id="281" r:id="rId18"/>
    <p:sldId id="315" r:id="rId19"/>
    <p:sldId id="316" r:id="rId20"/>
    <p:sldId id="319" r:id="rId21"/>
    <p:sldId id="282" r:id="rId22"/>
    <p:sldId id="283" r:id="rId23"/>
    <p:sldId id="318" r:id="rId24"/>
    <p:sldId id="320" r:id="rId25"/>
    <p:sldId id="321" r:id="rId26"/>
    <p:sldId id="322" r:id="rId27"/>
    <p:sldId id="260" r:id="rId28"/>
    <p:sldId id="284" r:id="rId29"/>
    <p:sldId id="286" r:id="rId30"/>
    <p:sldId id="287" r:id="rId31"/>
    <p:sldId id="288" r:id="rId32"/>
    <p:sldId id="264" r:id="rId33"/>
    <p:sldId id="299" r:id="rId34"/>
    <p:sldId id="289" r:id="rId35"/>
    <p:sldId id="291" r:id="rId36"/>
    <p:sldId id="293" r:id="rId37"/>
    <p:sldId id="294" r:id="rId38"/>
    <p:sldId id="295" r:id="rId39"/>
    <p:sldId id="296" r:id="rId40"/>
    <p:sldId id="297" r:id="rId41"/>
    <p:sldId id="298" r:id="rId42"/>
    <p:sldId id="310" r:id="rId43"/>
    <p:sldId id="301" r:id="rId44"/>
    <p:sldId id="300" r:id="rId45"/>
    <p:sldId id="302" r:id="rId46"/>
    <p:sldId id="262" r:id="rId47"/>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66187F-D9D9-4677-81A7-9EB9FCCD0E6F}" type="datetimeFigureOut">
              <a:rPr lang="es-ES" smtClean="0"/>
              <a:t>10/12/2023</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2F4214-3777-404A-9810-ED5CFD8D3522}" type="slidenum">
              <a:rPr lang="es-ES" smtClean="0"/>
              <a:t>‹Nº›</a:t>
            </a:fld>
            <a:endParaRPr lang="es-ES"/>
          </a:p>
        </p:txBody>
      </p:sp>
    </p:spTree>
    <p:extLst>
      <p:ext uri="{BB962C8B-B14F-4D97-AF65-F5344CB8AC3E}">
        <p14:creationId xmlns:p14="http://schemas.microsoft.com/office/powerpoint/2010/main" val="192011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3</a:t>
            </a:fld>
            <a:endParaRPr lang="es-ES"/>
          </a:p>
        </p:txBody>
      </p:sp>
    </p:spTree>
    <p:extLst>
      <p:ext uri="{BB962C8B-B14F-4D97-AF65-F5344CB8AC3E}">
        <p14:creationId xmlns:p14="http://schemas.microsoft.com/office/powerpoint/2010/main" val="3798480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23</a:t>
            </a:fld>
            <a:endParaRPr lang="es-ES"/>
          </a:p>
        </p:txBody>
      </p:sp>
    </p:spTree>
    <p:extLst>
      <p:ext uri="{BB962C8B-B14F-4D97-AF65-F5344CB8AC3E}">
        <p14:creationId xmlns:p14="http://schemas.microsoft.com/office/powerpoint/2010/main" val="2295799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24</a:t>
            </a:fld>
            <a:endParaRPr lang="es-ES"/>
          </a:p>
        </p:txBody>
      </p:sp>
    </p:spTree>
    <p:extLst>
      <p:ext uri="{BB962C8B-B14F-4D97-AF65-F5344CB8AC3E}">
        <p14:creationId xmlns:p14="http://schemas.microsoft.com/office/powerpoint/2010/main" val="2300897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25</a:t>
            </a:fld>
            <a:endParaRPr lang="es-ES"/>
          </a:p>
        </p:txBody>
      </p:sp>
    </p:spTree>
    <p:extLst>
      <p:ext uri="{BB962C8B-B14F-4D97-AF65-F5344CB8AC3E}">
        <p14:creationId xmlns:p14="http://schemas.microsoft.com/office/powerpoint/2010/main" val="2140722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26</a:t>
            </a:fld>
            <a:endParaRPr lang="es-ES"/>
          </a:p>
        </p:txBody>
      </p:sp>
    </p:spTree>
    <p:extLst>
      <p:ext uri="{BB962C8B-B14F-4D97-AF65-F5344CB8AC3E}">
        <p14:creationId xmlns:p14="http://schemas.microsoft.com/office/powerpoint/2010/main" val="439854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29</a:t>
            </a:fld>
            <a:endParaRPr lang="es-ES"/>
          </a:p>
        </p:txBody>
      </p:sp>
    </p:spTree>
    <p:extLst>
      <p:ext uri="{BB962C8B-B14F-4D97-AF65-F5344CB8AC3E}">
        <p14:creationId xmlns:p14="http://schemas.microsoft.com/office/powerpoint/2010/main" val="3630631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30</a:t>
            </a:fld>
            <a:endParaRPr lang="es-ES"/>
          </a:p>
        </p:txBody>
      </p:sp>
    </p:spTree>
    <p:extLst>
      <p:ext uri="{BB962C8B-B14F-4D97-AF65-F5344CB8AC3E}">
        <p14:creationId xmlns:p14="http://schemas.microsoft.com/office/powerpoint/2010/main" val="3098951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31</a:t>
            </a:fld>
            <a:endParaRPr lang="es-ES"/>
          </a:p>
        </p:txBody>
      </p:sp>
    </p:spTree>
    <p:extLst>
      <p:ext uri="{BB962C8B-B14F-4D97-AF65-F5344CB8AC3E}">
        <p14:creationId xmlns:p14="http://schemas.microsoft.com/office/powerpoint/2010/main" val="183336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15</a:t>
            </a:fld>
            <a:endParaRPr lang="es-ES"/>
          </a:p>
        </p:txBody>
      </p:sp>
    </p:spTree>
    <p:extLst>
      <p:ext uri="{BB962C8B-B14F-4D97-AF65-F5344CB8AC3E}">
        <p14:creationId xmlns:p14="http://schemas.microsoft.com/office/powerpoint/2010/main" val="3316167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16</a:t>
            </a:fld>
            <a:endParaRPr lang="es-ES"/>
          </a:p>
        </p:txBody>
      </p:sp>
    </p:spTree>
    <p:extLst>
      <p:ext uri="{BB962C8B-B14F-4D97-AF65-F5344CB8AC3E}">
        <p14:creationId xmlns:p14="http://schemas.microsoft.com/office/powerpoint/2010/main" val="217910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17</a:t>
            </a:fld>
            <a:endParaRPr lang="es-ES"/>
          </a:p>
        </p:txBody>
      </p:sp>
    </p:spTree>
    <p:extLst>
      <p:ext uri="{BB962C8B-B14F-4D97-AF65-F5344CB8AC3E}">
        <p14:creationId xmlns:p14="http://schemas.microsoft.com/office/powerpoint/2010/main" val="2751359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18</a:t>
            </a:fld>
            <a:endParaRPr lang="es-ES"/>
          </a:p>
        </p:txBody>
      </p:sp>
    </p:spTree>
    <p:extLst>
      <p:ext uri="{BB962C8B-B14F-4D97-AF65-F5344CB8AC3E}">
        <p14:creationId xmlns:p14="http://schemas.microsoft.com/office/powerpoint/2010/main" val="3988903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19</a:t>
            </a:fld>
            <a:endParaRPr lang="es-ES"/>
          </a:p>
        </p:txBody>
      </p:sp>
    </p:spTree>
    <p:extLst>
      <p:ext uri="{BB962C8B-B14F-4D97-AF65-F5344CB8AC3E}">
        <p14:creationId xmlns:p14="http://schemas.microsoft.com/office/powerpoint/2010/main" val="387587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20</a:t>
            </a:fld>
            <a:endParaRPr lang="es-ES"/>
          </a:p>
        </p:txBody>
      </p:sp>
    </p:spTree>
    <p:extLst>
      <p:ext uri="{BB962C8B-B14F-4D97-AF65-F5344CB8AC3E}">
        <p14:creationId xmlns:p14="http://schemas.microsoft.com/office/powerpoint/2010/main" val="2041416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21</a:t>
            </a:fld>
            <a:endParaRPr lang="es-ES"/>
          </a:p>
        </p:txBody>
      </p:sp>
    </p:spTree>
    <p:extLst>
      <p:ext uri="{BB962C8B-B14F-4D97-AF65-F5344CB8AC3E}">
        <p14:creationId xmlns:p14="http://schemas.microsoft.com/office/powerpoint/2010/main" val="2150822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92F4214-3777-404A-9810-ED5CFD8D3522}" type="slidenum">
              <a:rPr lang="es-ES" smtClean="0"/>
              <a:t>22</a:t>
            </a:fld>
            <a:endParaRPr lang="es-ES"/>
          </a:p>
        </p:txBody>
      </p:sp>
    </p:spTree>
    <p:extLst>
      <p:ext uri="{BB962C8B-B14F-4D97-AF65-F5344CB8AC3E}">
        <p14:creationId xmlns:p14="http://schemas.microsoft.com/office/powerpoint/2010/main" val="324585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10/12/2023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55886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10/12/2023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360046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10/12/2023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754017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4C648D-F527-4B47-B518-4DE233CA1F8D}" type="datetimeFigureOut">
              <a:rPr lang="es-DO" smtClean="0"/>
              <a:t>10/12/2023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78757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74C648D-F527-4B47-B518-4DE233CA1F8D}" type="datetimeFigureOut">
              <a:rPr lang="es-DO" smtClean="0"/>
              <a:t>10/12/2023</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570002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74C648D-F527-4B47-B518-4DE233CA1F8D}" type="datetimeFigureOut">
              <a:rPr lang="es-DO" smtClean="0"/>
              <a:t>10/12/2023</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849612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74C648D-F527-4B47-B518-4DE233CA1F8D}" type="datetimeFigureOut">
              <a:rPr lang="es-DO" smtClean="0"/>
              <a:t>10/12/2023</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21905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74C648D-F527-4B47-B518-4DE233CA1F8D}" type="datetimeFigureOut">
              <a:rPr lang="es-DO" smtClean="0"/>
              <a:t>10/12/2023</a:t>
            </a:fld>
            <a:endParaRPr lang="es-DO"/>
          </a:p>
        </p:txBody>
      </p:sp>
      <p:sp>
        <p:nvSpPr>
          <p:cNvPr id="4" name="Footer Placeholder 3"/>
          <p:cNvSpPr>
            <a:spLocks noGrp="1"/>
          </p:cNvSpPr>
          <p:nvPr>
            <p:ph type="ftr" sz="quarter" idx="11"/>
          </p:nvPr>
        </p:nvSpPr>
        <p:spPr/>
        <p:txBody>
          <a:bodyPr/>
          <a:lstStyle/>
          <a:p>
            <a:endParaRPr lang="es-DO"/>
          </a:p>
        </p:txBody>
      </p:sp>
      <p:sp>
        <p:nvSpPr>
          <p:cNvPr id="5" name="Slide Number Placeholder 4"/>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79217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C648D-F527-4B47-B518-4DE233CA1F8D}" type="datetimeFigureOut">
              <a:rPr lang="es-DO" smtClean="0"/>
              <a:t>10/12/2023</a:t>
            </a:fld>
            <a:endParaRPr lang="es-DO"/>
          </a:p>
        </p:txBody>
      </p:sp>
      <p:sp>
        <p:nvSpPr>
          <p:cNvPr id="3" name="Footer Placeholder 2"/>
          <p:cNvSpPr>
            <a:spLocks noGrp="1"/>
          </p:cNvSpPr>
          <p:nvPr>
            <p:ph type="ftr" sz="quarter" idx="11"/>
          </p:nvPr>
        </p:nvSpPr>
        <p:spPr/>
        <p:txBody>
          <a:bodyPr/>
          <a:lstStyle/>
          <a:p>
            <a:endParaRPr lang="es-DO"/>
          </a:p>
        </p:txBody>
      </p:sp>
      <p:sp>
        <p:nvSpPr>
          <p:cNvPr id="4" name="Slide Number Placeholder 3"/>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56394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4C648D-F527-4B47-B518-4DE233CA1F8D}" type="datetimeFigureOut">
              <a:rPr lang="es-DO" smtClean="0"/>
              <a:t>10/12/2023</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014944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4C648D-F527-4B47-B518-4DE233CA1F8D}" type="datetimeFigureOut">
              <a:rPr lang="es-DO" smtClean="0"/>
              <a:t>10/12/2023</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4060031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C648D-F527-4B47-B518-4DE233CA1F8D}" type="datetimeFigureOut">
              <a:rPr lang="es-DO" smtClean="0"/>
              <a:t>10/12/2023</a:t>
            </a:fld>
            <a:endParaRPr lang="es-D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D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17388-65FA-47A1-B58A-5588233490C4}" type="slidenum">
              <a:rPr lang="es-DO" smtClean="0"/>
              <a:t>‹Nº›</a:t>
            </a:fld>
            <a:endParaRPr lang="es-DO"/>
          </a:p>
        </p:txBody>
      </p:sp>
    </p:spTree>
    <p:extLst>
      <p:ext uri="{BB962C8B-B14F-4D97-AF65-F5344CB8AC3E}">
        <p14:creationId xmlns:p14="http://schemas.microsoft.com/office/powerpoint/2010/main" val="10361864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xmlns="" id="{364CF5E2-93B6-5513-1C93-6B4959FF406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04279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1424508"/>
            <a:ext cx="11224260" cy="4524315"/>
          </a:xfrm>
          <a:prstGeom prst="rect">
            <a:avLst/>
          </a:prstGeom>
        </p:spPr>
        <p:txBody>
          <a:bodyPr wrap="square">
            <a:spAutoFit/>
          </a:bodyPr>
          <a:lstStyle/>
          <a:p>
            <a:r>
              <a:rPr lang="es-DO" sz="3200" dirty="0">
                <a:solidFill>
                  <a:srgbClr val="FFFF00"/>
                </a:solidFill>
              </a:rPr>
              <a:t>4. El juicio investigador. </a:t>
            </a:r>
            <a:r>
              <a:rPr lang="es-DO" sz="3200" dirty="0">
                <a:solidFill>
                  <a:schemeClr val="bg1"/>
                </a:solidFill>
              </a:rPr>
              <a:t>Este evento cósmico toma en cuenta el testimonio de los justos de todos los tiempos como una revelación que honró a Dios y vindicó su nombre en medio de las diferentes crisis que afrontaron (</a:t>
            </a:r>
            <a:r>
              <a:rPr lang="es-DO" sz="3200" dirty="0" err="1">
                <a:solidFill>
                  <a:schemeClr val="bg1"/>
                </a:solidFill>
              </a:rPr>
              <a:t>Dn</a:t>
            </a:r>
            <a:r>
              <a:rPr lang="es-DO" sz="3200" dirty="0">
                <a:solidFill>
                  <a:schemeClr val="bg1"/>
                </a:solidFill>
              </a:rPr>
              <a:t> 7:21-22, 27). </a:t>
            </a:r>
            <a:r>
              <a:rPr lang="es-DO" sz="3200" dirty="0">
                <a:solidFill>
                  <a:srgbClr val="FFFF00"/>
                </a:solidFill>
              </a:rPr>
              <a:t>Este juicio incluye a cada creyente fiel desde el primer mártir (el justo Abel), hasta el último santo vivo que será vindicado al cierre de la gracia.</a:t>
            </a:r>
            <a:r>
              <a:rPr lang="es-DO" sz="3200" dirty="0">
                <a:solidFill>
                  <a:schemeClr val="bg1"/>
                </a:solidFill>
              </a:rPr>
              <a:t> Cada justo reivindicado en el juicio </a:t>
            </a:r>
            <a:r>
              <a:rPr lang="es-DO" sz="3200" u="sng" dirty="0">
                <a:solidFill>
                  <a:schemeClr val="bg1"/>
                </a:solidFill>
              </a:rPr>
              <a:t>será una evidencia</a:t>
            </a:r>
            <a:r>
              <a:rPr lang="es-DO" sz="3200" dirty="0">
                <a:solidFill>
                  <a:schemeClr val="bg1"/>
                </a:solidFill>
              </a:rPr>
              <a:t> de que Dios siempre contó con testigos fieles que le honraron y guardaron su Ley (</a:t>
            </a:r>
            <a:r>
              <a:rPr lang="es-DO" sz="3200" dirty="0" err="1">
                <a:solidFill>
                  <a:schemeClr val="bg1"/>
                </a:solidFill>
              </a:rPr>
              <a:t>Heb</a:t>
            </a:r>
            <a:r>
              <a:rPr lang="es-DO" sz="3200" dirty="0">
                <a:solidFill>
                  <a:schemeClr val="bg1"/>
                </a:solidFill>
              </a:rPr>
              <a:t> 11:39-40; 12:1-2). </a:t>
            </a:r>
            <a:endParaRPr lang="es-ES" sz="3200" dirty="0">
              <a:solidFill>
                <a:schemeClr val="bg1"/>
              </a:solidFill>
            </a:endParaRPr>
          </a:p>
        </p:txBody>
      </p:sp>
    </p:spTree>
    <p:extLst>
      <p:ext uri="{BB962C8B-B14F-4D97-AF65-F5344CB8AC3E}">
        <p14:creationId xmlns:p14="http://schemas.microsoft.com/office/powerpoint/2010/main" val="168079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323850" y="428178"/>
            <a:ext cx="11224260" cy="6186309"/>
          </a:xfrm>
          <a:prstGeom prst="rect">
            <a:avLst/>
          </a:prstGeom>
        </p:spPr>
        <p:txBody>
          <a:bodyPr wrap="square">
            <a:spAutoFit/>
          </a:bodyPr>
          <a:lstStyle/>
          <a:p>
            <a:r>
              <a:rPr lang="es-DO" sz="4400" dirty="0">
                <a:solidFill>
                  <a:srgbClr val="FFFF00"/>
                </a:solidFill>
              </a:rPr>
              <a:t>5. El decreto de muerte. </a:t>
            </a:r>
            <a:r>
              <a:rPr lang="es-DO" sz="4400" dirty="0">
                <a:solidFill>
                  <a:schemeClr val="bg1"/>
                </a:solidFill>
              </a:rPr>
              <a:t>Aunque este decreto es de alcance global, no es la primera vez que el pueblo de Dios es objeto de un decreto que atenta contra su vida. Otros libros de la Biblia, en especial Éxodo, Daniel y Ester, registran decretos que procuraron eliminar a los fieles (cf. Ex 1; </a:t>
            </a:r>
            <a:r>
              <a:rPr lang="es-DO" sz="4400" dirty="0" err="1">
                <a:solidFill>
                  <a:schemeClr val="bg1"/>
                </a:solidFill>
              </a:rPr>
              <a:t>Dn</a:t>
            </a:r>
            <a:r>
              <a:rPr lang="es-DO" sz="4400" dirty="0">
                <a:solidFill>
                  <a:schemeClr val="bg1"/>
                </a:solidFill>
              </a:rPr>
              <a:t>. 3 y 6; </a:t>
            </a:r>
            <a:r>
              <a:rPr lang="es-DO" sz="4400" dirty="0" err="1">
                <a:solidFill>
                  <a:schemeClr val="bg1"/>
                </a:solidFill>
              </a:rPr>
              <a:t>Est</a:t>
            </a:r>
            <a:r>
              <a:rPr lang="es-DO" sz="4400" dirty="0">
                <a:solidFill>
                  <a:schemeClr val="bg1"/>
                </a:solidFill>
              </a:rPr>
              <a:t>. 3-8</a:t>
            </a:r>
            <a:r>
              <a:rPr lang="es-DO" sz="4400" dirty="0" smtClean="0">
                <a:solidFill>
                  <a:schemeClr val="bg1"/>
                </a:solidFill>
              </a:rPr>
              <a:t>). La </a:t>
            </a:r>
            <a:r>
              <a:rPr lang="es-DO" sz="4400" dirty="0">
                <a:solidFill>
                  <a:schemeClr val="bg1"/>
                </a:solidFill>
              </a:rPr>
              <a:t>diferencia radica que estos fueron de naturaleza local y el decreto final será universal.</a:t>
            </a:r>
            <a:endParaRPr lang="es-ES" sz="4400" dirty="0">
              <a:solidFill>
                <a:schemeClr val="bg1"/>
              </a:solidFill>
            </a:endParaRPr>
          </a:p>
        </p:txBody>
      </p:sp>
    </p:spTree>
    <p:extLst>
      <p:ext uri="{BB962C8B-B14F-4D97-AF65-F5344CB8AC3E}">
        <p14:creationId xmlns:p14="http://schemas.microsoft.com/office/powerpoint/2010/main" val="2781235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487692"/>
            <a:ext cx="11224260" cy="6001643"/>
          </a:xfrm>
          <a:prstGeom prst="rect">
            <a:avLst/>
          </a:prstGeom>
        </p:spPr>
        <p:txBody>
          <a:bodyPr wrap="square">
            <a:spAutoFit/>
          </a:bodyPr>
          <a:lstStyle/>
          <a:p>
            <a:r>
              <a:rPr lang="es-DO" sz="4800" dirty="0">
                <a:solidFill>
                  <a:srgbClr val="FFFF00"/>
                </a:solidFill>
              </a:rPr>
              <a:t>No olvidemos </a:t>
            </a:r>
            <a:r>
              <a:rPr lang="es-DO" sz="4800" dirty="0">
                <a:solidFill>
                  <a:schemeClr val="bg1"/>
                </a:solidFill>
              </a:rPr>
              <a:t>que en el pasado, los mártires perdieron sus vidas a favor de la causa de la verdad como víctimas de un sistema religioso que dominaba el poder civil (</a:t>
            </a:r>
            <a:r>
              <a:rPr lang="es-DO" sz="4800" dirty="0" err="1">
                <a:solidFill>
                  <a:schemeClr val="bg1"/>
                </a:solidFill>
              </a:rPr>
              <a:t>Ap</a:t>
            </a:r>
            <a:r>
              <a:rPr lang="es-DO" sz="4800" dirty="0">
                <a:solidFill>
                  <a:schemeClr val="bg1"/>
                </a:solidFill>
              </a:rPr>
              <a:t> 6:9-11; 20:4). En este sentido, </a:t>
            </a:r>
            <a:r>
              <a:rPr lang="es-DO" sz="4800" u="sng" dirty="0">
                <a:solidFill>
                  <a:schemeClr val="bg1"/>
                </a:solidFill>
              </a:rPr>
              <a:t>la crisis final es similar a otras del pasado, donde la unión de la Iglesia y el Estado propiciará actos de intolerancia y persecución religiosa. </a:t>
            </a:r>
            <a:endParaRPr lang="es-ES" sz="4800" u="sng" dirty="0">
              <a:solidFill>
                <a:schemeClr val="bg1"/>
              </a:solidFill>
            </a:endParaRPr>
          </a:p>
        </p:txBody>
      </p:sp>
    </p:spTree>
    <p:extLst>
      <p:ext uri="{BB962C8B-B14F-4D97-AF65-F5344CB8AC3E}">
        <p14:creationId xmlns:p14="http://schemas.microsoft.com/office/powerpoint/2010/main" val="1640931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365760" y="797510"/>
            <a:ext cx="11430000" cy="6247864"/>
          </a:xfrm>
          <a:prstGeom prst="rect">
            <a:avLst/>
          </a:prstGeom>
        </p:spPr>
        <p:txBody>
          <a:bodyPr wrap="square">
            <a:spAutoFit/>
          </a:bodyPr>
          <a:lstStyle/>
          <a:p>
            <a:pPr algn="ctr"/>
            <a:r>
              <a:rPr lang="es-DO" sz="4800" b="1" dirty="0">
                <a:solidFill>
                  <a:schemeClr val="bg1"/>
                </a:solidFill>
              </a:rPr>
              <a:t>Aspectos distintivos de la crisis </a:t>
            </a:r>
            <a:r>
              <a:rPr lang="es-DO" sz="4800" b="1" dirty="0" smtClean="0">
                <a:solidFill>
                  <a:schemeClr val="bg1"/>
                </a:solidFill>
              </a:rPr>
              <a:t>final</a:t>
            </a:r>
          </a:p>
          <a:p>
            <a:pPr algn="just"/>
            <a:r>
              <a:rPr lang="es-DO" sz="3200" dirty="0" smtClean="0">
                <a:solidFill>
                  <a:srgbClr val="FFFF00"/>
                </a:solidFill>
              </a:rPr>
              <a:t>1.Naturaleza </a:t>
            </a:r>
            <a:r>
              <a:rPr lang="es-DO" sz="3200" dirty="0">
                <a:solidFill>
                  <a:srgbClr val="FFFF00"/>
                </a:solidFill>
              </a:rPr>
              <a:t>global de la última crisis. </a:t>
            </a:r>
            <a:r>
              <a:rPr lang="es-DO" sz="3200" dirty="0">
                <a:solidFill>
                  <a:schemeClr val="bg1"/>
                </a:solidFill>
              </a:rPr>
              <a:t>Todas las crisis anteriores estuvieron limitadas a ciertas áreas del planeta: el Antiguo Cercano Oriente, el Viejo Mundo, etc. Pero, llegará un momento en que «La hora de la prueba que ha de venir sobre todo el mundo habitado», probará a todos «los moradores de la tierra» (</a:t>
            </a:r>
            <a:r>
              <a:rPr lang="es-DO" sz="3200" dirty="0" err="1">
                <a:solidFill>
                  <a:schemeClr val="bg1"/>
                </a:solidFill>
              </a:rPr>
              <a:t>Ap</a:t>
            </a:r>
            <a:r>
              <a:rPr lang="es-DO" sz="3200" dirty="0">
                <a:solidFill>
                  <a:schemeClr val="bg1"/>
                </a:solidFill>
              </a:rPr>
              <a:t> 3:10). </a:t>
            </a:r>
            <a:r>
              <a:rPr lang="es-DO" sz="3200" u="sng" dirty="0">
                <a:solidFill>
                  <a:schemeClr val="bg1"/>
                </a:solidFill>
              </a:rPr>
              <a:t>Esto no cambia la naturaleza de la crisis ni los requerimientos divinos para su pueblo.</a:t>
            </a:r>
            <a:r>
              <a:rPr lang="es-DO" sz="3200" dirty="0">
                <a:solidFill>
                  <a:schemeClr val="bg1"/>
                </a:solidFill>
              </a:rPr>
              <a:t> El remanente muestra su lealtad a Dios guardando sus mandamientos (12:17; 14:12) como lo han hecho todos los fieles desde el mismo principio.</a:t>
            </a:r>
            <a:r>
              <a:rPr lang="es-DO" sz="3200" baseline="30000" dirty="0">
                <a:solidFill>
                  <a:schemeClr val="bg1"/>
                </a:solidFill>
              </a:rPr>
              <a:t>5</a:t>
            </a:r>
            <a:r>
              <a:rPr lang="es-DO" sz="3200" dirty="0">
                <a:solidFill>
                  <a:schemeClr val="bg1"/>
                </a:solidFill>
              </a:rPr>
              <a:t> En este sentido, la lealtad de los santos honra a Dios y vindica su Ley</a:t>
            </a:r>
            <a:r>
              <a:rPr lang="es-DO" sz="3200" dirty="0"/>
              <a:t>. </a:t>
            </a:r>
            <a:endParaRPr lang="es-ES" sz="3200" dirty="0"/>
          </a:p>
          <a:p>
            <a:pPr algn="just"/>
            <a:r>
              <a:rPr lang="es-DO" sz="3200" b="1" dirty="0" smtClean="0">
                <a:solidFill>
                  <a:schemeClr val="bg1"/>
                </a:solidFill>
              </a:rPr>
              <a:t> </a:t>
            </a:r>
            <a:endParaRPr lang="es-ES" sz="3200" dirty="0">
              <a:solidFill>
                <a:schemeClr val="bg1"/>
              </a:solidFill>
            </a:endParaRPr>
          </a:p>
        </p:txBody>
      </p:sp>
    </p:spTree>
    <p:extLst>
      <p:ext uri="{BB962C8B-B14F-4D97-AF65-F5344CB8AC3E}">
        <p14:creationId xmlns:p14="http://schemas.microsoft.com/office/powerpoint/2010/main" val="3529316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5" name="Rectángulo 4"/>
          <p:cNvSpPr/>
          <p:nvPr/>
        </p:nvSpPr>
        <p:spPr>
          <a:xfrm>
            <a:off x="586740" y="1327960"/>
            <a:ext cx="11018520" cy="5530040"/>
          </a:xfrm>
          <a:prstGeom prst="rect">
            <a:avLst/>
          </a:prstGeom>
        </p:spPr>
        <p:txBody>
          <a:bodyPr wrap="square">
            <a:spAutoFit/>
          </a:bodyPr>
          <a:lstStyle/>
          <a:p>
            <a:pPr>
              <a:lnSpc>
                <a:spcPct val="107000"/>
              </a:lnSpc>
              <a:spcAft>
                <a:spcPts val="800"/>
              </a:spcAft>
            </a:pPr>
            <a:r>
              <a:rPr lang="es-DO" sz="3600" u="sng" dirty="0">
                <a:solidFill>
                  <a:schemeClr val="bg1"/>
                </a:solidFill>
              </a:rPr>
              <a:t>No hay nada singular</a:t>
            </a:r>
            <a:r>
              <a:rPr lang="es-DO" sz="3600" dirty="0">
                <a:solidFill>
                  <a:schemeClr val="bg1"/>
                </a:solidFill>
              </a:rPr>
              <a:t> en «guardar» los mandamientos de Dios en el tiempo del fin a cualquier otro tiempo (ver capítulo 18). Dios siempre ha requerido lealtad indivisa por parte de sus siervos, aun al precio de su propia vida (cf. </a:t>
            </a:r>
            <a:r>
              <a:rPr lang="es-DO" sz="3600" dirty="0" err="1">
                <a:solidFill>
                  <a:schemeClr val="bg1"/>
                </a:solidFill>
              </a:rPr>
              <a:t>Dn</a:t>
            </a:r>
            <a:r>
              <a:rPr lang="es-DO" sz="3600" dirty="0">
                <a:solidFill>
                  <a:schemeClr val="bg1"/>
                </a:solidFill>
              </a:rPr>
              <a:t> 3, cf. </a:t>
            </a:r>
            <a:r>
              <a:rPr lang="es-DO" sz="3600" dirty="0" err="1">
                <a:solidFill>
                  <a:schemeClr val="bg1"/>
                </a:solidFill>
              </a:rPr>
              <a:t>Dt</a:t>
            </a:r>
            <a:r>
              <a:rPr lang="es-DO" sz="3600" dirty="0">
                <a:solidFill>
                  <a:schemeClr val="bg1"/>
                </a:solidFill>
              </a:rPr>
              <a:t> 4:1-7; 6:1-9; 10:12-13, etc.). Si algo enseña la prueba exigida a Abraham de sacrificar a su hijo, es que Dios nunca aceptará «algo inferior a la obediencia perfecta</a:t>
            </a:r>
            <a:r>
              <a:rPr lang="es-DO" sz="3600" dirty="0" smtClean="0">
                <a:solidFill>
                  <a:schemeClr val="bg1"/>
                </a:solidFill>
              </a:rPr>
              <a:t>».</a:t>
            </a:r>
            <a:endParaRPr lang="es-ES" sz="3600" dirty="0">
              <a:solidFill>
                <a:schemeClr val="bg1"/>
              </a:solidFill>
            </a:endParaRPr>
          </a:p>
          <a:p>
            <a:pPr>
              <a:lnSpc>
                <a:spcPct val="107000"/>
              </a:lnSpc>
              <a:spcAft>
                <a:spcPts val="800"/>
              </a:spcAft>
            </a:pPr>
            <a:endParaRPr lang="es-ES" sz="3600" dirty="0">
              <a:solidFill>
                <a:srgbClr val="FFFF00"/>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8291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671691"/>
            <a:ext cx="11750040" cy="6186309"/>
          </a:xfrm>
          <a:prstGeom prst="rect">
            <a:avLst/>
          </a:prstGeom>
        </p:spPr>
        <p:txBody>
          <a:bodyPr wrap="square">
            <a:spAutoFit/>
          </a:bodyPr>
          <a:lstStyle/>
          <a:p>
            <a:pPr lvl="0"/>
            <a:r>
              <a:rPr lang="es-DO" sz="4400" dirty="0" smtClean="0">
                <a:solidFill>
                  <a:srgbClr val="FFFF00"/>
                </a:solidFill>
              </a:rPr>
              <a:t>2. El </a:t>
            </a:r>
            <a:r>
              <a:rPr lang="es-DO" sz="4400" dirty="0">
                <a:solidFill>
                  <a:srgbClr val="FFFF00"/>
                </a:solidFill>
              </a:rPr>
              <a:t>cierre de gracia. </a:t>
            </a:r>
            <a:r>
              <a:rPr lang="es-DO" sz="4400" dirty="0">
                <a:solidFill>
                  <a:schemeClr val="bg1"/>
                </a:solidFill>
              </a:rPr>
              <a:t>Esta es una experiencia singular en el tiempo del fin, pues implicar una decisión irrevocable, no habrá segundas oportunidades para la humanidad (</a:t>
            </a:r>
            <a:r>
              <a:rPr lang="es-DO" sz="4400" dirty="0" err="1">
                <a:solidFill>
                  <a:schemeClr val="bg1"/>
                </a:solidFill>
              </a:rPr>
              <a:t>Ap</a:t>
            </a:r>
            <a:r>
              <a:rPr lang="es-DO" sz="4400" dirty="0">
                <a:solidFill>
                  <a:schemeClr val="bg1"/>
                </a:solidFill>
              </a:rPr>
              <a:t> 22:11); pero, recordemos que la gracia —u oportunidad de salvación— terminó en algunos contextos históricos para ciertas personas, pueblos enteros y hasta para el mundo habitado en ocasión del diluvio universal.</a:t>
            </a:r>
            <a:r>
              <a:rPr lang="es-DO" sz="4400" baseline="30000" dirty="0">
                <a:solidFill>
                  <a:schemeClr val="bg1"/>
                </a:solidFill>
              </a:rPr>
              <a:t>7</a:t>
            </a:r>
            <a:endParaRPr lang="es-ES" sz="4400" dirty="0">
              <a:solidFill>
                <a:schemeClr val="bg1"/>
              </a:solidFill>
            </a:endParaRPr>
          </a:p>
        </p:txBody>
      </p:sp>
    </p:spTree>
    <p:extLst>
      <p:ext uri="{BB962C8B-B14F-4D97-AF65-F5344CB8AC3E}">
        <p14:creationId xmlns:p14="http://schemas.microsoft.com/office/powerpoint/2010/main" val="2299107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392430" y="335845"/>
            <a:ext cx="11407140" cy="6186309"/>
          </a:xfrm>
          <a:prstGeom prst="rect">
            <a:avLst/>
          </a:prstGeom>
        </p:spPr>
        <p:txBody>
          <a:bodyPr wrap="square">
            <a:spAutoFit/>
          </a:bodyPr>
          <a:lstStyle/>
          <a:p>
            <a:r>
              <a:rPr lang="es-DO" sz="3600" dirty="0">
                <a:solidFill>
                  <a:schemeClr val="bg1"/>
                </a:solidFill>
              </a:rPr>
              <a:t>Que la gracia terminará de manera global mientras las personas justas e injustas seguirán viviendo con relativa normalidad sus vidas,</a:t>
            </a:r>
            <a:r>
              <a:rPr lang="es-DO" sz="3600" baseline="30000" dirty="0">
                <a:solidFill>
                  <a:schemeClr val="bg1"/>
                </a:solidFill>
              </a:rPr>
              <a:t>8</a:t>
            </a:r>
            <a:r>
              <a:rPr lang="es-DO" sz="3600" dirty="0">
                <a:solidFill>
                  <a:schemeClr val="bg1"/>
                </a:solidFill>
              </a:rPr>
              <a:t> infiere que la madurez de carácter que el pueblo de Dios debe tener, corresponde a las demandas de semejante experiencia. Más aún, los pecados cometidos por los fieles tendrán que haber sido perdonados y lavados por la sangre del Cordero, y esto finalmente ocurrirá (</a:t>
            </a:r>
            <a:r>
              <a:rPr lang="es-DO" sz="3600" dirty="0" err="1">
                <a:solidFill>
                  <a:schemeClr val="bg1"/>
                </a:solidFill>
              </a:rPr>
              <a:t>Ap</a:t>
            </a:r>
            <a:r>
              <a:rPr lang="es-DO" sz="3600" dirty="0">
                <a:solidFill>
                  <a:schemeClr val="bg1"/>
                </a:solidFill>
              </a:rPr>
              <a:t> 7:14; 22:14). La Biblia no deja dudas respecto a este hecho: el pueblo de Dios tendrá un registro limpio y también será hecho idóneo para la traslación al reino eterno (7:9). </a:t>
            </a:r>
            <a:endParaRPr lang="es-ES" sz="3600" dirty="0">
              <a:solidFill>
                <a:schemeClr val="bg1"/>
              </a:solidFill>
            </a:endParaRPr>
          </a:p>
        </p:txBody>
      </p:sp>
    </p:spTree>
    <p:extLst>
      <p:ext uri="{BB962C8B-B14F-4D97-AF65-F5344CB8AC3E}">
        <p14:creationId xmlns:p14="http://schemas.microsoft.com/office/powerpoint/2010/main" val="1168859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1374925"/>
            <a:ext cx="11750040" cy="5016758"/>
          </a:xfrm>
          <a:prstGeom prst="rect">
            <a:avLst/>
          </a:prstGeom>
        </p:spPr>
        <p:txBody>
          <a:bodyPr wrap="square">
            <a:spAutoFit/>
          </a:bodyPr>
          <a:lstStyle/>
          <a:p>
            <a:r>
              <a:rPr lang="es-DO" sz="4000" dirty="0">
                <a:solidFill>
                  <a:srgbClr val="FFFF00"/>
                </a:solidFill>
              </a:rPr>
              <a:t>3. Conclusión de la historia humana. </a:t>
            </a:r>
            <a:r>
              <a:rPr lang="es-DO" sz="4000" dirty="0">
                <a:solidFill>
                  <a:schemeClr val="bg1"/>
                </a:solidFill>
              </a:rPr>
              <a:t>Este aspecto marca a la crisis final con un carácter distintivo. En las anteriores manifestaciones de los juicios divinos en el mundo, incluyendo los acontecidos al pueblo hebreo (cf. Ez 9:1-11), estos actos retributivos siempre fueron seguidos por un nuevo comienzo, de una segunda oportunidad para las generaciones futuras. Más aún, la ira divina estuvo mitigada por la misericordia.</a:t>
            </a:r>
            <a:endParaRPr lang="es-ES" sz="4000" dirty="0">
              <a:solidFill>
                <a:schemeClr val="bg1"/>
              </a:solidFill>
            </a:endParaRPr>
          </a:p>
        </p:txBody>
      </p:sp>
    </p:spTree>
    <p:extLst>
      <p:ext uri="{BB962C8B-B14F-4D97-AF65-F5344CB8AC3E}">
        <p14:creationId xmlns:p14="http://schemas.microsoft.com/office/powerpoint/2010/main" val="4035844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1374925"/>
            <a:ext cx="11750040" cy="3785652"/>
          </a:xfrm>
          <a:prstGeom prst="rect">
            <a:avLst/>
          </a:prstGeom>
        </p:spPr>
        <p:txBody>
          <a:bodyPr wrap="square">
            <a:spAutoFit/>
          </a:bodyPr>
          <a:lstStyle/>
          <a:p>
            <a:r>
              <a:rPr lang="es-DO" sz="4000" dirty="0">
                <a:solidFill>
                  <a:schemeClr val="bg1"/>
                </a:solidFill>
              </a:rPr>
              <a:t>Pero después del cierre de la gracia, los malvados beberán el vino de la retribución divina «puro en la copa de su ira» (</a:t>
            </a:r>
            <a:r>
              <a:rPr lang="es-DO" sz="4000" dirty="0" err="1">
                <a:solidFill>
                  <a:schemeClr val="bg1"/>
                </a:solidFill>
              </a:rPr>
              <a:t>Ap</a:t>
            </a:r>
            <a:r>
              <a:rPr lang="es-DO" sz="4000" dirty="0">
                <a:solidFill>
                  <a:schemeClr val="bg1"/>
                </a:solidFill>
              </a:rPr>
              <a:t> 14:10), o como traduce la NVI: </a:t>
            </a:r>
            <a:r>
              <a:rPr lang="es-DO" sz="4000" dirty="0">
                <a:solidFill>
                  <a:srgbClr val="FFFF00"/>
                </a:solidFill>
              </a:rPr>
              <a:t>«puro, no diluido». </a:t>
            </a:r>
            <a:r>
              <a:rPr lang="es-DO" sz="4000" dirty="0">
                <a:solidFill>
                  <a:schemeClr val="bg1"/>
                </a:solidFill>
              </a:rPr>
              <a:t>Esto significa que estos juicios no serán atenuados por la misericordia de Dios. En estos juicios, </a:t>
            </a:r>
            <a:r>
              <a:rPr lang="es-DO" sz="4000" dirty="0">
                <a:solidFill>
                  <a:srgbClr val="FFFF00"/>
                </a:solidFill>
              </a:rPr>
              <a:t>«la ira de Dios es consumada»</a:t>
            </a:r>
            <a:r>
              <a:rPr lang="es-DO" sz="4000" dirty="0">
                <a:solidFill>
                  <a:schemeClr val="bg1"/>
                </a:solidFill>
              </a:rPr>
              <a:t> (16:1). </a:t>
            </a:r>
            <a:endParaRPr lang="es-ES" sz="4000" dirty="0">
              <a:solidFill>
                <a:schemeClr val="bg1"/>
              </a:solidFill>
            </a:endParaRPr>
          </a:p>
        </p:txBody>
      </p:sp>
    </p:spTree>
    <p:extLst>
      <p:ext uri="{BB962C8B-B14F-4D97-AF65-F5344CB8AC3E}">
        <p14:creationId xmlns:p14="http://schemas.microsoft.com/office/powerpoint/2010/main" val="1889432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780565"/>
            <a:ext cx="11750040" cy="5632311"/>
          </a:xfrm>
          <a:prstGeom prst="rect">
            <a:avLst/>
          </a:prstGeom>
        </p:spPr>
        <p:txBody>
          <a:bodyPr wrap="square">
            <a:spAutoFit/>
          </a:bodyPr>
          <a:lstStyle/>
          <a:p>
            <a:r>
              <a:rPr lang="es-DO" sz="3600" dirty="0">
                <a:solidFill>
                  <a:schemeClr val="bg1"/>
                </a:solidFill>
              </a:rPr>
              <a:t>Lo antes dicho no significa que </a:t>
            </a:r>
            <a:r>
              <a:rPr lang="es-DO" sz="3600" dirty="0">
                <a:solidFill>
                  <a:srgbClr val="FFFF00"/>
                </a:solidFill>
              </a:rPr>
              <a:t>Dios ha estado acumulando ira sobre ira para derramarla en el tiempo del fin, </a:t>
            </a:r>
            <a:r>
              <a:rPr lang="es-DO" sz="3600" dirty="0">
                <a:solidFill>
                  <a:schemeClr val="bg1"/>
                </a:solidFill>
              </a:rPr>
              <a:t>sencillamente significa que </a:t>
            </a:r>
            <a:r>
              <a:rPr lang="es-DO" sz="3600" u="sng" dirty="0">
                <a:solidFill>
                  <a:schemeClr val="bg1"/>
                </a:solidFill>
              </a:rPr>
              <a:t>los malvados cosecharán un castigo que está en armonía con sus acciones,</a:t>
            </a:r>
            <a:r>
              <a:rPr lang="es-DO" sz="3600" dirty="0">
                <a:solidFill>
                  <a:schemeClr val="bg1"/>
                </a:solidFill>
              </a:rPr>
              <a:t> y puesto que rechazan la oportunidad de salvación (y no habrá otro tiempo de prueba), </a:t>
            </a:r>
            <a:r>
              <a:rPr lang="es-DO" sz="3600" u="sng" dirty="0">
                <a:solidFill>
                  <a:schemeClr val="bg1"/>
                </a:solidFill>
              </a:rPr>
              <a:t>la misericordia divina no podrá ampararlos más.</a:t>
            </a:r>
            <a:r>
              <a:rPr lang="es-DO" sz="3600" dirty="0">
                <a:solidFill>
                  <a:schemeClr val="bg1"/>
                </a:solidFill>
              </a:rPr>
              <a:t> Aun en este tiempo será válido el principio: «No se engañen; Dios no puede ser burlado. Todo lo que el hombre siembre, eso mismo cosechará» (</a:t>
            </a:r>
            <a:r>
              <a:rPr lang="es-DO" sz="3600" dirty="0" err="1">
                <a:solidFill>
                  <a:schemeClr val="bg1"/>
                </a:solidFill>
              </a:rPr>
              <a:t>Gál</a:t>
            </a:r>
            <a:r>
              <a:rPr lang="es-DO" sz="3600" dirty="0">
                <a:solidFill>
                  <a:schemeClr val="bg1"/>
                </a:solidFill>
              </a:rPr>
              <a:t> 6:7). Como bien expresó el apóstol Pablo:</a:t>
            </a:r>
            <a:endParaRPr lang="es-ES" sz="3600" dirty="0">
              <a:solidFill>
                <a:schemeClr val="bg1"/>
              </a:solidFill>
            </a:endParaRPr>
          </a:p>
        </p:txBody>
      </p:sp>
    </p:spTree>
    <p:extLst>
      <p:ext uri="{BB962C8B-B14F-4D97-AF65-F5344CB8AC3E}">
        <p14:creationId xmlns:p14="http://schemas.microsoft.com/office/powerpoint/2010/main" val="3218467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xmlns="" id="{2D1922AA-2FBD-383B-47B4-E6599D77C77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xmlns="" id="{AB3F1B7B-A486-9CEF-D435-E1F73C1A21CA}"/>
              </a:ext>
            </a:extLst>
          </p:cNvPr>
          <p:cNvSpPr txBox="1"/>
          <p:nvPr/>
        </p:nvSpPr>
        <p:spPr>
          <a:xfrm>
            <a:off x="1705563" y="1613118"/>
            <a:ext cx="9116008" cy="6294031"/>
          </a:xfrm>
          <a:prstGeom prst="rect">
            <a:avLst/>
          </a:prstGeom>
          <a:noFill/>
        </p:spPr>
        <p:txBody>
          <a:bodyPr wrap="square" rtlCol="0">
            <a:spAutoFit/>
          </a:bodyPr>
          <a:lstStyle/>
          <a:p>
            <a:pPr algn="ctr"/>
            <a:r>
              <a:rPr lang="es-DO" sz="9600" b="1" dirty="0">
                <a:solidFill>
                  <a:schemeClr val="bg1"/>
                </a:solidFill>
              </a:rPr>
              <a:t>Naturaleza y propósito de la crisis final</a:t>
            </a:r>
            <a:endParaRPr lang="es-ES" sz="9600" dirty="0">
              <a:solidFill>
                <a:schemeClr val="bg1"/>
              </a:solidFill>
            </a:endParaRPr>
          </a:p>
          <a:p>
            <a:pPr algn="ctr"/>
            <a:endParaRPr lang="es-DO" sz="11500" b="1" dirty="0">
              <a:solidFill>
                <a:schemeClr val="bg1"/>
              </a:solidFill>
              <a:latin typeface="Avenir Next LT Pro" panose="020B0504020202020204" pitchFamily="34" charset="0"/>
            </a:endParaRPr>
          </a:p>
        </p:txBody>
      </p:sp>
      <p:sp>
        <p:nvSpPr>
          <p:cNvPr id="5" name="CuadroTexto 4">
            <a:extLst>
              <a:ext uri="{FF2B5EF4-FFF2-40B4-BE49-F238E27FC236}">
                <a16:creationId xmlns:a16="http://schemas.microsoft.com/office/drawing/2014/main" xmlns="" id="{7A034904-C73B-3DAB-1CA7-B80F9ED59BC3}"/>
              </a:ext>
            </a:extLst>
          </p:cNvPr>
          <p:cNvSpPr txBox="1"/>
          <p:nvPr/>
        </p:nvSpPr>
        <p:spPr>
          <a:xfrm>
            <a:off x="10182131" y="5682108"/>
            <a:ext cx="2009869" cy="523220"/>
          </a:xfrm>
          <a:prstGeom prst="rect">
            <a:avLst/>
          </a:prstGeom>
          <a:noFill/>
        </p:spPr>
        <p:txBody>
          <a:bodyPr wrap="square" rtlCol="0">
            <a:spAutoFit/>
          </a:bodyPr>
          <a:lstStyle/>
          <a:p>
            <a:pPr algn="ctr"/>
            <a:r>
              <a:rPr lang="es-DO" sz="2800" dirty="0">
                <a:solidFill>
                  <a:schemeClr val="accent4">
                    <a:lumMod val="75000"/>
                  </a:schemeClr>
                </a:solidFill>
                <a:latin typeface="Bahnschrift SemiBold Condensed" panose="020B0502040204020203" pitchFamily="34" charset="0"/>
              </a:rPr>
              <a:t>CAPÍTULO </a:t>
            </a:r>
            <a:r>
              <a:rPr lang="es-DO" sz="2800" dirty="0" smtClean="0">
                <a:solidFill>
                  <a:schemeClr val="accent4">
                    <a:lumMod val="75000"/>
                  </a:schemeClr>
                </a:solidFill>
                <a:latin typeface="Bahnschrift SemiBold Condensed" panose="020B0502040204020203" pitchFamily="34" charset="0"/>
              </a:rPr>
              <a:t>#12</a:t>
            </a:r>
            <a:endParaRPr lang="es-DO" sz="2800" dirty="0">
              <a:solidFill>
                <a:schemeClr val="accent4">
                  <a:lumMod val="75000"/>
                </a:schemeClr>
              </a:solidFill>
              <a:latin typeface="Bahnschrift SemiBold Condensed" panose="020B0502040204020203" pitchFamily="34" charset="0"/>
            </a:endParaRPr>
          </a:p>
        </p:txBody>
      </p:sp>
    </p:spTree>
    <p:extLst>
      <p:ext uri="{BB962C8B-B14F-4D97-AF65-F5344CB8AC3E}">
        <p14:creationId xmlns:p14="http://schemas.microsoft.com/office/powerpoint/2010/main" val="2620053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780565"/>
            <a:ext cx="11750040" cy="5262979"/>
          </a:xfrm>
          <a:prstGeom prst="rect">
            <a:avLst/>
          </a:prstGeom>
        </p:spPr>
        <p:txBody>
          <a:bodyPr wrap="square">
            <a:spAutoFit/>
          </a:bodyPr>
          <a:lstStyle/>
          <a:p>
            <a:r>
              <a:rPr lang="es-DO" sz="4800" dirty="0">
                <a:solidFill>
                  <a:schemeClr val="bg1"/>
                </a:solidFill>
              </a:rPr>
              <a:t>«Porque Dios “pagará a cada uno según lo que merezcan sus obras”. Él dará vida eterna a los que, perseverando en las buenas obras, buscan gloria, honor e inmortalidad. Pero los que por egoísmo rechazan la verdad para aferrarse a la maldad recibirán el gran castigo de Dios» (</a:t>
            </a:r>
            <a:r>
              <a:rPr lang="es-DO" sz="4800" dirty="0" err="1">
                <a:solidFill>
                  <a:schemeClr val="bg1"/>
                </a:solidFill>
              </a:rPr>
              <a:t>Rom</a:t>
            </a:r>
            <a:r>
              <a:rPr lang="es-DO" sz="4800" dirty="0">
                <a:solidFill>
                  <a:schemeClr val="bg1"/>
                </a:solidFill>
              </a:rPr>
              <a:t> 2:6-8, NVI). </a:t>
            </a:r>
            <a:endParaRPr lang="es-ES" sz="4800" dirty="0">
              <a:solidFill>
                <a:schemeClr val="bg1"/>
              </a:solidFill>
            </a:endParaRPr>
          </a:p>
        </p:txBody>
      </p:sp>
    </p:spTree>
    <p:extLst>
      <p:ext uri="{BB962C8B-B14F-4D97-AF65-F5344CB8AC3E}">
        <p14:creationId xmlns:p14="http://schemas.microsoft.com/office/powerpoint/2010/main" val="2833699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308610" y="1227237"/>
            <a:ext cx="11574780" cy="4524315"/>
          </a:xfrm>
          <a:prstGeom prst="rect">
            <a:avLst/>
          </a:prstGeom>
        </p:spPr>
        <p:txBody>
          <a:bodyPr wrap="square">
            <a:spAutoFit/>
          </a:bodyPr>
          <a:lstStyle/>
          <a:p>
            <a:pPr algn="just"/>
            <a:r>
              <a:rPr lang="es-DO" sz="4800" dirty="0">
                <a:solidFill>
                  <a:schemeClr val="bg1"/>
                </a:solidFill>
              </a:rPr>
              <a:t>Esto significa que </a:t>
            </a:r>
            <a:r>
              <a:rPr lang="es-DO" sz="4800" u="sng" dirty="0">
                <a:solidFill>
                  <a:schemeClr val="bg1"/>
                </a:solidFill>
              </a:rPr>
              <a:t>ni siquiera</a:t>
            </a:r>
            <a:r>
              <a:rPr lang="es-DO" sz="4800" dirty="0">
                <a:solidFill>
                  <a:schemeClr val="bg1"/>
                </a:solidFill>
              </a:rPr>
              <a:t> los juicios de las siete plagas cumplen plenamente con las exigencias de la justicia divina. </a:t>
            </a:r>
            <a:r>
              <a:rPr lang="es-DO" sz="4800" u="sng" dirty="0">
                <a:solidFill>
                  <a:schemeClr val="bg1"/>
                </a:solidFill>
              </a:rPr>
              <a:t>Solo en el juicio final</a:t>
            </a:r>
            <a:r>
              <a:rPr lang="es-DO" sz="4800" dirty="0">
                <a:solidFill>
                  <a:schemeClr val="bg1"/>
                </a:solidFill>
              </a:rPr>
              <a:t> se aplicará a cada persona la justa medida que requieren sus malas acciones (</a:t>
            </a:r>
            <a:r>
              <a:rPr lang="es-DO" sz="4800" dirty="0" err="1">
                <a:solidFill>
                  <a:schemeClr val="bg1"/>
                </a:solidFill>
              </a:rPr>
              <a:t>Ap</a:t>
            </a:r>
            <a:r>
              <a:rPr lang="es-DO" sz="4800" dirty="0">
                <a:solidFill>
                  <a:schemeClr val="bg1"/>
                </a:solidFill>
              </a:rPr>
              <a:t> 20:11-15).</a:t>
            </a:r>
            <a:r>
              <a:rPr lang="es-DO" sz="4800" baseline="30000" dirty="0">
                <a:solidFill>
                  <a:schemeClr val="bg1"/>
                </a:solidFill>
              </a:rPr>
              <a:t>9 </a:t>
            </a:r>
            <a:endParaRPr lang="es-ES" sz="4800" dirty="0">
              <a:solidFill>
                <a:schemeClr val="bg1"/>
              </a:solidFill>
            </a:endParaRPr>
          </a:p>
        </p:txBody>
      </p:sp>
    </p:spTree>
    <p:extLst>
      <p:ext uri="{BB962C8B-B14F-4D97-AF65-F5344CB8AC3E}">
        <p14:creationId xmlns:p14="http://schemas.microsoft.com/office/powerpoint/2010/main" val="1999405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172352"/>
            <a:ext cx="11750040" cy="7109639"/>
          </a:xfrm>
          <a:prstGeom prst="rect">
            <a:avLst/>
          </a:prstGeom>
        </p:spPr>
        <p:txBody>
          <a:bodyPr wrap="square">
            <a:spAutoFit/>
          </a:bodyPr>
          <a:lstStyle/>
          <a:p>
            <a:pPr algn="ctr"/>
            <a:r>
              <a:rPr lang="es-DO" sz="4000" b="1" dirty="0">
                <a:solidFill>
                  <a:schemeClr val="bg1"/>
                </a:solidFill>
              </a:rPr>
              <a:t>La reputación divina </a:t>
            </a:r>
            <a:endParaRPr lang="es-ES" sz="4000" dirty="0">
              <a:solidFill>
                <a:schemeClr val="bg1"/>
              </a:solidFill>
            </a:endParaRPr>
          </a:p>
          <a:p>
            <a:r>
              <a:rPr lang="es-DO" sz="3200" dirty="0">
                <a:solidFill>
                  <a:srgbClr val="FFFF00"/>
                </a:solidFill>
              </a:rPr>
              <a:t>¿Está en juego la reputación divina en la crisis final?</a:t>
            </a:r>
            <a:r>
              <a:rPr lang="es-DO" sz="3200" dirty="0">
                <a:solidFill>
                  <a:schemeClr val="bg1"/>
                </a:solidFill>
              </a:rPr>
              <a:t> Responder a priori esta pregunta y de manera afirmativa propicia una </a:t>
            </a:r>
            <a:r>
              <a:rPr lang="es-DO" sz="3200" dirty="0" smtClean="0">
                <a:solidFill>
                  <a:schemeClr val="bg1"/>
                </a:solidFill>
              </a:rPr>
              <a:t>serie </a:t>
            </a:r>
            <a:r>
              <a:rPr lang="es-DO" sz="3200" dirty="0">
                <a:solidFill>
                  <a:schemeClr val="bg1"/>
                </a:solidFill>
              </a:rPr>
              <a:t>de disquisiciones teológicas que </a:t>
            </a:r>
            <a:r>
              <a:rPr lang="es-DO" sz="3200" dirty="0">
                <a:solidFill>
                  <a:srgbClr val="FFFF00"/>
                </a:solidFill>
              </a:rPr>
              <a:t>bordean la frontera del mundo de las </a:t>
            </a:r>
            <a:r>
              <a:rPr lang="es-DO" sz="3200" u="sng" dirty="0">
                <a:solidFill>
                  <a:srgbClr val="FFFF00"/>
                </a:solidFill>
              </a:rPr>
              <a:t>herejías</a:t>
            </a:r>
            <a:r>
              <a:rPr lang="es-DO" sz="3200" dirty="0">
                <a:solidFill>
                  <a:srgbClr val="FFFF00"/>
                </a:solidFill>
              </a:rPr>
              <a:t>, sino es que ya están instaladas allí</a:t>
            </a:r>
            <a:r>
              <a:rPr lang="es-DO" sz="3200" dirty="0">
                <a:solidFill>
                  <a:schemeClr val="bg1"/>
                </a:solidFill>
              </a:rPr>
              <a:t>. Si el triunfo del pueblo de Dios está asegurado como producto de la victoria de Cristo en el Calvario (</a:t>
            </a:r>
            <a:r>
              <a:rPr lang="es-DO" sz="3200" dirty="0" err="1">
                <a:solidFill>
                  <a:schemeClr val="bg1"/>
                </a:solidFill>
              </a:rPr>
              <a:t>Ap</a:t>
            </a:r>
            <a:r>
              <a:rPr lang="es-DO" sz="3200" dirty="0">
                <a:solidFill>
                  <a:schemeClr val="bg1"/>
                </a:solidFill>
              </a:rPr>
              <a:t> 5:5; 12:11), </a:t>
            </a:r>
            <a:r>
              <a:rPr lang="es-DO" sz="3200" dirty="0">
                <a:solidFill>
                  <a:srgbClr val="FFFF00"/>
                </a:solidFill>
              </a:rPr>
              <a:t>¿cómo puede alguien sostener que la reputación divina está en riesgo? </a:t>
            </a:r>
            <a:r>
              <a:rPr lang="es-DO" sz="3200" dirty="0">
                <a:solidFill>
                  <a:schemeClr val="bg1"/>
                </a:solidFill>
              </a:rPr>
              <a:t>Podemos admitir que la última crisis afecta la reputación de Dios y proyecta una imagen equivocada de su carácter, </a:t>
            </a:r>
            <a:r>
              <a:rPr lang="es-DO" sz="3200" u="sng" dirty="0">
                <a:solidFill>
                  <a:schemeClr val="bg1"/>
                </a:solidFill>
              </a:rPr>
              <a:t>pero que esté en </a:t>
            </a:r>
            <a:r>
              <a:rPr lang="es-DO" sz="3200" i="1" u="sng" dirty="0">
                <a:solidFill>
                  <a:schemeClr val="bg1"/>
                </a:solidFill>
              </a:rPr>
              <a:t>riesgo</a:t>
            </a:r>
            <a:r>
              <a:rPr lang="es-DO" sz="3200" u="sng" dirty="0">
                <a:solidFill>
                  <a:schemeClr val="bg1"/>
                </a:solidFill>
              </a:rPr>
              <a:t> y que depende de un grupo de creyentes que Dios mismo tiene que salvar y vindicar de las acusaciones de Satanás en el juicio investigador</a:t>
            </a:r>
            <a:r>
              <a:rPr lang="es-DO" sz="3200" dirty="0">
                <a:solidFill>
                  <a:schemeClr val="bg1"/>
                </a:solidFill>
              </a:rPr>
              <a:t>, como sostiene la TUG, </a:t>
            </a:r>
            <a:r>
              <a:rPr lang="es-DO" sz="3200" u="sng" dirty="0">
                <a:solidFill>
                  <a:srgbClr val="FFFF00"/>
                </a:solidFill>
              </a:rPr>
              <a:t>es exegéticamente insostenible.</a:t>
            </a:r>
            <a:endParaRPr lang="es-ES" sz="3200" u="sng" dirty="0">
              <a:solidFill>
                <a:srgbClr val="FFFF00"/>
              </a:solidFill>
            </a:endParaRPr>
          </a:p>
          <a:p>
            <a:endParaRPr lang="es-ES" sz="32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1273793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365760" y="0"/>
            <a:ext cx="11475720" cy="6986528"/>
          </a:xfrm>
          <a:prstGeom prst="rect">
            <a:avLst/>
          </a:prstGeom>
        </p:spPr>
        <p:txBody>
          <a:bodyPr wrap="square">
            <a:spAutoFit/>
          </a:bodyPr>
          <a:lstStyle/>
          <a:p>
            <a:r>
              <a:rPr lang="es-DO" sz="3200" dirty="0">
                <a:solidFill>
                  <a:schemeClr val="bg1"/>
                </a:solidFill>
              </a:rPr>
              <a:t>No tenemos la menor duda de que el pueblo de Dios vindicará a Dios, su carácter y su santa Ley en la última crisis, </a:t>
            </a:r>
            <a:r>
              <a:rPr lang="es-DO" sz="3200" dirty="0">
                <a:solidFill>
                  <a:srgbClr val="FFFF00"/>
                </a:solidFill>
              </a:rPr>
              <a:t>pero esa vindicación no es igual a la que Cristo logró en la cruz en términos de su alcance cósmico y propósito final. </a:t>
            </a:r>
            <a:r>
              <a:rPr lang="es-DO" sz="3200" dirty="0">
                <a:solidFill>
                  <a:schemeClr val="bg1"/>
                </a:solidFill>
              </a:rPr>
              <a:t>La vindicación que propiciarán los fieles </a:t>
            </a:r>
            <a:r>
              <a:rPr lang="es-DO" sz="3200" dirty="0">
                <a:solidFill>
                  <a:srgbClr val="FFFF00"/>
                </a:solidFill>
              </a:rPr>
              <a:t>será de la misma naturaleza que las protagonizadas por el pueblo de Dios en otros tiempos en medio de las crisis del pasado.</a:t>
            </a:r>
            <a:r>
              <a:rPr lang="es-DO" sz="3200" dirty="0">
                <a:solidFill>
                  <a:schemeClr val="bg1"/>
                </a:solidFill>
              </a:rPr>
              <a:t> Este tipo vindicación puede ser tanto de naturaleza individual (Enoc, Abraham, José, Elías, Ester, Daniel, Juan el Bautista, Pablo, etc.), como corporativa (los trecientos hombres de Gedeón, los jóvenes hebreos, los apóstoles, el remanente escatológico, etc</a:t>
            </a:r>
            <a:r>
              <a:rPr lang="es-DO" sz="3200" dirty="0" smtClean="0">
                <a:solidFill>
                  <a:schemeClr val="bg1"/>
                </a:solidFill>
              </a:rPr>
              <a:t>.).</a:t>
            </a:r>
            <a:r>
              <a:rPr lang="es-DO" sz="3200" baseline="30000" dirty="0">
                <a:solidFill>
                  <a:schemeClr val="bg1"/>
                </a:solidFill>
              </a:rPr>
              <a:t> </a:t>
            </a:r>
            <a:r>
              <a:rPr lang="es-DO" sz="3200" dirty="0" smtClean="0">
                <a:solidFill>
                  <a:schemeClr val="bg1"/>
                </a:solidFill>
              </a:rPr>
              <a:t>Fuera </a:t>
            </a:r>
            <a:r>
              <a:rPr lang="es-DO" sz="3200" dirty="0">
                <a:solidFill>
                  <a:schemeClr val="bg1"/>
                </a:solidFill>
              </a:rPr>
              <a:t>del registro bíblico, podríamos señalar a los grandes reformadores y a los grupos de fieles mártires tanto en forma individual como colectiva. </a:t>
            </a:r>
            <a:endParaRPr lang="es-ES" sz="3200" dirty="0">
              <a:solidFill>
                <a:schemeClr val="bg1"/>
              </a:solidFill>
            </a:endParaRPr>
          </a:p>
          <a:p>
            <a:endParaRPr lang="es-ES" sz="32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80139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365760" y="0"/>
            <a:ext cx="11475720" cy="7848302"/>
          </a:xfrm>
          <a:prstGeom prst="rect">
            <a:avLst/>
          </a:prstGeom>
        </p:spPr>
        <p:txBody>
          <a:bodyPr wrap="square">
            <a:spAutoFit/>
          </a:bodyPr>
          <a:lstStyle/>
          <a:p>
            <a:pPr algn="ctr"/>
            <a:r>
              <a:rPr lang="es-DO" sz="3600" b="1" dirty="0">
                <a:solidFill>
                  <a:schemeClr val="bg1"/>
                </a:solidFill>
              </a:rPr>
              <a:t>El modelo </a:t>
            </a:r>
            <a:r>
              <a:rPr lang="es-DO" sz="3600" b="1" dirty="0" smtClean="0">
                <a:solidFill>
                  <a:schemeClr val="bg1"/>
                </a:solidFill>
              </a:rPr>
              <a:t>bíblico</a:t>
            </a:r>
          </a:p>
          <a:p>
            <a:pPr algn="just"/>
            <a:endParaRPr lang="es-DO" sz="2800" dirty="0" smtClean="0">
              <a:solidFill>
                <a:schemeClr val="bg1"/>
              </a:solidFill>
            </a:endParaRPr>
          </a:p>
          <a:p>
            <a:pPr algn="just"/>
            <a:r>
              <a:rPr lang="es-DO" sz="2800" dirty="0" smtClean="0">
                <a:solidFill>
                  <a:schemeClr val="bg1"/>
                </a:solidFill>
              </a:rPr>
              <a:t>La </a:t>
            </a:r>
            <a:r>
              <a:rPr lang="es-DO" sz="2800" dirty="0">
                <a:solidFill>
                  <a:schemeClr val="bg1"/>
                </a:solidFill>
              </a:rPr>
              <a:t>Biblia sigue este modelo. La carta a los Hebreos (en su capítulo 11), se mueve del </a:t>
            </a:r>
            <a:r>
              <a:rPr lang="es-DO" sz="2800" dirty="0">
                <a:solidFill>
                  <a:srgbClr val="FFFF00"/>
                </a:solidFill>
              </a:rPr>
              <a:t>ámbito individual</a:t>
            </a:r>
            <a:r>
              <a:rPr lang="es-DO" sz="2800" dirty="0">
                <a:solidFill>
                  <a:schemeClr val="bg1"/>
                </a:solidFill>
              </a:rPr>
              <a:t>: Abel, Enoc, Noé, Abraham, Isaac, Jacob, Sara (vv. 4-11, </a:t>
            </a:r>
            <a:r>
              <a:rPr lang="es-DO" sz="2800" dirty="0">
                <a:solidFill>
                  <a:srgbClr val="FFFF00"/>
                </a:solidFill>
              </a:rPr>
              <a:t>al ámbito colectivo</a:t>
            </a:r>
            <a:r>
              <a:rPr lang="es-DO" sz="2800" dirty="0">
                <a:solidFill>
                  <a:schemeClr val="bg1"/>
                </a:solidFill>
              </a:rPr>
              <a:t>: una multitud numerosa, los que murieron, los herederos, los extranjeros y peregrinos (vv. 11-16). Este patrón se repite nuevamente en el mismo capítulo</a:t>
            </a:r>
            <a:r>
              <a:rPr lang="es-DO" sz="2800" dirty="0">
                <a:solidFill>
                  <a:srgbClr val="FFFF00"/>
                </a:solidFill>
              </a:rPr>
              <a:t>: ámbito individual: </a:t>
            </a:r>
            <a:r>
              <a:rPr lang="es-DO" sz="2800" dirty="0">
                <a:solidFill>
                  <a:schemeClr val="bg1"/>
                </a:solidFill>
              </a:rPr>
              <a:t>Abraham, Isaac, Moisés, </a:t>
            </a:r>
            <a:r>
              <a:rPr lang="es-DO" sz="2800" dirty="0" err="1">
                <a:solidFill>
                  <a:schemeClr val="bg1"/>
                </a:solidFill>
              </a:rPr>
              <a:t>Rahab</a:t>
            </a:r>
            <a:r>
              <a:rPr lang="es-DO" sz="2800" dirty="0">
                <a:solidFill>
                  <a:schemeClr val="bg1"/>
                </a:solidFill>
              </a:rPr>
              <a:t>, Gedeón, </a:t>
            </a:r>
            <a:r>
              <a:rPr lang="es-DO" sz="2800" dirty="0" err="1">
                <a:solidFill>
                  <a:schemeClr val="bg1"/>
                </a:solidFill>
              </a:rPr>
              <a:t>Barac</a:t>
            </a:r>
            <a:r>
              <a:rPr lang="es-DO" sz="2800" dirty="0">
                <a:solidFill>
                  <a:schemeClr val="bg1"/>
                </a:solidFill>
              </a:rPr>
              <a:t>, Sansón, </a:t>
            </a:r>
            <a:r>
              <a:rPr lang="es-DO" sz="2800" dirty="0" err="1">
                <a:solidFill>
                  <a:schemeClr val="bg1"/>
                </a:solidFill>
              </a:rPr>
              <a:t>Jefté</a:t>
            </a:r>
            <a:r>
              <a:rPr lang="es-DO" sz="2800" dirty="0">
                <a:solidFill>
                  <a:schemeClr val="bg1"/>
                </a:solidFill>
              </a:rPr>
              <a:t>, David (vv. 17-32); </a:t>
            </a:r>
            <a:r>
              <a:rPr lang="es-DO" sz="2800" dirty="0">
                <a:solidFill>
                  <a:srgbClr val="FFFF00"/>
                </a:solidFill>
              </a:rPr>
              <a:t>ámbito colectivo</a:t>
            </a:r>
            <a:r>
              <a:rPr lang="es-DO" sz="2800" dirty="0">
                <a:solidFill>
                  <a:schemeClr val="bg1"/>
                </a:solidFill>
              </a:rPr>
              <a:t>: los que conquistaron reinos, e hicieron justicia y otras hazañas (vv. 33-38). </a:t>
            </a:r>
            <a:r>
              <a:rPr lang="es-DO" sz="2800" dirty="0">
                <a:solidFill>
                  <a:srgbClr val="FFFF00"/>
                </a:solidFill>
              </a:rPr>
              <a:t>Los versículos 39-40 une a los creyentes de todos los tiempos, incluyendo la última generación, en un acto de vindicación final:</a:t>
            </a:r>
            <a:r>
              <a:rPr lang="es-DO" sz="2800" dirty="0">
                <a:solidFill>
                  <a:schemeClr val="bg1"/>
                </a:solidFill>
              </a:rPr>
              <a:t> «Y todos estos, aunque recibieron </a:t>
            </a:r>
            <a:r>
              <a:rPr lang="es-DO" sz="2800" dirty="0" smtClean="0">
                <a:solidFill>
                  <a:schemeClr val="bg1"/>
                </a:solidFill>
              </a:rPr>
              <a:t>buen </a:t>
            </a:r>
            <a:r>
              <a:rPr lang="es-DO" sz="2800" dirty="0">
                <a:solidFill>
                  <a:schemeClr val="bg1"/>
                </a:solidFill>
              </a:rPr>
              <a:t>testimonio por la fe, no recibieron el cumplimiento de la promesa para que no fuesen ellos perfeccionados aparte de nosotros; porque Dios había provisto algo mejor para nosotros». </a:t>
            </a:r>
            <a:endParaRPr lang="es-ES" sz="2800" dirty="0">
              <a:solidFill>
                <a:schemeClr val="bg1"/>
              </a:solidFill>
            </a:endParaRPr>
          </a:p>
          <a:p>
            <a:pPr algn="ctr"/>
            <a:endParaRPr lang="es-ES" sz="3600" dirty="0"/>
          </a:p>
          <a:p>
            <a:pPr algn="ctr"/>
            <a:r>
              <a:rPr lang="es-DO" sz="3600" b="1" dirty="0" smtClean="0">
                <a:solidFill>
                  <a:schemeClr val="bg1"/>
                </a:solidFill>
              </a:rPr>
              <a:t> </a:t>
            </a:r>
            <a:endParaRPr lang="es-ES" sz="3600" b="1" dirty="0">
              <a:solidFill>
                <a:schemeClr val="bg1"/>
              </a:solidFill>
            </a:endParaRPr>
          </a:p>
          <a:p>
            <a:endParaRPr lang="es-ES" sz="32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639151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443778730"/>
              </p:ext>
            </p:extLst>
          </p:nvPr>
        </p:nvGraphicFramePr>
        <p:xfrm>
          <a:off x="571500" y="411481"/>
          <a:ext cx="11201400" cy="6174401"/>
        </p:xfrm>
        <a:graphic>
          <a:graphicData uri="http://schemas.openxmlformats.org/drawingml/2006/table">
            <a:tbl>
              <a:tblPr firstRow="1" firstCol="1" bandRow="1">
                <a:tableStyleId>{5C22544A-7EE6-4342-B048-85BDC9FD1C3A}</a:tableStyleId>
              </a:tblPr>
              <a:tblGrid>
                <a:gridCol w="2403755"/>
                <a:gridCol w="1668768"/>
                <a:gridCol w="4453096"/>
                <a:gridCol w="2675781"/>
              </a:tblGrid>
              <a:tr h="179071">
                <a:tc>
                  <a:txBody>
                    <a:bodyPr/>
                    <a:lstStyle/>
                    <a:p>
                      <a:pPr algn="ctr">
                        <a:spcAft>
                          <a:spcPts val="0"/>
                        </a:spcAft>
                      </a:pPr>
                      <a:r>
                        <a:rPr lang="es-DO" sz="1600" dirty="0">
                          <a:effectLst/>
                        </a:rPr>
                        <a:t>Individual</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spcAft>
                          <a:spcPts val="0"/>
                        </a:spcAft>
                      </a:pPr>
                      <a:r>
                        <a:rPr lang="es-DO" sz="1600">
                          <a:effectLst/>
                        </a:rPr>
                        <a:t>Referencia</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spcAft>
                          <a:spcPts val="0"/>
                        </a:spcAft>
                      </a:pPr>
                      <a:r>
                        <a:rPr lang="es-DO" sz="1600">
                          <a:effectLst/>
                        </a:rPr>
                        <a:t>Colectivo</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spcAft>
                          <a:spcPts val="0"/>
                        </a:spcAft>
                      </a:pPr>
                      <a:r>
                        <a:rPr lang="es-DO" sz="1600">
                          <a:effectLst/>
                        </a:rPr>
                        <a:t>Referencia</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375650">
                <a:tc>
                  <a:txBody>
                    <a:bodyPr/>
                    <a:lstStyle/>
                    <a:p>
                      <a:pPr>
                        <a:lnSpc>
                          <a:spcPct val="107000"/>
                        </a:lnSpc>
                        <a:spcAft>
                          <a:spcPts val="0"/>
                        </a:spcAft>
                        <a:tabLst>
                          <a:tab pos="1668145" algn="l"/>
                        </a:tabLst>
                      </a:pPr>
                      <a:r>
                        <a:rPr lang="es-DO" sz="1600">
                          <a:effectLst/>
                        </a:rPr>
                        <a:t>Juan da testimonio.</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Ap 1:2</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Los santos, los profetas y mártires dan testimonio.</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Ap 6:9; 12:17; 14:12; 19:10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358142">
                <a:tc>
                  <a:txBody>
                    <a:bodyPr/>
                    <a:lstStyle/>
                    <a:p>
                      <a:pPr>
                        <a:spcAft>
                          <a:spcPts val="0"/>
                        </a:spcAft>
                      </a:pPr>
                      <a:r>
                        <a:rPr lang="es-DO" sz="1600">
                          <a:effectLst/>
                        </a:rPr>
                        <a:t>Juan en tribulación.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spcAft>
                          <a:spcPts val="0"/>
                        </a:spcAft>
                      </a:pPr>
                      <a:r>
                        <a:rPr lang="es-DO" sz="1600" dirty="0" err="1">
                          <a:effectLst/>
                        </a:rPr>
                        <a:t>Ap</a:t>
                      </a:r>
                      <a:r>
                        <a:rPr lang="es-DO" sz="1600" dirty="0">
                          <a:effectLst/>
                        </a:rPr>
                        <a:t> </a:t>
                      </a:r>
                      <a:r>
                        <a:rPr lang="es-DO" sz="1600" dirty="0" smtClean="0">
                          <a:effectLst/>
                        </a:rPr>
                        <a:t>1:9</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spcAft>
                          <a:spcPts val="0"/>
                        </a:spcAft>
                      </a:pPr>
                      <a:r>
                        <a:rPr lang="es-DO" sz="1600">
                          <a:effectLst/>
                        </a:rPr>
                        <a:t>La iglesia en tribulación.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spcAft>
                          <a:spcPts val="0"/>
                        </a:spcAft>
                      </a:pPr>
                      <a:r>
                        <a:rPr lang="es-DO" sz="1600" dirty="0" err="1">
                          <a:effectLst/>
                        </a:rPr>
                        <a:t>Ap</a:t>
                      </a:r>
                      <a:r>
                        <a:rPr lang="es-DO" sz="1600" dirty="0">
                          <a:effectLst/>
                        </a:rPr>
                        <a:t> </a:t>
                      </a:r>
                      <a:r>
                        <a:rPr lang="es-DO" sz="1600" dirty="0" smtClean="0">
                          <a:effectLst/>
                        </a:rPr>
                        <a:t>7:9</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757901">
                <a:tc>
                  <a:txBody>
                    <a:bodyPr/>
                    <a:lstStyle/>
                    <a:p>
                      <a:pPr>
                        <a:lnSpc>
                          <a:spcPct val="107000"/>
                        </a:lnSpc>
                        <a:spcAft>
                          <a:spcPts val="0"/>
                        </a:spcAft>
                        <a:tabLst>
                          <a:tab pos="1668145" algn="l"/>
                        </a:tabLst>
                      </a:pPr>
                      <a:r>
                        <a:rPr lang="es-DO" sz="1600">
                          <a:effectLst/>
                        </a:rPr>
                        <a:t>El mensaje a cada uno de los siete los ángeles de la iglesia.</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Ap 2:1, 8, 12, 18; 3:1, 7, 14.</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El mensaje a los fieles a los que se les dan las promesas.</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Ap 2:7, 11, 17; 26-29; 3:5; 12-13; 21</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566314">
                <a:tc>
                  <a:txBody>
                    <a:bodyPr/>
                    <a:lstStyle/>
                    <a:p>
                      <a:pPr>
                        <a:lnSpc>
                          <a:spcPct val="107000"/>
                        </a:lnSpc>
                        <a:spcAft>
                          <a:spcPts val="0"/>
                        </a:spcAft>
                        <a:tabLst>
                          <a:tab pos="1668145" algn="l"/>
                        </a:tabLst>
                      </a:pPr>
                      <a:r>
                        <a:rPr lang="es-DO" sz="1600">
                          <a:effectLst/>
                        </a:rPr>
                        <a:t>El fiel Antipas.</a:t>
                      </a:r>
                      <a:endParaRPr lang="es-ES" sz="1600">
                        <a:effectLst/>
                      </a:endParaRPr>
                    </a:p>
                    <a:p>
                      <a:pPr>
                        <a:lnSpc>
                          <a:spcPct val="107000"/>
                        </a:lnSpc>
                        <a:spcAft>
                          <a:spcPts val="0"/>
                        </a:spcAft>
                        <a:tabLst>
                          <a:tab pos="1668145" algn="l"/>
                        </a:tabLst>
                      </a:pPr>
                      <a:r>
                        <a:rPr lang="es-DO" sz="1600">
                          <a:effectLst/>
                        </a:rPr>
                        <a:t> </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Ap 2:13</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dirty="0">
                          <a:effectLst/>
                        </a:rPr>
                        <a:t>Los fieles en la historia: </a:t>
                      </a:r>
                      <a:r>
                        <a:rPr lang="es-DO" sz="1600" dirty="0" err="1">
                          <a:effectLst/>
                        </a:rPr>
                        <a:t>Sardis</a:t>
                      </a:r>
                      <a:r>
                        <a:rPr lang="es-DO" sz="1600" dirty="0">
                          <a:effectLst/>
                        </a:rPr>
                        <a:t>: «unas pocas (gr. </a:t>
                      </a:r>
                      <a:r>
                        <a:rPr lang="es-DO" sz="1600" dirty="0" err="1">
                          <a:effectLst/>
                        </a:rPr>
                        <a:t>oliga</a:t>
                      </a:r>
                      <a:r>
                        <a:rPr lang="es-DO" sz="1600" dirty="0">
                          <a:effectLst/>
                        </a:rPr>
                        <a:t>) personas», y los del tiempo del </a:t>
                      </a:r>
                      <a:r>
                        <a:rPr lang="es-DO" sz="1600" dirty="0" smtClean="0">
                          <a:effectLst/>
                        </a:rPr>
                        <a:t>fin.</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Ap 2:20; 3:4; 12:17; 14:12</a:t>
                      </a:r>
                      <a:endParaRPr lang="es-ES" sz="1600">
                        <a:effectLst/>
                      </a:endParaRPr>
                    </a:p>
                    <a:p>
                      <a:pPr>
                        <a:lnSpc>
                          <a:spcPct val="107000"/>
                        </a:lnSpc>
                        <a:spcAft>
                          <a:spcPts val="0"/>
                        </a:spcAft>
                        <a:tabLst>
                          <a:tab pos="1668145" algn="l"/>
                        </a:tabLst>
                      </a:pPr>
                      <a:r>
                        <a:rPr lang="es-DO" sz="1600">
                          <a:effectLst/>
                        </a:rPr>
                        <a:t> </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1332669">
                <a:tc>
                  <a:txBody>
                    <a:bodyPr/>
                    <a:lstStyle/>
                    <a:p>
                      <a:pPr>
                        <a:lnSpc>
                          <a:spcPct val="107000"/>
                        </a:lnSpc>
                        <a:spcAft>
                          <a:spcPts val="0"/>
                        </a:spcAft>
                        <a:tabLst>
                          <a:tab pos="1668145" algn="l"/>
                        </a:tabLst>
                      </a:pPr>
                      <a:r>
                        <a:rPr lang="es-DO" sz="1600">
                          <a:effectLst/>
                        </a:rPr>
                        <a:t>Juan, el libro dulce y amargo, el «misterio de Dios» proclamado a todas las naciones.</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endParaRPr lang="es-DO" sz="1600" dirty="0" smtClean="0">
                        <a:effectLst/>
                      </a:endParaRPr>
                    </a:p>
                    <a:p>
                      <a:pPr>
                        <a:lnSpc>
                          <a:spcPct val="107000"/>
                        </a:lnSpc>
                        <a:spcAft>
                          <a:spcPts val="0"/>
                        </a:spcAft>
                        <a:tabLst>
                          <a:tab pos="1668145" algn="l"/>
                        </a:tabLst>
                      </a:pPr>
                      <a:r>
                        <a:rPr lang="es-DO" sz="1600" dirty="0" err="1" smtClean="0">
                          <a:effectLst/>
                        </a:rPr>
                        <a:t>Ap</a:t>
                      </a:r>
                      <a:r>
                        <a:rPr lang="es-DO" sz="1600" dirty="0" smtClean="0">
                          <a:effectLst/>
                        </a:rPr>
                        <a:t> </a:t>
                      </a:r>
                      <a:r>
                        <a:rPr lang="es-DO" sz="1600" dirty="0">
                          <a:effectLst/>
                        </a:rPr>
                        <a:t>10:7-11</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 </a:t>
                      </a:r>
                      <a:endParaRPr lang="es-ES" sz="1600">
                        <a:effectLst/>
                      </a:endParaRPr>
                    </a:p>
                    <a:p>
                      <a:pPr>
                        <a:lnSpc>
                          <a:spcPct val="107000"/>
                        </a:lnSpc>
                        <a:spcAft>
                          <a:spcPts val="0"/>
                        </a:spcAft>
                        <a:tabLst>
                          <a:tab pos="1668145" algn="l"/>
                        </a:tabLst>
                      </a:pPr>
                      <a:r>
                        <a:rPr lang="es-DO" sz="1600">
                          <a:effectLst/>
                        </a:rPr>
                        <a:t>El remanente y la proclamación del Evangelio eterno a todas las naciones.</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dirty="0">
                          <a:effectLst/>
                        </a:rPr>
                        <a:t> </a:t>
                      </a:r>
                      <a:endParaRPr lang="es-DO" sz="1600" dirty="0" smtClean="0">
                        <a:effectLst/>
                      </a:endParaRPr>
                    </a:p>
                    <a:p>
                      <a:pPr>
                        <a:lnSpc>
                          <a:spcPct val="107000"/>
                        </a:lnSpc>
                        <a:spcAft>
                          <a:spcPts val="0"/>
                        </a:spcAft>
                        <a:tabLst>
                          <a:tab pos="1668145" algn="l"/>
                        </a:tabLst>
                      </a:pPr>
                      <a:r>
                        <a:rPr lang="es-DO" sz="1600" dirty="0" smtClean="0">
                          <a:effectLst/>
                        </a:rPr>
                        <a:t>  </a:t>
                      </a:r>
                      <a:r>
                        <a:rPr lang="es-DO" sz="1600" dirty="0" err="1" smtClean="0">
                          <a:effectLst/>
                        </a:rPr>
                        <a:t>Ap</a:t>
                      </a:r>
                      <a:r>
                        <a:rPr lang="es-DO" sz="1600" dirty="0" smtClean="0">
                          <a:effectLst/>
                        </a:rPr>
                        <a:t> </a:t>
                      </a:r>
                      <a:r>
                        <a:rPr lang="es-DO" sz="1600" dirty="0">
                          <a:effectLst/>
                        </a:rPr>
                        <a:t>14:6-12</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757901">
                <a:tc>
                  <a:txBody>
                    <a:bodyPr/>
                    <a:lstStyle/>
                    <a:p>
                      <a:pPr algn="ctr">
                        <a:lnSpc>
                          <a:spcPct val="107000"/>
                        </a:lnSpc>
                        <a:spcAft>
                          <a:spcPts val="0"/>
                        </a:spcAft>
                        <a:tabLst>
                          <a:tab pos="1668145" algn="l"/>
                        </a:tabLst>
                      </a:pPr>
                      <a:r>
                        <a:rPr lang="es-DO" sz="1600">
                          <a:effectLst/>
                        </a:rPr>
                        <a:t>Juan y la vara para medir el templo y sus adoradores.</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 </a:t>
                      </a:r>
                      <a:endParaRPr lang="es-ES" sz="1600">
                        <a:effectLst/>
                      </a:endParaRPr>
                    </a:p>
                    <a:p>
                      <a:pPr>
                        <a:lnSpc>
                          <a:spcPct val="107000"/>
                        </a:lnSpc>
                        <a:spcAft>
                          <a:spcPts val="0"/>
                        </a:spcAft>
                        <a:tabLst>
                          <a:tab pos="1668145" algn="l"/>
                        </a:tabLst>
                      </a:pPr>
                      <a:r>
                        <a:rPr lang="es-DO" sz="1600">
                          <a:effectLst/>
                        </a:rPr>
                        <a:t>Ap 11:1-2</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lnSpc>
                          <a:spcPct val="107000"/>
                        </a:lnSpc>
                        <a:spcAft>
                          <a:spcPts val="0"/>
                        </a:spcAft>
                        <a:tabLst>
                          <a:tab pos="1668145" algn="l"/>
                        </a:tabLst>
                      </a:pPr>
                      <a:r>
                        <a:rPr lang="es-DO" sz="1600">
                          <a:effectLst/>
                        </a:rPr>
                        <a:t> </a:t>
                      </a:r>
                      <a:endParaRPr lang="es-ES" sz="1600">
                        <a:effectLst/>
                      </a:endParaRPr>
                    </a:p>
                    <a:p>
                      <a:pPr algn="ctr">
                        <a:lnSpc>
                          <a:spcPct val="107000"/>
                        </a:lnSpc>
                        <a:spcAft>
                          <a:spcPts val="0"/>
                        </a:spcAft>
                        <a:tabLst>
                          <a:tab pos="1668145" algn="l"/>
                        </a:tabLst>
                      </a:pPr>
                      <a:r>
                        <a:rPr lang="es-DO" sz="1600">
                          <a:effectLst/>
                        </a:rPr>
                        <a:t>La obra de los testigos.</a:t>
                      </a:r>
                      <a:endParaRPr lang="es-ES" sz="1600">
                        <a:effectLst/>
                      </a:endParaRPr>
                    </a:p>
                    <a:p>
                      <a:pPr algn="ctr">
                        <a:lnSpc>
                          <a:spcPct val="107000"/>
                        </a:lnSpc>
                        <a:spcAft>
                          <a:spcPts val="0"/>
                        </a:spcAft>
                        <a:tabLst>
                          <a:tab pos="1668145" algn="l"/>
                        </a:tabLst>
                      </a:pPr>
                      <a:r>
                        <a:rPr lang="es-DO" sz="1600">
                          <a:effectLst/>
                        </a:rPr>
                        <a:t> </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lnSpc>
                          <a:spcPct val="107000"/>
                        </a:lnSpc>
                        <a:spcAft>
                          <a:spcPts val="0"/>
                        </a:spcAft>
                        <a:tabLst>
                          <a:tab pos="1668145" algn="l"/>
                        </a:tabLst>
                      </a:pPr>
                      <a:r>
                        <a:rPr lang="es-DO" sz="1600">
                          <a:effectLst/>
                        </a:rPr>
                        <a:t> </a:t>
                      </a:r>
                      <a:endParaRPr lang="es-ES" sz="1600">
                        <a:effectLst/>
                      </a:endParaRPr>
                    </a:p>
                    <a:p>
                      <a:pPr>
                        <a:lnSpc>
                          <a:spcPct val="107000"/>
                        </a:lnSpc>
                        <a:spcAft>
                          <a:spcPts val="0"/>
                        </a:spcAft>
                        <a:tabLst>
                          <a:tab pos="1668145" algn="l"/>
                        </a:tabLst>
                      </a:pPr>
                      <a:r>
                        <a:rPr lang="es-DO" sz="1600">
                          <a:effectLst/>
                        </a:rPr>
                        <a:t>Ap 11:3-12</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949491">
                <a:tc>
                  <a:txBody>
                    <a:bodyPr/>
                    <a:lstStyle/>
                    <a:p>
                      <a:pPr>
                        <a:lnSpc>
                          <a:spcPct val="107000"/>
                        </a:lnSpc>
                        <a:spcAft>
                          <a:spcPts val="800"/>
                        </a:spcAft>
                      </a:pPr>
                      <a:r>
                        <a:rPr lang="es-DO" sz="1600">
                          <a:effectLst/>
                        </a:rPr>
                        <a:t>El hijo de la mujer y su ascensión al cielo después de realizar su obra.</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a:effectLst/>
                        </a:rPr>
                        <a:t> </a:t>
                      </a:r>
                      <a:endParaRPr lang="es-ES" sz="1600">
                        <a:effectLst/>
                      </a:endParaRPr>
                    </a:p>
                    <a:p>
                      <a:pPr>
                        <a:lnSpc>
                          <a:spcPct val="107000"/>
                        </a:lnSpc>
                        <a:spcAft>
                          <a:spcPts val="0"/>
                        </a:spcAft>
                        <a:tabLst>
                          <a:tab pos="1668145" algn="l"/>
                        </a:tabLst>
                      </a:pPr>
                      <a:r>
                        <a:rPr lang="es-DO" sz="1600">
                          <a:effectLst/>
                        </a:rPr>
                        <a:t>Ap 12:5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lnSpc>
                          <a:spcPct val="107000"/>
                        </a:lnSpc>
                        <a:spcAft>
                          <a:spcPts val="0"/>
                        </a:spcAft>
                        <a:tabLst>
                          <a:tab pos="1668145" algn="l"/>
                        </a:tabLst>
                      </a:pPr>
                      <a:r>
                        <a:rPr lang="es-DO" sz="1600" dirty="0">
                          <a:effectLst/>
                        </a:rPr>
                        <a:t>Los testigos y </a:t>
                      </a:r>
                      <a:r>
                        <a:rPr lang="es-DO" sz="1600" dirty="0" smtClean="0">
                          <a:effectLst/>
                        </a:rPr>
                        <a:t>la </a:t>
                      </a:r>
                      <a:r>
                        <a:rPr lang="es-DO" sz="1600" dirty="0">
                          <a:effectLst/>
                        </a:rPr>
                        <a:t>ascensión al cielo después de realizar su obra.</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lnSpc>
                          <a:spcPct val="107000"/>
                        </a:lnSpc>
                        <a:spcAft>
                          <a:spcPts val="0"/>
                        </a:spcAft>
                        <a:tabLst>
                          <a:tab pos="1668145" algn="l"/>
                        </a:tabLst>
                      </a:pPr>
                      <a:r>
                        <a:rPr lang="es-DO" sz="1600">
                          <a:effectLst/>
                        </a:rPr>
                        <a:t> </a:t>
                      </a:r>
                      <a:endParaRPr lang="es-ES" sz="1600">
                        <a:effectLst/>
                      </a:endParaRPr>
                    </a:p>
                    <a:p>
                      <a:pPr>
                        <a:lnSpc>
                          <a:spcPct val="107000"/>
                        </a:lnSpc>
                        <a:spcAft>
                          <a:spcPts val="0"/>
                        </a:spcAft>
                        <a:tabLst>
                          <a:tab pos="1668145" algn="l"/>
                        </a:tabLst>
                      </a:pPr>
                      <a:r>
                        <a:rPr lang="es-DO" sz="1600">
                          <a:effectLst/>
                        </a:rPr>
                        <a:t>Ap 11:3,12</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r h="757901">
                <a:tc>
                  <a:txBody>
                    <a:bodyPr/>
                    <a:lstStyle/>
                    <a:p>
                      <a:pPr algn="ctr">
                        <a:lnSpc>
                          <a:spcPct val="107000"/>
                        </a:lnSpc>
                        <a:spcAft>
                          <a:spcPts val="0"/>
                        </a:spcAft>
                        <a:tabLst>
                          <a:tab pos="1668145" algn="l"/>
                        </a:tabLst>
                      </a:pPr>
                      <a:r>
                        <a:rPr lang="es-DO" sz="1600">
                          <a:effectLst/>
                        </a:rPr>
                        <a:t>El hijo de la mujer y su victoria sobre el dragón.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lnSpc>
                          <a:spcPct val="107000"/>
                        </a:lnSpc>
                        <a:spcAft>
                          <a:spcPts val="0"/>
                        </a:spcAft>
                        <a:tabLst>
                          <a:tab pos="1668145" algn="l"/>
                        </a:tabLst>
                      </a:pPr>
                      <a:r>
                        <a:rPr lang="es-DO" sz="1600">
                          <a:effectLst/>
                        </a:rPr>
                        <a:t> </a:t>
                      </a:r>
                      <a:endParaRPr lang="es-ES" sz="1600">
                        <a:effectLst/>
                      </a:endParaRPr>
                    </a:p>
                    <a:p>
                      <a:pPr>
                        <a:lnSpc>
                          <a:spcPct val="107000"/>
                        </a:lnSpc>
                        <a:spcAft>
                          <a:spcPts val="0"/>
                        </a:spcAft>
                        <a:tabLst>
                          <a:tab pos="1668145" algn="l"/>
                        </a:tabLst>
                      </a:pPr>
                      <a:r>
                        <a:rPr lang="es-DO" sz="1600">
                          <a:effectLst/>
                        </a:rPr>
                        <a:t>Ap 12:5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gn="ctr">
                        <a:lnSpc>
                          <a:spcPct val="107000"/>
                        </a:lnSpc>
                        <a:spcAft>
                          <a:spcPts val="0"/>
                        </a:spcAft>
                        <a:tabLst>
                          <a:tab pos="1668145" algn="l"/>
                        </a:tabLst>
                      </a:pPr>
                      <a:r>
                        <a:rPr lang="es-DO" sz="1600">
                          <a:effectLst/>
                        </a:rPr>
                        <a:t> </a:t>
                      </a:r>
                      <a:endParaRPr lang="es-ES" sz="1600">
                        <a:effectLst/>
                      </a:endParaRPr>
                    </a:p>
                    <a:p>
                      <a:pPr algn="ctr">
                        <a:lnSpc>
                          <a:spcPct val="107000"/>
                        </a:lnSpc>
                        <a:spcAft>
                          <a:spcPts val="0"/>
                        </a:spcAft>
                        <a:tabLst>
                          <a:tab pos="1668145" algn="l"/>
                        </a:tabLst>
                      </a:pPr>
                      <a:r>
                        <a:rPr lang="es-DO" sz="1600">
                          <a:effectLst/>
                        </a:rPr>
                        <a:t>La simiente de la mujer y el ataque del dragón.</a:t>
                      </a:r>
                      <a:endParaRPr lang="es-ES" sz="1600">
                        <a:effectLst/>
                      </a:endParaRPr>
                    </a:p>
                    <a:p>
                      <a:pPr>
                        <a:lnSpc>
                          <a:spcPct val="107000"/>
                        </a:lnSpc>
                        <a:spcAft>
                          <a:spcPts val="0"/>
                        </a:spcAft>
                        <a:tabLst>
                          <a:tab pos="1668145" algn="l"/>
                        </a:tabLst>
                      </a:pPr>
                      <a:r>
                        <a:rPr lang="es-DO" sz="1600">
                          <a:effectLst/>
                        </a:rPr>
                        <a:t> </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c>
                  <a:txBody>
                    <a:bodyPr/>
                    <a:lstStyle/>
                    <a:p>
                      <a:pPr>
                        <a:lnSpc>
                          <a:spcPct val="107000"/>
                        </a:lnSpc>
                        <a:spcAft>
                          <a:spcPts val="0"/>
                        </a:spcAft>
                        <a:tabLst>
                          <a:tab pos="1668145" algn="l"/>
                        </a:tabLst>
                      </a:pPr>
                      <a:r>
                        <a:rPr lang="es-DO" sz="1600" dirty="0">
                          <a:effectLst/>
                        </a:rPr>
                        <a:t> </a:t>
                      </a:r>
                      <a:endParaRPr lang="es-ES" sz="1600" dirty="0">
                        <a:effectLst/>
                      </a:endParaRPr>
                    </a:p>
                    <a:p>
                      <a:pPr>
                        <a:lnSpc>
                          <a:spcPct val="107000"/>
                        </a:lnSpc>
                        <a:spcAft>
                          <a:spcPts val="0"/>
                        </a:spcAft>
                        <a:tabLst>
                          <a:tab pos="1668145" algn="l"/>
                        </a:tabLst>
                      </a:pPr>
                      <a:r>
                        <a:rPr lang="es-DO" sz="1600" dirty="0" err="1">
                          <a:effectLst/>
                        </a:rPr>
                        <a:t>Ap</a:t>
                      </a:r>
                      <a:r>
                        <a:rPr lang="es-DO" sz="1600" dirty="0">
                          <a:effectLst/>
                        </a:rPr>
                        <a:t> 12:17</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000" marR="55000" marT="0" marB="0"/>
                </a:tc>
              </a:tr>
            </a:tbl>
          </a:graphicData>
        </a:graphic>
      </p:graphicFrame>
    </p:spTree>
    <p:extLst>
      <p:ext uri="{BB962C8B-B14F-4D97-AF65-F5344CB8AC3E}">
        <p14:creationId xmlns:p14="http://schemas.microsoft.com/office/powerpoint/2010/main" val="25121443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621030" y="289679"/>
            <a:ext cx="10949940" cy="6278642"/>
          </a:xfrm>
          <a:prstGeom prst="rect">
            <a:avLst/>
          </a:prstGeom>
        </p:spPr>
        <p:txBody>
          <a:bodyPr wrap="square">
            <a:spAutoFit/>
          </a:bodyPr>
          <a:lstStyle/>
          <a:p>
            <a:pPr algn="just"/>
            <a:r>
              <a:rPr lang="es-DO"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Así, </a:t>
            </a:r>
            <a:r>
              <a:rPr lang="es-DO" sz="4800" dirty="0">
                <a:solidFill>
                  <a:srgbClr val="FFFF00"/>
                </a:solidFill>
                <a:latin typeface="Calibri" panose="020F0502020204030204" pitchFamily="34" charset="0"/>
                <a:ea typeface="Calibri" panose="020F0502020204030204" pitchFamily="34" charset="0"/>
                <a:cs typeface="Times New Roman" panose="02020603050405020304" pitchFamily="18" charset="0"/>
              </a:rPr>
              <a:t>Dios es vindicado por sus hijos en cada etapa del tiempo</a:t>
            </a:r>
            <a:r>
              <a:rPr lang="es-DO"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de manera </a:t>
            </a:r>
            <a:r>
              <a:rPr lang="es-DO" sz="48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individual</a:t>
            </a:r>
            <a:r>
              <a:rPr lang="es-DO"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y </a:t>
            </a:r>
            <a:r>
              <a:rPr lang="es-DO" sz="4800" u="sng" dirty="0">
                <a:solidFill>
                  <a:schemeClr val="bg1"/>
                </a:solidFill>
                <a:latin typeface="Calibri" panose="020F0502020204030204" pitchFamily="34" charset="0"/>
                <a:ea typeface="Calibri" panose="020F0502020204030204" pitchFamily="34" charset="0"/>
                <a:cs typeface="Times New Roman" panose="02020603050405020304" pitchFamily="18" charset="0"/>
              </a:rPr>
              <a:t>colectiva</a:t>
            </a:r>
            <a:r>
              <a:rPr lang="es-DO"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s-DO" sz="48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cuando cumplen su propósito y desarrollan las </a:t>
            </a:r>
            <a:r>
              <a:rPr lang="es-DO" sz="4800" dirty="0">
                <a:solidFill>
                  <a:srgbClr val="FFFF00"/>
                </a:solidFill>
              </a:rPr>
              <a:t>virtudes cristianas en sus vidas y caracteres</a:t>
            </a:r>
            <a:r>
              <a:rPr lang="es-DO" sz="4800" dirty="0">
                <a:solidFill>
                  <a:schemeClr val="bg1"/>
                </a:solidFill>
              </a:rPr>
              <a:t>. No obstante, </a:t>
            </a:r>
            <a:r>
              <a:rPr lang="es-DO" sz="4800" dirty="0">
                <a:solidFill>
                  <a:srgbClr val="FFFF00"/>
                </a:solidFill>
              </a:rPr>
              <a:t>ninguna</a:t>
            </a:r>
            <a:r>
              <a:rPr lang="es-DO" sz="4800" dirty="0">
                <a:solidFill>
                  <a:schemeClr val="bg1"/>
                </a:solidFill>
              </a:rPr>
              <a:t> de estas vindicaciones es </a:t>
            </a:r>
            <a:r>
              <a:rPr lang="es-DO" sz="4800" dirty="0">
                <a:solidFill>
                  <a:srgbClr val="FFFF00"/>
                </a:solidFill>
              </a:rPr>
              <a:t>absoluta</a:t>
            </a:r>
            <a:r>
              <a:rPr lang="es-DO" sz="4800" dirty="0">
                <a:solidFill>
                  <a:schemeClr val="bg1"/>
                </a:solidFill>
              </a:rPr>
              <a:t> y de alcance </a:t>
            </a:r>
            <a:r>
              <a:rPr lang="es-DO" sz="4800" dirty="0" smtClean="0">
                <a:solidFill>
                  <a:schemeClr val="bg1"/>
                </a:solidFill>
              </a:rPr>
              <a:t>cósmico. </a:t>
            </a:r>
            <a:r>
              <a:rPr lang="es-DO" sz="4800" dirty="0" smtClean="0">
                <a:solidFill>
                  <a:srgbClr val="FFFF00"/>
                </a:solidFill>
              </a:rPr>
              <a:t>Solo </a:t>
            </a:r>
            <a:r>
              <a:rPr lang="es-DO" sz="4800" dirty="0">
                <a:solidFill>
                  <a:srgbClr val="FFFF00"/>
                </a:solidFill>
              </a:rPr>
              <a:t>Cristo logró semejante hazaña. </a:t>
            </a:r>
            <a:endParaRPr lang="es-ES" sz="4800" dirty="0">
              <a:solidFill>
                <a:srgbClr val="FFFF00"/>
              </a:solidFill>
            </a:endParaRPr>
          </a:p>
          <a:p>
            <a:endParaRPr lang="es-ES" dirty="0"/>
          </a:p>
        </p:txBody>
      </p:sp>
    </p:spTree>
    <p:extLst>
      <p:ext uri="{BB962C8B-B14F-4D97-AF65-F5344CB8AC3E}">
        <p14:creationId xmlns:p14="http://schemas.microsoft.com/office/powerpoint/2010/main" val="11019759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xmlns=""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5116404" y="361295"/>
            <a:ext cx="1959191" cy="923330"/>
          </a:xfrm>
          <a:prstGeom prst="rect">
            <a:avLst/>
          </a:prstGeom>
          <a:noFill/>
        </p:spPr>
        <p:txBody>
          <a:bodyPr wrap="none" lIns="91440" tIns="45720" rIns="91440" bIns="45720">
            <a:spAutoFit/>
          </a:bodyPr>
          <a:lstStyle/>
          <a:p>
            <a:pPr algn="ctr"/>
            <a:r>
              <a:rPr lang="es-E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Calibri" panose="020F0502020204030204" pitchFamily="34" charset="0"/>
                <a:ea typeface="Calibri" panose="020F0502020204030204" pitchFamily="34" charset="0"/>
                <a:cs typeface="Times New Roman" panose="02020603050405020304" pitchFamily="18" charset="0"/>
              </a:rPr>
              <a:t>QUIZZ</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Rectángulo 4"/>
          <p:cNvSpPr/>
          <p:nvPr/>
        </p:nvSpPr>
        <p:spPr>
          <a:xfrm>
            <a:off x="220980" y="1374925"/>
            <a:ext cx="11750040" cy="707886"/>
          </a:xfrm>
          <a:prstGeom prst="rect">
            <a:avLst/>
          </a:prstGeom>
        </p:spPr>
        <p:txBody>
          <a:bodyPr wrap="square">
            <a:spAutoFit/>
          </a:bodyPr>
          <a:lstStyle/>
          <a:p>
            <a:endParaRPr lang="es-ES" sz="4000" dirty="0">
              <a:solidFill>
                <a:srgbClr val="FFFF00"/>
              </a:solidFill>
              <a:latin typeface="Bahnschrift SemiCondensed" panose="020B0502040204020203" pitchFamily="34" charset="0"/>
            </a:endParaRPr>
          </a:p>
        </p:txBody>
      </p:sp>
      <p:sp>
        <p:nvSpPr>
          <p:cNvPr id="6" name="Rectángulo 5"/>
          <p:cNvSpPr/>
          <p:nvPr/>
        </p:nvSpPr>
        <p:spPr>
          <a:xfrm>
            <a:off x="220980" y="1374925"/>
            <a:ext cx="11750040" cy="954107"/>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En la crisis final el método de la salvación es distinto para los de la última generación que para todos los demás creyentes.</a:t>
            </a:r>
          </a:p>
        </p:txBody>
      </p:sp>
      <p:sp>
        <p:nvSpPr>
          <p:cNvPr id="7" name="Rectángulo 6"/>
          <p:cNvSpPr/>
          <p:nvPr/>
        </p:nvSpPr>
        <p:spPr>
          <a:xfrm>
            <a:off x="220980" y="2396932"/>
            <a:ext cx="11750040" cy="523220"/>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La naturaleza de la crisis final será de manera global.</a:t>
            </a:r>
          </a:p>
        </p:txBody>
      </p:sp>
      <p:sp>
        <p:nvSpPr>
          <p:cNvPr id="8" name="Rectángulo 7"/>
          <p:cNvSpPr/>
          <p:nvPr/>
        </p:nvSpPr>
        <p:spPr>
          <a:xfrm>
            <a:off x="8554726" y="442258"/>
            <a:ext cx="480060" cy="644298"/>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ES" sz="2400" dirty="0" smtClean="0">
                <a:ln>
                  <a:solidFill>
                    <a:schemeClr val="bg1"/>
                  </a:solidFill>
                </a:ln>
              </a:rPr>
              <a:t>F</a:t>
            </a:r>
            <a:endParaRPr lang="es-ES" sz="2400" dirty="0">
              <a:ln>
                <a:solidFill>
                  <a:schemeClr val="bg1"/>
                </a:solidFill>
              </a:ln>
            </a:endParaRPr>
          </a:p>
        </p:txBody>
      </p:sp>
      <p:sp>
        <p:nvSpPr>
          <p:cNvPr id="9" name="Rectángulo 8"/>
          <p:cNvSpPr/>
          <p:nvPr/>
        </p:nvSpPr>
        <p:spPr>
          <a:xfrm>
            <a:off x="7575130" y="442258"/>
            <a:ext cx="480060" cy="64429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smtClean="0">
                <a:ln>
                  <a:solidFill>
                    <a:schemeClr val="bg1"/>
                  </a:solidFill>
                </a:ln>
                <a:solidFill>
                  <a:schemeClr val="tx1"/>
                </a:solidFill>
              </a:rPr>
              <a:t>V</a:t>
            </a:r>
            <a:endParaRPr lang="es-ES" sz="2400" dirty="0">
              <a:ln>
                <a:solidFill>
                  <a:schemeClr val="bg1"/>
                </a:solidFill>
              </a:ln>
              <a:solidFill>
                <a:schemeClr val="tx1"/>
              </a:solidFill>
            </a:endParaRPr>
          </a:p>
        </p:txBody>
      </p:sp>
      <p:sp>
        <p:nvSpPr>
          <p:cNvPr id="10" name="Rectángulo 9"/>
          <p:cNvSpPr/>
          <p:nvPr/>
        </p:nvSpPr>
        <p:spPr>
          <a:xfrm>
            <a:off x="220979" y="3161931"/>
            <a:ext cx="11750040" cy="954107"/>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El decreto de muerte no es algo que solo afrontarán los creyentes de la última generación.</a:t>
            </a:r>
          </a:p>
        </p:txBody>
      </p:sp>
      <p:sp>
        <p:nvSpPr>
          <p:cNvPr id="11" name="Rectángulo 10"/>
          <p:cNvSpPr/>
          <p:nvPr/>
        </p:nvSpPr>
        <p:spPr>
          <a:xfrm>
            <a:off x="220979" y="4248487"/>
            <a:ext cx="11750040" cy="1384995"/>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La reputación de Dios está en juego y dependerá del éxito de los últimos creyentes vivos antes de la segunda venida.</a:t>
            </a:r>
            <a:endParaRPr lang="es-ES" sz="2800" dirty="0">
              <a:solidFill>
                <a:schemeClr val="bg1"/>
              </a:solidFill>
              <a:latin typeface="Bahnschrift SemiCondensed" panose="020B0502040204020203" pitchFamily="34" charset="0"/>
            </a:endParaRPr>
          </a:p>
          <a:p>
            <a:endParaRPr lang="es-ES" sz="2800" dirty="0" smtClean="0">
              <a:latin typeface="Bahnschrift SemiCondensed" panose="020B0502040204020203" pitchFamily="34" charset="0"/>
            </a:endParaRPr>
          </a:p>
        </p:txBody>
      </p:sp>
      <p:sp>
        <p:nvSpPr>
          <p:cNvPr id="12" name="Rectángulo 11"/>
          <p:cNvSpPr/>
          <p:nvPr/>
        </p:nvSpPr>
        <p:spPr>
          <a:xfrm>
            <a:off x="220979" y="5221448"/>
            <a:ext cx="11750040" cy="954107"/>
          </a:xfrm>
          <a:prstGeom prst="rect">
            <a:avLst/>
          </a:prstGeom>
        </p:spPr>
        <p:txBody>
          <a:bodyPr wrap="square">
            <a:spAutoFit/>
          </a:bodyPr>
          <a:lstStyle/>
          <a:p>
            <a:r>
              <a:rPr lang="es-ES" sz="2800" dirty="0" smtClean="0">
                <a:solidFill>
                  <a:schemeClr val="bg1"/>
                </a:solidFill>
                <a:latin typeface="Bahnschrift SemiCondensed" panose="020B0502040204020203" pitchFamily="34" charset="0"/>
              </a:rPr>
              <a:t>Dios es vindicado por su pueblo individual y colectivamente de manera absoluta y cósmica.</a:t>
            </a:r>
            <a:endParaRPr lang="es-ES" sz="28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237233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
                                            <p:txEl>
                                              <p:pRg st="0" end="0"/>
                                            </p:txEl>
                                          </p:spTgt>
                                        </p:tgtEl>
                                        <p:attrNameLst>
                                          <p:attrName>ppt_c</p:attrName>
                                        </p:attrNameLst>
                                      </p:cBhvr>
                                      <p:to>
                                        <a:srgbClr val="FF0000"/>
                                      </p:to>
                                    </p:animClr>
                                  </p:subTnLst>
                                </p:cTn>
                              </p:par>
                            </p:childTnLst>
                          </p:cTn>
                        </p:par>
                      </p:childTnLst>
                    </p:cTn>
                  </p:par>
                  <p:par>
                    <p:cTn id="7" fill="hold">
                      <p:stCondLst>
                        <p:cond delay="indefinite"/>
                      </p:stCondLst>
                      <p:childTnLst>
                        <p:par>
                          <p:cTn id="8" fill="hold">
                            <p:stCondLst>
                              <p:cond delay="0"/>
                            </p:stCondLst>
                            <p:childTnLst>
                              <p:par>
                                <p:cTn id="9" presetID="19" presetClass="emph" presetSubtype="0" fill="hold" nodeType="clickEffect">
                                  <p:stCondLst>
                                    <p:cond delay="0"/>
                                  </p:stCondLst>
                                  <p:childTnLst>
                                    <p:animClr clrSpc="rgb" dir="cw">
                                      <p:cBhvr override="childStyle">
                                        <p:cTn id="10" dur="500" fill="hold"/>
                                        <p:tgtEl>
                                          <p:spTgt spid="6">
                                            <p:txEl>
                                              <p:pRg st="0" end="0"/>
                                            </p:txEl>
                                          </p:spTgt>
                                        </p:tgtEl>
                                        <p:attrNameLst>
                                          <p:attrName>style.color</p:attrName>
                                        </p:attrNameLst>
                                      </p:cBhvr>
                                      <p:to>
                                        <a:schemeClr val="accent2"/>
                                      </p:to>
                                    </p:animClr>
                                    <p:animClr clrSpc="rgb" dir="cw">
                                      <p:cBhvr>
                                        <p:cTn id="11" dur="500" fill="hold"/>
                                        <p:tgtEl>
                                          <p:spTgt spid="6">
                                            <p:txEl>
                                              <p:pRg st="0" end="0"/>
                                            </p:txEl>
                                          </p:spTgt>
                                        </p:tgtEl>
                                        <p:attrNameLst>
                                          <p:attrName>fillcolor</p:attrName>
                                        </p:attrNameLst>
                                      </p:cBhvr>
                                      <p:to>
                                        <a:schemeClr val="accent2"/>
                                      </p:to>
                                    </p:animClr>
                                    <p:set>
                                      <p:cBhvr>
                                        <p:cTn id="12" dur="500" fill="hold"/>
                                        <p:tgtEl>
                                          <p:spTgt spid="6">
                                            <p:txEl>
                                              <p:pRg st="0" end="0"/>
                                            </p:txEl>
                                          </p:spTgt>
                                        </p:tgtEl>
                                        <p:attrNameLst>
                                          <p:attrName>fill.type</p:attrName>
                                        </p:attrNameLst>
                                      </p:cBhvr>
                                      <p:to>
                                        <p:strVal val="solid"/>
                                      </p:to>
                                    </p:set>
                                    <p:set>
                                      <p:cBhvr>
                                        <p:cTn id="13" dur="500" fill="hold"/>
                                        <p:tgtEl>
                                          <p:spTgt spid="6">
                                            <p:txEl>
                                              <p:pRg st="0" end="0"/>
                                            </p:txEl>
                                          </p:spTgt>
                                        </p:tgtEl>
                                        <p:attrNameLst>
                                          <p:attrName>fill.on</p:attrName>
                                        </p:attrNameLst>
                                      </p:cBhvr>
                                      <p:to>
                                        <p:strVal val="true"/>
                                      </p:to>
                                    </p:set>
                                  </p:childTnLst>
                                  <p:subTnLst>
                                    <p:animClr clrSpc="rgb" dir="cw">
                                      <p:cBhvr override="childStyle">
                                        <p:cTn dur="1" fill="hold" display="0" masterRel="nextClick" afterEffect="1"/>
                                        <p:tgtEl>
                                          <p:spTgt spid="6">
                                            <p:txEl>
                                              <p:pRg st="0" end="0"/>
                                            </p:txEl>
                                          </p:spTgt>
                                        </p:tgtEl>
                                        <p:attrNameLst>
                                          <p:attrName>ppt_c</p:attrName>
                                        </p:attrNameLst>
                                      </p:cBhvr>
                                      <p:to>
                                        <a:srgbClr val="FF0000"/>
                                      </p:to>
                                    </p:animClr>
                                  </p:sub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0" end="0"/>
                                            </p:txEl>
                                          </p:spTgt>
                                        </p:tgtEl>
                                        <p:attrNameLst>
                                          <p:attrName>ppt_c</p:attrName>
                                        </p:attrNameLst>
                                      </p:cBhvr>
                                      <p:to>
                                        <a:srgbClr val="FFFF00"/>
                                      </p:to>
                                    </p:animClr>
                                  </p:subTnLst>
                                </p:cTn>
                              </p:par>
                            </p:childTnLst>
                          </p:cTn>
                        </p:par>
                      </p:childTnLst>
                    </p:cTn>
                  </p:par>
                  <p:par>
                    <p:cTn id="18" fill="hold">
                      <p:stCondLst>
                        <p:cond delay="indefinite"/>
                      </p:stCondLst>
                      <p:childTnLst>
                        <p:par>
                          <p:cTn id="19" fill="hold">
                            <p:stCondLst>
                              <p:cond delay="0"/>
                            </p:stCondLst>
                            <p:childTnLst>
                              <p:par>
                                <p:cTn id="20" presetID="19" presetClass="emph" presetSubtype="0" fill="hold" nodeType="clickEffect">
                                  <p:stCondLst>
                                    <p:cond delay="0"/>
                                  </p:stCondLst>
                                  <p:childTnLst>
                                    <p:animClr clrSpc="rgb" dir="cw">
                                      <p:cBhvr override="childStyle">
                                        <p:cTn id="21" dur="500" fill="hold"/>
                                        <p:tgtEl>
                                          <p:spTgt spid="7">
                                            <p:txEl>
                                              <p:pRg st="0" end="0"/>
                                            </p:txEl>
                                          </p:spTgt>
                                        </p:tgtEl>
                                        <p:attrNameLst>
                                          <p:attrName>style.color</p:attrName>
                                        </p:attrNameLst>
                                      </p:cBhvr>
                                      <p:to>
                                        <a:schemeClr val="accent2"/>
                                      </p:to>
                                    </p:animClr>
                                    <p:animClr clrSpc="rgb" dir="cw">
                                      <p:cBhvr>
                                        <p:cTn id="22" dur="500" fill="hold"/>
                                        <p:tgtEl>
                                          <p:spTgt spid="7">
                                            <p:txEl>
                                              <p:pRg st="0" end="0"/>
                                            </p:txEl>
                                          </p:spTgt>
                                        </p:tgtEl>
                                        <p:attrNameLst>
                                          <p:attrName>fillcolor</p:attrName>
                                        </p:attrNameLst>
                                      </p:cBhvr>
                                      <p:to>
                                        <a:schemeClr val="accent2"/>
                                      </p:to>
                                    </p:animClr>
                                    <p:set>
                                      <p:cBhvr>
                                        <p:cTn id="23" dur="500" fill="hold"/>
                                        <p:tgtEl>
                                          <p:spTgt spid="7">
                                            <p:txEl>
                                              <p:pRg st="0" end="0"/>
                                            </p:txEl>
                                          </p:spTgt>
                                        </p:tgtEl>
                                        <p:attrNameLst>
                                          <p:attrName>fill.type</p:attrName>
                                        </p:attrNameLst>
                                      </p:cBhvr>
                                      <p:to>
                                        <p:strVal val="solid"/>
                                      </p:to>
                                    </p:set>
                                    <p:set>
                                      <p:cBhvr>
                                        <p:cTn id="24" dur="500" fill="hold"/>
                                        <p:tgtEl>
                                          <p:spTgt spid="7">
                                            <p:txEl>
                                              <p:pRg st="0" end="0"/>
                                            </p:txEl>
                                          </p:spTgt>
                                        </p:tgtEl>
                                        <p:attrNameLst>
                                          <p:attrName>fill.on</p:attrName>
                                        </p:attrNameLst>
                                      </p:cBhvr>
                                      <p:to>
                                        <p:strVal val="true"/>
                                      </p:to>
                                    </p:set>
                                  </p:childTnLst>
                                  <p:subTnLst>
                                    <p:animClr clrSpc="rgb" dir="cw">
                                      <p:cBhvr override="childStyle">
                                        <p:cTn dur="1" fill="hold" display="0" masterRel="nextClick" afterEffect="1"/>
                                        <p:tgtEl>
                                          <p:spTgt spid="7">
                                            <p:txEl>
                                              <p:pRg st="0" end="0"/>
                                            </p:txEl>
                                          </p:spTgt>
                                        </p:tgtEl>
                                        <p:attrNameLst>
                                          <p:attrName>ppt_c</p:attrName>
                                        </p:attrNameLst>
                                      </p:cBhvr>
                                      <p:to>
                                        <a:srgbClr val="FFFF00"/>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9" presetClass="emph" presetSubtype="0" fill="hold" nodeType="clickEffect">
                                  <p:stCondLst>
                                    <p:cond delay="0"/>
                                  </p:stCondLst>
                                  <p:childTnLst>
                                    <p:animClr clrSpc="rgb" dir="cw">
                                      <p:cBhvr override="childStyle">
                                        <p:cTn id="32" dur="500" fill="hold"/>
                                        <p:tgtEl>
                                          <p:spTgt spid="10">
                                            <p:txEl>
                                              <p:pRg st="0" end="0"/>
                                            </p:txEl>
                                          </p:spTgt>
                                        </p:tgtEl>
                                        <p:attrNameLst>
                                          <p:attrName>style.color</p:attrName>
                                        </p:attrNameLst>
                                      </p:cBhvr>
                                      <p:to>
                                        <a:srgbClr val="FFFF00"/>
                                      </p:to>
                                    </p:animClr>
                                    <p:animClr clrSpc="rgb" dir="cw">
                                      <p:cBhvr>
                                        <p:cTn id="33" dur="500" fill="hold"/>
                                        <p:tgtEl>
                                          <p:spTgt spid="10">
                                            <p:txEl>
                                              <p:pRg st="0" end="0"/>
                                            </p:txEl>
                                          </p:spTgt>
                                        </p:tgtEl>
                                        <p:attrNameLst>
                                          <p:attrName>fillcolor</p:attrName>
                                        </p:attrNameLst>
                                      </p:cBhvr>
                                      <p:to>
                                        <a:srgbClr val="FFFF00"/>
                                      </p:to>
                                    </p:animClr>
                                    <p:set>
                                      <p:cBhvr>
                                        <p:cTn id="34" dur="500" fill="hold"/>
                                        <p:tgtEl>
                                          <p:spTgt spid="10">
                                            <p:txEl>
                                              <p:pRg st="0" end="0"/>
                                            </p:txEl>
                                          </p:spTgt>
                                        </p:tgtEl>
                                        <p:attrNameLst>
                                          <p:attrName>fill.type</p:attrName>
                                        </p:attrNameLst>
                                      </p:cBhvr>
                                      <p:to>
                                        <p:strVal val="solid"/>
                                      </p:to>
                                    </p:set>
                                    <p:set>
                                      <p:cBhvr>
                                        <p:cTn id="35" dur="500" fill="hold"/>
                                        <p:tgtEl>
                                          <p:spTgt spid="10">
                                            <p:txEl>
                                              <p:pRg st="0" end="0"/>
                                            </p:txEl>
                                          </p:spTgt>
                                        </p:tgtEl>
                                        <p:attrNameLst>
                                          <p:attrName>fill.on</p:attrName>
                                        </p:attrNameLst>
                                      </p:cBhvr>
                                      <p:to>
                                        <p:strVal val="tru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0" end="0"/>
                                            </p:txEl>
                                          </p:spTgt>
                                        </p:tgtEl>
                                        <p:attrNameLst>
                                          <p:attrName>ppt_c</p:attrName>
                                        </p:attrNameLst>
                                      </p:cBhvr>
                                      <p:to>
                                        <a:srgbClr val="FF0000"/>
                                      </p:to>
                                    </p:animClr>
                                  </p:subTnLst>
                                </p:cTn>
                              </p:par>
                            </p:childTnLst>
                          </p:cTn>
                        </p:par>
                      </p:childTnLst>
                    </p:cTn>
                  </p:par>
                  <p:par>
                    <p:cTn id="40" fill="hold">
                      <p:stCondLst>
                        <p:cond delay="indefinite"/>
                      </p:stCondLst>
                      <p:childTnLst>
                        <p:par>
                          <p:cTn id="41" fill="hold">
                            <p:stCondLst>
                              <p:cond delay="0"/>
                            </p:stCondLst>
                            <p:childTnLst>
                              <p:par>
                                <p:cTn id="42" presetID="19" presetClass="emph" presetSubtype="0" fill="hold" nodeType="clickEffect">
                                  <p:stCondLst>
                                    <p:cond delay="0"/>
                                  </p:stCondLst>
                                  <p:childTnLst>
                                    <p:animClr clrSpc="rgb" dir="cw">
                                      <p:cBhvr override="childStyle">
                                        <p:cTn id="43" dur="500" fill="hold"/>
                                        <p:tgtEl>
                                          <p:spTgt spid="11">
                                            <p:txEl>
                                              <p:pRg st="0" end="0"/>
                                            </p:txEl>
                                          </p:spTgt>
                                        </p:tgtEl>
                                        <p:attrNameLst>
                                          <p:attrName>style.color</p:attrName>
                                        </p:attrNameLst>
                                      </p:cBhvr>
                                      <p:to>
                                        <a:schemeClr val="accent2"/>
                                      </p:to>
                                    </p:animClr>
                                    <p:animClr clrSpc="rgb" dir="cw">
                                      <p:cBhvr>
                                        <p:cTn id="44" dur="500" fill="hold"/>
                                        <p:tgtEl>
                                          <p:spTgt spid="11">
                                            <p:txEl>
                                              <p:pRg st="0" end="0"/>
                                            </p:txEl>
                                          </p:spTgt>
                                        </p:tgtEl>
                                        <p:attrNameLst>
                                          <p:attrName>fillcolor</p:attrName>
                                        </p:attrNameLst>
                                      </p:cBhvr>
                                      <p:to>
                                        <a:schemeClr val="accent2"/>
                                      </p:to>
                                    </p:animClr>
                                    <p:set>
                                      <p:cBhvr>
                                        <p:cTn id="45" dur="500" fill="hold"/>
                                        <p:tgtEl>
                                          <p:spTgt spid="11">
                                            <p:txEl>
                                              <p:pRg st="0" end="0"/>
                                            </p:txEl>
                                          </p:spTgt>
                                        </p:tgtEl>
                                        <p:attrNameLst>
                                          <p:attrName>fill.type</p:attrName>
                                        </p:attrNameLst>
                                      </p:cBhvr>
                                      <p:to>
                                        <p:strVal val="solid"/>
                                      </p:to>
                                    </p:set>
                                    <p:set>
                                      <p:cBhvr>
                                        <p:cTn id="46" dur="500" fill="hold"/>
                                        <p:tgtEl>
                                          <p:spTgt spid="11">
                                            <p:txEl>
                                              <p:pRg st="0" end="0"/>
                                            </p:txEl>
                                          </p:spTgt>
                                        </p:tgtEl>
                                        <p:attrNameLst>
                                          <p:attrName>fill.on</p:attrName>
                                        </p:attrNameLst>
                                      </p:cBhvr>
                                      <p:to>
                                        <p:strVal val="true"/>
                                      </p:to>
                                    </p:set>
                                  </p:childTnLst>
                                  <p:subTnLst>
                                    <p:animClr clrSpc="rgb" dir="cw">
                                      <p:cBhvr override="childStyle">
                                        <p:cTn dur="1" fill="hold" display="0" masterRel="nextClick" afterEffect="1"/>
                                        <p:tgtEl>
                                          <p:spTgt spid="11">
                                            <p:txEl>
                                              <p:pRg st="0" end="0"/>
                                            </p:txEl>
                                          </p:spTgt>
                                        </p:tgtEl>
                                        <p:attrNameLst>
                                          <p:attrName>ppt_c</p:attrName>
                                        </p:attrNameLst>
                                      </p:cBhvr>
                                      <p:to>
                                        <a:srgbClr val="FF0000"/>
                                      </p:to>
                                    </p:animClr>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
                                            <p:txEl>
                                              <p:pRg st="0" end="0"/>
                                            </p:txEl>
                                          </p:spTgt>
                                        </p:tgtEl>
                                        <p:attrNameLst>
                                          <p:attrName>ppt_c</p:attrName>
                                        </p:attrNameLst>
                                      </p:cBhvr>
                                      <p:to>
                                        <a:srgbClr val="CC3300"/>
                                      </p:to>
                                    </p:animClr>
                                  </p:subTnLst>
                                </p:cTn>
                              </p:par>
                            </p:childTnLst>
                          </p:cTn>
                        </p:par>
                      </p:childTnLst>
                    </p:cTn>
                  </p:par>
                  <p:par>
                    <p:cTn id="51" fill="hold">
                      <p:stCondLst>
                        <p:cond delay="indefinite"/>
                      </p:stCondLst>
                      <p:childTnLst>
                        <p:par>
                          <p:cTn id="52" fill="hold">
                            <p:stCondLst>
                              <p:cond delay="0"/>
                            </p:stCondLst>
                            <p:childTnLst>
                              <p:par>
                                <p:cTn id="53" presetID="19" presetClass="emph" presetSubtype="0" fill="hold" nodeType="clickEffect">
                                  <p:stCondLst>
                                    <p:cond delay="0"/>
                                  </p:stCondLst>
                                  <p:childTnLst>
                                    <p:animClr clrSpc="rgb" dir="cw">
                                      <p:cBhvr override="childStyle">
                                        <p:cTn id="54" dur="500" fill="hold"/>
                                        <p:tgtEl>
                                          <p:spTgt spid="12">
                                            <p:txEl>
                                              <p:pRg st="0" end="0"/>
                                            </p:txEl>
                                          </p:spTgt>
                                        </p:tgtEl>
                                        <p:attrNameLst>
                                          <p:attrName>style.color</p:attrName>
                                        </p:attrNameLst>
                                      </p:cBhvr>
                                      <p:to>
                                        <a:srgbClr val="FFFF00"/>
                                      </p:to>
                                    </p:animClr>
                                    <p:animClr clrSpc="rgb" dir="cw">
                                      <p:cBhvr>
                                        <p:cTn id="55" dur="500" fill="hold"/>
                                        <p:tgtEl>
                                          <p:spTgt spid="12">
                                            <p:txEl>
                                              <p:pRg st="0" end="0"/>
                                            </p:txEl>
                                          </p:spTgt>
                                        </p:tgtEl>
                                        <p:attrNameLst>
                                          <p:attrName>fillcolor</p:attrName>
                                        </p:attrNameLst>
                                      </p:cBhvr>
                                      <p:to>
                                        <a:srgbClr val="FFFF00"/>
                                      </p:to>
                                    </p:animClr>
                                    <p:set>
                                      <p:cBhvr>
                                        <p:cTn id="56" dur="500" fill="hold"/>
                                        <p:tgtEl>
                                          <p:spTgt spid="12">
                                            <p:txEl>
                                              <p:pRg st="0" end="0"/>
                                            </p:txEl>
                                          </p:spTgt>
                                        </p:tgtEl>
                                        <p:attrNameLst>
                                          <p:attrName>fill.type</p:attrName>
                                        </p:attrNameLst>
                                      </p:cBhvr>
                                      <p:to>
                                        <p:strVal val="solid"/>
                                      </p:to>
                                    </p:set>
                                    <p:set>
                                      <p:cBhvr>
                                        <p:cTn id="57" dur="500" fill="hold"/>
                                        <p:tgtEl>
                                          <p:spTgt spid="12">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xmlns="" id="{CBDD1482-870E-4B31-40A8-C997032F746B}"/>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xmlns="" id="{6F2A380C-5F87-577D-DE81-D605A8969FAF}"/>
              </a:ext>
            </a:extLst>
          </p:cNvPr>
          <p:cNvSpPr txBox="1"/>
          <p:nvPr/>
        </p:nvSpPr>
        <p:spPr>
          <a:xfrm>
            <a:off x="-109182" y="0"/>
            <a:ext cx="5950424" cy="800219"/>
          </a:xfrm>
          <a:prstGeom prst="rect">
            <a:avLst/>
          </a:prstGeom>
          <a:noFill/>
        </p:spPr>
        <p:txBody>
          <a:bodyPr wrap="square" rtlCol="0">
            <a:spAutoFit/>
          </a:bodyPr>
          <a:lstStyle/>
          <a:p>
            <a:pPr algn="ctr"/>
            <a:r>
              <a:rPr lang="es-DO" sz="2800" b="1" dirty="0"/>
              <a:t>La obra individual y colectiva de Cristo </a:t>
            </a:r>
            <a:endParaRPr lang="es-ES" sz="2800" dirty="0"/>
          </a:p>
          <a:p>
            <a:pPr algn="ctr"/>
            <a:endParaRPr lang="es-DO" dirty="0"/>
          </a:p>
        </p:txBody>
      </p:sp>
      <p:sp>
        <p:nvSpPr>
          <p:cNvPr id="6" name="CuadroTexto 5">
            <a:extLst>
              <a:ext uri="{FF2B5EF4-FFF2-40B4-BE49-F238E27FC236}">
                <a16:creationId xmlns:a16="http://schemas.microsoft.com/office/drawing/2014/main" xmlns="" id="{DF81605B-49F8-990A-EC00-43EE02F4B4E9}"/>
              </a:ext>
            </a:extLst>
          </p:cNvPr>
          <p:cNvSpPr txBox="1"/>
          <p:nvPr/>
        </p:nvSpPr>
        <p:spPr>
          <a:xfrm>
            <a:off x="211247" y="606124"/>
            <a:ext cx="11769505" cy="6247864"/>
          </a:xfrm>
          <a:prstGeom prst="rect">
            <a:avLst/>
          </a:prstGeom>
          <a:noFill/>
        </p:spPr>
        <p:txBody>
          <a:bodyPr wrap="square" rtlCol="0">
            <a:spAutoFit/>
          </a:bodyPr>
          <a:lstStyle/>
          <a:p>
            <a:pPr algn="just"/>
            <a:r>
              <a:rPr lang="es-DO" sz="4000" dirty="0">
                <a:solidFill>
                  <a:schemeClr val="bg1"/>
                </a:solidFill>
              </a:rPr>
              <a:t>¿Cómo debemos entender la vindicación realizada por Cristo en el Calvario, como una obra </a:t>
            </a:r>
            <a:r>
              <a:rPr lang="es-DO" sz="4000" dirty="0">
                <a:solidFill>
                  <a:srgbClr val="FFFF00"/>
                </a:solidFill>
              </a:rPr>
              <a:t>individual o colectiva? </a:t>
            </a:r>
            <a:r>
              <a:rPr lang="es-DO" sz="4000" dirty="0">
                <a:solidFill>
                  <a:schemeClr val="bg1"/>
                </a:solidFill>
              </a:rPr>
              <a:t>Aquí, estamos ante un caso interesante porque la respuesta es: </a:t>
            </a:r>
            <a:r>
              <a:rPr lang="es-DO" sz="4000" u="sng" dirty="0">
                <a:solidFill>
                  <a:schemeClr val="bg1"/>
                </a:solidFill>
              </a:rPr>
              <a:t>¡ambos a la vez!</a:t>
            </a:r>
            <a:r>
              <a:rPr lang="es-DO" sz="4000" dirty="0">
                <a:solidFill>
                  <a:schemeClr val="bg1"/>
                </a:solidFill>
              </a:rPr>
              <a:t> Por su singularidad, el sacrificio de Cristo es mucho más que un sacrificio individual. Claro que </a:t>
            </a:r>
            <a:r>
              <a:rPr lang="es-DO" sz="4000" dirty="0">
                <a:solidFill>
                  <a:srgbClr val="FFFF00"/>
                </a:solidFill>
              </a:rPr>
              <a:t>Él era una persona</a:t>
            </a:r>
            <a:r>
              <a:rPr lang="es-DO" sz="4000" dirty="0">
                <a:solidFill>
                  <a:schemeClr val="bg1"/>
                </a:solidFill>
              </a:rPr>
              <a:t>, pero era también </a:t>
            </a:r>
            <a:r>
              <a:rPr lang="es-DO" sz="4000" dirty="0">
                <a:solidFill>
                  <a:srgbClr val="FFFF00"/>
                </a:solidFill>
              </a:rPr>
              <a:t>un ser único</a:t>
            </a:r>
            <a:r>
              <a:rPr lang="es-DO" sz="4000" dirty="0">
                <a:solidFill>
                  <a:schemeClr val="bg1"/>
                </a:solidFill>
              </a:rPr>
              <a:t>: tenía </a:t>
            </a:r>
            <a:r>
              <a:rPr lang="es-DO" sz="4000" u="sng" dirty="0">
                <a:solidFill>
                  <a:schemeClr val="bg1"/>
                </a:solidFill>
              </a:rPr>
              <a:t>dos naturalezas</a:t>
            </a:r>
            <a:r>
              <a:rPr lang="es-DO" sz="4000" dirty="0">
                <a:solidFill>
                  <a:schemeClr val="bg1"/>
                </a:solidFill>
              </a:rPr>
              <a:t>: la </a:t>
            </a:r>
            <a:r>
              <a:rPr lang="es-DO" sz="4000" dirty="0">
                <a:solidFill>
                  <a:srgbClr val="FFFF00"/>
                </a:solidFill>
              </a:rPr>
              <a:t>divina y la humana. </a:t>
            </a:r>
            <a:r>
              <a:rPr lang="es-DO" sz="4000" dirty="0">
                <a:solidFill>
                  <a:schemeClr val="bg1"/>
                </a:solidFill>
              </a:rPr>
              <a:t>Así, quien murió en la cruz fue el ser divino y la humanidad en una unidad tan íntima que no puede ser disuelta ni divisible. </a:t>
            </a:r>
            <a:endParaRPr lang="es-ES" sz="4000" dirty="0">
              <a:solidFill>
                <a:schemeClr val="bg1"/>
              </a:solidFill>
            </a:endParaRPr>
          </a:p>
        </p:txBody>
      </p:sp>
    </p:spTree>
    <p:extLst>
      <p:ext uri="{BB962C8B-B14F-4D97-AF65-F5344CB8AC3E}">
        <p14:creationId xmlns:p14="http://schemas.microsoft.com/office/powerpoint/2010/main" val="2627199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305068"/>
            <a:ext cx="11750040" cy="5632311"/>
          </a:xfrm>
          <a:prstGeom prst="rect">
            <a:avLst/>
          </a:prstGeom>
        </p:spPr>
        <p:txBody>
          <a:bodyPr wrap="square">
            <a:spAutoFit/>
          </a:bodyPr>
          <a:lstStyle/>
          <a:p>
            <a:r>
              <a:rPr lang="es-DO" sz="3600" dirty="0">
                <a:solidFill>
                  <a:schemeClr val="bg1"/>
                </a:solidFill>
              </a:rPr>
              <a:t>Por otro lado, basado en el concepto hebreo de </a:t>
            </a:r>
            <a:r>
              <a:rPr lang="es-DO" sz="3600" dirty="0">
                <a:solidFill>
                  <a:srgbClr val="FFFF00"/>
                </a:solidFill>
              </a:rPr>
              <a:t>solidaridad corporal </a:t>
            </a:r>
            <a:r>
              <a:rPr lang="es-DO" sz="3600" dirty="0">
                <a:solidFill>
                  <a:schemeClr val="bg1"/>
                </a:solidFill>
              </a:rPr>
              <a:t>(cf. </a:t>
            </a:r>
            <a:r>
              <a:rPr lang="es-DO" sz="3600" dirty="0" err="1">
                <a:solidFill>
                  <a:schemeClr val="bg1"/>
                </a:solidFill>
              </a:rPr>
              <a:t>Gn</a:t>
            </a:r>
            <a:r>
              <a:rPr lang="es-DO" sz="3600" dirty="0">
                <a:solidFill>
                  <a:schemeClr val="bg1"/>
                </a:solidFill>
              </a:rPr>
              <a:t> 25:23; </a:t>
            </a:r>
            <a:r>
              <a:rPr lang="es-DO" sz="3600" dirty="0" err="1">
                <a:solidFill>
                  <a:schemeClr val="bg1"/>
                </a:solidFill>
              </a:rPr>
              <a:t>Heb</a:t>
            </a:r>
            <a:r>
              <a:rPr lang="es-DO" sz="3600" dirty="0">
                <a:solidFill>
                  <a:schemeClr val="bg1"/>
                </a:solidFill>
              </a:rPr>
              <a:t> 7:4-10), como el segundo Adán (</a:t>
            </a:r>
            <a:r>
              <a:rPr lang="es-DO" sz="3600" dirty="0" err="1">
                <a:solidFill>
                  <a:schemeClr val="bg1"/>
                </a:solidFill>
              </a:rPr>
              <a:t>Rom</a:t>
            </a:r>
            <a:r>
              <a:rPr lang="es-DO" sz="3600" dirty="0">
                <a:solidFill>
                  <a:schemeClr val="bg1"/>
                </a:solidFill>
              </a:rPr>
              <a:t> 5:12-19; 1 Co 15:21-22), </a:t>
            </a:r>
            <a:r>
              <a:rPr lang="es-DO" sz="3600" dirty="0">
                <a:solidFill>
                  <a:srgbClr val="FFFF00"/>
                </a:solidFill>
              </a:rPr>
              <a:t>Jesús es la persona en quien está representada toda la humanidad. </a:t>
            </a:r>
            <a:r>
              <a:rPr lang="es-DO" sz="3600" dirty="0">
                <a:solidFill>
                  <a:schemeClr val="bg1"/>
                </a:solidFill>
              </a:rPr>
              <a:t>De esa manera, la humanidad no solo estaba representada en Él, sino que, de una manera especial, </a:t>
            </a:r>
            <a:r>
              <a:rPr lang="es-DO" sz="3600" dirty="0">
                <a:solidFill>
                  <a:srgbClr val="FFFF00"/>
                </a:solidFill>
              </a:rPr>
              <a:t>la humanidad estaba en Él. </a:t>
            </a:r>
            <a:r>
              <a:rPr lang="es-DO" sz="3600" dirty="0">
                <a:solidFill>
                  <a:schemeClr val="bg1"/>
                </a:solidFill>
              </a:rPr>
              <a:t>Por esta razón, el apóstol Pablo puede decir: «Porque el amor de Cristo nos impulsa, considerando esto: que uno murió por todos; por consiguiente, </a:t>
            </a:r>
            <a:r>
              <a:rPr lang="es-DO" sz="3600" dirty="0">
                <a:solidFill>
                  <a:srgbClr val="FFFF00"/>
                </a:solidFill>
              </a:rPr>
              <a:t>todos murieron [corporativamente en Él]</a:t>
            </a:r>
            <a:r>
              <a:rPr lang="es-DO" sz="3600" dirty="0">
                <a:solidFill>
                  <a:schemeClr val="bg1"/>
                </a:solidFill>
              </a:rPr>
              <a:t>» (2 Co 5:14, cf. vv. 18-20; </a:t>
            </a:r>
            <a:r>
              <a:rPr lang="es-DO" sz="3600" dirty="0" err="1">
                <a:solidFill>
                  <a:schemeClr val="bg1"/>
                </a:solidFill>
              </a:rPr>
              <a:t>Gl</a:t>
            </a:r>
            <a:r>
              <a:rPr lang="es-DO" sz="3600" dirty="0">
                <a:solidFill>
                  <a:schemeClr val="bg1"/>
                </a:solidFill>
              </a:rPr>
              <a:t> 2:20). </a:t>
            </a:r>
            <a:endParaRPr lang="es-ES" sz="3600" dirty="0">
              <a:solidFill>
                <a:schemeClr val="bg1"/>
              </a:solidFill>
            </a:endParaRPr>
          </a:p>
        </p:txBody>
      </p:sp>
    </p:spTree>
    <p:extLst>
      <p:ext uri="{BB962C8B-B14F-4D97-AF65-F5344CB8AC3E}">
        <p14:creationId xmlns:p14="http://schemas.microsoft.com/office/powerpoint/2010/main" val="1658939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970020" y="182880"/>
            <a:ext cx="4251960" cy="942053"/>
          </a:xfrm>
          <a:prstGeom prst="rect">
            <a:avLst/>
          </a:prstGeom>
        </p:spPr>
        <p:txBody>
          <a:bodyPr wrap="square">
            <a:spAutoFit/>
          </a:bodyPr>
          <a:lstStyle/>
          <a:p>
            <a:pPr algn="ctr">
              <a:lnSpc>
                <a:spcPct val="107000"/>
              </a:lnSpc>
              <a:spcAft>
                <a:spcPts val="800"/>
              </a:spcAft>
            </a:pPr>
            <a:r>
              <a:rPr lang="es-DO" sz="5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Introducción</a:t>
            </a:r>
            <a:endParaRPr lang="es-ES" sz="5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1234440" y="1254314"/>
            <a:ext cx="10744200" cy="4603953"/>
          </a:xfrm>
          <a:prstGeom prst="rect">
            <a:avLst/>
          </a:prstGeom>
        </p:spPr>
        <p:txBody>
          <a:bodyPr wrap="square">
            <a:spAutoFit/>
          </a:bodyPr>
          <a:lstStyle/>
          <a:p>
            <a:pPr>
              <a:lnSpc>
                <a:spcPct val="107000"/>
              </a:lnSpc>
              <a:spcAft>
                <a:spcPts val="800"/>
              </a:spcAft>
            </a:pPr>
            <a:r>
              <a:rPr lang="es-DO" sz="5400" dirty="0"/>
              <a:t> </a:t>
            </a:r>
            <a:r>
              <a:rPr lang="es-DO" sz="4400" dirty="0">
                <a:solidFill>
                  <a:schemeClr val="bg1"/>
                </a:solidFill>
              </a:rPr>
              <a:t>La magnitud de la última crisis no puede subestimarse. Habrá una «confederación universal» de poderes que procurarán establecer una forma de Orden Mundial que promoverá el control absoluto del comercio mundial (</a:t>
            </a:r>
            <a:r>
              <a:rPr lang="es-DO" sz="4400" dirty="0" err="1">
                <a:solidFill>
                  <a:schemeClr val="bg1"/>
                </a:solidFill>
              </a:rPr>
              <a:t>Ap</a:t>
            </a:r>
            <a:r>
              <a:rPr lang="es-DO" sz="4400" dirty="0">
                <a:solidFill>
                  <a:schemeClr val="bg1"/>
                </a:solidFill>
              </a:rPr>
              <a:t> 13:11-18; 17:13-14). </a:t>
            </a:r>
            <a:endParaRPr lang="es-ES" sz="44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5492658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20980" y="782488"/>
            <a:ext cx="11750040" cy="6247864"/>
          </a:xfrm>
          <a:prstGeom prst="rect">
            <a:avLst/>
          </a:prstGeom>
        </p:spPr>
        <p:txBody>
          <a:bodyPr wrap="square">
            <a:spAutoFit/>
          </a:bodyPr>
          <a:lstStyle/>
          <a:p>
            <a:r>
              <a:rPr lang="es-DO" sz="3600" dirty="0">
                <a:solidFill>
                  <a:schemeClr val="bg1"/>
                </a:solidFill>
              </a:rPr>
              <a:t>Es por esto que la vindicación realizada por Cristo en su vida y muerte sacrificial, </a:t>
            </a:r>
            <a:r>
              <a:rPr lang="es-DO" sz="3600" dirty="0">
                <a:solidFill>
                  <a:srgbClr val="FFFF00"/>
                </a:solidFill>
              </a:rPr>
              <a:t>es única en su naturaleza y cósmica en su alcance. </a:t>
            </a:r>
            <a:r>
              <a:rPr lang="es-DO" sz="3600" dirty="0">
                <a:solidFill>
                  <a:schemeClr val="bg1"/>
                </a:solidFill>
              </a:rPr>
              <a:t>Por esto, no sigue un ejemplo o modelo anterior, como la que protagonizaron los santos de épocas anteriores. Por otro lado, </a:t>
            </a:r>
            <a:r>
              <a:rPr lang="es-DO" sz="3600" dirty="0">
                <a:solidFill>
                  <a:srgbClr val="FFFF00"/>
                </a:solidFill>
              </a:rPr>
              <a:t>Cristo no solo vindica a Dios con su muerte expiatoria, </a:t>
            </a:r>
            <a:r>
              <a:rPr lang="es-DO" sz="3600" u="sng" dirty="0">
                <a:solidFill>
                  <a:srgbClr val="FFFF00"/>
                </a:solidFill>
              </a:rPr>
              <a:t>sino que lo hace de una manera incomparable con su vida de obediencia impecable</a:t>
            </a:r>
            <a:r>
              <a:rPr lang="es-DO" sz="3600" dirty="0">
                <a:solidFill>
                  <a:srgbClr val="FFFF00"/>
                </a:solidFill>
              </a:rPr>
              <a:t>. </a:t>
            </a:r>
            <a:r>
              <a:rPr lang="es-DO" sz="3600" dirty="0">
                <a:solidFill>
                  <a:schemeClr val="bg1"/>
                </a:solidFill>
              </a:rPr>
              <a:t>Aun los grandes hombres de quienes no tenemos registro de sus yerros (Enoc, Daniel, etc.), caen dentro de la categoría: </a:t>
            </a:r>
            <a:r>
              <a:rPr lang="es-DO" sz="3600" dirty="0">
                <a:solidFill>
                  <a:srgbClr val="FFFF00"/>
                </a:solidFill>
              </a:rPr>
              <a:t>«todos pecaron y están destituidos de la gloria de Dios» </a:t>
            </a:r>
            <a:r>
              <a:rPr lang="es-DO" sz="3600" dirty="0">
                <a:solidFill>
                  <a:schemeClr val="bg1"/>
                </a:solidFill>
              </a:rPr>
              <a:t>(</a:t>
            </a:r>
            <a:r>
              <a:rPr lang="es-DO" sz="3600" dirty="0" err="1">
                <a:solidFill>
                  <a:schemeClr val="bg1"/>
                </a:solidFill>
              </a:rPr>
              <a:t>Rm</a:t>
            </a:r>
            <a:r>
              <a:rPr lang="es-DO" sz="3600" dirty="0">
                <a:solidFill>
                  <a:schemeClr val="bg1"/>
                </a:solidFill>
              </a:rPr>
              <a:t> 3:23, RVR 1995).</a:t>
            </a:r>
            <a:endParaRPr lang="es-ES" sz="3600" dirty="0">
              <a:solidFill>
                <a:schemeClr val="bg1"/>
              </a:solidFill>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36866781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5" name="Rectángulo 4"/>
          <p:cNvSpPr/>
          <p:nvPr/>
        </p:nvSpPr>
        <p:spPr>
          <a:xfrm>
            <a:off x="316515" y="610136"/>
            <a:ext cx="11750040" cy="6247864"/>
          </a:xfrm>
          <a:prstGeom prst="rect">
            <a:avLst/>
          </a:prstGeom>
        </p:spPr>
        <p:txBody>
          <a:bodyPr wrap="square">
            <a:spAutoFit/>
          </a:bodyPr>
          <a:lstStyle/>
          <a:p>
            <a:r>
              <a:rPr lang="es-DO" sz="3600" dirty="0">
                <a:solidFill>
                  <a:srgbClr val="FFFF00"/>
                </a:solidFill>
              </a:rPr>
              <a:t>Cristo ofreció a Dios una vida de lealtad perfecta e incondicional. Él fue «obediente» desde su nacimiento «hasta la muerte» </a:t>
            </a:r>
            <a:r>
              <a:rPr lang="es-DO" sz="3600" dirty="0">
                <a:solidFill>
                  <a:schemeClr val="bg1"/>
                </a:solidFill>
              </a:rPr>
              <a:t>(Fil 2:8, cf. </a:t>
            </a:r>
            <a:r>
              <a:rPr lang="es-DO" sz="3600" dirty="0" err="1">
                <a:solidFill>
                  <a:schemeClr val="bg1"/>
                </a:solidFill>
              </a:rPr>
              <a:t>Heb</a:t>
            </a:r>
            <a:r>
              <a:rPr lang="es-DO" sz="3600" dirty="0">
                <a:solidFill>
                  <a:schemeClr val="bg1"/>
                </a:solidFill>
              </a:rPr>
              <a:t> 5:8; 7:26-27). </a:t>
            </a:r>
            <a:r>
              <a:rPr lang="es-DO" sz="3600" dirty="0">
                <a:solidFill>
                  <a:srgbClr val="FFFF00"/>
                </a:solidFill>
              </a:rPr>
              <a:t>Diferente a los creyentes </a:t>
            </a:r>
            <a:r>
              <a:rPr lang="es-DO" sz="3600" dirty="0">
                <a:solidFill>
                  <a:schemeClr val="bg1"/>
                </a:solidFill>
              </a:rPr>
              <a:t>que, aunque son descritos como «perfectos», «guardadores de los mandamientos», «sin mancha», «intachables», «irreprensibles» (</a:t>
            </a:r>
            <a:r>
              <a:rPr lang="es-DO" sz="3600" dirty="0" err="1">
                <a:solidFill>
                  <a:schemeClr val="bg1"/>
                </a:solidFill>
              </a:rPr>
              <a:t>Gn</a:t>
            </a:r>
            <a:r>
              <a:rPr lang="es-DO" sz="3600" dirty="0">
                <a:solidFill>
                  <a:schemeClr val="bg1"/>
                </a:solidFill>
              </a:rPr>
              <a:t> 6:9; 17:1; Job 1:1; </a:t>
            </a:r>
            <a:r>
              <a:rPr lang="es-DO" sz="3600" dirty="0" err="1">
                <a:solidFill>
                  <a:schemeClr val="bg1"/>
                </a:solidFill>
              </a:rPr>
              <a:t>Ap</a:t>
            </a:r>
            <a:r>
              <a:rPr lang="es-DO" sz="3600" dirty="0">
                <a:solidFill>
                  <a:schemeClr val="bg1"/>
                </a:solidFill>
              </a:rPr>
              <a:t> 14:12; 14:5; Fil 2:15; 1 Co 1:8; Fil 1:10), </a:t>
            </a:r>
            <a:r>
              <a:rPr lang="es-DO" sz="3600" dirty="0">
                <a:solidFill>
                  <a:srgbClr val="FFFF00"/>
                </a:solidFill>
              </a:rPr>
              <a:t>esto ocurre sobre la base del sentido relativo de estos términos aplicados a seres pecadores, y gracias a la justicia de Cristo que cubre y compensa la deficiencia humana</a:t>
            </a:r>
            <a:r>
              <a:rPr lang="es-DO" sz="3600" dirty="0">
                <a:solidFill>
                  <a:schemeClr val="bg1"/>
                </a:solidFill>
              </a:rPr>
              <a:t> (cf. </a:t>
            </a:r>
            <a:r>
              <a:rPr lang="es-DO" sz="3600" dirty="0" err="1">
                <a:solidFill>
                  <a:schemeClr val="bg1"/>
                </a:solidFill>
              </a:rPr>
              <a:t>Is</a:t>
            </a:r>
            <a:r>
              <a:rPr lang="es-DO" sz="3600" dirty="0">
                <a:solidFill>
                  <a:schemeClr val="bg1"/>
                </a:solidFill>
              </a:rPr>
              <a:t> 6:5-7; 61:10). </a:t>
            </a:r>
            <a:endParaRPr lang="es-ES" sz="3600" dirty="0">
              <a:solidFill>
                <a:schemeClr val="bg1"/>
              </a:solidFill>
            </a:endParaRPr>
          </a:p>
          <a:p>
            <a:endParaRPr lang="es-ES" sz="4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4940307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04800" y="294055"/>
            <a:ext cx="11445240" cy="7478970"/>
          </a:xfrm>
          <a:prstGeom prst="rect">
            <a:avLst/>
          </a:prstGeom>
        </p:spPr>
        <p:txBody>
          <a:bodyPr wrap="square">
            <a:spAutoFit/>
          </a:bodyPr>
          <a:lstStyle/>
          <a:p>
            <a:r>
              <a:rPr lang="es-DO" sz="4000" dirty="0">
                <a:solidFill>
                  <a:schemeClr val="bg1"/>
                </a:solidFill>
              </a:rPr>
              <a:t>Dado que la obediencia de Cristo fue perfecta, sin tacha e irreprensible de forma absoluta, su vida y muerte sacrificial (no como un mártir), en condición humana plena, VINDICA a Dios de manera cósmica y final. Todos los actos de obediencia, de lealtad, de fidelidad y de vindicación relativa por parte de los santos, se edifican e inspiran en el supremo triunfo del Hijo de Dios en su vida y muerte sacrificial (cf. </a:t>
            </a:r>
            <a:r>
              <a:rPr lang="es-DO" sz="4000" dirty="0" err="1">
                <a:solidFill>
                  <a:schemeClr val="bg1"/>
                </a:solidFill>
              </a:rPr>
              <a:t>Ap</a:t>
            </a:r>
            <a:r>
              <a:rPr lang="es-DO" sz="4000" dirty="0">
                <a:solidFill>
                  <a:schemeClr val="bg1"/>
                </a:solidFill>
              </a:rPr>
              <a:t> 5:5-6; 12:11).</a:t>
            </a:r>
            <a:endParaRPr lang="es-ES" sz="4000" dirty="0">
              <a:solidFill>
                <a:schemeClr val="bg1"/>
              </a:solidFill>
            </a:endParaRPr>
          </a:p>
          <a:p>
            <a:endParaRPr lang="es-DO" sz="4000" dirty="0" smtClean="0">
              <a:latin typeface="Bahnschrift SemiCondensed" panose="020B0502040204020203" pitchFamily="34" charset="0"/>
              <a:ea typeface="Calibri" panose="020F0502020204030204" pitchFamily="34" charset="0"/>
              <a:cs typeface="Times New Roman" panose="02020603050405020304" pitchFamily="18" charset="0"/>
            </a:endParaRPr>
          </a:p>
          <a:p>
            <a:endParaRPr lang="es-DO" sz="4000" dirty="0">
              <a:latin typeface="Bahnschrift SemiCondensed" panose="020B0502040204020203" pitchFamily="34" charset="0"/>
              <a:cs typeface="Times New Roman" panose="02020603050405020304" pitchFamily="18"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30774250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73380" y="450322"/>
            <a:ext cx="11445240" cy="8463855"/>
          </a:xfrm>
          <a:prstGeom prst="rect">
            <a:avLst/>
          </a:prstGeom>
        </p:spPr>
        <p:txBody>
          <a:bodyPr wrap="square">
            <a:spAutoFit/>
          </a:bodyPr>
          <a:lstStyle/>
          <a:p>
            <a:pPr algn="ctr"/>
            <a:r>
              <a:rPr lang="es-DO" sz="3600" b="1" dirty="0">
                <a:solidFill>
                  <a:schemeClr val="bg1"/>
                </a:solidFill>
              </a:rPr>
              <a:t> El cierre del tiempo de gracia </a:t>
            </a:r>
            <a:endParaRPr lang="es-DO" sz="3600" b="1" dirty="0" smtClean="0">
              <a:solidFill>
                <a:schemeClr val="bg1"/>
              </a:solidFill>
            </a:endParaRPr>
          </a:p>
          <a:p>
            <a:pPr algn="ctr"/>
            <a:endParaRPr lang="es-ES" sz="3200" dirty="0">
              <a:solidFill>
                <a:schemeClr val="bg1"/>
              </a:solidFill>
            </a:endParaRPr>
          </a:p>
          <a:p>
            <a:r>
              <a:rPr lang="es-DO" sz="3200" dirty="0">
                <a:solidFill>
                  <a:schemeClr val="bg1"/>
                </a:solidFill>
              </a:rPr>
              <a:t>Este tema marca un punto de inflexión en la enseñanza de los proponentes de la TUG, constituye uno de los aspectos que les permite desarrollar un intrincado argumento de </a:t>
            </a:r>
            <a:r>
              <a:rPr lang="es-DO" sz="3200" dirty="0">
                <a:solidFill>
                  <a:srgbClr val="FFFF00"/>
                </a:solidFill>
              </a:rPr>
              <a:t>demostración</a:t>
            </a:r>
            <a:r>
              <a:rPr lang="es-DO" sz="3200" dirty="0">
                <a:solidFill>
                  <a:schemeClr val="bg1"/>
                </a:solidFill>
              </a:rPr>
              <a:t> de obediencia y de victoria sobre el pecado por parte del pueblo de Dios durante este tiempo. En lugar de mirar a la cruz, miran hacia el futuro, cuando supuestamente al cierre de la gracia, los 144.000 ofrecerán a Dios una obediencia impecable que vindicará a Dios y derrotará a Satanás. Desde la perspectiva de M. L. </a:t>
            </a:r>
            <a:r>
              <a:rPr lang="es-DO" sz="3200" dirty="0" err="1">
                <a:solidFill>
                  <a:schemeClr val="bg1"/>
                </a:solidFill>
              </a:rPr>
              <a:t>Andreasen</a:t>
            </a:r>
            <a:r>
              <a:rPr lang="es-DO" sz="3200" dirty="0">
                <a:solidFill>
                  <a:schemeClr val="bg1"/>
                </a:solidFill>
              </a:rPr>
              <a:t>, esta es </a:t>
            </a:r>
            <a:r>
              <a:rPr lang="es-DO" sz="3200" dirty="0">
                <a:solidFill>
                  <a:srgbClr val="FFFF00"/>
                </a:solidFill>
              </a:rPr>
              <a:t>«la demostración que el mundo ha estado esperando y para la cual Dios ha estado haciendo los preparativos</a:t>
            </a:r>
            <a:r>
              <a:rPr lang="es-DO" sz="3200" dirty="0" smtClean="0">
                <a:solidFill>
                  <a:srgbClr val="FFFF00"/>
                </a:solidFill>
              </a:rPr>
              <a:t>».</a:t>
            </a:r>
            <a:endParaRPr lang="es-ES" sz="3200" dirty="0">
              <a:solidFill>
                <a:srgbClr val="FFFF00"/>
              </a:solidFill>
            </a:endParaRPr>
          </a:p>
          <a:p>
            <a:endParaRPr lang="es-ES" sz="4000" dirty="0">
              <a:solidFill>
                <a:srgbClr val="FFFF00"/>
              </a:solidFill>
            </a:endParaRPr>
          </a:p>
          <a:p>
            <a:endParaRPr lang="es-DO" sz="4000" dirty="0" smtClean="0">
              <a:latin typeface="Bahnschrift SemiCondensed" panose="020B0502040204020203" pitchFamily="34" charset="0"/>
              <a:ea typeface="Calibri" panose="020F0502020204030204" pitchFamily="34" charset="0"/>
              <a:cs typeface="Times New Roman" panose="02020603050405020304" pitchFamily="18" charset="0"/>
            </a:endParaRPr>
          </a:p>
          <a:p>
            <a:endParaRPr lang="es-DO" sz="4000" dirty="0">
              <a:latin typeface="Bahnschrift SemiCondensed" panose="020B0502040204020203" pitchFamily="34" charset="0"/>
              <a:cs typeface="Times New Roman" panose="02020603050405020304" pitchFamily="18"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21402591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04800" y="294055"/>
            <a:ext cx="11445240" cy="8525411"/>
          </a:xfrm>
          <a:prstGeom prst="rect">
            <a:avLst/>
          </a:prstGeom>
        </p:spPr>
        <p:txBody>
          <a:bodyPr wrap="square">
            <a:spAutoFit/>
          </a:bodyPr>
          <a:lstStyle/>
          <a:p>
            <a:r>
              <a:rPr lang="es-DO" sz="4000" dirty="0">
                <a:solidFill>
                  <a:schemeClr val="bg1"/>
                </a:solidFill>
              </a:rPr>
              <a:t>De manera similar, Dennis </a:t>
            </a:r>
            <a:r>
              <a:rPr lang="es-DO" sz="4000" dirty="0" err="1">
                <a:solidFill>
                  <a:schemeClr val="bg1"/>
                </a:solidFill>
              </a:rPr>
              <a:t>Priebe</a:t>
            </a:r>
            <a:r>
              <a:rPr lang="es-DO" sz="4000" dirty="0">
                <a:solidFill>
                  <a:schemeClr val="bg1"/>
                </a:solidFill>
              </a:rPr>
              <a:t> sostiene</a:t>
            </a:r>
            <a:r>
              <a:rPr lang="es-DO" sz="4000" dirty="0" smtClean="0">
                <a:solidFill>
                  <a:schemeClr val="bg1"/>
                </a:solidFill>
              </a:rPr>
              <a:t>:</a:t>
            </a:r>
          </a:p>
          <a:p>
            <a:endParaRPr lang="es-DO" sz="4000" dirty="0" smtClean="0">
              <a:solidFill>
                <a:schemeClr val="bg1"/>
              </a:solidFill>
            </a:endParaRPr>
          </a:p>
          <a:p>
            <a:pPr algn="just"/>
            <a:r>
              <a:rPr lang="es-DO" sz="2800" dirty="0">
                <a:solidFill>
                  <a:schemeClr val="bg1"/>
                </a:solidFill>
              </a:rPr>
              <a:t>«Creo que la razón principal del corto retraso antes de la venida de Cristo durante la cual no hay Mediador es para dramatizar delante el universo la realidad del poder completo de Dios sobre el pecado en la vida de aquellos de quienes su voluntad está totalmente y para siempre unida con la Suya. Algunas de las mismas personas quienes inicialmente traicionaron su confianza sagrada al estar de acuerdo con Satanás en que era imposible obedecer la Ley de Dios van finalmente a demostrar que realmente no hay excusa para el pecado. El cierre de prueba jugará una parte importante en la demostración final que Dios hará delante de Su universo: que, indudablemente, es posible para el hombre caído obedecer la Ley de Dios, la cual es justa, buena y santa</a:t>
            </a:r>
            <a:r>
              <a:rPr lang="es-DO" sz="2800" dirty="0" smtClean="0">
                <a:solidFill>
                  <a:schemeClr val="bg1"/>
                </a:solidFill>
              </a:rPr>
              <a:t>».</a:t>
            </a:r>
            <a:endParaRPr lang="es-ES" sz="2800" dirty="0">
              <a:solidFill>
                <a:schemeClr val="bg1"/>
              </a:solidFill>
            </a:endParaRPr>
          </a:p>
          <a:p>
            <a:endParaRPr lang="es-ES" sz="4000" dirty="0">
              <a:solidFill>
                <a:schemeClr val="bg1"/>
              </a:solidFill>
            </a:endParaRPr>
          </a:p>
          <a:p>
            <a:endParaRPr lang="es-DO" sz="4000" dirty="0" smtClean="0">
              <a:latin typeface="Bahnschrift SemiCondensed" panose="020B0502040204020203" pitchFamily="34" charset="0"/>
              <a:ea typeface="Calibri" panose="020F0502020204030204" pitchFamily="34" charset="0"/>
              <a:cs typeface="Times New Roman" panose="02020603050405020304" pitchFamily="18" charset="0"/>
            </a:endParaRPr>
          </a:p>
          <a:p>
            <a:endParaRPr lang="es-DO" sz="4000" dirty="0">
              <a:latin typeface="Bahnschrift SemiCondensed" panose="020B0502040204020203" pitchFamily="34" charset="0"/>
              <a:cs typeface="Times New Roman" panose="02020603050405020304" pitchFamily="18" charset="0"/>
            </a:endParaRPr>
          </a:p>
          <a:p>
            <a:endParaRPr lang="es-ES" sz="4000" dirty="0">
              <a:latin typeface="Bahnschrift SemiCondensed" panose="020B0502040204020203" pitchFamily="34" charset="0"/>
            </a:endParaRPr>
          </a:p>
        </p:txBody>
      </p:sp>
    </p:spTree>
    <p:extLst>
      <p:ext uri="{BB962C8B-B14F-4D97-AF65-F5344CB8AC3E}">
        <p14:creationId xmlns:p14="http://schemas.microsoft.com/office/powerpoint/2010/main" val="26924195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304800" y="757560"/>
            <a:ext cx="11887200" cy="5078313"/>
          </a:xfrm>
          <a:prstGeom prst="rect">
            <a:avLst/>
          </a:prstGeom>
        </p:spPr>
        <p:txBody>
          <a:bodyPr wrap="square">
            <a:spAutoFit/>
          </a:bodyPr>
          <a:lstStyle/>
          <a:p>
            <a:r>
              <a:rPr lang="es-DO" sz="3600" dirty="0">
                <a:solidFill>
                  <a:schemeClr val="bg1"/>
                </a:solidFill>
              </a:rPr>
              <a:t>Este razonamiento puede parecer plausible, no obstante, cuando se analiza a fondo y se compara con la perspectiva de la Sra. White sobre la condición del pueblo de Dios durante el tiempo de angustia de Jacob, descubrimos que esta interpretación no puede sostenerse en </a:t>
            </a:r>
            <a:r>
              <a:rPr lang="es-DO" sz="3600" dirty="0" smtClean="0">
                <a:solidFill>
                  <a:schemeClr val="bg1"/>
                </a:solidFill>
              </a:rPr>
              <a:t>pie. El </a:t>
            </a:r>
            <a:r>
              <a:rPr lang="es-DO" sz="3600" dirty="0">
                <a:solidFill>
                  <a:schemeClr val="bg1"/>
                </a:solidFill>
              </a:rPr>
              <a:t>problema con este argumento es que, aunque resulta atractivo, desnaturaliza «la razón principal» </a:t>
            </a:r>
            <a:r>
              <a:rPr lang="es-DO" sz="3600" dirty="0" smtClean="0">
                <a:solidFill>
                  <a:schemeClr val="bg1"/>
                </a:solidFill>
              </a:rPr>
              <a:t>por </a:t>
            </a:r>
            <a:r>
              <a:rPr lang="es-DO" sz="3600" dirty="0">
                <a:solidFill>
                  <a:schemeClr val="bg1"/>
                </a:solidFill>
              </a:rPr>
              <a:t>la que Dios permite que su pueblo pase por el tiempo de angustia de Jacob. Dos errores fundamentales subyacen a esta perspectiva: </a:t>
            </a:r>
            <a:endParaRPr lang="es-ES" sz="3600" dirty="0">
              <a:solidFill>
                <a:schemeClr val="bg1"/>
              </a:solidFill>
            </a:endParaRPr>
          </a:p>
        </p:txBody>
      </p:sp>
    </p:spTree>
    <p:extLst>
      <p:ext uri="{BB962C8B-B14F-4D97-AF65-F5344CB8AC3E}">
        <p14:creationId xmlns:p14="http://schemas.microsoft.com/office/powerpoint/2010/main" val="906102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281984"/>
            <a:ext cx="11887200" cy="6294031"/>
          </a:xfrm>
          <a:prstGeom prst="rect">
            <a:avLst/>
          </a:prstGeom>
        </p:spPr>
        <p:txBody>
          <a:bodyPr wrap="square">
            <a:spAutoFit/>
          </a:bodyPr>
          <a:lstStyle/>
          <a:p>
            <a:r>
              <a:rPr lang="es-DO" sz="3100" dirty="0">
                <a:solidFill>
                  <a:schemeClr val="bg1"/>
                </a:solidFill>
              </a:rPr>
              <a:t>La idea de que el tiempo de angustia sea un momento reservado para demostrar que la Ley de Dios puede ser guardada por seres humanos caídos, </a:t>
            </a:r>
            <a:r>
              <a:rPr lang="es-DO" sz="3100" u="sng" dirty="0">
                <a:solidFill>
                  <a:srgbClr val="FFFF00"/>
                </a:solidFill>
              </a:rPr>
              <a:t>no aparece en lo absoluto </a:t>
            </a:r>
            <a:r>
              <a:rPr lang="es-DO" sz="3100" dirty="0">
                <a:solidFill>
                  <a:schemeClr val="bg1"/>
                </a:solidFill>
              </a:rPr>
              <a:t>en los escritos claves de la Sra. White cuando se analiza este período de </a:t>
            </a:r>
            <a:r>
              <a:rPr lang="es-DO" sz="3100" dirty="0" smtClean="0">
                <a:solidFill>
                  <a:schemeClr val="bg1"/>
                </a:solidFill>
              </a:rPr>
              <a:t>prueba. </a:t>
            </a:r>
            <a:r>
              <a:rPr lang="es-DO" sz="3100" dirty="0">
                <a:solidFill>
                  <a:schemeClr val="bg1"/>
                </a:solidFill>
              </a:rPr>
              <a:t>Sus declaraciones sobre las acusaciones de Satanás de que la Ley de Dios no podía ser guardada, aparecen en contextos distintos como mostraremos más adelante (ver capítulo 13). Que la Ley de Dios puede ser obedecida es un hecho irrebatible en la Biblia (Ez 36:26-28; </a:t>
            </a:r>
            <a:r>
              <a:rPr lang="es-DO" sz="3100" dirty="0" err="1">
                <a:solidFill>
                  <a:schemeClr val="bg1"/>
                </a:solidFill>
              </a:rPr>
              <a:t>Jr</a:t>
            </a:r>
            <a:r>
              <a:rPr lang="es-DO" sz="3100" dirty="0">
                <a:solidFill>
                  <a:schemeClr val="bg1"/>
                </a:solidFill>
              </a:rPr>
              <a:t> 31:31-34; </a:t>
            </a:r>
            <a:r>
              <a:rPr lang="es-DO" sz="3100" dirty="0" err="1">
                <a:solidFill>
                  <a:schemeClr val="bg1"/>
                </a:solidFill>
              </a:rPr>
              <a:t>Heb</a:t>
            </a:r>
            <a:r>
              <a:rPr lang="es-DO" sz="3100" dirty="0">
                <a:solidFill>
                  <a:schemeClr val="bg1"/>
                </a:solidFill>
              </a:rPr>
              <a:t> 10:15-16; 1 </a:t>
            </a:r>
            <a:r>
              <a:rPr lang="es-DO" sz="3100" dirty="0" err="1">
                <a:solidFill>
                  <a:schemeClr val="bg1"/>
                </a:solidFill>
              </a:rPr>
              <a:t>Jn</a:t>
            </a:r>
            <a:r>
              <a:rPr lang="es-DO" sz="3100" dirty="0">
                <a:solidFill>
                  <a:schemeClr val="bg1"/>
                </a:solidFill>
              </a:rPr>
              <a:t> 5:3, etc.). Apocalipsis describe a los santos como aquellos </a:t>
            </a:r>
            <a:r>
              <a:rPr lang="es-DO" sz="3100" dirty="0" smtClean="0">
                <a:solidFill>
                  <a:schemeClr val="bg1"/>
                </a:solidFill>
              </a:rPr>
              <a:t>que </a:t>
            </a:r>
            <a:r>
              <a:rPr lang="es-DO" sz="3100" dirty="0">
                <a:solidFill>
                  <a:schemeClr val="bg1"/>
                </a:solidFill>
              </a:rPr>
              <a:t>«guardan los mandamientos de Dios» (12:17; 14:12). Aunque se insista en lo contrario, este no será el tema central del tiempo de angustia. </a:t>
            </a:r>
            <a:r>
              <a:rPr lang="es-DO" sz="3100" dirty="0">
                <a:solidFill>
                  <a:srgbClr val="FFFF00"/>
                </a:solidFill>
              </a:rPr>
              <a:t>¿Cuál será, entonces, la razón por la que Dios someterá a su pueblo a semejante período de prueba?</a:t>
            </a:r>
            <a:r>
              <a:rPr lang="es-DO" sz="3100" dirty="0">
                <a:solidFill>
                  <a:schemeClr val="bg1"/>
                </a:solidFill>
              </a:rPr>
              <a:t> Es lo que veremos en el siguiente punto. </a:t>
            </a:r>
            <a:endParaRPr lang="es-ES" sz="3100" dirty="0">
              <a:solidFill>
                <a:schemeClr val="bg1"/>
              </a:solidFill>
            </a:endParaRPr>
          </a:p>
        </p:txBody>
      </p:sp>
    </p:spTree>
    <p:extLst>
      <p:ext uri="{BB962C8B-B14F-4D97-AF65-F5344CB8AC3E}">
        <p14:creationId xmlns:p14="http://schemas.microsoft.com/office/powerpoint/2010/main" val="22063201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256464" y="86916"/>
            <a:ext cx="11679072" cy="6771084"/>
          </a:xfrm>
          <a:prstGeom prst="rect">
            <a:avLst/>
          </a:prstGeom>
        </p:spPr>
        <p:txBody>
          <a:bodyPr wrap="square">
            <a:spAutoFit/>
          </a:bodyPr>
          <a:lstStyle/>
          <a:p>
            <a:pPr algn="just"/>
            <a:r>
              <a:rPr lang="es-DO" sz="3100" dirty="0">
                <a:solidFill>
                  <a:schemeClr val="bg1"/>
                </a:solidFill>
              </a:rPr>
              <a:t>El tiempo de angustia será un período de intensa prueba para los fieles después del sellamiento. White hace claro cuál es la razón de esta prueba: </a:t>
            </a:r>
            <a:r>
              <a:rPr lang="es-DO" sz="3100" dirty="0">
                <a:solidFill>
                  <a:srgbClr val="FFFF00"/>
                </a:solidFill>
              </a:rPr>
              <a:t>«Su índole terrenal debe ser eliminada, para que la imagen de Cristo pueda reflejarse perfectamente; deben vencer la incredulidad; han de desarrollar fe, esperanza y paciencia</a:t>
            </a:r>
            <a:r>
              <a:rPr lang="es-DO" sz="3100" dirty="0" smtClean="0">
                <a:solidFill>
                  <a:srgbClr val="FFFF00"/>
                </a:solidFill>
              </a:rPr>
              <a:t>».</a:t>
            </a:r>
            <a:r>
              <a:rPr lang="es-DO" sz="3100" dirty="0" smtClean="0">
                <a:solidFill>
                  <a:schemeClr val="bg1"/>
                </a:solidFill>
              </a:rPr>
              <a:t> O </a:t>
            </a:r>
            <a:r>
              <a:rPr lang="es-DO" sz="3100" dirty="0">
                <a:solidFill>
                  <a:schemeClr val="bg1"/>
                </a:solidFill>
              </a:rPr>
              <a:t>como expresa en una declaración paralela: </a:t>
            </a:r>
            <a:r>
              <a:rPr lang="es-DO" sz="3100" dirty="0">
                <a:solidFill>
                  <a:srgbClr val="FFFF00"/>
                </a:solidFill>
              </a:rPr>
              <a:t>«necesitan pasar por el horno de fuego; debe consumirse su mundanalidad, para que la imagen de Cristo se refleje perfectamente</a:t>
            </a:r>
            <a:r>
              <a:rPr lang="es-DO" sz="3100" dirty="0" smtClean="0">
                <a:solidFill>
                  <a:srgbClr val="FFFF00"/>
                </a:solidFill>
              </a:rPr>
              <a:t>».</a:t>
            </a:r>
            <a:r>
              <a:rPr lang="es-DO" sz="3100" dirty="0">
                <a:solidFill>
                  <a:schemeClr val="bg1"/>
                </a:solidFill>
              </a:rPr>
              <a:t> </a:t>
            </a:r>
            <a:r>
              <a:rPr lang="es-DO" sz="3100" dirty="0" smtClean="0">
                <a:solidFill>
                  <a:schemeClr val="bg1"/>
                </a:solidFill>
              </a:rPr>
              <a:t>El </a:t>
            </a:r>
            <a:r>
              <a:rPr lang="es-DO" sz="3100" dirty="0">
                <a:solidFill>
                  <a:schemeClr val="bg1"/>
                </a:solidFill>
              </a:rPr>
              <a:t>tiempo de angustia de Jacob no será para exhibir un carácter impecable, al contrario, sino para pulir profundamente el carácter de los santos «para que la imagen de Cristo pueda reflejarse perfectamente». </a:t>
            </a:r>
            <a:r>
              <a:rPr lang="es-DO" sz="3100" dirty="0">
                <a:solidFill>
                  <a:srgbClr val="FFFF00"/>
                </a:solidFill>
              </a:rPr>
              <a:t>El momento cuando los fieles mostrarán su lealtad a los mandamientos divinos aun a costa de su propia vida, será precisamente antes del cierre de gracia, cuando será promulgado el decreto dominical.</a:t>
            </a:r>
            <a:endParaRPr lang="es-ES" sz="31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1039158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5632311"/>
          </a:xfrm>
          <a:prstGeom prst="rect">
            <a:avLst/>
          </a:prstGeom>
        </p:spPr>
        <p:txBody>
          <a:bodyPr wrap="square">
            <a:spAutoFit/>
          </a:bodyPr>
          <a:lstStyle/>
          <a:p>
            <a:pPr algn="just"/>
            <a:r>
              <a:rPr lang="es-DO" sz="4000" dirty="0">
                <a:solidFill>
                  <a:schemeClr val="bg1"/>
                </a:solidFill>
              </a:rPr>
              <a:t>Lo antes dicho no implica que el pueblo de Dios continuará pecando después del cierre de gracia, tampoco que el sellamiento será una especie de meta alcanzada para propiciar una demostración de obediencia impecable que acallará las acusaciones de Satanás de que es imposible guardar la Ley de Dios. Esos asuntos se resuelven sobre un escenario muy distinto y un fundamento mucho más sólido, como veremos más adelante (Ver capítulos 6-7, 15-16). </a:t>
            </a:r>
            <a:endParaRPr lang="es-ES" sz="4000" dirty="0">
              <a:solidFill>
                <a:schemeClr val="bg1"/>
              </a:solidFill>
            </a:endParaRPr>
          </a:p>
        </p:txBody>
      </p:sp>
    </p:spTree>
    <p:extLst>
      <p:ext uri="{BB962C8B-B14F-4D97-AF65-F5344CB8AC3E}">
        <p14:creationId xmlns:p14="http://schemas.microsoft.com/office/powerpoint/2010/main" val="3041597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5632311"/>
          </a:xfrm>
          <a:prstGeom prst="rect">
            <a:avLst/>
          </a:prstGeom>
        </p:spPr>
        <p:txBody>
          <a:bodyPr wrap="square">
            <a:spAutoFit/>
          </a:bodyPr>
          <a:lstStyle/>
          <a:p>
            <a:pPr algn="ctr"/>
            <a:r>
              <a:rPr lang="es-DO" sz="4000" b="1" dirty="0">
                <a:solidFill>
                  <a:schemeClr val="bg1"/>
                </a:solidFill>
              </a:rPr>
              <a:t>Los santos como «espectáculo» para el mundo</a:t>
            </a:r>
            <a:endParaRPr lang="es-ES" sz="4000" dirty="0">
              <a:solidFill>
                <a:schemeClr val="bg1"/>
              </a:solidFill>
            </a:endParaRPr>
          </a:p>
          <a:p>
            <a:pPr algn="just"/>
            <a:r>
              <a:rPr lang="es-DO" sz="4000" dirty="0">
                <a:solidFill>
                  <a:schemeClr val="bg1"/>
                </a:solidFill>
              </a:rPr>
              <a:t>No infiere el apóstol Pablo en 1 Corintios 4:9 que los creyentes han sido constituidos un «espectáculo para el mundo, para los ángeles y para los hombres»? ¿No sería esta la demostración que propugna la TUG? ¡Por supuesto que no! El pasaje inicia, diciendo: «Porque considero que a nosotros, los apóstoles, Dios nos ha exhibido en último lugar, como a condenados a muerte; porque hemos llegado a ser […]»</a:t>
            </a:r>
            <a:endParaRPr lang="es-ES" sz="4000" dirty="0">
              <a:solidFill>
                <a:schemeClr val="bg1"/>
              </a:solidFill>
            </a:endParaRPr>
          </a:p>
        </p:txBody>
      </p:sp>
    </p:spTree>
    <p:extLst>
      <p:ext uri="{BB962C8B-B14F-4D97-AF65-F5344CB8AC3E}">
        <p14:creationId xmlns:p14="http://schemas.microsoft.com/office/powerpoint/2010/main" val="1985598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1032510" y="565331"/>
            <a:ext cx="10126980" cy="5727337"/>
          </a:xfrm>
          <a:prstGeom prst="rect">
            <a:avLst/>
          </a:prstGeom>
        </p:spPr>
        <p:txBody>
          <a:bodyPr wrap="square">
            <a:spAutoFit/>
          </a:bodyPr>
          <a:lstStyle/>
          <a:p>
            <a:pPr>
              <a:lnSpc>
                <a:spcPct val="107000"/>
              </a:lnSpc>
              <a:spcAft>
                <a:spcPts val="800"/>
              </a:spcAft>
            </a:pPr>
            <a:r>
              <a:rPr lang="es-DO" sz="4800" dirty="0" smtClean="0">
                <a:solidFill>
                  <a:schemeClr val="bg1"/>
                </a:solidFill>
              </a:rPr>
              <a:t>Esta </a:t>
            </a:r>
            <a:r>
              <a:rPr lang="es-DO" sz="4800" dirty="0">
                <a:solidFill>
                  <a:schemeClr val="bg1"/>
                </a:solidFill>
              </a:rPr>
              <a:t>confederación global establecerá también una forma de religión que propiciará la adoración de la bestia y el gran dragón (13:15).</a:t>
            </a:r>
            <a:r>
              <a:rPr lang="es-DO" sz="4800" baseline="30000" dirty="0">
                <a:solidFill>
                  <a:schemeClr val="bg1"/>
                </a:solidFill>
              </a:rPr>
              <a:t>1</a:t>
            </a:r>
            <a:r>
              <a:rPr lang="es-DO" sz="4800" dirty="0">
                <a:solidFill>
                  <a:schemeClr val="bg1"/>
                </a:solidFill>
              </a:rPr>
              <a:t> La crisis final será una crisis anti-ley y anti-sábado (14:6-12</a:t>
            </a:r>
            <a:r>
              <a:rPr lang="es-DO" sz="4800" dirty="0" smtClean="0">
                <a:solidFill>
                  <a:schemeClr val="bg1"/>
                </a:solidFill>
              </a:rPr>
              <a:t>).</a:t>
            </a:r>
            <a:endParaRPr lang="es-ES" sz="4800" dirty="0">
              <a:solidFill>
                <a:schemeClr val="bg1"/>
              </a:solidFill>
            </a:endParaRPr>
          </a:p>
          <a:p>
            <a:pPr>
              <a:lnSpc>
                <a:spcPct val="107000"/>
              </a:lnSpc>
              <a:spcAft>
                <a:spcPts val="800"/>
              </a:spcAft>
            </a:pPr>
            <a:endParaRPr lang="es-ES" sz="4800" dirty="0">
              <a:latin typeface="Bahnschrift SemiCondensed" panose="020B0502040204020203" pitchFamily="34" charset="0"/>
            </a:endParaRPr>
          </a:p>
        </p:txBody>
      </p:sp>
    </p:spTree>
    <p:extLst>
      <p:ext uri="{BB962C8B-B14F-4D97-AF65-F5344CB8AC3E}">
        <p14:creationId xmlns:p14="http://schemas.microsoft.com/office/powerpoint/2010/main" val="3819292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3970318"/>
          </a:xfrm>
          <a:prstGeom prst="rect">
            <a:avLst/>
          </a:prstGeom>
        </p:spPr>
        <p:txBody>
          <a:bodyPr wrap="square">
            <a:spAutoFit/>
          </a:bodyPr>
          <a:lstStyle/>
          <a:p>
            <a:r>
              <a:rPr lang="es-DO" sz="3600" dirty="0">
                <a:solidFill>
                  <a:schemeClr val="bg1"/>
                </a:solidFill>
              </a:rPr>
              <a:t>Pablo no dice que todos los cristianos son una exhibición para el universo, y mucho menos el grupo de cristianos que conformará la última generación, sino que ellos, </a:t>
            </a:r>
            <a:r>
              <a:rPr lang="es-DO" sz="3600" dirty="0">
                <a:solidFill>
                  <a:srgbClr val="FFFF00"/>
                </a:solidFill>
              </a:rPr>
              <a:t>«los apóstoles», </a:t>
            </a:r>
            <a:r>
              <a:rPr lang="es-DO" sz="3600" dirty="0">
                <a:solidFill>
                  <a:schemeClr val="bg1"/>
                </a:solidFill>
              </a:rPr>
              <a:t>son los elegidos por Dios para dar esta clase de exhibición. Y si aun pudiéramos extender esta declaración a todos los creyentes, aun así, queda eliminada la singularidad que la TUG atribuye a los santos del último tiempo. </a:t>
            </a:r>
            <a:endParaRPr lang="es-ES" sz="4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27881461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152400" y="415498"/>
            <a:ext cx="11887200" cy="5656613"/>
          </a:xfrm>
          <a:prstGeom prst="rect">
            <a:avLst/>
          </a:prstGeom>
        </p:spPr>
        <p:txBody>
          <a:bodyPr wrap="square">
            <a:spAutoFit/>
          </a:bodyPr>
          <a:lstStyle/>
          <a:p>
            <a:pPr>
              <a:lnSpc>
                <a:spcPct val="107000"/>
              </a:lnSpc>
              <a:spcAft>
                <a:spcPts val="800"/>
              </a:spcAft>
            </a:pPr>
            <a:r>
              <a:rPr lang="es-DO" sz="4800" dirty="0">
                <a:solidFill>
                  <a:schemeClr val="bg1"/>
                </a:solidFill>
              </a:rPr>
              <a:t>La carta a los Hebreos extiende el tema del espectáculo al ámbito de todos los cristianos (10:32-33), pero nuevamente notamos que, si llegara a existir una clase de demostración que los creyentes proporcionan con su fidelidad, esta no estará limitada a la última generación. </a:t>
            </a:r>
            <a:endParaRPr lang="es-ES" sz="4800" dirty="0">
              <a:solidFill>
                <a:schemeClr val="bg1"/>
              </a:solidFill>
            </a:endParaRPr>
          </a:p>
          <a:p>
            <a:pPr>
              <a:lnSpc>
                <a:spcPct val="107000"/>
              </a:lnSpc>
              <a:spcAft>
                <a:spcPts val="800"/>
              </a:spcAft>
            </a:pPr>
            <a:endParaRPr lang="es-ES" sz="4800" dirty="0">
              <a:solidFill>
                <a:srgbClr val="FFFF00"/>
              </a:solidFill>
              <a:effectLst/>
              <a:latin typeface="Bahnschrift SemiCondensed" panose="020B05020402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12574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accent1">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uadroTexto 2">
            <a:extLst>
              <a:ext uri="{FF2B5EF4-FFF2-40B4-BE49-F238E27FC236}">
                <a16:creationId xmlns:a16="http://schemas.microsoft.com/office/drawing/2014/main" xmlns="" id="{B7F75417-8BC0-431B-9DD0-3952FEF3CE45}"/>
              </a:ext>
            </a:extLst>
          </p:cNvPr>
          <p:cNvSpPr txBox="1"/>
          <p:nvPr/>
        </p:nvSpPr>
        <p:spPr>
          <a:xfrm>
            <a:off x="1645394" y="1267208"/>
            <a:ext cx="4224464" cy="584775"/>
          </a:xfrm>
          <a:prstGeom prst="rect">
            <a:avLst/>
          </a:prstGeom>
          <a:noFill/>
        </p:spPr>
        <p:txBody>
          <a:bodyPr wrap="square" rtlCol="0">
            <a:spAutoFit/>
          </a:bodyPr>
          <a:lstStyle/>
          <a:p>
            <a:pPr lvl="0">
              <a:defRPr/>
            </a:pPr>
            <a:r>
              <a:rPr lang="es-ES" sz="3200" noProof="0" dirty="0" smtClean="0">
                <a:solidFill>
                  <a:srgbClr val="4472C4">
                    <a:lumMod val="50000"/>
                  </a:srgbClr>
                </a:solidFill>
              </a:rPr>
              <a:t>Enoc</a:t>
            </a:r>
            <a:endParaRPr kumimoji="0" lang="es-ES" sz="32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xmlns="" id="{2B80B65F-4774-4B34-B211-5F7CCD9DB0D1}"/>
              </a:ext>
            </a:extLst>
          </p:cNvPr>
          <p:cNvSpPr txBox="1"/>
          <p:nvPr/>
        </p:nvSpPr>
        <p:spPr>
          <a:xfrm>
            <a:off x="1645394" y="318250"/>
            <a:ext cx="4224464" cy="584775"/>
          </a:xfrm>
          <a:prstGeom prst="rect">
            <a:avLst/>
          </a:prstGeom>
          <a:noFill/>
        </p:spPr>
        <p:txBody>
          <a:bodyPr wrap="square" rtlCol="0">
            <a:spAutoFit/>
          </a:bodyPr>
          <a:lstStyle/>
          <a:p>
            <a:pPr lvl="0">
              <a:defRPr/>
            </a:pPr>
            <a:r>
              <a:rPr lang="es-ES" sz="3200" i="1" noProof="0" dirty="0" smtClean="0">
                <a:solidFill>
                  <a:srgbClr val="4472C4">
                    <a:lumMod val="50000"/>
                  </a:srgbClr>
                </a:solidFill>
              </a:rPr>
              <a:t>Crisis final</a:t>
            </a:r>
            <a:endParaRPr kumimoji="0" lang="es-ES" sz="3200" b="0" i="1" u="none" strike="noStrike" kern="1200" cap="none" spc="0" normalizeH="0" baseline="0" noProof="0" dirty="0">
              <a:ln>
                <a:noFill/>
              </a:ln>
              <a:solidFill>
                <a:srgbClr val="4472C4">
                  <a:lumMod val="50000"/>
                </a:srgbClr>
              </a:solidFill>
              <a:effectLst/>
              <a:uLnTx/>
              <a:uFillTx/>
              <a:latin typeface="Calibri" panose="020F0502020204030204"/>
            </a:endParaRPr>
          </a:p>
        </p:txBody>
      </p:sp>
      <p:sp>
        <p:nvSpPr>
          <p:cNvPr id="14" name="CuadroTexto 13">
            <a:extLst>
              <a:ext uri="{FF2B5EF4-FFF2-40B4-BE49-F238E27FC236}">
                <a16:creationId xmlns:a16="http://schemas.microsoft.com/office/drawing/2014/main" xmlns="" id="{3C95100F-E8B5-4CF3-9E17-D707427B80EE}"/>
              </a:ext>
            </a:extLst>
          </p:cNvPr>
          <p:cNvSpPr txBox="1"/>
          <p:nvPr/>
        </p:nvSpPr>
        <p:spPr>
          <a:xfrm>
            <a:off x="1683625" y="4353642"/>
            <a:ext cx="4210202" cy="584775"/>
          </a:xfrm>
          <a:prstGeom prst="rect">
            <a:avLst/>
          </a:prstGeom>
          <a:noFill/>
        </p:spPr>
        <p:txBody>
          <a:bodyPr wrap="square" rtlCol="0">
            <a:spAutoFit/>
          </a:bodyPr>
          <a:lstStyle/>
          <a:p>
            <a:pPr lvl="0">
              <a:defRPr/>
            </a:pPr>
            <a:r>
              <a:rPr lang="es-ES" sz="3200" dirty="0" smtClean="0">
                <a:solidFill>
                  <a:srgbClr val="4472C4">
                    <a:lumMod val="50000"/>
                  </a:srgbClr>
                </a:solidFill>
                <a:latin typeface="Calibri" panose="020F0502020204030204"/>
              </a:rPr>
              <a:t>TUG</a:t>
            </a:r>
            <a:endParaRPr kumimoji="0" lang="es-ES" sz="32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xmlns="" id="{484CE96C-CBE3-40DD-869A-7E653E50D465}"/>
              </a:ext>
            </a:extLst>
          </p:cNvPr>
          <p:cNvSpPr txBox="1"/>
          <p:nvPr/>
        </p:nvSpPr>
        <p:spPr>
          <a:xfrm>
            <a:off x="1635450" y="5717145"/>
            <a:ext cx="3942529" cy="584775"/>
          </a:xfrm>
          <a:prstGeom prst="rect">
            <a:avLst/>
          </a:prstGeom>
          <a:noFill/>
        </p:spPr>
        <p:txBody>
          <a:bodyPr wrap="square" rtlCol="0">
            <a:spAutoFit/>
          </a:bodyPr>
          <a:lstStyle/>
          <a:p>
            <a:pPr lvl="0">
              <a:defRPr/>
            </a:pPr>
            <a:r>
              <a:rPr lang="es-ES" sz="3200" i="1" noProof="0" dirty="0" smtClean="0">
                <a:solidFill>
                  <a:srgbClr val="4472C4">
                    <a:lumMod val="50000"/>
                  </a:srgbClr>
                </a:solidFill>
              </a:rPr>
              <a:t>Creyentes fieles del AT</a:t>
            </a:r>
            <a:endParaRPr kumimoji="0" lang="es-ES" sz="3200" b="0" u="none" strike="noStrike" kern="1200" cap="none" spc="0" normalizeH="0" baseline="0" noProof="0" dirty="0">
              <a:ln>
                <a:noFill/>
              </a:ln>
              <a:solidFill>
                <a:srgbClr val="4472C4">
                  <a:lumMod val="50000"/>
                </a:srgbClr>
              </a:solidFill>
              <a:effectLst/>
              <a:uLnTx/>
              <a:uFillTx/>
              <a:latin typeface="Calibri" panose="020F0502020204030204"/>
            </a:endParaRPr>
          </a:p>
        </p:txBody>
      </p:sp>
      <p:sp>
        <p:nvSpPr>
          <p:cNvPr id="16" name="CuadroTexto 15">
            <a:extLst>
              <a:ext uri="{FF2B5EF4-FFF2-40B4-BE49-F238E27FC236}">
                <a16:creationId xmlns:a16="http://schemas.microsoft.com/office/drawing/2014/main" xmlns="" id="{BADEAE86-D7E0-4E67-860F-EC436B06AF60}"/>
              </a:ext>
            </a:extLst>
          </p:cNvPr>
          <p:cNvSpPr txBox="1"/>
          <p:nvPr/>
        </p:nvSpPr>
        <p:spPr>
          <a:xfrm>
            <a:off x="1600048" y="2619853"/>
            <a:ext cx="4047483" cy="584775"/>
          </a:xfrm>
          <a:prstGeom prst="rect">
            <a:avLst/>
          </a:prstGeom>
          <a:noFill/>
        </p:spPr>
        <p:txBody>
          <a:bodyPr wrap="square" rtlCol="0">
            <a:spAutoFit/>
          </a:bodyPr>
          <a:lstStyle/>
          <a:p>
            <a:pPr lvl="0">
              <a:defRPr/>
            </a:pPr>
            <a:r>
              <a:rPr lang="es-ES" sz="3200" dirty="0" smtClean="0">
                <a:solidFill>
                  <a:srgbClr val="4472C4">
                    <a:lumMod val="50000"/>
                  </a:srgbClr>
                </a:solidFill>
              </a:rPr>
              <a:t>Jesús</a:t>
            </a:r>
            <a:endParaRPr kumimoji="0" lang="es-ES" sz="32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xmlns="" id="{DB4BBA2C-AD84-4635-BFED-A54A24D56E2B}"/>
              </a:ext>
            </a:extLst>
          </p:cNvPr>
          <p:cNvSpPr txBox="1"/>
          <p:nvPr/>
        </p:nvSpPr>
        <p:spPr>
          <a:xfrm>
            <a:off x="6178406" y="3428999"/>
            <a:ext cx="5525727" cy="553998"/>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D</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dirty="0" smtClean="0">
                <a:solidFill>
                  <a:prstClr val="black"/>
                </a:solidFill>
              </a:rPr>
              <a:t>Vindicación individual y relativa</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20" name="CuadroTexto 19">
            <a:extLst>
              <a:ext uri="{FF2B5EF4-FFF2-40B4-BE49-F238E27FC236}">
                <a16:creationId xmlns:a16="http://schemas.microsoft.com/office/drawing/2014/main" xmlns="" id="{8F3B8264-4C31-43B4-BA54-43EE83420FE7}"/>
              </a:ext>
            </a:extLst>
          </p:cNvPr>
          <p:cNvSpPr txBox="1"/>
          <p:nvPr/>
        </p:nvSpPr>
        <p:spPr>
          <a:xfrm>
            <a:off x="6159264" y="1188958"/>
            <a:ext cx="5631845" cy="1015663"/>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B</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dirty="0" smtClean="0">
                <a:solidFill>
                  <a:prstClr val="black"/>
                </a:solidFill>
              </a:rPr>
              <a:t>Conclusión de la historia humana</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21" name="CuadroTexto 20">
            <a:extLst>
              <a:ext uri="{FF2B5EF4-FFF2-40B4-BE49-F238E27FC236}">
                <a16:creationId xmlns:a16="http://schemas.microsoft.com/office/drawing/2014/main" xmlns="" id="{707CBC07-791E-485A-931D-932FDFAF0D6C}"/>
              </a:ext>
            </a:extLst>
          </p:cNvPr>
          <p:cNvSpPr txBox="1"/>
          <p:nvPr/>
        </p:nvSpPr>
        <p:spPr>
          <a:xfrm>
            <a:off x="6178406" y="72028"/>
            <a:ext cx="5761799" cy="1015663"/>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A</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noProof="0" dirty="0" smtClean="0">
                <a:solidFill>
                  <a:prstClr val="black"/>
                </a:solidFill>
              </a:rPr>
              <a:t>La reputación de Dios dependerá del éxito de los santos del fin.</a:t>
            </a:r>
            <a:endParaRPr lang="es-ES" sz="3000" dirty="0">
              <a:solidFill>
                <a:prstClr val="black"/>
              </a:solidFill>
            </a:endParaRPr>
          </a:p>
        </p:txBody>
      </p:sp>
      <p:sp>
        <p:nvSpPr>
          <p:cNvPr id="22" name="CuadroTexto 21">
            <a:extLst>
              <a:ext uri="{FF2B5EF4-FFF2-40B4-BE49-F238E27FC236}">
                <a16:creationId xmlns:a16="http://schemas.microsoft.com/office/drawing/2014/main" xmlns="" id="{4D4C28EC-9574-47D6-8D4C-A2D48F991BF0}"/>
              </a:ext>
            </a:extLst>
          </p:cNvPr>
          <p:cNvSpPr txBox="1"/>
          <p:nvPr/>
        </p:nvSpPr>
        <p:spPr>
          <a:xfrm>
            <a:off x="6178406" y="2464636"/>
            <a:ext cx="5463607" cy="553998"/>
          </a:xfrm>
          <a:prstGeom prst="rect">
            <a:avLst/>
          </a:prstGeom>
          <a:noFill/>
        </p:spPr>
        <p:txBody>
          <a:bodyPr wrap="square" rtlCol="0">
            <a:spAutoFit/>
          </a:bodyPr>
          <a:lstStyle/>
          <a:p>
            <a:pPr lvl="0"/>
            <a:r>
              <a:rPr kumimoji="0" lang="es-DO" sz="3000" b="0" i="0" u="none" strike="noStrike" kern="1200" cap="none" spc="0" normalizeH="0" baseline="0" noProof="0" dirty="0">
                <a:ln>
                  <a:noFill/>
                </a:ln>
                <a:solidFill>
                  <a:srgbClr val="C00000"/>
                </a:solidFill>
                <a:effectLst/>
                <a:uLnTx/>
                <a:uFillTx/>
                <a:latin typeface="Calibri" panose="020F0502020204030204"/>
              </a:rPr>
              <a:t>C</a:t>
            </a:r>
            <a:r>
              <a:rPr kumimoji="0" lang="es-DO" sz="3000" b="0" i="0" u="none" strike="noStrike" kern="1200" cap="none" spc="0" normalizeH="0" baseline="0" noProof="0" dirty="0" smtClean="0">
                <a:ln>
                  <a:noFill/>
                </a:ln>
                <a:solidFill>
                  <a:srgbClr val="C00000"/>
                </a:solidFill>
                <a:effectLst/>
                <a:uLnTx/>
                <a:uFillTx/>
                <a:latin typeface="Calibri" panose="020F0502020204030204"/>
              </a:rPr>
              <a:t>. </a:t>
            </a:r>
            <a:r>
              <a:rPr lang="es-ES" sz="3000" dirty="0" smtClean="0">
                <a:solidFill>
                  <a:prstClr val="black"/>
                </a:solidFill>
              </a:rPr>
              <a:t>Vindicación colectiva y relativa</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23" name="CuadroTexto 22">
            <a:extLst>
              <a:ext uri="{FF2B5EF4-FFF2-40B4-BE49-F238E27FC236}">
                <a16:creationId xmlns:a16="http://schemas.microsoft.com/office/drawing/2014/main" xmlns="" id="{570408FA-21B6-4E50-A2CA-A06FB9771535}"/>
              </a:ext>
            </a:extLst>
          </p:cNvPr>
          <p:cNvSpPr txBox="1"/>
          <p:nvPr/>
        </p:nvSpPr>
        <p:spPr>
          <a:xfrm>
            <a:off x="6159264" y="5715121"/>
            <a:ext cx="5325381" cy="1015663"/>
          </a:xfrm>
          <a:prstGeom prst="rect">
            <a:avLst/>
          </a:prstGeom>
          <a:noFill/>
        </p:spPr>
        <p:txBody>
          <a:bodyPr wrap="square" rtlCol="0">
            <a:spAutoFit/>
          </a:bodyPr>
          <a:lstStyle/>
          <a:p>
            <a:pPr lvl="0"/>
            <a:r>
              <a:rPr kumimoji="0" lang="es-DO" sz="3000" b="0" i="0" u="none" strike="noStrike" kern="1200" cap="none" spc="0" normalizeH="0" baseline="0" noProof="0" dirty="0" smtClean="0">
                <a:ln>
                  <a:noFill/>
                </a:ln>
                <a:solidFill>
                  <a:srgbClr val="C00000"/>
                </a:solidFill>
                <a:effectLst/>
                <a:uLnTx/>
                <a:uFillTx/>
                <a:latin typeface="Calibri" panose="020F0502020204030204"/>
              </a:rPr>
              <a:t>G. </a:t>
            </a:r>
            <a:r>
              <a:rPr lang="es-ES" sz="3000" dirty="0" smtClean="0">
                <a:solidFill>
                  <a:prstClr val="black"/>
                </a:solidFill>
              </a:rPr>
              <a:t>Vindicación individual y colectiva, absoluta y cósmica</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9" name="CuadroTexto 8">
            <a:extLst>
              <a:ext uri="{FF2B5EF4-FFF2-40B4-BE49-F238E27FC236}">
                <a16:creationId xmlns:a16="http://schemas.microsoft.com/office/drawing/2014/main" xmlns="" id="{D52AD20F-C77A-4B88-B6A1-2718AE27E03B}"/>
              </a:ext>
            </a:extLst>
          </p:cNvPr>
          <p:cNvSpPr txBox="1"/>
          <p:nvPr/>
        </p:nvSpPr>
        <p:spPr>
          <a:xfrm>
            <a:off x="6159264" y="4552727"/>
            <a:ext cx="5260708" cy="1015663"/>
          </a:xfrm>
          <a:prstGeom prst="rect">
            <a:avLst/>
          </a:prstGeom>
          <a:noFill/>
        </p:spPr>
        <p:txBody>
          <a:bodyPr wrap="square" rtlCol="0">
            <a:spAutoFit/>
          </a:bodyPr>
          <a:lstStyle/>
          <a:p>
            <a:pPr lvl="0">
              <a:defRPr/>
            </a:pPr>
            <a:r>
              <a:rPr kumimoji="0" lang="es-DO" sz="3000" b="0" i="0" u="none" strike="noStrike" kern="1200" cap="none" spc="0" normalizeH="0" baseline="0" noProof="0" dirty="0" smtClean="0">
                <a:ln>
                  <a:noFill/>
                </a:ln>
                <a:solidFill>
                  <a:srgbClr val="C00000"/>
                </a:solidFill>
                <a:effectLst/>
                <a:uLnTx/>
                <a:uFillTx/>
                <a:latin typeface="Calibri" panose="020F0502020204030204"/>
              </a:rPr>
              <a:t>E. </a:t>
            </a:r>
            <a:r>
              <a:rPr lang="es-ES" sz="3000" dirty="0" smtClean="0">
                <a:solidFill>
                  <a:prstClr val="black"/>
                </a:solidFill>
              </a:rPr>
              <a:t>Excelente, vamos a la c</a:t>
            </a:r>
            <a:r>
              <a:rPr lang="es-ES" sz="3000" noProof="0" dirty="0" err="1" smtClean="0">
                <a:solidFill>
                  <a:prstClr val="black"/>
                </a:solidFill>
              </a:rPr>
              <a:t>onclusión</a:t>
            </a:r>
            <a:endParaRPr kumimoji="0" lang="es-ES" sz="3000" b="0" i="0" u="none" strike="noStrike" kern="1200" cap="none" spc="0" normalizeH="0" baseline="0" noProof="0" dirty="0">
              <a:ln>
                <a:noFill/>
              </a:ln>
              <a:solidFill>
                <a:prstClr val="black"/>
              </a:solidFill>
              <a:effectLst/>
              <a:uLnTx/>
              <a:uFillTx/>
              <a:latin typeface="Calibri" panose="020F0502020204030204"/>
            </a:endParaRPr>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smtClean="0">
                <a:ln/>
                <a:solidFill>
                  <a:prstClr val="white"/>
                </a:solidFill>
                <a:effectLst/>
                <a:uLnTx/>
                <a:uFillTx/>
                <a:latin typeface="Calibri" panose="020F0502020204030204"/>
                <a:ea typeface="+mn-ea"/>
                <a:cs typeface="+mn-cs"/>
              </a:rPr>
              <a:t>Asocie</a:t>
            </a:r>
            <a:endParaRPr kumimoji="0" lang="es-ES" sz="4000" b="1" i="0" u="none" strike="noStrike" kern="1200" cap="none" spc="0" normalizeH="0" baseline="0" noProof="0" dirty="0">
              <a:ln/>
              <a:solidFill>
                <a:prstClr val="white"/>
              </a:solidFill>
              <a:effectLst/>
              <a:uLnTx/>
              <a:uFillTx/>
              <a:latin typeface="Calibri" panose="020F0502020204030204"/>
              <a:ea typeface="+mn-ea"/>
              <a:cs typeface="+mn-cs"/>
            </a:endParaRPr>
          </a:p>
        </p:txBody>
      </p:sp>
      <p:cxnSp>
        <p:nvCxnSpPr>
          <p:cNvPr id="11" name="Conector recto 10"/>
          <p:cNvCxnSpPr/>
          <p:nvPr/>
        </p:nvCxnSpPr>
        <p:spPr>
          <a:xfrm>
            <a:off x="1652525" y="15204"/>
            <a:ext cx="0" cy="6827591"/>
          </a:xfrm>
          <a:prstGeom prst="line">
            <a:avLst/>
          </a:prstGeom>
        </p:spPr>
        <p:style>
          <a:lnRef idx="2">
            <a:schemeClr val="dk1"/>
          </a:lnRef>
          <a:fillRef idx="0">
            <a:schemeClr val="dk1"/>
          </a:fillRef>
          <a:effectRef idx="1">
            <a:schemeClr val="dk1"/>
          </a:effectRef>
          <a:fontRef idx="minor">
            <a:schemeClr val="tx1"/>
          </a:fontRef>
        </p:style>
      </p:cxnSp>
      <p:pic>
        <p:nvPicPr>
          <p:cNvPr id="17" name="Imagen 16">
            <a:extLst>
              <a:ext uri="{FF2B5EF4-FFF2-40B4-BE49-F238E27FC236}">
                <a16:creationId xmlns:a16="http://schemas.microsoft.com/office/drawing/2014/main" xmlns="" id="{47C6C45D-846D-44D5-835C-FA833FE595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2551" y="5705957"/>
            <a:ext cx="1063651" cy="1063651"/>
          </a:xfrm>
          <a:prstGeom prst="rect">
            <a:avLst/>
          </a:prstGeom>
          <a:effectLst>
            <a:outerShdw blurRad="50800" dist="50800" dir="5400000" algn="ctr" rotWithShape="0">
              <a:srgbClr val="000000"/>
            </a:outerShdw>
          </a:effectLst>
        </p:spPr>
      </p:pic>
    </p:spTree>
    <p:extLst>
      <p:ext uri="{BB962C8B-B14F-4D97-AF65-F5344CB8AC3E}">
        <p14:creationId xmlns:p14="http://schemas.microsoft.com/office/powerpoint/2010/main" val="401826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152400" y="415498"/>
            <a:ext cx="11887200" cy="6186309"/>
          </a:xfrm>
          <a:prstGeom prst="rect">
            <a:avLst/>
          </a:prstGeom>
        </p:spPr>
        <p:txBody>
          <a:bodyPr wrap="square">
            <a:spAutoFit/>
          </a:bodyPr>
          <a:lstStyle/>
          <a:p>
            <a:pPr algn="ctr"/>
            <a:r>
              <a:rPr lang="es-DO" sz="4400" b="1" dirty="0">
                <a:solidFill>
                  <a:schemeClr val="bg1"/>
                </a:solidFill>
              </a:rPr>
              <a:t>Conclusión </a:t>
            </a:r>
            <a:endParaRPr lang="es-ES" sz="4400" dirty="0">
              <a:solidFill>
                <a:schemeClr val="bg1"/>
              </a:solidFill>
            </a:endParaRPr>
          </a:p>
          <a:p>
            <a:r>
              <a:rPr lang="es-DO" sz="4400" dirty="0">
                <a:solidFill>
                  <a:srgbClr val="FFFF00"/>
                </a:solidFill>
              </a:rPr>
              <a:t>La crisis final tiene obvias particularidades, pero también comparte características con otras crisis del pasado. </a:t>
            </a:r>
            <a:r>
              <a:rPr lang="es-DO" sz="4400" dirty="0">
                <a:solidFill>
                  <a:schemeClr val="bg1"/>
                </a:solidFill>
              </a:rPr>
              <a:t>Los santos que vivan en el tiempo del fin tienen una misión que cumplir, pero no es la que le atribuye la TUG: que ellos darán una demostración de obediencia impecable que demuestra que la Ley de Dios puede ser obedecida acallando así las acusaciones de Satanás. </a:t>
            </a:r>
            <a:endParaRPr lang="es-ES" sz="44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2113940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5" name="Rectángulo 4"/>
          <p:cNvSpPr/>
          <p:nvPr/>
        </p:nvSpPr>
        <p:spPr>
          <a:xfrm>
            <a:off x="152400" y="1351508"/>
            <a:ext cx="11887200" cy="4154984"/>
          </a:xfrm>
          <a:prstGeom prst="rect">
            <a:avLst/>
          </a:prstGeom>
        </p:spPr>
        <p:txBody>
          <a:bodyPr wrap="square">
            <a:spAutoFit/>
          </a:bodyPr>
          <a:lstStyle/>
          <a:p>
            <a:pPr algn="just"/>
            <a:r>
              <a:rPr lang="es-DO" sz="4400" dirty="0">
                <a:solidFill>
                  <a:schemeClr val="bg1"/>
                </a:solidFill>
              </a:rPr>
              <a:t>La vindicación cósmica y final de Dios no ocurre por medio de la última generación (los 144.000), sino por medio de Jesús, quien en su vida de obediencia impecable y muerte sacrificial logró VINDICAR a Dios ante el universo, derrotar a Satanás y acallar sus acusaciones contra el gobierno divino.</a:t>
            </a:r>
            <a:r>
              <a:rPr lang="es-DO" sz="4400" dirty="0"/>
              <a:t> </a:t>
            </a:r>
            <a:endParaRPr lang="es-ES" sz="4400" dirty="0"/>
          </a:p>
        </p:txBody>
      </p:sp>
    </p:spTree>
    <p:extLst>
      <p:ext uri="{BB962C8B-B14F-4D97-AF65-F5344CB8AC3E}">
        <p14:creationId xmlns:p14="http://schemas.microsoft.com/office/powerpoint/2010/main" val="24974690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animal, nieve, esquiando, oscuro&#10;&#10;Descripción generada automáticamente">
            <a:extLst>
              <a:ext uri="{FF2B5EF4-FFF2-40B4-BE49-F238E27FC236}">
                <a16:creationId xmlns:a16="http://schemas.microsoft.com/office/drawing/2014/main" xmlns="" id="{2FCC53EB-4DAF-F363-11C2-1FCFB0EAF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ángulo 3"/>
          <p:cNvSpPr/>
          <p:nvPr/>
        </p:nvSpPr>
        <p:spPr>
          <a:xfrm>
            <a:off x="152400" y="794802"/>
            <a:ext cx="11887200" cy="646331"/>
          </a:xfrm>
          <a:prstGeom prst="rect">
            <a:avLst/>
          </a:prstGeom>
        </p:spPr>
        <p:txBody>
          <a:bodyPr wrap="square">
            <a:spAutoFit/>
          </a:bodyPr>
          <a:lstStyle/>
          <a:p>
            <a:endParaRPr lang="es-ES" sz="3600" dirty="0">
              <a:solidFill>
                <a:srgbClr val="FFFF00"/>
              </a:solidFill>
              <a:latin typeface="Bahnschrift SemiCondensed" panose="020B0502040204020203" pitchFamily="34" charset="0"/>
            </a:endParaRPr>
          </a:p>
        </p:txBody>
      </p:sp>
      <p:sp>
        <p:nvSpPr>
          <p:cNvPr id="2" name="Rectángulo 1"/>
          <p:cNvSpPr/>
          <p:nvPr/>
        </p:nvSpPr>
        <p:spPr>
          <a:xfrm>
            <a:off x="152400" y="0"/>
            <a:ext cx="12039600" cy="830997"/>
          </a:xfrm>
          <a:prstGeom prst="rect">
            <a:avLst/>
          </a:prstGeom>
        </p:spPr>
        <p:txBody>
          <a:bodyPr wrap="square">
            <a:spAutoFit/>
          </a:bodyPr>
          <a:lstStyle/>
          <a:p>
            <a:endParaRPr lang="es-ES" sz="4800" dirty="0">
              <a:solidFill>
                <a:srgbClr val="FFFF00"/>
              </a:solidFill>
              <a:latin typeface="Bahnschrift SemiCondensed" panose="020B0502040204020203" pitchFamily="34" charset="0"/>
            </a:endParaRPr>
          </a:p>
        </p:txBody>
      </p:sp>
      <p:sp>
        <p:nvSpPr>
          <p:cNvPr id="6" name="Rectángulo 5"/>
          <p:cNvSpPr/>
          <p:nvPr/>
        </p:nvSpPr>
        <p:spPr>
          <a:xfrm>
            <a:off x="152400" y="794802"/>
            <a:ext cx="11887200" cy="707886"/>
          </a:xfrm>
          <a:prstGeom prst="rect">
            <a:avLst/>
          </a:prstGeom>
        </p:spPr>
        <p:txBody>
          <a:bodyPr wrap="square">
            <a:spAutoFit/>
          </a:bodyPr>
          <a:lstStyle/>
          <a:p>
            <a:endParaRPr lang="es-ES" sz="4000" dirty="0">
              <a:latin typeface="Bahnschrift SemiCondensed" panose="020B0502040204020203" pitchFamily="34" charset="0"/>
            </a:endParaRPr>
          </a:p>
        </p:txBody>
      </p:sp>
      <p:sp>
        <p:nvSpPr>
          <p:cNvPr id="7" name="Rectángulo 6"/>
          <p:cNvSpPr/>
          <p:nvPr/>
        </p:nvSpPr>
        <p:spPr>
          <a:xfrm>
            <a:off x="251460" y="415498"/>
            <a:ext cx="11689080" cy="5632311"/>
          </a:xfrm>
          <a:prstGeom prst="rect">
            <a:avLst/>
          </a:prstGeom>
        </p:spPr>
        <p:txBody>
          <a:bodyPr wrap="square">
            <a:spAutoFit/>
          </a:bodyPr>
          <a:lstStyle/>
          <a:p>
            <a:r>
              <a:rPr lang="es-DO" sz="3600" dirty="0">
                <a:solidFill>
                  <a:schemeClr val="bg1"/>
                </a:solidFill>
              </a:rPr>
              <a:t>La reputación divina no está en «riesgo» como propone la TUG. Satanás fue derrotado en la cruz. La victoria de Cristo ha puesto al futuro del gobierno divino sobre un fundamento más sólido que las colinas eternas. Esa misma victoria (</a:t>
            </a:r>
            <a:r>
              <a:rPr lang="es-DO" sz="3600" dirty="0" err="1">
                <a:solidFill>
                  <a:schemeClr val="bg1"/>
                </a:solidFill>
              </a:rPr>
              <a:t>Ap</a:t>
            </a:r>
            <a:r>
              <a:rPr lang="es-DO" sz="3600" dirty="0">
                <a:solidFill>
                  <a:schemeClr val="bg1"/>
                </a:solidFill>
              </a:rPr>
              <a:t> 5:5) ha asegurado el triunfo final de los justos (12:11; 21:7). La razón por la que el pueblo de Dios pasará por el tiempo de angustia de Jacob es muy distinta a la que propone la TUG, los fieles tienen que ser sometidos a un proceso de purificación más profunda «para que la imagen de Cristo se refleje perfectamente</a:t>
            </a:r>
            <a:r>
              <a:rPr lang="es-DO" sz="3600" dirty="0" smtClean="0">
                <a:solidFill>
                  <a:schemeClr val="bg1"/>
                </a:solidFill>
              </a:rPr>
              <a:t>».</a:t>
            </a:r>
            <a:endParaRPr lang="es-ES" sz="3600" dirty="0">
              <a:solidFill>
                <a:schemeClr val="bg1"/>
              </a:solidFill>
            </a:endParaRPr>
          </a:p>
        </p:txBody>
      </p:sp>
    </p:spTree>
    <p:extLst>
      <p:ext uri="{BB962C8B-B14F-4D97-AF65-F5344CB8AC3E}">
        <p14:creationId xmlns:p14="http://schemas.microsoft.com/office/powerpoint/2010/main" val="3885190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xmlns="" id="{E04BD369-A28C-D8C0-6206-A7B4754C2A3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xmlns="" id="{C7DA6392-58FA-2875-347E-661B3E5181A2}"/>
              </a:ext>
            </a:extLst>
          </p:cNvPr>
          <p:cNvSpPr txBox="1"/>
          <p:nvPr/>
        </p:nvSpPr>
        <p:spPr>
          <a:xfrm>
            <a:off x="6527549" y="428178"/>
            <a:ext cx="5332491" cy="6001643"/>
          </a:xfrm>
          <a:prstGeom prst="rect">
            <a:avLst/>
          </a:prstGeom>
          <a:noFill/>
        </p:spPr>
        <p:txBody>
          <a:bodyPr wrap="square" rtlCol="0">
            <a:spAutoFit/>
          </a:bodyPr>
          <a:lstStyle/>
          <a:p>
            <a:pPr algn="ctr"/>
            <a:r>
              <a:rPr lang="es-DO" sz="4800" b="1" dirty="0">
                <a:solidFill>
                  <a:schemeClr val="bg1"/>
                </a:solidFill>
                <a:latin typeface="Century Gothic" panose="020B0502020202020204" pitchFamily="34" charset="0"/>
              </a:rPr>
              <a:t>¿</a:t>
            </a:r>
            <a:r>
              <a:rPr lang="es-DO" sz="4800" b="1" dirty="0" smtClean="0">
                <a:solidFill>
                  <a:schemeClr val="bg1"/>
                </a:solidFill>
                <a:latin typeface="Century Gothic" panose="020B0502020202020204" pitchFamily="34" charset="0"/>
              </a:rPr>
              <a:t>Creemos que la victoria de Cristo asegura de manera contundente la victoria de los creyentes fieles en la crisis final?</a:t>
            </a:r>
            <a:endParaRPr lang="es-DO" sz="48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8715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483870" y="320040"/>
            <a:ext cx="11224260" cy="7253652"/>
          </a:xfrm>
          <a:prstGeom prst="rect">
            <a:avLst/>
          </a:prstGeom>
        </p:spPr>
        <p:txBody>
          <a:bodyPr wrap="square">
            <a:spAutoFit/>
          </a:bodyPr>
          <a:lstStyle/>
          <a:p>
            <a:r>
              <a:rPr lang="es-DO" sz="4600" dirty="0">
                <a:solidFill>
                  <a:schemeClr val="bg1"/>
                </a:solidFill>
              </a:rPr>
              <a:t> Dada esta realidad, </a:t>
            </a:r>
            <a:r>
              <a:rPr lang="es-DO" sz="4600" u="sng" dirty="0">
                <a:solidFill>
                  <a:schemeClr val="bg1"/>
                </a:solidFill>
              </a:rPr>
              <a:t>¿cómo se relaciona esta crisis con el testimonio del pueblo de Dios?</a:t>
            </a:r>
            <a:r>
              <a:rPr lang="es-DO" sz="4600" dirty="0">
                <a:solidFill>
                  <a:srgbClr val="FFFF00"/>
                </a:solidFill>
              </a:rPr>
              <a:t> </a:t>
            </a:r>
            <a:r>
              <a:rPr lang="es-DO" sz="4600" b="1" dirty="0">
                <a:solidFill>
                  <a:srgbClr val="FFFF00"/>
                </a:solidFill>
              </a:rPr>
              <a:t>¿Es comparable con otras crisis que ha vivido el pueblo de Dios en el pasado?</a:t>
            </a:r>
            <a:r>
              <a:rPr lang="es-DO" sz="4600" dirty="0">
                <a:solidFill>
                  <a:schemeClr val="bg1"/>
                </a:solidFill>
              </a:rPr>
              <a:t> Es innegable que la última crisis de la tierra tendrá sus </a:t>
            </a:r>
            <a:r>
              <a:rPr lang="es-DO" sz="4600" dirty="0">
                <a:solidFill>
                  <a:srgbClr val="FFFF00"/>
                </a:solidFill>
              </a:rPr>
              <a:t>particularidades obvias</a:t>
            </a:r>
            <a:r>
              <a:rPr lang="es-DO" sz="4600" dirty="0">
                <a:solidFill>
                  <a:schemeClr val="bg1"/>
                </a:solidFill>
              </a:rPr>
              <a:t>. Apocalipsis lo muestra claramente. Pero, también, </a:t>
            </a:r>
            <a:r>
              <a:rPr lang="es-DO" sz="4600" dirty="0">
                <a:solidFill>
                  <a:srgbClr val="FFFF00"/>
                </a:solidFill>
              </a:rPr>
              <a:t>tiene similitudes innegables con otras crisis anteriores. </a:t>
            </a:r>
            <a:r>
              <a:rPr lang="es-DO" sz="4600" dirty="0">
                <a:solidFill>
                  <a:schemeClr val="bg1"/>
                </a:solidFill>
              </a:rPr>
              <a:t>Veamos ambos aspectos. </a:t>
            </a:r>
            <a:endParaRPr lang="es-ES" sz="4600" dirty="0">
              <a:solidFill>
                <a:schemeClr val="bg1"/>
              </a:solidFill>
            </a:endParaRPr>
          </a:p>
          <a:p>
            <a:pPr>
              <a:lnSpc>
                <a:spcPct val="107000"/>
              </a:lnSpc>
              <a:spcAft>
                <a:spcPts val="800"/>
              </a:spcAft>
            </a:pPr>
            <a:endParaRPr lang="es-ES" sz="4800" dirty="0">
              <a:latin typeface="Bahnschrift SemiCondensed" panose="020B0502040204020203" pitchFamily="34" charset="0"/>
            </a:endParaRPr>
          </a:p>
        </p:txBody>
      </p:sp>
    </p:spTree>
    <p:extLst>
      <p:ext uri="{BB962C8B-B14F-4D97-AF65-F5344CB8AC3E}">
        <p14:creationId xmlns:p14="http://schemas.microsoft.com/office/powerpoint/2010/main" val="2572950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388620" y="172352"/>
            <a:ext cx="11430000" cy="9360896"/>
          </a:xfrm>
          <a:prstGeom prst="rect">
            <a:avLst/>
          </a:prstGeom>
        </p:spPr>
        <p:txBody>
          <a:bodyPr wrap="square">
            <a:spAutoFit/>
          </a:bodyPr>
          <a:lstStyle/>
          <a:p>
            <a:pPr algn="ctr"/>
            <a:r>
              <a:rPr lang="es-DO" sz="4800" b="1" dirty="0">
                <a:solidFill>
                  <a:schemeClr val="bg1"/>
                </a:solidFill>
              </a:rPr>
              <a:t>La crisis final es similar a otras </a:t>
            </a:r>
            <a:r>
              <a:rPr lang="es-DO" sz="4800" b="1" dirty="0" smtClean="0">
                <a:solidFill>
                  <a:schemeClr val="bg1"/>
                </a:solidFill>
              </a:rPr>
              <a:t>crisis</a:t>
            </a:r>
          </a:p>
          <a:p>
            <a:pPr algn="ctr"/>
            <a:endParaRPr lang="es-DO" sz="4800" b="1" dirty="0">
              <a:solidFill>
                <a:schemeClr val="bg1"/>
              </a:solidFill>
            </a:endParaRPr>
          </a:p>
          <a:p>
            <a:pPr algn="just"/>
            <a:r>
              <a:rPr lang="es-DO" sz="4400" dirty="0">
                <a:solidFill>
                  <a:srgbClr val="FFFF00"/>
                </a:solidFill>
              </a:rPr>
              <a:t>1. El modelo de la salvación. </a:t>
            </a:r>
            <a:r>
              <a:rPr lang="es-DO" sz="4400" dirty="0">
                <a:solidFill>
                  <a:schemeClr val="bg1"/>
                </a:solidFill>
              </a:rPr>
              <a:t>La singularidad de la crisis final no modifica las demandas del Plan de Salvación. Aunque el pueblo de Dios pasará por una prueba de alcance global, </a:t>
            </a:r>
            <a:r>
              <a:rPr lang="es-DO" sz="4400" dirty="0">
                <a:solidFill>
                  <a:srgbClr val="FFFF00"/>
                </a:solidFill>
              </a:rPr>
              <a:t>la naturaleza de la prueba no altera la naturaleza de la salvación.</a:t>
            </a:r>
            <a:r>
              <a:rPr lang="es-DO" sz="4400" dirty="0">
                <a:solidFill>
                  <a:schemeClr val="bg1"/>
                </a:solidFill>
              </a:rPr>
              <a:t> Un énfasis desmedido en la victoria sobre el pecado puede opacar las buenas nuevas del Evangelio.</a:t>
            </a:r>
            <a:endParaRPr lang="es-ES" sz="4400" dirty="0">
              <a:solidFill>
                <a:schemeClr val="bg1"/>
              </a:solidFill>
            </a:endParaRPr>
          </a:p>
          <a:p>
            <a:pPr algn="ctr"/>
            <a:r>
              <a:rPr lang="es-DO" sz="4800" b="1" dirty="0" smtClean="0">
                <a:solidFill>
                  <a:schemeClr val="bg1"/>
                </a:solidFill>
              </a:rPr>
              <a:t> </a:t>
            </a:r>
            <a:endParaRPr lang="es-ES" sz="4800" dirty="0">
              <a:solidFill>
                <a:schemeClr val="bg1"/>
              </a:solidFill>
            </a:endParaRPr>
          </a:p>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Tree>
    <p:extLst>
      <p:ext uri="{BB962C8B-B14F-4D97-AF65-F5344CB8AC3E}">
        <p14:creationId xmlns:p14="http://schemas.microsoft.com/office/powerpoint/2010/main" val="2439981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4" name="Rectángulo 3"/>
          <p:cNvSpPr/>
          <p:nvPr/>
        </p:nvSpPr>
        <p:spPr>
          <a:xfrm>
            <a:off x="289560" y="858763"/>
            <a:ext cx="11612880" cy="4524315"/>
          </a:xfrm>
          <a:prstGeom prst="rect">
            <a:avLst/>
          </a:prstGeom>
        </p:spPr>
        <p:txBody>
          <a:bodyPr wrap="square">
            <a:spAutoFit/>
          </a:bodyPr>
          <a:lstStyle/>
          <a:p>
            <a:r>
              <a:rPr lang="es-DO" sz="4800" dirty="0">
                <a:solidFill>
                  <a:srgbClr val="FFFF00"/>
                </a:solidFill>
              </a:rPr>
              <a:t>No somos salvados por imitar o reproducir el carácter de Cristo, sino por la fe y la gracia de Dios (</a:t>
            </a:r>
            <a:r>
              <a:rPr lang="es-DO" sz="4800" dirty="0" err="1">
                <a:solidFill>
                  <a:srgbClr val="FFFF00"/>
                </a:solidFill>
              </a:rPr>
              <a:t>Rom</a:t>
            </a:r>
            <a:r>
              <a:rPr lang="es-DO" sz="4800" dirty="0">
                <a:solidFill>
                  <a:srgbClr val="FFFF00"/>
                </a:solidFill>
              </a:rPr>
              <a:t> 5:1-2; Efe 2:8</a:t>
            </a:r>
            <a:r>
              <a:rPr lang="es-DO" sz="4800" dirty="0" smtClean="0">
                <a:solidFill>
                  <a:srgbClr val="FFFF00"/>
                </a:solidFill>
              </a:rPr>
              <a:t>). </a:t>
            </a:r>
            <a:r>
              <a:rPr lang="es-DO" sz="4800" dirty="0" smtClean="0">
                <a:solidFill>
                  <a:schemeClr val="bg1"/>
                </a:solidFill>
              </a:rPr>
              <a:t>La </a:t>
            </a:r>
            <a:r>
              <a:rPr lang="es-DO" sz="4800" dirty="0">
                <a:solidFill>
                  <a:schemeClr val="bg1"/>
                </a:solidFill>
              </a:rPr>
              <a:t>victoria sobre el pecado cae dentro de la categoría de los </a:t>
            </a:r>
            <a:r>
              <a:rPr lang="es-DO" sz="4800" dirty="0">
                <a:solidFill>
                  <a:srgbClr val="FFFF00"/>
                </a:solidFill>
              </a:rPr>
              <a:t>frutos</a:t>
            </a:r>
            <a:r>
              <a:rPr lang="es-DO" sz="4800" dirty="0">
                <a:solidFill>
                  <a:schemeClr val="bg1"/>
                </a:solidFill>
              </a:rPr>
              <a:t> del Evangelio. </a:t>
            </a:r>
            <a:r>
              <a:rPr lang="es-DO" sz="4800" dirty="0">
                <a:solidFill>
                  <a:srgbClr val="FFFF00"/>
                </a:solidFill>
              </a:rPr>
              <a:t>No hay méritos salvíficos en nuestra perfección de carácter. </a:t>
            </a:r>
            <a:endParaRPr lang="es-ES" sz="4800" dirty="0">
              <a:solidFill>
                <a:srgbClr val="FFFF00"/>
              </a:solidFill>
            </a:endParaRPr>
          </a:p>
        </p:txBody>
      </p:sp>
    </p:spTree>
    <p:extLst>
      <p:ext uri="{BB962C8B-B14F-4D97-AF65-F5344CB8AC3E}">
        <p14:creationId xmlns:p14="http://schemas.microsoft.com/office/powerpoint/2010/main" val="1937650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616627"/>
            <a:ext cx="11224260" cy="5570756"/>
          </a:xfrm>
          <a:prstGeom prst="rect">
            <a:avLst/>
          </a:prstGeom>
        </p:spPr>
        <p:txBody>
          <a:bodyPr wrap="square">
            <a:spAutoFit/>
          </a:bodyPr>
          <a:lstStyle/>
          <a:p>
            <a:r>
              <a:rPr lang="es-DO" sz="4800" dirty="0" smtClean="0">
                <a:latin typeface="Bahnschrift SemiCondensed" panose="020B0502040204020203" pitchFamily="34" charset="0"/>
              </a:rPr>
              <a:t>«</a:t>
            </a:r>
            <a:r>
              <a:rPr lang="es-DO" sz="4400" dirty="0">
                <a:solidFill>
                  <a:srgbClr val="FFFF00"/>
                </a:solidFill>
              </a:rPr>
              <a:t>2. La vindicación del honor y el carácter divino. </a:t>
            </a:r>
            <a:r>
              <a:rPr lang="es-DO" sz="4400" dirty="0">
                <a:solidFill>
                  <a:schemeClr val="bg1"/>
                </a:solidFill>
              </a:rPr>
              <a:t>En </a:t>
            </a:r>
            <a:r>
              <a:rPr lang="es-DO" sz="4400" u="sng" dirty="0">
                <a:solidFill>
                  <a:schemeClr val="bg1"/>
                </a:solidFill>
              </a:rPr>
              <a:t>cada crisis acontecida al pueblo de Dios</a:t>
            </a:r>
            <a:r>
              <a:rPr lang="es-DO" sz="4400" dirty="0">
                <a:solidFill>
                  <a:schemeClr val="bg1"/>
                </a:solidFill>
              </a:rPr>
              <a:t>, independientemente de su magnitud y contexto histórico, </a:t>
            </a:r>
            <a:r>
              <a:rPr lang="es-DO" sz="4400" u="sng" dirty="0">
                <a:solidFill>
                  <a:schemeClr val="bg1"/>
                </a:solidFill>
              </a:rPr>
              <a:t>los fieles han tenido que identificarse con los principios del reino de Dios,</a:t>
            </a:r>
            <a:r>
              <a:rPr lang="es-DO" sz="4400" dirty="0">
                <a:solidFill>
                  <a:schemeClr val="bg1"/>
                </a:solidFill>
              </a:rPr>
              <a:t> aunque eso implicara afrontar la muerte (</a:t>
            </a:r>
            <a:r>
              <a:rPr lang="es-DO" sz="4400" dirty="0" err="1">
                <a:solidFill>
                  <a:schemeClr val="bg1"/>
                </a:solidFill>
              </a:rPr>
              <a:t>Jn</a:t>
            </a:r>
            <a:r>
              <a:rPr lang="es-DO" sz="4400" dirty="0">
                <a:solidFill>
                  <a:schemeClr val="bg1"/>
                </a:solidFill>
              </a:rPr>
              <a:t> 16:2; </a:t>
            </a:r>
            <a:r>
              <a:rPr lang="es-DO" sz="4400" dirty="0" err="1">
                <a:solidFill>
                  <a:schemeClr val="bg1"/>
                </a:solidFill>
              </a:rPr>
              <a:t>Ap</a:t>
            </a:r>
            <a:r>
              <a:rPr lang="es-DO" sz="4400" dirty="0">
                <a:solidFill>
                  <a:schemeClr val="bg1"/>
                </a:solidFill>
              </a:rPr>
              <a:t> 6:9-10). Esta no será la prerrogativa exclusiva del pueblo remanente durante la crisis final. </a:t>
            </a:r>
            <a:endParaRPr lang="es-ES" sz="4400" dirty="0">
              <a:solidFill>
                <a:schemeClr val="bg1"/>
              </a:solidFill>
            </a:endParaRPr>
          </a:p>
        </p:txBody>
      </p:sp>
    </p:spTree>
    <p:extLst>
      <p:ext uri="{BB962C8B-B14F-4D97-AF65-F5344CB8AC3E}">
        <p14:creationId xmlns:p14="http://schemas.microsoft.com/office/powerpoint/2010/main" val="374547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Patrón de fondo&#10;&#10;Descripción generada automáticamente">
            <a:extLst>
              <a:ext uri="{FF2B5EF4-FFF2-40B4-BE49-F238E27FC236}">
                <a16:creationId xmlns:a16="http://schemas.microsoft.com/office/drawing/2014/main" xmlns="" id="{59BB7296-480D-7548-9D85-8B8EE45250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ángulo 1"/>
          <p:cNvSpPr/>
          <p:nvPr/>
        </p:nvSpPr>
        <p:spPr>
          <a:xfrm>
            <a:off x="0" y="172352"/>
            <a:ext cx="12192000" cy="2405146"/>
          </a:xfrm>
          <a:prstGeom prst="rect">
            <a:avLst/>
          </a:prstGeom>
        </p:spPr>
        <p:txBody>
          <a:bodyPr wrap="square">
            <a:spAutoFit/>
          </a:bodyPr>
          <a:lstStyle/>
          <a:p>
            <a:pPr>
              <a:lnSpc>
                <a:spcPct val="107000"/>
              </a:lnSpc>
              <a:spcAft>
                <a:spcPts val="800"/>
              </a:spcAft>
            </a:pPr>
            <a:endParaRPr lang="es-DO" sz="4400" dirty="0" smtClean="0"/>
          </a:p>
          <a:p>
            <a:pPr>
              <a:lnSpc>
                <a:spcPct val="107000"/>
              </a:lnSpc>
              <a:spcAft>
                <a:spcPts val="800"/>
              </a:spcAft>
            </a:pPr>
            <a:endParaRPr lang="es-ES" sz="4800" dirty="0"/>
          </a:p>
          <a:p>
            <a:pPr>
              <a:lnSpc>
                <a:spcPct val="107000"/>
              </a:lnSpc>
              <a:spcAft>
                <a:spcPts val="800"/>
              </a:spcAft>
            </a:pPr>
            <a:endParaRPr lang="es-ES" sz="3600" dirty="0">
              <a:solidFill>
                <a:srgbClr val="FFFF00"/>
              </a:solidFill>
              <a:latin typeface="Bahnschrift SemiCondensed" panose="020B0502040204020203" pitchFamily="34" charset="0"/>
            </a:endParaRPr>
          </a:p>
        </p:txBody>
      </p:sp>
      <p:sp>
        <p:nvSpPr>
          <p:cNvPr id="3" name="Rectángulo 2"/>
          <p:cNvSpPr/>
          <p:nvPr/>
        </p:nvSpPr>
        <p:spPr>
          <a:xfrm>
            <a:off x="483870" y="873067"/>
            <a:ext cx="11224260" cy="5570756"/>
          </a:xfrm>
          <a:prstGeom prst="rect">
            <a:avLst/>
          </a:prstGeom>
        </p:spPr>
        <p:txBody>
          <a:bodyPr wrap="square">
            <a:spAutoFit/>
          </a:bodyPr>
          <a:lstStyle/>
          <a:p>
            <a:r>
              <a:rPr lang="es-DO" sz="4400" dirty="0">
                <a:solidFill>
                  <a:srgbClr val="FFFF00"/>
                </a:solidFill>
              </a:rPr>
              <a:t>3. Los requisitos del carácter. </a:t>
            </a:r>
            <a:r>
              <a:rPr lang="es-DO" sz="4400" dirty="0">
                <a:solidFill>
                  <a:schemeClr val="bg1"/>
                </a:solidFill>
              </a:rPr>
              <a:t>Cuando leemos que «Sin santidad nadie verá al Señor» (</a:t>
            </a:r>
            <a:r>
              <a:rPr lang="es-DO" sz="4400" dirty="0" err="1">
                <a:solidFill>
                  <a:schemeClr val="bg1"/>
                </a:solidFill>
              </a:rPr>
              <a:t>Heb</a:t>
            </a:r>
            <a:r>
              <a:rPr lang="es-DO" sz="4400" dirty="0">
                <a:solidFill>
                  <a:schemeClr val="bg1"/>
                </a:solidFill>
              </a:rPr>
              <a:t> 12:14), no podemos pensar solo en términos escatológicos. </a:t>
            </a:r>
            <a:r>
              <a:rPr lang="es-DO" sz="4400" u="sng" dirty="0">
                <a:solidFill>
                  <a:schemeClr val="bg1"/>
                </a:solidFill>
              </a:rPr>
              <a:t>La santidad siempre ha sido la meta de la vida cristiana </a:t>
            </a:r>
            <a:r>
              <a:rPr lang="es-DO" sz="4400" dirty="0">
                <a:solidFill>
                  <a:schemeClr val="bg1"/>
                </a:solidFill>
              </a:rPr>
              <a:t>(</a:t>
            </a:r>
            <a:r>
              <a:rPr lang="es-DO" sz="4400" dirty="0" err="1">
                <a:solidFill>
                  <a:schemeClr val="bg1"/>
                </a:solidFill>
              </a:rPr>
              <a:t>Rom</a:t>
            </a:r>
            <a:r>
              <a:rPr lang="es-DO" sz="4400" dirty="0">
                <a:solidFill>
                  <a:schemeClr val="bg1"/>
                </a:solidFill>
              </a:rPr>
              <a:t> 6:17-18, 22; 1 Pe 1:15-16). La semejanza con Dios siempre ha sido un </a:t>
            </a:r>
            <a:r>
              <a:rPr lang="es-DO" sz="4400" u="sng" dirty="0">
                <a:solidFill>
                  <a:schemeClr val="bg1"/>
                </a:solidFill>
              </a:rPr>
              <a:t>requisito para todos los creyentes de todos los tiempos</a:t>
            </a:r>
            <a:r>
              <a:rPr lang="es-DO" sz="4400" dirty="0">
                <a:solidFill>
                  <a:schemeClr val="bg1"/>
                </a:solidFill>
              </a:rPr>
              <a:t> (cf. </a:t>
            </a:r>
            <a:r>
              <a:rPr lang="es-DO" sz="4400" dirty="0" err="1">
                <a:solidFill>
                  <a:schemeClr val="bg1"/>
                </a:solidFill>
              </a:rPr>
              <a:t>Lv</a:t>
            </a:r>
            <a:r>
              <a:rPr lang="es-DO" sz="4400" dirty="0">
                <a:solidFill>
                  <a:schemeClr val="bg1"/>
                </a:solidFill>
              </a:rPr>
              <a:t> 11:44; 19:2; 20:19; 21:8, etc.).</a:t>
            </a:r>
            <a:r>
              <a:rPr lang="es-DO" sz="4800" dirty="0"/>
              <a:t> </a:t>
            </a:r>
            <a:endParaRPr lang="es-ES" sz="4800" dirty="0"/>
          </a:p>
        </p:txBody>
      </p:sp>
    </p:spTree>
    <p:extLst>
      <p:ext uri="{BB962C8B-B14F-4D97-AF65-F5344CB8AC3E}">
        <p14:creationId xmlns:p14="http://schemas.microsoft.com/office/powerpoint/2010/main" val="970718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3414</TotalTime>
  <Words>4221</Words>
  <Application>Microsoft Office PowerPoint</Application>
  <PresentationFormat>Panorámica</PresentationFormat>
  <Paragraphs>177</Paragraphs>
  <Slides>46</Slides>
  <Notes>16</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46</vt:i4>
      </vt:variant>
    </vt:vector>
  </HeadingPairs>
  <TitlesOfParts>
    <vt:vector size="55" baseType="lpstr">
      <vt:lpstr>Arial</vt:lpstr>
      <vt:lpstr>Avenir Next LT Pro</vt:lpstr>
      <vt:lpstr>Bahnschrift SemiBold Condensed</vt:lpstr>
      <vt:lpstr>Bahnschrift SemiCondensed</vt:lpstr>
      <vt:lpstr>Calibri</vt:lpstr>
      <vt:lpstr>Calibri Light</vt:lpstr>
      <vt:lpstr>Century Gothic</vt:lpstr>
      <vt:lpstr>Times New Roman</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Office365</dc:creator>
  <cp:lastModifiedBy>Nelly Bastardo</cp:lastModifiedBy>
  <cp:revision>89</cp:revision>
  <dcterms:created xsi:type="dcterms:W3CDTF">2023-08-29T14:36:31Z</dcterms:created>
  <dcterms:modified xsi:type="dcterms:W3CDTF">2023-12-10T19:37:31Z</dcterms:modified>
</cp:coreProperties>
</file>